
<file path=[Content_Types].xml><?xml version="1.0" encoding="utf-8"?>
<Types xmlns="http://schemas.openxmlformats.org/package/2006/content-types"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9" r:id="rId3"/>
    <p:sldId id="256" r:id="rId4"/>
    <p:sldId id="260" r:id="rId5"/>
    <p:sldId id="263" r:id="rId6"/>
    <p:sldId id="264" r:id="rId7"/>
    <p:sldId id="265" r:id="rId8"/>
    <p:sldId id="266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View">
  <p:normalViewPr horzBarState="maximized">
    <p:restoredLeft sz="20038" autoAdjust="0"/>
    <p:restoredTop sz="94660"/>
  </p:normalViewPr>
  <p:slideViewPr>
    <p:cSldViewPr snapToGrid="0">
      <p:cViewPr varScale="1">
        <p:scale>
          <a:sx n="149" d="100"/>
          <a:sy n="149" d="100"/>
        </p:scale>
        <p:origin x="126" y="93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141" d="100"/>
          <a:sy n="141" d="100"/>
        </p:scale>
        <p:origin x="4326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961906-2C94-436A-97CF-EA6F441CDAF4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476114-79C2-497D-AE11-AF01129FF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747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Welcome to our 1-hour program introducing the soon to be published Duct Systems Design Guide</a:t>
            </a:r>
          </a:p>
          <a:p>
            <a:endParaRPr lang="en-US" dirty="0"/>
          </a:p>
          <a:p>
            <a:r>
              <a:rPr lang="en-US" dirty="0"/>
              <a:t>During this presentation we will give you a brief introduction to materials and a deep dive into fundamentals</a:t>
            </a:r>
          </a:p>
          <a:p>
            <a:endParaRPr lang="en-US" dirty="0"/>
          </a:p>
          <a:p>
            <a:r>
              <a:rPr lang="en-US" dirty="0"/>
              <a:t>Please enter any questions you have to the meeting moderator, and if we have time, we will respond at the end of the presentation or by return email.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476114-79C2-497D-AE11-AF01129FF4F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073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primary author for the Duct Design Guide is Herman </a:t>
            </a:r>
            <a:r>
              <a:rPr lang="en-US" dirty="0" err="1"/>
              <a:t>Behls</a:t>
            </a:r>
            <a:r>
              <a:rPr lang="en-US" dirty="0"/>
              <a:t> to whom this design guide is dedicated</a:t>
            </a:r>
          </a:p>
          <a:p>
            <a:endParaRPr lang="en-US" dirty="0"/>
          </a:p>
          <a:p>
            <a:r>
              <a:rPr lang="en-US" dirty="0"/>
              <a:t>This design guide is the embodiment of Herman’s quest for knowledge and his legacy was his willingness to share his expertise with anyone who wanted to learn from a true teacher, friend, and mentor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476114-79C2-497D-AE11-AF01129FF4F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133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one of the many iterations of the duct design guide Herman struggled to determine the audience the duct design guide should address</a:t>
            </a:r>
          </a:p>
          <a:p>
            <a:endParaRPr lang="en-US" dirty="0"/>
          </a:p>
          <a:p>
            <a:r>
              <a:rPr lang="en-US" dirty="0"/>
              <a:t>Herman believed the future of ASHRAE was the young engineers within the ASHRAE organization and felt a need to focus on that particular audience</a:t>
            </a:r>
          </a:p>
          <a:p>
            <a:endParaRPr lang="en-US" dirty="0"/>
          </a:p>
          <a:p>
            <a:r>
              <a:rPr lang="en-US" dirty="0"/>
              <a:t>The final product is not the Duct Design Guide for Dummies, however, it is structured in a manner that both the beginner engineer and a seasoned professional can gain a broader and deeper insight to the art and science of good duct design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476114-79C2-497D-AE11-AF01129FF4F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1654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Duct Design Guide is broken down into eight individual chapters</a:t>
            </a:r>
          </a:p>
          <a:p>
            <a:endParaRPr lang="en-US" dirty="0"/>
          </a:p>
          <a:p>
            <a:r>
              <a:rPr lang="en-US" dirty="0"/>
              <a:t>For the more advanced engineer, Chapter 8 on Duct System Acoustics, contains a compendium of information in a well organized and logical manner for good duct design or solving an existing noise issue</a:t>
            </a:r>
          </a:p>
          <a:p>
            <a:endParaRPr lang="en-US" dirty="0"/>
          </a:p>
          <a:p>
            <a:r>
              <a:rPr lang="en-US" dirty="0"/>
              <a:t>For the inexperienced engineer Duct Design Fundamentals would be a logical place to start.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476114-79C2-497D-AE11-AF01129FF4F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47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Chapter 7 is broken down into 10 sections of which I am only going to touch on a single topic you will not find anywhere in the realm of good duct design!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476114-79C2-497D-AE11-AF01129FF4F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6204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 duct construction standards are base on functional requirements so that the duct systems performs as one would expect</a:t>
            </a:r>
          </a:p>
          <a:p>
            <a:endParaRPr lang="en-US" dirty="0"/>
          </a:p>
          <a:p>
            <a:r>
              <a:rPr lang="en-US" dirty="0"/>
              <a:t>In simple terms you would not want the duct to burst under the operating pressure and leak a large volume of air.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476114-79C2-497D-AE11-AF01129FF4F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0114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 a good duct designer you will reference several different duct construction standards, however, chaos may prevail when one standard conflicts with another, your specifications, or drawing notes.</a:t>
            </a:r>
          </a:p>
          <a:p>
            <a:endParaRPr lang="en-US" dirty="0"/>
          </a:p>
          <a:p>
            <a:r>
              <a:rPr lang="en-US" dirty="0"/>
              <a:t>For special applications the existing construction standards may be insufficient to provide the necessary guidance for a delegated design.</a:t>
            </a:r>
          </a:p>
          <a:p>
            <a:endParaRPr lang="en-US" dirty="0"/>
          </a:p>
          <a:p>
            <a:r>
              <a:rPr lang="en-US" dirty="0"/>
              <a:t>CLICK</a:t>
            </a:r>
          </a:p>
          <a:p>
            <a:endParaRPr lang="en-US" dirty="0"/>
          </a:p>
          <a:p>
            <a:r>
              <a:rPr lang="en-US" dirty="0"/>
              <a:t>HOW DO YOU RESOLVE?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476114-79C2-497D-AE11-AF01129FF4F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4992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more difficult path to take is to specify only the portion, or portions of the referenced standard, that applies to your specific project, or</a:t>
            </a:r>
          </a:p>
          <a:p>
            <a:endParaRPr lang="en-US" dirty="0"/>
          </a:p>
          <a:p>
            <a:r>
              <a:rPr lang="en-US" dirty="0"/>
              <a:t>CLEARLY SPECIFY THAT THE MORE STRINGENT REQUIREMENT MUST BE PROVIDED!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476114-79C2-497D-AE11-AF01129FF4F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4733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 will now turn the presentation over to Dr. Steve Idem to discuss Duct Design Fundamentals.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476114-79C2-497D-AE11-AF01129FF4F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72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C7EB2-FEC6-4867-9C76-F02D9FF04E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B3909F-E420-44E6-AFE5-B87519A878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06DFF4-7445-451B-B791-5DA271799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0943D8-7AB7-46FE-BAED-9B26EC29F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9223B6-3B51-495B-8002-3277A9395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60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6158C-C6F4-4F79-8120-3F8768CAC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26478F-FBD3-4A27-B1B4-5C2FF419D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228032-41C5-4143-8592-3B5507E12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A6AB87-F08D-482C-9D2D-7FCD26DC1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67D991-F789-494C-96F1-0FA5364EF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378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C9858-49AB-412D-BBC9-CDB2F8A5C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0B4EE-446D-4321-B137-4798078D7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5C0943-4BBC-432B-80B1-D54B79BF9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D4788-0382-4274-9FA0-010B4B02C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3508C3-4A6E-4A6B-9DCE-46BB3FE28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374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4E560-0A72-4F7B-AD87-9C92E83BB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2CFA1F-C3F5-4F8B-8791-605B2B7895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A68A65-ABC2-475B-B783-389072EC1E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1A7C0B-B2EC-4B1C-A497-BBA90CE73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F85451-107C-4A6A-94EF-577311774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28A806-1DC7-4E36-A035-C64427C82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78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D1088-2AF4-46A8-B2F5-8D204FD10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7FAC8F-D704-4222-BDA2-88C326CCD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DECAAA-AC9A-4EEE-8DCE-F8E866A061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F6CB89-6F5E-421C-8EAE-A7A38FB7B8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6F5B16-6F4B-41D2-AB7F-ACFEDCD8FF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68D616-A71C-4241-9D8D-D186BF154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78E590-9F0A-4DF9-A143-5E9875C3D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EAE098-50E5-4604-BF62-DAD09D3E0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683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D3E05-2D1C-41F1-8B22-4172CDF6D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BB3344-CC02-4A9F-9BBA-300140494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F1F42A-C5E0-4BFD-AA8E-7208BFEDD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7859A3-6B75-411F-A7E7-D864148DB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675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4B0E7F-59E5-42C2-B97F-D8528F8A7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FACD0E-D3B2-4A23-A85C-7AF16490C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106DC9-4670-4B28-A9B0-E1EAD3AC1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34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A220D-5AB4-45EE-8ABF-F3ADB3DE3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AA825-313B-4898-A676-76BFB3DB34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B38082-03D2-405F-8177-E659A0161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E52194-024D-4B95-8CE6-A164D41B7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2F3B28-F7C8-4D5C-99C5-E46B04F3A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E147DE-B82A-431E-A053-BD8DC6024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257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FE06F-7358-4A26-AEED-AEAE792E5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4ECEDB-95C5-4D8E-9887-75F24E0BA2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1EA268-BCCF-4989-BFA4-633CEF19AA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015ED1-C3BD-41C1-82ED-8EEC5010D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40B4A9-AAB1-45CD-9E7E-413E1FE47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7F9F2F-2B63-4AE2-A75E-107F1A948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860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6CCC3-0E70-4A26-AA56-57DC2B360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74B7B4-42B5-40A1-80ED-F2C1AB5286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26118C-9C89-4D74-96BC-F9EEBAE8A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305A9-5E70-4FC2-8BC0-8C66ACAE8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627D4-13D5-4EFF-9B5B-DF1EA1192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031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E51338-A527-4CBD-85AC-3C7A1EE04C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E12FC9-7073-4471-AA60-EBE4CE4A77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03075-D5B3-4F5C-9E22-4B95EAA5F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122344-F7ED-4693-9954-522126AC8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3B3731-A663-4625-9251-DF44C90D8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145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222E3D-1D8A-4C72-A055-4B7A609DB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EFB0C4-B676-4F65-B7C8-593A981A7E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C7049-CE90-498B-B454-00D3A623B1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3A59A-D497-4B47-842F-9BB8A6492493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633D8D-B62F-40BF-A9BE-80ABC5DFBC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4F5B52-3F8D-45C8-A032-370B3AD410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A680D-0030-4F84-B841-2EA1C67E5F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847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5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533F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17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6CDB2C-3C70-4E1D-805A-D1C8856534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0529" y="1176793"/>
            <a:ext cx="3433850" cy="454814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ED4ECEE-EAF2-4043-A5A8-D143FB2E9D3A}"/>
              </a:ext>
            </a:extLst>
          </p:cNvPr>
          <p:cNvSpPr txBox="1"/>
          <p:nvPr/>
        </p:nvSpPr>
        <p:spPr>
          <a:xfrm>
            <a:off x="4379075" y="473186"/>
            <a:ext cx="3433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Presenter: Larry Smith, P.E.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2EF7F88-D5C8-48B6-9A27-FF9C45E76F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336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51"/>
    </mc:Choice>
    <mc:Fallback>
      <p:transition spd="slow" advTm="22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CF97EB7-D489-42F8-B4CD-1643585FD1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6481" y="1170375"/>
            <a:ext cx="5498268" cy="451724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03AE32E-55DA-446C-A038-849823C71403}"/>
              </a:ext>
            </a:extLst>
          </p:cNvPr>
          <p:cNvSpPr txBox="1"/>
          <p:nvPr/>
        </p:nvSpPr>
        <p:spPr>
          <a:xfrm>
            <a:off x="3602182" y="5895643"/>
            <a:ext cx="3222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Herman </a:t>
            </a:r>
            <a:r>
              <a:rPr lang="en-US" sz="3200" b="1" dirty="0" err="1">
                <a:solidFill>
                  <a:schemeClr val="bg1"/>
                </a:solidFill>
              </a:rPr>
              <a:t>Behls</a:t>
            </a: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617F709-CBA8-4870-BC56-A835B88F57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220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57"/>
    </mc:Choice>
    <mc:Fallback>
      <p:transition spd="slow" advTm="201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C475749F-F487-4EFB-ABC7-C1359590EB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6FACAC-B815-42A9-AC09-6F06757434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7792" y="249382"/>
            <a:ext cx="5419822" cy="6376978"/>
          </a:xfrm>
        </p:spPr>
        <p:txBody>
          <a:bodyPr anchor="b">
            <a:normAutofit fontScale="90000"/>
          </a:bodyPr>
          <a:lstStyle/>
          <a:p>
            <a:pPr marL="0" marR="0" algn="l">
              <a:spcBef>
                <a:spcPts val="0"/>
              </a:spcBef>
              <a:spcAft>
                <a:spcPts val="800"/>
              </a:spcAft>
            </a:pP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information detailed in this guide is useful for entry-level engineers and designers who are first learning about duct design fundamentals and serves as a tool for more experienced engineers and design professionals wishing to refresh their design knowledge.</a:t>
            </a:r>
            <a:endParaRPr lang="en-US" sz="230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6D6FAA8-41A5-46EA-A8AB-E9D2754A6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00601" y="1073777"/>
            <a:ext cx="5623281" cy="4686943"/>
          </a:xfrm>
          <a:custGeom>
            <a:avLst/>
            <a:gdLst>
              <a:gd name="connsiteX0" fmla="*/ 2768595 w 4574113"/>
              <a:gd name="connsiteY0" fmla="*/ 2476119 h 3812472"/>
              <a:gd name="connsiteX1" fmla="*/ 3374676 w 4574113"/>
              <a:gd name="connsiteY1" fmla="*/ 2476119 h 3812472"/>
              <a:gd name="connsiteX2" fmla="*/ 3403209 w 4574113"/>
              <a:gd name="connsiteY2" fmla="*/ 2479909 h 3812472"/>
              <a:gd name="connsiteX3" fmla="*/ 3422833 w 4574113"/>
              <a:gd name="connsiteY3" fmla="*/ 2488137 h 3812472"/>
              <a:gd name="connsiteX4" fmla="*/ 3410840 w 4574113"/>
              <a:gd name="connsiteY4" fmla="*/ 2508879 h 3812472"/>
              <a:gd name="connsiteX5" fmla="*/ 2985934 w 4574113"/>
              <a:gd name="connsiteY5" fmla="*/ 3243764 h 3812472"/>
              <a:gd name="connsiteX6" fmla="*/ 2732784 w 4574113"/>
              <a:gd name="connsiteY6" fmla="*/ 3390890 h 3812472"/>
              <a:gd name="connsiteX7" fmla="*/ 2529297 w 4574113"/>
              <a:gd name="connsiteY7" fmla="*/ 3390890 h 3812472"/>
              <a:gd name="connsiteX8" fmla="*/ 2505559 w 4574113"/>
              <a:gd name="connsiteY8" fmla="*/ 3390890 h 3812472"/>
              <a:gd name="connsiteX9" fmla="*/ 2482907 w 4574113"/>
              <a:gd name="connsiteY9" fmla="*/ 3351884 h 3812472"/>
              <a:gd name="connsiteX10" fmla="*/ 2371959 w 4574113"/>
              <a:gd name="connsiteY10" fmla="*/ 3160822 h 3812472"/>
              <a:gd name="connsiteX11" fmla="*/ 2371959 w 4574113"/>
              <a:gd name="connsiteY11" fmla="*/ 3053878 h 3812472"/>
              <a:gd name="connsiteX12" fmla="*/ 2675654 w 4574113"/>
              <a:gd name="connsiteY12" fmla="*/ 2530895 h 3812472"/>
              <a:gd name="connsiteX13" fmla="*/ 2768595 w 4574113"/>
              <a:gd name="connsiteY13" fmla="*/ 2476119 h 3812472"/>
              <a:gd name="connsiteX14" fmla="*/ 3909778 w 4574113"/>
              <a:gd name="connsiteY14" fmla="*/ 676847 h 3812472"/>
              <a:gd name="connsiteX15" fmla="*/ 4305516 w 4574113"/>
              <a:gd name="connsiteY15" fmla="*/ 676847 h 3812472"/>
              <a:gd name="connsiteX16" fmla="*/ 4367056 w 4574113"/>
              <a:gd name="connsiteY16" fmla="*/ 712612 h 3812472"/>
              <a:gd name="connsiteX17" fmla="*/ 4564498 w 4574113"/>
              <a:gd name="connsiteY17" fmla="*/ 1054092 h 3812472"/>
              <a:gd name="connsiteX18" fmla="*/ 4564498 w 4574113"/>
              <a:gd name="connsiteY18" fmla="*/ 1123921 h 3812472"/>
              <a:gd name="connsiteX19" fmla="*/ 4367056 w 4574113"/>
              <a:gd name="connsiteY19" fmla="*/ 1465401 h 3812472"/>
              <a:gd name="connsiteX20" fmla="*/ 4305516 w 4574113"/>
              <a:gd name="connsiteY20" fmla="*/ 1501167 h 3812472"/>
              <a:gd name="connsiteX21" fmla="*/ 3909778 w 4574113"/>
              <a:gd name="connsiteY21" fmla="*/ 1501167 h 3812472"/>
              <a:gd name="connsiteX22" fmla="*/ 3849091 w 4574113"/>
              <a:gd name="connsiteY22" fmla="*/ 1465401 h 3812472"/>
              <a:gd name="connsiteX23" fmla="*/ 3650795 w 4574113"/>
              <a:gd name="connsiteY23" fmla="*/ 1123921 h 3812472"/>
              <a:gd name="connsiteX24" fmla="*/ 3650795 w 4574113"/>
              <a:gd name="connsiteY24" fmla="*/ 1054092 h 3812472"/>
              <a:gd name="connsiteX25" fmla="*/ 3849091 w 4574113"/>
              <a:gd name="connsiteY25" fmla="*/ 712612 h 3812472"/>
              <a:gd name="connsiteX26" fmla="*/ 3909778 w 4574113"/>
              <a:gd name="connsiteY26" fmla="*/ 676847 h 3812472"/>
              <a:gd name="connsiteX27" fmla="*/ 1104892 w 4574113"/>
              <a:gd name="connsiteY27" fmla="*/ 0 h 3812472"/>
              <a:gd name="connsiteX28" fmla="*/ 2732784 w 4574113"/>
              <a:gd name="connsiteY28" fmla="*/ 0 h 3812472"/>
              <a:gd name="connsiteX29" fmla="*/ 2985934 w 4574113"/>
              <a:gd name="connsiteY29" fmla="*/ 147125 h 3812472"/>
              <a:gd name="connsiteX30" fmla="*/ 3798122 w 4574113"/>
              <a:gd name="connsiteY30" fmla="*/ 1551823 h 3812472"/>
              <a:gd name="connsiteX31" fmla="*/ 3798122 w 4574113"/>
              <a:gd name="connsiteY31" fmla="*/ 1839068 h 3812472"/>
              <a:gd name="connsiteX32" fmla="*/ 3496551 w 4574113"/>
              <a:gd name="connsiteY32" fmla="*/ 2360642 h 3812472"/>
              <a:gd name="connsiteX33" fmla="*/ 3471135 w 4574113"/>
              <a:gd name="connsiteY33" fmla="*/ 2404597 h 3812472"/>
              <a:gd name="connsiteX34" fmla="*/ 3472029 w 4574113"/>
              <a:gd name="connsiteY34" fmla="*/ 2404972 h 3812472"/>
              <a:gd name="connsiteX35" fmla="*/ 3516881 w 4574113"/>
              <a:gd name="connsiteY35" fmla="*/ 2450209 h 3812472"/>
              <a:gd name="connsiteX36" fmla="*/ 3857970 w 4574113"/>
              <a:gd name="connsiteY36" fmla="*/ 3040131 h 3812472"/>
              <a:gd name="connsiteX37" fmla="*/ 3857970 w 4574113"/>
              <a:gd name="connsiteY37" fmla="*/ 3160764 h 3812472"/>
              <a:gd name="connsiteX38" fmla="*/ 3516881 w 4574113"/>
              <a:gd name="connsiteY38" fmla="*/ 3750684 h 3812472"/>
              <a:gd name="connsiteX39" fmla="*/ 3410567 w 4574113"/>
              <a:gd name="connsiteY39" fmla="*/ 3812472 h 3812472"/>
              <a:gd name="connsiteX40" fmla="*/ 2726911 w 4574113"/>
              <a:gd name="connsiteY40" fmla="*/ 3812472 h 3812472"/>
              <a:gd name="connsiteX41" fmla="*/ 2622074 w 4574113"/>
              <a:gd name="connsiteY41" fmla="*/ 3750684 h 3812472"/>
              <a:gd name="connsiteX42" fmla="*/ 2438330 w 4574113"/>
              <a:gd name="connsiteY42" fmla="*/ 3434265 h 3812472"/>
              <a:gd name="connsiteX43" fmla="*/ 2417573 w 4574113"/>
              <a:gd name="connsiteY43" fmla="*/ 3398519 h 3812472"/>
              <a:gd name="connsiteX44" fmla="*/ 2433905 w 4574113"/>
              <a:gd name="connsiteY44" fmla="*/ 3398519 h 3812472"/>
              <a:gd name="connsiteX45" fmla="*/ 2511101 w 4574113"/>
              <a:gd name="connsiteY45" fmla="*/ 3398519 h 3812472"/>
              <a:gd name="connsiteX46" fmla="*/ 2544636 w 4574113"/>
              <a:gd name="connsiteY46" fmla="*/ 3456269 h 3812472"/>
              <a:gd name="connsiteX47" fmla="*/ 2672757 w 4574113"/>
              <a:gd name="connsiteY47" fmla="*/ 3676902 h 3812472"/>
              <a:gd name="connsiteX48" fmla="*/ 2765699 w 4574113"/>
              <a:gd name="connsiteY48" fmla="*/ 3731679 h 3812472"/>
              <a:gd name="connsiteX49" fmla="*/ 3371780 w 4574113"/>
              <a:gd name="connsiteY49" fmla="*/ 3731679 h 3812472"/>
              <a:gd name="connsiteX50" fmla="*/ 3466029 w 4574113"/>
              <a:gd name="connsiteY50" fmla="*/ 3676902 h 3812472"/>
              <a:gd name="connsiteX51" fmla="*/ 3768415 w 4574113"/>
              <a:gd name="connsiteY51" fmla="*/ 3153920 h 3812472"/>
              <a:gd name="connsiteX52" fmla="*/ 3768415 w 4574113"/>
              <a:gd name="connsiteY52" fmla="*/ 3046975 h 3812472"/>
              <a:gd name="connsiteX53" fmla="*/ 3466029 w 4574113"/>
              <a:gd name="connsiteY53" fmla="*/ 2523992 h 3812472"/>
              <a:gd name="connsiteX54" fmla="*/ 3426268 w 4574113"/>
              <a:gd name="connsiteY54" fmla="*/ 2483888 h 3812472"/>
              <a:gd name="connsiteX55" fmla="*/ 3421667 w 4574113"/>
              <a:gd name="connsiteY55" fmla="*/ 2481960 h 3812472"/>
              <a:gd name="connsiteX56" fmla="*/ 3446331 w 4574113"/>
              <a:gd name="connsiteY56" fmla="*/ 2439303 h 3812472"/>
              <a:gd name="connsiteX57" fmla="*/ 3464674 w 4574113"/>
              <a:gd name="connsiteY57" fmla="*/ 2407578 h 3812472"/>
              <a:gd name="connsiteX58" fmla="*/ 3445649 w 4574113"/>
              <a:gd name="connsiteY58" fmla="*/ 2399601 h 3812472"/>
              <a:gd name="connsiteX59" fmla="*/ 3413464 w 4574113"/>
              <a:gd name="connsiteY59" fmla="*/ 2395325 h 3812472"/>
              <a:gd name="connsiteX60" fmla="*/ 2729808 w 4574113"/>
              <a:gd name="connsiteY60" fmla="*/ 2395325 h 3812472"/>
              <a:gd name="connsiteX61" fmla="*/ 2624971 w 4574113"/>
              <a:gd name="connsiteY61" fmla="*/ 2457112 h 3812472"/>
              <a:gd name="connsiteX62" fmla="*/ 2282405 w 4574113"/>
              <a:gd name="connsiteY62" fmla="*/ 3047034 h 3812472"/>
              <a:gd name="connsiteX63" fmla="*/ 2282405 w 4574113"/>
              <a:gd name="connsiteY63" fmla="*/ 3167666 h 3812472"/>
              <a:gd name="connsiteX64" fmla="*/ 2395478 w 4574113"/>
              <a:gd name="connsiteY64" fmla="*/ 3362386 h 3812472"/>
              <a:gd name="connsiteX65" fmla="*/ 2412031 w 4574113"/>
              <a:gd name="connsiteY65" fmla="*/ 3390890 h 3812472"/>
              <a:gd name="connsiteX66" fmla="*/ 2335350 w 4574113"/>
              <a:gd name="connsiteY66" fmla="*/ 3390890 h 3812472"/>
              <a:gd name="connsiteX67" fmla="*/ 1104892 w 4574113"/>
              <a:gd name="connsiteY67" fmla="*/ 3390890 h 3812472"/>
              <a:gd name="connsiteX68" fmla="*/ 855258 w 4574113"/>
              <a:gd name="connsiteY68" fmla="*/ 3243764 h 3812472"/>
              <a:gd name="connsiteX69" fmla="*/ 39555 w 4574113"/>
              <a:gd name="connsiteY69" fmla="*/ 1839068 h 3812472"/>
              <a:gd name="connsiteX70" fmla="*/ 39555 w 4574113"/>
              <a:gd name="connsiteY70" fmla="*/ 1551823 h 3812472"/>
              <a:gd name="connsiteX71" fmla="*/ 855258 w 4574113"/>
              <a:gd name="connsiteY71" fmla="*/ 147125 h 3812472"/>
              <a:gd name="connsiteX72" fmla="*/ 1104892 w 4574113"/>
              <a:gd name="connsiteY72" fmla="*/ 0 h 3812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574113" h="3812472">
                <a:moveTo>
                  <a:pt x="2768595" y="2476119"/>
                </a:moveTo>
                <a:cubicBezTo>
                  <a:pt x="2768595" y="2476119"/>
                  <a:pt x="2768595" y="2476119"/>
                  <a:pt x="3374676" y="2476119"/>
                </a:cubicBezTo>
                <a:cubicBezTo>
                  <a:pt x="3384493" y="2476119"/>
                  <a:pt x="3394066" y="2477423"/>
                  <a:pt x="3403209" y="2479909"/>
                </a:cubicBezTo>
                <a:lnTo>
                  <a:pt x="3422833" y="2488137"/>
                </a:lnTo>
                <a:lnTo>
                  <a:pt x="3410840" y="2508879"/>
                </a:lnTo>
                <a:cubicBezTo>
                  <a:pt x="3302401" y="2696426"/>
                  <a:pt x="3163600" y="2936487"/>
                  <a:pt x="2985934" y="3243764"/>
                </a:cubicBezTo>
                <a:cubicBezTo>
                  <a:pt x="2933195" y="3334842"/>
                  <a:pt x="2838263" y="3390890"/>
                  <a:pt x="2732784" y="3390890"/>
                </a:cubicBezTo>
                <a:cubicBezTo>
                  <a:pt x="2732784" y="3390890"/>
                  <a:pt x="2732784" y="3390890"/>
                  <a:pt x="2529297" y="3390890"/>
                </a:cubicBezTo>
                <a:lnTo>
                  <a:pt x="2505559" y="3390890"/>
                </a:lnTo>
                <a:lnTo>
                  <a:pt x="2482907" y="3351884"/>
                </a:lnTo>
                <a:cubicBezTo>
                  <a:pt x="2451367" y="3297569"/>
                  <a:pt x="2414666" y="3234367"/>
                  <a:pt x="2371959" y="3160822"/>
                </a:cubicBezTo>
                <a:cubicBezTo>
                  <a:pt x="2352324" y="3128217"/>
                  <a:pt x="2352324" y="3086483"/>
                  <a:pt x="2371959" y="3053878"/>
                </a:cubicBezTo>
                <a:cubicBezTo>
                  <a:pt x="2371959" y="3053878"/>
                  <a:pt x="2371959" y="3053878"/>
                  <a:pt x="2675654" y="2530895"/>
                </a:cubicBezTo>
                <a:cubicBezTo>
                  <a:pt x="2693981" y="2496986"/>
                  <a:pt x="2730633" y="2476119"/>
                  <a:pt x="2768595" y="2476119"/>
                </a:cubicBezTo>
                <a:close/>
                <a:moveTo>
                  <a:pt x="3909778" y="676847"/>
                </a:moveTo>
                <a:cubicBezTo>
                  <a:pt x="3909778" y="676847"/>
                  <a:pt x="3909778" y="676847"/>
                  <a:pt x="4305516" y="676847"/>
                </a:cubicBezTo>
                <a:cubicBezTo>
                  <a:pt x="4331158" y="676847"/>
                  <a:pt x="4354235" y="690472"/>
                  <a:pt x="4367056" y="712612"/>
                </a:cubicBezTo>
                <a:cubicBezTo>
                  <a:pt x="4367056" y="712612"/>
                  <a:pt x="4367056" y="712612"/>
                  <a:pt x="4564498" y="1054092"/>
                </a:cubicBezTo>
                <a:cubicBezTo>
                  <a:pt x="4577319" y="1075382"/>
                  <a:pt x="4577319" y="1102632"/>
                  <a:pt x="4564498" y="1123921"/>
                </a:cubicBezTo>
                <a:cubicBezTo>
                  <a:pt x="4564498" y="1123921"/>
                  <a:pt x="4564498" y="1123921"/>
                  <a:pt x="4367056" y="1465401"/>
                </a:cubicBezTo>
                <a:cubicBezTo>
                  <a:pt x="4354235" y="1487542"/>
                  <a:pt x="4331158" y="1501167"/>
                  <a:pt x="4305516" y="1501167"/>
                </a:cubicBezTo>
                <a:cubicBezTo>
                  <a:pt x="4305516" y="1501167"/>
                  <a:pt x="4305516" y="1501167"/>
                  <a:pt x="3909778" y="1501167"/>
                </a:cubicBezTo>
                <a:cubicBezTo>
                  <a:pt x="3884990" y="1501167"/>
                  <a:pt x="3861058" y="1487542"/>
                  <a:pt x="3849091" y="1465401"/>
                </a:cubicBezTo>
                <a:cubicBezTo>
                  <a:pt x="3849091" y="1465401"/>
                  <a:pt x="3849091" y="1465401"/>
                  <a:pt x="3650795" y="1123921"/>
                </a:cubicBezTo>
                <a:cubicBezTo>
                  <a:pt x="3637974" y="1102632"/>
                  <a:pt x="3637974" y="1075382"/>
                  <a:pt x="3650795" y="1054092"/>
                </a:cubicBezTo>
                <a:cubicBezTo>
                  <a:pt x="3650795" y="1054092"/>
                  <a:pt x="3650795" y="1054092"/>
                  <a:pt x="3849091" y="712612"/>
                </a:cubicBezTo>
                <a:cubicBezTo>
                  <a:pt x="3861058" y="690472"/>
                  <a:pt x="3884990" y="676847"/>
                  <a:pt x="3909778" y="676847"/>
                </a:cubicBezTo>
                <a:close/>
                <a:moveTo>
                  <a:pt x="1104892" y="0"/>
                </a:moveTo>
                <a:cubicBezTo>
                  <a:pt x="1104892" y="0"/>
                  <a:pt x="1104892" y="0"/>
                  <a:pt x="2732784" y="0"/>
                </a:cubicBezTo>
                <a:cubicBezTo>
                  <a:pt x="2838263" y="0"/>
                  <a:pt x="2933195" y="56047"/>
                  <a:pt x="2985934" y="147125"/>
                </a:cubicBezTo>
                <a:cubicBezTo>
                  <a:pt x="2985934" y="147125"/>
                  <a:pt x="2985934" y="147125"/>
                  <a:pt x="3798122" y="1551823"/>
                </a:cubicBezTo>
                <a:cubicBezTo>
                  <a:pt x="3850862" y="1639397"/>
                  <a:pt x="3850862" y="1751493"/>
                  <a:pt x="3798122" y="1839068"/>
                </a:cubicBezTo>
                <a:cubicBezTo>
                  <a:pt x="3798122" y="1839068"/>
                  <a:pt x="3798122" y="1839068"/>
                  <a:pt x="3496551" y="2360642"/>
                </a:cubicBezTo>
                <a:lnTo>
                  <a:pt x="3471135" y="2404597"/>
                </a:lnTo>
                <a:lnTo>
                  <a:pt x="3472029" y="2404972"/>
                </a:lnTo>
                <a:cubicBezTo>
                  <a:pt x="3490302" y="2415638"/>
                  <a:pt x="3505806" y="2431084"/>
                  <a:pt x="3516881" y="2450209"/>
                </a:cubicBezTo>
                <a:cubicBezTo>
                  <a:pt x="3516881" y="2450209"/>
                  <a:pt x="3516881" y="2450209"/>
                  <a:pt x="3857970" y="3040131"/>
                </a:cubicBezTo>
                <a:cubicBezTo>
                  <a:pt x="3880120" y="3076909"/>
                  <a:pt x="3880120" y="3123985"/>
                  <a:pt x="3857970" y="3160764"/>
                </a:cubicBezTo>
                <a:cubicBezTo>
                  <a:pt x="3857970" y="3160764"/>
                  <a:pt x="3857970" y="3160764"/>
                  <a:pt x="3516881" y="3750684"/>
                </a:cubicBezTo>
                <a:cubicBezTo>
                  <a:pt x="3494732" y="3788933"/>
                  <a:pt x="3454864" y="3812472"/>
                  <a:pt x="3410567" y="3812472"/>
                </a:cubicBezTo>
                <a:cubicBezTo>
                  <a:pt x="3410567" y="3812472"/>
                  <a:pt x="3410567" y="3812472"/>
                  <a:pt x="2726911" y="3812472"/>
                </a:cubicBezTo>
                <a:cubicBezTo>
                  <a:pt x="2684090" y="3812472"/>
                  <a:pt x="2642747" y="3788933"/>
                  <a:pt x="2622074" y="3750684"/>
                </a:cubicBezTo>
                <a:cubicBezTo>
                  <a:pt x="2622074" y="3750684"/>
                  <a:pt x="2622074" y="3750684"/>
                  <a:pt x="2438330" y="3434265"/>
                </a:cubicBezTo>
                <a:lnTo>
                  <a:pt x="2417573" y="3398519"/>
                </a:lnTo>
                <a:lnTo>
                  <a:pt x="2433905" y="3398519"/>
                </a:lnTo>
                <a:lnTo>
                  <a:pt x="2511101" y="3398519"/>
                </a:lnTo>
                <a:lnTo>
                  <a:pt x="2544636" y="3456269"/>
                </a:lnTo>
                <a:cubicBezTo>
                  <a:pt x="2672757" y="3676902"/>
                  <a:pt x="2672757" y="3676902"/>
                  <a:pt x="2672757" y="3676902"/>
                </a:cubicBezTo>
                <a:cubicBezTo>
                  <a:pt x="2691084" y="3710811"/>
                  <a:pt x="2727737" y="3731679"/>
                  <a:pt x="2765699" y="3731679"/>
                </a:cubicBezTo>
                <a:cubicBezTo>
                  <a:pt x="3371780" y="3731679"/>
                  <a:pt x="3371780" y="3731679"/>
                  <a:pt x="3371780" y="3731679"/>
                </a:cubicBezTo>
                <a:cubicBezTo>
                  <a:pt x="3411050" y="3731679"/>
                  <a:pt x="3446394" y="3710811"/>
                  <a:pt x="3466029" y="3676902"/>
                </a:cubicBezTo>
                <a:cubicBezTo>
                  <a:pt x="3768415" y="3153920"/>
                  <a:pt x="3768415" y="3153920"/>
                  <a:pt x="3768415" y="3153920"/>
                </a:cubicBezTo>
                <a:cubicBezTo>
                  <a:pt x="3788051" y="3121314"/>
                  <a:pt x="3788051" y="3079580"/>
                  <a:pt x="3768415" y="3046975"/>
                </a:cubicBezTo>
                <a:cubicBezTo>
                  <a:pt x="3466029" y="2523992"/>
                  <a:pt x="3466029" y="2523992"/>
                  <a:pt x="3466029" y="2523992"/>
                </a:cubicBezTo>
                <a:cubicBezTo>
                  <a:pt x="3456211" y="2507037"/>
                  <a:pt x="3442467" y="2493343"/>
                  <a:pt x="3426268" y="2483888"/>
                </a:cubicBezTo>
                <a:lnTo>
                  <a:pt x="3421667" y="2481960"/>
                </a:lnTo>
                <a:lnTo>
                  <a:pt x="3446331" y="2439303"/>
                </a:lnTo>
                <a:lnTo>
                  <a:pt x="3464674" y="2407578"/>
                </a:lnTo>
                <a:lnTo>
                  <a:pt x="3445649" y="2399601"/>
                </a:lnTo>
                <a:cubicBezTo>
                  <a:pt x="3435335" y="2396796"/>
                  <a:pt x="3424538" y="2395325"/>
                  <a:pt x="3413464" y="2395325"/>
                </a:cubicBezTo>
                <a:cubicBezTo>
                  <a:pt x="2729808" y="2395325"/>
                  <a:pt x="2729808" y="2395325"/>
                  <a:pt x="2729808" y="2395325"/>
                </a:cubicBezTo>
                <a:cubicBezTo>
                  <a:pt x="2686987" y="2395325"/>
                  <a:pt x="2645644" y="2418863"/>
                  <a:pt x="2624971" y="2457112"/>
                </a:cubicBezTo>
                <a:cubicBezTo>
                  <a:pt x="2282405" y="3047034"/>
                  <a:pt x="2282405" y="3047034"/>
                  <a:pt x="2282405" y="3047034"/>
                </a:cubicBezTo>
                <a:cubicBezTo>
                  <a:pt x="2260256" y="3083811"/>
                  <a:pt x="2260256" y="3130887"/>
                  <a:pt x="2282405" y="3167666"/>
                </a:cubicBezTo>
                <a:cubicBezTo>
                  <a:pt x="2325225" y="3241406"/>
                  <a:pt x="2362693" y="3305929"/>
                  <a:pt x="2395478" y="3362386"/>
                </a:cubicBezTo>
                <a:lnTo>
                  <a:pt x="2412031" y="3390890"/>
                </a:lnTo>
                <a:lnTo>
                  <a:pt x="2335350" y="3390890"/>
                </a:lnTo>
                <a:cubicBezTo>
                  <a:pt x="2096889" y="3390890"/>
                  <a:pt x="1715352" y="3390890"/>
                  <a:pt x="1104892" y="3390890"/>
                </a:cubicBezTo>
                <a:cubicBezTo>
                  <a:pt x="1002929" y="3390890"/>
                  <a:pt x="904482" y="3334842"/>
                  <a:pt x="855258" y="3243764"/>
                </a:cubicBezTo>
                <a:cubicBezTo>
                  <a:pt x="855258" y="3243764"/>
                  <a:pt x="855258" y="3243764"/>
                  <a:pt x="39555" y="1839068"/>
                </a:cubicBezTo>
                <a:cubicBezTo>
                  <a:pt x="-13185" y="1751493"/>
                  <a:pt x="-13185" y="1639397"/>
                  <a:pt x="39555" y="1551823"/>
                </a:cubicBezTo>
                <a:cubicBezTo>
                  <a:pt x="39555" y="1551823"/>
                  <a:pt x="39555" y="1551823"/>
                  <a:pt x="855258" y="147125"/>
                </a:cubicBezTo>
                <a:cubicBezTo>
                  <a:pt x="904482" y="56047"/>
                  <a:pt x="1002929" y="0"/>
                  <a:pt x="1104892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9DB3F56-E86B-4FB2-8675-4E3EF2BEDE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303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260"/>
    </mc:Choice>
    <mc:Fallback>
      <p:transition spd="slow" advTm="33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F9157C-3A42-4A25-B0CF-C7943AE437C9}"/>
              </a:ext>
            </a:extLst>
          </p:cNvPr>
          <p:cNvSpPr txBox="1"/>
          <p:nvPr/>
        </p:nvSpPr>
        <p:spPr>
          <a:xfrm>
            <a:off x="958506" y="800392"/>
            <a:ext cx="10264697" cy="12121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Table of Contents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E7BE65-979D-407E-8534-DB6AB1D01828}"/>
              </a:ext>
            </a:extLst>
          </p:cNvPr>
          <p:cNvSpPr txBox="1"/>
          <p:nvPr/>
        </p:nvSpPr>
        <p:spPr>
          <a:xfrm>
            <a:off x="1367624" y="2490436"/>
            <a:ext cx="9708995" cy="3567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Preface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Introduction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Duct Design Fundamentals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Duct Design Considerations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Duct Design – Equal Friction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Duct Design – Static Regain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Duct Design – Local Exhaust Systems (Constant Velocity)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Fan-Duct Interaction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Duct System Materials and Construction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/>
              <a:t>Duct System Acoustics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BC1A6CD-4561-42E8-93FA-1A41A7F969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83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59"/>
    </mc:Choice>
    <mc:Fallback>
      <p:transition spd="slow" advTm="24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A1473A6-3F22-483E-8A30-80B9D2B145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1375E3-3E53-4D75-BAB7-E5929BFCB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34368" y="563918"/>
            <a:ext cx="4119932" cy="5978614"/>
            <a:chOff x="7513372" y="803186"/>
            <a:chExt cx="4163968" cy="5978614"/>
          </a:xfrm>
        </p:grpSpPr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0BBEEF67-3DDF-46CF-8CD5-EA5F0E4FB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9586" y="1070835"/>
              <a:ext cx="687754" cy="5710965"/>
            </a:xfrm>
            <a:custGeom>
              <a:avLst/>
              <a:gdLst>
                <a:gd name="T0" fmla="*/ 414 w 414"/>
                <a:gd name="T1" fmla="*/ 2447 h 2447"/>
                <a:gd name="T2" fmla="*/ 0 w 414"/>
                <a:gd name="T3" fmla="*/ 2247 h 2447"/>
                <a:gd name="T4" fmla="*/ 0 w 414"/>
                <a:gd name="T5" fmla="*/ 0 h 2447"/>
                <a:gd name="T6" fmla="*/ 414 w 414"/>
                <a:gd name="T7" fmla="*/ 200 h 2447"/>
                <a:gd name="T8" fmla="*/ 414 w 414"/>
                <a:gd name="T9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2447">
                  <a:moveTo>
                    <a:pt x="414" y="2447"/>
                  </a:moveTo>
                  <a:lnTo>
                    <a:pt x="0" y="2247"/>
                  </a:lnTo>
                  <a:lnTo>
                    <a:pt x="0" y="0"/>
                  </a:lnTo>
                  <a:lnTo>
                    <a:pt x="414" y="200"/>
                  </a:lnTo>
                  <a:lnTo>
                    <a:pt x="414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8FAC1C95-F817-487C-B8B2-CF141FBB1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88949" y="803186"/>
              <a:ext cx="409371" cy="5521414"/>
            </a:xfrm>
            <a:custGeom>
              <a:avLst/>
              <a:gdLst>
                <a:gd name="T0" fmla="*/ 209 w 209"/>
                <a:gd name="T1" fmla="*/ 2246 h 2358"/>
                <a:gd name="T2" fmla="*/ 0 w 209"/>
                <a:gd name="T3" fmla="*/ 2358 h 2358"/>
                <a:gd name="T4" fmla="*/ 0 w 209"/>
                <a:gd name="T5" fmla="*/ 111 h 2358"/>
                <a:gd name="T6" fmla="*/ 209 w 209"/>
                <a:gd name="T7" fmla="*/ 0 h 2358"/>
                <a:gd name="T8" fmla="*/ 209 w 209"/>
                <a:gd name="T9" fmla="*/ 2246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2358">
                  <a:moveTo>
                    <a:pt x="209" y="2246"/>
                  </a:moveTo>
                  <a:lnTo>
                    <a:pt x="0" y="2358"/>
                  </a:lnTo>
                  <a:lnTo>
                    <a:pt x="0" y="111"/>
                  </a:lnTo>
                  <a:lnTo>
                    <a:pt x="209" y="0"/>
                  </a:lnTo>
                  <a:lnTo>
                    <a:pt x="209" y="224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8">
              <a:extLst>
                <a:ext uri="{FF2B5EF4-FFF2-40B4-BE49-F238E27FC236}">
                  <a16:creationId xmlns:a16="http://schemas.microsoft.com/office/drawing/2014/main" id="{C2C5363A-D941-4AA1-8D38-D7E44A1E2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13372" y="804101"/>
              <a:ext cx="3880238" cy="52516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81859000-E9B1-43CF-921C-DC0CFA441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2412" y="1266651"/>
            <a:ext cx="6525220" cy="4616849"/>
          </a:xfrm>
        </p:spPr>
        <p:txBody>
          <a:bodyPr anchor="ctr">
            <a:normAutofit/>
          </a:bodyPr>
          <a:lstStyle/>
          <a:p>
            <a:r>
              <a:rPr lang="en-US" sz="2400" dirty="0"/>
              <a:t>Structural</a:t>
            </a:r>
          </a:p>
          <a:p>
            <a:r>
              <a:rPr lang="en-US" sz="2400" dirty="0"/>
              <a:t>Thermal</a:t>
            </a:r>
          </a:p>
          <a:p>
            <a:r>
              <a:rPr lang="en-US" sz="2400" dirty="0"/>
              <a:t>Acoustical</a:t>
            </a:r>
          </a:p>
          <a:p>
            <a:r>
              <a:rPr lang="en-US" sz="2400" dirty="0"/>
              <a:t>Conveyed Substances</a:t>
            </a:r>
          </a:p>
          <a:p>
            <a:r>
              <a:rPr lang="en-US" sz="2400" dirty="0"/>
              <a:t>Environmental</a:t>
            </a:r>
          </a:p>
          <a:p>
            <a:r>
              <a:rPr lang="en-US" sz="2400" dirty="0"/>
              <a:t>Visual</a:t>
            </a:r>
          </a:p>
          <a:p>
            <a:r>
              <a:rPr lang="en-US" sz="2400" dirty="0"/>
              <a:t>Fibrous Glass</a:t>
            </a:r>
          </a:p>
          <a:p>
            <a:r>
              <a:rPr lang="en-US" sz="2400" dirty="0"/>
              <a:t>Phenolic Foam</a:t>
            </a:r>
          </a:p>
          <a:p>
            <a:r>
              <a:rPr lang="en-US" sz="2400" dirty="0"/>
              <a:t>Flexible Ducts</a:t>
            </a:r>
          </a:p>
          <a:p>
            <a:r>
              <a:rPr lang="en-US" sz="2400" dirty="0"/>
              <a:t>Textile Air Dispersion Systems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20FEB8-E32B-4E85-B9F2-BF35C02A8C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26733" y="2210757"/>
            <a:ext cx="4553980" cy="195979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BD5D575-7522-45C3-94CA-30BED6348F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60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77"/>
    </mc:Choice>
    <mc:Fallback>
      <p:transition spd="slow" advTm="133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2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4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59000-E9B1-43CF-921C-DC0CFA441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 fontScale="92500"/>
          </a:bodyPr>
          <a:lstStyle/>
          <a:p>
            <a:pPr marL="0" indent="0">
              <a:buNone/>
            </a:pPr>
            <a:r>
              <a:rPr lang="en-US" sz="4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Functional requirements limiting the allowable deflections, material stresses, objectionable self-generated noise and vibration, air leakage, dimensional stability, and other construction considerations are the underlying basis for various available duct construction standard.</a:t>
            </a:r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84EEC23-9DEF-4CE7-BA01-966DDCA4DA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955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74"/>
    </mc:Choice>
    <mc:Fallback>
      <p:transition spd="slow" advTm="14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ECBF78-0551-4CAE-9327-A57C9985DC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900" y="730250"/>
            <a:ext cx="10515600" cy="1355725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Duct specifications delegate design to one or more standards or references. Designers should familiarize themselves with the specifics and limitations of any reference they cite.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60E616-BEB0-4651-87AF-3A1AC6AFD6F9}"/>
              </a:ext>
            </a:extLst>
          </p:cNvPr>
          <p:cNvSpPr txBox="1"/>
          <p:nvPr/>
        </p:nvSpPr>
        <p:spPr>
          <a:xfrm>
            <a:off x="723900" y="2605604"/>
            <a:ext cx="10496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Specifications are often inadequate for nonstandard applications and multiple references may contradict each other.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3011FF-1847-40B1-B974-77ACE6965C04}"/>
              </a:ext>
            </a:extLst>
          </p:cNvPr>
          <p:cNvSpPr txBox="1"/>
          <p:nvPr/>
        </p:nvSpPr>
        <p:spPr>
          <a:xfrm>
            <a:off x="723900" y="4079340"/>
            <a:ext cx="100107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 can also conflict with the specifications and drawing notes and/or details</a:t>
            </a:r>
            <a:r>
              <a:rPr lang="en-US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D4F25F-6FB0-4A81-97A1-AF1F7BA775F2}"/>
              </a:ext>
            </a:extLst>
          </p:cNvPr>
          <p:cNvSpPr txBox="1"/>
          <p:nvPr/>
        </p:nvSpPr>
        <p:spPr>
          <a:xfrm rot="20270615">
            <a:off x="1168528" y="2507650"/>
            <a:ext cx="1031864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do you resolve?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52C4C6E-916A-442A-BEE6-EB145960D5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405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49"/>
    </mc:Choice>
    <mc:Fallback>
      <p:transition spd="slow" advTm="27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F8DBE9-76A8-44B1-AA18-FAC40E82A1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16173"/>
            <a:ext cx="10515600" cy="155095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Specify which portion of a reference applies to a project, as the references usually cover a broad range of application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108279-1B4B-445D-B2D5-8E0ED889CB0A}"/>
              </a:ext>
            </a:extLst>
          </p:cNvPr>
          <p:cNvSpPr txBox="1"/>
          <p:nvPr/>
        </p:nvSpPr>
        <p:spPr>
          <a:xfrm>
            <a:off x="904875" y="3581400"/>
            <a:ext cx="10648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Clearly specify that the more stringent requirement must be provided!</a:t>
            </a:r>
            <a:endParaRPr lang="en-US" sz="2400" b="1" u="sng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76A41AF-7186-4EB8-BA27-2E94591C3B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58470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70"/>
    </mc:Choice>
    <mc:Fallback>
      <p:transition spd="slow" advTm="16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logo&#10;&#10;Description automatically generated">
            <a:extLst>
              <a:ext uri="{FF2B5EF4-FFF2-40B4-BE49-F238E27FC236}">
                <a16:creationId xmlns:a16="http://schemas.microsoft.com/office/drawing/2014/main" id="{9A345806-8344-4C43-B83C-6822693B2C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r="2" b="3205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40CA114-B78B-4E3B-A785-96745276B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2457"/>
            <a:ext cx="12192000" cy="22855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126E481-B945-4179-BD79-05E96E9B2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857394A-F128-4B7D-B717-D709A96F15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6924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6727"/>
    </mc:Choice>
    <mc:Fallback>
      <p:transition spd="slow" advTm="6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711</Words>
  <Application>Microsoft Office PowerPoint</Application>
  <PresentationFormat>Widescreen</PresentationFormat>
  <Paragraphs>73</Paragraphs>
  <Slides>9</Slides>
  <Notes>9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Tw Cen MT</vt:lpstr>
      <vt:lpstr>Office Theme</vt:lpstr>
      <vt:lpstr>PowerPoint Presentation</vt:lpstr>
      <vt:lpstr>PowerPoint Presentation</vt:lpstr>
      <vt:lpstr>The information detailed in this guide is useful for entry-level engineers and designers who are first learning about duct design fundamentals and serves as a tool for more experienced engineers and design professionals wishing to refresh their design knowledge.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Larry Smith</dc:creator>
  <cp:lastModifiedBy>Larry Smith</cp:lastModifiedBy>
  <cp:revision>21</cp:revision>
  <dcterms:created xsi:type="dcterms:W3CDTF">2020-06-09T19:35:31Z</dcterms:created>
  <dcterms:modified xsi:type="dcterms:W3CDTF">2020-06-11T15:00:52Z</dcterms:modified>
</cp:coreProperties>
</file>