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handoutMasterIdLst>
    <p:handoutMasterId r:id="rId27"/>
  </p:handoutMasterIdLst>
  <p:sldIdLst>
    <p:sldId id="335" r:id="rId2"/>
    <p:sldId id="406" r:id="rId3"/>
    <p:sldId id="390" r:id="rId4"/>
    <p:sldId id="392" r:id="rId5"/>
    <p:sldId id="437" r:id="rId6"/>
    <p:sldId id="438" r:id="rId7"/>
    <p:sldId id="439" r:id="rId8"/>
    <p:sldId id="444" r:id="rId9"/>
    <p:sldId id="445" r:id="rId10"/>
    <p:sldId id="446" r:id="rId11"/>
    <p:sldId id="423" r:id="rId12"/>
    <p:sldId id="443" r:id="rId13"/>
    <p:sldId id="440" r:id="rId14"/>
    <p:sldId id="442" r:id="rId15"/>
    <p:sldId id="441" r:id="rId16"/>
    <p:sldId id="394" r:id="rId17"/>
    <p:sldId id="447" r:id="rId18"/>
    <p:sldId id="395" r:id="rId19"/>
    <p:sldId id="397" r:id="rId20"/>
    <p:sldId id="432" r:id="rId21"/>
    <p:sldId id="326" r:id="rId22"/>
    <p:sldId id="348" r:id="rId23"/>
    <p:sldId id="407" r:id="rId24"/>
    <p:sldId id="434" r:id="rId25"/>
  </p:sldIdLst>
  <p:sldSz cx="9144000" cy="6858000" type="screen4x3"/>
  <p:notesSz cx="6858000" cy="9034463"/>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432">
          <p15:clr>
            <a:srgbClr val="A4A3A4"/>
          </p15:clr>
        </p15:guide>
      </p15:sldGuideLst>
    </p:ext>
    <p:ext uri="{2D200454-40CA-4A62-9FC3-DE9A4176ACB9}">
      <p15:notesGuideLst xmlns:p15="http://schemas.microsoft.com/office/powerpoint/2012/main" xmlns="">
        <p15:guide id="1" orient="horz" pos="2846">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4FC57"/>
    <a:srgbClr val="009900"/>
    <a:srgbClr val="000099"/>
    <a:srgbClr val="256193"/>
    <a:srgbClr val="0066FF"/>
    <a:srgbClr val="2C73AE"/>
    <a:srgbClr val="307FC0"/>
    <a:srgbClr val="EAEAEA"/>
    <a:srgbClr val="5F5F5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70" autoAdjust="0"/>
    <p:restoredTop sz="87282" autoAdjust="0"/>
  </p:normalViewPr>
  <p:slideViewPr>
    <p:cSldViewPr snapToGrid="0">
      <p:cViewPr varScale="1">
        <p:scale>
          <a:sx n="110" d="100"/>
          <a:sy n="110" d="100"/>
        </p:scale>
        <p:origin x="-1398" y="-96"/>
      </p:cViewPr>
      <p:guideLst>
        <p:guide orient="horz" pos="2160"/>
        <p:guide pos="43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97" d="100"/>
          <a:sy n="97" d="100"/>
        </p:scale>
        <p:origin x="-3372" y="-102"/>
      </p:cViewPr>
      <p:guideLst>
        <p:guide orient="horz" pos="2846"/>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20483" name="Rectangle 3"/>
          <p:cNvSpPr>
            <a:spLocks noGrp="1" noChangeArrowheads="1"/>
          </p:cNvSpPr>
          <p:nvPr>
            <p:ph type="dt" sz="quarter" idx="1"/>
          </p:nvPr>
        </p:nvSpPr>
        <p:spPr bwMode="auto">
          <a:xfrm>
            <a:off x="388620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20484" name="Rectangle 4"/>
          <p:cNvSpPr>
            <a:spLocks noGrp="1" noChangeArrowheads="1"/>
          </p:cNvSpPr>
          <p:nvPr>
            <p:ph type="ftr" sz="quarter" idx="2"/>
          </p:nvPr>
        </p:nvSpPr>
        <p:spPr bwMode="auto">
          <a:xfrm>
            <a:off x="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20485" name="Rectangle 5"/>
          <p:cNvSpPr>
            <a:spLocks noGrp="1" noChangeArrowheads="1"/>
          </p:cNvSpPr>
          <p:nvPr>
            <p:ph type="sldNum" sz="quarter" idx="3"/>
          </p:nvPr>
        </p:nvSpPr>
        <p:spPr bwMode="auto">
          <a:xfrm>
            <a:off x="388620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D3546D4E-6D5C-4EAC-8D9D-79F77E45A4C9}" type="slidenum">
              <a:rPr lang="en-US"/>
              <a:pPr>
                <a:defRPr/>
              </a:pPr>
              <a:t>‹#›</a:t>
            </a:fld>
            <a:endParaRPr lang="en-US"/>
          </a:p>
        </p:txBody>
      </p:sp>
    </p:spTree>
    <p:extLst>
      <p:ext uri="{BB962C8B-B14F-4D97-AF65-F5344CB8AC3E}">
        <p14:creationId xmlns:p14="http://schemas.microsoft.com/office/powerpoint/2010/main" val="41964717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31747" name="Rectangle 3"/>
          <p:cNvSpPr>
            <a:spLocks noGrp="1" noRot="1" noChangeAspect="1" noChangeArrowheads="1"/>
          </p:cNvSpPr>
          <p:nvPr>
            <p:ph type="sldImg" idx="2"/>
          </p:nvPr>
        </p:nvSpPr>
        <p:spPr bwMode="auto">
          <a:xfrm>
            <a:off x="1171575" y="677863"/>
            <a:ext cx="4516438" cy="33877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2" name="Rectangle 4"/>
          <p:cNvSpPr>
            <a:spLocks noGrp="1" noChangeArrowheads="1"/>
          </p:cNvSpPr>
          <p:nvPr>
            <p:ph type="body" sz="quarter" idx="3"/>
          </p:nvPr>
        </p:nvSpPr>
        <p:spPr bwMode="auto">
          <a:xfrm>
            <a:off x="914400" y="4291013"/>
            <a:ext cx="5029200" cy="406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3" name="Rectangle 5"/>
          <p:cNvSpPr>
            <a:spLocks noGrp="1" noChangeArrowheads="1"/>
          </p:cNvSpPr>
          <p:nvPr>
            <p:ph type="dt" idx="1"/>
          </p:nvPr>
        </p:nvSpPr>
        <p:spPr bwMode="auto">
          <a:xfrm>
            <a:off x="388620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2054" name="Rectangle 6"/>
          <p:cNvSpPr>
            <a:spLocks noGrp="1" noChangeArrowheads="1"/>
          </p:cNvSpPr>
          <p:nvPr>
            <p:ph type="ftr" sz="quarter" idx="4"/>
          </p:nvPr>
        </p:nvSpPr>
        <p:spPr bwMode="auto">
          <a:xfrm>
            <a:off x="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2055" name="Rectangle 7"/>
          <p:cNvSpPr>
            <a:spLocks noGrp="1" noChangeArrowheads="1"/>
          </p:cNvSpPr>
          <p:nvPr>
            <p:ph type="sldNum" sz="quarter" idx="5"/>
          </p:nvPr>
        </p:nvSpPr>
        <p:spPr bwMode="auto">
          <a:xfrm>
            <a:off x="388620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46B79AC8-9974-447A-8C7C-BDE1945C7FC9}" type="slidenum">
              <a:rPr lang="en-US"/>
              <a:pPr>
                <a:defRPr/>
              </a:pPr>
              <a:t>‹#›</a:t>
            </a:fld>
            <a:endParaRPr lang="en-US"/>
          </a:p>
        </p:txBody>
      </p:sp>
    </p:spTree>
    <p:extLst>
      <p:ext uri="{BB962C8B-B14F-4D97-AF65-F5344CB8AC3E}">
        <p14:creationId xmlns:p14="http://schemas.microsoft.com/office/powerpoint/2010/main" val="2251173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a:t>
            </a:fld>
            <a:endParaRPr lang="en-US"/>
          </a:p>
        </p:txBody>
      </p:sp>
    </p:spTree>
    <p:extLst>
      <p:ext uri="{BB962C8B-B14F-4D97-AF65-F5344CB8AC3E}">
        <p14:creationId xmlns:p14="http://schemas.microsoft.com/office/powerpoint/2010/main" val="4253996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a:t>
            </a:fld>
            <a:endParaRPr lang="en-US"/>
          </a:p>
        </p:txBody>
      </p:sp>
    </p:spTree>
    <p:extLst>
      <p:ext uri="{BB962C8B-B14F-4D97-AF65-F5344CB8AC3E}">
        <p14:creationId xmlns:p14="http://schemas.microsoft.com/office/powerpoint/2010/main" val="961392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BE574DC2-0ABD-44ED-9863-8E0DED07A59F}" type="slidenum">
              <a:rPr lang="en-US" altLang="en-US" smtClean="0">
                <a:latin typeface="Times New Roman" pitchFamily="18" charset="0"/>
              </a:rPr>
              <a:pPr/>
              <a:t>3</a:t>
            </a:fld>
            <a:endParaRPr lang="en-US" altLang="en-US" smtClean="0">
              <a:latin typeface="Times New Roman" pitchFamily="1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Some of the duct pressurization test data that have been collected over the past several years in several U.S. large commercial buildings are shown here. These data include VAV, CAV, and dual-duct systems, and both “high-pressure” (“main”) and “low-pressure” (“branch”) duct sections. For VAV systems, the data include fan-powered boxes (“VAV Fan”) and cooling-only boxes. Most of the systems supply air through rectangular diffusers, but some use slot diffusers.</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altLang="en-US" sz="1200" b="0" i="0" u="none" strike="noStrike" kern="1200" baseline="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ts val="0"/>
              </a:spcBef>
              <a:spcAft>
                <a:spcPct val="0"/>
              </a:spcAft>
              <a:buClrTx/>
              <a:buSzTx/>
              <a:buFontTx/>
              <a:buNone/>
              <a:tabLst/>
              <a:defRPr/>
            </a:pPr>
            <a:r>
              <a:rPr lang="en-US" altLang="en-US" dirty="0" smtClean="0"/>
              <a:t>There is a wide range of leakage: branches are three times leakier than mains on average (branches usually are not pressure tested); the main sections might be tighter because of testing. Most sections are leakier than ASHRAE suggests for unsealed ducts. Building 2 (B2) appears leaky, but actually </a:t>
            </a:r>
            <a:r>
              <a:rPr lang="en-US" altLang="en-US" dirty="0" smtClean="0"/>
              <a:t>has relatively low leakage flows </a:t>
            </a:r>
            <a:r>
              <a:rPr lang="en-US" altLang="en-US" dirty="0" smtClean="0"/>
              <a:t>(as shown in the next slide based on “measured” whole-system airflows). Dual duct systems have more ducts and more leakage. Slot diffuser plenums are leaky and operate at higher pressures than other diffusers.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58290924-C9DD-4E47-82FA-CD41E2D2361A}" type="slidenum">
              <a:rPr lang="en-US" altLang="en-US" smtClean="0">
                <a:latin typeface="Times New Roman" pitchFamily="18" charset="0"/>
              </a:rPr>
              <a:pPr/>
              <a:t>4</a:t>
            </a:fld>
            <a:endParaRPr lang="en-US" altLang="en-US" smtClean="0">
              <a:latin typeface="Times New Roman" pitchFamily="18"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a:spcBef>
                <a:spcPts val="0"/>
              </a:spcBef>
              <a:defRPr/>
            </a:pPr>
            <a:r>
              <a:rPr lang="en-US" dirty="0" smtClean="0"/>
              <a:t>Pressurization test procedures focus on determining component airtightness (typically only used for ductwork located upstream of terminal box inlet dampers). To determine system leakage airflows, one must also then estimate system pressures during system operation. To that end, it is important to recognize that the pressure difference at each leak in a system section where duct static pressure is not controlled</a:t>
            </a:r>
            <a:r>
              <a:rPr lang="en-US" baseline="0" dirty="0" smtClean="0"/>
              <a:t> (e.g., downstream of a terminal box inlet damper) </a:t>
            </a:r>
            <a:r>
              <a:rPr lang="en-US" dirty="0" smtClean="0"/>
              <a:t>is determined by the airflows through the ducts and the airflow resistance of the duct system. In such</a:t>
            </a:r>
            <a:r>
              <a:rPr lang="en-US" baseline="0" dirty="0" smtClean="0"/>
              <a:t> cases</a:t>
            </a:r>
            <a:r>
              <a:rPr lang="en-US" dirty="0" smtClean="0"/>
              <a:t>, this means that system leakage airflows depend on system airflows. Determining the location of every leak and the pressure difference across each leak is practically impossible for most systems and can cause significant uncertainty in leakage airflow estimates using this approach.</a:t>
            </a:r>
          </a:p>
          <a:p>
            <a:pPr>
              <a:spcBef>
                <a:spcPts val="0"/>
              </a:spcBef>
              <a:defRPr/>
            </a:pPr>
            <a:endParaRPr lang="en-US" dirty="0" smtClean="0"/>
          </a:p>
          <a:p>
            <a:pPr>
              <a:spcBef>
                <a:spcPts val="0"/>
              </a:spcBef>
            </a:pPr>
            <a:r>
              <a:rPr kumimoji="1" lang="en-US" altLang="en-US" sz="1200" b="0" i="0" u="none" strike="noStrike" kern="1200" baseline="0" dirty="0" smtClean="0">
                <a:solidFill>
                  <a:schemeClr val="tx1"/>
                </a:solidFill>
                <a:latin typeface="Times New Roman" pitchFamily="18" charset="0"/>
                <a:ea typeface="+mn-ea"/>
                <a:cs typeface="+mn-cs"/>
              </a:rPr>
              <a:t>M</a:t>
            </a:r>
            <a:r>
              <a:rPr kumimoji="1" lang="en-US" sz="1200" b="0" i="0" u="none" strike="noStrike" kern="1200" baseline="0" dirty="0" smtClean="0">
                <a:solidFill>
                  <a:schemeClr val="tx1"/>
                </a:solidFill>
                <a:latin typeface="Times New Roman" pitchFamily="18" charset="0"/>
                <a:ea typeface="+mn-ea"/>
                <a:cs typeface="+mn-cs"/>
              </a:rPr>
              <a:t>easured leakage flows from ten large commercial duct systems at operating conditions are shown here. Three had low leakage (less than 5%), and seven had substantial leakage (9 to 26%). By comparing these flows with leakage flows estimated using the industry method, it is clear that the latter method by itself is not always a reliable indicator of whole-system leakage flow, and that leakage flows need to be “measured” to properly commission a duct system when pressurization tests indicate significant leakage. </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In particular, the estimated fraction for Building 1 is </a:t>
            </a:r>
            <a:r>
              <a:rPr kumimoji="1" lang="en-US" sz="1200" b="0" i="1" u="none" strike="noStrike" kern="1200" baseline="0" dirty="0" smtClean="0">
                <a:solidFill>
                  <a:schemeClr val="tx1"/>
                </a:solidFill>
                <a:latin typeface="Times New Roman" pitchFamily="18" charset="0"/>
                <a:ea typeface="+mn-ea"/>
                <a:cs typeface="+mn-cs"/>
              </a:rPr>
              <a:t>seven</a:t>
            </a:r>
            <a:r>
              <a:rPr kumimoji="1" lang="en-US" sz="1200" b="0" i="0" u="none" strike="noStrike" kern="1200" baseline="0" dirty="0" smtClean="0">
                <a:solidFill>
                  <a:schemeClr val="tx1"/>
                </a:solidFill>
                <a:latin typeface="Times New Roman" pitchFamily="18" charset="0"/>
                <a:ea typeface="+mn-ea"/>
                <a:cs typeface="+mn-cs"/>
              </a:rPr>
              <a:t> times greater than the measured fraction. This estimate is not useful to show compliance with design specifications, and could lead to adversarial relations between designers, installers, and test and balance contractors.</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There is better agreement for systems that are tighter (e.g., Building 8 after sealing). In this case, the estimated leakage flow fraction agrees well with the “measured” fraction for the “sealed” case. Small estimated leakage fractions are good indicators of a tight system; the converse is not true for large fractions that indicate a system is leaky.</a:t>
            </a:r>
            <a:endParaRPr lang="en-US"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To eliminate the uncertainty associated with estimating pressure differences across leaks, Standard 215 provides a method of test for determining leakage airflows, either for the whole system or for selected parts. Flows into and out of the section being tested are measured at a repeatable reference operating condition: the difference is the leakage flow. The operating condition is not necessarily the design operating condition, but corresponds to the greatest system inlet flow (outlet flow for exhaust systems) possible without being detrimental to the occupants of the building, the building structure, or to the HVAC mechanical components, while maintaining the duct static pressure set point (where applicable) specified in design documents.</a:t>
            </a:r>
          </a:p>
          <a:p>
            <a:pPr>
              <a:spcBef>
                <a:spcPts val="0"/>
              </a:spcBef>
            </a:pPr>
            <a:endParaRPr lang="en-US" dirty="0" smtClean="0"/>
          </a:p>
          <a:p>
            <a:pPr>
              <a:spcBef>
                <a:spcPts val="0"/>
              </a:spcBef>
            </a:pPr>
            <a:r>
              <a:rPr lang="en-US" dirty="0" smtClean="0"/>
              <a:t>Standard 215 does not mandate a calibration method for any instrument, nor does it dictate that the user employ a specific flow measurement technique. Informative Annex A provides a general discussion of airflow measuring instrument technologies and their capabilities. Informative Annex B provides recommended airflow measuring instrument calibration and verification procedures.</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5</a:t>
            </a:fld>
            <a:endParaRPr lang="en-US"/>
          </a:p>
        </p:txBody>
      </p:sp>
    </p:spTree>
    <p:extLst>
      <p:ext uri="{BB962C8B-B14F-4D97-AF65-F5344CB8AC3E}">
        <p14:creationId xmlns:p14="http://schemas.microsoft.com/office/powerpoint/2010/main" val="3812048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u="sng" dirty="0" smtClean="0"/>
              <a:t>DDC Box Setup Procedure</a:t>
            </a:r>
            <a:r>
              <a:rPr lang="en-US" dirty="0" smtClean="0"/>
              <a:t>: VAV terminal unit controls are overridden so that each terminal unit is set to its design maximum airflow. Then,</a:t>
            </a:r>
            <a:r>
              <a:rPr lang="en-US" baseline="0" dirty="0" smtClean="0"/>
              <a:t> w</a:t>
            </a:r>
            <a:r>
              <a:rPr lang="en-US" dirty="0" smtClean="0"/>
              <a:t>ith the system supply fan operating at the greatest speed possible without being detrimental to the occupants of the building, the building structure, or to the HVAC mechanical components, if the duct static pressure at its control location is </a:t>
            </a:r>
            <a:r>
              <a:rPr lang="en-US" u="sng" dirty="0" smtClean="0"/>
              <a:t>less</a:t>
            </a:r>
            <a:r>
              <a:rPr lang="en-US" dirty="0" smtClean="0"/>
              <a:t> than the maximum duct static pressure design set point, each terminal unit’s airflow is uniformly reduced by the same percentage of the terminal unit’s design maximum airflow until the maximum duct static pressure design set point is achieved. If instead the duct static pressure at its control location is </a:t>
            </a:r>
            <a:r>
              <a:rPr lang="en-US" u="sng" dirty="0" smtClean="0"/>
              <a:t>greater</a:t>
            </a:r>
            <a:r>
              <a:rPr lang="en-US" dirty="0" smtClean="0"/>
              <a:t> than the maximum duct static pressure design set point, the fan speed is reduced until the maximum duct static pressure design set point is achieved.</a:t>
            </a:r>
          </a:p>
          <a:p>
            <a:pPr>
              <a:spcBef>
                <a:spcPts val="0"/>
              </a:spcBef>
            </a:pPr>
            <a:endParaRPr lang="en-US" dirty="0" smtClean="0"/>
          </a:p>
          <a:p>
            <a:pPr>
              <a:spcBef>
                <a:spcPts val="0"/>
              </a:spcBef>
            </a:pPr>
            <a:r>
              <a:rPr lang="en-US" u="sng" dirty="0" smtClean="0"/>
              <a:t>Pneumatic Box Setup Procedure</a:t>
            </a:r>
            <a:r>
              <a:rPr lang="en-US" dirty="0" smtClean="0"/>
              <a:t>: Each VAV terminal unit is set to its design maximum airflow by setting the thermostat to its minimum setting (e.g., 17°C, 55°F). Then, with the system supply fan operating at the greatest speed possible (with the same caveats as above), if the duct static pressure at its control location is </a:t>
            </a:r>
            <a:r>
              <a:rPr lang="en-US" u="sng" dirty="0" smtClean="0"/>
              <a:t>less</a:t>
            </a:r>
            <a:r>
              <a:rPr lang="en-US" dirty="0" smtClean="0"/>
              <a:t> than the maximum duct static pressure design set point, starting at the zone located closest to the primary fan, override every other terminal box to its minimum airflow set point by setting the thermostat to its maximum setting (e.g., 35°C, 95°F) until the maximum duct static pressure design set point is achieved or just exceeded. For example: Box 1 is at minimum, Box 2 is at maximum, Box 3 is at minimum, Box 4 is at maximum, and so on. If instead the duct static pressure at its control location is </a:t>
            </a:r>
            <a:r>
              <a:rPr lang="en-US" u="sng" dirty="0" smtClean="0"/>
              <a:t>greater</a:t>
            </a:r>
            <a:r>
              <a:rPr lang="en-US" dirty="0" smtClean="0"/>
              <a:t> than the maximum duct static pressure design set point, then the fan speed is reduced until the maximum duct static pressure design set point is achieved.</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6</a:t>
            </a:fld>
            <a:endParaRPr lang="en-US"/>
          </a:p>
        </p:txBody>
      </p:sp>
    </p:spTree>
    <p:extLst>
      <p:ext uri="{BB962C8B-B14F-4D97-AF65-F5344CB8AC3E}">
        <p14:creationId xmlns:p14="http://schemas.microsoft.com/office/powerpoint/2010/main" val="38120484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The term </a:t>
            </a:r>
            <a:r>
              <a:rPr lang="en-US" sz="1400" i="1" dirty="0" err="1" smtClean="0"/>
              <a:t>n</a:t>
            </a:r>
            <a:r>
              <a:rPr lang="en-US" sz="1400" i="1" baseline="-25000" dirty="0" err="1" smtClean="0"/>
              <a:t>j</a:t>
            </a:r>
            <a:r>
              <a:rPr lang="en-US" dirty="0" smtClean="0"/>
              <a:t> in the leakage calculation accounts for the compensating effects of positive and negative precision errors in measurements at multiple grilles or diffusers (as opposed to compensating errors for a single grille or diffuser). In particular, the precision error at each grille/diffuser, which can be assumed to be normally distributed, will be randomly dispersed about the central mean value that is measured. Sometimes, the error will be positive and sometimes it will be zero or negative. When airflow measurements are made at several grilles/diffusers, Monte Carlo statistical analyses can be used to show that the errors will tend to reduce the overall precision error of the sum of the grille/diffuser flows, with the reduction approximating  1/</a:t>
            </a:r>
            <a:r>
              <a:rPr lang="en-US" dirty="0" err="1" smtClean="0"/>
              <a:t>sqrt</a:t>
            </a:r>
            <a:r>
              <a:rPr lang="en-US" dirty="0" smtClean="0"/>
              <a:t>(</a:t>
            </a:r>
            <a:r>
              <a:rPr lang="en-US" sz="1400" i="1" dirty="0" err="1" smtClean="0"/>
              <a:t>n</a:t>
            </a:r>
            <a:r>
              <a:rPr lang="en-US" sz="1400" i="1" baseline="-25000" dirty="0" err="1" smtClean="0"/>
              <a:t>j</a:t>
            </a:r>
            <a:r>
              <a:rPr lang="en-US" dirty="0" smtClean="0"/>
              <a:t>). In the example here, 3.0% /</a:t>
            </a:r>
            <a:r>
              <a:rPr lang="en-US" baseline="0" dirty="0" smtClean="0"/>
              <a:t> </a:t>
            </a:r>
            <a:r>
              <a:rPr lang="en-US" baseline="0" dirty="0" err="1" smtClean="0"/>
              <a:t>sqrt</a:t>
            </a:r>
            <a:r>
              <a:rPr lang="en-US" baseline="0" dirty="0" smtClean="0"/>
              <a:t>(18) = 0.7%.</a:t>
            </a:r>
            <a:endParaRPr lang="en-US" dirty="0" smtClean="0"/>
          </a:p>
          <a:p>
            <a:pPr>
              <a:spcBef>
                <a:spcPts val="0"/>
              </a:spcBef>
            </a:pPr>
            <a:endParaRPr lang="en-US" dirty="0" smtClean="0"/>
          </a:p>
          <a:p>
            <a:pPr>
              <a:spcBef>
                <a:spcPts val="0"/>
              </a:spcBef>
            </a:pPr>
            <a:r>
              <a:rPr lang="en-US" dirty="0" smtClean="0"/>
              <a:t>Due to this compensating effect, if the inlet and outlet flow measurement instruments have similar precision errors, the inlet flow precision error will dominate the overall standard uncertainty for </a:t>
            </a:r>
            <a:r>
              <a:rPr lang="en-US" sz="1400" i="1" dirty="0" err="1" smtClean="0"/>
              <a:t>Q</a:t>
            </a:r>
            <a:r>
              <a:rPr lang="en-US" sz="1400" i="1" baseline="-25000" dirty="0" err="1" smtClean="0"/>
              <a:t>leak,std</a:t>
            </a:r>
            <a:r>
              <a:rPr lang="en-US" dirty="0" smtClean="0"/>
              <a:t>. Therefore, it is imperative to measure the inlet flow of a supply system or the outlet flow of an independent exhaust system with the greatest possible precision to minimize the uncertainty when determining the leakage flow and leakage fraction.</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7</a:t>
            </a:fld>
            <a:endParaRPr lang="en-US"/>
          </a:p>
        </p:txBody>
      </p:sp>
    </p:spTree>
    <p:extLst>
      <p:ext uri="{BB962C8B-B14F-4D97-AF65-F5344CB8AC3E}">
        <p14:creationId xmlns:p14="http://schemas.microsoft.com/office/powerpoint/2010/main" val="637155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The Sherman and Wray (2010) model for air-handling systems with </a:t>
            </a:r>
            <a:r>
              <a:rPr kumimoji="1" lang="en-US" sz="1200" b="0" i="1" u="none" strike="noStrike" kern="1200" baseline="0" dirty="0" smtClean="0">
                <a:solidFill>
                  <a:schemeClr val="tx1"/>
                </a:solidFill>
                <a:latin typeface="Times New Roman" pitchFamily="18" charset="0"/>
                <a:ea typeface="+mn-ea"/>
                <a:cs typeface="+mn-cs"/>
              </a:rPr>
              <a:t>variable-position </a:t>
            </a:r>
            <a:r>
              <a:rPr kumimoji="1" lang="en-US" sz="1200" b="0" i="0" u="none" strike="noStrike" kern="1200" baseline="0" dirty="0" smtClean="0">
                <a:solidFill>
                  <a:schemeClr val="tx1"/>
                </a:solidFill>
                <a:latin typeface="Times New Roman" pitchFamily="18" charset="0"/>
                <a:ea typeface="+mn-ea"/>
                <a:cs typeface="+mn-cs"/>
              </a:rPr>
              <a:t>supply dampers (e.g., VAV box dampers modulating to control flow) depends on the square of the fan flow, as is commonly considered. However, it also includes a term that accounts for linear-like flow resistances such as filters and coils, and it also includes a term for the duct static pressure control set point (</a:t>
            </a:r>
            <a:r>
              <a:rPr kumimoji="1" lang="en-US" sz="1200" b="0" i="1" u="none" strike="noStrike" kern="1200" baseline="0" dirty="0" err="1" smtClean="0">
                <a:solidFill>
                  <a:schemeClr val="tx1"/>
                </a:solidFill>
                <a:latin typeface="Times New Roman" pitchFamily="18" charset="0"/>
                <a:ea typeface="+mn-ea"/>
                <a:cs typeface="+mn-cs"/>
              </a:rPr>
              <a:t>P</a:t>
            </a:r>
            <a:r>
              <a:rPr kumimoji="1" lang="en-US" sz="1200" b="0" i="1" u="none" strike="noStrike" kern="1200" baseline="-25000" dirty="0" err="1" smtClean="0">
                <a:solidFill>
                  <a:schemeClr val="tx1"/>
                </a:solidFill>
                <a:latin typeface="Times New Roman" pitchFamily="18" charset="0"/>
                <a:ea typeface="+mn-ea"/>
                <a:cs typeface="+mn-cs"/>
              </a:rPr>
              <a:t>sm</a:t>
            </a:r>
            <a:r>
              <a:rPr kumimoji="1" lang="en-US" sz="1200" b="0" i="0" u="none" strike="noStrike" kern="1200" baseline="0" dirty="0" smtClean="0">
                <a:solidFill>
                  <a:schemeClr val="tx1"/>
                </a:solidFill>
                <a:latin typeface="Times New Roman" pitchFamily="18" charset="0"/>
                <a:ea typeface="+mn-ea"/>
                <a:cs typeface="+mn-cs"/>
              </a:rPr>
              <a:t>). When the system operates with a variable outdoor air fraction, four parameters are needed to define the system curve: </a:t>
            </a:r>
            <a:r>
              <a:rPr kumimoji="1" lang="en-US" sz="1200" b="0" i="1" u="none" strike="noStrike" kern="1200" baseline="0" dirty="0" smtClean="0">
                <a:solidFill>
                  <a:schemeClr val="tx1"/>
                </a:solidFill>
                <a:latin typeface="Times New Roman" pitchFamily="18" charset="0"/>
                <a:ea typeface="+mn-ea"/>
                <a:cs typeface="+mn-cs"/>
              </a:rPr>
              <a:t>a</a:t>
            </a:r>
            <a:r>
              <a:rPr kumimoji="1" lang="en-US" sz="1200" b="0" i="0"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smtClean="0">
                <a:solidFill>
                  <a:schemeClr val="tx1"/>
                </a:solidFill>
                <a:latin typeface="Times New Roman" pitchFamily="18" charset="0"/>
                <a:ea typeface="+mn-ea"/>
                <a:cs typeface="+mn-cs"/>
              </a:rPr>
              <a:t>b</a:t>
            </a:r>
            <a:r>
              <a:rPr kumimoji="1" lang="en-US" sz="1200" b="0" i="0" u="none" strike="noStrike" kern="1200" baseline="0" dirty="0" smtClean="0">
                <a:solidFill>
                  <a:schemeClr val="tx1"/>
                </a:solidFill>
                <a:latin typeface="Times New Roman" pitchFamily="18" charset="0"/>
                <a:ea typeface="+mn-ea"/>
                <a:cs typeface="+mn-cs"/>
              </a:rPr>
              <a:t>, </a:t>
            </a:r>
            <a:r>
              <a:rPr kumimoji="1" lang="el-GR" sz="1200" b="0" i="1" u="none" strike="noStrike" kern="1200" baseline="0" dirty="0" smtClean="0">
                <a:solidFill>
                  <a:schemeClr val="tx1"/>
                </a:solidFill>
                <a:latin typeface="Arial"/>
                <a:ea typeface="+mn-ea"/>
                <a:cs typeface="Arial"/>
              </a:rPr>
              <a:t>β</a:t>
            </a:r>
            <a:r>
              <a:rPr kumimoji="1" lang="en-US" sz="1200" b="0" i="0" u="none" strike="noStrike" kern="1200" baseline="0" dirty="0" smtClean="0">
                <a:solidFill>
                  <a:schemeClr val="tx1"/>
                </a:solidFill>
                <a:latin typeface="Arial"/>
                <a:ea typeface="+mn-ea"/>
                <a:cs typeface="Arial"/>
              </a:rPr>
              <a:t>, and </a:t>
            </a:r>
            <a:r>
              <a:rPr kumimoji="1" lang="en-US" sz="1200" b="0" i="1" u="none" strike="noStrike" kern="1200" baseline="0" dirty="0" err="1" smtClean="0">
                <a:solidFill>
                  <a:schemeClr val="tx1"/>
                </a:solidFill>
                <a:latin typeface="Arial"/>
                <a:ea typeface="+mn-ea"/>
                <a:cs typeface="Arial"/>
              </a:rPr>
              <a:t>P</a:t>
            </a:r>
            <a:r>
              <a:rPr kumimoji="1" lang="en-US" sz="1200" b="0" i="1" u="none" strike="noStrike" kern="1200" baseline="-25000" dirty="0" err="1" smtClean="0">
                <a:solidFill>
                  <a:schemeClr val="tx1"/>
                </a:solidFill>
                <a:latin typeface="Arial"/>
                <a:ea typeface="+mn-ea"/>
                <a:cs typeface="Arial"/>
              </a:rPr>
              <a:t>sm</a:t>
            </a:r>
            <a:r>
              <a:rPr kumimoji="1" lang="en-US" sz="1200" b="0" i="0" u="none" strike="noStrike" kern="1200" baseline="0" dirty="0" smtClean="0">
                <a:solidFill>
                  <a:schemeClr val="tx1"/>
                </a:solidFill>
                <a:latin typeface="Times New Roman" pitchFamily="18" charset="0"/>
                <a:ea typeface="+mn-ea"/>
                <a:cs typeface="+mn-cs"/>
              </a:rPr>
              <a:t>. At a constant outdoor fraction, the terms </a:t>
            </a:r>
            <a:r>
              <a:rPr kumimoji="1" lang="en-US" sz="1200" b="0" i="1" u="none" strike="noStrike" kern="1200" baseline="0" dirty="0" smtClean="0">
                <a:solidFill>
                  <a:schemeClr val="tx1"/>
                </a:solidFill>
                <a:latin typeface="Times New Roman" pitchFamily="18" charset="0"/>
                <a:ea typeface="+mn-ea"/>
                <a:cs typeface="+mn-cs"/>
              </a:rPr>
              <a:t>a</a:t>
            </a:r>
            <a:r>
              <a:rPr kumimoji="1" lang="en-US" sz="1200" b="0" i="0" u="none" strike="noStrike" kern="1200" baseline="0" dirty="0" smtClean="0">
                <a:solidFill>
                  <a:schemeClr val="tx1"/>
                </a:solidFill>
                <a:latin typeface="Times New Roman" pitchFamily="18" charset="0"/>
                <a:ea typeface="+mn-ea"/>
                <a:cs typeface="+mn-cs"/>
              </a:rPr>
              <a:t> and </a:t>
            </a:r>
            <a:r>
              <a:rPr kumimoji="1" lang="en-US" sz="1200" b="0" i="1" u="none" strike="noStrike" kern="1200" baseline="0" dirty="0" smtClean="0">
                <a:solidFill>
                  <a:schemeClr val="tx1"/>
                </a:solidFill>
                <a:latin typeface="Times New Roman" pitchFamily="18" charset="0"/>
                <a:ea typeface="+mn-ea"/>
                <a:cs typeface="+mn-cs"/>
              </a:rPr>
              <a:t>b</a:t>
            </a:r>
            <a:r>
              <a:rPr kumimoji="1" lang="en-US" sz="1200" b="0" i="0" u="none" strike="noStrike" kern="1200" baseline="0" dirty="0" smtClean="0">
                <a:solidFill>
                  <a:schemeClr val="tx1"/>
                </a:solidFill>
                <a:latin typeface="Times New Roman" pitchFamily="18" charset="0"/>
                <a:ea typeface="+mn-ea"/>
                <a:cs typeface="+mn-cs"/>
              </a:rPr>
              <a:t> can be combined into one term.</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The equation shown in the red box above is a commonly used representation for input power (</a:t>
            </a:r>
            <a:r>
              <a:rPr kumimoji="1" lang="en-US" sz="1200" b="0" i="1" u="none" strike="noStrike" kern="1200" baseline="0" dirty="0" smtClean="0">
                <a:solidFill>
                  <a:schemeClr val="tx1"/>
                </a:solidFill>
                <a:latin typeface="Times New Roman" pitchFamily="18" charset="0"/>
                <a:ea typeface="+mn-ea"/>
                <a:cs typeface="+mn-cs"/>
              </a:rPr>
              <a:t>H</a:t>
            </a:r>
            <a:r>
              <a:rPr kumimoji="1" lang="en-US" sz="1200" b="0" i="1" u="none" strike="noStrike" kern="1200" baseline="-25000" dirty="0" smtClean="0">
                <a:solidFill>
                  <a:schemeClr val="tx1"/>
                </a:solidFill>
                <a:latin typeface="Times New Roman" pitchFamily="18" charset="0"/>
                <a:ea typeface="+mn-ea"/>
                <a:cs typeface="+mn-cs"/>
              </a:rPr>
              <a:t>VFD</a:t>
            </a:r>
            <a:r>
              <a:rPr kumimoji="1" lang="en-US" sz="1200" b="0" i="0" u="none" strike="noStrike" kern="1200" baseline="0" dirty="0" smtClean="0">
                <a:solidFill>
                  <a:schemeClr val="tx1"/>
                </a:solidFill>
                <a:latin typeface="Times New Roman" pitchFamily="18" charset="0"/>
                <a:ea typeface="+mn-ea"/>
                <a:cs typeface="+mn-cs"/>
              </a:rPr>
              <a:t>) to a VAV system. However, the actual equation is more complicated, as shown in the green box. There, the equation has multiple terms, most of which vary with flow.</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8</a:t>
            </a:fld>
            <a:endParaRPr lang="en-US"/>
          </a:p>
        </p:txBody>
      </p:sp>
    </p:spTree>
    <p:extLst>
      <p:ext uri="{BB962C8B-B14F-4D97-AF65-F5344CB8AC3E}">
        <p14:creationId xmlns:p14="http://schemas.microsoft.com/office/powerpoint/2010/main" val="4020656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The curves here represent a hypothetical system with a commercially-available 18 in. (460 mm) diameter double-width double-inlet backward-inclined airfoil centrifugal supply fan; a medium efficiency V-belt; a high efficiency motor; a VFD with a 50 </a:t>
            </a:r>
            <a:r>
              <a:rPr kumimoji="1" lang="en-US" sz="1200" b="0" i="0" u="none" strike="noStrike" kern="1200" baseline="0" dirty="0" err="1" smtClean="0">
                <a:solidFill>
                  <a:schemeClr val="tx1"/>
                </a:solidFill>
                <a:latin typeface="Times New Roman" pitchFamily="18" charset="0"/>
                <a:ea typeface="+mn-ea"/>
                <a:cs typeface="+mn-cs"/>
              </a:rPr>
              <a:t>hp</a:t>
            </a:r>
            <a:r>
              <a:rPr kumimoji="1" lang="en-US" sz="1200" b="0" i="0" u="none" strike="noStrike" kern="1200" baseline="0" dirty="0" smtClean="0">
                <a:solidFill>
                  <a:schemeClr val="tx1"/>
                </a:solidFill>
                <a:latin typeface="Times New Roman" pitchFamily="18" charset="0"/>
                <a:ea typeface="+mn-ea"/>
                <a:cs typeface="+mn-cs"/>
              </a:rPr>
              <a:t> (37 kW) rated output; and a variable air volume (VAV) supply air distribution system with coil and filter elements and a duct static pressure </a:t>
            </a:r>
            <a:r>
              <a:rPr kumimoji="1" lang="en-US" sz="1200" b="0" i="0" u="none" strike="noStrike" kern="1200" baseline="0" dirty="0" err="1" smtClean="0">
                <a:solidFill>
                  <a:schemeClr val="tx1"/>
                </a:solidFill>
                <a:latin typeface="Times New Roman" pitchFamily="18" charset="0"/>
                <a:ea typeface="+mn-ea"/>
                <a:cs typeface="+mn-cs"/>
              </a:rPr>
              <a:t>setpoint</a:t>
            </a:r>
            <a:r>
              <a:rPr kumimoji="1" lang="en-US" sz="1200" b="0" i="0" u="none" strike="noStrike" kern="1200" baseline="0" dirty="0" smtClean="0">
                <a:solidFill>
                  <a:schemeClr val="tx1"/>
                </a:solidFill>
                <a:latin typeface="Times New Roman" pitchFamily="18" charset="0"/>
                <a:ea typeface="+mn-ea"/>
                <a:cs typeface="+mn-cs"/>
              </a:rPr>
              <a:t> of 1 in. </a:t>
            </a:r>
            <a:r>
              <a:rPr kumimoji="1" lang="en-US" sz="1200" b="0" i="0" u="none" strike="noStrike" kern="1200" baseline="0" dirty="0" err="1" smtClean="0">
                <a:solidFill>
                  <a:schemeClr val="tx1"/>
                </a:solidFill>
                <a:latin typeface="Times New Roman" pitchFamily="18" charset="0"/>
                <a:ea typeface="+mn-ea"/>
                <a:cs typeface="+mn-cs"/>
              </a:rPr>
              <a:t>w.c.</a:t>
            </a:r>
            <a:r>
              <a:rPr kumimoji="1" lang="en-US" sz="1200" b="0" i="0" u="none" strike="noStrike" kern="1200" baseline="0" dirty="0" smtClean="0">
                <a:solidFill>
                  <a:schemeClr val="tx1"/>
                </a:solidFill>
                <a:latin typeface="Times New Roman" pitchFamily="18" charset="0"/>
                <a:ea typeface="+mn-ea"/>
                <a:cs typeface="+mn-cs"/>
              </a:rPr>
              <a:t> (249 Pa). In SI units, the system curve used here has the form:  </a:t>
            </a:r>
            <a:r>
              <a:rPr kumimoji="1" lang="en-US" sz="1200" b="0" i="0" u="none" strike="noStrike" kern="1200" baseline="0" dirty="0" err="1" smtClean="0">
                <a:solidFill>
                  <a:schemeClr val="tx1"/>
                </a:solidFill>
                <a:latin typeface="Times New Roman" pitchFamily="18" charset="0"/>
                <a:ea typeface="+mn-ea"/>
                <a:cs typeface="+mn-cs"/>
              </a:rPr>
              <a:t>Δ</a:t>
            </a:r>
            <a:r>
              <a:rPr kumimoji="1" lang="en-US" sz="1200" b="0" i="1" u="none" strike="noStrike" kern="1200" baseline="0" dirty="0" err="1" smtClean="0">
                <a:solidFill>
                  <a:schemeClr val="tx1"/>
                </a:solidFill>
                <a:latin typeface="Times New Roman" pitchFamily="18" charset="0"/>
                <a:ea typeface="+mn-ea"/>
                <a:cs typeface="+mn-cs"/>
              </a:rPr>
              <a:t>p</a:t>
            </a:r>
            <a:r>
              <a:rPr kumimoji="1" lang="en-US" sz="1200" b="0" i="0" u="none" strike="noStrike" kern="1200" baseline="0" dirty="0" smtClean="0">
                <a:solidFill>
                  <a:schemeClr val="tx1"/>
                </a:solidFill>
                <a:latin typeface="Times New Roman" pitchFamily="18" charset="0"/>
                <a:ea typeface="+mn-ea"/>
                <a:cs typeface="+mn-cs"/>
              </a:rPr>
              <a:t> = 42.2 </a:t>
            </a:r>
            <a:r>
              <a:rPr kumimoji="1" lang="en-US" sz="1200" b="0" i="1" u="none" strike="noStrike" kern="1200" baseline="0" dirty="0" smtClean="0">
                <a:solidFill>
                  <a:schemeClr val="tx1"/>
                </a:solidFill>
                <a:latin typeface="Times New Roman" pitchFamily="18" charset="0"/>
                <a:ea typeface="+mn-ea"/>
                <a:cs typeface="+mn-cs"/>
              </a:rPr>
              <a:t>Q</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+ 295 </a:t>
            </a:r>
            <a:r>
              <a:rPr kumimoji="1" lang="en-US" sz="1200" b="0" i="1" u="none" strike="noStrike" kern="1200" baseline="0" dirty="0" smtClean="0">
                <a:solidFill>
                  <a:schemeClr val="tx1"/>
                </a:solidFill>
                <a:latin typeface="Times New Roman" pitchFamily="18" charset="0"/>
                <a:ea typeface="+mn-ea"/>
                <a:cs typeface="+mn-cs"/>
              </a:rPr>
              <a:t>Q</a:t>
            </a:r>
            <a:r>
              <a:rPr kumimoji="1" lang="en-US" sz="1200" b="0" i="0" u="none" strike="noStrike" kern="1200" baseline="0" dirty="0" smtClean="0">
                <a:solidFill>
                  <a:schemeClr val="tx1"/>
                </a:solidFill>
                <a:latin typeface="Times New Roman" pitchFamily="18" charset="0"/>
                <a:ea typeface="+mn-ea"/>
                <a:cs typeface="+mn-cs"/>
              </a:rPr>
              <a:t> + 249</a:t>
            </a:r>
            <a:r>
              <a:rPr kumimoji="1" lang="fr-FR" sz="1200" b="0" i="0" u="none" strike="noStrike" kern="1200" baseline="0" dirty="0" smtClean="0">
                <a:solidFill>
                  <a:schemeClr val="tx1"/>
                </a:solidFill>
                <a:latin typeface="Times New Roman" pitchFamily="18" charset="0"/>
                <a:ea typeface="+mn-ea"/>
                <a:cs typeface="+mn-cs"/>
              </a:rPr>
              <a:t> </a:t>
            </a:r>
            <a:r>
              <a:rPr kumimoji="1" lang="en-US" sz="1200" b="0" i="0" u="none" strike="noStrike" kern="1200" baseline="0" dirty="0" smtClean="0">
                <a:solidFill>
                  <a:schemeClr val="tx1"/>
                </a:solidFill>
                <a:latin typeface="Times New Roman" pitchFamily="18" charset="0"/>
                <a:ea typeface="+mn-ea"/>
                <a:cs typeface="+mn-cs"/>
              </a:rPr>
              <a:t>where </a:t>
            </a:r>
            <a:r>
              <a:rPr kumimoji="1" lang="en-US" sz="1200" b="0" i="0" u="none" strike="noStrike" kern="1200" baseline="0" dirty="0" err="1" smtClean="0">
                <a:solidFill>
                  <a:schemeClr val="tx1"/>
                </a:solidFill>
                <a:latin typeface="Times New Roman" pitchFamily="18" charset="0"/>
                <a:ea typeface="+mn-ea"/>
                <a:cs typeface="+mn-cs"/>
              </a:rPr>
              <a:t>Δ</a:t>
            </a:r>
            <a:r>
              <a:rPr kumimoji="1" lang="en-US" sz="1200" b="0" i="1" u="none" strike="noStrike" kern="1200" baseline="0" dirty="0" err="1" smtClean="0">
                <a:solidFill>
                  <a:schemeClr val="tx1"/>
                </a:solidFill>
                <a:latin typeface="Times New Roman" pitchFamily="18" charset="0"/>
                <a:ea typeface="+mn-ea"/>
                <a:cs typeface="+mn-cs"/>
              </a:rPr>
              <a:t>p</a:t>
            </a:r>
            <a:r>
              <a:rPr kumimoji="1" lang="en-US" sz="1200" b="0" i="1" u="none" strike="noStrike" kern="1200" baseline="0" dirty="0" smtClean="0">
                <a:solidFill>
                  <a:schemeClr val="tx1"/>
                </a:solidFill>
                <a:latin typeface="Times New Roman" pitchFamily="18" charset="0"/>
                <a:ea typeface="+mn-ea"/>
                <a:cs typeface="+mn-cs"/>
              </a:rPr>
              <a:t> </a:t>
            </a:r>
            <a:r>
              <a:rPr kumimoji="1" lang="en-US" sz="1200" b="0" i="0" u="none" strike="noStrike" kern="1200" baseline="0" dirty="0" smtClean="0">
                <a:solidFill>
                  <a:schemeClr val="tx1"/>
                </a:solidFill>
                <a:latin typeface="Times New Roman" pitchFamily="18" charset="0"/>
                <a:ea typeface="+mn-ea"/>
                <a:cs typeface="+mn-cs"/>
              </a:rPr>
              <a:t>is the fan pressure rise (Pa) and </a:t>
            </a:r>
            <a:r>
              <a:rPr kumimoji="1" lang="en-US" sz="1200" b="0" i="1" u="none" strike="noStrike" kern="1200" baseline="0" dirty="0" smtClean="0">
                <a:solidFill>
                  <a:schemeClr val="tx1"/>
                </a:solidFill>
                <a:latin typeface="Times New Roman" pitchFamily="18" charset="0"/>
                <a:ea typeface="+mn-ea"/>
                <a:cs typeface="+mn-cs"/>
              </a:rPr>
              <a:t>Q</a:t>
            </a:r>
            <a:r>
              <a:rPr kumimoji="1" lang="en-US" sz="1200" b="0" i="0" u="none" strike="noStrike" kern="1200" baseline="0" dirty="0" smtClean="0">
                <a:solidFill>
                  <a:schemeClr val="tx1"/>
                </a:solidFill>
                <a:latin typeface="Times New Roman" pitchFamily="18" charset="0"/>
                <a:ea typeface="+mn-ea"/>
                <a:cs typeface="+mn-cs"/>
              </a:rPr>
              <a:t> is the fan airflow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kern="1200" dirty="0" smtClean="0">
                <a:solidFill>
                  <a:schemeClr val="tx1"/>
                </a:solidFill>
                <a:effectLst/>
                <a:latin typeface="Times New Roman" pitchFamily="18" charset="0"/>
                <a:ea typeface="+mn-ea"/>
                <a:cs typeface="+mn-cs"/>
              </a:rPr>
              <a:t>System efficiency is the product of component efficiencies, which generally decrease non-linearly as airflow is reduced. For example, at full load, VFD, motor, belt, and fan efficiencies here are 97%, 94%, 96%, and 75%, respectively. At 40% part-load, these same efficiencies are 90%, 86%, 84%, and 71%, respectively. In the first case, system efficiency is 66%; in the second case, it is much lower: only 46%.</a:t>
            </a:r>
          </a:p>
          <a:p>
            <a:pPr>
              <a:spcBef>
                <a:spcPts val="0"/>
              </a:spcBef>
            </a:pPr>
            <a:endParaRPr kumimoji="1" lang="en-US" sz="1200" b="0" i="0" u="none" strike="noStrike" kern="1200" baseline="0" dirty="0" smtClean="0">
              <a:solidFill>
                <a:schemeClr val="tx1"/>
              </a:solidFill>
              <a:effectLst/>
              <a:latin typeface="Times New Roman" pitchFamily="18" charset="0"/>
              <a:ea typeface="+mn-ea"/>
              <a:cs typeface="+mn-cs"/>
            </a:endParaRPr>
          </a:p>
          <a:p>
            <a:pPr>
              <a:spcBef>
                <a:spcPts val="0"/>
              </a:spcBef>
            </a:pPr>
            <a:r>
              <a:rPr kumimoji="1" lang="en-US" sz="1200" kern="1200" dirty="0" smtClean="0">
                <a:solidFill>
                  <a:schemeClr val="tx1"/>
                </a:solidFill>
                <a:effectLst/>
                <a:latin typeface="Times New Roman" pitchFamily="18" charset="0"/>
                <a:ea typeface="+mn-ea"/>
                <a:cs typeface="+mn-cs"/>
              </a:rPr>
              <a:t>One cannot ignore the efficiency variations. For example, if the drive belt efficiency was </a:t>
            </a:r>
            <a:r>
              <a:rPr kumimoji="1" lang="en-US" sz="1200" i="1" kern="1200" dirty="0" smtClean="0">
                <a:solidFill>
                  <a:schemeClr val="tx1"/>
                </a:solidFill>
                <a:effectLst/>
                <a:latin typeface="Times New Roman" pitchFamily="18" charset="0"/>
                <a:ea typeface="+mn-ea"/>
                <a:cs typeface="+mn-cs"/>
              </a:rPr>
              <a:t>incorrectly</a:t>
            </a:r>
            <a:r>
              <a:rPr kumimoji="1" lang="en-US" sz="1200" kern="1200" dirty="0" smtClean="0">
                <a:solidFill>
                  <a:schemeClr val="tx1"/>
                </a:solidFill>
                <a:effectLst/>
                <a:latin typeface="Times New Roman" pitchFamily="18" charset="0"/>
                <a:ea typeface="+mn-ea"/>
                <a:cs typeface="+mn-cs"/>
              </a:rPr>
              <a:t> assumed to be constant (same value as at full-load: 96%), the part-load </a:t>
            </a:r>
            <a:r>
              <a:rPr kumimoji="1" lang="en-US" sz="1200" i="1" kern="1200" dirty="0" smtClean="0">
                <a:solidFill>
                  <a:schemeClr val="tx1"/>
                </a:solidFill>
                <a:effectLst/>
                <a:latin typeface="Times New Roman" pitchFamily="18" charset="0"/>
                <a:ea typeface="+mn-ea"/>
                <a:cs typeface="+mn-cs"/>
              </a:rPr>
              <a:t>system</a:t>
            </a:r>
            <a:r>
              <a:rPr kumimoji="1" lang="en-US" sz="1200" kern="1200" dirty="0" smtClean="0">
                <a:solidFill>
                  <a:schemeClr val="tx1"/>
                </a:solidFill>
                <a:effectLst/>
                <a:latin typeface="Times New Roman" pitchFamily="18" charset="0"/>
                <a:ea typeface="+mn-ea"/>
                <a:cs typeface="+mn-cs"/>
              </a:rPr>
              <a:t> efficiency would instead be </a:t>
            </a:r>
            <a:r>
              <a:rPr kumimoji="1" lang="en-US" sz="1200" b="1" kern="1200" dirty="0" smtClean="0">
                <a:solidFill>
                  <a:schemeClr val="tx1"/>
                </a:solidFill>
                <a:effectLst/>
                <a:latin typeface="Times New Roman" pitchFamily="18" charset="0"/>
                <a:ea typeface="+mn-ea"/>
                <a:cs typeface="+mn-cs"/>
              </a:rPr>
              <a:t>53%</a:t>
            </a:r>
            <a:r>
              <a:rPr kumimoji="1" lang="en-US" sz="1200" kern="1200" dirty="0" smtClean="0">
                <a:solidFill>
                  <a:schemeClr val="tx1"/>
                </a:solidFill>
                <a:effectLst/>
                <a:latin typeface="Times New Roman" pitchFamily="18" charset="0"/>
                <a:ea typeface="+mn-ea"/>
                <a:cs typeface="+mn-cs"/>
              </a:rPr>
              <a:t> (7 points higher than it is with the belt part-load efficiency correctly stated). In terms of energy use, properly including the difference of 7 points in system efficiency means that the system would actually use 0.53/0.46 = </a:t>
            </a:r>
            <a:r>
              <a:rPr kumimoji="1" lang="en-US" sz="1200" b="1" kern="1200" dirty="0" smtClean="0">
                <a:solidFill>
                  <a:schemeClr val="tx1"/>
                </a:solidFill>
                <a:effectLst/>
                <a:latin typeface="Times New Roman" pitchFamily="18" charset="0"/>
                <a:ea typeface="+mn-ea"/>
                <a:cs typeface="+mn-cs"/>
              </a:rPr>
              <a:t>15%</a:t>
            </a:r>
            <a:r>
              <a:rPr kumimoji="1" lang="en-US" sz="1200" kern="1200" dirty="0" smtClean="0">
                <a:solidFill>
                  <a:schemeClr val="tx1"/>
                </a:solidFill>
                <a:effectLst/>
                <a:latin typeface="Times New Roman" pitchFamily="18" charset="0"/>
                <a:ea typeface="+mn-ea"/>
                <a:cs typeface="+mn-cs"/>
              </a:rPr>
              <a:t> </a:t>
            </a:r>
            <a:r>
              <a:rPr kumimoji="1" lang="en-US" sz="1200" b="1" kern="1200" dirty="0" smtClean="0">
                <a:solidFill>
                  <a:schemeClr val="tx1"/>
                </a:solidFill>
                <a:effectLst/>
                <a:latin typeface="Times New Roman" pitchFamily="18" charset="0"/>
                <a:ea typeface="+mn-ea"/>
                <a:cs typeface="+mn-cs"/>
              </a:rPr>
              <a:t>more energy</a:t>
            </a:r>
            <a:r>
              <a:rPr kumimoji="1" lang="en-US" sz="1200" kern="1200" dirty="0" smtClean="0">
                <a:solidFill>
                  <a:schemeClr val="tx1"/>
                </a:solidFill>
                <a:effectLst/>
                <a:latin typeface="Times New Roman" pitchFamily="18" charset="0"/>
                <a:ea typeface="+mn-ea"/>
                <a:cs typeface="+mn-cs"/>
              </a:rPr>
              <a:t> at 40% part load than if the variation in belt efficiency was ignored. This difference can be especially significant for VAV systems that often operate at low part load ratios over the year (e.g., a Chicago office building).</a:t>
            </a:r>
            <a:endParaRPr kumimoji="1" lang="en-US" sz="1200" b="0" i="0" u="none" strike="noStrike" kern="1200" baseline="0" dirty="0" smtClean="0">
              <a:solidFill>
                <a:schemeClr val="tx1"/>
              </a:solidFill>
              <a:latin typeface="Times New Roman" pitchFamily="18" charset="0"/>
              <a:ea typeface="+mn-ea"/>
              <a:cs typeface="+mn-cs"/>
            </a:endParaRP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9</a:t>
            </a:fld>
            <a:endParaRPr lang="en-US" dirty="0"/>
          </a:p>
        </p:txBody>
      </p:sp>
    </p:spTree>
    <p:extLst>
      <p:ext uri="{BB962C8B-B14F-4D97-AF65-F5344CB8AC3E}">
        <p14:creationId xmlns:p14="http://schemas.microsoft.com/office/powerpoint/2010/main" val="4275435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When VAV box dampers are modulated to control flow, the damper positions are not completely independent of the supply flow and supply pressures. Consequently, with variable-position dampers, reducing or eliminating supply air leakage </a:t>
            </a:r>
            <a:r>
              <a:rPr lang="en-US" i="1" dirty="0" smtClean="0"/>
              <a:t>does not change the system curve</a:t>
            </a:r>
            <a:r>
              <a:rPr lang="en-US" dirty="0" smtClean="0"/>
              <a:t>. This behavior, however, does not mean that supply air leakage has no effect. Reduced air leakage results in a lower operating point on the same system curve, which means that the fan pressure rise and fan air power (product of fan pressure rise and flow divided by fan efficiency) will also decrease.</a:t>
            </a:r>
          </a:p>
          <a:p>
            <a:pPr>
              <a:spcBef>
                <a:spcPts val="0"/>
              </a:spcBef>
            </a:pPr>
            <a:endParaRPr lang="en-US" dirty="0" smtClean="0"/>
          </a:p>
          <a:p>
            <a:pPr>
              <a:spcBef>
                <a:spcPts val="0"/>
              </a:spcBef>
            </a:pPr>
            <a:r>
              <a:rPr lang="en-US" dirty="0" smtClean="0"/>
              <a:t>Using</a:t>
            </a:r>
            <a:r>
              <a:rPr lang="en-US" baseline="0" dirty="0" smtClean="0"/>
              <a:t> only a simple quadratic system curve fitted through the design operating point can lead to substantial errors in fan pressure rise estimates, as can the pressure rise difference between design and actual operation at the design flow. In the example shown here with outdoor air fractions in the range of 0.7 to 0.8, at 80% full flow (4.5 m</a:t>
            </a:r>
            <a:r>
              <a:rPr lang="en-US" baseline="30000" dirty="0" smtClean="0"/>
              <a:t>3</a:t>
            </a:r>
            <a:r>
              <a:rPr lang="en-US" baseline="0" dirty="0" smtClean="0"/>
              <a:t>/s, 9,600 cfm), the simple quadratic fitted through the design point leads to a -29% error in estimated fan pressure rise. At 40% full flow (2.3 m</a:t>
            </a:r>
            <a:r>
              <a:rPr lang="en-US" baseline="30000" dirty="0" smtClean="0"/>
              <a:t>3</a:t>
            </a:r>
            <a:r>
              <a:rPr lang="en-US" baseline="0" dirty="0" smtClean="0"/>
              <a:t>/s, 4,800 cfm), the error is -68%. In the latter case, the actual pressure rise is about 3.1 times greater than estimated (495 Pa / 159 Pa).</a:t>
            </a:r>
          </a:p>
          <a:p>
            <a:pPr>
              <a:spcBef>
                <a:spcPts val="0"/>
              </a:spcBef>
            </a:pPr>
            <a:endParaRPr lang="en-US" baseline="0" dirty="0" smtClean="0"/>
          </a:p>
          <a:p>
            <a:pPr>
              <a:spcBef>
                <a:spcPts val="0"/>
              </a:spcBef>
            </a:pPr>
            <a:r>
              <a:rPr lang="en-US" baseline="0" dirty="0" smtClean="0"/>
              <a:t>In terms of the “measured” curve for this system, at 40% full flow, the </a:t>
            </a:r>
            <a:r>
              <a:rPr lang="en-US" i="1" baseline="0" dirty="0" smtClean="0"/>
              <a:t>Q </a:t>
            </a:r>
            <a:r>
              <a:rPr lang="en-US" baseline="0" dirty="0" smtClean="0"/>
              <a:t>squared, </a:t>
            </a:r>
            <a:r>
              <a:rPr lang="en-US" i="1" baseline="0" dirty="0" smtClean="0"/>
              <a:t>Q</a:t>
            </a:r>
            <a:r>
              <a:rPr lang="en-US" baseline="0" dirty="0" smtClean="0"/>
              <a:t>, and fixed pressure terms contribute 15%, 34%, </a:t>
            </a:r>
            <a:r>
              <a:rPr lang="en-US" dirty="0"/>
              <a:t>and </a:t>
            </a:r>
            <a:r>
              <a:rPr lang="en-US" dirty="0" smtClean="0"/>
              <a:t>50% to </a:t>
            </a:r>
            <a:r>
              <a:rPr lang="en-US" dirty="0"/>
              <a:t>the </a:t>
            </a:r>
            <a:r>
              <a:rPr lang="en-US" dirty="0" smtClean="0"/>
              <a:t>combined fan </a:t>
            </a:r>
            <a:r>
              <a:rPr lang="en-US" dirty="0"/>
              <a:t>pressure rise, </a:t>
            </a:r>
            <a:r>
              <a:rPr lang="en-US" dirty="0" smtClean="0"/>
              <a:t>respectively. In this case</a:t>
            </a:r>
            <a:r>
              <a:rPr lang="en-US" baseline="0" dirty="0" smtClean="0"/>
              <a:t>, the second</a:t>
            </a:r>
            <a:r>
              <a:rPr lang="en-US" dirty="0" smtClean="0"/>
              <a:t> and third </a:t>
            </a:r>
            <a:r>
              <a:rPr lang="en-US" baseline="0" dirty="0" smtClean="0"/>
              <a:t>terms are clearly important and cannot be ignored.</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10</a:t>
            </a:fld>
            <a:endParaRPr lang="en-US"/>
          </a:p>
        </p:txBody>
      </p:sp>
    </p:spTree>
    <p:extLst>
      <p:ext uri="{BB962C8B-B14F-4D97-AF65-F5344CB8AC3E}">
        <p14:creationId xmlns:p14="http://schemas.microsoft.com/office/powerpoint/2010/main" val="27818524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During the cooling season of 2002, an experiment to assess the impact of s</a:t>
            </a:r>
            <a:r>
              <a:rPr lang="en-US" altLang="en-US" b="0" dirty="0" smtClean="0">
                <a:solidFill>
                  <a:schemeClr val="tx2"/>
                </a:solidFill>
                <a:latin typeface="Times New Roman" panose="02020603050405020304" pitchFamily="18" charset="0"/>
                <a:cs typeface="Times New Roman" panose="02020603050405020304" pitchFamily="18" charset="0"/>
              </a:rPr>
              <a:t>ystem supply air leakage on fan power </a:t>
            </a:r>
            <a:r>
              <a:rPr lang="en-US" altLang="en-US" sz="1200" b="0" dirty="0" smtClean="0">
                <a:solidFill>
                  <a:schemeClr val="tx2"/>
                </a:solidFill>
                <a:latin typeface="Times New Roman" panose="02020603050405020304" pitchFamily="18" charset="0"/>
                <a:cs typeface="Times New Roman" panose="02020603050405020304" pitchFamily="18" charset="0"/>
              </a:rPr>
              <a:t>was carried out in a 1 million ft</a:t>
            </a:r>
            <a:r>
              <a:rPr lang="en-US" altLang="en-US" sz="1200" b="0" baseline="30000" dirty="0" smtClean="0">
                <a:solidFill>
                  <a:schemeClr val="tx2"/>
                </a:solidFill>
                <a:latin typeface="Times New Roman" panose="02020603050405020304" pitchFamily="18" charset="0"/>
                <a:cs typeface="Times New Roman" panose="02020603050405020304" pitchFamily="18" charset="0"/>
              </a:rPr>
              <a:t>2</a:t>
            </a:r>
            <a:r>
              <a:rPr lang="en-US" altLang="en-US" sz="1200" b="0" dirty="0" smtClean="0">
                <a:solidFill>
                  <a:schemeClr val="tx2"/>
                </a:solidFill>
                <a:latin typeface="Times New Roman" panose="02020603050405020304" pitchFamily="18" charset="0"/>
                <a:cs typeface="Times New Roman" panose="02020603050405020304" pitchFamily="18" charset="0"/>
              </a:rPr>
              <a:t> (90,000 m</a:t>
            </a:r>
            <a:r>
              <a:rPr lang="en-US" altLang="en-US" sz="1200" b="0" baseline="30000" dirty="0" smtClean="0">
                <a:solidFill>
                  <a:schemeClr val="tx2"/>
                </a:solidFill>
                <a:latin typeface="Times New Roman" panose="02020603050405020304" pitchFamily="18" charset="0"/>
                <a:cs typeface="Times New Roman" panose="02020603050405020304" pitchFamily="18" charset="0"/>
              </a:rPr>
              <a:t>2</a:t>
            </a:r>
            <a:r>
              <a:rPr lang="en-US" altLang="en-US" sz="1200" b="0" dirty="0" smtClean="0">
                <a:solidFill>
                  <a:schemeClr val="tx2"/>
                </a:solidFill>
                <a:latin typeface="Times New Roman" panose="02020603050405020304" pitchFamily="18" charset="0"/>
                <a:cs typeface="Times New Roman" panose="02020603050405020304" pitchFamily="18" charset="0"/>
              </a:rPr>
              <a:t>) 25-storey LEED Platinum office building located in Sacramento, CA.</a:t>
            </a:r>
            <a:r>
              <a:rPr lang="en-US" altLang="en-US" sz="1200" b="0" baseline="0" dirty="0" smtClean="0">
                <a:solidFill>
                  <a:schemeClr val="tx2"/>
                </a:solidFill>
                <a:latin typeface="Times New Roman" panose="02020603050405020304" pitchFamily="18" charset="0"/>
                <a:cs typeface="Times New Roman" panose="02020603050405020304" pitchFamily="18" charset="0"/>
              </a:rPr>
              <a:t> </a:t>
            </a:r>
            <a:r>
              <a:rPr lang="en-US" altLang="en-US" sz="1200" b="0" dirty="0" smtClean="0">
                <a:solidFill>
                  <a:schemeClr val="tx2"/>
                </a:solidFill>
                <a:latin typeface="Times New Roman" panose="02020603050405020304" pitchFamily="18" charset="0"/>
                <a:cs typeface="Times New Roman" panose="02020603050405020304" pitchFamily="18" charset="0"/>
              </a:rPr>
              <a:t>The building uses a separate single-duct VAV system on each floor, each with two supply AHUs, two relief fans, and 34 VAV boxes. Of these 34 boxes, t</a:t>
            </a:r>
            <a:r>
              <a:rPr lang="en-US" altLang="en-US" dirty="0" smtClean="0">
                <a:solidFill>
                  <a:schemeClr val="tx2"/>
                </a:solidFill>
                <a:cs typeface="Times New Roman" panose="02020603050405020304" pitchFamily="18" charset="0"/>
              </a:rPr>
              <a:t>he </a:t>
            </a:r>
            <a:r>
              <a:rPr lang="en-US" altLang="en-US" dirty="0">
                <a:solidFill>
                  <a:schemeClr val="tx2"/>
                </a:solidFill>
                <a:cs typeface="Times New Roman" panose="02020603050405020304" pitchFamily="18" charset="0"/>
              </a:rPr>
              <a:t>perimeter zones </a:t>
            </a:r>
            <a:r>
              <a:rPr lang="en-US" altLang="en-US" dirty="0" smtClean="0">
                <a:solidFill>
                  <a:schemeClr val="tx2"/>
                </a:solidFill>
                <a:cs typeface="Times New Roman" panose="02020603050405020304" pitchFamily="18" charset="0"/>
              </a:rPr>
              <a:t>are served by 14 </a:t>
            </a:r>
            <a:r>
              <a:rPr lang="en-US" altLang="en-US" sz="1200" b="0" dirty="0" smtClean="0">
                <a:solidFill>
                  <a:schemeClr val="tx2"/>
                </a:solidFill>
                <a:latin typeface="Times New Roman" panose="02020603050405020304" pitchFamily="18" charset="0"/>
                <a:cs typeface="Times New Roman" panose="02020603050405020304" pitchFamily="18" charset="0"/>
              </a:rPr>
              <a:t>parallel-fan-powered boxes with reheat; the interior zones are served by 20 non-powered boxes without reheat. The supply air distribution system is located in a ceiling return plenum.</a:t>
            </a:r>
          </a:p>
          <a:p>
            <a:pPr marL="0" indent="0">
              <a:spcBef>
                <a:spcPts val="0"/>
              </a:spcBef>
              <a:spcAft>
                <a:spcPts val="0"/>
              </a:spcAft>
              <a:buFont typeface="Arial" panose="020B0604020202020204" pitchFamily="34" charset="0"/>
              <a:buNone/>
              <a:defRPr/>
            </a:pPr>
            <a:endParaRPr lang="en-US" altLang="en-US" dirty="0">
              <a:solidFill>
                <a:schemeClr val="tx2"/>
              </a:solidFill>
              <a:cs typeface="Times New Roman" panose="02020603050405020304" pitchFamily="18" charset="0"/>
            </a:endParaRPr>
          </a:p>
          <a:p>
            <a:pPr marL="0" marR="0" indent="0" algn="l" defTabSz="914400" rtl="0" eaLnBrk="0" fontAlgn="base" latinLnBrk="0" hangingPunct="0">
              <a:lnSpc>
                <a:spcPct val="100000"/>
              </a:lnSpc>
              <a:spcBef>
                <a:spcPts val="0"/>
              </a:spcBef>
              <a:spcAft>
                <a:spcPts val="0"/>
              </a:spcAft>
              <a:buClrTx/>
              <a:buSzTx/>
              <a:buFont typeface="Arial" panose="020B0604020202020204" pitchFamily="34" charset="0"/>
              <a:buNone/>
              <a:tabLst/>
              <a:defRPr/>
            </a:pPr>
            <a:r>
              <a:rPr lang="en-US" altLang="en-US" sz="1200" b="0" dirty="0" smtClean="0">
                <a:solidFill>
                  <a:schemeClr val="tx2"/>
                </a:solidFill>
                <a:latin typeface="Times New Roman" panose="02020603050405020304" pitchFamily="18" charset="0"/>
                <a:cs typeface="Times New Roman" panose="02020603050405020304" pitchFamily="18" charset="0"/>
              </a:rPr>
              <a:t>We installed calibrated leaks in the main duct loop upstream of the VAV boxes at five locations around the loop. The pressure differences for the upstream leaks were the same at all five leak sites over a wide range of total supply airflows. We also installed calibrated leaks in six locations at the end of VAV</a:t>
            </a:r>
            <a:r>
              <a:rPr lang="en-US" altLang="en-US" sz="1200" b="0" baseline="0" dirty="0" smtClean="0">
                <a:solidFill>
                  <a:schemeClr val="tx2"/>
                </a:solidFill>
                <a:latin typeface="Times New Roman" panose="02020603050405020304" pitchFamily="18" charset="0"/>
                <a:cs typeface="Times New Roman" panose="02020603050405020304" pitchFamily="18" charset="0"/>
              </a:rPr>
              <a:t> box discharge plenums </a:t>
            </a:r>
            <a:r>
              <a:rPr lang="en-US" altLang="en-US" sz="1200" b="0" dirty="0" smtClean="0">
                <a:solidFill>
                  <a:schemeClr val="tx2"/>
                </a:solidFill>
                <a:latin typeface="Times New Roman" panose="02020603050405020304" pitchFamily="18" charset="0"/>
                <a:cs typeface="Times New Roman" panose="02020603050405020304" pitchFamily="18" charset="0"/>
              </a:rPr>
              <a:t>(red stars on schematic – example leak shown in overlay with associated static pressure</a:t>
            </a:r>
            <a:r>
              <a:rPr lang="en-US" altLang="en-US" sz="1200" b="0" baseline="0" dirty="0" smtClean="0">
                <a:solidFill>
                  <a:schemeClr val="tx2"/>
                </a:solidFill>
                <a:latin typeface="Times New Roman" panose="02020603050405020304" pitchFamily="18" charset="0"/>
                <a:cs typeface="Times New Roman" panose="02020603050405020304" pitchFamily="18" charset="0"/>
              </a:rPr>
              <a:t> tap</a:t>
            </a:r>
            <a:r>
              <a:rPr lang="en-US" altLang="en-US" sz="1200" b="0" dirty="0" smtClean="0">
                <a:solidFill>
                  <a:schemeClr val="tx2"/>
                </a:solidFill>
                <a:latin typeface="Times New Roman" panose="02020603050405020304" pitchFamily="18" charset="0"/>
                <a:cs typeface="Times New Roman" panose="02020603050405020304" pitchFamily="18" charset="0"/>
              </a:rPr>
              <a:t>). Each “leak” consisted of a perforated plate (similar to the perforated plates that are used in the supply grilles), with the leakage area chosen to achieve a desired leakage airflow during system operation.</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In the experiment, procedures similar to the not yet developed Standard 215-2018 were used to determine system airflows and leakage. In addition, minute-by-minute airflows, pressure differences, temperatures, relative humidities, and fan power </a:t>
            </a:r>
            <a:r>
              <a:rPr lang="en-US" altLang="en-US" dirty="0">
                <a:solidFill>
                  <a:schemeClr val="tx2"/>
                </a:solidFill>
                <a:cs typeface="Times New Roman" panose="02020603050405020304" pitchFamily="18" charset="0"/>
              </a:rPr>
              <a:t>were </a:t>
            </a:r>
            <a:r>
              <a:rPr lang="en-US" altLang="en-US" dirty="0" smtClean="0">
                <a:solidFill>
                  <a:schemeClr val="tx2"/>
                </a:solidFill>
                <a:cs typeface="Times New Roman" panose="02020603050405020304" pitchFamily="18" charset="0"/>
              </a:rPr>
              <a:t>measured </a:t>
            </a:r>
            <a:r>
              <a:rPr lang="en-US" altLang="en-US" dirty="0">
                <a:solidFill>
                  <a:schemeClr val="tx2"/>
                </a:solidFill>
                <a:cs typeface="Times New Roman" panose="02020603050405020304" pitchFamily="18" charset="0"/>
              </a:rPr>
              <a:t>on </a:t>
            </a:r>
            <a:r>
              <a:rPr lang="en-US" altLang="en-US" sz="1200" b="0" dirty="0" smtClean="0">
                <a:solidFill>
                  <a:schemeClr val="tx2"/>
                </a:solidFill>
                <a:latin typeface="Times New Roman" panose="02020603050405020304" pitchFamily="18" charset="0"/>
                <a:cs typeface="Times New Roman" panose="02020603050405020304" pitchFamily="18" charset="0"/>
              </a:rPr>
              <a:t>two floors (intervention and control, ~400 points total). The collected data arguably represent the most detailed published information on air-handling system performance related to the issue of system leakage in large commercial buildings.</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11</a:t>
            </a:fld>
            <a:endParaRPr lang="en-US"/>
          </a:p>
        </p:txBody>
      </p:sp>
    </p:spTree>
    <p:extLst>
      <p:ext uri="{BB962C8B-B14F-4D97-AF65-F5344CB8AC3E}">
        <p14:creationId xmlns:p14="http://schemas.microsoft.com/office/powerpoint/2010/main" val="2881145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As found, each supply fan (two on the control floor and two on the intervention floor) had an inlet airflow grid (two </a:t>
            </a:r>
            <a:r>
              <a:rPr lang="en-US" altLang="en-US" sz="1200" b="0" dirty="0" err="1" smtClean="0">
                <a:solidFill>
                  <a:schemeClr val="tx2"/>
                </a:solidFill>
                <a:latin typeface="Times New Roman" panose="02020603050405020304" pitchFamily="18" charset="0"/>
                <a:cs typeface="Times New Roman" panose="02020603050405020304" pitchFamily="18" charset="0"/>
              </a:rPr>
              <a:t>Fechheimer</a:t>
            </a:r>
            <a:r>
              <a:rPr lang="en-US" altLang="en-US" sz="1200" b="0" dirty="0" smtClean="0">
                <a:solidFill>
                  <a:schemeClr val="tx2"/>
                </a:solidFill>
                <a:latin typeface="Times New Roman" panose="02020603050405020304" pitchFamily="18" charset="0"/>
                <a:cs typeface="Times New Roman" panose="02020603050405020304" pitchFamily="18" charset="0"/>
              </a:rPr>
              <a:t> probes – shown in overlay) to “measure” the supply airflow, but none of the grids were connected to the EMCS system; each grid was instead connected only to an analog gauge that allows building engineering staff to “read” the airflow on a snapshot basis.</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To monitor the supply airflow continuously (minute by minute), we installed a pressure sensor in parallel with the analog gauge, connected it to our data loggers, and recorded the pressure differences that the airflow grid generates. For each fan, to determine the relationship between the pressure difference across the supply fan airflow grid and the airflow through the supply fan, we calibrated the flow grid using a constant-injection</a:t>
            </a:r>
            <a:r>
              <a:rPr lang="en-US" altLang="en-US" sz="1200" b="0" baseline="0" dirty="0" smtClean="0">
                <a:solidFill>
                  <a:schemeClr val="tx2"/>
                </a:solidFill>
                <a:latin typeface="Times New Roman" panose="02020603050405020304" pitchFamily="18" charset="0"/>
                <a:cs typeface="Times New Roman" panose="02020603050405020304" pitchFamily="18" charset="0"/>
              </a:rPr>
              <a:t> </a:t>
            </a:r>
            <a:r>
              <a:rPr lang="en-US" altLang="en-US" sz="1200" b="0" dirty="0" smtClean="0">
                <a:solidFill>
                  <a:schemeClr val="tx2"/>
                </a:solidFill>
                <a:latin typeface="Times New Roman" panose="02020603050405020304" pitchFamily="18" charset="0"/>
                <a:cs typeface="Times New Roman" panose="02020603050405020304" pitchFamily="18" charset="0"/>
              </a:rPr>
              <a:t>tracer gas technique with the system set for 100% outdoor air (with closed and sealed return air dampers). The resulting uncertainty of the airflows calculated from a measured pressure difference was about 3 to 4%.</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12</a:t>
            </a:fld>
            <a:endParaRPr lang="en-US"/>
          </a:p>
        </p:txBody>
      </p:sp>
    </p:spTree>
    <p:extLst>
      <p:ext uri="{BB962C8B-B14F-4D97-AF65-F5344CB8AC3E}">
        <p14:creationId xmlns:p14="http://schemas.microsoft.com/office/powerpoint/2010/main" val="28811452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13</a:t>
            </a:fld>
            <a:endParaRPr lang="en-US"/>
          </a:p>
        </p:txBody>
      </p:sp>
    </p:spTree>
    <p:extLst>
      <p:ext uri="{BB962C8B-B14F-4D97-AF65-F5344CB8AC3E}">
        <p14:creationId xmlns:p14="http://schemas.microsoft.com/office/powerpoint/2010/main" val="2881145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Error Propagation Numerical Approach:</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altLang="en-US" sz="1200" b="0" i="0" u="none" strike="noStrike" kern="1200" baseline="0" dirty="0" smtClean="0">
                <a:solidFill>
                  <a:schemeClr val="tx1"/>
                </a:solidFill>
                <a:latin typeface="Times New Roman" pitchFamily="18" charset="0"/>
                <a:ea typeface="+mn-ea"/>
                <a:cs typeface="+mn-cs"/>
              </a:rPr>
              <a:t>Coleman, H.W., and G. Steele. 2009. </a:t>
            </a:r>
            <a:r>
              <a:rPr kumimoji="1" lang="en-US" altLang="en-US" sz="1200" b="0" i="1" u="none" strike="noStrike" kern="1200" baseline="0" dirty="0" smtClean="0">
                <a:solidFill>
                  <a:schemeClr val="tx1"/>
                </a:solidFill>
                <a:latin typeface="Times New Roman" pitchFamily="18" charset="0"/>
                <a:ea typeface="+mn-ea"/>
                <a:cs typeface="+mn-cs"/>
              </a:rPr>
              <a:t>Experimentation, Validation, and Uncertainty Analysis for Engineers</a:t>
            </a:r>
            <a:r>
              <a:rPr kumimoji="1" lang="en-US" altLang="en-US" sz="1200" b="0" i="0" u="none" strike="noStrike" kern="1200" baseline="0" dirty="0" smtClean="0">
                <a:solidFill>
                  <a:schemeClr val="tx1"/>
                </a:solidFill>
                <a:latin typeface="Times New Roman" pitchFamily="18" charset="0"/>
                <a:ea typeface="+mn-ea"/>
                <a:cs typeface="+mn-cs"/>
              </a:rPr>
              <a:t>, 3rd Edition. Hoboken, NJ: Wiley.</a:t>
            </a: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endParaRPr kumimoji="1" lang="en-US" sz="1200" b="0" i="0" u="none" strike="noStrike" kern="1200" baseline="0" dirty="0" smtClean="0">
              <a:solidFill>
                <a:schemeClr val="tx1"/>
              </a:solidFill>
              <a:latin typeface="Times New Roman" pitchFamily="18" charset="0"/>
              <a:ea typeface="+mn-ea"/>
              <a:cs typeface="+mn-cs"/>
            </a:endParaRPr>
          </a:p>
          <a:p>
            <a:r>
              <a:rPr kumimoji="1" lang="en-US" sz="1200" b="0" i="0" u="none" strike="noStrike" kern="1200" baseline="0" dirty="0" smtClean="0">
                <a:solidFill>
                  <a:schemeClr val="tx1"/>
                </a:solidFill>
                <a:latin typeface="Times New Roman" pitchFamily="18" charset="0"/>
                <a:ea typeface="+mn-ea"/>
                <a:cs typeface="+mn-cs"/>
              </a:rPr>
              <a:t>BIPM. 2008. JCGM 101:2008, </a:t>
            </a:r>
            <a:r>
              <a:rPr kumimoji="1" lang="en-US" sz="1200" b="0" i="1" u="none" strike="noStrike" kern="1200" baseline="0" dirty="0" smtClean="0">
                <a:solidFill>
                  <a:schemeClr val="tx1"/>
                </a:solidFill>
                <a:latin typeface="Times New Roman" pitchFamily="18" charset="0"/>
                <a:ea typeface="+mn-ea"/>
                <a:cs typeface="+mn-cs"/>
              </a:rPr>
              <a:t>Evaluation of Measurement Data - Supplement 1 to the Guide to the Expression of Uncertainty in Measurement - Propagation of Distributions using a Monte Carlo Method</a:t>
            </a:r>
            <a:r>
              <a:rPr kumimoji="1" lang="en-US" sz="1200" b="0" i="0" u="none" strike="noStrike" kern="1200" baseline="0" dirty="0" smtClean="0">
                <a:solidFill>
                  <a:schemeClr val="tx1"/>
                </a:solidFill>
                <a:latin typeface="Times New Roman" pitchFamily="18" charset="0"/>
                <a:ea typeface="+mn-ea"/>
                <a:cs typeface="+mn-cs"/>
              </a:rPr>
              <a:t>, First Edition. Joint Committee for </a:t>
            </a:r>
            <a:r>
              <a:rPr kumimoji="1" lang="en-CA" sz="1200" b="0" i="0" u="none" strike="noStrike" kern="1200" baseline="0" dirty="0" smtClean="0">
                <a:solidFill>
                  <a:schemeClr val="tx1"/>
                </a:solidFill>
                <a:latin typeface="Times New Roman" pitchFamily="18" charset="0"/>
                <a:ea typeface="+mn-ea"/>
                <a:cs typeface="+mn-cs"/>
              </a:rPr>
              <a:t>Guides in Metrology. Paris, France: Bureau International des </a:t>
            </a:r>
            <a:r>
              <a:rPr kumimoji="1" lang="en-CA" sz="1200" b="0" i="0" u="none" strike="noStrike" kern="1200" baseline="0" dirty="0" err="1" smtClean="0">
                <a:solidFill>
                  <a:schemeClr val="tx1"/>
                </a:solidFill>
                <a:latin typeface="Times New Roman" pitchFamily="18" charset="0"/>
                <a:ea typeface="+mn-ea"/>
                <a:cs typeface="+mn-cs"/>
              </a:rPr>
              <a:t>Poids</a:t>
            </a:r>
            <a:r>
              <a:rPr kumimoji="1" lang="en-CA" sz="1200" b="0" i="0" u="none" strike="noStrike" kern="1200" baseline="0" dirty="0" smtClean="0">
                <a:solidFill>
                  <a:schemeClr val="tx1"/>
                </a:solidFill>
                <a:latin typeface="Times New Roman" pitchFamily="18" charset="0"/>
                <a:ea typeface="+mn-ea"/>
                <a:cs typeface="+mn-cs"/>
              </a:rPr>
              <a:t> et </a:t>
            </a:r>
            <a:r>
              <a:rPr kumimoji="1" lang="en-CA" sz="1200" b="0" i="0" u="none" strike="noStrike" kern="1200" baseline="0" dirty="0" err="1" smtClean="0">
                <a:solidFill>
                  <a:schemeClr val="tx1"/>
                </a:solidFill>
                <a:latin typeface="Times New Roman" pitchFamily="18" charset="0"/>
                <a:ea typeface="+mn-ea"/>
                <a:cs typeface="+mn-cs"/>
              </a:rPr>
              <a:t>Mesures</a:t>
            </a:r>
            <a:r>
              <a:rPr kumimoji="1" lang="en-CA" sz="1200" b="0" i="0" u="none" strike="noStrike" kern="1200" baseline="0" dirty="0" smtClean="0">
                <a:solidFill>
                  <a:schemeClr val="tx1"/>
                </a:solidFill>
                <a:latin typeface="Times New Roman" pitchFamily="18" charset="0"/>
                <a:ea typeface="+mn-ea"/>
                <a:cs typeface="+mn-cs"/>
              </a:rPr>
              <a:t>.</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14</a:t>
            </a:fld>
            <a:endParaRPr lang="en-US"/>
          </a:p>
        </p:txBody>
      </p:sp>
    </p:spTree>
    <p:extLst>
      <p:ext uri="{BB962C8B-B14F-4D97-AF65-F5344CB8AC3E}">
        <p14:creationId xmlns:p14="http://schemas.microsoft.com/office/powerpoint/2010/main" val="28811452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Instrument precision: 3.0% of reading (95% coverage level; zero systematic error)</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Sum of supply grille airflows: 24,400 cfm</a:t>
            </a:r>
          </a:p>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Standard deviation: 0.16% (68% CL</a:t>
            </a:r>
            <a:r>
              <a:rPr lang="en-US" altLang="en-US" sz="1200" b="0" baseline="0" dirty="0" smtClean="0">
                <a:solidFill>
                  <a:schemeClr val="tx2"/>
                </a:solidFill>
                <a:latin typeface="Times New Roman" panose="02020603050405020304" pitchFamily="18" charset="0"/>
                <a:cs typeface="Times New Roman" panose="02020603050405020304" pitchFamily="18" charset="0"/>
              </a:rPr>
              <a:t>)</a:t>
            </a:r>
          </a:p>
          <a:p>
            <a:pPr marL="0" indent="0">
              <a:spcBef>
                <a:spcPts val="0"/>
              </a:spcBef>
              <a:spcAft>
                <a:spcPts val="0"/>
              </a:spcAft>
              <a:buFont typeface="Arial" panose="020B0604020202020204" pitchFamily="34" charset="0"/>
              <a:buNone/>
              <a:defRPr/>
            </a:pPr>
            <a:r>
              <a:rPr lang="en-US" altLang="en-US" sz="1200" b="0" baseline="0" dirty="0" smtClean="0">
                <a:solidFill>
                  <a:schemeClr val="tx2"/>
                </a:solidFill>
                <a:latin typeface="Times New Roman" panose="02020603050405020304" pitchFamily="18" charset="0"/>
                <a:cs typeface="Times New Roman" panose="02020603050405020304" pitchFamily="18" charset="0"/>
              </a:rPr>
              <a:t>Expanded precision: 0.32% (95% CL); approximately 3.0% / </a:t>
            </a:r>
            <a:r>
              <a:rPr lang="en-US" altLang="en-US" sz="1200" b="0" baseline="0" dirty="0" err="1" smtClean="0">
                <a:solidFill>
                  <a:schemeClr val="tx2"/>
                </a:solidFill>
                <a:latin typeface="Times New Roman" panose="02020603050405020304" pitchFamily="18" charset="0"/>
                <a:cs typeface="Times New Roman" panose="02020603050405020304" pitchFamily="18" charset="0"/>
              </a:rPr>
              <a:t>sqrt</a:t>
            </a:r>
            <a:r>
              <a:rPr lang="en-US" altLang="en-US" sz="1200" b="0" baseline="0" dirty="0" smtClean="0">
                <a:solidFill>
                  <a:schemeClr val="tx2"/>
                </a:solidFill>
                <a:latin typeface="Times New Roman" panose="02020603050405020304" pitchFamily="18" charset="0"/>
                <a:cs typeface="Times New Roman" panose="02020603050405020304" pitchFamily="18" charset="0"/>
              </a:rPr>
              <a:t>(100)</a:t>
            </a: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15</a:t>
            </a:fld>
            <a:endParaRPr lang="en-US"/>
          </a:p>
        </p:txBody>
      </p:sp>
    </p:spTree>
    <p:extLst>
      <p:ext uri="{BB962C8B-B14F-4D97-AF65-F5344CB8AC3E}">
        <p14:creationId xmlns:p14="http://schemas.microsoft.com/office/powerpoint/2010/main" val="2881145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Supply and leakage airflows over a typical day are shown here for the “as found” (Base) and three “added” system air leakage cases, respectively. Weather normalization was used for the added leakage cases at average operating conditions. That is, normalization techniques that compare the variable of interest on the control and intervention floors were used to estimate what the average airflows (and associated fan power) on the intervention floor would be if the system ran with that leakage, but during the base case weather period instead.</a:t>
            </a:r>
            <a:endParaRPr lang="en-US" dirty="0" smtClean="0"/>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Note that the average operating condition and Standard 215 fractional leakages are different, because the supply fan airflows and downstream leakage airflows on which they are based differ. For average operating conditions in the “Base” case, the average total supply fan airflow is 10,700 cfm (5.05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and leakage is 340 cfm  (0.16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upstream and 245 cfm (0.12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of the VAV box inlet dampers (585 cfm, 0.28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 In the “added leakage” (</a:t>
            </a:r>
            <a:r>
              <a:rPr kumimoji="1" lang="en-US" sz="1200" b="0" i="0" u="none" strike="noStrike" kern="1200" baseline="0" dirty="0" err="1" smtClean="0">
                <a:solidFill>
                  <a:schemeClr val="tx1"/>
                </a:solidFill>
                <a:latin typeface="Times New Roman" pitchFamily="18" charset="0"/>
                <a:ea typeface="+mn-ea"/>
                <a:cs typeface="+mn-cs"/>
              </a:rPr>
              <a:t>Up+Down</a:t>
            </a:r>
            <a:r>
              <a:rPr kumimoji="1" lang="en-US" sz="1200" b="0" i="0" u="none" strike="noStrike" kern="1200" baseline="0" dirty="0" smtClean="0">
                <a:solidFill>
                  <a:schemeClr val="tx1"/>
                </a:solidFill>
                <a:latin typeface="Times New Roman" pitchFamily="18" charset="0"/>
                <a:ea typeface="+mn-ea"/>
                <a:cs typeface="+mn-cs"/>
              </a:rPr>
              <a:t>) case, the average total supply fan airflow is 14,100 cfm (6.65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and leakage is 1,738 cfm (0.82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upstream and 1,042 cfm  (0.49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(2,780 cfm, 1.31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For the Standard 215 test conditions (</a:t>
            </a:r>
            <a:r>
              <a:rPr kumimoji="1" lang="en-US" sz="1200" b="0" i="0" u="sng" strike="noStrike" kern="1200" baseline="0" dirty="0" smtClean="0">
                <a:solidFill>
                  <a:schemeClr val="tx1"/>
                </a:solidFill>
                <a:latin typeface="Times New Roman" pitchFamily="18" charset="0"/>
                <a:ea typeface="+mn-ea"/>
                <a:cs typeface="+mn-cs"/>
              </a:rPr>
              <a:t>not</a:t>
            </a:r>
            <a:r>
              <a:rPr kumimoji="1" lang="en-US" sz="1200" b="0" i="0" u="none" strike="noStrike" kern="1200" baseline="0" dirty="0" smtClean="0">
                <a:solidFill>
                  <a:schemeClr val="tx1"/>
                </a:solidFill>
                <a:latin typeface="Times New Roman" pitchFamily="18" charset="0"/>
                <a:ea typeface="+mn-ea"/>
                <a:cs typeface="+mn-cs"/>
              </a:rPr>
              <a:t> normal operation, but repeatable), the supply fans were operated at full speed (total of 24,400 cfm, 11.52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The VAV box inlet dampers were uniformly opened to achieve the design duct static pressure set point (250 Pa, 1.0 in.w.c.). In particular, all of the boxes dampers were open to the same fraction (75%) of their design maximum airflow. Because the upstream pressure is the same for 215 test and average operating conditions, upstream leakage also remains the same relatively in each case. However, downstream and total leakage increases in each case: 567 cfm (0.27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(907 cfm, 0.43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 in the “as found” (Base) case and 1,507 cfm (0.71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(3,244 cfm, 1.53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 in the “added leakage” (</a:t>
            </a:r>
            <a:r>
              <a:rPr kumimoji="1" lang="en-US" sz="1200" b="0" i="0" u="none" strike="noStrike" kern="1200" baseline="0" dirty="0" err="1" smtClean="0">
                <a:solidFill>
                  <a:schemeClr val="tx1"/>
                </a:solidFill>
                <a:latin typeface="Times New Roman" pitchFamily="18" charset="0"/>
                <a:ea typeface="+mn-ea"/>
                <a:cs typeface="+mn-cs"/>
              </a:rPr>
              <a:t>Up+Down</a:t>
            </a:r>
            <a:r>
              <a:rPr kumimoji="1" lang="en-US" sz="1200" b="0" i="0" u="none" strike="noStrike" kern="1200" baseline="0" dirty="0" smtClean="0">
                <a:solidFill>
                  <a:schemeClr val="tx1"/>
                </a:solidFill>
                <a:latin typeface="Times New Roman" pitchFamily="18" charset="0"/>
                <a:ea typeface="+mn-ea"/>
                <a:cs typeface="+mn-cs"/>
              </a:rPr>
              <a:t>) case.</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16</a:t>
            </a:fld>
            <a:endParaRPr lang="en-US"/>
          </a:p>
        </p:txBody>
      </p:sp>
    </p:spTree>
    <p:extLst>
      <p:ext uri="{BB962C8B-B14F-4D97-AF65-F5344CB8AC3E}">
        <p14:creationId xmlns:p14="http://schemas.microsoft.com/office/powerpoint/2010/main" val="2538945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Supply and VAV box fan power trends over a typical day are shown here and on the next slide for the “as found” and “added</a:t>
            </a:r>
            <a:r>
              <a:rPr kumimoji="1" lang="en-US" sz="1200" b="0" i="0" u="none" strike="noStrike" kern="1200" baseline="0" smtClean="0">
                <a:solidFill>
                  <a:schemeClr val="tx1"/>
                </a:solidFill>
                <a:latin typeface="Times New Roman" pitchFamily="18" charset="0"/>
                <a:ea typeface="+mn-ea"/>
                <a:cs typeface="+mn-cs"/>
              </a:rPr>
              <a:t>” system </a:t>
            </a:r>
            <a:r>
              <a:rPr kumimoji="1" lang="en-US" sz="1200" b="0" i="0" u="none" strike="noStrike" kern="1200" baseline="0" dirty="0" smtClean="0">
                <a:solidFill>
                  <a:schemeClr val="tx1"/>
                </a:solidFill>
                <a:latin typeface="Times New Roman" pitchFamily="18" charset="0"/>
                <a:ea typeface="+mn-ea"/>
                <a:cs typeface="+mn-cs"/>
              </a:rPr>
              <a:t>air leakage cases, respectively. Relief fan power is not shown, because no correlation was found between relief fan power and leakage.</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17</a:t>
            </a:fld>
            <a:endParaRPr lang="en-US"/>
          </a:p>
        </p:txBody>
      </p:sp>
    </p:spTree>
    <p:extLst>
      <p:ext uri="{BB962C8B-B14F-4D97-AF65-F5344CB8AC3E}">
        <p14:creationId xmlns:p14="http://schemas.microsoft.com/office/powerpoint/2010/main" val="25389451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The average total supply fan power for the base case (5% combined upstream and downstream leakage at average operating conditions) was 5.4 kW (3 am to 6 pm). If the system were to operate with 20% leakage over the same time period, it was estimated that the average total supply fan power in this case would be 7.4 kW. The increase in average total supply fan power due to the added leakage was 37%. Conversely, sealing the added leakage would save 27% of the supply fan energy.</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On average during the base case, the VAV box fans ran 72% of the time from 3 am to 6 pm. With 20% leakage over the same time period, it was estimated that the box fan operating time would decrease by 43 points to 41%. It is important to recognize that, conversely, </a:t>
            </a:r>
            <a:r>
              <a:rPr kumimoji="1" lang="en-US" sz="1200" b="0" i="0" u="sng" strike="noStrike" kern="1200" baseline="0" dirty="0" smtClean="0">
                <a:solidFill>
                  <a:schemeClr val="tx1"/>
                </a:solidFill>
                <a:latin typeface="Times New Roman" pitchFamily="18" charset="0"/>
                <a:ea typeface="+mn-ea"/>
                <a:cs typeface="+mn-cs"/>
              </a:rPr>
              <a:t>sealing</a:t>
            </a:r>
            <a:r>
              <a:rPr kumimoji="1" lang="en-US" sz="1200" b="0" i="0" u="none" strike="noStrike" kern="1200" baseline="0" dirty="0" smtClean="0">
                <a:solidFill>
                  <a:schemeClr val="tx1"/>
                </a:solidFill>
                <a:latin typeface="Times New Roman" pitchFamily="18" charset="0"/>
                <a:ea typeface="+mn-ea"/>
                <a:cs typeface="+mn-cs"/>
              </a:rPr>
              <a:t> the added leakage would almost double the box fan operating time </a:t>
            </a:r>
            <a:r>
              <a:rPr lang="en-US" dirty="0"/>
              <a:t>(</a:t>
            </a:r>
            <a:r>
              <a:rPr lang="en-US" dirty="0" smtClean="0"/>
              <a:t>increase by a factor </a:t>
            </a:r>
            <a:r>
              <a:rPr lang="en-US" dirty="0"/>
              <a:t>of 1.76).</a:t>
            </a: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The increase in supply fan power for the 20% leakage case is thus tempered by the decrease in VAV box fan operating time, resulting in a net increase in combined supply fan and induction fan power of 25%. Conversely, sealing the added leakage would save 20% of the combined fan energy.</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18</a:t>
            </a:fld>
            <a:endParaRPr lang="en-US" dirty="0"/>
          </a:p>
        </p:txBody>
      </p:sp>
    </p:spTree>
    <p:extLst>
      <p:ext uri="{BB962C8B-B14F-4D97-AF65-F5344CB8AC3E}">
        <p14:creationId xmlns:p14="http://schemas.microsoft.com/office/powerpoint/2010/main" val="29916399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lang="en-US" dirty="0" smtClean="0"/>
              <a:t>Modeling is needed to understand the impacts of air-handling system improvements</a:t>
            </a:r>
            <a:r>
              <a:rPr lang="en-US" baseline="0" dirty="0" smtClean="0"/>
              <a:t> throughout the building stock over an entire year, </a:t>
            </a:r>
            <a:r>
              <a:rPr lang="en-US" dirty="0" smtClean="0"/>
              <a:t>because measuring all of the parameters</a:t>
            </a:r>
            <a:r>
              <a:rPr lang="en-US" baseline="0" dirty="0" smtClean="0"/>
              <a:t> affected by changes to fan systems is too expensive and difficult, even for a single building.</a:t>
            </a:r>
          </a:p>
          <a:p>
            <a:pPr marL="0" marR="0" indent="0" algn="l" defTabSz="914400" rtl="0" eaLnBrk="0" fontAlgn="base" latinLnBrk="0" hangingPunct="0">
              <a:lnSpc>
                <a:spcPct val="100000"/>
              </a:lnSpc>
              <a:spcBef>
                <a:spcPts val="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ts val="0"/>
              </a:spcBef>
              <a:spcAft>
                <a:spcPct val="0"/>
              </a:spcAft>
              <a:buClrTx/>
              <a:buSzTx/>
              <a:buFontTx/>
              <a:buNone/>
              <a:tabLst/>
              <a:defRPr/>
            </a:pPr>
            <a:r>
              <a:rPr lang="en-US" baseline="0" dirty="0" smtClean="0"/>
              <a:t>To that end, </a:t>
            </a:r>
            <a:r>
              <a:rPr kumimoji="1" lang="en-US" sz="1200" b="0" i="0" u="none" strike="noStrike" kern="1200" baseline="0" dirty="0" smtClean="0">
                <a:solidFill>
                  <a:schemeClr val="tx1"/>
                </a:solidFill>
                <a:latin typeface="Times New Roman" pitchFamily="18" charset="0"/>
                <a:ea typeface="+mn-ea"/>
                <a:cs typeface="+mn-cs"/>
              </a:rPr>
              <a:t>Wray and Matson (2003) used a hybrid DOE-2/TRNSYS sequential simulation approach to model the energy use of a VAV terminal-reheat system with six system air leakage configurations (tight to leaky) in nine prototypical large office buildings (representing three construction eras in three California climates where these types of buildings are common). The VAV system that was simulated had perfectly insulated ducts, and maintained constant static pressure in the ducts upstream of the VAV boxes and a constant supply air temperature at the air-handler.</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Further evaluations of duct leakage impacts should be carried out in the future after methodologies are developed to deal with duct surface heat transfer effects, to deal with airflows entering VAV boxes from ceiling return plenums (e.g., to model parallel fan-powered VAV boxes), and to deal with static pressure reset and supply air temperature reset strategies. </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Later modeling by Wray in 2010 using a more integrated simulation approach (with </a:t>
            </a:r>
            <a:r>
              <a:rPr kumimoji="1" lang="en-US" sz="1200" b="0" i="0" u="none" strike="noStrike" kern="1200" baseline="0" dirty="0" err="1" smtClean="0">
                <a:solidFill>
                  <a:schemeClr val="tx1"/>
                </a:solidFill>
                <a:latin typeface="Times New Roman" pitchFamily="18" charset="0"/>
                <a:ea typeface="+mn-ea"/>
                <a:cs typeface="+mn-cs"/>
              </a:rPr>
              <a:t>EnergyPlus</a:t>
            </a:r>
            <a:r>
              <a:rPr kumimoji="1" lang="en-US" sz="1200" b="0" i="0" u="none" strike="noStrike" kern="1200" baseline="0" dirty="0" smtClean="0">
                <a:solidFill>
                  <a:schemeClr val="tx1"/>
                </a:solidFill>
                <a:latin typeface="Times New Roman" pitchFamily="18" charset="0"/>
                <a:ea typeface="+mn-ea"/>
                <a:cs typeface="+mn-cs"/>
              </a:rPr>
              <a:t>) produced results that differ from these earlier simulations and from field measurements. The leakage model there needs further review and likely more extensive validation to determine the causes for discrepancies.</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19</a:t>
            </a:fld>
            <a:endParaRPr lang="en-US"/>
          </a:p>
        </p:txBody>
      </p:sp>
    </p:spTree>
    <p:extLst>
      <p:ext uri="{BB962C8B-B14F-4D97-AF65-F5344CB8AC3E}">
        <p14:creationId xmlns:p14="http://schemas.microsoft.com/office/powerpoint/2010/main" val="27703036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Based on Wray and Matson’s (2003) analyses of 54 cases, the largest effect of system air leakage was to increase fan energy consumption. The increase in annual fan energy was estimated to be 40 to 50% for a system with a total leakage of about 19% at </a:t>
            </a:r>
            <a:r>
              <a:rPr kumimoji="1" lang="en-US" sz="1200" b="0" i="0" u="sng" strike="noStrike" kern="1200" baseline="0" dirty="0" smtClean="0">
                <a:solidFill>
                  <a:schemeClr val="tx1"/>
                </a:solidFill>
                <a:latin typeface="Times New Roman" pitchFamily="18" charset="0"/>
                <a:ea typeface="+mn-ea"/>
                <a:cs typeface="+mn-cs"/>
              </a:rPr>
              <a:t>design</a:t>
            </a:r>
            <a:r>
              <a:rPr kumimoji="1" lang="en-US" sz="1200" b="0" i="0" u="none" strike="noStrike" kern="1200" baseline="0" dirty="0" smtClean="0">
                <a:solidFill>
                  <a:schemeClr val="tx1"/>
                </a:solidFill>
                <a:latin typeface="Times New Roman" pitchFamily="18" charset="0"/>
                <a:ea typeface="+mn-ea"/>
                <a:cs typeface="+mn-cs"/>
              </a:rPr>
              <a:t> conditions compared to a “tight” system with 5% leakage. Note that the average system leakage at </a:t>
            </a:r>
            <a:r>
              <a:rPr kumimoji="1" lang="en-US" sz="1200" b="0" i="0" u="sng" strike="noStrike" kern="1200" baseline="0" dirty="0" smtClean="0">
                <a:solidFill>
                  <a:schemeClr val="tx1"/>
                </a:solidFill>
                <a:latin typeface="Times New Roman" pitchFamily="18" charset="0"/>
                <a:ea typeface="+mn-ea"/>
                <a:cs typeface="+mn-cs"/>
              </a:rPr>
              <a:t>operating</a:t>
            </a:r>
            <a:r>
              <a:rPr kumimoji="1" lang="en-US" sz="1200" b="0" i="0" u="none" strike="noStrike" kern="1200" baseline="0" dirty="0" smtClean="0">
                <a:solidFill>
                  <a:schemeClr val="tx1"/>
                </a:solidFill>
                <a:latin typeface="Times New Roman" pitchFamily="18" charset="0"/>
                <a:ea typeface="+mn-ea"/>
                <a:cs typeface="+mn-cs"/>
              </a:rPr>
              <a:t> conditions is greater than at design conditions, because fan flows are reduced and upstream leakage flows remain constant at operating conditions.</a:t>
            </a:r>
          </a:p>
          <a:p>
            <a:pPr>
              <a:spcBef>
                <a:spcPts val="0"/>
              </a:spcBef>
            </a:pPr>
            <a:r>
              <a:rPr kumimoji="1" lang="en-US" sz="1200" b="0" i="0" u="none" strike="noStrike" kern="1200" baseline="0" dirty="0" smtClean="0">
                <a:solidFill>
                  <a:schemeClr val="tx1"/>
                </a:solidFill>
                <a:latin typeface="Times New Roman" pitchFamily="18" charset="0"/>
                <a:ea typeface="+mn-ea"/>
                <a:cs typeface="+mn-cs"/>
              </a:rPr>
              <a:t> </a:t>
            </a:r>
          </a:p>
          <a:p>
            <a:pPr>
              <a:spcBef>
                <a:spcPts val="0"/>
              </a:spcBef>
            </a:pPr>
            <a:r>
              <a:rPr kumimoji="1" lang="en-US" sz="1200" b="0" i="0" u="none" strike="noStrike" kern="1200" baseline="0" dirty="0" smtClean="0">
                <a:solidFill>
                  <a:schemeClr val="tx1"/>
                </a:solidFill>
                <a:latin typeface="Times New Roman" pitchFamily="18" charset="0"/>
                <a:ea typeface="+mn-ea"/>
                <a:cs typeface="+mn-cs"/>
              </a:rPr>
              <a:t>Using year 2000 average commercial sector energy prices for California, the energy increases in the maximum leakage cases result in 9 to 18% ($7,400 to $9,500) increases in HVAC system annual operating costs. Normalized by duct surface area, the increases in annual operating costs are 0.14 to 0.18 $/ft</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(1.5 to 1.9 $/m</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smtClean="0">
                <a:solidFill>
                  <a:schemeClr val="tx1"/>
                </a:solidFill>
                <a:latin typeface="Times New Roman" pitchFamily="18" charset="0"/>
                <a:ea typeface="+mn-ea"/>
                <a:cs typeface="+mn-cs"/>
              </a:rPr>
              <a:t>Using </a:t>
            </a:r>
            <a:r>
              <a:rPr kumimoji="1" lang="en-US" sz="1200" b="0" i="0" u="none" strike="noStrike" kern="1200" baseline="0" dirty="0" smtClean="0">
                <a:solidFill>
                  <a:schemeClr val="tx1"/>
                </a:solidFill>
                <a:latin typeface="Times New Roman" pitchFamily="18" charset="0"/>
                <a:ea typeface="+mn-ea"/>
                <a:cs typeface="+mn-cs"/>
              </a:rPr>
              <a:t>a suggested one-time duct sealing cost of 0.20 $/ft</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(2.2 $/m</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of duct surface area, these results indicate that sealing these leaky VAV systems has a simple payback period of about 1.3 years. Even with total leakage rates as low as 10%, sealing is still cost effective. This suggests that sealing should be considered at least for VAV systems with 10% or more leakage.</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20</a:t>
            </a:fld>
            <a:endParaRPr lang="en-US"/>
          </a:p>
        </p:txBody>
      </p:sp>
    </p:spTree>
    <p:extLst>
      <p:ext uri="{BB962C8B-B14F-4D97-AF65-F5344CB8AC3E}">
        <p14:creationId xmlns:p14="http://schemas.microsoft.com/office/powerpoint/2010/main" val="21994116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21</a:t>
            </a:fld>
            <a:endParaRPr lang="en-US" smtClean="0">
              <a:latin typeface="Times New Roman" pitchFamily="18" charset="0"/>
            </a:endParaRPr>
          </a:p>
        </p:txBody>
      </p:sp>
    </p:spTree>
    <p:extLst>
      <p:ext uri="{BB962C8B-B14F-4D97-AF65-F5344CB8AC3E}">
        <p14:creationId xmlns:p14="http://schemas.microsoft.com/office/powerpoint/2010/main" val="3627615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22</a:t>
            </a:fld>
            <a:endParaRPr lang="en-US" smtClean="0">
              <a:latin typeface="Times New Roman" pitchFamily="18" charset="0"/>
            </a:endParaRPr>
          </a:p>
        </p:txBody>
      </p:sp>
    </p:spTree>
    <p:extLst>
      <p:ext uri="{BB962C8B-B14F-4D97-AF65-F5344CB8AC3E}">
        <p14:creationId xmlns:p14="http://schemas.microsoft.com/office/powerpoint/2010/main" val="3629996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23</a:t>
            </a:fld>
            <a:endParaRPr lang="en-US"/>
          </a:p>
        </p:txBody>
      </p:sp>
    </p:spTree>
    <p:extLst>
      <p:ext uri="{BB962C8B-B14F-4D97-AF65-F5344CB8AC3E}">
        <p14:creationId xmlns:p14="http://schemas.microsoft.com/office/powerpoint/2010/main" val="3434012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24</a:t>
            </a:fld>
            <a:endParaRPr lang="en-US" smtClean="0">
              <a:latin typeface="Times New Roman" pitchFamily="18" charset="0"/>
            </a:endParaRPr>
          </a:p>
        </p:txBody>
      </p:sp>
    </p:spTree>
    <p:extLst>
      <p:ext uri="{BB962C8B-B14F-4D97-AF65-F5344CB8AC3E}">
        <p14:creationId xmlns:p14="http://schemas.microsoft.com/office/powerpoint/2010/main" val="3629996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36204" name="Rectangle 12"/>
          <p:cNvSpPr>
            <a:spLocks noGrp="1" noChangeArrowheads="1"/>
          </p:cNvSpPr>
          <p:nvPr>
            <p:ph type="ctrTitle"/>
          </p:nvPr>
        </p:nvSpPr>
        <p:spPr>
          <a:xfrm>
            <a:off x="990600" y="1676400"/>
            <a:ext cx="7772400" cy="1462088"/>
          </a:xfrm>
        </p:spPr>
        <p:txBody>
          <a:bodyPr/>
          <a:lstStyle>
            <a:lvl1pPr>
              <a:defRPr>
                <a:latin typeface="Britannic Bold" pitchFamily="34" charset="0"/>
              </a:defRPr>
            </a:lvl1pPr>
          </a:lstStyle>
          <a:p>
            <a:pPr lvl="0"/>
            <a:r>
              <a:rPr lang="en-US" noProof="0" dirty="0" smtClean="0"/>
              <a:t>Click to edit Master title style</a:t>
            </a:r>
          </a:p>
        </p:txBody>
      </p:sp>
      <p:sp>
        <p:nvSpPr>
          <p:cNvPr id="136205"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solidFill>
                  <a:schemeClr val="tx2"/>
                </a:solidFill>
              </a:defRPr>
            </a:lvl1pPr>
          </a:lstStyle>
          <a:p>
            <a:pPr lvl="0"/>
            <a:r>
              <a:rPr lang="en-US" noProof="0" dirty="0" smtClean="0"/>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endParaRPr lang="en-US"/>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77B47E7-3D02-498B-9E8E-DFF963D39735}" type="slidenum">
              <a:rPr lang="en-US"/>
              <a:pPr>
                <a:defRPr/>
              </a:pPr>
              <a:t>‹#›</a:t>
            </a:fld>
            <a:endParaRPr lang="en-US"/>
          </a:p>
        </p:txBody>
      </p:sp>
    </p:spTree>
    <p:extLst>
      <p:ext uri="{BB962C8B-B14F-4D97-AF65-F5344CB8AC3E}">
        <p14:creationId xmlns:p14="http://schemas.microsoft.com/office/powerpoint/2010/main" val="1711033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Britannic Bold"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CDB4393E-042C-4F7D-9152-280904CC4400}" type="slidenum">
              <a:rPr lang="en-US"/>
              <a:pPr>
                <a:defRPr/>
              </a:pPr>
              <a:t>‹#›</a:t>
            </a:fld>
            <a:endParaRPr lang="en-US"/>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64095"/>
          </a:xfrm>
          <a:prstGeom prst="rect">
            <a:avLst/>
          </a:prstGeom>
        </p:spPr>
      </p:pic>
    </p:spTree>
    <p:extLst>
      <p:ext uri="{BB962C8B-B14F-4D97-AF65-F5344CB8AC3E}">
        <p14:creationId xmlns:p14="http://schemas.microsoft.com/office/powerpoint/2010/main" val="1541341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200CDB54-467A-471E-8EA8-FDAB6CC6CB50}" type="slidenum">
              <a:rPr lang="en-US"/>
              <a:pPr>
                <a:defRPr/>
              </a:pPr>
              <a:t>‹#›</a:t>
            </a:fld>
            <a:endParaRPr lang="en-US"/>
          </a:p>
        </p:txBody>
      </p:sp>
    </p:spTree>
    <p:extLst>
      <p:ext uri="{BB962C8B-B14F-4D97-AF65-F5344CB8AC3E}">
        <p14:creationId xmlns:p14="http://schemas.microsoft.com/office/powerpoint/2010/main" val="647402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Britannic Bold" pitchFamily="34" charset="0"/>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1182688" y="2017713"/>
            <a:ext cx="3810000" cy="4114800"/>
          </a:xfrm>
        </p:spPr>
        <p:txBody>
          <a:bodyPr/>
          <a:lstStyle>
            <a:lvl1pPr>
              <a:defRPr sz="2800">
                <a:solidFill>
                  <a:schemeClr val="tx2"/>
                </a:solidFill>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145088" y="2017713"/>
            <a:ext cx="3810000" cy="4114800"/>
          </a:xfrm>
        </p:spPr>
        <p:txBody>
          <a:bodyPr/>
          <a:lstStyle>
            <a:lvl1pPr>
              <a:defRPr sz="2800">
                <a:solidFill>
                  <a:schemeClr val="tx2"/>
                </a:solidFill>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E40982F5-6862-4890-A568-F8846FB9851A}" type="slidenum">
              <a:rPr lang="en-US"/>
              <a:pPr>
                <a:defRPr/>
              </a:pPr>
              <a:t>‹#›</a:t>
            </a:fld>
            <a:endParaRPr lang="en-US"/>
          </a:p>
        </p:txBody>
      </p:sp>
    </p:spTree>
    <p:extLst>
      <p:ext uri="{BB962C8B-B14F-4D97-AF65-F5344CB8AC3E}">
        <p14:creationId xmlns:p14="http://schemas.microsoft.com/office/powerpoint/2010/main" val="4242050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atin typeface="Britannic Bold" pitchFamily="34"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solidFill>
                  <a:schemeClr val="tx2"/>
                </a:solidFill>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solidFill>
                  <a:schemeClr val="tx2"/>
                </a:solidFill>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11"/>
          <p:cNvSpPr>
            <a:spLocks noGrp="1" noChangeArrowheads="1"/>
          </p:cNvSpPr>
          <p:nvPr>
            <p:ph type="dt" sz="half" idx="10"/>
          </p:nvPr>
        </p:nvSpPr>
        <p:spPr>
          <a:ln/>
        </p:spPr>
        <p:txBody>
          <a:bodyPr/>
          <a:lstStyle>
            <a:lvl1pPr>
              <a:defRPr/>
            </a:lvl1pPr>
          </a:lstStyle>
          <a:p>
            <a:pPr>
              <a:defRPr/>
            </a:pPr>
            <a:endParaRPr 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p>
        </p:txBody>
      </p:sp>
      <p:sp>
        <p:nvSpPr>
          <p:cNvPr id="9" name="Rectangle 13"/>
          <p:cNvSpPr>
            <a:spLocks noGrp="1" noChangeArrowheads="1"/>
          </p:cNvSpPr>
          <p:nvPr>
            <p:ph type="sldNum" sz="quarter" idx="12"/>
          </p:nvPr>
        </p:nvSpPr>
        <p:spPr>
          <a:ln/>
        </p:spPr>
        <p:txBody>
          <a:bodyPr/>
          <a:lstStyle>
            <a:lvl1pPr>
              <a:defRPr/>
            </a:lvl1pPr>
          </a:lstStyle>
          <a:p>
            <a:pPr>
              <a:defRPr/>
            </a:pPr>
            <a:fld id="{791815D6-29C5-4A7B-9666-E3D013F4A395}" type="slidenum">
              <a:rPr lang="en-US"/>
              <a:pPr>
                <a:defRPr/>
              </a:pPr>
              <a:t>‹#›</a:t>
            </a:fld>
            <a:endParaRPr lang="en-US"/>
          </a:p>
        </p:txBody>
      </p:sp>
    </p:spTree>
    <p:extLst>
      <p:ext uri="{BB962C8B-B14F-4D97-AF65-F5344CB8AC3E}">
        <p14:creationId xmlns:p14="http://schemas.microsoft.com/office/powerpoint/2010/main" val="1965000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Britannic Bold" pitchFamily="34" charset="0"/>
              </a:defRPr>
            </a:lvl1pPr>
          </a:lstStyle>
          <a:p>
            <a:r>
              <a:rPr lang="en-US" dirty="0" smtClean="0"/>
              <a:t>Click to edit Master title style</a:t>
            </a:r>
            <a:endParaRPr lang="en-US" dirty="0"/>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F47A8BFD-96A7-4525-BE7B-2834945F8CDA}" type="slidenum">
              <a:rPr lang="en-US"/>
              <a:pPr>
                <a:defRPr/>
              </a:pPr>
              <a:t>‹#›</a:t>
            </a:fld>
            <a:endParaRPr lang="en-US"/>
          </a:p>
        </p:txBody>
      </p:sp>
    </p:spTree>
    <p:extLst>
      <p:ext uri="{BB962C8B-B14F-4D97-AF65-F5344CB8AC3E}">
        <p14:creationId xmlns:p14="http://schemas.microsoft.com/office/powerpoint/2010/main" val="3068244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ln/>
        </p:spPr>
        <p:txBody>
          <a:bodyPr/>
          <a:lstStyle>
            <a:lvl1pPr>
              <a:defRPr/>
            </a:lvl1pPr>
          </a:lstStyle>
          <a:p>
            <a:pPr>
              <a:defRPr/>
            </a:pPr>
            <a:fld id="{F70DC683-AFE1-4043-9A91-7114843C8428}" type="slidenum">
              <a:rPr lang="en-US"/>
              <a:pPr>
                <a:defRPr/>
              </a:pPr>
              <a:t>‹#›</a:t>
            </a:fld>
            <a:endParaRPr lang="en-US"/>
          </a:p>
        </p:txBody>
      </p:sp>
    </p:spTree>
    <p:extLst>
      <p:ext uri="{BB962C8B-B14F-4D97-AF65-F5344CB8AC3E}">
        <p14:creationId xmlns:p14="http://schemas.microsoft.com/office/powerpoint/2010/main" val="762641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E7B966E8-60CC-425F-ACC4-9AE047BDB899}" type="slidenum">
              <a:rPr lang="en-US"/>
              <a:pPr>
                <a:defRPr/>
              </a:pPr>
              <a:t>‹#›</a:t>
            </a:fld>
            <a:endParaRPr lang="en-US"/>
          </a:p>
        </p:txBody>
      </p:sp>
    </p:spTree>
    <p:extLst>
      <p:ext uri="{BB962C8B-B14F-4D97-AF65-F5344CB8AC3E}">
        <p14:creationId xmlns:p14="http://schemas.microsoft.com/office/powerpoint/2010/main" val="4289138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8788D3DF-8B60-4E84-BEA1-7DCA80949AC2}" type="slidenum">
              <a:rPr lang="en-US"/>
              <a:pPr>
                <a:defRPr/>
              </a:pPr>
              <a:t>‹#›</a:t>
            </a:fld>
            <a:endParaRPr lang="en-US"/>
          </a:p>
        </p:txBody>
      </p:sp>
    </p:spTree>
    <p:extLst>
      <p:ext uri="{BB962C8B-B14F-4D97-AF65-F5344CB8AC3E}">
        <p14:creationId xmlns:p14="http://schemas.microsoft.com/office/powerpoint/2010/main" val="1629467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A5BBFA60-1AEA-4767-9F17-99E0B3B80231}" type="slidenum">
              <a:rPr lang="en-US"/>
              <a:pPr>
                <a:defRPr/>
              </a:pPr>
              <a:t>‹#›</a:t>
            </a:fld>
            <a:endParaRPr lang="en-US"/>
          </a:p>
        </p:txBody>
      </p:sp>
    </p:spTree>
    <p:extLst>
      <p:ext uri="{BB962C8B-B14F-4D97-AF65-F5344CB8AC3E}">
        <p14:creationId xmlns:p14="http://schemas.microsoft.com/office/powerpoint/2010/main" val="1939660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DEF2BEB9-5021-4994-83EB-CCF3F9D1ECD2}" type="slidenum">
              <a:rPr lang="en-US"/>
              <a:pPr>
                <a:defRPr/>
              </a:pPr>
              <a:t>‹#›</a:t>
            </a:fld>
            <a:endParaRPr lang="en-US"/>
          </a:p>
        </p:txBody>
      </p:sp>
    </p:spTree>
    <p:extLst>
      <p:ext uri="{BB962C8B-B14F-4D97-AF65-F5344CB8AC3E}">
        <p14:creationId xmlns:p14="http://schemas.microsoft.com/office/powerpoint/2010/main" val="4103523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hart Placeholder 3"/>
          <p:cNvSpPr>
            <a:spLocks noGrp="1"/>
          </p:cNvSpPr>
          <p:nvPr>
            <p:ph type="chart" sz="half" idx="2"/>
          </p:nvPr>
        </p:nvSpPr>
        <p:spPr>
          <a:xfrm>
            <a:off x="5145088" y="2017713"/>
            <a:ext cx="3810000" cy="4114800"/>
          </a:xfrm>
        </p:spPr>
        <p:txBody>
          <a:bodyPr/>
          <a:lstStyle/>
          <a:p>
            <a:pPr lvl="0"/>
            <a:endParaRPr lang="en-US" noProof="0" smtClean="0"/>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D3D4723F-E9F7-46AA-91E3-1220E72B424E}" type="slidenum">
              <a:rPr lang="en-US"/>
              <a:pPr>
                <a:defRPr/>
              </a:pPr>
              <a:t>‹#›</a:t>
            </a:fld>
            <a:endParaRPr lang="en-US"/>
          </a:p>
        </p:txBody>
      </p:sp>
    </p:spTree>
    <p:extLst>
      <p:ext uri="{BB962C8B-B14F-4D97-AF65-F5344CB8AC3E}">
        <p14:creationId xmlns:p14="http://schemas.microsoft.com/office/powerpoint/2010/main" val="102171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1182688" y="2017713"/>
            <a:ext cx="7772400" cy="4114800"/>
          </a:xfrm>
        </p:spPr>
        <p:txBody>
          <a:bodyPr/>
          <a:lstStyle/>
          <a:p>
            <a:pPr lvl="0"/>
            <a:endParaRPr 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5F2961DA-B767-4C36-9F1B-0623BE601CAB}" type="slidenum">
              <a:rPr lang="en-US"/>
              <a:pPr>
                <a:defRPr/>
              </a:pPr>
              <a:t>‹#›</a:t>
            </a:fld>
            <a:endParaRPr lang="en-US"/>
          </a:p>
        </p:txBody>
      </p:sp>
    </p:spTree>
    <p:extLst>
      <p:ext uri="{BB962C8B-B14F-4D97-AF65-F5344CB8AC3E}">
        <p14:creationId xmlns:p14="http://schemas.microsoft.com/office/powerpoint/2010/main" val="2685607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35179"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lvl1pPr>
          </a:lstStyle>
          <a:p>
            <a:pPr>
              <a:defRPr/>
            </a:pPr>
            <a:endParaRPr lang="en-US"/>
          </a:p>
        </p:txBody>
      </p:sp>
      <p:sp>
        <p:nvSpPr>
          <p:cNvPr id="135180"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lvl1pPr>
          </a:lstStyle>
          <a:p>
            <a:pPr>
              <a:defRPr/>
            </a:pPr>
            <a:endParaRPr lang="en-US"/>
          </a:p>
        </p:txBody>
      </p:sp>
      <p:sp>
        <p:nvSpPr>
          <p:cNvPr id="135181"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lvl1pPr>
          </a:lstStyle>
          <a:p>
            <a:pPr>
              <a:defRPr/>
            </a:pPr>
            <a:fld id="{0F3CE0BD-0AA1-4CD4-8985-3EE95B53292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72"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notesSlide" Target="../notesSlides/notesSlide8.xml"/><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17.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5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077" name="TextBox 5"/>
          <p:cNvSpPr txBox="1">
            <a:spLocks noChangeArrowheads="1"/>
          </p:cNvSpPr>
          <p:nvPr/>
        </p:nvSpPr>
        <p:spPr bwMode="auto">
          <a:xfrm>
            <a:off x="1" y="1956088"/>
            <a:ext cx="9143999" cy="404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Tahoma" pitchFamily="34" charset="0"/>
              </a:defRPr>
            </a:lvl1pPr>
            <a:lvl2pPr marL="742950" indent="-285750" defTabSz="457200">
              <a:defRPr>
                <a:solidFill>
                  <a:schemeClr val="tx1"/>
                </a:solidFill>
                <a:latin typeface="Tahoma" pitchFamily="34" charset="0"/>
              </a:defRPr>
            </a:lvl2pPr>
            <a:lvl3pPr marL="1143000" indent="-228600" defTabSz="457200">
              <a:defRPr>
                <a:solidFill>
                  <a:schemeClr val="tx1"/>
                </a:solidFill>
                <a:latin typeface="Tahoma" pitchFamily="34" charset="0"/>
              </a:defRPr>
            </a:lvl3pPr>
            <a:lvl4pPr marL="1600200" indent="-228600" defTabSz="457200">
              <a:defRPr>
                <a:solidFill>
                  <a:schemeClr val="tx1"/>
                </a:solidFill>
                <a:latin typeface="Tahoma" pitchFamily="34" charset="0"/>
              </a:defRPr>
            </a:lvl4pPr>
            <a:lvl5pPr marL="2057400" indent="-228600" defTabSz="457200">
              <a:defRPr>
                <a:solidFill>
                  <a:schemeClr val="tx1"/>
                </a:solidFill>
                <a:latin typeface="Tahoma" pitchFamily="34" charset="0"/>
              </a:defRPr>
            </a:lvl5pPr>
            <a:lvl6pPr marL="2514600" indent="-228600" defTabSz="457200" eaLnBrk="0" fontAlgn="base" hangingPunct="0">
              <a:spcBef>
                <a:spcPct val="0"/>
              </a:spcBef>
              <a:spcAft>
                <a:spcPct val="0"/>
              </a:spcAft>
              <a:defRPr>
                <a:solidFill>
                  <a:schemeClr val="tx1"/>
                </a:solidFill>
                <a:latin typeface="Tahoma" pitchFamily="34" charset="0"/>
              </a:defRPr>
            </a:lvl6pPr>
            <a:lvl7pPr marL="2971800" indent="-228600" defTabSz="457200" eaLnBrk="0" fontAlgn="base" hangingPunct="0">
              <a:spcBef>
                <a:spcPct val="0"/>
              </a:spcBef>
              <a:spcAft>
                <a:spcPct val="0"/>
              </a:spcAft>
              <a:defRPr>
                <a:solidFill>
                  <a:schemeClr val="tx1"/>
                </a:solidFill>
                <a:latin typeface="Tahoma" pitchFamily="34" charset="0"/>
              </a:defRPr>
            </a:lvl7pPr>
            <a:lvl8pPr marL="3429000" indent="-228600" defTabSz="457200" eaLnBrk="0" fontAlgn="base" hangingPunct="0">
              <a:spcBef>
                <a:spcPct val="0"/>
              </a:spcBef>
              <a:spcAft>
                <a:spcPct val="0"/>
              </a:spcAft>
              <a:defRPr>
                <a:solidFill>
                  <a:schemeClr val="tx1"/>
                </a:solidFill>
                <a:latin typeface="Tahoma" pitchFamily="34" charset="0"/>
              </a:defRPr>
            </a:lvl8pPr>
            <a:lvl9pPr marL="3886200" indent="-228600" defTabSz="457200" eaLnBrk="0" fontAlgn="base" hangingPunct="0">
              <a:spcBef>
                <a:spcPct val="0"/>
              </a:spcBef>
              <a:spcAft>
                <a:spcPct val="0"/>
              </a:spcAft>
              <a:defRPr>
                <a:solidFill>
                  <a:schemeClr val="tx1"/>
                </a:solidFill>
                <a:latin typeface="Tahoma" pitchFamily="34" charset="0"/>
              </a:defRPr>
            </a:lvl9pPr>
          </a:lstStyle>
          <a:p>
            <a:pPr algn="ctr">
              <a:spcAft>
                <a:spcPts val="600"/>
              </a:spcAft>
            </a:pPr>
            <a:r>
              <a:rPr lang="en-US" sz="4400" b="1" dirty="0" smtClean="0">
                <a:solidFill>
                  <a:schemeClr val="tx2"/>
                </a:solidFill>
                <a:latin typeface="Calibri" panose="020F0502020204030204" pitchFamily="34" charset="0"/>
                <a:ea typeface="ＭＳ Ｐゴシック" charset="-128"/>
                <a:cs typeface="Calibri" panose="020F0502020204030204" pitchFamily="34" charset="0"/>
              </a:rPr>
              <a:t>ASHRAE Standard 215-2018:</a:t>
            </a:r>
          </a:p>
          <a:p>
            <a:pPr algn="ctr">
              <a:spcAft>
                <a:spcPts val="600"/>
              </a:spcAft>
            </a:pPr>
            <a:r>
              <a:rPr lang="en-US" sz="4400" b="1" dirty="0" smtClean="0">
                <a:solidFill>
                  <a:schemeClr val="tx2"/>
                </a:solidFill>
                <a:latin typeface="Calibri" panose="020F0502020204030204" pitchFamily="34" charset="0"/>
                <a:ea typeface="ＭＳ Ｐゴシック" charset="-128"/>
                <a:cs typeface="Calibri" panose="020F0502020204030204" pitchFamily="34" charset="0"/>
              </a:rPr>
              <a:t>Rationale and Background</a:t>
            </a:r>
            <a:br>
              <a:rPr lang="en-US" sz="4400" b="1" dirty="0" smtClean="0">
                <a:solidFill>
                  <a:schemeClr val="tx2"/>
                </a:solidFill>
                <a:latin typeface="Calibri" panose="020F0502020204030204" pitchFamily="34" charset="0"/>
                <a:ea typeface="ＭＳ Ｐゴシック" charset="-128"/>
                <a:cs typeface="Calibri" panose="020F0502020204030204" pitchFamily="34" charset="0"/>
              </a:rPr>
            </a:br>
            <a:endParaRPr lang="en-US" sz="4400" b="1" dirty="0" smtClean="0">
              <a:solidFill>
                <a:schemeClr val="tx2"/>
              </a:solidFill>
              <a:latin typeface="Calibri" panose="020F0502020204030204" pitchFamily="34" charset="0"/>
              <a:ea typeface="ＭＳ Ｐゴシック" charset="-128"/>
              <a:cs typeface="Calibri" panose="020F0502020204030204" pitchFamily="34" charset="0"/>
            </a:endParaRPr>
          </a:p>
          <a:p>
            <a:pPr>
              <a:spcAft>
                <a:spcPts val="600"/>
              </a:spcAft>
            </a:pPr>
            <a:endParaRPr lang="en-US" sz="1600" b="1" dirty="0" smtClean="0">
              <a:solidFill>
                <a:schemeClr val="tx2"/>
              </a:solidFill>
              <a:latin typeface="Calibri" panose="020F0502020204030204" pitchFamily="34" charset="0"/>
              <a:ea typeface="ＭＳ Ｐゴシック" charset="-128"/>
              <a:cs typeface="Calibri" panose="020F0502020204030204" pitchFamily="34" charset="0"/>
            </a:endParaRPr>
          </a:p>
          <a:p>
            <a:pPr algn="ctr"/>
            <a:r>
              <a:rPr lang="en-US" sz="3200" b="1" dirty="0" smtClean="0">
                <a:solidFill>
                  <a:schemeClr val="tx2"/>
                </a:solidFill>
                <a:latin typeface="Calibri" panose="020F0502020204030204" pitchFamily="34" charset="0"/>
                <a:ea typeface="ＭＳ Ｐゴシック" charset="-128"/>
                <a:cs typeface="Calibri" panose="020F0502020204030204" pitchFamily="34" charset="0"/>
              </a:rPr>
              <a:t>Craig </a:t>
            </a:r>
            <a:r>
              <a:rPr lang="en-US" sz="3200" b="1" dirty="0">
                <a:solidFill>
                  <a:schemeClr val="tx2"/>
                </a:solidFill>
                <a:latin typeface="Calibri" panose="020F0502020204030204" pitchFamily="34" charset="0"/>
                <a:ea typeface="ＭＳ Ｐゴシック" charset="-128"/>
                <a:cs typeface="Calibri" panose="020F0502020204030204" pitchFamily="34" charset="0"/>
              </a:rPr>
              <a:t>Wray, </a:t>
            </a:r>
            <a:r>
              <a:rPr lang="en-US" sz="3200" b="1" dirty="0" err="1" smtClean="0">
                <a:solidFill>
                  <a:schemeClr val="tx2"/>
                </a:solidFill>
                <a:latin typeface="Calibri" panose="020F0502020204030204" pitchFamily="34" charset="0"/>
                <a:ea typeface="ＭＳ Ｐゴシック" charset="-128"/>
                <a:cs typeface="Calibri" panose="020F0502020204030204" pitchFamily="34" charset="0"/>
              </a:rPr>
              <a:t>P.Eng</a:t>
            </a:r>
            <a:r>
              <a:rPr lang="en-US" sz="2800" b="1" dirty="0" smtClean="0">
                <a:solidFill>
                  <a:schemeClr val="tx2"/>
                </a:solidFill>
                <a:latin typeface="Calibri" panose="020F0502020204030204" pitchFamily="34" charset="0"/>
                <a:ea typeface="ＭＳ Ｐゴシック" charset="-128"/>
                <a:cs typeface="Calibri" panose="020F0502020204030204" pitchFamily="34" charset="0"/>
              </a:rPr>
              <a:t>.</a:t>
            </a:r>
          </a:p>
          <a:p>
            <a:endParaRPr lang="en-US" sz="2400" b="1" dirty="0" smtClean="0">
              <a:solidFill>
                <a:schemeClr val="tx2"/>
              </a:solidFill>
              <a:latin typeface="Calibri" panose="020F0502020204030204" pitchFamily="34" charset="0"/>
              <a:ea typeface="ＭＳ Ｐゴシック" charset="-128"/>
              <a:cs typeface="Calibri" panose="020F0502020204030204" pitchFamily="34" charset="0"/>
            </a:endParaRPr>
          </a:p>
          <a:p>
            <a:endParaRPr lang="en-US" sz="1400" b="1" dirty="0" smtClean="0">
              <a:solidFill>
                <a:schemeClr val="tx2"/>
              </a:solidFill>
              <a:latin typeface="Arial" charset="0"/>
              <a:ea typeface="ＭＳ Ｐゴシック" charset="-128"/>
              <a:cs typeface="Arial" charset="0"/>
            </a:endParaRPr>
          </a:p>
          <a:p>
            <a:pPr algn="ctr">
              <a:spcAft>
                <a:spcPts val="600"/>
              </a:spcAft>
            </a:pPr>
            <a:r>
              <a:rPr lang="en-US" sz="2400" b="1" dirty="0" smtClean="0">
                <a:solidFill>
                  <a:schemeClr val="tx2"/>
                </a:solidFill>
                <a:latin typeface="Calibri" panose="020F0502020204030204" pitchFamily="34" charset="0"/>
                <a:ea typeface="ＭＳ Ｐゴシック" charset="-128"/>
                <a:cs typeface="Calibri" panose="020F0502020204030204" pitchFamily="34" charset="0"/>
              </a:rPr>
              <a:t>12 January 2021</a:t>
            </a:r>
            <a:endParaRPr lang="en-US" sz="2400" b="1" dirty="0">
              <a:solidFill>
                <a:schemeClr val="tx2"/>
              </a:solidFill>
              <a:latin typeface="Calibri" panose="020F0502020204030204" pitchFamily="34" charset="0"/>
              <a:ea typeface="ＭＳ Ｐゴシック" charset="-128"/>
              <a:cs typeface="Calibri" panose="020F0502020204030204" pitchFamily="34" charset="0"/>
            </a:endParaRPr>
          </a:p>
        </p:txBody>
      </p:sp>
      <p:sp>
        <p:nvSpPr>
          <p:cNvPr id="3" name="TextBox 2"/>
          <p:cNvSpPr txBox="1"/>
          <p:nvPr/>
        </p:nvSpPr>
        <p:spPr>
          <a:xfrm>
            <a:off x="0" y="514988"/>
            <a:ext cx="9144000" cy="523220"/>
          </a:xfrm>
          <a:prstGeom prst="rect">
            <a:avLst/>
          </a:prstGeom>
          <a:noFill/>
        </p:spPr>
        <p:txBody>
          <a:bodyPr wrap="square" rtlCol="0">
            <a:spAutoFit/>
          </a:bodyPr>
          <a:lstStyle/>
          <a:p>
            <a:pPr algn="ctr"/>
            <a:r>
              <a:rPr lang="en-US" sz="2800" b="1" dirty="0" smtClean="0">
                <a:solidFill>
                  <a:schemeClr val="tx2"/>
                </a:solidFill>
                <a:latin typeface="Calibri" panose="020F0502020204030204" pitchFamily="34" charset="0"/>
                <a:ea typeface="ＭＳ Ｐゴシック" charset="-128"/>
                <a:cs typeface="Calibri" panose="020F0502020204030204" pitchFamily="34" charset="0"/>
              </a:rPr>
              <a:t>ASHRAE TC 5.2 “ Duct Design” – TC Seminar</a:t>
            </a:r>
            <a:endParaRPr lang="en-US" sz="28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17321"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Presentation Outline</a:t>
            </a:r>
          </a:p>
        </p:txBody>
      </p:sp>
      <p:sp>
        <p:nvSpPr>
          <p:cNvPr id="4099" name="Rectangle 7"/>
          <p:cNvSpPr>
            <a:spLocks noGrp="1" noChangeArrowheads="1"/>
          </p:cNvSpPr>
          <p:nvPr>
            <p:ph type="body" idx="1"/>
          </p:nvPr>
        </p:nvSpPr>
        <p:spPr>
          <a:xfrm>
            <a:off x="153748" y="1448474"/>
            <a:ext cx="8860779" cy="5162718"/>
          </a:xfrm>
        </p:spPr>
        <p:txBody>
          <a:bodyPr/>
          <a:lstStyle/>
          <a:p>
            <a:pPr marL="346075" lvl="1" indent="-342900"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Estimated vs measured leakage flows</a:t>
            </a: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What is Standard 215?</a:t>
            </a:r>
          </a:p>
          <a:p>
            <a:pPr marL="346075" lvl="1" indent="-342900"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System </a:t>
            </a:r>
            <a:r>
              <a:rPr lang="en-US" altLang="en-US" b="1" dirty="0" smtClean="0">
                <a:solidFill>
                  <a:schemeClr val="tx1"/>
                </a:solidFill>
                <a:latin typeface="Calibri" panose="020F0502020204030204" pitchFamily="34" charset="0"/>
                <a:cs typeface="Calibri" panose="020F0502020204030204" pitchFamily="34" charset="0"/>
              </a:rPr>
              <a:t>curves, </a:t>
            </a:r>
            <a:r>
              <a:rPr lang="en-US" altLang="en-US" b="1" dirty="0">
                <a:solidFill>
                  <a:schemeClr val="tx1"/>
                </a:solidFill>
                <a:latin typeface="Calibri" panose="020F0502020204030204" pitchFamily="34" charset="0"/>
                <a:cs typeface="Calibri" panose="020F0502020204030204" pitchFamily="34" charset="0"/>
              </a:rPr>
              <a:t>component </a:t>
            </a:r>
            <a:r>
              <a:rPr lang="en-US" altLang="en-US" b="1" dirty="0" smtClean="0">
                <a:solidFill>
                  <a:schemeClr val="tx1"/>
                </a:solidFill>
                <a:latin typeface="Calibri" panose="020F0502020204030204" pitchFamily="34" charset="0"/>
                <a:cs typeface="Calibri" panose="020F0502020204030204" pitchFamily="34" charset="0"/>
              </a:rPr>
              <a:t>efficiencies, fan power</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plus leakage effects</a:t>
            </a:r>
            <a:endParaRPr lang="en-US" altLang="en-US" b="1" dirty="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Outlet </a:t>
            </a:r>
            <a:r>
              <a:rPr lang="en-US" altLang="en-US" b="1" dirty="0">
                <a:solidFill>
                  <a:schemeClr val="tx1"/>
                </a:solidFill>
                <a:latin typeface="Calibri" panose="020F0502020204030204" pitchFamily="34" charset="0"/>
                <a:cs typeface="Calibri" panose="020F0502020204030204" pitchFamily="34" charset="0"/>
              </a:rPr>
              <a:t>flow measurement </a:t>
            </a:r>
            <a:r>
              <a:rPr lang="en-US" altLang="en-US" b="1" dirty="0" smtClean="0">
                <a:solidFill>
                  <a:schemeClr val="tx1"/>
                </a:solidFill>
                <a:latin typeface="Calibri" panose="020F0502020204030204" pitchFamily="34" charset="0"/>
                <a:cs typeface="Calibri" panose="020F0502020204030204" pitchFamily="34" charset="0"/>
              </a:rPr>
              <a:t>precision</a:t>
            </a: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Field experiment and simulations to assess </a:t>
            </a:r>
            <a:r>
              <a:rPr lang="en-US" altLang="en-US" b="1" dirty="0">
                <a:solidFill>
                  <a:schemeClr val="tx1"/>
                </a:solidFill>
                <a:latin typeface="Calibri" panose="020F0502020204030204" pitchFamily="34" charset="0"/>
                <a:cs typeface="Calibri" panose="020F0502020204030204" pitchFamily="34" charset="0"/>
              </a:rPr>
              <a:t>impacts of system air leakage on energy performance</a:t>
            </a:r>
          </a:p>
          <a:p>
            <a:pPr marL="346075" lvl="1" indent="-342900" eaLnBrk="1" hangingPunct="1">
              <a:spcBef>
                <a:spcPts val="0"/>
              </a:spcBef>
              <a:spcAft>
                <a:spcPts val="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Next steps</a:t>
            </a:r>
          </a:p>
        </p:txBody>
      </p:sp>
    </p:spTree>
    <p:extLst>
      <p:ext uri="{BB962C8B-B14F-4D97-AF65-F5344CB8AC3E}">
        <p14:creationId xmlns:p14="http://schemas.microsoft.com/office/powerpoint/2010/main" val="20579557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0" y="0"/>
            <a:ext cx="9143999"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“System” Leakage - Pressurization Results</a:t>
            </a:r>
          </a:p>
        </p:txBody>
      </p:sp>
      <p:sp>
        <p:nvSpPr>
          <p:cNvPr id="11267" name="Rectangle 1"/>
          <p:cNvSpPr>
            <a:spLocks noChangeArrowheads="1"/>
          </p:cNvSpPr>
          <p:nvPr/>
        </p:nvSpPr>
        <p:spPr bwMode="auto">
          <a:xfrm>
            <a:off x="7304088" y="3962400"/>
            <a:ext cx="431800" cy="157163"/>
          </a:xfrm>
          <a:prstGeom prst="rect">
            <a:avLst/>
          </a:prstGeom>
          <a:solidFill>
            <a:schemeClr val="bg1"/>
          </a:solidFill>
          <a:ln>
            <a:noFill/>
          </a:ln>
          <a:extLst>
            <a:ext uri="{91240B29-F687-4F45-9708-019B960494DF}">
              <a14:hiddenLine xmlns:a14="http://schemas.microsoft.com/office/drawing/2010/main" w="12700" cap="sq" algn="ctr">
                <a:solidFill>
                  <a:srgbClr val="000000"/>
                </a:solidFill>
                <a:round/>
                <a:headEnd type="none" w="sm" len="sm"/>
                <a:tailEnd type="none" w="sm" len="sm"/>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2166"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21792"/>
            <a:ext cx="9162288" cy="6238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2622430" y="839548"/>
            <a:ext cx="6295377" cy="369332"/>
          </a:xfrm>
          <a:prstGeom prst="rect">
            <a:avLst/>
          </a:prstGeom>
          <a:noFill/>
          <a:ln>
            <a:solidFill>
              <a:schemeClr val="tx1"/>
            </a:solidFill>
          </a:ln>
        </p:spPr>
        <p:txBody>
          <a:bodyPr wrap="square" rtlCol="0" anchor="ctr">
            <a:spAutoFit/>
          </a:bodyPr>
          <a:lstStyle/>
          <a:p>
            <a:pPr algn="ctr"/>
            <a:r>
              <a:rPr lang="en-US" dirty="0" smtClean="0"/>
              <a:t>cfm/100 ft</a:t>
            </a:r>
            <a:r>
              <a:rPr lang="en-US" baseline="30000" dirty="0" smtClean="0"/>
              <a:t>2</a:t>
            </a:r>
            <a:r>
              <a:rPr lang="en-US" dirty="0" smtClean="0"/>
              <a:t> per in.w.c.</a:t>
            </a:r>
            <a:r>
              <a:rPr lang="en-US" baseline="30000" dirty="0" smtClean="0"/>
              <a:t>0.65</a:t>
            </a:r>
            <a:r>
              <a:rPr lang="en-US" dirty="0" smtClean="0"/>
              <a:t> / 710 = L/(s</a:t>
            </a:r>
            <a:r>
              <a:rPr lang="en-US" dirty="0" smtClean="0">
                <a:latin typeface="Arial"/>
                <a:cs typeface="Arial"/>
              </a:rPr>
              <a:t>·</a:t>
            </a:r>
            <a:r>
              <a:rPr lang="en-US" dirty="0" smtClean="0"/>
              <a:t>m</a:t>
            </a:r>
            <a:r>
              <a:rPr lang="en-US" baseline="30000" dirty="0" smtClean="0"/>
              <a:t>2</a:t>
            </a:r>
            <a:r>
              <a:rPr lang="en-US" dirty="0" smtClean="0"/>
              <a:t>) per Pa</a:t>
            </a:r>
            <a:r>
              <a:rPr lang="en-US" baseline="30000" dirty="0" smtClean="0"/>
              <a:t>0.65</a:t>
            </a:r>
            <a:endParaRPr lang="en-US" baseline="30000" dirty="0"/>
          </a:p>
        </p:txBody>
      </p:sp>
      <p:grpSp>
        <p:nvGrpSpPr>
          <p:cNvPr id="4" name="Group 3"/>
          <p:cNvGrpSpPr/>
          <p:nvPr/>
        </p:nvGrpSpPr>
        <p:grpSpPr>
          <a:xfrm>
            <a:off x="5895739" y="3673231"/>
            <a:ext cx="2296862" cy="3119073"/>
            <a:chOff x="5864479" y="3808600"/>
            <a:chExt cx="2296862" cy="2969704"/>
          </a:xfrm>
        </p:grpSpPr>
        <p:sp>
          <p:nvSpPr>
            <p:cNvPr id="2" name="Rectangle 1"/>
            <p:cNvSpPr/>
            <p:nvPr/>
          </p:nvSpPr>
          <p:spPr bwMode="auto">
            <a:xfrm>
              <a:off x="5864479" y="3808601"/>
              <a:ext cx="1065401" cy="2969703"/>
            </a:xfrm>
            <a:prstGeom prst="rect">
              <a:avLst/>
            </a:prstGeom>
            <a:noFill/>
            <a:ln w="63500" cap="sq" cmpd="sng" algn="ctr">
              <a:solidFill>
                <a:srgbClr val="009900"/>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1" name="Rectangle 10"/>
            <p:cNvSpPr/>
            <p:nvPr/>
          </p:nvSpPr>
          <p:spPr bwMode="auto">
            <a:xfrm>
              <a:off x="7909671" y="3808600"/>
              <a:ext cx="251670" cy="2969703"/>
            </a:xfrm>
            <a:prstGeom prst="rect">
              <a:avLst/>
            </a:prstGeom>
            <a:noFill/>
            <a:ln w="63500" cap="sq" cmpd="sng" algn="ctr">
              <a:solidFill>
                <a:srgbClr val="009900"/>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grpSp>
    </p:spTree>
    <p:extLst>
      <p:ext uri="{BB962C8B-B14F-4D97-AF65-F5344CB8AC3E}">
        <p14:creationId xmlns:p14="http://schemas.microsoft.com/office/powerpoint/2010/main" val="1465722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Leakage Flow Fractions – 10 Systems</a:t>
            </a:r>
          </a:p>
        </p:txBody>
      </p:sp>
      <p:pic>
        <p:nvPicPr>
          <p:cNvPr id="20483"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3250"/>
            <a:ext cx="9144000" cy="6254750"/>
          </a:xfrm>
          <a:prstGeom prst="rect">
            <a:avLst/>
          </a:prstGeom>
          <a:solidFill>
            <a:srgbClr val="CCEC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bwMode="auto">
          <a:xfrm>
            <a:off x="1556293" y="4689446"/>
            <a:ext cx="557734" cy="1744910"/>
          </a:xfrm>
          <a:prstGeom prst="rect">
            <a:avLst/>
          </a:prstGeom>
          <a:noFill/>
          <a:ln w="63500" cap="sq" cmpd="sng" algn="ctr">
            <a:solidFill>
              <a:srgbClr val="009900"/>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6" name="TextBox 5"/>
          <p:cNvSpPr txBox="1"/>
          <p:nvPr/>
        </p:nvSpPr>
        <p:spPr>
          <a:xfrm>
            <a:off x="7010400" y="64886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L/s x 2.119 = cfm</a:t>
            </a:r>
            <a:endParaRPr lang="en-US" dirty="0"/>
          </a:p>
        </p:txBody>
      </p:sp>
    </p:spTree>
    <p:extLst>
      <p:ext uri="{BB962C8B-B14F-4D97-AF65-F5344CB8AC3E}">
        <p14:creationId xmlns:p14="http://schemas.microsoft.com/office/powerpoint/2010/main" val="10406621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ASHRAE Standard 215-2018</a:t>
            </a:r>
            <a:endParaRPr lang="en-US" sz="4000" b="1" dirty="0">
              <a:solidFill>
                <a:schemeClr val="bg1"/>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133519" y="1373186"/>
            <a:ext cx="8876962" cy="5195393"/>
          </a:xfrm>
        </p:spPr>
        <p:txBody>
          <a:bodyPr/>
          <a:lstStyle/>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Specifies </a:t>
            </a:r>
            <a:r>
              <a:rPr lang="en-US" sz="2800" b="1" u="sng" dirty="0" smtClean="0">
                <a:solidFill>
                  <a:schemeClr val="tx1"/>
                </a:solidFill>
                <a:latin typeface="Calibri" panose="020F0502020204030204" pitchFamily="34" charset="0"/>
                <a:cs typeface="Calibri" panose="020F0502020204030204" pitchFamily="34" charset="0"/>
              </a:rPr>
              <a:t>field</a:t>
            </a:r>
            <a:r>
              <a:rPr lang="en-US" sz="2800" b="1" dirty="0" smtClean="0">
                <a:solidFill>
                  <a:schemeClr val="tx1"/>
                </a:solidFill>
                <a:latin typeface="Calibri" panose="020F0502020204030204" pitchFamily="34" charset="0"/>
                <a:cs typeface="Calibri" panose="020F0502020204030204" pitchFamily="34" charset="0"/>
              </a:rPr>
              <a:t> MOT to </a:t>
            </a:r>
            <a:r>
              <a:rPr lang="en-US" sz="2800" b="1" dirty="0">
                <a:solidFill>
                  <a:schemeClr val="tx1"/>
                </a:solidFill>
                <a:latin typeface="Calibri" panose="020F0502020204030204" pitchFamily="34" charset="0"/>
                <a:cs typeface="Calibri" panose="020F0502020204030204" pitchFamily="34" charset="0"/>
              </a:rPr>
              <a:t>determine leakage airflow and fractional leakage of </a:t>
            </a:r>
            <a:r>
              <a:rPr lang="en-US" sz="2800" b="1" u="sng" dirty="0">
                <a:solidFill>
                  <a:schemeClr val="tx1"/>
                </a:solidFill>
                <a:latin typeface="Calibri" panose="020F0502020204030204" pitchFamily="34" charset="0"/>
                <a:cs typeface="Calibri" panose="020F0502020204030204" pitchFamily="34" charset="0"/>
              </a:rPr>
              <a:t>operating</a:t>
            </a:r>
            <a:r>
              <a:rPr lang="en-US" sz="2800" b="1" dirty="0">
                <a:solidFill>
                  <a:schemeClr val="tx1"/>
                </a:solidFill>
                <a:latin typeface="Calibri" panose="020F0502020204030204" pitchFamily="34" charset="0"/>
                <a:cs typeface="Calibri" panose="020F0502020204030204" pitchFamily="34" charset="0"/>
              </a:rPr>
              <a:t> HVAC air distribution </a:t>
            </a:r>
            <a:r>
              <a:rPr lang="en-US" sz="2800" b="1" dirty="0" smtClean="0">
                <a:solidFill>
                  <a:schemeClr val="tx1"/>
                </a:solidFill>
                <a:latin typeface="Calibri" panose="020F0502020204030204" pitchFamily="34" charset="0"/>
                <a:cs typeface="Calibri" panose="020F0502020204030204" pitchFamily="34" charset="0"/>
              </a:rPr>
              <a:t>systems, </a:t>
            </a:r>
            <a:r>
              <a:rPr lang="en-US" sz="2800" b="1" dirty="0">
                <a:solidFill>
                  <a:schemeClr val="tx1"/>
                </a:solidFill>
                <a:latin typeface="Calibri" panose="020F0502020204030204" pitchFamily="34" charset="0"/>
                <a:cs typeface="Calibri" panose="020F0502020204030204" pitchFamily="34" charset="0"/>
              </a:rPr>
              <a:t>and </a:t>
            </a:r>
            <a:r>
              <a:rPr lang="en-US" sz="2800" b="1" u="sng" dirty="0" smtClean="0">
                <a:solidFill>
                  <a:schemeClr val="tx1"/>
                </a:solidFill>
                <a:latin typeface="Calibri" panose="020F0502020204030204" pitchFamily="34" charset="0"/>
                <a:cs typeface="Calibri" panose="020F0502020204030204" pitchFamily="34" charset="0"/>
              </a:rPr>
              <a:t>uncertainty</a:t>
            </a:r>
            <a:r>
              <a:rPr lang="en-US" sz="2800" b="1" dirty="0" smtClean="0">
                <a:solidFill>
                  <a:schemeClr val="tx1"/>
                </a:solidFill>
                <a:latin typeface="Calibri" panose="020F0502020204030204" pitchFamily="34" charset="0"/>
                <a:cs typeface="Calibri" panose="020F0502020204030204" pitchFamily="34" charset="0"/>
              </a:rPr>
              <a:t> </a:t>
            </a:r>
            <a:r>
              <a:rPr lang="en-US" sz="2800" b="1" dirty="0">
                <a:solidFill>
                  <a:schemeClr val="tx1"/>
                </a:solidFill>
                <a:latin typeface="Calibri" panose="020F0502020204030204" pitchFamily="34" charset="0"/>
                <a:cs typeface="Calibri" panose="020F0502020204030204" pitchFamily="34" charset="0"/>
              </a:rPr>
              <a:t>of the test </a:t>
            </a:r>
            <a:r>
              <a:rPr lang="en-US" sz="2800" b="1" dirty="0" smtClean="0">
                <a:solidFill>
                  <a:schemeClr val="tx1"/>
                </a:solidFill>
                <a:latin typeface="Calibri" panose="020F0502020204030204" pitchFamily="34" charset="0"/>
                <a:cs typeface="Calibri" panose="020F0502020204030204" pitchFamily="34" charset="0"/>
              </a:rPr>
              <a:t>results</a:t>
            </a: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Essentially a subset of normal TAB activities:</a:t>
            </a:r>
          </a:p>
          <a:p>
            <a:pPr>
              <a:spcBef>
                <a:spcPts val="0"/>
              </a:spcBef>
              <a:spcAft>
                <a:spcPts val="1800"/>
              </a:spcAft>
              <a:buClr>
                <a:schemeClr val="tx1"/>
              </a:buClr>
              <a:buSzPct val="55000"/>
            </a:pPr>
            <a:endParaRPr lang="en-US" sz="2800" b="1" dirty="0" smtClean="0">
              <a:solidFill>
                <a:schemeClr val="tx1"/>
              </a:solidFill>
              <a:latin typeface="Calibri" panose="020F0502020204030204" pitchFamily="34" charset="0"/>
              <a:cs typeface="Calibri" panose="020F0502020204030204" pitchFamily="34" charset="0"/>
            </a:endParaRPr>
          </a:p>
          <a:p>
            <a:pPr>
              <a:spcBef>
                <a:spcPts val="0"/>
              </a:spcBef>
              <a:spcAft>
                <a:spcPts val="1800"/>
              </a:spcAft>
              <a:buClr>
                <a:schemeClr val="tx1"/>
              </a:buClr>
              <a:buSzPct val="55000"/>
            </a:pPr>
            <a:endParaRPr lang="en-US" sz="2800" b="1" dirty="0">
              <a:solidFill>
                <a:schemeClr val="tx1"/>
              </a:solidFill>
              <a:latin typeface="Calibri" panose="020F0502020204030204" pitchFamily="34" charset="0"/>
              <a:cs typeface="Calibri" panose="020F0502020204030204" pitchFamily="34" charset="0"/>
            </a:endParaRP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Limited for now to </a:t>
            </a:r>
            <a:r>
              <a:rPr lang="en-US" sz="2800" b="1" dirty="0">
                <a:solidFill>
                  <a:schemeClr val="tx1"/>
                </a:solidFill>
                <a:latin typeface="Calibri" panose="020F0502020204030204" pitchFamily="34" charset="0"/>
                <a:cs typeface="Calibri" panose="020F0502020204030204" pitchFamily="34" charset="0"/>
              </a:rPr>
              <a:t>single-duct supply </a:t>
            </a:r>
            <a:r>
              <a:rPr lang="en-US" sz="2800" b="1" dirty="0" smtClean="0">
                <a:solidFill>
                  <a:schemeClr val="tx1"/>
                </a:solidFill>
                <a:latin typeface="Calibri" panose="020F0502020204030204" pitchFamily="34" charset="0"/>
                <a:cs typeface="Calibri" panose="020F0502020204030204" pitchFamily="34" charset="0"/>
              </a:rPr>
              <a:t>(CAV and </a:t>
            </a:r>
            <a:r>
              <a:rPr lang="en-US" sz="2800" b="1" u="sng" dirty="0" smtClean="0">
                <a:solidFill>
                  <a:schemeClr val="tx1"/>
                </a:solidFill>
                <a:latin typeface="Calibri" panose="020F0502020204030204" pitchFamily="34" charset="0"/>
                <a:cs typeface="Calibri" panose="020F0502020204030204" pitchFamily="34" charset="0"/>
              </a:rPr>
              <a:t>VAV</a:t>
            </a:r>
            <a:r>
              <a:rPr lang="en-US" sz="2800" b="1" dirty="0" smtClean="0">
                <a:solidFill>
                  <a:schemeClr val="tx1"/>
                </a:solidFill>
                <a:latin typeface="Calibri" panose="020F0502020204030204" pitchFamily="34" charset="0"/>
                <a:cs typeface="Calibri" panose="020F0502020204030204" pitchFamily="34" charset="0"/>
              </a:rPr>
              <a:t>)</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systems, and </a:t>
            </a:r>
            <a:r>
              <a:rPr lang="en-US" sz="2800" b="1" dirty="0">
                <a:solidFill>
                  <a:schemeClr val="tx1"/>
                </a:solidFill>
                <a:latin typeface="Calibri" panose="020F0502020204030204" pitchFamily="34" charset="0"/>
                <a:cs typeface="Calibri" panose="020F0502020204030204" pitchFamily="34" charset="0"/>
              </a:rPr>
              <a:t>independent exhaust air </a:t>
            </a:r>
            <a:r>
              <a:rPr lang="en-US" sz="2800" b="1" dirty="0" smtClean="0">
                <a:solidFill>
                  <a:schemeClr val="tx1"/>
                </a:solidFill>
                <a:latin typeface="Calibri" panose="020F0502020204030204" pitchFamily="34" charset="0"/>
                <a:cs typeface="Calibri" panose="020F0502020204030204" pitchFamily="34" charset="0"/>
              </a:rPr>
              <a:t>systems</a:t>
            </a: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Does </a:t>
            </a:r>
            <a:r>
              <a:rPr lang="en-US" sz="2800" b="1" dirty="0">
                <a:solidFill>
                  <a:schemeClr val="tx1"/>
                </a:solidFill>
                <a:latin typeface="Calibri" panose="020F0502020204030204" pitchFamily="34" charset="0"/>
                <a:cs typeface="Calibri" panose="020F0502020204030204" pitchFamily="34" charset="0"/>
              </a:rPr>
              <a:t>not replace </a:t>
            </a:r>
            <a:r>
              <a:rPr lang="en-US" sz="2800" b="1" dirty="0" smtClean="0">
                <a:solidFill>
                  <a:schemeClr val="tx1"/>
                </a:solidFill>
                <a:latin typeface="Calibri" panose="020F0502020204030204" pitchFamily="34" charset="0"/>
                <a:cs typeface="Calibri" panose="020F0502020204030204" pitchFamily="34" charset="0"/>
              </a:rPr>
              <a:t>pressurization-based </a:t>
            </a:r>
            <a:r>
              <a:rPr lang="en-US" sz="2800" b="1" dirty="0">
                <a:solidFill>
                  <a:schemeClr val="tx1"/>
                </a:solidFill>
                <a:latin typeface="Calibri" panose="020F0502020204030204" pitchFamily="34" charset="0"/>
                <a:cs typeface="Calibri" panose="020F0502020204030204" pitchFamily="34" charset="0"/>
              </a:rPr>
              <a:t>leakage </a:t>
            </a:r>
            <a:r>
              <a:rPr lang="en-US" sz="2800" b="1" dirty="0" smtClean="0">
                <a:solidFill>
                  <a:schemeClr val="tx1"/>
                </a:solidFill>
                <a:latin typeface="Calibri" panose="020F0502020204030204" pitchFamily="34" charset="0"/>
                <a:cs typeface="Calibri" panose="020F0502020204030204" pitchFamily="34" charset="0"/>
              </a:rPr>
              <a:t>testing</a:t>
            </a:r>
          </a:p>
        </p:txBody>
      </p:sp>
      <p:graphicFrame>
        <p:nvGraphicFramePr>
          <p:cNvPr id="4" name="Object 3"/>
          <p:cNvGraphicFramePr>
            <a:graphicFrameLocks noChangeAspect="1"/>
          </p:cNvGraphicFramePr>
          <p:nvPr>
            <p:extLst>
              <p:ext uri="{D42A27DB-BD31-4B8C-83A1-F6EECF244321}">
                <p14:modId xmlns:p14="http://schemas.microsoft.com/office/powerpoint/2010/main" val="3612616779"/>
              </p:ext>
            </p:extLst>
          </p:nvPr>
        </p:nvGraphicFramePr>
        <p:xfrm>
          <a:off x="1216025" y="3306763"/>
          <a:ext cx="5783263" cy="1565275"/>
        </p:xfrm>
        <a:graphic>
          <a:graphicData uri="http://schemas.openxmlformats.org/presentationml/2006/ole">
            <mc:AlternateContent xmlns:mc="http://schemas.openxmlformats.org/markup-compatibility/2006">
              <mc:Choice xmlns:v="urn:schemas-microsoft-com:vml" Requires="v">
                <p:oleObj spid="_x0000_s96306" name="Equation" r:id="rId4" imgW="1688760" imgH="457200" progId="Equation.DSMT4">
                  <p:embed/>
                </p:oleObj>
              </mc:Choice>
              <mc:Fallback>
                <p:oleObj name="Equation" r:id="rId4" imgW="1688760" imgH="457200" progId="Equation.DSMT4">
                  <p:embed/>
                  <p:pic>
                    <p:nvPicPr>
                      <p:cNvPr id="0" name=""/>
                      <p:cNvPicPr/>
                      <p:nvPr/>
                    </p:nvPicPr>
                    <p:blipFill>
                      <a:blip r:embed="rId5"/>
                      <a:stretch>
                        <a:fillRect/>
                      </a:stretch>
                    </p:blipFill>
                    <p:spPr>
                      <a:xfrm>
                        <a:off x="1216025" y="3306763"/>
                        <a:ext cx="5783263" cy="1565275"/>
                      </a:xfrm>
                      <a:prstGeom prst="rect">
                        <a:avLst/>
                      </a:prstGeom>
                    </p:spPr>
                  </p:pic>
                </p:oleObj>
              </mc:Fallback>
            </mc:AlternateContent>
          </a:graphicData>
        </a:graphic>
      </p:graphicFrame>
    </p:spTree>
    <p:extLst>
      <p:ext uri="{BB962C8B-B14F-4D97-AF65-F5344CB8AC3E}">
        <p14:creationId xmlns:p14="http://schemas.microsoft.com/office/powerpoint/2010/main" val="13579299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ASHRAE Standard 215-2018</a:t>
            </a:r>
            <a:endParaRPr lang="en-US" sz="4000" b="1" dirty="0">
              <a:solidFill>
                <a:schemeClr val="bg1"/>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145657" y="1580972"/>
            <a:ext cx="8876962" cy="4913831"/>
          </a:xfrm>
        </p:spPr>
        <p:txBody>
          <a:bodyPr/>
          <a:lstStyle/>
          <a:p>
            <a:pPr>
              <a:spcBef>
                <a:spcPts val="0"/>
              </a:spcBef>
              <a:spcAft>
                <a:spcPts val="1200"/>
              </a:spcAft>
              <a:buClr>
                <a:schemeClr val="tx1"/>
              </a:buClr>
              <a:buSzPct val="55000"/>
            </a:pPr>
            <a:r>
              <a:rPr lang="en-US" sz="2800" b="1" u="sng" dirty="0" smtClean="0">
                <a:solidFill>
                  <a:schemeClr val="tx1"/>
                </a:solidFill>
                <a:latin typeface="Calibri" panose="020F0502020204030204" pitchFamily="34" charset="0"/>
                <a:cs typeface="Calibri" panose="020F0502020204030204" pitchFamily="34" charset="0"/>
              </a:rPr>
              <a:t>Reference </a:t>
            </a:r>
            <a:r>
              <a:rPr lang="en-US" sz="2800" b="1" u="sng" dirty="0">
                <a:solidFill>
                  <a:schemeClr val="tx1"/>
                </a:solidFill>
                <a:latin typeface="Calibri" panose="020F0502020204030204" pitchFamily="34" charset="0"/>
                <a:cs typeface="Calibri" panose="020F0502020204030204" pitchFamily="34" charset="0"/>
              </a:rPr>
              <a:t>operating </a:t>
            </a:r>
            <a:r>
              <a:rPr lang="en-US" sz="2800" b="1" u="sng" dirty="0" smtClean="0">
                <a:solidFill>
                  <a:schemeClr val="tx1"/>
                </a:solidFill>
                <a:latin typeface="Calibri" panose="020F0502020204030204" pitchFamily="34" charset="0"/>
                <a:cs typeface="Calibri" panose="020F0502020204030204" pitchFamily="34" charset="0"/>
              </a:rPr>
              <a:t>condition:</a:t>
            </a:r>
          </a:p>
          <a:p>
            <a:pPr marL="801688" indent="-457200">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Greatest inlet </a:t>
            </a:r>
            <a:r>
              <a:rPr lang="en-US" sz="2800" b="1" dirty="0">
                <a:solidFill>
                  <a:schemeClr val="tx1"/>
                </a:solidFill>
                <a:latin typeface="Calibri" panose="020F0502020204030204" pitchFamily="34" charset="0"/>
                <a:cs typeface="Calibri" panose="020F0502020204030204" pitchFamily="34" charset="0"/>
              </a:rPr>
              <a:t>flow </a:t>
            </a:r>
            <a:r>
              <a:rPr lang="en-US" sz="2800" b="1" dirty="0" smtClean="0">
                <a:solidFill>
                  <a:schemeClr val="tx1"/>
                </a:solidFill>
                <a:latin typeface="Calibri" panose="020F0502020204030204" pitchFamily="34" charset="0"/>
                <a:cs typeface="Calibri" panose="020F0502020204030204" pitchFamily="34" charset="0"/>
              </a:rPr>
              <a:t>possible for supply systems</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(outlet </a:t>
            </a:r>
            <a:r>
              <a:rPr lang="en-US" sz="2800" b="1" dirty="0">
                <a:solidFill>
                  <a:schemeClr val="tx1"/>
                </a:solidFill>
                <a:latin typeface="Calibri" panose="020F0502020204030204" pitchFamily="34" charset="0"/>
                <a:cs typeface="Calibri" panose="020F0502020204030204" pitchFamily="34" charset="0"/>
              </a:rPr>
              <a:t>flow for exhaust systems</a:t>
            </a:r>
            <a:r>
              <a:rPr lang="en-US" sz="2800" b="1" dirty="0" smtClean="0">
                <a:solidFill>
                  <a:schemeClr val="tx1"/>
                </a:solidFill>
                <a:latin typeface="Calibri" panose="020F0502020204030204" pitchFamily="34" charset="0"/>
                <a:cs typeface="Calibri" panose="020F0502020204030204" pitchFamily="34" charset="0"/>
              </a:rPr>
              <a:t>)</a:t>
            </a:r>
          </a:p>
          <a:p>
            <a:pPr marL="801688" indent="-457200">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Maintain </a:t>
            </a:r>
            <a:r>
              <a:rPr lang="en-US" sz="2800" b="1" dirty="0">
                <a:solidFill>
                  <a:schemeClr val="tx1"/>
                </a:solidFill>
                <a:latin typeface="Calibri" panose="020F0502020204030204" pitchFamily="34" charset="0"/>
                <a:cs typeface="Calibri" panose="020F0502020204030204" pitchFamily="34" charset="0"/>
              </a:rPr>
              <a:t>design duct static pressure set </a:t>
            </a:r>
            <a:r>
              <a:rPr lang="en-US" sz="2800" b="1" dirty="0" smtClean="0">
                <a:solidFill>
                  <a:schemeClr val="tx1"/>
                </a:solidFill>
                <a:latin typeface="Calibri" panose="020F0502020204030204" pitchFamily="34" charset="0"/>
                <a:cs typeface="Calibri" panose="020F0502020204030204" pitchFamily="34" charset="0"/>
              </a:rPr>
              <a:t>point</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(where </a:t>
            </a:r>
            <a:r>
              <a:rPr lang="en-US" sz="2800" b="1" dirty="0">
                <a:solidFill>
                  <a:schemeClr val="tx1"/>
                </a:solidFill>
                <a:latin typeface="Calibri" panose="020F0502020204030204" pitchFamily="34" charset="0"/>
                <a:cs typeface="Calibri" panose="020F0502020204030204" pitchFamily="34" charset="0"/>
              </a:rPr>
              <a:t>applicable) </a:t>
            </a:r>
            <a:endParaRPr lang="en-US" sz="2800" b="1" dirty="0" smtClean="0">
              <a:solidFill>
                <a:schemeClr val="tx1"/>
              </a:solidFill>
              <a:latin typeface="Calibri" panose="020F0502020204030204" pitchFamily="34" charset="0"/>
              <a:cs typeface="Calibri" panose="020F0502020204030204" pitchFamily="34" charset="0"/>
            </a:endParaRPr>
          </a:p>
          <a:p>
            <a:pPr marL="801688" indent="-457200">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Not </a:t>
            </a:r>
            <a:r>
              <a:rPr lang="en-US" sz="2800" b="1" dirty="0">
                <a:solidFill>
                  <a:schemeClr val="tx1"/>
                </a:solidFill>
                <a:latin typeface="Calibri" panose="020F0502020204030204" pitchFamily="34" charset="0"/>
                <a:cs typeface="Calibri" panose="020F0502020204030204" pitchFamily="34" charset="0"/>
              </a:rPr>
              <a:t>detrimental to </a:t>
            </a:r>
            <a:r>
              <a:rPr lang="en-US" sz="2800" b="1" dirty="0" smtClean="0">
                <a:solidFill>
                  <a:schemeClr val="tx1"/>
                </a:solidFill>
                <a:latin typeface="Calibri" panose="020F0502020204030204" pitchFamily="34" charset="0"/>
                <a:cs typeface="Calibri" panose="020F0502020204030204" pitchFamily="34" charset="0"/>
              </a:rPr>
              <a:t>occupants, building </a:t>
            </a:r>
            <a:r>
              <a:rPr lang="en-US" sz="2800" b="1" dirty="0">
                <a:solidFill>
                  <a:schemeClr val="tx1"/>
                </a:solidFill>
                <a:latin typeface="Calibri" panose="020F0502020204030204" pitchFamily="34" charset="0"/>
                <a:cs typeface="Calibri" panose="020F0502020204030204" pitchFamily="34" charset="0"/>
              </a:rPr>
              <a:t>structure</a:t>
            </a:r>
            <a:r>
              <a:rPr lang="en-US" sz="2800" b="1" dirty="0" smtClean="0">
                <a:solidFill>
                  <a:schemeClr val="tx1"/>
                </a:solidFill>
                <a:latin typeface="Calibri" panose="020F0502020204030204" pitchFamily="34" charset="0"/>
                <a:cs typeface="Calibri" panose="020F0502020204030204" pitchFamily="34" charset="0"/>
              </a:rPr>
              <a:t>,</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&amp; HVAC components</a:t>
            </a: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Can be used on VAV systems with DDC- or pneumatically-controlled terminal boxes</a:t>
            </a:r>
          </a:p>
        </p:txBody>
      </p:sp>
    </p:spTree>
    <p:extLst>
      <p:ext uri="{BB962C8B-B14F-4D97-AF65-F5344CB8AC3E}">
        <p14:creationId xmlns:p14="http://schemas.microsoft.com/office/powerpoint/2010/main" val="35414156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err="1">
                <a:solidFill>
                  <a:schemeClr val="bg1"/>
                </a:solidFill>
                <a:latin typeface="Calibri" panose="020F0502020204030204" pitchFamily="34" charset="0"/>
                <a:cs typeface="Calibri" panose="020F0502020204030204" pitchFamily="34" charset="0"/>
              </a:rPr>
              <a:t>Std</a:t>
            </a:r>
            <a:r>
              <a:rPr lang="en-US" sz="4000" b="1" dirty="0">
                <a:solidFill>
                  <a:schemeClr val="bg1"/>
                </a:solidFill>
                <a:latin typeface="Calibri" panose="020F0502020204030204" pitchFamily="34" charset="0"/>
                <a:cs typeface="Calibri" panose="020F0502020204030204" pitchFamily="34" charset="0"/>
              </a:rPr>
              <a:t> 215: </a:t>
            </a:r>
            <a:r>
              <a:rPr lang="en-US" sz="4000" b="1" dirty="0" smtClean="0">
                <a:solidFill>
                  <a:schemeClr val="bg1"/>
                </a:solidFill>
                <a:latin typeface="Calibri" panose="020F0502020204030204" pitchFamily="34" charset="0"/>
                <a:cs typeface="Calibri" panose="020F0502020204030204" pitchFamily="34" charset="0"/>
              </a:rPr>
              <a:t>Example Leakage </a:t>
            </a:r>
            <a:r>
              <a:rPr lang="en-US" sz="4000" b="1" dirty="0">
                <a:solidFill>
                  <a:schemeClr val="bg1"/>
                </a:solidFill>
                <a:latin typeface="Calibri" panose="020F0502020204030204" pitchFamily="34" charset="0"/>
                <a:cs typeface="Calibri" panose="020F0502020204030204" pitchFamily="34" charset="0"/>
              </a:rPr>
              <a:t>Uncertainty</a:t>
            </a:r>
          </a:p>
        </p:txBody>
      </p:sp>
      <p:pic>
        <p:nvPicPr>
          <p:cNvPr id="9421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7610" y="1251425"/>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010400" y="6250543"/>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L/s x 2.119 = cfm</a:t>
            </a:r>
            <a:endParaRPr lang="en-US" dirty="0"/>
          </a:p>
        </p:txBody>
      </p:sp>
    </p:spTree>
    <p:extLst>
      <p:ext uri="{BB962C8B-B14F-4D97-AF65-F5344CB8AC3E}">
        <p14:creationId xmlns:p14="http://schemas.microsoft.com/office/powerpoint/2010/main" val="38748958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VAV </a:t>
            </a:r>
            <a:r>
              <a:rPr lang="en-US" altLang="en-US" sz="4000" b="1" dirty="0" smtClean="0">
                <a:solidFill>
                  <a:schemeClr val="bg1"/>
                </a:solidFill>
                <a:latin typeface="Calibri" panose="020F0502020204030204" pitchFamily="34" charset="0"/>
                <a:cs typeface="Calibri" panose="020F0502020204030204" pitchFamily="34" charset="0"/>
              </a:rPr>
              <a:t>System </a:t>
            </a:r>
            <a:r>
              <a:rPr lang="en-US" altLang="en-US" sz="4000" b="1" dirty="0">
                <a:solidFill>
                  <a:schemeClr val="bg1"/>
                </a:solidFill>
                <a:latin typeface="Calibri" panose="020F0502020204030204" pitchFamily="34" charset="0"/>
                <a:cs typeface="Calibri" panose="020F0502020204030204" pitchFamily="34" charset="0"/>
              </a:rPr>
              <a:t>Curves &amp; </a:t>
            </a:r>
            <a:r>
              <a:rPr lang="en-US" altLang="en-US" sz="4000" b="1" dirty="0" smtClean="0">
                <a:solidFill>
                  <a:schemeClr val="bg1"/>
                </a:solidFill>
                <a:latin typeface="Calibri" panose="020F0502020204030204" pitchFamily="34" charset="0"/>
                <a:cs typeface="Calibri" panose="020F0502020204030204" pitchFamily="34" charset="0"/>
              </a:rPr>
              <a:t>“Fan” Power</a:t>
            </a:r>
          </a:p>
        </p:txBody>
      </p:sp>
      <p:pic>
        <p:nvPicPr>
          <p:cNvPr id="9523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1792" y="1252728"/>
            <a:ext cx="7891272" cy="536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Object 2"/>
          <p:cNvGraphicFramePr>
            <a:graphicFrameLocks noChangeAspect="1"/>
          </p:cNvGraphicFramePr>
          <p:nvPr>
            <p:extLst>
              <p:ext uri="{D42A27DB-BD31-4B8C-83A1-F6EECF244321}">
                <p14:modId xmlns:p14="http://schemas.microsoft.com/office/powerpoint/2010/main" val="995801571"/>
              </p:ext>
            </p:extLst>
          </p:nvPr>
        </p:nvGraphicFramePr>
        <p:xfrm>
          <a:off x="3187056" y="4672013"/>
          <a:ext cx="5956300" cy="958850"/>
        </p:xfrm>
        <a:graphic>
          <a:graphicData uri="http://schemas.openxmlformats.org/presentationml/2006/ole">
            <mc:AlternateContent xmlns:mc="http://schemas.openxmlformats.org/markup-compatibility/2006">
              <mc:Choice xmlns:v="urn:schemas-microsoft-com:vml" Requires="v">
                <p:oleObj spid="_x0000_s97346" name="Equation" r:id="rId5" imgW="2997000" imgH="482400" progId="Equation.DSMT4">
                  <p:embed/>
                </p:oleObj>
              </mc:Choice>
              <mc:Fallback>
                <p:oleObj name="Equation" r:id="rId5" imgW="2997000" imgH="482400" progId="Equation.DSMT4">
                  <p:embed/>
                  <p:pic>
                    <p:nvPicPr>
                      <p:cNvPr id="0" name=""/>
                      <p:cNvPicPr>
                        <a:picLocks noChangeAspect="1" noChangeArrowheads="1"/>
                      </p:cNvPicPr>
                      <p:nvPr/>
                    </p:nvPicPr>
                    <p:blipFill>
                      <a:blip r:embed="rId6"/>
                      <a:srcRect/>
                      <a:stretch>
                        <a:fillRect/>
                      </a:stretch>
                    </p:blipFill>
                    <p:spPr bwMode="auto">
                      <a:xfrm>
                        <a:off x="3187056" y="4672013"/>
                        <a:ext cx="5956300" cy="958850"/>
                      </a:xfrm>
                      <a:prstGeom prst="rect">
                        <a:avLst/>
                      </a:prstGeom>
                      <a:solidFill>
                        <a:srgbClr val="FF0000">
                          <a:alpha val="54901"/>
                        </a:srgbClr>
                      </a:solidFill>
                      <a:ln w="9525">
                        <a:solidFill>
                          <a:schemeClr val="tx1"/>
                        </a:solidFill>
                        <a:miter lim="800000"/>
                        <a:headEnd/>
                        <a:tailEnd/>
                      </a:ln>
                    </p:spPr>
                  </p:pic>
                </p:oleObj>
              </mc:Fallback>
            </mc:AlternateContent>
          </a:graphicData>
        </a:graphic>
      </p:graphicFrame>
      <p:sp>
        <p:nvSpPr>
          <p:cNvPr id="11" name="&quot;No&quot; Symbol 10"/>
          <p:cNvSpPr/>
          <p:nvPr/>
        </p:nvSpPr>
        <p:spPr bwMode="auto">
          <a:xfrm>
            <a:off x="5582957" y="4440742"/>
            <a:ext cx="1468876" cy="1420238"/>
          </a:xfrm>
          <a:prstGeom prst="noSmoking">
            <a:avLst/>
          </a:prstGeom>
          <a:solidFill>
            <a:srgbClr val="FF0000">
              <a:alpha val="77000"/>
            </a:srgbClr>
          </a:solidFill>
          <a:ln w="12700" cap="sq" cmpd="sng" algn="ctr">
            <a:solidFill>
              <a:schemeClr val="tx1"/>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1860138508"/>
              </p:ext>
            </p:extLst>
          </p:nvPr>
        </p:nvGraphicFramePr>
        <p:xfrm>
          <a:off x="36513" y="2338388"/>
          <a:ext cx="5654675" cy="1109662"/>
        </p:xfrm>
        <a:graphic>
          <a:graphicData uri="http://schemas.openxmlformats.org/presentationml/2006/ole">
            <mc:AlternateContent xmlns:mc="http://schemas.openxmlformats.org/markup-compatibility/2006">
              <mc:Choice xmlns:v="urn:schemas-microsoft-com:vml" Requires="v">
                <p:oleObj spid="_x0000_s97347" name="Equation" r:id="rId7" imgW="2844800" imgH="558800" progId="Equation.DSMT4">
                  <p:embed/>
                </p:oleObj>
              </mc:Choice>
              <mc:Fallback>
                <p:oleObj name="Equation" r:id="rId7" imgW="2844800" imgH="5588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513" y="2338388"/>
                        <a:ext cx="5654675" cy="1109662"/>
                      </a:xfrm>
                      <a:prstGeom prst="rect">
                        <a:avLst/>
                      </a:prstGeom>
                      <a:solidFill>
                        <a:srgbClr val="24FC57">
                          <a:alpha val="90195"/>
                        </a:srgbClr>
                      </a:solidFill>
                      <a:ln w="9525">
                        <a:solidFill>
                          <a:schemeClr val="tx1"/>
                        </a:solidFill>
                        <a:miter lim="800000"/>
                        <a:headEnd/>
                        <a:tailEnd/>
                      </a:ln>
                    </p:spPr>
                  </p:pic>
                </p:oleObj>
              </mc:Fallback>
            </mc:AlternateContent>
          </a:graphicData>
        </a:graphic>
      </p:graphicFrame>
      <p:sp>
        <p:nvSpPr>
          <p:cNvPr id="13" name="TextBox 12"/>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a:t>
            </a:r>
            <a:r>
              <a:rPr lang="en-US" baseline="30000" dirty="0" smtClean="0"/>
              <a:t>3</a:t>
            </a:r>
            <a:r>
              <a:rPr lang="en-US" dirty="0" smtClean="0"/>
              <a:t>/s x 2119 = cfm</a:t>
            </a:r>
            <a:endParaRPr lang="en-US" dirty="0"/>
          </a:p>
        </p:txBody>
      </p:sp>
      <p:sp>
        <p:nvSpPr>
          <p:cNvPr id="14" name="TextBox 13"/>
          <p:cNvSpPr txBox="1"/>
          <p:nvPr/>
        </p:nvSpPr>
        <p:spPr>
          <a:xfrm>
            <a:off x="0" y="6249200"/>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in.w.c.</a:t>
            </a:r>
            <a:endParaRPr lang="en-US" dirty="0"/>
          </a:p>
        </p:txBody>
      </p:sp>
    </p:spTree>
    <p:extLst>
      <p:ext uri="{BB962C8B-B14F-4D97-AF65-F5344CB8AC3E}">
        <p14:creationId xmlns:p14="http://schemas.microsoft.com/office/powerpoint/2010/main" val="1141452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274320"/>
            <a:ext cx="9144000" cy="640080"/>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Component Efficiencies &amp; System Power</a:t>
            </a:r>
          </a:p>
        </p:txBody>
      </p:sp>
      <p:pic>
        <p:nvPicPr>
          <p:cNvPr id="9216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9224" y="1252376"/>
            <a:ext cx="7897809"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a:t>cfm </a:t>
            </a:r>
            <a:r>
              <a:rPr lang="en-US" dirty="0" smtClean="0"/>
              <a:t>/ 2119 =</a:t>
            </a:r>
            <a:r>
              <a:rPr lang="en-US" dirty="0"/>
              <a:t> m</a:t>
            </a:r>
            <a:r>
              <a:rPr lang="en-US" baseline="30000" dirty="0"/>
              <a:t>3</a:t>
            </a:r>
            <a:r>
              <a:rPr lang="en-US" dirty="0"/>
              <a:t>/s</a:t>
            </a:r>
          </a:p>
        </p:txBody>
      </p:sp>
      <p:sp>
        <p:nvSpPr>
          <p:cNvPr id="5" name="TextBox 4"/>
          <p:cNvSpPr txBox="1"/>
          <p:nvPr/>
        </p:nvSpPr>
        <p:spPr>
          <a:xfrm>
            <a:off x="0" y="6249200"/>
            <a:ext cx="2181225" cy="369332"/>
          </a:xfrm>
          <a:prstGeom prst="rect">
            <a:avLst/>
          </a:prstGeom>
          <a:solidFill>
            <a:schemeClr val="accent2">
              <a:lumMod val="20000"/>
              <a:lumOff val="80000"/>
            </a:schemeClr>
          </a:solidFill>
        </p:spPr>
        <p:txBody>
          <a:bodyPr wrap="square" rtlCol="0" anchor="ctr">
            <a:spAutoFit/>
          </a:bodyPr>
          <a:lstStyle/>
          <a:p>
            <a:pPr algn="ctr"/>
            <a:r>
              <a:rPr lang="en-US" dirty="0"/>
              <a:t>in.w.c.</a:t>
            </a:r>
            <a:r>
              <a:rPr lang="en-US" dirty="0" smtClean="0"/>
              <a:t> x 249 = Pa</a:t>
            </a:r>
            <a:endParaRPr lang="en-US" dirty="0"/>
          </a:p>
        </p:txBody>
      </p:sp>
      <p:sp>
        <p:nvSpPr>
          <p:cNvPr id="6" name="TextBox 5"/>
          <p:cNvSpPr txBox="1"/>
          <p:nvPr/>
        </p:nvSpPr>
        <p:spPr>
          <a:xfrm>
            <a:off x="0" y="5887250"/>
            <a:ext cx="2181225" cy="369332"/>
          </a:xfrm>
          <a:prstGeom prst="rect">
            <a:avLst/>
          </a:prstGeom>
          <a:solidFill>
            <a:schemeClr val="accent2">
              <a:lumMod val="20000"/>
              <a:lumOff val="80000"/>
            </a:schemeClr>
          </a:solidFill>
        </p:spPr>
        <p:txBody>
          <a:bodyPr wrap="square" rtlCol="0" anchor="ctr">
            <a:spAutoFit/>
          </a:bodyPr>
          <a:lstStyle/>
          <a:p>
            <a:pPr algn="ctr"/>
            <a:r>
              <a:rPr lang="en-US" dirty="0" err="1" smtClean="0"/>
              <a:t>hp</a:t>
            </a:r>
            <a:r>
              <a:rPr lang="en-US" dirty="0" smtClean="0"/>
              <a:t> x 0.746 = kW</a:t>
            </a:r>
            <a:endParaRPr lang="en-US" dirty="0"/>
          </a:p>
        </p:txBody>
      </p:sp>
    </p:spTree>
    <p:extLst>
      <p:ext uri="{BB962C8B-B14F-4D97-AF65-F5344CB8AC3E}">
        <p14:creationId xmlns:p14="http://schemas.microsoft.com/office/powerpoint/2010/main" val="28192033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0" y="274320"/>
            <a:ext cx="9143999"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Actual VAV </a:t>
            </a:r>
            <a:r>
              <a:rPr lang="en-US" altLang="en-US" sz="4000" b="1" dirty="0">
                <a:solidFill>
                  <a:schemeClr val="bg1"/>
                </a:solidFill>
                <a:latin typeface="Calibri" panose="020F0502020204030204" pitchFamily="34" charset="0"/>
                <a:cs typeface="Calibri" panose="020F0502020204030204" pitchFamily="34" charset="0"/>
              </a:rPr>
              <a:t>System </a:t>
            </a:r>
            <a:r>
              <a:rPr lang="en-US" altLang="en-US" sz="4000" b="1" dirty="0" smtClean="0">
                <a:solidFill>
                  <a:schemeClr val="bg1"/>
                </a:solidFill>
                <a:latin typeface="Calibri" panose="020F0502020204030204" pitchFamily="34" charset="0"/>
                <a:cs typeface="Calibri" panose="020F0502020204030204" pitchFamily="34" charset="0"/>
              </a:rPr>
              <a:t>Curve ( </a:t>
            </a:r>
            <a:r>
              <a:rPr lang="en-US" altLang="en-US" sz="4000" b="1" i="1" dirty="0" err="1" smtClean="0">
                <a:solidFill>
                  <a:schemeClr val="bg1"/>
                </a:solidFill>
                <a:latin typeface="Calibri" panose="020F0502020204030204" pitchFamily="34" charset="0"/>
                <a:cs typeface="Calibri" panose="020F0502020204030204" pitchFamily="34" charset="0"/>
              </a:rPr>
              <a:t>f</a:t>
            </a:r>
            <a:r>
              <a:rPr lang="en-US" altLang="en-US" sz="4000" b="1" i="1" baseline="-25000" dirty="0" err="1" smtClean="0">
                <a:solidFill>
                  <a:schemeClr val="bg1"/>
                </a:solidFill>
                <a:latin typeface="Calibri" panose="020F0502020204030204" pitchFamily="34" charset="0"/>
                <a:cs typeface="Calibri" panose="020F0502020204030204" pitchFamily="34" charset="0"/>
              </a:rPr>
              <a:t>oa</a:t>
            </a:r>
            <a:r>
              <a:rPr lang="en-US" altLang="en-US" sz="4000" b="1" baseline="-25000" dirty="0" smtClean="0">
                <a:solidFill>
                  <a:schemeClr val="bg1"/>
                </a:solidFill>
                <a:latin typeface="Calibri" panose="020F0502020204030204" pitchFamily="34" charset="0"/>
                <a:cs typeface="Calibri" panose="020F0502020204030204" pitchFamily="34" charset="0"/>
              </a:rPr>
              <a:t> </a:t>
            </a:r>
            <a:r>
              <a:rPr lang="en-US" altLang="en-US" sz="4000" b="1" dirty="0" smtClean="0">
                <a:solidFill>
                  <a:schemeClr val="bg1"/>
                </a:solidFill>
                <a:latin typeface="Calibri" panose="020F0502020204030204" pitchFamily="34" charset="0"/>
                <a:cs typeface="Calibri" panose="020F0502020204030204" pitchFamily="34" charset="0"/>
              </a:rPr>
              <a:t>= 0.7 - 0.8 )</a:t>
            </a:r>
          </a:p>
        </p:txBody>
      </p:sp>
      <p:pic>
        <p:nvPicPr>
          <p:cNvPr id="9216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392" y="1243584"/>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p:cNvGrpSpPr/>
          <p:nvPr/>
        </p:nvGrpSpPr>
        <p:grpSpPr>
          <a:xfrm>
            <a:off x="850392" y="1243584"/>
            <a:ext cx="7814088" cy="5367528"/>
            <a:chOff x="850392" y="1243584"/>
            <a:chExt cx="7814088" cy="5367528"/>
          </a:xfrm>
        </p:grpSpPr>
        <p:pic>
          <p:nvPicPr>
            <p:cNvPr id="92165"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392" y="1243584"/>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p:cNvSpPr txBox="1"/>
            <p:nvPr/>
          </p:nvSpPr>
          <p:spPr>
            <a:xfrm>
              <a:off x="5788974" y="4398721"/>
              <a:ext cx="2875506" cy="1169551"/>
            </a:xfrm>
            <a:prstGeom prst="rect">
              <a:avLst/>
            </a:prstGeom>
            <a:solidFill>
              <a:schemeClr val="bg1"/>
            </a:solidFill>
            <a:ln>
              <a:solidFill>
                <a:sysClr val="windowText" lastClr="000000"/>
              </a:solidFill>
            </a:ln>
          </p:spPr>
          <p:txBody>
            <a:bodyPr wrap="square" rtlCol="0">
              <a:spAutoFit/>
            </a:bodyPr>
            <a:lstStyle/>
            <a:p>
              <a:pPr algn="ctr"/>
              <a:r>
                <a:rPr lang="en-US" sz="1400" b="1" dirty="0" smtClean="0">
                  <a:solidFill>
                    <a:srgbClr val="FF0000"/>
                  </a:solidFill>
                </a:rPr>
                <a:t>If simple quadratic fitted through design point of</a:t>
              </a:r>
              <a:br>
                <a:rPr lang="en-US" sz="1400" b="1" dirty="0" smtClean="0">
                  <a:solidFill>
                    <a:srgbClr val="FF0000"/>
                  </a:solidFill>
                </a:rPr>
              </a:br>
              <a:r>
                <a:rPr lang="en-US" sz="1400" b="1" dirty="0" smtClean="0">
                  <a:solidFill>
                    <a:srgbClr val="FF0000"/>
                  </a:solidFill>
                </a:rPr>
                <a:t>995 Pa (4.00 in.w.c.) at</a:t>
              </a:r>
              <a:br>
                <a:rPr lang="en-US" sz="1400" b="1" dirty="0" smtClean="0">
                  <a:solidFill>
                    <a:srgbClr val="FF0000"/>
                  </a:solidFill>
                </a:rPr>
              </a:br>
              <a:r>
                <a:rPr lang="en-US" sz="1400" b="1" dirty="0" smtClean="0">
                  <a:solidFill>
                    <a:srgbClr val="FF0000"/>
                  </a:solidFill>
                </a:rPr>
                <a:t>5.7 m</a:t>
              </a:r>
              <a:r>
                <a:rPr lang="en-US" sz="1400" b="1" baseline="30000" dirty="0" smtClean="0">
                  <a:solidFill>
                    <a:srgbClr val="FF0000"/>
                  </a:solidFill>
                </a:rPr>
                <a:t>3</a:t>
              </a:r>
              <a:r>
                <a:rPr lang="en-US" sz="1400" b="1" dirty="0" smtClean="0">
                  <a:solidFill>
                    <a:srgbClr val="FF0000"/>
                  </a:solidFill>
                </a:rPr>
                <a:t>/s (12,000 cfm):</a:t>
              </a:r>
              <a:br>
                <a:rPr lang="en-US" sz="1400" b="1" dirty="0" smtClean="0">
                  <a:solidFill>
                    <a:srgbClr val="FF0000"/>
                  </a:solidFill>
                </a:rPr>
              </a:br>
              <a:r>
                <a:rPr lang="en-US" sz="1400" b="1" dirty="0" err="1" smtClean="0">
                  <a:solidFill>
                    <a:srgbClr val="FF0000"/>
                  </a:solidFill>
                </a:rPr>
                <a:t>dP</a:t>
              </a:r>
              <a:r>
                <a:rPr lang="en-US" sz="1400" b="1" dirty="0" smtClean="0">
                  <a:solidFill>
                    <a:srgbClr val="FF0000"/>
                  </a:solidFill>
                </a:rPr>
                <a:t> = 31.033 Q</a:t>
              </a:r>
              <a:r>
                <a:rPr lang="en-US" sz="1400" b="1" baseline="30000" dirty="0" smtClean="0">
                  <a:solidFill>
                    <a:srgbClr val="FF0000"/>
                  </a:solidFill>
                </a:rPr>
                <a:t>2</a:t>
              </a:r>
              <a:endParaRPr lang="en-US" sz="1400" b="1" baseline="30000" dirty="0">
                <a:solidFill>
                  <a:srgbClr val="FF0000"/>
                </a:solidFill>
              </a:endParaRPr>
            </a:p>
          </p:txBody>
        </p:sp>
      </p:grpSp>
      <p:grpSp>
        <p:nvGrpSpPr>
          <p:cNvPr id="13" name="Group 12"/>
          <p:cNvGrpSpPr/>
          <p:nvPr/>
        </p:nvGrpSpPr>
        <p:grpSpPr>
          <a:xfrm>
            <a:off x="2108457" y="3990416"/>
            <a:ext cx="2226571" cy="1168813"/>
            <a:chOff x="2122415" y="3990416"/>
            <a:chExt cx="2226571" cy="1168813"/>
          </a:xfrm>
        </p:grpSpPr>
        <p:sp>
          <p:nvSpPr>
            <p:cNvPr id="6" name="Up-Down Arrow 5"/>
            <p:cNvSpPr/>
            <p:nvPr/>
          </p:nvSpPr>
          <p:spPr bwMode="auto">
            <a:xfrm>
              <a:off x="4138593" y="3990416"/>
              <a:ext cx="210393" cy="1168813"/>
            </a:xfrm>
            <a:prstGeom prst="upDownArrow">
              <a:avLst/>
            </a:prstGeom>
            <a:solidFill>
              <a:srgbClr val="FFFF00"/>
            </a:solidFill>
            <a:ln w="12700" cap="sq" cmpd="sng" algn="ctr">
              <a:solidFill>
                <a:schemeClr val="tx1"/>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0" name="TextBox 9"/>
            <p:cNvSpPr txBox="1"/>
            <p:nvPr/>
          </p:nvSpPr>
          <p:spPr>
            <a:xfrm>
              <a:off x="2122415" y="4412176"/>
              <a:ext cx="1987152" cy="738664"/>
            </a:xfrm>
            <a:prstGeom prst="rect">
              <a:avLst/>
            </a:prstGeom>
            <a:solidFill>
              <a:schemeClr val="bg1">
                <a:alpha val="85000"/>
              </a:schemeClr>
            </a:solidFill>
          </p:spPr>
          <p:txBody>
            <a:bodyPr wrap="square" rtlCol="0">
              <a:spAutoFit/>
            </a:bodyPr>
            <a:lstStyle/>
            <a:p>
              <a:pPr algn="ctr"/>
              <a:r>
                <a:rPr lang="en-US" sz="1400" b="1" dirty="0" smtClean="0">
                  <a:solidFill>
                    <a:srgbClr val="FF0000"/>
                  </a:solidFill>
                </a:rPr>
                <a:t>Actual </a:t>
              </a:r>
              <a:r>
                <a:rPr lang="en-US" sz="1400" b="1" dirty="0" err="1" smtClean="0">
                  <a:solidFill>
                    <a:srgbClr val="FF0000"/>
                  </a:solidFill>
                </a:rPr>
                <a:t>dP</a:t>
              </a:r>
              <a:r>
                <a:rPr lang="en-US" sz="1400" b="1" dirty="0" smtClean="0">
                  <a:solidFill>
                    <a:srgbClr val="FF0000"/>
                  </a:solidFill>
                </a:rPr>
                <a:t/>
              </a:r>
              <a:br>
                <a:rPr lang="en-US" sz="1400" b="1" dirty="0" smtClean="0">
                  <a:solidFill>
                    <a:srgbClr val="FF0000"/>
                  </a:solidFill>
                </a:rPr>
              </a:br>
              <a:r>
                <a:rPr lang="en-US" sz="1400" b="1" dirty="0" smtClean="0">
                  <a:solidFill>
                    <a:srgbClr val="FF0000"/>
                  </a:solidFill>
                </a:rPr>
                <a:t>3.1 times greater</a:t>
              </a:r>
            </a:p>
            <a:p>
              <a:pPr algn="ctr"/>
              <a:r>
                <a:rPr lang="en-US" sz="1400" b="1" dirty="0" smtClean="0">
                  <a:solidFill>
                    <a:srgbClr val="FF0000"/>
                  </a:solidFill>
                </a:rPr>
                <a:t>at 40% design flow</a:t>
              </a:r>
              <a:endParaRPr lang="en-US" sz="1400" b="1" dirty="0">
                <a:solidFill>
                  <a:srgbClr val="FF0000"/>
                </a:solidFill>
              </a:endParaRPr>
            </a:p>
          </p:txBody>
        </p:sp>
      </p:grpSp>
      <p:sp>
        <p:nvSpPr>
          <p:cNvPr id="11" name="TextBox 10"/>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a:t>
            </a:r>
            <a:r>
              <a:rPr lang="en-US" baseline="30000" dirty="0" smtClean="0"/>
              <a:t>3</a:t>
            </a:r>
            <a:r>
              <a:rPr lang="en-US" dirty="0" smtClean="0"/>
              <a:t>/s x 2119 = cfm</a:t>
            </a:r>
            <a:endParaRPr lang="en-US" dirty="0"/>
          </a:p>
        </p:txBody>
      </p:sp>
      <p:sp>
        <p:nvSpPr>
          <p:cNvPr id="12" name="TextBox 11"/>
          <p:cNvSpPr txBox="1"/>
          <p:nvPr/>
        </p:nvSpPr>
        <p:spPr>
          <a:xfrm>
            <a:off x="0" y="6249200"/>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in.w.c.</a:t>
            </a:r>
            <a:endParaRPr lang="en-US" dirty="0"/>
          </a:p>
        </p:txBody>
      </p:sp>
    </p:spTree>
    <p:extLst>
      <p:ext uri="{BB962C8B-B14F-4D97-AF65-F5344CB8AC3E}">
        <p14:creationId xmlns:p14="http://schemas.microsoft.com/office/powerpoint/2010/main" val="633234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a:solidFill>
                  <a:schemeClr val="bg1"/>
                </a:solidFill>
                <a:latin typeface="Calibri" panose="020F0502020204030204" pitchFamily="34" charset="0"/>
                <a:cs typeface="Calibri" panose="020F0502020204030204" pitchFamily="34" charset="0"/>
              </a:rPr>
              <a:t>Field </a:t>
            </a:r>
            <a:r>
              <a:rPr lang="en-US" sz="4000" b="1" dirty="0" smtClean="0">
                <a:solidFill>
                  <a:schemeClr val="bg1"/>
                </a:solidFill>
                <a:latin typeface="Calibri" panose="020F0502020204030204" pitchFamily="34" charset="0"/>
                <a:cs typeface="Calibri" panose="020F0502020204030204" pitchFamily="34" charset="0"/>
              </a:rPr>
              <a:t>Experiment: System Schematic</a:t>
            </a:r>
            <a:endParaRPr lang="en-US" sz="4000" b="1" dirty="0">
              <a:solidFill>
                <a:schemeClr val="bg1"/>
              </a:solidFill>
              <a:latin typeface="Calibri" panose="020F0502020204030204" pitchFamily="34" charset="0"/>
              <a:cs typeface="Calibri" panose="020F0502020204030204" pitchFamily="34" charset="0"/>
            </a:endParaRPr>
          </a:p>
        </p:txBody>
      </p:sp>
      <p:sp>
        <p:nvSpPr>
          <p:cNvPr id="7" name="Rectangle 6"/>
          <p:cNvSpPr>
            <a:spLocks noChangeArrowheads="1"/>
          </p:cNvSpPr>
          <p:nvPr/>
        </p:nvSpPr>
        <p:spPr bwMode="auto">
          <a:xfrm>
            <a:off x="0" y="299404"/>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8" name="Picture 6" descr="17th Floor Mech Drawing v2"/>
          <p:cNvPicPr>
            <a:picLocks noChangeAspect="1" noChangeArrowheads="1"/>
          </p:cNvPicPr>
          <p:nvPr/>
        </p:nvPicPr>
        <p:blipFill>
          <a:blip r:embed="rId3" cstate="print">
            <a:extLst>
              <a:ext uri="{28A0092B-C50C-407E-A947-70E740481C1C}">
                <a14:useLocalDpi xmlns:a14="http://schemas.microsoft.com/office/drawing/2010/main" val="0"/>
              </a:ext>
            </a:extLst>
          </a:blip>
          <a:srcRect r="1213" b="2075"/>
          <a:stretch>
            <a:fillRect/>
          </a:stretch>
        </p:blipFill>
        <p:spPr bwMode="auto">
          <a:xfrm>
            <a:off x="230188" y="1366204"/>
            <a:ext cx="8772525" cy="5086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p:nvPr/>
        </p:nvGrpSpPr>
        <p:grpSpPr>
          <a:xfrm>
            <a:off x="830263" y="2013904"/>
            <a:ext cx="7458075" cy="3800475"/>
            <a:chOff x="830263" y="2013904"/>
            <a:chExt cx="7458075" cy="3800475"/>
          </a:xfrm>
        </p:grpSpPr>
        <p:sp>
          <p:nvSpPr>
            <p:cNvPr id="9" name="5-Point Star 8"/>
            <p:cNvSpPr/>
            <p:nvPr/>
          </p:nvSpPr>
          <p:spPr>
            <a:xfrm>
              <a:off x="830263" y="4137979"/>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5-Point Star 9"/>
            <p:cNvSpPr/>
            <p:nvPr/>
          </p:nvSpPr>
          <p:spPr>
            <a:xfrm>
              <a:off x="4887913" y="5738179"/>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5-Point Star 10"/>
            <p:cNvSpPr/>
            <p:nvPr/>
          </p:nvSpPr>
          <p:spPr>
            <a:xfrm>
              <a:off x="8212138" y="4128454"/>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5-Point Star 11"/>
            <p:cNvSpPr/>
            <p:nvPr/>
          </p:nvSpPr>
          <p:spPr>
            <a:xfrm>
              <a:off x="5072063" y="2013904"/>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5-Point Star 12"/>
            <p:cNvSpPr/>
            <p:nvPr/>
          </p:nvSpPr>
          <p:spPr>
            <a:xfrm>
              <a:off x="4468813" y="2987042"/>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5-Point Star 13"/>
            <p:cNvSpPr/>
            <p:nvPr/>
          </p:nvSpPr>
          <p:spPr>
            <a:xfrm>
              <a:off x="5078413" y="5176204"/>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pic>
        <p:nvPicPr>
          <p:cNvPr id="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5913" y="3576004"/>
            <a:ext cx="1006475"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5-Point Star 15"/>
          <p:cNvSpPr/>
          <p:nvPr/>
        </p:nvSpPr>
        <p:spPr>
          <a:xfrm>
            <a:off x="4310063" y="5554029"/>
            <a:ext cx="196850" cy="228600"/>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035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2254" y="1397305"/>
            <a:ext cx="7278687" cy="484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2315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03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a:solidFill>
                  <a:schemeClr val="bg1"/>
                </a:solidFill>
                <a:latin typeface="Calibri" panose="020F0502020204030204" pitchFamily="34" charset="0"/>
                <a:cs typeface="Calibri" panose="020F0502020204030204" pitchFamily="34" charset="0"/>
              </a:rPr>
              <a:t>Field </a:t>
            </a:r>
            <a:r>
              <a:rPr lang="en-US" sz="4000" b="1" dirty="0" smtClean="0">
                <a:solidFill>
                  <a:schemeClr val="bg1"/>
                </a:solidFill>
                <a:latin typeface="Calibri" panose="020F0502020204030204" pitchFamily="34" charset="0"/>
                <a:cs typeface="Calibri" panose="020F0502020204030204" pitchFamily="34" charset="0"/>
              </a:rPr>
              <a:t>Experiment: AHU Schematic</a:t>
            </a:r>
            <a:endParaRPr lang="en-US" sz="4000" b="1" dirty="0">
              <a:solidFill>
                <a:schemeClr val="bg1"/>
              </a:solidFill>
              <a:latin typeface="Calibri" panose="020F0502020204030204" pitchFamily="34" charset="0"/>
              <a:cs typeface="Calibri" panose="020F0502020204030204" pitchFamily="34" charset="0"/>
            </a:endParaRPr>
          </a:p>
        </p:txBody>
      </p:sp>
      <p:sp>
        <p:nvSpPr>
          <p:cNvPr id="7" name="Rectangle 6"/>
          <p:cNvSpPr>
            <a:spLocks noChangeArrowheads="1"/>
          </p:cNvSpPr>
          <p:nvPr/>
        </p:nvSpPr>
        <p:spPr bwMode="auto">
          <a:xfrm>
            <a:off x="0" y="299404"/>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72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900" y="1259457"/>
            <a:ext cx="8311304" cy="5359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1782792" y="1259457"/>
            <a:ext cx="3152639" cy="3550655"/>
            <a:chOff x="1782792" y="1259457"/>
            <a:chExt cx="3152639" cy="3550655"/>
          </a:xfrm>
        </p:grpSpPr>
        <p:pic>
          <p:nvPicPr>
            <p:cNvPr id="993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792" y="1259457"/>
              <a:ext cx="24384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ight Arrow 2"/>
            <p:cNvSpPr/>
            <p:nvPr/>
          </p:nvSpPr>
          <p:spPr bwMode="auto">
            <a:xfrm rot="1909373">
              <a:off x="4214791" y="4482309"/>
              <a:ext cx="720640" cy="327803"/>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smtClean="0">
                <a:ln>
                  <a:noFill/>
                </a:ln>
                <a:solidFill>
                  <a:schemeClr val="tx1"/>
                </a:solidFill>
                <a:effectLst/>
                <a:latin typeface="Tahoma" pitchFamily="34" charset="0"/>
              </a:endParaRPr>
            </a:p>
          </p:txBody>
        </p:sp>
      </p:grpSp>
    </p:spTree>
    <p:extLst>
      <p:ext uri="{BB962C8B-B14F-4D97-AF65-F5344CB8AC3E}">
        <p14:creationId xmlns:p14="http://schemas.microsoft.com/office/powerpoint/2010/main" val="266514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Test Building: Supply Grille Airflows</a:t>
            </a:r>
            <a:endParaRPr lang="en-US" sz="4000" b="1" dirty="0">
              <a:solidFill>
                <a:schemeClr val="bg1"/>
              </a:solidFill>
              <a:latin typeface="Calibri" panose="020F0502020204030204" pitchFamily="34" charset="0"/>
              <a:cs typeface="Calibri" panose="020F0502020204030204" pitchFamily="34" charset="0"/>
            </a:endParaRPr>
          </a:p>
        </p:txBody>
      </p:sp>
      <p:sp>
        <p:nvSpPr>
          <p:cNvPr id="7" name="Rectangle 6"/>
          <p:cNvSpPr>
            <a:spLocks noChangeArrowheads="1"/>
          </p:cNvSpPr>
          <p:nvPr/>
        </p:nvSpPr>
        <p:spPr bwMode="auto">
          <a:xfrm>
            <a:off x="0" y="299404"/>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72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039" y="1250827"/>
            <a:ext cx="7391436" cy="5369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77027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Supply Flow Errors: Monte Carlo Analysis</a:t>
            </a:r>
            <a:endParaRPr lang="en-US" sz="4000" b="1" dirty="0">
              <a:solidFill>
                <a:schemeClr val="bg1"/>
              </a:solidFill>
              <a:latin typeface="Calibri" panose="020F0502020204030204" pitchFamily="34" charset="0"/>
              <a:cs typeface="Calibri" panose="020F0502020204030204" pitchFamily="34" charset="0"/>
            </a:endParaRPr>
          </a:p>
        </p:txBody>
      </p:sp>
      <p:sp>
        <p:nvSpPr>
          <p:cNvPr id="7" name="Rectangle 6"/>
          <p:cNvSpPr>
            <a:spLocks noChangeArrowheads="1"/>
          </p:cNvSpPr>
          <p:nvPr/>
        </p:nvSpPr>
        <p:spPr bwMode="auto">
          <a:xfrm>
            <a:off x="0" y="299404"/>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93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615" y="1249807"/>
            <a:ext cx="7392839" cy="5370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41848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Sum of Supply Flows Precision</a:t>
            </a:r>
            <a:endParaRPr lang="en-US" sz="4000" b="1" dirty="0">
              <a:solidFill>
                <a:schemeClr val="bg1"/>
              </a:solidFill>
              <a:latin typeface="Calibri" panose="020F0502020204030204" pitchFamily="34" charset="0"/>
              <a:cs typeface="Calibri" panose="020F0502020204030204" pitchFamily="34" charset="0"/>
            </a:endParaRPr>
          </a:p>
        </p:txBody>
      </p:sp>
      <p:sp>
        <p:nvSpPr>
          <p:cNvPr id="7" name="Rectangle 6"/>
          <p:cNvSpPr>
            <a:spLocks noChangeArrowheads="1"/>
          </p:cNvSpPr>
          <p:nvPr/>
        </p:nvSpPr>
        <p:spPr bwMode="auto">
          <a:xfrm>
            <a:off x="0" y="299404"/>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83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305" y="1257623"/>
            <a:ext cx="7358331" cy="5345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17274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69011"/>
            <a:ext cx="9144000" cy="1078302"/>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System Airflows:</a:t>
            </a:r>
            <a:br>
              <a:rPr lang="en-US" altLang="en-US" sz="4000" b="1" dirty="0" smtClean="0">
                <a:solidFill>
                  <a:schemeClr val="bg1"/>
                </a:solidFill>
                <a:latin typeface="Calibri" panose="020F0502020204030204" pitchFamily="34" charset="0"/>
                <a:cs typeface="Calibri" panose="020F0502020204030204" pitchFamily="34" charset="0"/>
              </a:rPr>
            </a:br>
            <a:r>
              <a:rPr lang="en-US" altLang="en-US" sz="4000" b="1" dirty="0" smtClean="0">
                <a:solidFill>
                  <a:schemeClr val="bg1"/>
                </a:solidFill>
                <a:latin typeface="Calibri" panose="020F0502020204030204" pitchFamily="34" charset="0"/>
                <a:cs typeface="Calibri" panose="020F0502020204030204" pitchFamily="34" charset="0"/>
              </a:rPr>
              <a:t>As Found and with Added Leakage</a:t>
            </a:r>
          </a:p>
        </p:txBody>
      </p:sp>
      <p:sp>
        <p:nvSpPr>
          <p:cNvPr id="23555" name="Rectangle 3"/>
          <p:cNvSpPr>
            <a:spLocks noChangeArrowheads="1"/>
          </p:cNvSpPr>
          <p:nvPr/>
        </p:nvSpPr>
        <p:spPr bwMode="auto">
          <a:xfrm>
            <a:off x="2414588" y="1952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9" name="TextBox 8"/>
          <p:cNvSpPr txBox="1"/>
          <p:nvPr/>
        </p:nvSpPr>
        <p:spPr>
          <a:xfrm>
            <a:off x="7010400" y="64886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cfm / 2119 = m</a:t>
            </a:r>
            <a:r>
              <a:rPr lang="en-US" baseline="30000" dirty="0" smtClean="0"/>
              <a:t>3</a:t>
            </a:r>
            <a:r>
              <a:rPr lang="en-US" dirty="0" smtClean="0"/>
              <a:t>/s</a:t>
            </a:r>
            <a:endParaRPr lang="en-US" dirty="0"/>
          </a:p>
        </p:txBody>
      </p:sp>
      <p:pic>
        <p:nvPicPr>
          <p:cNvPr id="98314"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617" y="4201064"/>
            <a:ext cx="5922068" cy="215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19"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1617" y="1427492"/>
            <a:ext cx="7295519" cy="2561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87754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Fan Power: “As Found” Leakage</a:t>
            </a:r>
          </a:p>
        </p:txBody>
      </p:sp>
      <p:sp>
        <p:nvSpPr>
          <p:cNvPr id="23555" name="Rectangle 3"/>
          <p:cNvSpPr>
            <a:spLocks noChangeArrowheads="1"/>
          </p:cNvSpPr>
          <p:nvPr/>
        </p:nvSpPr>
        <p:spPr bwMode="auto">
          <a:xfrm>
            <a:off x="2414588" y="1952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21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40080"/>
            <a:ext cx="9162288" cy="6238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427148" y="1068224"/>
            <a:ext cx="3435409" cy="830997"/>
          </a:xfrm>
          <a:prstGeom prst="rect">
            <a:avLst/>
          </a:prstGeom>
          <a:solidFill>
            <a:schemeClr val="bg1">
              <a:alpha val="85000"/>
            </a:schemeClr>
          </a:solidFill>
          <a:ln w="19050">
            <a:solidFill>
              <a:schemeClr val="tx1"/>
            </a:solidFill>
          </a:ln>
        </p:spPr>
        <p:txBody>
          <a:bodyPr wrap="square" rtlCol="0">
            <a:spAutoFit/>
          </a:bodyPr>
          <a:lstStyle/>
          <a:p>
            <a:r>
              <a:rPr lang="en-US" sz="1600" b="1" u="sng" dirty="0" smtClean="0"/>
              <a:t>System Leakage</a:t>
            </a:r>
            <a:r>
              <a:rPr lang="en-US" sz="1600" b="1" dirty="0" smtClean="0"/>
              <a:t/>
            </a:r>
            <a:br>
              <a:rPr lang="en-US" sz="1600" b="1" dirty="0" smtClean="0"/>
            </a:br>
            <a:r>
              <a:rPr lang="en-US" sz="1600" b="1" dirty="0" smtClean="0"/>
              <a:t>Average: 5% of 10,700 cfm</a:t>
            </a:r>
          </a:p>
          <a:p>
            <a:r>
              <a:rPr lang="en-US" sz="1600" b="1" dirty="0"/>
              <a:t>215P: 4% of 24,400 cfm</a:t>
            </a:r>
          </a:p>
        </p:txBody>
      </p:sp>
      <p:sp>
        <p:nvSpPr>
          <p:cNvPr id="9" name="TextBox 8"/>
          <p:cNvSpPr txBox="1"/>
          <p:nvPr/>
        </p:nvSpPr>
        <p:spPr>
          <a:xfrm>
            <a:off x="7010400" y="64886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cfm / 2119 = </a:t>
            </a:r>
            <a:r>
              <a:rPr lang="en-US" dirty="0"/>
              <a:t>m</a:t>
            </a:r>
            <a:r>
              <a:rPr lang="en-US" baseline="30000" dirty="0"/>
              <a:t>3</a:t>
            </a:r>
            <a:r>
              <a:rPr lang="en-US" dirty="0"/>
              <a:t>/s</a:t>
            </a:r>
          </a:p>
        </p:txBody>
      </p:sp>
    </p:spTree>
    <p:extLst>
      <p:ext uri="{BB962C8B-B14F-4D97-AF65-F5344CB8AC3E}">
        <p14:creationId xmlns:p14="http://schemas.microsoft.com/office/powerpoint/2010/main" val="15258692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Fan Power: Added Leakage</a:t>
            </a:r>
          </a:p>
        </p:txBody>
      </p:sp>
      <p:sp>
        <p:nvSpPr>
          <p:cNvPr id="24579" name="Rectangle 3"/>
          <p:cNvSpPr>
            <a:spLocks noChangeArrowheads="1"/>
          </p:cNvSpPr>
          <p:nvPr/>
        </p:nvSpPr>
        <p:spPr bwMode="auto">
          <a:xfrm>
            <a:off x="2414588" y="1952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318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40080"/>
            <a:ext cx="9162288" cy="6238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170205" y="2492081"/>
            <a:ext cx="3555051" cy="1154162"/>
          </a:xfrm>
          <a:prstGeom prst="rect">
            <a:avLst/>
          </a:prstGeom>
          <a:solidFill>
            <a:schemeClr val="bg1"/>
          </a:solidFill>
          <a:ln w="15875">
            <a:solidFill>
              <a:srgbClr val="FF0000"/>
            </a:solidFill>
          </a:ln>
        </p:spPr>
        <p:txBody>
          <a:bodyPr wrap="square" rtlCol="0">
            <a:spAutoFit/>
          </a:bodyPr>
          <a:lstStyle/>
          <a:p>
            <a:pPr>
              <a:spcAft>
                <a:spcPts val="600"/>
              </a:spcAft>
            </a:pPr>
            <a:r>
              <a:rPr lang="en-US" sz="1600" b="1" dirty="0" smtClean="0">
                <a:solidFill>
                  <a:srgbClr val="FF0000"/>
                </a:solidFill>
              </a:rPr>
              <a:t>● </a:t>
            </a:r>
            <a:r>
              <a:rPr lang="en-US" sz="1600" b="1" u="sng" dirty="0" smtClean="0">
                <a:solidFill>
                  <a:srgbClr val="FF0000"/>
                </a:solidFill>
              </a:rPr>
              <a:t>Sealing</a:t>
            </a:r>
            <a:r>
              <a:rPr lang="en-US" sz="1600" b="1" dirty="0" smtClean="0">
                <a:solidFill>
                  <a:srgbClr val="FF0000"/>
                </a:solidFill>
              </a:rPr>
              <a:t> added leakage saves</a:t>
            </a:r>
            <a:br>
              <a:rPr lang="en-US" sz="1600" b="1" dirty="0" smtClean="0">
                <a:solidFill>
                  <a:srgbClr val="FF0000"/>
                </a:solidFill>
              </a:rPr>
            </a:br>
            <a:r>
              <a:rPr lang="en-US" sz="1600" b="1" dirty="0" smtClean="0">
                <a:solidFill>
                  <a:srgbClr val="FF0000"/>
                </a:solidFill>
              </a:rPr>
              <a:t>   27% </a:t>
            </a:r>
            <a:r>
              <a:rPr lang="en-US" sz="1600" b="1" u="sng" dirty="0" smtClean="0">
                <a:solidFill>
                  <a:srgbClr val="FF0000"/>
                </a:solidFill>
              </a:rPr>
              <a:t>supply </a:t>
            </a:r>
            <a:r>
              <a:rPr lang="en-US" sz="1600" b="1" u="sng" dirty="0">
                <a:solidFill>
                  <a:srgbClr val="FF0000"/>
                </a:solidFill>
              </a:rPr>
              <a:t>fan </a:t>
            </a:r>
            <a:r>
              <a:rPr lang="en-US" sz="1600" b="1" u="sng" dirty="0" smtClean="0">
                <a:solidFill>
                  <a:srgbClr val="FF0000"/>
                </a:solidFill>
              </a:rPr>
              <a:t>energy</a:t>
            </a:r>
          </a:p>
          <a:p>
            <a:pPr>
              <a:spcAft>
                <a:spcPts val="600"/>
              </a:spcAft>
            </a:pPr>
            <a:r>
              <a:rPr lang="en-US" sz="1600" b="1" dirty="0">
                <a:solidFill>
                  <a:srgbClr val="FF0000"/>
                </a:solidFill>
              </a:rPr>
              <a:t>● </a:t>
            </a:r>
            <a:r>
              <a:rPr lang="en-US" sz="1600" b="1" dirty="0" smtClean="0">
                <a:solidFill>
                  <a:srgbClr val="FF0000"/>
                </a:solidFill>
              </a:rPr>
              <a:t>20% </a:t>
            </a:r>
            <a:r>
              <a:rPr lang="en-US" sz="1600" b="1" u="sng" dirty="0" smtClean="0">
                <a:solidFill>
                  <a:srgbClr val="FF0000"/>
                </a:solidFill>
              </a:rPr>
              <a:t>net savings</a:t>
            </a:r>
            <a:r>
              <a:rPr lang="en-US" sz="1600" b="1" dirty="0" smtClean="0">
                <a:solidFill>
                  <a:srgbClr val="FF0000"/>
                </a:solidFill>
              </a:rPr>
              <a:t> due to 76%</a:t>
            </a:r>
            <a:br>
              <a:rPr lang="en-US" sz="1600" b="1" dirty="0" smtClean="0">
                <a:solidFill>
                  <a:srgbClr val="FF0000"/>
                </a:solidFill>
              </a:rPr>
            </a:br>
            <a:r>
              <a:rPr lang="en-US" sz="1600" b="1" dirty="0" smtClean="0">
                <a:solidFill>
                  <a:srgbClr val="FF0000"/>
                </a:solidFill>
              </a:rPr>
              <a:t>   more VAV </a:t>
            </a:r>
            <a:r>
              <a:rPr lang="en-US" sz="1600" b="1" dirty="0">
                <a:solidFill>
                  <a:srgbClr val="FF0000"/>
                </a:solidFill>
              </a:rPr>
              <a:t>box </a:t>
            </a:r>
            <a:r>
              <a:rPr lang="en-US" sz="1600" b="1" dirty="0" smtClean="0">
                <a:solidFill>
                  <a:srgbClr val="FF0000"/>
                </a:solidFill>
              </a:rPr>
              <a:t>fan operation</a:t>
            </a:r>
            <a:endParaRPr lang="en-US" sz="1600" b="1" dirty="0">
              <a:solidFill>
                <a:srgbClr val="FF0000"/>
              </a:solidFill>
            </a:endParaRPr>
          </a:p>
        </p:txBody>
      </p:sp>
      <p:sp>
        <p:nvSpPr>
          <p:cNvPr id="6" name="TextBox 5"/>
          <p:cNvSpPr txBox="1"/>
          <p:nvPr/>
        </p:nvSpPr>
        <p:spPr>
          <a:xfrm>
            <a:off x="1427148" y="1068224"/>
            <a:ext cx="3435409" cy="830997"/>
          </a:xfrm>
          <a:prstGeom prst="rect">
            <a:avLst/>
          </a:prstGeom>
          <a:solidFill>
            <a:schemeClr val="bg1">
              <a:alpha val="85000"/>
            </a:schemeClr>
          </a:solidFill>
          <a:ln w="19050">
            <a:solidFill>
              <a:schemeClr val="tx1"/>
            </a:solidFill>
          </a:ln>
        </p:spPr>
        <p:txBody>
          <a:bodyPr wrap="square" rtlCol="0">
            <a:spAutoFit/>
          </a:bodyPr>
          <a:lstStyle/>
          <a:p>
            <a:r>
              <a:rPr lang="en-US" sz="1600" b="1" u="sng" dirty="0" smtClean="0"/>
              <a:t>System Leakage</a:t>
            </a:r>
            <a:r>
              <a:rPr lang="en-US" sz="1600" b="1" dirty="0" smtClean="0"/>
              <a:t/>
            </a:r>
            <a:br>
              <a:rPr lang="en-US" sz="1600" b="1" dirty="0" smtClean="0"/>
            </a:br>
            <a:r>
              <a:rPr lang="en-US" sz="1600" b="1" dirty="0"/>
              <a:t>Average: 20% of </a:t>
            </a:r>
            <a:r>
              <a:rPr lang="en-US" sz="1600" b="1" dirty="0" smtClean="0"/>
              <a:t>14,100 </a:t>
            </a:r>
            <a:r>
              <a:rPr lang="en-US" sz="1600" b="1" dirty="0"/>
              <a:t>cfm 215P</a:t>
            </a:r>
            <a:r>
              <a:rPr lang="en-US" sz="1600" b="1" dirty="0" smtClean="0"/>
              <a:t>: 13% of 24,400 cfm</a:t>
            </a:r>
            <a:endParaRPr lang="en-US" sz="1600" b="1" dirty="0"/>
          </a:p>
        </p:txBody>
      </p:sp>
      <p:sp>
        <p:nvSpPr>
          <p:cNvPr id="7" name="TextBox 6"/>
          <p:cNvSpPr txBox="1"/>
          <p:nvPr/>
        </p:nvSpPr>
        <p:spPr>
          <a:xfrm>
            <a:off x="7010400" y="64886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cfm / 2119 = </a:t>
            </a:r>
            <a:r>
              <a:rPr lang="en-US" dirty="0"/>
              <a:t>m</a:t>
            </a:r>
            <a:r>
              <a:rPr lang="en-US" baseline="30000" dirty="0"/>
              <a:t>3</a:t>
            </a:r>
            <a:r>
              <a:rPr lang="en-US" dirty="0"/>
              <a:t>/s</a:t>
            </a:r>
          </a:p>
        </p:txBody>
      </p:sp>
    </p:spTree>
    <p:extLst>
      <p:ext uri="{BB962C8B-B14F-4D97-AF65-F5344CB8AC3E}">
        <p14:creationId xmlns:p14="http://schemas.microsoft.com/office/powerpoint/2010/main" val="3177974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274320"/>
            <a:ext cx="9144000" cy="696724"/>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Air Distribution </a:t>
            </a:r>
            <a:r>
              <a:rPr lang="en-US" altLang="en-US" sz="4000" b="1" dirty="0">
                <a:solidFill>
                  <a:schemeClr val="bg1"/>
                </a:solidFill>
                <a:latin typeface="Calibri" panose="020F0502020204030204" pitchFamily="34" charset="0"/>
                <a:cs typeface="Calibri" panose="020F0502020204030204" pitchFamily="34" charset="0"/>
              </a:rPr>
              <a:t>System </a:t>
            </a:r>
            <a:r>
              <a:rPr lang="en-US" altLang="en-US" sz="4000" b="1" dirty="0" smtClean="0">
                <a:solidFill>
                  <a:schemeClr val="bg1"/>
                </a:solidFill>
                <a:latin typeface="Calibri" panose="020F0502020204030204" pitchFamily="34" charset="0"/>
                <a:cs typeface="Calibri" panose="020F0502020204030204" pitchFamily="34" charset="0"/>
              </a:rPr>
              <a:t>Hybrid Model</a:t>
            </a:r>
          </a:p>
        </p:txBody>
      </p:sp>
      <p:grpSp>
        <p:nvGrpSpPr>
          <p:cNvPr id="8" name="Group 2"/>
          <p:cNvGrpSpPr>
            <a:grpSpLocks noChangeAspect="1"/>
          </p:cNvGrpSpPr>
          <p:nvPr/>
        </p:nvGrpSpPr>
        <p:grpSpPr bwMode="auto">
          <a:xfrm>
            <a:off x="226575" y="1319003"/>
            <a:ext cx="8685090" cy="5230368"/>
            <a:chOff x="0" y="1584325"/>
            <a:chExt cx="9144000" cy="5273675"/>
          </a:xfrm>
        </p:grpSpPr>
        <p:pic>
          <p:nvPicPr>
            <p:cNvPr id="9" name="Picture 102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584325"/>
              <a:ext cx="9144000" cy="527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126124" y="6558455"/>
              <a:ext cx="788276" cy="299545"/>
            </a:xfrm>
            <a:prstGeom prst="rect">
              <a:avLst/>
            </a:prstGeom>
            <a:solidFill>
              <a:schemeClr val="bg1"/>
            </a:solidFill>
            <a:ln>
              <a:noFill/>
            </a:ln>
            <a:extLst>
              <a:ext uri="{91240B29-F687-4F45-9708-019B960494DF}">
                <a14:hiddenLine xmlns:a14="http://schemas.microsoft.com/office/drawing/2010/main" w="12700" cap="sq" algn="ctr">
                  <a:solidFill>
                    <a:srgbClr val="000000"/>
                  </a:solidFill>
                  <a:round/>
                  <a:headEnd type="none" w="sm" len="sm"/>
                  <a:tailEnd type="none" w="sm" len="sm"/>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grpSp>
    </p:spTree>
    <p:extLst>
      <p:ext uri="{BB962C8B-B14F-4D97-AF65-F5344CB8AC3E}">
        <p14:creationId xmlns:p14="http://schemas.microsoft.com/office/powerpoint/2010/main" val="3246900674"/>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274320"/>
            <a:ext cx="7476377" cy="696724"/>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Office Building </a:t>
            </a:r>
            <a:r>
              <a:rPr lang="en-US" altLang="en-US" sz="4000" b="1" dirty="0">
                <a:solidFill>
                  <a:schemeClr val="bg1"/>
                </a:solidFill>
                <a:latin typeface="Calibri" panose="020F0502020204030204" pitchFamily="34" charset="0"/>
                <a:cs typeface="Calibri" panose="020F0502020204030204" pitchFamily="34" charset="0"/>
              </a:rPr>
              <a:t>Modeling </a:t>
            </a:r>
            <a:r>
              <a:rPr lang="en-US" altLang="en-US" sz="4000" b="1" dirty="0" smtClean="0">
                <a:solidFill>
                  <a:schemeClr val="bg1"/>
                </a:solidFill>
                <a:latin typeface="Calibri" panose="020F0502020204030204" pitchFamily="34" charset="0"/>
                <a:cs typeface="Calibri" panose="020F0502020204030204" pitchFamily="34" charset="0"/>
              </a:rPr>
              <a:t>Results</a:t>
            </a:r>
          </a:p>
        </p:txBody>
      </p:sp>
      <p:sp>
        <p:nvSpPr>
          <p:cNvPr id="26627" name="Rectangle 3"/>
          <p:cNvSpPr>
            <a:spLocks noGrp="1" noChangeArrowheads="1"/>
          </p:cNvSpPr>
          <p:nvPr>
            <p:ph type="body" idx="1"/>
          </p:nvPr>
        </p:nvSpPr>
        <p:spPr>
          <a:xfrm>
            <a:off x="160479" y="1239140"/>
            <a:ext cx="8828410" cy="5328418"/>
          </a:xfrm>
        </p:spPr>
        <p:txBody>
          <a:bodyPr/>
          <a:lstStyle/>
          <a:p>
            <a:pPr eaLnBrk="1" hangingPunct="1">
              <a:spcBef>
                <a:spcPts val="0"/>
              </a:spcBef>
              <a:spcAft>
                <a:spcPts val="600"/>
              </a:spcAft>
              <a:buClr>
                <a:schemeClr val="tx1"/>
              </a:buClr>
            </a:pPr>
            <a:r>
              <a:rPr lang="en-US" altLang="en-US" sz="2800" b="1" dirty="0" smtClean="0">
                <a:solidFill>
                  <a:schemeClr val="tx1"/>
                </a:solidFill>
                <a:latin typeface="Calibri" panose="020F0502020204030204" pitchFamily="34" charset="0"/>
                <a:cs typeface="Calibri" panose="020F0502020204030204" pitchFamily="34" charset="0"/>
              </a:rPr>
              <a:t>3 building construction eras (1980s, 1990s, 2005)</a:t>
            </a:r>
          </a:p>
          <a:p>
            <a:pPr eaLnBrk="1" hangingPunct="1">
              <a:spcBef>
                <a:spcPts val="0"/>
              </a:spcBef>
              <a:spcAft>
                <a:spcPts val="1800"/>
              </a:spcAft>
              <a:buClr>
                <a:schemeClr val="tx1"/>
              </a:buClr>
            </a:pPr>
            <a:r>
              <a:rPr lang="en-US" altLang="en-US" sz="2800" b="1" dirty="0">
                <a:solidFill>
                  <a:schemeClr val="tx1"/>
                </a:solidFill>
                <a:latin typeface="Calibri" panose="020F0502020204030204" pitchFamily="34" charset="0"/>
                <a:cs typeface="Calibri" panose="020F0502020204030204" pitchFamily="34" charset="0"/>
              </a:rPr>
              <a:t>3 </a:t>
            </a:r>
            <a:r>
              <a:rPr lang="en-US" altLang="en-US" sz="2800" b="1" dirty="0" smtClean="0">
                <a:solidFill>
                  <a:schemeClr val="tx1"/>
                </a:solidFill>
                <a:latin typeface="Calibri" panose="020F0502020204030204" pitchFamily="34" charset="0"/>
                <a:cs typeface="Calibri" panose="020F0502020204030204" pitchFamily="34" charset="0"/>
              </a:rPr>
              <a:t>California climates </a:t>
            </a:r>
            <a:r>
              <a:rPr lang="en-US" altLang="en-US" sz="2800" b="1" dirty="0">
                <a:solidFill>
                  <a:schemeClr val="tx1"/>
                </a:solidFill>
                <a:latin typeface="Calibri" panose="020F0502020204030204" pitchFamily="34" charset="0"/>
                <a:cs typeface="Calibri" panose="020F0502020204030204" pitchFamily="34" charset="0"/>
              </a:rPr>
              <a:t>(Oakland, Pasadena, Sacramento)</a:t>
            </a:r>
          </a:p>
          <a:p>
            <a:pPr eaLnBrk="1" hangingPunct="1">
              <a:spcBef>
                <a:spcPts val="0"/>
              </a:spcBef>
              <a:spcAft>
                <a:spcPts val="600"/>
              </a:spcAft>
              <a:buClr>
                <a:schemeClr val="tx1"/>
              </a:buClr>
            </a:pPr>
            <a:r>
              <a:rPr lang="en-US" altLang="en-US" sz="2800" b="1" dirty="0" smtClean="0">
                <a:solidFill>
                  <a:schemeClr val="tx1"/>
                </a:solidFill>
                <a:latin typeface="Calibri" panose="020F0502020204030204" pitchFamily="34" charset="0"/>
                <a:cs typeface="Calibri" panose="020F0502020204030204" pitchFamily="34" charset="0"/>
              </a:rPr>
              <a:t>6 upstream + downstream supply leakage cases:</a:t>
            </a:r>
          </a:p>
          <a:p>
            <a:pPr lvl="1" eaLnBrk="1" hangingPunct="1">
              <a:spcBef>
                <a:spcPts val="0"/>
              </a:spcBef>
              <a:spcAft>
                <a:spcPts val="6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from 5% to as much as 19% at </a:t>
            </a:r>
            <a:r>
              <a:rPr lang="en-US" altLang="en-US" b="1" u="sng" dirty="0" smtClean="0">
                <a:solidFill>
                  <a:schemeClr val="tx1"/>
                </a:solidFill>
                <a:latin typeface="Calibri" panose="020F0502020204030204" pitchFamily="34" charset="0"/>
                <a:cs typeface="Calibri" panose="020F0502020204030204" pitchFamily="34" charset="0"/>
              </a:rPr>
              <a:t>design</a:t>
            </a:r>
            <a:r>
              <a:rPr lang="en-US" altLang="en-US" b="1" dirty="0" smtClean="0">
                <a:solidFill>
                  <a:schemeClr val="tx1"/>
                </a:solidFill>
                <a:latin typeface="Calibri" panose="020F0502020204030204" pitchFamily="34" charset="0"/>
                <a:cs typeface="Calibri" panose="020F0502020204030204" pitchFamily="34" charset="0"/>
              </a:rPr>
              <a:t> conditions</a:t>
            </a:r>
          </a:p>
          <a:p>
            <a:pPr lvl="1"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from 5% to as much as </a:t>
            </a:r>
            <a:r>
              <a:rPr lang="en-US" altLang="en-US" b="1" dirty="0" smtClean="0">
                <a:solidFill>
                  <a:schemeClr val="tx1"/>
                </a:solidFill>
                <a:latin typeface="Calibri" panose="020F0502020204030204" pitchFamily="34" charset="0"/>
                <a:cs typeface="Calibri" panose="020F0502020204030204" pitchFamily="34" charset="0"/>
              </a:rPr>
              <a:t>30% </a:t>
            </a:r>
            <a:r>
              <a:rPr lang="en-US" altLang="en-US" b="1" dirty="0">
                <a:solidFill>
                  <a:schemeClr val="tx1"/>
                </a:solidFill>
                <a:latin typeface="Calibri" panose="020F0502020204030204" pitchFamily="34" charset="0"/>
                <a:cs typeface="Calibri" panose="020F0502020204030204" pitchFamily="34" charset="0"/>
              </a:rPr>
              <a:t>at </a:t>
            </a:r>
            <a:r>
              <a:rPr lang="en-US" altLang="en-US" b="1" u="sng" dirty="0" smtClean="0">
                <a:solidFill>
                  <a:schemeClr val="tx1"/>
                </a:solidFill>
                <a:latin typeface="Calibri" panose="020F0502020204030204" pitchFamily="34" charset="0"/>
                <a:cs typeface="Calibri" panose="020F0502020204030204" pitchFamily="34" charset="0"/>
              </a:rPr>
              <a:t>operating</a:t>
            </a:r>
            <a:r>
              <a:rPr lang="en-US" altLang="en-US" b="1" dirty="0" smtClean="0">
                <a:solidFill>
                  <a:schemeClr val="tx1"/>
                </a:solidFill>
                <a:latin typeface="Calibri" panose="020F0502020204030204" pitchFamily="34" charset="0"/>
                <a:cs typeface="Calibri" panose="020F0502020204030204" pitchFamily="34" charset="0"/>
              </a:rPr>
              <a:t> conditions</a:t>
            </a:r>
          </a:p>
          <a:p>
            <a:pPr eaLnBrk="1" hangingPunct="1">
              <a:spcBef>
                <a:spcPts val="0"/>
              </a:spcBef>
              <a:spcAft>
                <a:spcPts val="600"/>
              </a:spcAft>
              <a:buClr>
                <a:schemeClr val="tx1"/>
              </a:buClr>
            </a:pPr>
            <a:r>
              <a:rPr lang="en-US" altLang="en-US" sz="2800" b="1" dirty="0" smtClean="0">
                <a:solidFill>
                  <a:schemeClr val="tx1"/>
                </a:solidFill>
                <a:latin typeface="Calibri" panose="020F0502020204030204" pitchFamily="34" charset="0"/>
                <a:cs typeface="Calibri" panose="020F0502020204030204" pitchFamily="34" charset="0"/>
              </a:rPr>
              <a:t>Results (maximum leakage cases):</a:t>
            </a:r>
          </a:p>
          <a:p>
            <a:pPr lvl="1" eaLnBrk="1" hangingPunct="1">
              <a:spcBef>
                <a:spcPts val="0"/>
              </a:spcBef>
              <a:spcAft>
                <a:spcPts val="6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Fan </a:t>
            </a:r>
            <a:r>
              <a:rPr lang="en-US" altLang="en-US" b="1" dirty="0">
                <a:solidFill>
                  <a:schemeClr val="tx1"/>
                </a:solidFill>
                <a:latin typeface="Calibri" panose="020F0502020204030204" pitchFamily="34" charset="0"/>
                <a:cs typeface="Calibri" panose="020F0502020204030204" pitchFamily="34" charset="0"/>
              </a:rPr>
              <a:t>energy up </a:t>
            </a:r>
            <a:r>
              <a:rPr lang="en-US" altLang="en-US" b="1" u="sng" dirty="0" smtClean="0">
                <a:solidFill>
                  <a:schemeClr val="tx1"/>
                </a:solidFill>
                <a:latin typeface="Calibri" panose="020F0502020204030204" pitchFamily="34" charset="0"/>
                <a:cs typeface="Calibri" panose="020F0502020204030204" pitchFamily="34" charset="0"/>
              </a:rPr>
              <a:t>40 </a:t>
            </a:r>
            <a:r>
              <a:rPr lang="en-US" altLang="en-US" b="1" u="sng" dirty="0">
                <a:solidFill>
                  <a:schemeClr val="tx1"/>
                </a:solidFill>
                <a:latin typeface="Calibri" panose="020F0502020204030204" pitchFamily="34" charset="0"/>
                <a:cs typeface="Calibri" panose="020F0502020204030204" pitchFamily="34" charset="0"/>
              </a:rPr>
              <a:t>to 50%</a:t>
            </a:r>
          </a:p>
          <a:p>
            <a:pPr lvl="1" eaLnBrk="1" hangingPunct="1">
              <a:spcBef>
                <a:spcPts val="0"/>
              </a:spcBef>
              <a:spcAft>
                <a:spcPts val="600"/>
              </a:spcAft>
              <a:buClr>
                <a:schemeClr val="tx1"/>
              </a:buClr>
            </a:pPr>
            <a:r>
              <a:rPr lang="en-US" altLang="en-US" b="1" dirty="0">
                <a:solidFill>
                  <a:schemeClr val="tx1"/>
                </a:solidFill>
                <a:latin typeface="Calibri" panose="020F0502020204030204" pitchFamily="34" charset="0"/>
                <a:cs typeface="Calibri" panose="020F0502020204030204" pitchFamily="34" charset="0"/>
              </a:rPr>
              <a:t>HVAC system </a:t>
            </a:r>
            <a:r>
              <a:rPr lang="en-US" altLang="en-US" b="1" u="sng" dirty="0">
                <a:solidFill>
                  <a:schemeClr val="tx1"/>
                </a:solidFill>
                <a:latin typeface="Calibri" panose="020F0502020204030204" pitchFamily="34" charset="0"/>
                <a:cs typeface="Calibri" panose="020F0502020204030204" pitchFamily="34" charset="0"/>
              </a:rPr>
              <a:t>annual</a:t>
            </a:r>
            <a:r>
              <a:rPr lang="en-US" altLang="en-US" b="1" dirty="0">
                <a:solidFill>
                  <a:schemeClr val="tx1"/>
                </a:solidFill>
                <a:latin typeface="Calibri" panose="020F0502020204030204" pitchFamily="34" charset="0"/>
                <a:cs typeface="Calibri" panose="020F0502020204030204" pitchFamily="34" charset="0"/>
              </a:rPr>
              <a:t> operating costs </a:t>
            </a:r>
            <a:r>
              <a:rPr lang="en-US" altLang="en-US" b="1" dirty="0" smtClean="0">
                <a:solidFill>
                  <a:schemeClr val="tx1"/>
                </a:solidFill>
                <a:latin typeface="Calibri" panose="020F0502020204030204" pitchFamily="34" charset="0"/>
                <a:cs typeface="Calibri" panose="020F0502020204030204" pitchFamily="34" charset="0"/>
              </a:rPr>
              <a:t>up </a:t>
            </a:r>
            <a:r>
              <a:rPr lang="en-US" altLang="en-US" b="1" u="sng" dirty="0" smtClean="0">
                <a:solidFill>
                  <a:schemeClr val="tx1"/>
                </a:solidFill>
                <a:latin typeface="Calibri" panose="020F0502020204030204" pitchFamily="34" charset="0"/>
                <a:cs typeface="Calibri" panose="020F0502020204030204" pitchFamily="34" charset="0"/>
              </a:rPr>
              <a:t>9 </a:t>
            </a:r>
            <a:r>
              <a:rPr lang="en-US" altLang="en-US" b="1" u="sng" dirty="0">
                <a:solidFill>
                  <a:schemeClr val="tx1"/>
                </a:solidFill>
                <a:latin typeface="Calibri" panose="020F0502020204030204" pitchFamily="34" charset="0"/>
                <a:cs typeface="Calibri" panose="020F0502020204030204" pitchFamily="34" charset="0"/>
              </a:rPr>
              <a:t>to 18% </a:t>
            </a:r>
            <a:r>
              <a:rPr lang="en-US" altLang="en-US" b="1" dirty="0">
                <a:solidFill>
                  <a:schemeClr val="tx1"/>
                </a:solidFill>
                <a:latin typeface="Calibri" panose="020F0502020204030204" pitchFamily="34" charset="0"/>
                <a:cs typeface="Calibri" panose="020F0502020204030204" pitchFamily="34" charset="0"/>
              </a:rPr>
              <a:t>($7,400 to $9,500) </a:t>
            </a:r>
            <a:r>
              <a:rPr lang="en-US" altLang="en-US" b="1" dirty="0" smtClean="0">
                <a:solidFill>
                  <a:schemeClr val="tx1"/>
                </a:solidFill>
                <a:latin typeface="Calibri" panose="020F0502020204030204" pitchFamily="34" charset="0"/>
                <a:cs typeface="Calibri" panose="020F0502020204030204" pitchFamily="34" charset="0"/>
              </a:rPr>
              <a:t>[year 2000 prices]</a:t>
            </a:r>
            <a:endParaRPr lang="en-US" altLang="en-US" b="1" dirty="0">
              <a:solidFill>
                <a:schemeClr val="tx1"/>
              </a:solidFill>
              <a:latin typeface="Calibri" panose="020F0502020204030204" pitchFamily="34" charset="0"/>
              <a:cs typeface="Calibri" panose="020F0502020204030204" pitchFamily="34" charset="0"/>
            </a:endParaRPr>
          </a:p>
          <a:p>
            <a:pPr lvl="1" eaLnBrk="1" hangingPunct="1">
              <a:spcBef>
                <a:spcPts val="0"/>
              </a:spcBef>
              <a:spcAft>
                <a:spcPts val="600"/>
              </a:spcAft>
              <a:buClr>
                <a:schemeClr val="tx1"/>
              </a:buClr>
            </a:pPr>
            <a:r>
              <a:rPr lang="en-US" altLang="en-US" b="1" dirty="0">
                <a:solidFill>
                  <a:schemeClr val="tx1"/>
                </a:solidFill>
                <a:latin typeface="Calibri" panose="020F0502020204030204" pitchFamily="34" charset="0"/>
                <a:cs typeface="Calibri" panose="020F0502020204030204" pitchFamily="34" charset="0"/>
              </a:rPr>
              <a:t>Simple payback period for sealing: about </a:t>
            </a:r>
            <a:r>
              <a:rPr lang="en-US" altLang="en-US" b="1" u="sng" dirty="0">
                <a:solidFill>
                  <a:schemeClr val="tx1"/>
                </a:solidFill>
                <a:latin typeface="Calibri" panose="020F0502020204030204" pitchFamily="34" charset="0"/>
                <a:cs typeface="Calibri" panose="020F0502020204030204" pitchFamily="34" charset="0"/>
              </a:rPr>
              <a:t>1.3 years</a:t>
            </a:r>
          </a:p>
        </p:txBody>
      </p:sp>
      <p:pic>
        <p:nvPicPr>
          <p:cNvPr id="972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76377" y="153681"/>
            <a:ext cx="1529601" cy="921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3695164"/>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7905919" cy="722565"/>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What’s Still Needed?</a:t>
            </a:r>
          </a:p>
        </p:txBody>
      </p:sp>
      <p:sp>
        <p:nvSpPr>
          <p:cNvPr id="29699" name="Rectangle 3"/>
          <p:cNvSpPr>
            <a:spLocks noGrp="1" noChangeArrowheads="1"/>
          </p:cNvSpPr>
          <p:nvPr>
            <p:ph type="body" idx="1"/>
          </p:nvPr>
        </p:nvSpPr>
        <p:spPr>
          <a:xfrm>
            <a:off x="347958" y="1399923"/>
            <a:ext cx="8580143" cy="5227454"/>
          </a:xfrm>
        </p:spPr>
        <p:txBody>
          <a:bodyPr/>
          <a:lstStyle/>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Simple</a:t>
            </a:r>
            <a:r>
              <a:rPr lang="en-US" sz="2800" b="1" dirty="0">
                <a:solidFill>
                  <a:schemeClr val="tx1"/>
                </a:solidFill>
                <a:latin typeface="Calibri" panose="020F0502020204030204" pitchFamily="34" charset="0"/>
                <a:cs typeface="Calibri" panose="020F0502020204030204" pitchFamily="34" charset="0"/>
              </a:rPr>
              <a:t>, reliable </a:t>
            </a:r>
            <a:r>
              <a:rPr lang="en-US" sz="2800" b="1" u="sng" dirty="0">
                <a:solidFill>
                  <a:schemeClr val="tx1"/>
                </a:solidFill>
                <a:latin typeface="Calibri" panose="020F0502020204030204" pitchFamily="34" charset="0"/>
                <a:cs typeface="Calibri" panose="020F0502020204030204" pitchFamily="34" charset="0"/>
              </a:rPr>
              <a:t>diagnostic/analysis </a:t>
            </a:r>
            <a:r>
              <a:rPr lang="en-US" sz="2800" b="1" u="sng" dirty="0" smtClean="0">
                <a:solidFill>
                  <a:schemeClr val="tx1"/>
                </a:solidFill>
                <a:latin typeface="Calibri" panose="020F0502020204030204" pitchFamily="34" charset="0"/>
                <a:cs typeface="Calibri" panose="020F0502020204030204" pitchFamily="34" charset="0"/>
              </a:rPr>
              <a:t>“tools”</a:t>
            </a:r>
            <a:endParaRPr lang="en-US" sz="2800" b="1" u="sng" dirty="0">
              <a:solidFill>
                <a:schemeClr val="tx1"/>
              </a:solidFill>
              <a:latin typeface="Calibri" panose="020F0502020204030204" pitchFamily="34" charset="0"/>
              <a:cs typeface="Calibri" panose="020F0502020204030204" pitchFamily="34" charset="0"/>
            </a:endParaRPr>
          </a:p>
          <a:p>
            <a:pPr marL="533400" indent="-533400" eaLnBrk="1" hangingPunct="1">
              <a:spcBef>
                <a:spcPts val="0"/>
              </a:spcBef>
              <a:spcAft>
                <a:spcPts val="1200"/>
              </a:spcAft>
              <a:buClr>
                <a:schemeClr val="tx1"/>
              </a:buClr>
            </a:pPr>
            <a:r>
              <a:rPr lang="en-US" sz="2800" b="1" dirty="0">
                <a:solidFill>
                  <a:schemeClr val="tx1"/>
                </a:solidFill>
                <a:latin typeface="Calibri" panose="020F0502020204030204" pitchFamily="34" charset="0"/>
                <a:cs typeface="Calibri" panose="020F0502020204030204" pitchFamily="34" charset="0"/>
              </a:rPr>
              <a:t>Measurement device </a:t>
            </a:r>
            <a:r>
              <a:rPr lang="en-US" sz="2800" b="1" u="sng" dirty="0">
                <a:solidFill>
                  <a:schemeClr val="tx1"/>
                </a:solidFill>
                <a:latin typeface="Calibri" panose="020F0502020204030204" pitchFamily="34" charset="0"/>
                <a:cs typeface="Calibri" panose="020F0502020204030204" pitchFamily="34" charset="0"/>
              </a:rPr>
              <a:t>calibration standards</a:t>
            </a: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Field tests of </a:t>
            </a:r>
            <a:r>
              <a:rPr lang="en-US" sz="2800" b="1" u="sng" dirty="0" smtClean="0">
                <a:solidFill>
                  <a:schemeClr val="tx1"/>
                </a:solidFill>
                <a:latin typeface="Calibri" panose="020F0502020204030204" pitchFamily="34" charset="0"/>
                <a:cs typeface="Calibri" panose="020F0502020204030204" pitchFamily="34" charset="0"/>
              </a:rPr>
              <a:t>combined</a:t>
            </a:r>
            <a:r>
              <a:rPr lang="en-US" sz="2800" b="1" dirty="0" smtClean="0">
                <a:solidFill>
                  <a:schemeClr val="tx1"/>
                </a:solidFill>
                <a:latin typeface="Calibri" panose="020F0502020204030204" pitchFamily="34" charset="0"/>
                <a:cs typeface="Calibri" panose="020F0502020204030204" pitchFamily="34" charset="0"/>
              </a:rPr>
              <a:t> retrofit opportunities</a:t>
            </a:r>
            <a:endParaRPr lang="en-US" sz="2400" b="1" dirty="0" smtClean="0">
              <a:solidFill>
                <a:schemeClr val="tx1"/>
              </a:solidFill>
              <a:latin typeface="Calibri" panose="020F0502020204030204" pitchFamily="34" charset="0"/>
              <a:cs typeface="Calibri" panose="020F0502020204030204" pitchFamily="34" charset="0"/>
            </a:endParaRPr>
          </a:p>
          <a:p>
            <a:pPr marL="933450" lvl="1" indent="-533400" eaLnBrk="1" hangingPunct="1">
              <a:spcBef>
                <a:spcPts val="0"/>
              </a:spcBef>
              <a:spcAft>
                <a:spcPts val="1200"/>
              </a:spcAft>
              <a:buClr>
                <a:schemeClr val="tx1"/>
              </a:buClr>
            </a:pPr>
            <a:r>
              <a:rPr lang="en-US" sz="2400" b="1" dirty="0" smtClean="0">
                <a:solidFill>
                  <a:schemeClr val="tx1"/>
                </a:solidFill>
                <a:latin typeface="Calibri" panose="020F0502020204030204" pitchFamily="34" charset="0"/>
                <a:cs typeface="Calibri" panose="020F0502020204030204" pitchFamily="34" charset="0"/>
              </a:rPr>
              <a:t>Reduce </a:t>
            </a:r>
            <a:r>
              <a:rPr lang="en-US" sz="2400" b="1" dirty="0">
                <a:solidFill>
                  <a:schemeClr val="tx1"/>
                </a:solidFill>
                <a:latin typeface="Calibri" panose="020F0502020204030204" pitchFamily="34" charset="0"/>
                <a:cs typeface="Calibri" panose="020F0502020204030204" pitchFamily="34" charset="0"/>
              </a:rPr>
              <a:t>system flows/leaks/pressures</a:t>
            </a:r>
          </a:p>
          <a:p>
            <a:pPr marL="933450" lvl="1" indent="-533400" eaLnBrk="1" hangingPunct="1">
              <a:spcBef>
                <a:spcPts val="0"/>
              </a:spcBef>
              <a:spcAft>
                <a:spcPts val="1200"/>
              </a:spcAft>
              <a:buClr>
                <a:schemeClr val="tx1"/>
              </a:buClr>
            </a:pPr>
            <a:r>
              <a:rPr lang="en-US" sz="2400" b="1" dirty="0">
                <a:solidFill>
                  <a:schemeClr val="tx1"/>
                </a:solidFill>
                <a:latin typeface="Calibri" panose="020F0502020204030204" pitchFamily="34" charset="0"/>
                <a:cs typeface="Calibri" panose="020F0502020204030204" pitchFamily="34" charset="0"/>
              </a:rPr>
              <a:t>Improve component efficiencies and sizing</a:t>
            </a: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Computer models: </a:t>
            </a:r>
            <a:r>
              <a:rPr lang="en-US" sz="2800" b="1" u="sng" dirty="0" smtClean="0">
                <a:solidFill>
                  <a:schemeClr val="tx1"/>
                </a:solidFill>
                <a:latin typeface="Calibri" panose="020F0502020204030204" pitchFamily="34" charset="0"/>
                <a:cs typeface="Calibri" panose="020F0502020204030204" pitchFamily="34" charset="0"/>
              </a:rPr>
              <a:t>validate</a:t>
            </a:r>
            <a:r>
              <a:rPr lang="en-US" sz="2800" b="1" dirty="0" smtClean="0">
                <a:solidFill>
                  <a:schemeClr val="tx1"/>
                </a:solidFill>
                <a:latin typeface="Calibri" panose="020F0502020204030204" pitchFamily="34" charset="0"/>
                <a:cs typeface="Calibri" panose="020F0502020204030204" pitchFamily="34" charset="0"/>
              </a:rPr>
              <a:t>, </a:t>
            </a:r>
            <a:r>
              <a:rPr lang="en-US" sz="2800" b="1" u="sng" dirty="0" smtClean="0">
                <a:solidFill>
                  <a:schemeClr val="tx1"/>
                </a:solidFill>
                <a:latin typeface="Calibri" panose="020F0502020204030204" pitchFamily="34" charset="0"/>
                <a:cs typeface="Calibri" panose="020F0502020204030204" pitchFamily="34" charset="0"/>
              </a:rPr>
              <a:t>extend test results</a:t>
            </a: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a:t>
            </a:r>
            <a:r>
              <a:rPr lang="en-US" sz="2800" b="1" dirty="0">
                <a:solidFill>
                  <a:schemeClr val="tx1"/>
                </a:solidFill>
                <a:latin typeface="Calibri" panose="020F0502020204030204" pitchFamily="34" charset="0"/>
                <a:cs typeface="Calibri" panose="020F0502020204030204" pitchFamily="34" charset="0"/>
              </a:rPr>
              <a:t>Low power” system </a:t>
            </a:r>
            <a:r>
              <a:rPr lang="en-US" sz="2800" b="1" u="sng" dirty="0">
                <a:solidFill>
                  <a:schemeClr val="tx1"/>
                </a:solidFill>
                <a:latin typeface="Calibri" panose="020F0502020204030204" pitchFamily="34" charset="0"/>
                <a:cs typeface="Calibri" panose="020F0502020204030204" pitchFamily="34" charset="0"/>
              </a:rPr>
              <a:t>specs &amp; install procedures</a:t>
            </a:r>
            <a:br>
              <a:rPr lang="en-US" sz="2800" b="1" u="sng" dirty="0">
                <a:solidFill>
                  <a:schemeClr val="tx1"/>
                </a:solidFill>
                <a:latin typeface="Calibri" panose="020F0502020204030204" pitchFamily="34" charset="0"/>
                <a:cs typeface="Calibri" panose="020F0502020204030204" pitchFamily="34" charset="0"/>
              </a:rPr>
            </a:br>
            <a:r>
              <a:rPr lang="en-US" sz="2800" b="1" dirty="0">
                <a:solidFill>
                  <a:schemeClr val="tx1"/>
                </a:solidFill>
                <a:latin typeface="Calibri" panose="020F0502020204030204" pitchFamily="34" charset="0"/>
                <a:cs typeface="Calibri" panose="020F0502020204030204" pitchFamily="34" charset="0"/>
              </a:rPr>
              <a:t> (ultimately eliminate in-situ testing?)</a:t>
            </a: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Air-handling </a:t>
            </a:r>
            <a:r>
              <a:rPr lang="en-US" sz="2800" b="1" dirty="0">
                <a:solidFill>
                  <a:schemeClr val="tx1"/>
                </a:solidFill>
                <a:latin typeface="Calibri" panose="020F0502020204030204" pitchFamily="34" charset="0"/>
                <a:cs typeface="Calibri" panose="020F0502020204030204" pitchFamily="34" charset="0"/>
              </a:rPr>
              <a:t>system commissioning </a:t>
            </a:r>
            <a:r>
              <a:rPr lang="en-US" sz="2800" b="1" u="sng" dirty="0" smtClean="0">
                <a:solidFill>
                  <a:schemeClr val="tx1"/>
                </a:solidFill>
                <a:latin typeface="Calibri" panose="020F0502020204030204" pitchFamily="34" charset="0"/>
                <a:cs typeface="Calibri" panose="020F0502020204030204" pitchFamily="34" charset="0"/>
              </a:rPr>
              <a:t>guidelines</a:t>
            </a:r>
            <a:endParaRPr lang="en-US" sz="2800" b="1" u="sng" dirty="0">
              <a:solidFill>
                <a:schemeClr val="tx1"/>
              </a:solidFill>
              <a:latin typeface="Calibri" panose="020F0502020204030204" pitchFamily="34" charset="0"/>
              <a:cs typeface="Calibri" panose="020F0502020204030204" pitchFamily="34" charset="0"/>
            </a:endParaRPr>
          </a:p>
          <a:p>
            <a:pPr marL="533400" indent="-533400" eaLnBrk="1" hangingPunct="1"/>
            <a:endParaRPr lang="en-US" sz="2400" b="1" dirty="0" smtClean="0">
              <a:latin typeface="Calibri" panose="020F0502020204030204" pitchFamily="34" charset="0"/>
              <a:cs typeface="Calibri" panose="020F0502020204030204" pitchFamily="34" charset="0"/>
            </a:endParaRPr>
          </a:p>
        </p:txBody>
      </p:sp>
      <p:pic>
        <p:nvPicPr>
          <p:cNvPr id="29700" name="Picture 4" descr="arrows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73551" y="69276"/>
            <a:ext cx="1095647" cy="109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9143999" cy="702343"/>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Bibliography</a:t>
            </a:r>
          </a:p>
        </p:txBody>
      </p:sp>
      <p:sp>
        <p:nvSpPr>
          <p:cNvPr id="29699" name="Rectangle 3"/>
          <p:cNvSpPr>
            <a:spLocks noGrp="1" noChangeArrowheads="1"/>
          </p:cNvSpPr>
          <p:nvPr>
            <p:ph type="body" idx="1"/>
          </p:nvPr>
        </p:nvSpPr>
        <p:spPr>
          <a:xfrm>
            <a:off x="145657" y="1416106"/>
            <a:ext cx="8852686" cy="5211271"/>
          </a:xfrm>
        </p:spPr>
        <p:txBody>
          <a:bodyPr/>
          <a:lstStyle/>
          <a:p>
            <a:pPr eaLnBrk="1" hangingPunct="1">
              <a:spcBef>
                <a:spcPts val="0"/>
              </a:spcBef>
              <a:spcAft>
                <a:spcPts val="1800"/>
              </a:spcAft>
              <a:buClr>
                <a:schemeClr val="tx1"/>
              </a:buClr>
              <a:buSzPct val="100000"/>
              <a:buFont typeface="+mj-lt"/>
              <a:buAutoNum type="arabicPeriod"/>
            </a:pPr>
            <a:r>
              <a:rPr lang="en-US" sz="1400" b="1" dirty="0">
                <a:solidFill>
                  <a:schemeClr val="tx1"/>
                </a:solidFill>
              </a:rPr>
              <a:t>ASHRAE. 2018. Standard 215: Method of Test to Determine Leakage of Operating HVAC Air-Distribution Systems.</a:t>
            </a:r>
          </a:p>
          <a:p>
            <a:pPr eaLnBrk="1" hangingPunct="1">
              <a:spcBef>
                <a:spcPts val="0"/>
              </a:spcBef>
              <a:spcAft>
                <a:spcPts val="1800"/>
              </a:spcAft>
              <a:buClr>
                <a:schemeClr val="tx1"/>
              </a:buClr>
              <a:buSzPct val="100000"/>
              <a:buFont typeface="+mj-lt"/>
              <a:buAutoNum type="arabicPeriod"/>
            </a:pPr>
            <a:r>
              <a:rPr lang="en-US" sz="1400" b="1" dirty="0">
                <a:solidFill>
                  <a:schemeClr val="tx1"/>
                </a:solidFill>
              </a:rPr>
              <a:t>Wray, C.P., R.C. Diamond, and M.H. Sherman. 2005. “Rationale for Measuring Duct Leakage Flows in Large Commercial Buildings”. Proceedings - 26th AIVC Conference, Brussels, Belgium, September. LBNL-58252.</a:t>
            </a:r>
          </a:p>
          <a:p>
            <a:pPr eaLnBrk="1" hangingPunct="1">
              <a:spcBef>
                <a:spcPts val="0"/>
              </a:spcBef>
              <a:spcAft>
                <a:spcPts val="1800"/>
              </a:spcAft>
              <a:buClr>
                <a:schemeClr val="tx1"/>
              </a:buClr>
              <a:buSzPct val="100000"/>
              <a:buFont typeface="+mj-lt"/>
              <a:buAutoNum type="arabicPeriod"/>
            </a:pPr>
            <a:r>
              <a:rPr lang="en-US" sz="1400" b="1" dirty="0" smtClean="0">
                <a:solidFill>
                  <a:schemeClr val="tx1"/>
                </a:solidFill>
              </a:rPr>
              <a:t>Diamond</a:t>
            </a:r>
            <a:r>
              <a:rPr lang="en-US" sz="1400" b="1" dirty="0">
                <a:solidFill>
                  <a:schemeClr val="tx1"/>
                </a:solidFill>
              </a:rPr>
              <a:t>, R.C., C.P. Wray, D.J. </a:t>
            </a:r>
            <a:r>
              <a:rPr lang="en-US" sz="1400" b="1" dirty="0" err="1">
                <a:solidFill>
                  <a:schemeClr val="tx1"/>
                </a:solidFill>
              </a:rPr>
              <a:t>Dickerhoff</a:t>
            </a:r>
            <a:r>
              <a:rPr lang="en-US" sz="1400" b="1" dirty="0">
                <a:solidFill>
                  <a:schemeClr val="tx1"/>
                </a:solidFill>
              </a:rPr>
              <a:t>, N.E. Matson, and D.M. Wang. 2003. “Thermal Distribution Systems in Commercial Buildings”. Lawrence Berkeley National Laboratory Report, LBNL-51860.</a:t>
            </a:r>
          </a:p>
          <a:p>
            <a:pPr eaLnBrk="1" hangingPunct="1">
              <a:spcBef>
                <a:spcPts val="0"/>
              </a:spcBef>
              <a:spcAft>
                <a:spcPts val="1800"/>
              </a:spcAft>
              <a:buClr>
                <a:schemeClr val="tx1"/>
              </a:buClr>
              <a:buSzPct val="100000"/>
              <a:buFont typeface="+mj-lt"/>
              <a:buAutoNum type="arabicPeriod"/>
            </a:pPr>
            <a:r>
              <a:rPr lang="en-US" sz="1400" b="1" dirty="0">
                <a:solidFill>
                  <a:schemeClr val="tx1"/>
                </a:solidFill>
              </a:rPr>
              <a:t>Wray, C.P. and N.E. Matson. 2003. “Duct Leakage Impacts on VAV System Performance in California Large Commercial Buildings”. Lawrence Berkeley National Laboratory Report, LBNL-53605.</a:t>
            </a:r>
          </a:p>
          <a:p>
            <a:pPr eaLnBrk="1" hangingPunct="1">
              <a:spcBef>
                <a:spcPts val="0"/>
              </a:spcBef>
              <a:spcAft>
                <a:spcPts val="1800"/>
              </a:spcAft>
              <a:buClr>
                <a:schemeClr val="tx1"/>
              </a:buClr>
              <a:buSzPct val="100000"/>
              <a:buFont typeface="+mj-lt"/>
              <a:buAutoNum type="arabicPeriod"/>
            </a:pPr>
            <a:r>
              <a:rPr lang="en-US" sz="1400" b="1" dirty="0">
                <a:solidFill>
                  <a:schemeClr val="tx1"/>
                </a:solidFill>
              </a:rPr>
              <a:t>Sherman, M.H. and C.P. Wray. 2010. “Parametric System Curves: Correlations between Fan Pressure Rise and Flow for Large Commercial Buildings”. Lawrence Berkeley National Laboratory Report, LBNL-3542E.</a:t>
            </a:r>
          </a:p>
          <a:p>
            <a:pPr eaLnBrk="1" hangingPunct="1">
              <a:spcBef>
                <a:spcPts val="0"/>
              </a:spcBef>
              <a:spcAft>
                <a:spcPts val="1800"/>
              </a:spcAft>
              <a:buClr>
                <a:schemeClr val="tx1"/>
              </a:buClr>
              <a:buSzPct val="100000"/>
              <a:buFont typeface="+mj-lt"/>
              <a:buAutoNum type="arabicPeriod"/>
            </a:pPr>
            <a:r>
              <a:rPr lang="en-US" sz="1400" b="1" dirty="0" smtClean="0">
                <a:solidFill>
                  <a:schemeClr val="tx1"/>
                </a:solidFill>
              </a:rPr>
              <a:t>Wray, C.P. 2010. “</a:t>
            </a:r>
            <a:r>
              <a:rPr lang="en-US" sz="1400" b="1" dirty="0" err="1" smtClean="0">
                <a:solidFill>
                  <a:schemeClr val="tx1"/>
                </a:solidFill>
              </a:rPr>
              <a:t>EnergyPlus</a:t>
            </a:r>
            <a:r>
              <a:rPr lang="en-US" sz="1400" b="1" dirty="0" smtClean="0">
                <a:solidFill>
                  <a:schemeClr val="tx1"/>
                </a:solidFill>
              </a:rPr>
              <a:t> Engineering Reference: Component Fan Model”. Board of Trustees of the University of Illinois and Regents of the University of California through the Ernest Orlando Lawrence Berkeley National Laboratory, October 2010. pp. 675-691.</a:t>
            </a:r>
          </a:p>
        </p:txBody>
      </p:sp>
    </p:spTree>
    <p:extLst>
      <p:ext uri="{BB962C8B-B14F-4D97-AF65-F5344CB8AC3E}">
        <p14:creationId xmlns:p14="http://schemas.microsoft.com/office/powerpoint/2010/main" val="19133073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Acknowledgements</a:t>
            </a:r>
          </a:p>
        </p:txBody>
      </p:sp>
      <p:sp>
        <p:nvSpPr>
          <p:cNvPr id="4099" name="Rectangle 7"/>
          <p:cNvSpPr>
            <a:spLocks noGrp="1" noChangeArrowheads="1"/>
          </p:cNvSpPr>
          <p:nvPr>
            <p:ph type="body" idx="1"/>
          </p:nvPr>
        </p:nvSpPr>
        <p:spPr>
          <a:xfrm>
            <a:off x="287338" y="1650775"/>
            <a:ext cx="8656637" cy="4944234"/>
          </a:xfrm>
        </p:spPr>
        <p:txBody>
          <a:bodyPr/>
          <a:lstStyle/>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California </a:t>
            </a:r>
            <a:r>
              <a:rPr lang="en-US" altLang="en-US" b="1" dirty="0">
                <a:solidFill>
                  <a:schemeClr val="tx1"/>
                </a:solidFill>
                <a:latin typeface="Calibri" panose="020F0502020204030204" pitchFamily="34" charset="0"/>
                <a:cs typeface="Calibri" panose="020F0502020204030204" pitchFamily="34" charset="0"/>
              </a:rPr>
              <a:t>Energy Commission</a:t>
            </a:r>
            <a:br>
              <a:rPr lang="en-US" altLang="en-US" b="1" dirty="0">
                <a:solidFill>
                  <a:schemeClr val="tx1"/>
                </a:solidFill>
                <a:latin typeface="Calibri" panose="020F0502020204030204" pitchFamily="34" charset="0"/>
                <a:cs typeface="Calibri" panose="020F0502020204030204" pitchFamily="34" charset="0"/>
              </a:rPr>
            </a:br>
            <a:r>
              <a:rPr lang="en-US" altLang="en-US" b="1" dirty="0">
                <a:solidFill>
                  <a:schemeClr val="tx1"/>
                </a:solidFill>
                <a:latin typeface="Calibri" panose="020F0502020204030204" pitchFamily="34" charset="0"/>
                <a:cs typeface="Calibri" panose="020F0502020204030204" pitchFamily="34" charset="0"/>
              </a:rPr>
              <a:t>Public Interest Energy Research Program</a:t>
            </a: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U.S. Department of Energy</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Office </a:t>
            </a:r>
            <a:r>
              <a:rPr lang="en-US" altLang="en-US" b="1" dirty="0">
                <a:solidFill>
                  <a:schemeClr val="tx1"/>
                </a:solidFill>
                <a:latin typeface="Calibri" panose="020F0502020204030204" pitchFamily="34" charset="0"/>
                <a:cs typeface="Calibri" panose="020F0502020204030204" pitchFamily="34" charset="0"/>
              </a:rPr>
              <a:t>of Energy Efficiency &amp; Renewable Energy</a:t>
            </a:r>
            <a:endParaRPr lang="en-US" altLang="en-US" b="1" dirty="0" smtClean="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Lawrence Berkeley National </a:t>
            </a:r>
            <a:r>
              <a:rPr lang="en-US" altLang="en-US" b="1" dirty="0" smtClean="0">
                <a:solidFill>
                  <a:schemeClr val="tx1"/>
                </a:solidFill>
                <a:latin typeface="Calibri" panose="020F0502020204030204" pitchFamily="34" charset="0"/>
                <a:cs typeface="Calibri" panose="020F0502020204030204" pitchFamily="34" charset="0"/>
              </a:rPr>
              <a:t>Laboratory</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Energy Technologies Area</a:t>
            </a:r>
            <a:endParaRPr lang="en-US" altLang="en-US" b="1" dirty="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Thomas Properties Group / Able Engineering Services</a:t>
            </a:r>
            <a:endParaRPr lang="en-US" altLang="en-US" b="1"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369134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9143999" cy="702343"/>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Questions?</a:t>
            </a:r>
          </a:p>
        </p:txBody>
      </p:sp>
      <p:sp>
        <p:nvSpPr>
          <p:cNvPr id="29699" name="Rectangle 3"/>
          <p:cNvSpPr>
            <a:spLocks noGrp="1" noChangeArrowheads="1"/>
          </p:cNvSpPr>
          <p:nvPr>
            <p:ph type="body" idx="1"/>
          </p:nvPr>
        </p:nvSpPr>
        <p:spPr>
          <a:xfrm>
            <a:off x="145657" y="2993293"/>
            <a:ext cx="8852686" cy="3634084"/>
          </a:xfrm>
        </p:spPr>
        <p:txBody>
          <a:bodyPr/>
          <a:lstStyle/>
          <a:p>
            <a:pPr marL="0" indent="0" algn="ctr" eaLnBrk="1" hangingPunct="1">
              <a:spcBef>
                <a:spcPts val="0"/>
              </a:spcBef>
              <a:spcAft>
                <a:spcPts val="1200"/>
              </a:spcAft>
              <a:buClr>
                <a:schemeClr val="tx1"/>
              </a:buClr>
              <a:buSzPct val="100000"/>
              <a:buNone/>
            </a:pPr>
            <a:r>
              <a:rPr lang="en-US" b="1" dirty="0" smtClean="0">
                <a:solidFill>
                  <a:schemeClr val="tx1"/>
                </a:solidFill>
              </a:rPr>
              <a:t>Craig Wray, </a:t>
            </a:r>
            <a:r>
              <a:rPr lang="en-US" b="1" dirty="0" err="1" smtClean="0">
                <a:solidFill>
                  <a:schemeClr val="tx1"/>
                </a:solidFill>
              </a:rPr>
              <a:t>P.Eng</a:t>
            </a:r>
            <a:r>
              <a:rPr lang="en-US" b="1" dirty="0" smtClean="0">
                <a:solidFill>
                  <a:schemeClr val="tx1"/>
                </a:solidFill>
              </a:rPr>
              <a:t>.</a:t>
            </a:r>
          </a:p>
          <a:p>
            <a:pPr marL="0" indent="0" algn="ctr" eaLnBrk="1" hangingPunct="1">
              <a:spcBef>
                <a:spcPts val="0"/>
              </a:spcBef>
              <a:spcAft>
                <a:spcPts val="1200"/>
              </a:spcAft>
              <a:buClr>
                <a:schemeClr val="tx1"/>
              </a:buClr>
              <a:buSzPct val="100000"/>
              <a:buNone/>
            </a:pPr>
            <a:r>
              <a:rPr lang="en-US" b="1" dirty="0" err="1" smtClean="0">
                <a:solidFill>
                  <a:schemeClr val="tx1"/>
                </a:solidFill>
              </a:rPr>
              <a:t>pharmeng@shaw.ca</a:t>
            </a:r>
            <a:endParaRPr lang="en-US" b="1" dirty="0">
              <a:solidFill>
                <a:schemeClr val="tx1"/>
              </a:solidFill>
            </a:endParaRPr>
          </a:p>
        </p:txBody>
      </p:sp>
    </p:spTree>
    <p:extLst>
      <p:ext uri="{BB962C8B-B14F-4D97-AF65-F5344CB8AC3E}">
        <p14:creationId xmlns:p14="http://schemas.microsoft.com/office/powerpoint/2010/main" val="457855122"/>
      </p:ext>
    </p:extLst>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7614</TotalTime>
  <Words>4592</Words>
  <Application>Microsoft Office PowerPoint</Application>
  <PresentationFormat>On-screen Show (4:3)</PresentationFormat>
  <Paragraphs>195</Paragraphs>
  <Slides>24</Slides>
  <Notes>24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26" baseType="lpstr">
      <vt:lpstr>Blends</vt:lpstr>
      <vt:lpstr>Equation</vt:lpstr>
      <vt:lpstr>PowerPoint Presentation</vt:lpstr>
      <vt:lpstr>Presentation Outline</vt:lpstr>
      <vt:lpstr>“System” Leakage - Pressurization Results</vt:lpstr>
      <vt:lpstr>Leakage Flow Fractions – 10 Systems</vt:lpstr>
      <vt:lpstr>ASHRAE Standard 215-2018</vt:lpstr>
      <vt:lpstr>ASHRAE Standard 215-2018</vt:lpstr>
      <vt:lpstr>Std 215: Example Leakage Uncertainty</vt:lpstr>
      <vt:lpstr>VAV System Curves &amp; “Fan” Power</vt:lpstr>
      <vt:lpstr>Component Efficiencies &amp; System Power</vt:lpstr>
      <vt:lpstr>Actual VAV System Curve ( foa = 0.7 - 0.8 )</vt:lpstr>
      <vt:lpstr>Field Experiment: System Schematic</vt:lpstr>
      <vt:lpstr>Field Experiment: AHU Schematic</vt:lpstr>
      <vt:lpstr>Test Building: Supply Grille Airflows</vt:lpstr>
      <vt:lpstr>Supply Flow Errors: Monte Carlo Analysis</vt:lpstr>
      <vt:lpstr>Sum of Supply Flows Precision</vt:lpstr>
      <vt:lpstr>System Airflows: As Found and with Added Leakage</vt:lpstr>
      <vt:lpstr>Fan Power: “As Found” Leakage</vt:lpstr>
      <vt:lpstr>Fan Power: Added Leakage</vt:lpstr>
      <vt:lpstr>Air Distribution System Hybrid Model</vt:lpstr>
      <vt:lpstr>Office Building Modeling Results</vt:lpstr>
      <vt:lpstr>What’s Still Needed?</vt:lpstr>
      <vt:lpstr>Bibliography</vt:lpstr>
      <vt:lpstr>Acknowledgements</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ASHRAE Std 215-2018</dc:title>
  <dc:creator>Craig Wray</dc:creator>
  <cp:lastModifiedBy>CPWray</cp:lastModifiedBy>
  <cp:revision>572</cp:revision>
  <cp:lastPrinted>1601-01-01T00:00:00Z</cp:lastPrinted>
  <dcterms:created xsi:type="dcterms:W3CDTF">2003-04-24T21:16:40Z</dcterms:created>
  <dcterms:modified xsi:type="dcterms:W3CDTF">2021-02-08T06:02:09Z</dcterms:modified>
</cp:coreProperties>
</file>