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avi" ContentType="video/avi"/>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drawings/drawing2.xml" ContentType="application/vnd.openxmlformats-officedocument.drawingml.chartshapes+xml"/>
  <Override PartName="/ppt/charts/chart3.xml" ContentType="application/vnd.openxmlformats-officedocument.drawingml.chart+xml"/>
  <Override PartName="/ppt/charts/chart4.xml" ContentType="application/vnd.openxmlformats-officedocument.drawingml.chart+xml"/>
  <Override PartName="/ppt/drawings/drawing3.xml" ContentType="application/vnd.openxmlformats-officedocument.drawingml.chartshapes+xml"/>
  <Override PartName="/ppt/charts/chart5.xml" ContentType="application/vnd.openxmlformats-officedocument.drawingml.chart+xml"/>
  <Override PartName="/ppt/drawings/drawing4.xml" ContentType="application/vnd.openxmlformats-officedocument.drawingml.chartshapes+xml"/>
  <Override PartName="/ppt/charts/chart6.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sldIdLst>
    <p:sldId id="256" r:id="rId2"/>
    <p:sldId id="280" r:id="rId3"/>
    <p:sldId id="258" r:id="rId4"/>
    <p:sldId id="259" r:id="rId5"/>
    <p:sldId id="260" r:id="rId6"/>
    <p:sldId id="284" r:id="rId7"/>
    <p:sldId id="264" r:id="rId8"/>
    <p:sldId id="278" r:id="rId9"/>
    <p:sldId id="263" r:id="rId10"/>
    <p:sldId id="265" r:id="rId11"/>
    <p:sldId id="266" r:id="rId12"/>
    <p:sldId id="267" r:id="rId13"/>
    <p:sldId id="268" r:id="rId14"/>
    <p:sldId id="269" r:id="rId15"/>
    <p:sldId id="270" r:id="rId16"/>
    <p:sldId id="277" r:id="rId17"/>
    <p:sldId id="272" r:id="rId18"/>
    <p:sldId id="273" r:id="rId19"/>
    <p:sldId id="274" r:id="rId20"/>
    <p:sldId id="281" r:id="rId21"/>
    <p:sldId id="283" r:id="rId22"/>
    <p:sldId id="275" r:id="rId23"/>
    <p:sldId id="276" r:id="rId24"/>
  </p:sldIdLst>
  <p:sldSz cx="9144000" cy="6858000" type="screen4x3"/>
  <p:notesSz cx="68580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F8F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4" autoAdjust="0"/>
    <p:restoredTop sz="94660"/>
  </p:normalViewPr>
  <p:slideViewPr>
    <p:cSldViewPr snapToGrid="0">
      <p:cViewPr>
        <p:scale>
          <a:sx n="90" d="100"/>
          <a:sy n="90" d="100"/>
        </p:scale>
        <p:origin x="-1205" y="-58"/>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C:\Users\rmoss\Desktop\Ashrea\ASHEA%20Diffuser%20paper\Competitive%20Analysis%20re%20v%20b.xlsx" TargetMode="External"/></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file:///C:\Users\rmoss\Desktop\Ashrea\ASHEA%20Diffuser%20paper\Directional%20diffuser%20Lab%20Test%20results%20rev%20B.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Users\rmoss\AppData\Local\Microsoft\Windows\Temporary%20Internet%20Files\Content.Outlook\4B21F1WP\Slot%20diffuser_test%20results.xlsx" TargetMode="External"/></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oleObject" Target="file:///C:\Users\rmoss\Desktop\Ashrea\ASHEA%20Diffuser%20paper\updated%20Diffuser%20calculation%20comparison%20with%20linear.xlsx" TargetMode="External"/></Relationships>
</file>

<file path=ppt/charts/_rels/chart5.xml.rels><?xml version="1.0" encoding="UTF-8" standalone="yes"?>
<Relationships xmlns="http://schemas.openxmlformats.org/package/2006/relationships"><Relationship Id="rId2" Type="http://schemas.openxmlformats.org/officeDocument/2006/relationships/chartUserShapes" Target="../drawings/drawing4.xml"/><Relationship Id="rId1" Type="http://schemas.openxmlformats.org/officeDocument/2006/relationships/oleObject" Target="file:///C:\Users\rmoss\Desktop\SAH\Competitive%20Analysis.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C:\Users\rmoss\Desktop\Ashrea\ASHEA%20Diffuser%20paper\Competitive%20Analysis%20revC.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sz="2800" b="1" i="0" baseline="0" dirty="0" smtClean="0">
                <a:solidFill>
                  <a:schemeClr val="bg1"/>
                </a:solidFill>
                <a:effectLst/>
              </a:rPr>
              <a:t>Experimental Results: Traditional Hood on Swirl A Diffuser</a:t>
            </a:r>
            <a:endParaRPr lang="en-US" sz="2800" dirty="0">
              <a:solidFill>
                <a:schemeClr val="bg1"/>
              </a:solidFill>
              <a:effectLst/>
            </a:endParaRPr>
          </a:p>
        </c:rich>
      </c:tx>
      <c:layout>
        <c:manualLayout>
          <c:xMode val="edge"/>
          <c:yMode val="edge"/>
          <c:x val="0.14752435491593852"/>
          <c:y val="1.94584327136797E-2"/>
        </c:manualLayout>
      </c:layout>
      <c:overlay val="1"/>
    </c:title>
    <c:autoTitleDeleted val="0"/>
    <c:plotArea>
      <c:layout>
        <c:manualLayout>
          <c:layoutTarget val="inner"/>
          <c:xMode val="edge"/>
          <c:yMode val="edge"/>
          <c:x val="0.10716833563726247"/>
          <c:y val="0.13355655863224103"/>
          <c:w val="0.76686790691656515"/>
          <c:h val="0.57038541105518659"/>
        </c:manualLayout>
      </c:layout>
      <c:scatterChart>
        <c:scatterStyle val="lineMarker"/>
        <c:varyColors val="0"/>
        <c:ser>
          <c:idx val="2"/>
          <c:order val="0"/>
          <c:tx>
            <c:strRef>
              <c:f>'4in'!$Q$2</c:f>
              <c:strCache>
                <c:ptCount val="1"/>
                <c:pt idx="0">
                  <c:v> +/-3% R +/-7cfm</c:v>
                </c:pt>
              </c:strCache>
            </c:strRef>
          </c:tx>
          <c:spPr>
            <a:ln w="28575">
              <a:solidFill>
                <a:schemeClr val="tx1"/>
              </a:solidFill>
              <a:prstDash val="sysDash"/>
            </a:ln>
          </c:spPr>
          <c:marker>
            <c:symbol val="none"/>
          </c:marker>
          <c:xVal>
            <c:numRef>
              <c:f>'4in'!$P$3:$P$45</c:f>
              <c:numCache>
                <c:formatCode>General</c:formatCode>
                <c:ptCount val="43"/>
                <c:pt idx="0">
                  <c:v>91.87</c:v>
                </c:pt>
                <c:pt idx="1">
                  <c:v>107.2</c:v>
                </c:pt>
                <c:pt idx="2">
                  <c:v>123.1</c:v>
                </c:pt>
                <c:pt idx="3">
                  <c:v>138.36000000000001</c:v>
                </c:pt>
                <c:pt idx="4">
                  <c:v>154.19999999999999</c:v>
                </c:pt>
                <c:pt idx="5">
                  <c:v>169.6</c:v>
                </c:pt>
                <c:pt idx="6">
                  <c:v>184.67</c:v>
                </c:pt>
                <c:pt idx="7">
                  <c:v>200.08</c:v>
                </c:pt>
                <c:pt idx="8">
                  <c:v>216.17</c:v>
                </c:pt>
                <c:pt idx="9">
                  <c:v>231.7</c:v>
                </c:pt>
                <c:pt idx="10">
                  <c:v>247.84</c:v>
                </c:pt>
                <c:pt idx="11">
                  <c:v>262.8</c:v>
                </c:pt>
                <c:pt idx="12">
                  <c:v>278.5</c:v>
                </c:pt>
                <c:pt idx="13">
                  <c:v>294.2</c:v>
                </c:pt>
                <c:pt idx="14">
                  <c:v>309.62</c:v>
                </c:pt>
                <c:pt idx="15">
                  <c:v>324.60000000000002</c:v>
                </c:pt>
                <c:pt idx="16">
                  <c:v>340.7</c:v>
                </c:pt>
                <c:pt idx="17">
                  <c:v>357.4</c:v>
                </c:pt>
                <c:pt idx="18">
                  <c:v>372.1</c:v>
                </c:pt>
                <c:pt idx="19">
                  <c:v>387</c:v>
                </c:pt>
                <c:pt idx="20">
                  <c:v>402.76</c:v>
                </c:pt>
                <c:pt idx="22">
                  <c:v>91.87</c:v>
                </c:pt>
                <c:pt idx="23">
                  <c:v>107.2</c:v>
                </c:pt>
                <c:pt idx="24">
                  <c:v>123.1</c:v>
                </c:pt>
                <c:pt idx="25">
                  <c:v>138.36000000000001</c:v>
                </c:pt>
                <c:pt idx="26">
                  <c:v>154.19999999999999</c:v>
                </c:pt>
                <c:pt idx="27">
                  <c:v>169.6</c:v>
                </c:pt>
                <c:pt idx="28">
                  <c:v>184.67</c:v>
                </c:pt>
                <c:pt idx="29">
                  <c:v>200.08</c:v>
                </c:pt>
                <c:pt idx="30">
                  <c:v>216.17</c:v>
                </c:pt>
                <c:pt idx="31">
                  <c:v>231.7</c:v>
                </c:pt>
                <c:pt idx="32">
                  <c:v>247.84</c:v>
                </c:pt>
                <c:pt idx="33">
                  <c:v>262.8</c:v>
                </c:pt>
                <c:pt idx="34">
                  <c:v>278.5</c:v>
                </c:pt>
                <c:pt idx="35">
                  <c:v>294.2</c:v>
                </c:pt>
                <c:pt idx="36">
                  <c:v>309.62</c:v>
                </c:pt>
                <c:pt idx="37">
                  <c:v>324.60000000000002</c:v>
                </c:pt>
                <c:pt idx="38">
                  <c:v>340.7</c:v>
                </c:pt>
                <c:pt idx="39">
                  <c:v>357.4</c:v>
                </c:pt>
                <c:pt idx="40">
                  <c:v>372.1</c:v>
                </c:pt>
                <c:pt idx="41">
                  <c:v>387</c:v>
                </c:pt>
                <c:pt idx="42">
                  <c:v>402.76</c:v>
                </c:pt>
              </c:numCache>
            </c:numRef>
          </c:xVal>
          <c:yVal>
            <c:numRef>
              <c:f>'4in'!$Q$3:$Q$45</c:f>
              <c:numCache>
                <c:formatCode>0.00%</c:formatCode>
                <c:ptCount val="43"/>
                <c:pt idx="0">
                  <c:v>0.10619462283661707</c:v>
                </c:pt>
                <c:pt idx="1">
                  <c:v>9.5298507462686644E-2</c:v>
                </c:pt>
                <c:pt idx="2">
                  <c:v>8.6864337936636948E-2</c:v>
                </c:pt>
                <c:pt idx="3">
                  <c:v>8.0592656837236154E-2</c:v>
                </c:pt>
                <c:pt idx="4">
                  <c:v>7.5395590142671942E-2</c:v>
                </c:pt>
                <c:pt idx="5">
                  <c:v>7.127358490566027E-2</c:v>
                </c:pt>
                <c:pt idx="6">
                  <c:v>6.7905452970163038E-2</c:v>
                </c:pt>
                <c:pt idx="7">
                  <c:v>6.498600559776091E-2</c:v>
                </c:pt>
                <c:pt idx="8">
                  <c:v>6.2381921635749737E-2</c:v>
                </c:pt>
                <c:pt idx="9">
                  <c:v>6.0211480362537761E-2</c:v>
                </c:pt>
                <c:pt idx="10">
                  <c:v>5.8244028405423087E-2</c:v>
                </c:pt>
                <c:pt idx="11">
                  <c:v>5.6636225266362361E-2</c:v>
                </c:pt>
                <c:pt idx="12">
                  <c:v>5.5134649910233424E-2</c:v>
                </c:pt>
                <c:pt idx="13">
                  <c:v>5.3793337865397861E-2</c:v>
                </c:pt>
                <c:pt idx="14">
                  <c:v>5.2608358633163377E-2</c:v>
                </c:pt>
                <c:pt idx="15">
                  <c:v>5.1565003080714655E-2</c:v>
                </c:pt>
                <c:pt idx="16">
                  <c:v>5.0545934840035223E-2</c:v>
                </c:pt>
                <c:pt idx="17">
                  <c:v>4.9585898153329699E-2</c:v>
                </c:pt>
                <c:pt idx="18">
                  <c:v>4.8812147272238704E-2</c:v>
                </c:pt>
                <c:pt idx="19">
                  <c:v>4.8087855297157756E-2</c:v>
                </c:pt>
                <c:pt idx="20">
                  <c:v>4.7380077465488224E-2</c:v>
                </c:pt>
                <c:pt idx="22">
                  <c:v>-0.10619462283661707</c:v>
                </c:pt>
                <c:pt idx="23">
                  <c:v>-9.5298507462686644E-2</c:v>
                </c:pt>
                <c:pt idx="24">
                  <c:v>-8.6864337936636948E-2</c:v>
                </c:pt>
                <c:pt idx="25">
                  <c:v>-8.0592656837236154E-2</c:v>
                </c:pt>
                <c:pt idx="26">
                  <c:v>-7.5395590142671942E-2</c:v>
                </c:pt>
                <c:pt idx="27">
                  <c:v>-7.127358490566027E-2</c:v>
                </c:pt>
                <c:pt idx="28">
                  <c:v>-6.7905452970163038E-2</c:v>
                </c:pt>
                <c:pt idx="29">
                  <c:v>-6.498600559776091E-2</c:v>
                </c:pt>
                <c:pt idx="30">
                  <c:v>-6.2381921635749737E-2</c:v>
                </c:pt>
                <c:pt idx="31">
                  <c:v>-6.0211480362537761E-2</c:v>
                </c:pt>
                <c:pt idx="32">
                  <c:v>-5.8244028405423087E-2</c:v>
                </c:pt>
                <c:pt idx="33">
                  <c:v>-5.6636225266362361E-2</c:v>
                </c:pt>
                <c:pt idx="34">
                  <c:v>-5.5134649910233424E-2</c:v>
                </c:pt>
                <c:pt idx="35">
                  <c:v>-5.3793337865397861E-2</c:v>
                </c:pt>
                <c:pt idx="36">
                  <c:v>-5.2608358633163377E-2</c:v>
                </c:pt>
                <c:pt idx="37">
                  <c:v>-5.1565003080714655E-2</c:v>
                </c:pt>
                <c:pt idx="38">
                  <c:v>-5.0545934840035223E-2</c:v>
                </c:pt>
                <c:pt idx="39">
                  <c:v>-4.9585898153329699E-2</c:v>
                </c:pt>
                <c:pt idx="40">
                  <c:v>-4.8812147272238704E-2</c:v>
                </c:pt>
                <c:pt idx="41">
                  <c:v>-4.8087855297157756E-2</c:v>
                </c:pt>
                <c:pt idx="42">
                  <c:v>-4.7380077465488224E-2</c:v>
                </c:pt>
              </c:numCache>
            </c:numRef>
          </c:yVal>
          <c:smooth val="0"/>
        </c:ser>
        <c:ser>
          <c:idx val="6"/>
          <c:order val="1"/>
          <c:tx>
            <c:strRef>
              <c:f>'4in'!$B$101:$L$101</c:f>
              <c:strCache>
                <c:ptCount val="1"/>
                <c:pt idx="0">
                  <c:v>TWR</c:v>
                </c:pt>
              </c:strCache>
            </c:strRef>
          </c:tx>
          <c:spPr>
            <a:ln w="28575">
              <a:noFill/>
            </a:ln>
          </c:spPr>
          <c:marker>
            <c:symbol val="diamond"/>
            <c:size val="7"/>
          </c:marker>
          <c:xVal>
            <c:numRef>
              <c:f>'4in'!$B$104:$B$124</c:f>
              <c:numCache>
                <c:formatCode>General</c:formatCode>
                <c:ptCount val="21"/>
                <c:pt idx="0">
                  <c:v>91.63</c:v>
                </c:pt>
                <c:pt idx="1">
                  <c:v>107.21</c:v>
                </c:pt>
                <c:pt idx="2">
                  <c:v>122.6</c:v>
                </c:pt>
                <c:pt idx="3">
                  <c:v>138.1</c:v>
                </c:pt>
                <c:pt idx="4">
                  <c:v>153.80000000000001</c:v>
                </c:pt>
                <c:pt idx="5">
                  <c:v>168.5</c:v>
                </c:pt>
                <c:pt idx="6">
                  <c:v>184.9</c:v>
                </c:pt>
                <c:pt idx="7">
                  <c:v>199.9</c:v>
                </c:pt>
                <c:pt idx="8">
                  <c:v>215.7</c:v>
                </c:pt>
                <c:pt idx="9">
                  <c:v>230.3</c:v>
                </c:pt>
                <c:pt idx="10">
                  <c:v>246.3</c:v>
                </c:pt>
                <c:pt idx="11">
                  <c:v>261.5</c:v>
                </c:pt>
                <c:pt idx="12">
                  <c:v>277.57</c:v>
                </c:pt>
                <c:pt idx="13">
                  <c:v>293.10000000000002</c:v>
                </c:pt>
                <c:pt idx="14">
                  <c:v>308.39999999999998</c:v>
                </c:pt>
                <c:pt idx="15">
                  <c:v>324.2</c:v>
                </c:pt>
                <c:pt idx="16">
                  <c:v>339.9</c:v>
                </c:pt>
                <c:pt idx="17">
                  <c:v>355.02</c:v>
                </c:pt>
                <c:pt idx="18">
                  <c:v>370.71</c:v>
                </c:pt>
                <c:pt idx="19">
                  <c:v>386.2</c:v>
                </c:pt>
                <c:pt idx="20">
                  <c:v>402.4</c:v>
                </c:pt>
              </c:numCache>
            </c:numRef>
          </c:xVal>
          <c:yVal>
            <c:numRef>
              <c:f>'4in'!$P$104:$P$124</c:f>
              <c:numCache>
                <c:formatCode>0.00%</c:formatCode>
                <c:ptCount val="21"/>
                <c:pt idx="0">
                  <c:v>0.11193410924047908</c:v>
                </c:pt>
                <c:pt idx="1">
                  <c:v>0.13409152568123361</c:v>
                </c:pt>
                <c:pt idx="2">
                  <c:v>0.13159381728004926</c:v>
                </c:pt>
                <c:pt idx="3">
                  <c:v>0.14317415810537604</c:v>
                </c:pt>
                <c:pt idx="4">
                  <c:v>0.15210932403783417</c:v>
                </c:pt>
                <c:pt idx="5">
                  <c:v>0.15560541133824235</c:v>
                </c:pt>
                <c:pt idx="6">
                  <c:v>0.1509016452839258</c:v>
                </c:pt>
                <c:pt idx="7">
                  <c:v>0.15726126246132233</c:v>
                </c:pt>
                <c:pt idx="8">
                  <c:v>0.15213649976345534</c:v>
                </c:pt>
                <c:pt idx="9">
                  <c:v>0.15976167940374908</c:v>
                </c:pt>
                <c:pt idx="10">
                  <c:v>0.17247434391414052</c:v>
                </c:pt>
                <c:pt idx="11">
                  <c:v>0.1952950320400948</c:v>
                </c:pt>
                <c:pt idx="12">
                  <c:v>0.19621764003786479</c:v>
                </c:pt>
                <c:pt idx="13">
                  <c:v>0.20244092815343873</c:v>
                </c:pt>
                <c:pt idx="14">
                  <c:v>0.21722112101982716</c:v>
                </c:pt>
                <c:pt idx="15">
                  <c:v>0.21780293128801587</c:v>
                </c:pt>
                <c:pt idx="16">
                  <c:v>0.21443102740312359</c:v>
                </c:pt>
                <c:pt idx="17">
                  <c:v>0.23453033980979665</c:v>
                </c:pt>
                <c:pt idx="18">
                  <c:v>0.22847432175868199</c:v>
                </c:pt>
                <c:pt idx="19">
                  <c:v>0.2475296166372245</c:v>
                </c:pt>
                <c:pt idx="20">
                  <c:v>0.25592037363263187</c:v>
                </c:pt>
              </c:numCache>
            </c:numRef>
          </c:yVal>
          <c:smooth val="0"/>
        </c:ser>
        <c:dLbls>
          <c:showLegendKey val="0"/>
          <c:showVal val="0"/>
          <c:showCatName val="0"/>
          <c:showSerName val="0"/>
          <c:showPercent val="0"/>
          <c:showBubbleSize val="0"/>
        </c:dLbls>
        <c:axId val="41188096"/>
        <c:axId val="41188672"/>
      </c:scatterChart>
      <c:valAx>
        <c:axId val="41188096"/>
        <c:scaling>
          <c:orientation val="minMax"/>
        </c:scaling>
        <c:delete val="0"/>
        <c:axPos val="b"/>
        <c:title>
          <c:tx>
            <c:rich>
              <a:bodyPr/>
              <a:lstStyle/>
              <a:p>
                <a:pPr>
                  <a:defRPr/>
                </a:pPr>
                <a:r>
                  <a:rPr lang="en-US"/>
                  <a:t>CFM</a:t>
                </a:r>
              </a:p>
            </c:rich>
          </c:tx>
          <c:layout/>
          <c:overlay val="0"/>
        </c:title>
        <c:numFmt formatCode="General" sourceLinked="1"/>
        <c:majorTickMark val="none"/>
        <c:minorTickMark val="none"/>
        <c:tickLblPos val="nextTo"/>
        <c:crossAx val="41188672"/>
        <c:crosses val="autoZero"/>
        <c:crossBetween val="midCat"/>
      </c:valAx>
      <c:valAx>
        <c:axId val="41188672"/>
        <c:scaling>
          <c:orientation val="minMax"/>
          <c:max val="0.30000000000000004"/>
          <c:min val="-0.15000000000000002"/>
        </c:scaling>
        <c:delete val="0"/>
        <c:axPos val="l"/>
        <c:majorGridlines/>
        <c:title>
          <c:tx>
            <c:rich>
              <a:bodyPr/>
              <a:lstStyle/>
              <a:p>
                <a:pPr>
                  <a:defRPr/>
                </a:pPr>
                <a:r>
                  <a:rPr lang="en-US"/>
                  <a:t>Error, %</a:t>
                </a:r>
              </a:p>
            </c:rich>
          </c:tx>
          <c:layout/>
          <c:overlay val="0"/>
        </c:title>
        <c:numFmt formatCode="0%" sourceLinked="0"/>
        <c:majorTickMark val="none"/>
        <c:minorTickMark val="none"/>
        <c:tickLblPos val="nextTo"/>
        <c:crossAx val="41188096"/>
        <c:crosses val="autoZero"/>
        <c:crossBetween val="midCat"/>
        <c:majorUnit val="5.000000000000001E-2"/>
      </c:valAx>
    </c:plotArea>
    <c:plotVisOnly val="1"/>
    <c:dispBlanksAs val="gap"/>
    <c:showDLblsOverMax val="0"/>
  </c:chart>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scatterChart>
        <c:scatterStyle val="smoothMarker"/>
        <c:varyColors val="0"/>
        <c:ser>
          <c:idx val="3"/>
          <c:order val="0"/>
          <c:tx>
            <c:v>3%+7cfm</c:v>
          </c:tx>
          <c:spPr>
            <a:ln>
              <a:solidFill>
                <a:schemeClr val="accent5"/>
              </a:solidFill>
              <a:prstDash val="sysDash"/>
            </a:ln>
          </c:spPr>
          <c:marker>
            <c:symbol val="none"/>
          </c:marker>
          <c:xVal>
            <c:numRef>
              <c:f>Sheet1!$A$4:$A$10</c:f>
              <c:numCache>
                <c:formatCode>General</c:formatCode>
                <c:ptCount val="7"/>
                <c:pt idx="0">
                  <c:v>120</c:v>
                </c:pt>
                <c:pt idx="1">
                  <c:v>150</c:v>
                </c:pt>
                <c:pt idx="2">
                  <c:v>200</c:v>
                </c:pt>
                <c:pt idx="3">
                  <c:v>250</c:v>
                </c:pt>
                <c:pt idx="4">
                  <c:v>300</c:v>
                </c:pt>
                <c:pt idx="5">
                  <c:v>350</c:v>
                </c:pt>
                <c:pt idx="6">
                  <c:v>400</c:v>
                </c:pt>
              </c:numCache>
            </c:numRef>
          </c:xVal>
          <c:yVal>
            <c:numRef>
              <c:f>Sheet1!$L$4:$L$10</c:f>
              <c:numCache>
                <c:formatCode>0.00%</c:formatCode>
                <c:ptCount val="7"/>
                <c:pt idx="0">
                  <c:v>8.8333333333333333E-2</c:v>
                </c:pt>
                <c:pt idx="1">
                  <c:v>7.6666666666666661E-2</c:v>
                </c:pt>
                <c:pt idx="2">
                  <c:v>6.5000000000000002E-2</c:v>
                </c:pt>
                <c:pt idx="3">
                  <c:v>5.8000000000000003E-2</c:v>
                </c:pt>
                <c:pt idx="4">
                  <c:v>5.3333333333333337E-2</c:v>
                </c:pt>
                <c:pt idx="5">
                  <c:v>0.05</c:v>
                </c:pt>
                <c:pt idx="6">
                  <c:v>4.7500000000000001E-2</c:v>
                </c:pt>
              </c:numCache>
            </c:numRef>
          </c:yVal>
          <c:smooth val="1"/>
        </c:ser>
        <c:ser>
          <c:idx val="4"/>
          <c:order val="1"/>
          <c:spPr>
            <a:ln>
              <a:solidFill>
                <a:srgbClr val="0070C0"/>
              </a:solidFill>
              <a:prstDash val="sysDash"/>
            </a:ln>
          </c:spPr>
          <c:marker>
            <c:symbol val="none"/>
          </c:marker>
          <c:xVal>
            <c:numRef>
              <c:f>Sheet1!$A$4:$A$10</c:f>
              <c:numCache>
                <c:formatCode>General</c:formatCode>
                <c:ptCount val="7"/>
                <c:pt idx="0">
                  <c:v>120</c:v>
                </c:pt>
                <c:pt idx="1">
                  <c:v>150</c:v>
                </c:pt>
                <c:pt idx="2">
                  <c:v>200</c:v>
                </c:pt>
                <c:pt idx="3">
                  <c:v>250</c:v>
                </c:pt>
                <c:pt idx="4">
                  <c:v>300</c:v>
                </c:pt>
                <c:pt idx="5">
                  <c:v>350</c:v>
                </c:pt>
                <c:pt idx="6">
                  <c:v>400</c:v>
                </c:pt>
              </c:numCache>
            </c:numRef>
          </c:xVal>
          <c:yVal>
            <c:numRef>
              <c:f>Sheet1!$M$4:$M$10</c:f>
              <c:numCache>
                <c:formatCode>0.00%</c:formatCode>
                <c:ptCount val="7"/>
                <c:pt idx="0">
                  <c:v>-8.8333333333333333E-2</c:v>
                </c:pt>
                <c:pt idx="1">
                  <c:v>-7.6666666666666661E-2</c:v>
                </c:pt>
                <c:pt idx="2">
                  <c:v>-6.5000000000000002E-2</c:v>
                </c:pt>
                <c:pt idx="3">
                  <c:v>-5.8000000000000003E-2</c:v>
                </c:pt>
                <c:pt idx="4">
                  <c:v>-5.3333333333333337E-2</c:v>
                </c:pt>
                <c:pt idx="5">
                  <c:v>-0.05</c:v>
                </c:pt>
                <c:pt idx="6">
                  <c:v>-4.7500000000000001E-2</c:v>
                </c:pt>
              </c:numCache>
            </c:numRef>
          </c:yVal>
          <c:smooth val="1"/>
        </c:ser>
        <c:ser>
          <c:idx val="5"/>
          <c:order val="2"/>
          <c:tx>
            <c:strRef>
              <c:f>Sheet1!$L$20</c:f>
              <c:strCache>
                <c:ptCount val="1"/>
                <c:pt idx="0">
                  <c:v>inline </c:v>
                </c:pt>
              </c:strCache>
            </c:strRef>
          </c:tx>
          <c:spPr>
            <a:ln>
              <a:solidFill>
                <a:schemeClr val="accent2">
                  <a:lumMod val="60000"/>
                  <a:lumOff val="40000"/>
                </a:schemeClr>
              </a:solidFill>
            </a:ln>
          </c:spPr>
          <c:marker>
            <c:symbol val="circle"/>
            <c:size val="7"/>
            <c:spPr>
              <a:solidFill>
                <a:schemeClr val="accent2">
                  <a:lumMod val="60000"/>
                  <a:lumOff val="40000"/>
                </a:schemeClr>
              </a:solidFill>
              <a:ln>
                <a:solidFill>
                  <a:schemeClr val="accent2">
                    <a:lumMod val="60000"/>
                    <a:lumOff val="40000"/>
                  </a:schemeClr>
                </a:solidFill>
              </a:ln>
            </c:spPr>
          </c:marker>
          <c:xVal>
            <c:numRef>
              <c:f>Sheet1!$A$22:$A$28</c:f>
              <c:numCache>
                <c:formatCode>General</c:formatCode>
                <c:ptCount val="7"/>
                <c:pt idx="0">
                  <c:v>120</c:v>
                </c:pt>
                <c:pt idx="1">
                  <c:v>150</c:v>
                </c:pt>
                <c:pt idx="2">
                  <c:v>200</c:v>
                </c:pt>
                <c:pt idx="3">
                  <c:v>250</c:v>
                </c:pt>
                <c:pt idx="4">
                  <c:v>300</c:v>
                </c:pt>
                <c:pt idx="5">
                  <c:v>350</c:v>
                </c:pt>
                <c:pt idx="6">
                  <c:v>400</c:v>
                </c:pt>
              </c:numCache>
            </c:numRef>
          </c:xVal>
          <c:yVal>
            <c:numRef>
              <c:f>Sheet1!$L$22:$L$28</c:f>
              <c:numCache>
                <c:formatCode>0.00%</c:formatCode>
                <c:ptCount val="7"/>
                <c:pt idx="0">
                  <c:v>6.5514617976306894E-2</c:v>
                </c:pt>
                <c:pt idx="1">
                  <c:v>6.5468749999999937E-2</c:v>
                </c:pt>
                <c:pt idx="2">
                  <c:v>5.6025026225086094E-2</c:v>
                </c:pt>
                <c:pt idx="3">
                  <c:v>5.1653581545932817E-2</c:v>
                </c:pt>
                <c:pt idx="4">
                  <c:v>6.7507020954849867E-2</c:v>
                </c:pt>
                <c:pt idx="5">
                  <c:v>7.7535644001767073E-2</c:v>
                </c:pt>
                <c:pt idx="6">
                  <c:v>8.4898439435224099E-2</c:v>
                </c:pt>
              </c:numCache>
            </c:numRef>
          </c:yVal>
          <c:smooth val="1"/>
        </c:ser>
        <c:ser>
          <c:idx val="6"/>
          <c:order val="3"/>
          <c:tx>
            <c:strRef>
              <c:f>Sheet1!$M$20</c:f>
              <c:strCache>
                <c:ptCount val="1"/>
                <c:pt idx="0">
                  <c:v>opposite</c:v>
                </c:pt>
              </c:strCache>
            </c:strRef>
          </c:tx>
          <c:spPr>
            <a:ln>
              <a:solidFill>
                <a:schemeClr val="accent2">
                  <a:lumMod val="75000"/>
                </a:schemeClr>
              </a:solidFill>
            </a:ln>
          </c:spPr>
          <c:marker>
            <c:symbol val="diamond"/>
            <c:size val="7"/>
            <c:spPr>
              <a:solidFill>
                <a:schemeClr val="accent2">
                  <a:lumMod val="75000"/>
                </a:schemeClr>
              </a:solidFill>
              <a:ln>
                <a:solidFill>
                  <a:schemeClr val="accent2">
                    <a:lumMod val="75000"/>
                  </a:schemeClr>
                </a:solidFill>
              </a:ln>
            </c:spPr>
          </c:marker>
          <c:xVal>
            <c:numRef>
              <c:f>Sheet1!$A$22:$A$28</c:f>
              <c:numCache>
                <c:formatCode>General</c:formatCode>
                <c:ptCount val="7"/>
                <c:pt idx="0">
                  <c:v>120</c:v>
                </c:pt>
                <c:pt idx="1">
                  <c:v>150</c:v>
                </c:pt>
                <c:pt idx="2">
                  <c:v>200</c:v>
                </c:pt>
                <c:pt idx="3">
                  <c:v>250</c:v>
                </c:pt>
                <c:pt idx="4">
                  <c:v>300</c:v>
                </c:pt>
                <c:pt idx="5">
                  <c:v>350</c:v>
                </c:pt>
                <c:pt idx="6">
                  <c:v>400</c:v>
                </c:pt>
              </c:numCache>
            </c:numRef>
          </c:xVal>
          <c:yVal>
            <c:numRef>
              <c:f>Sheet1!$M$22:$M$28</c:f>
              <c:numCache>
                <c:formatCode>0.00%</c:formatCode>
                <c:ptCount val="7"/>
                <c:pt idx="0">
                  <c:v>0.12615204869035979</c:v>
                </c:pt>
                <c:pt idx="1">
                  <c:v>0.11453125000000006</c:v>
                </c:pt>
                <c:pt idx="2">
                  <c:v>0.11897497377491389</c:v>
                </c:pt>
                <c:pt idx="3">
                  <c:v>0.10834641845406719</c:v>
                </c:pt>
                <c:pt idx="4">
                  <c:v>0.10249297904515015</c:v>
                </c:pt>
                <c:pt idx="5">
                  <c:v>0.10532149885537578</c:v>
                </c:pt>
                <c:pt idx="6">
                  <c:v>9.5101560564775894E-2</c:v>
                </c:pt>
              </c:numCache>
            </c:numRef>
          </c:yVal>
          <c:smooth val="1"/>
        </c:ser>
        <c:dLbls>
          <c:showLegendKey val="0"/>
          <c:showVal val="0"/>
          <c:showCatName val="0"/>
          <c:showSerName val="0"/>
          <c:showPercent val="0"/>
          <c:showBubbleSize val="0"/>
        </c:dLbls>
        <c:axId val="72796992"/>
        <c:axId val="72797568"/>
      </c:scatterChart>
      <c:valAx>
        <c:axId val="72796992"/>
        <c:scaling>
          <c:orientation val="minMax"/>
          <c:max val="450"/>
          <c:min val="0"/>
        </c:scaling>
        <c:delete val="0"/>
        <c:axPos val="b"/>
        <c:numFmt formatCode="General" sourceLinked="1"/>
        <c:majorTickMark val="out"/>
        <c:minorTickMark val="none"/>
        <c:tickLblPos val="nextTo"/>
        <c:crossAx val="72797568"/>
        <c:crosses val="autoZero"/>
        <c:crossBetween val="midCat"/>
      </c:valAx>
      <c:valAx>
        <c:axId val="72797568"/>
        <c:scaling>
          <c:orientation val="minMax"/>
          <c:max val="0.15000000000000002"/>
          <c:min val="-0.15000000000000002"/>
        </c:scaling>
        <c:delete val="0"/>
        <c:axPos val="l"/>
        <c:majorGridlines/>
        <c:numFmt formatCode="0.00%" sourceLinked="1"/>
        <c:majorTickMark val="out"/>
        <c:minorTickMark val="none"/>
        <c:tickLblPos val="nextTo"/>
        <c:crossAx val="72796992"/>
        <c:crosses val="autoZero"/>
        <c:crossBetween val="midCat"/>
      </c:valAx>
    </c:plotArea>
    <c:legend>
      <c:legendPos val="r"/>
      <c:legendEntry>
        <c:idx val="1"/>
        <c:delete val="1"/>
      </c:legendEntry>
      <c:layout/>
      <c:overlay val="0"/>
    </c:legend>
    <c:plotVisOnly val="1"/>
    <c:dispBlanksAs val="gap"/>
    <c:showDLblsOverMax val="0"/>
  </c:chart>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9.515670400069734E-2"/>
          <c:y val="4.9095254038413694E-2"/>
          <c:w val="0.76169340001501951"/>
          <c:h val="0.927815882942572"/>
        </c:manualLayout>
      </c:layout>
      <c:scatterChart>
        <c:scatterStyle val="lineMarker"/>
        <c:varyColors val="0"/>
        <c:ser>
          <c:idx val="4"/>
          <c:order val="0"/>
          <c:spPr>
            <a:ln w="28575">
              <a:noFill/>
            </a:ln>
          </c:spPr>
          <c:marker>
            <c:symbol val="square"/>
            <c:size val="7"/>
          </c:marker>
          <c:xVal>
            <c:numRef>
              <c:f>Sheet1!$B$19:$B$29</c:f>
              <c:numCache>
                <c:formatCode>General</c:formatCode>
                <c:ptCount val="11"/>
                <c:pt idx="0">
                  <c:v>70.5</c:v>
                </c:pt>
                <c:pt idx="1">
                  <c:v>88</c:v>
                </c:pt>
                <c:pt idx="2">
                  <c:v>100</c:v>
                </c:pt>
                <c:pt idx="3">
                  <c:v>150</c:v>
                </c:pt>
                <c:pt idx="4">
                  <c:v>200</c:v>
                </c:pt>
                <c:pt idx="5">
                  <c:v>250</c:v>
                </c:pt>
                <c:pt idx="6">
                  <c:v>300</c:v>
                </c:pt>
                <c:pt idx="7">
                  <c:v>350</c:v>
                </c:pt>
                <c:pt idx="8">
                  <c:v>400</c:v>
                </c:pt>
                <c:pt idx="9">
                  <c:v>450</c:v>
                </c:pt>
                <c:pt idx="10">
                  <c:v>500</c:v>
                </c:pt>
              </c:numCache>
            </c:numRef>
          </c:xVal>
          <c:yVal>
            <c:numRef>
              <c:f>Sheet1!$G$19:$G$29</c:f>
              <c:numCache>
                <c:formatCode>0.00%</c:formatCode>
                <c:ptCount val="11"/>
                <c:pt idx="0">
                  <c:v>6.46646791595685E-2</c:v>
                </c:pt>
                <c:pt idx="1">
                  <c:v>9.6685663924794482E-2</c:v>
                </c:pt>
                <c:pt idx="2">
                  <c:v>9.0206852874612414E-2</c:v>
                </c:pt>
                <c:pt idx="3">
                  <c:v>8.8395795868300681E-2</c:v>
                </c:pt>
                <c:pt idx="4">
                  <c:v>6.7071167039277152E-2</c:v>
                </c:pt>
                <c:pt idx="5">
                  <c:v>5.53539321994235E-2</c:v>
                </c:pt>
                <c:pt idx="6">
                  <c:v>5.8577958946519293E-2</c:v>
                </c:pt>
                <c:pt idx="7">
                  <c:v>8.2999787589844692E-2</c:v>
                </c:pt>
                <c:pt idx="8">
                  <c:v>9.8424276061706006E-2</c:v>
                </c:pt>
                <c:pt idx="9">
                  <c:v>0.10503516079043293</c:v>
                </c:pt>
                <c:pt idx="10">
                  <c:v>8.9509072936599737E-2</c:v>
                </c:pt>
              </c:numCache>
            </c:numRef>
          </c:yVal>
          <c:smooth val="0"/>
        </c:ser>
        <c:ser>
          <c:idx val="5"/>
          <c:order val="1"/>
          <c:spPr>
            <a:ln>
              <a:prstDash val="dash"/>
            </a:ln>
          </c:spPr>
          <c:marker>
            <c:symbol val="none"/>
          </c:marker>
          <c:xVal>
            <c:numRef>
              <c:f>Sheet1!$B$19:$B$29</c:f>
              <c:numCache>
                <c:formatCode>General</c:formatCode>
                <c:ptCount val="11"/>
                <c:pt idx="0">
                  <c:v>70.5</c:v>
                </c:pt>
                <c:pt idx="1">
                  <c:v>88</c:v>
                </c:pt>
                <c:pt idx="2">
                  <c:v>100</c:v>
                </c:pt>
                <c:pt idx="3">
                  <c:v>150</c:v>
                </c:pt>
                <c:pt idx="4">
                  <c:v>200</c:v>
                </c:pt>
                <c:pt idx="5">
                  <c:v>250</c:v>
                </c:pt>
                <c:pt idx="6">
                  <c:v>300</c:v>
                </c:pt>
                <c:pt idx="7">
                  <c:v>350</c:v>
                </c:pt>
                <c:pt idx="8">
                  <c:v>400</c:v>
                </c:pt>
                <c:pt idx="9">
                  <c:v>450</c:v>
                </c:pt>
                <c:pt idx="10">
                  <c:v>500</c:v>
                </c:pt>
              </c:numCache>
            </c:numRef>
          </c:xVal>
          <c:yVal>
            <c:numRef>
              <c:f>Sheet1!$H$19:$H$29</c:f>
              <c:numCache>
                <c:formatCode>0.00%</c:formatCode>
                <c:ptCount val="11"/>
                <c:pt idx="0">
                  <c:v>-0.12929078014184389</c:v>
                </c:pt>
                <c:pt idx="1">
                  <c:v>-0.10954545454545456</c:v>
                </c:pt>
                <c:pt idx="2">
                  <c:v>-0.1</c:v>
                </c:pt>
                <c:pt idx="3">
                  <c:v>-7.6666666666666661E-2</c:v>
                </c:pt>
                <c:pt idx="4">
                  <c:v>-6.5000000000000002E-2</c:v>
                </c:pt>
                <c:pt idx="5">
                  <c:v>-5.8000000000000003E-2</c:v>
                </c:pt>
                <c:pt idx="6">
                  <c:v>-5.3333333333333337E-2</c:v>
                </c:pt>
                <c:pt idx="7">
                  <c:v>-0.05</c:v>
                </c:pt>
                <c:pt idx="8">
                  <c:v>-4.7500000000000001E-2</c:v>
                </c:pt>
                <c:pt idx="9">
                  <c:v>-4.5555555555555557E-2</c:v>
                </c:pt>
                <c:pt idx="10">
                  <c:v>-4.3999999999999997E-2</c:v>
                </c:pt>
              </c:numCache>
            </c:numRef>
          </c:yVal>
          <c:smooth val="0"/>
        </c:ser>
        <c:ser>
          <c:idx val="6"/>
          <c:order val="2"/>
          <c:spPr>
            <a:ln>
              <a:prstDash val="dash"/>
            </a:ln>
          </c:spPr>
          <c:marker>
            <c:symbol val="none"/>
          </c:marker>
          <c:xVal>
            <c:numRef>
              <c:f>Sheet1!$B$19:$B$29</c:f>
              <c:numCache>
                <c:formatCode>General</c:formatCode>
                <c:ptCount val="11"/>
                <c:pt idx="0">
                  <c:v>70.5</c:v>
                </c:pt>
                <c:pt idx="1">
                  <c:v>88</c:v>
                </c:pt>
                <c:pt idx="2">
                  <c:v>100</c:v>
                </c:pt>
                <c:pt idx="3">
                  <c:v>150</c:v>
                </c:pt>
                <c:pt idx="4">
                  <c:v>200</c:v>
                </c:pt>
                <c:pt idx="5">
                  <c:v>250</c:v>
                </c:pt>
                <c:pt idx="6">
                  <c:v>300</c:v>
                </c:pt>
                <c:pt idx="7">
                  <c:v>350</c:v>
                </c:pt>
                <c:pt idx="8">
                  <c:v>400</c:v>
                </c:pt>
                <c:pt idx="9">
                  <c:v>450</c:v>
                </c:pt>
                <c:pt idx="10">
                  <c:v>500</c:v>
                </c:pt>
              </c:numCache>
            </c:numRef>
          </c:xVal>
          <c:yVal>
            <c:numRef>
              <c:f>Sheet1!$I$19:$I$29</c:f>
              <c:numCache>
                <c:formatCode>0.00%</c:formatCode>
                <c:ptCount val="11"/>
                <c:pt idx="0">
                  <c:v>0.12929078014184389</c:v>
                </c:pt>
                <c:pt idx="1">
                  <c:v>0.10954545454545456</c:v>
                </c:pt>
                <c:pt idx="2">
                  <c:v>0.1</c:v>
                </c:pt>
                <c:pt idx="3">
                  <c:v>7.6666666666666661E-2</c:v>
                </c:pt>
                <c:pt idx="4">
                  <c:v>6.5000000000000002E-2</c:v>
                </c:pt>
                <c:pt idx="5">
                  <c:v>5.8000000000000003E-2</c:v>
                </c:pt>
                <c:pt idx="6">
                  <c:v>5.3333333333333337E-2</c:v>
                </c:pt>
                <c:pt idx="7">
                  <c:v>0.05</c:v>
                </c:pt>
                <c:pt idx="8">
                  <c:v>4.7500000000000001E-2</c:v>
                </c:pt>
                <c:pt idx="9">
                  <c:v>4.5555555555555557E-2</c:v>
                </c:pt>
                <c:pt idx="10">
                  <c:v>4.3999999999999997E-2</c:v>
                </c:pt>
              </c:numCache>
            </c:numRef>
          </c:yVal>
          <c:smooth val="0"/>
        </c:ser>
        <c:dLbls>
          <c:showLegendKey val="0"/>
          <c:showVal val="0"/>
          <c:showCatName val="0"/>
          <c:showSerName val="0"/>
          <c:showPercent val="0"/>
          <c:showBubbleSize val="0"/>
        </c:dLbls>
        <c:axId val="72800448"/>
        <c:axId val="72801024"/>
      </c:scatterChart>
      <c:valAx>
        <c:axId val="72800448"/>
        <c:scaling>
          <c:orientation val="minMax"/>
        </c:scaling>
        <c:delete val="0"/>
        <c:axPos val="b"/>
        <c:numFmt formatCode="General" sourceLinked="1"/>
        <c:majorTickMark val="out"/>
        <c:minorTickMark val="none"/>
        <c:tickLblPos val="nextTo"/>
        <c:crossAx val="72801024"/>
        <c:crosses val="autoZero"/>
        <c:crossBetween val="midCat"/>
      </c:valAx>
      <c:valAx>
        <c:axId val="72801024"/>
        <c:scaling>
          <c:orientation val="minMax"/>
          <c:max val="0.2"/>
          <c:min val="-0.2"/>
        </c:scaling>
        <c:delete val="0"/>
        <c:axPos val="l"/>
        <c:majorGridlines/>
        <c:numFmt formatCode="0.00%" sourceLinked="0"/>
        <c:majorTickMark val="out"/>
        <c:minorTickMark val="none"/>
        <c:tickLblPos val="nextTo"/>
        <c:crossAx val="72800448"/>
        <c:crosses val="autoZero"/>
        <c:crossBetween val="midCat"/>
      </c:valAx>
    </c:plotArea>
    <c:plotVisOnly val="1"/>
    <c:dispBlanksAs val="gap"/>
    <c:showDLblsOverMax val="0"/>
  </c:chart>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Sheet3!$B$12</c:f>
              <c:strCache>
                <c:ptCount val="1"/>
                <c:pt idx="0">
                  <c:v>%Model Error from Ref</c:v>
                </c:pt>
              </c:strCache>
            </c:strRef>
          </c:tx>
          <c:invertIfNegative val="0"/>
          <c:val>
            <c:numRef>
              <c:f>Sheet3!$C$12:$G$12</c:f>
              <c:numCache>
                <c:formatCode>0.0%</c:formatCode>
                <c:ptCount val="5"/>
                <c:pt idx="0">
                  <c:v>0</c:v>
                </c:pt>
                <c:pt idx="1">
                  <c:v>0.13294336153449551</c:v>
                </c:pt>
                <c:pt idx="2">
                  <c:v>8.5372296612608395E-2</c:v>
                </c:pt>
                <c:pt idx="3">
                  <c:v>5.1782065487280045E-2</c:v>
                </c:pt>
                <c:pt idx="4">
                  <c:v>7.4403622617167542E-2</c:v>
                </c:pt>
              </c:numCache>
            </c:numRef>
          </c:val>
        </c:ser>
        <c:ser>
          <c:idx val="1"/>
          <c:order val="1"/>
          <c:tx>
            <c:strRef>
              <c:f>Sheet3!$B$13</c:f>
              <c:strCache>
                <c:ptCount val="1"/>
                <c:pt idx="0">
                  <c:v>Experimental Results </c:v>
                </c:pt>
              </c:strCache>
            </c:strRef>
          </c:tx>
          <c:invertIfNegative val="0"/>
          <c:val>
            <c:numRef>
              <c:f>Sheet3!$C$13:$G$13</c:f>
              <c:numCache>
                <c:formatCode>0.0%</c:formatCode>
                <c:ptCount val="5"/>
                <c:pt idx="0">
                  <c:v>0</c:v>
                </c:pt>
                <c:pt idx="1">
                  <c:v>0.155</c:v>
                </c:pt>
                <c:pt idx="2">
                  <c:v>0.11499999999999999</c:v>
                </c:pt>
                <c:pt idx="3">
                  <c:v>6.5000000000000002E-2</c:v>
                </c:pt>
                <c:pt idx="4">
                  <c:v>8.7999999999999995E-2</c:v>
                </c:pt>
              </c:numCache>
            </c:numRef>
          </c:val>
        </c:ser>
        <c:dLbls>
          <c:showLegendKey val="0"/>
          <c:showVal val="0"/>
          <c:showCatName val="0"/>
          <c:showSerName val="0"/>
          <c:showPercent val="0"/>
          <c:showBubbleSize val="0"/>
        </c:dLbls>
        <c:gapWidth val="150"/>
        <c:axId val="96311808"/>
        <c:axId val="43108032"/>
      </c:barChart>
      <c:catAx>
        <c:axId val="96311808"/>
        <c:scaling>
          <c:orientation val="minMax"/>
        </c:scaling>
        <c:delete val="0"/>
        <c:axPos val="b"/>
        <c:majorTickMark val="out"/>
        <c:minorTickMark val="none"/>
        <c:tickLblPos val="nextTo"/>
        <c:crossAx val="43108032"/>
        <c:crosses val="autoZero"/>
        <c:auto val="1"/>
        <c:lblAlgn val="ctr"/>
        <c:lblOffset val="100"/>
        <c:noMultiLvlLbl val="0"/>
      </c:catAx>
      <c:valAx>
        <c:axId val="43108032"/>
        <c:scaling>
          <c:orientation val="minMax"/>
        </c:scaling>
        <c:delete val="0"/>
        <c:axPos val="l"/>
        <c:majorGridlines/>
        <c:numFmt formatCode="0.0%" sourceLinked="1"/>
        <c:majorTickMark val="out"/>
        <c:minorTickMark val="none"/>
        <c:tickLblPos val="nextTo"/>
        <c:crossAx val="96311808"/>
        <c:crosses val="autoZero"/>
        <c:crossBetween val="between"/>
      </c:valAx>
    </c:plotArea>
    <c:legend>
      <c:legendPos val="r"/>
      <c:layout/>
      <c:overlay val="0"/>
    </c:legend>
    <c:plotVisOnly val="1"/>
    <c:dispBlanksAs val="gap"/>
    <c:showDLblsOverMax val="0"/>
  </c:chart>
  <c:externalData r:id="rId1">
    <c:autoUpdate val="0"/>
  </c:externalData>
  <c:userShapes r:id="rId2"/>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marL="0" marR="0" indent="0" algn="ctr" defTabSz="914400" rtl="0" eaLnBrk="1" fontAlgn="auto" latinLnBrk="0" hangingPunct="1">
              <a:lnSpc>
                <a:spcPct val="100000"/>
              </a:lnSpc>
              <a:spcBef>
                <a:spcPts val="0"/>
              </a:spcBef>
              <a:spcAft>
                <a:spcPts val="0"/>
              </a:spcAft>
              <a:buClrTx/>
              <a:buSzTx/>
              <a:buFontTx/>
              <a:buNone/>
              <a:tabLst/>
              <a:defRPr lang="en-US" sz="2000" b="1" i="0" u="none" strike="noStrike" kern="1200" baseline="0">
                <a:solidFill>
                  <a:schemeClr val="bg1"/>
                </a:solidFill>
                <a:latin typeface="+mj-lt"/>
                <a:ea typeface="+mj-ea"/>
                <a:cs typeface="+mj-cs"/>
              </a:defRPr>
            </a:pPr>
            <a:r>
              <a:rPr lang="en-US" sz="2400" b="1" i="0" u="none" strike="noStrike" kern="1200" baseline="0" dirty="0">
                <a:solidFill>
                  <a:schemeClr val="bg1"/>
                </a:solidFill>
                <a:latin typeface="+mj-lt"/>
                <a:ea typeface="+mj-ea"/>
                <a:cs typeface="+mj-cs"/>
              </a:rPr>
              <a:t>Traditional Hood </a:t>
            </a:r>
            <a:r>
              <a:rPr lang="en-US" sz="2400" b="1" i="0" u="none" strike="noStrike" kern="1200" baseline="0" dirty="0" smtClean="0">
                <a:solidFill>
                  <a:schemeClr val="bg1"/>
                </a:solidFill>
                <a:latin typeface="+mj-lt"/>
                <a:ea typeface="+mj-ea"/>
                <a:cs typeface="+mj-cs"/>
              </a:rPr>
              <a:t>Tested Two Swirl Diffusers</a:t>
            </a:r>
            <a:endParaRPr lang="en-US" sz="2400" b="1" i="0" u="none" strike="noStrike" kern="1200" baseline="0" dirty="0">
              <a:solidFill>
                <a:schemeClr val="bg1"/>
              </a:solidFill>
              <a:latin typeface="+mj-lt"/>
              <a:ea typeface="+mj-ea"/>
              <a:cs typeface="+mj-cs"/>
            </a:endParaRPr>
          </a:p>
        </c:rich>
      </c:tx>
      <c:layout/>
      <c:overlay val="1"/>
    </c:title>
    <c:autoTitleDeleted val="0"/>
    <c:plotArea>
      <c:layout>
        <c:manualLayout>
          <c:layoutTarget val="inner"/>
          <c:xMode val="edge"/>
          <c:yMode val="edge"/>
          <c:x val="9.3964618346632542E-2"/>
          <c:y val="0.12970049439462958"/>
          <c:w val="0.76686790691656515"/>
          <c:h val="0.57038541105518659"/>
        </c:manualLayout>
      </c:layout>
      <c:scatterChart>
        <c:scatterStyle val="lineMarker"/>
        <c:varyColors val="0"/>
        <c:ser>
          <c:idx val="6"/>
          <c:order val="0"/>
          <c:tx>
            <c:strRef>
              <c:f>'4in'!$B$101:$L$101</c:f>
              <c:strCache>
                <c:ptCount val="1"/>
                <c:pt idx="0">
                  <c:v>TWR</c:v>
                </c:pt>
              </c:strCache>
            </c:strRef>
          </c:tx>
          <c:spPr>
            <a:ln w="28575">
              <a:noFill/>
            </a:ln>
          </c:spPr>
          <c:marker>
            <c:symbol val="diamond"/>
            <c:size val="7"/>
          </c:marker>
          <c:xVal>
            <c:numRef>
              <c:f>'4in'!$B$104:$B$124</c:f>
              <c:numCache>
                <c:formatCode>General</c:formatCode>
                <c:ptCount val="21"/>
                <c:pt idx="0">
                  <c:v>91.63</c:v>
                </c:pt>
                <c:pt idx="1">
                  <c:v>107.21</c:v>
                </c:pt>
                <c:pt idx="2">
                  <c:v>122.6</c:v>
                </c:pt>
                <c:pt idx="3">
                  <c:v>138.1</c:v>
                </c:pt>
                <c:pt idx="4">
                  <c:v>153.80000000000001</c:v>
                </c:pt>
                <c:pt idx="5">
                  <c:v>168.5</c:v>
                </c:pt>
                <c:pt idx="6">
                  <c:v>184.9</c:v>
                </c:pt>
                <c:pt idx="7">
                  <c:v>199.9</c:v>
                </c:pt>
                <c:pt idx="8">
                  <c:v>215.7</c:v>
                </c:pt>
                <c:pt idx="9">
                  <c:v>230.3</c:v>
                </c:pt>
                <c:pt idx="10">
                  <c:v>246.3</c:v>
                </c:pt>
                <c:pt idx="11">
                  <c:v>261.5</c:v>
                </c:pt>
                <c:pt idx="12">
                  <c:v>277.57</c:v>
                </c:pt>
                <c:pt idx="13">
                  <c:v>293.10000000000002</c:v>
                </c:pt>
                <c:pt idx="14">
                  <c:v>308.39999999999998</c:v>
                </c:pt>
                <c:pt idx="15">
                  <c:v>324.2</c:v>
                </c:pt>
                <c:pt idx="16">
                  <c:v>339.9</c:v>
                </c:pt>
                <c:pt idx="17">
                  <c:v>355.02</c:v>
                </c:pt>
                <c:pt idx="18">
                  <c:v>370.71</c:v>
                </c:pt>
                <c:pt idx="19">
                  <c:v>386.2</c:v>
                </c:pt>
                <c:pt idx="20">
                  <c:v>402.4</c:v>
                </c:pt>
              </c:numCache>
            </c:numRef>
          </c:xVal>
          <c:yVal>
            <c:numRef>
              <c:f>'4in'!$J$104:$J$124</c:f>
              <c:numCache>
                <c:formatCode>0.00%</c:formatCode>
                <c:ptCount val="21"/>
                <c:pt idx="0">
                  <c:v>0.15745796025333036</c:v>
                </c:pt>
                <c:pt idx="1">
                  <c:v>0.18525431637890799</c:v>
                </c:pt>
                <c:pt idx="2">
                  <c:v>0.1994125326370757</c:v>
                </c:pt>
                <c:pt idx="3">
                  <c:v>0.21102248005801294</c:v>
                </c:pt>
                <c:pt idx="4">
                  <c:v>0.21330724070450091</c:v>
                </c:pt>
                <c:pt idx="5">
                  <c:v>0.22037914691943117</c:v>
                </c:pt>
                <c:pt idx="6">
                  <c:v>0.22349102773246332</c:v>
                </c:pt>
                <c:pt idx="7">
                  <c:v>0.23623623623623624</c:v>
                </c:pt>
                <c:pt idx="8">
                  <c:v>0.22505800464037118</c:v>
                </c:pt>
                <c:pt idx="9">
                  <c:v>0.23103597745990467</c:v>
                </c:pt>
                <c:pt idx="10">
                  <c:v>0.2368207623682077</c:v>
                </c:pt>
                <c:pt idx="11">
                  <c:v>0.25957120980091886</c:v>
                </c:pt>
                <c:pt idx="12">
                  <c:v>0.26764621146643619</c:v>
                </c:pt>
                <c:pt idx="13">
                  <c:v>0.2692439274717755</c:v>
                </c:pt>
                <c:pt idx="14">
                  <c:v>0.29304743339831063</c:v>
                </c:pt>
                <c:pt idx="15">
                  <c:v>0.29429892141756553</c:v>
                </c:pt>
                <c:pt idx="16">
                  <c:v>0.28805965749992635</c:v>
                </c:pt>
                <c:pt idx="17">
                  <c:v>0.31128041009374385</c:v>
                </c:pt>
                <c:pt idx="18">
                  <c:v>0.31692806922660899</c:v>
                </c:pt>
                <c:pt idx="19">
                  <c:v>0.32623929405657925</c:v>
                </c:pt>
                <c:pt idx="20">
                  <c:v>0.32602193419740777</c:v>
                </c:pt>
              </c:numCache>
            </c:numRef>
          </c:yVal>
          <c:smooth val="0"/>
        </c:ser>
        <c:ser>
          <c:idx val="1"/>
          <c:order val="1"/>
          <c:tx>
            <c:strRef>
              <c:f>'Australia Case 9_1_16'!$M$1</c:f>
              <c:strCache>
                <c:ptCount val="1"/>
                <c:pt idx="0">
                  <c:v>RDF</c:v>
                </c:pt>
              </c:strCache>
            </c:strRef>
          </c:tx>
          <c:spPr>
            <a:ln w="28575">
              <a:noFill/>
            </a:ln>
          </c:spPr>
          <c:xVal>
            <c:numRef>
              <c:f>'Australia Case 9_1_16'!$G$5:$G$14</c:f>
              <c:numCache>
                <c:formatCode>General</c:formatCode>
                <c:ptCount val="10"/>
                <c:pt idx="0">
                  <c:v>38.950000000000003</c:v>
                </c:pt>
                <c:pt idx="1">
                  <c:v>51.35</c:v>
                </c:pt>
                <c:pt idx="2">
                  <c:v>58.45</c:v>
                </c:pt>
                <c:pt idx="3">
                  <c:v>73.98</c:v>
                </c:pt>
                <c:pt idx="4">
                  <c:v>91.83</c:v>
                </c:pt>
                <c:pt idx="5">
                  <c:v>109.47</c:v>
                </c:pt>
                <c:pt idx="6">
                  <c:v>126.7</c:v>
                </c:pt>
                <c:pt idx="7">
                  <c:v>147.5</c:v>
                </c:pt>
                <c:pt idx="8">
                  <c:v>171.16</c:v>
                </c:pt>
                <c:pt idx="9">
                  <c:v>198.9</c:v>
                </c:pt>
              </c:numCache>
            </c:numRef>
          </c:xVal>
          <c:yVal>
            <c:numRef>
              <c:f>'Australia Case 9_1_16'!$J$5:$J$14</c:f>
              <c:numCache>
                <c:formatCode>0.00%</c:formatCode>
                <c:ptCount val="10"/>
                <c:pt idx="0">
                  <c:v>0.18116249053347899</c:v>
                </c:pt>
                <c:pt idx="1">
                  <c:v>0.26530471272903111</c:v>
                </c:pt>
                <c:pt idx="2">
                  <c:v>0.2997244645380841</c:v>
                </c:pt>
                <c:pt idx="3">
                  <c:v>0.32053708209425991</c:v>
                </c:pt>
                <c:pt idx="4">
                  <c:v>0.33233980827704368</c:v>
                </c:pt>
                <c:pt idx="5">
                  <c:v>0.33138595073594246</c:v>
                </c:pt>
                <c:pt idx="6">
                  <c:v>0.36574436516280073</c:v>
                </c:pt>
                <c:pt idx="7">
                  <c:v>0.37037924042433334</c:v>
                </c:pt>
                <c:pt idx="8">
                  <c:v>0.42367694278857293</c:v>
                </c:pt>
                <c:pt idx="9">
                  <c:v>0.39491737891737899</c:v>
                </c:pt>
              </c:numCache>
            </c:numRef>
          </c:yVal>
          <c:smooth val="0"/>
        </c:ser>
        <c:dLbls>
          <c:showLegendKey val="0"/>
          <c:showVal val="0"/>
          <c:showCatName val="0"/>
          <c:showSerName val="0"/>
          <c:showPercent val="0"/>
          <c:showBubbleSize val="0"/>
        </c:dLbls>
        <c:axId val="43110336"/>
        <c:axId val="43110912"/>
      </c:scatterChart>
      <c:valAx>
        <c:axId val="43110336"/>
        <c:scaling>
          <c:orientation val="minMax"/>
        </c:scaling>
        <c:delete val="0"/>
        <c:axPos val="b"/>
        <c:title>
          <c:tx>
            <c:rich>
              <a:bodyPr/>
              <a:lstStyle/>
              <a:p>
                <a:pPr>
                  <a:defRPr/>
                </a:pPr>
                <a:r>
                  <a:rPr lang="en-US"/>
                  <a:t>CFM</a:t>
                </a:r>
              </a:p>
            </c:rich>
          </c:tx>
          <c:layout/>
          <c:overlay val="0"/>
        </c:title>
        <c:numFmt formatCode="General" sourceLinked="1"/>
        <c:majorTickMark val="none"/>
        <c:minorTickMark val="none"/>
        <c:tickLblPos val="nextTo"/>
        <c:crossAx val="43110912"/>
        <c:crosses val="autoZero"/>
        <c:crossBetween val="midCat"/>
      </c:valAx>
      <c:valAx>
        <c:axId val="43110912"/>
        <c:scaling>
          <c:orientation val="minMax"/>
          <c:max val="0.4"/>
          <c:min val="-0.15000000000000002"/>
        </c:scaling>
        <c:delete val="0"/>
        <c:axPos val="l"/>
        <c:majorGridlines/>
        <c:title>
          <c:tx>
            <c:rich>
              <a:bodyPr/>
              <a:lstStyle/>
              <a:p>
                <a:pPr>
                  <a:defRPr/>
                </a:pPr>
                <a:r>
                  <a:rPr lang="en-US"/>
                  <a:t>Error, %</a:t>
                </a:r>
              </a:p>
            </c:rich>
          </c:tx>
          <c:layout/>
          <c:overlay val="0"/>
        </c:title>
        <c:numFmt formatCode="0%" sourceLinked="0"/>
        <c:majorTickMark val="none"/>
        <c:minorTickMark val="none"/>
        <c:tickLblPos val="nextTo"/>
        <c:crossAx val="43110336"/>
        <c:crosses val="autoZero"/>
        <c:crossBetween val="midCat"/>
        <c:majorUnit val="5.000000000000001E-2"/>
      </c:valAx>
    </c:plotArea>
    <c:legend>
      <c:legendPos val="r"/>
      <c:layout>
        <c:manualLayout>
          <c:xMode val="edge"/>
          <c:yMode val="edge"/>
          <c:x val="6.2222245858754327E-2"/>
          <c:y val="0.67201841149826114"/>
          <c:w val="0.80961640211640218"/>
          <c:h val="0.22546128814825847"/>
        </c:manualLayout>
      </c:layout>
      <c:overlay val="0"/>
      <c:txPr>
        <a:bodyPr/>
        <a:lstStyle/>
        <a:p>
          <a:pPr>
            <a:defRPr sz="1100"/>
          </a:pPr>
          <a:endParaRPr lang="en-US"/>
        </a:p>
      </c:txPr>
    </c:legend>
    <c:plotVisOnly val="1"/>
    <c:dispBlanksAs val="gap"/>
    <c:showDLblsOverMax val="0"/>
  </c:chart>
  <c:externalData r:id="rId1">
    <c:autoUpdate val="0"/>
  </c:externalData>
  <c:userShapes r:id="rId2"/>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scatterChart>
        <c:scatterStyle val="lineMarker"/>
        <c:varyColors val="0"/>
        <c:ser>
          <c:idx val="5"/>
          <c:order val="0"/>
          <c:tx>
            <c:strRef>
              <c:f>aDJUSTED!$B$1</c:f>
              <c:strCache>
                <c:ptCount val="1"/>
                <c:pt idx="0">
                  <c:v>4way</c:v>
                </c:pt>
              </c:strCache>
            </c:strRef>
          </c:tx>
          <c:spPr>
            <a:ln w="28575">
              <a:noFill/>
            </a:ln>
          </c:spPr>
          <c:xVal>
            <c:numRef>
              <c:f>aDJUSTED!$G$4:$G$24</c:f>
              <c:numCache>
                <c:formatCode>General</c:formatCode>
                <c:ptCount val="21"/>
                <c:pt idx="0">
                  <c:v>91.9</c:v>
                </c:pt>
                <c:pt idx="1">
                  <c:v>107.8</c:v>
                </c:pt>
                <c:pt idx="2">
                  <c:v>123.13</c:v>
                </c:pt>
                <c:pt idx="3">
                  <c:v>138.6</c:v>
                </c:pt>
                <c:pt idx="4">
                  <c:v>153.80000000000001</c:v>
                </c:pt>
                <c:pt idx="5">
                  <c:v>169.8</c:v>
                </c:pt>
                <c:pt idx="6">
                  <c:v>184.6</c:v>
                </c:pt>
                <c:pt idx="7">
                  <c:v>200.9</c:v>
                </c:pt>
                <c:pt idx="8">
                  <c:v>215.74</c:v>
                </c:pt>
                <c:pt idx="9">
                  <c:v>231.8</c:v>
                </c:pt>
                <c:pt idx="10">
                  <c:v>247.1</c:v>
                </c:pt>
                <c:pt idx="11">
                  <c:v>262.89999999999998</c:v>
                </c:pt>
                <c:pt idx="12">
                  <c:v>278.39999999999998</c:v>
                </c:pt>
                <c:pt idx="13">
                  <c:v>293.87</c:v>
                </c:pt>
                <c:pt idx="14">
                  <c:v>309.3</c:v>
                </c:pt>
                <c:pt idx="15">
                  <c:v>325.25</c:v>
                </c:pt>
                <c:pt idx="16">
                  <c:v>341.5</c:v>
                </c:pt>
                <c:pt idx="17">
                  <c:v>355.7</c:v>
                </c:pt>
                <c:pt idx="18">
                  <c:v>370.69</c:v>
                </c:pt>
                <c:pt idx="19">
                  <c:v>386.7</c:v>
                </c:pt>
                <c:pt idx="20">
                  <c:v>402.2</c:v>
                </c:pt>
              </c:numCache>
            </c:numRef>
          </c:xVal>
          <c:yVal>
            <c:numRef>
              <c:f>aDJUSTED!$M$4:$M$24</c:f>
              <c:numCache>
                <c:formatCode>0.00%</c:formatCode>
                <c:ptCount val="21"/>
                <c:pt idx="0">
                  <c:v>-4.2400822353111239E-2</c:v>
                </c:pt>
                <c:pt idx="1">
                  <c:v>-2.7150047949327384E-2</c:v>
                </c:pt>
                <c:pt idx="2">
                  <c:v>-4.3892180856944046E-2</c:v>
                </c:pt>
                <c:pt idx="3">
                  <c:v>-4.3842553262162604E-2</c:v>
                </c:pt>
                <c:pt idx="4">
                  <c:v>-3.5914485430262807E-2</c:v>
                </c:pt>
                <c:pt idx="5">
                  <c:v>-3.445311675281347E-2</c:v>
                </c:pt>
                <c:pt idx="6">
                  <c:v>-3.7546577194857989E-2</c:v>
                </c:pt>
                <c:pt idx="7">
                  <c:v>-3.8015610007566702E-2</c:v>
                </c:pt>
                <c:pt idx="8">
                  <c:v>-3.6119068026542245E-2</c:v>
                </c:pt>
                <c:pt idx="9">
                  <c:v>-3.5734819307711552E-2</c:v>
                </c:pt>
                <c:pt idx="10">
                  <c:v>-3.6232888654449874E-2</c:v>
                </c:pt>
                <c:pt idx="11">
                  <c:v>-4.2402018818514575E-2</c:v>
                </c:pt>
                <c:pt idx="12">
                  <c:v>-4.314659395429879E-2</c:v>
                </c:pt>
                <c:pt idx="13">
                  <c:v>-3.3496527390266678E-2</c:v>
                </c:pt>
                <c:pt idx="14">
                  <c:v>-3.4259644836803715E-2</c:v>
                </c:pt>
                <c:pt idx="15">
                  <c:v>-4.2685216194959269E-2</c:v>
                </c:pt>
                <c:pt idx="16">
                  <c:v>-3.648888836036826E-2</c:v>
                </c:pt>
                <c:pt idx="17">
                  <c:v>-2.7494953109141462E-2</c:v>
                </c:pt>
                <c:pt idx="18">
                  <c:v>-2.6717754534227534E-2</c:v>
                </c:pt>
                <c:pt idx="19">
                  <c:v>-2.8600632468240794E-2</c:v>
                </c:pt>
                <c:pt idx="20">
                  <c:v>-1.88962970760016E-2</c:v>
                </c:pt>
              </c:numCache>
            </c:numRef>
          </c:yVal>
          <c:smooth val="0"/>
        </c:ser>
        <c:ser>
          <c:idx val="0"/>
          <c:order val="1"/>
          <c:tx>
            <c:strRef>
              <c:f>aDJUSTED!$B$26</c:f>
              <c:strCache>
                <c:ptCount val="1"/>
                <c:pt idx="0">
                  <c:v>plaque</c:v>
                </c:pt>
              </c:strCache>
            </c:strRef>
          </c:tx>
          <c:spPr>
            <a:ln w="28575">
              <a:noFill/>
            </a:ln>
          </c:spPr>
          <c:xVal>
            <c:numRef>
              <c:f>aDJUSTED!$G$4:$G$24</c:f>
              <c:numCache>
                <c:formatCode>General</c:formatCode>
                <c:ptCount val="21"/>
                <c:pt idx="0">
                  <c:v>91.9</c:v>
                </c:pt>
                <c:pt idx="1">
                  <c:v>107.8</c:v>
                </c:pt>
                <c:pt idx="2">
                  <c:v>123.13</c:v>
                </c:pt>
                <c:pt idx="3">
                  <c:v>138.6</c:v>
                </c:pt>
                <c:pt idx="4">
                  <c:v>153.80000000000001</c:v>
                </c:pt>
                <c:pt idx="5">
                  <c:v>169.8</c:v>
                </c:pt>
                <c:pt idx="6">
                  <c:v>184.6</c:v>
                </c:pt>
                <c:pt idx="7">
                  <c:v>200.9</c:v>
                </c:pt>
                <c:pt idx="8">
                  <c:v>215.74</c:v>
                </c:pt>
                <c:pt idx="9">
                  <c:v>231.8</c:v>
                </c:pt>
                <c:pt idx="10">
                  <c:v>247.1</c:v>
                </c:pt>
                <c:pt idx="11">
                  <c:v>262.89999999999998</c:v>
                </c:pt>
                <c:pt idx="12">
                  <c:v>278.39999999999998</c:v>
                </c:pt>
                <c:pt idx="13">
                  <c:v>293.87</c:v>
                </c:pt>
                <c:pt idx="14">
                  <c:v>309.3</c:v>
                </c:pt>
                <c:pt idx="15">
                  <c:v>325.25</c:v>
                </c:pt>
                <c:pt idx="16">
                  <c:v>341.5</c:v>
                </c:pt>
                <c:pt idx="17">
                  <c:v>355.7</c:v>
                </c:pt>
                <c:pt idx="18">
                  <c:v>370.69</c:v>
                </c:pt>
                <c:pt idx="19">
                  <c:v>386.7</c:v>
                </c:pt>
                <c:pt idx="20">
                  <c:v>402.2</c:v>
                </c:pt>
              </c:numCache>
            </c:numRef>
          </c:xVal>
          <c:yVal>
            <c:numRef>
              <c:f>aDJUSTED!$M$29:$M$49</c:f>
              <c:numCache>
                <c:formatCode>0.00%</c:formatCode>
                <c:ptCount val="21"/>
                <c:pt idx="0">
                  <c:v>-5.0753495346496924E-3</c:v>
                </c:pt>
                <c:pt idx="1">
                  <c:v>1.2177853944288705E-3</c:v>
                </c:pt>
                <c:pt idx="2">
                  <c:v>-1.2472676552517298E-2</c:v>
                </c:pt>
                <c:pt idx="3">
                  <c:v>-8.1447724663425147E-3</c:v>
                </c:pt>
                <c:pt idx="4">
                  <c:v>2.9032950337085223E-3</c:v>
                </c:pt>
                <c:pt idx="5">
                  <c:v>-6.813409130080425E-3</c:v>
                </c:pt>
                <c:pt idx="6">
                  <c:v>-9.5783064511334448E-3</c:v>
                </c:pt>
                <c:pt idx="7">
                  <c:v>-7.5443846193500308E-3</c:v>
                </c:pt>
                <c:pt idx="8">
                  <c:v>-1.3465427454844303E-2</c:v>
                </c:pt>
                <c:pt idx="9">
                  <c:v>-1.6422642862500003E-2</c:v>
                </c:pt>
                <c:pt idx="10">
                  <c:v>-1.7260878509888916E-2</c:v>
                </c:pt>
                <c:pt idx="11">
                  <c:v>-2.6433071704330624E-2</c:v>
                </c:pt>
                <c:pt idx="12">
                  <c:v>-2.1976661024885075E-2</c:v>
                </c:pt>
                <c:pt idx="13">
                  <c:v>-2.4653950675756514E-2</c:v>
                </c:pt>
                <c:pt idx="14">
                  <c:v>-2.4229964009591265E-2</c:v>
                </c:pt>
                <c:pt idx="15">
                  <c:v>-1.4474338804376125E-2</c:v>
                </c:pt>
                <c:pt idx="16">
                  <c:v>-2.2985147969388581E-2</c:v>
                </c:pt>
                <c:pt idx="17">
                  <c:v>-1.0593814380632949E-2</c:v>
                </c:pt>
                <c:pt idx="18">
                  <c:v>-1.1941846948286705E-2</c:v>
                </c:pt>
                <c:pt idx="19">
                  <c:v>-2.1904550780768861E-2</c:v>
                </c:pt>
                <c:pt idx="20">
                  <c:v>-1.7324548958616681E-2</c:v>
                </c:pt>
              </c:numCache>
            </c:numRef>
          </c:yVal>
          <c:smooth val="0"/>
        </c:ser>
        <c:ser>
          <c:idx val="1"/>
          <c:order val="2"/>
          <c:tx>
            <c:strRef>
              <c:f>aDJUSTED!$B$51</c:f>
              <c:strCache>
                <c:ptCount val="1"/>
                <c:pt idx="0">
                  <c:v>2cone</c:v>
                </c:pt>
              </c:strCache>
            </c:strRef>
          </c:tx>
          <c:spPr>
            <a:ln w="28575">
              <a:noFill/>
            </a:ln>
          </c:spPr>
          <c:xVal>
            <c:numRef>
              <c:f>aDJUSTED!$G$54:$G$74</c:f>
              <c:numCache>
                <c:formatCode>General</c:formatCode>
                <c:ptCount val="21"/>
                <c:pt idx="0">
                  <c:v>92.17</c:v>
                </c:pt>
                <c:pt idx="1">
                  <c:v>107.34</c:v>
                </c:pt>
                <c:pt idx="2">
                  <c:v>123.45</c:v>
                </c:pt>
                <c:pt idx="3">
                  <c:v>139.035</c:v>
                </c:pt>
                <c:pt idx="4">
                  <c:v>154.30000000000001</c:v>
                </c:pt>
                <c:pt idx="5">
                  <c:v>169.89</c:v>
                </c:pt>
                <c:pt idx="6">
                  <c:v>185.6</c:v>
                </c:pt>
                <c:pt idx="7">
                  <c:v>201</c:v>
                </c:pt>
                <c:pt idx="8">
                  <c:v>216.7</c:v>
                </c:pt>
                <c:pt idx="9">
                  <c:v>232.48</c:v>
                </c:pt>
                <c:pt idx="10">
                  <c:v>248.3</c:v>
                </c:pt>
                <c:pt idx="11">
                  <c:v>263.012</c:v>
                </c:pt>
                <c:pt idx="12">
                  <c:v>278.85000000000002</c:v>
                </c:pt>
                <c:pt idx="13">
                  <c:v>294.8</c:v>
                </c:pt>
                <c:pt idx="14">
                  <c:v>310.47000000000003</c:v>
                </c:pt>
                <c:pt idx="15">
                  <c:v>327.8</c:v>
                </c:pt>
                <c:pt idx="16">
                  <c:v>341.81799999999998</c:v>
                </c:pt>
                <c:pt idx="17">
                  <c:v>357.5</c:v>
                </c:pt>
                <c:pt idx="18">
                  <c:v>373.5</c:v>
                </c:pt>
                <c:pt idx="19">
                  <c:v>389.02100000000002</c:v>
                </c:pt>
                <c:pt idx="20">
                  <c:v>405.13</c:v>
                </c:pt>
              </c:numCache>
            </c:numRef>
          </c:xVal>
          <c:yVal>
            <c:numRef>
              <c:f>aDJUSTED!$M$54:$M$74</c:f>
              <c:numCache>
                <c:formatCode>0.00%</c:formatCode>
                <c:ptCount val="21"/>
                <c:pt idx="0">
                  <c:v>-1.9671863941986556E-3</c:v>
                </c:pt>
                <c:pt idx="1">
                  <c:v>-4.1050049410169334E-3</c:v>
                </c:pt>
                <c:pt idx="2">
                  <c:v>-1.4121908715723747E-2</c:v>
                </c:pt>
                <c:pt idx="3">
                  <c:v>-3.8708372736163954E-3</c:v>
                </c:pt>
                <c:pt idx="4">
                  <c:v>-6.8390097091276941E-3</c:v>
                </c:pt>
                <c:pt idx="5">
                  <c:v>-1.145444810689876E-2</c:v>
                </c:pt>
                <c:pt idx="6">
                  <c:v>-1.6152463173862097E-2</c:v>
                </c:pt>
                <c:pt idx="7">
                  <c:v>-2.3602855462720007E-2</c:v>
                </c:pt>
                <c:pt idx="8">
                  <c:v>-1.3010187329636047E-2</c:v>
                </c:pt>
                <c:pt idx="9">
                  <c:v>-2.1557493172203956E-2</c:v>
                </c:pt>
                <c:pt idx="10">
                  <c:v>-2.1102890135993341E-2</c:v>
                </c:pt>
                <c:pt idx="11">
                  <c:v>-3.5236759217153857E-2</c:v>
                </c:pt>
                <c:pt idx="12">
                  <c:v>-2.3293270884795519E-2</c:v>
                </c:pt>
                <c:pt idx="13">
                  <c:v>-2.6605032757213071E-2</c:v>
                </c:pt>
                <c:pt idx="14">
                  <c:v>-1.241547547148153E-2</c:v>
                </c:pt>
                <c:pt idx="15">
                  <c:v>-1.7164414858961502E-2</c:v>
                </c:pt>
                <c:pt idx="16">
                  <c:v>-2.575385103128916E-2</c:v>
                </c:pt>
                <c:pt idx="17">
                  <c:v>-2.158598998904554E-2</c:v>
                </c:pt>
                <c:pt idx="18">
                  <c:v>-1.8548539506555328E-2</c:v>
                </c:pt>
                <c:pt idx="19">
                  <c:v>-1.942590374872516E-2</c:v>
                </c:pt>
                <c:pt idx="20">
                  <c:v>-1.6665152676471173E-2</c:v>
                </c:pt>
              </c:numCache>
            </c:numRef>
          </c:yVal>
          <c:smooth val="0"/>
        </c:ser>
        <c:ser>
          <c:idx val="2"/>
          <c:order val="3"/>
          <c:tx>
            <c:strRef>
              <c:f>aDJUSTED!$B$101</c:f>
              <c:strCache>
                <c:ptCount val="1"/>
                <c:pt idx="0">
                  <c:v>Swirl</c:v>
                </c:pt>
              </c:strCache>
            </c:strRef>
          </c:tx>
          <c:spPr>
            <a:ln w="28575">
              <a:noFill/>
            </a:ln>
          </c:spPr>
          <c:xVal>
            <c:numRef>
              <c:f>aDJUSTED!$G$104:$G$124</c:f>
              <c:numCache>
                <c:formatCode>General</c:formatCode>
                <c:ptCount val="21"/>
                <c:pt idx="0">
                  <c:v>91.58</c:v>
                </c:pt>
                <c:pt idx="1">
                  <c:v>107.15</c:v>
                </c:pt>
                <c:pt idx="2">
                  <c:v>122.56</c:v>
                </c:pt>
                <c:pt idx="3">
                  <c:v>137.9</c:v>
                </c:pt>
                <c:pt idx="4">
                  <c:v>153.30000000000001</c:v>
                </c:pt>
                <c:pt idx="5">
                  <c:v>168.8</c:v>
                </c:pt>
                <c:pt idx="6">
                  <c:v>183.9</c:v>
                </c:pt>
                <c:pt idx="7">
                  <c:v>199.8</c:v>
                </c:pt>
                <c:pt idx="8">
                  <c:v>215.5</c:v>
                </c:pt>
                <c:pt idx="9">
                  <c:v>230.7</c:v>
                </c:pt>
                <c:pt idx="10">
                  <c:v>246.6</c:v>
                </c:pt>
                <c:pt idx="11">
                  <c:v>261.2</c:v>
                </c:pt>
                <c:pt idx="12">
                  <c:v>277.68</c:v>
                </c:pt>
                <c:pt idx="13">
                  <c:v>292.3</c:v>
                </c:pt>
                <c:pt idx="14">
                  <c:v>307.8</c:v>
                </c:pt>
                <c:pt idx="15">
                  <c:v>324.5</c:v>
                </c:pt>
                <c:pt idx="16">
                  <c:v>339.27</c:v>
                </c:pt>
                <c:pt idx="17">
                  <c:v>353.09</c:v>
                </c:pt>
                <c:pt idx="18">
                  <c:v>369.8</c:v>
                </c:pt>
                <c:pt idx="19">
                  <c:v>385.3</c:v>
                </c:pt>
                <c:pt idx="20">
                  <c:v>401.2</c:v>
                </c:pt>
              </c:numCache>
            </c:numRef>
          </c:xVal>
          <c:yVal>
            <c:numRef>
              <c:f>aDJUSTED!$P$104:$P$124</c:f>
              <c:numCache>
                <c:formatCode>0.00%</c:formatCode>
                <c:ptCount val="21"/>
                <c:pt idx="0">
                  <c:v>0.10308760580011037</c:v>
                </c:pt>
                <c:pt idx="1">
                  <c:v>0.128419667316408</c:v>
                </c:pt>
                <c:pt idx="2">
                  <c:v>0.1403331512603557</c:v>
                </c:pt>
                <c:pt idx="3">
                  <c:v>0.14986390947983294</c:v>
                </c:pt>
                <c:pt idx="4">
                  <c:v>0.1500845628165009</c:v>
                </c:pt>
                <c:pt idx="5">
                  <c:v>0.15530176632680615</c:v>
                </c:pt>
                <c:pt idx="6">
                  <c:v>0.15669201283446332</c:v>
                </c:pt>
                <c:pt idx="7">
                  <c:v>0.16785726137053125</c:v>
                </c:pt>
                <c:pt idx="8">
                  <c:v>0.15528731892587117</c:v>
                </c:pt>
                <c:pt idx="9">
                  <c:v>0.15992583459740467</c:v>
                </c:pt>
                <c:pt idx="10">
                  <c:v>0.16457006715770769</c:v>
                </c:pt>
                <c:pt idx="11">
                  <c:v>0.18635899699229386</c:v>
                </c:pt>
                <c:pt idx="12">
                  <c:v>0.19360881291443618</c:v>
                </c:pt>
                <c:pt idx="13">
                  <c:v>0.19447064505377551</c:v>
                </c:pt>
                <c:pt idx="14">
                  <c:v>0.21772732946031065</c:v>
                </c:pt>
                <c:pt idx="15">
                  <c:v>0.21856220637556553</c:v>
                </c:pt>
                <c:pt idx="16">
                  <c:v>0.21203929036942634</c:v>
                </c:pt>
                <c:pt idx="17">
                  <c:v>0.23514896555924386</c:v>
                </c:pt>
                <c:pt idx="18">
                  <c:v>0.240815942035984</c:v>
                </c:pt>
                <c:pt idx="19">
                  <c:v>0.25031515499407925</c:v>
                </c:pt>
                <c:pt idx="20">
                  <c:v>0.25043742230290778</c:v>
                </c:pt>
              </c:numCache>
            </c:numRef>
          </c:yVal>
          <c:smooth val="0"/>
        </c:ser>
        <c:ser>
          <c:idx val="3"/>
          <c:order val="4"/>
          <c:tx>
            <c:strRef>
              <c:f>aDJUSTED!$B$126</c:f>
              <c:strCache>
                <c:ptCount val="1"/>
                <c:pt idx="0">
                  <c:v>3way-side</c:v>
                </c:pt>
              </c:strCache>
            </c:strRef>
          </c:tx>
          <c:spPr>
            <a:ln w="28575">
              <a:noFill/>
            </a:ln>
          </c:spPr>
          <c:xVal>
            <c:numRef>
              <c:f>aDJUSTED!$G$129:$G$149</c:f>
              <c:numCache>
                <c:formatCode>General</c:formatCode>
                <c:ptCount val="21"/>
                <c:pt idx="0">
                  <c:v>91.2</c:v>
                </c:pt>
                <c:pt idx="1">
                  <c:v>107.12</c:v>
                </c:pt>
                <c:pt idx="2">
                  <c:v>122.4</c:v>
                </c:pt>
                <c:pt idx="3">
                  <c:v>137.6</c:v>
                </c:pt>
                <c:pt idx="4">
                  <c:v>153.19999999999999</c:v>
                </c:pt>
                <c:pt idx="5">
                  <c:v>168.89</c:v>
                </c:pt>
                <c:pt idx="6">
                  <c:v>184.5</c:v>
                </c:pt>
                <c:pt idx="7">
                  <c:v>199.8</c:v>
                </c:pt>
                <c:pt idx="8">
                  <c:v>215.1</c:v>
                </c:pt>
                <c:pt idx="9">
                  <c:v>231.2</c:v>
                </c:pt>
                <c:pt idx="10">
                  <c:v>246.8</c:v>
                </c:pt>
                <c:pt idx="11">
                  <c:v>261.89999999999998</c:v>
                </c:pt>
                <c:pt idx="12">
                  <c:v>277.95</c:v>
                </c:pt>
                <c:pt idx="13">
                  <c:v>293.7</c:v>
                </c:pt>
                <c:pt idx="14">
                  <c:v>308.2</c:v>
                </c:pt>
                <c:pt idx="15">
                  <c:v>322.8</c:v>
                </c:pt>
                <c:pt idx="16">
                  <c:v>340.3</c:v>
                </c:pt>
                <c:pt idx="17">
                  <c:v>354.6</c:v>
                </c:pt>
                <c:pt idx="18">
                  <c:v>369.8</c:v>
                </c:pt>
                <c:pt idx="19">
                  <c:v>386.5</c:v>
                </c:pt>
                <c:pt idx="20">
                  <c:v>400.78</c:v>
                </c:pt>
              </c:numCache>
            </c:numRef>
          </c:xVal>
          <c:yVal>
            <c:numRef>
              <c:f>aDJUSTED!$O$129:$O$149</c:f>
              <c:numCache>
                <c:formatCode>0.00%</c:formatCode>
                <c:ptCount val="21"/>
                <c:pt idx="0">
                  <c:v>-1.7387755058516363E-3</c:v>
                </c:pt>
                <c:pt idx="1">
                  <c:v>-2.0613588569594811E-2</c:v>
                </c:pt>
                <c:pt idx="2">
                  <c:v>-1.3327747389791839E-2</c:v>
                </c:pt>
                <c:pt idx="3">
                  <c:v>-7.3795008107381543E-3</c:v>
                </c:pt>
                <c:pt idx="4">
                  <c:v>-2.5363670055101803E-2</c:v>
                </c:pt>
                <c:pt idx="5">
                  <c:v>-2.2978973345304285E-2</c:v>
                </c:pt>
                <c:pt idx="6">
                  <c:v>-2.0728554193393034E-2</c:v>
                </c:pt>
                <c:pt idx="7">
                  <c:v>-1.2322918809649086E-2</c:v>
                </c:pt>
                <c:pt idx="8">
                  <c:v>-3.3043582041789643E-2</c:v>
                </c:pt>
                <c:pt idx="9">
                  <c:v>-2.8722599609904698E-2</c:v>
                </c:pt>
                <c:pt idx="10">
                  <c:v>-3.0921683865281296E-2</c:v>
                </c:pt>
                <c:pt idx="11">
                  <c:v>-3.464787527521529E-2</c:v>
                </c:pt>
                <c:pt idx="12">
                  <c:v>-4.8673124401972939E-2</c:v>
                </c:pt>
                <c:pt idx="13">
                  <c:v>-4.3108318168766063E-2</c:v>
                </c:pt>
                <c:pt idx="14">
                  <c:v>-3.703327720211419E-2</c:v>
                </c:pt>
                <c:pt idx="15">
                  <c:v>-2.2452948003586132E-2</c:v>
                </c:pt>
                <c:pt idx="16">
                  <c:v>-3.2823188170758605E-2</c:v>
                </c:pt>
                <c:pt idx="17">
                  <c:v>-2.142191266760779E-2</c:v>
                </c:pt>
                <c:pt idx="18">
                  <c:v>-3.2304663696844593E-2</c:v>
                </c:pt>
                <c:pt idx="19">
                  <c:v>-2.0296713448010928E-2</c:v>
                </c:pt>
                <c:pt idx="20">
                  <c:v>-1.2657220113472922E-2</c:v>
                </c:pt>
              </c:numCache>
            </c:numRef>
          </c:yVal>
          <c:smooth val="0"/>
        </c:ser>
        <c:ser>
          <c:idx val="6"/>
          <c:order val="5"/>
          <c:tx>
            <c:strRef>
              <c:f>aDJUSTED!$B$251</c:f>
              <c:strCache>
                <c:ptCount val="1"/>
                <c:pt idx="0">
                  <c:v>2x1 slot</c:v>
                </c:pt>
              </c:strCache>
            </c:strRef>
          </c:tx>
          <c:spPr>
            <a:ln w="28575">
              <a:noFill/>
            </a:ln>
          </c:spPr>
          <c:marker>
            <c:symbol val="diamond"/>
            <c:size val="7"/>
            <c:spPr>
              <a:solidFill>
                <a:schemeClr val="accent6">
                  <a:lumMod val="60000"/>
                  <a:lumOff val="40000"/>
                </a:schemeClr>
              </a:solidFill>
            </c:spPr>
          </c:marker>
          <c:xVal>
            <c:numRef>
              <c:f>aDJUSTED!$G$254:$G$271</c:f>
              <c:numCache>
                <c:formatCode>General</c:formatCode>
                <c:ptCount val="18"/>
                <c:pt idx="0">
                  <c:v>91.4</c:v>
                </c:pt>
                <c:pt idx="1">
                  <c:v>104.5</c:v>
                </c:pt>
                <c:pt idx="2">
                  <c:v>117.65</c:v>
                </c:pt>
                <c:pt idx="3">
                  <c:v>130.69999999999999</c:v>
                </c:pt>
                <c:pt idx="4">
                  <c:v>143.4</c:v>
                </c:pt>
                <c:pt idx="5">
                  <c:v>156.80000000000001</c:v>
                </c:pt>
                <c:pt idx="6">
                  <c:v>169.6</c:v>
                </c:pt>
                <c:pt idx="7">
                  <c:v>182.6</c:v>
                </c:pt>
                <c:pt idx="8">
                  <c:v>195.4</c:v>
                </c:pt>
                <c:pt idx="9">
                  <c:v>209.3</c:v>
                </c:pt>
                <c:pt idx="10">
                  <c:v>221.6</c:v>
                </c:pt>
                <c:pt idx="11">
                  <c:v>234.9</c:v>
                </c:pt>
                <c:pt idx="12">
                  <c:v>248.09</c:v>
                </c:pt>
                <c:pt idx="13">
                  <c:v>261.39999999999998</c:v>
                </c:pt>
                <c:pt idx="14">
                  <c:v>274.39999999999998</c:v>
                </c:pt>
                <c:pt idx="15">
                  <c:v>287.05</c:v>
                </c:pt>
                <c:pt idx="16">
                  <c:v>299.56</c:v>
                </c:pt>
                <c:pt idx="17">
                  <c:v>313.68</c:v>
                </c:pt>
              </c:numCache>
            </c:numRef>
          </c:xVal>
          <c:yVal>
            <c:numRef>
              <c:f>aDJUSTED!$O$254:$O$271</c:f>
              <c:numCache>
                <c:formatCode>0.00%</c:formatCode>
                <c:ptCount val="18"/>
                <c:pt idx="0">
                  <c:v>7.2544306378289708E-2</c:v>
                </c:pt>
                <c:pt idx="1">
                  <c:v>7.2351953808313302E-2</c:v>
                </c:pt>
                <c:pt idx="2">
                  <c:v>0.10539150685107432</c:v>
                </c:pt>
                <c:pt idx="3">
                  <c:v>9.4158950462371077E-2</c:v>
                </c:pt>
                <c:pt idx="4">
                  <c:v>0.10832543926681167</c:v>
                </c:pt>
                <c:pt idx="5">
                  <c:v>9.5636905121660579E-2</c:v>
                </c:pt>
                <c:pt idx="6">
                  <c:v>0.10065381529067929</c:v>
                </c:pt>
                <c:pt idx="7">
                  <c:v>9.8105143425642249E-2</c:v>
                </c:pt>
                <c:pt idx="8">
                  <c:v>0.10218427846154915</c:v>
                </c:pt>
                <c:pt idx="9">
                  <c:v>8.9902757280834911E-2</c:v>
                </c:pt>
                <c:pt idx="10">
                  <c:v>0.10554713872451812</c:v>
                </c:pt>
                <c:pt idx="11">
                  <c:v>0.10601298940508297</c:v>
                </c:pt>
                <c:pt idx="12">
                  <c:v>0.10295482201311754</c:v>
                </c:pt>
                <c:pt idx="13">
                  <c:v>0.11879978567687396</c:v>
                </c:pt>
                <c:pt idx="14">
                  <c:v>0.10179359868590693</c:v>
                </c:pt>
                <c:pt idx="15">
                  <c:v>0.10872592212922458</c:v>
                </c:pt>
                <c:pt idx="16">
                  <c:v>0.12240398859122512</c:v>
                </c:pt>
                <c:pt idx="17">
                  <c:v>0.1384821744402514</c:v>
                </c:pt>
              </c:numCache>
            </c:numRef>
          </c:yVal>
          <c:smooth val="0"/>
        </c:ser>
        <c:ser>
          <c:idx val="7"/>
          <c:order val="6"/>
          <c:tx>
            <c:strRef>
              <c:f>aDJUSTED!$B$273</c:f>
              <c:strCache>
                <c:ptCount val="1"/>
                <c:pt idx="0">
                  <c:v>1way -corner</c:v>
                </c:pt>
              </c:strCache>
            </c:strRef>
          </c:tx>
          <c:spPr>
            <a:ln w="28575">
              <a:noFill/>
            </a:ln>
          </c:spPr>
          <c:marker>
            <c:symbol val="circle"/>
            <c:size val="7"/>
            <c:spPr>
              <a:solidFill>
                <a:srgbClr val="7030A0"/>
              </a:solidFill>
            </c:spPr>
          </c:marker>
          <c:xVal>
            <c:numRef>
              <c:f>aDJUSTED!$G$276:$G$296</c:f>
              <c:numCache>
                <c:formatCode>General</c:formatCode>
                <c:ptCount val="21"/>
                <c:pt idx="0">
                  <c:v>91.3</c:v>
                </c:pt>
                <c:pt idx="1">
                  <c:v>107.3</c:v>
                </c:pt>
                <c:pt idx="2">
                  <c:v>122.5</c:v>
                </c:pt>
                <c:pt idx="3">
                  <c:v>137.91</c:v>
                </c:pt>
                <c:pt idx="4">
                  <c:v>153.69999999999999</c:v>
                </c:pt>
                <c:pt idx="5">
                  <c:v>169.1</c:v>
                </c:pt>
                <c:pt idx="6">
                  <c:v>184.2</c:v>
                </c:pt>
                <c:pt idx="7">
                  <c:v>200.13</c:v>
                </c:pt>
                <c:pt idx="8">
                  <c:v>214</c:v>
                </c:pt>
                <c:pt idx="9">
                  <c:v>231.9</c:v>
                </c:pt>
                <c:pt idx="10">
                  <c:v>245.8</c:v>
                </c:pt>
                <c:pt idx="11">
                  <c:v>261.89999999999998</c:v>
                </c:pt>
                <c:pt idx="12">
                  <c:v>277.8</c:v>
                </c:pt>
                <c:pt idx="13">
                  <c:v>292.7</c:v>
                </c:pt>
                <c:pt idx="14">
                  <c:v>308.7</c:v>
                </c:pt>
                <c:pt idx="15">
                  <c:v>324.10000000000002</c:v>
                </c:pt>
                <c:pt idx="16">
                  <c:v>339.9</c:v>
                </c:pt>
                <c:pt idx="17">
                  <c:v>356</c:v>
                </c:pt>
                <c:pt idx="18">
                  <c:v>370.8</c:v>
                </c:pt>
                <c:pt idx="19">
                  <c:v>385.6</c:v>
                </c:pt>
                <c:pt idx="20">
                  <c:v>401.2</c:v>
                </c:pt>
              </c:numCache>
            </c:numRef>
          </c:xVal>
          <c:yVal>
            <c:numRef>
              <c:f>aDJUSTED!$O$276:$O$296</c:f>
              <c:numCache>
                <c:formatCode>0.00%</c:formatCode>
                <c:ptCount val="21"/>
                <c:pt idx="0">
                  <c:v>0.15044892265521384</c:v>
                </c:pt>
                <c:pt idx="1">
                  <c:v>0.10812341244728566</c:v>
                </c:pt>
                <c:pt idx="2">
                  <c:v>0.11643082270491276</c:v>
                </c:pt>
                <c:pt idx="3">
                  <c:v>0.10626946219681818</c:v>
                </c:pt>
                <c:pt idx="4">
                  <c:v>9.4877517297426175E-2</c:v>
                </c:pt>
                <c:pt idx="5">
                  <c:v>9.4000088360657111E-2</c:v>
                </c:pt>
                <c:pt idx="6">
                  <c:v>9.4981658283324721E-2</c:v>
                </c:pt>
                <c:pt idx="7">
                  <c:v>8.5870762804809098E-2</c:v>
                </c:pt>
                <c:pt idx="8">
                  <c:v>9.3780716154658827E-2</c:v>
                </c:pt>
                <c:pt idx="9">
                  <c:v>9.3184811859362837E-2</c:v>
                </c:pt>
                <c:pt idx="10">
                  <c:v>9.129690446403213E-2</c:v>
                </c:pt>
                <c:pt idx="11">
                  <c:v>9.517266691646098E-2</c:v>
                </c:pt>
                <c:pt idx="12">
                  <c:v>0.10306843298147725</c:v>
                </c:pt>
                <c:pt idx="13">
                  <c:v>0.10390796117612364</c:v>
                </c:pt>
                <c:pt idx="14">
                  <c:v>9.0860654079492786E-2</c:v>
                </c:pt>
                <c:pt idx="15">
                  <c:v>9.6740915318999615E-2</c:v>
                </c:pt>
                <c:pt idx="16">
                  <c:v>0.10962246899777314</c:v>
                </c:pt>
                <c:pt idx="17">
                  <c:v>0.1120708026565112</c:v>
                </c:pt>
                <c:pt idx="18">
                  <c:v>0.12669261930344178</c:v>
                </c:pt>
                <c:pt idx="19">
                  <c:v>0.11702191902878628</c:v>
                </c:pt>
                <c:pt idx="20">
                  <c:v>0.13079634553321684</c:v>
                </c:pt>
              </c:numCache>
            </c:numRef>
          </c:yVal>
          <c:smooth val="0"/>
        </c:ser>
        <c:ser>
          <c:idx val="8"/>
          <c:order val="7"/>
          <c:tx>
            <c:strRef>
              <c:f>aDJUSTED!$B$298</c:f>
              <c:strCache>
                <c:ptCount val="1"/>
                <c:pt idx="0">
                  <c:v>2x4 Laminar</c:v>
                </c:pt>
              </c:strCache>
            </c:strRef>
          </c:tx>
          <c:spPr>
            <a:ln w="28575">
              <a:noFill/>
            </a:ln>
          </c:spPr>
          <c:marker>
            <c:symbol val="star"/>
            <c:size val="7"/>
            <c:spPr>
              <a:solidFill>
                <a:schemeClr val="accent3">
                  <a:lumMod val="75000"/>
                </a:schemeClr>
              </a:solidFill>
            </c:spPr>
          </c:marker>
          <c:xVal>
            <c:numRef>
              <c:f>aDJUSTED!$G$301:$G$321</c:f>
              <c:numCache>
                <c:formatCode>General</c:formatCode>
                <c:ptCount val="21"/>
                <c:pt idx="0">
                  <c:v>85.8</c:v>
                </c:pt>
                <c:pt idx="1">
                  <c:v>101.5</c:v>
                </c:pt>
                <c:pt idx="2">
                  <c:v>115.4</c:v>
                </c:pt>
                <c:pt idx="3">
                  <c:v>130.51</c:v>
                </c:pt>
                <c:pt idx="4">
                  <c:v>145.5</c:v>
                </c:pt>
                <c:pt idx="5">
                  <c:v>159.80000000000001</c:v>
                </c:pt>
                <c:pt idx="6">
                  <c:v>174.3</c:v>
                </c:pt>
                <c:pt idx="7">
                  <c:v>189.2</c:v>
                </c:pt>
                <c:pt idx="8">
                  <c:v>204.6</c:v>
                </c:pt>
                <c:pt idx="9">
                  <c:v>218.3</c:v>
                </c:pt>
                <c:pt idx="10">
                  <c:v>233.4</c:v>
                </c:pt>
                <c:pt idx="11">
                  <c:v>247.9</c:v>
                </c:pt>
                <c:pt idx="12">
                  <c:v>262.8</c:v>
                </c:pt>
                <c:pt idx="13">
                  <c:v>277.39999999999998</c:v>
                </c:pt>
                <c:pt idx="14">
                  <c:v>291.8</c:v>
                </c:pt>
                <c:pt idx="15">
                  <c:v>305</c:v>
                </c:pt>
                <c:pt idx="16">
                  <c:v>321.39999999999998</c:v>
                </c:pt>
                <c:pt idx="17">
                  <c:v>336</c:v>
                </c:pt>
                <c:pt idx="18">
                  <c:v>349.8</c:v>
                </c:pt>
                <c:pt idx="19">
                  <c:v>364.8</c:v>
                </c:pt>
                <c:pt idx="20">
                  <c:v>378.6</c:v>
                </c:pt>
              </c:numCache>
            </c:numRef>
          </c:xVal>
          <c:yVal>
            <c:numRef>
              <c:f>aDJUSTED!$O$301:$O$321</c:f>
              <c:numCache>
                <c:formatCode>0.00%</c:formatCode>
                <c:ptCount val="21"/>
                <c:pt idx="0">
                  <c:v>-6.369436377722934E-2</c:v>
                </c:pt>
                <c:pt idx="1">
                  <c:v>-7.1612974185652684E-2</c:v>
                </c:pt>
                <c:pt idx="2">
                  <c:v>-6.2545585882785942E-2</c:v>
                </c:pt>
                <c:pt idx="3">
                  <c:v>-6.5066317111012656E-2</c:v>
                </c:pt>
                <c:pt idx="4">
                  <c:v>-7.3531956238515425E-2</c:v>
                </c:pt>
                <c:pt idx="5">
                  <c:v>-7.0083638414902935E-2</c:v>
                </c:pt>
                <c:pt idx="6">
                  <c:v>-6.8520185293869273E-2</c:v>
                </c:pt>
                <c:pt idx="7">
                  <c:v>-6.4150645055979783E-2</c:v>
                </c:pt>
                <c:pt idx="8">
                  <c:v>-7.2703237034148105E-2</c:v>
                </c:pt>
                <c:pt idx="9">
                  <c:v>-6.7903546435564566E-2</c:v>
                </c:pt>
                <c:pt idx="10">
                  <c:v>-6.9680001123096497E-2</c:v>
                </c:pt>
                <c:pt idx="11">
                  <c:v>-7.280882434553515E-2</c:v>
                </c:pt>
                <c:pt idx="12">
                  <c:v>-7.3276363544389628E-2</c:v>
                </c:pt>
                <c:pt idx="13">
                  <c:v>-7.98201461526791E-2</c:v>
                </c:pt>
                <c:pt idx="14">
                  <c:v>-7.4634702978438605E-2</c:v>
                </c:pt>
                <c:pt idx="15">
                  <c:v>-6.2621960943639282E-2</c:v>
                </c:pt>
                <c:pt idx="16">
                  <c:v>-6.4819371486442706E-2</c:v>
                </c:pt>
                <c:pt idx="17">
                  <c:v>-5.8274301677357199E-2</c:v>
                </c:pt>
                <c:pt idx="18">
                  <c:v>-4.9811383908749618E-2</c:v>
                </c:pt>
                <c:pt idx="19">
                  <c:v>-4.7963612746710627E-2</c:v>
                </c:pt>
                <c:pt idx="20">
                  <c:v>-3.7549646601314546E-2</c:v>
                </c:pt>
              </c:numCache>
            </c:numRef>
          </c:yVal>
          <c:smooth val="0"/>
        </c:ser>
        <c:ser>
          <c:idx val="11"/>
          <c:order val="8"/>
          <c:tx>
            <c:strRef>
              <c:f>aDJUSTED!$B$226</c:f>
              <c:strCache>
                <c:ptCount val="1"/>
                <c:pt idx="0">
                  <c:v>2way -corner</c:v>
                </c:pt>
              </c:strCache>
            </c:strRef>
          </c:tx>
          <c:spPr>
            <a:ln w="28575">
              <a:noFill/>
            </a:ln>
          </c:spPr>
          <c:xVal>
            <c:numRef>
              <c:f>aDJUSTED!$G$229:$G$249</c:f>
              <c:numCache>
                <c:formatCode>General</c:formatCode>
                <c:ptCount val="21"/>
                <c:pt idx="0">
                  <c:v>92.02</c:v>
                </c:pt>
                <c:pt idx="1">
                  <c:v>106.67</c:v>
                </c:pt>
                <c:pt idx="2">
                  <c:v>123.2</c:v>
                </c:pt>
                <c:pt idx="3">
                  <c:v>138.80000000000001</c:v>
                </c:pt>
                <c:pt idx="4">
                  <c:v>154.19999999999999</c:v>
                </c:pt>
                <c:pt idx="5">
                  <c:v>169.2</c:v>
                </c:pt>
                <c:pt idx="6">
                  <c:v>185.4</c:v>
                </c:pt>
                <c:pt idx="7">
                  <c:v>200.6</c:v>
                </c:pt>
                <c:pt idx="8">
                  <c:v>216.3</c:v>
                </c:pt>
                <c:pt idx="9">
                  <c:v>231.9</c:v>
                </c:pt>
                <c:pt idx="10">
                  <c:v>246.9</c:v>
                </c:pt>
                <c:pt idx="11">
                  <c:v>263.2</c:v>
                </c:pt>
                <c:pt idx="12">
                  <c:v>279.10000000000002</c:v>
                </c:pt>
                <c:pt idx="13">
                  <c:v>294.43</c:v>
                </c:pt>
                <c:pt idx="14">
                  <c:v>309.13</c:v>
                </c:pt>
                <c:pt idx="15">
                  <c:v>325.02</c:v>
                </c:pt>
                <c:pt idx="16">
                  <c:v>340.23</c:v>
                </c:pt>
                <c:pt idx="17">
                  <c:v>356.2</c:v>
                </c:pt>
                <c:pt idx="18">
                  <c:v>372.7</c:v>
                </c:pt>
                <c:pt idx="19">
                  <c:v>386.5</c:v>
                </c:pt>
                <c:pt idx="20">
                  <c:v>402.3</c:v>
                </c:pt>
              </c:numCache>
            </c:numRef>
          </c:xVal>
          <c:yVal>
            <c:numRef>
              <c:f>aDJUSTED!$O$229:$O$249</c:f>
              <c:numCache>
                <c:formatCode>0.00%</c:formatCode>
                <c:ptCount val="21"/>
                <c:pt idx="0">
                  <c:v>4.3217126529175115E-2</c:v>
                </c:pt>
                <c:pt idx="1">
                  <c:v>4.0006074664883394E-2</c:v>
                </c:pt>
                <c:pt idx="2">
                  <c:v>2.0466073168734583E-2</c:v>
                </c:pt>
                <c:pt idx="3">
                  <c:v>3.3942293975134014E-2</c:v>
                </c:pt>
                <c:pt idx="4">
                  <c:v>1.3301316923932729E-2</c:v>
                </c:pt>
                <c:pt idx="5">
                  <c:v>3.4213399549219106E-2</c:v>
                </c:pt>
                <c:pt idx="6">
                  <c:v>2.8130866439648239E-2</c:v>
                </c:pt>
                <c:pt idx="7">
                  <c:v>1.3375760926917279E-2</c:v>
                </c:pt>
                <c:pt idx="8">
                  <c:v>1.2060104854154596E-2</c:v>
                </c:pt>
                <c:pt idx="9">
                  <c:v>1.5565148211238722E-2</c:v>
                </c:pt>
                <c:pt idx="10">
                  <c:v>5.1085595485116098E-3</c:v>
                </c:pt>
                <c:pt idx="11">
                  <c:v>2.0157507172109401E-3</c:v>
                </c:pt>
                <c:pt idx="12">
                  <c:v>8.4615572961929675E-4</c:v>
                </c:pt>
                <c:pt idx="13">
                  <c:v>1.2072487374480273E-2</c:v>
                </c:pt>
                <c:pt idx="14">
                  <c:v>2.1305911007168776E-2</c:v>
                </c:pt>
                <c:pt idx="15">
                  <c:v>1.6503762467076383E-2</c:v>
                </c:pt>
                <c:pt idx="16">
                  <c:v>2.3236018255856167E-2</c:v>
                </c:pt>
                <c:pt idx="17">
                  <c:v>2.4373889547476379E-2</c:v>
                </c:pt>
                <c:pt idx="18">
                  <c:v>1.8602120193330074E-2</c:v>
                </c:pt>
                <c:pt idx="19">
                  <c:v>3.6624373227280016E-2</c:v>
                </c:pt>
                <c:pt idx="20">
                  <c:v>2.5583770481836021E-2</c:v>
                </c:pt>
              </c:numCache>
            </c:numRef>
          </c:yVal>
          <c:smooth val="0"/>
        </c:ser>
        <c:ser>
          <c:idx val="9"/>
          <c:order val="9"/>
          <c:tx>
            <c:strRef>
              <c:f>aDJUSTED!$B$201</c:f>
              <c:strCache>
                <c:ptCount val="1"/>
                <c:pt idx="0">
                  <c:v>2way</c:v>
                </c:pt>
              </c:strCache>
            </c:strRef>
          </c:tx>
          <c:spPr>
            <a:ln w="28575">
              <a:noFill/>
            </a:ln>
          </c:spPr>
          <c:xVal>
            <c:numRef>
              <c:f>aDJUSTED!$G$204:$G$224</c:f>
              <c:numCache>
                <c:formatCode>General</c:formatCode>
                <c:ptCount val="21"/>
                <c:pt idx="0">
                  <c:v>91.8</c:v>
                </c:pt>
                <c:pt idx="1">
                  <c:v>107.9</c:v>
                </c:pt>
                <c:pt idx="2">
                  <c:v>122.9</c:v>
                </c:pt>
                <c:pt idx="3">
                  <c:v>138.80000000000001</c:v>
                </c:pt>
                <c:pt idx="4">
                  <c:v>154.03</c:v>
                </c:pt>
                <c:pt idx="5">
                  <c:v>169.3</c:v>
                </c:pt>
                <c:pt idx="6">
                  <c:v>185.3</c:v>
                </c:pt>
                <c:pt idx="7">
                  <c:v>200.6</c:v>
                </c:pt>
                <c:pt idx="8">
                  <c:v>215.9</c:v>
                </c:pt>
                <c:pt idx="9">
                  <c:v>231.7</c:v>
                </c:pt>
                <c:pt idx="10">
                  <c:v>247.2</c:v>
                </c:pt>
                <c:pt idx="11">
                  <c:v>262.39999999999998</c:v>
                </c:pt>
                <c:pt idx="12">
                  <c:v>278.5</c:v>
                </c:pt>
                <c:pt idx="13">
                  <c:v>293.39999999999998</c:v>
                </c:pt>
                <c:pt idx="14">
                  <c:v>309.7</c:v>
                </c:pt>
                <c:pt idx="15">
                  <c:v>325.39999999999998</c:v>
                </c:pt>
                <c:pt idx="16">
                  <c:v>340.07</c:v>
                </c:pt>
                <c:pt idx="17">
                  <c:v>355.98</c:v>
                </c:pt>
                <c:pt idx="18">
                  <c:v>372</c:v>
                </c:pt>
                <c:pt idx="19">
                  <c:v>386.9</c:v>
                </c:pt>
                <c:pt idx="20">
                  <c:v>404.5</c:v>
                </c:pt>
              </c:numCache>
            </c:numRef>
          </c:xVal>
          <c:yVal>
            <c:numRef>
              <c:f>aDJUSTED!$O$204:$O$224</c:f>
              <c:numCache>
                <c:formatCode>0.00%</c:formatCode>
                <c:ptCount val="21"/>
                <c:pt idx="0">
                  <c:v>-1.9511966653655705E-2</c:v>
                </c:pt>
                <c:pt idx="1">
                  <c:v>-1.8836502630618736E-2</c:v>
                </c:pt>
                <c:pt idx="2">
                  <c:v>-2.5718925721715996E-2</c:v>
                </c:pt>
                <c:pt idx="3">
                  <c:v>-3.0899204583943712E-2</c:v>
                </c:pt>
                <c:pt idx="4">
                  <c:v>-3.0956236285714686E-2</c:v>
                </c:pt>
                <c:pt idx="5">
                  <c:v>-3.1409335701898508E-2</c:v>
                </c:pt>
                <c:pt idx="6">
                  <c:v>-3.0641432599025409E-2</c:v>
                </c:pt>
                <c:pt idx="7">
                  <c:v>-4.1459732592524445E-2</c:v>
                </c:pt>
                <c:pt idx="8">
                  <c:v>-4.1516864500975192E-2</c:v>
                </c:pt>
                <c:pt idx="9">
                  <c:v>-4.3919810536215909E-2</c:v>
                </c:pt>
                <c:pt idx="10">
                  <c:v>-4.8787912038978948E-2</c:v>
                </c:pt>
                <c:pt idx="11">
                  <c:v>-4.8212212808624998E-2</c:v>
                </c:pt>
                <c:pt idx="12">
                  <c:v>-4.3516752232430927E-2</c:v>
                </c:pt>
                <c:pt idx="13">
                  <c:v>-4.4773282417999993E-2</c:v>
                </c:pt>
                <c:pt idx="14">
                  <c:v>-4.5291043556986155E-2</c:v>
                </c:pt>
                <c:pt idx="15">
                  <c:v>-4.9307704593321372E-2</c:v>
                </c:pt>
                <c:pt idx="16">
                  <c:v>-4.6820496515626503E-2</c:v>
                </c:pt>
                <c:pt idx="17">
                  <c:v>-2.8319769721308397E-2</c:v>
                </c:pt>
                <c:pt idx="18">
                  <c:v>-4.6542234717506736E-2</c:v>
                </c:pt>
                <c:pt idx="19">
                  <c:v>-2.9142024821093793E-2</c:v>
                </c:pt>
                <c:pt idx="20">
                  <c:v>-3.2321223884611339E-2</c:v>
                </c:pt>
              </c:numCache>
            </c:numRef>
          </c:yVal>
          <c:smooth val="0"/>
        </c:ser>
        <c:dLbls>
          <c:showLegendKey val="0"/>
          <c:showVal val="0"/>
          <c:showCatName val="0"/>
          <c:showSerName val="0"/>
          <c:showPercent val="0"/>
          <c:showBubbleSize val="0"/>
        </c:dLbls>
        <c:axId val="103956480"/>
        <c:axId val="103957056"/>
      </c:scatterChart>
      <c:valAx>
        <c:axId val="103956480"/>
        <c:scaling>
          <c:orientation val="minMax"/>
          <c:min val="50"/>
        </c:scaling>
        <c:delete val="0"/>
        <c:axPos val="b"/>
        <c:title>
          <c:tx>
            <c:rich>
              <a:bodyPr/>
              <a:lstStyle/>
              <a:p>
                <a:pPr>
                  <a:defRPr/>
                </a:pPr>
                <a:r>
                  <a:rPr lang="en-US"/>
                  <a:t>CFM</a:t>
                </a:r>
              </a:p>
            </c:rich>
          </c:tx>
          <c:layout/>
          <c:overlay val="0"/>
        </c:title>
        <c:numFmt formatCode="General" sourceLinked="1"/>
        <c:majorTickMark val="out"/>
        <c:minorTickMark val="none"/>
        <c:tickLblPos val="nextTo"/>
        <c:txPr>
          <a:bodyPr/>
          <a:lstStyle/>
          <a:p>
            <a:pPr>
              <a:defRPr sz="1200"/>
            </a:pPr>
            <a:endParaRPr lang="en-US"/>
          </a:p>
        </c:txPr>
        <c:crossAx val="103957056"/>
        <c:crosses val="autoZero"/>
        <c:crossBetween val="midCat"/>
      </c:valAx>
      <c:valAx>
        <c:axId val="103957056"/>
        <c:scaling>
          <c:orientation val="minMax"/>
          <c:max val="0.30000000000000004"/>
          <c:min val="-0.15000000000000002"/>
        </c:scaling>
        <c:delete val="0"/>
        <c:axPos val="l"/>
        <c:majorGridlines/>
        <c:numFmt formatCode="0%" sourceLinked="0"/>
        <c:majorTickMark val="out"/>
        <c:minorTickMark val="none"/>
        <c:tickLblPos val="nextTo"/>
        <c:txPr>
          <a:bodyPr/>
          <a:lstStyle/>
          <a:p>
            <a:pPr>
              <a:defRPr sz="1200"/>
            </a:pPr>
            <a:endParaRPr lang="en-US"/>
          </a:p>
        </c:txPr>
        <c:crossAx val="103956480"/>
        <c:crosses val="autoZero"/>
        <c:crossBetween val="midCat"/>
      </c:valAx>
    </c:plotArea>
    <c:legend>
      <c:legendPos val="b"/>
      <c:layout/>
      <c:overlay val="0"/>
    </c:legend>
    <c:plotVisOnly val="1"/>
    <c:dispBlanksAs val="gap"/>
    <c:showDLblsOverMax val="0"/>
  </c:chart>
  <c:externalData r:id="rId1">
    <c:autoUpdate val="0"/>
  </c:externalData>
</c:chartSpace>
</file>

<file path=ppt/drawings/_rels/drawing1.xml.rels><?xml version="1.0" encoding="UTF-8" standalone="yes"?>
<Relationships xmlns="http://schemas.openxmlformats.org/package/2006/relationships"><Relationship Id="rId1" Type="http://schemas.openxmlformats.org/officeDocument/2006/relationships/image" Target="../media/image19.png"/></Relationships>
</file>

<file path=ppt/drawings/_rels/drawing2.xml.rels><?xml version="1.0" encoding="UTF-8" standalone="yes"?>
<Relationships xmlns="http://schemas.openxmlformats.org/package/2006/relationships"><Relationship Id="rId1" Type="http://schemas.openxmlformats.org/officeDocument/2006/relationships/image" Target="../media/image7.png"/></Relationships>
</file>

<file path=ppt/drawings/_rels/drawing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image" Target="../media/image27.png"/></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4.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6.emf"/></Relationships>
</file>

<file path=ppt/drawings/drawing1.xml><?xml version="1.0" encoding="utf-8"?>
<c:userShapes xmlns:c="http://schemas.openxmlformats.org/drawingml/2006/chart">
  <cdr:relSizeAnchor xmlns:cdr="http://schemas.openxmlformats.org/drawingml/2006/chartDrawing">
    <cdr:from>
      <cdr:x>0.51275</cdr:x>
      <cdr:y>0.71759</cdr:y>
    </cdr:from>
    <cdr:to>
      <cdr:x>1</cdr:x>
      <cdr:y>0.98715</cdr:y>
    </cdr:to>
    <cdr:pic>
      <cdr:nvPicPr>
        <cdr:cNvPr id="2" name="chart"/>
        <cdr:cNvPicPr>
          <a:picLocks xmlns:a="http://schemas.openxmlformats.org/drawingml/2006/main" noChangeAspect="1"/>
        </cdr:cNvPicPr>
      </cdr:nvPicPr>
      <cdr:blipFill>
        <a:blip xmlns:a="http://schemas.openxmlformats.org/drawingml/2006/main" xmlns:r="http://schemas.openxmlformats.org/officeDocument/2006/relationships" r:embed="rId1"/>
        <a:stretch xmlns:a="http://schemas.openxmlformats.org/drawingml/2006/main">
          <a:fillRect/>
        </a:stretch>
      </cdr:blipFill>
      <cdr:spPr>
        <a:xfrm xmlns:a="http://schemas.openxmlformats.org/drawingml/2006/main">
          <a:off x="4511570" y="4726813"/>
          <a:ext cx="4287167" cy="1775587"/>
        </a:xfrm>
        <a:prstGeom xmlns:a="http://schemas.openxmlformats.org/drawingml/2006/main" prst="rect">
          <a:avLst/>
        </a:prstGeom>
      </cdr:spPr>
    </cdr:pic>
  </cdr:relSizeAnchor>
</c:userShapes>
</file>

<file path=ppt/drawings/drawing2.xml><?xml version="1.0" encoding="utf-8"?>
<c:userShapes xmlns:c="http://schemas.openxmlformats.org/drawingml/2006/chart">
  <cdr:relSizeAnchor xmlns:cdr="http://schemas.openxmlformats.org/drawingml/2006/chartDrawing">
    <cdr:from>
      <cdr:x>0.09112</cdr:x>
      <cdr:y>0.07855</cdr:y>
    </cdr:from>
    <cdr:to>
      <cdr:x>0.22974</cdr:x>
      <cdr:y>0.32855</cdr:y>
    </cdr:to>
    <cdr:pic>
      <cdr:nvPicPr>
        <cdr:cNvPr id="2" name="Picture 1"/>
        <cdr:cNvPicPr>
          <a:picLocks xmlns:a="http://schemas.openxmlformats.org/drawingml/2006/main" noChangeAspect="1" noChangeArrowheads="1"/>
        </cdr:cNvPicPr>
      </cdr:nvPicPr>
      <cdr:blipFill>
        <a:blip xmlns:a="http://schemas.openxmlformats.org/drawingml/2006/main" xmlns:r="http://schemas.openxmlformats.org/officeDocument/2006/relationships" r:embed="rId1" cstate="print">
          <a:extLst>
            <a:ext uri="{28A0092B-C50C-407E-A947-70E740481C1C}">
              <a14:useLocalDpi xmlns:a14="http://schemas.microsoft.com/office/drawing/2010/main" val="0"/>
            </a:ext>
          </a:extLst>
        </a:blip>
        <a:srcRect xmlns:a="http://schemas.openxmlformats.org/drawingml/2006/main"/>
        <a:stretch xmlns:a="http://schemas.openxmlformats.org/drawingml/2006/main">
          <a:fillRect/>
        </a:stretch>
      </cdr:blipFill>
      <cdr:spPr bwMode="auto">
        <a:xfrm xmlns:a="http://schemas.openxmlformats.org/drawingml/2006/main">
          <a:off x="681009" y="307859"/>
          <a:ext cx="1036131" cy="979771"/>
        </a:xfrm>
        <a:prstGeom xmlns:a="http://schemas.openxmlformats.org/drawingml/2006/main" prst="rect">
          <a:avLst/>
        </a:prstGeom>
        <a:noFill xmlns:a="http://schemas.openxmlformats.org/drawingml/2006/main"/>
        <a:ln xmlns:a="http://schemas.openxmlformats.org/drawingml/2006/main">
          <a:noFill/>
        </a:ln>
        <a:effectLst xmlns:a="http://schemas.openxmlformats.org/drawingml/2006/main"/>
        <a:extLst xmlns:a="http://schemas.openxmlformats.org/drawingml/2006/main">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cdr:spPr>
    </cdr:pic>
  </cdr:relSizeAnchor>
</c:userShapes>
</file>

<file path=ppt/drawings/drawing3.xml><?xml version="1.0" encoding="utf-8"?>
<c:userShapes xmlns:c="http://schemas.openxmlformats.org/drawingml/2006/chart">
  <cdr:relSizeAnchor xmlns:cdr="http://schemas.openxmlformats.org/drawingml/2006/chartDrawing">
    <cdr:from>
      <cdr:x>0.12883</cdr:x>
      <cdr:y>0.89348</cdr:y>
    </cdr:from>
    <cdr:to>
      <cdr:x>1</cdr:x>
      <cdr:y>0.97595</cdr:y>
    </cdr:to>
    <cdr:sp macro="" textlink="">
      <cdr:nvSpPr>
        <cdr:cNvPr id="2" name="TextBox 1"/>
        <cdr:cNvSpPr txBox="1"/>
      </cdr:nvSpPr>
      <cdr:spPr>
        <a:xfrm xmlns:a="http://schemas.openxmlformats.org/drawingml/2006/main">
          <a:off x="711202" y="2627657"/>
          <a:ext cx="4809065" cy="242543"/>
        </a:xfrm>
        <a:prstGeom xmlns:a="http://schemas.openxmlformats.org/drawingml/2006/main" prst="rect">
          <a:avLst/>
        </a:prstGeom>
        <a:solidFill xmlns:a="http://schemas.openxmlformats.org/drawingml/2006/main">
          <a:schemeClr val="bg1"/>
        </a:solidFill>
      </cdr:spPr>
      <cdr:txBody>
        <a:bodyPr xmlns:a="http://schemas.openxmlformats.org/drawingml/2006/main" vertOverflow="clip" wrap="none" rtlCol="0"/>
        <a:lstStyle xmlns:a="http://schemas.openxmlformats.org/drawingml/2006/main"/>
        <a:p xmlns:a="http://schemas.openxmlformats.org/drawingml/2006/main">
          <a:r>
            <a:rPr lang="en-US" dirty="0"/>
            <a:t> </a:t>
          </a:r>
          <a:r>
            <a:rPr lang="en-US" dirty="0" smtClean="0"/>
            <a:t>                 </a:t>
          </a:r>
          <a:r>
            <a:rPr lang="en-US" sz="1100" dirty="0" smtClean="0"/>
            <a:t>Swirl          opposite        inline              Slot	</a:t>
          </a:r>
          <a:endParaRPr lang="en-US" sz="1100" dirty="0"/>
        </a:p>
      </cdr:txBody>
    </cdr:sp>
  </cdr:relSizeAnchor>
</c:userShapes>
</file>

<file path=ppt/drawings/drawing4.xml><?xml version="1.0" encoding="utf-8"?>
<c:userShapes xmlns:c="http://schemas.openxmlformats.org/drawingml/2006/chart">
  <cdr:relSizeAnchor xmlns:cdr="http://schemas.openxmlformats.org/drawingml/2006/chartDrawing">
    <cdr:from>
      <cdr:x>0.32205</cdr:x>
      <cdr:y>0.76297</cdr:y>
    </cdr:from>
    <cdr:to>
      <cdr:x>0.38861</cdr:x>
      <cdr:y>0.79671</cdr:y>
    </cdr:to>
    <cdr:sp macro="" textlink="">
      <cdr:nvSpPr>
        <cdr:cNvPr id="4" name="Rectangle 3"/>
        <cdr:cNvSpPr/>
      </cdr:nvSpPr>
      <cdr:spPr>
        <a:xfrm xmlns:a="http://schemas.openxmlformats.org/drawingml/2006/main">
          <a:off x="2785544" y="4787141"/>
          <a:ext cx="575711" cy="211696"/>
        </a:xfrm>
        <a:prstGeom xmlns:a="http://schemas.openxmlformats.org/drawingml/2006/main" prst="rect">
          <a:avLst/>
        </a:prstGeom>
        <a:solidFill xmlns:a="http://schemas.openxmlformats.org/drawingml/2006/main">
          <a:schemeClr val="bg1"/>
        </a:solidFill>
        <a:ln xmlns:a="http://schemas.openxmlformats.org/drawingml/2006/main">
          <a:no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r>
            <a:rPr lang="en-US" sz="900" dirty="0" smtClean="0">
              <a:solidFill>
                <a:schemeClr val="tx1"/>
              </a:solidFill>
            </a:rPr>
            <a:t>SWIRL A </a:t>
          </a:r>
          <a:endParaRPr lang="en-US" sz="900" dirty="0">
            <a:solidFill>
              <a:schemeClr val="tx1"/>
            </a:solidFill>
          </a:endParaRPr>
        </a:p>
      </cdr:txBody>
    </cdr:sp>
  </cdr:relSizeAnchor>
  <cdr:relSizeAnchor xmlns:cdr="http://schemas.openxmlformats.org/drawingml/2006/chartDrawing">
    <cdr:from>
      <cdr:x>0.60779</cdr:x>
      <cdr:y>0.765</cdr:y>
    </cdr:from>
    <cdr:to>
      <cdr:x>0.71812</cdr:x>
      <cdr:y>0.91604</cdr:y>
    </cdr:to>
    <cdr:pic>
      <cdr:nvPicPr>
        <cdr:cNvPr id="2" name="Picture 1"/>
        <cdr:cNvPicPr>
          <a:picLocks xmlns:a="http://schemas.openxmlformats.org/drawingml/2006/main" noChangeAspect="1" noChangeArrowheads="1"/>
        </cdr:cNvPicPr>
      </cdr:nvPicPr>
      <cdr:blipFill>
        <a:blip xmlns:a="http://schemas.openxmlformats.org/drawingml/2006/main" xmlns:r="http://schemas.openxmlformats.org/officeDocument/2006/relationships" r:embed="rId1" cstate="print">
          <a:extLst>
            <a:ext uri="{28A0092B-C50C-407E-A947-70E740481C1C}">
              <a14:useLocalDpi xmlns:a14="http://schemas.microsoft.com/office/drawing/2010/main" val="0"/>
            </a:ext>
          </a:extLst>
        </a:blip>
        <a:srcRect xmlns:a="http://schemas.openxmlformats.org/drawingml/2006/main"/>
        <a:stretch xmlns:a="http://schemas.openxmlformats.org/drawingml/2006/main">
          <a:fillRect/>
        </a:stretch>
      </cdr:blipFill>
      <cdr:spPr bwMode="auto">
        <a:xfrm xmlns:a="http://schemas.openxmlformats.org/drawingml/2006/main">
          <a:off x="5257117" y="4799841"/>
          <a:ext cx="954300" cy="947676"/>
        </a:xfrm>
        <a:prstGeom xmlns:a="http://schemas.openxmlformats.org/drawingml/2006/main" prst="rect">
          <a:avLst/>
        </a:prstGeom>
        <a:noFill xmlns:a="http://schemas.openxmlformats.org/drawingml/2006/main"/>
        <a:ln xmlns:a="http://schemas.openxmlformats.org/drawingml/2006/main">
          <a:noFill/>
        </a:ln>
        <a:effectLst xmlns:a="http://schemas.openxmlformats.org/drawingml/2006/main"/>
        <a:extLst xmlns:a="http://schemas.openxmlformats.org/drawingml/2006/main">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cdr:spPr>
    </cdr:pic>
  </cdr:relSizeAnchor>
  <cdr:relSizeAnchor xmlns:cdr="http://schemas.openxmlformats.org/drawingml/2006/chartDrawing">
    <cdr:from>
      <cdr:x>0.32498</cdr:x>
      <cdr:y>0.76512</cdr:y>
    </cdr:from>
    <cdr:to>
      <cdr:x>0.43985</cdr:x>
      <cdr:y>0.92085</cdr:y>
    </cdr:to>
    <cdr:pic>
      <cdr:nvPicPr>
        <cdr:cNvPr id="5" name="Picture 4"/>
        <cdr:cNvPicPr>
          <a:picLocks xmlns:a="http://schemas.openxmlformats.org/drawingml/2006/main" noChangeAspect="1" noChangeArrowheads="1"/>
        </cdr:cNvPicPr>
      </cdr:nvPicPr>
      <cdr:blipFill>
        <a:blip xmlns:a="http://schemas.openxmlformats.org/drawingml/2006/main" xmlns:r="http://schemas.openxmlformats.org/officeDocument/2006/relationships" r:embed="rId2" cstate="print">
          <a:extLst>
            <a:ext uri="{28A0092B-C50C-407E-A947-70E740481C1C}">
              <a14:useLocalDpi xmlns:a14="http://schemas.microsoft.com/office/drawing/2010/main" val="0"/>
            </a:ext>
          </a:extLst>
        </a:blip>
        <a:srcRect xmlns:a="http://schemas.openxmlformats.org/drawingml/2006/main"/>
        <a:stretch xmlns:a="http://schemas.openxmlformats.org/drawingml/2006/main">
          <a:fillRect/>
        </a:stretch>
      </cdr:blipFill>
      <cdr:spPr bwMode="auto">
        <a:xfrm xmlns:a="http://schemas.openxmlformats.org/drawingml/2006/main">
          <a:off x="2810932" y="4800600"/>
          <a:ext cx="993559" cy="977129"/>
        </a:xfrm>
        <a:prstGeom xmlns:a="http://schemas.openxmlformats.org/drawingml/2006/main" prst="rect">
          <a:avLst/>
        </a:prstGeom>
        <a:noFill xmlns:a="http://schemas.openxmlformats.org/drawingml/2006/main"/>
        <a:ln xmlns:a="http://schemas.openxmlformats.org/drawingml/2006/main">
          <a:noFill/>
        </a:ln>
        <a:effectLst xmlns:a="http://schemas.openxmlformats.org/drawingml/2006/main"/>
        <a:extLst xmlns:a="http://schemas.openxmlformats.org/drawingml/2006/main">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cdr:spPr>
    </cdr:pic>
  </cdr:relSizeAnchor>
</c:userShap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756"/>
            <a:ext cx="9144000" cy="6848488"/>
          </a:xfrm>
          <a:prstGeom prst="rect">
            <a:avLst/>
          </a:prstGeom>
        </p:spPr>
      </p:pic>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dirty="0"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44E386D-D596-43F8-8F7F-EC29E2E0A8BB}" type="datetimeFigureOut">
              <a:rPr lang="en-US" smtClean="0"/>
              <a:t>1/22/2018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DEDE4D-DC37-4180-B29E-77B367E2BC86}" type="slidenum">
              <a:rPr lang="en-US" smtClean="0"/>
              <a:t>‹#›</a:t>
            </a:fld>
            <a:endParaRPr lang="en-US"/>
          </a:p>
        </p:txBody>
      </p:sp>
    </p:spTree>
    <p:extLst>
      <p:ext uri="{BB962C8B-B14F-4D97-AF65-F5344CB8AC3E}">
        <p14:creationId xmlns:p14="http://schemas.microsoft.com/office/powerpoint/2010/main" val="7693848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44E386D-D596-43F8-8F7F-EC29E2E0A8BB}" type="datetimeFigureOut">
              <a:rPr lang="en-US" smtClean="0"/>
              <a:t>1/22/2018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DEDE4D-DC37-4180-B29E-77B367E2BC86}" type="slidenum">
              <a:rPr lang="en-US" smtClean="0"/>
              <a:t>‹#›</a:t>
            </a:fld>
            <a:endParaRPr lang="en-US"/>
          </a:p>
        </p:txBody>
      </p:sp>
    </p:spTree>
    <p:extLst>
      <p:ext uri="{BB962C8B-B14F-4D97-AF65-F5344CB8AC3E}">
        <p14:creationId xmlns:p14="http://schemas.microsoft.com/office/powerpoint/2010/main" val="19102636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44E386D-D596-43F8-8F7F-EC29E2E0A8BB}" type="datetimeFigureOut">
              <a:rPr lang="en-US" smtClean="0"/>
              <a:t>1/22/2018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DEDE4D-DC37-4180-B29E-77B367E2BC86}" type="slidenum">
              <a:rPr lang="en-US" smtClean="0"/>
              <a:t>‹#›</a:t>
            </a:fld>
            <a:endParaRPr lang="en-US"/>
          </a:p>
        </p:txBody>
      </p:sp>
    </p:spTree>
    <p:extLst>
      <p:ext uri="{BB962C8B-B14F-4D97-AF65-F5344CB8AC3E}">
        <p14:creationId xmlns:p14="http://schemas.microsoft.com/office/powerpoint/2010/main" val="54911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44E386D-D596-43F8-8F7F-EC29E2E0A8BB}" type="datetimeFigureOut">
              <a:rPr lang="en-US" smtClean="0"/>
              <a:t>1/22/2018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DEDE4D-DC37-4180-B29E-77B367E2BC86}" type="slidenum">
              <a:rPr lang="en-US" smtClean="0"/>
              <a:t>‹#›</a:t>
            </a:fld>
            <a:endParaRPr lang="en-US"/>
          </a:p>
        </p:txBody>
      </p:sp>
    </p:spTree>
    <p:extLst>
      <p:ext uri="{BB962C8B-B14F-4D97-AF65-F5344CB8AC3E}">
        <p14:creationId xmlns:p14="http://schemas.microsoft.com/office/powerpoint/2010/main" val="32952673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44E386D-D596-43F8-8F7F-EC29E2E0A8BB}" type="datetimeFigureOut">
              <a:rPr lang="en-US" smtClean="0"/>
              <a:t>1/22/2018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7DEDE4D-DC37-4180-B29E-77B367E2BC86}" type="slidenum">
              <a:rPr lang="en-US" smtClean="0"/>
              <a:t>‹#›</a:t>
            </a:fld>
            <a:endParaRPr lang="en-US"/>
          </a:p>
        </p:txBody>
      </p:sp>
    </p:spTree>
    <p:extLst>
      <p:ext uri="{BB962C8B-B14F-4D97-AF65-F5344CB8AC3E}">
        <p14:creationId xmlns:p14="http://schemas.microsoft.com/office/powerpoint/2010/main" val="14582164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44E386D-D596-43F8-8F7F-EC29E2E0A8BB}" type="datetimeFigureOut">
              <a:rPr lang="en-US" smtClean="0"/>
              <a:t>1/22/2018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7DEDE4D-DC37-4180-B29E-77B367E2BC86}" type="slidenum">
              <a:rPr lang="en-US" smtClean="0"/>
              <a:t>‹#›</a:t>
            </a:fld>
            <a:endParaRPr lang="en-US"/>
          </a:p>
        </p:txBody>
      </p:sp>
    </p:spTree>
    <p:extLst>
      <p:ext uri="{BB962C8B-B14F-4D97-AF65-F5344CB8AC3E}">
        <p14:creationId xmlns:p14="http://schemas.microsoft.com/office/powerpoint/2010/main" val="21553840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4E386D-D596-43F8-8F7F-EC29E2E0A8BB}" type="datetimeFigureOut">
              <a:rPr lang="en-US" smtClean="0"/>
              <a:t>1/22/2018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7DEDE4D-DC37-4180-B29E-77B367E2BC86}" type="slidenum">
              <a:rPr lang="en-US" smtClean="0"/>
              <a:t>‹#›</a:t>
            </a:fld>
            <a:endParaRPr lang="en-US"/>
          </a:p>
        </p:txBody>
      </p:sp>
    </p:spTree>
    <p:extLst>
      <p:ext uri="{BB962C8B-B14F-4D97-AF65-F5344CB8AC3E}">
        <p14:creationId xmlns:p14="http://schemas.microsoft.com/office/powerpoint/2010/main" val="10416107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44E386D-D596-43F8-8F7F-EC29E2E0A8BB}" type="datetimeFigureOut">
              <a:rPr lang="en-US" smtClean="0"/>
              <a:t>1/22/2018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DEDE4D-DC37-4180-B29E-77B367E2BC86}" type="slidenum">
              <a:rPr lang="en-US" smtClean="0"/>
              <a:t>‹#›</a:t>
            </a:fld>
            <a:endParaRPr lang="en-US"/>
          </a:p>
        </p:txBody>
      </p:sp>
    </p:spTree>
    <p:extLst>
      <p:ext uri="{BB962C8B-B14F-4D97-AF65-F5344CB8AC3E}">
        <p14:creationId xmlns:p14="http://schemas.microsoft.com/office/powerpoint/2010/main" val="33340834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44E386D-D596-43F8-8F7F-EC29E2E0A8BB}" type="datetimeFigureOut">
              <a:rPr lang="en-US" smtClean="0"/>
              <a:t>1/22/2018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DEDE4D-DC37-4180-B29E-77B367E2BC86}" type="slidenum">
              <a:rPr lang="en-US" smtClean="0"/>
              <a:t>‹#›</a:t>
            </a:fld>
            <a:endParaRPr lang="en-US"/>
          </a:p>
        </p:txBody>
      </p:sp>
    </p:spTree>
    <p:extLst>
      <p:ext uri="{BB962C8B-B14F-4D97-AF65-F5344CB8AC3E}">
        <p14:creationId xmlns:p14="http://schemas.microsoft.com/office/powerpoint/2010/main" val="11939744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44E386D-D596-43F8-8F7F-EC29E2E0A8BB}" type="datetimeFigureOut">
              <a:rPr lang="en-US" smtClean="0"/>
              <a:t>1/22/2018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DEDE4D-DC37-4180-B29E-77B367E2BC86}" type="slidenum">
              <a:rPr lang="en-US" smtClean="0"/>
              <a:t>‹#›</a:t>
            </a:fld>
            <a:endParaRPr lang="en-US"/>
          </a:p>
        </p:txBody>
      </p:sp>
    </p:spTree>
    <p:extLst>
      <p:ext uri="{BB962C8B-B14F-4D97-AF65-F5344CB8AC3E}">
        <p14:creationId xmlns:p14="http://schemas.microsoft.com/office/powerpoint/2010/main" val="14323150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44E386D-D596-43F8-8F7F-EC29E2E0A8BB}" type="datetimeFigureOut">
              <a:rPr lang="en-US" smtClean="0"/>
              <a:t>1/22/2018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DEDE4D-DC37-4180-B29E-77B367E2BC86}" type="slidenum">
              <a:rPr lang="en-US" smtClean="0"/>
              <a:t>‹#›</a:t>
            </a:fld>
            <a:endParaRPr lang="en-US"/>
          </a:p>
        </p:txBody>
      </p:sp>
    </p:spTree>
    <p:extLst>
      <p:ext uri="{BB962C8B-B14F-4D97-AF65-F5344CB8AC3E}">
        <p14:creationId xmlns:p14="http://schemas.microsoft.com/office/powerpoint/2010/main" val="39427563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4E386D-D596-43F8-8F7F-EC29E2E0A8BB}" type="datetimeFigureOut">
              <a:rPr lang="en-US" smtClean="0"/>
              <a:t>1/22/2018</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DEDE4D-DC37-4180-B29E-77B367E2BC86}" type="slidenum">
              <a:rPr lang="en-US" smtClean="0"/>
              <a:t>‹#›</a:t>
            </a:fld>
            <a:endParaRPr lang="en-US"/>
          </a:p>
        </p:txBody>
      </p:sp>
      <p:pic>
        <p:nvPicPr>
          <p:cNvPr id="7" name="Picture 6"/>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060" y="0"/>
            <a:ext cx="9135880" cy="6858000"/>
          </a:xfrm>
          <a:prstGeom prst="rect">
            <a:avLst/>
          </a:prstGeom>
        </p:spPr>
      </p:pic>
    </p:spTree>
    <p:extLst>
      <p:ext uri="{BB962C8B-B14F-4D97-AF65-F5344CB8AC3E}">
        <p14:creationId xmlns:p14="http://schemas.microsoft.com/office/powerpoint/2010/main" val="1330560284"/>
      </p:ext>
    </p:extLst>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avi"/><Relationship Id="rId1" Type="http://schemas.microsoft.com/office/2007/relationships/media" Target="../media/media1.avi"/><Relationship Id="rId5" Type="http://schemas.openxmlformats.org/officeDocument/2006/relationships/image" Target="../media/image6.pn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avi"/><Relationship Id="rId1" Type="http://schemas.microsoft.com/office/2007/relationships/media" Target="../media/media2.avi"/><Relationship Id="rId5" Type="http://schemas.openxmlformats.org/officeDocument/2006/relationships/image" Target="../media/image9.jpe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chart" Target="../charts/chart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avi"/><Relationship Id="rId1" Type="http://schemas.microsoft.com/office/2007/relationships/media" Target="../media/media3.avi"/><Relationship Id="rId5" Type="http://schemas.openxmlformats.org/officeDocument/2006/relationships/image" Target="../media/image7.png"/><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4.avi"/><Relationship Id="rId1" Type="http://schemas.microsoft.com/office/2007/relationships/media" Target="../media/media4.avi"/><Relationship Id="rId5" Type="http://schemas.openxmlformats.org/officeDocument/2006/relationships/image" Target="../media/image7.png"/><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22.emf"/><Relationship Id="rId4" Type="http://schemas.openxmlformats.org/officeDocument/2006/relationships/package" Target="../embeddings/Microsoft_Excel_Worksheet1.xlsx"/></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5.avi"/><Relationship Id="rId1" Type="http://schemas.microsoft.com/office/2007/relationships/media" Target="../media/media5.avi"/><Relationship Id="rId5" Type="http://schemas.openxmlformats.org/officeDocument/2006/relationships/image" Target="../media/image13.png"/><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slideLayout" Target="../slideLayouts/slideLayout6.xml"/><Relationship Id="rId1" Type="http://schemas.openxmlformats.org/officeDocument/2006/relationships/vmlDrawing" Target="../drawings/vmlDrawing2.vml"/><Relationship Id="rId6" Type="http://schemas.openxmlformats.org/officeDocument/2006/relationships/image" Target="../media/image24.emf"/><Relationship Id="rId5" Type="http://schemas.openxmlformats.org/officeDocument/2006/relationships/package" Target="../embeddings/Microsoft_Excel_Worksheet2.xlsx"/><Relationship Id="rId4" Type="http://schemas.openxmlformats.org/officeDocument/2006/relationships/chart" Target="../charts/chart3.xml"/></Relationships>
</file>

<file path=ppt/slides/_rels/slide17.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chart" Target="../charts/chart4.xml"/><Relationship Id="rId4" Type="http://schemas.openxmlformats.org/officeDocument/2006/relationships/image" Target="../media/image26.emf"/></Relationships>
</file>

<file path=ppt/slides/_rels/slide18.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30.jpeg"/></Relationships>
</file>

<file path=ppt/slides/_rels/slide20.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90550" y="1788712"/>
            <a:ext cx="7686675" cy="4339650"/>
          </a:xfrm>
          <a:prstGeom prst="rect">
            <a:avLst/>
          </a:prstGeom>
          <a:noFill/>
        </p:spPr>
        <p:txBody>
          <a:bodyPr wrap="square" rtlCol="0">
            <a:spAutoFit/>
          </a:bodyPr>
          <a:lstStyle/>
          <a:p>
            <a:r>
              <a:rPr lang="en-US" sz="4000" b="1" dirty="0" smtClean="0">
                <a:solidFill>
                  <a:schemeClr val="bg1"/>
                </a:solidFill>
              </a:rPr>
              <a:t>How </a:t>
            </a:r>
            <a:r>
              <a:rPr lang="en-US" sz="4000" b="1" dirty="0">
                <a:solidFill>
                  <a:schemeClr val="bg1"/>
                </a:solidFill>
              </a:rPr>
              <a:t>Accurate is Your Air Flow Capture Hood Measurement? </a:t>
            </a:r>
            <a:endParaRPr lang="en-US" sz="4000" b="1" dirty="0" smtClean="0">
              <a:solidFill>
                <a:schemeClr val="bg1"/>
              </a:solidFill>
            </a:endParaRPr>
          </a:p>
          <a:p>
            <a:pPr algn="ctr"/>
            <a:r>
              <a:rPr lang="en-US" sz="2800" dirty="0">
                <a:solidFill>
                  <a:schemeClr val="bg1"/>
                </a:solidFill>
              </a:rPr>
              <a:t>Capture Hood Errors Associated with Commercial Diffuser </a:t>
            </a:r>
            <a:r>
              <a:rPr lang="en-US" sz="2800" dirty="0" smtClean="0">
                <a:solidFill>
                  <a:schemeClr val="bg1"/>
                </a:solidFill>
              </a:rPr>
              <a:t>Types</a:t>
            </a:r>
          </a:p>
          <a:p>
            <a:pPr algn="ctr"/>
            <a:endParaRPr lang="en-US" sz="2800" dirty="0">
              <a:solidFill>
                <a:schemeClr val="bg1"/>
              </a:solidFill>
            </a:endParaRPr>
          </a:p>
          <a:p>
            <a:r>
              <a:rPr lang="en-US" sz="2800" dirty="0" smtClean="0">
                <a:solidFill>
                  <a:schemeClr val="bg1"/>
                </a:solidFill>
              </a:rPr>
              <a:t>Presenter:	Robert Moss, Dwyer Instruments</a:t>
            </a:r>
          </a:p>
          <a:p>
            <a:r>
              <a:rPr lang="en-US" sz="2800" dirty="0" smtClean="0">
                <a:solidFill>
                  <a:schemeClr val="bg1"/>
                </a:solidFill>
              </a:rPr>
              <a:t>Date:		Tuesday, January 23, 2018</a:t>
            </a:r>
            <a:endParaRPr lang="en-US" sz="2800" dirty="0">
              <a:solidFill>
                <a:schemeClr val="bg1"/>
              </a:solidFill>
            </a:endParaRPr>
          </a:p>
          <a:p>
            <a:r>
              <a:rPr lang="en-US" sz="2800" dirty="0" smtClean="0">
                <a:solidFill>
                  <a:schemeClr val="bg1"/>
                </a:solidFill>
              </a:rPr>
              <a:t>Time: 		3:30 PM to 4:30 PM </a:t>
            </a:r>
          </a:p>
          <a:p>
            <a:r>
              <a:rPr lang="en-US" sz="2800" dirty="0" smtClean="0">
                <a:solidFill>
                  <a:schemeClr val="bg1"/>
                </a:solidFill>
              </a:rPr>
              <a:t>Location:	Palmer House: Hilton floor: </a:t>
            </a:r>
            <a:r>
              <a:rPr lang="en-US" sz="2800" dirty="0" err="1" smtClean="0">
                <a:solidFill>
                  <a:schemeClr val="bg1"/>
                </a:solidFill>
              </a:rPr>
              <a:t>Honore</a:t>
            </a:r>
            <a:endParaRPr lang="en-US" sz="2800" dirty="0">
              <a:solidFill>
                <a:schemeClr val="bg1"/>
              </a:solidFill>
            </a:endParaRPr>
          </a:p>
        </p:txBody>
      </p:sp>
    </p:spTree>
    <p:extLst>
      <p:ext uri="{BB962C8B-B14F-4D97-AF65-F5344CB8AC3E}">
        <p14:creationId xmlns:p14="http://schemas.microsoft.com/office/powerpoint/2010/main" val="274850024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0984" y="128059"/>
            <a:ext cx="7886700" cy="1325563"/>
          </a:xfrm>
        </p:spPr>
        <p:txBody>
          <a:bodyPr/>
          <a:lstStyle/>
          <a:p>
            <a:r>
              <a:rPr lang="en-US" dirty="0">
                <a:solidFill>
                  <a:schemeClr val="bg1"/>
                </a:solidFill>
              </a:rPr>
              <a:t>Learning Objectives </a:t>
            </a:r>
            <a:endParaRPr lang="en-US" dirty="0"/>
          </a:p>
        </p:txBody>
      </p:sp>
      <p:sp>
        <p:nvSpPr>
          <p:cNvPr id="3" name="Content Placeholder 2"/>
          <p:cNvSpPr>
            <a:spLocks noGrp="1"/>
          </p:cNvSpPr>
          <p:nvPr>
            <p:ph idx="1"/>
          </p:nvPr>
        </p:nvSpPr>
        <p:spPr>
          <a:xfrm>
            <a:off x="510117" y="1656292"/>
            <a:ext cx="7886700" cy="4351338"/>
          </a:xfrm>
        </p:spPr>
        <p:txBody>
          <a:bodyPr>
            <a:normAutofit fontScale="77500" lnSpcReduction="20000"/>
          </a:bodyPr>
          <a:lstStyle/>
          <a:p>
            <a:r>
              <a:rPr lang="en-US" dirty="0" smtClean="0"/>
              <a:t>Demonstrate capture </a:t>
            </a:r>
            <a:r>
              <a:rPr lang="en-US" dirty="0"/>
              <a:t>hood errors associated with diffuser type </a:t>
            </a:r>
            <a:endParaRPr lang="en-US" dirty="0" smtClean="0"/>
          </a:p>
          <a:p>
            <a:r>
              <a:rPr lang="en-US" dirty="0" smtClean="0"/>
              <a:t>Understand the root-cause of diffuser errors </a:t>
            </a:r>
          </a:p>
          <a:p>
            <a:r>
              <a:rPr lang="en-US" dirty="0"/>
              <a:t>Describe the impact of these errors on balancing accuracy </a:t>
            </a:r>
            <a:endParaRPr lang="en-US" dirty="0" smtClean="0"/>
          </a:p>
          <a:p>
            <a:endParaRPr lang="en-US" dirty="0" smtClean="0"/>
          </a:p>
          <a:p>
            <a:endParaRPr lang="en-US" dirty="0" smtClean="0"/>
          </a:p>
          <a:p>
            <a:pPr marL="0" indent="0">
              <a:buNone/>
            </a:pPr>
            <a:r>
              <a:rPr lang="en-US" dirty="0" smtClean="0"/>
              <a:t>AIA Disclaimer: </a:t>
            </a:r>
          </a:p>
          <a:p>
            <a:pPr marL="0" indent="0">
              <a:spcAft>
                <a:spcPts val="600"/>
              </a:spcAft>
              <a:buNone/>
            </a:pPr>
            <a:r>
              <a:rPr lang="en-US" sz="1900" dirty="0"/>
              <a:t>ASHRAE is a Registered Provider with The American Institute of Architects Continuing Education Systems. Credit earned on a completion of this program will be reported to ASHRAE Records for AIA Members. Certificates of Completion for non-AIA members are available on request</a:t>
            </a:r>
            <a:r>
              <a:rPr lang="en-US" sz="1900" dirty="0" smtClean="0"/>
              <a:t>. </a:t>
            </a:r>
          </a:p>
          <a:p>
            <a:pPr marL="0" indent="0">
              <a:spcAft>
                <a:spcPts val="600"/>
              </a:spcAft>
              <a:buNone/>
            </a:pPr>
            <a:r>
              <a:rPr lang="en-US" sz="1900" dirty="0" smtClean="0"/>
              <a:t>This </a:t>
            </a:r>
            <a:r>
              <a:rPr lang="en-US" sz="1900" dirty="0"/>
              <a:t>program is registered with the AIA/ASHRAE for continuing professional education. As such, it does not include content that may be deemed or construed to be an approval or endorsement by the AIA of any material of construction or any method or manner of handling, using, distributing, or dealing in any material or product. Questions related to specific materials, methods, and services will be addressed at the conclusion of this presentation. </a:t>
            </a:r>
          </a:p>
          <a:p>
            <a:pPr marL="0" indent="0">
              <a:buNone/>
            </a:pPr>
            <a:endParaRPr lang="en-US" sz="1900" dirty="0"/>
          </a:p>
          <a:p>
            <a:endParaRPr lang="en-US" dirty="0"/>
          </a:p>
          <a:p>
            <a:endParaRPr lang="en-US" dirty="0"/>
          </a:p>
        </p:txBody>
      </p:sp>
    </p:spTree>
    <p:extLst>
      <p:ext uri="{BB962C8B-B14F-4D97-AF65-F5344CB8AC3E}">
        <p14:creationId xmlns:p14="http://schemas.microsoft.com/office/powerpoint/2010/main" val="140597792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5040" y="158392"/>
            <a:ext cx="7886700" cy="1325563"/>
          </a:xfrm>
        </p:spPr>
        <p:txBody>
          <a:bodyPr>
            <a:normAutofit/>
          </a:bodyPr>
          <a:lstStyle/>
          <a:p>
            <a:r>
              <a:rPr lang="en-US" sz="4000" dirty="0">
                <a:solidFill>
                  <a:schemeClr val="bg1"/>
                </a:solidFill>
              </a:rPr>
              <a:t>Agenda </a:t>
            </a:r>
          </a:p>
        </p:txBody>
      </p:sp>
      <p:sp>
        <p:nvSpPr>
          <p:cNvPr id="3" name="Content Placeholder 2"/>
          <p:cNvSpPr>
            <a:spLocks noGrp="1"/>
          </p:cNvSpPr>
          <p:nvPr>
            <p:ph idx="1"/>
          </p:nvPr>
        </p:nvSpPr>
        <p:spPr/>
        <p:txBody>
          <a:bodyPr>
            <a:normAutofit lnSpcReduction="10000"/>
          </a:bodyPr>
          <a:lstStyle/>
          <a:p>
            <a:r>
              <a:rPr lang="en-US" dirty="0" smtClean="0"/>
              <a:t>Background</a:t>
            </a:r>
          </a:p>
          <a:p>
            <a:r>
              <a:rPr lang="en-US" dirty="0" smtClean="0"/>
              <a:t>Methods</a:t>
            </a:r>
          </a:p>
          <a:p>
            <a:r>
              <a:rPr lang="en-US" dirty="0"/>
              <a:t>Computation Fluid Dynamic </a:t>
            </a:r>
            <a:r>
              <a:rPr lang="en-US" dirty="0" smtClean="0"/>
              <a:t>(CFD) Models </a:t>
            </a:r>
            <a:r>
              <a:rPr lang="en-US" dirty="0"/>
              <a:t>and experimental test </a:t>
            </a:r>
            <a:r>
              <a:rPr lang="en-US" dirty="0" smtClean="0"/>
              <a:t>results:</a:t>
            </a:r>
          </a:p>
          <a:p>
            <a:pPr lvl="1"/>
            <a:r>
              <a:rPr lang="en-US" dirty="0" smtClean="0"/>
              <a:t>3 Cone Diffuser Baseline</a:t>
            </a:r>
          </a:p>
          <a:p>
            <a:pPr lvl="1"/>
            <a:r>
              <a:rPr lang="en-US" dirty="0" smtClean="0"/>
              <a:t>Swirl Diffuser</a:t>
            </a:r>
          </a:p>
          <a:p>
            <a:pPr lvl="1"/>
            <a:r>
              <a:rPr lang="en-US" dirty="0" smtClean="0"/>
              <a:t>1-Way Diffuser; 2 cases </a:t>
            </a:r>
          </a:p>
          <a:p>
            <a:pPr lvl="1"/>
            <a:r>
              <a:rPr lang="en-US" dirty="0" smtClean="0"/>
              <a:t>Slot Diffuser </a:t>
            </a:r>
          </a:p>
          <a:p>
            <a:r>
              <a:rPr lang="en-US" dirty="0" smtClean="0"/>
              <a:t>Summary of results </a:t>
            </a:r>
          </a:p>
          <a:p>
            <a:r>
              <a:rPr lang="en-US" dirty="0" smtClean="0"/>
              <a:t>Conclusions</a:t>
            </a:r>
          </a:p>
          <a:p>
            <a:endParaRPr lang="en-US" dirty="0" smtClean="0"/>
          </a:p>
          <a:p>
            <a:endParaRPr lang="en-US" dirty="0" smtClean="0"/>
          </a:p>
        </p:txBody>
      </p:sp>
    </p:spTree>
    <p:extLst>
      <p:ext uri="{BB962C8B-B14F-4D97-AF65-F5344CB8AC3E}">
        <p14:creationId xmlns:p14="http://schemas.microsoft.com/office/powerpoint/2010/main" val="336005571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716" y="195793"/>
            <a:ext cx="7886700" cy="1325563"/>
          </a:xfrm>
        </p:spPr>
        <p:txBody>
          <a:bodyPr/>
          <a:lstStyle/>
          <a:p>
            <a:r>
              <a:rPr lang="en-US" sz="4000" dirty="0">
                <a:solidFill>
                  <a:schemeClr val="bg1"/>
                </a:solidFill>
              </a:rPr>
              <a:t>Background</a:t>
            </a:r>
            <a:r>
              <a:rPr lang="en-US" dirty="0" smtClean="0"/>
              <a:t> </a:t>
            </a:r>
            <a:endParaRPr lang="en-US" dirty="0"/>
          </a:p>
        </p:txBody>
      </p:sp>
      <p:sp>
        <p:nvSpPr>
          <p:cNvPr id="3" name="Content Placeholder 2"/>
          <p:cNvSpPr>
            <a:spLocks noGrp="1"/>
          </p:cNvSpPr>
          <p:nvPr>
            <p:ph idx="1"/>
          </p:nvPr>
        </p:nvSpPr>
        <p:spPr>
          <a:xfrm>
            <a:off x="482600" y="1600201"/>
            <a:ext cx="8229600" cy="4830763"/>
          </a:xfrm>
        </p:spPr>
        <p:txBody>
          <a:bodyPr>
            <a:normAutofit fontScale="77500" lnSpcReduction="20000"/>
          </a:bodyPr>
          <a:lstStyle/>
          <a:p>
            <a:pPr>
              <a:spcAft>
                <a:spcPts val="600"/>
              </a:spcAft>
            </a:pPr>
            <a:r>
              <a:rPr lang="en-US" dirty="0" smtClean="0"/>
              <a:t>Commercial HVAC air handling systems must be properly balanced as required by the HVAC design requirements to:</a:t>
            </a:r>
          </a:p>
          <a:p>
            <a:pPr lvl="1">
              <a:spcAft>
                <a:spcPts val="600"/>
              </a:spcAft>
            </a:pPr>
            <a:r>
              <a:rPr lang="en-US" dirty="0" smtClean="0"/>
              <a:t>distribute </a:t>
            </a:r>
            <a:r>
              <a:rPr lang="en-US" dirty="0"/>
              <a:t>air </a:t>
            </a:r>
            <a:r>
              <a:rPr lang="en-US" dirty="0" smtClean="0"/>
              <a:t>properly for comfort, via dampers and diffusers	</a:t>
            </a:r>
          </a:p>
          <a:p>
            <a:pPr lvl="1">
              <a:spcAft>
                <a:spcPts val="600"/>
              </a:spcAft>
            </a:pPr>
            <a:r>
              <a:rPr lang="en-US" dirty="0" smtClean="0"/>
              <a:t>minimize energy consumption</a:t>
            </a:r>
          </a:p>
          <a:p>
            <a:pPr>
              <a:spcAft>
                <a:spcPts val="600"/>
              </a:spcAft>
            </a:pPr>
            <a:r>
              <a:rPr lang="en-US" dirty="0"/>
              <a:t>Air Flow Capture Hoods </a:t>
            </a:r>
            <a:r>
              <a:rPr lang="en-US" dirty="0" smtClean="0"/>
              <a:t>are the accepted measurement instrument to assure the air balancing is performed to specification</a:t>
            </a:r>
          </a:p>
          <a:p>
            <a:pPr>
              <a:spcAft>
                <a:spcPts val="600"/>
              </a:spcAft>
            </a:pPr>
            <a:r>
              <a:rPr lang="en-US" dirty="0"/>
              <a:t>While the Air Flow Capture Hoods are calibrated to assure accuracy, they are calibrated on either one diffuser type or an open plenum </a:t>
            </a:r>
          </a:p>
          <a:p>
            <a:pPr>
              <a:spcAft>
                <a:spcPts val="600"/>
              </a:spcAft>
            </a:pPr>
            <a:r>
              <a:rPr lang="en-US" dirty="0" smtClean="0"/>
              <a:t>Commercial Diffusers (or registers) come in a wide variety of shapes and sizes to meet specific applications </a:t>
            </a:r>
          </a:p>
          <a:p>
            <a:pPr>
              <a:spcAft>
                <a:spcPts val="600"/>
              </a:spcAft>
            </a:pPr>
            <a:r>
              <a:rPr lang="en-US" dirty="0" smtClean="0"/>
              <a:t>The varying flow patterns of diffusers are known to have significant impact on the accuracy of commercial Capture Hoods</a:t>
            </a:r>
          </a:p>
          <a:p>
            <a:pPr>
              <a:spcAft>
                <a:spcPts val="600"/>
              </a:spcAft>
            </a:pPr>
            <a:r>
              <a:rPr lang="en-US" dirty="0" smtClean="0"/>
              <a:t>The root-cause of the errors can be understood by comparing CFD models to actual experimental results</a:t>
            </a:r>
          </a:p>
          <a:p>
            <a:pPr marL="514350" indent="-514350">
              <a:buFont typeface="+mj-lt"/>
              <a:buAutoNum type="arabicPeriod"/>
            </a:pPr>
            <a:endParaRPr lang="en-US" dirty="0" smtClean="0"/>
          </a:p>
          <a:p>
            <a:endParaRPr lang="en-US" dirty="0"/>
          </a:p>
        </p:txBody>
      </p:sp>
    </p:spTree>
    <p:extLst>
      <p:ext uri="{BB962C8B-B14F-4D97-AF65-F5344CB8AC3E}">
        <p14:creationId xmlns:p14="http://schemas.microsoft.com/office/powerpoint/2010/main" val="24281241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63526"/>
            <a:ext cx="7886700" cy="1325563"/>
          </a:xfrm>
        </p:spPr>
        <p:txBody>
          <a:bodyPr/>
          <a:lstStyle/>
          <a:p>
            <a:r>
              <a:rPr lang="en-US" sz="4000" dirty="0" smtClean="0">
                <a:solidFill>
                  <a:schemeClr val="bg1"/>
                </a:solidFill>
              </a:rPr>
              <a:t>Methods </a:t>
            </a:r>
            <a:r>
              <a:rPr lang="en-US" dirty="0" smtClean="0"/>
              <a:t> </a:t>
            </a:r>
            <a:endParaRPr lang="en-US" dirty="0"/>
          </a:p>
        </p:txBody>
      </p:sp>
      <p:sp>
        <p:nvSpPr>
          <p:cNvPr id="3" name="Content Placeholder 2"/>
          <p:cNvSpPr>
            <a:spLocks noGrp="1"/>
          </p:cNvSpPr>
          <p:nvPr>
            <p:ph idx="1"/>
          </p:nvPr>
        </p:nvSpPr>
        <p:spPr/>
        <p:txBody>
          <a:bodyPr>
            <a:normAutofit/>
          </a:bodyPr>
          <a:lstStyle/>
          <a:p>
            <a:pPr>
              <a:spcAft>
                <a:spcPts val="600"/>
              </a:spcAft>
            </a:pPr>
            <a:r>
              <a:rPr lang="en-US" sz="2400" dirty="0"/>
              <a:t>A precision calibration station </a:t>
            </a:r>
            <a:r>
              <a:rPr lang="en-US" sz="2400" dirty="0" smtClean="0"/>
              <a:t>was </a:t>
            </a:r>
            <a:r>
              <a:rPr lang="en-US" sz="2400" dirty="0"/>
              <a:t>used to </a:t>
            </a:r>
            <a:r>
              <a:rPr lang="en-US" sz="2400" dirty="0" smtClean="0"/>
              <a:t>measure air flow with a traditional capture hood using various types of commercial diffusers</a:t>
            </a:r>
          </a:p>
          <a:p>
            <a:pPr>
              <a:spcAft>
                <a:spcPts val="600"/>
              </a:spcAft>
            </a:pPr>
            <a:r>
              <a:rPr lang="en-US" sz="2400" dirty="0" smtClean="0"/>
              <a:t>A Computation Fluid Dynamic baseline model was created by determining the differential pressure across a 3D model of an averaging pitot array inside the capture hood model</a:t>
            </a:r>
          </a:p>
          <a:p>
            <a:pPr>
              <a:spcAft>
                <a:spcPts val="600"/>
              </a:spcAft>
            </a:pPr>
            <a:r>
              <a:rPr lang="en-US" sz="2400" dirty="0" smtClean="0"/>
              <a:t>A CFD model of the capture hood with a 3 cone diffuser reference was used to establish a baseline flow</a:t>
            </a:r>
          </a:p>
          <a:p>
            <a:pPr>
              <a:spcAft>
                <a:spcPts val="600"/>
              </a:spcAft>
            </a:pPr>
            <a:r>
              <a:rPr lang="en-US" sz="2400" dirty="0" smtClean="0"/>
              <a:t>CFD models of other diffusers were analyzed against the baseline and compared to experimental results</a:t>
            </a:r>
            <a:endParaRPr lang="en-US" sz="2400" dirty="0"/>
          </a:p>
        </p:txBody>
      </p:sp>
    </p:spTree>
    <p:extLst>
      <p:ext uri="{BB962C8B-B14F-4D97-AF65-F5344CB8AC3E}">
        <p14:creationId xmlns:p14="http://schemas.microsoft.com/office/powerpoint/2010/main" val="358593290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5679"/>
            <a:ext cx="6471005" cy="1143000"/>
          </a:xfrm>
        </p:spPr>
        <p:txBody>
          <a:bodyPr>
            <a:normAutofit/>
          </a:bodyPr>
          <a:lstStyle/>
          <a:p>
            <a:r>
              <a:rPr lang="en-US" dirty="0" smtClean="0">
                <a:solidFill>
                  <a:schemeClr val="bg1"/>
                </a:solidFill>
              </a:rPr>
              <a:t>Example Diffusers </a:t>
            </a:r>
            <a:endParaRPr lang="en-US" dirty="0"/>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2586" y="3010531"/>
            <a:ext cx="1026116" cy="1018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3045" y="1274160"/>
            <a:ext cx="1081040" cy="1008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5767" y="1296904"/>
            <a:ext cx="1057435" cy="10089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066955" y="1319779"/>
            <a:ext cx="1085694" cy="10456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25499" y="2974721"/>
            <a:ext cx="1036131" cy="9797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9"/>
          <p:cNvSpPr txBox="1"/>
          <p:nvPr/>
        </p:nvSpPr>
        <p:spPr>
          <a:xfrm>
            <a:off x="260136" y="2261757"/>
            <a:ext cx="1464341" cy="523220"/>
          </a:xfrm>
          <a:prstGeom prst="rect">
            <a:avLst/>
          </a:prstGeom>
          <a:noFill/>
        </p:spPr>
        <p:txBody>
          <a:bodyPr wrap="square" rtlCol="0">
            <a:spAutoFit/>
          </a:bodyPr>
          <a:lstStyle/>
          <a:p>
            <a:pPr algn="ctr"/>
            <a:r>
              <a:rPr lang="en-US" sz="1400" dirty="0" smtClean="0"/>
              <a:t>Step-down Plaque</a:t>
            </a:r>
            <a:endParaRPr lang="en-US" sz="1400" dirty="0"/>
          </a:p>
        </p:txBody>
      </p:sp>
      <p:sp>
        <p:nvSpPr>
          <p:cNvPr id="11" name="TextBox 10"/>
          <p:cNvSpPr txBox="1"/>
          <p:nvPr/>
        </p:nvSpPr>
        <p:spPr>
          <a:xfrm>
            <a:off x="2116473" y="2284500"/>
            <a:ext cx="1464341" cy="523220"/>
          </a:xfrm>
          <a:prstGeom prst="rect">
            <a:avLst/>
          </a:prstGeom>
          <a:noFill/>
        </p:spPr>
        <p:txBody>
          <a:bodyPr wrap="square" rtlCol="0">
            <a:spAutoFit/>
          </a:bodyPr>
          <a:lstStyle/>
          <a:p>
            <a:pPr algn="ctr"/>
            <a:r>
              <a:rPr lang="en-US" sz="1400" dirty="0" smtClean="0"/>
              <a:t>Directional</a:t>
            </a:r>
          </a:p>
          <a:p>
            <a:pPr algn="ctr"/>
            <a:r>
              <a:rPr lang="en-US" sz="1400" dirty="0" smtClean="0"/>
              <a:t>2-way</a:t>
            </a:r>
            <a:endParaRPr lang="en-US" sz="1400" dirty="0"/>
          </a:p>
        </p:txBody>
      </p:sp>
      <p:sp>
        <p:nvSpPr>
          <p:cNvPr id="12" name="TextBox 11"/>
          <p:cNvSpPr txBox="1"/>
          <p:nvPr/>
        </p:nvSpPr>
        <p:spPr>
          <a:xfrm>
            <a:off x="3934658" y="2322877"/>
            <a:ext cx="1464341" cy="523220"/>
          </a:xfrm>
          <a:prstGeom prst="rect">
            <a:avLst/>
          </a:prstGeom>
          <a:noFill/>
        </p:spPr>
        <p:txBody>
          <a:bodyPr wrap="square" rtlCol="0">
            <a:spAutoFit/>
          </a:bodyPr>
          <a:lstStyle/>
          <a:p>
            <a:pPr algn="ctr"/>
            <a:r>
              <a:rPr lang="en-US" sz="1400" dirty="0" smtClean="0"/>
              <a:t>Step-down</a:t>
            </a:r>
          </a:p>
          <a:p>
            <a:pPr algn="ctr"/>
            <a:r>
              <a:rPr lang="en-US" sz="1400" dirty="0" smtClean="0"/>
              <a:t>3-cone</a:t>
            </a:r>
            <a:endParaRPr lang="en-US" sz="1400" dirty="0"/>
          </a:p>
        </p:txBody>
      </p:sp>
      <p:sp>
        <p:nvSpPr>
          <p:cNvPr id="13" name="TextBox 12"/>
          <p:cNvSpPr txBox="1"/>
          <p:nvPr/>
        </p:nvSpPr>
        <p:spPr>
          <a:xfrm>
            <a:off x="270525" y="3945187"/>
            <a:ext cx="1464341" cy="523220"/>
          </a:xfrm>
          <a:prstGeom prst="rect">
            <a:avLst/>
          </a:prstGeom>
          <a:noFill/>
        </p:spPr>
        <p:txBody>
          <a:bodyPr wrap="square" rtlCol="0">
            <a:spAutoFit/>
          </a:bodyPr>
          <a:lstStyle/>
          <a:p>
            <a:pPr algn="ctr"/>
            <a:r>
              <a:rPr lang="en-US" sz="1400" dirty="0" smtClean="0"/>
              <a:t>Directional</a:t>
            </a:r>
          </a:p>
          <a:p>
            <a:pPr algn="ctr"/>
            <a:r>
              <a:rPr lang="en-US" sz="1400" dirty="0" smtClean="0"/>
              <a:t>1-way</a:t>
            </a:r>
            <a:endParaRPr lang="en-US" sz="1400" dirty="0"/>
          </a:p>
        </p:txBody>
      </p:sp>
      <p:sp>
        <p:nvSpPr>
          <p:cNvPr id="14" name="TextBox 13"/>
          <p:cNvSpPr txBox="1"/>
          <p:nvPr/>
        </p:nvSpPr>
        <p:spPr>
          <a:xfrm>
            <a:off x="2126862" y="3967930"/>
            <a:ext cx="1464341" cy="523220"/>
          </a:xfrm>
          <a:prstGeom prst="rect">
            <a:avLst/>
          </a:prstGeom>
          <a:noFill/>
        </p:spPr>
        <p:txBody>
          <a:bodyPr wrap="square" rtlCol="0">
            <a:spAutoFit/>
          </a:bodyPr>
          <a:lstStyle/>
          <a:p>
            <a:pPr algn="ctr"/>
            <a:r>
              <a:rPr lang="en-US" sz="1400" dirty="0" smtClean="0"/>
              <a:t>Step-down</a:t>
            </a:r>
          </a:p>
          <a:p>
            <a:pPr algn="ctr"/>
            <a:r>
              <a:rPr lang="en-US" sz="1400" dirty="0" smtClean="0"/>
              <a:t>2-cone</a:t>
            </a:r>
            <a:endParaRPr lang="en-US" sz="1400" dirty="0"/>
          </a:p>
        </p:txBody>
      </p:sp>
      <p:sp>
        <p:nvSpPr>
          <p:cNvPr id="21" name="TextBox 20"/>
          <p:cNvSpPr txBox="1"/>
          <p:nvPr/>
        </p:nvSpPr>
        <p:spPr>
          <a:xfrm>
            <a:off x="3899048" y="5609155"/>
            <a:ext cx="1464341" cy="523220"/>
          </a:xfrm>
          <a:prstGeom prst="rect">
            <a:avLst/>
          </a:prstGeom>
          <a:noFill/>
        </p:spPr>
        <p:txBody>
          <a:bodyPr wrap="square" rtlCol="0">
            <a:spAutoFit/>
          </a:bodyPr>
          <a:lstStyle/>
          <a:p>
            <a:pPr algn="ctr"/>
            <a:r>
              <a:rPr lang="en-US" sz="1400" dirty="0" smtClean="0"/>
              <a:t>Directional</a:t>
            </a:r>
          </a:p>
          <a:p>
            <a:pPr algn="ctr"/>
            <a:r>
              <a:rPr lang="en-US" sz="1400" dirty="0" smtClean="0"/>
              <a:t>4-way</a:t>
            </a:r>
            <a:endParaRPr lang="en-US" sz="1400" dirty="0"/>
          </a:p>
        </p:txBody>
      </p:sp>
      <p:pic>
        <p:nvPicPr>
          <p:cNvPr id="22"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66955" y="4620053"/>
            <a:ext cx="1052637" cy="10119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 name="Picture 5"/>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438802" y="4686591"/>
            <a:ext cx="914400" cy="9225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 name="TextBox 23"/>
          <p:cNvSpPr txBox="1"/>
          <p:nvPr/>
        </p:nvSpPr>
        <p:spPr>
          <a:xfrm>
            <a:off x="2163833" y="5704430"/>
            <a:ext cx="1464341" cy="307777"/>
          </a:xfrm>
          <a:prstGeom prst="rect">
            <a:avLst/>
          </a:prstGeom>
          <a:noFill/>
        </p:spPr>
        <p:txBody>
          <a:bodyPr wrap="square" rtlCol="0">
            <a:spAutoFit/>
          </a:bodyPr>
          <a:lstStyle/>
          <a:p>
            <a:pPr algn="ctr"/>
            <a:r>
              <a:rPr lang="en-US" sz="1400" dirty="0" smtClean="0"/>
              <a:t>Swirl Diffuser</a:t>
            </a:r>
            <a:endParaRPr lang="en-US" sz="1400" dirty="0"/>
          </a:p>
        </p:txBody>
      </p:sp>
      <p:pic>
        <p:nvPicPr>
          <p:cNvPr id="19" name="Picture 2"/>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140024" y="3010662"/>
            <a:ext cx="914317" cy="895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 name="TextBox 19"/>
          <p:cNvSpPr txBox="1"/>
          <p:nvPr/>
        </p:nvSpPr>
        <p:spPr>
          <a:xfrm>
            <a:off x="3865011" y="3968061"/>
            <a:ext cx="1464341" cy="307777"/>
          </a:xfrm>
          <a:prstGeom prst="rect">
            <a:avLst/>
          </a:prstGeom>
          <a:noFill/>
        </p:spPr>
        <p:txBody>
          <a:bodyPr wrap="square" rtlCol="0">
            <a:spAutoFit/>
          </a:bodyPr>
          <a:lstStyle/>
          <a:p>
            <a:pPr algn="ctr"/>
            <a:r>
              <a:rPr lang="en-US" sz="1400" dirty="0" smtClean="0"/>
              <a:t>2way-corner </a:t>
            </a:r>
            <a:endParaRPr lang="en-US" sz="1400" dirty="0"/>
          </a:p>
        </p:txBody>
      </p:sp>
      <p:pic>
        <p:nvPicPr>
          <p:cNvPr id="25" name="Picture 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91966" y="4708259"/>
            <a:ext cx="969664" cy="9569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6" name="TextBox 25"/>
          <p:cNvSpPr txBox="1"/>
          <p:nvPr/>
        </p:nvSpPr>
        <p:spPr>
          <a:xfrm>
            <a:off x="211393" y="5692701"/>
            <a:ext cx="1464341" cy="307777"/>
          </a:xfrm>
          <a:prstGeom prst="rect">
            <a:avLst/>
          </a:prstGeom>
          <a:noFill/>
        </p:spPr>
        <p:txBody>
          <a:bodyPr wrap="square" rtlCol="0">
            <a:spAutoFit/>
          </a:bodyPr>
          <a:lstStyle/>
          <a:p>
            <a:pPr algn="ctr"/>
            <a:r>
              <a:rPr lang="en-US" sz="1400" dirty="0" smtClean="0"/>
              <a:t>3way-side</a:t>
            </a:r>
            <a:endParaRPr lang="en-US" sz="1400" dirty="0"/>
          </a:p>
        </p:txBody>
      </p:sp>
      <p:sp>
        <p:nvSpPr>
          <p:cNvPr id="27" name="TextBox 26"/>
          <p:cNvSpPr txBox="1"/>
          <p:nvPr/>
        </p:nvSpPr>
        <p:spPr>
          <a:xfrm>
            <a:off x="6272956" y="2225058"/>
            <a:ext cx="1464341" cy="307777"/>
          </a:xfrm>
          <a:prstGeom prst="rect">
            <a:avLst/>
          </a:prstGeom>
          <a:noFill/>
        </p:spPr>
        <p:txBody>
          <a:bodyPr wrap="square" rtlCol="0">
            <a:spAutoFit/>
          </a:bodyPr>
          <a:lstStyle/>
          <a:p>
            <a:pPr algn="ctr"/>
            <a:r>
              <a:rPr lang="en-US" sz="1400" dirty="0" smtClean="0"/>
              <a:t>2x1 slot</a:t>
            </a:r>
            <a:endParaRPr lang="en-US" sz="1400" dirty="0"/>
          </a:p>
        </p:txBody>
      </p:sp>
      <p:sp>
        <p:nvSpPr>
          <p:cNvPr id="28" name="TextBox 27"/>
          <p:cNvSpPr txBox="1"/>
          <p:nvPr/>
        </p:nvSpPr>
        <p:spPr>
          <a:xfrm>
            <a:off x="6743480" y="4925517"/>
            <a:ext cx="1464341" cy="307777"/>
          </a:xfrm>
          <a:prstGeom prst="rect">
            <a:avLst/>
          </a:prstGeom>
          <a:noFill/>
        </p:spPr>
        <p:txBody>
          <a:bodyPr wrap="square" rtlCol="0">
            <a:spAutoFit/>
          </a:bodyPr>
          <a:lstStyle/>
          <a:p>
            <a:pPr algn="ctr"/>
            <a:r>
              <a:rPr lang="en-US" sz="1400" dirty="0" smtClean="0"/>
              <a:t>2x4 Laminar</a:t>
            </a:r>
            <a:endParaRPr lang="en-US" sz="1400" dirty="0"/>
          </a:p>
        </p:txBody>
      </p:sp>
      <p:pic>
        <p:nvPicPr>
          <p:cNvPr id="29"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89275" y="3464606"/>
            <a:ext cx="2772753" cy="1443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 name="Picture 2"/>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471005" y="1253508"/>
            <a:ext cx="1125764" cy="971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6603665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84951"/>
            <a:ext cx="9144000" cy="273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7"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5" name="Title 4"/>
          <p:cNvSpPr>
            <a:spLocks noGrp="1"/>
          </p:cNvSpPr>
          <p:nvPr>
            <p:ph type="title"/>
          </p:nvPr>
        </p:nvSpPr>
        <p:spPr>
          <a:xfrm>
            <a:off x="88106" y="0"/>
            <a:ext cx="8839200" cy="1143000"/>
          </a:xfrm>
        </p:spPr>
        <p:txBody>
          <a:bodyPr>
            <a:noAutofit/>
          </a:bodyPr>
          <a:lstStyle/>
          <a:p>
            <a:pPr algn="l"/>
            <a:r>
              <a:rPr lang="en-US" sz="3200" dirty="0" smtClean="0">
                <a:solidFill>
                  <a:schemeClr val="bg1"/>
                </a:solidFill>
              </a:rPr>
              <a:t>Precision </a:t>
            </a:r>
            <a:r>
              <a:rPr lang="en-US" sz="3200" dirty="0">
                <a:solidFill>
                  <a:schemeClr val="bg1"/>
                </a:solidFill>
              </a:rPr>
              <a:t>Air </a:t>
            </a:r>
            <a:r>
              <a:rPr lang="en-US" sz="3200" dirty="0" smtClean="0">
                <a:solidFill>
                  <a:schemeClr val="bg1"/>
                </a:solidFill>
              </a:rPr>
              <a:t>Capture Hood </a:t>
            </a:r>
            <a:r>
              <a:rPr lang="en-US" sz="3200" dirty="0">
                <a:solidFill>
                  <a:schemeClr val="bg1"/>
                </a:solidFill>
              </a:rPr>
              <a:t>Calibration Station</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333" y="1032933"/>
            <a:ext cx="8253412" cy="231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11" name="Table 10"/>
          <p:cNvGraphicFramePr>
            <a:graphicFrameLocks noGrp="1"/>
          </p:cNvGraphicFramePr>
          <p:nvPr>
            <p:extLst>
              <p:ext uri="{D42A27DB-BD31-4B8C-83A1-F6EECF244321}">
                <p14:modId xmlns:p14="http://schemas.microsoft.com/office/powerpoint/2010/main" val="796515314"/>
              </p:ext>
            </p:extLst>
          </p:nvPr>
        </p:nvGraphicFramePr>
        <p:xfrm>
          <a:off x="575734" y="3352857"/>
          <a:ext cx="7686938" cy="3331027"/>
        </p:xfrm>
        <a:graphic>
          <a:graphicData uri="http://schemas.openxmlformats.org/drawingml/2006/table">
            <a:tbl>
              <a:tblPr>
                <a:tableStyleId>{5C22544A-7EE6-4342-B048-85BDC9FD1C3A}</a:tableStyleId>
              </a:tblPr>
              <a:tblGrid>
                <a:gridCol w="1188275"/>
                <a:gridCol w="1694903"/>
                <a:gridCol w="819816"/>
                <a:gridCol w="718492"/>
                <a:gridCol w="628680"/>
                <a:gridCol w="711582"/>
                <a:gridCol w="525052"/>
                <a:gridCol w="700069"/>
                <a:gridCol w="700069"/>
              </a:tblGrid>
              <a:tr h="458103">
                <a:tc>
                  <a:txBody>
                    <a:bodyPr/>
                    <a:lstStyle/>
                    <a:p>
                      <a:pPr algn="l" fontAlgn="ctr"/>
                      <a:r>
                        <a:rPr lang="en-US" sz="1000" u="none" strike="noStrike" dirty="0">
                          <a:effectLst/>
                        </a:rPr>
                        <a:t>Quantity</a:t>
                      </a:r>
                      <a:endParaRPr lang="en-US" sz="1000" b="1" i="0" u="none" strike="noStrike" dirty="0">
                        <a:solidFill>
                          <a:srgbClr val="000000"/>
                        </a:solidFill>
                        <a:effectLst/>
                        <a:latin typeface="Calibri"/>
                      </a:endParaRPr>
                    </a:p>
                  </a:txBody>
                  <a:tcPr marL="6305" marR="6305" marT="6305" marB="0" anchor="ctr">
                    <a:noFill/>
                  </a:tcPr>
                </a:tc>
                <a:tc>
                  <a:txBody>
                    <a:bodyPr/>
                    <a:lstStyle/>
                    <a:p>
                      <a:pPr algn="ctr" fontAlgn="ctr"/>
                      <a:r>
                        <a:rPr lang="en-US" sz="1000" u="none" strike="noStrike" dirty="0">
                          <a:effectLst/>
                        </a:rPr>
                        <a:t>Source</a:t>
                      </a:r>
                      <a:endParaRPr lang="en-US" sz="1000" b="1" i="0" u="none" strike="noStrike" dirty="0">
                        <a:solidFill>
                          <a:srgbClr val="000000"/>
                        </a:solidFill>
                        <a:effectLst/>
                        <a:latin typeface="Calibri"/>
                      </a:endParaRPr>
                    </a:p>
                  </a:txBody>
                  <a:tcPr marL="6305" marR="6305" marT="6305" marB="0" anchor="ctr">
                    <a:noFill/>
                  </a:tcPr>
                </a:tc>
                <a:tc>
                  <a:txBody>
                    <a:bodyPr/>
                    <a:lstStyle/>
                    <a:p>
                      <a:pPr algn="ctr" fontAlgn="ctr"/>
                      <a:r>
                        <a:rPr lang="en-US" sz="1000" u="none" strike="noStrike" dirty="0">
                          <a:effectLst/>
                        </a:rPr>
                        <a:t>Raw Quantity -% </a:t>
                      </a:r>
                      <a:endParaRPr lang="en-US" sz="1000" b="1" i="0" u="none" strike="noStrike" dirty="0">
                        <a:solidFill>
                          <a:srgbClr val="000000"/>
                        </a:solidFill>
                        <a:effectLst/>
                        <a:latin typeface="Calibri"/>
                      </a:endParaRPr>
                    </a:p>
                  </a:txBody>
                  <a:tcPr marL="6305" marR="6305" marT="6305" marB="0" anchor="ctr">
                    <a:noFill/>
                  </a:tcPr>
                </a:tc>
                <a:tc>
                  <a:txBody>
                    <a:bodyPr/>
                    <a:lstStyle/>
                    <a:p>
                      <a:pPr algn="ctr" fontAlgn="ctr"/>
                      <a:r>
                        <a:rPr lang="en-US" sz="1000" u="none" strike="noStrike" dirty="0">
                          <a:effectLst/>
                        </a:rPr>
                        <a:t>Confidence Level</a:t>
                      </a:r>
                      <a:endParaRPr lang="en-US" sz="1000" b="1" i="0" u="none" strike="noStrike" dirty="0">
                        <a:solidFill>
                          <a:srgbClr val="000000"/>
                        </a:solidFill>
                        <a:effectLst/>
                        <a:latin typeface="Calibri"/>
                      </a:endParaRPr>
                    </a:p>
                  </a:txBody>
                  <a:tcPr marL="6305" marR="6305" marT="6305" marB="0" anchor="ctr">
                    <a:noFill/>
                  </a:tcPr>
                </a:tc>
                <a:tc>
                  <a:txBody>
                    <a:bodyPr/>
                    <a:lstStyle/>
                    <a:p>
                      <a:pPr algn="ctr" fontAlgn="ctr"/>
                      <a:r>
                        <a:rPr lang="en-US" sz="1000" u="none" strike="noStrike" dirty="0">
                          <a:effectLst/>
                        </a:rPr>
                        <a:t>Uncertainty Type</a:t>
                      </a:r>
                      <a:endParaRPr lang="en-US" sz="1000" b="1" i="0" u="none" strike="noStrike" dirty="0">
                        <a:solidFill>
                          <a:srgbClr val="000000"/>
                        </a:solidFill>
                        <a:effectLst/>
                        <a:latin typeface="Calibri"/>
                      </a:endParaRPr>
                    </a:p>
                  </a:txBody>
                  <a:tcPr marL="6305" marR="6305" marT="6305" marB="0" anchor="ctr">
                    <a:noFill/>
                  </a:tcPr>
                </a:tc>
                <a:tc>
                  <a:txBody>
                    <a:bodyPr/>
                    <a:lstStyle/>
                    <a:p>
                      <a:pPr algn="ctr" fontAlgn="ctr"/>
                      <a:r>
                        <a:rPr lang="en-US" sz="1000" u="none" strike="noStrike" dirty="0">
                          <a:effectLst/>
                        </a:rPr>
                        <a:t>Probability Distribution</a:t>
                      </a:r>
                      <a:endParaRPr lang="en-US" sz="1000" b="1" i="0" u="none" strike="noStrike" dirty="0">
                        <a:solidFill>
                          <a:srgbClr val="000000"/>
                        </a:solidFill>
                        <a:effectLst/>
                        <a:latin typeface="Calibri"/>
                      </a:endParaRPr>
                    </a:p>
                  </a:txBody>
                  <a:tcPr marL="6305" marR="6305" marT="6305" marB="0" anchor="ctr">
                    <a:noFill/>
                  </a:tcPr>
                </a:tc>
                <a:tc>
                  <a:txBody>
                    <a:bodyPr/>
                    <a:lstStyle/>
                    <a:p>
                      <a:pPr algn="ctr" fontAlgn="ctr"/>
                      <a:r>
                        <a:rPr lang="en-US" sz="1000" u="none" strike="noStrike">
                          <a:effectLst/>
                        </a:rPr>
                        <a:t>Prob. Dist. Divisor</a:t>
                      </a:r>
                      <a:endParaRPr lang="en-US" sz="1000" b="1" i="0" u="none" strike="noStrike">
                        <a:solidFill>
                          <a:srgbClr val="000000"/>
                        </a:solidFill>
                        <a:effectLst/>
                        <a:latin typeface="Calibri"/>
                      </a:endParaRPr>
                    </a:p>
                  </a:txBody>
                  <a:tcPr marL="6305" marR="6305" marT="6305" marB="0" anchor="ctr">
                    <a:noFill/>
                  </a:tcPr>
                </a:tc>
                <a:tc>
                  <a:txBody>
                    <a:bodyPr/>
                    <a:lstStyle/>
                    <a:p>
                      <a:pPr algn="ctr" fontAlgn="ctr"/>
                      <a:r>
                        <a:rPr lang="en-US" sz="1000" u="none" strike="noStrike">
                          <a:effectLst/>
                        </a:rPr>
                        <a:t>Rel Sensitivity Coefficient</a:t>
                      </a:r>
                      <a:endParaRPr lang="en-US" sz="1000" b="1" i="0" u="none" strike="noStrike">
                        <a:solidFill>
                          <a:srgbClr val="000000"/>
                        </a:solidFill>
                        <a:effectLst/>
                        <a:latin typeface="Calibri"/>
                      </a:endParaRPr>
                    </a:p>
                  </a:txBody>
                  <a:tcPr marL="6305" marR="6305" marT="6305" marB="0" anchor="ctr">
                    <a:noFill/>
                  </a:tcPr>
                </a:tc>
                <a:tc>
                  <a:txBody>
                    <a:bodyPr/>
                    <a:lstStyle/>
                    <a:p>
                      <a:pPr algn="ctr" fontAlgn="ctr"/>
                      <a:r>
                        <a:rPr lang="en-US" sz="1000" u="none" strike="noStrike">
                          <a:effectLst/>
                        </a:rPr>
                        <a:t>Correlated Quantity %</a:t>
                      </a:r>
                      <a:endParaRPr lang="en-US" sz="1000" b="1" i="0" u="none" strike="noStrike">
                        <a:solidFill>
                          <a:srgbClr val="000000"/>
                        </a:solidFill>
                        <a:effectLst/>
                        <a:latin typeface="Calibri"/>
                      </a:endParaRPr>
                    </a:p>
                  </a:txBody>
                  <a:tcPr marL="6305" marR="6305" marT="6305" marB="0" anchor="ctr">
                    <a:noFill/>
                  </a:tcPr>
                </a:tc>
              </a:tr>
              <a:tr h="307479">
                <a:tc>
                  <a:txBody>
                    <a:bodyPr/>
                    <a:lstStyle/>
                    <a:p>
                      <a:pPr algn="l" fontAlgn="b"/>
                      <a:r>
                        <a:rPr lang="en-US" sz="1000" u="none" strike="noStrike" dirty="0">
                          <a:effectLst/>
                        </a:rPr>
                        <a:t>Discharge Coefficient Uncertainty </a:t>
                      </a:r>
                      <a:r>
                        <a:rPr lang="en-US" sz="1000" u="none" strike="noStrike" baseline="30000" dirty="0">
                          <a:effectLst/>
                        </a:rPr>
                        <a:t>1</a:t>
                      </a:r>
                      <a:endParaRPr lang="en-US" sz="1000" b="0" i="0" u="none" strike="noStrike" dirty="0">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dirty="0">
                          <a:effectLst/>
                        </a:rPr>
                        <a:t>ISO 5167</a:t>
                      </a:r>
                      <a:endParaRPr lang="en-US" sz="1000" b="0" i="0" u="none" strike="noStrike" dirty="0">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dirty="0">
                          <a:effectLst/>
                        </a:rPr>
                        <a:t>0.5000</a:t>
                      </a:r>
                      <a:endParaRPr lang="en-US" sz="1000" b="0" i="0" u="none" strike="noStrike" dirty="0">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dirty="0">
                          <a:effectLst/>
                        </a:rPr>
                        <a:t>95%</a:t>
                      </a:r>
                      <a:endParaRPr lang="en-US" sz="1000" b="0" i="0" u="none" strike="noStrike" dirty="0">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dirty="0">
                          <a:effectLst/>
                        </a:rPr>
                        <a:t>B</a:t>
                      </a:r>
                      <a:endParaRPr lang="en-US" sz="1000" b="0" i="0" u="none" strike="noStrike" dirty="0">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dirty="0">
                          <a:effectLst/>
                        </a:rPr>
                        <a:t>Normal</a:t>
                      </a:r>
                      <a:endParaRPr lang="en-US" sz="1000" b="0" i="0" u="none" strike="noStrike" dirty="0">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dirty="0">
                          <a:effectLst/>
                        </a:rPr>
                        <a:t>2</a:t>
                      </a:r>
                      <a:endParaRPr lang="en-US" sz="1000" b="0" i="0" u="none" strike="noStrike" dirty="0">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dirty="0">
                          <a:effectLst/>
                        </a:rPr>
                        <a:t>1</a:t>
                      </a:r>
                      <a:endParaRPr lang="en-US" sz="1000" b="0" i="0" u="none" strike="noStrike" dirty="0">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dirty="0">
                          <a:effectLst/>
                        </a:rPr>
                        <a:t>0.2500</a:t>
                      </a:r>
                      <a:endParaRPr lang="en-US" sz="1000" b="0" i="0" u="none" strike="noStrike" dirty="0">
                        <a:solidFill>
                          <a:srgbClr val="000000"/>
                        </a:solidFill>
                        <a:effectLst/>
                        <a:latin typeface="Calibri"/>
                      </a:endParaRPr>
                    </a:p>
                  </a:txBody>
                  <a:tcPr marL="6305" marR="6305" marT="6305" marB="0" anchor="ctr">
                    <a:solidFill>
                      <a:schemeClr val="accent1">
                        <a:lumMod val="20000"/>
                        <a:lumOff val="80000"/>
                      </a:schemeClr>
                    </a:solidFill>
                  </a:tcPr>
                </a:tc>
              </a:tr>
              <a:tr h="266094">
                <a:tc>
                  <a:txBody>
                    <a:bodyPr/>
                    <a:lstStyle/>
                    <a:p>
                      <a:pPr algn="l" fontAlgn="b"/>
                      <a:r>
                        <a:rPr lang="en-US" sz="1000" u="none" strike="noStrike" dirty="0">
                          <a:effectLst/>
                        </a:rPr>
                        <a:t>Expansibility factor </a:t>
                      </a:r>
                      <a:r>
                        <a:rPr lang="en-US" sz="1000" u="none" strike="noStrike" baseline="30000" dirty="0">
                          <a:effectLst/>
                        </a:rPr>
                        <a:t>2,3</a:t>
                      </a:r>
                      <a:endParaRPr lang="en-US" sz="1000" b="0" i="0" u="none" strike="noStrike" dirty="0">
                        <a:solidFill>
                          <a:srgbClr val="000000"/>
                        </a:solidFill>
                        <a:effectLst/>
                        <a:latin typeface="Calibri"/>
                      </a:endParaRPr>
                    </a:p>
                  </a:txBody>
                  <a:tcPr marL="6305" marR="6305" marT="6305" marB="0" anchor="ctr">
                    <a:noFill/>
                  </a:tcPr>
                </a:tc>
                <a:tc>
                  <a:txBody>
                    <a:bodyPr/>
                    <a:lstStyle/>
                    <a:p>
                      <a:pPr algn="ctr" fontAlgn="b"/>
                      <a:r>
                        <a:rPr lang="en-US" sz="1000" u="none" strike="noStrike" dirty="0">
                          <a:effectLst/>
                        </a:rPr>
                        <a:t>ISO 5167</a:t>
                      </a:r>
                      <a:endParaRPr lang="en-US" sz="1000" b="0" i="0" u="none" strike="noStrike" dirty="0">
                        <a:solidFill>
                          <a:srgbClr val="000000"/>
                        </a:solidFill>
                        <a:effectLst/>
                        <a:latin typeface="Calibri"/>
                      </a:endParaRPr>
                    </a:p>
                  </a:txBody>
                  <a:tcPr marL="6305" marR="6305" marT="6305" marB="0" anchor="ctr">
                    <a:noFill/>
                  </a:tcPr>
                </a:tc>
                <a:tc>
                  <a:txBody>
                    <a:bodyPr/>
                    <a:lstStyle/>
                    <a:p>
                      <a:pPr algn="ctr" fontAlgn="b"/>
                      <a:r>
                        <a:rPr lang="en-US" sz="1000" u="none" strike="noStrike" dirty="0">
                          <a:effectLst/>
                        </a:rPr>
                        <a:t>0.0376</a:t>
                      </a:r>
                      <a:endParaRPr lang="en-US" sz="1000" b="0" i="0" u="none" strike="noStrike" dirty="0">
                        <a:solidFill>
                          <a:srgbClr val="000000"/>
                        </a:solidFill>
                        <a:effectLst/>
                        <a:latin typeface="Calibri"/>
                      </a:endParaRPr>
                    </a:p>
                  </a:txBody>
                  <a:tcPr marL="6305" marR="6305" marT="6305" marB="0" anchor="ctr">
                    <a:noFill/>
                  </a:tcPr>
                </a:tc>
                <a:tc>
                  <a:txBody>
                    <a:bodyPr/>
                    <a:lstStyle/>
                    <a:p>
                      <a:pPr algn="ctr" fontAlgn="b"/>
                      <a:r>
                        <a:rPr lang="en-US" sz="1000" u="none" strike="noStrike" dirty="0">
                          <a:effectLst/>
                        </a:rPr>
                        <a:t>95%</a:t>
                      </a:r>
                      <a:endParaRPr lang="en-US" sz="1000" b="0" i="0" u="none" strike="noStrike" dirty="0">
                        <a:solidFill>
                          <a:srgbClr val="000000"/>
                        </a:solidFill>
                        <a:effectLst/>
                        <a:latin typeface="Calibri"/>
                      </a:endParaRPr>
                    </a:p>
                  </a:txBody>
                  <a:tcPr marL="6305" marR="6305" marT="6305" marB="0" anchor="ctr">
                    <a:noFill/>
                  </a:tcPr>
                </a:tc>
                <a:tc>
                  <a:txBody>
                    <a:bodyPr/>
                    <a:lstStyle/>
                    <a:p>
                      <a:pPr algn="ctr" fontAlgn="b"/>
                      <a:r>
                        <a:rPr lang="en-US" sz="1000" u="none" strike="noStrike" dirty="0">
                          <a:effectLst/>
                        </a:rPr>
                        <a:t>B</a:t>
                      </a:r>
                      <a:endParaRPr lang="en-US" sz="1000" b="0" i="0" u="none" strike="noStrike" dirty="0">
                        <a:solidFill>
                          <a:srgbClr val="000000"/>
                        </a:solidFill>
                        <a:effectLst/>
                        <a:latin typeface="Calibri"/>
                      </a:endParaRPr>
                    </a:p>
                  </a:txBody>
                  <a:tcPr marL="6305" marR="6305" marT="6305" marB="0" anchor="ctr">
                    <a:noFill/>
                  </a:tcPr>
                </a:tc>
                <a:tc>
                  <a:txBody>
                    <a:bodyPr/>
                    <a:lstStyle/>
                    <a:p>
                      <a:pPr algn="ctr" fontAlgn="b"/>
                      <a:r>
                        <a:rPr lang="en-US" sz="1000" u="none" strike="noStrike" dirty="0">
                          <a:effectLst/>
                        </a:rPr>
                        <a:t>Normal</a:t>
                      </a:r>
                      <a:endParaRPr lang="en-US" sz="1000" b="0" i="0" u="none" strike="noStrike" dirty="0">
                        <a:solidFill>
                          <a:srgbClr val="000000"/>
                        </a:solidFill>
                        <a:effectLst/>
                        <a:latin typeface="Calibri"/>
                      </a:endParaRPr>
                    </a:p>
                  </a:txBody>
                  <a:tcPr marL="6305" marR="6305" marT="6305" marB="0" anchor="ctr">
                    <a:noFill/>
                  </a:tcPr>
                </a:tc>
                <a:tc>
                  <a:txBody>
                    <a:bodyPr/>
                    <a:lstStyle/>
                    <a:p>
                      <a:pPr algn="ctr" fontAlgn="b"/>
                      <a:r>
                        <a:rPr lang="en-US" sz="1000" u="none" strike="noStrike" dirty="0">
                          <a:effectLst/>
                        </a:rPr>
                        <a:t>2</a:t>
                      </a:r>
                      <a:endParaRPr lang="en-US" sz="1000" b="0" i="0" u="none" strike="noStrike" dirty="0">
                        <a:solidFill>
                          <a:srgbClr val="000000"/>
                        </a:solidFill>
                        <a:effectLst/>
                        <a:latin typeface="Calibri"/>
                      </a:endParaRPr>
                    </a:p>
                  </a:txBody>
                  <a:tcPr marL="6305" marR="6305" marT="6305" marB="0" anchor="ctr">
                    <a:noFill/>
                  </a:tcPr>
                </a:tc>
                <a:tc>
                  <a:txBody>
                    <a:bodyPr/>
                    <a:lstStyle/>
                    <a:p>
                      <a:pPr algn="ctr" fontAlgn="b"/>
                      <a:r>
                        <a:rPr lang="en-US" sz="1000" u="none" strike="noStrike" dirty="0">
                          <a:effectLst/>
                        </a:rPr>
                        <a:t>1</a:t>
                      </a:r>
                      <a:endParaRPr lang="en-US" sz="1000" b="0" i="0" u="none" strike="noStrike" dirty="0">
                        <a:solidFill>
                          <a:srgbClr val="000000"/>
                        </a:solidFill>
                        <a:effectLst/>
                        <a:latin typeface="Calibri"/>
                      </a:endParaRPr>
                    </a:p>
                  </a:txBody>
                  <a:tcPr marL="6305" marR="6305" marT="6305" marB="0" anchor="ctr">
                    <a:noFill/>
                  </a:tcPr>
                </a:tc>
                <a:tc>
                  <a:txBody>
                    <a:bodyPr/>
                    <a:lstStyle/>
                    <a:p>
                      <a:pPr algn="ctr" fontAlgn="b"/>
                      <a:r>
                        <a:rPr lang="en-US" sz="1000" u="none" strike="noStrike" dirty="0">
                          <a:effectLst/>
                        </a:rPr>
                        <a:t>0.0188</a:t>
                      </a:r>
                      <a:endParaRPr lang="en-US" sz="1000" b="0" i="0" u="none" strike="noStrike" dirty="0">
                        <a:solidFill>
                          <a:srgbClr val="000000"/>
                        </a:solidFill>
                        <a:effectLst/>
                        <a:latin typeface="Calibri"/>
                      </a:endParaRPr>
                    </a:p>
                  </a:txBody>
                  <a:tcPr marL="6305" marR="6305" marT="6305" marB="0" anchor="ctr">
                    <a:noFill/>
                  </a:tcPr>
                </a:tc>
              </a:tr>
              <a:tr h="156854">
                <a:tc>
                  <a:txBody>
                    <a:bodyPr/>
                    <a:lstStyle/>
                    <a:p>
                      <a:pPr algn="l" fontAlgn="b"/>
                      <a:r>
                        <a:rPr lang="en-US" sz="1000" u="none" strike="noStrike" dirty="0">
                          <a:effectLst/>
                        </a:rPr>
                        <a:t>Pipe Diameter</a:t>
                      </a:r>
                      <a:r>
                        <a:rPr lang="en-US" sz="1000" u="none" strike="noStrike" baseline="30000" dirty="0">
                          <a:effectLst/>
                        </a:rPr>
                        <a:t> 4</a:t>
                      </a:r>
                      <a:endParaRPr lang="en-US" sz="1000" b="0" i="0" u="none" strike="noStrike" dirty="0">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dirty="0">
                          <a:effectLst/>
                        </a:rPr>
                        <a:t>Measurement Uncertainty</a:t>
                      </a:r>
                      <a:endParaRPr lang="en-US" sz="1000" b="0" i="0" u="none" strike="noStrike" dirty="0">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dirty="0">
                          <a:effectLst/>
                        </a:rPr>
                        <a:t>0.0010</a:t>
                      </a:r>
                      <a:endParaRPr lang="en-US" sz="1000" b="0" i="0" u="none" strike="noStrike" dirty="0">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dirty="0">
                          <a:effectLst/>
                        </a:rPr>
                        <a:t>100%</a:t>
                      </a:r>
                      <a:endParaRPr lang="en-US" sz="1000" b="0" i="0" u="none" strike="noStrike" dirty="0">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a:effectLst/>
                        </a:rPr>
                        <a:t>B</a:t>
                      </a:r>
                      <a:endParaRPr lang="en-US" sz="1000" b="0" i="0" u="none" strike="noStrike">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dirty="0">
                          <a:effectLst/>
                        </a:rPr>
                        <a:t>Rectangular</a:t>
                      </a:r>
                      <a:endParaRPr lang="en-US" sz="1000" b="0" i="0" u="none" strike="noStrike" dirty="0">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dirty="0">
                          <a:effectLst/>
                        </a:rPr>
                        <a:t>1.732</a:t>
                      </a:r>
                      <a:endParaRPr lang="en-US" sz="1000" b="0" i="0" u="none" strike="noStrike" dirty="0">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dirty="0">
                          <a:effectLst/>
                        </a:rPr>
                        <a:t>0.01</a:t>
                      </a:r>
                      <a:endParaRPr lang="en-US" sz="1000" b="0" i="0" u="none" strike="noStrike" dirty="0">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dirty="0">
                          <a:effectLst/>
                        </a:rPr>
                        <a:t>0.0000</a:t>
                      </a:r>
                      <a:endParaRPr lang="en-US" sz="1000" b="0" i="0" u="none" strike="noStrike" dirty="0">
                        <a:solidFill>
                          <a:srgbClr val="000000"/>
                        </a:solidFill>
                        <a:effectLst/>
                        <a:latin typeface="Calibri"/>
                      </a:endParaRPr>
                    </a:p>
                  </a:txBody>
                  <a:tcPr marL="6305" marR="6305" marT="6305" marB="0" anchor="ctr">
                    <a:solidFill>
                      <a:schemeClr val="accent1">
                        <a:lumMod val="20000"/>
                        <a:lumOff val="80000"/>
                      </a:schemeClr>
                    </a:solidFill>
                  </a:tcPr>
                </a:tc>
              </a:tr>
              <a:tr h="156854">
                <a:tc>
                  <a:txBody>
                    <a:bodyPr/>
                    <a:lstStyle/>
                    <a:p>
                      <a:pPr algn="l" fontAlgn="b"/>
                      <a:r>
                        <a:rPr lang="en-US" sz="1000" u="none" strike="noStrike" dirty="0">
                          <a:effectLst/>
                        </a:rPr>
                        <a:t>Bore Diameter</a:t>
                      </a:r>
                      <a:r>
                        <a:rPr lang="en-US" sz="1000" u="none" strike="noStrike" baseline="30000" dirty="0">
                          <a:effectLst/>
                        </a:rPr>
                        <a:t> 4</a:t>
                      </a:r>
                      <a:endParaRPr lang="en-US" sz="1000" b="0" i="0" u="none" strike="noStrike" dirty="0">
                        <a:solidFill>
                          <a:srgbClr val="000000"/>
                        </a:solidFill>
                        <a:effectLst/>
                        <a:latin typeface="Calibri"/>
                      </a:endParaRPr>
                    </a:p>
                  </a:txBody>
                  <a:tcPr marL="6305" marR="6305" marT="6305" marB="0" anchor="ctr">
                    <a:noFill/>
                  </a:tcPr>
                </a:tc>
                <a:tc>
                  <a:txBody>
                    <a:bodyPr/>
                    <a:lstStyle/>
                    <a:p>
                      <a:pPr algn="ctr" fontAlgn="b"/>
                      <a:r>
                        <a:rPr lang="en-US" sz="1000" u="none" strike="noStrike" dirty="0">
                          <a:effectLst/>
                        </a:rPr>
                        <a:t>Measurement Uncertainty</a:t>
                      </a:r>
                      <a:endParaRPr lang="en-US" sz="1000" b="0" i="0" u="none" strike="noStrike" dirty="0">
                        <a:solidFill>
                          <a:srgbClr val="000000"/>
                        </a:solidFill>
                        <a:effectLst/>
                        <a:latin typeface="Calibri"/>
                      </a:endParaRPr>
                    </a:p>
                  </a:txBody>
                  <a:tcPr marL="6305" marR="6305" marT="6305" marB="0" anchor="ctr">
                    <a:noFill/>
                  </a:tcPr>
                </a:tc>
                <a:tc>
                  <a:txBody>
                    <a:bodyPr/>
                    <a:lstStyle/>
                    <a:p>
                      <a:pPr algn="ctr" fontAlgn="b"/>
                      <a:r>
                        <a:rPr lang="en-US" sz="1000" u="none" strike="noStrike" dirty="0">
                          <a:effectLst/>
                        </a:rPr>
                        <a:t>0.0010</a:t>
                      </a:r>
                      <a:endParaRPr lang="en-US" sz="1000" b="0" i="0" u="none" strike="noStrike" dirty="0">
                        <a:solidFill>
                          <a:srgbClr val="000000"/>
                        </a:solidFill>
                        <a:effectLst/>
                        <a:latin typeface="Calibri"/>
                      </a:endParaRPr>
                    </a:p>
                  </a:txBody>
                  <a:tcPr marL="6305" marR="6305" marT="6305" marB="0" anchor="ctr">
                    <a:noFill/>
                  </a:tcPr>
                </a:tc>
                <a:tc>
                  <a:txBody>
                    <a:bodyPr/>
                    <a:lstStyle/>
                    <a:p>
                      <a:pPr algn="ctr" fontAlgn="b"/>
                      <a:r>
                        <a:rPr lang="en-US" sz="1000" u="none" strike="noStrike" dirty="0">
                          <a:effectLst/>
                        </a:rPr>
                        <a:t>100%</a:t>
                      </a:r>
                      <a:endParaRPr lang="en-US" sz="1000" b="0" i="0" u="none" strike="noStrike" dirty="0">
                        <a:solidFill>
                          <a:srgbClr val="000000"/>
                        </a:solidFill>
                        <a:effectLst/>
                        <a:latin typeface="Calibri"/>
                      </a:endParaRPr>
                    </a:p>
                  </a:txBody>
                  <a:tcPr marL="6305" marR="6305" marT="6305" marB="0" anchor="ctr">
                    <a:noFill/>
                  </a:tcPr>
                </a:tc>
                <a:tc>
                  <a:txBody>
                    <a:bodyPr/>
                    <a:lstStyle/>
                    <a:p>
                      <a:pPr algn="ctr" fontAlgn="b"/>
                      <a:r>
                        <a:rPr lang="en-US" sz="1000" u="none" strike="noStrike">
                          <a:effectLst/>
                        </a:rPr>
                        <a:t>B</a:t>
                      </a:r>
                      <a:endParaRPr lang="en-US" sz="1000" b="0" i="0" u="none" strike="noStrike">
                        <a:solidFill>
                          <a:srgbClr val="000000"/>
                        </a:solidFill>
                        <a:effectLst/>
                        <a:latin typeface="Calibri"/>
                      </a:endParaRPr>
                    </a:p>
                  </a:txBody>
                  <a:tcPr marL="6305" marR="6305" marT="6305" marB="0" anchor="ctr">
                    <a:noFill/>
                  </a:tcPr>
                </a:tc>
                <a:tc>
                  <a:txBody>
                    <a:bodyPr/>
                    <a:lstStyle/>
                    <a:p>
                      <a:pPr algn="ctr" fontAlgn="b"/>
                      <a:r>
                        <a:rPr lang="en-US" sz="1000" u="none" strike="noStrike" dirty="0">
                          <a:effectLst/>
                        </a:rPr>
                        <a:t>Rectangular</a:t>
                      </a:r>
                      <a:endParaRPr lang="en-US" sz="1000" b="0" i="0" u="none" strike="noStrike" dirty="0">
                        <a:solidFill>
                          <a:srgbClr val="000000"/>
                        </a:solidFill>
                        <a:effectLst/>
                        <a:latin typeface="Calibri"/>
                      </a:endParaRPr>
                    </a:p>
                  </a:txBody>
                  <a:tcPr marL="6305" marR="6305" marT="6305" marB="0" anchor="ctr">
                    <a:noFill/>
                  </a:tcPr>
                </a:tc>
                <a:tc>
                  <a:txBody>
                    <a:bodyPr/>
                    <a:lstStyle/>
                    <a:p>
                      <a:pPr algn="ctr" fontAlgn="b"/>
                      <a:r>
                        <a:rPr lang="en-US" sz="1000" u="none" strike="noStrike">
                          <a:effectLst/>
                        </a:rPr>
                        <a:t>1.732</a:t>
                      </a:r>
                      <a:endParaRPr lang="en-US" sz="1000" b="0" i="0" u="none" strike="noStrike">
                        <a:solidFill>
                          <a:srgbClr val="000000"/>
                        </a:solidFill>
                        <a:effectLst/>
                        <a:latin typeface="Calibri"/>
                      </a:endParaRPr>
                    </a:p>
                  </a:txBody>
                  <a:tcPr marL="6305" marR="6305" marT="6305" marB="0" anchor="ctr">
                    <a:noFill/>
                  </a:tcPr>
                </a:tc>
                <a:tc>
                  <a:txBody>
                    <a:bodyPr/>
                    <a:lstStyle/>
                    <a:p>
                      <a:pPr algn="ctr" fontAlgn="b"/>
                      <a:r>
                        <a:rPr lang="en-US" sz="1000" u="none" strike="noStrike">
                          <a:effectLst/>
                        </a:rPr>
                        <a:t>2.01</a:t>
                      </a:r>
                      <a:endParaRPr lang="en-US" sz="1000" b="0" i="0" u="none" strike="noStrike">
                        <a:solidFill>
                          <a:srgbClr val="000000"/>
                        </a:solidFill>
                        <a:effectLst/>
                        <a:latin typeface="Calibri"/>
                      </a:endParaRPr>
                    </a:p>
                  </a:txBody>
                  <a:tcPr marL="6305" marR="6305" marT="6305" marB="0" anchor="ctr">
                    <a:noFill/>
                  </a:tcPr>
                </a:tc>
                <a:tc>
                  <a:txBody>
                    <a:bodyPr/>
                    <a:lstStyle/>
                    <a:p>
                      <a:pPr algn="ctr" fontAlgn="b"/>
                      <a:r>
                        <a:rPr lang="en-US" sz="1000" u="none" strike="noStrike" dirty="0">
                          <a:effectLst/>
                        </a:rPr>
                        <a:t>0.0012</a:t>
                      </a:r>
                      <a:endParaRPr lang="en-US" sz="1000" b="0" i="0" u="none" strike="noStrike" dirty="0">
                        <a:solidFill>
                          <a:srgbClr val="000000"/>
                        </a:solidFill>
                        <a:effectLst/>
                        <a:latin typeface="Calibri"/>
                      </a:endParaRPr>
                    </a:p>
                  </a:txBody>
                  <a:tcPr marL="6305" marR="6305" marT="6305" marB="0" anchor="ctr">
                    <a:noFill/>
                  </a:tcPr>
                </a:tc>
              </a:tr>
              <a:tr h="307479">
                <a:tc>
                  <a:txBody>
                    <a:bodyPr/>
                    <a:lstStyle/>
                    <a:p>
                      <a:pPr algn="l" fontAlgn="b"/>
                      <a:r>
                        <a:rPr lang="en-US" sz="1000" u="none" strike="noStrike" dirty="0">
                          <a:effectLst/>
                        </a:rPr>
                        <a:t>Differential Pressure Measurement</a:t>
                      </a:r>
                      <a:endParaRPr lang="en-US" sz="1000" b="0" i="0" u="none" strike="noStrike" dirty="0">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dirty="0">
                          <a:effectLst/>
                        </a:rPr>
                        <a:t>DP Measurement Calibration??</a:t>
                      </a:r>
                      <a:endParaRPr lang="en-US" sz="1000" b="0" i="0" u="none" strike="noStrike" dirty="0">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a:effectLst/>
                        </a:rPr>
                        <a:t>0.0190</a:t>
                      </a:r>
                      <a:endParaRPr lang="en-US" sz="1000" b="0" i="0" u="none" strike="noStrike">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dirty="0">
                          <a:effectLst/>
                        </a:rPr>
                        <a:t>95%</a:t>
                      </a:r>
                      <a:endParaRPr lang="en-US" sz="1000" b="0" i="0" u="none" strike="noStrike" dirty="0">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a:effectLst/>
                        </a:rPr>
                        <a:t>A</a:t>
                      </a:r>
                      <a:endParaRPr lang="en-US" sz="1000" b="0" i="0" u="none" strike="noStrike">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dirty="0">
                          <a:effectLst/>
                        </a:rPr>
                        <a:t>Normal</a:t>
                      </a:r>
                      <a:endParaRPr lang="en-US" sz="1000" b="0" i="0" u="none" strike="noStrike" dirty="0">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dirty="0">
                          <a:effectLst/>
                        </a:rPr>
                        <a:t>2</a:t>
                      </a:r>
                      <a:endParaRPr lang="en-US" sz="1000" b="0" i="0" u="none" strike="noStrike" dirty="0">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a:effectLst/>
                        </a:rPr>
                        <a:t>0.5</a:t>
                      </a:r>
                      <a:endParaRPr lang="en-US" sz="1000" b="0" i="0" u="none" strike="noStrike">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dirty="0">
                          <a:effectLst/>
                        </a:rPr>
                        <a:t>0.0048</a:t>
                      </a:r>
                      <a:endParaRPr lang="en-US" sz="1000" b="0" i="0" u="none" strike="noStrike" dirty="0">
                        <a:solidFill>
                          <a:srgbClr val="000000"/>
                        </a:solidFill>
                        <a:effectLst/>
                        <a:latin typeface="Calibri"/>
                      </a:endParaRPr>
                    </a:p>
                  </a:txBody>
                  <a:tcPr marL="6305" marR="6305" marT="6305" marB="0" anchor="ctr">
                    <a:solidFill>
                      <a:schemeClr val="accent1">
                        <a:lumMod val="20000"/>
                        <a:lumOff val="80000"/>
                      </a:schemeClr>
                    </a:solidFill>
                  </a:tcPr>
                </a:tc>
              </a:tr>
              <a:tr h="307479">
                <a:tc>
                  <a:txBody>
                    <a:bodyPr/>
                    <a:lstStyle/>
                    <a:p>
                      <a:pPr algn="l" fontAlgn="b"/>
                      <a:r>
                        <a:rPr lang="en-US" sz="1000" u="none" strike="noStrike">
                          <a:effectLst/>
                        </a:rPr>
                        <a:t>Calibration of Ruska DP Source</a:t>
                      </a:r>
                      <a:endParaRPr lang="en-US" sz="1000" b="0" i="0" u="none" strike="noStrike">
                        <a:solidFill>
                          <a:srgbClr val="000000"/>
                        </a:solidFill>
                        <a:effectLst/>
                        <a:latin typeface="Calibri"/>
                      </a:endParaRPr>
                    </a:p>
                  </a:txBody>
                  <a:tcPr marL="6305" marR="6305" marT="6305" marB="0" anchor="ctr">
                    <a:noFill/>
                  </a:tcPr>
                </a:tc>
                <a:tc>
                  <a:txBody>
                    <a:bodyPr/>
                    <a:lstStyle/>
                    <a:p>
                      <a:pPr algn="ctr" fontAlgn="b"/>
                      <a:r>
                        <a:rPr lang="en-US" sz="1000" u="none" strike="noStrike" dirty="0">
                          <a:effectLst/>
                        </a:rPr>
                        <a:t>Ruska 7250LP Reference  </a:t>
                      </a:r>
                      <a:r>
                        <a:rPr lang="en-US" sz="1000" u="none" strike="noStrike" dirty="0" smtClean="0">
                          <a:effectLst/>
                        </a:rPr>
                        <a:t>Uncertainty </a:t>
                      </a:r>
                      <a:r>
                        <a:rPr lang="en-US" sz="1000" u="none" strike="noStrike" baseline="30000" dirty="0">
                          <a:effectLst/>
                        </a:rPr>
                        <a:t>5</a:t>
                      </a:r>
                      <a:endParaRPr lang="en-US" sz="1000" b="0" i="0" u="none" strike="noStrike" dirty="0">
                        <a:solidFill>
                          <a:srgbClr val="000000"/>
                        </a:solidFill>
                        <a:effectLst/>
                        <a:latin typeface="Calibri"/>
                      </a:endParaRPr>
                    </a:p>
                  </a:txBody>
                  <a:tcPr marL="6305" marR="6305" marT="6305" marB="0" anchor="ctr">
                    <a:noFill/>
                  </a:tcPr>
                </a:tc>
                <a:tc>
                  <a:txBody>
                    <a:bodyPr/>
                    <a:lstStyle/>
                    <a:p>
                      <a:pPr algn="ctr" fontAlgn="b"/>
                      <a:r>
                        <a:rPr lang="en-US" sz="1000" u="none" strike="noStrike">
                          <a:effectLst/>
                        </a:rPr>
                        <a:t>0.0522</a:t>
                      </a:r>
                      <a:endParaRPr lang="en-US" sz="1000" b="0" i="0" u="none" strike="noStrike">
                        <a:solidFill>
                          <a:srgbClr val="000000"/>
                        </a:solidFill>
                        <a:effectLst/>
                        <a:latin typeface="Calibri"/>
                      </a:endParaRPr>
                    </a:p>
                  </a:txBody>
                  <a:tcPr marL="6305" marR="6305" marT="6305" marB="0" anchor="ctr">
                    <a:noFill/>
                  </a:tcPr>
                </a:tc>
                <a:tc>
                  <a:txBody>
                    <a:bodyPr/>
                    <a:lstStyle/>
                    <a:p>
                      <a:pPr algn="ctr" fontAlgn="b"/>
                      <a:r>
                        <a:rPr lang="en-US" sz="1000" u="none" strike="noStrike">
                          <a:effectLst/>
                        </a:rPr>
                        <a:t>95%</a:t>
                      </a:r>
                      <a:endParaRPr lang="en-US" sz="1000" b="0" i="0" u="none" strike="noStrike">
                        <a:solidFill>
                          <a:srgbClr val="000000"/>
                        </a:solidFill>
                        <a:effectLst/>
                        <a:latin typeface="Calibri"/>
                      </a:endParaRPr>
                    </a:p>
                  </a:txBody>
                  <a:tcPr marL="6305" marR="6305" marT="6305" marB="0" anchor="ctr">
                    <a:noFill/>
                  </a:tcPr>
                </a:tc>
                <a:tc>
                  <a:txBody>
                    <a:bodyPr/>
                    <a:lstStyle/>
                    <a:p>
                      <a:pPr algn="ctr" fontAlgn="b"/>
                      <a:r>
                        <a:rPr lang="en-US" sz="1000" u="none" strike="noStrike" dirty="0">
                          <a:effectLst/>
                        </a:rPr>
                        <a:t>B</a:t>
                      </a:r>
                      <a:endParaRPr lang="en-US" sz="1000" b="0" i="0" u="none" strike="noStrike" dirty="0">
                        <a:solidFill>
                          <a:srgbClr val="000000"/>
                        </a:solidFill>
                        <a:effectLst/>
                        <a:latin typeface="Calibri"/>
                      </a:endParaRPr>
                    </a:p>
                  </a:txBody>
                  <a:tcPr marL="6305" marR="6305" marT="6305" marB="0" anchor="ctr">
                    <a:noFill/>
                  </a:tcPr>
                </a:tc>
                <a:tc>
                  <a:txBody>
                    <a:bodyPr/>
                    <a:lstStyle/>
                    <a:p>
                      <a:pPr algn="ctr" fontAlgn="b"/>
                      <a:r>
                        <a:rPr lang="en-US" sz="1000" u="none" strike="noStrike" dirty="0">
                          <a:effectLst/>
                        </a:rPr>
                        <a:t>Normal</a:t>
                      </a:r>
                      <a:endParaRPr lang="en-US" sz="1000" b="0" i="0" u="none" strike="noStrike" dirty="0">
                        <a:solidFill>
                          <a:srgbClr val="000000"/>
                        </a:solidFill>
                        <a:effectLst/>
                        <a:latin typeface="Calibri"/>
                      </a:endParaRPr>
                    </a:p>
                  </a:txBody>
                  <a:tcPr marL="6305" marR="6305" marT="6305" marB="0" anchor="ctr">
                    <a:noFill/>
                  </a:tcPr>
                </a:tc>
                <a:tc>
                  <a:txBody>
                    <a:bodyPr/>
                    <a:lstStyle/>
                    <a:p>
                      <a:pPr algn="ctr" fontAlgn="b"/>
                      <a:r>
                        <a:rPr lang="en-US" sz="1000" u="none" strike="noStrike" dirty="0">
                          <a:effectLst/>
                        </a:rPr>
                        <a:t>2</a:t>
                      </a:r>
                      <a:endParaRPr lang="en-US" sz="1000" b="0" i="0" u="none" strike="noStrike" dirty="0">
                        <a:solidFill>
                          <a:srgbClr val="000000"/>
                        </a:solidFill>
                        <a:effectLst/>
                        <a:latin typeface="Calibri"/>
                      </a:endParaRPr>
                    </a:p>
                  </a:txBody>
                  <a:tcPr marL="6305" marR="6305" marT="6305" marB="0" anchor="ctr">
                    <a:noFill/>
                  </a:tcPr>
                </a:tc>
                <a:tc>
                  <a:txBody>
                    <a:bodyPr/>
                    <a:lstStyle/>
                    <a:p>
                      <a:pPr algn="ctr" fontAlgn="b"/>
                      <a:r>
                        <a:rPr lang="en-US" sz="1000" u="none" strike="noStrike" dirty="0">
                          <a:effectLst/>
                        </a:rPr>
                        <a:t>0.5</a:t>
                      </a:r>
                      <a:endParaRPr lang="en-US" sz="1000" b="0" i="0" u="none" strike="noStrike" dirty="0">
                        <a:solidFill>
                          <a:srgbClr val="000000"/>
                        </a:solidFill>
                        <a:effectLst/>
                        <a:latin typeface="Calibri"/>
                      </a:endParaRPr>
                    </a:p>
                  </a:txBody>
                  <a:tcPr marL="6305" marR="6305" marT="6305" marB="0" anchor="ctr">
                    <a:noFill/>
                  </a:tcPr>
                </a:tc>
                <a:tc>
                  <a:txBody>
                    <a:bodyPr/>
                    <a:lstStyle/>
                    <a:p>
                      <a:pPr algn="ctr" fontAlgn="b"/>
                      <a:r>
                        <a:rPr lang="en-US" sz="1000" u="none" strike="noStrike" dirty="0">
                          <a:effectLst/>
                        </a:rPr>
                        <a:t>0.0131</a:t>
                      </a:r>
                      <a:endParaRPr lang="en-US" sz="1000" b="0" i="0" u="none" strike="noStrike" dirty="0">
                        <a:solidFill>
                          <a:srgbClr val="000000"/>
                        </a:solidFill>
                        <a:effectLst/>
                        <a:latin typeface="Calibri"/>
                      </a:endParaRPr>
                    </a:p>
                  </a:txBody>
                  <a:tcPr marL="6305" marR="6305" marT="6305" marB="0" anchor="ctr">
                    <a:noFill/>
                  </a:tcPr>
                </a:tc>
              </a:tr>
              <a:tr h="307479">
                <a:tc>
                  <a:txBody>
                    <a:bodyPr/>
                    <a:lstStyle/>
                    <a:p>
                      <a:pPr algn="l" fontAlgn="b"/>
                      <a:r>
                        <a:rPr lang="en-US" sz="1000" u="none" strike="noStrike">
                          <a:effectLst/>
                        </a:rPr>
                        <a:t>Static Pressure Effect on Density</a:t>
                      </a:r>
                      <a:endParaRPr lang="en-US" sz="1000" b="0" i="0" u="none" strike="noStrike">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dirty="0">
                          <a:effectLst/>
                        </a:rPr>
                        <a:t>Pressure Measurement Uncertainty </a:t>
                      </a:r>
                      <a:r>
                        <a:rPr lang="en-US" sz="1000" u="none" strike="noStrike" baseline="30000" dirty="0">
                          <a:effectLst/>
                        </a:rPr>
                        <a:t>5</a:t>
                      </a:r>
                      <a:endParaRPr lang="en-US" sz="1000" b="0" i="0" u="none" strike="noStrike" dirty="0">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a:effectLst/>
                        </a:rPr>
                        <a:t>0.203</a:t>
                      </a:r>
                      <a:endParaRPr lang="en-US" sz="1000" b="0" i="0" u="none" strike="noStrike">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a:effectLst/>
                        </a:rPr>
                        <a:t>95%</a:t>
                      </a:r>
                      <a:endParaRPr lang="en-US" sz="1000" b="0" i="0" u="none" strike="noStrike">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a:effectLst/>
                        </a:rPr>
                        <a:t>B</a:t>
                      </a:r>
                      <a:endParaRPr lang="en-US" sz="1000" b="0" i="0" u="none" strike="noStrike">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dirty="0">
                          <a:effectLst/>
                        </a:rPr>
                        <a:t>Normal</a:t>
                      </a:r>
                      <a:endParaRPr lang="en-US" sz="1000" b="0" i="0" u="none" strike="noStrike" dirty="0">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dirty="0">
                          <a:effectLst/>
                        </a:rPr>
                        <a:t>2</a:t>
                      </a:r>
                      <a:endParaRPr lang="en-US" sz="1000" b="0" i="0" u="none" strike="noStrike" dirty="0">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dirty="0">
                          <a:effectLst/>
                        </a:rPr>
                        <a:t>0.5</a:t>
                      </a:r>
                      <a:endParaRPr lang="en-US" sz="1000" b="0" i="0" u="none" strike="noStrike" dirty="0">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dirty="0">
                          <a:effectLst/>
                        </a:rPr>
                        <a:t>0.0507</a:t>
                      </a:r>
                      <a:endParaRPr lang="en-US" sz="1000" b="0" i="0" u="none" strike="noStrike" dirty="0">
                        <a:solidFill>
                          <a:srgbClr val="000000"/>
                        </a:solidFill>
                        <a:effectLst/>
                        <a:latin typeface="Calibri"/>
                      </a:endParaRPr>
                    </a:p>
                  </a:txBody>
                  <a:tcPr marL="6305" marR="6305" marT="6305" marB="0" anchor="ctr">
                    <a:solidFill>
                      <a:schemeClr val="accent1">
                        <a:lumMod val="20000"/>
                        <a:lumOff val="80000"/>
                      </a:schemeClr>
                    </a:solidFill>
                  </a:tcPr>
                </a:tc>
              </a:tr>
              <a:tr h="307479">
                <a:tc>
                  <a:txBody>
                    <a:bodyPr/>
                    <a:lstStyle/>
                    <a:p>
                      <a:pPr algn="l" fontAlgn="b"/>
                      <a:r>
                        <a:rPr lang="en-US" sz="1000" u="none" strike="noStrike" dirty="0">
                          <a:effectLst/>
                        </a:rPr>
                        <a:t>Temperature Effect on Density</a:t>
                      </a:r>
                      <a:endParaRPr lang="en-US" sz="1000" b="0" i="0" u="none" strike="noStrike" dirty="0">
                        <a:solidFill>
                          <a:srgbClr val="000000"/>
                        </a:solidFill>
                        <a:effectLst/>
                        <a:latin typeface="Calibri"/>
                      </a:endParaRPr>
                    </a:p>
                  </a:txBody>
                  <a:tcPr marL="6305" marR="6305" marT="6305" marB="0" anchor="ctr">
                    <a:noFill/>
                  </a:tcPr>
                </a:tc>
                <a:tc>
                  <a:txBody>
                    <a:bodyPr/>
                    <a:lstStyle/>
                    <a:p>
                      <a:pPr algn="ctr" fontAlgn="b"/>
                      <a:r>
                        <a:rPr lang="en-US" sz="1000" u="none" strike="noStrike" dirty="0">
                          <a:effectLst/>
                        </a:rPr>
                        <a:t>Temperature Measurement Uncertainty</a:t>
                      </a:r>
                      <a:r>
                        <a:rPr lang="en-US" sz="1000" u="none" strike="noStrike" baseline="30000" dirty="0">
                          <a:effectLst/>
                        </a:rPr>
                        <a:t> 5</a:t>
                      </a:r>
                      <a:endParaRPr lang="en-US" sz="1000" b="0" i="0" u="none" strike="noStrike" dirty="0">
                        <a:solidFill>
                          <a:srgbClr val="000000"/>
                        </a:solidFill>
                        <a:effectLst/>
                        <a:latin typeface="Calibri"/>
                      </a:endParaRPr>
                    </a:p>
                  </a:txBody>
                  <a:tcPr marL="6305" marR="6305" marT="6305" marB="0" anchor="ctr">
                    <a:noFill/>
                  </a:tcPr>
                </a:tc>
                <a:tc>
                  <a:txBody>
                    <a:bodyPr/>
                    <a:lstStyle/>
                    <a:p>
                      <a:pPr algn="ctr" fontAlgn="b"/>
                      <a:r>
                        <a:rPr lang="en-US" sz="1000" u="none" strike="noStrike">
                          <a:effectLst/>
                        </a:rPr>
                        <a:t>0.414</a:t>
                      </a:r>
                      <a:endParaRPr lang="en-US" sz="1000" b="0" i="0" u="none" strike="noStrike">
                        <a:solidFill>
                          <a:srgbClr val="000000"/>
                        </a:solidFill>
                        <a:effectLst/>
                        <a:latin typeface="Calibri"/>
                      </a:endParaRPr>
                    </a:p>
                  </a:txBody>
                  <a:tcPr marL="6305" marR="6305" marT="6305" marB="0" anchor="ctr">
                    <a:noFill/>
                  </a:tcPr>
                </a:tc>
                <a:tc>
                  <a:txBody>
                    <a:bodyPr/>
                    <a:lstStyle/>
                    <a:p>
                      <a:pPr algn="ctr" fontAlgn="b"/>
                      <a:r>
                        <a:rPr lang="en-US" sz="1000" u="none" strike="noStrike" dirty="0">
                          <a:effectLst/>
                        </a:rPr>
                        <a:t>95%</a:t>
                      </a:r>
                      <a:endParaRPr lang="en-US" sz="1000" b="0" i="0" u="none" strike="noStrike" dirty="0">
                        <a:solidFill>
                          <a:srgbClr val="000000"/>
                        </a:solidFill>
                        <a:effectLst/>
                        <a:latin typeface="Calibri"/>
                      </a:endParaRPr>
                    </a:p>
                  </a:txBody>
                  <a:tcPr marL="6305" marR="6305" marT="6305" marB="0" anchor="ctr">
                    <a:noFill/>
                  </a:tcPr>
                </a:tc>
                <a:tc>
                  <a:txBody>
                    <a:bodyPr/>
                    <a:lstStyle/>
                    <a:p>
                      <a:pPr algn="ctr" fontAlgn="b"/>
                      <a:r>
                        <a:rPr lang="en-US" sz="1000" u="none" strike="noStrike">
                          <a:effectLst/>
                        </a:rPr>
                        <a:t>B</a:t>
                      </a:r>
                      <a:endParaRPr lang="en-US" sz="1000" b="0" i="0" u="none" strike="noStrike">
                        <a:solidFill>
                          <a:srgbClr val="000000"/>
                        </a:solidFill>
                        <a:effectLst/>
                        <a:latin typeface="Calibri"/>
                      </a:endParaRPr>
                    </a:p>
                  </a:txBody>
                  <a:tcPr marL="6305" marR="6305" marT="6305" marB="0" anchor="ctr">
                    <a:noFill/>
                  </a:tcPr>
                </a:tc>
                <a:tc>
                  <a:txBody>
                    <a:bodyPr/>
                    <a:lstStyle/>
                    <a:p>
                      <a:pPr algn="ctr" fontAlgn="b"/>
                      <a:r>
                        <a:rPr lang="en-US" sz="1000" u="none" strike="noStrike" dirty="0">
                          <a:effectLst/>
                        </a:rPr>
                        <a:t>Normal</a:t>
                      </a:r>
                      <a:endParaRPr lang="en-US" sz="1000" b="0" i="0" u="none" strike="noStrike" dirty="0">
                        <a:solidFill>
                          <a:srgbClr val="000000"/>
                        </a:solidFill>
                        <a:effectLst/>
                        <a:latin typeface="Calibri"/>
                      </a:endParaRPr>
                    </a:p>
                  </a:txBody>
                  <a:tcPr marL="6305" marR="6305" marT="6305" marB="0" anchor="ctr">
                    <a:noFill/>
                  </a:tcPr>
                </a:tc>
                <a:tc>
                  <a:txBody>
                    <a:bodyPr/>
                    <a:lstStyle/>
                    <a:p>
                      <a:pPr algn="ctr" fontAlgn="b"/>
                      <a:r>
                        <a:rPr lang="en-US" sz="1000" u="none" strike="noStrike">
                          <a:effectLst/>
                        </a:rPr>
                        <a:t>2</a:t>
                      </a:r>
                      <a:endParaRPr lang="en-US" sz="1000" b="0" i="0" u="none" strike="noStrike">
                        <a:solidFill>
                          <a:srgbClr val="000000"/>
                        </a:solidFill>
                        <a:effectLst/>
                        <a:latin typeface="Calibri"/>
                      </a:endParaRPr>
                    </a:p>
                  </a:txBody>
                  <a:tcPr marL="6305" marR="6305" marT="6305" marB="0" anchor="ctr">
                    <a:noFill/>
                  </a:tcPr>
                </a:tc>
                <a:tc>
                  <a:txBody>
                    <a:bodyPr/>
                    <a:lstStyle/>
                    <a:p>
                      <a:pPr algn="ctr" fontAlgn="b"/>
                      <a:r>
                        <a:rPr lang="en-US" sz="1000" u="none" strike="noStrike" dirty="0">
                          <a:effectLst/>
                        </a:rPr>
                        <a:t>0.5</a:t>
                      </a:r>
                      <a:endParaRPr lang="en-US" sz="1000" b="0" i="0" u="none" strike="noStrike" dirty="0">
                        <a:solidFill>
                          <a:srgbClr val="000000"/>
                        </a:solidFill>
                        <a:effectLst/>
                        <a:latin typeface="Calibri"/>
                      </a:endParaRPr>
                    </a:p>
                  </a:txBody>
                  <a:tcPr marL="6305" marR="6305" marT="6305" marB="0" anchor="ctr">
                    <a:noFill/>
                  </a:tcPr>
                </a:tc>
                <a:tc>
                  <a:txBody>
                    <a:bodyPr/>
                    <a:lstStyle/>
                    <a:p>
                      <a:pPr algn="ctr" fontAlgn="b"/>
                      <a:r>
                        <a:rPr lang="en-US" sz="1000" u="none" strike="noStrike" dirty="0">
                          <a:effectLst/>
                        </a:rPr>
                        <a:t>0.1036</a:t>
                      </a:r>
                      <a:endParaRPr lang="en-US" sz="1000" b="0" i="0" u="none" strike="noStrike" dirty="0">
                        <a:solidFill>
                          <a:srgbClr val="000000"/>
                        </a:solidFill>
                        <a:effectLst/>
                        <a:latin typeface="Calibri"/>
                      </a:endParaRPr>
                    </a:p>
                  </a:txBody>
                  <a:tcPr marL="6305" marR="6305" marT="6305" marB="0" anchor="ctr">
                    <a:noFill/>
                  </a:tcPr>
                </a:tc>
              </a:tr>
              <a:tr h="156854">
                <a:tc>
                  <a:txBody>
                    <a:bodyPr/>
                    <a:lstStyle/>
                    <a:p>
                      <a:pPr algn="l" fontAlgn="b"/>
                      <a:r>
                        <a:rPr lang="en-US" sz="1000" u="none" strike="noStrike">
                          <a:effectLst/>
                        </a:rPr>
                        <a:t>Univ Gas Const.</a:t>
                      </a:r>
                      <a:endParaRPr lang="en-US" sz="1000" b="0" i="0" u="none" strike="noStrike">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dirty="0">
                          <a:effectLst/>
                        </a:rPr>
                        <a:t>Scientific Constant</a:t>
                      </a:r>
                      <a:endParaRPr lang="en-US" sz="1000" b="0" i="0" u="none" strike="noStrike" dirty="0">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a:effectLst/>
                        </a:rPr>
                        <a:t>0.0010</a:t>
                      </a:r>
                      <a:endParaRPr lang="en-US" sz="1000" b="0" i="0" u="none" strike="noStrike">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a:effectLst/>
                        </a:rPr>
                        <a:t>68%</a:t>
                      </a:r>
                      <a:endParaRPr lang="en-US" sz="1000" b="0" i="0" u="none" strike="noStrike">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a:effectLst/>
                        </a:rPr>
                        <a:t>B</a:t>
                      </a:r>
                      <a:endParaRPr lang="en-US" sz="1000" b="0" i="0" u="none" strike="noStrike">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a:effectLst/>
                        </a:rPr>
                        <a:t>Normal</a:t>
                      </a:r>
                      <a:endParaRPr lang="en-US" sz="1000" b="0" i="0" u="none" strike="noStrike">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a:effectLst/>
                        </a:rPr>
                        <a:t>1</a:t>
                      </a:r>
                      <a:endParaRPr lang="en-US" sz="1000" b="0" i="0" u="none" strike="noStrike">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dirty="0">
                          <a:effectLst/>
                        </a:rPr>
                        <a:t>0.5</a:t>
                      </a:r>
                      <a:endParaRPr lang="en-US" sz="1000" b="0" i="0" u="none" strike="noStrike" dirty="0">
                        <a:solidFill>
                          <a:srgbClr val="000000"/>
                        </a:solidFill>
                        <a:effectLst/>
                        <a:latin typeface="Calibri"/>
                      </a:endParaRPr>
                    </a:p>
                  </a:txBody>
                  <a:tcPr marL="6305" marR="6305" marT="6305" marB="0" anchor="ctr">
                    <a:solidFill>
                      <a:schemeClr val="accent1">
                        <a:lumMod val="20000"/>
                        <a:lumOff val="80000"/>
                      </a:schemeClr>
                    </a:solidFill>
                  </a:tcPr>
                </a:tc>
                <a:tc>
                  <a:txBody>
                    <a:bodyPr/>
                    <a:lstStyle/>
                    <a:p>
                      <a:pPr algn="ctr" fontAlgn="b"/>
                      <a:r>
                        <a:rPr lang="en-US" sz="1000" u="none" strike="noStrike" dirty="0">
                          <a:effectLst/>
                        </a:rPr>
                        <a:t>0.0005</a:t>
                      </a:r>
                      <a:endParaRPr lang="en-US" sz="1000" b="0" i="0" u="none" strike="noStrike" dirty="0">
                        <a:solidFill>
                          <a:srgbClr val="000000"/>
                        </a:solidFill>
                        <a:effectLst/>
                        <a:latin typeface="Calibri"/>
                      </a:endParaRPr>
                    </a:p>
                  </a:txBody>
                  <a:tcPr marL="6305" marR="6305" marT="6305" marB="0" anchor="ctr">
                    <a:solidFill>
                      <a:schemeClr val="accent1">
                        <a:lumMod val="20000"/>
                        <a:lumOff val="80000"/>
                      </a:schemeClr>
                    </a:solidFill>
                  </a:tcPr>
                </a:tc>
              </a:tr>
              <a:tr h="266094">
                <a:tc>
                  <a:txBody>
                    <a:bodyPr/>
                    <a:lstStyle/>
                    <a:p>
                      <a:pPr algn="l" fontAlgn="b"/>
                      <a:r>
                        <a:rPr lang="en-US" sz="1000" u="none" strike="noStrike">
                          <a:effectLst/>
                        </a:rPr>
                        <a:t>Mol Wt.</a:t>
                      </a:r>
                      <a:endParaRPr lang="en-US" sz="1000" b="0" i="0" u="none" strike="noStrike">
                        <a:solidFill>
                          <a:srgbClr val="000000"/>
                        </a:solidFill>
                        <a:effectLst/>
                        <a:latin typeface="Calibri"/>
                      </a:endParaRPr>
                    </a:p>
                  </a:txBody>
                  <a:tcPr marL="6305" marR="6305" marT="6305" marB="0" anchor="ctr">
                    <a:noFill/>
                  </a:tcPr>
                </a:tc>
                <a:tc>
                  <a:txBody>
                    <a:bodyPr/>
                    <a:lstStyle/>
                    <a:p>
                      <a:pPr algn="ctr" fontAlgn="b"/>
                      <a:r>
                        <a:rPr lang="en-US" sz="1000" u="none" strike="noStrike">
                          <a:effectLst/>
                        </a:rPr>
                        <a:t>Uncertainty of Air Composition</a:t>
                      </a:r>
                      <a:endParaRPr lang="en-US" sz="1000" b="0" i="0" u="none" strike="noStrike">
                        <a:solidFill>
                          <a:srgbClr val="000000"/>
                        </a:solidFill>
                        <a:effectLst/>
                        <a:latin typeface="Calibri"/>
                      </a:endParaRPr>
                    </a:p>
                  </a:txBody>
                  <a:tcPr marL="6305" marR="6305" marT="6305" marB="0" anchor="ctr">
                    <a:noFill/>
                  </a:tcPr>
                </a:tc>
                <a:tc>
                  <a:txBody>
                    <a:bodyPr/>
                    <a:lstStyle/>
                    <a:p>
                      <a:pPr algn="ctr" fontAlgn="b"/>
                      <a:r>
                        <a:rPr lang="en-US" sz="1000" u="none" strike="noStrike" dirty="0">
                          <a:effectLst/>
                        </a:rPr>
                        <a:t>0.0025</a:t>
                      </a:r>
                      <a:endParaRPr lang="en-US" sz="1000" b="0" i="0" u="none" strike="noStrike" dirty="0">
                        <a:solidFill>
                          <a:srgbClr val="000000"/>
                        </a:solidFill>
                        <a:effectLst/>
                        <a:latin typeface="Calibri"/>
                      </a:endParaRPr>
                    </a:p>
                  </a:txBody>
                  <a:tcPr marL="6305" marR="6305" marT="6305" marB="0" anchor="ctr">
                    <a:noFill/>
                  </a:tcPr>
                </a:tc>
                <a:tc>
                  <a:txBody>
                    <a:bodyPr/>
                    <a:lstStyle/>
                    <a:p>
                      <a:pPr algn="ctr" fontAlgn="b"/>
                      <a:r>
                        <a:rPr lang="en-US" sz="1000" u="none" strike="noStrike">
                          <a:effectLst/>
                        </a:rPr>
                        <a:t>68%</a:t>
                      </a:r>
                      <a:endParaRPr lang="en-US" sz="1000" b="0" i="0" u="none" strike="noStrike">
                        <a:solidFill>
                          <a:srgbClr val="000000"/>
                        </a:solidFill>
                        <a:effectLst/>
                        <a:latin typeface="Calibri"/>
                      </a:endParaRPr>
                    </a:p>
                  </a:txBody>
                  <a:tcPr marL="6305" marR="6305" marT="6305" marB="0" anchor="ctr">
                    <a:noFill/>
                  </a:tcPr>
                </a:tc>
                <a:tc>
                  <a:txBody>
                    <a:bodyPr/>
                    <a:lstStyle/>
                    <a:p>
                      <a:pPr algn="ctr" fontAlgn="b"/>
                      <a:r>
                        <a:rPr lang="en-US" sz="1000" u="none" strike="noStrike" dirty="0">
                          <a:effectLst/>
                        </a:rPr>
                        <a:t>B</a:t>
                      </a:r>
                      <a:endParaRPr lang="en-US" sz="1000" b="0" i="0" u="none" strike="noStrike" dirty="0">
                        <a:solidFill>
                          <a:srgbClr val="000000"/>
                        </a:solidFill>
                        <a:effectLst/>
                        <a:latin typeface="Calibri"/>
                      </a:endParaRPr>
                    </a:p>
                  </a:txBody>
                  <a:tcPr marL="6305" marR="6305" marT="6305" marB="0" anchor="ctr">
                    <a:noFill/>
                  </a:tcPr>
                </a:tc>
                <a:tc>
                  <a:txBody>
                    <a:bodyPr/>
                    <a:lstStyle/>
                    <a:p>
                      <a:pPr algn="ctr" fontAlgn="b"/>
                      <a:r>
                        <a:rPr lang="en-US" sz="1000" u="none" strike="noStrike">
                          <a:effectLst/>
                        </a:rPr>
                        <a:t>Normal</a:t>
                      </a:r>
                      <a:endParaRPr lang="en-US" sz="1000" b="0" i="0" u="none" strike="noStrike">
                        <a:solidFill>
                          <a:srgbClr val="000000"/>
                        </a:solidFill>
                        <a:effectLst/>
                        <a:latin typeface="Calibri"/>
                      </a:endParaRPr>
                    </a:p>
                  </a:txBody>
                  <a:tcPr marL="6305" marR="6305" marT="6305" marB="0" anchor="ctr">
                    <a:noFill/>
                  </a:tcPr>
                </a:tc>
                <a:tc>
                  <a:txBody>
                    <a:bodyPr/>
                    <a:lstStyle/>
                    <a:p>
                      <a:pPr algn="ctr" fontAlgn="b"/>
                      <a:r>
                        <a:rPr lang="en-US" sz="1000" u="none" strike="noStrike">
                          <a:effectLst/>
                        </a:rPr>
                        <a:t>1</a:t>
                      </a:r>
                      <a:endParaRPr lang="en-US" sz="1000" b="0" i="0" u="none" strike="noStrike">
                        <a:solidFill>
                          <a:srgbClr val="000000"/>
                        </a:solidFill>
                        <a:effectLst/>
                        <a:latin typeface="Calibri"/>
                      </a:endParaRPr>
                    </a:p>
                  </a:txBody>
                  <a:tcPr marL="6305" marR="6305" marT="6305" marB="0" anchor="ctr">
                    <a:noFill/>
                  </a:tcPr>
                </a:tc>
                <a:tc>
                  <a:txBody>
                    <a:bodyPr/>
                    <a:lstStyle/>
                    <a:p>
                      <a:pPr algn="ctr" fontAlgn="b"/>
                      <a:r>
                        <a:rPr lang="en-US" sz="1000" u="none" strike="noStrike" dirty="0">
                          <a:effectLst/>
                        </a:rPr>
                        <a:t>0.5</a:t>
                      </a:r>
                      <a:endParaRPr lang="en-US" sz="1000" b="0" i="0" u="none" strike="noStrike" dirty="0">
                        <a:solidFill>
                          <a:srgbClr val="000000"/>
                        </a:solidFill>
                        <a:effectLst/>
                        <a:latin typeface="Calibri"/>
                      </a:endParaRPr>
                    </a:p>
                  </a:txBody>
                  <a:tcPr marL="6305" marR="6305" marT="6305" marB="0" anchor="ctr">
                    <a:noFill/>
                  </a:tcPr>
                </a:tc>
                <a:tc>
                  <a:txBody>
                    <a:bodyPr/>
                    <a:lstStyle/>
                    <a:p>
                      <a:pPr algn="ctr" fontAlgn="b"/>
                      <a:r>
                        <a:rPr lang="en-US" sz="1000" u="none" strike="noStrike" dirty="0">
                          <a:effectLst/>
                        </a:rPr>
                        <a:t>0.0013</a:t>
                      </a:r>
                      <a:endParaRPr lang="en-US" sz="1000" b="0" i="0" u="none" strike="noStrike" dirty="0">
                        <a:solidFill>
                          <a:srgbClr val="000000"/>
                        </a:solidFill>
                        <a:effectLst/>
                        <a:latin typeface="Calibri"/>
                      </a:endParaRPr>
                    </a:p>
                  </a:txBody>
                  <a:tcPr marL="6305" marR="6305" marT="6305" marB="0" anchor="ctr">
                    <a:noFill/>
                  </a:tcPr>
                </a:tc>
              </a:tr>
              <a:tr h="303694">
                <a:tc gridSpan="2">
                  <a:txBody>
                    <a:bodyPr/>
                    <a:lstStyle/>
                    <a:p>
                      <a:pPr algn="l" fontAlgn="b"/>
                      <a:endParaRPr lang="en-US" sz="1000" b="1" i="0" u="none" strike="noStrike" dirty="0">
                        <a:solidFill>
                          <a:srgbClr val="000000"/>
                        </a:solidFill>
                        <a:effectLst/>
                        <a:latin typeface="Calibri"/>
                      </a:endParaRPr>
                    </a:p>
                  </a:txBody>
                  <a:tcPr marL="6305" marR="6305" marT="6305" marB="0" anchor="ctr">
                    <a:solidFill>
                      <a:schemeClr val="accent1">
                        <a:lumMod val="20000"/>
                        <a:lumOff val="80000"/>
                      </a:schemeClr>
                    </a:solidFill>
                  </a:tcPr>
                </a:tc>
                <a:tc hMerge="1">
                  <a:txBody>
                    <a:bodyPr/>
                    <a:lstStyle/>
                    <a:p>
                      <a:endParaRPr lang="en-US"/>
                    </a:p>
                  </a:txBody>
                  <a:tcPr/>
                </a:tc>
                <a:tc gridSpan="6">
                  <a:txBody>
                    <a:bodyPr/>
                    <a:lstStyle/>
                    <a:p>
                      <a:pPr marL="0" marR="0" indent="0" algn="r" defTabSz="914400" rtl="0" eaLnBrk="1" fontAlgn="b" latinLnBrk="0" hangingPunct="1">
                        <a:lnSpc>
                          <a:spcPct val="100000"/>
                        </a:lnSpc>
                        <a:spcBef>
                          <a:spcPts val="0"/>
                        </a:spcBef>
                        <a:spcAft>
                          <a:spcPts val="0"/>
                        </a:spcAft>
                        <a:buClrTx/>
                        <a:buSzTx/>
                        <a:buFontTx/>
                        <a:buNone/>
                        <a:tabLst/>
                        <a:defRPr/>
                      </a:pPr>
                      <a:r>
                        <a:rPr lang="en-US" sz="1000" b="1" u="none" strike="noStrike" dirty="0" smtClean="0">
                          <a:effectLst/>
                        </a:rPr>
                        <a:t>Mass Flow  Combined Uncertainty</a:t>
                      </a:r>
                      <a:endParaRPr lang="en-US" sz="1000" b="1" i="0" u="none" strike="noStrike" dirty="0">
                        <a:solidFill>
                          <a:srgbClr val="000000"/>
                        </a:solidFill>
                        <a:effectLst/>
                        <a:latin typeface="Calibri"/>
                      </a:endParaRPr>
                    </a:p>
                  </a:txBody>
                  <a:tcPr marL="6305" marR="6305" marT="6305" marB="0" anchor="ctr">
                    <a:solidFill>
                      <a:schemeClr val="accent1">
                        <a:lumMod val="20000"/>
                        <a:lumOff val="80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ctr" fontAlgn="b"/>
                      <a:r>
                        <a:rPr lang="en-US" sz="1000" u="none" strike="noStrike" dirty="0">
                          <a:effectLst/>
                        </a:rPr>
                        <a:t>0.276</a:t>
                      </a:r>
                      <a:endParaRPr lang="en-US" sz="1000" b="1" i="0" u="none" strike="noStrike" dirty="0">
                        <a:solidFill>
                          <a:srgbClr val="000000"/>
                        </a:solidFill>
                        <a:effectLst/>
                        <a:latin typeface="Calibri"/>
                      </a:endParaRPr>
                    </a:p>
                  </a:txBody>
                  <a:tcPr marL="6305" marR="6305" marT="6305" marB="0" anchor="ctr">
                    <a:solidFill>
                      <a:schemeClr val="accent1">
                        <a:lumMod val="20000"/>
                        <a:lumOff val="80000"/>
                      </a:schemeClr>
                    </a:solidFill>
                  </a:tcPr>
                </a:tc>
              </a:tr>
            </a:tbl>
          </a:graphicData>
        </a:graphic>
      </p:graphicFrame>
      <p:sp>
        <p:nvSpPr>
          <p:cNvPr id="12" name="Oval 11"/>
          <p:cNvSpPr/>
          <p:nvPr/>
        </p:nvSpPr>
        <p:spPr>
          <a:xfrm>
            <a:off x="5562600" y="6344708"/>
            <a:ext cx="3115733" cy="37676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3095697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ways diffuser animation_2.avi">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266460" y="1261533"/>
            <a:ext cx="7054850" cy="5291603"/>
          </a:xfrm>
        </p:spPr>
      </p:pic>
      <p:sp>
        <p:nvSpPr>
          <p:cNvPr id="2" name="Title 1"/>
          <p:cNvSpPr>
            <a:spLocks noGrp="1"/>
          </p:cNvSpPr>
          <p:nvPr>
            <p:ph type="title"/>
          </p:nvPr>
        </p:nvSpPr>
        <p:spPr>
          <a:xfrm>
            <a:off x="533400" y="0"/>
            <a:ext cx="8229600" cy="1143000"/>
          </a:xfrm>
        </p:spPr>
        <p:txBody>
          <a:bodyPr>
            <a:noAutofit/>
          </a:bodyPr>
          <a:lstStyle/>
          <a:p>
            <a:r>
              <a:rPr lang="en-US" sz="3200" dirty="0">
                <a:solidFill>
                  <a:schemeClr val="bg1"/>
                </a:solidFill>
              </a:rPr>
              <a:t>CFD Model: 3 Cone Calibration </a:t>
            </a:r>
            <a:r>
              <a:rPr lang="en-US" sz="3200" u="sng" dirty="0">
                <a:solidFill>
                  <a:schemeClr val="bg1"/>
                </a:solidFill>
              </a:rPr>
              <a:t>Baseline</a:t>
            </a:r>
          </a:p>
        </p:txBody>
      </p:sp>
      <p:sp>
        <p:nvSpPr>
          <p:cNvPr id="6" name="Rectangle 5"/>
          <p:cNvSpPr/>
          <p:nvPr/>
        </p:nvSpPr>
        <p:spPr>
          <a:xfrm>
            <a:off x="6165452" y="3124200"/>
            <a:ext cx="3581400" cy="1477328"/>
          </a:xfrm>
          <a:prstGeom prst="rect">
            <a:avLst/>
          </a:prstGeom>
        </p:spPr>
        <p:txBody>
          <a:bodyPr wrap="square">
            <a:spAutoFit/>
          </a:bodyPr>
          <a:lstStyle/>
          <a:p>
            <a:r>
              <a:rPr lang="en-US" dirty="0" smtClean="0">
                <a:solidFill>
                  <a:srgbClr val="000000"/>
                </a:solidFill>
              </a:rPr>
              <a:t>3 Cone Diffuser Baseline  </a:t>
            </a:r>
            <a:r>
              <a:rPr lang="en-US" dirty="0">
                <a:solidFill>
                  <a:srgbClr val="000000"/>
                </a:solidFill>
              </a:rPr>
              <a:t>	</a:t>
            </a:r>
          </a:p>
          <a:p>
            <a:r>
              <a:rPr lang="en-US" dirty="0">
                <a:solidFill>
                  <a:srgbClr val="000000"/>
                </a:solidFill>
              </a:rPr>
              <a:t>		</a:t>
            </a:r>
          </a:p>
          <a:p>
            <a:r>
              <a:rPr lang="en-US" dirty="0">
                <a:solidFill>
                  <a:srgbClr val="000000"/>
                </a:solidFill>
              </a:rPr>
              <a:t>top pressure </a:t>
            </a:r>
            <a:r>
              <a:rPr lang="en-US" dirty="0" err="1">
                <a:solidFill>
                  <a:srgbClr val="000000"/>
                </a:solidFill>
              </a:rPr>
              <a:t>avg</a:t>
            </a:r>
            <a:r>
              <a:rPr lang="en-US" dirty="0">
                <a:solidFill>
                  <a:srgbClr val="000000"/>
                </a:solidFill>
              </a:rPr>
              <a:t>	</a:t>
            </a:r>
            <a:r>
              <a:rPr lang="en-US" dirty="0" smtClean="0">
                <a:solidFill>
                  <a:srgbClr val="000000"/>
                </a:solidFill>
              </a:rPr>
              <a:t> 7.47</a:t>
            </a:r>
            <a:r>
              <a:rPr lang="en-US" dirty="0">
                <a:solidFill>
                  <a:srgbClr val="000000"/>
                </a:solidFill>
              </a:rPr>
              <a:t>	</a:t>
            </a:r>
          </a:p>
          <a:p>
            <a:r>
              <a:rPr lang="en-US" dirty="0">
                <a:solidFill>
                  <a:srgbClr val="000000"/>
                </a:solidFill>
              </a:rPr>
              <a:t>bot pressure </a:t>
            </a:r>
            <a:r>
              <a:rPr lang="en-US" dirty="0" err="1">
                <a:solidFill>
                  <a:srgbClr val="000000"/>
                </a:solidFill>
              </a:rPr>
              <a:t>avg</a:t>
            </a:r>
            <a:r>
              <a:rPr lang="en-US" dirty="0">
                <a:solidFill>
                  <a:srgbClr val="000000"/>
                </a:solidFill>
              </a:rPr>
              <a:t>	</a:t>
            </a:r>
            <a:r>
              <a:rPr lang="en-US" dirty="0" smtClean="0">
                <a:solidFill>
                  <a:srgbClr val="000000"/>
                </a:solidFill>
              </a:rPr>
              <a:t>-6.46</a:t>
            </a:r>
            <a:r>
              <a:rPr lang="en-US" dirty="0">
                <a:solidFill>
                  <a:srgbClr val="000000"/>
                </a:solidFill>
              </a:rPr>
              <a:t>	</a:t>
            </a:r>
          </a:p>
          <a:p>
            <a:r>
              <a:rPr lang="en-US" dirty="0">
                <a:solidFill>
                  <a:srgbClr val="000000"/>
                </a:solidFill>
              </a:rPr>
              <a:t>pressure difference	</a:t>
            </a:r>
            <a:r>
              <a:rPr lang="en-US" dirty="0" smtClean="0">
                <a:solidFill>
                  <a:srgbClr val="000000"/>
                </a:solidFill>
              </a:rPr>
              <a:t> </a:t>
            </a:r>
            <a:r>
              <a:rPr lang="en-US" dirty="0" smtClean="0"/>
              <a:t>13.93</a:t>
            </a:r>
            <a:r>
              <a:rPr lang="en-US" dirty="0">
                <a:solidFill>
                  <a:srgbClr val="008000"/>
                </a:solidFill>
              </a:rPr>
              <a:t>	</a:t>
            </a:r>
          </a:p>
        </p:txBody>
      </p:sp>
      <p:sp>
        <p:nvSpPr>
          <p:cNvPr id="7" name="TextBox 6"/>
          <p:cNvSpPr txBox="1"/>
          <p:nvPr/>
        </p:nvSpPr>
        <p:spPr>
          <a:xfrm>
            <a:off x="7057445" y="1695271"/>
            <a:ext cx="1797415" cy="1200329"/>
          </a:xfrm>
          <a:prstGeom prst="rect">
            <a:avLst/>
          </a:prstGeom>
          <a:noFill/>
        </p:spPr>
        <p:txBody>
          <a:bodyPr wrap="none" rtlCol="0">
            <a:spAutoFit/>
          </a:bodyPr>
          <a:lstStyle/>
          <a:p>
            <a:r>
              <a:rPr lang="en-US" dirty="0" smtClean="0"/>
              <a:t>Velocity =1m/sec</a:t>
            </a:r>
          </a:p>
          <a:p>
            <a:r>
              <a:rPr lang="en-US" dirty="0" smtClean="0"/>
              <a:t>12 inch diameter</a:t>
            </a:r>
          </a:p>
          <a:p>
            <a:r>
              <a:rPr lang="en-US" dirty="0" smtClean="0"/>
              <a:t>~150cfm</a:t>
            </a:r>
          </a:p>
          <a:p>
            <a:endParaRPr lang="en-US" dirty="0"/>
          </a:p>
        </p:txBody>
      </p:sp>
      <p:pic>
        <p:nvPicPr>
          <p:cNvPr id="8"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9346" y="1805517"/>
            <a:ext cx="1085694" cy="10456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457200" y="2895600"/>
            <a:ext cx="889987" cy="369332"/>
          </a:xfrm>
          <a:prstGeom prst="rect">
            <a:avLst/>
          </a:prstGeom>
          <a:noFill/>
        </p:spPr>
        <p:txBody>
          <a:bodyPr wrap="none" rtlCol="0">
            <a:spAutoFit/>
          </a:bodyPr>
          <a:lstStyle/>
          <a:p>
            <a:r>
              <a:rPr lang="en-US" dirty="0" smtClean="0"/>
              <a:t>3 Cone </a:t>
            </a:r>
            <a:endParaRPr lang="en-US" dirty="0"/>
          </a:p>
        </p:txBody>
      </p:sp>
      <p:sp>
        <p:nvSpPr>
          <p:cNvPr id="4" name="Rectangle 3"/>
          <p:cNvSpPr/>
          <p:nvPr/>
        </p:nvSpPr>
        <p:spPr>
          <a:xfrm>
            <a:off x="359346" y="1363133"/>
            <a:ext cx="1621854" cy="442384"/>
          </a:xfrm>
          <a:prstGeom prst="rect">
            <a:avLst/>
          </a:prstGeom>
          <a:solidFill>
            <a:srgbClr val="F8F8F8"/>
          </a:solidFill>
          <a:ln>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89784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00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1" descr="imag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1431" y="1278371"/>
            <a:ext cx="7191190" cy="4233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628650" y="88081"/>
            <a:ext cx="7886700" cy="1325563"/>
          </a:xfrm>
        </p:spPr>
        <p:txBody>
          <a:bodyPr>
            <a:normAutofit/>
          </a:bodyPr>
          <a:lstStyle/>
          <a:p>
            <a:r>
              <a:rPr lang="en-US" sz="4000" dirty="0">
                <a:solidFill>
                  <a:schemeClr val="bg1"/>
                </a:solidFill>
              </a:rPr>
              <a:t>Pressure Points on Averaging Grid</a:t>
            </a:r>
          </a:p>
        </p:txBody>
      </p:sp>
      <p:sp>
        <p:nvSpPr>
          <p:cNvPr id="3" name="TextBox 2"/>
          <p:cNvSpPr txBox="1"/>
          <p:nvPr/>
        </p:nvSpPr>
        <p:spPr>
          <a:xfrm>
            <a:off x="6368819" y="2169068"/>
            <a:ext cx="2423677" cy="369332"/>
          </a:xfrm>
          <a:prstGeom prst="rect">
            <a:avLst/>
          </a:prstGeom>
          <a:noFill/>
        </p:spPr>
        <p:txBody>
          <a:bodyPr wrap="none" rtlCol="0">
            <a:spAutoFit/>
          </a:bodyPr>
          <a:lstStyle/>
          <a:p>
            <a:r>
              <a:rPr lang="en-US" dirty="0" smtClean="0"/>
              <a:t>Velocity pressure points</a:t>
            </a:r>
            <a:endParaRPr lang="en-US" dirty="0"/>
          </a:p>
        </p:txBody>
      </p:sp>
      <p:cxnSp>
        <p:nvCxnSpPr>
          <p:cNvPr id="5" name="Straight Arrow Connector 4"/>
          <p:cNvCxnSpPr>
            <a:stCxn id="3" idx="1"/>
          </p:cNvCxnSpPr>
          <p:nvPr/>
        </p:nvCxnSpPr>
        <p:spPr>
          <a:xfrm flipH="1">
            <a:off x="5444067" y="2353734"/>
            <a:ext cx="924752" cy="116839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6707243" y="4301698"/>
            <a:ext cx="2436757" cy="369332"/>
          </a:xfrm>
          <a:prstGeom prst="rect">
            <a:avLst/>
          </a:prstGeom>
          <a:noFill/>
        </p:spPr>
        <p:txBody>
          <a:bodyPr wrap="none" rtlCol="0">
            <a:spAutoFit/>
          </a:bodyPr>
          <a:lstStyle/>
          <a:p>
            <a:r>
              <a:rPr lang="en-US" dirty="0" smtClean="0"/>
              <a:t>Vacuum pressure points</a:t>
            </a:r>
            <a:endParaRPr lang="en-US" dirty="0"/>
          </a:p>
        </p:txBody>
      </p:sp>
      <p:cxnSp>
        <p:nvCxnSpPr>
          <p:cNvPr id="8" name="Straight Arrow Connector 7"/>
          <p:cNvCxnSpPr>
            <a:stCxn id="6" idx="1"/>
          </p:cNvCxnSpPr>
          <p:nvPr/>
        </p:nvCxnSpPr>
        <p:spPr>
          <a:xfrm flipH="1" flipV="1">
            <a:off x="5444067" y="3708400"/>
            <a:ext cx="1263176" cy="77796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81000" y="2663671"/>
            <a:ext cx="1915909" cy="923330"/>
          </a:xfrm>
          <a:prstGeom prst="rect">
            <a:avLst/>
          </a:prstGeom>
          <a:noFill/>
        </p:spPr>
        <p:txBody>
          <a:bodyPr wrap="none" rtlCol="0">
            <a:spAutoFit/>
          </a:bodyPr>
          <a:lstStyle/>
          <a:p>
            <a:r>
              <a:rPr lang="en-US" dirty="0" smtClean="0"/>
              <a:t>Velocity through</a:t>
            </a:r>
          </a:p>
          <a:p>
            <a:r>
              <a:rPr lang="en-US" dirty="0" smtClean="0"/>
              <a:t>this grid should be</a:t>
            </a:r>
          </a:p>
          <a:p>
            <a:r>
              <a:rPr lang="en-US" dirty="0" smtClean="0"/>
              <a:t>0.785 m/sec </a:t>
            </a:r>
            <a:r>
              <a:rPr lang="en-US" dirty="0" err="1" smtClean="0"/>
              <a:t>avg</a:t>
            </a:r>
            <a:r>
              <a:rPr lang="en-US" dirty="0" smtClean="0"/>
              <a:t> </a:t>
            </a:r>
            <a:endParaRPr lang="en-US" dirty="0"/>
          </a:p>
        </p:txBody>
      </p:sp>
      <p:sp>
        <p:nvSpPr>
          <p:cNvPr id="10" name="Rectangle 9"/>
          <p:cNvSpPr/>
          <p:nvPr/>
        </p:nvSpPr>
        <p:spPr>
          <a:xfrm>
            <a:off x="381000" y="5031266"/>
            <a:ext cx="3581400" cy="1754326"/>
          </a:xfrm>
          <a:prstGeom prst="rect">
            <a:avLst/>
          </a:prstGeom>
        </p:spPr>
        <p:txBody>
          <a:bodyPr wrap="square">
            <a:spAutoFit/>
          </a:bodyPr>
          <a:lstStyle/>
          <a:p>
            <a:r>
              <a:rPr lang="en-US" u="sng" dirty="0" smtClean="0">
                <a:solidFill>
                  <a:srgbClr val="000000"/>
                </a:solidFill>
              </a:rPr>
              <a:t>3 Cone Diffuser Baseline  </a:t>
            </a:r>
            <a:endParaRPr lang="en-US" u="sng" dirty="0">
              <a:solidFill>
                <a:srgbClr val="000000"/>
              </a:solidFill>
            </a:endParaRPr>
          </a:p>
          <a:p>
            <a:r>
              <a:rPr lang="en-US" dirty="0" smtClean="0">
                <a:solidFill>
                  <a:srgbClr val="000000"/>
                </a:solidFill>
              </a:rPr>
              <a:t>top </a:t>
            </a:r>
            <a:r>
              <a:rPr lang="en-US" dirty="0">
                <a:solidFill>
                  <a:srgbClr val="000000"/>
                </a:solidFill>
              </a:rPr>
              <a:t>pressure </a:t>
            </a:r>
            <a:r>
              <a:rPr lang="en-US" dirty="0" err="1">
                <a:solidFill>
                  <a:srgbClr val="000000"/>
                </a:solidFill>
              </a:rPr>
              <a:t>avg</a:t>
            </a:r>
            <a:r>
              <a:rPr lang="en-US" dirty="0">
                <a:solidFill>
                  <a:srgbClr val="000000"/>
                </a:solidFill>
              </a:rPr>
              <a:t>	</a:t>
            </a:r>
            <a:r>
              <a:rPr lang="en-US" dirty="0" smtClean="0">
                <a:solidFill>
                  <a:srgbClr val="000000"/>
                </a:solidFill>
              </a:rPr>
              <a:t> 7.47</a:t>
            </a:r>
            <a:r>
              <a:rPr lang="en-US" dirty="0">
                <a:solidFill>
                  <a:srgbClr val="000000"/>
                </a:solidFill>
              </a:rPr>
              <a:t>	</a:t>
            </a:r>
          </a:p>
          <a:p>
            <a:r>
              <a:rPr lang="en-US" dirty="0">
                <a:solidFill>
                  <a:srgbClr val="000000"/>
                </a:solidFill>
              </a:rPr>
              <a:t>bot pressure </a:t>
            </a:r>
            <a:r>
              <a:rPr lang="en-US" dirty="0" err="1">
                <a:solidFill>
                  <a:srgbClr val="000000"/>
                </a:solidFill>
              </a:rPr>
              <a:t>avg</a:t>
            </a:r>
            <a:r>
              <a:rPr lang="en-US" dirty="0">
                <a:solidFill>
                  <a:srgbClr val="000000"/>
                </a:solidFill>
              </a:rPr>
              <a:t>	</a:t>
            </a:r>
            <a:r>
              <a:rPr lang="en-US" dirty="0" smtClean="0">
                <a:solidFill>
                  <a:srgbClr val="000000"/>
                </a:solidFill>
              </a:rPr>
              <a:t>-6.46</a:t>
            </a:r>
          </a:p>
          <a:p>
            <a:r>
              <a:rPr lang="en-US" dirty="0" smtClean="0">
                <a:solidFill>
                  <a:srgbClr val="000000"/>
                </a:solidFill>
              </a:rPr>
              <a:t>pressure </a:t>
            </a:r>
            <a:r>
              <a:rPr lang="en-US" dirty="0">
                <a:solidFill>
                  <a:srgbClr val="000000"/>
                </a:solidFill>
              </a:rPr>
              <a:t>difference	</a:t>
            </a:r>
            <a:r>
              <a:rPr lang="en-US" dirty="0" smtClean="0">
                <a:solidFill>
                  <a:srgbClr val="000000"/>
                </a:solidFill>
              </a:rPr>
              <a:t> </a:t>
            </a:r>
            <a:r>
              <a:rPr lang="en-US" dirty="0" smtClean="0"/>
              <a:t>13.93</a:t>
            </a:r>
          </a:p>
          <a:p>
            <a:r>
              <a:rPr lang="en-US" dirty="0" smtClean="0"/>
              <a:t>SQRT of DP	  3.73</a:t>
            </a:r>
            <a:r>
              <a:rPr lang="en-US" dirty="0" smtClean="0">
                <a:solidFill>
                  <a:srgbClr val="008000"/>
                </a:solidFill>
              </a:rPr>
              <a:t>	</a:t>
            </a:r>
            <a:r>
              <a:rPr lang="en-US" dirty="0">
                <a:solidFill>
                  <a:srgbClr val="008000"/>
                </a:solidFill>
              </a:rPr>
              <a:t>	</a:t>
            </a:r>
          </a:p>
        </p:txBody>
      </p:sp>
    </p:spTree>
    <p:extLst>
      <p:ext uri="{BB962C8B-B14F-4D97-AF65-F5344CB8AC3E}">
        <p14:creationId xmlns:p14="http://schemas.microsoft.com/office/powerpoint/2010/main" val="420422951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Swirl diffuser animation_2.avi">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313266" y="1303867"/>
            <a:ext cx="7277179" cy="5257800"/>
          </a:xfrm>
        </p:spPr>
      </p:pic>
      <p:sp>
        <p:nvSpPr>
          <p:cNvPr id="5" name="TextBox 4"/>
          <p:cNvSpPr txBox="1"/>
          <p:nvPr/>
        </p:nvSpPr>
        <p:spPr>
          <a:xfrm>
            <a:off x="7255033" y="3053265"/>
            <a:ext cx="1345176" cy="646331"/>
          </a:xfrm>
          <a:prstGeom prst="rect">
            <a:avLst/>
          </a:prstGeom>
          <a:noFill/>
        </p:spPr>
        <p:txBody>
          <a:bodyPr wrap="none" rtlCol="0">
            <a:spAutoFit/>
          </a:bodyPr>
          <a:lstStyle/>
          <a:p>
            <a:r>
              <a:rPr lang="en-US" dirty="0" smtClean="0"/>
              <a:t>+13.3% over</a:t>
            </a:r>
          </a:p>
          <a:p>
            <a:r>
              <a:rPr lang="en-US" dirty="0" smtClean="0"/>
              <a:t>3 cone </a:t>
            </a:r>
            <a:endParaRPr lang="en-US" dirty="0"/>
          </a:p>
        </p:txBody>
      </p:sp>
      <p:pic>
        <p:nvPicPr>
          <p:cNvPr id="7"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85800" y="1839297"/>
            <a:ext cx="914400" cy="9225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itle 1"/>
          <p:cNvSpPr txBox="1">
            <a:spLocks/>
          </p:cNvSpPr>
          <p:nvPr/>
        </p:nvSpPr>
        <p:spPr>
          <a:xfrm>
            <a:off x="32657" y="0"/>
            <a:ext cx="8229600" cy="914400"/>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600" dirty="0">
                <a:solidFill>
                  <a:schemeClr val="bg1"/>
                </a:solidFill>
              </a:rPr>
              <a:t>CFD Model: Swirl Diffuser</a:t>
            </a:r>
          </a:p>
        </p:txBody>
      </p:sp>
      <p:sp>
        <p:nvSpPr>
          <p:cNvPr id="9" name="TextBox 8"/>
          <p:cNvSpPr txBox="1"/>
          <p:nvPr/>
        </p:nvSpPr>
        <p:spPr>
          <a:xfrm>
            <a:off x="6941551" y="1366735"/>
            <a:ext cx="1797415" cy="1200329"/>
          </a:xfrm>
          <a:prstGeom prst="rect">
            <a:avLst/>
          </a:prstGeom>
          <a:noFill/>
        </p:spPr>
        <p:txBody>
          <a:bodyPr wrap="none" rtlCol="0">
            <a:spAutoFit/>
          </a:bodyPr>
          <a:lstStyle/>
          <a:p>
            <a:r>
              <a:rPr lang="en-US" dirty="0" smtClean="0"/>
              <a:t>Velocity =1m/sec</a:t>
            </a:r>
          </a:p>
          <a:p>
            <a:r>
              <a:rPr lang="en-US" dirty="0" smtClean="0"/>
              <a:t>12 inch diameter</a:t>
            </a:r>
          </a:p>
          <a:p>
            <a:r>
              <a:rPr lang="en-US" dirty="0" smtClean="0"/>
              <a:t>~150cfm</a:t>
            </a:r>
          </a:p>
          <a:p>
            <a:endParaRPr lang="en-US" dirty="0"/>
          </a:p>
        </p:txBody>
      </p:sp>
      <p:sp>
        <p:nvSpPr>
          <p:cNvPr id="2" name="TextBox 1"/>
          <p:cNvSpPr txBox="1"/>
          <p:nvPr/>
        </p:nvSpPr>
        <p:spPr>
          <a:xfrm>
            <a:off x="575537" y="2761861"/>
            <a:ext cx="825547" cy="369332"/>
          </a:xfrm>
          <a:prstGeom prst="rect">
            <a:avLst/>
          </a:prstGeom>
          <a:noFill/>
        </p:spPr>
        <p:txBody>
          <a:bodyPr wrap="none" rtlCol="0">
            <a:spAutoFit/>
          </a:bodyPr>
          <a:lstStyle/>
          <a:p>
            <a:r>
              <a:rPr lang="en-US" dirty="0" smtClean="0"/>
              <a:t>Swirl A</a:t>
            </a:r>
            <a:endParaRPr lang="en-US" dirty="0"/>
          </a:p>
        </p:txBody>
      </p:sp>
      <p:sp>
        <p:nvSpPr>
          <p:cNvPr id="10" name="TextBox 9"/>
          <p:cNvSpPr txBox="1"/>
          <p:nvPr/>
        </p:nvSpPr>
        <p:spPr>
          <a:xfrm>
            <a:off x="457200" y="3563034"/>
            <a:ext cx="1915909" cy="923330"/>
          </a:xfrm>
          <a:prstGeom prst="rect">
            <a:avLst/>
          </a:prstGeom>
          <a:noFill/>
        </p:spPr>
        <p:txBody>
          <a:bodyPr wrap="none" rtlCol="0">
            <a:spAutoFit/>
          </a:bodyPr>
          <a:lstStyle/>
          <a:p>
            <a:r>
              <a:rPr lang="en-US" dirty="0" smtClean="0"/>
              <a:t>Velocity through</a:t>
            </a:r>
          </a:p>
          <a:p>
            <a:r>
              <a:rPr lang="en-US" dirty="0" smtClean="0"/>
              <a:t>this grid should be</a:t>
            </a:r>
          </a:p>
          <a:p>
            <a:r>
              <a:rPr lang="en-US" dirty="0" smtClean="0"/>
              <a:t>0.785 m/sec </a:t>
            </a:r>
            <a:r>
              <a:rPr lang="en-US" dirty="0" err="1" smtClean="0"/>
              <a:t>avg</a:t>
            </a:r>
            <a:r>
              <a:rPr lang="en-US" dirty="0" smtClean="0"/>
              <a:t> </a:t>
            </a:r>
            <a:endParaRPr lang="en-US" dirty="0"/>
          </a:p>
        </p:txBody>
      </p:sp>
      <p:sp>
        <p:nvSpPr>
          <p:cNvPr id="11" name="Rectangle 10"/>
          <p:cNvSpPr/>
          <p:nvPr/>
        </p:nvSpPr>
        <p:spPr>
          <a:xfrm>
            <a:off x="359346" y="1363133"/>
            <a:ext cx="1825054" cy="442384"/>
          </a:xfrm>
          <a:prstGeom prst="rect">
            <a:avLst/>
          </a:prstGeom>
          <a:solidFill>
            <a:srgbClr val="F8F8F8"/>
          </a:solidFill>
          <a:ln>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06909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00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Chart 12"/>
          <p:cNvGraphicFramePr>
            <a:graphicFrameLocks noGrp="1"/>
          </p:cNvGraphicFramePr>
          <p:nvPr>
            <p:extLst>
              <p:ext uri="{D42A27DB-BD31-4B8C-83A1-F6EECF244321}">
                <p14:modId xmlns:p14="http://schemas.microsoft.com/office/powerpoint/2010/main" val="1783086214"/>
              </p:ext>
            </p:extLst>
          </p:nvPr>
        </p:nvGraphicFramePr>
        <p:xfrm>
          <a:off x="186267" y="169333"/>
          <a:ext cx="8798737" cy="6587067"/>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p:cNvSpPr txBox="1"/>
          <p:nvPr/>
        </p:nvSpPr>
        <p:spPr>
          <a:xfrm>
            <a:off x="762000" y="5691387"/>
            <a:ext cx="2209800" cy="646331"/>
          </a:xfrm>
          <a:prstGeom prst="rect">
            <a:avLst/>
          </a:prstGeom>
          <a:noFill/>
        </p:spPr>
        <p:txBody>
          <a:bodyPr wrap="square" rtlCol="0">
            <a:spAutoFit/>
          </a:bodyPr>
          <a:lstStyle/>
          <a:p>
            <a:r>
              <a:rPr lang="en-US" dirty="0" smtClean="0"/>
              <a:t>CFD Model Prediction vs. test results</a:t>
            </a:r>
            <a:endParaRPr lang="en-US" dirty="0"/>
          </a:p>
        </p:txBody>
      </p:sp>
      <p:cxnSp>
        <p:nvCxnSpPr>
          <p:cNvPr id="6" name="Straight Connector 5"/>
          <p:cNvCxnSpPr/>
          <p:nvPr/>
        </p:nvCxnSpPr>
        <p:spPr>
          <a:xfrm flipV="1">
            <a:off x="3429000" y="1600200"/>
            <a:ext cx="0" cy="2819390"/>
          </a:xfrm>
          <a:prstGeom prst="line">
            <a:avLst/>
          </a:prstGeom>
          <a:ln w="19050">
            <a:solidFill>
              <a:srgbClr val="FF0000"/>
            </a:solidFill>
            <a:prstDash val="dash"/>
          </a:ln>
        </p:spPr>
        <p:style>
          <a:lnRef idx="1">
            <a:schemeClr val="accent1"/>
          </a:lnRef>
          <a:fillRef idx="0">
            <a:schemeClr val="accent1"/>
          </a:fillRef>
          <a:effectRef idx="0">
            <a:schemeClr val="accent1"/>
          </a:effectRef>
          <a:fontRef idx="minor">
            <a:schemeClr val="tx1"/>
          </a:fontRef>
        </p:style>
      </p:cxnSp>
      <p:pic>
        <p:nvPicPr>
          <p:cNvPr id="14"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09700" y="1456565"/>
            <a:ext cx="914400" cy="9225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4728713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1 way-3 diffuser animation_2.avi">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464475" y="1280447"/>
            <a:ext cx="7368082" cy="5358117"/>
          </a:xfrm>
        </p:spPr>
      </p:pic>
      <p:sp>
        <p:nvSpPr>
          <p:cNvPr id="2" name="Title 1"/>
          <p:cNvSpPr>
            <a:spLocks noGrp="1"/>
          </p:cNvSpPr>
          <p:nvPr>
            <p:ph type="title"/>
          </p:nvPr>
        </p:nvSpPr>
        <p:spPr>
          <a:xfrm>
            <a:off x="68900" y="-152400"/>
            <a:ext cx="8686799" cy="1143000"/>
          </a:xfrm>
        </p:spPr>
        <p:txBody>
          <a:bodyPr>
            <a:noAutofit/>
          </a:bodyPr>
          <a:lstStyle/>
          <a:p>
            <a:r>
              <a:rPr lang="en-US" sz="3500" dirty="0">
                <a:solidFill>
                  <a:schemeClr val="bg1"/>
                </a:solidFill>
              </a:rPr>
              <a:t>1 Way Diffuser: Duct Elbow Inline with Vanes</a:t>
            </a:r>
          </a:p>
        </p:txBody>
      </p:sp>
      <p:grpSp>
        <p:nvGrpSpPr>
          <p:cNvPr id="5" name="Group 4"/>
          <p:cNvGrpSpPr/>
          <p:nvPr/>
        </p:nvGrpSpPr>
        <p:grpSpPr>
          <a:xfrm>
            <a:off x="5930979" y="2514643"/>
            <a:ext cx="1772642" cy="1219814"/>
            <a:chOff x="2093304" y="2438400"/>
            <a:chExt cx="3603589" cy="2030186"/>
          </a:xfrm>
        </p:grpSpPr>
        <p:grpSp>
          <p:nvGrpSpPr>
            <p:cNvPr id="6" name="Group 5"/>
            <p:cNvGrpSpPr/>
            <p:nvPr/>
          </p:nvGrpSpPr>
          <p:grpSpPr>
            <a:xfrm>
              <a:off x="3587436" y="3881673"/>
              <a:ext cx="1898964" cy="168729"/>
              <a:chOff x="3587436" y="3881673"/>
              <a:chExt cx="1898964" cy="168729"/>
            </a:xfrm>
          </p:grpSpPr>
          <p:cxnSp>
            <p:nvCxnSpPr>
              <p:cNvPr id="18" name="Straight Connector 17"/>
              <p:cNvCxnSpPr/>
              <p:nvPr/>
            </p:nvCxnSpPr>
            <p:spPr>
              <a:xfrm flipH="1">
                <a:off x="3587436" y="3886200"/>
                <a:ext cx="152400" cy="15240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flipH="1">
                <a:off x="4277008" y="3898002"/>
                <a:ext cx="152400" cy="15240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flipH="1">
                <a:off x="4535786" y="3881673"/>
                <a:ext cx="152400" cy="15240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flipH="1">
                <a:off x="4762783" y="3886200"/>
                <a:ext cx="152400" cy="15240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H="1">
                <a:off x="5029200" y="3886200"/>
                <a:ext cx="152400" cy="15240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flipH="1">
                <a:off x="5334000" y="3886200"/>
                <a:ext cx="152400" cy="152400"/>
              </a:xfrm>
              <a:prstGeom prst="line">
                <a:avLst/>
              </a:prstGeom>
              <a:ln w="22225"/>
            </p:spPr>
            <p:style>
              <a:lnRef idx="1">
                <a:schemeClr val="accent1"/>
              </a:lnRef>
              <a:fillRef idx="0">
                <a:schemeClr val="accent1"/>
              </a:fillRef>
              <a:effectRef idx="0">
                <a:schemeClr val="accent1"/>
              </a:effectRef>
              <a:fontRef idx="minor">
                <a:schemeClr val="tx1"/>
              </a:fontRef>
            </p:style>
          </p:cxnSp>
        </p:grpSp>
        <p:grpSp>
          <p:nvGrpSpPr>
            <p:cNvPr id="7" name="Group 6"/>
            <p:cNvGrpSpPr/>
            <p:nvPr/>
          </p:nvGrpSpPr>
          <p:grpSpPr>
            <a:xfrm>
              <a:off x="2093304" y="2438400"/>
              <a:ext cx="3603589" cy="2030186"/>
              <a:chOff x="2093304" y="2438400"/>
              <a:chExt cx="3603589" cy="2030186"/>
            </a:xfrm>
          </p:grpSpPr>
          <p:cxnSp>
            <p:nvCxnSpPr>
              <p:cNvPr id="10" name="Straight Connector 9"/>
              <p:cNvCxnSpPr/>
              <p:nvPr/>
            </p:nvCxnSpPr>
            <p:spPr>
              <a:xfrm>
                <a:off x="2133600" y="2438400"/>
                <a:ext cx="1676400" cy="0"/>
              </a:xfrm>
              <a:prstGeom prst="line">
                <a:avLst/>
              </a:prstGeom>
              <a:ln w="22225"/>
            </p:spPr>
            <p:style>
              <a:lnRef idx="1">
                <a:schemeClr val="accent1"/>
              </a:lnRef>
              <a:fillRef idx="0">
                <a:schemeClr val="accent1"/>
              </a:fillRef>
              <a:effectRef idx="0">
                <a:schemeClr val="accent1"/>
              </a:effectRef>
              <a:fontRef idx="minor">
                <a:schemeClr val="tx1"/>
              </a:fontRef>
            </p:style>
          </p:cxnSp>
          <p:sp>
            <p:nvSpPr>
              <p:cNvPr id="11" name="Arc 10"/>
              <p:cNvSpPr/>
              <p:nvPr/>
            </p:nvSpPr>
            <p:spPr>
              <a:xfrm>
                <a:off x="2724433" y="2438400"/>
                <a:ext cx="2190750" cy="1900473"/>
              </a:xfrm>
              <a:prstGeom prst="arc">
                <a:avLst>
                  <a:gd name="adj1" fmla="val 16217031"/>
                  <a:gd name="adj2" fmla="val 0"/>
                </a:avLst>
              </a:prstGeom>
              <a:ln w="2222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12" name="Straight Connector 11"/>
              <p:cNvCxnSpPr/>
              <p:nvPr/>
            </p:nvCxnSpPr>
            <p:spPr>
              <a:xfrm>
                <a:off x="2133600" y="2971800"/>
                <a:ext cx="1676400" cy="0"/>
              </a:xfrm>
              <a:prstGeom prst="line">
                <a:avLst/>
              </a:prstGeom>
              <a:ln w="22225"/>
            </p:spPr>
            <p:style>
              <a:lnRef idx="1">
                <a:schemeClr val="accent1"/>
              </a:lnRef>
              <a:fillRef idx="0">
                <a:schemeClr val="accent1"/>
              </a:fillRef>
              <a:effectRef idx="0">
                <a:schemeClr val="accent1"/>
              </a:effectRef>
              <a:fontRef idx="minor">
                <a:schemeClr val="tx1"/>
              </a:fontRef>
            </p:style>
          </p:cxnSp>
          <p:sp>
            <p:nvSpPr>
              <p:cNvPr id="13" name="Arc 12"/>
              <p:cNvSpPr/>
              <p:nvPr/>
            </p:nvSpPr>
            <p:spPr>
              <a:xfrm>
                <a:off x="3362608" y="2971800"/>
                <a:ext cx="914400" cy="914400"/>
              </a:xfrm>
              <a:prstGeom prst="arc">
                <a:avLst/>
              </a:prstGeom>
              <a:ln w="2222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4" name="Rectangle 13"/>
              <p:cNvSpPr/>
              <p:nvPr/>
            </p:nvSpPr>
            <p:spPr>
              <a:xfrm>
                <a:off x="3563293" y="3388636"/>
                <a:ext cx="2133600" cy="497564"/>
              </a:xfrm>
              <a:prstGeom prst="rect">
                <a:avLst/>
              </a:prstGeom>
              <a:ln w="2222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15" name="Straight Connector 14"/>
              <p:cNvCxnSpPr/>
              <p:nvPr/>
            </p:nvCxnSpPr>
            <p:spPr>
              <a:xfrm flipH="1">
                <a:off x="3809246" y="3886200"/>
                <a:ext cx="152400" cy="15240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flipH="1">
                <a:off x="4044636" y="3886200"/>
                <a:ext cx="152400" cy="152400"/>
              </a:xfrm>
              <a:prstGeom prst="line">
                <a:avLst/>
              </a:prstGeom>
              <a:ln w="22225"/>
            </p:spPr>
            <p:style>
              <a:lnRef idx="1">
                <a:schemeClr val="accent1"/>
              </a:lnRef>
              <a:fillRef idx="0">
                <a:schemeClr val="accent1"/>
              </a:fillRef>
              <a:effectRef idx="0">
                <a:schemeClr val="accent1"/>
              </a:effectRef>
              <a:fontRef idx="minor">
                <a:schemeClr val="tx1"/>
              </a:fontRef>
            </p:style>
          </p:cxnSp>
          <p:sp>
            <p:nvSpPr>
              <p:cNvPr id="17" name="Freeform 16"/>
              <p:cNvSpPr/>
              <p:nvPr/>
            </p:nvSpPr>
            <p:spPr>
              <a:xfrm>
                <a:off x="2093304" y="2688771"/>
                <a:ext cx="2552448" cy="1779815"/>
              </a:xfrm>
              <a:custGeom>
                <a:avLst/>
                <a:gdLst>
                  <a:gd name="connsiteX0" fmla="*/ 34853 w 2552448"/>
                  <a:gd name="connsiteY0" fmla="*/ 0 h 1779815"/>
                  <a:gd name="connsiteX1" fmla="*/ 111053 w 2552448"/>
                  <a:gd name="connsiteY1" fmla="*/ 16329 h 1779815"/>
                  <a:gd name="connsiteX2" fmla="*/ 1814667 w 2552448"/>
                  <a:gd name="connsiteY2" fmla="*/ 76200 h 1779815"/>
                  <a:gd name="connsiteX3" fmla="*/ 2478696 w 2552448"/>
                  <a:gd name="connsiteY3" fmla="*/ 527958 h 1779815"/>
                  <a:gd name="connsiteX4" fmla="*/ 2484139 w 2552448"/>
                  <a:gd name="connsiteY4" fmla="*/ 1224643 h 1779815"/>
                  <a:gd name="connsiteX5" fmla="*/ 2016053 w 2552448"/>
                  <a:gd name="connsiteY5" fmla="*/ 1779815 h 1779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52448" h="1779815">
                    <a:moveTo>
                      <a:pt x="34853" y="0"/>
                    </a:moveTo>
                    <a:cubicBezTo>
                      <a:pt x="-75365" y="1814"/>
                      <a:pt x="111053" y="16329"/>
                      <a:pt x="111053" y="16329"/>
                    </a:cubicBezTo>
                    <a:cubicBezTo>
                      <a:pt x="407689" y="29029"/>
                      <a:pt x="1420060" y="-9072"/>
                      <a:pt x="1814667" y="76200"/>
                    </a:cubicBezTo>
                    <a:cubicBezTo>
                      <a:pt x="2209274" y="161472"/>
                      <a:pt x="2367117" y="336551"/>
                      <a:pt x="2478696" y="527958"/>
                    </a:cubicBezTo>
                    <a:cubicBezTo>
                      <a:pt x="2590275" y="719365"/>
                      <a:pt x="2561246" y="1016000"/>
                      <a:pt x="2484139" y="1224643"/>
                    </a:cubicBezTo>
                    <a:cubicBezTo>
                      <a:pt x="2407032" y="1433286"/>
                      <a:pt x="2211542" y="1606550"/>
                      <a:pt x="2016053" y="1779815"/>
                    </a:cubicBezTo>
                  </a:path>
                </a:pathLst>
              </a:custGeom>
              <a:noFill/>
              <a:ln>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8" name="Straight Connector 7"/>
            <p:cNvCxnSpPr>
              <a:endCxn id="17" idx="5"/>
            </p:cNvCxnSpPr>
            <p:nvPr/>
          </p:nvCxnSpPr>
          <p:spPr>
            <a:xfrm flipH="1">
              <a:off x="4109357" y="4430486"/>
              <a:ext cx="243851" cy="38100"/>
            </a:xfrm>
            <a:prstGeom prst="line">
              <a:avLst/>
            </a:prstGeom>
            <a:ln w="2222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H="1">
              <a:off x="4120836" y="4267200"/>
              <a:ext cx="76200" cy="201386"/>
            </a:xfrm>
            <a:prstGeom prst="line">
              <a:avLst/>
            </a:prstGeom>
            <a:ln w="22225">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24" name="TextBox 23"/>
          <p:cNvSpPr txBox="1"/>
          <p:nvPr/>
        </p:nvSpPr>
        <p:spPr>
          <a:xfrm>
            <a:off x="6641539" y="3962400"/>
            <a:ext cx="1281056" cy="646331"/>
          </a:xfrm>
          <a:prstGeom prst="rect">
            <a:avLst/>
          </a:prstGeom>
          <a:noFill/>
        </p:spPr>
        <p:txBody>
          <a:bodyPr wrap="none" rtlCol="0">
            <a:spAutoFit/>
          </a:bodyPr>
          <a:lstStyle/>
          <a:p>
            <a:r>
              <a:rPr lang="en-US" dirty="0" smtClean="0"/>
              <a:t>+5.2% over </a:t>
            </a:r>
          </a:p>
          <a:p>
            <a:r>
              <a:rPr lang="en-US" dirty="0" smtClean="0"/>
              <a:t>3 Cone</a:t>
            </a:r>
            <a:endParaRPr lang="en-US" dirty="0"/>
          </a:p>
        </p:txBody>
      </p:sp>
      <p:pic>
        <p:nvPicPr>
          <p:cNvPr id="25"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3400" y="1771938"/>
            <a:ext cx="1036131" cy="9797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533400" y="3012485"/>
            <a:ext cx="1605439" cy="369332"/>
          </a:xfrm>
          <a:prstGeom prst="rect">
            <a:avLst/>
          </a:prstGeom>
          <a:noFill/>
        </p:spPr>
        <p:txBody>
          <a:bodyPr wrap="none" rtlCol="0">
            <a:spAutoFit/>
          </a:bodyPr>
          <a:lstStyle/>
          <a:p>
            <a:r>
              <a:rPr lang="en-US" dirty="0" smtClean="0"/>
              <a:t>One Way Inline</a:t>
            </a:r>
            <a:endParaRPr lang="en-US" dirty="0"/>
          </a:p>
        </p:txBody>
      </p:sp>
      <p:sp>
        <p:nvSpPr>
          <p:cNvPr id="26" name="TextBox 25"/>
          <p:cNvSpPr txBox="1"/>
          <p:nvPr/>
        </p:nvSpPr>
        <p:spPr>
          <a:xfrm>
            <a:off x="6035142" y="1314314"/>
            <a:ext cx="1797415" cy="1200329"/>
          </a:xfrm>
          <a:prstGeom prst="rect">
            <a:avLst/>
          </a:prstGeom>
          <a:noFill/>
        </p:spPr>
        <p:txBody>
          <a:bodyPr wrap="none" rtlCol="0">
            <a:spAutoFit/>
          </a:bodyPr>
          <a:lstStyle/>
          <a:p>
            <a:r>
              <a:rPr lang="en-US" dirty="0" smtClean="0"/>
              <a:t>Velocity =1m/sec</a:t>
            </a:r>
          </a:p>
          <a:p>
            <a:r>
              <a:rPr lang="en-US" dirty="0" smtClean="0"/>
              <a:t>12 inch diameter</a:t>
            </a:r>
          </a:p>
          <a:p>
            <a:r>
              <a:rPr lang="en-US" dirty="0" smtClean="0"/>
              <a:t>~150cfm</a:t>
            </a:r>
          </a:p>
          <a:p>
            <a:endParaRPr lang="en-US" dirty="0"/>
          </a:p>
        </p:txBody>
      </p:sp>
      <p:sp>
        <p:nvSpPr>
          <p:cNvPr id="27" name="Rectangle 26"/>
          <p:cNvSpPr/>
          <p:nvPr/>
        </p:nvSpPr>
        <p:spPr>
          <a:xfrm>
            <a:off x="533399" y="1280447"/>
            <a:ext cx="1794933" cy="442384"/>
          </a:xfrm>
          <a:prstGeom prst="rect">
            <a:avLst/>
          </a:prstGeom>
          <a:solidFill>
            <a:srgbClr val="F8F8F8"/>
          </a:solidFill>
          <a:ln>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74705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000" fill="hold"/>
                                        <p:tgtEl>
                                          <p:spTgt spid="2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8"/>
                </p:tgtEl>
              </p:cMediaNode>
            </p:video>
            <p:seq concurrent="1" nextAc="seek">
              <p:cTn id="8" restart="whenNotActive" fill="hold" evtFilter="cancelBubble" nodeType="interactiveSeq">
                <p:stCondLst>
                  <p:cond evt="onClick" delay="0">
                    <p:tgtEl>
                      <p:spTgt spid="2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8"/>
                                        </p:tgtEl>
                                      </p:cBhvr>
                                    </p:cmd>
                                  </p:childTnLst>
                                </p:cTn>
                              </p:par>
                            </p:childTnLst>
                          </p:cTn>
                        </p:par>
                      </p:childTnLst>
                    </p:cTn>
                  </p:par>
                </p:childTnLst>
              </p:cTn>
              <p:nextCondLst>
                <p:cond evt="onClick" delay="0">
                  <p:tgtEl>
                    <p:spTgt spid="28"/>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1 way-1 diffuser animation_2.avi">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519528" y="1345074"/>
            <a:ext cx="7620000" cy="5478697"/>
          </a:xfrm>
        </p:spPr>
      </p:pic>
      <p:sp>
        <p:nvSpPr>
          <p:cNvPr id="2" name="Title 1"/>
          <p:cNvSpPr>
            <a:spLocks noGrp="1"/>
          </p:cNvSpPr>
          <p:nvPr>
            <p:ph type="title"/>
          </p:nvPr>
        </p:nvSpPr>
        <p:spPr>
          <a:xfrm>
            <a:off x="1" y="24143"/>
            <a:ext cx="8992110" cy="814057"/>
          </a:xfrm>
        </p:spPr>
        <p:txBody>
          <a:bodyPr>
            <a:noAutofit/>
          </a:bodyPr>
          <a:lstStyle/>
          <a:p>
            <a:r>
              <a:rPr lang="en-US" sz="3500" dirty="0">
                <a:solidFill>
                  <a:schemeClr val="bg1"/>
                </a:solidFill>
              </a:rPr>
              <a:t>1 Way Diffuser: Duct Elbow Opposite of Vanes</a:t>
            </a:r>
          </a:p>
        </p:txBody>
      </p:sp>
      <p:grpSp>
        <p:nvGrpSpPr>
          <p:cNvPr id="5" name="Group 4"/>
          <p:cNvGrpSpPr/>
          <p:nvPr/>
        </p:nvGrpSpPr>
        <p:grpSpPr>
          <a:xfrm>
            <a:off x="6010132" y="2626308"/>
            <a:ext cx="2129396" cy="1642658"/>
            <a:chOff x="3042557" y="2430236"/>
            <a:chExt cx="3488872" cy="1962150"/>
          </a:xfrm>
        </p:grpSpPr>
        <p:cxnSp>
          <p:nvCxnSpPr>
            <p:cNvPr id="6" name="Straight Connector 5"/>
            <p:cNvCxnSpPr/>
            <p:nvPr/>
          </p:nvCxnSpPr>
          <p:spPr>
            <a:xfrm flipH="1">
              <a:off x="3756272" y="3868524"/>
              <a:ext cx="152400" cy="15240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flipH="1">
              <a:off x="3230579" y="4171950"/>
              <a:ext cx="76200" cy="201386"/>
            </a:xfrm>
            <a:prstGeom prst="line">
              <a:avLst/>
            </a:prstGeom>
            <a:ln w="22225">
              <a:solidFill>
                <a:srgbClr val="FF0000"/>
              </a:solidFill>
            </a:ln>
          </p:spPr>
          <p:style>
            <a:lnRef idx="1">
              <a:schemeClr val="accent1"/>
            </a:lnRef>
            <a:fillRef idx="0">
              <a:schemeClr val="accent1"/>
            </a:fillRef>
            <a:effectRef idx="0">
              <a:schemeClr val="accent1"/>
            </a:effectRef>
            <a:fontRef idx="minor">
              <a:schemeClr val="tx1"/>
            </a:fontRef>
          </p:style>
        </p:cxnSp>
        <p:grpSp>
          <p:nvGrpSpPr>
            <p:cNvPr id="8" name="Group 7"/>
            <p:cNvGrpSpPr/>
            <p:nvPr/>
          </p:nvGrpSpPr>
          <p:grpSpPr>
            <a:xfrm>
              <a:off x="3042557" y="2430236"/>
              <a:ext cx="3488872" cy="1962150"/>
              <a:chOff x="3042557" y="2430236"/>
              <a:chExt cx="3488872" cy="1962150"/>
            </a:xfrm>
          </p:grpSpPr>
          <p:sp>
            <p:nvSpPr>
              <p:cNvPr id="9" name="Arc 8"/>
              <p:cNvSpPr/>
              <p:nvPr/>
            </p:nvSpPr>
            <p:spPr>
              <a:xfrm>
                <a:off x="4407637" y="2987454"/>
                <a:ext cx="836470" cy="802364"/>
              </a:xfrm>
              <a:prstGeom prst="arc">
                <a:avLst>
                  <a:gd name="adj1" fmla="val 11238349"/>
                  <a:gd name="adj2" fmla="val 16406849"/>
                </a:avLst>
              </a:prstGeom>
              <a:ln w="2222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nvGrpSpPr>
              <p:cNvPr id="10" name="Group 9"/>
              <p:cNvGrpSpPr/>
              <p:nvPr/>
            </p:nvGrpSpPr>
            <p:grpSpPr>
              <a:xfrm>
                <a:off x="3042557" y="2430236"/>
                <a:ext cx="3488872" cy="1962150"/>
                <a:chOff x="3042557" y="2430236"/>
                <a:chExt cx="3488872" cy="1962150"/>
              </a:xfrm>
            </p:grpSpPr>
            <p:cxnSp>
              <p:nvCxnSpPr>
                <p:cNvPr id="11" name="Straight Connector 10"/>
                <p:cNvCxnSpPr/>
                <p:nvPr/>
              </p:nvCxnSpPr>
              <p:spPr>
                <a:xfrm>
                  <a:off x="4838983" y="2438400"/>
                  <a:ext cx="1676400" cy="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4855029" y="2987454"/>
                  <a:ext cx="1676400" cy="0"/>
                </a:xfrm>
                <a:prstGeom prst="line">
                  <a:avLst/>
                </a:prstGeom>
                <a:ln w="22225"/>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3042557" y="3359158"/>
                  <a:ext cx="2133600" cy="497564"/>
                </a:xfrm>
                <a:prstGeom prst="rect">
                  <a:avLst/>
                </a:prstGeom>
                <a:ln w="2222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14" name="Straight Connector 13"/>
                <p:cNvCxnSpPr/>
                <p:nvPr/>
              </p:nvCxnSpPr>
              <p:spPr>
                <a:xfrm flipH="1">
                  <a:off x="3066700" y="3856722"/>
                  <a:ext cx="152400" cy="15240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H="1">
                  <a:off x="4015050" y="3852195"/>
                  <a:ext cx="152400" cy="15240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flipH="1">
                  <a:off x="4242047" y="3856722"/>
                  <a:ext cx="152400" cy="15240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flipH="1">
                  <a:off x="4508464" y="3856722"/>
                  <a:ext cx="152400" cy="15240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flipH="1">
                  <a:off x="4813264" y="3856722"/>
                  <a:ext cx="152400" cy="15240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flipH="1">
                  <a:off x="3288510" y="3856722"/>
                  <a:ext cx="152400" cy="15240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flipH="1">
                  <a:off x="3523900" y="3856722"/>
                  <a:ext cx="152400" cy="15240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flipH="1">
                  <a:off x="3219100" y="4335236"/>
                  <a:ext cx="243851" cy="38100"/>
                </a:xfrm>
                <a:prstGeom prst="line">
                  <a:avLst/>
                </a:prstGeom>
                <a:ln w="22225">
                  <a:solidFill>
                    <a:srgbClr val="FF0000"/>
                  </a:solidFill>
                </a:ln>
              </p:spPr>
              <p:style>
                <a:lnRef idx="1">
                  <a:schemeClr val="accent1"/>
                </a:lnRef>
                <a:fillRef idx="0">
                  <a:schemeClr val="accent1"/>
                </a:fillRef>
                <a:effectRef idx="0">
                  <a:schemeClr val="accent1"/>
                </a:effectRef>
                <a:fontRef idx="minor">
                  <a:schemeClr val="tx1"/>
                </a:fontRef>
              </p:style>
            </p:cxnSp>
            <p:sp>
              <p:nvSpPr>
                <p:cNvPr id="22" name="Arc 21"/>
                <p:cNvSpPr/>
                <p:nvPr/>
              </p:nvSpPr>
              <p:spPr>
                <a:xfrm rot="16200000">
                  <a:off x="3902530" y="2329839"/>
                  <a:ext cx="1905000" cy="2105793"/>
                </a:xfrm>
                <a:prstGeom prst="arc">
                  <a:avLst/>
                </a:prstGeom>
                <a:ln w="2222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3" name="Freeform 22"/>
                <p:cNvSpPr/>
                <p:nvPr/>
              </p:nvSpPr>
              <p:spPr>
                <a:xfrm>
                  <a:off x="3200400" y="2682813"/>
                  <a:ext cx="3314700" cy="1709573"/>
                </a:xfrm>
                <a:custGeom>
                  <a:avLst/>
                  <a:gdLst>
                    <a:gd name="connsiteX0" fmla="*/ 3314700 w 3314700"/>
                    <a:gd name="connsiteY0" fmla="*/ 16844 h 1709573"/>
                    <a:gd name="connsiteX1" fmla="*/ 1698171 w 3314700"/>
                    <a:gd name="connsiteY1" fmla="*/ 22287 h 1709573"/>
                    <a:gd name="connsiteX2" fmla="*/ 1121229 w 3314700"/>
                    <a:gd name="connsiteY2" fmla="*/ 234558 h 1709573"/>
                    <a:gd name="connsiteX3" fmla="*/ 870857 w 3314700"/>
                    <a:gd name="connsiteY3" fmla="*/ 653658 h 1709573"/>
                    <a:gd name="connsiteX4" fmla="*/ 810986 w 3314700"/>
                    <a:gd name="connsiteY4" fmla="*/ 920358 h 1709573"/>
                    <a:gd name="connsiteX5" fmla="*/ 658586 w 3314700"/>
                    <a:gd name="connsiteY5" fmla="*/ 1132630 h 1709573"/>
                    <a:gd name="connsiteX6" fmla="*/ 0 w 3314700"/>
                    <a:gd name="connsiteY6" fmla="*/ 1709573 h 1709573"/>
                    <a:gd name="connsiteX7" fmla="*/ 0 w 3314700"/>
                    <a:gd name="connsiteY7" fmla="*/ 1709573 h 1709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14700" h="1709573">
                      <a:moveTo>
                        <a:pt x="3314700" y="16844"/>
                      </a:moveTo>
                      <a:cubicBezTo>
                        <a:pt x="2689224" y="1422"/>
                        <a:pt x="2063749" y="-13999"/>
                        <a:pt x="1698171" y="22287"/>
                      </a:cubicBezTo>
                      <a:cubicBezTo>
                        <a:pt x="1332593" y="58573"/>
                        <a:pt x="1259115" y="129330"/>
                        <a:pt x="1121229" y="234558"/>
                      </a:cubicBezTo>
                      <a:cubicBezTo>
                        <a:pt x="983343" y="339787"/>
                        <a:pt x="922564" y="539358"/>
                        <a:pt x="870857" y="653658"/>
                      </a:cubicBezTo>
                      <a:cubicBezTo>
                        <a:pt x="819150" y="767958"/>
                        <a:pt x="846364" y="840529"/>
                        <a:pt x="810986" y="920358"/>
                      </a:cubicBezTo>
                      <a:cubicBezTo>
                        <a:pt x="775608" y="1000187"/>
                        <a:pt x="793750" y="1001094"/>
                        <a:pt x="658586" y="1132630"/>
                      </a:cubicBezTo>
                      <a:cubicBezTo>
                        <a:pt x="523422" y="1264166"/>
                        <a:pt x="0" y="1709573"/>
                        <a:pt x="0" y="1709573"/>
                      </a:cubicBezTo>
                      <a:lnTo>
                        <a:pt x="0" y="1709573"/>
                      </a:lnTo>
                    </a:path>
                  </a:pathLst>
                </a:custGeom>
                <a:noFill/>
                <a:ln>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sp>
        <p:nvSpPr>
          <p:cNvPr id="24" name="TextBox 23"/>
          <p:cNvSpPr txBox="1"/>
          <p:nvPr/>
        </p:nvSpPr>
        <p:spPr>
          <a:xfrm>
            <a:off x="6434467" y="4343400"/>
            <a:ext cx="1281056" cy="646331"/>
          </a:xfrm>
          <a:prstGeom prst="rect">
            <a:avLst/>
          </a:prstGeom>
          <a:noFill/>
        </p:spPr>
        <p:txBody>
          <a:bodyPr wrap="none" rtlCol="0">
            <a:spAutoFit/>
          </a:bodyPr>
          <a:lstStyle/>
          <a:p>
            <a:r>
              <a:rPr lang="en-US" dirty="0" smtClean="0"/>
              <a:t>+8.5% over </a:t>
            </a:r>
          </a:p>
          <a:p>
            <a:r>
              <a:rPr lang="en-US" dirty="0" smtClean="0"/>
              <a:t>3 Cone </a:t>
            </a:r>
            <a:endParaRPr lang="en-US" dirty="0"/>
          </a:p>
        </p:txBody>
      </p:sp>
      <p:pic>
        <p:nvPicPr>
          <p:cNvPr id="25"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8007" y="1859178"/>
            <a:ext cx="1036131" cy="9797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6" name="TextBox 25"/>
          <p:cNvSpPr txBox="1"/>
          <p:nvPr/>
        </p:nvSpPr>
        <p:spPr>
          <a:xfrm>
            <a:off x="486870" y="2908130"/>
            <a:ext cx="1937966" cy="369332"/>
          </a:xfrm>
          <a:prstGeom prst="rect">
            <a:avLst/>
          </a:prstGeom>
          <a:noFill/>
        </p:spPr>
        <p:txBody>
          <a:bodyPr wrap="none" rtlCol="0">
            <a:spAutoFit/>
          </a:bodyPr>
          <a:lstStyle/>
          <a:p>
            <a:r>
              <a:rPr lang="en-US" dirty="0" smtClean="0"/>
              <a:t>One Way Opposite</a:t>
            </a:r>
            <a:endParaRPr lang="en-US" dirty="0"/>
          </a:p>
        </p:txBody>
      </p:sp>
      <p:sp>
        <p:nvSpPr>
          <p:cNvPr id="27" name="TextBox 26"/>
          <p:cNvSpPr txBox="1"/>
          <p:nvPr/>
        </p:nvSpPr>
        <p:spPr>
          <a:xfrm>
            <a:off x="6148143" y="1365067"/>
            <a:ext cx="1797415" cy="1200329"/>
          </a:xfrm>
          <a:prstGeom prst="rect">
            <a:avLst/>
          </a:prstGeom>
          <a:noFill/>
        </p:spPr>
        <p:txBody>
          <a:bodyPr wrap="none" rtlCol="0">
            <a:spAutoFit/>
          </a:bodyPr>
          <a:lstStyle/>
          <a:p>
            <a:r>
              <a:rPr lang="en-US" dirty="0" smtClean="0"/>
              <a:t>Velocity =1m/sec</a:t>
            </a:r>
          </a:p>
          <a:p>
            <a:r>
              <a:rPr lang="en-US" dirty="0" smtClean="0"/>
              <a:t>12 inch diameter</a:t>
            </a:r>
          </a:p>
          <a:p>
            <a:r>
              <a:rPr lang="en-US" dirty="0" smtClean="0"/>
              <a:t>~150cfm</a:t>
            </a:r>
          </a:p>
          <a:p>
            <a:endParaRPr lang="en-US" dirty="0"/>
          </a:p>
        </p:txBody>
      </p:sp>
      <p:sp>
        <p:nvSpPr>
          <p:cNvPr id="29" name="Rectangle 28"/>
          <p:cNvSpPr/>
          <p:nvPr/>
        </p:nvSpPr>
        <p:spPr>
          <a:xfrm>
            <a:off x="629903" y="1365067"/>
            <a:ext cx="1794933" cy="442384"/>
          </a:xfrm>
          <a:prstGeom prst="rect">
            <a:avLst/>
          </a:prstGeom>
          <a:solidFill>
            <a:srgbClr val="F8F8F8"/>
          </a:solidFill>
          <a:ln>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450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000" fill="hold"/>
                                        <p:tgtEl>
                                          <p:spTgt spid="2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28"/>
                </p:tgtEl>
              </p:cMediaNode>
            </p:video>
            <p:seq concurrent="1" nextAc="seek">
              <p:cTn id="8" restart="whenNotActive" fill="hold" evtFilter="cancelBubble" nodeType="interactiveSeq">
                <p:stCondLst>
                  <p:cond evt="onClick" delay="0">
                    <p:tgtEl>
                      <p:spTgt spid="2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8"/>
                                        </p:tgtEl>
                                      </p:cBhvr>
                                    </p:cmd>
                                  </p:childTnLst>
                                </p:cTn>
                              </p:par>
                            </p:childTnLst>
                          </p:cTn>
                        </p:par>
                      </p:childTnLst>
                    </p:cTn>
                  </p:par>
                </p:childTnLst>
              </p:cTn>
              <p:nextCondLst>
                <p:cond evt="onClick" delay="0">
                  <p:tgtEl>
                    <p:spTgt spid="28"/>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00200" y="135466"/>
            <a:ext cx="6248400" cy="867930"/>
          </a:xfrm>
          <a:prstGeom prst="rect">
            <a:avLst/>
          </a:prstGeom>
        </p:spPr>
        <p:txBody>
          <a:bodyPr wrap="square">
            <a:spAutoFit/>
          </a:bodyPr>
          <a:lstStyle/>
          <a:p>
            <a:pPr>
              <a:lnSpc>
                <a:spcPct val="90000"/>
              </a:lnSpc>
              <a:spcBef>
                <a:spcPct val="0"/>
              </a:spcBef>
              <a:defRPr sz="1800" b="1" i="0" u="none" strike="noStrike" kern="1200" baseline="0">
                <a:solidFill>
                  <a:prstClr val="black"/>
                </a:solidFill>
                <a:latin typeface="+mn-lt"/>
                <a:ea typeface="+mn-ea"/>
                <a:cs typeface="+mn-cs"/>
              </a:defRPr>
            </a:pPr>
            <a:r>
              <a:rPr lang="en-US" sz="2800" dirty="0">
                <a:solidFill>
                  <a:schemeClr val="bg1"/>
                </a:solidFill>
                <a:latin typeface="+mj-lt"/>
                <a:ea typeface="+mj-ea"/>
                <a:cs typeface="+mj-cs"/>
              </a:rPr>
              <a:t>Experimental Results: Traditional Hood on One Way </a:t>
            </a:r>
            <a:r>
              <a:rPr lang="en-US" sz="2800" dirty="0" smtClean="0">
                <a:solidFill>
                  <a:schemeClr val="bg1"/>
                </a:solidFill>
                <a:latin typeface="+mj-lt"/>
                <a:ea typeface="+mj-ea"/>
                <a:cs typeface="+mj-cs"/>
              </a:rPr>
              <a:t>Diffuser: Two Directions</a:t>
            </a:r>
            <a:endParaRPr lang="en-US" sz="2800" dirty="0">
              <a:solidFill>
                <a:schemeClr val="bg1"/>
              </a:solidFill>
              <a:latin typeface="+mj-lt"/>
              <a:ea typeface="+mj-ea"/>
              <a:cs typeface="+mj-cs"/>
            </a:endParaRPr>
          </a:p>
        </p:txBody>
      </p:sp>
      <p:sp>
        <p:nvSpPr>
          <p:cNvPr id="12" name="TextBox 11"/>
          <p:cNvSpPr txBox="1"/>
          <p:nvPr/>
        </p:nvSpPr>
        <p:spPr>
          <a:xfrm>
            <a:off x="406400" y="5368221"/>
            <a:ext cx="2209800" cy="646331"/>
          </a:xfrm>
          <a:prstGeom prst="rect">
            <a:avLst/>
          </a:prstGeom>
          <a:noFill/>
        </p:spPr>
        <p:txBody>
          <a:bodyPr wrap="square" rtlCol="0">
            <a:spAutoFit/>
          </a:bodyPr>
          <a:lstStyle/>
          <a:p>
            <a:r>
              <a:rPr lang="en-US" dirty="0" smtClean="0"/>
              <a:t>CFD Model Prediction vs. Test </a:t>
            </a:r>
            <a:r>
              <a:rPr lang="en-US" dirty="0"/>
              <a:t>R</a:t>
            </a:r>
            <a:r>
              <a:rPr lang="en-US" dirty="0" smtClean="0"/>
              <a:t>esults</a:t>
            </a:r>
            <a:endParaRPr lang="en-US" dirty="0"/>
          </a:p>
        </p:txBody>
      </p:sp>
      <p:graphicFrame>
        <p:nvGraphicFramePr>
          <p:cNvPr id="10" name="Chart 9"/>
          <p:cNvGraphicFramePr>
            <a:graphicFrameLocks/>
          </p:cNvGraphicFramePr>
          <p:nvPr>
            <p:extLst>
              <p:ext uri="{D42A27DB-BD31-4B8C-83A1-F6EECF244321}">
                <p14:modId xmlns:p14="http://schemas.microsoft.com/office/powerpoint/2010/main" val="3669833445"/>
              </p:ext>
            </p:extLst>
          </p:nvPr>
        </p:nvGraphicFramePr>
        <p:xfrm>
          <a:off x="653838" y="1253951"/>
          <a:ext cx="7474162" cy="3919182"/>
        </p:xfrm>
        <a:graphic>
          <a:graphicData uri="http://schemas.openxmlformats.org/drawingml/2006/chart">
            <c:chart xmlns:c="http://schemas.openxmlformats.org/drawingml/2006/chart" xmlns:r="http://schemas.openxmlformats.org/officeDocument/2006/relationships" r:id="rId3"/>
          </a:graphicData>
        </a:graphic>
      </p:graphicFrame>
      <p:cxnSp>
        <p:nvCxnSpPr>
          <p:cNvPr id="11" name="Straight Connector 10"/>
          <p:cNvCxnSpPr/>
          <p:nvPr/>
        </p:nvCxnSpPr>
        <p:spPr>
          <a:xfrm flipV="1">
            <a:off x="3141134" y="1371598"/>
            <a:ext cx="16933" cy="3293533"/>
          </a:xfrm>
          <a:prstGeom prst="line">
            <a:avLst/>
          </a:prstGeom>
          <a:ln w="12700">
            <a:prstDash val="dash"/>
          </a:ln>
        </p:spPr>
        <p:style>
          <a:lnRef idx="1">
            <a:schemeClr val="accent1"/>
          </a:lnRef>
          <a:fillRef idx="0">
            <a:schemeClr val="accent1"/>
          </a:fillRef>
          <a:effectRef idx="0">
            <a:schemeClr val="accent1"/>
          </a:effectRef>
          <a:fontRef idx="minor">
            <a:schemeClr val="tx1"/>
          </a:fontRef>
        </p:style>
      </p:cxnSp>
      <p:graphicFrame>
        <p:nvGraphicFramePr>
          <p:cNvPr id="5" name="Object 4"/>
          <p:cNvGraphicFramePr>
            <a:graphicFrameLocks noChangeAspect="1"/>
          </p:cNvGraphicFramePr>
          <p:nvPr>
            <p:extLst>
              <p:ext uri="{D42A27DB-BD31-4B8C-83A1-F6EECF244321}">
                <p14:modId xmlns:p14="http://schemas.microsoft.com/office/powerpoint/2010/main" val="1099531601"/>
              </p:ext>
            </p:extLst>
          </p:nvPr>
        </p:nvGraphicFramePr>
        <p:xfrm>
          <a:off x="3779699" y="4741333"/>
          <a:ext cx="5364302" cy="1878013"/>
        </p:xfrm>
        <a:graphic>
          <a:graphicData uri="http://schemas.openxmlformats.org/presentationml/2006/ole">
            <mc:AlternateContent xmlns:mc="http://schemas.openxmlformats.org/markup-compatibility/2006">
              <mc:Choice xmlns:v="urn:schemas-microsoft-com:vml" Requires="v">
                <p:oleObj spid="_x0000_s2131" name="Worksheet" r:id="rId4" imgW="4198514" imgH="1470744" progId="Excel.Sheet.12">
                  <p:embed/>
                </p:oleObj>
              </mc:Choice>
              <mc:Fallback>
                <p:oleObj name="Worksheet" r:id="rId4" imgW="4198514" imgH="1470744" progId="Excel.Sheet.12">
                  <p:embed/>
                  <p:pic>
                    <p:nvPicPr>
                      <p:cNvPr id="0" name=""/>
                      <p:cNvPicPr/>
                      <p:nvPr/>
                    </p:nvPicPr>
                    <p:blipFill>
                      <a:blip r:embed="rId5"/>
                      <a:stretch>
                        <a:fillRect/>
                      </a:stretch>
                    </p:blipFill>
                    <p:spPr>
                      <a:xfrm>
                        <a:off x="3779699" y="4741333"/>
                        <a:ext cx="5364302" cy="1878013"/>
                      </a:xfrm>
                      <a:prstGeom prst="rect">
                        <a:avLst/>
                      </a:prstGeom>
                    </p:spPr>
                  </p:pic>
                </p:oleObj>
              </mc:Fallback>
            </mc:AlternateContent>
          </a:graphicData>
        </a:graphic>
      </p:graphicFrame>
    </p:spTree>
    <p:extLst>
      <p:ext uri="{BB962C8B-B14F-4D97-AF65-F5344CB8AC3E}">
        <p14:creationId xmlns:p14="http://schemas.microsoft.com/office/powerpoint/2010/main" val="235266498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lot diffuser_2.avi">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550334" y="1263514"/>
            <a:ext cx="7491429" cy="5511801"/>
          </a:xfrm>
        </p:spPr>
      </p:pic>
      <p:sp>
        <p:nvSpPr>
          <p:cNvPr id="2" name="Title 1"/>
          <p:cNvSpPr>
            <a:spLocks noGrp="1"/>
          </p:cNvSpPr>
          <p:nvPr>
            <p:ph type="title"/>
          </p:nvPr>
        </p:nvSpPr>
        <p:spPr>
          <a:xfrm>
            <a:off x="457200" y="32657"/>
            <a:ext cx="8229600" cy="1143000"/>
          </a:xfrm>
        </p:spPr>
        <p:txBody>
          <a:bodyPr>
            <a:normAutofit/>
          </a:bodyPr>
          <a:lstStyle/>
          <a:p>
            <a:r>
              <a:rPr lang="en-US" sz="3500" dirty="0">
                <a:solidFill>
                  <a:schemeClr val="bg1"/>
                </a:solidFill>
              </a:rPr>
              <a:t>Slot Diffuser </a:t>
            </a:r>
          </a:p>
        </p:txBody>
      </p:sp>
      <p:pic>
        <p:nvPicPr>
          <p:cNvPr id="5"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25517" y="1919995"/>
            <a:ext cx="1125764" cy="971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1117331" y="2893714"/>
            <a:ext cx="542136" cy="369332"/>
          </a:xfrm>
          <a:prstGeom prst="rect">
            <a:avLst/>
          </a:prstGeom>
          <a:noFill/>
        </p:spPr>
        <p:txBody>
          <a:bodyPr wrap="none" rtlCol="0">
            <a:spAutoFit/>
          </a:bodyPr>
          <a:lstStyle/>
          <a:p>
            <a:r>
              <a:rPr lang="en-US" dirty="0" smtClean="0"/>
              <a:t>Slot</a:t>
            </a:r>
            <a:endParaRPr lang="en-US" dirty="0"/>
          </a:p>
        </p:txBody>
      </p:sp>
      <p:sp>
        <p:nvSpPr>
          <p:cNvPr id="6" name="TextBox 5"/>
          <p:cNvSpPr txBox="1"/>
          <p:nvPr/>
        </p:nvSpPr>
        <p:spPr>
          <a:xfrm>
            <a:off x="5757333" y="1602495"/>
            <a:ext cx="2129237" cy="923330"/>
          </a:xfrm>
          <a:prstGeom prst="rect">
            <a:avLst/>
          </a:prstGeom>
          <a:noFill/>
        </p:spPr>
        <p:txBody>
          <a:bodyPr wrap="none" rtlCol="0">
            <a:spAutoFit/>
          </a:bodyPr>
          <a:lstStyle/>
          <a:p>
            <a:r>
              <a:rPr lang="en-US" dirty="0" smtClean="0"/>
              <a:t>Velocity = 4.24m/sec</a:t>
            </a:r>
          </a:p>
          <a:p>
            <a:r>
              <a:rPr lang="en-US" dirty="0" smtClean="0"/>
              <a:t>5.82 inch diameter</a:t>
            </a:r>
          </a:p>
          <a:p>
            <a:r>
              <a:rPr lang="en-US" dirty="0" smtClean="0"/>
              <a:t>150cfm</a:t>
            </a:r>
            <a:endParaRPr lang="en-US" dirty="0"/>
          </a:p>
        </p:txBody>
      </p:sp>
      <p:sp>
        <p:nvSpPr>
          <p:cNvPr id="7" name="TextBox 6"/>
          <p:cNvSpPr txBox="1"/>
          <p:nvPr/>
        </p:nvSpPr>
        <p:spPr>
          <a:xfrm>
            <a:off x="6410306" y="3903134"/>
            <a:ext cx="1281056" cy="646331"/>
          </a:xfrm>
          <a:prstGeom prst="rect">
            <a:avLst/>
          </a:prstGeom>
          <a:noFill/>
        </p:spPr>
        <p:txBody>
          <a:bodyPr wrap="none" rtlCol="0">
            <a:spAutoFit/>
          </a:bodyPr>
          <a:lstStyle/>
          <a:p>
            <a:r>
              <a:rPr lang="en-US" dirty="0" smtClean="0"/>
              <a:t>+7.4% over </a:t>
            </a:r>
          </a:p>
          <a:p>
            <a:r>
              <a:rPr lang="en-US" dirty="0" smtClean="0"/>
              <a:t>3 Cone </a:t>
            </a:r>
            <a:endParaRPr lang="en-US" dirty="0"/>
          </a:p>
        </p:txBody>
      </p:sp>
      <p:sp>
        <p:nvSpPr>
          <p:cNvPr id="8" name="Rectangle 7"/>
          <p:cNvSpPr/>
          <p:nvPr/>
        </p:nvSpPr>
        <p:spPr>
          <a:xfrm>
            <a:off x="629903" y="1340206"/>
            <a:ext cx="1794933" cy="442384"/>
          </a:xfrm>
          <a:prstGeom prst="rect">
            <a:avLst/>
          </a:prstGeom>
          <a:solidFill>
            <a:srgbClr val="F8F8F8"/>
          </a:solidFill>
          <a:ln>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41136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0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731000" y="5054599"/>
            <a:ext cx="990600" cy="15578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101902" y="5589787"/>
            <a:ext cx="2209800" cy="646331"/>
          </a:xfrm>
          <a:prstGeom prst="rect">
            <a:avLst/>
          </a:prstGeom>
          <a:noFill/>
        </p:spPr>
        <p:txBody>
          <a:bodyPr wrap="square" rtlCol="0">
            <a:spAutoFit/>
          </a:bodyPr>
          <a:lstStyle/>
          <a:p>
            <a:r>
              <a:rPr lang="en-US" dirty="0" smtClean="0"/>
              <a:t>CFD Model Prediction vs. test results</a:t>
            </a:r>
            <a:endParaRPr lang="en-US" dirty="0"/>
          </a:p>
        </p:txBody>
      </p:sp>
      <p:sp>
        <p:nvSpPr>
          <p:cNvPr id="9" name="Rectangle 8"/>
          <p:cNvSpPr/>
          <p:nvPr/>
        </p:nvSpPr>
        <p:spPr>
          <a:xfrm>
            <a:off x="1885099" y="391068"/>
            <a:ext cx="4137671" cy="584775"/>
          </a:xfrm>
          <a:prstGeom prst="rect">
            <a:avLst/>
          </a:prstGeom>
        </p:spPr>
        <p:txBody>
          <a:bodyPr wrap="none">
            <a:spAutoFit/>
          </a:bodyPr>
          <a:lstStyle/>
          <a:p>
            <a:pPr algn="ctr">
              <a:defRPr sz="1800" b="1" i="0" u="none" strike="noStrike" kern="1200" baseline="0">
                <a:solidFill>
                  <a:prstClr val="black"/>
                </a:solidFill>
                <a:latin typeface="+mn-lt"/>
                <a:ea typeface="+mn-ea"/>
                <a:cs typeface="+mn-cs"/>
              </a:defRPr>
            </a:pPr>
            <a:r>
              <a:rPr lang="en-US" sz="3200" b="1" dirty="0">
                <a:solidFill>
                  <a:schemeClr val="bg1"/>
                </a:solidFill>
                <a:latin typeface="+mj-lt"/>
                <a:ea typeface="+mj-ea"/>
                <a:cs typeface="+mj-cs"/>
              </a:rPr>
              <a:t>Slot </a:t>
            </a:r>
            <a:r>
              <a:rPr lang="en-US" sz="3200" b="1" dirty="0" smtClean="0">
                <a:solidFill>
                  <a:schemeClr val="bg1"/>
                </a:solidFill>
                <a:latin typeface="+mj-lt"/>
                <a:ea typeface="+mj-ea"/>
                <a:cs typeface="+mj-cs"/>
              </a:rPr>
              <a:t>Diffuser </a:t>
            </a:r>
            <a:r>
              <a:rPr lang="en-US" sz="3200" b="1" dirty="0">
                <a:solidFill>
                  <a:schemeClr val="bg1"/>
                </a:solidFill>
                <a:latin typeface="+mj-lt"/>
                <a:ea typeface="+mj-ea"/>
                <a:cs typeface="+mj-cs"/>
              </a:rPr>
              <a:t>T</a:t>
            </a:r>
            <a:r>
              <a:rPr lang="en-US" sz="3200" b="1" dirty="0" smtClean="0">
                <a:solidFill>
                  <a:schemeClr val="bg1"/>
                </a:solidFill>
                <a:latin typeface="+mj-lt"/>
                <a:ea typeface="+mj-ea"/>
                <a:cs typeface="+mj-cs"/>
              </a:rPr>
              <a:t>est </a:t>
            </a:r>
            <a:r>
              <a:rPr lang="en-US" sz="3200" b="1" dirty="0">
                <a:solidFill>
                  <a:schemeClr val="bg1"/>
                </a:solidFill>
                <a:latin typeface="+mj-lt"/>
                <a:ea typeface="+mj-ea"/>
                <a:cs typeface="+mj-cs"/>
              </a:rPr>
              <a:t>R</a:t>
            </a:r>
            <a:r>
              <a:rPr lang="en-US" sz="3200" b="1" dirty="0" smtClean="0">
                <a:solidFill>
                  <a:schemeClr val="bg1"/>
                </a:solidFill>
                <a:latin typeface="+mj-lt"/>
                <a:ea typeface="+mj-ea"/>
                <a:cs typeface="+mj-cs"/>
              </a:rPr>
              <a:t>esults</a:t>
            </a:r>
            <a:endParaRPr lang="en-US" sz="3200" b="1" dirty="0">
              <a:solidFill>
                <a:schemeClr val="bg1"/>
              </a:solidFill>
              <a:latin typeface="+mj-lt"/>
              <a:ea typeface="+mj-ea"/>
              <a:cs typeface="+mj-cs"/>
            </a:endParaRPr>
          </a:p>
        </p:txBody>
      </p:sp>
      <p:pic>
        <p:nvPicPr>
          <p:cNvPr id="7"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1902" y="2014364"/>
            <a:ext cx="1032631" cy="89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10" name="Chart 9"/>
          <p:cNvGraphicFramePr>
            <a:graphicFrameLocks/>
          </p:cNvGraphicFramePr>
          <p:nvPr>
            <p:extLst>
              <p:ext uri="{D42A27DB-BD31-4B8C-83A1-F6EECF244321}">
                <p14:modId xmlns:p14="http://schemas.microsoft.com/office/powerpoint/2010/main" val="2419473810"/>
              </p:ext>
            </p:extLst>
          </p:nvPr>
        </p:nvGraphicFramePr>
        <p:xfrm>
          <a:off x="996104" y="1316028"/>
          <a:ext cx="6725496" cy="4141987"/>
        </p:xfrm>
        <a:graphic>
          <a:graphicData uri="http://schemas.openxmlformats.org/drawingml/2006/chart">
            <c:chart xmlns:c="http://schemas.openxmlformats.org/drawingml/2006/chart" xmlns:r="http://schemas.openxmlformats.org/officeDocument/2006/relationships" r:id="rId4"/>
          </a:graphicData>
        </a:graphic>
      </p:graphicFrame>
      <p:cxnSp>
        <p:nvCxnSpPr>
          <p:cNvPr id="4" name="Straight Connector 3"/>
          <p:cNvCxnSpPr/>
          <p:nvPr/>
        </p:nvCxnSpPr>
        <p:spPr>
          <a:xfrm flipV="1">
            <a:off x="2901261" y="1389244"/>
            <a:ext cx="0" cy="3962400"/>
          </a:xfrm>
          <a:prstGeom prst="line">
            <a:avLst/>
          </a:prstGeom>
          <a:ln w="19050">
            <a:solidFill>
              <a:srgbClr val="FF0000"/>
            </a:solidFill>
            <a:prstDash val="dash"/>
          </a:ln>
        </p:spPr>
        <p:style>
          <a:lnRef idx="1">
            <a:schemeClr val="accent1"/>
          </a:lnRef>
          <a:fillRef idx="0">
            <a:schemeClr val="accent1"/>
          </a:fillRef>
          <a:effectRef idx="0">
            <a:schemeClr val="accent1"/>
          </a:effectRef>
          <a:fontRef idx="minor">
            <a:schemeClr val="tx1"/>
          </a:fontRef>
        </p:style>
      </p:cxnSp>
      <p:graphicFrame>
        <p:nvGraphicFramePr>
          <p:cNvPr id="3" name="Object 2"/>
          <p:cNvGraphicFramePr>
            <a:graphicFrameLocks noChangeAspect="1"/>
          </p:cNvGraphicFramePr>
          <p:nvPr>
            <p:extLst>
              <p:ext uri="{D42A27DB-BD31-4B8C-83A1-F6EECF244321}">
                <p14:modId xmlns:p14="http://schemas.microsoft.com/office/powerpoint/2010/main" val="2693435467"/>
              </p:ext>
            </p:extLst>
          </p:nvPr>
        </p:nvGraphicFramePr>
        <p:xfrm>
          <a:off x="4410485" y="4622801"/>
          <a:ext cx="4733515" cy="1989666"/>
        </p:xfrm>
        <a:graphic>
          <a:graphicData uri="http://schemas.openxmlformats.org/presentationml/2006/ole">
            <mc:AlternateContent xmlns:mc="http://schemas.openxmlformats.org/markup-compatibility/2006">
              <mc:Choice xmlns:v="urn:schemas-microsoft-com:vml" Requires="v">
                <p:oleObj spid="_x0000_s8257" name="Worksheet" r:id="rId5" imgW="3497681" imgH="1470744" progId="Excel.Sheet.12">
                  <p:embed/>
                </p:oleObj>
              </mc:Choice>
              <mc:Fallback>
                <p:oleObj name="Worksheet" r:id="rId5" imgW="3497681" imgH="1470744" progId="Excel.Sheet.12">
                  <p:embed/>
                  <p:pic>
                    <p:nvPicPr>
                      <p:cNvPr id="0" name=""/>
                      <p:cNvPicPr/>
                      <p:nvPr/>
                    </p:nvPicPr>
                    <p:blipFill>
                      <a:blip r:embed="rId6"/>
                      <a:stretch>
                        <a:fillRect/>
                      </a:stretch>
                    </p:blipFill>
                    <p:spPr>
                      <a:xfrm>
                        <a:off x="4410485" y="4622801"/>
                        <a:ext cx="4733515" cy="1989666"/>
                      </a:xfrm>
                      <a:prstGeom prst="rect">
                        <a:avLst/>
                      </a:prstGeom>
                    </p:spPr>
                  </p:pic>
                </p:oleObj>
              </mc:Fallback>
            </mc:AlternateContent>
          </a:graphicData>
        </a:graphic>
      </p:graphicFrame>
    </p:spTree>
    <p:extLst>
      <p:ext uri="{BB962C8B-B14F-4D97-AF65-F5344CB8AC3E}">
        <p14:creationId xmlns:p14="http://schemas.microsoft.com/office/powerpoint/2010/main" val="215016801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6601" y="142489"/>
            <a:ext cx="7886700" cy="1325563"/>
          </a:xfrm>
        </p:spPr>
        <p:txBody>
          <a:bodyPr>
            <a:normAutofit/>
          </a:bodyPr>
          <a:lstStyle/>
          <a:p>
            <a:r>
              <a:rPr lang="en-US" sz="3500" dirty="0">
                <a:solidFill>
                  <a:schemeClr val="bg1"/>
                </a:solidFill>
              </a:rPr>
              <a:t>Summary of Results </a:t>
            </a:r>
          </a:p>
        </p:txBody>
      </p:sp>
      <p:graphicFrame>
        <p:nvGraphicFramePr>
          <p:cNvPr id="3" name="Object 2"/>
          <p:cNvGraphicFramePr>
            <a:graphicFrameLocks noChangeAspect="1"/>
          </p:cNvGraphicFramePr>
          <p:nvPr>
            <p:extLst>
              <p:ext uri="{D42A27DB-BD31-4B8C-83A1-F6EECF244321}">
                <p14:modId xmlns:p14="http://schemas.microsoft.com/office/powerpoint/2010/main" val="1136649880"/>
              </p:ext>
            </p:extLst>
          </p:nvPr>
        </p:nvGraphicFramePr>
        <p:xfrm>
          <a:off x="148166" y="1281113"/>
          <a:ext cx="8947357" cy="2232554"/>
        </p:xfrm>
        <a:graphic>
          <a:graphicData uri="http://schemas.openxmlformats.org/presentationml/2006/ole">
            <mc:AlternateContent xmlns:mc="http://schemas.openxmlformats.org/markup-compatibility/2006">
              <mc:Choice xmlns:v="urn:schemas-microsoft-com:vml" Requires="v">
                <p:oleObj spid="_x0000_s4179" name="Worksheet" r:id="rId3" imgW="6629495" imgH="1653480" progId="Excel.Sheet.12">
                  <p:embed/>
                </p:oleObj>
              </mc:Choice>
              <mc:Fallback>
                <p:oleObj name="Worksheet" r:id="rId3" imgW="6629495" imgH="1653480" progId="Excel.Sheet.12">
                  <p:embed/>
                  <p:pic>
                    <p:nvPicPr>
                      <p:cNvPr id="0" name=""/>
                      <p:cNvPicPr/>
                      <p:nvPr/>
                    </p:nvPicPr>
                    <p:blipFill>
                      <a:blip r:embed="rId4"/>
                      <a:stretch>
                        <a:fillRect/>
                      </a:stretch>
                    </p:blipFill>
                    <p:spPr>
                      <a:xfrm>
                        <a:off x="148166" y="1281113"/>
                        <a:ext cx="8947357" cy="2232554"/>
                      </a:xfrm>
                      <a:prstGeom prst="rect">
                        <a:avLst/>
                      </a:prstGeom>
                    </p:spPr>
                  </p:pic>
                </p:oleObj>
              </mc:Fallback>
            </mc:AlternateContent>
          </a:graphicData>
        </a:graphic>
      </p:graphicFrame>
      <p:graphicFrame>
        <p:nvGraphicFramePr>
          <p:cNvPr id="10" name="Chart 9"/>
          <p:cNvGraphicFramePr>
            <a:graphicFrameLocks/>
          </p:cNvGraphicFramePr>
          <p:nvPr>
            <p:extLst>
              <p:ext uri="{D42A27DB-BD31-4B8C-83A1-F6EECF244321}">
                <p14:modId xmlns:p14="http://schemas.microsoft.com/office/powerpoint/2010/main" val="3347742865"/>
              </p:ext>
            </p:extLst>
          </p:nvPr>
        </p:nvGraphicFramePr>
        <p:xfrm>
          <a:off x="1346199" y="3683000"/>
          <a:ext cx="5520267" cy="2940924"/>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41685130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hart 2"/>
          <p:cNvGraphicFramePr>
            <a:graphicFrameLocks noGrp="1"/>
          </p:cNvGraphicFramePr>
          <p:nvPr>
            <p:extLst>
              <p:ext uri="{D42A27DB-BD31-4B8C-83A1-F6EECF244321}">
                <p14:modId xmlns:p14="http://schemas.microsoft.com/office/powerpoint/2010/main" val="3661097102"/>
              </p:ext>
            </p:extLst>
          </p:nvPr>
        </p:nvGraphicFramePr>
        <p:xfrm>
          <a:off x="262467" y="583660"/>
          <a:ext cx="8649511" cy="627434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00484988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1776" y="136526"/>
            <a:ext cx="7886700" cy="1325563"/>
          </a:xfrm>
        </p:spPr>
        <p:txBody>
          <a:bodyPr vert="horz" lIns="91440" tIns="45720" rIns="91440" bIns="45720" rtlCol="0" anchor="ctr">
            <a:normAutofit/>
          </a:bodyPr>
          <a:lstStyle/>
          <a:p>
            <a:r>
              <a:rPr lang="en-US" sz="3500" dirty="0">
                <a:solidFill>
                  <a:schemeClr val="bg1"/>
                </a:solidFill>
              </a:rPr>
              <a:t>Branch with </a:t>
            </a:r>
            <a:r>
              <a:rPr lang="en-US" sz="3500" dirty="0" smtClean="0">
                <a:solidFill>
                  <a:schemeClr val="bg1"/>
                </a:solidFill>
              </a:rPr>
              <a:t>a mix of various diffusers</a:t>
            </a:r>
            <a:endParaRPr lang="en-US" sz="3500" dirty="0">
              <a:solidFill>
                <a:schemeClr val="bg1"/>
              </a:solidFill>
            </a:endParaRPr>
          </a:p>
        </p:txBody>
      </p:sp>
      <p:grpSp>
        <p:nvGrpSpPr>
          <p:cNvPr id="4" name="Group 3"/>
          <p:cNvGrpSpPr/>
          <p:nvPr/>
        </p:nvGrpSpPr>
        <p:grpSpPr>
          <a:xfrm>
            <a:off x="2044780" y="1736966"/>
            <a:ext cx="4660820" cy="3196923"/>
            <a:chOff x="288247" y="2781436"/>
            <a:chExt cx="3513066" cy="2068815"/>
          </a:xfrm>
        </p:grpSpPr>
        <p:sp>
          <p:nvSpPr>
            <p:cNvPr id="5" name="Rectangle 4"/>
            <p:cNvSpPr/>
            <p:nvPr/>
          </p:nvSpPr>
          <p:spPr>
            <a:xfrm>
              <a:off x="2726647" y="3267539"/>
              <a:ext cx="76200" cy="1049970"/>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Rectangle 5"/>
            <p:cNvSpPr/>
            <p:nvPr/>
          </p:nvSpPr>
          <p:spPr>
            <a:xfrm>
              <a:off x="288247" y="3628685"/>
              <a:ext cx="2514600" cy="215793"/>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Rectangle 6"/>
            <p:cNvSpPr/>
            <p:nvPr/>
          </p:nvSpPr>
          <p:spPr>
            <a:xfrm>
              <a:off x="1384490" y="3242138"/>
              <a:ext cx="76200" cy="1049970"/>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ectangle 7"/>
            <p:cNvSpPr/>
            <p:nvPr/>
          </p:nvSpPr>
          <p:spPr>
            <a:xfrm>
              <a:off x="575733" y="3242138"/>
              <a:ext cx="884957" cy="81747"/>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85523" y="4106406"/>
              <a:ext cx="397933" cy="3714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Rectangle 10"/>
            <p:cNvSpPr/>
            <p:nvPr/>
          </p:nvSpPr>
          <p:spPr>
            <a:xfrm>
              <a:off x="2040847" y="3740570"/>
              <a:ext cx="76200" cy="555850"/>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79980" y="4100961"/>
              <a:ext cx="397933" cy="3714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8347" r="24467"/>
            <a:stretch/>
          </p:blipFill>
          <p:spPr bwMode="auto">
            <a:xfrm>
              <a:off x="2658904" y="2781436"/>
              <a:ext cx="231785" cy="465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8347" r="24467"/>
            <a:stretch/>
          </p:blipFill>
          <p:spPr bwMode="auto">
            <a:xfrm>
              <a:off x="2621872" y="4276970"/>
              <a:ext cx="285750" cy="5732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Rectangle 14"/>
            <p:cNvSpPr/>
            <p:nvPr/>
          </p:nvSpPr>
          <p:spPr>
            <a:xfrm flipV="1">
              <a:off x="2464180" y="3703982"/>
              <a:ext cx="677334" cy="73176"/>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6"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8347" r="24467"/>
            <a:stretch/>
          </p:blipFill>
          <p:spPr bwMode="auto">
            <a:xfrm>
              <a:off x="2964772" y="3453929"/>
              <a:ext cx="285750" cy="5732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extBox 16"/>
            <p:cNvSpPr txBox="1"/>
            <p:nvPr/>
          </p:nvSpPr>
          <p:spPr>
            <a:xfrm>
              <a:off x="353997" y="2783750"/>
              <a:ext cx="537364" cy="276999"/>
            </a:xfrm>
            <a:prstGeom prst="rect">
              <a:avLst/>
            </a:prstGeom>
            <a:noFill/>
          </p:spPr>
          <p:txBody>
            <a:bodyPr wrap="square" rtlCol="0">
              <a:spAutoFit/>
            </a:bodyPr>
            <a:lstStyle/>
            <a:p>
              <a:pPr algn="ctr"/>
              <a:r>
                <a:rPr lang="en-US" sz="1200" dirty="0" smtClean="0"/>
                <a:t>T-1</a:t>
              </a:r>
              <a:endParaRPr lang="en-US" sz="1200" dirty="0"/>
            </a:p>
          </p:txBody>
        </p:sp>
        <p:sp>
          <p:nvSpPr>
            <p:cNvPr id="18" name="TextBox 17"/>
            <p:cNvSpPr txBox="1"/>
            <p:nvPr/>
          </p:nvSpPr>
          <p:spPr>
            <a:xfrm>
              <a:off x="1138441" y="4477809"/>
              <a:ext cx="537364" cy="276999"/>
            </a:xfrm>
            <a:prstGeom prst="rect">
              <a:avLst/>
            </a:prstGeom>
            <a:noFill/>
          </p:spPr>
          <p:txBody>
            <a:bodyPr wrap="square" rtlCol="0">
              <a:spAutoFit/>
            </a:bodyPr>
            <a:lstStyle/>
            <a:p>
              <a:pPr algn="ctr"/>
              <a:r>
                <a:rPr lang="en-US" sz="1200" dirty="0" smtClean="0"/>
                <a:t>T-2</a:t>
              </a:r>
              <a:endParaRPr lang="en-US" sz="1200" dirty="0"/>
            </a:p>
          </p:txBody>
        </p:sp>
        <p:sp>
          <p:nvSpPr>
            <p:cNvPr id="19" name="TextBox 18"/>
            <p:cNvSpPr txBox="1"/>
            <p:nvPr/>
          </p:nvSpPr>
          <p:spPr>
            <a:xfrm>
              <a:off x="1810265" y="4472364"/>
              <a:ext cx="537364" cy="276999"/>
            </a:xfrm>
            <a:prstGeom prst="rect">
              <a:avLst/>
            </a:prstGeom>
            <a:noFill/>
          </p:spPr>
          <p:txBody>
            <a:bodyPr wrap="square" rtlCol="0">
              <a:spAutoFit/>
            </a:bodyPr>
            <a:lstStyle/>
            <a:p>
              <a:pPr algn="ctr"/>
              <a:r>
                <a:rPr lang="en-US" sz="1200" dirty="0" smtClean="0"/>
                <a:t>T-3</a:t>
              </a:r>
              <a:endParaRPr lang="en-US" sz="1200" dirty="0"/>
            </a:p>
          </p:txBody>
        </p:sp>
        <p:sp>
          <p:nvSpPr>
            <p:cNvPr id="20" name="TextBox 19"/>
            <p:cNvSpPr txBox="1"/>
            <p:nvPr/>
          </p:nvSpPr>
          <p:spPr>
            <a:xfrm>
              <a:off x="2838965" y="4472363"/>
              <a:ext cx="537364" cy="276999"/>
            </a:xfrm>
            <a:prstGeom prst="rect">
              <a:avLst/>
            </a:prstGeom>
            <a:noFill/>
          </p:spPr>
          <p:txBody>
            <a:bodyPr wrap="square" rtlCol="0">
              <a:spAutoFit/>
            </a:bodyPr>
            <a:lstStyle/>
            <a:p>
              <a:pPr algn="ctr"/>
              <a:r>
                <a:rPr lang="en-US" sz="1200" dirty="0" smtClean="0"/>
                <a:t>T-4</a:t>
              </a:r>
              <a:endParaRPr lang="en-US" sz="1200" dirty="0"/>
            </a:p>
          </p:txBody>
        </p:sp>
        <p:sp>
          <p:nvSpPr>
            <p:cNvPr id="21" name="TextBox 20"/>
            <p:cNvSpPr txBox="1"/>
            <p:nvPr/>
          </p:nvSpPr>
          <p:spPr>
            <a:xfrm>
              <a:off x="3263949" y="3602070"/>
              <a:ext cx="537364" cy="276999"/>
            </a:xfrm>
            <a:prstGeom prst="rect">
              <a:avLst/>
            </a:prstGeom>
            <a:noFill/>
          </p:spPr>
          <p:txBody>
            <a:bodyPr wrap="square" rtlCol="0">
              <a:spAutoFit/>
            </a:bodyPr>
            <a:lstStyle/>
            <a:p>
              <a:pPr algn="ctr"/>
              <a:r>
                <a:rPr lang="en-US" sz="1200" dirty="0" smtClean="0"/>
                <a:t>T-5</a:t>
              </a:r>
              <a:endParaRPr lang="en-US" sz="1200" dirty="0"/>
            </a:p>
          </p:txBody>
        </p:sp>
        <p:sp>
          <p:nvSpPr>
            <p:cNvPr id="22" name="TextBox 21"/>
            <p:cNvSpPr txBox="1"/>
            <p:nvPr/>
          </p:nvSpPr>
          <p:spPr>
            <a:xfrm>
              <a:off x="2872832" y="2875443"/>
              <a:ext cx="537364" cy="276999"/>
            </a:xfrm>
            <a:prstGeom prst="rect">
              <a:avLst/>
            </a:prstGeom>
            <a:noFill/>
          </p:spPr>
          <p:txBody>
            <a:bodyPr wrap="square" rtlCol="0">
              <a:spAutoFit/>
            </a:bodyPr>
            <a:lstStyle/>
            <a:p>
              <a:pPr algn="ctr"/>
              <a:r>
                <a:rPr lang="en-US" sz="1200" dirty="0" smtClean="0"/>
                <a:t>T-6</a:t>
              </a:r>
              <a:endParaRPr lang="en-US" sz="1200" dirty="0"/>
            </a:p>
          </p:txBody>
        </p:sp>
      </p:grpSp>
      <p:sp>
        <p:nvSpPr>
          <p:cNvPr id="23" name="TextBox 22"/>
          <p:cNvSpPr txBox="1"/>
          <p:nvPr/>
        </p:nvSpPr>
        <p:spPr>
          <a:xfrm>
            <a:off x="794578" y="5649009"/>
            <a:ext cx="7683898" cy="646331"/>
          </a:xfrm>
          <a:prstGeom prst="rect">
            <a:avLst/>
          </a:prstGeom>
          <a:noFill/>
        </p:spPr>
        <p:txBody>
          <a:bodyPr wrap="none" rtlCol="0">
            <a:spAutoFit/>
          </a:bodyPr>
          <a:lstStyle/>
          <a:p>
            <a:r>
              <a:rPr lang="en-US" dirty="0" smtClean="0"/>
              <a:t>It is difficult to balance a branch like this when the</a:t>
            </a:r>
            <a:r>
              <a:rPr lang="en-US" dirty="0"/>
              <a:t>r</a:t>
            </a:r>
            <a:r>
              <a:rPr lang="en-US" dirty="0" smtClean="0"/>
              <a:t>e is a 9% error between the </a:t>
            </a:r>
          </a:p>
          <a:p>
            <a:r>
              <a:rPr lang="en-US" dirty="0" smtClean="0"/>
              <a:t>3 cone and slot diffusers? </a:t>
            </a:r>
            <a:endParaRPr lang="en-US" dirty="0"/>
          </a:p>
        </p:txBody>
      </p:sp>
      <p:pic>
        <p:nvPicPr>
          <p:cNvPr id="24"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895807" y="2215909"/>
            <a:ext cx="592667" cy="5707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02842" y="3792659"/>
            <a:ext cx="592667" cy="5707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156548" y="3792659"/>
            <a:ext cx="592667" cy="5707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2923511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3249" y="0"/>
            <a:ext cx="8244417" cy="1325563"/>
          </a:xfrm>
        </p:spPr>
        <p:txBody>
          <a:bodyPr>
            <a:normAutofit/>
          </a:bodyPr>
          <a:lstStyle/>
          <a:p>
            <a:r>
              <a:rPr lang="en-US" sz="3600" dirty="0" smtClean="0">
                <a:solidFill>
                  <a:schemeClr val="bg1"/>
                </a:solidFill>
              </a:rPr>
              <a:t>Traditional Capture Hood Tested on Specific Diffusers Relative to 3 Cone</a:t>
            </a:r>
            <a:endParaRPr lang="en-US" sz="3600" dirty="0">
              <a:solidFill>
                <a:schemeClr val="bg1"/>
              </a:solidFill>
            </a:endParaRPr>
          </a:p>
        </p:txBody>
      </p:sp>
      <p:graphicFrame>
        <p:nvGraphicFramePr>
          <p:cNvPr id="4" name="Chart 3"/>
          <p:cNvGraphicFramePr>
            <a:graphicFrameLocks noGrp="1"/>
          </p:cNvGraphicFramePr>
          <p:nvPr>
            <p:extLst>
              <p:ext uri="{D42A27DB-BD31-4B8C-83A1-F6EECF244321}">
                <p14:modId xmlns:p14="http://schemas.microsoft.com/office/powerpoint/2010/main" val="1795057705"/>
              </p:ext>
            </p:extLst>
          </p:nvPr>
        </p:nvGraphicFramePr>
        <p:xfrm>
          <a:off x="524933" y="956733"/>
          <a:ext cx="8144934" cy="561439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90621293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5679"/>
            <a:ext cx="6471005" cy="1143000"/>
          </a:xfrm>
        </p:spPr>
        <p:txBody>
          <a:bodyPr>
            <a:normAutofit/>
          </a:bodyPr>
          <a:lstStyle/>
          <a:p>
            <a:r>
              <a:rPr lang="en-US" dirty="0">
                <a:solidFill>
                  <a:schemeClr val="bg1"/>
                </a:solidFill>
              </a:rPr>
              <a:t>Example </a:t>
            </a:r>
            <a:r>
              <a:rPr lang="en-US" dirty="0" smtClean="0">
                <a:solidFill>
                  <a:schemeClr val="bg1"/>
                </a:solidFill>
              </a:rPr>
              <a:t>Diffusers</a:t>
            </a:r>
            <a:endParaRPr lang="en-US" dirty="0"/>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2586" y="3010531"/>
            <a:ext cx="1026116" cy="1018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3045" y="1274160"/>
            <a:ext cx="1081040" cy="1008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5767" y="1296904"/>
            <a:ext cx="1057435" cy="10089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066955" y="1319779"/>
            <a:ext cx="1085694" cy="10456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25499" y="2974721"/>
            <a:ext cx="1036131" cy="9797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9"/>
          <p:cNvSpPr txBox="1"/>
          <p:nvPr/>
        </p:nvSpPr>
        <p:spPr>
          <a:xfrm>
            <a:off x="260136" y="2261757"/>
            <a:ext cx="1464341" cy="523220"/>
          </a:xfrm>
          <a:prstGeom prst="rect">
            <a:avLst/>
          </a:prstGeom>
          <a:noFill/>
        </p:spPr>
        <p:txBody>
          <a:bodyPr wrap="square" rtlCol="0">
            <a:spAutoFit/>
          </a:bodyPr>
          <a:lstStyle/>
          <a:p>
            <a:pPr algn="ctr"/>
            <a:r>
              <a:rPr lang="en-US" sz="1400" dirty="0" smtClean="0"/>
              <a:t>Step-down Plaque</a:t>
            </a:r>
            <a:endParaRPr lang="en-US" sz="1400" dirty="0"/>
          </a:p>
        </p:txBody>
      </p:sp>
      <p:sp>
        <p:nvSpPr>
          <p:cNvPr id="11" name="TextBox 10"/>
          <p:cNvSpPr txBox="1"/>
          <p:nvPr/>
        </p:nvSpPr>
        <p:spPr>
          <a:xfrm>
            <a:off x="2116473" y="2284500"/>
            <a:ext cx="1464341" cy="523220"/>
          </a:xfrm>
          <a:prstGeom prst="rect">
            <a:avLst/>
          </a:prstGeom>
          <a:noFill/>
        </p:spPr>
        <p:txBody>
          <a:bodyPr wrap="square" rtlCol="0">
            <a:spAutoFit/>
          </a:bodyPr>
          <a:lstStyle/>
          <a:p>
            <a:pPr algn="ctr"/>
            <a:r>
              <a:rPr lang="en-US" sz="1400" dirty="0" smtClean="0"/>
              <a:t>Directional</a:t>
            </a:r>
          </a:p>
          <a:p>
            <a:pPr algn="ctr"/>
            <a:r>
              <a:rPr lang="en-US" sz="1400" dirty="0" smtClean="0"/>
              <a:t>2-way</a:t>
            </a:r>
            <a:endParaRPr lang="en-US" sz="1400" dirty="0"/>
          </a:p>
        </p:txBody>
      </p:sp>
      <p:sp>
        <p:nvSpPr>
          <p:cNvPr id="12" name="TextBox 11"/>
          <p:cNvSpPr txBox="1"/>
          <p:nvPr/>
        </p:nvSpPr>
        <p:spPr>
          <a:xfrm>
            <a:off x="3934658" y="2322877"/>
            <a:ext cx="1464341" cy="523220"/>
          </a:xfrm>
          <a:prstGeom prst="rect">
            <a:avLst/>
          </a:prstGeom>
          <a:noFill/>
        </p:spPr>
        <p:txBody>
          <a:bodyPr wrap="square" rtlCol="0">
            <a:spAutoFit/>
          </a:bodyPr>
          <a:lstStyle/>
          <a:p>
            <a:pPr algn="ctr"/>
            <a:r>
              <a:rPr lang="en-US" sz="1400" dirty="0" smtClean="0"/>
              <a:t>Step-down</a:t>
            </a:r>
          </a:p>
          <a:p>
            <a:pPr algn="ctr"/>
            <a:r>
              <a:rPr lang="en-US" sz="1400" dirty="0" smtClean="0"/>
              <a:t>3-cone</a:t>
            </a:r>
            <a:endParaRPr lang="en-US" sz="1400" dirty="0"/>
          </a:p>
        </p:txBody>
      </p:sp>
      <p:sp>
        <p:nvSpPr>
          <p:cNvPr id="13" name="TextBox 12"/>
          <p:cNvSpPr txBox="1"/>
          <p:nvPr/>
        </p:nvSpPr>
        <p:spPr>
          <a:xfrm>
            <a:off x="270525" y="3945187"/>
            <a:ext cx="1464341" cy="523220"/>
          </a:xfrm>
          <a:prstGeom prst="rect">
            <a:avLst/>
          </a:prstGeom>
          <a:noFill/>
        </p:spPr>
        <p:txBody>
          <a:bodyPr wrap="square" rtlCol="0">
            <a:spAutoFit/>
          </a:bodyPr>
          <a:lstStyle/>
          <a:p>
            <a:pPr algn="ctr"/>
            <a:r>
              <a:rPr lang="en-US" sz="1400" dirty="0" smtClean="0"/>
              <a:t>Directional</a:t>
            </a:r>
          </a:p>
          <a:p>
            <a:pPr algn="ctr"/>
            <a:r>
              <a:rPr lang="en-US" sz="1400" dirty="0" smtClean="0"/>
              <a:t>1-way</a:t>
            </a:r>
            <a:endParaRPr lang="en-US" sz="1400" dirty="0"/>
          </a:p>
        </p:txBody>
      </p:sp>
      <p:sp>
        <p:nvSpPr>
          <p:cNvPr id="14" name="TextBox 13"/>
          <p:cNvSpPr txBox="1"/>
          <p:nvPr/>
        </p:nvSpPr>
        <p:spPr>
          <a:xfrm>
            <a:off x="2126862" y="3967930"/>
            <a:ext cx="1464341" cy="523220"/>
          </a:xfrm>
          <a:prstGeom prst="rect">
            <a:avLst/>
          </a:prstGeom>
          <a:noFill/>
        </p:spPr>
        <p:txBody>
          <a:bodyPr wrap="square" rtlCol="0">
            <a:spAutoFit/>
          </a:bodyPr>
          <a:lstStyle/>
          <a:p>
            <a:pPr algn="ctr"/>
            <a:r>
              <a:rPr lang="en-US" sz="1400" dirty="0" smtClean="0"/>
              <a:t>Step-down</a:t>
            </a:r>
          </a:p>
          <a:p>
            <a:pPr algn="ctr"/>
            <a:r>
              <a:rPr lang="en-US" sz="1400" dirty="0" smtClean="0"/>
              <a:t>2-cone</a:t>
            </a:r>
            <a:endParaRPr lang="en-US" sz="1400" dirty="0"/>
          </a:p>
        </p:txBody>
      </p:sp>
      <p:sp>
        <p:nvSpPr>
          <p:cNvPr id="21" name="TextBox 20"/>
          <p:cNvSpPr txBox="1"/>
          <p:nvPr/>
        </p:nvSpPr>
        <p:spPr>
          <a:xfrm>
            <a:off x="3899048" y="5609155"/>
            <a:ext cx="1464341" cy="523220"/>
          </a:xfrm>
          <a:prstGeom prst="rect">
            <a:avLst/>
          </a:prstGeom>
          <a:noFill/>
        </p:spPr>
        <p:txBody>
          <a:bodyPr wrap="square" rtlCol="0">
            <a:spAutoFit/>
          </a:bodyPr>
          <a:lstStyle/>
          <a:p>
            <a:pPr algn="ctr"/>
            <a:r>
              <a:rPr lang="en-US" sz="1400" dirty="0" smtClean="0"/>
              <a:t>Directional</a:t>
            </a:r>
          </a:p>
          <a:p>
            <a:pPr algn="ctr"/>
            <a:r>
              <a:rPr lang="en-US" sz="1400" dirty="0" smtClean="0"/>
              <a:t>4-way</a:t>
            </a:r>
            <a:endParaRPr lang="en-US" sz="1400" dirty="0"/>
          </a:p>
        </p:txBody>
      </p:sp>
      <p:pic>
        <p:nvPicPr>
          <p:cNvPr id="22"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66955" y="4620053"/>
            <a:ext cx="1052637" cy="10119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 name="Picture 5"/>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438802" y="4686591"/>
            <a:ext cx="914400" cy="9225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 name="TextBox 23"/>
          <p:cNvSpPr txBox="1"/>
          <p:nvPr/>
        </p:nvSpPr>
        <p:spPr>
          <a:xfrm>
            <a:off x="2163833" y="5704430"/>
            <a:ext cx="1464341" cy="307777"/>
          </a:xfrm>
          <a:prstGeom prst="rect">
            <a:avLst/>
          </a:prstGeom>
          <a:noFill/>
        </p:spPr>
        <p:txBody>
          <a:bodyPr wrap="square" rtlCol="0">
            <a:spAutoFit/>
          </a:bodyPr>
          <a:lstStyle/>
          <a:p>
            <a:pPr algn="ctr"/>
            <a:r>
              <a:rPr lang="en-US" sz="1400" dirty="0" smtClean="0"/>
              <a:t>Swirl Diffuser</a:t>
            </a:r>
            <a:endParaRPr lang="en-US" sz="1400" dirty="0"/>
          </a:p>
        </p:txBody>
      </p:sp>
      <p:pic>
        <p:nvPicPr>
          <p:cNvPr id="19" name="Picture 2"/>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140024" y="3010662"/>
            <a:ext cx="914317" cy="895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 name="TextBox 19"/>
          <p:cNvSpPr txBox="1"/>
          <p:nvPr/>
        </p:nvSpPr>
        <p:spPr>
          <a:xfrm>
            <a:off x="3865011" y="3968061"/>
            <a:ext cx="1464341" cy="307777"/>
          </a:xfrm>
          <a:prstGeom prst="rect">
            <a:avLst/>
          </a:prstGeom>
          <a:noFill/>
        </p:spPr>
        <p:txBody>
          <a:bodyPr wrap="square" rtlCol="0">
            <a:spAutoFit/>
          </a:bodyPr>
          <a:lstStyle/>
          <a:p>
            <a:pPr algn="ctr"/>
            <a:r>
              <a:rPr lang="en-US" sz="1400" dirty="0" smtClean="0"/>
              <a:t>2way-corner </a:t>
            </a:r>
            <a:endParaRPr lang="en-US" sz="1400" dirty="0"/>
          </a:p>
        </p:txBody>
      </p:sp>
      <p:pic>
        <p:nvPicPr>
          <p:cNvPr id="25" name="Picture 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91966" y="4708259"/>
            <a:ext cx="969664" cy="9569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6" name="TextBox 25"/>
          <p:cNvSpPr txBox="1"/>
          <p:nvPr/>
        </p:nvSpPr>
        <p:spPr>
          <a:xfrm>
            <a:off x="211393" y="5692701"/>
            <a:ext cx="1464341" cy="307777"/>
          </a:xfrm>
          <a:prstGeom prst="rect">
            <a:avLst/>
          </a:prstGeom>
          <a:noFill/>
        </p:spPr>
        <p:txBody>
          <a:bodyPr wrap="square" rtlCol="0">
            <a:spAutoFit/>
          </a:bodyPr>
          <a:lstStyle/>
          <a:p>
            <a:pPr algn="ctr"/>
            <a:r>
              <a:rPr lang="en-US" sz="1400" dirty="0" smtClean="0"/>
              <a:t>3way-side</a:t>
            </a:r>
            <a:endParaRPr lang="en-US" sz="1400" dirty="0"/>
          </a:p>
        </p:txBody>
      </p:sp>
      <p:sp>
        <p:nvSpPr>
          <p:cNvPr id="27" name="TextBox 26"/>
          <p:cNvSpPr txBox="1"/>
          <p:nvPr/>
        </p:nvSpPr>
        <p:spPr>
          <a:xfrm>
            <a:off x="6272956" y="2225058"/>
            <a:ext cx="1464341" cy="307777"/>
          </a:xfrm>
          <a:prstGeom prst="rect">
            <a:avLst/>
          </a:prstGeom>
          <a:noFill/>
        </p:spPr>
        <p:txBody>
          <a:bodyPr wrap="square" rtlCol="0">
            <a:spAutoFit/>
          </a:bodyPr>
          <a:lstStyle/>
          <a:p>
            <a:pPr algn="ctr"/>
            <a:r>
              <a:rPr lang="en-US" sz="1400" dirty="0" smtClean="0"/>
              <a:t>2x1 slot</a:t>
            </a:r>
            <a:endParaRPr lang="en-US" sz="1400" dirty="0"/>
          </a:p>
        </p:txBody>
      </p:sp>
      <p:sp>
        <p:nvSpPr>
          <p:cNvPr id="28" name="TextBox 27"/>
          <p:cNvSpPr txBox="1"/>
          <p:nvPr/>
        </p:nvSpPr>
        <p:spPr>
          <a:xfrm>
            <a:off x="6743480" y="4925517"/>
            <a:ext cx="1596187" cy="523220"/>
          </a:xfrm>
          <a:prstGeom prst="rect">
            <a:avLst/>
          </a:prstGeom>
          <a:noFill/>
        </p:spPr>
        <p:txBody>
          <a:bodyPr wrap="square" rtlCol="0">
            <a:spAutoFit/>
          </a:bodyPr>
          <a:lstStyle/>
          <a:p>
            <a:pPr algn="ctr"/>
            <a:r>
              <a:rPr lang="en-US" sz="1400" dirty="0" smtClean="0"/>
              <a:t>2x4 Laminar</a:t>
            </a:r>
          </a:p>
          <a:p>
            <a:pPr algn="ctr"/>
            <a:r>
              <a:rPr lang="en-US" sz="1400" dirty="0" smtClean="0"/>
              <a:t>(Tested with Skirt)</a:t>
            </a:r>
            <a:endParaRPr lang="en-US" sz="1400" dirty="0"/>
          </a:p>
        </p:txBody>
      </p:sp>
      <p:pic>
        <p:nvPicPr>
          <p:cNvPr id="29"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89275" y="3464606"/>
            <a:ext cx="2772753" cy="1443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 name="Picture 2"/>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471005" y="1253508"/>
            <a:ext cx="1125764" cy="971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8550468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0699" y="245857"/>
            <a:ext cx="7886700" cy="1325563"/>
          </a:xfrm>
        </p:spPr>
        <p:txBody>
          <a:bodyPr vert="horz" lIns="91440" tIns="45720" rIns="91440" bIns="45720" rtlCol="0" anchor="ctr">
            <a:normAutofit/>
          </a:bodyPr>
          <a:lstStyle/>
          <a:p>
            <a:r>
              <a:rPr lang="en-US" sz="3500" dirty="0">
                <a:solidFill>
                  <a:schemeClr val="bg1"/>
                </a:solidFill>
              </a:rPr>
              <a:t>Conclusions</a:t>
            </a:r>
          </a:p>
        </p:txBody>
      </p:sp>
      <p:sp>
        <p:nvSpPr>
          <p:cNvPr id="3" name="Content Placeholder 2"/>
          <p:cNvSpPr>
            <a:spLocks noGrp="1"/>
          </p:cNvSpPr>
          <p:nvPr>
            <p:ph idx="1"/>
          </p:nvPr>
        </p:nvSpPr>
        <p:spPr>
          <a:xfrm>
            <a:off x="628650" y="1574800"/>
            <a:ext cx="7886700" cy="4842933"/>
          </a:xfrm>
        </p:spPr>
        <p:txBody>
          <a:bodyPr>
            <a:normAutofit fontScale="92500" lnSpcReduction="20000"/>
          </a:bodyPr>
          <a:lstStyle/>
          <a:p>
            <a:pPr>
              <a:spcAft>
                <a:spcPts val="600"/>
              </a:spcAft>
            </a:pPr>
            <a:r>
              <a:rPr lang="en-US" dirty="0" smtClean="0"/>
              <a:t>While there is a constant offset, CFD models confirm  experimental results</a:t>
            </a:r>
          </a:p>
          <a:p>
            <a:pPr>
              <a:spcAft>
                <a:spcPts val="600"/>
              </a:spcAft>
            </a:pPr>
            <a:r>
              <a:rPr lang="en-US" dirty="0" smtClean="0"/>
              <a:t>The CFD models demonstrate a tortuous flow path from common diffusers, including those often  used to calibrate capture hoods </a:t>
            </a:r>
          </a:p>
          <a:p>
            <a:pPr>
              <a:spcAft>
                <a:spcPts val="600"/>
              </a:spcAft>
            </a:pPr>
            <a:r>
              <a:rPr lang="en-US" dirty="0" smtClean="0"/>
              <a:t>When a diffuser drives flow through the pitot array with limited disruption, output increases</a:t>
            </a:r>
          </a:p>
          <a:p>
            <a:pPr>
              <a:spcAft>
                <a:spcPts val="600"/>
              </a:spcAft>
            </a:pPr>
            <a:r>
              <a:rPr lang="en-US" dirty="0"/>
              <a:t>There is a large disparity in errors from different diffuser types, particularly swirl diffusers</a:t>
            </a:r>
          </a:p>
          <a:p>
            <a:pPr>
              <a:spcAft>
                <a:spcPts val="600"/>
              </a:spcAft>
            </a:pPr>
            <a:r>
              <a:rPr lang="en-US" dirty="0" smtClean="0"/>
              <a:t>Errors cannot be accurately determined by a K factor because the </a:t>
            </a:r>
            <a:r>
              <a:rPr lang="en-US" dirty="0" smtClean="0"/>
              <a:t>%error </a:t>
            </a:r>
            <a:r>
              <a:rPr lang="en-US" dirty="0" smtClean="0"/>
              <a:t>with </a:t>
            </a:r>
            <a:r>
              <a:rPr lang="en-US" dirty="0" smtClean="0"/>
              <a:t>flow </a:t>
            </a:r>
            <a:r>
              <a:rPr lang="en-US" dirty="0" smtClean="0"/>
              <a:t>is </a:t>
            </a:r>
            <a:r>
              <a:rPr lang="en-US" dirty="0" err="1" smtClean="0"/>
              <a:t>inconsistant</a:t>
            </a:r>
            <a:endParaRPr lang="en-US" smtClean="0"/>
          </a:p>
          <a:p>
            <a:pPr>
              <a:spcAft>
                <a:spcPts val="600"/>
              </a:spcAft>
            </a:pPr>
            <a:r>
              <a:rPr lang="en-US" smtClean="0"/>
              <a:t>However</a:t>
            </a:r>
            <a:r>
              <a:rPr lang="en-US" dirty="0" smtClean="0"/>
              <a:t>, errors can be corrected using % Error verses flow charts </a:t>
            </a:r>
          </a:p>
          <a:p>
            <a:pPr>
              <a:spcAft>
                <a:spcPts val="600"/>
              </a:spcAft>
            </a:pPr>
            <a:endParaRPr lang="en-US" dirty="0"/>
          </a:p>
        </p:txBody>
      </p:sp>
    </p:spTree>
    <p:extLst>
      <p:ext uri="{BB962C8B-B14F-4D97-AF65-F5344CB8AC3E}">
        <p14:creationId xmlns:p14="http://schemas.microsoft.com/office/powerpoint/2010/main" val="363178050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5527" y="0"/>
            <a:ext cx="7886700" cy="1325563"/>
          </a:xfrm>
        </p:spPr>
        <p:txBody>
          <a:bodyPr>
            <a:normAutofit/>
          </a:bodyPr>
          <a:lstStyle/>
          <a:p>
            <a:pPr algn="ctr"/>
            <a:r>
              <a:rPr lang="en-US" sz="6000" dirty="0" smtClean="0">
                <a:solidFill>
                  <a:schemeClr val="bg1"/>
                </a:solidFill>
              </a:rPr>
              <a:t>Questions?</a:t>
            </a:r>
            <a:endParaRPr lang="en-US" sz="6000" dirty="0">
              <a:solidFill>
                <a:schemeClr val="bg1"/>
              </a:solidFill>
            </a:endParaRPr>
          </a:p>
        </p:txBody>
      </p:sp>
      <p:sp>
        <p:nvSpPr>
          <p:cNvPr id="3" name="Content Placeholder 2"/>
          <p:cNvSpPr>
            <a:spLocks noGrp="1"/>
          </p:cNvSpPr>
          <p:nvPr>
            <p:ph idx="1"/>
          </p:nvPr>
        </p:nvSpPr>
        <p:spPr>
          <a:xfrm>
            <a:off x="565039" y="2199336"/>
            <a:ext cx="7886700" cy="4351338"/>
          </a:xfrm>
        </p:spPr>
        <p:txBody>
          <a:bodyPr/>
          <a:lstStyle/>
          <a:p>
            <a:pPr marL="0" indent="0" algn="ctr">
              <a:buNone/>
            </a:pPr>
            <a:r>
              <a:rPr lang="en-US" dirty="0" smtClean="0"/>
              <a:t>Bob Moss </a:t>
            </a:r>
          </a:p>
          <a:p>
            <a:pPr marL="0" indent="0" algn="ctr">
              <a:buNone/>
            </a:pPr>
            <a:r>
              <a:rPr lang="en-US" dirty="0" smtClean="0"/>
              <a:t>rmoss@dwyermail.com</a:t>
            </a:r>
            <a:endParaRPr lang="en-US" dirty="0"/>
          </a:p>
        </p:txBody>
      </p:sp>
    </p:spTree>
    <p:extLst>
      <p:ext uri="{BB962C8B-B14F-4D97-AF65-F5344CB8AC3E}">
        <p14:creationId xmlns:p14="http://schemas.microsoft.com/office/powerpoint/2010/main" val="45137739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9184</TotalTime>
  <Words>909</Words>
  <Application>Microsoft Office PowerPoint</Application>
  <PresentationFormat>On-screen Show (4:3)</PresentationFormat>
  <Paragraphs>265</Paragraphs>
  <Slides>23</Slides>
  <Notes>0</Notes>
  <HiddenSlides>0</HiddenSlides>
  <MMClips>5</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23</vt:i4>
      </vt:variant>
    </vt:vector>
  </HeadingPairs>
  <TitlesOfParts>
    <vt:vector size="25" baseType="lpstr">
      <vt:lpstr>Office Theme</vt:lpstr>
      <vt:lpstr>Worksheet</vt:lpstr>
      <vt:lpstr>PowerPoint Presentation</vt:lpstr>
      <vt:lpstr>Learning Objectives </vt:lpstr>
      <vt:lpstr>Agenda </vt:lpstr>
      <vt:lpstr>Background </vt:lpstr>
      <vt:lpstr>Methods  </vt:lpstr>
      <vt:lpstr>Example Diffusers </vt:lpstr>
      <vt:lpstr>Precision Air Capture Hood Calibration Station</vt:lpstr>
      <vt:lpstr>CFD Model: 3 Cone Calibration Baseline</vt:lpstr>
      <vt:lpstr>Pressure Points on Averaging Grid</vt:lpstr>
      <vt:lpstr>PowerPoint Presentation</vt:lpstr>
      <vt:lpstr>PowerPoint Presentation</vt:lpstr>
      <vt:lpstr>1 Way Diffuser: Duct Elbow Inline with Vanes</vt:lpstr>
      <vt:lpstr>1 Way Diffuser: Duct Elbow Opposite of Vanes</vt:lpstr>
      <vt:lpstr>PowerPoint Presentation</vt:lpstr>
      <vt:lpstr>Slot Diffuser </vt:lpstr>
      <vt:lpstr>PowerPoint Presentation</vt:lpstr>
      <vt:lpstr>Summary of Results </vt:lpstr>
      <vt:lpstr>PowerPoint Presentation</vt:lpstr>
      <vt:lpstr>Branch with a mix of various diffusers</vt:lpstr>
      <vt:lpstr>Traditional Capture Hood Tested on Specific Diffusers Relative to 3 Cone</vt:lpstr>
      <vt:lpstr>Example Diffusers</vt:lpstr>
      <vt:lpstr>Conclusions</vt:lpstr>
      <vt:lpstr>Questions?</vt:lpstr>
    </vt:vector>
  </TitlesOfParts>
  <Company>ASHRAE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Joyce, Megan</dc:creator>
  <cp:lastModifiedBy>Moss, Robert</cp:lastModifiedBy>
  <cp:revision>87</cp:revision>
  <cp:lastPrinted>2018-01-20T00:02:53Z</cp:lastPrinted>
  <dcterms:created xsi:type="dcterms:W3CDTF">2017-02-06T18:00:44Z</dcterms:created>
  <dcterms:modified xsi:type="dcterms:W3CDTF">2018-01-23T04:18:39Z</dcterms:modified>
</cp:coreProperties>
</file>