
<file path=[Content_Types].xml><?xml version="1.0" encoding="utf-8"?>
<Types xmlns="http://schemas.openxmlformats.org/package/2006/content-types">
  <Default Extension="bin" ContentType="application/vnd.openxmlformats-officedocument.oleObject"/>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1"/>
  </p:notesMasterIdLst>
  <p:sldIdLst>
    <p:sldId id="267" r:id="rId2"/>
    <p:sldId id="995" r:id="rId3"/>
    <p:sldId id="879" r:id="rId4"/>
    <p:sldId id="880" r:id="rId5"/>
    <p:sldId id="978" r:id="rId6"/>
    <p:sldId id="829" r:id="rId7"/>
    <p:sldId id="802" r:id="rId8"/>
    <p:sldId id="979" r:id="rId9"/>
    <p:sldId id="980" r:id="rId10"/>
    <p:sldId id="994" r:id="rId11"/>
    <p:sldId id="993" r:id="rId12"/>
    <p:sldId id="982" r:id="rId13"/>
    <p:sldId id="983" r:id="rId14"/>
    <p:sldId id="984" r:id="rId15"/>
    <p:sldId id="985" r:id="rId16"/>
    <p:sldId id="986" r:id="rId17"/>
    <p:sldId id="987" r:id="rId18"/>
    <p:sldId id="1000" r:id="rId19"/>
    <p:sldId id="957" r:id="rId20"/>
    <p:sldId id="997" r:id="rId21"/>
    <p:sldId id="970" r:id="rId22"/>
    <p:sldId id="992" r:id="rId23"/>
    <p:sldId id="949" r:id="rId24"/>
    <p:sldId id="988" r:id="rId25"/>
    <p:sldId id="989" r:id="rId26"/>
    <p:sldId id="990" r:id="rId27"/>
    <p:sldId id="991" r:id="rId28"/>
    <p:sldId id="1002" r:id="rId29"/>
    <p:sldId id="1003" r:id="rId30"/>
    <p:sldId id="1004" r:id="rId31"/>
    <p:sldId id="1005" r:id="rId32"/>
    <p:sldId id="950" r:id="rId33"/>
    <p:sldId id="951" r:id="rId34"/>
    <p:sldId id="998" r:id="rId35"/>
    <p:sldId id="1001" r:id="rId36"/>
    <p:sldId id="976" r:id="rId37"/>
    <p:sldId id="881" r:id="rId38"/>
    <p:sldId id="999" r:id="rId39"/>
    <p:sldId id="996" r:id="rId40"/>
    <p:sldId id="958" r:id="rId41"/>
    <p:sldId id="959" r:id="rId42"/>
    <p:sldId id="960" r:id="rId43"/>
    <p:sldId id="961" r:id="rId44"/>
    <p:sldId id="962" r:id="rId45"/>
    <p:sldId id="963" r:id="rId46"/>
    <p:sldId id="825" r:id="rId47"/>
    <p:sldId id="815" r:id="rId48"/>
    <p:sldId id="816" r:id="rId49"/>
    <p:sldId id="817"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5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7628" autoAdjust="0"/>
    <p:restoredTop sz="96327"/>
  </p:normalViewPr>
  <p:slideViewPr>
    <p:cSldViewPr snapToGrid="0">
      <p:cViewPr varScale="1">
        <p:scale>
          <a:sx n="48" d="100"/>
          <a:sy n="48" d="100"/>
        </p:scale>
        <p:origin x="64" y="20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5E8673-97F1-422F-8C16-F8CDCA6CA3D5}" type="datetimeFigureOut">
              <a:rPr lang="en-US" smtClean="0"/>
              <a:t>6/22/2025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F1A2BA-76A6-4274-B3F7-D9A60007AA87}" type="slidenum">
              <a:rPr lang="en-US" smtClean="0"/>
              <a:t>‹#›</a:t>
            </a:fld>
            <a:endParaRPr lang="en-US"/>
          </a:p>
        </p:txBody>
      </p:sp>
    </p:spTree>
    <p:extLst>
      <p:ext uri="{BB962C8B-B14F-4D97-AF65-F5344CB8AC3E}">
        <p14:creationId xmlns:p14="http://schemas.microsoft.com/office/powerpoint/2010/main" val="3923322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6/27</a:t>
            </a:r>
          </a:p>
        </p:txBody>
      </p:sp>
      <p:sp>
        <p:nvSpPr>
          <p:cNvPr id="4" name="Slide Number Placeholder 3"/>
          <p:cNvSpPr>
            <a:spLocks noGrp="1"/>
          </p:cNvSpPr>
          <p:nvPr>
            <p:ph type="sldNum" sz="quarter" idx="5"/>
          </p:nvPr>
        </p:nvSpPr>
        <p:spPr/>
        <p:txBody>
          <a:bodyPr/>
          <a:lstStyle/>
          <a:p>
            <a:fld id="{8D513B1D-4ED6-4D87-8B80-F90F4E972BDC}" type="slidenum">
              <a:rPr lang="en-US" smtClean="0"/>
              <a:t>3</a:t>
            </a:fld>
            <a:endParaRPr lang="en-US"/>
          </a:p>
        </p:txBody>
      </p:sp>
    </p:spTree>
    <p:extLst>
      <p:ext uri="{BB962C8B-B14F-4D97-AF65-F5344CB8AC3E}">
        <p14:creationId xmlns:p14="http://schemas.microsoft.com/office/powerpoint/2010/main" val="3078656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Updated 6/27</a:t>
            </a:r>
          </a:p>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4</a:t>
            </a:fld>
            <a:endParaRPr lang="en-US"/>
          </a:p>
        </p:txBody>
      </p:sp>
    </p:spTree>
    <p:extLst>
      <p:ext uri="{BB962C8B-B14F-4D97-AF65-F5344CB8AC3E}">
        <p14:creationId xmlns:p14="http://schemas.microsoft.com/office/powerpoint/2010/main" val="37220068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Updaetd</a:t>
            </a:r>
            <a:r>
              <a:rPr lang="en-US" dirty="0"/>
              <a:t> 6/27</a:t>
            </a:r>
          </a:p>
        </p:txBody>
      </p:sp>
      <p:sp>
        <p:nvSpPr>
          <p:cNvPr id="4" name="Slide Number Placeholder 3"/>
          <p:cNvSpPr>
            <a:spLocks noGrp="1"/>
          </p:cNvSpPr>
          <p:nvPr>
            <p:ph type="sldNum" sz="quarter" idx="5"/>
          </p:nvPr>
        </p:nvSpPr>
        <p:spPr/>
        <p:txBody>
          <a:bodyPr/>
          <a:lstStyle/>
          <a:p>
            <a:fld id="{8D513B1D-4ED6-4D87-8B80-F90F4E972BDC}" type="slidenum">
              <a:rPr lang="en-US" smtClean="0"/>
              <a:t>9</a:t>
            </a:fld>
            <a:endParaRPr lang="en-US"/>
          </a:p>
        </p:txBody>
      </p:sp>
    </p:spTree>
    <p:extLst>
      <p:ext uri="{BB962C8B-B14F-4D97-AF65-F5344CB8AC3E}">
        <p14:creationId xmlns:p14="http://schemas.microsoft.com/office/powerpoint/2010/main" val="2072147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23</a:t>
            </a:fld>
            <a:endParaRPr lang="en-US"/>
          </a:p>
        </p:txBody>
      </p:sp>
    </p:spTree>
    <p:extLst>
      <p:ext uri="{BB962C8B-B14F-4D97-AF65-F5344CB8AC3E}">
        <p14:creationId xmlns:p14="http://schemas.microsoft.com/office/powerpoint/2010/main" val="16191405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31</a:t>
            </a:fld>
            <a:endParaRPr lang="en-US"/>
          </a:p>
        </p:txBody>
      </p:sp>
    </p:spTree>
    <p:extLst>
      <p:ext uri="{BB962C8B-B14F-4D97-AF65-F5344CB8AC3E}">
        <p14:creationId xmlns:p14="http://schemas.microsoft.com/office/powerpoint/2010/main" val="2338912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13B1D-4ED6-4D87-8B80-F90F4E972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24491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13B1D-4ED6-4D87-8B80-F90F4E972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16590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A0E959-C84E-99F8-1F98-B8CE0328CB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64134E-D01D-BA63-B3D0-CAA4BCCDFE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4435C6-A84D-E28D-742B-7A2CDAA83EAB}"/>
              </a:ext>
            </a:extLst>
          </p:cNvPr>
          <p:cNvSpPr>
            <a:spLocks noGrp="1"/>
          </p:cNvSpPr>
          <p:nvPr>
            <p:ph type="body" idx="1"/>
          </p:nvPr>
        </p:nvSpPr>
        <p:spPr/>
        <p:txBody>
          <a:bodyPr/>
          <a:lstStyle/>
          <a:p>
            <a:r>
              <a:rPr lang="en-US" dirty="0"/>
              <a:t>Updated 6/28</a:t>
            </a:r>
          </a:p>
        </p:txBody>
      </p:sp>
      <p:sp>
        <p:nvSpPr>
          <p:cNvPr id="4" name="Slide Number Placeholder 3">
            <a:extLst>
              <a:ext uri="{FF2B5EF4-FFF2-40B4-BE49-F238E27FC236}">
                <a16:creationId xmlns:a16="http://schemas.microsoft.com/office/drawing/2014/main" id="{1983E843-1E88-3AD6-AB9A-42EFB9934B2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13B1D-4ED6-4D87-8B80-F90F4E972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4848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6/27</a:t>
            </a:r>
          </a:p>
        </p:txBody>
      </p:sp>
      <p:sp>
        <p:nvSpPr>
          <p:cNvPr id="4" name="Slide Number Placeholder 3"/>
          <p:cNvSpPr>
            <a:spLocks noGrp="1"/>
          </p:cNvSpPr>
          <p:nvPr>
            <p:ph type="sldNum" sz="quarter" idx="5"/>
          </p:nvPr>
        </p:nvSpPr>
        <p:spPr/>
        <p:txBody>
          <a:bodyPr/>
          <a:lstStyle/>
          <a:p>
            <a:fld id="{8D513B1D-4ED6-4D87-8B80-F90F4E972BDC}" type="slidenum">
              <a:rPr lang="en-US" smtClean="0"/>
              <a:t>37</a:t>
            </a:fld>
            <a:endParaRPr lang="en-US"/>
          </a:p>
        </p:txBody>
      </p:sp>
    </p:spTree>
    <p:extLst>
      <p:ext uri="{BB962C8B-B14F-4D97-AF65-F5344CB8AC3E}">
        <p14:creationId xmlns:p14="http://schemas.microsoft.com/office/powerpoint/2010/main" val="20948453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fld id="{8D513B1D-4ED6-4D87-8B80-F90F4E972BDC}" type="slidenum">
              <a:rPr lang="en-US" smtClean="0"/>
              <a:t>39</a:t>
            </a:fld>
            <a:endParaRPr lang="en-US"/>
          </a:p>
        </p:txBody>
      </p:sp>
    </p:spTree>
    <p:extLst>
      <p:ext uri="{BB962C8B-B14F-4D97-AF65-F5344CB8AC3E}">
        <p14:creationId xmlns:p14="http://schemas.microsoft.com/office/powerpoint/2010/main" val="14828520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Flowchart is posted on the H&amp;A webpage (www.ashrae.org/Honors) and available in printouts.</a:t>
            </a:r>
          </a:p>
        </p:txBody>
      </p:sp>
      <p:sp>
        <p:nvSpPr>
          <p:cNvPr id="4" name="Slide Number Placeholder 3"/>
          <p:cNvSpPr>
            <a:spLocks noGrp="1"/>
          </p:cNvSpPr>
          <p:nvPr>
            <p:ph type="sldNum" sz="quarter" idx="5"/>
          </p:nvPr>
        </p:nvSpPr>
        <p:spPr/>
        <p:txBody>
          <a:bodyPr/>
          <a:lstStyle/>
          <a:p>
            <a:fld id="{57FF7BA5-CB3B-4917-9A9C-7DC4CB15DB4E}" type="slidenum">
              <a:rPr lang="en-US" smtClean="0"/>
              <a:t>41</a:t>
            </a:fld>
            <a:endParaRPr lang="en-US"/>
          </a:p>
        </p:txBody>
      </p:sp>
    </p:spTree>
    <p:extLst>
      <p:ext uri="{BB962C8B-B14F-4D97-AF65-F5344CB8AC3E}">
        <p14:creationId xmlns:p14="http://schemas.microsoft.com/office/powerpoint/2010/main" val="29549530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F1A2BA-76A6-4274-B3F7-D9A60007AA87}" type="slidenum">
              <a:rPr lang="en-US" smtClean="0"/>
              <a:t>44</a:t>
            </a:fld>
            <a:endParaRPr lang="en-US"/>
          </a:p>
        </p:txBody>
      </p:sp>
    </p:spTree>
    <p:extLst>
      <p:ext uri="{BB962C8B-B14F-4D97-AF65-F5344CB8AC3E}">
        <p14:creationId xmlns:p14="http://schemas.microsoft.com/office/powerpoint/2010/main" val="107376442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ashrae.org/file%20library/conferences/speaker%20resources/ppt-commercialism-guide.pptx" TargetMode="External"/><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Instruction page 1">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A0A6681-FAD4-5B93-E68A-20D829D38118}"/>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Instructions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257175" indent="-257175">
              <a:buFont typeface="Arial" panose="020B0604020202020204" pitchFamily="34" charset="0"/>
              <a:buChar char="•"/>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r>
              <a:rPr lang="en-US" sz="2000" dirty="0"/>
              <a:t>The PPT template is not required for Annual/Winter Conferences</a:t>
            </a:r>
          </a:p>
          <a:p>
            <a:r>
              <a:rPr lang="en-US" sz="2000" dirty="0"/>
              <a:t>The Title Slide, Conclusion, Questions, and Bibliography slide (if you are referencing any publications) are the only slides required for all presentations.</a:t>
            </a:r>
          </a:p>
          <a:p>
            <a:r>
              <a:rPr lang="en-US" sz="2000" dirty="0"/>
              <a:t>The Learning Objectives slide is required if you are in a Paper Session (including conference paper, technical paper and extended abstract), Seminar or Workshop Session.</a:t>
            </a:r>
          </a:p>
          <a:p>
            <a:r>
              <a:rPr lang="en-US" sz="2000" dirty="0"/>
              <a:t>All text on the slides is instructional – text will disappear if you click on it.</a:t>
            </a:r>
          </a:p>
          <a:p>
            <a:r>
              <a:rPr lang="en-US" sz="2000" dirty="0"/>
              <a:t>You may delete any slides you do not need – please delete this instructional slide when you begin.</a:t>
            </a:r>
          </a:p>
          <a:p>
            <a:r>
              <a:rPr lang="en-US" sz="2000" dirty="0"/>
              <a:t>Refer to the </a:t>
            </a:r>
            <a:r>
              <a:rPr lang="en-US" sz="2000" dirty="0">
                <a:hlinkClick r:id="rId3"/>
              </a:rPr>
              <a:t>PPT Commercialism Guide </a:t>
            </a:r>
            <a:r>
              <a:rPr lang="en-US" sz="2000" dirty="0"/>
              <a:t>for a visual guide of what is and is not permitted in a presentation.</a:t>
            </a:r>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6/22/2025</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417853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DF2751BB-3B73-E084-67A3-56373A83C2AE}"/>
              </a:ext>
            </a:extLst>
          </p:cNvPr>
          <p:cNvPicPr>
            <a:picLocks noChangeAspect="1"/>
          </p:cNvPicPr>
          <p:nvPr userDrawn="1"/>
        </p:nvPicPr>
        <p:blipFill>
          <a:blip r:embed="rId2"/>
          <a:srcRect t="36581" b="27732"/>
          <a:stretch/>
        </p:blipFill>
        <p:spPr>
          <a:xfrm>
            <a:off x="0" y="0"/>
            <a:ext cx="12197862" cy="2447392"/>
          </a:xfrm>
          <a:prstGeom prst="rect">
            <a:avLst/>
          </a:prstGeom>
        </p:spPr>
      </p:pic>
      <p:sp>
        <p:nvSpPr>
          <p:cNvPr id="2" name="Title 1">
            <a:extLst>
              <a:ext uri="{FF2B5EF4-FFF2-40B4-BE49-F238E27FC236}">
                <a16:creationId xmlns:a16="http://schemas.microsoft.com/office/drawing/2014/main" id="{EDA2A6E9-3C8F-20D6-1F59-E8A0BEBAECD0}"/>
              </a:ext>
            </a:extLst>
          </p:cNvPr>
          <p:cNvSpPr>
            <a:spLocks noGrp="1"/>
          </p:cNvSpPr>
          <p:nvPr>
            <p:ph type="ctrTitle" hasCustomPrompt="1"/>
          </p:nvPr>
        </p:nvSpPr>
        <p:spPr>
          <a:xfrm>
            <a:off x="1523999" y="3036045"/>
            <a:ext cx="9144000" cy="581025"/>
          </a:xfrm>
        </p:spPr>
        <p:txBody>
          <a:bodyPr anchor="b">
            <a:noAutofit/>
          </a:bodyPr>
          <a:lstStyle>
            <a:lvl1pPr algn="ctr">
              <a:defRPr sz="3600" b="1">
                <a:solidFill>
                  <a:srgbClr val="00559C"/>
                </a:solidFill>
                <a:latin typeface="Arial" panose="020B0604020202020204" pitchFamily="34" charset="0"/>
                <a:cs typeface="Arial" panose="020B0604020202020204" pitchFamily="34" charset="0"/>
              </a:defRPr>
            </a:lvl1pPr>
          </a:lstStyle>
          <a:p>
            <a:r>
              <a:rPr lang="en-US" dirty="0"/>
              <a:t>Session Type, #, Title</a:t>
            </a:r>
          </a:p>
        </p:txBody>
      </p:sp>
      <p:sp>
        <p:nvSpPr>
          <p:cNvPr id="3" name="Subtitle 2">
            <a:extLst>
              <a:ext uri="{FF2B5EF4-FFF2-40B4-BE49-F238E27FC236}">
                <a16:creationId xmlns:a16="http://schemas.microsoft.com/office/drawing/2014/main" id="{4BA9B0DA-8662-0554-4B63-FB444DA03993}"/>
              </a:ext>
            </a:extLst>
          </p:cNvPr>
          <p:cNvSpPr>
            <a:spLocks noGrp="1"/>
          </p:cNvSpPr>
          <p:nvPr>
            <p:ph type="subTitle" idx="1" hasCustomPrompt="1"/>
          </p:nvPr>
        </p:nvSpPr>
        <p:spPr>
          <a:xfrm>
            <a:off x="2141034" y="5138693"/>
            <a:ext cx="7961442" cy="581026"/>
          </a:xfrm>
        </p:spPr>
        <p:txBody>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Name, Company name and email</a:t>
            </a:r>
          </a:p>
          <a:p>
            <a:endParaRPr lang="en-US" dirty="0"/>
          </a:p>
        </p:txBody>
      </p:sp>
      <p:sp>
        <p:nvSpPr>
          <p:cNvPr id="4" name="Date Placeholder 3">
            <a:extLst>
              <a:ext uri="{FF2B5EF4-FFF2-40B4-BE49-F238E27FC236}">
                <a16:creationId xmlns:a16="http://schemas.microsoft.com/office/drawing/2014/main" id="{00E75030-3A6A-2940-E248-3C90C0D0CD97}"/>
              </a:ext>
            </a:extLst>
          </p:cNvPr>
          <p:cNvSpPr>
            <a:spLocks noGrp="1"/>
          </p:cNvSpPr>
          <p:nvPr>
            <p:ph type="dt" sz="half" idx="10"/>
          </p:nvPr>
        </p:nvSpPr>
        <p:spPr/>
        <p:txBody>
          <a:bodyPr/>
          <a:lstStyle/>
          <a:p>
            <a:fld id="{B8F9930B-3159-E540-9475-A38C19A8C769}" type="datetimeFigureOut">
              <a:rPr lang="en-US" smtClean="0"/>
              <a:t>6/22/2025</a:t>
            </a:fld>
            <a:endParaRPr lang="en-US"/>
          </a:p>
        </p:txBody>
      </p:sp>
      <p:sp>
        <p:nvSpPr>
          <p:cNvPr id="5" name="Footer Placeholder 4">
            <a:extLst>
              <a:ext uri="{FF2B5EF4-FFF2-40B4-BE49-F238E27FC236}">
                <a16:creationId xmlns:a16="http://schemas.microsoft.com/office/drawing/2014/main" id="{E60CF579-85EE-550E-FA2D-5E8C6886D0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BC29BE-DCEA-86AA-B64F-3D19E4E7F28D}"/>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8" name="Picture Placeholder 7">
            <a:extLst>
              <a:ext uri="{FF2B5EF4-FFF2-40B4-BE49-F238E27FC236}">
                <a16:creationId xmlns:a16="http://schemas.microsoft.com/office/drawing/2014/main" id="{F44D1CE5-B1AF-AE8C-E370-8E04C6D3441D}"/>
              </a:ext>
            </a:extLst>
          </p:cNvPr>
          <p:cNvSpPr>
            <a:spLocks noGrp="1"/>
          </p:cNvSpPr>
          <p:nvPr>
            <p:ph type="pic" sz="quarter" idx="13" hasCustomPrompt="1"/>
          </p:nvPr>
        </p:nvSpPr>
        <p:spPr>
          <a:xfrm>
            <a:off x="10102476" y="5544577"/>
            <a:ext cx="1251324" cy="994335"/>
          </a:xfrm>
        </p:spPr>
        <p:txBody>
          <a:bodyPr>
            <a:normAutofit/>
          </a:bodyPr>
          <a:lstStyle>
            <a:lvl1pPr marL="0" indent="0" algn="ctr">
              <a:buFontTx/>
              <a:buNone/>
              <a:defRPr sz="2000"/>
            </a:lvl1pPr>
          </a:lstStyle>
          <a:p>
            <a:r>
              <a:rPr lang="en-US" dirty="0"/>
              <a:t>Insert company logo</a:t>
            </a:r>
          </a:p>
        </p:txBody>
      </p:sp>
      <p:sp>
        <p:nvSpPr>
          <p:cNvPr id="9" name="Text Placeholder 8">
            <a:extLst>
              <a:ext uri="{FF2B5EF4-FFF2-40B4-BE49-F238E27FC236}">
                <a16:creationId xmlns:a16="http://schemas.microsoft.com/office/drawing/2014/main" id="{2ACB28B1-4617-F7DE-C02C-FD1BD3E4BDA8}"/>
              </a:ext>
            </a:extLst>
          </p:cNvPr>
          <p:cNvSpPr>
            <a:spLocks noGrp="1"/>
          </p:cNvSpPr>
          <p:nvPr>
            <p:ph type="body" sz="quarter" idx="14" hasCustomPrompt="1"/>
          </p:nvPr>
        </p:nvSpPr>
        <p:spPr>
          <a:xfrm>
            <a:off x="1600555" y="4052840"/>
            <a:ext cx="9042400" cy="795338"/>
          </a:xfrm>
        </p:spPr>
        <p:txBody>
          <a:bodyPr>
            <a:normAutofit/>
          </a:bodyPr>
          <a:lstStyle>
            <a:lvl1pPr marL="0" indent="0" algn="ctr">
              <a:buNone/>
              <a:defRPr sz="3600" b="1">
                <a:solidFill>
                  <a:srgbClr val="00559C"/>
                </a:solidFill>
              </a:defRPr>
            </a:lvl1pPr>
          </a:lstStyle>
          <a:p>
            <a:pPr lvl="0"/>
            <a:r>
              <a:rPr lang="en-US" dirty="0"/>
              <a:t>Presentation Title</a:t>
            </a:r>
          </a:p>
        </p:txBody>
      </p:sp>
      <p:pic>
        <p:nvPicPr>
          <p:cNvPr id="18" name="Picture 17" descr="A black background with white text&#10;&#10;Description automatically generated">
            <a:extLst>
              <a:ext uri="{FF2B5EF4-FFF2-40B4-BE49-F238E27FC236}">
                <a16:creationId xmlns:a16="http://schemas.microsoft.com/office/drawing/2014/main" id="{184C64F6-B338-E5BC-E81A-EED5A3B044BC}"/>
              </a:ext>
            </a:extLst>
          </p:cNvPr>
          <p:cNvPicPr>
            <a:picLocks noChangeAspect="1"/>
          </p:cNvPicPr>
          <p:nvPr userDrawn="1"/>
        </p:nvPicPr>
        <p:blipFill>
          <a:blip r:embed="rId3"/>
          <a:srcRect l="34917"/>
          <a:stretch/>
        </p:blipFill>
        <p:spPr>
          <a:xfrm>
            <a:off x="3446585" y="-105924"/>
            <a:ext cx="5058508" cy="2590800"/>
          </a:xfrm>
          <a:prstGeom prst="rect">
            <a:avLst/>
          </a:prstGeom>
        </p:spPr>
      </p:pic>
      <p:pic>
        <p:nvPicPr>
          <p:cNvPr id="19" name="Picture 18">
            <a:extLst>
              <a:ext uri="{FF2B5EF4-FFF2-40B4-BE49-F238E27FC236}">
                <a16:creationId xmlns:a16="http://schemas.microsoft.com/office/drawing/2014/main" id="{ABBDB474-57C0-7693-0848-B32F7F7ED336}"/>
              </a:ext>
            </a:extLst>
          </p:cNvPr>
          <p:cNvPicPr>
            <a:picLocks noChangeAspect="1"/>
          </p:cNvPicPr>
          <p:nvPr userDrawn="1"/>
        </p:nvPicPr>
        <p:blipFill>
          <a:blip r:embed="rId4"/>
          <a:srcRect r="2325"/>
          <a:stretch/>
        </p:blipFill>
        <p:spPr>
          <a:xfrm>
            <a:off x="-5862" y="2341553"/>
            <a:ext cx="12197862" cy="169440"/>
          </a:xfrm>
          <a:prstGeom prst="rect">
            <a:avLst/>
          </a:prstGeom>
        </p:spPr>
      </p:pic>
    </p:spTree>
    <p:extLst>
      <p:ext uri="{BB962C8B-B14F-4D97-AF65-F5344CB8AC3E}">
        <p14:creationId xmlns:p14="http://schemas.microsoft.com/office/powerpoint/2010/main" val="3038873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C4EABAE-7E4A-9F66-D575-934673C69620}"/>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Learning Objectives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Objective 1</a:t>
            </a:r>
          </a:p>
          <a:p>
            <a:pPr lvl="0"/>
            <a:r>
              <a:rPr lang="en-US" dirty="0"/>
              <a:t>Objective 2</a:t>
            </a:r>
          </a:p>
          <a:p>
            <a:pPr lvl="0"/>
            <a:endParaRPr lang="en-US"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6/22/2025</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265165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cknowledgment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77688AE-4DE1-5CFE-1C97-F3E321E48818}"/>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Acknowledgments</a:t>
            </a:r>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6/22/2025</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7" name="Content Placeholder 2">
            <a:extLst>
              <a:ext uri="{FF2B5EF4-FFF2-40B4-BE49-F238E27FC236}">
                <a16:creationId xmlns:a16="http://schemas.microsoft.com/office/drawing/2014/main" id="{25428D24-3C12-74A5-B5CB-6930404FBF06}"/>
              </a:ext>
            </a:extLst>
          </p:cNvPr>
          <p:cNvSpPr>
            <a:spLocks noGrp="1"/>
          </p:cNvSpPr>
          <p:nvPr>
            <p:ph idx="13" hasCustomPrompt="1"/>
          </p:nvPr>
        </p:nvSpPr>
        <p:spPr>
          <a:xfrm>
            <a:off x="838200" y="1665288"/>
            <a:ext cx="10515600" cy="4554537"/>
          </a:xfrm>
        </p:spPr>
        <p:txBody>
          <a:bodyPr>
            <a:normAutofit/>
          </a:bodyPr>
          <a:lstStyle>
            <a:lvl1pPr marL="228600" indent="-228600">
              <a:buFont typeface="Arial" panose="020B0604020202020204" pitchFamily="34" charset="0"/>
              <a:buChar char="•"/>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0" indent="0">
              <a:buNone/>
            </a:pPr>
            <a:r>
              <a:rPr lang="en-US" sz="2800" dirty="0"/>
              <a:t>*Content: If you want to thank others for their help, only their names and affiliations can be listed (John Doe – TCY HVAC)</a:t>
            </a:r>
          </a:p>
          <a:p>
            <a:pPr marL="0" indent="0">
              <a:buNone/>
            </a:pPr>
            <a:endParaRPr lang="en-US" sz="2800" dirty="0"/>
          </a:p>
          <a:p>
            <a:pPr marL="0" indent="0">
              <a:buNone/>
            </a:pPr>
            <a:r>
              <a:rPr lang="en-US" sz="2800" dirty="0"/>
              <a:t>*No Images or logos allowed</a:t>
            </a:r>
          </a:p>
          <a:p>
            <a:pPr marL="0" indent="0">
              <a:buNone/>
            </a:pPr>
            <a:r>
              <a:rPr lang="en-US" sz="2800" dirty="0"/>
              <a:t>*No emails or phone numbers allowed</a:t>
            </a:r>
          </a:p>
          <a:p>
            <a:pPr marL="0" indent="0">
              <a:buNone/>
            </a:pPr>
            <a:r>
              <a:rPr lang="en-US" sz="2800" dirty="0"/>
              <a:t>*List potential bias</a:t>
            </a:r>
          </a:p>
        </p:txBody>
      </p:sp>
    </p:spTree>
    <p:extLst>
      <p:ext uri="{BB962C8B-B14F-4D97-AF65-F5344CB8AC3E}">
        <p14:creationId xmlns:p14="http://schemas.microsoft.com/office/powerpoint/2010/main" val="3738091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utlin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001DB76-8CCF-743F-03E0-5AE518360A6F}"/>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3" name="Date Placeholder 2">
            <a:extLst>
              <a:ext uri="{FF2B5EF4-FFF2-40B4-BE49-F238E27FC236}">
                <a16:creationId xmlns:a16="http://schemas.microsoft.com/office/drawing/2014/main" id="{827DA21F-F73C-030C-1B82-9CADE5B6544E}"/>
              </a:ext>
            </a:extLst>
          </p:cNvPr>
          <p:cNvSpPr>
            <a:spLocks noGrp="1"/>
          </p:cNvSpPr>
          <p:nvPr>
            <p:ph type="dt" sz="half" idx="10"/>
          </p:nvPr>
        </p:nvSpPr>
        <p:spPr/>
        <p:txBody>
          <a:bodyPr/>
          <a:lstStyle/>
          <a:p>
            <a:fld id="{B8F9930B-3159-E540-9475-A38C19A8C769}" type="datetimeFigureOut">
              <a:rPr lang="en-US" smtClean="0"/>
              <a:t>6/22/2025</a:t>
            </a:fld>
            <a:endParaRPr lang="en-US"/>
          </a:p>
        </p:txBody>
      </p:sp>
      <p:sp>
        <p:nvSpPr>
          <p:cNvPr id="4" name="Footer Placeholder 3">
            <a:extLst>
              <a:ext uri="{FF2B5EF4-FFF2-40B4-BE49-F238E27FC236}">
                <a16:creationId xmlns:a16="http://schemas.microsoft.com/office/drawing/2014/main" id="{B4174BE9-0C95-4CFB-16FE-37F4879C59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954270B-76C5-324C-19B2-C9CE11EE5E98}"/>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7" name="Title 1">
            <a:extLst>
              <a:ext uri="{FF2B5EF4-FFF2-40B4-BE49-F238E27FC236}">
                <a16:creationId xmlns:a16="http://schemas.microsoft.com/office/drawing/2014/main" id="{14FAA655-1DB4-38CE-CC8D-A02B44F222A1}"/>
              </a:ext>
            </a:extLst>
          </p:cNvPr>
          <p:cNvSpPr>
            <a:spLocks noGrp="1"/>
          </p:cNvSpPr>
          <p:nvPr>
            <p:ph type="title" hasCustomPrompt="1"/>
          </p:nvPr>
        </p:nvSpPr>
        <p:spPr>
          <a:xfrm>
            <a:off x="838200" y="239288"/>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Outline/Agenda</a:t>
            </a:r>
          </a:p>
        </p:txBody>
      </p:sp>
      <p:sp>
        <p:nvSpPr>
          <p:cNvPr id="2" name="Content Placeholder 2">
            <a:extLst>
              <a:ext uri="{FF2B5EF4-FFF2-40B4-BE49-F238E27FC236}">
                <a16:creationId xmlns:a16="http://schemas.microsoft.com/office/drawing/2014/main" id="{FBE78983-7E95-5667-BD0C-3FCB9003A517}"/>
              </a:ext>
            </a:extLst>
          </p:cNvPr>
          <p:cNvSpPr>
            <a:spLocks noGrp="1"/>
          </p:cNvSpPr>
          <p:nvPr>
            <p:ph idx="1" hasCustomPrompt="1"/>
          </p:nvPr>
        </p:nvSpPr>
        <p:spPr>
          <a:xfrm>
            <a:off x="838200" y="1588559"/>
            <a:ext cx="10515600" cy="4554537"/>
          </a:xfr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dirty="0">
                <a:latin typeface="Arial" panose="020B0604020202020204" pitchFamily="34" charset="0"/>
                <a:cs typeface="Arial" panose="020B0604020202020204" pitchFamily="34" charset="0"/>
              </a:rPr>
              <a:t>*No Hyperlinks</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a:p>
          <a:p>
            <a:pPr lvl="0"/>
            <a:endParaRPr lang="en-US" dirty="0"/>
          </a:p>
        </p:txBody>
      </p:sp>
    </p:spTree>
    <p:extLst>
      <p:ext uri="{BB962C8B-B14F-4D97-AF65-F5344CB8AC3E}">
        <p14:creationId xmlns:p14="http://schemas.microsoft.com/office/powerpoint/2010/main" val="1137893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43E8D5B-0A63-0BA3-3DA0-D7742D165CDD}"/>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3" name="Content Placeholder 2">
            <a:extLst>
              <a:ext uri="{FF2B5EF4-FFF2-40B4-BE49-F238E27FC236}">
                <a16:creationId xmlns:a16="http://schemas.microsoft.com/office/drawing/2014/main" id="{C8B3F9BD-C764-6C19-6162-8F47DE1B1A83}"/>
              </a:ext>
            </a:extLst>
          </p:cNvPr>
          <p:cNvSpPr>
            <a:spLocks noGrp="1"/>
          </p:cNvSpPr>
          <p:nvPr>
            <p:ph sz="half" idx="1"/>
          </p:nvPr>
        </p:nvSpPr>
        <p:spPr>
          <a:xfrm>
            <a:off x="838200" y="1616868"/>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BDFD02BA-DFEC-7CCC-B532-A259CFD6E9DB}"/>
              </a:ext>
            </a:extLst>
          </p:cNvPr>
          <p:cNvSpPr>
            <a:spLocks noGrp="1"/>
          </p:cNvSpPr>
          <p:nvPr>
            <p:ph sz="half" idx="2"/>
          </p:nvPr>
        </p:nvSpPr>
        <p:spPr>
          <a:xfrm>
            <a:off x="6172200" y="1616868"/>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A82AAE81-6E89-B906-08B6-EFF6CE09B324}"/>
              </a:ext>
            </a:extLst>
          </p:cNvPr>
          <p:cNvSpPr>
            <a:spLocks noGrp="1"/>
          </p:cNvSpPr>
          <p:nvPr>
            <p:ph type="dt" sz="half" idx="10"/>
          </p:nvPr>
        </p:nvSpPr>
        <p:spPr/>
        <p:txBody>
          <a:bodyPr/>
          <a:lstStyle/>
          <a:p>
            <a:fld id="{B8F9930B-3159-E540-9475-A38C19A8C769}" type="datetimeFigureOut">
              <a:rPr lang="en-US" smtClean="0"/>
              <a:t>6/22/2025</a:t>
            </a:fld>
            <a:endParaRPr lang="en-US"/>
          </a:p>
        </p:txBody>
      </p:sp>
      <p:sp>
        <p:nvSpPr>
          <p:cNvPr id="6" name="Footer Placeholder 5">
            <a:extLst>
              <a:ext uri="{FF2B5EF4-FFF2-40B4-BE49-F238E27FC236}">
                <a16:creationId xmlns:a16="http://schemas.microsoft.com/office/drawing/2014/main" id="{7BD0CB4C-42F0-0652-D97A-55A757D05E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00A52C-AF30-44FB-B5A3-D93A820FB973}"/>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2" name="Title 1">
            <a:extLst>
              <a:ext uri="{FF2B5EF4-FFF2-40B4-BE49-F238E27FC236}">
                <a16:creationId xmlns:a16="http://schemas.microsoft.com/office/drawing/2014/main" id="{C1AB7CC4-AC5E-83FA-19DC-CE0E4272073B}"/>
              </a:ext>
            </a:extLst>
          </p:cNvPr>
          <p:cNvSpPr>
            <a:spLocks noGrp="1"/>
          </p:cNvSpPr>
          <p:nvPr>
            <p:ph type="title" hasCustomPrompt="1"/>
          </p:nvPr>
        </p:nvSpPr>
        <p:spPr>
          <a:xfrm>
            <a:off x="838200" y="239288"/>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Click to Edit Title</a:t>
            </a:r>
          </a:p>
        </p:txBody>
      </p:sp>
    </p:spTree>
    <p:extLst>
      <p:ext uri="{BB962C8B-B14F-4D97-AF65-F5344CB8AC3E}">
        <p14:creationId xmlns:p14="http://schemas.microsoft.com/office/powerpoint/2010/main" val="496295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utline/Agenda">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563D219-7D6A-5950-CE95-DCB35BAC35A6}"/>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Outline/Agenda</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indent="0">
              <a:buFontTx/>
              <a:buNone/>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500" dirty="0">
                <a:latin typeface="Arial" panose="020B0604020202020204" pitchFamily="34" charset="0"/>
                <a:cs typeface="Arial" panose="020B0604020202020204" pitchFamily="34" charset="0"/>
              </a:rPr>
              <a:t>*No Hyperlinks</a:t>
            </a:r>
            <a:br>
              <a:rPr lang="en-US" sz="1500" dirty="0">
                <a:latin typeface="Arial" panose="020B0604020202020204" pitchFamily="34" charset="0"/>
                <a:cs typeface="Arial" panose="020B0604020202020204" pitchFamily="34" charset="0"/>
              </a:rPr>
            </a:br>
            <a:br>
              <a:rPr lang="en-US" sz="1500" dirty="0">
                <a:latin typeface="Arial" panose="020B0604020202020204" pitchFamily="34" charset="0"/>
                <a:cs typeface="Arial" panose="020B0604020202020204" pitchFamily="34" charset="0"/>
              </a:rPr>
            </a:br>
            <a:r>
              <a:rPr lang="en-US" sz="1500" dirty="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6/22/2025</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928776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Conclus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155CB2A-6F7A-5261-F389-043F5894115E}"/>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Conclusion</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indent="0">
              <a:buFontTx/>
              <a:buNone/>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altLang="en-US" sz="1500" dirty="0">
                <a:latin typeface="Arial" panose="020B0604020202020204" pitchFamily="34" charset="0"/>
                <a:cs typeface="Arial" panose="020B0604020202020204" pitchFamily="34" charset="0"/>
              </a:rPr>
              <a:t>Click here to list conclusions</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6/22/2025</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017791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Bibliography">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A7C280E-223A-106D-95CA-612AA6359CA3}"/>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Bibliography</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Tx/>
              <a:buNone/>
              <a:tabLst/>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500" dirty="0">
                <a:latin typeface="Arial" panose="020B0604020202020204" pitchFamily="34" charset="0"/>
                <a:cs typeface="Arial" panose="020B0604020202020204" pitchFamily="34" charset="0"/>
              </a:rPr>
              <a:t>Content –If you are presenting a technical paper, conference paper, or extended abstract: Author1 last name, First initial, Author2 First initial and Last name, and Author3 First initial and Last name. 2019. </a:t>
            </a:r>
          </a:p>
          <a:p>
            <a:pPr>
              <a:lnSpc>
                <a:spcPct val="80000"/>
              </a:lnSpc>
              <a:defRPr/>
            </a:pPr>
            <a:r>
              <a:rPr lang="en-US" sz="1500" dirty="0">
                <a:latin typeface="Arial" panose="020B0604020202020204" pitchFamily="34" charset="0"/>
                <a:cs typeface="Arial" panose="020B0604020202020204" pitchFamily="34" charset="0"/>
              </a:rPr>
              <a:t>Paper title with only the first word and proper nouns capitalized. ASHRAE Transactions 125 (2) (pending publication)</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6/22/2025</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174485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Question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7867DF6-121D-FD6C-DF74-D00865DF4F36}"/>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Questions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Tx/>
              <a:buNone/>
              <a:tabLst/>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600" dirty="0">
                <a:latin typeface="Arial" panose="020B0604020202020204" pitchFamily="34" charset="0"/>
                <a:cs typeface="Arial" panose="020B0604020202020204" pitchFamily="34" charset="0"/>
              </a:rPr>
              <a:t>Name</a:t>
            </a:r>
            <a:br>
              <a:rPr lang="en-US" sz="1600" dirty="0">
                <a:latin typeface="Arial" panose="020B0604020202020204" pitchFamily="34" charset="0"/>
                <a:cs typeface="Arial" panose="020B0604020202020204" pitchFamily="34" charset="0"/>
              </a:rPr>
            </a:br>
            <a:r>
              <a:rPr lang="en-US" sz="1600" dirty="0" err="1">
                <a:latin typeface="Arial" panose="020B0604020202020204" pitchFamily="34" charset="0"/>
                <a:cs typeface="Arial" panose="020B0604020202020204" pitchFamily="34" charset="0"/>
              </a:rPr>
              <a:t>name@emailaddress.com</a:t>
            </a:r>
            <a:br>
              <a:rPr lang="en-US" sz="1600" dirty="0">
                <a:latin typeface="Arial" panose="020B0604020202020204" pitchFamily="34" charset="0"/>
                <a:cs typeface="Arial" panose="020B0604020202020204" pitchFamily="34" charset="0"/>
              </a:rPr>
            </a:br>
            <a:endParaRPr lang="en-US" sz="1600" dirty="0">
              <a:latin typeface="Arial" panose="020B0604020202020204" pitchFamily="34" charset="0"/>
              <a:cs typeface="Arial" panose="020B0604020202020204" pitchFamily="34" charset="0"/>
            </a:endParaRPr>
          </a:p>
          <a:p>
            <a:pPr>
              <a:lnSpc>
                <a:spcPct val="80000"/>
              </a:lnSpc>
              <a:defRPr/>
            </a:pPr>
            <a:r>
              <a:rPr lang="en-US" sz="1600" dirty="0">
                <a:latin typeface="Arial" panose="020B0604020202020204" pitchFamily="34" charset="0"/>
                <a:cs typeface="Arial" panose="020B0604020202020204" pitchFamily="34" charset="0"/>
              </a:rPr>
              <a:t>(You may include names and email addresses of non-presenting authors on the last slide)</a:t>
            </a:r>
            <a:br>
              <a:rPr lang="en-US" sz="1600" dirty="0">
                <a:latin typeface="Arial" panose="020B0604020202020204" pitchFamily="34" charset="0"/>
                <a:cs typeface="Arial" panose="020B0604020202020204" pitchFamily="34" charset="0"/>
              </a:rPr>
            </a:br>
            <a:r>
              <a:rPr lang="en-US" altLang="en-US" sz="1600" dirty="0">
                <a:latin typeface="Arial" panose="020B0604020202020204" pitchFamily="34" charset="0"/>
                <a:cs typeface="Arial" panose="020B0604020202020204" pitchFamily="34" charset="0"/>
              </a:rPr>
              <a:t>Instruction – this slide cannot have logo, images or hyperlinks.  Only what is shown.</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6/22/2025</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035493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E4D271-72DA-D8D8-F9B1-87B1457335AD}"/>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Date Placeholder 1">
            <a:extLst>
              <a:ext uri="{FF2B5EF4-FFF2-40B4-BE49-F238E27FC236}">
                <a16:creationId xmlns:a16="http://schemas.microsoft.com/office/drawing/2014/main" id="{AC2D2D19-DFD5-6105-630C-DF1E7D8F76B8}"/>
              </a:ext>
            </a:extLst>
          </p:cNvPr>
          <p:cNvSpPr>
            <a:spLocks noGrp="1"/>
          </p:cNvSpPr>
          <p:nvPr>
            <p:ph type="dt" sz="half" idx="10"/>
          </p:nvPr>
        </p:nvSpPr>
        <p:spPr/>
        <p:txBody>
          <a:bodyPr/>
          <a:lstStyle/>
          <a:p>
            <a:fld id="{B8F9930B-3159-E540-9475-A38C19A8C769}" type="datetimeFigureOut">
              <a:rPr lang="en-US" smtClean="0"/>
              <a:t>6/22/2025</a:t>
            </a:fld>
            <a:endParaRPr lang="en-US"/>
          </a:p>
        </p:txBody>
      </p:sp>
      <p:sp>
        <p:nvSpPr>
          <p:cNvPr id="3" name="Footer Placeholder 2">
            <a:extLst>
              <a:ext uri="{FF2B5EF4-FFF2-40B4-BE49-F238E27FC236}">
                <a16:creationId xmlns:a16="http://schemas.microsoft.com/office/drawing/2014/main" id="{A5C6187A-34B0-C186-574B-3FD7008D04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69D4E4A-DD90-06B6-456C-54FE2D74BE2E}"/>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6" name="Title 1">
            <a:extLst>
              <a:ext uri="{FF2B5EF4-FFF2-40B4-BE49-F238E27FC236}">
                <a16:creationId xmlns:a16="http://schemas.microsoft.com/office/drawing/2014/main" id="{99294C16-66A5-48A4-83B6-F4ABC91F5F68}"/>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Blank</a:t>
            </a:r>
          </a:p>
        </p:txBody>
      </p:sp>
    </p:spTree>
    <p:extLst>
      <p:ext uri="{BB962C8B-B14F-4D97-AF65-F5344CB8AC3E}">
        <p14:creationId xmlns:p14="http://schemas.microsoft.com/office/powerpoint/2010/main" val="787151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Updated layou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65E3A69-FCB3-E59C-698E-75CF7CE13BB2}"/>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91B2195D-0C17-BBDC-5633-06B1059E218F}"/>
              </a:ext>
            </a:extLst>
          </p:cNvPr>
          <p:cNvSpPr>
            <a:spLocks noGrp="1"/>
          </p:cNvSpPr>
          <p:nvPr>
            <p:ph type="title"/>
          </p:nvPr>
        </p:nvSpPr>
        <p:spPr>
          <a:xfrm>
            <a:off x="839788" y="1721223"/>
            <a:ext cx="3932237" cy="887505"/>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13F7457-EB4C-942A-A911-640895F6C3C6}"/>
              </a:ext>
            </a:extLst>
          </p:cNvPr>
          <p:cNvSpPr>
            <a:spLocks noGrp="1"/>
          </p:cNvSpPr>
          <p:nvPr>
            <p:ph type="pic" idx="1"/>
          </p:nvPr>
        </p:nvSpPr>
        <p:spPr>
          <a:xfrm>
            <a:off x="5365376" y="1721224"/>
            <a:ext cx="5990012" cy="413982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2AEC681A-4B74-6B48-B5B8-370D9CA4135C}"/>
              </a:ext>
            </a:extLst>
          </p:cNvPr>
          <p:cNvSpPr>
            <a:spLocks noGrp="1"/>
          </p:cNvSpPr>
          <p:nvPr>
            <p:ph type="body" sz="half" idx="2"/>
          </p:nvPr>
        </p:nvSpPr>
        <p:spPr>
          <a:xfrm>
            <a:off x="839788" y="2931458"/>
            <a:ext cx="3932237" cy="293752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53A3A31-A487-3BE4-BE5F-FAB2FF1D734F}"/>
              </a:ext>
            </a:extLst>
          </p:cNvPr>
          <p:cNvSpPr>
            <a:spLocks noGrp="1"/>
          </p:cNvSpPr>
          <p:nvPr>
            <p:ph type="dt" sz="half" idx="10"/>
          </p:nvPr>
        </p:nvSpPr>
        <p:spPr/>
        <p:txBody>
          <a:bodyPr/>
          <a:lstStyle/>
          <a:p>
            <a:fld id="{B8F9930B-3159-E540-9475-A38C19A8C769}" type="datetimeFigureOut">
              <a:rPr lang="en-US" smtClean="0"/>
              <a:t>6/22/2025</a:t>
            </a:fld>
            <a:endParaRPr lang="en-US"/>
          </a:p>
        </p:txBody>
      </p:sp>
      <p:sp>
        <p:nvSpPr>
          <p:cNvPr id="6" name="Footer Placeholder 5">
            <a:extLst>
              <a:ext uri="{FF2B5EF4-FFF2-40B4-BE49-F238E27FC236}">
                <a16:creationId xmlns:a16="http://schemas.microsoft.com/office/drawing/2014/main" id="{7B215F16-C0CB-868C-5A4A-C47B360D99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EA1E2A-9B90-AABA-22F7-AF3ECFD9BDF9}"/>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4450692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Extra">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97980DB-A969-9442-653B-289C49580369}"/>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Title 1">
            <a:extLst>
              <a:ext uri="{FF2B5EF4-FFF2-40B4-BE49-F238E27FC236}">
                <a16:creationId xmlns:a16="http://schemas.microsoft.com/office/drawing/2014/main" id="{FBFABA8A-C2D5-F32C-A8CD-95FB17FC6A74}"/>
              </a:ext>
            </a:extLst>
          </p:cNvPr>
          <p:cNvSpPr>
            <a:spLocks noGrp="1"/>
          </p:cNvSpPr>
          <p:nvPr>
            <p:ph type="title"/>
          </p:nvPr>
        </p:nvSpPr>
        <p:spPr>
          <a:xfrm>
            <a:off x="831850" y="1709738"/>
            <a:ext cx="10515600" cy="1813391"/>
          </a:xfrm>
        </p:spPr>
        <p:txBody>
          <a:bodyPr anchor="b"/>
          <a:lstStyle>
            <a:lvl1pPr algn="ctr">
              <a:defRPr sz="6000">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D51CED53-CCB6-6661-0EBF-F0F7CD446A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E47FA070-010D-C466-1F4C-D1E55ED206C0}"/>
              </a:ext>
            </a:extLst>
          </p:cNvPr>
          <p:cNvSpPr>
            <a:spLocks noGrp="1"/>
          </p:cNvSpPr>
          <p:nvPr>
            <p:ph type="dt" sz="half" idx="10"/>
          </p:nvPr>
        </p:nvSpPr>
        <p:spPr/>
        <p:txBody>
          <a:bodyPr/>
          <a:lstStyle/>
          <a:p>
            <a:fld id="{B8F9930B-3159-E540-9475-A38C19A8C769}" type="datetimeFigureOut">
              <a:rPr lang="en-US" smtClean="0"/>
              <a:t>6/22/2025</a:t>
            </a:fld>
            <a:endParaRPr lang="en-US"/>
          </a:p>
        </p:txBody>
      </p:sp>
      <p:sp>
        <p:nvSpPr>
          <p:cNvPr id="5" name="Footer Placeholder 4">
            <a:extLst>
              <a:ext uri="{FF2B5EF4-FFF2-40B4-BE49-F238E27FC236}">
                <a16:creationId xmlns:a16="http://schemas.microsoft.com/office/drawing/2014/main" id="{DD7A5C97-CEB4-48E4-B3CA-496EB15D46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33E924-E115-9AF4-C11B-13AC2FA18140}"/>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09826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2E8632-B56D-8185-AF64-5F3C777665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8F100FA-F2BB-6D66-E7D8-CAC447821B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B408DFB-91B6-4015-D213-610A39234E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F9930B-3159-E540-9475-A38C19A8C769}" type="datetimeFigureOut">
              <a:rPr lang="en-US" smtClean="0"/>
              <a:t>6/22/2025</a:t>
            </a:fld>
            <a:endParaRPr lang="en-US"/>
          </a:p>
        </p:txBody>
      </p:sp>
      <p:sp>
        <p:nvSpPr>
          <p:cNvPr id="5" name="Footer Placeholder 4">
            <a:extLst>
              <a:ext uri="{FF2B5EF4-FFF2-40B4-BE49-F238E27FC236}">
                <a16:creationId xmlns:a16="http://schemas.microsoft.com/office/drawing/2014/main" id="{89EA5866-6C91-5205-7000-7B9C1526C2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6526E25-C768-621F-9162-1FFD6D24E4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DD9060-538D-6748-9546-F4DF75D7DA81}" type="slidenum">
              <a:rPr lang="en-US" smtClean="0"/>
              <a:t>‹#›</a:t>
            </a:fld>
            <a:endParaRPr lang="en-US"/>
          </a:p>
        </p:txBody>
      </p:sp>
    </p:spTree>
    <p:extLst>
      <p:ext uri="{BB962C8B-B14F-4D97-AF65-F5344CB8AC3E}">
        <p14:creationId xmlns:p14="http://schemas.microsoft.com/office/powerpoint/2010/main" val="2224647768"/>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50" r:id="rId3"/>
    <p:sldLayoutId id="2147483659" r:id="rId4"/>
    <p:sldLayoutId id="2147483654" r:id="rId5"/>
    <p:sldLayoutId id="2147483652" r:id="rId6"/>
    <p:sldLayoutId id="2147483658" r:id="rId7"/>
    <p:sldLayoutId id="2147483661" r:id="rId8"/>
    <p:sldLayoutId id="2147483662" r:id="rId9"/>
    <p:sldLayoutId id="2147483663" r:id="rId10"/>
    <p:sldLayoutId id="2147483655" r:id="rId11"/>
    <p:sldLayoutId id="2147483657" r:id="rId12"/>
    <p:sldLayoutId id="2147483651" r:id="rId13"/>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package" Target="../embeddings/Microsoft_Word_Document.docx"/><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hyperlink" Target="https://www.ashrae.org/technical-resources/standards-and-guidelines/standards-errata" TargetMode="External"/><Relationship Id="rId2" Type="http://schemas.openxmlformats.org/officeDocument/2006/relationships/notesSlide" Target="../notesSlides/notesSlide3.xml"/><Relationship Id="rId1" Type="http://schemas.openxmlformats.org/officeDocument/2006/relationships/slideLayout" Target="../slideLayouts/slideLayout11.xml"/><Relationship Id="rId4" Type="http://schemas.openxmlformats.org/officeDocument/2006/relationships/hyperlink" Target="https://www.ashrae.org/file%20library/technical%20resources/standards%20and%20guidelines/standards%20errata/standards/30-2019errata-4-24-2024-.pdf"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hyperlink" Target="https://www.thermalcare.com/adiabatic-fluid-coolers/" TargetMode="External"/><Relationship Id="rId2" Type="http://schemas.openxmlformats.org/officeDocument/2006/relationships/hyperlink" Target="https://www.ashrae.org/technical-resources/standards-and-guidelines/standards-addenda" TargetMode="Externa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hyperlink" Target="https://www.ashrae.org/technical-resources/standards-and-guidelines/standards-addenda" TargetMode="Externa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10.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hyperlink" Target="https://technologyportal.ashrae.org/" TargetMode="Externa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3" Type="http://schemas.openxmlformats.org/officeDocument/2006/relationships/hyperlink" Target="https://authoring.ashrae.org/" TargetMode="External"/><Relationship Id="rId2" Type="http://schemas.openxmlformats.org/officeDocument/2006/relationships/hyperlink" Target="mailto:jethro.medina@chemours.com" TargetMode="Externa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hyperlink" Target="http://www.ashrae.org/TCs" TargetMode="External"/><Relationship Id="rId1" Type="http://schemas.openxmlformats.org/officeDocument/2006/relationships/slideLayout" Target="../slideLayouts/slideLayout11.xml"/><Relationship Id="rId5" Type="http://schemas.openxmlformats.org/officeDocument/2006/relationships/oleObject" Target="../embeddings/oleObject2.bin"/><Relationship Id="rId4" Type="http://schemas.openxmlformats.org/officeDocument/2006/relationships/image" Target="../media/image12.emf"/></Relationships>
</file>

<file path=ppt/slides/_rels/slide39.xml.rels><?xml version="1.0" encoding="UTF-8" standalone="yes"?>
<Relationships xmlns="http://schemas.openxmlformats.org/package/2006/relationships"><Relationship Id="rId3" Type="http://schemas.openxmlformats.org/officeDocument/2006/relationships/hyperlink" Target="https://tc0802.ashraetcs.org/" TargetMode="External"/><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1.xml"/><Relationship Id="rId5" Type="http://schemas.openxmlformats.org/officeDocument/2006/relationships/image" Target="../media/image170.png"/><Relationship Id="rId4" Type="http://schemas.openxmlformats.org/officeDocument/2006/relationships/slide" Target="slide4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00DD4ED-DCAE-5F06-82DD-89795C85A00D}"/>
              </a:ext>
            </a:extLst>
          </p:cNvPr>
          <p:cNvSpPr>
            <a:spLocks noGrp="1"/>
          </p:cNvSpPr>
          <p:nvPr>
            <p:ph type="ctrTitle"/>
          </p:nvPr>
        </p:nvSpPr>
        <p:spPr>
          <a:xfrm>
            <a:off x="1187777" y="2714920"/>
            <a:ext cx="9728462" cy="1442301"/>
          </a:xfrm>
        </p:spPr>
        <p:txBody>
          <a:bodyPr/>
          <a:lstStyle/>
          <a:p>
            <a:pPr marL="0" indent="0"/>
            <a:r>
              <a:rPr lang="en-US" sz="4000" dirty="0">
                <a:latin typeface="Arial" panose="020B0604020202020204" pitchFamily="34" charset="0"/>
                <a:cs typeface="Arial" panose="020B0604020202020204" pitchFamily="34" charset="0"/>
              </a:rPr>
              <a:t>TC 8.2 Vapor Compression Cooling and Heat Pump Chillers – Main Meeting</a:t>
            </a:r>
          </a:p>
        </p:txBody>
      </p:sp>
      <p:sp>
        <p:nvSpPr>
          <p:cNvPr id="6" name="Subtitle 5">
            <a:extLst>
              <a:ext uri="{FF2B5EF4-FFF2-40B4-BE49-F238E27FC236}">
                <a16:creationId xmlns:a16="http://schemas.microsoft.com/office/drawing/2014/main" id="{8848BD79-5858-747B-F07F-C954BEDB18A9}"/>
              </a:ext>
            </a:extLst>
          </p:cNvPr>
          <p:cNvSpPr>
            <a:spLocks noGrp="1"/>
          </p:cNvSpPr>
          <p:nvPr>
            <p:ph type="subTitle" idx="1"/>
          </p:nvPr>
        </p:nvSpPr>
        <p:spPr>
          <a:xfrm>
            <a:off x="2115278" y="5360152"/>
            <a:ext cx="7961442" cy="581026"/>
          </a:xfrm>
        </p:spPr>
        <p:txBody>
          <a:bodyPr>
            <a:normAutofit lnSpcReduction="10000"/>
          </a:bodyPr>
          <a:lstStyle/>
          <a:p>
            <a:r>
              <a:rPr lang="en-US" sz="3600" dirty="0">
                <a:latin typeface="Arial" panose="020B0604020202020204" pitchFamily="34" charset="0"/>
                <a:cs typeface="Arial" panose="020B0604020202020204" pitchFamily="34" charset="0"/>
              </a:rPr>
              <a:t>February 10</a:t>
            </a:r>
            <a:r>
              <a:rPr lang="en-US" sz="3600" baseline="30000" dirty="0">
                <a:latin typeface="Arial" panose="020B0604020202020204" pitchFamily="34" charset="0"/>
                <a:cs typeface="Arial" panose="020B0604020202020204" pitchFamily="34" charset="0"/>
              </a:rPr>
              <a:t>th</a:t>
            </a:r>
            <a:r>
              <a:rPr lang="en-US" sz="3600" dirty="0">
                <a:latin typeface="Arial" panose="020B0604020202020204" pitchFamily="34" charset="0"/>
                <a:cs typeface="Arial" panose="020B0604020202020204" pitchFamily="34" charset="0"/>
              </a:rPr>
              <a:t>, 2025</a:t>
            </a:r>
          </a:p>
        </p:txBody>
      </p:sp>
      <p:sp>
        <p:nvSpPr>
          <p:cNvPr id="8" name="Text Placeholder 7">
            <a:extLst>
              <a:ext uri="{FF2B5EF4-FFF2-40B4-BE49-F238E27FC236}">
                <a16:creationId xmlns:a16="http://schemas.microsoft.com/office/drawing/2014/main" id="{B8F09592-9CC1-7055-6445-7228AA1349CF}"/>
              </a:ext>
            </a:extLst>
          </p:cNvPr>
          <p:cNvSpPr>
            <a:spLocks noGrp="1"/>
          </p:cNvSpPr>
          <p:nvPr>
            <p:ph type="body" sz="quarter" idx="14"/>
          </p:nvPr>
        </p:nvSpPr>
        <p:spPr>
          <a:xfrm>
            <a:off x="1574799" y="4461119"/>
            <a:ext cx="9042400" cy="795338"/>
          </a:xfrm>
        </p:spPr>
        <p:txBody>
          <a:bodyPr/>
          <a:lstStyle/>
          <a:p>
            <a:r>
              <a:rPr lang="en-US" sz="3600" dirty="0">
                <a:latin typeface="Arial" panose="020B0604020202020204" pitchFamily="34" charset="0"/>
                <a:cs typeface="Arial" panose="020B0604020202020204" pitchFamily="34" charset="0"/>
              </a:rPr>
              <a:t>Orlando Winter – Hybrid Meeting</a:t>
            </a:r>
          </a:p>
          <a:p>
            <a:pPr marL="0" indent="0">
              <a:buNone/>
            </a:pPr>
            <a:endParaRPr lang="en-US" dirty="0"/>
          </a:p>
        </p:txBody>
      </p:sp>
    </p:spTree>
    <p:extLst>
      <p:ext uri="{BB962C8B-B14F-4D97-AF65-F5344CB8AC3E}">
        <p14:creationId xmlns:p14="http://schemas.microsoft.com/office/powerpoint/2010/main" val="23133289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8F9E3-0397-A0A5-5ABF-6851F2F9235B}"/>
              </a:ext>
            </a:extLst>
          </p:cNvPr>
          <p:cNvSpPr>
            <a:spLocks noGrp="1"/>
          </p:cNvSpPr>
          <p:nvPr>
            <p:ph type="title"/>
          </p:nvPr>
        </p:nvSpPr>
        <p:spPr/>
        <p:txBody>
          <a:bodyPr/>
          <a:lstStyle/>
          <a:p>
            <a:r>
              <a:rPr lang="en-US" dirty="0"/>
              <a:t>ASHRAE Value Statement</a:t>
            </a:r>
          </a:p>
        </p:txBody>
      </p:sp>
      <p:sp>
        <p:nvSpPr>
          <p:cNvPr id="3" name="Content Placeholder 2">
            <a:extLst>
              <a:ext uri="{FF2B5EF4-FFF2-40B4-BE49-F238E27FC236}">
                <a16:creationId xmlns:a16="http://schemas.microsoft.com/office/drawing/2014/main" id="{F2703052-063D-437F-C49D-29E0BF5FB9A1}"/>
              </a:ext>
            </a:extLst>
          </p:cNvPr>
          <p:cNvSpPr>
            <a:spLocks noGrp="1"/>
          </p:cNvSpPr>
          <p:nvPr>
            <p:ph idx="1"/>
          </p:nvPr>
        </p:nvSpPr>
        <p:spPr>
          <a:xfrm>
            <a:off x="329938" y="1376313"/>
            <a:ext cx="11481848" cy="5246737"/>
          </a:xfrm>
        </p:spPr>
        <p:txBody>
          <a:bodyPr>
            <a:normAutofit lnSpcReduction="10000"/>
          </a:bodyPr>
          <a:lstStyle/>
          <a:p>
            <a:pPr marL="0" indent="0" algn="ctr">
              <a:buNone/>
            </a:pPr>
            <a:r>
              <a:rPr lang="en-US" sz="3600" b="0" i="1" u="none" strike="noStrike" baseline="0" dirty="0">
                <a:solidFill>
                  <a:srgbClr val="000000"/>
                </a:solidFill>
                <a:latin typeface="Calibri" panose="020F0502020204030204" pitchFamily="34" charset="0"/>
              </a:rPr>
              <a:t>In ASHRAE meetings, we will act with honesty, fairness, courtesy, competence, inclusiveness and respect for others, which exemplify our core values of excellence, commitment, integrity, collaboration, volunteerism and diversity, and shall avoid all real or perceived conflicts of interest. Our culture is one of inclusiveness, acknowledging the inherent value and dignity of each individual. We celebrate diverse and inclusive communities, understanding that doing so fuels better, more creative and more thoughtful ideas, solutions and strategies for the Society and the communities our Society serves. We respect and welcome all. </a:t>
            </a:r>
            <a:endParaRPr lang="en-US" sz="3600" dirty="0"/>
          </a:p>
        </p:txBody>
      </p:sp>
    </p:spTree>
    <p:extLst>
      <p:ext uri="{BB962C8B-B14F-4D97-AF65-F5344CB8AC3E}">
        <p14:creationId xmlns:p14="http://schemas.microsoft.com/office/powerpoint/2010/main" val="2570299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Call to Order, Welcome, and Introductions</a:t>
            </a:r>
          </a:p>
        </p:txBody>
      </p:sp>
      <p:sp>
        <p:nvSpPr>
          <p:cNvPr id="8" name="Content Placeholder 7">
            <a:extLst>
              <a:ext uri="{FF2B5EF4-FFF2-40B4-BE49-F238E27FC236}">
                <a16:creationId xmlns:a16="http://schemas.microsoft.com/office/drawing/2014/main" id="{5C24060B-3F77-47D2-B915-441979266FCE}"/>
              </a:ext>
            </a:extLst>
          </p:cNvPr>
          <p:cNvSpPr>
            <a:spLocks noGrp="1"/>
          </p:cNvSpPr>
          <p:nvPr>
            <p:ph idx="1"/>
          </p:nvPr>
        </p:nvSpPr>
        <p:spPr/>
        <p:txBody>
          <a:bodyPr>
            <a:normAutofit/>
          </a:bodyPr>
          <a:lstStyle/>
          <a:p>
            <a:r>
              <a:rPr lang="en-US" sz="3200" dirty="0"/>
              <a:t>Welcome - Hybrid Meeting Format</a:t>
            </a:r>
          </a:p>
          <a:p>
            <a:r>
              <a:rPr lang="en-US" sz="3200" dirty="0"/>
              <a:t>Introductions:</a:t>
            </a:r>
          </a:p>
          <a:p>
            <a:pPr lvl="1"/>
            <a:r>
              <a:rPr lang="en-US" sz="2800" dirty="0"/>
              <a:t>Officers</a:t>
            </a:r>
          </a:p>
          <a:p>
            <a:pPr lvl="1"/>
            <a:r>
              <a:rPr lang="en-US" sz="2800" dirty="0"/>
              <a:t>Members</a:t>
            </a:r>
          </a:p>
          <a:p>
            <a:pPr lvl="1"/>
            <a:r>
              <a:rPr lang="en-US" sz="2800" dirty="0"/>
              <a:t>Guests</a:t>
            </a:r>
          </a:p>
        </p:txBody>
      </p:sp>
      <p:sp>
        <p:nvSpPr>
          <p:cNvPr id="6" name="TextBox 5">
            <a:extLst>
              <a:ext uri="{FF2B5EF4-FFF2-40B4-BE49-F238E27FC236}">
                <a16:creationId xmlns:a16="http://schemas.microsoft.com/office/drawing/2014/main" id="{0FF4EBAE-3CA0-407E-91B0-31A8090F44A1}"/>
              </a:ext>
            </a:extLst>
          </p:cNvPr>
          <p:cNvSpPr txBox="1"/>
          <p:nvPr/>
        </p:nvSpPr>
        <p:spPr>
          <a:xfrm>
            <a:off x="8995508" y="2454031"/>
            <a:ext cx="2086707" cy="1813169"/>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2364392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24BD4-3422-4041-8E66-AF7967E0CA6D}"/>
              </a:ext>
            </a:extLst>
          </p:cNvPr>
          <p:cNvSpPr>
            <a:spLocks noGrp="1"/>
          </p:cNvSpPr>
          <p:nvPr>
            <p:ph type="title"/>
          </p:nvPr>
        </p:nvSpPr>
        <p:spPr/>
        <p:txBody>
          <a:bodyPr/>
          <a:lstStyle/>
          <a:p>
            <a:r>
              <a:rPr lang="en-US" dirty="0"/>
              <a:t>Quorum Check – Trent Hunt</a:t>
            </a:r>
          </a:p>
        </p:txBody>
      </p:sp>
      <p:sp>
        <p:nvSpPr>
          <p:cNvPr id="6" name="Content Placeholder 2">
            <a:extLst>
              <a:ext uri="{FF2B5EF4-FFF2-40B4-BE49-F238E27FC236}">
                <a16:creationId xmlns:a16="http://schemas.microsoft.com/office/drawing/2014/main" id="{64C2A1E5-F6C0-2005-DD92-6AFE4C24F51A}"/>
              </a:ext>
            </a:extLst>
          </p:cNvPr>
          <p:cNvSpPr>
            <a:spLocks noGrp="1"/>
          </p:cNvSpPr>
          <p:nvPr>
            <p:ph idx="1"/>
          </p:nvPr>
        </p:nvSpPr>
        <p:spPr>
          <a:xfrm>
            <a:off x="704850" y="1454149"/>
            <a:ext cx="10515600" cy="5038725"/>
          </a:xfrm>
        </p:spPr>
        <p:txBody>
          <a:bodyPr>
            <a:normAutofit/>
          </a:bodyPr>
          <a:lstStyle/>
          <a:p>
            <a:r>
              <a:rPr lang="en-US" dirty="0"/>
              <a:t>? Voting Members/ … in attendance (… online)</a:t>
            </a:r>
          </a:p>
          <a:p>
            <a:r>
              <a:rPr lang="en-US" b="1" dirty="0"/>
              <a:t>Trent Hunt</a:t>
            </a:r>
          </a:p>
          <a:p>
            <a:r>
              <a:rPr lang="en-US" b="1" dirty="0"/>
              <a:t>Tiffany Bates Abruzzo</a:t>
            </a:r>
          </a:p>
          <a:p>
            <a:r>
              <a:rPr lang="en-US" b="1" dirty="0"/>
              <a:t>Scott MacBain</a:t>
            </a:r>
          </a:p>
          <a:p>
            <a:r>
              <a:rPr lang="en-US" b="1" dirty="0"/>
              <a:t>Brandon Gill </a:t>
            </a:r>
          </a:p>
          <a:p>
            <a:r>
              <a:rPr lang="en-US" b="1" dirty="0"/>
              <a:t>Chris Miller </a:t>
            </a:r>
          </a:p>
          <a:p>
            <a:r>
              <a:rPr lang="en-US" b="1" dirty="0"/>
              <a:t>Michael Perevozchikov </a:t>
            </a:r>
            <a:r>
              <a:rPr lang="en-US" sz="1600" b="1" dirty="0"/>
              <a:t>– Currently listed on committee site as non-voting</a:t>
            </a:r>
            <a:endParaRPr lang="en-US" b="1" dirty="0"/>
          </a:p>
          <a:p>
            <a:r>
              <a:rPr lang="en-US" b="1" dirty="0"/>
              <a:t>Nick </a:t>
            </a:r>
            <a:r>
              <a:rPr lang="en-US" b="1" dirty="0" err="1"/>
              <a:t>Zupp</a:t>
            </a:r>
            <a:r>
              <a:rPr lang="en-US" b="1" dirty="0"/>
              <a:t> </a:t>
            </a:r>
            <a:endParaRPr lang="en-US" sz="1600" b="1" dirty="0"/>
          </a:p>
          <a:p>
            <a:pPr marL="0" indent="0">
              <a:buNone/>
            </a:pPr>
            <a:endParaRPr lang="en-US" b="1" dirty="0"/>
          </a:p>
          <a:p>
            <a:r>
              <a:rPr lang="en-US" b="1" i="1" dirty="0"/>
              <a:t>Need more; Nominations?</a:t>
            </a:r>
          </a:p>
        </p:txBody>
      </p:sp>
    </p:spTree>
    <p:extLst>
      <p:ext uri="{BB962C8B-B14F-4D97-AF65-F5344CB8AC3E}">
        <p14:creationId xmlns:p14="http://schemas.microsoft.com/office/powerpoint/2010/main" val="2260901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1AB70-162F-4323-83DE-0E779A5A1D9E}"/>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127318E4-89EF-4DCD-A2FE-42358570B227}"/>
              </a:ext>
            </a:extLst>
          </p:cNvPr>
          <p:cNvSpPr>
            <a:spLocks noGrp="1"/>
          </p:cNvSpPr>
          <p:nvPr>
            <p:ph idx="1"/>
          </p:nvPr>
        </p:nvSpPr>
        <p:spPr>
          <a:xfrm>
            <a:off x="838200" y="1338751"/>
            <a:ext cx="10515600" cy="5191003"/>
          </a:xfrm>
        </p:spPr>
        <p:txBody>
          <a:bodyPr>
            <a:noAutofit/>
          </a:bodyPr>
          <a:lstStyle/>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Call to Order, T. Hunt</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Introductions</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Quorum check – T. Abruzzo</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Code of Ethics Commitment – T. Hunt</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Agenda Review – T. Hunt</a:t>
            </a: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TC 8.2 Mission Statement &amp; Scope &amp; </a:t>
            </a:r>
            <a:r>
              <a:rPr lang="en-US" sz="1800" u="sng"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Vote to Re-affirm </a:t>
            </a: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T. Hunt</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Reviewed/Approve Annual Summer 2025 Meeting Minutes – Basecamp – T. Hunt</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Reports:</a:t>
            </a:r>
            <a:endParaRPr lang="en-US" sz="1800" dirty="0">
              <a:effectLst/>
              <a:latin typeface="Tms Rmn"/>
              <a:ea typeface="Times New Roman" panose="02020603050405020304" pitchFamily="18" charset="0"/>
              <a:cs typeface="Times New Roman" panose="02020603050405020304" pitchFamily="18" charset="0"/>
            </a:endParaRPr>
          </a:p>
          <a:p>
            <a:pPr marL="1028700" lvl="1" indent="-342900">
              <a:spcBef>
                <a:spcPts val="0"/>
              </a:spcBef>
              <a:tabLst>
                <a:tab pos="457200" algn="l"/>
                <a:tab pos="9144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Standards – P. Johnson (+ others)</a:t>
            </a:r>
            <a:endParaRPr lang="en-US" sz="1800" dirty="0">
              <a:effectLst/>
              <a:latin typeface="Tms Rmn"/>
              <a:ea typeface="Times New Roman" panose="02020603050405020304" pitchFamily="18" charset="0"/>
              <a:cs typeface="Times New Roman" panose="02020603050405020304" pitchFamily="18" charset="0"/>
            </a:endParaRPr>
          </a:p>
          <a:p>
            <a:pPr marL="1028700" lvl="1" indent="-342900">
              <a:spcBef>
                <a:spcPts val="0"/>
              </a:spcBef>
              <a:tabLst>
                <a:tab pos="914400" algn="l"/>
                <a:tab pos="13716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MTG Low GWP Liaison Update – P. Johnson</a:t>
            </a:r>
            <a:endParaRPr lang="en-US" sz="1800" dirty="0">
              <a:effectLst/>
              <a:latin typeface="Tms Rmn"/>
              <a:ea typeface="Times New Roman" panose="02020603050405020304" pitchFamily="18" charset="0"/>
              <a:cs typeface="Times New Roman" panose="02020603050405020304" pitchFamily="18" charset="0"/>
            </a:endParaRPr>
          </a:p>
          <a:p>
            <a:pPr marL="1028700" lvl="1" indent="-342900">
              <a:spcBef>
                <a:spcPts val="0"/>
              </a:spcBef>
              <a:tabLst>
                <a:tab pos="457200" algn="l"/>
                <a:tab pos="9144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Program - M. Rogan</a:t>
            </a:r>
            <a:endParaRPr lang="en-US" sz="1800" dirty="0">
              <a:effectLst/>
              <a:latin typeface="Tms Rmn"/>
              <a:ea typeface="Times New Roman" panose="02020603050405020304" pitchFamily="18" charset="0"/>
              <a:cs typeface="Times New Roman" panose="02020603050405020304" pitchFamily="18" charset="0"/>
            </a:endParaRPr>
          </a:p>
          <a:p>
            <a:pPr marL="1028700" lvl="1" indent="-342900">
              <a:spcBef>
                <a:spcPts val="0"/>
              </a:spcBef>
              <a:tabLst>
                <a:tab pos="457200" algn="l"/>
                <a:tab pos="9144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Research – D. Showalter</a:t>
            </a:r>
            <a:endParaRPr lang="en-US" sz="1800" dirty="0">
              <a:effectLst/>
              <a:latin typeface="Tms Rmn"/>
              <a:ea typeface="Times New Roman" panose="02020603050405020304" pitchFamily="18" charset="0"/>
              <a:cs typeface="Times New Roman" panose="02020603050405020304" pitchFamily="18" charset="0"/>
            </a:endParaRPr>
          </a:p>
          <a:p>
            <a:pPr marL="1028700" lvl="1" indent="-342900">
              <a:spcBef>
                <a:spcPts val="0"/>
              </a:spcBef>
              <a:tabLst>
                <a:tab pos="457200" algn="l"/>
                <a:tab pos="9144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Handbook – J. Medina</a:t>
            </a:r>
            <a:endParaRPr lang="en-US" sz="1800" dirty="0">
              <a:effectLst/>
              <a:latin typeface="Tms Rmn"/>
              <a:ea typeface="Times New Roman" panose="02020603050405020304" pitchFamily="18" charset="0"/>
              <a:cs typeface="Times New Roman" panose="02020603050405020304" pitchFamily="18" charset="0"/>
            </a:endParaRPr>
          </a:p>
          <a:p>
            <a:pPr marL="1028700" lvl="1" indent="-342900">
              <a:spcBef>
                <a:spcPts val="0"/>
              </a:spcBef>
              <a:tabLst>
                <a:tab pos="457200" algn="l"/>
                <a:tab pos="9144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Membership &amp; Transition – </a:t>
            </a:r>
            <a:r>
              <a:rPr lang="en-US" sz="18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 MacBain</a:t>
            </a:r>
            <a:endParaRPr lang="en-US" sz="1800" dirty="0">
              <a:effectLst/>
              <a:latin typeface="Tms Rmn"/>
              <a:ea typeface="Times New Roman" panose="02020603050405020304" pitchFamily="18" charset="0"/>
              <a:cs typeface="Times New Roman" panose="02020603050405020304" pitchFamily="18" charset="0"/>
            </a:endParaRPr>
          </a:p>
          <a:p>
            <a:pPr marL="1028700" lvl="1" indent="-342900">
              <a:spcBef>
                <a:spcPts val="0"/>
              </a:spcBef>
              <a:tabLst>
                <a:tab pos="457200" algn="l"/>
                <a:tab pos="9144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Web Master – D. Kemper</a:t>
            </a:r>
            <a:endParaRPr lang="en-US" sz="1800" dirty="0">
              <a:effectLst/>
              <a:latin typeface="Tms Rmn"/>
              <a:ea typeface="Times New Roman" panose="02020603050405020304" pitchFamily="18" charset="0"/>
              <a:cs typeface="Times New Roman" panose="02020603050405020304" pitchFamily="18" charset="0"/>
            </a:endParaRPr>
          </a:p>
          <a:p>
            <a:pPr marL="1028700" lvl="1" indent="-342900">
              <a:spcBef>
                <a:spcPts val="0"/>
              </a:spcBef>
              <a:tabLst>
                <a:tab pos="457200" algn="l"/>
                <a:tab pos="9144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Honors and Awards –  R. Good</a:t>
            </a:r>
            <a:endParaRPr lang="en-US" sz="1800" dirty="0">
              <a:effectLst/>
              <a:latin typeface="Tms Rmn"/>
              <a:ea typeface="Times New Roman" panose="02020603050405020304" pitchFamily="18" charset="0"/>
              <a:cs typeface="Times New Roman" panose="02020603050405020304" pitchFamily="18" charset="0"/>
            </a:endParaRPr>
          </a:p>
          <a:p>
            <a:pPr marL="1028700" lvl="1" indent="-342900">
              <a:spcBef>
                <a:spcPts val="0"/>
              </a:spcBef>
              <a:tabLst>
                <a:tab pos="457200" algn="l"/>
                <a:tab pos="9144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Chair’s Breakfast Report – T. Hunt / T. Abruzzo</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Old Business –  T. Hunt</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New Business – T. Hunt</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For the Good and Wellbeing ….  </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Adjourn</a:t>
            </a:r>
            <a:endParaRPr lang="en-US" sz="1800" dirty="0">
              <a:effectLst/>
              <a:latin typeface="Tms Rmn"/>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5941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B3C7C-AF45-45E4-847D-6D1E367D9D95}"/>
              </a:ext>
            </a:extLst>
          </p:cNvPr>
          <p:cNvSpPr>
            <a:spLocks noGrp="1"/>
          </p:cNvSpPr>
          <p:nvPr>
            <p:ph type="title"/>
          </p:nvPr>
        </p:nvSpPr>
        <p:spPr/>
        <p:txBody>
          <a:bodyPr>
            <a:normAutofit fontScale="90000"/>
          </a:bodyPr>
          <a:lstStyle/>
          <a:p>
            <a:pPr algn="ctr"/>
            <a:r>
              <a:rPr lang="en-US" dirty="0"/>
              <a:t>TC8.2 Vapor Compression Cooling and</a:t>
            </a:r>
            <a:br>
              <a:rPr lang="en-US" dirty="0"/>
            </a:br>
            <a:r>
              <a:rPr lang="en-US" dirty="0"/>
              <a:t>Heat Pump Chillers Mission Statement</a:t>
            </a:r>
          </a:p>
        </p:txBody>
      </p:sp>
      <p:sp>
        <p:nvSpPr>
          <p:cNvPr id="3" name="Content Placeholder 2">
            <a:extLst>
              <a:ext uri="{FF2B5EF4-FFF2-40B4-BE49-F238E27FC236}">
                <a16:creationId xmlns:a16="http://schemas.microsoft.com/office/drawing/2014/main" id="{4971CEA2-5BEF-4962-A978-F3C6504BD17D}"/>
              </a:ext>
            </a:extLst>
          </p:cNvPr>
          <p:cNvSpPr>
            <a:spLocks noGrp="1"/>
          </p:cNvSpPr>
          <p:nvPr>
            <p:ph idx="4294967295"/>
          </p:nvPr>
        </p:nvSpPr>
        <p:spPr>
          <a:xfrm>
            <a:off x="414779" y="1504950"/>
            <a:ext cx="11378153" cy="3858902"/>
          </a:xfrm>
        </p:spPr>
        <p:txBody>
          <a:bodyPr>
            <a:normAutofit fontScale="92500" lnSpcReduction="20000"/>
          </a:bodyPr>
          <a:lstStyle/>
          <a:p>
            <a:pPr marL="0" indent="0">
              <a:buNone/>
            </a:pPr>
            <a:r>
              <a:rPr lang="en-US" dirty="0"/>
              <a:t>The Mission Statement of Technical Committee 8.2, Vapor Compression Cooling and Heat Pump Chillers is to provide world class technical expertise on all aspects of centrifugal refrigeration machines. </a:t>
            </a:r>
          </a:p>
          <a:p>
            <a:pPr marL="0" indent="0">
              <a:buNone/>
            </a:pPr>
            <a:r>
              <a:rPr lang="en-US" dirty="0"/>
              <a:t>This committee is a resource to industry, academia, and others following society protocols through seminars, standards, technical papers/articles and other presentations.</a:t>
            </a:r>
          </a:p>
          <a:p>
            <a:pPr marL="0" indent="0">
              <a:buNone/>
            </a:pPr>
            <a:endParaRPr lang="en-US" dirty="0"/>
          </a:p>
          <a:p>
            <a:pPr marL="0" indent="0">
              <a:buNone/>
            </a:pPr>
            <a:r>
              <a:rPr lang="en-US" dirty="0"/>
              <a:t>The Scope of TC 8.2 is concerned with cooling and heat pump chillers that involves centrifugal or positive displacement compressors, including those with heat exchangers, drivers, controls, split evaporators and condensers, and other accessories.</a:t>
            </a:r>
          </a:p>
          <a:p>
            <a:pPr marL="0" indent="0">
              <a:buNone/>
            </a:pPr>
            <a:endParaRPr lang="en-US" sz="2400" dirty="0"/>
          </a:p>
          <a:p>
            <a:pPr marL="0" indent="0">
              <a:buNone/>
            </a:pPr>
            <a:endParaRPr lang="en-US" sz="2400" dirty="0"/>
          </a:p>
        </p:txBody>
      </p:sp>
      <p:sp>
        <p:nvSpPr>
          <p:cNvPr id="4" name="Title 1">
            <a:extLst>
              <a:ext uri="{FF2B5EF4-FFF2-40B4-BE49-F238E27FC236}">
                <a16:creationId xmlns:a16="http://schemas.microsoft.com/office/drawing/2014/main" id="{4A8A3D42-D4E6-41D0-94BC-332B1A54957D}"/>
              </a:ext>
            </a:extLst>
          </p:cNvPr>
          <p:cNvSpPr txBox="1">
            <a:spLocks/>
          </p:cNvSpPr>
          <p:nvPr/>
        </p:nvSpPr>
        <p:spPr>
          <a:xfrm rot="21092820">
            <a:off x="824355" y="4252898"/>
            <a:ext cx="11257198" cy="64354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bg1"/>
                </a:solidFill>
                <a:latin typeface="+mj-lt"/>
                <a:ea typeface="+mj-ea"/>
                <a:cs typeface="+mj-cs"/>
              </a:defRPr>
            </a:lvl1pPr>
          </a:lstStyle>
          <a:p>
            <a:endParaRPr lang="en-US" dirty="0">
              <a:solidFill>
                <a:srgbClr val="FF0000"/>
              </a:solidFill>
            </a:endParaRPr>
          </a:p>
        </p:txBody>
      </p:sp>
      <p:sp>
        <p:nvSpPr>
          <p:cNvPr id="6" name="Content Placeholder 2">
            <a:extLst>
              <a:ext uri="{FF2B5EF4-FFF2-40B4-BE49-F238E27FC236}">
                <a16:creationId xmlns:a16="http://schemas.microsoft.com/office/drawing/2014/main" id="{3FF834F5-1A5A-3025-F120-01C81B91AA88}"/>
              </a:ext>
            </a:extLst>
          </p:cNvPr>
          <p:cNvSpPr txBox="1">
            <a:spLocks/>
          </p:cNvSpPr>
          <p:nvPr/>
        </p:nvSpPr>
        <p:spPr>
          <a:xfrm>
            <a:off x="124292" y="5250730"/>
            <a:ext cx="12067708" cy="14705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1" dirty="0"/>
              <a:t>Motion to Re-Affirm 8.2 Vapor Compression Cooling </a:t>
            </a:r>
          </a:p>
          <a:p>
            <a:pPr marL="0" indent="0" algn="ctr">
              <a:buFont typeface="Arial" panose="020B0604020202020204" pitchFamily="34" charset="0"/>
              <a:buNone/>
            </a:pPr>
            <a:r>
              <a:rPr lang="en-US" b="1" dirty="0"/>
              <a:t>and Heat Pump Chillers?</a:t>
            </a:r>
          </a:p>
        </p:txBody>
      </p:sp>
    </p:spTree>
    <p:extLst>
      <p:ext uri="{BB962C8B-B14F-4D97-AF65-F5344CB8AC3E}">
        <p14:creationId xmlns:p14="http://schemas.microsoft.com/office/powerpoint/2010/main" val="2529287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E5CBF-CCC1-4E6C-8303-02001C4AD938}"/>
              </a:ext>
            </a:extLst>
          </p:cNvPr>
          <p:cNvSpPr>
            <a:spLocks noGrp="1"/>
          </p:cNvSpPr>
          <p:nvPr>
            <p:ph type="title"/>
          </p:nvPr>
        </p:nvSpPr>
        <p:spPr>
          <a:xfrm>
            <a:off x="838200" y="234950"/>
            <a:ext cx="10515600" cy="892174"/>
          </a:xfrm>
        </p:spPr>
        <p:txBody>
          <a:bodyPr>
            <a:normAutofit fontScale="90000"/>
          </a:bodyPr>
          <a:lstStyle/>
          <a:p>
            <a:r>
              <a:rPr lang="en-US" dirty="0"/>
              <a:t>Review and Approve Previous Meeting Minutes</a:t>
            </a:r>
          </a:p>
        </p:txBody>
      </p:sp>
      <p:sp>
        <p:nvSpPr>
          <p:cNvPr id="3" name="Rectangle 2">
            <a:extLst>
              <a:ext uri="{FF2B5EF4-FFF2-40B4-BE49-F238E27FC236}">
                <a16:creationId xmlns:a16="http://schemas.microsoft.com/office/drawing/2014/main" id="{7223AE66-F570-4F7E-8303-AE95B677E443}"/>
              </a:ext>
            </a:extLst>
          </p:cNvPr>
          <p:cNvSpPr/>
          <p:nvPr/>
        </p:nvSpPr>
        <p:spPr>
          <a:xfrm>
            <a:off x="356784" y="1515863"/>
            <a:ext cx="7768280" cy="461665"/>
          </a:xfrm>
          <a:prstGeom prst="rect">
            <a:avLst/>
          </a:prstGeom>
        </p:spPr>
        <p:txBody>
          <a:bodyPr wrap="none">
            <a:spAutoFit/>
          </a:bodyPr>
          <a:lstStyle/>
          <a:p>
            <a:r>
              <a:rPr lang="en-US" sz="2400" dirty="0"/>
              <a:t>2024 Annual Summer (Indianapolis) Hybrid Meeting Minutes</a:t>
            </a:r>
          </a:p>
        </p:txBody>
      </p:sp>
      <p:graphicFrame>
        <p:nvGraphicFramePr>
          <p:cNvPr id="12" name="Object 11">
            <a:extLst>
              <a:ext uri="{FF2B5EF4-FFF2-40B4-BE49-F238E27FC236}">
                <a16:creationId xmlns:a16="http://schemas.microsoft.com/office/drawing/2014/main" id="{B66A6E6C-7F00-A8F3-F82C-8EADCB921DBC}"/>
              </a:ext>
            </a:extLst>
          </p:cNvPr>
          <p:cNvGraphicFramePr>
            <a:graphicFrameLocks noChangeAspect="1"/>
          </p:cNvGraphicFramePr>
          <p:nvPr>
            <p:extLst>
              <p:ext uri="{D42A27DB-BD31-4B8C-83A1-F6EECF244321}">
                <p14:modId xmlns:p14="http://schemas.microsoft.com/office/powerpoint/2010/main" val="335308233"/>
              </p:ext>
            </p:extLst>
          </p:nvPr>
        </p:nvGraphicFramePr>
        <p:xfrm>
          <a:off x="725864" y="2222625"/>
          <a:ext cx="2254577" cy="1988412"/>
        </p:xfrm>
        <a:graphic>
          <a:graphicData uri="http://schemas.openxmlformats.org/presentationml/2006/ole">
            <mc:AlternateContent xmlns:mc="http://schemas.openxmlformats.org/markup-compatibility/2006">
              <mc:Choice xmlns:v="urn:schemas-microsoft-com:vml" Requires="v">
                <p:oleObj name="Document" showAsIcon="1" r:id="rId2" imgW="914332" imgH="806315" progId="Word.Document.12">
                  <p:embed/>
                </p:oleObj>
              </mc:Choice>
              <mc:Fallback>
                <p:oleObj name="Document" showAsIcon="1" r:id="rId2" imgW="914332" imgH="806315" progId="Word.Document.12">
                  <p:embed/>
                  <p:pic>
                    <p:nvPicPr>
                      <p:cNvPr id="0" name=""/>
                      <p:cNvPicPr/>
                      <p:nvPr/>
                    </p:nvPicPr>
                    <p:blipFill>
                      <a:blip r:embed="rId3"/>
                      <a:stretch>
                        <a:fillRect/>
                      </a:stretch>
                    </p:blipFill>
                    <p:spPr>
                      <a:xfrm>
                        <a:off x="725864" y="2222625"/>
                        <a:ext cx="2254577" cy="1988412"/>
                      </a:xfrm>
                      <a:prstGeom prst="rect">
                        <a:avLst/>
                      </a:prstGeom>
                    </p:spPr>
                  </p:pic>
                </p:oleObj>
              </mc:Fallback>
            </mc:AlternateContent>
          </a:graphicData>
        </a:graphic>
      </p:graphicFrame>
    </p:spTree>
    <p:extLst>
      <p:ext uri="{BB962C8B-B14F-4D97-AF65-F5344CB8AC3E}">
        <p14:creationId xmlns:p14="http://schemas.microsoft.com/office/powerpoint/2010/main" val="4287025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p:txBody>
          <a:bodyPr>
            <a:normAutofit fontScale="90000"/>
          </a:bodyPr>
          <a:lstStyle/>
          <a:p>
            <a:r>
              <a:rPr lang="en-US" b="1" dirty="0"/>
              <a:t>Standards Report</a:t>
            </a:r>
            <a:br>
              <a:rPr lang="en-US" dirty="0"/>
            </a:br>
            <a:r>
              <a:rPr lang="en-US" sz="2800" dirty="0"/>
              <a:t>Standards Subcommittee – Phil Johnson (chair)</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4294967295"/>
          </p:nvPr>
        </p:nvSpPr>
        <p:spPr>
          <a:xfrm>
            <a:off x="0" y="1298575"/>
            <a:ext cx="12192000" cy="5343525"/>
          </a:xfrm>
        </p:spPr>
        <p:txBody>
          <a:bodyPr>
            <a:normAutofit fontScale="85000" lnSpcReduction="10000"/>
          </a:bodyPr>
          <a:lstStyle/>
          <a:p>
            <a:pPr marL="0" indent="0">
              <a:buNone/>
            </a:pPr>
            <a:r>
              <a:rPr lang="en-US" sz="2000" dirty="0"/>
              <a:t>TC 8.2 is the cognizant TC for:</a:t>
            </a:r>
          </a:p>
          <a:p>
            <a:pPr lvl="1"/>
            <a:r>
              <a:rPr lang="en-US" sz="2000" dirty="0"/>
              <a:t>ASHRAE </a:t>
            </a:r>
            <a:r>
              <a:rPr lang="en-US" sz="2000" b="1" dirty="0"/>
              <a:t>Standard 30-2019</a:t>
            </a:r>
            <a:r>
              <a:rPr lang="en-US" sz="2000" dirty="0"/>
              <a:t> Method of Testing Liquid Chillers</a:t>
            </a:r>
          </a:p>
          <a:p>
            <a:pPr marL="914400" lvl="2" indent="0">
              <a:buNone/>
            </a:pPr>
            <a:r>
              <a:rPr lang="en-US" sz="1800" dirty="0"/>
              <a:t>[TC 8.2 is lead; TC 8.5 is co-cognizant]</a:t>
            </a:r>
          </a:p>
          <a:p>
            <a:pPr lvl="1"/>
            <a:r>
              <a:rPr lang="en-US" sz="2000" dirty="0"/>
              <a:t>ASHRAE </a:t>
            </a:r>
            <a:r>
              <a:rPr lang="en-US" sz="2000" b="1" dirty="0"/>
              <a:t>Standard 184-2020</a:t>
            </a:r>
            <a:r>
              <a:rPr lang="en-US" sz="2000" dirty="0"/>
              <a:t> Method of Test for Field Performance of Liquid-Chilling Systems</a:t>
            </a:r>
          </a:p>
          <a:p>
            <a:pPr lvl="1"/>
            <a:r>
              <a:rPr lang="en-US" sz="2000" dirty="0"/>
              <a:t>ASHRAE </a:t>
            </a:r>
            <a:r>
              <a:rPr lang="en-US" sz="2000" b="1" dirty="0"/>
              <a:t>Standard 225-2020</a:t>
            </a:r>
            <a:r>
              <a:rPr lang="en-US" sz="2000" dirty="0"/>
              <a:t> Method for Performance Testing Centrifugal Refrigerant Compressors and Condensing Units</a:t>
            </a:r>
            <a:endParaRPr lang="en-US" sz="1200" dirty="0"/>
          </a:p>
          <a:p>
            <a:pPr marL="0" indent="0">
              <a:buNone/>
            </a:pPr>
            <a:r>
              <a:rPr lang="en-US" sz="2000" dirty="0"/>
              <a:t>TC 8.2 also monitors activity for the following standards of interest to members:</a:t>
            </a:r>
          </a:p>
          <a:p>
            <a:pPr lvl="1"/>
            <a:r>
              <a:rPr lang="en-US" sz="2000" dirty="0"/>
              <a:t>ASHRAE </a:t>
            </a:r>
            <a:r>
              <a:rPr lang="en-US" sz="2000" b="1" dirty="0"/>
              <a:t>Guideline 22-2012</a:t>
            </a:r>
            <a:r>
              <a:rPr lang="en-US" sz="2000" dirty="0"/>
              <a:t> Instrumentation for Monitoring Central Chilled-Water Plant Efficiency</a:t>
            </a:r>
          </a:p>
          <a:p>
            <a:pPr marL="914400" lvl="2" indent="0">
              <a:buNone/>
            </a:pPr>
            <a:r>
              <a:rPr lang="en-US" sz="1800" dirty="0"/>
              <a:t>[TC 9.1 is cognizant]</a:t>
            </a:r>
          </a:p>
          <a:p>
            <a:pPr lvl="1"/>
            <a:r>
              <a:rPr lang="en-US" sz="2000" dirty="0"/>
              <a:t>ASHRAE </a:t>
            </a:r>
            <a:r>
              <a:rPr lang="en-US" sz="2000" b="1" dirty="0"/>
              <a:t>Standard 23-2022</a:t>
            </a:r>
            <a:r>
              <a:rPr lang="en-US" sz="2000" dirty="0"/>
              <a:t> </a:t>
            </a:r>
            <a:r>
              <a:rPr lang="en-US" sz="1600" dirty="0"/>
              <a:t>Methods for Performance Testing Positive Displacement Refrigerant Compressors and Compressor Units</a:t>
            </a:r>
          </a:p>
          <a:p>
            <a:pPr marL="914400" lvl="1" indent="0">
              <a:buNone/>
            </a:pPr>
            <a:r>
              <a:rPr lang="en-US" sz="1800" dirty="0"/>
              <a:t>[TC 8.1 is cognizant]</a:t>
            </a:r>
          </a:p>
          <a:p>
            <a:pPr marL="685800"/>
            <a:r>
              <a:rPr lang="en-US" sz="2000" dirty="0"/>
              <a:t>ASHRAE </a:t>
            </a:r>
            <a:r>
              <a:rPr lang="en-US" sz="2000" b="1" dirty="0"/>
              <a:t>Standard 90.1-2022</a:t>
            </a:r>
            <a:r>
              <a:rPr lang="en-US" sz="2000" dirty="0"/>
              <a:t> Energy Standard for Buildings Except Low-Rise Residential Buildings</a:t>
            </a:r>
          </a:p>
          <a:p>
            <a:pPr marL="914400" lvl="2" indent="0">
              <a:buNone/>
            </a:pPr>
            <a:r>
              <a:rPr lang="en-US" sz="1800" dirty="0"/>
              <a:t>[TC 7.6 is cognizant]</a:t>
            </a:r>
          </a:p>
          <a:p>
            <a:pPr lvl="1"/>
            <a:r>
              <a:rPr lang="en-US" sz="2000" dirty="0"/>
              <a:t>ASHRAE </a:t>
            </a:r>
            <a:r>
              <a:rPr lang="en-US" sz="2000" b="1" dirty="0"/>
              <a:t>Standard 205-2023</a:t>
            </a:r>
            <a:r>
              <a:rPr lang="en-US" sz="2000" dirty="0"/>
              <a:t> Representation of Performance Data for HVAC&amp;R and Other Facility Equipment</a:t>
            </a:r>
          </a:p>
          <a:p>
            <a:pPr marL="914400" lvl="2" indent="0">
              <a:buNone/>
            </a:pPr>
            <a:r>
              <a:rPr lang="en-US" sz="1800" dirty="0"/>
              <a:t>[TC 4.7 is cognizant]</a:t>
            </a:r>
          </a:p>
          <a:p>
            <a:pPr lvl="1"/>
            <a:r>
              <a:rPr lang="en-US" sz="2000" dirty="0"/>
              <a:t>AHRI </a:t>
            </a:r>
            <a:r>
              <a:rPr lang="en-US" sz="2000" b="1" dirty="0"/>
              <a:t>Standards 550/590|551/591-2023</a:t>
            </a:r>
            <a:r>
              <a:rPr lang="en-US" sz="2000" dirty="0"/>
              <a:t> Performance Rating of Water-chilling and Heat Pump Water‑heating Packages using the Vapor Compression Cycle</a:t>
            </a:r>
          </a:p>
          <a:p>
            <a:pPr lvl="1"/>
            <a:r>
              <a:rPr lang="en-US" sz="2000" dirty="0"/>
              <a:t>AHRI </a:t>
            </a:r>
            <a:r>
              <a:rPr lang="en-US" sz="2000" b="1" dirty="0"/>
              <a:t>Standard 1520-2022</a:t>
            </a:r>
            <a:r>
              <a:rPr lang="en-US" sz="2000" dirty="0"/>
              <a:t> Performance Rating of Centrifugal Refrigerant Compressors</a:t>
            </a:r>
          </a:p>
          <a:p>
            <a:pPr lvl="1"/>
            <a:r>
              <a:rPr lang="en-US" sz="2000" dirty="0"/>
              <a:t>ISO TC 86 / SC 4 Testing and rating of refrigerant compressors (</a:t>
            </a:r>
            <a:r>
              <a:rPr lang="en-US" sz="2000" b="1" dirty="0"/>
              <a:t>ISO/AWI 18501, 18483, 18976</a:t>
            </a:r>
            <a:r>
              <a:rPr lang="en-US" sz="2000" dirty="0"/>
              <a:t>)</a:t>
            </a:r>
          </a:p>
        </p:txBody>
      </p:sp>
    </p:spTree>
    <p:extLst>
      <p:ext uri="{BB962C8B-B14F-4D97-AF65-F5344CB8AC3E}">
        <p14:creationId xmlns:p14="http://schemas.microsoft.com/office/powerpoint/2010/main" val="1789265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en-US" sz="2800" dirty="0"/>
              <a:t>ASHRAE Standard 30-2019 (Nick Zupp, Chair SSPC30)</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4294967295"/>
          </p:nvPr>
        </p:nvSpPr>
        <p:spPr>
          <a:xfrm>
            <a:off x="112713" y="1365250"/>
            <a:ext cx="12079287" cy="3546475"/>
          </a:xfrm>
        </p:spPr>
        <p:txBody>
          <a:bodyPr>
            <a:normAutofit/>
          </a:bodyPr>
          <a:lstStyle/>
          <a:p>
            <a:r>
              <a:rPr lang="en-US" sz="1800" dirty="0"/>
              <a:t>Developing addenda to ASHRAE Standard 30-2019 “Method of Testing Liquid Chillers” (designated as continuous maintenance)</a:t>
            </a:r>
          </a:p>
          <a:p>
            <a:r>
              <a:rPr lang="en-US" sz="1800" dirty="0"/>
              <a:t>Will publish a 2025 edition (with Addenda a, b, c, d, f, h, i). Galley proof being prepared.</a:t>
            </a:r>
          </a:p>
          <a:p>
            <a:r>
              <a:rPr lang="en-US" sz="1800" dirty="0"/>
              <a:t>Updated </a:t>
            </a:r>
            <a:r>
              <a:rPr lang="en-US" sz="1800" dirty="0">
                <a:hlinkClick r:id="rId3"/>
              </a:rPr>
              <a:t>errata sheet</a:t>
            </a:r>
            <a:r>
              <a:rPr lang="en-US" sz="1800" dirty="0"/>
              <a:t> issued </a:t>
            </a:r>
            <a:r>
              <a:rPr lang="en-US" sz="1800" dirty="0">
                <a:hlinkClick r:id="rId4"/>
              </a:rPr>
              <a:t>2024-Apr-24</a:t>
            </a:r>
            <a:endParaRPr lang="en-US" sz="1800" dirty="0"/>
          </a:p>
          <a:p>
            <a:r>
              <a:rPr lang="en-US" sz="1800" dirty="0"/>
              <a:t>2025-Feb-10 meeting:</a:t>
            </a:r>
          </a:p>
          <a:p>
            <a:pPr lvl="1">
              <a:buFont typeface="Calibri" panose="020F0502020204030204" pitchFamily="34" charset="0"/>
              <a:buChar char="◦"/>
            </a:pPr>
            <a:r>
              <a:rPr lang="en-US" sz="1600" dirty="0"/>
              <a:t>Resolved public comment to Addendum h (which will now proceed to publication).</a:t>
            </a:r>
          </a:p>
          <a:p>
            <a:pPr lvl="1">
              <a:buFont typeface="Calibri" panose="020F0502020204030204" pitchFamily="34" charset="0"/>
              <a:buChar char="◦"/>
            </a:pPr>
            <a:r>
              <a:rPr lang="en-US" sz="1600" dirty="0"/>
              <a:t>AHRI has a test plan to collect test data for air sampler temperature array versus air sampler with aspirating psychrometer (for developing ‘Addendum e’, for the next edition). Contract in process. Test data collection pending.</a:t>
            </a:r>
          </a:p>
          <a:p>
            <a:pPr lvl="1">
              <a:buFont typeface="Calibri" panose="020F0502020204030204" pitchFamily="34" charset="0"/>
              <a:buChar char="◦"/>
            </a:pPr>
            <a:r>
              <a:rPr lang="en-US" sz="1600" dirty="0"/>
              <a:t>Voted to recommend a seminar in Phoenix for ‘what’s new’ in Standard 30-2025. </a:t>
            </a:r>
          </a:p>
          <a:p>
            <a:r>
              <a:rPr lang="en-US" sz="1800" dirty="0"/>
              <a:t>Next meeting: late Mar / early Apr (Arlington/hybrid), joint meeting with AHRI Chillers STC</a:t>
            </a:r>
            <a:endParaRPr lang="en-US" sz="2000" dirty="0"/>
          </a:p>
        </p:txBody>
      </p:sp>
      <p:sp>
        <p:nvSpPr>
          <p:cNvPr id="6" name="TextBox 5">
            <a:extLst>
              <a:ext uri="{FF2B5EF4-FFF2-40B4-BE49-F238E27FC236}">
                <a16:creationId xmlns:a16="http://schemas.microsoft.com/office/drawing/2014/main" id="{3BD3B770-D33B-DE71-A5F7-2FB6B2417345}"/>
              </a:ext>
            </a:extLst>
          </p:cNvPr>
          <p:cNvSpPr txBox="1"/>
          <p:nvPr/>
        </p:nvSpPr>
        <p:spPr>
          <a:xfrm>
            <a:off x="431532" y="4705699"/>
            <a:ext cx="11328936" cy="2092881"/>
          </a:xfrm>
          <a:prstGeom prst="rect">
            <a:avLst/>
          </a:prstGeom>
          <a:noFill/>
        </p:spPr>
        <p:txBody>
          <a:bodyPr wrap="square">
            <a:spAutoFit/>
          </a:bodyPr>
          <a:lstStyle/>
          <a:p>
            <a:pPr>
              <a:lnSpc>
                <a:spcPct val="100000"/>
              </a:lnSpc>
              <a:spcBef>
                <a:spcPts val="0"/>
              </a:spcBef>
              <a:spcAft>
                <a:spcPts val="600"/>
              </a:spcAft>
            </a:pPr>
            <a:r>
              <a:rPr lang="en-US" sz="1000" b="1" i="1" dirty="0">
                <a:solidFill>
                  <a:prstClr val="black"/>
                </a:solidFill>
                <a:cs typeface="Times New Roman" panose="02020603050405020304" pitchFamily="18" charset="0"/>
              </a:rPr>
              <a:t>Addendum a</a:t>
            </a:r>
            <a:r>
              <a:rPr lang="en-US" sz="1000" dirty="0">
                <a:solidFill>
                  <a:prstClr val="black"/>
                </a:solidFill>
              </a:rPr>
              <a:t>. </a:t>
            </a:r>
            <a:r>
              <a:rPr lang="en-US" sz="1000" dirty="0"/>
              <a:t>Published in May 2020. </a:t>
            </a:r>
            <a:r>
              <a:rPr lang="en-US" sz="1000" dirty="0">
                <a:solidFill>
                  <a:prstClr val="black"/>
                </a:solidFill>
              </a:rPr>
              <a:t>Mainly clean-up including a requirement to test based on defined operating mode set points.</a:t>
            </a:r>
            <a:endParaRPr lang="en-US" sz="1000" baseline="-25000" dirty="0">
              <a:solidFill>
                <a:prstClr val="black"/>
              </a:solidFill>
            </a:endParaRPr>
          </a:p>
          <a:p>
            <a:pPr>
              <a:lnSpc>
                <a:spcPct val="100000"/>
              </a:lnSpc>
              <a:spcBef>
                <a:spcPts val="0"/>
              </a:spcBef>
              <a:spcAft>
                <a:spcPts val="600"/>
              </a:spcAft>
            </a:pPr>
            <a:r>
              <a:rPr lang="en-US" sz="1000" b="1" i="1" dirty="0">
                <a:cs typeface="Times New Roman" panose="02020603050405020304" pitchFamily="18" charset="0"/>
              </a:rPr>
              <a:t>Addendum b</a:t>
            </a:r>
            <a:r>
              <a:rPr lang="en-US" sz="1000" dirty="0"/>
              <a:t>. Published in April 2020. Mainly clean-up including clarification of </a:t>
            </a:r>
            <a:r>
              <a:rPr lang="el-GR" sz="1000" dirty="0"/>
              <a:t>Δ</a:t>
            </a:r>
            <a:r>
              <a:rPr lang="en-US" sz="1000" dirty="0" err="1"/>
              <a:t>p</a:t>
            </a:r>
            <a:r>
              <a:rPr lang="en-US" sz="1000" baseline="-25000" dirty="0" err="1"/>
              <a:t>adj</a:t>
            </a:r>
            <a:r>
              <a:rPr lang="en-US" sz="1000" dirty="0"/>
              <a:t>. Republished to add missing calibration workbook (.xlsx).</a:t>
            </a:r>
          </a:p>
          <a:p>
            <a:pPr>
              <a:lnSpc>
                <a:spcPct val="100000"/>
              </a:lnSpc>
              <a:spcBef>
                <a:spcPts val="0"/>
              </a:spcBef>
              <a:spcAft>
                <a:spcPts val="600"/>
              </a:spcAft>
            </a:pPr>
            <a:r>
              <a:rPr lang="en-US" sz="1000" b="1" i="1" dirty="0">
                <a:cs typeface="Times New Roman" panose="02020603050405020304" pitchFamily="18" charset="0"/>
              </a:rPr>
              <a:t>Addendum c</a:t>
            </a:r>
            <a:r>
              <a:rPr lang="en-US" sz="1000" dirty="0"/>
              <a:t>. Addition of adiabatic, free-cooling, and 4-pipe chillers by introduction of hybrid operating modes. APR1 Nov 2020. PPR1 public review </a:t>
            </a:r>
            <a:r>
              <a:rPr lang="en-US" sz="1000" dirty="0" err="1"/>
              <a:t>May</a:t>
            </a:r>
            <a:r>
              <a:rPr lang="en-US" sz="1000" dirty="0" err="1">
                <a:latin typeface="Times New Roman" panose="02020603050405020304" pitchFamily="18" charset="0"/>
                <a:cs typeface="Times New Roman" panose="02020603050405020304" pitchFamily="18" charset="0"/>
              </a:rPr>
              <a:t>~</a:t>
            </a:r>
            <a:r>
              <a:rPr lang="en-US" sz="1000" dirty="0" err="1"/>
              <a:t>Jul</a:t>
            </a:r>
            <a:r>
              <a:rPr lang="en-US" sz="1000" dirty="0"/>
              <a:t> 2024. Published December 2024.</a:t>
            </a:r>
          </a:p>
          <a:p>
            <a:pPr>
              <a:lnSpc>
                <a:spcPct val="100000"/>
              </a:lnSpc>
              <a:spcBef>
                <a:spcPts val="0"/>
              </a:spcBef>
              <a:spcAft>
                <a:spcPts val="600"/>
              </a:spcAft>
            </a:pPr>
            <a:r>
              <a:rPr lang="en-US" sz="1000" b="1" i="1" dirty="0">
                <a:cs typeface="Times New Roman" panose="02020603050405020304" pitchFamily="18" charset="0"/>
              </a:rPr>
              <a:t>Addendum d</a:t>
            </a:r>
            <a:r>
              <a:rPr lang="en-US" sz="1000" dirty="0"/>
              <a:t>. Published March 2024. Update to steady-state criteria.</a:t>
            </a:r>
          </a:p>
          <a:p>
            <a:pPr>
              <a:lnSpc>
                <a:spcPct val="100000"/>
              </a:lnSpc>
              <a:spcBef>
                <a:spcPts val="0"/>
              </a:spcBef>
              <a:spcAft>
                <a:spcPts val="600"/>
              </a:spcAft>
            </a:pPr>
            <a:r>
              <a:rPr lang="en-US" sz="1000" b="1" i="1" dirty="0">
                <a:cs typeface="Times New Roman" panose="02020603050405020304" pitchFamily="18" charset="0"/>
              </a:rPr>
              <a:t>Addendum e</a:t>
            </a:r>
            <a:r>
              <a:rPr lang="en-US" sz="1000" i="1" dirty="0">
                <a:cs typeface="Times New Roman" panose="02020603050405020304" pitchFamily="18" charset="0"/>
              </a:rPr>
              <a:t> (for next edition)</a:t>
            </a:r>
            <a:r>
              <a:rPr lang="en-US" sz="1000" dirty="0"/>
              <a:t>. Harmonization with AHRI 550/590, Section 4. Addition of air sampling arrays. PPR1 public review possible in late 2025 after AHRI research data collection.</a:t>
            </a:r>
          </a:p>
          <a:p>
            <a:pPr>
              <a:lnSpc>
                <a:spcPct val="100000"/>
              </a:lnSpc>
              <a:spcBef>
                <a:spcPts val="0"/>
              </a:spcBef>
              <a:spcAft>
                <a:spcPts val="600"/>
              </a:spcAft>
            </a:pPr>
            <a:r>
              <a:rPr lang="en-US" sz="1000" b="1" i="1" dirty="0">
                <a:cs typeface="Times New Roman" panose="02020603050405020304" pitchFamily="18" charset="0"/>
              </a:rPr>
              <a:t>Addendum f</a:t>
            </a:r>
            <a:r>
              <a:rPr lang="en-US" sz="1000" dirty="0"/>
              <a:t>. Published January 2023. Inclusion of AHRI 550/590, water pressure drop calculation tool.</a:t>
            </a:r>
          </a:p>
          <a:p>
            <a:pPr>
              <a:lnSpc>
                <a:spcPct val="100000"/>
              </a:lnSpc>
              <a:spcBef>
                <a:spcPts val="0"/>
              </a:spcBef>
              <a:spcAft>
                <a:spcPts val="600"/>
              </a:spcAft>
            </a:pPr>
            <a:r>
              <a:rPr lang="en-US" sz="1000" b="1" i="1" dirty="0">
                <a:cs typeface="Times New Roman" panose="02020603050405020304" pitchFamily="18" charset="0"/>
              </a:rPr>
              <a:t>Addendum g</a:t>
            </a:r>
            <a:r>
              <a:rPr lang="en-US" sz="1000" dirty="0"/>
              <a:t>. Nomenclature to use for temperature differences (keep as-is or change). Advisory Public Review </a:t>
            </a:r>
            <a:r>
              <a:rPr lang="en-US" sz="1000" dirty="0" err="1"/>
              <a:t>Jun</a:t>
            </a:r>
            <a:r>
              <a:rPr lang="en-US" sz="1000" dirty="0" err="1">
                <a:latin typeface="Times New Roman" panose="02020603050405020304" pitchFamily="18" charset="0"/>
                <a:cs typeface="Times New Roman" panose="02020603050405020304" pitchFamily="18" charset="0"/>
              </a:rPr>
              <a:t>~</a:t>
            </a:r>
            <a:r>
              <a:rPr lang="en-US" sz="1000" dirty="0" err="1"/>
              <a:t>Jul</a:t>
            </a:r>
            <a:r>
              <a:rPr lang="en-US" sz="1000" dirty="0"/>
              <a:t> 2024. Only 1 comment. SSPC30 decision to not change.</a:t>
            </a:r>
          </a:p>
          <a:p>
            <a:pPr>
              <a:lnSpc>
                <a:spcPct val="100000"/>
              </a:lnSpc>
              <a:spcBef>
                <a:spcPts val="0"/>
              </a:spcBef>
              <a:spcAft>
                <a:spcPts val="600"/>
              </a:spcAft>
            </a:pPr>
            <a:r>
              <a:rPr lang="en-US" sz="1000" b="1" i="1" dirty="0">
                <a:cs typeface="Times New Roman" panose="02020603050405020304" pitchFamily="18" charset="0"/>
              </a:rPr>
              <a:t>Addendum h</a:t>
            </a:r>
            <a:r>
              <a:rPr lang="en-US" sz="1000" dirty="0"/>
              <a:t>. Miscellaneous changes, harmonization with AHRI 550/590. PPR1 public review Nov29</a:t>
            </a:r>
            <a:r>
              <a:rPr lang="en-US" sz="1000" dirty="0">
                <a:latin typeface="Times New Roman" panose="02020603050405020304" pitchFamily="18" charset="0"/>
                <a:cs typeface="Times New Roman" panose="02020603050405020304" pitchFamily="18" charset="0"/>
              </a:rPr>
              <a:t>~</a:t>
            </a:r>
            <a:r>
              <a:rPr lang="en-US" sz="1000" dirty="0"/>
              <a:t>Dec 29 2024. One public comment received and resolved; will publish soon.</a:t>
            </a:r>
          </a:p>
          <a:p>
            <a:pPr>
              <a:lnSpc>
                <a:spcPct val="100000"/>
              </a:lnSpc>
              <a:spcBef>
                <a:spcPts val="0"/>
              </a:spcBef>
              <a:spcAft>
                <a:spcPts val="600"/>
              </a:spcAft>
            </a:pPr>
            <a:r>
              <a:rPr lang="en-US" sz="1000" b="1" i="1" dirty="0"/>
              <a:t>Addendum i</a:t>
            </a:r>
            <a:r>
              <a:rPr lang="en-US" sz="1000" dirty="0"/>
              <a:t>. TPS changes, water to liquid. PPR1 public review Oct25</a:t>
            </a:r>
            <a:r>
              <a:rPr lang="en-US" sz="1000" dirty="0">
                <a:latin typeface="Times New Roman" panose="02020603050405020304" pitchFamily="18" charset="0"/>
                <a:cs typeface="Times New Roman" panose="02020603050405020304" pitchFamily="18" charset="0"/>
              </a:rPr>
              <a:t>~</a:t>
            </a:r>
            <a:r>
              <a:rPr lang="en-US" sz="1000" dirty="0"/>
              <a:t>Nov24 2024. No public comments received. Published December 2024.</a:t>
            </a:r>
          </a:p>
        </p:txBody>
      </p:sp>
    </p:spTree>
    <p:extLst>
      <p:ext uri="{BB962C8B-B14F-4D97-AF65-F5344CB8AC3E}">
        <p14:creationId xmlns:p14="http://schemas.microsoft.com/office/powerpoint/2010/main" val="38701575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en-US" sz="2800" dirty="0"/>
              <a:t>ASHRAE Standard 184-2020 (Phil Johnson)</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4294967295"/>
          </p:nvPr>
        </p:nvSpPr>
        <p:spPr>
          <a:xfrm>
            <a:off x="0" y="1622425"/>
            <a:ext cx="10515600" cy="4554538"/>
          </a:xfrm>
        </p:spPr>
        <p:txBody>
          <a:bodyPr>
            <a:normAutofit/>
          </a:bodyPr>
          <a:lstStyle/>
          <a:p>
            <a:r>
              <a:rPr lang="en-US" sz="2400" dirty="0"/>
              <a:t>Standard 184-2020 was published in November under periodic maintenance.</a:t>
            </a:r>
          </a:p>
          <a:p>
            <a:r>
              <a:rPr lang="en-US" sz="2400" dirty="0"/>
              <a:t>TC 8.2 decided and voted (7-0-0-1) in Tampa on 2023-Jun-26 to recommend forming a committee to revise the standard (e.g. additional work on the uncertainty calculator spreadsheet workbook). 5-year cycle would need to publish next edition by 2025 (-</a:t>
            </a:r>
            <a:r>
              <a:rPr lang="en-US" sz="2400" dirty="0" err="1"/>
              <a:t>ish</a:t>
            </a:r>
            <a:r>
              <a:rPr lang="en-US" sz="2400" dirty="0"/>
              <a:t>?), deadline to decide “withdraw, reaffirm, or revise” was 2023-Nov-30.</a:t>
            </a:r>
          </a:p>
          <a:p>
            <a:r>
              <a:rPr lang="en-US" sz="2400" dirty="0"/>
              <a:t>Periodic Maintenance Recommendation form submitted 2024-01-18. Standards Reaffirmation Subcommittee (SRS to </a:t>
            </a:r>
            <a:r>
              <a:rPr lang="en-US" sz="2400" dirty="0" err="1"/>
              <a:t>StdC</a:t>
            </a:r>
            <a:r>
              <a:rPr lang="en-US" sz="2400" dirty="0"/>
              <a:t>) approved recommendation. </a:t>
            </a:r>
            <a:r>
              <a:rPr lang="en-US" sz="2400" dirty="0" err="1"/>
              <a:t>StdC</a:t>
            </a:r>
            <a:r>
              <a:rPr lang="en-US" sz="2400" dirty="0"/>
              <a:t> approved ballot ending 2024-10-25.</a:t>
            </a:r>
          </a:p>
          <a:p>
            <a:r>
              <a:rPr lang="en-US" sz="2400" dirty="0"/>
              <a:t>Status of call for members? (Chair: </a:t>
            </a:r>
            <a:r>
              <a:rPr lang="en-US" sz="2400" dirty="0" err="1"/>
              <a:t>M.Rogan</a:t>
            </a:r>
            <a:r>
              <a:rPr lang="en-US" sz="2400" dirty="0"/>
              <a:t>)</a:t>
            </a:r>
          </a:p>
          <a:p>
            <a:endParaRPr lang="en-US" sz="2400" dirty="0"/>
          </a:p>
        </p:txBody>
      </p:sp>
    </p:spTree>
    <p:extLst>
      <p:ext uri="{BB962C8B-B14F-4D97-AF65-F5344CB8AC3E}">
        <p14:creationId xmlns:p14="http://schemas.microsoft.com/office/powerpoint/2010/main" val="3139497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en-US" sz="2800" dirty="0"/>
              <a:t>ASHRAE Standard 184-2020 (Phil Johnson)</a:t>
            </a:r>
          </a:p>
        </p:txBody>
      </p:sp>
      <p:pic>
        <p:nvPicPr>
          <p:cNvPr id="6" name="Picture 5">
            <a:extLst>
              <a:ext uri="{FF2B5EF4-FFF2-40B4-BE49-F238E27FC236}">
                <a16:creationId xmlns:a16="http://schemas.microsoft.com/office/drawing/2014/main" id="{AD055E7B-8ABB-A415-D247-32AEF4DF3C84}"/>
              </a:ext>
            </a:extLst>
          </p:cNvPr>
          <p:cNvPicPr>
            <a:picLocks noChangeAspect="1"/>
          </p:cNvPicPr>
          <p:nvPr/>
        </p:nvPicPr>
        <p:blipFill>
          <a:blip r:embed="rId2"/>
          <a:stretch>
            <a:fillRect/>
          </a:stretch>
        </p:blipFill>
        <p:spPr>
          <a:xfrm>
            <a:off x="2706218" y="1295472"/>
            <a:ext cx="6779563" cy="5562527"/>
          </a:xfrm>
          <a:prstGeom prst="rect">
            <a:avLst/>
          </a:prstGeom>
        </p:spPr>
      </p:pic>
    </p:spTree>
    <p:extLst>
      <p:ext uri="{BB962C8B-B14F-4D97-AF65-F5344CB8AC3E}">
        <p14:creationId xmlns:p14="http://schemas.microsoft.com/office/powerpoint/2010/main" val="10073608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en-US" sz="2800" dirty="0"/>
              <a:t>ASHRAE Standard 184-2020 (Phil Johnson)</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4294967295"/>
          </p:nvPr>
        </p:nvSpPr>
        <p:spPr>
          <a:xfrm>
            <a:off x="0" y="1622425"/>
            <a:ext cx="10515600" cy="4554538"/>
          </a:xfrm>
        </p:spPr>
        <p:txBody>
          <a:bodyPr>
            <a:normAutofit fontScale="92500"/>
          </a:bodyPr>
          <a:lstStyle/>
          <a:p>
            <a:r>
              <a:rPr lang="en-US" dirty="0"/>
              <a:t>Recap of discussion points from Tampa (2023-Jun):</a:t>
            </a:r>
          </a:p>
          <a:p>
            <a:pPr marL="457200">
              <a:buFont typeface="Calibri" panose="020F0502020204030204" pitchFamily="34" charset="0"/>
              <a:buChar char="◦"/>
            </a:pPr>
            <a:r>
              <a:rPr lang="en-US" dirty="0"/>
              <a:t>ASHRAE Standards staff provided a review of the standard</a:t>
            </a:r>
          </a:p>
          <a:p>
            <a:pPr marL="457200">
              <a:buFont typeface="Calibri" panose="020F0502020204030204" pitchFamily="34" charset="0"/>
              <a:buChar char="◦"/>
            </a:pPr>
            <a:r>
              <a:rPr lang="en-US" dirty="0"/>
              <a:t>There is quite a list of issues that could be “cleaned up”, including out of date references, use of permissive language (need to better word-smith it), and inconsistent units of measure formatting</a:t>
            </a:r>
          </a:p>
          <a:p>
            <a:pPr marL="457200">
              <a:buFont typeface="Calibri" panose="020F0502020204030204" pitchFamily="34" charset="0"/>
              <a:buChar char="◦"/>
            </a:pPr>
            <a:r>
              <a:rPr lang="en-US" dirty="0"/>
              <a:t>staff recommendation is “Revision”</a:t>
            </a:r>
          </a:p>
          <a:p>
            <a:pPr marL="457200">
              <a:buFont typeface="Calibri" panose="020F0502020204030204" pitchFamily="34" charset="0"/>
              <a:buChar char="◦"/>
            </a:pPr>
            <a:r>
              <a:rPr lang="en-US" dirty="0"/>
              <a:t>P. Johnson found some errors in the example spreadsheet (part of Informative Appendix </a:t>
            </a:r>
            <a:r>
              <a:rPr lang="en-US" dirty="0">
                <a:latin typeface="Courier New" panose="02070309020205020404" pitchFamily="49" charset="0"/>
                <a:cs typeface="Courier New" panose="02070309020205020404" pitchFamily="49" charset="0"/>
              </a:rPr>
              <a:t>I</a:t>
            </a:r>
            <a:r>
              <a:rPr lang="en-US" dirty="0"/>
              <a:t>), agrees with the recommendation, with the expectation that the work plan would limit the scope to correcting the issues from the staff review and any other “minor” changes identified</a:t>
            </a:r>
          </a:p>
          <a:p>
            <a:endParaRPr lang="en-US" dirty="0"/>
          </a:p>
        </p:txBody>
      </p:sp>
    </p:spTree>
    <p:extLst>
      <p:ext uri="{BB962C8B-B14F-4D97-AF65-F5344CB8AC3E}">
        <p14:creationId xmlns:p14="http://schemas.microsoft.com/office/powerpoint/2010/main" val="32964032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225-2020 (Phil Johnson)</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622425"/>
            <a:ext cx="10515600" cy="4892675"/>
          </a:xfrm>
        </p:spPr>
        <p:txBody>
          <a:bodyPr>
            <a:normAutofit fontScale="92500"/>
          </a:bodyPr>
          <a:lstStyle/>
          <a:p>
            <a:r>
              <a:rPr lang="en-US" sz="2400" dirty="0"/>
              <a:t>Standard 225-2020 was published under periodic maintenance (5‑year cycle) SPC 225. SPC 225 has been disbanded.</a:t>
            </a:r>
          </a:p>
          <a:p>
            <a:r>
              <a:rPr lang="en-US" sz="2400" dirty="0"/>
              <a:t>Based on a TC 8.2 letter ballot passing, to accept being the cognizant TC, Mark Weber (staff liaison) confirmed on 2023-Jul-10 that the change was made.</a:t>
            </a:r>
          </a:p>
          <a:p>
            <a:r>
              <a:rPr lang="en-US" sz="2400" dirty="0"/>
              <a:t>5-year cycle would need to publish next edition by 2025, deadline to decide “withdraw, reaffirm, or revise” was 2023-Apr-13 (TC 8.1 was listed as cognizant at that time &amp; notification went to TC 8.1). Notification with attachments received 2023-Jul-10.</a:t>
            </a:r>
          </a:p>
          <a:p>
            <a:r>
              <a:rPr lang="en-US" sz="2400" dirty="0"/>
              <a:t>Staff recommended revision due update references (and possibly to remove a 3 instances of permissive language). Scope of effort appears to be minimal.</a:t>
            </a:r>
          </a:p>
          <a:p>
            <a:r>
              <a:rPr lang="en-US" sz="2400" dirty="0"/>
              <a:t>TC 8.2 decided &amp; voted on 2024-Jan-22 to recommend formation a SPC 225 committee to revise the standard.</a:t>
            </a:r>
          </a:p>
          <a:p>
            <a:r>
              <a:rPr lang="en-US" sz="2400" dirty="0"/>
              <a:t>Form submittal was in process as of 2024-Jun-17 prior to Indianapolis</a:t>
            </a:r>
          </a:p>
        </p:txBody>
      </p:sp>
    </p:spTree>
    <p:extLst>
      <p:ext uri="{BB962C8B-B14F-4D97-AF65-F5344CB8AC3E}">
        <p14:creationId xmlns:p14="http://schemas.microsoft.com/office/powerpoint/2010/main" val="2168062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225-2020 (Phil Johnson)</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1" y="1622425"/>
            <a:ext cx="10753725" cy="4554538"/>
          </a:xfrm>
        </p:spPr>
        <p:txBody>
          <a:bodyPr>
            <a:normAutofit/>
          </a:bodyPr>
          <a:lstStyle/>
          <a:p>
            <a:r>
              <a:rPr lang="en-US" sz="2400" dirty="0"/>
              <a:t>SRS recommended and </a:t>
            </a:r>
            <a:r>
              <a:rPr lang="en-US" sz="2400" dirty="0" err="1"/>
              <a:t>StdC</a:t>
            </a:r>
            <a:r>
              <a:rPr lang="en-US" sz="2400" dirty="0"/>
              <a:t> approved at the Fall October 2024 meeting to </a:t>
            </a:r>
            <a:r>
              <a:rPr lang="en-US" sz="2400" b="1" dirty="0"/>
              <a:t>reaffirm</a:t>
            </a:r>
            <a:r>
              <a:rPr lang="en-US" sz="2400" dirty="0"/>
              <a:t> Standard 225-2020.</a:t>
            </a:r>
          </a:p>
          <a:p>
            <a:endParaRPr lang="en-US" sz="2400" dirty="0"/>
          </a:p>
          <a:p>
            <a:r>
              <a:rPr lang="en-US" sz="2400" dirty="0"/>
              <a:t>With the revised titles, scope, and mission statements of TC 8.2 and TC 8.1, it is now okay for TC 8.1 to be the cognizant TC.</a:t>
            </a:r>
          </a:p>
          <a:p>
            <a:endParaRPr lang="en-US" sz="2400" dirty="0"/>
          </a:p>
          <a:p>
            <a:r>
              <a:rPr lang="en-US" sz="2400" dirty="0"/>
              <a:t>See meeting minutes, motion to request transfer from TC 8.2 to TC 8.1 for cognizant TC of Standard 225.</a:t>
            </a:r>
          </a:p>
          <a:p>
            <a:r>
              <a:rPr lang="en-US" sz="2400" dirty="0"/>
              <a:t>(also voted on similar motion in Indianapolis in June 2024)</a:t>
            </a:r>
          </a:p>
        </p:txBody>
      </p:sp>
    </p:spTree>
    <p:extLst>
      <p:ext uri="{BB962C8B-B14F-4D97-AF65-F5344CB8AC3E}">
        <p14:creationId xmlns:p14="http://schemas.microsoft.com/office/powerpoint/2010/main" val="1354896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Guideline 22-2012  (Daryl Showalter, Chair GPC22)</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457325"/>
            <a:ext cx="10515600" cy="4554538"/>
          </a:xfrm>
        </p:spPr>
        <p:txBody>
          <a:bodyPr>
            <a:normAutofit/>
          </a:bodyPr>
          <a:lstStyle/>
          <a:p>
            <a:r>
              <a:rPr lang="en-US" dirty="0"/>
              <a:t>Developing next edition of ASHRAE Guideline 22-2012 “Instrumentation for Monitoring Central Chilled Water Plant Efficiency” (designated as periodic maintenance)</a:t>
            </a:r>
          </a:p>
          <a:p>
            <a:r>
              <a:rPr lang="en-US" dirty="0"/>
              <a:t>PPR2 closed 2024-Jan-15. Some supportive comments with editorial changes.</a:t>
            </a:r>
          </a:p>
          <a:p>
            <a:r>
              <a:rPr lang="en-US" dirty="0"/>
              <a:t>Finally wrapping up since 2015, final publication submittal form sent and galley proof in process.</a:t>
            </a:r>
          </a:p>
        </p:txBody>
      </p:sp>
    </p:spTree>
    <p:extLst>
      <p:ext uri="{BB962C8B-B14F-4D97-AF65-F5344CB8AC3E}">
        <p14:creationId xmlns:p14="http://schemas.microsoft.com/office/powerpoint/2010/main" val="21357078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196P (Phil Johnson, Chair SPC 196P)</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552575"/>
            <a:ext cx="10515600" cy="4351338"/>
          </a:xfrm>
        </p:spPr>
        <p:txBody>
          <a:bodyPr>
            <a:normAutofit/>
          </a:bodyPr>
          <a:lstStyle/>
          <a:p>
            <a:r>
              <a:rPr lang="en-US" dirty="0"/>
              <a:t>Developing new document ASHRAE Standard 196 “Method of Test for Measuring Refrigerant Leak Rates”</a:t>
            </a:r>
          </a:p>
          <a:p>
            <a:r>
              <a:rPr lang="en-US" dirty="0"/>
              <a:t>As of 2023-Jun (Tampa), have reached consensus on resolving a fundamental question with the measurement method (under what range of conditions are ideal gas assumptions sufficiently valid), now need to implement the changes into the draft (and propagate changes into the examples in the informative appendices)</a:t>
            </a:r>
          </a:p>
          <a:p>
            <a:r>
              <a:rPr lang="en-US" dirty="0"/>
              <a:t>Committee behind target to have PPR1 sent out in Q4 2024, now expecting Q2 2025</a:t>
            </a:r>
          </a:p>
          <a:p>
            <a:endParaRPr lang="en-US" dirty="0"/>
          </a:p>
        </p:txBody>
      </p:sp>
    </p:spTree>
    <p:extLst>
      <p:ext uri="{BB962C8B-B14F-4D97-AF65-F5344CB8AC3E}">
        <p14:creationId xmlns:p14="http://schemas.microsoft.com/office/powerpoint/2010/main" val="30415081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205 (Phil Johnson)</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552575"/>
            <a:ext cx="10515600" cy="4351338"/>
          </a:xfrm>
        </p:spPr>
        <p:txBody>
          <a:bodyPr>
            <a:normAutofit/>
          </a:bodyPr>
          <a:lstStyle/>
          <a:p>
            <a:r>
              <a:rPr lang="en-US" sz="2800" dirty="0"/>
              <a:t>Standard 205-2023 was published under continuous maintenance. SPC 205 was disbanded and SSPC 205 formed.</a:t>
            </a:r>
          </a:p>
          <a:p>
            <a:endParaRPr lang="en-US" sz="2800" dirty="0"/>
          </a:p>
          <a:p>
            <a:endParaRPr lang="en-US" dirty="0"/>
          </a:p>
          <a:p>
            <a:r>
              <a:rPr lang="en-US" sz="2800" dirty="0"/>
              <a:t>Published Addenda a, b, c in March 2024.</a:t>
            </a:r>
          </a:p>
          <a:p>
            <a:r>
              <a:rPr lang="en-US" sz="2800" dirty="0"/>
              <a:t>Developing additional </a:t>
            </a:r>
            <a:r>
              <a:rPr lang="en-US" dirty="0"/>
              <a:t>representation specifications (e.g. for air-cooled chillers) to be published as addenda.</a:t>
            </a:r>
            <a:endParaRPr lang="en-US" sz="2800" dirty="0"/>
          </a:p>
          <a:p>
            <a:endParaRPr lang="en-US" dirty="0"/>
          </a:p>
        </p:txBody>
      </p:sp>
      <p:pic>
        <p:nvPicPr>
          <p:cNvPr id="4" name="Picture 3">
            <a:extLst>
              <a:ext uri="{FF2B5EF4-FFF2-40B4-BE49-F238E27FC236}">
                <a16:creationId xmlns:a16="http://schemas.microsoft.com/office/drawing/2014/main" id="{2DE3A2EA-6BC2-F24D-F153-64FD4C465B5C}"/>
              </a:ext>
            </a:extLst>
          </p:cNvPr>
          <p:cNvPicPr>
            <a:picLocks noChangeAspect="1"/>
          </p:cNvPicPr>
          <p:nvPr/>
        </p:nvPicPr>
        <p:blipFill rotWithShape="1">
          <a:blip r:embed="rId2"/>
          <a:srcRect r="49896" b="57938"/>
          <a:stretch/>
        </p:blipFill>
        <p:spPr>
          <a:xfrm>
            <a:off x="1130431" y="2313535"/>
            <a:ext cx="3517769" cy="524915"/>
          </a:xfrm>
          <a:prstGeom prst="rect">
            <a:avLst/>
          </a:prstGeom>
        </p:spPr>
      </p:pic>
      <p:sp>
        <p:nvSpPr>
          <p:cNvPr id="5" name="TextBox 4">
            <a:extLst>
              <a:ext uri="{FF2B5EF4-FFF2-40B4-BE49-F238E27FC236}">
                <a16:creationId xmlns:a16="http://schemas.microsoft.com/office/drawing/2014/main" id="{1D555228-07C0-CD5A-FE3C-CB4DE35B1D2A}"/>
              </a:ext>
            </a:extLst>
          </p:cNvPr>
          <p:cNvSpPr txBox="1"/>
          <p:nvPr/>
        </p:nvSpPr>
        <p:spPr>
          <a:xfrm>
            <a:off x="431532" y="5103694"/>
            <a:ext cx="11328936" cy="800219"/>
          </a:xfrm>
          <a:prstGeom prst="rect">
            <a:avLst/>
          </a:prstGeom>
          <a:noFill/>
        </p:spPr>
        <p:txBody>
          <a:bodyPr wrap="square">
            <a:spAutoFit/>
          </a:bodyPr>
          <a:lstStyle/>
          <a:p>
            <a:pPr>
              <a:lnSpc>
                <a:spcPct val="100000"/>
              </a:lnSpc>
              <a:spcBef>
                <a:spcPts val="0"/>
              </a:spcBef>
              <a:spcAft>
                <a:spcPts val="600"/>
              </a:spcAft>
            </a:pPr>
            <a:r>
              <a:rPr lang="en-US" sz="1200" b="1" i="1" dirty="0">
                <a:solidFill>
                  <a:prstClr val="black"/>
                </a:solidFill>
                <a:cs typeface="Times New Roman" panose="02020603050405020304" pitchFamily="18" charset="0"/>
              </a:rPr>
              <a:t>Addendum a</a:t>
            </a:r>
            <a:r>
              <a:rPr lang="en-US" sz="1200" dirty="0">
                <a:solidFill>
                  <a:prstClr val="black"/>
                </a:solidFill>
              </a:rPr>
              <a:t>. </a:t>
            </a:r>
            <a:r>
              <a:rPr lang="en-US" sz="1200" dirty="0"/>
              <a:t>Published in March 2024. </a:t>
            </a:r>
            <a:r>
              <a:rPr lang="en-US" sz="1200" dirty="0">
                <a:solidFill>
                  <a:prstClr val="black"/>
                </a:solidFill>
              </a:rPr>
              <a:t>Mainly clean-up including revisions to the RS0001 chiller rep spec.</a:t>
            </a:r>
            <a:endParaRPr lang="en-US" sz="1200" baseline="-25000" dirty="0">
              <a:solidFill>
                <a:prstClr val="black"/>
              </a:solidFill>
            </a:endParaRPr>
          </a:p>
          <a:p>
            <a:pPr>
              <a:lnSpc>
                <a:spcPct val="100000"/>
              </a:lnSpc>
              <a:spcBef>
                <a:spcPts val="0"/>
              </a:spcBef>
              <a:spcAft>
                <a:spcPts val="600"/>
              </a:spcAft>
            </a:pPr>
            <a:r>
              <a:rPr lang="en-US" sz="1200" b="1" i="1" dirty="0">
                <a:cs typeface="Times New Roman" panose="02020603050405020304" pitchFamily="18" charset="0"/>
              </a:rPr>
              <a:t>Addendum b</a:t>
            </a:r>
            <a:r>
              <a:rPr lang="en-US" sz="1200" dirty="0"/>
              <a:t>. Published in March 2024. Removed requirement to in include part load “ratings” (e.g. IPLV) as reference info (but performance map retains part load points).</a:t>
            </a:r>
          </a:p>
          <a:p>
            <a:pPr>
              <a:lnSpc>
                <a:spcPct val="100000"/>
              </a:lnSpc>
              <a:spcBef>
                <a:spcPts val="0"/>
              </a:spcBef>
              <a:spcAft>
                <a:spcPts val="600"/>
              </a:spcAft>
            </a:pPr>
            <a:r>
              <a:rPr lang="en-US" sz="1200" b="1" i="1" dirty="0">
                <a:cs typeface="Times New Roman" panose="02020603050405020304" pitchFamily="18" charset="0"/>
              </a:rPr>
              <a:t>Addendum c</a:t>
            </a:r>
            <a:r>
              <a:rPr lang="en-US" sz="1200" dirty="0"/>
              <a:t>. Published in March 2024. Added provisions for scalable representation of equipment performance. </a:t>
            </a:r>
          </a:p>
        </p:txBody>
      </p:sp>
      <p:pic>
        <p:nvPicPr>
          <p:cNvPr id="9" name="Picture 8">
            <a:extLst>
              <a:ext uri="{FF2B5EF4-FFF2-40B4-BE49-F238E27FC236}">
                <a16:creationId xmlns:a16="http://schemas.microsoft.com/office/drawing/2014/main" id="{ED547ACB-28FA-8465-0D50-A11D0BEBD6BA}"/>
              </a:ext>
            </a:extLst>
          </p:cNvPr>
          <p:cNvPicPr>
            <a:picLocks noChangeAspect="1"/>
          </p:cNvPicPr>
          <p:nvPr/>
        </p:nvPicPr>
        <p:blipFill>
          <a:blip r:embed="rId3"/>
          <a:stretch>
            <a:fillRect/>
          </a:stretch>
        </p:blipFill>
        <p:spPr>
          <a:xfrm>
            <a:off x="4817872" y="2354630"/>
            <a:ext cx="4335627" cy="1152991"/>
          </a:xfrm>
          <a:prstGeom prst="rect">
            <a:avLst/>
          </a:prstGeom>
        </p:spPr>
      </p:pic>
    </p:spTree>
    <p:extLst>
      <p:ext uri="{BB962C8B-B14F-4D97-AF65-F5344CB8AC3E}">
        <p14:creationId xmlns:p14="http://schemas.microsoft.com/office/powerpoint/2010/main" val="41609797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23 (Scott MacBain, past Chair SPC23)</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622425"/>
            <a:ext cx="10515600" cy="4554538"/>
          </a:xfrm>
        </p:spPr>
        <p:txBody>
          <a:bodyPr>
            <a:normAutofit/>
          </a:bodyPr>
          <a:lstStyle/>
          <a:p>
            <a:r>
              <a:rPr lang="en-US" dirty="0"/>
              <a:t>Standard 23-2022 published “Methods for Performance Testing Positive Displacement Refrigerant Compressors and Compressor Units”.</a:t>
            </a:r>
          </a:p>
          <a:p>
            <a:r>
              <a:rPr lang="en-US" dirty="0"/>
              <a:t>Discussion of cognizant TC for 225, or perhaps harmonization activities.</a:t>
            </a:r>
          </a:p>
        </p:txBody>
      </p:sp>
    </p:spTree>
    <p:extLst>
      <p:ext uri="{BB962C8B-B14F-4D97-AF65-F5344CB8AC3E}">
        <p14:creationId xmlns:p14="http://schemas.microsoft.com/office/powerpoint/2010/main" val="814563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90.1-2022  (Rick Heiden)</a:t>
            </a:r>
            <a:endParaRPr lang="en-US" sz="3200" dirty="0"/>
          </a:p>
        </p:txBody>
      </p:sp>
      <p:sp>
        <p:nvSpPr>
          <p:cNvPr id="5" name="Content Placeholder 2">
            <a:extLst>
              <a:ext uri="{FF2B5EF4-FFF2-40B4-BE49-F238E27FC236}">
                <a16:creationId xmlns:a16="http://schemas.microsoft.com/office/drawing/2014/main" id="{73E21568-BA0D-6AE1-15F4-BB2FAB91C2D2}"/>
              </a:ext>
            </a:extLst>
          </p:cNvPr>
          <p:cNvSpPr txBox="1">
            <a:spLocks/>
          </p:cNvSpPr>
          <p:nvPr/>
        </p:nvSpPr>
        <p:spPr>
          <a:xfrm>
            <a:off x="284481" y="1351280"/>
            <a:ext cx="11907520" cy="5095187"/>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a:t>Standard 90.1-2022 published (December 2022)</a:t>
            </a:r>
          </a:p>
          <a:p>
            <a:pPr marL="0" indent="0">
              <a:buFont typeface="Arial" panose="020B0604020202020204" pitchFamily="34" charset="0"/>
              <a:buNone/>
            </a:pPr>
            <a:endParaRPr lang="en-US" sz="600"/>
          </a:p>
          <a:p>
            <a:pPr marL="0" indent="0">
              <a:spcBef>
                <a:spcPts val="0"/>
              </a:spcBef>
              <a:buFont typeface="Arial" panose="020B0604020202020204" pitchFamily="34" charset="0"/>
              <a:buNone/>
            </a:pPr>
            <a:r>
              <a:rPr lang="en-US" sz="1900">
                <a:cs typeface="Times New Roman" panose="02020603050405020304" pitchFamily="18" charset="0"/>
              </a:rPr>
              <a:t>  New addenda to the 2022 edition (when published) are available at:</a:t>
            </a:r>
          </a:p>
          <a:p>
            <a:pPr marL="0" indent="0">
              <a:spcBef>
                <a:spcPts val="0"/>
              </a:spcBef>
              <a:buFont typeface="Arial" panose="020B0604020202020204" pitchFamily="34" charset="0"/>
              <a:buNone/>
            </a:pPr>
            <a:r>
              <a:rPr lang="en-US" sz="1900">
                <a:cs typeface="Times New Roman" panose="02020603050405020304" pitchFamily="18" charset="0"/>
              </a:rPr>
              <a:t>   </a:t>
            </a:r>
            <a:r>
              <a:rPr lang="en-US" sz="1700">
                <a:cs typeface="Times New Roman" panose="02020603050405020304" pitchFamily="18" charset="0"/>
              </a:rPr>
              <a:t> 				</a:t>
            </a:r>
            <a:r>
              <a:rPr lang="en-US" sz="1300">
                <a:hlinkClick r:id="rId2"/>
              </a:rPr>
              <a:t> https://www.ashrae.org/technical-resources/standards-and-guidelines/standards-addenda</a:t>
            </a:r>
            <a:endParaRPr lang="en-US" sz="1300"/>
          </a:p>
          <a:p>
            <a:pPr marL="0" indent="0">
              <a:buFont typeface="Arial" panose="020B0604020202020204" pitchFamily="34" charset="0"/>
              <a:buNone/>
            </a:pPr>
            <a:r>
              <a:rPr lang="en-US" sz="1900">
                <a:cs typeface="Times New Roman" panose="02020603050405020304" pitchFamily="18" charset="0"/>
              </a:rPr>
              <a:t>  Addenda of interest:</a:t>
            </a:r>
          </a:p>
          <a:p>
            <a:pPr lvl="1">
              <a:buFont typeface="Calibri" panose="020F0502020204030204" pitchFamily="34" charset="0"/>
              <a:buChar char="*"/>
            </a:pPr>
            <a:endParaRPr lang="en-US" sz="1900">
              <a:cs typeface="Times New Roman" panose="02020603050405020304" pitchFamily="18" charset="0"/>
            </a:endParaRPr>
          </a:p>
          <a:p>
            <a:pPr lvl="1">
              <a:buFont typeface="Calibri" panose="020F0502020204030204" pitchFamily="34" charset="0"/>
              <a:buChar char="*"/>
            </a:pPr>
            <a:r>
              <a:rPr lang="en-US" sz="1700">
                <a:cs typeface="Times New Roman" panose="02020603050405020304" pitchFamily="18" charset="0"/>
              </a:rPr>
              <a:t>L – of general interest </a:t>
            </a:r>
            <a:r>
              <a:rPr lang="en-US" sz="1700">
                <a:cs typeface="Times New Roman" panose="02020603050405020304" pitchFamily="18" charset="0"/>
                <a:sym typeface="Wingdings" panose="05000000000000000000" pitchFamily="2" charset="2"/>
              </a:rPr>
              <a:t> </a:t>
            </a:r>
            <a:r>
              <a:rPr lang="en-US" sz="1700" b="1">
                <a:cs typeface="Times New Roman" panose="02020603050405020304" pitchFamily="18" charset="0"/>
                <a:sym typeface="Wingdings" panose="05000000000000000000" pitchFamily="2" charset="2"/>
              </a:rPr>
              <a:t>net zero operational energy emissions (NZOEE), </a:t>
            </a:r>
            <a:r>
              <a:rPr lang="en-US" sz="1700">
                <a:cs typeface="Times New Roman" panose="02020603050405020304" pitchFamily="18" charset="0"/>
                <a:sym typeface="Wingdings" panose="05000000000000000000" pitchFamily="2" charset="2"/>
              </a:rPr>
              <a:t>informative appendix that jurisdictions could adopt for buildings to achieve NZOEE over 1-3 code cycles.   Includes chiller emission factors.</a:t>
            </a:r>
            <a:endParaRPr lang="en-US" sz="1700">
              <a:cs typeface="Times New Roman" panose="02020603050405020304" pitchFamily="18" charset="0"/>
            </a:endParaRPr>
          </a:p>
          <a:p>
            <a:pPr lvl="1">
              <a:buFont typeface="Calibri" panose="020F0502020204030204" pitchFamily="34" charset="0"/>
              <a:buChar char="*"/>
            </a:pPr>
            <a:r>
              <a:rPr lang="en-US" sz="1700">
                <a:cs typeface="Times New Roman" panose="02020603050405020304" pitchFamily="18" charset="0"/>
              </a:rPr>
              <a:t>M – of interest for split chillers </a:t>
            </a:r>
            <a:r>
              <a:rPr lang="en-US" sz="1700">
                <a:cs typeface="Times New Roman" panose="02020603050405020304" pitchFamily="18" charset="0"/>
                <a:sym typeface="Wingdings" panose="05000000000000000000" pitchFamily="2" charset="2"/>
              </a:rPr>
              <a:t> </a:t>
            </a:r>
            <a:r>
              <a:rPr lang="en-US" sz="1700" b="1">
                <a:cs typeface="Times New Roman" panose="02020603050405020304" pitchFamily="18" charset="0"/>
              </a:rPr>
              <a:t>hydronic and dx coils must be rated in accordance with AHRI 410-2023</a:t>
            </a:r>
            <a:r>
              <a:rPr lang="en-US" sz="1700">
                <a:cs typeface="Times New Roman" panose="02020603050405020304" pitchFamily="18" charset="0"/>
              </a:rPr>
              <a:t> (SI/I-P) Performance Rating of Forced-Circulation Air-Cooling and Air-Heating Coils</a:t>
            </a:r>
          </a:p>
          <a:p>
            <a:pPr lvl="1">
              <a:buFont typeface="Calibri" panose="020F0502020204030204" pitchFamily="34" charset="0"/>
              <a:buChar char="*"/>
            </a:pPr>
            <a:r>
              <a:rPr lang="en-US" sz="1700">
                <a:cs typeface="Times New Roman" panose="02020603050405020304" pitchFamily="18" charset="0"/>
              </a:rPr>
              <a:t>Q – of interest for water cooled chiller systems </a:t>
            </a:r>
            <a:r>
              <a:rPr lang="en-US" sz="1700">
                <a:cs typeface="Times New Roman" panose="02020603050405020304" pitchFamily="18" charset="0"/>
                <a:sym typeface="Wingdings" panose="05000000000000000000" pitchFamily="2" charset="2"/>
              </a:rPr>
              <a:t> </a:t>
            </a:r>
            <a:r>
              <a:rPr lang="en-US" sz="1700" b="1">
                <a:cs typeface="Times New Roman" panose="02020603050405020304" pitchFamily="18" charset="0"/>
              </a:rPr>
              <a:t>add pad-type (wetted media) adiabatic fluid coolers </a:t>
            </a:r>
            <a:r>
              <a:rPr lang="en-US" sz="1700">
                <a:cs typeface="Times New Roman" panose="02020603050405020304" pitchFamily="18" charset="0"/>
              </a:rPr>
              <a:t>along with a minimum efficiency and the recently published CTI acceptance test code to Table 6.8.1-7 Heat Rejection Equipment.  Technology being offered on some “free-cooling” air-cooled chillers  </a:t>
            </a:r>
            <a:r>
              <a:rPr lang="en-US" sz="1700">
                <a:cs typeface="Times New Roman" panose="02020603050405020304" pitchFamily="18" charset="0"/>
                <a:hlinkClick r:id="rId3"/>
              </a:rPr>
              <a:t>https://www.thermalcare.com/adiabatic-fluid-coolers/</a:t>
            </a:r>
            <a:endParaRPr lang="en-US" sz="1700">
              <a:cs typeface="Times New Roman" panose="02020603050405020304" pitchFamily="18" charset="0"/>
            </a:endParaRPr>
          </a:p>
          <a:p>
            <a:pPr lvl="1">
              <a:buFont typeface="Calibri" panose="020F0502020204030204" pitchFamily="34" charset="0"/>
              <a:buChar char="*"/>
            </a:pPr>
            <a:r>
              <a:rPr lang="en-US" sz="1700">
                <a:cs typeface="Times New Roman" panose="02020603050405020304" pitchFamily="18" charset="0"/>
              </a:rPr>
              <a:t>V – of general interest </a:t>
            </a:r>
            <a:r>
              <a:rPr lang="en-US" sz="1700">
                <a:cs typeface="Times New Roman" panose="02020603050405020304" pitchFamily="18" charset="0"/>
                <a:sym typeface="Wingdings" panose="05000000000000000000" pitchFamily="2" charset="2"/>
              </a:rPr>
              <a:t> </a:t>
            </a:r>
            <a:r>
              <a:rPr lang="en-US" sz="1700" b="1">
                <a:cs typeface="Times New Roman" panose="02020603050405020304" pitchFamily="18" charset="0"/>
              </a:rPr>
              <a:t>reference Std 169 Climate Data for Building Design Standards version 2021 </a:t>
            </a:r>
            <a:r>
              <a:rPr lang="en-US" sz="1700">
                <a:cs typeface="Times New Roman" panose="02020603050405020304" pitchFamily="18" charset="0"/>
              </a:rPr>
              <a:t>instead of 2013, w</a:t>
            </a:r>
            <a:r>
              <a:rPr lang="en-US" sz="1700">
                <a:cs typeface="Times New Roman" panose="02020603050405020304" pitchFamily="18" charset="0"/>
                <a:sym typeface="Wingdings" panose="05000000000000000000" pitchFamily="2" charset="2"/>
              </a:rPr>
              <a:t>rt US counties 85% no changes, 9% move to warmer zones, 3% to colder zones, 3% changes subzones (i.e. A, B, C)</a:t>
            </a:r>
            <a:endParaRPr lang="en-US" sz="1500">
              <a:cs typeface="Times New Roman" panose="02020603050405020304" pitchFamily="18" charset="0"/>
            </a:endParaRPr>
          </a:p>
          <a:p>
            <a:r>
              <a:rPr lang="en-US" sz="2000">
                <a:cs typeface="Times New Roman" panose="02020603050405020304" pitchFamily="18" charset="0"/>
              </a:rPr>
              <a:t>Discussion topics within the 90.1 Mechanical Subcommittee of interest to this committee</a:t>
            </a:r>
          </a:p>
          <a:p>
            <a:pPr lvl="1"/>
            <a:r>
              <a:rPr lang="en-US" sz="1600">
                <a:cs typeface="Times New Roman" panose="02020603050405020304" pitchFamily="18" charset="0"/>
              </a:rPr>
              <a:t>&gt;15 dT chilled water distribution requirements (Hydronics working group)</a:t>
            </a:r>
          </a:p>
          <a:p>
            <a:pPr lvl="1"/>
            <a:r>
              <a:rPr lang="en-US" sz="1600">
                <a:cs typeface="Times New Roman" panose="02020603050405020304" pitchFamily="18" charset="0"/>
              </a:rPr>
              <a:t>Chiller efficiency table updates in collaboration with related AHRI committee (Hydronics working group)</a:t>
            </a:r>
          </a:p>
          <a:p>
            <a:pPr lvl="1"/>
            <a:r>
              <a:rPr lang="en-US" sz="1600">
                <a:cs typeface="Times New Roman" panose="02020603050405020304" pitchFamily="18" charset="0"/>
              </a:rPr>
              <a:t>Requirements for all electric buildings (Decarb working group)</a:t>
            </a:r>
            <a:endParaRPr lang="en-US" sz="1600" dirty="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5E4C8786-2FFC-07F1-FC5F-BF4471C4EC1F}"/>
              </a:ext>
            </a:extLst>
          </p:cNvPr>
          <p:cNvGraphicFramePr>
            <a:graphicFrameLocks noGrp="1"/>
          </p:cNvGraphicFramePr>
          <p:nvPr/>
        </p:nvGraphicFramePr>
        <p:xfrm>
          <a:off x="4456471" y="2273758"/>
          <a:ext cx="5670754" cy="522208"/>
        </p:xfrm>
        <a:graphic>
          <a:graphicData uri="http://schemas.openxmlformats.org/drawingml/2006/table">
            <a:tbl>
              <a:tblPr firstRow="1" bandRow="1">
                <a:tableStyleId>{5C22544A-7EE6-4342-B048-85BDC9FD1C3A}</a:tableStyleId>
              </a:tblPr>
              <a:tblGrid>
                <a:gridCol w="3087197">
                  <a:extLst>
                    <a:ext uri="{9D8B030D-6E8A-4147-A177-3AD203B41FA5}">
                      <a16:colId xmlns:a16="http://schemas.microsoft.com/office/drawing/2014/main" val="2588623108"/>
                    </a:ext>
                  </a:extLst>
                </a:gridCol>
                <a:gridCol w="2583557">
                  <a:extLst>
                    <a:ext uri="{9D8B030D-6E8A-4147-A177-3AD203B41FA5}">
                      <a16:colId xmlns:a16="http://schemas.microsoft.com/office/drawing/2014/main" val="1425466259"/>
                    </a:ext>
                  </a:extLst>
                </a:gridCol>
              </a:tblGrid>
              <a:tr h="205885">
                <a:tc>
                  <a:txBody>
                    <a:bodyPr/>
                    <a:lstStyle/>
                    <a:p>
                      <a:r>
                        <a:rPr lang="en-US" sz="1100" dirty="0"/>
                        <a:t>Published    (*of interest to this committee)</a:t>
                      </a:r>
                    </a:p>
                  </a:txBody>
                  <a:tcPr/>
                </a:tc>
                <a:tc>
                  <a:txBody>
                    <a:bodyPr/>
                    <a:lstStyle/>
                    <a:p>
                      <a:r>
                        <a:rPr lang="en-US" sz="1100" dirty="0"/>
                        <a:t>In process</a:t>
                      </a:r>
                    </a:p>
                  </a:txBody>
                  <a:tcPr/>
                </a:tc>
                <a:extLst>
                  <a:ext uri="{0D108BD9-81ED-4DB2-BD59-A6C34878D82A}">
                    <a16:rowId xmlns:a16="http://schemas.microsoft.com/office/drawing/2014/main" val="2468492993"/>
                  </a:ext>
                </a:extLst>
              </a:tr>
              <a:tr h="2631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err="1">
                          <a:cs typeface="Times New Roman" panose="02020603050405020304" pitchFamily="18" charset="0"/>
                        </a:rPr>
                        <a:t>bo,ca,cv,cw,a,b,d,f,h,I</a:t>
                      </a:r>
                      <a:r>
                        <a:rPr lang="en-US" sz="1100" dirty="0">
                          <a:cs typeface="Times New Roman" panose="02020603050405020304" pitchFamily="18" charset="0"/>
                        </a:rPr>
                        <a:t>*,</a:t>
                      </a:r>
                      <a:r>
                        <a:rPr lang="en-US" sz="1100" dirty="0" err="1">
                          <a:cs typeface="Times New Roman" panose="02020603050405020304" pitchFamily="18" charset="0"/>
                        </a:rPr>
                        <a:t>j,k,l,m</a:t>
                      </a:r>
                      <a:r>
                        <a:rPr lang="en-US" sz="1100" dirty="0">
                          <a:cs typeface="Times New Roman" panose="02020603050405020304" pitchFamily="18" charset="0"/>
                        </a:rPr>
                        <a:t>*,</a:t>
                      </a:r>
                      <a:r>
                        <a:rPr lang="en-US" sz="1100" dirty="0" err="1">
                          <a:cs typeface="Times New Roman" panose="02020603050405020304" pitchFamily="18" charset="0"/>
                        </a:rPr>
                        <a:t>n,o,p,q</a:t>
                      </a:r>
                      <a:r>
                        <a:rPr lang="en-US" sz="1100" dirty="0">
                          <a:cs typeface="Times New Roman" panose="02020603050405020304" pitchFamily="18" charset="0"/>
                        </a:rPr>
                        <a:t>*,</a:t>
                      </a:r>
                      <a:r>
                        <a:rPr lang="en-US" sz="1100" dirty="0" err="1">
                          <a:cs typeface="Times New Roman" panose="02020603050405020304" pitchFamily="18" charset="0"/>
                        </a:rPr>
                        <a:t>r,t,v</a:t>
                      </a:r>
                      <a:r>
                        <a:rPr lang="en-US" sz="1100" dirty="0">
                          <a:cs typeface="Times New Roman" panose="02020603050405020304" pitchFamily="18" charset="0"/>
                        </a:rPr>
                        <a:t>*,</a:t>
                      </a:r>
                      <a:r>
                        <a:rPr lang="en-US" sz="1100" dirty="0" err="1">
                          <a:cs typeface="Times New Roman" panose="02020603050405020304" pitchFamily="18" charset="0"/>
                        </a:rPr>
                        <a:t>x,z</a:t>
                      </a:r>
                      <a:endParaRPr lang="en-US" sz="1100" dirty="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err="1">
                          <a:cs typeface="Times New Roman" panose="02020603050405020304" pitchFamily="18" charset="0"/>
                        </a:rPr>
                        <a:t>c,g,i,s,u,w,y,aa,ab,ac,ad,ae,af,ag,ah</a:t>
                      </a:r>
                      <a:endParaRPr lang="en-US" sz="1100" dirty="0">
                        <a:cs typeface="Times New Roman" panose="02020603050405020304" pitchFamily="18" charset="0"/>
                      </a:endParaRPr>
                    </a:p>
                  </a:txBody>
                  <a:tcPr/>
                </a:tc>
                <a:extLst>
                  <a:ext uri="{0D108BD9-81ED-4DB2-BD59-A6C34878D82A}">
                    <a16:rowId xmlns:a16="http://schemas.microsoft.com/office/drawing/2014/main" val="843552222"/>
                  </a:ext>
                </a:extLst>
              </a:tr>
            </a:tbl>
          </a:graphicData>
        </a:graphic>
      </p:graphicFrame>
    </p:spTree>
    <p:extLst>
      <p:ext uri="{BB962C8B-B14F-4D97-AF65-F5344CB8AC3E}">
        <p14:creationId xmlns:p14="http://schemas.microsoft.com/office/powerpoint/2010/main" val="15084961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90.1-2022  (Rick Heiden)</a:t>
            </a:r>
            <a:endParaRPr lang="en-US" sz="3200" dirty="0"/>
          </a:p>
        </p:txBody>
      </p:sp>
      <p:sp>
        <p:nvSpPr>
          <p:cNvPr id="5" name="Content Placeholder 2">
            <a:extLst>
              <a:ext uri="{FF2B5EF4-FFF2-40B4-BE49-F238E27FC236}">
                <a16:creationId xmlns:a16="http://schemas.microsoft.com/office/drawing/2014/main" id="{73E21568-BA0D-6AE1-15F4-BB2FAB91C2D2}"/>
              </a:ext>
            </a:extLst>
          </p:cNvPr>
          <p:cNvSpPr txBox="1">
            <a:spLocks/>
          </p:cNvSpPr>
          <p:nvPr/>
        </p:nvSpPr>
        <p:spPr>
          <a:xfrm>
            <a:off x="284481" y="1351280"/>
            <a:ext cx="11907520" cy="509518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Standard 90.1-2022 published; </a:t>
            </a:r>
            <a:r>
              <a:rPr lang="en-US" sz="1900" dirty="0">
                <a:cs typeface="Times New Roman" panose="02020603050405020304" pitchFamily="18" charset="0"/>
              </a:rPr>
              <a:t> New addenda to the 2022 edition (when published) are available at:</a:t>
            </a:r>
          </a:p>
          <a:p>
            <a:pPr marL="0" indent="0">
              <a:spcBef>
                <a:spcPts val="0"/>
              </a:spcBef>
              <a:buFont typeface="Arial" panose="020B0604020202020204" pitchFamily="34" charset="0"/>
              <a:buNone/>
            </a:pPr>
            <a:r>
              <a:rPr lang="en-US" sz="1900" dirty="0">
                <a:cs typeface="Times New Roman" panose="02020603050405020304" pitchFamily="18" charset="0"/>
              </a:rPr>
              <a:t>   </a:t>
            </a:r>
            <a:r>
              <a:rPr lang="en-US" sz="1700" dirty="0">
                <a:cs typeface="Times New Roman" panose="02020603050405020304" pitchFamily="18" charset="0"/>
              </a:rPr>
              <a:t> 				</a:t>
            </a:r>
            <a:r>
              <a:rPr lang="en-US" sz="1300" dirty="0">
                <a:hlinkClick r:id="rId2"/>
              </a:rPr>
              <a:t> https://www.ashrae.org/technical-resources/standards-and-guidelines/standards-addenda</a:t>
            </a:r>
            <a:endParaRPr lang="en-US" sz="1300" dirty="0"/>
          </a:p>
          <a:p>
            <a:pPr marL="0" indent="0">
              <a:buFont typeface="Arial" panose="020B0604020202020204" pitchFamily="34" charset="0"/>
              <a:buNone/>
            </a:pPr>
            <a:r>
              <a:rPr lang="en-US" sz="1900" u="sng" dirty="0">
                <a:cs typeface="Times New Roman" panose="02020603050405020304" pitchFamily="18" charset="0"/>
              </a:rPr>
              <a:t>Items of interest to TC 8.2</a:t>
            </a:r>
          </a:p>
          <a:p>
            <a:pPr marL="0" indent="0">
              <a:buNone/>
            </a:pPr>
            <a:r>
              <a:rPr lang="en-US" sz="2100" b="1" dirty="0">
                <a:cs typeface="Times New Roman" panose="02020603050405020304" pitchFamily="18" charset="0"/>
              </a:rPr>
              <a:t>Proposed Addenda BK – </a:t>
            </a:r>
            <a:r>
              <a:rPr lang="en-US" sz="2100" b="1" dirty="0">
                <a:cs typeface="Times New Roman" panose="02020603050405020304" pitchFamily="18" charset="0"/>
                <a:sym typeface="Wingdings" panose="05000000000000000000" pitchFamily="2" charset="2"/>
              </a:rPr>
              <a:t>heat pump primary, </a:t>
            </a:r>
            <a:r>
              <a:rPr lang="en-US" sz="2100" dirty="0">
                <a:cs typeface="Times New Roman" panose="02020603050405020304" pitchFamily="18" charset="0"/>
                <a:sym typeface="Wingdings" panose="05000000000000000000" pitchFamily="2" charset="2"/>
              </a:rPr>
              <a:t>new prescriptive path section that requires that heat pumps serve a specified amount of the building design heating load in applications that have both cooling and heating loads. </a:t>
            </a:r>
            <a:r>
              <a:rPr lang="en-US" sz="1700" dirty="0">
                <a:cs typeface="Times New Roman" panose="02020603050405020304" pitchFamily="18" charset="0"/>
              </a:rPr>
              <a:t>Includes new buildings and substantial alterations</a:t>
            </a:r>
          </a:p>
          <a:p>
            <a:pPr lvl="1">
              <a:buFont typeface="Calibri" panose="020F0502020204030204" pitchFamily="34" charset="0"/>
              <a:buChar char="*"/>
            </a:pPr>
            <a:r>
              <a:rPr lang="en-US" sz="1700" dirty="0">
                <a:cs typeface="Times New Roman" panose="02020603050405020304" pitchFamily="18" charset="0"/>
              </a:rPr>
              <a:t>Exceptions for some HVAC systems with thermal energy storage or multiple-zone VAV systems and some alterations</a:t>
            </a:r>
          </a:p>
          <a:p>
            <a:pPr lvl="1">
              <a:buFont typeface="Calibri" panose="020F0502020204030204" pitchFamily="34" charset="0"/>
              <a:buChar char="*"/>
            </a:pPr>
            <a:r>
              <a:rPr lang="en-US" sz="1700" dirty="0">
                <a:cs typeface="Times New Roman" panose="02020603050405020304" pitchFamily="18" charset="0"/>
              </a:rPr>
              <a:t>Heat pumps can be electric, or fuel based.</a:t>
            </a:r>
          </a:p>
          <a:p>
            <a:pPr lvl="1">
              <a:buFont typeface="Calibri" panose="020F0502020204030204" pitchFamily="34" charset="0"/>
              <a:buChar char="*"/>
            </a:pPr>
            <a:r>
              <a:rPr lang="en-US" sz="1700" dirty="0">
                <a:cs typeface="Times New Roman" panose="02020603050405020304" pitchFamily="18" charset="0"/>
              </a:rPr>
              <a:t>Heating capacity depends on load profile</a:t>
            </a:r>
          </a:p>
          <a:p>
            <a:pPr lvl="1">
              <a:buFont typeface="Calibri" panose="020F0502020204030204" pitchFamily="34" charset="0"/>
              <a:buChar char="*"/>
            </a:pPr>
            <a:r>
              <a:rPr lang="en-US" sz="1700" dirty="0">
                <a:cs typeface="Times New Roman" panose="02020603050405020304" pitchFamily="18" charset="0"/>
              </a:rPr>
              <a:t>Multiple exceptions for secondary heating </a:t>
            </a:r>
          </a:p>
          <a:p>
            <a:pPr marL="0" indent="0">
              <a:buNone/>
            </a:pPr>
            <a:r>
              <a:rPr lang="en-US" sz="2000" dirty="0">
                <a:cs typeface="Times New Roman" panose="02020603050405020304" pitchFamily="18" charset="0"/>
              </a:rPr>
              <a:t>Discussion topics within the 90.1 Mechanical Subcommittee</a:t>
            </a:r>
          </a:p>
          <a:p>
            <a:pPr lvl="1"/>
            <a:r>
              <a:rPr lang="en-US" sz="1600" dirty="0">
                <a:cs typeface="Times New Roman" panose="02020603050405020304" pitchFamily="18" charset="0"/>
              </a:rPr>
              <a:t>Chiller efficiency table updates in collaboration with related AHRI committee (Hydronics working group)</a:t>
            </a:r>
          </a:p>
          <a:p>
            <a:pPr lvl="1"/>
            <a:r>
              <a:rPr lang="en-US" sz="1600" dirty="0">
                <a:cs typeface="Times New Roman" panose="02020603050405020304" pitchFamily="18" charset="0"/>
              </a:rPr>
              <a:t>Energy credit updates </a:t>
            </a:r>
          </a:p>
        </p:txBody>
      </p:sp>
    </p:spTree>
    <p:extLst>
      <p:ext uri="{BB962C8B-B14F-4D97-AF65-F5344CB8AC3E}">
        <p14:creationId xmlns:p14="http://schemas.microsoft.com/office/powerpoint/2010/main" val="8228510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p:txBody>
          <a:bodyPr>
            <a:normAutofit fontScale="90000"/>
          </a:bodyPr>
          <a:lstStyle/>
          <a:p>
            <a:r>
              <a:rPr lang="en-US" b="1" dirty="0"/>
              <a:t>Standards Report</a:t>
            </a:r>
            <a:br>
              <a:rPr lang="en-US" b="1" dirty="0"/>
            </a:br>
            <a:r>
              <a:rPr lang="en-US" sz="2800" dirty="0"/>
              <a:t>AHRI Standards 550/590|551/591 (Phil Johnson)</a:t>
            </a:r>
          </a:p>
        </p:txBody>
      </p:sp>
      <p:sp>
        <p:nvSpPr>
          <p:cNvPr id="6" name="TextBox 5">
            <a:extLst>
              <a:ext uri="{FF2B5EF4-FFF2-40B4-BE49-F238E27FC236}">
                <a16:creationId xmlns:a16="http://schemas.microsoft.com/office/drawing/2014/main" id="{BCDB3522-BF37-43FC-AFE6-ABAD941449D6}"/>
              </a:ext>
            </a:extLst>
          </p:cNvPr>
          <p:cNvSpPr txBox="1"/>
          <p:nvPr/>
        </p:nvSpPr>
        <p:spPr>
          <a:xfrm>
            <a:off x="838200" y="1660774"/>
            <a:ext cx="10239375" cy="1200329"/>
          </a:xfrm>
          <a:prstGeom prst="rect">
            <a:avLst/>
          </a:prstGeom>
          <a:noFill/>
        </p:spPr>
        <p:txBody>
          <a:bodyPr wrap="square" rtlCol="0">
            <a:spAutoFit/>
          </a:bodyPr>
          <a:lstStyle/>
          <a:p>
            <a:r>
              <a:rPr lang="en-US" b="1" dirty="0"/>
              <a:t>AHRI 550/590 (I-P) and 551/591 (SI) – 2023, </a:t>
            </a:r>
            <a:r>
              <a:rPr lang="en-US" b="1" i="1" dirty="0"/>
              <a:t>Performance Rating of Water-Chilling and Heat Pump Water‑Heating Packages Using the Vapor Compression Cycle</a:t>
            </a:r>
          </a:p>
          <a:p>
            <a:pPr marL="285750" indent="-285750">
              <a:buFont typeface="Arial" panose="020B0604020202020204" pitchFamily="34" charset="0"/>
              <a:buChar char="•"/>
            </a:pPr>
            <a:r>
              <a:rPr lang="en-US" dirty="0"/>
              <a:t>2023 Editions of both standards are published as ANSI/AHRI. Include minor revisions to the 2020 editions. Include normative reference to ASHRAE 30 for method of test.</a:t>
            </a:r>
          </a:p>
        </p:txBody>
      </p:sp>
      <p:sp>
        <p:nvSpPr>
          <p:cNvPr id="4" name="TextBox 3">
            <a:extLst>
              <a:ext uri="{FF2B5EF4-FFF2-40B4-BE49-F238E27FC236}">
                <a16:creationId xmlns:a16="http://schemas.microsoft.com/office/drawing/2014/main" id="{46A060E3-2483-4304-BF78-4DCFFF44726D}"/>
              </a:ext>
            </a:extLst>
          </p:cNvPr>
          <p:cNvSpPr txBox="1"/>
          <p:nvPr/>
        </p:nvSpPr>
        <p:spPr>
          <a:xfrm>
            <a:off x="838200" y="2897500"/>
            <a:ext cx="10239375" cy="3939540"/>
          </a:xfrm>
          <a:prstGeom prst="rect">
            <a:avLst/>
          </a:prstGeom>
          <a:noFill/>
        </p:spPr>
        <p:txBody>
          <a:bodyPr wrap="square" rtlCol="0">
            <a:spAutoFit/>
          </a:bodyPr>
          <a:lstStyle/>
          <a:p>
            <a:r>
              <a:rPr lang="en-US" b="1" dirty="0"/>
              <a:t>AHRI 1550P (proposed) </a:t>
            </a:r>
            <a:r>
              <a:rPr lang="en-US" b="1" i="1" dirty="0"/>
              <a:t>Performance Rating of Liquid-Chilling and Heat Pump Water‑Heating Packages Using the Vapor Compression Cycle</a:t>
            </a:r>
          </a:p>
          <a:p>
            <a:pPr marL="285750" indent="-285750">
              <a:buFont typeface="Arial" panose="020B0604020202020204" pitchFamily="34" charset="0"/>
              <a:buChar char="•"/>
            </a:pPr>
            <a:r>
              <a:rPr lang="en-US" dirty="0"/>
              <a:t>Would replace 550/590 and 551/591, merge separate IP &amp; SI edition into a single standard.</a:t>
            </a:r>
          </a:p>
          <a:p>
            <a:pPr marL="285750" indent="-285750">
              <a:buFont typeface="Arial" panose="020B0604020202020204" pitchFamily="34" charset="0"/>
              <a:buChar char="•"/>
            </a:pPr>
            <a:r>
              <a:rPr lang="en-US" dirty="0"/>
              <a:t>Project charter scope of revisions for next edition after that (circa 2025) includes the following items:</a:t>
            </a:r>
          </a:p>
          <a:p>
            <a:pPr marL="742950" lvl="1" indent="-285750">
              <a:buFont typeface="Calibri" panose="020F0502020204030204" pitchFamily="34" charset="0"/>
              <a:buChar char="◦"/>
            </a:pPr>
            <a:r>
              <a:rPr lang="en-US" dirty="0"/>
              <a:t>Review tolerances and incorporate units with variable flow</a:t>
            </a:r>
          </a:p>
          <a:p>
            <a:pPr marL="742950" lvl="1" indent="-285750">
              <a:buFont typeface="Calibri" panose="020F0502020204030204" pitchFamily="34" charset="0"/>
              <a:buChar char="◦"/>
            </a:pPr>
            <a:r>
              <a:rPr lang="en-US" dirty="0"/>
              <a:t>Continue to work toward harmonizing section 4 with ASHRAE 30</a:t>
            </a:r>
          </a:p>
          <a:p>
            <a:pPr marL="742950" lvl="1" indent="-285750">
              <a:buFont typeface="Calibri" panose="020F0502020204030204" pitchFamily="34" charset="0"/>
              <a:buChar char="◦"/>
            </a:pPr>
            <a:r>
              <a:rPr lang="en-US" dirty="0"/>
              <a:t>Review uncertainty analysis reporting requirements</a:t>
            </a:r>
          </a:p>
          <a:p>
            <a:pPr marL="742950" lvl="1" indent="-285750">
              <a:buFont typeface="Calibri" panose="020F0502020204030204" pitchFamily="34" charset="0"/>
              <a:buChar char="◦"/>
            </a:pPr>
            <a:r>
              <a:rPr lang="en-US" dirty="0"/>
              <a:t>Adiabatic cooled condensers</a:t>
            </a:r>
          </a:p>
          <a:p>
            <a:pPr marL="742950" lvl="1" indent="-285750">
              <a:buFont typeface="Calibri" panose="020F0502020204030204" pitchFamily="34" charset="0"/>
              <a:buChar char="◦"/>
            </a:pPr>
            <a:r>
              <a:rPr lang="en-US" dirty="0"/>
              <a:t>Heat Pump Part-Load Metrics</a:t>
            </a:r>
          </a:p>
          <a:p>
            <a:pPr marL="742950" lvl="1" indent="-285750">
              <a:buFont typeface="Calibri" panose="020F0502020204030204" pitchFamily="34" charset="0"/>
              <a:buChar char="◦"/>
            </a:pPr>
            <a:r>
              <a:rPr lang="en-US" dirty="0"/>
              <a:t>Review of rounding throughout documents</a:t>
            </a:r>
          </a:p>
          <a:p>
            <a:pPr marL="742950" lvl="1" indent="-285750">
              <a:buFont typeface="Calibri" panose="020F0502020204030204" pitchFamily="34" charset="0"/>
              <a:buChar char="◦"/>
            </a:pPr>
            <a:r>
              <a:rPr lang="en-US" dirty="0"/>
              <a:t>Review Standard Rating Conditions</a:t>
            </a:r>
          </a:p>
          <a:p>
            <a:pPr marL="742950" lvl="1" indent="-285750">
              <a:buFont typeface="Calibri" panose="020F0502020204030204" pitchFamily="34" charset="0"/>
              <a:buChar char="◦"/>
            </a:pPr>
            <a:r>
              <a:rPr lang="en-US" dirty="0"/>
              <a:t>Regional part load metrics</a:t>
            </a:r>
          </a:p>
          <a:p>
            <a:pPr marL="742950" lvl="1" indent="-285750">
              <a:buFont typeface="Calibri" panose="020F0502020204030204" pitchFamily="34" charset="0"/>
              <a:buChar char="◦"/>
            </a:pPr>
            <a:r>
              <a:rPr lang="en-US" dirty="0"/>
              <a:t>Ratings for units with more than two heat exchangers</a:t>
            </a:r>
          </a:p>
          <a:p>
            <a:pPr marL="285750" indent="-285750">
              <a:buFont typeface="Arial" panose="020B0604020202020204" pitchFamily="34" charset="0"/>
              <a:buChar char="•"/>
            </a:pPr>
            <a:endParaRPr lang="en-US" sz="1600" dirty="0"/>
          </a:p>
        </p:txBody>
      </p:sp>
    </p:spTree>
    <p:extLst>
      <p:ext uri="{BB962C8B-B14F-4D97-AF65-F5344CB8AC3E}">
        <p14:creationId xmlns:p14="http://schemas.microsoft.com/office/powerpoint/2010/main" val="15332925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p:txBody>
          <a:bodyPr>
            <a:normAutofit fontScale="90000"/>
          </a:bodyPr>
          <a:lstStyle/>
          <a:p>
            <a:r>
              <a:rPr lang="en-US" b="1" dirty="0"/>
              <a:t>Standards Report</a:t>
            </a:r>
            <a:br>
              <a:rPr lang="en-US" b="1" dirty="0"/>
            </a:br>
            <a:r>
              <a:rPr lang="en-US" sz="2800" dirty="0"/>
              <a:t>AHRI Standard 1520 (Matt Cambio)</a:t>
            </a:r>
          </a:p>
        </p:txBody>
      </p:sp>
      <p:sp>
        <p:nvSpPr>
          <p:cNvPr id="8" name="TextBox 7">
            <a:extLst>
              <a:ext uri="{FF2B5EF4-FFF2-40B4-BE49-F238E27FC236}">
                <a16:creationId xmlns:a16="http://schemas.microsoft.com/office/drawing/2014/main" id="{D2EF17D8-FACA-463B-8BB9-22EBEE17AAA3}"/>
              </a:ext>
            </a:extLst>
          </p:cNvPr>
          <p:cNvSpPr txBox="1"/>
          <p:nvPr/>
        </p:nvSpPr>
        <p:spPr>
          <a:xfrm>
            <a:off x="838200" y="4318191"/>
            <a:ext cx="9159240" cy="2031325"/>
          </a:xfrm>
          <a:prstGeom prst="rect">
            <a:avLst/>
          </a:prstGeom>
          <a:noFill/>
        </p:spPr>
        <p:txBody>
          <a:bodyPr wrap="square" rtlCol="0">
            <a:spAutoFit/>
          </a:bodyPr>
          <a:lstStyle/>
          <a:p>
            <a:r>
              <a:rPr lang="en-US" b="1" dirty="0"/>
              <a:t>Additional Notes:</a:t>
            </a:r>
            <a:endParaRPr lang="en-US" dirty="0"/>
          </a:p>
          <a:p>
            <a:pPr marL="285750" indent="-285750">
              <a:buFont typeface="Arial" panose="020B0604020202020204" pitchFamily="34" charset="0"/>
              <a:buChar char="•"/>
            </a:pPr>
            <a:r>
              <a:rPr lang="en-US" dirty="0"/>
              <a:t>Reference to ASHRAE 225, </a:t>
            </a:r>
            <a:r>
              <a:rPr lang="en-US" i="1" dirty="0"/>
              <a:t>Methods for Performance Testing Centrifugal Refrigerant Compressors and Condensing Units</a:t>
            </a:r>
          </a:p>
          <a:p>
            <a:pPr marL="285750" indent="-285750">
              <a:buFont typeface="Arial" panose="020B0604020202020204" pitchFamily="34" charset="0"/>
              <a:buChar char="•"/>
            </a:pPr>
            <a:r>
              <a:rPr lang="en-US" dirty="0"/>
              <a:t>Similar format to AHRI 540, </a:t>
            </a:r>
            <a:r>
              <a:rPr lang="en-US" i="1" dirty="0"/>
              <a:t>Performance Rating of Positive Displacement Refrigerant Compressors and Compressor Units</a:t>
            </a:r>
          </a:p>
          <a:p>
            <a:pPr marL="285750" indent="-285750">
              <a:buFont typeface="Arial" panose="020B0604020202020204" pitchFamily="34" charset="0"/>
              <a:buChar char="•"/>
            </a:pPr>
            <a:r>
              <a:rPr lang="en-US" dirty="0"/>
              <a:t>AHRI Compressor Standards Technical Committee will maintain the standard (responsible for a total of 7 standards including </a:t>
            </a:r>
            <a:r>
              <a:rPr lang="en-US"/>
              <a:t>1520)</a:t>
            </a:r>
            <a:endParaRPr lang="en-US" dirty="0"/>
          </a:p>
        </p:txBody>
      </p:sp>
      <p:sp>
        <p:nvSpPr>
          <p:cNvPr id="9" name="TextBox 8">
            <a:extLst>
              <a:ext uri="{FF2B5EF4-FFF2-40B4-BE49-F238E27FC236}">
                <a16:creationId xmlns:a16="http://schemas.microsoft.com/office/drawing/2014/main" id="{FE2FB5AD-631A-4487-A8AA-A3711D6887F1}"/>
              </a:ext>
            </a:extLst>
          </p:cNvPr>
          <p:cNvSpPr txBox="1"/>
          <p:nvPr/>
        </p:nvSpPr>
        <p:spPr>
          <a:xfrm>
            <a:off x="838200" y="1417060"/>
            <a:ext cx="10132792" cy="2308324"/>
          </a:xfrm>
          <a:prstGeom prst="rect">
            <a:avLst/>
          </a:prstGeom>
          <a:noFill/>
        </p:spPr>
        <p:txBody>
          <a:bodyPr wrap="square" rtlCol="0">
            <a:spAutoFit/>
          </a:bodyPr>
          <a:lstStyle/>
          <a:p>
            <a:r>
              <a:rPr lang="en-US" b="1" dirty="0"/>
              <a:t>AHRI Standard 1520-2022, </a:t>
            </a:r>
            <a:r>
              <a:rPr lang="en-US" b="1" i="1" dirty="0"/>
              <a:t>Performance Rating of Centrifugal Refrigerant Compressors</a:t>
            </a:r>
          </a:p>
          <a:p>
            <a:pPr marL="285750" indent="-285750">
              <a:buFont typeface="Arial" panose="020B0604020202020204" pitchFamily="34" charset="0"/>
              <a:buChar char="•"/>
            </a:pPr>
            <a:r>
              <a:rPr lang="en-US" dirty="0"/>
              <a:t>This standard provides a rating method for centrifugal compressors and a calculation method to compare centrifugal compressors with positive displacement compressors. </a:t>
            </a: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effectLst/>
                <a:latin typeface="Calibri" panose="020F0502020204030204" pitchFamily="34" charset="0"/>
                <a:ea typeface="Times New Roman" panose="02020603050405020304" pitchFamily="18" charset="0"/>
              </a:rPr>
              <a:t>A </a:t>
            </a:r>
            <a:r>
              <a:rPr lang="en-US" sz="1800" strike="sngStrike" dirty="0" err="1">
                <a:effectLst/>
                <a:latin typeface="Calibri" panose="020F0502020204030204" pitchFamily="34" charset="0"/>
                <a:ea typeface="Times New Roman" panose="02020603050405020304" pitchFamily="18" charset="0"/>
              </a:rPr>
              <a:t>MatLab</a:t>
            </a:r>
            <a:r>
              <a:rPr lang="en-US" sz="1800" dirty="0">
                <a:effectLst/>
                <a:latin typeface="Calibri" panose="020F0502020204030204" pitchFamily="34" charset="0"/>
                <a:ea typeface="Times New Roman" panose="02020603050405020304" pitchFamily="18" charset="0"/>
              </a:rPr>
              <a:t> </a:t>
            </a:r>
            <a:r>
              <a:rPr lang="en-US" sz="1800" u="sng" dirty="0">
                <a:effectLst/>
                <a:latin typeface="Calibri" panose="020F0502020204030204" pitchFamily="34" charset="0"/>
                <a:ea typeface="Times New Roman" panose="02020603050405020304" pitchFamily="18" charset="0"/>
              </a:rPr>
              <a:t>open-source</a:t>
            </a:r>
            <a:r>
              <a:rPr lang="en-US" sz="1800" dirty="0">
                <a:effectLst/>
                <a:latin typeface="Calibri" panose="020F0502020204030204" pitchFamily="34" charset="0"/>
                <a:ea typeface="Times New Roman" panose="02020603050405020304" pitchFamily="18" charset="0"/>
              </a:rPr>
              <a:t> tool is being created by Purdue for reading data and calculating performance as well as comparisons with positive displacement compressor 10 coefficient model</a:t>
            </a:r>
            <a:endParaRPr lang="en-US" sz="1800" dirty="0">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dirty="0">
                <a:latin typeface="Calibri" panose="020F0502020204030204" pitchFamily="34" charset="0"/>
              </a:rPr>
              <a:t>It is probable that a WG will be formed this year to review the standard to see how it’s working.</a:t>
            </a:r>
          </a:p>
          <a:p>
            <a:pPr marL="342900" marR="0" lvl="0" indent="-342900">
              <a:spcBef>
                <a:spcPts val="0"/>
              </a:spcBef>
              <a:spcAft>
                <a:spcPts val="0"/>
              </a:spcAft>
              <a:buSzPts val="1000"/>
              <a:buFont typeface="Symbol" panose="05050102010706020507" pitchFamily="18" charset="2"/>
              <a:buChar char=""/>
              <a:tabLst>
                <a:tab pos="457200" algn="l"/>
              </a:tabLst>
            </a:pPr>
            <a:r>
              <a:rPr lang="en-US" dirty="0">
                <a:latin typeface="Calibri" panose="020F0502020204030204" pitchFamily="34" charset="0"/>
              </a:rPr>
              <a:t>Would like to encourage use of the standard and participation in the next WG.</a:t>
            </a: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37468622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290F1BD-6088-CA02-0F92-CB9362D04DB4}"/>
              </a:ext>
            </a:extLst>
          </p:cNvPr>
          <p:cNvPicPr>
            <a:picLocks noChangeAspect="1"/>
          </p:cNvPicPr>
          <p:nvPr/>
        </p:nvPicPr>
        <p:blipFill>
          <a:blip r:embed="rId3"/>
          <a:stretch>
            <a:fillRect/>
          </a:stretch>
        </p:blipFill>
        <p:spPr>
          <a:xfrm>
            <a:off x="619126" y="1846492"/>
            <a:ext cx="6934200" cy="1607005"/>
          </a:xfrm>
          <a:prstGeom prst="rect">
            <a:avLst/>
          </a:prstGeom>
        </p:spPr>
      </p:pic>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pt-BR" sz="2800" dirty="0"/>
              <a:t>ISO/TC 86/SC 4</a:t>
            </a:r>
            <a:r>
              <a:rPr lang="en-US" sz="2800" dirty="0"/>
              <a:t> (Justin Prosser)</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4294967295"/>
          </p:nvPr>
        </p:nvSpPr>
        <p:spPr>
          <a:xfrm>
            <a:off x="568325" y="1289050"/>
            <a:ext cx="11623675" cy="5126038"/>
          </a:xfrm>
        </p:spPr>
        <p:txBody>
          <a:bodyPr>
            <a:normAutofit/>
          </a:bodyPr>
          <a:lstStyle/>
          <a:p>
            <a:pPr marL="0" indent="0">
              <a:lnSpc>
                <a:spcPct val="100000"/>
              </a:lnSpc>
              <a:spcBef>
                <a:spcPts val="0"/>
              </a:spcBef>
              <a:spcAft>
                <a:spcPts val="600"/>
              </a:spcAft>
              <a:buNone/>
            </a:pPr>
            <a:r>
              <a:rPr lang="en-US" sz="1600" b="1" dirty="0"/>
              <a:t>TC 86: </a:t>
            </a:r>
            <a:r>
              <a:rPr lang="en-US" sz="1600" dirty="0"/>
              <a:t>Refrigeration and air-conditioning, </a:t>
            </a:r>
            <a:r>
              <a:rPr lang="en-US" sz="1600" b="1" dirty="0"/>
              <a:t>SC 4: </a:t>
            </a:r>
            <a:r>
              <a:rPr lang="en-US" sz="1600" dirty="0"/>
              <a:t>Testing and Rating of refrigerant compressors</a:t>
            </a:r>
          </a:p>
          <a:p>
            <a:pPr marL="0" indent="0">
              <a:lnSpc>
                <a:spcPct val="100000"/>
              </a:lnSpc>
              <a:spcBef>
                <a:spcPts val="0"/>
              </a:spcBef>
              <a:spcAft>
                <a:spcPts val="600"/>
              </a:spcAft>
              <a:buNone/>
            </a:pPr>
            <a:r>
              <a:rPr lang="en-US" sz="1600" b="1" dirty="0"/>
              <a:t>WG2: </a:t>
            </a:r>
            <a:r>
              <a:rPr lang="en-US" sz="1600" dirty="0"/>
              <a:t>ISO 18501, </a:t>
            </a:r>
            <a:r>
              <a:rPr lang="en-US" sz="1600" i="1" dirty="0"/>
              <a:t>Positive displacement refrigerant compressor </a:t>
            </a:r>
            <a:r>
              <a:rPr lang="en-US" sz="1600" dirty="0"/>
              <a:t>(harmonizing: AHRI 540, EN 12900)</a:t>
            </a:r>
          </a:p>
          <a:p>
            <a:pPr marL="0" indent="0">
              <a:lnSpc>
                <a:spcPct val="100000"/>
              </a:lnSpc>
              <a:spcBef>
                <a:spcPts val="0"/>
              </a:spcBef>
              <a:spcAft>
                <a:spcPts val="600"/>
              </a:spcAft>
              <a:buNone/>
            </a:pPr>
            <a:endParaRPr lang="en-US" sz="1600" i="1" dirty="0"/>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endParaRPr lang="en-US" sz="800" b="1" dirty="0"/>
          </a:p>
          <a:p>
            <a:pPr marL="0" indent="0">
              <a:lnSpc>
                <a:spcPct val="100000"/>
              </a:lnSpc>
              <a:spcBef>
                <a:spcPts val="0"/>
              </a:spcBef>
              <a:spcAft>
                <a:spcPts val="600"/>
              </a:spcAft>
              <a:buNone/>
            </a:pPr>
            <a:r>
              <a:rPr lang="en-US" sz="1600" b="1" dirty="0"/>
              <a:t>WG3: </a:t>
            </a:r>
            <a:r>
              <a:rPr lang="en-US" sz="1600" dirty="0"/>
              <a:t>ISO 18483, </a:t>
            </a:r>
            <a:r>
              <a:rPr lang="en-US" sz="1600" i="1" dirty="0"/>
              <a:t>Centrifugal refrigerant compressor </a:t>
            </a:r>
            <a:r>
              <a:rPr lang="en-US" sz="1600" dirty="0"/>
              <a:t>(harmonizing: AHRI 1520)</a:t>
            </a:r>
          </a:p>
          <a:p>
            <a:pPr marL="0" indent="0">
              <a:lnSpc>
                <a:spcPct val="100000"/>
              </a:lnSpc>
              <a:spcBef>
                <a:spcPts val="0"/>
              </a:spcBef>
              <a:spcAft>
                <a:spcPts val="600"/>
              </a:spcAft>
              <a:buNone/>
            </a:pPr>
            <a:endParaRPr lang="en-US" sz="1600" i="1" dirty="0"/>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r>
              <a:rPr lang="en-US" sz="1600" b="1" dirty="0"/>
              <a:t>WG4: </a:t>
            </a:r>
            <a:r>
              <a:rPr lang="en-US" sz="1600" dirty="0"/>
              <a:t>ISO 18976, </a:t>
            </a:r>
            <a:r>
              <a:rPr lang="en-US" sz="1600" i="1" dirty="0"/>
              <a:t>Testing of refrigerant compressors </a:t>
            </a:r>
            <a:r>
              <a:rPr lang="en-US" sz="1600" dirty="0"/>
              <a:t>(harmonizing: ASHRAE 23 &amp; 225, EN 13771-1, and withdrawn version of ISO 917)</a:t>
            </a:r>
          </a:p>
          <a:p>
            <a:pPr marL="0" indent="0">
              <a:lnSpc>
                <a:spcPct val="100000"/>
              </a:lnSpc>
              <a:spcBef>
                <a:spcPts val="0"/>
              </a:spcBef>
              <a:spcAft>
                <a:spcPts val="600"/>
              </a:spcAft>
              <a:buNone/>
            </a:pPr>
            <a:endParaRPr lang="en-US" sz="1600" i="1" dirty="0"/>
          </a:p>
        </p:txBody>
      </p:sp>
      <p:sp>
        <p:nvSpPr>
          <p:cNvPr id="6" name="TextBox 5">
            <a:extLst>
              <a:ext uri="{FF2B5EF4-FFF2-40B4-BE49-F238E27FC236}">
                <a16:creationId xmlns:a16="http://schemas.microsoft.com/office/drawing/2014/main" id="{55717453-5E78-40EB-A729-64B468F8650D}"/>
              </a:ext>
            </a:extLst>
          </p:cNvPr>
          <p:cNvSpPr txBox="1"/>
          <p:nvPr/>
        </p:nvSpPr>
        <p:spPr>
          <a:xfrm>
            <a:off x="10010775" y="-1"/>
            <a:ext cx="2181225" cy="1243584"/>
          </a:xfrm>
          <a:prstGeom prst="rect">
            <a:avLst/>
          </a:prstGeom>
          <a:solidFill>
            <a:schemeClr val="bg2">
              <a:lumMod val="90000"/>
            </a:schemeClr>
          </a:solidFill>
        </p:spPr>
        <p:txBody>
          <a:bodyPr wrap="square" rtlCol="0">
            <a:spAutoFit/>
          </a:bodyPr>
          <a:lstStyle/>
          <a:p>
            <a:r>
              <a:rPr lang="en-US" sz="1400" b="1" dirty="0">
                <a:solidFill>
                  <a:schemeClr val="accent1">
                    <a:lumMod val="50000"/>
                  </a:schemeClr>
                </a:solidFill>
              </a:rPr>
              <a:t>Key:</a:t>
            </a:r>
          </a:p>
          <a:p>
            <a:r>
              <a:rPr lang="en-US" sz="1400" dirty="0">
                <a:solidFill>
                  <a:schemeClr val="accent1">
                    <a:lumMod val="50000"/>
                  </a:schemeClr>
                </a:solidFill>
              </a:rPr>
              <a:t>TC = Technical Committee</a:t>
            </a:r>
          </a:p>
          <a:p>
            <a:r>
              <a:rPr lang="en-US" sz="1400" dirty="0">
                <a:solidFill>
                  <a:schemeClr val="accent1">
                    <a:lumMod val="50000"/>
                  </a:schemeClr>
                </a:solidFill>
              </a:rPr>
              <a:t>SC = </a:t>
            </a:r>
            <a:r>
              <a:rPr lang="en-US" sz="1400" dirty="0" err="1">
                <a:solidFill>
                  <a:schemeClr val="accent1">
                    <a:lumMod val="50000"/>
                  </a:schemeClr>
                </a:solidFill>
              </a:rPr>
              <a:t>SubCommittee</a:t>
            </a:r>
            <a:endParaRPr lang="en-US" sz="1400" dirty="0">
              <a:solidFill>
                <a:schemeClr val="accent1">
                  <a:lumMod val="50000"/>
                </a:schemeClr>
              </a:solidFill>
            </a:endParaRPr>
          </a:p>
          <a:p>
            <a:r>
              <a:rPr lang="en-US" sz="1400" dirty="0">
                <a:solidFill>
                  <a:schemeClr val="accent1">
                    <a:lumMod val="50000"/>
                  </a:schemeClr>
                </a:solidFill>
              </a:rPr>
              <a:t>WG = Working Group</a:t>
            </a:r>
          </a:p>
          <a:p>
            <a:r>
              <a:rPr lang="en-US" sz="1400" dirty="0">
                <a:solidFill>
                  <a:schemeClr val="accent1">
                    <a:lumMod val="50000"/>
                  </a:schemeClr>
                </a:solidFill>
              </a:rPr>
              <a:t>AWI = Approved Work Item</a:t>
            </a:r>
          </a:p>
        </p:txBody>
      </p:sp>
      <p:pic>
        <p:nvPicPr>
          <p:cNvPr id="7" name="Picture 6">
            <a:extLst>
              <a:ext uri="{FF2B5EF4-FFF2-40B4-BE49-F238E27FC236}">
                <a16:creationId xmlns:a16="http://schemas.microsoft.com/office/drawing/2014/main" id="{F65DDEFA-C7AD-8358-D63A-8E438405B25D}"/>
              </a:ext>
            </a:extLst>
          </p:cNvPr>
          <p:cNvPicPr>
            <a:picLocks noChangeAspect="1"/>
          </p:cNvPicPr>
          <p:nvPr/>
        </p:nvPicPr>
        <p:blipFill>
          <a:blip r:embed="rId4"/>
          <a:stretch>
            <a:fillRect/>
          </a:stretch>
        </p:blipFill>
        <p:spPr>
          <a:xfrm>
            <a:off x="619126" y="3738521"/>
            <a:ext cx="6934200" cy="1297535"/>
          </a:xfrm>
          <a:prstGeom prst="rect">
            <a:avLst/>
          </a:prstGeom>
        </p:spPr>
      </p:pic>
      <p:pic>
        <p:nvPicPr>
          <p:cNvPr id="11" name="Picture 10">
            <a:extLst>
              <a:ext uri="{FF2B5EF4-FFF2-40B4-BE49-F238E27FC236}">
                <a16:creationId xmlns:a16="http://schemas.microsoft.com/office/drawing/2014/main" id="{07483062-FECB-B8CB-85EF-339D2824B773}"/>
              </a:ext>
            </a:extLst>
          </p:cNvPr>
          <p:cNvPicPr>
            <a:picLocks noChangeAspect="1"/>
          </p:cNvPicPr>
          <p:nvPr/>
        </p:nvPicPr>
        <p:blipFill>
          <a:blip r:embed="rId5"/>
          <a:stretch>
            <a:fillRect/>
          </a:stretch>
        </p:blipFill>
        <p:spPr>
          <a:xfrm>
            <a:off x="1527747" y="5409137"/>
            <a:ext cx="6237157" cy="1314633"/>
          </a:xfrm>
          <a:prstGeom prst="rect">
            <a:avLst/>
          </a:prstGeom>
        </p:spPr>
      </p:pic>
    </p:spTree>
    <p:extLst>
      <p:ext uri="{BB962C8B-B14F-4D97-AF65-F5344CB8AC3E}">
        <p14:creationId xmlns:p14="http://schemas.microsoft.com/office/powerpoint/2010/main" val="1958941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p:txBody>
          <a:bodyPr>
            <a:normAutofit fontScale="90000"/>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4294967295"/>
          </p:nvPr>
        </p:nvSpPr>
        <p:spPr>
          <a:xfrm>
            <a:off x="0" y="1446213"/>
            <a:ext cx="11012488" cy="5411787"/>
          </a:xfrm>
        </p:spPr>
        <p:txBody>
          <a:bodyPr>
            <a:normAutofit/>
          </a:bodyPr>
          <a:lstStyle/>
          <a:p>
            <a:r>
              <a:rPr lang="en-US" dirty="0"/>
              <a:t>The MTG will meet Wed Feb 12.</a:t>
            </a:r>
          </a:p>
          <a:p>
            <a:r>
              <a:rPr lang="en-US" dirty="0"/>
              <a:t>Program Subcommittee. Seeking programs from TCs for co‑sponsorship. Contact Danny Halel (</a:t>
            </a:r>
            <a:r>
              <a:rPr lang="en-US" sz="1600" dirty="0"/>
              <a:t>danny.halel@nthalpengineering.com</a:t>
            </a:r>
            <a:r>
              <a:rPr lang="en-US" dirty="0"/>
              <a:t>).</a:t>
            </a:r>
          </a:p>
          <a:p>
            <a:r>
              <a:rPr lang="en-US" dirty="0"/>
              <a:t>Codes &amp; Standards Subcommittee. Not meeting Orlando.</a:t>
            </a:r>
          </a:p>
          <a:p>
            <a:r>
              <a:rPr lang="en-US" dirty="0"/>
              <a:t>Research Subcommittee, current activity at the PMS level.</a:t>
            </a:r>
          </a:p>
          <a:p>
            <a:r>
              <a:rPr lang="en-US" dirty="0"/>
              <a:t>Active research project: RP-1806 active. RP-1855 final report was published fall 2023. Monitoring a few projects sponsored by other TCs.</a:t>
            </a:r>
          </a:p>
        </p:txBody>
      </p:sp>
    </p:spTree>
    <p:extLst>
      <p:ext uri="{BB962C8B-B14F-4D97-AF65-F5344CB8AC3E}">
        <p14:creationId xmlns:p14="http://schemas.microsoft.com/office/powerpoint/2010/main" val="1841580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p:txBody>
          <a:bodyPr>
            <a:normAutofit fontScale="90000"/>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4294967295"/>
          </p:nvPr>
        </p:nvSpPr>
        <p:spPr>
          <a:xfrm>
            <a:off x="0" y="1303338"/>
            <a:ext cx="11012488" cy="5411787"/>
          </a:xfrm>
        </p:spPr>
        <p:txBody>
          <a:bodyPr>
            <a:normAutofit/>
          </a:bodyPr>
          <a:lstStyle/>
          <a:p>
            <a:r>
              <a:rPr lang="en-US" dirty="0"/>
              <a:t>Research project status.</a:t>
            </a:r>
          </a:p>
          <a:p>
            <a:r>
              <a:rPr lang="en-US" dirty="0"/>
              <a:t>RP-1806 “Flammable Refrigerants Post-Ignition Simulation and Risk Assessment Update”</a:t>
            </a:r>
          </a:p>
          <a:p>
            <a:pPr lvl="1"/>
            <a:r>
              <a:rPr lang="en-US" dirty="0"/>
              <a:t>Start date: Jan-2017.</a:t>
            </a:r>
          </a:p>
          <a:p>
            <a:pPr lvl="1"/>
            <a:r>
              <a:rPr lang="en-US" dirty="0"/>
              <a:t>Slow progress. PMS received revised Task 1 interim report Jan-2022.</a:t>
            </a:r>
          </a:p>
          <a:p>
            <a:pPr lvl="1"/>
            <a:r>
              <a:rPr lang="en-US" dirty="0"/>
              <a:t>Original scope included updating AHRI risk assessments for 2L refrigerants in 5 types of equipment, including chillers (centrifugal &amp; screw, machinery room).</a:t>
            </a:r>
          </a:p>
          <a:p>
            <a:pPr lvl="1"/>
            <a:r>
              <a:rPr lang="en-US" dirty="0"/>
              <a:t>Project has re-allocated the budget (more to Task 1) and not yet clear what scope will be reduced (or if more funding will be requested to complete original scope).</a:t>
            </a:r>
          </a:p>
          <a:p>
            <a:pPr lvl="1"/>
            <a:r>
              <a:rPr lang="en-US" dirty="0"/>
              <a:t>Spring 2024 PMS received a pilot study that completes the Task 2 and Task 3 work for just a small subset of the original scope (reach-in coolers). Results will determine go/no-go/redirect for remainder of the project</a:t>
            </a:r>
          </a:p>
        </p:txBody>
      </p:sp>
    </p:spTree>
    <p:extLst>
      <p:ext uri="{BB962C8B-B14F-4D97-AF65-F5344CB8AC3E}">
        <p14:creationId xmlns:p14="http://schemas.microsoft.com/office/powerpoint/2010/main" val="32720218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p:txBody>
          <a:bodyPr>
            <a:normAutofit fontScale="90000"/>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4294967295"/>
          </p:nvPr>
        </p:nvSpPr>
        <p:spPr>
          <a:xfrm>
            <a:off x="0" y="1446213"/>
            <a:ext cx="11012488" cy="5411787"/>
          </a:xfrm>
        </p:spPr>
        <p:txBody>
          <a:bodyPr>
            <a:normAutofit/>
          </a:bodyPr>
          <a:lstStyle/>
          <a:p>
            <a:r>
              <a:rPr lang="en-US" dirty="0"/>
              <a:t>Research project status.</a:t>
            </a:r>
          </a:p>
          <a:p>
            <a:r>
              <a:rPr lang="en-US" dirty="0"/>
              <a:t>RP-1855 “Determination of the Impact of Combustion Byproducts Hydrogen Fluoride (HF) and Carbonyl Fluoride (COF2) on the Safe Use of Fluorinated Refrigerants”</a:t>
            </a:r>
          </a:p>
          <a:p>
            <a:pPr lvl="1"/>
            <a:r>
              <a:rPr lang="en-US" dirty="0"/>
              <a:t>Start date: Jan-2020</a:t>
            </a:r>
          </a:p>
          <a:p>
            <a:pPr lvl="1"/>
            <a:r>
              <a:rPr lang="en-US" dirty="0"/>
              <a:t>Final report approved by MTG.LowGWP via letter ballot conducted after the Tampa meeting in June 2023.</a:t>
            </a:r>
          </a:p>
          <a:p>
            <a:pPr lvl="1"/>
            <a:r>
              <a:rPr lang="en-US" dirty="0"/>
              <a:t>Report is available via the ASHRAE Technology Portal.</a:t>
            </a:r>
          </a:p>
        </p:txBody>
      </p:sp>
      <p:sp>
        <p:nvSpPr>
          <p:cNvPr id="4" name="TextBox 3">
            <a:extLst>
              <a:ext uri="{FF2B5EF4-FFF2-40B4-BE49-F238E27FC236}">
                <a16:creationId xmlns:a16="http://schemas.microsoft.com/office/drawing/2014/main" id="{85979003-D625-AADE-F30A-9CFB07FAED59}"/>
              </a:ext>
            </a:extLst>
          </p:cNvPr>
          <p:cNvSpPr txBox="1"/>
          <p:nvPr/>
        </p:nvSpPr>
        <p:spPr>
          <a:xfrm>
            <a:off x="1485478" y="4887311"/>
            <a:ext cx="4351283" cy="369332"/>
          </a:xfrm>
          <a:prstGeom prst="rect">
            <a:avLst/>
          </a:prstGeom>
          <a:noFill/>
        </p:spPr>
        <p:txBody>
          <a:bodyPr wrap="square" rtlCol="0">
            <a:spAutoFit/>
          </a:bodyPr>
          <a:lstStyle/>
          <a:p>
            <a:r>
              <a:rPr lang="en-US" dirty="0">
                <a:hlinkClick r:id="rId2"/>
              </a:rPr>
              <a:t>https://technologyportal.ashrae.org/</a:t>
            </a:r>
            <a:r>
              <a:rPr lang="en-US" dirty="0"/>
              <a:t> </a:t>
            </a:r>
          </a:p>
        </p:txBody>
      </p:sp>
    </p:spTree>
    <p:extLst>
      <p:ext uri="{BB962C8B-B14F-4D97-AF65-F5344CB8AC3E}">
        <p14:creationId xmlns:p14="http://schemas.microsoft.com/office/powerpoint/2010/main" val="16589660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p:txBody>
          <a:bodyPr>
            <a:normAutofit fontScale="90000"/>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4294967295"/>
          </p:nvPr>
        </p:nvSpPr>
        <p:spPr>
          <a:xfrm>
            <a:off x="0" y="1446213"/>
            <a:ext cx="11012488" cy="5411787"/>
          </a:xfrm>
        </p:spPr>
        <p:txBody>
          <a:bodyPr>
            <a:normAutofit/>
          </a:bodyPr>
          <a:lstStyle/>
          <a:p>
            <a:r>
              <a:rPr lang="en-US" dirty="0"/>
              <a:t>More detailed report document available for the meeting minutes.</a:t>
            </a:r>
          </a:p>
          <a:p>
            <a:r>
              <a:rPr lang="en-US" dirty="0"/>
              <a:t>Reconfirm the representatives from TC 8.2 (Primary: Phil Johnson, Alternate #1: Ray Good, Alternate #2:Trent Hunt).</a:t>
            </a:r>
          </a:p>
        </p:txBody>
      </p:sp>
    </p:spTree>
    <p:extLst>
      <p:ext uri="{BB962C8B-B14F-4D97-AF65-F5344CB8AC3E}">
        <p14:creationId xmlns:p14="http://schemas.microsoft.com/office/powerpoint/2010/main" val="17494426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0" y="1622425"/>
            <a:ext cx="10515600" cy="4554538"/>
          </a:xfrm>
        </p:spPr>
        <p:txBody>
          <a:bodyPr>
            <a:normAutofit fontScale="92500" lnSpcReduction="10000"/>
          </a:bodyPr>
          <a:lstStyle/>
          <a:p>
            <a:r>
              <a:rPr lang="en-US" b="1" dirty="0"/>
              <a:t>Combined TC 8.02/8.01 Program Subcommittee Report</a:t>
            </a:r>
            <a:endParaRPr lang="en-US" sz="3200" b="1" dirty="0"/>
          </a:p>
          <a:p>
            <a:r>
              <a:rPr lang="en-US" u="sng" dirty="0"/>
              <a:t>2025 Winter Meeting, Tampa, FL</a:t>
            </a:r>
            <a:endParaRPr lang="en-US" sz="3200" b="1" dirty="0"/>
          </a:p>
          <a:p>
            <a:r>
              <a:rPr lang="en-US" u="sng" dirty="0"/>
              <a:t>Subcommittee Meeting</a:t>
            </a:r>
            <a:r>
              <a:rPr lang="en-US" dirty="0"/>
              <a:t>: February 3</a:t>
            </a:r>
            <a:r>
              <a:rPr lang="en-US" baseline="30000" dirty="0"/>
              <a:t>rd</a:t>
            </a:r>
            <a:r>
              <a:rPr lang="en-US" dirty="0"/>
              <a:t>, 12:00 pm -2:00 pm EST</a:t>
            </a:r>
            <a:endParaRPr lang="en-US" sz="3200" b="1" dirty="0"/>
          </a:p>
          <a:p>
            <a:r>
              <a:rPr lang="en-US" u="sng" dirty="0"/>
              <a:t>Attendees</a:t>
            </a:r>
            <a:r>
              <a:rPr lang="en-US" dirty="0"/>
              <a:t>:  Mark Rogan, Tiffany Abruzzo, Daryl Showalter, Mathew Cambio, Justin Prosser, Michael Perevozchikov, Davide Ziviani, Craig Bradshaw, Dan Kemper, Alex Schmig, Tiffany Abruzzo, Phillip Johnson, Chris Miller, Farhan Jurati, Riley Barta, </a:t>
            </a:r>
            <a:r>
              <a:rPr lang="en-US" dirty="0" err="1"/>
              <a:t>Jethrow</a:t>
            </a:r>
            <a:r>
              <a:rPr lang="en-US" dirty="0"/>
              <a:t> Medina, Nicholas </a:t>
            </a:r>
            <a:r>
              <a:rPr lang="en-US" dirty="0" err="1"/>
              <a:t>Zupp</a:t>
            </a:r>
            <a:r>
              <a:rPr lang="en-US" dirty="0"/>
              <a:t>, Margaret Mathison, Erik Anderson, </a:t>
            </a:r>
            <a:r>
              <a:rPr lang="en-US" dirty="0" err="1"/>
              <a:t>Yintao</a:t>
            </a:r>
            <a:r>
              <a:rPr lang="en-US" dirty="0"/>
              <a:t> Wang, Bruno de Carvalho, Heinz Juergensen, Kalen Gabel, Andreas </a:t>
            </a:r>
            <a:r>
              <a:rPr lang="en-US" dirty="0" err="1"/>
              <a:t>Hoess</a:t>
            </a:r>
            <a:r>
              <a:rPr lang="en-US" dirty="0"/>
              <a:t>, James Spalding, </a:t>
            </a:r>
            <a:r>
              <a:rPr lang="en-US" dirty="0" err="1"/>
              <a:t>Sugun</a:t>
            </a:r>
            <a:r>
              <a:rPr lang="en-US" dirty="0"/>
              <a:t> Tej </a:t>
            </a:r>
            <a:r>
              <a:rPr lang="en-US" dirty="0" err="1"/>
              <a:t>Inampudi</a:t>
            </a:r>
            <a:r>
              <a:rPr lang="en-US" dirty="0"/>
              <a:t>, Rick Heiden </a:t>
            </a:r>
            <a:endParaRPr lang="en-US" sz="3200" b="1" dirty="0"/>
          </a:p>
          <a:p>
            <a:pPr hangingPunct="0"/>
            <a:r>
              <a:rPr lang="en-US" dirty="0"/>
              <a:t>Tampa Meeting Approval Update: </a:t>
            </a:r>
            <a:r>
              <a:rPr lang="en-US" u="sng" dirty="0"/>
              <a:t>2 Programs Approved</a:t>
            </a:r>
            <a:r>
              <a:rPr lang="en-US" dirty="0"/>
              <a:t>: Seminar 23(Refrigerants), and Seminar 25(Energy Storage)</a:t>
            </a:r>
            <a:endParaRPr lang="en-US" sz="3200" dirty="0"/>
          </a:p>
          <a:p>
            <a:endParaRPr lang="en-US" dirty="0"/>
          </a:p>
        </p:txBody>
      </p:sp>
    </p:spTree>
    <p:extLst>
      <p:ext uri="{BB962C8B-B14F-4D97-AF65-F5344CB8AC3E}">
        <p14:creationId xmlns:p14="http://schemas.microsoft.com/office/powerpoint/2010/main" val="25272440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0" y="1825625"/>
            <a:ext cx="10515600" cy="4137025"/>
          </a:xfrm>
        </p:spPr>
        <p:txBody>
          <a:bodyPr>
            <a:normAutofit fontScale="77500" lnSpcReduction="20000"/>
          </a:bodyPr>
          <a:lstStyle/>
          <a:p>
            <a:r>
              <a:rPr lang="en-US" u="sng" dirty="0"/>
              <a:t>Current Approved Programs –  Winter Meeting Tampa February 8</a:t>
            </a:r>
            <a:r>
              <a:rPr lang="en-US" u="sng" baseline="30000" dirty="0"/>
              <a:t>th</a:t>
            </a:r>
            <a:r>
              <a:rPr lang="en-US" u="sng" dirty="0"/>
              <a:t>-12</a:t>
            </a:r>
            <a:r>
              <a:rPr lang="en-US" u="sng" baseline="30000" dirty="0"/>
              <a:t>th</a:t>
            </a:r>
            <a:r>
              <a:rPr lang="en-US" u="sng" dirty="0"/>
              <a:t>, 2025</a:t>
            </a:r>
            <a:r>
              <a:rPr lang="en-US" u="sng" baseline="30000" dirty="0"/>
              <a:t> </a:t>
            </a:r>
            <a:r>
              <a:rPr lang="en-US" u="sng" dirty="0"/>
              <a:t> </a:t>
            </a:r>
            <a:endParaRPr lang="en-US" dirty="0"/>
          </a:p>
          <a:p>
            <a:r>
              <a:rPr lang="en-US" b="1" dirty="0"/>
              <a:t>Seminar 23 – Refrigerant, Refrigeration Trends and Compliance -  </a:t>
            </a:r>
            <a:r>
              <a:rPr lang="en-US" dirty="0"/>
              <a:t>Tiffany Abruzzo</a:t>
            </a:r>
            <a:r>
              <a:rPr lang="en-US" b="1" dirty="0"/>
              <a:t> </a:t>
            </a:r>
            <a:r>
              <a:rPr lang="en-US" dirty="0"/>
              <a:t>(Envirosep) is chair of seminar.  Sponsored by TC10.2 and cosponsored by TC8.2.  Presenter: Mick Schwedler(Trane Technologies) </a:t>
            </a:r>
            <a:r>
              <a:rPr lang="en-US" dirty="0">
                <a:highlight>
                  <a:srgbClr val="FFFF00"/>
                </a:highlight>
              </a:rPr>
              <a:t>Monday February 10</a:t>
            </a:r>
            <a:r>
              <a:rPr lang="en-US" baseline="30000" dirty="0">
                <a:highlight>
                  <a:srgbClr val="FFFF00"/>
                </a:highlight>
              </a:rPr>
              <a:t>th</a:t>
            </a:r>
            <a:r>
              <a:rPr lang="en-US" dirty="0">
                <a:highlight>
                  <a:srgbClr val="FFFF00"/>
                </a:highlight>
              </a:rPr>
              <a:t>, 2025, 8:00-9:30 EST Room 5 (Near Speakers Lounge)</a:t>
            </a:r>
          </a:p>
          <a:p>
            <a:r>
              <a:rPr lang="en-US" b="1" dirty="0"/>
              <a:t>Seminar 25 LIVESTREAM – Energy Storage to Enhance Building and Grid Resilience -  </a:t>
            </a:r>
            <a:r>
              <a:rPr lang="en-US" dirty="0"/>
              <a:t>Tiffany Abruzzo (Envirosep) is chair of seminar.  Sponsored by TC8.2.  Presenter: Sheila Hayter (NREL).                                  </a:t>
            </a:r>
            <a:r>
              <a:rPr lang="en-US" dirty="0">
                <a:highlight>
                  <a:srgbClr val="FFFF00"/>
                </a:highlight>
              </a:rPr>
              <a:t>Monday February 10</a:t>
            </a:r>
            <a:r>
              <a:rPr lang="en-US" baseline="30000" dirty="0">
                <a:highlight>
                  <a:srgbClr val="FFFF00"/>
                </a:highlight>
              </a:rPr>
              <a:t>th</a:t>
            </a:r>
            <a:r>
              <a:rPr lang="en-US" dirty="0">
                <a:highlight>
                  <a:srgbClr val="FFFF00"/>
                </a:highlight>
              </a:rPr>
              <a:t>, 2025, 9:45 – 10:45 EST Room 5 (Near Speakers Lounge)</a:t>
            </a:r>
          </a:p>
          <a:p>
            <a:pPr marL="0" indent="0">
              <a:buNone/>
            </a:pPr>
            <a:endParaRPr lang="en-US" dirty="0">
              <a:highlight>
                <a:srgbClr val="FFFF00"/>
              </a:highlight>
            </a:endParaRPr>
          </a:p>
          <a:p>
            <a:pPr marL="0" indent="0">
              <a:buNone/>
            </a:pPr>
            <a:r>
              <a:rPr lang="en-US" b="1" dirty="0"/>
              <a:t>Great Job to all involved!!!!!</a:t>
            </a:r>
          </a:p>
          <a:p>
            <a:pPr marL="0" indent="0">
              <a:buNone/>
            </a:pPr>
            <a:endParaRPr lang="en-US" dirty="0"/>
          </a:p>
          <a:p>
            <a:pPr marL="0" lvl="0" indent="0">
              <a:buNone/>
            </a:pPr>
            <a:endParaRPr lang="en-US" dirty="0"/>
          </a:p>
          <a:p>
            <a:endParaRPr lang="en-US" dirty="0"/>
          </a:p>
        </p:txBody>
      </p:sp>
    </p:spTree>
    <p:extLst>
      <p:ext uri="{BB962C8B-B14F-4D97-AF65-F5344CB8AC3E}">
        <p14:creationId xmlns:p14="http://schemas.microsoft.com/office/powerpoint/2010/main" val="1145612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0" y="1493838"/>
            <a:ext cx="11563350" cy="5089525"/>
          </a:xfrm>
        </p:spPr>
        <p:txBody>
          <a:bodyPr>
            <a:normAutofit fontScale="85000" lnSpcReduction="20000"/>
          </a:bodyPr>
          <a:lstStyle/>
          <a:p>
            <a:r>
              <a:rPr lang="en-US" sz="1600" u="sng" dirty="0"/>
              <a:t>Future Program Ideas – Beyond Tampa</a:t>
            </a:r>
          </a:p>
          <a:p>
            <a:endParaRPr lang="en-US" sz="1600" b="1" dirty="0"/>
          </a:p>
          <a:p>
            <a:pPr lvl="0" hangingPunct="0"/>
            <a:r>
              <a:rPr lang="en-US" sz="1600" b="1" dirty="0"/>
              <a:t>Electrification of Heating Chapter 2: Industrial and Healthcare Markets as well as Heat Recovery Applications –</a:t>
            </a:r>
            <a:r>
              <a:rPr lang="en-US" sz="1600" dirty="0"/>
              <a:t> Chris Miller possible chair.(should have good jobsite data by June)   Good candidate for Track # 6; Heat Pumps, Refrigerants, and Decarbonization.</a:t>
            </a:r>
          </a:p>
          <a:p>
            <a:pPr lvl="0" hangingPunct="0"/>
            <a:r>
              <a:rPr lang="en-US" sz="1600" b="1" dirty="0"/>
              <a:t>ROM Seminar – </a:t>
            </a:r>
            <a:r>
              <a:rPr lang="en-US" sz="1600" dirty="0"/>
              <a:t>Drafted for Orlando and will resubmit for Phoenix.  Craig Bradshaw possible chair. Good candidate for Track 3; Research Summit</a:t>
            </a:r>
          </a:p>
          <a:p>
            <a:pPr lvl="0" hangingPunct="0"/>
            <a:r>
              <a:rPr lang="en-US" sz="1600" b="1" dirty="0"/>
              <a:t>Electrification of various Heating Applications and the challenges of capacity modulation using different compressor types: Which applications can be served by electrification today and which ones cannot. </a:t>
            </a:r>
            <a:r>
              <a:rPr lang="en-US" sz="1600" dirty="0"/>
              <a:t>Rick </a:t>
            </a:r>
            <a:r>
              <a:rPr lang="en-US" sz="1600" dirty="0" err="1"/>
              <a:t>Heiden</a:t>
            </a:r>
            <a:r>
              <a:rPr lang="en-US" sz="1600" dirty="0"/>
              <a:t> as a potential chair.  Good candidate for Track # 6: Heat Pumps, Refrigerants and Decarbonization</a:t>
            </a:r>
          </a:p>
          <a:p>
            <a:pPr lvl="0" hangingPunct="0"/>
            <a:r>
              <a:rPr lang="en-US" sz="1600" b="1" dirty="0"/>
              <a:t>Application Issues with New Refrigerants and Indoor Chillers: Does Standard 15 (equipment room design) properly cover the flammability issue?  </a:t>
            </a:r>
            <a:r>
              <a:rPr lang="en-US" sz="1600" dirty="0"/>
              <a:t>Phil Johnson as a potential chair.  Good candidate for Track # 2: HVAC Systems and Equipment</a:t>
            </a:r>
          </a:p>
          <a:p>
            <a:pPr lvl="0" hangingPunct="0"/>
            <a:r>
              <a:rPr lang="en-US" sz="1600" b="1" dirty="0"/>
              <a:t>Case Studies in retrofitting existing buildings with Heat Pumps for Decarbonization. </a:t>
            </a:r>
            <a:r>
              <a:rPr lang="en-US" sz="1600" dirty="0"/>
              <a:t>Good candidate for Track # 6; Heat Pumps, Refrigerants, and Decarbonization.</a:t>
            </a:r>
          </a:p>
          <a:p>
            <a:pPr lvl="0" hangingPunct="0"/>
            <a:r>
              <a:rPr lang="en-US" sz="1600" b="1" dirty="0"/>
              <a:t>Decarbonization and District Cooling / Heating – </a:t>
            </a:r>
            <a:r>
              <a:rPr lang="en-US" sz="1600" dirty="0"/>
              <a:t>Tiffany Abruzzo possible chair. Good candidate for Track # 6; Heat Pumps, Refrigerants, and Decarbonization.</a:t>
            </a:r>
          </a:p>
          <a:p>
            <a:pPr lvl="0" hangingPunct="0"/>
            <a:r>
              <a:rPr lang="en-US" sz="1600" b="1" dirty="0"/>
              <a:t>Applying Centrifugal Compressors to all Chiller Types. Oil Free Centrifugal Compressors increasing efficiency of Air-Cooled Chillers. </a:t>
            </a:r>
            <a:r>
              <a:rPr lang="en-US" sz="1600" dirty="0"/>
              <a:t>Mark Rogan possible chair. Possible speakers mentioned: Ray Good, Tom Watson, Phil Johnson. Good candidate for Track # 2: HVAC Systems </a:t>
            </a:r>
            <a:r>
              <a:rPr lang="en-US" sz="1600"/>
              <a:t>and Equipment.</a:t>
            </a:r>
            <a:endParaRPr lang="en-US" sz="1600" b="1" dirty="0"/>
          </a:p>
          <a:p>
            <a:pPr lvl="0" hangingPunct="0"/>
            <a:r>
              <a:rPr lang="en-US" sz="1600" b="1" dirty="0"/>
              <a:t>Any other topic ideas? </a:t>
            </a:r>
            <a:r>
              <a:rPr lang="en-US" sz="1600" dirty="0"/>
              <a:t>Open to the floor</a:t>
            </a:r>
            <a:endParaRPr lang="en-US" sz="1600" b="1" dirty="0"/>
          </a:p>
          <a:p>
            <a:pPr marL="0" lvl="0" indent="0" hangingPunct="0">
              <a:buNone/>
            </a:pPr>
            <a:endParaRPr lang="en-US" sz="1600" b="1" dirty="0"/>
          </a:p>
          <a:p>
            <a:pPr hangingPunct="0"/>
            <a:r>
              <a:rPr lang="en-US" sz="1600" i="1" u="sng" dirty="0"/>
              <a:t>Next Meeting</a:t>
            </a:r>
            <a:endParaRPr lang="en-US" sz="1600" dirty="0"/>
          </a:p>
          <a:p>
            <a:pPr lvl="0" hangingPunct="0"/>
            <a:r>
              <a:rPr lang="en-US" sz="1600" dirty="0"/>
              <a:t>Subcommittee will meet via conference call in early June 2025</a:t>
            </a:r>
          </a:p>
        </p:txBody>
      </p:sp>
    </p:spTree>
    <p:extLst>
      <p:ext uri="{BB962C8B-B14F-4D97-AF65-F5344CB8AC3E}">
        <p14:creationId xmlns:p14="http://schemas.microsoft.com/office/powerpoint/2010/main" val="13691839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0" y="1622425"/>
            <a:ext cx="10515600" cy="4554538"/>
          </a:xfrm>
        </p:spPr>
        <p:txBody>
          <a:bodyPr>
            <a:normAutofit fontScale="70000" lnSpcReduction="20000"/>
          </a:bodyPr>
          <a:lstStyle/>
          <a:p>
            <a:pPr hangingPunct="0"/>
            <a:r>
              <a:rPr lang="en-US" b="1" dirty="0"/>
              <a:t>2025 Summer Meeting/Conference Phoenix, AZ June 21</a:t>
            </a:r>
            <a:r>
              <a:rPr lang="en-US" b="1" baseline="30000" dirty="0"/>
              <a:t>st</a:t>
            </a:r>
            <a:r>
              <a:rPr lang="en-US" b="1" dirty="0"/>
              <a:t>–25</a:t>
            </a:r>
            <a:r>
              <a:rPr lang="en-US" b="1" baseline="30000" dirty="0"/>
              <a:t>th</a:t>
            </a:r>
            <a:r>
              <a:rPr lang="en-US" b="1" dirty="0"/>
              <a:t>: </a:t>
            </a:r>
            <a:endParaRPr lang="en-US" dirty="0"/>
          </a:p>
          <a:p>
            <a:pPr hangingPunct="0"/>
            <a:r>
              <a:rPr lang="en-US" dirty="0"/>
              <a:t>Important dates:</a:t>
            </a:r>
          </a:p>
          <a:p>
            <a:pPr lvl="0" hangingPunct="0"/>
            <a:r>
              <a:rPr lang="en-US" dirty="0"/>
              <a:t>Wednesday February 26</a:t>
            </a:r>
            <a:r>
              <a:rPr lang="en-US" baseline="30000" dirty="0"/>
              <a:t>th</a:t>
            </a:r>
            <a:r>
              <a:rPr lang="en-US" dirty="0"/>
              <a:t>  -  Program Proposals Due</a:t>
            </a:r>
          </a:p>
          <a:p>
            <a:pPr lvl="0" hangingPunct="0"/>
            <a:r>
              <a:rPr lang="en-US" dirty="0"/>
              <a:t>Friday April 11</a:t>
            </a:r>
            <a:r>
              <a:rPr lang="en-US" baseline="30000" dirty="0"/>
              <a:t>th</a:t>
            </a:r>
            <a:r>
              <a:rPr lang="en-US" dirty="0"/>
              <a:t> -  Program accept/reject notifications</a:t>
            </a:r>
          </a:p>
          <a:p>
            <a:pPr lvl="0" hangingPunct="0"/>
            <a:r>
              <a:rPr lang="en-US" dirty="0"/>
              <a:t>TBD - Program submission deadline</a:t>
            </a:r>
          </a:p>
          <a:p>
            <a:pPr lvl="0" hangingPunct="0"/>
            <a:endParaRPr lang="en-US" dirty="0"/>
          </a:p>
          <a:p>
            <a:r>
              <a:rPr lang="en-US" b="1" dirty="0"/>
              <a:t>2025 Summer Meeting/Conference Program Tracks Phoenix</a:t>
            </a:r>
            <a:endParaRPr lang="en-US" dirty="0"/>
          </a:p>
          <a:p>
            <a:pPr lvl="1"/>
            <a:r>
              <a:rPr lang="en-US" dirty="0"/>
              <a:t>Track 1 -  Fundamentals and Applications – Track Chair: Atilla Biyikoglu</a:t>
            </a:r>
          </a:p>
          <a:p>
            <a:pPr lvl="1"/>
            <a:r>
              <a:rPr lang="en-US" dirty="0"/>
              <a:t>Track 2 -  HVAC&amp;R Systems and Equipment – Track Chair: Ng Yong Kong</a:t>
            </a:r>
          </a:p>
          <a:p>
            <a:pPr lvl="1"/>
            <a:r>
              <a:rPr lang="en-US" dirty="0"/>
              <a:t>Track 3 – Research Summit – Track Chair: Haotian Liu</a:t>
            </a:r>
          </a:p>
          <a:p>
            <a:pPr lvl="1"/>
            <a:r>
              <a:rPr lang="en-US" dirty="0"/>
              <a:t>Track 4 – Workforce Development – Track Chair: Anuj Gupta</a:t>
            </a:r>
          </a:p>
          <a:p>
            <a:pPr lvl="1"/>
            <a:r>
              <a:rPr lang="en-US" dirty="0"/>
              <a:t>Track 5 – Industrial Ventilation, Refrigeration, Air-Conditioning and Energy Utilization  </a:t>
            </a:r>
          </a:p>
          <a:p>
            <a:pPr marL="457200" lvl="1" indent="0">
              <a:buNone/>
            </a:pPr>
            <a:r>
              <a:rPr lang="en-US" dirty="0"/>
              <a:t>		Track Chair: Vinod Venugopal</a:t>
            </a:r>
          </a:p>
          <a:p>
            <a:pPr lvl="1"/>
            <a:r>
              <a:rPr lang="en-US" dirty="0"/>
              <a:t>Track 6 – Heat Pumps, Refrigerants and Decarbonization – Track Chair: Money Khanna</a:t>
            </a:r>
          </a:p>
          <a:p>
            <a:pPr lvl="1"/>
            <a:r>
              <a:rPr lang="en-US" dirty="0"/>
              <a:t>Track 7 – Onsite Energy Storage – Track Chair: Kevin Brown</a:t>
            </a:r>
          </a:p>
          <a:p>
            <a:pPr marL="457200" lvl="1" indent="0">
              <a:buNone/>
            </a:pPr>
            <a:endParaRPr lang="en-US" dirty="0"/>
          </a:p>
          <a:p>
            <a:pPr marL="457200" lvl="1" indent="0">
              <a:buNone/>
            </a:pPr>
            <a:endParaRPr lang="en-US" dirty="0"/>
          </a:p>
          <a:p>
            <a:endParaRPr lang="en-US" dirty="0"/>
          </a:p>
        </p:txBody>
      </p:sp>
    </p:spTree>
    <p:extLst>
      <p:ext uri="{BB962C8B-B14F-4D97-AF65-F5344CB8AC3E}">
        <p14:creationId xmlns:p14="http://schemas.microsoft.com/office/powerpoint/2010/main" val="42419181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a:xfrm>
            <a:off x="838200" y="234950"/>
            <a:ext cx="11162122" cy="892174"/>
          </a:xfrm>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863600" y="1231900"/>
            <a:ext cx="11328400" cy="5129213"/>
          </a:xfrm>
        </p:spPr>
        <p:txBody>
          <a:bodyPr>
            <a:noAutofit/>
          </a:bodyPr>
          <a:lstStyle/>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Research S/C Chair Breakfast notes of interest</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Not attending, nothing to report.</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Current Activities</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a:spcBef>
                <a:spcPts val="0"/>
              </a:spcBef>
              <a:spcAft>
                <a:spcPts val="0"/>
              </a:spcAft>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Research Subcommittee online meeting was held Feb 3</a:t>
            </a:r>
            <a:r>
              <a:rPr lang="en-US" sz="1800" baseline="30000" dirty="0">
                <a:latin typeface="Times New Roman" panose="02020603050405020304" pitchFamily="18" charset="0"/>
                <a:ea typeface="Times New Roman" panose="02020603050405020304" pitchFamily="18" charset="0"/>
                <a:cs typeface="Times New Roman" panose="02020603050405020304" pitchFamily="18" charset="0"/>
              </a:rPr>
              <a:t>rd</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a:t>
            </a:r>
          </a:p>
          <a:p>
            <a:pPr marL="0" marR="0">
              <a:spcBef>
                <a:spcPts val="0"/>
              </a:spcBef>
              <a:spcAft>
                <a:spcPts val="0"/>
              </a:spcAft>
            </a:pPr>
            <a:r>
              <a:rPr lang="en-US" sz="1800" dirty="0">
                <a:latin typeface="Times New Roman" panose="02020603050405020304" pitchFamily="18" charset="0"/>
                <a:cs typeface="Times New Roman" panose="02020603050405020304" pitchFamily="18" charset="0"/>
              </a:rPr>
              <a:t>Project update waiting on status</a:t>
            </a:r>
          </a:p>
          <a:p>
            <a:pPr marR="0" indent="0">
              <a:spcBef>
                <a:spcPts val="0"/>
              </a:spcBef>
              <a:spcAft>
                <a:spcPts val="0"/>
              </a:spcAft>
              <a:buNone/>
            </a:pPr>
            <a:r>
              <a:rPr lang="en-US" sz="1800" dirty="0">
                <a:latin typeface="Tms Rmn"/>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MS Mincho" panose="02020609040205080304" pitchFamily="49" charset="-128"/>
                <a:cs typeface="Times New Roman" panose="02020603050405020304" pitchFamily="18" charset="0"/>
              </a:rPr>
              <a:t>Project Status</a:t>
            </a:r>
            <a:endParaRPr lang="en-US" sz="1800" dirty="0">
              <a:latin typeface="Tms Rmn"/>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1716 -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Oil concentration of field-installed liquid chillers with flooded type evaporators.</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742950" marR="0" lvl="1" indent="-285750">
              <a:lnSpc>
                <a:spcPct val="107000"/>
              </a:lnSpc>
              <a:spcBef>
                <a:spcPts val="0"/>
              </a:spcBef>
              <a:spcAft>
                <a:spcPts val="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Project has been awarded.   Philip Johnson is the chair.   </a:t>
            </a:r>
          </a:p>
          <a:p>
            <a:pPr marL="742950" marR="0" lvl="1" indent="-285750">
              <a:lnSpc>
                <a:spcPct val="107000"/>
              </a:lnSpc>
              <a:spcBef>
                <a:spcPts val="0"/>
              </a:spcBef>
              <a:spcAft>
                <a:spcPts val="0"/>
              </a:spcAft>
              <a:buFont typeface="Courier New" panose="02070309020205020404" pitchFamily="49" charset="0"/>
              <a:buChar char="o"/>
            </a:pPr>
            <a:endParaRPr lang="en-US" sz="1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spcBef>
                <a:spcPts val="0"/>
              </a:spcBef>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spcBef>
                <a:spcPts val="0"/>
              </a:spcBef>
              <a:buNone/>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A2E9242-391C-7FDD-800E-638FC7A601D4}"/>
              </a:ext>
            </a:extLst>
          </p:cNvPr>
          <p:cNvPicPr>
            <a:picLocks noChangeAspect="1"/>
          </p:cNvPicPr>
          <p:nvPr/>
        </p:nvPicPr>
        <p:blipFill>
          <a:blip r:embed="rId3"/>
          <a:stretch>
            <a:fillRect/>
          </a:stretch>
        </p:blipFill>
        <p:spPr>
          <a:xfrm>
            <a:off x="1072111" y="4515073"/>
            <a:ext cx="5023889" cy="1594799"/>
          </a:xfrm>
          <a:prstGeom prst="rect">
            <a:avLst/>
          </a:prstGeom>
        </p:spPr>
      </p:pic>
    </p:spTree>
    <p:extLst>
      <p:ext uri="{BB962C8B-B14F-4D97-AF65-F5344CB8AC3E}">
        <p14:creationId xmlns:p14="http://schemas.microsoft.com/office/powerpoint/2010/main" val="33053043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a:xfrm>
            <a:off x="838200" y="234950"/>
            <a:ext cx="11171548" cy="892174"/>
          </a:xfrm>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731838" y="1422400"/>
            <a:ext cx="11460162" cy="5070475"/>
          </a:xfrm>
        </p:spPr>
        <p:txBody>
          <a:bodyPr>
            <a:normAutofit/>
          </a:bodyPr>
          <a:lstStyle/>
          <a:p>
            <a:pPr>
              <a:spcBef>
                <a:spcPts val="0"/>
              </a:spcBef>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0"/>
              </a:spcBef>
              <a:tabLst>
                <a:tab pos="914400" algn="l"/>
              </a:tabLst>
            </a:pPr>
            <a:r>
              <a:rPr lang="en-US" sz="1800" b="1" dirty="0">
                <a:latin typeface="Times New Roman" panose="02020603050405020304" pitchFamily="18" charset="0"/>
                <a:cs typeface="Times New Roman" panose="02020603050405020304" pitchFamily="18" charset="0"/>
              </a:rPr>
              <a:t>1793 - Development of Method of Test for Motor Component Thermal Conductivity</a:t>
            </a:r>
          </a:p>
          <a:p>
            <a:pPr marL="742950" marR="0" lvl="1" indent="-285750">
              <a:lnSpc>
                <a:spcPct val="107000"/>
              </a:lnSpc>
              <a:spcBef>
                <a:spcPts val="0"/>
              </a:spcBef>
              <a:spcAft>
                <a:spcPts val="80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TC8.1 is taking the lead on this one and will resubmit from the comments.</a:t>
            </a:r>
          </a:p>
          <a:p>
            <a:pPr marL="742950" marR="0" lvl="1" indent="-285750">
              <a:lnSpc>
                <a:spcPct val="107000"/>
              </a:lnSpc>
              <a:spcBef>
                <a:spcPts val="0"/>
              </a:spcBef>
              <a:spcAft>
                <a:spcPts val="80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Waiting to hear back from TC8.1 chair but if we want to take this on happy to work on it.</a:t>
            </a:r>
            <a:br>
              <a:rPr lang="en-US" sz="1800" dirty="0">
                <a:latin typeface="Calibri" panose="020F0502020204030204" pitchFamily="34" charset="0"/>
                <a:ea typeface="Calibri" panose="020F0502020204030204" pitchFamily="34" charset="0"/>
                <a:cs typeface="Times New Roman" panose="02020603050405020304" pitchFamily="18" charset="0"/>
              </a:rPr>
            </a:b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a:spcBef>
                <a:spcPts val="0"/>
              </a:spcBef>
              <a:tabLst>
                <a:tab pos="914400" algn="l"/>
              </a:tabLst>
            </a:pPr>
            <a:r>
              <a:rPr lang="en-US" sz="2000" b="1" dirty="0">
                <a:latin typeface="Times New Roman" panose="02020603050405020304" pitchFamily="18" charset="0"/>
                <a:cs typeface="Times New Roman" panose="02020603050405020304" pitchFamily="18" charset="0"/>
              </a:rPr>
              <a:t>1879 – Foamability properties of LGWP Refrigerant and Oil Mixtures</a:t>
            </a:r>
          </a:p>
          <a:p>
            <a:pPr marL="742950" marR="0" lvl="1" indent="-285750">
              <a:lnSpc>
                <a:spcPct val="107000"/>
              </a:lnSpc>
              <a:spcBef>
                <a:spcPts val="0"/>
              </a:spcBef>
              <a:spcAft>
                <a:spcPts val="0"/>
              </a:spcAft>
              <a:buFont typeface="Courier New" panose="02070309020205020404" pitchFamily="49" charset="0"/>
              <a:buChar char="o"/>
            </a:pPr>
            <a:r>
              <a:rPr lang="en-US" sz="2000" dirty="0">
                <a:latin typeface="Calibri" panose="020F0502020204030204" pitchFamily="34" charset="0"/>
                <a:ea typeface="Calibri" panose="020F0502020204030204" pitchFamily="34" charset="0"/>
                <a:cs typeface="Times New Roman" panose="02020603050405020304" pitchFamily="18" charset="0"/>
              </a:rPr>
              <a:t>Sponsored by TC3.4  and Co-Sponsored by TC8.1</a:t>
            </a:r>
          </a:p>
          <a:p>
            <a:pPr marL="742950" marR="0" lvl="1" indent="-285750">
              <a:lnSpc>
                <a:spcPct val="107000"/>
              </a:lnSpc>
              <a:spcBef>
                <a:spcPts val="0"/>
              </a:spcBef>
              <a:spcAft>
                <a:spcPts val="0"/>
              </a:spcAft>
              <a:buFont typeface="Courier New" panose="02070309020205020404" pitchFamily="49" charset="0"/>
              <a:buChar char="o"/>
            </a:pPr>
            <a:r>
              <a:rPr lang="en-US" sz="2000" dirty="0">
                <a:effectLst/>
                <a:latin typeface="Times New Roman" panose="02020603050405020304" pitchFamily="18" charset="0"/>
                <a:ea typeface="Times New Roman" panose="02020603050405020304" pitchFamily="18" charset="0"/>
              </a:rPr>
              <a:t>Update during the meeting from Chris Seaton &amp; Kyle Shephard</a:t>
            </a:r>
            <a:endParaRPr lang="en-US" sz="16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sz="2400" dirty="0"/>
          </a:p>
          <a:p>
            <a:pPr marL="0" indent="0">
              <a:buNone/>
            </a:pPr>
            <a:endParaRPr lang="en-US" sz="2400" dirty="0"/>
          </a:p>
        </p:txBody>
      </p:sp>
    </p:spTree>
    <p:extLst>
      <p:ext uri="{BB962C8B-B14F-4D97-AF65-F5344CB8AC3E}">
        <p14:creationId xmlns:p14="http://schemas.microsoft.com/office/powerpoint/2010/main" val="37814454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2FAC6-4792-11EB-AD14-E15072A9BA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D96E63-F8F3-E58C-92FD-D9C8B7B64DA2}"/>
              </a:ext>
            </a:extLst>
          </p:cNvPr>
          <p:cNvSpPr>
            <a:spLocks noGrp="1"/>
          </p:cNvSpPr>
          <p:nvPr>
            <p:ph type="title"/>
          </p:nvPr>
        </p:nvSpPr>
        <p:spPr>
          <a:xfrm>
            <a:off x="838200" y="234950"/>
            <a:ext cx="11171548" cy="892174"/>
          </a:xfrm>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633AEA3B-2A1B-BED4-85D8-3890A5429753}"/>
              </a:ext>
            </a:extLst>
          </p:cNvPr>
          <p:cNvSpPr>
            <a:spLocks noGrp="1"/>
          </p:cNvSpPr>
          <p:nvPr>
            <p:ph idx="4294967295"/>
          </p:nvPr>
        </p:nvSpPr>
        <p:spPr>
          <a:xfrm>
            <a:off x="731838" y="1422400"/>
            <a:ext cx="11460162" cy="5070475"/>
          </a:xfrm>
        </p:spPr>
        <p:txBody>
          <a:bodyPr>
            <a:normAutofit/>
          </a:bodyPr>
          <a:lstStyle/>
          <a:p>
            <a:pPr marL="457200" marR="0" lvl="1" indent="0">
              <a:buNone/>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New RTAR ideas:</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buFont typeface="Courier New" panose="02070309020205020404" pitchFamily="49" charset="0"/>
              <a:buChar char="o"/>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TC8.2 Decarb in heating mode discussed </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Joe Sanchez also mentioned high temperature heat pumps – modeling- (RTAR initiated)</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buFont typeface="Courier New" panose="02070309020205020404" pitchFamily="49" charset="0"/>
              <a:buChar char="o"/>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TC8.2 What is the limit of high temperature heat pump vs. vapor recompression? (Bruno)</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Other novel architectures?</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application 100, 150, 200C temperatures?</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buFont typeface="Courier New" panose="02070309020205020404" pitchFamily="49" charset="0"/>
              <a:buChar char="o"/>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TC 8.1 Davide &amp; Craig submitting - Assessment of Extrapolation Capabilities and Uncertainty Quantification of Multi-Refrigerant Semi-Empirical Compressor Models TC 8.1</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buFont typeface="Courier New" panose="02070309020205020404" pitchFamily="49" charset="0"/>
              <a:buChar char="o"/>
              <a:tabLst>
                <a:tab pos="-914400" algn="l"/>
                <a:tab pos="-457200" algn="l"/>
                <a:tab pos="667385" algn="l"/>
                <a:tab pos="1659890" algn="l"/>
                <a:tab pos="1780540" algn="l"/>
                <a:tab pos="336042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TC 8.1 &amp; 8.2 Effects of sub-atmospheric operation with low GWP, low ambient heat pumps.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Leak rates and design suggestions (Matt / Daryl to follow up)</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System Contaminants</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Refrigerant breakdown</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Possibility of electrical arching in a vacuum</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3">
              <a:tabLst>
                <a:tab pos="-914400" algn="l"/>
                <a:tab pos="-457200" algn="l"/>
                <a:tab pos="667385" algn="l"/>
                <a:tab pos="1659890" algn="l"/>
                <a:tab pos="1780540" algn="l"/>
                <a:tab pos="336042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Potential for combustion in the presence of oil</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sz="2400" dirty="0"/>
          </a:p>
          <a:p>
            <a:pPr marL="0" indent="0">
              <a:buNone/>
            </a:pPr>
            <a:endParaRPr lang="en-US" sz="2400" dirty="0"/>
          </a:p>
        </p:txBody>
      </p:sp>
    </p:spTree>
    <p:extLst>
      <p:ext uri="{BB962C8B-B14F-4D97-AF65-F5344CB8AC3E}">
        <p14:creationId xmlns:p14="http://schemas.microsoft.com/office/powerpoint/2010/main" val="37050863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C72B7-80A7-90F1-B5A8-ABB7429518EC}"/>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3773765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23875" y="1433045"/>
            <a:ext cx="10887075" cy="513986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TC 8.1</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Refrigeration: Chapter 8 - Factory Dehydrating, Charging &amp; Testing</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2022 Last Publication: MacBain, Sanchez, Perevozchikov</a:t>
            </a:r>
          </a:p>
          <a:p>
            <a:pPr marL="1200150" lvl="2" indent="-285750">
              <a:buFont typeface="Arial" panose="020B0604020202020204" pitchFamily="34" charset="0"/>
              <a:buChar char="•"/>
              <a:defRPr/>
            </a:pPr>
            <a:r>
              <a:rPr kumimoji="0" lang="en-US"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2026 Next Up Revision</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Scott MacBain, Joe Sanchez, Chris Seaton, Michael Perevozchikov </a:t>
            </a:r>
            <a:r>
              <a:rPr kumimoji="0" lang="en-US"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(Looking for participants)</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a:t>
            </a:r>
            <a:r>
              <a:rPr lang="en-US" sz="2000" dirty="0">
                <a:solidFill>
                  <a:prstClr val="black"/>
                </a:solidFill>
              </a:rPr>
              <a:t>– Contact Jethro Medina: </a:t>
            </a:r>
            <a:r>
              <a:rPr lang="en-US" sz="2000" dirty="0">
                <a:solidFill>
                  <a:prstClr val="black"/>
                </a:solidFill>
                <a:hlinkClick r:id="rId2"/>
              </a:rPr>
              <a:t>jethro.medina@chemours.com</a:t>
            </a:r>
            <a:r>
              <a:rPr lang="en-US" sz="2000" dirty="0">
                <a:solidFill>
                  <a:prstClr val="black"/>
                </a:solidFill>
              </a:rPr>
              <a:t>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TC 8.1 &amp; 8.2</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2024 HVAC Systems &amp; Equipment: Chapter 38 and 43 – Compressors &amp; Liquid Chilling Systems</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Publication: Approved by TC8.1 &amp; 8.2 Committees via mail ballot and submitted to ASHRAE Q423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Davide Ziviani, Craig Bradshaw, Michael Perevozchikov, Rick Heiden, Scott MacBain</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2028 Next Revision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Authoring Porta</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l: Confirm document access on authoring portal: </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https://authoring.ashrae.org/</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Contact Heather Kennedy(hkennedy@ashrae.org) if you have any issues with Microsoft login</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7" name="Title 6">
            <a:extLst>
              <a:ext uri="{FF2B5EF4-FFF2-40B4-BE49-F238E27FC236}">
                <a16:creationId xmlns:a16="http://schemas.microsoft.com/office/drawing/2014/main" id="{6AE93B92-BFE8-4E88-AFC5-C64D70583BCD}"/>
              </a:ext>
            </a:extLst>
          </p:cNvPr>
          <p:cNvSpPr>
            <a:spLocks noGrp="1"/>
          </p:cNvSpPr>
          <p:nvPr>
            <p:ph type="title"/>
          </p:nvPr>
        </p:nvSpPr>
        <p:spPr/>
        <p:txBody>
          <a:bodyPr>
            <a:normAutofit fontScale="90000"/>
          </a:bodyPr>
          <a:lstStyle/>
          <a:p>
            <a:r>
              <a:rPr lang="en-US" dirty="0">
                <a:solidFill>
                  <a:schemeClr val="bg1"/>
                </a:solidFill>
              </a:rPr>
              <a:t>TC 8.1 &amp; 8.2 Handbook – Jethro Medina (Chair)</a:t>
            </a:r>
          </a:p>
        </p:txBody>
      </p:sp>
    </p:spTree>
    <p:extLst>
      <p:ext uri="{BB962C8B-B14F-4D97-AF65-F5344CB8AC3E}">
        <p14:creationId xmlns:p14="http://schemas.microsoft.com/office/powerpoint/2010/main" val="35430341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AE299-9263-4F45-947C-771E5C25C4C4}"/>
              </a:ext>
            </a:extLst>
          </p:cNvPr>
          <p:cNvSpPr>
            <a:spLocks noGrp="1"/>
          </p:cNvSpPr>
          <p:nvPr>
            <p:ph type="title"/>
          </p:nvPr>
        </p:nvSpPr>
        <p:spPr/>
        <p:txBody>
          <a:bodyPr/>
          <a:lstStyle/>
          <a:p>
            <a:r>
              <a:rPr lang="en-US" dirty="0"/>
              <a:t>TC8.2 Leadership Roles – T. Hunt</a:t>
            </a:r>
          </a:p>
        </p:txBody>
      </p:sp>
      <p:sp>
        <p:nvSpPr>
          <p:cNvPr id="3" name="Content Placeholder 2">
            <a:extLst>
              <a:ext uri="{FF2B5EF4-FFF2-40B4-BE49-F238E27FC236}">
                <a16:creationId xmlns:a16="http://schemas.microsoft.com/office/drawing/2014/main" id="{D5194043-4801-417D-B06D-48F312AB64AB}"/>
              </a:ext>
            </a:extLst>
          </p:cNvPr>
          <p:cNvSpPr>
            <a:spLocks noGrp="1"/>
          </p:cNvSpPr>
          <p:nvPr>
            <p:ph idx="4294967295"/>
          </p:nvPr>
        </p:nvSpPr>
        <p:spPr>
          <a:xfrm>
            <a:off x="0" y="1457325"/>
            <a:ext cx="8399282" cy="5083175"/>
          </a:xfrm>
        </p:spPr>
        <p:txBody>
          <a:bodyPr>
            <a:normAutofit fontScale="85000" lnSpcReduction="10000"/>
          </a:bodyPr>
          <a:lstStyle/>
          <a:p>
            <a:r>
              <a:rPr lang="en-US" dirty="0"/>
              <a:t>Chair – Trent Hunt</a:t>
            </a:r>
          </a:p>
          <a:p>
            <a:r>
              <a:rPr lang="en-US" dirty="0"/>
              <a:t>V Chair – Tiffany Bates Abruzzo</a:t>
            </a:r>
          </a:p>
          <a:p>
            <a:r>
              <a:rPr lang="en-US" dirty="0"/>
              <a:t>Secretary – Scott MacBain</a:t>
            </a:r>
          </a:p>
          <a:p>
            <a:r>
              <a:rPr lang="en-US" dirty="0"/>
              <a:t>Handbook – Jethro Medina</a:t>
            </a:r>
          </a:p>
          <a:p>
            <a:r>
              <a:rPr lang="en-US" dirty="0"/>
              <a:t>Programs – Mark Rogan</a:t>
            </a:r>
          </a:p>
          <a:p>
            <a:r>
              <a:rPr lang="en-US" dirty="0"/>
              <a:t>Standards – Phil Johnson</a:t>
            </a:r>
          </a:p>
          <a:p>
            <a:r>
              <a:rPr lang="en-US" dirty="0"/>
              <a:t>Research – Daryl Showalter</a:t>
            </a:r>
          </a:p>
          <a:p>
            <a:r>
              <a:rPr lang="en-US" dirty="0"/>
              <a:t>Webmaster – Dan Kemper</a:t>
            </a:r>
          </a:p>
          <a:p>
            <a:r>
              <a:rPr lang="en-US" dirty="0"/>
              <a:t>Honors and Awards – Ray Good</a:t>
            </a:r>
          </a:p>
          <a:p>
            <a:r>
              <a:rPr lang="en-US" dirty="0"/>
              <a:t>MTG. </a:t>
            </a:r>
            <a:r>
              <a:rPr lang="en-US" dirty="0" err="1"/>
              <a:t>LowGWP</a:t>
            </a:r>
            <a:r>
              <a:rPr lang="en-US" dirty="0"/>
              <a:t> Liaison – Phil Johnson</a:t>
            </a:r>
          </a:p>
          <a:p>
            <a:r>
              <a:rPr lang="en-US" dirty="0"/>
              <a:t>MTG. </a:t>
            </a:r>
            <a:r>
              <a:rPr lang="en-US" dirty="0" err="1"/>
              <a:t>LowGWP</a:t>
            </a:r>
            <a:r>
              <a:rPr lang="en-US" dirty="0"/>
              <a:t> Alternate – #1 Ray Good (#2 Trent Hunt)</a:t>
            </a:r>
          </a:p>
          <a:p>
            <a:r>
              <a:rPr lang="en-US" dirty="0"/>
              <a:t>Effective until 2026 Annual Summer meeting – Phoenix, AZ</a:t>
            </a:r>
          </a:p>
        </p:txBody>
      </p:sp>
    </p:spTree>
    <p:extLst>
      <p:ext uri="{BB962C8B-B14F-4D97-AF65-F5344CB8AC3E}">
        <p14:creationId xmlns:p14="http://schemas.microsoft.com/office/powerpoint/2010/main" val="27541331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95876-1872-447E-87E7-815675083CF8}"/>
              </a:ext>
            </a:extLst>
          </p:cNvPr>
          <p:cNvSpPr>
            <a:spLocks noGrp="1"/>
          </p:cNvSpPr>
          <p:nvPr>
            <p:ph type="title"/>
          </p:nvPr>
        </p:nvSpPr>
        <p:spPr/>
        <p:txBody>
          <a:bodyPr>
            <a:normAutofit fontScale="90000"/>
          </a:bodyPr>
          <a:lstStyle/>
          <a:p>
            <a:r>
              <a:rPr lang="en-US" dirty="0"/>
              <a:t>Membership – S. MacBain</a:t>
            </a:r>
            <a:br>
              <a:rPr lang="en-US" dirty="0"/>
            </a:br>
            <a:r>
              <a:rPr lang="en-US" sz="2700" dirty="0"/>
              <a:t>https://tpc.ashrae.org/Membership?cmtKey=83a02e09-1a12-4ee1-bbf8-3ba74490dec7</a:t>
            </a:r>
            <a:endParaRPr lang="en-US" dirty="0"/>
          </a:p>
        </p:txBody>
      </p:sp>
      <p:sp>
        <p:nvSpPr>
          <p:cNvPr id="3" name="Content Placeholder 2">
            <a:extLst>
              <a:ext uri="{FF2B5EF4-FFF2-40B4-BE49-F238E27FC236}">
                <a16:creationId xmlns:a16="http://schemas.microsoft.com/office/drawing/2014/main" id="{FC0E5CA1-11D9-92F3-FD61-878AA1FC2447}"/>
              </a:ext>
            </a:extLst>
          </p:cNvPr>
          <p:cNvSpPr txBox="1">
            <a:spLocks/>
          </p:cNvSpPr>
          <p:nvPr/>
        </p:nvSpPr>
        <p:spPr>
          <a:xfrm>
            <a:off x="190499" y="1473200"/>
            <a:ext cx="9820275" cy="47752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Updated 6/2024, 2/2025 roster attached</a:t>
            </a:r>
          </a:p>
          <a:p>
            <a:r>
              <a:rPr lang="en-US" dirty="0"/>
              <a:t>How to Import Your TC Roster Information into MS-Outlook - </a:t>
            </a:r>
            <a:r>
              <a:rPr lang="en-US" dirty="0">
                <a:hlinkClick r:id="rId2"/>
              </a:rPr>
              <a:t>http://www.ashrae.org/TCs</a:t>
            </a:r>
            <a:endParaRPr lang="en-US" dirty="0"/>
          </a:p>
          <a:p>
            <a:endParaRPr lang="en-US" dirty="0"/>
          </a:p>
        </p:txBody>
      </p:sp>
      <p:graphicFrame>
        <p:nvGraphicFramePr>
          <p:cNvPr id="6" name="Object 5">
            <a:extLst>
              <a:ext uri="{FF2B5EF4-FFF2-40B4-BE49-F238E27FC236}">
                <a16:creationId xmlns:a16="http://schemas.microsoft.com/office/drawing/2014/main" id="{99D19F53-E829-3807-316B-51ADE86C59F9}"/>
              </a:ext>
            </a:extLst>
          </p:cNvPr>
          <p:cNvGraphicFramePr>
            <a:graphicFrameLocks noChangeAspect="1"/>
          </p:cNvGraphicFramePr>
          <p:nvPr/>
        </p:nvGraphicFramePr>
        <p:xfrm>
          <a:off x="1134177" y="3207068"/>
          <a:ext cx="914400" cy="806450"/>
        </p:xfrm>
        <a:graphic>
          <a:graphicData uri="http://schemas.openxmlformats.org/presentationml/2006/ole">
            <mc:AlternateContent xmlns:mc="http://schemas.openxmlformats.org/markup-compatibility/2006">
              <mc:Choice xmlns:v="urn:schemas-microsoft-com:vml" Requires="v">
                <p:oleObj name="Acrobat Document" showAsIcon="1" r:id="rId3" imgW="914603" imgH="806585" progId="Acrobat.Document.DC">
                  <p:embed/>
                </p:oleObj>
              </mc:Choice>
              <mc:Fallback>
                <p:oleObj name="Acrobat Document" showAsIcon="1" r:id="rId3" imgW="914603" imgH="806585" progId="Acrobat.Document.DC">
                  <p:embed/>
                  <p:pic>
                    <p:nvPicPr>
                      <p:cNvPr id="6" name="Object 5">
                        <a:extLst>
                          <a:ext uri="{FF2B5EF4-FFF2-40B4-BE49-F238E27FC236}">
                            <a16:creationId xmlns:a16="http://schemas.microsoft.com/office/drawing/2014/main" id="{99D19F53-E829-3807-316B-51ADE86C59F9}"/>
                          </a:ext>
                        </a:extLst>
                      </p:cNvPr>
                      <p:cNvPicPr/>
                      <p:nvPr/>
                    </p:nvPicPr>
                    <p:blipFill>
                      <a:blip r:embed="rId4"/>
                      <a:stretch>
                        <a:fillRect/>
                      </a:stretch>
                    </p:blipFill>
                    <p:spPr>
                      <a:xfrm>
                        <a:off x="1134177" y="3207068"/>
                        <a:ext cx="914400" cy="806450"/>
                      </a:xfrm>
                      <a:prstGeom prst="rect">
                        <a:avLst/>
                      </a:prstGeom>
                    </p:spPr>
                  </p:pic>
                </p:oleObj>
              </mc:Fallback>
            </mc:AlternateContent>
          </a:graphicData>
        </a:graphic>
      </p:graphicFrame>
      <p:graphicFrame>
        <p:nvGraphicFramePr>
          <p:cNvPr id="7" name="Object 6">
            <a:extLst>
              <a:ext uri="{FF2B5EF4-FFF2-40B4-BE49-F238E27FC236}">
                <a16:creationId xmlns:a16="http://schemas.microsoft.com/office/drawing/2014/main" id="{E877CF6D-78C8-F476-5C0C-95342DA40BB2}"/>
              </a:ext>
            </a:extLst>
          </p:cNvPr>
          <p:cNvGraphicFramePr>
            <a:graphicFrameLocks noChangeAspect="1"/>
          </p:cNvGraphicFramePr>
          <p:nvPr/>
        </p:nvGraphicFramePr>
        <p:xfrm>
          <a:off x="2535055" y="3207068"/>
          <a:ext cx="914400" cy="806450"/>
        </p:xfrm>
        <a:graphic>
          <a:graphicData uri="http://schemas.openxmlformats.org/presentationml/2006/ole">
            <mc:AlternateContent xmlns:mc="http://schemas.openxmlformats.org/markup-compatibility/2006">
              <mc:Choice xmlns:v="urn:schemas-microsoft-com:vml" Requires="v">
                <p:oleObj name="Acrobat Document" showAsIcon="1" r:id="rId5" imgW="914603" imgH="806585" progId="Acrobat.Document.DC">
                  <p:embed/>
                </p:oleObj>
              </mc:Choice>
              <mc:Fallback>
                <p:oleObj name="Acrobat Document" showAsIcon="1" r:id="rId5" imgW="914603" imgH="806585" progId="Acrobat.Document.DC">
                  <p:embed/>
                  <p:pic>
                    <p:nvPicPr>
                      <p:cNvPr id="7" name="Object 6">
                        <a:extLst>
                          <a:ext uri="{FF2B5EF4-FFF2-40B4-BE49-F238E27FC236}">
                            <a16:creationId xmlns:a16="http://schemas.microsoft.com/office/drawing/2014/main" id="{E877CF6D-78C8-F476-5C0C-95342DA40BB2}"/>
                          </a:ext>
                        </a:extLst>
                      </p:cNvPr>
                      <p:cNvPicPr/>
                      <p:nvPr/>
                    </p:nvPicPr>
                    <p:blipFill>
                      <a:blip r:embed="rId4"/>
                      <a:stretch>
                        <a:fillRect/>
                      </a:stretch>
                    </p:blipFill>
                    <p:spPr>
                      <a:xfrm>
                        <a:off x="2535055" y="3207068"/>
                        <a:ext cx="914400" cy="806450"/>
                      </a:xfrm>
                      <a:prstGeom prst="rect">
                        <a:avLst/>
                      </a:prstGeom>
                    </p:spPr>
                  </p:pic>
                </p:oleObj>
              </mc:Fallback>
            </mc:AlternateContent>
          </a:graphicData>
        </a:graphic>
      </p:graphicFrame>
    </p:spTree>
    <p:extLst>
      <p:ext uri="{BB962C8B-B14F-4D97-AF65-F5344CB8AC3E}">
        <p14:creationId xmlns:p14="http://schemas.microsoft.com/office/powerpoint/2010/main" val="6349963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04786-08DA-4E29-9A84-D85DC783F60F}"/>
              </a:ext>
            </a:extLst>
          </p:cNvPr>
          <p:cNvSpPr>
            <a:spLocks noGrp="1"/>
          </p:cNvSpPr>
          <p:nvPr>
            <p:ph type="title"/>
          </p:nvPr>
        </p:nvSpPr>
        <p:spPr/>
        <p:txBody>
          <a:bodyPr/>
          <a:lstStyle/>
          <a:p>
            <a:r>
              <a:rPr lang="en-US" dirty="0"/>
              <a:t>Webmaster – Dan Kemper</a:t>
            </a:r>
          </a:p>
        </p:txBody>
      </p:sp>
      <p:sp>
        <p:nvSpPr>
          <p:cNvPr id="4" name="Content Placeholder 2">
            <a:extLst>
              <a:ext uri="{FF2B5EF4-FFF2-40B4-BE49-F238E27FC236}">
                <a16:creationId xmlns:a16="http://schemas.microsoft.com/office/drawing/2014/main" id="{7AFAC999-C859-EDB2-9891-F3CEB8A4F22D}"/>
              </a:ext>
            </a:extLst>
          </p:cNvPr>
          <p:cNvSpPr txBox="1">
            <a:spLocks/>
          </p:cNvSpPr>
          <p:nvPr/>
        </p:nvSpPr>
        <p:spPr>
          <a:xfrm>
            <a:off x="838200" y="1622426"/>
            <a:ext cx="10515600" cy="45545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General updates and maintenance</a:t>
            </a:r>
          </a:p>
          <a:p>
            <a:pPr lvl="1"/>
            <a:r>
              <a:rPr lang="en-US" dirty="0"/>
              <a:t>Meeting time, current power point agenda and links posted</a:t>
            </a:r>
          </a:p>
          <a:p>
            <a:pPr lvl="1"/>
            <a:r>
              <a:rPr lang="en-US" dirty="0"/>
              <a:t>Past agenda, minutes, and power point posted</a:t>
            </a:r>
          </a:p>
          <a:p>
            <a:pPr lvl="1"/>
            <a:r>
              <a:rPr lang="en-US" dirty="0"/>
              <a:t>Updated scope and verbiage throughout website to reflect accordingly</a:t>
            </a:r>
          </a:p>
          <a:p>
            <a:endParaRPr lang="en-US" dirty="0"/>
          </a:p>
          <a:p>
            <a:r>
              <a:rPr lang="en-US" dirty="0"/>
              <a:t>Please send documents from 2024 seminars so they can be added to the presentations section of the website</a:t>
            </a:r>
          </a:p>
          <a:p>
            <a:pPr marL="0" indent="0">
              <a:buFont typeface="Arial" panose="020B0604020202020204" pitchFamily="34" charset="0"/>
              <a:buNone/>
            </a:pPr>
            <a:endParaRPr lang="en-US" dirty="0"/>
          </a:p>
          <a:p>
            <a:r>
              <a:rPr lang="en-US" dirty="0">
                <a:hlinkClick r:id="rId3"/>
              </a:rPr>
              <a:t>https://tc0802.ashraetcs.org</a:t>
            </a:r>
            <a:endParaRPr lang="en-US" dirty="0"/>
          </a:p>
          <a:p>
            <a:endParaRPr lang="en-US" dirty="0"/>
          </a:p>
        </p:txBody>
      </p:sp>
    </p:spTree>
    <p:extLst>
      <p:ext uri="{BB962C8B-B14F-4D97-AF65-F5344CB8AC3E}">
        <p14:creationId xmlns:p14="http://schemas.microsoft.com/office/powerpoint/2010/main" val="21449433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and person posing for a picture&#10;&#10;Description automatically generated with medium confidence">
            <a:extLst>
              <a:ext uri="{FF2B5EF4-FFF2-40B4-BE49-F238E27FC236}">
                <a16:creationId xmlns:a16="http://schemas.microsoft.com/office/drawing/2014/main" id="{CE6D398D-4C20-460B-93A9-71C7980190B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3" b="-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0511895D-6096-4CA7-80A3-86B201377EB5}"/>
              </a:ext>
            </a:extLst>
          </p:cNvPr>
          <p:cNvSpPr>
            <a:spLocks noGrp="1"/>
          </p:cNvSpPr>
          <p:nvPr>
            <p:ph type="title"/>
          </p:nvPr>
        </p:nvSpPr>
        <p:spPr>
          <a:xfrm>
            <a:off x="257175" y="244475"/>
            <a:ext cx="10515600" cy="892174"/>
          </a:xfrm>
        </p:spPr>
        <p:txBody>
          <a:bodyPr>
            <a:normAutofit/>
          </a:bodyPr>
          <a:lstStyle/>
          <a:p>
            <a:pPr>
              <a:lnSpc>
                <a:spcPct val="90000"/>
              </a:lnSpc>
            </a:pPr>
            <a:r>
              <a:rPr lang="en-US" sz="2800" dirty="0"/>
              <a:t>Personal Awards for</a:t>
            </a:r>
            <a:br>
              <a:rPr lang="en-US" sz="2800" dirty="0"/>
            </a:br>
            <a:r>
              <a:rPr lang="en-US" sz="2800" dirty="0"/>
              <a:t>General Society Activities</a:t>
            </a:r>
          </a:p>
        </p:txBody>
      </p:sp>
      <p:sp>
        <p:nvSpPr>
          <p:cNvPr id="3" name="Content Placeholder 2">
            <a:extLst>
              <a:ext uri="{FF2B5EF4-FFF2-40B4-BE49-F238E27FC236}">
                <a16:creationId xmlns:a16="http://schemas.microsoft.com/office/drawing/2014/main" id="{3B26896F-3406-453A-9D71-D880A3970AE2}"/>
              </a:ext>
            </a:extLst>
          </p:cNvPr>
          <p:cNvSpPr>
            <a:spLocks noGrp="1"/>
          </p:cNvSpPr>
          <p:nvPr>
            <p:ph idx="4294967295"/>
          </p:nvPr>
        </p:nvSpPr>
        <p:spPr>
          <a:xfrm>
            <a:off x="0" y="1903413"/>
            <a:ext cx="4922838" cy="4710112"/>
          </a:xfrm>
        </p:spPr>
        <p:txBody>
          <a:bodyPr>
            <a:noAutofit/>
          </a:bodyPr>
          <a:lstStyle/>
          <a:p>
            <a:pPr>
              <a:lnSpc>
                <a:spcPct val="90000"/>
              </a:lnSpc>
            </a:pPr>
            <a:r>
              <a:rPr lang="en-US" sz="1400" b="1" dirty="0"/>
              <a:t>Distinguished Service Award (DSA)</a:t>
            </a:r>
          </a:p>
          <a:p>
            <a:pPr lvl="1">
              <a:lnSpc>
                <a:spcPct val="90000"/>
              </a:lnSpc>
            </a:pPr>
            <a:r>
              <a:rPr lang="en-US" sz="1400" dirty="0"/>
              <a:t>Recognizes members who have served the Society faithfully and with distinction or otherwise given freely of their time and talent on behalf of the Society. A minimum of 15 points required on the point tally form.</a:t>
            </a:r>
          </a:p>
          <a:p>
            <a:pPr lvl="1">
              <a:lnSpc>
                <a:spcPct val="90000"/>
              </a:lnSpc>
            </a:pPr>
            <a:r>
              <a:rPr lang="en-US" sz="1400" dirty="0">
                <a:solidFill>
                  <a:srgbClr val="FF0000"/>
                </a:solidFill>
              </a:rPr>
              <a:t>Nomination deadline: December 1</a:t>
            </a:r>
          </a:p>
          <a:p>
            <a:pPr>
              <a:lnSpc>
                <a:spcPct val="90000"/>
              </a:lnSpc>
            </a:pPr>
            <a:r>
              <a:rPr lang="en-US" sz="1400" b="1" dirty="0"/>
              <a:t>Exceptional Service Award (ESA)</a:t>
            </a:r>
          </a:p>
          <a:p>
            <a:pPr lvl="1">
              <a:lnSpc>
                <a:spcPct val="90000"/>
              </a:lnSpc>
            </a:pPr>
            <a:r>
              <a:rPr lang="en-US" sz="1400" dirty="0"/>
              <a:t>Similar to the DSA, except 45 points are required on the point tally form and the member must have been a Full Member for at least ten years.</a:t>
            </a:r>
          </a:p>
          <a:p>
            <a:pPr lvl="1">
              <a:lnSpc>
                <a:spcPct val="90000"/>
              </a:lnSpc>
            </a:pPr>
            <a:r>
              <a:rPr lang="en-US" sz="1400" dirty="0">
                <a:solidFill>
                  <a:srgbClr val="FF0000"/>
                </a:solidFill>
              </a:rPr>
              <a:t>Nomination deadline: December 1</a:t>
            </a:r>
          </a:p>
          <a:p>
            <a:pPr>
              <a:lnSpc>
                <a:spcPct val="90000"/>
              </a:lnSpc>
            </a:pPr>
            <a:r>
              <a:rPr lang="en-US" sz="1400" b="1" dirty="0"/>
              <a:t>Developing Leader Award</a:t>
            </a:r>
          </a:p>
          <a:p>
            <a:pPr lvl="1">
              <a:lnSpc>
                <a:spcPct val="90000"/>
              </a:lnSpc>
            </a:pPr>
            <a:r>
              <a:rPr lang="en-US" sz="1400" dirty="0"/>
              <a:t>This award recognizes new members who have shown diverse involvement and commitment to ASHRAE withing five years of their Association Member join date.</a:t>
            </a:r>
          </a:p>
          <a:p>
            <a:pPr lvl="1">
              <a:lnSpc>
                <a:spcPct val="90000"/>
              </a:lnSpc>
            </a:pPr>
            <a:r>
              <a:rPr lang="en-US" sz="1400" dirty="0">
                <a:solidFill>
                  <a:srgbClr val="FF0000"/>
                </a:solidFill>
              </a:rPr>
              <a:t>Recommended by the YEA Committee</a:t>
            </a:r>
          </a:p>
        </p:txBody>
      </p:sp>
    </p:spTree>
    <p:extLst>
      <p:ext uri="{BB962C8B-B14F-4D97-AF65-F5344CB8AC3E}">
        <p14:creationId xmlns:p14="http://schemas.microsoft.com/office/powerpoint/2010/main" val="19052316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F4AA9-8A98-4BF2-975A-27CC1E43884E}"/>
              </a:ext>
            </a:extLst>
          </p:cNvPr>
          <p:cNvSpPr>
            <a:spLocks noGrp="1"/>
          </p:cNvSpPr>
          <p:nvPr>
            <p:ph type="title"/>
          </p:nvPr>
        </p:nvSpPr>
        <p:spPr/>
        <p:txBody>
          <a:bodyPr/>
          <a:lstStyle/>
          <a:p>
            <a:r>
              <a:rPr lang="en-US" dirty="0"/>
              <a:t>Honors and Awards Flowchart</a:t>
            </a:r>
          </a:p>
        </p:txBody>
      </p:sp>
      <p:pic>
        <p:nvPicPr>
          <p:cNvPr id="3" name="Picture 2">
            <a:extLst>
              <a:ext uri="{FF2B5EF4-FFF2-40B4-BE49-F238E27FC236}">
                <a16:creationId xmlns:a16="http://schemas.microsoft.com/office/drawing/2014/main" id="{FF480739-B9D5-48A5-A4D3-7CAB1DBA27F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6576" y="1"/>
            <a:ext cx="10571116" cy="6853424"/>
          </a:xfrm>
          <a:prstGeom prst="rect">
            <a:avLst/>
          </a:prstGeom>
        </p:spPr>
      </p:pic>
    </p:spTree>
    <p:extLst>
      <p:ext uri="{BB962C8B-B14F-4D97-AF65-F5344CB8AC3E}">
        <p14:creationId xmlns:p14="http://schemas.microsoft.com/office/powerpoint/2010/main" val="22022145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normAutofit fontScale="90000"/>
          </a:bodyPr>
          <a:lstStyle/>
          <a:p>
            <a:r>
              <a:rPr lang="en-US" dirty="0"/>
              <a:t>Honors and Awards – Ray Good </a:t>
            </a:r>
            <a:r>
              <a:rPr lang="en-US" i="1" dirty="0"/>
              <a:t>Continued</a:t>
            </a:r>
            <a:r>
              <a:rPr lang="en-US" dirty="0"/>
              <a:t>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4294967295"/>
          </p:nvPr>
        </p:nvSpPr>
        <p:spPr>
          <a:xfrm>
            <a:off x="0" y="1373188"/>
            <a:ext cx="10515600" cy="482600"/>
          </a:xfrm>
        </p:spPr>
        <p:txBody>
          <a:bodyPr>
            <a:normAutofit/>
          </a:bodyPr>
          <a:lstStyle/>
          <a:p>
            <a:pPr marL="0" indent="0">
              <a:buNone/>
            </a:pPr>
            <a:r>
              <a:rPr lang="en-US" dirty="0"/>
              <a:t>TC8.2 Member DSA Qualifications (15 Points) </a:t>
            </a:r>
          </a:p>
          <a:p>
            <a:pPr marL="0" indent="0">
              <a:buNone/>
            </a:pPr>
            <a:endParaRPr lang="en-US" sz="2900" dirty="0"/>
          </a:p>
          <a:p>
            <a:pPr marL="0" indent="0">
              <a:buNone/>
            </a:pPr>
            <a:endParaRPr lang="en-US" sz="2900" dirty="0"/>
          </a:p>
          <a:p>
            <a:endParaRPr lang="en-US" dirty="0"/>
          </a:p>
        </p:txBody>
      </p:sp>
      <p:pic>
        <p:nvPicPr>
          <p:cNvPr id="5" name="Picture 4">
            <a:extLst>
              <a:ext uri="{FF2B5EF4-FFF2-40B4-BE49-F238E27FC236}">
                <a16:creationId xmlns:a16="http://schemas.microsoft.com/office/drawing/2014/main" id="{5903524C-E261-5766-091B-0E66B671676E}"/>
              </a:ext>
            </a:extLst>
          </p:cNvPr>
          <p:cNvPicPr>
            <a:picLocks noChangeAspect="1"/>
          </p:cNvPicPr>
          <p:nvPr/>
        </p:nvPicPr>
        <p:blipFill>
          <a:blip r:embed="rId2"/>
          <a:stretch>
            <a:fillRect/>
          </a:stretch>
        </p:blipFill>
        <p:spPr>
          <a:xfrm>
            <a:off x="256360" y="1932108"/>
            <a:ext cx="11679280" cy="1629002"/>
          </a:xfrm>
          <a:prstGeom prst="rect">
            <a:avLst/>
          </a:prstGeom>
        </p:spPr>
      </p:pic>
      <p:pic>
        <p:nvPicPr>
          <p:cNvPr id="7" name="Picture 6">
            <a:extLst>
              <a:ext uri="{FF2B5EF4-FFF2-40B4-BE49-F238E27FC236}">
                <a16:creationId xmlns:a16="http://schemas.microsoft.com/office/drawing/2014/main" id="{52CCC1E2-4685-6D5F-DEA4-1E88D2874A66}"/>
              </a:ext>
            </a:extLst>
          </p:cNvPr>
          <p:cNvPicPr>
            <a:picLocks noChangeAspect="1"/>
          </p:cNvPicPr>
          <p:nvPr/>
        </p:nvPicPr>
        <p:blipFill>
          <a:blip r:embed="rId3"/>
          <a:stretch>
            <a:fillRect/>
          </a:stretch>
        </p:blipFill>
        <p:spPr>
          <a:xfrm>
            <a:off x="256360" y="4264921"/>
            <a:ext cx="8659433" cy="1590897"/>
          </a:xfrm>
          <a:prstGeom prst="rect">
            <a:avLst/>
          </a:prstGeom>
        </p:spPr>
      </p:pic>
      <p:sp>
        <p:nvSpPr>
          <p:cNvPr id="8" name="Content Placeholder 2">
            <a:extLst>
              <a:ext uri="{FF2B5EF4-FFF2-40B4-BE49-F238E27FC236}">
                <a16:creationId xmlns:a16="http://schemas.microsoft.com/office/drawing/2014/main" id="{963997D7-4BE6-4A15-2A64-62A238C72A56}"/>
              </a:ext>
            </a:extLst>
          </p:cNvPr>
          <p:cNvSpPr txBox="1">
            <a:spLocks/>
          </p:cNvSpPr>
          <p:nvPr/>
        </p:nvSpPr>
        <p:spPr>
          <a:xfrm>
            <a:off x="743932" y="3748793"/>
            <a:ext cx="10515600" cy="4829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TC8.2 Member ESA Qualifications (45 Points) </a:t>
            </a:r>
          </a:p>
          <a:p>
            <a:pPr marL="0" indent="0">
              <a:buFont typeface="Arial" panose="020B0604020202020204" pitchFamily="34" charset="0"/>
              <a:buNone/>
            </a:pPr>
            <a:endParaRPr lang="en-US" sz="2900" dirty="0"/>
          </a:p>
          <a:p>
            <a:pPr marL="0" indent="0">
              <a:buFont typeface="Arial" panose="020B0604020202020204" pitchFamily="34" charset="0"/>
              <a:buNone/>
            </a:pPr>
            <a:endParaRPr lang="en-US" sz="2900" dirty="0"/>
          </a:p>
          <a:p>
            <a:endParaRPr lang="en-US" dirty="0"/>
          </a:p>
        </p:txBody>
      </p:sp>
    </p:spTree>
    <p:extLst>
      <p:ext uri="{BB962C8B-B14F-4D97-AF65-F5344CB8AC3E}">
        <p14:creationId xmlns:p14="http://schemas.microsoft.com/office/powerpoint/2010/main" val="19480070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normAutofit fontScale="90000"/>
          </a:bodyPr>
          <a:lstStyle/>
          <a:p>
            <a:r>
              <a:rPr lang="en-US" dirty="0"/>
              <a:t>Honors and Awards – Ray Good </a:t>
            </a:r>
            <a:r>
              <a:rPr lang="en-US" i="1" dirty="0"/>
              <a:t>Continued</a:t>
            </a:r>
            <a:r>
              <a:rPr lang="en-US" dirty="0"/>
              <a:t>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4294967295"/>
          </p:nvPr>
        </p:nvSpPr>
        <p:spPr>
          <a:xfrm>
            <a:off x="0" y="1373188"/>
            <a:ext cx="10515600" cy="482600"/>
          </a:xfrm>
        </p:spPr>
        <p:txBody>
          <a:bodyPr>
            <a:normAutofit/>
          </a:bodyPr>
          <a:lstStyle/>
          <a:p>
            <a:pPr marL="0" indent="0">
              <a:buNone/>
            </a:pPr>
            <a:r>
              <a:rPr lang="en-US" dirty="0"/>
              <a:t>TC8.2 Member Qualifications  </a:t>
            </a:r>
          </a:p>
          <a:p>
            <a:pPr marL="0" indent="0">
              <a:buNone/>
            </a:pPr>
            <a:endParaRPr lang="en-US" sz="2900" dirty="0"/>
          </a:p>
          <a:p>
            <a:pPr marL="0" indent="0">
              <a:buNone/>
            </a:pPr>
            <a:endParaRPr lang="en-US" sz="2900" dirty="0"/>
          </a:p>
          <a:p>
            <a:endParaRPr lang="en-US" dirty="0"/>
          </a:p>
        </p:txBody>
      </p:sp>
      <p:pic>
        <p:nvPicPr>
          <p:cNvPr id="6" name="Picture 5">
            <a:extLst>
              <a:ext uri="{FF2B5EF4-FFF2-40B4-BE49-F238E27FC236}">
                <a16:creationId xmlns:a16="http://schemas.microsoft.com/office/drawing/2014/main" id="{E1BC6C08-C415-6C14-00FD-38F2825D114E}"/>
              </a:ext>
            </a:extLst>
          </p:cNvPr>
          <p:cNvPicPr>
            <a:picLocks noChangeAspect="1"/>
          </p:cNvPicPr>
          <p:nvPr/>
        </p:nvPicPr>
        <p:blipFill>
          <a:blip r:embed="rId2"/>
          <a:stretch>
            <a:fillRect/>
          </a:stretch>
        </p:blipFill>
        <p:spPr>
          <a:xfrm>
            <a:off x="647765" y="1856096"/>
            <a:ext cx="6135172" cy="4759235"/>
          </a:xfrm>
          <a:prstGeom prst="rect">
            <a:avLst/>
          </a:prstGeom>
        </p:spPr>
      </p:pic>
    </p:spTree>
    <p:extLst>
      <p:ext uri="{BB962C8B-B14F-4D97-AF65-F5344CB8AC3E}">
        <p14:creationId xmlns:p14="http://schemas.microsoft.com/office/powerpoint/2010/main" val="8580787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normAutofit fontScale="90000"/>
          </a:bodyPr>
          <a:lstStyle/>
          <a:p>
            <a:r>
              <a:rPr lang="en-US" dirty="0"/>
              <a:t>Honors and Awards – Ray Good </a:t>
            </a:r>
            <a:r>
              <a:rPr lang="en-US" i="1" dirty="0"/>
              <a:t>Continued</a:t>
            </a:r>
            <a:r>
              <a:rPr lang="en-US" dirty="0"/>
              <a:t>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4294967295"/>
          </p:nvPr>
        </p:nvSpPr>
        <p:spPr>
          <a:xfrm>
            <a:off x="440051" y="2354689"/>
            <a:ext cx="10515600" cy="4503311"/>
          </a:xfrm>
        </p:spPr>
        <p:txBody>
          <a:bodyPr>
            <a:normAutofit/>
          </a:bodyPr>
          <a:lstStyle/>
          <a:p>
            <a:pPr marL="0" indent="0">
              <a:buNone/>
            </a:pPr>
            <a:r>
              <a:rPr lang="en-US" dirty="0"/>
              <a:t>Current Activities:</a:t>
            </a:r>
            <a:endParaRPr lang="en-US" sz="2900" dirty="0"/>
          </a:p>
          <a:p>
            <a:pPr marL="514350" indent="-514350">
              <a:buFont typeface="+mj-lt"/>
              <a:buAutoNum type="arabicPeriod"/>
            </a:pPr>
            <a:r>
              <a:rPr lang="en-US" sz="2900" dirty="0"/>
              <a:t>Currently Exploring </a:t>
            </a:r>
          </a:p>
          <a:p>
            <a:pPr lvl="1"/>
            <a:r>
              <a:rPr lang="en-US" dirty="0"/>
              <a:t>Phil Johnson for Standards Achievement Award</a:t>
            </a:r>
          </a:p>
          <a:p>
            <a:pPr marL="514350" indent="-514350">
              <a:buFont typeface="+mj-lt"/>
              <a:buAutoNum type="arabicPeriod"/>
            </a:pPr>
            <a:r>
              <a:rPr lang="en-US" dirty="0"/>
              <a:t>Encourage all members to update their ASHARE bios in an effort to qualify for additional honors and awards recognition</a:t>
            </a:r>
          </a:p>
          <a:p>
            <a:pPr marL="514350" indent="-514350">
              <a:buFont typeface="+mj-lt"/>
              <a:buAutoNum type="arabicPeriod"/>
            </a:pPr>
            <a:r>
              <a:rPr lang="en-US" dirty="0"/>
              <a:t>Consider others who may qualify as a Fellow or other awards</a:t>
            </a:r>
          </a:p>
          <a:p>
            <a:endParaRPr lang="en-US" dirty="0"/>
          </a:p>
        </p:txBody>
      </p:sp>
      <p:sp>
        <p:nvSpPr>
          <p:cNvPr id="4" name="Title 1">
            <a:extLst>
              <a:ext uri="{FF2B5EF4-FFF2-40B4-BE49-F238E27FC236}">
                <a16:creationId xmlns:a16="http://schemas.microsoft.com/office/drawing/2014/main" id="{0AFCAFAD-2705-97F4-3C57-BD1B8E65463C}"/>
              </a:ext>
            </a:extLst>
          </p:cNvPr>
          <p:cNvSpPr txBox="1">
            <a:spLocks/>
          </p:cNvSpPr>
          <p:nvPr/>
        </p:nvSpPr>
        <p:spPr>
          <a:xfrm rot="21257520">
            <a:off x="398425" y="5426505"/>
            <a:ext cx="11790803" cy="6435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a:solidFill>
                  <a:schemeClr val="bg1"/>
                </a:solidFill>
                <a:latin typeface="+mj-lt"/>
                <a:ea typeface="+mj-ea"/>
                <a:cs typeface="+mj-cs"/>
              </a:defRPr>
            </a:lvl1pPr>
          </a:lstStyle>
          <a:p>
            <a:r>
              <a:rPr lang="en-US" sz="3200" b="1" dirty="0">
                <a:solidFill>
                  <a:srgbClr val="FF0000"/>
                </a:solidFill>
              </a:rPr>
              <a:t>T Abruzzo &amp; Ray Good to Coordinate on ESA/DSA  &amp; email out Fellow PP</a:t>
            </a:r>
          </a:p>
        </p:txBody>
      </p:sp>
      <mc:AlternateContent xmlns:mc="http://schemas.openxmlformats.org/markup-compatibility/2006" xmlns:pslz="http://schemas.microsoft.com/office/powerpoint/2016/slidezoom">
        <mc:Choice Requires="pslz">
          <p:graphicFrame>
            <p:nvGraphicFramePr>
              <p:cNvPr id="7" name="Slide Zoom 6">
                <a:extLst>
                  <a:ext uri="{FF2B5EF4-FFF2-40B4-BE49-F238E27FC236}">
                    <a16:creationId xmlns:a16="http://schemas.microsoft.com/office/drawing/2014/main" id="{E91AAC42-58CB-9EEB-6F4B-856127C3F5E1}"/>
                  </a:ext>
                </a:extLst>
              </p:cNvPr>
              <p:cNvGraphicFramePr>
                <a:graphicFrameLocks noChangeAspect="1"/>
              </p:cNvGraphicFramePr>
              <p:nvPr>
                <p:extLst>
                  <p:ext uri="{D42A27DB-BD31-4B8C-83A1-F6EECF244321}">
                    <p14:modId xmlns:p14="http://schemas.microsoft.com/office/powerpoint/2010/main" val="1623488794"/>
                  </p:ext>
                </p:extLst>
              </p:nvPr>
            </p:nvGraphicFramePr>
            <p:xfrm>
              <a:off x="8066083" y="1497439"/>
              <a:ext cx="3685866" cy="2073300"/>
            </p:xfrm>
            <a:graphic>
              <a:graphicData uri="http://schemas.microsoft.com/office/powerpoint/2016/slidezoom">
                <pslz:sldZm>
                  <pslz:sldZmObj sldId="961" cId="858078754">
                    <pslz:zmPr id="{EB5CF6DC-42E3-461F-89A5-8A01F0119AE1}" returnToParent="0" transitionDur="1000">
                      <p166:blipFill xmlns:p166="http://schemas.microsoft.com/office/powerpoint/2016/6/main">
                        <a:blip r:embed="rId3"/>
                        <a:stretch>
                          <a:fillRect/>
                        </a:stretch>
                      </p166:blipFill>
                      <p166:spPr xmlns:p166="http://schemas.microsoft.com/office/powerpoint/2016/6/main">
                        <a:xfrm>
                          <a:off x="0" y="0"/>
                          <a:ext cx="3685866" cy="2073300"/>
                        </a:xfrm>
                        <a:prstGeom prst="rect">
                          <a:avLst/>
                        </a:prstGeom>
                        <a:ln w="3175">
                          <a:solidFill>
                            <a:schemeClr val="tx1"/>
                          </a:solidFill>
                        </a:ln>
                        <a:effectLst>
                          <a:innerShdw blurRad="63500" dist="50800" dir="2700000">
                            <a:prstClr val="black">
                              <a:alpha val="50000"/>
                            </a:prstClr>
                          </a:innerShdw>
                        </a:effectLst>
                      </p166:spPr>
                    </pslz:zmPr>
                  </pslz:sldZmObj>
                </pslz:sldZm>
              </a:graphicData>
            </a:graphic>
          </p:graphicFrame>
        </mc:Choice>
        <mc:Fallback xmlns="">
          <p:pic>
            <p:nvPicPr>
              <p:cNvPr id="7" name="Slide Zoom 6">
                <a:hlinkClick r:id="rId4" action="ppaction://hlinksldjump"/>
                <a:extLst>
                  <a:ext uri="{FF2B5EF4-FFF2-40B4-BE49-F238E27FC236}">
                    <a16:creationId xmlns:a16="http://schemas.microsoft.com/office/drawing/2014/main" id="{E91AAC42-58CB-9EEB-6F4B-856127C3F5E1}"/>
                  </a:ext>
                </a:extLst>
              </p:cNvPr>
              <p:cNvPicPr>
                <a:picLocks noGrp="1" noRot="1" noChangeAspect="1" noMove="1" noResize="1" noEditPoints="1" noAdjustHandles="1" noChangeArrowheads="1" noChangeShapeType="1"/>
              </p:cNvPicPr>
              <p:nvPr/>
            </p:nvPicPr>
            <p:blipFill>
              <a:blip r:embed="rId5"/>
              <a:stretch>
                <a:fillRect/>
              </a:stretch>
            </p:blipFill>
            <p:spPr>
              <a:xfrm>
                <a:off x="8066083" y="1497439"/>
                <a:ext cx="3685866" cy="2073300"/>
              </a:xfrm>
              <a:prstGeom prst="rect">
                <a:avLst/>
              </a:prstGeom>
              <a:ln w="3175">
                <a:solidFill>
                  <a:schemeClr val="tx1"/>
                </a:solidFill>
              </a:ln>
              <a:effectLst>
                <a:innerShdw blurRad="63500" dist="50800" dir="2700000">
                  <a:prstClr val="black">
                    <a:alpha val="50000"/>
                  </a:prstClr>
                </a:innerShdw>
              </a:effectLst>
            </p:spPr>
          </p:pic>
        </mc:Fallback>
      </mc:AlternateContent>
    </p:spTree>
    <p:extLst>
      <p:ext uri="{BB962C8B-B14F-4D97-AF65-F5344CB8AC3E}">
        <p14:creationId xmlns:p14="http://schemas.microsoft.com/office/powerpoint/2010/main" val="1861789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EF174-CD96-4C77-BC3A-A3E3EDB71030}"/>
              </a:ext>
            </a:extLst>
          </p:cNvPr>
          <p:cNvSpPr>
            <a:spLocks noGrp="1"/>
          </p:cNvSpPr>
          <p:nvPr>
            <p:ph type="title"/>
          </p:nvPr>
        </p:nvSpPr>
        <p:spPr>
          <a:xfrm>
            <a:off x="838199" y="234950"/>
            <a:ext cx="10803903" cy="892174"/>
          </a:xfrm>
        </p:spPr>
        <p:txBody>
          <a:bodyPr>
            <a:normAutofit fontScale="90000"/>
          </a:bodyPr>
          <a:lstStyle/>
          <a:p>
            <a:r>
              <a:rPr lang="en-US" dirty="0"/>
              <a:t>TC Chairs Breakfast Report – T. Hunt/T. Abruzzo</a:t>
            </a:r>
          </a:p>
        </p:txBody>
      </p:sp>
      <p:sp>
        <p:nvSpPr>
          <p:cNvPr id="3" name="Content Placeholder 2">
            <a:extLst>
              <a:ext uri="{FF2B5EF4-FFF2-40B4-BE49-F238E27FC236}">
                <a16:creationId xmlns:a16="http://schemas.microsoft.com/office/drawing/2014/main" id="{2D56E373-8C59-417B-8D22-FFAC1A8362D6}"/>
              </a:ext>
            </a:extLst>
          </p:cNvPr>
          <p:cNvSpPr>
            <a:spLocks noGrp="1"/>
          </p:cNvSpPr>
          <p:nvPr>
            <p:ph idx="4294967295"/>
          </p:nvPr>
        </p:nvSpPr>
        <p:spPr>
          <a:xfrm>
            <a:off x="622168" y="1548402"/>
            <a:ext cx="8597245" cy="4887912"/>
          </a:xfrm>
        </p:spPr>
        <p:txBody>
          <a:bodyPr>
            <a:normAutofit lnSpcReduction="10000"/>
          </a:bodyPr>
          <a:lstStyle/>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New ASHRAE Strategic Plan</a:t>
            </a:r>
          </a:p>
          <a:p>
            <a:pPr marL="342900" indent="-342900">
              <a:lnSpc>
                <a:spcPct val="200000"/>
              </a:lnSpc>
              <a:spcBef>
                <a:spcPts val="0"/>
              </a:spcBef>
              <a:buFont typeface="+mj-lt"/>
              <a:buAutoNum type="arabicPeriod"/>
              <a:tabLst>
                <a:tab pos="-914400" algn="l"/>
                <a:tab pos="-457200" algn="l"/>
                <a:tab pos="278130" algn="l"/>
                <a:tab pos="667385" algn="l"/>
                <a:tab pos="1659890" algn="l"/>
                <a:tab pos="1780540" algn="l"/>
                <a:tab pos="3360420" algn="l"/>
              </a:tabLst>
            </a:pPr>
            <a:r>
              <a:rPr lang="en-US" sz="2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GAC Update - Concerns about recent changes!</a:t>
            </a:r>
            <a:endParaRPr lang="en-US" sz="2400" dirty="0">
              <a:solidFill>
                <a:srgbClr val="000000"/>
              </a:solidFill>
              <a:ea typeface="Times New Roman" panose="02020603050405020304" pitchFamily="18" charset="0"/>
              <a:cs typeface="Times New Roman" panose="02020603050405020304" pitchFamily="18" charset="0"/>
            </a:endParaRPr>
          </a:p>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2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Global Interactions Committee - ISO Workshops/GTIC Survey</a:t>
            </a:r>
          </a:p>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2400" dirty="0">
                <a:solidFill>
                  <a:srgbClr val="000000"/>
                </a:solidFill>
                <a:ea typeface="Times New Roman" panose="02020603050405020304" pitchFamily="18" charset="0"/>
                <a:cs typeface="Times New Roman" panose="02020603050405020304" pitchFamily="18" charset="0"/>
              </a:rPr>
              <a:t>Publications Committee</a:t>
            </a:r>
          </a:p>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2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College of Fellows – How to Apply and What they do…</a:t>
            </a:r>
          </a:p>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2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Center of Excellence for Building Decarbonization</a:t>
            </a:r>
          </a:p>
        </p:txBody>
      </p:sp>
    </p:spTree>
    <p:extLst>
      <p:ext uri="{BB962C8B-B14F-4D97-AF65-F5344CB8AC3E}">
        <p14:creationId xmlns:p14="http://schemas.microsoft.com/office/powerpoint/2010/main" val="16625399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27A3-6388-42CE-AA81-AB9F9AAC77A7}"/>
              </a:ext>
            </a:extLst>
          </p:cNvPr>
          <p:cNvSpPr>
            <a:spLocks noGrp="1"/>
          </p:cNvSpPr>
          <p:nvPr>
            <p:ph type="title"/>
          </p:nvPr>
        </p:nvSpPr>
        <p:spPr/>
        <p:txBody>
          <a:bodyPr/>
          <a:lstStyle/>
          <a:p>
            <a:r>
              <a:rPr lang="en-US" dirty="0"/>
              <a:t>Old Business – T. Hunt</a:t>
            </a:r>
          </a:p>
        </p:txBody>
      </p:sp>
    </p:spTree>
    <p:extLst>
      <p:ext uri="{BB962C8B-B14F-4D97-AF65-F5344CB8AC3E}">
        <p14:creationId xmlns:p14="http://schemas.microsoft.com/office/powerpoint/2010/main" val="13962420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27A3-6388-42CE-AA81-AB9F9AAC77A7}"/>
              </a:ext>
            </a:extLst>
          </p:cNvPr>
          <p:cNvSpPr>
            <a:spLocks noGrp="1"/>
          </p:cNvSpPr>
          <p:nvPr>
            <p:ph type="title"/>
          </p:nvPr>
        </p:nvSpPr>
        <p:spPr/>
        <p:txBody>
          <a:bodyPr/>
          <a:lstStyle/>
          <a:p>
            <a:r>
              <a:rPr lang="en-US" dirty="0"/>
              <a:t>New Business – T. Hunt</a:t>
            </a:r>
          </a:p>
        </p:txBody>
      </p:sp>
      <p:sp>
        <p:nvSpPr>
          <p:cNvPr id="3" name="Content Placeholder 2">
            <a:extLst>
              <a:ext uri="{FF2B5EF4-FFF2-40B4-BE49-F238E27FC236}">
                <a16:creationId xmlns:a16="http://schemas.microsoft.com/office/drawing/2014/main" id="{A69DA1C1-849E-4E48-86EB-DCB080C110DD}"/>
              </a:ext>
            </a:extLst>
          </p:cNvPr>
          <p:cNvSpPr>
            <a:spLocks noGrp="1"/>
          </p:cNvSpPr>
          <p:nvPr>
            <p:ph idx="4294967295"/>
          </p:nvPr>
        </p:nvSpPr>
        <p:spPr>
          <a:xfrm>
            <a:off x="933253" y="1607074"/>
            <a:ext cx="9677400" cy="4554538"/>
          </a:xfrm>
        </p:spPr>
        <p:txBody>
          <a:bodyPr>
            <a:noAutofit/>
          </a:bodyPr>
          <a:lstStyle/>
          <a:p>
            <a:pPr marL="0" marR="0" indent="0">
              <a:lnSpc>
                <a:spcPct val="120000"/>
              </a:lnSpc>
              <a:spcBef>
                <a:spcPts val="0"/>
              </a:spcBef>
              <a:spcAft>
                <a:spcPts val="0"/>
              </a:spcAft>
              <a:buNone/>
            </a:pPr>
            <a:r>
              <a:rPr lang="en-US" sz="2400" dirty="0">
                <a:effectLst/>
                <a:latin typeface="+mn-lt"/>
                <a:ea typeface="Calibri" panose="020F0502020204030204" pitchFamily="34" charset="0"/>
              </a:rPr>
              <a:t>New members (additions since Annual Summer meeting)</a:t>
            </a:r>
          </a:p>
          <a:p>
            <a:pPr marL="342900" indent="-342900">
              <a:lnSpc>
                <a:spcPct val="120000"/>
              </a:lnSpc>
              <a:spcBef>
                <a:spcPts val="0"/>
              </a:spcBef>
              <a:buFont typeface="Arial" panose="020B0604020202020204" pitchFamily="34" charset="0"/>
              <a:buChar char="•"/>
            </a:pPr>
            <a:r>
              <a:rPr lang="en-US" sz="2400" dirty="0">
                <a:latin typeface="+mn-lt"/>
              </a:rPr>
              <a:t>..</a:t>
            </a:r>
          </a:p>
          <a:p>
            <a:pPr marL="0" indent="0">
              <a:lnSpc>
                <a:spcPct val="120000"/>
              </a:lnSpc>
              <a:buNone/>
            </a:pPr>
            <a:r>
              <a:rPr lang="en-US" sz="2400" dirty="0">
                <a:latin typeface="+mn-lt"/>
              </a:rPr>
              <a:t>Attendees not on roster: </a:t>
            </a:r>
          </a:p>
          <a:p>
            <a:pPr marL="342900" indent="-342900">
              <a:lnSpc>
                <a:spcPct val="120000"/>
              </a:lnSpc>
              <a:buFont typeface="Wingdings" panose="05000000000000000000" pitchFamily="2" charset="2"/>
              <a:buChar char="§"/>
            </a:pPr>
            <a:r>
              <a:rPr lang="en-US" sz="2000" dirty="0">
                <a:latin typeface="+mn-lt"/>
              </a:rPr>
              <a:t>…</a:t>
            </a:r>
          </a:p>
        </p:txBody>
      </p:sp>
    </p:spTree>
    <p:extLst>
      <p:ext uri="{BB962C8B-B14F-4D97-AF65-F5344CB8AC3E}">
        <p14:creationId xmlns:p14="http://schemas.microsoft.com/office/powerpoint/2010/main" val="4537021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5EFAB-0846-4CF2-BCD4-CD0414250068}"/>
              </a:ext>
            </a:extLst>
          </p:cNvPr>
          <p:cNvSpPr>
            <a:spLocks noGrp="1"/>
          </p:cNvSpPr>
          <p:nvPr>
            <p:ph type="title"/>
          </p:nvPr>
        </p:nvSpPr>
        <p:spPr/>
        <p:txBody>
          <a:bodyPr/>
          <a:lstStyle/>
          <a:p>
            <a:r>
              <a:rPr lang="en-US" dirty="0"/>
              <a:t>For the Good and Wellbeing</a:t>
            </a:r>
          </a:p>
        </p:txBody>
      </p:sp>
    </p:spTree>
    <p:extLst>
      <p:ext uri="{BB962C8B-B14F-4D97-AF65-F5344CB8AC3E}">
        <p14:creationId xmlns:p14="http://schemas.microsoft.com/office/powerpoint/2010/main" val="19093456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DFC2E-9C33-4AB0-8157-7A2E411FD31E}"/>
              </a:ext>
            </a:extLst>
          </p:cNvPr>
          <p:cNvSpPr>
            <a:spLocks noGrp="1"/>
          </p:cNvSpPr>
          <p:nvPr>
            <p:ph type="title"/>
          </p:nvPr>
        </p:nvSpPr>
        <p:spPr/>
        <p:txBody>
          <a:bodyPr/>
          <a:lstStyle/>
          <a:p>
            <a:r>
              <a:rPr lang="en-US" dirty="0"/>
              <a:t>Adjourn</a:t>
            </a:r>
          </a:p>
        </p:txBody>
      </p:sp>
    </p:spTree>
    <p:extLst>
      <p:ext uri="{BB962C8B-B14F-4D97-AF65-F5344CB8AC3E}">
        <p14:creationId xmlns:p14="http://schemas.microsoft.com/office/powerpoint/2010/main" val="9447918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ctr">
          <a:defRPr sz="3600" b="1" dirty="0"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8825</TotalTime>
  <Words>4958</Words>
  <Application>Microsoft Office PowerPoint</Application>
  <PresentationFormat>Widescreen</PresentationFormat>
  <Paragraphs>417</Paragraphs>
  <Slides>49</Slides>
  <Notes>12</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2</vt:i4>
      </vt:variant>
      <vt:variant>
        <vt:lpstr>Slide Titles</vt:lpstr>
      </vt:variant>
      <vt:variant>
        <vt:i4>49</vt:i4>
      </vt:variant>
    </vt:vector>
  </HeadingPairs>
  <TitlesOfParts>
    <vt:vector size="60" baseType="lpstr">
      <vt:lpstr>Aptos</vt:lpstr>
      <vt:lpstr>Arial</vt:lpstr>
      <vt:lpstr>Calibri</vt:lpstr>
      <vt:lpstr>Courier New</vt:lpstr>
      <vt:lpstr>Symbol</vt:lpstr>
      <vt:lpstr>Times New Roman</vt:lpstr>
      <vt:lpstr>Tms Rmn</vt:lpstr>
      <vt:lpstr>Wingdings</vt:lpstr>
      <vt:lpstr>Office Theme</vt:lpstr>
      <vt:lpstr>Document</vt:lpstr>
      <vt:lpstr>Acrobat Document</vt:lpstr>
      <vt:lpstr>TC 8.2 Vapor Compression Cooling and Heat Pump Chillers – Main Meeting</vt:lpstr>
      <vt:lpstr>ASHRAE Value Statement</vt:lpstr>
      <vt:lpstr>Call to Order, Welcome, and Introductions</vt:lpstr>
      <vt:lpstr>Quorum Check – Trent Hunt</vt:lpstr>
      <vt:lpstr>Agenda</vt:lpstr>
      <vt:lpstr>TC8.2 Vapor Compression Cooling and Heat Pump Chillers Mission Statement</vt:lpstr>
      <vt:lpstr>Review and Approve Previous Meeting Minutes</vt:lpstr>
      <vt:lpstr>Standards Report Standards Subcommittee – Phil Johnson (chair)</vt:lpstr>
      <vt:lpstr>Standards Report ASHRAE Standard 30-2019 (Nick Zupp, Chair SSPC30)</vt:lpstr>
      <vt:lpstr>Standards Report ASHRAE Standard 184-2020 (Phil Johnson)</vt:lpstr>
      <vt:lpstr>Standards Report ASHRAE Standard 184-2020 (Phil Johnson)</vt:lpstr>
      <vt:lpstr>Standards Report ASHRAE Standard 184-2020 (Phil Johnson)</vt:lpstr>
      <vt:lpstr>Standards Report ASHRAE Standard 225-2020 (Phil Johnson)</vt:lpstr>
      <vt:lpstr>Standards Report ASHRAE Standard 225-2020 (Phil Johnson)</vt:lpstr>
      <vt:lpstr>Standards Report ASHRAE Guideline 22-2012  (Daryl Showalter, Chair GPC22)</vt:lpstr>
      <vt:lpstr>Standards Report ASHRAE Standard 196P (Phil Johnson, Chair SPC 196P)</vt:lpstr>
      <vt:lpstr>Standards Report ASHRAE Standard 205 (Phil Johnson)</vt:lpstr>
      <vt:lpstr>Standards Report ASHRAE Standard 23 (Scott MacBain, past Chair SPC23)</vt:lpstr>
      <vt:lpstr>Standards Report ASHRAE Standard 90.1-2022  (Rick Heiden)</vt:lpstr>
      <vt:lpstr>Standards Report ASHRAE Standard 90.1-2022  (Rick Heiden)</vt:lpstr>
      <vt:lpstr>Standards Report AHRI Standards 550/590|551/591 (Phil Johnson)</vt:lpstr>
      <vt:lpstr>Standards Report AHRI Standard 1520 (Matt Cambio)</vt:lpstr>
      <vt:lpstr>Standards Report ISO/TC 86/SC 4 (Justin Prosser)</vt:lpstr>
      <vt:lpstr>MTG.LowGWP Report (Phil Johnson, TC 8.2 Liaison)</vt:lpstr>
      <vt:lpstr>MTG.LowGWP Report (Phil Johnson, TC 8.2 Liaison)</vt:lpstr>
      <vt:lpstr>MTG.LowGWP Report (Phil Johnson, TC 8.2 Liaison)</vt:lpstr>
      <vt:lpstr>MTG.LowGWP Report (Phil Johnson, TC 8.2 Liaison)</vt:lpstr>
      <vt:lpstr>Program Subcommittee Report – Mark Rogan (chair)</vt:lpstr>
      <vt:lpstr>Program Subcommittee Report – Mark Rogan (chair)</vt:lpstr>
      <vt:lpstr>Program Subcommittee Report – Mark Rogan (chair)</vt:lpstr>
      <vt:lpstr>Program Subcommittee Report – Mark Rogan (chair)</vt:lpstr>
      <vt:lpstr>Research Subcommittee Report – Daryl Showalter (chair)</vt:lpstr>
      <vt:lpstr>Research Subcommittee Report – Daryl Showalter (chair)</vt:lpstr>
      <vt:lpstr>Research Subcommittee Report – Daryl Showalter (chair)</vt:lpstr>
      <vt:lpstr>PowerPoint Presentation</vt:lpstr>
      <vt:lpstr>TC 8.1 &amp; 8.2 Handbook – Jethro Medina (Chair)</vt:lpstr>
      <vt:lpstr>TC8.2 Leadership Roles – T. Hunt</vt:lpstr>
      <vt:lpstr>Membership – S. MacBain https://tpc.ashrae.org/Membership?cmtKey=83a02e09-1a12-4ee1-bbf8-3ba74490dec7</vt:lpstr>
      <vt:lpstr>Webmaster – Dan Kemper</vt:lpstr>
      <vt:lpstr>Personal Awards for General Society Activities</vt:lpstr>
      <vt:lpstr>Honors and Awards Flowchart</vt:lpstr>
      <vt:lpstr>Honors and Awards – Ray Good Continued                                </vt:lpstr>
      <vt:lpstr>Honors and Awards – Ray Good Continued </vt:lpstr>
      <vt:lpstr>Honors and Awards – Ray Good Continued </vt:lpstr>
      <vt:lpstr>TC Chairs Breakfast Report – T. Hunt/T. Abruzzo</vt:lpstr>
      <vt:lpstr>Old Business – T. Hunt</vt:lpstr>
      <vt:lpstr>New Business – T. Hunt</vt:lpstr>
      <vt:lpstr>For the Good and Wellbeing</vt:lpstr>
      <vt:lpstr>Adjourn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Branta, Rebecca</dc:creator>
  <cp:lastModifiedBy>Trent Hunt</cp:lastModifiedBy>
  <cp:revision>58</cp:revision>
  <dcterms:created xsi:type="dcterms:W3CDTF">2022-08-18T17:50:21Z</dcterms:created>
  <dcterms:modified xsi:type="dcterms:W3CDTF">2025-06-22T16:04:02Z</dcterms:modified>
</cp:coreProperties>
</file>