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402" r:id="rId2"/>
    <p:sldId id="514" r:id="rId3"/>
    <p:sldId id="515" r:id="rId4"/>
    <p:sldId id="516" r:id="rId5"/>
    <p:sldId id="308" r:id="rId6"/>
    <p:sldId id="517" r:id="rId7"/>
    <p:sldId id="518" r:id="rId8"/>
    <p:sldId id="519" r:id="rId9"/>
    <p:sldId id="533" r:id="rId10"/>
    <p:sldId id="520" r:id="rId11"/>
    <p:sldId id="522" r:id="rId12"/>
    <p:sldId id="521" r:id="rId13"/>
    <p:sldId id="524" r:id="rId14"/>
    <p:sldId id="525" r:id="rId15"/>
    <p:sldId id="526" r:id="rId16"/>
    <p:sldId id="527" r:id="rId17"/>
    <p:sldId id="528" r:id="rId18"/>
    <p:sldId id="529" r:id="rId19"/>
    <p:sldId id="531" r:id="rId20"/>
    <p:sldId id="532" r:id="rId21"/>
    <p:sldId id="534" r:id="rId22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95AA6"/>
    <a:srgbClr val="FF0000"/>
    <a:srgbClr val="0959A3"/>
    <a:srgbClr val="0959A5"/>
    <a:srgbClr val="0D0835"/>
    <a:srgbClr val="333399"/>
    <a:srgbClr val="00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40" autoAdjust="0"/>
    <p:restoredTop sz="92320" autoAdjust="0"/>
  </p:normalViewPr>
  <p:slideViewPr>
    <p:cSldViewPr>
      <p:cViewPr>
        <p:scale>
          <a:sx n="72" d="100"/>
          <a:sy n="72" d="100"/>
        </p:scale>
        <p:origin x="-1699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97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88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89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89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fld id="{CA503403-26D7-429D-A71A-12FB8A482C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172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fld id="{D51512FA-CDA4-4D77-B681-6B42AFDE33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5248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defTabSz="966788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defTabSz="966788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defTabSz="966788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defTabSz="966788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9BE0AC8E-707C-4872-B948-1FCF540A74A6}" type="slidenum">
              <a:rPr lang="en-US" sz="1300" smtClean="0"/>
              <a:pPr/>
              <a:t>5</a:t>
            </a:fld>
            <a:endParaRPr lang="en-US" sz="13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1512FA-CDA4-4D77-B681-6B42AFDE337B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798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18263"/>
            <a:ext cx="914400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8EC4B3-9874-4E45-B49F-71917C8C9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51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3AAEC-1554-42B2-815C-C34AA1392C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218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6D5FA-CC97-437D-80CF-A30ED61793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762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250E3-F401-494B-B209-AEB3BCBFEE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012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48110-0F55-44EF-BF6B-DCCABB7D31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834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69556-7392-458D-8633-DAD260155A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1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47E8A-9753-40A1-BF48-E7BDD590F5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237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E2792D-73DC-4F80-9FDD-2C3D060AD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799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FB062-C2D0-4C84-9CA1-C9DA0C16A9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02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41085-79CB-42B0-88E5-2146F6B353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3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105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CAC8A-3586-488B-8E53-3295413606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295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3733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1370C-494E-44D9-A85A-06F2CDB66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579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D0835"/>
            </a:gs>
            <a:gs pos="100000">
              <a:srgbClr val="0959A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5867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867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867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42CDBB-C09D-402B-B9EC-94CA8577A0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FFFF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dashbuildings.com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0D0835"/>
            </a:gs>
            <a:gs pos="100000">
              <a:srgbClr val="0959A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71700" y="2209800"/>
            <a:ext cx="4876800" cy="4047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 smtClean="0">
                <a:solidFill>
                  <a:srgbClr val="FFFFFF"/>
                </a:solidFill>
                <a:effectLst>
                  <a:outerShdw blurRad="63500" dist="50800" dir="2700000" algn="tl" rotWithShape="0">
                    <a:prstClr val="black">
                      <a:alpha val="64000"/>
                    </a:prstClr>
                  </a:outerShdw>
                </a:effectLst>
                <a:latin typeface="Calibri" pitchFamily="34" charset="0"/>
                <a:cs typeface="+mn-cs"/>
              </a:rPr>
              <a:t>ASHRAE Winter Meeting – Dallas, TX</a:t>
            </a:r>
          </a:p>
          <a:p>
            <a:pPr algn="ctr">
              <a:defRPr/>
            </a:pPr>
            <a:r>
              <a:rPr lang="en-US" sz="4000" b="1" i="1" dirty="0" smtClean="0">
                <a:solidFill>
                  <a:srgbClr val="FFFFFF"/>
                </a:solidFill>
                <a:effectLst>
                  <a:outerShdw blurRad="63500" dist="50800" dir="2700000" algn="tl" rotWithShape="0">
                    <a:prstClr val="black">
                      <a:alpha val="64000"/>
                    </a:prstClr>
                  </a:outerShdw>
                </a:effectLst>
                <a:latin typeface="Calibri" pitchFamily="34" charset="0"/>
                <a:cs typeface="+mn-cs"/>
              </a:rPr>
              <a:t>January 2013</a:t>
            </a:r>
            <a:endParaRPr lang="en-US" sz="4000" b="1" i="1" dirty="0">
              <a:solidFill>
                <a:srgbClr val="FFFFFF"/>
              </a:solidFill>
              <a:effectLst>
                <a:outerShdw blurRad="63500" dist="50800" dir="2700000" algn="tl" rotWithShape="0">
                  <a:prstClr val="black">
                    <a:alpha val="64000"/>
                  </a:prstClr>
                </a:outerShdw>
              </a:effectLst>
              <a:latin typeface="Calibri" pitchFamily="34" charset="0"/>
              <a:cs typeface="+mn-cs"/>
            </a:endParaRPr>
          </a:p>
          <a:p>
            <a:pPr algn="ctr">
              <a:defRPr/>
            </a:pPr>
            <a:endParaRPr lang="en-US" sz="3500" b="1" dirty="0">
              <a:solidFill>
                <a:srgbClr val="FFFFFF"/>
              </a:solidFill>
              <a:effectLst>
                <a:outerShdw blurRad="63500" dist="50800" dir="2700000" algn="tl" rotWithShape="0">
                  <a:prstClr val="black">
                    <a:alpha val="64000"/>
                  </a:prstClr>
                </a:outerShdw>
              </a:effectLst>
              <a:latin typeface="Calibri" pitchFamily="34" charset="0"/>
              <a:cs typeface="+mn-cs"/>
            </a:endParaRPr>
          </a:p>
          <a:p>
            <a:pPr algn="ctr">
              <a:defRPr/>
            </a:pPr>
            <a:r>
              <a:rPr lang="en-US" sz="3500" b="1" i="1" dirty="0">
                <a:solidFill>
                  <a:srgbClr val="FFFFFF"/>
                </a:solidFill>
                <a:effectLst>
                  <a:outerShdw blurRad="63500" dist="50800" dir="2700000" algn="tl" rotWithShape="0">
                    <a:prstClr val="black">
                      <a:alpha val="64000"/>
                    </a:prstClr>
                  </a:outerShdw>
                </a:effectLst>
                <a:latin typeface="Calibri" pitchFamily="34" charset="0"/>
                <a:cs typeface="+mn-cs"/>
              </a:rPr>
              <a:t>Bruce D. Hunn</a:t>
            </a:r>
          </a:p>
          <a:p>
            <a:pPr algn="ctr">
              <a:defRPr/>
            </a:pPr>
            <a:r>
              <a:rPr lang="en-US" sz="3500" b="1" i="1" dirty="0">
                <a:solidFill>
                  <a:srgbClr val="FFFFFF"/>
                </a:solidFill>
                <a:effectLst>
                  <a:outerShdw blurRad="63500" dist="50800" dir="2700000" algn="tl" rotWithShape="0">
                    <a:prstClr val="black">
                      <a:alpha val="64000"/>
                    </a:prstClr>
                  </a:outerShdw>
                </a:effectLst>
                <a:latin typeface="Calibri" pitchFamily="34" charset="0"/>
                <a:cs typeface="+mn-cs"/>
              </a:rPr>
              <a:t>ASHRAE</a:t>
            </a:r>
          </a:p>
          <a:p>
            <a:pPr eaLnBrk="0" hangingPunct="0">
              <a:defRPr/>
            </a:pPr>
            <a:endParaRPr lang="en-US" sz="3200" dirty="0"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1" y="152400"/>
            <a:ext cx="8229599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eaLnBrk="0" hangingPunct="0">
              <a:defRPr/>
            </a:pPr>
            <a:r>
              <a:rPr lang="en-US" sz="3600" b="1" kern="0" dirty="0" smtClean="0">
                <a:solidFill>
                  <a:srgbClr val="FFFF00"/>
                </a:solidFill>
                <a:effectLst>
                  <a:outerShdw blurRad="63500" dist="50800" dir="2700000" algn="tl" rotWithShape="0">
                    <a:prstClr val="black">
                      <a:alpha val="78000"/>
                    </a:prstClr>
                  </a:outerShdw>
                </a:effectLst>
                <a:latin typeface="Arial"/>
                <a:ea typeface="+mj-ea"/>
                <a:cs typeface="+mj-cs"/>
              </a:rPr>
              <a:t>DASH DATABASE DEVELOPMENT</a:t>
            </a:r>
            <a:r>
              <a:rPr lang="en-US" sz="4000" b="1" kern="0" dirty="0" smtClean="0">
                <a:solidFill>
                  <a:srgbClr val="FFFF00"/>
                </a:solidFill>
                <a:effectLst>
                  <a:outerShdw blurRad="63500" dist="50800" dir="2700000" algn="tl" rotWithShape="0">
                    <a:prstClr val="black">
                      <a:alpha val="78000"/>
                    </a:prstClr>
                  </a:outerShdw>
                </a:effectLst>
                <a:latin typeface="Arial"/>
                <a:ea typeface="+mj-ea"/>
                <a:cs typeface="+mj-cs"/>
              </a:rPr>
              <a:t>: </a:t>
            </a:r>
            <a:r>
              <a:rPr lang="en-US" sz="4000" b="1" i="1" kern="0" dirty="0" smtClean="0">
                <a:solidFill>
                  <a:srgbClr val="FFFF00"/>
                </a:solidFill>
                <a:effectLst>
                  <a:outerShdw blurRad="63500" dist="50800" dir="2700000" algn="tl" rotWithShape="0">
                    <a:prstClr val="black">
                      <a:alpha val="78000"/>
                    </a:prstClr>
                  </a:outerShdw>
                </a:effectLst>
                <a:latin typeface="Arial"/>
                <a:ea typeface="+mj-ea"/>
                <a:cs typeface="+mj-cs"/>
              </a:rPr>
              <a:t>A Status Report</a:t>
            </a:r>
            <a:endParaRPr lang="en-US" sz="4000" i="1" dirty="0">
              <a:effectLst>
                <a:outerShdw blurRad="63500" dist="50800" dir="2700000" algn="tl" rotWithShape="0">
                  <a:prstClr val="black">
                    <a:alpha val="78000"/>
                  </a:prstClr>
                </a:outerShdw>
              </a:effectLst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914400" y="1487488"/>
            <a:ext cx="73914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95AA6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371600"/>
          </a:xfrm>
        </p:spPr>
        <p:txBody>
          <a:bodyPr/>
          <a:lstStyle/>
          <a:p>
            <a:r>
              <a:rPr lang="en-US" sz="4400" dirty="0" smtClean="0"/>
              <a:t>DASH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077200" cy="4038600"/>
          </a:xfrm>
        </p:spPr>
        <p:txBody>
          <a:bodyPr/>
          <a:lstStyle/>
          <a:p>
            <a:r>
              <a:rPr lang="en-US" dirty="0" smtClean="0"/>
              <a:t>Database for Analysis of Sustainable and High Performance Buildings</a:t>
            </a:r>
          </a:p>
          <a:p>
            <a:r>
              <a:rPr lang="en-US" dirty="0"/>
              <a:t>To provide consistent set of protocols for collection, benchmarking, and reporting of measured performance </a:t>
            </a:r>
            <a:r>
              <a:rPr lang="en-US" dirty="0" smtClean="0"/>
              <a:t>data</a:t>
            </a:r>
          </a:p>
          <a:p>
            <a:r>
              <a:rPr lang="en-US" dirty="0" smtClean="0"/>
              <a:t>Began in 2004; ASHRAE (TC 7.6) co-managed development with Green Building Alliance since 2008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156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762000"/>
          </a:xfrm>
        </p:spPr>
        <p:txBody>
          <a:bodyPr/>
          <a:lstStyle/>
          <a:p>
            <a:r>
              <a:rPr lang="en-US" dirty="0" smtClean="0"/>
              <a:t>DASH DESCRIPTION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153400" cy="4114800"/>
          </a:xfrm>
        </p:spPr>
        <p:txBody>
          <a:bodyPr/>
          <a:lstStyle/>
          <a:p>
            <a:r>
              <a:rPr lang="en-US" sz="2800" dirty="0"/>
              <a:t>National repository of </a:t>
            </a:r>
            <a:r>
              <a:rPr lang="en-US" sz="2800" dirty="0" smtClean="0"/>
              <a:t>measured building </a:t>
            </a:r>
            <a:r>
              <a:rPr lang="en-US" sz="2800" dirty="0"/>
              <a:t>performance </a:t>
            </a:r>
            <a:r>
              <a:rPr lang="en-US" sz="2800" dirty="0" smtClean="0"/>
              <a:t>information</a:t>
            </a:r>
          </a:p>
          <a:p>
            <a:r>
              <a:rPr lang="en-US" sz="2800" dirty="0" smtClean="0"/>
              <a:t>Standard collection, benchmarking, and reporting formats and protocols for </a:t>
            </a:r>
            <a:r>
              <a:rPr lang="en-US" sz="2800" dirty="0"/>
              <a:t>four sets of </a:t>
            </a:r>
            <a:r>
              <a:rPr lang="en-US" sz="2800" dirty="0" smtClean="0"/>
              <a:t>metrics:</a:t>
            </a:r>
          </a:p>
          <a:p>
            <a:pPr lvl="1"/>
            <a:r>
              <a:rPr lang="en-US" sz="2400" dirty="0">
                <a:solidFill>
                  <a:srgbClr val="FFFF00"/>
                </a:solidFill>
              </a:rPr>
              <a:t>Building/site features</a:t>
            </a:r>
          </a:p>
          <a:p>
            <a:pPr lvl="1"/>
            <a:r>
              <a:rPr lang="en-US" sz="2400" dirty="0">
                <a:solidFill>
                  <a:srgbClr val="FFFF00"/>
                </a:solidFill>
              </a:rPr>
              <a:t>Operational data </a:t>
            </a:r>
            <a:r>
              <a:rPr lang="en-US" sz="2400" i="1" dirty="0">
                <a:solidFill>
                  <a:srgbClr val="FFFF00"/>
                </a:solidFill>
              </a:rPr>
              <a:t>(energy, water, and </a:t>
            </a:r>
            <a:r>
              <a:rPr lang="en-US" sz="2400" i="1" dirty="0" smtClean="0">
                <a:solidFill>
                  <a:srgbClr val="FFFF00"/>
                </a:solidFill>
              </a:rPr>
              <a:t>IEQ)</a:t>
            </a:r>
            <a:endParaRPr lang="en-US" sz="2400" dirty="0">
              <a:solidFill>
                <a:srgbClr val="FFFF00"/>
              </a:solidFill>
            </a:endParaRPr>
          </a:p>
          <a:p>
            <a:pPr lvl="1"/>
            <a:r>
              <a:rPr lang="en-US" sz="2400" dirty="0">
                <a:solidFill>
                  <a:srgbClr val="FFFF00"/>
                </a:solidFill>
              </a:rPr>
              <a:t>Real estate and financial information</a:t>
            </a:r>
          </a:p>
          <a:p>
            <a:pPr lvl="1"/>
            <a:r>
              <a:rPr lang="en-US" sz="2400" dirty="0">
                <a:solidFill>
                  <a:srgbClr val="FFFF00"/>
                </a:solidFill>
              </a:rPr>
              <a:t>Occupant-based metrics </a:t>
            </a:r>
            <a:r>
              <a:rPr lang="en-US" sz="2400" i="1" dirty="0" smtClean="0">
                <a:solidFill>
                  <a:srgbClr val="FFFF00"/>
                </a:solidFill>
              </a:rPr>
              <a:t>(productivity</a:t>
            </a:r>
            <a:r>
              <a:rPr lang="en-US" sz="2400" i="1" dirty="0">
                <a:solidFill>
                  <a:srgbClr val="FFFF00"/>
                </a:solidFill>
              </a:rPr>
              <a:t>, performance, and health)</a:t>
            </a:r>
            <a:endParaRPr lang="en-US" sz="2400" dirty="0" smtClean="0">
              <a:solidFill>
                <a:srgbClr val="FFFF00"/>
              </a:solidFill>
            </a:endParaRPr>
          </a:p>
          <a:p>
            <a:r>
              <a:rPr lang="en-US" sz="2800" dirty="0" smtClean="0"/>
              <a:t>Web-based reporting tools: benchmarking and dynamic queries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9849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0887" t="16075" r="11453" b="9346"/>
          <a:stretch/>
        </p:blipFill>
        <p:spPr bwMode="auto">
          <a:xfrm>
            <a:off x="54425" y="-12405"/>
            <a:ext cx="9089575" cy="67785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96574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0"/>
            <a:ext cx="8229599" cy="4191000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  <a:spcBef>
                <a:spcPct val="35000"/>
              </a:spcBef>
              <a:buClr>
                <a:srgbClr val="FFFF00"/>
              </a:buClr>
              <a:buFont typeface="Arial" pitchFamily="34" charset="0"/>
              <a:buChar char="•"/>
            </a:pPr>
            <a:r>
              <a:rPr lang="en-US" dirty="0" smtClean="0"/>
              <a:t>Conducted 2010-2012 by ASHRAE and GBA: final report submitted Oct. 31, 2012</a:t>
            </a:r>
          </a:p>
          <a:p>
            <a:pPr lvl="1" eaLnBrk="1" hangingPunct="1">
              <a:lnSpc>
                <a:spcPct val="90000"/>
              </a:lnSpc>
              <a:spcBef>
                <a:spcPct val="35000"/>
              </a:spcBef>
              <a:buClr>
                <a:srgbClr val="FFFF00"/>
              </a:buClr>
              <a:buFont typeface="Arial" pitchFamily="34" charset="0"/>
              <a:buChar char="•"/>
            </a:pPr>
            <a:r>
              <a:rPr lang="en-US" dirty="0" smtClean="0"/>
              <a:t>Tasks</a:t>
            </a:r>
          </a:p>
          <a:p>
            <a:pPr marL="914400" lvl="2" indent="0" eaLnBrk="1" hangingPunct="1">
              <a:lnSpc>
                <a:spcPct val="90000"/>
              </a:lnSpc>
              <a:spcBef>
                <a:spcPct val="35000"/>
              </a:spcBef>
              <a:buClr>
                <a:srgbClr val="FFFF00"/>
              </a:buClr>
              <a:buNone/>
            </a:pPr>
            <a:r>
              <a:rPr lang="en-US" i="1" dirty="0" smtClean="0"/>
              <a:t>- </a:t>
            </a:r>
            <a:r>
              <a:rPr lang="en-US" i="1" dirty="0" smtClean="0">
                <a:solidFill>
                  <a:srgbClr val="FFFF00"/>
                </a:solidFill>
              </a:rPr>
              <a:t>1A: Establish DASH measure lists and data 	protocols </a:t>
            </a:r>
          </a:p>
          <a:p>
            <a:pPr marL="914400" lvl="2" indent="0" eaLnBrk="1" hangingPunct="1">
              <a:lnSpc>
                <a:spcPct val="90000"/>
              </a:lnSpc>
              <a:spcBef>
                <a:spcPct val="35000"/>
              </a:spcBef>
              <a:buClr>
                <a:srgbClr val="FFFF00"/>
              </a:buClr>
              <a:buNone/>
            </a:pPr>
            <a:r>
              <a:rPr lang="en-US" i="1" dirty="0" smtClean="0">
                <a:solidFill>
                  <a:srgbClr val="FFFF00"/>
                </a:solidFill>
              </a:rPr>
              <a:t>- 1B: Identify sources of before- and after-   	commissioning performance data</a:t>
            </a:r>
          </a:p>
          <a:p>
            <a:pPr marL="914400" lvl="2" indent="0" eaLnBrk="1" hangingPunct="1">
              <a:lnSpc>
                <a:spcPct val="90000"/>
              </a:lnSpc>
              <a:spcBef>
                <a:spcPct val="35000"/>
              </a:spcBef>
              <a:buClr>
                <a:srgbClr val="FFFF00"/>
              </a:buClr>
              <a:buNone/>
            </a:pPr>
            <a:r>
              <a:rPr lang="en-US" i="1" dirty="0" smtClean="0">
                <a:solidFill>
                  <a:srgbClr val="FFFF00"/>
                </a:solidFill>
              </a:rPr>
              <a:t>- 1C: Develop DASH web interface</a:t>
            </a:r>
          </a:p>
          <a:p>
            <a:pPr marL="914400" lvl="2" indent="0" eaLnBrk="1" hangingPunct="1">
              <a:lnSpc>
                <a:spcPct val="90000"/>
              </a:lnSpc>
              <a:spcBef>
                <a:spcPct val="35000"/>
              </a:spcBef>
              <a:buClr>
                <a:srgbClr val="FFFF00"/>
              </a:buClr>
              <a:buNone/>
            </a:pPr>
            <a:r>
              <a:rPr lang="en-US" i="1" dirty="0" smtClean="0">
                <a:solidFill>
                  <a:srgbClr val="FFFF00"/>
                </a:solidFill>
              </a:rPr>
              <a:t>- 1D: Populate DASH with </a:t>
            </a:r>
            <a:r>
              <a:rPr lang="en-US" i="1" dirty="0" err="1" smtClean="0">
                <a:solidFill>
                  <a:srgbClr val="FFFF00"/>
                </a:solidFill>
              </a:rPr>
              <a:t>Cx</a:t>
            </a:r>
            <a:r>
              <a:rPr lang="en-US" i="1" dirty="0" smtClean="0">
                <a:solidFill>
                  <a:srgbClr val="FFFF00"/>
                </a:solidFill>
              </a:rPr>
              <a:t> cost-benefit data</a:t>
            </a:r>
          </a:p>
          <a:p>
            <a:pPr lvl="1" eaLnBrk="1" hangingPunct="1">
              <a:lnSpc>
                <a:spcPct val="90000"/>
              </a:lnSpc>
              <a:spcBef>
                <a:spcPct val="35000"/>
              </a:spcBef>
              <a:buClr>
                <a:srgbClr val="FFFF00"/>
              </a:buClr>
              <a:buFont typeface="Arial" pitchFamily="34" charset="0"/>
              <a:buChar char="•"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57201" y="152400"/>
            <a:ext cx="8229599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eaLnBrk="0" hangingPunct="0">
              <a:defRPr/>
            </a:pPr>
            <a:r>
              <a:rPr lang="en-US" sz="3600" b="1" kern="0" dirty="0" smtClean="0">
                <a:solidFill>
                  <a:srgbClr val="FFFF00"/>
                </a:solidFill>
                <a:effectLst>
                  <a:outerShdw blurRad="63500" dist="50800" dir="2700000" algn="tl" rotWithShape="0">
                    <a:prstClr val="black">
                      <a:alpha val="78000"/>
                    </a:prstClr>
                  </a:outerShdw>
                </a:effectLst>
                <a:latin typeface="Arial"/>
                <a:ea typeface="+mj-ea"/>
                <a:cs typeface="+mj-cs"/>
              </a:rPr>
              <a:t>NIST Project: </a:t>
            </a:r>
            <a:r>
              <a:rPr lang="en-US" sz="3600" b="1" i="1" kern="0" dirty="0" smtClean="0">
                <a:solidFill>
                  <a:srgbClr val="FFFF00"/>
                </a:solidFill>
                <a:effectLst>
                  <a:outerShdw blurRad="63500" dist="50800" dir="2700000" algn="tl" rotWithShape="0">
                    <a:prstClr val="black">
                      <a:alpha val="78000"/>
                    </a:prstClr>
                  </a:outerShdw>
                </a:effectLst>
                <a:latin typeface="Arial"/>
                <a:ea typeface="+mj-ea"/>
                <a:cs typeface="+mj-cs"/>
              </a:rPr>
              <a:t>Evidence-Based Benefits of Building Commissioning and Performance Monitoring</a:t>
            </a:r>
            <a:endParaRPr lang="en-US" sz="3600" i="1" dirty="0">
              <a:effectLst>
                <a:outerShdw blurRad="63500" dist="50800" dir="2700000" algn="tl" rotWithShape="0">
                  <a:prstClr val="black">
                    <a:alpha val="78000"/>
                  </a:prstClr>
                </a:outerShdw>
              </a:effectLst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701749" y="2057400"/>
            <a:ext cx="77724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95AA6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447800"/>
          </a:xfrm>
        </p:spPr>
        <p:txBody>
          <a:bodyPr/>
          <a:lstStyle/>
          <a:p>
            <a:r>
              <a:rPr lang="en-US" sz="4000" dirty="0" smtClean="0"/>
              <a:t>DASH Task 1A</a:t>
            </a:r>
            <a:br>
              <a:rPr lang="en-US" sz="4000" dirty="0" smtClean="0"/>
            </a:br>
            <a:r>
              <a:rPr lang="en-US" sz="4000" dirty="0" smtClean="0"/>
              <a:t>(</a:t>
            </a:r>
            <a:r>
              <a:rPr lang="en-US" sz="3200" dirty="0" smtClean="0"/>
              <a:t>Measure lists and protocols)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077200" cy="3962400"/>
          </a:xfrm>
        </p:spPr>
        <p:txBody>
          <a:bodyPr/>
          <a:lstStyle/>
          <a:p>
            <a:r>
              <a:rPr lang="en-US" sz="3000" dirty="0" smtClean="0"/>
              <a:t>Re-organize and refine 4-component DASH measure lists and align with ASHRAE </a:t>
            </a:r>
            <a:r>
              <a:rPr lang="en-US" sz="3000" i="1" dirty="0" smtClean="0"/>
              <a:t>Performance Measurement Protocols </a:t>
            </a:r>
            <a:r>
              <a:rPr lang="en-US" sz="3000" dirty="0" smtClean="0"/>
              <a:t>levels 1 (&lt;15 measures), 2 (20-30 measures), and 3 (&gt;30 measures) </a:t>
            </a:r>
          </a:p>
          <a:p>
            <a:r>
              <a:rPr lang="en-US" sz="3000" dirty="0" err="1" smtClean="0"/>
              <a:t>Cx</a:t>
            </a:r>
            <a:r>
              <a:rPr lang="en-US" sz="3000" dirty="0" smtClean="0"/>
              <a:t> data included in operational data </a:t>
            </a:r>
          </a:p>
          <a:p>
            <a:r>
              <a:rPr lang="en-US" sz="3000" dirty="0" smtClean="0"/>
              <a:t>Import </a:t>
            </a:r>
            <a:r>
              <a:rPr lang="en-US" sz="3000" dirty="0" err="1" smtClean="0"/>
              <a:t>Cx</a:t>
            </a:r>
            <a:r>
              <a:rPr lang="en-US" sz="3000" dirty="0" smtClean="0"/>
              <a:t> cost/benefit information and structure from LBNL studies and IEA Annex 47 into DASH </a:t>
            </a:r>
            <a:r>
              <a:rPr lang="en-US" sz="3000" dirty="0" err="1" smtClean="0"/>
              <a:t>Cx</a:t>
            </a:r>
            <a:r>
              <a:rPr lang="en-US" sz="3000" dirty="0" smtClean="0"/>
              <a:t> module</a:t>
            </a:r>
          </a:p>
        </p:txBody>
      </p:sp>
    </p:spTree>
    <p:extLst>
      <p:ext uri="{BB962C8B-B14F-4D97-AF65-F5344CB8AC3E}">
        <p14:creationId xmlns:p14="http://schemas.microsoft.com/office/powerpoint/2010/main" val="3812484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76200"/>
            <a:ext cx="7772400" cy="1524000"/>
          </a:xfrm>
        </p:spPr>
        <p:txBody>
          <a:bodyPr/>
          <a:lstStyle/>
          <a:p>
            <a:r>
              <a:rPr lang="en-US" sz="4000" dirty="0"/>
              <a:t>DASH Task </a:t>
            </a:r>
            <a:r>
              <a:rPr lang="en-US" sz="4000" dirty="0" smtClean="0"/>
              <a:t>1B</a:t>
            </a:r>
            <a:br>
              <a:rPr lang="en-US" sz="4000" dirty="0" smtClean="0"/>
            </a:br>
            <a:r>
              <a:rPr lang="en-US" sz="3200" dirty="0" smtClean="0"/>
              <a:t>(Identify </a:t>
            </a:r>
            <a:r>
              <a:rPr lang="en-US" sz="3200" dirty="0" err="1" smtClean="0"/>
              <a:t>Cx</a:t>
            </a:r>
            <a:r>
              <a:rPr lang="en-US" sz="3200" dirty="0" smtClean="0"/>
              <a:t> data sources)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153400" cy="4038600"/>
          </a:xfrm>
        </p:spPr>
        <p:txBody>
          <a:bodyPr/>
          <a:lstStyle/>
          <a:p>
            <a:r>
              <a:rPr lang="en-US" sz="3000" dirty="0" smtClean="0"/>
              <a:t>Sources of </a:t>
            </a:r>
            <a:r>
              <a:rPr lang="en-US" sz="3000" dirty="0" err="1" smtClean="0"/>
              <a:t>Cx</a:t>
            </a:r>
            <a:r>
              <a:rPr lang="en-US" sz="3000" dirty="0" smtClean="0"/>
              <a:t> cost/benefit data:</a:t>
            </a:r>
          </a:p>
          <a:p>
            <a:pPr lvl="1"/>
            <a:r>
              <a:rPr lang="en-US" sz="2600" dirty="0" smtClean="0"/>
              <a:t>Calif. </a:t>
            </a:r>
            <a:r>
              <a:rPr lang="en-US" sz="2600" dirty="0" err="1" smtClean="0"/>
              <a:t>Cx</a:t>
            </a:r>
            <a:r>
              <a:rPr lang="en-US" sz="2600" dirty="0" smtClean="0"/>
              <a:t> Collaborative</a:t>
            </a:r>
          </a:p>
          <a:p>
            <a:pPr lvl="1"/>
            <a:r>
              <a:rPr lang="en-US" sz="2600" dirty="0" smtClean="0"/>
              <a:t>LBNL </a:t>
            </a:r>
            <a:r>
              <a:rPr lang="en-US" sz="2600" dirty="0" err="1" smtClean="0"/>
              <a:t>Cx</a:t>
            </a:r>
            <a:r>
              <a:rPr lang="en-US" sz="2600" dirty="0" smtClean="0"/>
              <a:t> studies</a:t>
            </a:r>
          </a:p>
          <a:p>
            <a:pPr lvl="1"/>
            <a:r>
              <a:rPr lang="en-US" sz="2600" dirty="0" smtClean="0"/>
              <a:t>ASHRAE TC 7.9</a:t>
            </a:r>
          </a:p>
          <a:p>
            <a:r>
              <a:rPr lang="en-US" sz="3000" dirty="0" smtClean="0"/>
              <a:t>Input forms based on procedure of </a:t>
            </a:r>
            <a:r>
              <a:rPr lang="en-US" sz="3000" dirty="0" err="1" smtClean="0"/>
              <a:t>Std</a:t>
            </a:r>
            <a:r>
              <a:rPr lang="en-US" sz="3000" dirty="0" smtClean="0"/>
              <a:t> 0.2P (Existing Buildings Commissioning) and survey data collection forms of IEA Annex 47</a:t>
            </a:r>
          </a:p>
          <a:p>
            <a:r>
              <a:rPr lang="en-US" sz="3000" dirty="0" smtClean="0"/>
              <a:t>Reviewed by ASHRAE DASH Working Group and TC 7.9</a:t>
            </a:r>
          </a:p>
          <a:p>
            <a:endParaRPr lang="en-US" sz="3000" dirty="0" smtClean="0"/>
          </a:p>
          <a:p>
            <a:pPr marL="0" indent="0">
              <a:buNone/>
            </a:pPr>
            <a:endParaRPr lang="en-US" sz="3000" dirty="0" smtClean="0"/>
          </a:p>
          <a:p>
            <a:endParaRPr lang="en-US" sz="3000" dirty="0" smtClean="0"/>
          </a:p>
          <a:p>
            <a:pPr lvl="1"/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546781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990600"/>
          </a:xfrm>
        </p:spPr>
        <p:txBody>
          <a:bodyPr/>
          <a:lstStyle/>
          <a:p>
            <a:r>
              <a:rPr lang="en-US" sz="4000" dirty="0"/>
              <a:t>DASH Task </a:t>
            </a:r>
            <a:r>
              <a:rPr lang="en-US" sz="4000" dirty="0" smtClean="0"/>
              <a:t>1C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3200" dirty="0" smtClean="0"/>
              <a:t>(Develop web interface)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76400"/>
            <a:ext cx="8001000" cy="4038600"/>
          </a:xfrm>
        </p:spPr>
        <p:txBody>
          <a:bodyPr/>
          <a:lstStyle/>
          <a:p>
            <a:r>
              <a:rPr lang="en-US" sz="3000" dirty="0" smtClean="0"/>
              <a:t>Subtask managed by GBA with subcontractor Agile Oak </a:t>
            </a:r>
          </a:p>
          <a:p>
            <a:r>
              <a:rPr lang="en-US" sz="3000" dirty="0"/>
              <a:t>G</a:t>
            </a:r>
            <a:r>
              <a:rPr lang="en-US" sz="3000" dirty="0" smtClean="0"/>
              <a:t>uided by focus groups</a:t>
            </a:r>
          </a:p>
          <a:p>
            <a:r>
              <a:rPr lang="en-US" sz="3000" dirty="0" smtClean="0"/>
              <a:t>Functionality includes comparison by performance statistics, e.g. building type, floor area, geographic region</a:t>
            </a:r>
          </a:p>
          <a:p>
            <a:r>
              <a:rPr lang="en-US" sz="3000" dirty="0" smtClean="0"/>
              <a:t>Special attention to ease of data intake, proprietary data, account management</a:t>
            </a:r>
          </a:p>
          <a:p>
            <a:r>
              <a:rPr lang="en-US" sz="3000" dirty="0" smtClean="0"/>
              <a:t>Translated measure list to web context</a:t>
            </a:r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312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762000"/>
          </a:xfrm>
        </p:spPr>
        <p:txBody>
          <a:bodyPr/>
          <a:lstStyle/>
          <a:p>
            <a:r>
              <a:rPr lang="en-US" sz="4000" dirty="0"/>
              <a:t>DASH Task </a:t>
            </a:r>
            <a:r>
              <a:rPr lang="en-US" sz="4000" dirty="0" smtClean="0"/>
              <a:t>1D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3200" dirty="0" smtClean="0"/>
              <a:t>(Populate with </a:t>
            </a:r>
            <a:r>
              <a:rPr lang="en-US" sz="3200" dirty="0" err="1" smtClean="0"/>
              <a:t>Cx</a:t>
            </a:r>
            <a:r>
              <a:rPr lang="en-US" sz="3200" dirty="0"/>
              <a:t> </a:t>
            </a:r>
            <a:r>
              <a:rPr lang="en-US" sz="3200" dirty="0" smtClean="0"/>
              <a:t>cost/benefit </a:t>
            </a:r>
            <a:r>
              <a:rPr lang="en-US" sz="3200" dirty="0"/>
              <a:t>d</a:t>
            </a:r>
            <a:r>
              <a:rPr lang="en-US" sz="3200" dirty="0" smtClean="0"/>
              <a:t>ata)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71600"/>
            <a:ext cx="8001000" cy="4343400"/>
          </a:xfrm>
        </p:spPr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sz="2400" dirty="0" smtClean="0"/>
              <a:t>California </a:t>
            </a:r>
            <a:r>
              <a:rPr lang="en-US" sz="2400" dirty="0" err="1" smtClean="0"/>
              <a:t>Cx</a:t>
            </a:r>
            <a:r>
              <a:rPr lang="en-US" sz="2400" dirty="0" smtClean="0"/>
              <a:t> Collaborative – </a:t>
            </a:r>
            <a:r>
              <a:rPr lang="en-US" sz="2400" i="1" dirty="0" smtClean="0"/>
              <a:t>16 buildings </a:t>
            </a:r>
            <a:endParaRPr lang="en-US" sz="2400" dirty="0" smtClean="0"/>
          </a:p>
          <a:p>
            <a:pPr lvl="0"/>
            <a:r>
              <a:rPr lang="en-US" sz="2400" dirty="0" smtClean="0"/>
              <a:t>California </a:t>
            </a:r>
            <a:r>
              <a:rPr lang="en-US" sz="2400" dirty="0"/>
              <a:t>State </a:t>
            </a:r>
            <a:r>
              <a:rPr lang="en-US" sz="2400" dirty="0" smtClean="0"/>
              <a:t>University – </a:t>
            </a:r>
            <a:r>
              <a:rPr lang="en-US" sz="2400" i="1" dirty="0" smtClean="0"/>
              <a:t>2 </a:t>
            </a:r>
            <a:r>
              <a:rPr lang="en-US" sz="2400" i="1" dirty="0"/>
              <a:t>buildings</a:t>
            </a:r>
            <a:endParaRPr lang="en-US" sz="2400" dirty="0"/>
          </a:p>
          <a:p>
            <a:pPr lvl="0"/>
            <a:r>
              <a:rPr lang="en-US" sz="2400" dirty="0" err="1"/>
              <a:t>Dometech</a:t>
            </a:r>
            <a:r>
              <a:rPr lang="en-US" sz="2400" dirty="0"/>
              <a:t> Engineering – </a:t>
            </a:r>
            <a:r>
              <a:rPr lang="en-US" sz="2400" i="1" dirty="0"/>
              <a:t>1 building</a:t>
            </a:r>
            <a:endParaRPr lang="en-US" sz="2400" dirty="0"/>
          </a:p>
          <a:p>
            <a:pPr lvl="0"/>
            <a:r>
              <a:rPr lang="en-US" sz="2400" dirty="0"/>
              <a:t>Facility Dynamics Engineering – </a:t>
            </a:r>
            <a:r>
              <a:rPr lang="en-US" sz="2400" i="1" dirty="0"/>
              <a:t>1 building</a:t>
            </a:r>
            <a:endParaRPr lang="en-US" sz="2400" dirty="0"/>
          </a:p>
          <a:p>
            <a:pPr lvl="0"/>
            <a:r>
              <a:rPr lang="en-US" sz="2400" dirty="0" smtClean="0"/>
              <a:t>Minnesota Center for Energy and </a:t>
            </a:r>
            <a:r>
              <a:rPr lang="en-US" sz="2400" dirty="0" err="1" smtClean="0"/>
              <a:t>Envr</a:t>
            </a:r>
            <a:r>
              <a:rPr lang="en-US" sz="2400" dirty="0" smtClean="0"/>
              <a:t>.- </a:t>
            </a:r>
            <a:r>
              <a:rPr lang="en-US" sz="2400" i="1" dirty="0"/>
              <a:t>1 building</a:t>
            </a:r>
            <a:endParaRPr lang="en-US" sz="2400" dirty="0"/>
          </a:p>
          <a:p>
            <a:pPr lvl="0"/>
            <a:r>
              <a:rPr lang="en-US" sz="2400" dirty="0"/>
              <a:t>Montana </a:t>
            </a:r>
            <a:r>
              <a:rPr lang="en-US" sz="2400" dirty="0" err="1" smtClean="0"/>
              <a:t>Dept</a:t>
            </a:r>
            <a:r>
              <a:rPr lang="en-US" sz="2400" dirty="0" smtClean="0"/>
              <a:t> </a:t>
            </a:r>
            <a:r>
              <a:rPr lang="en-US" sz="2400" dirty="0"/>
              <a:t>of </a:t>
            </a:r>
            <a:r>
              <a:rPr lang="en-US" sz="2400" dirty="0" err="1" smtClean="0"/>
              <a:t>Envr</a:t>
            </a:r>
            <a:r>
              <a:rPr lang="en-US" sz="2400" dirty="0" smtClean="0"/>
              <a:t>. </a:t>
            </a:r>
            <a:r>
              <a:rPr lang="en-US" sz="2400" dirty="0"/>
              <a:t>Quality – </a:t>
            </a:r>
            <a:r>
              <a:rPr lang="en-US" sz="2400" i="1" dirty="0"/>
              <a:t>4 buildings</a:t>
            </a:r>
            <a:endParaRPr lang="en-US" sz="2400" dirty="0"/>
          </a:p>
          <a:p>
            <a:pPr lvl="0"/>
            <a:r>
              <a:rPr lang="en-US" sz="2400" dirty="0"/>
              <a:t>Oregon Department of Energy – </a:t>
            </a:r>
            <a:r>
              <a:rPr lang="en-US" sz="2400" i="1" dirty="0"/>
              <a:t>5 </a:t>
            </a:r>
            <a:r>
              <a:rPr lang="en-US" sz="2400" i="1" dirty="0" smtClean="0"/>
              <a:t>buildings</a:t>
            </a:r>
          </a:p>
          <a:p>
            <a:pPr lvl="0"/>
            <a:r>
              <a:rPr lang="en-US" sz="2400" dirty="0" smtClean="0"/>
              <a:t>Idaho Energy Division – </a:t>
            </a:r>
            <a:r>
              <a:rPr lang="en-US" sz="2400" i="1" dirty="0" smtClean="0"/>
              <a:t>2 buildings</a:t>
            </a:r>
            <a:endParaRPr lang="en-US" sz="2400" dirty="0"/>
          </a:p>
          <a:p>
            <a:pPr lvl="0"/>
            <a:r>
              <a:rPr lang="en-US" sz="2400" dirty="0" smtClean="0"/>
              <a:t>Washington </a:t>
            </a:r>
            <a:r>
              <a:rPr lang="en-US" sz="2400" dirty="0" err="1" smtClean="0"/>
              <a:t>Dept</a:t>
            </a:r>
            <a:r>
              <a:rPr lang="en-US" sz="2400" dirty="0" smtClean="0"/>
              <a:t> </a:t>
            </a:r>
            <a:r>
              <a:rPr lang="en-US" sz="2400" dirty="0"/>
              <a:t>of </a:t>
            </a:r>
            <a:r>
              <a:rPr lang="en-US" sz="2400" dirty="0" smtClean="0"/>
              <a:t>Gen. </a:t>
            </a:r>
            <a:r>
              <a:rPr lang="en-US" sz="2400" dirty="0"/>
              <a:t>Administration – </a:t>
            </a:r>
            <a:r>
              <a:rPr lang="en-US" sz="2400" i="1" dirty="0"/>
              <a:t>12 </a:t>
            </a:r>
            <a:r>
              <a:rPr lang="en-US" sz="2400" i="1" dirty="0" smtClean="0"/>
              <a:t>buildings</a:t>
            </a:r>
          </a:p>
          <a:p>
            <a:r>
              <a:rPr lang="en-US" sz="2400" dirty="0"/>
              <a:t>PECI – </a:t>
            </a:r>
            <a:r>
              <a:rPr lang="en-US" sz="2400" i="1" dirty="0"/>
              <a:t>3 </a:t>
            </a:r>
            <a:r>
              <a:rPr lang="en-US" sz="2400" i="1" dirty="0" smtClean="0"/>
              <a:t>buildings</a:t>
            </a:r>
            <a:endParaRPr lang="en-US" sz="2400" dirty="0"/>
          </a:p>
          <a:p>
            <a:pPr lvl="0"/>
            <a:r>
              <a:rPr lang="en-US" sz="2400" dirty="0"/>
              <a:t>Texas A&amp;M </a:t>
            </a:r>
            <a:r>
              <a:rPr lang="en-US" sz="2400" dirty="0" smtClean="0"/>
              <a:t>University</a:t>
            </a:r>
            <a:r>
              <a:rPr lang="en-US" sz="2400" dirty="0"/>
              <a:t> </a:t>
            </a:r>
            <a:r>
              <a:rPr lang="en-US" sz="2400" dirty="0" smtClean="0"/>
              <a:t>– </a:t>
            </a:r>
            <a:r>
              <a:rPr lang="en-US" sz="2400" i="1" dirty="0" smtClean="0"/>
              <a:t>5 buildings</a:t>
            </a:r>
          </a:p>
          <a:p>
            <a:pPr lvl="0"/>
            <a:r>
              <a:rPr lang="en-US" sz="2400" dirty="0" smtClean="0"/>
              <a:t>Puget Sound Energy – </a:t>
            </a:r>
            <a:r>
              <a:rPr lang="en-US" sz="2400" i="1" dirty="0" smtClean="0"/>
              <a:t>2 buildings</a:t>
            </a:r>
            <a:endParaRPr lang="en-US" sz="2400" i="1" dirty="0"/>
          </a:p>
          <a:p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97788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19100" y="228600"/>
            <a:ext cx="8153400" cy="609600"/>
          </a:xfrm>
        </p:spPr>
        <p:txBody>
          <a:bodyPr/>
          <a:lstStyle/>
          <a:p>
            <a:pPr marL="0" indent="0" algn="ctr">
              <a:buNone/>
            </a:pPr>
            <a:r>
              <a:rPr lang="en-US" sz="3600" dirty="0" smtClean="0"/>
              <a:t>Landing page: </a:t>
            </a:r>
            <a:r>
              <a:rPr lang="en-US" sz="3600" dirty="0" smtClean="0">
                <a:solidFill>
                  <a:srgbClr val="FFFF00"/>
                </a:solidFill>
                <a:hlinkClick r:id="rId2"/>
              </a:rPr>
              <a:t>www.dashbuildings.com</a:t>
            </a:r>
            <a:endParaRPr lang="en-US" sz="36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4" t="13872" r="18207" b="9002"/>
          <a:stretch/>
        </p:blipFill>
        <p:spPr bwMode="auto">
          <a:xfrm>
            <a:off x="990600" y="1077433"/>
            <a:ext cx="7127588" cy="5562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3895558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en-US" dirty="0" smtClean="0"/>
              <a:t>Review Dashboard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4495800"/>
          </a:xfrm>
        </p:spPr>
        <p:txBody>
          <a:bodyPr/>
          <a:lstStyle/>
          <a:p>
            <a:r>
              <a:rPr lang="en-US" sz="3400" dirty="0" smtClean="0"/>
              <a:t>Describe: </a:t>
            </a:r>
            <a:r>
              <a:rPr lang="en-US" sz="3000" dirty="0" smtClean="0"/>
              <a:t>facility description, basic features</a:t>
            </a:r>
          </a:p>
          <a:p>
            <a:r>
              <a:rPr lang="en-US" sz="3400" dirty="0" smtClean="0"/>
              <a:t>Fund</a:t>
            </a:r>
            <a:r>
              <a:rPr lang="en-US" sz="3000" dirty="0" smtClean="0"/>
              <a:t>: real estate/financial</a:t>
            </a:r>
          </a:p>
          <a:p>
            <a:r>
              <a:rPr lang="en-US" sz="3400" dirty="0" smtClean="0"/>
              <a:t>Design: </a:t>
            </a:r>
            <a:r>
              <a:rPr lang="en-US" sz="3000" dirty="0" smtClean="0"/>
              <a:t>design practices, envelope, systems</a:t>
            </a:r>
            <a:r>
              <a:rPr lang="en-US" sz="3400" dirty="0" smtClean="0"/>
              <a:t> </a:t>
            </a:r>
          </a:p>
          <a:p>
            <a:r>
              <a:rPr lang="en-US" sz="3400" dirty="0" smtClean="0"/>
              <a:t>Operate: </a:t>
            </a:r>
            <a:r>
              <a:rPr lang="en-US" sz="3000" dirty="0" smtClean="0"/>
              <a:t>energy, water, IEQ, waste</a:t>
            </a:r>
            <a:endParaRPr lang="en-US" sz="3400" dirty="0" smtClean="0"/>
          </a:p>
          <a:p>
            <a:r>
              <a:rPr lang="en-US" sz="3400" dirty="0" smtClean="0"/>
              <a:t>Occupy: </a:t>
            </a:r>
            <a:r>
              <a:rPr lang="en-US" sz="3000" dirty="0" smtClean="0"/>
              <a:t>occupant productivity/performance</a:t>
            </a:r>
            <a:endParaRPr lang="en-US" sz="3400" dirty="0" smtClean="0"/>
          </a:p>
          <a:p>
            <a:r>
              <a:rPr lang="en-US" sz="3400" dirty="0" smtClean="0"/>
              <a:t>Maintain: </a:t>
            </a:r>
            <a:r>
              <a:rPr lang="en-US" sz="3000" dirty="0" smtClean="0"/>
              <a:t>maintenance, building and site</a:t>
            </a:r>
          </a:p>
          <a:p>
            <a:r>
              <a:rPr lang="en-US" sz="3400" dirty="0" smtClean="0"/>
              <a:t>Support: </a:t>
            </a:r>
            <a:r>
              <a:rPr lang="en-US" sz="3000" dirty="0" smtClean="0"/>
              <a:t>space, grounds, document </a:t>
            </a:r>
            <a:r>
              <a:rPr lang="en-US" sz="3000" dirty="0" err="1" smtClean="0"/>
              <a:t>mgmt</a:t>
            </a:r>
            <a:endParaRPr lang="en-US" sz="3000" dirty="0" smtClean="0"/>
          </a:p>
          <a:p>
            <a:r>
              <a:rPr lang="en-US" sz="3400" dirty="0" smtClean="0"/>
              <a:t>Commission: </a:t>
            </a:r>
            <a:r>
              <a:rPr lang="en-US" sz="3000" dirty="0" err="1" smtClean="0"/>
              <a:t>Cx</a:t>
            </a:r>
            <a:r>
              <a:rPr lang="en-US" sz="3000" dirty="0" smtClean="0"/>
              <a:t> processes, benefits, costs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195381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" t="14509" r="24230" b="8960"/>
          <a:stretch/>
        </p:blipFill>
        <p:spPr bwMode="auto">
          <a:xfrm>
            <a:off x="419100" y="914400"/>
            <a:ext cx="8215250" cy="5617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419100" y="152400"/>
            <a:ext cx="8420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3600" b="1" dirty="0" smtClean="0"/>
              <a:t>Review Dashboard</a:t>
            </a:r>
            <a:endParaRPr lang="en-US" sz="3600" b="1" dirty="0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9401535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 bwMode="auto">
          <a:xfrm>
            <a:off x="419100" y="228600"/>
            <a:ext cx="84201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3600" b="1" dirty="0" smtClean="0"/>
              <a:t>Operate Tab</a:t>
            </a:r>
          </a:p>
          <a:p>
            <a:pPr marL="0" indent="0" algn="ctr">
              <a:buFontTx/>
              <a:buNone/>
            </a:pPr>
            <a:endParaRPr lang="en-US" sz="3600" b="1" dirty="0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endParaRPr lang="en-US" sz="3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5" t="14903" r="16446" b="9424"/>
          <a:stretch/>
        </p:blipFill>
        <p:spPr bwMode="auto">
          <a:xfrm>
            <a:off x="185620" y="1143001"/>
            <a:ext cx="8763799" cy="5349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95004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 bwMode="auto">
          <a:xfrm>
            <a:off x="419100" y="228600"/>
            <a:ext cx="84201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3600" b="1" dirty="0" smtClean="0"/>
              <a:t>Commission Tab</a:t>
            </a:r>
          </a:p>
          <a:p>
            <a:pPr marL="0" indent="0" algn="ctr">
              <a:buFontTx/>
              <a:buNone/>
            </a:pPr>
            <a:endParaRPr lang="en-US" sz="3600" b="1" dirty="0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endParaRPr lang="en-US" sz="3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" t="14526" r="16943" b="9064"/>
          <a:stretch/>
        </p:blipFill>
        <p:spPr bwMode="auto">
          <a:xfrm>
            <a:off x="227198" y="1066800"/>
            <a:ext cx="8779225" cy="54532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3815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838200"/>
          </a:xfrm>
        </p:spPr>
        <p:txBody>
          <a:bodyPr/>
          <a:lstStyle/>
          <a:p>
            <a:r>
              <a:rPr lang="en-US" dirty="0" smtClean="0"/>
              <a:t>Reports, Comparisons, Queries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458200" cy="4648200"/>
          </a:xfrm>
        </p:spPr>
        <p:txBody>
          <a:bodyPr/>
          <a:lstStyle/>
          <a:p>
            <a:r>
              <a:rPr lang="en-US" sz="3000" dirty="0" smtClean="0"/>
              <a:t>REPORT: standard reports</a:t>
            </a:r>
          </a:p>
          <a:p>
            <a:pPr lvl="1"/>
            <a:r>
              <a:rPr lang="en-US" sz="2600" dirty="0" smtClean="0">
                <a:solidFill>
                  <a:srgbClr val="FFFF00"/>
                </a:solidFill>
              </a:rPr>
              <a:t>Global </a:t>
            </a:r>
            <a:r>
              <a:rPr lang="en-US" sz="2600" dirty="0" err="1" smtClean="0">
                <a:solidFill>
                  <a:srgbClr val="FFFF00"/>
                </a:solidFill>
              </a:rPr>
              <a:t>Cx</a:t>
            </a:r>
            <a:r>
              <a:rPr lang="en-US" sz="2600" dirty="0" smtClean="0">
                <a:solidFill>
                  <a:srgbClr val="FFFF00"/>
                </a:solidFill>
              </a:rPr>
              <a:t> (DASH and </a:t>
            </a:r>
            <a:r>
              <a:rPr lang="en-US" sz="2600" dirty="0" err="1" smtClean="0">
                <a:solidFill>
                  <a:srgbClr val="FFFF00"/>
                </a:solidFill>
              </a:rPr>
              <a:t>Cx</a:t>
            </a:r>
            <a:r>
              <a:rPr lang="en-US" sz="2600" dirty="0" smtClean="0">
                <a:solidFill>
                  <a:srgbClr val="FFFF00"/>
                </a:solidFill>
              </a:rPr>
              <a:t> module averages)</a:t>
            </a:r>
          </a:p>
          <a:p>
            <a:pPr lvl="1"/>
            <a:r>
              <a:rPr lang="en-US" sz="2600" dirty="0" smtClean="0">
                <a:solidFill>
                  <a:srgbClr val="FFFF00"/>
                </a:solidFill>
              </a:rPr>
              <a:t>Single-Building </a:t>
            </a:r>
            <a:r>
              <a:rPr lang="en-US" sz="2600" dirty="0" err="1" smtClean="0">
                <a:solidFill>
                  <a:srgbClr val="FFFF00"/>
                </a:solidFill>
              </a:rPr>
              <a:t>Cx</a:t>
            </a:r>
            <a:r>
              <a:rPr lang="en-US" sz="2600" dirty="0" smtClean="0">
                <a:solidFill>
                  <a:srgbClr val="FFFF00"/>
                </a:solidFill>
              </a:rPr>
              <a:t> (DASH, </a:t>
            </a:r>
            <a:r>
              <a:rPr lang="en-US" sz="2600" dirty="0" err="1" smtClean="0">
                <a:solidFill>
                  <a:srgbClr val="FFFF00"/>
                </a:solidFill>
              </a:rPr>
              <a:t>Cx</a:t>
            </a:r>
            <a:r>
              <a:rPr lang="en-US" sz="2600" dirty="0" smtClean="0">
                <a:solidFill>
                  <a:srgbClr val="FFFF00"/>
                </a:solidFill>
              </a:rPr>
              <a:t> aver. vs. your </a:t>
            </a:r>
            <a:r>
              <a:rPr lang="en-US" sz="2600" dirty="0" err="1" smtClean="0">
                <a:solidFill>
                  <a:srgbClr val="FFFF00"/>
                </a:solidFill>
              </a:rPr>
              <a:t>bldg</a:t>
            </a:r>
            <a:r>
              <a:rPr lang="en-US" sz="2600" dirty="0" smtClean="0">
                <a:solidFill>
                  <a:srgbClr val="FFFF00"/>
                </a:solidFill>
              </a:rPr>
              <a:t>)</a:t>
            </a:r>
          </a:p>
          <a:p>
            <a:pPr lvl="1"/>
            <a:r>
              <a:rPr lang="en-US" sz="2600" dirty="0" smtClean="0">
                <a:solidFill>
                  <a:srgbClr val="FFFF00"/>
                </a:solidFill>
              </a:rPr>
              <a:t>Single-Building (your building compared to DASH)</a:t>
            </a:r>
          </a:p>
          <a:p>
            <a:pPr lvl="1"/>
            <a:r>
              <a:rPr lang="en-US" sz="2600" dirty="0" smtClean="0">
                <a:solidFill>
                  <a:srgbClr val="FFFF00"/>
                </a:solidFill>
              </a:rPr>
              <a:t>Portfolio Comparison (portfolio compared to DASH)</a:t>
            </a:r>
          </a:p>
          <a:p>
            <a:r>
              <a:rPr lang="en-US" sz="3000" dirty="0" smtClean="0"/>
              <a:t>COMPARE:</a:t>
            </a:r>
          </a:p>
          <a:p>
            <a:pPr lvl="1"/>
            <a:r>
              <a:rPr lang="en-US" sz="2600" dirty="0" smtClean="0">
                <a:solidFill>
                  <a:srgbClr val="FFFF00"/>
                </a:solidFill>
              </a:rPr>
              <a:t>Dynamic comparison of DASH database min, max, averages to your building </a:t>
            </a:r>
          </a:p>
          <a:p>
            <a:r>
              <a:rPr lang="en-US" sz="3000" dirty="0" smtClean="0"/>
              <a:t>DISCOVER</a:t>
            </a:r>
          </a:p>
          <a:p>
            <a:pPr lvl="1"/>
            <a:r>
              <a:rPr lang="en-US" sz="2600" dirty="0" smtClean="0">
                <a:solidFill>
                  <a:srgbClr val="FFFF00"/>
                </a:solidFill>
              </a:rPr>
              <a:t>Dynamic query using user-defined filters (e.g., building size, type, location, vintage)</a:t>
            </a:r>
            <a:endParaRPr lang="en-US" sz="2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922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0" t="14148" r="37400" b="8860"/>
          <a:stretch/>
        </p:blipFill>
        <p:spPr bwMode="auto">
          <a:xfrm>
            <a:off x="874018" y="788119"/>
            <a:ext cx="7510264" cy="5861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wpc="http://schemas.microsoft.com/office/word/2010/wordprocessingCanvas"/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19100" y="76200"/>
            <a:ext cx="84201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3600" b="1" dirty="0" smtClean="0"/>
              <a:t>Reports</a:t>
            </a:r>
          </a:p>
          <a:p>
            <a:pPr marL="0" indent="0" algn="ctr">
              <a:buFontTx/>
              <a:buNone/>
            </a:pPr>
            <a:endParaRPr lang="en-US" sz="3600" b="1" dirty="0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923606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 bwMode="auto">
          <a:xfrm>
            <a:off x="419100" y="76200"/>
            <a:ext cx="84201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3600" b="1" dirty="0" smtClean="0"/>
              <a:t>Global Commissioning Report</a:t>
            </a:r>
          </a:p>
          <a:p>
            <a:pPr marL="0" indent="0" algn="ctr">
              <a:buFontTx/>
              <a:buNone/>
            </a:pPr>
            <a:endParaRPr lang="en-US" sz="3600" b="1" dirty="0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endParaRPr lang="en-US" sz="3000" dirty="0"/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2" t="13880" r="45999" b="12906"/>
          <a:stretch/>
        </p:blipFill>
        <p:spPr bwMode="auto">
          <a:xfrm>
            <a:off x="1314746" y="779721"/>
            <a:ext cx="6628807" cy="58223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771113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 bwMode="auto">
          <a:xfrm>
            <a:off x="419100" y="76200"/>
            <a:ext cx="84201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3600" b="1" dirty="0" smtClean="0"/>
              <a:t>Single-</a:t>
            </a:r>
            <a:r>
              <a:rPr lang="en-US" sz="3600" b="1" dirty="0" err="1" smtClean="0"/>
              <a:t>Bldg</a:t>
            </a:r>
            <a:r>
              <a:rPr lang="en-US" sz="3600" b="1" dirty="0" smtClean="0"/>
              <a:t> Commissioning Report</a:t>
            </a:r>
          </a:p>
          <a:p>
            <a:pPr marL="0" indent="0" algn="ctr">
              <a:buFontTx/>
              <a:buNone/>
            </a:pPr>
            <a:endParaRPr lang="en-US" sz="3600" b="1" dirty="0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endParaRPr lang="en-US" sz="3000" dirty="0"/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2" t="13960" r="46113" b="13007"/>
          <a:stretch/>
        </p:blipFill>
        <p:spPr bwMode="auto">
          <a:xfrm>
            <a:off x="1314342" y="800986"/>
            <a:ext cx="6629615" cy="58079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46225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" t="23958" r="45881" b="11511"/>
          <a:stretch/>
        </p:blipFill>
        <p:spPr bwMode="auto">
          <a:xfrm>
            <a:off x="838200" y="228600"/>
            <a:ext cx="7569858" cy="63599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977414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9" t="14148" r="23840" b="9237"/>
          <a:stretch/>
        </p:blipFill>
        <p:spPr bwMode="auto">
          <a:xfrm>
            <a:off x="451102" y="783265"/>
            <a:ext cx="8356200" cy="57283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419100" y="76200"/>
            <a:ext cx="84201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3600" b="1" dirty="0" smtClean="0"/>
              <a:t>Compare Function</a:t>
            </a:r>
          </a:p>
          <a:p>
            <a:pPr marL="0" indent="0" algn="ctr">
              <a:buFontTx/>
              <a:buNone/>
            </a:pPr>
            <a:endParaRPr lang="en-US" sz="3600" b="1" dirty="0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9565200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-228600"/>
            <a:ext cx="7772400" cy="1295400"/>
          </a:xfrm>
        </p:spPr>
        <p:txBody>
          <a:bodyPr/>
          <a:lstStyle/>
          <a:p>
            <a:r>
              <a:rPr lang="en-US" dirty="0" smtClean="0"/>
              <a:t>What’s Next?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62000"/>
            <a:ext cx="8153400" cy="4953000"/>
          </a:xfrm>
        </p:spPr>
        <p:txBody>
          <a:bodyPr/>
          <a:lstStyle/>
          <a:p>
            <a:r>
              <a:rPr lang="en-US" dirty="0" smtClean="0"/>
              <a:t>GBA will manage c</a:t>
            </a:r>
            <a:r>
              <a:rPr lang="en-US" b="1" dirty="0" smtClean="0"/>
              <a:t>o</a:t>
            </a:r>
            <a:r>
              <a:rPr lang="en-US" dirty="0" smtClean="0"/>
              <a:t>ntinuing development</a:t>
            </a:r>
          </a:p>
          <a:p>
            <a:r>
              <a:rPr lang="en-US" dirty="0" smtClean="0"/>
              <a:t>Alpha testing (internal) has begun at GBA, with TC 7.6 participating</a:t>
            </a:r>
          </a:p>
          <a:p>
            <a:r>
              <a:rPr lang="en-US" dirty="0" smtClean="0"/>
              <a:t>Beta testing (external) of 25 buildings to follow</a:t>
            </a:r>
          </a:p>
          <a:p>
            <a:r>
              <a:rPr lang="en-US" dirty="0" smtClean="0"/>
              <a:t>ASHRAE Role:</a:t>
            </a:r>
          </a:p>
          <a:p>
            <a:pPr lvl="1"/>
            <a:r>
              <a:rPr lang="en-US" dirty="0" smtClean="0">
                <a:solidFill>
                  <a:srgbClr val="FFFF00"/>
                </a:solidFill>
              </a:rPr>
              <a:t>Co-sponsor with GBA</a:t>
            </a:r>
          </a:p>
          <a:p>
            <a:pPr lvl="1"/>
            <a:r>
              <a:rPr lang="en-US" dirty="0" smtClean="0">
                <a:solidFill>
                  <a:srgbClr val="FFFF00"/>
                </a:solidFill>
              </a:rPr>
              <a:t>Active participants in testing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and evaluation</a:t>
            </a:r>
          </a:p>
          <a:p>
            <a:pPr lvl="1"/>
            <a:r>
              <a:rPr lang="en-US" dirty="0" smtClean="0">
                <a:solidFill>
                  <a:srgbClr val="FFFF00"/>
                </a:solidFill>
              </a:rPr>
              <a:t>Technical resource for protocol development</a:t>
            </a:r>
          </a:p>
          <a:p>
            <a:pPr lvl="1"/>
            <a:r>
              <a:rPr lang="en-US" dirty="0" smtClean="0">
                <a:solidFill>
                  <a:srgbClr val="FFFF00"/>
                </a:solidFill>
              </a:rPr>
              <a:t>Active users for benefit of ASHRAE members</a:t>
            </a:r>
          </a:p>
          <a:p>
            <a:pPr lvl="1"/>
            <a:r>
              <a:rPr lang="en-US" dirty="0" smtClean="0">
                <a:solidFill>
                  <a:srgbClr val="FFFF00"/>
                </a:solidFill>
              </a:rPr>
              <a:t>Propose ASHRAE research as needed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490965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6812</TotalTime>
  <Words>620</Words>
  <Application>Microsoft Office PowerPoint</Application>
  <PresentationFormat>On-screen Show (4:3)</PresentationFormat>
  <Paragraphs>97</Paragraphs>
  <Slides>21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Blank Presentation</vt:lpstr>
      <vt:lpstr>PowerPoint Presentation</vt:lpstr>
      <vt:lpstr>DASH</vt:lpstr>
      <vt:lpstr>DASH DESCRIPTION</vt:lpstr>
      <vt:lpstr>PowerPoint Presentation</vt:lpstr>
      <vt:lpstr>PowerPoint Presentation</vt:lpstr>
      <vt:lpstr>DASH Task 1A (Measure lists and protocols)</vt:lpstr>
      <vt:lpstr>DASH Task 1B (Identify Cx data sources)</vt:lpstr>
      <vt:lpstr>DASH Task 1C (Develop web interface)</vt:lpstr>
      <vt:lpstr>DASH Task 1D (Populate with Cx cost/benefit data)</vt:lpstr>
      <vt:lpstr>PowerPoint Presentation</vt:lpstr>
      <vt:lpstr>Review Dashboard</vt:lpstr>
      <vt:lpstr>PowerPoint Presentation</vt:lpstr>
      <vt:lpstr>PowerPoint Presentation</vt:lpstr>
      <vt:lpstr>PowerPoint Presentation</vt:lpstr>
      <vt:lpstr>Reports, Comparisons, Queries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What’s Next?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Communications: NREL PowerPoint Presentation Template with Dark Blue Background</dc:title>
  <dc:subject>Template for NREL PowerPoint presentations with a dark blue background.</dc:subject>
  <dc:creator>Hunn, Bruce</dc:creator>
  <cp:lastModifiedBy>Bruce Hunn</cp:lastModifiedBy>
  <cp:revision>332</cp:revision>
  <dcterms:created xsi:type="dcterms:W3CDTF">2004-01-21T22:56:41Z</dcterms:created>
  <dcterms:modified xsi:type="dcterms:W3CDTF">2013-01-16T17:50:28Z</dcterms:modified>
</cp:coreProperties>
</file>