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wav" ContentType="audio/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4.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95.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ppt/notesSlides/notesSlide189.xml" ContentType="application/vnd.openxmlformats-officedocument.presentationml.notesSlide+xml"/>
  <Override PartName="/ppt/notesSlides/notesSlide190.xml" ContentType="application/vnd.openxmlformats-officedocument.presentationml.notesSlide+xml"/>
  <Override PartName="/ppt/notesSlides/notesSlide191.xml" ContentType="application/vnd.openxmlformats-officedocument.presentationml.notesSlide+xml"/>
  <Override PartName="/ppt/notesSlides/notesSlide192.xml" ContentType="application/vnd.openxmlformats-officedocument.presentationml.notesSlide+xml"/>
  <Override PartName="/ppt/notesSlides/notesSlide193.xml" ContentType="application/vnd.openxmlformats-officedocument.presentationml.notesSlide+xml"/>
  <Override PartName="/ppt/notesSlides/notesSlide194.xml" ContentType="application/vnd.openxmlformats-officedocument.presentationml.notesSlide+xml"/>
  <Override PartName="/ppt/notesSlides/notesSlide195.xml" ContentType="application/vnd.openxmlformats-officedocument.presentationml.notesSlide+xml"/>
  <Override PartName="/ppt/notesSlides/notesSlide196.xml" ContentType="application/vnd.openxmlformats-officedocument.presentationml.notesSlide+xml"/>
  <Override PartName="/ppt/notesSlides/notesSlide197.xml" ContentType="application/vnd.openxmlformats-officedocument.presentationml.notesSlide+xml"/>
  <Override PartName="/ppt/notesSlides/notesSlide198.xml" ContentType="application/vnd.openxmlformats-officedocument.presentationml.notesSlide+xml"/>
  <Override PartName="/ppt/notesSlides/notesSlide199.xml" ContentType="application/vnd.openxmlformats-officedocument.presentationml.notesSlide+xml"/>
  <Override PartName="/ppt/notesSlides/notesSlide200.xml" ContentType="application/vnd.openxmlformats-officedocument.presentationml.notesSlide+xml"/>
  <Override PartName="/ppt/notesSlides/notesSlide201.xml" ContentType="application/vnd.openxmlformats-officedocument.presentationml.notesSlide+xml"/>
  <Override PartName="/ppt/notesSlides/notesSlide202.xml" ContentType="application/vnd.openxmlformats-officedocument.presentationml.notesSlide+xml"/>
  <Override PartName="/ppt/notesSlides/notesSlide203.xml" ContentType="application/vnd.openxmlformats-officedocument.presentationml.notesSlide+xml"/>
  <Override PartName="/ppt/notesSlides/notesSlide204.xml" ContentType="application/vnd.openxmlformats-officedocument.presentationml.notesSlide+xml"/>
  <Override PartName="/ppt/notesSlides/notesSlide205.xml" ContentType="application/vnd.openxmlformats-officedocument.presentationml.notesSlide+xml"/>
  <Override PartName="/ppt/notesSlides/notesSlide206.xml" ContentType="application/vnd.openxmlformats-officedocument.presentationml.notesSlide+xml"/>
  <Override PartName="/ppt/notesSlides/notesSlide207.xml" ContentType="application/vnd.openxmlformats-officedocument.presentationml.notesSlide+xml"/>
  <Override PartName="/ppt/notesSlides/notesSlide208.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notesSlides/notesSlide209.xml" ContentType="application/vnd.openxmlformats-officedocument.presentationml.notesSlide+xml"/>
  <Override PartName="/ppt/notesSlides/notesSlide210.xml" ContentType="application/vnd.openxmlformats-officedocument.presentationml.notesSlide+xml"/>
  <Override PartName="/ppt/notesSlides/notesSlide211.xml" ContentType="application/vnd.openxmlformats-officedocument.presentationml.notesSlide+xml"/>
  <Override PartName="/ppt/notesSlides/notesSlide212.xml" ContentType="application/vnd.openxmlformats-officedocument.presentationml.notesSlide+xml"/>
  <Override PartName="/ppt/notesSlides/notesSlide213.xml" ContentType="application/vnd.openxmlformats-officedocument.presentationml.notesSlide+xml"/>
  <Override PartName="/ppt/notesSlides/notesSlide214.xml" ContentType="application/vnd.openxmlformats-officedocument.presentationml.notesSlide+xml"/>
  <Override PartName="/ppt/notesSlides/notesSlide215.xml" ContentType="application/vnd.openxmlformats-officedocument.presentationml.notesSlide+xml"/>
  <Override PartName="/ppt/notesSlides/notesSlide216.xml" ContentType="application/vnd.openxmlformats-officedocument.presentationml.notesSlide+xml"/>
  <Override PartName="/ppt/notesSlides/notesSlide217.xml" ContentType="application/vnd.openxmlformats-officedocument.presentationml.notesSlide+xml"/>
  <Override PartName="/ppt/notesSlides/notesSlide218.xml" ContentType="application/vnd.openxmlformats-officedocument.presentationml.notesSlide+xml"/>
  <Override PartName="/ppt/notesSlides/notesSlide219.xml" ContentType="application/vnd.openxmlformats-officedocument.presentationml.notesSlide+xml"/>
  <Override PartName="/ppt/notesSlides/notesSlide220.xml" ContentType="application/vnd.openxmlformats-officedocument.presentationml.notesSlide+xml"/>
  <Override PartName="/ppt/notesSlides/notesSlide221.xml" ContentType="application/vnd.openxmlformats-officedocument.presentationml.notesSlide+xml"/>
  <Override PartName="/ppt/notesSlides/notesSlide222.xml" ContentType="application/vnd.openxmlformats-officedocument.presentationml.notesSlide+xml"/>
  <Override PartName="/ppt/notesSlides/notesSlide223.xml" ContentType="application/vnd.openxmlformats-officedocument.presentationml.notesSlide+xml"/>
  <Override PartName="/ppt/notesSlides/notesSlide224.xml" ContentType="application/vnd.openxmlformats-officedocument.presentationml.notesSlide+xml"/>
  <Override PartName="/ppt/notesSlides/notesSlide225.xml" ContentType="application/vnd.openxmlformats-officedocument.presentationml.notesSlide+xml"/>
  <Override PartName="/ppt/notesSlides/notesSlide226.xml" ContentType="application/vnd.openxmlformats-officedocument.presentationml.notesSlide+xml"/>
  <Override PartName="/ppt/notesSlides/notesSlide227.xml" ContentType="application/vnd.openxmlformats-officedocument.presentationml.notesSlide+xml"/>
  <Override PartName="/ppt/notesSlides/notesSlide228.xml" ContentType="application/vnd.openxmlformats-officedocument.presentationml.notesSlide+xml"/>
  <Override PartName="/ppt/notesSlides/notesSlide229.xml" ContentType="application/vnd.openxmlformats-officedocument.presentationml.notesSlide+xml"/>
  <Override PartName="/ppt/notesSlides/notesSlide230.xml" ContentType="application/vnd.openxmlformats-officedocument.presentationml.notesSlide+xml"/>
  <Override PartName="/ppt/notesSlides/notesSlide231.xml" ContentType="application/vnd.openxmlformats-officedocument.presentationml.notesSlide+xml"/>
  <Override PartName="/ppt/notesSlides/notesSlide232.xml" ContentType="application/vnd.openxmlformats-officedocument.presentationml.notesSlide+xml"/>
  <Override PartName="/ppt/notesSlides/notesSlide233.xml" ContentType="application/vnd.openxmlformats-officedocument.presentationml.notesSlide+xml"/>
  <Override PartName="/ppt/notesSlides/notesSlide234.xml" ContentType="application/vnd.openxmlformats-officedocument.presentationml.notesSlide+xml"/>
  <Override PartName="/ppt/notesSlides/notesSlide235.xml" ContentType="application/vnd.openxmlformats-officedocument.presentationml.notesSlide+xml"/>
  <Override PartName="/ppt/notesSlides/notesSlide236.xml" ContentType="application/vnd.openxmlformats-officedocument.presentationml.notesSlide+xml"/>
  <Override PartName="/ppt/notesSlides/notesSlide237.xml" ContentType="application/vnd.openxmlformats-officedocument.presentationml.notesSlide+xml"/>
  <Override PartName="/ppt/notesSlides/notesSlide238.xml" ContentType="application/vnd.openxmlformats-officedocument.presentationml.notesSlide+xml"/>
  <Override PartName="/ppt/notesSlides/notesSlide239.xml" ContentType="application/vnd.openxmlformats-officedocument.presentationml.notesSlide+xml"/>
  <Override PartName="/ppt/notesSlides/notesSlide240.xml" ContentType="application/vnd.openxmlformats-officedocument.presentationml.notesSlide+xml"/>
  <Override PartName="/ppt/notesSlides/notesSlide241.xml" ContentType="application/vnd.openxmlformats-officedocument.presentationml.notesSlide+xml"/>
  <Override PartName="/ppt/notesSlides/notesSlide242.xml" ContentType="application/vnd.openxmlformats-officedocument.presentationml.notesSlide+xml"/>
  <Override PartName="/ppt/notesSlides/notesSlide243.xml" ContentType="application/vnd.openxmlformats-officedocument.presentationml.notesSlide+xml"/>
  <Override PartName="/ppt/notesSlides/notesSlide244.xml" ContentType="application/vnd.openxmlformats-officedocument.presentationml.notesSlide+xml"/>
  <Override PartName="/ppt/notesSlides/notesSlide245.xml" ContentType="application/vnd.openxmlformats-officedocument.presentationml.notesSlide+xml"/>
  <Override PartName="/ppt/notesSlides/notesSlide246.xml" ContentType="application/vnd.openxmlformats-officedocument.presentationml.notesSlide+xml"/>
  <Override PartName="/ppt/notesSlides/notesSlide247.xml" ContentType="application/vnd.openxmlformats-officedocument.presentationml.notesSlide+xml"/>
  <Override PartName="/ppt/notesSlides/notesSlide248.xml" ContentType="application/vnd.openxmlformats-officedocument.presentationml.notesSlide+xml"/>
  <Override PartName="/ppt/notesSlides/notesSlide249.xml" ContentType="application/vnd.openxmlformats-officedocument.presentationml.notesSlide+xml"/>
  <Override PartName="/ppt/notesSlides/notesSlide250.xml" ContentType="application/vnd.openxmlformats-officedocument.presentationml.notesSlide+xml"/>
  <Override PartName="/ppt/notesSlides/notesSlide251.xml" ContentType="application/vnd.openxmlformats-officedocument.presentationml.notesSlide+xml"/>
  <Override PartName="/ppt/notesSlides/notesSlide252.xml" ContentType="application/vnd.openxmlformats-officedocument.presentationml.notesSlide+xml"/>
  <Override PartName="/ppt/notesSlides/notesSlide253.xml" ContentType="application/vnd.openxmlformats-officedocument.presentationml.notesSlide+xml"/>
  <Override PartName="/ppt/notesSlides/notesSlide254.xml" ContentType="application/vnd.openxmlformats-officedocument.presentationml.notesSlide+xml"/>
  <Override PartName="/ppt/notesSlides/notesSlide255.xml" ContentType="application/vnd.openxmlformats-officedocument.presentationml.notesSlide+xml"/>
  <Override PartName="/ppt/notesSlides/notesSlide256.xml" ContentType="application/vnd.openxmlformats-officedocument.presentationml.notesSlide+xml"/>
  <Override PartName="/ppt/notesSlides/notesSlide257.xml" ContentType="application/vnd.openxmlformats-officedocument.presentationml.notesSlide+xml"/>
  <Override PartName="/ppt/notesSlides/notesSlide258.xml" ContentType="application/vnd.openxmlformats-officedocument.presentationml.notesSlide+xml"/>
  <Override PartName="/ppt/notesSlides/notesSlide259.xml" ContentType="application/vnd.openxmlformats-officedocument.presentationml.notesSlide+xml"/>
  <Override PartName="/ppt/notesSlides/notesSlide260.xml" ContentType="application/vnd.openxmlformats-officedocument.presentationml.notesSlide+xml"/>
  <Override PartName="/ppt/notesSlides/notesSlide261.xml" ContentType="application/vnd.openxmlformats-officedocument.presentationml.notesSlide+xml"/>
  <Override PartName="/ppt/notesSlides/notesSlide262.xml" ContentType="application/vnd.openxmlformats-officedocument.presentationml.notesSlide+xml"/>
  <Override PartName="/ppt/notesSlides/notesSlide263.xml" ContentType="application/vnd.openxmlformats-officedocument.presentationml.notesSlide+xml"/>
  <Override PartName="/ppt/notesSlides/notesSlide264.xml" ContentType="application/vnd.openxmlformats-officedocument.presentationml.notesSlide+xml"/>
  <Override PartName="/ppt/notesSlides/notesSlide26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1" r:id="rId1"/>
    <p:sldMasterId id="2147483715" r:id="rId2"/>
    <p:sldMasterId id="2147483729" r:id="rId3"/>
  </p:sldMasterIdLst>
  <p:notesMasterIdLst>
    <p:notesMasterId r:id="rId294"/>
  </p:notesMasterIdLst>
  <p:handoutMasterIdLst>
    <p:handoutMasterId r:id="rId295"/>
  </p:handoutMasterIdLst>
  <p:sldIdLst>
    <p:sldId id="658" r:id="rId4"/>
    <p:sldId id="871" r:id="rId5"/>
    <p:sldId id="872" r:id="rId6"/>
    <p:sldId id="959" r:id="rId7"/>
    <p:sldId id="537" r:id="rId8"/>
    <p:sldId id="538" r:id="rId9"/>
    <p:sldId id="330" r:id="rId10"/>
    <p:sldId id="579" r:id="rId11"/>
    <p:sldId id="927" r:id="rId12"/>
    <p:sldId id="928" r:id="rId13"/>
    <p:sldId id="589" r:id="rId14"/>
    <p:sldId id="445" r:id="rId15"/>
    <p:sldId id="446" r:id="rId16"/>
    <p:sldId id="447" r:id="rId17"/>
    <p:sldId id="721" r:id="rId18"/>
    <p:sldId id="799" r:id="rId19"/>
    <p:sldId id="836" r:id="rId20"/>
    <p:sldId id="822" r:id="rId21"/>
    <p:sldId id="952" r:id="rId22"/>
    <p:sldId id="459" r:id="rId23"/>
    <p:sldId id="460" r:id="rId24"/>
    <p:sldId id="461" r:id="rId25"/>
    <p:sldId id="462" r:id="rId26"/>
    <p:sldId id="582" r:id="rId27"/>
    <p:sldId id="464" r:id="rId28"/>
    <p:sldId id="953" r:id="rId29"/>
    <p:sldId id="954" r:id="rId30"/>
    <p:sldId id="466" r:id="rId31"/>
    <p:sldId id="270" r:id="rId32"/>
    <p:sldId id="635" r:id="rId33"/>
    <p:sldId id="468" r:id="rId34"/>
    <p:sldId id="584" r:id="rId35"/>
    <p:sldId id="964" r:id="rId36"/>
    <p:sldId id="724" r:id="rId37"/>
    <p:sldId id="800" r:id="rId38"/>
    <p:sldId id="869" r:id="rId39"/>
    <p:sldId id="877" r:id="rId40"/>
    <p:sldId id="262" r:id="rId41"/>
    <p:sldId id="868" r:id="rId42"/>
    <p:sldId id="261" r:id="rId43"/>
    <p:sldId id="946" r:id="rId44"/>
    <p:sldId id="574" r:id="rId45"/>
    <p:sldId id="344" r:id="rId46"/>
    <p:sldId id="965" r:id="rId47"/>
    <p:sldId id="925" r:id="rId48"/>
    <p:sldId id="926" r:id="rId49"/>
    <p:sldId id="264" r:id="rId50"/>
    <p:sldId id="346" r:id="rId51"/>
    <p:sldId id="948" r:id="rId52"/>
    <p:sldId id="472" r:id="rId53"/>
    <p:sldId id="473" r:id="rId54"/>
    <p:sldId id="476" r:id="rId55"/>
    <p:sldId id="395" r:id="rId56"/>
    <p:sldId id="274" r:id="rId57"/>
    <p:sldId id="490" r:id="rId58"/>
    <p:sldId id="564" r:id="rId59"/>
    <p:sldId id="481" r:id="rId60"/>
    <p:sldId id="942" r:id="rId61"/>
    <p:sldId id="943" r:id="rId62"/>
    <p:sldId id="966" r:id="rId63"/>
    <p:sldId id="944" r:id="rId64"/>
    <p:sldId id="273" r:id="rId65"/>
    <p:sldId id="275" r:id="rId66"/>
    <p:sldId id="734" r:id="rId67"/>
    <p:sldId id="651" r:id="rId68"/>
    <p:sldId id="961" r:id="rId69"/>
    <p:sldId id="277" r:id="rId70"/>
    <p:sldId id="858" r:id="rId71"/>
    <p:sldId id="736" r:id="rId72"/>
    <p:sldId id="737" r:id="rId73"/>
    <p:sldId id="738" r:id="rId74"/>
    <p:sldId id="823" r:id="rId75"/>
    <p:sldId id="935" r:id="rId76"/>
    <p:sldId id="939" r:id="rId77"/>
    <p:sldId id="940" r:id="rId78"/>
    <p:sldId id="941" r:id="rId79"/>
    <p:sldId id="740" r:id="rId80"/>
    <p:sldId id="741" r:id="rId81"/>
    <p:sldId id="945" r:id="rId82"/>
    <p:sldId id="742" r:id="rId83"/>
    <p:sldId id="969" r:id="rId84"/>
    <p:sldId id="743" r:id="rId85"/>
    <p:sldId id="879" r:id="rId86"/>
    <p:sldId id="880" r:id="rId87"/>
    <p:sldId id="745" r:id="rId88"/>
    <p:sldId id="746" r:id="rId89"/>
    <p:sldId id="747" r:id="rId90"/>
    <p:sldId id="501" r:id="rId91"/>
    <p:sldId id="840" r:id="rId92"/>
    <p:sldId id="761" r:id="rId93"/>
    <p:sldId id="947" r:id="rId94"/>
    <p:sldId id="757" r:id="rId95"/>
    <p:sldId id="762" r:id="rId96"/>
    <p:sldId id="763" r:id="rId97"/>
    <p:sldId id="924" r:id="rId98"/>
    <p:sldId id="970" r:id="rId99"/>
    <p:sldId id="331" r:id="rId100"/>
    <p:sldId id="922" r:id="rId101"/>
    <p:sldId id="972" r:id="rId102"/>
    <p:sldId id="973" r:id="rId103"/>
    <p:sldId id="652" r:id="rId104"/>
    <p:sldId id="591" r:id="rId105"/>
    <p:sldId id="334" r:id="rId106"/>
    <p:sldId id="335" r:id="rId107"/>
    <p:sldId id="336" r:id="rId108"/>
    <p:sldId id="337" r:id="rId109"/>
    <p:sldId id="967" r:id="rId110"/>
    <p:sldId id="968" r:id="rId111"/>
    <p:sldId id="833" r:id="rId112"/>
    <p:sldId id="834" r:id="rId113"/>
    <p:sldId id="495" r:id="rId114"/>
    <p:sldId id="497" r:id="rId115"/>
    <p:sldId id="496" r:id="rId116"/>
    <p:sldId id="499" r:id="rId117"/>
    <p:sldId id="722" r:id="rId118"/>
    <p:sldId id="758" r:id="rId119"/>
    <p:sldId id="655" r:id="rId120"/>
    <p:sldId id="960" r:id="rId121"/>
    <p:sldId id="575" r:id="rId122"/>
    <p:sldId id="654" r:id="rId123"/>
    <p:sldId id="577" r:id="rId124"/>
    <p:sldId id="578" r:id="rId125"/>
    <p:sldId id="718" r:id="rId126"/>
    <p:sldId id="720" r:id="rId127"/>
    <p:sldId id="719" r:id="rId128"/>
    <p:sldId id="656" r:id="rId129"/>
    <p:sldId id="643" r:id="rId130"/>
    <p:sldId id="644" r:id="rId131"/>
    <p:sldId id="645" r:id="rId132"/>
    <p:sldId id="832" r:id="rId133"/>
    <p:sldId id="647" r:id="rId134"/>
    <p:sldId id="920" r:id="rId135"/>
    <p:sldId id="921" r:id="rId136"/>
    <p:sldId id="648" r:id="rId137"/>
    <p:sldId id="649" r:id="rId138"/>
    <p:sldId id="650" r:id="rId139"/>
    <p:sldId id="837" r:id="rId140"/>
    <p:sldId id="487" r:id="rId141"/>
    <p:sldId id="492" r:id="rId142"/>
    <p:sldId id="797" r:id="rId143"/>
    <p:sldId id="493" r:id="rId144"/>
    <p:sldId id="526" r:id="rId145"/>
    <p:sldId id="525" r:id="rId146"/>
    <p:sldId id="592" r:id="rId147"/>
    <p:sldId id="284" r:id="rId148"/>
    <p:sldId id="288" r:id="rId149"/>
    <p:sldId id="536" r:id="rId150"/>
    <p:sldId id="519" r:id="rId151"/>
    <p:sldId id="867" r:id="rId152"/>
    <p:sldId id="507" r:id="rId153"/>
    <p:sldId id="508" r:id="rId154"/>
    <p:sldId id="545" r:id="rId155"/>
    <p:sldId id="509" r:id="rId156"/>
    <p:sldId id="510" r:id="rId157"/>
    <p:sldId id="511" r:id="rId158"/>
    <p:sldId id="512" r:id="rId159"/>
    <p:sldId id="768" r:id="rId160"/>
    <p:sldId id="513" r:id="rId161"/>
    <p:sldId id="781" r:id="rId162"/>
    <p:sldId id="929" r:id="rId163"/>
    <p:sldId id="931" r:id="rId164"/>
    <p:sldId id="904" r:id="rId165"/>
    <p:sldId id="905" r:id="rId166"/>
    <p:sldId id="906" r:id="rId167"/>
    <p:sldId id="907" r:id="rId168"/>
    <p:sldId id="908" r:id="rId169"/>
    <p:sldId id="909" r:id="rId170"/>
    <p:sldId id="910" r:id="rId171"/>
    <p:sldId id="911" r:id="rId172"/>
    <p:sldId id="912" r:id="rId173"/>
    <p:sldId id="913" r:id="rId174"/>
    <p:sldId id="914" r:id="rId175"/>
    <p:sldId id="915" r:id="rId176"/>
    <p:sldId id="916" r:id="rId177"/>
    <p:sldId id="917" r:id="rId178"/>
    <p:sldId id="918" r:id="rId179"/>
    <p:sldId id="919" r:id="rId180"/>
    <p:sldId id="971" r:id="rId181"/>
    <p:sldId id="618" r:id="rId182"/>
    <p:sldId id="619" r:id="rId183"/>
    <p:sldId id="620" r:id="rId184"/>
    <p:sldId id="626" r:id="rId185"/>
    <p:sldId id="625" r:id="rId186"/>
    <p:sldId id="622" r:id="rId187"/>
    <p:sldId id="623" r:id="rId188"/>
    <p:sldId id="624" r:id="rId189"/>
    <p:sldId id="627" r:id="rId190"/>
    <p:sldId id="367" r:id="rId191"/>
    <p:sldId id="608" r:id="rId192"/>
    <p:sldId id="610" r:id="rId193"/>
    <p:sldId id="368" r:id="rId194"/>
    <p:sldId id="901" r:id="rId195"/>
    <p:sldId id="369" r:id="rId196"/>
    <p:sldId id="371" r:id="rId197"/>
    <p:sldId id="372" r:id="rId198"/>
    <p:sldId id="899" r:id="rId199"/>
    <p:sldId id="900" r:id="rId200"/>
    <p:sldId id="634" r:id="rId201"/>
    <p:sldId id="291" r:id="rId202"/>
    <p:sldId id="293" r:id="rId203"/>
    <p:sldId id="527" r:id="rId204"/>
    <p:sldId id="962" r:id="rId205"/>
    <p:sldId id="394" r:id="rId206"/>
    <p:sldId id="295" r:id="rId207"/>
    <p:sldId id="881" r:id="rId208"/>
    <p:sldId id="664" r:id="rId209"/>
    <p:sldId id="396" r:id="rId210"/>
    <p:sldId id="955" r:id="rId211"/>
    <p:sldId id="397" r:id="rId212"/>
    <p:sldId id="398" r:id="rId213"/>
    <p:sldId id="294" r:id="rId214"/>
    <p:sldId id="399" r:id="rId215"/>
    <p:sldId id="296" r:id="rId216"/>
    <p:sldId id="534" r:id="rId217"/>
    <p:sldId id="787" r:id="rId218"/>
    <p:sldId id="949" r:id="rId219"/>
    <p:sldId id="951" r:id="rId220"/>
    <p:sldId id="950" r:id="rId221"/>
    <p:sldId id="404" r:id="rId222"/>
    <p:sldId id="887" r:id="rId223"/>
    <p:sldId id="888" r:id="rId224"/>
    <p:sldId id="889" r:id="rId225"/>
    <p:sldId id="890" r:id="rId226"/>
    <p:sldId id="891" r:id="rId227"/>
    <p:sldId id="892" r:id="rId228"/>
    <p:sldId id="893" r:id="rId229"/>
    <p:sldId id="894" r:id="rId230"/>
    <p:sldId id="895" r:id="rId231"/>
    <p:sldId id="896" r:id="rId232"/>
    <p:sldId id="897" r:id="rId233"/>
    <p:sldId id="898" r:id="rId234"/>
    <p:sldId id="309" r:id="rId235"/>
    <p:sldId id="415" r:id="rId236"/>
    <p:sldId id="310" r:id="rId237"/>
    <p:sldId id="311" r:id="rId238"/>
    <p:sldId id="418" r:id="rId239"/>
    <p:sldId id="313" r:id="rId240"/>
    <p:sldId id="312" r:id="rId241"/>
    <p:sldId id="860" r:id="rId242"/>
    <p:sldId id="861" r:id="rId243"/>
    <p:sldId id="862" r:id="rId244"/>
    <p:sldId id="886" r:id="rId245"/>
    <p:sldId id="876" r:id="rId246"/>
    <p:sldId id="956" r:id="rId247"/>
    <p:sldId id="963" r:id="rId248"/>
    <p:sldId id="865" r:id="rId249"/>
    <p:sldId id="885" r:id="rId250"/>
    <p:sldId id="866" r:id="rId251"/>
    <p:sldId id="769" r:id="rId252"/>
    <p:sldId id="599" r:id="rId253"/>
    <p:sldId id="440" r:id="rId254"/>
    <p:sldId id="766" r:id="rId255"/>
    <p:sldId id="812" r:id="rId256"/>
    <p:sldId id="765" r:id="rId257"/>
    <p:sldId id="811" r:id="rId258"/>
    <p:sldId id="813" r:id="rId259"/>
    <p:sldId id="814" r:id="rId260"/>
    <p:sldId id="661" r:id="rId261"/>
    <p:sldId id="315" r:id="rId262"/>
    <p:sldId id="316" r:id="rId263"/>
    <p:sldId id="338" r:id="rId264"/>
    <p:sldId id="317" r:id="rId265"/>
    <p:sldId id="339" r:id="rId266"/>
    <p:sldId id="340" r:id="rId267"/>
    <p:sldId id="815" r:id="rId268"/>
    <p:sldId id="318" r:id="rId269"/>
    <p:sldId id="540" r:id="rId270"/>
    <p:sldId id="341" r:id="rId271"/>
    <p:sldId id="856" r:id="rId272"/>
    <p:sldId id="842" r:id="rId273"/>
    <p:sldId id="843" r:id="rId274"/>
    <p:sldId id="844" r:id="rId275"/>
    <p:sldId id="845" r:id="rId276"/>
    <p:sldId id="846" r:id="rId277"/>
    <p:sldId id="847" r:id="rId278"/>
    <p:sldId id="848" r:id="rId279"/>
    <p:sldId id="849" r:id="rId280"/>
    <p:sldId id="850" r:id="rId281"/>
    <p:sldId id="882" r:id="rId282"/>
    <p:sldId id="852" r:id="rId283"/>
    <p:sldId id="853" r:id="rId284"/>
    <p:sldId id="855" r:id="rId285"/>
    <p:sldId id="818" r:id="rId286"/>
    <p:sldId id="325" r:id="rId287"/>
    <p:sldId id="581" r:id="rId288"/>
    <p:sldId id="327" r:id="rId289"/>
    <p:sldId id="809" r:id="rId290"/>
    <p:sldId id="444" r:id="rId291"/>
    <p:sldId id="938" r:id="rId292"/>
    <p:sldId id="873" r:id="rId293"/>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D1CD"/>
    <a:srgbClr val="00FE00"/>
    <a:srgbClr val="005183"/>
    <a:srgbClr val="1F2B88"/>
    <a:srgbClr val="126C0E"/>
    <a:srgbClr val="FF3300"/>
    <a:srgbClr val="FFFF66"/>
    <a:srgbClr val="040458"/>
    <a:srgbClr val="D1CDD0"/>
    <a:srgbClr val="CDD1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81" autoAdjust="0"/>
    <p:restoredTop sz="96433" autoAdjust="0"/>
  </p:normalViewPr>
  <p:slideViewPr>
    <p:cSldViewPr>
      <p:cViewPr varScale="1">
        <p:scale>
          <a:sx n="101" d="100"/>
          <a:sy n="101" d="100"/>
        </p:scale>
        <p:origin x="1554" y="108"/>
      </p:cViewPr>
      <p:guideLst>
        <p:guide orient="horz" pos="2160"/>
        <p:guide pos="2880"/>
      </p:guideLst>
    </p:cSldViewPr>
  </p:slideViewPr>
  <p:outlineViewPr>
    <p:cViewPr>
      <p:scale>
        <a:sx n="33" d="100"/>
        <a:sy n="33" d="100"/>
      </p:scale>
      <p:origin x="0" y="-6018"/>
    </p:cViewPr>
  </p:outlineViewPr>
  <p:notesTextViewPr>
    <p:cViewPr>
      <p:scale>
        <a:sx n="66" d="100"/>
        <a:sy n="66" d="100"/>
      </p:scale>
      <p:origin x="0" y="0"/>
    </p:cViewPr>
  </p:notesTextViewPr>
  <p:sorterViewPr>
    <p:cViewPr varScale="1">
      <p:scale>
        <a:sx n="1" d="1"/>
        <a:sy n="1" d="1"/>
      </p:scale>
      <p:origin x="0" y="-33552"/>
    </p:cViewPr>
  </p:sorterViewPr>
  <p:notesViewPr>
    <p:cSldViewPr>
      <p:cViewPr>
        <p:scale>
          <a:sx n="75" d="100"/>
          <a:sy n="75" d="100"/>
        </p:scale>
        <p:origin x="3900" y="27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4.xml"/><Relationship Id="rId299" Type="http://schemas.openxmlformats.org/officeDocument/2006/relationships/tableStyles" Target="tableStyles.xml"/><Relationship Id="rId21" Type="http://schemas.openxmlformats.org/officeDocument/2006/relationships/slide" Target="slides/slide18.xml"/><Relationship Id="rId42" Type="http://schemas.openxmlformats.org/officeDocument/2006/relationships/slide" Target="slides/slide39.xml"/><Relationship Id="rId63" Type="http://schemas.openxmlformats.org/officeDocument/2006/relationships/slide" Target="slides/slide60.xml"/><Relationship Id="rId84" Type="http://schemas.openxmlformats.org/officeDocument/2006/relationships/slide" Target="slides/slide81.xml"/><Relationship Id="rId138" Type="http://schemas.openxmlformats.org/officeDocument/2006/relationships/slide" Target="slides/slide135.xml"/><Relationship Id="rId159" Type="http://schemas.openxmlformats.org/officeDocument/2006/relationships/slide" Target="slides/slide156.xml"/><Relationship Id="rId170" Type="http://schemas.openxmlformats.org/officeDocument/2006/relationships/slide" Target="slides/slide167.xml"/><Relationship Id="rId191" Type="http://schemas.openxmlformats.org/officeDocument/2006/relationships/slide" Target="slides/slide188.xml"/><Relationship Id="rId205" Type="http://schemas.openxmlformats.org/officeDocument/2006/relationships/slide" Target="slides/slide202.xml"/><Relationship Id="rId226" Type="http://schemas.openxmlformats.org/officeDocument/2006/relationships/slide" Target="slides/slide223.xml"/><Relationship Id="rId247" Type="http://schemas.openxmlformats.org/officeDocument/2006/relationships/slide" Target="slides/slide244.xml"/><Relationship Id="rId107" Type="http://schemas.openxmlformats.org/officeDocument/2006/relationships/slide" Target="slides/slide104.xml"/><Relationship Id="rId268" Type="http://schemas.openxmlformats.org/officeDocument/2006/relationships/slide" Target="slides/slide265.xml"/><Relationship Id="rId289" Type="http://schemas.openxmlformats.org/officeDocument/2006/relationships/slide" Target="slides/slide286.xml"/><Relationship Id="rId11" Type="http://schemas.openxmlformats.org/officeDocument/2006/relationships/slide" Target="slides/slide8.xml"/><Relationship Id="rId32" Type="http://schemas.openxmlformats.org/officeDocument/2006/relationships/slide" Target="slides/slide29.xml"/><Relationship Id="rId53" Type="http://schemas.openxmlformats.org/officeDocument/2006/relationships/slide" Target="slides/slide50.xml"/><Relationship Id="rId74" Type="http://schemas.openxmlformats.org/officeDocument/2006/relationships/slide" Target="slides/slide71.xml"/><Relationship Id="rId128" Type="http://schemas.openxmlformats.org/officeDocument/2006/relationships/slide" Target="slides/slide125.xml"/><Relationship Id="rId149" Type="http://schemas.openxmlformats.org/officeDocument/2006/relationships/slide" Target="slides/slide146.xml"/><Relationship Id="rId5" Type="http://schemas.openxmlformats.org/officeDocument/2006/relationships/slide" Target="slides/slide2.xml"/><Relationship Id="rId95" Type="http://schemas.openxmlformats.org/officeDocument/2006/relationships/slide" Target="slides/slide92.xml"/><Relationship Id="rId160" Type="http://schemas.openxmlformats.org/officeDocument/2006/relationships/slide" Target="slides/slide157.xml"/><Relationship Id="rId181" Type="http://schemas.openxmlformats.org/officeDocument/2006/relationships/slide" Target="slides/slide178.xml"/><Relationship Id="rId216" Type="http://schemas.openxmlformats.org/officeDocument/2006/relationships/slide" Target="slides/slide213.xml"/><Relationship Id="rId237" Type="http://schemas.openxmlformats.org/officeDocument/2006/relationships/slide" Target="slides/slide234.xml"/><Relationship Id="rId258" Type="http://schemas.openxmlformats.org/officeDocument/2006/relationships/slide" Target="slides/slide255.xml"/><Relationship Id="rId279" Type="http://schemas.openxmlformats.org/officeDocument/2006/relationships/slide" Target="slides/slide276.xml"/><Relationship Id="rId22" Type="http://schemas.openxmlformats.org/officeDocument/2006/relationships/slide" Target="slides/slide19.xml"/><Relationship Id="rId43" Type="http://schemas.openxmlformats.org/officeDocument/2006/relationships/slide" Target="slides/slide40.xml"/><Relationship Id="rId64" Type="http://schemas.openxmlformats.org/officeDocument/2006/relationships/slide" Target="slides/slide61.xml"/><Relationship Id="rId118" Type="http://schemas.openxmlformats.org/officeDocument/2006/relationships/slide" Target="slides/slide115.xml"/><Relationship Id="rId139" Type="http://schemas.openxmlformats.org/officeDocument/2006/relationships/slide" Target="slides/slide136.xml"/><Relationship Id="rId290" Type="http://schemas.openxmlformats.org/officeDocument/2006/relationships/slide" Target="slides/slide287.xml"/><Relationship Id="rId85" Type="http://schemas.openxmlformats.org/officeDocument/2006/relationships/slide" Target="slides/slide82.xml"/><Relationship Id="rId150" Type="http://schemas.openxmlformats.org/officeDocument/2006/relationships/slide" Target="slides/slide147.xml"/><Relationship Id="rId171" Type="http://schemas.openxmlformats.org/officeDocument/2006/relationships/slide" Target="slides/slide168.xml"/><Relationship Id="rId192" Type="http://schemas.openxmlformats.org/officeDocument/2006/relationships/slide" Target="slides/slide189.xml"/><Relationship Id="rId206" Type="http://schemas.openxmlformats.org/officeDocument/2006/relationships/slide" Target="slides/slide203.xml"/><Relationship Id="rId227" Type="http://schemas.openxmlformats.org/officeDocument/2006/relationships/slide" Target="slides/slide224.xml"/><Relationship Id="rId248" Type="http://schemas.openxmlformats.org/officeDocument/2006/relationships/slide" Target="slides/slide245.xml"/><Relationship Id="rId269" Type="http://schemas.openxmlformats.org/officeDocument/2006/relationships/slide" Target="slides/slide266.xml"/><Relationship Id="rId12" Type="http://schemas.openxmlformats.org/officeDocument/2006/relationships/slide" Target="slides/slide9.xml"/><Relationship Id="rId33" Type="http://schemas.openxmlformats.org/officeDocument/2006/relationships/slide" Target="slides/slide30.xml"/><Relationship Id="rId108" Type="http://schemas.openxmlformats.org/officeDocument/2006/relationships/slide" Target="slides/slide105.xml"/><Relationship Id="rId129" Type="http://schemas.openxmlformats.org/officeDocument/2006/relationships/slide" Target="slides/slide126.xml"/><Relationship Id="rId280" Type="http://schemas.openxmlformats.org/officeDocument/2006/relationships/slide" Target="slides/slide277.xml"/><Relationship Id="rId54" Type="http://schemas.openxmlformats.org/officeDocument/2006/relationships/slide" Target="slides/slide51.xml"/><Relationship Id="rId75" Type="http://schemas.openxmlformats.org/officeDocument/2006/relationships/slide" Target="slides/slide72.xml"/><Relationship Id="rId96" Type="http://schemas.openxmlformats.org/officeDocument/2006/relationships/slide" Target="slides/slide93.xml"/><Relationship Id="rId140" Type="http://schemas.openxmlformats.org/officeDocument/2006/relationships/slide" Target="slides/slide137.xml"/><Relationship Id="rId161" Type="http://schemas.openxmlformats.org/officeDocument/2006/relationships/slide" Target="slides/slide158.xml"/><Relationship Id="rId182" Type="http://schemas.openxmlformats.org/officeDocument/2006/relationships/slide" Target="slides/slide179.xml"/><Relationship Id="rId217" Type="http://schemas.openxmlformats.org/officeDocument/2006/relationships/slide" Target="slides/slide214.xml"/><Relationship Id="rId6" Type="http://schemas.openxmlformats.org/officeDocument/2006/relationships/slide" Target="slides/slide3.xml"/><Relationship Id="rId238" Type="http://schemas.openxmlformats.org/officeDocument/2006/relationships/slide" Target="slides/slide235.xml"/><Relationship Id="rId259" Type="http://schemas.openxmlformats.org/officeDocument/2006/relationships/slide" Target="slides/slide256.xml"/><Relationship Id="rId23" Type="http://schemas.openxmlformats.org/officeDocument/2006/relationships/slide" Target="slides/slide20.xml"/><Relationship Id="rId119" Type="http://schemas.openxmlformats.org/officeDocument/2006/relationships/slide" Target="slides/slide116.xml"/><Relationship Id="rId270" Type="http://schemas.openxmlformats.org/officeDocument/2006/relationships/slide" Target="slides/slide267.xml"/><Relationship Id="rId291" Type="http://schemas.openxmlformats.org/officeDocument/2006/relationships/slide" Target="slides/slide288.xml"/><Relationship Id="rId44" Type="http://schemas.openxmlformats.org/officeDocument/2006/relationships/slide" Target="slides/slide41.xml"/><Relationship Id="rId65" Type="http://schemas.openxmlformats.org/officeDocument/2006/relationships/slide" Target="slides/slide62.xml"/><Relationship Id="rId86" Type="http://schemas.openxmlformats.org/officeDocument/2006/relationships/slide" Target="slides/slide83.xml"/><Relationship Id="rId130" Type="http://schemas.openxmlformats.org/officeDocument/2006/relationships/slide" Target="slides/slide127.xml"/><Relationship Id="rId151" Type="http://schemas.openxmlformats.org/officeDocument/2006/relationships/slide" Target="slides/slide148.xml"/><Relationship Id="rId172" Type="http://schemas.openxmlformats.org/officeDocument/2006/relationships/slide" Target="slides/slide169.xml"/><Relationship Id="rId193" Type="http://schemas.openxmlformats.org/officeDocument/2006/relationships/slide" Target="slides/slide190.xml"/><Relationship Id="rId207" Type="http://schemas.openxmlformats.org/officeDocument/2006/relationships/slide" Target="slides/slide204.xml"/><Relationship Id="rId228" Type="http://schemas.openxmlformats.org/officeDocument/2006/relationships/slide" Target="slides/slide225.xml"/><Relationship Id="rId249" Type="http://schemas.openxmlformats.org/officeDocument/2006/relationships/slide" Target="slides/slide246.xml"/><Relationship Id="rId13" Type="http://schemas.openxmlformats.org/officeDocument/2006/relationships/slide" Target="slides/slide10.xml"/><Relationship Id="rId109" Type="http://schemas.openxmlformats.org/officeDocument/2006/relationships/slide" Target="slides/slide106.xml"/><Relationship Id="rId260" Type="http://schemas.openxmlformats.org/officeDocument/2006/relationships/slide" Target="slides/slide257.xml"/><Relationship Id="rId281" Type="http://schemas.openxmlformats.org/officeDocument/2006/relationships/slide" Target="slides/slide278.xml"/><Relationship Id="rId34" Type="http://schemas.openxmlformats.org/officeDocument/2006/relationships/slide" Target="slides/slide31.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20" Type="http://schemas.openxmlformats.org/officeDocument/2006/relationships/slide" Target="slides/slide117.xml"/><Relationship Id="rId141" Type="http://schemas.openxmlformats.org/officeDocument/2006/relationships/slide" Target="slides/slide138.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162" Type="http://schemas.openxmlformats.org/officeDocument/2006/relationships/slide" Target="slides/slide159.xml"/><Relationship Id="rId183" Type="http://schemas.openxmlformats.org/officeDocument/2006/relationships/slide" Target="slides/slide180.xml"/><Relationship Id="rId213" Type="http://schemas.openxmlformats.org/officeDocument/2006/relationships/slide" Target="slides/slide210.xml"/><Relationship Id="rId218" Type="http://schemas.openxmlformats.org/officeDocument/2006/relationships/slide" Target="slides/slide215.xml"/><Relationship Id="rId234" Type="http://schemas.openxmlformats.org/officeDocument/2006/relationships/slide" Target="slides/slide231.xml"/><Relationship Id="rId239" Type="http://schemas.openxmlformats.org/officeDocument/2006/relationships/slide" Target="slides/slide236.xml"/><Relationship Id="rId2" Type="http://schemas.openxmlformats.org/officeDocument/2006/relationships/slideMaster" Target="slideMasters/slideMaster2.xml"/><Relationship Id="rId29" Type="http://schemas.openxmlformats.org/officeDocument/2006/relationships/slide" Target="slides/slide26.xml"/><Relationship Id="rId250" Type="http://schemas.openxmlformats.org/officeDocument/2006/relationships/slide" Target="slides/slide247.xml"/><Relationship Id="rId255" Type="http://schemas.openxmlformats.org/officeDocument/2006/relationships/slide" Target="slides/slide252.xml"/><Relationship Id="rId271" Type="http://schemas.openxmlformats.org/officeDocument/2006/relationships/slide" Target="slides/slide268.xml"/><Relationship Id="rId276" Type="http://schemas.openxmlformats.org/officeDocument/2006/relationships/slide" Target="slides/slide273.xml"/><Relationship Id="rId292" Type="http://schemas.openxmlformats.org/officeDocument/2006/relationships/slide" Target="slides/slide289.xml"/><Relationship Id="rId297" Type="http://schemas.openxmlformats.org/officeDocument/2006/relationships/viewProps" Target="viewProps.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 Id="rId131" Type="http://schemas.openxmlformats.org/officeDocument/2006/relationships/slide" Target="slides/slide128.xml"/><Relationship Id="rId136" Type="http://schemas.openxmlformats.org/officeDocument/2006/relationships/slide" Target="slides/slide133.xml"/><Relationship Id="rId157" Type="http://schemas.openxmlformats.org/officeDocument/2006/relationships/slide" Target="slides/slide154.xml"/><Relationship Id="rId178" Type="http://schemas.openxmlformats.org/officeDocument/2006/relationships/slide" Target="slides/slide175.xml"/><Relationship Id="rId61" Type="http://schemas.openxmlformats.org/officeDocument/2006/relationships/slide" Target="slides/slide58.xml"/><Relationship Id="rId82" Type="http://schemas.openxmlformats.org/officeDocument/2006/relationships/slide" Target="slides/slide79.xml"/><Relationship Id="rId152" Type="http://schemas.openxmlformats.org/officeDocument/2006/relationships/slide" Target="slides/slide149.xml"/><Relationship Id="rId173" Type="http://schemas.openxmlformats.org/officeDocument/2006/relationships/slide" Target="slides/slide170.xml"/><Relationship Id="rId194" Type="http://schemas.openxmlformats.org/officeDocument/2006/relationships/slide" Target="slides/slide191.xml"/><Relationship Id="rId199" Type="http://schemas.openxmlformats.org/officeDocument/2006/relationships/slide" Target="slides/slide196.xml"/><Relationship Id="rId203" Type="http://schemas.openxmlformats.org/officeDocument/2006/relationships/slide" Target="slides/slide200.xml"/><Relationship Id="rId208" Type="http://schemas.openxmlformats.org/officeDocument/2006/relationships/slide" Target="slides/slide205.xml"/><Relationship Id="rId229" Type="http://schemas.openxmlformats.org/officeDocument/2006/relationships/slide" Target="slides/slide226.xml"/><Relationship Id="rId19" Type="http://schemas.openxmlformats.org/officeDocument/2006/relationships/slide" Target="slides/slide16.xml"/><Relationship Id="rId224" Type="http://schemas.openxmlformats.org/officeDocument/2006/relationships/slide" Target="slides/slide221.xml"/><Relationship Id="rId240" Type="http://schemas.openxmlformats.org/officeDocument/2006/relationships/slide" Target="slides/slide237.xml"/><Relationship Id="rId245" Type="http://schemas.openxmlformats.org/officeDocument/2006/relationships/slide" Target="slides/slide242.xml"/><Relationship Id="rId261" Type="http://schemas.openxmlformats.org/officeDocument/2006/relationships/slide" Target="slides/slide258.xml"/><Relationship Id="rId266" Type="http://schemas.openxmlformats.org/officeDocument/2006/relationships/slide" Target="slides/slide263.xml"/><Relationship Id="rId287" Type="http://schemas.openxmlformats.org/officeDocument/2006/relationships/slide" Target="slides/slide284.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26" Type="http://schemas.openxmlformats.org/officeDocument/2006/relationships/slide" Target="slides/slide123.xml"/><Relationship Id="rId147" Type="http://schemas.openxmlformats.org/officeDocument/2006/relationships/slide" Target="slides/slide144.xml"/><Relationship Id="rId168" Type="http://schemas.openxmlformats.org/officeDocument/2006/relationships/slide" Target="slides/slide165.xml"/><Relationship Id="rId282" Type="http://schemas.openxmlformats.org/officeDocument/2006/relationships/slide" Target="slides/slide279.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slide" Target="slides/slide118.xml"/><Relationship Id="rId142" Type="http://schemas.openxmlformats.org/officeDocument/2006/relationships/slide" Target="slides/slide139.xml"/><Relationship Id="rId163" Type="http://schemas.openxmlformats.org/officeDocument/2006/relationships/slide" Target="slides/slide160.xml"/><Relationship Id="rId184" Type="http://schemas.openxmlformats.org/officeDocument/2006/relationships/slide" Target="slides/slide181.xml"/><Relationship Id="rId189" Type="http://schemas.openxmlformats.org/officeDocument/2006/relationships/slide" Target="slides/slide186.xml"/><Relationship Id="rId219" Type="http://schemas.openxmlformats.org/officeDocument/2006/relationships/slide" Target="slides/slide216.xml"/><Relationship Id="rId3" Type="http://schemas.openxmlformats.org/officeDocument/2006/relationships/slideMaster" Target="slideMasters/slideMaster3.xml"/><Relationship Id="rId214" Type="http://schemas.openxmlformats.org/officeDocument/2006/relationships/slide" Target="slides/slide211.xml"/><Relationship Id="rId230" Type="http://schemas.openxmlformats.org/officeDocument/2006/relationships/slide" Target="slides/slide227.xml"/><Relationship Id="rId235" Type="http://schemas.openxmlformats.org/officeDocument/2006/relationships/slide" Target="slides/slide232.xml"/><Relationship Id="rId251" Type="http://schemas.openxmlformats.org/officeDocument/2006/relationships/slide" Target="slides/slide248.xml"/><Relationship Id="rId256" Type="http://schemas.openxmlformats.org/officeDocument/2006/relationships/slide" Target="slides/slide253.xml"/><Relationship Id="rId277" Type="http://schemas.openxmlformats.org/officeDocument/2006/relationships/slide" Target="slides/slide274.xml"/><Relationship Id="rId298" Type="http://schemas.openxmlformats.org/officeDocument/2006/relationships/theme" Target="theme/theme1.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 Id="rId116" Type="http://schemas.openxmlformats.org/officeDocument/2006/relationships/slide" Target="slides/slide113.xml"/><Relationship Id="rId137" Type="http://schemas.openxmlformats.org/officeDocument/2006/relationships/slide" Target="slides/slide134.xml"/><Relationship Id="rId158" Type="http://schemas.openxmlformats.org/officeDocument/2006/relationships/slide" Target="slides/slide155.xml"/><Relationship Id="rId272" Type="http://schemas.openxmlformats.org/officeDocument/2006/relationships/slide" Target="slides/slide269.xml"/><Relationship Id="rId293" Type="http://schemas.openxmlformats.org/officeDocument/2006/relationships/slide" Target="slides/slide290.xml"/><Relationship Id="rId20" Type="http://schemas.openxmlformats.org/officeDocument/2006/relationships/slide" Target="slides/slide17.xml"/><Relationship Id="rId41" Type="http://schemas.openxmlformats.org/officeDocument/2006/relationships/slide" Target="slides/slide38.xml"/><Relationship Id="rId62" Type="http://schemas.openxmlformats.org/officeDocument/2006/relationships/slide" Target="slides/slide59.xml"/><Relationship Id="rId83" Type="http://schemas.openxmlformats.org/officeDocument/2006/relationships/slide" Target="slides/slide80.xml"/><Relationship Id="rId88" Type="http://schemas.openxmlformats.org/officeDocument/2006/relationships/slide" Target="slides/slide85.xml"/><Relationship Id="rId111" Type="http://schemas.openxmlformats.org/officeDocument/2006/relationships/slide" Target="slides/slide108.xml"/><Relationship Id="rId132" Type="http://schemas.openxmlformats.org/officeDocument/2006/relationships/slide" Target="slides/slide129.xml"/><Relationship Id="rId153" Type="http://schemas.openxmlformats.org/officeDocument/2006/relationships/slide" Target="slides/slide150.xml"/><Relationship Id="rId174" Type="http://schemas.openxmlformats.org/officeDocument/2006/relationships/slide" Target="slides/slide171.xml"/><Relationship Id="rId179" Type="http://schemas.openxmlformats.org/officeDocument/2006/relationships/slide" Target="slides/slide176.xml"/><Relationship Id="rId195" Type="http://schemas.openxmlformats.org/officeDocument/2006/relationships/slide" Target="slides/slide192.xml"/><Relationship Id="rId209" Type="http://schemas.openxmlformats.org/officeDocument/2006/relationships/slide" Target="slides/slide206.xml"/><Relationship Id="rId190" Type="http://schemas.openxmlformats.org/officeDocument/2006/relationships/slide" Target="slides/slide187.xml"/><Relationship Id="rId204" Type="http://schemas.openxmlformats.org/officeDocument/2006/relationships/slide" Target="slides/slide201.xml"/><Relationship Id="rId220" Type="http://schemas.openxmlformats.org/officeDocument/2006/relationships/slide" Target="slides/slide217.xml"/><Relationship Id="rId225" Type="http://schemas.openxmlformats.org/officeDocument/2006/relationships/slide" Target="slides/slide222.xml"/><Relationship Id="rId241" Type="http://schemas.openxmlformats.org/officeDocument/2006/relationships/slide" Target="slides/slide238.xml"/><Relationship Id="rId246" Type="http://schemas.openxmlformats.org/officeDocument/2006/relationships/slide" Target="slides/slide243.xml"/><Relationship Id="rId267" Type="http://schemas.openxmlformats.org/officeDocument/2006/relationships/slide" Target="slides/slide264.xml"/><Relationship Id="rId288" Type="http://schemas.openxmlformats.org/officeDocument/2006/relationships/slide" Target="slides/slide285.xml"/><Relationship Id="rId15" Type="http://schemas.openxmlformats.org/officeDocument/2006/relationships/slide" Target="slides/slide12.xml"/><Relationship Id="rId36" Type="http://schemas.openxmlformats.org/officeDocument/2006/relationships/slide" Target="slides/slide33.xml"/><Relationship Id="rId57" Type="http://schemas.openxmlformats.org/officeDocument/2006/relationships/slide" Target="slides/slide54.xml"/><Relationship Id="rId106" Type="http://schemas.openxmlformats.org/officeDocument/2006/relationships/slide" Target="slides/slide103.xml"/><Relationship Id="rId127" Type="http://schemas.openxmlformats.org/officeDocument/2006/relationships/slide" Target="slides/slide124.xml"/><Relationship Id="rId262" Type="http://schemas.openxmlformats.org/officeDocument/2006/relationships/slide" Target="slides/slide259.xml"/><Relationship Id="rId283" Type="http://schemas.openxmlformats.org/officeDocument/2006/relationships/slide" Target="slides/slide280.xml"/><Relationship Id="rId10" Type="http://schemas.openxmlformats.org/officeDocument/2006/relationships/slide" Target="slides/slide7.xml"/><Relationship Id="rId31" Type="http://schemas.openxmlformats.org/officeDocument/2006/relationships/slide" Target="slides/slide28.xml"/><Relationship Id="rId52" Type="http://schemas.openxmlformats.org/officeDocument/2006/relationships/slide" Target="slides/slide49.xml"/><Relationship Id="rId73" Type="http://schemas.openxmlformats.org/officeDocument/2006/relationships/slide" Target="slides/slide70.xml"/><Relationship Id="rId78" Type="http://schemas.openxmlformats.org/officeDocument/2006/relationships/slide" Target="slides/slide75.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slide" Target="slides/slide119.xml"/><Relationship Id="rId143" Type="http://schemas.openxmlformats.org/officeDocument/2006/relationships/slide" Target="slides/slide140.xml"/><Relationship Id="rId148" Type="http://schemas.openxmlformats.org/officeDocument/2006/relationships/slide" Target="slides/slide145.xml"/><Relationship Id="rId164" Type="http://schemas.openxmlformats.org/officeDocument/2006/relationships/slide" Target="slides/slide161.xml"/><Relationship Id="rId169" Type="http://schemas.openxmlformats.org/officeDocument/2006/relationships/slide" Target="slides/slide166.xml"/><Relationship Id="rId185" Type="http://schemas.openxmlformats.org/officeDocument/2006/relationships/slide" Target="slides/slide182.xml"/><Relationship Id="rId4" Type="http://schemas.openxmlformats.org/officeDocument/2006/relationships/slide" Target="slides/slide1.xml"/><Relationship Id="rId9" Type="http://schemas.openxmlformats.org/officeDocument/2006/relationships/slide" Target="slides/slide6.xml"/><Relationship Id="rId180" Type="http://schemas.openxmlformats.org/officeDocument/2006/relationships/slide" Target="slides/slide177.xml"/><Relationship Id="rId210" Type="http://schemas.openxmlformats.org/officeDocument/2006/relationships/slide" Target="slides/slide207.xml"/><Relationship Id="rId215" Type="http://schemas.openxmlformats.org/officeDocument/2006/relationships/slide" Target="slides/slide212.xml"/><Relationship Id="rId236" Type="http://schemas.openxmlformats.org/officeDocument/2006/relationships/slide" Target="slides/slide233.xml"/><Relationship Id="rId257" Type="http://schemas.openxmlformats.org/officeDocument/2006/relationships/slide" Target="slides/slide254.xml"/><Relationship Id="rId278" Type="http://schemas.openxmlformats.org/officeDocument/2006/relationships/slide" Target="slides/slide275.xml"/><Relationship Id="rId26" Type="http://schemas.openxmlformats.org/officeDocument/2006/relationships/slide" Target="slides/slide23.xml"/><Relationship Id="rId231" Type="http://schemas.openxmlformats.org/officeDocument/2006/relationships/slide" Target="slides/slide228.xml"/><Relationship Id="rId252" Type="http://schemas.openxmlformats.org/officeDocument/2006/relationships/slide" Target="slides/slide249.xml"/><Relationship Id="rId273" Type="http://schemas.openxmlformats.org/officeDocument/2006/relationships/slide" Target="slides/slide270.xml"/><Relationship Id="rId294" Type="http://schemas.openxmlformats.org/officeDocument/2006/relationships/notesMaster" Target="notesMasters/notesMaster1.xml"/><Relationship Id="rId47" Type="http://schemas.openxmlformats.org/officeDocument/2006/relationships/slide" Target="slides/slide44.xml"/><Relationship Id="rId68" Type="http://schemas.openxmlformats.org/officeDocument/2006/relationships/slide" Target="slides/slide65.xml"/><Relationship Id="rId89" Type="http://schemas.openxmlformats.org/officeDocument/2006/relationships/slide" Target="slides/slide86.xml"/><Relationship Id="rId112" Type="http://schemas.openxmlformats.org/officeDocument/2006/relationships/slide" Target="slides/slide109.xml"/><Relationship Id="rId133" Type="http://schemas.openxmlformats.org/officeDocument/2006/relationships/slide" Target="slides/slide130.xml"/><Relationship Id="rId154" Type="http://schemas.openxmlformats.org/officeDocument/2006/relationships/slide" Target="slides/slide151.xml"/><Relationship Id="rId175" Type="http://schemas.openxmlformats.org/officeDocument/2006/relationships/slide" Target="slides/slide172.xml"/><Relationship Id="rId196" Type="http://schemas.openxmlformats.org/officeDocument/2006/relationships/slide" Target="slides/slide193.xml"/><Relationship Id="rId200" Type="http://schemas.openxmlformats.org/officeDocument/2006/relationships/slide" Target="slides/slide197.xml"/><Relationship Id="rId16" Type="http://schemas.openxmlformats.org/officeDocument/2006/relationships/slide" Target="slides/slide13.xml"/><Relationship Id="rId221" Type="http://schemas.openxmlformats.org/officeDocument/2006/relationships/slide" Target="slides/slide218.xml"/><Relationship Id="rId242" Type="http://schemas.openxmlformats.org/officeDocument/2006/relationships/slide" Target="slides/slide239.xml"/><Relationship Id="rId263" Type="http://schemas.openxmlformats.org/officeDocument/2006/relationships/slide" Target="slides/slide260.xml"/><Relationship Id="rId284" Type="http://schemas.openxmlformats.org/officeDocument/2006/relationships/slide" Target="slides/slide281.xml"/><Relationship Id="rId37" Type="http://schemas.openxmlformats.org/officeDocument/2006/relationships/slide" Target="slides/slide34.xml"/><Relationship Id="rId58" Type="http://schemas.openxmlformats.org/officeDocument/2006/relationships/slide" Target="slides/slide55.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slide" Target="slides/slide120.xml"/><Relationship Id="rId144" Type="http://schemas.openxmlformats.org/officeDocument/2006/relationships/slide" Target="slides/slide141.xml"/><Relationship Id="rId90" Type="http://schemas.openxmlformats.org/officeDocument/2006/relationships/slide" Target="slides/slide87.xml"/><Relationship Id="rId165" Type="http://schemas.openxmlformats.org/officeDocument/2006/relationships/slide" Target="slides/slide162.xml"/><Relationship Id="rId186" Type="http://schemas.openxmlformats.org/officeDocument/2006/relationships/slide" Target="slides/slide183.xml"/><Relationship Id="rId211" Type="http://schemas.openxmlformats.org/officeDocument/2006/relationships/slide" Target="slides/slide208.xml"/><Relationship Id="rId232" Type="http://schemas.openxmlformats.org/officeDocument/2006/relationships/slide" Target="slides/slide229.xml"/><Relationship Id="rId253" Type="http://schemas.openxmlformats.org/officeDocument/2006/relationships/slide" Target="slides/slide250.xml"/><Relationship Id="rId274" Type="http://schemas.openxmlformats.org/officeDocument/2006/relationships/slide" Target="slides/slide271.xml"/><Relationship Id="rId295" Type="http://schemas.openxmlformats.org/officeDocument/2006/relationships/handoutMaster" Target="handoutMasters/handoutMaster1.xml"/><Relationship Id="rId27" Type="http://schemas.openxmlformats.org/officeDocument/2006/relationships/slide" Target="slides/slide24.xml"/><Relationship Id="rId48" Type="http://schemas.openxmlformats.org/officeDocument/2006/relationships/slide" Target="slides/slide45.xml"/><Relationship Id="rId69" Type="http://schemas.openxmlformats.org/officeDocument/2006/relationships/slide" Target="slides/slide66.xml"/><Relationship Id="rId113" Type="http://schemas.openxmlformats.org/officeDocument/2006/relationships/slide" Target="slides/slide110.xml"/><Relationship Id="rId134" Type="http://schemas.openxmlformats.org/officeDocument/2006/relationships/slide" Target="slides/slide131.xml"/><Relationship Id="rId80" Type="http://schemas.openxmlformats.org/officeDocument/2006/relationships/slide" Target="slides/slide77.xml"/><Relationship Id="rId155" Type="http://schemas.openxmlformats.org/officeDocument/2006/relationships/slide" Target="slides/slide152.xml"/><Relationship Id="rId176" Type="http://schemas.openxmlformats.org/officeDocument/2006/relationships/slide" Target="slides/slide173.xml"/><Relationship Id="rId197" Type="http://schemas.openxmlformats.org/officeDocument/2006/relationships/slide" Target="slides/slide194.xml"/><Relationship Id="rId201" Type="http://schemas.openxmlformats.org/officeDocument/2006/relationships/slide" Target="slides/slide198.xml"/><Relationship Id="rId222" Type="http://schemas.openxmlformats.org/officeDocument/2006/relationships/slide" Target="slides/slide219.xml"/><Relationship Id="rId243" Type="http://schemas.openxmlformats.org/officeDocument/2006/relationships/slide" Target="slides/slide240.xml"/><Relationship Id="rId264" Type="http://schemas.openxmlformats.org/officeDocument/2006/relationships/slide" Target="slides/slide261.xml"/><Relationship Id="rId285" Type="http://schemas.openxmlformats.org/officeDocument/2006/relationships/slide" Target="slides/slide282.xml"/><Relationship Id="rId17" Type="http://schemas.openxmlformats.org/officeDocument/2006/relationships/slide" Target="slides/slide14.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slide" Target="slides/slide100.xml"/><Relationship Id="rId124" Type="http://schemas.openxmlformats.org/officeDocument/2006/relationships/slide" Target="slides/slide121.xml"/><Relationship Id="rId70" Type="http://schemas.openxmlformats.org/officeDocument/2006/relationships/slide" Target="slides/slide67.xml"/><Relationship Id="rId91" Type="http://schemas.openxmlformats.org/officeDocument/2006/relationships/slide" Target="slides/slide88.xml"/><Relationship Id="rId145" Type="http://schemas.openxmlformats.org/officeDocument/2006/relationships/slide" Target="slides/slide142.xml"/><Relationship Id="rId166" Type="http://schemas.openxmlformats.org/officeDocument/2006/relationships/slide" Target="slides/slide163.xml"/><Relationship Id="rId187" Type="http://schemas.openxmlformats.org/officeDocument/2006/relationships/slide" Target="slides/slide184.xml"/><Relationship Id="rId1" Type="http://schemas.openxmlformats.org/officeDocument/2006/relationships/slideMaster" Target="slideMasters/slideMaster1.xml"/><Relationship Id="rId212" Type="http://schemas.openxmlformats.org/officeDocument/2006/relationships/slide" Target="slides/slide209.xml"/><Relationship Id="rId233" Type="http://schemas.openxmlformats.org/officeDocument/2006/relationships/slide" Target="slides/slide230.xml"/><Relationship Id="rId254" Type="http://schemas.openxmlformats.org/officeDocument/2006/relationships/slide" Target="slides/slide251.xml"/><Relationship Id="rId28" Type="http://schemas.openxmlformats.org/officeDocument/2006/relationships/slide" Target="slides/slide25.xml"/><Relationship Id="rId49" Type="http://schemas.openxmlformats.org/officeDocument/2006/relationships/slide" Target="slides/slide46.xml"/><Relationship Id="rId114" Type="http://schemas.openxmlformats.org/officeDocument/2006/relationships/slide" Target="slides/slide111.xml"/><Relationship Id="rId275" Type="http://schemas.openxmlformats.org/officeDocument/2006/relationships/slide" Target="slides/slide272.xml"/><Relationship Id="rId296" Type="http://schemas.openxmlformats.org/officeDocument/2006/relationships/presProps" Target="presProps.xml"/><Relationship Id="rId60" Type="http://schemas.openxmlformats.org/officeDocument/2006/relationships/slide" Target="slides/slide57.xml"/><Relationship Id="rId81" Type="http://schemas.openxmlformats.org/officeDocument/2006/relationships/slide" Target="slides/slide78.xml"/><Relationship Id="rId135" Type="http://schemas.openxmlformats.org/officeDocument/2006/relationships/slide" Target="slides/slide132.xml"/><Relationship Id="rId156" Type="http://schemas.openxmlformats.org/officeDocument/2006/relationships/slide" Target="slides/slide153.xml"/><Relationship Id="rId177" Type="http://schemas.openxmlformats.org/officeDocument/2006/relationships/slide" Target="slides/slide174.xml"/><Relationship Id="rId198" Type="http://schemas.openxmlformats.org/officeDocument/2006/relationships/slide" Target="slides/slide195.xml"/><Relationship Id="rId202" Type="http://schemas.openxmlformats.org/officeDocument/2006/relationships/slide" Target="slides/slide199.xml"/><Relationship Id="rId223" Type="http://schemas.openxmlformats.org/officeDocument/2006/relationships/slide" Target="slides/slide220.xml"/><Relationship Id="rId244" Type="http://schemas.openxmlformats.org/officeDocument/2006/relationships/slide" Target="slides/slide241.xml"/><Relationship Id="rId18" Type="http://schemas.openxmlformats.org/officeDocument/2006/relationships/slide" Target="slides/slide15.xml"/><Relationship Id="rId39" Type="http://schemas.openxmlformats.org/officeDocument/2006/relationships/slide" Target="slides/slide36.xml"/><Relationship Id="rId265" Type="http://schemas.openxmlformats.org/officeDocument/2006/relationships/slide" Target="slides/slide262.xml"/><Relationship Id="rId286" Type="http://schemas.openxmlformats.org/officeDocument/2006/relationships/slide" Target="slides/slide283.xml"/><Relationship Id="rId50" Type="http://schemas.openxmlformats.org/officeDocument/2006/relationships/slide" Target="slides/slide47.xml"/><Relationship Id="rId104" Type="http://schemas.openxmlformats.org/officeDocument/2006/relationships/slide" Target="slides/slide101.xml"/><Relationship Id="rId125" Type="http://schemas.openxmlformats.org/officeDocument/2006/relationships/slide" Target="slides/slide122.xml"/><Relationship Id="rId146" Type="http://schemas.openxmlformats.org/officeDocument/2006/relationships/slide" Target="slides/slide143.xml"/><Relationship Id="rId167" Type="http://schemas.openxmlformats.org/officeDocument/2006/relationships/slide" Target="slides/slide164.xml"/><Relationship Id="rId188" Type="http://schemas.openxmlformats.org/officeDocument/2006/relationships/slide" Target="slides/slide185.xml"/></Relationships>
</file>

<file path=ppt/charts/_rels/chart1.xml.rels><?xml version="1.0" encoding="UTF-8" standalone="yes"?>
<Relationships xmlns="http://schemas.openxmlformats.org/package/2006/relationships"><Relationship Id="rId2" Type="http://schemas.openxmlformats.org/officeDocument/2006/relationships/oleObject" Target="file:///\\192.168.1.14\public\PFE%20Pearson%20Forensic%20Engineering\PFE%20PROJECTS\1110%20Presentations\2013%20PRESENTATIONS\Covenant%20Church%20Gas%20Elec%20Graphs.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192.168.1.14\public\PFE%20Pearson%20Forensic%20Engineering\PFE%20PROJECTS\1110%20Presentations\2013%20PRESENTATIONS\Covenant%20Church%20Gas%20Elec%20Graphs.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192.168.1.14\public\PFE%20Pearson%20Forensic%20Engineering\PFE%20PROJECTS\1110%20Presentations\2013%20PRESENTATIONS\Covenant%20Church%20Gas%20Elec%20Graphs.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192.168.1.14\public\PFE%20Pearson%20Forensic%20Engineering\PFE%20PROJECTS\1110%20Presentations\USB%20Electric%20thru%20Dec%202012.xls" TargetMode="External"/><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200" b="1" i="0" u="none" strike="noStrike" baseline="0">
                <a:solidFill>
                  <a:srgbClr val="000000"/>
                </a:solidFill>
                <a:latin typeface="Arial"/>
                <a:ea typeface="Arial"/>
                <a:cs typeface="Arial"/>
              </a:defRPr>
            </a:pPr>
            <a:r>
              <a:rPr lang="en-US"/>
              <a:t>Gas</a:t>
            </a:r>
          </a:p>
        </c:rich>
      </c:tx>
      <c:layout>
        <c:manualLayout>
          <c:xMode val="edge"/>
          <c:yMode val="edge"/>
          <c:x val="0.47753530166880631"/>
          <c:y val="2.9821073558648156E-2"/>
        </c:manualLayout>
      </c:layout>
      <c:overlay val="0"/>
      <c:spPr>
        <a:noFill/>
        <a:ln w="25400">
          <a:noFill/>
        </a:ln>
      </c:spPr>
    </c:title>
    <c:autoTitleDeleted val="0"/>
    <c:plotArea>
      <c:layout>
        <c:manualLayout>
          <c:layoutTarget val="inner"/>
          <c:xMode val="edge"/>
          <c:yMode val="edge"/>
          <c:x val="0.10269576379974327"/>
          <c:y val="0.15109343936381736"/>
          <c:w val="0.87163029525032165"/>
          <c:h val="0.71636845593108023"/>
        </c:manualLayout>
      </c:layout>
      <c:scatterChart>
        <c:scatterStyle val="smoothMarker"/>
        <c:varyColors val="0"/>
        <c:ser>
          <c:idx val="0"/>
          <c:order val="0"/>
          <c:tx>
            <c:v>2001</c:v>
          </c:tx>
          <c:spPr>
            <a:ln w="12700">
              <a:solidFill>
                <a:srgbClr val="000080"/>
              </a:solidFill>
              <a:prstDash val="solid"/>
            </a:ln>
          </c:spPr>
          <c:marker>
            <c:symbol val="diamond"/>
            <c:size val="5"/>
            <c:spPr>
              <a:solidFill>
                <a:srgbClr val="000080"/>
              </a:solidFill>
              <a:ln>
                <a:solidFill>
                  <a:srgbClr val="000080"/>
                </a:solidFill>
                <a:prstDash val="solid"/>
              </a:ln>
            </c:spPr>
          </c:marker>
          <c:xVal>
            <c:numRef>
              <c:f>'[Covenant Church Gas Elec Graphs.xlsx]Sheet1'!$A$3:$A$14</c:f>
              <c:numCache>
                <c:formatCode>[$-409]mmmmm;@</c:formatCode>
                <c:ptCount val="12"/>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numCache>
            </c:numRef>
          </c:xVal>
          <c:yVal>
            <c:numRef>
              <c:f>'[Covenant Church Gas Elec Graphs.xlsx]Sheet1'!$F$3:$F$14</c:f>
              <c:numCache>
                <c:formatCode>General</c:formatCode>
                <c:ptCount val="12"/>
                <c:pt idx="0">
                  <c:v>4652</c:v>
                </c:pt>
                <c:pt idx="1">
                  <c:v>3479</c:v>
                </c:pt>
                <c:pt idx="2">
                  <c:v>3733</c:v>
                </c:pt>
                <c:pt idx="3">
                  <c:v>3382</c:v>
                </c:pt>
                <c:pt idx="4">
                  <c:v>1521</c:v>
                </c:pt>
                <c:pt idx="5">
                  <c:v>59</c:v>
                </c:pt>
                <c:pt idx="6">
                  <c:v>76</c:v>
                </c:pt>
                <c:pt idx="7">
                  <c:v>22</c:v>
                </c:pt>
                <c:pt idx="8">
                  <c:v>42</c:v>
                </c:pt>
                <c:pt idx="9">
                  <c:v>74</c:v>
                </c:pt>
                <c:pt idx="10">
                  <c:v>1989</c:v>
                </c:pt>
                <c:pt idx="11">
                  <c:v>2230</c:v>
                </c:pt>
              </c:numCache>
            </c:numRef>
          </c:yVal>
          <c:smooth val="1"/>
          <c:extLst>
            <c:ext xmlns:c16="http://schemas.microsoft.com/office/drawing/2014/chart" uri="{C3380CC4-5D6E-409C-BE32-E72D297353CC}">
              <c16:uniqueId val="{00000000-B7CE-4530-96BB-DA1CBC2E9B94}"/>
            </c:ext>
          </c:extLst>
        </c:ser>
        <c:ser>
          <c:idx val="3"/>
          <c:order val="1"/>
          <c:tx>
            <c:v>2012</c:v>
          </c:tx>
          <c:spPr>
            <a:ln w="22225">
              <a:solidFill>
                <a:srgbClr val="FF0000"/>
              </a:solidFill>
            </a:ln>
          </c:spPr>
          <c:marker>
            <c:spPr>
              <a:solidFill>
                <a:srgbClr val="FF0000"/>
              </a:solidFill>
              <a:ln>
                <a:solidFill>
                  <a:srgbClr val="FF0000"/>
                </a:solidFill>
              </a:ln>
            </c:spPr>
          </c:marker>
          <c:xVal>
            <c:numRef>
              <c:f>'[Covenant Church Gas Elec Graphs.xlsx]Sheet1'!$A$3:$A$14</c:f>
              <c:numCache>
                <c:formatCode>[$-409]mmmmm;@</c:formatCode>
                <c:ptCount val="12"/>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numCache>
            </c:numRef>
          </c:xVal>
          <c:yVal>
            <c:numRef>
              <c:f>'[Covenant Church Gas Elec Graphs.xlsx]Sheet1'!$I$3:$I$14</c:f>
              <c:numCache>
                <c:formatCode>General</c:formatCode>
                <c:ptCount val="12"/>
                <c:pt idx="0">
                  <c:v>3580</c:v>
                </c:pt>
                <c:pt idx="1">
                  <c:v>2478</c:v>
                </c:pt>
                <c:pt idx="2">
                  <c:v>1338</c:v>
                </c:pt>
                <c:pt idx="3">
                  <c:v>756</c:v>
                </c:pt>
                <c:pt idx="4">
                  <c:v>60</c:v>
                </c:pt>
                <c:pt idx="5">
                  <c:v>69</c:v>
                </c:pt>
                <c:pt idx="6">
                  <c:v>66</c:v>
                </c:pt>
                <c:pt idx="7">
                  <c:v>77</c:v>
                </c:pt>
                <c:pt idx="8">
                  <c:v>870</c:v>
                </c:pt>
                <c:pt idx="9">
                  <c:v>1945</c:v>
                </c:pt>
                <c:pt idx="10">
                  <c:v>2709</c:v>
                </c:pt>
                <c:pt idx="11">
                  <c:v>3774</c:v>
                </c:pt>
              </c:numCache>
            </c:numRef>
          </c:yVal>
          <c:smooth val="1"/>
          <c:extLst>
            <c:ext xmlns:c16="http://schemas.microsoft.com/office/drawing/2014/chart" uri="{C3380CC4-5D6E-409C-BE32-E72D297353CC}">
              <c16:uniqueId val="{00000001-B7CE-4530-96BB-DA1CBC2E9B94}"/>
            </c:ext>
          </c:extLst>
        </c:ser>
        <c:dLbls>
          <c:showLegendKey val="0"/>
          <c:showVal val="0"/>
          <c:showCatName val="0"/>
          <c:showSerName val="0"/>
          <c:showPercent val="0"/>
          <c:showBubbleSize val="0"/>
        </c:dLbls>
        <c:axId val="496957592"/>
        <c:axId val="496957984"/>
      </c:scatterChart>
      <c:valAx>
        <c:axId val="496957592"/>
        <c:scaling>
          <c:orientation val="minMax"/>
        </c:scaling>
        <c:delete val="0"/>
        <c:axPos val="b"/>
        <c:title>
          <c:tx>
            <c:rich>
              <a:bodyPr/>
              <a:lstStyle/>
              <a:p>
                <a:pPr>
                  <a:defRPr sz="1000" b="1" i="0" u="none" strike="noStrike" baseline="0">
                    <a:solidFill>
                      <a:srgbClr val="000000"/>
                    </a:solidFill>
                    <a:latin typeface="Arial"/>
                    <a:ea typeface="Arial"/>
                    <a:cs typeface="Arial"/>
                  </a:defRPr>
                </a:pPr>
                <a:r>
                  <a:rPr lang="en-US" dirty="0"/>
                  <a:t>Month</a:t>
                </a:r>
              </a:p>
            </c:rich>
          </c:tx>
          <c:layout>
            <c:manualLayout>
              <c:xMode val="edge"/>
              <c:yMode val="edge"/>
              <c:x val="0.50714131050916589"/>
              <c:y val="0.92710404241219468"/>
            </c:manualLayout>
          </c:layout>
          <c:overlay val="0"/>
          <c:spPr>
            <a:noFill/>
            <a:ln w="25400">
              <a:noFill/>
            </a:ln>
          </c:spPr>
        </c:title>
        <c:numFmt formatCode="[$-409]mmmmm;@"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496957984"/>
        <c:crosses val="autoZero"/>
        <c:crossBetween val="midCat"/>
        <c:majorUnit val="60"/>
      </c:valAx>
      <c:valAx>
        <c:axId val="496957984"/>
        <c:scaling>
          <c:orientation val="minMax"/>
          <c:min val="0"/>
        </c:scaling>
        <c:delete val="0"/>
        <c:axPos val="l"/>
        <c:majorGridlines>
          <c:spPr>
            <a:ln w="3175">
              <a:solidFill>
                <a:srgbClr val="000000"/>
              </a:solidFill>
              <a:prstDash val="solid"/>
            </a:ln>
          </c:spPr>
        </c:majorGridlines>
        <c:title>
          <c:tx>
            <c:rich>
              <a:bodyPr/>
              <a:lstStyle/>
              <a:p>
                <a:pPr>
                  <a:defRPr sz="1000" b="1" i="0" u="none" strike="noStrike" baseline="0">
                    <a:solidFill>
                      <a:srgbClr val="000000"/>
                    </a:solidFill>
                    <a:latin typeface="Arial"/>
                    <a:ea typeface="Arial"/>
                    <a:cs typeface="Arial"/>
                  </a:defRPr>
                </a:pPr>
                <a:r>
                  <a:rPr lang="en-US"/>
                  <a:t>Therms</a:t>
                </a:r>
              </a:p>
            </c:rich>
          </c:tx>
          <c:layout>
            <c:manualLayout>
              <c:xMode val="edge"/>
              <c:yMode val="edge"/>
              <c:x val="2.0539152759948651E-2"/>
              <c:y val="0.42743538767395678"/>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496957592"/>
        <c:crosses val="autoZero"/>
        <c:crossBetween val="midCat"/>
      </c:valAx>
      <c:spPr>
        <a:solidFill>
          <a:srgbClr val="C0C0C0"/>
        </a:solidFill>
        <a:ln w="12700">
          <a:solidFill>
            <a:srgbClr val="808080"/>
          </a:solidFill>
          <a:prstDash val="solid"/>
        </a:ln>
      </c:spPr>
    </c:plotArea>
    <c:legend>
      <c:legendPos val="b"/>
      <c:layout>
        <c:manualLayout>
          <c:xMode val="edge"/>
          <c:yMode val="edge"/>
          <c:x val="0.6824993753979316"/>
          <c:y val="0.20783749090187287"/>
          <c:w val="9.7453074251081948E-2"/>
          <c:h val="0.10347824169037691"/>
        </c:manualLayout>
      </c:layout>
      <c:overlay val="0"/>
      <c:spPr>
        <a:solidFill>
          <a:srgbClr val="FFFFFF"/>
        </a:solidFill>
        <a:ln w="3175">
          <a:solidFill>
            <a:srgbClr val="000000"/>
          </a:solidFill>
          <a:prstDash val="solid"/>
        </a:ln>
      </c:spPr>
      <c:txPr>
        <a:bodyPr/>
        <a:lstStyle/>
        <a:p>
          <a:pPr>
            <a:defRPr sz="130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200" b="1" i="0" u="none" strike="noStrike" baseline="0">
                <a:solidFill>
                  <a:srgbClr val="000000"/>
                </a:solidFill>
                <a:latin typeface="Arial"/>
                <a:ea typeface="Arial"/>
                <a:cs typeface="Arial"/>
              </a:defRPr>
            </a:pPr>
            <a:r>
              <a:rPr lang="en-US"/>
              <a:t>Electric</a:t>
            </a:r>
          </a:p>
        </c:rich>
      </c:tx>
      <c:layout>
        <c:manualLayout>
          <c:xMode val="edge"/>
          <c:yMode val="edge"/>
          <c:x val="0.46084724005134775"/>
          <c:y val="2.9821073558648152E-2"/>
        </c:manualLayout>
      </c:layout>
      <c:overlay val="0"/>
      <c:spPr>
        <a:noFill/>
        <a:ln w="25400">
          <a:noFill/>
        </a:ln>
      </c:spPr>
    </c:title>
    <c:autoTitleDeleted val="0"/>
    <c:plotArea>
      <c:layout>
        <c:manualLayout>
          <c:layoutTarget val="inner"/>
          <c:xMode val="edge"/>
          <c:yMode val="edge"/>
          <c:x val="0.10450868613055371"/>
          <c:y val="0.10395538941470688"/>
          <c:w val="0.84927813169426003"/>
          <c:h val="0.77252984791042645"/>
        </c:manualLayout>
      </c:layout>
      <c:scatterChart>
        <c:scatterStyle val="smoothMarker"/>
        <c:varyColors val="0"/>
        <c:ser>
          <c:idx val="0"/>
          <c:order val="0"/>
          <c:tx>
            <c:v>2001</c:v>
          </c:tx>
          <c:spPr>
            <a:ln w="12700">
              <a:solidFill>
                <a:srgbClr val="000080"/>
              </a:solidFill>
              <a:prstDash val="solid"/>
            </a:ln>
          </c:spPr>
          <c:marker>
            <c:symbol val="diamond"/>
            <c:size val="5"/>
            <c:spPr>
              <a:solidFill>
                <a:srgbClr val="000080"/>
              </a:solidFill>
              <a:ln>
                <a:solidFill>
                  <a:srgbClr val="000080"/>
                </a:solidFill>
                <a:prstDash val="solid"/>
              </a:ln>
            </c:spPr>
          </c:marker>
          <c:xVal>
            <c:numRef>
              <c:f>'[Covenant Church Gas Elec Graphs.xlsx]Sheet1'!$A$3:$A$14</c:f>
              <c:numCache>
                <c:formatCode>[$-409]mmmmm;@</c:formatCode>
                <c:ptCount val="12"/>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numCache>
            </c:numRef>
          </c:xVal>
          <c:yVal>
            <c:numRef>
              <c:f>'[Covenant Church Gas Elec Graphs.xlsx]Sheet1'!$B$3:$B$14</c:f>
              <c:numCache>
                <c:formatCode>#,##0</c:formatCode>
                <c:ptCount val="12"/>
                <c:pt idx="0">
                  <c:v>13440</c:v>
                </c:pt>
                <c:pt idx="1">
                  <c:v>10320</c:v>
                </c:pt>
                <c:pt idx="2">
                  <c:v>12080</c:v>
                </c:pt>
                <c:pt idx="3">
                  <c:v>10320</c:v>
                </c:pt>
                <c:pt idx="4">
                  <c:v>9520</c:v>
                </c:pt>
                <c:pt idx="5">
                  <c:v>7440</c:v>
                </c:pt>
                <c:pt idx="6">
                  <c:v>6880</c:v>
                </c:pt>
                <c:pt idx="7">
                  <c:v>9840</c:v>
                </c:pt>
                <c:pt idx="8">
                  <c:v>9440</c:v>
                </c:pt>
                <c:pt idx="9">
                  <c:v>8560</c:v>
                </c:pt>
                <c:pt idx="10">
                  <c:v>8480</c:v>
                </c:pt>
                <c:pt idx="11">
                  <c:v>9840</c:v>
                </c:pt>
              </c:numCache>
            </c:numRef>
          </c:yVal>
          <c:smooth val="1"/>
          <c:extLst>
            <c:ext xmlns:c16="http://schemas.microsoft.com/office/drawing/2014/chart" uri="{C3380CC4-5D6E-409C-BE32-E72D297353CC}">
              <c16:uniqueId val="{00000000-B8A8-47E3-8C9E-38DD4C164F58}"/>
            </c:ext>
          </c:extLst>
        </c:ser>
        <c:ser>
          <c:idx val="2"/>
          <c:order val="1"/>
          <c:tx>
            <c:v>Predicted</c:v>
          </c:tx>
          <c:spPr>
            <a:ln w="19050">
              <a:solidFill>
                <a:srgbClr val="FF0000"/>
              </a:solidFill>
              <a:prstDash val="solid"/>
            </a:ln>
          </c:spPr>
          <c:marker>
            <c:symbol val="none"/>
          </c:marker>
          <c:xVal>
            <c:numRef>
              <c:f>'[Covenant Church Gas Elec Graphs.xlsx]Sheet1'!$A$3:$A$14</c:f>
              <c:numCache>
                <c:formatCode>[$-409]mmmmm;@</c:formatCode>
                <c:ptCount val="12"/>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numCache>
            </c:numRef>
          </c:xVal>
          <c:yVal>
            <c:numRef>
              <c:f>'[Covenant Church Gas Elec Graphs.xlsx]Sheet1'!$J$3:$J$14</c:f>
              <c:numCache>
                <c:formatCode>General</c:formatCode>
                <c:ptCount val="12"/>
                <c:pt idx="0">
                  <c:v>9000</c:v>
                </c:pt>
                <c:pt idx="1">
                  <c:v>9000</c:v>
                </c:pt>
                <c:pt idx="2">
                  <c:v>9000</c:v>
                </c:pt>
                <c:pt idx="3">
                  <c:v>9000</c:v>
                </c:pt>
                <c:pt idx="4">
                  <c:v>10000</c:v>
                </c:pt>
                <c:pt idx="5">
                  <c:v>11000</c:v>
                </c:pt>
                <c:pt idx="6">
                  <c:v>11750</c:v>
                </c:pt>
                <c:pt idx="7">
                  <c:v>12000</c:v>
                </c:pt>
                <c:pt idx="8">
                  <c:v>11500</c:v>
                </c:pt>
                <c:pt idx="9">
                  <c:v>10500</c:v>
                </c:pt>
                <c:pt idx="10">
                  <c:v>9500</c:v>
                </c:pt>
                <c:pt idx="11">
                  <c:v>9000</c:v>
                </c:pt>
              </c:numCache>
            </c:numRef>
          </c:yVal>
          <c:smooth val="1"/>
          <c:extLst>
            <c:ext xmlns:c16="http://schemas.microsoft.com/office/drawing/2014/chart" uri="{C3380CC4-5D6E-409C-BE32-E72D297353CC}">
              <c16:uniqueId val="{00000003-B8A8-47E3-8C9E-38DD4C164F58}"/>
            </c:ext>
          </c:extLst>
        </c:ser>
        <c:dLbls>
          <c:showLegendKey val="0"/>
          <c:showVal val="0"/>
          <c:showCatName val="0"/>
          <c:showSerName val="0"/>
          <c:showPercent val="0"/>
          <c:showBubbleSize val="0"/>
        </c:dLbls>
        <c:axId val="496958768"/>
        <c:axId val="496959160"/>
      </c:scatterChart>
      <c:valAx>
        <c:axId val="496958768"/>
        <c:scaling>
          <c:orientation val="minMax"/>
          <c:max val="37257"/>
          <c:min val="36891"/>
        </c:scaling>
        <c:delete val="0"/>
        <c:axPos val="b"/>
        <c:title>
          <c:tx>
            <c:rich>
              <a:bodyPr/>
              <a:lstStyle/>
              <a:p>
                <a:pPr>
                  <a:defRPr sz="1000" b="1" i="0" u="none" strike="noStrike" baseline="0">
                    <a:solidFill>
                      <a:srgbClr val="000000"/>
                    </a:solidFill>
                    <a:latin typeface="Arial"/>
                    <a:ea typeface="Arial"/>
                    <a:cs typeface="Arial"/>
                  </a:defRPr>
                </a:pPr>
                <a:r>
                  <a:rPr lang="en-US"/>
                  <a:t>Month</a:t>
                </a:r>
              </a:p>
            </c:rich>
          </c:tx>
          <c:layout>
            <c:manualLayout>
              <c:xMode val="edge"/>
              <c:yMode val="edge"/>
              <c:x val="0.49500413163783696"/>
              <c:y val="0.93388265860706809"/>
            </c:manualLayout>
          </c:layout>
          <c:overlay val="0"/>
          <c:spPr>
            <a:noFill/>
            <a:ln w="25400">
              <a:noFill/>
            </a:ln>
          </c:spPr>
        </c:title>
        <c:numFmt formatCode="[$-409]d\-mmm;@" sourceLinked="0"/>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496959160"/>
        <c:crossesAt val="6000"/>
        <c:crossBetween val="midCat"/>
        <c:majorUnit val="30"/>
      </c:valAx>
      <c:valAx>
        <c:axId val="496959160"/>
        <c:scaling>
          <c:orientation val="minMax"/>
          <c:max val="16000"/>
          <c:min val="6000"/>
        </c:scaling>
        <c:delete val="0"/>
        <c:axPos val="l"/>
        <c:majorGridlines>
          <c:spPr>
            <a:ln w="3175">
              <a:solidFill>
                <a:srgbClr val="000000"/>
              </a:solidFill>
              <a:prstDash val="solid"/>
            </a:ln>
          </c:spPr>
        </c:majorGridlines>
        <c:title>
          <c:tx>
            <c:rich>
              <a:bodyPr/>
              <a:lstStyle/>
              <a:p>
                <a:pPr>
                  <a:defRPr sz="1000" b="1" i="0" u="none" strike="noStrike" baseline="0">
                    <a:solidFill>
                      <a:srgbClr val="000000"/>
                    </a:solidFill>
                    <a:latin typeface="Arial"/>
                    <a:ea typeface="Arial"/>
                    <a:cs typeface="Arial"/>
                  </a:defRPr>
                </a:pPr>
                <a:r>
                  <a:rPr lang="en-US"/>
                  <a:t>kWH</a:t>
                </a:r>
              </a:p>
            </c:rich>
          </c:tx>
          <c:layout>
            <c:manualLayout>
              <c:xMode val="edge"/>
              <c:yMode val="edge"/>
              <c:x val="2.0539152759948651E-2"/>
              <c:y val="0.44532803180914604"/>
            </c:manualLayout>
          </c:layout>
          <c:overlay val="0"/>
          <c:spPr>
            <a:noFill/>
            <a:ln w="25400">
              <a:noFill/>
            </a:ln>
          </c:spPr>
        </c:title>
        <c:numFmt formatCode="#,##0"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496958768"/>
        <c:crosses val="autoZero"/>
        <c:crossBetween val="midCat"/>
      </c:valAx>
      <c:spPr>
        <a:solidFill>
          <a:srgbClr val="C0C0C0"/>
        </a:solidFill>
        <a:ln w="12700">
          <a:solidFill>
            <a:srgbClr val="808080"/>
          </a:solidFill>
          <a:prstDash val="solid"/>
        </a:ln>
      </c:spPr>
    </c:plotArea>
    <c:legend>
      <c:legendPos val="b"/>
      <c:layout>
        <c:manualLayout>
          <c:xMode val="edge"/>
          <c:yMode val="edge"/>
          <c:x val="0.68451902250082863"/>
          <c:y val="0.11914679885070077"/>
          <c:w val="0.13411525622403997"/>
          <c:h val="0.12758734893514356"/>
        </c:manualLayout>
      </c:layout>
      <c:overlay val="0"/>
      <c:spPr>
        <a:solidFill>
          <a:srgbClr val="FFFFFF"/>
        </a:solidFill>
        <a:ln w="3175">
          <a:solidFill>
            <a:srgbClr val="000000"/>
          </a:solidFill>
          <a:prstDash val="solid"/>
        </a:ln>
      </c:spPr>
      <c:txPr>
        <a:bodyPr/>
        <a:lstStyle/>
        <a:p>
          <a:pPr>
            <a:defRPr sz="130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200" b="1" i="0" u="none" strike="noStrike" baseline="0">
                <a:solidFill>
                  <a:srgbClr val="000000"/>
                </a:solidFill>
                <a:latin typeface="Arial"/>
                <a:ea typeface="Arial"/>
                <a:cs typeface="Arial"/>
              </a:defRPr>
            </a:pPr>
            <a:r>
              <a:rPr lang="en-US"/>
              <a:t>Electric</a:t>
            </a:r>
          </a:p>
        </c:rich>
      </c:tx>
      <c:layout>
        <c:manualLayout>
          <c:xMode val="edge"/>
          <c:yMode val="edge"/>
          <c:x val="0.46084724005134775"/>
          <c:y val="2.9821073558648152E-2"/>
        </c:manualLayout>
      </c:layout>
      <c:overlay val="0"/>
      <c:spPr>
        <a:noFill/>
        <a:ln w="25400">
          <a:noFill/>
        </a:ln>
      </c:spPr>
    </c:title>
    <c:autoTitleDeleted val="0"/>
    <c:plotArea>
      <c:layout>
        <c:manualLayout>
          <c:layoutTarget val="inner"/>
          <c:xMode val="edge"/>
          <c:yMode val="edge"/>
          <c:x val="0.10450868613055371"/>
          <c:y val="0.10395538941470688"/>
          <c:w val="0.84927813169426003"/>
          <c:h val="0.77252984791042645"/>
        </c:manualLayout>
      </c:layout>
      <c:scatterChart>
        <c:scatterStyle val="smoothMarker"/>
        <c:varyColors val="0"/>
        <c:ser>
          <c:idx val="0"/>
          <c:order val="0"/>
          <c:tx>
            <c:v>2001</c:v>
          </c:tx>
          <c:spPr>
            <a:ln w="12700">
              <a:solidFill>
                <a:srgbClr val="000080"/>
              </a:solidFill>
              <a:prstDash val="solid"/>
            </a:ln>
          </c:spPr>
          <c:marker>
            <c:symbol val="diamond"/>
            <c:size val="5"/>
            <c:spPr>
              <a:solidFill>
                <a:srgbClr val="000080"/>
              </a:solidFill>
              <a:ln>
                <a:solidFill>
                  <a:srgbClr val="000080"/>
                </a:solidFill>
                <a:prstDash val="solid"/>
              </a:ln>
            </c:spPr>
          </c:marker>
          <c:xVal>
            <c:numRef>
              <c:f>'[Covenant Church Gas Elec Graphs.xlsx]Sheet1'!$A$3:$A$14</c:f>
              <c:numCache>
                <c:formatCode>[$-409]mmmmm;@</c:formatCode>
                <c:ptCount val="12"/>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numCache>
            </c:numRef>
          </c:xVal>
          <c:yVal>
            <c:numRef>
              <c:f>'[Covenant Church Gas Elec Graphs.xlsx]Sheet1'!$B$3:$B$14</c:f>
              <c:numCache>
                <c:formatCode>#,##0</c:formatCode>
                <c:ptCount val="12"/>
                <c:pt idx="0">
                  <c:v>13440</c:v>
                </c:pt>
                <c:pt idx="1">
                  <c:v>10320</c:v>
                </c:pt>
                <c:pt idx="2">
                  <c:v>12080</c:v>
                </c:pt>
                <c:pt idx="3">
                  <c:v>10320</c:v>
                </c:pt>
                <c:pt idx="4">
                  <c:v>9520</c:v>
                </c:pt>
                <c:pt idx="5">
                  <c:v>7440</c:v>
                </c:pt>
                <c:pt idx="6">
                  <c:v>6880</c:v>
                </c:pt>
                <c:pt idx="7">
                  <c:v>9840</c:v>
                </c:pt>
                <c:pt idx="8">
                  <c:v>9440</c:v>
                </c:pt>
                <c:pt idx="9">
                  <c:v>8560</c:v>
                </c:pt>
                <c:pt idx="10">
                  <c:v>8480</c:v>
                </c:pt>
                <c:pt idx="11">
                  <c:v>9840</c:v>
                </c:pt>
              </c:numCache>
            </c:numRef>
          </c:yVal>
          <c:smooth val="1"/>
          <c:extLst>
            <c:ext xmlns:c16="http://schemas.microsoft.com/office/drawing/2014/chart" uri="{C3380CC4-5D6E-409C-BE32-E72D297353CC}">
              <c16:uniqueId val="{00000000-B8A8-47E3-8C9E-38DD4C164F58}"/>
            </c:ext>
          </c:extLst>
        </c:ser>
        <c:ser>
          <c:idx val="3"/>
          <c:order val="1"/>
          <c:tx>
            <c:v>2011</c:v>
          </c:tx>
          <c:spPr>
            <a:ln>
              <a:solidFill>
                <a:srgbClr val="00B050"/>
              </a:solidFill>
            </a:ln>
          </c:spPr>
          <c:marker>
            <c:spPr>
              <a:solidFill>
                <a:srgbClr val="00B050"/>
              </a:solidFill>
              <a:ln>
                <a:solidFill>
                  <a:srgbClr val="00B050"/>
                </a:solidFill>
              </a:ln>
            </c:spPr>
          </c:marker>
          <c:xVal>
            <c:numRef>
              <c:f>'[Covenant Church Gas Elec Graphs.xlsx]Sheet1'!$A$3:$A$14</c:f>
              <c:numCache>
                <c:formatCode>[$-409]mmmmm;@</c:formatCode>
                <c:ptCount val="12"/>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numCache>
            </c:numRef>
          </c:xVal>
          <c:yVal>
            <c:numRef>
              <c:f>'[Covenant Church Gas Elec Graphs.xlsx]Sheet1'!$D$3:$D$14</c:f>
              <c:numCache>
                <c:formatCode>General</c:formatCode>
                <c:ptCount val="12"/>
                <c:pt idx="0">
                  <c:v>13434</c:v>
                </c:pt>
                <c:pt idx="1">
                  <c:v>12643</c:v>
                </c:pt>
                <c:pt idx="2">
                  <c:v>11310</c:v>
                </c:pt>
                <c:pt idx="3">
                  <c:v>10654</c:v>
                </c:pt>
                <c:pt idx="4">
                  <c:v>9228</c:v>
                </c:pt>
                <c:pt idx="5">
                  <c:v>12810</c:v>
                </c:pt>
                <c:pt idx="6">
                  <c:v>12006</c:v>
                </c:pt>
                <c:pt idx="7">
                  <c:v>11126</c:v>
                </c:pt>
                <c:pt idx="8">
                  <c:v>10919</c:v>
                </c:pt>
                <c:pt idx="9">
                  <c:v>10749</c:v>
                </c:pt>
                <c:pt idx="10">
                  <c:v>11944</c:v>
                </c:pt>
                <c:pt idx="11">
                  <c:v>13385</c:v>
                </c:pt>
              </c:numCache>
            </c:numRef>
          </c:yVal>
          <c:smooth val="1"/>
          <c:extLst>
            <c:ext xmlns:c16="http://schemas.microsoft.com/office/drawing/2014/chart" uri="{C3380CC4-5D6E-409C-BE32-E72D297353CC}">
              <c16:uniqueId val="{00000001-B8A8-47E3-8C9E-38DD4C164F58}"/>
            </c:ext>
          </c:extLst>
        </c:ser>
        <c:ser>
          <c:idx val="4"/>
          <c:order val="2"/>
          <c:tx>
            <c:v>2012</c:v>
          </c:tx>
          <c:spPr>
            <a:ln w="19050">
              <a:solidFill>
                <a:srgbClr val="7030A0"/>
              </a:solidFill>
            </a:ln>
          </c:spPr>
          <c:marker>
            <c:spPr>
              <a:solidFill>
                <a:srgbClr val="7030A0"/>
              </a:solidFill>
              <a:ln>
                <a:solidFill>
                  <a:srgbClr val="7030A0"/>
                </a:solidFill>
              </a:ln>
            </c:spPr>
          </c:marker>
          <c:xVal>
            <c:numRef>
              <c:f>'[Covenant Church Gas Elec Graphs.xlsx]Sheet1'!$A$3:$A$14</c:f>
              <c:numCache>
                <c:formatCode>[$-409]mmmmm;@</c:formatCode>
                <c:ptCount val="12"/>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numCache>
            </c:numRef>
          </c:xVal>
          <c:yVal>
            <c:numRef>
              <c:f>'[Covenant Church Gas Elec Graphs.xlsx]Sheet1'!$E$3:$E$14</c:f>
              <c:numCache>
                <c:formatCode>#,##0</c:formatCode>
                <c:ptCount val="12"/>
                <c:pt idx="0">
                  <c:v>12261</c:v>
                </c:pt>
                <c:pt idx="1">
                  <c:v>12824</c:v>
                </c:pt>
                <c:pt idx="2">
                  <c:v>11767</c:v>
                </c:pt>
                <c:pt idx="3">
                  <c:v>9955</c:v>
                </c:pt>
                <c:pt idx="4">
                  <c:v>12097</c:v>
                </c:pt>
                <c:pt idx="5">
                  <c:v>15488</c:v>
                </c:pt>
                <c:pt idx="6">
                  <c:v>15073</c:v>
                </c:pt>
                <c:pt idx="7">
                  <c:v>14624</c:v>
                </c:pt>
                <c:pt idx="8">
                  <c:v>12058</c:v>
                </c:pt>
                <c:pt idx="9">
                  <c:v>11616</c:v>
                </c:pt>
                <c:pt idx="10">
                  <c:v>11712</c:v>
                </c:pt>
                <c:pt idx="11">
                  <c:v>12513</c:v>
                </c:pt>
              </c:numCache>
            </c:numRef>
          </c:yVal>
          <c:smooth val="1"/>
          <c:extLst>
            <c:ext xmlns:c16="http://schemas.microsoft.com/office/drawing/2014/chart" uri="{C3380CC4-5D6E-409C-BE32-E72D297353CC}">
              <c16:uniqueId val="{00000002-B8A8-47E3-8C9E-38DD4C164F58}"/>
            </c:ext>
          </c:extLst>
        </c:ser>
        <c:ser>
          <c:idx val="2"/>
          <c:order val="3"/>
          <c:tx>
            <c:v>Predicted</c:v>
          </c:tx>
          <c:spPr>
            <a:ln w="19050">
              <a:solidFill>
                <a:srgbClr val="FF0000"/>
              </a:solidFill>
              <a:prstDash val="solid"/>
            </a:ln>
          </c:spPr>
          <c:marker>
            <c:symbol val="none"/>
          </c:marker>
          <c:xVal>
            <c:numRef>
              <c:f>'[Covenant Church Gas Elec Graphs.xlsx]Sheet1'!$A$3:$A$14</c:f>
              <c:numCache>
                <c:formatCode>[$-409]mmmmm;@</c:formatCode>
                <c:ptCount val="12"/>
                <c:pt idx="0">
                  <c:v>36892</c:v>
                </c:pt>
                <c:pt idx="1">
                  <c:v>36923</c:v>
                </c:pt>
                <c:pt idx="2">
                  <c:v>36951</c:v>
                </c:pt>
                <c:pt idx="3">
                  <c:v>36982</c:v>
                </c:pt>
                <c:pt idx="4">
                  <c:v>37012</c:v>
                </c:pt>
                <c:pt idx="5">
                  <c:v>37043</c:v>
                </c:pt>
                <c:pt idx="6">
                  <c:v>37073</c:v>
                </c:pt>
                <c:pt idx="7">
                  <c:v>37104</c:v>
                </c:pt>
                <c:pt idx="8">
                  <c:v>37135</c:v>
                </c:pt>
                <c:pt idx="9">
                  <c:v>37165</c:v>
                </c:pt>
                <c:pt idx="10">
                  <c:v>37196</c:v>
                </c:pt>
                <c:pt idx="11">
                  <c:v>37226</c:v>
                </c:pt>
              </c:numCache>
            </c:numRef>
          </c:xVal>
          <c:yVal>
            <c:numRef>
              <c:f>'[Covenant Church Gas Elec Graphs.xlsx]Sheet1'!$J$3:$J$14</c:f>
              <c:numCache>
                <c:formatCode>General</c:formatCode>
                <c:ptCount val="12"/>
                <c:pt idx="0">
                  <c:v>9000</c:v>
                </c:pt>
                <c:pt idx="1">
                  <c:v>9000</c:v>
                </c:pt>
                <c:pt idx="2">
                  <c:v>9000</c:v>
                </c:pt>
                <c:pt idx="3">
                  <c:v>9000</c:v>
                </c:pt>
                <c:pt idx="4">
                  <c:v>10000</c:v>
                </c:pt>
                <c:pt idx="5">
                  <c:v>11000</c:v>
                </c:pt>
                <c:pt idx="6">
                  <c:v>11750</c:v>
                </c:pt>
                <c:pt idx="7">
                  <c:v>12000</c:v>
                </c:pt>
                <c:pt idx="8">
                  <c:v>11500</c:v>
                </c:pt>
                <c:pt idx="9">
                  <c:v>10500</c:v>
                </c:pt>
                <c:pt idx="10">
                  <c:v>9500</c:v>
                </c:pt>
                <c:pt idx="11">
                  <c:v>9000</c:v>
                </c:pt>
              </c:numCache>
            </c:numRef>
          </c:yVal>
          <c:smooth val="1"/>
          <c:extLst>
            <c:ext xmlns:c16="http://schemas.microsoft.com/office/drawing/2014/chart" uri="{C3380CC4-5D6E-409C-BE32-E72D297353CC}">
              <c16:uniqueId val="{00000003-B8A8-47E3-8C9E-38DD4C164F58}"/>
            </c:ext>
          </c:extLst>
        </c:ser>
        <c:dLbls>
          <c:showLegendKey val="0"/>
          <c:showVal val="0"/>
          <c:showCatName val="0"/>
          <c:showSerName val="0"/>
          <c:showPercent val="0"/>
          <c:showBubbleSize val="0"/>
        </c:dLbls>
        <c:axId val="238091200"/>
        <c:axId val="492543568"/>
      </c:scatterChart>
      <c:valAx>
        <c:axId val="238091200"/>
        <c:scaling>
          <c:orientation val="minMax"/>
          <c:max val="37257"/>
          <c:min val="36891"/>
        </c:scaling>
        <c:delete val="0"/>
        <c:axPos val="b"/>
        <c:title>
          <c:tx>
            <c:rich>
              <a:bodyPr/>
              <a:lstStyle/>
              <a:p>
                <a:pPr>
                  <a:defRPr sz="1000" b="1" i="0" u="none" strike="noStrike" baseline="0">
                    <a:solidFill>
                      <a:srgbClr val="000000"/>
                    </a:solidFill>
                    <a:latin typeface="Arial"/>
                    <a:ea typeface="Arial"/>
                    <a:cs typeface="Arial"/>
                  </a:defRPr>
                </a:pPr>
                <a:r>
                  <a:rPr lang="en-US"/>
                  <a:t>Month</a:t>
                </a:r>
              </a:p>
            </c:rich>
          </c:tx>
          <c:layout>
            <c:manualLayout>
              <c:xMode val="edge"/>
              <c:yMode val="edge"/>
              <c:x val="0.49500413163783696"/>
              <c:y val="0.93388265860706809"/>
            </c:manualLayout>
          </c:layout>
          <c:overlay val="0"/>
          <c:spPr>
            <a:noFill/>
            <a:ln w="25400">
              <a:noFill/>
            </a:ln>
          </c:spPr>
        </c:title>
        <c:numFmt formatCode="[$-409]d\-mmm;@" sourceLinked="0"/>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492543568"/>
        <c:crossesAt val="6000"/>
        <c:crossBetween val="midCat"/>
        <c:majorUnit val="30"/>
      </c:valAx>
      <c:valAx>
        <c:axId val="492543568"/>
        <c:scaling>
          <c:orientation val="minMax"/>
          <c:max val="16000"/>
          <c:min val="6000"/>
        </c:scaling>
        <c:delete val="0"/>
        <c:axPos val="l"/>
        <c:majorGridlines>
          <c:spPr>
            <a:ln w="3175">
              <a:solidFill>
                <a:srgbClr val="000000"/>
              </a:solidFill>
              <a:prstDash val="solid"/>
            </a:ln>
          </c:spPr>
        </c:majorGridlines>
        <c:title>
          <c:tx>
            <c:rich>
              <a:bodyPr/>
              <a:lstStyle/>
              <a:p>
                <a:pPr>
                  <a:defRPr sz="1000" b="1" i="0" u="none" strike="noStrike" baseline="0">
                    <a:solidFill>
                      <a:srgbClr val="000000"/>
                    </a:solidFill>
                    <a:latin typeface="Arial"/>
                    <a:ea typeface="Arial"/>
                    <a:cs typeface="Arial"/>
                  </a:defRPr>
                </a:pPr>
                <a:r>
                  <a:rPr lang="en-US"/>
                  <a:t>kWH</a:t>
                </a:r>
              </a:p>
            </c:rich>
          </c:tx>
          <c:layout>
            <c:manualLayout>
              <c:xMode val="edge"/>
              <c:yMode val="edge"/>
              <c:x val="2.0539152759948651E-2"/>
              <c:y val="0.44532803180914604"/>
            </c:manualLayout>
          </c:layout>
          <c:overlay val="0"/>
          <c:spPr>
            <a:noFill/>
            <a:ln w="25400">
              <a:noFill/>
            </a:ln>
          </c:spPr>
        </c:title>
        <c:numFmt formatCode="#,##0" sourceLinked="1"/>
        <c:majorTickMark val="out"/>
        <c:minorTickMark val="none"/>
        <c:tickLblPos val="nextTo"/>
        <c:spPr>
          <a:ln w="3175">
            <a:solidFill>
              <a:srgbClr val="000000"/>
            </a:solidFill>
            <a:prstDash val="solid"/>
          </a:ln>
        </c:spPr>
        <c:txPr>
          <a:bodyPr rot="0" vert="horz"/>
          <a:lstStyle/>
          <a:p>
            <a:pPr>
              <a:defRPr sz="1000" b="0" i="0" u="none" strike="noStrike" baseline="0">
                <a:solidFill>
                  <a:srgbClr val="000000"/>
                </a:solidFill>
                <a:latin typeface="Arial"/>
                <a:ea typeface="Arial"/>
                <a:cs typeface="Arial"/>
              </a:defRPr>
            </a:pPr>
            <a:endParaRPr lang="en-US"/>
          </a:p>
        </c:txPr>
        <c:crossAx val="238091200"/>
        <c:crosses val="autoZero"/>
        <c:crossBetween val="midCat"/>
      </c:valAx>
      <c:spPr>
        <a:solidFill>
          <a:srgbClr val="C0C0C0"/>
        </a:solidFill>
        <a:ln w="12700">
          <a:solidFill>
            <a:srgbClr val="808080"/>
          </a:solidFill>
          <a:prstDash val="solid"/>
        </a:ln>
      </c:spPr>
    </c:plotArea>
    <c:legend>
      <c:legendPos val="b"/>
      <c:layout>
        <c:manualLayout>
          <c:xMode val="edge"/>
          <c:yMode val="edge"/>
          <c:x val="0.68451902250082863"/>
          <c:y val="0.11914679885070077"/>
          <c:w val="0.13411525622403997"/>
          <c:h val="0.23065141578751125"/>
        </c:manualLayout>
      </c:layout>
      <c:overlay val="0"/>
      <c:spPr>
        <a:solidFill>
          <a:srgbClr val="FFFFFF"/>
        </a:solidFill>
        <a:ln w="3175">
          <a:solidFill>
            <a:srgbClr val="000000"/>
          </a:solidFill>
          <a:prstDash val="solid"/>
        </a:ln>
      </c:spPr>
      <c:txPr>
        <a:bodyPr/>
        <a:lstStyle/>
        <a:p>
          <a:pPr>
            <a:defRPr sz="1300"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3175">
      <a:solidFill>
        <a:srgbClr val="000000"/>
      </a:solidFill>
      <a:prstDash val="solid"/>
    </a:ln>
  </c:spPr>
  <c:txPr>
    <a:bodyPr/>
    <a:lstStyle/>
    <a:p>
      <a:pPr>
        <a:defRPr sz="1000" b="0" i="0" u="none" strike="noStrike" baseline="0">
          <a:solidFill>
            <a:srgbClr val="000000"/>
          </a:solidFill>
          <a:latin typeface="Arial"/>
          <a:ea typeface="Arial"/>
          <a:cs typeface="Arial"/>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50" b="0" i="0" u="none" strike="noStrike" baseline="0">
                <a:solidFill>
                  <a:srgbClr val="000000"/>
                </a:solidFill>
                <a:latin typeface="Arial"/>
                <a:ea typeface="Arial"/>
                <a:cs typeface="Arial"/>
              </a:defRPr>
            </a:pPr>
            <a:r>
              <a:rPr lang="en-US"/>
              <a:t>US Bank Plaza - 1 S. Pinckney
Electricity Use (kWh) Comparison</a:t>
            </a:r>
          </a:p>
        </c:rich>
      </c:tx>
      <c:layout>
        <c:manualLayout>
          <c:xMode val="edge"/>
          <c:yMode val="edge"/>
          <c:x val="0.36062835641479785"/>
          <c:y val="3.0434378982370069E-2"/>
        </c:manualLayout>
      </c:layout>
      <c:overlay val="0"/>
      <c:spPr>
        <a:noFill/>
        <a:ln w="25400">
          <a:noFill/>
        </a:ln>
      </c:spPr>
    </c:title>
    <c:autoTitleDeleted val="0"/>
    <c:plotArea>
      <c:layout>
        <c:manualLayout>
          <c:layoutTarget val="inner"/>
          <c:xMode val="edge"/>
          <c:yMode val="edge"/>
          <c:x val="0.14099623725896096"/>
          <c:y val="0.16867812745271787"/>
          <c:w val="0.72580671318524204"/>
          <c:h val="0.66429382822324179"/>
        </c:manualLayout>
      </c:layout>
      <c:lineChart>
        <c:grouping val="standard"/>
        <c:varyColors val="0"/>
        <c:ser>
          <c:idx val="0"/>
          <c:order val="0"/>
          <c:tx>
            <c:strRef>
              <c:f>'[USB Electric thru Dec 2012.xls]Graph-kWh 1998-2009'!$A$26</c:f>
              <c:strCache>
                <c:ptCount val="1"/>
                <c:pt idx="0">
                  <c:v>1998</c:v>
                </c:pt>
              </c:strCache>
            </c:strRef>
          </c:tx>
          <c:spPr>
            <a:ln w="25400">
              <a:solidFill>
                <a:srgbClr val="FF0000"/>
              </a:solidFill>
              <a:prstDash val="solid"/>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1998-2009'!$B$26:$M$26</c:f>
              <c:numCache>
                <c:formatCode>_(* #,##0_);_(* \(#,##0\);_(* "-"??_);_(@_)</c:formatCode>
                <c:ptCount val="12"/>
                <c:pt idx="0">
                  <c:v>765000</c:v>
                </c:pt>
                <c:pt idx="1">
                  <c:v>645600</c:v>
                </c:pt>
                <c:pt idx="2">
                  <c:v>681000</c:v>
                </c:pt>
                <c:pt idx="3">
                  <c:v>619200</c:v>
                </c:pt>
                <c:pt idx="4">
                  <c:v>653400</c:v>
                </c:pt>
                <c:pt idx="5">
                  <c:v>678600</c:v>
                </c:pt>
                <c:pt idx="6">
                  <c:v>770400</c:v>
                </c:pt>
                <c:pt idx="7">
                  <c:v>702600</c:v>
                </c:pt>
                <c:pt idx="8">
                  <c:v>741000</c:v>
                </c:pt>
                <c:pt idx="9">
                  <c:v>596400</c:v>
                </c:pt>
                <c:pt idx="10">
                  <c:v>537000</c:v>
                </c:pt>
                <c:pt idx="11">
                  <c:v>630600</c:v>
                </c:pt>
              </c:numCache>
            </c:numRef>
          </c:val>
          <c:smooth val="0"/>
          <c:extLst>
            <c:ext xmlns:c16="http://schemas.microsoft.com/office/drawing/2014/chart" uri="{C3380CC4-5D6E-409C-BE32-E72D297353CC}">
              <c16:uniqueId val="{00000000-D2AC-4865-814B-8BD400F2A5E1}"/>
            </c:ext>
          </c:extLst>
        </c:ser>
        <c:ser>
          <c:idx val="1"/>
          <c:order val="1"/>
          <c:tx>
            <c:strRef>
              <c:f>'[USB Electric thru Dec 2012.xls]Graph-kWh 1998-2009'!$A$27</c:f>
              <c:strCache>
                <c:ptCount val="1"/>
                <c:pt idx="0">
                  <c:v>1999</c:v>
                </c:pt>
              </c:strCache>
            </c:strRef>
          </c:tx>
          <c:spPr>
            <a:ln w="25400">
              <a:solidFill>
                <a:schemeClr val="accent6">
                  <a:lumMod val="75000"/>
                </a:schemeClr>
              </a:solidFill>
              <a:prstDash val="solid"/>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1998-2009'!$B$27:$M$27</c:f>
              <c:numCache>
                <c:formatCode>_(* #,##0_);_(* \(#,##0\);_(* "-"??_);_(@_)</c:formatCode>
                <c:ptCount val="12"/>
                <c:pt idx="0">
                  <c:v>784200</c:v>
                </c:pt>
                <c:pt idx="1">
                  <c:v>607800</c:v>
                </c:pt>
                <c:pt idx="2">
                  <c:v>640200</c:v>
                </c:pt>
                <c:pt idx="3">
                  <c:v>605400</c:v>
                </c:pt>
                <c:pt idx="4">
                  <c:v>584400</c:v>
                </c:pt>
                <c:pt idx="5">
                  <c:v>679200</c:v>
                </c:pt>
                <c:pt idx="6">
                  <c:v>747600</c:v>
                </c:pt>
                <c:pt idx="7">
                  <c:v>762600</c:v>
                </c:pt>
                <c:pt idx="8">
                  <c:v>603600</c:v>
                </c:pt>
                <c:pt idx="9">
                  <c:v>601200</c:v>
                </c:pt>
                <c:pt idx="10">
                  <c:v>586800</c:v>
                </c:pt>
                <c:pt idx="11">
                  <c:v>718800</c:v>
                </c:pt>
              </c:numCache>
            </c:numRef>
          </c:val>
          <c:smooth val="0"/>
          <c:extLst>
            <c:ext xmlns:c16="http://schemas.microsoft.com/office/drawing/2014/chart" uri="{C3380CC4-5D6E-409C-BE32-E72D297353CC}">
              <c16:uniqueId val="{00000001-D2AC-4865-814B-8BD400F2A5E1}"/>
            </c:ext>
          </c:extLst>
        </c:ser>
        <c:ser>
          <c:idx val="2"/>
          <c:order val="2"/>
          <c:tx>
            <c:strRef>
              <c:f>'[USB Electric thru Dec 2012.xls]Graph-kWh 1998-2009'!$A$28</c:f>
              <c:strCache>
                <c:ptCount val="1"/>
                <c:pt idx="0">
                  <c:v>2000</c:v>
                </c:pt>
              </c:strCache>
            </c:strRef>
          </c:tx>
          <c:spPr>
            <a:ln w="25400">
              <a:solidFill>
                <a:srgbClr val="00FF00"/>
              </a:solidFill>
              <a:prstDash val="solid"/>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1998-2009'!$B$28:$M$28</c:f>
              <c:numCache>
                <c:formatCode>_(* #,##0_);_(* \(#,##0\);_(* "-"??_);_(@_)</c:formatCode>
                <c:ptCount val="12"/>
                <c:pt idx="0">
                  <c:v>742200</c:v>
                </c:pt>
                <c:pt idx="1">
                  <c:v>698400</c:v>
                </c:pt>
                <c:pt idx="2">
                  <c:v>612600</c:v>
                </c:pt>
                <c:pt idx="3">
                  <c:v>622200</c:v>
                </c:pt>
                <c:pt idx="4">
                  <c:v>702600</c:v>
                </c:pt>
                <c:pt idx="5">
                  <c:v>657600</c:v>
                </c:pt>
                <c:pt idx="6">
                  <c:v>763800</c:v>
                </c:pt>
                <c:pt idx="7">
                  <c:v>656400</c:v>
                </c:pt>
                <c:pt idx="8">
                  <c:v>684000</c:v>
                </c:pt>
                <c:pt idx="9">
                  <c:v>604200</c:v>
                </c:pt>
                <c:pt idx="10">
                  <c:v>614400</c:v>
                </c:pt>
                <c:pt idx="11">
                  <c:v>795600</c:v>
                </c:pt>
              </c:numCache>
            </c:numRef>
          </c:val>
          <c:smooth val="0"/>
          <c:extLst>
            <c:ext xmlns:c16="http://schemas.microsoft.com/office/drawing/2014/chart" uri="{C3380CC4-5D6E-409C-BE32-E72D297353CC}">
              <c16:uniqueId val="{00000002-D2AC-4865-814B-8BD400F2A5E1}"/>
            </c:ext>
          </c:extLst>
        </c:ser>
        <c:ser>
          <c:idx val="3"/>
          <c:order val="3"/>
          <c:tx>
            <c:strRef>
              <c:f>'[USB Electric thru Dec 2012.xls]Graph-kWh 1998-2009'!$A$29</c:f>
              <c:strCache>
                <c:ptCount val="1"/>
                <c:pt idx="0">
                  <c:v>2001</c:v>
                </c:pt>
              </c:strCache>
            </c:strRef>
          </c:tx>
          <c:spPr>
            <a:ln w="25400">
              <a:solidFill>
                <a:srgbClr val="00FFFF"/>
              </a:solidFill>
              <a:prstDash val="solid"/>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1998-2009'!$B$29:$M$29</c:f>
              <c:numCache>
                <c:formatCode>_(* #,##0_);_(* \(#,##0\);_(* "-"??_);_(@_)</c:formatCode>
                <c:ptCount val="12"/>
                <c:pt idx="0">
                  <c:v>776400</c:v>
                </c:pt>
                <c:pt idx="1">
                  <c:v>688800</c:v>
                </c:pt>
                <c:pt idx="2">
                  <c:v>654000</c:v>
                </c:pt>
                <c:pt idx="3">
                  <c:v>716400</c:v>
                </c:pt>
                <c:pt idx="4">
                  <c:v>624000</c:v>
                </c:pt>
                <c:pt idx="5">
                  <c:v>606000</c:v>
                </c:pt>
                <c:pt idx="6">
                  <c:v>765000</c:v>
                </c:pt>
                <c:pt idx="7">
                  <c:v>701400</c:v>
                </c:pt>
                <c:pt idx="8">
                  <c:v>663600</c:v>
                </c:pt>
                <c:pt idx="9">
                  <c:v>615600</c:v>
                </c:pt>
                <c:pt idx="10">
                  <c:v>570000</c:v>
                </c:pt>
                <c:pt idx="11">
                  <c:v>591600</c:v>
                </c:pt>
              </c:numCache>
            </c:numRef>
          </c:val>
          <c:smooth val="0"/>
          <c:extLst>
            <c:ext xmlns:c16="http://schemas.microsoft.com/office/drawing/2014/chart" uri="{C3380CC4-5D6E-409C-BE32-E72D297353CC}">
              <c16:uniqueId val="{00000003-D2AC-4865-814B-8BD400F2A5E1}"/>
            </c:ext>
          </c:extLst>
        </c:ser>
        <c:ser>
          <c:idx val="4"/>
          <c:order val="4"/>
          <c:tx>
            <c:strRef>
              <c:f>'[USB Electric thru Dec 2012.xls]Graph-kWh 1998-2009'!$A$30</c:f>
              <c:strCache>
                <c:ptCount val="1"/>
                <c:pt idx="0">
                  <c:v>2002</c:v>
                </c:pt>
              </c:strCache>
            </c:strRef>
          </c:tx>
          <c:spPr>
            <a:ln w="25400">
              <a:solidFill>
                <a:srgbClr val="800080"/>
              </a:solidFill>
              <a:prstDash val="solid"/>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1998-2009'!$B$30:$M$30</c:f>
              <c:numCache>
                <c:formatCode>_(* #,##0_);_(* \(#,##0\);_(* "-"??_);_(@_)</c:formatCode>
                <c:ptCount val="12"/>
                <c:pt idx="0">
                  <c:v>772800</c:v>
                </c:pt>
                <c:pt idx="1">
                  <c:v>714600</c:v>
                </c:pt>
                <c:pt idx="2">
                  <c:v>637607</c:v>
                </c:pt>
                <c:pt idx="3">
                  <c:v>699742</c:v>
                </c:pt>
                <c:pt idx="4">
                  <c:v>611437</c:v>
                </c:pt>
                <c:pt idx="5">
                  <c:v>627835</c:v>
                </c:pt>
                <c:pt idx="6">
                  <c:v>789876</c:v>
                </c:pt>
                <c:pt idx="7">
                  <c:v>697786</c:v>
                </c:pt>
                <c:pt idx="8">
                  <c:v>698256</c:v>
                </c:pt>
                <c:pt idx="9">
                  <c:v>632620</c:v>
                </c:pt>
                <c:pt idx="10">
                  <c:v>609871</c:v>
                </c:pt>
                <c:pt idx="11">
                  <c:v>688866</c:v>
                </c:pt>
              </c:numCache>
            </c:numRef>
          </c:val>
          <c:smooth val="0"/>
          <c:extLst>
            <c:ext xmlns:c16="http://schemas.microsoft.com/office/drawing/2014/chart" uri="{C3380CC4-5D6E-409C-BE32-E72D297353CC}">
              <c16:uniqueId val="{00000004-D2AC-4865-814B-8BD400F2A5E1}"/>
            </c:ext>
          </c:extLst>
        </c:ser>
        <c:ser>
          <c:idx val="5"/>
          <c:order val="5"/>
          <c:tx>
            <c:strRef>
              <c:f>'[USB Electric thru Dec 2012.xls]Graph-kWh 1998-2009'!$A$31</c:f>
              <c:strCache>
                <c:ptCount val="1"/>
                <c:pt idx="0">
                  <c:v>2003</c:v>
                </c:pt>
              </c:strCache>
            </c:strRef>
          </c:tx>
          <c:spPr>
            <a:ln w="25400">
              <a:solidFill>
                <a:srgbClr val="800000"/>
              </a:solidFill>
              <a:prstDash val="solid"/>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1998-2009'!$B$31:$M$31</c:f>
              <c:numCache>
                <c:formatCode>_(* #,##0_);_(* \(#,##0\);_(* "-"??_);_(@_)</c:formatCode>
                <c:ptCount val="12"/>
                <c:pt idx="0">
                  <c:v>776396</c:v>
                </c:pt>
                <c:pt idx="1">
                  <c:v>638202</c:v>
                </c:pt>
                <c:pt idx="2">
                  <c:v>632734</c:v>
                </c:pt>
                <c:pt idx="3">
                  <c:v>693350</c:v>
                </c:pt>
                <c:pt idx="4">
                  <c:v>685157</c:v>
                </c:pt>
                <c:pt idx="5">
                  <c:v>352544</c:v>
                </c:pt>
                <c:pt idx="6">
                  <c:v>744926</c:v>
                </c:pt>
                <c:pt idx="7">
                  <c:v>693435</c:v>
                </c:pt>
                <c:pt idx="8">
                  <c:v>732055</c:v>
                </c:pt>
                <c:pt idx="9">
                  <c:v>566155</c:v>
                </c:pt>
                <c:pt idx="10">
                  <c:v>486337</c:v>
                </c:pt>
                <c:pt idx="11">
                  <c:v>706433</c:v>
                </c:pt>
              </c:numCache>
            </c:numRef>
          </c:val>
          <c:smooth val="0"/>
          <c:extLst>
            <c:ext xmlns:c16="http://schemas.microsoft.com/office/drawing/2014/chart" uri="{C3380CC4-5D6E-409C-BE32-E72D297353CC}">
              <c16:uniqueId val="{00000005-D2AC-4865-814B-8BD400F2A5E1}"/>
            </c:ext>
          </c:extLst>
        </c:ser>
        <c:ser>
          <c:idx val="6"/>
          <c:order val="6"/>
          <c:tx>
            <c:strRef>
              <c:f>'[USB Electric thru Dec 2012.xls]Graph-kWh 1998-2009'!$A$32</c:f>
              <c:strCache>
                <c:ptCount val="1"/>
                <c:pt idx="0">
                  <c:v>2004</c:v>
                </c:pt>
              </c:strCache>
            </c:strRef>
          </c:tx>
          <c:spPr>
            <a:ln w="25400">
              <a:solidFill>
                <a:srgbClr val="008080"/>
              </a:solidFill>
              <a:prstDash val="solid"/>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1998-2009'!$B$32:$M$32</c:f>
              <c:numCache>
                <c:formatCode>_(* #,##0_);_(* \(#,##0\);_(* "-"??_);_(@_)</c:formatCode>
                <c:ptCount val="12"/>
                <c:pt idx="0">
                  <c:v>729880</c:v>
                </c:pt>
                <c:pt idx="1">
                  <c:v>684654</c:v>
                </c:pt>
                <c:pt idx="2">
                  <c:v>596953</c:v>
                </c:pt>
                <c:pt idx="3">
                  <c:v>718808</c:v>
                </c:pt>
                <c:pt idx="4">
                  <c:v>594560</c:v>
                </c:pt>
                <c:pt idx="5">
                  <c:v>639467</c:v>
                </c:pt>
                <c:pt idx="6">
                  <c:v>691320</c:v>
                </c:pt>
                <c:pt idx="7">
                  <c:v>656109</c:v>
                </c:pt>
                <c:pt idx="8">
                  <c:v>693881</c:v>
                </c:pt>
                <c:pt idx="9">
                  <c:v>586078</c:v>
                </c:pt>
                <c:pt idx="10">
                  <c:v>537428</c:v>
                </c:pt>
                <c:pt idx="11">
                  <c:v>624198</c:v>
                </c:pt>
              </c:numCache>
            </c:numRef>
          </c:val>
          <c:smooth val="0"/>
          <c:extLst>
            <c:ext xmlns:c16="http://schemas.microsoft.com/office/drawing/2014/chart" uri="{C3380CC4-5D6E-409C-BE32-E72D297353CC}">
              <c16:uniqueId val="{00000006-D2AC-4865-814B-8BD400F2A5E1}"/>
            </c:ext>
          </c:extLst>
        </c:ser>
        <c:ser>
          <c:idx val="7"/>
          <c:order val="7"/>
          <c:tx>
            <c:strRef>
              <c:f>'[USB Electric thru Dec 2012.xls]Graph-kWh 1998-2009'!$A$33</c:f>
              <c:strCache>
                <c:ptCount val="1"/>
                <c:pt idx="0">
                  <c:v>2005</c:v>
                </c:pt>
              </c:strCache>
            </c:strRef>
          </c:tx>
          <c:spPr>
            <a:ln w="25400">
              <a:solidFill>
                <a:srgbClr val="FFFF00"/>
              </a:solidFill>
              <a:prstDash val="solid"/>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1998-2009'!$B$33:$M$33</c:f>
              <c:numCache>
                <c:formatCode>_(* #,##0_);_(* \(#,##0\);_(* "-"??_);_(@_)</c:formatCode>
                <c:ptCount val="12"/>
                <c:pt idx="0">
                  <c:v>676748</c:v>
                </c:pt>
                <c:pt idx="1">
                  <c:v>680565</c:v>
                </c:pt>
                <c:pt idx="2">
                  <c:v>624049</c:v>
                </c:pt>
                <c:pt idx="3">
                  <c:v>644364</c:v>
                </c:pt>
                <c:pt idx="4">
                  <c:v>570403</c:v>
                </c:pt>
                <c:pt idx="5">
                  <c:v>688990</c:v>
                </c:pt>
                <c:pt idx="6">
                  <c:v>750716</c:v>
                </c:pt>
                <c:pt idx="7">
                  <c:v>707499</c:v>
                </c:pt>
                <c:pt idx="8">
                  <c:v>722305</c:v>
                </c:pt>
                <c:pt idx="9">
                  <c:v>607541</c:v>
                </c:pt>
                <c:pt idx="10">
                  <c:v>596322</c:v>
                </c:pt>
                <c:pt idx="11">
                  <c:v>666869</c:v>
                </c:pt>
              </c:numCache>
            </c:numRef>
          </c:val>
          <c:smooth val="0"/>
          <c:extLst>
            <c:ext xmlns:c16="http://schemas.microsoft.com/office/drawing/2014/chart" uri="{C3380CC4-5D6E-409C-BE32-E72D297353CC}">
              <c16:uniqueId val="{00000007-D2AC-4865-814B-8BD400F2A5E1}"/>
            </c:ext>
          </c:extLst>
        </c:ser>
        <c:ser>
          <c:idx val="8"/>
          <c:order val="8"/>
          <c:tx>
            <c:strRef>
              <c:f>'[USB Electric thru Dec 2012.xls]Graph-kWh 1998-2009'!$A$34</c:f>
              <c:strCache>
                <c:ptCount val="1"/>
                <c:pt idx="0">
                  <c:v>2006</c:v>
                </c:pt>
              </c:strCache>
            </c:strRef>
          </c:tx>
          <c:spPr>
            <a:ln w="25400">
              <a:solidFill>
                <a:srgbClr val="F418BA"/>
              </a:solidFill>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1998-2009'!$B$34:$M$34</c:f>
              <c:numCache>
                <c:formatCode>_(* #,##0_);_(* \(#,##0\);_(* "-"??_);_(@_)</c:formatCode>
                <c:ptCount val="12"/>
                <c:pt idx="0">
                  <c:v>732662</c:v>
                </c:pt>
                <c:pt idx="1">
                  <c:v>639825</c:v>
                </c:pt>
                <c:pt idx="2">
                  <c:v>636592</c:v>
                </c:pt>
                <c:pt idx="3">
                  <c:v>644041</c:v>
                </c:pt>
                <c:pt idx="4">
                  <c:v>614770</c:v>
                </c:pt>
                <c:pt idx="5">
                  <c:v>701630</c:v>
                </c:pt>
                <c:pt idx="6">
                  <c:v>750433</c:v>
                </c:pt>
                <c:pt idx="7">
                  <c:v>677192</c:v>
                </c:pt>
                <c:pt idx="8">
                  <c:v>672244</c:v>
                </c:pt>
                <c:pt idx="9">
                  <c:v>560767</c:v>
                </c:pt>
                <c:pt idx="10">
                  <c:v>681299</c:v>
                </c:pt>
                <c:pt idx="11">
                  <c:v>659096</c:v>
                </c:pt>
              </c:numCache>
            </c:numRef>
          </c:val>
          <c:smooth val="0"/>
          <c:extLst>
            <c:ext xmlns:c16="http://schemas.microsoft.com/office/drawing/2014/chart" uri="{C3380CC4-5D6E-409C-BE32-E72D297353CC}">
              <c16:uniqueId val="{00000008-D2AC-4865-814B-8BD400F2A5E1}"/>
            </c:ext>
          </c:extLst>
        </c:ser>
        <c:ser>
          <c:idx val="9"/>
          <c:order val="9"/>
          <c:tx>
            <c:strRef>
              <c:f>'[USB Electric thru Dec 2012.xls]Graph-kWh 1998-2009'!$A$35</c:f>
              <c:strCache>
                <c:ptCount val="1"/>
                <c:pt idx="0">
                  <c:v>2007</c:v>
                </c:pt>
              </c:strCache>
            </c:strRef>
          </c:tx>
          <c:spPr>
            <a:ln w="25400"/>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1998-2009'!$B$35:$M$35</c:f>
              <c:numCache>
                <c:formatCode>_(* #,##0_);_(* \(#,##0\);_(* "-"??_);_(@_)</c:formatCode>
                <c:ptCount val="12"/>
                <c:pt idx="0">
                  <c:v>665015</c:v>
                </c:pt>
                <c:pt idx="1">
                  <c:v>697775</c:v>
                </c:pt>
                <c:pt idx="2">
                  <c:v>609052</c:v>
                </c:pt>
                <c:pt idx="3">
                  <c:v>676582</c:v>
                </c:pt>
                <c:pt idx="4">
                  <c:v>533082</c:v>
                </c:pt>
                <c:pt idx="5">
                  <c:v>634304</c:v>
                </c:pt>
                <c:pt idx="6">
                  <c:v>707090</c:v>
                </c:pt>
                <c:pt idx="7">
                  <c:v>671357</c:v>
                </c:pt>
                <c:pt idx="8">
                  <c:v>669151</c:v>
                </c:pt>
                <c:pt idx="9">
                  <c:v>587424</c:v>
                </c:pt>
                <c:pt idx="10">
                  <c:v>672356</c:v>
                </c:pt>
                <c:pt idx="11">
                  <c:v>628383</c:v>
                </c:pt>
              </c:numCache>
            </c:numRef>
          </c:val>
          <c:smooth val="0"/>
          <c:extLst>
            <c:ext xmlns:c16="http://schemas.microsoft.com/office/drawing/2014/chart" uri="{C3380CC4-5D6E-409C-BE32-E72D297353CC}">
              <c16:uniqueId val="{00000009-D2AC-4865-814B-8BD400F2A5E1}"/>
            </c:ext>
          </c:extLst>
        </c:ser>
        <c:ser>
          <c:idx val="10"/>
          <c:order val="10"/>
          <c:tx>
            <c:strRef>
              <c:f>'[USB Electric thru Dec 2012.xls]Graph-kWh 1998-2009'!$A$36</c:f>
              <c:strCache>
                <c:ptCount val="1"/>
                <c:pt idx="0">
                  <c:v>2008</c:v>
                </c:pt>
              </c:strCache>
            </c:strRef>
          </c:tx>
          <c:spPr>
            <a:ln w="25400"/>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1998-2009'!$B$36:$M$36</c:f>
              <c:numCache>
                <c:formatCode>_(* #,##0_);_(* \(#,##0\);_(* "-"??_);_(@_)</c:formatCode>
                <c:ptCount val="12"/>
                <c:pt idx="0">
                  <c:v>729191</c:v>
                </c:pt>
                <c:pt idx="1">
                  <c:v>679425</c:v>
                </c:pt>
                <c:pt idx="2">
                  <c:v>661413</c:v>
                </c:pt>
                <c:pt idx="3">
                  <c:v>611561</c:v>
                </c:pt>
                <c:pt idx="4">
                  <c:v>559548</c:v>
                </c:pt>
                <c:pt idx="5">
                  <c:v>610509</c:v>
                </c:pt>
                <c:pt idx="6">
                  <c:v>671247</c:v>
                </c:pt>
                <c:pt idx="7">
                  <c:v>679504</c:v>
                </c:pt>
                <c:pt idx="8">
                  <c:v>657554</c:v>
                </c:pt>
                <c:pt idx="9">
                  <c:v>576922</c:v>
                </c:pt>
                <c:pt idx="10">
                  <c:v>548686</c:v>
                </c:pt>
                <c:pt idx="11">
                  <c:v>615175</c:v>
                </c:pt>
              </c:numCache>
            </c:numRef>
          </c:val>
          <c:smooth val="0"/>
          <c:extLst>
            <c:ext xmlns:c16="http://schemas.microsoft.com/office/drawing/2014/chart" uri="{C3380CC4-5D6E-409C-BE32-E72D297353CC}">
              <c16:uniqueId val="{0000000A-D2AC-4865-814B-8BD400F2A5E1}"/>
            </c:ext>
          </c:extLst>
        </c:ser>
        <c:ser>
          <c:idx val="11"/>
          <c:order val="11"/>
          <c:tx>
            <c:strRef>
              <c:f>'[USB Electric thru Dec 2012.xls]Graph-kWh 1998-2009'!$A$37</c:f>
              <c:strCache>
                <c:ptCount val="1"/>
                <c:pt idx="0">
                  <c:v>2009</c:v>
                </c:pt>
              </c:strCache>
            </c:strRef>
          </c:tx>
          <c:spPr>
            <a:ln w="38100">
              <a:solidFill>
                <a:srgbClr val="1107D7"/>
              </a:solidFill>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1998-2009'!$B$37:$M$37</c:f>
              <c:numCache>
                <c:formatCode>_(* #,##0_);_(* \(#,##0\);_(* "-"??_);_(@_)</c:formatCode>
                <c:ptCount val="12"/>
                <c:pt idx="0">
                  <c:v>730879</c:v>
                </c:pt>
                <c:pt idx="1">
                  <c:v>589150</c:v>
                </c:pt>
                <c:pt idx="2">
                  <c:v>566069</c:v>
                </c:pt>
                <c:pt idx="3" formatCode="#,##0">
                  <c:v>637115</c:v>
                </c:pt>
                <c:pt idx="4">
                  <c:v>430904</c:v>
                </c:pt>
                <c:pt idx="5">
                  <c:v>398771</c:v>
                </c:pt>
                <c:pt idx="6">
                  <c:v>470571</c:v>
                </c:pt>
                <c:pt idx="7">
                  <c:v>416623</c:v>
                </c:pt>
                <c:pt idx="8">
                  <c:v>393825</c:v>
                </c:pt>
                <c:pt idx="9">
                  <c:v>326152</c:v>
                </c:pt>
                <c:pt idx="10">
                  <c:v>301279</c:v>
                </c:pt>
                <c:pt idx="11">
                  <c:v>310596</c:v>
                </c:pt>
              </c:numCache>
            </c:numRef>
          </c:val>
          <c:smooth val="0"/>
          <c:extLst>
            <c:ext xmlns:c16="http://schemas.microsoft.com/office/drawing/2014/chart" uri="{C3380CC4-5D6E-409C-BE32-E72D297353CC}">
              <c16:uniqueId val="{0000000B-D2AC-4865-814B-8BD400F2A5E1}"/>
            </c:ext>
          </c:extLst>
        </c:ser>
        <c:ser>
          <c:idx val="12"/>
          <c:order val="12"/>
          <c:tx>
            <c:strRef>
              <c:f>'[USB Electric thru Dec 2012.xls]Graph-kWh 1998-2009'!$A$38</c:f>
              <c:strCache>
                <c:ptCount val="1"/>
                <c:pt idx="0">
                  <c:v>2010</c:v>
                </c:pt>
              </c:strCache>
            </c:strRef>
          </c:tx>
          <c:spPr>
            <a:ln>
              <a:solidFill>
                <a:srgbClr val="008000"/>
              </a:solidFill>
            </a:ln>
          </c:spPr>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1998-2009'!$B$38:$M$38</c:f>
              <c:numCache>
                <c:formatCode>_(* #,##0_);_(* \(#,##0\);_(* "-"??_);_(@_)</c:formatCode>
                <c:ptCount val="12"/>
                <c:pt idx="0">
                  <c:v>329967</c:v>
                </c:pt>
                <c:pt idx="1">
                  <c:v>281454</c:v>
                </c:pt>
                <c:pt idx="2">
                  <c:v>271736</c:v>
                </c:pt>
                <c:pt idx="3" formatCode="#,##0_);\(#,##0\)">
                  <c:v>337343</c:v>
                </c:pt>
                <c:pt idx="4" formatCode="#,##0">
                  <c:v>295693</c:v>
                </c:pt>
                <c:pt idx="5">
                  <c:v>357715</c:v>
                </c:pt>
                <c:pt idx="6">
                  <c:v>395152</c:v>
                </c:pt>
                <c:pt idx="7">
                  <c:v>444872</c:v>
                </c:pt>
                <c:pt idx="8">
                  <c:v>453884</c:v>
                </c:pt>
                <c:pt idx="9">
                  <c:v>359537</c:v>
                </c:pt>
                <c:pt idx="10">
                  <c:v>331075</c:v>
                </c:pt>
                <c:pt idx="11">
                  <c:v>340082</c:v>
                </c:pt>
              </c:numCache>
            </c:numRef>
          </c:val>
          <c:smooth val="0"/>
          <c:extLst>
            <c:ext xmlns:c16="http://schemas.microsoft.com/office/drawing/2014/chart" uri="{C3380CC4-5D6E-409C-BE32-E72D297353CC}">
              <c16:uniqueId val="{0000000C-D2AC-4865-814B-8BD400F2A5E1}"/>
            </c:ext>
          </c:extLst>
        </c:ser>
        <c:ser>
          <c:idx val="13"/>
          <c:order val="13"/>
          <c:tx>
            <c:strRef>
              <c:f>'[USB Electric thru Dec 2012.xls]Graph-kWh 1998-2009'!$A$39</c:f>
              <c:strCache>
                <c:ptCount val="1"/>
                <c:pt idx="0">
                  <c:v>2011</c:v>
                </c:pt>
              </c:strCache>
            </c:strRef>
          </c:tx>
          <c:marker>
            <c:symbol val="none"/>
          </c:marker>
          <c:cat>
            <c:strRef>
              <c:f>'[USB Electric thru Dec 2012.xls]Graph-kWh 1998-2009'!$B$25:$M$25</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'[USB Electric thru Dec 2012.xls]Graph-kWh 1998-2009'!$B$39:$M$39</c:f>
              <c:numCache>
                <c:formatCode>_(* #,##0_);_(* \(#,##0\);_(* "-"??_);_(@_)</c:formatCode>
                <c:ptCount val="12"/>
                <c:pt idx="0">
                  <c:v>325685</c:v>
                </c:pt>
                <c:pt idx="1">
                  <c:v>321681</c:v>
                </c:pt>
                <c:pt idx="2">
                  <c:v>290397</c:v>
                </c:pt>
                <c:pt idx="3">
                  <c:v>326001</c:v>
                </c:pt>
                <c:pt idx="4">
                  <c:v>307815</c:v>
                </c:pt>
                <c:pt idx="5">
                  <c:v>389192</c:v>
                </c:pt>
                <c:pt idx="6">
                  <c:v>439089</c:v>
                </c:pt>
                <c:pt idx="7">
                  <c:v>443152</c:v>
                </c:pt>
                <c:pt idx="8">
                  <c:v>466611</c:v>
                </c:pt>
                <c:pt idx="9">
                  <c:v>342231</c:v>
                </c:pt>
                <c:pt idx="10">
                  <c:v>323396</c:v>
                </c:pt>
                <c:pt idx="11">
                  <c:v>307363</c:v>
                </c:pt>
              </c:numCache>
            </c:numRef>
          </c:val>
          <c:smooth val="0"/>
          <c:extLst>
            <c:ext xmlns:c16="http://schemas.microsoft.com/office/drawing/2014/chart" uri="{C3380CC4-5D6E-409C-BE32-E72D297353CC}">
              <c16:uniqueId val="{0000000D-D2AC-4865-814B-8BD400F2A5E1}"/>
            </c:ext>
          </c:extLst>
        </c:ser>
        <c:dLbls>
          <c:showLegendKey val="0"/>
          <c:showVal val="0"/>
          <c:showCatName val="0"/>
          <c:showSerName val="0"/>
          <c:showPercent val="0"/>
          <c:showBubbleSize val="0"/>
        </c:dLbls>
        <c:smooth val="0"/>
        <c:axId val="492544352"/>
        <c:axId val="492544744"/>
      </c:lineChart>
      <c:catAx>
        <c:axId val="492544352"/>
        <c:scaling>
          <c:orientation val="minMax"/>
        </c:scaling>
        <c:delete val="0"/>
        <c:axPos val="b"/>
        <c:title>
          <c:tx>
            <c:rich>
              <a:bodyPr/>
              <a:lstStyle/>
              <a:p>
                <a:pPr>
                  <a:defRPr sz="1050" b="0" i="0" u="none" strike="noStrike" baseline="0">
                    <a:solidFill>
                      <a:srgbClr val="000000"/>
                    </a:solidFill>
                    <a:latin typeface="Arial"/>
                    <a:ea typeface="Arial"/>
                    <a:cs typeface="Arial"/>
                  </a:defRPr>
                </a:pPr>
                <a:r>
                  <a:rPr lang="en-US"/>
                  <a:t>Months</a:t>
                </a:r>
              </a:p>
            </c:rich>
          </c:tx>
          <c:layout>
            <c:manualLayout>
              <c:xMode val="edge"/>
              <c:yMode val="edge"/>
              <c:x val="0.45982914737283936"/>
              <c:y val="0.90904153058038295"/>
            </c:manualLayout>
          </c:layout>
          <c:overlay val="0"/>
          <c:spPr>
            <a:noFill/>
            <a:ln w="25400">
              <a:noFill/>
            </a:ln>
          </c:spPr>
        </c:title>
        <c:numFmt formatCode="General"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492544744"/>
        <c:crosses val="autoZero"/>
        <c:auto val="1"/>
        <c:lblAlgn val="ctr"/>
        <c:lblOffset val="100"/>
        <c:tickLblSkip val="1"/>
        <c:tickMarkSkip val="1"/>
        <c:noMultiLvlLbl val="0"/>
      </c:catAx>
      <c:valAx>
        <c:axId val="492544744"/>
        <c:scaling>
          <c:orientation val="minMax"/>
          <c:min val="200000"/>
        </c:scaling>
        <c:delete val="0"/>
        <c:axPos val="l"/>
        <c:majorGridlines>
          <c:spPr>
            <a:ln w="3175">
              <a:solidFill>
                <a:srgbClr val="000000"/>
              </a:solidFill>
              <a:prstDash val="solid"/>
            </a:ln>
          </c:spPr>
        </c:majorGridlines>
        <c:title>
          <c:tx>
            <c:rich>
              <a:bodyPr/>
              <a:lstStyle/>
              <a:p>
                <a:pPr>
                  <a:defRPr sz="1050" b="0" i="0" u="none" strike="noStrike" baseline="0">
                    <a:solidFill>
                      <a:srgbClr val="000000"/>
                    </a:solidFill>
                    <a:latin typeface="Arial"/>
                    <a:ea typeface="Arial"/>
                    <a:cs typeface="Arial"/>
                  </a:defRPr>
                </a:pPr>
                <a:r>
                  <a:rPr lang="en-US"/>
                  <a:t>kWh</a:t>
                </a:r>
              </a:p>
            </c:rich>
          </c:tx>
          <c:layout>
            <c:manualLayout>
              <c:xMode val="edge"/>
              <c:yMode val="edge"/>
              <c:x val="1.3383408374766188E-2"/>
              <c:y val="0.41698356837228256"/>
            </c:manualLayout>
          </c:layout>
          <c:overlay val="0"/>
          <c:spPr>
            <a:noFill/>
            <a:ln w="25400">
              <a:noFill/>
            </a:ln>
          </c:spPr>
        </c:title>
        <c:numFmt formatCode="_(* #,##0_);_(* \(#,##0\);_(* &quot;-&quot;??_);_(@_)" sourceLinked="1"/>
        <c:majorTickMark val="out"/>
        <c:minorTickMark val="none"/>
        <c:tickLblPos val="nextTo"/>
        <c:spPr>
          <a:ln w="3175">
            <a:solidFill>
              <a:srgbClr val="000000"/>
            </a:solidFill>
            <a:prstDash val="solid"/>
          </a:ln>
        </c:spPr>
        <c:txPr>
          <a:bodyPr rot="0" vert="horz"/>
          <a:lstStyle/>
          <a:p>
            <a:pPr>
              <a:defRPr sz="800" b="0" i="0" u="none" strike="noStrike" baseline="0">
                <a:solidFill>
                  <a:srgbClr val="000000"/>
                </a:solidFill>
                <a:latin typeface="Arial"/>
                <a:ea typeface="Arial"/>
                <a:cs typeface="Arial"/>
              </a:defRPr>
            </a:pPr>
            <a:endParaRPr lang="en-US"/>
          </a:p>
        </c:txPr>
        <c:crossAx val="492544352"/>
        <c:crosses val="autoZero"/>
        <c:crossBetween val="between"/>
      </c:valAx>
      <c:spPr>
        <a:solidFill>
          <a:srgbClr val="FFFFFF"/>
        </a:solidFill>
        <a:ln w="12700">
          <a:solidFill>
            <a:srgbClr val="808080"/>
          </a:solidFill>
          <a:prstDash val="solid"/>
        </a:ln>
      </c:spPr>
    </c:plotArea>
    <c:legend>
      <c:legendPos val="r"/>
      <c:layout>
        <c:manualLayout>
          <c:xMode val="edge"/>
          <c:yMode val="edge"/>
          <c:x val="0.87483601135223954"/>
          <c:y val="6.8767079356238187E-2"/>
          <c:w val="8.1336946702800367E-2"/>
          <c:h val="0.88334135081989362"/>
        </c:manualLayout>
      </c:layout>
      <c:overlay val="0"/>
      <c:spPr>
        <a:noFill/>
        <a:ln>
          <a:solidFill>
            <a:srgbClr val="008000"/>
          </a:solidFill>
        </a:ln>
      </c:spPr>
      <c:txPr>
        <a:bodyPr/>
        <a:lstStyle/>
        <a:p>
          <a:pPr>
            <a:defRPr sz="675" b="0" i="0" u="none" strike="noStrike" baseline="0">
              <a:solidFill>
                <a:srgbClr val="000000"/>
              </a:solidFill>
              <a:latin typeface="Arial"/>
              <a:ea typeface="Arial"/>
              <a:cs typeface="Arial"/>
            </a:defRPr>
          </a:pPr>
          <a:endParaRPr lang="en-US"/>
        </a:p>
      </c:txPr>
    </c:legend>
    <c:plotVisOnly val="1"/>
    <c:dispBlanksAs val="gap"/>
    <c:showDLblsOverMax val="0"/>
  </c:chart>
  <c:spPr>
    <a:solidFill>
      <a:srgbClr val="FFFFFF"/>
    </a:solidFill>
    <a:ln w="15875">
      <a:solidFill>
        <a:schemeClr val="tx1"/>
      </a:solidFill>
      <a:prstDash val="solid"/>
    </a:ln>
  </c:spPr>
  <c:txPr>
    <a:bodyPr/>
    <a:lstStyle/>
    <a:p>
      <a:pPr>
        <a:defRPr sz="800" b="0" i="0" u="none" strike="noStrike" baseline="0">
          <a:solidFill>
            <a:srgbClr val="000000"/>
          </a:solidFill>
          <a:latin typeface="Arial"/>
          <a:ea typeface="Arial"/>
          <a:cs typeface="Arial"/>
        </a:defRPr>
      </a:pPr>
      <a:endParaRPr lang="en-US"/>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0EF677-6D02-4A82-A2A8-18435963EB45}" type="doc">
      <dgm:prSet loTypeId="urn:microsoft.com/office/officeart/2005/8/layout/hList1" loCatId="list" qsTypeId="urn:microsoft.com/office/officeart/2005/8/quickstyle/simple5" qsCatId="simple" csTypeId="urn:microsoft.com/office/officeart/2005/8/colors/accent0_2" csCatId="mainScheme" phldr="1"/>
      <dgm:spPr/>
      <dgm:t>
        <a:bodyPr/>
        <a:lstStyle/>
        <a:p>
          <a:endParaRPr lang="en-US"/>
        </a:p>
      </dgm:t>
    </dgm:pt>
    <dgm:pt modelId="{E5E7438D-30BC-43EB-95E8-16C92BC0DB05}">
      <dgm:prSet phldrT="[Text]" custT="1"/>
      <dgm:spPr/>
      <dgm:t>
        <a:bodyPr/>
        <a:lstStyle/>
        <a:p>
          <a:pPr algn="ctr"/>
          <a:r>
            <a:rPr lang="en-US" sz="1800" b="1" dirty="0">
              <a:solidFill>
                <a:schemeClr val="tx1"/>
              </a:solidFill>
            </a:rPr>
            <a:t>K-12 </a:t>
          </a:r>
        </a:p>
        <a:p>
          <a:pPr algn="ctr"/>
          <a:r>
            <a:rPr lang="en-US" sz="1800" b="1" dirty="0">
              <a:solidFill>
                <a:schemeClr val="tx1"/>
              </a:solidFill>
            </a:rPr>
            <a:t>School</a:t>
          </a:r>
        </a:p>
      </dgm:t>
    </dgm:pt>
    <dgm:pt modelId="{EE90CD73-EBE4-4D46-B03E-1CC932CC763D}" type="parTrans" cxnId="{F01C26FE-A1A2-4E0D-8B62-928E181817FC}">
      <dgm:prSet/>
      <dgm:spPr/>
      <dgm:t>
        <a:bodyPr/>
        <a:lstStyle/>
        <a:p>
          <a:pPr algn="ctr"/>
          <a:endParaRPr lang="en-US" sz="1600">
            <a:solidFill>
              <a:schemeClr val="tx1"/>
            </a:solidFill>
          </a:endParaRPr>
        </a:p>
      </dgm:t>
    </dgm:pt>
    <dgm:pt modelId="{706A0BF6-B5CE-4A0A-8944-A6ED5ED58746}" type="sibTrans" cxnId="{F01C26FE-A1A2-4E0D-8B62-928E181817FC}">
      <dgm:prSet/>
      <dgm:spPr/>
      <dgm:t>
        <a:bodyPr/>
        <a:lstStyle/>
        <a:p>
          <a:pPr algn="ctr"/>
          <a:endParaRPr lang="en-US" sz="1600">
            <a:solidFill>
              <a:schemeClr val="tx1"/>
            </a:solidFill>
          </a:endParaRPr>
        </a:p>
      </dgm:t>
    </dgm:pt>
    <dgm:pt modelId="{9848B521-29E2-4D95-AAD1-04877ECFE352}">
      <dgm:prSet phldrT="[Text]" custT="1"/>
      <dgm:spPr/>
      <dgm:t>
        <a:bodyPr/>
        <a:lstStyle/>
        <a:p>
          <a:pPr algn="l"/>
          <a:r>
            <a:rPr lang="en-US" sz="1600" dirty="0">
              <a:solidFill>
                <a:schemeClr val="tx1"/>
              </a:solidFill>
            </a:rPr>
            <a:t>SF</a:t>
          </a:r>
          <a:r>
            <a:rPr lang="en-US" sz="2000" dirty="0">
              <a:solidFill>
                <a:schemeClr val="tx1"/>
              </a:solidFill>
            </a:rPr>
            <a:t>*</a:t>
          </a:r>
        </a:p>
      </dgm:t>
    </dgm:pt>
    <dgm:pt modelId="{B49E65A9-BF54-4C23-8853-A8C47CE57438}" type="parTrans" cxnId="{D080EB16-DC03-4A20-B8CA-A11CA205F469}">
      <dgm:prSet/>
      <dgm:spPr/>
      <dgm:t>
        <a:bodyPr/>
        <a:lstStyle/>
        <a:p>
          <a:pPr algn="ctr"/>
          <a:endParaRPr lang="en-US" sz="1600">
            <a:solidFill>
              <a:schemeClr val="tx1"/>
            </a:solidFill>
          </a:endParaRPr>
        </a:p>
      </dgm:t>
    </dgm:pt>
    <dgm:pt modelId="{1D671A5B-A819-48C7-9677-85A69915ECBE}" type="sibTrans" cxnId="{D080EB16-DC03-4A20-B8CA-A11CA205F469}">
      <dgm:prSet/>
      <dgm:spPr/>
      <dgm:t>
        <a:bodyPr/>
        <a:lstStyle/>
        <a:p>
          <a:pPr algn="ctr"/>
          <a:endParaRPr lang="en-US" sz="1600">
            <a:solidFill>
              <a:schemeClr val="tx1"/>
            </a:solidFill>
          </a:endParaRPr>
        </a:p>
      </dgm:t>
    </dgm:pt>
    <dgm:pt modelId="{3510E9B5-CEF7-4FF9-B13E-18D6DCA4EFE2}">
      <dgm:prSet phldrT="[Text]" custT="1"/>
      <dgm:spPr/>
      <dgm:t>
        <a:bodyPr/>
        <a:lstStyle/>
        <a:p>
          <a:pPr algn="ctr"/>
          <a:r>
            <a:rPr lang="en-US" sz="1800" b="1" dirty="0">
              <a:solidFill>
                <a:schemeClr val="tx1"/>
              </a:solidFill>
            </a:rPr>
            <a:t>Office</a:t>
          </a:r>
        </a:p>
      </dgm:t>
    </dgm:pt>
    <dgm:pt modelId="{E5E7434B-FA68-468E-9A9D-0D65B9B9B8D0}" type="parTrans" cxnId="{EBDB46A1-B425-4530-BF21-FBCC9CEA9967}">
      <dgm:prSet/>
      <dgm:spPr/>
      <dgm:t>
        <a:bodyPr/>
        <a:lstStyle/>
        <a:p>
          <a:pPr algn="ctr"/>
          <a:endParaRPr lang="en-US" sz="1600">
            <a:solidFill>
              <a:schemeClr val="tx1"/>
            </a:solidFill>
          </a:endParaRPr>
        </a:p>
      </dgm:t>
    </dgm:pt>
    <dgm:pt modelId="{17441397-6A58-4214-BA9B-D0BD5C197197}" type="sibTrans" cxnId="{EBDB46A1-B425-4530-BF21-FBCC9CEA9967}">
      <dgm:prSet/>
      <dgm:spPr/>
      <dgm:t>
        <a:bodyPr/>
        <a:lstStyle/>
        <a:p>
          <a:pPr algn="ctr"/>
          <a:endParaRPr lang="en-US" sz="1600">
            <a:solidFill>
              <a:schemeClr val="tx1"/>
            </a:solidFill>
          </a:endParaRPr>
        </a:p>
      </dgm:t>
    </dgm:pt>
    <dgm:pt modelId="{864AF44E-77DD-4ABA-BC17-8579BCD4E362}">
      <dgm:prSet phldrT="[Text]" custT="1"/>
      <dgm:spPr/>
      <dgm:t>
        <a:bodyPr/>
        <a:lstStyle/>
        <a:p>
          <a:pPr algn="ctr"/>
          <a:endParaRPr lang="en-US" sz="1600" dirty="0">
            <a:solidFill>
              <a:schemeClr val="tx1"/>
            </a:solidFill>
          </a:endParaRPr>
        </a:p>
      </dgm:t>
    </dgm:pt>
    <dgm:pt modelId="{40128F54-4772-4CA7-B776-2271FC31372C}" type="parTrans" cxnId="{8DF36368-5E8A-4F6F-8581-56ABA4194BBC}">
      <dgm:prSet/>
      <dgm:spPr/>
      <dgm:t>
        <a:bodyPr/>
        <a:lstStyle/>
        <a:p>
          <a:pPr algn="ctr"/>
          <a:endParaRPr lang="en-US" sz="1600">
            <a:solidFill>
              <a:schemeClr val="tx1"/>
            </a:solidFill>
          </a:endParaRPr>
        </a:p>
      </dgm:t>
    </dgm:pt>
    <dgm:pt modelId="{BCC75BD2-A312-4F25-B996-F4E35B958EA7}" type="sibTrans" cxnId="{8DF36368-5E8A-4F6F-8581-56ABA4194BBC}">
      <dgm:prSet/>
      <dgm:spPr/>
      <dgm:t>
        <a:bodyPr/>
        <a:lstStyle/>
        <a:p>
          <a:pPr algn="ctr"/>
          <a:endParaRPr lang="en-US" sz="1600">
            <a:solidFill>
              <a:schemeClr val="tx1"/>
            </a:solidFill>
          </a:endParaRPr>
        </a:p>
      </dgm:t>
    </dgm:pt>
    <dgm:pt modelId="{626AD24B-A7EC-4C8A-86E0-205B7A2DFFFF}">
      <dgm:prSet phldrT="[Text]" custT="1"/>
      <dgm:spPr/>
      <dgm:t>
        <a:bodyPr/>
        <a:lstStyle/>
        <a:p>
          <a:pPr algn="ctr"/>
          <a:r>
            <a:rPr lang="en-US" sz="1800" b="1" dirty="0">
              <a:solidFill>
                <a:schemeClr val="tx1"/>
              </a:solidFill>
            </a:rPr>
            <a:t>Hospitals</a:t>
          </a:r>
        </a:p>
      </dgm:t>
    </dgm:pt>
    <dgm:pt modelId="{FE0692FF-6577-4384-9DF8-43C2D1938A91}" type="parTrans" cxnId="{C297274C-487E-44ED-B375-B4CFBBEDF6A6}">
      <dgm:prSet/>
      <dgm:spPr/>
      <dgm:t>
        <a:bodyPr/>
        <a:lstStyle/>
        <a:p>
          <a:pPr algn="ctr"/>
          <a:endParaRPr lang="en-US" sz="1600">
            <a:solidFill>
              <a:schemeClr val="tx1"/>
            </a:solidFill>
          </a:endParaRPr>
        </a:p>
      </dgm:t>
    </dgm:pt>
    <dgm:pt modelId="{114B1DB4-DB67-4E01-A2B0-560E43246F31}" type="sibTrans" cxnId="{C297274C-487E-44ED-B375-B4CFBBEDF6A6}">
      <dgm:prSet/>
      <dgm:spPr/>
      <dgm:t>
        <a:bodyPr/>
        <a:lstStyle/>
        <a:p>
          <a:pPr algn="ctr"/>
          <a:endParaRPr lang="en-US" sz="1600">
            <a:solidFill>
              <a:schemeClr val="tx1"/>
            </a:solidFill>
          </a:endParaRPr>
        </a:p>
      </dgm:t>
    </dgm:pt>
    <dgm:pt modelId="{E75689BF-4D72-422B-A39C-79269DFED3C6}">
      <dgm:prSet phldrT="[Text]" custT="1"/>
      <dgm:spPr/>
      <dgm:t>
        <a:bodyPr/>
        <a:lstStyle/>
        <a:p>
          <a:pPr algn="ctr"/>
          <a:endParaRPr lang="en-US" sz="1600" dirty="0">
            <a:solidFill>
              <a:schemeClr val="tx1"/>
            </a:solidFill>
          </a:endParaRPr>
        </a:p>
      </dgm:t>
    </dgm:pt>
    <dgm:pt modelId="{117EA713-4B44-4DE2-8F2E-66281C959A0E}" type="parTrans" cxnId="{4D7BEE58-EB5C-4261-80A9-F0B3D364D536}">
      <dgm:prSet/>
      <dgm:spPr/>
      <dgm:t>
        <a:bodyPr/>
        <a:lstStyle/>
        <a:p>
          <a:pPr algn="ctr"/>
          <a:endParaRPr lang="en-US" sz="1600">
            <a:solidFill>
              <a:schemeClr val="tx1"/>
            </a:solidFill>
          </a:endParaRPr>
        </a:p>
      </dgm:t>
    </dgm:pt>
    <dgm:pt modelId="{77095C7A-84E7-43BD-AC20-EBCCA4242994}" type="sibTrans" cxnId="{4D7BEE58-EB5C-4261-80A9-F0B3D364D536}">
      <dgm:prSet/>
      <dgm:spPr/>
      <dgm:t>
        <a:bodyPr/>
        <a:lstStyle/>
        <a:p>
          <a:pPr algn="ctr"/>
          <a:endParaRPr lang="en-US" sz="1600">
            <a:solidFill>
              <a:schemeClr val="tx1"/>
            </a:solidFill>
          </a:endParaRPr>
        </a:p>
      </dgm:t>
    </dgm:pt>
    <dgm:pt modelId="{0F889F5C-5F03-4456-82DB-7A768049F507}">
      <dgm:prSet phldrT="[Text]" custT="1"/>
      <dgm:spPr/>
      <dgm:t>
        <a:bodyPr/>
        <a:lstStyle/>
        <a:p>
          <a:pPr algn="l"/>
          <a:r>
            <a:rPr lang="en-US" sz="1600" dirty="0">
              <a:solidFill>
                <a:schemeClr val="tx1"/>
              </a:solidFill>
            </a:rPr>
            <a:t>% heated</a:t>
          </a:r>
        </a:p>
      </dgm:t>
    </dgm:pt>
    <dgm:pt modelId="{B6518AC4-ABA0-4D66-8220-33AEC944F084}" type="parTrans" cxnId="{C75F307A-E37D-4189-8B03-1FFB01BCD05B}">
      <dgm:prSet/>
      <dgm:spPr/>
      <dgm:t>
        <a:bodyPr/>
        <a:lstStyle/>
        <a:p>
          <a:pPr algn="ctr"/>
          <a:endParaRPr lang="en-US" sz="1600">
            <a:solidFill>
              <a:schemeClr val="tx1"/>
            </a:solidFill>
          </a:endParaRPr>
        </a:p>
      </dgm:t>
    </dgm:pt>
    <dgm:pt modelId="{D1EED897-5A89-403A-A42C-AD5C5E8C7EDD}" type="sibTrans" cxnId="{C75F307A-E37D-4189-8B03-1FFB01BCD05B}">
      <dgm:prSet/>
      <dgm:spPr/>
      <dgm:t>
        <a:bodyPr/>
        <a:lstStyle/>
        <a:p>
          <a:pPr algn="ctr"/>
          <a:endParaRPr lang="en-US" sz="1600">
            <a:solidFill>
              <a:schemeClr val="tx1"/>
            </a:solidFill>
          </a:endParaRPr>
        </a:p>
      </dgm:t>
    </dgm:pt>
    <dgm:pt modelId="{AD8F22DA-4841-4C59-A094-FE7A17DCD15C}">
      <dgm:prSet custT="1"/>
      <dgm:spPr/>
      <dgm:t>
        <a:bodyPr/>
        <a:lstStyle/>
        <a:p>
          <a:pPr algn="ctr"/>
          <a:r>
            <a:rPr lang="en-US" sz="1800" b="1" dirty="0">
              <a:solidFill>
                <a:schemeClr val="tx1"/>
              </a:solidFill>
            </a:rPr>
            <a:t>All </a:t>
          </a:r>
        </a:p>
        <a:p>
          <a:pPr algn="ctr"/>
          <a:r>
            <a:rPr lang="en-US" sz="1800" b="1" dirty="0">
              <a:solidFill>
                <a:schemeClr val="tx1"/>
              </a:solidFill>
            </a:rPr>
            <a:t>Space Types</a:t>
          </a:r>
        </a:p>
      </dgm:t>
    </dgm:pt>
    <dgm:pt modelId="{10721183-41C3-4F5F-89DC-970E2F0A1183}" type="parTrans" cxnId="{F7C53557-09C3-40A8-9AD9-075F0CBDAC5B}">
      <dgm:prSet/>
      <dgm:spPr/>
      <dgm:t>
        <a:bodyPr/>
        <a:lstStyle/>
        <a:p>
          <a:pPr algn="ctr"/>
          <a:endParaRPr lang="en-US" sz="1600">
            <a:solidFill>
              <a:schemeClr val="tx1"/>
            </a:solidFill>
          </a:endParaRPr>
        </a:p>
      </dgm:t>
    </dgm:pt>
    <dgm:pt modelId="{85ED9514-1340-48A9-9826-C5A7CD9E944E}" type="sibTrans" cxnId="{F7C53557-09C3-40A8-9AD9-075F0CBDAC5B}">
      <dgm:prSet/>
      <dgm:spPr/>
      <dgm:t>
        <a:bodyPr/>
        <a:lstStyle/>
        <a:p>
          <a:pPr algn="ctr"/>
          <a:endParaRPr lang="en-US" sz="1600">
            <a:solidFill>
              <a:schemeClr val="tx1"/>
            </a:solidFill>
          </a:endParaRPr>
        </a:p>
      </dgm:t>
    </dgm:pt>
    <dgm:pt modelId="{211F0EBD-9D3B-4EA4-BDB6-C44AB45B984E}">
      <dgm:prSet custT="1"/>
      <dgm:spPr/>
      <dgm:t>
        <a:bodyPr/>
        <a:lstStyle/>
        <a:p>
          <a:pPr algn="l"/>
          <a:r>
            <a:rPr lang="en-US" sz="1600" dirty="0">
              <a:solidFill>
                <a:schemeClr val="tx1"/>
              </a:solidFill>
            </a:rPr>
            <a:t>Address</a:t>
          </a:r>
        </a:p>
      </dgm:t>
    </dgm:pt>
    <dgm:pt modelId="{F85353DC-FDF4-4A72-9AFE-AB14EF47B8CE}" type="parTrans" cxnId="{9D1F053D-5E3D-44CD-9881-0A5C23EB0B86}">
      <dgm:prSet/>
      <dgm:spPr/>
      <dgm:t>
        <a:bodyPr/>
        <a:lstStyle/>
        <a:p>
          <a:pPr algn="ctr"/>
          <a:endParaRPr lang="en-US" sz="1600">
            <a:solidFill>
              <a:schemeClr val="tx1"/>
            </a:solidFill>
          </a:endParaRPr>
        </a:p>
      </dgm:t>
    </dgm:pt>
    <dgm:pt modelId="{3FD7F1E0-55AB-4EFA-8390-FE7723913BA8}" type="sibTrans" cxnId="{9D1F053D-5E3D-44CD-9881-0A5C23EB0B86}">
      <dgm:prSet/>
      <dgm:spPr/>
      <dgm:t>
        <a:bodyPr/>
        <a:lstStyle/>
        <a:p>
          <a:pPr algn="ctr"/>
          <a:endParaRPr lang="en-US" sz="1600">
            <a:solidFill>
              <a:schemeClr val="tx1"/>
            </a:solidFill>
          </a:endParaRPr>
        </a:p>
      </dgm:t>
    </dgm:pt>
    <dgm:pt modelId="{5E27E25E-F8F6-4AD4-BC77-647AEC30369F}">
      <dgm:prSet custT="1"/>
      <dgm:spPr/>
      <dgm:t>
        <a:bodyPr/>
        <a:lstStyle/>
        <a:p>
          <a:pPr algn="l"/>
          <a:endParaRPr lang="en-US" sz="1600" dirty="0">
            <a:solidFill>
              <a:schemeClr val="tx1"/>
            </a:solidFill>
          </a:endParaRPr>
        </a:p>
      </dgm:t>
    </dgm:pt>
    <dgm:pt modelId="{EC5B04F0-D53F-4E26-94BB-69816A2B8490}" type="parTrans" cxnId="{96AD0762-9750-44F8-B81D-561FD0D76B64}">
      <dgm:prSet/>
      <dgm:spPr/>
      <dgm:t>
        <a:bodyPr/>
        <a:lstStyle/>
        <a:p>
          <a:pPr algn="ctr"/>
          <a:endParaRPr lang="en-US" sz="1600">
            <a:solidFill>
              <a:schemeClr val="tx1"/>
            </a:solidFill>
          </a:endParaRPr>
        </a:p>
      </dgm:t>
    </dgm:pt>
    <dgm:pt modelId="{D2679AB8-C050-44B3-A043-1F63DBA36419}" type="sibTrans" cxnId="{96AD0762-9750-44F8-B81D-561FD0D76B64}">
      <dgm:prSet/>
      <dgm:spPr/>
      <dgm:t>
        <a:bodyPr/>
        <a:lstStyle/>
        <a:p>
          <a:pPr algn="ctr"/>
          <a:endParaRPr lang="en-US" sz="1600">
            <a:solidFill>
              <a:schemeClr val="tx1"/>
            </a:solidFill>
          </a:endParaRPr>
        </a:p>
      </dgm:t>
    </dgm:pt>
    <dgm:pt modelId="{6B1D52A5-BAB6-4E16-9B6E-403ABFC1AFAE}">
      <dgm:prSet custT="1"/>
      <dgm:spPr/>
      <dgm:t>
        <a:bodyPr/>
        <a:lstStyle/>
        <a:p>
          <a:pPr algn="l"/>
          <a:r>
            <a:rPr lang="en-US" sz="1600" dirty="0">
              <a:solidFill>
                <a:schemeClr val="tx1"/>
              </a:solidFill>
            </a:rPr>
            <a:t># Walk-in refrigerator/ freezer units</a:t>
          </a:r>
        </a:p>
      </dgm:t>
    </dgm:pt>
    <dgm:pt modelId="{49BC59E0-4510-41DB-A594-EE46F8116A8A}" type="parTrans" cxnId="{63C51AEA-D853-4B09-AB61-F0CC32A4C5EA}">
      <dgm:prSet/>
      <dgm:spPr/>
      <dgm:t>
        <a:bodyPr/>
        <a:lstStyle/>
        <a:p>
          <a:endParaRPr lang="en-US"/>
        </a:p>
      </dgm:t>
    </dgm:pt>
    <dgm:pt modelId="{62229A21-BF95-4F61-A86A-E95870E0D3A4}" type="sibTrans" cxnId="{63C51AEA-D853-4B09-AB61-F0CC32A4C5EA}">
      <dgm:prSet/>
      <dgm:spPr/>
      <dgm:t>
        <a:bodyPr/>
        <a:lstStyle/>
        <a:p>
          <a:endParaRPr lang="en-US"/>
        </a:p>
      </dgm:t>
    </dgm:pt>
    <dgm:pt modelId="{113965E8-0397-4239-92EF-CC1003325E7F}">
      <dgm:prSet custT="1"/>
      <dgm:spPr/>
      <dgm:t>
        <a:bodyPr/>
        <a:lstStyle/>
        <a:p>
          <a:pPr algn="l"/>
          <a:r>
            <a:rPr lang="en-US" sz="1600" dirty="0">
              <a:solidFill>
                <a:schemeClr val="tx1"/>
              </a:solidFill>
            </a:rPr>
            <a:t># PCs</a:t>
          </a:r>
        </a:p>
      </dgm:t>
    </dgm:pt>
    <dgm:pt modelId="{6C2E64AE-1F02-4F99-8C62-2EAAC06078C3}" type="parTrans" cxnId="{1A7BE415-4A8A-40C6-920B-66596988942A}">
      <dgm:prSet/>
      <dgm:spPr/>
      <dgm:t>
        <a:bodyPr/>
        <a:lstStyle/>
        <a:p>
          <a:endParaRPr lang="en-US"/>
        </a:p>
      </dgm:t>
    </dgm:pt>
    <dgm:pt modelId="{CB619F4C-1A46-4AC6-8FC9-ACF589E68519}" type="sibTrans" cxnId="{1A7BE415-4A8A-40C6-920B-66596988942A}">
      <dgm:prSet/>
      <dgm:spPr/>
      <dgm:t>
        <a:bodyPr/>
        <a:lstStyle/>
        <a:p>
          <a:endParaRPr lang="en-US"/>
        </a:p>
      </dgm:t>
    </dgm:pt>
    <dgm:pt modelId="{C52243B4-92F3-4800-93B6-17F04FED94D9}">
      <dgm:prSet custT="1"/>
      <dgm:spPr/>
      <dgm:t>
        <a:bodyPr/>
        <a:lstStyle/>
        <a:p>
          <a:pPr algn="l"/>
          <a:r>
            <a:rPr lang="en-US" sz="1600" dirty="0">
              <a:solidFill>
                <a:schemeClr val="tx1"/>
              </a:solidFill>
            </a:rPr>
            <a:t>Open weekends: Y/N</a:t>
          </a:r>
        </a:p>
      </dgm:t>
    </dgm:pt>
    <dgm:pt modelId="{62714BBA-6038-49AF-8335-C94CBCEA3212}" type="parTrans" cxnId="{2FAD5840-A730-4F00-9273-C7EAEF604314}">
      <dgm:prSet/>
      <dgm:spPr/>
      <dgm:t>
        <a:bodyPr/>
        <a:lstStyle/>
        <a:p>
          <a:endParaRPr lang="en-US"/>
        </a:p>
      </dgm:t>
    </dgm:pt>
    <dgm:pt modelId="{0243BF14-D1C3-46FA-83EC-342F4FDBD1AA}" type="sibTrans" cxnId="{2FAD5840-A730-4F00-9273-C7EAEF604314}">
      <dgm:prSet/>
      <dgm:spPr/>
      <dgm:t>
        <a:bodyPr/>
        <a:lstStyle/>
        <a:p>
          <a:endParaRPr lang="en-US"/>
        </a:p>
      </dgm:t>
    </dgm:pt>
    <dgm:pt modelId="{E35F4BB1-26EA-4417-86BC-5840FA760EB8}">
      <dgm:prSet custT="1"/>
      <dgm:spPr/>
      <dgm:t>
        <a:bodyPr/>
        <a:lstStyle/>
        <a:p>
          <a:pPr algn="l"/>
          <a:r>
            <a:rPr lang="en-US" sz="1600" dirty="0">
              <a:solidFill>
                <a:schemeClr val="tx1"/>
              </a:solidFill>
            </a:rPr>
            <a:t>Cooking: Y/N </a:t>
          </a:r>
        </a:p>
      </dgm:t>
    </dgm:pt>
    <dgm:pt modelId="{B51324DD-A0E1-496F-AAAA-1F8644639A8C}" type="parTrans" cxnId="{204D5FCB-5A62-4FC9-8E97-ADA7FCA3FB5A}">
      <dgm:prSet/>
      <dgm:spPr/>
      <dgm:t>
        <a:bodyPr/>
        <a:lstStyle/>
        <a:p>
          <a:endParaRPr lang="en-US"/>
        </a:p>
      </dgm:t>
    </dgm:pt>
    <dgm:pt modelId="{CFCCD117-187F-4CD6-8A4F-8F4AADE15B3A}" type="sibTrans" cxnId="{204D5FCB-5A62-4FC9-8E97-ADA7FCA3FB5A}">
      <dgm:prSet/>
      <dgm:spPr/>
      <dgm:t>
        <a:bodyPr/>
        <a:lstStyle/>
        <a:p>
          <a:endParaRPr lang="en-US"/>
        </a:p>
      </dgm:t>
    </dgm:pt>
    <dgm:pt modelId="{981DB903-D8C2-4770-9536-4E5DCA0439CD}">
      <dgm:prSet custT="1"/>
      <dgm:spPr/>
      <dgm:t>
        <a:bodyPr/>
        <a:lstStyle/>
        <a:p>
          <a:pPr algn="l"/>
          <a:r>
            <a:rPr lang="en-US" sz="1600" dirty="0">
              <a:solidFill>
                <a:schemeClr val="tx1"/>
              </a:solidFill>
            </a:rPr>
            <a:t>High school: Y/N</a:t>
          </a:r>
        </a:p>
      </dgm:t>
    </dgm:pt>
    <dgm:pt modelId="{AB3B978C-30AE-4EB8-9024-467E92511C67}" type="parTrans" cxnId="{EEF8F45E-94D0-4E10-9B10-E38BC6B0C66B}">
      <dgm:prSet/>
      <dgm:spPr/>
      <dgm:t>
        <a:bodyPr/>
        <a:lstStyle/>
        <a:p>
          <a:endParaRPr lang="en-US"/>
        </a:p>
      </dgm:t>
    </dgm:pt>
    <dgm:pt modelId="{E25B08E6-9767-43DF-BE2C-7E1F633BD85B}" type="sibTrans" cxnId="{EEF8F45E-94D0-4E10-9B10-E38BC6B0C66B}">
      <dgm:prSet/>
      <dgm:spPr/>
      <dgm:t>
        <a:bodyPr/>
        <a:lstStyle/>
        <a:p>
          <a:endParaRPr lang="en-US"/>
        </a:p>
      </dgm:t>
    </dgm:pt>
    <dgm:pt modelId="{35A3D0F1-1910-4388-8646-22370EC91054}">
      <dgm:prSet custT="1"/>
      <dgm:spPr/>
      <dgm:t>
        <a:bodyPr/>
        <a:lstStyle/>
        <a:p>
          <a:pPr algn="l"/>
          <a:r>
            <a:rPr lang="en-US" sz="1600" dirty="0">
              <a:solidFill>
                <a:schemeClr val="tx1"/>
              </a:solidFill>
            </a:rPr>
            <a:t>SF</a:t>
          </a:r>
          <a:r>
            <a:rPr lang="en-US" sz="2000" dirty="0">
              <a:solidFill>
                <a:schemeClr val="tx1"/>
              </a:solidFill>
            </a:rPr>
            <a:t>*</a:t>
          </a:r>
          <a:endParaRPr lang="en-US" sz="1600" dirty="0">
            <a:solidFill>
              <a:schemeClr val="tx1"/>
            </a:solidFill>
          </a:endParaRPr>
        </a:p>
      </dgm:t>
    </dgm:pt>
    <dgm:pt modelId="{C84B6611-C199-4BA5-8697-83709BDFFFC0}" type="parTrans" cxnId="{A08CA294-6EC3-401A-9CC4-BCB5006BA5CC}">
      <dgm:prSet/>
      <dgm:spPr/>
      <dgm:t>
        <a:bodyPr/>
        <a:lstStyle/>
        <a:p>
          <a:endParaRPr lang="en-US"/>
        </a:p>
      </dgm:t>
    </dgm:pt>
    <dgm:pt modelId="{97E80F08-9BD5-4192-A8EF-631294106980}" type="sibTrans" cxnId="{A08CA294-6EC3-401A-9CC4-BCB5006BA5CC}">
      <dgm:prSet/>
      <dgm:spPr/>
      <dgm:t>
        <a:bodyPr/>
        <a:lstStyle/>
        <a:p>
          <a:endParaRPr lang="en-US"/>
        </a:p>
      </dgm:t>
    </dgm:pt>
    <dgm:pt modelId="{58563B10-8E85-461A-A9FC-812F6612D9F5}">
      <dgm:prSet custT="1"/>
      <dgm:spPr/>
      <dgm:t>
        <a:bodyPr/>
        <a:lstStyle/>
        <a:p>
          <a:pPr algn="l"/>
          <a:r>
            <a:rPr lang="en-US" sz="1600" dirty="0">
              <a:solidFill>
                <a:schemeClr val="tx1"/>
              </a:solidFill>
            </a:rPr>
            <a:t>Op. hrs. </a:t>
          </a:r>
        </a:p>
      </dgm:t>
    </dgm:pt>
    <dgm:pt modelId="{40F05F9E-CF2A-400D-A59E-5A956074B3A5}" type="parTrans" cxnId="{4D8064DA-07F5-43AD-9536-7B97ACE2BFEE}">
      <dgm:prSet/>
      <dgm:spPr/>
      <dgm:t>
        <a:bodyPr/>
        <a:lstStyle/>
        <a:p>
          <a:endParaRPr lang="en-US"/>
        </a:p>
      </dgm:t>
    </dgm:pt>
    <dgm:pt modelId="{1774AE83-51D4-4A05-8D3C-5BA6173BB614}" type="sibTrans" cxnId="{4D8064DA-07F5-43AD-9536-7B97ACE2BFEE}">
      <dgm:prSet/>
      <dgm:spPr/>
      <dgm:t>
        <a:bodyPr/>
        <a:lstStyle/>
        <a:p>
          <a:endParaRPr lang="en-US"/>
        </a:p>
      </dgm:t>
    </dgm:pt>
    <dgm:pt modelId="{ACAAF1DD-6693-4F12-B313-802D6FD344EA}">
      <dgm:prSet custT="1"/>
      <dgm:spPr/>
      <dgm:t>
        <a:bodyPr/>
        <a:lstStyle/>
        <a:p>
          <a:pPr algn="l"/>
          <a:r>
            <a:rPr lang="en-US" sz="1600" dirty="0">
              <a:solidFill>
                <a:schemeClr val="tx1"/>
              </a:solidFill>
            </a:rPr>
            <a:t># Workers</a:t>
          </a:r>
        </a:p>
      </dgm:t>
    </dgm:pt>
    <dgm:pt modelId="{B00000C8-591D-4CF6-B19A-58BEB3779DDA}" type="parTrans" cxnId="{23690149-66EA-4246-80DC-37C54FBF7DD8}">
      <dgm:prSet/>
      <dgm:spPr/>
      <dgm:t>
        <a:bodyPr/>
        <a:lstStyle/>
        <a:p>
          <a:endParaRPr lang="en-US"/>
        </a:p>
      </dgm:t>
    </dgm:pt>
    <dgm:pt modelId="{3A67F635-E771-4B89-AD4D-631DE58D0B1B}" type="sibTrans" cxnId="{23690149-66EA-4246-80DC-37C54FBF7DD8}">
      <dgm:prSet/>
      <dgm:spPr/>
      <dgm:t>
        <a:bodyPr/>
        <a:lstStyle/>
        <a:p>
          <a:endParaRPr lang="en-US"/>
        </a:p>
      </dgm:t>
    </dgm:pt>
    <dgm:pt modelId="{9528C1B3-B3FA-4CEE-99A3-52BD8CB352D8}">
      <dgm:prSet custT="1"/>
      <dgm:spPr/>
      <dgm:t>
        <a:bodyPr/>
        <a:lstStyle/>
        <a:p>
          <a:pPr algn="l"/>
          <a:r>
            <a:rPr lang="en-US" sz="1600" dirty="0">
              <a:solidFill>
                <a:schemeClr val="tx1"/>
              </a:solidFill>
            </a:rPr>
            <a:t>SF</a:t>
          </a:r>
          <a:r>
            <a:rPr lang="en-US" sz="2000" dirty="0">
              <a:solidFill>
                <a:schemeClr val="tx1"/>
              </a:solidFill>
            </a:rPr>
            <a:t>*</a:t>
          </a:r>
        </a:p>
      </dgm:t>
    </dgm:pt>
    <dgm:pt modelId="{99932B8C-AD99-4841-B0EB-B353556868E8}" type="parTrans" cxnId="{D9B277DC-D5D1-446C-9B42-45C5B2D54C21}">
      <dgm:prSet/>
      <dgm:spPr/>
      <dgm:t>
        <a:bodyPr/>
        <a:lstStyle/>
        <a:p>
          <a:endParaRPr lang="en-US"/>
        </a:p>
      </dgm:t>
    </dgm:pt>
    <dgm:pt modelId="{88E23E2C-6B5A-4736-BAF1-1DD13C428F07}" type="sibTrans" cxnId="{D9B277DC-D5D1-446C-9B42-45C5B2D54C21}">
      <dgm:prSet/>
      <dgm:spPr/>
      <dgm:t>
        <a:bodyPr/>
        <a:lstStyle/>
        <a:p>
          <a:endParaRPr lang="en-US"/>
        </a:p>
      </dgm:t>
    </dgm:pt>
    <dgm:pt modelId="{A389A4ED-E6F3-468A-A14E-DEDFDCF868EA}">
      <dgm:prSet custT="1"/>
      <dgm:spPr/>
      <dgm:t>
        <a:bodyPr/>
        <a:lstStyle/>
        <a:p>
          <a:pPr algn="l"/>
          <a:r>
            <a:rPr lang="en-US" sz="1600" dirty="0">
              <a:solidFill>
                <a:schemeClr val="tx1"/>
              </a:solidFill>
            </a:rPr>
            <a:t># workers</a:t>
          </a:r>
        </a:p>
      </dgm:t>
    </dgm:pt>
    <dgm:pt modelId="{A2BBF4CE-23F7-4326-8105-084027BBF0CA}" type="parTrans" cxnId="{E0E7E01A-EE9A-4039-B8EE-819F634D3CF4}">
      <dgm:prSet/>
      <dgm:spPr/>
      <dgm:t>
        <a:bodyPr/>
        <a:lstStyle/>
        <a:p>
          <a:endParaRPr lang="en-US"/>
        </a:p>
      </dgm:t>
    </dgm:pt>
    <dgm:pt modelId="{CCB4CAA0-88DA-40F0-BFB5-2A9B5A0747B3}" type="sibTrans" cxnId="{E0E7E01A-EE9A-4039-B8EE-819F634D3CF4}">
      <dgm:prSet/>
      <dgm:spPr/>
      <dgm:t>
        <a:bodyPr/>
        <a:lstStyle/>
        <a:p>
          <a:endParaRPr lang="en-US"/>
        </a:p>
      </dgm:t>
    </dgm:pt>
    <dgm:pt modelId="{D4B69C32-F222-48CF-85FE-554219973E26}">
      <dgm:prSet custT="1"/>
      <dgm:spPr/>
      <dgm:t>
        <a:bodyPr/>
        <a:lstStyle/>
        <a:p>
          <a:pPr algn="l"/>
          <a:r>
            <a:rPr lang="en-US" sz="1600" dirty="0">
              <a:solidFill>
                <a:schemeClr val="tx1"/>
              </a:solidFill>
            </a:rPr>
            <a:t># MRI machines</a:t>
          </a:r>
        </a:p>
      </dgm:t>
    </dgm:pt>
    <dgm:pt modelId="{45244041-3A52-404D-A69C-C80260FB49DC}" type="parTrans" cxnId="{86C5B4BA-785C-4E35-936E-92F3C177E2B6}">
      <dgm:prSet/>
      <dgm:spPr/>
      <dgm:t>
        <a:bodyPr/>
        <a:lstStyle/>
        <a:p>
          <a:endParaRPr lang="en-US"/>
        </a:p>
      </dgm:t>
    </dgm:pt>
    <dgm:pt modelId="{43B0625B-228D-4AFD-8BE5-3E952F21FC5F}" type="sibTrans" cxnId="{86C5B4BA-785C-4E35-936E-92F3C177E2B6}">
      <dgm:prSet/>
      <dgm:spPr/>
      <dgm:t>
        <a:bodyPr/>
        <a:lstStyle/>
        <a:p>
          <a:endParaRPr lang="en-US"/>
        </a:p>
      </dgm:t>
    </dgm:pt>
    <dgm:pt modelId="{EF922EED-3468-4E14-86CD-AFDE4F052152}">
      <dgm:prSet custT="1"/>
      <dgm:spPr/>
      <dgm:t>
        <a:bodyPr/>
        <a:lstStyle/>
        <a:p>
          <a:pPr algn="l"/>
          <a:r>
            <a:rPr lang="en-US" sz="1600" dirty="0">
              <a:solidFill>
                <a:schemeClr val="tx1"/>
              </a:solidFill>
            </a:rPr>
            <a:t># floors</a:t>
          </a:r>
        </a:p>
      </dgm:t>
    </dgm:pt>
    <dgm:pt modelId="{DABFAF4B-013A-4610-B6C7-7FECF068AE20}" type="parTrans" cxnId="{1C4D1F0D-0F76-4152-B39B-E714BF85AB43}">
      <dgm:prSet/>
      <dgm:spPr/>
      <dgm:t>
        <a:bodyPr/>
        <a:lstStyle/>
        <a:p>
          <a:endParaRPr lang="en-US"/>
        </a:p>
      </dgm:t>
    </dgm:pt>
    <dgm:pt modelId="{A11A5BA6-D962-4E31-8F0D-74149FAB8851}" type="sibTrans" cxnId="{1C4D1F0D-0F76-4152-B39B-E714BF85AB43}">
      <dgm:prSet/>
      <dgm:spPr/>
      <dgm:t>
        <a:bodyPr/>
        <a:lstStyle/>
        <a:p>
          <a:endParaRPr lang="en-US"/>
        </a:p>
      </dgm:t>
    </dgm:pt>
    <dgm:pt modelId="{82E64191-B1B9-4AC2-A32F-01B8C228D97B}">
      <dgm:prSet custT="1"/>
      <dgm:spPr/>
      <dgm:t>
        <a:bodyPr/>
        <a:lstStyle/>
        <a:p>
          <a:pPr algn="l"/>
          <a:r>
            <a:rPr lang="en-US" sz="1600" dirty="0">
              <a:solidFill>
                <a:schemeClr val="tx1"/>
              </a:solidFill>
            </a:rPr>
            <a:t># PCs</a:t>
          </a:r>
        </a:p>
      </dgm:t>
    </dgm:pt>
    <dgm:pt modelId="{632F8682-3A62-489E-A88D-F882882D4D70}" type="parTrans" cxnId="{6429CC7E-85D5-45C6-8A83-565E6533FA51}">
      <dgm:prSet/>
      <dgm:spPr/>
      <dgm:t>
        <a:bodyPr/>
        <a:lstStyle/>
        <a:p>
          <a:endParaRPr lang="en-US"/>
        </a:p>
      </dgm:t>
    </dgm:pt>
    <dgm:pt modelId="{BD7AF575-8357-4928-A76F-DC8234B8A454}" type="sibTrans" cxnId="{6429CC7E-85D5-45C6-8A83-565E6533FA51}">
      <dgm:prSet/>
      <dgm:spPr/>
      <dgm:t>
        <a:bodyPr/>
        <a:lstStyle/>
        <a:p>
          <a:endParaRPr lang="en-US"/>
        </a:p>
      </dgm:t>
    </dgm:pt>
    <dgm:pt modelId="{833CBED5-2694-440B-98FF-1C07044540C6}">
      <dgm:prSet custT="1"/>
      <dgm:spPr/>
      <dgm:t>
        <a:bodyPr/>
        <a:lstStyle/>
        <a:p>
          <a:pPr algn="l"/>
          <a:r>
            <a:rPr lang="en-US" sz="1600" dirty="0">
              <a:solidFill>
                <a:schemeClr val="tx1"/>
              </a:solidFill>
            </a:rPr>
            <a:t>% heated</a:t>
          </a:r>
        </a:p>
      </dgm:t>
    </dgm:pt>
    <dgm:pt modelId="{B058FFA9-9E3C-4758-8837-256E5D1C85A8}" type="parTrans" cxnId="{9BCDBA70-4592-49E3-92F9-A18709EEBC37}">
      <dgm:prSet/>
      <dgm:spPr/>
      <dgm:t>
        <a:bodyPr/>
        <a:lstStyle/>
        <a:p>
          <a:endParaRPr lang="en-US"/>
        </a:p>
      </dgm:t>
    </dgm:pt>
    <dgm:pt modelId="{C9EEC35D-8FDF-4121-9334-70FBDDE01BE2}" type="sibTrans" cxnId="{9BCDBA70-4592-49E3-92F9-A18709EEBC37}">
      <dgm:prSet/>
      <dgm:spPr/>
      <dgm:t>
        <a:bodyPr/>
        <a:lstStyle/>
        <a:p>
          <a:endParaRPr lang="en-US"/>
        </a:p>
      </dgm:t>
    </dgm:pt>
    <dgm:pt modelId="{67968F23-8EB4-4F03-8211-5E234B3BED5E}">
      <dgm:prSet custT="1"/>
      <dgm:spPr/>
      <dgm:t>
        <a:bodyPr/>
        <a:lstStyle/>
        <a:p>
          <a:pPr algn="l"/>
          <a:r>
            <a:rPr lang="en-US" sz="1600" dirty="0">
              <a:solidFill>
                <a:schemeClr val="tx1"/>
              </a:solidFill>
            </a:rPr>
            <a:t>%  AC</a:t>
          </a:r>
        </a:p>
      </dgm:t>
    </dgm:pt>
    <dgm:pt modelId="{95649E0E-3B15-454B-9658-C09BE56337F9}" type="parTrans" cxnId="{7303199E-549C-4C00-9072-19FBF7BF5B9B}">
      <dgm:prSet/>
      <dgm:spPr/>
      <dgm:t>
        <a:bodyPr/>
        <a:lstStyle/>
        <a:p>
          <a:endParaRPr lang="en-US"/>
        </a:p>
      </dgm:t>
    </dgm:pt>
    <dgm:pt modelId="{1D35366E-4DAC-45B3-80C4-45CBE972B24D}" type="sibTrans" cxnId="{7303199E-549C-4C00-9072-19FBF7BF5B9B}">
      <dgm:prSet/>
      <dgm:spPr/>
      <dgm:t>
        <a:bodyPr/>
        <a:lstStyle/>
        <a:p>
          <a:endParaRPr lang="en-US"/>
        </a:p>
      </dgm:t>
    </dgm:pt>
    <dgm:pt modelId="{008B84D9-E60D-4D67-A00E-BE2D505ABE91}">
      <dgm:prSet custT="1"/>
      <dgm:spPr/>
      <dgm:t>
        <a:bodyPr/>
        <a:lstStyle/>
        <a:p>
          <a:pPr algn="l"/>
          <a:r>
            <a:rPr lang="en-US" sz="1600" dirty="0">
              <a:solidFill>
                <a:schemeClr val="tx1"/>
              </a:solidFill>
            </a:rPr>
            <a:t>Year Built</a:t>
          </a:r>
        </a:p>
      </dgm:t>
    </dgm:pt>
    <dgm:pt modelId="{CD2A6E4D-E300-443C-9FFA-CE0D40A045FE}" type="parTrans" cxnId="{D18CEE39-4DD3-4109-891C-C441D649CBDD}">
      <dgm:prSet/>
      <dgm:spPr/>
      <dgm:t>
        <a:bodyPr/>
        <a:lstStyle/>
        <a:p>
          <a:endParaRPr lang="en-US"/>
        </a:p>
      </dgm:t>
    </dgm:pt>
    <dgm:pt modelId="{09776131-6F9A-4530-87F4-6B3D4E422FA0}" type="sibTrans" cxnId="{D18CEE39-4DD3-4109-891C-C441D649CBDD}">
      <dgm:prSet/>
      <dgm:spPr/>
      <dgm:t>
        <a:bodyPr/>
        <a:lstStyle/>
        <a:p>
          <a:endParaRPr lang="en-US"/>
        </a:p>
      </dgm:t>
    </dgm:pt>
    <dgm:pt modelId="{4A31E21D-2AA9-4144-8B3C-30D17B769058}">
      <dgm:prSet custT="1"/>
      <dgm:spPr/>
      <dgm:t>
        <a:bodyPr/>
        <a:lstStyle/>
        <a:p>
          <a:pPr algn="l"/>
          <a:r>
            <a:rPr lang="en-US" sz="1600" dirty="0">
              <a:solidFill>
                <a:schemeClr val="tx1"/>
              </a:solidFill>
            </a:rPr>
            <a:t>At least 12 months energy data</a:t>
          </a:r>
        </a:p>
      </dgm:t>
    </dgm:pt>
    <dgm:pt modelId="{4E3D27C6-5CB3-472F-A38F-BDCC880F7757}" type="parTrans" cxnId="{22758818-5088-4697-96C6-8EF143FA8286}">
      <dgm:prSet/>
      <dgm:spPr/>
      <dgm:t>
        <a:bodyPr/>
        <a:lstStyle/>
        <a:p>
          <a:endParaRPr lang="en-US"/>
        </a:p>
      </dgm:t>
    </dgm:pt>
    <dgm:pt modelId="{D7904389-256C-4D1A-A198-EE6FCCFCC53C}" type="sibTrans" cxnId="{22758818-5088-4697-96C6-8EF143FA8286}">
      <dgm:prSet/>
      <dgm:spPr/>
      <dgm:t>
        <a:bodyPr/>
        <a:lstStyle/>
        <a:p>
          <a:endParaRPr lang="en-US"/>
        </a:p>
      </dgm:t>
    </dgm:pt>
    <dgm:pt modelId="{1F2D3303-7D8C-4A08-BBA3-CBE8D0FB8CC6}">
      <dgm:prSet phldrT="[Text]" custT="1"/>
      <dgm:spPr/>
      <dgm:t>
        <a:bodyPr/>
        <a:lstStyle/>
        <a:p>
          <a:pPr algn="l"/>
          <a:endParaRPr lang="en-US" sz="1600" dirty="0">
            <a:solidFill>
              <a:schemeClr val="tx1"/>
            </a:solidFill>
          </a:endParaRPr>
        </a:p>
      </dgm:t>
    </dgm:pt>
    <dgm:pt modelId="{109BA971-91AA-4BF1-B8FC-A9E58EA3A4A8}" type="parTrans" cxnId="{78168245-DE63-47C7-BFBD-AFCFE4D79344}">
      <dgm:prSet/>
      <dgm:spPr/>
      <dgm:t>
        <a:bodyPr/>
        <a:lstStyle/>
        <a:p>
          <a:endParaRPr lang="en-US"/>
        </a:p>
      </dgm:t>
    </dgm:pt>
    <dgm:pt modelId="{95E97A05-7C98-4917-AB31-5CCBD051E8E4}" type="sibTrans" cxnId="{78168245-DE63-47C7-BFBD-AFCFE4D79344}">
      <dgm:prSet/>
      <dgm:spPr/>
      <dgm:t>
        <a:bodyPr/>
        <a:lstStyle/>
        <a:p>
          <a:endParaRPr lang="en-US"/>
        </a:p>
      </dgm:t>
    </dgm:pt>
    <dgm:pt modelId="{38CD615A-110E-4499-9ED3-9B332C2EA2FB}">
      <dgm:prSet custT="1"/>
      <dgm:spPr/>
      <dgm:t>
        <a:bodyPr/>
        <a:lstStyle/>
        <a:p>
          <a:pPr algn="l"/>
          <a:endParaRPr lang="en-US" sz="1600" dirty="0">
            <a:solidFill>
              <a:schemeClr val="tx1"/>
            </a:solidFill>
          </a:endParaRPr>
        </a:p>
      </dgm:t>
    </dgm:pt>
    <dgm:pt modelId="{483D9D64-94AF-404A-AFE0-D99F633CA3D1}" type="parTrans" cxnId="{AF513ECA-1DCF-4830-96BB-40116F5D38C6}">
      <dgm:prSet/>
      <dgm:spPr/>
      <dgm:t>
        <a:bodyPr/>
        <a:lstStyle/>
        <a:p>
          <a:endParaRPr lang="en-US"/>
        </a:p>
      </dgm:t>
    </dgm:pt>
    <dgm:pt modelId="{641EC4F4-2C7F-4A4F-A225-C1C402A6E668}" type="sibTrans" cxnId="{AF513ECA-1DCF-4830-96BB-40116F5D38C6}">
      <dgm:prSet/>
      <dgm:spPr/>
      <dgm:t>
        <a:bodyPr/>
        <a:lstStyle/>
        <a:p>
          <a:endParaRPr lang="en-US"/>
        </a:p>
      </dgm:t>
    </dgm:pt>
    <dgm:pt modelId="{2271C5AD-1CA1-4B07-96EA-6F887212C0B1}">
      <dgm:prSet custT="1"/>
      <dgm:spPr/>
      <dgm:t>
        <a:bodyPr/>
        <a:lstStyle/>
        <a:p>
          <a:pPr algn="l"/>
          <a:r>
            <a:rPr lang="en-US" sz="1600" dirty="0">
              <a:solidFill>
                <a:schemeClr val="tx1"/>
              </a:solidFill>
            </a:rPr>
            <a:t>% heated</a:t>
          </a:r>
        </a:p>
      </dgm:t>
    </dgm:pt>
    <dgm:pt modelId="{2658FA6B-49D4-415D-84F1-043965F72E10}" type="parTrans" cxnId="{8528968E-48FF-4B66-A59C-D65FA703091C}">
      <dgm:prSet/>
      <dgm:spPr/>
      <dgm:t>
        <a:bodyPr/>
        <a:lstStyle/>
        <a:p>
          <a:endParaRPr lang="en-US"/>
        </a:p>
      </dgm:t>
    </dgm:pt>
    <dgm:pt modelId="{FE0A9585-31ED-4FF8-9978-24768B35670B}" type="sibTrans" cxnId="{8528968E-48FF-4B66-A59C-D65FA703091C}">
      <dgm:prSet/>
      <dgm:spPr/>
      <dgm:t>
        <a:bodyPr/>
        <a:lstStyle/>
        <a:p>
          <a:endParaRPr lang="en-US"/>
        </a:p>
      </dgm:t>
    </dgm:pt>
    <dgm:pt modelId="{051C0C68-A156-46E0-9950-CB699DB5244F}">
      <dgm:prSet custT="1"/>
      <dgm:spPr/>
      <dgm:t>
        <a:bodyPr/>
        <a:lstStyle/>
        <a:p>
          <a:pPr algn="l"/>
          <a:r>
            <a:rPr lang="en-US" sz="1600" dirty="0">
              <a:solidFill>
                <a:schemeClr val="tx1"/>
              </a:solidFill>
            </a:rPr>
            <a:t>% AC</a:t>
          </a:r>
        </a:p>
      </dgm:t>
    </dgm:pt>
    <dgm:pt modelId="{3764F234-987D-47BB-8B63-0E603B8063FB}" type="parTrans" cxnId="{660889E7-0F10-4F22-85D5-F1BA07070956}">
      <dgm:prSet/>
      <dgm:spPr/>
      <dgm:t>
        <a:bodyPr/>
        <a:lstStyle/>
        <a:p>
          <a:endParaRPr lang="en-US"/>
        </a:p>
      </dgm:t>
    </dgm:pt>
    <dgm:pt modelId="{1003A5A6-8374-4749-88BD-4BFF90944D18}" type="sibTrans" cxnId="{660889E7-0F10-4F22-85D5-F1BA07070956}">
      <dgm:prSet/>
      <dgm:spPr/>
      <dgm:t>
        <a:bodyPr/>
        <a:lstStyle/>
        <a:p>
          <a:endParaRPr lang="en-US"/>
        </a:p>
      </dgm:t>
    </dgm:pt>
    <dgm:pt modelId="{782A3D70-7CA5-45C3-A46B-CF7C4A6EEF02}">
      <dgm:prSet phldrT="[Text]" custT="1"/>
      <dgm:spPr/>
      <dgm:t>
        <a:bodyPr/>
        <a:lstStyle/>
        <a:p>
          <a:pPr algn="l"/>
          <a:r>
            <a:rPr lang="en-US" sz="1600" dirty="0">
              <a:solidFill>
                <a:schemeClr val="tx1"/>
              </a:solidFill>
            </a:rPr>
            <a:t>% AC</a:t>
          </a:r>
        </a:p>
      </dgm:t>
    </dgm:pt>
    <dgm:pt modelId="{4B0C243D-E04F-4DDC-BCD9-D8085B3142EB}" type="parTrans" cxnId="{C077413D-8CAE-47CB-8B78-F0C7881F2FF4}">
      <dgm:prSet/>
      <dgm:spPr/>
      <dgm:t>
        <a:bodyPr/>
        <a:lstStyle/>
        <a:p>
          <a:endParaRPr lang="en-US"/>
        </a:p>
      </dgm:t>
    </dgm:pt>
    <dgm:pt modelId="{1B933FBA-4282-4039-9131-7138D6EEAB5F}" type="sibTrans" cxnId="{C077413D-8CAE-47CB-8B78-F0C7881F2FF4}">
      <dgm:prSet/>
      <dgm:spPr/>
      <dgm:t>
        <a:bodyPr/>
        <a:lstStyle/>
        <a:p>
          <a:endParaRPr lang="en-US"/>
        </a:p>
      </dgm:t>
    </dgm:pt>
    <dgm:pt modelId="{1F1790FA-5133-4938-B889-DAD98DCDC8AD}">
      <dgm:prSet custT="1"/>
      <dgm:spPr/>
      <dgm:t>
        <a:bodyPr/>
        <a:lstStyle/>
        <a:p>
          <a:pPr algn="l"/>
          <a:r>
            <a:rPr lang="en-US" sz="1600" dirty="0">
              <a:solidFill>
                <a:schemeClr val="tx1"/>
              </a:solidFill>
            </a:rPr>
            <a:t>Licensed and staffed bed capacity</a:t>
          </a:r>
        </a:p>
      </dgm:t>
    </dgm:pt>
    <dgm:pt modelId="{3A75D39F-C8EE-43AA-94A1-F44158743182}" type="parTrans" cxnId="{470005B2-28FA-4211-9A92-1F285D791BFE}">
      <dgm:prSet/>
      <dgm:spPr/>
      <dgm:t>
        <a:bodyPr/>
        <a:lstStyle/>
        <a:p>
          <a:endParaRPr lang="en-US"/>
        </a:p>
      </dgm:t>
    </dgm:pt>
    <dgm:pt modelId="{144EEDAE-32C9-4802-A9FB-A0FAB965357F}" type="sibTrans" cxnId="{470005B2-28FA-4211-9A92-1F285D791BFE}">
      <dgm:prSet/>
      <dgm:spPr/>
      <dgm:t>
        <a:bodyPr/>
        <a:lstStyle/>
        <a:p>
          <a:endParaRPr lang="en-US"/>
        </a:p>
      </dgm:t>
    </dgm:pt>
    <dgm:pt modelId="{0A6EBA56-258E-41EC-8EE2-1328BC2D2D1B}">
      <dgm:prSet custT="1"/>
      <dgm:spPr/>
      <dgm:t>
        <a:bodyPr/>
        <a:lstStyle/>
        <a:p>
          <a:pPr algn="l"/>
          <a:r>
            <a:rPr lang="en-US" sz="1600" dirty="0">
              <a:solidFill>
                <a:schemeClr val="tx1"/>
              </a:solidFill>
            </a:rPr>
            <a:t>Laundry</a:t>
          </a:r>
        </a:p>
      </dgm:t>
    </dgm:pt>
    <dgm:pt modelId="{24C8C5F1-CE36-4FFD-9C5B-18B0C4D404A0}" type="parTrans" cxnId="{638C7A56-3462-4AC7-ADA1-2B441ED8DC18}">
      <dgm:prSet/>
      <dgm:spPr/>
      <dgm:t>
        <a:bodyPr/>
        <a:lstStyle/>
        <a:p>
          <a:endParaRPr lang="en-US"/>
        </a:p>
      </dgm:t>
    </dgm:pt>
    <dgm:pt modelId="{A11CCF9C-0DE5-4B4F-A209-B3329B5C3AE0}" type="sibTrans" cxnId="{638C7A56-3462-4AC7-ADA1-2B441ED8DC18}">
      <dgm:prSet/>
      <dgm:spPr/>
      <dgm:t>
        <a:bodyPr/>
        <a:lstStyle/>
        <a:p>
          <a:endParaRPr lang="en-US"/>
        </a:p>
      </dgm:t>
    </dgm:pt>
    <dgm:pt modelId="{579C0102-2951-4867-8AF1-1A4657F1D814}">
      <dgm:prSet custT="1"/>
      <dgm:spPr/>
      <dgm:t>
        <a:bodyPr/>
        <a:lstStyle/>
        <a:p>
          <a:pPr algn="l"/>
          <a:r>
            <a:rPr lang="en-US" sz="1600" dirty="0">
              <a:solidFill>
                <a:schemeClr val="tx1"/>
              </a:solidFill>
            </a:rPr>
            <a:t>Tertiary care</a:t>
          </a:r>
        </a:p>
      </dgm:t>
    </dgm:pt>
    <dgm:pt modelId="{B8FFAF37-561A-4361-97DE-63A65392AD37}" type="parTrans" cxnId="{A3CBF155-3715-42F5-9F94-F4D4635E6408}">
      <dgm:prSet/>
      <dgm:spPr/>
      <dgm:t>
        <a:bodyPr/>
        <a:lstStyle/>
        <a:p>
          <a:endParaRPr lang="en-US"/>
        </a:p>
      </dgm:t>
    </dgm:pt>
    <dgm:pt modelId="{0D4BF35F-AA33-4E3E-95A5-78F56FA769D3}" type="sibTrans" cxnId="{A3CBF155-3715-42F5-9F94-F4D4635E6408}">
      <dgm:prSet/>
      <dgm:spPr/>
      <dgm:t>
        <a:bodyPr/>
        <a:lstStyle/>
        <a:p>
          <a:endParaRPr lang="en-US"/>
        </a:p>
      </dgm:t>
    </dgm:pt>
    <dgm:pt modelId="{8EA3ED05-E4AC-4F94-9357-5AD523739389}">
      <dgm:prSet custT="1"/>
      <dgm:spPr/>
      <dgm:t>
        <a:bodyPr/>
        <a:lstStyle/>
        <a:p>
          <a:pPr algn="l"/>
          <a:r>
            <a:rPr lang="en-US" sz="1600" dirty="0">
              <a:solidFill>
                <a:schemeClr val="tx1"/>
              </a:solidFill>
            </a:rPr>
            <a:t>Laboratory</a:t>
          </a:r>
        </a:p>
      </dgm:t>
    </dgm:pt>
    <dgm:pt modelId="{E31BD1F8-0F17-4F25-A4BB-099FAE8AB454}" type="parTrans" cxnId="{756282C3-50A7-4BA3-A09A-1114C62E281B}">
      <dgm:prSet/>
      <dgm:spPr/>
      <dgm:t>
        <a:bodyPr/>
        <a:lstStyle/>
        <a:p>
          <a:endParaRPr lang="en-US"/>
        </a:p>
      </dgm:t>
    </dgm:pt>
    <dgm:pt modelId="{E92CBF6B-EEBB-49DC-A840-5A8F17C8447F}" type="sibTrans" cxnId="{756282C3-50A7-4BA3-A09A-1114C62E281B}">
      <dgm:prSet/>
      <dgm:spPr/>
      <dgm:t>
        <a:bodyPr/>
        <a:lstStyle/>
        <a:p>
          <a:endParaRPr lang="en-US"/>
        </a:p>
      </dgm:t>
    </dgm:pt>
    <dgm:pt modelId="{46F84BDA-89FF-461A-A70D-55EE08864310}" type="pres">
      <dgm:prSet presAssocID="{EF0EF677-6D02-4A82-A2A8-18435963EB45}" presName="Name0" presStyleCnt="0">
        <dgm:presLayoutVars>
          <dgm:dir/>
          <dgm:animLvl val="lvl"/>
          <dgm:resizeHandles val="exact"/>
        </dgm:presLayoutVars>
      </dgm:prSet>
      <dgm:spPr/>
    </dgm:pt>
    <dgm:pt modelId="{5A410936-C51C-4A60-9024-4D57213BADB4}" type="pres">
      <dgm:prSet presAssocID="{AD8F22DA-4841-4C59-A094-FE7A17DCD15C}" presName="composite" presStyleCnt="0"/>
      <dgm:spPr/>
    </dgm:pt>
    <dgm:pt modelId="{93F4BC48-8FC7-4140-BE39-479D23FFF33C}" type="pres">
      <dgm:prSet presAssocID="{AD8F22DA-4841-4C59-A094-FE7A17DCD15C}" presName="parTx" presStyleLbl="alignNode1" presStyleIdx="0" presStyleCnt="4">
        <dgm:presLayoutVars>
          <dgm:chMax val="0"/>
          <dgm:chPref val="0"/>
          <dgm:bulletEnabled val="1"/>
        </dgm:presLayoutVars>
      </dgm:prSet>
      <dgm:spPr/>
    </dgm:pt>
    <dgm:pt modelId="{495E7497-9784-4581-A597-CCD598DC6AE8}" type="pres">
      <dgm:prSet presAssocID="{AD8F22DA-4841-4C59-A094-FE7A17DCD15C}" presName="desTx" presStyleLbl="alignAccFollowNode1" presStyleIdx="0" presStyleCnt="4">
        <dgm:presLayoutVars>
          <dgm:bulletEnabled val="1"/>
        </dgm:presLayoutVars>
      </dgm:prSet>
      <dgm:spPr/>
    </dgm:pt>
    <dgm:pt modelId="{1069866B-7D48-454D-9516-1C94B2B9C3F2}" type="pres">
      <dgm:prSet presAssocID="{85ED9514-1340-48A9-9826-C5A7CD9E944E}" presName="space" presStyleCnt="0"/>
      <dgm:spPr/>
    </dgm:pt>
    <dgm:pt modelId="{A55EDCB5-BDFE-4601-AC9D-471425B4000F}" type="pres">
      <dgm:prSet presAssocID="{E5E7438D-30BC-43EB-95E8-16C92BC0DB05}" presName="composite" presStyleCnt="0"/>
      <dgm:spPr/>
    </dgm:pt>
    <dgm:pt modelId="{EB769C51-1944-4E40-ABFC-4D48E2F9C3EF}" type="pres">
      <dgm:prSet presAssocID="{E5E7438D-30BC-43EB-95E8-16C92BC0DB05}" presName="parTx" presStyleLbl="alignNode1" presStyleIdx="1" presStyleCnt="4" custLinFactNeighborX="-647" custLinFactNeighborY="121">
        <dgm:presLayoutVars>
          <dgm:chMax val="0"/>
          <dgm:chPref val="0"/>
          <dgm:bulletEnabled val="1"/>
        </dgm:presLayoutVars>
      </dgm:prSet>
      <dgm:spPr/>
    </dgm:pt>
    <dgm:pt modelId="{EEBA2987-CDAE-4D54-9F57-45F23772448F}" type="pres">
      <dgm:prSet presAssocID="{E5E7438D-30BC-43EB-95E8-16C92BC0DB05}" presName="desTx" presStyleLbl="alignAccFollowNode1" presStyleIdx="1" presStyleCnt="4">
        <dgm:presLayoutVars>
          <dgm:bulletEnabled val="1"/>
        </dgm:presLayoutVars>
      </dgm:prSet>
      <dgm:spPr/>
    </dgm:pt>
    <dgm:pt modelId="{CB95C0E9-5F40-42FD-8E25-502B2DB6FC99}" type="pres">
      <dgm:prSet presAssocID="{706A0BF6-B5CE-4A0A-8944-A6ED5ED58746}" presName="space" presStyleCnt="0"/>
      <dgm:spPr/>
    </dgm:pt>
    <dgm:pt modelId="{B4E83E2F-E796-44DE-9E3A-596EE617940F}" type="pres">
      <dgm:prSet presAssocID="{3510E9B5-CEF7-4FF9-B13E-18D6DCA4EFE2}" presName="composite" presStyleCnt="0"/>
      <dgm:spPr/>
    </dgm:pt>
    <dgm:pt modelId="{3B8FF2FC-EA49-4616-9DF0-743FFBC524E2}" type="pres">
      <dgm:prSet presAssocID="{3510E9B5-CEF7-4FF9-B13E-18D6DCA4EFE2}" presName="parTx" presStyleLbl="alignNode1" presStyleIdx="2" presStyleCnt="4">
        <dgm:presLayoutVars>
          <dgm:chMax val="0"/>
          <dgm:chPref val="0"/>
          <dgm:bulletEnabled val="1"/>
        </dgm:presLayoutVars>
      </dgm:prSet>
      <dgm:spPr/>
    </dgm:pt>
    <dgm:pt modelId="{5B5E933E-B867-4E56-A865-AFDB3B8560F9}" type="pres">
      <dgm:prSet presAssocID="{3510E9B5-CEF7-4FF9-B13E-18D6DCA4EFE2}" presName="desTx" presStyleLbl="alignAccFollowNode1" presStyleIdx="2" presStyleCnt="4">
        <dgm:presLayoutVars>
          <dgm:bulletEnabled val="1"/>
        </dgm:presLayoutVars>
      </dgm:prSet>
      <dgm:spPr/>
    </dgm:pt>
    <dgm:pt modelId="{ACCB5BE2-5929-4503-819F-38BC6F3AABF5}" type="pres">
      <dgm:prSet presAssocID="{17441397-6A58-4214-BA9B-D0BD5C197197}" presName="space" presStyleCnt="0"/>
      <dgm:spPr/>
    </dgm:pt>
    <dgm:pt modelId="{3D4466F7-91D4-4E2B-85A3-3CA5F6F6EF25}" type="pres">
      <dgm:prSet presAssocID="{626AD24B-A7EC-4C8A-86E0-205B7A2DFFFF}" presName="composite" presStyleCnt="0"/>
      <dgm:spPr/>
    </dgm:pt>
    <dgm:pt modelId="{D5A94ADE-C659-4B6F-8205-34F38309C6EE}" type="pres">
      <dgm:prSet presAssocID="{626AD24B-A7EC-4C8A-86E0-205B7A2DFFFF}" presName="parTx" presStyleLbl="alignNode1" presStyleIdx="3" presStyleCnt="4">
        <dgm:presLayoutVars>
          <dgm:chMax val="0"/>
          <dgm:chPref val="0"/>
          <dgm:bulletEnabled val="1"/>
        </dgm:presLayoutVars>
      </dgm:prSet>
      <dgm:spPr/>
    </dgm:pt>
    <dgm:pt modelId="{05617F37-30C7-4B7D-AB15-2A2FCD365431}" type="pres">
      <dgm:prSet presAssocID="{626AD24B-A7EC-4C8A-86E0-205B7A2DFFFF}" presName="desTx" presStyleLbl="alignAccFollowNode1" presStyleIdx="3" presStyleCnt="4">
        <dgm:presLayoutVars>
          <dgm:bulletEnabled val="1"/>
        </dgm:presLayoutVars>
      </dgm:prSet>
      <dgm:spPr/>
    </dgm:pt>
  </dgm:ptLst>
  <dgm:cxnLst>
    <dgm:cxn modelId="{16C9DB03-FC9A-4DC4-BEEA-D5D1A23508E8}" type="presOf" srcId="{9848B521-29E2-4D95-AAD1-04877ECFE352}" destId="{EEBA2987-CDAE-4D54-9F57-45F23772448F}" srcOrd="0" destOrd="1" presId="urn:microsoft.com/office/officeart/2005/8/layout/hList1"/>
    <dgm:cxn modelId="{26A43A05-6A7B-4978-9255-C224DA1211CA}" type="presOf" srcId="{A389A4ED-E6F3-468A-A14E-DEDFDCF868EA}" destId="{05617F37-30C7-4B7D-AB15-2A2FCD365431}" srcOrd="0" destOrd="3" presId="urn:microsoft.com/office/officeart/2005/8/layout/hList1"/>
    <dgm:cxn modelId="{6FBD3F0C-E7BE-4268-A0E9-1DA129058114}" type="presOf" srcId="{5E27E25E-F8F6-4AD4-BC77-647AEC30369F}" destId="{495E7497-9784-4581-A597-CCD598DC6AE8}" srcOrd="0" destOrd="4" presId="urn:microsoft.com/office/officeart/2005/8/layout/hList1"/>
    <dgm:cxn modelId="{1C4D1F0D-0F76-4152-B39B-E714BF85AB43}" srcId="{626AD24B-A7EC-4C8A-86E0-205B7A2DFFFF}" destId="{EF922EED-3468-4E14-86CD-AFDE4F052152}" srcOrd="8" destOrd="0" parTransId="{DABFAF4B-013A-4610-B6C7-7FECF068AE20}" sibTransId="{A11A5BA6-D962-4E31-8F0D-74149FAB8851}"/>
    <dgm:cxn modelId="{5B1A170F-E30E-44EF-9FC8-58F3D809C07F}" type="presOf" srcId="{E35F4BB1-26EA-4417-86BC-5840FA760EB8}" destId="{EEBA2987-CDAE-4D54-9F57-45F23772448F}" srcOrd="0" destOrd="5" presId="urn:microsoft.com/office/officeart/2005/8/layout/hList1"/>
    <dgm:cxn modelId="{4789BD0F-48FC-4199-8F1D-EC2897E13C3B}" type="presOf" srcId="{579C0102-2951-4867-8AF1-1A4657F1D814}" destId="{05617F37-30C7-4B7D-AB15-2A2FCD365431}" srcOrd="0" destOrd="6" presId="urn:microsoft.com/office/officeart/2005/8/layout/hList1"/>
    <dgm:cxn modelId="{1A7BE415-4A8A-40C6-920B-66596988942A}" srcId="{E5E7438D-30BC-43EB-95E8-16C92BC0DB05}" destId="{113965E8-0397-4239-92EF-CC1003325E7F}" srcOrd="3" destOrd="0" parTransId="{6C2E64AE-1F02-4F99-8C62-2EAAC06078C3}" sibTransId="{CB619F4C-1A46-4AC6-8FC9-ACF589E68519}"/>
    <dgm:cxn modelId="{742EF515-2FEB-4373-9FED-9B1E4B2737D1}" type="presOf" srcId="{35A3D0F1-1910-4388-8646-22370EC91054}" destId="{5B5E933E-B867-4E56-A865-AFDB3B8560F9}" srcOrd="0" destOrd="1" presId="urn:microsoft.com/office/officeart/2005/8/layout/hList1"/>
    <dgm:cxn modelId="{D080EB16-DC03-4A20-B8CA-A11CA205F469}" srcId="{E5E7438D-30BC-43EB-95E8-16C92BC0DB05}" destId="{9848B521-29E2-4D95-AAD1-04877ECFE352}" srcOrd="1" destOrd="0" parTransId="{B49E65A9-BF54-4C23-8853-A8C47CE57438}" sibTransId="{1D671A5B-A819-48C7-9677-85A69915ECBE}"/>
    <dgm:cxn modelId="{22758818-5088-4697-96C6-8EF143FA8286}" srcId="{AD8F22DA-4841-4C59-A094-FE7A17DCD15C}" destId="{4A31E21D-2AA9-4144-8B3C-30D17B769058}" srcOrd="3" destOrd="0" parTransId="{4E3D27C6-5CB3-472F-A38F-BDCC880F7757}" sibTransId="{D7904389-256C-4D1A-A198-EE6FCCFCC53C}"/>
    <dgm:cxn modelId="{E0E7E01A-EE9A-4039-B8EE-819F634D3CF4}" srcId="{626AD24B-A7EC-4C8A-86E0-205B7A2DFFFF}" destId="{A389A4ED-E6F3-468A-A14E-DEDFDCF868EA}" srcOrd="3" destOrd="0" parTransId="{A2BBF4CE-23F7-4326-8105-084027BBF0CA}" sibTransId="{CCB4CAA0-88DA-40F0-BFB5-2A9B5A0747B3}"/>
    <dgm:cxn modelId="{792CAF1B-AD13-4C90-A508-269128974DC8}" type="presOf" srcId="{AD8F22DA-4841-4C59-A094-FE7A17DCD15C}" destId="{93F4BC48-8FC7-4140-BE39-479D23FFF33C}" srcOrd="0" destOrd="0" presId="urn:microsoft.com/office/officeart/2005/8/layout/hList1"/>
    <dgm:cxn modelId="{30378F1C-A26A-4607-B7C2-1DE309EF1756}" type="presOf" srcId="{38CD615A-110E-4499-9ED3-9B332C2EA2FB}" destId="{495E7497-9784-4581-A597-CCD598DC6AE8}" srcOrd="0" destOrd="0" presId="urn:microsoft.com/office/officeart/2005/8/layout/hList1"/>
    <dgm:cxn modelId="{1FB86322-04AE-4D79-9C18-4C9E173A0697}" type="presOf" srcId="{113965E8-0397-4239-92EF-CC1003325E7F}" destId="{EEBA2987-CDAE-4D54-9F57-45F23772448F}" srcOrd="0" destOrd="3" presId="urn:microsoft.com/office/officeart/2005/8/layout/hList1"/>
    <dgm:cxn modelId="{ECC94D33-9544-44AD-9993-2428569A8BD8}" type="presOf" srcId="{D4B69C32-F222-48CF-85FE-554219973E26}" destId="{05617F37-30C7-4B7D-AB15-2A2FCD365431}" srcOrd="0" destOrd="4" presId="urn:microsoft.com/office/officeart/2005/8/layout/hList1"/>
    <dgm:cxn modelId="{D18CEE39-4DD3-4109-891C-C441D649CBDD}" srcId="{AD8F22DA-4841-4C59-A094-FE7A17DCD15C}" destId="{008B84D9-E60D-4D67-A00E-BE2D505ABE91}" srcOrd="2" destOrd="0" parTransId="{CD2A6E4D-E300-443C-9FFA-CE0D40A045FE}" sibTransId="{09776131-6F9A-4530-87F4-6B3D4E422FA0}"/>
    <dgm:cxn modelId="{628E573C-A096-4378-A714-B3715B33CC24}" type="presOf" srcId="{1F2D3303-7D8C-4A08-BBA3-CBE8D0FB8CC6}" destId="{EEBA2987-CDAE-4D54-9F57-45F23772448F}" srcOrd="0" destOrd="0" presId="urn:microsoft.com/office/officeart/2005/8/layout/hList1"/>
    <dgm:cxn modelId="{9D1F053D-5E3D-44CD-9881-0A5C23EB0B86}" srcId="{AD8F22DA-4841-4C59-A094-FE7A17DCD15C}" destId="{211F0EBD-9D3B-4EA4-BDB6-C44AB45B984E}" srcOrd="1" destOrd="0" parTransId="{F85353DC-FDF4-4A72-9AFE-AB14EF47B8CE}" sibTransId="{3FD7F1E0-55AB-4EFA-8390-FE7723913BA8}"/>
    <dgm:cxn modelId="{C077413D-8CAE-47CB-8B78-F0C7881F2FF4}" srcId="{626AD24B-A7EC-4C8A-86E0-205B7A2DFFFF}" destId="{782A3D70-7CA5-45C3-A46B-CF7C4A6EEF02}" srcOrd="10" destOrd="0" parTransId="{4B0C243D-E04F-4DDC-BCD9-D8085B3142EB}" sibTransId="{1B933FBA-4282-4039-9131-7138D6EEAB5F}"/>
    <dgm:cxn modelId="{39A6303F-C36C-459D-B5AF-B78ECDAE6B72}" type="presOf" srcId="{008B84D9-E60D-4D67-A00E-BE2D505ABE91}" destId="{495E7497-9784-4581-A597-CCD598DC6AE8}" srcOrd="0" destOrd="2" presId="urn:microsoft.com/office/officeart/2005/8/layout/hList1"/>
    <dgm:cxn modelId="{2FAD5840-A730-4F00-9273-C7EAEF604314}" srcId="{E5E7438D-30BC-43EB-95E8-16C92BC0DB05}" destId="{C52243B4-92F3-4800-93B6-17F04FED94D9}" srcOrd="4" destOrd="0" parTransId="{62714BBA-6038-49AF-8335-C94CBCEA3212}" sibTransId="{0243BF14-D1C3-46FA-83EC-342F4FDBD1AA}"/>
    <dgm:cxn modelId="{8B8BC95E-8A9D-40F5-B01E-28722B2E74ED}" type="presOf" srcId="{1F1790FA-5133-4938-B889-DAD98DCDC8AD}" destId="{05617F37-30C7-4B7D-AB15-2A2FCD365431}" srcOrd="0" destOrd="2" presId="urn:microsoft.com/office/officeart/2005/8/layout/hList1"/>
    <dgm:cxn modelId="{EEF8F45E-94D0-4E10-9B10-E38BC6B0C66B}" srcId="{E5E7438D-30BC-43EB-95E8-16C92BC0DB05}" destId="{981DB903-D8C2-4770-9536-4E5DCA0439CD}" srcOrd="6" destOrd="0" parTransId="{AB3B978C-30AE-4EB8-9024-467E92511C67}" sibTransId="{E25B08E6-9767-43DF-BE2C-7E1F633BD85B}"/>
    <dgm:cxn modelId="{96AD0762-9750-44F8-B81D-561FD0D76B64}" srcId="{AD8F22DA-4841-4C59-A094-FE7A17DCD15C}" destId="{5E27E25E-F8F6-4AD4-BC77-647AEC30369F}" srcOrd="4" destOrd="0" parTransId="{EC5B04F0-D53F-4E26-94BB-69816A2B8490}" sibTransId="{D2679AB8-C050-44B3-A043-1F63DBA36419}"/>
    <dgm:cxn modelId="{1FF92643-863F-400A-A9D7-0A53F8F5B792}" type="presOf" srcId="{3510E9B5-CEF7-4FF9-B13E-18D6DCA4EFE2}" destId="{3B8FF2FC-EA49-4616-9DF0-743FFBC524E2}" srcOrd="0" destOrd="0" presId="urn:microsoft.com/office/officeart/2005/8/layout/hList1"/>
    <dgm:cxn modelId="{78168245-DE63-47C7-BFBD-AFCFE4D79344}" srcId="{E5E7438D-30BC-43EB-95E8-16C92BC0DB05}" destId="{1F2D3303-7D8C-4A08-BBA3-CBE8D0FB8CC6}" srcOrd="0" destOrd="0" parTransId="{109BA971-91AA-4BF1-B8FC-A9E58EA3A4A8}" sibTransId="{95E97A05-7C98-4917-AB31-5CCBD051E8E4}"/>
    <dgm:cxn modelId="{53802E66-87DD-4F1F-A64C-C925094D186B}" type="presOf" srcId="{782A3D70-7CA5-45C3-A46B-CF7C4A6EEF02}" destId="{05617F37-30C7-4B7D-AB15-2A2FCD365431}" srcOrd="0" destOrd="10" presId="urn:microsoft.com/office/officeart/2005/8/layout/hList1"/>
    <dgm:cxn modelId="{39E25346-77A1-43F6-9600-5807F8C1E62F}" type="presOf" srcId="{EF922EED-3468-4E14-86CD-AFDE4F052152}" destId="{05617F37-30C7-4B7D-AB15-2A2FCD365431}" srcOrd="0" destOrd="8" presId="urn:microsoft.com/office/officeart/2005/8/layout/hList1"/>
    <dgm:cxn modelId="{8DF36368-5E8A-4F6F-8581-56ABA4194BBC}" srcId="{3510E9B5-CEF7-4FF9-B13E-18D6DCA4EFE2}" destId="{864AF44E-77DD-4ABA-BC17-8579BCD4E362}" srcOrd="0" destOrd="0" parTransId="{40128F54-4772-4CA7-B776-2271FC31372C}" sibTransId="{BCC75BD2-A312-4F25-B996-F4E35B958EA7}"/>
    <dgm:cxn modelId="{23690149-66EA-4246-80DC-37C54FBF7DD8}" srcId="{3510E9B5-CEF7-4FF9-B13E-18D6DCA4EFE2}" destId="{ACAAF1DD-6693-4F12-B313-802D6FD344EA}" srcOrd="2" destOrd="0" parTransId="{B00000C8-591D-4CF6-B19A-58BEB3779DDA}" sibTransId="{3A67F635-E771-4B89-AD4D-631DE58D0B1B}"/>
    <dgm:cxn modelId="{C297274C-487E-44ED-B375-B4CFBBEDF6A6}" srcId="{EF0EF677-6D02-4A82-A2A8-18435963EB45}" destId="{626AD24B-A7EC-4C8A-86E0-205B7A2DFFFF}" srcOrd="3" destOrd="0" parTransId="{FE0692FF-6577-4384-9DF8-43C2D1938A91}" sibTransId="{114B1DB4-DB67-4E01-A2B0-560E43246F31}"/>
    <dgm:cxn modelId="{AAFE2E6D-73CE-4564-B3DA-53A62FE324E7}" type="presOf" srcId="{626AD24B-A7EC-4C8A-86E0-205B7A2DFFFF}" destId="{D5A94ADE-C659-4B6F-8205-34F38309C6EE}" srcOrd="0" destOrd="0" presId="urn:microsoft.com/office/officeart/2005/8/layout/hList1"/>
    <dgm:cxn modelId="{27398670-1523-4431-A043-44CE7FECA15E}" type="presOf" srcId="{E5E7438D-30BC-43EB-95E8-16C92BC0DB05}" destId="{EB769C51-1944-4E40-ABFC-4D48E2F9C3EF}" srcOrd="0" destOrd="0" presId="urn:microsoft.com/office/officeart/2005/8/layout/hList1"/>
    <dgm:cxn modelId="{9BCDBA70-4592-49E3-92F9-A18709EEBC37}" srcId="{3510E9B5-CEF7-4FF9-B13E-18D6DCA4EFE2}" destId="{833CBED5-2694-440B-98FF-1C07044540C6}" srcOrd="5" destOrd="0" parTransId="{B058FFA9-9E3C-4758-8837-256E5D1C85A8}" sibTransId="{C9EEC35D-8FDF-4121-9334-70FBDDE01BE2}"/>
    <dgm:cxn modelId="{A9B17F51-9392-4F0F-95F7-81CD8EFD4A92}" type="presOf" srcId="{6B1D52A5-BAB6-4E16-9B6E-403ABFC1AFAE}" destId="{EEBA2987-CDAE-4D54-9F57-45F23772448F}" srcOrd="0" destOrd="2" presId="urn:microsoft.com/office/officeart/2005/8/layout/hList1"/>
    <dgm:cxn modelId="{AA6EEB71-BB9B-4410-A7DE-984EA2B377C6}" type="presOf" srcId="{E75689BF-4D72-422B-A39C-79269DFED3C6}" destId="{05617F37-30C7-4B7D-AB15-2A2FCD365431}" srcOrd="0" destOrd="0" presId="urn:microsoft.com/office/officeart/2005/8/layout/hList1"/>
    <dgm:cxn modelId="{3D648254-66BB-421C-B62D-069639602D93}" type="presOf" srcId="{0A6EBA56-258E-41EC-8EE2-1328BC2D2D1B}" destId="{05617F37-30C7-4B7D-AB15-2A2FCD365431}" srcOrd="0" destOrd="5" presId="urn:microsoft.com/office/officeart/2005/8/layout/hList1"/>
    <dgm:cxn modelId="{A3CBF155-3715-42F5-9F94-F4D4635E6408}" srcId="{626AD24B-A7EC-4C8A-86E0-205B7A2DFFFF}" destId="{579C0102-2951-4867-8AF1-1A4657F1D814}" srcOrd="6" destOrd="0" parTransId="{B8FFAF37-561A-4361-97DE-63A65392AD37}" sibTransId="{0D4BF35F-AA33-4E3E-95A5-78F56FA769D3}"/>
    <dgm:cxn modelId="{638C7A56-3462-4AC7-ADA1-2B441ED8DC18}" srcId="{626AD24B-A7EC-4C8A-86E0-205B7A2DFFFF}" destId="{0A6EBA56-258E-41EC-8EE2-1328BC2D2D1B}" srcOrd="5" destOrd="0" parTransId="{24C8C5F1-CE36-4FFD-9C5B-18B0C4D404A0}" sibTransId="{A11CCF9C-0DE5-4B4F-A209-B3329B5C3AE0}"/>
    <dgm:cxn modelId="{F7C53557-09C3-40A8-9AD9-075F0CBDAC5B}" srcId="{EF0EF677-6D02-4A82-A2A8-18435963EB45}" destId="{AD8F22DA-4841-4C59-A094-FE7A17DCD15C}" srcOrd="0" destOrd="0" parTransId="{10721183-41C3-4F5F-89DC-970E2F0A1183}" sibTransId="{85ED9514-1340-48A9-9826-C5A7CD9E944E}"/>
    <dgm:cxn modelId="{4A833758-60C0-45CE-8328-31F52F079F6B}" type="presOf" srcId="{58563B10-8E85-461A-A9FC-812F6612D9F5}" destId="{5B5E933E-B867-4E56-A865-AFDB3B8560F9}" srcOrd="0" destOrd="3" presId="urn:microsoft.com/office/officeart/2005/8/layout/hList1"/>
    <dgm:cxn modelId="{4D7BEE58-EB5C-4261-80A9-F0B3D364D536}" srcId="{626AD24B-A7EC-4C8A-86E0-205B7A2DFFFF}" destId="{E75689BF-4D72-422B-A39C-79269DFED3C6}" srcOrd="0" destOrd="0" parTransId="{117EA713-4B44-4DE2-8F2E-66281C959A0E}" sibTransId="{77095C7A-84E7-43BD-AC20-EBCCA4242994}"/>
    <dgm:cxn modelId="{C75F307A-E37D-4189-8B03-1FFB01BCD05B}" srcId="{626AD24B-A7EC-4C8A-86E0-205B7A2DFFFF}" destId="{0F889F5C-5F03-4456-82DB-7A768049F507}" srcOrd="9" destOrd="0" parTransId="{B6518AC4-ABA0-4D66-8220-33AEC944F084}" sibTransId="{D1EED897-5A89-403A-A42C-AD5C5E8C7EDD}"/>
    <dgm:cxn modelId="{B2AA555A-204F-405D-AD8E-7A60AE4026AF}" type="presOf" srcId="{833CBED5-2694-440B-98FF-1C07044540C6}" destId="{5B5E933E-B867-4E56-A865-AFDB3B8560F9}" srcOrd="0" destOrd="5" presId="urn:microsoft.com/office/officeart/2005/8/layout/hList1"/>
    <dgm:cxn modelId="{6429CC7E-85D5-45C6-8A83-565E6533FA51}" srcId="{3510E9B5-CEF7-4FF9-B13E-18D6DCA4EFE2}" destId="{82E64191-B1B9-4AC2-A32F-01B8C228D97B}" srcOrd="4" destOrd="0" parTransId="{632F8682-3A62-489E-A88D-F882882D4D70}" sibTransId="{BD7AF575-8357-4928-A76F-DC8234B8A454}"/>
    <dgm:cxn modelId="{2186D78A-8C5B-4E10-A819-1D6F93180574}" type="presOf" srcId="{82E64191-B1B9-4AC2-A32F-01B8C228D97B}" destId="{5B5E933E-B867-4E56-A865-AFDB3B8560F9}" srcOrd="0" destOrd="4" presId="urn:microsoft.com/office/officeart/2005/8/layout/hList1"/>
    <dgm:cxn modelId="{8528968E-48FF-4B66-A59C-D65FA703091C}" srcId="{E5E7438D-30BC-43EB-95E8-16C92BC0DB05}" destId="{2271C5AD-1CA1-4B07-96EA-6F887212C0B1}" srcOrd="7" destOrd="0" parTransId="{2658FA6B-49D4-415D-84F1-043965F72E10}" sibTransId="{FE0A9585-31ED-4FF8-9978-24768B35670B}"/>
    <dgm:cxn modelId="{A08CA294-6EC3-401A-9CC4-BCB5006BA5CC}" srcId="{3510E9B5-CEF7-4FF9-B13E-18D6DCA4EFE2}" destId="{35A3D0F1-1910-4388-8646-22370EC91054}" srcOrd="1" destOrd="0" parTransId="{C84B6611-C199-4BA5-8697-83709BDFFFC0}" sibTransId="{97E80F08-9BD5-4192-A8EF-631294106980}"/>
    <dgm:cxn modelId="{7303199E-549C-4C00-9072-19FBF7BF5B9B}" srcId="{3510E9B5-CEF7-4FF9-B13E-18D6DCA4EFE2}" destId="{67968F23-8EB4-4F03-8211-5E234B3BED5E}" srcOrd="6" destOrd="0" parTransId="{95649E0E-3B15-454B-9658-C09BE56337F9}" sibTransId="{1D35366E-4DAC-45B3-80C4-45CBE972B24D}"/>
    <dgm:cxn modelId="{DA571BA0-F142-4177-9CAD-8AAF2960BAAF}" type="presOf" srcId="{9528C1B3-B3FA-4CEE-99A3-52BD8CB352D8}" destId="{05617F37-30C7-4B7D-AB15-2A2FCD365431}" srcOrd="0" destOrd="1" presId="urn:microsoft.com/office/officeart/2005/8/layout/hList1"/>
    <dgm:cxn modelId="{EBDB46A1-B425-4530-BF21-FBCC9CEA9967}" srcId="{EF0EF677-6D02-4A82-A2A8-18435963EB45}" destId="{3510E9B5-CEF7-4FF9-B13E-18D6DCA4EFE2}" srcOrd="2" destOrd="0" parTransId="{E5E7434B-FA68-468E-9A9D-0D65B9B9B8D0}" sibTransId="{17441397-6A58-4214-BA9B-D0BD5C197197}"/>
    <dgm:cxn modelId="{42E281AB-D355-4E41-8695-58BB034EA331}" type="presOf" srcId="{981DB903-D8C2-4770-9536-4E5DCA0439CD}" destId="{EEBA2987-CDAE-4D54-9F57-45F23772448F}" srcOrd="0" destOrd="6" presId="urn:microsoft.com/office/officeart/2005/8/layout/hList1"/>
    <dgm:cxn modelId="{4102A3AE-8D23-482F-AA52-E4CF58046898}" type="presOf" srcId="{864AF44E-77DD-4ABA-BC17-8579BCD4E362}" destId="{5B5E933E-B867-4E56-A865-AFDB3B8560F9}" srcOrd="0" destOrd="0" presId="urn:microsoft.com/office/officeart/2005/8/layout/hList1"/>
    <dgm:cxn modelId="{470005B2-28FA-4211-9A92-1F285D791BFE}" srcId="{626AD24B-A7EC-4C8A-86E0-205B7A2DFFFF}" destId="{1F1790FA-5133-4938-B889-DAD98DCDC8AD}" srcOrd="2" destOrd="0" parTransId="{3A75D39F-C8EE-43AA-94A1-F44158743182}" sibTransId="{144EEDAE-32C9-4802-A9FB-A0FAB965357F}"/>
    <dgm:cxn modelId="{2A6E6EBA-3E92-4405-996B-B6B6DFFBCFCB}" type="presOf" srcId="{8EA3ED05-E4AC-4F94-9357-5AD523739389}" destId="{05617F37-30C7-4B7D-AB15-2A2FCD365431}" srcOrd="0" destOrd="7" presId="urn:microsoft.com/office/officeart/2005/8/layout/hList1"/>
    <dgm:cxn modelId="{86C5B4BA-785C-4E35-936E-92F3C177E2B6}" srcId="{626AD24B-A7EC-4C8A-86E0-205B7A2DFFFF}" destId="{D4B69C32-F222-48CF-85FE-554219973E26}" srcOrd="4" destOrd="0" parTransId="{45244041-3A52-404D-A69C-C80260FB49DC}" sibTransId="{43B0625B-228D-4AFD-8BE5-3E952F21FC5F}"/>
    <dgm:cxn modelId="{756282C3-50A7-4BA3-A09A-1114C62E281B}" srcId="{626AD24B-A7EC-4C8A-86E0-205B7A2DFFFF}" destId="{8EA3ED05-E4AC-4F94-9357-5AD523739389}" srcOrd="7" destOrd="0" parTransId="{E31BD1F8-0F17-4F25-A4BB-099FAE8AB454}" sibTransId="{E92CBF6B-EEBB-49DC-A840-5A8F17C8447F}"/>
    <dgm:cxn modelId="{AF513ECA-1DCF-4830-96BB-40116F5D38C6}" srcId="{AD8F22DA-4841-4C59-A094-FE7A17DCD15C}" destId="{38CD615A-110E-4499-9ED3-9B332C2EA2FB}" srcOrd="0" destOrd="0" parTransId="{483D9D64-94AF-404A-AFE0-D99F633CA3D1}" sibTransId="{641EC4F4-2C7F-4A4F-A225-C1C402A6E668}"/>
    <dgm:cxn modelId="{204D5FCB-5A62-4FC9-8E97-ADA7FCA3FB5A}" srcId="{E5E7438D-30BC-43EB-95E8-16C92BC0DB05}" destId="{E35F4BB1-26EA-4417-86BC-5840FA760EB8}" srcOrd="5" destOrd="0" parTransId="{B51324DD-A0E1-496F-AAAA-1F8644639A8C}" sibTransId="{CFCCD117-187F-4CD6-8A4F-8F4AADE15B3A}"/>
    <dgm:cxn modelId="{F83515CF-589B-4544-85F3-DFD526BF75EA}" type="presOf" srcId="{C52243B4-92F3-4800-93B6-17F04FED94D9}" destId="{EEBA2987-CDAE-4D54-9F57-45F23772448F}" srcOrd="0" destOrd="4" presId="urn:microsoft.com/office/officeart/2005/8/layout/hList1"/>
    <dgm:cxn modelId="{ED903CCF-2604-4046-BC7B-61D9FC040CAC}" type="presOf" srcId="{2271C5AD-1CA1-4B07-96EA-6F887212C0B1}" destId="{EEBA2987-CDAE-4D54-9F57-45F23772448F}" srcOrd="0" destOrd="7" presId="urn:microsoft.com/office/officeart/2005/8/layout/hList1"/>
    <dgm:cxn modelId="{807D7CD2-2454-4876-BEEF-9E62910DA76D}" type="presOf" srcId="{4A31E21D-2AA9-4144-8B3C-30D17B769058}" destId="{495E7497-9784-4581-A597-CCD598DC6AE8}" srcOrd="0" destOrd="3" presId="urn:microsoft.com/office/officeart/2005/8/layout/hList1"/>
    <dgm:cxn modelId="{5E11F9D2-3122-488F-AFEA-C15985CD7048}" type="presOf" srcId="{EF0EF677-6D02-4A82-A2A8-18435963EB45}" destId="{46F84BDA-89FF-461A-A70D-55EE08864310}" srcOrd="0" destOrd="0" presId="urn:microsoft.com/office/officeart/2005/8/layout/hList1"/>
    <dgm:cxn modelId="{949C2DD8-E078-42F4-A253-7F2CB9776B81}" type="presOf" srcId="{051C0C68-A156-46E0-9950-CB699DB5244F}" destId="{EEBA2987-CDAE-4D54-9F57-45F23772448F}" srcOrd="0" destOrd="8" presId="urn:microsoft.com/office/officeart/2005/8/layout/hList1"/>
    <dgm:cxn modelId="{4D8064DA-07F5-43AD-9536-7B97ACE2BFEE}" srcId="{3510E9B5-CEF7-4FF9-B13E-18D6DCA4EFE2}" destId="{58563B10-8E85-461A-A9FC-812F6612D9F5}" srcOrd="3" destOrd="0" parTransId="{40F05F9E-CF2A-400D-A59E-5A956074B3A5}" sibTransId="{1774AE83-51D4-4A05-8D3C-5BA6173BB614}"/>
    <dgm:cxn modelId="{D9B277DC-D5D1-446C-9B42-45C5B2D54C21}" srcId="{626AD24B-A7EC-4C8A-86E0-205B7A2DFFFF}" destId="{9528C1B3-B3FA-4CEE-99A3-52BD8CB352D8}" srcOrd="1" destOrd="0" parTransId="{99932B8C-AD99-4841-B0EB-B353556868E8}" sibTransId="{88E23E2C-6B5A-4736-BAF1-1DD13C428F07}"/>
    <dgm:cxn modelId="{660889E7-0F10-4F22-85D5-F1BA07070956}" srcId="{E5E7438D-30BC-43EB-95E8-16C92BC0DB05}" destId="{051C0C68-A156-46E0-9950-CB699DB5244F}" srcOrd="8" destOrd="0" parTransId="{3764F234-987D-47BB-8B63-0E603B8063FB}" sibTransId="{1003A5A6-8374-4749-88BD-4BFF90944D18}"/>
    <dgm:cxn modelId="{A69F27E8-63F9-4FB5-989F-7D89E2B0370F}" type="presOf" srcId="{ACAAF1DD-6693-4F12-B313-802D6FD344EA}" destId="{5B5E933E-B867-4E56-A865-AFDB3B8560F9}" srcOrd="0" destOrd="2" presId="urn:microsoft.com/office/officeart/2005/8/layout/hList1"/>
    <dgm:cxn modelId="{11D634E8-6749-4FBB-89C9-411BEF340B18}" type="presOf" srcId="{0F889F5C-5F03-4456-82DB-7A768049F507}" destId="{05617F37-30C7-4B7D-AB15-2A2FCD365431}" srcOrd="0" destOrd="9" presId="urn:microsoft.com/office/officeart/2005/8/layout/hList1"/>
    <dgm:cxn modelId="{63C51AEA-D853-4B09-AB61-F0CC32A4C5EA}" srcId="{E5E7438D-30BC-43EB-95E8-16C92BC0DB05}" destId="{6B1D52A5-BAB6-4E16-9B6E-403ABFC1AFAE}" srcOrd="2" destOrd="0" parTransId="{49BC59E0-4510-41DB-A594-EE46F8116A8A}" sibTransId="{62229A21-BF95-4F61-A86A-E95870E0D3A4}"/>
    <dgm:cxn modelId="{F2AD85F7-2CBD-43BD-867D-27408591B77A}" type="presOf" srcId="{211F0EBD-9D3B-4EA4-BDB6-C44AB45B984E}" destId="{495E7497-9784-4581-A597-CCD598DC6AE8}" srcOrd="0" destOrd="1" presId="urn:microsoft.com/office/officeart/2005/8/layout/hList1"/>
    <dgm:cxn modelId="{F01C26FE-A1A2-4E0D-8B62-928E181817FC}" srcId="{EF0EF677-6D02-4A82-A2A8-18435963EB45}" destId="{E5E7438D-30BC-43EB-95E8-16C92BC0DB05}" srcOrd="1" destOrd="0" parTransId="{EE90CD73-EBE4-4D46-B03E-1CC932CC763D}" sibTransId="{706A0BF6-B5CE-4A0A-8944-A6ED5ED58746}"/>
    <dgm:cxn modelId="{7DBBC3FE-54C7-4072-B8CD-B03105DDF4BE}" type="presOf" srcId="{67968F23-8EB4-4F03-8211-5E234B3BED5E}" destId="{5B5E933E-B867-4E56-A865-AFDB3B8560F9}" srcOrd="0" destOrd="6" presId="urn:microsoft.com/office/officeart/2005/8/layout/hList1"/>
    <dgm:cxn modelId="{6E45DD96-7898-497C-B56F-54AE86114A43}" type="presParOf" srcId="{46F84BDA-89FF-461A-A70D-55EE08864310}" destId="{5A410936-C51C-4A60-9024-4D57213BADB4}" srcOrd="0" destOrd="0" presId="urn:microsoft.com/office/officeart/2005/8/layout/hList1"/>
    <dgm:cxn modelId="{3B211A5F-10D9-41E1-86B6-6BE6472342C8}" type="presParOf" srcId="{5A410936-C51C-4A60-9024-4D57213BADB4}" destId="{93F4BC48-8FC7-4140-BE39-479D23FFF33C}" srcOrd="0" destOrd="0" presId="urn:microsoft.com/office/officeart/2005/8/layout/hList1"/>
    <dgm:cxn modelId="{6B25791A-401A-4059-94CB-CA4EC462FA2C}" type="presParOf" srcId="{5A410936-C51C-4A60-9024-4D57213BADB4}" destId="{495E7497-9784-4581-A597-CCD598DC6AE8}" srcOrd="1" destOrd="0" presId="urn:microsoft.com/office/officeart/2005/8/layout/hList1"/>
    <dgm:cxn modelId="{638A05DA-CD01-43A4-B717-EA6B8CD222C9}" type="presParOf" srcId="{46F84BDA-89FF-461A-A70D-55EE08864310}" destId="{1069866B-7D48-454D-9516-1C94B2B9C3F2}" srcOrd="1" destOrd="0" presId="urn:microsoft.com/office/officeart/2005/8/layout/hList1"/>
    <dgm:cxn modelId="{2E0A90E5-5A98-44E5-A344-CD6809FBBA14}" type="presParOf" srcId="{46F84BDA-89FF-461A-A70D-55EE08864310}" destId="{A55EDCB5-BDFE-4601-AC9D-471425B4000F}" srcOrd="2" destOrd="0" presId="urn:microsoft.com/office/officeart/2005/8/layout/hList1"/>
    <dgm:cxn modelId="{0295B46F-3880-46B3-AD45-19E7D6AEBB3B}" type="presParOf" srcId="{A55EDCB5-BDFE-4601-AC9D-471425B4000F}" destId="{EB769C51-1944-4E40-ABFC-4D48E2F9C3EF}" srcOrd="0" destOrd="0" presId="urn:microsoft.com/office/officeart/2005/8/layout/hList1"/>
    <dgm:cxn modelId="{462725B5-AF34-4BB1-9897-B1E40660B377}" type="presParOf" srcId="{A55EDCB5-BDFE-4601-AC9D-471425B4000F}" destId="{EEBA2987-CDAE-4D54-9F57-45F23772448F}" srcOrd="1" destOrd="0" presId="urn:microsoft.com/office/officeart/2005/8/layout/hList1"/>
    <dgm:cxn modelId="{E027DC8F-0C47-4438-A2C1-F684E1466B3D}" type="presParOf" srcId="{46F84BDA-89FF-461A-A70D-55EE08864310}" destId="{CB95C0E9-5F40-42FD-8E25-502B2DB6FC99}" srcOrd="3" destOrd="0" presId="urn:microsoft.com/office/officeart/2005/8/layout/hList1"/>
    <dgm:cxn modelId="{5FE707D3-78AB-4B23-BDD4-9F6F915C647F}" type="presParOf" srcId="{46F84BDA-89FF-461A-A70D-55EE08864310}" destId="{B4E83E2F-E796-44DE-9E3A-596EE617940F}" srcOrd="4" destOrd="0" presId="urn:microsoft.com/office/officeart/2005/8/layout/hList1"/>
    <dgm:cxn modelId="{C5CAEA7B-24C1-44C2-9A03-7A063FD9AE04}" type="presParOf" srcId="{B4E83E2F-E796-44DE-9E3A-596EE617940F}" destId="{3B8FF2FC-EA49-4616-9DF0-743FFBC524E2}" srcOrd="0" destOrd="0" presId="urn:microsoft.com/office/officeart/2005/8/layout/hList1"/>
    <dgm:cxn modelId="{BA96D7B9-7F4A-455E-BBDD-0D7D0565BFE1}" type="presParOf" srcId="{B4E83E2F-E796-44DE-9E3A-596EE617940F}" destId="{5B5E933E-B867-4E56-A865-AFDB3B8560F9}" srcOrd="1" destOrd="0" presId="urn:microsoft.com/office/officeart/2005/8/layout/hList1"/>
    <dgm:cxn modelId="{E5AB7D4C-C064-4D6B-B15C-C35F01D9985F}" type="presParOf" srcId="{46F84BDA-89FF-461A-A70D-55EE08864310}" destId="{ACCB5BE2-5929-4503-819F-38BC6F3AABF5}" srcOrd="5" destOrd="0" presId="urn:microsoft.com/office/officeart/2005/8/layout/hList1"/>
    <dgm:cxn modelId="{A67E51C0-A2C3-40D1-883E-A57391EB16C5}" type="presParOf" srcId="{46F84BDA-89FF-461A-A70D-55EE08864310}" destId="{3D4466F7-91D4-4E2B-85A3-3CA5F6F6EF25}" srcOrd="6" destOrd="0" presId="urn:microsoft.com/office/officeart/2005/8/layout/hList1"/>
    <dgm:cxn modelId="{FC65F7BD-EB77-4646-8ED7-4816D626E503}" type="presParOf" srcId="{3D4466F7-91D4-4E2B-85A3-3CA5F6F6EF25}" destId="{D5A94ADE-C659-4B6F-8205-34F38309C6EE}" srcOrd="0" destOrd="0" presId="urn:microsoft.com/office/officeart/2005/8/layout/hList1"/>
    <dgm:cxn modelId="{421FEA51-DCBB-4A82-B701-41CC69550B66}" type="presParOf" srcId="{3D4466F7-91D4-4E2B-85A3-3CA5F6F6EF25}" destId="{05617F37-30C7-4B7D-AB15-2A2FCD365431}"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4BC48-8FC7-4140-BE39-479D23FFF33C}">
      <dsp:nvSpPr>
        <dsp:cNvPr id="0" name=""/>
        <dsp:cNvSpPr/>
      </dsp:nvSpPr>
      <dsp:spPr>
        <a:xfrm>
          <a:off x="3237" y="595055"/>
          <a:ext cx="1946634" cy="778653"/>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w="9525" cap="flat" cmpd="sng" algn="ctr">
          <a:solidFill>
            <a:schemeClr val="dk2">
              <a:shade val="8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All </a:t>
          </a:r>
        </a:p>
        <a:p>
          <a:pPr marL="0" lvl="0" indent="0" algn="ctr" defTabSz="800100">
            <a:lnSpc>
              <a:spcPct val="90000"/>
            </a:lnSpc>
            <a:spcBef>
              <a:spcPct val="0"/>
            </a:spcBef>
            <a:spcAft>
              <a:spcPct val="35000"/>
            </a:spcAft>
            <a:buNone/>
          </a:pPr>
          <a:r>
            <a:rPr lang="en-US" sz="1800" b="1" kern="1200" dirty="0">
              <a:solidFill>
                <a:schemeClr val="tx1"/>
              </a:solidFill>
            </a:rPr>
            <a:t>Space Types</a:t>
          </a:r>
        </a:p>
      </dsp:txBody>
      <dsp:txXfrm>
        <a:off x="3237" y="595055"/>
        <a:ext cx="1946634" cy="778653"/>
      </dsp:txXfrm>
    </dsp:sp>
    <dsp:sp modelId="{495E7497-9784-4581-A597-CCD598DC6AE8}">
      <dsp:nvSpPr>
        <dsp:cNvPr id="0" name=""/>
        <dsp:cNvSpPr/>
      </dsp:nvSpPr>
      <dsp:spPr>
        <a:xfrm>
          <a:off x="3237" y="1373709"/>
          <a:ext cx="1946634" cy="3365234"/>
        </a:xfrm>
        <a:prstGeom prst="rect">
          <a:avLst/>
        </a:prstGeom>
        <a:solidFill>
          <a:schemeClr val="lt1">
            <a:alpha val="90000"/>
            <a:tint val="40000"/>
            <a:hueOff val="0"/>
            <a:satOff val="0"/>
            <a:lumOff val="0"/>
            <a:alphaOff val="0"/>
          </a:schemeClr>
        </a:solidFill>
        <a:ln w="9525" cap="flat" cmpd="sng" algn="ctr">
          <a:solidFill>
            <a:schemeClr val="dk2">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endParaRPr lang="en-US" sz="1600" kern="1200" dirty="0">
            <a:solidFill>
              <a:schemeClr val="tx1"/>
            </a:solidFill>
          </a:endParaRPr>
        </a:p>
        <a:p>
          <a:pPr marL="171450" lvl="1" indent="-171450" algn="l" defTabSz="711200">
            <a:lnSpc>
              <a:spcPct val="90000"/>
            </a:lnSpc>
            <a:spcBef>
              <a:spcPct val="0"/>
            </a:spcBef>
            <a:spcAft>
              <a:spcPct val="15000"/>
            </a:spcAft>
            <a:buChar char="•"/>
          </a:pPr>
          <a:r>
            <a:rPr lang="en-US" sz="1600" kern="1200" dirty="0">
              <a:solidFill>
                <a:schemeClr val="tx1"/>
              </a:solidFill>
            </a:rPr>
            <a:t>Address</a:t>
          </a:r>
        </a:p>
        <a:p>
          <a:pPr marL="171450" lvl="1" indent="-171450" algn="l" defTabSz="711200">
            <a:lnSpc>
              <a:spcPct val="90000"/>
            </a:lnSpc>
            <a:spcBef>
              <a:spcPct val="0"/>
            </a:spcBef>
            <a:spcAft>
              <a:spcPct val="15000"/>
            </a:spcAft>
            <a:buChar char="•"/>
          </a:pPr>
          <a:r>
            <a:rPr lang="en-US" sz="1600" kern="1200" dirty="0">
              <a:solidFill>
                <a:schemeClr val="tx1"/>
              </a:solidFill>
            </a:rPr>
            <a:t>Year Built</a:t>
          </a:r>
        </a:p>
        <a:p>
          <a:pPr marL="171450" lvl="1" indent="-171450" algn="l" defTabSz="711200">
            <a:lnSpc>
              <a:spcPct val="90000"/>
            </a:lnSpc>
            <a:spcBef>
              <a:spcPct val="0"/>
            </a:spcBef>
            <a:spcAft>
              <a:spcPct val="15000"/>
            </a:spcAft>
            <a:buChar char="•"/>
          </a:pPr>
          <a:r>
            <a:rPr lang="en-US" sz="1600" kern="1200" dirty="0">
              <a:solidFill>
                <a:schemeClr val="tx1"/>
              </a:solidFill>
            </a:rPr>
            <a:t>At least 12 months energy data</a:t>
          </a:r>
        </a:p>
        <a:p>
          <a:pPr marL="171450" lvl="1" indent="-171450" algn="l" defTabSz="711200">
            <a:lnSpc>
              <a:spcPct val="90000"/>
            </a:lnSpc>
            <a:spcBef>
              <a:spcPct val="0"/>
            </a:spcBef>
            <a:spcAft>
              <a:spcPct val="15000"/>
            </a:spcAft>
            <a:buChar char="•"/>
          </a:pPr>
          <a:endParaRPr lang="en-US" sz="1600" kern="1200" dirty="0">
            <a:solidFill>
              <a:schemeClr val="tx1"/>
            </a:solidFill>
          </a:endParaRPr>
        </a:p>
      </dsp:txBody>
      <dsp:txXfrm>
        <a:off x="3237" y="1373709"/>
        <a:ext cx="1946634" cy="3365234"/>
      </dsp:txXfrm>
    </dsp:sp>
    <dsp:sp modelId="{EB769C51-1944-4E40-ABFC-4D48E2F9C3EF}">
      <dsp:nvSpPr>
        <dsp:cNvPr id="0" name=""/>
        <dsp:cNvSpPr/>
      </dsp:nvSpPr>
      <dsp:spPr>
        <a:xfrm>
          <a:off x="2209806" y="595998"/>
          <a:ext cx="1946634" cy="778653"/>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w="9525" cap="flat" cmpd="sng" algn="ctr">
          <a:solidFill>
            <a:schemeClr val="dk2">
              <a:shade val="8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K-12 </a:t>
          </a:r>
        </a:p>
        <a:p>
          <a:pPr marL="0" lvl="0" indent="0" algn="ctr" defTabSz="800100">
            <a:lnSpc>
              <a:spcPct val="90000"/>
            </a:lnSpc>
            <a:spcBef>
              <a:spcPct val="0"/>
            </a:spcBef>
            <a:spcAft>
              <a:spcPct val="35000"/>
            </a:spcAft>
            <a:buNone/>
          </a:pPr>
          <a:r>
            <a:rPr lang="en-US" sz="1800" b="1" kern="1200" dirty="0">
              <a:solidFill>
                <a:schemeClr val="tx1"/>
              </a:solidFill>
            </a:rPr>
            <a:t>School</a:t>
          </a:r>
        </a:p>
      </dsp:txBody>
      <dsp:txXfrm>
        <a:off x="2209806" y="595998"/>
        <a:ext cx="1946634" cy="778653"/>
      </dsp:txXfrm>
    </dsp:sp>
    <dsp:sp modelId="{EEBA2987-CDAE-4D54-9F57-45F23772448F}">
      <dsp:nvSpPr>
        <dsp:cNvPr id="0" name=""/>
        <dsp:cNvSpPr/>
      </dsp:nvSpPr>
      <dsp:spPr>
        <a:xfrm>
          <a:off x="2222400" y="1373709"/>
          <a:ext cx="1946634" cy="3365234"/>
        </a:xfrm>
        <a:prstGeom prst="rect">
          <a:avLst/>
        </a:prstGeom>
        <a:solidFill>
          <a:schemeClr val="lt1">
            <a:alpha val="90000"/>
            <a:tint val="40000"/>
            <a:hueOff val="0"/>
            <a:satOff val="0"/>
            <a:lumOff val="0"/>
            <a:alphaOff val="0"/>
          </a:schemeClr>
        </a:solidFill>
        <a:ln w="9525" cap="flat" cmpd="sng" algn="ctr">
          <a:solidFill>
            <a:schemeClr val="dk2">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endParaRPr lang="en-US" sz="1600" kern="1200" dirty="0">
            <a:solidFill>
              <a:schemeClr val="tx1"/>
            </a:solidFill>
          </a:endParaRPr>
        </a:p>
        <a:p>
          <a:pPr marL="171450" lvl="1" indent="-171450" algn="l" defTabSz="711200">
            <a:lnSpc>
              <a:spcPct val="90000"/>
            </a:lnSpc>
            <a:spcBef>
              <a:spcPct val="0"/>
            </a:spcBef>
            <a:spcAft>
              <a:spcPct val="15000"/>
            </a:spcAft>
            <a:buChar char="•"/>
          </a:pPr>
          <a:r>
            <a:rPr lang="en-US" sz="1600" kern="1200" dirty="0">
              <a:solidFill>
                <a:schemeClr val="tx1"/>
              </a:solidFill>
            </a:rPr>
            <a:t>SF</a:t>
          </a:r>
          <a:r>
            <a:rPr lang="en-US" sz="2000" kern="1200" dirty="0">
              <a:solidFill>
                <a:schemeClr val="tx1"/>
              </a:solidFill>
            </a:rPr>
            <a:t>*</a:t>
          </a:r>
        </a:p>
        <a:p>
          <a:pPr marL="171450" lvl="1" indent="-171450" algn="l" defTabSz="711200">
            <a:lnSpc>
              <a:spcPct val="90000"/>
            </a:lnSpc>
            <a:spcBef>
              <a:spcPct val="0"/>
            </a:spcBef>
            <a:spcAft>
              <a:spcPct val="15000"/>
            </a:spcAft>
            <a:buChar char="•"/>
          </a:pPr>
          <a:r>
            <a:rPr lang="en-US" sz="1600" kern="1200" dirty="0">
              <a:solidFill>
                <a:schemeClr val="tx1"/>
              </a:solidFill>
            </a:rPr>
            <a:t># Walk-in refrigerator/ freezer units</a:t>
          </a:r>
        </a:p>
        <a:p>
          <a:pPr marL="171450" lvl="1" indent="-171450" algn="l" defTabSz="711200">
            <a:lnSpc>
              <a:spcPct val="90000"/>
            </a:lnSpc>
            <a:spcBef>
              <a:spcPct val="0"/>
            </a:spcBef>
            <a:spcAft>
              <a:spcPct val="15000"/>
            </a:spcAft>
            <a:buChar char="•"/>
          </a:pPr>
          <a:r>
            <a:rPr lang="en-US" sz="1600" kern="1200" dirty="0">
              <a:solidFill>
                <a:schemeClr val="tx1"/>
              </a:solidFill>
            </a:rPr>
            <a:t># PCs</a:t>
          </a:r>
        </a:p>
        <a:p>
          <a:pPr marL="171450" lvl="1" indent="-171450" algn="l" defTabSz="711200">
            <a:lnSpc>
              <a:spcPct val="90000"/>
            </a:lnSpc>
            <a:spcBef>
              <a:spcPct val="0"/>
            </a:spcBef>
            <a:spcAft>
              <a:spcPct val="15000"/>
            </a:spcAft>
            <a:buChar char="•"/>
          </a:pPr>
          <a:r>
            <a:rPr lang="en-US" sz="1600" kern="1200" dirty="0">
              <a:solidFill>
                <a:schemeClr val="tx1"/>
              </a:solidFill>
            </a:rPr>
            <a:t>Open weekends: Y/N</a:t>
          </a:r>
        </a:p>
        <a:p>
          <a:pPr marL="171450" lvl="1" indent="-171450" algn="l" defTabSz="711200">
            <a:lnSpc>
              <a:spcPct val="90000"/>
            </a:lnSpc>
            <a:spcBef>
              <a:spcPct val="0"/>
            </a:spcBef>
            <a:spcAft>
              <a:spcPct val="15000"/>
            </a:spcAft>
            <a:buChar char="•"/>
          </a:pPr>
          <a:r>
            <a:rPr lang="en-US" sz="1600" kern="1200" dirty="0">
              <a:solidFill>
                <a:schemeClr val="tx1"/>
              </a:solidFill>
            </a:rPr>
            <a:t>Cooking: Y/N </a:t>
          </a:r>
        </a:p>
        <a:p>
          <a:pPr marL="171450" lvl="1" indent="-171450" algn="l" defTabSz="711200">
            <a:lnSpc>
              <a:spcPct val="90000"/>
            </a:lnSpc>
            <a:spcBef>
              <a:spcPct val="0"/>
            </a:spcBef>
            <a:spcAft>
              <a:spcPct val="15000"/>
            </a:spcAft>
            <a:buChar char="•"/>
          </a:pPr>
          <a:r>
            <a:rPr lang="en-US" sz="1600" kern="1200" dirty="0">
              <a:solidFill>
                <a:schemeClr val="tx1"/>
              </a:solidFill>
            </a:rPr>
            <a:t>High school: Y/N</a:t>
          </a:r>
        </a:p>
        <a:p>
          <a:pPr marL="171450" lvl="1" indent="-171450" algn="l" defTabSz="711200">
            <a:lnSpc>
              <a:spcPct val="90000"/>
            </a:lnSpc>
            <a:spcBef>
              <a:spcPct val="0"/>
            </a:spcBef>
            <a:spcAft>
              <a:spcPct val="15000"/>
            </a:spcAft>
            <a:buChar char="•"/>
          </a:pPr>
          <a:r>
            <a:rPr lang="en-US" sz="1600" kern="1200" dirty="0">
              <a:solidFill>
                <a:schemeClr val="tx1"/>
              </a:solidFill>
            </a:rPr>
            <a:t>% heated</a:t>
          </a:r>
        </a:p>
        <a:p>
          <a:pPr marL="171450" lvl="1" indent="-171450" algn="l" defTabSz="711200">
            <a:lnSpc>
              <a:spcPct val="90000"/>
            </a:lnSpc>
            <a:spcBef>
              <a:spcPct val="0"/>
            </a:spcBef>
            <a:spcAft>
              <a:spcPct val="15000"/>
            </a:spcAft>
            <a:buChar char="•"/>
          </a:pPr>
          <a:r>
            <a:rPr lang="en-US" sz="1600" kern="1200" dirty="0">
              <a:solidFill>
                <a:schemeClr val="tx1"/>
              </a:solidFill>
            </a:rPr>
            <a:t>% AC</a:t>
          </a:r>
        </a:p>
      </dsp:txBody>
      <dsp:txXfrm>
        <a:off x="2222400" y="1373709"/>
        <a:ext cx="1946634" cy="3365234"/>
      </dsp:txXfrm>
    </dsp:sp>
    <dsp:sp modelId="{3B8FF2FC-EA49-4616-9DF0-743FFBC524E2}">
      <dsp:nvSpPr>
        <dsp:cNvPr id="0" name=""/>
        <dsp:cNvSpPr/>
      </dsp:nvSpPr>
      <dsp:spPr>
        <a:xfrm>
          <a:off x="4441564" y="595055"/>
          <a:ext cx="1946634" cy="778653"/>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w="9525" cap="flat" cmpd="sng" algn="ctr">
          <a:solidFill>
            <a:schemeClr val="dk2">
              <a:shade val="8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Office</a:t>
          </a:r>
        </a:p>
      </dsp:txBody>
      <dsp:txXfrm>
        <a:off x="4441564" y="595055"/>
        <a:ext cx="1946634" cy="778653"/>
      </dsp:txXfrm>
    </dsp:sp>
    <dsp:sp modelId="{5B5E933E-B867-4E56-A865-AFDB3B8560F9}">
      <dsp:nvSpPr>
        <dsp:cNvPr id="0" name=""/>
        <dsp:cNvSpPr/>
      </dsp:nvSpPr>
      <dsp:spPr>
        <a:xfrm>
          <a:off x="4441564" y="1373709"/>
          <a:ext cx="1946634" cy="3365234"/>
        </a:xfrm>
        <a:prstGeom prst="rect">
          <a:avLst/>
        </a:prstGeom>
        <a:solidFill>
          <a:schemeClr val="lt1">
            <a:alpha val="90000"/>
            <a:tint val="40000"/>
            <a:hueOff val="0"/>
            <a:satOff val="0"/>
            <a:lumOff val="0"/>
            <a:alphaOff val="0"/>
          </a:schemeClr>
        </a:solidFill>
        <a:ln w="9525" cap="flat" cmpd="sng" algn="ctr">
          <a:solidFill>
            <a:schemeClr val="dk2">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a:lnSpc>
              <a:spcPct val="90000"/>
            </a:lnSpc>
            <a:spcBef>
              <a:spcPct val="0"/>
            </a:spcBef>
            <a:spcAft>
              <a:spcPct val="15000"/>
            </a:spcAft>
            <a:buChar char="•"/>
          </a:pPr>
          <a:endParaRPr lang="en-US" sz="1600" kern="1200" dirty="0">
            <a:solidFill>
              <a:schemeClr val="tx1"/>
            </a:solidFill>
          </a:endParaRPr>
        </a:p>
        <a:p>
          <a:pPr marL="171450" lvl="1" indent="-171450" algn="l" defTabSz="711200">
            <a:lnSpc>
              <a:spcPct val="90000"/>
            </a:lnSpc>
            <a:spcBef>
              <a:spcPct val="0"/>
            </a:spcBef>
            <a:spcAft>
              <a:spcPct val="15000"/>
            </a:spcAft>
            <a:buChar char="•"/>
          </a:pPr>
          <a:r>
            <a:rPr lang="en-US" sz="1600" kern="1200" dirty="0">
              <a:solidFill>
                <a:schemeClr val="tx1"/>
              </a:solidFill>
            </a:rPr>
            <a:t>SF</a:t>
          </a:r>
          <a:r>
            <a:rPr lang="en-US" sz="2000" kern="1200" dirty="0">
              <a:solidFill>
                <a:schemeClr val="tx1"/>
              </a:solidFill>
            </a:rPr>
            <a:t>*</a:t>
          </a:r>
          <a:endParaRPr lang="en-US" sz="1600" kern="1200" dirty="0">
            <a:solidFill>
              <a:schemeClr val="tx1"/>
            </a:solidFill>
          </a:endParaRPr>
        </a:p>
        <a:p>
          <a:pPr marL="171450" lvl="1" indent="-171450" algn="l" defTabSz="711200">
            <a:lnSpc>
              <a:spcPct val="90000"/>
            </a:lnSpc>
            <a:spcBef>
              <a:spcPct val="0"/>
            </a:spcBef>
            <a:spcAft>
              <a:spcPct val="15000"/>
            </a:spcAft>
            <a:buChar char="•"/>
          </a:pPr>
          <a:r>
            <a:rPr lang="en-US" sz="1600" kern="1200" dirty="0">
              <a:solidFill>
                <a:schemeClr val="tx1"/>
              </a:solidFill>
            </a:rPr>
            <a:t># Workers</a:t>
          </a:r>
        </a:p>
        <a:p>
          <a:pPr marL="171450" lvl="1" indent="-171450" algn="l" defTabSz="711200">
            <a:lnSpc>
              <a:spcPct val="90000"/>
            </a:lnSpc>
            <a:spcBef>
              <a:spcPct val="0"/>
            </a:spcBef>
            <a:spcAft>
              <a:spcPct val="15000"/>
            </a:spcAft>
            <a:buChar char="•"/>
          </a:pPr>
          <a:r>
            <a:rPr lang="en-US" sz="1600" kern="1200" dirty="0">
              <a:solidFill>
                <a:schemeClr val="tx1"/>
              </a:solidFill>
            </a:rPr>
            <a:t>Op. hrs. </a:t>
          </a:r>
        </a:p>
        <a:p>
          <a:pPr marL="171450" lvl="1" indent="-171450" algn="l" defTabSz="711200">
            <a:lnSpc>
              <a:spcPct val="90000"/>
            </a:lnSpc>
            <a:spcBef>
              <a:spcPct val="0"/>
            </a:spcBef>
            <a:spcAft>
              <a:spcPct val="15000"/>
            </a:spcAft>
            <a:buChar char="•"/>
          </a:pPr>
          <a:r>
            <a:rPr lang="en-US" sz="1600" kern="1200" dirty="0">
              <a:solidFill>
                <a:schemeClr val="tx1"/>
              </a:solidFill>
            </a:rPr>
            <a:t># PCs</a:t>
          </a:r>
        </a:p>
        <a:p>
          <a:pPr marL="171450" lvl="1" indent="-171450" algn="l" defTabSz="711200">
            <a:lnSpc>
              <a:spcPct val="90000"/>
            </a:lnSpc>
            <a:spcBef>
              <a:spcPct val="0"/>
            </a:spcBef>
            <a:spcAft>
              <a:spcPct val="15000"/>
            </a:spcAft>
            <a:buChar char="•"/>
          </a:pPr>
          <a:r>
            <a:rPr lang="en-US" sz="1600" kern="1200" dirty="0">
              <a:solidFill>
                <a:schemeClr val="tx1"/>
              </a:solidFill>
            </a:rPr>
            <a:t>% heated</a:t>
          </a:r>
        </a:p>
        <a:p>
          <a:pPr marL="171450" lvl="1" indent="-171450" algn="l" defTabSz="711200">
            <a:lnSpc>
              <a:spcPct val="90000"/>
            </a:lnSpc>
            <a:spcBef>
              <a:spcPct val="0"/>
            </a:spcBef>
            <a:spcAft>
              <a:spcPct val="15000"/>
            </a:spcAft>
            <a:buChar char="•"/>
          </a:pPr>
          <a:r>
            <a:rPr lang="en-US" sz="1600" kern="1200" dirty="0">
              <a:solidFill>
                <a:schemeClr val="tx1"/>
              </a:solidFill>
            </a:rPr>
            <a:t>%  AC</a:t>
          </a:r>
        </a:p>
      </dsp:txBody>
      <dsp:txXfrm>
        <a:off x="4441564" y="1373709"/>
        <a:ext cx="1946634" cy="3365234"/>
      </dsp:txXfrm>
    </dsp:sp>
    <dsp:sp modelId="{D5A94ADE-C659-4B6F-8205-34F38309C6EE}">
      <dsp:nvSpPr>
        <dsp:cNvPr id="0" name=""/>
        <dsp:cNvSpPr/>
      </dsp:nvSpPr>
      <dsp:spPr>
        <a:xfrm>
          <a:off x="6660727" y="595055"/>
          <a:ext cx="1946634" cy="778653"/>
        </a:xfrm>
        <a:prstGeom prst="rect">
          <a:avLst/>
        </a:prstGeom>
        <a:gradFill rotWithShape="0">
          <a:gsLst>
            <a:gs pos="0">
              <a:schemeClr val="lt1">
                <a:hueOff val="0"/>
                <a:satOff val="0"/>
                <a:lumOff val="0"/>
                <a:alphaOff val="0"/>
                <a:shade val="51000"/>
                <a:satMod val="130000"/>
              </a:schemeClr>
            </a:gs>
            <a:gs pos="80000">
              <a:schemeClr val="lt1">
                <a:hueOff val="0"/>
                <a:satOff val="0"/>
                <a:lumOff val="0"/>
                <a:alphaOff val="0"/>
                <a:shade val="93000"/>
                <a:satMod val="130000"/>
              </a:schemeClr>
            </a:gs>
            <a:gs pos="100000">
              <a:schemeClr val="lt1">
                <a:hueOff val="0"/>
                <a:satOff val="0"/>
                <a:lumOff val="0"/>
                <a:alphaOff val="0"/>
                <a:shade val="94000"/>
                <a:satMod val="135000"/>
              </a:schemeClr>
            </a:gs>
          </a:gsLst>
          <a:lin ang="16200000" scaled="0"/>
        </a:gradFill>
        <a:ln w="9525" cap="flat" cmpd="sng" algn="ctr">
          <a:solidFill>
            <a:schemeClr val="dk2">
              <a:shade val="8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tx1"/>
              </a:solidFill>
            </a:rPr>
            <a:t>Hospitals</a:t>
          </a:r>
        </a:p>
      </dsp:txBody>
      <dsp:txXfrm>
        <a:off x="6660727" y="595055"/>
        <a:ext cx="1946634" cy="778653"/>
      </dsp:txXfrm>
    </dsp:sp>
    <dsp:sp modelId="{05617F37-30C7-4B7D-AB15-2A2FCD365431}">
      <dsp:nvSpPr>
        <dsp:cNvPr id="0" name=""/>
        <dsp:cNvSpPr/>
      </dsp:nvSpPr>
      <dsp:spPr>
        <a:xfrm>
          <a:off x="6660727" y="1373709"/>
          <a:ext cx="1946634" cy="3365234"/>
        </a:xfrm>
        <a:prstGeom prst="rect">
          <a:avLst/>
        </a:prstGeom>
        <a:solidFill>
          <a:schemeClr val="lt1">
            <a:alpha val="90000"/>
            <a:tint val="40000"/>
            <a:hueOff val="0"/>
            <a:satOff val="0"/>
            <a:lumOff val="0"/>
            <a:alphaOff val="0"/>
          </a:schemeClr>
        </a:solidFill>
        <a:ln w="9525" cap="flat" cmpd="sng" algn="ctr">
          <a:solidFill>
            <a:schemeClr val="dk2">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a:lnSpc>
              <a:spcPct val="90000"/>
            </a:lnSpc>
            <a:spcBef>
              <a:spcPct val="0"/>
            </a:spcBef>
            <a:spcAft>
              <a:spcPct val="15000"/>
            </a:spcAft>
            <a:buChar char="•"/>
          </a:pPr>
          <a:endParaRPr lang="en-US" sz="1600" kern="1200" dirty="0">
            <a:solidFill>
              <a:schemeClr val="tx1"/>
            </a:solidFill>
          </a:endParaRPr>
        </a:p>
        <a:p>
          <a:pPr marL="171450" lvl="1" indent="-171450" algn="l" defTabSz="711200">
            <a:lnSpc>
              <a:spcPct val="90000"/>
            </a:lnSpc>
            <a:spcBef>
              <a:spcPct val="0"/>
            </a:spcBef>
            <a:spcAft>
              <a:spcPct val="15000"/>
            </a:spcAft>
            <a:buChar char="•"/>
          </a:pPr>
          <a:r>
            <a:rPr lang="en-US" sz="1600" kern="1200" dirty="0">
              <a:solidFill>
                <a:schemeClr val="tx1"/>
              </a:solidFill>
            </a:rPr>
            <a:t>SF</a:t>
          </a:r>
          <a:r>
            <a:rPr lang="en-US" sz="2000" kern="1200" dirty="0">
              <a:solidFill>
                <a:schemeClr val="tx1"/>
              </a:solidFill>
            </a:rPr>
            <a:t>*</a:t>
          </a:r>
        </a:p>
        <a:p>
          <a:pPr marL="171450" lvl="1" indent="-171450" algn="l" defTabSz="711200">
            <a:lnSpc>
              <a:spcPct val="90000"/>
            </a:lnSpc>
            <a:spcBef>
              <a:spcPct val="0"/>
            </a:spcBef>
            <a:spcAft>
              <a:spcPct val="15000"/>
            </a:spcAft>
            <a:buChar char="•"/>
          </a:pPr>
          <a:r>
            <a:rPr lang="en-US" sz="1600" kern="1200" dirty="0">
              <a:solidFill>
                <a:schemeClr val="tx1"/>
              </a:solidFill>
            </a:rPr>
            <a:t>Licensed and staffed bed capacity</a:t>
          </a:r>
        </a:p>
        <a:p>
          <a:pPr marL="171450" lvl="1" indent="-171450" algn="l" defTabSz="711200">
            <a:lnSpc>
              <a:spcPct val="90000"/>
            </a:lnSpc>
            <a:spcBef>
              <a:spcPct val="0"/>
            </a:spcBef>
            <a:spcAft>
              <a:spcPct val="15000"/>
            </a:spcAft>
            <a:buChar char="•"/>
          </a:pPr>
          <a:r>
            <a:rPr lang="en-US" sz="1600" kern="1200" dirty="0">
              <a:solidFill>
                <a:schemeClr val="tx1"/>
              </a:solidFill>
            </a:rPr>
            <a:t># workers</a:t>
          </a:r>
        </a:p>
        <a:p>
          <a:pPr marL="171450" lvl="1" indent="-171450" algn="l" defTabSz="711200">
            <a:lnSpc>
              <a:spcPct val="90000"/>
            </a:lnSpc>
            <a:spcBef>
              <a:spcPct val="0"/>
            </a:spcBef>
            <a:spcAft>
              <a:spcPct val="15000"/>
            </a:spcAft>
            <a:buChar char="•"/>
          </a:pPr>
          <a:r>
            <a:rPr lang="en-US" sz="1600" kern="1200" dirty="0">
              <a:solidFill>
                <a:schemeClr val="tx1"/>
              </a:solidFill>
            </a:rPr>
            <a:t># MRI machines</a:t>
          </a:r>
        </a:p>
        <a:p>
          <a:pPr marL="171450" lvl="1" indent="-171450" algn="l" defTabSz="711200">
            <a:lnSpc>
              <a:spcPct val="90000"/>
            </a:lnSpc>
            <a:spcBef>
              <a:spcPct val="0"/>
            </a:spcBef>
            <a:spcAft>
              <a:spcPct val="15000"/>
            </a:spcAft>
            <a:buChar char="•"/>
          </a:pPr>
          <a:r>
            <a:rPr lang="en-US" sz="1600" kern="1200" dirty="0">
              <a:solidFill>
                <a:schemeClr val="tx1"/>
              </a:solidFill>
            </a:rPr>
            <a:t>Laundry</a:t>
          </a:r>
        </a:p>
        <a:p>
          <a:pPr marL="171450" lvl="1" indent="-171450" algn="l" defTabSz="711200">
            <a:lnSpc>
              <a:spcPct val="90000"/>
            </a:lnSpc>
            <a:spcBef>
              <a:spcPct val="0"/>
            </a:spcBef>
            <a:spcAft>
              <a:spcPct val="15000"/>
            </a:spcAft>
            <a:buChar char="•"/>
          </a:pPr>
          <a:r>
            <a:rPr lang="en-US" sz="1600" kern="1200" dirty="0">
              <a:solidFill>
                <a:schemeClr val="tx1"/>
              </a:solidFill>
            </a:rPr>
            <a:t>Tertiary care</a:t>
          </a:r>
        </a:p>
        <a:p>
          <a:pPr marL="171450" lvl="1" indent="-171450" algn="l" defTabSz="711200">
            <a:lnSpc>
              <a:spcPct val="90000"/>
            </a:lnSpc>
            <a:spcBef>
              <a:spcPct val="0"/>
            </a:spcBef>
            <a:spcAft>
              <a:spcPct val="15000"/>
            </a:spcAft>
            <a:buChar char="•"/>
          </a:pPr>
          <a:r>
            <a:rPr lang="en-US" sz="1600" kern="1200" dirty="0">
              <a:solidFill>
                <a:schemeClr val="tx1"/>
              </a:solidFill>
            </a:rPr>
            <a:t>Laboratory</a:t>
          </a:r>
        </a:p>
        <a:p>
          <a:pPr marL="171450" lvl="1" indent="-171450" algn="l" defTabSz="711200">
            <a:lnSpc>
              <a:spcPct val="90000"/>
            </a:lnSpc>
            <a:spcBef>
              <a:spcPct val="0"/>
            </a:spcBef>
            <a:spcAft>
              <a:spcPct val="15000"/>
            </a:spcAft>
            <a:buChar char="•"/>
          </a:pPr>
          <a:r>
            <a:rPr lang="en-US" sz="1600" kern="1200" dirty="0">
              <a:solidFill>
                <a:schemeClr val="tx1"/>
              </a:solidFill>
            </a:rPr>
            <a:t># floors</a:t>
          </a:r>
        </a:p>
        <a:p>
          <a:pPr marL="171450" lvl="1" indent="-171450" algn="l" defTabSz="711200">
            <a:lnSpc>
              <a:spcPct val="90000"/>
            </a:lnSpc>
            <a:spcBef>
              <a:spcPct val="0"/>
            </a:spcBef>
            <a:spcAft>
              <a:spcPct val="15000"/>
            </a:spcAft>
            <a:buChar char="•"/>
          </a:pPr>
          <a:r>
            <a:rPr lang="en-US" sz="1600" kern="1200" dirty="0">
              <a:solidFill>
                <a:schemeClr val="tx1"/>
              </a:solidFill>
            </a:rPr>
            <a:t>% heated</a:t>
          </a:r>
        </a:p>
        <a:p>
          <a:pPr marL="171450" lvl="1" indent="-171450" algn="l" defTabSz="711200">
            <a:lnSpc>
              <a:spcPct val="90000"/>
            </a:lnSpc>
            <a:spcBef>
              <a:spcPct val="0"/>
            </a:spcBef>
            <a:spcAft>
              <a:spcPct val="15000"/>
            </a:spcAft>
            <a:buChar char="•"/>
          </a:pPr>
          <a:r>
            <a:rPr lang="en-US" sz="1600" kern="1200" dirty="0">
              <a:solidFill>
                <a:schemeClr val="tx1"/>
              </a:solidFill>
            </a:rPr>
            <a:t>% AC</a:t>
          </a:r>
        </a:p>
      </dsp:txBody>
      <dsp:txXfrm>
        <a:off x="6660727" y="1373709"/>
        <a:ext cx="1946634" cy="3365234"/>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9.e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65.emf"/><Relationship Id="rId1" Type="http://schemas.openxmlformats.org/officeDocument/2006/relationships/image" Target="../media/image164.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67.emf"/><Relationship Id="rId1" Type="http://schemas.openxmlformats.org/officeDocument/2006/relationships/image" Target="../media/image166.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82.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8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oter Placeholder 3"/>
          <p:cNvSpPr>
            <a:spLocks noGrp="1"/>
          </p:cNvSpPr>
          <p:nvPr>
            <p:ph type="ftr" sz="quarter" idx="2"/>
          </p:nvPr>
        </p:nvSpPr>
        <p:spPr bwMode="auto">
          <a:xfrm>
            <a:off x="3" y="9118603"/>
            <a:ext cx="3170238" cy="481013"/>
          </a:xfrm>
          <a:prstGeom prst="rect">
            <a:avLst/>
          </a:prstGeom>
          <a:noFill/>
          <a:ln w="9525">
            <a:noFill/>
            <a:miter lim="800000"/>
            <a:headEnd/>
            <a:tailEnd/>
          </a:ln>
        </p:spPr>
        <p:txBody>
          <a:bodyPr vert="horz" wrap="square" lIns="94793" tIns="47394" rIns="94793" bIns="47394" numCol="1" anchor="b" anchorCtr="0" compatLnSpc="1">
            <a:prstTxWarp prst="textNoShape">
              <a:avLst/>
            </a:prstTxWarp>
          </a:bodyPr>
          <a:lstStyle>
            <a:lvl1pPr defTabSz="965295">
              <a:defRPr sz="1200">
                <a:latin typeface="Arial" pitchFamily="34" charset="0"/>
              </a:defRPr>
            </a:lvl1pPr>
          </a:lstStyle>
          <a:p>
            <a:pPr>
              <a:defRPr/>
            </a:pPr>
            <a:endParaRPr lang="en-US"/>
          </a:p>
        </p:txBody>
      </p:sp>
      <p:sp>
        <p:nvSpPr>
          <p:cNvPr id="5" name="Slide Number Placeholder 4"/>
          <p:cNvSpPr>
            <a:spLocks noGrp="1"/>
          </p:cNvSpPr>
          <p:nvPr>
            <p:ph type="sldNum" sz="quarter" idx="3"/>
          </p:nvPr>
        </p:nvSpPr>
        <p:spPr bwMode="auto">
          <a:xfrm>
            <a:off x="609601" y="9118602"/>
            <a:ext cx="3170238" cy="481013"/>
          </a:xfrm>
          <a:prstGeom prst="rect">
            <a:avLst/>
          </a:prstGeom>
          <a:noFill/>
          <a:ln w="9525">
            <a:noFill/>
            <a:miter lim="800000"/>
            <a:headEnd/>
            <a:tailEnd/>
          </a:ln>
        </p:spPr>
        <p:txBody>
          <a:bodyPr vert="horz" wrap="square" lIns="94793" tIns="47394" rIns="94793" bIns="47394" numCol="1" anchor="b" anchorCtr="0" compatLnSpc="1">
            <a:prstTxWarp prst="textNoShape">
              <a:avLst/>
            </a:prstTxWarp>
          </a:bodyPr>
          <a:lstStyle>
            <a:lvl1pPr algn="r" defTabSz="965295">
              <a:defRPr sz="1200">
                <a:latin typeface="Arial" pitchFamily="34" charset="0"/>
              </a:defRPr>
            </a:lvl1pPr>
          </a:lstStyle>
          <a:p>
            <a:pPr>
              <a:defRPr/>
            </a:pPr>
            <a:fld id="{CAC16716-E149-4A67-8D05-DCBF71EA24A2}" type="slidenum">
              <a:rPr lang="en-US"/>
              <a:pPr>
                <a:defRPr/>
              </a:pPr>
              <a:t>‹#›</a:t>
            </a:fld>
            <a:endParaRPr lang="en-US"/>
          </a:p>
        </p:txBody>
      </p:sp>
    </p:spTree>
    <p:extLst>
      <p:ext uri="{BB962C8B-B14F-4D97-AF65-F5344CB8AC3E}">
        <p14:creationId xmlns:p14="http://schemas.microsoft.com/office/powerpoint/2010/main" val="16358774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3" y="2"/>
            <a:ext cx="3170238" cy="481013"/>
          </a:xfrm>
          <a:prstGeom prst="rect">
            <a:avLst/>
          </a:prstGeom>
          <a:noFill/>
          <a:ln w="9525">
            <a:noFill/>
            <a:miter lim="800000"/>
            <a:headEnd/>
            <a:tailEnd/>
          </a:ln>
        </p:spPr>
        <p:txBody>
          <a:bodyPr vert="horz" wrap="square" lIns="96592" tIns="48298" rIns="96592" bIns="48298" numCol="1" anchor="t" anchorCtr="0" compatLnSpc="1">
            <a:prstTxWarp prst="textNoShape">
              <a:avLst/>
            </a:prstTxWarp>
          </a:bodyPr>
          <a:lstStyle>
            <a:lvl1pPr defTabSz="965295">
              <a:defRPr sz="1200">
                <a:latin typeface="Arial" pitchFamily="34" charset="0"/>
              </a:defRPr>
            </a:lvl1pPr>
          </a:lstStyle>
          <a:p>
            <a:pPr>
              <a:defRPr/>
            </a:pPr>
            <a:endParaRPr lang="en-US"/>
          </a:p>
        </p:txBody>
      </p:sp>
      <p:sp>
        <p:nvSpPr>
          <p:cNvPr id="3" name="Date Placeholder 2"/>
          <p:cNvSpPr>
            <a:spLocks noGrp="1"/>
          </p:cNvSpPr>
          <p:nvPr>
            <p:ph type="dt" idx="1"/>
          </p:nvPr>
        </p:nvSpPr>
        <p:spPr bwMode="auto">
          <a:xfrm>
            <a:off x="4143376" y="2"/>
            <a:ext cx="3170238" cy="481013"/>
          </a:xfrm>
          <a:prstGeom prst="rect">
            <a:avLst/>
          </a:prstGeom>
          <a:noFill/>
          <a:ln w="9525">
            <a:noFill/>
            <a:miter lim="800000"/>
            <a:headEnd/>
            <a:tailEnd/>
          </a:ln>
        </p:spPr>
        <p:txBody>
          <a:bodyPr vert="horz" wrap="square" lIns="96592" tIns="48298" rIns="96592" bIns="48298" numCol="1" anchor="t" anchorCtr="0" compatLnSpc="1">
            <a:prstTxWarp prst="textNoShape">
              <a:avLst/>
            </a:prstTxWarp>
          </a:bodyPr>
          <a:lstStyle>
            <a:lvl1pPr algn="r" defTabSz="965295">
              <a:defRPr sz="1200">
                <a:latin typeface="Arial" pitchFamily="34" charset="0"/>
              </a:defRPr>
            </a:lvl1pPr>
          </a:lstStyle>
          <a:p>
            <a:pPr>
              <a:defRPr/>
            </a:pPr>
            <a:fld id="{EA9BA13A-A6D3-4288-8804-C5AFC76A4CCA}" type="datetimeFigureOut">
              <a:rPr lang="en-US"/>
              <a:pPr>
                <a:defRPr/>
              </a:pPr>
              <a:t>4/23/2019</a:t>
            </a:fld>
            <a:endParaRPr lang="en-US"/>
          </a:p>
        </p:txBody>
      </p:sp>
      <p:sp>
        <p:nvSpPr>
          <p:cNvPr id="4" name="Slide Image Placeholder 3"/>
          <p:cNvSpPr>
            <a:spLocks noGrp="1" noRot="1" noChangeAspect="1"/>
          </p:cNvSpPr>
          <p:nvPr>
            <p:ph type="sldImg" idx="2"/>
          </p:nvPr>
        </p:nvSpPr>
        <p:spPr>
          <a:xfrm>
            <a:off x="1258888" y="720725"/>
            <a:ext cx="4797425" cy="3598863"/>
          </a:xfrm>
          <a:prstGeom prst="rect">
            <a:avLst/>
          </a:prstGeom>
          <a:noFill/>
          <a:ln w="12700">
            <a:solidFill>
              <a:prstClr val="black"/>
            </a:solidFill>
          </a:ln>
        </p:spPr>
        <p:txBody>
          <a:bodyPr vert="horz" lIns="94866" tIns="47435" rIns="94866" bIns="47435" rtlCol="0" anchor="ctr"/>
          <a:lstStyle/>
          <a:p>
            <a:pPr lvl="0"/>
            <a:endParaRPr lang="en-US" noProof="0"/>
          </a:p>
        </p:txBody>
      </p:sp>
      <p:sp>
        <p:nvSpPr>
          <p:cNvPr id="5" name="Notes Placeholder 4"/>
          <p:cNvSpPr>
            <a:spLocks noGrp="1"/>
          </p:cNvSpPr>
          <p:nvPr>
            <p:ph type="body" sz="quarter" idx="3"/>
          </p:nvPr>
        </p:nvSpPr>
        <p:spPr bwMode="auto">
          <a:xfrm>
            <a:off x="731842" y="4560891"/>
            <a:ext cx="5851525" cy="4319587"/>
          </a:xfrm>
          <a:prstGeom prst="rect">
            <a:avLst/>
          </a:prstGeom>
          <a:noFill/>
          <a:ln w="9525">
            <a:noFill/>
            <a:miter lim="800000"/>
            <a:headEnd/>
            <a:tailEnd/>
          </a:ln>
        </p:spPr>
        <p:txBody>
          <a:bodyPr vert="horz" wrap="square" lIns="96592" tIns="48298" rIns="96592" bIns="48298"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p:cNvSpPr>
            <a:spLocks noGrp="1"/>
          </p:cNvSpPr>
          <p:nvPr>
            <p:ph type="ftr" sz="quarter" idx="4"/>
          </p:nvPr>
        </p:nvSpPr>
        <p:spPr bwMode="auto">
          <a:xfrm>
            <a:off x="3" y="9118603"/>
            <a:ext cx="3170238" cy="481013"/>
          </a:xfrm>
          <a:prstGeom prst="rect">
            <a:avLst/>
          </a:prstGeom>
          <a:noFill/>
          <a:ln w="9525">
            <a:noFill/>
            <a:miter lim="800000"/>
            <a:headEnd/>
            <a:tailEnd/>
          </a:ln>
        </p:spPr>
        <p:txBody>
          <a:bodyPr vert="horz" wrap="square" lIns="96592" tIns="48298" rIns="96592" bIns="48298" numCol="1" anchor="b" anchorCtr="0" compatLnSpc="1">
            <a:prstTxWarp prst="textNoShape">
              <a:avLst/>
            </a:prstTxWarp>
          </a:bodyPr>
          <a:lstStyle>
            <a:lvl1pPr defTabSz="965295">
              <a:defRPr sz="1200">
                <a:latin typeface="Arial" pitchFamily="34" charset="0"/>
              </a:defRPr>
            </a:lvl1pPr>
          </a:lstStyle>
          <a:p>
            <a:pPr>
              <a:defRPr/>
            </a:pPr>
            <a:endParaRPr lang="en-US"/>
          </a:p>
        </p:txBody>
      </p:sp>
      <p:sp>
        <p:nvSpPr>
          <p:cNvPr id="7" name="Slide Number Placeholder 6"/>
          <p:cNvSpPr>
            <a:spLocks noGrp="1"/>
          </p:cNvSpPr>
          <p:nvPr>
            <p:ph type="sldNum" sz="quarter" idx="5"/>
          </p:nvPr>
        </p:nvSpPr>
        <p:spPr bwMode="auto">
          <a:xfrm>
            <a:off x="4143376" y="9118603"/>
            <a:ext cx="3170238" cy="481013"/>
          </a:xfrm>
          <a:prstGeom prst="rect">
            <a:avLst/>
          </a:prstGeom>
          <a:noFill/>
          <a:ln w="9525">
            <a:noFill/>
            <a:miter lim="800000"/>
            <a:headEnd/>
            <a:tailEnd/>
          </a:ln>
        </p:spPr>
        <p:txBody>
          <a:bodyPr vert="horz" wrap="square" lIns="96592" tIns="48298" rIns="96592" bIns="48298" numCol="1" anchor="b" anchorCtr="0" compatLnSpc="1">
            <a:prstTxWarp prst="textNoShape">
              <a:avLst/>
            </a:prstTxWarp>
          </a:bodyPr>
          <a:lstStyle>
            <a:lvl1pPr algn="r" defTabSz="965295">
              <a:defRPr sz="1200">
                <a:latin typeface="Arial" pitchFamily="34" charset="0"/>
              </a:defRPr>
            </a:lvl1pPr>
          </a:lstStyle>
          <a:p>
            <a:pPr>
              <a:defRPr/>
            </a:pPr>
            <a:fld id="{A38C75C9-DECF-4B1E-AA5D-B615D548D783}" type="slidenum">
              <a:rPr lang="en-US"/>
              <a:pPr>
                <a:defRPr/>
              </a:pPr>
              <a:t>‹#›</a:t>
            </a:fld>
            <a:endParaRPr lang="en-US"/>
          </a:p>
        </p:txBody>
      </p:sp>
    </p:spTree>
    <p:extLst>
      <p:ext uri="{BB962C8B-B14F-4D97-AF65-F5344CB8AC3E}">
        <p14:creationId xmlns:p14="http://schemas.microsoft.com/office/powerpoint/2010/main" val="3613623794"/>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rs6.net/tn.jsp?et=1102661389704&amp;s=80837&amp;e=001MGs010qPpEW4ivTR0pIZU3KWjSISE2QGUwn332iGmDi9tkChWQj02pgNziyYKyZ0Gt0qywsNrAgwDMVTVpAif6qFKwHBCQdwm4NDR5NgEyP2ceEI-vt_WKYOSh8PvKdi3HLBr25IbRq-FViU7gWQVOzqUGea-PRM"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www.cleanerandgreener.org/download/efactors.pdf"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3" Type="http://schemas.openxmlformats.org/officeDocument/2006/relationships/hyperlink" Target="mailto:kgates@ashrae.org"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3" Type="http://schemas.openxmlformats.org/officeDocument/2006/relationships/hyperlink" Target="mailto:kgates@ashrae.org" TargetMode="External"/><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hyperlink" Target="mailto:kgates@ashrae.org" TargetMode="External"/><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3" Type="http://schemas.openxmlformats.org/officeDocument/2006/relationships/hyperlink" Target="mailto:kgates@ashrae.org" TargetMode="External"/><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3" Type="http://schemas.openxmlformats.org/officeDocument/2006/relationships/hyperlink" Target="https://www.energystar.gov/istar/pmpam/help/eGrid_Subregion_Map.htm" TargetMode="External"/><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3" Type="http://schemas.openxmlformats.org/officeDocument/2006/relationships/hyperlink" Target="https://www.energystar.gov/istar/pmpam/help/eGrid_Subregion_Map.htm" TargetMode="External"/><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3" Type="http://schemas.openxmlformats.org/officeDocument/2006/relationships/hyperlink" Target="http://www.focusonenergy.com/Business/Commercial-Business/CPEM/sixsteps.aspx" TargetMode="External"/><Relationship Id="rId2" Type="http://schemas.openxmlformats.org/officeDocument/2006/relationships/slide" Target="../slides/slide125.xml"/><Relationship Id="rId1" Type="http://schemas.openxmlformats.org/officeDocument/2006/relationships/notesMaster" Target="../notesMasters/notesMaster1.xml"/><Relationship Id="rId4" Type="http://schemas.openxmlformats.org/officeDocument/2006/relationships/hyperlink" Target="http://www.focusonenergy.com/files/Document_Management_System/Business_Programs/equipmentbybusnesstype_spreadsheet.xls" TargetMode="Externa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3" Type="http://schemas.openxmlformats.org/officeDocument/2006/relationships/hyperlink" Target="http://en.wikipedia.org/wiki/SMART_criteria" TargetMode="External"/><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3" Type="http://schemas.openxmlformats.org/officeDocument/2006/relationships/hyperlink" Target="http://www.ies.org/store/department/lighting-handbooks-10001.cfm" TargetMode="External"/><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3" Type="http://schemas.openxmlformats.org/officeDocument/2006/relationships/hyperlink" Target="http://www.cleanerandgreener.org/download/efactors.pdf" TargetMode="External"/><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191.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92.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193.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94.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95.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196.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197.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198.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199.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200.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201.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202.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203.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204.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205.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206.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207.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208.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209.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210.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211.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212.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213.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214.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215.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216.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217.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218.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219.xml.rels><?xml version="1.0" encoding="UTF-8" standalone="yes"?>
<Relationships xmlns="http://schemas.openxmlformats.org/package/2006/relationships"><Relationship Id="rId2" Type="http://schemas.openxmlformats.org/officeDocument/2006/relationships/slide" Target="../slides/slide242.xml"/><Relationship Id="rId1" Type="http://schemas.openxmlformats.org/officeDocument/2006/relationships/notesMaster" Target="../notesMasters/notesMaster1.xml"/></Relationships>
</file>

<file path=ppt/notesSlides/_rels/notesSlide220.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_rels/notesSlide221.xml.rels><?xml version="1.0" encoding="UTF-8" standalone="yes"?>
<Relationships xmlns="http://schemas.openxmlformats.org/package/2006/relationships"><Relationship Id="rId2" Type="http://schemas.openxmlformats.org/officeDocument/2006/relationships/slide" Target="../slides/slide244.xml"/><Relationship Id="rId1" Type="http://schemas.openxmlformats.org/officeDocument/2006/relationships/notesMaster" Target="../notesMasters/notesMaster1.xml"/></Relationships>
</file>

<file path=ppt/notesSlides/_rels/notesSlide222.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223.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224.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225.xml.rels><?xml version="1.0" encoding="UTF-8" standalone="yes"?>
<Relationships xmlns="http://schemas.openxmlformats.org/package/2006/relationships"><Relationship Id="rId2" Type="http://schemas.openxmlformats.org/officeDocument/2006/relationships/slide" Target="../slides/slide249.xml"/><Relationship Id="rId1" Type="http://schemas.openxmlformats.org/officeDocument/2006/relationships/notesMaster" Target="../notesMasters/notesMaster1.xml"/></Relationships>
</file>

<file path=ppt/notesSlides/_rels/notesSlide226.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227.xml.rels><?xml version="1.0" encoding="UTF-8" standalone="yes"?>
<Relationships xmlns="http://schemas.openxmlformats.org/package/2006/relationships"><Relationship Id="rId2" Type="http://schemas.openxmlformats.org/officeDocument/2006/relationships/slide" Target="../slides/slide251.xml"/><Relationship Id="rId1" Type="http://schemas.openxmlformats.org/officeDocument/2006/relationships/notesMaster" Target="../notesMasters/notesMaster1.xml"/></Relationships>
</file>

<file path=ppt/notesSlides/_rels/notesSlide228.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229.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230.xml.rels><?xml version="1.0" encoding="UTF-8" standalone="yes"?>
<Relationships xmlns="http://schemas.openxmlformats.org/package/2006/relationships"><Relationship Id="rId2" Type="http://schemas.openxmlformats.org/officeDocument/2006/relationships/slide" Target="../slides/slide254.xml"/><Relationship Id="rId1" Type="http://schemas.openxmlformats.org/officeDocument/2006/relationships/notesMaster" Target="../notesMasters/notesMaster1.xml"/></Relationships>
</file>

<file path=ppt/notesSlides/_rels/notesSlide231.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232.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233.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234.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235.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_rels/notesSlide236.xml.rels><?xml version="1.0" encoding="UTF-8" standalone="yes"?>
<Relationships xmlns="http://schemas.openxmlformats.org/package/2006/relationships"><Relationship Id="rId2" Type="http://schemas.openxmlformats.org/officeDocument/2006/relationships/slide" Target="../slides/slide260.xml"/><Relationship Id="rId1" Type="http://schemas.openxmlformats.org/officeDocument/2006/relationships/notesMaster" Target="../notesMasters/notesMaster1.xml"/></Relationships>
</file>

<file path=ppt/notesSlides/_rels/notesSlide237.xml.rels><?xml version="1.0" encoding="UTF-8" standalone="yes"?>
<Relationships xmlns="http://schemas.openxmlformats.org/package/2006/relationships"><Relationship Id="rId2" Type="http://schemas.openxmlformats.org/officeDocument/2006/relationships/slide" Target="../slides/slide261.xml"/><Relationship Id="rId1" Type="http://schemas.openxmlformats.org/officeDocument/2006/relationships/notesMaster" Target="../notesMasters/notesMaster1.xml"/></Relationships>
</file>

<file path=ppt/notesSlides/_rels/notesSlide238.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239.xml.rels><?xml version="1.0" encoding="UTF-8" standalone="yes"?>
<Relationships xmlns="http://schemas.openxmlformats.org/package/2006/relationships"><Relationship Id="rId2" Type="http://schemas.openxmlformats.org/officeDocument/2006/relationships/slide" Target="../slides/slide263.xml"/><Relationship Id="rId1" Type="http://schemas.openxmlformats.org/officeDocument/2006/relationships/notesMaster" Target="../notesMasters/notesMaster1.xml"/></Relationships>
</file>

<file path=ppt/notesSlides/_rels/notesSlide240.xml.rels><?xml version="1.0" encoding="UTF-8" standalone="yes"?>
<Relationships xmlns="http://schemas.openxmlformats.org/package/2006/relationships"><Relationship Id="rId2" Type="http://schemas.openxmlformats.org/officeDocument/2006/relationships/slide" Target="../slides/slide264.xml"/><Relationship Id="rId1" Type="http://schemas.openxmlformats.org/officeDocument/2006/relationships/notesMaster" Target="../notesMasters/notesMaster1.xml"/></Relationships>
</file>

<file path=ppt/notesSlides/_rels/notesSlide241.xml.rels><?xml version="1.0" encoding="UTF-8" standalone="yes"?>
<Relationships xmlns="http://schemas.openxmlformats.org/package/2006/relationships"><Relationship Id="rId2" Type="http://schemas.openxmlformats.org/officeDocument/2006/relationships/slide" Target="../slides/slide265.xml"/><Relationship Id="rId1" Type="http://schemas.openxmlformats.org/officeDocument/2006/relationships/notesMaster" Target="../notesMasters/notesMaster1.xml"/></Relationships>
</file>

<file path=ppt/notesSlides/_rels/notesSlide242.xml.rels><?xml version="1.0" encoding="UTF-8" standalone="yes"?>
<Relationships xmlns="http://schemas.openxmlformats.org/package/2006/relationships"><Relationship Id="rId2" Type="http://schemas.openxmlformats.org/officeDocument/2006/relationships/slide" Target="../slides/slide266.xml"/><Relationship Id="rId1" Type="http://schemas.openxmlformats.org/officeDocument/2006/relationships/notesMaster" Target="../notesMasters/notesMaster1.xml"/></Relationships>
</file>

<file path=ppt/notesSlides/_rels/notesSlide243.xml.rels><?xml version="1.0" encoding="UTF-8" standalone="yes"?>
<Relationships xmlns="http://schemas.openxmlformats.org/package/2006/relationships"><Relationship Id="rId2" Type="http://schemas.openxmlformats.org/officeDocument/2006/relationships/slide" Target="../slides/slide267.xml"/><Relationship Id="rId1" Type="http://schemas.openxmlformats.org/officeDocument/2006/relationships/notesMaster" Target="../notesMasters/notesMaster1.xml"/></Relationships>
</file>

<file path=ppt/notesSlides/_rels/notesSlide244.xml.rels><?xml version="1.0" encoding="UTF-8" standalone="yes"?>
<Relationships xmlns="http://schemas.openxmlformats.org/package/2006/relationships"><Relationship Id="rId2" Type="http://schemas.openxmlformats.org/officeDocument/2006/relationships/slide" Target="../slides/slide268.xml"/><Relationship Id="rId1" Type="http://schemas.openxmlformats.org/officeDocument/2006/relationships/notesMaster" Target="../notesMasters/notesMaster1.xml"/></Relationships>
</file>

<file path=ppt/notesSlides/_rels/notesSlide245.xml.rels><?xml version="1.0" encoding="UTF-8" standalone="yes"?>
<Relationships xmlns="http://schemas.openxmlformats.org/package/2006/relationships"><Relationship Id="rId2" Type="http://schemas.openxmlformats.org/officeDocument/2006/relationships/slide" Target="../slides/slide269.xml"/><Relationship Id="rId1" Type="http://schemas.openxmlformats.org/officeDocument/2006/relationships/notesMaster" Target="../notesMasters/notesMaster1.xml"/></Relationships>
</file>

<file path=ppt/notesSlides/_rels/notesSlide246.xml.rels><?xml version="1.0" encoding="UTF-8" standalone="yes"?>
<Relationships xmlns="http://schemas.openxmlformats.org/package/2006/relationships"><Relationship Id="rId2" Type="http://schemas.openxmlformats.org/officeDocument/2006/relationships/slide" Target="../slides/slide270.xml"/><Relationship Id="rId1" Type="http://schemas.openxmlformats.org/officeDocument/2006/relationships/notesMaster" Target="../notesMasters/notesMaster1.xml"/></Relationships>
</file>

<file path=ppt/notesSlides/_rels/notesSlide247.xml.rels><?xml version="1.0" encoding="UTF-8" standalone="yes"?>
<Relationships xmlns="http://schemas.openxmlformats.org/package/2006/relationships"><Relationship Id="rId2" Type="http://schemas.openxmlformats.org/officeDocument/2006/relationships/slide" Target="../slides/slide271.xml"/><Relationship Id="rId1" Type="http://schemas.openxmlformats.org/officeDocument/2006/relationships/notesMaster" Target="../notesMasters/notesMaster1.xml"/></Relationships>
</file>

<file path=ppt/notesSlides/_rels/notesSlide248.xml.rels><?xml version="1.0" encoding="UTF-8" standalone="yes"?>
<Relationships xmlns="http://schemas.openxmlformats.org/package/2006/relationships"><Relationship Id="rId2" Type="http://schemas.openxmlformats.org/officeDocument/2006/relationships/slide" Target="../slides/slide272.xml"/><Relationship Id="rId1" Type="http://schemas.openxmlformats.org/officeDocument/2006/relationships/notesMaster" Target="../notesMasters/notesMaster1.xml"/></Relationships>
</file>

<file path=ppt/notesSlides/_rels/notesSlide249.xml.rels><?xml version="1.0" encoding="UTF-8" standalone="yes"?>
<Relationships xmlns="http://schemas.openxmlformats.org/package/2006/relationships"><Relationship Id="rId2" Type="http://schemas.openxmlformats.org/officeDocument/2006/relationships/slide" Target="../slides/slide273.xml"/><Relationship Id="rId1" Type="http://schemas.openxmlformats.org/officeDocument/2006/relationships/notesMaster" Target="../notesMasters/notesMaster1.xml"/></Relationships>
</file>

<file path=ppt/notesSlides/_rels/notesSlide250.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251.xml.rels><?xml version="1.0" encoding="UTF-8" standalone="yes"?>
<Relationships xmlns="http://schemas.openxmlformats.org/package/2006/relationships"><Relationship Id="rId2" Type="http://schemas.openxmlformats.org/officeDocument/2006/relationships/slide" Target="../slides/slide275.xml"/><Relationship Id="rId1" Type="http://schemas.openxmlformats.org/officeDocument/2006/relationships/notesMaster" Target="../notesMasters/notesMaster1.xml"/></Relationships>
</file>

<file path=ppt/notesSlides/_rels/notesSlide252.xml.rels><?xml version="1.0" encoding="UTF-8" standalone="yes"?>
<Relationships xmlns="http://schemas.openxmlformats.org/package/2006/relationships"><Relationship Id="rId2" Type="http://schemas.openxmlformats.org/officeDocument/2006/relationships/slide" Target="../slides/slide276.xml"/><Relationship Id="rId1" Type="http://schemas.openxmlformats.org/officeDocument/2006/relationships/notesMaster" Target="../notesMasters/notesMaster1.xml"/></Relationships>
</file>

<file path=ppt/notesSlides/_rels/notesSlide253.xml.rels><?xml version="1.0" encoding="UTF-8" standalone="yes"?>
<Relationships xmlns="http://schemas.openxmlformats.org/package/2006/relationships"><Relationship Id="rId2" Type="http://schemas.openxmlformats.org/officeDocument/2006/relationships/slide" Target="../slides/slide277.xml"/><Relationship Id="rId1" Type="http://schemas.openxmlformats.org/officeDocument/2006/relationships/notesMaster" Target="../notesMasters/notesMaster1.xml"/></Relationships>
</file>

<file path=ppt/notesSlides/_rels/notesSlide254.xml.rels><?xml version="1.0" encoding="UTF-8" standalone="yes"?>
<Relationships xmlns="http://schemas.openxmlformats.org/package/2006/relationships"><Relationship Id="rId2" Type="http://schemas.openxmlformats.org/officeDocument/2006/relationships/slide" Target="../slides/slide278.xml"/><Relationship Id="rId1" Type="http://schemas.openxmlformats.org/officeDocument/2006/relationships/notesMaster" Target="../notesMasters/notesMaster1.xml"/></Relationships>
</file>

<file path=ppt/notesSlides/_rels/notesSlide255.xml.rels><?xml version="1.0" encoding="UTF-8" standalone="yes"?>
<Relationships xmlns="http://schemas.openxmlformats.org/package/2006/relationships"><Relationship Id="rId2" Type="http://schemas.openxmlformats.org/officeDocument/2006/relationships/slide" Target="../slides/slide279.xml"/><Relationship Id="rId1" Type="http://schemas.openxmlformats.org/officeDocument/2006/relationships/notesMaster" Target="../notesMasters/notesMaster1.xml"/></Relationships>
</file>

<file path=ppt/notesSlides/_rels/notesSlide256.xml.rels><?xml version="1.0" encoding="UTF-8" standalone="yes"?>
<Relationships xmlns="http://schemas.openxmlformats.org/package/2006/relationships"><Relationship Id="rId2" Type="http://schemas.openxmlformats.org/officeDocument/2006/relationships/slide" Target="../slides/slide280.xml"/><Relationship Id="rId1" Type="http://schemas.openxmlformats.org/officeDocument/2006/relationships/notesMaster" Target="../notesMasters/notesMaster1.xml"/></Relationships>
</file>

<file path=ppt/notesSlides/_rels/notesSlide257.xml.rels><?xml version="1.0" encoding="UTF-8" standalone="yes"?>
<Relationships xmlns="http://schemas.openxmlformats.org/package/2006/relationships"><Relationship Id="rId2" Type="http://schemas.openxmlformats.org/officeDocument/2006/relationships/slide" Target="../slides/slide281.xml"/><Relationship Id="rId1" Type="http://schemas.openxmlformats.org/officeDocument/2006/relationships/notesMaster" Target="../notesMasters/notesMaster1.xml"/></Relationships>
</file>

<file path=ppt/notesSlides/_rels/notesSlide258.xml.rels><?xml version="1.0" encoding="UTF-8" standalone="yes"?>
<Relationships xmlns="http://schemas.openxmlformats.org/package/2006/relationships"><Relationship Id="rId2" Type="http://schemas.openxmlformats.org/officeDocument/2006/relationships/slide" Target="../slides/slide282.xml"/><Relationship Id="rId1" Type="http://schemas.openxmlformats.org/officeDocument/2006/relationships/notesMaster" Target="../notesMasters/notesMaster1.xml"/></Relationships>
</file>

<file path=ppt/notesSlides/_rels/notesSlide259.xml.rels><?xml version="1.0" encoding="UTF-8" standalone="yes"?>
<Relationships xmlns="http://schemas.openxmlformats.org/package/2006/relationships"><Relationship Id="rId2" Type="http://schemas.openxmlformats.org/officeDocument/2006/relationships/slide" Target="../slides/slide283.xml"/><Relationship Id="rId1" Type="http://schemas.openxmlformats.org/officeDocument/2006/relationships/notesMaster" Target="../notesMasters/notesMaster1.xml"/></Relationships>
</file>

<file path=ppt/notesSlides/_rels/notesSlide260.xml.rels><?xml version="1.0" encoding="UTF-8" standalone="yes"?>
<Relationships xmlns="http://schemas.openxmlformats.org/package/2006/relationships"><Relationship Id="rId2" Type="http://schemas.openxmlformats.org/officeDocument/2006/relationships/slide" Target="../slides/slide284.xml"/><Relationship Id="rId1" Type="http://schemas.openxmlformats.org/officeDocument/2006/relationships/notesMaster" Target="../notesMasters/notesMaster1.xml"/></Relationships>
</file>

<file path=ppt/notesSlides/_rels/notesSlide261.xml.rels><?xml version="1.0" encoding="UTF-8" standalone="yes"?>
<Relationships xmlns="http://schemas.openxmlformats.org/package/2006/relationships"><Relationship Id="rId2" Type="http://schemas.openxmlformats.org/officeDocument/2006/relationships/slide" Target="../slides/slide285.xml"/><Relationship Id="rId1" Type="http://schemas.openxmlformats.org/officeDocument/2006/relationships/notesMaster" Target="../notesMasters/notesMaster1.xml"/></Relationships>
</file>

<file path=ppt/notesSlides/_rels/notesSlide262.xml.rels><?xml version="1.0" encoding="UTF-8" standalone="yes"?>
<Relationships xmlns="http://schemas.openxmlformats.org/package/2006/relationships"><Relationship Id="rId2" Type="http://schemas.openxmlformats.org/officeDocument/2006/relationships/slide" Target="../slides/slide286.xml"/><Relationship Id="rId1" Type="http://schemas.openxmlformats.org/officeDocument/2006/relationships/notesMaster" Target="../notesMasters/notesMaster1.xml"/></Relationships>
</file>

<file path=ppt/notesSlides/_rels/notesSlide263.xml.rels><?xml version="1.0" encoding="UTF-8" standalone="yes"?>
<Relationships xmlns="http://schemas.openxmlformats.org/package/2006/relationships"><Relationship Id="rId2" Type="http://schemas.openxmlformats.org/officeDocument/2006/relationships/slide" Target="../slides/slide287.xml"/><Relationship Id="rId1" Type="http://schemas.openxmlformats.org/officeDocument/2006/relationships/notesMaster" Target="../notesMasters/notesMaster1.xml"/></Relationships>
</file>

<file path=ppt/notesSlides/_rels/notesSlide264.xml.rels><?xml version="1.0" encoding="UTF-8" standalone="yes"?>
<Relationships xmlns="http://schemas.openxmlformats.org/package/2006/relationships"><Relationship Id="rId2" Type="http://schemas.openxmlformats.org/officeDocument/2006/relationships/slide" Target="../slides/slide288.xml"/><Relationship Id="rId1" Type="http://schemas.openxmlformats.org/officeDocument/2006/relationships/notesMaster" Target="../notesMasters/notesMaster1.xml"/></Relationships>
</file>

<file path=ppt/notesSlides/_rels/notesSlide265.xml.rels><?xml version="1.0" encoding="UTF-8" standalone="yes"?>
<Relationships xmlns="http://schemas.openxmlformats.org/package/2006/relationships"><Relationship Id="rId2" Type="http://schemas.openxmlformats.org/officeDocument/2006/relationships/slide" Target="../slides/slide2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1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Thank you very much.  This presentation, first delivered at the Winter Meeting in January 2010,  was prepared with help from TC committee.</a:t>
            </a:r>
          </a:p>
          <a:p>
            <a:endParaRPr lang="en-US" dirty="0"/>
          </a:p>
          <a:p>
            <a:r>
              <a:rPr lang="en-US" dirty="0"/>
              <a:t>This presentation is available in abridged version 1 hour for presentation at ASHRAE chapter meetings.  </a:t>
            </a:r>
          </a:p>
          <a:p>
            <a:endParaRPr lang="en-US" dirty="0"/>
          </a:p>
          <a:p>
            <a:r>
              <a:rPr lang="en-US" dirty="0"/>
              <a:t>It is based on a three-hour version developed and presented at ASHRAE meetings and conferences.</a:t>
            </a:r>
          </a:p>
          <a:p>
            <a:endParaRPr lang="en-US" dirty="0"/>
          </a:p>
          <a:p>
            <a:r>
              <a:rPr lang="en-US" dirty="0"/>
              <a:t>We have updated slides that refer to DoE data,  some details and screen shots of ENERGY STAR Portfolio Manager and  several of the course examples and confirmed that web references are still </a:t>
            </a:r>
            <a:r>
              <a:rPr lang="en-US" dirty="0" err="1"/>
              <a:t>validdicd</a:t>
            </a:r>
            <a:r>
              <a:rPr lang="en-US" dirty="0"/>
              <a:t>.</a:t>
            </a:r>
          </a:p>
          <a:p>
            <a:endParaRPr lang="en-US" dirty="0"/>
          </a:p>
        </p:txBody>
      </p:sp>
      <p:sp>
        <p:nvSpPr>
          <p:cNvPr id="31130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E4F24ECA-67D4-4C4A-942C-3A1EE22531F4}" type="slidenum">
              <a:rPr lang="en-US" sz="1200"/>
              <a:pPr algn="r" eaLnBrk="1" hangingPunct="1"/>
              <a:t>1</a:t>
            </a:fld>
            <a:endParaRPr lang="en-US" sz="1200" dirty="0"/>
          </a:p>
        </p:txBody>
      </p:sp>
      <p:sp>
        <p:nvSpPr>
          <p:cNvPr id="31130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711B5DF-B7E3-40C6-8E65-BFD1D6A2E4F1}" type="slidenum">
              <a:rPr lang="en-US" smtClean="0"/>
              <a:pPr eaLnBrk="1" hangingPunct="1"/>
              <a:t>1</a:t>
            </a:fld>
            <a:endParaRPr lang="en-US"/>
          </a:p>
        </p:txBody>
      </p:sp>
    </p:spTree>
    <p:extLst>
      <p:ext uri="{BB962C8B-B14F-4D97-AF65-F5344CB8AC3E}">
        <p14:creationId xmlns:p14="http://schemas.microsoft.com/office/powerpoint/2010/main" val="120409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2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600" dirty="0"/>
              <a:t>ASHRAE has compiled this presentation with care, but ASHRAE has not investigated and ASHRAE expressly disclaims any duty to investigate any product, service, process, procedure, design or the like, that may be described herein.  The appearance of any technical data or editorial material in this presentation does not constitute endorsement, warranty or guaranty by ASHRAE of any product, service, process, procedure, design or the like.  ASHRAE does not warrant that the information in this publication is free of errors.  The user assumes the entire risk of the use of any information in this presentation.</a:t>
            </a:r>
          </a:p>
          <a:p>
            <a:endParaRPr lang="en-US" sz="1600" dirty="0"/>
          </a:p>
          <a:p>
            <a:r>
              <a:rPr lang="en-US" sz="1600" dirty="0"/>
              <a:t>Comments, criticism and suggestions regarding the subject matter are invited.  Any errors or omissions in the data should be brought to the attention of Martin Kraft, Managing Editor.</a:t>
            </a:r>
          </a:p>
          <a:p>
            <a:pPr>
              <a:lnSpc>
                <a:spcPct val="110000"/>
              </a:lnSpc>
              <a:spcBef>
                <a:spcPct val="0"/>
              </a:spcBef>
            </a:pPr>
            <a:endParaRPr lang="en-US" sz="1600" b="1" dirty="0"/>
          </a:p>
          <a:p>
            <a:pPr>
              <a:lnSpc>
                <a:spcPct val="110000"/>
              </a:lnSpc>
              <a:spcBef>
                <a:spcPct val="0"/>
              </a:spcBef>
            </a:pPr>
            <a:r>
              <a:rPr lang="en-US" sz="1600" b="1" dirty="0"/>
              <a:t>ASHRAE Learning Institute:</a:t>
            </a:r>
            <a:endParaRPr lang="en-US" sz="1600" dirty="0"/>
          </a:p>
          <a:p>
            <a:pPr>
              <a:lnSpc>
                <a:spcPct val="110000"/>
              </a:lnSpc>
              <a:spcBef>
                <a:spcPct val="0"/>
              </a:spcBef>
            </a:pPr>
            <a:r>
              <a:rPr lang="en-US" sz="1600" dirty="0"/>
              <a:t> Karen Murray, Manager of Professional Development</a:t>
            </a:r>
          </a:p>
          <a:p>
            <a:pPr>
              <a:lnSpc>
                <a:spcPct val="110000"/>
              </a:lnSpc>
              <a:spcBef>
                <a:spcPct val="0"/>
              </a:spcBef>
            </a:pPr>
            <a:r>
              <a:rPr lang="en-US" sz="1600" dirty="0"/>
              <a:t>Sarah Boyle, Managing Editor</a:t>
            </a:r>
          </a:p>
          <a:p>
            <a:pPr>
              <a:lnSpc>
                <a:spcPct val="110000"/>
              </a:lnSpc>
              <a:spcBef>
                <a:spcPct val="0"/>
              </a:spcBef>
            </a:pPr>
            <a:r>
              <a:rPr lang="en-US" sz="1600" dirty="0"/>
              <a:t>Kelly Arnold, Administrative Assistant</a:t>
            </a:r>
          </a:p>
          <a:p>
            <a:pPr>
              <a:spcBef>
                <a:spcPct val="0"/>
              </a:spcBef>
            </a:pPr>
            <a:r>
              <a:rPr lang="en-US" sz="1600" dirty="0"/>
              <a:t> </a:t>
            </a:r>
          </a:p>
          <a:p>
            <a:pPr>
              <a:spcBef>
                <a:spcPct val="0"/>
              </a:spcBef>
            </a:pPr>
            <a:r>
              <a:rPr lang="en-US" sz="1600" b="1" dirty="0"/>
              <a:t>For course information or to order additional materials, please contact:</a:t>
            </a:r>
            <a:endParaRPr lang="en-US" sz="1600" dirty="0"/>
          </a:p>
          <a:p>
            <a:pPr>
              <a:spcBef>
                <a:spcPct val="0"/>
              </a:spcBef>
            </a:pPr>
            <a:r>
              <a:rPr lang="en-US" sz="1600" dirty="0"/>
              <a:t> ASHRAE Learning Institute</a:t>
            </a:r>
          </a:p>
          <a:p>
            <a:pPr>
              <a:spcBef>
                <a:spcPct val="0"/>
              </a:spcBef>
            </a:pPr>
            <a:r>
              <a:rPr lang="en-US" sz="1600" dirty="0"/>
              <a:t>1791 </a:t>
            </a:r>
            <a:r>
              <a:rPr lang="en-US" sz="1600" dirty="0" err="1"/>
              <a:t>Tullie</a:t>
            </a:r>
            <a:r>
              <a:rPr lang="en-US" sz="1600" dirty="0"/>
              <a:t> Circle NE</a:t>
            </a:r>
          </a:p>
          <a:p>
            <a:pPr>
              <a:spcBef>
                <a:spcPct val="0"/>
              </a:spcBef>
            </a:pPr>
            <a:r>
              <a:rPr lang="en-US" sz="1600" dirty="0"/>
              <a:t>Atlanta, GA 30329</a:t>
            </a:r>
          </a:p>
          <a:p>
            <a:pPr>
              <a:spcBef>
                <a:spcPct val="0"/>
              </a:spcBef>
            </a:pPr>
            <a:r>
              <a:rPr lang="en-US" sz="1600" dirty="0"/>
              <a:t>Telephone: 404-636-8400</a:t>
            </a:r>
          </a:p>
          <a:p>
            <a:pPr>
              <a:spcBef>
                <a:spcPct val="0"/>
              </a:spcBef>
            </a:pPr>
            <a:r>
              <a:rPr lang="en-US" sz="1600" dirty="0"/>
              <a:t>Fax: 404-321-5478</a:t>
            </a:r>
          </a:p>
          <a:p>
            <a:pPr>
              <a:spcBef>
                <a:spcPct val="0"/>
              </a:spcBef>
            </a:pPr>
            <a:r>
              <a:rPr lang="en-US" sz="1600" dirty="0"/>
              <a:t>Email: edu@ashrae.org</a:t>
            </a:r>
          </a:p>
          <a:p>
            <a:r>
              <a:rPr lang="en-US" dirty="0"/>
              <a:t> </a:t>
            </a:r>
          </a:p>
          <a:p>
            <a:endParaRPr lang="en-US" dirty="0"/>
          </a:p>
        </p:txBody>
      </p:sp>
      <p:sp>
        <p:nvSpPr>
          <p:cNvPr id="312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D59B21C-7986-40C3-B79C-827032AF5714}" type="slidenum">
              <a:rPr lang="en-US" smtClean="0"/>
              <a:pPr eaLnBrk="1" hangingPunct="1"/>
              <a:t>2</a:t>
            </a:fld>
            <a:endParaRPr lang="en-US"/>
          </a:p>
        </p:txBody>
      </p:sp>
    </p:spTree>
    <p:extLst>
      <p:ext uri="{BB962C8B-B14F-4D97-AF65-F5344CB8AC3E}">
        <p14:creationId xmlns:p14="http://schemas.microsoft.com/office/powerpoint/2010/main" val="2946738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3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313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478FB0E-4D75-482C-A35A-13DD19BC26B4}" type="slidenum">
              <a:rPr lang="en-US" smtClean="0"/>
              <a:pPr eaLnBrk="1" hangingPunct="1"/>
              <a:t>3</a:t>
            </a:fld>
            <a:endParaRPr lang="en-US"/>
          </a:p>
        </p:txBody>
      </p:sp>
    </p:spTree>
    <p:extLst>
      <p:ext uri="{BB962C8B-B14F-4D97-AF65-F5344CB8AC3E}">
        <p14:creationId xmlns:p14="http://schemas.microsoft.com/office/powerpoint/2010/main" val="465898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5" name="Slide Number Placeholder 4"/>
          <p:cNvSpPr>
            <a:spLocks noGrp="1"/>
          </p:cNvSpPr>
          <p:nvPr>
            <p:ph type="sldNum" sz="quarter" idx="11"/>
          </p:nvPr>
        </p:nvSpPr>
        <p:spPr/>
        <p:txBody>
          <a:bodyPr/>
          <a:lstStyle/>
          <a:p>
            <a:pPr>
              <a:defRPr/>
            </a:pPr>
            <a:r>
              <a:rPr lang="en-US"/>
              <a:t> </a:t>
            </a:r>
            <a:fld id="{7AD99C8F-6CED-3F49-BDC5-83FC143C913D}" type="slidenum">
              <a:rPr lang="en-US" smtClean="0"/>
              <a:pPr>
                <a:defRPr/>
              </a:pPr>
              <a:t>4</a:t>
            </a:fld>
            <a:endParaRPr lang="en-US"/>
          </a:p>
        </p:txBody>
      </p:sp>
    </p:spTree>
    <p:extLst>
      <p:ext uri="{BB962C8B-B14F-4D97-AF65-F5344CB8AC3E}">
        <p14:creationId xmlns:p14="http://schemas.microsoft.com/office/powerpoint/2010/main" val="1213777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641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We typically find the audience consists of different segments.</a:t>
            </a:r>
          </a:p>
          <a:p>
            <a:endParaRPr lang="en-US" dirty="0"/>
          </a:p>
          <a:p>
            <a:r>
              <a:rPr lang="en-US" dirty="0"/>
              <a:t>WE EXPECT  PARTICIPANTS TO ACTUALLY GO DO SOMETHING DIFFERENT IN THEIR BUILDINGS NEXT WEEK TO USE ENERGY MORE INTELLIGENTLY.</a:t>
            </a:r>
          </a:p>
          <a:p>
            <a:endParaRPr lang="en-US" dirty="0"/>
          </a:p>
          <a:p>
            <a:r>
              <a:rPr lang="en-US" dirty="0"/>
              <a:t>The course is aimed at facility managers who are usually too busy to attend!  </a:t>
            </a:r>
          </a:p>
          <a:p>
            <a:endParaRPr lang="en-US" dirty="0"/>
          </a:p>
          <a:p>
            <a:r>
              <a:rPr lang="en-US" dirty="0"/>
              <a:t>Designers, contractors and vendors can benefit—not rocket science, these people can assist facility managers and perhaps sell services.   As you work with the information, including the exercises, think about how you can help your clients become better energy managers.</a:t>
            </a:r>
          </a:p>
          <a:p>
            <a:endParaRPr lang="en-US" dirty="0"/>
          </a:p>
          <a:p>
            <a:pPr eaLnBrk="1" hangingPunct="1">
              <a:spcBef>
                <a:spcPct val="50000"/>
              </a:spcBef>
            </a:pPr>
            <a:r>
              <a:rPr lang="en-US" dirty="0"/>
              <a:t>NOTE:  first two audience sectors are DO-ERS; third sector is ADVISOR or COACH or INFLUENCER.   </a:t>
            </a:r>
          </a:p>
          <a:p>
            <a:pPr eaLnBrk="1" hangingPunct="1">
              <a:spcBef>
                <a:spcPct val="50000"/>
              </a:spcBef>
            </a:pPr>
            <a:endParaRPr lang="en-US" dirty="0"/>
          </a:p>
          <a:p>
            <a:pPr eaLnBrk="1" hangingPunct="1">
              <a:spcBef>
                <a:spcPct val="50000"/>
              </a:spcBef>
            </a:pPr>
            <a:r>
              <a:rPr lang="en-US" dirty="0"/>
              <a:t>For all sectors, we emphasize MANAGEMENT as the key activity discussed in this seminar, not application of technical engineering expertise nor deep discussion of technical aspects of energy end use equipment or design.</a:t>
            </a:r>
          </a:p>
          <a:p>
            <a:pPr eaLnBrk="1" hangingPunct="1">
              <a:spcBef>
                <a:spcPct val="50000"/>
              </a:spcBef>
            </a:pPr>
            <a:endParaRPr lang="en-US" dirty="0"/>
          </a:p>
          <a:p>
            <a:pPr eaLnBrk="1" hangingPunct="1">
              <a:spcBef>
                <a:spcPct val="50000"/>
              </a:spcBef>
            </a:pPr>
            <a:r>
              <a:rPr lang="en-US" dirty="0"/>
              <a:t>We will present case examples and provide practice with fundamental ingredients necessary for Energy Management.</a:t>
            </a:r>
          </a:p>
          <a:p>
            <a:endParaRPr lang="en-US" dirty="0"/>
          </a:p>
        </p:txBody>
      </p:sp>
      <p:sp>
        <p:nvSpPr>
          <p:cNvPr id="3164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4E9F48D-6639-4160-B5B8-5A235F2950B8}" type="slidenum">
              <a:rPr lang="en-US" smtClean="0"/>
              <a:pPr eaLnBrk="1" hangingPunct="1"/>
              <a:t>5</a:t>
            </a:fld>
            <a:endParaRPr lang="en-US"/>
          </a:p>
        </p:txBody>
      </p:sp>
    </p:spTree>
    <p:extLst>
      <p:ext uri="{BB962C8B-B14F-4D97-AF65-F5344CB8AC3E}">
        <p14:creationId xmlns:p14="http://schemas.microsoft.com/office/powerpoint/2010/main" val="1114774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4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aim of this course is to provide enough information to inspire you to take action when you return to work next week.  You can start to apply the basics of energy management even if your organization does not have a formal program yet; or you can apply insights from the seminar to energy management activities already in place.</a:t>
            </a:r>
          </a:p>
        </p:txBody>
      </p:sp>
      <p:sp>
        <p:nvSpPr>
          <p:cNvPr id="317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8DC541C-4894-40A2-BD58-CD0088D63AE5}" type="slidenum">
              <a:rPr lang="en-US" smtClean="0"/>
              <a:pPr eaLnBrk="1" hangingPunct="1"/>
              <a:t>6</a:t>
            </a:fld>
            <a:endParaRPr lang="en-US"/>
          </a:p>
        </p:txBody>
      </p:sp>
    </p:spTree>
    <p:extLst>
      <p:ext uri="{BB962C8B-B14F-4D97-AF65-F5344CB8AC3E}">
        <p14:creationId xmlns:p14="http://schemas.microsoft.com/office/powerpoint/2010/main" val="733932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84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u="sng" dirty="0"/>
              <a:t>www.energystar.gov </a:t>
            </a:r>
          </a:p>
          <a:p>
            <a:r>
              <a:rPr lang="en-US" sz="1400" dirty="0"/>
              <a:t>We need a map because the journey has many interesting sights and places to visit and we want to stay on track.</a:t>
            </a:r>
          </a:p>
          <a:p>
            <a:endParaRPr lang="en-US" sz="1400" dirty="0"/>
          </a:p>
          <a:p>
            <a:r>
              <a:rPr lang="en-US" sz="1400" dirty="0"/>
              <a:t>The ENERGY STAR website has tools and links to many useful sources.  THERE IS AN IMPLICIT FOCUS ON CAPITAL PROJECTS TO IMPROVE ENERGY USE.  However, the cycle here applies to our focus on operations excellence, too.</a:t>
            </a:r>
          </a:p>
          <a:p>
            <a:endParaRPr lang="en-US" sz="1400" dirty="0"/>
          </a:p>
          <a:p>
            <a:r>
              <a:rPr lang="en-US" sz="1400" dirty="0"/>
              <a:t>The main steps are good advice and the idea of a cycle that continues to repeat is critical</a:t>
            </a:r>
          </a:p>
          <a:p>
            <a:endParaRPr lang="en-US" sz="1400" dirty="0"/>
          </a:p>
          <a:p>
            <a:r>
              <a:rPr lang="en-US" sz="1400" dirty="0"/>
              <a:t>THE ACTUAL DETAILS AND ADVICE in the steps presume a commitment to a specific “big agreement” to manage in a particular way.  This commitment can be BUILT by preliminary cycling through the process, it does not need to rise or fall on whether the senior management make a formal commitment and issue a detailed energy policy before you can begin.  </a:t>
            </a:r>
          </a:p>
          <a:p>
            <a:endParaRPr lang="en-US" sz="1400" dirty="0"/>
          </a:p>
          <a:p>
            <a:r>
              <a:rPr lang="en-US" sz="1400" dirty="0"/>
              <a:t>You can build WILL that eventually gets expressed as formal organizational commitment but if we hold out for the ENERGY STAR details at Make the Commitment stage, we are cutting off too many opportunities.  </a:t>
            </a:r>
          </a:p>
          <a:p>
            <a:endParaRPr lang="en-US" sz="1400" dirty="0"/>
          </a:p>
          <a:p>
            <a:r>
              <a:rPr lang="en-US" sz="1400" dirty="0"/>
              <a:t>In any event, many senior managers will want a lot more evidence of “what’s in it for our organization” before committing to the formality described by ENERGY STAR; the formality can EMERGE from the specifics of the organization’s management approach and norms.</a:t>
            </a:r>
          </a:p>
        </p:txBody>
      </p:sp>
      <p:sp>
        <p:nvSpPr>
          <p:cNvPr id="318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C388FBA-5C1B-49F0-BFC0-7B1EF1E34FA1}" type="slidenum">
              <a:rPr lang="en-US" smtClean="0"/>
              <a:pPr eaLnBrk="1" hangingPunct="1"/>
              <a:t>7</a:t>
            </a:fld>
            <a:endParaRPr lang="en-US"/>
          </a:p>
        </p:txBody>
      </p:sp>
    </p:spTree>
    <p:extLst>
      <p:ext uri="{BB962C8B-B14F-4D97-AF65-F5344CB8AC3E}">
        <p14:creationId xmlns:p14="http://schemas.microsoft.com/office/powerpoint/2010/main" val="4071419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9491"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We will key our slides to the first six topics.  Topic 7 takes the form of a planning exercise, near the end of the seminar.</a:t>
            </a:r>
          </a:p>
        </p:txBody>
      </p:sp>
      <p:sp>
        <p:nvSpPr>
          <p:cNvPr id="319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9E060C2-E45A-44B6-B8CD-29D704D7358F}" type="slidenum">
              <a:rPr lang="en-US" smtClean="0"/>
              <a:pPr eaLnBrk="1" hangingPunct="1"/>
              <a:t>8</a:t>
            </a:fld>
            <a:endParaRPr lang="en-US"/>
          </a:p>
        </p:txBody>
      </p:sp>
    </p:spTree>
    <p:extLst>
      <p:ext uri="{BB962C8B-B14F-4D97-AF65-F5344CB8AC3E}">
        <p14:creationId xmlns:p14="http://schemas.microsoft.com/office/powerpoint/2010/main" val="38725491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38C75C9-DECF-4B1E-AA5D-B615D548D783}" type="slidenum">
              <a:rPr lang="en-US" smtClean="0"/>
              <a:pPr>
                <a:defRPr/>
              </a:pPr>
              <a:t>9</a:t>
            </a:fld>
            <a:endParaRPr lang="en-US"/>
          </a:p>
        </p:txBody>
      </p:sp>
    </p:spTree>
    <p:extLst>
      <p:ext uri="{BB962C8B-B14F-4D97-AF65-F5344CB8AC3E}">
        <p14:creationId xmlns:p14="http://schemas.microsoft.com/office/powerpoint/2010/main" val="37993119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A38C75C9-DECF-4B1E-AA5D-B615D548D783}" type="slidenum">
              <a:rPr lang="en-US" smtClean="0"/>
              <a:pPr>
                <a:defRPr/>
              </a:pPr>
              <a:t>10</a:t>
            </a:fld>
            <a:endParaRPr lang="en-US"/>
          </a:p>
        </p:txBody>
      </p:sp>
    </p:spTree>
    <p:extLst>
      <p:ext uri="{BB962C8B-B14F-4D97-AF65-F5344CB8AC3E}">
        <p14:creationId xmlns:p14="http://schemas.microsoft.com/office/powerpoint/2010/main" val="26912010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051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This section provides an overview of the basic ingredients of energy management.</a:t>
            </a:r>
          </a:p>
        </p:txBody>
      </p:sp>
      <p:sp>
        <p:nvSpPr>
          <p:cNvPr id="320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B4CDCB4-CC4D-4354-9B8A-210CA71771A6}" type="slidenum">
              <a:rPr lang="en-US" smtClean="0"/>
              <a:pPr eaLnBrk="1" hangingPunct="1"/>
              <a:t>11</a:t>
            </a:fld>
            <a:endParaRPr lang="en-US"/>
          </a:p>
        </p:txBody>
      </p:sp>
    </p:spTree>
    <p:extLst>
      <p:ext uri="{BB962C8B-B14F-4D97-AF65-F5344CB8AC3E}">
        <p14:creationId xmlns:p14="http://schemas.microsoft.com/office/powerpoint/2010/main" val="298826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1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photo was from a 35mm slide for an ASHRAE presentation in 1978.  Building built in 1970’s—the example is still relevant, for even as technology advances, the basic things the manager did are still pertinent to this subject.</a:t>
            </a:r>
          </a:p>
          <a:p>
            <a:endParaRPr lang="en-US" dirty="0"/>
          </a:p>
        </p:txBody>
      </p:sp>
      <p:sp>
        <p:nvSpPr>
          <p:cNvPr id="32154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C48E1E14-B0D1-42C8-A5C3-C7FF1B2B8C3C}" type="slidenum">
              <a:rPr lang="en-US" sz="1200"/>
              <a:pPr algn="r" eaLnBrk="1" hangingPunct="1"/>
              <a:t>12</a:t>
            </a:fld>
            <a:endParaRPr lang="en-US" sz="1200" dirty="0"/>
          </a:p>
        </p:txBody>
      </p:sp>
      <p:sp>
        <p:nvSpPr>
          <p:cNvPr id="32154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6D983B2-31F4-47F9-83CF-355B52595D7F}" type="slidenum">
              <a:rPr lang="en-US" smtClean="0"/>
              <a:pPr eaLnBrk="1" hangingPunct="1"/>
              <a:t>12</a:t>
            </a:fld>
            <a:endParaRPr lang="en-US"/>
          </a:p>
        </p:txBody>
      </p:sp>
    </p:spTree>
    <p:extLst>
      <p:ext uri="{BB962C8B-B14F-4D97-AF65-F5344CB8AC3E}">
        <p14:creationId xmlns:p14="http://schemas.microsoft.com/office/powerpoint/2010/main" val="15096964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2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reads slide points.</a:t>
            </a:r>
          </a:p>
        </p:txBody>
      </p:sp>
      <p:sp>
        <p:nvSpPr>
          <p:cNvPr id="322564"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AB820282-F8C7-472F-B1D6-C4EC2B4DB464}" type="slidenum">
              <a:rPr lang="en-US" sz="1200"/>
              <a:pPr algn="r" eaLnBrk="1" hangingPunct="1"/>
              <a:t>13</a:t>
            </a:fld>
            <a:endParaRPr lang="en-US" sz="1200" dirty="0"/>
          </a:p>
        </p:txBody>
      </p:sp>
      <p:sp>
        <p:nvSpPr>
          <p:cNvPr id="32256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AF6D5E9-699B-4ACE-86C5-188E930F325F}" type="slidenum">
              <a:rPr lang="en-US" smtClean="0"/>
              <a:pPr eaLnBrk="1" hangingPunct="1"/>
              <a:t>13</a:t>
            </a:fld>
            <a:endParaRPr lang="en-US"/>
          </a:p>
        </p:txBody>
      </p:sp>
    </p:spTree>
    <p:extLst>
      <p:ext uri="{BB962C8B-B14F-4D97-AF65-F5344CB8AC3E}">
        <p14:creationId xmlns:p14="http://schemas.microsoft.com/office/powerpoint/2010/main" val="5571114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3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facility manager got the engineers to review the utility bills and sat in on the meeting—they argued on technical issues, no progress.</a:t>
            </a:r>
          </a:p>
          <a:p>
            <a:endParaRPr lang="en-US"/>
          </a:p>
          <a:p>
            <a:r>
              <a:rPr lang="en-US"/>
              <a:t>Then he changed his approach using the REVIEW and HARASS</a:t>
            </a:r>
          </a:p>
          <a:p>
            <a:endParaRPr lang="en-US"/>
          </a:p>
          <a:p>
            <a:r>
              <a:rPr lang="en-US"/>
              <a:t>The talking that led nowhere was replaced by an action plan.  </a:t>
            </a:r>
          </a:p>
          <a:p>
            <a:endParaRPr lang="en-US"/>
          </a:p>
          <a:p>
            <a:endParaRPr lang="en-US"/>
          </a:p>
        </p:txBody>
      </p:sp>
      <p:sp>
        <p:nvSpPr>
          <p:cNvPr id="323588"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6043C379-43D1-4065-832B-DA0D345C6D7E}" type="slidenum">
              <a:rPr lang="en-US" sz="1200"/>
              <a:pPr algn="r" eaLnBrk="1" hangingPunct="1"/>
              <a:t>14</a:t>
            </a:fld>
            <a:endParaRPr lang="en-US" sz="1200" dirty="0"/>
          </a:p>
        </p:txBody>
      </p:sp>
      <p:sp>
        <p:nvSpPr>
          <p:cNvPr id="32358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4127B522-0D4A-486A-B691-F5F87FD09FAE}" type="slidenum">
              <a:rPr lang="en-US" smtClean="0"/>
              <a:pPr eaLnBrk="1" hangingPunct="1"/>
              <a:t>14</a:t>
            </a:fld>
            <a:endParaRPr lang="en-US"/>
          </a:p>
        </p:txBody>
      </p:sp>
    </p:spTree>
    <p:extLst>
      <p:ext uri="{BB962C8B-B14F-4D97-AF65-F5344CB8AC3E}">
        <p14:creationId xmlns:p14="http://schemas.microsoft.com/office/powerpoint/2010/main" val="442560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4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building engineer realized he was being watched with real data.  He started to adjust everything he could find.  As he applied himself in a skilled way, he got the bottom line.</a:t>
            </a:r>
          </a:p>
          <a:p>
            <a:endParaRPr lang="en-US" dirty="0"/>
          </a:p>
          <a:p>
            <a:r>
              <a:rPr lang="en-US" dirty="0"/>
              <a:t>This was done with pneumatic controls and manual data collection. </a:t>
            </a:r>
          </a:p>
          <a:p>
            <a:endParaRPr lang="en-US" dirty="0"/>
          </a:p>
          <a:p>
            <a:r>
              <a:rPr lang="en-US" dirty="0"/>
              <a:t>THE KEY POINT:  These energy savings actions would not have taken place without the management oversight.</a:t>
            </a:r>
          </a:p>
          <a:p>
            <a:endParaRPr lang="en-US" dirty="0"/>
          </a:p>
        </p:txBody>
      </p:sp>
      <p:sp>
        <p:nvSpPr>
          <p:cNvPr id="324612"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990782E8-FA23-4262-B428-94FECAE6B3D2}" type="slidenum">
              <a:rPr lang="en-US" sz="1200"/>
              <a:pPr algn="r" eaLnBrk="1" hangingPunct="1"/>
              <a:t>15</a:t>
            </a:fld>
            <a:endParaRPr lang="en-US" sz="1200" dirty="0"/>
          </a:p>
        </p:txBody>
      </p:sp>
      <p:sp>
        <p:nvSpPr>
          <p:cNvPr id="324613"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0D71DBC-46D0-439B-98B6-C8140513906D}" type="slidenum">
              <a:rPr lang="en-US" smtClean="0"/>
              <a:pPr eaLnBrk="1" hangingPunct="1"/>
              <a:t>15</a:t>
            </a:fld>
            <a:endParaRPr lang="en-US"/>
          </a:p>
        </p:txBody>
      </p:sp>
    </p:spTree>
    <p:extLst>
      <p:ext uri="{BB962C8B-B14F-4D97-AF65-F5344CB8AC3E}">
        <p14:creationId xmlns:p14="http://schemas.microsoft.com/office/powerpoint/2010/main" val="36030783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8531" name="Notes Placeholder 2"/>
          <p:cNvSpPr>
            <a:spLocks noGrp="1"/>
          </p:cNvSpPr>
          <p:nvPr>
            <p:ph type="body" idx="1"/>
          </p:nvPr>
        </p:nvSpPr>
        <p:spPr>
          <a:ln/>
        </p:spPr>
        <p:txBody>
          <a:bodyPr/>
          <a:lstStyle/>
          <a:p>
            <a:pPr>
              <a:defRPr/>
            </a:pPr>
            <a:r>
              <a:rPr lang="en-US" dirty="0"/>
              <a:t>Energy management as presented in this seminar stresses skills and action to </a:t>
            </a:r>
          </a:p>
          <a:p>
            <a:pPr marL="337687" indent="-337687">
              <a:buFontTx/>
              <a:buAutoNum type="arabicPeriod"/>
              <a:defRPr/>
            </a:pPr>
            <a:r>
              <a:rPr lang="en-US" dirty="0"/>
              <a:t>Measure performance</a:t>
            </a:r>
          </a:p>
          <a:p>
            <a:pPr marL="337687" indent="-337687">
              <a:buFontTx/>
              <a:buAutoNum type="arabicPeriod"/>
              <a:defRPr/>
            </a:pPr>
            <a:r>
              <a:rPr lang="en-US" dirty="0"/>
              <a:t>Monitor performance over time to catch problems and gain insights</a:t>
            </a:r>
          </a:p>
          <a:p>
            <a:pPr marL="337687" indent="-337687">
              <a:buFontTx/>
              <a:buAutoNum type="arabicPeriod"/>
              <a:defRPr/>
            </a:pPr>
            <a:r>
              <a:rPr lang="en-US" dirty="0"/>
              <a:t>Make operations changes to fine tune energy use.</a:t>
            </a:r>
          </a:p>
          <a:p>
            <a:pPr marL="337687" indent="-337687">
              <a:buFontTx/>
              <a:buAutoNum type="arabicPeriod"/>
              <a:defRPr/>
            </a:pPr>
            <a:endParaRPr lang="en-US" dirty="0"/>
          </a:p>
          <a:p>
            <a:pPr marL="337687" indent="-337687">
              <a:defRPr/>
            </a:pPr>
            <a:r>
              <a:rPr lang="en-US" dirty="0"/>
              <a:t>If you have this kind of energy management, you will be able to check performance of upgrades and adjust (or correct) problems in ways that minimize cost and waste.</a:t>
            </a:r>
          </a:p>
          <a:p>
            <a:pPr marL="337687" indent="-337687">
              <a:defRPr/>
            </a:pPr>
            <a:endParaRPr lang="en-US" dirty="0"/>
          </a:p>
          <a:p>
            <a:pPr marL="337687" indent="-337687">
              <a:defRPr/>
            </a:pPr>
            <a:r>
              <a:rPr lang="en-US" dirty="0"/>
              <a:t>Note that many descriptions of energy management emphasize capital projects, including what you will find on the ENERGY STAR website.  We will not emphasize capital projects today.</a:t>
            </a:r>
          </a:p>
        </p:txBody>
      </p:sp>
      <p:sp>
        <p:nvSpPr>
          <p:cNvPr id="326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D31BEE3-9D79-4C33-9CD2-04E5A56BF5B9}" type="slidenum">
              <a:rPr lang="en-US" smtClean="0"/>
              <a:pPr eaLnBrk="1" hangingPunct="1"/>
              <a:t>16</a:t>
            </a:fld>
            <a:endParaRPr lang="en-US"/>
          </a:p>
        </p:txBody>
      </p:sp>
    </p:spTree>
    <p:extLst>
      <p:ext uri="{BB962C8B-B14F-4D97-AF65-F5344CB8AC3E}">
        <p14:creationId xmlns:p14="http://schemas.microsoft.com/office/powerpoint/2010/main" val="5775468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8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We have added the accountability box and feedback loop.  It is important!  This is why the EM 101 worked.  It is implied in the flowchart but we highlight to move from a theoretical subject to a practical subject that makes a difference.</a:t>
            </a:r>
          </a:p>
          <a:p>
            <a:endParaRPr lang="en-US" dirty="0"/>
          </a:p>
          <a:p>
            <a:endParaRPr lang="en-US" dirty="0"/>
          </a:p>
        </p:txBody>
      </p:sp>
      <p:sp>
        <p:nvSpPr>
          <p:cNvPr id="328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B30D9B6-B433-44EF-9681-31373043DBD2}" type="slidenum">
              <a:rPr lang="en-US" smtClean="0"/>
              <a:pPr eaLnBrk="1" hangingPunct="1"/>
              <a:t>17</a:t>
            </a:fld>
            <a:endParaRPr lang="en-US"/>
          </a:p>
        </p:txBody>
      </p:sp>
    </p:spTree>
    <p:extLst>
      <p:ext uri="{BB962C8B-B14F-4D97-AF65-F5344CB8AC3E}">
        <p14:creationId xmlns:p14="http://schemas.microsoft.com/office/powerpoint/2010/main" val="14357753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0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 chap 35 of the ASHRAE Handbook, there is a thorough description of the energy manager’s job description.</a:t>
            </a:r>
          </a:p>
          <a:p>
            <a:endParaRPr lang="en-US" dirty="0"/>
          </a:p>
          <a:p>
            <a:r>
              <a:rPr lang="en-US" dirty="0"/>
              <a:t>The chapter describes information about purchasing of energy and how to handle additional resource management, like fleet fuel and water.</a:t>
            </a:r>
          </a:p>
        </p:txBody>
      </p:sp>
      <p:sp>
        <p:nvSpPr>
          <p:cNvPr id="330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7F4437A-9D17-4081-A089-921808D25406}" type="slidenum">
              <a:rPr lang="en-US" smtClean="0"/>
              <a:pPr eaLnBrk="1" hangingPunct="1"/>
              <a:t>18</a:t>
            </a:fld>
            <a:endParaRPr lang="en-US"/>
          </a:p>
        </p:txBody>
      </p:sp>
    </p:spTree>
    <p:extLst>
      <p:ext uri="{BB962C8B-B14F-4D97-AF65-F5344CB8AC3E}">
        <p14:creationId xmlns:p14="http://schemas.microsoft.com/office/powerpoint/2010/main" val="3196193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0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 chap 35 of the ASHRAE Handbook, there is a thorough description of the energy manager’s job description.</a:t>
            </a:r>
          </a:p>
          <a:p>
            <a:endParaRPr lang="en-US" dirty="0"/>
          </a:p>
          <a:p>
            <a:r>
              <a:rPr lang="en-US" dirty="0"/>
              <a:t>The chapter describes information about purchasing of energy and how to handle additional resource management, like fleet fuel and water.</a:t>
            </a:r>
          </a:p>
        </p:txBody>
      </p:sp>
      <p:sp>
        <p:nvSpPr>
          <p:cNvPr id="330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7F4437A-9D17-4081-A089-921808D25406}" type="slidenum">
              <a:rPr lang="en-US" smtClean="0"/>
              <a:pPr eaLnBrk="1" hangingPunct="1"/>
              <a:t>19</a:t>
            </a:fld>
            <a:endParaRPr lang="en-US"/>
          </a:p>
        </p:txBody>
      </p:sp>
    </p:spTree>
    <p:extLst>
      <p:ext uri="{BB962C8B-B14F-4D97-AF65-F5344CB8AC3E}">
        <p14:creationId xmlns:p14="http://schemas.microsoft.com/office/powerpoint/2010/main" val="38549872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1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This story describes in greater depth the management ingredients of Energy Management, applied to a manufacturing company.</a:t>
            </a:r>
          </a:p>
        </p:txBody>
      </p:sp>
      <p:sp>
        <p:nvSpPr>
          <p:cNvPr id="33178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D12A1E71-A3E8-4BEC-8551-0CF87AE738B2}" type="slidenum">
              <a:rPr lang="en-US" sz="1200"/>
              <a:pPr algn="r" eaLnBrk="1" hangingPunct="1"/>
              <a:t>20</a:t>
            </a:fld>
            <a:endParaRPr lang="en-US" sz="1200" dirty="0"/>
          </a:p>
        </p:txBody>
      </p:sp>
      <p:sp>
        <p:nvSpPr>
          <p:cNvPr id="33178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4B840B3-59D7-428A-9D2A-72BB68EDC9BB}" type="slidenum">
              <a:rPr lang="en-US" smtClean="0"/>
              <a:pPr eaLnBrk="1" hangingPunct="1"/>
              <a:t>20</a:t>
            </a:fld>
            <a:endParaRPr lang="en-US"/>
          </a:p>
        </p:txBody>
      </p:sp>
    </p:spTree>
    <p:extLst>
      <p:ext uri="{BB962C8B-B14F-4D97-AF65-F5344CB8AC3E}">
        <p14:creationId xmlns:p14="http://schemas.microsoft.com/office/powerpoint/2010/main" val="33012045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2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company paid for the utility costs but no one had the costs in their department budget to understand, track and control.  </a:t>
            </a:r>
          </a:p>
          <a:p>
            <a:endParaRPr lang="en-US"/>
          </a:p>
          <a:p>
            <a:r>
              <a:rPr lang="en-US"/>
              <a:t>The efforts to control costs were diffuse and disconnected from day to day management actions—signs,posters and reminders by themselves typically do little to affect energy use and may in fact promote cynicism among staff who may see wasted energy and realize no one in authority is paying attention to change the situation.</a:t>
            </a:r>
          </a:p>
        </p:txBody>
      </p:sp>
      <p:sp>
        <p:nvSpPr>
          <p:cNvPr id="332804"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0C6E3FD9-2C01-44B3-9BD3-A9388E9A1C5B}" type="slidenum">
              <a:rPr lang="en-US" sz="1200"/>
              <a:pPr algn="r" eaLnBrk="1" hangingPunct="1"/>
              <a:t>21</a:t>
            </a:fld>
            <a:endParaRPr lang="en-US" sz="1200" dirty="0"/>
          </a:p>
        </p:txBody>
      </p:sp>
      <p:sp>
        <p:nvSpPr>
          <p:cNvPr id="33280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4B912BAD-E86F-4175-A44B-619FD6C293C2}" type="slidenum">
              <a:rPr lang="en-US" smtClean="0"/>
              <a:pPr eaLnBrk="1" hangingPunct="1"/>
              <a:t>21</a:t>
            </a:fld>
            <a:endParaRPr lang="en-US"/>
          </a:p>
        </p:txBody>
      </p:sp>
    </p:spTree>
    <p:extLst>
      <p:ext uri="{BB962C8B-B14F-4D97-AF65-F5344CB8AC3E}">
        <p14:creationId xmlns:p14="http://schemas.microsoft.com/office/powerpoint/2010/main" val="9841216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3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intervention is NOT about installing meters.  It is about having people engage with energy information about chunks of the organization that provide the basis for action.</a:t>
            </a:r>
          </a:p>
          <a:p>
            <a:endParaRPr lang="en-US" dirty="0"/>
          </a:p>
          <a:p>
            <a:r>
              <a:rPr lang="en-US" dirty="0"/>
              <a:t>Nonetheless, properly used, proper metering provides the data for real improvements.  The company invested a lot in metering, and then used that investment.</a:t>
            </a:r>
          </a:p>
          <a:p>
            <a:endParaRPr lang="en-US" dirty="0"/>
          </a:p>
          <a:p>
            <a:r>
              <a:rPr lang="en-US" dirty="0"/>
              <a:t>MORE ON METERING</a:t>
            </a:r>
          </a:p>
          <a:p>
            <a:r>
              <a:rPr lang="en-US" dirty="0"/>
              <a:t>Buildings are a natural unit that may already have meters that can be read.  Stand-alone electrical meters can be installed for less than $1000 on service panels if the utility does not have a revenue meter already in place.  Electric meters tied into the facility control system typically will cost more for the convenience of common collection of data. </a:t>
            </a:r>
          </a:p>
          <a:p>
            <a:endParaRPr lang="en-US" dirty="0"/>
          </a:p>
          <a:p>
            <a:r>
              <a:rPr lang="en-US" dirty="0"/>
              <a:t> Gas meters typically are more expensive to install for the customer; like Jerry, you may start with electric metering. </a:t>
            </a:r>
          </a:p>
          <a:p>
            <a:r>
              <a:rPr lang="en-US" dirty="0"/>
              <a:t> </a:t>
            </a:r>
          </a:p>
          <a:p>
            <a:r>
              <a:rPr lang="en-US" dirty="0"/>
              <a:t>Mercury Marine has large facilities with multiple electrical service panels within them. Where it makes sense, you can install meters to track energy use by area within a building.</a:t>
            </a:r>
          </a:p>
          <a:p>
            <a:endParaRPr lang="en-US" dirty="0"/>
          </a:p>
          <a:p>
            <a:r>
              <a:rPr lang="en-US" dirty="0"/>
              <a:t>With the information provided by the meters, you need a person who will have to stand up and be counted on progress (or lack </a:t>
            </a:r>
            <a:r>
              <a:rPr lang="en-US" dirty="0" err="1"/>
              <a:t>therof</a:t>
            </a:r>
            <a:r>
              <a:rPr lang="en-US" dirty="0"/>
              <a:t>) to use energy more intelligently.</a:t>
            </a:r>
          </a:p>
        </p:txBody>
      </p:sp>
      <p:sp>
        <p:nvSpPr>
          <p:cNvPr id="333828"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CA272E2B-6E20-4770-86F7-D16C1B851218}" type="slidenum">
              <a:rPr lang="en-US" sz="1200"/>
              <a:pPr algn="r" eaLnBrk="1" hangingPunct="1"/>
              <a:t>22</a:t>
            </a:fld>
            <a:endParaRPr lang="en-US" sz="1200" dirty="0"/>
          </a:p>
        </p:txBody>
      </p:sp>
      <p:sp>
        <p:nvSpPr>
          <p:cNvPr id="33382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5BD9615-8DA5-4131-9896-F6A3A0F1F284}" type="slidenum">
              <a:rPr lang="en-US" smtClean="0"/>
              <a:pPr eaLnBrk="1" hangingPunct="1"/>
              <a:t>22</a:t>
            </a:fld>
            <a:endParaRPr lang="en-US"/>
          </a:p>
        </p:txBody>
      </p:sp>
    </p:spTree>
    <p:extLst>
      <p:ext uri="{BB962C8B-B14F-4D97-AF65-F5344CB8AC3E}">
        <p14:creationId xmlns:p14="http://schemas.microsoft.com/office/powerpoint/2010/main" val="17890786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4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1092" lvl="1" indent="-501494" defTabSz="673177">
              <a:lnSpc>
                <a:spcPct val="95000"/>
              </a:lnSpc>
              <a:spcBef>
                <a:spcPts val="1779"/>
              </a:spcBef>
              <a:buFont typeface="Wingdings" pitchFamily="2" charset="2"/>
              <a:buChar char="ü"/>
              <a:tabLst>
                <a:tab pos="668661" algn="l"/>
                <a:tab pos="1344095" algn="l"/>
                <a:tab pos="2019533" algn="l"/>
                <a:tab pos="2694972" algn="l"/>
                <a:tab pos="3370406" algn="l"/>
                <a:tab pos="4045842" algn="l"/>
                <a:tab pos="4721280" algn="l"/>
                <a:tab pos="5396716" algn="l"/>
                <a:tab pos="6072153" algn="l"/>
                <a:tab pos="6747589" algn="l"/>
                <a:tab pos="7423025" algn="l"/>
                <a:tab pos="8098463" algn="l"/>
                <a:tab pos="8773899" algn="l"/>
                <a:tab pos="9449335" algn="l"/>
                <a:tab pos="10124772" algn="l"/>
                <a:tab pos="10800210" algn="l"/>
                <a:tab pos="11475646" algn="l"/>
                <a:tab pos="12151083" algn="l"/>
                <a:tab pos="12826519" algn="l"/>
                <a:tab pos="13501957" algn="l"/>
              </a:tabLst>
            </a:pPr>
            <a:r>
              <a:rPr lang="en-US" dirty="0">
                <a:solidFill>
                  <a:srgbClr val="FFFFFF"/>
                </a:solidFill>
              </a:rPr>
              <a:t>An annual review by itself is not frequent enough. </a:t>
            </a:r>
          </a:p>
          <a:p>
            <a:pPr marL="1091092" lvl="1" indent="-501494" defTabSz="673177">
              <a:lnSpc>
                <a:spcPct val="95000"/>
              </a:lnSpc>
              <a:spcBef>
                <a:spcPts val="1779"/>
              </a:spcBef>
              <a:buFont typeface="Wingdings" pitchFamily="2" charset="2"/>
              <a:buChar char="ü"/>
              <a:tabLst>
                <a:tab pos="668661" algn="l"/>
                <a:tab pos="1344095" algn="l"/>
                <a:tab pos="2019533" algn="l"/>
                <a:tab pos="2694972" algn="l"/>
                <a:tab pos="3370406" algn="l"/>
                <a:tab pos="4045842" algn="l"/>
                <a:tab pos="4721280" algn="l"/>
                <a:tab pos="5396716" algn="l"/>
                <a:tab pos="6072153" algn="l"/>
                <a:tab pos="6747589" algn="l"/>
                <a:tab pos="7423025" algn="l"/>
                <a:tab pos="8098463" algn="l"/>
                <a:tab pos="8773899" algn="l"/>
                <a:tab pos="9449335" algn="l"/>
                <a:tab pos="10124772" algn="l"/>
                <a:tab pos="10800210" algn="l"/>
                <a:tab pos="11475646" algn="l"/>
                <a:tab pos="12151083" algn="l"/>
                <a:tab pos="12826519" algn="l"/>
                <a:tab pos="13501957" algn="l"/>
              </a:tabLst>
            </a:pPr>
            <a:r>
              <a:rPr lang="en-US" dirty="0">
                <a:solidFill>
                  <a:srgbClr val="FFFFFF"/>
                </a:solidFill>
              </a:rPr>
              <a:t>A monthly interval is reasonably functional</a:t>
            </a:r>
          </a:p>
          <a:p>
            <a:pPr marL="1766528" lvl="2" indent="-501494" defTabSz="673177">
              <a:lnSpc>
                <a:spcPct val="95000"/>
              </a:lnSpc>
              <a:spcBef>
                <a:spcPts val="1779"/>
              </a:spcBef>
              <a:buFont typeface="Wingdings" pitchFamily="2" charset="2"/>
              <a:buChar char="ü"/>
              <a:tabLst>
                <a:tab pos="668661" algn="l"/>
                <a:tab pos="1344095" algn="l"/>
                <a:tab pos="2019533" algn="l"/>
                <a:tab pos="2694972" algn="l"/>
                <a:tab pos="3370406" algn="l"/>
                <a:tab pos="4045842" algn="l"/>
                <a:tab pos="4721280" algn="l"/>
                <a:tab pos="5396716" algn="l"/>
                <a:tab pos="6072153" algn="l"/>
                <a:tab pos="6747589" algn="l"/>
                <a:tab pos="7423025" algn="l"/>
                <a:tab pos="8098463" algn="l"/>
                <a:tab pos="8773899" algn="l"/>
                <a:tab pos="9449335" algn="l"/>
                <a:tab pos="10124772" algn="l"/>
                <a:tab pos="10800210" algn="l"/>
                <a:tab pos="11475646" algn="l"/>
                <a:tab pos="12151083" algn="l"/>
                <a:tab pos="12826519" algn="l"/>
                <a:tab pos="13501957" algn="l"/>
              </a:tabLst>
            </a:pPr>
            <a:r>
              <a:rPr lang="en-US" dirty="0">
                <a:solidFill>
                  <a:srgbClr val="FFFFFF"/>
                </a:solidFill>
              </a:rPr>
              <a:t>Matches typical interval of utility bills</a:t>
            </a:r>
          </a:p>
          <a:p>
            <a:pPr marL="1766528" lvl="2" indent="-501494" defTabSz="673177">
              <a:lnSpc>
                <a:spcPct val="95000"/>
              </a:lnSpc>
              <a:spcBef>
                <a:spcPts val="1779"/>
              </a:spcBef>
              <a:buFont typeface="Wingdings" pitchFamily="2" charset="2"/>
              <a:buChar char="ü"/>
              <a:tabLst>
                <a:tab pos="668661" algn="l"/>
                <a:tab pos="1344095" algn="l"/>
                <a:tab pos="2019533" algn="l"/>
                <a:tab pos="2694972" algn="l"/>
                <a:tab pos="3370406" algn="l"/>
                <a:tab pos="4045842" algn="l"/>
                <a:tab pos="4721280" algn="l"/>
                <a:tab pos="5396716" algn="l"/>
                <a:tab pos="6072153" algn="l"/>
                <a:tab pos="6747589" algn="l"/>
                <a:tab pos="7423025" algn="l"/>
                <a:tab pos="8098463" algn="l"/>
                <a:tab pos="8773899" algn="l"/>
                <a:tab pos="9449335" algn="l"/>
                <a:tab pos="10124772" algn="l"/>
                <a:tab pos="10800210" algn="l"/>
                <a:tab pos="11475646" algn="l"/>
                <a:tab pos="12151083" algn="l"/>
                <a:tab pos="12826519" algn="l"/>
                <a:tab pos="13501957" algn="l"/>
              </a:tabLst>
            </a:pPr>
            <a:r>
              <a:rPr lang="en-US" dirty="0">
                <a:solidFill>
                  <a:srgbClr val="FFFFFF"/>
                </a:solidFill>
              </a:rPr>
              <a:t>Provides time to try out ideas</a:t>
            </a:r>
          </a:p>
          <a:p>
            <a:pPr marL="1766528" lvl="2" indent="-501494" defTabSz="673177">
              <a:lnSpc>
                <a:spcPct val="95000"/>
              </a:lnSpc>
              <a:spcBef>
                <a:spcPts val="1779"/>
              </a:spcBef>
              <a:buFont typeface="Wingdings" pitchFamily="2" charset="2"/>
              <a:buChar char="ü"/>
              <a:tabLst>
                <a:tab pos="668661" algn="l"/>
                <a:tab pos="1344095" algn="l"/>
                <a:tab pos="2019533" algn="l"/>
                <a:tab pos="2694972" algn="l"/>
                <a:tab pos="3370406" algn="l"/>
                <a:tab pos="4045842" algn="l"/>
                <a:tab pos="4721280" algn="l"/>
                <a:tab pos="5396716" algn="l"/>
                <a:tab pos="6072153" algn="l"/>
                <a:tab pos="6747589" algn="l"/>
                <a:tab pos="7423025" algn="l"/>
                <a:tab pos="8098463" algn="l"/>
                <a:tab pos="8773899" algn="l"/>
                <a:tab pos="9449335" algn="l"/>
                <a:tab pos="10124772" algn="l"/>
                <a:tab pos="10800210" algn="l"/>
                <a:tab pos="11475646" algn="l"/>
                <a:tab pos="12151083" algn="l"/>
                <a:tab pos="12826519" algn="l"/>
                <a:tab pos="13501957" algn="l"/>
              </a:tabLst>
            </a:pPr>
            <a:r>
              <a:rPr lang="en-US" dirty="0">
                <a:solidFill>
                  <a:srgbClr val="FFFFFF"/>
                </a:solidFill>
              </a:rPr>
              <a:t>Downside:  prep for the meeting comes just before the meeting, leaving 3 weeks a month without action.</a:t>
            </a:r>
          </a:p>
          <a:p>
            <a:pPr marL="1091092" lvl="1" indent="-501494" defTabSz="673177">
              <a:lnSpc>
                <a:spcPct val="95000"/>
              </a:lnSpc>
              <a:spcBef>
                <a:spcPts val="1779"/>
              </a:spcBef>
              <a:buFont typeface="Wingdings" pitchFamily="2" charset="2"/>
              <a:buChar char="ü"/>
              <a:tabLst>
                <a:tab pos="668661" algn="l"/>
                <a:tab pos="1344095" algn="l"/>
                <a:tab pos="2019533" algn="l"/>
                <a:tab pos="2694972" algn="l"/>
                <a:tab pos="3370406" algn="l"/>
                <a:tab pos="4045842" algn="l"/>
                <a:tab pos="4721280" algn="l"/>
                <a:tab pos="5396716" algn="l"/>
                <a:tab pos="6072153" algn="l"/>
                <a:tab pos="6747589" algn="l"/>
                <a:tab pos="7423025" algn="l"/>
                <a:tab pos="8098463" algn="l"/>
                <a:tab pos="8773899" algn="l"/>
                <a:tab pos="9449335" algn="l"/>
                <a:tab pos="10124772" algn="l"/>
                <a:tab pos="10800210" algn="l"/>
                <a:tab pos="11475646" algn="l"/>
                <a:tab pos="12151083" algn="l"/>
                <a:tab pos="12826519" algn="l"/>
                <a:tab pos="13501957" algn="l"/>
              </a:tabLst>
            </a:pPr>
            <a:r>
              <a:rPr lang="en-US" dirty="0">
                <a:solidFill>
                  <a:srgbClr val="FFFFFF"/>
                </a:solidFill>
              </a:rPr>
              <a:t>Some type of weekly review has proven to be very effective.</a:t>
            </a:r>
          </a:p>
          <a:p>
            <a:pPr defTabSz="673177">
              <a:tabLst>
                <a:tab pos="668661" algn="l"/>
                <a:tab pos="1344095" algn="l"/>
                <a:tab pos="2019533" algn="l"/>
                <a:tab pos="2694972" algn="l"/>
                <a:tab pos="3370406" algn="l"/>
                <a:tab pos="4045842" algn="l"/>
                <a:tab pos="4721280" algn="l"/>
                <a:tab pos="5396716" algn="l"/>
                <a:tab pos="6072153" algn="l"/>
                <a:tab pos="6747589" algn="l"/>
                <a:tab pos="7423025" algn="l"/>
                <a:tab pos="8098463" algn="l"/>
                <a:tab pos="8773899" algn="l"/>
                <a:tab pos="9449335" algn="l"/>
                <a:tab pos="10124772" algn="l"/>
                <a:tab pos="10800210" algn="l"/>
                <a:tab pos="11475646" algn="l"/>
                <a:tab pos="12151083" algn="l"/>
                <a:tab pos="12826519" algn="l"/>
                <a:tab pos="13501957" algn="l"/>
              </a:tabLst>
            </a:pPr>
            <a:endParaRPr lang="en-US" dirty="0"/>
          </a:p>
        </p:txBody>
      </p:sp>
      <p:sp>
        <p:nvSpPr>
          <p:cNvPr id="334852"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87A2D093-64D1-4321-9012-05CDF93EC07F}" type="slidenum">
              <a:rPr lang="en-US" sz="1200"/>
              <a:pPr algn="r" eaLnBrk="1" hangingPunct="1"/>
              <a:t>23</a:t>
            </a:fld>
            <a:endParaRPr lang="en-US" sz="1200" dirty="0"/>
          </a:p>
        </p:txBody>
      </p:sp>
      <p:sp>
        <p:nvSpPr>
          <p:cNvPr id="334853"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9FD086B-0934-433C-BAF5-41200BF6873F}" type="slidenum">
              <a:rPr lang="en-US" smtClean="0"/>
              <a:pPr eaLnBrk="1" hangingPunct="1"/>
              <a:t>23</a:t>
            </a:fld>
            <a:endParaRPr lang="en-US"/>
          </a:p>
        </p:txBody>
      </p:sp>
    </p:spTree>
    <p:extLst>
      <p:ext uri="{BB962C8B-B14F-4D97-AF65-F5344CB8AC3E}">
        <p14:creationId xmlns:p14="http://schemas.microsoft.com/office/powerpoint/2010/main" val="1750263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587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Jerry did these things:</a:t>
            </a:r>
          </a:p>
          <a:p>
            <a:pPr eaLnBrk="1" hangingPunct="1">
              <a:lnSpc>
                <a:spcPct val="95000"/>
              </a:lnSpc>
              <a:spcBef>
                <a:spcPts val="1250"/>
              </a:spcBef>
              <a:spcAft>
                <a:spcPts val="1250"/>
              </a:spcAft>
            </a:pPr>
            <a:r>
              <a:rPr lang="en-US" dirty="0"/>
              <a:t>Developed a significant sub-metering program</a:t>
            </a:r>
          </a:p>
          <a:p>
            <a:pPr eaLnBrk="1" hangingPunct="1">
              <a:lnSpc>
                <a:spcPct val="95000"/>
              </a:lnSpc>
              <a:spcBef>
                <a:spcPts val="1250"/>
              </a:spcBef>
            </a:pPr>
            <a:r>
              <a:rPr lang="en-US" dirty="0"/>
              <a:t>Developed procedures to monitor the meters on a regular basis—more than once a month.  </a:t>
            </a:r>
          </a:p>
          <a:p>
            <a:pPr eaLnBrk="1" hangingPunct="1">
              <a:lnSpc>
                <a:spcPct val="95000"/>
              </a:lnSpc>
              <a:spcBef>
                <a:spcPts val="1250"/>
              </a:spcBef>
            </a:pPr>
            <a:r>
              <a:rPr lang="en-US" i="1" u="sng" dirty="0"/>
              <a:t>The procedures specified WHO was to do the monitoring and HOW to do it.</a:t>
            </a:r>
          </a:p>
          <a:p>
            <a:pPr eaLnBrk="1" hangingPunct="1">
              <a:lnSpc>
                <a:spcPct val="95000"/>
              </a:lnSpc>
              <a:spcBef>
                <a:spcPts val="1250"/>
              </a:spcBef>
            </a:pPr>
            <a:endParaRPr lang="en-US" dirty="0"/>
          </a:p>
          <a:p>
            <a:pPr eaLnBrk="1" hangingPunct="1">
              <a:lnSpc>
                <a:spcPct val="95000"/>
              </a:lnSpc>
              <a:spcBef>
                <a:spcPts val="1250"/>
              </a:spcBef>
            </a:pPr>
            <a:r>
              <a:rPr lang="en-US" dirty="0"/>
              <a:t>These two basic components enabled Jerry and the staff to identify wasted use of energy and then act to reduce the waste.</a:t>
            </a:r>
          </a:p>
          <a:p>
            <a:pPr eaLnBrk="1" hangingPunct="1">
              <a:lnSpc>
                <a:spcPct val="95000"/>
              </a:lnSpc>
              <a:spcBef>
                <a:spcPts val="1250"/>
              </a:spcBef>
            </a:pPr>
            <a:endParaRPr lang="en-US" b="1" dirty="0"/>
          </a:p>
          <a:p>
            <a:pPr eaLnBrk="1" hangingPunct="1">
              <a:lnSpc>
                <a:spcPct val="95000"/>
              </a:lnSpc>
              <a:spcBef>
                <a:spcPts val="1250"/>
              </a:spcBef>
            </a:pPr>
            <a:r>
              <a:rPr lang="en-US" b="1" dirty="0"/>
              <a:t>OPPORTUNITY TO LINK ENERGY MANAGEMENT TO YOUR ORGANIZATION</a:t>
            </a:r>
            <a:r>
              <a:rPr lang="en-US" dirty="0"/>
              <a:t>: if your organization is working on LEAN management, use the language of WASTE to connect to managers when discussing energy management.</a:t>
            </a:r>
          </a:p>
          <a:p>
            <a:pPr eaLnBrk="1" hangingPunct="1">
              <a:lnSpc>
                <a:spcPct val="95000"/>
              </a:lnSpc>
              <a:spcBef>
                <a:spcPts val="1250"/>
              </a:spcBef>
              <a:spcAft>
                <a:spcPts val="1250"/>
              </a:spcAft>
            </a:pPr>
            <a:endParaRPr lang="en-US" dirty="0"/>
          </a:p>
          <a:p>
            <a:endParaRPr lang="en-US" b="1" dirty="0"/>
          </a:p>
        </p:txBody>
      </p:sp>
      <p:sp>
        <p:nvSpPr>
          <p:cNvPr id="335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2FEE7C5-4890-45C5-976D-B3AAAC81AF48}" type="slidenum">
              <a:rPr lang="en-US" smtClean="0"/>
              <a:pPr eaLnBrk="1" hangingPunct="1"/>
              <a:t>24</a:t>
            </a:fld>
            <a:endParaRPr lang="en-US"/>
          </a:p>
        </p:txBody>
      </p:sp>
    </p:spTree>
    <p:extLst>
      <p:ext uri="{BB962C8B-B14F-4D97-AF65-F5344CB8AC3E}">
        <p14:creationId xmlns:p14="http://schemas.microsoft.com/office/powerpoint/2010/main" val="31238794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6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slide summarizes the management changes in the energy management system at Mercury marine.</a:t>
            </a:r>
          </a:p>
          <a:p>
            <a:endParaRPr lang="en-US" dirty="0"/>
          </a:p>
          <a:p>
            <a:pPr>
              <a:lnSpc>
                <a:spcPct val="95000"/>
              </a:lnSpc>
              <a:spcBef>
                <a:spcPts val="1250"/>
              </a:spcBef>
              <a:buFont typeface="Wingdings" pitchFamily="2" charset="2"/>
              <a:buChar char="§"/>
            </a:pPr>
            <a:r>
              <a:rPr lang="en-US" dirty="0">
                <a:solidFill>
                  <a:srgbClr val="FFFFFF"/>
                </a:solidFill>
              </a:rPr>
              <a:t>The cost of energy ceased to be an overhead item:  Buildings and departments had annual budgets increased by approximately the amount of the cost of energy attributable to each entity.  </a:t>
            </a:r>
          </a:p>
          <a:p>
            <a:pPr>
              <a:lnSpc>
                <a:spcPct val="95000"/>
              </a:lnSpc>
              <a:spcBef>
                <a:spcPts val="1250"/>
              </a:spcBef>
              <a:buFont typeface="Wingdings" pitchFamily="2" charset="2"/>
              <a:buChar char="§"/>
            </a:pPr>
            <a:r>
              <a:rPr lang="en-US" dirty="0">
                <a:solidFill>
                  <a:srgbClr val="FFFFFF"/>
                </a:solidFill>
              </a:rPr>
              <a:t>Energy teams were developed in each entity, coordinated by the energy manager.  </a:t>
            </a:r>
          </a:p>
          <a:p>
            <a:pPr>
              <a:lnSpc>
                <a:spcPct val="95000"/>
              </a:lnSpc>
              <a:spcBef>
                <a:spcPts val="1250"/>
              </a:spcBef>
              <a:buFont typeface="Wingdings" pitchFamily="2" charset="2"/>
              <a:buChar char="§"/>
            </a:pPr>
            <a:r>
              <a:rPr lang="en-US" dirty="0">
                <a:solidFill>
                  <a:srgbClr val="FFFFFF"/>
                </a:solidFill>
              </a:rPr>
              <a:t>The “buck” stopped at one person in each entity, who received regular data from ongoing monitoring and measuring performed by the energy manager.</a:t>
            </a:r>
          </a:p>
        </p:txBody>
      </p:sp>
      <p:sp>
        <p:nvSpPr>
          <p:cNvPr id="33690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6400C207-44C5-45F1-AFC2-A9EDACBC2CFD}" type="slidenum">
              <a:rPr lang="en-US" sz="1200"/>
              <a:pPr algn="r" eaLnBrk="1" hangingPunct="1"/>
              <a:t>25</a:t>
            </a:fld>
            <a:endParaRPr lang="en-US" sz="1200" dirty="0"/>
          </a:p>
        </p:txBody>
      </p:sp>
      <p:sp>
        <p:nvSpPr>
          <p:cNvPr id="33690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CE8FC34-6EF6-4260-A380-7250E7042C2C}" type="slidenum">
              <a:rPr lang="en-US" smtClean="0"/>
              <a:pPr eaLnBrk="1" hangingPunct="1"/>
              <a:t>25</a:t>
            </a:fld>
            <a:endParaRPr lang="en-US"/>
          </a:p>
        </p:txBody>
      </p:sp>
    </p:spTree>
    <p:extLst>
      <p:ext uri="{BB962C8B-B14F-4D97-AF65-F5344CB8AC3E}">
        <p14:creationId xmlns:p14="http://schemas.microsoft.com/office/powerpoint/2010/main" val="24760436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6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slide summarizes the management changes in the energy management system at Mercury marine.</a:t>
            </a:r>
          </a:p>
          <a:p>
            <a:endParaRPr lang="en-US" dirty="0"/>
          </a:p>
          <a:p>
            <a:pPr>
              <a:lnSpc>
                <a:spcPct val="95000"/>
              </a:lnSpc>
              <a:spcBef>
                <a:spcPts val="1250"/>
              </a:spcBef>
              <a:buFont typeface="Wingdings" pitchFamily="2" charset="2"/>
              <a:buChar char="§"/>
            </a:pPr>
            <a:r>
              <a:rPr lang="en-US" dirty="0">
                <a:solidFill>
                  <a:srgbClr val="FFFFFF"/>
                </a:solidFill>
              </a:rPr>
              <a:t>The cost of energy ceased to be an overhead item:  Buildings and departments had annual budgets increased by approximately the amount of the cost of energy attributable to each entity.  </a:t>
            </a:r>
          </a:p>
          <a:p>
            <a:pPr>
              <a:lnSpc>
                <a:spcPct val="95000"/>
              </a:lnSpc>
              <a:spcBef>
                <a:spcPts val="1250"/>
              </a:spcBef>
              <a:buFont typeface="Wingdings" pitchFamily="2" charset="2"/>
              <a:buChar char="§"/>
            </a:pPr>
            <a:r>
              <a:rPr lang="en-US" dirty="0">
                <a:solidFill>
                  <a:srgbClr val="FFFFFF"/>
                </a:solidFill>
              </a:rPr>
              <a:t>Energy teams were developed in each entity, coordinated by the energy manager.  </a:t>
            </a:r>
          </a:p>
          <a:p>
            <a:pPr>
              <a:lnSpc>
                <a:spcPct val="95000"/>
              </a:lnSpc>
              <a:spcBef>
                <a:spcPts val="1250"/>
              </a:spcBef>
              <a:buFont typeface="Wingdings" pitchFamily="2" charset="2"/>
              <a:buChar char="§"/>
            </a:pPr>
            <a:r>
              <a:rPr lang="en-US" dirty="0">
                <a:solidFill>
                  <a:srgbClr val="FFFFFF"/>
                </a:solidFill>
              </a:rPr>
              <a:t>The “buck” stopped at one person in each entity, who received regular data from ongoing monitoring and measuring performed by the energy manager.</a:t>
            </a:r>
          </a:p>
        </p:txBody>
      </p:sp>
      <p:sp>
        <p:nvSpPr>
          <p:cNvPr id="33690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6400C207-44C5-45F1-AFC2-A9EDACBC2CFD}" type="slidenum">
              <a:rPr lang="en-US" sz="1200"/>
              <a:pPr algn="r" eaLnBrk="1" hangingPunct="1"/>
              <a:t>26</a:t>
            </a:fld>
            <a:endParaRPr lang="en-US" sz="1200" dirty="0"/>
          </a:p>
        </p:txBody>
      </p:sp>
      <p:sp>
        <p:nvSpPr>
          <p:cNvPr id="33690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CE8FC34-6EF6-4260-A380-7250E7042C2C}" type="slidenum">
              <a:rPr lang="en-US" smtClean="0"/>
              <a:pPr eaLnBrk="1" hangingPunct="1"/>
              <a:t>26</a:t>
            </a:fld>
            <a:endParaRPr lang="en-US"/>
          </a:p>
        </p:txBody>
      </p:sp>
    </p:spTree>
    <p:extLst>
      <p:ext uri="{BB962C8B-B14F-4D97-AF65-F5344CB8AC3E}">
        <p14:creationId xmlns:p14="http://schemas.microsoft.com/office/powerpoint/2010/main" val="28931974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6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slide summarizes the management changes in the energy management system at Mercury marine.</a:t>
            </a:r>
          </a:p>
          <a:p>
            <a:endParaRPr lang="en-US" dirty="0"/>
          </a:p>
          <a:p>
            <a:pPr>
              <a:lnSpc>
                <a:spcPct val="95000"/>
              </a:lnSpc>
              <a:spcBef>
                <a:spcPts val="1250"/>
              </a:spcBef>
              <a:buFont typeface="Wingdings" pitchFamily="2" charset="2"/>
              <a:buChar char="§"/>
            </a:pPr>
            <a:r>
              <a:rPr lang="en-US" dirty="0">
                <a:solidFill>
                  <a:srgbClr val="FFFFFF"/>
                </a:solidFill>
              </a:rPr>
              <a:t>The cost of energy ceased to be an overhead item:  Buildings and departments had annual budgets increased by approximately the amount of the cost of energy attributable to each entity.  </a:t>
            </a:r>
          </a:p>
          <a:p>
            <a:pPr>
              <a:lnSpc>
                <a:spcPct val="95000"/>
              </a:lnSpc>
              <a:spcBef>
                <a:spcPts val="1250"/>
              </a:spcBef>
              <a:buFont typeface="Wingdings" pitchFamily="2" charset="2"/>
              <a:buChar char="§"/>
            </a:pPr>
            <a:r>
              <a:rPr lang="en-US" dirty="0">
                <a:solidFill>
                  <a:srgbClr val="FFFFFF"/>
                </a:solidFill>
              </a:rPr>
              <a:t>Energy teams were developed in each entity, coordinated by the energy manager.  </a:t>
            </a:r>
          </a:p>
          <a:p>
            <a:pPr>
              <a:lnSpc>
                <a:spcPct val="95000"/>
              </a:lnSpc>
              <a:spcBef>
                <a:spcPts val="1250"/>
              </a:spcBef>
              <a:buFont typeface="Wingdings" pitchFamily="2" charset="2"/>
              <a:buChar char="§"/>
            </a:pPr>
            <a:r>
              <a:rPr lang="en-US" dirty="0">
                <a:solidFill>
                  <a:srgbClr val="FFFFFF"/>
                </a:solidFill>
              </a:rPr>
              <a:t>The “buck” stopped at one person in each entity, who received regular data from ongoing monitoring and measuring performed by the energy manager.</a:t>
            </a:r>
          </a:p>
        </p:txBody>
      </p:sp>
      <p:sp>
        <p:nvSpPr>
          <p:cNvPr id="33690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6400C207-44C5-45F1-AFC2-A9EDACBC2CFD}" type="slidenum">
              <a:rPr lang="en-US" sz="1200"/>
              <a:pPr algn="r" eaLnBrk="1" hangingPunct="1"/>
              <a:t>27</a:t>
            </a:fld>
            <a:endParaRPr lang="en-US" sz="1200" dirty="0"/>
          </a:p>
        </p:txBody>
      </p:sp>
      <p:sp>
        <p:nvSpPr>
          <p:cNvPr id="33690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CE8FC34-6EF6-4260-A380-7250E7042C2C}" type="slidenum">
              <a:rPr lang="en-US" smtClean="0"/>
              <a:pPr eaLnBrk="1" hangingPunct="1"/>
              <a:t>27</a:t>
            </a:fld>
            <a:endParaRPr lang="en-US"/>
          </a:p>
        </p:txBody>
      </p:sp>
    </p:spTree>
    <p:extLst>
      <p:ext uri="{BB962C8B-B14F-4D97-AF65-F5344CB8AC3E}">
        <p14:creationId xmlns:p14="http://schemas.microsoft.com/office/powerpoint/2010/main" val="31169103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2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 typeface="Wingdings" pitchFamily="2" charset="2"/>
              <a:buNone/>
            </a:pPr>
            <a:r>
              <a:rPr lang="en-US" sz="2100" dirty="0"/>
              <a:t>A title on a business card is not enough—we define the role of manager in these terms:</a:t>
            </a:r>
          </a:p>
          <a:p>
            <a:pPr>
              <a:buFont typeface="Wingdings" pitchFamily="2" charset="2"/>
              <a:buNone/>
            </a:pPr>
            <a:endParaRPr lang="en-US" sz="2100" b="1" dirty="0">
              <a:solidFill>
                <a:srgbClr val="FFFF66"/>
              </a:solidFill>
            </a:endParaRPr>
          </a:p>
          <a:p>
            <a:pPr>
              <a:buFont typeface="Wingdings" pitchFamily="2" charset="2"/>
              <a:buNone/>
            </a:pPr>
            <a:endParaRPr lang="en-US" sz="2100" b="1" dirty="0">
              <a:solidFill>
                <a:srgbClr val="FFFF66"/>
              </a:solidFill>
            </a:endParaRPr>
          </a:p>
          <a:p>
            <a:pPr>
              <a:buFont typeface="Wingdings" pitchFamily="2" charset="2"/>
              <a:buNone/>
            </a:pPr>
            <a:r>
              <a:rPr lang="en-US" sz="2100" b="1" dirty="0">
                <a:solidFill>
                  <a:srgbClr val="FFFF66"/>
                </a:solidFill>
              </a:rPr>
              <a:t>Authority</a:t>
            </a:r>
            <a:r>
              <a:rPr lang="en-US" sz="2100" dirty="0"/>
              <a:t> </a:t>
            </a:r>
            <a:r>
              <a:rPr lang="en-US" dirty="0"/>
              <a:t>is the right to take action (or delegate the action) to manage energy.</a:t>
            </a:r>
            <a:endParaRPr lang="en-US" sz="2100" dirty="0"/>
          </a:p>
          <a:p>
            <a:pPr>
              <a:buFont typeface="Wingdings" pitchFamily="2" charset="2"/>
              <a:buNone/>
            </a:pPr>
            <a:r>
              <a:rPr lang="en-US" sz="2100" b="1" dirty="0">
                <a:solidFill>
                  <a:srgbClr val="FFFF66"/>
                </a:solidFill>
              </a:rPr>
              <a:t>Responsibility</a:t>
            </a:r>
            <a:r>
              <a:rPr lang="en-US" sz="2100" dirty="0"/>
              <a:t> </a:t>
            </a:r>
            <a:r>
              <a:rPr lang="en-US" dirty="0"/>
              <a:t>is the obligation to make sure the actions are done to manage energy.</a:t>
            </a:r>
            <a:endParaRPr lang="en-US" sz="2100" dirty="0"/>
          </a:p>
          <a:p>
            <a:pPr>
              <a:buFont typeface="Wingdings" pitchFamily="2" charset="2"/>
              <a:buNone/>
            </a:pPr>
            <a:r>
              <a:rPr lang="en-US" sz="2100" b="1" dirty="0">
                <a:solidFill>
                  <a:srgbClr val="FFFF66"/>
                </a:solidFill>
              </a:rPr>
              <a:t>Accountability</a:t>
            </a:r>
            <a:r>
              <a:rPr lang="en-US" sz="2100" dirty="0"/>
              <a:t> </a:t>
            </a:r>
            <a:r>
              <a:rPr lang="en-US" dirty="0"/>
              <a:t>means Jerry owned the results of the actions to manage energy (good, bad or not done at all.)</a:t>
            </a:r>
          </a:p>
          <a:p>
            <a:endParaRPr lang="en-US" dirty="0"/>
          </a:p>
          <a:p>
            <a:r>
              <a:rPr lang="en-US" dirty="0"/>
              <a:t>What’s your assessment based on our story?</a:t>
            </a:r>
          </a:p>
          <a:p>
            <a:endParaRPr lang="en-US" dirty="0"/>
          </a:p>
          <a:p>
            <a:r>
              <a:rPr lang="en-US" dirty="0"/>
              <a:t>Accountability is such a key piece of the puzzle that we amended the ENERGY STAR Management cycle.  If the results of the actions don’t matter to the boss, that’s a practical sign of low commitment and a predictor that not much will happen—you will look back after a few months and energy use, habits and practices will be pretty much unchanged.</a:t>
            </a:r>
          </a:p>
        </p:txBody>
      </p:sp>
      <p:sp>
        <p:nvSpPr>
          <p:cNvPr id="3379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73870AA-48B9-466A-825D-3C57B8C207C0}" type="slidenum">
              <a:rPr lang="en-US" smtClean="0"/>
              <a:pPr eaLnBrk="1" hangingPunct="1"/>
              <a:t>28</a:t>
            </a:fld>
            <a:endParaRPr lang="en-US"/>
          </a:p>
        </p:txBody>
      </p:sp>
    </p:spTree>
    <p:extLst>
      <p:ext uri="{BB962C8B-B14F-4D97-AF65-F5344CB8AC3E}">
        <p14:creationId xmlns:p14="http://schemas.microsoft.com/office/powerpoint/2010/main" val="40455072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8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Jerry Eaton story makes the case for showing the Accountability Loop—between the executive or manager making the commitment and the person reporting on progress.</a:t>
            </a:r>
          </a:p>
          <a:p>
            <a:endParaRPr lang="en-US" dirty="0"/>
          </a:p>
          <a:p>
            <a:r>
              <a:rPr lang="en-US" dirty="0"/>
              <a:t>If you want a strong clue to whether management has made an effective commitment to energy management:  find out who is ACCOUNTABLE for reviewing energy use and improving </a:t>
            </a:r>
            <a:r>
              <a:rPr lang="en-US" dirty="0" err="1"/>
              <a:t>perfomance</a:t>
            </a:r>
            <a:r>
              <a:rPr lang="en-US" dirty="0"/>
              <a:t>.   </a:t>
            </a:r>
          </a:p>
          <a:p>
            <a:endParaRPr lang="en-US" dirty="0"/>
          </a:p>
          <a:p>
            <a:r>
              <a:rPr lang="en-US" dirty="0"/>
              <a:t>If NO ONE is accountable, then energy policy statements and other signs of management intent are preliminary. </a:t>
            </a:r>
          </a:p>
          <a:p>
            <a:endParaRPr lang="en-US" dirty="0"/>
          </a:p>
          <a:p>
            <a:endParaRPr lang="en-US" dirty="0"/>
          </a:p>
        </p:txBody>
      </p:sp>
      <p:sp>
        <p:nvSpPr>
          <p:cNvPr id="3389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BB75B7E-D1BB-4854-8873-36371A1144B4}" type="slidenum">
              <a:rPr lang="en-US" smtClean="0"/>
              <a:pPr eaLnBrk="1" hangingPunct="1"/>
              <a:t>29</a:t>
            </a:fld>
            <a:endParaRPr lang="en-US"/>
          </a:p>
        </p:txBody>
      </p:sp>
    </p:spTree>
    <p:extLst>
      <p:ext uri="{BB962C8B-B14F-4D97-AF65-F5344CB8AC3E}">
        <p14:creationId xmlns:p14="http://schemas.microsoft.com/office/powerpoint/2010/main" val="33721771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7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03" name="Rectangle 3"/>
          <p:cNvSpPr>
            <a:spLocks noGrp="1"/>
          </p:cNvSpPr>
          <p:nvPr>
            <p:ph type="body" idx="1"/>
          </p:nvPr>
        </p:nvSpPr>
        <p:spPr>
          <a:ln/>
        </p:spPr>
        <p:txBody>
          <a:bodyPr/>
          <a:lstStyle/>
          <a:p>
            <a:pPr>
              <a:defRPr/>
            </a:pPr>
            <a:r>
              <a:rPr lang="en-US" sz="1600" dirty="0"/>
              <a:t>Turn to the Supplementary Exercise Packet. We list 14 Exercises.  We will go through most of the exercises ; if we have time, we will go through all of them.</a:t>
            </a:r>
          </a:p>
          <a:p>
            <a:pPr>
              <a:defRPr/>
            </a:pPr>
            <a:r>
              <a:rPr lang="en-US" sz="1600" dirty="0"/>
              <a:t>Please turn to the Management Assessment Exercise on page 3. We’ll give you a few minutes to work through the checklist, for a building you know.  </a:t>
            </a:r>
          </a:p>
          <a:p>
            <a:pPr>
              <a:defRPr/>
            </a:pPr>
            <a:r>
              <a:rPr lang="en-US" sz="1600" dirty="0"/>
              <a:t>The checklist focuses on the accountability ingredients featured in the Jerry Eaton story.</a:t>
            </a:r>
          </a:p>
          <a:p>
            <a:pPr>
              <a:defRPr/>
            </a:pPr>
            <a:r>
              <a:rPr lang="en-US" sz="1600" dirty="0"/>
              <a:t>ENERGY STAR provides Assessment Matrices that help you to evaluate your Energy Management system with specific reference to the ENERGY STAR Energy Management cycle.  You may find these matrices useful after you become familiar with the Energy Management cycle.</a:t>
            </a:r>
          </a:p>
          <a:p>
            <a:pPr>
              <a:defRPr/>
            </a:pPr>
            <a:r>
              <a:rPr lang="en-US" sz="1600" dirty="0"/>
              <a:t>http://www.energystar.gov/index.cfm?c=guidelines.guidelines_index </a:t>
            </a:r>
          </a:p>
          <a:p>
            <a:pPr>
              <a:defRPr/>
            </a:pPr>
            <a:endParaRPr lang="en-US" sz="1600" dirty="0"/>
          </a:p>
          <a:p>
            <a:pPr>
              <a:defRPr/>
            </a:pPr>
            <a:r>
              <a:rPr lang="en-US" sz="1600" dirty="0"/>
              <a:t>DEBRIEF:  </a:t>
            </a:r>
          </a:p>
          <a:p>
            <a:pPr marL="337687" indent="-337687">
              <a:buFontTx/>
              <a:buAutoNum type="arabicPeriod"/>
              <a:defRPr/>
            </a:pPr>
            <a:r>
              <a:rPr lang="en-US" sz="1600" dirty="0"/>
              <a:t>Ask how many buildings have less than 5 YES checked.  TYPICAL!</a:t>
            </a:r>
          </a:p>
          <a:p>
            <a:pPr marL="337687" indent="-337687">
              <a:buFontTx/>
              <a:buAutoNum type="arabicPeriod"/>
              <a:defRPr/>
            </a:pPr>
            <a:r>
              <a:rPr lang="en-US" sz="1600" dirty="0"/>
              <a:t>Ask how many buildings are 5 or more but less than 10  GOOD BASIS TO DO MORE—ask:  are the YES mostly about monitoring?</a:t>
            </a:r>
          </a:p>
          <a:p>
            <a:pPr marL="337687" indent="-337687">
              <a:buFontTx/>
              <a:buAutoNum type="arabicPeriod"/>
              <a:defRPr/>
            </a:pPr>
            <a:r>
              <a:rPr lang="en-US" sz="1600" dirty="0"/>
              <a:t>Ask how many buildings  are  more than  10 but less than 17  ASK FOR STORIES FROM ONE OR MORE PARTICIPANTS ABOUT WHAT WORKS WELL IN THEIR MANAGEMENT SYSTEM.</a:t>
            </a:r>
          </a:p>
          <a:p>
            <a:pPr marL="337687" indent="-337687">
              <a:buFontTx/>
              <a:buAutoNum type="arabicPeriod"/>
              <a:defRPr/>
            </a:pPr>
            <a:r>
              <a:rPr lang="en-US" sz="1600" dirty="0"/>
              <a:t>Ask how many buildings are 17 or more.  WE DON’T  EXPECT  ANYONE TO SCORE A BUILDING THAT HIGH BUT IF THERE IS A SCORE, ASK ABOUT THEIR EXPERIENCE AND WHAT THEY EXPECT TO LEARN TODAY.</a:t>
            </a:r>
          </a:p>
          <a:p>
            <a:pPr marL="337687" indent="-337687">
              <a:buFontTx/>
              <a:buAutoNum type="arabicPeriod"/>
              <a:defRPr/>
            </a:pPr>
            <a:endParaRPr lang="en-US" dirty="0"/>
          </a:p>
          <a:p>
            <a:pPr marL="337687" indent="-337687">
              <a:buFontTx/>
              <a:buAutoNum type="arabicPeriod"/>
              <a:defRPr/>
            </a:pPr>
            <a:endParaRPr lang="en-US" dirty="0"/>
          </a:p>
          <a:p>
            <a:pPr>
              <a:defRPr/>
            </a:pPr>
            <a:endParaRPr lang="en-US" dirty="0"/>
          </a:p>
          <a:p>
            <a:pPr>
              <a:defRPr/>
            </a:pPr>
            <a:endParaRPr lang="en-US" dirty="0"/>
          </a:p>
        </p:txBody>
      </p:sp>
      <p:sp>
        <p:nvSpPr>
          <p:cNvPr id="3399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3048C6A-A5DB-4056-9964-E7B8DD1C6487}" type="slidenum">
              <a:rPr lang="en-US" smtClean="0"/>
              <a:pPr eaLnBrk="1" hangingPunct="1"/>
              <a:t>30</a:t>
            </a:fld>
            <a:endParaRPr lang="en-US"/>
          </a:p>
        </p:txBody>
      </p:sp>
    </p:spTree>
    <p:extLst>
      <p:ext uri="{BB962C8B-B14F-4D97-AF65-F5344CB8AC3E}">
        <p14:creationId xmlns:p14="http://schemas.microsoft.com/office/powerpoint/2010/main" val="34254509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099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You can use the following  12 slides to present to managers or Energy Teams or Sustainability teams back home.  The slides give the big picture about energy use in buildings.  The information in the slides can help foster the will to tackle sustained energy management in your organization.</a:t>
            </a:r>
          </a:p>
          <a:p>
            <a:endParaRPr lang="en-US"/>
          </a:p>
          <a:p>
            <a:endParaRPr lang="en-US"/>
          </a:p>
        </p:txBody>
      </p:sp>
      <p:sp>
        <p:nvSpPr>
          <p:cNvPr id="340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4DBD13A-F161-463B-820D-706EDE02FFE5}" type="slidenum">
              <a:rPr lang="en-US" smtClean="0"/>
              <a:pPr eaLnBrk="1" hangingPunct="1"/>
              <a:t>31</a:t>
            </a:fld>
            <a:endParaRPr lang="en-US"/>
          </a:p>
        </p:txBody>
      </p:sp>
    </p:spTree>
    <p:extLst>
      <p:ext uri="{BB962C8B-B14F-4D97-AF65-F5344CB8AC3E}">
        <p14:creationId xmlns:p14="http://schemas.microsoft.com/office/powerpoint/2010/main" val="20945614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20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Let’s talk about commitment.</a:t>
            </a:r>
          </a:p>
          <a:p>
            <a:r>
              <a:rPr lang="en-US" dirty="0"/>
              <a:t>The ENERGY STAR website recommends that your organization needs to create a formal energy policy and to create an energy team.  This is particularly important in the context of capital projects, a dominant perspective on the ENERGY STAR site.</a:t>
            </a:r>
          </a:p>
          <a:p>
            <a:r>
              <a:rPr lang="en-US" dirty="0"/>
              <a:t>As we noted in the previous section, we believe that a practical test of commitment is whether the organization has appointed some PERSON who is accountable for energy performance and improvement.  That’s why we have added the </a:t>
            </a:r>
            <a:r>
              <a:rPr lang="en-US" dirty="0" err="1"/>
              <a:t>accountabilty</a:t>
            </a:r>
            <a:r>
              <a:rPr lang="en-US" dirty="0"/>
              <a:t> loop, that connects “make the commitment” and “Evaluate progress.”</a:t>
            </a:r>
          </a:p>
          <a:p>
            <a:r>
              <a:rPr lang="en-US" dirty="0"/>
              <a:t>If your organization already has an energy policy, then find it and read it. </a:t>
            </a:r>
          </a:p>
          <a:p>
            <a:r>
              <a:rPr lang="en-US" dirty="0"/>
              <a:t> How well is the policy being followed?  You have ways to judge, using the scoring checklist we used a few minutes ago in the first exercise.</a:t>
            </a:r>
          </a:p>
          <a:p>
            <a:r>
              <a:rPr lang="en-US" dirty="0"/>
              <a:t>If your organization has not yet made the formal commitment and wants to gain some experience with energy management, that’s great!   You can still get started! </a:t>
            </a:r>
          </a:p>
          <a:p>
            <a:r>
              <a:rPr lang="en-US" dirty="0"/>
              <a:t>You can demonstrate the value of energy management with targeted examples in your own buildings that help make the case for sustained energy management—building the will to make a formal commitment in terms of policies AND in terms of assigning people to be accountable.</a:t>
            </a:r>
          </a:p>
          <a:p>
            <a:endParaRPr lang="en-US" dirty="0"/>
          </a:p>
        </p:txBody>
      </p:sp>
      <p:sp>
        <p:nvSpPr>
          <p:cNvPr id="34202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B3B6D426-D329-4C25-B27A-D7D70968E167}" type="slidenum">
              <a:rPr lang="en-US" sz="1200"/>
              <a:pPr algn="r" eaLnBrk="1" hangingPunct="1"/>
              <a:t>32</a:t>
            </a:fld>
            <a:endParaRPr lang="en-US" sz="1200" dirty="0"/>
          </a:p>
        </p:txBody>
      </p:sp>
      <p:sp>
        <p:nvSpPr>
          <p:cNvPr id="34202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53D2664-919A-42D8-ADC6-3E6FC1145683}" type="slidenum">
              <a:rPr lang="en-US" smtClean="0"/>
              <a:pPr eaLnBrk="1" hangingPunct="1"/>
              <a:t>32</a:t>
            </a:fld>
            <a:endParaRPr lang="en-US"/>
          </a:p>
        </p:txBody>
      </p:sp>
    </p:spTree>
    <p:extLst>
      <p:ext uri="{BB962C8B-B14F-4D97-AF65-F5344CB8AC3E}">
        <p14:creationId xmlns:p14="http://schemas.microsoft.com/office/powerpoint/2010/main" val="13471945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20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Let’s talk about commitment.</a:t>
            </a:r>
          </a:p>
          <a:p>
            <a:r>
              <a:rPr lang="en-US" dirty="0"/>
              <a:t>The ENERGY STAR website recommends that your organization needs to create a formal energy policy and to create an energy team.  This is particularly important in the context of capital projects, a dominant perspective on the ENERGY STAR site.</a:t>
            </a:r>
          </a:p>
          <a:p>
            <a:r>
              <a:rPr lang="en-US" dirty="0"/>
              <a:t>As we noted in the previous section, we believe that a practical test of commitment is whether the organization has appointed some PERSON who is accountable for energy performance and improvement.  That’s why we have added the </a:t>
            </a:r>
            <a:r>
              <a:rPr lang="en-US" dirty="0" err="1"/>
              <a:t>accountabilty</a:t>
            </a:r>
            <a:r>
              <a:rPr lang="en-US" dirty="0"/>
              <a:t> loop, that connects “make the commitment” and “Evaluate progress.”</a:t>
            </a:r>
          </a:p>
          <a:p>
            <a:r>
              <a:rPr lang="en-US" dirty="0"/>
              <a:t>If your organization already has an energy policy, then find it and read it. </a:t>
            </a:r>
          </a:p>
          <a:p>
            <a:r>
              <a:rPr lang="en-US" dirty="0"/>
              <a:t> How well is the policy being followed?  You have ways to judge, using the scoring checklist we used a few minutes ago in the first exercise.</a:t>
            </a:r>
          </a:p>
          <a:p>
            <a:r>
              <a:rPr lang="en-US" dirty="0"/>
              <a:t>If your organization has not yet made the formal commitment and wants to gain some experience with energy management, that’s great!   You can still get started! </a:t>
            </a:r>
          </a:p>
          <a:p>
            <a:r>
              <a:rPr lang="en-US" dirty="0"/>
              <a:t>You can demonstrate the value of energy management with targeted examples in your own buildings that help make the case for sustained energy management—building the will to make a formal commitment in terms of policies AND in terms of assigning people to be accountable.</a:t>
            </a:r>
          </a:p>
          <a:p>
            <a:endParaRPr lang="en-US" dirty="0"/>
          </a:p>
        </p:txBody>
      </p:sp>
      <p:sp>
        <p:nvSpPr>
          <p:cNvPr id="34202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B3B6D426-D329-4C25-B27A-D7D70968E167}" type="slidenum">
              <a:rPr lang="en-US" sz="1200"/>
              <a:pPr algn="r" eaLnBrk="1" hangingPunct="1"/>
              <a:t>33</a:t>
            </a:fld>
            <a:endParaRPr lang="en-US" sz="1200" dirty="0"/>
          </a:p>
        </p:txBody>
      </p:sp>
      <p:sp>
        <p:nvSpPr>
          <p:cNvPr id="34202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53D2664-919A-42D8-ADC6-3E6FC1145683}" type="slidenum">
              <a:rPr lang="en-US" smtClean="0"/>
              <a:pPr eaLnBrk="1" hangingPunct="1"/>
              <a:t>33</a:t>
            </a:fld>
            <a:endParaRPr lang="en-US"/>
          </a:p>
        </p:txBody>
      </p:sp>
    </p:spTree>
    <p:extLst>
      <p:ext uri="{BB962C8B-B14F-4D97-AF65-F5344CB8AC3E}">
        <p14:creationId xmlns:p14="http://schemas.microsoft.com/office/powerpoint/2010/main" val="34556153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lnSpcReduction="10000"/>
          </a:bodyPr>
          <a:lstStyle/>
          <a:p>
            <a:pPr>
              <a:defRPr/>
            </a:pPr>
            <a:r>
              <a:rPr lang="en-US" dirty="0"/>
              <a:t>Managers put numbers in context.  Dollar numbers in organizations (not-for-profit as well as for profit)  can be connected to revenue and expenses to gauge the dollar impact of energy savings.</a:t>
            </a:r>
          </a:p>
          <a:p>
            <a:pPr>
              <a:defRPr/>
            </a:pPr>
            <a:r>
              <a:rPr lang="en-US" dirty="0"/>
              <a:t>Check the arithmetic to confirm the statement:</a:t>
            </a:r>
          </a:p>
          <a:p>
            <a:pPr>
              <a:defRPr/>
            </a:pPr>
            <a:r>
              <a:rPr lang="en-US" dirty="0"/>
              <a:t>Increase revenue (and costs, proportionally)            Maintain revenue (and decrease costs by $1000)</a:t>
            </a:r>
          </a:p>
          <a:p>
            <a:pPr>
              <a:defRPr/>
            </a:pPr>
            <a:r>
              <a:rPr lang="en-US" dirty="0"/>
              <a:t>1,020,000                                     		 1,000,000</a:t>
            </a:r>
          </a:p>
          <a:p>
            <a:pPr>
              <a:buFontTx/>
              <a:buChar char="-"/>
              <a:defRPr/>
            </a:pPr>
            <a:r>
              <a:rPr lang="en-US" dirty="0"/>
              <a:t>  969,000                                        		 -  949,000</a:t>
            </a:r>
          </a:p>
          <a:p>
            <a:pPr>
              <a:defRPr/>
            </a:pPr>
            <a:r>
              <a:rPr lang="en-US" dirty="0"/>
              <a:t>_________		                                         ________</a:t>
            </a:r>
          </a:p>
          <a:p>
            <a:pPr>
              <a:defRPr/>
            </a:pPr>
            <a:r>
              <a:rPr lang="en-US" dirty="0"/>
              <a:t>     51,000		                  		      51,000</a:t>
            </a:r>
          </a:p>
          <a:p>
            <a:pPr>
              <a:defRPr/>
            </a:pPr>
            <a:endParaRPr lang="en-US" dirty="0"/>
          </a:p>
          <a:p>
            <a:pPr>
              <a:defRPr/>
            </a:pPr>
            <a:r>
              <a:rPr lang="en-US" dirty="0"/>
              <a:t>In this case, the revenue impact is a factor of 20.</a:t>
            </a:r>
          </a:p>
          <a:p>
            <a:pPr>
              <a:defRPr/>
            </a:pPr>
            <a:endParaRPr lang="en-US" dirty="0"/>
          </a:p>
          <a:p>
            <a:pPr>
              <a:defRPr/>
            </a:pPr>
            <a:r>
              <a:rPr lang="en-US" dirty="0"/>
              <a:t>ADDITIONAL  EXAMPLE:  The median total margin for U.S. Hospitals is 4%, so the “revenue impact factor” is at least 25 for half of U.S. hospitals  </a:t>
            </a:r>
          </a:p>
          <a:p>
            <a:pPr>
              <a:defRPr/>
            </a:pPr>
            <a:r>
              <a:rPr lang="en-US" dirty="0"/>
              <a:t>(source:  </a:t>
            </a:r>
            <a:r>
              <a:rPr lang="en-US" u="sng" dirty="0">
                <a:hlinkClick r:id="rId3"/>
              </a:rPr>
              <a:t>http://www.squarefootage.net/download_presentation.htm</a:t>
            </a:r>
            <a:r>
              <a:rPr lang="en-US" u="sng" dirty="0"/>
              <a:t> </a:t>
            </a:r>
            <a:r>
              <a:rPr lang="en-US" dirty="0"/>
              <a:t> presentation by B. Alan Whitson, "Making Sense Out of Sustainability in Healthcare" Chicago, July 31, 2009, IFMA Healthcare Council Seminar).</a:t>
            </a:r>
          </a:p>
          <a:p>
            <a:pPr>
              <a:defRPr/>
            </a:pPr>
            <a:endParaRPr lang="en-US" dirty="0"/>
          </a:p>
          <a:p>
            <a:pPr>
              <a:defRPr/>
            </a:pPr>
            <a:r>
              <a:rPr lang="en-US" dirty="0"/>
              <a:t>If your organization  operates with low margins, energy savings that do not depend on capital investment are an especially attractive opportunity.</a:t>
            </a:r>
          </a:p>
          <a:p>
            <a:pPr>
              <a:defRPr/>
            </a:pPr>
            <a:endParaRPr lang="en-US" dirty="0"/>
          </a:p>
          <a:p>
            <a:pPr>
              <a:defRPr/>
            </a:pPr>
            <a:endParaRPr lang="en-US" dirty="0"/>
          </a:p>
        </p:txBody>
      </p:sp>
      <p:sp>
        <p:nvSpPr>
          <p:cNvPr id="3450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78BE2B5-C37B-462B-9152-7A9451B0E67B}" type="slidenum">
              <a:rPr lang="en-US" smtClean="0"/>
              <a:pPr eaLnBrk="1" hangingPunct="1"/>
              <a:t>34</a:t>
            </a:fld>
            <a:endParaRPr lang="en-US"/>
          </a:p>
        </p:txBody>
      </p:sp>
    </p:spTree>
    <p:extLst>
      <p:ext uri="{BB962C8B-B14F-4D97-AF65-F5344CB8AC3E}">
        <p14:creationId xmlns:p14="http://schemas.microsoft.com/office/powerpoint/2010/main" val="3368639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Rectangle 7"/>
          <p:cNvSpPr txBox="1">
            <a:spLocks noGrp="1" noChangeArrowheads="1"/>
          </p:cNvSpPr>
          <p:nvPr/>
        </p:nvSpPr>
        <p:spPr bwMode="auto">
          <a:xfrm>
            <a:off x="4144966" y="9120190"/>
            <a:ext cx="3170237"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033" tIns="49016" rIns="98033" bIns="49016" anchor="b"/>
          <a:lstStyle>
            <a:lvl1pPr defTabSz="979488" eaLnBrk="0" hangingPunct="0">
              <a:defRPr>
                <a:solidFill>
                  <a:schemeClr val="tx1"/>
                </a:solidFill>
                <a:latin typeface="Arial" charset="0"/>
              </a:defRPr>
            </a:lvl1pPr>
            <a:lvl2pPr marL="742950" indent="-285750" defTabSz="979488" eaLnBrk="0" hangingPunct="0">
              <a:defRPr>
                <a:solidFill>
                  <a:schemeClr val="tx1"/>
                </a:solidFill>
                <a:latin typeface="Arial" charset="0"/>
              </a:defRPr>
            </a:lvl2pPr>
            <a:lvl3pPr marL="1143000" indent="-228600" defTabSz="979488" eaLnBrk="0" hangingPunct="0">
              <a:defRPr>
                <a:solidFill>
                  <a:schemeClr val="tx1"/>
                </a:solidFill>
                <a:latin typeface="Arial" charset="0"/>
              </a:defRPr>
            </a:lvl3pPr>
            <a:lvl4pPr marL="1600200" indent="-228600" defTabSz="979488" eaLnBrk="0" hangingPunct="0">
              <a:defRPr>
                <a:solidFill>
                  <a:schemeClr val="tx1"/>
                </a:solidFill>
                <a:latin typeface="Arial" charset="0"/>
              </a:defRPr>
            </a:lvl4pPr>
            <a:lvl5pPr marL="2057400" indent="-228600" defTabSz="979488" eaLnBrk="0" hangingPunct="0">
              <a:defRPr>
                <a:solidFill>
                  <a:schemeClr val="tx1"/>
                </a:solidFill>
                <a:latin typeface="Arial" charset="0"/>
              </a:defRPr>
            </a:lvl5pPr>
            <a:lvl6pPr marL="2514600" indent="-228600" defTabSz="979488" eaLnBrk="0" fontAlgn="base" hangingPunct="0">
              <a:spcBef>
                <a:spcPct val="0"/>
              </a:spcBef>
              <a:spcAft>
                <a:spcPct val="0"/>
              </a:spcAft>
              <a:defRPr>
                <a:solidFill>
                  <a:schemeClr val="tx1"/>
                </a:solidFill>
                <a:latin typeface="Arial" charset="0"/>
              </a:defRPr>
            </a:lvl6pPr>
            <a:lvl7pPr marL="2971800" indent="-228600" defTabSz="979488" eaLnBrk="0" fontAlgn="base" hangingPunct="0">
              <a:spcBef>
                <a:spcPct val="0"/>
              </a:spcBef>
              <a:spcAft>
                <a:spcPct val="0"/>
              </a:spcAft>
              <a:defRPr>
                <a:solidFill>
                  <a:schemeClr val="tx1"/>
                </a:solidFill>
                <a:latin typeface="Arial" charset="0"/>
              </a:defRPr>
            </a:lvl7pPr>
            <a:lvl8pPr marL="3429000" indent="-228600" defTabSz="979488" eaLnBrk="0" fontAlgn="base" hangingPunct="0">
              <a:spcBef>
                <a:spcPct val="0"/>
              </a:spcBef>
              <a:spcAft>
                <a:spcPct val="0"/>
              </a:spcAft>
              <a:defRPr>
                <a:solidFill>
                  <a:schemeClr val="tx1"/>
                </a:solidFill>
                <a:latin typeface="Arial" charset="0"/>
              </a:defRPr>
            </a:lvl8pPr>
            <a:lvl9pPr marL="3886200" indent="-228600" defTabSz="979488" eaLnBrk="0" fontAlgn="base" hangingPunct="0">
              <a:spcBef>
                <a:spcPct val="0"/>
              </a:spcBef>
              <a:spcAft>
                <a:spcPct val="0"/>
              </a:spcAft>
              <a:defRPr>
                <a:solidFill>
                  <a:schemeClr val="tx1"/>
                </a:solidFill>
                <a:latin typeface="Arial" charset="0"/>
              </a:defRPr>
            </a:lvl9pPr>
          </a:lstStyle>
          <a:p>
            <a:pPr algn="r"/>
            <a:fld id="{978C0B28-A711-442E-8CF0-AF656ABB6914}" type="slidenum">
              <a:rPr lang="en-US" sz="1200">
                <a:latin typeface="Times New Roman" pitchFamily="18" charset="0"/>
              </a:rPr>
              <a:pPr algn="r"/>
              <a:t>35</a:t>
            </a:fld>
            <a:endParaRPr lang="en-US" sz="1200" dirty="0">
              <a:latin typeface="Times New Roman" pitchFamily="18" charset="0"/>
            </a:endParaRPr>
          </a:p>
        </p:txBody>
      </p:sp>
      <p:sp>
        <p:nvSpPr>
          <p:cNvPr id="346115" name="Rectangle 2"/>
          <p:cNvSpPr>
            <a:spLocks noGrp="1" noRot="1" noChangeAspect="1" noChangeArrowheads="1" noTextEdit="1"/>
          </p:cNvSpPr>
          <p:nvPr>
            <p:ph type="sldImg"/>
          </p:nvPr>
        </p:nvSpPr>
        <p:spPr bwMode="auto">
          <a:xfrm>
            <a:off x="1260475" y="720725"/>
            <a:ext cx="4799013"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6116" name="Rectangle 3"/>
          <p:cNvSpPr>
            <a:spLocks noGrp="1" noChangeArrowheads="1"/>
          </p:cNvSpPr>
          <p:nvPr>
            <p:ph type="body" idx="1"/>
          </p:nvPr>
        </p:nvSpPr>
        <p:spPr>
          <a:xfrm>
            <a:off x="976316" y="4560891"/>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033" tIns="49016" rIns="98033" bIns="49016"/>
          <a:lstStyle/>
          <a:p>
            <a:r>
              <a:rPr lang="en-US" dirty="0">
                <a:solidFill>
                  <a:srgbClr val="05A6D0"/>
                </a:solidFill>
              </a:rPr>
              <a:t>RESOURCE: </a:t>
            </a:r>
            <a:r>
              <a:rPr lang="en-US" b="1" dirty="0">
                <a:solidFill>
                  <a:srgbClr val="05A6D0"/>
                </a:solidFill>
              </a:rPr>
              <a:t>FINANCIAL VALUE TOOLS</a:t>
            </a:r>
          </a:p>
          <a:p>
            <a:r>
              <a:rPr lang="en-US" dirty="0"/>
              <a:t>The </a:t>
            </a:r>
            <a:r>
              <a:rPr lang="en-US" b="1" dirty="0"/>
              <a:t>Building Upgrade Value Calculator</a:t>
            </a:r>
            <a:r>
              <a:rPr lang="en-US" dirty="0"/>
              <a:t> estimates the financial impact of proposed investments in energy efficiency in office properties. The calculations are based on data input by the user, representing scenarios and conditions present at their properties. Required inputs are limited to general characteristics of the building, plus information on the proposed investments in energy efficiency upgrades</a:t>
            </a:r>
          </a:p>
          <a:p>
            <a:r>
              <a:rPr lang="en-US" dirty="0"/>
              <a:t>The </a:t>
            </a:r>
            <a:r>
              <a:rPr lang="en-US" b="1" dirty="0"/>
              <a:t>Financial Value Calculator </a:t>
            </a:r>
            <a:r>
              <a:rPr lang="en-US" dirty="0"/>
              <a:t>tool uses the prevailing price/earnings ratio to estimate the market value of increased earnings that can result from increased energy efficiency. The tool uses the corporate data you enter to calculate your company’s potential financial returns. Both publicly- and privately-held companies can use the FVC to assess the potential value of improved energy performance.</a:t>
            </a:r>
          </a:p>
          <a:p>
            <a:r>
              <a:rPr lang="en-US" dirty="0"/>
              <a:t>The </a:t>
            </a:r>
            <a:r>
              <a:rPr lang="en-US" b="1" dirty="0"/>
              <a:t>Cash Flow Opportunity</a:t>
            </a:r>
            <a:r>
              <a:rPr lang="en-US" dirty="0"/>
              <a:t> Calculator can accelerate the installation of energy efficiency projects by addressing three critical questions about implementing these projects;</a:t>
            </a:r>
          </a:p>
          <a:p>
            <a:pPr>
              <a:spcAft>
                <a:spcPct val="25000"/>
              </a:spcAft>
            </a:pPr>
            <a:r>
              <a:rPr lang="en-US" dirty="0"/>
              <a:t>1) How much new energy efficiency equipment can be purchased from the anticipated savings?</a:t>
            </a:r>
          </a:p>
          <a:p>
            <a:pPr>
              <a:spcAft>
                <a:spcPct val="25000"/>
              </a:spcAft>
            </a:pPr>
            <a:r>
              <a:rPr lang="en-US" dirty="0"/>
              <a:t>2) Should this equipment purchase be financed now or is it better to wait and use cash from a future budget? (avoid paying interest)</a:t>
            </a:r>
          </a:p>
          <a:p>
            <a:pPr>
              <a:spcAft>
                <a:spcPct val="25000"/>
              </a:spcAft>
            </a:pPr>
            <a:r>
              <a:rPr lang="en-US" dirty="0"/>
              <a:t>3) Is money being lost by waiting for a lower interest rate?</a:t>
            </a:r>
          </a:p>
          <a:p>
            <a:pPr>
              <a:spcAft>
                <a:spcPct val="25000"/>
              </a:spcAft>
            </a:pPr>
            <a:r>
              <a:rPr lang="en-US" dirty="0"/>
              <a:t>http://www.energystar.gov/index.cfm?c=assess_value.financial_tools </a:t>
            </a:r>
          </a:p>
        </p:txBody>
      </p:sp>
      <p:sp>
        <p:nvSpPr>
          <p:cNvPr id="34611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49269AA-EDAC-4962-9E87-DE735F8B9F6C}" type="slidenum">
              <a:rPr lang="en-US" smtClean="0"/>
              <a:pPr eaLnBrk="1" hangingPunct="1"/>
              <a:t>35</a:t>
            </a:fld>
            <a:endParaRPr lang="en-US"/>
          </a:p>
        </p:txBody>
      </p:sp>
    </p:spTree>
    <p:extLst>
      <p:ext uri="{BB962C8B-B14F-4D97-AF65-F5344CB8AC3E}">
        <p14:creationId xmlns:p14="http://schemas.microsoft.com/office/powerpoint/2010/main" val="41691060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9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 this seminar, we are going to tackle energy use in buildings, there are also energy management opportunities in transportation and industrial sectors.</a:t>
            </a:r>
          </a:p>
          <a:p>
            <a:endParaRPr lang="en-US"/>
          </a:p>
          <a:p>
            <a:r>
              <a:rPr lang="en-US"/>
              <a:t>Source:  2008 Annual Energy Review, http://www.eia.gov/FTPROOT/multifuel/038408.pdf  Figure 1.0</a:t>
            </a:r>
          </a:p>
          <a:p>
            <a:endParaRPr lang="en-US"/>
          </a:p>
          <a:p>
            <a:endParaRPr lang="en-US"/>
          </a:p>
          <a:p>
            <a:endParaRPr lang="en-US"/>
          </a:p>
          <a:p>
            <a:endParaRPr lang="en-US"/>
          </a:p>
        </p:txBody>
      </p:sp>
      <p:sp>
        <p:nvSpPr>
          <p:cNvPr id="3491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7A90D01-13AE-4BD3-B69B-11C0FF43838C}" type="slidenum">
              <a:rPr lang="en-US" smtClean="0"/>
              <a:pPr eaLnBrk="1" hangingPunct="1"/>
              <a:t>36</a:t>
            </a:fld>
            <a:endParaRPr lang="en-US"/>
          </a:p>
        </p:txBody>
      </p:sp>
    </p:spTree>
    <p:extLst>
      <p:ext uri="{BB962C8B-B14F-4D97-AF65-F5344CB8AC3E}">
        <p14:creationId xmlns:p14="http://schemas.microsoft.com/office/powerpoint/2010/main" val="30000082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48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0221F9F-9B74-47B7-BED5-7403DA20B574}" type="slidenum">
              <a:rPr lang="en-US" smtClean="0"/>
              <a:pPr eaLnBrk="1" hangingPunct="1"/>
              <a:t>37</a:t>
            </a:fld>
            <a:endParaRPr lang="en-US"/>
          </a:p>
        </p:txBody>
      </p:sp>
    </p:spTree>
    <p:extLst>
      <p:ext uri="{BB962C8B-B14F-4D97-AF65-F5344CB8AC3E}">
        <p14:creationId xmlns:p14="http://schemas.microsoft.com/office/powerpoint/2010/main" val="14702162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0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We believe it is economically feasible to reduce energy use  by 33% , not every  building but in a portfolio of buildings, on average.</a:t>
            </a:r>
          </a:p>
          <a:p>
            <a:endParaRPr lang="en-US"/>
          </a:p>
          <a:p>
            <a:r>
              <a:rPr lang="en-US"/>
              <a:t>33% reduction of 39% of U.S. Energy= 13% savings potential FOR RESIDENTIAL AND COMMERCIAL.</a:t>
            </a:r>
          </a:p>
          <a:p>
            <a:endParaRPr lang="en-US"/>
          </a:p>
          <a:p>
            <a:endParaRPr lang="en-US">
              <a:solidFill>
                <a:schemeClr val="bg1"/>
              </a:solidFill>
            </a:endParaRPr>
          </a:p>
          <a:p>
            <a:r>
              <a:rPr lang="en-US"/>
              <a:t>The arithmetic in this slide derives from 2006 statistics.  The near term forecasts do not change the story.</a:t>
            </a:r>
          </a:p>
          <a:p>
            <a:endParaRPr lang="en-US">
              <a:solidFill>
                <a:schemeClr val="bg1"/>
              </a:solidFill>
            </a:endParaRPr>
          </a:p>
          <a:p>
            <a:endParaRPr lang="en-US"/>
          </a:p>
        </p:txBody>
      </p:sp>
      <p:sp>
        <p:nvSpPr>
          <p:cNvPr id="3502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4E052C6-25CB-4BC2-83BF-47D3A02F9A9C}" type="slidenum">
              <a:rPr lang="en-US" smtClean="0"/>
              <a:pPr eaLnBrk="1" hangingPunct="1"/>
              <a:t>38</a:t>
            </a:fld>
            <a:endParaRPr lang="en-US"/>
          </a:p>
        </p:txBody>
      </p:sp>
    </p:spTree>
    <p:extLst>
      <p:ext uri="{BB962C8B-B14F-4D97-AF65-F5344CB8AC3E}">
        <p14:creationId xmlns:p14="http://schemas.microsoft.com/office/powerpoint/2010/main" val="5641249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71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 are the sources of energy in 2008 in the US.  You can see at a glance that renewable energy is a small piece of the Energy Pie. </a:t>
            </a:r>
          </a:p>
          <a:p>
            <a:r>
              <a:rPr lang="en-US" dirty="0"/>
              <a:t>(source:  Table 1.3  ”Primary Energy Consumption by Source, 1949-2009”  Annual Energy Overview, http://www.eia.doe.gov/emeu/aer/overview.html)</a:t>
            </a:r>
          </a:p>
          <a:p>
            <a:endParaRPr lang="en-US" dirty="0"/>
          </a:p>
          <a:p>
            <a:r>
              <a:rPr lang="en-US" dirty="0"/>
              <a:t>The three largest components are fossil fuels, which when burned produce not only energy but greenhouse gases like carbon dioxide, CO2.</a:t>
            </a:r>
          </a:p>
          <a:p>
            <a:endParaRPr lang="en-US" dirty="0"/>
          </a:p>
          <a:p>
            <a:r>
              <a:rPr lang="en-US" dirty="0"/>
              <a:t>Fossil fuels dominate the present. Fossil fuels will dominate the next 20 years.</a:t>
            </a:r>
          </a:p>
          <a:p>
            <a:endParaRPr lang="en-US" dirty="0"/>
          </a:p>
          <a:p>
            <a:r>
              <a:rPr lang="en-US" dirty="0"/>
              <a:t>In this breakdown, Renewables excluding Hydro, is dominated by biomass, not PV and wind, the usual sources we think about when we hear the term “renewables.”</a:t>
            </a:r>
          </a:p>
          <a:p>
            <a:endParaRPr lang="en-US" dirty="0"/>
          </a:p>
          <a:p>
            <a:r>
              <a:rPr lang="en-US" dirty="0"/>
              <a:t>Renewables will not, in the short term, have much impact on climate and other environmental issues. </a:t>
            </a:r>
          </a:p>
          <a:p>
            <a:endParaRPr lang="en-US" dirty="0"/>
          </a:p>
          <a:p>
            <a:r>
              <a:rPr lang="en-US" dirty="0"/>
              <a:t>The mix of energy sources is not expected to change radically over the next few years.</a:t>
            </a:r>
          </a:p>
          <a:p>
            <a:endParaRPr lang="en-US" dirty="0"/>
          </a:p>
        </p:txBody>
      </p:sp>
      <p:sp>
        <p:nvSpPr>
          <p:cNvPr id="3471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7F2E93C-3472-4BDB-BFBA-5C1D1D04F98D}" type="slidenum">
              <a:rPr lang="en-US" smtClean="0"/>
              <a:pPr eaLnBrk="1" hangingPunct="1"/>
              <a:t>39</a:t>
            </a:fld>
            <a:endParaRPr lang="en-US"/>
          </a:p>
        </p:txBody>
      </p:sp>
    </p:spTree>
    <p:extLst>
      <p:ext uri="{BB962C8B-B14F-4D97-AF65-F5344CB8AC3E}">
        <p14:creationId xmlns:p14="http://schemas.microsoft.com/office/powerpoint/2010/main" val="11650270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12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600" dirty="0"/>
              <a:t>If you pull the information in the previous slides together, we get to this conclusion:</a:t>
            </a:r>
          </a:p>
          <a:p>
            <a:endParaRPr lang="en-US" sz="1600" dirty="0"/>
          </a:p>
          <a:p>
            <a:r>
              <a:rPr lang="en-US" sz="1600" dirty="0"/>
              <a:t>Energy Management is the Quickest, Cheapest, Cleanest Way to Extend World Energy Supplies.</a:t>
            </a:r>
          </a:p>
          <a:p>
            <a:endParaRPr lang="en-US" sz="1600" dirty="0"/>
          </a:p>
          <a:p>
            <a:r>
              <a:rPr lang="en-US" sz="1600" dirty="0"/>
              <a:t>Comparing the savings with renewable energy, the most effective thing we can do is attack wasted energy and save.</a:t>
            </a:r>
          </a:p>
          <a:p>
            <a:endParaRPr lang="en-US" sz="1600" dirty="0"/>
          </a:p>
          <a:p>
            <a:r>
              <a:rPr lang="en-US" sz="1600" dirty="0"/>
              <a:t>We are not denigrating renewable energy but rather observing that we have tremendous potential in the buildings we have.</a:t>
            </a:r>
          </a:p>
          <a:p>
            <a:endParaRPr lang="en-US" sz="1600" dirty="0"/>
          </a:p>
          <a:p>
            <a:r>
              <a:rPr lang="en-US" sz="1600" dirty="0"/>
              <a:t>Energy management implies you will learn how to use energy more intelligently in your buildings, reducing waste and assuring that changes to procedures and equipment yield their potential.</a:t>
            </a:r>
          </a:p>
          <a:p>
            <a:endParaRPr lang="en-US" sz="1600" dirty="0"/>
          </a:p>
          <a:p>
            <a:r>
              <a:rPr lang="en-US" sz="1600" dirty="0"/>
              <a:t>The 14% national impact provides an achievable percentage of energy savings from work with existing buildings, derived from our estimate of 33% savings in building energy use—though there are diminishing returns as you tackle opportunities (the first 5% is usually less costly than the last 5%).  </a:t>
            </a:r>
          </a:p>
          <a:p>
            <a:endParaRPr lang="en-US" sz="1600" dirty="0"/>
          </a:p>
          <a:p>
            <a:r>
              <a:rPr lang="en-US" sz="1600" dirty="0"/>
              <a:t>Another way to look at the same figures:  if you make more effective use of energy derived from fossil fuel, the % of the energy pie contributed by </a:t>
            </a:r>
            <a:r>
              <a:rPr lang="en-US" sz="1600" dirty="0" err="1"/>
              <a:t>renewables</a:t>
            </a:r>
            <a:r>
              <a:rPr lang="en-US" sz="1600" dirty="0"/>
              <a:t> goes up, even if no more renewable production is added.  Reducing the use of fossil fuels increases the relative impact of </a:t>
            </a:r>
            <a:r>
              <a:rPr lang="en-US" sz="1600" dirty="0" err="1"/>
              <a:t>renewables</a:t>
            </a:r>
            <a:r>
              <a:rPr lang="en-US" sz="1600" dirty="0"/>
              <a:t>.</a:t>
            </a:r>
          </a:p>
        </p:txBody>
      </p:sp>
      <p:sp>
        <p:nvSpPr>
          <p:cNvPr id="3512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20ABF72-34E9-4D11-8AD6-990BC87D86EF}" type="slidenum">
              <a:rPr lang="en-US" smtClean="0"/>
              <a:pPr eaLnBrk="1" hangingPunct="1"/>
              <a:t>40</a:t>
            </a:fld>
            <a:endParaRPr lang="en-US"/>
          </a:p>
        </p:txBody>
      </p:sp>
    </p:spTree>
    <p:extLst>
      <p:ext uri="{BB962C8B-B14F-4D97-AF65-F5344CB8AC3E}">
        <p14:creationId xmlns:p14="http://schemas.microsoft.com/office/powerpoint/2010/main" val="19511425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328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two ways to get the savings are managing what you have better (wringing out waste) and replacing equipment (HVAC systems, lighting, revised control systems, etc.)</a:t>
            </a:r>
          </a:p>
          <a:p>
            <a:endParaRPr lang="en-US" dirty="0"/>
          </a:p>
          <a:p>
            <a:r>
              <a:rPr lang="en-US" dirty="0"/>
              <a:t>This arithmetic applies to existing buildings, which is a huge opportunity.  You hit design constraints and strong economic barriers beyond the level of 33%, with the current costs of energy and technology.</a:t>
            </a:r>
          </a:p>
          <a:p>
            <a:endParaRPr lang="en-US" dirty="0"/>
          </a:p>
          <a:p>
            <a:r>
              <a:rPr lang="en-US" dirty="0"/>
              <a:t>This seminar will focus on smarter use of the systems and technology you have right now, which can account for as much as half of the potential available savings at no or low cost.</a:t>
            </a:r>
          </a:p>
          <a:p>
            <a:endParaRPr lang="en-US" dirty="0"/>
          </a:p>
          <a:p>
            <a:r>
              <a:rPr lang="en-US" dirty="0"/>
              <a:t>Of course in any specific building, you may have more potential impact from smart use of what you have vs equipment changes or equipment may lead the way.</a:t>
            </a:r>
          </a:p>
        </p:txBody>
      </p:sp>
      <p:sp>
        <p:nvSpPr>
          <p:cNvPr id="353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2AB9669-DBF6-401B-BB2B-03BF6B467B21}" type="slidenum">
              <a:rPr lang="en-US" smtClean="0"/>
              <a:pPr eaLnBrk="1" hangingPunct="1"/>
              <a:t>42</a:t>
            </a:fld>
            <a:endParaRPr lang="en-US"/>
          </a:p>
        </p:txBody>
      </p:sp>
    </p:spTree>
    <p:extLst>
      <p:ext uri="{BB962C8B-B14F-4D97-AF65-F5344CB8AC3E}">
        <p14:creationId xmlns:p14="http://schemas.microsoft.com/office/powerpoint/2010/main" val="197905402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43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slide illustrates the conversion of energy savings into environmental impact.</a:t>
            </a:r>
          </a:p>
          <a:p>
            <a:endParaRPr lang="en-US" dirty="0"/>
          </a:p>
          <a:p>
            <a:r>
              <a:rPr lang="en-US" dirty="0"/>
              <a:t>You can convert savings of energy into emissions using factor tables produced by the EPA and the Department of Energy.</a:t>
            </a:r>
          </a:p>
          <a:p>
            <a:endParaRPr lang="en-US" dirty="0"/>
          </a:p>
          <a:p>
            <a:pPr>
              <a:lnSpc>
                <a:spcPct val="90000"/>
              </a:lnSpc>
            </a:pPr>
            <a:r>
              <a:rPr lang="en-US" dirty="0"/>
              <a:t>The calculations of emissions in this slide come from Emissions Factors and Energy Prices for the Cleaner and Greener Environmental Program </a:t>
            </a:r>
          </a:p>
          <a:p>
            <a:pPr>
              <a:lnSpc>
                <a:spcPct val="90000"/>
              </a:lnSpc>
            </a:pPr>
            <a:r>
              <a:rPr lang="en-US" dirty="0">
                <a:hlinkClick r:id="rId3"/>
              </a:rPr>
              <a:t>http://www.cleanerandgreener.org/download/efactors.pdf</a:t>
            </a:r>
            <a:r>
              <a:rPr lang="en-US" dirty="0"/>
              <a:t>  which has emissions factors by state.</a:t>
            </a:r>
          </a:p>
          <a:p>
            <a:pPr>
              <a:lnSpc>
                <a:spcPct val="90000"/>
              </a:lnSpc>
            </a:pPr>
            <a:endParaRPr lang="en-US" dirty="0"/>
          </a:p>
          <a:p>
            <a:pPr>
              <a:lnSpc>
                <a:spcPct val="90000"/>
              </a:lnSpc>
            </a:pPr>
            <a:r>
              <a:rPr lang="en-US" dirty="0"/>
              <a:t>Also, the EPA </a:t>
            </a:r>
            <a:r>
              <a:rPr lang="en-US" dirty="0" err="1"/>
              <a:t>eGRID</a:t>
            </a:r>
            <a:r>
              <a:rPr lang="en-US" dirty="0"/>
              <a:t> program has similar information, on a state by state and power plant basis, </a:t>
            </a:r>
            <a:r>
              <a:rPr lang="en-US" u="sng" dirty="0"/>
              <a:t>http://www.epa.gov/cleanenergy/energy-resources/egrid/index.html </a:t>
            </a:r>
          </a:p>
          <a:p>
            <a:pPr>
              <a:lnSpc>
                <a:spcPct val="90000"/>
              </a:lnSpc>
            </a:pPr>
            <a:endParaRPr lang="en-US" u="sng" dirty="0"/>
          </a:p>
          <a:p>
            <a:pPr>
              <a:lnSpc>
                <a:spcPct val="90000"/>
              </a:lnSpc>
            </a:pPr>
            <a:r>
              <a:rPr lang="en-US" dirty="0"/>
              <a:t>ENERGY STAR’s Portfolio Manager on-line program will calculate the emissions for your buildings automatically so you can let ENERGY STAR do the emissions arithmetic for you!  We’ll discuss the Portfolio Manager tool later this morning.</a:t>
            </a:r>
          </a:p>
          <a:p>
            <a:endParaRPr lang="en-US" dirty="0"/>
          </a:p>
          <a:p>
            <a:r>
              <a:rPr lang="en-US" dirty="0"/>
              <a:t>The impact on environmental emissions is impressive, equivalent to more than 800 kW of PV production in the upper Midwest.</a:t>
            </a:r>
          </a:p>
          <a:p>
            <a:endParaRPr lang="en-US" dirty="0"/>
          </a:p>
          <a:p>
            <a:r>
              <a:rPr lang="en-US" dirty="0"/>
              <a:t>MANAGEMENT NOTE:  Wes reduced the energy use in the face of increased program demand and increased square footage.</a:t>
            </a:r>
          </a:p>
          <a:p>
            <a:endParaRPr lang="en-US" dirty="0"/>
          </a:p>
          <a:p>
            <a:endParaRPr lang="en-US" dirty="0"/>
          </a:p>
        </p:txBody>
      </p:sp>
      <p:sp>
        <p:nvSpPr>
          <p:cNvPr id="3543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5A8391F-B236-47C8-BC44-FBC340E8233A}" type="slidenum">
              <a:rPr lang="en-US" smtClean="0"/>
              <a:pPr eaLnBrk="1" hangingPunct="1"/>
              <a:t>43</a:t>
            </a:fld>
            <a:endParaRPr lang="en-US"/>
          </a:p>
        </p:txBody>
      </p:sp>
    </p:spTree>
    <p:extLst>
      <p:ext uri="{BB962C8B-B14F-4D97-AF65-F5344CB8AC3E}">
        <p14:creationId xmlns:p14="http://schemas.microsoft.com/office/powerpoint/2010/main" val="192092735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5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55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DF50018-5CDF-4A71-BFC0-E9BE98031CE7}" type="slidenum">
              <a:rPr lang="en-US" smtClean="0"/>
              <a:pPr eaLnBrk="1" hangingPunct="1"/>
              <a:t>45</a:t>
            </a:fld>
            <a:endParaRPr lang="en-US"/>
          </a:p>
        </p:txBody>
      </p:sp>
    </p:spTree>
    <p:extLst>
      <p:ext uri="{BB962C8B-B14F-4D97-AF65-F5344CB8AC3E}">
        <p14:creationId xmlns:p14="http://schemas.microsoft.com/office/powerpoint/2010/main" val="337583573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6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563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B9BE224-F090-4107-A4A0-FBCA0693938A}" type="slidenum">
              <a:rPr lang="en-US" smtClean="0"/>
              <a:pPr eaLnBrk="1" hangingPunct="1"/>
              <a:t>46</a:t>
            </a:fld>
            <a:endParaRPr lang="en-US"/>
          </a:p>
        </p:txBody>
      </p:sp>
    </p:spTree>
    <p:extLst>
      <p:ext uri="{BB962C8B-B14F-4D97-AF65-F5344CB8AC3E}">
        <p14:creationId xmlns:p14="http://schemas.microsoft.com/office/powerpoint/2010/main" val="63786150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7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DICK Check Citation on deterioration in operation.</a:t>
            </a:r>
          </a:p>
          <a:p>
            <a:endParaRPr lang="en-US" b="1" dirty="0"/>
          </a:p>
          <a:p>
            <a:r>
              <a:rPr lang="en-US" dirty="0"/>
              <a:t>What about Commissioning?  A good idea but not the whole story</a:t>
            </a:r>
          </a:p>
          <a:p>
            <a:pPr>
              <a:buFontTx/>
              <a:buChar char="•"/>
            </a:pPr>
            <a:r>
              <a:rPr lang="en-US" dirty="0"/>
              <a:t>LEED® buildings require commissioning before start-up as part of LEED certification</a:t>
            </a:r>
          </a:p>
          <a:p>
            <a:pPr>
              <a:buFontTx/>
              <a:buChar char="•"/>
            </a:pPr>
            <a:r>
              <a:rPr lang="en-US" dirty="0"/>
              <a:t>12-month review after occupancy has not been required by earlier versions of LEED (unless M&amp;V point sought)—the new 3.0 version does require checking of energy use.</a:t>
            </a:r>
          </a:p>
          <a:p>
            <a:pPr>
              <a:buFontTx/>
              <a:buChar char="•"/>
            </a:pPr>
            <a:r>
              <a:rPr lang="en-US" dirty="0"/>
              <a:t>Retro-commissioning gets equipment working right in existing buildings, </a:t>
            </a:r>
          </a:p>
          <a:p>
            <a:pPr marL="1095608" lvl="1" indent="-420172"/>
            <a:r>
              <a:rPr lang="en-US" dirty="0"/>
              <a:t>a good foundation for sustained energy management!</a:t>
            </a:r>
          </a:p>
          <a:p>
            <a:pPr marL="1095608" lvl="1" indent="-420172"/>
            <a:endParaRPr lang="en-US" dirty="0"/>
          </a:p>
          <a:p>
            <a:pPr marL="1095608" lvl="1" indent="-420172"/>
            <a:r>
              <a:rPr lang="en-US" dirty="0"/>
              <a:t>There is a strong implication that LEED buildings use less energy (Platinum &gt; </a:t>
            </a:r>
            <a:r>
              <a:rPr lang="en-US" dirty="0" err="1"/>
              <a:t>Golg</a:t>
            </a:r>
            <a:r>
              <a:rPr lang="en-US" dirty="0"/>
              <a:t>&gt; Silver &gt; Standard).  LEED NC recognizes a DESIGN that should be energy efficient.  Most LEED certifications in the past have not been followed by actual energy tracking and analysis of performance   LEED EB does require tracking.   And revisions to LEED NC suggest tracking will be required in the future.</a:t>
            </a:r>
          </a:p>
          <a:p>
            <a:endParaRPr lang="en-US" b="1" dirty="0"/>
          </a:p>
        </p:txBody>
      </p:sp>
      <p:sp>
        <p:nvSpPr>
          <p:cNvPr id="357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20DA188-CDA2-41B3-BF0E-62528D2ADAD4}" type="slidenum">
              <a:rPr lang="en-US" smtClean="0"/>
              <a:pPr eaLnBrk="1" hangingPunct="1"/>
              <a:t>47</a:t>
            </a:fld>
            <a:endParaRPr lang="en-US"/>
          </a:p>
        </p:txBody>
      </p:sp>
    </p:spTree>
    <p:extLst>
      <p:ext uri="{BB962C8B-B14F-4D97-AF65-F5344CB8AC3E}">
        <p14:creationId xmlns:p14="http://schemas.microsoft.com/office/powerpoint/2010/main" val="212569781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58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E949460-D99D-42E5-8576-14E899931E38}" type="slidenum">
              <a:rPr lang="en-US" smtClean="0"/>
              <a:pPr eaLnBrk="1" hangingPunct="1"/>
              <a:t>48</a:t>
            </a:fld>
            <a:endParaRPr lang="en-US"/>
          </a:p>
        </p:txBody>
      </p:sp>
    </p:spTree>
    <p:extLst>
      <p:ext uri="{BB962C8B-B14F-4D97-AF65-F5344CB8AC3E}">
        <p14:creationId xmlns:p14="http://schemas.microsoft.com/office/powerpoint/2010/main" val="18896967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58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E949460-D99D-42E5-8576-14E899931E38}" type="slidenum">
              <a:rPr lang="en-US" smtClean="0"/>
              <a:pPr eaLnBrk="1" hangingPunct="1"/>
              <a:t>49</a:t>
            </a:fld>
            <a:endParaRPr lang="en-US"/>
          </a:p>
        </p:txBody>
      </p:sp>
    </p:spTree>
    <p:extLst>
      <p:ext uri="{BB962C8B-B14F-4D97-AF65-F5344CB8AC3E}">
        <p14:creationId xmlns:p14="http://schemas.microsoft.com/office/powerpoint/2010/main" val="87330082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942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Great Dane is a small chain of brew pubs.  They want to manage their use of energy better, as part of a larger commitment to sustainability.</a:t>
            </a:r>
          </a:p>
          <a:p>
            <a:endParaRPr lang="en-US" dirty="0"/>
          </a:p>
          <a:p>
            <a:r>
              <a:rPr lang="en-US" dirty="0"/>
              <a:t>Eliot Butler, President, </a:t>
            </a:r>
          </a:p>
          <a:p>
            <a:pPr marL="1095608" lvl="1" indent="-420172"/>
            <a:r>
              <a:rPr lang="en-US" dirty="0"/>
              <a:t>Motivated to manage energy costs</a:t>
            </a:r>
          </a:p>
          <a:p>
            <a:pPr marL="1095608" lvl="1" indent="-420172"/>
            <a:r>
              <a:rPr lang="en-US" dirty="0"/>
              <a:t>Looking at the big picture of sustainability</a:t>
            </a:r>
          </a:p>
          <a:p>
            <a:pPr marL="1095608" lvl="1" indent="-420172"/>
            <a:r>
              <a:rPr lang="en-US" dirty="0"/>
              <a:t>Interested in getting more detailed look at energy use</a:t>
            </a:r>
          </a:p>
          <a:p>
            <a:r>
              <a:rPr lang="en-US" dirty="0"/>
              <a:t>Rob Wise, Facilities Manager</a:t>
            </a:r>
          </a:p>
          <a:p>
            <a:pPr marL="1095608" lvl="1" indent="-420172"/>
            <a:r>
              <a:rPr lang="en-US" dirty="0"/>
              <a:t> is directed by Eliot to help the pubs use energy more wisely.</a:t>
            </a:r>
          </a:p>
          <a:p>
            <a:pPr marL="1095608" lvl="1" indent="-420172"/>
            <a:r>
              <a:rPr lang="en-US" dirty="0"/>
              <a:t>Uses the local utility’s web site to view and study monthly energy use for the three sites.</a:t>
            </a:r>
          </a:p>
          <a:p>
            <a:pPr marL="1095608" lvl="1" indent="-420172"/>
            <a:r>
              <a:rPr lang="en-US" dirty="0"/>
              <a:t>Understands the major uses of energy.</a:t>
            </a:r>
          </a:p>
          <a:p>
            <a:pPr marL="1095608" lvl="1" indent="-420172"/>
            <a:r>
              <a:rPr lang="en-US" dirty="0"/>
              <a:t>Looking at equipment upgrades that save energy.</a:t>
            </a:r>
          </a:p>
          <a:p>
            <a:pPr marL="1095608" lvl="1" indent="-420172"/>
            <a:endParaRPr lang="en-US" dirty="0"/>
          </a:p>
          <a:p>
            <a:pPr marL="1095608" lvl="1" indent="-420172"/>
            <a:r>
              <a:rPr lang="en-US" dirty="0"/>
              <a:t>We’ll use some of Great Dane’s data and actions to illustrate ideas during the seminar.</a:t>
            </a:r>
          </a:p>
          <a:p>
            <a:endParaRPr lang="en-US" dirty="0"/>
          </a:p>
          <a:p>
            <a:endParaRPr lang="en-US" dirty="0"/>
          </a:p>
        </p:txBody>
      </p:sp>
      <p:sp>
        <p:nvSpPr>
          <p:cNvPr id="359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5E91F00-1D9F-4598-BDBC-5DC8BA2091CE}" type="slidenum">
              <a:rPr lang="en-US" smtClean="0"/>
              <a:pPr eaLnBrk="1" hangingPunct="1"/>
              <a:t>50</a:t>
            </a:fld>
            <a:endParaRPr lang="en-US"/>
          </a:p>
        </p:txBody>
      </p:sp>
    </p:spTree>
    <p:extLst>
      <p:ext uri="{BB962C8B-B14F-4D97-AF65-F5344CB8AC3E}">
        <p14:creationId xmlns:p14="http://schemas.microsoft.com/office/powerpoint/2010/main" val="11896123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0451"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point of this slide is that there may be something already in place for Energy Management—just as we recommend taking a “try it on a limited scale” for changes to operating conditions (“learn by doing”), so too for upgrading the energy management at a facility.</a:t>
            </a:r>
          </a:p>
          <a:p>
            <a:endParaRPr lang="en-US" dirty="0"/>
          </a:p>
          <a:p>
            <a:r>
              <a:rPr lang="en-US" dirty="0"/>
              <a:t>In terms of the version of the Energy Management Checklist in Exercise 1, in Spring 2008 here is the Great Dane’s score:</a:t>
            </a:r>
          </a:p>
          <a:p>
            <a:endParaRPr lang="en-US" dirty="0"/>
          </a:p>
          <a:p>
            <a:r>
              <a:rPr lang="en-US" dirty="0"/>
              <a:t>5 YES   9 NO   and no bonus points.</a:t>
            </a:r>
          </a:p>
          <a:p>
            <a:endParaRPr lang="en-US" dirty="0"/>
          </a:p>
          <a:p>
            <a:r>
              <a:rPr lang="en-US" dirty="0"/>
              <a:t>They will increase their score by the changes they will make, outlined in the exercises you’ll tackle.</a:t>
            </a:r>
          </a:p>
        </p:txBody>
      </p:sp>
      <p:sp>
        <p:nvSpPr>
          <p:cNvPr id="3604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70D4E1C-E14B-45B0-99BB-44DDEE60C7F5}" type="slidenum">
              <a:rPr lang="en-US" smtClean="0"/>
              <a:pPr eaLnBrk="1" hangingPunct="1"/>
              <a:t>51</a:t>
            </a:fld>
            <a:endParaRPr lang="en-US"/>
          </a:p>
        </p:txBody>
      </p:sp>
    </p:spTree>
    <p:extLst>
      <p:ext uri="{BB962C8B-B14F-4D97-AF65-F5344CB8AC3E}">
        <p14:creationId xmlns:p14="http://schemas.microsoft.com/office/powerpoint/2010/main" val="419132820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147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No formal energy policy written was created at the beginning—we believe actions speak louder than words, we started with simple actions that can inform the statement of energy policy that fits the organization.</a:t>
            </a:r>
          </a:p>
        </p:txBody>
      </p:sp>
      <p:sp>
        <p:nvSpPr>
          <p:cNvPr id="3614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528DA23-3019-4791-A002-01872B3E2957}" type="slidenum">
              <a:rPr lang="en-US" smtClean="0"/>
              <a:pPr eaLnBrk="1" hangingPunct="1"/>
              <a:t>52</a:t>
            </a:fld>
            <a:endParaRPr lang="en-US"/>
          </a:p>
        </p:txBody>
      </p:sp>
    </p:spTree>
    <p:extLst>
      <p:ext uri="{BB962C8B-B14F-4D97-AF65-F5344CB8AC3E}">
        <p14:creationId xmlns:p14="http://schemas.microsoft.com/office/powerpoint/2010/main" val="41934280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2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2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27BBE04-1949-4361-9513-869D00C606B0}" type="slidenum">
              <a:rPr lang="en-US" smtClean="0"/>
              <a:pPr eaLnBrk="1" hangingPunct="1"/>
              <a:t>53</a:t>
            </a:fld>
            <a:endParaRPr lang="en-US"/>
          </a:p>
        </p:txBody>
      </p:sp>
    </p:spTree>
    <p:extLst>
      <p:ext uri="{BB962C8B-B14F-4D97-AF65-F5344CB8AC3E}">
        <p14:creationId xmlns:p14="http://schemas.microsoft.com/office/powerpoint/2010/main" val="322330662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3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ENERGY STAR flowchart gives good advice—you should have some idea of WHERE YOU ARE TODAY, what your performance is now—and to set some goals for progress—before you set to work.</a:t>
            </a:r>
          </a:p>
          <a:p>
            <a:endParaRPr lang="en-US" dirty="0"/>
          </a:p>
          <a:p>
            <a:r>
              <a:rPr lang="en-US" dirty="0"/>
              <a:t>In order to assess performance and set goals, you have to have meaningful measures of performance.  This section of the seminar will present basic measures of energy use, beginning with the energy use available from monthly utility bills.</a:t>
            </a:r>
          </a:p>
          <a:p>
            <a:endParaRPr lang="en-US" dirty="0"/>
          </a:p>
          <a:p>
            <a:r>
              <a:rPr lang="en-US" dirty="0"/>
              <a:t>A common danger in improvement work is to get stuck in first stage of assessing performance.  </a:t>
            </a:r>
          </a:p>
          <a:p>
            <a:endParaRPr lang="en-US" dirty="0"/>
          </a:p>
          <a:p>
            <a:r>
              <a:rPr lang="en-US" dirty="0"/>
              <a:t>As in most aspects of life, beware letting a drive for perfection in assembling and displaying performance data delay your efforts to begin effective changes (don’t let perfection be the enemy of the “good enough”).</a:t>
            </a:r>
          </a:p>
          <a:p>
            <a:endParaRPr lang="en-US" dirty="0"/>
          </a:p>
          <a:p>
            <a:endParaRPr lang="en-US" dirty="0"/>
          </a:p>
        </p:txBody>
      </p:sp>
      <p:sp>
        <p:nvSpPr>
          <p:cNvPr id="3635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7414223-BF49-4955-AF39-7DE79AC1F230}" type="slidenum">
              <a:rPr lang="en-US" smtClean="0"/>
              <a:pPr eaLnBrk="1" hangingPunct="1"/>
              <a:t>54</a:t>
            </a:fld>
            <a:endParaRPr lang="en-US"/>
          </a:p>
        </p:txBody>
      </p:sp>
    </p:spTree>
    <p:extLst>
      <p:ext uri="{BB962C8B-B14F-4D97-AF65-F5344CB8AC3E}">
        <p14:creationId xmlns:p14="http://schemas.microsoft.com/office/powerpoint/2010/main" val="41927447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454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36589" indent="-336589"/>
            <a:r>
              <a:rPr lang="en-US" sz="1600" dirty="0"/>
              <a:t>Assessing your energy performance helps you to:</a:t>
            </a:r>
          </a:p>
          <a:p>
            <a:pPr marL="336589" indent="-336589">
              <a:buFontTx/>
              <a:buAutoNum type="arabicPeriod"/>
            </a:pPr>
            <a:r>
              <a:rPr lang="en-US" sz="1600" dirty="0"/>
              <a:t>Categorize current energy use by fuel type, operating division, facility, product line, etc.</a:t>
            </a:r>
          </a:p>
          <a:p>
            <a:pPr marL="336589" indent="-336589">
              <a:buFontTx/>
              <a:buAutoNum type="arabicPeriod"/>
            </a:pPr>
            <a:r>
              <a:rPr lang="en-US" sz="1600" dirty="0"/>
              <a:t>Identify high performing facilities for recognition and replicable practices.</a:t>
            </a:r>
          </a:p>
          <a:p>
            <a:pPr marL="336589" indent="-336589">
              <a:buFontTx/>
              <a:buAutoNum type="arabicPeriod"/>
            </a:pPr>
            <a:r>
              <a:rPr lang="en-US" sz="1600" dirty="0"/>
              <a:t>Prioritize poor performing facilities for immediate improvement.</a:t>
            </a:r>
          </a:p>
          <a:p>
            <a:pPr marL="336589" indent="-336589">
              <a:buFontTx/>
              <a:buAutoNum type="arabicPeriod"/>
            </a:pPr>
            <a:r>
              <a:rPr lang="en-US" sz="1600" dirty="0"/>
              <a:t>Understand the contribution of energy expenditures to operating costs.</a:t>
            </a:r>
          </a:p>
          <a:p>
            <a:pPr marL="336589" indent="-336589">
              <a:buFontTx/>
              <a:buAutoNum type="arabicPeriod"/>
            </a:pPr>
            <a:r>
              <a:rPr lang="en-US" sz="1600" dirty="0"/>
              <a:t>Develop a historical perspective and context for future actions and decisions.</a:t>
            </a:r>
          </a:p>
          <a:p>
            <a:pPr marL="336589" indent="-336589">
              <a:buFontTx/>
              <a:buAutoNum type="arabicPeriod"/>
            </a:pPr>
            <a:r>
              <a:rPr lang="en-US" sz="1600" dirty="0"/>
              <a:t>Establish reference points for measuring and rewarding good performance</a:t>
            </a:r>
          </a:p>
          <a:p>
            <a:pPr marL="336589" indent="-336589">
              <a:buFontTx/>
              <a:buAutoNum type="arabicPeriod"/>
            </a:pPr>
            <a:endParaRPr lang="en-US" sz="1600" dirty="0"/>
          </a:p>
          <a:p>
            <a:pPr marL="336589" indent="-336589"/>
            <a:r>
              <a:rPr lang="en-US" sz="1600" dirty="0"/>
              <a:t>NOTE THAT THE ENERGY STAR ADVICE says that assessing performance is NOT A ONE TIME ACTION!  Rather it is the periodic process (repeats over time, and there are steps to take).</a:t>
            </a:r>
          </a:p>
          <a:p>
            <a:pPr marL="336589" indent="-336589"/>
            <a:endParaRPr lang="en-US" sz="1600" dirty="0"/>
          </a:p>
          <a:p>
            <a:pPr marL="336589" indent="-336589"/>
            <a:r>
              <a:rPr lang="en-US" sz="1600" dirty="0"/>
              <a:t>To assess performance, you need to engage in three sets of activities:</a:t>
            </a:r>
          </a:p>
          <a:p>
            <a:pPr marL="336589" indent="-336589">
              <a:buFontTx/>
              <a:buChar char="•"/>
            </a:pPr>
            <a:r>
              <a:rPr lang="en-US" sz="1600" dirty="0"/>
              <a:t>Data Collection and Management—you gave to get the relevant data on energy use and keep track of it so the figures are handy and correct (you can do it yourself or hire a third-party—but somebody has to do this)</a:t>
            </a:r>
          </a:p>
          <a:p>
            <a:pPr marL="336589" indent="-336589">
              <a:buFontTx/>
              <a:buChar char="•"/>
            </a:pPr>
            <a:r>
              <a:rPr lang="en-US" sz="1600" dirty="0" err="1"/>
              <a:t>Baselining</a:t>
            </a:r>
            <a:r>
              <a:rPr lang="en-US" sz="1600" dirty="0"/>
              <a:t> gets you a reference for future energy use.  You use the baseline both to compare versus future performance and to compare performance to performance of a set of peer buildings.</a:t>
            </a:r>
          </a:p>
          <a:p>
            <a:pPr marL="336589" indent="-336589">
              <a:buFontTx/>
              <a:buChar char="•"/>
            </a:pPr>
            <a:r>
              <a:rPr lang="en-US" sz="1600" dirty="0"/>
              <a:t>Analysis and Evaluation—we start with simple tables and graphs for analysis.  Evaluation means you have to figure out  the impact of your changes:  how much difference in energy use is associated with your changes?</a:t>
            </a:r>
          </a:p>
        </p:txBody>
      </p:sp>
      <p:sp>
        <p:nvSpPr>
          <p:cNvPr id="3645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E02CE85-AD88-4E94-B446-AED426C22066}" type="slidenum">
              <a:rPr lang="en-US" smtClean="0"/>
              <a:pPr eaLnBrk="1" hangingPunct="1"/>
              <a:t>55</a:t>
            </a:fld>
            <a:endParaRPr lang="en-US"/>
          </a:p>
        </p:txBody>
      </p:sp>
    </p:spTree>
    <p:extLst>
      <p:ext uri="{BB962C8B-B14F-4D97-AF65-F5344CB8AC3E}">
        <p14:creationId xmlns:p14="http://schemas.microsoft.com/office/powerpoint/2010/main" val="414733273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5571"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ENERGY STAR includes audits as part of its </a:t>
            </a:r>
            <a:r>
              <a:rPr lang="en-US" i="1" dirty="0"/>
              <a:t>Analysis and Evaluation</a:t>
            </a:r>
            <a:r>
              <a:rPr lang="en-US" dirty="0"/>
              <a:t> sub-step—which makes sense if you are focused on capital improvements.</a:t>
            </a:r>
          </a:p>
          <a:p>
            <a:endParaRPr lang="en-US" dirty="0"/>
          </a:p>
          <a:p>
            <a:r>
              <a:rPr lang="en-US" dirty="0"/>
              <a:t>ASHRAE defines Preliminary Energy Analysis and three Levels of Audit.</a:t>
            </a:r>
          </a:p>
          <a:p>
            <a:endParaRPr lang="en-US" dirty="0"/>
          </a:p>
          <a:p>
            <a:r>
              <a:rPr lang="en-US" dirty="0"/>
              <a:t>We’ll cover ingredients of Preliminary Energy Analysis now—getting your utility information organized and evaluated.</a:t>
            </a:r>
          </a:p>
          <a:p>
            <a:endParaRPr lang="en-US" dirty="0"/>
          </a:p>
          <a:p>
            <a:r>
              <a:rPr lang="en-US" dirty="0"/>
              <a:t>We’ll discuss formal audits at the end of the ASSESS PERFORMANCE step in the ENERGY STAR flowchart. </a:t>
            </a:r>
          </a:p>
          <a:p>
            <a:endParaRPr lang="en-US" dirty="0"/>
          </a:p>
          <a:p>
            <a:r>
              <a:rPr lang="en-US" dirty="0"/>
              <a:t>Why do we defer audits until later in the course?  </a:t>
            </a:r>
          </a:p>
          <a:p>
            <a:endParaRPr lang="en-US" dirty="0"/>
          </a:p>
          <a:p>
            <a:r>
              <a:rPr lang="en-US" dirty="0"/>
              <a:t>Because there is other work to do first, so you can take advantage of an audit.  We recommend that you begin with what you can do now—getting a basic understanding of energy data relevant to the buildings you manage will give you the basis to go deeper with energy audits (to specify what you want your consultants to provide AND to use the information they provide you.)</a:t>
            </a:r>
          </a:p>
        </p:txBody>
      </p:sp>
      <p:sp>
        <p:nvSpPr>
          <p:cNvPr id="3655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B330FBC-B4EF-4469-ABE6-A42ABA976B78}" type="slidenum">
              <a:rPr lang="en-US" smtClean="0"/>
              <a:pPr eaLnBrk="1" hangingPunct="1"/>
              <a:t>56</a:t>
            </a:fld>
            <a:endParaRPr lang="en-US"/>
          </a:p>
        </p:txBody>
      </p:sp>
    </p:spTree>
    <p:extLst>
      <p:ext uri="{BB962C8B-B14F-4D97-AF65-F5344CB8AC3E}">
        <p14:creationId xmlns:p14="http://schemas.microsoft.com/office/powerpoint/2010/main" val="23580030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5395" name="Notes Placeholder 2"/>
          <p:cNvSpPr>
            <a:spLocks noGrp="1"/>
          </p:cNvSpPr>
          <p:nvPr>
            <p:ph type="body" idx="1"/>
          </p:nvPr>
        </p:nvSpPr>
        <p:spPr>
          <a:ln/>
        </p:spPr>
        <p:txBody>
          <a:bodyPr/>
          <a:lstStyle/>
          <a:p>
            <a:pPr>
              <a:defRPr/>
            </a:pPr>
            <a:r>
              <a:rPr lang="en-US" sz="1300" dirty="0"/>
              <a:t>Standard 100-2006 is an excellent short reference that gives practical ideas about performance measurement that complements our seminar presentation. </a:t>
            </a:r>
          </a:p>
          <a:p>
            <a:pPr>
              <a:defRPr/>
            </a:pPr>
            <a:r>
              <a:rPr lang="en-US" sz="1300" dirty="0"/>
              <a:t>It is being rewritten to be even more useful. </a:t>
            </a:r>
          </a:p>
          <a:p>
            <a:pPr>
              <a:defRPr/>
            </a:pPr>
            <a:r>
              <a:rPr lang="en-US" sz="1300" dirty="0"/>
              <a:t>For example here is a list of sources of energy data relevant to energy management from paragraph 5.4</a:t>
            </a:r>
          </a:p>
          <a:p>
            <a:pPr marL="562812" indent="-562812">
              <a:lnSpc>
                <a:spcPct val="80000"/>
              </a:lnSpc>
              <a:spcBef>
                <a:spcPct val="20000"/>
              </a:spcBef>
              <a:defRPr/>
            </a:pPr>
            <a:r>
              <a:rPr lang="en-US" sz="1300" kern="0" dirty="0">
                <a:cs typeface="Times New Roman" pitchFamily="18" charset="0"/>
              </a:rPr>
              <a:t>Building Energy Use and Electrical Demand Data</a:t>
            </a:r>
          </a:p>
          <a:p>
            <a:pPr marL="506531" indent="-337687">
              <a:lnSpc>
                <a:spcPct val="80000"/>
              </a:lnSpc>
              <a:spcBef>
                <a:spcPct val="20000"/>
              </a:spcBef>
              <a:buFontTx/>
              <a:buChar char="•"/>
              <a:defRPr/>
            </a:pPr>
            <a:r>
              <a:rPr lang="en-US" sz="1300" kern="0" dirty="0">
                <a:cs typeface="Times New Roman" pitchFamily="18" charset="0"/>
              </a:rPr>
              <a:t>Invoices from utilities and fuel suppliers</a:t>
            </a:r>
          </a:p>
          <a:p>
            <a:pPr marL="506531" indent="-337687">
              <a:lnSpc>
                <a:spcPct val="80000"/>
              </a:lnSpc>
              <a:spcBef>
                <a:spcPct val="20000"/>
              </a:spcBef>
              <a:buFontTx/>
              <a:buChar char="•"/>
              <a:defRPr/>
            </a:pPr>
            <a:r>
              <a:rPr lang="en-US" sz="1300" kern="0" dirty="0">
                <a:cs typeface="Times New Roman" pitchFamily="18" charset="0"/>
              </a:rPr>
              <a:t>Detailed printouts from time-of-use meters</a:t>
            </a:r>
          </a:p>
          <a:p>
            <a:pPr marL="506531" indent="-337687">
              <a:lnSpc>
                <a:spcPct val="80000"/>
              </a:lnSpc>
              <a:spcBef>
                <a:spcPct val="20000"/>
              </a:spcBef>
              <a:buFontTx/>
              <a:buChar char="•"/>
              <a:defRPr/>
            </a:pPr>
            <a:r>
              <a:rPr lang="en-US" sz="1300" kern="0" dirty="0">
                <a:cs typeface="Times New Roman" pitchFamily="18" charset="0"/>
              </a:rPr>
              <a:t>Combustion efficiency, eddy current and water quality tests</a:t>
            </a:r>
          </a:p>
          <a:p>
            <a:pPr marL="506531" indent="-337687">
              <a:lnSpc>
                <a:spcPct val="80000"/>
              </a:lnSpc>
              <a:spcBef>
                <a:spcPct val="20000"/>
              </a:spcBef>
              <a:buFontTx/>
              <a:buChar char="•"/>
              <a:defRPr/>
            </a:pPr>
            <a:r>
              <a:rPr lang="en-US" sz="1300" kern="0" dirty="0">
                <a:cs typeface="Times New Roman" pitchFamily="18" charset="0"/>
              </a:rPr>
              <a:t>Recording of temperature and relative humidity</a:t>
            </a:r>
          </a:p>
          <a:p>
            <a:pPr marL="506531" indent="-337687">
              <a:lnSpc>
                <a:spcPct val="80000"/>
              </a:lnSpc>
              <a:spcBef>
                <a:spcPct val="20000"/>
              </a:spcBef>
              <a:buFontTx/>
              <a:buChar char="•"/>
              <a:defRPr/>
            </a:pPr>
            <a:r>
              <a:rPr lang="en-US" sz="1300" kern="0" dirty="0">
                <a:cs typeface="Times New Roman" pitchFamily="18" charset="0"/>
              </a:rPr>
              <a:t>Interviews with building owners, managers and operators</a:t>
            </a:r>
          </a:p>
          <a:p>
            <a:pPr marL="506531" indent="-337687">
              <a:lnSpc>
                <a:spcPct val="80000"/>
              </a:lnSpc>
              <a:spcBef>
                <a:spcPct val="20000"/>
              </a:spcBef>
              <a:buFontTx/>
              <a:buChar char="•"/>
              <a:defRPr/>
            </a:pPr>
            <a:r>
              <a:rPr lang="en-US" sz="1300" kern="0" dirty="0">
                <a:cs typeface="Times New Roman" pitchFamily="18" charset="0"/>
              </a:rPr>
              <a:t>Sub-metered data</a:t>
            </a:r>
          </a:p>
          <a:p>
            <a:pPr marL="506531" indent="-337687">
              <a:lnSpc>
                <a:spcPct val="80000"/>
              </a:lnSpc>
              <a:spcBef>
                <a:spcPct val="20000"/>
              </a:spcBef>
              <a:buFontTx/>
              <a:buChar char="•"/>
              <a:defRPr/>
            </a:pPr>
            <a:r>
              <a:rPr lang="en-US" sz="1300" kern="0" dirty="0">
                <a:cs typeface="Times New Roman" pitchFamily="18" charset="0"/>
              </a:rPr>
              <a:t>Data from building pressurization/depressurization</a:t>
            </a:r>
          </a:p>
          <a:p>
            <a:pPr marL="506531" indent="-337687">
              <a:lnSpc>
                <a:spcPct val="80000"/>
              </a:lnSpc>
              <a:spcBef>
                <a:spcPct val="20000"/>
              </a:spcBef>
              <a:buFontTx/>
              <a:buChar char="•"/>
              <a:defRPr/>
            </a:pPr>
            <a:r>
              <a:rPr lang="en-US" sz="1300" kern="0" dirty="0">
                <a:cs typeface="Times New Roman" pitchFamily="18" charset="0"/>
              </a:rPr>
              <a:t>Event recording</a:t>
            </a:r>
          </a:p>
          <a:p>
            <a:pPr marL="506531" indent="-337687">
              <a:lnSpc>
                <a:spcPct val="80000"/>
              </a:lnSpc>
              <a:spcBef>
                <a:spcPct val="20000"/>
              </a:spcBef>
              <a:buFontTx/>
              <a:buChar char="•"/>
              <a:defRPr/>
            </a:pPr>
            <a:r>
              <a:rPr lang="en-US" sz="1300" kern="0" dirty="0">
                <a:cs typeface="Times New Roman" pitchFamily="18" charset="0"/>
              </a:rPr>
              <a:t>Climatic recordings</a:t>
            </a:r>
          </a:p>
          <a:p>
            <a:pPr marL="506531" indent="-337687">
              <a:lnSpc>
                <a:spcPct val="80000"/>
              </a:lnSpc>
              <a:spcBef>
                <a:spcPct val="20000"/>
              </a:spcBef>
              <a:buFontTx/>
              <a:buChar char="•"/>
              <a:defRPr/>
            </a:pPr>
            <a:r>
              <a:rPr lang="en-US" sz="1300" kern="0" dirty="0">
                <a:cs typeface="Times New Roman" pitchFamily="18" charset="0"/>
              </a:rPr>
              <a:t>Sets of data from similar buildings in similar climates</a:t>
            </a:r>
          </a:p>
          <a:p>
            <a:pPr marL="506531" indent="-337687">
              <a:lnSpc>
                <a:spcPct val="80000"/>
              </a:lnSpc>
              <a:spcBef>
                <a:spcPct val="20000"/>
              </a:spcBef>
              <a:buFontTx/>
              <a:buChar char="•"/>
              <a:defRPr/>
            </a:pPr>
            <a:r>
              <a:rPr lang="en-US" sz="1300" kern="0" dirty="0">
                <a:cs typeface="Times New Roman" pitchFamily="18" charset="0"/>
              </a:rPr>
              <a:t>Computer modeling</a:t>
            </a:r>
          </a:p>
          <a:p>
            <a:pPr marL="506531" indent="-337687">
              <a:lnSpc>
                <a:spcPct val="80000"/>
              </a:lnSpc>
              <a:spcBef>
                <a:spcPct val="20000"/>
              </a:spcBef>
              <a:buFontTx/>
              <a:buChar char="•"/>
              <a:defRPr/>
            </a:pPr>
            <a:r>
              <a:rPr lang="en-US" sz="1300" kern="0" dirty="0">
                <a:cs typeface="Times New Roman" pitchFamily="18" charset="0"/>
              </a:rPr>
              <a:t>Production records</a:t>
            </a:r>
          </a:p>
          <a:p>
            <a:pPr marL="506531" indent="-337687">
              <a:lnSpc>
                <a:spcPct val="80000"/>
              </a:lnSpc>
              <a:spcBef>
                <a:spcPct val="20000"/>
              </a:spcBef>
              <a:buFontTx/>
              <a:buChar char="•"/>
              <a:defRPr/>
            </a:pPr>
            <a:r>
              <a:rPr lang="en-US" sz="1300" kern="0" dirty="0">
                <a:cs typeface="Times New Roman" pitchFamily="18" charset="0"/>
              </a:rPr>
              <a:t>Infrared scans</a:t>
            </a:r>
          </a:p>
          <a:p>
            <a:pPr>
              <a:defRPr/>
            </a:pPr>
            <a:r>
              <a:rPr lang="en-US" sz="1300" dirty="0"/>
              <a:t>The standard summarizes information from other AHSRAE publications, for example Energy Audits.</a:t>
            </a:r>
          </a:p>
          <a:p>
            <a:pPr>
              <a:defRPr/>
            </a:pPr>
            <a:r>
              <a:rPr lang="en-US" sz="1300" dirty="0"/>
              <a:t>Many sources of information…where should you start?</a:t>
            </a:r>
          </a:p>
          <a:p>
            <a:pPr>
              <a:defRPr/>
            </a:pPr>
            <a:r>
              <a:rPr lang="en-US" sz="1300" dirty="0"/>
              <a:t>We will give you some examples of metering data from the utility, from local metering and stand-alone data loggers.</a:t>
            </a:r>
          </a:p>
          <a:p>
            <a:pPr>
              <a:defRPr/>
            </a:pPr>
            <a:r>
              <a:rPr lang="en-US" sz="1300" dirty="0"/>
              <a:t>Building control systems can also provide trend logs of temperatures and tables of set points useful to your work.</a:t>
            </a:r>
          </a:p>
          <a:p>
            <a:pPr>
              <a:defRPr/>
            </a:pPr>
            <a:r>
              <a:rPr lang="en-US" sz="1300" dirty="0"/>
              <a:t>Seminar participants can receive a discount on </a:t>
            </a:r>
            <a:r>
              <a:rPr lang="en-US" sz="1300" i="1" dirty="0"/>
              <a:t>ASHRAE Standard 100-2006, Energy Conservation in Existing Buildings</a:t>
            </a:r>
            <a:r>
              <a:rPr lang="en-US" sz="1300" dirty="0"/>
              <a:t>, please contact Kim Gates at </a:t>
            </a:r>
            <a:r>
              <a:rPr lang="en-US" sz="1300" dirty="0">
                <a:hlinkClick r:id="rId3"/>
              </a:rPr>
              <a:t>kgates@ashrae.org</a:t>
            </a:r>
            <a:endParaRPr lang="en-US" sz="1300" dirty="0"/>
          </a:p>
          <a:p>
            <a:pPr>
              <a:defRPr/>
            </a:pPr>
            <a:r>
              <a:rPr lang="en-US" dirty="0"/>
              <a:t>You can order this standard and other ASHRAE publications through the on-line ASHRAE bookstore.</a:t>
            </a:r>
          </a:p>
          <a:p>
            <a:pPr>
              <a:defRPr/>
            </a:pPr>
            <a:endParaRPr lang="en-US" dirty="0"/>
          </a:p>
          <a:p>
            <a:pPr>
              <a:defRPr/>
            </a:pPr>
            <a:endParaRPr lang="en-US" dirty="0"/>
          </a:p>
        </p:txBody>
      </p:sp>
      <p:sp>
        <p:nvSpPr>
          <p:cNvPr id="366596"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11A2D04E-7422-4DCB-B762-31A821E679E6}" type="slidenum">
              <a:rPr lang="en-US" sz="1200"/>
              <a:pPr algn="r" eaLnBrk="1" hangingPunct="1"/>
              <a:t>57</a:t>
            </a:fld>
            <a:endParaRPr lang="en-US" sz="1200" dirty="0"/>
          </a:p>
        </p:txBody>
      </p:sp>
      <p:sp>
        <p:nvSpPr>
          <p:cNvPr id="36659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186D817-1D36-4A8C-98F9-AA9D6AE58652}" type="slidenum">
              <a:rPr lang="en-US" smtClean="0"/>
              <a:pPr eaLnBrk="1" hangingPunct="1"/>
              <a:t>57</a:t>
            </a:fld>
            <a:endParaRPr lang="en-US"/>
          </a:p>
        </p:txBody>
      </p:sp>
    </p:spTree>
    <p:extLst>
      <p:ext uri="{BB962C8B-B14F-4D97-AF65-F5344CB8AC3E}">
        <p14:creationId xmlns:p14="http://schemas.microsoft.com/office/powerpoint/2010/main" val="104763131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5395" name="Notes Placeholder 2"/>
          <p:cNvSpPr>
            <a:spLocks noGrp="1"/>
          </p:cNvSpPr>
          <p:nvPr>
            <p:ph type="body" idx="1"/>
          </p:nvPr>
        </p:nvSpPr>
        <p:spPr>
          <a:ln/>
        </p:spPr>
        <p:txBody>
          <a:bodyPr/>
          <a:lstStyle/>
          <a:p>
            <a:pPr>
              <a:defRPr/>
            </a:pPr>
            <a:r>
              <a:rPr lang="en-US" sz="1300" dirty="0"/>
              <a:t>Standard 100-2006 is an excellent short reference that gives practical ideas about performance measurement that complements our seminar presentation. </a:t>
            </a:r>
          </a:p>
          <a:p>
            <a:pPr>
              <a:defRPr/>
            </a:pPr>
            <a:r>
              <a:rPr lang="en-US" sz="1300" dirty="0"/>
              <a:t>It is being rewritten to be even more useful. </a:t>
            </a:r>
          </a:p>
          <a:p>
            <a:pPr>
              <a:defRPr/>
            </a:pPr>
            <a:r>
              <a:rPr lang="en-US" sz="1300" dirty="0"/>
              <a:t>For example here is a list of sources of energy data relevant to energy management from paragraph 5.4</a:t>
            </a:r>
          </a:p>
          <a:p>
            <a:pPr marL="562812" indent="-562812">
              <a:lnSpc>
                <a:spcPct val="80000"/>
              </a:lnSpc>
              <a:spcBef>
                <a:spcPct val="20000"/>
              </a:spcBef>
              <a:defRPr/>
            </a:pPr>
            <a:r>
              <a:rPr lang="en-US" sz="1300" kern="0" dirty="0">
                <a:cs typeface="Times New Roman" pitchFamily="18" charset="0"/>
              </a:rPr>
              <a:t>Building Energy Use and Electrical Demand Data</a:t>
            </a:r>
          </a:p>
          <a:p>
            <a:pPr marL="506531" indent="-337687">
              <a:lnSpc>
                <a:spcPct val="80000"/>
              </a:lnSpc>
              <a:spcBef>
                <a:spcPct val="20000"/>
              </a:spcBef>
              <a:buFontTx/>
              <a:buChar char="•"/>
              <a:defRPr/>
            </a:pPr>
            <a:r>
              <a:rPr lang="en-US" sz="1300" kern="0" dirty="0">
                <a:cs typeface="Times New Roman" pitchFamily="18" charset="0"/>
              </a:rPr>
              <a:t>Invoices from utilities and fuel suppliers</a:t>
            </a:r>
          </a:p>
          <a:p>
            <a:pPr marL="506531" indent="-337687">
              <a:lnSpc>
                <a:spcPct val="80000"/>
              </a:lnSpc>
              <a:spcBef>
                <a:spcPct val="20000"/>
              </a:spcBef>
              <a:buFontTx/>
              <a:buChar char="•"/>
              <a:defRPr/>
            </a:pPr>
            <a:r>
              <a:rPr lang="en-US" sz="1300" kern="0" dirty="0">
                <a:cs typeface="Times New Roman" pitchFamily="18" charset="0"/>
              </a:rPr>
              <a:t>Detailed printouts from time-of-use meters</a:t>
            </a:r>
          </a:p>
          <a:p>
            <a:pPr marL="506531" indent="-337687">
              <a:lnSpc>
                <a:spcPct val="80000"/>
              </a:lnSpc>
              <a:spcBef>
                <a:spcPct val="20000"/>
              </a:spcBef>
              <a:buFontTx/>
              <a:buChar char="•"/>
              <a:defRPr/>
            </a:pPr>
            <a:r>
              <a:rPr lang="en-US" sz="1300" kern="0" dirty="0">
                <a:cs typeface="Times New Roman" pitchFamily="18" charset="0"/>
              </a:rPr>
              <a:t>Combustion efficiency, eddy current and water quality tests</a:t>
            </a:r>
          </a:p>
          <a:p>
            <a:pPr marL="506531" indent="-337687">
              <a:lnSpc>
                <a:spcPct val="80000"/>
              </a:lnSpc>
              <a:spcBef>
                <a:spcPct val="20000"/>
              </a:spcBef>
              <a:buFontTx/>
              <a:buChar char="•"/>
              <a:defRPr/>
            </a:pPr>
            <a:r>
              <a:rPr lang="en-US" sz="1300" kern="0" dirty="0">
                <a:cs typeface="Times New Roman" pitchFamily="18" charset="0"/>
              </a:rPr>
              <a:t>Recording of temperature and relative humidity</a:t>
            </a:r>
          </a:p>
          <a:p>
            <a:pPr marL="506531" indent="-337687">
              <a:lnSpc>
                <a:spcPct val="80000"/>
              </a:lnSpc>
              <a:spcBef>
                <a:spcPct val="20000"/>
              </a:spcBef>
              <a:buFontTx/>
              <a:buChar char="•"/>
              <a:defRPr/>
            </a:pPr>
            <a:r>
              <a:rPr lang="en-US" sz="1300" kern="0" dirty="0">
                <a:cs typeface="Times New Roman" pitchFamily="18" charset="0"/>
              </a:rPr>
              <a:t>Interviews with building owners, managers and operators</a:t>
            </a:r>
          </a:p>
          <a:p>
            <a:pPr marL="506531" indent="-337687">
              <a:lnSpc>
                <a:spcPct val="80000"/>
              </a:lnSpc>
              <a:spcBef>
                <a:spcPct val="20000"/>
              </a:spcBef>
              <a:buFontTx/>
              <a:buChar char="•"/>
              <a:defRPr/>
            </a:pPr>
            <a:r>
              <a:rPr lang="en-US" sz="1300" kern="0" dirty="0">
                <a:cs typeface="Times New Roman" pitchFamily="18" charset="0"/>
              </a:rPr>
              <a:t>Sub-metered data</a:t>
            </a:r>
          </a:p>
          <a:p>
            <a:pPr marL="506531" indent="-337687">
              <a:lnSpc>
                <a:spcPct val="80000"/>
              </a:lnSpc>
              <a:spcBef>
                <a:spcPct val="20000"/>
              </a:spcBef>
              <a:buFontTx/>
              <a:buChar char="•"/>
              <a:defRPr/>
            </a:pPr>
            <a:r>
              <a:rPr lang="en-US" sz="1300" kern="0" dirty="0">
                <a:cs typeface="Times New Roman" pitchFamily="18" charset="0"/>
              </a:rPr>
              <a:t>Data from building pressurization/depressurization</a:t>
            </a:r>
          </a:p>
          <a:p>
            <a:pPr marL="506531" indent="-337687">
              <a:lnSpc>
                <a:spcPct val="80000"/>
              </a:lnSpc>
              <a:spcBef>
                <a:spcPct val="20000"/>
              </a:spcBef>
              <a:buFontTx/>
              <a:buChar char="•"/>
              <a:defRPr/>
            </a:pPr>
            <a:r>
              <a:rPr lang="en-US" sz="1300" kern="0" dirty="0">
                <a:cs typeface="Times New Roman" pitchFamily="18" charset="0"/>
              </a:rPr>
              <a:t>Event recording</a:t>
            </a:r>
          </a:p>
          <a:p>
            <a:pPr marL="506531" indent="-337687">
              <a:lnSpc>
                <a:spcPct val="80000"/>
              </a:lnSpc>
              <a:spcBef>
                <a:spcPct val="20000"/>
              </a:spcBef>
              <a:buFontTx/>
              <a:buChar char="•"/>
              <a:defRPr/>
            </a:pPr>
            <a:r>
              <a:rPr lang="en-US" sz="1300" kern="0" dirty="0">
                <a:cs typeface="Times New Roman" pitchFamily="18" charset="0"/>
              </a:rPr>
              <a:t>Climatic recordings</a:t>
            </a:r>
          </a:p>
          <a:p>
            <a:pPr marL="506531" indent="-337687">
              <a:lnSpc>
                <a:spcPct val="80000"/>
              </a:lnSpc>
              <a:spcBef>
                <a:spcPct val="20000"/>
              </a:spcBef>
              <a:buFontTx/>
              <a:buChar char="•"/>
              <a:defRPr/>
            </a:pPr>
            <a:r>
              <a:rPr lang="en-US" sz="1300" kern="0" dirty="0">
                <a:cs typeface="Times New Roman" pitchFamily="18" charset="0"/>
              </a:rPr>
              <a:t>Sets of data from similar buildings in similar climates</a:t>
            </a:r>
          </a:p>
          <a:p>
            <a:pPr marL="506531" indent="-337687">
              <a:lnSpc>
                <a:spcPct val="80000"/>
              </a:lnSpc>
              <a:spcBef>
                <a:spcPct val="20000"/>
              </a:spcBef>
              <a:buFontTx/>
              <a:buChar char="•"/>
              <a:defRPr/>
            </a:pPr>
            <a:r>
              <a:rPr lang="en-US" sz="1300" kern="0" dirty="0">
                <a:cs typeface="Times New Roman" pitchFamily="18" charset="0"/>
              </a:rPr>
              <a:t>Computer modeling</a:t>
            </a:r>
          </a:p>
          <a:p>
            <a:pPr marL="506531" indent="-337687">
              <a:lnSpc>
                <a:spcPct val="80000"/>
              </a:lnSpc>
              <a:spcBef>
                <a:spcPct val="20000"/>
              </a:spcBef>
              <a:buFontTx/>
              <a:buChar char="•"/>
              <a:defRPr/>
            </a:pPr>
            <a:r>
              <a:rPr lang="en-US" sz="1300" kern="0" dirty="0">
                <a:cs typeface="Times New Roman" pitchFamily="18" charset="0"/>
              </a:rPr>
              <a:t>Production records</a:t>
            </a:r>
          </a:p>
          <a:p>
            <a:pPr marL="506531" indent="-337687">
              <a:lnSpc>
                <a:spcPct val="80000"/>
              </a:lnSpc>
              <a:spcBef>
                <a:spcPct val="20000"/>
              </a:spcBef>
              <a:buFontTx/>
              <a:buChar char="•"/>
              <a:defRPr/>
            </a:pPr>
            <a:r>
              <a:rPr lang="en-US" sz="1300" kern="0" dirty="0">
                <a:cs typeface="Times New Roman" pitchFamily="18" charset="0"/>
              </a:rPr>
              <a:t>Infrared scans</a:t>
            </a:r>
          </a:p>
          <a:p>
            <a:pPr>
              <a:defRPr/>
            </a:pPr>
            <a:r>
              <a:rPr lang="en-US" sz="1300" dirty="0"/>
              <a:t>The standard summarizes information from other AHSRAE publications, for example Energy Audits.</a:t>
            </a:r>
          </a:p>
          <a:p>
            <a:pPr>
              <a:defRPr/>
            </a:pPr>
            <a:r>
              <a:rPr lang="en-US" sz="1300" dirty="0"/>
              <a:t>Many sources of information…where should you start?</a:t>
            </a:r>
          </a:p>
          <a:p>
            <a:pPr>
              <a:defRPr/>
            </a:pPr>
            <a:r>
              <a:rPr lang="en-US" sz="1300" dirty="0"/>
              <a:t>We will give you some examples of metering data from the utility, from local metering and stand-alone data loggers.</a:t>
            </a:r>
          </a:p>
          <a:p>
            <a:pPr>
              <a:defRPr/>
            </a:pPr>
            <a:r>
              <a:rPr lang="en-US" sz="1300" dirty="0"/>
              <a:t>Building control systems can also provide trend logs of temperatures and tables of set points useful to your work.</a:t>
            </a:r>
          </a:p>
          <a:p>
            <a:pPr>
              <a:defRPr/>
            </a:pPr>
            <a:r>
              <a:rPr lang="en-US" sz="1300" dirty="0"/>
              <a:t>Seminar participants can receive a discount on </a:t>
            </a:r>
            <a:r>
              <a:rPr lang="en-US" sz="1300" i="1" dirty="0"/>
              <a:t>ASHRAE Standard 100-2006, Energy Conservation in Existing Buildings</a:t>
            </a:r>
            <a:r>
              <a:rPr lang="en-US" sz="1300" dirty="0"/>
              <a:t>, please contact Kim Gates at </a:t>
            </a:r>
            <a:r>
              <a:rPr lang="en-US" sz="1300" dirty="0">
                <a:hlinkClick r:id="rId3"/>
              </a:rPr>
              <a:t>kgates@ashrae.org</a:t>
            </a:r>
            <a:endParaRPr lang="en-US" sz="1300" dirty="0"/>
          </a:p>
          <a:p>
            <a:pPr>
              <a:defRPr/>
            </a:pPr>
            <a:r>
              <a:rPr lang="en-US" dirty="0"/>
              <a:t>You can order this standard and other ASHRAE publications through the on-line ASHRAE bookstore.</a:t>
            </a:r>
          </a:p>
          <a:p>
            <a:pPr>
              <a:defRPr/>
            </a:pPr>
            <a:endParaRPr lang="en-US" dirty="0"/>
          </a:p>
          <a:p>
            <a:pPr>
              <a:defRPr/>
            </a:pPr>
            <a:endParaRPr lang="en-US" dirty="0"/>
          </a:p>
        </p:txBody>
      </p:sp>
      <p:sp>
        <p:nvSpPr>
          <p:cNvPr id="366596"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11A2D04E-7422-4DCB-B762-31A821E679E6}" type="slidenum">
              <a:rPr lang="en-US" sz="1200"/>
              <a:pPr algn="r" eaLnBrk="1" hangingPunct="1"/>
              <a:t>58</a:t>
            </a:fld>
            <a:endParaRPr lang="en-US" sz="1200" dirty="0"/>
          </a:p>
        </p:txBody>
      </p:sp>
      <p:sp>
        <p:nvSpPr>
          <p:cNvPr id="36659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186D817-1D36-4A8C-98F9-AA9D6AE58652}" type="slidenum">
              <a:rPr lang="en-US" smtClean="0"/>
              <a:pPr eaLnBrk="1" hangingPunct="1"/>
              <a:t>58</a:t>
            </a:fld>
            <a:endParaRPr lang="en-US"/>
          </a:p>
        </p:txBody>
      </p:sp>
    </p:spTree>
    <p:extLst>
      <p:ext uri="{BB962C8B-B14F-4D97-AF65-F5344CB8AC3E}">
        <p14:creationId xmlns:p14="http://schemas.microsoft.com/office/powerpoint/2010/main" val="319341773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5395" name="Notes Placeholder 2"/>
          <p:cNvSpPr>
            <a:spLocks noGrp="1"/>
          </p:cNvSpPr>
          <p:nvPr>
            <p:ph type="body" idx="1"/>
          </p:nvPr>
        </p:nvSpPr>
        <p:spPr>
          <a:ln/>
        </p:spPr>
        <p:txBody>
          <a:bodyPr/>
          <a:lstStyle/>
          <a:p>
            <a:pPr>
              <a:defRPr/>
            </a:pPr>
            <a:r>
              <a:rPr lang="en-US" sz="1300" dirty="0"/>
              <a:t>Standard 100-2006 is an excellent short reference that gives practical ideas about performance measurement that complements our seminar presentation. </a:t>
            </a:r>
          </a:p>
          <a:p>
            <a:pPr>
              <a:defRPr/>
            </a:pPr>
            <a:r>
              <a:rPr lang="en-US" sz="1300" dirty="0"/>
              <a:t>It is being rewritten to be even more useful. </a:t>
            </a:r>
          </a:p>
          <a:p>
            <a:pPr>
              <a:defRPr/>
            </a:pPr>
            <a:r>
              <a:rPr lang="en-US" sz="1300" dirty="0"/>
              <a:t>For example here is a list of sources of energy data relevant to energy management from paragraph 5.4</a:t>
            </a:r>
          </a:p>
          <a:p>
            <a:pPr marL="562812" indent="-562812">
              <a:lnSpc>
                <a:spcPct val="80000"/>
              </a:lnSpc>
              <a:spcBef>
                <a:spcPct val="20000"/>
              </a:spcBef>
              <a:defRPr/>
            </a:pPr>
            <a:r>
              <a:rPr lang="en-US" sz="1300" kern="0" dirty="0">
                <a:cs typeface="Times New Roman" pitchFamily="18" charset="0"/>
              </a:rPr>
              <a:t>Building Energy Use and Electrical Demand Data</a:t>
            </a:r>
          </a:p>
          <a:p>
            <a:pPr marL="506531" indent="-337687">
              <a:lnSpc>
                <a:spcPct val="80000"/>
              </a:lnSpc>
              <a:spcBef>
                <a:spcPct val="20000"/>
              </a:spcBef>
              <a:buFontTx/>
              <a:buChar char="•"/>
              <a:defRPr/>
            </a:pPr>
            <a:r>
              <a:rPr lang="en-US" sz="1300" kern="0" dirty="0">
                <a:cs typeface="Times New Roman" pitchFamily="18" charset="0"/>
              </a:rPr>
              <a:t>Invoices from utilities and fuel suppliers</a:t>
            </a:r>
          </a:p>
          <a:p>
            <a:pPr marL="506531" indent="-337687">
              <a:lnSpc>
                <a:spcPct val="80000"/>
              </a:lnSpc>
              <a:spcBef>
                <a:spcPct val="20000"/>
              </a:spcBef>
              <a:buFontTx/>
              <a:buChar char="•"/>
              <a:defRPr/>
            </a:pPr>
            <a:r>
              <a:rPr lang="en-US" sz="1300" kern="0" dirty="0">
                <a:cs typeface="Times New Roman" pitchFamily="18" charset="0"/>
              </a:rPr>
              <a:t>Detailed printouts from time-of-use meters</a:t>
            </a:r>
          </a:p>
          <a:p>
            <a:pPr marL="506531" indent="-337687">
              <a:lnSpc>
                <a:spcPct val="80000"/>
              </a:lnSpc>
              <a:spcBef>
                <a:spcPct val="20000"/>
              </a:spcBef>
              <a:buFontTx/>
              <a:buChar char="•"/>
              <a:defRPr/>
            </a:pPr>
            <a:r>
              <a:rPr lang="en-US" sz="1300" kern="0" dirty="0">
                <a:cs typeface="Times New Roman" pitchFamily="18" charset="0"/>
              </a:rPr>
              <a:t>Combustion efficiency, eddy current and water quality tests</a:t>
            </a:r>
          </a:p>
          <a:p>
            <a:pPr marL="506531" indent="-337687">
              <a:lnSpc>
                <a:spcPct val="80000"/>
              </a:lnSpc>
              <a:spcBef>
                <a:spcPct val="20000"/>
              </a:spcBef>
              <a:buFontTx/>
              <a:buChar char="•"/>
              <a:defRPr/>
            </a:pPr>
            <a:r>
              <a:rPr lang="en-US" sz="1300" kern="0" dirty="0">
                <a:cs typeface="Times New Roman" pitchFamily="18" charset="0"/>
              </a:rPr>
              <a:t>Recording of temperature and relative humidity</a:t>
            </a:r>
          </a:p>
          <a:p>
            <a:pPr marL="506531" indent="-337687">
              <a:lnSpc>
                <a:spcPct val="80000"/>
              </a:lnSpc>
              <a:spcBef>
                <a:spcPct val="20000"/>
              </a:spcBef>
              <a:buFontTx/>
              <a:buChar char="•"/>
              <a:defRPr/>
            </a:pPr>
            <a:r>
              <a:rPr lang="en-US" sz="1300" kern="0" dirty="0">
                <a:cs typeface="Times New Roman" pitchFamily="18" charset="0"/>
              </a:rPr>
              <a:t>Interviews with building owners, managers and operators</a:t>
            </a:r>
          </a:p>
          <a:p>
            <a:pPr marL="506531" indent="-337687">
              <a:lnSpc>
                <a:spcPct val="80000"/>
              </a:lnSpc>
              <a:spcBef>
                <a:spcPct val="20000"/>
              </a:spcBef>
              <a:buFontTx/>
              <a:buChar char="•"/>
              <a:defRPr/>
            </a:pPr>
            <a:r>
              <a:rPr lang="en-US" sz="1300" kern="0" dirty="0">
                <a:cs typeface="Times New Roman" pitchFamily="18" charset="0"/>
              </a:rPr>
              <a:t>Sub-metered data</a:t>
            </a:r>
          </a:p>
          <a:p>
            <a:pPr marL="506531" indent="-337687">
              <a:lnSpc>
                <a:spcPct val="80000"/>
              </a:lnSpc>
              <a:spcBef>
                <a:spcPct val="20000"/>
              </a:spcBef>
              <a:buFontTx/>
              <a:buChar char="•"/>
              <a:defRPr/>
            </a:pPr>
            <a:r>
              <a:rPr lang="en-US" sz="1300" kern="0" dirty="0">
                <a:cs typeface="Times New Roman" pitchFamily="18" charset="0"/>
              </a:rPr>
              <a:t>Data from building pressurization/depressurization</a:t>
            </a:r>
          </a:p>
          <a:p>
            <a:pPr marL="506531" indent="-337687">
              <a:lnSpc>
                <a:spcPct val="80000"/>
              </a:lnSpc>
              <a:spcBef>
                <a:spcPct val="20000"/>
              </a:spcBef>
              <a:buFontTx/>
              <a:buChar char="•"/>
              <a:defRPr/>
            </a:pPr>
            <a:r>
              <a:rPr lang="en-US" sz="1300" kern="0" dirty="0">
                <a:cs typeface="Times New Roman" pitchFamily="18" charset="0"/>
              </a:rPr>
              <a:t>Event recording</a:t>
            </a:r>
          </a:p>
          <a:p>
            <a:pPr marL="506531" indent="-337687">
              <a:lnSpc>
                <a:spcPct val="80000"/>
              </a:lnSpc>
              <a:spcBef>
                <a:spcPct val="20000"/>
              </a:spcBef>
              <a:buFontTx/>
              <a:buChar char="•"/>
              <a:defRPr/>
            </a:pPr>
            <a:r>
              <a:rPr lang="en-US" sz="1300" kern="0" dirty="0">
                <a:cs typeface="Times New Roman" pitchFamily="18" charset="0"/>
              </a:rPr>
              <a:t>Climatic recordings</a:t>
            </a:r>
          </a:p>
          <a:p>
            <a:pPr marL="506531" indent="-337687">
              <a:lnSpc>
                <a:spcPct val="80000"/>
              </a:lnSpc>
              <a:spcBef>
                <a:spcPct val="20000"/>
              </a:spcBef>
              <a:buFontTx/>
              <a:buChar char="•"/>
              <a:defRPr/>
            </a:pPr>
            <a:r>
              <a:rPr lang="en-US" sz="1300" kern="0" dirty="0">
                <a:cs typeface="Times New Roman" pitchFamily="18" charset="0"/>
              </a:rPr>
              <a:t>Sets of data from similar buildings in similar climates</a:t>
            </a:r>
          </a:p>
          <a:p>
            <a:pPr marL="506531" indent="-337687">
              <a:lnSpc>
                <a:spcPct val="80000"/>
              </a:lnSpc>
              <a:spcBef>
                <a:spcPct val="20000"/>
              </a:spcBef>
              <a:buFontTx/>
              <a:buChar char="•"/>
              <a:defRPr/>
            </a:pPr>
            <a:r>
              <a:rPr lang="en-US" sz="1300" kern="0" dirty="0">
                <a:cs typeface="Times New Roman" pitchFamily="18" charset="0"/>
              </a:rPr>
              <a:t>Computer modeling</a:t>
            </a:r>
          </a:p>
          <a:p>
            <a:pPr marL="506531" indent="-337687">
              <a:lnSpc>
                <a:spcPct val="80000"/>
              </a:lnSpc>
              <a:spcBef>
                <a:spcPct val="20000"/>
              </a:spcBef>
              <a:buFontTx/>
              <a:buChar char="•"/>
              <a:defRPr/>
            </a:pPr>
            <a:r>
              <a:rPr lang="en-US" sz="1300" kern="0" dirty="0">
                <a:cs typeface="Times New Roman" pitchFamily="18" charset="0"/>
              </a:rPr>
              <a:t>Production records</a:t>
            </a:r>
          </a:p>
          <a:p>
            <a:pPr marL="506531" indent="-337687">
              <a:lnSpc>
                <a:spcPct val="80000"/>
              </a:lnSpc>
              <a:spcBef>
                <a:spcPct val="20000"/>
              </a:spcBef>
              <a:buFontTx/>
              <a:buChar char="•"/>
              <a:defRPr/>
            </a:pPr>
            <a:r>
              <a:rPr lang="en-US" sz="1300" kern="0" dirty="0">
                <a:cs typeface="Times New Roman" pitchFamily="18" charset="0"/>
              </a:rPr>
              <a:t>Infrared scans</a:t>
            </a:r>
          </a:p>
          <a:p>
            <a:pPr>
              <a:defRPr/>
            </a:pPr>
            <a:r>
              <a:rPr lang="en-US" sz="1300" dirty="0"/>
              <a:t>The standard summarizes information from other AHSRAE publications, for example Energy Audits.</a:t>
            </a:r>
          </a:p>
          <a:p>
            <a:pPr>
              <a:defRPr/>
            </a:pPr>
            <a:r>
              <a:rPr lang="en-US" sz="1300" dirty="0"/>
              <a:t>Many sources of information…where should you start?</a:t>
            </a:r>
          </a:p>
          <a:p>
            <a:pPr>
              <a:defRPr/>
            </a:pPr>
            <a:r>
              <a:rPr lang="en-US" sz="1300" dirty="0"/>
              <a:t>We will give you some examples of metering data from the utility, from local metering and stand-alone data loggers.</a:t>
            </a:r>
          </a:p>
          <a:p>
            <a:pPr>
              <a:defRPr/>
            </a:pPr>
            <a:r>
              <a:rPr lang="en-US" sz="1300" dirty="0"/>
              <a:t>Building control systems can also provide trend logs of temperatures and tables of set points useful to your work.</a:t>
            </a:r>
          </a:p>
          <a:p>
            <a:pPr>
              <a:defRPr/>
            </a:pPr>
            <a:r>
              <a:rPr lang="en-US" sz="1300" dirty="0"/>
              <a:t>Seminar participants can receive a discount on </a:t>
            </a:r>
            <a:r>
              <a:rPr lang="en-US" sz="1300" i="1" dirty="0"/>
              <a:t>ASHRAE Standard 100-2006, Energy Conservation in Existing Buildings</a:t>
            </a:r>
            <a:r>
              <a:rPr lang="en-US" sz="1300" dirty="0"/>
              <a:t>, please contact Kim Gates at </a:t>
            </a:r>
            <a:r>
              <a:rPr lang="en-US" sz="1300" dirty="0">
                <a:hlinkClick r:id="rId3"/>
              </a:rPr>
              <a:t>kgates@ashrae.org</a:t>
            </a:r>
            <a:endParaRPr lang="en-US" sz="1300" dirty="0"/>
          </a:p>
          <a:p>
            <a:pPr>
              <a:defRPr/>
            </a:pPr>
            <a:r>
              <a:rPr lang="en-US" dirty="0"/>
              <a:t>You can order this standard and other ASHRAE publications through the on-line ASHRAE bookstore.</a:t>
            </a:r>
          </a:p>
          <a:p>
            <a:pPr>
              <a:defRPr/>
            </a:pPr>
            <a:endParaRPr lang="en-US" dirty="0"/>
          </a:p>
          <a:p>
            <a:pPr>
              <a:defRPr/>
            </a:pPr>
            <a:endParaRPr lang="en-US" dirty="0"/>
          </a:p>
        </p:txBody>
      </p:sp>
      <p:sp>
        <p:nvSpPr>
          <p:cNvPr id="366596"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11A2D04E-7422-4DCB-B762-31A821E679E6}" type="slidenum">
              <a:rPr lang="en-US" sz="1200"/>
              <a:pPr algn="r" eaLnBrk="1" hangingPunct="1"/>
              <a:t>59</a:t>
            </a:fld>
            <a:endParaRPr lang="en-US" sz="1200" dirty="0"/>
          </a:p>
        </p:txBody>
      </p:sp>
      <p:sp>
        <p:nvSpPr>
          <p:cNvPr id="36659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186D817-1D36-4A8C-98F9-AA9D6AE58652}" type="slidenum">
              <a:rPr lang="en-US" smtClean="0"/>
              <a:pPr eaLnBrk="1" hangingPunct="1"/>
              <a:t>59</a:t>
            </a:fld>
            <a:endParaRPr lang="en-US"/>
          </a:p>
        </p:txBody>
      </p:sp>
    </p:spTree>
    <p:extLst>
      <p:ext uri="{BB962C8B-B14F-4D97-AF65-F5344CB8AC3E}">
        <p14:creationId xmlns:p14="http://schemas.microsoft.com/office/powerpoint/2010/main" val="157450897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5395" name="Notes Placeholder 2"/>
          <p:cNvSpPr>
            <a:spLocks noGrp="1"/>
          </p:cNvSpPr>
          <p:nvPr>
            <p:ph type="body" idx="1"/>
          </p:nvPr>
        </p:nvSpPr>
        <p:spPr>
          <a:ln/>
        </p:spPr>
        <p:txBody>
          <a:bodyPr/>
          <a:lstStyle/>
          <a:p>
            <a:pPr>
              <a:defRPr/>
            </a:pPr>
            <a:r>
              <a:rPr lang="en-US" sz="1300" dirty="0"/>
              <a:t>Standard 100-2006 is an excellent short reference that gives practical ideas about performance measurement that complements our seminar presentation. </a:t>
            </a:r>
          </a:p>
          <a:p>
            <a:pPr>
              <a:defRPr/>
            </a:pPr>
            <a:r>
              <a:rPr lang="en-US" sz="1300" dirty="0"/>
              <a:t>It is being rewritten to be even more useful. </a:t>
            </a:r>
          </a:p>
          <a:p>
            <a:pPr>
              <a:defRPr/>
            </a:pPr>
            <a:r>
              <a:rPr lang="en-US" sz="1300" dirty="0"/>
              <a:t>For example here is a list of sources of energy data relevant to energy management from paragraph 5.4</a:t>
            </a:r>
          </a:p>
          <a:p>
            <a:pPr marL="562812" indent="-562812">
              <a:lnSpc>
                <a:spcPct val="80000"/>
              </a:lnSpc>
              <a:spcBef>
                <a:spcPct val="20000"/>
              </a:spcBef>
              <a:defRPr/>
            </a:pPr>
            <a:r>
              <a:rPr lang="en-US" sz="1300" kern="0" dirty="0">
                <a:cs typeface="Times New Roman" pitchFamily="18" charset="0"/>
              </a:rPr>
              <a:t>Building Energy Use and Electrical Demand Data</a:t>
            </a:r>
          </a:p>
          <a:p>
            <a:pPr marL="506531" indent="-337687">
              <a:lnSpc>
                <a:spcPct val="80000"/>
              </a:lnSpc>
              <a:spcBef>
                <a:spcPct val="20000"/>
              </a:spcBef>
              <a:buFontTx/>
              <a:buChar char="•"/>
              <a:defRPr/>
            </a:pPr>
            <a:r>
              <a:rPr lang="en-US" sz="1300" kern="0" dirty="0">
                <a:cs typeface="Times New Roman" pitchFamily="18" charset="0"/>
              </a:rPr>
              <a:t>Invoices from utilities and fuel suppliers</a:t>
            </a:r>
          </a:p>
          <a:p>
            <a:pPr marL="506531" indent="-337687">
              <a:lnSpc>
                <a:spcPct val="80000"/>
              </a:lnSpc>
              <a:spcBef>
                <a:spcPct val="20000"/>
              </a:spcBef>
              <a:buFontTx/>
              <a:buChar char="•"/>
              <a:defRPr/>
            </a:pPr>
            <a:r>
              <a:rPr lang="en-US" sz="1300" kern="0" dirty="0">
                <a:cs typeface="Times New Roman" pitchFamily="18" charset="0"/>
              </a:rPr>
              <a:t>Detailed printouts from time-of-use meters</a:t>
            </a:r>
          </a:p>
          <a:p>
            <a:pPr marL="506531" indent="-337687">
              <a:lnSpc>
                <a:spcPct val="80000"/>
              </a:lnSpc>
              <a:spcBef>
                <a:spcPct val="20000"/>
              </a:spcBef>
              <a:buFontTx/>
              <a:buChar char="•"/>
              <a:defRPr/>
            </a:pPr>
            <a:r>
              <a:rPr lang="en-US" sz="1300" kern="0" dirty="0">
                <a:cs typeface="Times New Roman" pitchFamily="18" charset="0"/>
              </a:rPr>
              <a:t>Combustion efficiency, eddy current and water quality tests</a:t>
            </a:r>
          </a:p>
          <a:p>
            <a:pPr marL="506531" indent="-337687">
              <a:lnSpc>
                <a:spcPct val="80000"/>
              </a:lnSpc>
              <a:spcBef>
                <a:spcPct val="20000"/>
              </a:spcBef>
              <a:buFontTx/>
              <a:buChar char="•"/>
              <a:defRPr/>
            </a:pPr>
            <a:r>
              <a:rPr lang="en-US" sz="1300" kern="0" dirty="0">
                <a:cs typeface="Times New Roman" pitchFamily="18" charset="0"/>
              </a:rPr>
              <a:t>Recording of temperature and relative humidity</a:t>
            </a:r>
          </a:p>
          <a:p>
            <a:pPr marL="506531" indent="-337687">
              <a:lnSpc>
                <a:spcPct val="80000"/>
              </a:lnSpc>
              <a:spcBef>
                <a:spcPct val="20000"/>
              </a:spcBef>
              <a:buFontTx/>
              <a:buChar char="•"/>
              <a:defRPr/>
            </a:pPr>
            <a:r>
              <a:rPr lang="en-US" sz="1300" kern="0" dirty="0">
                <a:cs typeface="Times New Roman" pitchFamily="18" charset="0"/>
              </a:rPr>
              <a:t>Interviews with building owners, managers and operators</a:t>
            </a:r>
          </a:p>
          <a:p>
            <a:pPr marL="506531" indent="-337687">
              <a:lnSpc>
                <a:spcPct val="80000"/>
              </a:lnSpc>
              <a:spcBef>
                <a:spcPct val="20000"/>
              </a:spcBef>
              <a:buFontTx/>
              <a:buChar char="•"/>
              <a:defRPr/>
            </a:pPr>
            <a:r>
              <a:rPr lang="en-US" sz="1300" kern="0" dirty="0">
                <a:cs typeface="Times New Roman" pitchFamily="18" charset="0"/>
              </a:rPr>
              <a:t>Sub-metered data</a:t>
            </a:r>
          </a:p>
          <a:p>
            <a:pPr marL="506531" indent="-337687">
              <a:lnSpc>
                <a:spcPct val="80000"/>
              </a:lnSpc>
              <a:spcBef>
                <a:spcPct val="20000"/>
              </a:spcBef>
              <a:buFontTx/>
              <a:buChar char="•"/>
              <a:defRPr/>
            </a:pPr>
            <a:r>
              <a:rPr lang="en-US" sz="1300" kern="0" dirty="0">
                <a:cs typeface="Times New Roman" pitchFamily="18" charset="0"/>
              </a:rPr>
              <a:t>Data from building pressurization/depressurization</a:t>
            </a:r>
          </a:p>
          <a:p>
            <a:pPr marL="506531" indent="-337687">
              <a:lnSpc>
                <a:spcPct val="80000"/>
              </a:lnSpc>
              <a:spcBef>
                <a:spcPct val="20000"/>
              </a:spcBef>
              <a:buFontTx/>
              <a:buChar char="•"/>
              <a:defRPr/>
            </a:pPr>
            <a:r>
              <a:rPr lang="en-US" sz="1300" kern="0" dirty="0">
                <a:cs typeface="Times New Roman" pitchFamily="18" charset="0"/>
              </a:rPr>
              <a:t>Event recording</a:t>
            </a:r>
          </a:p>
          <a:p>
            <a:pPr marL="506531" indent="-337687">
              <a:lnSpc>
                <a:spcPct val="80000"/>
              </a:lnSpc>
              <a:spcBef>
                <a:spcPct val="20000"/>
              </a:spcBef>
              <a:buFontTx/>
              <a:buChar char="•"/>
              <a:defRPr/>
            </a:pPr>
            <a:r>
              <a:rPr lang="en-US" sz="1300" kern="0" dirty="0">
                <a:cs typeface="Times New Roman" pitchFamily="18" charset="0"/>
              </a:rPr>
              <a:t>Climatic recordings</a:t>
            </a:r>
          </a:p>
          <a:p>
            <a:pPr marL="506531" indent="-337687">
              <a:lnSpc>
                <a:spcPct val="80000"/>
              </a:lnSpc>
              <a:spcBef>
                <a:spcPct val="20000"/>
              </a:spcBef>
              <a:buFontTx/>
              <a:buChar char="•"/>
              <a:defRPr/>
            </a:pPr>
            <a:r>
              <a:rPr lang="en-US" sz="1300" kern="0" dirty="0">
                <a:cs typeface="Times New Roman" pitchFamily="18" charset="0"/>
              </a:rPr>
              <a:t>Sets of data from similar buildings in similar climates</a:t>
            </a:r>
          </a:p>
          <a:p>
            <a:pPr marL="506531" indent="-337687">
              <a:lnSpc>
                <a:spcPct val="80000"/>
              </a:lnSpc>
              <a:spcBef>
                <a:spcPct val="20000"/>
              </a:spcBef>
              <a:buFontTx/>
              <a:buChar char="•"/>
              <a:defRPr/>
            </a:pPr>
            <a:r>
              <a:rPr lang="en-US" sz="1300" kern="0" dirty="0">
                <a:cs typeface="Times New Roman" pitchFamily="18" charset="0"/>
              </a:rPr>
              <a:t>Computer modeling</a:t>
            </a:r>
          </a:p>
          <a:p>
            <a:pPr marL="506531" indent="-337687">
              <a:lnSpc>
                <a:spcPct val="80000"/>
              </a:lnSpc>
              <a:spcBef>
                <a:spcPct val="20000"/>
              </a:spcBef>
              <a:buFontTx/>
              <a:buChar char="•"/>
              <a:defRPr/>
            </a:pPr>
            <a:r>
              <a:rPr lang="en-US" sz="1300" kern="0" dirty="0">
                <a:cs typeface="Times New Roman" pitchFamily="18" charset="0"/>
              </a:rPr>
              <a:t>Production records</a:t>
            </a:r>
          </a:p>
          <a:p>
            <a:pPr marL="506531" indent="-337687">
              <a:lnSpc>
                <a:spcPct val="80000"/>
              </a:lnSpc>
              <a:spcBef>
                <a:spcPct val="20000"/>
              </a:spcBef>
              <a:buFontTx/>
              <a:buChar char="•"/>
              <a:defRPr/>
            </a:pPr>
            <a:r>
              <a:rPr lang="en-US" sz="1300" kern="0" dirty="0">
                <a:cs typeface="Times New Roman" pitchFamily="18" charset="0"/>
              </a:rPr>
              <a:t>Infrared scans</a:t>
            </a:r>
          </a:p>
          <a:p>
            <a:pPr>
              <a:defRPr/>
            </a:pPr>
            <a:r>
              <a:rPr lang="en-US" sz="1300" dirty="0"/>
              <a:t>The standard summarizes information from other AHSRAE publications, for example Energy Audits.</a:t>
            </a:r>
          </a:p>
          <a:p>
            <a:pPr>
              <a:defRPr/>
            </a:pPr>
            <a:r>
              <a:rPr lang="en-US" sz="1300" dirty="0"/>
              <a:t>Many sources of information…where should you start?</a:t>
            </a:r>
          </a:p>
          <a:p>
            <a:pPr>
              <a:defRPr/>
            </a:pPr>
            <a:r>
              <a:rPr lang="en-US" sz="1300" dirty="0"/>
              <a:t>We will give you some examples of metering data from the utility, from local metering and stand-alone data loggers.</a:t>
            </a:r>
          </a:p>
          <a:p>
            <a:pPr>
              <a:defRPr/>
            </a:pPr>
            <a:r>
              <a:rPr lang="en-US" sz="1300" dirty="0"/>
              <a:t>Building control systems can also provide trend logs of temperatures and tables of set points useful to your work.</a:t>
            </a:r>
          </a:p>
          <a:p>
            <a:pPr>
              <a:defRPr/>
            </a:pPr>
            <a:r>
              <a:rPr lang="en-US" sz="1300" dirty="0"/>
              <a:t>Seminar participants can receive a discount on </a:t>
            </a:r>
            <a:r>
              <a:rPr lang="en-US" sz="1300" i="1" dirty="0"/>
              <a:t>ASHRAE Standard 100-2006, Energy Conservation in Existing Buildings</a:t>
            </a:r>
            <a:r>
              <a:rPr lang="en-US" sz="1300" dirty="0"/>
              <a:t>, please contact Kim Gates at </a:t>
            </a:r>
            <a:r>
              <a:rPr lang="en-US" sz="1300" dirty="0">
                <a:hlinkClick r:id="rId3"/>
              </a:rPr>
              <a:t>kgates@ashrae.org</a:t>
            </a:r>
            <a:endParaRPr lang="en-US" sz="1300" dirty="0"/>
          </a:p>
          <a:p>
            <a:pPr>
              <a:defRPr/>
            </a:pPr>
            <a:r>
              <a:rPr lang="en-US" dirty="0"/>
              <a:t>You can order this standard and other ASHRAE publications through the on-line ASHRAE bookstore.</a:t>
            </a:r>
          </a:p>
          <a:p>
            <a:pPr>
              <a:defRPr/>
            </a:pPr>
            <a:endParaRPr lang="en-US" dirty="0"/>
          </a:p>
          <a:p>
            <a:pPr>
              <a:defRPr/>
            </a:pPr>
            <a:endParaRPr lang="en-US" dirty="0"/>
          </a:p>
        </p:txBody>
      </p:sp>
      <p:sp>
        <p:nvSpPr>
          <p:cNvPr id="366596"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11A2D04E-7422-4DCB-B762-31A821E679E6}" type="slidenum">
              <a:rPr lang="en-US" sz="1200"/>
              <a:pPr algn="r" eaLnBrk="1" hangingPunct="1"/>
              <a:t>61</a:t>
            </a:fld>
            <a:endParaRPr lang="en-US" sz="1200" dirty="0"/>
          </a:p>
        </p:txBody>
      </p:sp>
      <p:sp>
        <p:nvSpPr>
          <p:cNvPr id="36659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186D817-1D36-4A8C-98F9-AA9D6AE58652}" type="slidenum">
              <a:rPr lang="en-US" smtClean="0"/>
              <a:pPr eaLnBrk="1" hangingPunct="1"/>
              <a:t>61</a:t>
            </a:fld>
            <a:endParaRPr lang="en-US"/>
          </a:p>
        </p:txBody>
      </p:sp>
    </p:spTree>
    <p:extLst>
      <p:ext uri="{BB962C8B-B14F-4D97-AF65-F5344CB8AC3E}">
        <p14:creationId xmlns:p14="http://schemas.microsoft.com/office/powerpoint/2010/main" val="19504474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76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Let’s start with analysis of one building.  We’ll address working with a portfolio of buildings a little later.</a:t>
            </a:r>
          </a:p>
          <a:p>
            <a:endParaRPr lang="en-US" dirty="0"/>
          </a:p>
          <a:p>
            <a:r>
              <a:rPr lang="en-US" dirty="0"/>
              <a:t>We want to approach this in a systematic way.</a:t>
            </a:r>
          </a:p>
          <a:p>
            <a:endParaRPr lang="en-US" dirty="0"/>
          </a:p>
          <a:p>
            <a:r>
              <a:rPr lang="en-US" dirty="0"/>
              <a:t>We will work our way down to finer time scale—working from YEAR to MONTH to DAILY scales.  </a:t>
            </a:r>
          </a:p>
          <a:p>
            <a:endParaRPr lang="en-US" dirty="0"/>
          </a:p>
          <a:p>
            <a:r>
              <a:rPr lang="en-US" dirty="0"/>
              <a:t>At each level of assessment, you want to look for data clues that will focus your attention on buildings and energy systems ripe for improvement.</a:t>
            </a:r>
          </a:p>
          <a:p>
            <a:endParaRPr lang="en-US" dirty="0"/>
          </a:p>
          <a:p>
            <a:r>
              <a:rPr lang="en-US" dirty="0"/>
              <a:t>If you see unusual patterns in the performance data, you need to relate the patterns to the physical systems and settings in your buildings.   Your approach to the task should be like a detective, looking for clues in the data and relating the clues to energy wasting “suspects.”</a:t>
            </a:r>
          </a:p>
          <a:p>
            <a:endParaRPr lang="en-US" dirty="0"/>
          </a:p>
          <a:p>
            <a:r>
              <a:rPr lang="en-US" dirty="0"/>
              <a:t>We’ll start with annual usage and define some terms.</a:t>
            </a:r>
          </a:p>
        </p:txBody>
      </p:sp>
      <p:sp>
        <p:nvSpPr>
          <p:cNvPr id="3676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3135152-97B9-430D-B4D2-F13C96449CB0}" type="slidenum">
              <a:rPr lang="en-US" smtClean="0"/>
              <a:pPr eaLnBrk="1" hangingPunct="1"/>
              <a:t>62</a:t>
            </a:fld>
            <a:endParaRPr lang="en-US"/>
          </a:p>
        </p:txBody>
      </p:sp>
    </p:spTree>
    <p:extLst>
      <p:ext uri="{BB962C8B-B14F-4D97-AF65-F5344CB8AC3E}">
        <p14:creationId xmlns:p14="http://schemas.microsoft.com/office/powerpoint/2010/main" val="12251311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600" dirty="0"/>
              <a:t>Let’s begin with the basic terms.</a:t>
            </a:r>
          </a:p>
          <a:p>
            <a:r>
              <a:rPr lang="en-US" sz="1600" dirty="0"/>
              <a:t>The Energy Cost Index and Energy Utilization Index are two starting points.  As the definitions show, the scaling is by the area of the building and we look at 12 months of data to capture seasonal swings in energy use.</a:t>
            </a:r>
          </a:p>
          <a:p>
            <a:r>
              <a:rPr lang="en-US" sz="1600" dirty="0"/>
              <a:t>ECI is easy to understand. </a:t>
            </a:r>
          </a:p>
          <a:p>
            <a:r>
              <a:rPr lang="en-US" sz="1600" dirty="0"/>
              <a:t>EUI takes the energy use of a building typically gas and electricity, sometimes coal, oil or steam—puts on a common basis of BTUS of energy.</a:t>
            </a:r>
          </a:p>
          <a:p>
            <a:r>
              <a:rPr lang="en-US" sz="1600" dirty="0"/>
              <a:t>We have a simple example here of a building that uses electric and gas energy, there are conversion factors for each type of energy.</a:t>
            </a:r>
          </a:p>
          <a:p>
            <a:r>
              <a:rPr lang="en-US" sz="1600" dirty="0"/>
              <a:t>EUI typically ranges from below 50 for an efficient office building to 400 or 500 for an inefficient hospital.</a:t>
            </a:r>
          </a:p>
          <a:p>
            <a:r>
              <a:rPr lang="en-US" sz="1600" dirty="0"/>
              <a:t>BACKGROUND</a:t>
            </a:r>
          </a:p>
          <a:p>
            <a:r>
              <a:rPr lang="en-US" sz="1600" dirty="0"/>
              <a:t>What’s a BTU?</a:t>
            </a:r>
          </a:p>
          <a:p>
            <a:r>
              <a:rPr lang="en-US" sz="1600" dirty="0"/>
              <a:t>In energy work outside the research setting in the U.S., almost everyone uses common units– based on pounds, degrees F, cubic feet (of gas) and British Thermal Units (Btu’s). (If you prefer to work in SI units like kilograms, degrees C or K, and joules, just recognize that you will have to use customary units much of the time when working with utility bills and energy conservation in the U.S.)</a:t>
            </a:r>
          </a:p>
          <a:p>
            <a:r>
              <a:rPr lang="en-US" sz="1600" dirty="0"/>
              <a:t>A British Thermal Unit (Btu) is defined as the energy needed to raise one pound of water one degree F at standard temperature and pressure conditions.  </a:t>
            </a:r>
            <a:r>
              <a:rPr lang="en-US" sz="1600" dirty="0" err="1"/>
              <a:t>kBtu</a:t>
            </a:r>
            <a:r>
              <a:rPr lang="en-US" sz="1600" dirty="0"/>
              <a:t> is one thousand Btu’s.</a:t>
            </a:r>
          </a:p>
          <a:p>
            <a:r>
              <a:rPr lang="en-US" sz="1600" dirty="0"/>
              <a:t>Electric energy is commonly measured in kilowatt-hours (kWh) or a multiple (e.g. megawatt-hours); natural gas energy is commonly measured in </a:t>
            </a:r>
            <a:r>
              <a:rPr lang="en-US" sz="1600" dirty="0" err="1"/>
              <a:t>therms</a:t>
            </a:r>
            <a:r>
              <a:rPr lang="en-US" sz="1600" dirty="0"/>
              <a:t> or a multiple (e.g. </a:t>
            </a:r>
            <a:r>
              <a:rPr lang="en-US" sz="1600" dirty="0" err="1"/>
              <a:t>decatherm</a:t>
            </a:r>
            <a:r>
              <a:rPr lang="en-US" sz="1600" dirty="0"/>
              <a:t>).</a:t>
            </a:r>
          </a:p>
          <a:p>
            <a:r>
              <a:rPr lang="en-US" sz="1600" dirty="0"/>
              <a:t>The conversion factor from kWh to </a:t>
            </a:r>
            <a:r>
              <a:rPr lang="en-US" sz="1600" dirty="0" err="1"/>
              <a:t>kBtu</a:t>
            </a:r>
            <a:r>
              <a:rPr lang="en-US" sz="1600" dirty="0"/>
              <a:t> is 3.413; the conversion factor from </a:t>
            </a:r>
            <a:r>
              <a:rPr lang="en-US" sz="1600" dirty="0" err="1"/>
              <a:t>therms</a:t>
            </a:r>
            <a:r>
              <a:rPr lang="en-US" sz="1600" dirty="0"/>
              <a:t> to </a:t>
            </a:r>
            <a:r>
              <a:rPr lang="en-US" sz="1600" dirty="0" err="1"/>
              <a:t>kBtu</a:t>
            </a:r>
            <a:r>
              <a:rPr lang="en-US" sz="1600" dirty="0"/>
              <a:t> is 100.</a:t>
            </a:r>
          </a:p>
          <a:p>
            <a:endParaRPr lang="en-US" dirty="0"/>
          </a:p>
        </p:txBody>
      </p:sp>
      <p:sp>
        <p:nvSpPr>
          <p:cNvPr id="368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3801E48-DEEC-4A19-A6ED-A0789EC4E888}" type="slidenum">
              <a:rPr lang="en-US" smtClean="0"/>
              <a:pPr eaLnBrk="1" hangingPunct="1"/>
              <a:t>63</a:t>
            </a:fld>
            <a:endParaRPr lang="en-US"/>
          </a:p>
        </p:txBody>
      </p:sp>
    </p:spTree>
    <p:extLst>
      <p:ext uri="{BB962C8B-B14F-4D97-AF65-F5344CB8AC3E}">
        <p14:creationId xmlns:p14="http://schemas.microsoft.com/office/powerpoint/2010/main" val="79643932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376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600" dirty="0"/>
              <a:t>Just as EPA developed ways by which we measure the fuel efficiency of cars, EPA also developed a way to measure the energy efficiency of buildings.  It is called the national energy performance rating system. </a:t>
            </a:r>
          </a:p>
          <a:p>
            <a:r>
              <a:rPr lang="en-US" sz="1600" dirty="0"/>
              <a:t>This is the FLIP of the schematic we discussed before the last exercise.  Note that the LOWEST energy performers are on the RIGHT of this schematic, with a score of 100.  The HIGHEST energy performers on the LEFT of this schematic with a score of 1.</a:t>
            </a:r>
          </a:p>
          <a:p>
            <a:r>
              <a:rPr lang="en-US" sz="1600" dirty="0"/>
              <a:t>The Energy Performance Rating System is based on data from the U.S. commercial buildings energy consumption survey (CBECS) conducted by EIA/DOE.  The rating system developed by EPA overlays a 1 to 100 scale over this national data set, which gives relative meaning to energy use.</a:t>
            </a:r>
          </a:p>
          <a:p>
            <a:pPr eaLnBrk="1" hangingPunct="1"/>
            <a:r>
              <a:rPr lang="en-US" sz="1600" dirty="0"/>
              <a:t>Based on the information about your customer’s facility -- such as its size, location, number of occupants, number of PCs, operating hours -- the rating system estimates how much energy the facility would use if it were the best performing, the worst performing, and every level in between. The system then compares the actual energy data entered to the estimate to determine where the facility ranks relative to its peers. On the rating system scale, 50 is the industry average, the top performers will be closer to 100, while the low performers will be closer to 1.</a:t>
            </a:r>
          </a:p>
          <a:p>
            <a:r>
              <a:rPr lang="en-US" sz="1600" dirty="0"/>
              <a:t>ES score of 75 is what many people aspire to achieve—if you can score 75 or above on the database, you can receive a plaque and recognition.</a:t>
            </a:r>
          </a:p>
          <a:p>
            <a:r>
              <a:rPr lang="en-US" sz="1600" dirty="0"/>
              <a:t>There is another level in the system, with a score of 40, if you can raise your SCORE by 10 points (not 10%),you can be recognized by Energy Star as a leader.</a:t>
            </a:r>
          </a:p>
          <a:p>
            <a:pPr eaLnBrk="1" hangingPunct="1"/>
            <a:r>
              <a:rPr lang="en-US" sz="1600" dirty="0"/>
              <a:t>Slide courtesy of ENERGY STAR prepared for ASHRAE educational purposes.</a:t>
            </a:r>
          </a:p>
          <a:p>
            <a:pPr eaLnBrk="1" hangingPunct="1"/>
            <a:endParaRPr lang="en-US" dirty="0"/>
          </a:p>
          <a:p>
            <a:endParaRPr lang="en-US" dirty="0"/>
          </a:p>
        </p:txBody>
      </p:sp>
      <p:sp>
        <p:nvSpPr>
          <p:cNvPr id="3737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2283688-67DA-4CCB-81A8-7DA959BE2376}" type="slidenum">
              <a:rPr lang="en-US" smtClean="0"/>
              <a:pPr eaLnBrk="1" hangingPunct="1"/>
              <a:t>64</a:t>
            </a:fld>
            <a:endParaRPr lang="en-US"/>
          </a:p>
        </p:txBody>
      </p:sp>
    </p:spTree>
    <p:extLst>
      <p:ext uri="{BB962C8B-B14F-4D97-AF65-F5344CB8AC3E}">
        <p14:creationId xmlns:p14="http://schemas.microsoft.com/office/powerpoint/2010/main" val="208765839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0691"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Turn  to Page 6.   Take a few minutes to read the description and answer the questions.</a:t>
            </a:r>
          </a:p>
          <a:p>
            <a:endParaRPr lang="en-US"/>
          </a:p>
          <a:p>
            <a:r>
              <a:rPr lang="en-US"/>
              <a:t>ANSWERS :   </a:t>
            </a:r>
          </a:p>
          <a:p>
            <a:r>
              <a:rPr lang="en-US"/>
              <a:t>1 b.</a:t>
            </a:r>
          </a:p>
          <a:p>
            <a:r>
              <a:rPr lang="en-US"/>
              <a:t>2 c.</a:t>
            </a:r>
          </a:p>
          <a:p>
            <a:r>
              <a:rPr lang="en-US"/>
              <a:t>3 answer depends on the assumptions you make.  </a:t>
            </a:r>
          </a:p>
          <a:p>
            <a:r>
              <a:rPr lang="en-US"/>
              <a:t>How many say a?</a:t>
            </a:r>
          </a:p>
          <a:p>
            <a:r>
              <a:rPr lang="en-US"/>
              <a:t>How many say b?</a:t>
            </a:r>
          </a:p>
          <a:p>
            <a:r>
              <a:rPr lang="en-US"/>
              <a:t>How many say c?</a:t>
            </a:r>
          </a:p>
          <a:p>
            <a:endParaRPr lang="en-US"/>
          </a:p>
          <a:p>
            <a:r>
              <a:rPr lang="en-US"/>
              <a:t>Ask people to explain their choices.</a:t>
            </a:r>
          </a:p>
          <a:p>
            <a:endParaRPr lang="en-US"/>
          </a:p>
          <a:p>
            <a:r>
              <a:rPr lang="en-US"/>
              <a:t>If you assume  energy end uses and equipment and utllity charges are the ”same as Doty” in the new pub then you can pick a.</a:t>
            </a:r>
          </a:p>
          <a:p>
            <a:endParaRPr lang="en-US"/>
          </a:p>
          <a:p>
            <a:r>
              <a:rPr lang="en-US"/>
              <a:t>If you assume energy end uses and equipment are the “same as Doty” you can pick b.</a:t>
            </a:r>
          </a:p>
          <a:p>
            <a:endParaRPr lang="en-US"/>
          </a:p>
          <a:p>
            <a:r>
              <a:rPr lang="en-US"/>
              <a:t>If you assume nothing, then choose c.</a:t>
            </a:r>
          </a:p>
        </p:txBody>
      </p:sp>
      <p:sp>
        <p:nvSpPr>
          <p:cNvPr id="370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B9D64E5-A54B-4695-9216-86021F42C97A}" type="slidenum">
              <a:rPr lang="en-US" smtClean="0"/>
              <a:pPr eaLnBrk="1" hangingPunct="1"/>
              <a:t>65</a:t>
            </a:fld>
            <a:endParaRPr lang="en-US"/>
          </a:p>
        </p:txBody>
      </p:sp>
    </p:spTree>
    <p:extLst>
      <p:ext uri="{BB962C8B-B14F-4D97-AF65-F5344CB8AC3E}">
        <p14:creationId xmlns:p14="http://schemas.microsoft.com/office/powerpoint/2010/main" val="52541462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8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58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9E26F9D-191C-4503-9821-F5A35E7E8D6F}" type="slidenum">
              <a:rPr lang="en-US" smtClean="0">
                <a:solidFill>
                  <a:srgbClr val="000000"/>
                </a:solidFill>
              </a:rPr>
              <a:pPr eaLnBrk="1" hangingPunct="1"/>
              <a:t>66</a:t>
            </a:fld>
            <a:endParaRPr lang="en-US">
              <a:solidFill>
                <a:srgbClr val="000000"/>
              </a:solidFill>
            </a:endParaRPr>
          </a:p>
        </p:txBody>
      </p:sp>
    </p:spTree>
    <p:extLst>
      <p:ext uri="{BB962C8B-B14F-4D97-AF65-F5344CB8AC3E}">
        <p14:creationId xmlns:p14="http://schemas.microsoft.com/office/powerpoint/2010/main" val="23006555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17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ENERGY STAR benchmarking is a service FREE to users—you just need to enter information into tables, after getting an account.</a:t>
            </a:r>
          </a:p>
          <a:p>
            <a:endParaRPr lang="en-US" dirty="0"/>
          </a:p>
          <a:p>
            <a:r>
              <a:rPr lang="en-US" dirty="0"/>
              <a:t>The benchmarking provides a </a:t>
            </a:r>
            <a:r>
              <a:rPr lang="en-US" i="1" dirty="0"/>
              <a:t>standardized, comparable</a:t>
            </a:r>
            <a:r>
              <a:rPr lang="en-US" dirty="0"/>
              <a:t> metric of whole building energy performance</a:t>
            </a:r>
          </a:p>
          <a:p>
            <a:endParaRPr lang="en-US" dirty="0"/>
          </a:p>
          <a:p>
            <a:endParaRPr lang="en-US" dirty="0"/>
          </a:p>
          <a:p>
            <a:r>
              <a:rPr lang="en-US" dirty="0"/>
              <a:t>Traditionally there have been barriers to understanding a facility’s energy performance.</a:t>
            </a:r>
          </a:p>
          <a:p>
            <a:pPr>
              <a:buFontTx/>
              <a:buChar char="•"/>
            </a:pPr>
            <a:r>
              <a:rPr lang="en-US" dirty="0"/>
              <a:t>There has not been a way to compare performance between facilities</a:t>
            </a:r>
          </a:p>
          <a:p>
            <a:pPr>
              <a:buFontTx/>
              <a:buChar char="•"/>
            </a:pPr>
            <a:r>
              <a:rPr lang="en-US" dirty="0"/>
              <a:t>There has not been a way to measure results in a meaningful standardized approach</a:t>
            </a:r>
          </a:p>
          <a:p>
            <a:pPr>
              <a:buFontTx/>
              <a:buChar char="•"/>
            </a:pPr>
            <a:r>
              <a:rPr lang="en-US" dirty="0"/>
              <a:t>There has not been a means for unbiased third party verification</a:t>
            </a:r>
          </a:p>
          <a:p>
            <a:endParaRPr lang="en-US" dirty="0"/>
          </a:p>
          <a:p>
            <a:r>
              <a:rPr lang="en-US" dirty="0"/>
              <a:t>ENERGY STAR Benchmarking aims to remove these barriers.</a:t>
            </a:r>
          </a:p>
          <a:p>
            <a:endParaRPr lang="en-US" dirty="0"/>
          </a:p>
          <a:p>
            <a:r>
              <a:rPr lang="en-US" dirty="0"/>
              <a:t>The ENERGY STAR website is HUGE, so we recommend you get to the BENCHMARK section directly to cut through information about </a:t>
            </a:r>
            <a:r>
              <a:rPr lang="en-US" dirty="0" err="1"/>
              <a:t>refirgerators</a:t>
            </a:r>
            <a:r>
              <a:rPr lang="en-US" dirty="0"/>
              <a:t> and light bulbs.</a:t>
            </a:r>
          </a:p>
          <a:p>
            <a:endParaRPr lang="en-US" dirty="0"/>
          </a:p>
          <a:p>
            <a:endParaRPr lang="en-US" dirty="0"/>
          </a:p>
          <a:p>
            <a:endParaRPr lang="en-US" dirty="0"/>
          </a:p>
          <a:p>
            <a:endParaRPr lang="en-US" dirty="0"/>
          </a:p>
        </p:txBody>
      </p:sp>
      <p:sp>
        <p:nvSpPr>
          <p:cNvPr id="3717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1B4D0B9-DF10-491D-8D00-95518382B56A}" type="slidenum">
              <a:rPr lang="en-US" smtClean="0"/>
              <a:pPr eaLnBrk="1" hangingPunct="1"/>
              <a:t>67</a:t>
            </a:fld>
            <a:endParaRPr lang="en-US"/>
          </a:p>
        </p:txBody>
      </p:sp>
    </p:spTree>
    <p:extLst>
      <p:ext uri="{BB962C8B-B14F-4D97-AF65-F5344CB8AC3E}">
        <p14:creationId xmlns:p14="http://schemas.microsoft.com/office/powerpoint/2010/main" val="261269398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Slide Image Placeholder 1"/>
          <p:cNvSpPr>
            <a:spLocks noGrp="1" noRot="1" noChangeAspect="1" noTextEdit="1"/>
          </p:cNvSpPr>
          <p:nvPr>
            <p:ph type="sldImg"/>
          </p:nvPr>
        </p:nvSpPr>
        <p:spPr bwMode="auto">
          <a:xfrm>
            <a:off x="1262063" y="719138"/>
            <a:ext cx="4795837" cy="3597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4787" name="Notes Placeholder 2"/>
          <p:cNvSpPr>
            <a:spLocks noGrp="1"/>
          </p:cNvSpPr>
          <p:nvPr>
            <p:ph type="body" idx="1"/>
          </p:nvPr>
        </p:nvSpPr>
        <p:spPr>
          <a:xfrm>
            <a:off x="976316" y="4560890"/>
            <a:ext cx="5362575" cy="43211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7470" tIns="48734" rIns="97470" bIns="48734"/>
          <a:lstStyle/>
          <a:p>
            <a:r>
              <a:rPr lang="en-US" dirty="0"/>
              <a:t>The 1 to 100 energy performance rating is available for all the space types shown on this slide.</a:t>
            </a:r>
          </a:p>
          <a:p>
            <a:endParaRPr lang="en-US" dirty="0"/>
          </a:p>
          <a:p>
            <a:r>
              <a:rPr lang="en-US" dirty="0"/>
              <a:t>Additionally, for all buildings, Portfolio Manager also provides a weather normalized EUI and Greenhouse Gas Emissions calculated by the EPA. This is valuable data that you can make available for all your customers regardless of their buildings type. For instance if you have a library or a restaurant, the building can’t receive a 1 to 100 rating but inputting the building online or submitting it through automated benchmarking allows you to receive a weather normalized energy intensity value and the GHG emissions for CO2, methane, and nitrous oxide. </a:t>
            </a:r>
          </a:p>
          <a:p>
            <a:endParaRPr lang="en-US" dirty="0"/>
          </a:p>
          <a:p>
            <a:endParaRPr lang="en-US" dirty="0"/>
          </a:p>
          <a:p>
            <a:r>
              <a:rPr lang="en-US" dirty="0"/>
              <a:t>Slide courtesy of ENERGY STAR prepared for ASHRAE educational purposes.</a:t>
            </a:r>
          </a:p>
          <a:p>
            <a:endParaRPr lang="en-US" dirty="0"/>
          </a:p>
          <a:p>
            <a:endParaRPr lang="en-US" dirty="0"/>
          </a:p>
        </p:txBody>
      </p:sp>
      <p:sp>
        <p:nvSpPr>
          <p:cNvPr id="374788" name="Slide Number Placeholder 3"/>
          <p:cNvSpPr txBox="1">
            <a:spLocks noGrp="1"/>
          </p:cNvSpPr>
          <p:nvPr/>
        </p:nvSpPr>
        <p:spPr bwMode="auto">
          <a:xfrm>
            <a:off x="4144966" y="9118603"/>
            <a:ext cx="3170237"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7470" tIns="48734" rIns="97470" bIns="48734" anchor="b"/>
          <a:lstStyle>
            <a:lvl1pPr defTabSz="973138" eaLnBrk="0" hangingPunct="0">
              <a:defRPr>
                <a:solidFill>
                  <a:schemeClr val="tx1"/>
                </a:solidFill>
                <a:latin typeface="Arial" charset="0"/>
              </a:defRPr>
            </a:lvl1pPr>
            <a:lvl2pPr marL="742950" indent="-285750" defTabSz="973138" eaLnBrk="0" hangingPunct="0">
              <a:defRPr>
                <a:solidFill>
                  <a:schemeClr val="tx1"/>
                </a:solidFill>
                <a:latin typeface="Arial" charset="0"/>
              </a:defRPr>
            </a:lvl2pPr>
            <a:lvl3pPr marL="1143000" indent="-228600" defTabSz="973138" eaLnBrk="0" hangingPunct="0">
              <a:defRPr>
                <a:solidFill>
                  <a:schemeClr val="tx1"/>
                </a:solidFill>
                <a:latin typeface="Arial" charset="0"/>
              </a:defRPr>
            </a:lvl3pPr>
            <a:lvl4pPr marL="1600200" indent="-228600" defTabSz="973138" eaLnBrk="0" hangingPunct="0">
              <a:defRPr>
                <a:solidFill>
                  <a:schemeClr val="tx1"/>
                </a:solidFill>
                <a:latin typeface="Arial" charset="0"/>
              </a:defRPr>
            </a:lvl4pPr>
            <a:lvl5pPr marL="2057400" indent="-228600" defTabSz="973138" eaLnBrk="0" hangingPunct="0">
              <a:defRPr>
                <a:solidFill>
                  <a:schemeClr val="tx1"/>
                </a:solidFill>
                <a:latin typeface="Arial" charset="0"/>
              </a:defRPr>
            </a:lvl5pPr>
            <a:lvl6pPr marL="2514600" indent="-228600" defTabSz="973138" eaLnBrk="0" fontAlgn="base" hangingPunct="0">
              <a:spcBef>
                <a:spcPct val="0"/>
              </a:spcBef>
              <a:spcAft>
                <a:spcPct val="0"/>
              </a:spcAft>
              <a:defRPr>
                <a:solidFill>
                  <a:schemeClr val="tx1"/>
                </a:solidFill>
                <a:latin typeface="Arial" charset="0"/>
              </a:defRPr>
            </a:lvl6pPr>
            <a:lvl7pPr marL="2971800" indent="-228600" defTabSz="973138" eaLnBrk="0" fontAlgn="base" hangingPunct="0">
              <a:spcBef>
                <a:spcPct val="0"/>
              </a:spcBef>
              <a:spcAft>
                <a:spcPct val="0"/>
              </a:spcAft>
              <a:defRPr>
                <a:solidFill>
                  <a:schemeClr val="tx1"/>
                </a:solidFill>
                <a:latin typeface="Arial" charset="0"/>
              </a:defRPr>
            </a:lvl7pPr>
            <a:lvl8pPr marL="3429000" indent="-228600" defTabSz="973138" eaLnBrk="0" fontAlgn="base" hangingPunct="0">
              <a:spcBef>
                <a:spcPct val="0"/>
              </a:spcBef>
              <a:spcAft>
                <a:spcPct val="0"/>
              </a:spcAft>
              <a:defRPr>
                <a:solidFill>
                  <a:schemeClr val="tx1"/>
                </a:solidFill>
                <a:latin typeface="Arial" charset="0"/>
              </a:defRPr>
            </a:lvl8pPr>
            <a:lvl9pPr marL="3886200" indent="-228600" defTabSz="973138" eaLnBrk="0" fontAlgn="base" hangingPunct="0">
              <a:spcBef>
                <a:spcPct val="0"/>
              </a:spcBef>
              <a:spcAft>
                <a:spcPct val="0"/>
              </a:spcAft>
              <a:defRPr>
                <a:solidFill>
                  <a:schemeClr val="tx1"/>
                </a:solidFill>
                <a:latin typeface="Arial" charset="0"/>
              </a:defRPr>
            </a:lvl9pPr>
          </a:lstStyle>
          <a:p>
            <a:pPr algn="r"/>
            <a:fld id="{B8361942-39DB-48AE-88E7-885C30D1B28C}" type="slidenum">
              <a:rPr lang="en-US" sz="1200">
                <a:latin typeface="Times New Roman" pitchFamily="18" charset="0"/>
                <a:cs typeface="Arial" charset="0"/>
              </a:rPr>
              <a:pPr algn="r"/>
              <a:t>68</a:t>
            </a:fld>
            <a:endParaRPr lang="en-US" sz="1200" dirty="0">
              <a:latin typeface="Times New Roman" pitchFamily="18" charset="0"/>
              <a:cs typeface="Arial" charset="0"/>
            </a:endParaRPr>
          </a:p>
        </p:txBody>
      </p:sp>
    </p:spTree>
    <p:extLst>
      <p:ext uri="{BB962C8B-B14F-4D97-AF65-F5344CB8AC3E}">
        <p14:creationId xmlns:p14="http://schemas.microsoft.com/office/powerpoint/2010/main" val="248784657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2"/>
          <p:cNvSpPr>
            <a:spLocks noGrp="1" noRot="1" noChangeAspect="1" noTextEdit="1"/>
          </p:cNvSpPr>
          <p:nvPr>
            <p:ph type="sldImg"/>
          </p:nvPr>
        </p:nvSpPr>
        <p:spPr bwMode="auto">
          <a:xfrm>
            <a:off x="1258888" y="720725"/>
            <a:ext cx="4800600" cy="3600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5811" name="Rectangle 3"/>
          <p:cNvSpPr>
            <a:spLocks noGrp="1"/>
          </p:cNvSpPr>
          <p:nvPr>
            <p:ph type="body" idx="1"/>
          </p:nvPr>
        </p:nvSpPr>
        <p:spPr>
          <a:xfrm>
            <a:off x="976316" y="4560891"/>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1-100 energy performance rating can be accessed in 2 ways:</a:t>
            </a:r>
          </a:p>
          <a:p>
            <a:endParaRPr lang="en-US" dirty="0"/>
          </a:p>
          <a:p>
            <a:r>
              <a:rPr lang="en-US" b="1" dirty="0"/>
              <a:t>Existing commercial buildings can use ENERGY STAR Portfolio Manager. </a:t>
            </a:r>
          </a:p>
          <a:p>
            <a:r>
              <a:rPr lang="en-US" dirty="0"/>
              <a:t>Data needed includes:</a:t>
            </a:r>
          </a:p>
          <a:p>
            <a:pPr>
              <a:buFontTx/>
              <a:buChar char="•"/>
            </a:pPr>
            <a:r>
              <a:rPr lang="en-US" dirty="0"/>
              <a:t>Location (address, zip code)</a:t>
            </a:r>
          </a:p>
          <a:p>
            <a:pPr>
              <a:buFontTx/>
              <a:buChar char="•"/>
            </a:pPr>
            <a:r>
              <a:rPr lang="en-US" dirty="0"/>
              <a:t>Energy consumption data (most recent 12 consecutive months of utility bills for all major sources of energy, including electricity, gas, oil, and/or steam for the same 12 month period)</a:t>
            </a:r>
          </a:p>
          <a:p>
            <a:pPr>
              <a:buFontTx/>
              <a:buChar char="•"/>
            </a:pPr>
            <a:r>
              <a:rPr lang="en-US" dirty="0"/>
              <a:t>Space Type information specific to the activity taking place in the facility (SF, # of rooms, etc.)</a:t>
            </a:r>
          </a:p>
          <a:p>
            <a:endParaRPr lang="en-US" dirty="0"/>
          </a:p>
          <a:p>
            <a:r>
              <a:rPr lang="en-US" b="1" dirty="0"/>
              <a:t>New construction projects can use ENERGY STAR Target Finder. </a:t>
            </a:r>
          </a:p>
          <a:p>
            <a:r>
              <a:rPr lang="en-US" dirty="0"/>
              <a:t>Target Finder works in the same way Portfolio Manager does. The rating you receive is based on projected energy use of the building design.</a:t>
            </a:r>
          </a:p>
          <a:p>
            <a:endParaRPr lang="en-US" dirty="0"/>
          </a:p>
          <a:p>
            <a:r>
              <a:rPr lang="en-US" dirty="0"/>
              <a:t>Both tools are available online at no cost to all interested users.</a:t>
            </a:r>
          </a:p>
        </p:txBody>
      </p:sp>
      <p:sp>
        <p:nvSpPr>
          <p:cNvPr id="3758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3D1BD85-067D-4399-91F5-3D96F105EEBD}" type="slidenum">
              <a:rPr lang="en-US" smtClean="0"/>
              <a:pPr eaLnBrk="1" hangingPunct="1"/>
              <a:t>69</a:t>
            </a:fld>
            <a:endParaRPr lang="en-US"/>
          </a:p>
        </p:txBody>
      </p:sp>
    </p:spTree>
    <p:extLst>
      <p:ext uri="{BB962C8B-B14F-4D97-AF65-F5344CB8AC3E}">
        <p14:creationId xmlns:p14="http://schemas.microsoft.com/office/powerpoint/2010/main" val="215129101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7"/>
          <p:cNvSpPr txBox="1">
            <a:spLocks noGrp="1" noChangeArrowheads="1"/>
          </p:cNvSpPr>
          <p:nvPr/>
        </p:nvSpPr>
        <p:spPr bwMode="auto">
          <a:xfrm>
            <a:off x="4144966" y="9120190"/>
            <a:ext cx="3170237"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59" tIns="48377" rIns="96759" bIns="48377"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a:fld id="{63E44994-65D9-479E-9E2D-FE565C587DC6}" type="slidenum">
              <a:rPr lang="en-US" sz="1500">
                <a:latin typeface="Times New Roman" pitchFamily="18" charset="0"/>
                <a:cs typeface="Arial" charset="0"/>
              </a:rPr>
              <a:pPr algn="r"/>
              <a:t>70</a:t>
            </a:fld>
            <a:endParaRPr lang="en-US" sz="1500" dirty="0">
              <a:latin typeface="Times New Roman" pitchFamily="18" charset="0"/>
              <a:cs typeface="Arial" charset="0"/>
            </a:endParaRPr>
          </a:p>
        </p:txBody>
      </p:sp>
      <p:sp>
        <p:nvSpPr>
          <p:cNvPr id="376835" name="Rectangle 2"/>
          <p:cNvSpPr>
            <a:spLocks noGrp="1" noRot="1" noChangeAspect="1" noChangeArrowheads="1" noTextEdit="1"/>
          </p:cNvSpPr>
          <p:nvPr>
            <p:ph type="sldImg"/>
          </p:nvPr>
        </p:nvSpPr>
        <p:spPr bwMode="auto">
          <a:xfrm>
            <a:off x="1260475" y="720725"/>
            <a:ext cx="4799013" cy="3598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6836" name="Rectangle 3"/>
          <p:cNvSpPr>
            <a:spLocks noGrp="1" noChangeArrowheads="1"/>
          </p:cNvSpPr>
          <p:nvPr>
            <p:ph type="body" idx="1"/>
          </p:nvPr>
        </p:nvSpPr>
        <p:spPr>
          <a:xfrm>
            <a:off x="974727" y="4559302"/>
            <a:ext cx="5365750" cy="43211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759" tIns="48377" rIns="96759" bIns="48377"/>
          <a:lstStyle/>
          <a:p>
            <a:r>
              <a:rPr lang="en-US" dirty="0"/>
              <a:t>Slide courtesy of ENERGY STAR prepared for ASHRAE educational purposes.</a:t>
            </a:r>
          </a:p>
          <a:p>
            <a:endParaRPr lang="en-US" dirty="0"/>
          </a:p>
        </p:txBody>
      </p:sp>
      <p:sp>
        <p:nvSpPr>
          <p:cNvPr id="37683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4BC77B0-BF6D-4E3A-8683-BB677A2329D9}" type="slidenum">
              <a:rPr lang="en-US" smtClean="0"/>
              <a:pPr eaLnBrk="1" hangingPunct="1"/>
              <a:t>70</a:t>
            </a:fld>
            <a:endParaRPr lang="en-US"/>
          </a:p>
        </p:txBody>
      </p:sp>
    </p:spTree>
    <p:extLst>
      <p:ext uri="{BB962C8B-B14F-4D97-AF65-F5344CB8AC3E}">
        <p14:creationId xmlns:p14="http://schemas.microsoft.com/office/powerpoint/2010/main" val="246922506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785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Benchmarking in Portfolio Manager helps you organize a portfolio of buildings, with special benefit to the normalized energy use and ability to compare your buildings to similar buildings. (Review slide.)</a:t>
            </a:r>
          </a:p>
          <a:p>
            <a:endParaRPr lang="en-US" dirty="0"/>
          </a:p>
          <a:p>
            <a:r>
              <a:rPr lang="en-US" dirty="0"/>
              <a:t>RECOGNITION from EPA is “icing on the cake”—the fundamental use of the rating system is to provide you with information to improve use of energy in your buildings.</a:t>
            </a:r>
          </a:p>
          <a:p>
            <a:endParaRPr lang="en-US" dirty="0"/>
          </a:p>
          <a:p>
            <a:r>
              <a:rPr lang="en-US" dirty="0"/>
              <a:t>Slide courtesy of ENERGY STAR prepared for ASHRAE educational purposes.</a:t>
            </a:r>
          </a:p>
          <a:p>
            <a:endParaRPr lang="en-US" dirty="0"/>
          </a:p>
        </p:txBody>
      </p:sp>
      <p:sp>
        <p:nvSpPr>
          <p:cNvPr id="3778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D30A0CC-84E7-4CBF-B9D6-654DCA2DC96A}" type="slidenum">
              <a:rPr lang="en-US" smtClean="0"/>
              <a:pPr eaLnBrk="1" hangingPunct="1"/>
              <a:t>71</a:t>
            </a:fld>
            <a:endParaRPr lang="en-US"/>
          </a:p>
        </p:txBody>
      </p:sp>
    </p:spTree>
    <p:extLst>
      <p:ext uri="{BB962C8B-B14F-4D97-AF65-F5344CB8AC3E}">
        <p14:creationId xmlns:p14="http://schemas.microsoft.com/office/powerpoint/2010/main" val="141922675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4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It is a huge website, to get to the benchmarking section, you can cut thru information about refrigerators.</a:t>
            </a:r>
          </a:p>
        </p:txBody>
      </p:sp>
      <p:sp>
        <p:nvSpPr>
          <p:cNvPr id="394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9BCE8CC-2B51-42A4-B4FA-E75789B47B38}" type="slidenum">
              <a:rPr lang="en-US" smtClean="0"/>
              <a:pPr eaLnBrk="1" hangingPunct="1"/>
              <a:t>72</a:t>
            </a:fld>
            <a:endParaRPr lang="en-US"/>
          </a:p>
        </p:txBody>
      </p:sp>
    </p:spTree>
    <p:extLst>
      <p:ext uri="{BB962C8B-B14F-4D97-AF65-F5344CB8AC3E}">
        <p14:creationId xmlns:p14="http://schemas.microsoft.com/office/powerpoint/2010/main" val="242188706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Rot="1" noChangeAspect="1" noChangeArrowheads="1" noTextEdit="1"/>
          </p:cNvSpPr>
          <p:nvPr>
            <p:ph type="sldImg"/>
          </p:nvPr>
        </p:nvSpPr>
        <p:spPr bwMode="auto">
          <a:xfrm>
            <a:off x="793750" y="312738"/>
            <a:ext cx="5565775" cy="41751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2211" name="Rectangle 3"/>
          <p:cNvSpPr>
            <a:spLocks noGrp="1" noChangeArrowheads="1"/>
          </p:cNvSpPr>
          <p:nvPr>
            <p:ph type="body" idx="1"/>
          </p:nvPr>
        </p:nvSpPr>
        <p:spPr bwMode="auto">
          <a:xfrm>
            <a:off x="240200" y="4721902"/>
            <a:ext cx="6834809" cy="456614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558" tIns="48278" rIns="96558" bIns="48278"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253888768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Rot="1" noChangeAspect="1" noChangeArrowheads="1" noTextEdit="1"/>
          </p:cNvSpPr>
          <p:nvPr>
            <p:ph type="sldImg"/>
          </p:nvPr>
        </p:nvSpPr>
        <p:spPr bwMode="auto">
          <a:xfrm>
            <a:off x="793750" y="312738"/>
            <a:ext cx="5565775" cy="41751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2211" name="Rectangle 3"/>
          <p:cNvSpPr>
            <a:spLocks noGrp="1" noChangeArrowheads="1"/>
          </p:cNvSpPr>
          <p:nvPr>
            <p:ph type="body" idx="1"/>
          </p:nvPr>
        </p:nvSpPr>
        <p:spPr bwMode="auto">
          <a:xfrm>
            <a:off x="240200" y="4721902"/>
            <a:ext cx="6834809" cy="456614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558" tIns="48278" rIns="96558" bIns="48278"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238222627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Rot="1" noChangeAspect="1" noChangeArrowheads="1" noTextEdit="1"/>
          </p:cNvSpPr>
          <p:nvPr>
            <p:ph type="sldImg"/>
          </p:nvPr>
        </p:nvSpPr>
        <p:spPr bwMode="auto">
          <a:xfrm>
            <a:off x="793750" y="312738"/>
            <a:ext cx="5565775" cy="41751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2211" name="Rectangle 3"/>
          <p:cNvSpPr>
            <a:spLocks noGrp="1" noChangeArrowheads="1"/>
          </p:cNvSpPr>
          <p:nvPr>
            <p:ph type="body" idx="1"/>
          </p:nvPr>
        </p:nvSpPr>
        <p:spPr bwMode="auto">
          <a:xfrm>
            <a:off x="240200" y="4721902"/>
            <a:ext cx="6834809" cy="456614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558" tIns="48278" rIns="96558" bIns="48278"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210108362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Rectangle 2"/>
          <p:cNvSpPr>
            <a:spLocks noGrp="1" noRot="1" noChangeAspect="1" noChangeArrowheads="1" noTextEdit="1"/>
          </p:cNvSpPr>
          <p:nvPr>
            <p:ph type="sldImg"/>
          </p:nvPr>
        </p:nvSpPr>
        <p:spPr bwMode="auto">
          <a:xfrm>
            <a:off x="793750" y="312738"/>
            <a:ext cx="5565775" cy="41751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2211" name="Rectangle 3"/>
          <p:cNvSpPr>
            <a:spLocks noGrp="1" noChangeArrowheads="1"/>
          </p:cNvSpPr>
          <p:nvPr>
            <p:ph type="body" idx="1"/>
          </p:nvPr>
        </p:nvSpPr>
        <p:spPr bwMode="auto">
          <a:xfrm>
            <a:off x="240200" y="4721902"/>
            <a:ext cx="6834809" cy="456614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558" tIns="48278" rIns="96558" bIns="48278" numCol="1" anchor="t" anchorCtr="0" compatLnSpc="1">
            <a:prstTxWarp prst="textNoShape">
              <a:avLst/>
            </a:prstTxWarp>
          </a:bodyPr>
          <a:lstStyle/>
          <a:p>
            <a:endParaRPr lang="en-US" altLang="en-US"/>
          </a:p>
        </p:txBody>
      </p:sp>
    </p:spTree>
    <p:extLst>
      <p:ext uri="{BB962C8B-B14F-4D97-AF65-F5344CB8AC3E}">
        <p14:creationId xmlns:p14="http://schemas.microsoft.com/office/powerpoint/2010/main" val="15047875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0931"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ts val="463"/>
              </a:spcBef>
            </a:pPr>
            <a:r>
              <a:rPr lang="en-GB" dirty="0"/>
              <a:t>Once all space and energy data information has been inputted for a property, Portfolio Manager will generate an energy performance rating for facilities that meet the eligibility requirements for receiving a rating. </a:t>
            </a:r>
          </a:p>
          <a:p>
            <a:pPr>
              <a:spcBef>
                <a:spcPts val="463"/>
              </a:spcBef>
            </a:pPr>
            <a:endParaRPr lang="en-GB" dirty="0"/>
          </a:p>
          <a:p>
            <a:pPr>
              <a:spcBef>
                <a:spcPts val="463"/>
              </a:spcBef>
            </a:pPr>
            <a:r>
              <a:rPr lang="en-GB" dirty="0"/>
              <a:t>Notice that currently the “Summary: Energy Use” View is selected for this sample facility, which scores a 73 on he energy performance rating scale.  Portfolio Manager users can choose from several pre-populated “Views” (shown in the drop down menu on this slide) or create their own customized view, by clicking “Create View”. There are approximately 50 data columns to choose from to allow you to display the exact information you need to provide a snapshot of progress at a customer’s request.</a:t>
            </a:r>
          </a:p>
          <a:p>
            <a:pPr>
              <a:spcBef>
                <a:spcPts val="463"/>
              </a:spcBef>
            </a:pPr>
            <a:endParaRPr lang="en-GB" dirty="0"/>
          </a:p>
          <a:p>
            <a:pPr>
              <a:spcBef>
                <a:spcPts val="463"/>
              </a:spcBef>
            </a:pPr>
            <a:r>
              <a:rPr lang="en-GB" dirty="0"/>
              <a:t>LIMITATION OF PORTFOLIO MANAGER:  There is no way at present to track peak demand (kW) for electric meters.  Peak demand is a large component of most commercial bills and cost effective actions can aim at reducing peak demand, either by shifting use or by absolute energy reduction during peak periods.</a:t>
            </a:r>
          </a:p>
          <a:p>
            <a:pPr>
              <a:spcBef>
                <a:spcPts val="463"/>
              </a:spcBef>
            </a:pPr>
            <a:endParaRPr lang="en-GB" dirty="0"/>
          </a:p>
          <a:p>
            <a:pPr>
              <a:spcBef>
                <a:spcPts val="463"/>
              </a:spcBef>
            </a:pPr>
            <a:r>
              <a:rPr lang="en-US" dirty="0"/>
              <a:t>Slide courtesy of ENERGY STAR prepared for ASHRAE educational purposes.</a:t>
            </a:r>
          </a:p>
          <a:p>
            <a:pPr>
              <a:spcBef>
                <a:spcPts val="463"/>
              </a:spcBef>
            </a:pPr>
            <a:endParaRPr lang="en-GB" dirty="0"/>
          </a:p>
          <a:p>
            <a:endParaRPr lang="en-US" dirty="0"/>
          </a:p>
        </p:txBody>
      </p:sp>
      <p:sp>
        <p:nvSpPr>
          <p:cNvPr id="3809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29D43DA-010A-4039-B3A5-0E09ABD8BA68}" type="slidenum">
              <a:rPr lang="en-US" smtClean="0"/>
              <a:pPr eaLnBrk="1" hangingPunct="1"/>
              <a:t>77</a:t>
            </a:fld>
            <a:endParaRPr lang="en-US"/>
          </a:p>
        </p:txBody>
      </p:sp>
    </p:spTree>
    <p:extLst>
      <p:ext uri="{BB962C8B-B14F-4D97-AF65-F5344CB8AC3E}">
        <p14:creationId xmlns:p14="http://schemas.microsoft.com/office/powerpoint/2010/main" val="256340525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195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dirty="0"/>
              <a:t>Here’s a screenshot of the “GHG Emissions View” in Portfolio Manager, which provides a summary of emissions of a building (direct, indirect, change from baseline measures). You can use this to report and help building owners and managers track their emissions.</a:t>
            </a:r>
          </a:p>
          <a:p>
            <a:r>
              <a:rPr lang="en-US" sz="1400" dirty="0"/>
              <a:t>The GHG emissions are based on the location of the building within the 27 </a:t>
            </a:r>
            <a:r>
              <a:rPr lang="en-US" sz="1400" dirty="0" err="1"/>
              <a:t>subregions</a:t>
            </a:r>
            <a:r>
              <a:rPr lang="en-US" sz="1400" dirty="0"/>
              <a:t> of the U.S. power grid.  These sub-regions are defined by EPA’s Emissions and Generation Resource Integrated Database (</a:t>
            </a:r>
            <a:r>
              <a:rPr lang="en-US" sz="1400" dirty="0" err="1"/>
              <a:t>eGRID</a:t>
            </a:r>
            <a:r>
              <a:rPr lang="en-US" sz="1400" dirty="0"/>
              <a:t>).  </a:t>
            </a:r>
          </a:p>
          <a:p>
            <a:r>
              <a:rPr lang="en-US" sz="1400" dirty="0"/>
              <a:t>In the example,  The SERC Virginia/Carolina region represents a section of the power grid with similar emissions and resource mix characteristics.  </a:t>
            </a:r>
          </a:p>
          <a:p>
            <a:r>
              <a:rPr lang="en-US" sz="1400" dirty="0"/>
              <a:t>Here’s a link to a map of the regions:  </a:t>
            </a:r>
            <a:r>
              <a:rPr lang="en-US" sz="1400" dirty="0">
                <a:hlinkClick r:id="rId3"/>
              </a:rPr>
              <a:t>https://www.energystar.gov/istar/pmpam/help/eGrid_Subregion_Map.htm</a:t>
            </a:r>
            <a:endParaRPr lang="en-US" sz="1400" dirty="0"/>
          </a:p>
          <a:p>
            <a:r>
              <a:rPr lang="en-US" sz="1400" dirty="0"/>
              <a:t>In the example, the estimated emissions of CO2e (in kg per </a:t>
            </a:r>
            <a:r>
              <a:rPr lang="en-US" sz="1400" dirty="0" err="1"/>
              <a:t>MBtu</a:t>
            </a:r>
            <a:r>
              <a:rPr lang="en-US" sz="1400" dirty="0"/>
              <a:t>) is 151.7 or 0.1517 Metric tons per </a:t>
            </a:r>
            <a:r>
              <a:rPr lang="en-US" sz="1400" dirty="0" err="1"/>
              <a:t>MBtu</a:t>
            </a:r>
            <a:r>
              <a:rPr lang="en-US" sz="1400" dirty="0"/>
              <a:t>.   </a:t>
            </a:r>
          </a:p>
          <a:p>
            <a:r>
              <a:rPr lang="en-US" sz="1400" dirty="0"/>
              <a:t>The table shows 612.9078 </a:t>
            </a:r>
            <a:r>
              <a:rPr lang="en-US" sz="1400" dirty="0" err="1"/>
              <a:t>Mbtu</a:t>
            </a:r>
            <a:r>
              <a:rPr lang="en-US" sz="1400" dirty="0"/>
              <a:t> (converting </a:t>
            </a:r>
            <a:r>
              <a:rPr lang="en-US" sz="1400" dirty="0" err="1"/>
              <a:t>kBtu</a:t>
            </a:r>
            <a:r>
              <a:rPr lang="en-US" sz="1400" dirty="0"/>
              <a:t> to </a:t>
            </a:r>
            <a:r>
              <a:rPr lang="en-US" sz="1400" dirty="0" err="1"/>
              <a:t>MBtu</a:t>
            </a:r>
            <a:r>
              <a:rPr lang="en-US" sz="1400" dirty="0"/>
              <a:t>, divide by 1,000)</a:t>
            </a:r>
          </a:p>
          <a:p>
            <a:r>
              <a:rPr lang="en-US" sz="1400" dirty="0"/>
              <a:t>151.7 x 612.9078 gives 92.98 MtCO2e (difference due to number of </a:t>
            </a:r>
            <a:r>
              <a:rPr lang="en-US" sz="1400" dirty="0" err="1"/>
              <a:t>signficant</a:t>
            </a:r>
            <a:r>
              <a:rPr lang="en-US" sz="1400" dirty="0"/>
              <a:t> digits and rounding in the emissions calculator)</a:t>
            </a:r>
          </a:p>
          <a:p>
            <a:r>
              <a:rPr lang="en-US" sz="1400" dirty="0"/>
              <a:t>NOTE:  the little “e” next to the CO2 indicates that Portfolio Manager has converted two other greenhouse gases, methane  (CH4) and  nitrous oxide (N2O) into the emissions equivalent of CO2.  In the technical document from ENERGY STAR “Greenhouse Gas Inventory and Tracking in Portfolio Manager” (8/31/2009), it states “CO2 represents more than 99% of the total greenhouse gas emissions from fuels combusted by commercial, industrial and electricity production sources” so as a good approximation, the </a:t>
            </a:r>
            <a:r>
              <a:rPr lang="en-US" sz="1400" dirty="0" err="1"/>
              <a:t>emissionsy</a:t>
            </a:r>
            <a:r>
              <a:rPr lang="en-US" sz="1400" dirty="0"/>
              <a:t> </a:t>
            </a:r>
            <a:r>
              <a:rPr lang="en-US" sz="1400" dirty="0" err="1"/>
              <a:t>ou</a:t>
            </a:r>
            <a:r>
              <a:rPr lang="en-US" sz="1400" dirty="0"/>
              <a:t> see in Portfolio Manager are CO2 emissions</a:t>
            </a:r>
          </a:p>
          <a:p>
            <a:r>
              <a:rPr lang="en-US" sz="1400" dirty="0"/>
              <a:t>Slide courtesy of ENERGY STAR prepared for ASHRAE educational purposes; amended for today’s seminar.</a:t>
            </a:r>
          </a:p>
          <a:p>
            <a:endParaRPr lang="en-US" dirty="0"/>
          </a:p>
        </p:txBody>
      </p:sp>
      <p:sp>
        <p:nvSpPr>
          <p:cNvPr id="3819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A2BFDAF-3511-4473-A2EC-3AB7CB802256}" type="slidenum">
              <a:rPr lang="en-US" smtClean="0"/>
              <a:pPr eaLnBrk="1" hangingPunct="1"/>
              <a:t>78</a:t>
            </a:fld>
            <a:endParaRPr lang="en-US"/>
          </a:p>
        </p:txBody>
      </p:sp>
    </p:spTree>
    <p:extLst>
      <p:ext uri="{BB962C8B-B14F-4D97-AF65-F5344CB8AC3E}">
        <p14:creationId xmlns:p14="http://schemas.microsoft.com/office/powerpoint/2010/main" val="47070640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195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dirty="0"/>
              <a:t>Here’s a screenshot of the “GHG Emissions View” in Portfolio Manager, which provides a summary of emissions of a building (direct, indirect, change from baseline measures). You can use this to report and help building owners and managers track their emissions.</a:t>
            </a:r>
          </a:p>
          <a:p>
            <a:r>
              <a:rPr lang="en-US" sz="1400" dirty="0"/>
              <a:t>The GHG emissions are based on the location of the building within the 27 </a:t>
            </a:r>
            <a:r>
              <a:rPr lang="en-US" sz="1400" dirty="0" err="1"/>
              <a:t>subregions</a:t>
            </a:r>
            <a:r>
              <a:rPr lang="en-US" sz="1400" dirty="0"/>
              <a:t> of the U.S. power grid.  These sub-regions are defined by EPA’s Emissions and Generation Resource Integrated Database (</a:t>
            </a:r>
            <a:r>
              <a:rPr lang="en-US" sz="1400" dirty="0" err="1"/>
              <a:t>eGRID</a:t>
            </a:r>
            <a:r>
              <a:rPr lang="en-US" sz="1400" dirty="0"/>
              <a:t>).  </a:t>
            </a:r>
          </a:p>
          <a:p>
            <a:r>
              <a:rPr lang="en-US" sz="1400" dirty="0"/>
              <a:t>In the example,  The SERC Virginia/Carolina region represents a section of the power grid with similar emissions and resource mix characteristics.  </a:t>
            </a:r>
          </a:p>
          <a:p>
            <a:r>
              <a:rPr lang="en-US" sz="1400" dirty="0"/>
              <a:t>Here’s a link to a map of the regions:  </a:t>
            </a:r>
            <a:r>
              <a:rPr lang="en-US" sz="1400" dirty="0">
                <a:hlinkClick r:id="rId3"/>
              </a:rPr>
              <a:t>https://www.energystar.gov/istar/pmpam/help/eGrid_Subregion_Map.htm</a:t>
            </a:r>
            <a:endParaRPr lang="en-US" sz="1400" dirty="0"/>
          </a:p>
          <a:p>
            <a:r>
              <a:rPr lang="en-US" sz="1400" dirty="0"/>
              <a:t>In the example, the estimated emissions of CO2e (in kg per </a:t>
            </a:r>
            <a:r>
              <a:rPr lang="en-US" sz="1400" dirty="0" err="1"/>
              <a:t>MBtu</a:t>
            </a:r>
            <a:r>
              <a:rPr lang="en-US" sz="1400" dirty="0"/>
              <a:t>) is 151.7 or 0.1517 Metric tons per </a:t>
            </a:r>
            <a:r>
              <a:rPr lang="en-US" sz="1400" dirty="0" err="1"/>
              <a:t>MBtu</a:t>
            </a:r>
            <a:r>
              <a:rPr lang="en-US" sz="1400" dirty="0"/>
              <a:t>.   </a:t>
            </a:r>
          </a:p>
          <a:p>
            <a:r>
              <a:rPr lang="en-US" sz="1400" dirty="0"/>
              <a:t>The table shows 612.9078 </a:t>
            </a:r>
            <a:r>
              <a:rPr lang="en-US" sz="1400" dirty="0" err="1"/>
              <a:t>Mbtu</a:t>
            </a:r>
            <a:r>
              <a:rPr lang="en-US" sz="1400" dirty="0"/>
              <a:t> (converting </a:t>
            </a:r>
            <a:r>
              <a:rPr lang="en-US" sz="1400" dirty="0" err="1"/>
              <a:t>kBtu</a:t>
            </a:r>
            <a:r>
              <a:rPr lang="en-US" sz="1400" dirty="0"/>
              <a:t> to </a:t>
            </a:r>
            <a:r>
              <a:rPr lang="en-US" sz="1400" dirty="0" err="1"/>
              <a:t>MBtu</a:t>
            </a:r>
            <a:r>
              <a:rPr lang="en-US" sz="1400" dirty="0"/>
              <a:t>, divide by 1,000)</a:t>
            </a:r>
          </a:p>
          <a:p>
            <a:r>
              <a:rPr lang="en-US" sz="1400" dirty="0"/>
              <a:t>151.7 x 612.9078 gives 92.98 MtCO2e (difference due to number of </a:t>
            </a:r>
            <a:r>
              <a:rPr lang="en-US" sz="1400" dirty="0" err="1"/>
              <a:t>signficant</a:t>
            </a:r>
            <a:r>
              <a:rPr lang="en-US" sz="1400" dirty="0"/>
              <a:t> digits and rounding in the emissions calculator)</a:t>
            </a:r>
          </a:p>
          <a:p>
            <a:r>
              <a:rPr lang="en-US" sz="1400" dirty="0"/>
              <a:t>NOTE:  the little “e” next to the CO2 indicates that Portfolio Manager has converted two other greenhouse gases, methane  (CH4) and  nitrous oxide (N2O) into the emissions equivalent of CO2.  In the technical document from ENERGY STAR “Greenhouse Gas Inventory and Tracking in Portfolio Manager” (8/31/2009), it states “CO2 represents more than 99% of the total greenhouse gas emissions from fuels combusted by commercial, industrial and electricity production sources” so as a good approximation, the </a:t>
            </a:r>
            <a:r>
              <a:rPr lang="en-US" sz="1400" dirty="0" err="1"/>
              <a:t>emissionsy</a:t>
            </a:r>
            <a:r>
              <a:rPr lang="en-US" sz="1400" dirty="0"/>
              <a:t> </a:t>
            </a:r>
            <a:r>
              <a:rPr lang="en-US" sz="1400" dirty="0" err="1"/>
              <a:t>ou</a:t>
            </a:r>
            <a:r>
              <a:rPr lang="en-US" sz="1400" dirty="0"/>
              <a:t> see in Portfolio Manager are CO2 emissions</a:t>
            </a:r>
          </a:p>
          <a:p>
            <a:r>
              <a:rPr lang="en-US" sz="1400" dirty="0"/>
              <a:t>Slide courtesy of ENERGY STAR prepared for ASHRAE educational purposes; amended for today’s seminar.</a:t>
            </a:r>
          </a:p>
          <a:p>
            <a:endParaRPr lang="en-US" dirty="0"/>
          </a:p>
        </p:txBody>
      </p:sp>
      <p:sp>
        <p:nvSpPr>
          <p:cNvPr id="3819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A2BFDAF-3511-4473-A2EC-3AB7CB802256}" type="slidenum">
              <a:rPr lang="en-US" smtClean="0"/>
              <a:pPr eaLnBrk="1" hangingPunct="1"/>
              <a:t>79</a:t>
            </a:fld>
            <a:endParaRPr lang="en-US"/>
          </a:p>
        </p:txBody>
      </p:sp>
    </p:spTree>
    <p:extLst>
      <p:ext uri="{BB962C8B-B14F-4D97-AF65-F5344CB8AC3E}">
        <p14:creationId xmlns:p14="http://schemas.microsoft.com/office/powerpoint/2010/main" val="195469235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297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Statement of Energy Performance (SEP) can be generated in Portfolio Manager for each building. It is a summary of energy and environmental performance for a building. The SEP is required to apply for the ENERGY STAR label. </a:t>
            </a:r>
          </a:p>
          <a:p>
            <a:endParaRPr lang="en-US" dirty="0"/>
          </a:p>
          <a:p>
            <a:r>
              <a:rPr lang="en-US" dirty="0"/>
              <a:t>Also, the SEP can also be used as a transactional document (e.g. especially for CRE—Commercial Real Estate) to communicate building performance to potential tenants, buyers, etc.</a:t>
            </a:r>
          </a:p>
          <a:p>
            <a:endParaRPr lang="en-US" dirty="0"/>
          </a:p>
          <a:p>
            <a:r>
              <a:rPr lang="en-US" dirty="0"/>
              <a:t>Note added 9 October 2009:  Portfolio Manager announced enhanced reporting capabilities 10/9/2009.  Additional features have been added to the basic information we show.</a:t>
            </a:r>
          </a:p>
          <a:p>
            <a:endParaRPr lang="en-US" dirty="0"/>
          </a:p>
        </p:txBody>
      </p:sp>
      <p:sp>
        <p:nvSpPr>
          <p:cNvPr id="382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1E678ED-C4FF-4F48-A169-1A0051AE37BC}" type="slidenum">
              <a:rPr lang="en-US" smtClean="0"/>
              <a:pPr eaLnBrk="1" hangingPunct="1"/>
              <a:t>80</a:t>
            </a:fld>
            <a:endParaRPr lang="en-US"/>
          </a:p>
        </p:txBody>
      </p:sp>
    </p:spTree>
    <p:extLst>
      <p:ext uri="{BB962C8B-B14F-4D97-AF65-F5344CB8AC3E}">
        <p14:creationId xmlns:p14="http://schemas.microsoft.com/office/powerpoint/2010/main" val="4041894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297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Statement of Energy Performance (SEP) can be generated in Portfolio Manager for each building. It is a summary of energy and environmental performance for a building. The SEP is required to apply for the ENERGY STAR label. </a:t>
            </a:r>
          </a:p>
          <a:p>
            <a:endParaRPr lang="en-US" dirty="0"/>
          </a:p>
          <a:p>
            <a:r>
              <a:rPr lang="en-US" dirty="0"/>
              <a:t>Also, the SEP can also be used as a transactional document (e.g. especially for CRE—Commercial Real Estate) to communicate building performance to potential tenants, buyers, etc.</a:t>
            </a:r>
          </a:p>
          <a:p>
            <a:endParaRPr lang="en-US" dirty="0"/>
          </a:p>
          <a:p>
            <a:r>
              <a:rPr lang="en-US" dirty="0"/>
              <a:t>Note added 9 October 2009:  Portfolio Manager announced enhanced reporting capabilities 10/9/2009.  Additional features have been added to the basic information we show.</a:t>
            </a:r>
          </a:p>
          <a:p>
            <a:endParaRPr lang="en-US" dirty="0"/>
          </a:p>
        </p:txBody>
      </p:sp>
      <p:sp>
        <p:nvSpPr>
          <p:cNvPr id="382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1E678ED-C4FF-4F48-A169-1A0051AE37BC}" type="slidenum">
              <a:rPr lang="en-US" smtClean="0"/>
              <a:pPr eaLnBrk="1" hangingPunct="1"/>
              <a:t>81</a:t>
            </a:fld>
            <a:endParaRPr lang="en-US"/>
          </a:p>
        </p:txBody>
      </p:sp>
    </p:spTree>
    <p:extLst>
      <p:ext uri="{BB962C8B-B14F-4D97-AF65-F5344CB8AC3E}">
        <p14:creationId xmlns:p14="http://schemas.microsoft.com/office/powerpoint/2010/main" val="350279754"/>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400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 addition to tracking and managing energy use of customer’s single buildings, Portfolio Manager also allows you to help customers track performance across multiple buildings or an entire portfolio of buildings.</a:t>
            </a:r>
          </a:p>
        </p:txBody>
      </p:sp>
      <p:sp>
        <p:nvSpPr>
          <p:cNvPr id="3840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A8E6893-FD70-449C-ADDE-B1721B063058}" type="slidenum">
              <a:rPr lang="en-US" smtClean="0"/>
              <a:pPr eaLnBrk="1" hangingPunct="1"/>
              <a:t>82</a:t>
            </a:fld>
            <a:endParaRPr lang="en-US"/>
          </a:p>
        </p:txBody>
      </p:sp>
    </p:spTree>
    <p:extLst>
      <p:ext uri="{BB962C8B-B14F-4D97-AF65-F5344CB8AC3E}">
        <p14:creationId xmlns:p14="http://schemas.microsoft.com/office/powerpoint/2010/main" val="69281894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502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As mentioned previously, if a space type is not eligible to receive an energy performance rating at this time, it should still benchmark in Portfolio Manager! It can still… (review slide).</a:t>
            </a:r>
          </a:p>
          <a:p>
            <a:endParaRPr lang="en-US" dirty="0"/>
          </a:p>
          <a:p>
            <a:r>
              <a:rPr lang="en-US" dirty="0"/>
              <a:t>Also, if the building is not eligible for a rating, you will not be able to generate a Statement of Energy Performance, which uses the rating as a fundamental ingredient.</a:t>
            </a:r>
          </a:p>
          <a:p>
            <a:endParaRPr lang="en-US" dirty="0"/>
          </a:p>
          <a:p>
            <a:r>
              <a:rPr lang="en-US" dirty="0"/>
              <a:t>Slide courtesy of ENERGY STAR prepared for ASHRAE educational purposes.</a:t>
            </a:r>
          </a:p>
          <a:p>
            <a:endParaRPr lang="en-US" dirty="0"/>
          </a:p>
          <a:p>
            <a:endParaRPr lang="en-US" dirty="0"/>
          </a:p>
          <a:p>
            <a:endParaRPr lang="en-US" dirty="0"/>
          </a:p>
        </p:txBody>
      </p:sp>
      <p:sp>
        <p:nvSpPr>
          <p:cNvPr id="3850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593511D-F839-4CDD-AF4A-B091C4DCCF0D}" type="slidenum">
              <a:rPr lang="en-US" smtClean="0"/>
              <a:pPr eaLnBrk="1" hangingPunct="1"/>
              <a:t>85</a:t>
            </a:fld>
            <a:endParaRPr lang="en-US"/>
          </a:p>
        </p:txBody>
      </p:sp>
    </p:spTree>
    <p:extLst>
      <p:ext uri="{BB962C8B-B14F-4D97-AF65-F5344CB8AC3E}">
        <p14:creationId xmlns:p14="http://schemas.microsoft.com/office/powerpoint/2010/main" val="255904715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7"/>
          <p:cNvSpPr txBox="1">
            <a:spLocks noGrp="1" noChangeArrowheads="1"/>
          </p:cNvSpPr>
          <p:nvPr/>
        </p:nvSpPr>
        <p:spPr bwMode="auto">
          <a:xfrm>
            <a:off x="4144966" y="9120190"/>
            <a:ext cx="3170237"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033" tIns="49016" rIns="98033" bIns="49016" anchor="b"/>
          <a:lstStyle>
            <a:lvl1pPr defTabSz="979488" eaLnBrk="0" hangingPunct="0">
              <a:defRPr>
                <a:solidFill>
                  <a:schemeClr val="tx1"/>
                </a:solidFill>
                <a:latin typeface="Arial" charset="0"/>
              </a:defRPr>
            </a:lvl1pPr>
            <a:lvl2pPr marL="742950" indent="-285750" defTabSz="979488" eaLnBrk="0" hangingPunct="0">
              <a:defRPr>
                <a:solidFill>
                  <a:schemeClr val="tx1"/>
                </a:solidFill>
                <a:latin typeface="Arial" charset="0"/>
              </a:defRPr>
            </a:lvl2pPr>
            <a:lvl3pPr marL="1143000" indent="-228600" defTabSz="979488" eaLnBrk="0" hangingPunct="0">
              <a:defRPr>
                <a:solidFill>
                  <a:schemeClr val="tx1"/>
                </a:solidFill>
                <a:latin typeface="Arial" charset="0"/>
              </a:defRPr>
            </a:lvl3pPr>
            <a:lvl4pPr marL="1600200" indent="-228600" defTabSz="979488" eaLnBrk="0" hangingPunct="0">
              <a:defRPr>
                <a:solidFill>
                  <a:schemeClr val="tx1"/>
                </a:solidFill>
                <a:latin typeface="Arial" charset="0"/>
              </a:defRPr>
            </a:lvl4pPr>
            <a:lvl5pPr marL="2057400" indent="-228600" defTabSz="979488" eaLnBrk="0" hangingPunct="0">
              <a:defRPr>
                <a:solidFill>
                  <a:schemeClr val="tx1"/>
                </a:solidFill>
                <a:latin typeface="Arial" charset="0"/>
              </a:defRPr>
            </a:lvl5pPr>
            <a:lvl6pPr marL="2514600" indent="-228600" defTabSz="979488" eaLnBrk="0" fontAlgn="base" hangingPunct="0">
              <a:spcBef>
                <a:spcPct val="0"/>
              </a:spcBef>
              <a:spcAft>
                <a:spcPct val="0"/>
              </a:spcAft>
              <a:defRPr>
                <a:solidFill>
                  <a:schemeClr val="tx1"/>
                </a:solidFill>
                <a:latin typeface="Arial" charset="0"/>
              </a:defRPr>
            </a:lvl6pPr>
            <a:lvl7pPr marL="2971800" indent="-228600" defTabSz="979488" eaLnBrk="0" fontAlgn="base" hangingPunct="0">
              <a:spcBef>
                <a:spcPct val="0"/>
              </a:spcBef>
              <a:spcAft>
                <a:spcPct val="0"/>
              </a:spcAft>
              <a:defRPr>
                <a:solidFill>
                  <a:schemeClr val="tx1"/>
                </a:solidFill>
                <a:latin typeface="Arial" charset="0"/>
              </a:defRPr>
            </a:lvl7pPr>
            <a:lvl8pPr marL="3429000" indent="-228600" defTabSz="979488" eaLnBrk="0" fontAlgn="base" hangingPunct="0">
              <a:spcBef>
                <a:spcPct val="0"/>
              </a:spcBef>
              <a:spcAft>
                <a:spcPct val="0"/>
              </a:spcAft>
              <a:defRPr>
                <a:solidFill>
                  <a:schemeClr val="tx1"/>
                </a:solidFill>
                <a:latin typeface="Arial" charset="0"/>
              </a:defRPr>
            </a:lvl8pPr>
            <a:lvl9pPr marL="3886200" indent="-228600" defTabSz="979488" eaLnBrk="0" fontAlgn="base" hangingPunct="0">
              <a:spcBef>
                <a:spcPct val="0"/>
              </a:spcBef>
              <a:spcAft>
                <a:spcPct val="0"/>
              </a:spcAft>
              <a:defRPr>
                <a:solidFill>
                  <a:schemeClr val="tx1"/>
                </a:solidFill>
                <a:latin typeface="Arial" charset="0"/>
              </a:defRPr>
            </a:lvl9pPr>
          </a:lstStyle>
          <a:p>
            <a:pPr algn="r"/>
            <a:fld id="{6E6080E7-456C-462D-A2C0-5BDA9EF26753}" type="slidenum">
              <a:rPr lang="en-US" sz="1200">
                <a:latin typeface="Times New Roman" pitchFamily="18" charset="0"/>
              </a:rPr>
              <a:pPr algn="r"/>
              <a:t>86</a:t>
            </a:fld>
            <a:endParaRPr lang="en-US" sz="1200" dirty="0">
              <a:latin typeface="Times New Roman" pitchFamily="18" charset="0"/>
            </a:endParaRPr>
          </a:p>
        </p:txBody>
      </p:sp>
      <p:sp>
        <p:nvSpPr>
          <p:cNvPr id="386051" name="Rectangle 2"/>
          <p:cNvSpPr>
            <a:spLocks noGrp="1" noRot="1" noChangeAspect="1" noChangeArrowheads="1" noTextEdit="1"/>
          </p:cNvSpPr>
          <p:nvPr>
            <p:ph type="sldImg"/>
          </p:nvPr>
        </p:nvSpPr>
        <p:spPr bwMode="auto">
          <a:xfrm>
            <a:off x="1262063" y="719138"/>
            <a:ext cx="4795837" cy="35972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6052" name="Rectangle 3"/>
          <p:cNvSpPr>
            <a:spLocks noGrp="1" noChangeArrowheads="1"/>
          </p:cNvSpPr>
          <p:nvPr>
            <p:ph type="body" idx="1"/>
          </p:nvPr>
        </p:nvSpPr>
        <p:spPr>
          <a:xfrm>
            <a:off x="976316" y="4560890"/>
            <a:ext cx="5362575" cy="43211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880" tIns="46941" rIns="93880" bIns="46941"/>
          <a:lstStyle/>
          <a:p>
            <a:pPr marL="329812" indent="-329812">
              <a:buClr>
                <a:srgbClr val="39AFD9"/>
              </a:buClr>
            </a:pPr>
            <a:r>
              <a:rPr lang="en-US" dirty="0"/>
              <a:t>There are 3 main ways to enter the information required by Portfolio Manager and obtain an energy performance rating for your customers:</a:t>
            </a:r>
          </a:p>
          <a:p>
            <a:pPr marL="329812" indent="-329812">
              <a:buClr>
                <a:srgbClr val="39AFD9"/>
              </a:buClr>
            </a:pPr>
            <a:r>
              <a:rPr lang="en-US" dirty="0"/>
              <a:t>1. Go online to ENERGY STAR Web site (www.energystar.gov/benchmark) and login to the tool and create an account and begin entering data for each customer building;</a:t>
            </a:r>
          </a:p>
          <a:p>
            <a:pPr marL="329812" indent="-329812">
              <a:buClr>
                <a:srgbClr val="39AFD9"/>
              </a:buClr>
            </a:pPr>
            <a:r>
              <a:rPr lang="en-US" dirty="0"/>
              <a:t>2. Take advantage of excel data templates for bulk data uploads of 10 or more new properties of the same building type (e.g. 10 office buildings, 10 retail stores);</a:t>
            </a:r>
          </a:p>
          <a:p>
            <a:pPr marL="329812" indent="-329812">
              <a:buClr>
                <a:srgbClr val="39AFD9"/>
              </a:buClr>
            </a:pPr>
            <a:r>
              <a:rPr lang="en-US" dirty="0"/>
              <a:t>3. Offer automated benchmarking services or work with another ENERGY STAR Service and Product Provider who offers automated benchmarking services. Automated benchmarking is a way to have the rating automatically integrated into energy information and bill handling reports through software offered by the SPP.</a:t>
            </a:r>
            <a:r>
              <a:rPr lang="en-US" b="1" dirty="0"/>
              <a:t> </a:t>
            </a:r>
            <a:r>
              <a:rPr lang="en-US" dirty="0"/>
              <a:t>This lets customers receive monthly ratings in the same Web-based or reporting interface that you/your customer may already use to communicate other energy and building information. </a:t>
            </a:r>
          </a:p>
        </p:txBody>
      </p:sp>
      <p:sp>
        <p:nvSpPr>
          <p:cNvPr id="386053"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D4CBEAB-3876-4F96-BE0F-D22A3EFA8776}" type="slidenum">
              <a:rPr lang="en-US" smtClean="0"/>
              <a:pPr eaLnBrk="1" hangingPunct="1"/>
              <a:t>86</a:t>
            </a:fld>
            <a:endParaRPr lang="en-US"/>
          </a:p>
        </p:txBody>
      </p:sp>
    </p:spTree>
    <p:extLst>
      <p:ext uri="{BB962C8B-B14F-4D97-AF65-F5344CB8AC3E}">
        <p14:creationId xmlns:p14="http://schemas.microsoft.com/office/powerpoint/2010/main" val="208304142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707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z="1600" dirty="0"/>
              <a:t>The ENERGY STAR Benchmarking Starter Kit includes a Data Collection Worksheet, which can be used to facilitate the data collection process. Benchmarking Starter Kit Web page: http://www.energystar.gov/index.cfm?c=evaluate_performance.bus_portfoliomanager_benchmarking </a:t>
            </a:r>
          </a:p>
          <a:p>
            <a:pPr eaLnBrk="1" hangingPunct="1"/>
            <a:r>
              <a:rPr lang="en-US" sz="1600" dirty="0"/>
              <a:t>For all space types, the following information is needed:</a:t>
            </a:r>
          </a:p>
          <a:p>
            <a:pPr eaLnBrk="1" hangingPunct="1"/>
            <a:r>
              <a:rPr lang="en-US" sz="1600" dirty="0"/>
              <a:t>The facility</a:t>
            </a:r>
            <a:r>
              <a:rPr lang="en-US" sz="1600" dirty="0">
                <a:latin typeface="Arial" charset="0"/>
              </a:rPr>
              <a:t>’</a:t>
            </a:r>
            <a:r>
              <a:rPr lang="en-US" sz="1600" dirty="0"/>
              <a:t>s address, the year it was built, and at least 12 months of energy data. </a:t>
            </a:r>
          </a:p>
          <a:p>
            <a:pPr eaLnBrk="1" hangingPunct="1"/>
            <a:r>
              <a:rPr lang="en-US" sz="1600" dirty="0"/>
              <a:t>The energy consumption data is collected by gathering the most recent 12 consecutive months of utility bills</a:t>
            </a:r>
            <a:r>
              <a:rPr lang="en-US" sz="1600" dirty="0">
                <a:latin typeface="Arial" charset="0"/>
              </a:rPr>
              <a:t>—</a:t>
            </a:r>
            <a:r>
              <a:rPr lang="en-US" sz="1600" dirty="0"/>
              <a:t>you will need data for all major sources of energy.  For example, if your facility uses electricity, natural gas, and oil, you need to collect energy data for all of these energy sources for the same 12 months. (Note: you can enter data going back even further to see changes over time.)</a:t>
            </a:r>
          </a:p>
          <a:p>
            <a:pPr eaLnBrk="1" hangingPunct="1"/>
            <a:r>
              <a:rPr lang="en-US" sz="1600" dirty="0"/>
              <a:t>The required space data will depend on the space type. </a:t>
            </a:r>
          </a:p>
          <a:p>
            <a:pPr eaLnBrk="1" hangingPunct="1"/>
            <a:r>
              <a:rPr lang="en-US" sz="1600" dirty="0"/>
              <a:t>This slide shows the required space data for three examples: K-12 Schools, Office buildings and supermarket/grocery stores.</a:t>
            </a:r>
          </a:p>
          <a:p>
            <a:pPr eaLnBrk="1" hangingPunct="1"/>
            <a:r>
              <a:rPr lang="en-US" sz="1600" dirty="0"/>
              <a:t>Slide courtesy of ENERGY STAR prepared for ASHRAE educational purposes.</a:t>
            </a:r>
          </a:p>
          <a:p>
            <a:pPr eaLnBrk="1" hangingPunct="1"/>
            <a:r>
              <a:rPr lang="en-US" sz="1600" dirty="0"/>
              <a:t>Note added about Hospitals: Required information includes</a:t>
            </a:r>
          </a:p>
          <a:p>
            <a:pPr>
              <a:buFontTx/>
              <a:buChar char="•"/>
            </a:pPr>
            <a:r>
              <a:rPr lang="en-US" sz="1600" dirty="0"/>
              <a:t>SF</a:t>
            </a:r>
          </a:p>
          <a:p>
            <a:pPr>
              <a:buFontTx/>
              <a:buChar char="•"/>
            </a:pPr>
            <a:r>
              <a:rPr lang="en-US" sz="1600" dirty="0"/>
              <a:t># of beds</a:t>
            </a:r>
          </a:p>
          <a:p>
            <a:pPr>
              <a:buFontTx/>
              <a:buChar char="•"/>
            </a:pPr>
            <a:r>
              <a:rPr lang="en-US" sz="1600" dirty="0"/>
              <a:t># of floors</a:t>
            </a:r>
          </a:p>
          <a:p>
            <a:pPr>
              <a:buFontTx/>
              <a:buChar char="•"/>
            </a:pPr>
            <a:r>
              <a:rPr lang="en-US" sz="1600" dirty="0"/>
              <a:t>Tertiary care Y/N</a:t>
            </a:r>
          </a:p>
          <a:p>
            <a:pPr>
              <a:buFontTx/>
              <a:buChar char="•"/>
            </a:pPr>
            <a:endParaRPr lang="en-US" dirty="0"/>
          </a:p>
          <a:p>
            <a:pPr eaLnBrk="1" hangingPunct="1"/>
            <a:endParaRPr lang="en-US" dirty="0"/>
          </a:p>
          <a:p>
            <a:endParaRPr lang="en-US" dirty="0"/>
          </a:p>
        </p:txBody>
      </p:sp>
      <p:sp>
        <p:nvSpPr>
          <p:cNvPr id="3870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B0E1ACE-BA9D-4205-BD5A-2268F6BBB816}" type="slidenum">
              <a:rPr lang="en-US" smtClean="0"/>
              <a:pPr eaLnBrk="1" hangingPunct="1"/>
              <a:t>87</a:t>
            </a:fld>
            <a:endParaRPr lang="en-US"/>
          </a:p>
        </p:txBody>
      </p:sp>
    </p:spTree>
    <p:extLst>
      <p:ext uri="{BB962C8B-B14F-4D97-AF65-F5344CB8AC3E}">
        <p14:creationId xmlns:p14="http://schemas.microsoft.com/office/powerpoint/2010/main" val="92316023"/>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1171"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ENERGY STAR benchmark provides an EXTERNAL benchmark.  If you have multiple facilities, you can benchmark within your organization—comparing performance to guide your next steps.</a:t>
            </a:r>
          </a:p>
          <a:p>
            <a:endParaRPr lang="en-US" dirty="0"/>
          </a:p>
        </p:txBody>
      </p:sp>
      <p:sp>
        <p:nvSpPr>
          <p:cNvPr id="391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06AE87C-2E66-4335-AB29-44743169CB35}" type="slidenum">
              <a:rPr lang="en-US" smtClean="0"/>
              <a:pPr eaLnBrk="1" hangingPunct="1"/>
              <a:t>88</a:t>
            </a:fld>
            <a:endParaRPr lang="en-US"/>
          </a:p>
        </p:txBody>
      </p:sp>
    </p:spTree>
    <p:extLst>
      <p:ext uri="{BB962C8B-B14F-4D97-AF65-F5344CB8AC3E}">
        <p14:creationId xmlns:p14="http://schemas.microsoft.com/office/powerpoint/2010/main" val="376332559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3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Portfolio Manager also allows you to track water use by building. You define meters and track utility units in the same way as for energy meters.   PM allows you to record water bills annually or for six month periods if your water billing is not on a monthly basis.</a:t>
            </a:r>
          </a:p>
        </p:txBody>
      </p:sp>
      <p:sp>
        <p:nvSpPr>
          <p:cNvPr id="393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8832FC6-D7F5-4D96-AAE6-3F2C07E6146F}" type="slidenum">
              <a:rPr lang="en-US" smtClean="0"/>
              <a:pPr eaLnBrk="1" hangingPunct="1"/>
              <a:t>89</a:t>
            </a:fld>
            <a:endParaRPr lang="en-US"/>
          </a:p>
        </p:txBody>
      </p:sp>
    </p:spTree>
    <p:extLst>
      <p:ext uri="{BB962C8B-B14F-4D97-AF65-F5344CB8AC3E}">
        <p14:creationId xmlns:p14="http://schemas.microsoft.com/office/powerpoint/2010/main" val="409674810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9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For official recognition, the information submitted to ENERGY STAR for rating must be verified by a Professional Engineer.</a:t>
            </a:r>
          </a:p>
          <a:p>
            <a:endParaRPr lang="en-US" dirty="0"/>
          </a:p>
          <a:p>
            <a:r>
              <a:rPr lang="en-US" dirty="0"/>
              <a:t>The building must also comply with performance standards for Indoor Environmental Conditions:</a:t>
            </a:r>
          </a:p>
          <a:p>
            <a:r>
              <a:rPr lang="en-US" dirty="0"/>
              <a:t>Ventilation for Acceptable Indoor Air Quality (ASHRAE Standard 62)</a:t>
            </a:r>
          </a:p>
          <a:p>
            <a:r>
              <a:rPr lang="en-US" dirty="0"/>
              <a:t>Acceptable Thermal Environmental Conditions (ASHRAE Standard 55)</a:t>
            </a:r>
          </a:p>
          <a:p>
            <a:r>
              <a:rPr lang="en-US" dirty="0"/>
              <a:t>Adequate Illumination (IESNA Lighting Handbook)</a:t>
            </a:r>
          </a:p>
          <a:p>
            <a:endParaRPr lang="en-US" dirty="0"/>
          </a:p>
          <a:p>
            <a:r>
              <a:rPr lang="en-US" dirty="0"/>
              <a:t>Buildings with ratings that show a 10 point increase over baseline can receive a Recognition Certificate for any scores (not just &gt;=75).</a:t>
            </a:r>
          </a:p>
          <a:p>
            <a:endParaRPr lang="en-US" dirty="0"/>
          </a:p>
          <a:p>
            <a:r>
              <a:rPr lang="en-US" dirty="0"/>
              <a:t>Facility locator shown on the slide is found at</a:t>
            </a:r>
          </a:p>
          <a:p>
            <a:r>
              <a:rPr lang="en-US" dirty="0"/>
              <a:t>https://www.energystar.gov/index.cfm?fuseaction=labeled_buildings.locator  </a:t>
            </a:r>
          </a:p>
        </p:txBody>
      </p:sp>
      <p:sp>
        <p:nvSpPr>
          <p:cNvPr id="379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F73C4E2-F419-4F9C-87C2-FC680A4726F6}" type="slidenum">
              <a:rPr lang="en-US" smtClean="0"/>
              <a:pPr eaLnBrk="1" hangingPunct="1"/>
              <a:t>90</a:t>
            </a:fld>
            <a:endParaRPr lang="en-US"/>
          </a:p>
        </p:txBody>
      </p:sp>
    </p:spTree>
    <p:extLst>
      <p:ext uri="{BB962C8B-B14F-4D97-AF65-F5344CB8AC3E}">
        <p14:creationId xmlns:p14="http://schemas.microsoft.com/office/powerpoint/2010/main" val="1769551641"/>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4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It is a huge website, to get to the benchmarking section, you can cut thru information about refrigerators.</a:t>
            </a:r>
          </a:p>
        </p:txBody>
      </p:sp>
      <p:sp>
        <p:nvSpPr>
          <p:cNvPr id="394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9BCE8CC-2B51-42A4-B4FA-E75789B47B38}" type="slidenum">
              <a:rPr lang="en-US" smtClean="0"/>
              <a:pPr eaLnBrk="1" hangingPunct="1"/>
              <a:t>91</a:t>
            </a:fld>
            <a:endParaRPr lang="en-US"/>
          </a:p>
        </p:txBody>
      </p:sp>
    </p:spTree>
    <p:extLst>
      <p:ext uri="{BB962C8B-B14F-4D97-AF65-F5344CB8AC3E}">
        <p14:creationId xmlns:p14="http://schemas.microsoft.com/office/powerpoint/2010/main" val="661932244"/>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4547" name="Rectangle 3"/>
          <p:cNvSpPr>
            <a:spLocks noGrp="1"/>
          </p:cNvSpPr>
          <p:nvPr>
            <p:ph type="body" idx="1"/>
          </p:nvPr>
        </p:nvSpPr>
        <p:spPr>
          <a:ln/>
        </p:spPr>
        <p:txBody>
          <a:bodyPr/>
          <a:lstStyle/>
          <a:p>
            <a:pPr>
              <a:defRPr/>
            </a:pPr>
            <a:r>
              <a:rPr lang="en-US" dirty="0"/>
              <a:t>Turn to page 8 in the Exercises.</a:t>
            </a:r>
          </a:p>
          <a:p>
            <a:pPr>
              <a:defRPr/>
            </a:pPr>
            <a:endParaRPr lang="en-US" dirty="0"/>
          </a:p>
          <a:p>
            <a:pPr>
              <a:defRPr/>
            </a:pPr>
            <a:r>
              <a:rPr lang="en-US" dirty="0"/>
              <a:t>Answers:</a:t>
            </a:r>
          </a:p>
          <a:p>
            <a:pPr>
              <a:defRPr/>
            </a:pPr>
            <a:endParaRPr lang="en-US" dirty="0"/>
          </a:p>
          <a:p>
            <a:pPr marL="337687" indent="-337687">
              <a:buFontTx/>
              <a:buAutoNum type="arabicPeriod"/>
              <a:defRPr/>
            </a:pPr>
            <a:r>
              <a:rPr lang="en-US" dirty="0"/>
              <a:t>Choice iv  A, C, D are correct.</a:t>
            </a:r>
          </a:p>
          <a:p>
            <a:pPr marL="337687" indent="-337687">
              <a:buFontTx/>
              <a:buAutoNum type="arabicPeriod"/>
              <a:defRPr/>
            </a:pPr>
            <a:r>
              <a:rPr lang="en-US" dirty="0"/>
              <a:t>Choice  iii  B, C, D are correct.  (for statement B, it is easier to use the scaled GHG emissions than the total tons!)</a:t>
            </a:r>
          </a:p>
          <a:p>
            <a:pPr marL="337687" indent="-337687">
              <a:buFontTx/>
              <a:buAutoNum type="arabicPeriod"/>
              <a:defRPr/>
            </a:pPr>
            <a:endParaRPr lang="en-US" dirty="0"/>
          </a:p>
          <a:p>
            <a:pPr marL="337687" indent="-337687">
              <a:defRPr/>
            </a:pPr>
            <a:endParaRPr lang="en-US" dirty="0"/>
          </a:p>
          <a:p>
            <a:pPr marL="337687" indent="-337687">
              <a:defRPr/>
            </a:pPr>
            <a:r>
              <a:rPr lang="en-US" dirty="0"/>
              <a:t>Any additional Questions?</a:t>
            </a:r>
          </a:p>
        </p:txBody>
      </p:sp>
      <p:sp>
        <p:nvSpPr>
          <p:cNvPr id="401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2774F72-9A45-49BC-9706-B27051591085}" type="slidenum">
              <a:rPr lang="en-US" smtClean="0"/>
              <a:pPr eaLnBrk="1" hangingPunct="1"/>
              <a:t>92</a:t>
            </a:fld>
            <a:endParaRPr lang="en-US"/>
          </a:p>
        </p:txBody>
      </p:sp>
    </p:spTree>
    <p:extLst>
      <p:ext uri="{BB962C8B-B14F-4D97-AF65-F5344CB8AC3E}">
        <p14:creationId xmlns:p14="http://schemas.microsoft.com/office/powerpoint/2010/main" val="417248020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fontScale="92500" lnSpcReduction="10000"/>
          </a:bodyPr>
          <a:lstStyle/>
          <a:p>
            <a:pPr>
              <a:defRPr/>
            </a:pPr>
            <a:r>
              <a:rPr lang="en-US" dirty="0"/>
              <a:t>The ENERGY STAR Rating system uses </a:t>
            </a:r>
            <a:r>
              <a:rPr lang="en-US" b="1" dirty="0"/>
              <a:t>source</a:t>
            </a:r>
            <a:r>
              <a:rPr lang="en-US" dirty="0"/>
              <a:t> energy to put energy use by buildings on a common basis, accounting for fuel mix differences among buildings. For example, electric resistance heating can appear more efficient than other forms of heating if only site use is considered—but when you factor in the energy needed to generate the electricity, electric resistance heating is much less efficient than typical heating by natural gas.</a:t>
            </a:r>
          </a:p>
          <a:p>
            <a:pPr>
              <a:defRPr/>
            </a:pPr>
            <a:endParaRPr lang="en-US" dirty="0"/>
          </a:p>
          <a:p>
            <a:pPr>
              <a:defRPr/>
            </a:pPr>
            <a:r>
              <a:rPr lang="en-US" dirty="0"/>
              <a:t>Portfolio Manager uses a set of factors to transform </a:t>
            </a:r>
            <a:r>
              <a:rPr lang="en-US" b="1" dirty="0"/>
              <a:t>site </a:t>
            </a:r>
            <a:r>
              <a:rPr lang="en-US" dirty="0"/>
              <a:t>energy into </a:t>
            </a:r>
            <a:r>
              <a:rPr lang="en-US" b="1" dirty="0"/>
              <a:t>source </a:t>
            </a:r>
            <a:r>
              <a:rPr lang="en-US" dirty="0"/>
              <a:t>energy units.  In the slide, we show the arithmetic to convert </a:t>
            </a:r>
            <a:r>
              <a:rPr lang="en-US" b="1" dirty="0"/>
              <a:t>site </a:t>
            </a:r>
            <a:r>
              <a:rPr lang="en-US" dirty="0"/>
              <a:t>annualized Energy Intensity of 66 </a:t>
            </a:r>
            <a:r>
              <a:rPr lang="en-US" dirty="0" err="1"/>
              <a:t>kBtu</a:t>
            </a:r>
            <a:r>
              <a:rPr lang="en-US" dirty="0"/>
              <a:t>/sq ft/yr into </a:t>
            </a:r>
            <a:r>
              <a:rPr lang="en-US" b="1" dirty="0"/>
              <a:t>source </a:t>
            </a:r>
            <a:r>
              <a:rPr lang="en-US" dirty="0"/>
              <a:t>annualized Energy Intensity:  multiply 66 by the factor 3.340 to get 222 </a:t>
            </a:r>
            <a:r>
              <a:rPr lang="en-US" dirty="0" err="1"/>
              <a:t>kBtu</a:t>
            </a:r>
            <a:r>
              <a:rPr lang="en-US" dirty="0"/>
              <a:t>/sq ft/yr.</a:t>
            </a:r>
            <a:endParaRPr lang="en-US" b="1" dirty="0"/>
          </a:p>
          <a:p>
            <a:pPr>
              <a:defRPr/>
            </a:pPr>
            <a:endParaRPr lang="en-US" dirty="0"/>
          </a:p>
          <a:p>
            <a:pPr>
              <a:defRPr/>
            </a:pPr>
            <a:r>
              <a:rPr lang="en-US" dirty="0"/>
              <a:t>“Most building managers are familiar with </a:t>
            </a:r>
            <a:r>
              <a:rPr lang="en-US" b="1" dirty="0"/>
              <a:t>site</a:t>
            </a:r>
            <a:r>
              <a:rPr lang="en-US" dirty="0"/>
              <a:t> energy, the amount of heat and electricity consumed by a building as reflected in utility bills. Site energy may be delivered to a facility in one of two forms: primary and/or secondary energy. Primary energy is the raw fuel that is burned to create heat and electricity, such as natural gas or fuel oil used in onsite generation. Secondary energy is the energy product (heat or electricity) created from a raw fuel, such as electricity purchased from the grid or heat received from a district steam system. A unit of primary and a unit of secondary energy consumed at the site are not directly comparable because one represents a raw fuel while the other represents a converted fuel. Therefore, in order to assess the relative efficiencies of buildings with varying proportions of primary and secondary energy consumption, it is necessary to convert these two types of energy into equivalent units of raw fuel consumed to generate that one unit of energy consumed on-site. To achieve this equivalency, EPA uses the convention of </a:t>
            </a:r>
            <a:r>
              <a:rPr lang="en-US" b="1" dirty="0"/>
              <a:t>source</a:t>
            </a:r>
            <a:r>
              <a:rPr lang="en-US" dirty="0"/>
              <a:t> energy.”</a:t>
            </a:r>
          </a:p>
          <a:p>
            <a:pPr>
              <a:defRPr/>
            </a:pPr>
            <a:r>
              <a:rPr lang="en-US" dirty="0"/>
              <a:t>(p. 1, Methodology for Incorporating Source Energy Use:  http://www.energystar.gov/ia/business/evaluate_performance/site_source.pdf) </a:t>
            </a:r>
          </a:p>
        </p:txBody>
      </p:sp>
      <p:sp>
        <p:nvSpPr>
          <p:cNvPr id="402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4521136-77E1-48B4-B1D4-B1E6EEE5CCFD}" type="slidenum">
              <a:rPr lang="en-US" smtClean="0"/>
              <a:pPr eaLnBrk="1" hangingPunct="1"/>
              <a:t>93</a:t>
            </a:fld>
            <a:endParaRPr lang="en-US"/>
          </a:p>
        </p:txBody>
      </p:sp>
    </p:spTree>
    <p:extLst>
      <p:ext uri="{BB962C8B-B14F-4D97-AF65-F5344CB8AC3E}">
        <p14:creationId xmlns:p14="http://schemas.microsoft.com/office/powerpoint/2010/main" val="347963933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3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If you are discussing EUI of your buildings, it is easy to mix up site and source versions.  If an EUI is not labeled, it is likely to be based on site energy.</a:t>
            </a:r>
          </a:p>
          <a:p>
            <a:endParaRPr lang="en-US"/>
          </a:p>
          <a:p>
            <a:r>
              <a:rPr lang="en-US"/>
              <a:t>Porftolio Manager documents use clear labels and headings to distinguish site and source energy calculated using the EPA national method.</a:t>
            </a:r>
          </a:p>
          <a:p>
            <a:endParaRPr lang="en-US"/>
          </a:p>
          <a:p>
            <a:r>
              <a:rPr lang="en-US"/>
              <a:t>Calculations of source energy can use regional or local measures—not all source energy numbers are computed the same way.  U.S. government documents typically describe the methods to calculate the numbers in footnotes and references.</a:t>
            </a:r>
          </a:p>
          <a:p>
            <a:endParaRPr lang="en-US"/>
          </a:p>
          <a:p>
            <a:r>
              <a:rPr lang="en-US"/>
              <a:t>Your dollar costs will be based on site energy.    </a:t>
            </a:r>
          </a:p>
          <a:p>
            <a:endParaRPr lang="en-US"/>
          </a:p>
          <a:p>
            <a:r>
              <a:rPr lang="en-US"/>
              <a:t>When costs of carbon are incorporated into utility bills, these will account for source energy, perhaps on a regional basis (reflecting the generation mix in each region.)   </a:t>
            </a:r>
          </a:p>
          <a:p>
            <a:endParaRPr lang="en-US"/>
          </a:p>
          <a:p>
            <a:r>
              <a:rPr lang="en-US"/>
              <a:t>The emissions estimated by Portfolio Manager are derived from regional estimates.  Regions like the upper MidWest use a lot of coal for generation and have a higher carbon burden than regions like the Pacific Northwest, which have a lot of hydroelectric generation.</a:t>
            </a:r>
          </a:p>
        </p:txBody>
      </p:sp>
      <p:sp>
        <p:nvSpPr>
          <p:cNvPr id="403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86B9C88-25F6-4F6A-8231-D8AECF624DFB}" type="slidenum">
              <a:rPr lang="en-US" smtClean="0"/>
              <a:pPr eaLnBrk="1" hangingPunct="1"/>
              <a:t>94</a:t>
            </a:fld>
            <a:endParaRPr lang="en-US"/>
          </a:p>
        </p:txBody>
      </p:sp>
    </p:spTree>
    <p:extLst>
      <p:ext uri="{BB962C8B-B14F-4D97-AF65-F5344CB8AC3E}">
        <p14:creationId xmlns:p14="http://schemas.microsoft.com/office/powerpoint/2010/main" val="1062383981"/>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69EB228-C79D-4D5D-AA2F-D90CCA26F283}" type="slidenum">
              <a:rPr lang="en-US" smtClean="0"/>
              <a:pPr eaLnBrk="1" hangingPunct="1"/>
              <a:t>95</a:t>
            </a:fld>
            <a:endParaRPr lang="en-US"/>
          </a:p>
        </p:txBody>
      </p:sp>
      <p:sp>
        <p:nvSpPr>
          <p:cNvPr id="404483" name="Rectangle 2"/>
          <p:cNvSpPr>
            <a:spLocks noGrp="1" noRot="1" noChangeAspect="1" noChangeArrowheads="1" noTextEdit="1"/>
          </p:cNvSpPr>
          <p:nvPr>
            <p:ph type="sldImg"/>
          </p:nvPr>
        </p:nvSpPr>
        <p:spPr bwMode="auto">
          <a:xfrm>
            <a:off x="2974975" y="549275"/>
            <a:ext cx="3652838" cy="27400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4484" name="Rectangle 3"/>
          <p:cNvSpPr>
            <a:spLocks noGrp="1" noChangeArrowheads="1"/>
          </p:cNvSpPr>
          <p:nvPr>
            <p:ph type="body" idx="1"/>
          </p:nvPr>
        </p:nvSpPr>
        <p:spPr>
          <a:xfrm>
            <a:off x="1279330" y="3476173"/>
            <a:ext cx="7042547" cy="328990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As you can see, </a:t>
            </a:r>
            <a:r>
              <a:rPr lang="en-US" dirty="0">
                <a:cs typeface="Times New Roman" pitchFamily="18" charset="0"/>
              </a:rPr>
              <a:t>ENERGY STAR</a:t>
            </a:r>
            <a:r>
              <a:rPr lang="en-US" dirty="0"/>
              <a:t>’s offerings directly support your current process and needs.  Building owners/managers and SPPs can easily incorporate </a:t>
            </a:r>
            <a:r>
              <a:rPr lang="en-US" dirty="0">
                <a:cs typeface="Times New Roman" pitchFamily="18" charset="0"/>
              </a:rPr>
              <a:t>ENERGY STAR</a:t>
            </a:r>
            <a:r>
              <a:rPr lang="en-US" dirty="0"/>
              <a:t>’s tools and resources to advance energy management efforts (Buildings), or add value to your current offerings (SPPs). </a:t>
            </a:r>
          </a:p>
          <a:p>
            <a:endParaRPr lang="en-US" dirty="0"/>
          </a:p>
          <a:p>
            <a:r>
              <a:rPr lang="en-US" dirty="0"/>
              <a:t>Building owners can locate expert help through the ENERGY STAR Partnership (and SPPs can find identify prospects) by connecting with other ENERGY STAR Partners. Identify potential projects using the Energy Performance rating Tools provided by ENERGY STAR, move proposals to contract using the many financial tools and resources to help communicate the financial value of upgrade projects, implement projects and evaluate them using guides and resources provided by ENERGY STAR to help establish goals and develop strategies , demonstrate results using the Energy Performance Rating tool again and gain recognition through ENERGY STAR to help communicate those results by qualifying for the label or some other milestone. </a:t>
            </a:r>
          </a:p>
          <a:p>
            <a:endParaRPr lang="en-US" dirty="0"/>
          </a:p>
          <a:p>
            <a:r>
              <a:rPr lang="en-US" dirty="0"/>
              <a:t>This slide was prepared by ENERGY STAR and used with their permission.</a:t>
            </a:r>
          </a:p>
          <a:p>
            <a:endParaRPr lang="en-US" dirty="0"/>
          </a:p>
          <a:p>
            <a:endParaRPr lang="en-US" dirty="0"/>
          </a:p>
          <a:p>
            <a:endParaRPr lang="en-US" dirty="0"/>
          </a:p>
        </p:txBody>
      </p:sp>
    </p:spTree>
    <p:extLst>
      <p:ext uri="{BB962C8B-B14F-4D97-AF65-F5344CB8AC3E}">
        <p14:creationId xmlns:p14="http://schemas.microsoft.com/office/powerpoint/2010/main" val="126304610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69EB228-C79D-4D5D-AA2F-D90CCA26F283}" type="slidenum">
              <a:rPr lang="en-US" smtClean="0"/>
              <a:pPr eaLnBrk="1" hangingPunct="1"/>
              <a:t>96</a:t>
            </a:fld>
            <a:endParaRPr lang="en-US"/>
          </a:p>
        </p:txBody>
      </p:sp>
      <p:sp>
        <p:nvSpPr>
          <p:cNvPr id="404483" name="Rectangle 2"/>
          <p:cNvSpPr>
            <a:spLocks noGrp="1" noRot="1" noChangeAspect="1" noChangeArrowheads="1" noTextEdit="1"/>
          </p:cNvSpPr>
          <p:nvPr>
            <p:ph type="sldImg"/>
          </p:nvPr>
        </p:nvSpPr>
        <p:spPr bwMode="auto">
          <a:xfrm>
            <a:off x="2974975" y="549275"/>
            <a:ext cx="3652838" cy="27400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4484" name="Rectangle 3"/>
          <p:cNvSpPr>
            <a:spLocks noGrp="1" noChangeArrowheads="1"/>
          </p:cNvSpPr>
          <p:nvPr>
            <p:ph type="body" idx="1"/>
          </p:nvPr>
        </p:nvSpPr>
        <p:spPr>
          <a:xfrm>
            <a:off x="1279330" y="3476173"/>
            <a:ext cx="7042547" cy="328990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As you can see, </a:t>
            </a:r>
            <a:r>
              <a:rPr lang="en-US" dirty="0">
                <a:cs typeface="Times New Roman" pitchFamily="18" charset="0"/>
              </a:rPr>
              <a:t>ENERGY STAR</a:t>
            </a:r>
            <a:r>
              <a:rPr lang="en-US" dirty="0"/>
              <a:t>’s offerings directly support your current process and needs.  Building owners/managers and SPPs can easily incorporate </a:t>
            </a:r>
            <a:r>
              <a:rPr lang="en-US" dirty="0">
                <a:cs typeface="Times New Roman" pitchFamily="18" charset="0"/>
              </a:rPr>
              <a:t>ENERGY STAR</a:t>
            </a:r>
            <a:r>
              <a:rPr lang="en-US" dirty="0"/>
              <a:t>’s tools and resources to advance energy management efforts (Buildings), or add value to your current offerings (SPPs). </a:t>
            </a:r>
          </a:p>
          <a:p>
            <a:endParaRPr lang="en-US" dirty="0"/>
          </a:p>
          <a:p>
            <a:r>
              <a:rPr lang="en-US" dirty="0"/>
              <a:t>Building owners can locate expert help through the ENERGY STAR Partnership (and SPPs can find identify prospects) by connecting with other ENERGY STAR Partners. Identify potential projects using the Energy Performance rating Tools provided by ENERGY STAR, move proposals to contract using the many financial tools and resources to help communicate the financial value of upgrade projects, implement projects and evaluate them using guides and resources provided by ENERGY STAR to help establish goals and develop strategies , demonstrate results using the Energy Performance Rating tool again and gain recognition through ENERGY STAR to help communicate those results by qualifying for the label or some other milestone. </a:t>
            </a:r>
          </a:p>
          <a:p>
            <a:endParaRPr lang="en-US" dirty="0"/>
          </a:p>
          <a:p>
            <a:r>
              <a:rPr lang="en-US" dirty="0"/>
              <a:t>This slide was prepared by ENERGY STAR and used with their permission.</a:t>
            </a:r>
          </a:p>
          <a:p>
            <a:endParaRPr lang="en-US" dirty="0"/>
          </a:p>
          <a:p>
            <a:endParaRPr lang="en-US" dirty="0"/>
          </a:p>
          <a:p>
            <a:endParaRPr lang="en-US" dirty="0"/>
          </a:p>
        </p:txBody>
      </p:sp>
    </p:spTree>
    <p:extLst>
      <p:ext uri="{BB962C8B-B14F-4D97-AF65-F5344CB8AC3E}">
        <p14:creationId xmlns:p14="http://schemas.microsoft.com/office/powerpoint/2010/main" val="3667396761"/>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55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Now back to our topic “Assess Performance”.</a:t>
            </a:r>
          </a:p>
          <a:p>
            <a:endParaRPr lang="en-US" dirty="0"/>
          </a:p>
          <a:p>
            <a:r>
              <a:rPr lang="en-US" dirty="0"/>
              <a:t>Moving beyond the starting point of Annual Usage, let’s begin to look at profiles of monthly data and using Monthly Data to find opportunities for improvement.</a:t>
            </a:r>
          </a:p>
          <a:p>
            <a:endParaRPr lang="en-US" dirty="0"/>
          </a:p>
          <a:p>
            <a:r>
              <a:rPr lang="en-US" dirty="0"/>
              <a:t>A picture is worth a thousand words or entries in a table—what does a GRAPH of your monthly data tell you?</a:t>
            </a:r>
          </a:p>
        </p:txBody>
      </p:sp>
      <p:sp>
        <p:nvSpPr>
          <p:cNvPr id="4055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36D7AA8-832F-407A-AAE4-239F7D3496E8}" type="slidenum">
              <a:rPr lang="en-US" smtClean="0"/>
              <a:pPr eaLnBrk="1" hangingPunct="1"/>
              <a:t>97</a:t>
            </a:fld>
            <a:endParaRPr lang="en-US"/>
          </a:p>
        </p:txBody>
      </p:sp>
    </p:spTree>
    <p:extLst>
      <p:ext uri="{BB962C8B-B14F-4D97-AF65-F5344CB8AC3E}">
        <p14:creationId xmlns:p14="http://schemas.microsoft.com/office/powerpoint/2010/main" val="2288798169"/>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6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06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D1A1DC7-53F0-48E5-819A-64F60A6DC5F8}" type="slidenum">
              <a:rPr lang="en-US" smtClean="0"/>
              <a:pPr eaLnBrk="1" hangingPunct="1"/>
              <a:t>98</a:t>
            </a:fld>
            <a:endParaRPr lang="en-US"/>
          </a:p>
        </p:txBody>
      </p:sp>
    </p:spTree>
    <p:extLst>
      <p:ext uri="{BB962C8B-B14F-4D97-AF65-F5344CB8AC3E}">
        <p14:creationId xmlns:p14="http://schemas.microsoft.com/office/powerpoint/2010/main" val="92772377"/>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7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07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834B718-3711-4038-A27F-F1C152BE80E9}" type="slidenum">
              <a:rPr lang="en-US" smtClean="0"/>
              <a:pPr eaLnBrk="1" hangingPunct="1"/>
              <a:t>99</a:t>
            </a:fld>
            <a:endParaRPr lang="en-US"/>
          </a:p>
        </p:txBody>
      </p:sp>
    </p:spTree>
    <p:extLst>
      <p:ext uri="{BB962C8B-B14F-4D97-AF65-F5344CB8AC3E}">
        <p14:creationId xmlns:p14="http://schemas.microsoft.com/office/powerpoint/2010/main" val="268685602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7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07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834B718-3711-4038-A27F-F1C152BE80E9}" type="slidenum">
              <a:rPr lang="en-US" smtClean="0"/>
              <a:pPr eaLnBrk="1" hangingPunct="1"/>
              <a:t>100</a:t>
            </a:fld>
            <a:endParaRPr lang="en-US"/>
          </a:p>
        </p:txBody>
      </p:sp>
    </p:spTree>
    <p:extLst>
      <p:ext uri="{BB962C8B-B14F-4D97-AF65-F5344CB8AC3E}">
        <p14:creationId xmlns:p14="http://schemas.microsoft.com/office/powerpoint/2010/main" val="357012816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857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Turn to p 11 for Exercise 4A (electricity) and then to  p. 13 for 4B (gas). </a:t>
            </a:r>
          </a:p>
          <a:p>
            <a:endParaRPr lang="en-US" dirty="0"/>
          </a:p>
          <a:p>
            <a:r>
              <a:rPr lang="en-US" dirty="0"/>
              <a:t>4A Answer:  b)   Statements 1, 2 and 4 are supported by the graphs.  It looks like  in 2008, Doty Street is using less electric energy than in the previous two years.</a:t>
            </a:r>
          </a:p>
          <a:p>
            <a:endParaRPr lang="en-US" dirty="0"/>
          </a:p>
          <a:p>
            <a:r>
              <a:rPr lang="en-US" dirty="0"/>
              <a:t>Any questions?  (Instructor may point out the discussion of peak demand).</a:t>
            </a:r>
          </a:p>
          <a:p>
            <a:endParaRPr lang="en-US" dirty="0"/>
          </a:p>
          <a:p>
            <a:r>
              <a:rPr lang="en-US" dirty="0"/>
              <a:t>4B Answer:  d)    Statements 2, 3 and 4 are supported by the graphs.   Statement 1 is not supported (except for March 2006, the HDD  graph has the same shapes as the </a:t>
            </a:r>
            <a:r>
              <a:rPr lang="en-US" dirty="0" err="1"/>
              <a:t>Therms</a:t>
            </a:r>
            <a:r>
              <a:rPr lang="en-US" dirty="0"/>
              <a:t>/Day graph shapes.</a:t>
            </a:r>
          </a:p>
          <a:p>
            <a:endParaRPr lang="en-US" dirty="0"/>
          </a:p>
          <a:p>
            <a:r>
              <a:rPr lang="en-US" dirty="0"/>
              <a:t>(typo at the top of page 14:  Sentence about </a:t>
            </a:r>
            <a:r>
              <a:rPr lang="en-US" dirty="0" err="1"/>
              <a:t>Therms</a:t>
            </a:r>
            <a:r>
              <a:rPr lang="en-US" dirty="0"/>
              <a:t> per day “to help us understand base  USE…”</a:t>
            </a:r>
          </a:p>
          <a:p>
            <a:endParaRPr lang="en-US" dirty="0"/>
          </a:p>
          <a:p>
            <a:r>
              <a:rPr lang="en-US" dirty="0"/>
              <a:t>Any questions?  (Instructor may point out the discussion of HDD and the reference temperature choice).</a:t>
            </a:r>
          </a:p>
          <a:p>
            <a:endParaRPr lang="en-US" dirty="0"/>
          </a:p>
          <a:p>
            <a:endParaRPr lang="en-US" dirty="0"/>
          </a:p>
        </p:txBody>
      </p:sp>
      <p:sp>
        <p:nvSpPr>
          <p:cNvPr id="408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F857AFC-2658-4547-86B6-48C40708019C}" type="slidenum">
              <a:rPr lang="en-US" smtClean="0"/>
              <a:pPr eaLnBrk="1" hangingPunct="1"/>
              <a:t>101</a:t>
            </a:fld>
            <a:endParaRPr lang="en-US"/>
          </a:p>
        </p:txBody>
      </p:sp>
    </p:spTree>
    <p:extLst>
      <p:ext uri="{BB962C8B-B14F-4D97-AF65-F5344CB8AC3E}">
        <p14:creationId xmlns:p14="http://schemas.microsoft.com/office/powerpoint/2010/main" val="630034206"/>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43" name="Notes Placeholder 2"/>
          <p:cNvSpPr>
            <a:spLocks noGrp="1"/>
          </p:cNvSpPr>
          <p:nvPr>
            <p:ph type="body" idx="1"/>
          </p:nvPr>
        </p:nvSpPr>
        <p:spPr>
          <a:ln/>
        </p:spPr>
        <p:txBody>
          <a:bodyPr/>
          <a:lstStyle/>
          <a:p>
            <a:pPr>
              <a:defRPr/>
            </a:pPr>
            <a:r>
              <a:rPr lang="en-US" dirty="0"/>
              <a:t>Now we will look at daily data (mostly electricity energy use) in 15-minute increments or intervals.  This kind of data is thus called </a:t>
            </a:r>
            <a:r>
              <a:rPr lang="en-US" b="1" dirty="0"/>
              <a:t>interval data.</a:t>
            </a:r>
          </a:p>
          <a:p>
            <a:pPr>
              <a:defRPr/>
            </a:pPr>
            <a:endParaRPr lang="en-US" dirty="0"/>
          </a:p>
          <a:p>
            <a:pPr>
              <a:defRPr/>
            </a:pPr>
            <a:r>
              <a:rPr lang="en-US" dirty="0"/>
              <a:t>You can learn a lot more from </a:t>
            </a:r>
            <a:r>
              <a:rPr lang="en-US" b="1" dirty="0"/>
              <a:t>interval data </a:t>
            </a:r>
            <a:r>
              <a:rPr lang="en-US" dirty="0"/>
              <a:t>than from annual or monthly data.</a:t>
            </a:r>
          </a:p>
          <a:p>
            <a:pPr>
              <a:defRPr/>
            </a:pPr>
            <a:endParaRPr lang="en-US" dirty="0"/>
          </a:p>
          <a:p>
            <a:pPr>
              <a:defRPr/>
            </a:pPr>
            <a:r>
              <a:rPr lang="en-US" dirty="0"/>
              <a:t>15-minute electricity data are common in energy management applications for two reasons:</a:t>
            </a:r>
          </a:p>
          <a:p>
            <a:pPr marL="337687" indent="-337687">
              <a:buFontTx/>
              <a:buAutoNum type="arabicPeriod"/>
              <a:defRPr/>
            </a:pPr>
            <a:r>
              <a:rPr lang="en-US" dirty="0"/>
              <a:t>Many utilities charge peak average demand using 15-minute intervals (the utility will look at the peak 15 minute period over the billing cycle or over the past 12 months and then add a surcharge for this peak use.  Using the analogy of a car dashboard, demand is like your speedometer, it is the rate at which you are using energy; energy itself is like the odometer, tracking amount of energy used.).</a:t>
            </a:r>
          </a:p>
          <a:p>
            <a:pPr marL="337687" indent="-337687">
              <a:buFontTx/>
              <a:buAutoNum type="arabicPeriod"/>
              <a:defRPr/>
            </a:pPr>
            <a:r>
              <a:rPr lang="en-US" dirty="0"/>
              <a:t>For many HVAC and lighting applications for entire buildings or major sections of buildings, you can see the patterns of use and changes with an observation every 15 minutes.  Looking more frequently won’t reveal more clues.  This is NOT the case for detailed study of motor circuits, where you may need to be checking performance every minute (or less) to be sure to catch important clues.</a:t>
            </a:r>
          </a:p>
        </p:txBody>
      </p:sp>
      <p:sp>
        <p:nvSpPr>
          <p:cNvPr id="409604"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0F00F150-A330-4221-85E9-9A0C2AC4FC72}" type="slidenum">
              <a:rPr lang="en-US" sz="1200"/>
              <a:pPr algn="r" eaLnBrk="1" hangingPunct="1"/>
              <a:t>102</a:t>
            </a:fld>
            <a:endParaRPr lang="en-US" sz="1200" dirty="0"/>
          </a:p>
        </p:txBody>
      </p:sp>
      <p:sp>
        <p:nvSpPr>
          <p:cNvPr id="40960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C089980-E900-4C73-8AF4-E6BE145BFCBC}" type="slidenum">
              <a:rPr lang="en-US" smtClean="0"/>
              <a:pPr eaLnBrk="1" hangingPunct="1"/>
              <a:t>102</a:t>
            </a:fld>
            <a:endParaRPr lang="en-US"/>
          </a:p>
        </p:txBody>
      </p:sp>
    </p:spTree>
    <p:extLst>
      <p:ext uri="{BB962C8B-B14F-4D97-AF65-F5344CB8AC3E}">
        <p14:creationId xmlns:p14="http://schemas.microsoft.com/office/powerpoint/2010/main" val="1524379554"/>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We’ll take a look at 15-minute data for this office building in Honolulu, Hawaii.</a:t>
            </a:r>
          </a:p>
          <a:p>
            <a:endParaRPr lang="en-US"/>
          </a:p>
          <a:p>
            <a:r>
              <a:rPr lang="en-US"/>
              <a:t>Interval data either in 15-minute, 30-minute or hourly steps is often available for most buildings of a certain size.  Check with your utility.  They may be able to provide you with the data, typically in a table, looking back in time.</a:t>
            </a:r>
          </a:p>
          <a:p>
            <a:endParaRPr lang="en-US"/>
          </a:p>
          <a:p>
            <a:r>
              <a:rPr lang="en-US"/>
              <a:t>Some utilities provide the detailed data on a website, either free or for a modest charge.    Call your utility to find out!</a:t>
            </a:r>
          </a:p>
          <a:p>
            <a:endParaRPr lang="en-US"/>
          </a:p>
          <a:p>
            <a:endParaRPr lang="en-US"/>
          </a:p>
        </p:txBody>
      </p:sp>
      <p:sp>
        <p:nvSpPr>
          <p:cNvPr id="410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50AB25C-BE0E-4B93-9279-1D698B1B8CC1}" type="slidenum">
              <a:rPr lang="en-US" smtClean="0"/>
              <a:pPr eaLnBrk="1" hangingPunct="1"/>
              <a:t>103</a:t>
            </a:fld>
            <a:endParaRPr lang="en-US"/>
          </a:p>
        </p:txBody>
      </p:sp>
    </p:spTree>
    <p:extLst>
      <p:ext uri="{BB962C8B-B14F-4D97-AF65-F5344CB8AC3E}">
        <p14:creationId xmlns:p14="http://schemas.microsoft.com/office/powerpoint/2010/main" val="299305817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9427" name="Notes Placeholder 2"/>
          <p:cNvSpPr>
            <a:spLocks noGrp="1"/>
          </p:cNvSpPr>
          <p:nvPr>
            <p:ph type="body" idx="1"/>
          </p:nvPr>
        </p:nvSpPr>
        <p:spPr>
          <a:ln/>
        </p:spPr>
        <p:txBody>
          <a:bodyPr/>
          <a:lstStyle/>
          <a:p>
            <a:pPr>
              <a:defRPr/>
            </a:pPr>
            <a:r>
              <a:rPr lang="en-US" sz="1600" dirty="0"/>
              <a:t>In Honolulu, the utility provide the graph, which is more useful than a just a table of numbers.</a:t>
            </a:r>
          </a:p>
          <a:p>
            <a:pPr>
              <a:defRPr/>
            </a:pPr>
            <a:endParaRPr lang="en-US" sz="1600" dirty="0"/>
          </a:p>
          <a:p>
            <a:pPr>
              <a:defRPr/>
            </a:pPr>
            <a:r>
              <a:rPr lang="en-US" sz="1600" dirty="0"/>
              <a:t>This is a daily profile, one day in the life of the building in Honolulu.  You see the energy use  rises early at 1:30 and then steps up again at 3 am.</a:t>
            </a:r>
          </a:p>
          <a:p>
            <a:pPr>
              <a:defRPr/>
            </a:pPr>
            <a:endParaRPr lang="en-US" sz="1600" dirty="0"/>
          </a:p>
          <a:p>
            <a:pPr>
              <a:defRPr/>
            </a:pPr>
            <a:r>
              <a:rPr lang="en-US" sz="1600" dirty="0"/>
              <a:t>When studying the building, one chiller, AHU and fans  came on at 1:30.  At 3:00, the next chiller (with AHU and fans) turns on.  </a:t>
            </a:r>
          </a:p>
          <a:p>
            <a:pPr>
              <a:defRPr/>
            </a:pPr>
            <a:endParaRPr lang="en-US" sz="1600" dirty="0"/>
          </a:p>
          <a:p>
            <a:pPr>
              <a:defRPr/>
            </a:pPr>
            <a:r>
              <a:rPr lang="en-US" sz="1600" dirty="0"/>
              <a:t>Dip at 6 am comes when the cooling system is unloading, then the building wakes up when people come in.  You can see the drop off at 6 pm when offices close for the day and the building goes to unoccupied mode. The use drops down slowly to a minimum at midnight. </a:t>
            </a:r>
          </a:p>
          <a:p>
            <a:pPr>
              <a:defRPr/>
            </a:pPr>
            <a:endParaRPr lang="en-US" sz="1600" dirty="0"/>
          </a:p>
          <a:p>
            <a:pPr>
              <a:defRPr/>
            </a:pPr>
            <a:r>
              <a:rPr lang="en-US" sz="1600" dirty="0"/>
              <a:t>The peak 15-minute kW use is close to 1000 at mid-day, the building demand at minimum is 200 kW.</a:t>
            </a:r>
          </a:p>
          <a:p>
            <a:pPr>
              <a:defRPr/>
            </a:pPr>
            <a:endParaRPr lang="en-US" sz="1600" dirty="0"/>
          </a:p>
          <a:p>
            <a:pPr>
              <a:defRPr/>
            </a:pPr>
            <a:r>
              <a:rPr lang="en-US" sz="1600" dirty="0"/>
              <a:t>What can you learn from this graph?</a:t>
            </a:r>
          </a:p>
          <a:p>
            <a:pPr marL="337687" indent="-337687">
              <a:buFontTx/>
              <a:buAutoNum type="arabicParenBoth"/>
              <a:defRPr/>
            </a:pPr>
            <a:r>
              <a:rPr lang="en-US" sz="1600" dirty="0"/>
              <a:t>A/C is turned on way too early  </a:t>
            </a:r>
          </a:p>
          <a:p>
            <a:pPr marL="337687" indent="-337687">
              <a:buFontTx/>
              <a:buAutoNum type="arabicParenBoth"/>
              <a:defRPr/>
            </a:pPr>
            <a:r>
              <a:rPr lang="en-US" sz="1600" dirty="0"/>
              <a:t>stuff is not really turned off .</a:t>
            </a:r>
          </a:p>
          <a:p>
            <a:pPr marL="337687" indent="-337687">
              <a:buFontTx/>
              <a:buAutoNum type="arabicParenBoth"/>
              <a:defRPr/>
            </a:pPr>
            <a:endParaRPr lang="en-US" sz="1600" dirty="0"/>
          </a:p>
          <a:p>
            <a:pPr marL="337687" indent="-337687">
              <a:defRPr/>
            </a:pPr>
            <a:r>
              <a:rPr lang="en-US" sz="1600" dirty="0"/>
              <a:t>You can begin to go to work to reduced wasted energy, based on what you have learned.</a:t>
            </a:r>
          </a:p>
        </p:txBody>
      </p:sp>
      <p:sp>
        <p:nvSpPr>
          <p:cNvPr id="411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07E290B-B9A5-49F7-AAF5-828233B82FD3}" type="slidenum">
              <a:rPr lang="en-US" smtClean="0"/>
              <a:pPr eaLnBrk="1" hangingPunct="1"/>
              <a:t>104</a:t>
            </a:fld>
            <a:endParaRPr lang="en-US"/>
          </a:p>
        </p:txBody>
      </p:sp>
    </p:spTree>
    <p:extLst>
      <p:ext uri="{BB962C8B-B14F-4D97-AF65-F5344CB8AC3E}">
        <p14:creationId xmlns:p14="http://schemas.microsoft.com/office/powerpoint/2010/main" val="2467948523"/>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0451" name="Notes Placeholder 2"/>
          <p:cNvSpPr>
            <a:spLocks noGrp="1"/>
          </p:cNvSpPr>
          <p:nvPr>
            <p:ph type="body" idx="1"/>
          </p:nvPr>
        </p:nvSpPr>
        <p:spPr>
          <a:ln/>
        </p:spPr>
        <p:txBody>
          <a:bodyPr/>
          <a:lstStyle/>
          <a:p>
            <a:pPr>
              <a:defRPr/>
            </a:pPr>
            <a:r>
              <a:rPr lang="en-US" dirty="0"/>
              <a:t>Here, we have colored to graph to match what we learned in the previous slide.</a:t>
            </a:r>
          </a:p>
          <a:p>
            <a:pPr marL="337687" indent="-337687">
              <a:buFontTx/>
              <a:buAutoNum type="arabicParenBoth"/>
              <a:defRPr/>
            </a:pPr>
            <a:r>
              <a:rPr lang="en-US" dirty="0"/>
              <a:t>Red is wasted energy under our control, adjust clocks so that the A/C does not turn on in the middle of the night.</a:t>
            </a:r>
          </a:p>
          <a:p>
            <a:pPr>
              <a:defRPr/>
            </a:pPr>
            <a:r>
              <a:rPr lang="en-US" dirty="0"/>
              <a:t>(2) The blue is more of a mystery-- “all stuff” is not off but there is roughly a constant demand of 200 kW no matter what time of day.</a:t>
            </a:r>
          </a:p>
        </p:txBody>
      </p:sp>
      <p:sp>
        <p:nvSpPr>
          <p:cNvPr id="412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2341D8B-460E-4087-9F45-58E3237F7D4C}" type="slidenum">
              <a:rPr lang="en-US" smtClean="0"/>
              <a:pPr eaLnBrk="1" hangingPunct="1"/>
              <a:t>105</a:t>
            </a:fld>
            <a:endParaRPr lang="en-US"/>
          </a:p>
        </p:txBody>
      </p:sp>
    </p:spTree>
    <p:extLst>
      <p:ext uri="{BB962C8B-B14F-4D97-AF65-F5344CB8AC3E}">
        <p14:creationId xmlns:p14="http://schemas.microsoft.com/office/powerpoint/2010/main" val="3687740947"/>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1475" name="Notes Placeholder 2"/>
          <p:cNvSpPr>
            <a:spLocks noGrp="1"/>
          </p:cNvSpPr>
          <p:nvPr>
            <p:ph type="body" idx="1"/>
          </p:nvPr>
        </p:nvSpPr>
        <p:spPr>
          <a:ln/>
        </p:spPr>
        <p:txBody>
          <a:bodyPr/>
          <a:lstStyle/>
          <a:p>
            <a:pPr>
              <a:defRPr/>
            </a:pPr>
            <a:r>
              <a:rPr lang="en-US" sz="1600" dirty="0"/>
              <a:t>The same year, we see that the time clocks were not aware of holidays. They turned everything </a:t>
            </a:r>
            <a:r>
              <a:rPr lang="en-US" sz="1600" b="1" dirty="0"/>
              <a:t>on </a:t>
            </a:r>
            <a:r>
              <a:rPr lang="en-US" sz="1600" dirty="0"/>
              <a:t>Labor Day, 9/3/2001.</a:t>
            </a:r>
          </a:p>
          <a:p>
            <a:pPr>
              <a:defRPr/>
            </a:pPr>
            <a:endParaRPr lang="en-US" sz="1600" dirty="0"/>
          </a:p>
          <a:p>
            <a:pPr>
              <a:defRPr/>
            </a:pPr>
            <a:r>
              <a:rPr lang="en-US" sz="1600" dirty="0"/>
              <a:t>So the green curve shows this is what the building uses with no lights and no people.</a:t>
            </a:r>
          </a:p>
          <a:p>
            <a:pPr>
              <a:defRPr/>
            </a:pPr>
            <a:endParaRPr lang="en-US" sz="1600" dirty="0"/>
          </a:p>
          <a:p>
            <a:pPr>
              <a:defRPr/>
            </a:pPr>
            <a:r>
              <a:rPr lang="en-US" sz="1600" dirty="0"/>
              <a:t>The energy advisor complimented the building manager because the advisor can now estimate the energy used by lights and office equipment. The building manager eliminated  (by error ) the laborious task the energy advisor would have had to carry out to estimate electricity end use!</a:t>
            </a:r>
          </a:p>
          <a:p>
            <a:pPr marL="337687" indent="-337687">
              <a:defRPr/>
            </a:pPr>
            <a:endParaRPr lang="en-US" sz="1600" dirty="0"/>
          </a:p>
          <a:p>
            <a:pPr marL="337687" indent="-337687">
              <a:defRPr/>
            </a:pPr>
            <a:r>
              <a:rPr lang="en-US" sz="1600" dirty="0"/>
              <a:t>An unusual, unexpected pattern in the data helps you find waste  that you can eliminate.</a:t>
            </a:r>
          </a:p>
          <a:p>
            <a:pPr marL="337687" indent="-337687">
              <a:defRPr/>
            </a:pPr>
            <a:endParaRPr lang="en-US" sz="1600" dirty="0"/>
          </a:p>
          <a:p>
            <a:pPr marL="337687" indent="-337687">
              <a:defRPr/>
            </a:pPr>
            <a:r>
              <a:rPr lang="en-US" sz="1400" dirty="0"/>
              <a:t>As ENERGY STAR’s advice says, assessment data can help you to </a:t>
            </a:r>
          </a:p>
          <a:p>
            <a:pPr marL="337687" indent="-337687">
              <a:buFontTx/>
              <a:buAutoNum type="arabicPeriod"/>
              <a:defRPr/>
            </a:pPr>
            <a:r>
              <a:rPr lang="en-US" sz="1400" i="1" dirty="0"/>
              <a:t>Prioritize poor performing facilities for immediate improvement.  </a:t>
            </a:r>
            <a:r>
              <a:rPr lang="en-US" sz="1400" dirty="0"/>
              <a:t>When you see a problem, you can begin corrective action immediately.</a:t>
            </a:r>
          </a:p>
          <a:p>
            <a:pPr marL="337687" indent="-337687">
              <a:buFontTx/>
              <a:buAutoNum type="arabicPeriod"/>
              <a:defRPr/>
            </a:pPr>
            <a:r>
              <a:rPr lang="en-US" sz="1400" i="1" dirty="0"/>
              <a:t>Develop a historical perspective and context for future actions and decisions. </a:t>
            </a:r>
            <a:r>
              <a:rPr lang="en-US" sz="1400" dirty="0"/>
              <a:t>In this case, what does this problem tell you about HVAC settings for OTHER holidays and what needs to happen?</a:t>
            </a:r>
          </a:p>
          <a:p>
            <a:pPr marL="337687" indent="-337687">
              <a:buFontTx/>
              <a:buAutoNum type="arabicPeriod"/>
              <a:defRPr/>
            </a:pPr>
            <a:r>
              <a:rPr lang="en-US" sz="1400" i="1" dirty="0"/>
              <a:t>Establish reference points for measuring and rewarding good performance.  </a:t>
            </a:r>
            <a:r>
              <a:rPr lang="en-US" sz="1400" dirty="0"/>
              <a:t>If you fix the problem for Labor Day and assure proper performance on Thanksgiving, then you have a basis to reward good performance of the building engineer.</a:t>
            </a:r>
            <a:endParaRPr lang="en-US" sz="1400" i="1" dirty="0"/>
          </a:p>
          <a:p>
            <a:pPr marL="337687" indent="-337687">
              <a:defRPr/>
            </a:pPr>
            <a:endParaRPr lang="en-US" i="1" dirty="0"/>
          </a:p>
          <a:p>
            <a:pPr marL="337687" indent="-337687">
              <a:defRPr/>
            </a:pPr>
            <a:endParaRPr lang="en-US" dirty="0"/>
          </a:p>
        </p:txBody>
      </p:sp>
      <p:sp>
        <p:nvSpPr>
          <p:cNvPr id="413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42EA9FB-9304-461A-88AF-3BC73BB15594}" type="slidenum">
              <a:rPr lang="en-US" smtClean="0"/>
              <a:pPr eaLnBrk="1" hangingPunct="1"/>
              <a:t>106</a:t>
            </a:fld>
            <a:endParaRPr lang="en-US"/>
          </a:p>
        </p:txBody>
      </p:sp>
    </p:spTree>
    <p:extLst>
      <p:ext uri="{BB962C8B-B14F-4D97-AF65-F5344CB8AC3E}">
        <p14:creationId xmlns:p14="http://schemas.microsoft.com/office/powerpoint/2010/main" val="167564020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1475" name="Notes Placeholder 2"/>
          <p:cNvSpPr>
            <a:spLocks noGrp="1"/>
          </p:cNvSpPr>
          <p:nvPr>
            <p:ph type="body" idx="1"/>
          </p:nvPr>
        </p:nvSpPr>
        <p:spPr>
          <a:ln/>
        </p:spPr>
        <p:txBody>
          <a:bodyPr/>
          <a:lstStyle/>
          <a:p>
            <a:pPr>
              <a:defRPr/>
            </a:pPr>
            <a:r>
              <a:rPr lang="en-US" sz="1600" dirty="0"/>
              <a:t>ECAM takes tabular data and creates charts by day, occupancy, etc.</a:t>
            </a:r>
            <a:endParaRPr lang="en-US" sz="1400" i="1" dirty="0"/>
          </a:p>
          <a:p>
            <a:pPr marL="337687" indent="-337687">
              <a:defRPr/>
            </a:pPr>
            <a:endParaRPr lang="en-US" i="1" dirty="0"/>
          </a:p>
          <a:p>
            <a:pPr marL="337687" indent="-337687">
              <a:defRPr/>
            </a:pPr>
            <a:endParaRPr lang="en-US" dirty="0"/>
          </a:p>
        </p:txBody>
      </p:sp>
      <p:sp>
        <p:nvSpPr>
          <p:cNvPr id="413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42EA9FB-9304-461A-88AF-3BC73BB15594}" type="slidenum">
              <a:rPr lang="en-US" smtClean="0"/>
              <a:pPr eaLnBrk="1" hangingPunct="1"/>
              <a:t>107</a:t>
            </a:fld>
            <a:endParaRPr lang="en-US"/>
          </a:p>
        </p:txBody>
      </p:sp>
    </p:spTree>
    <p:extLst>
      <p:ext uri="{BB962C8B-B14F-4D97-AF65-F5344CB8AC3E}">
        <p14:creationId xmlns:p14="http://schemas.microsoft.com/office/powerpoint/2010/main" val="2959214176"/>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1475" name="Notes Placeholder 2"/>
          <p:cNvSpPr>
            <a:spLocks noGrp="1"/>
          </p:cNvSpPr>
          <p:nvPr>
            <p:ph type="body" idx="1"/>
          </p:nvPr>
        </p:nvSpPr>
        <p:spPr>
          <a:ln/>
        </p:spPr>
        <p:txBody>
          <a:bodyPr/>
          <a:lstStyle/>
          <a:p>
            <a:pPr>
              <a:defRPr/>
            </a:pPr>
            <a:r>
              <a:rPr lang="en-US" sz="1600" dirty="0"/>
              <a:t>ECAM takes tabular data and creates charts by day, occupancy, etc.</a:t>
            </a:r>
            <a:endParaRPr lang="en-US" sz="1400" i="1" dirty="0"/>
          </a:p>
          <a:p>
            <a:pPr marL="337687" indent="-337687">
              <a:defRPr/>
            </a:pPr>
            <a:endParaRPr lang="en-US" i="1" dirty="0"/>
          </a:p>
          <a:p>
            <a:pPr marL="337687" indent="-337687">
              <a:defRPr/>
            </a:pPr>
            <a:endParaRPr lang="en-US" dirty="0"/>
          </a:p>
        </p:txBody>
      </p:sp>
      <p:sp>
        <p:nvSpPr>
          <p:cNvPr id="413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42EA9FB-9304-461A-88AF-3BC73BB15594}" type="slidenum">
              <a:rPr lang="en-US" smtClean="0"/>
              <a:pPr eaLnBrk="1" hangingPunct="1"/>
              <a:t>108</a:t>
            </a:fld>
            <a:endParaRPr lang="en-US"/>
          </a:p>
        </p:txBody>
      </p:sp>
    </p:spTree>
    <p:extLst>
      <p:ext uri="{BB962C8B-B14F-4D97-AF65-F5344CB8AC3E}">
        <p14:creationId xmlns:p14="http://schemas.microsoft.com/office/powerpoint/2010/main" val="2327854547"/>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6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Installing meters and sub-meters is a headache!  Meters won’t save anything!  Hard to get into a budget.  </a:t>
            </a:r>
          </a:p>
          <a:p>
            <a:endParaRPr lang="en-US"/>
          </a:p>
          <a:p>
            <a:r>
              <a:rPr lang="en-US"/>
              <a:t>Nonetheless, you need metering!</a:t>
            </a:r>
          </a:p>
          <a:p>
            <a:endParaRPr lang="en-US"/>
          </a:p>
          <a:p>
            <a:r>
              <a:rPr lang="en-US"/>
              <a:t>Meters are absolutely critical for you to see patterns of use, to get clues, and to evaluate your progress.</a:t>
            </a:r>
          </a:p>
          <a:p>
            <a:endParaRPr lang="en-US"/>
          </a:p>
          <a:p>
            <a:endParaRPr lang="en-US"/>
          </a:p>
        </p:txBody>
      </p:sp>
      <p:sp>
        <p:nvSpPr>
          <p:cNvPr id="416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4F23FB37-4B2E-4F09-BF4A-827225026CDF}" type="slidenum">
              <a:rPr lang="en-US" smtClean="0"/>
              <a:pPr eaLnBrk="1" hangingPunct="1"/>
              <a:t>109</a:t>
            </a:fld>
            <a:endParaRPr lang="en-US"/>
          </a:p>
        </p:txBody>
      </p:sp>
    </p:spTree>
    <p:extLst>
      <p:ext uri="{BB962C8B-B14F-4D97-AF65-F5344CB8AC3E}">
        <p14:creationId xmlns:p14="http://schemas.microsoft.com/office/powerpoint/2010/main" val="616083200"/>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7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Instructor will elaborate on the slide points</a:t>
            </a:r>
          </a:p>
          <a:p>
            <a:endParaRPr lang="en-US" dirty="0"/>
          </a:p>
          <a:p>
            <a:pPr>
              <a:lnSpc>
                <a:spcPct val="95000"/>
              </a:lnSpc>
              <a:spcBef>
                <a:spcPts val="1250"/>
              </a:spcBef>
              <a:buFont typeface="Wingdings" pitchFamily="2" charset="2"/>
              <a:buChar char="§"/>
            </a:pPr>
            <a:r>
              <a:rPr lang="en-US" dirty="0"/>
              <a:t>Measurement technology is continuously improving, and becoming more affordable</a:t>
            </a:r>
          </a:p>
          <a:p>
            <a:pPr>
              <a:lnSpc>
                <a:spcPct val="95000"/>
              </a:lnSpc>
              <a:spcBef>
                <a:spcPts val="1250"/>
              </a:spcBef>
              <a:buFont typeface="Wingdings" pitchFamily="2" charset="2"/>
              <a:buChar char="§"/>
            </a:pPr>
            <a:r>
              <a:rPr lang="en-US" dirty="0"/>
              <a:t>There is often more than one way to develop measurements which are useful in an Energy Management program</a:t>
            </a:r>
          </a:p>
          <a:p>
            <a:pPr>
              <a:lnSpc>
                <a:spcPct val="95000"/>
              </a:lnSpc>
              <a:spcBef>
                <a:spcPts val="1250"/>
              </a:spcBef>
              <a:buFont typeface="Wingdings" pitchFamily="2" charset="2"/>
              <a:buChar char="§"/>
            </a:pPr>
            <a:r>
              <a:rPr lang="en-US" dirty="0"/>
              <a:t>Creative thinking and competitive bidding can produce surprising results</a:t>
            </a:r>
          </a:p>
          <a:p>
            <a:endParaRPr lang="en-US" dirty="0"/>
          </a:p>
          <a:p>
            <a:r>
              <a:rPr lang="en-US" dirty="0"/>
              <a:t>EXAMPLE:  Two Big Ten campuses, near each other.  One says sub-metering costs $12 million and so we can’t do it.  The other says sub-metering costs $2 million and we did it.</a:t>
            </a:r>
          </a:p>
        </p:txBody>
      </p:sp>
      <p:sp>
        <p:nvSpPr>
          <p:cNvPr id="417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7DE1E64-F910-4C19-95E1-2121AE64CE21}" type="slidenum">
              <a:rPr lang="en-US" smtClean="0"/>
              <a:pPr eaLnBrk="1" hangingPunct="1"/>
              <a:t>110</a:t>
            </a:fld>
            <a:endParaRPr lang="en-US"/>
          </a:p>
        </p:txBody>
      </p:sp>
    </p:spTree>
    <p:extLst>
      <p:ext uri="{BB962C8B-B14F-4D97-AF65-F5344CB8AC3E}">
        <p14:creationId xmlns:p14="http://schemas.microsoft.com/office/powerpoint/2010/main" val="3062151463"/>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This map shows the Climate zones of and database at the time of the analysis (See subsequent slide for reference to updated climate zones and link to explanation of the climate zones).</a:t>
            </a:r>
          </a:p>
          <a:p>
            <a:endParaRPr lang="en-US"/>
          </a:p>
          <a:p>
            <a:r>
              <a:rPr lang="en-US"/>
              <a:t>An issue with the analysis that follows is that microclimates especially in California are not recognized by this level—it provides </a:t>
            </a:r>
            <a:r>
              <a:rPr lang="en-US" b="1"/>
              <a:t>a first approximation </a:t>
            </a:r>
            <a:r>
              <a:rPr lang="en-US"/>
              <a:t>to climate differences that drive energy use and was the climate approach used by the company in this case.</a:t>
            </a:r>
          </a:p>
        </p:txBody>
      </p:sp>
      <p:sp>
        <p:nvSpPr>
          <p:cNvPr id="419844"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7CE87BE1-2214-4876-AAB1-3A6779784637}" type="slidenum">
              <a:rPr lang="en-US" sz="1200"/>
              <a:pPr algn="r" eaLnBrk="1" hangingPunct="1"/>
              <a:t>111</a:t>
            </a:fld>
            <a:endParaRPr lang="en-US" sz="1200" dirty="0"/>
          </a:p>
        </p:txBody>
      </p:sp>
      <p:sp>
        <p:nvSpPr>
          <p:cNvPr id="41984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4B891B69-54AB-4330-993E-3B1643A4DDD1}" type="slidenum">
              <a:rPr lang="en-US" smtClean="0"/>
              <a:pPr eaLnBrk="1" hangingPunct="1"/>
              <a:t>111</a:t>
            </a:fld>
            <a:endParaRPr lang="en-US"/>
          </a:p>
        </p:txBody>
      </p:sp>
    </p:spTree>
    <p:extLst>
      <p:ext uri="{BB962C8B-B14F-4D97-AF65-F5344CB8AC3E}">
        <p14:creationId xmlns:p14="http://schemas.microsoft.com/office/powerpoint/2010/main" val="1873061492"/>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0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All the buildings are illustrated in the same climate zone 4 shown in the previous map.  All of the buildings are exposed to similar weather, to a first approximation.  </a:t>
            </a:r>
          </a:p>
          <a:p>
            <a:endParaRPr lang="en-US"/>
          </a:p>
          <a:p>
            <a:r>
              <a:rPr lang="en-US"/>
              <a:t>The sites represent retail sites owned by the same company, selling the same products, using high intensity lighting for display, similar hours.</a:t>
            </a:r>
          </a:p>
          <a:p>
            <a:endParaRPr lang="en-US"/>
          </a:p>
          <a:p>
            <a:r>
              <a:rPr lang="en-US"/>
              <a:t>There are two types of stores, Homestores and Housewares.  The Homestores are typically about 3 times the size of the Housewares but there is no obvious pattern in energy use related to the type of store –there are high and low energy users of both types.</a:t>
            </a:r>
          </a:p>
          <a:p>
            <a:endParaRPr lang="en-US"/>
          </a:p>
          <a:p>
            <a:r>
              <a:rPr lang="en-US"/>
              <a:t>When you sort the sites by EUI, the sites range from 40 to 193.</a:t>
            </a:r>
          </a:p>
          <a:p>
            <a:endParaRPr lang="en-US"/>
          </a:p>
          <a:p>
            <a:r>
              <a:rPr lang="en-US"/>
              <a:t>There are 2 stores in the database, were equipped with EMS (energy management system).  They are not particularly efficient!</a:t>
            </a:r>
          </a:p>
          <a:p>
            <a:endParaRPr lang="en-US"/>
          </a:p>
          <a:p>
            <a:r>
              <a:rPr lang="en-US"/>
              <a:t>Installing something called an EMS and not performing Energy Management with it is a useless activity.</a:t>
            </a:r>
          </a:p>
        </p:txBody>
      </p:sp>
      <p:sp>
        <p:nvSpPr>
          <p:cNvPr id="420868"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3E6E958F-2C46-4577-8635-41FE9D607471}" type="slidenum">
              <a:rPr lang="en-US" sz="1200"/>
              <a:pPr algn="r" eaLnBrk="1" hangingPunct="1"/>
              <a:t>112</a:t>
            </a:fld>
            <a:endParaRPr lang="en-US" sz="1200" dirty="0"/>
          </a:p>
        </p:txBody>
      </p:sp>
      <p:sp>
        <p:nvSpPr>
          <p:cNvPr id="42086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62D6EEB-1A65-446E-A899-A1249C3D9B64}" type="slidenum">
              <a:rPr lang="en-US" smtClean="0"/>
              <a:pPr eaLnBrk="1" hangingPunct="1"/>
              <a:t>112</a:t>
            </a:fld>
            <a:endParaRPr lang="en-US"/>
          </a:p>
        </p:txBody>
      </p:sp>
    </p:spTree>
    <p:extLst>
      <p:ext uri="{BB962C8B-B14F-4D97-AF65-F5344CB8AC3E}">
        <p14:creationId xmlns:p14="http://schemas.microsoft.com/office/powerpoint/2010/main" val="3855058580"/>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1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Let’s set 115 as a target.    There is a Housewares store with that EUI and a Homestore with a similar EUI.</a:t>
            </a:r>
          </a:p>
          <a:p>
            <a:r>
              <a:rPr lang="en-US"/>
              <a:t>If we could reduce all the higher ones to this level, what would we get?</a:t>
            </a:r>
          </a:p>
          <a:p>
            <a:endParaRPr lang="en-US"/>
          </a:p>
        </p:txBody>
      </p:sp>
      <p:sp>
        <p:nvSpPr>
          <p:cNvPr id="421892"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DF4B5A6D-DA66-4B7B-9D46-CFF2086E7DB2}" type="slidenum">
              <a:rPr lang="en-US" sz="1200"/>
              <a:pPr algn="r" eaLnBrk="1" hangingPunct="1"/>
              <a:t>113</a:t>
            </a:fld>
            <a:endParaRPr lang="en-US" sz="1200" dirty="0"/>
          </a:p>
        </p:txBody>
      </p:sp>
      <p:sp>
        <p:nvSpPr>
          <p:cNvPr id="421893"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B66C497-2C05-4989-8A9A-567D56A090D8}" type="slidenum">
              <a:rPr lang="en-US" smtClean="0"/>
              <a:pPr eaLnBrk="1" hangingPunct="1"/>
              <a:t>113</a:t>
            </a:fld>
            <a:endParaRPr lang="en-US"/>
          </a:p>
        </p:txBody>
      </p:sp>
    </p:spTree>
    <p:extLst>
      <p:ext uri="{BB962C8B-B14F-4D97-AF65-F5344CB8AC3E}">
        <p14:creationId xmlns:p14="http://schemas.microsoft.com/office/powerpoint/2010/main" val="116108583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2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is what we learned.  If we could make this reduction in bills for the sites with EUI higher than 115, we would estimate these savings  $0.3 million a year (assuming proportional impact.)</a:t>
            </a:r>
          </a:p>
          <a:p>
            <a:endParaRPr lang="en-US" dirty="0"/>
          </a:p>
          <a:p>
            <a:r>
              <a:rPr lang="en-US" dirty="0"/>
              <a:t>This is simply an arithmetic exercise, of course it is worthwhile to visit these buildings to decide exactly what to do to reduce energy use.</a:t>
            </a:r>
          </a:p>
          <a:p>
            <a:endParaRPr lang="en-US" dirty="0"/>
          </a:p>
          <a:p>
            <a:r>
              <a:rPr lang="en-US" dirty="0"/>
              <a:t>Since a priori you have a set of similar </a:t>
            </a:r>
            <a:r>
              <a:rPr lang="en-US" dirty="0" err="1"/>
              <a:t>buildings,you</a:t>
            </a:r>
            <a:r>
              <a:rPr lang="en-US" dirty="0"/>
              <a:t> should suspect that the buildings with relatively high EUI have issues that are relatively easy to find: things are left on at night or heating and cooling at the same time.  </a:t>
            </a:r>
          </a:p>
          <a:p>
            <a:endParaRPr lang="en-US" dirty="0"/>
          </a:p>
          <a:p>
            <a:r>
              <a:rPr lang="en-US" dirty="0"/>
              <a:t>(Note:  buildings in gray were left out of the cost exercise  because they were close to the target building.)</a:t>
            </a:r>
          </a:p>
          <a:p>
            <a:endParaRPr lang="en-US" dirty="0"/>
          </a:p>
        </p:txBody>
      </p:sp>
      <p:sp>
        <p:nvSpPr>
          <p:cNvPr id="422916"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7D88D6D1-6B0D-42A2-B1D3-9CBF4B2C42E4}" type="slidenum">
              <a:rPr lang="en-US" sz="1200"/>
              <a:pPr algn="r" eaLnBrk="1" hangingPunct="1"/>
              <a:t>114</a:t>
            </a:fld>
            <a:endParaRPr lang="en-US" sz="1200" dirty="0"/>
          </a:p>
        </p:txBody>
      </p:sp>
      <p:sp>
        <p:nvSpPr>
          <p:cNvPr id="42291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4C50F0E-7408-417A-82FD-E23249436A19}" type="slidenum">
              <a:rPr lang="en-US" smtClean="0"/>
              <a:pPr eaLnBrk="1" hangingPunct="1"/>
              <a:t>114</a:t>
            </a:fld>
            <a:endParaRPr lang="en-US"/>
          </a:p>
        </p:txBody>
      </p:sp>
    </p:spTree>
    <p:extLst>
      <p:ext uri="{BB962C8B-B14F-4D97-AF65-F5344CB8AC3E}">
        <p14:creationId xmlns:p14="http://schemas.microsoft.com/office/powerpoint/2010/main" val="1369227385"/>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3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Here is the most current climate zone map, showing slight changes from the map used in the preceding example.</a:t>
            </a:r>
          </a:p>
          <a:p>
            <a:endParaRPr lang="en-US"/>
          </a:p>
          <a:p>
            <a:r>
              <a:rPr lang="en-US"/>
              <a:t>This map is useful if you are doing simple comparisons among buildings—as a first approximation, buildings in the same zone may be compared for performance.  We will present more detailed methods to account for the impact of weather (temperature) on energy use later in the seminar.</a:t>
            </a:r>
          </a:p>
          <a:p>
            <a:endParaRPr lang="en-US"/>
          </a:p>
          <a:p>
            <a:r>
              <a:rPr lang="en-US"/>
              <a:t>More information about the current energy climate zone map is available at </a:t>
            </a:r>
          </a:p>
          <a:p>
            <a:r>
              <a:rPr lang="en-US"/>
              <a:t>http://resourcecenter.pnl.gov/cocoon/morf/ResourceCenter/article/1420 </a:t>
            </a:r>
          </a:p>
        </p:txBody>
      </p:sp>
      <p:sp>
        <p:nvSpPr>
          <p:cNvPr id="423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4431341A-B283-4A63-80BA-7C44431233C3}" type="slidenum">
              <a:rPr lang="en-US" smtClean="0"/>
              <a:pPr eaLnBrk="1" hangingPunct="1"/>
              <a:t>115</a:t>
            </a:fld>
            <a:endParaRPr lang="en-US"/>
          </a:p>
        </p:txBody>
      </p:sp>
    </p:spTree>
    <p:extLst>
      <p:ext uri="{BB962C8B-B14F-4D97-AF65-F5344CB8AC3E}">
        <p14:creationId xmlns:p14="http://schemas.microsoft.com/office/powerpoint/2010/main" val="2239334529"/>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7"/>
          <p:cNvSpPr txBox="1">
            <a:spLocks noGrp="1" noChangeArrowheads="1"/>
          </p:cNvSpPr>
          <p:nvPr/>
        </p:nvSpPr>
        <p:spPr bwMode="auto">
          <a:xfrm>
            <a:off x="4144966" y="9120190"/>
            <a:ext cx="3170237"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033" tIns="49016" rIns="98033" bIns="49016" anchor="b"/>
          <a:lstStyle>
            <a:lvl1pPr defTabSz="979488" eaLnBrk="0" hangingPunct="0">
              <a:defRPr>
                <a:solidFill>
                  <a:schemeClr val="tx1"/>
                </a:solidFill>
                <a:latin typeface="Arial" charset="0"/>
              </a:defRPr>
            </a:lvl1pPr>
            <a:lvl2pPr marL="742950" indent="-285750" defTabSz="979488" eaLnBrk="0" hangingPunct="0">
              <a:defRPr>
                <a:solidFill>
                  <a:schemeClr val="tx1"/>
                </a:solidFill>
                <a:latin typeface="Arial" charset="0"/>
              </a:defRPr>
            </a:lvl2pPr>
            <a:lvl3pPr marL="1143000" indent="-228600" defTabSz="979488" eaLnBrk="0" hangingPunct="0">
              <a:defRPr>
                <a:solidFill>
                  <a:schemeClr val="tx1"/>
                </a:solidFill>
                <a:latin typeface="Arial" charset="0"/>
              </a:defRPr>
            </a:lvl3pPr>
            <a:lvl4pPr marL="1600200" indent="-228600" defTabSz="979488" eaLnBrk="0" hangingPunct="0">
              <a:defRPr>
                <a:solidFill>
                  <a:schemeClr val="tx1"/>
                </a:solidFill>
                <a:latin typeface="Arial" charset="0"/>
              </a:defRPr>
            </a:lvl4pPr>
            <a:lvl5pPr marL="2057400" indent="-228600" defTabSz="979488" eaLnBrk="0" hangingPunct="0">
              <a:defRPr>
                <a:solidFill>
                  <a:schemeClr val="tx1"/>
                </a:solidFill>
                <a:latin typeface="Arial" charset="0"/>
              </a:defRPr>
            </a:lvl5pPr>
            <a:lvl6pPr marL="2514600" indent="-228600" defTabSz="979488" eaLnBrk="0" fontAlgn="base" hangingPunct="0">
              <a:spcBef>
                <a:spcPct val="0"/>
              </a:spcBef>
              <a:spcAft>
                <a:spcPct val="0"/>
              </a:spcAft>
              <a:defRPr>
                <a:solidFill>
                  <a:schemeClr val="tx1"/>
                </a:solidFill>
                <a:latin typeface="Arial" charset="0"/>
              </a:defRPr>
            </a:lvl6pPr>
            <a:lvl7pPr marL="2971800" indent="-228600" defTabSz="979488" eaLnBrk="0" fontAlgn="base" hangingPunct="0">
              <a:spcBef>
                <a:spcPct val="0"/>
              </a:spcBef>
              <a:spcAft>
                <a:spcPct val="0"/>
              </a:spcAft>
              <a:defRPr>
                <a:solidFill>
                  <a:schemeClr val="tx1"/>
                </a:solidFill>
                <a:latin typeface="Arial" charset="0"/>
              </a:defRPr>
            </a:lvl7pPr>
            <a:lvl8pPr marL="3429000" indent="-228600" defTabSz="979488" eaLnBrk="0" fontAlgn="base" hangingPunct="0">
              <a:spcBef>
                <a:spcPct val="0"/>
              </a:spcBef>
              <a:spcAft>
                <a:spcPct val="0"/>
              </a:spcAft>
              <a:defRPr>
                <a:solidFill>
                  <a:schemeClr val="tx1"/>
                </a:solidFill>
                <a:latin typeface="Arial" charset="0"/>
              </a:defRPr>
            </a:lvl8pPr>
            <a:lvl9pPr marL="3886200" indent="-228600" defTabSz="979488" eaLnBrk="0" fontAlgn="base" hangingPunct="0">
              <a:spcBef>
                <a:spcPct val="0"/>
              </a:spcBef>
              <a:spcAft>
                <a:spcPct val="0"/>
              </a:spcAft>
              <a:defRPr>
                <a:solidFill>
                  <a:schemeClr val="tx1"/>
                </a:solidFill>
                <a:latin typeface="Arial" charset="0"/>
              </a:defRPr>
            </a:lvl9pPr>
          </a:lstStyle>
          <a:p>
            <a:pPr algn="r"/>
            <a:fld id="{FDEF3092-CE42-4265-AB31-787CE773EBF7}" type="slidenum">
              <a:rPr lang="en-US" sz="1200">
                <a:latin typeface="Times New Roman" pitchFamily="18" charset="0"/>
              </a:rPr>
              <a:pPr algn="r"/>
              <a:t>116</a:t>
            </a:fld>
            <a:endParaRPr lang="en-US" sz="1200" dirty="0">
              <a:latin typeface="Times New Roman" pitchFamily="18" charset="0"/>
            </a:endParaRPr>
          </a:p>
        </p:txBody>
      </p:sp>
      <p:sp>
        <p:nvSpPr>
          <p:cNvPr id="424963" name="Rectangle 2"/>
          <p:cNvSpPr>
            <a:spLocks noGrp="1" noRot="1" noChangeAspect="1" noChangeArrowheads="1" noTextEdit="1"/>
          </p:cNvSpPr>
          <p:nvPr>
            <p:ph type="sldImg"/>
          </p:nvPr>
        </p:nvSpPr>
        <p:spPr bwMode="auto">
          <a:xfrm>
            <a:off x="1257300" y="720725"/>
            <a:ext cx="4800600" cy="3600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4964" name="Rectangle 3"/>
          <p:cNvSpPr>
            <a:spLocks noGrp="1" noChangeArrowheads="1"/>
          </p:cNvSpPr>
          <p:nvPr>
            <p:ph type="body" idx="1"/>
          </p:nvPr>
        </p:nvSpPr>
        <p:spPr>
          <a:xfrm>
            <a:off x="976316" y="4479927"/>
            <a:ext cx="5362575" cy="48799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033" tIns="49016" rIns="98033" bIns="49016"/>
          <a:lstStyle/>
          <a:p>
            <a:pPr>
              <a:spcBef>
                <a:spcPct val="10000"/>
              </a:spcBef>
            </a:pPr>
            <a:r>
              <a:rPr lang="en-US" sz="1600" dirty="0"/>
              <a:t>As shared earlier, the rating system developed by EPA overlays a 1 to 100 scale over a national data set (CBECS), which gives relative meaning to energy use. On the rating system scale, 50 is the industry average, the top performers will be closer to 100, while the low performers will be closer to 1.</a:t>
            </a:r>
          </a:p>
          <a:p>
            <a:pPr>
              <a:spcBef>
                <a:spcPct val="10000"/>
              </a:spcBef>
            </a:pPr>
            <a:r>
              <a:rPr lang="en-US" sz="1600" dirty="0"/>
              <a:t>The energy performance rating provides a third party evaluation of commercial buildings. Scores can be understood at any level of an organization, and can be used to help set priorities across a portfolio of buildings (not just in one building). So, if you were to rate several building within a portfolio, you would find that scores may vary from one building to the next.</a:t>
            </a:r>
          </a:p>
          <a:p>
            <a:pPr>
              <a:buFontTx/>
              <a:buChar char="•"/>
            </a:pPr>
            <a:r>
              <a:rPr lang="en-US" sz="1600" dirty="0"/>
              <a:t>Buildings that score below 50 may be considered among the best candidates for investment opportunities and are good candidates for comprehensive/major upgrades </a:t>
            </a:r>
          </a:p>
          <a:p>
            <a:pPr>
              <a:buFontTx/>
              <a:buChar char="•"/>
            </a:pPr>
            <a:r>
              <a:rPr lang="en-US" sz="1600" dirty="0"/>
              <a:t>Buildings that score 50-75 are probably buildings where energy efficient technologies or operations and maintenance improvements may yield savings</a:t>
            </a:r>
          </a:p>
          <a:p>
            <a:pPr>
              <a:buFontTx/>
              <a:buChar char="•"/>
            </a:pPr>
            <a:r>
              <a:rPr lang="en-US" sz="1600" dirty="0"/>
              <a:t>And Buildings that score 75 or higher provide lessons learned and may be label candidates</a:t>
            </a:r>
          </a:p>
          <a:p>
            <a:pPr>
              <a:spcBef>
                <a:spcPct val="10000"/>
              </a:spcBef>
            </a:pPr>
            <a:r>
              <a:rPr lang="en-US" sz="1600" dirty="0"/>
              <a:t>The tool adjusts for factors like weather, hours of operation, number of occupants, and number of computers. </a:t>
            </a:r>
          </a:p>
          <a:p>
            <a:pPr>
              <a:spcBef>
                <a:spcPct val="10000"/>
              </a:spcBef>
            </a:pPr>
            <a:r>
              <a:rPr lang="en-US" sz="1600" dirty="0"/>
              <a:t>AT THE EXTREMES OF THE SCALE:</a:t>
            </a:r>
          </a:p>
          <a:p>
            <a:r>
              <a:rPr lang="en-US" sz="1600" dirty="0"/>
              <a:t>If your building has a low score (less than 25), there are likely to be many opportunities.</a:t>
            </a:r>
          </a:p>
          <a:p>
            <a:r>
              <a:rPr lang="en-US" sz="1600" dirty="0"/>
              <a:t>If your building has a high score (more than 75) </a:t>
            </a:r>
          </a:p>
          <a:p>
            <a:pPr lvl="1"/>
            <a:r>
              <a:rPr lang="en-US" sz="1600" dirty="0"/>
              <a:t>Confirm that you can monitor to keep it there</a:t>
            </a:r>
          </a:p>
          <a:p>
            <a:pPr lvl="1"/>
            <a:r>
              <a:rPr lang="en-US" sz="1600" dirty="0"/>
              <a:t>Go look for another building to improve</a:t>
            </a:r>
          </a:p>
          <a:p>
            <a:pPr lvl="1"/>
            <a:r>
              <a:rPr lang="en-US" sz="1600" dirty="0"/>
              <a:t>Slide courtesy of ENERGY STAR prepared for ASHRAE educational purposes.</a:t>
            </a:r>
          </a:p>
          <a:p>
            <a:pPr lvl="1"/>
            <a:endParaRPr lang="en-US" dirty="0"/>
          </a:p>
          <a:p>
            <a:pPr>
              <a:spcBef>
                <a:spcPct val="10000"/>
              </a:spcBef>
            </a:pPr>
            <a:endParaRPr lang="en-US" dirty="0"/>
          </a:p>
          <a:p>
            <a:endParaRPr lang="en-US" dirty="0"/>
          </a:p>
        </p:txBody>
      </p:sp>
      <p:sp>
        <p:nvSpPr>
          <p:cNvPr id="42496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4D0950D-A5E4-4CE1-9878-541DCE81C49A}" type="slidenum">
              <a:rPr lang="en-US" smtClean="0"/>
              <a:pPr eaLnBrk="1" hangingPunct="1"/>
              <a:t>116</a:t>
            </a:fld>
            <a:endParaRPr lang="en-US"/>
          </a:p>
        </p:txBody>
      </p:sp>
    </p:spTree>
    <p:extLst>
      <p:ext uri="{BB962C8B-B14F-4D97-AF65-F5344CB8AC3E}">
        <p14:creationId xmlns:p14="http://schemas.microsoft.com/office/powerpoint/2010/main" val="75478450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598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Turn to page 19 in the Exercises.</a:t>
            </a:r>
          </a:p>
          <a:p>
            <a:endParaRPr lang="en-US" dirty="0"/>
          </a:p>
          <a:p>
            <a:r>
              <a:rPr lang="en-US" dirty="0"/>
              <a:t>(typo on the first statement, extra word ARE)</a:t>
            </a:r>
          </a:p>
          <a:p>
            <a:endParaRPr lang="en-US" dirty="0"/>
          </a:p>
          <a:p>
            <a:r>
              <a:rPr lang="en-US" dirty="0"/>
              <a:t>Answer:  II  Statements b and c are true.  Statement a is not true, just use the definition of EUI.</a:t>
            </a:r>
          </a:p>
          <a:p>
            <a:endParaRPr lang="en-US" dirty="0"/>
          </a:p>
          <a:p>
            <a:r>
              <a:rPr lang="en-US" dirty="0"/>
              <a:t>Answer:  IV All statements are true.   (Statement b might be argued with:  if sales are proportional to size, then </a:t>
            </a:r>
            <a:r>
              <a:rPr lang="en-US" dirty="0" err="1"/>
              <a:t>Hilldale</a:t>
            </a:r>
            <a:r>
              <a:rPr lang="en-US" dirty="0"/>
              <a:t> pays relatively more of its ales income  for utilities than the other two pubs.)</a:t>
            </a:r>
          </a:p>
          <a:p>
            <a:endParaRPr lang="en-US" dirty="0"/>
          </a:p>
          <a:p>
            <a:r>
              <a:rPr lang="en-US" dirty="0"/>
              <a:t>Based on the energy  table calculation HILLDALE is a good initial candidate.</a:t>
            </a:r>
          </a:p>
        </p:txBody>
      </p:sp>
      <p:sp>
        <p:nvSpPr>
          <p:cNvPr id="425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7D0A3A5-4400-4EDC-AD95-E388EA329FB6}" type="slidenum">
              <a:rPr lang="en-US" smtClean="0"/>
              <a:pPr eaLnBrk="1" hangingPunct="1"/>
              <a:t>117</a:t>
            </a:fld>
            <a:endParaRPr lang="en-US"/>
          </a:p>
        </p:txBody>
      </p:sp>
    </p:spTree>
    <p:extLst>
      <p:ext uri="{BB962C8B-B14F-4D97-AF65-F5344CB8AC3E}">
        <p14:creationId xmlns:p14="http://schemas.microsoft.com/office/powerpoint/2010/main" val="2049662316"/>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8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58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9E26F9D-191C-4503-9821-F5A35E7E8D6F}" type="slidenum">
              <a:rPr lang="en-US" smtClean="0">
                <a:solidFill>
                  <a:srgbClr val="000000"/>
                </a:solidFill>
              </a:rPr>
              <a:pPr eaLnBrk="1" hangingPunct="1"/>
              <a:t>118</a:t>
            </a:fld>
            <a:endParaRPr lang="en-US">
              <a:solidFill>
                <a:srgbClr val="000000"/>
              </a:solidFill>
            </a:endParaRPr>
          </a:p>
        </p:txBody>
      </p:sp>
    </p:spTree>
    <p:extLst>
      <p:ext uri="{BB962C8B-B14F-4D97-AF65-F5344CB8AC3E}">
        <p14:creationId xmlns:p14="http://schemas.microsoft.com/office/powerpoint/2010/main" val="177997230"/>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7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27012"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FC4D26F9-C2C7-4453-A91E-C32D79C69964}" type="slidenum">
              <a:rPr lang="en-US" sz="1200"/>
              <a:pPr algn="r" eaLnBrk="1" hangingPunct="1"/>
              <a:t>119</a:t>
            </a:fld>
            <a:endParaRPr lang="en-US" sz="1200" dirty="0"/>
          </a:p>
        </p:txBody>
      </p:sp>
      <p:sp>
        <p:nvSpPr>
          <p:cNvPr id="427013"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A292689-D2EC-4386-837E-3CD81436B6D2}" type="slidenum">
              <a:rPr lang="en-US" smtClean="0"/>
              <a:pPr eaLnBrk="1" hangingPunct="1"/>
              <a:t>119</a:t>
            </a:fld>
            <a:endParaRPr lang="en-US"/>
          </a:p>
        </p:txBody>
      </p:sp>
    </p:spTree>
    <p:extLst>
      <p:ext uri="{BB962C8B-B14F-4D97-AF65-F5344CB8AC3E}">
        <p14:creationId xmlns:p14="http://schemas.microsoft.com/office/powerpoint/2010/main" val="167129461"/>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8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kind of pie chart, with solid estimates of energy use, is normally developed only with help on an energy audit.   </a:t>
            </a:r>
          </a:p>
          <a:p>
            <a:r>
              <a:rPr lang="en-US" dirty="0"/>
              <a:t>Today we are NOT emphasizing energy audits but we want to discuss what you can learn from this type of breakdown.</a:t>
            </a:r>
          </a:p>
          <a:p>
            <a:r>
              <a:rPr lang="en-US" dirty="0"/>
              <a:t>You can use general breakdowns to prime your thinking.  Just by looking, this gives you clues about where to start.  </a:t>
            </a:r>
          </a:p>
          <a:p>
            <a:r>
              <a:rPr lang="en-US" dirty="0"/>
              <a:t>You can begin to get an action plan that aims at the high uses first.</a:t>
            </a:r>
          </a:p>
          <a:p>
            <a:r>
              <a:rPr lang="en-US" dirty="0"/>
              <a:t>You can also account informally for the cost and expense of replacing equipment.  In this example, Chillers are shown as the third largest category.  We would not recommend that you develop a plan to replace chillers because they are expensive; rather you would start with better operations of the chillers.  </a:t>
            </a:r>
          </a:p>
          <a:p>
            <a:r>
              <a:rPr lang="en-US" dirty="0"/>
              <a:t>As is typical with many office buildings, lights and fans account for a lot of energy and they are obvious targets for improvement.</a:t>
            </a:r>
          </a:p>
          <a:p>
            <a:r>
              <a:rPr lang="en-US" dirty="0"/>
              <a:t>(The usual improvement advice is that it is easier to find waste in a big chunk of the energy pie than in a smaller chunk.  That is, if you start with a category that is big, you have a greater chance of saving energy--this is related to the “Pareto” method to improve performance.)</a:t>
            </a:r>
          </a:p>
          <a:p>
            <a:endParaRPr lang="en-US" dirty="0"/>
          </a:p>
        </p:txBody>
      </p:sp>
      <p:sp>
        <p:nvSpPr>
          <p:cNvPr id="428036"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649768BB-C0B7-4E4E-BCD2-6F5F7AC070A9}" type="slidenum">
              <a:rPr lang="en-US" sz="1200"/>
              <a:pPr algn="r" eaLnBrk="1" hangingPunct="1"/>
              <a:t>120</a:t>
            </a:fld>
            <a:endParaRPr lang="en-US" sz="1200" dirty="0"/>
          </a:p>
        </p:txBody>
      </p:sp>
      <p:sp>
        <p:nvSpPr>
          <p:cNvPr id="42803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08D7E1A-6B71-4639-BB34-21B2E28BEB8D}" type="slidenum">
              <a:rPr lang="en-US" smtClean="0"/>
              <a:pPr eaLnBrk="1" hangingPunct="1"/>
              <a:t>120</a:t>
            </a:fld>
            <a:endParaRPr lang="en-US"/>
          </a:p>
        </p:txBody>
      </p:sp>
    </p:spTree>
    <p:extLst>
      <p:ext uri="{BB962C8B-B14F-4D97-AF65-F5344CB8AC3E}">
        <p14:creationId xmlns:p14="http://schemas.microsoft.com/office/powerpoint/2010/main" val="3414266744"/>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9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to contrast this breakdown to the previous “generic” breakdown.  In particular, this building is located in a tropical climate (Zone 1 on the 2004 Climate Zone Map) and we should expect a relatively high load from air-conditioning.</a:t>
            </a:r>
          </a:p>
        </p:txBody>
      </p:sp>
      <p:sp>
        <p:nvSpPr>
          <p:cNvPr id="42906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CE222D9D-47F7-495D-BB6F-3FF49E11B2A9}" type="slidenum">
              <a:rPr lang="en-US" sz="1200"/>
              <a:pPr algn="r" eaLnBrk="1" hangingPunct="1"/>
              <a:t>121</a:t>
            </a:fld>
            <a:endParaRPr lang="en-US" sz="1200" dirty="0"/>
          </a:p>
        </p:txBody>
      </p:sp>
      <p:sp>
        <p:nvSpPr>
          <p:cNvPr id="42906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C7E4992-F71C-4A73-8E38-F7421A71236A}" type="slidenum">
              <a:rPr lang="en-US" smtClean="0"/>
              <a:pPr eaLnBrk="1" hangingPunct="1"/>
              <a:t>121</a:t>
            </a:fld>
            <a:endParaRPr lang="en-US"/>
          </a:p>
        </p:txBody>
      </p:sp>
    </p:spTree>
    <p:extLst>
      <p:ext uri="{BB962C8B-B14F-4D97-AF65-F5344CB8AC3E}">
        <p14:creationId xmlns:p14="http://schemas.microsoft.com/office/powerpoint/2010/main" val="1706310401"/>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08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to discuss the breakdown for the Doty Street Pub.</a:t>
            </a:r>
          </a:p>
          <a:p>
            <a:endParaRPr lang="en-US"/>
          </a:p>
          <a:p>
            <a:r>
              <a:rPr lang="en-US"/>
              <a:t>Refrigeration, HVAC, and Lighting account for 75% of the electricity used at the site—refrigeration load is absent in an office building!</a:t>
            </a:r>
          </a:p>
          <a:p>
            <a:endParaRPr lang="en-US"/>
          </a:p>
          <a:p>
            <a:r>
              <a:rPr lang="en-US"/>
              <a:t>This breakdown for Doty Street used the analysis tool available from</a:t>
            </a:r>
          </a:p>
          <a:p>
            <a:endParaRPr lang="en-US"/>
          </a:p>
          <a:p>
            <a:r>
              <a:rPr lang="en-US"/>
              <a:t>http://www.focusonenergy.com/Business/Commercial-Business/CPEM/sixsteps.aspx  </a:t>
            </a:r>
          </a:p>
        </p:txBody>
      </p:sp>
      <p:sp>
        <p:nvSpPr>
          <p:cNvPr id="430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61728B3-4410-4567-93C7-39144C3DD56D}" type="slidenum">
              <a:rPr lang="en-US" smtClean="0"/>
              <a:pPr eaLnBrk="1" hangingPunct="1"/>
              <a:t>122</a:t>
            </a:fld>
            <a:endParaRPr lang="en-US"/>
          </a:p>
        </p:txBody>
      </p:sp>
    </p:spTree>
    <p:extLst>
      <p:ext uri="{BB962C8B-B14F-4D97-AF65-F5344CB8AC3E}">
        <p14:creationId xmlns:p14="http://schemas.microsoft.com/office/powerpoint/2010/main" val="4167401325"/>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1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to step through the highlighted fields to get a rough estimate of energy uses.</a:t>
            </a:r>
          </a:p>
          <a:p>
            <a:endParaRPr lang="en-US"/>
          </a:p>
          <a:p>
            <a:r>
              <a:rPr lang="en-US"/>
              <a:t>Templates help you record electricity and gas energy use by equipment type—for example, for electricity, the tool gives you places to record power, hours of use, and efficiency or load factor.  The spreadsheet calculates multiplies these values to give energy use.  The spreadsheet also totals up the end use energy and compares to your 12 month energy use. The example shows how lighting energy, added up across all fixtures, gets totaled on the main page.</a:t>
            </a:r>
          </a:p>
          <a:p>
            <a:endParaRPr lang="en-US"/>
          </a:p>
          <a:p>
            <a:r>
              <a:rPr lang="en-US"/>
              <a:t>The totals are then put into a pie chart, if you want to use that view, too.</a:t>
            </a:r>
          </a:p>
          <a:p>
            <a:endParaRPr lang="en-US"/>
          </a:p>
          <a:p>
            <a:r>
              <a:rPr lang="en-US"/>
              <a:t>See http://www.focusonenergy.com/Business/Commercial-Business/CPEM/sixsteps.aspx  </a:t>
            </a:r>
          </a:p>
          <a:p>
            <a:endParaRPr lang="en-US"/>
          </a:p>
          <a:p>
            <a:endParaRPr lang="en-US" b="1"/>
          </a:p>
          <a:p>
            <a:endParaRPr lang="en-US" b="1"/>
          </a:p>
          <a:p>
            <a:endParaRPr lang="en-US" b="1"/>
          </a:p>
        </p:txBody>
      </p:sp>
      <p:sp>
        <p:nvSpPr>
          <p:cNvPr id="431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53E17A0-84E3-4AA1-82AD-DFC089183D67}" type="slidenum">
              <a:rPr lang="en-US" smtClean="0"/>
              <a:pPr eaLnBrk="1" hangingPunct="1"/>
              <a:t>123</a:t>
            </a:fld>
            <a:endParaRPr lang="en-US"/>
          </a:p>
        </p:txBody>
      </p:sp>
    </p:spTree>
    <p:extLst>
      <p:ext uri="{BB962C8B-B14F-4D97-AF65-F5344CB8AC3E}">
        <p14:creationId xmlns:p14="http://schemas.microsoft.com/office/powerpoint/2010/main" val="596895829"/>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to step through the example.</a:t>
            </a:r>
          </a:p>
          <a:p>
            <a:endParaRPr lang="en-US"/>
          </a:p>
          <a:p>
            <a:r>
              <a:rPr lang="en-US"/>
              <a:t>The referenced spreadsheet on the previous slide has generic guidance on load factors and motor efficiencies.  </a:t>
            </a:r>
          </a:p>
          <a:p>
            <a:endParaRPr lang="en-US"/>
          </a:p>
          <a:p>
            <a:r>
              <a:rPr lang="en-US"/>
              <a:t>More precise estimates on major equipment may be made by measuring power using a current amp meter (to be done by qualified staff or contractor.)  </a:t>
            </a:r>
          </a:p>
        </p:txBody>
      </p:sp>
      <p:sp>
        <p:nvSpPr>
          <p:cNvPr id="432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49EE0CD2-F133-446B-95E1-BBB62D6027FE}" type="slidenum">
              <a:rPr lang="en-US" smtClean="0"/>
              <a:pPr eaLnBrk="1" hangingPunct="1"/>
              <a:t>124</a:t>
            </a:fld>
            <a:endParaRPr lang="en-US"/>
          </a:p>
        </p:txBody>
      </p:sp>
    </p:spTree>
    <p:extLst>
      <p:ext uri="{BB962C8B-B14F-4D97-AF65-F5344CB8AC3E}">
        <p14:creationId xmlns:p14="http://schemas.microsoft.com/office/powerpoint/2010/main" val="1604648343"/>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3155" name="Notes Placeholder 2"/>
          <p:cNvSpPr>
            <a:spLocks noGrp="1"/>
          </p:cNvSpPr>
          <p:nvPr>
            <p:ph type="body" idx="1"/>
          </p:nvPr>
        </p:nvSpPr>
        <p:spPr>
          <a:xfrm>
            <a:off x="474667" y="4560891"/>
            <a:ext cx="63658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dirty="0"/>
              <a:t>Spreadsheets on multiple tabs target different equipment uses and types.</a:t>
            </a:r>
          </a:p>
          <a:p>
            <a:r>
              <a:rPr lang="en-US" sz="1400" dirty="0"/>
              <a:t>The spreadsheet tool is discussed in Step 3</a:t>
            </a:r>
          </a:p>
          <a:p>
            <a:r>
              <a:rPr lang="en-US" sz="1400" dirty="0">
                <a:hlinkClick r:id="rId3"/>
              </a:rPr>
              <a:t>http://www.focusonenergy.com/Business/Commercial-Business/CPEM/sixsteps.aspx</a:t>
            </a:r>
            <a:endParaRPr lang="en-US" sz="1400" dirty="0"/>
          </a:p>
          <a:p>
            <a:r>
              <a:rPr lang="en-US" sz="1400" dirty="0"/>
              <a:t>And the link to the spreadsheet itself is</a:t>
            </a:r>
          </a:p>
          <a:p>
            <a:r>
              <a:rPr lang="en-US" sz="1400" dirty="0"/>
              <a:t>http://www.focusonenergy.com/files/Document_Management_System/Business_Programs/equipmentusage_spreadsheet.xls </a:t>
            </a:r>
          </a:p>
          <a:p>
            <a:r>
              <a:rPr lang="en-US" sz="1400" dirty="0"/>
              <a:t>You may also be interested in the equipment use by business type template, based on 15 year-old Federal survey data, </a:t>
            </a:r>
          </a:p>
          <a:p>
            <a:r>
              <a:rPr lang="en-US" sz="1400" dirty="0">
                <a:hlinkClick r:id="rId4"/>
              </a:rPr>
              <a:t>http://www.focusonenergy.com/files/Document_Management_System/Business_Programs/equipmentbybusnesstype_spreadsheet.xls</a:t>
            </a:r>
            <a:endParaRPr lang="en-US" sz="1400" dirty="0"/>
          </a:p>
          <a:p>
            <a:r>
              <a:rPr lang="en-US" sz="1400" b="1" dirty="0"/>
              <a:t>What is Focus on Energy?</a:t>
            </a:r>
            <a:br>
              <a:rPr lang="en-US" sz="1400" dirty="0"/>
            </a:br>
            <a:r>
              <a:rPr lang="en-US" sz="1400" dirty="0"/>
              <a:t>Wisconsin's statewide energy efficiency and renewable energy program. </a:t>
            </a:r>
          </a:p>
          <a:p>
            <a:r>
              <a:rPr lang="en-US" sz="1400" dirty="0"/>
              <a:t>Legislature created the program in 1999, expanded in 2005. </a:t>
            </a:r>
          </a:p>
          <a:p>
            <a:r>
              <a:rPr lang="en-US" sz="1400" dirty="0"/>
              <a:t>Helps implement projects that would not occur otherwise. </a:t>
            </a:r>
          </a:p>
          <a:p>
            <a:r>
              <a:rPr lang="en-US" sz="1400" dirty="0"/>
              <a:t>Customer eligibility based on their electric and/or natural gas utilities. </a:t>
            </a:r>
          </a:p>
          <a:p>
            <a:r>
              <a:rPr lang="en-US" sz="1400" dirty="0"/>
              <a:t>Focus on Energy works with eligible Wisconsin residents and businesses to install cost effective energy efficiency and renewable energy projects. Focus information, resources and financial incentives help to implement projects that otherwise would not be completed, or to complete projects sooner than scheduled. Its efforts help Wisconsin residents and businesses manage rising energy costs, promote in-state economic development, protect our environment and control the state's growing demand for electricity and natural gas. For more information, call 800.762.7077 or visit focusonenergy.com</a:t>
            </a:r>
            <a:br>
              <a:rPr lang="en-US" sz="1400" dirty="0"/>
            </a:br>
            <a:br>
              <a:rPr lang="en-US" sz="1400" dirty="0"/>
            </a:br>
            <a:r>
              <a:rPr lang="en-US" sz="1400" b="1" dirty="0"/>
              <a:t>Focus on Energy offers ....</a:t>
            </a:r>
            <a:br>
              <a:rPr lang="en-US" sz="1400" dirty="0"/>
            </a:br>
            <a:r>
              <a:rPr lang="en-US" sz="1400" dirty="0"/>
              <a:t>Residential, Business and Renewable Energy Programs (Single and multifamily homes, commercial, industrial, agriculture and schools/government buildings) education, technical expertise and financial assistance</a:t>
            </a:r>
            <a:br>
              <a:rPr lang="en-US" sz="1400" dirty="0"/>
            </a:br>
            <a:endParaRPr lang="en-US" sz="1400" dirty="0"/>
          </a:p>
        </p:txBody>
      </p:sp>
      <p:sp>
        <p:nvSpPr>
          <p:cNvPr id="433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B3A1B04-5D90-4D56-80A5-AB43721EEBD3}" type="slidenum">
              <a:rPr lang="en-US" smtClean="0"/>
              <a:pPr eaLnBrk="1" hangingPunct="1"/>
              <a:t>125</a:t>
            </a:fld>
            <a:endParaRPr lang="en-US"/>
          </a:p>
        </p:txBody>
      </p:sp>
    </p:spTree>
    <p:extLst>
      <p:ext uri="{BB962C8B-B14F-4D97-AF65-F5344CB8AC3E}">
        <p14:creationId xmlns:p14="http://schemas.microsoft.com/office/powerpoint/2010/main" val="1161428991"/>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417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Turn to page 21 in the Exercises.</a:t>
            </a:r>
          </a:p>
          <a:p>
            <a:endParaRPr lang="en-US" dirty="0"/>
          </a:p>
          <a:p>
            <a:r>
              <a:rPr lang="en-US" dirty="0"/>
              <a:t>Answers:</a:t>
            </a:r>
          </a:p>
          <a:p>
            <a:endParaRPr lang="en-US" dirty="0"/>
          </a:p>
          <a:p>
            <a:r>
              <a:rPr lang="en-US" dirty="0"/>
              <a:t>Subsystems:   Lighting, HVAC and Refrigeration account for more than 75% of electric energy use.</a:t>
            </a:r>
          </a:p>
          <a:p>
            <a:endParaRPr lang="en-US" dirty="0"/>
          </a:p>
          <a:p>
            <a:r>
              <a:rPr lang="en-US" dirty="0"/>
              <a:t>Comparing pubs using the estimated figures:</a:t>
            </a:r>
          </a:p>
          <a:p>
            <a:endParaRPr lang="en-US" dirty="0"/>
          </a:p>
          <a:p>
            <a:r>
              <a:rPr lang="en-US" dirty="0"/>
              <a:t>Statement a is true</a:t>
            </a:r>
          </a:p>
          <a:p>
            <a:r>
              <a:rPr lang="en-US" dirty="0"/>
              <a:t>Statement b is true:  Doty St per </a:t>
            </a:r>
            <a:r>
              <a:rPr lang="en-US" dirty="0" err="1"/>
              <a:t>sq</a:t>
            </a:r>
            <a:r>
              <a:rPr lang="en-US" dirty="0"/>
              <a:t> </a:t>
            </a:r>
            <a:r>
              <a:rPr lang="en-US" dirty="0" err="1"/>
              <a:t>ft</a:t>
            </a:r>
            <a:r>
              <a:rPr lang="en-US" dirty="0"/>
              <a:t> is 26.4 kWh, </a:t>
            </a:r>
            <a:r>
              <a:rPr lang="en-US" dirty="0" err="1"/>
              <a:t>Hilldale</a:t>
            </a:r>
            <a:r>
              <a:rPr lang="en-US" dirty="0"/>
              <a:t> is 50.0 kWh.</a:t>
            </a:r>
          </a:p>
          <a:p>
            <a:r>
              <a:rPr lang="en-US" dirty="0"/>
              <a:t>Statement c is NOT TRUE, on an absolute basis, </a:t>
            </a:r>
            <a:r>
              <a:rPr lang="en-US" dirty="0" err="1"/>
              <a:t>Hilldall</a:t>
            </a:r>
            <a:r>
              <a:rPr lang="en-US" dirty="0"/>
              <a:t> costs less than the other two pubs.</a:t>
            </a:r>
          </a:p>
          <a:p>
            <a:r>
              <a:rPr lang="en-US" dirty="0"/>
              <a:t>Statement d is true.</a:t>
            </a:r>
          </a:p>
          <a:p>
            <a:endParaRPr lang="en-US" dirty="0"/>
          </a:p>
          <a:p>
            <a:r>
              <a:rPr lang="en-US" dirty="0"/>
              <a:t>So Choice 2 is correct.</a:t>
            </a:r>
          </a:p>
          <a:p>
            <a:endParaRPr lang="en-US" dirty="0"/>
          </a:p>
          <a:p>
            <a:r>
              <a:rPr lang="en-US" dirty="0"/>
              <a:t>Statement is TRUE.</a:t>
            </a:r>
          </a:p>
        </p:txBody>
      </p:sp>
      <p:sp>
        <p:nvSpPr>
          <p:cNvPr id="434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E94ED5A-C4C8-458E-955D-F9538FA0AF4D}" type="slidenum">
              <a:rPr lang="en-US" smtClean="0"/>
              <a:pPr eaLnBrk="1" hangingPunct="1"/>
              <a:t>126</a:t>
            </a:fld>
            <a:endParaRPr lang="en-US"/>
          </a:p>
        </p:txBody>
      </p:sp>
    </p:spTree>
    <p:extLst>
      <p:ext uri="{BB962C8B-B14F-4D97-AF65-F5344CB8AC3E}">
        <p14:creationId xmlns:p14="http://schemas.microsoft.com/office/powerpoint/2010/main" val="379360813"/>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520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 this section, we will make the case that Energy Audits are a primary foundation for smart capital investment as well as a source of O&amp;M ideas.  As a rule, audits are NOT the first thing  to do in assessing performance and setting goals.  Nonetheless, by logic and on the ENERGY STAR website discussion of Assessing Performance, audits are relevant to this part of our seminar.</a:t>
            </a:r>
          </a:p>
          <a:p>
            <a:endParaRPr lang="en-US" dirty="0"/>
          </a:p>
          <a:p>
            <a:r>
              <a:rPr lang="en-US" dirty="0"/>
              <a:t>We will give a specific definition of audit, developed by ASHRAE, and place audits in context for your energy management work.</a:t>
            </a:r>
          </a:p>
        </p:txBody>
      </p:sp>
      <p:sp>
        <p:nvSpPr>
          <p:cNvPr id="435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B4F2E21-4D06-424E-A3C0-545B3507EB1F}" type="slidenum">
              <a:rPr lang="en-US" smtClean="0"/>
              <a:pPr eaLnBrk="1" hangingPunct="1"/>
              <a:t>127</a:t>
            </a:fld>
            <a:endParaRPr lang="en-US"/>
          </a:p>
        </p:txBody>
      </p:sp>
    </p:spTree>
    <p:extLst>
      <p:ext uri="{BB962C8B-B14F-4D97-AF65-F5344CB8AC3E}">
        <p14:creationId xmlns:p14="http://schemas.microsoft.com/office/powerpoint/2010/main" val="10925675"/>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6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reference is referenced by USGBC’s LEED® for Existing Buildings certification system.   We’ll discuss the major elements covered by the manual.</a:t>
            </a:r>
          </a:p>
          <a:p>
            <a:endParaRPr lang="en-US" dirty="0"/>
          </a:p>
          <a:p>
            <a:r>
              <a:rPr lang="en-US" dirty="0"/>
              <a:t>The new edition of this book will appear in June 2011 (with a green cover).</a:t>
            </a:r>
          </a:p>
        </p:txBody>
      </p:sp>
      <p:sp>
        <p:nvSpPr>
          <p:cNvPr id="436228"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D5ABE8DE-1EB9-496C-B53F-D82E384C320D}" type="slidenum">
              <a:rPr lang="en-US" sz="1200"/>
              <a:pPr algn="r" eaLnBrk="1" hangingPunct="1"/>
              <a:t>128</a:t>
            </a:fld>
            <a:endParaRPr lang="en-US" sz="1200" dirty="0"/>
          </a:p>
        </p:txBody>
      </p:sp>
      <p:sp>
        <p:nvSpPr>
          <p:cNvPr id="43622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911E298-0A41-45DB-8E4F-C2918F657023}" type="slidenum">
              <a:rPr lang="en-US" smtClean="0"/>
              <a:pPr eaLnBrk="1" hangingPunct="1"/>
              <a:t>128</a:t>
            </a:fld>
            <a:endParaRPr lang="en-US"/>
          </a:p>
        </p:txBody>
      </p:sp>
    </p:spTree>
    <p:extLst>
      <p:ext uri="{BB962C8B-B14F-4D97-AF65-F5344CB8AC3E}">
        <p14:creationId xmlns:p14="http://schemas.microsoft.com/office/powerpoint/2010/main" val="327471786"/>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7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As with many terms, some people will use “energy audit” loosely.  The advantage of the definition and details provided by ASHRAE is that you can specify requirements for an energy audit, either as a customer or vendor.</a:t>
            </a:r>
          </a:p>
        </p:txBody>
      </p:sp>
      <p:sp>
        <p:nvSpPr>
          <p:cNvPr id="437252"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5F638BA3-2C63-4A10-A6BC-75D80C16AC1E}" type="slidenum">
              <a:rPr lang="en-US" sz="1200"/>
              <a:pPr algn="r" eaLnBrk="1" hangingPunct="1"/>
              <a:t>129</a:t>
            </a:fld>
            <a:endParaRPr lang="en-US" sz="1200" dirty="0"/>
          </a:p>
        </p:txBody>
      </p:sp>
      <p:sp>
        <p:nvSpPr>
          <p:cNvPr id="437253"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7AE6F45-0D60-466A-A59F-DE7F7ACE590F}" type="slidenum">
              <a:rPr lang="en-US" smtClean="0"/>
              <a:pPr eaLnBrk="1" hangingPunct="1"/>
              <a:t>129</a:t>
            </a:fld>
            <a:endParaRPr lang="en-US"/>
          </a:p>
        </p:txBody>
      </p:sp>
    </p:spTree>
    <p:extLst>
      <p:ext uri="{BB962C8B-B14F-4D97-AF65-F5344CB8AC3E}">
        <p14:creationId xmlns:p14="http://schemas.microsoft.com/office/powerpoint/2010/main" val="333745841"/>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8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First few pages of the Procedures manual outline audit activities.  This book, although small, is the best source of what is a Level I, II or III audit.</a:t>
            </a:r>
          </a:p>
          <a:p>
            <a:endParaRPr lang="en-US"/>
          </a:p>
          <a:p>
            <a:r>
              <a:rPr lang="en-US"/>
              <a:t>It is written in such a way that a person can use the descriptions in the book to ask in his RFP for a level II audit.</a:t>
            </a:r>
          </a:p>
          <a:p>
            <a:endParaRPr lang="en-US"/>
          </a:p>
          <a:p>
            <a:r>
              <a:rPr lang="en-US"/>
              <a:t>In the same way, a vendor can use the book to describe what they will do to conduct an Audit.</a:t>
            </a:r>
          </a:p>
          <a:p>
            <a:endParaRPr lang="en-US"/>
          </a:p>
          <a:p>
            <a:endParaRPr lang="en-US"/>
          </a:p>
        </p:txBody>
      </p:sp>
      <p:sp>
        <p:nvSpPr>
          <p:cNvPr id="438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15FB439-EA36-4709-BDAF-8C85FD892AC3}" type="slidenum">
              <a:rPr lang="en-US" smtClean="0"/>
              <a:pPr eaLnBrk="1" hangingPunct="1"/>
              <a:t>130</a:t>
            </a:fld>
            <a:endParaRPr lang="en-US"/>
          </a:p>
        </p:txBody>
      </p:sp>
    </p:spTree>
    <p:extLst>
      <p:ext uri="{BB962C8B-B14F-4D97-AF65-F5344CB8AC3E}">
        <p14:creationId xmlns:p14="http://schemas.microsoft.com/office/powerpoint/2010/main" val="3322968485"/>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929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Additional notes:</a:t>
            </a:r>
          </a:p>
          <a:p>
            <a:endParaRPr lang="en-US"/>
          </a:p>
          <a:p>
            <a:r>
              <a:rPr lang="en-US"/>
              <a:t>Level 1  The advantage of a fresh perspective from a knowledgeable observer—can catch low cost/no cost ideas that have been invisible to people habituated to the building.</a:t>
            </a:r>
          </a:p>
          <a:p>
            <a:endParaRPr lang="en-US"/>
          </a:p>
          <a:p>
            <a:r>
              <a:rPr lang="en-US"/>
              <a:t>The main difference between Level II and Level III is the detailed observations and analysis to support recommendations and summaries for capital projects.  In addition to on-site measurements of equipment and conditions, simulations will be included to build the case for specific capital projects.   Interactions among components are considered (e.g. contribution of lighting load to heating and cooling requirements).</a:t>
            </a:r>
          </a:p>
        </p:txBody>
      </p:sp>
      <p:sp>
        <p:nvSpPr>
          <p:cNvPr id="439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67297B8-0777-4804-BB39-20D59BE4C7F1}" type="slidenum">
              <a:rPr lang="en-US" smtClean="0"/>
              <a:pPr eaLnBrk="1" hangingPunct="1"/>
              <a:t>131</a:t>
            </a:fld>
            <a:endParaRPr lang="en-US"/>
          </a:p>
        </p:txBody>
      </p:sp>
    </p:spTree>
    <p:extLst>
      <p:ext uri="{BB962C8B-B14F-4D97-AF65-F5344CB8AC3E}">
        <p14:creationId xmlns:p14="http://schemas.microsoft.com/office/powerpoint/2010/main" val="3963750945"/>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2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will read the points.</a:t>
            </a:r>
          </a:p>
        </p:txBody>
      </p:sp>
      <p:sp>
        <p:nvSpPr>
          <p:cNvPr id="440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36831EC-60FF-4392-82F9-5C9842646832}" type="slidenum">
              <a:rPr lang="en-US" smtClean="0"/>
              <a:pPr eaLnBrk="1" hangingPunct="1"/>
              <a:t>134</a:t>
            </a:fld>
            <a:endParaRPr lang="en-US"/>
          </a:p>
        </p:txBody>
      </p:sp>
    </p:spTree>
    <p:extLst>
      <p:ext uri="{BB962C8B-B14F-4D97-AF65-F5344CB8AC3E}">
        <p14:creationId xmlns:p14="http://schemas.microsoft.com/office/powerpoint/2010/main" val="711216875"/>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134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will summarize the functions of the Audit reference for two users, customers and vendors.</a:t>
            </a:r>
          </a:p>
        </p:txBody>
      </p:sp>
      <p:sp>
        <p:nvSpPr>
          <p:cNvPr id="441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B740A10-3FE4-4C4B-8B66-6F3CC73FE874}" type="slidenum">
              <a:rPr lang="en-US" smtClean="0"/>
              <a:pPr eaLnBrk="1" hangingPunct="1"/>
              <a:t>135</a:t>
            </a:fld>
            <a:endParaRPr lang="en-US"/>
          </a:p>
        </p:txBody>
      </p:sp>
    </p:spTree>
    <p:extLst>
      <p:ext uri="{BB962C8B-B14F-4D97-AF65-F5344CB8AC3E}">
        <p14:creationId xmlns:p14="http://schemas.microsoft.com/office/powerpoint/2010/main" val="2519711780"/>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2371"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Turn to page 23 in the Packet</a:t>
            </a:r>
          </a:p>
          <a:p>
            <a:endParaRPr lang="en-US" dirty="0"/>
          </a:p>
          <a:p>
            <a:r>
              <a:rPr lang="en-US" dirty="0"/>
              <a:t>Military Base:</a:t>
            </a:r>
          </a:p>
          <a:p>
            <a:endParaRPr lang="en-US" dirty="0"/>
          </a:p>
          <a:p>
            <a:r>
              <a:rPr lang="en-US" dirty="0"/>
              <a:t>Statement C is NOT clearly supported by the documentation but might be inferred from paragraph 4 .</a:t>
            </a:r>
          </a:p>
          <a:p>
            <a:endParaRPr lang="en-US" dirty="0"/>
          </a:p>
          <a:p>
            <a:r>
              <a:rPr lang="en-US" dirty="0"/>
              <a:t>You can find support for Statements A, B, D and E.</a:t>
            </a:r>
          </a:p>
          <a:p>
            <a:endParaRPr lang="en-US" dirty="0"/>
          </a:p>
          <a:p>
            <a:r>
              <a:rPr lang="en-US" dirty="0"/>
              <a:t>The simulation paragraph flags this audit as Level III.</a:t>
            </a:r>
          </a:p>
          <a:p>
            <a:endParaRPr lang="en-US" dirty="0"/>
          </a:p>
          <a:p>
            <a:endParaRPr lang="en-US" dirty="0"/>
          </a:p>
          <a:p>
            <a:r>
              <a:rPr lang="en-US" dirty="0"/>
              <a:t>Campus Building</a:t>
            </a:r>
          </a:p>
          <a:p>
            <a:r>
              <a:rPr lang="en-US" dirty="0"/>
              <a:t>Statements A, B, C and D are supported.  There is no indication of energy simulations.  Conclusion:  Level II Audit.</a:t>
            </a:r>
          </a:p>
        </p:txBody>
      </p:sp>
      <p:sp>
        <p:nvSpPr>
          <p:cNvPr id="442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09E8D1D-95A1-4592-9601-5707B5BD9C5B}" type="slidenum">
              <a:rPr lang="en-US" smtClean="0"/>
              <a:pPr eaLnBrk="1" hangingPunct="1"/>
              <a:t>136</a:t>
            </a:fld>
            <a:endParaRPr lang="en-US"/>
          </a:p>
        </p:txBody>
      </p:sp>
    </p:spTree>
    <p:extLst>
      <p:ext uri="{BB962C8B-B14F-4D97-AF65-F5344CB8AC3E}">
        <p14:creationId xmlns:p14="http://schemas.microsoft.com/office/powerpoint/2010/main" val="1258292077"/>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Commissioning:  the process for achieving, verifying and documenting that the performance of facilities, systems and assemblies meets defined objectives and criteria.</a:t>
            </a:r>
          </a:p>
          <a:p>
            <a:endParaRPr lang="en-US" dirty="0"/>
          </a:p>
          <a:p>
            <a:r>
              <a:rPr lang="en-US" dirty="0"/>
              <a:t>Recommissioning:  applies commissioning to a project that has been previously delivered using the commissioning process.</a:t>
            </a:r>
          </a:p>
          <a:p>
            <a:endParaRPr lang="en-US" dirty="0"/>
          </a:p>
          <a:p>
            <a:r>
              <a:rPr lang="en-US" dirty="0" err="1"/>
              <a:t>Retrocommissioning</a:t>
            </a:r>
            <a:r>
              <a:rPr lang="en-US" dirty="0"/>
              <a:t> (existing building commissioning) applies commissioning to an existing facility that may or may not have been previously commissioned.  It consists of systematically investigating, analyzing, and adjusting performance of existing building equipment, systems, and assemblies to ensure that required performance (including energy, comfort, and IAQ) are achieved.</a:t>
            </a:r>
          </a:p>
          <a:p>
            <a:endParaRPr lang="en-US" dirty="0"/>
          </a:p>
          <a:p>
            <a:r>
              <a:rPr lang="en-US" dirty="0"/>
              <a:t>These are great activities.  If not properly linked to on-going, sustained energy management, commissioning can fall into the category of “occasional” O&amp;M activities described by Christopher Russell.</a:t>
            </a:r>
          </a:p>
          <a:p>
            <a:r>
              <a:rPr lang="en-US" dirty="0"/>
              <a:t> </a:t>
            </a:r>
          </a:p>
          <a:p>
            <a:r>
              <a:rPr lang="en-US" dirty="0"/>
              <a:t>(Source:  2007 ASHRAE Handbook—HVAC Chapter 42 page 42.1)</a:t>
            </a:r>
          </a:p>
          <a:p>
            <a:endParaRPr lang="en-US" dirty="0"/>
          </a:p>
        </p:txBody>
      </p:sp>
      <p:sp>
        <p:nvSpPr>
          <p:cNvPr id="443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0480C7D-7CCB-4580-BD61-0AE5F2E90086}" type="slidenum">
              <a:rPr lang="en-US" smtClean="0"/>
              <a:pPr eaLnBrk="1" hangingPunct="1"/>
              <a:t>137</a:t>
            </a:fld>
            <a:endParaRPr lang="en-US"/>
          </a:p>
        </p:txBody>
      </p:sp>
    </p:spTree>
    <p:extLst>
      <p:ext uri="{BB962C8B-B14F-4D97-AF65-F5344CB8AC3E}">
        <p14:creationId xmlns:p14="http://schemas.microsoft.com/office/powerpoint/2010/main" val="3670023002"/>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44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 this section, we’ll touch on just a few slides related to goal-setting.</a:t>
            </a:r>
          </a:p>
          <a:p>
            <a:r>
              <a:rPr lang="en-US" dirty="0"/>
              <a:t>Setting clear and measurable goals is critical for understanding intended results, developing effective strategies, and reaping financial gains.</a:t>
            </a:r>
          </a:p>
          <a:p>
            <a:r>
              <a:rPr lang="en-US" dirty="0"/>
              <a:t>Too low a goal won’t inspire—you won’t build or maintain will to improve energy use</a:t>
            </a:r>
          </a:p>
          <a:p>
            <a:r>
              <a:rPr lang="en-US" dirty="0"/>
              <a:t>On the other hand, an unrealistic goal, unattained, can discourage or harm your career.</a:t>
            </a:r>
          </a:p>
          <a:p>
            <a:r>
              <a:rPr lang="en-US" dirty="0"/>
              <a:t>How can you set useful goals?</a:t>
            </a:r>
          </a:p>
          <a:p>
            <a:r>
              <a:rPr lang="en-US" dirty="0"/>
              <a:t>Practical advice:  if you can see how to get 80% of the way to a goal in your time frame, go for it, you should learn along the way to pick up the other 20%. (citation: Kevin Little personal notes seminar with Y. Ando 1991, Japanese Total Quality Control Methods, crediting this advice to Kaoru Ishikawa.)</a:t>
            </a:r>
          </a:p>
          <a:p>
            <a:r>
              <a:rPr lang="en-US" dirty="0"/>
              <a:t>Data clues from your performance assessment can help you quantify the potential gain. </a:t>
            </a:r>
          </a:p>
          <a:p>
            <a:r>
              <a:rPr lang="en-US" dirty="0"/>
              <a:t>When you compare buildings, unusual performance of subsystems within buildings should guide your goal setting—your goal will have a firm foundation if it is based on comparisons to similar buildings and systems.</a:t>
            </a:r>
          </a:p>
          <a:p>
            <a:endParaRPr lang="en-US" dirty="0"/>
          </a:p>
        </p:txBody>
      </p:sp>
      <p:sp>
        <p:nvSpPr>
          <p:cNvPr id="44442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73BC8EA2-655E-4DA6-83A6-A3F2F56AF1B6}" type="slidenum">
              <a:rPr lang="en-US" sz="1200"/>
              <a:pPr algn="r" eaLnBrk="1" hangingPunct="1"/>
              <a:t>138</a:t>
            </a:fld>
            <a:endParaRPr lang="en-US" sz="1200" dirty="0"/>
          </a:p>
        </p:txBody>
      </p:sp>
      <p:sp>
        <p:nvSpPr>
          <p:cNvPr id="44442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34C8A43-19FB-4D7F-BA10-9B92FB418D9D}" type="slidenum">
              <a:rPr lang="en-US" smtClean="0"/>
              <a:pPr eaLnBrk="1" hangingPunct="1"/>
              <a:t>138</a:t>
            </a:fld>
            <a:endParaRPr lang="en-US"/>
          </a:p>
        </p:txBody>
      </p:sp>
    </p:spTree>
    <p:extLst>
      <p:ext uri="{BB962C8B-B14F-4D97-AF65-F5344CB8AC3E}">
        <p14:creationId xmlns:p14="http://schemas.microsoft.com/office/powerpoint/2010/main" val="2199419240"/>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544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Here’s the advice from ENERGY STAR--Setting goals helps the Energy Director:</a:t>
            </a:r>
          </a:p>
          <a:p>
            <a:pPr>
              <a:buFontTx/>
              <a:buChar char="•"/>
            </a:pPr>
            <a:r>
              <a:rPr lang="en-US" dirty="0"/>
              <a:t>Set the tone for improvement throughout the organization:</a:t>
            </a:r>
          </a:p>
          <a:p>
            <a:pPr>
              <a:buFontTx/>
              <a:buChar char="•"/>
            </a:pPr>
            <a:r>
              <a:rPr lang="en-US" dirty="0"/>
              <a:t>Measure the success of the energy management program</a:t>
            </a:r>
          </a:p>
          <a:p>
            <a:pPr>
              <a:buFontTx/>
              <a:buChar char="•"/>
            </a:pPr>
            <a:r>
              <a:rPr lang="en-US" dirty="0"/>
              <a:t>Help the Energy Team to identify progress and setbacks at a facility level</a:t>
            </a:r>
          </a:p>
          <a:p>
            <a:pPr>
              <a:buFontTx/>
              <a:buChar char="•"/>
            </a:pPr>
            <a:r>
              <a:rPr lang="en-US" dirty="0"/>
              <a:t>Foster ownership of energy management, create a sense of purpose, and motivate staff</a:t>
            </a:r>
          </a:p>
          <a:p>
            <a:pPr>
              <a:buFontTx/>
              <a:buChar char="•"/>
            </a:pPr>
            <a:r>
              <a:rPr lang="en-US" dirty="0"/>
              <a:t>Demonstrate commitment to reducing environmental impacts</a:t>
            </a:r>
          </a:p>
          <a:p>
            <a:pPr>
              <a:buFontTx/>
              <a:buChar char="•"/>
            </a:pPr>
            <a:r>
              <a:rPr lang="en-US" dirty="0"/>
              <a:t>Create schedules for upgrade activities and identify milestones </a:t>
            </a:r>
          </a:p>
          <a:p>
            <a:r>
              <a:rPr lang="en-US" dirty="0"/>
              <a:t>Energy Audits provide estimates of goals and measures to reach the goals.  It is particularly useful to have specific goals for capital projects and to measure performance after upgrade.</a:t>
            </a:r>
          </a:p>
          <a:p>
            <a:r>
              <a:rPr lang="en-US" dirty="0"/>
              <a:t>For energy projects based on discretionary facilities operations, you can bootstrap your changes and your goal-setting.</a:t>
            </a:r>
          </a:p>
          <a:p>
            <a:r>
              <a:rPr lang="en-US" dirty="0"/>
              <a:t>Boot-strapping works well if you are able to measure short-term energy use (e.g. with sub-meters that produce 15-minute interval data.)  You can try a change, check the impact, and then you will have some data to base your estimate of savings when the change is instituted permanently.</a:t>
            </a:r>
          </a:p>
          <a:p>
            <a:pPr>
              <a:buFontTx/>
              <a:buChar char="•"/>
            </a:pPr>
            <a:endParaRPr lang="en-US" dirty="0"/>
          </a:p>
          <a:p>
            <a:endParaRPr lang="en-US" dirty="0"/>
          </a:p>
          <a:p>
            <a:endParaRPr lang="en-US" dirty="0"/>
          </a:p>
        </p:txBody>
      </p:sp>
      <p:sp>
        <p:nvSpPr>
          <p:cNvPr id="445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DAE8450-959E-46B6-BE99-B96282E460A5}" type="slidenum">
              <a:rPr lang="en-US" smtClean="0"/>
              <a:pPr eaLnBrk="1" hangingPunct="1"/>
              <a:t>139</a:t>
            </a:fld>
            <a:endParaRPr lang="en-US"/>
          </a:p>
        </p:txBody>
      </p:sp>
    </p:spTree>
    <p:extLst>
      <p:ext uri="{BB962C8B-B14F-4D97-AF65-F5344CB8AC3E}">
        <p14:creationId xmlns:p14="http://schemas.microsoft.com/office/powerpoint/2010/main" val="1525034285"/>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64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You can apply the ENERGY STAR management cycle at the corporate level as well as the building level.</a:t>
            </a:r>
          </a:p>
          <a:p>
            <a:endParaRPr lang="en-US" dirty="0"/>
          </a:p>
          <a:p>
            <a:r>
              <a:rPr lang="en-US" dirty="0"/>
              <a:t>ENERGY STAR has examples of corporate goals and progress at http://www.energystar.gov/index.cfm?c=industry.bus_industry_goals </a:t>
            </a:r>
          </a:p>
          <a:p>
            <a:endParaRPr lang="en-US" dirty="0"/>
          </a:p>
          <a:p>
            <a:r>
              <a:rPr lang="en-US" dirty="0"/>
              <a:t>We will focus our discussion on goals at the building level, not the corporate level.</a:t>
            </a:r>
          </a:p>
        </p:txBody>
      </p:sp>
      <p:sp>
        <p:nvSpPr>
          <p:cNvPr id="446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AFBDC45-03CF-4FDC-918A-3C77330E37A9}" type="slidenum">
              <a:rPr lang="en-US" smtClean="0"/>
              <a:pPr eaLnBrk="1" hangingPunct="1"/>
              <a:t>140</a:t>
            </a:fld>
            <a:endParaRPr lang="en-US"/>
          </a:p>
        </p:txBody>
      </p:sp>
    </p:spTree>
    <p:extLst>
      <p:ext uri="{BB962C8B-B14F-4D97-AF65-F5344CB8AC3E}">
        <p14:creationId xmlns:p14="http://schemas.microsoft.com/office/powerpoint/2010/main" val="364407778"/>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90"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7491"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Level II and III audits will contain specific estimates of energy savings. The predicted savings and costs are ingredients for the facility’s energy management goals. </a:t>
            </a:r>
          </a:p>
          <a:p>
            <a:endParaRPr lang="en-US"/>
          </a:p>
          <a:p>
            <a:r>
              <a:rPr lang="en-US"/>
              <a:t>This table comes from the Energy Audit report for Building 5679.  Building 5679 had several EEMs recommended by the audit team, who were careful to discuss interactions and system level effects related to all EEMs being implemented simultaneously.</a:t>
            </a:r>
          </a:p>
          <a:p>
            <a:endParaRPr lang="en-US"/>
          </a:p>
          <a:p>
            <a:r>
              <a:rPr lang="en-US"/>
              <a:t>If you have an effective energy management system in place, you can (and should!) compare the predicted energy impact to the actual impact—though without specific sub-metering, it is challenging to verify the impact of each specific change.</a:t>
            </a:r>
          </a:p>
          <a:p>
            <a:endParaRPr lang="en-US"/>
          </a:p>
          <a:p>
            <a:endParaRPr lang="en-US"/>
          </a:p>
        </p:txBody>
      </p:sp>
      <p:sp>
        <p:nvSpPr>
          <p:cNvPr id="447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3C70CFD-9272-4DEE-B01A-3C436DE90436}" type="slidenum">
              <a:rPr lang="en-US" smtClean="0"/>
              <a:pPr eaLnBrk="1" hangingPunct="1"/>
              <a:t>141</a:t>
            </a:fld>
            <a:endParaRPr lang="en-US"/>
          </a:p>
        </p:txBody>
      </p:sp>
    </p:spTree>
    <p:extLst>
      <p:ext uri="{BB962C8B-B14F-4D97-AF65-F5344CB8AC3E}">
        <p14:creationId xmlns:p14="http://schemas.microsoft.com/office/powerpoint/2010/main" val="1541586080"/>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851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There are many versions of SMART goals—this particular version comes from the open-source reference </a:t>
            </a:r>
            <a:r>
              <a:rPr lang="en-US" dirty="0" err="1"/>
              <a:t>Wikipeida</a:t>
            </a:r>
            <a:r>
              <a:rPr lang="en-US" dirty="0"/>
              <a:t>.  </a:t>
            </a:r>
            <a:r>
              <a:rPr lang="en-US" dirty="0">
                <a:hlinkClick r:id="rId3"/>
              </a:rPr>
              <a:t>http://en.wikipedia.org/wiki/SMART_criteria</a:t>
            </a:r>
            <a:r>
              <a:rPr lang="en-US" dirty="0"/>
              <a:t> )</a:t>
            </a:r>
          </a:p>
          <a:p>
            <a:endParaRPr lang="en-US" dirty="0"/>
          </a:p>
          <a:p>
            <a:r>
              <a:rPr lang="en-US" dirty="0"/>
              <a:t>Note that the “Attainable” criterion is a PREDICTION that you can achieve the level of performance indicated by the goal.</a:t>
            </a:r>
          </a:p>
          <a:p>
            <a:endParaRPr lang="en-US" dirty="0"/>
          </a:p>
          <a:p>
            <a:r>
              <a:rPr lang="en-US" dirty="0"/>
              <a:t>You may shoot too low in your goal setting—particularly if your organization has the habit of criticizing any effort that does not make its numbers.  </a:t>
            </a:r>
          </a:p>
          <a:p>
            <a:endParaRPr lang="en-US" dirty="0"/>
          </a:p>
          <a:p>
            <a:r>
              <a:rPr lang="en-US" dirty="0"/>
              <a:t>Goal setting related to discretionary facilities operations usually is more flexible than goal setting related to capital projects.</a:t>
            </a:r>
          </a:p>
          <a:p>
            <a:endParaRPr lang="en-US" dirty="0"/>
          </a:p>
          <a:p>
            <a:endParaRPr lang="en-US" dirty="0"/>
          </a:p>
          <a:p>
            <a:endParaRPr lang="en-US" dirty="0"/>
          </a:p>
        </p:txBody>
      </p:sp>
      <p:sp>
        <p:nvSpPr>
          <p:cNvPr id="448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A8694B8-5666-44D6-8F3A-DD725101507F}" type="slidenum">
              <a:rPr lang="en-US" smtClean="0"/>
              <a:pPr eaLnBrk="1" hangingPunct="1"/>
              <a:t>142</a:t>
            </a:fld>
            <a:endParaRPr lang="en-US"/>
          </a:p>
        </p:txBody>
      </p:sp>
    </p:spTree>
    <p:extLst>
      <p:ext uri="{BB962C8B-B14F-4D97-AF65-F5344CB8AC3E}">
        <p14:creationId xmlns:p14="http://schemas.microsoft.com/office/powerpoint/2010/main" val="2145423897"/>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953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Great Dane team came up with this goal based on their preliminary walk-through of systems.  They focused on getting savings from wasted energy for lighting .  </a:t>
            </a:r>
          </a:p>
          <a:p>
            <a:r>
              <a:rPr lang="en-US" dirty="0"/>
              <a:t>Using their facilities spreadsheet that listed lamps and operating hours, they had a pretty good sense that they could hit this mark.</a:t>
            </a:r>
          </a:p>
          <a:p>
            <a:r>
              <a:rPr lang="en-US" dirty="0"/>
              <a:t>The eight week time frame was based on a DOUBLING of the initial estimate that the operations changes in lighting and switching out some incandescent lights to compact fluorescent fixtures could be accomplished in four weeks.  The facilities manager had many demands on his time and the team needed to recognize this constraint.</a:t>
            </a:r>
          </a:p>
          <a:p>
            <a:r>
              <a:rPr lang="en-US" dirty="0"/>
              <a:t>A specific goal helps keep the team focused, as ENERGY STAR advises.  </a:t>
            </a:r>
          </a:p>
          <a:p>
            <a:r>
              <a:rPr lang="en-US" dirty="0"/>
              <a:t>Another guide for goal setting comes from the general numbers we presented earlier:  Up to 15% of energy used in existing buildings is wasted and can be saved by no cost/low cost changes to operations.  </a:t>
            </a:r>
          </a:p>
          <a:p>
            <a:r>
              <a:rPr lang="en-US" dirty="0"/>
              <a:t>For most buildings, this general value gives you an upper bound on your project estimates.</a:t>
            </a:r>
          </a:p>
          <a:p>
            <a:r>
              <a:rPr lang="en-US" dirty="0"/>
              <a:t>Does this goal meet the SMART criteria—Specific, Measurable, Attainable, Relevant, and Time-framed?</a:t>
            </a:r>
          </a:p>
        </p:txBody>
      </p:sp>
      <p:sp>
        <p:nvSpPr>
          <p:cNvPr id="449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E8E1EDD-5882-4046-B359-108127376C5E}" type="slidenum">
              <a:rPr lang="en-US" smtClean="0"/>
              <a:pPr eaLnBrk="1" hangingPunct="1"/>
              <a:t>143</a:t>
            </a:fld>
            <a:endParaRPr lang="en-US"/>
          </a:p>
        </p:txBody>
      </p:sp>
    </p:spTree>
    <p:extLst>
      <p:ext uri="{BB962C8B-B14F-4D97-AF65-F5344CB8AC3E}">
        <p14:creationId xmlns:p14="http://schemas.microsoft.com/office/powerpoint/2010/main" val="3299795108"/>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6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50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C3EADDB-ABE0-4B2C-BC6C-6E9CFC267CDF}" type="slidenum">
              <a:rPr lang="en-US" smtClean="0"/>
              <a:pPr eaLnBrk="1" hangingPunct="1"/>
              <a:t>144</a:t>
            </a:fld>
            <a:endParaRPr lang="en-US"/>
          </a:p>
        </p:txBody>
      </p:sp>
    </p:spTree>
    <p:extLst>
      <p:ext uri="{BB962C8B-B14F-4D97-AF65-F5344CB8AC3E}">
        <p14:creationId xmlns:p14="http://schemas.microsoft.com/office/powerpoint/2010/main" val="3594536166"/>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2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 terms of the Management Cycle, we now move from assessment and goal setting to putting a plan together to use energy more effectively in a facility.</a:t>
            </a:r>
          </a:p>
        </p:txBody>
      </p:sp>
      <p:sp>
        <p:nvSpPr>
          <p:cNvPr id="452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8FB337D-3537-45C4-AF7B-7D6A6E185625}" type="slidenum">
              <a:rPr lang="en-US" smtClean="0"/>
              <a:pPr eaLnBrk="1" hangingPunct="1"/>
              <a:t>145</a:t>
            </a:fld>
            <a:endParaRPr lang="en-US"/>
          </a:p>
        </p:txBody>
      </p:sp>
    </p:spTree>
    <p:extLst>
      <p:ext uri="{BB962C8B-B14F-4D97-AF65-F5344CB8AC3E}">
        <p14:creationId xmlns:p14="http://schemas.microsoft.com/office/powerpoint/2010/main" val="3427382808"/>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3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36589" indent="-336589"/>
            <a:r>
              <a:rPr lang="en-US" dirty="0"/>
              <a:t>Capital Improvements are easy to grasp and get the attention of management because of the dollar costs associated with the investments.</a:t>
            </a:r>
          </a:p>
          <a:p>
            <a:pPr marL="336589" indent="-336589"/>
            <a:endParaRPr lang="en-US" dirty="0"/>
          </a:p>
          <a:p>
            <a:pPr marL="336589" indent="-336589"/>
            <a:r>
              <a:rPr lang="en-US" dirty="0"/>
              <a:t>We want to focus your attention on Discretionary Facility Operations.  Why?</a:t>
            </a:r>
          </a:p>
          <a:p>
            <a:pPr marL="336589" indent="-336589"/>
            <a:endParaRPr lang="en-US" dirty="0"/>
          </a:p>
          <a:p>
            <a:pPr marL="336589" indent="-336589">
              <a:buFontTx/>
              <a:buAutoNum type="arabicPeriod"/>
            </a:pPr>
            <a:r>
              <a:rPr lang="en-US" dirty="0"/>
              <a:t>You can get started tomorrow</a:t>
            </a:r>
          </a:p>
          <a:p>
            <a:pPr marL="336589" indent="-336589">
              <a:buFontTx/>
              <a:buAutoNum type="arabicPeriod"/>
            </a:pPr>
            <a:r>
              <a:rPr lang="en-US" dirty="0"/>
              <a:t>You don’t need a capital approval </a:t>
            </a:r>
          </a:p>
          <a:p>
            <a:pPr marL="336589" indent="-336589">
              <a:buFontTx/>
              <a:buAutoNum type="arabicPeriod"/>
            </a:pPr>
            <a:r>
              <a:rPr lang="en-US" dirty="0"/>
              <a:t>Your work prepares for professional audits, retro-commissioning and recommendations for capital upgrades.  Why not lay the groundwork so P.E.s are most effective and efficient?</a:t>
            </a:r>
          </a:p>
          <a:p>
            <a:pPr marL="336589" indent="-336589">
              <a:buFontTx/>
              <a:buAutoNum type="arabicPeriod"/>
            </a:pPr>
            <a:r>
              <a:rPr lang="en-US" dirty="0"/>
              <a:t>After a capital upgrade or retro-commissioning, you need a test-and-monitor method to</a:t>
            </a:r>
          </a:p>
          <a:p>
            <a:pPr marL="1012025" lvl="1" indent="-336589">
              <a:buFontTx/>
              <a:buChar char="•"/>
            </a:pPr>
            <a:r>
              <a:rPr lang="en-US" dirty="0"/>
              <a:t>Verify results</a:t>
            </a:r>
          </a:p>
          <a:p>
            <a:pPr marL="1012025" lvl="1" indent="-336589">
              <a:buFontTx/>
              <a:buChar char="•"/>
            </a:pPr>
            <a:r>
              <a:rPr lang="en-US" dirty="0"/>
              <a:t>to hold the gains and </a:t>
            </a:r>
          </a:p>
          <a:p>
            <a:pPr marL="1012025" lvl="1" indent="-336589">
              <a:buFontTx/>
              <a:buChar char="•"/>
            </a:pPr>
            <a:r>
              <a:rPr lang="en-US" dirty="0"/>
              <a:t>continue to improve performance. </a:t>
            </a:r>
          </a:p>
          <a:p>
            <a:pPr marL="336589" indent="-336589"/>
            <a:endParaRPr lang="en-US" dirty="0"/>
          </a:p>
        </p:txBody>
      </p:sp>
      <p:sp>
        <p:nvSpPr>
          <p:cNvPr id="453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7229EE2-2D70-4AD9-99A2-B6671E79DA20}" type="slidenum">
              <a:rPr lang="en-US" smtClean="0"/>
              <a:pPr eaLnBrk="1" hangingPunct="1"/>
              <a:t>146</a:t>
            </a:fld>
            <a:endParaRPr lang="en-US"/>
          </a:p>
        </p:txBody>
      </p:sp>
    </p:spTree>
    <p:extLst>
      <p:ext uri="{BB962C8B-B14F-4D97-AF65-F5344CB8AC3E}">
        <p14:creationId xmlns:p14="http://schemas.microsoft.com/office/powerpoint/2010/main" val="305559154"/>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4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Here’s why we don’t recommend starting your Energy Management efforts with an Energy Audit—if you don’t have an energy management process in place, you have a weak foundation that will not take advantage of useful recommendations and won’t be able to verify performance of capital improvements.</a:t>
            </a:r>
          </a:p>
          <a:p>
            <a:endParaRPr lang="en-US" dirty="0"/>
          </a:p>
          <a:p>
            <a:r>
              <a:rPr lang="en-US" dirty="0"/>
              <a:t>When you operate the building differently and take low cost actions to reduce energy costs, you will often run into an obstacle.  You then can apply capital improvements to remove these obstacles.</a:t>
            </a:r>
          </a:p>
          <a:p>
            <a:endParaRPr lang="en-US" dirty="0"/>
          </a:p>
          <a:p>
            <a:r>
              <a:rPr lang="en-US" dirty="0"/>
              <a:t>Learning (Trial and error, corrected) allows you to spend capital dollars after discovering the problems!</a:t>
            </a:r>
          </a:p>
          <a:p>
            <a:endParaRPr lang="en-US" dirty="0"/>
          </a:p>
        </p:txBody>
      </p:sp>
      <p:sp>
        <p:nvSpPr>
          <p:cNvPr id="45466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B4D7F800-9AC6-4F32-8BCF-EB17C8AAB199}" type="slidenum">
              <a:rPr lang="en-US" sz="1200"/>
              <a:pPr algn="r" eaLnBrk="1" hangingPunct="1"/>
              <a:t>147</a:t>
            </a:fld>
            <a:endParaRPr lang="en-US" sz="1200" dirty="0"/>
          </a:p>
        </p:txBody>
      </p:sp>
      <p:sp>
        <p:nvSpPr>
          <p:cNvPr id="45466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47CE79A-CD65-4285-AE3E-D5D731D73AB0}" type="slidenum">
              <a:rPr lang="en-US" smtClean="0"/>
              <a:pPr eaLnBrk="1" hangingPunct="1"/>
              <a:t>147</a:t>
            </a:fld>
            <a:endParaRPr lang="en-US"/>
          </a:p>
        </p:txBody>
      </p:sp>
    </p:spTree>
    <p:extLst>
      <p:ext uri="{BB962C8B-B14F-4D97-AF65-F5344CB8AC3E}">
        <p14:creationId xmlns:p14="http://schemas.microsoft.com/office/powerpoint/2010/main" val="2193702957"/>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5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John Freund’s observation frames the issue:  improvement through discretionary facility operations start with </a:t>
            </a:r>
          </a:p>
          <a:p>
            <a:pPr>
              <a:buFontTx/>
              <a:buChar char="•"/>
            </a:pPr>
            <a:r>
              <a:rPr lang="en-US" dirty="0"/>
              <a:t>understanding energy end uses </a:t>
            </a:r>
          </a:p>
          <a:p>
            <a:pPr>
              <a:buFontTx/>
              <a:buChar char="•"/>
            </a:pPr>
            <a:r>
              <a:rPr lang="en-US" dirty="0"/>
              <a:t>Identifying wasted energy</a:t>
            </a:r>
          </a:p>
          <a:p>
            <a:pPr>
              <a:buFontTx/>
              <a:buChar char="•"/>
            </a:pPr>
            <a:r>
              <a:rPr lang="en-US" dirty="0"/>
              <a:t>Testing actions to reduce the waste</a:t>
            </a:r>
          </a:p>
          <a:p>
            <a:pPr>
              <a:buFontTx/>
              <a:buChar char="•"/>
            </a:pPr>
            <a:r>
              <a:rPr lang="en-US" dirty="0"/>
              <a:t>Observing impact of actions to verify that the actions were useful and did not compromise safety and the economic performance of the organization.</a:t>
            </a:r>
          </a:p>
          <a:p>
            <a:pPr>
              <a:buFontTx/>
              <a:buChar char="•"/>
            </a:pPr>
            <a:endParaRPr lang="en-US" dirty="0"/>
          </a:p>
          <a:p>
            <a:r>
              <a:rPr lang="en-US" dirty="0"/>
              <a:t>Another way of saying this key point (Jim Kelsey, KW Engineering)</a:t>
            </a:r>
          </a:p>
          <a:p>
            <a:endParaRPr lang="en-US" dirty="0"/>
          </a:p>
          <a:p>
            <a:r>
              <a:rPr lang="en-US" dirty="0"/>
              <a:t>"There are interactive effects among EEMs that may over or under estimate the savings for any individual EEM if some of the measures are removed from consideration. The sequence of measure implementation we use is that recommended by the California Energy Commission's Guide to Preparing Feasibility Studies for Energy Efficiency Projects, which recommends analyzing measure that affect load first, then work 'upward' from load to plant."</a:t>
            </a:r>
          </a:p>
        </p:txBody>
      </p:sp>
      <p:sp>
        <p:nvSpPr>
          <p:cNvPr id="455684"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B210BD31-1948-493C-92E3-CE5157106410}" type="slidenum">
              <a:rPr lang="en-US" sz="1200"/>
              <a:pPr algn="r" eaLnBrk="1" hangingPunct="1"/>
              <a:t>148</a:t>
            </a:fld>
            <a:endParaRPr lang="en-US" sz="1200" dirty="0"/>
          </a:p>
        </p:txBody>
      </p:sp>
      <p:sp>
        <p:nvSpPr>
          <p:cNvPr id="45568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DFA1E27-51E4-426D-B8C7-ED1F3DDB0AC4}" type="slidenum">
              <a:rPr lang="en-US" smtClean="0"/>
              <a:pPr eaLnBrk="1" hangingPunct="1"/>
              <a:t>148</a:t>
            </a:fld>
            <a:endParaRPr lang="en-US"/>
          </a:p>
        </p:txBody>
      </p:sp>
    </p:spTree>
    <p:extLst>
      <p:ext uri="{BB962C8B-B14F-4D97-AF65-F5344CB8AC3E}">
        <p14:creationId xmlns:p14="http://schemas.microsoft.com/office/powerpoint/2010/main" val="3448716251"/>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670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We have ranked the systems by the degree of technical complexity.  Lighting systems typically are simplest to understand and to improve.</a:t>
            </a:r>
          </a:p>
          <a:p>
            <a:endParaRPr lang="en-US" dirty="0"/>
          </a:p>
          <a:p>
            <a:r>
              <a:rPr lang="en-US" dirty="0"/>
              <a:t>This is general advice.  Of course, your specific actions will be based on your assessment of performance and you may choose to tackle the systems in a different order.</a:t>
            </a:r>
          </a:p>
          <a:p>
            <a:endParaRPr lang="en-US" dirty="0"/>
          </a:p>
          <a:p>
            <a:r>
              <a:rPr lang="en-US" dirty="0"/>
              <a:t>In the following slides, within each energy-using subsystem, we rank the ideas from easier to harder (more technically demanding to get things right).</a:t>
            </a:r>
          </a:p>
          <a:p>
            <a:endParaRPr lang="en-US" dirty="0"/>
          </a:p>
          <a:p>
            <a:r>
              <a:rPr lang="en-US" dirty="0"/>
              <a:t>START TAKING NOTES ON page 32 of the Exercises.</a:t>
            </a:r>
          </a:p>
          <a:p>
            <a:endParaRPr lang="en-US" dirty="0"/>
          </a:p>
        </p:txBody>
      </p:sp>
      <p:sp>
        <p:nvSpPr>
          <p:cNvPr id="456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5FFFD9B-199D-433C-95AB-5E4BF32F7954}" type="slidenum">
              <a:rPr lang="en-US" smtClean="0"/>
              <a:pPr eaLnBrk="1" hangingPunct="1"/>
              <a:t>149</a:t>
            </a:fld>
            <a:endParaRPr lang="en-US"/>
          </a:p>
        </p:txBody>
      </p:sp>
    </p:spTree>
    <p:extLst>
      <p:ext uri="{BB962C8B-B14F-4D97-AF65-F5344CB8AC3E}">
        <p14:creationId xmlns:p14="http://schemas.microsoft.com/office/powerpoint/2010/main" val="1789508918"/>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dirty="0"/>
              <a:t>Operating schedule should match levels of occupied lighting.</a:t>
            </a:r>
          </a:p>
          <a:p>
            <a:r>
              <a:rPr lang="en-US" sz="1400" dirty="0"/>
              <a:t>Also, check appropriate levels and timing for </a:t>
            </a:r>
          </a:p>
          <a:p>
            <a:pPr marL="1095608" lvl="1" indent="-420172">
              <a:lnSpc>
                <a:spcPct val="95000"/>
              </a:lnSpc>
              <a:spcBef>
                <a:spcPct val="20000"/>
              </a:spcBef>
              <a:buFont typeface="Times New Roman" pitchFamily="18" charset="0"/>
              <a:buChar char="•"/>
            </a:pPr>
            <a:r>
              <a:rPr lang="en-GB" sz="1400" dirty="0"/>
              <a:t>Unoccupied Lighting</a:t>
            </a:r>
          </a:p>
          <a:p>
            <a:pPr marL="1095608" lvl="1" indent="-420172">
              <a:lnSpc>
                <a:spcPct val="95000"/>
              </a:lnSpc>
              <a:spcBef>
                <a:spcPct val="20000"/>
              </a:spcBef>
              <a:buFont typeface="Times New Roman" pitchFamily="18" charset="0"/>
              <a:buChar char="•"/>
            </a:pPr>
            <a:r>
              <a:rPr lang="en-GB" sz="1400" dirty="0"/>
              <a:t>Custodial Lighting</a:t>
            </a:r>
          </a:p>
          <a:p>
            <a:pPr marL="1095608" lvl="1" indent="-420172">
              <a:lnSpc>
                <a:spcPct val="95000"/>
              </a:lnSpc>
              <a:spcBef>
                <a:spcPct val="20000"/>
              </a:spcBef>
              <a:buFont typeface="Times New Roman" pitchFamily="18" charset="0"/>
              <a:buChar char="•"/>
            </a:pPr>
            <a:r>
              <a:rPr lang="en-GB" sz="1400" dirty="0"/>
              <a:t>Outdoor Lighting</a:t>
            </a:r>
          </a:p>
          <a:p>
            <a:endParaRPr lang="en-US" sz="1400" dirty="0"/>
          </a:p>
          <a:p>
            <a:r>
              <a:rPr lang="en-US" sz="1400" dirty="0"/>
              <a:t>Many older buildings are not designed to take advantage of daylight—glare can eliminate the possibility of harvesting effective light from windows.  Buildings more than 50 years old may have larger windows that lend themselves to use of daylight (see Hitch School example, to follow.)</a:t>
            </a:r>
          </a:p>
          <a:p>
            <a:r>
              <a:rPr lang="en-US" sz="1400" dirty="0"/>
              <a:t>Timers and occupancy sensors require checking and maintenance.  Standard settings from the factory may have longer durations than needed.  Sensors fail for multiple reasons; do not assume that the sensors are functional without checking.   In one small school (17,000 square feet), two out of three classroom occupancy sensors were not functioning correctly (and this was an Energy Star rated facility!).</a:t>
            </a:r>
          </a:p>
          <a:p>
            <a:r>
              <a:rPr lang="en-US" sz="1400" dirty="0"/>
              <a:t>Some areas may have more illumination than is required for tasks.  You can check actual levels with a light meter; Portfolio Manager references the IESNA Lighting Handbook for lighting quality (</a:t>
            </a:r>
            <a:r>
              <a:rPr lang="en-US" sz="1400" dirty="0">
                <a:hlinkClick r:id="rId3"/>
              </a:rPr>
              <a:t>http://www.ies.org/store/department/lighting-handbooks-10001.cfm</a:t>
            </a:r>
            <a:r>
              <a:rPr lang="en-US" sz="1400" dirty="0"/>
              <a:t>).</a:t>
            </a:r>
          </a:p>
          <a:p>
            <a:r>
              <a:rPr lang="en-US" sz="1400" dirty="0"/>
              <a:t>By the way, a thorough lighting retrofit will include measuring ft candles to guide the correct number of lamps (rather than merely replacing old  lamps fixtures with new lamps or fixtures.)</a:t>
            </a:r>
          </a:p>
        </p:txBody>
      </p:sp>
      <p:sp>
        <p:nvSpPr>
          <p:cNvPr id="460804"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E957FEDC-3402-48AA-8679-053E0F90F431}" type="slidenum">
              <a:rPr lang="en-US" sz="1200"/>
              <a:pPr algn="r" eaLnBrk="1" hangingPunct="1"/>
              <a:t>150</a:t>
            </a:fld>
            <a:endParaRPr lang="en-US" sz="1200" dirty="0"/>
          </a:p>
        </p:txBody>
      </p:sp>
      <p:sp>
        <p:nvSpPr>
          <p:cNvPr id="46080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0A71B46-62A7-4067-A7CE-4D40F61FDD9A}" type="slidenum">
              <a:rPr lang="en-US" smtClean="0"/>
              <a:pPr eaLnBrk="1" hangingPunct="1"/>
              <a:t>150</a:t>
            </a:fld>
            <a:endParaRPr lang="en-US"/>
          </a:p>
        </p:txBody>
      </p:sp>
    </p:spTree>
    <p:extLst>
      <p:ext uri="{BB962C8B-B14F-4D97-AF65-F5344CB8AC3E}">
        <p14:creationId xmlns:p14="http://schemas.microsoft.com/office/powerpoint/2010/main" val="2232831315"/>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1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Again, the easiest action to reduce fan energy is to match running time to activities.  </a:t>
            </a:r>
          </a:p>
          <a:p>
            <a:endParaRPr lang="en-US"/>
          </a:p>
          <a:p>
            <a:r>
              <a:rPr lang="en-US"/>
              <a:t>Is the occupancy schedule aligned with activities?  Does the system need as long a “warm-up” or “cool-down” period prior to occupancy?</a:t>
            </a:r>
          </a:p>
          <a:p>
            <a:endParaRPr lang="en-US"/>
          </a:p>
          <a:p>
            <a:r>
              <a:rPr lang="en-US"/>
              <a:t>The instructor will discuss examples of each of these actions.</a:t>
            </a:r>
          </a:p>
        </p:txBody>
      </p:sp>
      <p:sp>
        <p:nvSpPr>
          <p:cNvPr id="461828"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94553AC1-8D7E-4762-A98A-DEE292CD5ABF}" type="slidenum">
              <a:rPr lang="en-US" sz="1200"/>
              <a:pPr algn="r" eaLnBrk="1" hangingPunct="1"/>
              <a:t>151</a:t>
            </a:fld>
            <a:endParaRPr lang="en-US" sz="1200" dirty="0"/>
          </a:p>
        </p:txBody>
      </p:sp>
      <p:sp>
        <p:nvSpPr>
          <p:cNvPr id="46182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E7710C7-353F-488E-A7FD-262526A8AA35}" type="slidenum">
              <a:rPr lang="en-US" smtClean="0"/>
              <a:pPr eaLnBrk="1" hangingPunct="1"/>
              <a:t>151</a:t>
            </a:fld>
            <a:endParaRPr lang="en-US"/>
          </a:p>
        </p:txBody>
      </p:sp>
    </p:spTree>
    <p:extLst>
      <p:ext uri="{BB962C8B-B14F-4D97-AF65-F5344CB8AC3E}">
        <p14:creationId xmlns:p14="http://schemas.microsoft.com/office/powerpoint/2010/main" val="3278695865"/>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2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key point here is that many systems ARE linked—when the system is actively heating or cooling, dampers are opened.</a:t>
            </a:r>
          </a:p>
          <a:p>
            <a:endParaRPr lang="en-US" dirty="0"/>
          </a:p>
          <a:p>
            <a:r>
              <a:rPr lang="en-US" dirty="0"/>
              <a:t>This linkage often adds energy burden as you need to condition the outside air as well as the inside air.</a:t>
            </a:r>
          </a:p>
          <a:p>
            <a:endParaRPr lang="en-US" dirty="0"/>
          </a:p>
          <a:p>
            <a:r>
              <a:rPr lang="en-US" dirty="0"/>
              <a:t>In winter, building can be heated up quicker if not bringing in outside air all night!</a:t>
            </a:r>
          </a:p>
          <a:p>
            <a:endParaRPr lang="en-US" dirty="0"/>
          </a:p>
          <a:p>
            <a:endParaRPr lang="en-US" dirty="0"/>
          </a:p>
        </p:txBody>
      </p:sp>
      <p:sp>
        <p:nvSpPr>
          <p:cNvPr id="462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98ADFD8-489B-4D9F-B8D2-15D9DF41610F}" type="slidenum">
              <a:rPr lang="en-US" smtClean="0"/>
              <a:pPr eaLnBrk="1" hangingPunct="1"/>
              <a:t>152</a:t>
            </a:fld>
            <a:endParaRPr lang="en-US"/>
          </a:p>
        </p:txBody>
      </p:sp>
    </p:spTree>
    <p:extLst>
      <p:ext uri="{BB962C8B-B14F-4D97-AF65-F5344CB8AC3E}">
        <p14:creationId xmlns:p14="http://schemas.microsoft.com/office/powerpoint/2010/main" val="2996458317"/>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3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 addition to the discretionary actions, we also must include a simple, low cost maintenance reminder:</a:t>
            </a:r>
          </a:p>
          <a:p>
            <a:endParaRPr lang="en-US"/>
          </a:p>
          <a:p>
            <a:r>
              <a:rPr lang="en-US"/>
              <a:t>Seal leaky ducts!</a:t>
            </a:r>
          </a:p>
          <a:p>
            <a:endParaRPr lang="en-US"/>
          </a:p>
          <a:p>
            <a:r>
              <a:rPr lang="en-US"/>
              <a:t>If you have taken all these actions, you may find that  you have avoided the need to go from constant volume systems to variable volume systems!</a:t>
            </a:r>
          </a:p>
          <a:p>
            <a:endParaRPr lang="en-US"/>
          </a:p>
          <a:p>
            <a:endParaRPr lang="en-US"/>
          </a:p>
        </p:txBody>
      </p:sp>
      <p:sp>
        <p:nvSpPr>
          <p:cNvPr id="463876"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71F12D59-7F50-4CDF-AC7F-CBFD6E5FA622}" type="slidenum">
              <a:rPr lang="en-US" sz="1200"/>
              <a:pPr algn="r" eaLnBrk="1" hangingPunct="1"/>
              <a:t>153</a:t>
            </a:fld>
            <a:endParaRPr lang="en-US" sz="1200" dirty="0"/>
          </a:p>
        </p:txBody>
      </p:sp>
      <p:sp>
        <p:nvSpPr>
          <p:cNvPr id="463877"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C86641F-75A3-4233-B03A-6CCBA18192A8}" type="slidenum">
              <a:rPr lang="en-US" smtClean="0"/>
              <a:pPr eaLnBrk="1" hangingPunct="1"/>
              <a:t>153</a:t>
            </a:fld>
            <a:endParaRPr lang="en-US"/>
          </a:p>
        </p:txBody>
      </p:sp>
    </p:spTree>
    <p:extLst>
      <p:ext uri="{BB962C8B-B14F-4D97-AF65-F5344CB8AC3E}">
        <p14:creationId xmlns:p14="http://schemas.microsoft.com/office/powerpoint/2010/main" val="1411083683"/>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4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instructor will discuss examples of each of these actions</a:t>
            </a:r>
          </a:p>
        </p:txBody>
      </p:sp>
      <p:sp>
        <p:nvSpPr>
          <p:cNvPr id="46490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8F6DDFFA-F717-43AB-8E48-4BDA4DA8EFD4}" type="slidenum">
              <a:rPr lang="en-US" sz="1200"/>
              <a:pPr algn="r" eaLnBrk="1" hangingPunct="1"/>
              <a:t>154</a:t>
            </a:fld>
            <a:endParaRPr lang="en-US" sz="1200" dirty="0"/>
          </a:p>
        </p:txBody>
      </p:sp>
      <p:sp>
        <p:nvSpPr>
          <p:cNvPr id="46490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B1F10A7-460D-4217-B140-1D8CD909BF07}" type="slidenum">
              <a:rPr lang="en-US" smtClean="0"/>
              <a:pPr eaLnBrk="1" hangingPunct="1"/>
              <a:t>154</a:t>
            </a:fld>
            <a:endParaRPr lang="en-US"/>
          </a:p>
        </p:txBody>
      </p:sp>
    </p:spTree>
    <p:extLst>
      <p:ext uri="{BB962C8B-B14F-4D97-AF65-F5344CB8AC3E}">
        <p14:creationId xmlns:p14="http://schemas.microsoft.com/office/powerpoint/2010/main" val="2747120602"/>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5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instructor will discuss examples of each of these actions</a:t>
            </a:r>
          </a:p>
        </p:txBody>
      </p:sp>
      <p:sp>
        <p:nvSpPr>
          <p:cNvPr id="465924"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0DF1D3E1-8BFA-4665-9612-1F77A7FF3F8A}" type="slidenum">
              <a:rPr lang="en-US" sz="1200"/>
              <a:pPr algn="r" eaLnBrk="1" hangingPunct="1"/>
              <a:t>155</a:t>
            </a:fld>
            <a:endParaRPr lang="en-US" sz="1200" dirty="0"/>
          </a:p>
        </p:txBody>
      </p:sp>
      <p:sp>
        <p:nvSpPr>
          <p:cNvPr id="465925"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EB844B9-8EC0-46EE-A713-562E709F4411}" type="slidenum">
              <a:rPr lang="en-US" smtClean="0"/>
              <a:pPr eaLnBrk="1" hangingPunct="1"/>
              <a:t>155</a:t>
            </a:fld>
            <a:endParaRPr lang="en-US"/>
          </a:p>
        </p:txBody>
      </p:sp>
    </p:spTree>
    <p:extLst>
      <p:ext uri="{BB962C8B-B14F-4D97-AF65-F5344CB8AC3E}">
        <p14:creationId xmlns:p14="http://schemas.microsoft.com/office/powerpoint/2010/main" val="929989881"/>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6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instructor will discuss each of these actions.</a:t>
            </a:r>
          </a:p>
          <a:p>
            <a:endParaRPr lang="en-US"/>
          </a:p>
          <a:p>
            <a:r>
              <a:rPr lang="en-US"/>
              <a:t>Note:  as a general rule, for every degree F you  raise a chilled water temperature  you use 1.5% less energy.  If you reduce condenser water temperature by 1 degree F you use 1.5% less energy.</a:t>
            </a:r>
          </a:p>
          <a:p>
            <a:endParaRPr lang="en-US"/>
          </a:p>
        </p:txBody>
      </p:sp>
      <p:sp>
        <p:nvSpPr>
          <p:cNvPr id="466948"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C53D1711-8A97-45DB-AA61-6D6C6F70FF05}" type="slidenum">
              <a:rPr lang="en-US" sz="1200"/>
              <a:pPr algn="r" eaLnBrk="1" hangingPunct="1"/>
              <a:t>156</a:t>
            </a:fld>
            <a:endParaRPr lang="en-US" sz="1200" dirty="0"/>
          </a:p>
        </p:txBody>
      </p:sp>
      <p:sp>
        <p:nvSpPr>
          <p:cNvPr id="466949"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98A26C1-7D9F-47B7-8C65-AB114D16D557}" type="slidenum">
              <a:rPr lang="en-US" smtClean="0"/>
              <a:pPr eaLnBrk="1" hangingPunct="1"/>
              <a:t>156</a:t>
            </a:fld>
            <a:endParaRPr lang="en-US"/>
          </a:p>
        </p:txBody>
      </p:sp>
    </p:spTree>
    <p:extLst>
      <p:ext uri="{BB962C8B-B14F-4D97-AF65-F5344CB8AC3E}">
        <p14:creationId xmlns:p14="http://schemas.microsoft.com/office/powerpoint/2010/main" val="3352161351"/>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8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set of tools </a:t>
            </a:r>
            <a:r>
              <a:rPr lang="en-US" dirty="0" err="1"/>
              <a:t>avaiable</a:t>
            </a:r>
            <a:r>
              <a:rPr lang="en-US" dirty="0"/>
              <a:t> on the ENERGY STAR site include an online savings calculator and energy management software, along with public domain/operating system solutions.  </a:t>
            </a:r>
          </a:p>
          <a:p>
            <a:endParaRPr lang="en-US" dirty="0"/>
          </a:p>
          <a:p>
            <a:r>
              <a:rPr lang="en-US" dirty="0"/>
              <a:t>The website language is written in ways to relate to IT professionals so you don’t have to translate energy jargon into terms easy for your IT staff..</a:t>
            </a:r>
          </a:p>
          <a:p>
            <a:endParaRPr lang="en-US" dirty="0"/>
          </a:p>
          <a:p>
            <a:r>
              <a:rPr lang="en-US" dirty="0"/>
              <a:t>http://www.energystar.gov/index.cfm?c=power_mgt.pr_power_management </a:t>
            </a:r>
          </a:p>
        </p:txBody>
      </p:sp>
      <p:sp>
        <p:nvSpPr>
          <p:cNvPr id="468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40473AE1-89EB-4053-BFE2-5BC76FCE6FBD}" type="slidenum">
              <a:rPr lang="en-US" smtClean="0"/>
              <a:pPr eaLnBrk="1" hangingPunct="1"/>
              <a:t>157</a:t>
            </a:fld>
            <a:endParaRPr lang="en-US"/>
          </a:p>
        </p:txBody>
      </p:sp>
    </p:spTree>
    <p:extLst>
      <p:ext uri="{BB962C8B-B14F-4D97-AF65-F5344CB8AC3E}">
        <p14:creationId xmlns:p14="http://schemas.microsoft.com/office/powerpoint/2010/main" val="1072420772"/>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2915" name="Notes Placeholder 2"/>
          <p:cNvSpPr>
            <a:spLocks noGrp="1"/>
          </p:cNvSpPr>
          <p:nvPr>
            <p:ph type="body" idx="1"/>
          </p:nvPr>
        </p:nvSpPr>
        <p:spPr>
          <a:ln/>
        </p:spPr>
        <p:txBody>
          <a:bodyPr/>
          <a:lstStyle/>
          <a:p>
            <a:pPr>
              <a:defRPr/>
            </a:pPr>
            <a:r>
              <a:rPr lang="en-US" dirty="0"/>
              <a:t>Chapter 35, ASHRAE 2007 Handbook </a:t>
            </a:r>
            <a:r>
              <a:rPr lang="en-GB" kern="0" dirty="0">
                <a:solidFill>
                  <a:srgbClr val="FFFFFF"/>
                </a:solidFill>
              </a:rPr>
              <a:t>page 35.13 gives a basic list of discretionary opportunities relevant to both simple and complex buildings and </a:t>
            </a:r>
          </a:p>
          <a:p>
            <a:pPr>
              <a:defRPr/>
            </a:pPr>
            <a:endParaRPr lang="en-GB" kern="0" dirty="0">
              <a:solidFill>
                <a:srgbClr val="FFFFFF"/>
              </a:solidFill>
            </a:endParaRPr>
          </a:p>
          <a:p>
            <a:pPr>
              <a:defRPr/>
            </a:pPr>
            <a:r>
              <a:rPr lang="en-GB" kern="0" dirty="0">
                <a:solidFill>
                  <a:srgbClr val="FFFFFF"/>
                </a:solidFill>
              </a:rPr>
              <a:t>ASHRAE Standard 100-2006 gives a set of practical operations and maintenance items in these paragraphs, including many discretionary opportunities:</a:t>
            </a:r>
          </a:p>
          <a:p>
            <a:pPr>
              <a:defRPr/>
            </a:pPr>
            <a:endParaRPr lang="en-GB" kern="0" dirty="0">
              <a:solidFill>
                <a:srgbClr val="FFFFFF"/>
              </a:solidFill>
            </a:endParaRPr>
          </a:p>
          <a:p>
            <a:pPr>
              <a:defRPr/>
            </a:pPr>
            <a:r>
              <a:rPr lang="en-GB" kern="0" dirty="0">
                <a:solidFill>
                  <a:srgbClr val="FFFFFF"/>
                </a:solidFill>
              </a:rPr>
              <a:t>6.2 Building Envelope</a:t>
            </a:r>
          </a:p>
          <a:p>
            <a:pPr>
              <a:defRPr/>
            </a:pPr>
            <a:r>
              <a:rPr lang="en-GB" kern="0" dirty="0">
                <a:solidFill>
                  <a:srgbClr val="FFFFFF"/>
                </a:solidFill>
              </a:rPr>
              <a:t>6.3 HVAC Systems</a:t>
            </a:r>
          </a:p>
          <a:p>
            <a:pPr>
              <a:defRPr/>
            </a:pPr>
            <a:r>
              <a:rPr lang="en-GB" kern="0" dirty="0">
                <a:solidFill>
                  <a:srgbClr val="FFFFFF"/>
                </a:solidFill>
              </a:rPr>
              <a:t>6.4 Energy Distribution Systems</a:t>
            </a:r>
          </a:p>
          <a:p>
            <a:pPr>
              <a:defRPr/>
            </a:pPr>
            <a:r>
              <a:rPr lang="en-GB" kern="0" dirty="0">
                <a:solidFill>
                  <a:srgbClr val="FFFFFF"/>
                </a:solidFill>
              </a:rPr>
              <a:t>6.5 Domestic Hot Water</a:t>
            </a:r>
          </a:p>
          <a:p>
            <a:pPr>
              <a:defRPr/>
            </a:pPr>
            <a:r>
              <a:rPr lang="en-GB" kern="0" dirty="0">
                <a:solidFill>
                  <a:srgbClr val="FFFFFF"/>
                </a:solidFill>
              </a:rPr>
              <a:t>6.6 Lighting</a:t>
            </a:r>
          </a:p>
          <a:p>
            <a:pPr>
              <a:defRPr/>
            </a:pPr>
            <a:r>
              <a:rPr lang="en-GB" kern="0" dirty="0">
                <a:solidFill>
                  <a:srgbClr val="FFFFFF"/>
                </a:solidFill>
              </a:rPr>
              <a:t>6.7 Chilled Drinking Water</a:t>
            </a:r>
          </a:p>
          <a:p>
            <a:pPr>
              <a:defRPr/>
            </a:pPr>
            <a:endParaRPr lang="en-GB" kern="0" dirty="0">
              <a:solidFill>
                <a:srgbClr val="FFFFFF"/>
              </a:solidFill>
            </a:endParaRPr>
          </a:p>
          <a:p>
            <a:pPr>
              <a:defRPr/>
            </a:pPr>
            <a:r>
              <a:rPr lang="en-GB" kern="0" dirty="0">
                <a:solidFill>
                  <a:srgbClr val="FFFFFF"/>
                </a:solidFill>
              </a:rPr>
              <a:t>Paragraph 6.8.1 Basic Energy Management lists the fundamentals in smart energy use.</a:t>
            </a:r>
          </a:p>
          <a:p>
            <a:pPr>
              <a:defRPr/>
            </a:pPr>
            <a:endParaRPr lang="en-US" dirty="0"/>
          </a:p>
        </p:txBody>
      </p:sp>
      <p:sp>
        <p:nvSpPr>
          <p:cNvPr id="470020" name="Slide Number Placeholder 3"/>
          <p:cNvSpPr txBox="1">
            <a:spLocks noGrp="1"/>
          </p:cNvSpPr>
          <p:nvPr/>
        </p:nvSpPr>
        <p:spPr bwMode="auto">
          <a:xfrm>
            <a:off x="4143376" y="9118603"/>
            <a:ext cx="3170238"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592" tIns="48298" rIns="96592" bIns="48298" anchor="b"/>
          <a:lstStyle>
            <a:lvl1pPr defTabSz="965200" eaLnBrk="0" hangingPunct="0">
              <a:defRPr>
                <a:solidFill>
                  <a:schemeClr val="tx1"/>
                </a:solidFill>
                <a:latin typeface="Arial" charset="0"/>
              </a:defRPr>
            </a:lvl1pPr>
            <a:lvl2pPr marL="742950" indent="-285750" defTabSz="965200" eaLnBrk="0" hangingPunct="0">
              <a:defRPr>
                <a:solidFill>
                  <a:schemeClr val="tx1"/>
                </a:solidFill>
                <a:latin typeface="Arial" charset="0"/>
              </a:defRPr>
            </a:lvl2pPr>
            <a:lvl3pPr marL="1143000" indent="-228600" defTabSz="965200" eaLnBrk="0" hangingPunct="0">
              <a:defRPr>
                <a:solidFill>
                  <a:schemeClr val="tx1"/>
                </a:solidFill>
                <a:latin typeface="Arial" charset="0"/>
              </a:defRPr>
            </a:lvl3pPr>
            <a:lvl4pPr marL="1600200" indent="-228600" defTabSz="965200" eaLnBrk="0" hangingPunct="0">
              <a:defRPr>
                <a:solidFill>
                  <a:schemeClr val="tx1"/>
                </a:solidFill>
                <a:latin typeface="Arial" charset="0"/>
              </a:defRPr>
            </a:lvl4pPr>
            <a:lvl5pPr marL="2057400" indent="-228600" defTabSz="965200" eaLnBrk="0" hangingPunct="0">
              <a:defRPr>
                <a:solidFill>
                  <a:schemeClr val="tx1"/>
                </a:solidFill>
                <a:latin typeface="Arial" charset="0"/>
              </a:defRPr>
            </a:lvl5pPr>
            <a:lvl6pPr marL="2514600" indent="-228600" defTabSz="965200" eaLnBrk="0" fontAlgn="base" hangingPunct="0">
              <a:spcBef>
                <a:spcPct val="0"/>
              </a:spcBef>
              <a:spcAft>
                <a:spcPct val="0"/>
              </a:spcAft>
              <a:defRPr>
                <a:solidFill>
                  <a:schemeClr val="tx1"/>
                </a:solidFill>
                <a:latin typeface="Arial" charset="0"/>
              </a:defRPr>
            </a:lvl6pPr>
            <a:lvl7pPr marL="2971800" indent="-228600" defTabSz="965200" eaLnBrk="0" fontAlgn="base" hangingPunct="0">
              <a:spcBef>
                <a:spcPct val="0"/>
              </a:spcBef>
              <a:spcAft>
                <a:spcPct val="0"/>
              </a:spcAft>
              <a:defRPr>
                <a:solidFill>
                  <a:schemeClr val="tx1"/>
                </a:solidFill>
                <a:latin typeface="Arial" charset="0"/>
              </a:defRPr>
            </a:lvl7pPr>
            <a:lvl8pPr marL="3429000" indent="-228600" defTabSz="965200" eaLnBrk="0" fontAlgn="base" hangingPunct="0">
              <a:spcBef>
                <a:spcPct val="0"/>
              </a:spcBef>
              <a:spcAft>
                <a:spcPct val="0"/>
              </a:spcAft>
              <a:defRPr>
                <a:solidFill>
                  <a:schemeClr val="tx1"/>
                </a:solidFill>
                <a:latin typeface="Arial" charset="0"/>
              </a:defRPr>
            </a:lvl8pPr>
            <a:lvl9pPr marL="3886200" indent="-228600" defTabSz="965200" eaLnBrk="0" fontAlgn="base" hangingPunct="0">
              <a:spcBef>
                <a:spcPct val="0"/>
              </a:spcBef>
              <a:spcAft>
                <a:spcPct val="0"/>
              </a:spcAft>
              <a:defRPr>
                <a:solidFill>
                  <a:schemeClr val="tx1"/>
                </a:solidFill>
                <a:latin typeface="Arial" charset="0"/>
              </a:defRPr>
            </a:lvl9pPr>
          </a:lstStyle>
          <a:p>
            <a:pPr algn="r" eaLnBrk="1" hangingPunct="1"/>
            <a:fld id="{0EE3408D-A05D-4261-BA57-E6A0C5AE5862}" type="slidenum">
              <a:rPr lang="en-US" sz="1200"/>
              <a:pPr algn="r" eaLnBrk="1" hangingPunct="1"/>
              <a:t>158</a:t>
            </a:fld>
            <a:endParaRPr lang="en-US" sz="1200" dirty="0"/>
          </a:p>
        </p:txBody>
      </p:sp>
      <p:sp>
        <p:nvSpPr>
          <p:cNvPr id="47002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43CED51-6F27-44B7-A375-6557845108DA}" type="slidenum">
              <a:rPr lang="en-US" smtClean="0"/>
              <a:pPr eaLnBrk="1" hangingPunct="1"/>
              <a:t>158</a:t>
            </a:fld>
            <a:endParaRPr lang="en-US"/>
          </a:p>
        </p:txBody>
      </p:sp>
    </p:spTree>
    <p:extLst>
      <p:ext uri="{BB962C8B-B14F-4D97-AF65-F5344CB8AC3E}">
        <p14:creationId xmlns:p14="http://schemas.microsoft.com/office/powerpoint/2010/main" val="3480908662"/>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42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742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Turn to page 32 in the Exercises.</a:t>
            </a:r>
          </a:p>
          <a:p>
            <a:endParaRPr lang="en-US" dirty="0"/>
          </a:p>
          <a:p>
            <a:r>
              <a:rPr lang="en-US" dirty="0"/>
              <a:t>Review the table of discretionary actions, identify the actions that you would like to discuss further and flag the actions that look promising in your buildings.</a:t>
            </a:r>
          </a:p>
          <a:p>
            <a:endParaRPr lang="en-US" dirty="0"/>
          </a:p>
          <a:p>
            <a:r>
              <a:rPr lang="en-US" dirty="0"/>
              <a:t>GIVE PARTICIPANTS ABOUT 3 minutes to review the checklist.</a:t>
            </a:r>
          </a:p>
          <a:p>
            <a:endParaRPr lang="en-US" dirty="0"/>
          </a:p>
          <a:p>
            <a:r>
              <a:rPr lang="en-US" dirty="0"/>
              <a:t>DE BRIEF:</a:t>
            </a:r>
          </a:p>
          <a:p>
            <a:endParaRPr lang="en-US" dirty="0"/>
          </a:p>
          <a:p>
            <a:r>
              <a:rPr lang="en-US" dirty="0"/>
              <a:t>1. Ask if there are any items for further discussion.</a:t>
            </a:r>
          </a:p>
          <a:p>
            <a:endParaRPr lang="en-US" dirty="0"/>
          </a:p>
          <a:p>
            <a:r>
              <a:rPr lang="en-US" dirty="0"/>
              <a:t>Follow up.</a:t>
            </a:r>
          </a:p>
          <a:p>
            <a:endParaRPr lang="en-US" dirty="0"/>
          </a:p>
          <a:p>
            <a:r>
              <a:rPr lang="en-US" dirty="0"/>
              <a:t>2. Ask for someone to volunteer their Notes, things to investigate in their building soon.</a:t>
            </a:r>
          </a:p>
          <a:p>
            <a:endParaRPr lang="en-US" dirty="0"/>
          </a:p>
          <a:p>
            <a:endParaRPr lang="en-US" dirty="0"/>
          </a:p>
        </p:txBody>
      </p:sp>
      <p:sp>
        <p:nvSpPr>
          <p:cNvPr id="487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F22AC1E-4CE7-4AB9-AF88-6F7A70D6F352}" type="slidenum">
              <a:rPr lang="en-US" smtClean="0"/>
              <a:pPr eaLnBrk="1" hangingPunct="1"/>
              <a:t>159</a:t>
            </a:fld>
            <a:endParaRPr lang="en-US"/>
          </a:p>
        </p:txBody>
      </p:sp>
    </p:spTree>
    <p:extLst>
      <p:ext uri="{BB962C8B-B14F-4D97-AF65-F5344CB8AC3E}">
        <p14:creationId xmlns:p14="http://schemas.microsoft.com/office/powerpoint/2010/main" val="2115510603"/>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8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58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9E26F9D-191C-4503-9821-F5A35E7E8D6F}" type="slidenum">
              <a:rPr lang="en-US" smtClean="0">
                <a:solidFill>
                  <a:srgbClr val="000000"/>
                </a:solidFill>
              </a:rPr>
              <a:pPr eaLnBrk="1" hangingPunct="1"/>
              <a:t>160</a:t>
            </a:fld>
            <a:endParaRPr lang="en-US">
              <a:solidFill>
                <a:srgbClr val="000000"/>
              </a:solidFill>
            </a:endParaRPr>
          </a:p>
        </p:txBody>
      </p:sp>
    </p:spTree>
    <p:extLst>
      <p:ext uri="{BB962C8B-B14F-4D97-AF65-F5344CB8AC3E}">
        <p14:creationId xmlns:p14="http://schemas.microsoft.com/office/powerpoint/2010/main" val="4198064223"/>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9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key point here is that many systems ARE linked—when the system is actively heating or cooling, dampers are opened.</a:t>
            </a:r>
          </a:p>
          <a:p>
            <a:endParaRPr lang="en-US" dirty="0"/>
          </a:p>
          <a:p>
            <a:r>
              <a:rPr lang="en-US" dirty="0"/>
              <a:t>This linkage often adds energy burden as you need to condition the outside air as well as the inside air.</a:t>
            </a:r>
          </a:p>
          <a:p>
            <a:endParaRPr lang="en-US" dirty="0"/>
          </a:p>
          <a:p>
            <a:r>
              <a:rPr lang="en-US" dirty="0"/>
              <a:t>In winter, building can be heated up quicker if not bringing in outside air all night!</a:t>
            </a:r>
          </a:p>
          <a:p>
            <a:endParaRPr lang="en-US" dirty="0"/>
          </a:p>
          <a:p>
            <a:endParaRPr lang="en-US" dirty="0"/>
          </a:p>
        </p:txBody>
      </p:sp>
      <p:sp>
        <p:nvSpPr>
          <p:cNvPr id="459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FD3EF0B-E571-45DE-AA01-2AC4D6B84D6D}" type="slidenum">
              <a:rPr lang="en-US" smtClean="0"/>
              <a:pPr eaLnBrk="1" hangingPunct="1"/>
              <a:t>161</a:t>
            </a:fld>
            <a:endParaRPr lang="en-US"/>
          </a:p>
        </p:txBody>
      </p:sp>
    </p:spTree>
    <p:extLst>
      <p:ext uri="{BB962C8B-B14F-4D97-AF65-F5344CB8AC3E}">
        <p14:creationId xmlns:p14="http://schemas.microsoft.com/office/powerpoint/2010/main" val="3307874983"/>
      </p:ext>
    </p:extLst>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10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1A37155-C3BB-4508-A261-41E17AB58D5B}" type="slidenum">
              <a:rPr lang="en-US" smtClean="0"/>
              <a:pPr eaLnBrk="1" hangingPunct="1"/>
              <a:t>162</a:t>
            </a:fld>
            <a:endParaRPr lang="en-US"/>
          </a:p>
        </p:txBody>
      </p:sp>
    </p:spTree>
    <p:extLst>
      <p:ext uri="{BB962C8B-B14F-4D97-AF65-F5344CB8AC3E}">
        <p14:creationId xmlns:p14="http://schemas.microsoft.com/office/powerpoint/2010/main" val="3670673242"/>
      </p:ext>
    </p:extLst>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20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20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C98F5CE-7A0B-4DB9-BD6C-1D16BA64719A}" type="slidenum">
              <a:rPr lang="en-US" smtClean="0"/>
              <a:pPr eaLnBrk="1" hangingPunct="1"/>
              <a:t>163</a:t>
            </a:fld>
            <a:endParaRPr lang="en-US"/>
          </a:p>
        </p:txBody>
      </p:sp>
    </p:spTree>
    <p:extLst>
      <p:ext uri="{BB962C8B-B14F-4D97-AF65-F5344CB8AC3E}">
        <p14:creationId xmlns:p14="http://schemas.microsoft.com/office/powerpoint/2010/main" val="4070421299"/>
      </p:ext>
    </p:extLst>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0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30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30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71333E5-EA8B-47CC-A894-BB3E487A5400}" type="slidenum">
              <a:rPr lang="en-US" smtClean="0"/>
              <a:pPr eaLnBrk="1" hangingPunct="1"/>
              <a:t>164</a:t>
            </a:fld>
            <a:endParaRPr lang="en-US"/>
          </a:p>
        </p:txBody>
      </p:sp>
    </p:spTree>
    <p:extLst>
      <p:ext uri="{BB962C8B-B14F-4D97-AF65-F5344CB8AC3E}">
        <p14:creationId xmlns:p14="http://schemas.microsoft.com/office/powerpoint/2010/main" val="1402362288"/>
      </p:ext>
    </p:extLst>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4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4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0A256A2-A864-4D5F-9041-53FB0A52C160}" type="slidenum">
              <a:rPr lang="en-US" smtClean="0"/>
              <a:pPr eaLnBrk="1" hangingPunct="1"/>
              <a:t>165</a:t>
            </a:fld>
            <a:endParaRPr lang="en-US"/>
          </a:p>
        </p:txBody>
      </p:sp>
    </p:spTree>
    <p:extLst>
      <p:ext uri="{BB962C8B-B14F-4D97-AF65-F5344CB8AC3E}">
        <p14:creationId xmlns:p14="http://schemas.microsoft.com/office/powerpoint/2010/main" val="2647509734"/>
      </p:ext>
    </p:extLst>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51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51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807FC19-CA5E-4A52-93AB-0C374B9AA1D7}" type="slidenum">
              <a:rPr lang="en-US" smtClean="0"/>
              <a:pPr eaLnBrk="1" hangingPunct="1"/>
              <a:t>166</a:t>
            </a:fld>
            <a:endParaRPr lang="en-US"/>
          </a:p>
        </p:txBody>
      </p:sp>
    </p:spTree>
    <p:extLst>
      <p:ext uri="{BB962C8B-B14F-4D97-AF65-F5344CB8AC3E}">
        <p14:creationId xmlns:p14="http://schemas.microsoft.com/office/powerpoint/2010/main" val="946321922"/>
      </p:ext>
    </p:extLst>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6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6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3B9AE7B-EEE6-48FD-A029-048E3E665D59}" type="slidenum">
              <a:rPr lang="en-US" smtClean="0"/>
              <a:pPr eaLnBrk="1" hangingPunct="1"/>
              <a:t>167</a:t>
            </a:fld>
            <a:endParaRPr lang="en-US"/>
          </a:p>
        </p:txBody>
      </p:sp>
    </p:spTree>
    <p:extLst>
      <p:ext uri="{BB962C8B-B14F-4D97-AF65-F5344CB8AC3E}">
        <p14:creationId xmlns:p14="http://schemas.microsoft.com/office/powerpoint/2010/main" val="315149411"/>
      </p:ext>
    </p:extLst>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7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71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AE8A182-E2C9-416F-9E60-DE9951C2F5D6}" type="slidenum">
              <a:rPr lang="en-US" smtClean="0"/>
              <a:pPr eaLnBrk="1" hangingPunct="1"/>
              <a:t>168</a:t>
            </a:fld>
            <a:endParaRPr lang="en-US"/>
          </a:p>
        </p:txBody>
      </p:sp>
    </p:spTree>
    <p:extLst>
      <p:ext uri="{BB962C8B-B14F-4D97-AF65-F5344CB8AC3E}">
        <p14:creationId xmlns:p14="http://schemas.microsoft.com/office/powerpoint/2010/main" val="3542407959"/>
      </p:ext>
    </p:extLst>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8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82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59BF208-C270-4079-A952-A36507E94560}" type="slidenum">
              <a:rPr lang="en-US" smtClean="0"/>
              <a:pPr eaLnBrk="1" hangingPunct="1"/>
              <a:t>169</a:t>
            </a:fld>
            <a:endParaRPr lang="en-US"/>
          </a:p>
        </p:txBody>
      </p:sp>
    </p:spTree>
    <p:extLst>
      <p:ext uri="{BB962C8B-B14F-4D97-AF65-F5344CB8AC3E}">
        <p14:creationId xmlns:p14="http://schemas.microsoft.com/office/powerpoint/2010/main" val="1243755821"/>
      </p:ext>
    </p:extLst>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92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792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3F5C3C7-B685-4B2C-AC1C-5AEBC4EFC4BC}" type="slidenum">
              <a:rPr lang="en-US" smtClean="0"/>
              <a:pPr eaLnBrk="1" hangingPunct="1"/>
              <a:t>170</a:t>
            </a:fld>
            <a:endParaRPr lang="en-US"/>
          </a:p>
        </p:txBody>
      </p:sp>
    </p:spTree>
    <p:extLst>
      <p:ext uri="{BB962C8B-B14F-4D97-AF65-F5344CB8AC3E}">
        <p14:creationId xmlns:p14="http://schemas.microsoft.com/office/powerpoint/2010/main" val="4003963969"/>
      </p:ext>
    </p:extLst>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0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80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41E5A51-1303-4C2F-BA8A-00FA848B2513}" type="slidenum">
              <a:rPr lang="en-US" smtClean="0"/>
              <a:pPr eaLnBrk="1" hangingPunct="1"/>
              <a:t>171</a:t>
            </a:fld>
            <a:endParaRPr lang="en-US"/>
          </a:p>
        </p:txBody>
      </p:sp>
    </p:spTree>
    <p:extLst>
      <p:ext uri="{BB962C8B-B14F-4D97-AF65-F5344CB8AC3E}">
        <p14:creationId xmlns:p14="http://schemas.microsoft.com/office/powerpoint/2010/main" val="2589773017"/>
      </p:ext>
    </p:extLst>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81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57E95FF-0333-4BF9-8041-0C797AF6B513}" type="slidenum">
              <a:rPr lang="en-US" smtClean="0"/>
              <a:pPr eaLnBrk="1" hangingPunct="1"/>
              <a:t>172</a:t>
            </a:fld>
            <a:endParaRPr lang="en-US"/>
          </a:p>
        </p:txBody>
      </p:sp>
    </p:spTree>
    <p:extLst>
      <p:ext uri="{BB962C8B-B14F-4D97-AF65-F5344CB8AC3E}">
        <p14:creationId xmlns:p14="http://schemas.microsoft.com/office/powerpoint/2010/main" val="2631029217"/>
      </p:ext>
    </p:extLst>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23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823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6B429FA-5026-481C-8A6D-D9923004FBCF}" type="slidenum">
              <a:rPr lang="en-US" smtClean="0"/>
              <a:pPr eaLnBrk="1" hangingPunct="1"/>
              <a:t>173</a:t>
            </a:fld>
            <a:endParaRPr lang="en-US"/>
          </a:p>
        </p:txBody>
      </p:sp>
    </p:spTree>
    <p:extLst>
      <p:ext uri="{BB962C8B-B14F-4D97-AF65-F5344CB8AC3E}">
        <p14:creationId xmlns:p14="http://schemas.microsoft.com/office/powerpoint/2010/main" val="929439544"/>
      </p:ext>
    </p:extLst>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3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83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3D2558C-6DE3-4A02-99AB-4312F77119BB}" type="slidenum">
              <a:rPr lang="en-US" smtClean="0"/>
              <a:pPr eaLnBrk="1" hangingPunct="1"/>
              <a:t>174</a:t>
            </a:fld>
            <a:endParaRPr lang="en-US"/>
          </a:p>
        </p:txBody>
      </p:sp>
    </p:spTree>
    <p:extLst>
      <p:ext uri="{BB962C8B-B14F-4D97-AF65-F5344CB8AC3E}">
        <p14:creationId xmlns:p14="http://schemas.microsoft.com/office/powerpoint/2010/main" val="1412247128"/>
      </p:ext>
    </p:extLst>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4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843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CF5F877-6CFD-4B48-AC07-B57468229591}" type="slidenum">
              <a:rPr lang="en-US" smtClean="0"/>
              <a:pPr eaLnBrk="1" hangingPunct="1"/>
              <a:t>175</a:t>
            </a:fld>
            <a:endParaRPr lang="en-US"/>
          </a:p>
        </p:txBody>
      </p:sp>
    </p:spTree>
    <p:extLst>
      <p:ext uri="{BB962C8B-B14F-4D97-AF65-F5344CB8AC3E}">
        <p14:creationId xmlns:p14="http://schemas.microsoft.com/office/powerpoint/2010/main" val="2794766079"/>
      </p:ext>
    </p:extLst>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5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85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BD9D1B1-E3B8-43EC-9420-4E0A8400D620}" type="slidenum">
              <a:rPr lang="en-US" smtClean="0"/>
              <a:pPr eaLnBrk="1" hangingPunct="1"/>
              <a:t>176</a:t>
            </a:fld>
            <a:endParaRPr lang="en-US"/>
          </a:p>
        </p:txBody>
      </p:sp>
    </p:spTree>
    <p:extLst>
      <p:ext uri="{BB962C8B-B14F-4D97-AF65-F5344CB8AC3E}">
        <p14:creationId xmlns:p14="http://schemas.microsoft.com/office/powerpoint/2010/main" val="598995012"/>
      </p:ext>
    </p:extLst>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6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86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D477861-076B-41B6-9FEC-3688F2B2D79A}" type="slidenum">
              <a:rPr lang="en-US" smtClean="0"/>
              <a:pPr eaLnBrk="1" hangingPunct="1"/>
              <a:t>177</a:t>
            </a:fld>
            <a:endParaRPr lang="en-US"/>
          </a:p>
        </p:txBody>
      </p:sp>
    </p:spTree>
    <p:extLst>
      <p:ext uri="{BB962C8B-B14F-4D97-AF65-F5344CB8AC3E}">
        <p14:creationId xmlns:p14="http://schemas.microsoft.com/office/powerpoint/2010/main" val="192430194"/>
      </p:ext>
    </p:extLst>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89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Now that you have created an action plan and tried one or more ideas, you need to measure the results—did you get the improvement you predicted?  If YES great, if NO, then do you understand what happened?</a:t>
            </a:r>
          </a:p>
          <a:p>
            <a:endParaRPr lang="en-US" dirty="0"/>
          </a:p>
          <a:p>
            <a:r>
              <a:rPr lang="en-US" dirty="0"/>
              <a:t>In many cases, if your change did not work well, your execution may have been weak—for example, the occupancy schedule did not actually get changed to match the true building schedule.  If you don’t evaluate progress, you won’t catch simple failures.  </a:t>
            </a:r>
          </a:p>
          <a:p>
            <a:endParaRPr lang="en-US" dirty="0"/>
          </a:p>
          <a:p>
            <a:r>
              <a:rPr lang="en-US" dirty="0"/>
              <a:t>Just as importantly, you may miss major issues in performance that affect credibility and confidence in your energy management.</a:t>
            </a:r>
          </a:p>
        </p:txBody>
      </p:sp>
      <p:sp>
        <p:nvSpPr>
          <p:cNvPr id="5089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8906978-382E-4C51-8D9F-D11705D597BD}" type="slidenum">
              <a:rPr lang="en-US" smtClean="0"/>
              <a:pPr eaLnBrk="1" hangingPunct="1"/>
              <a:t>178</a:t>
            </a:fld>
            <a:endParaRPr lang="en-US"/>
          </a:p>
        </p:txBody>
      </p:sp>
    </p:spTree>
    <p:extLst>
      <p:ext uri="{BB962C8B-B14F-4D97-AF65-F5344CB8AC3E}">
        <p14:creationId xmlns:p14="http://schemas.microsoft.com/office/powerpoint/2010/main" val="4027638562"/>
      </p:ext>
    </p:extLst>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49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842" indent="-285708">
              <a:spcBef>
                <a:spcPct val="30000"/>
              </a:spcBef>
              <a:defRPr sz="1200">
                <a:solidFill>
                  <a:schemeClr val="tx1"/>
                </a:solidFill>
                <a:latin typeface="Calibri" panose="020F0502020204030204" pitchFamily="34" charset="0"/>
              </a:defRPr>
            </a:lvl2pPr>
            <a:lvl3pPr marL="1142833" indent="-228567">
              <a:spcBef>
                <a:spcPct val="30000"/>
              </a:spcBef>
              <a:defRPr sz="1200">
                <a:solidFill>
                  <a:schemeClr val="tx1"/>
                </a:solidFill>
                <a:latin typeface="Calibri" panose="020F0502020204030204" pitchFamily="34" charset="0"/>
              </a:defRPr>
            </a:lvl3pPr>
            <a:lvl4pPr marL="1599966" indent="-228567">
              <a:spcBef>
                <a:spcPct val="30000"/>
              </a:spcBef>
              <a:defRPr sz="1200">
                <a:solidFill>
                  <a:schemeClr val="tx1"/>
                </a:solidFill>
                <a:latin typeface="Calibri" panose="020F0502020204030204" pitchFamily="34" charset="0"/>
              </a:defRPr>
            </a:lvl4pPr>
            <a:lvl5pPr marL="2057099" indent="-228567">
              <a:spcBef>
                <a:spcPct val="30000"/>
              </a:spcBef>
              <a:defRPr sz="1200">
                <a:solidFill>
                  <a:schemeClr val="tx1"/>
                </a:solidFill>
                <a:latin typeface="Calibri" panose="020F0502020204030204" pitchFamily="34" charset="0"/>
              </a:defRPr>
            </a:lvl5pPr>
            <a:lvl6pPr marL="2514232" indent="-228567" eaLnBrk="0" fontAlgn="base" hangingPunct="0">
              <a:spcBef>
                <a:spcPct val="30000"/>
              </a:spcBef>
              <a:spcAft>
                <a:spcPct val="0"/>
              </a:spcAft>
              <a:defRPr sz="1200">
                <a:solidFill>
                  <a:schemeClr val="tx1"/>
                </a:solidFill>
                <a:latin typeface="Calibri" panose="020F0502020204030204" pitchFamily="34" charset="0"/>
              </a:defRPr>
            </a:lvl6pPr>
            <a:lvl7pPr marL="2971365" indent="-228567" eaLnBrk="0" fontAlgn="base" hangingPunct="0">
              <a:spcBef>
                <a:spcPct val="30000"/>
              </a:spcBef>
              <a:spcAft>
                <a:spcPct val="0"/>
              </a:spcAft>
              <a:defRPr sz="1200">
                <a:solidFill>
                  <a:schemeClr val="tx1"/>
                </a:solidFill>
                <a:latin typeface="Calibri" panose="020F0502020204030204" pitchFamily="34" charset="0"/>
              </a:defRPr>
            </a:lvl7pPr>
            <a:lvl8pPr marL="3428497" indent="-228567" eaLnBrk="0" fontAlgn="base" hangingPunct="0">
              <a:spcBef>
                <a:spcPct val="30000"/>
              </a:spcBef>
              <a:spcAft>
                <a:spcPct val="0"/>
              </a:spcAft>
              <a:defRPr sz="1200">
                <a:solidFill>
                  <a:schemeClr val="tx1"/>
                </a:solidFill>
                <a:latin typeface="Calibri" panose="020F0502020204030204" pitchFamily="34" charset="0"/>
              </a:defRPr>
            </a:lvl8pPr>
            <a:lvl9pPr marL="3885630" indent="-228567"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F537477-719F-47AF-A23D-F01865E9D9E8}" type="slidenum">
              <a:rPr lang="en-US" altLang="en-US">
                <a:latin typeface="Arial" panose="020B0604020202020204" pitchFamily="34" charset="0"/>
              </a:rPr>
              <a:pPr>
                <a:spcBef>
                  <a:spcPct val="0"/>
                </a:spcBef>
              </a:pPr>
              <a:t>179</a:t>
            </a:fld>
            <a:endParaRPr lang="en-US" altLang="en-US">
              <a:latin typeface="Arial" panose="020B0604020202020204" pitchFamily="34" charset="0"/>
            </a:endParaRPr>
          </a:p>
        </p:txBody>
      </p:sp>
    </p:spTree>
    <p:extLst>
      <p:ext uri="{BB962C8B-B14F-4D97-AF65-F5344CB8AC3E}">
        <p14:creationId xmlns:p14="http://schemas.microsoft.com/office/powerpoint/2010/main" val="1180353431"/>
      </p:ext>
    </p:extLst>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25987" name="Notes Placeholder 2"/>
          <p:cNvSpPr>
            <a:spLocks noGrp="1"/>
          </p:cNvSpPr>
          <p:nvPr>
            <p:ph type="body" idx="1"/>
          </p:nvPr>
        </p:nvSpPr>
        <p:spPr>
          <a:ln/>
        </p:spPr>
        <p:txBody>
          <a:bodyPr/>
          <a:lstStyle/>
          <a:p>
            <a:pPr>
              <a:defRPr/>
            </a:pPr>
            <a:r>
              <a:rPr lang="en-US" dirty="0"/>
              <a:t>Here are the three uses we see as the starting point for end-use evaluation.  Instructor will refer to the slide contents.</a:t>
            </a:r>
          </a:p>
          <a:p>
            <a:pPr>
              <a:defRPr/>
            </a:pPr>
            <a:endParaRPr lang="en-US" dirty="0"/>
          </a:p>
          <a:p>
            <a:pPr>
              <a:defRPr/>
            </a:pPr>
            <a:r>
              <a:rPr lang="en-US" dirty="0"/>
              <a:t>End use evaluation helps you</a:t>
            </a:r>
          </a:p>
          <a:p>
            <a:pPr marL="337687" indent="-337687">
              <a:buFontTx/>
              <a:buAutoNum type="arabicPeriod"/>
              <a:defRPr/>
            </a:pPr>
            <a:r>
              <a:rPr lang="en-US" dirty="0"/>
              <a:t>To verify that your building can benefit from the discretionary actions listed earlier</a:t>
            </a:r>
          </a:p>
          <a:p>
            <a:pPr marL="337687" indent="-337687">
              <a:buFontTx/>
              <a:buAutoNum type="arabicPeriod"/>
              <a:defRPr/>
            </a:pPr>
            <a:r>
              <a:rPr lang="en-US" dirty="0"/>
              <a:t>To check that the actions have worked or not, to allow you to adjust your implementation.</a:t>
            </a:r>
          </a:p>
        </p:txBody>
      </p:sp>
      <p:sp>
        <p:nvSpPr>
          <p:cNvPr id="4884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72112DE-107D-4416-943C-4D09DC8C743B}" type="slidenum">
              <a:rPr lang="en-US" smtClean="0"/>
              <a:pPr eaLnBrk="1" hangingPunct="1"/>
              <a:t>188</a:t>
            </a:fld>
            <a:endParaRPr lang="en-US"/>
          </a:p>
        </p:txBody>
      </p:sp>
    </p:spTree>
    <p:extLst>
      <p:ext uri="{BB962C8B-B14F-4D97-AF65-F5344CB8AC3E}">
        <p14:creationId xmlns:p14="http://schemas.microsoft.com/office/powerpoint/2010/main" val="3742157141"/>
      </p:ext>
    </p:extLst>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p:cNvSpPr>
            <a:spLocks noGrp="1" noRot="1" noChangeAspect="1" noTextEdit="1"/>
          </p:cNvSpPr>
          <p:nvPr>
            <p:ph type="sldImg"/>
          </p:nvPr>
        </p:nvSpPr>
        <p:spPr bwMode="auto">
          <a:xfrm>
            <a:off x="1295400" y="704850"/>
            <a:ext cx="4800600" cy="36004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947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This shows a zone temperature trend log from a web-based building control system.  </a:t>
            </a:r>
          </a:p>
          <a:p>
            <a:endParaRPr lang="en-US"/>
          </a:p>
          <a:p>
            <a:r>
              <a:rPr lang="en-US"/>
              <a:t>Building Control Systems can guide and support sustained energy management if used to their potential.</a:t>
            </a:r>
          </a:p>
          <a:p>
            <a:endParaRPr lang="en-US"/>
          </a:p>
          <a:p>
            <a:r>
              <a:rPr lang="en-US"/>
              <a:t>Many systems are now available with web interfaces allowing energy managers and teams to get information easily.</a:t>
            </a:r>
          </a:p>
          <a:p>
            <a:endParaRPr lang="en-US"/>
          </a:p>
          <a:p>
            <a:r>
              <a:rPr lang="en-US"/>
              <a:t>One feature to explore:  check to see how you and members of your energy team can access the Building Control Systems with “view only” credentials—these users will not be able to change set points or other parameters but will be able to see trend graphs and data values to guide energy management actions.</a:t>
            </a:r>
          </a:p>
        </p:txBody>
      </p:sp>
      <p:sp>
        <p:nvSpPr>
          <p:cNvPr id="4894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CF70D6D-DB3E-4D1C-A93D-6A7999C93DA6}" type="slidenum">
              <a:rPr lang="en-US" smtClean="0"/>
              <a:pPr eaLnBrk="1" hangingPunct="1"/>
              <a:t>189</a:t>
            </a:fld>
            <a:endParaRPr lang="en-US"/>
          </a:p>
        </p:txBody>
      </p:sp>
    </p:spTree>
    <p:extLst>
      <p:ext uri="{BB962C8B-B14F-4D97-AF65-F5344CB8AC3E}">
        <p14:creationId xmlns:p14="http://schemas.microsoft.com/office/powerpoint/2010/main" val="3064922795"/>
      </p:ext>
    </p:extLst>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049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Inexpensive stand-alone loggers are easy to deploy and use.  The loggers typically come with software to graph and tabulate the values—data interpretation does not require advanced technical training. </a:t>
            </a:r>
          </a:p>
          <a:p>
            <a:endParaRPr lang="en-US"/>
          </a:p>
          <a:p>
            <a:r>
              <a:rPr lang="en-US"/>
              <a:t>High school students have used these kinds of loggers successfully to study building performance.</a:t>
            </a:r>
          </a:p>
          <a:p>
            <a:endParaRPr lang="en-US"/>
          </a:p>
          <a:p>
            <a:endParaRPr lang="en-US"/>
          </a:p>
        </p:txBody>
      </p:sp>
      <p:sp>
        <p:nvSpPr>
          <p:cNvPr id="490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6AFF972-00E5-4ABD-8C1B-D2D72B208894}" type="slidenum">
              <a:rPr lang="en-US" smtClean="0"/>
              <a:pPr eaLnBrk="1" hangingPunct="1"/>
              <a:t>190</a:t>
            </a:fld>
            <a:endParaRPr lang="en-US"/>
          </a:p>
        </p:txBody>
      </p:sp>
    </p:spTree>
    <p:extLst>
      <p:ext uri="{BB962C8B-B14F-4D97-AF65-F5344CB8AC3E}">
        <p14:creationId xmlns:p14="http://schemas.microsoft.com/office/powerpoint/2010/main" val="4266500255"/>
      </p:ext>
    </p:extLst>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instructor will explain this application—it shows the results of a portable data logger on a valve, in a restaurant.  You can see the opening and closing short time intervals for a long time. </a:t>
            </a:r>
          </a:p>
        </p:txBody>
      </p:sp>
      <p:sp>
        <p:nvSpPr>
          <p:cNvPr id="4915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DEBF54C-5F2C-428C-94DE-5DC08F0172D2}" type="slidenum">
              <a:rPr lang="en-US" smtClean="0"/>
              <a:pPr eaLnBrk="1" hangingPunct="1"/>
              <a:t>191</a:t>
            </a:fld>
            <a:endParaRPr lang="en-US"/>
          </a:p>
        </p:txBody>
      </p:sp>
    </p:spTree>
    <p:extLst>
      <p:ext uri="{BB962C8B-B14F-4D97-AF65-F5344CB8AC3E}">
        <p14:creationId xmlns:p14="http://schemas.microsoft.com/office/powerpoint/2010/main" val="3117079586"/>
      </p:ext>
    </p:extLst>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925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05BC599-AE86-4EBA-B9BF-125A661C4159}" type="slidenum">
              <a:rPr lang="en-US" smtClean="0"/>
              <a:pPr eaLnBrk="1" hangingPunct="1"/>
              <a:t>192</a:t>
            </a:fld>
            <a:endParaRPr lang="en-US"/>
          </a:p>
        </p:txBody>
      </p:sp>
    </p:spTree>
    <p:extLst>
      <p:ext uri="{BB962C8B-B14F-4D97-AF65-F5344CB8AC3E}">
        <p14:creationId xmlns:p14="http://schemas.microsoft.com/office/powerpoint/2010/main" val="2682507459"/>
      </p:ext>
    </p:extLst>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35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This is an example of an “on-off” logger tracking a kitchen exhaust system. According to the cook, the exhaust system are turned on and off every day. </a:t>
            </a:r>
          </a:p>
          <a:p>
            <a:endParaRPr lang="en-US"/>
          </a:p>
          <a:p>
            <a:r>
              <a:rPr lang="en-US"/>
              <a:t>The facility was unoccupied on weekends, so exhaust system should be turned off!  And in fact, staff claimed that they were quite consistent in turning the system off on weekends.</a:t>
            </a:r>
          </a:p>
          <a:p>
            <a:endParaRPr lang="en-US"/>
          </a:p>
          <a:p>
            <a:r>
              <a:rPr lang="en-US"/>
              <a:t>The monitor shows ON OFF on the graph.  There was a series of weekends when it was OFF then OFF, then OFF, but then ON and ON.</a:t>
            </a:r>
          </a:p>
          <a:p>
            <a:endParaRPr lang="en-US"/>
          </a:p>
          <a:p>
            <a:r>
              <a:rPr lang="en-US"/>
              <a:t>You can compare the story that staff says is the case to the story of what really happens, told by a simple data-logger.</a:t>
            </a:r>
          </a:p>
        </p:txBody>
      </p:sp>
      <p:sp>
        <p:nvSpPr>
          <p:cNvPr id="4935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12786AE-F4F8-43AE-B493-7CE7FE4FD5F4}" type="slidenum">
              <a:rPr lang="en-US" smtClean="0"/>
              <a:pPr eaLnBrk="1" hangingPunct="1"/>
              <a:t>193</a:t>
            </a:fld>
            <a:endParaRPr lang="en-US"/>
          </a:p>
        </p:txBody>
      </p:sp>
    </p:spTree>
    <p:extLst>
      <p:ext uri="{BB962C8B-B14F-4D97-AF65-F5344CB8AC3E}">
        <p14:creationId xmlns:p14="http://schemas.microsoft.com/office/powerpoint/2010/main" val="3639581962"/>
      </p:ext>
    </p:extLst>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56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instructor will explain this application.</a:t>
            </a:r>
          </a:p>
          <a:p>
            <a:endParaRPr lang="en-US"/>
          </a:p>
          <a:p>
            <a:r>
              <a:rPr lang="en-US"/>
              <a:t>Here is another office example.</a:t>
            </a:r>
          </a:p>
          <a:p>
            <a:endParaRPr lang="en-US"/>
          </a:p>
          <a:p>
            <a:r>
              <a:rPr lang="en-US"/>
              <a:t>What we learned:  temperature is fluctuating two or 3 times a day, 4 or 5 degrees, never drastic, never fast, but indeed fluctuating.</a:t>
            </a:r>
          </a:p>
          <a:p>
            <a:endParaRPr lang="en-US"/>
          </a:p>
          <a:p>
            <a:r>
              <a:rPr lang="en-US"/>
              <a:t>The story regarding the fluctuations:  the people in the office thought they had bad indoor air quality.  They experienced discomfort, with symptoms of upper respiratory problems.  People wondered if the building had mold problems.</a:t>
            </a:r>
          </a:p>
          <a:p>
            <a:endParaRPr lang="en-US"/>
          </a:p>
          <a:p>
            <a:r>
              <a:rPr lang="en-US"/>
              <a:t>The engineers discovered the Temp fluctuations, and then calibrated equipment to prevent the fluctuations.  A few months later, the cases of upper respiratory complaints and poor indoor air quality had disappeared.  No mold!  People were made uncomfortable by the temperature changes,</a:t>
            </a:r>
          </a:p>
          <a:p>
            <a:endParaRPr lang="en-US"/>
          </a:p>
          <a:p>
            <a:r>
              <a:rPr lang="en-US"/>
              <a:t>This example is not strictly about energy management but does show how useful loggers can be.</a:t>
            </a:r>
          </a:p>
          <a:p>
            <a:endParaRPr lang="en-US"/>
          </a:p>
        </p:txBody>
      </p:sp>
      <p:sp>
        <p:nvSpPr>
          <p:cNvPr id="4956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F04D5AA-53FA-4E37-AB51-5403E7A6D091}" type="slidenum">
              <a:rPr lang="en-US" smtClean="0"/>
              <a:pPr eaLnBrk="1" hangingPunct="1"/>
              <a:t>194</a:t>
            </a:fld>
            <a:endParaRPr lang="en-US"/>
          </a:p>
        </p:txBody>
      </p:sp>
    </p:spTree>
    <p:extLst>
      <p:ext uri="{BB962C8B-B14F-4D97-AF65-F5344CB8AC3E}">
        <p14:creationId xmlns:p14="http://schemas.microsoft.com/office/powerpoint/2010/main" val="2464491320"/>
      </p:ext>
    </p:extLst>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6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600" dirty="0"/>
              <a:t>The instructor will explain this application.</a:t>
            </a:r>
          </a:p>
          <a:p>
            <a:r>
              <a:rPr lang="en-US" sz="1600" dirty="0"/>
              <a:t>Data loggers mounted in branch bank in Okinawa, about 3 pm.  </a:t>
            </a:r>
          </a:p>
          <a:p>
            <a:r>
              <a:rPr lang="en-US" sz="1600" dirty="0"/>
              <a:t>This building had very high RH, and so was very uncomfortable for occupants.</a:t>
            </a:r>
          </a:p>
          <a:p>
            <a:r>
              <a:rPr lang="en-US" sz="1600" dirty="0"/>
              <a:t>After 3 pm, we reduced air flow by manual damping.  This physical change accounts for the changes in measured RH and RA Temp.</a:t>
            </a:r>
          </a:p>
          <a:p>
            <a:r>
              <a:rPr lang="en-US" sz="1600" dirty="0"/>
              <a:t>The cooling valve opened  and brought the temp back up to 65.</a:t>
            </a:r>
          </a:p>
          <a:p>
            <a:r>
              <a:rPr lang="en-US" sz="1600" dirty="0"/>
              <a:t>When the air flow changes, the RH began to drop.  The lights were turned off, cooling started to overcool the space.  Them RH began to rise.</a:t>
            </a:r>
          </a:p>
          <a:p>
            <a:r>
              <a:rPr lang="en-US" sz="1600" dirty="0"/>
              <a:t>The top curve is the air delivery temperatures  The difference between the space temp and the delivered temp was low, therefore no moisture removed.</a:t>
            </a:r>
          </a:p>
          <a:p>
            <a:r>
              <a:rPr lang="en-US" sz="1600" dirty="0"/>
              <a:t>In the morning, changes seen in the curves as the system moves to occupied mode and people arrive.  </a:t>
            </a:r>
          </a:p>
          <a:p>
            <a:r>
              <a:rPr lang="en-US" sz="1600" dirty="0"/>
              <a:t>The SA temp drops and relative humidity drops well below previous levels.</a:t>
            </a:r>
          </a:p>
          <a:p>
            <a:r>
              <a:rPr lang="en-US" sz="1600" dirty="0"/>
              <a:t>So this case shows how you could use three simple data loggers to prove that less air flow will drop relative humidity significantly—with reduced energy use and improved comfort.</a:t>
            </a:r>
          </a:p>
          <a:p>
            <a:endParaRPr lang="en-US" dirty="0"/>
          </a:p>
        </p:txBody>
      </p:sp>
      <p:sp>
        <p:nvSpPr>
          <p:cNvPr id="496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61A604E-4BF9-426A-B709-533182D707B3}" type="slidenum">
              <a:rPr lang="en-US" smtClean="0"/>
              <a:pPr eaLnBrk="1" hangingPunct="1"/>
              <a:t>195</a:t>
            </a:fld>
            <a:endParaRPr lang="en-US"/>
          </a:p>
        </p:txBody>
      </p:sp>
    </p:spTree>
    <p:extLst>
      <p:ext uri="{BB962C8B-B14F-4D97-AF65-F5344CB8AC3E}">
        <p14:creationId xmlns:p14="http://schemas.microsoft.com/office/powerpoint/2010/main" val="4288015496"/>
      </p:ext>
    </p:extLst>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66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766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Turn to page 34 in the Exercises.</a:t>
            </a:r>
          </a:p>
          <a:p>
            <a:endParaRPr lang="en-US" dirty="0"/>
          </a:p>
          <a:p>
            <a:r>
              <a:rPr lang="en-US" dirty="0"/>
              <a:t>Energy savings:  10 hours a day @ 3 kW = 30 kWh per day x 365 days per year = 10950 kWh per year.</a:t>
            </a:r>
          </a:p>
          <a:p>
            <a:endParaRPr lang="en-US" dirty="0"/>
          </a:p>
          <a:p>
            <a:r>
              <a:rPr lang="en-US" dirty="0"/>
              <a:t>Dollar savings:  10950 kWh @ $0.10/kWh = $ 1095.00</a:t>
            </a:r>
          </a:p>
          <a:p>
            <a:endParaRPr lang="en-US" dirty="0"/>
          </a:p>
          <a:p>
            <a:r>
              <a:rPr lang="en-US" dirty="0"/>
              <a:t>CO2 savings:  21,900 </a:t>
            </a:r>
            <a:r>
              <a:rPr lang="en-US" dirty="0" err="1"/>
              <a:t>lbs</a:t>
            </a:r>
            <a:r>
              <a:rPr lang="en-US" dirty="0"/>
              <a:t> CO2 (10.95 tons)</a:t>
            </a:r>
          </a:p>
        </p:txBody>
      </p:sp>
      <p:sp>
        <p:nvSpPr>
          <p:cNvPr id="497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AC1F62B-8A7F-4708-889E-9A0D6DEF8170}" type="slidenum">
              <a:rPr lang="en-US" smtClean="0"/>
              <a:pPr eaLnBrk="1" hangingPunct="1"/>
              <a:t>198</a:t>
            </a:fld>
            <a:endParaRPr lang="en-US"/>
          </a:p>
        </p:txBody>
      </p:sp>
    </p:spTree>
    <p:extLst>
      <p:ext uri="{BB962C8B-B14F-4D97-AF65-F5344CB8AC3E}">
        <p14:creationId xmlns:p14="http://schemas.microsoft.com/office/powerpoint/2010/main" val="2133606015"/>
      </p:ext>
    </p:extLst>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97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97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disincentives to change are real but they need not stop you.  You do need to acknowledge these disincentives and overcome them.</a:t>
            </a:r>
          </a:p>
          <a:p>
            <a:endParaRPr lang="en-US"/>
          </a:p>
          <a:p>
            <a:r>
              <a:rPr lang="en-US"/>
              <a:t>There are all kinds of reasons why people are not enthusiastic about experimenting.</a:t>
            </a:r>
          </a:p>
          <a:p>
            <a:endParaRPr lang="en-US"/>
          </a:p>
          <a:p>
            <a:r>
              <a:rPr lang="en-US"/>
              <a:t>People who operate buildings are into routines.  We on the other hand are asking them to experiment!  This can be terrifying for many people.</a:t>
            </a:r>
          </a:p>
          <a:p>
            <a:endParaRPr lang="en-US"/>
          </a:p>
          <a:p>
            <a:endParaRPr lang="en-US"/>
          </a:p>
        </p:txBody>
      </p:sp>
      <p:sp>
        <p:nvSpPr>
          <p:cNvPr id="4997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B2A9E8B-8751-4B24-A218-FD93CC8236D8}" type="slidenum">
              <a:rPr lang="en-US" smtClean="0"/>
              <a:pPr eaLnBrk="1" hangingPunct="1"/>
              <a:t>199</a:t>
            </a:fld>
            <a:endParaRPr lang="en-US"/>
          </a:p>
        </p:txBody>
      </p:sp>
    </p:spTree>
    <p:extLst>
      <p:ext uri="{BB962C8B-B14F-4D97-AF65-F5344CB8AC3E}">
        <p14:creationId xmlns:p14="http://schemas.microsoft.com/office/powerpoint/2010/main" val="3716117500"/>
      </p:ext>
    </p:extLst>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7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07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Just as there are disincentives, there are incentives that can be put in place.  These incentives do not occur naturally—they require leaders and managers to create these incentives.</a:t>
            </a:r>
          </a:p>
          <a:p>
            <a:endParaRPr lang="en-US"/>
          </a:p>
          <a:p>
            <a:r>
              <a:rPr lang="en-US"/>
              <a:t>These incentives are part of the MANGEMENT changes to achieve sustained energy management.</a:t>
            </a:r>
          </a:p>
          <a:p>
            <a:endParaRPr lang="en-US"/>
          </a:p>
          <a:p>
            <a:r>
              <a:rPr lang="en-US"/>
              <a:t>For example, regular monitoring by the manager shows practical commitment to energy management—how time is spent by people reflects their practical priorities.   Now there is technology to help you monitor—not like the Energy Management 101 example that relied on manual readings.</a:t>
            </a:r>
          </a:p>
          <a:p>
            <a:endParaRPr lang="en-US"/>
          </a:p>
          <a:p>
            <a:r>
              <a:rPr lang="en-US"/>
              <a:t>Regular monitoring communicates that taking action, supported by data, is important to the manager.  Otherwise, the building engineer in many cases will find other tasks to do.</a:t>
            </a:r>
          </a:p>
        </p:txBody>
      </p:sp>
      <p:sp>
        <p:nvSpPr>
          <p:cNvPr id="5007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61B4D6C-601F-402F-9D2D-B3EB1083B2B7}" type="slidenum">
              <a:rPr lang="en-US" smtClean="0"/>
              <a:pPr eaLnBrk="1" hangingPunct="1"/>
              <a:t>200</a:t>
            </a:fld>
            <a:endParaRPr lang="en-US"/>
          </a:p>
        </p:txBody>
      </p:sp>
    </p:spTree>
    <p:extLst>
      <p:ext uri="{BB962C8B-B14F-4D97-AF65-F5344CB8AC3E}">
        <p14:creationId xmlns:p14="http://schemas.microsoft.com/office/powerpoint/2010/main" val="2425878497"/>
      </p:ext>
    </p:extLst>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278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278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It you find yourself in conditions where you carry out a small scale test, think of limiting your tests in time (e.g. for one day) and extent (</a:t>
            </a:r>
            <a:r>
              <a:rPr lang="en-US" dirty="0" err="1"/>
              <a:t>e.g</a:t>
            </a:r>
            <a:r>
              <a:rPr lang="en-US" dirty="0"/>
              <a:t>, number of degrees of set point change or time devoted to warm-up cycle).</a:t>
            </a:r>
          </a:p>
          <a:p>
            <a:endParaRPr lang="en-US" dirty="0"/>
          </a:p>
          <a:p>
            <a:r>
              <a:rPr lang="en-US" dirty="0"/>
              <a:t>In other words:</a:t>
            </a:r>
          </a:p>
          <a:p>
            <a:pPr lvl="1">
              <a:lnSpc>
                <a:spcPct val="90000"/>
              </a:lnSpc>
            </a:pPr>
            <a:r>
              <a:rPr lang="en-US" dirty="0"/>
              <a:t>If you think the test should run for one week, what you could learn from one day test?  A One hour test?</a:t>
            </a:r>
          </a:p>
          <a:p>
            <a:pPr lvl="1">
              <a:lnSpc>
                <a:spcPct val="90000"/>
              </a:lnSpc>
            </a:pPr>
            <a:r>
              <a:rPr lang="en-US" dirty="0"/>
              <a:t>What is the smallest change in set point or control that you can manage?</a:t>
            </a:r>
          </a:p>
          <a:p>
            <a:pPr>
              <a:lnSpc>
                <a:spcPct val="90000"/>
              </a:lnSpc>
            </a:pPr>
            <a:endParaRPr lang="en-US" dirty="0"/>
          </a:p>
          <a:p>
            <a:pPr>
              <a:lnSpc>
                <a:spcPct val="90000"/>
              </a:lnSpc>
            </a:pPr>
            <a:r>
              <a:rPr lang="en-US" dirty="0"/>
              <a:t>No matter what the scale of your test, get ready to study the results.  You need to be prepared to compare your predicted outcome to actual results, using data on how well the test worked, including reactions of occupants.</a:t>
            </a:r>
          </a:p>
          <a:p>
            <a:pPr>
              <a:lnSpc>
                <a:spcPct val="90000"/>
              </a:lnSpc>
            </a:pPr>
            <a:endParaRPr lang="en-US" dirty="0"/>
          </a:p>
          <a:p>
            <a:pPr>
              <a:lnSpc>
                <a:spcPct val="90000"/>
              </a:lnSpc>
            </a:pPr>
            <a:r>
              <a:rPr lang="en-US" dirty="0"/>
              <a:t>In many organizations, it helps to communicate tests of change, as part of occupant education about energy management and to invite participation.</a:t>
            </a:r>
          </a:p>
          <a:p>
            <a:pPr>
              <a:lnSpc>
                <a:spcPct val="90000"/>
              </a:lnSpc>
            </a:pPr>
            <a:endParaRPr lang="en-US" dirty="0"/>
          </a:p>
          <a:p>
            <a:pPr>
              <a:lnSpc>
                <a:spcPct val="90000"/>
              </a:lnSpc>
            </a:pPr>
            <a:r>
              <a:rPr lang="en-US" dirty="0"/>
              <a:t>Often, people if asked “Are you willing to experience the change for one day?”  will say “Yes.”  It’s not so much that people resist change, they resist having changes imposed on them.</a:t>
            </a:r>
          </a:p>
          <a:p>
            <a:pPr>
              <a:lnSpc>
                <a:spcPct val="90000"/>
              </a:lnSpc>
            </a:pPr>
            <a:endParaRPr lang="en-US" sz="3600" dirty="0"/>
          </a:p>
          <a:p>
            <a:endParaRPr lang="en-US" dirty="0"/>
          </a:p>
        </p:txBody>
      </p:sp>
      <p:sp>
        <p:nvSpPr>
          <p:cNvPr id="5027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FBFC483-F43C-48B6-BBD3-99C04F1A66CF}" type="slidenum">
              <a:rPr lang="en-US" smtClean="0"/>
              <a:pPr eaLnBrk="1" hangingPunct="1"/>
              <a:t>201</a:t>
            </a:fld>
            <a:endParaRPr lang="en-US"/>
          </a:p>
        </p:txBody>
      </p:sp>
    </p:spTree>
    <p:extLst>
      <p:ext uri="{BB962C8B-B14F-4D97-AF65-F5344CB8AC3E}">
        <p14:creationId xmlns:p14="http://schemas.microsoft.com/office/powerpoint/2010/main" val="2376507913"/>
      </p:ext>
    </p:extLst>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8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58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defRPr/>
            </a:pPr>
            <a:fld id="{B9E26F9D-191C-4503-9821-F5A35E7E8D6F}" type="slidenum">
              <a:rPr lang="en-US">
                <a:solidFill>
                  <a:srgbClr val="000000"/>
                </a:solidFill>
              </a:rPr>
              <a:pPr eaLnBrk="1" hangingPunct="1">
                <a:defRPr/>
              </a:pPr>
              <a:t>202</a:t>
            </a:fld>
            <a:endParaRPr lang="en-US">
              <a:solidFill>
                <a:srgbClr val="000000"/>
              </a:solidFill>
            </a:endParaRPr>
          </a:p>
        </p:txBody>
      </p:sp>
    </p:spTree>
    <p:extLst>
      <p:ext uri="{BB962C8B-B14F-4D97-AF65-F5344CB8AC3E}">
        <p14:creationId xmlns:p14="http://schemas.microsoft.com/office/powerpoint/2010/main" val="3142626056"/>
      </p:ext>
    </p:extLst>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9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7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07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595739F-94D9-445C-82FD-456275B1DA43}" type="slidenum">
              <a:rPr lang="en-US" smtClean="0"/>
              <a:pPr eaLnBrk="1" hangingPunct="1"/>
              <a:t>203</a:t>
            </a:fld>
            <a:endParaRPr lang="en-US"/>
          </a:p>
        </p:txBody>
      </p:sp>
    </p:spTree>
    <p:extLst>
      <p:ext uri="{BB962C8B-B14F-4D97-AF65-F5344CB8AC3E}">
        <p14:creationId xmlns:p14="http://schemas.microsoft.com/office/powerpoint/2010/main" val="1912975912"/>
      </p:ext>
    </p:extLst>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8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89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Now that you have created an action plan and tried one or more ideas, you need to measure the results—did you get the improvement you predicted?  If YES great, if NO, then do you understand what happened?</a:t>
            </a:r>
          </a:p>
          <a:p>
            <a:endParaRPr lang="en-US" dirty="0"/>
          </a:p>
          <a:p>
            <a:r>
              <a:rPr lang="en-US" dirty="0"/>
              <a:t>In many cases, if your change did not work well, your execution may have been weak—for example, the occupancy schedule did not actually get changed to match the true building schedule.  If you don’t evaluate progress, you won’t catch simple failures.  </a:t>
            </a:r>
          </a:p>
          <a:p>
            <a:endParaRPr lang="en-US" dirty="0"/>
          </a:p>
          <a:p>
            <a:r>
              <a:rPr lang="en-US" dirty="0"/>
              <a:t>Just as importantly, you may miss major issues in performance that affect credibility and confidence in your energy management.</a:t>
            </a:r>
          </a:p>
        </p:txBody>
      </p:sp>
      <p:sp>
        <p:nvSpPr>
          <p:cNvPr id="5089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8906978-382E-4C51-8D9F-D11705D597BD}" type="slidenum">
              <a:rPr lang="en-US" smtClean="0"/>
              <a:pPr eaLnBrk="1" hangingPunct="1"/>
              <a:t>204</a:t>
            </a:fld>
            <a:endParaRPr lang="en-US"/>
          </a:p>
        </p:txBody>
      </p:sp>
    </p:spTree>
    <p:extLst>
      <p:ext uri="{BB962C8B-B14F-4D97-AF65-F5344CB8AC3E}">
        <p14:creationId xmlns:p14="http://schemas.microsoft.com/office/powerpoint/2010/main" val="842931503"/>
      </p:ext>
    </p:extLst>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99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slide illustrates the conversion of energy savings into environmental impact.</a:t>
            </a:r>
          </a:p>
          <a:p>
            <a:endParaRPr lang="en-US" dirty="0"/>
          </a:p>
          <a:p>
            <a:r>
              <a:rPr lang="en-US" dirty="0"/>
              <a:t>You can convert savings of energy into emissions using factor tables produced by the EPA and the Department of Energy.</a:t>
            </a:r>
          </a:p>
          <a:p>
            <a:endParaRPr lang="en-US" dirty="0"/>
          </a:p>
          <a:p>
            <a:pPr>
              <a:lnSpc>
                <a:spcPct val="90000"/>
              </a:lnSpc>
            </a:pPr>
            <a:r>
              <a:rPr lang="en-US" dirty="0"/>
              <a:t>The calculations of emissions in this slide come from Emissions Factors and Energy Prices for the Cleaner and Greener Environmental Program </a:t>
            </a:r>
          </a:p>
          <a:p>
            <a:pPr>
              <a:lnSpc>
                <a:spcPct val="90000"/>
              </a:lnSpc>
            </a:pPr>
            <a:r>
              <a:rPr lang="en-US" dirty="0">
                <a:hlinkClick r:id="rId3"/>
              </a:rPr>
              <a:t>http://www.cleanerandgreener.org/download/efactors.pdf</a:t>
            </a:r>
            <a:r>
              <a:rPr lang="en-US" dirty="0"/>
              <a:t>  which has emissions factors by state.</a:t>
            </a:r>
          </a:p>
          <a:p>
            <a:pPr>
              <a:lnSpc>
                <a:spcPct val="90000"/>
              </a:lnSpc>
            </a:pPr>
            <a:endParaRPr lang="en-US" dirty="0"/>
          </a:p>
          <a:p>
            <a:pPr>
              <a:lnSpc>
                <a:spcPct val="90000"/>
              </a:lnSpc>
            </a:pPr>
            <a:r>
              <a:rPr lang="en-US" dirty="0"/>
              <a:t>Also, the EPA </a:t>
            </a:r>
            <a:r>
              <a:rPr lang="en-US" dirty="0" err="1"/>
              <a:t>eGRID</a:t>
            </a:r>
            <a:r>
              <a:rPr lang="en-US" dirty="0"/>
              <a:t> program has similar information, on a state by state and power plant basis, </a:t>
            </a:r>
            <a:r>
              <a:rPr lang="en-US" u="sng" dirty="0"/>
              <a:t>http://www.epa.gov/cleanenergy/energy-resources/egrid/index.html </a:t>
            </a:r>
          </a:p>
          <a:p>
            <a:pPr>
              <a:lnSpc>
                <a:spcPct val="90000"/>
              </a:lnSpc>
            </a:pPr>
            <a:endParaRPr lang="en-US" u="sng" dirty="0"/>
          </a:p>
          <a:p>
            <a:pPr>
              <a:lnSpc>
                <a:spcPct val="90000"/>
              </a:lnSpc>
            </a:pPr>
            <a:r>
              <a:rPr lang="en-US" dirty="0"/>
              <a:t>ENERGY STAR’s Portfolio Manager on-line program will calculate the emissions for your buildings automatically so you can let ENERGY STAR do the emissions arithmetic for you!  We’ll discuss the Portfolio Manager tool later this morning.</a:t>
            </a:r>
          </a:p>
          <a:p>
            <a:endParaRPr lang="en-US" dirty="0"/>
          </a:p>
          <a:p>
            <a:r>
              <a:rPr lang="en-US" dirty="0"/>
              <a:t>The impact on environmental emissions is impressive, equivalent to more than 800 kW of PV production in the upper Midwest.</a:t>
            </a:r>
          </a:p>
          <a:p>
            <a:endParaRPr lang="en-US" dirty="0"/>
          </a:p>
          <a:p>
            <a:r>
              <a:rPr lang="en-US" dirty="0"/>
              <a:t>MANAGEMENT NOTE:  Wes reduced the energy use in the face of increased program demand and increased square footage.</a:t>
            </a:r>
          </a:p>
          <a:p>
            <a:endParaRPr lang="en-US" dirty="0"/>
          </a:p>
          <a:p>
            <a:endParaRPr lang="en-US" dirty="0"/>
          </a:p>
        </p:txBody>
      </p:sp>
      <p:sp>
        <p:nvSpPr>
          <p:cNvPr id="5099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1AD40E2-0517-4D6D-909A-F17E3F3B8C48}" type="slidenum">
              <a:rPr lang="en-US" smtClean="0"/>
              <a:pPr eaLnBrk="1" hangingPunct="1"/>
              <a:t>205</a:t>
            </a:fld>
            <a:endParaRPr lang="en-US"/>
          </a:p>
        </p:txBody>
      </p:sp>
    </p:spTree>
    <p:extLst>
      <p:ext uri="{BB962C8B-B14F-4D97-AF65-F5344CB8AC3E}">
        <p14:creationId xmlns:p14="http://schemas.microsoft.com/office/powerpoint/2010/main" val="708008455"/>
      </p:ext>
    </p:extLst>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097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097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600" dirty="0"/>
              <a:t>This is a key slide for your understanding.  The MYTH described by facilities manager Wes Marquardt is believed by many people and can be a huge source of argument and disappointment.  You need to understand the difference between “extra money” and “avoided costs.”</a:t>
            </a:r>
          </a:p>
          <a:p>
            <a:r>
              <a:rPr lang="en-US" sz="1600" dirty="0"/>
              <a:t>Your energy savings may not yield extra dollars to spend--the savings may only have avoided even higher bills.</a:t>
            </a:r>
          </a:p>
          <a:p>
            <a:r>
              <a:rPr lang="en-US" sz="1600" dirty="0"/>
              <a:t>You see the EUI (</a:t>
            </a:r>
            <a:r>
              <a:rPr lang="en-US" sz="1600" dirty="0" err="1"/>
              <a:t>kBTU</a:t>
            </a:r>
            <a:r>
              <a:rPr lang="en-US" sz="1600" dirty="0"/>
              <a:t> s/f) dropping steadily across the six year period.  Energy bills (green shaded area) keep rising! </a:t>
            </a:r>
          </a:p>
          <a:p>
            <a:r>
              <a:rPr lang="en-US" sz="1600" dirty="0"/>
              <a:t>Over the six year period, energy costs per BTU rose about 40%. </a:t>
            </a:r>
          </a:p>
          <a:p>
            <a:r>
              <a:rPr lang="en-US" sz="1600" dirty="0"/>
              <a:t>Cost Arithmetic</a:t>
            </a:r>
          </a:p>
          <a:p>
            <a:r>
              <a:rPr lang="en-US" sz="1600" dirty="0"/>
              <a:t>Electric Utility rate 2001:  .0508 dollars per kWh</a:t>
            </a:r>
          </a:p>
          <a:p>
            <a:r>
              <a:rPr lang="en-US" sz="1600" dirty="0"/>
              <a:t>Electric Utility rate 2006:  .0747 dollars per kWh  (source Madison Gas &amp; Electric Company rate sheets)</a:t>
            </a:r>
          </a:p>
          <a:p>
            <a:r>
              <a:rPr lang="en-US" sz="1600" dirty="0"/>
              <a:t>Natural gas  prices:  </a:t>
            </a:r>
          </a:p>
          <a:p>
            <a:r>
              <a:rPr lang="en-US" sz="1600" dirty="0"/>
              <a:t>2001/2  average 0.60 dollars per </a:t>
            </a:r>
            <a:r>
              <a:rPr lang="en-US" sz="1600" dirty="0" err="1"/>
              <a:t>therm</a:t>
            </a:r>
            <a:endParaRPr lang="en-US" sz="1600" dirty="0"/>
          </a:p>
          <a:p>
            <a:r>
              <a:rPr lang="en-US" sz="1600" dirty="0"/>
              <a:t>2006/7 average 1.0 dollars per </a:t>
            </a:r>
            <a:r>
              <a:rPr lang="en-US" sz="1600" dirty="0" err="1"/>
              <a:t>therm</a:t>
            </a:r>
            <a:r>
              <a:rPr lang="en-US" sz="1600" dirty="0"/>
              <a:t>  </a:t>
            </a:r>
          </a:p>
          <a:p>
            <a:r>
              <a:rPr lang="en-US" sz="1600" dirty="0"/>
              <a:t>(source http://tonto.eia.doe.gov/dnav/ng/hist/n3020wi3m.htm )</a:t>
            </a:r>
          </a:p>
          <a:p>
            <a:r>
              <a:rPr lang="en-US" sz="1600" dirty="0"/>
              <a:t>Energy prices increased close to 40% over four years.</a:t>
            </a:r>
          </a:p>
          <a:p>
            <a:r>
              <a:rPr lang="en-US" sz="1600" dirty="0"/>
              <a:t>In the analysis, current dollars were used. Adjusting for inflation (putting all dollars on the same basis) can help make financial analysis more meaningful.</a:t>
            </a:r>
          </a:p>
          <a:p>
            <a:endParaRPr lang="en-US" dirty="0"/>
          </a:p>
          <a:p>
            <a:endParaRPr lang="en-US" dirty="0"/>
          </a:p>
        </p:txBody>
      </p:sp>
      <p:sp>
        <p:nvSpPr>
          <p:cNvPr id="5109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9306875-ECB2-4F03-94B3-3B64971F746B}" type="slidenum">
              <a:rPr lang="en-US" smtClean="0"/>
              <a:pPr eaLnBrk="1" hangingPunct="1"/>
              <a:t>206</a:t>
            </a:fld>
            <a:endParaRPr lang="en-US"/>
          </a:p>
        </p:txBody>
      </p:sp>
    </p:spTree>
    <p:extLst>
      <p:ext uri="{BB962C8B-B14F-4D97-AF65-F5344CB8AC3E}">
        <p14:creationId xmlns:p14="http://schemas.microsoft.com/office/powerpoint/2010/main" val="2451303145"/>
      </p:ext>
    </p:extLst>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40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 is the Honolulu example after operations changes and a capital upgrade.</a:t>
            </a:r>
          </a:p>
          <a:p>
            <a:endParaRPr lang="en-US" dirty="0"/>
          </a:p>
          <a:p>
            <a:r>
              <a:rPr lang="en-US" dirty="0"/>
              <a:t>We have two more daily profiles, after the changes, added to the original graph. The building automation system was smarter than the time clocks and programmed not to start until 5 a.m.</a:t>
            </a:r>
          </a:p>
          <a:p>
            <a:endParaRPr lang="en-US" dirty="0"/>
          </a:p>
          <a:p>
            <a:r>
              <a:rPr lang="en-US" dirty="0"/>
              <a:t>New chillers and new pumps were installed….as time progressed, energy use comes down.</a:t>
            </a:r>
          </a:p>
          <a:p>
            <a:endParaRPr lang="en-US" dirty="0"/>
          </a:p>
          <a:p>
            <a:r>
              <a:rPr lang="en-US" dirty="0"/>
              <a:t>The difference between upper and lower curves is $100,000 a year.  Expenditure was $500,000.</a:t>
            </a:r>
          </a:p>
          <a:p>
            <a:endParaRPr lang="en-US" dirty="0"/>
          </a:p>
          <a:p>
            <a:r>
              <a:rPr lang="en-US" dirty="0"/>
              <a:t>The unknown energy use (base demand of about 200 kW) has still not been addressed.  </a:t>
            </a:r>
          </a:p>
          <a:p>
            <a:endParaRPr lang="en-US" dirty="0"/>
          </a:p>
          <a:p>
            <a:r>
              <a:rPr lang="en-US" dirty="0"/>
              <a:t>This is the value of interval data to see how you are doing and what else may still need to be done.  So don’t forget to evaluate!</a:t>
            </a:r>
          </a:p>
        </p:txBody>
      </p:sp>
      <p:sp>
        <p:nvSpPr>
          <p:cNvPr id="5140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0EAF038-49AD-4EAD-8AD2-315BA6CF9349}" type="slidenum">
              <a:rPr lang="en-US" smtClean="0"/>
              <a:pPr eaLnBrk="1" hangingPunct="1"/>
              <a:t>207</a:t>
            </a:fld>
            <a:endParaRPr lang="en-US"/>
          </a:p>
        </p:txBody>
      </p:sp>
    </p:spTree>
    <p:extLst>
      <p:ext uri="{BB962C8B-B14F-4D97-AF65-F5344CB8AC3E}">
        <p14:creationId xmlns:p14="http://schemas.microsoft.com/office/powerpoint/2010/main" val="2188759526"/>
      </p:ext>
    </p:extLst>
  </p:cSld>
  <p:clrMapOvr>
    <a:masterClrMapping/>
  </p:clrMapOvr>
</p:notes>
</file>

<file path=ppt/notesSlides/notesSlide1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0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40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 is the Honolulu example after operations changes and a capital upgrade.</a:t>
            </a:r>
          </a:p>
          <a:p>
            <a:endParaRPr lang="en-US" dirty="0"/>
          </a:p>
          <a:p>
            <a:r>
              <a:rPr lang="en-US" dirty="0"/>
              <a:t>We have two more daily profiles, after the changes, added to the original graph. The building automation system was smarter than the time clocks and programmed not to start until 5 a.m.</a:t>
            </a:r>
          </a:p>
          <a:p>
            <a:endParaRPr lang="en-US" dirty="0"/>
          </a:p>
          <a:p>
            <a:r>
              <a:rPr lang="en-US" dirty="0"/>
              <a:t>New chillers and new pumps were installed….as time progressed, energy use comes down.</a:t>
            </a:r>
          </a:p>
          <a:p>
            <a:endParaRPr lang="en-US" dirty="0"/>
          </a:p>
          <a:p>
            <a:r>
              <a:rPr lang="en-US" dirty="0"/>
              <a:t>The difference between upper and lower curves is $100,000 a year.  Expenditure was $500,000.</a:t>
            </a:r>
          </a:p>
          <a:p>
            <a:endParaRPr lang="en-US" dirty="0"/>
          </a:p>
          <a:p>
            <a:r>
              <a:rPr lang="en-US" dirty="0"/>
              <a:t>The unknown energy use (base demand of about 200 kW) has still not been addressed.  </a:t>
            </a:r>
          </a:p>
          <a:p>
            <a:endParaRPr lang="en-US" dirty="0"/>
          </a:p>
          <a:p>
            <a:r>
              <a:rPr lang="en-US" dirty="0"/>
              <a:t>This is the value of interval data to see how you are doing and what else may still need to be done.  So don’t forget to evaluate!</a:t>
            </a:r>
          </a:p>
        </p:txBody>
      </p:sp>
      <p:sp>
        <p:nvSpPr>
          <p:cNvPr id="5140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0EAF038-49AD-4EAD-8AD2-315BA6CF9349}" type="slidenum">
              <a:rPr lang="en-US" smtClean="0"/>
              <a:pPr eaLnBrk="1" hangingPunct="1"/>
              <a:t>208</a:t>
            </a:fld>
            <a:endParaRPr lang="en-US"/>
          </a:p>
        </p:txBody>
      </p:sp>
    </p:spTree>
    <p:extLst>
      <p:ext uri="{BB962C8B-B14F-4D97-AF65-F5344CB8AC3E}">
        <p14:creationId xmlns:p14="http://schemas.microsoft.com/office/powerpoint/2010/main" val="336107863"/>
      </p:ext>
    </p:extLst>
  </p:cSld>
  <p:clrMapOvr>
    <a:masterClrMapping/>
  </p:clrMapOvr>
</p:notes>
</file>

<file path=ppt/notesSlides/notesSlide1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50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refers to slide points to summarize the changes to the Honolulu office building.</a:t>
            </a:r>
          </a:p>
        </p:txBody>
      </p:sp>
      <p:sp>
        <p:nvSpPr>
          <p:cNvPr id="5150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51A8273-ABBD-43D7-A629-966943293B85}" type="slidenum">
              <a:rPr lang="en-US" smtClean="0"/>
              <a:pPr eaLnBrk="1" hangingPunct="1"/>
              <a:t>209</a:t>
            </a:fld>
            <a:endParaRPr lang="en-US"/>
          </a:p>
        </p:txBody>
      </p:sp>
    </p:spTree>
    <p:extLst>
      <p:ext uri="{BB962C8B-B14F-4D97-AF65-F5344CB8AC3E}">
        <p14:creationId xmlns:p14="http://schemas.microsoft.com/office/powerpoint/2010/main" val="3893363472"/>
      </p:ext>
    </p:extLst>
  </p:cSld>
  <p:clrMapOvr>
    <a:masterClrMapping/>
  </p:clrMapOvr>
</p:notes>
</file>

<file path=ppt/notesSlides/notesSlide1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6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60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will summarize the impact—energy, dollars, environmental—reminding participants that it helps to express the impact in all three ways.</a:t>
            </a:r>
          </a:p>
        </p:txBody>
      </p:sp>
      <p:sp>
        <p:nvSpPr>
          <p:cNvPr id="5161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42135A0-3455-46D5-810D-D58762C22203}" type="slidenum">
              <a:rPr lang="en-US" smtClean="0"/>
              <a:pPr eaLnBrk="1" hangingPunct="1"/>
              <a:t>210</a:t>
            </a:fld>
            <a:endParaRPr lang="en-US"/>
          </a:p>
        </p:txBody>
      </p:sp>
    </p:spTree>
    <p:extLst>
      <p:ext uri="{BB962C8B-B14F-4D97-AF65-F5344CB8AC3E}">
        <p14:creationId xmlns:p14="http://schemas.microsoft.com/office/powerpoint/2010/main" val="2186349624"/>
      </p:ext>
    </p:extLst>
  </p:cSld>
  <p:clrMapOvr>
    <a:masterClrMapping/>
  </p:clrMapOvr>
</p:notes>
</file>

<file path=ppt/notesSlides/notesSlide1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71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will discuss the situation at this company, multi-facility campus.</a:t>
            </a:r>
          </a:p>
        </p:txBody>
      </p:sp>
      <p:sp>
        <p:nvSpPr>
          <p:cNvPr id="5171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9BC9AB2-21B4-47AD-9948-A92827ED184B}" type="slidenum">
              <a:rPr lang="en-US" smtClean="0"/>
              <a:pPr eaLnBrk="1" hangingPunct="1"/>
              <a:t>211</a:t>
            </a:fld>
            <a:endParaRPr lang="en-US"/>
          </a:p>
        </p:txBody>
      </p:sp>
    </p:spTree>
    <p:extLst>
      <p:ext uri="{BB962C8B-B14F-4D97-AF65-F5344CB8AC3E}">
        <p14:creationId xmlns:p14="http://schemas.microsoft.com/office/powerpoint/2010/main" val="878463864"/>
      </p:ext>
    </p:extLst>
  </p:cSld>
  <p:clrMapOvr>
    <a:masterClrMapping/>
  </p:clrMapOvr>
</p:notes>
</file>

<file path=ppt/notesSlides/notesSlide1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81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will ask the audience to interpret this graph of progress.</a:t>
            </a:r>
          </a:p>
          <a:p>
            <a:endParaRPr lang="en-US"/>
          </a:p>
          <a:p>
            <a:r>
              <a:rPr lang="en-US"/>
              <a:t>Each colored line represents a different year; peak demand was reduced over 20%.</a:t>
            </a:r>
          </a:p>
          <a:p>
            <a:endParaRPr lang="en-US"/>
          </a:p>
        </p:txBody>
      </p:sp>
      <p:sp>
        <p:nvSpPr>
          <p:cNvPr id="5181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E9A5185-D11B-47B5-AAA5-390AE656F974}" type="slidenum">
              <a:rPr lang="en-US" smtClean="0"/>
              <a:pPr eaLnBrk="1" hangingPunct="1"/>
              <a:t>212</a:t>
            </a:fld>
            <a:endParaRPr lang="en-US"/>
          </a:p>
        </p:txBody>
      </p:sp>
    </p:spTree>
    <p:extLst>
      <p:ext uri="{BB962C8B-B14F-4D97-AF65-F5344CB8AC3E}">
        <p14:creationId xmlns:p14="http://schemas.microsoft.com/office/powerpoint/2010/main" val="1411977654"/>
      </p:ext>
    </p:extLst>
  </p:cSld>
  <p:clrMapOvr>
    <a:masterClrMapping/>
  </p:clrMapOvr>
</p:notes>
</file>

<file path=ppt/notesSlides/notesSlide1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9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annual profiles show the change, with reduced energy use over time., also about 20% lower than at the beginning of the effort.  </a:t>
            </a:r>
          </a:p>
          <a:p>
            <a:endParaRPr lang="en-US"/>
          </a:p>
          <a:p>
            <a:r>
              <a:rPr lang="en-US"/>
              <a:t>We translate the energy change from baseline into units that are easier for most people to understand:  homes.</a:t>
            </a:r>
          </a:p>
          <a:p>
            <a:endParaRPr lang="en-US"/>
          </a:p>
          <a:p>
            <a:r>
              <a:rPr lang="en-US"/>
              <a:t>In this case the senior managers are proud to tell the community about their energy savings, expressed in numbers of homes.</a:t>
            </a:r>
          </a:p>
          <a:p>
            <a:endParaRPr lang="en-US"/>
          </a:p>
          <a:p>
            <a:r>
              <a:rPr lang="en-US"/>
              <a:t>Here, we used a figure of about 600 kWh per month (7200 kWh per year) as typical electricity use for a residential customer in the Upper Midwest.</a:t>
            </a:r>
          </a:p>
          <a:p>
            <a:endParaRPr lang="en-US"/>
          </a:p>
          <a:p>
            <a:r>
              <a:rPr lang="en-US"/>
              <a:t>You can get figures from your local utility if you want to translate your energy savings into “home” units.</a:t>
            </a:r>
          </a:p>
        </p:txBody>
      </p:sp>
      <p:sp>
        <p:nvSpPr>
          <p:cNvPr id="519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E721660-AE62-4D5C-9AAC-AB3288E384E7}" type="slidenum">
              <a:rPr lang="en-US" smtClean="0"/>
              <a:pPr eaLnBrk="1" hangingPunct="1"/>
              <a:t>213</a:t>
            </a:fld>
            <a:endParaRPr lang="en-US"/>
          </a:p>
        </p:txBody>
      </p:sp>
    </p:spTree>
    <p:extLst>
      <p:ext uri="{BB962C8B-B14F-4D97-AF65-F5344CB8AC3E}">
        <p14:creationId xmlns:p14="http://schemas.microsoft.com/office/powerpoint/2010/main" val="201151516"/>
      </p:ext>
    </p:extLst>
  </p:cSld>
  <p:clrMapOvr>
    <a:masterClrMapping/>
  </p:clrMapOvr>
</p:notes>
</file>

<file path=ppt/notesSlides/notesSlide1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019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will add details to the items on the slide.</a:t>
            </a:r>
          </a:p>
        </p:txBody>
      </p:sp>
      <p:sp>
        <p:nvSpPr>
          <p:cNvPr id="520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5D971A9-72D0-4D4B-86A7-752194FE2B57}" type="slidenum">
              <a:rPr lang="en-US" smtClean="0"/>
              <a:pPr eaLnBrk="1" hangingPunct="1"/>
              <a:t>214</a:t>
            </a:fld>
            <a:endParaRPr lang="en-US"/>
          </a:p>
        </p:txBody>
      </p:sp>
    </p:spTree>
    <p:extLst>
      <p:ext uri="{BB962C8B-B14F-4D97-AF65-F5344CB8AC3E}">
        <p14:creationId xmlns:p14="http://schemas.microsoft.com/office/powerpoint/2010/main" val="2942881239"/>
      </p:ext>
    </p:extLst>
  </p:cSld>
  <p:clrMapOvr>
    <a:masterClrMapping/>
  </p:clrMapOvr>
</p:notes>
</file>

<file path=ppt/notesSlides/notesSlide1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88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 is a continuation of the Courthouse story, now with the addition of the ENERGY STAR score that you can now understand.</a:t>
            </a:r>
          </a:p>
          <a:p>
            <a:endParaRPr lang="en-US" dirty="0"/>
          </a:p>
          <a:p>
            <a:r>
              <a:rPr lang="en-US" dirty="0"/>
              <a:t>The building was predicted to be better than 79% of courthouses and eligible for the  ENERGY STAR 75+ Plaque on the wall.</a:t>
            </a:r>
          </a:p>
          <a:p>
            <a:endParaRPr lang="en-US" dirty="0"/>
          </a:p>
          <a:p>
            <a:r>
              <a:rPr lang="en-US" dirty="0"/>
              <a:t>Much worse—59% of courthouses perform better!</a:t>
            </a:r>
          </a:p>
        </p:txBody>
      </p:sp>
      <p:sp>
        <p:nvSpPr>
          <p:cNvPr id="378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8E9A508-64E9-46AE-86B1-99F0613DC9A6}" type="slidenum">
              <a:rPr lang="en-US" smtClean="0"/>
              <a:pPr eaLnBrk="1" hangingPunct="1"/>
              <a:t>215</a:t>
            </a:fld>
            <a:endParaRPr lang="en-US"/>
          </a:p>
        </p:txBody>
      </p:sp>
    </p:spTree>
    <p:extLst>
      <p:ext uri="{BB962C8B-B14F-4D97-AF65-F5344CB8AC3E}">
        <p14:creationId xmlns:p14="http://schemas.microsoft.com/office/powerpoint/2010/main" val="967660913"/>
      </p:ext>
    </p:extLst>
  </p:cSld>
  <p:clrMapOvr>
    <a:masterClrMapping/>
  </p:clrMapOvr>
</p:notes>
</file>

<file path=ppt/notesSlides/notesSlide1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88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 is a continuation of the Courthouse story, now with the addition of the ENERGY STAR score that you can now understand.</a:t>
            </a:r>
          </a:p>
          <a:p>
            <a:endParaRPr lang="en-US" dirty="0"/>
          </a:p>
          <a:p>
            <a:r>
              <a:rPr lang="en-US" dirty="0"/>
              <a:t>The building was predicted to be better than 79% of courthouses and eligible for the  ENERGY STAR 75+ Plaque on the wall.</a:t>
            </a:r>
          </a:p>
          <a:p>
            <a:endParaRPr lang="en-US" dirty="0"/>
          </a:p>
          <a:p>
            <a:r>
              <a:rPr lang="en-US" dirty="0"/>
              <a:t>Much worse—59% of courthouses perform better!</a:t>
            </a:r>
          </a:p>
        </p:txBody>
      </p:sp>
      <p:sp>
        <p:nvSpPr>
          <p:cNvPr id="378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8E9A508-64E9-46AE-86B1-99F0613DC9A6}" type="slidenum">
              <a:rPr lang="en-US" smtClean="0"/>
              <a:pPr eaLnBrk="1" hangingPunct="1"/>
              <a:t>216</a:t>
            </a:fld>
            <a:endParaRPr lang="en-US"/>
          </a:p>
        </p:txBody>
      </p:sp>
    </p:spTree>
    <p:extLst>
      <p:ext uri="{BB962C8B-B14F-4D97-AF65-F5344CB8AC3E}">
        <p14:creationId xmlns:p14="http://schemas.microsoft.com/office/powerpoint/2010/main" val="2138703514"/>
      </p:ext>
    </p:extLst>
  </p:cSld>
  <p:clrMapOvr>
    <a:masterClrMapping/>
  </p:clrMapOvr>
</p:notes>
</file>

<file path=ppt/notesSlides/notesSlide2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88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 is a continuation of the Courthouse story, now with the addition of the ENERGY STAR score that you can now understand.</a:t>
            </a:r>
          </a:p>
          <a:p>
            <a:endParaRPr lang="en-US" dirty="0"/>
          </a:p>
          <a:p>
            <a:r>
              <a:rPr lang="en-US" dirty="0"/>
              <a:t>The building was predicted to be better than 79% of courthouses and eligible for the  ENERGY STAR 75+ Plaque on the wall.</a:t>
            </a:r>
          </a:p>
          <a:p>
            <a:endParaRPr lang="en-US" dirty="0"/>
          </a:p>
          <a:p>
            <a:r>
              <a:rPr lang="en-US" dirty="0"/>
              <a:t>Much worse—59% of courthouses perform better!</a:t>
            </a:r>
          </a:p>
        </p:txBody>
      </p:sp>
      <p:sp>
        <p:nvSpPr>
          <p:cNvPr id="378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8E9A508-64E9-46AE-86B1-99F0613DC9A6}" type="slidenum">
              <a:rPr lang="en-US" smtClean="0"/>
              <a:pPr eaLnBrk="1" hangingPunct="1"/>
              <a:t>217</a:t>
            </a:fld>
            <a:endParaRPr lang="en-US"/>
          </a:p>
        </p:txBody>
      </p:sp>
    </p:spTree>
    <p:extLst>
      <p:ext uri="{BB962C8B-B14F-4D97-AF65-F5344CB8AC3E}">
        <p14:creationId xmlns:p14="http://schemas.microsoft.com/office/powerpoint/2010/main" val="117421014"/>
      </p:ext>
    </p:extLst>
  </p:cSld>
  <p:clrMapOvr>
    <a:masterClrMapping/>
  </p:clrMapOvr>
</p:notes>
</file>

<file path=ppt/notesSlides/notesSlide2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883"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 is a continuation of the Courthouse story, now with the addition of the ENERGY STAR score that you can now understand.</a:t>
            </a:r>
          </a:p>
          <a:p>
            <a:endParaRPr lang="en-US" dirty="0"/>
          </a:p>
          <a:p>
            <a:r>
              <a:rPr lang="en-US" dirty="0"/>
              <a:t>The building was predicted to be better than 79% of courthouses and eligible for the  ENERGY STAR 75+ Plaque on the wall.</a:t>
            </a:r>
          </a:p>
          <a:p>
            <a:endParaRPr lang="en-US" dirty="0"/>
          </a:p>
          <a:p>
            <a:r>
              <a:rPr lang="en-US" dirty="0"/>
              <a:t>Much worse—59% of courthouses perform better!</a:t>
            </a:r>
          </a:p>
        </p:txBody>
      </p:sp>
      <p:sp>
        <p:nvSpPr>
          <p:cNvPr id="378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8E9A508-64E9-46AE-86B1-99F0613DC9A6}" type="slidenum">
              <a:rPr lang="en-US" smtClean="0"/>
              <a:pPr eaLnBrk="1" hangingPunct="1"/>
              <a:t>218</a:t>
            </a:fld>
            <a:endParaRPr lang="en-US"/>
          </a:p>
        </p:txBody>
      </p:sp>
    </p:spTree>
    <p:extLst>
      <p:ext uri="{BB962C8B-B14F-4D97-AF65-F5344CB8AC3E}">
        <p14:creationId xmlns:p14="http://schemas.microsoft.com/office/powerpoint/2010/main" val="3681875367"/>
      </p:ext>
    </p:extLst>
  </p:cSld>
  <p:clrMapOvr>
    <a:masterClrMapping/>
  </p:clrMapOvr>
</p:notes>
</file>

<file path=ppt/notesSlides/notesSlide2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1827" name="Notes Placeholder 2"/>
          <p:cNvSpPr>
            <a:spLocks noGrp="1"/>
          </p:cNvSpPr>
          <p:nvPr>
            <p:ph type="body" idx="1"/>
          </p:nvPr>
        </p:nvSpPr>
        <p:spPr>
          <a:ln/>
        </p:spPr>
        <p:txBody>
          <a:bodyPr/>
          <a:lstStyle/>
          <a:p>
            <a:pPr>
              <a:defRPr/>
            </a:pPr>
            <a:r>
              <a:rPr lang="en-US" dirty="0"/>
              <a:t>30 year old building—envelope poor!</a:t>
            </a:r>
          </a:p>
          <a:p>
            <a:pPr>
              <a:defRPr/>
            </a:pPr>
            <a:r>
              <a:rPr lang="en-US" dirty="0"/>
              <a:t>New chiller, somewhat efficient (hoisted by helicopter)</a:t>
            </a:r>
          </a:p>
          <a:p>
            <a:pPr>
              <a:defRPr/>
            </a:pPr>
            <a:r>
              <a:rPr lang="en-US" dirty="0"/>
              <a:t>Not shown:  New boilers—most efficient condensing boilers</a:t>
            </a:r>
          </a:p>
          <a:p>
            <a:pPr>
              <a:defRPr/>
            </a:pPr>
            <a:r>
              <a:rPr lang="en-US" dirty="0"/>
              <a:t>Not shown:  New energy mgt system</a:t>
            </a:r>
          </a:p>
          <a:p>
            <a:pPr>
              <a:defRPr/>
            </a:pPr>
            <a:r>
              <a:rPr lang="en-US" dirty="0"/>
              <a:t>Not shown:  new variable speed fans</a:t>
            </a:r>
          </a:p>
          <a:p>
            <a:pPr>
              <a:defRPr/>
            </a:pPr>
            <a:endParaRPr lang="en-US" dirty="0"/>
          </a:p>
          <a:p>
            <a:pPr>
              <a:defRPr/>
            </a:pPr>
            <a:r>
              <a:rPr lang="en-US" dirty="0"/>
              <a:t>Building engineer—had routines for everything.  Started to experiment with the new building mgt system.  The engineer who designed it encouraged the building engineer to experiment. </a:t>
            </a:r>
          </a:p>
          <a:p>
            <a:pPr marL="337687" indent="-337687">
              <a:buFontTx/>
              <a:buAutoNum type="arabicPeriod"/>
              <a:defRPr/>
            </a:pPr>
            <a:r>
              <a:rPr lang="en-US" dirty="0"/>
              <a:t>Energizing fans closer and closer to occupied start time.  </a:t>
            </a:r>
          </a:p>
          <a:p>
            <a:pPr marL="337687" indent="-337687">
              <a:buFontTx/>
              <a:buAutoNum type="arabicPeriod"/>
              <a:defRPr/>
            </a:pPr>
            <a:r>
              <a:rPr lang="en-US" dirty="0"/>
              <a:t>New Hot water system was more efficient with lower water temp.  Started to lower water temp!  </a:t>
            </a:r>
          </a:p>
          <a:p>
            <a:pPr marL="337687" indent="-337687">
              <a:buFontTx/>
              <a:buAutoNum type="arabicPeriod"/>
              <a:defRPr/>
            </a:pPr>
            <a:r>
              <a:rPr lang="en-US" dirty="0"/>
              <a:t>Perimeter baseboard heat.  Old fashioned variable volume system with integral controls, occasional malfunction.  “But the last time I lowered it, too cold in a couple of floors on the west side.  Engineer said go check the valves sticking open. “</a:t>
            </a:r>
          </a:p>
          <a:p>
            <a:pPr marL="337687" indent="-337687">
              <a:buFontTx/>
              <a:buAutoNum type="arabicPeriod"/>
              <a:defRPr/>
            </a:pPr>
            <a:r>
              <a:rPr lang="en-US" dirty="0"/>
              <a:t>With all these changes, the gas bill did NOT go down in the winter.!!! The engineer was stumped, “What the HECK????? “  Six months later, People’s Gas sent a rebate for $50,000 after reading estimated bills all winter.</a:t>
            </a:r>
          </a:p>
        </p:txBody>
      </p:sp>
      <p:sp>
        <p:nvSpPr>
          <p:cNvPr id="5253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7145902-D40E-40DA-B803-C4337AA22A9D}" type="slidenum">
              <a:rPr lang="en-US" smtClean="0"/>
              <a:pPr eaLnBrk="1" hangingPunct="1"/>
              <a:t>219</a:t>
            </a:fld>
            <a:endParaRPr lang="en-US"/>
          </a:p>
        </p:txBody>
      </p:sp>
    </p:spTree>
    <p:extLst>
      <p:ext uri="{BB962C8B-B14F-4D97-AF65-F5344CB8AC3E}">
        <p14:creationId xmlns:p14="http://schemas.microsoft.com/office/powerpoint/2010/main" val="2359864302"/>
      </p:ext>
    </p:extLst>
  </p:cSld>
  <p:clrMapOvr>
    <a:masterClrMapping/>
  </p:clrMapOvr>
</p:notes>
</file>

<file path=ppt/notesSlides/notesSlide2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6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6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26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268A902-B5B1-4130-82E8-8F9D0075B2E4}" type="slidenum">
              <a:rPr lang="en-US" smtClean="0"/>
              <a:pPr eaLnBrk="1" hangingPunct="1"/>
              <a:t>220</a:t>
            </a:fld>
            <a:endParaRPr lang="en-US"/>
          </a:p>
        </p:txBody>
      </p:sp>
    </p:spTree>
    <p:extLst>
      <p:ext uri="{BB962C8B-B14F-4D97-AF65-F5344CB8AC3E}">
        <p14:creationId xmlns:p14="http://schemas.microsoft.com/office/powerpoint/2010/main" val="3036652205"/>
      </p:ext>
    </p:extLst>
  </p:cSld>
  <p:clrMapOvr>
    <a:masterClrMapping/>
  </p:clrMapOvr>
</p:notes>
</file>

<file path=ppt/notesSlides/notesSlide2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73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273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873A3FB-8DD0-4B95-A95A-CCD8F8B00B89}" type="slidenum">
              <a:rPr lang="en-US" smtClean="0"/>
              <a:pPr eaLnBrk="1" hangingPunct="1"/>
              <a:t>221</a:t>
            </a:fld>
            <a:endParaRPr lang="en-US"/>
          </a:p>
        </p:txBody>
      </p:sp>
    </p:spTree>
    <p:extLst>
      <p:ext uri="{BB962C8B-B14F-4D97-AF65-F5344CB8AC3E}">
        <p14:creationId xmlns:p14="http://schemas.microsoft.com/office/powerpoint/2010/main" val="1861312696"/>
      </p:ext>
    </p:extLst>
  </p:cSld>
  <p:clrMapOvr>
    <a:masterClrMapping/>
  </p:clrMapOvr>
</p:notes>
</file>

<file path=ppt/notesSlides/notesSlide2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8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28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5AD13F0-F30F-4E7A-A1AC-9542B4133714}" type="slidenum">
              <a:rPr lang="en-US" smtClean="0"/>
              <a:pPr eaLnBrk="1" hangingPunct="1"/>
              <a:t>222</a:t>
            </a:fld>
            <a:endParaRPr lang="en-US"/>
          </a:p>
        </p:txBody>
      </p:sp>
    </p:spTree>
    <p:extLst>
      <p:ext uri="{BB962C8B-B14F-4D97-AF65-F5344CB8AC3E}">
        <p14:creationId xmlns:p14="http://schemas.microsoft.com/office/powerpoint/2010/main" val="2174871331"/>
      </p:ext>
    </p:extLst>
  </p:cSld>
  <p:clrMapOvr>
    <a:masterClrMapping/>
  </p:clrMapOvr>
</p:notes>
</file>

<file path=ppt/notesSlides/notesSlide2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94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29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27C0F66-043A-4D50-B3F6-EBAC274C6A1B}" type="slidenum">
              <a:rPr lang="en-US" smtClean="0"/>
              <a:pPr eaLnBrk="1" hangingPunct="1"/>
              <a:t>223</a:t>
            </a:fld>
            <a:endParaRPr lang="en-US"/>
          </a:p>
        </p:txBody>
      </p:sp>
    </p:spTree>
    <p:extLst>
      <p:ext uri="{BB962C8B-B14F-4D97-AF65-F5344CB8AC3E}">
        <p14:creationId xmlns:p14="http://schemas.microsoft.com/office/powerpoint/2010/main" val="1500614520"/>
      </p:ext>
    </p:extLst>
  </p:cSld>
  <p:clrMapOvr>
    <a:masterClrMapping/>
  </p:clrMapOvr>
</p:notes>
</file>

<file path=ppt/notesSlides/notesSlide2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043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Despite correct engineering analysis and evaluation of wasted energy, documented in a consulting report, nothing changed.</a:t>
            </a:r>
          </a:p>
          <a:p>
            <a:endParaRPr lang="en-US"/>
          </a:p>
          <a:p>
            <a:r>
              <a:rPr lang="en-US"/>
              <a:t>If responsible managers are not interested and do not organize their staff to manage energy intelligently, do not expect your insights to make a difference.</a:t>
            </a:r>
          </a:p>
          <a:p>
            <a:endParaRPr lang="en-US"/>
          </a:p>
          <a:p>
            <a:r>
              <a:rPr lang="en-US"/>
              <a:t>In terms of our basic ingredients for change (Will, Ideas, and Execution), the consulting engineer finds Will the most difficult one to build up.</a:t>
            </a:r>
          </a:p>
          <a:p>
            <a:endParaRPr lang="en-US"/>
          </a:p>
          <a:p>
            <a:r>
              <a:rPr lang="en-US"/>
              <a:t>For external consultants, you have some freedom to choose your clients.  For internal staff, you may still be able to demonstrate the potential for energy management by specific tests, though it will be tough to sustain efforts.</a:t>
            </a:r>
          </a:p>
        </p:txBody>
      </p:sp>
      <p:sp>
        <p:nvSpPr>
          <p:cNvPr id="530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4E5E1FAF-D399-45C6-837A-3A1346F83475}" type="slidenum">
              <a:rPr lang="en-US" smtClean="0"/>
              <a:pPr eaLnBrk="1" hangingPunct="1"/>
              <a:t>224</a:t>
            </a:fld>
            <a:endParaRPr lang="en-US"/>
          </a:p>
        </p:txBody>
      </p:sp>
    </p:spTree>
    <p:extLst>
      <p:ext uri="{BB962C8B-B14F-4D97-AF65-F5344CB8AC3E}">
        <p14:creationId xmlns:p14="http://schemas.microsoft.com/office/powerpoint/2010/main" val="2677341285"/>
      </p:ext>
    </p:extLst>
  </p:cSld>
  <p:clrMapOvr>
    <a:masterClrMapping/>
  </p:clrMapOvr>
</p:notes>
</file>

<file path=ppt/notesSlides/notesSlide2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1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A new owner and a new facilities manager have dramatically changed energy use.—from capital investment in new chillers and pumps, took better control of air terminal devices and reduced fan static pressure.  Fan energy is a major component of the change.  He found another source of waste, electric resistance heaters running in the ductwork.</a:t>
            </a:r>
          </a:p>
          <a:p>
            <a:endParaRPr lang="en-US"/>
          </a:p>
          <a:p>
            <a:r>
              <a:rPr lang="en-US"/>
              <a:t>The manager wrote us on 19 Nov 2010:  “Our usage has actually increased from last year, due to the addition of the L’etoile and Graze restaurants.  When I remove their usage (which we submeter and track), our usage is actually less than the same period last year.  Those new restaurants use about 36,000 KWH per month.  That equates to about $4.50 PSF for their combined 11,000 SF.  BIG restaurants, 18 hours per day at Graze.</a:t>
            </a:r>
          </a:p>
          <a:p>
            <a:r>
              <a:rPr lang="en-US"/>
              <a:t> </a:t>
            </a:r>
          </a:p>
          <a:p>
            <a:r>
              <a:rPr lang="en-US"/>
              <a:t>So, the fact that minus their usage, we are still lower, is a great thing.  Consider that we have added about 13,000 SF of other office tenants since last year, and energy use is still less.”</a:t>
            </a:r>
          </a:p>
          <a:p>
            <a:endParaRPr lang="en-US"/>
          </a:p>
        </p:txBody>
      </p:sp>
      <p:sp>
        <p:nvSpPr>
          <p:cNvPr id="531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0015" eaLnBrk="0" hangingPunct="0">
              <a:defRPr>
                <a:solidFill>
                  <a:schemeClr val="tx1"/>
                </a:solidFill>
                <a:latin typeface="Arial" charset="0"/>
              </a:defRPr>
            </a:lvl1pPr>
            <a:lvl2pPr marL="742624" indent="-285624" defTabSz="960015" eaLnBrk="0" hangingPunct="0">
              <a:defRPr>
                <a:solidFill>
                  <a:schemeClr val="tx1"/>
                </a:solidFill>
                <a:latin typeface="Arial" charset="0"/>
              </a:defRPr>
            </a:lvl2pPr>
            <a:lvl3pPr marL="1142499" indent="-228501" defTabSz="960015" eaLnBrk="0" hangingPunct="0">
              <a:defRPr>
                <a:solidFill>
                  <a:schemeClr val="tx1"/>
                </a:solidFill>
                <a:latin typeface="Arial" charset="0"/>
              </a:defRPr>
            </a:lvl3pPr>
            <a:lvl4pPr marL="1599497" indent="-228501" defTabSz="960015" eaLnBrk="0" hangingPunct="0">
              <a:defRPr>
                <a:solidFill>
                  <a:schemeClr val="tx1"/>
                </a:solidFill>
                <a:latin typeface="Arial" charset="0"/>
              </a:defRPr>
            </a:lvl4pPr>
            <a:lvl5pPr marL="2056497" indent="-228501" defTabSz="960015" eaLnBrk="0" hangingPunct="0">
              <a:defRPr>
                <a:solidFill>
                  <a:schemeClr val="tx1"/>
                </a:solidFill>
                <a:latin typeface="Arial" charset="0"/>
              </a:defRPr>
            </a:lvl5pPr>
            <a:lvl6pPr marL="2513495" indent="-228501" defTabSz="960015" eaLnBrk="0" fontAlgn="base" hangingPunct="0">
              <a:spcBef>
                <a:spcPct val="0"/>
              </a:spcBef>
              <a:spcAft>
                <a:spcPct val="0"/>
              </a:spcAft>
              <a:defRPr>
                <a:solidFill>
                  <a:schemeClr val="tx1"/>
                </a:solidFill>
                <a:latin typeface="Arial" charset="0"/>
              </a:defRPr>
            </a:lvl6pPr>
            <a:lvl7pPr marL="2970494" indent="-228501" defTabSz="960015" eaLnBrk="0" fontAlgn="base" hangingPunct="0">
              <a:spcBef>
                <a:spcPct val="0"/>
              </a:spcBef>
              <a:spcAft>
                <a:spcPct val="0"/>
              </a:spcAft>
              <a:defRPr>
                <a:solidFill>
                  <a:schemeClr val="tx1"/>
                </a:solidFill>
                <a:latin typeface="Arial" charset="0"/>
              </a:defRPr>
            </a:lvl7pPr>
            <a:lvl8pPr marL="3427491" indent="-228501" defTabSz="960015" eaLnBrk="0" fontAlgn="base" hangingPunct="0">
              <a:spcBef>
                <a:spcPct val="0"/>
              </a:spcBef>
              <a:spcAft>
                <a:spcPct val="0"/>
              </a:spcAft>
              <a:defRPr>
                <a:solidFill>
                  <a:schemeClr val="tx1"/>
                </a:solidFill>
                <a:latin typeface="Arial" charset="0"/>
              </a:defRPr>
            </a:lvl8pPr>
            <a:lvl9pPr marL="3884491" indent="-228501" defTabSz="960015" eaLnBrk="0" fontAlgn="base" hangingPunct="0">
              <a:spcBef>
                <a:spcPct val="0"/>
              </a:spcBef>
              <a:spcAft>
                <a:spcPct val="0"/>
              </a:spcAft>
              <a:defRPr>
                <a:solidFill>
                  <a:schemeClr val="tx1"/>
                </a:solidFill>
                <a:latin typeface="Arial" charset="0"/>
              </a:defRPr>
            </a:lvl9pPr>
          </a:lstStyle>
          <a:p>
            <a:pPr eaLnBrk="1" hangingPunct="1"/>
            <a:fld id="{ED3F8C02-D2EC-45CB-BA6A-C14506616417}" type="slidenum">
              <a:rPr lang="en-US" smtClean="0"/>
              <a:pPr eaLnBrk="1" hangingPunct="1"/>
              <a:t>225</a:t>
            </a:fld>
            <a:endParaRPr lang="en-US"/>
          </a:p>
        </p:txBody>
      </p:sp>
    </p:spTree>
    <p:extLst>
      <p:ext uri="{BB962C8B-B14F-4D97-AF65-F5344CB8AC3E}">
        <p14:creationId xmlns:p14="http://schemas.microsoft.com/office/powerpoint/2010/main" val="3296938653"/>
      </p:ext>
    </p:extLst>
  </p:cSld>
  <p:clrMapOvr>
    <a:masterClrMapping/>
  </p:clrMapOvr>
</p:notes>
</file>

<file path=ppt/notesSlides/notesSlide2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1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instructor will illustrate an approach to using weather-normalized data to track the impact of changes at a daily level, much more sensitive than the monthly adjustment just shown.</a:t>
            </a:r>
          </a:p>
          <a:p>
            <a:endParaRPr lang="en-US" dirty="0"/>
          </a:p>
          <a:p>
            <a:r>
              <a:rPr lang="en-US" dirty="0"/>
              <a:t>In this case, the hospital had daily logs of natural gas use; it is relatively unusual to have interval data for your gas meters.</a:t>
            </a:r>
          </a:p>
          <a:p>
            <a:endParaRPr lang="en-US" dirty="0"/>
          </a:p>
          <a:p>
            <a:r>
              <a:rPr lang="en-US" dirty="0"/>
              <a:t>Interestingly, even though the hospital operated 24/7, we could distinguish weekday and weekend use in our analysis.</a:t>
            </a:r>
          </a:p>
        </p:txBody>
      </p:sp>
      <p:sp>
        <p:nvSpPr>
          <p:cNvPr id="541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29CC881-320F-4F52-8232-35919E918E10}" type="slidenum">
              <a:rPr lang="en-US" smtClean="0"/>
              <a:pPr eaLnBrk="1" hangingPunct="1"/>
              <a:t>232</a:t>
            </a:fld>
            <a:endParaRPr lang="en-US"/>
          </a:p>
        </p:txBody>
      </p:sp>
    </p:spTree>
    <p:extLst>
      <p:ext uri="{BB962C8B-B14F-4D97-AF65-F5344CB8AC3E}">
        <p14:creationId xmlns:p14="http://schemas.microsoft.com/office/powerpoint/2010/main" val="2746765941"/>
      </p:ext>
    </p:extLst>
  </p:cSld>
  <p:clrMapOvr>
    <a:masterClrMapping/>
  </p:clrMapOvr>
</p:notes>
</file>

<file path=ppt/notesSlides/notesSlide2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5923" name="Notes Placeholder 2"/>
          <p:cNvSpPr>
            <a:spLocks noGrp="1"/>
          </p:cNvSpPr>
          <p:nvPr>
            <p:ph type="body" idx="1"/>
          </p:nvPr>
        </p:nvSpPr>
        <p:spPr>
          <a:ln/>
        </p:spPr>
        <p:txBody>
          <a:bodyPr/>
          <a:lstStyle/>
          <a:p>
            <a:pPr marL="1013062" lvl="1" indent="-337687" defTabSz="675375">
              <a:lnSpc>
                <a:spcPct val="88000"/>
              </a:lnSpc>
              <a:spcBef>
                <a:spcPct val="20000"/>
              </a:spcBef>
              <a:tabLst>
                <a:tab pos="670685" algn="l"/>
                <a:tab pos="1346060" algn="l"/>
                <a:tab pos="2021436" algn="l"/>
                <a:tab pos="2696809" algn="l"/>
                <a:tab pos="3372187" algn="l"/>
                <a:tab pos="4047560" algn="l"/>
                <a:tab pos="4722935" algn="l"/>
                <a:tab pos="5398311" algn="l"/>
                <a:tab pos="6073686" algn="l"/>
                <a:tab pos="6749062" algn="l"/>
                <a:tab pos="7424437" algn="l"/>
                <a:tab pos="8099812" algn="l"/>
                <a:tab pos="8775187" algn="l"/>
                <a:tab pos="9450562" algn="l"/>
                <a:tab pos="10125938" algn="l"/>
                <a:tab pos="10801313" algn="l"/>
                <a:tab pos="11476688" algn="l"/>
                <a:tab pos="12152063" algn="l"/>
                <a:tab pos="12827439" algn="l"/>
                <a:tab pos="13502814" algn="l"/>
              </a:tabLst>
              <a:defRPr/>
            </a:pPr>
            <a:r>
              <a:rPr lang="en-GB" kern="0" dirty="0">
                <a:solidFill>
                  <a:schemeClr val="bg1"/>
                </a:solidFill>
              </a:rPr>
              <a:t>Here are the data analysis steps we used:</a:t>
            </a:r>
          </a:p>
          <a:p>
            <a:pPr marL="1013062" lvl="1" indent="-337687" defTabSz="675375">
              <a:lnSpc>
                <a:spcPct val="88000"/>
              </a:lnSpc>
              <a:spcBef>
                <a:spcPct val="20000"/>
              </a:spcBef>
              <a:buFont typeface="Times New Roman" pitchFamily="18" charset="0"/>
              <a:buChar char="•"/>
              <a:tabLst>
                <a:tab pos="670685" algn="l"/>
                <a:tab pos="1346060" algn="l"/>
                <a:tab pos="2021436" algn="l"/>
                <a:tab pos="2696809" algn="l"/>
                <a:tab pos="3372187" algn="l"/>
                <a:tab pos="4047560" algn="l"/>
                <a:tab pos="4722935" algn="l"/>
                <a:tab pos="5398311" algn="l"/>
                <a:tab pos="6073686" algn="l"/>
                <a:tab pos="6749062" algn="l"/>
                <a:tab pos="7424437" algn="l"/>
                <a:tab pos="8099812" algn="l"/>
                <a:tab pos="8775187" algn="l"/>
                <a:tab pos="9450562" algn="l"/>
                <a:tab pos="10125938" algn="l"/>
                <a:tab pos="10801313" algn="l"/>
                <a:tab pos="11476688" algn="l"/>
                <a:tab pos="12152063" algn="l"/>
                <a:tab pos="12827439" algn="l"/>
                <a:tab pos="13502814" algn="l"/>
              </a:tabLst>
              <a:defRPr/>
            </a:pPr>
            <a:r>
              <a:rPr lang="en-GB" kern="0" dirty="0">
                <a:solidFill>
                  <a:schemeClr val="bg1"/>
                </a:solidFill>
              </a:rPr>
              <a:t>Plotted daily consumption versus outside air temperature to model energy use, accounting for weather</a:t>
            </a:r>
          </a:p>
          <a:p>
            <a:pPr marL="1013062" lvl="1" indent="-337687" defTabSz="675375">
              <a:lnSpc>
                <a:spcPct val="88000"/>
              </a:lnSpc>
              <a:spcBef>
                <a:spcPct val="20000"/>
              </a:spcBef>
              <a:buFont typeface="Times New Roman" pitchFamily="18" charset="0"/>
              <a:buChar char="•"/>
              <a:tabLst>
                <a:tab pos="670685" algn="l"/>
                <a:tab pos="1346060" algn="l"/>
                <a:tab pos="2021436" algn="l"/>
                <a:tab pos="2696809" algn="l"/>
                <a:tab pos="3372187" algn="l"/>
                <a:tab pos="4047560" algn="l"/>
                <a:tab pos="4722935" algn="l"/>
                <a:tab pos="5398311" algn="l"/>
                <a:tab pos="6073686" algn="l"/>
                <a:tab pos="6749062" algn="l"/>
                <a:tab pos="7424437" algn="l"/>
                <a:tab pos="8099812" algn="l"/>
                <a:tab pos="8775187" algn="l"/>
                <a:tab pos="9450562" algn="l"/>
                <a:tab pos="10125938" algn="l"/>
                <a:tab pos="10801313" algn="l"/>
                <a:tab pos="11476688" algn="l"/>
                <a:tab pos="12152063" algn="l"/>
                <a:tab pos="12827439" algn="l"/>
                <a:tab pos="13502814" algn="l"/>
              </a:tabLst>
              <a:defRPr/>
            </a:pPr>
            <a:r>
              <a:rPr lang="en-GB" kern="0" dirty="0">
                <a:solidFill>
                  <a:schemeClr val="bg1"/>
                </a:solidFill>
              </a:rPr>
              <a:t>Compared model predictions to actual use and looked for anomalies</a:t>
            </a:r>
          </a:p>
          <a:p>
            <a:pPr marL="1013062" lvl="1" indent="-337687" defTabSz="675375">
              <a:lnSpc>
                <a:spcPct val="88000"/>
              </a:lnSpc>
              <a:spcBef>
                <a:spcPct val="20000"/>
              </a:spcBef>
              <a:buFont typeface="Times New Roman" pitchFamily="18" charset="0"/>
              <a:buChar char="•"/>
              <a:tabLst>
                <a:tab pos="670685" algn="l"/>
                <a:tab pos="1346060" algn="l"/>
                <a:tab pos="2021436" algn="l"/>
                <a:tab pos="2696809" algn="l"/>
                <a:tab pos="3372187" algn="l"/>
                <a:tab pos="4047560" algn="l"/>
                <a:tab pos="4722935" algn="l"/>
                <a:tab pos="5398311" algn="l"/>
                <a:tab pos="6073686" algn="l"/>
                <a:tab pos="6749062" algn="l"/>
                <a:tab pos="7424437" algn="l"/>
                <a:tab pos="8099812" algn="l"/>
                <a:tab pos="8775187" algn="l"/>
                <a:tab pos="9450562" algn="l"/>
                <a:tab pos="10125938" algn="l"/>
                <a:tab pos="10801313" algn="l"/>
                <a:tab pos="11476688" algn="l"/>
                <a:tab pos="12152063" algn="l"/>
                <a:tab pos="12827439" algn="l"/>
                <a:tab pos="13502814" algn="l"/>
              </a:tabLst>
              <a:defRPr/>
            </a:pPr>
            <a:r>
              <a:rPr lang="en-GB" kern="0" dirty="0">
                <a:solidFill>
                  <a:schemeClr val="bg1"/>
                </a:solidFill>
              </a:rPr>
              <a:t>Asked questions, found ideas for changes that would account for the patterns we saw</a:t>
            </a:r>
          </a:p>
          <a:p>
            <a:pPr marL="1013062" lvl="1" indent="-337687" defTabSz="675375">
              <a:lnSpc>
                <a:spcPct val="88000"/>
              </a:lnSpc>
              <a:spcBef>
                <a:spcPct val="20000"/>
              </a:spcBef>
              <a:buFont typeface="Times New Roman" pitchFamily="18" charset="0"/>
              <a:buChar char="•"/>
              <a:tabLst>
                <a:tab pos="670685" algn="l"/>
                <a:tab pos="1346060" algn="l"/>
                <a:tab pos="2021436" algn="l"/>
                <a:tab pos="2696809" algn="l"/>
                <a:tab pos="3372187" algn="l"/>
                <a:tab pos="4047560" algn="l"/>
                <a:tab pos="4722935" algn="l"/>
                <a:tab pos="5398311" algn="l"/>
                <a:tab pos="6073686" algn="l"/>
                <a:tab pos="6749062" algn="l"/>
                <a:tab pos="7424437" algn="l"/>
                <a:tab pos="8099812" algn="l"/>
                <a:tab pos="8775187" algn="l"/>
                <a:tab pos="9450562" algn="l"/>
                <a:tab pos="10125938" algn="l"/>
                <a:tab pos="10801313" algn="l"/>
                <a:tab pos="11476688" algn="l"/>
                <a:tab pos="12152063" algn="l"/>
                <a:tab pos="12827439" algn="l"/>
                <a:tab pos="13502814" algn="l"/>
              </a:tabLst>
              <a:defRPr/>
            </a:pPr>
            <a:r>
              <a:rPr lang="en-GB" kern="0" dirty="0">
                <a:solidFill>
                  <a:schemeClr val="bg1"/>
                </a:solidFill>
              </a:rPr>
              <a:t>Tried the changes to confirm that they worked (by looking at impact on energy use)</a:t>
            </a:r>
          </a:p>
          <a:p>
            <a:pPr marL="1013062" lvl="1" indent="-337687" defTabSz="675375">
              <a:lnSpc>
                <a:spcPct val="88000"/>
              </a:lnSpc>
              <a:spcBef>
                <a:spcPct val="20000"/>
              </a:spcBef>
              <a:buFont typeface="Times New Roman" pitchFamily="18" charset="0"/>
              <a:buChar char="•"/>
              <a:tabLst>
                <a:tab pos="670685" algn="l"/>
                <a:tab pos="1346060" algn="l"/>
                <a:tab pos="2021436" algn="l"/>
                <a:tab pos="2696809" algn="l"/>
                <a:tab pos="3372187" algn="l"/>
                <a:tab pos="4047560" algn="l"/>
                <a:tab pos="4722935" algn="l"/>
                <a:tab pos="5398311" algn="l"/>
                <a:tab pos="6073686" algn="l"/>
                <a:tab pos="6749062" algn="l"/>
                <a:tab pos="7424437" algn="l"/>
                <a:tab pos="8099812" algn="l"/>
                <a:tab pos="8775187" algn="l"/>
                <a:tab pos="9450562" algn="l"/>
                <a:tab pos="10125938" algn="l"/>
                <a:tab pos="10801313" algn="l"/>
                <a:tab pos="11476688" algn="l"/>
                <a:tab pos="12152063" algn="l"/>
                <a:tab pos="12827439" algn="l"/>
                <a:tab pos="13502814" algn="l"/>
              </a:tabLst>
              <a:defRPr/>
            </a:pPr>
            <a:endParaRPr lang="en-GB" kern="0" dirty="0">
              <a:solidFill>
                <a:schemeClr val="bg1"/>
              </a:solidFill>
            </a:endParaRPr>
          </a:p>
          <a:p>
            <a:pPr marL="1013062" lvl="1" indent="-337687" defTabSz="675375">
              <a:lnSpc>
                <a:spcPct val="88000"/>
              </a:lnSpc>
              <a:spcBef>
                <a:spcPct val="20000"/>
              </a:spcBef>
              <a:tabLst>
                <a:tab pos="670685" algn="l"/>
                <a:tab pos="1346060" algn="l"/>
                <a:tab pos="2021436" algn="l"/>
                <a:tab pos="2696809" algn="l"/>
                <a:tab pos="3372187" algn="l"/>
                <a:tab pos="4047560" algn="l"/>
                <a:tab pos="4722935" algn="l"/>
                <a:tab pos="5398311" algn="l"/>
                <a:tab pos="6073686" algn="l"/>
                <a:tab pos="6749062" algn="l"/>
                <a:tab pos="7424437" algn="l"/>
                <a:tab pos="8099812" algn="l"/>
                <a:tab pos="8775187" algn="l"/>
                <a:tab pos="9450562" algn="l"/>
                <a:tab pos="10125938" algn="l"/>
                <a:tab pos="10801313" algn="l"/>
                <a:tab pos="11476688" algn="l"/>
                <a:tab pos="12152063" algn="l"/>
                <a:tab pos="12827439" algn="l"/>
                <a:tab pos="13502814" algn="l"/>
              </a:tabLst>
              <a:defRPr/>
            </a:pPr>
            <a:r>
              <a:rPr lang="en-GB" kern="0" dirty="0">
                <a:solidFill>
                  <a:schemeClr val="bg1"/>
                </a:solidFill>
              </a:rPr>
              <a:t>The adjustments to the system were relatively minor and so there was excellent financial return on investment in this case.</a:t>
            </a:r>
          </a:p>
          <a:p>
            <a:pPr>
              <a:defRPr/>
            </a:pPr>
            <a:endParaRPr lang="en-US" dirty="0"/>
          </a:p>
        </p:txBody>
      </p:sp>
      <p:sp>
        <p:nvSpPr>
          <p:cNvPr id="542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B1FE4E7-D1FA-425A-A124-25567AE1086E}" type="slidenum">
              <a:rPr lang="en-US" smtClean="0"/>
              <a:pPr eaLnBrk="1" hangingPunct="1"/>
              <a:t>233</a:t>
            </a:fld>
            <a:endParaRPr lang="en-US"/>
          </a:p>
        </p:txBody>
      </p:sp>
    </p:spTree>
    <p:extLst>
      <p:ext uri="{BB962C8B-B14F-4D97-AF65-F5344CB8AC3E}">
        <p14:creationId xmlns:p14="http://schemas.microsoft.com/office/powerpoint/2010/main" val="716445766"/>
      </p:ext>
    </p:extLst>
  </p:cSld>
  <p:clrMapOvr>
    <a:masterClrMapping/>
  </p:clrMapOvr>
</p:notes>
</file>

<file path=ppt/notesSlides/notesSlide2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3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This is weekday electric use.  Each point on the graph is one day’s kWh use vs the average temperature for that day.</a:t>
            </a:r>
          </a:p>
          <a:p>
            <a:endParaRPr lang="en-US"/>
          </a:p>
          <a:p>
            <a:r>
              <a:rPr lang="en-US"/>
              <a:t>If you enter the daily records of kWh use and average temperature, row by row, in Excel and plot the kWh values versus the temperature values, you get the plot without the extra lines.  </a:t>
            </a:r>
          </a:p>
          <a:p>
            <a:endParaRPr lang="en-US"/>
          </a:p>
          <a:p>
            <a:r>
              <a:rPr lang="en-US"/>
              <a:t>We did a little extra work to get the lines--There are really two fits to the data, one is a flat line, which indicates that until the hospital needs mechanical cooling at about 48 deg F, electricity use is essentially constant (horizontal  line.)  Above 48 deg F, electricity use increase at about 1000 kWh for every degree increase.</a:t>
            </a:r>
          </a:p>
          <a:p>
            <a:endParaRPr lang="en-US"/>
          </a:p>
          <a:p>
            <a:r>
              <a:rPr lang="en-US"/>
              <a:t>Excel can tell you the equations if you click the appropriate functions.</a:t>
            </a:r>
          </a:p>
        </p:txBody>
      </p:sp>
      <p:sp>
        <p:nvSpPr>
          <p:cNvPr id="543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32C1245-1242-46D2-A5EE-B69B65FAE151}" type="slidenum">
              <a:rPr lang="en-US" smtClean="0"/>
              <a:pPr eaLnBrk="1" hangingPunct="1"/>
              <a:t>234</a:t>
            </a:fld>
            <a:endParaRPr lang="en-US"/>
          </a:p>
        </p:txBody>
      </p:sp>
    </p:spTree>
    <p:extLst>
      <p:ext uri="{BB962C8B-B14F-4D97-AF65-F5344CB8AC3E}">
        <p14:creationId xmlns:p14="http://schemas.microsoft.com/office/powerpoint/2010/main" val="978858080"/>
      </p:ext>
    </p:extLst>
  </p:cSld>
  <p:clrMapOvr>
    <a:masterClrMapping/>
  </p:clrMapOvr>
</p:notes>
</file>

<file path=ppt/notesSlides/notesSlide2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4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Here’s the corresponding graph for gas use.</a:t>
            </a:r>
          </a:p>
          <a:p>
            <a:endParaRPr lang="en-US" dirty="0"/>
          </a:p>
          <a:p>
            <a:r>
              <a:rPr lang="en-US" dirty="0"/>
              <a:t>Now each point is daily CCF (hundred cubic feet, approximately a </a:t>
            </a:r>
            <a:r>
              <a:rPr lang="en-US" dirty="0" err="1"/>
              <a:t>therm</a:t>
            </a:r>
            <a:r>
              <a:rPr lang="en-US" dirty="0"/>
              <a:t>) plotted vs the average temperature for that day.</a:t>
            </a:r>
          </a:p>
          <a:p>
            <a:endParaRPr lang="en-US" dirty="0"/>
          </a:p>
          <a:p>
            <a:r>
              <a:rPr lang="en-US" dirty="0"/>
              <a:t>The cloud of points has some curvature, so in this case, we used a simple exponential function to approximate the shape of the data.</a:t>
            </a:r>
          </a:p>
          <a:p>
            <a:endParaRPr lang="en-US" dirty="0"/>
          </a:p>
          <a:p>
            <a:r>
              <a:rPr lang="en-US" dirty="0"/>
              <a:t>Using the baseline curves for gas and electricity use, we built a spreadsheet that would predict energy use, given outside air temperature, day by day.</a:t>
            </a:r>
          </a:p>
          <a:p>
            <a:endParaRPr lang="en-US" dirty="0"/>
          </a:p>
        </p:txBody>
      </p:sp>
      <p:sp>
        <p:nvSpPr>
          <p:cNvPr id="544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4531325-9A4E-4345-8150-336CA058FCD0}" type="slidenum">
              <a:rPr lang="en-US" smtClean="0"/>
              <a:pPr eaLnBrk="1" hangingPunct="1"/>
              <a:t>235</a:t>
            </a:fld>
            <a:endParaRPr lang="en-US"/>
          </a:p>
        </p:txBody>
      </p:sp>
    </p:spTree>
    <p:extLst>
      <p:ext uri="{BB962C8B-B14F-4D97-AF65-F5344CB8AC3E}">
        <p14:creationId xmlns:p14="http://schemas.microsoft.com/office/powerpoint/2010/main" val="2661676886"/>
      </p:ext>
    </p:extLst>
  </p:cSld>
  <p:clrMapOvr>
    <a:masterClrMapping/>
  </p:clrMapOvr>
</p:notes>
</file>

<file path=ppt/notesSlides/notesSlide2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8995" name="Notes Placeholder 2"/>
          <p:cNvSpPr>
            <a:spLocks noGrp="1"/>
          </p:cNvSpPr>
          <p:nvPr>
            <p:ph type="body" idx="1"/>
          </p:nvPr>
        </p:nvSpPr>
        <p:spPr>
          <a:ln/>
        </p:spPr>
        <p:txBody>
          <a:bodyPr/>
          <a:lstStyle/>
          <a:p>
            <a:pPr marL="0" lvl="1">
              <a:defRPr/>
            </a:pPr>
            <a:r>
              <a:rPr lang="en-US" kern="0" dirty="0">
                <a:solidFill>
                  <a:schemeClr val="bg1"/>
                </a:solidFill>
              </a:rPr>
              <a:t>As we watched the spreadsheet, day by day, the engineer started doing things.</a:t>
            </a:r>
          </a:p>
          <a:p>
            <a:pPr marL="0" lvl="1">
              <a:defRPr/>
            </a:pPr>
            <a:endParaRPr lang="en-US" kern="0" dirty="0">
              <a:solidFill>
                <a:schemeClr val="bg1"/>
              </a:solidFill>
            </a:endParaRPr>
          </a:p>
          <a:p>
            <a:pPr marL="0" lvl="1">
              <a:defRPr/>
            </a:pPr>
            <a:r>
              <a:rPr lang="en-US" kern="0" dirty="0">
                <a:solidFill>
                  <a:schemeClr val="bg1"/>
                </a:solidFill>
              </a:rPr>
              <a:t>We could not lower pressure all the way to  target (~65 psi, minimum required so sterilizers will function) because one section of the building would not work at pressure lower than 90 psi.</a:t>
            </a:r>
          </a:p>
          <a:p>
            <a:pPr marL="0" lvl="1">
              <a:defRPr/>
            </a:pPr>
            <a:endParaRPr lang="en-US" kern="0" dirty="0">
              <a:solidFill>
                <a:schemeClr val="bg1"/>
              </a:solidFill>
            </a:endParaRPr>
          </a:p>
          <a:p>
            <a:pPr marL="0" lvl="1">
              <a:defRPr/>
            </a:pPr>
            <a:r>
              <a:rPr lang="en-US" kern="0" dirty="0">
                <a:solidFill>
                  <a:schemeClr val="bg1"/>
                </a:solidFill>
              </a:rPr>
              <a:t>This was discovered as the pressure was lowered below 90 psi and reports back to the building engineer indicated problems.</a:t>
            </a:r>
          </a:p>
          <a:p>
            <a:pPr marL="0" lvl="1">
              <a:defRPr/>
            </a:pPr>
            <a:endParaRPr lang="en-US" kern="0" dirty="0">
              <a:solidFill>
                <a:schemeClr val="bg1"/>
              </a:solidFill>
            </a:endParaRPr>
          </a:p>
          <a:p>
            <a:pPr marL="0" lvl="1">
              <a:defRPr/>
            </a:pPr>
            <a:r>
              <a:rPr lang="en-US" kern="0" dirty="0">
                <a:solidFill>
                  <a:schemeClr val="bg1"/>
                </a:solidFill>
              </a:rPr>
              <a:t>This is an important example of TESTING a change and adjusting in light of feedback from occupants.</a:t>
            </a:r>
          </a:p>
          <a:p>
            <a:pPr>
              <a:defRPr/>
            </a:pPr>
            <a:endParaRPr lang="en-US" dirty="0"/>
          </a:p>
        </p:txBody>
      </p:sp>
      <p:sp>
        <p:nvSpPr>
          <p:cNvPr id="545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22907F4-09AA-4F03-BCF9-F4B905CFD259}" type="slidenum">
              <a:rPr lang="en-US" smtClean="0"/>
              <a:pPr eaLnBrk="1" hangingPunct="1"/>
              <a:t>236</a:t>
            </a:fld>
            <a:endParaRPr lang="en-US"/>
          </a:p>
        </p:txBody>
      </p:sp>
    </p:spTree>
    <p:extLst>
      <p:ext uri="{BB962C8B-B14F-4D97-AF65-F5344CB8AC3E}">
        <p14:creationId xmlns:p14="http://schemas.microsoft.com/office/powerpoint/2010/main" val="1867024101"/>
      </p:ext>
    </p:extLst>
  </p:cSld>
  <p:clrMapOvr>
    <a:masterClrMapping/>
  </p:clrMapOvr>
</p:notes>
</file>

<file path=ppt/notesSlides/notesSlide2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6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is how the spreadsheet works, manual process in this case.</a:t>
            </a:r>
          </a:p>
          <a:p>
            <a:r>
              <a:rPr lang="en-US" dirty="0"/>
              <a:t>Gas meter is read to give us the actual gas consumption for the day.</a:t>
            </a:r>
          </a:p>
          <a:p>
            <a:endParaRPr lang="en-US" dirty="0"/>
          </a:p>
          <a:p>
            <a:r>
              <a:rPr lang="en-US" dirty="0"/>
              <a:t>As soon as we have the average Temp for a day,  the spreadsheet calculates the predicted gas energy using our baseline curve.  </a:t>
            </a:r>
          </a:p>
          <a:p>
            <a:endParaRPr lang="en-US" dirty="0"/>
          </a:p>
          <a:p>
            <a:r>
              <a:rPr lang="en-US" dirty="0"/>
              <a:t>In the display, we cut out the middle pages of the data,--we show our start in Jan 06 and our end in Dec 06.</a:t>
            </a:r>
          </a:p>
          <a:p>
            <a:endParaRPr lang="en-US" dirty="0"/>
          </a:p>
          <a:p>
            <a:r>
              <a:rPr lang="en-US" dirty="0"/>
              <a:t>We show that gas consumption is 93% of the previous year, already accounting for temperature.  This is large building, 89000t herms @$1 a therm.</a:t>
            </a:r>
          </a:p>
          <a:p>
            <a:endParaRPr lang="en-US" dirty="0"/>
          </a:p>
          <a:p>
            <a:r>
              <a:rPr lang="en-US" dirty="0"/>
              <a:t>So paying attention to a few things, we were able to save $90K and 530 tons of CO2 emissions, with no capital expenditures.</a:t>
            </a:r>
          </a:p>
        </p:txBody>
      </p:sp>
      <p:sp>
        <p:nvSpPr>
          <p:cNvPr id="546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23BD689-D2F0-4A5B-9C86-A4884ECE7EF3}" type="slidenum">
              <a:rPr lang="en-US" smtClean="0"/>
              <a:pPr eaLnBrk="1" hangingPunct="1"/>
              <a:t>237</a:t>
            </a:fld>
            <a:endParaRPr lang="en-US"/>
          </a:p>
        </p:txBody>
      </p:sp>
    </p:spTree>
    <p:extLst>
      <p:ext uri="{BB962C8B-B14F-4D97-AF65-F5344CB8AC3E}">
        <p14:creationId xmlns:p14="http://schemas.microsoft.com/office/powerpoint/2010/main" val="1341942225"/>
      </p:ext>
    </p:extLst>
  </p:cSld>
  <p:clrMapOvr>
    <a:masterClrMapping/>
  </p:clrMapOvr>
</p:notes>
</file>

<file path=ppt/notesSlides/notesSlide2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7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day by day monitoring had an extra benefit.</a:t>
            </a:r>
          </a:p>
          <a:p>
            <a:r>
              <a:rPr lang="en-US" dirty="0"/>
              <a:t>In Fall 2006.  when outside air T was around 50, some days it would be cool enough for outside air to cool the building.  Some times large chiller would start.</a:t>
            </a:r>
          </a:p>
          <a:p>
            <a:r>
              <a:rPr lang="en-US" dirty="0"/>
              <a:t>In the middle of the period, the building was operating at less than 100%--more efficient than predictions based on the model year.</a:t>
            </a:r>
          </a:p>
          <a:p>
            <a:r>
              <a:rPr lang="en-US" dirty="0"/>
              <a:t>Then for a few days, the energy use jumped above 100%--related to a weekend!  </a:t>
            </a:r>
          </a:p>
          <a:p>
            <a:r>
              <a:rPr lang="en-US" dirty="0"/>
              <a:t>The building engineer came in on Monday and found he was over 100% on gas consumption, he knew of no changes, and wasn’t sure what was happening.  He had a discussion with his staff and discovered the big chillers were going on and off in the fall weather.  To prevent  this cycling, staff had made over-ridden controls and the chillers were running constantly….so the additional gas consumption was from chillers </a:t>
            </a:r>
            <a:r>
              <a:rPr lang="en-US" dirty="0" err="1"/>
              <a:t>running,coupled</a:t>
            </a:r>
            <a:r>
              <a:rPr lang="en-US" dirty="0"/>
              <a:t> with the hospital’s constant volume air system, the gas was being used for reheating.</a:t>
            </a:r>
          </a:p>
          <a:p>
            <a:r>
              <a:rPr lang="en-US" dirty="0"/>
              <a:t>Now, the values are relatively small--the difference between predicted and actual, a few hundred </a:t>
            </a:r>
            <a:r>
              <a:rPr lang="en-US" dirty="0" err="1"/>
              <a:t>therms</a:t>
            </a:r>
            <a:r>
              <a:rPr lang="en-US" dirty="0"/>
              <a:t> a day.  Values this small compared to 1,000,000 </a:t>
            </a:r>
            <a:r>
              <a:rPr lang="en-US" dirty="0" err="1"/>
              <a:t>therms</a:t>
            </a:r>
            <a:r>
              <a:rPr lang="en-US" dirty="0"/>
              <a:t> a year would be buried in monthly data.  </a:t>
            </a:r>
          </a:p>
          <a:p>
            <a:r>
              <a:rPr lang="en-US" dirty="0"/>
              <a:t>This example illustrates the value of paying attention on a frequent basis.  </a:t>
            </a:r>
          </a:p>
          <a:p>
            <a:endParaRPr lang="en-US" dirty="0"/>
          </a:p>
        </p:txBody>
      </p:sp>
      <p:sp>
        <p:nvSpPr>
          <p:cNvPr id="547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8662FAD-9131-4FA8-A642-F511B2118BDC}" type="slidenum">
              <a:rPr lang="en-US" smtClean="0"/>
              <a:pPr eaLnBrk="1" hangingPunct="1"/>
              <a:t>238</a:t>
            </a:fld>
            <a:endParaRPr lang="en-US"/>
          </a:p>
        </p:txBody>
      </p:sp>
    </p:spTree>
    <p:extLst>
      <p:ext uri="{BB962C8B-B14F-4D97-AF65-F5344CB8AC3E}">
        <p14:creationId xmlns:p14="http://schemas.microsoft.com/office/powerpoint/2010/main" val="52323580"/>
      </p:ext>
    </p:extLst>
  </p:cSld>
  <p:clrMapOvr>
    <a:masterClrMapping/>
  </p:clrMapOvr>
</p:notes>
</file>

<file path=ppt/notesSlides/notesSlide2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8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48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E8BE21EC-1076-4A4F-BA74-8347E5D09D48}" type="slidenum">
              <a:rPr lang="en-US" smtClean="0"/>
              <a:pPr eaLnBrk="1" hangingPunct="1"/>
              <a:t>239</a:t>
            </a:fld>
            <a:endParaRPr lang="en-US"/>
          </a:p>
        </p:txBody>
      </p:sp>
    </p:spTree>
    <p:extLst>
      <p:ext uri="{BB962C8B-B14F-4D97-AF65-F5344CB8AC3E}">
        <p14:creationId xmlns:p14="http://schemas.microsoft.com/office/powerpoint/2010/main" val="2439543732"/>
      </p:ext>
    </p:extLst>
  </p:cSld>
  <p:clrMapOvr>
    <a:masterClrMapping/>
  </p:clrMapOvr>
</p:notes>
</file>

<file path=ppt/notesSlides/notesSlide2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9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49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F90FDE2-1BD4-4B09-832C-EF56C8B2247A}" type="slidenum">
              <a:rPr lang="en-US" smtClean="0"/>
              <a:pPr eaLnBrk="1" hangingPunct="1"/>
              <a:t>240</a:t>
            </a:fld>
            <a:endParaRPr lang="en-US"/>
          </a:p>
        </p:txBody>
      </p:sp>
    </p:spTree>
    <p:extLst>
      <p:ext uri="{BB962C8B-B14F-4D97-AF65-F5344CB8AC3E}">
        <p14:creationId xmlns:p14="http://schemas.microsoft.com/office/powerpoint/2010/main" val="3868167439"/>
      </p:ext>
    </p:extLst>
  </p:cSld>
  <p:clrMapOvr>
    <a:masterClrMapping/>
  </p:clrMapOvr>
</p:notes>
</file>

<file path=ppt/notesSlides/notesSlide2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09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0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50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9AE586D-00FB-401C-A597-6A585D9F6F77}" type="slidenum">
              <a:rPr lang="en-US" smtClean="0"/>
              <a:pPr eaLnBrk="1" hangingPunct="1"/>
              <a:t>241</a:t>
            </a:fld>
            <a:endParaRPr lang="en-US"/>
          </a:p>
        </p:txBody>
      </p:sp>
    </p:spTree>
    <p:extLst>
      <p:ext uri="{BB962C8B-B14F-4D97-AF65-F5344CB8AC3E}">
        <p14:creationId xmlns:p14="http://schemas.microsoft.com/office/powerpoint/2010/main" val="1589163133"/>
      </p:ext>
    </p:extLst>
  </p:cSld>
  <p:clrMapOvr>
    <a:masterClrMapping/>
  </p:clrMapOvr>
</p:notes>
</file>

<file path=ppt/notesSlides/notesSlide2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1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51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0015" eaLnBrk="0" hangingPunct="0">
              <a:defRPr>
                <a:solidFill>
                  <a:schemeClr val="tx1"/>
                </a:solidFill>
                <a:latin typeface="Arial" charset="0"/>
              </a:defRPr>
            </a:lvl1pPr>
            <a:lvl2pPr marL="742624" indent="-285624" defTabSz="960015" eaLnBrk="0" hangingPunct="0">
              <a:defRPr>
                <a:solidFill>
                  <a:schemeClr val="tx1"/>
                </a:solidFill>
                <a:latin typeface="Arial" charset="0"/>
              </a:defRPr>
            </a:lvl2pPr>
            <a:lvl3pPr marL="1142499" indent="-228501" defTabSz="960015" eaLnBrk="0" hangingPunct="0">
              <a:defRPr>
                <a:solidFill>
                  <a:schemeClr val="tx1"/>
                </a:solidFill>
                <a:latin typeface="Arial" charset="0"/>
              </a:defRPr>
            </a:lvl3pPr>
            <a:lvl4pPr marL="1599497" indent="-228501" defTabSz="960015" eaLnBrk="0" hangingPunct="0">
              <a:defRPr>
                <a:solidFill>
                  <a:schemeClr val="tx1"/>
                </a:solidFill>
                <a:latin typeface="Arial" charset="0"/>
              </a:defRPr>
            </a:lvl4pPr>
            <a:lvl5pPr marL="2056497" indent="-228501" defTabSz="960015" eaLnBrk="0" hangingPunct="0">
              <a:defRPr>
                <a:solidFill>
                  <a:schemeClr val="tx1"/>
                </a:solidFill>
                <a:latin typeface="Arial" charset="0"/>
              </a:defRPr>
            </a:lvl5pPr>
            <a:lvl6pPr marL="2513495" indent="-228501" defTabSz="960015" eaLnBrk="0" fontAlgn="base" hangingPunct="0">
              <a:spcBef>
                <a:spcPct val="0"/>
              </a:spcBef>
              <a:spcAft>
                <a:spcPct val="0"/>
              </a:spcAft>
              <a:defRPr>
                <a:solidFill>
                  <a:schemeClr val="tx1"/>
                </a:solidFill>
                <a:latin typeface="Arial" charset="0"/>
              </a:defRPr>
            </a:lvl6pPr>
            <a:lvl7pPr marL="2970494" indent="-228501" defTabSz="960015" eaLnBrk="0" fontAlgn="base" hangingPunct="0">
              <a:spcBef>
                <a:spcPct val="0"/>
              </a:spcBef>
              <a:spcAft>
                <a:spcPct val="0"/>
              </a:spcAft>
              <a:defRPr>
                <a:solidFill>
                  <a:schemeClr val="tx1"/>
                </a:solidFill>
                <a:latin typeface="Arial" charset="0"/>
              </a:defRPr>
            </a:lvl7pPr>
            <a:lvl8pPr marL="3427491" indent="-228501" defTabSz="960015" eaLnBrk="0" fontAlgn="base" hangingPunct="0">
              <a:spcBef>
                <a:spcPct val="0"/>
              </a:spcBef>
              <a:spcAft>
                <a:spcPct val="0"/>
              </a:spcAft>
              <a:defRPr>
                <a:solidFill>
                  <a:schemeClr val="tx1"/>
                </a:solidFill>
                <a:latin typeface="Arial" charset="0"/>
              </a:defRPr>
            </a:lvl8pPr>
            <a:lvl9pPr marL="3884491" indent="-228501" defTabSz="960015" eaLnBrk="0" fontAlgn="base" hangingPunct="0">
              <a:spcBef>
                <a:spcPct val="0"/>
              </a:spcBef>
              <a:spcAft>
                <a:spcPct val="0"/>
              </a:spcAft>
              <a:defRPr>
                <a:solidFill>
                  <a:schemeClr val="tx1"/>
                </a:solidFill>
                <a:latin typeface="Arial" charset="0"/>
              </a:defRPr>
            </a:lvl9pPr>
          </a:lstStyle>
          <a:p>
            <a:pPr eaLnBrk="1" hangingPunct="1"/>
            <a:fld id="{5AB975F1-07F3-43C8-A720-A7950607E183}" type="slidenum">
              <a:rPr lang="en-US" smtClean="0">
                <a:solidFill>
                  <a:srgbClr val="000000"/>
                </a:solidFill>
              </a:rPr>
              <a:pPr eaLnBrk="1" hangingPunct="1"/>
              <a:t>242</a:t>
            </a:fld>
            <a:endParaRPr lang="en-US">
              <a:solidFill>
                <a:srgbClr val="000000"/>
              </a:solidFill>
            </a:endParaRPr>
          </a:p>
        </p:txBody>
      </p:sp>
    </p:spTree>
    <p:extLst>
      <p:ext uri="{BB962C8B-B14F-4D97-AF65-F5344CB8AC3E}">
        <p14:creationId xmlns:p14="http://schemas.microsoft.com/office/powerpoint/2010/main" val="3552821809"/>
      </p:ext>
    </p:extLst>
  </p:cSld>
  <p:clrMapOvr>
    <a:masterClrMapping/>
  </p:clrMapOvr>
</p:notes>
</file>

<file path=ppt/notesSlides/notesSlide2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552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AEAD60E-697C-466E-9DCE-6E8995503B6C}" type="slidenum">
              <a:rPr lang="en-US" smtClean="0"/>
              <a:pPr eaLnBrk="1" hangingPunct="1"/>
              <a:t>243</a:t>
            </a:fld>
            <a:endParaRPr lang="en-US"/>
          </a:p>
        </p:txBody>
      </p:sp>
    </p:spTree>
    <p:extLst>
      <p:ext uri="{BB962C8B-B14F-4D97-AF65-F5344CB8AC3E}">
        <p14:creationId xmlns:p14="http://schemas.microsoft.com/office/powerpoint/2010/main" val="543029601"/>
      </p:ext>
    </p:extLst>
  </p:cSld>
  <p:clrMapOvr>
    <a:masterClrMapping/>
  </p:clrMapOvr>
</p:notes>
</file>

<file path=ppt/notesSlides/notesSlide2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52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AEAD60E-697C-466E-9DCE-6E8995503B6C}" type="slidenum">
              <a:rPr lang="en-US" smtClean="0"/>
              <a:pPr eaLnBrk="1" hangingPunct="1"/>
              <a:t>244</a:t>
            </a:fld>
            <a:endParaRPr lang="en-US"/>
          </a:p>
        </p:txBody>
      </p:sp>
    </p:spTree>
    <p:extLst>
      <p:ext uri="{BB962C8B-B14F-4D97-AF65-F5344CB8AC3E}">
        <p14:creationId xmlns:p14="http://schemas.microsoft.com/office/powerpoint/2010/main" val="343191936"/>
      </p:ext>
    </p:extLst>
  </p:cSld>
  <p:clrMapOvr>
    <a:masterClrMapping/>
  </p:clrMapOvr>
</p:notes>
</file>

<file path=ppt/notesSlides/notesSlide2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8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58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defRPr/>
            </a:pPr>
            <a:fld id="{B9E26F9D-191C-4503-9821-F5A35E7E8D6F}" type="slidenum">
              <a:rPr lang="en-US">
                <a:solidFill>
                  <a:srgbClr val="000000"/>
                </a:solidFill>
              </a:rPr>
              <a:pPr eaLnBrk="1" hangingPunct="1">
                <a:defRPr/>
              </a:pPr>
              <a:t>245</a:t>
            </a:fld>
            <a:endParaRPr lang="en-US">
              <a:solidFill>
                <a:srgbClr val="000000"/>
              </a:solidFill>
            </a:endParaRPr>
          </a:p>
        </p:txBody>
      </p:sp>
    </p:spTree>
    <p:extLst>
      <p:ext uri="{BB962C8B-B14F-4D97-AF65-F5344CB8AC3E}">
        <p14:creationId xmlns:p14="http://schemas.microsoft.com/office/powerpoint/2010/main" val="1667000221"/>
      </p:ext>
    </p:extLst>
  </p:cSld>
  <p:clrMapOvr>
    <a:masterClrMapping/>
  </p:clrMapOvr>
</p:notes>
</file>

<file path=ppt/notesSlides/notesSlide2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3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53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C2EED09-C96B-4D41-8C30-84CC421A7701}" type="slidenum">
              <a:rPr lang="en-US" smtClean="0"/>
              <a:pPr eaLnBrk="1" hangingPunct="1"/>
              <a:t>246</a:t>
            </a:fld>
            <a:endParaRPr lang="en-US"/>
          </a:p>
        </p:txBody>
      </p:sp>
    </p:spTree>
    <p:extLst>
      <p:ext uri="{BB962C8B-B14F-4D97-AF65-F5344CB8AC3E}">
        <p14:creationId xmlns:p14="http://schemas.microsoft.com/office/powerpoint/2010/main" val="2022642756"/>
      </p:ext>
    </p:extLst>
  </p:cSld>
  <p:clrMapOvr>
    <a:masterClrMapping/>
  </p:clrMapOvr>
</p:notes>
</file>

<file path=ppt/notesSlides/notesSlide2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5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55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33475F9-533C-4229-8DF8-46A68C896335}" type="slidenum">
              <a:rPr lang="en-US" smtClean="0"/>
              <a:pPr eaLnBrk="1" hangingPunct="1"/>
              <a:t>248</a:t>
            </a:fld>
            <a:endParaRPr lang="en-US"/>
          </a:p>
        </p:txBody>
      </p:sp>
    </p:spTree>
    <p:extLst>
      <p:ext uri="{BB962C8B-B14F-4D97-AF65-F5344CB8AC3E}">
        <p14:creationId xmlns:p14="http://schemas.microsoft.com/office/powerpoint/2010/main" val="124544516"/>
      </p:ext>
    </p:extLst>
  </p:cSld>
  <p:clrMapOvr>
    <a:masterClrMapping/>
  </p:clrMapOvr>
</p:notes>
</file>

<file path=ppt/notesSlides/notesSlide2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6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6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 are four sources of temperature data that you can use for weather normalization.</a:t>
            </a:r>
          </a:p>
          <a:p>
            <a:endParaRPr lang="en-US" dirty="0"/>
          </a:p>
          <a:p>
            <a:r>
              <a:rPr lang="en-US" dirty="0"/>
              <a:t>http://www.weather.gov/climate/   is the portal to access reports from NOAA weather stations.  </a:t>
            </a:r>
          </a:p>
        </p:txBody>
      </p:sp>
      <p:sp>
        <p:nvSpPr>
          <p:cNvPr id="556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C735765-B8F5-4C4B-AC97-4E10C9DF2B6C}" type="slidenum">
              <a:rPr lang="en-US" smtClean="0"/>
              <a:pPr eaLnBrk="1" hangingPunct="1"/>
              <a:t>249</a:t>
            </a:fld>
            <a:endParaRPr lang="en-US"/>
          </a:p>
        </p:txBody>
      </p:sp>
    </p:spTree>
    <p:extLst>
      <p:ext uri="{BB962C8B-B14F-4D97-AF65-F5344CB8AC3E}">
        <p14:creationId xmlns:p14="http://schemas.microsoft.com/office/powerpoint/2010/main" val="578426626"/>
      </p:ext>
    </p:extLst>
  </p:cSld>
  <p:clrMapOvr>
    <a:masterClrMapping/>
  </p:clrMapOvr>
</p:notes>
</file>

<file path=ppt/notesSlides/notesSlide2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910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59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C220F37-ED85-4DC7-8675-ECFCA26C06D5}" type="slidenum">
              <a:rPr lang="en-US" smtClean="0"/>
              <a:pPr eaLnBrk="1" hangingPunct="1"/>
              <a:t>250</a:t>
            </a:fld>
            <a:endParaRPr lang="en-US"/>
          </a:p>
        </p:txBody>
      </p:sp>
    </p:spTree>
    <p:extLst>
      <p:ext uri="{BB962C8B-B14F-4D97-AF65-F5344CB8AC3E}">
        <p14:creationId xmlns:p14="http://schemas.microsoft.com/office/powerpoint/2010/main" val="2996408681"/>
      </p:ext>
    </p:extLst>
  </p:cSld>
  <p:clrMapOvr>
    <a:masterClrMapping/>
  </p:clrMapOvr>
</p:notes>
</file>

<file path=ppt/notesSlides/notesSlide2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0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2100" dirty="0"/>
              <a:t>In this last section of the seminar, we return to the key point we started with, accountability.</a:t>
            </a:r>
          </a:p>
          <a:p>
            <a:endParaRPr lang="en-US" sz="2100" b="1" dirty="0"/>
          </a:p>
          <a:p>
            <a:r>
              <a:rPr lang="en-US" sz="2100" b="1" dirty="0"/>
              <a:t>Accountability</a:t>
            </a:r>
            <a:r>
              <a:rPr lang="en-US" sz="2100" dirty="0"/>
              <a:t> </a:t>
            </a:r>
            <a:r>
              <a:rPr lang="en-US" dirty="0"/>
              <a:t>means a specific person owns the results of the actions to manage energy (good, bad or not done at all.)</a:t>
            </a:r>
          </a:p>
          <a:p>
            <a:endParaRPr lang="en-US" dirty="0"/>
          </a:p>
          <a:p>
            <a:r>
              <a:rPr lang="en-US" dirty="0"/>
              <a:t>I have learned that all the good ideas --to  upgrade O&amp;M practices, to use data for energy detective work, to understand the impact of weather—all of these are just good ideas unless you have accountability to put them into practice.</a:t>
            </a:r>
          </a:p>
          <a:p>
            <a:endParaRPr lang="en-US" dirty="0"/>
          </a:p>
          <a:p>
            <a:r>
              <a:rPr lang="en-US" dirty="0"/>
              <a:t>Everything we have discussed today is just theoretical unless there is a person accountable—somebody must be accountable.</a:t>
            </a:r>
          </a:p>
          <a:p>
            <a:endParaRPr lang="en-US" dirty="0"/>
          </a:p>
          <a:p>
            <a:endParaRPr lang="en-US" dirty="0"/>
          </a:p>
          <a:p>
            <a:endParaRPr lang="en-US" dirty="0"/>
          </a:p>
          <a:p>
            <a:endParaRPr lang="en-US" dirty="0"/>
          </a:p>
          <a:p>
            <a:endParaRPr lang="en-US" dirty="0"/>
          </a:p>
          <a:p>
            <a:endParaRPr lang="en-US" dirty="0"/>
          </a:p>
        </p:txBody>
      </p:sp>
      <p:sp>
        <p:nvSpPr>
          <p:cNvPr id="560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9D001BD-B2D8-498E-B033-27C3DD7A27C6}" type="slidenum">
              <a:rPr lang="en-US" smtClean="0"/>
              <a:pPr eaLnBrk="1" hangingPunct="1"/>
              <a:t>251</a:t>
            </a:fld>
            <a:endParaRPr lang="en-US"/>
          </a:p>
        </p:txBody>
      </p:sp>
    </p:spTree>
    <p:extLst>
      <p:ext uri="{BB962C8B-B14F-4D97-AF65-F5344CB8AC3E}">
        <p14:creationId xmlns:p14="http://schemas.microsoft.com/office/powerpoint/2010/main" val="3165657089"/>
      </p:ext>
    </p:extLst>
  </p:cSld>
  <p:clrMapOvr>
    <a:masterClrMapping/>
  </p:clrMapOvr>
</p:notes>
</file>

<file path=ppt/notesSlides/notesSlide2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1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We will give you a quick review of the Lowell Hall case—</a:t>
            </a:r>
          </a:p>
          <a:p>
            <a:r>
              <a:rPr lang="en-US"/>
              <a:t>The Lowell Center is a multiple use building of 118,000 gross square feet with seven floors, plus an occupied basement level. The building was constructed in 1959, with a major addition in 1966. The building houses university faculty and administrative offices, classrooms, and a hotel function, complete with an indoor swimming pool and banquet dining for out-of-town seminar attendees.</a:t>
            </a:r>
          </a:p>
          <a:p>
            <a:r>
              <a:rPr lang="en-US"/>
              <a:t> Building heat, pool heating, and the bulk of domestic water heating is furnished by two, gas/oil scotch marine type fire tube hot water boilers. A small gas-only boiler provides summertime heat for domestic hot water and to heat the swimming pool. A gas fired commercial type water heater furnishes 180°F water for the final rinse of the dishwasher.</a:t>
            </a:r>
          </a:p>
          <a:p>
            <a:r>
              <a:rPr lang="en-US"/>
              <a:t> Cooling is furnished by two electrically powered water chillers, each serving separate portions of the building. Heating water and chilled water are utilized in 35 individual air handling systems serving various portions of the facility. Air handling system operation is intended to be scheduled by an energy management system.</a:t>
            </a:r>
          </a:p>
          <a:p>
            <a:r>
              <a:rPr lang="en-US"/>
              <a:t>The building has had major investments (capital projects) over its life time.  </a:t>
            </a:r>
          </a:p>
          <a:p>
            <a:r>
              <a:rPr lang="en-US"/>
              <a:t>Lowell Hall has not reaped the benefit of these investments because there is no commitment to energy management.</a:t>
            </a:r>
          </a:p>
        </p:txBody>
      </p:sp>
      <p:sp>
        <p:nvSpPr>
          <p:cNvPr id="561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D269C46-6BDA-4B27-A7FB-6DB591663D19}" type="slidenum">
              <a:rPr lang="en-US" smtClean="0"/>
              <a:pPr eaLnBrk="1" hangingPunct="1"/>
              <a:t>252</a:t>
            </a:fld>
            <a:endParaRPr lang="en-US"/>
          </a:p>
        </p:txBody>
      </p:sp>
    </p:spTree>
    <p:extLst>
      <p:ext uri="{BB962C8B-B14F-4D97-AF65-F5344CB8AC3E}">
        <p14:creationId xmlns:p14="http://schemas.microsoft.com/office/powerpoint/2010/main" val="1850710243"/>
      </p:ext>
    </p:extLst>
  </p:cSld>
  <p:clrMapOvr>
    <a:masterClrMapping/>
  </p:clrMapOvr>
</p:notes>
</file>

<file path=ppt/notesSlides/notesSlide2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2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2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facility owners have invested significant funds to the building.  The Heating Pump modification aimed to increase the volume of outside air but the system is not well managed across seasons.</a:t>
            </a:r>
          </a:p>
          <a:p>
            <a:endParaRPr lang="en-US" dirty="0"/>
          </a:p>
          <a:p>
            <a:r>
              <a:rPr lang="en-US" dirty="0"/>
              <a:t>The upgrade to the Building Automation controls did not yield its potential.  In the audit of the facility, the auditors found that the system is not programmed to schedule the operating times of connected loads. The auditors believe the facility could save at least $10,000 per year by entering schedules into the new system, which should cost very little. </a:t>
            </a:r>
          </a:p>
        </p:txBody>
      </p:sp>
      <p:sp>
        <p:nvSpPr>
          <p:cNvPr id="562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F52EB00C-3EF8-4D23-BCE8-E55626CB1508}" type="slidenum">
              <a:rPr lang="en-US" smtClean="0"/>
              <a:pPr eaLnBrk="1" hangingPunct="1"/>
              <a:t>253</a:t>
            </a:fld>
            <a:endParaRPr lang="en-US"/>
          </a:p>
        </p:txBody>
      </p:sp>
    </p:spTree>
    <p:extLst>
      <p:ext uri="{BB962C8B-B14F-4D97-AF65-F5344CB8AC3E}">
        <p14:creationId xmlns:p14="http://schemas.microsoft.com/office/powerpoint/2010/main" val="4189009424"/>
      </p:ext>
    </p:extLst>
  </p:cSld>
  <p:clrMapOvr>
    <a:masterClrMapping/>
  </p:clrMapOvr>
</p:notes>
</file>

<file path=ppt/notesSlides/notesSlide2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Portfolio Manager shows that with the snapshots separated by 9 years, Lowell Hall is moving in the wrong direction.</a:t>
            </a:r>
          </a:p>
          <a:p>
            <a:endParaRPr lang="en-US"/>
          </a:p>
          <a:p>
            <a:r>
              <a:rPr lang="en-US"/>
              <a:t>What does the energy history reveal?</a:t>
            </a:r>
          </a:p>
          <a:p>
            <a:endParaRPr lang="en-US"/>
          </a:p>
          <a:p>
            <a:endParaRPr lang="en-US"/>
          </a:p>
        </p:txBody>
      </p:sp>
      <p:sp>
        <p:nvSpPr>
          <p:cNvPr id="563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BDEE18F-144A-4B2E-AD3C-FFB063DBBFC6}" type="slidenum">
              <a:rPr lang="en-US" smtClean="0"/>
              <a:pPr eaLnBrk="1" hangingPunct="1"/>
              <a:t>254</a:t>
            </a:fld>
            <a:endParaRPr lang="en-US"/>
          </a:p>
        </p:txBody>
      </p:sp>
    </p:spTree>
    <p:extLst>
      <p:ext uri="{BB962C8B-B14F-4D97-AF65-F5344CB8AC3E}">
        <p14:creationId xmlns:p14="http://schemas.microsoft.com/office/powerpoint/2010/main" val="89722644"/>
      </p:ext>
    </p:extLst>
  </p:cSld>
  <p:clrMapOvr>
    <a:masterClrMapping/>
  </p:clrMapOvr>
</p:notes>
</file>

<file path=ppt/notesSlides/notesSlide2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4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Here’s a view of energy history for 19 years.  The plots over time are consistent with the snapshot presented in the two point comparison provided by Portfolio Manager.  No dramatic improvement in energy use.</a:t>
            </a:r>
          </a:p>
          <a:p>
            <a:endParaRPr lang="en-US" dirty="0"/>
          </a:p>
          <a:p>
            <a:r>
              <a:rPr lang="en-US" dirty="0"/>
              <a:t>The changes related to lighting appear to have reduced demand by about 20 kW.  Electric energy use increased after the lighting upgrade.</a:t>
            </a:r>
          </a:p>
          <a:p>
            <a:endParaRPr lang="en-US" dirty="0"/>
          </a:p>
          <a:p>
            <a:r>
              <a:rPr lang="en-US" dirty="0"/>
              <a:t>2006 was a particularly mild winter in Wisconsin.  Let’s take a quick look at weather adjusted data for the site.</a:t>
            </a:r>
          </a:p>
          <a:p>
            <a:endParaRPr lang="en-US" dirty="0"/>
          </a:p>
          <a:p>
            <a:r>
              <a:rPr lang="en-US" dirty="0"/>
              <a:t>(A legitimate issue with long time series analysis of a building’s energy use:  how have patterns of use changed that might account for the change in energy?  The general programming at the building has stayed relatively constant over the past decade.   An energy management system would note changes in use and then be prepared to normalize energy use for increased service.  Note that Portfolio Manager accommodates hours of use in its calculations of ENERGY STAR ratings.  The instructor will address this issue.) </a:t>
            </a:r>
          </a:p>
        </p:txBody>
      </p:sp>
      <p:sp>
        <p:nvSpPr>
          <p:cNvPr id="564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2E5D70B-A323-4B7B-B218-497DA6EEFD06}" type="slidenum">
              <a:rPr lang="en-US" smtClean="0"/>
              <a:pPr eaLnBrk="1" hangingPunct="1"/>
              <a:t>255</a:t>
            </a:fld>
            <a:endParaRPr lang="en-US"/>
          </a:p>
        </p:txBody>
      </p:sp>
    </p:spTree>
    <p:extLst>
      <p:ext uri="{BB962C8B-B14F-4D97-AF65-F5344CB8AC3E}">
        <p14:creationId xmlns:p14="http://schemas.microsoft.com/office/powerpoint/2010/main" val="3381223286"/>
      </p:ext>
    </p:extLst>
  </p:cSld>
  <p:clrMapOvr>
    <a:masterClrMapping/>
  </p:clrMapOvr>
</p:notes>
</file>

<file path=ppt/notesSlides/notesSlide2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5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5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to explain the curve, after asking for a volunteer in the audience to explain the analysis.</a:t>
            </a:r>
          </a:p>
        </p:txBody>
      </p:sp>
      <p:sp>
        <p:nvSpPr>
          <p:cNvPr id="565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CDAF7EB-4C9B-4F8A-B635-474A011C1268}" type="slidenum">
              <a:rPr lang="en-US" smtClean="0"/>
              <a:pPr eaLnBrk="1" hangingPunct="1"/>
              <a:t>256</a:t>
            </a:fld>
            <a:endParaRPr lang="en-US"/>
          </a:p>
        </p:txBody>
      </p:sp>
    </p:spTree>
    <p:extLst>
      <p:ext uri="{BB962C8B-B14F-4D97-AF65-F5344CB8AC3E}">
        <p14:creationId xmlns:p14="http://schemas.microsoft.com/office/powerpoint/2010/main" val="1368450351"/>
      </p:ext>
    </p:extLst>
  </p:cSld>
  <p:clrMapOvr>
    <a:masterClrMapping/>
  </p:clrMapOvr>
</p:notes>
</file>

<file path=ppt/notesSlides/notesSlide2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6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6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Interpretation of the curves reveals a current baseline (non-weather) energy use of over 3,000 kWh per day. The trend line of 1990 data indicates original baseline energy use of less than 2,500 kWh per day. </a:t>
            </a:r>
            <a:r>
              <a:rPr lang="en-US" b="1"/>
              <a:t>Energy use has INCREASED during this period. </a:t>
            </a:r>
            <a:endParaRPr lang="en-US"/>
          </a:p>
        </p:txBody>
      </p:sp>
      <p:sp>
        <p:nvSpPr>
          <p:cNvPr id="566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B4CCB68-72D2-4FD0-BD6C-487578F38800}" type="slidenum">
              <a:rPr lang="en-US" smtClean="0"/>
              <a:pPr eaLnBrk="1" hangingPunct="1"/>
              <a:t>257</a:t>
            </a:fld>
            <a:endParaRPr lang="en-US"/>
          </a:p>
        </p:txBody>
      </p:sp>
    </p:spTree>
    <p:extLst>
      <p:ext uri="{BB962C8B-B14F-4D97-AF65-F5344CB8AC3E}">
        <p14:creationId xmlns:p14="http://schemas.microsoft.com/office/powerpoint/2010/main" val="1985082746"/>
      </p:ext>
    </p:extLst>
  </p:cSld>
  <p:clrMapOvr>
    <a:masterClrMapping/>
  </p:clrMapOvr>
</p:notes>
</file>

<file path=ppt/notesSlides/notesSlide2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7298"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7299"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When you run through the Energy Management Checklist (from Exercise 1), there is no evidence of practical management of energy by Lowell Hall staff.</a:t>
            </a:r>
          </a:p>
          <a:p>
            <a:endParaRPr lang="en-US" dirty="0"/>
          </a:p>
          <a:p>
            <a:r>
              <a:rPr lang="en-US" dirty="0"/>
              <a:t>The only point that gets a YES is question 1:  energy use is measured monthly because the building is separately metered by the utility and the measurements are available in the accounting department.</a:t>
            </a:r>
          </a:p>
          <a:p>
            <a:endParaRPr lang="en-US" dirty="0"/>
          </a:p>
          <a:p>
            <a:r>
              <a:rPr lang="en-US" dirty="0"/>
              <a:t>The absence of energy management at Lowell Hall goes a long way towards explaining the history of energy use and the failure to take full advantage of the capital upgrades.</a:t>
            </a:r>
          </a:p>
        </p:txBody>
      </p:sp>
      <p:sp>
        <p:nvSpPr>
          <p:cNvPr id="567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977C96D6-23D4-4B08-86D2-A14F3BEDE664}" type="slidenum">
              <a:rPr lang="en-US" smtClean="0"/>
              <a:pPr eaLnBrk="1" hangingPunct="1"/>
              <a:t>258</a:t>
            </a:fld>
            <a:endParaRPr lang="en-US"/>
          </a:p>
        </p:txBody>
      </p:sp>
    </p:spTree>
    <p:extLst>
      <p:ext uri="{BB962C8B-B14F-4D97-AF65-F5344CB8AC3E}">
        <p14:creationId xmlns:p14="http://schemas.microsoft.com/office/powerpoint/2010/main" val="3990425308"/>
      </p:ext>
    </p:extLst>
  </p:cSld>
  <p:clrMapOvr>
    <a:masterClrMapping/>
  </p:clrMapOvr>
</p:notes>
</file>

<file path=ppt/notesSlides/notesSlide2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8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8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We want to contrast the situation at Lowell Hall with the situation at the Monona Terrace Convention Center, Madison, WI.</a:t>
            </a:r>
          </a:p>
          <a:p>
            <a:endParaRPr lang="en-US" dirty="0"/>
          </a:p>
          <a:p>
            <a:r>
              <a:rPr lang="en-US" dirty="0"/>
              <a:t>Jeff Griffith plays a central role in the development of Energy Management, with the ingredients listed on the slide.  Jeff did not follow the exact sequence outlined in the ENERGY STAR flowchart, he followed his own logic.</a:t>
            </a:r>
          </a:p>
        </p:txBody>
      </p:sp>
      <p:sp>
        <p:nvSpPr>
          <p:cNvPr id="568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6CFD5402-D68F-4482-A8B1-91E13244B560}" type="slidenum">
              <a:rPr lang="en-US" smtClean="0"/>
              <a:pPr eaLnBrk="1" hangingPunct="1"/>
              <a:t>259</a:t>
            </a:fld>
            <a:endParaRPr lang="en-US"/>
          </a:p>
        </p:txBody>
      </p:sp>
    </p:spTree>
    <p:extLst>
      <p:ext uri="{BB962C8B-B14F-4D97-AF65-F5344CB8AC3E}">
        <p14:creationId xmlns:p14="http://schemas.microsoft.com/office/powerpoint/2010/main" val="1827719006"/>
      </p:ext>
    </p:extLst>
  </p:cSld>
  <p:clrMapOvr>
    <a:masterClrMapping/>
  </p:clrMapOvr>
</p:notes>
</file>

<file path=ppt/notesSlides/notesSlide2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9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9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to refer to slide content.</a:t>
            </a:r>
          </a:p>
        </p:txBody>
      </p:sp>
      <p:sp>
        <p:nvSpPr>
          <p:cNvPr id="569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B32EFCCD-7EF5-45DF-B8EB-47486B3A6EF2}" type="slidenum">
              <a:rPr lang="en-US" smtClean="0"/>
              <a:pPr eaLnBrk="1" hangingPunct="1"/>
              <a:t>260</a:t>
            </a:fld>
            <a:endParaRPr lang="en-US"/>
          </a:p>
        </p:txBody>
      </p:sp>
    </p:spTree>
    <p:extLst>
      <p:ext uri="{BB962C8B-B14F-4D97-AF65-F5344CB8AC3E}">
        <p14:creationId xmlns:p14="http://schemas.microsoft.com/office/powerpoint/2010/main" val="2973153579"/>
      </p:ext>
    </p:extLst>
  </p:cSld>
  <p:clrMapOvr>
    <a:masterClrMapping/>
  </p:clrMapOvr>
</p:notes>
</file>

<file path=ppt/notesSlides/notesSlide2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0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Instructor will review slide contents.  </a:t>
            </a:r>
          </a:p>
          <a:p>
            <a:endParaRPr lang="en-US"/>
          </a:p>
          <a:p>
            <a:r>
              <a:rPr lang="en-US"/>
              <a:t>There are many alarms that could go off—they have restricted HIGH LEVEL alerts to just two, only the first of which is strictly speaking energy management.  The second deals with comfort of patrons.</a:t>
            </a:r>
          </a:p>
          <a:p>
            <a:endParaRPr lang="en-US"/>
          </a:p>
          <a:p>
            <a:r>
              <a:rPr lang="en-US"/>
              <a:t>The point of this slide is that they have thoughtful, targeted management actions PREPLANNED.</a:t>
            </a:r>
          </a:p>
        </p:txBody>
      </p:sp>
      <p:sp>
        <p:nvSpPr>
          <p:cNvPr id="570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DEC9E9B2-9969-4A46-87B1-438C9E284D8C}" type="slidenum">
              <a:rPr lang="en-US" smtClean="0"/>
              <a:pPr eaLnBrk="1" hangingPunct="1"/>
              <a:t>261</a:t>
            </a:fld>
            <a:endParaRPr lang="en-US"/>
          </a:p>
        </p:txBody>
      </p:sp>
    </p:spTree>
    <p:extLst>
      <p:ext uri="{BB962C8B-B14F-4D97-AF65-F5344CB8AC3E}">
        <p14:creationId xmlns:p14="http://schemas.microsoft.com/office/powerpoint/2010/main" val="2686473869"/>
      </p:ext>
    </p:extLst>
  </p:cSld>
  <p:clrMapOvr>
    <a:masterClrMapping/>
  </p:clrMapOvr>
</p:notes>
</file>

<file path=ppt/notesSlides/notesSlide2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1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The white board shows the monthly average daily energy use for one section of the building, comparing 2006 to 2007, with the current month starred.</a:t>
            </a:r>
          </a:p>
          <a:p>
            <a:endParaRPr lang="en-US" dirty="0"/>
          </a:p>
          <a:p>
            <a:r>
              <a:rPr lang="en-US" dirty="0"/>
              <a:t>The table helps the staff “keep score” on energy performance—easy to see and use, easy to update. Without speeches or formal publication, whenever a staff member goes in and out of the  work room, the numbers are in his face.</a:t>
            </a:r>
          </a:p>
          <a:p>
            <a:endParaRPr lang="en-US" dirty="0"/>
          </a:p>
          <a:p>
            <a:endParaRPr lang="en-US" dirty="0"/>
          </a:p>
          <a:p>
            <a:r>
              <a:rPr lang="en-US" dirty="0"/>
              <a:t>You can use sophisticated software and produce weather adjusted figures but if these values are locked away in a file and not visible to the staff who can make a difference, you’ve wasted the effort to produce the numbers in the first place.  </a:t>
            </a:r>
          </a:p>
        </p:txBody>
      </p:sp>
      <p:sp>
        <p:nvSpPr>
          <p:cNvPr id="571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D8305F1-5AEE-4AA9-B14A-3C99923793FF}" type="slidenum">
              <a:rPr lang="en-US" smtClean="0"/>
              <a:pPr eaLnBrk="1" hangingPunct="1"/>
              <a:t>262</a:t>
            </a:fld>
            <a:endParaRPr lang="en-US"/>
          </a:p>
        </p:txBody>
      </p:sp>
    </p:spTree>
    <p:extLst>
      <p:ext uri="{BB962C8B-B14F-4D97-AF65-F5344CB8AC3E}">
        <p14:creationId xmlns:p14="http://schemas.microsoft.com/office/powerpoint/2010/main" val="2970425282"/>
      </p:ext>
    </p:extLst>
  </p:cSld>
  <p:clrMapOvr>
    <a:masterClrMapping/>
  </p:clrMapOvr>
</p:notes>
</file>

<file path=ppt/notesSlides/notesSlide2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24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Unusual buildings like convention centers are not in the ENERGY STAR database. This benchmarking table was developed by the facilities manager as part of his work applying for LEED EB certification.</a:t>
            </a:r>
          </a:p>
          <a:p>
            <a:r>
              <a:rPr lang="en-US" dirty="0"/>
              <a:t> </a:t>
            </a:r>
          </a:p>
          <a:p>
            <a:r>
              <a:rPr lang="en-US" dirty="0"/>
              <a:t>He called colleagues in cities around the country in similar climate zone  to obtain their energy use.  This is an example of an informal benchmarking study, good enough to indicate that the Madison, WI facility is working relatively efficiently.</a:t>
            </a:r>
          </a:p>
          <a:p>
            <a:endParaRPr lang="en-US" dirty="0"/>
          </a:p>
          <a:p>
            <a:r>
              <a:rPr lang="en-US" dirty="0"/>
              <a:t>The only center with site EUI lower than Madison’s is Rochester--the Rochester center appears unusual, suggesting an all-electric building or incomplete data.  </a:t>
            </a:r>
          </a:p>
          <a:p>
            <a:endParaRPr lang="en-US" dirty="0"/>
          </a:p>
          <a:p>
            <a:r>
              <a:rPr lang="en-US" dirty="0"/>
              <a:t>ENERGY NOTE:  Jeff was able to analyze the energy use on days of conventions –the number of convention days over time has  nearly doubled but the total energy use has remained about constant.  (This is an example of normalizing energy use for activity, an important adjunct to normalizing for weather.)</a:t>
            </a:r>
          </a:p>
          <a:p>
            <a:endParaRPr lang="en-US" dirty="0"/>
          </a:p>
          <a:p>
            <a:endParaRPr lang="en-US" dirty="0"/>
          </a:p>
          <a:p>
            <a:endParaRPr lang="en-US" dirty="0"/>
          </a:p>
        </p:txBody>
      </p:sp>
      <p:sp>
        <p:nvSpPr>
          <p:cNvPr id="5724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D8FB228-9DDA-4C87-AD1B-BB618E208BFB}" type="slidenum">
              <a:rPr lang="en-US" smtClean="0"/>
              <a:pPr eaLnBrk="1" hangingPunct="1"/>
              <a:t>263</a:t>
            </a:fld>
            <a:endParaRPr lang="en-US"/>
          </a:p>
        </p:txBody>
      </p:sp>
    </p:spTree>
    <p:extLst>
      <p:ext uri="{BB962C8B-B14F-4D97-AF65-F5344CB8AC3E}">
        <p14:creationId xmlns:p14="http://schemas.microsoft.com/office/powerpoint/2010/main" val="1396205535"/>
      </p:ext>
    </p:extLst>
  </p:cSld>
  <p:clrMapOvr>
    <a:masterClrMapping/>
  </p:clrMapOvr>
</p:notes>
</file>

<file path=ppt/notesSlides/notesSlide2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The Monona Terrace has integrated key aspects of energy management into their full management system.  </a:t>
            </a:r>
          </a:p>
          <a:p>
            <a:endParaRPr lang="en-US"/>
          </a:p>
          <a:p>
            <a:r>
              <a:rPr lang="en-US"/>
              <a:t>If the building is not performing well in its energy use, the facility manager knows who to call:  Jeff!</a:t>
            </a:r>
          </a:p>
          <a:p>
            <a:endParaRPr lang="en-US"/>
          </a:p>
          <a:p>
            <a:r>
              <a:rPr lang="en-US"/>
              <a:t>And Jeff knows who in his engineering staff is accountable for components of the facility’s energy use.</a:t>
            </a:r>
          </a:p>
        </p:txBody>
      </p:sp>
      <p:sp>
        <p:nvSpPr>
          <p:cNvPr id="573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71BDFA8-9518-4229-B0F3-18191D4A8F12}" type="slidenum">
              <a:rPr lang="en-US" smtClean="0"/>
              <a:pPr eaLnBrk="1" hangingPunct="1"/>
              <a:t>264</a:t>
            </a:fld>
            <a:endParaRPr lang="en-US"/>
          </a:p>
        </p:txBody>
      </p:sp>
    </p:spTree>
    <p:extLst>
      <p:ext uri="{BB962C8B-B14F-4D97-AF65-F5344CB8AC3E}">
        <p14:creationId xmlns:p14="http://schemas.microsoft.com/office/powerpoint/2010/main" val="2895952128"/>
      </p:ext>
    </p:extLst>
  </p:cSld>
  <p:clrMapOvr>
    <a:masterClrMapping/>
  </p:clrMapOvr>
</p:notes>
</file>

<file path=ppt/notesSlides/notesSlide2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4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44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t>Jeff Griffith filled out the checklist for Monona Terrace on 22 Oct 2009.  His evaluation:  18 YES 2 NO. </a:t>
            </a:r>
          </a:p>
          <a:p>
            <a:endParaRPr lang="en-US"/>
          </a:p>
          <a:p>
            <a:r>
              <a:rPr lang="en-US"/>
              <a:t>Item 7B Bonus was a no—they didn’t come up with a good way to predict the impact of the last upgrade</a:t>
            </a:r>
          </a:p>
          <a:p>
            <a:endParaRPr lang="en-US"/>
          </a:p>
          <a:p>
            <a:r>
              <a:rPr lang="en-US"/>
              <a:t>Item 10 NO:  Jeff’s boss does not attend the weekly meeting but gets updates from Jeff in another session.</a:t>
            </a:r>
          </a:p>
        </p:txBody>
      </p:sp>
      <p:sp>
        <p:nvSpPr>
          <p:cNvPr id="574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CE66D0B-F865-4E4B-85CD-51C6EAD18142}" type="slidenum">
              <a:rPr lang="en-US" smtClean="0"/>
              <a:pPr eaLnBrk="1" hangingPunct="1"/>
              <a:t>265</a:t>
            </a:fld>
            <a:endParaRPr lang="en-US"/>
          </a:p>
        </p:txBody>
      </p:sp>
    </p:spTree>
    <p:extLst>
      <p:ext uri="{BB962C8B-B14F-4D97-AF65-F5344CB8AC3E}">
        <p14:creationId xmlns:p14="http://schemas.microsoft.com/office/powerpoint/2010/main" val="3404194962"/>
      </p:ext>
    </p:extLst>
  </p:cSld>
  <p:clrMapOvr>
    <a:masterClrMapping/>
  </p:clrMapOvr>
</p:notes>
</file>

<file path=ppt/notesSlides/notesSlide2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5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dirty="0"/>
              <a:t>Monona Terrace qualified for LEED Existing Building Silver Level after the deployment and documentation of green practices in addition to their energy management.</a:t>
            </a:r>
          </a:p>
          <a:p>
            <a:endParaRPr lang="en-US" sz="1400" dirty="0"/>
          </a:p>
          <a:p>
            <a:r>
              <a:rPr lang="en-US" sz="1400" dirty="0"/>
              <a:t>Their energy management system used regular attention to achieve results, it was not a particularly “high tech” approach.</a:t>
            </a:r>
          </a:p>
          <a:p>
            <a:endParaRPr lang="en-US" sz="1400" dirty="0"/>
          </a:p>
          <a:p>
            <a:r>
              <a:rPr lang="en-US" sz="1400" dirty="0"/>
              <a:t>MORE ON LEED EB  LEED Existing Building certification requires energy performance equivalent to high levels of ENERGY STAR ratings.</a:t>
            </a:r>
          </a:p>
          <a:p>
            <a:endParaRPr lang="en-US" sz="1400" dirty="0"/>
          </a:p>
          <a:p>
            <a:r>
              <a:rPr lang="en-US" sz="1400" dirty="0"/>
              <a:t>Here is the table that relates points for LEED to ENERGY STAR ratings:</a:t>
            </a:r>
          </a:p>
          <a:p>
            <a:r>
              <a:rPr lang="en-US" sz="1400" dirty="0"/>
              <a:t>ENERGY STAR Rating 		          LEED Points (out of 30, Energy and Atmosphere Section)</a:t>
            </a:r>
          </a:p>
          <a:p>
            <a:r>
              <a:rPr lang="en-US" sz="1400" dirty="0"/>
              <a:t>71 or 21st Percentile Above National Median   		1 </a:t>
            </a:r>
          </a:p>
          <a:p>
            <a:r>
              <a:rPr lang="en-US" sz="1400" dirty="0"/>
              <a:t>73 or 23rd Percentile Above National Median   		2 </a:t>
            </a:r>
          </a:p>
          <a:p>
            <a:r>
              <a:rPr lang="en-US" sz="1400" dirty="0"/>
              <a:t>74 or 24th Percentile Above National Median  		3 </a:t>
            </a:r>
          </a:p>
          <a:p>
            <a:r>
              <a:rPr lang="en-US" sz="1400" dirty="0"/>
              <a:t>Then by 1 point/percentile until</a:t>
            </a:r>
          </a:p>
          <a:p>
            <a:r>
              <a:rPr lang="en-US" sz="1400" dirty="0"/>
              <a:t>83 or 33rd Percentile Above National Median 		12 </a:t>
            </a:r>
          </a:p>
          <a:p>
            <a:r>
              <a:rPr lang="en-US" sz="1400" dirty="0"/>
              <a:t>Then by 2 points/percentile	</a:t>
            </a:r>
          </a:p>
          <a:p>
            <a:r>
              <a:rPr lang="en-US" sz="1400" dirty="0"/>
              <a:t>93 or 43rd Percentile Above National Median 		17 </a:t>
            </a:r>
          </a:p>
          <a:p>
            <a:r>
              <a:rPr lang="en-US" sz="1400" dirty="0"/>
              <a:t>95+ or 45th+ Percentile Above National Median 		18 </a:t>
            </a:r>
          </a:p>
          <a:p>
            <a:endParaRPr lang="en-US" dirty="0"/>
          </a:p>
        </p:txBody>
      </p:sp>
      <p:sp>
        <p:nvSpPr>
          <p:cNvPr id="575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7EAD71B-8C7F-43C4-AF01-8EAAFFFD2FF3}" type="slidenum">
              <a:rPr lang="en-US" smtClean="0"/>
              <a:pPr eaLnBrk="1" hangingPunct="1"/>
              <a:t>266</a:t>
            </a:fld>
            <a:endParaRPr lang="en-US"/>
          </a:p>
        </p:txBody>
      </p:sp>
    </p:spTree>
    <p:extLst>
      <p:ext uri="{BB962C8B-B14F-4D97-AF65-F5344CB8AC3E}">
        <p14:creationId xmlns:p14="http://schemas.microsoft.com/office/powerpoint/2010/main" val="3419881634"/>
      </p:ext>
    </p:extLst>
  </p:cSld>
  <p:clrMapOvr>
    <a:masterClrMapping/>
  </p:clrMapOvr>
</p:notes>
</file>

<file path=ppt/notesSlides/notesSlide2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4"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6515"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Instructor will describe the options for Exercise 14.</a:t>
            </a:r>
          </a:p>
          <a:p>
            <a:endParaRPr lang="en-US" dirty="0"/>
          </a:p>
          <a:p>
            <a:r>
              <a:rPr lang="en-US" dirty="0"/>
              <a:t>After 10 to 15 minutes, everyone directed to Exercise 14D for 2 minutes , </a:t>
            </a:r>
          </a:p>
          <a:p>
            <a:endParaRPr lang="en-US" dirty="0"/>
          </a:p>
          <a:p>
            <a:r>
              <a:rPr lang="en-US" dirty="0"/>
              <a:t>If the room is set up, have them pair up and tell each other their plans (2 more minutes).</a:t>
            </a:r>
          </a:p>
          <a:p>
            <a:endParaRPr lang="en-US" dirty="0"/>
          </a:p>
          <a:p>
            <a:r>
              <a:rPr lang="en-US" dirty="0"/>
              <a:t>Then large group debrief (next slide)</a:t>
            </a:r>
          </a:p>
          <a:p>
            <a:endParaRPr lang="en-US" dirty="0"/>
          </a:p>
          <a:p>
            <a:endParaRPr lang="en-US" dirty="0"/>
          </a:p>
        </p:txBody>
      </p:sp>
      <p:sp>
        <p:nvSpPr>
          <p:cNvPr id="576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7B2A311-E8CC-4D0C-8F06-9CAB9EC44A8E}" type="slidenum">
              <a:rPr lang="en-US" smtClean="0"/>
              <a:pPr eaLnBrk="1" hangingPunct="1"/>
              <a:t>267</a:t>
            </a:fld>
            <a:endParaRPr lang="en-US"/>
          </a:p>
        </p:txBody>
      </p:sp>
    </p:spTree>
    <p:extLst>
      <p:ext uri="{BB962C8B-B14F-4D97-AF65-F5344CB8AC3E}">
        <p14:creationId xmlns:p14="http://schemas.microsoft.com/office/powerpoint/2010/main" val="1567730687"/>
      </p:ext>
    </p:extLst>
  </p:cSld>
  <p:clrMapOvr>
    <a:masterClrMapping/>
  </p:clrMapOvr>
</p:notes>
</file>

<file path=ppt/notesSlides/notesSlide2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7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7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a:t>This slide can be used as part of the debrief of the planning exercise.</a:t>
            </a:r>
          </a:p>
          <a:p>
            <a:endParaRPr lang="en-US" dirty="0"/>
          </a:p>
          <a:p>
            <a:r>
              <a:rPr lang="en-US" dirty="0"/>
              <a:t>Ask for show of hands to get the counts.</a:t>
            </a:r>
          </a:p>
          <a:p>
            <a:endParaRPr lang="en-US" dirty="0"/>
          </a:p>
          <a:p>
            <a:r>
              <a:rPr lang="en-US" dirty="0"/>
              <a:t>Ask someone who said they will collect utility data or use Portfolio Manager to say WHY they will do this and WHO they need to help.</a:t>
            </a:r>
          </a:p>
          <a:p>
            <a:endParaRPr lang="en-US" dirty="0"/>
          </a:p>
          <a:p>
            <a:r>
              <a:rPr lang="en-US" dirty="0"/>
              <a:t>Ask someone to describe their test of a discretionary action.</a:t>
            </a:r>
          </a:p>
          <a:p>
            <a:endParaRPr lang="en-US" dirty="0"/>
          </a:p>
          <a:p>
            <a:r>
              <a:rPr lang="en-US" dirty="0"/>
              <a:t>Anything Else?</a:t>
            </a:r>
          </a:p>
        </p:txBody>
      </p:sp>
      <p:sp>
        <p:nvSpPr>
          <p:cNvPr id="577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1D4B4D1-B53A-4F50-891F-86D49472BF15}" type="slidenum">
              <a:rPr lang="en-US" smtClean="0"/>
              <a:pPr eaLnBrk="1" hangingPunct="1"/>
              <a:t>268</a:t>
            </a:fld>
            <a:endParaRPr lang="en-US"/>
          </a:p>
        </p:txBody>
      </p:sp>
    </p:spTree>
    <p:extLst>
      <p:ext uri="{BB962C8B-B14F-4D97-AF65-F5344CB8AC3E}">
        <p14:creationId xmlns:p14="http://schemas.microsoft.com/office/powerpoint/2010/main" val="2577489207"/>
      </p:ext>
    </p:extLst>
  </p:cSld>
  <p:clrMapOvr>
    <a:masterClrMapping/>
  </p:clrMapOvr>
</p:notes>
</file>

<file path=ppt/notesSlides/notesSlide2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8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78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437DF6C-0496-4A49-A6D6-FFFBEB56CD34}" type="slidenum">
              <a:rPr lang="en-US" smtClean="0"/>
              <a:pPr eaLnBrk="1" hangingPunct="1"/>
              <a:t>269</a:t>
            </a:fld>
            <a:endParaRPr lang="en-US"/>
          </a:p>
        </p:txBody>
      </p:sp>
    </p:spTree>
    <p:extLst>
      <p:ext uri="{BB962C8B-B14F-4D97-AF65-F5344CB8AC3E}">
        <p14:creationId xmlns:p14="http://schemas.microsoft.com/office/powerpoint/2010/main" val="4206660010"/>
      </p:ext>
    </p:extLst>
  </p:cSld>
  <p:clrMapOvr>
    <a:masterClrMapping/>
  </p:clrMapOvr>
</p:notes>
</file>

<file path=ppt/notesSlides/notesSlide2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9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p>
        </p:txBody>
      </p:sp>
      <p:sp>
        <p:nvSpPr>
          <p:cNvPr id="579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0CE543ED-3FAB-4787-B4B3-941953D26393}" type="slidenum">
              <a:rPr lang="en-US" smtClean="0"/>
              <a:pPr eaLnBrk="1" hangingPunct="1"/>
              <a:t>270</a:t>
            </a:fld>
            <a:endParaRPr lang="en-US"/>
          </a:p>
        </p:txBody>
      </p:sp>
    </p:spTree>
    <p:extLst>
      <p:ext uri="{BB962C8B-B14F-4D97-AF65-F5344CB8AC3E}">
        <p14:creationId xmlns:p14="http://schemas.microsoft.com/office/powerpoint/2010/main" val="781197507"/>
      </p:ext>
    </p:extLst>
  </p:cSld>
  <p:clrMapOvr>
    <a:masterClrMapping/>
  </p:clrMapOvr>
</p:notes>
</file>

<file path=ppt/notesSlides/notesSlide2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0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0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p>
        </p:txBody>
      </p:sp>
      <p:sp>
        <p:nvSpPr>
          <p:cNvPr id="580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DE04E24-4B0D-44F4-B61A-A1380EC83903}" type="slidenum">
              <a:rPr lang="en-US" smtClean="0"/>
              <a:pPr eaLnBrk="1" hangingPunct="1"/>
              <a:t>271</a:t>
            </a:fld>
            <a:endParaRPr lang="en-US"/>
          </a:p>
        </p:txBody>
      </p:sp>
    </p:spTree>
    <p:extLst>
      <p:ext uri="{BB962C8B-B14F-4D97-AF65-F5344CB8AC3E}">
        <p14:creationId xmlns:p14="http://schemas.microsoft.com/office/powerpoint/2010/main" val="2548094317"/>
      </p:ext>
    </p:extLst>
  </p:cSld>
  <p:clrMapOvr>
    <a:masterClrMapping/>
  </p:clrMapOvr>
</p:notes>
</file>

<file path=ppt/notesSlides/notesSlide2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1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dirty="0"/>
          </a:p>
        </p:txBody>
      </p:sp>
      <p:sp>
        <p:nvSpPr>
          <p:cNvPr id="581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9612DFD-DAAA-45F8-AF5A-DDF8ABCE5985}" type="slidenum">
              <a:rPr lang="en-US" smtClean="0"/>
              <a:pPr eaLnBrk="1" hangingPunct="1"/>
              <a:t>272</a:t>
            </a:fld>
            <a:endParaRPr lang="en-US"/>
          </a:p>
        </p:txBody>
      </p:sp>
    </p:spTree>
    <p:extLst>
      <p:ext uri="{BB962C8B-B14F-4D97-AF65-F5344CB8AC3E}">
        <p14:creationId xmlns:p14="http://schemas.microsoft.com/office/powerpoint/2010/main" val="3782659586"/>
      </p:ext>
    </p:extLst>
  </p:cSld>
  <p:clrMapOvr>
    <a:masterClrMapping/>
  </p:clrMapOvr>
</p:notes>
</file>

<file path=ppt/notesSlides/notesSlide2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2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2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p>
        </p:txBody>
      </p:sp>
      <p:sp>
        <p:nvSpPr>
          <p:cNvPr id="582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1374C02-ED70-4396-81B8-4A736737C551}" type="slidenum">
              <a:rPr lang="en-US" smtClean="0"/>
              <a:pPr eaLnBrk="1" hangingPunct="1"/>
              <a:t>273</a:t>
            </a:fld>
            <a:endParaRPr lang="en-US"/>
          </a:p>
        </p:txBody>
      </p:sp>
    </p:spTree>
    <p:extLst>
      <p:ext uri="{BB962C8B-B14F-4D97-AF65-F5344CB8AC3E}">
        <p14:creationId xmlns:p14="http://schemas.microsoft.com/office/powerpoint/2010/main" val="2567749703"/>
      </p:ext>
    </p:extLst>
  </p:cSld>
  <p:clrMapOvr>
    <a:masterClrMapping/>
  </p:clrMapOvr>
</p:notes>
</file>

<file path=ppt/notesSlides/notesSlide2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p>
        </p:txBody>
      </p:sp>
      <p:sp>
        <p:nvSpPr>
          <p:cNvPr id="583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5DC0442-39FA-4322-A566-3198299A9A35}" type="slidenum">
              <a:rPr lang="en-US" smtClean="0"/>
              <a:pPr eaLnBrk="1" hangingPunct="1"/>
              <a:t>274</a:t>
            </a:fld>
            <a:endParaRPr lang="en-US"/>
          </a:p>
        </p:txBody>
      </p:sp>
    </p:spTree>
    <p:extLst>
      <p:ext uri="{BB962C8B-B14F-4D97-AF65-F5344CB8AC3E}">
        <p14:creationId xmlns:p14="http://schemas.microsoft.com/office/powerpoint/2010/main" val="3283450895"/>
      </p:ext>
    </p:extLst>
  </p:cSld>
  <p:clrMapOvr>
    <a:masterClrMapping/>
  </p:clrMapOvr>
</p:notes>
</file>

<file path=ppt/notesSlides/notesSlide2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4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p>
        </p:txBody>
      </p:sp>
      <p:sp>
        <p:nvSpPr>
          <p:cNvPr id="584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8AF50658-660F-4FEF-9817-81DAFDD4775F}" type="slidenum">
              <a:rPr lang="en-US" smtClean="0"/>
              <a:pPr eaLnBrk="1" hangingPunct="1"/>
              <a:t>275</a:t>
            </a:fld>
            <a:endParaRPr lang="en-US"/>
          </a:p>
        </p:txBody>
      </p:sp>
    </p:spTree>
    <p:extLst>
      <p:ext uri="{BB962C8B-B14F-4D97-AF65-F5344CB8AC3E}">
        <p14:creationId xmlns:p14="http://schemas.microsoft.com/office/powerpoint/2010/main" val="2689309050"/>
      </p:ext>
    </p:extLst>
  </p:cSld>
  <p:clrMapOvr>
    <a:masterClrMapping/>
  </p:clrMapOvr>
</p:notes>
</file>

<file path=ppt/notesSlides/notesSlide2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5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5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p>
        </p:txBody>
      </p:sp>
      <p:sp>
        <p:nvSpPr>
          <p:cNvPr id="5857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5A6F89B9-F4B6-4161-8545-ACC769D56045}" type="slidenum">
              <a:rPr lang="en-US" smtClean="0"/>
              <a:pPr eaLnBrk="1" hangingPunct="1"/>
              <a:t>276</a:t>
            </a:fld>
            <a:endParaRPr lang="en-US"/>
          </a:p>
        </p:txBody>
      </p:sp>
    </p:spTree>
    <p:extLst>
      <p:ext uri="{BB962C8B-B14F-4D97-AF65-F5344CB8AC3E}">
        <p14:creationId xmlns:p14="http://schemas.microsoft.com/office/powerpoint/2010/main" val="1157272900"/>
      </p:ext>
    </p:extLst>
  </p:cSld>
  <p:clrMapOvr>
    <a:masterClrMapping/>
  </p:clrMapOvr>
</p:notes>
</file>

<file path=ppt/notesSlides/notesSlide2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6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6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a:t>In the process of adjusting your setpoints and controls, you will have learned things that will make an audit and retro-commissioning more relevant and useful.  You will have a foundation to judge the merits of proposed capital upgrades.</a:t>
            </a:r>
          </a:p>
        </p:txBody>
      </p:sp>
      <p:sp>
        <p:nvSpPr>
          <p:cNvPr id="586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EDEEBF7-DFC3-40CD-9BCE-CA4DD02AAB5C}" type="slidenum">
              <a:rPr lang="en-US" smtClean="0"/>
              <a:pPr eaLnBrk="1" hangingPunct="1"/>
              <a:t>277</a:t>
            </a:fld>
            <a:endParaRPr lang="en-US"/>
          </a:p>
        </p:txBody>
      </p:sp>
    </p:spTree>
    <p:extLst>
      <p:ext uri="{BB962C8B-B14F-4D97-AF65-F5344CB8AC3E}">
        <p14:creationId xmlns:p14="http://schemas.microsoft.com/office/powerpoint/2010/main" val="2373640998"/>
      </p:ext>
    </p:extLst>
  </p:cSld>
  <p:clrMapOvr>
    <a:masterClrMapping/>
  </p:clrMapOvr>
</p:notes>
</file>

<file path=ppt/notesSlides/notesSlide2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7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7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p>
        </p:txBody>
      </p:sp>
      <p:sp>
        <p:nvSpPr>
          <p:cNvPr id="587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91B17B7-B827-4CDB-886A-B4E57D6DB3DD}" type="slidenum">
              <a:rPr lang="en-US" smtClean="0"/>
              <a:pPr eaLnBrk="1" hangingPunct="1"/>
              <a:t>278</a:t>
            </a:fld>
            <a:endParaRPr lang="en-US"/>
          </a:p>
        </p:txBody>
      </p:sp>
    </p:spTree>
    <p:extLst>
      <p:ext uri="{BB962C8B-B14F-4D97-AF65-F5344CB8AC3E}">
        <p14:creationId xmlns:p14="http://schemas.microsoft.com/office/powerpoint/2010/main" val="1775428840"/>
      </p:ext>
    </p:extLst>
  </p:cSld>
  <p:clrMapOvr>
    <a:masterClrMapping/>
  </p:clrMapOvr>
</p:notes>
</file>

<file path=ppt/notesSlides/notesSlide2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8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600" dirty="0"/>
              <a:t>If you pull the information in the previous slides together, we get to this conclusion:</a:t>
            </a:r>
          </a:p>
          <a:p>
            <a:endParaRPr lang="en-US" sz="1600" dirty="0"/>
          </a:p>
          <a:p>
            <a:r>
              <a:rPr lang="en-US" sz="1600" dirty="0"/>
              <a:t>Energy Management is the Quickest, Cheapest, Cleanest Way to Extend World Energy Supplies.</a:t>
            </a:r>
          </a:p>
          <a:p>
            <a:endParaRPr lang="en-US" sz="1600" dirty="0"/>
          </a:p>
          <a:p>
            <a:r>
              <a:rPr lang="en-US" sz="1600" dirty="0"/>
              <a:t>Comparing the savings with renewable energy, the most effective thing we can do is attack wasted energy and save.</a:t>
            </a:r>
          </a:p>
          <a:p>
            <a:endParaRPr lang="en-US" sz="1600" dirty="0"/>
          </a:p>
          <a:p>
            <a:r>
              <a:rPr lang="en-US" sz="1600" dirty="0"/>
              <a:t>We are not denigrating renewable energy but rather observing that we have tremendous potential in the buildings we have.</a:t>
            </a:r>
          </a:p>
          <a:p>
            <a:endParaRPr lang="en-US" sz="1600" dirty="0"/>
          </a:p>
          <a:p>
            <a:r>
              <a:rPr lang="en-US" sz="1600" dirty="0"/>
              <a:t>Energy management implies you will learn how to use energy more intelligently in your buildings, reducing waste and assuring that changes to procedures and equipment yield their potential.</a:t>
            </a:r>
          </a:p>
          <a:p>
            <a:endParaRPr lang="en-US" sz="1600" dirty="0"/>
          </a:p>
          <a:p>
            <a:r>
              <a:rPr lang="en-US" sz="1600" dirty="0"/>
              <a:t>The 14% national impact provides an achievable percentage of energy savings from work with existing buildings, derived from our estimate of 33% savings in building energy use—though there are diminishing returns as you tackle opportunities (the first 5% is usually less costly than the last 5%).  </a:t>
            </a:r>
          </a:p>
          <a:p>
            <a:endParaRPr lang="en-US" sz="1600" dirty="0"/>
          </a:p>
          <a:p>
            <a:r>
              <a:rPr lang="en-US" sz="1600" dirty="0"/>
              <a:t>Another way to look at the same figures:  if you make more effective use of energy derived from fossil fuel, the % of the energy pie contributed by </a:t>
            </a:r>
            <a:r>
              <a:rPr lang="en-US" sz="1600" dirty="0" err="1"/>
              <a:t>renewables</a:t>
            </a:r>
            <a:r>
              <a:rPr lang="en-US" sz="1600" dirty="0"/>
              <a:t> goes up, even if no more renewable production is added.  Reducing the use of fossil fuels increases the relative impact of </a:t>
            </a:r>
            <a:r>
              <a:rPr lang="en-US" sz="1600" dirty="0" err="1"/>
              <a:t>renewables</a:t>
            </a:r>
            <a:r>
              <a:rPr lang="en-US" sz="1600" dirty="0"/>
              <a:t>.</a:t>
            </a:r>
          </a:p>
        </p:txBody>
      </p:sp>
      <p:sp>
        <p:nvSpPr>
          <p:cNvPr id="588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8C80A93-3452-4AC0-B1A2-1DA8F70122A5}" type="slidenum">
              <a:rPr lang="en-US" smtClean="0"/>
              <a:pPr eaLnBrk="1" hangingPunct="1"/>
              <a:t>279</a:t>
            </a:fld>
            <a:endParaRPr lang="en-US"/>
          </a:p>
        </p:txBody>
      </p:sp>
    </p:spTree>
    <p:extLst>
      <p:ext uri="{BB962C8B-B14F-4D97-AF65-F5344CB8AC3E}">
        <p14:creationId xmlns:p14="http://schemas.microsoft.com/office/powerpoint/2010/main" val="532344052"/>
      </p:ext>
    </p:extLst>
  </p:cSld>
  <p:clrMapOvr>
    <a:masterClrMapping/>
  </p:clrMapOvr>
</p:notes>
</file>

<file path=ppt/notesSlides/notesSlide2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982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982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dirty="0"/>
              <a:t>The two ways to get the savings are managing what you have better (wringing out waste) and replacing equipment (HVAC systems, lighting, revised control systems, etc.)</a:t>
            </a:r>
          </a:p>
          <a:p>
            <a:pPr>
              <a:spcBef>
                <a:spcPct val="0"/>
              </a:spcBef>
            </a:pPr>
            <a:endParaRPr lang="en-US" dirty="0"/>
          </a:p>
          <a:p>
            <a:pPr>
              <a:spcBef>
                <a:spcPct val="0"/>
              </a:spcBef>
            </a:pPr>
            <a:r>
              <a:rPr lang="en-US" dirty="0"/>
              <a:t>This arithmetic applies to existing buildings, which is a huge opportunity.  You hit design constraints and strong economic barriers beyond the level of 33%, with the current costs of energy and technology.</a:t>
            </a:r>
          </a:p>
          <a:p>
            <a:pPr>
              <a:spcBef>
                <a:spcPct val="0"/>
              </a:spcBef>
            </a:pPr>
            <a:endParaRPr lang="en-US" dirty="0"/>
          </a:p>
          <a:p>
            <a:pPr>
              <a:spcBef>
                <a:spcPct val="0"/>
              </a:spcBef>
            </a:pPr>
            <a:r>
              <a:rPr lang="en-US" dirty="0"/>
              <a:t>This seminar has focused on smarter use of the systems and technology you have right now, which can account for roughly half of the potential available savings.  With your skills in monitoring and testing, you also increase the odds that your capital and </a:t>
            </a:r>
            <a:r>
              <a:rPr lang="en-US" dirty="0" err="1"/>
              <a:t>retrocommissioning</a:t>
            </a:r>
            <a:r>
              <a:rPr lang="en-US" dirty="0"/>
              <a:t> projects will achieve their potential.</a:t>
            </a:r>
          </a:p>
          <a:p>
            <a:pPr>
              <a:spcBef>
                <a:spcPct val="0"/>
              </a:spcBef>
            </a:pPr>
            <a:endParaRPr lang="en-US" dirty="0"/>
          </a:p>
          <a:p>
            <a:pPr>
              <a:spcBef>
                <a:spcPct val="0"/>
              </a:spcBef>
            </a:pPr>
            <a:r>
              <a:rPr lang="en-US" dirty="0"/>
              <a:t>We encourage you to begin to study your buildings with the tools we have introduced today so you can determine specific actions and start saving energy, dollars, and climate-changing greenhouse gas emissions.</a:t>
            </a:r>
          </a:p>
        </p:txBody>
      </p:sp>
      <p:sp>
        <p:nvSpPr>
          <p:cNvPr id="589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19B57457-3235-4356-859E-846643141C30}" type="slidenum">
              <a:rPr lang="en-US" smtClean="0"/>
              <a:pPr eaLnBrk="1" hangingPunct="1"/>
              <a:t>280</a:t>
            </a:fld>
            <a:endParaRPr lang="en-US"/>
          </a:p>
        </p:txBody>
      </p:sp>
    </p:spTree>
    <p:extLst>
      <p:ext uri="{BB962C8B-B14F-4D97-AF65-F5344CB8AC3E}">
        <p14:creationId xmlns:p14="http://schemas.microsoft.com/office/powerpoint/2010/main" val="2793547310"/>
      </p:ext>
    </p:extLst>
  </p:cSld>
  <p:clrMapOvr>
    <a:masterClrMapping/>
  </p:clrMapOvr>
</p:notes>
</file>

<file path=ppt/notesSlides/notesSlide2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0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a:t>This slide reminds the audience that the necessary ingredients for sustained energy savings come from the organization of people and resources—management.</a:t>
            </a:r>
          </a:p>
          <a:p>
            <a:pPr>
              <a:spcBef>
                <a:spcPct val="0"/>
              </a:spcBef>
            </a:pPr>
            <a:endParaRPr lang="en-US"/>
          </a:p>
          <a:p>
            <a:pPr>
              <a:spcBef>
                <a:spcPct val="0"/>
              </a:spcBef>
            </a:pPr>
            <a:r>
              <a:rPr lang="en-US"/>
              <a:t>Management changes are critical to get the benefits from technical changes to O&amp;M procedures, along with upgrades to new equipment .  You will not get sustained energy savings without effective management of the kind we have presented today.</a:t>
            </a:r>
          </a:p>
          <a:p>
            <a:pPr>
              <a:spcBef>
                <a:spcPct val="0"/>
              </a:spcBef>
            </a:pPr>
            <a:endParaRPr lang="en-US"/>
          </a:p>
          <a:p>
            <a:pPr>
              <a:spcBef>
                <a:spcPct val="0"/>
              </a:spcBef>
            </a:pPr>
            <a:endParaRPr lang="en-US"/>
          </a:p>
        </p:txBody>
      </p:sp>
      <p:sp>
        <p:nvSpPr>
          <p:cNvPr id="590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2C0C2433-A44C-49F0-A92B-085F7555B00A}" type="slidenum">
              <a:rPr lang="en-US" smtClean="0"/>
              <a:pPr eaLnBrk="1" hangingPunct="1"/>
              <a:t>281</a:t>
            </a:fld>
            <a:endParaRPr lang="en-US"/>
          </a:p>
        </p:txBody>
      </p:sp>
    </p:spTree>
    <p:extLst>
      <p:ext uri="{BB962C8B-B14F-4D97-AF65-F5344CB8AC3E}">
        <p14:creationId xmlns:p14="http://schemas.microsoft.com/office/powerpoint/2010/main" val="3615953167"/>
      </p:ext>
    </p:extLst>
  </p:cSld>
  <p:clrMapOvr>
    <a:masterClrMapping/>
  </p:clrMapOvr>
</p:notes>
</file>

<file path=ppt/notesSlides/notesSlide2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1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1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a:t>Our final word:  Buildings are like small children:  if you don’t watch them, they will wind up doing the strangest things!  </a:t>
            </a:r>
          </a:p>
          <a:p>
            <a:pPr>
              <a:spcBef>
                <a:spcPct val="0"/>
              </a:spcBef>
            </a:pPr>
            <a:endParaRPr lang="en-US"/>
          </a:p>
          <a:p>
            <a:pPr>
              <a:spcBef>
                <a:spcPct val="0"/>
              </a:spcBef>
            </a:pPr>
            <a:r>
              <a:rPr lang="en-US"/>
              <a:t>So monitor performance—you have learned the basic elements of monitoring performance today and we expect to hear great things from you about your accomplishments!</a:t>
            </a:r>
          </a:p>
        </p:txBody>
      </p:sp>
      <p:sp>
        <p:nvSpPr>
          <p:cNvPr id="591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01F948F-A39A-4EE5-B3D7-6057E6BB7C5F}" type="slidenum">
              <a:rPr lang="en-US" smtClean="0"/>
              <a:pPr eaLnBrk="1" hangingPunct="1"/>
              <a:t>282</a:t>
            </a:fld>
            <a:endParaRPr lang="en-US"/>
          </a:p>
        </p:txBody>
      </p:sp>
    </p:spTree>
    <p:extLst>
      <p:ext uri="{BB962C8B-B14F-4D97-AF65-F5344CB8AC3E}">
        <p14:creationId xmlns:p14="http://schemas.microsoft.com/office/powerpoint/2010/main" val="4173300775"/>
      </p:ext>
    </p:extLst>
  </p:cSld>
  <p:clrMapOvr>
    <a:masterClrMapping/>
  </p:clrMapOvr>
</p:notes>
</file>

<file path=ppt/notesSlides/notesSlide2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2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92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B6E3680-1669-4BDA-8384-28A87EFF159B}" type="slidenum">
              <a:rPr lang="en-US" smtClean="0"/>
              <a:pPr eaLnBrk="1" hangingPunct="1"/>
              <a:t>283</a:t>
            </a:fld>
            <a:endParaRPr lang="en-US"/>
          </a:p>
        </p:txBody>
      </p:sp>
    </p:spTree>
    <p:extLst>
      <p:ext uri="{BB962C8B-B14F-4D97-AF65-F5344CB8AC3E}">
        <p14:creationId xmlns:p14="http://schemas.microsoft.com/office/powerpoint/2010/main" val="357374658"/>
      </p:ext>
    </p:extLst>
  </p:cSld>
  <p:clrMapOvr>
    <a:masterClrMapping/>
  </p:clrMapOvr>
</p:notes>
</file>

<file path=ppt/notesSlides/notesSlide2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939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7D03A21F-969F-4E82-B0D3-F397D04461E2}" type="slidenum">
              <a:rPr lang="en-US" smtClean="0"/>
              <a:pPr eaLnBrk="1" hangingPunct="1"/>
              <a:t>284</a:t>
            </a:fld>
            <a:endParaRPr lang="en-US"/>
          </a:p>
        </p:txBody>
      </p:sp>
    </p:spTree>
    <p:extLst>
      <p:ext uri="{BB962C8B-B14F-4D97-AF65-F5344CB8AC3E}">
        <p14:creationId xmlns:p14="http://schemas.microsoft.com/office/powerpoint/2010/main" val="704042042"/>
      </p:ext>
    </p:extLst>
  </p:cSld>
  <p:clrMapOvr>
    <a:masterClrMapping/>
  </p:clrMapOvr>
</p:notes>
</file>

<file path=ppt/notesSlides/notesSlide2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4947" name="Rectangle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949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E8B2C56-48FA-4398-9FDF-9CA1F6907FA7}" type="slidenum">
              <a:rPr lang="en-US" smtClean="0"/>
              <a:pPr eaLnBrk="1" hangingPunct="1"/>
              <a:t>285</a:t>
            </a:fld>
            <a:endParaRPr lang="en-US"/>
          </a:p>
        </p:txBody>
      </p:sp>
    </p:spTree>
    <p:extLst>
      <p:ext uri="{BB962C8B-B14F-4D97-AF65-F5344CB8AC3E}">
        <p14:creationId xmlns:p14="http://schemas.microsoft.com/office/powerpoint/2010/main" val="2096705905"/>
      </p:ext>
    </p:extLst>
  </p:cSld>
  <p:clrMapOvr>
    <a:masterClrMapping/>
  </p:clrMapOvr>
</p:notes>
</file>

<file path=ppt/notesSlides/notesSlide2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5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959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CE520A88-780D-4F69-86C1-DA1229E5D441}" type="slidenum">
              <a:rPr lang="en-US" smtClean="0"/>
              <a:pPr eaLnBrk="1" hangingPunct="1"/>
              <a:t>286</a:t>
            </a:fld>
            <a:endParaRPr lang="en-US"/>
          </a:p>
        </p:txBody>
      </p:sp>
    </p:spTree>
    <p:extLst>
      <p:ext uri="{BB962C8B-B14F-4D97-AF65-F5344CB8AC3E}">
        <p14:creationId xmlns:p14="http://schemas.microsoft.com/office/powerpoint/2010/main" val="103248143"/>
      </p:ext>
    </p:extLst>
  </p:cSld>
  <p:clrMapOvr>
    <a:masterClrMapping/>
  </p:clrMapOvr>
</p:notes>
</file>

<file path=ppt/notesSlides/notesSlide2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6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96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BEDE9E0-0FB5-4A36-94D6-F1322E7C13FD}" type="slidenum">
              <a:rPr lang="en-US" smtClean="0"/>
              <a:pPr eaLnBrk="1" hangingPunct="1"/>
              <a:t>287</a:t>
            </a:fld>
            <a:endParaRPr lang="en-US"/>
          </a:p>
        </p:txBody>
      </p:sp>
    </p:spTree>
    <p:extLst>
      <p:ext uri="{BB962C8B-B14F-4D97-AF65-F5344CB8AC3E}">
        <p14:creationId xmlns:p14="http://schemas.microsoft.com/office/powerpoint/2010/main" val="2040695706"/>
      </p:ext>
    </p:extLst>
  </p:cSld>
  <p:clrMapOvr>
    <a:masterClrMapping/>
  </p:clrMapOvr>
</p:notes>
</file>

<file path=ppt/notesSlides/notesSlide2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80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80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5980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A2A76FA3-A1CB-4768-8F59-830956753496}" type="slidenum">
              <a:rPr lang="en-US" smtClean="0"/>
              <a:pPr eaLnBrk="1" hangingPunct="1"/>
              <a:t>288</a:t>
            </a:fld>
            <a:endParaRPr lang="en-US"/>
          </a:p>
        </p:txBody>
      </p:sp>
    </p:spTree>
    <p:extLst>
      <p:ext uri="{BB962C8B-B14F-4D97-AF65-F5344CB8AC3E}">
        <p14:creationId xmlns:p14="http://schemas.microsoft.com/office/powerpoint/2010/main" val="2786076877"/>
      </p:ext>
    </p:extLst>
  </p:cSld>
  <p:clrMapOvr>
    <a:masterClrMapping/>
  </p:clrMapOvr>
</p:notes>
</file>

<file path=ppt/notesSlides/notesSlide2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90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990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4775" eaLnBrk="0" hangingPunct="0">
              <a:defRPr>
                <a:solidFill>
                  <a:schemeClr val="tx1"/>
                </a:solidFill>
                <a:latin typeface="Arial" charset="0"/>
              </a:defRPr>
            </a:lvl1pPr>
            <a:lvl2pPr marL="742624" indent="-285624" defTabSz="964775" eaLnBrk="0" hangingPunct="0">
              <a:defRPr>
                <a:solidFill>
                  <a:schemeClr val="tx1"/>
                </a:solidFill>
                <a:latin typeface="Arial" charset="0"/>
              </a:defRPr>
            </a:lvl2pPr>
            <a:lvl3pPr marL="1142499" indent="-228501" defTabSz="964775" eaLnBrk="0" hangingPunct="0">
              <a:defRPr>
                <a:solidFill>
                  <a:schemeClr val="tx1"/>
                </a:solidFill>
                <a:latin typeface="Arial" charset="0"/>
              </a:defRPr>
            </a:lvl3pPr>
            <a:lvl4pPr marL="1599497" indent="-228501" defTabSz="964775" eaLnBrk="0" hangingPunct="0">
              <a:defRPr>
                <a:solidFill>
                  <a:schemeClr val="tx1"/>
                </a:solidFill>
                <a:latin typeface="Arial" charset="0"/>
              </a:defRPr>
            </a:lvl4pPr>
            <a:lvl5pPr marL="2056497" indent="-228501" defTabSz="964775" eaLnBrk="0" hangingPunct="0">
              <a:defRPr>
                <a:solidFill>
                  <a:schemeClr val="tx1"/>
                </a:solidFill>
                <a:latin typeface="Arial" charset="0"/>
              </a:defRPr>
            </a:lvl5pPr>
            <a:lvl6pPr marL="2513495" indent="-228501" defTabSz="964775" eaLnBrk="0" fontAlgn="base" hangingPunct="0">
              <a:spcBef>
                <a:spcPct val="0"/>
              </a:spcBef>
              <a:spcAft>
                <a:spcPct val="0"/>
              </a:spcAft>
              <a:defRPr>
                <a:solidFill>
                  <a:schemeClr val="tx1"/>
                </a:solidFill>
                <a:latin typeface="Arial" charset="0"/>
              </a:defRPr>
            </a:lvl6pPr>
            <a:lvl7pPr marL="2970494" indent="-228501" defTabSz="964775" eaLnBrk="0" fontAlgn="base" hangingPunct="0">
              <a:spcBef>
                <a:spcPct val="0"/>
              </a:spcBef>
              <a:spcAft>
                <a:spcPct val="0"/>
              </a:spcAft>
              <a:defRPr>
                <a:solidFill>
                  <a:schemeClr val="tx1"/>
                </a:solidFill>
                <a:latin typeface="Arial" charset="0"/>
              </a:defRPr>
            </a:lvl7pPr>
            <a:lvl8pPr marL="3427491" indent="-228501" defTabSz="964775" eaLnBrk="0" fontAlgn="base" hangingPunct="0">
              <a:spcBef>
                <a:spcPct val="0"/>
              </a:spcBef>
              <a:spcAft>
                <a:spcPct val="0"/>
              </a:spcAft>
              <a:defRPr>
                <a:solidFill>
                  <a:schemeClr val="tx1"/>
                </a:solidFill>
                <a:latin typeface="Arial" charset="0"/>
              </a:defRPr>
            </a:lvl8pPr>
            <a:lvl9pPr marL="3884491" indent="-228501" defTabSz="964775" eaLnBrk="0" fontAlgn="base" hangingPunct="0">
              <a:spcBef>
                <a:spcPct val="0"/>
              </a:spcBef>
              <a:spcAft>
                <a:spcPct val="0"/>
              </a:spcAft>
              <a:defRPr>
                <a:solidFill>
                  <a:schemeClr val="tx1"/>
                </a:solidFill>
                <a:latin typeface="Arial" charset="0"/>
              </a:defRPr>
            </a:lvl9pPr>
          </a:lstStyle>
          <a:p>
            <a:pPr eaLnBrk="1" hangingPunct="1"/>
            <a:fld id="{3CD9AB3A-850F-40E3-B5DE-3C499D00C679}" type="slidenum">
              <a:rPr lang="en-US" smtClean="0"/>
              <a:pPr eaLnBrk="1" hangingPunct="1"/>
              <a:t>290</a:t>
            </a:fld>
            <a:endParaRPr lang="en-US"/>
          </a:p>
        </p:txBody>
      </p:sp>
    </p:spTree>
    <p:extLst>
      <p:ext uri="{BB962C8B-B14F-4D97-AF65-F5344CB8AC3E}">
        <p14:creationId xmlns:p14="http://schemas.microsoft.com/office/powerpoint/2010/main" val="2442500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
        <p:nvSpPr>
          <p:cNvPr id="4" name="Date Placeholder 4"/>
          <p:cNvSpPr>
            <a:spLocks noGrp="1"/>
          </p:cNvSpPr>
          <p:nvPr>
            <p:ph type="dt" sz="half" idx="10"/>
          </p:nvPr>
        </p:nvSpPr>
        <p:spPr/>
        <p:txBody>
          <a:bodyPr/>
          <a:lstStyle>
            <a:lvl1pPr>
              <a:defRPr/>
            </a:lvl1pPr>
          </a:lstStyle>
          <a:p>
            <a:pPr>
              <a:defRPr/>
            </a:pPr>
            <a:fld id="{339B2156-1424-4197-BAFF-7A4CA1DBB3BE}"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B8EA5D4B-A324-4C83-9CB2-6D545570E3DB}" type="slidenum">
              <a:rPr lang="en-US"/>
              <a:pPr>
                <a:defRPr/>
              </a:pPr>
              <a:t>‹#›</a:t>
            </a:fld>
            <a:endParaRPr lang="en-US" dirty="0"/>
          </a:p>
        </p:txBody>
      </p:sp>
    </p:spTree>
    <p:extLst>
      <p:ext uri="{BB962C8B-B14F-4D97-AF65-F5344CB8AC3E}">
        <p14:creationId xmlns:p14="http://schemas.microsoft.com/office/powerpoint/2010/main" val="861589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
        <p:nvSpPr>
          <p:cNvPr id="4" name="Date Placeholder 4"/>
          <p:cNvSpPr>
            <a:spLocks noGrp="1"/>
          </p:cNvSpPr>
          <p:nvPr>
            <p:ph type="dt" sz="half" idx="10"/>
          </p:nvPr>
        </p:nvSpPr>
        <p:spPr/>
        <p:txBody>
          <a:bodyPr/>
          <a:lstStyle>
            <a:lvl1pPr>
              <a:defRPr/>
            </a:lvl1pPr>
          </a:lstStyle>
          <a:p>
            <a:pPr>
              <a:defRPr/>
            </a:pPr>
            <a:fld id="{7D9C1303-3027-41D6-BBD2-4F16C8C6EE66}"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7110888E-F764-4313-87F5-3F9F0E0C0756}" type="slidenum">
              <a:rPr lang="en-US"/>
              <a:pPr>
                <a:defRPr/>
              </a:pPr>
              <a:t>‹#›</a:t>
            </a:fld>
            <a:endParaRPr lang="en-US" dirty="0"/>
          </a:p>
        </p:txBody>
      </p:sp>
    </p:spTree>
    <p:extLst>
      <p:ext uri="{BB962C8B-B14F-4D97-AF65-F5344CB8AC3E}">
        <p14:creationId xmlns:p14="http://schemas.microsoft.com/office/powerpoint/2010/main" val="4144190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4"/>
          <p:cNvSpPr>
            <a:spLocks noGrp="1"/>
          </p:cNvSpPr>
          <p:nvPr>
            <p:ph type="dt" sz="half" idx="10"/>
          </p:nvPr>
        </p:nvSpPr>
        <p:spPr/>
        <p:txBody>
          <a:bodyPr/>
          <a:lstStyle>
            <a:lvl1pPr>
              <a:defRPr/>
            </a:lvl1pPr>
          </a:lstStyle>
          <a:p>
            <a:pPr>
              <a:defRPr/>
            </a:pPr>
            <a:fld id="{AE4E474F-142B-4E47-9B2D-9C35D275049F}"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9AF1F3DA-CED5-4C0D-A63A-28C3618E6F72}" type="slidenum">
              <a:rPr lang="en-US"/>
              <a:pPr>
                <a:defRPr/>
              </a:pPr>
              <a:t>‹#›</a:t>
            </a:fld>
            <a:endParaRPr lang="en-US" dirty="0"/>
          </a:p>
        </p:txBody>
      </p:sp>
    </p:spTree>
    <p:extLst>
      <p:ext uri="{BB962C8B-B14F-4D97-AF65-F5344CB8AC3E}">
        <p14:creationId xmlns:p14="http://schemas.microsoft.com/office/powerpoint/2010/main" val="4094871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4"/>
          <p:cNvSpPr>
            <a:spLocks noGrp="1"/>
          </p:cNvSpPr>
          <p:nvPr>
            <p:ph type="dt" sz="half" idx="10"/>
          </p:nvPr>
        </p:nvSpPr>
        <p:spPr/>
        <p:txBody>
          <a:bodyPr/>
          <a:lstStyle>
            <a:lvl1pPr>
              <a:defRPr/>
            </a:lvl1pPr>
          </a:lstStyle>
          <a:p>
            <a:pPr>
              <a:defRPr/>
            </a:pPr>
            <a:fld id="{81B8EA98-3815-48EB-B1FD-7D38A5F41B66}"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4D001359-A792-4FE0-BE5B-F0038C47A748}" type="slidenum">
              <a:rPr lang="en-US"/>
              <a:pPr>
                <a:defRPr/>
              </a:pPr>
              <a:t>‹#›</a:t>
            </a:fld>
            <a:endParaRPr lang="en-US" dirty="0"/>
          </a:p>
        </p:txBody>
      </p:sp>
    </p:spTree>
    <p:extLst>
      <p:ext uri="{BB962C8B-B14F-4D97-AF65-F5344CB8AC3E}">
        <p14:creationId xmlns:p14="http://schemas.microsoft.com/office/powerpoint/2010/main" val="2015885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pPr>
              <a:defRPr/>
            </a:pPr>
            <a:fld id="{A6B38F98-52AD-45D7-AD71-5CFA83F8E5C5}" type="datetimeFigureOut">
              <a:rPr lang="en-US"/>
              <a:pPr>
                <a:defRPr/>
              </a:pPr>
              <a:t>4/23/2019</a:t>
            </a:fld>
            <a:endParaRPr lang="en-US"/>
          </a:p>
        </p:txBody>
      </p:sp>
      <p:sp>
        <p:nvSpPr>
          <p:cNvPr id="6" name="Slide Number Placeholder 5"/>
          <p:cNvSpPr>
            <a:spLocks noGrp="1"/>
          </p:cNvSpPr>
          <p:nvPr>
            <p:ph type="sldNum" sz="quarter" idx="11"/>
          </p:nvPr>
        </p:nvSpPr>
        <p:spPr/>
        <p:txBody>
          <a:bodyPr/>
          <a:lstStyle>
            <a:lvl1pPr>
              <a:defRPr/>
            </a:lvl1pPr>
          </a:lstStyle>
          <a:p>
            <a:pPr>
              <a:defRPr/>
            </a:pPr>
            <a:fld id="{2F27D4EF-1193-417A-B33B-1C5AD713427D}" type="slidenum">
              <a:rPr lang="en-US"/>
              <a:pPr>
                <a:defRPr/>
              </a:pPr>
              <a:t>‹#›</a:t>
            </a:fld>
            <a:endParaRPr lang="en-US" dirty="0"/>
          </a:p>
        </p:txBody>
      </p:sp>
    </p:spTree>
    <p:extLst>
      <p:ext uri="{BB962C8B-B14F-4D97-AF65-F5344CB8AC3E}">
        <p14:creationId xmlns:p14="http://schemas.microsoft.com/office/powerpoint/2010/main" val="2742174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p:cNvSpPr>
            <a:spLocks noGrp="1"/>
          </p:cNvSpPr>
          <p:nvPr>
            <p:ph type="dt" sz="half" idx="10"/>
          </p:nvPr>
        </p:nvSpPr>
        <p:spPr/>
        <p:txBody>
          <a:bodyPr/>
          <a:lstStyle>
            <a:lvl1pPr>
              <a:defRPr/>
            </a:lvl1pPr>
          </a:lstStyle>
          <a:p>
            <a:pPr>
              <a:defRPr/>
            </a:pPr>
            <a:fld id="{941C1951-07FC-401C-8361-208F546593AE}" type="datetimeFigureOut">
              <a:rPr lang="en-US"/>
              <a:pPr>
                <a:defRPr/>
              </a:pPr>
              <a:t>4/23/2019</a:t>
            </a:fld>
            <a:endParaRPr lang="en-US"/>
          </a:p>
        </p:txBody>
      </p:sp>
      <p:sp>
        <p:nvSpPr>
          <p:cNvPr id="8" name="Slide Number Placeholder 5"/>
          <p:cNvSpPr>
            <a:spLocks noGrp="1"/>
          </p:cNvSpPr>
          <p:nvPr>
            <p:ph type="sldNum" sz="quarter" idx="11"/>
          </p:nvPr>
        </p:nvSpPr>
        <p:spPr/>
        <p:txBody>
          <a:bodyPr/>
          <a:lstStyle>
            <a:lvl1pPr>
              <a:defRPr/>
            </a:lvl1pPr>
          </a:lstStyle>
          <a:p>
            <a:pPr>
              <a:defRPr/>
            </a:pPr>
            <a:fld id="{3BDC540A-DEBA-4279-B746-AFB11919BB3E}" type="slidenum">
              <a:rPr lang="en-US"/>
              <a:pPr>
                <a:defRPr/>
              </a:pPr>
              <a:t>‹#›</a:t>
            </a:fld>
            <a:endParaRPr lang="en-US" dirty="0"/>
          </a:p>
        </p:txBody>
      </p:sp>
    </p:spTree>
    <p:extLst>
      <p:ext uri="{BB962C8B-B14F-4D97-AF65-F5344CB8AC3E}">
        <p14:creationId xmlns:p14="http://schemas.microsoft.com/office/powerpoint/2010/main" val="1111319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4"/>
          <p:cNvSpPr>
            <a:spLocks noGrp="1"/>
          </p:cNvSpPr>
          <p:nvPr>
            <p:ph type="dt" sz="half" idx="10"/>
          </p:nvPr>
        </p:nvSpPr>
        <p:spPr/>
        <p:txBody>
          <a:bodyPr/>
          <a:lstStyle>
            <a:lvl1pPr>
              <a:defRPr/>
            </a:lvl1pPr>
          </a:lstStyle>
          <a:p>
            <a:pPr>
              <a:defRPr/>
            </a:pPr>
            <a:fld id="{1FD8E74B-A859-4152-A6B9-AE6CDFC3E99A}" type="datetimeFigureOut">
              <a:rPr lang="en-US"/>
              <a:pPr>
                <a:defRPr/>
              </a:pPr>
              <a:t>4/23/2019</a:t>
            </a:fld>
            <a:endParaRPr lang="en-US"/>
          </a:p>
        </p:txBody>
      </p:sp>
      <p:sp>
        <p:nvSpPr>
          <p:cNvPr id="4" name="Slide Number Placeholder 5"/>
          <p:cNvSpPr>
            <a:spLocks noGrp="1"/>
          </p:cNvSpPr>
          <p:nvPr>
            <p:ph type="sldNum" sz="quarter" idx="11"/>
          </p:nvPr>
        </p:nvSpPr>
        <p:spPr/>
        <p:txBody>
          <a:bodyPr/>
          <a:lstStyle>
            <a:lvl1pPr>
              <a:defRPr/>
            </a:lvl1pPr>
          </a:lstStyle>
          <a:p>
            <a:pPr>
              <a:defRPr/>
            </a:pPr>
            <a:fld id="{B31159EB-C120-47DB-92B0-4DB1EBAABBF7}" type="slidenum">
              <a:rPr lang="en-US"/>
              <a:pPr>
                <a:defRPr/>
              </a:pPr>
              <a:t>‹#›</a:t>
            </a:fld>
            <a:endParaRPr lang="en-US" dirty="0"/>
          </a:p>
        </p:txBody>
      </p:sp>
    </p:spTree>
    <p:extLst>
      <p:ext uri="{BB962C8B-B14F-4D97-AF65-F5344CB8AC3E}">
        <p14:creationId xmlns:p14="http://schemas.microsoft.com/office/powerpoint/2010/main" val="1398789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79345027-9838-498F-A08B-5940F0D76647}" type="datetimeFigureOut">
              <a:rPr lang="en-US"/>
              <a:pPr>
                <a:defRPr/>
              </a:pPr>
              <a:t>4/23/2019</a:t>
            </a:fld>
            <a:endParaRPr lang="en-US"/>
          </a:p>
        </p:txBody>
      </p:sp>
      <p:sp>
        <p:nvSpPr>
          <p:cNvPr id="3" name="Slide Number Placeholder 5"/>
          <p:cNvSpPr>
            <a:spLocks noGrp="1"/>
          </p:cNvSpPr>
          <p:nvPr>
            <p:ph type="sldNum" sz="quarter" idx="11"/>
          </p:nvPr>
        </p:nvSpPr>
        <p:spPr/>
        <p:txBody>
          <a:bodyPr/>
          <a:lstStyle>
            <a:lvl1pPr>
              <a:defRPr/>
            </a:lvl1pPr>
          </a:lstStyle>
          <a:p>
            <a:pPr>
              <a:defRPr/>
            </a:pPr>
            <a:fld id="{CE731F13-4E38-4A18-A13A-1EABDA4A0B90}" type="slidenum">
              <a:rPr lang="en-US"/>
              <a:pPr>
                <a:defRPr/>
              </a:pPr>
              <a:t>‹#›</a:t>
            </a:fld>
            <a:endParaRPr lang="en-US" dirty="0"/>
          </a:p>
        </p:txBody>
      </p:sp>
    </p:spTree>
    <p:extLst>
      <p:ext uri="{BB962C8B-B14F-4D97-AF65-F5344CB8AC3E}">
        <p14:creationId xmlns:p14="http://schemas.microsoft.com/office/powerpoint/2010/main" val="2797395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4"/>
          <p:cNvSpPr>
            <a:spLocks noGrp="1"/>
          </p:cNvSpPr>
          <p:nvPr>
            <p:ph type="dt" sz="half" idx="10"/>
          </p:nvPr>
        </p:nvSpPr>
        <p:spPr/>
        <p:txBody>
          <a:bodyPr/>
          <a:lstStyle>
            <a:lvl1pPr>
              <a:defRPr/>
            </a:lvl1pPr>
          </a:lstStyle>
          <a:p>
            <a:pPr>
              <a:defRPr/>
            </a:pPr>
            <a:fld id="{CEF030F6-8A3E-47E6-A6C2-85528640CFAF}" type="datetimeFigureOut">
              <a:rPr lang="en-US"/>
              <a:pPr>
                <a:defRPr/>
              </a:pPr>
              <a:t>4/23/2019</a:t>
            </a:fld>
            <a:endParaRPr lang="en-US"/>
          </a:p>
        </p:txBody>
      </p:sp>
      <p:sp>
        <p:nvSpPr>
          <p:cNvPr id="4" name="Slide Number Placeholder 5"/>
          <p:cNvSpPr>
            <a:spLocks noGrp="1"/>
          </p:cNvSpPr>
          <p:nvPr>
            <p:ph type="sldNum" sz="quarter" idx="11"/>
          </p:nvPr>
        </p:nvSpPr>
        <p:spPr/>
        <p:txBody>
          <a:bodyPr/>
          <a:lstStyle>
            <a:lvl1pPr>
              <a:defRPr/>
            </a:lvl1pPr>
          </a:lstStyle>
          <a:p>
            <a:pPr>
              <a:defRPr/>
            </a:pPr>
            <a:fld id="{F490CC90-4408-4912-9F1D-038E8F7D6795}" type="slidenum">
              <a:rPr lang="en-US"/>
              <a:pPr>
                <a:defRPr/>
              </a:pPr>
              <a:t>‹#›</a:t>
            </a:fld>
            <a:endParaRPr lang="en-US" dirty="0"/>
          </a:p>
        </p:txBody>
      </p:sp>
    </p:spTree>
    <p:extLst>
      <p:ext uri="{BB962C8B-B14F-4D97-AF65-F5344CB8AC3E}">
        <p14:creationId xmlns:p14="http://schemas.microsoft.com/office/powerpoint/2010/main" val="2365603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BAB24AC1-6AB8-4AE5-A227-01FB871FE269}" type="datetimeFigureOut">
              <a:rPr lang="en-US"/>
              <a:pPr>
                <a:defRPr/>
              </a:pPr>
              <a:t>4/23/2019</a:t>
            </a:fld>
            <a:endParaRPr lang="en-US"/>
          </a:p>
        </p:txBody>
      </p:sp>
      <p:sp>
        <p:nvSpPr>
          <p:cNvPr id="6" name="Slide Number Placeholder 5"/>
          <p:cNvSpPr>
            <a:spLocks noGrp="1"/>
          </p:cNvSpPr>
          <p:nvPr>
            <p:ph type="sldNum" sz="quarter" idx="11"/>
          </p:nvPr>
        </p:nvSpPr>
        <p:spPr/>
        <p:txBody>
          <a:bodyPr/>
          <a:lstStyle>
            <a:lvl1pPr>
              <a:defRPr/>
            </a:lvl1pPr>
          </a:lstStyle>
          <a:p>
            <a:pPr>
              <a:defRPr/>
            </a:pPr>
            <a:fld id="{8749384C-D1DD-4296-9DD3-3DFCCE7FF054}" type="slidenum">
              <a:rPr lang="en-US"/>
              <a:pPr>
                <a:defRPr/>
              </a:pPr>
              <a:t>‹#›</a:t>
            </a:fld>
            <a:endParaRPr lang="en-US" dirty="0"/>
          </a:p>
        </p:txBody>
      </p:sp>
    </p:spTree>
    <p:extLst>
      <p:ext uri="{BB962C8B-B14F-4D97-AF65-F5344CB8AC3E}">
        <p14:creationId xmlns:p14="http://schemas.microsoft.com/office/powerpoint/2010/main" val="760439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4074D0BB-6C88-4C12-9F6A-7388D0669E46}" type="datetimeFigureOut">
              <a:rPr lang="en-US"/>
              <a:pPr>
                <a:defRPr/>
              </a:pPr>
              <a:t>4/23/2019</a:t>
            </a:fld>
            <a:endParaRPr lang="en-US"/>
          </a:p>
        </p:txBody>
      </p:sp>
      <p:sp>
        <p:nvSpPr>
          <p:cNvPr id="6" name="Slide Number Placeholder 5"/>
          <p:cNvSpPr>
            <a:spLocks noGrp="1"/>
          </p:cNvSpPr>
          <p:nvPr>
            <p:ph type="sldNum" sz="quarter" idx="11"/>
          </p:nvPr>
        </p:nvSpPr>
        <p:spPr/>
        <p:txBody>
          <a:bodyPr/>
          <a:lstStyle>
            <a:lvl1pPr>
              <a:defRPr/>
            </a:lvl1pPr>
          </a:lstStyle>
          <a:p>
            <a:pPr>
              <a:defRPr/>
            </a:pPr>
            <a:fld id="{FB099143-EC2C-45F4-875B-4F2C61E3C704}" type="slidenum">
              <a:rPr lang="en-US"/>
              <a:pPr>
                <a:defRPr/>
              </a:pPr>
              <a:t>‹#›</a:t>
            </a:fld>
            <a:endParaRPr lang="en-US" dirty="0"/>
          </a:p>
        </p:txBody>
      </p:sp>
    </p:spTree>
    <p:extLst>
      <p:ext uri="{BB962C8B-B14F-4D97-AF65-F5344CB8AC3E}">
        <p14:creationId xmlns:p14="http://schemas.microsoft.com/office/powerpoint/2010/main" val="432414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4"/>
          <p:cNvSpPr>
            <a:spLocks noGrp="1"/>
          </p:cNvSpPr>
          <p:nvPr>
            <p:ph type="dt" sz="half" idx="10"/>
          </p:nvPr>
        </p:nvSpPr>
        <p:spPr/>
        <p:txBody>
          <a:bodyPr/>
          <a:lstStyle>
            <a:lvl1pPr>
              <a:defRPr/>
            </a:lvl1pPr>
          </a:lstStyle>
          <a:p>
            <a:pPr>
              <a:defRPr/>
            </a:pPr>
            <a:fld id="{7120BC46-A1FF-429D-87C8-0BC4CB4239C4}"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05EE713C-C990-4882-BEC7-67D80B5C9D7D}" type="slidenum">
              <a:rPr lang="en-US"/>
              <a:pPr>
                <a:defRPr/>
              </a:pPr>
              <a:t>‹#›</a:t>
            </a:fld>
            <a:endParaRPr lang="en-US" dirty="0"/>
          </a:p>
        </p:txBody>
      </p:sp>
    </p:spTree>
    <p:extLst>
      <p:ext uri="{BB962C8B-B14F-4D97-AF65-F5344CB8AC3E}">
        <p14:creationId xmlns:p14="http://schemas.microsoft.com/office/powerpoint/2010/main" val="22622257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4"/>
          <p:cNvSpPr>
            <a:spLocks noGrp="1"/>
          </p:cNvSpPr>
          <p:nvPr>
            <p:ph type="dt" sz="half" idx="10"/>
          </p:nvPr>
        </p:nvSpPr>
        <p:spPr/>
        <p:txBody>
          <a:bodyPr/>
          <a:lstStyle>
            <a:lvl1pPr>
              <a:defRPr/>
            </a:lvl1pPr>
          </a:lstStyle>
          <a:p>
            <a:pPr>
              <a:defRPr/>
            </a:pPr>
            <a:fld id="{FACDDB92-349D-4770-8637-77B921EFD584}"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831FDD06-7ED6-4240-BB16-B12D791A3EE5}" type="slidenum">
              <a:rPr lang="en-US"/>
              <a:pPr>
                <a:defRPr/>
              </a:pPr>
              <a:t>‹#›</a:t>
            </a:fld>
            <a:endParaRPr lang="en-US" dirty="0"/>
          </a:p>
        </p:txBody>
      </p:sp>
    </p:spTree>
    <p:extLst>
      <p:ext uri="{BB962C8B-B14F-4D97-AF65-F5344CB8AC3E}">
        <p14:creationId xmlns:p14="http://schemas.microsoft.com/office/powerpoint/2010/main" val="21510487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14F1CD3-6D9A-4070-B45B-9724820F4658}" type="slidenum">
              <a:rPr lang="en-US"/>
              <a:pPr>
                <a:defRPr/>
              </a:pPr>
              <a:t>‹#›</a:t>
            </a:fld>
            <a:endParaRPr lang="en-US"/>
          </a:p>
        </p:txBody>
      </p:sp>
    </p:spTree>
    <p:extLst>
      <p:ext uri="{BB962C8B-B14F-4D97-AF65-F5344CB8AC3E}">
        <p14:creationId xmlns:p14="http://schemas.microsoft.com/office/powerpoint/2010/main" val="5484652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FA6763-D2E3-45DD-9407-222219C03E5F}" type="slidenum">
              <a:rPr lang="en-US"/>
              <a:pPr>
                <a:defRPr/>
              </a:pPr>
              <a:t>‹#›</a:t>
            </a:fld>
            <a:endParaRPr lang="en-US"/>
          </a:p>
        </p:txBody>
      </p:sp>
    </p:spTree>
    <p:extLst>
      <p:ext uri="{BB962C8B-B14F-4D97-AF65-F5344CB8AC3E}">
        <p14:creationId xmlns:p14="http://schemas.microsoft.com/office/powerpoint/2010/main" val="1709724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0A5046-67B1-47AF-9028-572032E207E2}" type="slidenum">
              <a:rPr lang="en-US"/>
              <a:pPr>
                <a:defRPr/>
              </a:pPr>
              <a:t>‹#›</a:t>
            </a:fld>
            <a:endParaRPr lang="en-US"/>
          </a:p>
        </p:txBody>
      </p:sp>
    </p:spTree>
    <p:extLst>
      <p:ext uri="{BB962C8B-B14F-4D97-AF65-F5344CB8AC3E}">
        <p14:creationId xmlns:p14="http://schemas.microsoft.com/office/powerpoint/2010/main" val="4226677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B0C024-201F-48B2-83AF-4F24E808B039}" type="slidenum">
              <a:rPr lang="en-US"/>
              <a:pPr>
                <a:defRPr/>
              </a:pPr>
              <a:t>‹#›</a:t>
            </a:fld>
            <a:endParaRPr lang="en-US"/>
          </a:p>
        </p:txBody>
      </p:sp>
    </p:spTree>
    <p:extLst>
      <p:ext uri="{BB962C8B-B14F-4D97-AF65-F5344CB8AC3E}">
        <p14:creationId xmlns:p14="http://schemas.microsoft.com/office/powerpoint/2010/main" val="42388865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9030803B-0CE7-445E-9120-EE315DD02E6A}" type="slidenum">
              <a:rPr lang="en-US"/>
              <a:pPr>
                <a:defRPr/>
              </a:pPr>
              <a:t>‹#›</a:t>
            </a:fld>
            <a:endParaRPr lang="en-US"/>
          </a:p>
        </p:txBody>
      </p:sp>
    </p:spTree>
    <p:extLst>
      <p:ext uri="{BB962C8B-B14F-4D97-AF65-F5344CB8AC3E}">
        <p14:creationId xmlns:p14="http://schemas.microsoft.com/office/powerpoint/2010/main" val="749689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A78B017-5221-4ABE-ABAA-884E76B7F8D7}" type="slidenum">
              <a:rPr lang="en-US"/>
              <a:pPr>
                <a:defRPr/>
              </a:pPr>
              <a:t>‹#›</a:t>
            </a:fld>
            <a:endParaRPr lang="en-US"/>
          </a:p>
        </p:txBody>
      </p:sp>
    </p:spTree>
    <p:extLst>
      <p:ext uri="{BB962C8B-B14F-4D97-AF65-F5344CB8AC3E}">
        <p14:creationId xmlns:p14="http://schemas.microsoft.com/office/powerpoint/2010/main" val="12193093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F435953-547A-4AFC-85EC-4DCF82B41981}" type="slidenum">
              <a:rPr lang="en-US"/>
              <a:pPr>
                <a:defRPr/>
              </a:pPr>
              <a:t>‹#›</a:t>
            </a:fld>
            <a:endParaRPr lang="en-US"/>
          </a:p>
        </p:txBody>
      </p:sp>
    </p:spTree>
    <p:extLst>
      <p:ext uri="{BB962C8B-B14F-4D97-AF65-F5344CB8AC3E}">
        <p14:creationId xmlns:p14="http://schemas.microsoft.com/office/powerpoint/2010/main" val="19003544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3F2FBBE-AF6B-4BD4-BE52-D04A5FF3CB23}" type="slidenum">
              <a:rPr lang="en-US"/>
              <a:pPr>
                <a:defRPr/>
              </a:pPr>
              <a:t>‹#›</a:t>
            </a:fld>
            <a:endParaRPr lang="en-US"/>
          </a:p>
        </p:txBody>
      </p:sp>
    </p:spTree>
    <p:extLst>
      <p:ext uri="{BB962C8B-B14F-4D97-AF65-F5344CB8AC3E}">
        <p14:creationId xmlns:p14="http://schemas.microsoft.com/office/powerpoint/2010/main" val="19765915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1FF24C5-7058-4EDD-8952-803F970A7EBF}" type="slidenum">
              <a:rPr lang="en-US"/>
              <a:pPr>
                <a:defRPr/>
              </a:pPr>
              <a:t>‹#›</a:t>
            </a:fld>
            <a:endParaRPr lang="en-US"/>
          </a:p>
        </p:txBody>
      </p:sp>
    </p:spTree>
    <p:extLst>
      <p:ext uri="{BB962C8B-B14F-4D97-AF65-F5344CB8AC3E}">
        <p14:creationId xmlns:p14="http://schemas.microsoft.com/office/powerpoint/2010/main" val="21695035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6DEB487-F914-4D88-95F1-9B98E0D21900}" type="slidenum">
              <a:rPr lang="en-US"/>
              <a:pPr>
                <a:defRPr/>
              </a:pPr>
              <a:t>‹#›</a:t>
            </a:fld>
            <a:endParaRPr lang="en-US"/>
          </a:p>
        </p:txBody>
      </p:sp>
    </p:spTree>
    <p:extLst>
      <p:ext uri="{BB962C8B-B14F-4D97-AF65-F5344CB8AC3E}">
        <p14:creationId xmlns:p14="http://schemas.microsoft.com/office/powerpoint/2010/main" val="2591336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073E5D3-D8B6-4CFB-B260-261708A63D11}" type="slidenum">
              <a:rPr lang="en-US"/>
              <a:pPr>
                <a:defRPr/>
              </a:pPr>
              <a:t>‹#›</a:t>
            </a:fld>
            <a:endParaRPr lang="en-US"/>
          </a:p>
        </p:txBody>
      </p:sp>
    </p:spTree>
    <p:extLst>
      <p:ext uri="{BB962C8B-B14F-4D97-AF65-F5344CB8AC3E}">
        <p14:creationId xmlns:p14="http://schemas.microsoft.com/office/powerpoint/2010/main" val="2923671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85925F4-CE08-4EEB-A691-77D20C307033}" type="slidenum">
              <a:rPr lang="en-US"/>
              <a:pPr>
                <a:defRPr/>
              </a:pPr>
              <a:t>‹#›</a:t>
            </a:fld>
            <a:endParaRPr lang="en-US"/>
          </a:p>
        </p:txBody>
      </p:sp>
    </p:spTree>
    <p:extLst>
      <p:ext uri="{BB962C8B-B14F-4D97-AF65-F5344CB8AC3E}">
        <p14:creationId xmlns:p14="http://schemas.microsoft.com/office/powerpoint/2010/main" val="42568612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pPr lvl="0"/>
            <a:endParaRPr 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C8F2B4D-7DF6-409C-BD1E-24DEA7FA746B}" type="slidenum">
              <a:rPr lang="en-US"/>
              <a:pPr>
                <a:defRPr/>
              </a:pPr>
              <a:t>‹#›</a:t>
            </a:fld>
            <a:endParaRPr lang="en-US"/>
          </a:p>
        </p:txBody>
      </p:sp>
    </p:spTree>
    <p:extLst>
      <p:ext uri="{BB962C8B-B14F-4D97-AF65-F5344CB8AC3E}">
        <p14:creationId xmlns:p14="http://schemas.microsoft.com/office/powerpoint/2010/main" val="26662981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
        <p:nvSpPr>
          <p:cNvPr id="4" name="Date Placeholder 4"/>
          <p:cNvSpPr>
            <a:spLocks noGrp="1"/>
          </p:cNvSpPr>
          <p:nvPr>
            <p:ph type="dt" sz="half" idx="10"/>
          </p:nvPr>
        </p:nvSpPr>
        <p:spPr/>
        <p:txBody>
          <a:bodyPr/>
          <a:lstStyle>
            <a:lvl1pPr>
              <a:defRPr/>
            </a:lvl1pPr>
          </a:lstStyle>
          <a:p>
            <a:pPr>
              <a:defRPr/>
            </a:pPr>
            <a:fld id="{B2AB507E-B06E-4900-B853-873D00C23C2A}"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4DD86EAB-F4EF-4287-9EEC-C4E847FD8E2C}" type="slidenum">
              <a:rPr lang="en-US"/>
              <a:pPr>
                <a:defRPr/>
              </a:pPr>
              <a:t>‹#›</a:t>
            </a:fld>
            <a:endParaRPr lang="en-US" dirty="0"/>
          </a:p>
        </p:txBody>
      </p:sp>
    </p:spTree>
    <p:extLst>
      <p:ext uri="{BB962C8B-B14F-4D97-AF65-F5344CB8AC3E}">
        <p14:creationId xmlns:p14="http://schemas.microsoft.com/office/powerpoint/2010/main" val="9101731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
        <p:nvSpPr>
          <p:cNvPr id="4" name="Date Placeholder 4"/>
          <p:cNvSpPr>
            <a:spLocks noGrp="1"/>
          </p:cNvSpPr>
          <p:nvPr>
            <p:ph type="dt" sz="half" idx="10"/>
          </p:nvPr>
        </p:nvSpPr>
        <p:spPr/>
        <p:txBody>
          <a:bodyPr/>
          <a:lstStyle>
            <a:lvl1pPr>
              <a:defRPr/>
            </a:lvl1pPr>
          </a:lstStyle>
          <a:p>
            <a:pPr>
              <a:defRPr/>
            </a:pPr>
            <a:fld id="{29F44A9F-78B7-49D5-BC7C-2E1AEEEC17B4}"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A0CBFB4E-6361-49AC-9078-2EBA5C8FAD5B}" type="slidenum">
              <a:rPr lang="en-US"/>
              <a:pPr>
                <a:defRPr/>
              </a:pPr>
              <a:t>‹#›</a:t>
            </a:fld>
            <a:endParaRPr lang="en-US" dirty="0"/>
          </a:p>
        </p:txBody>
      </p:sp>
    </p:spTree>
    <p:extLst>
      <p:ext uri="{BB962C8B-B14F-4D97-AF65-F5344CB8AC3E}">
        <p14:creationId xmlns:p14="http://schemas.microsoft.com/office/powerpoint/2010/main" val="15186327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4"/>
          <p:cNvSpPr>
            <a:spLocks noGrp="1"/>
          </p:cNvSpPr>
          <p:nvPr>
            <p:ph type="dt" sz="half" idx="10"/>
          </p:nvPr>
        </p:nvSpPr>
        <p:spPr/>
        <p:txBody>
          <a:bodyPr/>
          <a:lstStyle>
            <a:lvl1pPr>
              <a:defRPr/>
            </a:lvl1pPr>
          </a:lstStyle>
          <a:p>
            <a:pPr>
              <a:defRPr/>
            </a:pPr>
            <a:fld id="{A81C55CA-FCAC-4AC6-B5BB-BB755017959E}"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BEA40893-779C-4B8B-BC07-30ABFAA9D57D}" type="slidenum">
              <a:rPr lang="en-US"/>
              <a:pPr>
                <a:defRPr/>
              </a:pPr>
              <a:t>‹#›</a:t>
            </a:fld>
            <a:endParaRPr lang="en-US" dirty="0"/>
          </a:p>
        </p:txBody>
      </p:sp>
    </p:spTree>
    <p:extLst>
      <p:ext uri="{BB962C8B-B14F-4D97-AF65-F5344CB8AC3E}">
        <p14:creationId xmlns:p14="http://schemas.microsoft.com/office/powerpoint/2010/main" val="32171110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4"/>
          <p:cNvSpPr>
            <a:spLocks noGrp="1"/>
          </p:cNvSpPr>
          <p:nvPr>
            <p:ph type="dt" sz="half" idx="10"/>
          </p:nvPr>
        </p:nvSpPr>
        <p:spPr/>
        <p:txBody>
          <a:bodyPr/>
          <a:lstStyle>
            <a:lvl1pPr>
              <a:defRPr/>
            </a:lvl1pPr>
          </a:lstStyle>
          <a:p>
            <a:pPr>
              <a:defRPr/>
            </a:pPr>
            <a:fld id="{D06B39AA-AA2D-4585-9A1C-D8D43B367E08}"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762614E0-182A-47BC-9704-F4A0CFE3BAC9}" type="slidenum">
              <a:rPr lang="en-US"/>
              <a:pPr>
                <a:defRPr/>
              </a:pPr>
              <a:t>‹#›</a:t>
            </a:fld>
            <a:endParaRPr lang="en-US" dirty="0"/>
          </a:p>
        </p:txBody>
      </p:sp>
    </p:spTree>
    <p:extLst>
      <p:ext uri="{BB962C8B-B14F-4D97-AF65-F5344CB8AC3E}">
        <p14:creationId xmlns:p14="http://schemas.microsoft.com/office/powerpoint/2010/main" val="8703526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pPr>
              <a:defRPr/>
            </a:pPr>
            <a:fld id="{C605B45E-597B-4787-847F-3B528595BBBE}" type="datetimeFigureOut">
              <a:rPr lang="en-US"/>
              <a:pPr>
                <a:defRPr/>
              </a:pPr>
              <a:t>4/23/2019</a:t>
            </a:fld>
            <a:endParaRPr lang="en-US"/>
          </a:p>
        </p:txBody>
      </p:sp>
      <p:sp>
        <p:nvSpPr>
          <p:cNvPr id="6" name="Slide Number Placeholder 5"/>
          <p:cNvSpPr>
            <a:spLocks noGrp="1"/>
          </p:cNvSpPr>
          <p:nvPr>
            <p:ph type="sldNum" sz="quarter" idx="11"/>
          </p:nvPr>
        </p:nvSpPr>
        <p:spPr/>
        <p:txBody>
          <a:bodyPr/>
          <a:lstStyle>
            <a:lvl1pPr>
              <a:defRPr/>
            </a:lvl1pPr>
          </a:lstStyle>
          <a:p>
            <a:pPr>
              <a:defRPr/>
            </a:pPr>
            <a:fld id="{24B4FE7E-6F4E-427A-8068-2D2C99156137}" type="slidenum">
              <a:rPr lang="en-US"/>
              <a:pPr>
                <a:defRPr/>
              </a:pPr>
              <a:t>‹#›</a:t>
            </a:fld>
            <a:endParaRPr lang="en-US" dirty="0"/>
          </a:p>
        </p:txBody>
      </p:sp>
    </p:spTree>
    <p:extLst>
      <p:ext uri="{BB962C8B-B14F-4D97-AF65-F5344CB8AC3E}">
        <p14:creationId xmlns:p14="http://schemas.microsoft.com/office/powerpoint/2010/main" val="13400569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p:cNvSpPr>
            <a:spLocks noGrp="1"/>
          </p:cNvSpPr>
          <p:nvPr>
            <p:ph type="dt" sz="half" idx="10"/>
          </p:nvPr>
        </p:nvSpPr>
        <p:spPr/>
        <p:txBody>
          <a:bodyPr/>
          <a:lstStyle>
            <a:lvl1pPr>
              <a:defRPr/>
            </a:lvl1pPr>
          </a:lstStyle>
          <a:p>
            <a:pPr>
              <a:defRPr/>
            </a:pPr>
            <a:fld id="{CDBC618D-E07F-45EC-9E2C-DD285479D68F}" type="datetimeFigureOut">
              <a:rPr lang="en-US"/>
              <a:pPr>
                <a:defRPr/>
              </a:pPr>
              <a:t>4/23/2019</a:t>
            </a:fld>
            <a:endParaRPr lang="en-US"/>
          </a:p>
        </p:txBody>
      </p:sp>
      <p:sp>
        <p:nvSpPr>
          <p:cNvPr id="8" name="Slide Number Placeholder 5"/>
          <p:cNvSpPr>
            <a:spLocks noGrp="1"/>
          </p:cNvSpPr>
          <p:nvPr>
            <p:ph type="sldNum" sz="quarter" idx="11"/>
          </p:nvPr>
        </p:nvSpPr>
        <p:spPr/>
        <p:txBody>
          <a:bodyPr/>
          <a:lstStyle>
            <a:lvl1pPr>
              <a:defRPr/>
            </a:lvl1pPr>
          </a:lstStyle>
          <a:p>
            <a:pPr>
              <a:defRPr/>
            </a:pPr>
            <a:fld id="{F9130401-F862-4C83-8983-62581FD8776C}" type="slidenum">
              <a:rPr lang="en-US"/>
              <a:pPr>
                <a:defRPr/>
              </a:pPr>
              <a:t>‹#›</a:t>
            </a:fld>
            <a:endParaRPr lang="en-US" dirty="0"/>
          </a:p>
        </p:txBody>
      </p:sp>
    </p:spTree>
    <p:extLst>
      <p:ext uri="{BB962C8B-B14F-4D97-AF65-F5344CB8AC3E}">
        <p14:creationId xmlns:p14="http://schemas.microsoft.com/office/powerpoint/2010/main" val="11163453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4"/>
          <p:cNvSpPr>
            <a:spLocks noGrp="1"/>
          </p:cNvSpPr>
          <p:nvPr>
            <p:ph type="dt" sz="half" idx="10"/>
          </p:nvPr>
        </p:nvSpPr>
        <p:spPr/>
        <p:txBody>
          <a:bodyPr/>
          <a:lstStyle>
            <a:lvl1pPr>
              <a:defRPr/>
            </a:lvl1pPr>
          </a:lstStyle>
          <a:p>
            <a:pPr>
              <a:defRPr/>
            </a:pPr>
            <a:fld id="{99314628-5871-4C42-8B03-CFCBC8C2C589}" type="datetimeFigureOut">
              <a:rPr lang="en-US"/>
              <a:pPr>
                <a:defRPr/>
              </a:pPr>
              <a:t>4/23/2019</a:t>
            </a:fld>
            <a:endParaRPr lang="en-US"/>
          </a:p>
        </p:txBody>
      </p:sp>
      <p:sp>
        <p:nvSpPr>
          <p:cNvPr id="4" name="Slide Number Placeholder 5"/>
          <p:cNvSpPr>
            <a:spLocks noGrp="1"/>
          </p:cNvSpPr>
          <p:nvPr>
            <p:ph type="sldNum" sz="quarter" idx="11"/>
          </p:nvPr>
        </p:nvSpPr>
        <p:spPr/>
        <p:txBody>
          <a:bodyPr/>
          <a:lstStyle>
            <a:lvl1pPr>
              <a:defRPr/>
            </a:lvl1pPr>
          </a:lstStyle>
          <a:p>
            <a:pPr>
              <a:defRPr/>
            </a:pPr>
            <a:fld id="{71D6679C-F524-45FE-A768-197DA1C4E8A8}" type="slidenum">
              <a:rPr lang="en-US"/>
              <a:pPr>
                <a:defRPr/>
              </a:pPr>
              <a:t>‹#›</a:t>
            </a:fld>
            <a:endParaRPr lang="en-US" dirty="0"/>
          </a:p>
        </p:txBody>
      </p:sp>
    </p:spTree>
    <p:extLst>
      <p:ext uri="{BB962C8B-B14F-4D97-AF65-F5344CB8AC3E}">
        <p14:creationId xmlns:p14="http://schemas.microsoft.com/office/powerpoint/2010/main" val="7633764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fld id="{9CA9E9F6-CF37-4504-8E73-57C61FE0797C}" type="datetimeFigureOut">
              <a:rPr lang="en-US"/>
              <a:pPr>
                <a:defRPr/>
              </a:pPr>
              <a:t>4/23/2019</a:t>
            </a:fld>
            <a:endParaRPr lang="en-US"/>
          </a:p>
        </p:txBody>
      </p:sp>
      <p:sp>
        <p:nvSpPr>
          <p:cNvPr id="3" name="Slide Number Placeholder 5"/>
          <p:cNvSpPr>
            <a:spLocks noGrp="1"/>
          </p:cNvSpPr>
          <p:nvPr>
            <p:ph type="sldNum" sz="quarter" idx="11"/>
          </p:nvPr>
        </p:nvSpPr>
        <p:spPr/>
        <p:txBody>
          <a:bodyPr/>
          <a:lstStyle>
            <a:lvl1pPr>
              <a:defRPr/>
            </a:lvl1pPr>
          </a:lstStyle>
          <a:p>
            <a:pPr>
              <a:defRPr/>
            </a:pPr>
            <a:fld id="{BBB6DC2C-8C70-4D73-B1B3-6007B84BE6B0}" type="slidenum">
              <a:rPr lang="en-US"/>
              <a:pPr>
                <a:defRPr/>
              </a:pPr>
              <a:t>‹#›</a:t>
            </a:fld>
            <a:endParaRPr lang="en-US" dirty="0"/>
          </a:p>
        </p:txBody>
      </p:sp>
    </p:spTree>
    <p:extLst>
      <p:ext uri="{BB962C8B-B14F-4D97-AF65-F5344CB8AC3E}">
        <p14:creationId xmlns:p14="http://schemas.microsoft.com/office/powerpoint/2010/main" val="14857914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4"/>
          <p:cNvSpPr>
            <a:spLocks noGrp="1"/>
          </p:cNvSpPr>
          <p:nvPr>
            <p:ph type="dt" sz="half" idx="10"/>
          </p:nvPr>
        </p:nvSpPr>
        <p:spPr/>
        <p:txBody>
          <a:bodyPr/>
          <a:lstStyle>
            <a:lvl1pPr>
              <a:defRPr/>
            </a:lvl1pPr>
          </a:lstStyle>
          <a:p>
            <a:pPr>
              <a:defRPr/>
            </a:pPr>
            <a:fld id="{5CE96D80-7E90-4799-ACF9-E9A6B4E2DCBB}" type="datetimeFigureOut">
              <a:rPr lang="en-US"/>
              <a:pPr>
                <a:defRPr/>
              </a:pPr>
              <a:t>4/23/2019</a:t>
            </a:fld>
            <a:endParaRPr lang="en-US"/>
          </a:p>
        </p:txBody>
      </p:sp>
      <p:sp>
        <p:nvSpPr>
          <p:cNvPr id="4" name="Slide Number Placeholder 5"/>
          <p:cNvSpPr>
            <a:spLocks noGrp="1"/>
          </p:cNvSpPr>
          <p:nvPr>
            <p:ph type="sldNum" sz="quarter" idx="11"/>
          </p:nvPr>
        </p:nvSpPr>
        <p:spPr/>
        <p:txBody>
          <a:bodyPr/>
          <a:lstStyle>
            <a:lvl1pPr>
              <a:defRPr/>
            </a:lvl1pPr>
          </a:lstStyle>
          <a:p>
            <a:pPr>
              <a:defRPr/>
            </a:pPr>
            <a:fld id="{0268606A-3C03-4A72-92F5-9A09317BD406}" type="slidenum">
              <a:rPr lang="en-US"/>
              <a:pPr>
                <a:defRPr/>
              </a:pPr>
              <a:t>‹#›</a:t>
            </a:fld>
            <a:endParaRPr lang="en-US" dirty="0"/>
          </a:p>
        </p:txBody>
      </p:sp>
    </p:spTree>
    <p:extLst>
      <p:ext uri="{BB962C8B-B14F-4D97-AF65-F5344CB8AC3E}">
        <p14:creationId xmlns:p14="http://schemas.microsoft.com/office/powerpoint/2010/main" val="25243440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A6CB1C5C-D75B-4447-8B6E-EA1CB77AB9AE}" type="datetimeFigureOut">
              <a:rPr lang="en-US"/>
              <a:pPr>
                <a:defRPr/>
              </a:pPr>
              <a:t>4/23/2019</a:t>
            </a:fld>
            <a:endParaRPr lang="en-US"/>
          </a:p>
        </p:txBody>
      </p:sp>
      <p:sp>
        <p:nvSpPr>
          <p:cNvPr id="6" name="Slide Number Placeholder 5"/>
          <p:cNvSpPr>
            <a:spLocks noGrp="1"/>
          </p:cNvSpPr>
          <p:nvPr>
            <p:ph type="sldNum" sz="quarter" idx="11"/>
          </p:nvPr>
        </p:nvSpPr>
        <p:spPr/>
        <p:txBody>
          <a:bodyPr/>
          <a:lstStyle>
            <a:lvl1pPr>
              <a:defRPr/>
            </a:lvl1pPr>
          </a:lstStyle>
          <a:p>
            <a:pPr>
              <a:defRPr/>
            </a:pPr>
            <a:fld id="{F8F8FB2D-BAF3-4C4B-AC43-95DDFB64E043}" type="slidenum">
              <a:rPr lang="en-US"/>
              <a:pPr>
                <a:defRPr/>
              </a:pPr>
              <a:t>‹#›</a:t>
            </a:fld>
            <a:endParaRPr lang="en-US" dirty="0"/>
          </a:p>
        </p:txBody>
      </p:sp>
    </p:spTree>
    <p:extLst>
      <p:ext uri="{BB962C8B-B14F-4D97-AF65-F5344CB8AC3E}">
        <p14:creationId xmlns:p14="http://schemas.microsoft.com/office/powerpoint/2010/main" val="12917037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fld id="{A983AF72-747B-4E57-B6DE-87DA7E3576AC}" type="datetimeFigureOut">
              <a:rPr lang="en-US"/>
              <a:pPr>
                <a:defRPr/>
              </a:pPr>
              <a:t>4/23/2019</a:t>
            </a:fld>
            <a:endParaRPr lang="en-US"/>
          </a:p>
        </p:txBody>
      </p:sp>
      <p:sp>
        <p:nvSpPr>
          <p:cNvPr id="6" name="Slide Number Placeholder 5"/>
          <p:cNvSpPr>
            <a:spLocks noGrp="1"/>
          </p:cNvSpPr>
          <p:nvPr>
            <p:ph type="sldNum" sz="quarter" idx="11"/>
          </p:nvPr>
        </p:nvSpPr>
        <p:spPr/>
        <p:txBody>
          <a:bodyPr/>
          <a:lstStyle>
            <a:lvl1pPr>
              <a:defRPr/>
            </a:lvl1pPr>
          </a:lstStyle>
          <a:p>
            <a:pPr>
              <a:defRPr/>
            </a:pPr>
            <a:fld id="{A91C44DF-5900-4580-B057-572B75820AC8}" type="slidenum">
              <a:rPr lang="en-US"/>
              <a:pPr>
                <a:defRPr/>
              </a:pPr>
              <a:t>‹#›</a:t>
            </a:fld>
            <a:endParaRPr lang="en-US" dirty="0"/>
          </a:p>
        </p:txBody>
      </p:sp>
    </p:spTree>
    <p:extLst>
      <p:ext uri="{BB962C8B-B14F-4D97-AF65-F5344CB8AC3E}">
        <p14:creationId xmlns:p14="http://schemas.microsoft.com/office/powerpoint/2010/main" val="37098110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4"/>
          <p:cNvSpPr>
            <a:spLocks noGrp="1"/>
          </p:cNvSpPr>
          <p:nvPr>
            <p:ph type="dt" sz="half" idx="10"/>
          </p:nvPr>
        </p:nvSpPr>
        <p:spPr/>
        <p:txBody>
          <a:bodyPr/>
          <a:lstStyle>
            <a:lvl1pPr>
              <a:defRPr/>
            </a:lvl1pPr>
          </a:lstStyle>
          <a:p>
            <a:pPr>
              <a:defRPr/>
            </a:pPr>
            <a:fld id="{C05833DA-4192-4CE5-AE5B-E18B3F3D653F}"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1CF8472A-409F-4E23-8220-60643BFCF8A0}" type="slidenum">
              <a:rPr lang="en-US"/>
              <a:pPr>
                <a:defRPr/>
              </a:pPr>
              <a:t>‹#›</a:t>
            </a:fld>
            <a:endParaRPr lang="en-US" dirty="0"/>
          </a:p>
        </p:txBody>
      </p:sp>
    </p:spTree>
    <p:extLst>
      <p:ext uri="{BB962C8B-B14F-4D97-AF65-F5344CB8AC3E}">
        <p14:creationId xmlns:p14="http://schemas.microsoft.com/office/powerpoint/2010/main" val="27609719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94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533400"/>
            <a:ext cx="6019800" cy="594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4"/>
          <p:cNvSpPr>
            <a:spLocks noGrp="1"/>
          </p:cNvSpPr>
          <p:nvPr>
            <p:ph type="dt" sz="half" idx="10"/>
          </p:nvPr>
        </p:nvSpPr>
        <p:spPr/>
        <p:txBody>
          <a:bodyPr/>
          <a:lstStyle>
            <a:lvl1pPr>
              <a:defRPr/>
            </a:lvl1pPr>
          </a:lstStyle>
          <a:p>
            <a:pPr>
              <a:defRPr/>
            </a:pPr>
            <a:fld id="{78B72963-072A-479B-AA3A-BC3735ABE8F8}" type="datetimeFigureOut">
              <a:rPr lang="en-US"/>
              <a:pPr>
                <a:defRPr/>
              </a:pPr>
              <a:t>4/23/2019</a:t>
            </a:fld>
            <a:endParaRPr lang="en-US"/>
          </a:p>
        </p:txBody>
      </p:sp>
      <p:sp>
        <p:nvSpPr>
          <p:cNvPr id="5" name="Slide Number Placeholder 5"/>
          <p:cNvSpPr>
            <a:spLocks noGrp="1"/>
          </p:cNvSpPr>
          <p:nvPr>
            <p:ph type="sldNum" sz="quarter" idx="11"/>
          </p:nvPr>
        </p:nvSpPr>
        <p:spPr/>
        <p:txBody>
          <a:bodyPr/>
          <a:lstStyle>
            <a:lvl1pPr>
              <a:defRPr/>
            </a:lvl1pPr>
          </a:lstStyle>
          <a:p>
            <a:pPr>
              <a:defRPr/>
            </a:pPr>
            <a:fld id="{5039151C-999A-4445-B08D-1D0F0BB2EAF2}" type="slidenum">
              <a:rPr lang="en-US"/>
              <a:pPr>
                <a:defRPr/>
              </a:pPr>
              <a:t>‹#›</a:t>
            </a:fld>
            <a:endParaRPr lang="en-US" dirty="0"/>
          </a:p>
        </p:txBody>
      </p:sp>
    </p:spTree>
    <p:extLst>
      <p:ext uri="{BB962C8B-B14F-4D97-AF65-F5344CB8AC3E}">
        <p14:creationId xmlns:p14="http://schemas.microsoft.com/office/powerpoint/2010/main" val="20101450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image" Target="../media/image1.png"/><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pitchFamily="34" charset="0"/>
              </a:defRPr>
            </a:lvl1pPr>
          </a:lstStyle>
          <a:p>
            <a:pPr>
              <a:defRPr/>
            </a:pPr>
            <a:fld id="{BFD25EAB-3DBA-49D4-A73F-F377216E0929}" type="datetimeFigureOut">
              <a:rPr lang="en-US"/>
              <a:pPr>
                <a:defRPr/>
              </a:pPr>
              <a:t>4/23/2019</a:t>
            </a:fld>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latin typeface="Arial" pitchFamily="34" charset="0"/>
              </a:defRPr>
            </a:lvl1pPr>
          </a:lstStyle>
          <a:p>
            <a:pPr>
              <a:defRPr/>
            </a:pPr>
            <a:fld id="{994DEF1D-FA95-4A93-AAE7-78177F1A392E}"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3366FF"/>
            </a:gs>
            <a:gs pos="100000">
              <a:srgbClr val="0000FF"/>
            </a:gs>
          </a:gsLst>
          <a:path path="shape">
            <a:fillToRect l="50000" t="50000" r="50000" b="50000"/>
          </a:path>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defRPr>
            </a:lvl1pPr>
          </a:lstStyle>
          <a:p>
            <a:pPr>
              <a:defRPr/>
            </a:pPr>
            <a:fld id="{63B3EFC6-61AA-4C1B-80A9-89664605CDE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533400"/>
            <a:ext cx="8229600"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075" name="Rectangle 3"/>
          <p:cNvSpPr>
            <a:spLocks noGrp="1" noChangeArrowheads="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rgbClr val="000000">
                    <a:tint val="75000"/>
                  </a:srgbClr>
                </a:solidFill>
                <a:latin typeface="Arial" pitchFamily="34" charset="0"/>
              </a:defRPr>
            </a:lvl1pPr>
          </a:lstStyle>
          <a:p>
            <a:pPr>
              <a:defRPr/>
            </a:pPr>
            <a:fld id="{EB6B86DB-08B7-4914-B334-DF070339DD26}" type="datetimeFigureOut">
              <a:rPr lang="en-US"/>
              <a:pPr>
                <a:defRPr/>
              </a:pPr>
              <a:t>4/23/2019</a:t>
            </a:fld>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rgbClr val="000000">
                    <a:tint val="75000"/>
                  </a:srgbClr>
                </a:solidFill>
                <a:latin typeface="Arial" pitchFamily="34" charset="0"/>
              </a:defRPr>
            </a:lvl1pPr>
          </a:lstStyle>
          <a:p>
            <a:pPr>
              <a:defRPr/>
            </a:pPr>
            <a:fld id="{D7EB05FF-4205-4F73-B8CB-3CD89FAE3B53}"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 id="2147483767" r:id="rId12"/>
    <p:sldLayoutId id="2147483768" r:id="rId13"/>
  </p:sldLayoutIdLst>
  <p:hf sldNum="0" hdr="0" ftr="0" dt="0"/>
  <p:txStyles>
    <p:title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p:titleStyle>
    <p:body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8.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22.wmf"/></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30.xml"/><Relationship Id="rId1" Type="http://schemas.openxmlformats.org/officeDocument/2006/relationships/slideLayout" Target="../slideLayouts/slideLayout8.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8.xml"/><Relationship Id="rId5" Type="http://schemas.openxmlformats.org/officeDocument/2006/relationships/image" Target="../media/image28.png"/><Relationship Id="rId4" Type="http://schemas.openxmlformats.org/officeDocument/2006/relationships/image" Target="../media/image27.png"/></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0.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6.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7.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5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8.xml"/><Relationship Id="rId1" Type="http://schemas.openxmlformats.org/officeDocument/2006/relationships/slideLayout" Target="../slideLayouts/slideLayout8.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5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9.xml"/><Relationship Id="rId1" Type="http://schemas.openxmlformats.org/officeDocument/2006/relationships/slideLayout" Target="../slideLayouts/slideLayout8.xml"/><Relationship Id="rId4" Type="http://schemas.openxmlformats.org/officeDocument/2006/relationships/image" Target="../media/image43.jpeg"/></Relationships>
</file>

<file path=ppt/slides/_rels/slide5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0.xml"/><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5.xml"/><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7.xml"/><Relationship Id="rId1" Type="http://schemas.openxmlformats.org/officeDocument/2006/relationships/slideLayout" Target="../slideLayouts/slideLayout8.xml"/><Relationship Id="rId4" Type="http://schemas.openxmlformats.org/officeDocument/2006/relationships/image" Target="../media/image46.png"/></Relationships>
</file>

<file path=ppt/slides/_rels/slide6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8.xml"/><Relationship Id="rId1" Type="http://schemas.openxmlformats.org/officeDocument/2006/relationships/slideLayout" Target="../slideLayouts/slideLayout8.xml"/><Relationship Id="rId4" Type="http://schemas.openxmlformats.org/officeDocument/2006/relationships/image" Target="../media/image49.png"/></Relationships>
</file>

<file path=ppt/slides/_rels/slide6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9.xml"/><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62.xml"/><Relationship Id="rId1" Type="http://schemas.openxmlformats.org/officeDocument/2006/relationships/slideLayout" Target="../slideLayouts/slideLayout8.xml"/><Relationship Id="rId4" Type="http://schemas.openxmlformats.org/officeDocument/2006/relationships/image" Target="../media/image51.png"/></Relationships>
</file>

<file path=ppt/slides/_rels/slide6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3.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8.xml"/></Relationships>
</file>

<file path=ppt/slides/_rels/slide68.xml.rels><?xml version="1.0" encoding="UTF-8" standalone="yes"?>
<Relationships xmlns="http://schemas.openxmlformats.org/package/2006/relationships"><Relationship Id="rId8" Type="http://schemas.openxmlformats.org/officeDocument/2006/relationships/image" Target="../media/image57.jpeg"/><Relationship Id="rId13" Type="http://schemas.openxmlformats.org/officeDocument/2006/relationships/image" Target="../media/image62.jpeg"/><Relationship Id="rId18" Type="http://schemas.openxmlformats.org/officeDocument/2006/relationships/image" Target="../media/image67.jpeg"/><Relationship Id="rId3" Type="http://schemas.openxmlformats.org/officeDocument/2006/relationships/image" Target="../media/image53.jpeg"/><Relationship Id="rId21" Type="http://schemas.openxmlformats.org/officeDocument/2006/relationships/image" Target="../media/image70.jpeg"/><Relationship Id="rId7" Type="http://schemas.openxmlformats.org/officeDocument/2006/relationships/image" Target="../media/image56.jpeg"/><Relationship Id="rId12" Type="http://schemas.openxmlformats.org/officeDocument/2006/relationships/image" Target="../media/image61.png"/><Relationship Id="rId17" Type="http://schemas.openxmlformats.org/officeDocument/2006/relationships/image" Target="../media/image66.JPG"/><Relationship Id="rId2" Type="http://schemas.openxmlformats.org/officeDocument/2006/relationships/notesSlide" Target="../notesSlides/notesSlide65.xml"/><Relationship Id="rId16" Type="http://schemas.openxmlformats.org/officeDocument/2006/relationships/image" Target="../media/image65.jpeg"/><Relationship Id="rId20" Type="http://schemas.openxmlformats.org/officeDocument/2006/relationships/image" Target="../media/image69.jpg"/><Relationship Id="rId1" Type="http://schemas.openxmlformats.org/officeDocument/2006/relationships/slideLayout" Target="../slideLayouts/slideLayout8.xml"/><Relationship Id="rId6" Type="http://schemas.openxmlformats.org/officeDocument/2006/relationships/image" Target="../media/image55.png"/><Relationship Id="rId11" Type="http://schemas.openxmlformats.org/officeDocument/2006/relationships/image" Target="../media/image60.jpeg"/><Relationship Id="rId5" Type="http://schemas.openxmlformats.org/officeDocument/2006/relationships/image" Target="../media/image50.jpeg"/><Relationship Id="rId15" Type="http://schemas.openxmlformats.org/officeDocument/2006/relationships/image" Target="../media/image64.jpeg"/><Relationship Id="rId23" Type="http://schemas.openxmlformats.org/officeDocument/2006/relationships/image" Target="../media/image72.jpeg"/><Relationship Id="rId10" Type="http://schemas.openxmlformats.org/officeDocument/2006/relationships/image" Target="../media/image59.jpeg"/><Relationship Id="rId19" Type="http://schemas.openxmlformats.org/officeDocument/2006/relationships/image" Target="../media/image68.png"/><Relationship Id="rId4" Type="http://schemas.openxmlformats.org/officeDocument/2006/relationships/image" Target="../media/image54.png"/><Relationship Id="rId9" Type="http://schemas.openxmlformats.org/officeDocument/2006/relationships/image" Target="../media/image58.jpeg"/><Relationship Id="rId14" Type="http://schemas.openxmlformats.org/officeDocument/2006/relationships/image" Target="../media/image63.jpeg"/><Relationship Id="rId22" Type="http://schemas.openxmlformats.org/officeDocument/2006/relationships/image" Target="../media/image71.jpeg"/></Relationships>
</file>

<file path=ppt/slides/_rels/slide6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66.xml"/><Relationship Id="rId1" Type="http://schemas.openxmlformats.org/officeDocument/2006/relationships/slideLayout" Target="../slideLayouts/slideLayout3.xml"/><Relationship Id="rId4" Type="http://schemas.openxmlformats.org/officeDocument/2006/relationships/image" Target="../media/image74.png"/></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67.xml"/><Relationship Id="rId7" Type="http://schemas.openxmlformats.org/officeDocument/2006/relationships/image" Target="../media/image75.png"/><Relationship Id="rId2" Type="http://schemas.openxmlformats.org/officeDocument/2006/relationships/slideLayout" Target="../slideLayouts/slideLayout8.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77.jpeg"/><Relationship Id="rId4" Type="http://schemas.openxmlformats.org/officeDocument/2006/relationships/image" Target="../media/image76.jpe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8.xml"/></Relationships>
</file>

<file path=ppt/slides/_rels/slide7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0.xml"/><Relationship Id="rId1" Type="http://schemas.openxmlformats.org/officeDocument/2006/relationships/slideLayout" Target="../slideLayouts/slideLayout8.xml"/><Relationship Id="rId4" Type="http://schemas.openxmlformats.org/officeDocument/2006/relationships/image" Target="../media/image79.png"/></Relationships>
</file>

<file path=ppt/slides/_rels/slide7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71.xml"/><Relationship Id="rId1" Type="http://schemas.openxmlformats.org/officeDocument/2006/relationships/slideLayout" Target="../slideLayouts/slideLayout8.xml"/></Relationships>
</file>

<file path=ppt/slides/_rels/slide7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2.xml"/><Relationship Id="rId1" Type="http://schemas.openxmlformats.org/officeDocument/2006/relationships/slideLayout" Target="../slideLayouts/slideLayout8.xml"/></Relationships>
</file>

<file path=ppt/slides/_rels/slide7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73.xml"/><Relationship Id="rId1" Type="http://schemas.openxmlformats.org/officeDocument/2006/relationships/slideLayout" Target="../slideLayouts/slideLayout8.xml"/></Relationships>
</file>

<file path=ppt/slides/_rels/slide7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75.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3" Type="http://schemas.openxmlformats.org/officeDocument/2006/relationships/image" Target="../media/image84.tiff"/><Relationship Id="rId2" Type="http://schemas.openxmlformats.org/officeDocument/2006/relationships/notesSlide" Target="../notesSlides/notesSlide77.xml"/><Relationship Id="rId1" Type="http://schemas.openxmlformats.org/officeDocument/2006/relationships/slideLayout" Target="../slideLayouts/slideLayout3.xml"/><Relationship Id="rId4" Type="http://schemas.openxmlformats.org/officeDocument/2006/relationships/image" Target="../media/image85.pn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79.xml"/><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notesSlide" Target="../notesSlides/notesSlide81.xml"/><Relationship Id="rId1" Type="http://schemas.openxmlformats.org/officeDocument/2006/relationships/slideLayout" Target="../slideLayouts/slideLayout8.xml"/><Relationship Id="rId5" Type="http://schemas.openxmlformats.org/officeDocument/2006/relationships/image" Target="../media/image89.wmf"/><Relationship Id="rId4" Type="http://schemas.openxmlformats.org/officeDocument/2006/relationships/image" Target="../media/image88.wmf"/></Relationships>
</file>

<file path=ppt/slides/_rels/slide8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8.xml"/></Relationships>
</file>

<file path=ppt/slides/_rels/slide89.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85.xml"/><Relationship Id="rId1" Type="http://schemas.openxmlformats.org/officeDocument/2006/relationships/slideLayout" Target="../slideLayouts/slideLayout3.xml"/><Relationship Id="rId4" Type="http://schemas.openxmlformats.org/officeDocument/2006/relationships/image" Target="../media/image92.png"/></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8.xml"/></Relationships>
</file>

<file path=ppt/slides/_rels/slide92.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87.xml"/><Relationship Id="rId1" Type="http://schemas.openxmlformats.org/officeDocument/2006/relationships/slideLayout" Target="../slideLayouts/slideLayout8.xml"/><Relationship Id="rId4" Type="http://schemas.openxmlformats.org/officeDocument/2006/relationships/image" Target="../media/image93.png"/></Relationships>
</file>

<file path=ppt/slides/_rels/slide93.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88.xml"/><Relationship Id="rId1" Type="http://schemas.openxmlformats.org/officeDocument/2006/relationships/slideLayout" Target="../slideLayouts/slideLayout3.xml"/><Relationship Id="rId4" Type="http://schemas.openxmlformats.org/officeDocument/2006/relationships/image" Target="../media/image95.jpeg"/></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90.xml"/><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91.xml"/><Relationship Id="rId1" Type="http://schemas.openxmlformats.org/officeDocument/2006/relationships/slideLayout" Target="../slideLayouts/slideLayout3.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9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9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01.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96.xml"/><Relationship Id="rId1" Type="http://schemas.openxmlformats.org/officeDocument/2006/relationships/slideLayout" Target="../slideLayouts/slideLayout8.xml"/><Relationship Id="rId4" Type="http://schemas.openxmlformats.org/officeDocument/2006/relationships/image" Target="../media/image97.png"/></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8.xml"/></Relationships>
</file>

<file path=ppt/slides/_rels/slide10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98.xml"/><Relationship Id="rId1" Type="http://schemas.openxmlformats.org/officeDocument/2006/relationships/slideLayout" Target="../slideLayouts/slideLayout8.xml"/></Relationships>
</file>

<file path=ppt/slides/_rels/slide104.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99.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00.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101.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102.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103.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8.xml"/></Relationships>
</file>

<file path=ppt/slides/_rels/slide111.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06.xml"/><Relationship Id="rId1" Type="http://schemas.openxmlformats.org/officeDocument/2006/relationships/slideLayout" Target="../slideLayouts/slideLayout8.xml"/></Relationships>
</file>

<file path=ppt/slides/_rels/slide112.xml.rels><?xml version="1.0" encoding="UTF-8" standalone="yes"?>
<Relationships xmlns="http://schemas.openxmlformats.org/package/2006/relationships"><Relationship Id="rId3" Type="http://schemas.openxmlformats.org/officeDocument/2006/relationships/notesSlide" Target="../notesSlides/notesSlide107.xml"/><Relationship Id="rId2" Type="http://schemas.openxmlformats.org/officeDocument/2006/relationships/slideLayout" Target="../slideLayouts/slideLayout8.xml"/><Relationship Id="rId1" Type="http://schemas.openxmlformats.org/officeDocument/2006/relationships/vmlDrawing" Target="../drawings/vmlDrawing2.vml"/><Relationship Id="rId5" Type="http://schemas.openxmlformats.org/officeDocument/2006/relationships/image" Target="../media/image105.emf"/><Relationship Id="rId4" Type="http://schemas.openxmlformats.org/officeDocument/2006/relationships/oleObject" Target="../embeddings/oleObject2.bin"/></Relationships>
</file>

<file path=ppt/slides/_rels/slide113.xml.rels><?xml version="1.0" encoding="UTF-8" standalone="yes"?>
<Relationships xmlns="http://schemas.openxmlformats.org/package/2006/relationships"><Relationship Id="rId3" Type="http://schemas.openxmlformats.org/officeDocument/2006/relationships/notesSlide" Target="../notesSlides/notesSlide108.xml"/><Relationship Id="rId2" Type="http://schemas.openxmlformats.org/officeDocument/2006/relationships/slideLayout" Target="../slideLayouts/slideLayout8.xml"/><Relationship Id="rId1" Type="http://schemas.openxmlformats.org/officeDocument/2006/relationships/vmlDrawing" Target="../drawings/vmlDrawing3.vml"/><Relationship Id="rId5" Type="http://schemas.openxmlformats.org/officeDocument/2006/relationships/image" Target="../media/image106.emf"/><Relationship Id="rId4" Type="http://schemas.openxmlformats.org/officeDocument/2006/relationships/oleObject" Target="../embeddings/oleObject3.bin"/></Relationships>
</file>

<file path=ppt/slides/_rels/slide114.xml.rels><?xml version="1.0" encoding="UTF-8" standalone="yes"?>
<Relationships xmlns="http://schemas.openxmlformats.org/package/2006/relationships"><Relationship Id="rId3" Type="http://schemas.openxmlformats.org/officeDocument/2006/relationships/notesSlide" Target="../notesSlides/notesSlide109.xml"/><Relationship Id="rId2" Type="http://schemas.openxmlformats.org/officeDocument/2006/relationships/slideLayout" Target="../slideLayouts/slideLayout8.xml"/><Relationship Id="rId1" Type="http://schemas.openxmlformats.org/officeDocument/2006/relationships/vmlDrawing" Target="../drawings/vmlDrawing4.vml"/><Relationship Id="rId5" Type="http://schemas.openxmlformats.org/officeDocument/2006/relationships/image" Target="../media/image107.emf"/><Relationship Id="rId4" Type="http://schemas.openxmlformats.org/officeDocument/2006/relationships/oleObject" Target="../embeddings/oleObject4.bin"/></Relationships>
</file>

<file path=ppt/slides/_rels/slide11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110.xml"/><Relationship Id="rId1" Type="http://schemas.openxmlformats.org/officeDocument/2006/relationships/slideLayout" Target="../slideLayouts/slideLayout3.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8.xml"/></Relationships>
</file>

<file path=ppt/slides/_rels/slide117.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112.xml"/><Relationship Id="rId1" Type="http://schemas.openxmlformats.org/officeDocument/2006/relationships/slideLayout" Target="../slideLayouts/slideLayout8.xml"/><Relationship Id="rId4" Type="http://schemas.openxmlformats.org/officeDocument/2006/relationships/image" Target="../media/image108.png"/></Relationships>
</file>

<file path=ppt/slides/_rels/slide1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13.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8.xml"/></Relationships>
</file>

<file path=ppt/slides/_rels/slide120.xml.rels><?xml version="1.0" encoding="UTF-8" standalone="yes"?>
<Relationships xmlns="http://schemas.openxmlformats.org/package/2006/relationships"><Relationship Id="rId3" Type="http://schemas.openxmlformats.org/officeDocument/2006/relationships/notesSlide" Target="../notesSlides/notesSlide115.xml"/><Relationship Id="rId2" Type="http://schemas.openxmlformats.org/officeDocument/2006/relationships/slideLayout" Target="../slideLayouts/slideLayout8.xml"/><Relationship Id="rId1" Type="http://schemas.openxmlformats.org/officeDocument/2006/relationships/vmlDrawing" Target="../drawings/vmlDrawing5.vml"/><Relationship Id="rId5" Type="http://schemas.openxmlformats.org/officeDocument/2006/relationships/image" Target="../media/image109.emf"/><Relationship Id="rId4" Type="http://schemas.openxmlformats.org/officeDocument/2006/relationships/oleObject" Target="../embeddings/oleObject5.bin"/></Relationships>
</file>

<file path=ppt/slides/_rels/slide121.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116.xml"/><Relationship Id="rId1" Type="http://schemas.openxmlformats.org/officeDocument/2006/relationships/slideLayout" Target="../slideLayouts/slideLayout8.xml"/></Relationships>
</file>

<file path=ppt/slides/_rels/slide122.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117.xml"/><Relationship Id="rId1" Type="http://schemas.openxmlformats.org/officeDocument/2006/relationships/slideLayout" Target="../slideLayouts/slideLayout8.xml"/><Relationship Id="rId4" Type="http://schemas.openxmlformats.org/officeDocument/2006/relationships/image" Target="../media/image112.png"/></Relationships>
</file>

<file path=ppt/slides/_rels/slide123.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118.xml"/><Relationship Id="rId1" Type="http://schemas.openxmlformats.org/officeDocument/2006/relationships/slideLayout" Target="../slideLayouts/slideLayout3.xml"/><Relationship Id="rId5" Type="http://schemas.openxmlformats.org/officeDocument/2006/relationships/image" Target="../media/image111.png"/><Relationship Id="rId4" Type="http://schemas.openxmlformats.org/officeDocument/2006/relationships/image" Target="../media/image114.jpeg"/></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3.xml"/></Relationships>
</file>

<file path=ppt/slides/_rels/slide125.xml.rels><?xml version="1.0" encoding="UTF-8" standalone="yes"?>
<Relationships xmlns="http://schemas.openxmlformats.org/package/2006/relationships"><Relationship Id="rId3" Type="http://schemas.openxmlformats.org/officeDocument/2006/relationships/image" Target="../media/image115.jpeg"/><Relationship Id="rId7" Type="http://schemas.openxmlformats.org/officeDocument/2006/relationships/image" Target="../media/image119.jpeg"/><Relationship Id="rId2" Type="http://schemas.openxmlformats.org/officeDocument/2006/relationships/notesSlide" Target="../notesSlides/notesSlide120.xml"/><Relationship Id="rId1" Type="http://schemas.openxmlformats.org/officeDocument/2006/relationships/slideLayout" Target="../slideLayouts/slideLayout8.xml"/><Relationship Id="rId6" Type="http://schemas.openxmlformats.org/officeDocument/2006/relationships/image" Target="../media/image118.jpeg"/><Relationship Id="rId5" Type="http://schemas.openxmlformats.org/officeDocument/2006/relationships/image" Target="../media/image117.jpeg"/><Relationship Id="rId4" Type="http://schemas.openxmlformats.org/officeDocument/2006/relationships/image" Target="../media/image116.jpeg"/></Relationships>
</file>

<file path=ppt/slides/_rels/slide126.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121.xml"/><Relationship Id="rId1" Type="http://schemas.openxmlformats.org/officeDocument/2006/relationships/slideLayout" Target="../slideLayouts/slideLayout8.xml"/><Relationship Id="rId4" Type="http://schemas.openxmlformats.org/officeDocument/2006/relationships/image" Target="../media/image120.png"/></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3.xml"/></Relationships>
</file>

<file path=ppt/slides/_rels/slide128.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123.xml"/><Relationship Id="rId1" Type="http://schemas.openxmlformats.org/officeDocument/2006/relationships/slideLayout" Target="../slideLayouts/slideLayout8.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8.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8.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3.xml"/></Relationships>
</file>

<file path=ppt/slides/_rels/slide132.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8.xml"/></Relationships>
</file>

<file path=ppt/slides/_rels/slide133.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8.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3.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5.xml"/></Relationships>
</file>

<file path=ppt/slides/_rels/slide136.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129.xml"/><Relationship Id="rId1" Type="http://schemas.openxmlformats.org/officeDocument/2006/relationships/slideLayout" Target="../slideLayouts/slideLayout8.xml"/><Relationship Id="rId4" Type="http://schemas.openxmlformats.org/officeDocument/2006/relationships/image" Target="../media/image124.png"/></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3.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8.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8.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3.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8.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8.xml"/></Relationships>
</file>

<file path=ppt/slides/_rels/slide14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36.xml"/><Relationship Id="rId1" Type="http://schemas.openxmlformats.org/officeDocument/2006/relationships/slideLayout" Target="../slideLayouts/slideLayout8.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8.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8.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8.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8.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8.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8.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8.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8.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8.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8.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8.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8.xml"/></Relationships>
</file>

<file path=ppt/slides/_rels/slide157.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150.xml"/><Relationship Id="rId1" Type="http://schemas.openxmlformats.org/officeDocument/2006/relationships/slideLayout" Target="../slideLayouts/slideLayout3.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8.xml"/></Relationships>
</file>

<file path=ppt/slides/_rels/slide159.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152.xml"/><Relationship Id="rId1" Type="http://schemas.openxmlformats.org/officeDocument/2006/relationships/slideLayout" Target="../slideLayouts/slideLayout8.xml"/><Relationship Id="rId4" Type="http://schemas.openxmlformats.org/officeDocument/2006/relationships/image" Target="../media/image126.png"/></Relationships>
</file>

<file path=ppt/slides/_rels/slide16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53.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34.xml"/></Relationships>
</file>

<file path=ppt/slides/_rels/slide162.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155.xml"/><Relationship Id="rId1" Type="http://schemas.openxmlformats.org/officeDocument/2006/relationships/slideLayout" Target="../slideLayouts/slideLayout8.xml"/></Relationships>
</file>

<file path=ppt/slides/_rels/slide163.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156.xml"/><Relationship Id="rId1" Type="http://schemas.openxmlformats.org/officeDocument/2006/relationships/slideLayout" Target="../slideLayouts/slideLayout8.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8.xml"/></Relationships>
</file>

<file path=ppt/slides/_rels/slide165.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notesSlide" Target="../notesSlides/notesSlide158.xml"/><Relationship Id="rId1" Type="http://schemas.openxmlformats.org/officeDocument/2006/relationships/slideLayout" Target="../slideLayouts/slideLayout8.xml"/></Relationships>
</file>

<file path=ppt/slides/_rels/slide166.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159.xml"/><Relationship Id="rId1" Type="http://schemas.openxmlformats.org/officeDocument/2006/relationships/slideLayout" Target="../slideLayouts/slideLayout8.xml"/></Relationships>
</file>

<file path=ppt/slides/_rels/slide167.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notesSlide" Target="../notesSlides/notesSlide160.xml"/><Relationship Id="rId1" Type="http://schemas.openxmlformats.org/officeDocument/2006/relationships/slideLayout" Target="../slideLayouts/slideLayout8.xml"/></Relationships>
</file>

<file path=ppt/slides/_rels/slide168.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161.xml"/><Relationship Id="rId1" Type="http://schemas.openxmlformats.org/officeDocument/2006/relationships/slideLayout" Target="../slideLayouts/slideLayout8.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62.xml"/><Relationship Id="rId1" Type="http://schemas.openxmlformats.org/officeDocument/2006/relationships/slideLayout" Target="../slideLayouts/slideLayout8.xml"/></Relationships>
</file>

<file path=ppt/slides/_rels/slide170.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163.xml"/><Relationship Id="rId1" Type="http://schemas.openxmlformats.org/officeDocument/2006/relationships/slideLayout" Target="../slideLayouts/slideLayout8.xml"/></Relationships>
</file>

<file path=ppt/slides/_rels/slide171.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notesSlide" Target="../notesSlides/notesSlide164.xml"/><Relationship Id="rId1" Type="http://schemas.openxmlformats.org/officeDocument/2006/relationships/slideLayout" Target="../slideLayouts/slideLayout8.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65.xml"/><Relationship Id="rId1" Type="http://schemas.openxmlformats.org/officeDocument/2006/relationships/slideLayout" Target="../slideLayouts/slideLayout8.xml"/></Relationships>
</file>

<file path=ppt/slides/_rels/slide173.xml.rels><?xml version="1.0" encoding="UTF-8" standalone="yes"?>
<Relationships xmlns="http://schemas.openxmlformats.org/package/2006/relationships"><Relationship Id="rId8" Type="http://schemas.openxmlformats.org/officeDocument/2006/relationships/image" Target="../media/image138.jpeg"/><Relationship Id="rId3" Type="http://schemas.openxmlformats.org/officeDocument/2006/relationships/image" Target="../media/image133.jpeg"/><Relationship Id="rId7" Type="http://schemas.openxmlformats.org/officeDocument/2006/relationships/image" Target="../media/image137.jpeg"/><Relationship Id="rId2" Type="http://schemas.openxmlformats.org/officeDocument/2006/relationships/notesSlide" Target="../notesSlides/notesSlide166.xml"/><Relationship Id="rId1" Type="http://schemas.openxmlformats.org/officeDocument/2006/relationships/slideLayout" Target="../slideLayouts/slideLayout8.xml"/><Relationship Id="rId6" Type="http://schemas.openxmlformats.org/officeDocument/2006/relationships/image" Target="../media/image136.jpeg"/><Relationship Id="rId5" Type="http://schemas.openxmlformats.org/officeDocument/2006/relationships/image" Target="../media/image135.jpeg"/><Relationship Id="rId10" Type="http://schemas.openxmlformats.org/officeDocument/2006/relationships/image" Target="../media/image140.jpeg"/><Relationship Id="rId4" Type="http://schemas.openxmlformats.org/officeDocument/2006/relationships/image" Target="../media/image134.jpeg"/><Relationship Id="rId9" Type="http://schemas.openxmlformats.org/officeDocument/2006/relationships/image" Target="../media/image139.jpeg"/></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67.xml"/><Relationship Id="rId1" Type="http://schemas.openxmlformats.org/officeDocument/2006/relationships/slideLayout" Target="../slideLayouts/slideLayout8.xml"/></Relationships>
</file>

<file path=ppt/slides/_rels/slide175.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notesSlide" Target="../notesSlides/notesSlide168.xml"/><Relationship Id="rId1" Type="http://schemas.openxmlformats.org/officeDocument/2006/relationships/slideLayout" Target="../slideLayouts/slideLayout8.xml"/></Relationships>
</file>

<file path=ppt/slides/_rels/slide176.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notesSlide" Target="../notesSlides/notesSlide169.xml"/><Relationship Id="rId1" Type="http://schemas.openxmlformats.org/officeDocument/2006/relationships/slideLayout" Target="../slideLayouts/slideLayout8.xml"/></Relationships>
</file>

<file path=ppt/slides/_rels/slide17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170.xml"/><Relationship Id="rId1" Type="http://schemas.openxmlformats.org/officeDocument/2006/relationships/slideLayout" Target="../slideLayouts/slideLayout8.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171.xml"/><Relationship Id="rId1" Type="http://schemas.openxmlformats.org/officeDocument/2006/relationships/slideLayout" Target="../slideLayouts/slideLayout8.xml"/></Relationships>
</file>

<file path=ppt/slides/_rels/slide179.xml.rels><?xml version="1.0" encoding="UTF-8" standalone="yes"?>
<Relationships xmlns="http://schemas.openxmlformats.org/package/2006/relationships"><Relationship Id="rId3" Type="http://schemas.openxmlformats.org/officeDocument/2006/relationships/image" Target="../media/image142.tiff"/><Relationship Id="rId2" Type="http://schemas.openxmlformats.org/officeDocument/2006/relationships/notesSlide" Target="../notesSlides/notesSlide172.xml"/><Relationship Id="rId1" Type="http://schemas.openxmlformats.org/officeDocument/2006/relationships/slideLayout" Target="../slideLayouts/slideLayout8.xml"/></Relationships>
</file>

<file path=ppt/slides/_rels/slide180.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8.xml"/></Relationships>
</file>

<file path=ppt/slides/_rels/slide181.xml.rels><?xml version="1.0" encoding="UTF-8" standalone="yes"?>
<Relationships xmlns="http://schemas.openxmlformats.org/package/2006/relationships"><Relationship Id="rId2" Type="http://schemas.openxmlformats.org/officeDocument/2006/relationships/image" Target="../media/image142.tiff"/><Relationship Id="rId1" Type="http://schemas.openxmlformats.org/officeDocument/2006/relationships/slideLayout" Target="../slideLayouts/slideLayout8.xml"/></Relationships>
</file>

<file path=ppt/slides/_rels/slide182.xml.rels><?xml version="1.0" encoding="UTF-8" standalone="yes"?>
<Relationships xmlns="http://schemas.openxmlformats.org/package/2006/relationships"><Relationship Id="rId3" Type="http://schemas.openxmlformats.org/officeDocument/2006/relationships/image" Target="../media/image145.tiff"/><Relationship Id="rId2" Type="http://schemas.openxmlformats.org/officeDocument/2006/relationships/image" Target="../media/image144.tiff"/><Relationship Id="rId1" Type="http://schemas.openxmlformats.org/officeDocument/2006/relationships/slideLayout" Target="../slideLayouts/slideLayout8.xml"/><Relationship Id="rId4" Type="http://schemas.openxmlformats.org/officeDocument/2006/relationships/image" Target="../media/image146.tiff"/></Relationships>
</file>

<file path=ppt/slides/_rels/slide183.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8.xml"/></Relationships>
</file>

<file path=ppt/slides/_rels/slide184.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48.png"/><Relationship Id="rId1" Type="http://schemas.openxmlformats.org/officeDocument/2006/relationships/slideLayout" Target="../slideLayouts/slideLayout8.xml"/><Relationship Id="rId4" Type="http://schemas.openxmlformats.org/officeDocument/2006/relationships/image" Target="../media/image150.png"/></Relationships>
</file>

<file path=ppt/slides/_rels/slide185.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8.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7.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48.png"/><Relationship Id="rId1" Type="http://schemas.openxmlformats.org/officeDocument/2006/relationships/slideLayout" Target="../slideLayouts/slideLayout8.xml"/><Relationship Id="rId4" Type="http://schemas.openxmlformats.org/officeDocument/2006/relationships/image" Target="../media/image150.png"/></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173.xml"/><Relationship Id="rId1" Type="http://schemas.openxmlformats.org/officeDocument/2006/relationships/slideLayout" Target="../slideLayouts/slideLayout8.xml"/></Relationships>
</file>

<file path=ppt/slides/_rels/slide189.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notesSlide" Target="../notesSlides/notesSlide174.xml"/><Relationship Id="rId1" Type="http://schemas.openxmlformats.org/officeDocument/2006/relationships/slideLayout" Target="../slideLayouts/slideLayout3.xml"/></Relationships>
</file>

<file path=ppt/slides/_rels/slide190.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notesSlide" Target="../notesSlides/notesSlide175.xml"/><Relationship Id="rId1" Type="http://schemas.openxmlformats.org/officeDocument/2006/relationships/slideLayout" Target="../slideLayouts/slideLayout3.xml"/></Relationships>
</file>

<file path=ppt/slides/_rels/slide191.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176.xml"/><Relationship Id="rId1" Type="http://schemas.openxmlformats.org/officeDocument/2006/relationships/slideLayout" Target="../slideLayouts/slideLayout8.xml"/></Relationships>
</file>

<file path=ppt/slides/_rels/slide192.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177.xml"/><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notesSlide" Target="../notesSlides/notesSlide178.xml"/><Relationship Id="rId1" Type="http://schemas.openxmlformats.org/officeDocument/2006/relationships/slideLayout" Target="../slideLayouts/slideLayout8.xml"/></Relationships>
</file>

<file path=ppt/slides/_rels/slide194.xml.rels><?xml version="1.0" encoding="UTF-8" standalone="yes"?>
<Relationships xmlns="http://schemas.openxmlformats.org/package/2006/relationships"><Relationship Id="rId3" Type="http://schemas.openxmlformats.org/officeDocument/2006/relationships/image" Target="../media/image156.jpeg"/><Relationship Id="rId2" Type="http://schemas.openxmlformats.org/officeDocument/2006/relationships/notesSlide" Target="../notesSlides/notesSlide179.xml"/><Relationship Id="rId1" Type="http://schemas.openxmlformats.org/officeDocument/2006/relationships/slideLayout" Target="../slideLayouts/slideLayout8.xml"/></Relationships>
</file>

<file path=ppt/slides/_rels/slide195.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notesSlide" Target="../notesSlides/notesSlide180.xml"/><Relationship Id="rId1" Type="http://schemas.openxmlformats.org/officeDocument/2006/relationships/slideLayout" Target="../slideLayouts/slideLayout8.xml"/></Relationships>
</file>

<file path=ppt/slides/_rels/slide196.xml.rels><?xml version="1.0" encoding="UTF-8" standalone="yes"?>
<Relationships xmlns="http://schemas.openxmlformats.org/package/2006/relationships"><Relationship Id="rId2" Type="http://schemas.openxmlformats.org/officeDocument/2006/relationships/image" Target="../media/image158.jpeg"/><Relationship Id="rId1" Type="http://schemas.openxmlformats.org/officeDocument/2006/relationships/slideLayout" Target="../slideLayouts/slideLayout8.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8.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181.xml"/><Relationship Id="rId1" Type="http://schemas.openxmlformats.org/officeDocument/2006/relationships/slideLayout" Target="../slideLayouts/slideLayout8.xml"/><Relationship Id="rId4" Type="http://schemas.openxmlformats.org/officeDocument/2006/relationships/image" Target="../media/image159.png"/></Relationships>
</file>

<file path=ppt/slides/_rels/slide199.xml.rels><?xml version="1.0" encoding="UTF-8" standalone="yes"?>
<Relationships xmlns="http://schemas.openxmlformats.org/package/2006/relationships"><Relationship Id="rId2" Type="http://schemas.openxmlformats.org/officeDocument/2006/relationships/notesSlide" Target="../notesSlides/notesSlide182.xml"/><Relationship Id="rId1" Type="http://schemas.openxmlformats.org/officeDocument/2006/relationships/slideLayout" Target="../slideLayouts/slideLayout8.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83.xml"/><Relationship Id="rId1" Type="http://schemas.openxmlformats.org/officeDocument/2006/relationships/slideLayout" Target="../slideLayouts/slideLayout8.xml"/></Relationships>
</file>

<file path=ppt/slides/_rels/slide201.xml.rels><?xml version="1.0" encoding="UTF-8" standalone="yes"?>
<Relationships xmlns="http://schemas.openxmlformats.org/package/2006/relationships"><Relationship Id="rId2" Type="http://schemas.openxmlformats.org/officeDocument/2006/relationships/notesSlide" Target="../notesSlides/notesSlide184.xml"/><Relationship Id="rId1" Type="http://schemas.openxmlformats.org/officeDocument/2006/relationships/slideLayout" Target="../slideLayouts/slideLayout8.xml"/></Relationships>
</file>

<file path=ppt/slides/_rels/slide20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85.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203.xml.rels><?xml version="1.0" encoding="UTF-8" standalone="yes"?>
<Relationships xmlns="http://schemas.openxmlformats.org/package/2006/relationships"><Relationship Id="rId2" Type="http://schemas.openxmlformats.org/officeDocument/2006/relationships/notesSlide" Target="../notesSlides/notesSlide186.xml"/><Relationship Id="rId1" Type="http://schemas.openxmlformats.org/officeDocument/2006/relationships/slideLayout" Target="../slideLayouts/slideLayout8.xml"/></Relationships>
</file>

<file path=ppt/slides/_rels/slide204.xml.rels><?xml version="1.0" encoding="UTF-8" standalone="yes"?>
<Relationships xmlns="http://schemas.openxmlformats.org/package/2006/relationships"><Relationship Id="rId2" Type="http://schemas.openxmlformats.org/officeDocument/2006/relationships/notesSlide" Target="../notesSlides/notesSlide187.xml"/><Relationship Id="rId1" Type="http://schemas.openxmlformats.org/officeDocument/2006/relationships/slideLayout" Target="../slideLayouts/slideLayout8.xml"/></Relationships>
</file>

<file path=ppt/slides/_rels/slide205.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notesSlide" Target="../notesSlides/notesSlide188.xml"/><Relationship Id="rId1" Type="http://schemas.openxmlformats.org/officeDocument/2006/relationships/slideLayout" Target="../slideLayouts/slideLayout8.xml"/></Relationships>
</file>

<file path=ppt/slides/_rels/slide20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9.xml"/><Relationship Id="rId1" Type="http://schemas.openxmlformats.org/officeDocument/2006/relationships/slideLayout" Target="../slideLayouts/slideLayout8.xml"/></Relationships>
</file>

<file path=ppt/slides/_rels/slide207.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notesSlide" Target="../notesSlides/notesSlide190.xml"/><Relationship Id="rId1" Type="http://schemas.openxmlformats.org/officeDocument/2006/relationships/slideLayout" Target="../slideLayouts/slideLayout8.xml"/></Relationships>
</file>

<file path=ppt/slides/_rels/slide208.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notesSlide" Target="../notesSlides/notesSlide191.xml"/><Relationship Id="rId1" Type="http://schemas.openxmlformats.org/officeDocument/2006/relationships/slideLayout" Target="../slideLayouts/slideLayout8.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192.xml"/><Relationship Id="rId1" Type="http://schemas.openxmlformats.org/officeDocument/2006/relationships/slideLayout" Target="../slideLayouts/slideLayout8.xml"/></Relationships>
</file>

<file path=ppt/slides/_rels/slide210.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notesSlide" Target="../notesSlides/notesSlide193.xml"/><Relationship Id="rId1" Type="http://schemas.openxmlformats.org/officeDocument/2006/relationships/slideLayout" Target="../slideLayouts/slideLayout8.xml"/></Relationships>
</file>

<file path=ppt/slides/_rels/slide211.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notesSlide" Target="../notesSlides/notesSlide194.xml"/><Relationship Id="rId1" Type="http://schemas.openxmlformats.org/officeDocument/2006/relationships/slideLayout" Target="../slideLayouts/slideLayout8.xml"/></Relationships>
</file>

<file path=ppt/slides/_rels/slide212.xml.rels><?xml version="1.0" encoding="UTF-8" standalone="yes"?>
<Relationships xmlns="http://schemas.openxmlformats.org/package/2006/relationships"><Relationship Id="rId3" Type="http://schemas.openxmlformats.org/officeDocument/2006/relationships/notesSlide" Target="../notesSlides/notesSlide195.xml"/><Relationship Id="rId7" Type="http://schemas.openxmlformats.org/officeDocument/2006/relationships/image" Target="../media/image165.emf"/><Relationship Id="rId2" Type="http://schemas.openxmlformats.org/officeDocument/2006/relationships/slideLayout" Target="../slideLayouts/slideLayout8.xml"/><Relationship Id="rId1" Type="http://schemas.openxmlformats.org/officeDocument/2006/relationships/vmlDrawing" Target="../drawings/vmlDrawing6.vml"/><Relationship Id="rId6" Type="http://schemas.openxmlformats.org/officeDocument/2006/relationships/oleObject" Target="../embeddings/oleObject7.bin"/><Relationship Id="rId5" Type="http://schemas.openxmlformats.org/officeDocument/2006/relationships/image" Target="../media/image164.emf"/><Relationship Id="rId4" Type="http://schemas.openxmlformats.org/officeDocument/2006/relationships/oleObject" Target="../embeddings/oleObject6.bin"/></Relationships>
</file>

<file path=ppt/slides/_rels/slide213.xml.rels><?xml version="1.0" encoding="UTF-8" standalone="yes"?>
<Relationships xmlns="http://schemas.openxmlformats.org/package/2006/relationships"><Relationship Id="rId3" Type="http://schemas.openxmlformats.org/officeDocument/2006/relationships/notesSlide" Target="../notesSlides/notesSlide196.xml"/><Relationship Id="rId7" Type="http://schemas.openxmlformats.org/officeDocument/2006/relationships/image" Target="../media/image167.emf"/><Relationship Id="rId2" Type="http://schemas.openxmlformats.org/officeDocument/2006/relationships/slideLayout" Target="../slideLayouts/slideLayout8.xml"/><Relationship Id="rId1" Type="http://schemas.openxmlformats.org/officeDocument/2006/relationships/vmlDrawing" Target="../drawings/vmlDrawing7.vml"/><Relationship Id="rId6" Type="http://schemas.openxmlformats.org/officeDocument/2006/relationships/oleObject" Target="../embeddings/oleObject9.bin"/><Relationship Id="rId5" Type="http://schemas.openxmlformats.org/officeDocument/2006/relationships/image" Target="../media/image166.emf"/><Relationship Id="rId4" Type="http://schemas.openxmlformats.org/officeDocument/2006/relationships/oleObject" Target="../embeddings/oleObject8.bin"/></Relationships>
</file>

<file path=ppt/slides/_rels/slide214.xml.rels><?xml version="1.0" encoding="UTF-8" standalone="yes"?>
<Relationships xmlns="http://schemas.openxmlformats.org/package/2006/relationships"><Relationship Id="rId2" Type="http://schemas.openxmlformats.org/officeDocument/2006/relationships/notesSlide" Target="../notesSlides/notesSlide197.xml"/><Relationship Id="rId1" Type="http://schemas.openxmlformats.org/officeDocument/2006/relationships/slideLayout" Target="../slideLayouts/slideLayout8.xml"/></Relationships>
</file>

<file path=ppt/slides/_rels/slide2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98.xml"/><Relationship Id="rId1" Type="http://schemas.openxmlformats.org/officeDocument/2006/relationships/slideLayout" Target="../slideLayouts/slideLayout8.xml"/></Relationships>
</file>

<file path=ppt/slides/_rels/slide216.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notesSlide" Target="../notesSlides/notesSlide199.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217.xml.rels><?xml version="1.0" encoding="UTF-8" standalone="yes"?>
<Relationships xmlns="http://schemas.openxmlformats.org/package/2006/relationships"><Relationship Id="rId2" Type="http://schemas.openxmlformats.org/officeDocument/2006/relationships/notesSlide" Target="../notesSlides/notesSlide200.xml"/><Relationship Id="rId1" Type="http://schemas.openxmlformats.org/officeDocument/2006/relationships/slideLayout" Target="../slideLayouts/slideLayout8.xml"/></Relationships>
</file>

<file path=ppt/slides/_rels/slide218.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notesSlide" Target="../notesSlides/notesSlide201.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219.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notesSlide" Target="../notesSlides/notesSlide202.xml"/><Relationship Id="rId1" Type="http://schemas.openxmlformats.org/officeDocument/2006/relationships/slideLayout" Target="../slideLayouts/slideLayout8.xml"/><Relationship Id="rId4" Type="http://schemas.openxmlformats.org/officeDocument/2006/relationships/image" Target="../media/image171.jpeg"/></Relationships>
</file>

<file path=ppt/slides/_rels/slide220.xml.rels><?xml version="1.0" encoding="UTF-8" standalone="yes"?>
<Relationships xmlns="http://schemas.openxmlformats.org/package/2006/relationships"><Relationship Id="rId3" Type="http://schemas.openxmlformats.org/officeDocument/2006/relationships/image" Target="../media/image172.jpeg"/><Relationship Id="rId2" Type="http://schemas.openxmlformats.org/officeDocument/2006/relationships/notesSlide" Target="../notesSlides/notesSlide203.xml"/><Relationship Id="rId1" Type="http://schemas.openxmlformats.org/officeDocument/2006/relationships/slideLayout" Target="../slideLayouts/slideLayout8.xml"/></Relationships>
</file>

<file path=ppt/slides/_rels/slide221.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204.xml"/><Relationship Id="rId1" Type="http://schemas.openxmlformats.org/officeDocument/2006/relationships/slideLayout" Target="../slideLayouts/slideLayout8.xml"/></Relationships>
</file>

<file path=ppt/slides/_rels/slide222.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notesSlide" Target="../notesSlides/notesSlide205.xml"/><Relationship Id="rId1" Type="http://schemas.openxmlformats.org/officeDocument/2006/relationships/slideLayout" Target="../slideLayouts/slideLayout8.xml"/></Relationships>
</file>

<file path=ppt/slides/_rels/slide223.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notesSlide" Target="../notesSlides/notesSlide206.xml"/><Relationship Id="rId1" Type="http://schemas.openxmlformats.org/officeDocument/2006/relationships/slideLayout" Target="../slideLayouts/slideLayout8.xml"/></Relationships>
</file>

<file path=ppt/slides/_rels/slide224.xml.rels><?xml version="1.0" encoding="UTF-8" standalone="yes"?>
<Relationships xmlns="http://schemas.openxmlformats.org/package/2006/relationships"><Relationship Id="rId2" Type="http://schemas.openxmlformats.org/officeDocument/2006/relationships/notesSlide" Target="../notesSlides/notesSlide207.xml"/><Relationship Id="rId1" Type="http://schemas.openxmlformats.org/officeDocument/2006/relationships/slideLayout" Target="../slideLayouts/slideLayout8.xml"/></Relationships>
</file>

<file path=ppt/slides/_rels/slide2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08.xml"/><Relationship Id="rId1" Type="http://schemas.openxmlformats.org/officeDocument/2006/relationships/slideLayout" Target="../slideLayouts/slideLayout3.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7.xml.rels><?xml version="1.0" encoding="UTF-8" standalone="yes"?>
<Relationships xmlns="http://schemas.openxmlformats.org/package/2006/relationships"><Relationship Id="rId2" Type="http://schemas.openxmlformats.org/officeDocument/2006/relationships/image" Target="../media/image176.png"/><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0.xml.rels><?xml version="1.0" encoding="UTF-8" standalone="yes"?>
<Relationships xmlns="http://schemas.openxmlformats.org/package/2006/relationships"><Relationship Id="rId2" Type="http://schemas.openxmlformats.org/officeDocument/2006/relationships/image" Target="../media/image177.png"/><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2.xml.rels><?xml version="1.0" encoding="UTF-8" standalone="yes"?>
<Relationships xmlns="http://schemas.openxmlformats.org/package/2006/relationships"><Relationship Id="rId2" Type="http://schemas.openxmlformats.org/officeDocument/2006/relationships/notesSlide" Target="../notesSlides/notesSlide209.xml"/><Relationship Id="rId1" Type="http://schemas.openxmlformats.org/officeDocument/2006/relationships/slideLayout" Target="../slideLayouts/slideLayout8.xml"/></Relationships>
</file>

<file path=ppt/slides/_rels/slide233.xml.rels><?xml version="1.0" encoding="UTF-8" standalone="yes"?>
<Relationships xmlns="http://schemas.openxmlformats.org/package/2006/relationships"><Relationship Id="rId2" Type="http://schemas.openxmlformats.org/officeDocument/2006/relationships/notesSlide" Target="../notesSlides/notesSlide210.xml"/><Relationship Id="rId1" Type="http://schemas.openxmlformats.org/officeDocument/2006/relationships/slideLayout" Target="../slideLayouts/slideLayout8.xml"/></Relationships>
</file>

<file path=ppt/slides/_rels/slide234.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notesSlide" Target="../notesSlides/notesSlide211.xml"/><Relationship Id="rId1" Type="http://schemas.openxmlformats.org/officeDocument/2006/relationships/slideLayout" Target="../slideLayouts/slideLayout8.xml"/></Relationships>
</file>

<file path=ppt/slides/_rels/slide235.xml.rels><?xml version="1.0" encoding="UTF-8" standalone="yes"?>
<Relationships xmlns="http://schemas.openxmlformats.org/package/2006/relationships"><Relationship Id="rId3" Type="http://schemas.openxmlformats.org/officeDocument/2006/relationships/image" Target="../media/image179.png"/><Relationship Id="rId2" Type="http://schemas.openxmlformats.org/officeDocument/2006/relationships/notesSlide" Target="../notesSlides/notesSlide212.xml"/><Relationship Id="rId1" Type="http://schemas.openxmlformats.org/officeDocument/2006/relationships/slideLayout" Target="../slideLayouts/slideLayout8.xml"/></Relationships>
</file>

<file path=ppt/slides/_rels/slide236.xml.rels><?xml version="1.0" encoding="UTF-8" standalone="yes"?>
<Relationships xmlns="http://schemas.openxmlformats.org/package/2006/relationships"><Relationship Id="rId2" Type="http://schemas.openxmlformats.org/officeDocument/2006/relationships/notesSlide" Target="../notesSlides/notesSlide213.xml"/><Relationship Id="rId1" Type="http://schemas.openxmlformats.org/officeDocument/2006/relationships/slideLayout" Target="../slideLayouts/slideLayout8.xml"/></Relationships>
</file>

<file path=ppt/slides/_rels/slide237.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214.xml"/><Relationship Id="rId1" Type="http://schemas.openxmlformats.org/officeDocument/2006/relationships/slideLayout" Target="../slideLayouts/slideLayout8.xml"/></Relationships>
</file>

<file path=ppt/slides/_rels/slide238.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215.xml"/><Relationship Id="rId1" Type="http://schemas.openxmlformats.org/officeDocument/2006/relationships/slideLayout" Target="../slideLayouts/slideLayout8.xml"/></Relationships>
</file>

<file path=ppt/slides/_rels/slide239.xml.rels><?xml version="1.0" encoding="UTF-8" standalone="yes"?>
<Relationships xmlns="http://schemas.openxmlformats.org/package/2006/relationships"><Relationship Id="rId2" Type="http://schemas.openxmlformats.org/officeDocument/2006/relationships/notesSlide" Target="../notesSlides/notesSlide216.xml"/><Relationship Id="rId1" Type="http://schemas.openxmlformats.org/officeDocument/2006/relationships/slideLayout" Target="../slideLayouts/slideLayout3.xml"/></Relationships>
</file>

<file path=ppt/slides/_rels/slide240.xml.rels><?xml version="1.0" encoding="UTF-8" standalone="yes"?>
<Relationships xmlns="http://schemas.openxmlformats.org/package/2006/relationships"><Relationship Id="rId3" Type="http://schemas.openxmlformats.org/officeDocument/2006/relationships/notesSlide" Target="../notesSlides/notesSlide217.xml"/><Relationship Id="rId2" Type="http://schemas.openxmlformats.org/officeDocument/2006/relationships/slideLayout" Target="../slideLayouts/slideLayout3.xml"/><Relationship Id="rId1" Type="http://schemas.openxmlformats.org/officeDocument/2006/relationships/vmlDrawing" Target="../drawings/vmlDrawing8.vml"/><Relationship Id="rId5" Type="http://schemas.openxmlformats.org/officeDocument/2006/relationships/image" Target="../media/image182.emf"/><Relationship Id="rId4" Type="http://schemas.openxmlformats.org/officeDocument/2006/relationships/oleObject" Target="../embeddings/oleObject10.bin"/></Relationships>
</file>

<file path=ppt/slides/_rels/slide241.xml.rels><?xml version="1.0" encoding="UTF-8" standalone="yes"?>
<Relationships xmlns="http://schemas.openxmlformats.org/package/2006/relationships"><Relationship Id="rId3" Type="http://schemas.openxmlformats.org/officeDocument/2006/relationships/notesSlide" Target="../notesSlides/notesSlide218.xml"/><Relationship Id="rId2" Type="http://schemas.openxmlformats.org/officeDocument/2006/relationships/slideLayout" Target="../slideLayouts/slideLayout3.xml"/><Relationship Id="rId1" Type="http://schemas.openxmlformats.org/officeDocument/2006/relationships/vmlDrawing" Target="../drawings/vmlDrawing9.vml"/><Relationship Id="rId5" Type="http://schemas.openxmlformats.org/officeDocument/2006/relationships/image" Target="../media/image183.emf"/><Relationship Id="rId4" Type="http://schemas.openxmlformats.org/officeDocument/2006/relationships/oleObject" Target="../embeddings/oleObject11.bin"/></Relationships>
</file>

<file path=ppt/slides/_rels/slide242.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notesSlide" Target="../notesSlides/notesSlide219.xml"/><Relationship Id="rId1" Type="http://schemas.openxmlformats.org/officeDocument/2006/relationships/slideLayout" Target="../slideLayouts/slideLayout3.xml"/></Relationships>
</file>

<file path=ppt/slides/_rels/slide243.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notesSlide" Target="../notesSlides/notesSlide220.xml"/><Relationship Id="rId1" Type="http://schemas.openxmlformats.org/officeDocument/2006/relationships/slideLayout" Target="../slideLayouts/slideLayout10.xml"/></Relationships>
</file>

<file path=ppt/slides/_rels/slide244.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221.xml"/><Relationship Id="rId1" Type="http://schemas.openxmlformats.org/officeDocument/2006/relationships/slideLayout" Target="../slideLayouts/slideLayout10.xml"/><Relationship Id="rId4" Type="http://schemas.openxmlformats.org/officeDocument/2006/relationships/image" Target="../media/image187.png"/></Relationships>
</file>

<file path=ppt/slides/_rels/slide24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22.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246.xml.rels><?xml version="1.0" encoding="UTF-8" standalone="yes"?>
<Relationships xmlns="http://schemas.openxmlformats.org/package/2006/relationships"><Relationship Id="rId3" Type="http://schemas.openxmlformats.org/officeDocument/2006/relationships/image" Target="../media/image188.png"/><Relationship Id="rId2" Type="http://schemas.openxmlformats.org/officeDocument/2006/relationships/notesSlide" Target="../notesSlides/notesSlide223.xml"/><Relationship Id="rId1" Type="http://schemas.openxmlformats.org/officeDocument/2006/relationships/slideLayout" Target="../slideLayouts/slideLayout3.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8.xml.rels><?xml version="1.0" encoding="UTF-8" standalone="yes"?>
<Relationships xmlns="http://schemas.openxmlformats.org/package/2006/relationships"><Relationship Id="rId2" Type="http://schemas.openxmlformats.org/officeDocument/2006/relationships/notesSlide" Target="../notesSlides/notesSlide224.xml"/><Relationship Id="rId1" Type="http://schemas.openxmlformats.org/officeDocument/2006/relationships/slideLayout" Target="../slideLayouts/slideLayout3.xml"/></Relationships>
</file>

<file path=ppt/slides/_rels/slide249.xml.rels><?xml version="1.0" encoding="UTF-8" standalone="yes"?>
<Relationships xmlns="http://schemas.openxmlformats.org/package/2006/relationships"><Relationship Id="rId2" Type="http://schemas.openxmlformats.org/officeDocument/2006/relationships/notesSlide" Target="../notesSlides/notesSlide225.xml"/><Relationship Id="rId1" Type="http://schemas.openxmlformats.org/officeDocument/2006/relationships/slideLayout" Target="../slideLayouts/slideLayout3.xml"/></Relationships>
</file>

<file path=ppt/slides/_rels/slide250.xml.rels><?xml version="1.0" encoding="UTF-8" standalone="yes"?>
<Relationships xmlns="http://schemas.openxmlformats.org/package/2006/relationships"><Relationship Id="rId2" Type="http://schemas.openxmlformats.org/officeDocument/2006/relationships/notesSlide" Target="../notesSlides/notesSlide226.xml"/><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2" Type="http://schemas.openxmlformats.org/officeDocument/2006/relationships/notesSlide" Target="../notesSlides/notesSlide227.xml"/><Relationship Id="rId1" Type="http://schemas.openxmlformats.org/officeDocument/2006/relationships/slideLayout" Target="../slideLayouts/slideLayout8.xml"/></Relationships>
</file>

<file path=ppt/slides/_rels/slide252.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notesSlide" Target="../notesSlides/notesSlide228.xml"/><Relationship Id="rId1" Type="http://schemas.openxmlformats.org/officeDocument/2006/relationships/slideLayout" Target="../slideLayouts/slideLayout8.xml"/></Relationships>
</file>

<file path=ppt/slides/_rels/slide253.xml.rels><?xml version="1.0" encoding="UTF-8" standalone="yes"?>
<Relationships xmlns="http://schemas.openxmlformats.org/package/2006/relationships"><Relationship Id="rId2" Type="http://schemas.openxmlformats.org/officeDocument/2006/relationships/notesSlide" Target="../notesSlides/notesSlide229.xml"/><Relationship Id="rId1" Type="http://schemas.openxmlformats.org/officeDocument/2006/relationships/slideLayout" Target="../slideLayouts/slideLayout3.xml"/></Relationships>
</file>

<file path=ppt/slides/_rels/slide254.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230.xml"/><Relationship Id="rId1" Type="http://schemas.openxmlformats.org/officeDocument/2006/relationships/slideLayout" Target="../slideLayouts/slideLayout8.xml"/></Relationships>
</file>

<file path=ppt/slides/_rels/slide255.xml.rels><?xml version="1.0" encoding="UTF-8" standalone="yes"?>
<Relationships xmlns="http://schemas.openxmlformats.org/package/2006/relationships"><Relationship Id="rId3" Type="http://schemas.openxmlformats.org/officeDocument/2006/relationships/image" Target="../media/image191.emf"/><Relationship Id="rId2" Type="http://schemas.openxmlformats.org/officeDocument/2006/relationships/notesSlide" Target="../notesSlides/notesSlide231.xml"/><Relationship Id="rId1" Type="http://schemas.openxmlformats.org/officeDocument/2006/relationships/slideLayout" Target="../slideLayouts/slideLayout3.xml"/></Relationships>
</file>

<file path=ppt/slides/_rels/slide256.xml.rels><?xml version="1.0" encoding="UTF-8" standalone="yes"?>
<Relationships xmlns="http://schemas.openxmlformats.org/package/2006/relationships"><Relationship Id="rId3" Type="http://schemas.openxmlformats.org/officeDocument/2006/relationships/image" Target="../media/image192.jpeg"/><Relationship Id="rId2" Type="http://schemas.openxmlformats.org/officeDocument/2006/relationships/notesSlide" Target="../notesSlides/notesSlide232.xml"/><Relationship Id="rId1" Type="http://schemas.openxmlformats.org/officeDocument/2006/relationships/slideLayout" Target="../slideLayouts/slideLayout3.xml"/></Relationships>
</file>

<file path=ppt/slides/_rels/slide257.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notesSlide" Target="../notesSlides/notesSlide233.xml"/><Relationship Id="rId1" Type="http://schemas.openxmlformats.org/officeDocument/2006/relationships/slideLayout" Target="../slideLayouts/slideLayout3.xml"/></Relationships>
</file>

<file path=ppt/slides/_rels/slide258.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notesSlide" Target="../notesSlides/notesSlide234.xml"/><Relationship Id="rId1" Type="http://schemas.openxmlformats.org/officeDocument/2006/relationships/slideLayout" Target="../slideLayouts/slideLayout5.xml"/></Relationships>
</file>

<file path=ppt/slides/_rels/slide259.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notesSlide" Target="../notesSlides/notesSlide235.xml"/><Relationship Id="rId1" Type="http://schemas.openxmlformats.org/officeDocument/2006/relationships/slideLayout" Target="../slideLayouts/slideLayout8.xml"/></Relationships>
</file>

<file path=ppt/slides/_rels/slide260.xml.rels><?xml version="1.0" encoding="UTF-8" standalone="yes"?>
<Relationships xmlns="http://schemas.openxmlformats.org/package/2006/relationships"><Relationship Id="rId2" Type="http://schemas.openxmlformats.org/officeDocument/2006/relationships/notesSlide" Target="../notesSlides/notesSlide236.xml"/><Relationship Id="rId1" Type="http://schemas.openxmlformats.org/officeDocument/2006/relationships/slideLayout" Target="../slideLayouts/slideLayout8.xml"/></Relationships>
</file>

<file path=ppt/slides/_rels/slide261.xml.rels><?xml version="1.0" encoding="UTF-8" standalone="yes"?>
<Relationships xmlns="http://schemas.openxmlformats.org/package/2006/relationships"><Relationship Id="rId2" Type="http://schemas.openxmlformats.org/officeDocument/2006/relationships/notesSlide" Target="../notesSlides/notesSlide237.xml"/><Relationship Id="rId1" Type="http://schemas.openxmlformats.org/officeDocument/2006/relationships/slideLayout" Target="../slideLayouts/slideLayout8.xml"/></Relationships>
</file>

<file path=ppt/slides/_rels/slide262.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notesSlide" Target="../notesSlides/notesSlide238.xml"/><Relationship Id="rId1" Type="http://schemas.openxmlformats.org/officeDocument/2006/relationships/slideLayout" Target="../slideLayouts/slideLayout8.xml"/></Relationships>
</file>

<file path=ppt/slides/_rels/slide263.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notesSlide" Target="../notesSlides/notesSlide239.xml"/><Relationship Id="rId1" Type="http://schemas.openxmlformats.org/officeDocument/2006/relationships/slideLayout" Target="../slideLayouts/slideLayout8.xml"/></Relationships>
</file>

<file path=ppt/slides/_rels/slide264.xml.rels><?xml version="1.0" encoding="UTF-8" standalone="yes"?>
<Relationships xmlns="http://schemas.openxmlformats.org/package/2006/relationships"><Relationship Id="rId2" Type="http://schemas.openxmlformats.org/officeDocument/2006/relationships/notesSlide" Target="../notesSlides/notesSlide240.xml"/><Relationship Id="rId1" Type="http://schemas.openxmlformats.org/officeDocument/2006/relationships/slideLayout" Target="../slideLayouts/slideLayout8.xml"/></Relationships>
</file>

<file path=ppt/slides/_rels/slide265.xml.rels><?xml version="1.0" encoding="UTF-8" standalone="yes"?>
<Relationships xmlns="http://schemas.openxmlformats.org/package/2006/relationships"><Relationship Id="rId3" Type="http://schemas.openxmlformats.org/officeDocument/2006/relationships/image" Target="../media/image198.jpeg"/><Relationship Id="rId2" Type="http://schemas.openxmlformats.org/officeDocument/2006/relationships/notesSlide" Target="../notesSlides/notesSlide241.xml"/><Relationship Id="rId1" Type="http://schemas.openxmlformats.org/officeDocument/2006/relationships/slideLayout" Target="../slideLayouts/slideLayout5.xml"/><Relationship Id="rId4" Type="http://schemas.openxmlformats.org/officeDocument/2006/relationships/image" Target="../media/image199.jpeg"/></Relationships>
</file>

<file path=ppt/slides/_rels/slide266.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notesSlide" Target="../notesSlides/notesSlide242.xml"/><Relationship Id="rId1" Type="http://schemas.openxmlformats.org/officeDocument/2006/relationships/slideLayout" Target="../slideLayouts/slideLayout8.xml"/></Relationships>
</file>

<file path=ppt/slides/_rels/slide267.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243.xml"/><Relationship Id="rId1" Type="http://schemas.openxmlformats.org/officeDocument/2006/relationships/slideLayout" Target="../slideLayouts/slideLayout8.xml"/><Relationship Id="rId4" Type="http://schemas.openxmlformats.org/officeDocument/2006/relationships/image" Target="../media/image200.png"/></Relationships>
</file>

<file path=ppt/slides/_rels/slide268.xml.rels><?xml version="1.0" encoding="UTF-8" standalone="yes"?>
<Relationships xmlns="http://schemas.openxmlformats.org/package/2006/relationships"><Relationship Id="rId2" Type="http://schemas.openxmlformats.org/officeDocument/2006/relationships/notesSlide" Target="../notesSlides/notesSlide244.xml"/><Relationship Id="rId1" Type="http://schemas.openxmlformats.org/officeDocument/2006/relationships/slideLayout" Target="../slideLayouts/slideLayout8.xml"/></Relationships>
</file>

<file path=ppt/slides/_rels/slide269.xml.rels><?xml version="1.0" encoding="UTF-8" standalone="yes"?>
<Relationships xmlns="http://schemas.openxmlformats.org/package/2006/relationships"><Relationship Id="rId2" Type="http://schemas.openxmlformats.org/officeDocument/2006/relationships/notesSlide" Target="../notesSlides/notesSlide245.xml"/><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2" Type="http://schemas.openxmlformats.org/officeDocument/2006/relationships/notesSlide" Target="../notesSlides/notesSlide246.xml"/><Relationship Id="rId1" Type="http://schemas.openxmlformats.org/officeDocument/2006/relationships/slideLayout" Target="../slideLayouts/slideLayout8.xml"/></Relationships>
</file>

<file path=ppt/slides/_rels/slide271.xml.rels><?xml version="1.0" encoding="UTF-8" standalone="yes"?>
<Relationships xmlns="http://schemas.openxmlformats.org/package/2006/relationships"><Relationship Id="rId2" Type="http://schemas.openxmlformats.org/officeDocument/2006/relationships/notesSlide" Target="../notesSlides/notesSlide247.xml"/><Relationship Id="rId1" Type="http://schemas.openxmlformats.org/officeDocument/2006/relationships/slideLayout" Target="../slideLayouts/slideLayout3.xml"/></Relationships>
</file>

<file path=ppt/slides/_rels/slide272.xml.rels><?xml version="1.0" encoding="UTF-8" standalone="yes"?>
<Relationships xmlns="http://schemas.openxmlformats.org/package/2006/relationships"><Relationship Id="rId2" Type="http://schemas.openxmlformats.org/officeDocument/2006/relationships/notesSlide" Target="../notesSlides/notesSlide248.xml"/><Relationship Id="rId1" Type="http://schemas.openxmlformats.org/officeDocument/2006/relationships/slideLayout" Target="../slideLayouts/slideLayout5.xml"/></Relationships>
</file>

<file path=ppt/slides/_rels/slide273.xml.rels><?xml version="1.0" encoding="UTF-8" standalone="yes"?>
<Relationships xmlns="http://schemas.openxmlformats.org/package/2006/relationships"><Relationship Id="rId2" Type="http://schemas.openxmlformats.org/officeDocument/2006/relationships/notesSlide" Target="../notesSlides/notesSlide249.xml"/><Relationship Id="rId1" Type="http://schemas.openxmlformats.org/officeDocument/2006/relationships/slideLayout" Target="../slideLayouts/slideLayout3.xml"/></Relationships>
</file>

<file path=ppt/slides/_rels/slide274.xml.rels><?xml version="1.0" encoding="UTF-8" standalone="yes"?>
<Relationships xmlns="http://schemas.openxmlformats.org/package/2006/relationships"><Relationship Id="rId2" Type="http://schemas.openxmlformats.org/officeDocument/2006/relationships/notesSlide" Target="../notesSlides/notesSlide250.xml"/><Relationship Id="rId1" Type="http://schemas.openxmlformats.org/officeDocument/2006/relationships/slideLayout" Target="../slideLayouts/slideLayout5.xml"/></Relationships>
</file>

<file path=ppt/slides/_rels/slide275.xml.rels><?xml version="1.0" encoding="UTF-8" standalone="yes"?>
<Relationships xmlns="http://schemas.openxmlformats.org/package/2006/relationships"><Relationship Id="rId2" Type="http://schemas.openxmlformats.org/officeDocument/2006/relationships/notesSlide" Target="../notesSlides/notesSlide251.xml"/><Relationship Id="rId1" Type="http://schemas.openxmlformats.org/officeDocument/2006/relationships/slideLayout" Target="../slideLayouts/slideLayout5.xml"/></Relationships>
</file>

<file path=ppt/slides/_rels/slide276.xml.rels><?xml version="1.0" encoding="UTF-8" standalone="yes"?>
<Relationships xmlns="http://schemas.openxmlformats.org/package/2006/relationships"><Relationship Id="rId2" Type="http://schemas.openxmlformats.org/officeDocument/2006/relationships/notesSlide" Target="../notesSlides/notesSlide252.xml"/><Relationship Id="rId1" Type="http://schemas.openxmlformats.org/officeDocument/2006/relationships/slideLayout" Target="../slideLayouts/slideLayout3.xml"/></Relationships>
</file>

<file path=ppt/slides/_rels/slide277.xml.rels><?xml version="1.0" encoding="UTF-8" standalone="yes"?>
<Relationships xmlns="http://schemas.openxmlformats.org/package/2006/relationships"><Relationship Id="rId2" Type="http://schemas.openxmlformats.org/officeDocument/2006/relationships/notesSlide" Target="../notesSlides/notesSlide253.xml"/><Relationship Id="rId1" Type="http://schemas.openxmlformats.org/officeDocument/2006/relationships/slideLayout" Target="../slideLayouts/slideLayout3.xml"/></Relationships>
</file>

<file path=ppt/slides/_rels/slide278.xml.rels><?xml version="1.0" encoding="UTF-8" standalone="yes"?>
<Relationships xmlns="http://schemas.openxmlformats.org/package/2006/relationships"><Relationship Id="rId2" Type="http://schemas.openxmlformats.org/officeDocument/2006/relationships/notesSlide" Target="../notesSlides/notesSlide254.xml"/><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5.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80.xml.rels><?xml version="1.0" encoding="UTF-8" standalone="yes"?>
<Relationships xmlns="http://schemas.openxmlformats.org/package/2006/relationships"><Relationship Id="rId2" Type="http://schemas.openxmlformats.org/officeDocument/2006/relationships/notesSlide" Target="../notesSlides/notesSlide256.xml"/><Relationship Id="rId1" Type="http://schemas.openxmlformats.org/officeDocument/2006/relationships/slideLayout" Target="../slideLayouts/slideLayout3.xml"/></Relationships>
</file>

<file path=ppt/slides/_rels/slide281.xml.rels><?xml version="1.0" encoding="UTF-8" standalone="yes"?>
<Relationships xmlns="http://schemas.openxmlformats.org/package/2006/relationships"><Relationship Id="rId2" Type="http://schemas.openxmlformats.org/officeDocument/2006/relationships/notesSlide" Target="../notesSlides/notesSlide257.xml"/><Relationship Id="rId1" Type="http://schemas.openxmlformats.org/officeDocument/2006/relationships/slideLayout" Target="../slideLayouts/slideLayout8.xml"/></Relationships>
</file>

<file path=ppt/slides/_rels/slide282.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notesSlide" Target="../notesSlides/notesSlide258.xml"/><Relationship Id="rId1" Type="http://schemas.openxmlformats.org/officeDocument/2006/relationships/slideLayout" Target="../slideLayouts/slideLayout8.xml"/></Relationships>
</file>

<file path=ppt/slides/_rels/slide283.xml.rels><?xml version="1.0" encoding="UTF-8" standalone="yes"?>
<Relationships xmlns="http://schemas.openxmlformats.org/package/2006/relationships"><Relationship Id="rId2" Type="http://schemas.openxmlformats.org/officeDocument/2006/relationships/notesSlide" Target="../notesSlides/notesSlide259.xml"/><Relationship Id="rId1" Type="http://schemas.openxmlformats.org/officeDocument/2006/relationships/slideLayout" Target="../slideLayouts/slideLayout4.xml"/></Relationships>
</file>

<file path=ppt/slides/_rels/slide284.xml.rels><?xml version="1.0" encoding="UTF-8" standalone="yes"?>
<Relationships xmlns="http://schemas.openxmlformats.org/package/2006/relationships"><Relationship Id="rId2" Type="http://schemas.openxmlformats.org/officeDocument/2006/relationships/notesSlide" Target="../notesSlides/notesSlide260.xml"/><Relationship Id="rId1" Type="http://schemas.openxmlformats.org/officeDocument/2006/relationships/slideLayout" Target="../slideLayouts/slideLayout3.xml"/></Relationships>
</file>

<file path=ppt/slides/_rels/slide285.xml.rels><?xml version="1.0" encoding="UTF-8" standalone="yes"?>
<Relationships xmlns="http://schemas.openxmlformats.org/package/2006/relationships"><Relationship Id="rId2" Type="http://schemas.openxmlformats.org/officeDocument/2006/relationships/notesSlide" Target="../notesSlides/notesSlide261.xml"/><Relationship Id="rId1" Type="http://schemas.openxmlformats.org/officeDocument/2006/relationships/slideLayout" Target="../slideLayouts/slideLayout3.xml"/></Relationships>
</file>

<file path=ppt/slides/_rels/slide286.xml.rels><?xml version="1.0" encoding="UTF-8" standalone="yes"?>
<Relationships xmlns="http://schemas.openxmlformats.org/package/2006/relationships"><Relationship Id="rId2" Type="http://schemas.openxmlformats.org/officeDocument/2006/relationships/notesSlide" Target="../notesSlides/notesSlide262.xml"/><Relationship Id="rId1" Type="http://schemas.openxmlformats.org/officeDocument/2006/relationships/slideLayout" Target="../slideLayouts/slideLayout8.xml"/></Relationships>
</file>

<file path=ppt/slides/_rels/slide287.xml.rels><?xml version="1.0" encoding="UTF-8" standalone="yes"?>
<Relationships xmlns="http://schemas.openxmlformats.org/package/2006/relationships"><Relationship Id="rId2" Type="http://schemas.openxmlformats.org/officeDocument/2006/relationships/notesSlide" Target="../notesSlides/notesSlide263.xml"/><Relationship Id="rId1" Type="http://schemas.openxmlformats.org/officeDocument/2006/relationships/slideLayout" Target="../slideLayouts/slideLayout3.xml"/></Relationships>
</file>

<file path=ppt/slides/_rels/slide288.xml.rels><?xml version="1.0" encoding="UTF-8" standalone="yes"?>
<Relationships xmlns="http://schemas.openxmlformats.org/package/2006/relationships"><Relationship Id="rId2" Type="http://schemas.openxmlformats.org/officeDocument/2006/relationships/notesSlide" Target="../notesSlides/notesSlide264.xml"/><Relationship Id="rId1" Type="http://schemas.openxmlformats.org/officeDocument/2006/relationships/slideLayout" Target="../slideLayouts/slideLayout8.xml"/></Relationships>
</file>

<file path=ppt/slides/_rels/slide289.xml.rels><?xml version="1.0" encoding="UTF-8" standalone="yes"?>
<Relationships xmlns="http://schemas.openxmlformats.org/package/2006/relationships"><Relationship Id="rId2" Type="http://schemas.openxmlformats.org/officeDocument/2006/relationships/image" Target="../media/image202.jpeg"/><Relationship Id="rId1" Type="http://schemas.openxmlformats.org/officeDocument/2006/relationships/slideLayout" Target="../slideLayouts/slideLayout3.xml"/></Relationships>
</file>

<file path=ppt/slides/_rels/slide290.xml.rels><?xml version="1.0" encoding="UTF-8" standalone="yes"?>
<Relationships xmlns="http://schemas.openxmlformats.org/package/2006/relationships"><Relationship Id="rId2" Type="http://schemas.openxmlformats.org/officeDocument/2006/relationships/notesSlide" Target="../notesSlides/notesSlide26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txBox="1">
            <a:spLocks noChangeArrowheads="1"/>
          </p:cNvSpPr>
          <p:nvPr/>
        </p:nvSpPr>
        <p:spPr bwMode="auto">
          <a:xfrm>
            <a:off x="381000" y="685800"/>
            <a:ext cx="8305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4400" b="1" dirty="0">
                <a:solidFill>
                  <a:schemeClr val="bg1"/>
                </a:solidFill>
              </a:rPr>
              <a:t>Effective Energy Management in New and Existing Buildings</a:t>
            </a:r>
            <a:r>
              <a:rPr lang="en-US" sz="4400" dirty="0">
                <a:solidFill>
                  <a:schemeClr val="bg1"/>
                </a:solidFill>
              </a:rPr>
              <a:t> </a:t>
            </a:r>
          </a:p>
          <a:p>
            <a:pPr algn="ctr" eaLnBrk="1" hangingPunct="1"/>
            <a:br>
              <a:rPr lang="en-US" sz="5400" dirty="0">
                <a:solidFill>
                  <a:schemeClr val="bg1"/>
                </a:solidFill>
                <a:latin typeface="Times New Roman" pitchFamily="18" charset="0"/>
              </a:rPr>
            </a:br>
            <a:r>
              <a:rPr lang="en-US" sz="3200" dirty="0">
                <a:solidFill>
                  <a:schemeClr val="bg1"/>
                </a:solidFill>
              </a:rPr>
              <a:t>Richard J. Pearson, P.E., ASHRAE Fellow</a:t>
            </a:r>
          </a:p>
          <a:p>
            <a:pPr algn="ctr" eaLnBrk="1" hangingPunct="1"/>
            <a:br>
              <a:rPr lang="en-US" sz="4400">
                <a:solidFill>
                  <a:schemeClr val="bg1"/>
                </a:solidFill>
              </a:rPr>
            </a:br>
            <a:r>
              <a:rPr lang="en-US" sz="3200">
                <a:solidFill>
                  <a:schemeClr val="bg1"/>
                </a:solidFill>
              </a:rPr>
              <a:t>June 22, </a:t>
            </a:r>
            <a:r>
              <a:rPr lang="en-US" sz="3200" dirty="0">
                <a:solidFill>
                  <a:schemeClr val="bg1"/>
                </a:solidFill>
              </a:rPr>
              <a:t>2019</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239000" y="5486400"/>
            <a:ext cx="1693698" cy="117429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idx="4294967295"/>
          </p:nvPr>
        </p:nvSpPr>
        <p:spPr/>
        <p:txBody>
          <a:bodyPr/>
          <a:lstStyle/>
          <a:p>
            <a:r>
              <a:rPr lang="en-US" dirty="0"/>
              <a:t>Copyright</a:t>
            </a:r>
          </a:p>
        </p:txBody>
      </p:sp>
      <p:sp>
        <p:nvSpPr>
          <p:cNvPr id="5123" name="Content Placeholder 2"/>
          <p:cNvSpPr>
            <a:spLocks noGrp="1"/>
          </p:cNvSpPr>
          <p:nvPr>
            <p:ph idx="4294967295"/>
          </p:nvPr>
        </p:nvSpPr>
        <p:spPr/>
        <p:txBody>
          <a:bodyPr/>
          <a:lstStyle/>
          <a:p>
            <a:r>
              <a:rPr lang="en-US" sz="1800"/>
              <a:t>Copyright </a:t>
            </a:r>
            <a:r>
              <a:rPr lang="en-US" sz="1800">
                <a:sym typeface="Symbol"/>
              </a:rPr>
              <a:t> </a:t>
            </a:r>
            <a:r>
              <a:rPr lang="en-US" sz="1800"/>
              <a:t>2017 </a:t>
            </a:r>
            <a:r>
              <a:rPr lang="en-US" sz="1800" dirty="0"/>
              <a:t>by ASHRAE. All rights reserved. No part of this presentation may be reproduced without written permission from ASHRAE, nor may any part of this presentation be reproduced, stored in a retrieval system or transmitted in any form or by any means (electronic, photocopying</a:t>
            </a:r>
            <a:r>
              <a:rPr lang="en-US" sz="1800"/>
              <a:t>, recording</a:t>
            </a:r>
            <a:r>
              <a:rPr lang="en-US" sz="1800" dirty="0"/>
              <a:t>,</a:t>
            </a:r>
            <a:r>
              <a:rPr lang="en-US" sz="1800"/>
              <a:t> </a:t>
            </a:r>
            <a:r>
              <a:rPr lang="en-US" sz="1800" dirty="0"/>
              <a:t>or other) without written permission from ASHRAE.</a:t>
            </a:r>
          </a:p>
          <a:p>
            <a:pPr marL="228600" indent="-228600">
              <a:lnSpc>
                <a:spcPts val="2400"/>
              </a:lnSpc>
              <a:spcBef>
                <a:spcPts val="1800"/>
              </a:spcBef>
            </a:pPr>
            <a:r>
              <a:rPr lang="en-US" sz="1800" dirty="0"/>
              <a:t>ASHRAE has compiled this presentation with care, but ASHRAE has not investigated and ASHRAE expressly disclaims any duty to investigate any product, service, process, procedure, design or the like, that may be described herein. The appearance of any technical data or editorial material in this presentation does not constitute endorsement, warranty or guaranty by ASHRAE of any product, service, process, procedure, design or the like. ASHRAE does not warrant that the information in this publication is free of errors. The user assumes the entire risk of the use of the use of any information in this presentation.</a:t>
            </a:r>
          </a:p>
          <a:p>
            <a:endParaRPr lang="en-US" dirty="0"/>
          </a:p>
          <a:p>
            <a:endParaRPr lang="en-US" dirty="0"/>
          </a:p>
        </p:txBody>
      </p:sp>
      <p:sp>
        <p:nvSpPr>
          <p:cNvPr id="5" name="Slide Number Placeholder 4"/>
          <p:cNvSpPr>
            <a:spLocks noGrp="1"/>
          </p:cNvSpPr>
          <p:nvPr>
            <p:ph type="sldNum" sz="quarter" idx="11"/>
          </p:nvPr>
        </p:nvSpPr>
        <p:spPr/>
        <p:txBody>
          <a:bodyPr/>
          <a:lstStyle/>
          <a:p>
            <a:pPr>
              <a:defRPr/>
            </a:pPr>
            <a:fld id="{E339C466-AA77-4202-BCEE-7F13F79DFA4D}" type="slidenum">
              <a:rPr lang="en-US">
                <a:solidFill>
                  <a:schemeClr val="bg1"/>
                </a:solidFill>
              </a:rPr>
              <a:pPr>
                <a:defRPr/>
              </a:pPr>
              <a:t>2</a:t>
            </a:fld>
            <a:endParaRPr lang="en-US"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a:t>AIA/CES Registered Provider</a:t>
            </a:r>
          </a:p>
        </p:txBody>
      </p:sp>
      <p:sp>
        <p:nvSpPr>
          <p:cNvPr id="6147" name="Content Placeholder 2"/>
          <p:cNvSpPr>
            <a:spLocks noGrp="1"/>
          </p:cNvSpPr>
          <p:nvPr>
            <p:ph idx="1"/>
          </p:nvPr>
        </p:nvSpPr>
        <p:spPr>
          <a:xfrm>
            <a:off x="381000" y="1675643"/>
            <a:ext cx="8229600" cy="4876800"/>
          </a:xfrm>
        </p:spPr>
        <p:txBody>
          <a:bodyPr/>
          <a:lstStyle/>
          <a:p>
            <a:pPr>
              <a:spcBef>
                <a:spcPts val="1800"/>
              </a:spcBef>
            </a:pPr>
            <a:r>
              <a:rPr lang="en-US" sz="2000" dirty="0"/>
              <a:t>ASHRAE is a Registered Provider with The American Institute of Architects Continuing Education Systems. Credit earned on completion of this program will be reported to CES Records for AIA members. Certificates of Attendance for non-AIA members are available on request.</a:t>
            </a:r>
          </a:p>
          <a:p>
            <a:pPr marL="228600" indent="-228600">
              <a:spcBef>
                <a:spcPts val="1800"/>
              </a:spcBef>
            </a:pPr>
            <a:r>
              <a:rPr lang="en-US" sz="2000" dirty="0"/>
              <a:t>This program is registered with the AIA/CES for continuing professional education. As such, it does not include content that may be deemed or construed to be an approval or endorsement by the AIA of any material of construction or any method or manner of handling, using, distributing, or dealing in any material or product. Questions related to specific materials, methods, and services will be addressed at the conclusion of this presentation.</a:t>
            </a:r>
          </a:p>
          <a:p>
            <a:endParaRPr lang="en-US" sz="2000" dirty="0"/>
          </a:p>
          <a:p>
            <a:endParaRPr lang="en-US" sz="2000" dirty="0"/>
          </a:p>
        </p:txBody>
      </p:sp>
      <p:sp>
        <p:nvSpPr>
          <p:cNvPr id="4" name="Slide Number Placeholder 4"/>
          <p:cNvSpPr>
            <a:spLocks noGrp="1"/>
          </p:cNvSpPr>
          <p:nvPr>
            <p:ph type="sldNum" sz="quarter" idx="11"/>
          </p:nvPr>
        </p:nvSpPr>
        <p:spPr>
          <a:xfrm>
            <a:off x="6553200" y="6356350"/>
            <a:ext cx="2133600" cy="365125"/>
          </a:xfrm>
        </p:spPr>
        <p:txBody>
          <a:bodyPr/>
          <a:lstStyle/>
          <a:p>
            <a:pPr>
              <a:defRPr/>
            </a:pPr>
            <a:fld id="{E339C466-AA77-4202-BCEE-7F13F79DFA4D}" type="slidenum">
              <a:rPr lang="en-US">
                <a:solidFill>
                  <a:schemeClr val="bg1"/>
                </a:solidFill>
              </a:rPr>
              <a:pPr>
                <a:defRPr/>
              </a:pPr>
              <a:t>3</a:t>
            </a:fld>
            <a:endParaRPr lang="en-US"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5"/>
          <p:cNvGrpSpPr>
            <a:grpSpLocks noChangeAspect="1"/>
          </p:cNvGrpSpPr>
          <p:nvPr/>
        </p:nvGrpSpPr>
        <p:grpSpPr bwMode="auto">
          <a:xfrm>
            <a:off x="0" y="0"/>
            <a:ext cx="8686820" cy="6858000"/>
            <a:chOff x="-160878" y="-208826"/>
            <a:chExt cx="9170090" cy="7240118"/>
          </a:xfrm>
        </p:grpSpPr>
        <p:sp>
          <p:nvSpPr>
            <p:cNvPr id="11" name="Rectangle 2"/>
            <p:cNvSpPr/>
            <p:nvPr/>
          </p:nvSpPr>
          <p:spPr>
            <a:xfrm>
              <a:off x="-160878" y="-208826"/>
              <a:ext cx="5378113" cy="7240118"/>
            </a:xfrm>
            <a:prstGeom prst="rect">
              <a:avLst/>
            </a:prstGeom>
            <a:solidFill>
              <a:srgbClr val="669933"/>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12" name="Picture 7" descr="leedap_om_color.jpg"/>
            <p:cNvPicPr>
              <a:picLocks noChangeAspect="1"/>
            </p:cNvPicPr>
            <p:nvPr/>
          </p:nvPicPr>
          <p:blipFill>
            <a:blip r:embed="rId3" cstate="print"/>
            <a:srcRect/>
            <a:stretch>
              <a:fillRect/>
            </a:stretch>
          </p:blipFill>
          <p:spPr bwMode="auto">
            <a:xfrm>
              <a:off x="7504935" y="5671803"/>
              <a:ext cx="914400" cy="1040207"/>
            </a:xfrm>
            <a:prstGeom prst="rect">
              <a:avLst/>
            </a:prstGeom>
            <a:noFill/>
            <a:ln w="9525">
              <a:noFill/>
              <a:miter lim="800000"/>
              <a:headEnd/>
              <a:tailEnd/>
            </a:ln>
          </p:spPr>
        </p:pic>
        <p:pic>
          <p:nvPicPr>
            <p:cNvPr id="13" name="Picture 8" descr="leedap_nd_color.jpg"/>
            <p:cNvPicPr>
              <a:picLocks noChangeAspect="1"/>
            </p:cNvPicPr>
            <p:nvPr/>
          </p:nvPicPr>
          <p:blipFill>
            <a:blip r:embed="rId4" cstate="print"/>
            <a:srcRect/>
            <a:stretch>
              <a:fillRect/>
            </a:stretch>
          </p:blipFill>
          <p:spPr bwMode="auto">
            <a:xfrm>
              <a:off x="7498839" y="4526894"/>
              <a:ext cx="914400" cy="1040207"/>
            </a:xfrm>
            <a:prstGeom prst="rect">
              <a:avLst/>
            </a:prstGeom>
            <a:noFill/>
            <a:ln w="9525">
              <a:noFill/>
              <a:miter lim="800000"/>
              <a:headEnd/>
              <a:tailEnd/>
            </a:ln>
          </p:spPr>
        </p:pic>
        <p:pic>
          <p:nvPicPr>
            <p:cNvPr id="14" name="Picture 9" descr="leedap_idc_color.jpg"/>
            <p:cNvPicPr>
              <a:picLocks noChangeAspect="1"/>
            </p:cNvPicPr>
            <p:nvPr/>
          </p:nvPicPr>
          <p:blipFill>
            <a:blip r:embed="rId5" cstate="print"/>
            <a:srcRect/>
            <a:stretch>
              <a:fillRect/>
            </a:stretch>
          </p:blipFill>
          <p:spPr bwMode="auto">
            <a:xfrm>
              <a:off x="7498839" y="3398213"/>
              <a:ext cx="914400" cy="1040459"/>
            </a:xfrm>
            <a:prstGeom prst="rect">
              <a:avLst/>
            </a:prstGeom>
            <a:noFill/>
            <a:ln w="9525">
              <a:noFill/>
              <a:miter lim="800000"/>
              <a:headEnd/>
              <a:tailEnd/>
            </a:ln>
          </p:spPr>
        </p:pic>
        <p:pic>
          <p:nvPicPr>
            <p:cNvPr id="15" name="Picture 10" descr="leedap_homes_color.jpg"/>
            <p:cNvPicPr>
              <a:picLocks noChangeAspect="1"/>
            </p:cNvPicPr>
            <p:nvPr/>
          </p:nvPicPr>
          <p:blipFill>
            <a:blip r:embed="rId6" cstate="print"/>
            <a:srcRect/>
            <a:stretch>
              <a:fillRect/>
            </a:stretch>
          </p:blipFill>
          <p:spPr bwMode="auto">
            <a:xfrm>
              <a:off x="7498839" y="2278727"/>
              <a:ext cx="914400" cy="1040898"/>
            </a:xfrm>
            <a:prstGeom prst="rect">
              <a:avLst/>
            </a:prstGeom>
            <a:noFill/>
            <a:ln w="9525">
              <a:noFill/>
              <a:miter lim="800000"/>
              <a:headEnd/>
              <a:tailEnd/>
            </a:ln>
          </p:spPr>
        </p:pic>
        <p:pic>
          <p:nvPicPr>
            <p:cNvPr id="16" name="Picture 11" descr="leedap_bdc_color.jpg"/>
            <p:cNvPicPr>
              <a:picLocks noChangeAspect="1"/>
            </p:cNvPicPr>
            <p:nvPr/>
          </p:nvPicPr>
          <p:blipFill>
            <a:blip r:embed="rId7" cstate="print"/>
            <a:srcRect/>
            <a:stretch>
              <a:fillRect/>
            </a:stretch>
          </p:blipFill>
          <p:spPr bwMode="auto">
            <a:xfrm>
              <a:off x="7498839" y="1133012"/>
              <a:ext cx="908304" cy="1033272"/>
            </a:xfrm>
            <a:prstGeom prst="rect">
              <a:avLst/>
            </a:prstGeom>
            <a:noFill/>
            <a:ln w="9525">
              <a:noFill/>
              <a:miter lim="800000"/>
              <a:headEnd/>
              <a:tailEnd/>
            </a:ln>
          </p:spPr>
        </p:pic>
        <p:pic>
          <p:nvPicPr>
            <p:cNvPr id="17" name="Picture 12" descr="leedga_color.jpg"/>
            <p:cNvPicPr>
              <a:picLocks noChangeAspect="1"/>
            </p:cNvPicPr>
            <p:nvPr/>
          </p:nvPicPr>
          <p:blipFill>
            <a:blip r:embed="rId8" cstate="print"/>
            <a:srcRect/>
            <a:stretch>
              <a:fillRect/>
            </a:stretch>
          </p:blipFill>
          <p:spPr bwMode="auto">
            <a:xfrm>
              <a:off x="7492743" y="186129"/>
              <a:ext cx="914400" cy="873550"/>
            </a:xfrm>
            <a:prstGeom prst="rect">
              <a:avLst/>
            </a:prstGeom>
            <a:noFill/>
            <a:ln w="9525">
              <a:noFill/>
              <a:miter lim="800000"/>
              <a:headEnd/>
              <a:tailEnd/>
            </a:ln>
          </p:spPr>
        </p:pic>
        <p:sp>
          <p:nvSpPr>
            <p:cNvPr id="18" name="TextBox 13"/>
            <p:cNvSpPr txBox="1">
              <a:spLocks noChangeArrowheads="1"/>
            </p:cNvSpPr>
            <p:nvPr/>
          </p:nvSpPr>
          <p:spPr bwMode="auto">
            <a:xfrm>
              <a:off x="189777" y="4028117"/>
              <a:ext cx="5007212" cy="1559642"/>
            </a:xfrm>
            <a:prstGeom prst="rect">
              <a:avLst/>
            </a:prstGeom>
            <a:noFill/>
            <a:ln w="9525">
              <a:noFill/>
              <a:miter lim="800000"/>
              <a:headEnd/>
              <a:tailEnd/>
            </a:ln>
          </p:spPr>
          <p:txBody>
            <a:bodyPr>
              <a:spAutoFit/>
            </a:bodyPr>
            <a:lstStyle/>
            <a:p>
              <a:r>
                <a:rPr lang="en-US" sz="1500" b="1" dirty="0">
                  <a:solidFill>
                    <a:srgbClr val="FFFFFF"/>
                  </a:solidFill>
                  <a:cs typeface="Arial" charset="0"/>
                </a:rPr>
                <a:t>GBCI cannot guarantee that course sessions will be delivered to you as submitted to GBCI. However, any course found to be in violation of the standards of the program, or otherwise contrary to the mission of GBCI, shall be removed. Your course evaluations will help us uphold these standards. </a:t>
              </a:r>
              <a:endParaRPr lang="en-US" sz="1500" b="1" dirty="0">
                <a:cs typeface="Arial" charset="0"/>
              </a:endParaRPr>
            </a:p>
          </p:txBody>
        </p:sp>
        <p:sp>
          <p:nvSpPr>
            <p:cNvPr id="19" name="TextBox 15"/>
            <p:cNvSpPr txBox="1">
              <a:spLocks noChangeArrowheads="1"/>
            </p:cNvSpPr>
            <p:nvPr/>
          </p:nvSpPr>
          <p:spPr bwMode="auto">
            <a:xfrm>
              <a:off x="169333" y="6033789"/>
              <a:ext cx="3551573" cy="341171"/>
            </a:xfrm>
            <a:prstGeom prst="rect">
              <a:avLst/>
            </a:prstGeom>
            <a:noFill/>
            <a:ln w="9525">
              <a:noFill/>
              <a:miter lim="800000"/>
              <a:headEnd/>
              <a:tailEnd/>
            </a:ln>
          </p:spPr>
          <p:txBody>
            <a:bodyPr>
              <a:spAutoFit/>
            </a:bodyPr>
            <a:lstStyle/>
            <a:p>
              <a:r>
                <a:rPr lang="en-US" sz="1500" b="1" dirty="0">
                  <a:solidFill>
                    <a:schemeClr val="bg1"/>
                  </a:solidFill>
                  <a:cs typeface="Arial" charset="0"/>
                </a:rPr>
                <a:t>Course ID: 90009942</a:t>
              </a:r>
              <a:endParaRPr lang="en-US" sz="1500" b="1" dirty="0">
                <a:solidFill>
                  <a:schemeClr val="bg1"/>
                </a:solidFill>
              </a:endParaRPr>
            </a:p>
          </p:txBody>
        </p:sp>
        <p:sp>
          <p:nvSpPr>
            <p:cNvPr id="20" name="TextBox 16"/>
            <p:cNvSpPr txBox="1">
              <a:spLocks noChangeArrowheads="1"/>
            </p:cNvSpPr>
            <p:nvPr/>
          </p:nvSpPr>
          <p:spPr bwMode="auto">
            <a:xfrm>
              <a:off x="158247" y="1707911"/>
              <a:ext cx="4640473" cy="1657119"/>
            </a:xfrm>
            <a:prstGeom prst="rect">
              <a:avLst/>
            </a:prstGeom>
            <a:noFill/>
            <a:ln w="9525">
              <a:noFill/>
              <a:miter lim="800000"/>
              <a:headEnd/>
              <a:tailEnd/>
            </a:ln>
          </p:spPr>
          <p:txBody>
            <a:bodyPr>
              <a:spAutoFit/>
            </a:bodyPr>
            <a:lstStyle/>
            <a:p>
              <a:r>
                <a:rPr lang="en-US" sz="3200" b="1" dirty="0">
                  <a:solidFill>
                    <a:schemeClr val="bg1"/>
                  </a:solidFill>
                </a:rPr>
                <a:t>Effective Energy Management in New &amp; Existing Buildings</a:t>
              </a:r>
            </a:p>
          </p:txBody>
        </p:sp>
        <p:sp>
          <p:nvSpPr>
            <p:cNvPr id="21" name="TextBox 18"/>
            <p:cNvSpPr txBox="1">
              <a:spLocks noChangeArrowheads="1"/>
            </p:cNvSpPr>
            <p:nvPr/>
          </p:nvSpPr>
          <p:spPr bwMode="auto">
            <a:xfrm>
              <a:off x="205634" y="3466919"/>
              <a:ext cx="2523809" cy="357418"/>
            </a:xfrm>
            <a:prstGeom prst="rect">
              <a:avLst/>
            </a:prstGeom>
            <a:noFill/>
            <a:ln w="9525">
              <a:noFill/>
              <a:miter lim="800000"/>
              <a:headEnd/>
              <a:tailEnd/>
            </a:ln>
          </p:spPr>
          <p:txBody>
            <a:bodyPr>
              <a:spAutoFit/>
            </a:bodyPr>
            <a:lstStyle/>
            <a:p>
              <a:r>
                <a:rPr lang="en-US" sz="1600" b="1" dirty="0">
                  <a:solidFill>
                    <a:srgbClr val="FFFFFF"/>
                  </a:solidFill>
                </a:rPr>
                <a:t>By </a:t>
              </a:r>
              <a:r>
                <a:rPr lang="en-US" sz="1600" b="1" dirty="0">
                  <a:solidFill>
                    <a:schemeClr val="bg1"/>
                  </a:solidFill>
                </a:rPr>
                <a:t>ASHRAE</a:t>
              </a:r>
              <a:endParaRPr lang="en-US" sz="1600" b="1" dirty="0">
                <a:solidFill>
                  <a:srgbClr val="FFFFFF"/>
                </a:solidFill>
              </a:endParaRPr>
            </a:p>
          </p:txBody>
        </p:sp>
        <p:sp>
          <p:nvSpPr>
            <p:cNvPr id="22" name="Rectangle 33"/>
            <p:cNvSpPr/>
            <p:nvPr/>
          </p:nvSpPr>
          <p:spPr>
            <a:xfrm>
              <a:off x="5353676" y="1385601"/>
              <a:ext cx="2037727" cy="3460455"/>
            </a:xfrm>
            <a:prstGeom prst="rect">
              <a:avLst/>
            </a:prstGeom>
          </p:spPr>
          <p:txBody>
            <a:bodyPr wrap="none">
              <a:spAutoFit/>
            </a:bodyPr>
            <a:lstStyle/>
            <a:p>
              <a:pPr>
                <a:defRPr/>
              </a:pPr>
              <a:r>
                <a:rPr lang="en-US" sz="1500" dirty="0">
                  <a:solidFill>
                    <a:schemeClr val="bg1"/>
                  </a:solidFill>
                  <a:latin typeface="Arial"/>
                  <a:cs typeface="Arial"/>
                </a:rPr>
                <a:t>Approved for:</a:t>
              </a:r>
            </a:p>
            <a:p>
              <a:pPr>
                <a:defRPr/>
              </a:pPr>
              <a:endParaRPr lang="en-US" sz="1500" dirty="0">
                <a:solidFill>
                  <a:schemeClr val="bg1"/>
                </a:solidFill>
                <a:latin typeface="Arial"/>
                <a:cs typeface="Arial"/>
              </a:endParaRPr>
            </a:p>
            <a:p>
              <a:pPr algn="ctr">
                <a:defRPr/>
              </a:pPr>
              <a:r>
                <a:rPr lang="en-US" sz="6600" b="1" dirty="0">
                  <a:solidFill>
                    <a:schemeClr val="bg1"/>
                  </a:solidFill>
                  <a:latin typeface="Arial"/>
                  <a:cs typeface="Arial"/>
                </a:rPr>
                <a:t>6</a:t>
              </a:r>
            </a:p>
            <a:p>
              <a:pPr>
                <a:defRPr/>
              </a:pPr>
              <a:r>
                <a:rPr lang="en-US" sz="1500" dirty="0">
                  <a:solidFill>
                    <a:schemeClr val="bg1"/>
                  </a:solidFill>
                  <a:latin typeface="Arial"/>
                  <a:cs typeface="Arial"/>
                </a:rPr>
                <a:t>General CE hours</a:t>
              </a:r>
            </a:p>
            <a:p>
              <a:pPr>
                <a:defRPr/>
              </a:pPr>
              <a:endParaRPr lang="en-US" sz="1500" dirty="0">
                <a:solidFill>
                  <a:schemeClr val="bg1"/>
                </a:solidFill>
                <a:latin typeface="Arial"/>
                <a:cs typeface="Arial"/>
              </a:endParaRPr>
            </a:p>
            <a:p>
              <a:pPr algn="ctr">
                <a:defRPr/>
              </a:pPr>
              <a:r>
                <a:rPr lang="en-US" sz="6600" b="1" dirty="0">
                  <a:solidFill>
                    <a:schemeClr val="bg1"/>
                  </a:solidFill>
                  <a:latin typeface="Arial"/>
                  <a:cs typeface="Arial"/>
                </a:rPr>
                <a:t>0</a:t>
              </a:r>
            </a:p>
            <a:p>
              <a:pPr>
                <a:defRPr/>
              </a:pPr>
              <a:r>
                <a:rPr lang="en-US" sz="1500" dirty="0">
                  <a:solidFill>
                    <a:schemeClr val="bg1"/>
                  </a:solidFill>
                  <a:latin typeface="Arial"/>
                  <a:cs typeface="Arial"/>
                </a:rPr>
                <a:t>LEED-specific hours</a:t>
              </a:r>
              <a:endParaRPr lang="en-US" sz="1500" dirty="0">
                <a:solidFill>
                  <a:schemeClr val="bg1"/>
                </a:solidFill>
              </a:endParaRPr>
            </a:p>
          </p:txBody>
        </p:sp>
        <p:sp>
          <p:nvSpPr>
            <p:cNvPr id="23" name="Rectangle 34"/>
            <p:cNvSpPr/>
            <p:nvPr/>
          </p:nvSpPr>
          <p:spPr>
            <a:xfrm>
              <a:off x="8543583" y="609832"/>
              <a:ext cx="410953" cy="403930"/>
            </a:xfrm>
            <a:prstGeom prst="rect">
              <a:avLst/>
            </a:prstGeom>
            <a:noFill/>
            <a:ln>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endParaRPr>
            </a:p>
          </p:txBody>
        </p:sp>
        <p:sp>
          <p:nvSpPr>
            <p:cNvPr id="24" name="Rectangle 35"/>
            <p:cNvSpPr/>
            <p:nvPr/>
          </p:nvSpPr>
          <p:spPr>
            <a:xfrm>
              <a:off x="8557693" y="1721082"/>
              <a:ext cx="409189" cy="403930"/>
            </a:xfrm>
            <a:prstGeom prst="rect">
              <a:avLst/>
            </a:prstGeom>
            <a:noFill/>
            <a:ln>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5" name="Rectangle 36"/>
            <p:cNvSpPr/>
            <p:nvPr/>
          </p:nvSpPr>
          <p:spPr>
            <a:xfrm>
              <a:off x="8557693" y="2844678"/>
              <a:ext cx="409189" cy="405694"/>
            </a:xfrm>
            <a:prstGeom prst="rect">
              <a:avLst/>
            </a:prstGeom>
            <a:noFill/>
            <a:ln>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endParaRPr>
            </a:p>
          </p:txBody>
        </p:sp>
        <p:sp>
          <p:nvSpPr>
            <p:cNvPr id="26" name="Rectangle 37"/>
            <p:cNvSpPr/>
            <p:nvPr/>
          </p:nvSpPr>
          <p:spPr>
            <a:xfrm>
              <a:off x="8587677" y="4028248"/>
              <a:ext cx="409189" cy="405694"/>
            </a:xfrm>
            <a:prstGeom prst="rect">
              <a:avLst/>
            </a:prstGeom>
            <a:noFill/>
            <a:ln>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endParaRPr>
            </a:p>
          </p:txBody>
        </p:sp>
        <p:sp>
          <p:nvSpPr>
            <p:cNvPr id="27" name="Rectangle 38"/>
            <p:cNvSpPr/>
            <p:nvPr/>
          </p:nvSpPr>
          <p:spPr>
            <a:xfrm>
              <a:off x="8587677" y="5162428"/>
              <a:ext cx="409189" cy="403931"/>
            </a:xfrm>
            <a:prstGeom prst="rect">
              <a:avLst/>
            </a:prstGeom>
            <a:noFill/>
            <a:ln>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endParaRPr>
            </a:p>
          </p:txBody>
        </p:sp>
        <p:sp>
          <p:nvSpPr>
            <p:cNvPr id="28" name="Rectangle 39"/>
            <p:cNvSpPr/>
            <p:nvPr/>
          </p:nvSpPr>
          <p:spPr>
            <a:xfrm>
              <a:off x="8600023" y="6305428"/>
              <a:ext cx="409189" cy="405694"/>
            </a:xfrm>
            <a:prstGeom prst="rect">
              <a:avLst/>
            </a:prstGeom>
            <a:noFill/>
            <a:ln>
              <a:solidFill>
                <a:schemeClr val="tx1">
                  <a:lumMod val="85000"/>
                  <a:lumOff val="1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solidFill>
                  <a:schemeClr val="tx1"/>
                </a:solidFill>
              </a:endParaRPr>
            </a:p>
          </p:txBody>
        </p:sp>
      </p:grpSp>
      <p:pic>
        <p:nvPicPr>
          <p:cNvPr id="29" name="Picture 27" descr="GBCI 2014 education partner logo.jpg"/>
          <p:cNvPicPr>
            <a:picLocks noChangeAspect="1"/>
          </p:cNvPicPr>
          <p:nvPr/>
        </p:nvPicPr>
        <p:blipFill>
          <a:blip r:embed="rId9" cstate="print"/>
          <a:srcRect/>
          <a:stretch>
            <a:fillRect/>
          </a:stretch>
        </p:blipFill>
        <p:spPr bwMode="auto">
          <a:xfrm>
            <a:off x="266700" y="219075"/>
            <a:ext cx="4314825" cy="1277938"/>
          </a:xfrm>
          <a:prstGeom prst="rect">
            <a:avLst/>
          </a:prstGeom>
          <a:noFill/>
          <a:ln w="9525">
            <a:noFill/>
            <a:miter lim="800000"/>
            <a:headEnd/>
            <a:tailEnd/>
          </a:ln>
        </p:spPr>
      </p:pic>
    </p:spTree>
    <p:extLst>
      <p:ext uri="{BB962C8B-B14F-4D97-AF65-F5344CB8AC3E}">
        <p14:creationId xmlns:p14="http://schemas.microsoft.com/office/powerpoint/2010/main" val="3468247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a:t>Today’s Audience</a:t>
            </a:r>
          </a:p>
        </p:txBody>
      </p:sp>
      <p:sp>
        <p:nvSpPr>
          <p:cNvPr id="9219" name="Rectangle 3"/>
          <p:cNvSpPr>
            <a:spLocks noGrp="1" noChangeArrowheads="1"/>
          </p:cNvSpPr>
          <p:nvPr>
            <p:ph idx="1"/>
          </p:nvPr>
        </p:nvSpPr>
        <p:spPr>
          <a:xfrm>
            <a:off x="381000" y="1600200"/>
            <a:ext cx="8229600" cy="4876800"/>
          </a:xfrm>
        </p:spPr>
        <p:txBody>
          <a:bodyPr/>
          <a:lstStyle/>
          <a:p>
            <a:pPr>
              <a:spcBef>
                <a:spcPts val="1800"/>
              </a:spcBef>
            </a:pPr>
            <a:r>
              <a:rPr lang="en-US"/>
              <a:t>People responsible for facility management inside their organization</a:t>
            </a:r>
          </a:p>
          <a:p>
            <a:pPr>
              <a:spcBef>
                <a:spcPts val="1800"/>
              </a:spcBef>
            </a:pPr>
            <a:r>
              <a:rPr lang="en-US"/>
              <a:t>Consulting engineers who provide energy management services to facilities</a:t>
            </a:r>
          </a:p>
          <a:p>
            <a:pPr>
              <a:spcBef>
                <a:spcPts val="1800"/>
              </a:spcBef>
            </a:pPr>
            <a:r>
              <a:rPr lang="en-US"/>
              <a:t>Engineers who provide advice on energy management to facility managers and staff</a:t>
            </a:r>
          </a:p>
          <a:p>
            <a:pPr>
              <a:spcBef>
                <a:spcPts val="1800"/>
              </a:spcBef>
            </a:pPr>
            <a:r>
              <a:rPr lang="en-US"/>
              <a:t>Vendors selling products to facilities</a:t>
            </a:r>
          </a:p>
        </p:txBody>
      </p:sp>
      <p:sp>
        <p:nvSpPr>
          <p:cNvPr id="9220" name="Text Box 4"/>
          <p:cNvSpPr txBox="1">
            <a:spLocks noChangeArrowheads="1"/>
          </p:cNvSpPr>
          <p:nvPr/>
        </p:nvSpPr>
        <p:spPr bwMode="auto">
          <a:xfrm>
            <a:off x="990600" y="5257800"/>
            <a:ext cx="6781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endParaRPr lang="en-US"/>
          </a:p>
        </p:txBody>
      </p:sp>
      <p:sp>
        <p:nvSpPr>
          <p:cNvPr id="6" name="Slide Number Placeholder 5"/>
          <p:cNvSpPr>
            <a:spLocks noGrp="1"/>
          </p:cNvSpPr>
          <p:nvPr>
            <p:ph type="sldNum" sz="quarter" idx="11"/>
          </p:nvPr>
        </p:nvSpPr>
        <p:spPr/>
        <p:txBody>
          <a:bodyPr/>
          <a:lstStyle/>
          <a:p>
            <a:pPr>
              <a:defRPr/>
            </a:pPr>
            <a:fld id="{8AAC2A16-2980-450C-A450-FDBCAA35E168}" type="slidenum">
              <a:rPr lang="en-US"/>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533400" y="0"/>
            <a:ext cx="8229600" cy="1143000"/>
          </a:xfrm>
        </p:spPr>
        <p:txBody>
          <a:bodyPr/>
          <a:lstStyle/>
          <a:p>
            <a:r>
              <a:rPr lang="en-US"/>
              <a:t>Course Objectives</a:t>
            </a:r>
          </a:p>
        </p:txBody>
      </p:sp>
      <p:sp>
        <p:nvSpPr>
          <p:cNvPr id="10243" name="Rectangle 3"/>
          <p:cNvSpPr>
            <a:spLocks noGrp="1" noChangeArrowheads="1"/>
          </p:cNvSpPr>
          <p:nvPr>
            <p:ph type="body" idx="4294967295"/>
          </p:nvPr>
        </p:nvSpPr>
        <p:spPr>
          <a:xfrm>
            <a:off x="304800" y="1143000"/>
            <a:ext cx="8610600" cy="5334000"/>
          </a:xfrm>
        </p:spPr>
        <p:txBody>
          <a:bodyPr/>
          <a:lstStyle/>
          <a:p>
            <a:pPr>
              <a:lnSpc>
                <a:spcPct val="90000"/>
              </a:lnSpc>
            </a:pPr>
            <a:r>
              <a:rPr lang="en-US" sz="2800" dirty="0"/>
              <a:t>Describe the ENERGY STAR</a:t>
            </a:r>
            <a:r>
              <a:rPr lang="en-US" sz="2800" baseline="30000" dirty="0"/>
              <a:t>®</a:t>
            </a:r>
            <a:r>
              <a:rPr lang="en-US" sz="2800" dirty="0"/>
              <a:t> management cycle </a:t>
            </a:r>
          </a:p>
          <a:p>
            <a:r>
              <a:rPr lang="en-US" sz="2800" dirty="0"/>
              <a:t>Analyze basic billing and load profile information</a:t>
            </a:r>
          </a:p>
          <a:p>
            <a:r>
              <a:rPr lang="en-US" sz="2800" dirty="0"/>
              <a:t>Distinguish the levels I, II and III of a commercial building energy audit</a:t>
            </a:r>
          </a:p>
          <a:p>
            <a:r>
              <a:rPr lang="en-US" sz="2800" dirty="0"/>
              <a:t>Identify opportunities for energy savings in your buildings based on course suggestions</a:t>
            </a:r>
          </a:p>
          <a:p>
            <a:r>
              <a:rPr lang="en-US" sz="2800" dirty="0"/>
              <a:t>Develop an action plan to get started, targeting:</a:t>
            </a:r>
          </a:p>
          <a:p>
            <a:pPr lvl="1">
              <a:lnSpc>
                <a:spcPct val="90000"/>
              </a:lnSpc>
            </a:pPr>
            <a:r>
              <a:rPr lang="en-US" sz="2400" dirty="0"/>
              <a:t>Preliminary energy analysis </a:t>
            </a:r>
            <a:r>
              <a:rPr lang="en-US" sz="2400" b="1" u="sng" dirty="0"/>
              <a:t>or</a:t>
            </a:r>
          </a:p>
          <a:p>
            <a:pPr lvl="1">
              <a:lnSpc>
                <a:spcPct val="90000"/>
              </a:lnSpc>
            </a:pPr>
            <a:r>
              <a:rPr lang="en-US" sz="2400" dirty="0"/>
              <a:t>A test of discretionary facility operation.</a:t>
            </a:r>
          </a:p>
        </p:txBody>
      </p:sp>
      <p:sp>
        <p:nvSpPr>
          <p:cNvPr id="5" name="Slide Number Placeholder 4"/>
          <p:cNvSpPr>
            <a:spLocks noGrp="1"/>
          </p:cNvSpPr>
          <p:nvPr>
            <p:ph type="sldNum" sz="quarter" idx="11"/>
          </p:nvPr>
        </p:nvSpPr>
        <p:spPr/>
        <p:txBody>
          <a:bodyPr/>
          <a:lstStyle/>
          <a:p>
            <a:pPr>
              <a:defRPr/>
            </a:pPr>
            <a:fld id="{5C76395B-CFAE-4503-AAAD-7A46E6409398}" type="slidenum">
              <a:rPr lang="en-US"/>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txBox="1">
            <a:spLocks noChangeArrowheads="1"/>
          </p:cNvSpPr>
          <p:nvPr/>
        </p:nvSpPr>
        <p:spPr bwMode="auto">
          <a:xfrm>
            <a:off x="457200" y="274638"/>
            <a:ext cx="8229600" cy="1143000"/>
          </a:xfrm>
          <a:prstGeom prst="rect">
            <a:avLst/>
          </a:prstGeom>
          <a:noFill/>
          <a:ln w="9525">
            <a:noFill/>
            <a:miter lim="800000"/>
            <a:headEnd/>
            <a:tailEnd/>
          </a:ln>
        </p:spPr>
        <p:txBody>
          <a:bodyPr/>
          <a:lstStyle/>
          <a:p>
            <a:pPr algn="ctr" eaLnBrk="0" hangingPunct="0">
              <a:defRPr/>
            </a:pPr>
            <a:r>
              <a:rPr lang="en-US" sz="4000" b="1" dirty="0">
                <a:solidFill>
                  <a:schemeClr val="bg1"/>
                </a:solidFill>
                <a:latin typeface="+mj-lt"/>
              </a:rPr>
              <a:t>Guides for Today’s Seminar</a:t>
            </a:r>
          </a:p>
        </p:txBody>
      </p:sp>
      <p:sp>
        <p:nvSpPr>
          <p:cNvPr id="11267" name="Text Box 4"/>
          <p:cNvSpPr txBox="1">
            <a:spLocks noChangeArrowheads="1"/>
          </p:cNvSpPr>
          <p:nvPr/>
        </p:nvSpPr>
        <p:spPr bwMode="auto">
          <a:xfrm>
            <a:off x="4267200" y="1219200"/>
            <a:ext cx="4876800"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2800" dirty="0">
                <a:solidFill>
                  <a:schemeClr val="bg1"/>
                </a:solidFill>
              </a:rPr>
              <a:t>ENERGY STAR Guidelines for Energy Management </a:t>
            </a:r>
          </a:p>
          <a:p>
            <a:pPr algn="ctr" eaLnBrk="1" hangingPunct="1">
              <a:spcBef>
                <a:spcPct val="50000"/>
              </a:spcBef>
            </a:pPr>
            <a:endParaRPr lang="en-US" dirty="0">
              <a:solidFill>
                <a:schemeClr val="bg1"/>
              </a:solidFill>
            </a:endParaRPr>
          </a:p>
        </p:txBody>
      </p:sp>
      <p:sp>
        <p:nvSpPr>
          <p:cNvPr id="19460" name="Text Box 5"/>
          <p:cNvSpPr txBox="1">
            <a:spLocks noChangeArrowheads="1"/>
          </p:cNvSpPr>
          <p:nvPr/>
        </p:nvSpPr>
        <p:spPr bwMode="auto">
          <a:xfrm>
            <a:off x="4343400" y="2286000"/>
            <a:ext cx="4572000" cy="4616648"/>
          </a:xfrm>
          <a:prstGeom prst="rect">
            <a:avLst/>
          </a:prstGeom>
          <a:noFill/>
          <a:ln w="9525">
            <a:noFill/>
            <a:miter lim="800000"/>
            <a:headEnd/>
            <a:tailEnd/>
          </a:ln>
        </p:spPr>
        <p:txBody>
          <a:bodyPr>
            <a:spAutoFit/>
          </a:bodyPr>
          <a:lstStyle/>
          <a:p>
            <a:pPr>
              <a:spcBef>
                <a:spcPct val="50000"/>
              </a:spcBef>
              <a:defRPr/>
            </a:pPr>
            <a:r>
              <a:rPr lang="en-US" sz="2400" dirty="0">
                <a:solidFill>
                  <a:schemeClr val="bg1"/>
                </a:solidFill>
                <a:latin typeface="Arial" pitchFamily="34" charset="0"/>
              </a:rPr>
              <a:t>Connections:</a:t>
            </a:r>
          </a:p>
          <a:p>
            <a:pPr marL="228600" indent="-228600">
              <a:spcBef>
                <a:spcPct val="50000"/>
              </a:spcBef>
              <a:buFontTx/>
              <a:buChar char="•"/>
              <a:defRPr/>
            </a:pPr>
            <a:r>
              <a:rPr lang="en-US" sz="2400" dirty="0">
                <a:solidFill>
                  <a:schemeClr val="bg1"/>
                </a:solidFill>
                <a:latin typeface="Arial" pitchFamily="34" charset="0"/>
              </a:rPr>
              <a:t>ASHRAE Standard 100-2018, </a:t>
            </a:r>
            <a:r>
              <a:rPr lang="en-US" i="1" dirty="0">
                <a:solidFill>
                  <a:schemeClr val="bg1"/>
                </a:solidFill>
                <a:latin typeface="Arial" pitchFamily="34" charset="0"/>
              </a:rPr>
              <a:t>Energy Efficiency in Existing Buildings</a:t>
            </a:r>
            <a:endParaRPr lang="en-US" sz="2400" i="1" dirty="0">
              <a:solidFill>
                <a:schemeClr val="bg1"/>
              </a:solidFill>
              <a:latin typeface="Arial" pitchFamily="34" charset="0"/>
            </a:endParaRPr>
          </a:p>
          <a:p>
            <a:pPr marL="228600" indent="-228600">
              <a:spcBef>
                <a:spcPct val="50000"/>
              </a:spcBef>
              <a:buFontTx/>
              <a:buChar char="•"/>
              <a:defRPr/>
            </a:pPr>
            <a:r>
              <a:rPr lang="en-US" sz="2400" dirty="0">
                <a:solidFill>
                  <a:schemeClr val="bg1"/>
                </a:solidFill>
                <a:latin typeface="Arial" pitchFamily="34" charset="0"/>
              </a:rPr>
              <a:t>ASHRAE Standard 211-2018, </a:t>
            </a:r>
            <a:r>
              <a:rPr lang="en-US" i="1" dirty="0">
                <a:solidFill>
                  <a:schemeClr val="bg1"/>
                </a:solidFill>
                <a:latin typeface="Arial" pitchFamily="34" charset="0"/>
              </a:rPr>
              <a:t>Standard for Commercial Building Energy Audits</a:t>
            </a:r>
            <a:endParaRPr lang="en-US" sz="2400" i="1" dirty="0">
              <a:solidFill>
                <a:schemeClr val="bg1"/>
              </a:solidFill>
              <a:latin typeface="Arial" pitchFamily="34" charset="0"/>
            </a:endParaRPr>
          </a:p>
          <a:p>
            <a:pPr marL="228600" indent="-228600">
              <a:spcBef>
                <a:spcPct val="50000"/>
              </a:spcBef>
              <a:buFontTx/>
              <a:buChar char="•"/>
              <a:defRPr/>
            </a:pPr>
            <a:r>
              <a:rPr lang="en-US" sz="2400" i="1" dirty="0">
                <a:solidFill>
                  <a:schemeClr val="bg1"/>
                </a:solidFill>
                <a:latin typeface="Arial" pitchFamily="34" charset="0"/>
              </a:rPr>
              <a:t>2015 ASHRAE Handbook—HVAC Applications</a:t>
            </a:r>
            <a:r>
              <a:rPr lang="en-US" dirty="0">
                <a:solidFill>
                  <a:schemeClr val="bg1"/>
                </a:solidFill>
                <a:latin typeface="Arial" pitchFamily="34" charset="0"/>
              </a:rPr>
              <a:t>, Chapter 36</a:t>
            </a:r>
            <a:endParaRPr lang="en-US" spc="-30" dirty="0">
              <a:solidFill>
                <a:schemeClr val="bg1"/>
              </a:solidFill>
              <a:latin typeface="Arial" pitchFamily="34" charset="0"/>
            </a:endParaRPr>
          </a:p>
          <a:p>
            <a:pPr marL="228600" indent="-228600">
              <a:spcBef>
                <a:spcPct val="50000"/>
              </a:spcBef>
              <a:buFontTx/>
              <a:buChar char="•"/>
              <a:defRPr/>
            </a:pPr>
            <a:r>
              <a:rPr lang="en-US" sz="2400" dirty="0">
                <a:solidFill>
                  <a:schemeClr val="bg1"/>
                </a:solidFill>
                <a:latin typeface="Arial" pitchFamily="34" charset="0"/>
              </a:rPr>
              <a:t>Practical experience</a:t>
            </a:r>
          </a:p>
          <a:p>
            <a:pPr marL="228600" indent="-228600">
              <a:spcBef>
                <a:spcPct val="50000"/>
              </a:spcBef>
              <a:buFontTx/>
              <a:buChar char="•"/>
              <a:defRPr/>
            </a:pPr>
            <a:r>
              <a:rPr lang="en-US" sz="2400" dirty="0">
                <a:solidFill>
                  <a:schemeClr val="bg1"/>
                </a:solidFill>
                <a:latin typeface="Arial" pitchFamily="34" charset="0"/>
              </a:rPr>
              <a:t>Opportunities in your buildings</a:t>
            </a:r>
          </a:p>
        </p:txBody>
      </p:sp>
      <p:pic>
        <p:nvPicPr>
          <p:cNvPr id="11269"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1143000"/>
            <a:ext cx="4005263"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dirty="0"/>
              <a:t>Today’s Topics</a:t>
            </a:r>
          </a:p>
        </p:txBody>
      </p:sp>
      <p:sp>
        <p:nvSpPr>
          <p:cNvPr id="12291" name="Rectangle 3"/>
          <p:cNvSpPr>
            <a:spLocks noGrp="1" noChangeArrowheads="1"/>
          </p:cNvSpPr>
          <p:nvPr>
            <p:ph type="body" idx="1"/>
          </p:nvPr>
        </p:nvSpPr>
        <p:spPr/>
        <p:txBody>
          <a:bodyPr/>
          <a:lstStyle/>
          <a:p>
            <a:pPr marL="609600" indent="-609600">
              <a:buFontTx/>
              <a:buAutoNum type="arabicPeriod"/>
            </a:pPr>
            <a:r>
              <a:rPr lang="en-US" dirty="0"/>
              <a:t>Introduction to energy management</a:t>
            </a:r>
          </a:p>
          <a:p>
            <a:pPr marL="609600" indent="-609600">
              <a:buFontTx/>
              <a:buAutoNum type="arabicPeriod"/>
            </a:pPr>
            <a:r>
              <a:rPr lang="en-US" dirty="0"/>
              <a:t>Why commit to energy management?</a:t>
            </a:r>
          </a:p>
          <a:p>
            <a:pPr marL="609600" indent="-609600">
              <a:buFontTx/>
              <a:buAutoNum type="arabicPeriod"/>
            </a:pPr>
            <a:r>
              <a:rPr lang="en-US" dirty="0"/>
              <a:t>Assessing performance and setting goals</a:t>
            </a:r>
          </a:p>
          <a:p>
            <a:pPr marL="609600" indent="-609600">
              <a:buFontTx/>
              <a:buAutoNum type="arabicPeriod"/>
            </a:pPr>
            <a:r>
              <a:rPr lang="en-US" dirty="0"/>
              <a:t>Action plans: ideas and a test method</a:t>
            </a:r>
          </a:p>
          <a:p>
            <a:pPr marL="609600" indent="-609600">
              <a:buFontTx/>
              <a:buAutoNum type="arabicPeriod"/>
            </a:pPr>
            <a:r>
              <a:rPr lang="en-US" dirty="0"/>
              <a:t>Evaluating results</a:t>
            </a:r>
          </a:p>
          <a:p>
            <a:pPr marL="609600" indent="-609600">
              <a:buFontTx/>
              <a:buAutoNum type="arabicPeriod"/>
            </a:pPr>
            <a:r>
              <a:rPr lang="en-US" dirty="0"/>
              <a:t>Energy management summary</a:t>
            </a:r>
          </a:p>
          <a:p>
            <a:pPr marL="609600" indent="-609600">
              <a:buFontTx/>
              <a:buAutoNum type="arabicPeriod"/>
            </a:pPr>
            <a:r>
              <a:rPr lang="en-US" dirty="0"/>
              <a:t>What can you do, starting next week? </a:t>
            </a:r>
          </a:p>
        </p:txBody>
      </p:sp>
      <p:sp>
        <p:nvSpPr>
          <p:cNvPr id="5" name="Slide Number Placeholder 4"/>
          <p:cNvSpPr>
            <a:spLocks noGrp="1"/>
          </p:cNvSpPr>
          <p:nvPr>
            <p:ph type="sldNum" sz="quarter" idx="11"/>
          </p:nvPr>
        </p:nvSpPr>
        <p:spPr/>
        <p:txBody>
          <a:bodyPr/>
          <a:lstStyle/>
          <a:p>
            <a:pPr>
              <a:defRPr/>
            </a:pPr>
            <a:fld id="{E1E5EDB4-E615-4507-89CA-390AC2464F22}" type="slidenum">
              <a:rPr lang="en-US"/>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http://www.hse.gov.uk/temperature/assets/office-temperatur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13100" y="4191000"/>
            <a:ext cx="2095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6" descr="http://www.siamsafety.com/images/view_3105201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4191000"/>
            <a:ext cx="2984500" cy="188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8" descr="http://sharkables.files.wordpress.com/2012/01/thermosta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37000" y="2022475"/>
            <a:ext cx="3200400"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0" descr="http://media.caglecartoons.com/media/cartoons/77/2013/01/21/125854_60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08600" y="4237038"/>
            <a:ext cx="3200400"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8"/>
          <p:cNvPicPr>
            <a:picLocks noChangeAspect="1" noChangeArrowheads="1"/>
          </p:cNvPicPr>
          <p:nvPr/>
        </p:nvPicPr>
        <p:blipFill>
          <a:blip r:embed="rId7" cstate="print">
            <a:extLst>
              <a:ext uri="{28A0092B-C50C-407E-A947-70E740481C1C}">
                <a14:useLocalDpi xmlns:a14="http://schemas.microsoft.com/office/drawing/2010/main" val="0"/>
              </a:ext>
            </a:extLst>
          </a:blip>
          <a:srcRect t="2196"/>
          <a:stretch>
            <a:fillRect/>
          </a:stretch>
        </p:blipFill>
        <p:spPr bwMode="auto">
          <a:xfrm>
            <a:off x="228600" y="1470025"/>
            <a:ext cx="3708400" cy="2778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2"/>
          <p:cNvSpPr txBox="1">
            <a:spLocks noChangeArrowheads="1"/>
          </p:cNvSpPr>
          <p:nvPr/>
        </p:nvSpPr>
        <p:spPr>
          <a:xfrm>
            <a:off x="457200" y="381000"/>
            <a:ext cx="8229600" cy="1143000"/>
          </a:xfrm>
          <a:prstGeom prst="rect">
            <a:avLst/>
          </a:prstGeom>
        </p:spPr>
        <p:txBody>
          <a:bodyPr/>
          <a:lstStyle/>
          <a:p>
            <a:pPr algn="ctr" eaLnBrk="0" hangingPunct="0">
              <a:defRPr/>
            </a:pPr>
            <a:r>
              <a:rPr lang="en-US" sz="4400" kern="0" dirty="0">
                <a:solidFill>
                  <a:schemeClr val="bg1"/>
                </a:solidFill>
                <a:latin typeface="+mj-lt"/>
                <a:ea typeface="+mj-ea"/>
                <a:cs typeface="+mj-cs"/>
              </a:rPr>
              <a:t>“Discomfort is Expensive”</a:t>
            </a:r>
          </a:p>
        </p:txBody>
      </p:sp>
      <p:sp>
        <p:nvSpPr>
          <p:cNvPr id="13320"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10" name="Slide Number Placeholder 5"/>
          <p:cNvSpPr>
            <a:spLocks noGrp="1"/>
          </p:cNvSpPr>
          <p:nvPr>
            <p:ph type="sldNum" sz="quarter" idx="11"/>
          </p:nvPr>
        </p:nvSpPr>
        <p:spPr/>
        <p:txBody>
          <a:bodyPr/>
          <a:lstStyle/>
          <a:p>
            <a:pPr>
              <a:defRPr/>
            </a:pPr>
            <a:fld id="{EAA24E18-F9BB-4FB3-A668-A4A5765CE9EE}" type="slidenum">
              <a:rPr lang="en-US"/>
              <a:pPr>
                <a:defRPr/>
              </a:pPr>
              <a:t>9</a:t>
            </a:fld>
            <a:endParaRPr lang="en-US" dirty="0"/>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457200" y="274638"/>
            <a:ext cx="8229600" cy="1143000"/>
          </a:xfrm>
          <a:prstGeom prst="rect">
            <a:avLst/>
          </a:prstGeom>
        </p:spPr>
        <p:txBody>
          <a:bodyPr/>
          <a:lstStyle/>
          <a:p>
            <a:pPr algn="ctr" eaLnBrk="0" hangingPunct="0">
              <a:defRPr/>
            </a:pPr>
            <a:r>
              <a:rPr lang="en-US" sz="4400" kern="0" dirty="0">
                <a:solidFill>
                  <a:schemeClr val="bg1"/>
                </a:solidFill>
                <a:latin typeface="+mj-lt"/>
                <a:ea typeface="+mj-ea"/>
                <a:cs typeface="+mj-cs"/>
              </a:rPr>
              <a:t>For Example…</a:t>
            </a:r>
          </a:p>
        </p:txBody>
      </p:sp>
      <p:sp>
        <p:nvSpPr>
          <p:cNvPr id="5" name="TextBox 4"/>
          <p:cNvSpPr txBox="1"/>
          <p:nvPr/>
        </p:nvSpPr>
        <p:spPr>
          <a:xfrm>
            <a:off x="838200" y="1219200"/>
            <a:ext cx="7315200" cy="5078313"/>
          </a:xfrm>
          <a:prstGeom prst="rect">
            <a:avLst/>
          </a:prstGeom>
          <a:noFill/>
        </p:spPr>
        <p:txBody>
          <a:bodyPr wrap="square">
            <a:spAutoFit/>
          </a:bodyPr>
          <a:lstStyle/>
          <a:p>
            <a:pPr>
              <a:defRPr/>
            </a:pPr>
            <a:r>
              <a:rPr lang="en-US">
                <a:solidFill>
                  <a:schemeClr val="bg1"/>
                </a:solidFill>
              </a:rPr>
              <a:t>If typical </a:t>
            </a:r>
            <a:r>
              <a:rPr lang="en-US" dirty="0">
                <a:solidFill>
                  <a:schemeClr val="bg1"/>
                </a:solidFill>
              </a:rPr>
              <a:t>office building </a:t>
            </a:r>
            <a:r>
              <a:rPr lang="en-US">
                <a:solidFill>
                  <a:schemeClr val="bg1"/>
                </a:solidFill>
              </a:rPr>
              <a:t>includes one person </a:t>
            </a:r>
            <a:r>
              <a:rPr lang="en-US" dirty="0">
                <a:solidFill>
                  <a:schemeClr val="bg1"/>
                </a:solidFill>
              </a:rPr>
              <a:t>for every 300 ft</a:t>
            </a:r>
            <a:r>
              <a:rPr lang="en-US" baseline="30000" dirty="0">
                <a:solidFill>
                  <a:schemeClr val="bg1"/>
                </a:solidFill>
              </a:rPr>
              <a:t>2</a:t>
            </a:r>
          </a:p>
          <a:p>
            <a:pPr>
              <a:defRPr/>
            </a:pPr>
            <a:endParaRPr lang="en-US" dirty="0">
              <a:solidFill>
                <a:schemeClr val="bg1"/>
              </a:solidFill>
            </a:endParaRPr>
          </a:p>
          <a:p>
            <a:pPr>
              <a:defRPr/>
            </a:pPr>
            <a:r>
              <a:rPr lang="en-US" dirty="0">
                <a:solidFill>
                  <a:schemeClr val="bg1"/>
                </a:solidFill>
              </a:rPr>
              <a:t>And the annual utility cost is $2 per ft</a:t>
            </a:r>
            <a:r>
              <a:rPr lang="en-US" baseline="30000" dirty="0">
                <a:solidFill>
                  <a:schemeClr val="bg1"/>
                </a:solidFill>
              </a:rPr>
              <a:t>2</a:t>
            </a:r>
            <a:endParaRPr lang="en-US" dirty="0">
              <a:solidFill>
                <a:schemeClr val="bg1"/>
              </a:solidFill>
            </a:endParaRPr>
          </a:p>
          <a:p>
            <a:pPr>
              <a:defRPr/>
            </a:pPr>
            <a:endParaRPr lang="en-US" dirty="0">
              <a:solidFill>
                <a:schemeClr val="bg1"/>
              </a:solidFill>
            </a:endParaRPr>
          </a:p>
          <a:p>
            <a:pPr>
              <a:defRPr/>
            </a:pPr>
            <a:r>
              <a:rPr lang="en-US" dirty="0">
                <a:solidFill>
                  <a:schemeClr val="bg1"/>
                </a:solidFill>
              </a:rPr>
              <a:t>Then each person is “responsible” for $600 per year</a:t>
            </a:r>
          </a:p>
          <a:p>
            <a:pPr>
              <a:defRPr/>
            </a:pPr>
            <a:endParaRPr lang="en-US" dirty="0">
              <a:solidFill>
                <a:schemeClr val="bg1"/>
              </a:solidFill>
            </a:endParaRPr>
          </a:p>
          <a:p>
            <a:pPr>
              <a:defRPr/>
            </a:pPr>
            <a:r>
              <a:rPr lang="en-US" dirty="0">
                <a:solidFill>
                  <a:schemeClr val="bg1"/>
                </a:solidFill>
              </a:rPr>
              <a:t>If dramatic energy conservation reduces energy usage by 50%, </a:t>
            </a:r>
            <a:r>
              <a:rPr lang="en-US">
                <a:solidFill>
                  <a:schemeClr val="bg1"/>
                </a:solidFill>
              </a:rPr>
              <a:t>or </a:t>
            </a:r>
            <a:br>
              <a:rPr lang="en-US" dirty="0">
                <a:solidFill>
                  <a:schemeClr val="bg1"/>
                </a:solidFill>
              </a:rPr>
            </a:br>
            <a:r>
              <a:rPr lang="en-US">
                <a:solidFill>
                  <a:schemeClr val="bg1"/>
                </a:solidFill>
              </a:rPr>
              <a:t>$</a:t>
            </a:r>
            <a:r>
              <a:rPr lang="en-US" dirty="0">
                <a:solidFill>
                  <a:schemeClr val="bg1"/>
                </a:solidFill>
              </a:rPr>
              <a:t>1 per ft</a:t>
            </a:r>
            <a:r>
              <a:rPr lang="en-US" baseline="30000" dirty="0">
                <a:solidFill>
                  <a:schemeClr val="bg1"/>
                </a:solidFill>
              </a:rPr>
              <a:t>2</a:t>
            </a:r>
            <a:endParaRPr lang="en-US" dirty="0">
              <a:solidFill>
                <a:schemeClr val="bg1"/>
              </a:solidFill>
            </a:endParaRPr>
          </a:p>
          <a:p>
            <a:pPr>
              <a:defRPr/>
            </a:pPr>
            <a:endParaRPr lang="en-US" dirty="0">
              <a:solidFill>
                <a:schemeClr val="bg1"/>
              </a:solidFill>
            </a:endParaRPr>
          </a:p>
          <a:p>
            <a:pPr>
              <a:defRPr/>
            </a:pPr>
            <a:r>
              <a:rPr lang="en-US" dirty="0">
                <a:solidFill>
                  <a:schemeClr val="bg1"/>
                </a:solidFill>
              </a:rPr>
              <a:t>Then savings per person = $300 per year</a:t>
            </a:r>
          </a:p>
          <a:p>
            <a:pPr>
              <a:defRPr/>
            </a:pPr>
            <a:endParaRPr lang="en-US" dirty="0">
              <a:solidFill>
                <a:schemeClr val="bg1"/>
              </a:solidFill>
            </a:endParaRPr>
          </a:p>
          <a:p>
            <a:pPr>
              <a:defRPr/>
            </a:pPr>
            <a:r>
              <a:rPr lang="en-US" dirty="0">
                <a:solidFill>
                  <a:schemeClr val="bg1"/>
                </a:solidFill>
              </a:rPr>
              <a:t>If average worker salary is $50,000/yr</a:t>
            </a:r>
          </a:p>
          <a:p>
            <a:pPr>
              <a:defRPr/>
            </a:pPr>
            <a:endParaRPr lang="en-US" dirty="0">
              <a:solidFill>
                <a:schemeClr val="bg1"/>
              </a:solidFill>
            </a:endParaRPr>
          </a:p>
          <a:p>
            <a:pPr>
              <a:defRPr/>
            </a:pPr>
            <a:r>
              <a:rPr lang="en-US" dirty="0">
                <a:solidFill>
                  <a:schemeClr val="bg1"/>
                </a:solidFill>
              </a:rPr>
              <a:t>Then savings per person = $300/$50,000 = 0.6%</a:t>
            </a:r>
          </a:p>
          <a:p>
            <a:pPr>
              <a:defRPr/>
            </a:pPr>
            <a:endParaRPr lang="en-US" dirty="0">
              <a:solidFill>
                <a:schemeClr val="bg1"/>
              </a:solidFill>
            </a:endParaRPr>
          </a:p>
          <a:p>
            <a:pPr algn="ctr">
              <a:defRPr/>
            </a:pPr>
            <a:r>
              <a:rPr lang="en-US" b="1" u="sng" dirty="0">
                <a:solidFill>
                  <a:schemeClr val="bg1"/>
                </a:solidFill>
              </a:rPr>
              <a:t>Therefore any level of </a:t>
            </a:r>
            <a:r>
              <a:rPr lang="en-US" b="1" u="sng">
                <a:solidFill>
                  <a:schemeClr val="bg1"/>
                </a:solidFill>
              </a:rPr>
              <a:t>discomfort that </a:t>
            </a:r>
            <a:r>
              <a:rPr lang="en-US" b="1" u="sng" dirty="0">
                <a:solidFill>
                  <a:schemeClr val="bg1"/>
                </a:solidFill>
              </a:rPr>
              <a:t>distracts a </a:t>
            </a:r>
            <a:r>
              <a:rPr lang="en-US" b="1" u="sng">
                <a:solidFill>
                  <a:schemeClr val="bg1"/>
                </a:solidFill>
              </a:rPr>
              <a:t>person </a:t>
            </a:r>
            <a:br>
              <a:rPr lang="en-US" b="1" u="sng" dirty="0">
                <a:solidFill>
                  <a:schemeClr val="bg1"/>
                </a:solidFill>
              </a:rPr>
            </a:br>
            <a:r>
              <a:rPr lang="en-US" b="1" u="sng" dirty="0">
                <a:solidFill>
                  <a:schemeClr val="bg1"/>
                </a:solidFill>
              </a:rPr>
              <a:t>will clearly cost more in lost productivity than the $300 </a:t>
            </a:r>
            <a:r>
              <a:rPr lang="en-US" b="1" u="sng">
                <a:solidFill>
                  <a:schemeClr val="bg1"/>
                </a:solidFill>
              </a:rPr>
              <a:t>savings </a:t>
            </a:r>
            <a:br>
              <a:rPr lang="en-US" b="1" u="sng" dirty="0">
                <a:solidFill>
                  <a:schemeClr val="bg1"/>
                </a:solidFill>
              </a:rPr>
            </a:br>
            <a:r>
              <a:rPr lang="en-US" b="1" u="sng" dirty="0">
                <a:solidFill>
                  <a:schemeClr val="bg1"/>
                </a:solidFill>
              </a:rPr>
              <a:t>in energy</a:t>
            </a:r>
          </a:p>
        </p:txBody>
      </p:sp>
      <p:cxnSp>
        <p:nvCxnSpPr>
          <p:cNvPr id="4" name="Straight Connector 3"/>
          <p:cNvCxnSpPr/>
          <p:nvPr/>
        </p:nvCxnSpPr>
        <p:spPr>
          <a:xfrm>
            <a:off x="685800" y="2819400"/>
            <a:ext cx="7543800" cy="0"/>
          </a:xfrm>
          <a:prstGeom prst="line">
            <a:avLst/>
          </a:prstGeom>
          <a:ln/>
        </p:spPr>
        <p:style>
          <a:lnRef idx="1">
            <a:schemeClr val="accent3"/>
          </a:lnRef>
          <a:fillRef idx="0">
            <a:schemeClr val="accent3"/>
          </a:fillRef>
          <a:effectRef idx="0">
            <a:schemeClr val="accent3"/>
          </a:effectRef>
          <a:fontRef idx="minor">
            <a:schemeClr val="tx1"/>
          </a:fontRef>
        </p:style>
      </p:cxnSp>
      <p:cxnSp>
        <p:nvCxnSpPr>
          <p:cNvPr id="7" name="Straight Connector 6"/>
          <p:cNvCxnSpPr/>
          <p:nvPr/>
        </p:nvCxnSpPr>
        <p:spPr>
          <a:xfrm>
            <a:off x="685800" y="4114800"/>
            <a:ext cx="7543800" cy="0"/>
          </a:xfrm>
          <a:prstGeom prst="line">
            <a:avLst/>
          </a:prstGeom>
          <a:ln/>
        </p:spPr>
        <p:style>
          <a:lnRef idx="1">
            <a:schemeClr val="accent3"/>
          </a:lnRef>
          <a:fillRef idx="0">
            <a:schemeClr val="accent3"/>
          </a:fillRef>
          <a:effectRef idx="0">
            <a:schemeClr val="accent3"/>
          </a:effectRef>
          <a:fontRef idx="minor">
            <a:schemeClr val="tx1"/>
          </a:fontRef>
        </p:style>
      </p:cxnSp>
      <p:sp>
        <p:nvSpPr>
          <p:cNvPr id="14342"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9" name="Slide Number Placeholder 5"/>
          <p:cNvSpPr>
            <a:spLocks noGrp="1"/>
          </p:cNvSpPr>
          <p:nvPr>
            <p:ph type="sldNum" sz="quarter" idx="11"/>
          </p:nvPr>
        </p:nvSpPr>
        <p:spPr/>
        <p:txBody>
          <a:bodyPr/>
          <a:lstStyle/>
          <a:p>
            <a:pPr>
              <a:defRPr/>
            </a:pPr>
            <a:fld id="{1C796F4A-172F-4420-A49C-AED2B22A71FD}" type="slidenum">
              <a:rPr lang="en-US"/>
              <a:pPr>
                <a:defRPr/>
              </a:pPr>
              <a:t>10</a:t>
            </a:fld>
            <a:endParaRPr lang="en-US" dirty="0"/>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ctrTitle"/>
          </p:nvPr>
        </p:nvSpPr>
        <p:spPr>
          <a:noFill/>
        </p:spPr>
        <p:txBody>
          <a:bodyPr/>
          <a:lstStyle/>
          <a:p>
            <a:r>
              <a:rPr lang="en-US" sz="4400"/>
              <a:t>Introduction to</a:t>
            </a:r>
            <a:br>
              <a:rPr lang="en-US" sz="4400"/>
            </a:br>
            <a:r>
              <a:rPr lang="en-US" sz="4400"/>
              <a:t>Energy Management</a:t>
            </a:r>
          </a:p>
        </p:txBody>
      </p:sp>
      <p:sp>
        <p:nvSpPr>
          <p:cNvPr id="15363" name="Rectangle 2"/>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245225"/>
            <a:ext cx="2133600" cy="476250"/>
          </a:xfrm>
          <a:prstGeom prst="rect">
            <a:avLst/>
          </a:prstGeom>
          <a:noFill/>
          <a:ln>
            <a:miter lim="800000"/>
            <a:headEnd/>
            <a:tailEnd/>
          </a:ln>
        </p:spPr>
        <p:txBody>
          <a:bodyPr/>
          <a:lstStyle/>
          <a:p>
            <a:pPr algn="r">
              <a:defRPr/>
            </a:pPr>
            <a:fld id="{D8E9F920-436C-42D8-9474-4F5F5FB0769D}" type="slidenum">
              <a:rPr lang="en-US" sz="1400">
                <a:solidFill>
                  <a:schemeClr val="accent3"/>
                </a:solidFill>
              </a:rPr>
              <a:pPr algn="r">
                <a:defRPr/>
              </a:pPr>
              <a:t>12</a:t>
            </a:fld>
            <a:endParaRPr lang="en-US" sz="1400" dirty="0">
              <a:solidFill>
                <a:schemeClr val="accent3"/>
              </a:solidFill>
            </a:endParaRPr>
          </a:p>
        </p:txBody>
      </p:sp>
      <p:sp>
        <p:nvSpPr>
          <p:cNvPr id="22531" name="Rectangle 2"/>
          <p:cNvSpPr txBox="1">
            <a:spLocks noChangeArrowheads="1"/>
          </p:cNvSpPr>
          <p:nvPr/>
        </p:nvSpPr>
        <p:spPr bwMode="auto">
          <a:xfrm>
            <a:off x="0" y="304800"/>
            <a:ext cx="9144000" cy="715963"/>
          </a:xfrm>
          <a:prstGeom prst="rect">
            <a:avLst/>
          </a:prstGeom>
          <a:noFill/>
          <a:ln w="9525">
            <a:noFill/>
            <a:miter lim="800000"/>
            <a:headEnd/>
            <a:tailEnd/>
          </a:ln>
        </p:spPr>
        <p:txBody>
          <a:bodyPr anchor="ctr"/>
          <a:lstStyle/>
          <a:p>
            <a:pPr algn="ctr">
              <a:defRPr/>
            </a:pPr>
            <a:r>
              <a:rPr lang="en-US" sz="4000" b="1">
                <a:solidFill>
                  <a:srgbClr val="FFFFFF"/>
                </a:solidFill>
                <a:latin typeface="+mj-lt"/>
              </a:rPr>
              <a:t>Energy Management 101—Example</a:t>
            </a:r>
            <a:endParaRPr lang="en-US" sz="4000" b="1" dirty="0">
              <a:solidFill>
                <a:srgbClr val="FFFFFF"/>
              </a:solidFill>
              <a:latin typeface="+mj-lt"/>
            </a:endParaRPr>
          </a:p>
        </p:txBody>
      </p:sp>
      <p:pic>
        <p:nvPicPr>
          <p:cNvPr id="16388" name="Picture 3" descr="pearson_28556-1_H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1143000"/>
            <a:ext cx="3705225" cy="547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800600" y="1295400"/>
            <a:ext cx="3657600" cy="4422775"/>
          </a:xfrm>
          <a:prstGeom prst="rect">
            <a:avLst/>
          </a:prstGeom>
          <a:noFill/>
          <a:ln w="9525">
            <a:noFill/>
            <a:miter lim="800000"/>
            <a:headEnd/>
            <a:tailEnd/>
          </a:ln>
        </p:spPr>
        <p:txBody>
          <a:bodyPr>
            <a:spAutoFit/>
          </a:bodyPr>
          <a:lstStyle/>
          <a:p>
            <a:pPr marL="177800" indent="-177800">
              <a:spcBef>
                <a:spcPct val="50000"/>
              </a:spcBef>
              <a:buFontTx/>
              <a:buChar char="•"/>
              <a:defRPr/>
            </a:pPr>
            <a:r>
              <a:rPr lang="en-US" sz="2800" dirty="0">
                <a:solidFill>
                  <a:schemeClr val="accent3"/>
                </a:solidFill>
                <a:latin typeface="+mn-lt"/>
              </a:rPr>
              <a:t>Management commitment</a:t>
            </a:r>
          </a:p>
          <a:p>
            <a:pPr marL="177800" indent="-177800">
              <a:spcBef>
                <a:spcPts val="2400"/>
              </a:spcBef>
              <a:buFontTx/>
              <a:buChar char="•"/>
              <a:defRPr/>
            </a:pPr>
            <a:r>
              <a:rPr lang="en-US" sz="2800" dirty="0">
                <a:solidFill>
                  <a:schemeClr val="accent3"/>
                </a:solidFill>
                <a:latin typeface="+mn-lt"/>
              </a:rPr>
              <a:t>Manual daily meter reading</a:t>
            </a:r>
          </a:p>
          <a:p>
            <a:pPr marL="177800" indent="-177800">
              <a:spcBef>
                <a:spcPts val="2400"/>
              </a:spcBef>
              <a:buFontTx/>
              <a:buChar char="•"/>
              <a:defRPr/>
            </a:pPr>
            <a:r>
              <a:rPr lang="en-US" sz="2800" dirty="0">
                <a:solidFill>
                  <a:schemeClr val="accent3"/>
                </a:solidFill>
                <a:latin typeface="+mn-lt"/>
              </a:rPr>
              <a:t>Operational changes only</a:t>
            </a:r>
          </a:p>
          <a:p>
            <a:pPr marL="177800" indent="-177800">
              <a:spcBef>
                <a:spcPts val="2400"/>
              </a:spcBef>
              <a:buFontTx/>
              <a:buChar char="•"/>
              <a:defRPr/>
            </a:pPr>
            <a:r>
              <a:rPr lang="en-US" sz="2800" dirty="0">
                <a:solidFill>
                  <a:schemeClr val="accent3"/>
                </a:solidFill>
                <a:latin typeface="+mn-lt"/>
              </a:rPr>
              <a:t>33% energy savings in 12 months</a:t>
            </a:r>
          </a:p>
        </p:txBody>
      </p:sp>
      <p:sp>
        <p:nvSpPr>
          <p:cNvPr id="16390" name="Rectangle 6"/>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87B20759-958B-4519-932E-B53E5F35892C}" type="slidenum">
              <a:rPr lang="en-US" sz="1400">
                <a:solidFill>
                  <a:schemeClr val="bg1"/>
                </a:solidFill>
              </a:rPr>
              <a:pPr algn="r" eaLnBrk="1" hangingPunct="1"/>
              <a:t>13</a:t>
            </a:fld>
            <a:endParaRPr lang="en-US" sz="1400">
              <a:solidFill>
                <a:schemeClr val="bg1"/>
              </a:solidFill>
            </a:endParaRPr>
          </a:p>
        </p:txBody>
      </p:sp>
      <p:sp>
        <p:nvSpPr>
          <p:cNvPr id="17411" name="Rectangle 2"/>
          <p:cNvSpPr txBox="1">
            <a:spLocks noChangeArrowheads="1"/>
          </p:cNvSpPr>
          <p:nvPr/>
        </p:nvSpPr>
        <p:spPr bwMode="auto">
          <a:xfrm>
            <a:off x="3352800" y="381000"/>
            <a:ext cx="533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3200">
                <a:solidFill>
                  <a:srgbClr val="FFFFFF"/>
                </a:solidFill>
              </a:rPr>
              <a:t>Energy Management 101</a:t>
            </a:r>
            <a:br>
              <a:rPr lang="en-US" sz="4000">
                <a:solidFill>
                  <a:srgbClr val="FFFFFF"/>
                </a:solidFill>
              </a:rPr>
            </a:br>
            <a:r>
              <a:rPr lang="en-US" sz="4000" b="1">
                <a:solidFill>
                  <a:srgbClr val="FFFFFF"/>
                </a:solidFill>
              </a:rPr>
              <a:t>The Building</a:t>
            </a:r>
          </a:p>
        </p:txBody>
      </p:sp>
      <p:sp>
        <p:nvSpPr>
          <p:cNvPr id="6" name="Rectangle 3"/>
          <p:cNvSpPr txBox="1">
            <a:spLocks noChangeArrowheads="1"/>
          </p:cNvSpPr>
          <p:nvPr/>
        </p:nvSpPr>
        <p:spPr bwMode="auto">
          <a:xfrm>
            <a:off x="2438400" y="2057400"/>
            <a:ext cx="6324600" cy="4343400"/>
          </a:xfrm>
          <a:prstGeom prst="rect">
            <a:avLst/>
          </a:prstGeom>
          <a:noFill/>
          <a:ln w="9525">
            <a:noFill/>
            <a:miter lim="800000"/>
            <a:headEnd/>
            <a:tailEnd/>
          </a:ln>
        </p:spPr>
        <p:txBody>
          <a:bodyPr/>
          <a:lstStyle/>
          <a:p>
            <a:pPr marL="342900" indent="-342900">
              <a:lnSpc>
                <a:spcPct val="80000"/>
              </a:lnSpc>
              <a:spcBef>
                <a:spcPct val="20000"/>
              </a:spcBef>
              <a:buFont typeface="Wingdings" pitchFamily="2" charset="2"/>
              <a:buNone/>
              <a:defRPr/>
            </a:pPr>
            <a:r>
              <a:rPr lang="en-US" sz="3200" kern="0" dirty="0">
                <a:solidFill>
                  <a:schemeClr val="accent3"/>
                </a:solidFill>
                <a:latin typeface="+mn-lt"/>
              </a:rPr>
              <a:t>20-story office building:</a:t>
            </a:r>
          </a:p>
          <a:p>
            <a:pPr marL="285750" indent="-285750">
              <a:spcBef>
                <a:spcPts val="1800"/>
              </a:spcBef>
              <a:buFont typeface="Arial" pitchFamily="34" charset="0"/>
              <a:buChar char="•"/>
              <a:defRPr/>
            </a:pPr>
            <a:r>
              <a:rPr lang="en-US" sz="2800" kern="0" dirty="0">
                <a:solidFill>
                  <a:schemeClr val="accent3"/>
                </a:solidFill>
                <a:latin typeface="+mn-lt"/>
              </a:rPr>
              <a:t>200,000 ft</a:t>
            </a:r>
            <a:r>
              <a:rPr lang="en-US" sz="2800" kern="0" baseline="30000" dirty="0">
                <a:solidFill>
                  <a:schemeClr val="accent3"/>
                </a:solidFill>
                <a:latin typeface="+mn-lt"/>
              </a:rPr>
              <a:t>2</a:t>
            </a:r>
          </a:p>
          <a:p>
            <a:pPr marL="285750" indent="-285750">
              <a:spcBef>
                <a:spcPts val="1800"/>
              </a:spcBef>
              <a:buFont typeface="Arial" pitchFamily="34" charset="0"/>
              <a:buChar char="•"/>
              <a:defRPr/>
            </a:pPr>
            <a:r>
              <a:rPr lang="en-US" sz="2800" kern="0" dirty="0">
                <a:solidFill>
                  <a:schemeClr val="accent3"/>
                </a:solidFill>
                <a:latin typeface="+mn-lt"/>
              </a:rPr>
              <a:t>Five years old, no energy conservation</a:t>
            </a:r>
          </a:p>
          <a:p>
            <a:pPr marL="285750" indent="-285750">
              <a:spcBef>
                <a:spcPts val="1800"/>
              </a:spcBef>
              <a:buFont typeface="Arial" pitchFamily="34" charset="0"/>
              <a:buChar char="•"/>
              <a:defRPr/>
            </a:pPr>
            <a:r>
              <a:rPr lang="en-US" sz="2800" kern="0" dirty="0">
                <a:solidFill>
                  <a:schemeClr val="accent3"/>
                </a:solidFill>
                <a:latin typeface="+mn-lt"/>
              </a:rPr>
              <a:t>Complex, energy intensive HVAC systems</a:t>
            </a:r>
          </a:p>
          <a:p>
            <a:pPr marL="285750" indent="-285750">
              <a:spcBef>
                <a:spcPts val="1800"/>
              </a:spcBef>
              <a:buFont typeface="Arial" pitchFamily="34" charset="0"/>
              <a:buChar char="•"/>
              <a:defRPr/>
            </a:pPr>
            <a:r>
              <a:rPr lang="en-US" sz="2800" kern="0" dirty="0">
                <a:solidFill>
                  <a:schemeClr val="accent3"/>
                </a:solidFill>
                <a:latin typeface="+mn-lt"/>
              </a:rPr>
              <a:t>High utility bills</a:t>
            </a:r>
          </a:p>
          <a:p>
            <a:pPr marL="285750" indent="-285750">
              <a:spcBef>
                <a:spcPts val="1800"/>
              </a:spcBef>
              <a:buFont typeface="Arial" pitchFamily="34" charset="0"/>
              <a:buChar char="•"/>
              <a:defRPr/>
            </a:pPr>
            <a:r>
              <a:rPr lang="en-US" sz="2800" kern="0" dirty="0">
                <a:solidFill>
                  <a:schemeClr val="accent3"/>
                </a:solidFill>
                <a:latin typeface="+mn-lt"/>
              </a:rPr>
              <a:t>No building automation system</a:t>
            </a:r>
          </a:p>
        </p:txBody>
      </p:sp>
      <p:pic>
        <p:nvPicPr>
          <p:cNvPr id="17413" name="Picture 3" descr="pearson_28556-1_H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381000"/>
            <a:ext cx="1898650"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Rectangle 6"/>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245225"/>
            <a:ext cx="2133600" cy="476250"/>
          </a:xfrm>
          <a:prstGeom prst="rect">
            <a:avLst/>
          </a:prstGeom>
          <a:noFill/>
          <a:ln>
            <a:miter lim="800000"/>
            <a:headEnd/>
            <a:tailEnd/>
          </a:ln>
        </p:spPr>
        <p:txBody>
          <a:bodyPr/>
          <a:lstStyle/>
          <a:p>
            <a:pPr algn="r">
              <a:defRPr/>
            </a:pPr>
            <a:fld id="{866E0E98-D9FA-46F5-A9BE-1FFEF1017D96}" type="slidenum">
              <a:rPr lang="en-US" sz="1400">
                <a:solidFill>
                  <a:schemeClr val="accent3"/>
                </a:solidFill>
              </a:rPr>
              <a:pPr algn="r">
                <a:defRPr/>
              </a:pPr>
              <a:t>14</a:t>
            </a:fld>
            <a:endParaRPr lang="en-US" sz="1400" dirty="0">
              <a:solidFill>
                <a:schemeClr val="accent3"/>
              </a:solidFill>
            </a:endParaRPr>
          </a:p>
        </p:txBody>
      </p:sp>
      <p:sp>
        <p:nvSpPr>
          <p:cNvPr id="18435" name="Rectangle 2"/>
          <p:cNvSpPr txBox="1">
            <a:spLocks noChangeArrowheads="1"/>
          </p:cNvSpPr>
          <p:nvPr/>
        </p:nvSpPr>
        <p:spPr bwMode="auto">
          <a:xfrm>
            <a:off x="2362200" y="381000"/>
            <a:ext cx="6324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3200" dirty="0">
                <a:solidFill>
                  <a:srgbClr val="FFFFFF"/>
                </a:solidFill>
              </a:rPr>
              <a:t>Energy Management 101</a:t>
            </a:r>
            <a:br>
              <a:rPr lang="en-US" sz="4000" dirty="0">
                <a:solidFill>
                  <a:srgbClr val="FFFFFF"/>
                </a:solidFill>
              </a:rPr>
            </a:br>
            <a:r>
              <a:rPr lang="en-US" sz="4000">
                <a:solidFill>
                  <a:srgbClr val="FFFFFF"/>
                </a:solidFill>
              </a:rPr>
              <a:t>How It Worked</a:t>
            </a:r>
            <a:endParaRPr lang="en-US" sz="4000" b="1" dirty="0">
              <a:solidFill>
                <a:srgbClr val="FFFFFF"/>
              </a:solidFill>
            </a:endParaRPr>
          </a:p>
        </p:txBody>
      </p:sp>
      <p:sp>
        <p:nvSpPr>
          <p:cNvPr id="18436" name="Rectangle 3"/>
          <p:cNvSpPr txBox="1">
            <a:spLocks noChangeArrowheads="1"/>
          </p:cNvSpPr>
          <p:nvPr/>
        </p:nvSpPr>
        <p:spPr bwMode="auto">
          <a:xfrm>
            <a:off x="2133600" y="1905000"/>
            <a:ext cx="66294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0000"/>
              </a:lnSpc>
            </a:pPr>
            <a:r>
              <a:rPr lang="en-US" sz="3200" dirty="0">
                <a:solidFill>
                  <a:srgbClr val="FFFFFF"/>
                </a:solidFill>
              </a:rPr>
              <a:t>Actions </a:t>
            </a:r>
            <a:r>
              <a:rPr lang="en-US" sz="3200">
                <a:solidFill>
                  <a:srgbClr val="FFFFFF"/>
                </a:solidFill>
              </a:rPr>
              <a:t>by facility </a:t>
            </a:r>
            <a:r>
              <a:rPr lang="en-US" sz="3200" dirty="0">
                <a:solidFill>
                  <a:srgbClr val="FFFFFF"/>
                </a:solidFill>
              </a:rPr>
              <a:t>manager:</a:t>
            </a:r>
          </a:p>
          <a:p>
            <a:pPr eaLnBrk="1" hangingPunct="1">
              <a:spcBef>
                <a:spcPts val="1800"/>
              </a:spcBef>
              <a:buFont typeface="Arial" charset="0"/>
              <a:buChar char="•"/>
            </a:pPr>
            <a:r>
              <a:rPr lang="en-US" sz="2800" dirty="0">
                <a:solidFill>
                  <a:srgbClr val="FFFFFF"/>
                </a:solidFill>
              </a:rPr>
              <a:t>Reviewed operations ideas with building engineer and design engineer</a:t>
            </a:r>
          </a:p>
          <a:p>
            <a:pPr eaLnBrk="1" hangingPunct="1">
              <a:spcBef>
                <a:spcPts val="1800"/>
              </a:spcBef>
              <a:buFont typeface="Arial" charset="0"/>
              <a:buChar char="•"/>
            </a:pPr>
            <a:r>
              <a:rPr lang="en-US" sz="2800" dirty="0">
                <a:solidFill>
                  <a:srgbClr val="FFFFFF"/>
                </a:solidFill>
              </a:rPr>
              <a:t>Reviewed daily meter data for impact, intuitively adjusting for weather</a:t>
            </a:r>
          </a:p>
          <a:p>
            <a:pPr eaLnBrk="1" hangingPunct="1">
              <a:spcBef>
                <a:spcPts val="1800"/>
              </a:spcBef>
              <a:buFont typeface="Arial" charset="0"/>
              <a:buChar char="•"/>
            </a:pPr>
            <a:r>
              <a:rPr lang="en-US" sz="2800" dirty="0">
                <a:solidFill>
                  <a:srgbClr val="FFFFFF"/>
                </a:solidFill>
              </a:rPr>
              <a:t>Harassed/complimented building engineer daily on performance</a:t>
            </a:r>
            <a:endParaRPr lang="en-US" dirty="0">
              <a:solidFill>
                <a:srgbClr val="FFFFFF"/>
              </a:solidFill>
            </a:endParaRPr>
          </a:p>
        </p:txBody>
      </p:sp>
      <p:pic>
        <p:nvPicPr>
          <p:cNvPr id="18437" name="Picture 3" descr="pearson_28556-1_H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951038"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Rectangle 6"/>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245225"/>
            <a:ext cx="2133600" cy="476250"/>
          </a:xfrm>
          <a:prstGeom prst="rect">
            <a:avLst/>
          </a:prstGeom>
          <a:noFill/>
          <a:ln>
            <a:miter lim="800000"/>
            <a:headEnd/>
            <a:tailEnd/>
          </a:ln>
        </p:spPr>
        <p:txBody>
          <a:bodyPr/>
          <a:lstStyle/>
          <a:p>
            <a:pPr algn="r">
              <a:defRPr/>
            </a:pPr>
            <a:fld id="{BCB42C1F-6F2E-4045-B0F6-4CF8D93F091B}" type="slidenum">
              <a:rPr lang="en-US" sz="1400">
                <a:solidFill>
                  <a:schemeClr val="accent3"/>
                </a:solidFill>
              </a:rPr>
              <a:pPr algn="r">
                <a:defRPr/>
              </a:pPr>
              <a:t>15</a:t>
            </a:fld>
            <a:endParaRPr lang="en-US" sz="1400" dirty="0">
              <a:solidFill>
                <a:schemeClr val="accent3"/>
              </a:solidFill>
            </a:endParaRPr>
          </a:p>
        </p:txBody>
      </p:sp>
      <p:sp>
        <p:nvSpPr>
          <p:cNvPr id="19459" name="Rectangle 2"/>
          <p:cNvSpPr txBox="1">
            <a:spLocks noChangeArrowheads="1"/>
          </p:cNvSpPr>
          <p:nvPr/>
        </p:nvSpPr>
        <p:spPr bwMode="auto">
          <a:xfrm>
            <a:off x="2362200" y="381000"/>
            <a:ext cx="6324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3200" dirty="0">
                <a:solidFill>
                  <a:srgbClr val="FFFFFF"/>
                </a:solidFill>
              </a:rPr>
              <a:t>Energy Management 101</a:t>
            </a:r>
            <a:br>
              <a:rPr lang="en-US" sz="4000" dirty="0">
                <a:solidFill>
                  <a:srgbClr val="FFFFFF"/>
                </a:solidFill>
              </a:rPr>
            </a:br>
            <a:r>
              <a:rPr lang="en-US" sz="4000">
                <a:solidFill>
                  <a:srgbClr val="FFFFFF"/>
                </a:solidFill>
              </a:rPr>
              <a:t>How It Worked</a:t>
            </a:r>
            <a:endParaRPr lang="en-US" sz="4000" b="1" dirty="0">
              <a:solidFill>
                <a:srgbClr val="FFFFFF"/>
              </a:solidFill>
            </a:endParaRPr>
          </a:p>
        </p:txBody>
      </p:sp>
      <p:sp>
        <p:nvSpPr>
          <p:cNvPr id="25604" name="Rectangle 3"/>
          <p:cNvSpPr txBox="1">
            <a:spLocks noChangeArrowheads="1"/>
          </p:cNvSpPr>
          <p:nvPr/>
        </p:nvSpPr>
        <p:spPr bwMode="auto">
          <a:xfrm>
            <a:off x="2133600" y="1676400"/>
            <a:ext cx="6858000" cy="4419600"/>
          </a:xfrm>
          <a:prstGeom prst="rect">
            <a:avLst/>
          </a:prstGeom>
          <a:noFill/>
          <a:ln w="9525">
            <a:noFill/>
            <a:miter lim="800000"/>
            <a:headEnd/>
            <a:tailEnd/>
          </a:ln>
        </p:spPr>
        <p:txBody>
          <a:bodyPr/>
          <a:lstStyle/>
          <a:p>
            <a:pPr marL="342900" indent="-342900">
              <a:lnSpc>
                <a:spcPct val="80000"/>
              </a:lnSpc>
              <a:spcBef>
                <a:spcPct val="20000"/>
              </a:spcBef>
              <a:spcAft>
                <a:spcPts val="0"/>
              </a:spcAft>
              <a:defRPr/>
            </a:pPr>
            <a:r>
              <a:rPr lang="en-US" sz="3200" dirty="0">
                <a:solidFill>
                  <a:srgbClr val="FFFFFF"/>
                </a:solidFill>
                <a:latin typeface="Arial" pitchFamily="34" charset="0"/>
              </a:rPr>
              <a:t>Actions by building engineer</a:t>
            </a:r>
          </a:p>
          <a:p>
            <a:pPr marL="342900" indent="-228600">
              <a:spcBef>
                <a:spcPct val="20000"/>
              </a:spcBef>
              <a:spcAft>
                <a:spcPts val="0"/>
              </a:spcAft>
              <a:buFont typeface="Arial" pitchFamily="34" charset="0"/>
              <a:buChar char="•"/>
              <a:defRPr/>
            </a:pPr>
            <a:r>
              <a:rPr lang="en-US" sz="2800" dirty="0">
                <a:solidFill>
                  <a:srgbClr val="FFFFFF"/>
                </a:solidFill>
                <a:latin typeface="Arial" pitchFamily="34" charset="0"/>
              </a:rPr>
              <a:t>Aligned building schedules with occupancy times</a:t>
            </a:r>
          </a:p>
          <a:p>
            <a:pPr marL="342900" indent="-228600">
              <a:spcBef>
                <a:spcPts val="1200"/>
              </a:spcBef>
              <a:spcAft>
                <a:spcPts val="0"/>
              </a:spcAft>
              <a:buFont typeface="Arial" pitchFamily="34" charset="0"/>
              <a:buChar char="•"/>
              <a:defRPr/>
            </a:pPr>
            <a:r>
              <a:rPr lang="en-US" sz="2800" dirty="0">
                <a:solidFill>
                  <a:srgbClr val="FFFFFF"/>
                </a:solidFill>
                <a:latin typeface="Arial" pitchFamily="34" charset="0"/>
              </a:rPr>
              <a:t>Raised cold deck temperature</a:t>
            </a:r>
          </a:p>
          <a:p>
            <a:pPr marL="342900" indent="-228600">
              <a:spcBef>
                <a:spcPts val="1200"/>
              </a:spcBef>
              <a:spcAft>
                <a:spcPts val="0"/>
              </a:spcAft>
              <a:buFont typeface="Arial" pitchFamily="34" charset="0"/>
              <a:buChar char="•"/>
              <a:defRPr/>
            </a:pPr>
            <a:r>
              <a:rPr lang="en-US" sz="2800" dirty="0">
                <a:solidFill>
                  <a:srgbClr val="FFFFFF"/>
                </a:solidFill>
                <a:latin typeface="Arial" pitchFamily="34" charset="0"/>
              </a:rPr>
              <a:t>Lowered hot deck temperature</a:t>
            </a:r>
          </a:p>
          <a:p>
            <a:pPr marL="342900" indent="-228600">
              <a:spcBef>
                <a:spcPts val="1200"/>
              </a:spcBef>
              <a:spcAft>
                <a:spcPts val="0"/>
              </a:spcAft>
              <a:buFont typeface="Arial" pitchFamily="34" charset="0"/>
              <a:buChar char="•"/>
              <a:defRPr/>
            </a:pPr>
            <a:r>
              <a:rPr lang="en-US" sz="2800" dirty="0">
                <a:solidFill>
                  <a:srgbClr val="FFFFFF"/>
                </a:solidFill>
                <a:latin typeface="Arial" pitchFamily="34" charset="0"/>
              </a:rPr>
              <a:t>Outdoor air was introduced only during occupied hours</a:t>
            </a:r>
          </a:p>
          <a:p>
            <a:pPr marL="342900" indent="-228600">
              <a:spcBef>
                <a:spcPts val="1200"/>
              </a:spcBef>
              <a:spcAft>
                <a:spcPts val="0"/>
              </a:spcAft>
              <a:buFont typeface="Arial" pitchFamily="34" charset="0"/>
              <a:buChar char="•"/>
              <a:defRPr/>
            </a:pPr>
            <a:r>
              <a:rPr lang="en-US" sz="2800" dirty="0">
                <a:solidFill>
                  <a:srgbClr val="FFFFFF"/>
                </a:solidFill>
                <a:latin typeface="Arial" pitchFamily="34" charset="0"/>
              </a:rPr>
              <a:t>Reduced duct pressures</a:t>
            </a:r>
          </a:p>
          <a:p>
            <a:pPr marL="342900" indent="-342900">
              <a:lnSpc>
                <a:spcPct val="80000"/>
              </a:lnSpc>
              <a:spcBef>
                <a:spcPct val="20000"/>
              </a:spcBef>
              <a:spcAft>
                <a:spcPts val="1200"/>
              </a:spcAft>
              <a:buFont typeface="Arial" pitchFamily="34" charset="0"/>
              <a:buChar char="•"/>
              <a:defRPr/>
            </a:pPr>
            <a:endParaRPr lang="en-US" sz="2800" dirty="0">
              <a:solidFill>
                <a:srgbClr val="FFFFFF"/>
              </a:solidFill>
              <a:latin typeface="Arial" pitchFamily="34" charset="0"/>
            </a:endParaRPr>
          </a:p>
        </p:txBody>
      </p:sp>
      <p:pic>
        <p:nvPicPr>
          <p:cNvPr id="19461" name="Picture 3" descr="pearson_28556-1_H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951038"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Rectangle 6"/>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
        <p:nvSpPr>
          <p:cNvPr id="19463" name="Rectangle 6"/>
          <p:cNvSpPr>
            <a:spLocks noChangeArrowheads="1"/>
          </p:cNvSpPr>
          <p:nvPr/>
        </p:nvSpPr>
        <p:spPr bwMode="auto">
          <a:xfrm>
            <a:off x="2057400" y="5943600"/>
            <a:ext cx="600710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342900" indent="-342900" algn="ctr">
              <a:lnSpc>
                <a:spcPct val="80000"/>
              </a:lnSpc>
              <a:spcBef>
                <a:spcPct val="20000"/>
              </a:spcBef>
              <a:spcAft>
                <a:spcPts val="1200"/>
              </a:spcAft>
              <a:buFont typeface="Wingdings" pitchFamily="2" charset="2"/>
              <a:buNone/>
            </a:pPr>
            <a:r>
              <a:rPr lang="en-US" sz="3600" b="1">
                <a:solidFill>
                  <a:srgbClr val="FFFFFF"/>
                </a:solidFill>
              </a:rPr>
              <a:t>Savings in one year:  33%!</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t>Here’s a Word About </a:t>
            </a:r>
            <a:br>
              <a:rPr lang="en-US"/>
            </a:br>
            <a:r>
              <a:rPr lang="en-US"/>
              <a:t>Capital Projects</a:t>
            </a:r>
          </a:p>
        </p:txBody>
      </p:sp>
      <p:sp>
        <p:nvSpPr>
          <p:cNvPr id="21507" name="Content Placeholder 2"/>
          <p:cNvSpPr>
            <a:spLocks noGrp="1"/>
          </p:cNvSpPr>
          <p:nvPr>
            <p:ph idx="1"/>
          </p:nvPr>
        </p:nvSpPr>
        <p:spPr>
          <a:xfrm>
            <a:off x="457200" y="1981200"/>
            <a:ext cx="8229600" cy="4495800"/>
          </a:xfrm>
        </p:spPr>
        <p:txBody>
          <a:bodyPr/>
          <a:lstStyle/>
          <a:p>
            <a:pPr lvl="1">
              <a:buFont typeface="Wingdings" pitchFamily="2" charset="2"/>
              <a:buNone/>
            </a:pPr>
            <a:r>
              <a:rPr lang="en-US" sz="3200"/>
              <a:t>Energy management is </a:t>
            </a:r>
            <a:r>
              <a:rPr lang="en-US" sz="3200" dirty="0"/>
              <a:t>the foundation for </a:t>
            </a:r>
            <a:r>
              <a:rPr lang="en-US" sz="3200" i="1" dirty="0"/>
              <a:t>effective</a:t>
            </a:r>
            <a:r>
              <a:rPr lang="en-US" sz="3200" dirty="0"/>
              <a:t> capital upgrades:</a:t>
            </a:r>
          </a:p>
          <a:p>
            <a:pPr lvl="2">
              <a:spcBef>
                <a:spcPts val="1200"/>
              </a:spcBef>
            </a:pPr>
            <a:r>
              <a:rPr lang="en-US" sz="2800" dirty="0"/>
              <a:t>Measure performance</a:t>
            </a:r>
          </a:p>
          <a:p>
            <a:pPr lvl="2">
              <a:spcBef>
                <a:spcPts val="1200"/>
              </a:spcBef>
            </a:pPr>
            <a:r>
              <a:rPr lang="en-US" sz="2800" dirty="0"/>
              <a:t>Monitor performance over time</a:t>
            </a:r>
          </a:p>
          <a:p>
            <a:pPr lvl="2">
              <a:spcBef>
                <a:spcPts val="1200"/>
              </a:spcBef>
            </a:pPr>
            <a:r>
              <a:rPr lang="en-US" sz="2800" dirty="0"/>
              <a:t>Deploy operations changes along with new equipment to get greatest bang for buck</a:t>
            </a:r>
          </a:p>
          <a:p>
            <a:pPr lvl="2"/>
            <a:endParaRPr lang="en-US" dirty="0"/>
          </a:p>
        </p:txBody>
      </p:sp>
      <p:sp>
        <p:nvSpPr>
          <p:cNvPr id="21508" name="Rectangle 4"/>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
        <p:nvSpPr>
          <p:cNvPr id="2150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0572535-F32E-44DA-8F50-7436371BCDB4}" type="slidenum">
              <a:rPr lang="en-US" sz="1400" smtClean="0">
                <a:solidFill>
                  <a:schemeClr val="bg1"/>
                </a:solidFill>
              </a:rPr>
              <a:pPr eaLnBrk="1" hangingPunct="1"/>
              <a:t>16</a:t>
            </a:fld>
            <a:endParaRPr lang="en-US" sz="1400">
              <a:solidFill>
                <a:schemeClr val="bg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074"/>
          <p:cNvSpPr txBox="1">
            <a:spLocks noChangeArrowheads="1"/>
          </p:cNvSpPr>
          <p:nvPr/>
        </p:nvSpPr>
        <p:spPr bwMode="auto">
          <a:xfrm>
            <a:off x="4267200" y="2438400"/>
            <a:ext cx="4876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sz="3200">
              <a:solidFill>
                <a:srgbClr val="FFFFFF"/>
              </a:solidFill>
            </a:endParaRPr>
          </a:p>
        </p:txBody>
      </p:sp>
      <p:sp>
        <p:nvSpPr>
          <p:cNvPr id="23555" name="Text Box 3075"/>
          <p:cNvSpPr txBox="1">
            <a:spLocks noChangeArrowheads="1"/>
          </p:cNvSpPr>
          <p:nvPr/>
        </p:nvSpPr>
        <p:spPr bwMode="auto">
          <a:xfrm>
            <a:off x="5638800" y="1676400"/>
            <a:ext cx="3505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800" dirty="0">
                <a:solidFill>
                  <a:srgbClr val="FFFFFF"/>
                </a:solidFill>
              </a:rPr>
              <a:t>www.energystar.gov </a:t>
            </a:r>
            <a:endParaRPr lang="en-US" sz="2800" dirty="0"/>
          </a:p>
        </p:txBody>
      </p:sp>
      <p:sp>
        <p:nvSpPr>
          <p:cNvPr id="23556" name="Text Box 7"/>
          <p:cNvSpPr txBox="1">
            <a:spLocks noChangeArrowheads="1"/>
          </p:cNvSpPr>
          <p:nvPr/>
        </p:nvSpPr>
        <p:spPr bwMode="auto">
          <a:xfrm>
            <a:off x="5486400" y="2819400"/>
            <a:ext cx="3429000" cy="308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2800" dirty="0">
                <a:solidFill>
                  <a:schemeClr val="bg1"/>
                </a:solidFill>
              </a:rPr>
              <a:t>ENERGY STAR guidelines</a:t>
            </a:r>
          </a:p>
          <a:p>
            <a:pPr algn="ctr" eaLnBrk="1" hangingPunct="1"/>
            <a:r>
              <a:rPr lang="en-US" sz="2800" dirty="0">
                <a:solidFill>
                  <a:schemeClr val="bg1"/>
                </a:solidFill>
              </a:rPr>
              <a:t>describe a management cycle that helps you with execution—getting things done! </a:t>
            </a:r>
          </a:p>
        </p:txBody>
      </p:sp>
      <p:sp>
        <p:nvSpPr>
          <p:cNvPr id="32773" name="Text Box 10"/>
          <p:cNvSpPr txBox="1">
            <a:spLocks noChangeArrowheads="1"/>
          </p:cNvSpPr>
          <p:nvPr/>
        </p:nvSpPr>
        <p:spPr bwMode="auto">
          <a:xfrm>
            <a:off x="0" y="381000"/>
            <a:ext cx="9144000" cy="1323975"/>
          </a:xfrm>
          <a:prstGeom prst="rect">
            <a:avLst/>
          </a:prstGeom>
          <a:noFill/>
          <a:ln w="9525">
            <a:noFill/>
            <a:miter lim="800000"/>
            <a:headEnd/>
            <a:tailEnd/>
          </a:ln>
        </p:spPr>
        <p:txBody>
          <a:bodyPr>
            <a:spAutoFit/>
          </a:bodyPr>
          <a:lstStyle/>
          <a:p>
            <a:pPr algn="r">
              <a:spcBef>
                <a:spcPct val="50000"/>
              </a:spcBef>
              <a:defRPr/>
            </a:pPr>
            <a:r>
              <a:rPr lang="en-US" sz="4000" b="1" dirty="0">
                <a:solidFill>
                  <a:schemeClr val="bg1"/>
                </a:solidFill>
                <a:latin typeface="+mj-lt"/>
              </a:rPr>
              <a:t>The </a:t>
            </a:r>
            <a:r>
              <a:rPr lang="en-US" sz="4000" b="1" i="1" dirty="0">
                <a:solidFill>
                  <a:schemeClr val="bg1"/>
                </a:solidFill>
                <a:latin typeface="+mj-lt"/>
              </a:rPr>
              <a:t>Management</a:t>
            </a:r>
            <a:r>
              <a:rPr lang="en-US" sz="4000" b="1" dirty="0">
                <a:solidFill>
                  <a:schemeClr val="bg1"/>
                </a:solidFill>
                <a:latin typeface="+mj-lt"/>
              </a:rPr>
              <a:t> Content of Energy Management</a:t>
            </a:r>
          </a:p>
        </p:txBody>
      </p:sp>
      <p:sp>
        <p:nvSpPr>
          <p:cNvPr id="23558" name="Rectangle 8"/>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
        <p:nvSpPr>
          <p:cNvPr id="9" name="Slide Number Placeholder 8"/>
          <p:cNvSpPr>
            <a:spLocks noGrp="1"/>
          </p:cNvSpPr>
          <p:nvPr>
            <p:ph type="sldNum" sz="quarter" idx="11"/>
          </p:nvPr>
        </p:nvSpPr>
        <p:spPr/>
        <p:txBody>
          <a:bodyPr/>
          <a:lstStyle/>
          <a:p>
            <a:pPr>
              <a:defRPr/>
            </a:pPr>
            <a:fld id="{B1D50D59-2E6C-4ACD-A9FE-65071E64C5DE}" type="slidenum">
              <a:rPr lang="en-US"/>
              <a:pPr>
                <a:defRPr/>
              </a:pPr>
              <a:t>17</a:t>
            </a:fld>
            <a:endParaRPr lang="en-US"/>
          </a:p>
        </p:txBody>
      </p:sp>
      <p:sp>
        <p:nvSpPr>
          <p:cNvPr id="23560"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561"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62"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63"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23564"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23565"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23566"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23567"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23568"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69"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3570"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3571"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3572"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23573"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74"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23575"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576"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77"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578"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23579"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0"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1"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2"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3"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4"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5"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6"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7"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8"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89"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90"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91"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92"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93"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23594"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595"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596"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597"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598"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599"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600"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601"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602"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603"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23604"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605"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606"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3607"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08"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09"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0"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1"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2"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3"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4"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5"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6"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7"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8"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19"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0"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1"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2"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3"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4"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5"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6"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7"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8"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29"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0"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1"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2"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3"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634"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5"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6"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7"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8"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39"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0"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1"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2"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3"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4"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5"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6"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7"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48"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649"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50"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51"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652"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53"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54"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655"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56"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57"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58"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59"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0"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1"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2"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3"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4"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5"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6"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7"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668"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69"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0"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1"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2"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3"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674"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5"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6"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7"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8"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79"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0"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1"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2"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3"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4"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5"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6"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7"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8"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89"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0"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1"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2"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3"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4"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5"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6"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7"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8"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99"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0"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1"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2"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3"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4"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5"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6"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7"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8"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09"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710"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11"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12"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13"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14"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15"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1"/>
          <p:cNvSpPr>
            <a:spLocks noGrp="1"/>
          </p:cNvSpPr>
          <p:nvPr>
            <p:ph type="sldNum" sz="quarter" idx="11"/>
          </p:nvPr>
        </p:nvSpPr>
        <p:spPr bwMode="auto">
          <a:xfrm>
            <a:off x="6553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770ED2E-B3BB-4871-8386-CF029D4D0D52}" type="slidenum">
              <a:rPr lang="en-US" smtClean="0">
                <a:solidFill>
                  <a:schemeClr val="bg1"/>
                </a:solidFill>
              </a:rPr>
              <a:pPr eaLnBrk="1" hangingPunct="1"/>
              <a:t>18</a:t>
            </a:fld>
            <a:endParaRPr lang="en-US">
              <a:solidFill>
                <a:schemeClr val="bg1"/>
              </a:solidFill>
            </a:endParaRPr>
          </a:p>
        </p:txBody>
      </p:sp>
      <p:sp>
        <p:nvSpPr>
          <p:cNvPr id="3" name="Title 1"/>
          <p:cNvSpPr txBox="1">
            <a:spLocks/>
          </p:cNvSpPr>
          <p:nvPr/>
        </p:nvSpPr>
        <p:spPr bwMode="auto">
          <a:xfrm>
            <a:off x="457200" y="274638"/>
            <a:ext cx="8229600" cy="1143000"/>
          </a:xfrm>
          <a:prstGeom prst="rect">
            <a:avLst/>
          </a:prstGeom>
          <a:noFill/>
          <a:ln w="9525">
            <a:noFill/>
            <a:miter lim="800000"/>
            <a:headEnd/>
            <a:tailEnd/>
          </a:ln>
        </p:spPr>
        <p:txBody>
          <a:bodyPr anchor="ctr"/>
          <a:lstStyle/>
          <a:p>
            <a:pPr algn="ctr" eaLnBrk="0" hangingPunct="0">
              <a:defRPr/>
            </a:pPr>
            <a:r>
              <a:rPr lang="en-US" sz="4000" b="1" kern="0" dirty="0">
                <a:solidFill>
                  <a:schemeClr val="accent3"/>
                </a:solidFill>
                <a:latin typeface="+mj-lt"/>
                <a:ea typeface="+mj-ea"/>
                <a:cs typeface="Times New Roman" pitchFamily="18" charset="0"/>
              </a:rPr>
              <a:t>Energy Manager Job Description</a:t>
            </a:r>
          </a:p>
        </p:txBody>
      </p:sp>
      <p:sp>
        <p:nvSpPr>
          <p:cNvPr id="4" name="Rectangle 3"/>
          <p:cNvSpPr>
            <a:spLocks noChangeArrowheads="1"/>
          </p:cNvSpPr>
          <p:nvPr/>
        </p:nvSpPr>
        <p:spPr bwMode="auto">
          <a:xfrm>
            <a:off x="457200" y="1600200"/>
            <a:ext cx="8229600" cy="4572000"/>
          </a:xfrm>
          <a:prstGeom prst="rect">
            <a:avLst/>
          </a:prstGeom>
          <a:noFill/>
          <a:ln w="9525">
            <a:noFill/>
            <a:miter lim="800000"/>
            <a:headEnd/>
            <a:tailEnd/>
          </a:ln>
        </p:spPr>
        <p:txBody>
          <a:bodyPr/>
          <a:lstStyle/>
          <a:p>
            <a:pPr marL="342900" indent="-342900">
              <a:spcBef>
                <a:spcPct val="20000"/>
              </a:spcBef>
              <a:defRPr/>
            </a:pPr>
            <a:r>
              <a:rPr lang="en-US" sz="3200" dirty="0">
                <a:solidFill>
                  <a:schemeClr val="bg1"/>
                </a:solidFill>
                <a:latin typeface="+mn-lt"/>
              </a:rPr>
              <a:t>Chapter 36, </a:t>
            </a:r>
            <a:r>
              <a:rPr lang="en-US" sz="3200" dirty="0">
                <a:solidFill>
                  <a:schemeClr val="bg1"/>
                </a:solidFill>
              </a:rPr>
              <a:t>2015 </a:t>
            </a:r>
            <a:r>
              <a:rPr lang="en-US" sz="3200" i="1" dirty="0">
                <a:solidFill>
                  <a:schemeClr val="bg1"/>
                </a:solidFill>
                <a:latin typeface="+mn-lt"/>
              </a:rPr>
              <a:t>ASHRAE</a:t>
            </a:r>
            <a:r>
              <a:rPr lang="en-US" sz="3200" dirty="0">
                <a:solidFill>
                  <a:schemeClr val="bg1"/>
                </a:solidFill>
                <a:latin typeface="+mn-lt"/>
              </a:rPr>
              <a:t> </a:t>
            </a:r>
            <a:r>
              <a:rPr lang="en-US" sz="3200" i="1" dirty="0">
                <a:solidFill>
                  <a:schemeClr val="bg1"/>
                </a:solidFill>
                <a:latin typeface="+mn-lt"/>
              </a:rPr>
              <a:t>Handbook—</a:t>
            </a:r>
            <a:br>
              <a:rPr lang="en-US" sz="3200" i="1" dirty="0">
                <a:solidFill>
                  <a:schemeClr val="bg1"/>
                </a:solidFill>
                <a:latin typeface="+mn-lt"/>
              </a:rPr>
            </a:br>
            <a:r>
              <a:rPr lang="en-US" sz="3200" i="1" dirty="0">
                <a:solidFill>
                  <a:schemeClr val="bg1"/>
                </a:solidFill>
                <a:latin typeface="+mn-lt"/>
              </a:rPr>
              <a:t>HVAC Applications</a:t>
            </a:r>
          </a:p>
          <a:p>
            <a:pPr marL="342900" indent="-342900">
              <a:spcBef>
                <a:spcPct val="20000"/>
              </a:spcBef>
              <a:buFontTx/>
              <a:buChar char="•"/>
              <a:defRPr/>
            </a:pPr>
            <a:r>
              <a:rPr lang="en-US" sz="3200" dirty="0">
                <a:solidFill>
                  <a:schemeClr val="bg1"/>
                </a:solidFill>
                <a:latin typeface="+mn-lt"/>
              </a:rPr>
              <a:t>Functions</a:t>
            </a:r>
          </a:p>
          <a:p>
            <a:pPr marL="742950" lvl="1" indent="-285750">
              <a:lnSpc>
                <a:spcPct val="80000"/>
              </a:lnSpc>
              <a:spcBef>
                <a:spcPct val="20000"/>
              </a:spcBef>
              <a:buFontTx/>
              <a:buChar char="–"/>
              <a:defRPr/>
            </a:pPr>
            <a:r>
              <a:rPr lang="en-US" sz="2400" dirty="0">
                <a:solidFill>
                  <a:schemeClr val="bg1"/>
                </a:solidFill>
                <a:latin typeface="+mn-lt"/>
              </a:rPr>
              <a:t>Technical</a:t>
            </a:r>
          </a:p>
          <a:p>
            <a:pPr marL="742950" lvl="1" indent="-285750">
              <a:lnSpc>
                <a:spcPct val="80000"/>
              </a:lnSpc>
              <a:spcBef>
                <a:spcPct val="20000"/>
              </a:spcBef>
              <a:buFontTx/>
              <a:buChar char="–"/>
              <a:defRPr/>
            </a:pPr>
            <a:r>
              <a:rPr lang="en-US" sz="2400" dirty="0">
                <a:solidFill>
                  <a:schemeClr val="bg1"/>
                </a:solidFill>
                <a:latin typeface="+mn-lt"/>
              </a:rPr>
              <a:t>Policy related</a:t>
            </a:r>
          </a:p>
          <a:p>
            <a:pPr marL="742950" lvl="1" indent="-285750">
              <a:lnSpc>
                <a:spcPct val="80000"/>
              </a:lnSpc>
              <a:spcBef>
                <a:spcPct val="20000"/>
              </a:spcBef>
              <a:buFontTx/>
              <a:buChar char="–"/>
              <a:defRPr/>
            </a:pPr>
            <a:r>
              <a:rPr lang="en-US" sz="2400" dirty="0">
                <a:solidFill>
                  <a:schemeClr val="bg1"/>
                </a:solidFill>
                <a:latin typeface="+mn-lt"/>
              </a:rPr>
              <a:t>Planning and purchasing</a:t>
            </a:r>
          </a:p>
          <a:p>
            <a:pPr marL="342900" indent="-342900">
              <a:spcBef>
                <a:spcPct val="20000"/>
              </a:spcBef>
              <a:buFontTx/>
              <a:buChar char="•"/>
              <a:defRPr/>
            </a:pPr>
            <a:r>
              <a:rPr lang="en-US" sz="3200" dirty="0">
                <a:solidFill>
                  <a:schemeClr val="bg1"/>
                </a:solidFill>
                <a:latin typeface="+mn-lt"/>
              </a:rPr>
              <a:t>Qualifications</a:t>
            </a:r>
          </a:p>
          <a:p>
            <a:pPr marL="742950" lvl="1" indent="-285750">
              <a:lnSpc>
                <a:spcPct val="80000"/>
              </a:lnSpc>
              <a:spcBef>
                <a:spcPct val="20000"/>
              </a:spcBef>
              <a:buFontTx/>
              <a:buChar char="–"/>
              <a:defRPr/>
            </a:pPr>
            <a:r>
              <a:rPr lang="en-US" sz="2400" dirty="0">
                <a:solidFill>
                  <a:schemeClr val="bg1"/>
                </a:solidFill>
                <a:latin typeface="+mn-lt"/>
              </a:rPr>
              <a:t>General</a:t>
            </a:r>
          </a:p>
          <a:p>
            <a:pPr marL="742950" lvl="1" indent="-285750">
              <a:lnSpc>
                <a:spcPct val="80000"/>
              </a:lnSpc>
              <a:spcBef>
                <a:spcPct val="20000"/>
              </a:spcBef>
              <a:buFontTx/>
              <a:buChar char="–"/>
              <a:defRPr/>
            </a:pPr>
            <a:r>
              <a:rPr lang="en-US" sz="2400" dirty="0">
                <a:solidFill>
                  <a:schemeClr val="bg1"/>
                </a:solidFill>
                <a:latin typeface="+mn-lt"/>
              </a:rPr>
              <a:t>Educational/professional</a:t>
            </a:r>
          </a:p>
        </p:txBody>
      </p:sp>
      <p:sp>
        <p:nvSpPr>
          <p:cNvPr id="25605"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1"/>
          <p:cNvSpPr>
            <a:spLocks noGrp="1"/>
          </p:cNvSpPr>
          <p:nvPr>
            <p:ph type="sldNum" sz="quarter" idx="11"/>
          </p:nvPr>
        </p:nvSpPr>
        <p:spPr bwMode="auto">
          <a:xfrm>
            <a:off x="6553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770ED2E-B3BB-4871-8386-CF029D4D0D52}" type="slidenum">
              <a:rPr lang="en-US" smtClean="0">
                <a:solidFill>
                  <a:schemeClr val="bg1"/>
                </a:solidFill>
              </a:rPr>
              <a:pPr eaLnBrk="1" hangingPunct="1"/>
              <a:t>19</a:t>
            </a:fld>
            <a:endParaRPr lang="en-US">
              <a:solidFill>
                <a:schemeClr val="bg1"/>
              </a:solidFill>
            </a:endParaRPr>
          </a:p>
        </p:txBody>
      </p:sp>
      <p:sp>
        <p:nvSpPr>
          <p:cNvPr id="3" name="Title 1"/>
          <p:cNvSpPr txBox="1">
            <a:spLocks/>
          </p:cNvSpPr>
          <p:nvPr/>
        </p:nvSpPr>
        <p:spPr bwMode="auto">
          <a:xfrm>
            <a:off x="457200" y="274638"/>
            <a:ext cx="8229600" cy="1143000"/>
          </a:xfrm>
          <a:prstGeom prst="rect">
            <a:avLst/>
          </a:prstGeom>
          <a:noFill/>
          <a:ln w="9525">
            <a:noFill/>
            <a:miter lim="800000"/>
            <a:headEnd/>
            <a:tailEnd/>
          </a:ln>
        </p:spPr>
        <p:txBody>
          <a:bodyPr anchor="ctr"/>
          <a:lstStyle/>
          <a:p>
            <a:pPr algn="ctr" eaLnBrk="0" hangingPunct="0">
              <a:defRPr/>
            </a:pPr>
            <a:r>
              <a:rPr lang="en-US" sz="4000" b="1" kern="0">
                <a:solidFill>
                  <a:schemeClr val="accent3"/>
                </a:solidFill>
                <a:latin typeface="+mj-lt"/>
                <a:ea typeface="+mj-ea"/>
                <a:cs typeface="Times New Roman" pitchFamily="18" charset="0"/>
              </a:rPr>
              <a:t>Job Description—Purchasing</a:t>
            </a:r>
            <a:endParaRPr lang="en-US" sz="4000" b="1" kern="0" dirty="0">
              <a:solidFill>
                <a:schemeClr val="accent3"/>
              </a:solidFill>
              <a:latin typeface="+mj-lt"/>
              <a:ea typeface="+mj-ea"/>
              <a:cs typeface="Times New Roman" pitchFamily="18" charset="0"/>
            </a:endParaRPr>
          </a:p>
        </p:txBody>
      </p:sp>
      <p:sp>
        <p:nvSpPr>
          <p:cNvPr id="4" name="Rectangle 3"/>
          <p:cNvSpPr>
            <a:spLocks noChangeArrowheads="1"/>
          </p:cNvSpPr>
          <p:nvPr/>
        </p:nvSpPr>
        <p:spPr bwMode="auto">
          <a:xfrm>
            <a:off x="457200" y="1600200"/>
            <a:ext cx="8229600" cy="4572000"/>
          </a:xfrm>
          <a:prstGeom prst="rect">
            <a:avLst/>
          </a:prstGeom>
          <a:noFill/>
          <a:ln w="9525">
            <a:noFill/>
            <a:miter lim="800000"/>
            <a:headEnd/>
            <a:tailEnd/>
          </a:ln>
        </p:spPr>
        <p:txBody>
          <a:bodyPr/>
          <a:lstStyle/>
          <a:p>
            <a:pPr marL="230188" indent="-230188">
              <a:spcBef>
                <a:spcPct val="20000"/>
              </a:spcBef>
              <a:buFontTx/>
              <a:buChar char="•"/>
              <a:defRPr/>
            </a:pPr>
            <a:r>
              <a:rPr lang="en-US" sz="3200" kern="0" dirty="0">
                <a:solidFill>
                  <a:schemeClr val="bg1"/>
                </a:solidFill>
              </a:rPr>
              <a:t>Lower-cost energy</a:t>
            </a:r>
          </a:p>
          <a:p>
            <a:pPr marL="230188" indent="-230188">
              <a:spcBef>
                <a:spcPts val="1800"/>
              </a:spcBef>
              <a:buFontTx/>
              <a:buChar char="•"/>
              <a:defRPr/>
            </a:pPr>
            <a:r>
              <a:rPr lang="en-US" sz="3200" kern="0">
                <a:solidFill>
                  <a:schemeClr val="bg1"/>
                </a:solidFill>
              </a:rPr>
              <a:t>Other non-building utilities</a:t>
            </a:r>
            <a:endParaRPr lang="en-US" sz="3200" kern="0" dirty="0">
              <a:solidFill>
                <a:schemeClr val="bg1"/>
              </a:solidFill>
            </a:endParaRPr>
          </a:p>
          <a:p>
            <a:pPr marL="742950" lvl="1" indent="-285750">
              <a:spcBef>
                <a:spcPct val="20000"/>
              </a:spcBef>
              <a:buFontTx/>
              <a:buChar char="–"/>
              <a:defRPr/>
            </a:pPr>
            <a:r>
              <a:rPr lang="en-US" sz="2800" kern="0" dirty="0">
                <a:solidFill>
                  <a:schemeClr val="bg1"/>
                </a:solidFill>
              </a:rPr>
              <a:t>Vehicle fuel</a:t>
            </a:r>
          </a:p>
          <a:p>
            <a:pPr marL="742950" lvl="1" indent="-285750">
              <a:spcBef>
                <a:spcPct val="20000"/>
              </a:spcBef>
              <a:buFontTx/>
              <a:buChar char="–"/>
              <a:defRPr/>
            </a:pPr>
            <a:r>
              <a:rPr lang="en-US" sz="2800" kern="0" dirty="0">
                <a:solidFill>
                  <a:schemeClr val="bg1"/>
                </a:solidFill>
              </a:rPr>
              <a:t>Water</a:t>
            </a:r>
          </a:p>
        </p:txBody>
      </p:sp>
      <p:sp>
        <p:nvSpPr>
          <p:cNvPr id="25605"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Tree>
    <p:extLst>
      <p:ext uri="{BB962C8B-B14F-4D97-AF65-F5344CB8AC3E}">
        <p14:creationId xmlns:p14="http://schemas.microsoft.com/office/powerpoint/2010/main" val="34072157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5B6F59B0-679F-4727-9E0C-5876D9FA8DEF}" type="slidenum">
              <a:rPr lang="en-US" sz="1400">
                <a:solidFill>
                  <a:schemeClr val="bg1"/>
                </a:solidFill>
              </a:rPr>
              <a:pPr algn="r" eaLnBrk="1" hangingPunct="1"/>
              <a:t>20</a:t>
            </a:fld>
            <a:endParaRPr lang="en-US" sz="1400">
              <a:solidFill>
                <a:schemeClr val="bg1"/>
              </a:solidFill>
            </a:endParaRPr>
          </a:p>
        </p:txBody>
      </p:sp>
      <p:sp>
        <p:nvSpPr>
          <p:cNvPr id="3" name="Rectangle 3"/>
          <p:cNvSpPr txBox="1">
            <a:spLocks noChangeArrowheads="1"/>
          </p:cNvSpPr>
          <p:nvPr/>
        </p:nvSpPr>
        <p:spPr bwMode="auto">
          <a:xfrm>
            <a:off x="762000" y="3124200"/>
            <a:ext cx="7696200" cy="2849563"/>
          </a:xfrm>
          <a:prstGeom prst="rect">
            <a:avLst/>
          </a:prstGeom>
          <a:noFill/>
          <a:ln w="9525">
            <a:noFill/>
            <a:miter lim="800000"/>
            <a:headEnd/>
            <a:tailEnd/>
          </a:ln>
        </p:spPr>
        <p:txBody>
          <a:bodyPr lIns="90000" tIns="46800" rIns="90000" bIns="46800"/>
          <a:lstStyle/>
          <a:p>
            <a:pPr marL="339725" indent="-339725" defTabSz="457200">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800" kern="0" dirty="0">
                <a:solidFill>
                  <a:srgbClr val="FFFFFF"/>
                </a:solidFill>
                <a:latin typeface="+mn-lt"/>
              </a:rPr>
              <a:t>Headquarters in Fond du Lac, Wisconsin </a:t>
            </a:r>
          </a:p>
          <a:p>
            <a:pPr marL="339725" indent="-339725" defTabSz="457200">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800" kern="0" dirty="0">
                <a:solidFill>
                  <a:srgbClr val="FFFFFF"/>
                </a:solidFill>
                <a:latin typeface="+mn-lt"/>
              </a:rPr>
              <a:t>Manufacturing and sales organization</a:t>
            </a:r>
          </a:p>
          <a:p>
            <a:pPr marL="339725" indent="-339725" defTabSz="457200">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800" kern="0" dirty="0">
                <a:solidFill>
                  <a:srgbClr val="FFFFFF"/>
                </a:solidFill>
                <a:latin typeface="+mn-lt"/>
              </a:rPr>
              <a:t>Multiple facilities across the U.S.</a:t>
            </a:r>
          </a:p>
          <a:p>
            <a:pPr marL="339725" indent="-339725" defTabSz="457200">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800" kern="0">
                <a:solidFill>
                  <a:srgbClr val="FFFFFF"/>
                </a:solidFill>
                <a:latin typeface="+mn-lt"/>
              </a:rPr>
              <a:t>Multimillion dollar </a:t>
            </a:r>
            <a:r>
              <a:rPr lang="en-US" sz="2800" kern="0" dirty="0">
                <a:solidFill>
                  <a:srgbClr val="FFFFFF"/>
                </a:solidFill>
                <a:latin typeface="+mn-lt"/>
              </a:rPr>
              <a:t>utility bill</a:t>
            </a:r>
          </a:p>
          <a:p>
            <a:pPr marL="339725" indent="-339725" defTabSz="457200">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800" kern="0" dirty="0">
                <a:solidFill>
                  <a:srgbClr val="FFFFFF"/>
                </a:solidFill>
                <a:latin typeface="+mn-lt"/>
              </a:rPr>
              <a:t>Jerry Eaton—energy manager </a:t>
            </a:r>
          </a:p>
          <a:p>
            <a:pPr marL="339725" indent="-339725" defTabSz="457200">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800" kern="0" dirty="0">
                <a:solidFill>
                  <a:srgbClr val="FFFFFF"/>
                </a:solidFill>
                <a:latin typeface="+mn-lt"/>
              </a:rPr>
              <a:t>&gt;$1 million annual savings (&gt;5% of bills)</a:t>
            </a:r>
          </a:p>
          <a:p>
            <a:pPr marL="339725" indent="-339725" defTabSz="457200">
              <a:lnSpc>
                <a:spcPct val="95000"/>
              </a:lnSpc>
              <a:spcBef>
                <a:spcPts val="7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2800" kern="0" dirty="0">
              <a:solidFill>
                <a:srgbClr val="FFFFFF"/>
              </a:solidFill>
              <a:latin typeface="+mn-lt"/>
            </a:endParaRPr>
          </a:p>
        </p:txBody>
      </p:sp>
      <p:pic>
        <p:nvPicPr>
          <p:cNvPr id="2662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304800"/>
            <a:ext cx="37338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8"/>
          <p:cNvSpPr>
            <a:spLocks noChangeArrowheads="1"/>
          </p:cNvSpPr>
          <p:nvPr/>
        </p:nvSpPr>
        <p:spPr bwMode="auto">
          <a:xfrm>
            <a:off x="5354638" y="441325"/>
            <a:ext cx="3560762" cy="1323975"/>
          </a:xfrm>
          <a:prstGeom prst="rect">
            <a:avLst/>
          </a:prstGeom>
          <a:noFill/>
          <a:ln w="9525">
            <a:noFill/>
            <a:miter lim="800000"/>
            <a:headEnd/>
            <a:tailEnd/>
          </a:ln>
        </p:spPr>
        <p:txBody>
          <a:bodyPr wrap="none">
            <a:spAutoFit/>
          </a:bodyPr>
          <a:lstStyle/>
          <a:p>
            <a:pPr algn="ctr">
              <a:defRPr/>
            </a:pPr>
            <a:r>
              <a:rPr lang="en-US" sz="4000" b="1" dirty="0">
                <a:solidFill>
                  <a:schemeClr val="bg1"/>
                </a:solidFill>
                <a:latin typeface="+mj-lt"/>
              </a:rPr>
              <a:t>Jerry Eaton’s </a:t>
            </a:r>
          </a:p>
          <a:p>
            <a:pPr algn="ctr">
              <a:defRPr/>
            </a:pPr>
            <a:r>
              <a:rPr lang="en-US" sz="4000" b="1" dirty="0">
                <a:solidFill>
                  <a:schemeClr val="bg1"/>
                </a:solidFill>
                <a:latin typeface="+mj-lt"/>
              </a:rPr>
              <a:t>Story</a:t>
            </a:r>
          </a:p>
        </p:txBody>
      </p:sp>
      <p:sp>
        <p:nvSpPr>
          <p:cNvPr id="26630" name="Rectangle 6"/>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DB98BDD2-EFBC-4C80-8467-442DCD17B06A}" type="slidenum">
              <a:rPr lang="en-US" sz="1400">
                <a:solidFill>
                  <a:schemeClr val="bg1"/>
                </a:solidFill>
              </a:rPr>
              <a:pPr algn="r" eaLnBrk="1" hangingPunct="1"/>
              <a:t>21</a:t>
            </a:fld>
            <a:endParaRPr lang="en-US" sz="1400">
              <a:solidFill>
                <a:schemeClr val="bg1"/>
              </a:solidFill>
            </a:endParaRPr>
          </a:p>
        </p:txBody>
      </p:sp>
      <p:sp>
        <p:nvSpPr>
          <p:cNvPr id="3" name="Rectangle 2"/>
          <p:cNvSpPr txBox="1">
            <a:spLocks noChangeArrowheads="1"/>
          </p:cNvSpPr>
          <p:nvPr/>
        </p:nvSpPr>
        <p:spPr bwMode="auto">
          <a:xfrm>
            <a:off x="3200400" y="457200"/>
            <a:ext cx="5410200"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Jerry Eaton’s Discoveries</a:t>
            </a:r>
          </a:p>
        </p:txBody>
      </p:sp>
      <p:sp>
        <p:nvSpPr>
          <p:cNvPr id="27652" name="Rectangle 3"/>
          <p:cNvSpPr txBox="1">
            <a:spLocks noChangeArrowheads="1"/>
          </p:cNvSpPr>
          <p:nvPr/>
        </p:nvSpPr>
        <p:spPr bwMode="auto">
          <a:xfrm>
            <a:off x="0" y="2057400"/>
            <a:ext cx="4800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339725" indent="-339725"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1pPr>
            <a:lvl2pPr marL="742950" indent="-28575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2pPr>
            <a:lvl3pPr marL="11430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3pPr>
            <a:lvl4pPr marL="16002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4pPr>
            <a:lvl5pPr marL="20574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5pPr>
            <a:lvl6pPr marL="25146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6pPr>
            <a:lvl7pPr marL="29718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7pPr>
            <a:lvl8pPr marL="34290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8pPr>
            <a:lvl9pPr marL="38862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9pPr>
          </a:lstStyle>
          <a:p>
            <a:pPr eaLnBrk="1" hangingPunct="1">
              <a:spcBef>
                <a:spcPts val="1800"/>
              </a:spcBef>
              <a:buFont typeface="Wingdings" pitchFamily="2" charset="2"/>
              <a:buChar char="§"/>
            </a:pPr>
            <a:r>
              <a:rPr lang="en-US" sz="3200" dirty="0">
                <a:solidFill>
                  <a:srgbClr val="FFFFFF"/>
                </a:solidFill>
              </a:rPr>
              <a:t>Utility cost was an overhead item—not a manageable expense</a:t>
            </a:r>
          </a:p>
          <a:p>
            <a:pPr eaLnBrk="1" hangingPunct="1">
              <a:spcBef>
                <a:spcPts val="1800"/>
              </a:spcBef>
              <a:buFont typeface="Wingdings" pitchFamily="2" charset="2"/>
              <a:buChar char="§"/>
            </a:pPr>
            <a:r>
              <a:rPr lang="en-US" sz="3200" dirty="0">
                <a:solidFill>
                  <a:srgbClr val="FFFFFF"/>
                </a:solidFill>
              </a:rPr>
              <a:t>Stickers on light switches—no impact on expense or consumption</a:t>
            </a:r>
          </a:p>
          <a:p>
            <a:pPr eaLnBrk="1" hangingPunct="1">
              <a:lnSpc>
                <a:spcPct val="95000"/>
              </a:lnSpc>
              <a:spcBef>
                <a:spcPts val="700"/>
              </a:spcBef>
              <a:buFont typeface="Wingdings" pitchFamily="2" charset="2"/>
              <a:buNone/>
            </a:pPr>
            <a:endParaRPr lang="en-GB" sz="3200" dirty="0">
              <a:solidFill>
                <a:srgbClr val="FFFFFF"/>
              </a:solidFill>
            </a:endParaRPr>
          </a:p>
        </p:txBody>
      </p:sp>
      <p:pic>
        <p:nvPicPr>
          <p:cNvPr id="2765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10" descr="P1010873"/>
          <p:cNvPicPr>
            <a:picLocks noChangeAspect="1" noChangeArrowheads="1"/>
          </p:cNvPicPr>
          <p:nvPr/>
        </p:nvPicPr>
        <p:blipFill>
          <a:blip r:embed="rId4" cstate="print">
            <a:extLst>
              <a:ext uri="{28A0092B-C50C-407E-A947-70E740481C1C}">
                <a14:useLocalDpi xmlns:a14="http://schemas.microsoft.com/office/drawing/2010/main" val="0"/>
              </a:ext>
            </a:extLst>
          </a:blip>
          <a:srcRect l="34546" t="30302" r="31818" b="39394"/>
          <a:stretch>
            <a:fillRect/>
          </a:stretch>
        </p:blipFill>
        <p:spPr bwMode="auto">
          <a:xfrm>
            <a:off x="5257800" y="2286000"/>
            <a:ext cx="320040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5" name="Rectangle 7"/>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737BAF81-0252-45D3-93DF-FC0F9504B09D}" type="slidenum">
              <a:rPr lang="en-US" sz="1400">
                <a:solidFill>
                  <a:schemeClr val="bg1"/>
                </a:solidFill>
              </a:rPr>
              <a:pPr algn="r" eaLnBrk="1" hangingPunct="1"/>
              <a:t>22</a:t>
            </a:fld>
            <a:endParaRPr lang="en-US" sz="1400">
              <a:solidFill>
                <a:schemeClr val="bg1"/>
              </a:solidFill>
            </a:endParaRPr>
          </a:p>
        </p:txBody>
      </p:sp>
      <p:sp>
        <p:nvSpPr>
          <p:cNvPr id="3" name="Rectangle 2"/>
          <p:cNvSpPr txBox="1">
            <a:spLocks noChangeArrowheads="1"/>
          </p:cNvSpPr>
          <p:nvPr/>
        </p:nvSpPr>
        <p:spPr bwMode="auto">
          <a:xfrm>
            <a:off x="3048000" y="609600"/>
            <a:ext cx="52609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Jerry Eaton’s Parallel Activities</a:t>
            </a:r>
          </a:p>
        </p:txBody>
      </p:sp>
      <p:sp>
        <p:nvSpPr>
          <p:cNvPr id="28676" name="Rectangle 3"/>
          <p:cNvSpPr txBox="1">
            <a:spLocks noChangeArrowheads="1"/>
          </p:cNvSpPr>
          <p:nvPr/>
        </p:nvSpPr>
        <p:spPr bwMode="auto">
          <a:xfrm>
            <a:off x="533400" y="1905000"/>
            <a:ext cx="54102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514350" indent="-51435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1pPr>
            <a:lvl2pPr marL="739775" indent="-339725"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2pPr>
            <a:lvl3pPr marL="11430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3pPr>
            <a:lvl4pPr marL="16002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4pPr>
            <a:lvl5pPr marL="20574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5pPr>
            <a:lvl6pPr marL="25146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6pPr>
            <a:lvl7pPr marL="29718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7pPr>
            <a:lvl8pPr marL="34290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8pPr>
            <a:lvl9pPr marL="38862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9pPr>
          </a:lstStyle>
          <a:p>
            <a:pPr eaLnBrk="1" hangingPunct="1">
              <a:lnSpc>
                <a:spcPct val="95000"/>
              </a:lnSpc>
              <a:spcBef>
                <a:spcPts val="1200"/>
              </a:spcBef>
            </a:pPr>
            <a:endParaRPr lang="en-US" sz="2800">
              <a:solidFill>
                <a:srgbClr val="FFFFFF"/>
              </a:solidFill>
            </a:endParaRPr>
          </a:p>
          <a:p>
            <a:pPr eaLnBrk="1" hangingPunct="1">
              <a:lnSpc>
                <a:spcPct val="95000"/>
              </a:lnSpc>
              <a:spcBef>
                <a:spcPts val="1200"/>
              </a:spcBef>
            </a:pPr>
            <a:r>
              <a:rPr lang="en-US" sz="2800">
                <a:solidFill>
                  <a:srgbClr val="FFFFFF"/>
                </a:solidFill>
              </a:rPr>
              <a:t>Developed a corporate-wide chain of accountability:</a:t>
            </a:r>
          </a:p>
          <a:p>
            <a:pPr lvl="1" eaLnBrk="1" hangingPunct="1">
              <a:lnSpc>
                <a:spcPct val="95000"/>
              </a:lnSpc>
              <a:spcBef>
                <a:spcPts val="1200"/>
              </a:spcBef>
              <a:buFont typeface="Wingdings" pitchFamily="2" charset="2"/>
              <a:buChar char="ü"/>
            </a:pPr>
            <a:r>
              <a:rPr lang="en-US" sz="2400">
                <a:solidFill>
                  <a:srgbClr val="FFFFFF"/>
                </a:solidFill>
              </a:rPr>
              <a:t>Began with buildings (each with a meter)</a:t>
            </a:r>
          </a:p>
          <a:p>
            <a:pPr lvl="1" eaLnBrk="1" hangingPunct="1">
              <a:lnSpc>
                <a:spcPct val="95000"/>
              </a:lnSpc>
              <a:spcBef>
                <a:spcPts val="1200"/>
              </a:spcBef>
              <a:buFont typeface="Wingdings" pitchFamily="2" charset="2"/>
              <a:buChar char="ü"/>
            </a:pPr>
            <a:r>
              <a:rPr lang="en-US" sz="2400">
                <a:solidFill>
                  <a:srgbClr val="FFFFFF"/>
                </a:solidFill>
              </a:rPr>
              <a:t>Then departments within buildings (each with a meter)</a:t>
            </a:r>
          </a:p>
          <a:p>
            <a:pPr lvl="1" eaLnBrk="1" hangingPunct="1">
              <a:lnSpc>
                <a:spcPct val="95000"/>
              </a:lnSpc>
              <a:spcBef>
                <a:spcPts val="1200"/>
              </a:spcBef>
              <a:buFont typeface="Wingdings" pitchFamily="2" charset="2"/>
              <a:buChar char="ü"/>
            </a:pPr>
            <a:r>
              <a:rPr lang="en-US" sz="2400">
                <a:solidFill>
                  <a:srgbClr val="FFFFFF"/>
                </a:solidFill>
              </a:rPr>
              <a:t>Appointed a person in each location to be responsible for proven results</a:t>
            </a:r>
          </a:p>
          <a:p>
            <a:pPr eaLnBrk="1" hangingPunct="1">
              <a:lnSpc>
                <a:spcPct val="95000"/>
              </a:lnSpc>
              <a:spcBef>
                <a:spcPts val="700"/>
              </a:spcBef>
              <a:buFont typeface="Wingdings" pitchFamily="2" charset="2"/>
              <a:buNone/>
            </a:pPr>
            <a:endParaRPr lang="en-GB" sz="2800">
              <a:solidFill>
                <a:srgbClr val="FFFFFF"/>
              </a:solidFill>
            </a:endParaRPr>
          </a:p>
        </p:txBody>
      </p:sp>
      <p:pic>
        <p:nvPicPr>
          <p:cNvPr id="2867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8" descr="P1020146.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21400" y="3276600"/>
            <a:ext cx="27432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9" name="Rectangle 7"/>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EA337183-0F31-47C5-BE25-3BF5568A0C24}" type="slidenum">
              <a:rPr lang="en-US" sz="1400">
                <a:solidFill>
                  <a:schemeClr val="bg1"/>
                </a:solidFill>
              </a:rPr>
              <a:pPr algn="r" eaLnBrk="1" hangingPunct="1"/>
              <a:t>23</a:t>
            </a:fld>
            <a:endParaRPr lang="en-US" sz="1400">
              <a:solidFill>
                <a:schemeClr val="bg1"/>
              </a:solidFill>
            </a:endParaRPr>
          </a:p>
        </p:txBody>
      </p:sp>
      <p:sp>
        <p:nvSpPr>
          <p:cNvPr id="39939" name="Rectangle 3"/>
          <p:cNvSpPr txBox="1">
            <a:spLocks noChangeArrowheads="1"/>
          </p:cNvSpPr>
          <p:nvPr/>
        </p:nvSpPr>
        <p:spPr bwMode="auto">
          <a:xfrm>
            <a:off x="533400" y="2057400"/>
            <a:ext cx="5410200" cy="4373563"/>
          </a:xfrm>
          <a:prstGeom prst="rect">
            <a:avLst/>
          </a:prstGeom>
          <a:noFill/>
          <a:ln w="9525">
            <a:noFill/>
            <a:miter lim="800000"/>
            <a:headEnd/>
            <a:tailEnd/>
          </a:ln>
        </p:spPr>
        <p:txBody>
          <a:bodyPr lIns="90000" tIns="46800" rIns="90000" bIns="46800"/>
          <a:lstStyle/>
          <a:p>
            <a:pPr marL="339725" indent="-339725" defTabSz="457200">
              <a:lnSpc>
                <a:spcPct val="95000"/>
              </a:lnSpc>
              <a:spcBef>
                <a:spcPts val="12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800" dirty="0">
                <a:solidFill>
                  <a:srgbClr val="FFFFFF"/>
                </a:solidFill>
              </a:rPr>
              <a:t>Developed an accountability process to review results regularly</a:t>
            </a:r>
          </a:p>
          <a:p>
            <a:pPr marL="339725" indent="-339725" defTabSz="457200">
              <a:lnSpc>
                <a:spcPct val="95000"/>
              </a:lnSpc>
              <a:spcBef>
                <a:spcPts val="18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400" b="1" dirty="0">
                <a:solidFill>
                  <a:srgbClr val="FFFFFF"/>
                </a:solidFill>
              </a:rPr>
              <a:t>Typical </a:t>
            </a:r>
            <a:r>
              <a:rPr lang="en-US" sz="2400" b="1" i="1" dirty="0">
                <a:solidFill>
                  <a:srgbClr val="FFFFFF"/>
                </a:solidFill>
              </a:rPr>
              <a:t>monthly</a:t>
            </a:r>
            <a:r>
              <a:rPr lang="en-US" sz="2400" b="1" dirty="0">
                <a:solidFill>
                  <a:srgbClr val="FFFFFF"/>
                </a:solidFill>
              </a:rPr>
              <a:t> agenda:</a:t>
            </a:r>
          </a:p>
          <a:p>
            <a:pPr marL="342900" indent="-342900" defTabSz="457200">
              <a:lnSpc>
                <a:spcPct val="95000"/>
              </a:lnSpc>
              <a:spcBef>
                <a:spcPts val="1200"/>
              </a:spcBef>
              <a:buFont typeface="Wingdings" pitchFamily="2" charset="2"/>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000">
                <a:solidFill>
                  <a:srgbClr val="FFFFFF"/>
                </a:solidFill>
              </a:rPr>
              <a:t>A look </a:t>
            </a:r>
            <a:r>
              <a:rPr lang="en-US" sz="2000" dirty="0">
                <a:solidFill>
                  <a:srgbClr val="FFFFFF"/>
                </a:solidFill>
              </a:rPr>
              <a:t>back</a:t>
            </a:r>
          </a:p>
          <a:p>
            <a:pPr marL="971550" lvl="1" indent="-514350" defTabSz="457200">
              <a:lnSpc>
                <a:spcPct val="95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000" dirty="0">
                <a:solidFill>
                  <a:srgbClr val="FFFFFF"/>
                </a:solidFill>
              </a:rPr>
              <a:t>- </a:t>
            </a:r>
            <a:r>
              <a:rPr lang="en-US" sz="2000" dirty="0" err="1">
                <a:solidFill>
                  <a:srgbClr val="FFFFFF"/>
                </a:solidFill>
              </a:rPr>
              <a:t>Submeter</a:t>
            </a:r>
            <a:r>
              <a:rPr lang="en-US" sz="2000" dirty="0">
                <a:solidFill>
                  <a:srgbClr val="FFFFFF"/>
                </a:solidFill>
              </a:rPr>
              <a:t> data review, check impact of last month’s action ideas</a:t>
            </a:r>
          </a:p>
          <a:p>
            <a:pPr marL="342900" indent="-342900" defTabSz="457200">
              <a:lnSpc>
                <a:spcPct val="95000"/>
              </a:lnSpc>
              <a:spcBef>
                <a:spcPts val="1200"/>
              </a:spcBef>
              <a:buFont typeface="Wingdings" pitchFamily="2" charset="2"/>
              <a:buAutoNum type="arabicPeriod"/>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000" dirty="0">
                <a:solidFill>
                  <a:srgbClr val="FFFFFF"/>
                </a:solidFill>
              </a:rPr>
              <a:t>A look forward</a:t>
            </a:r>
          </a:p>
          <a:p>
            <a:pPr marL="971550" lvl="1" indent="-514350" defTabSz="457200">
              <a:lnSpc>
                <a:spcPct val="95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000" dirty="0">
                <a:solidFill>
                  <a:srgbClr val="FFFFFF"/>
                </a:solidFill>
              </a:rPr>
              <a:t>- Brainstorm ideas to decrease energy</a:t>
            </a:r>
          </a:p>
          <a:p>
            <a:pPr marL="971550" lvl="1" indent="-514350" defTabSz="457200">
              <a:lnSpc>
                <a:spcPct val="95000"/>
              </a:lnSpc>
              <a:spcBef>
                <a:spcPts val="6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2000" dirty="0">
                <a:solidFill>
                  <a:srgbClr val="FFFFFF"/>
                </a:solidFill>
              </a:rPr>
              <a:t>- Commit to try ideas (who, when) </a:t>
            </a:r>
          </a:p>
        </p:txBody>
      </p:sp>
      <p:sp>
        <p:nvSpPr>
          <p:cNvPr id="29700" name="Rectangle 9"/>
          <p:cNvSpPr>
            <a:spLocks noChangeArrowheads="1"/>
          </p:cNvSpPr>
          <p:nvPr/>
        </p:nvSpPr>
        <p:spPr bwMode="auto">
          <a:xfrm>
            <a:off x="6019800" y="2743200"/>
            <a:ext cx="3124200" cy="3048000"/>
          </a:xfrm>
          <a:prstGeom prst="rect">
            <a:avLst/>
          </a:prstGeom>
          <a:solidFill>
            <a:schemeClr val="accent1"/>
          </a:solidFill>
          <a:ln w="9525">
            <a:solidFill>
              <a:schemeClr val="tx1"/>
            </a:solidFill>
            <a:miter lim="800000"/>
            <a:headEnd/>
            <a:tailEnd/>
          </a:ln>
        </p:spPr>
        <p:txBody>
          <a:bodyPr wrap="none" anchor="ctr"/>
          <a:lstStyle/>
          <a:p>
            <a:pPr algn="ctr"/>
            <a:r>
              <a:rPr lang="en-US"/>
              <a:t>Picture of meeting</a:t>
            </a:r>
          </a:p>
        </p:txBody>
      </p:sp>
      <p:sp>
        <p:nvSpPr>
          <p:cNvPr id="3" name="Rectangle 2"/>
          <p:cNvSpPr txBox="1">
            <a:spLocks noChangeArrowheads="1"/>
          </p:cNvSpPr>
          <p:nvPr/>
        </p:nvSpPr>
        <p:spPr bwMode="auto">
          <a:xfrm>
            <a:off x="3048000" y="609600"/>
            <a:ext cx="52609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Jerry Eaton’s Parallel Activities</a:t>
            </a:r>
          </a:p>
        </p:txBody>
      </p:sp>
      <p:pic>
        <p:nvPicPr>
          <p:cNvPr id="2970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8" descr="C:\Documents and Settings\Kevin\Local Settings\Temporary Internet Files\Content.IE5\0RTBSVUD\MCj02312220000[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76950" y="3276600"/>
            <a:ext cx="3067050" cy="214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4" name="Rectangle 8"/>
          <p:cNvSpPr>
            <a:spLocks noChangeArrowheads="1"/>
          </p:cNvSpPr>
          <p:nvPr/>
        </p:nvSpPr>
        <p:spPr bwMode="auto">
          <a:xfrm>
            <a:off x="5719763" y="0"/>
            <a:ext cx="3424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Introduction to Energy Management</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ChangeArrowheads="1"/>
          </p:cNvSpPr>
          <p:nvPr/>
        </p:nvSpPr>
        <p:spPr bwMode="auto">
          <a:xfrm>
            <a:off x="609600" y="2590800"/>
            <a:ext cx="1524000" cy="1295400"/>
          </a:xfrm>
          <a:prstGeom prst="rect">
            <a:avLst/>
          </a:prstGeom>
          <a:solidFill>
            <a:schemeClr val="accent1"/>
          </a:solidFill>
          <a:ln w="9525">
            <a:solidFill>
              <a:schemeClr val="tx1"/>
            </a:solidFill>
            <a:miter lim="800000"/>
            <a:headEnd/>
            <a:tailEnd/>
          </a:ln>
        </p:spPr>
        <p:txBody>
          <a:bodyPr wrap="none" anchor="ctr"/>
          <a:lstStyle/>
          <a:p>
            <a:pPr algn="ctr"/>
            <a:r>
              <a:rPr lang="en-US" dirty="0"/>
              <a:t>Installed</a:t>
            </a:r>
          </a:p>
          <a:p>
            <a:pPr algn="ctr"/>
            <a:r>
              <a:rPr lang="en-US" dirty="0"/>
              <a:t> </a:t>
            </a:r>
            <a:r>
              <a:rPr lang="en-US" dirty="0" err="1"/>
              <a:t>Submeters</a:t>
            </a:r>
            <a:r>
              <a:rPr lang="en-US" dirty="0"/>
              <a:t> </a:t>
            </a:r>
            <a:br>
              <a:rPr lang="en-US" dirty="0"/>
            </a:br>
            <a:r>
              <a:rPr lang="en-US" dirty="0"/>
              <a:t>and </a:t>
            </a:r>
          </a:p>
          <a:p>
            <a:pPr algn="ctr"/>
            <a:r>
              <a:rPr lang="en-US" dirty="0"/>
              <a:t>Procedures</a:t>
            </a:r>
          </a:p>
        </p:txBody>
      </p:sp>
      <p:sp>
        <p:nvSpPr>
          <p:cNvPr id="30723" name="Rectangle 9"/>
          <p:cNvSpPr>
            <a:spLocks noChangeArrowheads="1"/>
          </p:cNvSpPr>
          <p:nvPr/>
        </p:nvSpPr>
        <p:spPr bwMode="auto">
          <a:xfrm>
            <a:off x="609600" y="4114800"/>
            <a:ext cx="1600200" cy="1295400"/>
          </a:xfrm>
          <a:prstGeom prst="rect">
            <a:avLst/>
          </a:prstGeom>
          <a:solidFill>
            <a:schemeClr val="accent1"/>
          </a:solidFill>
          <a:ln w="9525">
            <a:solidFill>
              <a:schemeClr val="tx1"/>
            </a:solidFill>
            <a:miter lim="800000"/>
            <a:headEnd/>
            <a:tailEnd/>
          </a:ln>
        </p:spPr>
        <p:txBody>
          <a:bodyPr wrap="none" anchor="ctr"/>
          <a:lstStyle/>
          <a:p>
            <a:pPr algn="ctr"/>
            <a:r>
              <a:rPr lang="en-US"/>
              <a:t>Established </a:t>
            </a:r>
          </a:p>
          <a:p>
            <a:pPr algn="ctr"/>
            <a:r>
              <a:rPr lang="en-US"/>
              <a:t>Reviews</a:t>
            </a:r>
          </a:p>
        </p:txBody>
      </p:sp>
      <p:sp>
        <p:nvSpPr>
          <p:cNvPr id="30724" name="Rectangle 10"/>
          <p:cNvSpPr>
            <a:spLocks noChangeArrowheads="1"/>
          </p:cNvSpPr>
          <p:nvPr/>
        </p:nvSpPr>
        <p:spPr bwMode="auto">
          <a:xfrm>
            <a:off x="5410200" y="3505200"/>
            <a:ext cx="1371600" cy="1295400"/>
          </a:xfrm>
          <a:prstGeom prst="rect">
            <a:avLst/>
          </a:prstGeom>
          <a:solidFill>
            <a:schemeClr val="accent1"/>
          </a:solidFill>
          <a:ln w="9525">
            <a:solidFill>
              <a:schemeClr val="tx1"/>
            </a:solidFill>
            <a:miter lim="800000"/>
            <a:headEnd/>
            <a:tailEnd/>
          </a:ln>
        </p:spPr>
        <p:txBody>
          <a:bodyPr wrap="none" anchor="ctr"/>
          <a:lstStyle/>
          <a:p>
            <a:pPr algn="ctr"/>
            <a:r>
              <a:rPr lang="en-US"/>
              <a:t>Found </a:t>
            </a:r>
          </a:p>
          <a:p>
            <a:pPr algn="ctr"/>
            <a:r>
              <a:rPr lang="en-US"/>
              <a:t>Waste</a:t>
            </a:r>
          </a:p>
        </p:txBody>
      </p:sp>
      <p:sp>
        <p:nvSpPr>
          <p:cNvPr id="30725" name="Rectangle 13"/>
          <p:cNvSpPr>
            <a:spLocks noChangeArrowheads="1"/>
          </p:cNvSpPr>
          <p:nvPr/>
        </p:nvSpPr>
        <p:spPr bwMode="auto">
          <a:xfrm>
            <a:off x="7543800" y="3505200"/>
            <a:ext cx="1219200" cy="1295400"/>
          </a:xfrm>
          <a:prstGeom prst="rect">
            <a:avLst/>
          </a:prstGeom>
          <a:solidFill>
            <a:schemeClr val="accent1"/>
          </a:solidFill>
          <a:ln w="9525">
            <a:solidFill>
              <a:schemeClr val="tx1"/>
            </a:solidFill>
            <a:miter lim="800000"/>
            <a:headEnd/>
            <a:tailEnd/>
          </a:ln>
        </p:spPr>
        <p:txBody>
          <a:bodyPr wrap="none" anchor="ctr"/>
          <a:lstStyle/>
          <a:p>
            <a:pPr algn="ctr"/>
            <a:r>
              <a:rPr lang="en-US"/>
              <a:t>Reduced </a:t>
            </a:r>
          </a:p>
          <a:p>
            <a:pPr algn="ctr"/>
            <a:r>
              <a:rPr lang="en-US"/>
              <a:t>Waste</a:t>
            </a:r>
          </a:p>
        </p:txBody>
      </p:sp>
      <p:sp>
        <p:nvSpPr>
          <p:cNvPr id="30726" name="Rectangle 17"/>
          <p:cNvSpPr>
            <a:spLocks noChangeArrowheads="1"/>
          </p:cNvSpPr>
          <p:nvPr/>
        </p:nvSpPr>
        <p:spPr bwMode="auto">
          <a:xfrm>
            <a:off x="2438400" y="4038600"/>
            <a:ext cx="1600200" cy="1295400"/>
          </a:xfrm>
          <a:prstGeom prst="rect">
            <a:avLst/>
          </a:prstGeom>
          <a:solidFill>
            <a:schemeClr val="accent1"/>
          </a:solidFill>
          <a:ln w="9525">
            <a:solidFill>
              <a:schemeClr val="tx1"/>
            </a:solidFill>
            <a:miter lim="800000"/>
            <a:headEnd/>
            <a:tailEnd/>
          </a:ln>
        </p:spPr>
        <p:txBody>
          <a:bodyPr wrap="none" anchor="ctr"/>
          <a:lstStyle/>
          <a:p>
            <a:pPr algn="ctr"/>
            <a:r>
              <a:rPr lang="en-US"/>
              <a:t>Established </a:t>
            </a:r>
          </a:p>
          <a:p>
            <a:pPr algn="ctr"/>
            <a:r>
              <a:rPr lang="en-US"/>
              <a:t>Budget</a:t>
            </a:r>
          </a:p>
          <a:p>
            <a:pPr algn="ctr"/>
            <a:r>
              <a:rPr lang="en-US"/>
              <a:t>Accountability</a:t>
            </a:r>
          </a:p>
        </p:txBody>
      </p:sp>
      <p:sp>
        <p:nvSpPr>
          <p:cNvPr id="30727" name="Rectangle 20"/>
          <p:cNvSpPr>
            <a:spLocks noChangeArrowheads="1"/>
          </p:cNvSpPr>
          <p:nvPr/>
        </p:nvSpPr>
        <p:spPr bwMode="auto">
          <a:xfrm>
            <a:off x="2438400" y="2590800"/>
            <a:ext cx="1600200" cy="1295400"/>
          </a:xfrm>
          <a:prstGeom prst="rect">
            <a:avLst/>
          </a:prstGeom>
          <a:solidFill>
            <a:schemeClr val="accent1"/>
          </a:solidFill>
          <a:ln w="9525">
            <a:solidFill>
              <a:schemeClr val="tx1"/>
            </a:solidFill>
            <a:miter lim="800000"/>
            <a:headEnd/>
            <a:tailEnd/>
          </a:ln>
        </p:spPr>
        <p:txBody>
          <a:bodyPr wrap="none" anchor="ctr"/>
          <a:lstStyle/>
          <a:p>
            <a:pPr algn="ctr"/>
            <a:r>
              <a:rPr lang="en-US"/>
              <a:t>Established </a:t>
            </a:r>
          </a:p>
          <a:p>
            <a:pPr algn="ctr"/>
            <a:r>
              <a:rPr lang="en-US"/>
              <a:t>Building </a:t>
            </a:r>
          </a:p>
          <a:p>
            <a:pPr algn="ctr"/>
            <a:r>
              <a:rPr lang="en-US"/>
              <a:t>Energy </a:t>
            </a:r>
          </a:p>
          <a:p>
            <a:pPr algn="ctr"/>
            <a:r>
              <a:rPr lang="en-US"/>
              <a:t>Teams</a:t>
            </a:r>
          </a:p>
        </p:txBody>
      </p:sp>
      <p:sp>
        <p:nvSpPr>
          <p:cNvPr id="30728" name="Rectangle 21"/>
          <p:cNvSpPr>
            <a:spLocks noChangeArrowheads="1"/>
          </p:cNvSpPr>
          <p:nvPr/>
        </p:nvSpPr>
        <p:spPr bwMode="auto">
          <a:xfrm>
            <a:off x="228600" y="2438400"/>
            <a:ext cx="4343400" cy="3276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9945" name="Rectangle 2"/>
          <p:cNvSpPr txBox="1">
            <a:spLocks noChangeArrowheads="1"/>
          </p:cNvSpPr>
          <p:nvPr/>
        </p:nvSpPr>
        <p:spPr bwMode="auto">
          <a:xfrm>
            <a:off x="2209800" y="609600"/>
            <a:ext cx="60991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FFFF"/>
                </a:solidFill>
                <a:latin typeface="+mj-lt"/>
              </a:rPr>
              <a:t>Jerry Eaton’s Parallel Activities: Summary</a:t>
            </a:r>
          </a:p>
        </p:txBody>
      </p:sp>
      <p:pic>
        <p:nvPicPr>
          <p:cNvPr id="3073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Slide Number Placeholder 13"/>
          <p:cNvSpPr>
            <a:spLocks noGrp="1"/>
          </p:cNvSpPr>
          <p:nvPr>
            <p:ph type="sldNum" sz="quarter" idx="11"/>
          </p:nvPr>
        </p:nvSpPr>
        <p:spPr/>
        <p:txBody>
          <a:bodyPr/>
          <a:lstStyle/>
          <a:p>
            <a:pPr>
              <a:defRPr/>
            </a:pPr>
            <a:fld id="{7523241D-4193-4C00-84C8-5A9DA9BF2DD9}" type="slidenum">
              <a:rPr lang="en-US"/>
              <a:pPr>
                <a:defRPr/>
              </a:pPr>
              <a:t>24</a:t>
            </a:fld>
            <a:endParaRPr lang="en-US"/>
          </a:p>
        </p:txBody>
      </p:sp>
      <p:sp>
        <p:nvSpPr>
          <p:cNvPr id="15" name="Right Arrow 14"/>
          <p:cNvSpPr/>
          <p:nvPr/>
        </p:nvSpPr>
        <p:spPr>
          <a:xfrm>
            <a:off x="4648200" y="3733800"/>
            <a:ext cx="685800"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ight Arrow 15"/>
          <p:cNvSpPr/>
          <p:nvPr/>
        </p:nvSpPr>
        <p:spPr>
          <a:xfrm>
            <a:off x="6858000" y="3733800"/>
            <a:ext cx="685800"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734"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ACDD2EEA-909D-47EF-8FA5-D94EAEA72DC6}" type="slidenum">
              <a:rPr lang="en-US" sz="1400">
                <a:solidFill>
                  <a:schemeClr val="bg1"/>
                </a:solidFill>
              </a:rPr>
              <a:pPr algn="r" eaLnBrk="1" hangingPunct="1"/>
              <a:t>25</a:t>
            </a:fld>
            <a:endParaRPr lang="en-US" sz="1400">
              <a:solidFill>
                <a:schemeClr val="bg1"/>
              </a:solidFill>
            </a:endParaRPr>
          </a:p>
        </p:txBody>
      </p:sp>
      <p:sp>
        <p:nvSpPr>
          <p:cNvPr id="3" name="Rectangle 2"/>
          <p:cNvSpPr txBox="1">
            <a:spLocks noChangeArrowheads="1"/>
          </p:cNvSpPr>
          <p:nvPr/>
        </p:nvSpPr>
        <p:spPr bwMode="auto">
          <a:xfrm>
            <a:off x="3657600" y="609600"/>
            <a:ext cx="50323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Jerry Eaton’s Success Story</a:t>
            </a:r>
          </a:p>
        </p:txBody>
      </p:sp>
      <p:sp>
        <p:nvSpPr>
          <p:cNvPr id="4" name="Rectangle 3"/>
          <p:cNvSpPr txBox="1">
            <a:spLocks noChangeArrowheads="1"/>
          </p:cNvSpPr>
          <p:nvPr/>
        </p:nvSpPr>
        <p:spPr bwMode="auto">
          <a:xfrm>
            <a:off x="685800" y="1981200"/>
            <a:ext cx="8458200" cy="4264025"/>
          </a:xfrm>
          <a:prstGeom prst="rect">
            <a:avLst/>
          </a:prstGeom>
          <a:noFill/>
          <a:ln w="9525">
            <a:noFill/>
            <a:miter lim="800000"/>
            <a:headEnd/>
            <a:tailEnd/>
          </a:ln>
        </p:spPr>
        <p:txBody>
          <a:bodyPr lIns="90000" tIns="46800" rIns="90000" bIns="46800"/>
          <a:lstStyle/>
          <a:p>
            <a:pPr marL="339725" indent="-339725" defTabSz="457200">
              <a:lnSpc>
                <a:spcPct val="95000"/>
              </a:lnSpc>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latin typeface="+mn-lt"/>
              </a:rPr>
              <a:t>The cost of energy became real for each unit</a:t>
            </a:r>
          </a:p>
          <a:p>
            <a:pPr marL="339725" indent="-339725" defTabSz="457200">
              <a:lnSpc>
                <a:spcPct val="95000"/>
              </a:lnSpc>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latin typeface="+mn-lt"/>
              </a:rPr>
              <a:t>Energy teams, by building or department</a:t>
            </a:r>
          </a:p>
          <a:p>
            <a:pPr marL="339725" indent="-339725" defTabSz="457200">
              <a:lnSpc>
                <a:spcPct val="95000"/>
              </a:lnSpc>
              <a:spcBef>
                <a:spcPts val="12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latin typeface="+mn-lt"/>
              </a:rPr>
              <a:t>The “buck” stopped at one person in each department </a:t>
            </a:r>
          </a:p>
          <a:p>
            <a:pPr marL="339725" indent="-339725" defTabSz="457200">
              <a:lnSpc>
                <a:spcPct val="95000"/>
              </a:lnSpc>
              <a:spcBef>
                <a:spcPts val="12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latin typeface="+mn-lt"/>
              </a:rPr>
              <a:t>            Annual savings: over $1 million (&gt;5%)</a:t>
            </a:r>
            <a:endParaRPr lang="en-GB" sz="3200" kern="0" dirty="0">
              <a:solidFill>
                <a:srgbClr val="FFFFFF"/>
              </a:solidFill>
              <a:latin typeface="+mn-lt"/>
            </a:endParaRPr>
          </a:p>
        </p:txBody>
      </p:sp>
      <p:pic>
        <p:nvPicPr>
          <p:cNvPr id="3174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ight Arrow 6"/>
          <p:cNvSpPr/>
          <p:nvPr/>
        </p:nvSpPr>
        <p:spPr>
          <a:xfrm>
            <a:off x="1143000" y="4724400"/>
            <a:ext cx="762000" cy="685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1751"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ACDD2EEA-909D-47EF-8FA5-D94EAEA72DC6}" type="slidenum">
              <a:rPr lang="en-US" sz="1400">
                <a:solidFill>
                  <a:schemeClr val="bg1"/>
                </a:solidFill>
              </a:rPr>
              <a:pPr algn="r" eaLnBrk="1" hangingPunct="1"/>
              <a:t>26</a:t>
            </a:fld>
            <a:endParaRPr lang="en-US" sz="1400">
              <a:solidFill>
                <a:schemeClr val="bg1"/>
              </a:solidFill>
            </a:endParaRPr>
          </a:p>
        </p:txBody>
      </p:sp>
      <p:sp>
        <p:nvSpPr>
          <p:cNvPr id="3" name="Rectangle 2"/>
          <p:cNvSpPr txBox="1">
            <a:spLocks noChangeArrowheads="1"/>
          </p:cNvSpPr>
          <p:nvPr/>
        </p:nvSpPr>
        <p:spPr bwMode="auto">
          <a:xfrm>
            <a:off x="3657600" y="609600"/>
            <a:ext cx="50323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Meters and </a:t>
            </a:r>
          </a:p>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err="1">
                <a:solidFill>
                  <a:srgbClr val="FFFFFF"/>
                </a:solidFill>
                <a:latin typeface="+mj-lt"/>
                <a:ea typeface="+mj-ea"/>
                <a:cs typeface="+mj-cs"/>
              </a:rPr>
              <a:t>Submeters</a:t>
            </a:r>
            <a:endParaRPr lang="en-GB" sz="4000" b="1" kern="0" dirty="0">
              <a:solidFill>
                <a:srgbClr val="FFFFFF"/>
              </a:solidFill>
              <a:latin typeface="+mj-lt"/>
              <a:ea typeface="+mj-ea"/>
              <a:cs typeface="+mj-cs"/>
            </a:endParaRPr>
          </a:p>
        </p:txBody>
      </p:sp>
      <p:sp>
        <p:nvSpPr>
          <p:cNvPr id="4" name="Rectangle 3"/>
          <p:cNvSpPr txBox="1">
            <a:spLocks noChangeArrowheads="1"/>
          </p:cNvSpPr>
          <p:nvPr/>
        </p:nvSpPr>
        <p:spPr bwMode="auto">
          <a:xfrm>
            <a:off x="685800" y="1981200"/>
            <a:ext cx="8458200" cy="4264025"/>
          </a:xfrm>
          <a:prstGeom prst="rect">
            <a:avLst/>
          </a:prstGeom>
          <a:noFill/>
          <a:ln w="9525">
            <a:noFill/>
            <a:miter lim="800000"/>
            <a:headEnd/>
            <a:tailEnd/>
          </a:ln>
        </p:spPr>
        <p:txBody>
          <a:bodyPr lIns="90000" tIns="46800" rIns="90000" bIns="46800"/>
          <a:lstStyle/>
          <a:p>
            <a:pPr marL="339725" indent="-339725" defTabSz="457200" eaLnBrk="1" hangingPunct="1">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rPr>
              <a:t>Meters by themselves do not save anything</a:t>
            </a:r>
          </a:p>
          <a:p>
            <a:pPr marL="339725" indent="-339725" defTabSz="457200" eaLnBrk="1" hangingPunct="1">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rPr>
              <a:t>No direct payback on the purchase of a meter</a:t>
            </a:r>
          </a:p>
          <a:p>
            <a:pPr marL="339725" indent="-339725" defTabSz="457200" eaLnBrk="1" hangingPunct="1">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rPr>
              <a:t>That is not the basis for their justification as an energy conservation investment</a:t>
            </a:r>
          </a:p>
          <a:p>
            <a:pPr marL="339725" indent="-339725" defTabSz="457200" eaLnBrk="1" hangingPunct="1">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rPr>
              <a:t>Question: How can you manage it if you can’t measure it?</a:t>
            </a:r>
          </a:p>
        </p:txBody>
      </p:sp>
      <p:pic>
        <p:nvPicPr>
          <p:cNvPr id="3174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1"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Tree>
    <p:extLst>
      <p:ext uri="{BB962C8B-B14F-4D97-AF65-F5344CB8AC3E}">
        <p14:creationId xmlns:p14="http://schemas.microsoft.com/office/powerpoint/2010/main" val="6381093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ACDD2EEA-909D-47EF-8FA5-D94EAEA72DC6}" type="slidenum">
              <a:rPr lang="en-US" sz="1400">
                <a:solidFill>
                  <a:schemeClr val="bg1"/>
                </a:solidFill>
              </a:rPr>
              <a:pPr algn="r" eaLnBrk="1" hangingPunct="1"/>
              <a:t>27</a:t>
            </a:fld>
            <a:endParaRPr lang="en-US" sz="1400">
              <a:solidFill>
                <a:schemeClr val="bg1"/>
              </a:solidFill>
            </a:endParaRPr>
          </a:p>
        </p:txBody>
      </p:sp>
      <p:sp>
        <p:nvSpPr>
          <p:cNvPr id="3" name="Rectangle 2"/>
          <p:cNvSpPr txBox="1">
            <a:spLocks noChangeArrowheads="1"/>
          </p:cNvSpPr>
          <p:nvPr/>
        </p:nvSpPr>
        <p:spPr bwMode="auto">
          <a:xfrm>
            <a:off x="3657600" y="609600"/>
            <a:ext cx="50323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Measurement Technology</a:t>
            </a:r>
          </a:p>
        </p:txBody>
      </p:sp>
      <p:sp>
        <p:nvSpPr>
          <p:cNvPr id="4" name="Rectangle 3"/>
          <p:cNvSpPr txBox="1">
            <a:spLocks noChangeArrowheads="1"/>
          </p:cNvSpPr>
          <p:nvPr/>
        </p:nvSpPr>
        <p:spPr bwMode="auto">
          <a:xfrm>
            <a:off x="685800" y="1981200"/>
            <a:ext cx="8458200" cy="4264025"/>
          </a:xfrm>
          <a:prstGeom prst="rect">
            <a:avLst/>
          </a:prstGeom>
          <a:noFill/>
          <a:ln w="9525">
            <a:noFill/>
            <a:miter lim="800000"/>
            <a:headEnd/>
            <a:tailEnd/>
          </a:ln>
        </p:spPr>
        <p:txBody>
          <a:bodyPr lIns="90000" tIns="46800" rIns="90000" bIns="46800"/>
          <a:lstStyle/>
          <a:p>
            <a:pPr marL="339725" indent="-339725" defTabSz="457200" eaLnBrk="1" hangingPunct="1">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rPr>
              <a:t>Measurement technology is </a:t>
            </a:r>
            <a:r>
              <a:rPr lang="en-US" sz="3200" kern="0">
                <a:solidFill>
                  <a:srgbClr val="FFFFFF"/>
                </a:solidFill>
              </a:rPr>
              <a:t>continuously improving </a:t>
            </a:r>
            <a:r>
              <a:rPr lang="en-US" sz="3200" kern="0" dirty="0">
                <a:solidFill>
                  <a:srgbClr val="FFFFFF"/>
                </a:solidFill>
              </a:rPr>
              <a:t>and becoming more affordable</a:t>
            </a:r>
          </a:p>
          <a:p>
            <a:pPr marL="339725" indent="-339725" defTabSz="457200" eaLnBrk="1" hangingPunct="1">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rPr>
              <a:t>More than one way to develop measurements that are useful in </a:t>
            </a:r>
            <a:r>
              <a:rPr lang="en-US" sz="3200" kern="0">
                <a:solidFill>
                  <a:srgbClr val="FFFFFF"/>
                </a:solidFill>
              </a:rPr>
              <a:t>an energy management program</a:t>
            </a:r>
            <a:endParaRPr lang="en-US" sz="3200" kern="0" dirty="0">
              <a:solidFill>
                <a:srgbClr val="FFFFFF"/>
              </a:solidFill>
            </a:endParaRPr>
          </a:p>
          <a:p>
            <a:pPr marL="339725" indent="-339725" defTabSz="457200" eaLnBrk="1" hangingPunct="1">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rPr>
              <a:t>Creative thinking and competitive bidding can produce surprising results</a:t>
            </a:r>
          </a:p>
        </p:txBody>
      </p:sp>
      <p:pic>
        <p:nvPicPr>
          <p:cNvPr id="3174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1"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Tree>
    <p:extLst>
      <p:ext uri="{BB962C8B-B14F-4D97-AF65-F5344CB8AC3E}">
        <p14:creationId xmlns:p14="http://schemas.microsoft.com/office/powerpoint/2010/main" val="10090292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title" idx="4294967295"/>
          </p:nvPr>
        </p:nvSpPr>
        <p:spPr>
          <a:xfrm>
            <a:off x="2590800" y="533400"/>
            <a:ext cx="6096000" cy="1371600"/>
          </a:xfrm>
        </p:spPr>
        <p:txBody>
          <a:bodyPr/>
          <a:lstStyle/>
          <a:p>
            <a:r>
              <a:rPr lang="en-US"/>
              <a:t>Was Jerry Eaton Really an Energy Manager? </a:t>
            </a:r>
          </a:p>
        </p:txBody>
      </p:sp>
      <p:sp>
        <p:nvSpPr>
          <p:cNvPr id="32771" name="Rectangle 5"/>
          <p:cNvSpPr>
            <a:spLocks noGrp="1" noChangeArrowheads="1"/>
          </p:cNvSpPr>
          <p:nvPr>
            <p:ph type="body" idx="4294967295"/>
          </p:nvPr>
        </p:nvSpPr>
        <p:spPr>
          <a:xfrm>
            <a:off x="381000" y="2332038"/>
            <a:ext cx="8229600" cy="4525962"/>
          </a:xfrm>
        </p:spPr>
        <p:txBody>
          <a:bodyPr/>
          <a:lstStyle/>
          <a:p>
            <a:pPr>
              <a:spcBef>
                <a:spcPts val="1800"/>
              </a:spcBef>
            </a:pPr>
            <a:r>
              <a:rPr lang="en-US" sz="3600"/>
              <a:t>Authority to manage energy?</a:t>
            </a:r>
          </a:p>
          <a:p>
            <a:pPr>
              <a:spcBef>
                <a:spcPts val="1800"/>
              </a:spcBef>
            </a:pPr>
            <a:r>
              <a:rPr lang="en-US" sz="3600"/>
              <a:t>Responsibility</a:t>
            </a:r>
            <a:r>
              <a:rPr lang="en-US"/>
              <a:t>?</a:t>
            </a:r>
            <a:endParaRPr lang="en-US" sz="3600"/>
          </a:p>
          <a:p>
            <a:pPr>
              <a:spcBef>
                <a:spcPts val="1800"/>
              </a:spcBef>
            </a:pPr>
            <a:r>
              <a:rPr lang="en-US" sz="3600"/>
              <a:t>Accountability</a:t>
            </a:r>
            <a:r>
              <a:rPr lang="en-US"/>
              <a:t>?</a:t>
            </a:r>
          </a:p>
        </p:txBody>
      </p:sp>
      <p:pic>
        <p:nvPicPr>
          <p:cNvPr id="3277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05740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
        <p:nvSpPr>
          <p:cNvPr id="7" name="Slide Number Placeholder 6"/>
          <p:cNvSpPr>
            <a:spLocks noGrp="1"/>
          </p:cNvSpPr>
          <p:nvPr>
            <p:ph type="sldNum" sz="quarter" idx="11"/>
          </p:nvPr>
        </p:nvSpPr>
        <p:spPr/>
        <p:txBody>
          <a:bodyPr/>
          <a:lstStyle/>
          <a:p>
            <a:pPr>
              <a:defRPr/>
            </a:pPr>
            <a:fld id="{960A4313-142A-49B6-B5E3-44173CEFF752}" type="slidenum">
              <a:rPr lang="en-US"/>
              <a:pPr>
                <a:defRPr/>
              </a:pPr>
              <a:t>28</a:t>
            </a:fld>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074"/>
          <p:cNvSpPr txBox="1">
            <a:spLocks noChangeArrowheads="1"/>
          </p:cNvSpPr>
          <p:nvPr/>
        </p:nvSpPr>
        <p:spPr bwMode="auto">
          <a:xfrm>
            <a:off x="0" y="533400"/>
            <a:ext cx="8991600" cy="639763"/>
          </a:xfrm>
          <a:prstGeom prst="rect">
            <a:avLst/>
          </a:prstGeom>
          <a:noFill/>
          <a:ln w="9525">
            <a:noFill/>
            <a:miter lim="800000"/>
            <a:headEnd/>
            <a:tailEnd/>
          </a:ln>
        </p:spPr>
        <p:txBody>
          <a:bodyPr anchor="ctr"/>
          <a:lstStyle/>
          <a:p>
            <a:pPr algn="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5334000" y="1371600"/>
            <a:ext cx="3505200" cy="457200"/>
          </a:xfrm>
          <a:prstGeom prst="rect">
            <a:avLst/>
          </a:prstGeom>
          <a:noFill/>
          <a:ln w="9525">
            <a:noFill/>
            <a:miter lim="800000"/>
            <a:headEnd/>
            <a:tailEnd/>
          </a:ln>
        </p:spPr>
        <p:txBody>
          <a:bodyPr>
            <a:spAutoFit/>
          </a:bodyPr>
          <a:lstStyle/>
          <a:p>
            <a:pPr algn="r">
              <a:defRPr/>
            </a:pPr>
            <a:r>
              <a:rPr lang="en-US" sz="2400" dirty="0">
                <a:solidFill>
                  <a:schemeClr val="accent3"/>
                </a:solidFill>
                <a:latin typeface="+mn-lt"/>
              </a:rPr>
              <a:t>www.energystar.gov </a:t>
            </a:r>
          </a:p>
        </p:txBody>
      </p:sp>
      <p:sp>
        <p:nvSpPr>
          <p:cNvPr id="33796"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
        <p:nvSpPr>
          <p:cNvPr id="7" name="Slide Number Placeholder 6"/>
          <p:cNvSpPr>
            <a:spLocks noGrp="1"/>
          </p:cNvSpPr>
          <p:nvPr>
            <p:ph type="sldNum" sz="quarter" idx="11"/>
          </p:nvPr>
        </p:nvSpPr>
        <p:spPr/>
        <p:txBody>
          <a:bodyPr/>
          <a:lstStyle/>
          <a:p>
            <a:pPr>
              <a:defRPr/>
            </a:pPr>
            <a:fld id="{9158C43C-B10F-422D-8B8D-5F7340AA9219}" type="slidenum">
              <a:rPr lang="en-US"/>
              <a:pPr>
                <a:defRPr/>
              </a:pPr>
              <a:t>29</a:t>
            </a:fld>
            <a:endParaRPr lang="en-US"/>
          </a:p>
        </p:txBody>
      </p:sp>
      <p:sp>
        <p:nvSpPr>
          <p:cNvPr id="8" name="TextBox 7"/>
          <p:cNvSpPr txBox="1"/>
          <p:nvPr/>
        </p:nvSpPr>
        <p:spPr>
          <a:xfrm>
            <a:off x="5486400" y="2667000"/>
            <a:ext cx="2057400" cy="1570038"/>
          </a:xfrm>
          <a:prstGeom prst="rect">
            <a:avLst/>
          </a:prstGeom>
          <a:noFill/>
        </p:spPr>
        <p:txBody>
          <a:bodyPr>
            <a:spAutoFit/>
          </a:bodyPr>
          <a:lstStyle/>
          <a:p>
            <a:pPr>
              <a:defRPr/>
            </a:pPr>
            <a:r>
              <a:rPr lang="en-US" sz="9600" b="1" dirty="0">
                <a:solidFill>
                  <a:srgbClr val="00FE00"/>
                </a:solidFill>
                <a:latin typeface="Arial" pitchFamily="34" charset="0"/>
              </a:rPr>
              <a:t>!</a:t>
            </a:r>
          </a:p>
        </p:txBody>
      </p:sp>
      <p:sp>
        <p:nvSpPr>
          <p:cNvPr id="150"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1"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54"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55"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156"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57"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58"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9"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60"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61"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62"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163"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165"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66"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7"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68"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169"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0"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1"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2"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3"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4"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5"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6"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7"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8"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9"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0"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1"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2"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3"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184"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85"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86"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87"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88"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89"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90"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91"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92"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93"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194"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95"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96"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97"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8"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9"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0"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1"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2"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3"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4"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5"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6"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7"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8"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09"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0"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1"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2"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3"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4"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6"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7"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8"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9"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0"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1"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2"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3"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24"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6"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7"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8"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9"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0"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1"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2"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3"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4"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8"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9"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0"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1"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42"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3"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4"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45"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7"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8"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9"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0"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1"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2"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3"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4"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5"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6"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7"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8"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9"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0"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1"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2"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3"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64"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5"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6"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7"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8"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9"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0"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1"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2"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3"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4"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5"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6"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7"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8"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9"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0"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1"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2"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3"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4"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5"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6"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7"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8"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9"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0"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1"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2"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3"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4"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5"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6"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7"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8"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9"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00"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1"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2"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3"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4"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5"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Grp="1" noChangeArrowheads="1"/>
          </p:cNvSpPr>
          <p:nvPr>
            <p:ph type="ctrTitle" idx="4294967295"/>
          </p:nvPr>
        </p:nvSpPr>
        <p:spPr>
          <a:xfrm>
            <a:off x="381000" y="838200"/>
            <a:ext cx="8458200" cy="1470025"/>
          </a:xfrm>
        </p:spPr>
        <p:txBody>
          <a:bodyPr/>
          <a:lstStyle/>
          <a:p>
            <a:r>
              <a:rPr lang="en-US" dirty="0"/>
              <a:t>Exercise 1: Energy Management Assessment</a:t>
            </a:r>
          </a:p>
        </p:txBody>
      </p:sp>
      <p:pic>
        <p:nvPicPr>
          <p:cNvPr id="34819" name="Picture 10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23622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 Box 1029"/>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Introduction to Energy Management</a:t>
            </a:r>
          </a:p>
        </p:txBody>
      </p:sp>
      <p:sp>
        <p:nvSpPr>
          <p:cNvPr id="6" name="Slide Number Placeholder 5"/>
          <p:cNvSpPr>
            <a:spLocks noGrp="1"/>
          </p:cNvSpPr>
          <p:nvPr>
            <p:ph type="sldNum" sz="quarter" idx="11"/>
          </p:nvPr>
        </p:nvSpPr>
        <p:spPr/>
        <p:txBody>
          <a:bodyPr/>
          <a:lstStyle/>
          <a:p>
            <a:pPr>
              <a:defRPr/>
            </a:pPr>
            <a:fld id="{E0F00CF3-150B-4110-99E7-D2AA23997C18}" type="slidenum">
              <a:rPr lang="en-US"/>
              <a:pPr>
                <a:defRPr/>
              </a:pPr>
              <a:t>30</a:t>
            </a:fld>
            <a:endParaRPr lang="en-US"/>
          </a:p>
        </p:txBody>
      </p:sp>
      <p:pic>
        <p:nvPicPr>
          <p:cNvPr id="34822"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24200" y="3352800"/>
            <a:ext cx="5695950" cy="265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TextBox 6"/>
          <p:cNvSpPr txBox="1">
            <a:spLocks noChangeArrowheads="1"/>
          </p:cNvSpPr>
          <p:nvPr/>
        </p:nvSpPr>
        <p:spPr bwMode="auto">
          <a:xfrm>
            <a:off x="381000" y="3810000"/>
            <a:ext cx="2057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800" dirty="0">
                <a:solidFill>
                  <a:schemeClr val="bg1"/>
                </a:solidFill>
              </a:rPr>
              <a:t>Page 3 </a:t>
            </a:r>
          </a:p>
          <a:p>
            <a:pPr eaLnBrk="1" hangingPunct="1"/>
            <a:r>
              <a:rPr lang="en-US" sz="2800" dirty="0">
                <a:solidFill>
                  <a:schemeClr val="bg1"/>
                </a:solidFill>
              </a:rPr>
              <a:t>in the exercises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ctrTitle" idx="4294967295"/>
          </p:nvPr>
        </p:nvSpPr>
        <p:spPr>
          <a:xfrm>
            <a:off x="685800" y="2130425"/>
            <a:ext cx="7772400" cy="1470025"/>
          </a:xfrm>
        </p:spPr>
        <p:txBody>
          <a:bodyPr/>
          <a:lstStyle/>
          <a:p>
            <a:r>
              <a:rPr lang="en-US" sz="4400"/>
              <a:t>Why Commit to</a:t>
            </a:r>
            <a:br>
              <a:rPr lang="en-US" sz="4400"/>
            </a:br>
            <a:r>
              <a:rPr lang="en-US" sz="4400"/>
              <a:t>Energy Management?</a:t>
            </a:r>
          </a:p>
        </p:txBody>
      </p:sp>
      <p:sp>
        <p:nvSpPr>
          <p:cNvPr id="35843" name="Rectangle 2"/>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5" name="Slide Number Placeholder 4"/>
          <p:cNvSpPr>
            <a:spLocks noGrp="1"/>
          </p:cNvSpPr>
          <p:nvPr>
            <p:ph type="sldNum" sz="quarter" idx="11"/>
          </p:nvPr>
        </p:nvSpPr>
        <p:spPr/>
        <p:txBody>
          <a:bodyPr/>
          <a:lstStyle/>
          <a:p>
            <a:pPr>
              <a:defRPr/>
            </a:pPr>
            <a:fld id="{8F8F044A-5C6E-4777-8B08-719C1D35930F}" type="slidenum">
              <a:rPr lang="en-US"/>
              <a:pPr>
                <a:defRPr/>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381750"/>
            <a:ext cx="2133600" cy="476250"/>
          </a:xfrm>
          <a:prstGeom prst="rect">
            <a:avLst/>
          </a:prstGeom>
          <a:noFill/>
          <a:ln>
            <a:miter lim="800000"/>
            <a:headEnd/>
            <a:tailEnd/>
          </a:ln>
        </p:spPr>
        <p:txBody>
          <a:bodyPr/>
          <a:lstStyle/>
          <a:p>
            <a:pPr algn="r">
              <a:defRPr/>
            </a:pPr>
            <a:fld id="{413FFBAC-0A1E-4140-A11A-89B8189B95FA}" type="slidenum">
              <a:rPr lang="en-US" sz="1400">
                <a:solidFill>
                  <a:schemeClr val="accent3"/>
                </a:solidFill>
              </a:rPr>
              <a:pPr algn="r">
                <a:defRPr/>
              </a:pPr>
              <a:t>32</a:t>
            </a:fld>
            <a:endParaRPr lang="en-US" sz="1400" dirty="0">
              <a:solidFill>
                <a:schemeClr val="accent3"/>
              </a:solidFill>
            </a:endParaRPr>
          </a:p>
        </p:txBody>
      </p:sp>
      <p:sp>
        <p:nvSpPr>
          <p:cNvPr id="3" name="Rectangle 3074"/>
          <p:cNvSpPr txBox="1">
            <a:spLocks noChangeArrowheads="1"/>
          </p:cNvSpPr>
          <p:nvPr/>
        </p:nvSpPr>
        <p:spPr bwMode="auto">
          <a:xfrm>
            <a:off x="0" y="533400"/>
            <a:ext cx="8991600" cy="639763"/>
          </a:xfrm>
          <a:prstGeom prst="rect">
            <a:avLst/>
          </a:prstGeom>
          <a:noFill/>
          <a:ln w="9525">
            <a:noFill/>
            <a:miter lim="800000"/>
            <a:headEnd/>
            <a:tailEnd/>
          </a:ln>
        </p:spPr>
        <p:txBody>
          <a:bodyPr anchor="ctr"/>
          <a:lstStyle/>
          <a:p>
            <a:pPr algn="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5181600" y="1447800"/>
            <a:ext cx="3657600" cy="461665"/>
          </a:xfrm>
          <a:prstGeom prst="rect">
            <a:avLst/>
          </a:prstGeom>
          <a:noFill/>
          <a:ln w="9525">
            <a:noFill/>
            <a:miter lim="800000"/>
            <a:headEnd/>
            <a:tailEnd/>
          </a:ln>
        </p:spPr>
        <p:txBody>
          <a:bodyPr wrap="square">
            <a:spAutoFit/>
          </a:bodyPr>
          <a:lstStyle/>
          <a:p>
            <a:pPr algn="r">
              <a:defRPr/>
            </a:pPr>
            <a:r>
              <a:rPr lang="en-US" sz="2400" dirty="0">
                <a:solidFill>
                  <a:schemeClr val="accent3"/>
                </a:solidFill>
                <a:latin typeface="+mn-lt"/>
              </a:rPr>
              <a:t>www.energystar.gov</a:t>
            </a:r>
          </a:p>
        </p:txBody>
      </p:sp>
      <p:sp>
        <p:nvSpPr>
          <p:cNvPr id="36871"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8"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2"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3"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00FE00"/>
          </a:solidFill>
          <a:ln w="21">
            <a:solidFill>
              <a:srgbClr val="29ABE2"/>
            </a:solidFill>
            <a:prstDash val="solid"/>
            <a:round/>
            <a:headEnd/>
            <a:tailEnd/>
          </a:ln>
        </p:spPr>
        <p:txBody>
          <a:bodyPr/>
          <a:lstStyle/>
          <a:p>
            <a:endParaRPr lang="en-US"/>
          </a:p>
        </p:txBody>
      </p:sp>
      <p:sp>
        <p:nvSpPr>
          <p:cNvPr id="14"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5"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6"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8"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9"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0"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21"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23"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4"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6"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27"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42"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3"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4"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5"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6"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7"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8"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9"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0"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1"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52"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3"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4"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5"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8"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9"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0"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2"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3"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4"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5"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6"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2"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8"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2"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3"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5"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6"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7"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8"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9"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0"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1"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3"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6"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7"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9"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0"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1"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3"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5"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6"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7"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8"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9"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0"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22"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3"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4"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5"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6"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7"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8"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9"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0"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1"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2"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4"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5"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6"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8"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9"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0"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1"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2"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4"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5"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6"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8"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9"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0"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1"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4"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5"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6"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8"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9"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0"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1"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2"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381750"/>
            <a:ext cx="2133600" cy="476250"/>
          </a:xfrm>
          <a:prstGeom prst="rect">
            <a:avLst/>
          </a:prstGeom>
          <a:noFill/>
          <a:ln>
            <a:miter lim="800000"/>
            <a:headEnd/>
            <a:tailEnd/>
          </a:ln>
        </p:spPr>
        <p:txBody>
          <a:bodyPr/>
          <a:lstStyle/>
          <a:p>
            <a:pPr algn="r">
              <a:defRPr/>
            </a:pPr>
            <a:fld id="{413FFBAC-0A1E-4140-A11A-89B8189B95FA}" type="slidenum">
              <a:rPr lang="en-US" sz="1400">
                <a:solidFill>
                  <a:schemeClr val="accent3"/>
                </a:solidFill>
              </a:rPr>
              <a:pPr algn="r">
                <a:defRPr/>
              </a:pPr>
              <a:t>33</a:t>
            </a:fld>
            <a:endParaRPr lang="en-US" sz="1400" dirty="0">
              <a:solidFill>
                <a:schemeClr val="accent3"/>
              </a:solidFill>
            </a:endParaRPr>
          </a:p>
        </p:txBody>
      </p:sp>
      <p:sp>
        <p:nvSpPr>
          <p:cNvPr id="3" name="Rectangle 3074"/>
          <p:cNvSpPr txBox="1">
            <a:spLocks noChangeArrowheads="1"/>
          </p:cNvSpPr>
          <p:nvPr/>
        </p:nvSpPr>
        <p:spPr bwMode="auto">
          <a:xfrm>
            <a:off x="0" y="381000"/>
            <a:ext cx="8991600" cy="1219200"/>
          </a:xfrm>
          <a:prstGeom prst="rect">
            <a:avLst/>
          </a:prstGeom>
          <a:noFill/>
          <a:ln w="9525">
            <a:noFill/>
            <a:miter lim="800000"/>
            <a:headEnd/>
            <a:tailEnd/>
          </a:ln>
        </p:spPr>
        <p:txBody>
          <a:bodyPr anchor="ctr"/>
          <a:lstStyle/>
          <a:p>
            <a:pPr algn="ct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0" y="6073914"/>
            <a:ext cx="8305800" cy="707886"/>
          </a:xfrm>
          <a:prstGeom prst="rect">
            <a:avLst/>
          </a:prstGeom>
          <a:noFill/>
          <a:ln w="9525">
            <a:noFill/>
            <a:miter lim="800000"/>
            <a:headEnd/>
            <a:tailEnd/>
          </a:ln>
        </p:spPr>
        <p:txBody>
          <a:bodyPr wrap="square">
            <a:spAutoFit/>
          </a:bodyPr>
          <a:lstStyle/>
          <a:p>
            <a:pPr>
              <a:defRPr/>
            </a:pPr>
            <a:r>
              <a:rPr lang="en-US" sz="2000" dirty="0">
                <a:solidFill>
                  <a:schemeClr val="accent3"/>
                </a:solidFill>
              </a:rPr>
              <a:t>https://www.energystar.gov/sites/default/files/buildings/tools/Guidelines%20for%20Energy%20Management%206_2013.pdf.  </a:t>
            </a:r>
            <a:r>
              <a:rPr lang="en-US" sz="2000" dirty="0">
                <a:solidFill>
                  <a:schemeClr val="accent3"/>
                </a:solidFill>
                <a:latin typeface="+mn-lt"/>
              </a:rPr>
              <a:t> </a:t>
            </a:r>
          </a:p>
        </p:txBody>
      </p:sp>
      <p:sp>
        <p:nvSpPr>
          <p:cNvPr id="36871"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8"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5" name="Picture 4"/>
          <p:cNvPicPr>
            <a:picLocks noChangeAspect="1"/>
          </p:cNvPicPr>
          <p:nvPr/>
        </p:nvPicPr>
        <p:blipFill rotWithShape="1">
          <a:blip r:embed="rId3"/>
          <a:srcRect t="343"/>
          <a:stretch/>
        </p:blipFill>
        <p:spPr>
          <a:xfrm>
            <a:off x="2895600" y="1619250"/>
            <a:ext cx="3558962" cy="4454664"/>
          </a:xfrm>
          <a:prstGeom prst="rect">
            <a:avLst/>
          </a:prstGeom>
        </p:spPr>
      </p:pic>
    </p:spTree>
    <p:extLst>
      <p:ext uri="{BB962C8B-B14F-4D97-AF65-F5344CB8AC3E}">
        <p14:creationId xmlns:p14="http://schemas.microsoft.com/office/powerpoint/2010/main" val="4170237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533400"/>
            <a:ext cx="8458200" cy="884238"/>
          </a:xfrm>
        </p:spPr>
        <p:txBody>
          <a:bodyPr/>
          <a:lstStyle/>
          <a:p>
            <a:r>
              <a:rPr lang="en-US"/>
              <a:t>Dollar Savings and Margin</a:t>
            </a:r>
          </a:p>
        </p:txBody>
      </p:sp>
      <p:sp>
        <p:nvSpPr>
          <p:cNvPr id="39939" name="Content Placeholder 2"/>
          <p:cNvSpPr>
            <a:spLocks noGrp="1"/>
          </p:cNvSpPr>
          <p:nvPr>
            <p:ph idx="1"/>
          </p:nvPr>
        </p:nvSpPr>
        <p:spPr/>
        <p:txBody>
          <a:bodyPr/>
          <a:lstStyle/>
          <a:p>
            <a:pPr>
              <a:buFont typeface="Wingdings" pitchFamily="2" charset="2"/>
              <a:buNone/>
            </a:pPr>
            <a:r>
              <a:rPr lang="en-US" dirty="0"/>
              <a:t>$ 1,000,000     Revenue </a:t>
            </a:r>
          </a:p>
          <a:p>
            <a:pPr>
              <a:buFont typeface="Wingdings" pitchFamily="2" charset="2"/>
              <a:buNone/>
            </a:pPr>
            <a:r>
              <a:rPr lang="en-US" u="sng" dirty="0"/>
              <a:t>$    950,000     Expenses</a:t>
            </a:r>
          </a:p>
          <a:p>
            <a:pPr>
              <a:buFont typeface="Wingdings" pitchFamily="2" charset="2"/>
              <a:buNone/>
            </a:pPr>
            <a:r>
              <a:rPr lang="en-US" dirty="0"/>
              <a:t>$      50,000     Margin       (5% of revenue)</a:t>
            </a:r>
          </a:p>
          <a:p>
            <a:pPr>
              <a:buFont typeface="Wingdings" pitchFamily="2" charset="2"/>
              <a:buNone/>
            </a:pPr>
            <a:endParaRPr lang="en-US" dirty="0"/>
          </a:p>
          <a:p>
            <a:pPr>
              <a:buFont typeface="Wingdings" pitchFamily="2" charset="2"/>
              <a:buNone/>
            </a:pPr>
            <a:r>
              <a:rPr lang="en-US" dirty="0"/>
              <a:t>A cost savings of $</a:t>
            </a:r>
            <a:r>
              <a:rPr lang="en-US"/>
              <a:t>1000 @ </a:t>
            </a:r>
            <a:r>
              <a:rPr lang="en-US" dirty="0"/>
              <a:t>5% margin</a:t>
            </a:r>
          </a:p>
          <a:p>
            <a:pPr>
              <a:buFont typeface="Wingdings" pitchFamily="2" charset="2"/>
              <a:buNone/>
            </a:pPr>
            <a:r>
              <a:rPr lang="en-US" dirty="0"/>
              <a:t>Equivalent to $20,000 in increased revenue</a:t>
            </a:r>
          </a:p>
          <a:p>
            <a:pPr>
              <a:buFont typeface="Wingdings" pitchFamily="2" charset="2"/>
              <a:buNone/>
            </a:pPr>
            <a:endParaRPr lang="en-US" dirty="0"/>
          </a:p>
        </p:txBody>
      </p:sp>
      <p:sp>
        <p:nvSpPr>
          <p:cNvPr id="39941" name="Rectangle 4"/>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7" name="Slide Number Placeholder 6"/>
          <p:cNvSpPr>
            <a:spLocks noGrp="1"/>
          </p:cNvSpPr>
          <p:nvPr>
            <p:ph type="sldNum" sz="quarter" idx="11"/>
          </p:nvPr>
        </p:nvSpPr>
        <p:spPr/>
        <p:txBody>
          <a:bodyPr/>
          <a:lstStyle/>
          <a:p>
            <a:pPr>
              <a:defRPr/>
            </a:pPr>
            <a:fld id="{A1C2EC8D-42BA-4375-A315-78AFA6A86442}" type="slidenum">
              <a:rPr lang="en-US"/>
              <a:pPr>
                <a:defRPr/>
              </a:pPr>
              <a:t>34</a:t>
            </a:fld>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724400" y="1000646"/>
            <a:ext cx="4191000" cy="3054139"/>
          </a:xfrm>
          <a:prstGeom prst="rect">
            <a:avLst/>
          </a:prstGeom>
        </p:spPr>
      </p:pic>
      <p:sp>
        <p:nvSpPr>
          <p:cNvPr id="40962" name="Rectangle 2"/>
          <p:cNvSpPr>
            <a:spLocks noGrp="1" noChangeArrowheads="1"/>
          </p:cNvSpPr>
          <p:nvPr>
            <p:ph type="title" idx="4294967295"/>
          </p:nvPr>
        </p:nvSpPr>
        <p:spPr>
          <a:xfrm>
            <a:off x="152400" y="304800"/>
            <a:ext cx="8610600" cy="838200"/>
          </a:xfrm>
        </p:spPr>
        <p:txBody>
          <a:bodyPr/>
          <a:lstStyle/>
          <a:p>
            <a:r>
              <a:rPr lang="en-US" sz="3200" dirty="0">
                <a:cs typeface="Arial" charset="0"/>
              </a:rPr>
              <a:t>Financial Value Tools from ENERGY STAR</a:t>
            </a:r>
          </a:p>
        </p:txBody>
      </p:sp>
      <p:sp>
        <p:nvSpPr>
          <p:cNvPr id="40964" name="Rectangle 20"/>
          <p:cNvSpPr>
            <a:spLocks noGrp="1" noChangeArrowheads="1"/>
          </p:cNvSpPr>
          <p:nvPr>
            <p:ph type="body" idx="4294967295"/>
          </p:nvPr>
        </p:nvSpPr>
        <p:spPr>
          <a:xfrm>
            <a:off x="381000" y="1981200"/>
            <a:ext cx="4419600" cy="4114800"/>
          </a:xfrm>
        </p:spPr>
        <p:txBody>
          <a:bodyPr/>
          <a:lstStyle/>
          <a:p>
            <a:pPr>
              <a:spcAft>
                <a:spcPct val="20000"/>
              </a:spcAft>
              <a:buClr>
                <a:srgbClr val="05A6D0"/>
              </a:buClr>
            </a:pPr>
            <a:r>
              <a:rPr lang="en-US" sz="2400" dirty="0">
                <a:cs typeface="Arial" charset="0"/>
              </a:rPr>
              <a:t>Building Upgrade Value Calculator—Commercial Real Estate</a:t>
            </a:r>
          </a:p>
          <a:p>
            <a:pPr>
              <a:spcAft>
                <a:spcPct val="20000"/>
              </a:spcAft>
              <a:buClr>
                <a:srgbClr val="05A6D0"/>
              </a:buClr>
            </a:pPr>
            <a:r>
              <a:rPr lang="en-US" sz="2400" dirty="0">
                <a:cs typeface="Arial" charset="0"/>
              </a:rPr>
              <a:t>Financial Value Calculator—Corporate Real Estate</a:t>
            </a:r>
          </a:p>
          <a:p>
            <a:pPr>
              <a:spcAft>
                <a:spcPct val="20000"/>
              </a:spcAft>
              <a:buClr>
                <a:srgbClr val="05A6D0"/>
              </a:buClr>
            </a:pPr>
            <a:r>
              <a:rPr lang="en-US" sz="2400" dirty="0">
                <a:cs typeface="Arial" charset="0"/>
              </a:rPr>
              <a:t>Cash Flow Opportunity Calculator</a:t>
            </a:r>
          </a:p>
          <a:p>
            <a:pPr>
              <a:lnSpc>
                <a:spcPct val="90000"/>
              </a:lnSpc>
              <a:buClr>
                <a:srgbClr val="05A6D0"/>
              </a:buClr>
            </a:pPr>
            <a:endParaRPr lang="en-US" sz="2400" dirty="0">
              <a:solidFill>
                <a:schemeClr val="tx1"/>
              </a:solidFill>
              <a:cs typeface="Arial" charset="0"/>
            </a:endParaRPr>
          </a:p>
          <a:p>
            <a:pPr>
              <a:lnSpc>
                <a:spcPct val="90000"/>
              </a:lnSpc>
              <a:buClr>
                <a:srgbClr val="05A6D0"/>
              </a:buClr>
            </a:pPr>
            <a:endParaRPr lang="en-US" dirty="0">
              <a:cs typeface="Arial" charset="0"/>
            </a:endParaRPr>
          </a:p>
        </p:txBody>
      </p:sp>
      <p:pic>
        <p:nvPicPr>
          <p:cNvPr id="40965"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t="6563" r="33745" b="6563"/>
          <a:stretch>
            <a:fillRect/>
          </a:stretch>
        </p:blipFill>
        <p:spPr bwMode="auto">
          <a:xfrm>
            <a:off x="6453187" y="2743200"/>
            <a:ext cx="2690813" cy="3430555"/>
          </a:xfrm>
          <a:prstGeom prst="rect">
            <a:avLst/>
          </a:prstGeom>
          <a:noFill/>
          <a:ln w="9525">
            <a:solidFill>
              <a:srgbClr val="47BEF9"/>
            </a:solidFill>
            <a:miter lim="800000"/>
            <a:headEnd/>
            <a:tailEnd/>
          </a:ln>
          <a:extLst>
            <a:ext uri="{909E8E84-426E-40DD-AFC4-6F175D3DCCD1}">
              <a14:hiddenFill xmlns:a14="http://schemas.microsoft.com/office/drawing/2010/main">
                <a:solidFill>
                  <a:srgbClr val="FFFFFF"/>
                </a:solidFill>
              </a14:hiddenFill>
            </a:ext>
          </a:extLst>
        </p:spPr>
      </p:pic>
      <p:sp>
        <p:nvSpPr>
          <p:cNvPr id="9" name="Slide Number Placeholder 8"/>
          <p:cNvSpPr>
            <a:spLocks noGrp="1"/>
          </p:cNvSpPr>
          <p:nvPr>
            <p:ph type="sldNum" sz="quarter" idx="11"/>
          </p:nvPr>
        </p:nvSpPr>
        <p:spPr/>
        <p:txBody>
          <a:bodyPr/>
          <a:lstStyle/>
          <a:p>
            <a:pPr>
              <a:defRPr/>
            </a:pPr>
            <a:fld id="{C94257F5-A0C9-43EA-97B7-4C9F134C51DA}" type="slidenum">
              <a:rPr lang="en-US"/>
              <a:pPr>
                <a:defRPr/>
              </a:pPr>
              <a:t>35</a:t>
            </a:fld>
            <a:endParaRPr lang="en-US"/>
          </a:p>
        </p:txBody>
      </p:sp>
      <p:sp>
        <p:nvSpPr>
          <p:cNvPr id="40967" name="Rectangle 9"/>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pic>
        <p:nvPicPr>
          <p:cNvPr id="40968"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59923" y="4282305"/>
            <a:ext cx="3712477"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57200" y="228600"/>
            <a:ext cx="8229600" cy="884238"/>
          </a:xfrm>
        </p:spPr>
        <p:txBody>
          <a:bodyPr/>
          <a:lstStyle/>
          <a:p>
            <a:r>
              <a:rPr lang="en-US"/>
              <a:t>Where Do We Use Energy?</a:t>
            </a:r>
          </a:p>
        </p:txBody>
      </p:sp>
      <p:sp>
        <p:nvSpPr>
          <p:cNvPr id="44035" name="Rectangle 4"/>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6" name="Slide Number Placeholder 5"/>
          <p:cNvSpPr>
            <a:spLocks noGrp="1"/>
          </p:cNvSpPr>
          <p:nvPr>
            <p:ph type="sldNum" sz="quarter" idx="11"/>
          </p:nvPr>
        </p:nvSpPr>
        <p:spPr/>
        <p:txBody>
          <a:bodyPr/>
          <a:lstStyle/>
          <a:p>
            <a:pPr>
              <a:defRPr/>
            </a:pPr>
            <a:fld id="{281FB856-6FEB-47CD-AA8C-2DA11A3C3026}" type="slidenum">
              <a:rPr lang="en-US" smtClean="0"/>
              <a:pPr>
                <a:defRPr/>
              </a:pPr>
              <a:t>36</a:t>
            </a:fld>
            <a:endParaRPr lang="en-US" dirty="0"/>
          </a:p>
        </p:txBody>
      </p:sp>
      <p:sp>
        <p:nvSpPr>
          <p:cNvPr id="8" name="Rectangle 3"/>
          <p:cNvSpPr txBox="1">
            <a:spLocks noChangeArrowheads="1"/>
          </p:cNvSpPr>
          <p:nvPr/>
        </p:nvSpPr>
        <p:spPr bwMode="auto">
          <a:xfrm>
            <a:off x="685799" y="6395621"/>
            <a:ext cx="7696200" cy="462379"/>
          </a:xfrm>
          <a:prstGeom prst="rect">
            <a:avLst/>
          </a:prstGeom>
          <a:noFill/>
          <a:ln w="9525">
            <a:noFill/>
            <a:miter lim="800000"/>
            <a:headEnd/>
            <a:tailEnd/>
          </a:ln>
        </p:spPr>
        <p:txBody>
          <a:bodyPr lIns="90000" tIns="46800" rIns="90000" bIns="46800"/>
          <a:lstStyle/>
          <a:p>
            <a:pPr marL="339725" indent="-339725" algn="ctr" defTabSz="457200" eaLnBrk="1" hangingPunct="1">
              <a:lnSpc>
                <a:spcPct val="95000"/>
              </a:lnSpc>
              <a:spcBef>
                <a:spcPts val="7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kern="0" dirty="0">
                <a:solidFill>
                  <a:srgbClr val="FFFFFF"/>
                </a:solidFill>
                <a:latin typeface="Times New Roman" pitchFamily="18" charset="0"/>
              </a:rPr>
              <a:t>Source: U.S. EIA.</a:t>
            </a:r>
          </a:p>
        </p:txBody>
      </p:sp>
      <p:pic>
        <p:nvPicPr>
          <p:cNvPr id="9" name="Picture 8">
            <a:extLst>
              <a:ext uri="{FF2B5EF4-FFF2-40B4-BE49-F238E27FC236}">
                <a16:creationId xmlns:a16="http://schemas.microsoft.com/office/drawing/2014/main" id="{B5CB2182-E390-44FD-B5D2-5CC7DF8931BE}"/>
              </a:ext>
            </a:extLst>
          </p:cNvPr>
          <p:cNvPicPr>
            <a:picLocks noChangeAspect="1"/>
          </p:cNvPicPr>
          <p:nvPr/>
        </p:nvPicPr>
        <p:blipFill>
          <a:blip r:embed="rId3"/>
          <a:stretch>
            <a:fillRect/>
          </a:stretch>
        </p:blipFill>
        <p:spPr>
          <a:xfrm>
            <a:off x="291787" y="915094"/>
            <a:ext cx="8585161" cy="5344002"/>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3"/>
          <p:cNvSpPr>
            <a:spLocks noGrp="1"/>
          </p:cNvSpPr>
          <p:nvPr>
            <p:ph type="title"/>
          </p:nvPr>
        </p:nvSpPr>
        <p:spPr>
          <a:xfrm>
            <a:off x="457200" y="274638"/>
            <a:ext cx="8229600" cy="715962"/>
          </a:xfrm>
        </p:spPr>
        <p:txBody>
          <a:bodyPr/>
          <a:lstStyle/>
          <a:p>
            <a:r>
              <a:rPr lang="en-US"/>
              <a:t>Renewable Energy Sources</a:t>
            </a:r>
          </a:p>
        </p:txBody>
      </p:sp>
      <p:sp>
        <p:nvSpPr>
          <p:cNvPr id="43011" name="Slide Number Placeholder 1"/>
          <p:cNvSpPr>
            <a:spLocks noGrp="1"/>
          </p:cNvSpPr>
          <p:nvPr>
            <p:ph type="sldNum" sz="quarter" idx="11"/>
          </p:nvPr>
        </p:nvSpPr>
        <p:spPr bwMode="auto">
          <a:xfrm>
            <a:off x="6553200" y="6381750"/>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D0CB97C-713E-4F5F-A207-E8A724E2B2FB}" type="slidenum">
              <a:rPr lang="en-US" smtClean="0">
                <a:solidFill>
                  <a:schemeClr val="bg1"/>
                </a:solidFill>
              </a:rPr>
              <a:pPr eaLnBrk="1" hangingPunct="1"/>
              <a:t>37</a:t>
            </a:fld>
            <a:endParaRPr lang="en-US">
              <a:solidFill>
                <a:schemeClr val="bg1"/>
              </a:solidFill>
            </a:endParaRPr>
          </a:p>
        </p:txBody>
      </p:sp>
      <p:sp>
        <p:nvSpPr>
          <p:cNvPr id="6" name="Rectangle 3"/>
          <p:cNvSpPr txBox="1">
            <a:spLocks noChangeArrowheads="1"/>
          </p:cNvSpPr>
          <p:nvPr/>
        </p:nvSpPr>
        <p:spPr bwMode="auto">
          <a:xfrm>
            <a:off x="685799" y="6395621"/>
            <a:ext cx="7696200" cy="462379"/>
          </a:xfrm>
          <a:prstGeom prst="rect">
            <a:avLst/>
          </a:prstGeom>
          <a:noFill/>
          <a:ln w="9525">
            <a:noFill/>
            <a:miter lim="800000"/>
            <a:headEnd/>
            <a:tailEnd/>
          </a:ln>
        </p:spPr>
        <p:txBody>
          <a:bodyPr lIns="90000" tIns="46800" rIns="90000" bIns="46800"/>
          <a:lstStyle/>
          <a:p>
            <a:pPr marL="339725" indent="-339725" algn="ctr" defTabSz="457200" eaLnBrk="1" hangingPunct="1">
              <a:lnSpc>
                <a:spcPct val="95000"/>
              </a:lnSpc>
              <a:spcBef>
                <a:spcPts val="7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kern="0" dirty="0">
                <a:solidFill>
                  <a:srgbClr val="FFFFFF"/>
                </a:solidFill>
                <a:latin typeface="Times New Roman" pitchFamily="18" charset="0"/>
              </a:rPr>
              <a:t>Source: U.S</a:t>
            </a:r>
            <a:r>
              <a:rPr lang="en-GB" kern="0">
                <a:solidFill>
                  <a:srgbClr val="FFFFFF"/>
                </a:solidFill>
                <a:latin typeface="Times New Roman" pitchFamily="18" charset="0"/>
              </a:rPr>
              <a:t>. EIA</a:t>
            </a:r>
            <a:r>
              <a:rPr lang="en-GB" kern="0" dirty="0">
                <a:solidFill>
                  <a:srgbClr val="FFFFFF"/>
                </a:solidFill>
                <a:latin typeface="Times New Roman" pitchFamily="18" charset="0"/>
              </a:rPr>
              <a:t>.</a:t>
            </a:r>
          </a:p>
        </p:txBody>
      </p:sp>
      <p:pic>
        <p:nvPicPr>
          <p:cNvPr id="7" name="Picture 6">
            <a:extLst>
              <a:ext uri="{FF2B5EF4-FFF2-40B4-BE49-F238E27FC236}">
                <a16:creationId xmlns:a16="http://schemas.microsoft.com/office/drawing/2014/main" id="{52249585-F4D3-4E5E-8D62-46174157AD93}"/>
              </a:ext>
            </a:extLst>
          </p:cNvPr>
          <p:cNvPicPr>
            <a:picLocks noChangeAspect="1"/>
          </p:cNvPicPr>
          <p:nvPr/>
        </p:nvPicPr>
        <p:blipFill>
          <a:blip r:embed="rId3"/>
          <a:stretch>
            <a:fillRect/>
          </a:stretch>
        </p:blipFill>
        <p:spPr>
          <a:xfrm>
            <a:off x="685800" y="914400"/>
            <a:ext cx="7653554" cy="5553001"/>
          </a:xfrm>
          <a:prstGeom prst="rect">
            <a:avLst/>
          </a:prstGeom>
        </p:spPr>
      </p:pic>
      <p:sp>
        <p:nvSpPr>
          <p:cNvPr id="8" name="TextBox 7"/>
          <p:cNvSpPr txBox="1"/>
          <p:nvPr/>
        </p:nvSpPr>
        <p:spPr>
          <a:xfrm>
            <a:off x="3124200" y="1905000"/>
            <a:ext cx="76200" cy="369332"/>
          </a:xfrm>
          <a:prstGeom prst="rect">
            <a:avLst/>
          </a:prstGeom>
          <a:noFill/>
        </p:spPr>
        <p:txBody>
          <a:bodyPr wrap="square" rtlCol="0">
            <a:spAutoFit/>
          </a:bodyPr>
          <a:lstStyle/>
          <a:p>
            <a:r>
              <a:rPr lang="en-US" dirty="0">
                <a:solidFill>
                  <a:schemeClr val="bg2">
                    <a:lumMod val="75000"/>
                  </a:schemeClr>
                </a:solidFill>
              </a:rPr>
              <a:t>.</a:t>
            </a:r>
          </a:p>
        </p:txBody>
      </p:sp>
    </p:spTree>
  </p:cSld>
  <p:clrMapOvr>
    <a:masterClrMapping/>
  </p:clrMapOvr>
  <p:transition spd="slow"/>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457200" y="274638"/>
            <a:ext cx="82327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Energy Management Potential</a:t>
            </a:r>
          </a:p>
        </p:txBody>
      </p:sp>
      <p:sp>
        <p:nvSpPr>
          <p:cNvPr id="5" name="Slide Number Placeholder 4"/>
          <p:cNvSpPr>
            <a:spLocks noGrp="1"/>
          </p:cNvSpPr>
          <p:nvPr>
            <p:ph type="sldNum" sz="quarter" idx="11"/>
          </p:nvPr>
        </p:nvSpPr>
        <p:spPr/>
        <p:txBody>
          <a:bodyPr/>
          <a:lstStyle/>
          <a:p>
            <a:pPr>
              <a:defRPr/>
            </a:pPr>
            <a:fld id="{08322B16-EC3D-42F8-9877-96F10DAE6181}" type="slidenum">
              <a:rPr lang="en-US"/>
              <a:pPr>
                <a:defRPr/>
              </a:pPr>
              <a:t>38</a:t>
            </a:fld>
            <a:endParaRPr lang="en-US" dirty="0"/>
          </a:p>
        </p:txBody>
      </p:sp>
      <p:sp>
        <p:nvSpPr>
          <p:cNvPr id="45061" name="Rectangle 5"/>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6" name="Rectangle 3">
            <a:extLst>
              <a:ext uri="{FF2B5EF4-FFF2-40B4-BE49-F238E27FC236}">
                <a16:creationId xmlns:a16="http://schemas.microsoft.com/office/drawing/2014/main" id="{F236CDF4-FC57-4325-9C53-93FBDC602694}"/>
              </a:ext>
            </a:extLst>
          </p:cNvPr>
          <p:cNvSpPr txBox="1">
            <a:spLocks noChangeArrowheads="1"/>
          </p:cNvSpPr>
          <p:nvPr/>
        </p:nvSpPr>
        <p:spPr bwMode="auto">
          <a:xfrm>
            <a:off x="647700" y="1943893"/>
            <a:ext cx="7924800" cy="4221163"/>
          </a:xfrm>
          <a:prstGeom prst="rect">
            <a:avLst/>
          </a:prstGeom>
          <a:noFill/>
          <a:ln w="9525">
            <a:noFill/>
            <a:miter lim="800000"/>
            <a:headEnd/>
            <a:tailEnd/>
          </a:ln>
        </p:spPr>
        <p:txBody>
          <a:bodyPr lIns="90000" tIns="46800" rIns="90000" bIns="46800"/>
          <a:lstStyle/>
          <a:p>
            <a:pPr marL="339725" indent="-339725" defTabSz="457200" eaLnBrk="1" hangingPunct="1">
              <a:lnSpc>
                <a:spcPct val="95000"/>
              </a:lnSpc>
              <a:spcBef>
                <a:spcPts val="700"/>
              </a:spcBef>
              <a:buFont typeface="Arial" pitchFamily="34"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chemeClr val="bg1"/>
                </a:solidFill>
                <a:latin typeface="+mj-lt"/>
              </a:rPr>
              <a:t>Buildings consume 40% of U.S. energy</a:t>
            </a:r>
          </a:p>
          <a:p>
            <a:pPr marL="684213" lvl="1" indent="-227013" defTabSz="457200" eaLnBrk="1" hangingPunct="1">
              <a:lnSpc>
                <a:spcPct val="95000"/>
              </a:lnSpc>
              <a:spcBef>
                <a:spcPts val="700"/>
              </a:spcBef>
              <a:buFont typeface="Arial" pitchFamily="34"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chemeClr val="bg1"/>
                </a:solidFill>
                <a:latin typeface="+mj-lt"/>
              </a:rPr>
              <a:t>Residential (21.0%) + Commercial (18.7%) = 39.7%</a:t>
            </a:r>
            <a:endParaRPr lang="en-GB" sz="2000" kern="0" dirty="0">
              <a:solidFill>
                <a:schemeClr val="bg1"/>
              </a:solidFill>
              <a:latin typeface="+mj-lt"/>
            </a:endParaRPr>
          </a:p>
          <a:p>
            <a:pPr lvl="1" defTabSz="457200" eaLnBrk="1" hangingPunct="1">
              <a:lnSpc>
                <a:spcPct val="95000"/>
              </a:lnSpc>
              <a:spcBef>
                <a:spcPts val="7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2000" kern="0" dirty="0">
              <a:solidFill>
                <a:schemeClr val="bg1"/>
              </a:solidFill>
              <a:latin typeface="+mj-lt"/>
            </a:endParaRPr>
          </a:p>
          <a:p>
            <a:pPr marL="339725" indent="-339725" defTabSz="457200" eaLnBrk="1" hangingPunct="1">
              <a:lnSpc>
                <a:spcPct val="95000"/>
              </a:lnSpc>
              <a:spcBef>
                <a:spcPts val="700"/>
              </a:spcBef>
              <a:buFont typeface="Arial" pitchFamily="34"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chemeClr val="bg1"/>
                </a:solidFill>
                <a:latin typeface="+mj-lt"/>
              </a:rPr>
              <a:t>33% reduction of building energy is possible</a:t>
            </a:r>
          </a:p>
          <a:p>
            <a:pPr marL="684213" lvl="1" indent="-227013" defTabSz="457200" eaLnBrk="1" hangingPunct="1">
              <a:lnSpc>
                <a:spcPct val="95000"/>
              </a:lnSpc>
              <a:spcBef>
                <a:spcPts val="700"/>
              </a:spcBef>
              <a:buFont typeface="Arial" pitchFamily="34"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chemeClr val="bg1"/>
                </a:solidFill>
                <a:latin typeface="+mj-lt"/>
              </a:rPr>
              <a:t>39.7% × 33% = 13.1%</a:t>
            </a:r>
            <a:endParaRPr lang="en-GB" sz="2000" kern="0" dirty="0">
              <a:solidFill>
                <a:schemeClr val="bg1"/>
              </a:solidFill>
              <a:latin typeface="+mj-lt"/>
            </a:endParaRPr>
          </a:p>
          <a:p>
            <a:pPr marL="339725" indent="-339725" defTabSz="457200" eaLnBrk="1" hangingPunct="1">
              <a:lnSpc>
                <a:spcPct val="95000"/>
              </a:lnSpc>
              <a:spcBef>
                <a:spcPts val="700"/>
              </a:spcBef>
              <a:buFont typeface="Arial" pitchFamily="34"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3200" kern="0" dirty="0">
              <a:solidFill>
                <a:schemeClr val="bg1"/>
              </a:solidFill>
              <a:latin typeface="+mj-lt"/>
            </a:endParaRPr>
          </a:p>
          <a:p>
            <a:pPr marL="339725" indent="-339725" defTabSz="457200" eaLnBrk="1" hangingPunct="1">
              <a:lnSpc>
                <a:spcPct val="95000"/>
              </a:lnSpc>
              <a:spcBef>
                <a:spcPts val="700"/>
              </a:spcBef>
              <a:buFont typeface="Arial" pitchFamily="34"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chemeClr val="bg1"/>
                </a:solidFill>
                <a:latin typeface="+mj-lt"/>
              </a:rPr>
              <a:t>This will save 13% of U.S. energy!</a:t>
            </a:r>
            <a:endParaRPr lang="en-GB" sz="2000" kern="0" dirty="0">
              <a:solidFill>
                <a:schemeClr val="bg1"/>
              </a:solidFill>
              <a:latin typeface="+mj-lt"/>
            </a:endParaRPr>
          </a:p>
          <a:p>
            <a:pPr defTabSz="457200" eaLnBrk="1" hangingPunct="1">
              <a:lnSpc>
                <a:spcPct val="95000"/>
              </a:lnSpc>
              <a:spcBef>
                <a:spcPts val="700"/>
              </a:spcBef>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3200" kern="0" dirty="0">
              <a:solidFill>
                <a:schemeClr val="bg1"/>
              </a:solidFill>
              <a:latin typeface="+mj-lt"/>
            </a:endParaRPr>
          </a:p>
          <a:p>
            <a:pPr marL="339725" indent="-339725" defTabSz="457200" eaLnBrk="1" hangingPunct="1">
              <a:lnSpc>
                <a:spcPct val="95000"/>
              </a:lnSpc>
              <a:spcBef>
                <a:spcPts val="7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2800" kern="0" dirty="0">
              <a:solidFill>
                <a:srgbClr val="FFFFFF"/>
              </a:solidFill>
              <a:latin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4"/>
          <p:cNvSpPr>
            <a:spLocks noGrp="1"/>
          </p:cNvSpPr>
          <p:nvPr>
            <p:ph type="title"/>
          </p:nvPr>
        </p:nvSpPr>
        <p:spPr>
          <a:xfrm>
            <a:off x="457200" y="411163"/>
            <a:ext cx="8229600" cy="884237"/>
          </a:xfrm>
        </p:spPr>
        <p:txBody>
          <a:bodyPr/>
          <a:lstStyle/>
          <a:p>
            <a:r>
              <a:rPr lang="en-US"/>
              <a:t>Renewables as an</a:t>
            </a:r>
            <a:br>
              <a:rPr lang="en-US"/>
            </a:br>
            <a:r>
              <a:rPr lang="en-US"/>
              <a:t>Environmental Solution?</a:t>
            </a:r>
          </a:p>
        </p:txBody>
      </p:sp>
      <p:sp>
        <p:nvSpPr>
          <p:cNvPr id="41987" name="Rectangle 8"/>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10" name="Slide Number Placeholder 9"/>
          <p:cNvSpPr>
            <a:spLocks noGrp="1"/>
          </p:cNvSpPr>
          <p:nvPr>
            <p:ph type="sldNum" sz="quarter" idx="11"/>
          </p:nvPr>
        </p:nvSpPr>
        <p:spPr/>
        <p:txBody>
          <a:bodyPr/>
          <a:lstStyle/>
          <a:p>
            <a:pPr>
              <a:defRPr/>
            </a:pPr>
            <a:fld id="{EDFA3D1B-9B43-4081-A972-7C769D4666AF}" type="slidenum">
              <a:rPr lang="en-US" smtClean="0"/>
              <a:pPr>
                <a:defRPr/>
              </a:pPr>
              <a:t>39</a:t>
            </a:fld>
            <a:endParaRPr lang="en-US" dirty="0"/>
          </a:p>
        </p:txBody>
      </p:sp>
      <p:sp>
        <p:nvSpPr>
          <p:cNvPr id="7" name="Rectangle 3"/>
          <p:cNvSpPr txBox="1">
            <a:spLocks noChangeArrowheads="1"/>
          </p:cNvSpPr>
          <p:nvPr/>
        </p:nvSpPr>
        <p:spPr bwMode="auto">
          <a:xfrm>
            <a:off x="685799" y="6477000"/>
            <a:ext cx="7696200" cy="381000"/>
          </a:xfrm>
          <a:prstGeom prst="rect">
            <a:avLst/>
          </a:prstGeom>
          <a:noFill/>
          <a:ln w="9525">
            <a:noFill/>
            <a:miter lim="800000"/>
            <a:headEnd/>
            <a:tailEnd/>
          </a:ln>
        </p:spPr>
        <p:txBody>
          <a:bodyPr lIns="90000" tIns="46800" rIns="90000" bIns="46800"/>
          <a:lstStyle/>
          <a:p>
            <a:pPr marL="339725" indent="-339725" algn="ctr" defTabSz="457200" eaLnBrk="1" hangingPunct="1">
              <a:lnSpc>
                <a:spcPct val="95000"/>
              </a:lnSpc>
              <a:spcBef>
                <a:spcPts val="7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kern="0" dirty="0">
                <a:solidFill>
                  <a:srgbClr val="FFFFFF"/>
                </a:solidFill>
                <a:latin typeface="Times New Roman" pitchFamily="18" charset="0"/>
              </a:rPr>
              <a:t>Source: </a:t>
            </a:r>
            <a:r>
              <a:rPr lang="en-GB" sz="1600" kern="0" dirty="0">
                <a:solidFill>
                  <a:srgbClr val="FFFFFF"/>
                </a:solidFill>
                <a:latin typeface="Times New Roman" pitchFamily="18" charset="0"/>
              </a:rPr>
              <a:t>U.S. EIA.</a:t>
            </a:r>
          </a:p>
        </p:txBody>
      </p:sp>
      <p:pic>
        <p:nvPicPr>
          <p:cNvPr id="8" name="Picture 7">
            <a:extLst>
              <a:ext uri="{FF2B5EF4-FFF2-40B4-BE49-F238E27FC236}">
                <a16:creationId xmlns:a16="http://schemas.microsoft.com/office/drawing/2014/main" id="{6080ECEE-D30E-41CA-BCFC-56B9FF997CF1}"/>
              </a:ext>
            </a:extLst>
          </p:cNvPr>
          <p:cNvPicPr>
            <a:picLocks noChangeAspect="1"/>
          </p:cNvPicPr>
          <p:nvPr/>
        </p:nvPicPr>
        <p:blipFill>
          <a:blip r:embed="rId3"/>
          <a:stretch>
            <a:fillRect/>
          </a:stretch>
        </p:blipFill>
        <p:spPr>
          <a:xfrm>
            <a:off x="685800" y="1554317"/>
            <a:ext cx="7870904" cy="481652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p:cNvSpPr txBox="1"/>
          <p:nvPr/>
        </p:nvSpPr>
        <p:spPr>
          <a:xfrm>
            <a:off x="3521723" y="1684867"/>
            <a:ext cx="76200" cy="369332"/>
          </a:xfrm>
          <a:prstGeom prst="rect">
            <a:avLst/>
          </a:prstGeom>
          <a:noFill/>
        </p:spPr>
        <p:txBody>
          <a:bodyPr wrap="square" rtlCol="0">
            <a:spAutoFit/>
          </a:bodyPr>
          <a:lstStyle/>
          <a:p>
            <a:r>
              <a:rPr lang="en-US" b="1" dirty="0">
                <a:solidFill>
                  <a:schemeClr val="bg2">
                    <a:lumMod val="75000"/>
                  </a:schemeClr>
                </a:solidFill>
              </a:rPr>
              <a:t>.</a:t>
            </a:r>
          </a:p>
        </p:txBody>
      </p:sp>
      <p:sp>
        <p:nvSpPr>
          <p:cNvPr id="9" name="TextBox 8"/>
          <p:cNvSpPr txBox="1"/>
          <p:nvPr/>
        </p:nvSpPr>
        <p:spPr>
          <a:xfrm>
            <a:off x="3657600" y="1684867"/>
            <a:ext cx="76200" cy="369332"/>
          </a:xfrm>
          <a:prstGeom prst="rect">
            <a:avLst/>
          </a:prstGeom>
          <a:noFill/>
        </p:spPr>
        <p:txBody>
          <a:bodyPr wrap="square" rtlCol="0">
            <a:spAutoFit/>
          </a:bodyPr>
          <a:lstStyle/>
          <a:p>
            <a:r>
              <a:rPr lang="en-US" b="1" dirty="0">
                <a:solidFill>
                  <a:schemeClr val="bg2">
                    <a:lumMod val="75000"/>
                  </a:schemeClr>
                </a:solidFill>
              </a:rPr>
              <a: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txBox="1">
            <a:spLocks noChangeArrowheads="1"/>
          </p:cNvSpPr>
          <p:nvPr/>
        </p:nvSpPr>
        <p:spPr bwMode="auto">
          <a:xfrm>
            <a:off x="0" y="304800"/>
            <a:ext cx="9144000" cy="1143000"/>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200" kern="0" dirty="0">
                <a:solidFill>
                  <a:srgbClr val="FFFFFF"/>
                </a:solidFill>
                <a:latin typeface="+mj-lt"/>
                <a:ea typeface="+mj-ea"/>
                <a:cs typeface="+mj-cs"/>
              </a:rPr>
              <a:t>Energy Management is the Quickest, Cheapest, Cleanest Way to Extend World Energy Supplies</a:t>
            </a:r>
          </a:p>
        </p:txBody>
      </p:sp>
      <p:sp>
        <p:nvSpPr>
          <p:cNvPr id="46084"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8" name="Slide Number Placeholder 7"/>
          <p:cNvSpPr>
            <a:spLocks noGrp="1"/>
          </p:cNvSpPr>
          <p:nvPr>
            <p:ph type="sldNum" sz="quarter" idx="11"/>
          </p:nvPr>
        </p:nvSpPr>
        <p:spPr/>
        <p:txBody>
          <a:bodyPr/>
          <a:lstStyle/>
          <a:p>
            <a:pPr>
              <a:defRPr/>
            </a:pPr>
            <a:fld id="{E4E8B0C0-14A4-48C4-8FF6-200D24152F51}" type="slidenum">
              <a:rPr lang="en-US"/>
              <a:pPr>
                <a:defRPr/>
              </a:pPr>
              <a:t>40</a:t>
            </a:fld>
            <a:endParaRPr lang="en-US"/>
          </a:p>
        </p:txBody>
      </p:sp>
      <p:pic>
        <p:nvPicPr>
          <p:cNvPr id="15" name="Picture 14">
            <a:extLst>
              <a:ext uri="{FF2B5EF4-FFF2-40B4-BE49-F238E27FC236}">
                <a16:creationId xmlns:a16="http://schemas.microsoft.com/office/drawing/2014/main" id="{7398676B-25D2-450B-848F-D434CAC58966}"/>
              </a:ext>
            </a:extLst>
          </p:cNvPr>
          <p:cNvPicPr>
            <a:picLocks noChangeAspect="1"/>
          </p:cNvPicPr>
          <p:nvPr/>
        </p:nvPicPr>
        <p:blipFill rotWithShape="1">
          <a:blip r:embed="rId3"/>
          <a:srcRect l="6029" r="2921"/>
          <a:stretch/>
        </p:blipFill>
        <p:spPr>
          <a:xfrm>
            <a:off x="4318000" y="1295401"/>
            <a:ext cx="4749800" cy="3192318"/>
          </a:xfrm>
          <a:prstGeom prst="rect">
            <a:avLst/>
          </a:prstGeom>
        </p:spPr>
      </p:pic>
      <p:pic>
        <p:nvPicPr>
          <p:cNvPr id="16" name="Picture 15">
            <a:extLst>
              <a:ext uri="{FF2B5EF4-FFF2-40B4-BE49-F238E27FC236}">
                <a16:creationId xmlns:a16="http://schemas.microsoft.com/office/drawing/2014/main" id="{3BEFE2C0-C24D-414B-AC8E-E2AE05322A22}"/>
              </a:ext>
            </a:extLst>
          </p:cNvPr>
          <p:cNvPicPr>
            <a:picLocks noChangeAspect="1"/>
          </p:cNvPicPr>
          <p:nvPr/>
        </p:nvPicPr>
        <p:blipFill rotWithShape="1">
          <a:blip r:embed="rId4"/>
          <a:srcRect l="13965" r="4108"/>
          <a:stretch/>
        </p:blipFill>
        <p:spPr>
          <a:xfrm>
            <a:off x="76200" y="1295400"/>
            <a:ext cx="4013200" cy="3192318"/>
          </a:xfrm>
          <a:prstGeom prst="rect">
            <a:avLst/>
          </a:prstGeom>
        </p:spPr>
      </p:pic>
      <p:sp>
        <p:nvSpPr>
          <p:cNvPr id="17" name="Rectangle 6">
            <a:extLst>
              <a:ext uri="{FF2B5EF4-FFF2-40B4-BE49-F238E27FC236}">
                <a16:creationId xmlns:a16="http://schemas.microsoft.com/office/drawing/2014/main" id="{187963C2-C407-464F-ADB1-04158829BCD7}"/>
              </a:ext>
            </a:extLst>
          </p:cNvPr>
          <p:cNvSpPr>
            <a:spLocks noChangeArrowheads="1"/>
          </p:cNvSpPr>
          <p:nvPr/>
        </p:nvSpPr>
        <p:spPr bwMode="auto">
          <a:xfrm>
            <a:off x="533400" y="5067300"/>
            <a:ext cx="8229600" cy="1143000"/>
          </a:xfrm>
          <a:prstGeom prst="rect">
            <a:avLst/>
          </a:prstGeom>
          <a:noFill/>
          <a:ln w="9525">
            <a:noFill/>
            <a:round/>
            <a:headEnd/>
            <a:tailEnd/>
          </a:ln>
        </p:spPr>
        <p:txBody>
          <a:bodyPr lIns="90000" tIns="46800" rIns="90000" bIns="46800" anchor="ctr"/>
          <a:lstStyle/>
          <a:p>
            <a:pPr algn="ctr" defTabSz="457200" eaLnBrk="1" hangingPunct="1">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dirty="0">
                <a:solidFill>
                  <a:srgbClr val="FFFFFF"/>
                </a:solidFill>
                <a:latin typeface="+mn-lt"/>
              </a:rPr>
              <a:t>Energy management can provide nearly two times </a:t>
            </a:r>
          </a:p>
          <a:p>
            <a:pPr algn="ctr" defTabSz="457200" eaLnBrk="1" hangingPunct="1">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dirty="0">
                <a:solidFill>
                  <a:srgbClr val="FFFFFF"/>
                </a:solidFill>
                <a:latin typeface="+mn-lt"/>
              </a:rPr>
              <a:t>the environmental impact of renewable energy!</a:t>
            </a:r>
          </a:p>
        </p:txBody>
      </p:sp>
      <p:sp>
        <p:nvSpPr>
          <p:cNvPr id="18" name="Oval 17">
            <a:extLst>
              <a:ext uri="{FF2B5EF4-FFF2-40B4-BE49-F238E27FC236}">
                <a16:creationId xmlns:a16="http://schemas.microsoft.com/office/drawing/2014/main" id="{9B973203-B398-4DEB-A1BF-8DB91621F29B}"/>
              </a:ext>
            </a:extLst>
          </p:cNvPr>
          <p:cNvSpPr/>
          <p:nvPr/>
        </p:nvSpPr>
        <p:spPr>
          <a:xfrm>
            <a:off x="3175000" y="3352800"/>
            <a:ext cx="914400" cy="7620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Oval 18">
            <a:extLst>
              <a:ext uri="{FF2B5EF4-FFF2-40B4-BE49-F238E27FC236}">
                <a16:creationId xmlns:a16="http://schemas.microsoft.com/office/drawing/2014/main" id="{0089F6C8-033F-4083-80FB-5B3494D6D03F}"/>
              </a:ext>
            </a:extLst>
          </p:cNvPr>
          <p:cNvSpPr/>
          <p:nvPr/>
        </p:nvSpPr>
        <p:spPr>
          <a:xfrm>
            <a:off x="7315200" y="3429000"/>
            <a:ext cx="685800" cy="6858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0" name="Connector: Curved 19">
            <a:extLst>
              <a:ext uri="{FF2B5EF4-FFF2-40B4-BE49-F238E27FC236}">
                <a16:creationId xmlns:a16="http://schemas.microsoft.com/office/drawing/2014/main" id="{BD23A341-B824-48DD-9ABE-4F8742EC29AD}"/>
              </a:ext>
            </a:extLst>
          </p:cNvPr>
          <p:cNvCxnSpPr>
            <a:stCxn id="18" idx="4"/>
            <a:endCxn id="19" idx="4"/>
          </p:cNvCxnSpPr>
          <p:nvPr/>
        </p:nvCxnSpPr>
        <p:spPr>
          <a:xfrm rot="16200000" flipH="1">
            <a:off x="5645150" y="2101850"/>
            <a:ext cx="12700" cy="4025900"/>
          </a:xfrm>
          <a:prstGeom prst="curvedConnector3">
            <a:avLst>
              <a:gd name="adj1" fmla="val 1800000"/>
            </a:avLst>
          </a:prstGeom>
          <a:ln w="41275">
            <a:solidFill>
              <a:srgbClr val="00B050"/>
            </a:solidFill>
            <a:headEnd type="triangle"/>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76200"/>
            <a:ext cx="8686800" cy="672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6256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a:t>Where Can You Get the 33%?</a:t>
            </a:r>
          </a:p>
        </p:txBody>
      </p:sp>
      <p:grpSp>
        <p:nvGrpSpPr>
          <p:cNvPr id="48131" name="Group 6"/>
          <p:cNvGrpSpPr>
            <a:grpSpLocks/>
          </p:cNvGrpSpPr>
          <p:nvPr/>
        </p:nvGrpSpPr>
        <p:grpSpPr bwMode="auto">
          <a:xfrm>
            <a:off x="2286000" y="381000"/>
            <a:ext cx="3048000" cy="3048000"/>
            <a:chOff x="432" y="912"/>
            <a:chExt cx="1920" cy="1920"/>
          </a:xfrm>
        </p:grpSpPr>
        <p:sp>
          <p:nvSpPr>
            <p:cNvPr id="6" name="Pie 5"/>
            <p:cNvSpPr/>
            <p:nvPr/>
          </p:nvSpPr>
          <p:spPr bwMode="auto">
            <a:xfrm>
              <a:off x="432" y="912"/>
              <a:ext cx="1920" cy="1920"/>
            </a:xfrm>
            <a:prstGeom prst="pie">
              <a:avLst>
                <a:gd name="adj1" fmla="val 0"/>
                <a:gd name="adj2" fmla="val 3237578"/>
              </a:avLst>
            </a:prstGeom>
            <a:solidFill>
              <a:srgbClr val="2BF543"/>
            </a:solidFill>
            <a:ln w="9525" cap="flat" cmpd="sng" algn="ctr">
              <a:solidFill>
                <a:schemeClr val="tx1"/>
              </a:solidFill>
              <a:prstDash val="solid"/>
              <a:round/>
              <a:headEnd type="none" w="med" len="med"/>
              <a:tailEnd type="none" w="med" len="med"/>
            </a:ln>
            <a:effectLst/>
          </p:spPr>
          <p:txBody>
            <a:bodyPr/>
            <a:lstStyle/>
            <a:p>
              <a:pPr>
                <a:defRPr/>
              </a:pPr>
              <a:endParaRPr lang="en-US">
                <a:solidFill>
                  <a:schemeClr val="accent3"/>
                </a:solidFill>
                <a:latin typeface="+mn-lt"/>
              </a:endParaRPr>
            </a:p>
          </p:txBody>
        </p:sp>
        <p:sp>
          <p:nvSpPr>
            <p:cNvPr id="10" name="Line 10"/>
            <p:cNvSpPr>
              <a:spLocks noChangeShapeType="1"/>
            </p:cNvSpPr>
            <p:nvPr/>
          </p:nvSpPr>
          <p:spPr bwMode="auto">
            <a:xfrm>
              <a:off x="1392" y="1872"/>
              <a:ext cx="864" cy="432"/>
            </a:xfrm>
            <a:prstGeom prst="line">
              <a:avLst/>
            </a:prstGeom>
            <a:noFill/>
            <a:ln w="9525">
              <a:solidFill>
                <a:schemeClr val="tx1"/>
              </a:solidFill>
              <a:prstDash val="sysDot"/>
              <a:round/>
              <a:headEnd/>
              <a:tailEnd/>
            </a:ln>
          </p:spPr>
          <p:txBody>
            <a:bodyPr/>
            <a:lstStyle/>
            <a:p>
              <a:pPr>
                <a:defRPr/>
              </a:pPr>
              <a:endParaRPr lang="en-US">
                <a:solidFill>
                  <a:schemeClr val="accent3"/>
                </a:solidFill>
                <a:latin typeface="+mn-lt"/>
              </a:endParaRPr>
            </a:p>
          </p:txBody>
        </p:sp>
      </p:grpSp>
      <p:sp>
        <p:nvSpPr>
          <p:cNvPr id="48132" name="Text Box 7"/>
          <p:cNvSpPr txBox="1">
            <a:spLocks noChangeArrowheads="1"/>
          </p:cNvSpPr>
          <p:nvPr/>
        </p:nvSpPr>
        <p:spPr bwMode="auto">
          <a:xfrm>
            <a:off x="381000" y="3581400"/>
            <a:ext cx="85344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buFontTx/>
              <a:buChar char="•"/>
            </a:pPr>
            <a:r>
              <a:rPr lang="en-US" sz="2800" dirty="0">
                <a:solidFill>
                  <a:schemeClr val="bg1"/>
                </a:solidFill>
              </a:rPr>
              <a:t>Some from smarter use of what you have right now</a:t>
            </a:r>
          </a:p>
          <a:p>
            <a:pPr eaLnBrk="1" hangingPunct="1">
              <a:spcBef>
                <a:spcPct val="50000"/>
              </a:spcBef>
              <a:buFontTx/>
              <a:buChar char="•"/>
            </a:pPr>
            <a:r>
              <a:rPr lang="en-US" sz="2800" dirty="0">
                <a:solidFill>
                  <a:schemeClr val="bg1"/>
                </a:solidFill>
              </a:rPr>
              <a:t>Some from capital upgrades</a:t>
            </a:r>
          </a:p>
        </p:txBody>
      </p:sp>
      <p:sp>
        <p:nvSpPr>
          <p:cNvPr id="48133"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9" name="Slide Number Placeholder 8"/>
          <p:cNvSpPr>
            <a:spLocks noGrp="1"/>
          </p:cNvSpPr>
          <p:nvPr>
            <p:ph type="sldNum" sz="quarter" idx="11"/>
          </p:nvPr>
        </p:nvSpPr>
        <p:spPr/>
        <p:txBody>
          <a:bodyPr/>
          <a:lstStyle/>
          <a:p>
            <a:pPr>
              <a:defRPr/>
            </a:pPr>
            <a:fld id="{E3B38AAD-49E5-40AC-A5F2-B9018EB00E9A}" type="slidenum">
              <a:rPr lang="en-US"/>
              <a:pPr>
                <a:defRPr/>
              </a:pPr>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auto">
          <a:xfrm>
            <a:off x="152400" y="152400"/>
            <a:ext cx="8839200" cy="1143000"/>
          </a:xfrm>
          <a:prstGeom prst="rect">
            <a:avLst/>
          </a:prstGeom>
          <a:noFill/>
          <a:ln w="9525">
            <a:noFill/>
            <a:miter lim="800000"/>
            <a:headEnd/>
            <a:tailEnd/>
          </a:ln>
        </p:spPr>
        <p:txBody>
          <a:bodyPr anchor="ctr"/>
          <a:lstStyle/>
          <a:p>
            <a:pPr algn="ctr" eaLnBrk="0" hangingPunct="0">
              <a:defRPr/>
            </a:pPr>
            <a:r>
              <a:rPr lang="en-US" sz="3600" kern="0" dirty="0">
                <a:solidFill>
                  <a:schemeClr val="accent3"/>
                </a:solidFill>
                <a:latin typeface="+mn-lt"/>
                <a:ea typeface="+mj-ea"/>
                <a:cs typeface="Times New Roman" pitchFamily="18" charset="0"/>
              </a:rPr>
              <a:t>Greener Pastures with Energy Savings</a:t>
            </a:r>
          </a:p>
          <a:p>
            <a:pPr algn="ctr" eaLnBrk="0" hangingPunct="0">
              <a:defRPr/>
            </a:pPr>
            <a:r>
              <a:rPr lang="en-US" sz="2400" kern="0" dirty="0">
                <a:solidFill>
                  <a:schemeClr val="accent3"/>
                </a:solidFill>
                <a:latin typeface="+mn-lt"/>
                <a:ea typeface="+mj-ea"/>
                <a:cs typeface="Times New Roman" pitchFamily="18" charset="0"/>
              </a:rPr>
              <a:t>Emissions Reduction at </a:t>
            </a:r>
            <a:r>
              <a:rPr lang="en-US" sz="2400" kern="0">
                <a:solidFill>
                  <a:schemeClr val="accent3"/>
                </a:solidFill>
                <a:latin typeface="+mn-lt"/>
                <a:ea typeface="+mj-ea"/>
                <a:cs typeface="Times New Roman" pitchFamily="18" charset="0"/>
              </a:rPr>
              <a:t>Madison College</a:t>
            </a:r>
            <a:endParaRPr lang="en-US" sz="2400" kern="0" dirty="0">
              <a:solidFill>
                <a:schemeClr val="accent3"/>
              </a:solidFill>
              <a:latin typeface="+mn-lt"/>
              <a:ea typeface="+mj-ea"/>
              <a:cs typeface="Times New Roman" pitchFamily="18" charset="0"/>
            </a:endParaRPr>
          </a:p>
        </p:txBody>
      </p:sp>
      <p:sp>
        <p:nvSpPr>
          <p:cNvPr id="49155"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9" name="Slide Number Placeholder 4"/>
          <p:cNvSpPr>
            <a:spLocks noGrp="1"/>
          </p:cNvSpPr>
          <p:nvPr>
            <p:ph type="sldNum" sz="quarter" idx="11"/>
          </p:nvPr>
        </p:nvSpPr>
        <p:spPr/>
        <p:txBody>
          <a:bodyPr/>
          <a:lstStyle/>
          <a:p>
            <a:pPr>
              <a:defRPr/>
            </a:pPr>
            <a:fld id="{CBA44E39-87FB-440C-AB66-4C29D4DE11D7}" type="slidenum">
              <a:rPr lang="en-US"/>
              <a:pPr>
                <a:defRPr/>
              </a:pPr>
              <a:t>43</a:t>
            </a:fld>
            <a:endParaRPr lang="en-US" dirty="0"/>
          </a:p>
        </p:txBody>
      </p:sp>
      <p:graphicFrame>
        <p:nvGraphicFramePr>
          <p:cNvPr id="10" name="Table 1">
            <a:extLst>
              <a:ext uri="{FF2B5EF4-FFF2-40B4-BE49-F238E27FC236}">
                <a16:creationId xmlns:a16="http://schemas.microsoft.com/office/drawing/2014/main" id="{46FE48F2-7E29-4D2C-9B7D-DBBA6204E0B7}"/>
              </a:ext>
            </a:extLst>
          </p:cNvPr>
          <p:cNvGraphicFramePr>
            <a:graphicFrameLocks noGrp="1"/>
          </p:cNvGraphicFramePr>
          <p:nvPr>
            <p:extLst>
              <p:ext uri="{D42A27DB-BD31-4B8C-83A1-F6EECF244321}">
                <p14:modId xmlns:p14="http://schemas.microsoft.com/office/powerpoint/2010/main" val="846490331"/>
              </p:ext>
            </p:extLst>
          </p:nvPr>
        </p:nvGraphicFramePr>
        <p:xfrm>
          <a:off x="228600" y="1196876"/>
          <a:ext cx="8686800" cy="3011114"/>
        </p:xfrm>
        <a:graphic>
          <a:graphicData uri="http://schemas.openxmlformats.org/drawingml/2006/table">
            <a:tbl>
              <a:tblPr firstRow="1" bandRow="1">
                <a:tableStyleId>{5C22544A-7EE6-4342-B048-85BDC9FD1C3A}</a:tableStyleId>
              </a:tblPr>
              <a:tblGrid>
                <a:gridCol w="1948440">
                  <a:extLst>
                    <a:ext uri="{9D8B030D-6E8A-4147-A177-3AD203B41FA5}">
                      <a16:colId xmlns:a16="http://schemas.microsoft.com/office/drawing/2014/main" val="20000"/>
                    </a:ext>
                  </a:extLst>
                </a:gridCol>
                <a:gridCol w="2516736">
                  <a:extLst>
                    <a:ext uri="{9D8B030D-6E8A-4147-A177-3AD203B41FA5}">
                      <a16:colId xmlns:a16="http://schemas.microsoft.com/office/drawing/2014/main" val="20001"/>
                    </a:ext>
                  </a:extLst>
                </a:gridCol>
                <a:gridCol w="2273184">
                  <a:extLst>
                    <a:ext uri="{9D8B030D-6E8A-4147-A177-3AD203B41FA5}">
                      <a16:colId xmlns:a16="http://schemas.microsoft.com/office/drawing/2014/main" val="914248467"/>
                    </a:ext>
                  </a:extLst>
                </a:gridCol>
                <a:gridCol w="1948440">
                  <a:extLst>
                    <a:ext uri="{9D8B030D-6E8A-4147-A177-3AD203B41FA5}">
                      <a16:colId xmlns:a16="http://schemas.microsoft.com/office/drawing/2014/main" val="20004"/>
                    </a:ext>
                  </a:extLst>
                </a:gridCol>
              </a:tblGrid>
              <a:tr h="604349">
                <a:tc>
                  <a:txBody>
                    <a:bodyPr/>
                    <a:lstStyle/>
                    <a:p>
                      <a:r>
                        <a:rPr lang="en-US" sz="2000" dirty="0">
                          <a:solidFill>
                            <a:schemeClr val="tx1"/>
                          </a:solidFill>
                        </a:rPr>
                        <a:t>Energy</a:t>
                      </a:r>
                    </a:p>
                  </a:txBody>
                  <a:tcPr marT="45718" marB="45718" anchor="ctr"/>
                </a:tc>
                <a:tc>
                  <a:txBody>
                    <a:bodyPr/>
                    <a:lstStyle/>
                    <a:p>
                      <a:pPr algn="ctr"/>
                      <a:r>
                        <a:rPr lang="en-US" sz="2000" dirty="0">
                          <a:solidFill>
                            <a:schemeClr val="tx1"/>
                          </a:solidFill>
                        </a:rPr>
                        <a:t>Usage</a:t>
                      </a:r>
                      <a:r>
                        <a:rPr lang="en-US" sz="2000" baseline="0" dirty="0">
                          <a:solidFill>
                            <a:schemeClr val="tx1"/>
                          </a:solidFill>
                        </a:rPr>
                        <a:t> </a:t>
                      </a:r>
                      <a:r>
                        <a:rPr lang="en-US" sz="2000" dirty="0">
                          <a:solidFill>
                            <a:schemeClr val="tx1"/>
                          </a:solidFill>
                        </a:rPr>
                        <a:t>FY 01/02</a:t>
                      </a:r>
                    </a:p>
                    <a:p>
                      <a:pPr algn="ctr"/>
                      <a:r>
                        <a:rPr lang="en-US" sz="2000" dirty="0">
                          <a:solidFill>
                            <a:schemeClr val="tx1"/>
                          </a:solidFill>
                        </a:rPr>
                        <a:t>1.2 Million ft</a:t>
                      </a:r>
                      <a:r>
                        <a:rPr lang="en-US" sz="2000" dirty="0">
                          <a:solidFill>
                            <a:schemeClr val="tx1"/>
                          </a:solidFill>
                          <a:latin typeface="Arial" panose="020B0604020202020204" pitchFamily="34" charset="0"/>
                          <a:cs typeface="Arial" panose="020B0604020202020204" pitchFamily="34" charset="0"/>
                        </a:rPr>
                        <a:t>²</a:t>
                      </a:r>
                      <a:endParaRPr lang="en-US" sz="2000" dirty="0">
                        <a:solidFill>
                          <a:schemeClr val="tx1"/>
                        </a:solidFill>
                      </a:endParaRPr>
                    </a:p>
                  </a:txBody>
                  <a:tcPr marT="45718" marB="45718"/>
                </a:tc>
                <a:tc>
                  <a:txBody>
                    <a:bodyPr/>
                    <a:lstStyle/>
                    <a:p>
                      <a:pPr algn="ctr"/>
                      <a:r>
                        <a:rPr lang="en-US" sz="2000" dirty="0">
                          <a:solidFill>
                            <a:schemeClr val="tx1"/>
                          </a:solidFill>
                        </a:rPr>
                        <a:t>Usage FY16/17</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tx1"/>
                          </a:solidFill>
                        </a:rPr>
                        <a:t>1.9 Million ft</a:t>
                      </a:r>
                      <a:r>
                        <a:rPr lang="en-US" sz="2000" dirty="0">
                          <a:solidFill>
                            <a:schemeClr val="tx1"/>
                          </a:solidFill>
                          <a:latin typeface="Arial" panose="020B0604020202020204" pitchFamily="34" charset="0"/>
                          <a:cs typeface="Arial" panose="020B0604020202020204" pitchFamily="34" charset="0"/>
                        </a:rPr>
                        <a:t>²</a:t>
                      </a:r>
                      <a:endParaRPr lang="en-US" sz="2000" dirty="0">
                        <a:solidFill>
                          <a:schemeClr val="tx1"/>
                        </a:solidFill>
                      </a:endParaRPr>
                    </a:p>
                  </a:txBody>
                  <a:tcPr marT="45718" marB="45718"/>
                </a:tc>
                <a:tc>
                  <a:txBody>
                    <a:bodyPr/>
                    <a:lstStyle/>
                    <a:p>
                      <a:pPr algn="ctr"/>
                      <a:r>
                        <a:rPr lang="en-US" sz="2000" dirty="0">
                          <a:solidFill>
                            <a:schemeClr val="tx1"/>
                          </a:solidFill>
                        </a:rPr>
                        <a:t>Annual Reduction!</a:t>
                      </a:r>
                    </a:p>
                  </a:txBody>
                  <a:tcPr marT="45718" marB="45718">
                    <a:solidFill>
                      <a:srgbClr val="92D050"/>
                    </a:solidFill>
                  </a:tcPr>
                </a:tc>
                <a:extLst>
                  <a:ext uri="{0D108BD9-81ED-4DB2-BD59-A6C34878D82A}">
                    <a16:rowId xmlns:a16="http://schemas.microsoft.com/office/drawing/2014/main" val="10000"/>
                  </a:ext>
                </a:extLst>
              </a:tr>
              <a:tr h="604349">
                <a:tc>
                  <a:txBody>
                    <a:bodyPr/>
                    <a:lstStyle/>
                    <a:p>
                      <a:r>
                        <a:rPr lang="en-US" sz="2000" dirty="0"/>
                        <a:t>Electricity</a:t>
                      </a:r>
                    </a:p>
                  </a:txBody>
                  <a:tcPr marT="45718" marB="45718"/>
                </a:tc>
                <a:tc>
                  <a:txBody>
                    <a:bodyPr/>
                    <a:lstStyle/>
                    <a:p>
                      <a:pPr algn="ctr"/>
                      <a:r>
                        <a:rPr lang="en-US" sz="2000" dirty="0"/>
                        <a:t>23,000,000 kWh</a:t>
                      </a:r>
                    </a:p>
                  </a:txBody>
                  <a:tcPr marT="45718" marB="45718"/>
                </a:tc>
                <a:tc>
                  <a:txBody>
                    <a:bodyPr/>
                    <a:lstStyle/>
                    <a:p>
                      <a:pPr algn="ctr"/>
                      <a:r>
                        <a:rPr lang="en-US" sz="2000" dirty="0"/>
                        <a:t>16,000,000 kWh</a:t>
                      </a:r>
                    </a:p>
                  </a:txBody>
                  <a:tcPr marT="45718" marB="45718"/>
                </a:tc>
                <a:tc>
                  <a:txBody>
                    <a:bodyPr/>
                    <a:lstStyle/>
                    <a:p>
                      <a:pPr algn="ctr"/>
                      <a:r>
                        <a:rPr lang="en-US" sz="2000" dirty="0"/>
                        <a:t>7,000,000 kWh</a:t>
                      </a:r>
                    </a:p>
                  </a:txBody>
                  <a:tcPr marT="45718" marB="45718">
                    <a:solidFill>
                      <a:srgbClr val="92D050"/>
                    </a:solidFill>
                  </a:tcPr>
                </a:tc>
                <a:extLst>
                  <a:ext uri="{0D108BD9-81ED-4DB2-BD59-A6C34878D82A}">
                    <a16:rowId xmlns:a16="http://schemas.microsoft.com/office/drawing/2014/main" val="10001"/>
                  </a:ext>
                </a:extLst>
              </a:tr>
              <a:tr h="604349">
                <a:tc>
                  <a:txBody>
                    <a:bodyPr/>
                    <a:lstStyle/>
                    <a:p>
                      <a:r>
                        <a:rPr lang="en-US" sz="2000" dirty="0"/>
                        <a:t>Natural Gas</a:t>
                      </a:r>
                    </a:p>
                  </a:txBody>
                  <a:tcPr marT="45718" marB="45718"/>
                </a:tc>
                <a:tc>
                  <a:txBody>
                    <a:bodyPr/>
                    <a:lstStyle/>
                    <a:p>
                      <a:pPr algn="ctr"/>
                      <a:r>
                        <a:rPr lang="en-US" sz="2000" dirty="0"/>
                        <a:t>900,000 therms</a:t>
                      </a:r>
                    </a:p>
                  </a:txBody>
                  <a:tcPr marT="45718" marB="45718"/>
                </a:tc>
                <a:tc>
                  <a:txBody>
                    <a:bodyPr/>
                    <a:lstStyle/>
                    <a:p>
                      <a:pPr algn="ctr"/>
                      <a:r>
                        <a:rPr lang="en-US" sz="2000" dirty="0"/>
                        <a:t>400,000 therms</a:t>
                      </a:r>
                    </a:p>
                  </a:txBody>
                  <a:tcPr marT="45718" marB="45718"/>
                </a:tc>
                <a:tc>
                  <a:txBody>
                    <a:bodyPr/>
                    <a:lstStyle/>
                    <a:p>
                      <a:pPr algn="ctr"/>
                      <a:r>
                        <a:rPr lang="en-US" sz="2000" dirty="0"/>
                        <a:t>500,000 therms</a:t>
                      </a:r>
                    </a:p>
                  </a:txBody>
                  <a:tcPr marT="45718" marB="45718">
                    <a:solidFill>
                      <a:srgbClr val="92D050"/>
                    </a:solidFill>
                  </a:tcPr>
                </a:tc>
                <a:extLst>
                  <a:ext uri="{0D108BD9-81ED-4DB2-BD59-A6C34878D82A}">
                    <a16:rowId xmlns:a16="http://schemas.microsoft.com/office/drawing/2014/main" val="10002"/>
                  </a:ext>
                </a:extLst>
              </a:tr>
              <a:tr h="705144">
                <a:tc>
                  <a:txBody>
                    <a:bodyPr/>
                    <a:lstStyle/>
                    <a:p>
                      <a:endParaRPr lang="en-US" sz="2000" b="1" kern="1200" dirty="0">
                        <a:solidFill>
                          <a:schemeClr val="tx1"/>
                        </a:solidFill>
                        <a:latin typeface="+mn-lt"/>
                        <a:ea typeface="+mn-ea"/>
                        <a:cs typeface="+mn-cs"/>
                      </a:endParaRPr>
                    </a:p>
                    <a:p>
                      <a:r>
                        <a:rPr lang="en-US" sz="2000" b="1" kern="1200" dirty="0">
                          <a:solidFill>
                            <a:schemeClr val="tx1"/>
                          </a:solidFill>
                          <a:latin typeface="+mn-lt"/>
                          <a:ea typeface="+mn-ea"/>
                          <a:cs typeface="+mn-cs"/>
                        </a:rPr>
                        <a:t>Emissions</a:t>
                      </a:r>
                    </a:p>
                  </a:txBody>
                  <a:tcPr marT="45718" marB="45718">
                    <a:solidFill>
                      <a:schemeClr val="accent1"/>
                    </a:solidFill>
                  </a:tcPr>
                </a:tc>
                <a:tc>
                  <a:txBody>
                    <a:bodyPr/>
                    <a:lstStyle/>
                    <a:p>
                      <a:pPr algn="ctr"/>
                      <a:r>
                        <a:rPr lang="en-US" sz="2000" b="1" kern="1200" dirty="0">
                          <a:solidFill>
                            <a:schemeClr val="tx1"/>
                          </a:solidFill>
                          <a:latin typeface="+mn-lt"/>
                          <a:ea typeface="+mn-ea"/>
                          <a:cs typeface="+mn-cs"/>
                        </a:rPr>
                        <a:t>Emissions </a:t>
                      </a:r>
                    </a:p>
                    <a:p>
                      <a:pPr algn="ctr"/>
                      <a:r>
                        <a:rPr lang="en-US" sz="2000" b="1" kern="1200" dirty="0">
                          <a:solidFill>
                            <a:schemeClr val="tx1"/>
                          </a:solidFill>
                          <a:latin typeface="+mn-lt"/>
                          <a:ea typeface="+mn-ea"/>
                          <a:cs typeface="+mn-cs"/>
                        </a:rPr>
                        <a:t>FY 01/02</a:t>
                      </a:r>
                    </a:p>
                  </a:txBody>
                  <a:tcPr marT="45718" marB="45718" anchor="ctr">
                    <a:solidFill>
                      <a:schemeClr val="accent1"/>
                    </a:solidFill>
                  </a:tcPr>
                </a:tc>
                <a:tc>
                  <a:txBody>
                    <a:bodyPr/>
                    <a:lstStyle/>
                    <a:p>
                      <a:pPr algn="ctr"/>
                      <a:r>
                        <a:rPr lang="en-US" sz="2000" b="1" kern="1200" dirty="0">
                          <a:solidFill>
                            <a:schemeClr val="tx1"/>
                          </a:solidFill>
                          <a:latin typeface="+mn-lt"/>
                          <a:ea typeface="+mn-ea"/>
                          <a:cs typeface="+mn-cs"/>
                        </a:rPr>
                        <a:t>Emissions </a:t>
                      </a:r>
                    </a:p>
                    <a:p>
                      <a:pPr algn="ctr"/>
                      <a:r>
                        <a:rPr lang="en-US" sz="2000" b="1" kern="1200" dirty="0">
                          <a:solidFill>
                            <a:schemeClr val="tx1"/>
                          </a:solidFill>
                          <a:latin typeface="+mn-lt"/>
                          <a:ea typeface="+mn-ea"/>
                          <a:cs typeface="+mn-cs"/>
                        </a:rPr>
                        <a:t>FY 16/17</a:t>
                      </a:r>
                    </a:p>
                  </a:txBody>
                  <a:tcPr marT="45718" marB="45718" anchor="ctr">
                    <a:solidFill>
                      <a:schemeClr val="accent1"/>
                    </a:solidFill>
                  </a:tcPr>
                </a:tc>
                <a:tc>
                  <a:txBody>
                    <a:bodyPr/>
                    <a:lstStyle/>
                    <a:p>
                      <a:pPr algn="ctr"/>
                      <a:r>
                        <a:rPr lang="en-US" sz="2000" b="1" kern="1200" dirty="0">
                          <a:solidFill>
                            <a:schemeClr val="tx1"/>
                          </a:solidFill>
                          <a:latin typeface="+mn-lt"/>
                          <a:ea typeface="+mn-ea"/>
                          <a:cs typeface="+mn-cs"/>
                        </a:rPr>
                        <a:t>Annual Reduction!</a:t>
                      </a:r>
                    </a:p>
                  </a:txBody>
                  <a:tcPr marT="45718" marB="45718" anchor="ctr">
                    <a:solidFill>
                      <a:srgbClr val="92D050"/>
                    </a:solidFill>
                  </a:tcPr>
                </a:tc>
                <a:extLst>
                  <a:ext uri="{0D108BD9-81ED-4DB2-BD59-A6C34878D82A}">
                    <a16:rowId xmlns:a16="http://schemas.microsoft.com/office/drawing/2014/main" val="10003"/>
                  </a:ext>
                </a:extLst>
              </a:tr>
              <a:tr h="392148">
                <a:tc>
                  <a:txBody>
                    <a:bodyPr/>
                    <a:lstStyle/>
                    <a:p>
                      <a:r>
                        <a:rPr lang="en-US" sz="2000" dirty="0"/>
                        <a:t>CO</a:t>
                      </a:r>
                      <a:r>
                        <a:rPr lang="en-US" sz="2000" baseline="-25000" dirty="0"/>
                        <a:t>2</a:t>
                      </a:r>
                      <a:endParaRPr lang="en-US" sz="2000" dirty="0"/>
                    </a:p>
                  </a:txBody>
                  <a:tcPr marT="45718" marB="45718"/>
                </a:tc>
                <a:tc>
                  <a:txBody>
                    <a:bodyPr/>
                    <a:lstStyle/>
                    <a:p>
                      <a:pPr algn="ctr"/>
                      <a:r>
                        <a:rPr lang="en-US" sz="2000" dirty="0"/>
                        <a:t>25,000 tons</a:t>
                      </a:r>
                    </a:p>
                  </a:txBody>
                  <a:tcPr marT="45718" marB="45718"/>
                </a:tc>
                <a:tc>
                  <a:txBody>
                    <a:bodyPr/>
                    <a:lstStyle/>
                    <a:p>
                      <a:pPr algn="ctr"/>
                      <a:r>
                        <a:rPr lang="en-US" sz="2000" dirty="0"/>
                        <a:t>15,000 tons</a:t>
                      </a:r>
                    </a:p>
                  </a:txBody>
                  <a:tcPr marT="45718" marB="45718"/>
                </a:tc>
                <a:tc>
                  <a:txBody>
                    <a:bodyPr/>
                    <a:lstStyle/>
                    <a:p>
                      <a:pPr algn="ctr"/>
                      <a:r>
                        <a:rPr lang="en-US" sz="2000" dirty="0"/>
                        <a:t>10,000 tons</a:t>
                      </a:r>
                    </a:p>
                  </a:txBody>
                  <a:tcPr marT="45718" marB="45718">
                    <a:solidFill>
                      <a:srgbClr val="92D050"/>
                    </a:solidFill>
                  </a:tcPr>
                </a:tc>
                <a:extLst>
                  <a:ext uri="{0D108BD9-81ED-4DB2-BD59-A6C34878D82A}">
                    <a16:rowId xmlns:a16="http://schemas.microsoft.com/office/drawing/2014/main" val="10004"/>
                  </a:ext>
                </a:extLst>
              </a:tr>
            </a:tbl>
          </a:graphicData>
        </a:graphic>
      </p:graphicFrame>
      <p:sp>
        <p:nvSpPr>
          <p:cNvPr id="11" name="TextBox 6">
            <a:extLst>
              <a:ext uri="{FF2B5EF4-FFF2-40B4-BE49-F238E27FC236}">
                <a16:creationId xmlns:a16="http://schemas.microsoft.com/office/drawing/2014/main" id="{D89A5C3F-7865-49FA-8B53-DD5B3FFE7A54}"/>
              </a:ext>
            </a:extLst>
          </p:cNvPr>
          <p:cNvSpPr txBox="1">
            <a:spLocks noChangeArrowheads="1"/>
          </p:cNvSpPr>
          <p:nvPr/>
        </p:nvSpPr>
        <p:spPr bwMode="auto">
          <a:xfrm>
            <a:off x="76200" y="4397276"/>
            <a:ext cx="91440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b="1" dirty="0">
                <a:solidFill>
                  <a:srgbClr val="FFFFFF"/>
                </a:solidFill>
              </a:rPr>
              <a:t>The above energy savings were achieved with an </a:t>
            </a:r>
            <a:r>
              <a:rPr lang="en-US" altLang="en-US" b="1" u="sng" dirty="0">
                <a:solidFill>
                  <a:srgbClr val="FFFFFF"/>
                </a:solidFill>
              </a:rPr>
              <a:t>additional 700,000 ft</a:t>
            </a:r>
            <a:r>
              <a:rPr lang="en-US" altLang="en-US" b="1" u="sng" dirty="0">
                <a:solidFill>
                  <a:srgbClr val="FFFFFF"/>
                </a:solidFill>
                <a:cs typeface="Arial" panose="020B0604020202020204" pitchFamily="34" charset="0"/>
              </a:rPr>
              <a:t>²</a:t>
            </a:r>
            <a:r>
              <a:rPr lang="en-US" altLang="en-US" b="1" dirty="0">
                <a:solidFill>
                  <a:srgbClr val="FFFFFF"/>
                </a:solidFill>
                <a:cs typeface="Arial" panose="020B0604020202020204" pitchFamily="34" charset="0"/>
              </a:rPr>
              <a:t> conditioned space!</a:t>
            </a:r>
            <a:endParaRPr lang="en-US" altLang="en-US" b="1" dirty="0">
              <a:solidFill>
                <a:srgbClr val="FFFFFF"/>
              </a:solidFill>
            </a:endParaRPr>
          </a:p>
          <a:p>
            <a:pPr eaLnBrk="1" hangingPunct="1">
              <a:spcBef>
                <a:spcPct val="0"/>
              </a:spcBef>
              <a:buFontTx/>
              <a:buNone/>
            </a:pPr>
            <a:endParaRPr lang="en-US" altLang="en-US" sz="2000" dirty="0">
              <a:solidFill>
                <a:srgbClr val="FFFFFF"/>
              </a:solidFill>
            </a:endParaRPr>
          </a:p>
          <a:p>
            <a:pPr eaLnBrk="1" hangingPunct="1">
              <a:spcBef>
                <a:spcPct val="0"/>
              </a:spcBef>
              <a:buFontTx/>
              <a:buNone/>
            </a:pPr>
            <a:endParaRPr lang="en-US" altLang="en-US" sz="2000" dirty="0">
              <a:solidFill>
                <a:srgbClr val="FFFFFF"/>
              </a:solidFill>
            </a:endParaRPr>
          </a:p>
          <a:p>
            <a:pPr eaLnBrk="1" hangingPunct="1">
              <a:spcBef>
                <a:spcPct val="0"/>
              </a:spcBef>
              <a:buFontTx/>
              <a:buNone/>
            </a:pPr>
            <a:r>
              <a:rPr lang="en-US" altLang="en-US" sz="2000" dirty="0">
                <a:solidFill>
                  <a:srgbClr val="FFFFFF"/>
                </a:solidFill>
              </a:rPr>
              <a:t>Source:  Madison College Engineering Manager. Wesley Marquardt. 		  wmarquardt@madisoncollege.edu.</a:t>
            </a:r>
            <a:endParaRPr lang="en-US" altLang="en-US" sz="1200" dirty="0">
              <a:solidFill>
                <a:srgbClr val="FFFFFF"/>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B19D7D-9DA5-4807-94DB-487DB5CC3679}"/>
              </a:ext>
            </a:extLst>
          </p:cNvPr>
          <p:cNvPicPr>
            <a:picLocks noChangeAspect="1"/>
          </p:cNvPicPr>
          <p:nvPr/>
        </p:nvPicPr>
        <p:blipFill rotWithShape="1">
          <a:blip r:embed="rId2"/>
          <a:srcRect t="8002"/>
          <a:stretch/>
        </p:blipFill>
        <p:spPr>
          <a:xfrm>
            <a:off x="0" y="1219200"/>
            <a:ext cx="9144000" cy="5029200"/>
          </a:xfrm>
          <a:prstGeom prst="rect">
            <a:avLst/>
          </a:prstGeom>
        </p:spPr>
      </p:pic>
      <p:sp>
        <p:nvSpPr>
          <p:cNvPr id="3" name="Title 1">
            <a:extLst>
              <a:ext uri="{FF2B5EF4-FFF2-40B4-BE49-F238E27FC236}">
                <a16:creationId xmlns:a16="http://schemas.microsoft.com/office/drawing/2014/main" id="{E8C0B409-55B6-46B5-ACDF-6C9CB774F18A}"/>
              </a:ext>
            </a:extLst>
          </p:cNvPr>
          <p:cNvSpPr txBox="1">
            <a:spLocks/>
          </p:cNvSpPr>
          <p:nvPr/>
        </p:nvSpPr>
        <p:spPr bwMode="auto">
          <a:xfrm>
            <a:off x="152400" y="0"/>
            <a:ext cx="8839200" cy="1143000"/>
          </a:xfrm>
          <a:prstGeom prst="rect">
            <a:avLst/>
          </a:prstGeom>
          <a:noFill/>
          <a:ln w="9525">
            <a:noFill/>
            <a:miter lim="800000"/>
            <a:headEnd/>
            <a:tailEnd/>
          </a:ln>
        </p:spPr>
        <p:txBody>
          <a:bodyPr anchor="ctr"/>
          <a:lstStyle/>
          <a:p>
            <a:pPr algn="ctr">
              <a:defRPr/>
            </a:pPr>
            <a:r>
              <a:rPr lang="en-US" sz="3800" kern="0" dirty="0">
                <a:solidFill>
                  <a:srgbClr val="FFFFFF"/>
                </a:solidFill>
                <a:latin typeface="Arial" charset="0"/>
                <a:cs typeface="Times New Roman" pitchFamily="18" charset="0"/>
              </a:rPr>
              <a:t>Greener Pastures with Energy Savings</a:t>
            </a:r>
          </a:p>
          <a:p>
            <a:pPr algn="ctr">
              <a:defRPr/>
            </a:pPr>
            <a:r>
              <a:rPr lang="en-US" sz="2400" kern="0" dirty="0">
                <a:solidFill>
                  <a:srgbClr val="FFFFFF"/>
                </a:solidFill>
                <a:latin typeface="Arial" charset="0"/>
                <a:cs typeface="Times New Roman" pitchFamily="18" charset="0"/>
              </a:rPr>
              <a:t>Energy Cost Avoidance at Madison College</a:t>
            </a:r>
          </a:p>
        </p:txBody>
      </p:sp>
      <p:sp>
        <p:nvSpPr>
          <p:cNvPr id="4" name="Slide Number Placeholder 4">
            <a:extLst>
              <a:ext uri="{FF2B5EF4-FFF2-40B4-BE49-F238E27FC236}">
                <a16:creationId xmlns:a16="http://schemas.microsoft.com/office/drawing/2014/main" id="{D9FA5350-A3C7-423A-8D95-19F89BBD9C5F}"/>
              </a:ext>
            </a:extLst>
          </p:cNvPr>
          <p:cNvSpPr>
            <a:spLocks noGrp="1"/>
          </p:cNvSpPr>
          <p:nvPr>
            <p:ph type="sldNum" sz="quarter" idx="11"/>
          </p:nvPr>
        </p:nvSpPr>
        <p:spPr>
          <a:xfrm>
            <a:off x="6553200" y="6356350"/>
            <a:ext cx="2133600" cy="365125"/>
          </a:xfrm>
        </p:spPr>
        <p:txBody>
          <a:bodyPr/>
          <a:lstStyle/>
          <a:p>
            <a:pPr>
              <a:defRPr/>
            </a:pPr>
            <a:fld id="{CBA44E39-87FB-440C-AB66-4C29D4DE11D7}" type="slidenum">
              <a:rPr lang="en-US"/>
              <a:pPr>
                <a:defRPr/>
              </a:pPr>
              <a:t>44</a:t>
            </a:fld>
            <a:endParaRPr lang="en-US" dirty="0"/>
          </a:p>
        </p:txBody>
      </p:sp>
    </p:spTree>
    <p:extLst>
      <p:ext uri="{BB962C8B-B14F-4D97-AF65-F5344CB8AC3E}">
        <p14:creationId xmlns:p14="http://schemas.microsoft.com/office/powerpoint/2010/main" val="14271478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ChangeArrowheads="1"/>
          </p:cNvSpPr>
          <p:nvPr/>
        </p:nvSpPr>
        <p:spPr bwMode="auto">
          <a:xfrm>
            <a:off x="331788" y="5867400"/>
            <a:ext cx="83058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rPr>
              <a:t>ENERGY STAR—Carbon Emissions from Building Energy Use http://www.energystar.gov/index.cfm?c=evaluate_performance.bus_ </a:t>
            </a:r>
            <a:r>
              <a:rPr lang="en-US" dirty="0" err="1">
                <a:solidFill>
                  <a:schemeClr val="bg1"/>
                </a:solidFill>
              </a:rPr>
              <a:t>portfoliomanager_carbon</a:t>
            </a:r>
            <a:r>
              <a:rPr lang="en-US" dirty="0">
                <a:solidFill>
                  <a:schemeClr val="bg1"/>
                </a:solidFill>
              </a:rPr>
              <a:t>.</a:t>
            </a:r>
          </a:p>
        </p:txBody>
      </p:sp>
      <p:sp>
        <p:nvSpPr>
          <p:cNvPr id="5" name="Title 1"/>
          <p:cNvSpPr txBox="1">
            <a:spLocks/>
          </p:cNvSpPr>
          <p:nvPr/>
        </p:nvSpPr>
        <p:spPr bwMode="auto">
          <a:xfrm>
            <a:off x="76200" y="152400"/>
            <a:ext cx="8839200" cy="1143000"/>
          </a:xfrm>
          <a:prstGeom prst="rect">
            <a:avLst/>
          </a:prstGeom>
          <a:noFill/>
          <a:ln w="9525">
            <a:noFill/>
            <a:miter lim="800000"/>
            <a:headEnd/>
            <a:tailEnd/>
          </a:ln>
        </p:spPr>
        <p:txBody>
          <a:bodyPr anchor="ctr"/>
          <a:lstStyle/>
          <a:p>
            <a:pPr algn="ctr" eaLnBrk="0" hangingPunct="0">
              <a:defRPr/>
            </a:pPr>
            <a:r>
              <a:rPr lang="en-US" sz="4400" kern="0" dirty="0">
                <a:solidFill>
                  <a:srgbClr val="FFFFFF"/>
                </a:solidFill>
                <a:cs typeface="Times New Roman" pitchFamily="18" charset="0"/>
              </a:rPr>
              <a:t>Carbon Emission </a:t>
            </a:r>
            <a:r>
              <a:rPr lang="en-US" sz="4400" kern="0" dirty="0" err="1">
                <a:solidFill>
                  <a:srgbClr val="FFFFFF"/>
                </a:solidFill>
                <a:cs typeface="Times New Roman" pitchFamily="18" charset="0"/>
              </a:rPr>
              <a:t>eGrid</a:t>
            </a:r>
            <a:r>
              <a:rPr lang="en-US" sz="4400" kern="0" dirty="0">
                <a:solidFill>
                  <a:srgbClr val="FFFFFF"/>
                </a:solidFill>
                <a:cs typeface="Times New Roman" pitchFamily="18" charset="0"/>
              </a:rPr>
              <a:t> Regions</a:t>
            </a:r>
          </a:p>
        </p:txBody>
      </p:sp>
      <p:sp>
        <p:nvSpPr>
          <p:cNvPr id="50181"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7" name="Slide Number Placeholder 4"/>
          <p:cNvSpPr>
            <a:spLocks noGrp="1"/>
          </p:cNvSpPr>
          <p:nvPr>
            <p:ph type="sldNum" sz="quarter" idx="11"/>
          </p:nvPr>
        </p:nvSpPr>
        <p:spPr/>
        <p:txBody>
          <a:bodyPr/>
          <a:lstStyle/>
          <a:p>
            <a:pPr>
              <a:defRPr/>
            </a:pPr>
            <a:fld id="{DAF10102-65BF-46A8-8283-371D29979C98}" type="slidenum">
              <a:rPr lang="en-US"/>
              <a:pPr>
                <a:defRPr/>
              </a:pPr>
              <a:t>45</a:t>
            </a:fld>
            <a:endParaRPr lang="en-US" dirty="0"/>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975" y="990600"/>
            <a:ext cx="8148638" cy="48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bwMode="auto">
          <a:xfrm>
            <a:off x="0" y="228600"/>
            <a:ext cx="8839200" cy="1143000"/>
          </a:xfrm>
          <a:prstGeom prst="rect">
            <a:avLst/>
          </a:prstGeom>
          <a:noFill/>
          <a:ln w="9525">
            <a:noFill/>
            <a:miter lim="800000"/>
            <a:headEnd/>
            <a:tailEnd/>
          </a:ln>
        </p:spPr>
        <p:txBody>
          <a:bodyPr anchor="ctr"/>
          <a:lstStyle/>
          <a:p>
            <a:pPr algn="ctr" eaLnBrk="0" hangingPunct="0">
              <a:defRPr/>
            </a:pPr>
            <a:r>
              <a:rPr lang="en-US" sz="4400" kern="0" dirty="0">
                <a:solidFill>
                  <a:srgbClr val="FFFFFF"/>
                </a:solidFill>
                <a:cs typeface="Times New Roman" pitchFamily="18" charset="0"/>
              </a:rPr>
              <a:t>AK, WA, WI Comparison</a:t>
            </a:r>
          </a:p>
        </p:txBody>
      </p:sp>
      <p:sp>
        <p:nvSpPr>
          <p:cNvPr id="51230" name="TextBox 2"/>
          <p:cNvSpPr txBox="1">
            <a:spLocks noChangeArrowheads="1"/>
          </p:cNvSpPr>
          <p:nvPr/>
        </p:nvSpPr>
        <p:spPr bwMode="auto">
          <a:xfrm>
            <a:off x="533400" y="5334000"/>
            <a:ext cx="7848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dirty="0">
                <a:solidFill>
                  <a:schemeClr val="bg1"/>
                </a:solidFill>
              </a:rPr>
              <a:t>Reducing electric usage in WI can have a much greater impact on decreasing CO</a:t>
            </a:r>
            <a:r>
              <a:rPr lang="en-US" sz="2400" baseline="-25000" dirty="0">
                <a:solidFill>
                  <a:schemeClr val="bg1"/>
                </a:solidFill>
              </a:rPr>
              <a:t>2</a:t>
            </a:r>
            <a:r>
              <a:rPr lang="en-US" sz="2400" dirty="0">
                <a:solidFill>
                  <a:schemeClr val="bg1"/>
                </a:solidFill>
              </a:rPr>
              <a:t> emissions than similar reduction measures in other parts of the country!</a:t>
            </a:r>
          </a:p>
        </p:txBody>
      </p:sp>
      <p:sp>
        <p:nvSpPr>
          <p:cNvPr id="51231"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7" name="Slide Number Placeholder 4"/>
          <p:cNvSpPr>
            <a:spLocks noGrp="1"/>
          </p:cNvSpPr>
          <p:nvPr>
            <p:ph type="sldNum" sz="quarter" idx="11"/>
          </p:nvPr>
        </p:nvSpPr>
        <p:spPr/>
        <p:txBody>
          <a:bodyPr/>
          <a:lstStyle/>
          <a:p>
            <a:pPr>
              <a:defRPr/>
            </a:pPr>
            <a:fld id="{52D7ECDE-4AB7-4945-9029-06F61DFC7F86}" type="slidenum">
              <a:rPr lang="en-US"/>
              <a:pPr>
                <a:defRPr/>
              </a:pPr>
              <a:t>46</a:t>
            </a:fld>
            <a:endParaRPr lang="en-US" dirty="0"/>
          </a:p>
        </p:txBody>
      </p:sp>
      <p:graphicFrame>
        <p:nvGraphicFramePr>
          <p:cNvPr id="8" name="Table 8"/>
          <p:cNvGraphicFramePr>
            <a:graphicFrameLocks noGrp="1"/>
          </p:cNvGraphicFramePr>
          <p:nvPr>
            <p:extLst>
              <p:ext uri="{D42A27DB-BD31-4B8C-83A1-F6EECF244321}">
                <p14:modId xmlns:p14="http://schemas.microsoft.com/office/powerpoint/2010/main" val="4122152446"/>
              </p:ext>
            </p:extLst>
          </p:nvPr>
        </p:nvGraphicFramePr>
        <p:xfrm>
          <a:off x="457200" y="1295400"/>
          <a:ext cx="7924800" cy="3932239"/>
        </p:xfrm>
        <a:graphic>
          <a:graphicData uri="http://schemas.openxmlformats.org/drawingml/2006/table">
            <a:tbl>
              <a:tblPr firstRow="1" bandRow="1">
                <a:tableStyleId>{21E4AEA4-8DFA-4A89-87EB-49C32662AFE0}</a:tableStyleId>
              </a:tblPr>
              <a:tblGrid>
                <a:gridCol w="1981200">
                  <a:extLst>
                    <a:ext uri="{9D8B030D-6E8A-4147-A177-3AD203B41FA5}">
                      <a16:colId xmlns:a16="http://schemas.microsoft.com/office/drawing/2014/main" val="20000"/>
                    </a:ext>
                  </a:extLst>
                </a:gridCol>
                <a:gridCol w="1981200">
                  <a:extLst>
                    <a:ext uri="{9D8B030D-6E8A-4147-A177-3AD203B41FA5}">
                      <a16:colId xmlns:a16="http://schemas.microsoft.com/office/drawing/2014/main" val="20001"/>
                    </a:ext>
                  </a:extLst>
                </a:gridCol>
                <a:gridCol w="1981200">
                  <a:extLst>
                    <a:ext uri="{9D8B030D-6E8A-4147-A177-3AD203B41FA5}">
                      <a16:colId xmlns:a16="http://schemas.microsoft.com/office/drawing/2014/main" val="20002"/>
                    </a:ext>
                  </a:extLst>
                </a:gridCol>
                <a:gridCol w="1981200">
                  <a:extLst>
                    <a:ext uri="{9D8B030D-6E8A-4147-A177-3AD203B41FA5}">
                      <a16:colId xmlns:a16="http://schemas.microsoft.com/office/drawing/2014/main" val="20003"/>
                    </a:ext>
                  </a:extLst>
                </a:gridCol>
              </a:tblGrid>
              <a:tr h="1188889">
                <a:tc>
                  <a:txBody>
                    <a:bodyPr/>
                    <a:lstStyle/>
                    <a:p>
                      <a:pPr algn="ctr"/>
                      <a:r>
                        <a:rPr lang="en-US" sz="1800" dirty="0"/>
                        <a:t>State</a:t>
                      </a:r>
                    </a:p>
                  </a:txBody>
                  <a:tcPr marT="45726" marB="45726" anchor="ctr"/>
                </a:tc>
                <a:tc>
                  <a:txBody>
                    <a:bodyPr/>
                    <a:lstStyle/>
                    <a:p>
                      <a:pPr algn="ctr"/>
                      <a:r>
                        <a:rPr lang="en-US" sz="1800" dirty="0"/>
                        <a:t>Main Associated</a:t>
                      </a:r>
                      <a:r>
                        <a:rPr lang="en-US" sz="1800" baseline="0" dirty="0"/>
                        <a:t> </a:t>
                      </a:r>
                      <a:r>
                        <a:rPr lang="en-US" sz="1800" baseline="0" dirty="0" err="1"/>
                        <a:t>eGrid</a:t>
                      </a:r>
                      <a:r>
                        <a:rPr lang="en-US" sz="1800" baseline="0" dirty="0"/>
                        <a:t> Region</a:t>
                      </a:r>
                      <a:endParaRPr lang="en-US" sz="1800" dirty="0"/>
                    </a:p>
                  </a:txBody>
                  <a:tcPr marT="45726" marB="45726" anchor="ctr"/>
                </a:tc>
                <a:tc>
                  <a:txBody>
                    <a:bodyPr/>
                    <a:lstStyle/>
                    <a:p>
                      <a:pPr algn="ctr"/>
                      <a:r>
                        <a:rPr lang="en-US" sz="1800" dirty="0"/>
                        <a:t>CO</a:t>
                      </a:r>
                      <a:r>
                        <a:rPr lang="en-US" sz="1800" baseline="-25000" dirty="0"/>
                        <a:t>2</a:t>
                      </a:r>
                      <a:r>
                        <a:rPr lang="en-US" sz="1800" baseline="0" dirty="0"/>
                        <a:t> </a:t>
                      </a:r>
                      <a:r>
                        <a:rPr lang="en-US" sz="1800" dirty="0"/>
                        <a:t>Emission Rate (</a:t>
                      </a:r>
                      <a:r>
                        <a:rPr lang="en-US" sz="1800" dirty="0" err="1"/>
                        <a:t>lb</a:t>
                      </a:r>
                      <a:r>
                        <a:rPr lang="en-US" sz="1800" dirty="0"/>
                        <a:t>/MWh)</a:t>
                      </a:r>
                    </a:p>
                    <a:p>
                      <a:pPr algn="ctr"/>
                      <a:r>
                        <a:rPr lang="en-US" sz="1800" dirty="0"/>
                        <a:t>per ENERGY STAR 2015</a:t>
                      </a:r>
                    </a:p>
                  </a:txBody>
                  <a:tcPr marT="45726" marB="45726" anchor="ctr"/>
                </a:tc>
                <a:tc>
                  <a:txBody>
                    <a:bodyPr/>
                    <a:lstStyle/>
                    <a:p>
                      <a:pPr algn="ctr"/>
                      <a:r>
                        <a:rPr lang="en-US" sz="1800" dirty="0"/>
                        <a:t>Power</a:t>
                      </a:r>
                      <a:r>
                        <a:rPr lang="en-US" sz="1800" baseline="0" dirty="0"/>
                        <a:t> Generation Notes</a:t>
                      </a:r>
                      <a:endParaRPr lang="en-US" sz="1800" dirty="0"/>
                    </a:p>
                  </a:txBody>
                  <a:tcPr marT="45726" marB="45726" anchor="ctr"/>
                </a:tc>
                <a:extLst>
                  <a:ext uri="{0D108BD9-81ED-4DB2-BD59-A6C34878D82A}">
                    <a16:rowId xmlns:a16="http://schemas.microsoft.com/office/drawing/2014/main" val="10000"/>
                  </a:ext>
                </a:extLst>
              </a:tr>
              <a:tr h="914450">
                <a:tc>
                  <a:txBody>
                    <a:bodyPr/>
                    <a:lstStyle/>
                    <a:p>
                      <a:pPr algn="ctr"/>
                      <a:r>
                        <a:rPr lang="en-US" sz="1800" dirty="0"/>
                        <a:t>WI</a:t>
                      </a:r>
                    </a:p>
                  </a:txBody>
                  <a:tcPr marT="45726" marB="45726" anchor="ctr"/>
                </a:tc>
                <a:tc>
                  <a:txBody>
                    <a:bodyPr/>
                    <a:lstStyle/>
                    <a:p>
                      <a:pPr algn="ctr"/>
                      <a:r>
                        <a:rPr lang="en-US" sz="1800" dirty="0"/>
                        <a:t>MROE</a:t>
                      </a:r>
                    </a:p>
                  </a:txBody>
                  <a:tcPr marT="45726" marB="45726" anchor="ctr"/>
                </a:tc>
                <a:tc>
                  <a:txBody>
                    <a:bodyPr/>
                    <a:lstStyle/>
                    <a:p>
                      <a:pPr algn="ctr"/>
                      <a:r>
                        <a:rPr lang="en-US" sz="1800" dirty="0"/>
                        <a:t>1,522.6</a:t>
                      </a:r>
                    </a:p>
                  </a:txBody>
                  <a:tcPr marT="45726" marB="45726" anchor="ctr"/>
                </a:tc>
                <a:tc>
                  <a:txBody>
                    <a:bodyPr/>
                    <a:lstStyle/>
                    <a:p>
                      <a:pPr algn="ctr"/>
                      <a:r>
                        <a:rPr lang="en-US" sz="1800" dirty="0"/>
                        <a:t>51% coal,</a:t>
                      </a:r>
                    </a:p>
                    <a:p>
                      <a:pPr algn="ctr"/>
                      <a:r>
                        <a:rPr lang="en-US" sz="1800" dirty="0"/>
                        <a:t>22% nuclear,</a:t>
                      </a:r>
                    </a:p>
                    <a:p>
                      <a:pPr algn="ctr"/>
                      <a:r>
                        <a:rPr lang="en-US" sz="1800" dirty="0"/>
                        <a:t>18% natural</a:t>
                      </a:r>
                      <a:r>
                        <a:rPr lang="en-US" sz="1800" baseline="0" dirty="0"/>
                        <a:t> gas</a:t>
                      </a:r>
                      <a:endParaRPr lang="en-US" sz="1800" dirty="0"/>
                    </a:p>
                  </a:txBody>
                  <a:tcPr marT="45726" marB="45726" anchor="ctr"/>
                </a:tc>
                <a:extLst>
                  <a:ext uri="{0D108BD9-81ED-4DB2-BD59-A6C34878D82A}">
                    <a16:rowId xmlns:a16="http://schemas.microsoft.com/office/drawing/2014/main" val="10001"/>
                  </a:ext>
                </a:extLst>
              </a:tr>
              <a:tr h="914450">
                <a:tc>
                  <a:txBody>
                    <a:bodyPr/>
                    <a:lstStyle/>
                    <a:p>
                      <a:pPr algn="ctr"/>
                      <a:r>
                        <a:rPr lang="en-US" sz="1800" dirty="0"/>
                        <a:t>WA</a:t>
                      </a:r>
                    </a:p>
                  </a:txBody>
                  <a:tcPr marT="45726" marB="45726" anchor="ctr"/>
                </a:tc>
                <a:tc>
                  <a:txBody>
                    <a:bodyPr/>
                    <a:lstStyle/>
                    <a:p>
                      <a:pPr algn="ctr"/>
                      <a:r>
                        <a:rPr lang="en-US" sz="1800" dirty="0"/>
                        <a:t>NWPP</a:t>
                      </a:r>
                    </a:p>
                  </a:txBody>
                  <a:tcPr marT="45726" marB="45726" anchor="ctr"/>
                </a:tc>
                <a:tc>
                  <a:txBody>
                    <a:bodyPr/>
                    <a:lstStyle/>
                    <a:p>
                      <a:pPr algn="ctr"/>
                      <a:r>
                        <a:rPr lang="en-US" sz="1800" dirty="0"/>
                        <a:t>665.8</a:t>
                      </a:r>
                    </a:p>
                  </a:txBody>
                  <a:tcPr marT="45726" marB="45726" anchor="ctr"/>
                </a:tc>
                <a:tc>
                  <a:txBody>
                    <a:bodyPr/>
                    <a:lstStyle/>
                    <a:p>
                      <a:pPr algn="ctr"/>
                      <a:r>
                        <a:rPr lang="en-US" sz="1800" dirty="0"/>
                        <a:t>77% hydro,</a:t>
                      </a:r>
                    </a:p>
                    <a:p>
                      <a:pPr algn="ctr"/>
                      <a:r>
                        <a:rPr lang="en-US" sz="1800" dirty="0"/>
                        <a:t>8% nuclear,</a:t>
                      </a:r>
                    </a:p>
                    <a:p>
                      <a:pPr algn="ctr"/>
                      <a:r>
                        <a:rPr lang="en-US" sz="1800" dirty="0"/>
                        <a:t>6% wind</a:t>
                      </a:r>
                    </a:p>
                  </a:txBody>
                  <a:tcPr marT="45726" marB="45726" anchor="ctr"/>
                </a:tc>
                <a:extLst>
                  <a:ext uri="{0D108BD9-81ED-4DB2-BD59-A6C34878D82A}">
                    <a16:rowId xmlns:a16="http://schemas.microsoft.com/office/drawing/2014/main" val="10002"/>
                  </a:ext>
                </a:extLst>
              </a:tr>
              <a:tr h="914450">
                <a:tc>
                  <a:txBody>
                    <a:bodyPr/>
                    <a:lstStyle/>
                    <a:p>
                      <a:pPr algn="ctr"/>
                      <a:r>
                        <a:rPr lang="en-US" sz="1800" dirty="0"/>
                        <a:t>AK</a:t>
                      </a:r>
                    </a:p>
                  </a:txBody>
                  <a:tcPr marT="45726" marB="45726" anchor="ctr"/>
                </a:tc>
                <a:tc>
                  <a:txBody>
                    <a:bodyPr/>
                    <a:lstStyle/>
                    <a:p>
                      <a:pPr algn="ctr"/>
                      <a:r>
                        <a:rPr lang="en-US" sz="1800" dirty="0"/>
                        <a:t>AKMS</a:t>
                      </a:r>
                    </a:p>
                  </a:txBody>
                  <a:tcPr marT="45726" marB="45726" anchor="ctr"/>
                </a:tc>
                <a:tc>
                  <a:txBody>
                    <a:bodyPr/>
                    <a:lstStyle/>
                    <a:p>
                      <a:pPr algn="ctr"/>
                      <a:r>
                        <a:rPr lang="en-US" sz="1800" dirty="0"/>
                        <a:t>481.2</a:t>
                      </a:r>
                    </a:p>
                  </a:txBody>
                  <a:tcPr marT="45726" marB="45726" anchor="ctr"/>
                </a:tc>
                <a:tc>
                  <a:txBody>
                    <a:bodyPr/>
                    <a:lstStyle/>
                    <a:p>
                      <a:pPr algn="ctr"/>
                      <a:r>
                        <a:rPr lang="en-US" sz="1800" dirty="0"/>
                        <a:t>52% natural gas, 23% hydro, </a:t>
                      </a:r>
                    </a:p>
                    <a:p>
                      <a:pPr algn="ctr"/>
                      <a:r>
                        <a:rPr lang="en-US" sz="1800" dirty="0"/>
                        <a:t>15% oil</a:t>
                      </a:r>
                    </a:p>
                  </a:txBody>
                  <a:tcPr marT="45726" marB="45726" anchor="ctr"/>
                </a:tc>
                <a:extLst>
                  <a:ext uri="{0D108BD9-81ED-4DB2-BD59-A6C34878D82A}">
                    <a16:rowId xmlns:a16="http://schemas.microsoft.com/office/drawing/2014/main" val="10003"/>
                  </a:ext>
                </a:extLst>
              </a:tr>
            </a:tbl>
          </a:graphicData>
        </a:graphic>
      </p:graphicFrame>
    </p:spTree>
  </p:cSld>
  <p:clrMapOvr>
    <a:masterClrMapping/>
  </p:clrMapOvr>
  <p:transition spd="slow"/>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304800" y="274638"/>
            <a:ext cx="8610600" cy="1146175"/>
          </a:xfrm>
          <a:prstGeom prst="rect">
            <a:avLst/>
          </a:prstGeom>
          <a:noFill/>
          <a:ln w="9525">
            <a:noFill/>
            <a:miter lim="800000"/>
            <a:headEnd/>
            <a:tailEnd/>
          </a:ln>
        </p:spPr>
        <p:txBody>
          <a:bodyPr lIns="90000" tIns="46800" rIns="90000" bIns="46800" anchor="ct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New </a:t>
            </a:r>
            <a:r>
              <a:rPr lang="en-GB" sz="4000" b="1" kern="0">
                <a:solidFill>
                  <a:srgbClr val="FFFFFF"/>
                </a:solidFill>
                <a:latin typeface="+mj-lt"/>
                <a:ea typeface="+mj-ea"/>
                <a:cs typeface="+mj-cs"/>
              </a:rPr>
              <a:t>Buildings Are a Target </a:t>
            </a:r>
            <a:r>
              <a:rPr lang="en-GB" sz="4000" b="1" kern="0" dirty="0">
                <a:solidFill>
                  <a:srgbClr val="FFFFFF"/>
                </a:solidFill>
                <a:latin typeface="+mj-lt"/>
                <a:ea typeface="+mj-ea"/>
                <a:cs typeface="+mj-cs"/>
              </a:rPr>
              <a:t>Too!</a:t>
            </a:r>
          </a:p>
        </p:txBody>
      </p:sp>
      <p:sp>
        <p:nvSpPr>
          <p:cNvPr id="4" name="Rectangle 3"/>
          <p:cNvSpPr txBox="1">
            <a:spLocks noChangeArrowheads="1"/>
          </p:cNvSpPr>
          <p:nvPr/>
        </p:nvSpPr>
        <p:spPr bwMode="auto">
          <a:xfrm>
            <a:off x="457200" y="1600200"/>
            <a:ext cx="8229600" cy="4525963"/>
          </a:xfrm>
          <a:prstGeom prst="rect">
            <a:avLst/>
          </a:prstGeom>
          <a:noFill/>
          <a:ln w="9525">
            <a:noFill/>
            <a:miter lim="800000"/>
            <a:headEnd/>
            <a:tailEnd/>
          </a:ln>
        </p:spPr>
        <p:txBody>
          <a:bodyPr lIns="90000" tIns="46800" rIns="90000" bIns="46800"/>
          <a:lstStyle/>
          <a:p>
            <a:pPr defTabSz="457200">
              <a:spcBef>
                <a:spcPct val="20000"/>
              </a:spcBef>
              <a:tabLst>
                <a:tab pos="1028700" algn="l"/>
                <a:tab pos="1485900" algn="l"/>
                <a:tab pos="1943100" algn="l"/>
                <a:tab pos="2400300" algn="l"/>
                <a:tab pos="2857500" algn="l"/>
                <a:tab pos="3314700" algn="l"/>
                <a:tab pos="3771900" algn="l"/>
                <a:tab pos="4229100" algn="l"/>
                <a:tab pos="4686300" algn="l"/>
                <a:tab pos="5143500" algn="l"/>
                <a:tab pos="5600700" algn="l"/>
                <a:tab pos="6057900" algn="l"/>
                <a:tab pos="6515100" algn="l"/>
                <a:tab pos="6972300" algn="l"/>
                <a:tab pos="7429500" algn="l"/>
                <a:tab pos="7886700" algn="l"/>
                <a:tab pos="8343900" algn="l"/>
                <a:tab pos="8801100" algn="l"/>
              </a:tabLst>
              <a:defRPr/>
            </a:pPr>
            <a:r>
              <a:rPr lang="en-GB" sz="3200" kern="0" dirty="0">
                <a:solidFill>
                  <a:srgbClr val="FFFFFF"/>
                </a:solidFill>
                <a:latin typeface="+mn-lt"/>
              </a:rPr>
              <a:t>New buildings are often inefficient at start-up </a:t>
            </a:r>
            <a:r>
              <a:rPr lang="en-GB" sz="3200" kern="0" dirty="0">
                <a:solidFill>
                  <a:srgbClr val="FFFFFF"/>
                </a:solidFill>
              </a:rPr>
              <a:t>(even LEED-certified buildings). </a:t>
            </a:r>
            <a:endParaRPr lang="en-GB" sz="3200" kern="0" dirty="0">
              <a:solidFill>
                <a:srgbClr val="FFFFFF"/>
              </a:solidFill>
              <a:latin typeface="+mn-lt"/>
            </a:endParaRPr>
          </a:p>
          <a:p>
            <a:pPr defTabSz="457200">
              <a:spcBef>
                <a:spcPct val="20000"/>
              </a:spcBef>
              <a:buFont typeface="Times New Roman" pitchFamily="18" charset="0"/>
              <a:buNone/>
              <a:tabLst>
                <a:tab pos="1028700" algn="l"/>
                <a:tab pos="1485900" algn="l"/>
                <a:tab pos="1943100" algn="l"/>
                <a:tab pos="2400300" algn="l"/>
                <a:tab pos="2857500" algn="l"/>
                <a:tab pos="3314700" algn="l"/>
                <a:tab pos="3771900" algn="l"/>
                <a:tab pos="4229100" algn="l"/>
                <a:tab pos="4686300" algn="l"/>
                <a:tab pos="5143500" algn="l"/>
                <a:tab pos="5600700" algn="l"/>
                <a:tab pos="6057900" algn="l"/>
                <a:tab pos="6515100" algn="l"/>
                <a:tab pos="6972300" algn="l"/>
                <a:tab pos="7429500" algn="l"/>
                <a:tab pos="7886700" algn="l"/>
                <a:tab pos="8343900" algn="l"/>
                <a:tab pos="8801100" algn="l"/>
              </a:tabLst>
              <a:defRPr/>
            </a:pPr>
            <a:endParaRPr lang="en-GB" sz="3200" kern="0" dirty="0">
              <a:solidFill>
                <a:srgbClr val="FFFFFF"/>
              </a:solidFill>
              <a:latin typeface="+mn-lt"/>
            </a:endParaRPr>
          </a:p>
          <a:p>
            <a:pPr defTabSz="457200">
              <a:spcBef>
                <a:spcPct val="20000"/>
              </a:spcBef>
              <a:buFont typeface="Times New Roman" pitchFamily="18" charset="0"/>
              <a:buNone/>
              <a:tabLst>
                <a:tab pos="1028700" algn="l"/>
                <a:tab pos="1485900" algn="l"/>
                <a:tab pos="1943100" algn="l"/>
                <a:tab pos="2400300" algn="l"/>
                <a:tab pos="2857500" algn="l"/>
                <a:tab pos="3314700" algn="l"/>
                <a:tab pos="3771900" algn="l"/>
                <a:tab pos="4229100" algn="l"/>
                <a:tab pos="4686300" algn="l"/>
                <a:tab pos="5143500" algn="l"/>
                <a:tab pos="5600700" algn="l"/>
                <a:tab pos="6057900" algn="l"/>
                <a:tab pos="6515100" algn="l"/>
                <a:tab pos="6972300" algn="l"/>
                <a:tab pos="7429500" algn="l"/>
                <a:tab pos="7886700" algn="l"/>
                <a:tab pos="8343900" algn="l"/>
                <a:tab pos="8801100" algn="l"/>
              </a:tabLst>
              <a:defRPr/>
            </a:pPr>
            <a:r>
              <a:rPr lang="en-GB" sz="3200" kern="0" dirty="0">
                <a:solidFill>
                  <a:srgbClr val="FFFFFF"/>
                </a:solidFill>
                <a:latin typeface="+mn-lt"/>
              </a:rPr>
              <a:t>New building performance significantly deteriorates in the first three years of operation, by as much as 30% (even those designed as energy-efficient green buildings).</a:t>
            </a:r>
          </a:p>
        </p:txBody>
      </p:sp>
      <p:sp>
        <p:nvSpPr>
          <p:cNvPr id="52228" name="Text Box 7"/>
          <p:cNvSpPr txBox="1">
            <a:spLocks noChangeArrowheads="1"/>
          </p:cNvSpPr>
          <p:nvPr/>
        </p:nvSpPr>
        <p:spPr bwMode="auto">
          <a:xfrm>
            <a:off x="5105400" y="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Why Commit to Energy Management?</a:t>
            </a:r>
          </a:p>
        </p:txBody>
      </p:sp>
      <p:sp>
        <p:nvSpPr>
          <p:cNvPr id="6" name="Slide Number Placeholder 5"/>
          <p:cNvSpPr>
            <a:spLocks noGrp="1"/>
          </p:cNvSpPr>
          <p:nvPr>
            <p:ph type="sldNum" sz="quarter" idx="11"/>
          </p:nvPr>
        </p:nvSpPr>
        <p:spPr/>
        <p:txBody>
          <a:bodyPr/>
          <a:lstStyle/>
          <a:p>
            <a:pPr>
              <a:defRPr/>
            </a:pPr>
            <a:fld id="{60EEBABE-2DF3-4C52-8CC1-A43FBAD2635F}" type="slidenum">
              <a:rPr lang="en-US"/>
              <a:pPr>
                <a:defRPr/>
              </a:pPr>
              <a:t>47</a:t>
            </a:fld>
            <a:endParaRPr 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4" name="Rectangle 6"/>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8" name="Slide Number Placeholder 7"/>
          <p:cNvSpPr>
            <a:spLocks noGrp="1"/>
          </p:cNvSpPr>
          <p:nvPr>
            <p:ph type="sldNum" sz="quarter" idx="11"/>
          </p:nvPr>
        </p:nvSpPr>
        <p:spPr/>
        <p:txBody>
          <a:bodyPr/>
          <a:lstStyle/>
          <a:p>
            <a:pPr>
              <a:defRPr/>
            </a:pPr>
            <a:fld id="{FDB805C6-89EF-4000-B5BD-F5062F829278}" type="slidenum">
              <a:rPr lang="en-US"/>
              <a:pPr>
                <a:defRPr/>
              </a:pPr>
              <a:t>48</a:t>
            </a:fld>
            <a:endParaRPr lang="en-US"/>
          </a:p>
        </p:txBody>
      </p:sp>
      <p:sp>
        <p:nvSpPr>
          <p:cNvPr id="12" name="TextBox 11"/>
          <p:cNvSpPr txBox="1">
            <a:spLocks noChangeArrowheads="1"/>
          </p:cNvSpPr>
          <p:nvPr/>
        </p:nvSpPr>
        <p:spPr bwMode="auto">
          <a:xfrm>
            <a:off x="0" y="419100"/>
            <a:ext cx="9144000" cy="1447800"/>
          </a:xfrm>
          <a:prstGeom prst="rect">
            <a:avLst/>
          </a:prstGeom>
          <a:noFill/>
          <a:ln w="9525">
            <a:no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defRPr/>
            </a:pPr>
            <a:r>
              <a:rPr lang="en-US" sz="4200" kern="0" dirty="0">
                <a:solidFill>
                  <a:schemeClr val="bg1"/>
                </a:solidFill>
                <a:latin typeface="+mn-lt"/>
                <a:ea typeface="+mj-ea"/>
                <a:cs typeface="+mj-cs"/>
              </a:rPr>
              <a:t>GSA Energy Management Program</a:t>
            </a:r>
          </a:p>
        </p:txBody>
      </p:sp>
      <p:sp>
        <p:nvSpPr>
          <p:cNvPr id="13" name="TextBox 12"/>
          <p:cNvSpPr txBox="1">
            <a:spLocks noChangeArrowheads="1"/>
          </p:cNvSpPr>
          <p:nvPr/>
        </p:nvSpPr>
        <p:spPr bwMode="auto">
          <a:xfrm>
            <a:off x="457200" y="2370138"/>
            <a:ext cx="8229600" cy="4068762"/>
          </a:xfrm>
          <a:prstGeom prst="rect">
            <a:avLst/>
          </a:prstGeom>
          <a:noFill/>
          <a:ln w="9525">
            <a:noFill/>
            <a:miter lim="800000"/>
            <a:headEnd/>
            <a:tailEnd/>
          </a:ln>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533400" indent="-533400">
              <a:spcBef>
                <a:spcPct val="20000"/>
              </a:spcBef>
              <a:defRPr/>
            </a:pPr>
            <a:r>
              <a:rPr lang="en-US" sz="3200" kern="0">
                <a:solidFill>
                  <a:schemeClr val="bg1"/>
                </a:solidFill>
                <a:latin typeface="+mn-lt"/>
              </a:rPr>
              <a:t>U.S. Courthouse</a:t>
            </a:r>
            <a:endParaRPr lang="en-US" sz="3200" kern="0" dirty="0">
              <a:solidFill>
                <a:schemeClr val="bg1"/>
              </a:solidFill>
              <a:latin typeface="+mn-lt"/>
            </a:endParaRPr>
          </a:p>
          <a:p>
            <a:pPr marL="533400" indent="-533400">
              <a:spcBef>
                <a:spcPct val="20000"/>
              </a:spcBef>
              <a:defRPr/>
            </a:pPr>
            <a:r>
              <a:rPr lang="en-US" sz="3200" kern="0">
                <a:solidFill>
                  <a:schemeClr val="bg1"/>
                </a:solidFill>
                <a:latin typeface="+mn-lt"/>
              </a:rPr>
              <a:t>Jacksonville</a:t>
            </a:r>
            <a:r>
              <a:rPr lang="en-US" sz="3200" kern="0" dirty="0">
                <a:solidFill>
                  <a:schemeClr val="bg1"/>
                </a:solidFill>
                <a:latin typeface="+mn-lt"/>
              </a:rPr>
              <a:t>, Florida</a:t>
            </a:r>
          </a:p>
          <a:p>
            <a:pPr marL="533400" indent="-533400">
              <a:spcBef>
                <a:spcPct val="20000"/>
              </a:spcBef>
              <a:buFont typeface="Arial" panose="020B0604020202020204" pitchFamily="34" charset="0"/>
              <a:buChar char="•"/>
              <a:defRPr/>
            </a:pPr>
            <a:r>
              <a:rPr lang="en-US" sz="3200" kern="0" dirty="0">
                <a:solidFill>
                  <a:schemeClr val="bg1"/>
                </a:solidFill>
                <a:latin typeface="+mn-lt"/>
              </a:rPr>
              <a:t>Constructed </a:t>
            </a:r>
            <a:r>
              <a:rPr lang="en-US" sz="3200" kern="0">
                <a:solidFill>
                  <a:schemeClr val="bg1"/>
                </a:solidFill>
                <a:latin typeface="+mn-lt"/>
              </a:rPr>
              <a:t>in early 2000s</a:t>
            </a:r>
            <a:endParaRPr lang="en-US" sz="3200" kern="0" dirty="0">
              <a:solidFill>
                <a:schemeClr val="bg1"/>
              </a:solidFill>
              <a:latin typeface="+mn-lt"/>
            </a:endParaRPr>
          </a:p>
          <a:p>
            <a:pPr marL="533400" indent="-533400">
              <a:spcBef>
                <a:spcPct val="20000"/>
              </a:spcBef>
              <a:buFont typeface="Arial" panose="020B0604020202020204" pitchFamily="34" charset="0"/>
              <a:buChar char="•"/>
              <a:defRPr/>
            </a:pPr>
            <a:r>
              <a:rPr lang="en-US" sz="3200" kern="0" dirty="0">
                <a:solidFill>
                  <a:schemeClr val="bg1"/>
                </a:solidFill>
                <a:latin typeface="+mn-lt"/>
              </a:rPr>
              <a:t>Disappointing energy use</a:t>
            </a:r>
          </a:p>
          <a:p>
            <a:pPr marL="533400" indent="-533400" algn="r">
              <a:spcBef>
                <a:spcPct val="20000"/>
              </a:spcBef>
              <a:defRPr/>
            </a:pPr>
            <a:r>
              <a:rPr lang="en-US" sz="2400" kern="0" dirty="0">
                <a:solidFill>
                  <a:schemeClr val="bg1"/>
                </a:solidFill>
                <a:latin typeface="+mn-lt"/>
              </a:rPr>
              <a:t>DOE-ORNL Report</a:t>
            </a:r>
            <a:endParaRPr lang="en-US" sz="3200" kern="0" dirty="0">
              <a:solidFill>
                <a:schemeClr val="bg1"/>
              </a:solidFill>
              <a:latin typeface="+mn-lt"/>
            </a:endParaRPr>
          </a:p>
        </p:txBody>
      </p:sp>
      <p:pic>
        <p:nvPicPr>
          <p:cNvPr id="14" name="Picture 13" descr="Image result for united states courthouse jacksonville florida"/>
          <p:cNvPicPr>
            <a:picLocks noChangeAspect="1" noChangeArrowheads="1"/>
          </p:cNvPicPr>
          <p:nvPr/>
        </p:nvPicPr>
        <p:blipFill rotWithShape="1">
          <a:blip r:embed="rId3">
            <a:extLst>
              <a:ext uri="{28A0092B-C50C-407E-A947-70E740481C1C}">
                <a14:useLocalDpi xmlns:a14="http://schemas.microsoft.com/office/drawing/2010/main" val="0"/>
              </a:ext>
            </a:extLst>
          </a:blip>
          <a:srcRect l="3434" t="2581" r="10730" b="4516"/>
          <a:stretch/>
        </p:blipFill>
        <p:spPr bwMode="auto">
          <a:xfrm>
            <a:off x="6248400" y="1638300"/>
            <a:ext cx="2057401" cy="29626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txBox="1">
            <a:spLocks noChangeArrowheads="1"/>
          </p:cNvSpPr>
          <p:nvPr/>
        </p:nvSpPr>
        <p:spPr bwMode="auto">
          <a:xfrm>
            <a:off x="1905000" y="1676400"/>
            <a:ext cx="6858000" cy="4449763"/>
          </a:xfrm>
          <a:prstGeom prst="rect">
            <a:avLst/>
          </a:prstGeom>
          <a:noFill/>
          <a:ln w="9525">
            <a:noFill/>
            <a:miter lim="800000"/>
            <a:headEnd/>
            <a:tailEnd/>
          </a:ln>
        </p:spPr>
        <p:txBody>
          <a:bodyPr/>
          <a:lstStyle/>
          <a:p>
            <a:pPr marL="533400" indent="-533400" eaLnBrk="0" hangingPunct="0">
              <a:spcBef>
                <a:spcPct val="20000"/>
              </a:spcBef>
              <a:defRPr/>
            </a:pPr>
            <a:endParaRPr lang="en-US" sz="3200" i="1" dirty="0">
              <a:solidFill>
                <a:schemeClr val="bg1"/>
              </a:solidFill>
              <a:latin typeface="Arial" pitchFamily="34" charset="0"/>
            </a:endParaRPr>
          </a:p>
          <a:p>
            <a:pPr marL="533400" indent="-533400" eaLnBrk="0" hangingPunct="0">
              <a:spcBef>
                <a:spcPct val="20000"/>
              </a:spcBef>
              <a:defRPr/>
            </a:pPr>
            <a:endParaRPr lang="en-US" sz="3200" i="1" dirty="0">
              <a:solidFill>
                <a:schemeClr val="bg1"/>
              </a:solidFill>
              <a:latin typeface="Arial" pitchFamily="34" charset="0"/>
            </a:endParaRPr>
          </a:p>
          <a:p>
            <a:pPr marL="533400" indent="-533400" eaLnBrk="0" hangingPunct="0">
              <a:spcBef>
                <a:spcPct val="20000"/>
              </a:spcBef>
              <a:defRPr/>
            </a:pPr>
            <a:endParaRPr lang="en-US" sz="3200" i="1" dirty="0">
              <a:solidFill>
                <a:schemeClr val="bg1"/>
              </a:solidFill>
              <a:latin typeface="Arial" pitchFamily="34" charset="0"/>
            </a:endParaRPr>
          </a:p>
          <a:p>
            <a:pPr marL="533400" indent="-533400" eaLnBrk="0" hangingPunct="0">
              <a:spcBef>
                <a:spcPct val="20000"/>
              </a:spcBef>
              <a:defRPr/>
            </a:pPr>
            <a:endParaRPr lang="en-US" sz="3200" i="1" dirty="0">
              <a:solidFill>
                <a:schemeClr val="bg1"/>
              </a:solidFill>
              <a:latin typeface="Arial" pitchFamily="34" charset="0"/>
            </a:endParaRPr>
          </a:p>
          <a:p>
            <a:pPr marL="533400" indent="-533400" eaLnBrk="0" hangingPunct="0">
              <a:spcBef>
                <a:spcPct val="20000"/>
              </a:spcBef>
              <a:defRPr/>
            </a:pPr>
            <a:endParaRPr lang="en-US" sz="3200" i="1" dirty="0">
              <a:solidFill>
                <a:schemeClr val="bg1"/>
              </a:solidFill>
              <a:latin typeface="Arial" pitchFamily="34" charset="0"/>
            </a:endParaRPr>
          </a:p>
          <a:p>
            <a:pPr marL="533400" indent="-533400" eaLnBrk="0" hangingPunct="0">
              <a:spcBef>
                <a:spcPct val="20000"/>
              </a:spcBef>
              <a:defRPr/>
            </a:pPr>
            <a:endParaRPr lang="en-US" sz="3200" i="1" dirty="0">
              <a:solidFill>
                <a:schemeClr val="bg1"/>
              </a:solidFill>
              <a:latin typeface="Arial" pitchFamily="34" charset="0"/>
            </a:endParaRPr>
          </a:p>
          <a:p>
            <a:pPr marL="533400" indent="-533400" eaLnBrk="0" hangingPunct="0">
              <a:spcBef>
                <a:spcPct val="20000"/>
              </a:spcBef>
              <a:defRPr/>
            </a:pPr>
            <a:r>
              <a:rPr lang="en-US" sz="3200" i="1" dirty="0">
                <a:solidFill>
                  <a:schemeClr val="bg1"/>
                </a:solidFill>
                <a:latin typeface="Arial" pitchFamily="34" charset="0"/>
              </a:rPr>
              <a:t>We’ll come back to this example after we’ve defined a few terms…</a:t>
            </a:r>
          </a:p>
          <a:p>
            <a:pPr marL="533400" indent="-533400" eaLnBrk="0" hangingPunct="0">
              <a:spcBef>
                <a:spcPct val="20000"/>
              </a:spcBef>
              <a:defRPr/>
            </a:pPr>
            <a:endParaRPr lang="en-US" sz="3200" dirty="0">
              <a:solidFill>
                <a:schemeClr val="bg1"/>
              </a:solidFill>
              <a:latin typeface="Arial" pitchFamily="34" charset="0"/>
            </a:endParaRPr>
          </a:p>
        </p:txBody>
      </p:sp>
      <p:sp>
        <p:nvSpPr>
          <p:cNvPr id="53254" name="Rectangle 6"/>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8" name="Slide Number Placeholder 7"/>
          <p:cNvSpPr>
            <a:spLocks noGrp="1"/>
          </p:cNvSpPr>
          <p:nvPr>
            <p:ph type="sldNum" sz="quarter" idx="11"/>
          </p:nvPr>
        </p:nvSpPr>
        <p:spPr/>
        <p:txBody>
          <a:bodyPr/>
          <a:lstStyle/>
          <a:p>
            <a:pPr>
              <a:defRPr/>
            </a:pPr>
            <a:fld id="{FDB805C6-89EF-4000-B5BD-F5062F829278}" type="slidenum">
              <a:rPr lang="en-US"/>
              <a:pPr>
                <a:defRPr/>
              </a:pPr>
              <a:t>49</a:t>
            </a:fld>
            <a:endParaRPr lang="en-US"/>
          </a:p>
        </p:txBody>
      </p:sp>
      <p:sp>
        <p:nvSpPr>
          <p:cNvPr id="9" name="TextBox 8"/>
          <p:cNvSpPr txBox="1">
            <a:spLocks noChangeArrowheads="1"/>
          </p:cNvSpPr>
          <p:nvPr/>
        </p:nvSpPr>
        <p:spPr bwMode="auto">
          <a:xfrm>
            <a:off x="381000" y="327819"/>
            <a:ext cx="8229600" cy="1143000"/>
          </a:xfrm>
          <a:prstGeom prst="rect">
            <a:avLst/>
          </a:prstGeom>
          <a:noFill/>
          <a:ln w="9525">
            <a:no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defRPr/>
            </a:pPr>
            <a:r>
              <a:rPr lang="en-US" sz="4000" kern="0" dirty="0">
                <a:solidFill>
                  <a:schemeClr val="bg1"/>
                </a:solidFill>
                <a:latin typeface="+mn-lt"/>
                <a:ea typeface="+mj-ea"/>
                <a:cs typeface="+mj-cs"/>
              </a:rPr>
              <a:t>2000s New Building Performance</a:t>
            </a:r>
          </a:p>
        </p:txBody>
      </p:sp>
      <p:sp>
        <p:nvSpPr>
          <p:cNvPr id="10" name="TextBox 9"/>
          <p:cNvSpPr txBox="1">
            <a:spLocks noChangeArrowheads="1"/>
          </p:cNvSpPr>
          <p:nvPr/>
        </p:nvSpPr>
        <p:spPr bwMode="auto">
          <a:xfrm>
            <a:off x="381000" y="1470819"/>
            <a:ext cx="8534400" cy="5059362"/>
          </a:xfrm>
          <a:prstGeom prst="rect">
            <a:avLst/>
          </a:prstGeom>
          <a:noFill/>
          <a:ln w="9525">
            <a:noFill/>
            <a:miter lim="800000"/>
            <a:headEnd/>
            <a:tailEnd/>
          </a:ln>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spcBef>
                <a:spcPts val="1800"/>
              </a:spcBef>
              <a:defRPr/>
            </a:pPr>
            <a:r>
              <a:rPr lang="en-US" sz="3200" kern="0" dirty="0">
                <a:solidFill>
                  <a:schemeClr val="bg1"/>
                </a:solidFill>
                <a:latin typeface="+mn-lt"/>
              </a:rPr>
              <a:t>Far less efficient than design intent</a:t>
            </a: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a:p>
            <a:pPr marL="533400" indent="-533400">
              <a:spcBef>
                <a:spcPct val="20000"/>
              </a:spcBef>
              <a:defRPr/>
            </a:pPr>
            <a:endParaRPr lang="en-US" sz="1200" kern="0" dirty="0">
              <a:solidFill>
                <a:schemeClr val="bg1"/>
              </a:solidFill>
              <a:latin typeface="+mn-lt"/>
            </a:endParaRPr>
          </a:p>
        </p:txBody>
      </p:sp>
      <p:pic>
        <p:nvPicPr>
          <p:cNvPr id="11" name="table"/>
          <p:cNvPicPr>
            <a:picLocks noChangeAspect="1"/>
          </p:cNvPicPr>
          <p:nvPr/>
        </p:nvPicPr>
        <p:blipFill>
          <a:blip r:embed="rId3"/>
          <a:stretch>
            <a:fillRect/>
          </a:stretch>
        </p:blipFill>
        <p:spPr>
          <a:xfrm>
            <a:off x="228600" y="2613818"/>
            <a:ext cx="8610601" cy="2643981"/>
          </a:xfrm>
          <a:prstGeom prst="rect">
            <a:avLst/>
          </a:prstGeom>
        </p:spPr>
      </p:pic>
      <p:pic>
        <p:nvPicPr>
          <p:cNvPr id="12" name="Picture 11"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1501" y="3657600"/>
            <a:ext cx="381000" cy="381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1500" y="4162773"/>
            <a:ext cx="381000" cy="381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1500" y="4648200"/>
            <a:ext cx="381000" cy="38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09264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sz="quarter" idx="4294967295"/>
          </p:nvPr>
        </p:nvSpPr>
        <p:spPr/>
        <p:txBody>
          <a:bodyPr/>
          <a:lstStyle/>
          <a:p>
            <a:r>
              <a:rPr lang="en-US"/>
              <a:t>The Great Dane Case</a:t>
            </a:r>
          </a:p>
        </p:txBody>
      </p:sp>
      <p:pic>
        <p:nvPicPr>
          <p:cNvPr id="54275" name="Picture 7"/>
          <p:cNvPicPr>
            <a:picLocks noGrp="1" noChangeAspect="1" noChangeArrowheads="1"/>
          </p:cNvPicPr>
          <p:nvPr>
            <p:ph sz="quarter" idx="4294967295"/>
          </p:nvPr>
        </p:nvPicPr>
        <p:blipFill>
          <a:blip r:embed="rId3" cstate="print">
            <a:extLst>
              <a:ext uri="{28A0092B-C50C-407E-A947-70E740481C1C}">
                <a14:useLocalDpi xmlns:a14="http://schemas.microsoft.com/office/drawing/2010/main" val="0"/>
              </a:ext>
            </a:extLst>
          </a:blip>
          <a:srcRect/>
          <a:stretch>
            <a:fillRect/>
          </a:stretch>
        </p:blipFill>
        <p:spPr>
          <a:xfrm>
            <a:off x="228600" y="0"/>
            <a:ext cx="1676400" cy="1336675"/>
          </a:xfrm>
          <a:noFill/>
        </p:spPr>
      </p:pic>
      <p:pic>
        <p:nvPicPr>
          <p:cNvPr id="54276" name="Picture 9"/>
          <p:cNvPicPr>
            <a:picLocks noGrp="1" noChangeAspect="1" noChangeArrowheads="1"/>
          </p:cNvPicPr>
          <p:nvPr>
            <p:ph sz="quarter" idx="4294967295"/>
          </p:nvPr>
        </p:nvPicPr>
        <p:blipFill>
          <a:blip r:embed="rId4" cstate="print">
            <a:extLst>
              <a:ext uri="{28A0092B-C50C-407E-A947-70E740481C1C}">
                <a14:useLocalDpi xmlns:a14="http://schemas.microsoft.com/office/drawing/2010/main" val="0"/>
              </a:ext>
            </a:extLst>
          </a:blip>
          <a:srcRect/>
          <a:stretch>
            <a:fillRect/>
          </a:stretch>
        </p:blipFill>
        <p:spPr>
          <a:xfrm>
            <a:off x="4572000" y="1600200"/>
            <a:ext cx="2686050" cy="1898650"/>
          </a:xfrm>
          <a:noFill/>
        </p:spPr>
      </p:pic>
      <p:pic>
        <p:nvPicPr>
          <p:cNvPr id="54277" name="Picture 11"/>
          <p:cNvPicPr>
            <a:picLocks noGrp="1" noChangeAspect="1" noChangeArrowheads="1"/>
          </p:cNvPicPr>
          <p:nvPr>
            <p:ph sz="quarter" idx="4294967295"/>
          </p:nvPr>
        </p:nvPicPr>
        <p:blipFill>
          <a:blip r:embed="rId5" cstate="print">
            <a:extLst>
              <a:ext uri="{28A0092B-C50C-407E-A947-70E740481C1C}">
                <a14:useLocalDpi xmlns:a14="http://schemas.microsoft.com/office/drawing/2010/main" val="0"/>
              </a:ext>
            </a:extLst>
          </a:blip>
          <a:srcRect/>
          <a:stretch>
            <a:fillRect/>
          </a:stretch>
        </p:blipFill>
        <p:spPr>
          <a:xfrm>
            <a:off x="1752600" y="3505200"/>
            <a:ext cx="2686050" cy="1878013"/>
          </a:xfrm>
          <a:noFill/>
        </p:spPr>
      </p:pic>
      <p:pic>
        <p:nvPicPr>
          <p:cNvPr id="54278" name="Picture 13"/>
          <p:cNvPicPr>
            <a:picLocks noGrp="1" noChangeAspect="1" noChangeArrowheads="1"/>
          </p:cNvPicPr>
          <p:nvPr>
            <p:ph sz="quarter" idx="4294967295"/>
          </p:nvPr>
        </p:nvPicPr>
        <p:blipFill>
          <a:blip r:embed="rId6" cstate="print">
            <a:extLst>
              <a:ext uri="{28A0092B-C50C-407E-A947-70E740481C1C}">
                <a14:useLocalDpi xmlns:a14="http://schemas.microsoft.com/office/drawing/2010/main" val="0"/>
              </a:ext>
            </a:extLst>
          </a:blip>
          <a:srcRect/>
          <a:stretch>
            <a:fillRect/>
          </a:stretch>
        </p:blipFill>
        <p:spPr>
          <a:xfrm>
            <a:off x="4419600" y="4038600"/>
            <a:ext cx="2686050" cy="2135188"/>
          </a:xfrm>
          <a:noFill/>
        </p:spPr>
      </p:pic>
      <p:sp>
        <p:nvSpPr>
          <p:cNvPr id="54279" name="Text Box 15"/>
          <p:cNvSpPr txBox="1">
            <a:spLocks noChangeArrowheads="1"/>
          </p:cNvSpPr>
          <p:nvPr/>
        </p:nvSpPr>
        <p:spPr bwMode="auto">
          <a:xfrm>
            <a:off x="4876800" y="3505200"/>
            <a:ext cx="2133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solidFill>
                  <a:schemeClr val="bg1"/>
                </a:solidFill>
              </a:rPr>
              <a:t>Doty Street Pub</a:t>
            </a:r>
          </a:p>
        </p:txBody>
      </p:sp>
      <p:sp>
        <p:nvSpPr>
          <p:cNvPr id="54280" name="Text Box 16"/>
          <p:cNvSpPr txBox="1">
            <a:spLocks noChangeArrowheads="1"/>
          </p:cNvSpPr>
          <p:nvPr/>
        </p:nvSpPr>
        <p:spPr bwMode="auto">
          <a:xfrm>
            <a:off x="4800600" y="6172200"/>
            <a:ext cx="220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solidFill>
                  <a:schemeClr val="bg1"/>
                </a:solidFill>
              </a:rPr>
              <a:t>Hilldale Pub</a:t>
            </a:r>
            <a:endParaRPr lang="en-US"/>
          </a:p>
        </p:txBody>
      </p:sp>
      <p:sp>
        <p:nvSpPr>
          <p:cNvPr id="54281" name="Text Box 17"/>
          <p:cNvSpPr txBox="1">
            <a:spLocks noChangeArrowheads="1"/>
          </p:cNvSpPr>
          <p:nvPr/>
        </p:nvSpPr>
        <p:spPr bwMode="auto">
          <a:xfrm>
            <a:off x="1828800" y="5334000"/>
            <a:ext cx="2590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solidFill>
                  <a:schemeClr val="bg1"/>
                </a:solidFill>
              </a:rPr>
              <a:t>Fitchburg Pub</a:t>
            </a:r>
            <a:endParaRPr lang="en-US"/>
          </a:p>
        </p:txBody>
      </p:sp>
      <p:sp>
        <p:nvSpPr>
          <p:cNvPr id="54282" name="Rectangle 18"/>
          <p:cNvSpPr>
            <a:spLocks noChangeArrowheads="1"/>
          </p:cNvSpPr>
          <p:nvPr/>
        </p:nvSpPr>
        <p:spPr bwMode="auto">
          <a:xfrm>
            <a:off x="381000" y="2376488"/>
            <a:ext cx="4648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0" hangingPunct="0"/>
            <a:r>
              <a:rPr lang="en-US" sz="2400" dirty="0">
                <a:solidFill>
                  <a:schemeClr val="bg1"/>
                </a:solidFill>
              </a:rPr>
              <a:t>www.greatdanepub.com</a:t>
            </a:r>
            <a:r>
              <a:rPr lang="en-US" sz="2400" dirty="0"/>
              <a:t>  </a:t>
            </a:r>
          </a:p>
        </p:txBody>
      </p:sp>
      <p:sp>
        <p:nvSpPr>
          <p:cNvPr id="54283" name="Rectangle 11"/>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13" name="Slide Number Placeholder 12"/>
          <p:cNvSpPr>
            <a:spLocks noGrp="1"/>
          </p:cNvSpPr>
          <p:nvPr>
            <p:ph type="sldNum" sz="quarter" idx="11"/>
          </p:nvPr>
        </p:nvSpPr>
        <p:spPr/>
        <p:txBody>
          <a:bodyPr/>
          <a:lstStyle/>
          <a:p>
            <a:pPr>
              <a:defRPr/>
            </a:pPr>
            <a:fld id="{74A572BF-869C-46C2-AFBD-AC64C9CDF5CB}" type="slidenum">
              <a:rPr lang="en-US"/>
              <a:pPr>
                <a:defRPr/>
              </a:pPr>
              <a:t>50</a:t>
            </a:fld>
            <a:endParaRPr lang="en-US"/>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1333500" y="288925"/>
            <a:ext cx="6781800" cy="1143000"/>
          </a:xfrm>
        </p:spPr>
        <p:txBody>
          <a:bodyPr/>
          <a:lstStyle/>
          <a:p>
            <a:r>
              <a:rPr lang="en-US" sz="3600" dirty="0"/>
              <a:t>Energy Management Status Spring 2008 </a:t>
            </a:r>
          </a:p>
        </p:txBody>
      </p:sp>
      <p:sp>
        <p:nvSpPr>
          <p:cNvPr id="55299" name="Text Box 9"/>
          <p:cNvSpPr txBox="1">
            <a:spLocks noChangeArrowheads="1"/>
          </p:cNvSpPr>
          <p:nvPr/>
        </p:nvSpPr>
        <p:spPr bwMode="auto">
          <a:xfrm>
            <a:off x="1524000" y="6172200"/>
            <a:ext cx="6400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b="1" dirty="0">
                <a:solidFill>
                  <a:schemeClr val="bg1"/>
                </a:solidFill>
              </a:rPr>
              <a:t>              Total:</a:t>
            </a:r>
            <a:r>
              <a:rPr lang="en-US" dirty="0">
                <a:solidFill>
                  <a:schemeClr val="bg1"/>
                </a:solidFill>
              </a:rPr>
              <a:t>    5  YES    9  NO     </a:t>
            </a:r>
            <a:r>
              <a:rPr lang="en-US" dirty="0" err="1">
                <a:solidFill>
                  <a:schemeClr val="bg1"/>
                </a:solidFill>
              </a:rPr>
              <a:t>No</a:t>
            </a:r>
            <a:r>
              <a:rPr lang="en-US" dirty="0">
                <a:solidFill>
                  <a:schemeClr val="bg1"/>
                </a:solidFill>
              </a:rPr>
              <a:t> bonus items</a:t>
            </a:r>
          </a:p>
        </p:txBody>
      </p:sp>
      <p:pic>
        <p:nvPicPr>
          <p:cNvPr id="55300" name="Picture 10"/>
          <p:cNvPicPr>
            <a:picLocks noGrp="1" noChangeAspect="1" noChangeArrowheads="1"/>
          </p:cNvPicPr>
          <p:nvPr>
            <p:ph sz="half" idx="4294967295"/>
          </p:nvPr>
        </p:nvPicPr>
        <p:blipFill>
          <a:blip r:embed="rId3" cstate="print">
            <a:extLst>
              <a:ext uri="{28A0092B-C50C-407E-A947-70E740481C1C}">
                <a14:useLocalDpi xmlns:a14="http://schemas.microsoft.com/office/drawing/2010/main" val="0"/>
              </a:ext>
            </a:extLst>
          </a:blip>
          <a:srcRect/>
          <a:stretch>
            <a:fillRect/>
          </a:stretch>
        </p:blipFill>
        <p:spPr>
          <a:xfrm>
            <a:off x="304800" y="0"/>
            <a:ext cx="1171575" cy="933450"/>
          </a:xfrm>
          <a:noFill/>
        </p:spPr>
      </p:pic>
      <p:sp>
        <p:nvSpPr>
          <p:cNvPr id="55301" name="Rectangle 6"/>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8" name="Slide Number Placeholder 7"/>
          <p:cNvSpPr>
            <a:spLocks noGrp="1"/>
          </p:cNvSpPr>
          <p:nvPr>
            <p:ph type="sldNum" sz="quarter" idx="11"/>
          </p:nvPr>
        </p:nvSpPr>
        <p:spPr/>
        <p:txBody>
          <a:bodyPr/>
          <a:lstStyle/>
          <a:p>
            <a:pPr>
              <a:defRPr/>
            </a:pPr>
            <a:fld id="{D6842229-44DF-4E44-9C7C-7B626BBA0367}" type="slidenum">
              <a:rPr lang="en-US"/>
              <a:pPr>
                <a:defRPr/>
              </a:pPr>
              <a:t>51</a:t>
            </a:fld>
            <a:endParaRPr lang="en-US"/>
          </a:p>
        </p:txBody>
      </p:sp>
      <p:pic>
        <p:nvPicPr>
          <p:cNvPr id="55303" name="Picture 9" descr="Doty Energy Managerment Table Example.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0600" y="1524000"/>
            <a:ext cx="7164388"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sz="quarter" idx="4294967295"/>
          </p:nvPr>
        </p:nvSpPr>
        <p:spPr/>
        <p:txBody>
          <a:bodyPr/>
          <a:lstStyle/>
          <a:p>
            <a:r>
              <a:rPr lang="en-US" dirty="0"/>
              <a:t>Background</a:t>
            </a:r>
          </a:p>
        </p:txBody>
      </p:sp>
      <p:sp>
        <p:nvSpPr>
          <p:cNvPr id="56323" name="Rectangle 10"/>
          <p:cNvSpPr>
            <a:spLocks noChangeArrowheads="1"/>
          </p:cNvSpPr>
          <p:nvPr/>
        </p:nvSpPr>
        <p:spPr bwMode="auto">
          <a:xfrm>
            <a:off x="762000" y="1446064"/>
            <a:ext cx="800100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0" hangingPunct="0">
              <a:spcBef>
                <a:spcPts val="600"/>
              </a:spcBef>
            </a:pPr>
            <a:r>
              <a:rPr lang="en-US" sz="2400" dirty="0">
                <a:solidFill>
                  <a:schemeClr val="bg1"/>
                </a:solidFill>
              </a:rPr>
              <a:t>Spring 2008: Eliot, the president, commits to work on energy management—learn by doing, test and adapt.</a:t>
            </a:r>
          </a:p>
          <a:p>
            <a:pPr eaLnBrk="0" hangingPunct="0">
              <a:spcBef>
                <a:spcPts val="600"/>
              </a:spcBef>
            </a:pPr>
            <a:endParaRPr lang="en-US" sz="2400" dirty="0">
              <a:solidFill>
                <a:schemeClr val="bg1"/>
              </a:solidFill>
            </a:endParaRPr>
          </a:p>
          <a:p>
            <a:pPr eaLnBrk="0" hangingPunct="0">
              <a:spcBef>
                <a:spcPts val="600"/>
              </a:spcBef>
            </a:pPr>
            <a:r>
              <a:rPr lang="en-US" sz="2400" dirty="0">
                <a:solidFill>
                  <a:schemeClr val="bg1"/>
                </a:solidFill>
              </a:rPr>
              <a:t>Rob, the facilities manager, will lead work through the ENERGY STAR cycle, assisted by a consultant, reporting monthly to Eliot on progress.</a:t>
            </a:r>
          </a:p>
          <a:p>
            <a:pPr eaLnBrk="0" hangingPunct="0">
              <a:spcBef>
                <a:spcPts val="600"/>
              </a:spcBef>
            </a:pPr>
            <a:endParaRPr lang="en-US" sz="2400" dirty="0">
              <a:solidFill>
                <a:schemeClr val="bg1"/>
              </a:solidFill>
            </a:endParaRPr>
          </a:p>
          <a:p>
            <a:pPr eaLnBrk="0" hangingPunct="0">
              <a:spcBef>
                <a:spcPts val="600"/>
              </a:spcBef>
            </a:pPr>
            <a:r>
              <a:rPr lang="en-US" sz="2400" dirty="0">
                <a:solidFill>
                  <a:schemeClr val="bg1"/>
                </a:solidFill>
              </a:rPr>
              <a:t>Practical commitment: facilities manager will work regularly on energy management, starting with assessment of performance, aiming to have impact within a few months.</a:t>
            </a:r>
          </a:p>
        </p:txBody>
      </p:sp>
      <p:pic>
        <p:nvPicPr>
          <p:cNvPr id="56324"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0"/>
            <a:ext cx="117157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5" name="Text Box 6"/>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Why Commit to Energy Management?</a:t>
            </a:r>
          </a:p>
        </p:txBody>
      </p:sp>
      <p:sp>
        <p:nvSpPr>
          <p:cNvPr id="7" name="Slide Number Placeholder 6"/>
          <p:cNvSpPr>
            <a:spLocks noGrp="1"/>
          </p:cNvSpPr>
          <p:nvPr>
            <p:ph type="sldNum" sz="quarter" idx="11"/>
          </p:nvPr>
        </p:nvSpPr>
        <p:spPr/>
        <p:txBody>
          <a:bodyPr/>
          <a:lstStyle/>
          <a:p>
            <a:pPr>
              <a:defRPr/>
            </a:pPr>
            <a:fld id="{A99B9BFD-C84C-4A52-9870-8146EAA308AA}" type="slidenum">
              <a:rPr lang="en-US"/>
              <a:pPr>
                <a:defRPr/>
              </a:pPr>
              <a:t>52</a:t>
            </a:fld>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4"/>
          <p:cNvSpPr txBox="1">
            <a:spLocks noChangeArrowheads="1"/>
          </p:cNvSpPr>
          <p:nvPr/>
        </p:nvSpPr>
        <p:spPr bwMode="auto">
          <a:xfrm>
            <a:off x="685800" y="2130425"/>
            <a:ext cx="7772400" cy="213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4400" b="1">
                <a:solidFill>
                  <a:schemeClr val="bg1"/>
                </a:solidFill>
              </a:rPr>
              <a:t>Assessing Performance </a:t>
            </a:r>
            <a:br>
              <a:rPr lang="en-US" sz="4400" b="1">
                <a:solidFill>
                  <a:schemeClr val="bg1"/>
                </a:solidFill>
              </a:rPr>
            </a:br>
            <a:br>
              <a:rPr lang="en-US" sz="4400">
                <a:solidFill>
                  <a:schemeClr val="bg1"/>
                </a:solidFill>
              </a:rPr>
            </a:br>
            <a:endParaRPr lang="en-US" sz="4400">
              <a:solidFill>
                <a:schemeClr val="bg1"/>
              </a:solidFill>
            </a:endParaRPr>
          </a:p>
        </p:txBody>
      </p:sp>
      <p:sp>
        <p:nvSpPr>
          <p:cNvPr id="57347"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074"/>
          <p:cNvSpPr txBox="1">
            <a:spLocks noChangeArrowheads="1"/>
          </p:cNvSpPr>
          <p:nvPr/>
        </p:nvSpPr>
        <p:spPr bwMode="auto">
          <a:xfrm>
            <a:off x="0" y="579438"/>
            <a:ext cx="9144000" cy="639762"/>
          </a:xfrm>
          <a:prstGeom prst="rect">
            <a:avLst/>
          </a:prstGeom>
          <a:noFill/>
          <a:ln w="9525">
            <a:noFill/>
            <a:miter lim="800000"/>
            <a:headEnd/>
            <a:tailEnd/>
          </a:ln>
        </p:spPr>
        <p:txBody>
          <a:bodyPr anchor="ctr"/>
          <a:lstStyle/>
          <a:p>
            <a:pPr algn="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5029200" y="1447800"/>
            <a:ext cx="3886200" cy="461665"/>
          </a:xfrm>
          <a:prstGeom prst="rect">
            <a:avLst/>
          </a:prstGeom>
          <a:noFill/>
          <a:ln w="9525">
            <a:noFill/>
            <a:miter lim="800000"/>
            <a:headEnd/>
            <a:tailEnd/>
          </a:ln>
        </p:spPr>
        <p:txBody>
          <a:bodyPr wrap="square">
            <a:spAutoFit/>
          </a:bodyPr>
          <a:lstStyle/>
          <a:p>
            <a:pPr algn="r">
              <a:defRPr/>
            </a:pPr>
            <a:r>
              <a:rPr lang="en-US" sz="2400" dirty="0">
                <a:solidFill>
                  <a:schemeClr val="accent3"/>
                </a:solidFill>
                <a:latin typeface="+mn-lt"/>
              </a:rPr>
              <a:t>www.energystar.gov </a:t>
            </a:r>
          </a:p>
        </p:txBody>
      </p:sp>
      <p:sp>
        <p:nvSpPr>
          <p:cNvPr id="58374"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8" name="Slide Number Placeholder 7"/>
          <p:cNvSpPr>
            <a:spLocks noGrp="1"/>
          </p:cNvSpPr>
          <p:nvPr>
            <p:ph type="sldNum" sz="quarter" idx="11"/>
          </p:nvPr>
        </p:nvSpPr>
        <p:spPr/>
        <p:txBody>
          <a:bodyPr/>
          <a:lstStyle/>
          <a:p>
            <a:pPr>
              <a:defRPr/>
            </a:pPr>
            <a:fld id="{854B8170-E364-4DDE-A498-93006E303AF7}" type="slidenum">
              <a:rPr lang="en-US"/>
              <a:pPr>
                <a:defRPr/>
              </a:pPr>
              <a:t>54</a:t>
            </a:fld>
            <a:endParaRPr lang="en-US"/>
          </a:p>
        </p:txBody>
      </p:sp>
      <p:sp>
        <p:nvSpPr>
          <p:cNvPr id="9"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3"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4"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15"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00FE00"/>
          </a:solidFill>
          <a:ln w="14">
            <a:solidFill>
              <a:srgbClr val="29ABE2"/>
            </a:solidFill>
            <a:prstDash val="solid"/>
            <a:round/>
            <a:headEnd/>
            <a:tailEnd/>
          </a:ln>
        </p:spPr>
        <p:txBody>
          <a:bodyPr/>
          <a:lstStyle/>
          <a:p>
            <a:endParaRPr lang="en-US"/>
          </a:p>
        </p:txBody>
      </p:sp>
      <p:sp>
        <p:nvSpPr>
          <p:cNvPr id="16"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7"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9"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0"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1"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22"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24"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28"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2"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43"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4"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5"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6"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7"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8"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9"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0"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1"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2"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53"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4"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5"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6"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8"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9"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0"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2"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3"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4"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5"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6"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2"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8"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3"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5"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6"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7"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8"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9"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0"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1"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4"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6"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7"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9"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0"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1"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3"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5"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6"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7"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8"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9"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0"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2"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23"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4"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5"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6"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7"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8"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9"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0"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1"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2"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4"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5"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6"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8"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9"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0"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1"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2"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4"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5"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6"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8"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9"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0"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1"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4"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5"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6"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8"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9"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0"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1"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2"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idx="4294967295"/>
          </p:nvPr>
        </p:nvSpPr>
        <p:spPr/>
        <p:txBody>
          <a:bodyPr/>
          <a:lstStyle/>
          <a:p>
            <a:r>
              <a:rPr lang="en-US" dirty="0"/>
              <a:t>ENERGY STAR Advice:</a:t>
            </a:r>
            <a:br>
              <a:rPr lang="en-US" dirty="0"/>
            </a:br>
            <a:r>
              <a:rPr lang="en-US" dirty="0"/>
              <a:t>Assess Performance</a:t>
            </a:r>
          </a:p>
        </p:txBody>
      </p:sp>
      <p:sp>
        <p:nvSpPr>
          <p:cNvPr id="59395" name="Rectangle 3"/>
          <p:cNvSpPr>
            <a:spLocks noGrp="1" noChangeArrowheads="1"/>
          </p:cNvSpPr>
          <p:nvPr>
            <p:ph type="body" idx="4294967295"/>
          </p:nvPr>
        </p:nvSpPr>
        <p:spPr/>
        <p:txBody>
          <a:bodyPr/>
          <a:lstStyle/>
          <a:p>
            <a:pPr>
              <a:buFont typeface="Wingdings" pitchFamily="2" charset="2"/>
              <a:buNone/>
            </a:pPr>
            <a:endParaRPr lang="en-US" dirty="0"/>
          </a:p>
          <a:p>
            <a:pPr>
              <a:buFont typeface="Wingdings" pitchFamily="2" charset="2"/>
              <a:buNone/>
            </a:pPr>
            <a:r>
              <a:rPr lang="en-US" i="1"/>
              <a:t>Assessing performance is the </a:t>
            </a:r>
            <a:r>
              <a:rPr lang="en-US" i="1" u="sng"/>
              <a:t>periodic</a:t>
            </a:r>
            <a:r>
              <a:rPr lang="en-US" i="1"/>
              <a:t> process of evaluating energy use and establishing a baseline.  </a:t>
            </a:r>
            <a:endParaRPr lang="en-US" b="1" dirty="0"/>
          </a:p>
          <a:p>
            <a:r>
              <a:rPr lang="en-US" b="1"/>
              <a:t>Data collection </a:t>
            </a:r>
            <a:r>
              <a:rPr lang="en-US" b="1" dirty="0"/>
              <a:t>and management</a:t>
            </a:r>
          </a:p>
          <a:p>
            <a:r>
              <a:rPr lang="en-US" b="1" dirty="0"/>
              <a:t>Baselining and benchmarking</a:t>
            </a:r>
          </a:p>
          <a:p>
            <a:r>
              <a:rPr lang="en-US" b="1" dirty="0"/>
              <a:t>Analysis and evaluation</a:t>
            </a:r>
          </a:p>
        </p:txBody>
      </p:sp>
      <p:sp>
        <p:nvSpPr>
          <p:cNvPr id="59396"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B591D945-1BCD-41DD-8372-3619AEEE3BB3}" type="slidenum">
              <a:rPr lang="en-US"/>
              <a:pPr>
                <a:defRPr/>
              </a:pPr>
              <a:t>55</a:t>
            </a:fld>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en-US"/>
              <a:t>What About Energy Audits?</a:t>
            </a:r>
          </a:p>
        </p:txBody>
      </p:sp>
      <p:sp>
        <p:nvSpPr>
          <p:cNvPr id="60419" name="Rectangle 3"/>
          <p:cNvSpPr>
            <a:spLocks noGrp="1" noChangeArrowheads="1"/>
          </p:cNvSpPr>
          <p:nvPr>
            <p:ph type="body" idx="1"/>
          </p:nvPr>
        </p:nvSpPr>
        <p:spPr/>
        <p:txBody>
          <a:bodyPr/>
          <a:lstStyle/>
          <a:p>
            <a:pPr>
              <a:spcBef>
                <a:spcPts val="1800"/>
              </a:spcBef>
            </a:pPr>
            <a:r>
              <a:rPr lang="en-US" dirty="0"/>
              <a:t>ENERGY STAR: audits in the analysis </a:t>
            </a:r>
            <a:r>
              <a:rPr lang="en-US" i="1" dirty="0"/>
              <a:t>and</a:t>
            </a:r>
            <a:endParaRPr lang="en-US" dirty="0"/>
          </a:p>
          <a:p>
            <a:pPr>
              <a:spcBef>
                <a:spcPts val="1800"/>
              </a:spcBef>
            </a:pPr>
            <a:r>
              <a:rPr lang="en-US" dirty="0"/>
              <a:t>We recommend other work FIRST!</a:t>
            </a:r>
          </a:p>
          <a:p>
            <a:pPr>
              <a:spcBef>
                <a:spcPts val="1800"/>
              </a:spcBef>
            </a:pPr>
            <a:r>
              <a:rPr lang="en-US" dirty="0"/>
              <a:t>Stay tuned: audits defined and discussed later…</a:t>
            </a:r>
          </a:p>
        </p:txBody>
      </p:sp>
      <p:sp>
        <p:nvSpPr>
          <p:cNvPr id="60420"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0EDC5410-BEFF-41C2-A206-59B592461E12}" type="slidenum">
              <a:rPr lang="en-US"/>
              <a:pPr>
                <a:defRPr/>
              </a:pPr>
              <a:t>56</a:t>
            </a:fld>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328C71CB-5C33-410D-84F9-5EBC2149FDFA}" type="slidenum">
              <a:rPr lang="en-US" sz="1400">
                <a:solidFill>
                  <a:schemeClr val="bg1"/>
                </a:solidFill>
              </a:rPr>
              <a:pPr algn="r" eaLnBrk="1" hangingPunct="1"/>
              <a:t>57</a:t>
            </a:fld>
            <a:endParaRPr lang="en-US" sz="1400">
              <a:solidFill>
                <a:schemeClr val="bg1"/>
              </a:solidFill>
            </a:endParaRPr>
          </a:p>
        </p:txBody>
      </p:sp>
      <p:sp>
        <p:nvSpPr>
          <p:cNvPr id="3" name="Rectangle 2"/>
          <p:cNvSpPr txBox="1">
            <a:spLocks noRot="1" noChangeArrowheads="1"/>
          </p:cNvSpPr>
          <p:nvPr/>
        </p:nvSpPr>
        <p:spPr bwMode="auto">
          <a:xfrm>
            <a:off x="0" y="0"/>
            <a:ext cx="9144000" cy="1143000"/>
          </a:xfrm>
          <a:prstGeom prst="rect">
            <a:avLst/>
          </a:prstGeom>
          <a:noFill/>
          <a:ln w="9525">
            <a:noFill/>
            <a:miter lim="800000"/>
            <a:headEnd/>
            <a:tailEnd/>
          </a:ln>
        </p:spPr>
        <p:txBody>
          <a:bodyPr anchor="ctr"/>
          <a:lstStyle/>
          <a:p>
            <a:pPr algn="ctr" eaLnBrk="0" hangingPunct="0">
              <a:defRPr/>
            </a:pPr>
            <a:r>
              <a:rPr lang="en-US" sz="3600" b="1" kern="0" dirty="0">
                <a:solidFill>
                  <a:schemeClr val="bg1"/>
                </a:solidFill>
                <a:latin typeface="+mj-lt"/>
                <a:ea typeface="+mj-ea"/>
                <a:cs typeface="Times New Roman" pitchFamily="18" charset="0"/>
              </a:rPr>
              <a:t>ANSI/ASHRAE/IESNA Standard 100-2018</a:t>
            </a:r>
          </a:p>
        </p:txBody>
      </p:sp>
      <p:sp>
        <p:nvSpPr>
          <p:cNvPr id="61445"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4" name="Rectangle 3"/>
          <p:cNvSpPr/>
          <p:nvPr/>
        </p:nvSpPr>
        <p:spPr>
          <a:xfrm rot="20145240">
            <a:off x="108616" y="2550611"/>
            <a:ext cx="3698553" cy="1323439"/>
          </a:xfrm>
          <a:prstGeom prst="rect">
            <a:avLst/>
          </a:prstGeom>
          <a:noFill/>
        </p:spPr>
        <p:txBody>
          <a:bodyPr wrap="square" lIns="91440" tIns="45720" rIns="91440" bIns="45720">
            <a:spAutoFit/>
          </a:bodyPr>
          <a:lstStyle/>
          <a:p>
            <a:pPr algn="ctr"/>
            <a:r>
              <a:rPr lang="en-US" sz="8000" b="1" cap="none" spc="0" dirty="0">
                <a:ln w="6600">
                  <a:solidFill>
                    <a:schemeClr val="accent2"/>
                  </a:solidFill>
                  <a:prstDash val="solid"/>
                </a:ln>
                <a:solidFill>
                  <a:srgbClr val="FFFFFF"/>
                </a:solidFill>
                <a:effectLst>
                  <a:outerShdw dist="38100" dir="2700000" algn="tl" rotWithShape="0">
                    <a:schemeClr val="accent2"/>
                  </a:outerShdw>
                </a:effectLst>
              </a:rPr>
              <a:t>NEW!</a:t>
            </a:r>
          </a:p>
        </p:txBody>
      </p:sp>
      <p:pic>
        <p:nvPicPr>
          <p:cNvPr id="5" name="Picture 4">
            <a:extLst>
              <a:ext uri="{FF2B5EF4-FFF2-40B4-BE49-F238E27FC236}">
                <a16:creationId xmlns:a16="http://schemas.microsoft.com/office/drawing/2014/main" id="{1EFE54AE-8A0F-462C-A52E-2AC33A73E211}"/>
              </a:ext>
            </a:extLst>
          </p:cNvPr>
          <p:cNvPicPr>
            <a:picLocks noChangeAspect="1"/>
          </p:cNvPicPr>
          <p:nvPr/>
        </p:nvPicPr>
        <p:blipFill>
          <a:blip r:embed="rId3"/>
          <a:stretch>
            <a:fillRect/>
          </a:stretch>
        </p:blipFill>
        <p:spPr>
          <a:xfrm>
            <a:off x="3810000" y="797961"/>
            <a:ext cx="4523646" cy="5923514"/>
          </a:xfrm>
          <a:prstGeom prst="rect">
            <a:avLst/>
          </a:prstGeo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328C71CB-5C33-410D-84F9-5EBC2149FDFA}" type="slidenum">
              <a:rPr lang="en-US" sz="1400">
                <a:solidFill>
                  <a:schemeClr val="bg1"/>
                </a:solidFill>
              </a:rPr>
              <a:pPr algn="r" eaLnBrk="1" hangingPunct="1"/>
              <a:t>58</a:t>
            </a:fld>
            <a:endParaRPr lang="en-US" sz="1400">
              <a:solidFill>
                <a:schemeClr val="bg1"/>
              </a:solidFill>
            </a:endParaRPr>
          </a:p>
        </p:txBody>
      </p:sp>
      <p:sp>
        <p:nvSpPr>
          <p:cNvPr id="3" name="Rectangle 2"/>
          <p:cNvSpPr txBox="1">
            <a:spLocks noRot="1" noChangeArrowheads="1"/>
          </p:cNvSpPr>
          <p:nvPr/>
        </p:nvSpPr>
        <p:spPr bwMode="auto">
          <a:xfrm>
            <a:off x="0" y="304800"/>
            <a:ext cx="9144000" cy="1143000"/>
          </a:xfrm>
          <a:prstGeom prst="rect">
            <a:avLst/>
          </a:prstGeom>
          <a:noFill/>
          <a:ln w="9525">
            <a:noFill/>
            <a:miter lim="800000"/>
            <a:headEnd/>
            <a:tailEnd/>
          </a:ln>
        </p:spPr>
        <p:txBody>
          <a:bodyPr anchor="ctr"/>
          <a:lstStyle/>
          <a:p>
            <a:pPr algn="ctr" eaLnBrk="0" hangingPunct="0">
              <a:defRPr/>
            </a:pPr>
            <a:r>
              <a:rPr lang="en-US" sz="3600" b="1" kern="0" dirty="0">
                <a:solidFill>
                  <a:schemeClr val="bg1"/>
                </a:solidFill>
                <a:latin typeface="+mj-lt"/>
                <a:ea typeface="+mj-ea"/>
                <a:cs typeface="Times New Roman" pitchFamily="18" charset="0"/>
              </a:rPr>
              <a:t>ANSI/ASHRAE/IESNA Standard</a:t>
            </a:r>
            <a:r>
              <a:rPr lang="en-US" sz="3600" b="1" kern="0" spc="-10" dirty="0">
                <a:solidFill>
                  <a:schemeClr val="bg1"/>
                </a:solidFill>
                <a:latin typeface="+mj-lt"/>
                <a:ea typeface="+mj-ea"/>
                <a:cs typeface="Times New Roman" pitchFamily="18" charset="0"/>
              </a:rPr>
              <a:t> </a:t>
            </a:r>
            <a:r>
              <a:rPr lang="en-US" sz="3600" b="1" kern="0" dirty="0">
                <a:solidFill>
                  <a:schemeClr val="bg1"/>
                </a:solidFill>
                <a:latin typeface="+mj-lt"/>
                <a:ea typeface="+mj-ea"/>
                <a:cs typeface="Times New Roman" pitchFamily="18" charset="0"/>
              </a:rPr>
              <a:t>100-2018</a:t>
            </a:r>
          </a:p>
          <a:p>
            <a:pPr algn="ctr" eaLnBrk="0" hangingPunct="0">
              <a:defRPr/>
            </a:pPr>
            <a:r>
              <a:rPr lang="en-US" sz="3600" b="1" i="1" kern="0" dirty="0">
                <a:solidFill>
                  <a:schemeClr val="bg1"/>
                </a:solidFill>
                <a:latin typeface="+mj-lt"/>
                <a:ea typeface="+mj-ea"/>
                <a:cs typeface="Times New Roman" pitchFamily="18" charset="0"/>
              </a:rPr>
              <a:t>Energy Efficiency in Existing Buildings</a:t>
            </a:r>
          </a:p>
        </p:txBody>
      </p:sp>
      <p:sp>
        <p:nvSpPr>
          <p:cNvPr id="61445"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Rectangle 20"/>
          <p:cNvSpPr txBox="1">
            <a:spLocks noChangeArrowheads="1"/>
          </p:cNvSpPr>
          <p:nvPr/>
        </p:nvSpPr>
        <p:spPr bwMode="auto">
          <a:xfrm>
            <a:off x="457200" y="1447800"/>
            <a:ext cx="82296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a:lstStyle>
          <a:p>
            <a:pPr marL="230188" indent="-230188">
              <a:spcBef>
                <a:spcPts val="1800"/>
              </a:spcBef>
              <a:spcAft>
                <a:spcPts val="0"/>
              </a:spcAft>
              <a:buClr>
                <a:srgbClr val="05A6D0"/>
              </a:buClr>
              <a:defRPr/>
            </a:pPr>
            <a:r>
              <a:rPr lang="en-US" altLang="en-US" sz="2400" kern="0" dirty="0">
                <a:cs typeface="Arial" panose="020B0604020202020204" pitchFamily="34" charset="0"/>
              </a:rPr>
              <a:t>Excerpts from Table of Contents:</a:t>
            </a:r>
          </a:p>
          <a:p>
            <a:pPr marL="630238" lvl="1" indent="-230188">
              <a:spcBef>
                <a:spcPts val="1800"/>
              </a:spcBef>
              <a:spcAft>
                <a:spcPts val="0"/>
              </a:spcAft>
              <a:buClr>
                <a:srgbClr val="05A6D0"/>
              </a:buClr>
              <a:defRPr/>
            </a:pPr>
            <a:r>
              <a:rPr lang="en-US" altLang="en-US" sz="2000" kern="0" dirty="0">
                <a:cs typeface="Arial" panose="020B0604020202020204" pitchFamily="34" charset="0"/>
              </a:rPr>
              <a:t>Compliance</a:t>
            </a:r>
          </a:p>
          <a:p>
            <a:pPr marL="630238" lvl="1" indent="-230188">
              <a:spcBef>
                <a:spcPts val="1800"/>
              </a:spcBef>
              <a:spcAft>
                <a:spcPts val="0"/>
              </a:spcAft>
              <a:buClr>
                <a:srgbClr val="05A6D0"/>
              </a:buClr>
              <a:defRPr/>
            </a:pPr>
            <a:r>
              <a:rPr lang="en-US" altLang="en-US" sz="2000" kern="0" dirty="0">
                <a:cs typeface="Arial" panose="020B0604020202020204" pitchFamily="34" charset="0"/>
              </a:rPr>
              <a:t>Energy Management Plan</a:t>
            </a:r>
          </a:p>
          <a:p>
            <a:pPr marL="630238" lvl="1" indent="-230188">
              <a:spcBef>
                <a:spcPts val="1800"/>
              </a:spcBef>
              <a:spcAft>
                <a:spcPts val="0"/>
              </a:spcAft>
              <a:buClr>
                <a:srgbClr val="05A6D0"/>
              </a:buClr>
              <a:defRPr/>
            </a:pPr>
            <a:r>
              <a:rPr lang="en-US" altLang="en-US" sz="2000" kern="0" dirty="0">
                <a:cs typeface="Arial" panose="020B0604020202020204" pitchFamily="34" charset="0"/>
              </a:rPr>
              <a:t>O&amp;M Requirements</a:t>
            </a:r>
          </a:p>
          <a:p>
            <a:pPr marL="630238" lvl="1" indent="-230188">
              <a:spcBef>
                <a:spcPts val="1800"/>
              </a:spcBef>
              <a:spcAft>
                <a:spcPts val="0"/>
              </a:spcAft>
              <a:buClr>
                <a:srgbClr val="05A6D0"/>
              </a:buClr>
              <a:defRPr/>
            </a:pPr>
            <a:r>
              <a:rPr lang="en-US" altLang="en-US" sz="2000" kern="0" dirty="0">
                <a:cs typeface="Arial" panose="020B0604020202020204" pitchFamily="34" charset="0"/>
              </a:rPr>
              <a:t>Energy Audit Requirements</a:t>
            </a:r>
          </a:p>
          <a:p>
            <a:pPr marL="630238" lvl="1" indent="-230188">
              <a:spcBef>
                <a:spcPts val="1800"/>
              </a:spcBef>
              <a:spcAft>
                <a:spcPts val="0"/>
              </a:spcAft>
              <a:buClr>
                <a:srgbClr val="05A6D0"/>
              </a:buClr>
              <a:defRPr/>
            </a:pPr>
            <a:r>
              <a:rPr lang="en-US" altLang="en-US" sz="2000" kern="0" dirty="0">
                <a:cs typeface="Arial" panose="020B0604020202020204" pitchFamily="34" charset="0"/>
              </a:rPr>
              <a:t>Implementation and Verification</a:t>
            </a:r>
          </a:p>
          <a:p>
            <a:pPr marL="630238" lvl="1" indent="-230188">
              <a:spcBef>
                <a:spcPts val="1800"/>
              </a:spcBef>
              <a:spcAft>
                <a:spcPts val="0"/>
              </a:spcAft>
              <a:buClr>
                <a:srgbClr val="05A6D0"/>
              </a:buClr>
              <a:defRPr/>
            </a:pPr>
            <a:r>
              <a:rPr lang="en-US" altLang="en-US" sz="2000" kern="0" dirty="0">
                <a:cs typeface="Arial" panose="020B0604020202020204" pitchFamily="34" charset="0"/>
              </a:rPr>
              <a:t>Energy Efficiency Measures</a:t>
            </a:r>
          </a:p>
          <a:p>
            <a:pPr marL="630238" lvl="1" indent="-230188">
              <a:spcBef>
                <a:spcPts val="1800"/>
              </a:spcBef>
              <a:spcAft>
                <a:spcPts val="0"/>
              </a:spcAft>
              <a:buClr>
                <a:srgbClr val="05A6D0"/>
              </a:buClr>
              <a:defRPr/>
            </a:pPr>
            <a:r>
              <a:rPr lang="en-US" altLang="en-US" sz="2000" kern="0" dirty="0">
                <a:cs typeface="Arial" panose="020B0604020202020204" pitchFamily="34" charset="0"/>
              </a:rPr>
              <a:t>Payback and Life-Cycle Cost Analysis</a:t>
            </a:r>
          </a:p>
          <a:p>
            <a:pPr marL="630238" lvl="1" indent="-230188">
              <a:spcBef>
                <a:spcPts val="1800"/>
              </a:spcBef>
              <a:spcAft>
                <a:spcPts val="0"/>
              </a:spcAft>
              <a:buClr>
                <a:srgbClr val="05A6D0"/>
              </a:buClr>
              <a:defRPr/>
            </a:pPr>
            <a:r>
              <a:rPr lang="en-US" altLang="en-US" sz="2000" kern="0" dirty="0">
                <a:cs typeface="Arial" panose="020B0604020202020204" pitchFamily="34" charset="0"/>
              </a:rPr>
              <a:t>Building Energy Modeling</a:t>
            </a: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a:lnSpc>
                <a:spcPct val="90000"/>
              </a:lnSpc>
              <a:buClr>
                <a:srgbClr val="05A6D0"/>
              </a:buClr>
              <a:defRPr/>
            </a:pPr>
            <a:endParaRPr lang="en-US" altLang="en-US" sz="2400" kern="0" dirty="0">
              <a:cs typeface="Arial" panose="020B0604020202020204" pitchFamily="34" charset="0"/>
            </a:endParaRPr>
          </a:p>
          <a:p>
            <a:pPr>
              <a:lnSpc>
                <a:spcPct val="90000"/>
              </a:lnSpc>
              <a:buClr>
                <a:srgbClr val="05A6D0"/>
              </a:buClr>
              <a:defRPr/>
            </a:pPr>
            <a:endParaRPr lang="en-US" altLang="en-US" kern="0" dirty="0">
              <a:cs typeface="Arial" panose="020B0604020202020204" pitchFamily="34" charset="0"/>
            </a:endParaRPr>
          </a:p>
        </p:txBody>
      </p:sp>
    </p:spTree>
    <p:extLst>
      <p:ext uri="{BB962C8B-B14F-4D97-AF65-F5344CB8AC3E}">
        <p14:creationId xmlns:p14="http://schemas.microsoft.com/office/powerpoint/2010/main" val="8338639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328C71CB-5C33-410D-84F9-5EBC2149FDFA}" type="slidenum">
              <a:rPr lang="en-US" sz="1400">
                <a:solidFill>
                  <a:schemeClr val="bg1"/>
                </a:solidFill>
              </a:rPr>
              <a:pPr algn="r" eaLnBrk="1" hangingPunct="1"/>
              <a:t>59</a:t>
            </a:fld>
            <a:endParaRPr lang="en-US" sz="1400">
              <a:solidFill>
                <a:schemeClr val="bg1"/>
              </a:solidFill>
            </a:endParaRPr>
          </a:p>
        </p:txBody>
      </p:sp>
      <p:sp>
        <p:nvSpPr>
          <p:cNvPr id="61445"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Rectangle 2"/>
          <p:cNvSpPr txBox="1">
            <a:spLocks noChangeArrowheads="1"/>
          </p:cNvSpPr>
          <p:nvPr/>
        </p:nvSpPr>
        <p:spPr bwMode="auto">
          <a:xfrm>
            <a:off x="300038" y="381000"/>
            <a:ext cx="8610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a:lstStyle>
          <a:p>
            <a:r>
              <a:rPr lang="en-US" altLang="en-US" sz="3400" kern="0" dirty="0">
                <a:cs typeface="Arial" panose="020B0604020202020204" pitchFamily="34" charset="0"/>
              </a:rPr>
              <a:t>ASHRAE Standard 100-2018, </a:t>
            </a:r>
            <a:br>
              <a:rPr lang="en-US" altLang="en-US" sz="3400" kern="0" dirty="0">
                <a:cs typeface="Arial" panose="020B0604020202020204" pitchFamily="34" charset="0"/>
              </a:rPr>
            </a:br>
            <a:r>
              <a:rPr lang="en-US" altLang="en-US" sz="3400" i="1" kern="0" dirty="0">
                <a:cs typeface="Arial" panose="020B0604020202020204" pitchFamily="34" charset="0"/>
              </a:rPr>
              <a:t>Energy Efficiency in Existing Buildings</a:t>
            </a:r>
            <a:endParaRPr lang="en-US" altLang="en-US" sz="1900" i="1" kern="0" dirty="0">
              <a:cs typeface="Arial" panose="020B0604020202020204" pitchFamily="34" charset="0"/>
            </a:endParaRPr>
          </a:p>
        </p:txBody>
      </p:sp>
      <p:sp>
        <p:nvSpPr>
          <p:cNvPr id="7" name="Rectangle 20"/>
          <p:cNvSpPr txBox="1">
            <a:spLocks noChangeArrowheads="1"/>
          </p:cNvSpPr>
          <p:nvPr/>
        </p:nvSpPr>
        <p:spPr bwMode="auto">
          <a:xfrm>
            <a:off x="457200" y="1447800"/>
            <a:ext cx="82296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a:lstStyle>
          <a:p>
            <a:pPr marL="230188" indent="-230188">
              <a:spcBef>
                <a:spcPts val="1800"/>
              </a:spcBef>
              <a:spcAft>
                <a:spcPts val="0"/>
              </a:spcAft>
              <a:buClr>
                <a:srgbClr val="05A6D0"/>
              </a:buClr>
              <a:defRPr/>
            </a:pPr>
            <a:r>
              <a:rPr lang="en-US" altLang="en-US" sz="2400" kern="0" dirty="0">
                <a:cs typeface="Arial" panose="020B0604020202020204" pitchFamily="34" charset="0"/>
              </a:rPr>
              <a:t>Energy Targets</a:t>
            </a: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0" indent="0">
              <a:spcBef>
                <a:spcPts val="1800"/>
              </a:spcBef>
              <a:spcAft>
                <a:spcPts val="0"/>
              </a:spcAft>
              <a:buClr>
                <a:srgbClr val="05A6D0"/>
              </a:buClr>
              <a:buNone/>
              <a:defRPr/>
            </a:pPr>
            <a:r>
              <a:rPr lang="en-US" altLang="en-US" sz="2400" i="1" kern="0" dirty="0">
                <a:cs typeface="Arial" panose="020B0604020202020204" pitchFamily="34" charset="0"/>
              </a:rPr>
              <a:t>Excerpts from Table 7-2a</a:t>
            </a: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r>
              <a:rPr lang="en-US" altLang="en-US" sz="2400" kern="0" dirty="0">
                <a:cs typeface="Arial" panose="020B0604020202020204" pitchFamily="34" charset="0"/>
              </a:rPr>
              <a:t>Target values derived from CBECS 2003 and represent the 25</a:t>
            </a:r>
            <a:r>
              <a:rPr lang="en-US" altLang="en-US" sz="2400" kern="0" baseline="30000" dirty="0">
                <a:cs typeface="Arial" panose="020B0604020202020204" pitchFamily="34" charset="0"/>
              </a:rPr>
              <a:t>th</a:t>
            </a:r>
            <a:r>
              <a:rPr lang="en-US" altLang="en-US" sz="2400" kern="0" dirty="0">
                <a:cs typeface="Arial" panose="020B0604020202020204" pitchFamily="34" charset="0"/>
              </a:rPr>
              <a:t> lowest percentile of energy use by each building category.</a:t>
            </a: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a:lnSpc>
                <a:spcPct val="90000"/>
              </a:lnSpc>
              <a:buClr>
                <a:srgbClr val="05A6D0"/>
              </a:buClr>
              <a:defRPr/>
            </a:pPr>
            <a:endParaRPr lang="en-US" altLang="en-US" sz="2400" kern="0" dirty="0">
              <a:cs typeface="Arial" panose="020B0604020202020204" pitchFamily="34" charset="0"/>
            </a:endParaRPr>
          </a:p>
          <a:p>
            <a:pPr>
              <a:lnSpc>
                <a:spcPct val="90000"/>
              </a:lnSpc>
              <a:buClr>
                <a:srgbClr val="05A6D0"/>
              </a:buClr>
              <a:defRPr/>
            </a:pPr>
            <a:endParaRPr lang="en-US" altLang="en-US" kern="0" dirty="0">
              <a:cs typeface="Arial" panose="020B0604020202020204" pitchFamily="34" charset="0"/>
            </a:endParaRPr>
          </a:p>
        </p:txBody>
      </p:sp>
      <p:pic>
        <p:nvPicPr>
          <p:cNvPr id="2" name="Picture 1">
            <a:extLst>
              <a:ext uri="{FF2B5EF4-FFF2-40B4-BE49-F238E27FC236}">
                <a16:creationId xmlns:a16="http://schemas.microsoft.com/office/drawing/2014/main" id="{F14C56D3-A3BA-49BE-9D70-8E610474313B}"/>
              </a:ext>
            </a:extLst>
          </p:cNvPr>
          <p:cNvPicPr>
            <a:picLocks noChangeAspect="1"/>
          </p:cNvPicPr>
          <p:nvPr/>
        </p:nvPicPr>
        <p:blipFill rotWithShape="1">
          <a:blip r:embed="rId3"/>
          <a:srcRect r="833"/>
          <a:stretch/>
        </p:blipFill>
        <p:spPr>
          <a:xfrm>
            <a:off x="0" y="1981200"/>
            <a:ext cx="9144000" cy="1628702"/>
          </a:xfrm>
          <a:prstGeom prst="rect">
            <a:avLst/>
          </a:prstGeom>
        </p:spPr>
      </p:pic>
      <p:pic>
        <p:nvPicPr>
          <p:cNvPr id="3" name="Picture 2">
            <a:extLst>
              <a:ext uri="{FF2B5EF4-FFF2-40B4-BE49-F238E27FC236}">
                <a16:creationId xmlns:a16="http://schemas.microsoft.com/office/drawing/2014/main" id="{C154AB61-4521-4C96-971C-557BCA395B52}"/>
              </a:ext>
            </a:extLst>
          </p:cNvPr>
          <p:cNvPicPr>
            <a:picLocks noChangeAspect="1"/>
          </p:cNvPicPr>
          <p:nvPr/>
        </p:nvPicPr>
        <p:blipFill rotWithShape="1">
          <a:blip r:embed="rId4"/>
          <a:srcRect r="833"/>
          <a:stretch/>
        </p:blipFill>
        <p:spPr>
          <a:xfrm>
            <a:off x="0" y="3619463"/>
            <a:ext cx="9144000" cy="828639"/>
          </a:xfrm>
          <a:prstGeom prst="rect">
            <a:avLst/>
          </a:prstGeom>
        </p:spPr>
      </p:pic>
    </p:spTree>
    <p:extLst>
      <p:ext uri="{BB962C8B-B14F-4D97-AF65-F5344CB8AC3E}">
        <p14:creationId xmlns:p14="http://schemas.microsoft.com/office/powerpoint/2010/main" val="22229239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0099F82-E125-45EA-997E-52293E065F79}"/>
              </a:ext>
            </a:extLst>
          </p:cNvPr>
          <p:cNvPicPr>
            <a:picLocks noChangeAspect="1"/>
          </p:cNvPicPr>
          <p:nvPr/>
        </p:nvPicPr>
        <p:blipFill>
          <a:blip r:embed="rId2"/>
          <a:stretch>
            <a:fillRect/>
          </a:stretch>
        </p:blipFill>
        <p:spPr>
          <a:xfrm>
            <a:off x="609600" y="1363161"/>
            <a:ext cx="7315200" cy="5283872"/>
          </a:xfrm>
          <a:prstGeom prst="rect">
            <a:avLst/>
          </a:prstGeom>
        </p:spPr>
      </p:pic>
      <p:sp>
        <p:nvSpPr>
          <p:cNvPr id="3" name="Slide Number Placeholder 1">
            <a:extLst>
              <a:ext uri="{FF2B5EF4-FFF2-40B4-BE49-F238E27FC236}">
                <a16:creationId xmlns:a16="http://schemas.microsoft.com/office/drawing/2014/main" id="{F0789A72-3F9A-49A3-8736-E90913CB7DEF}"/>
              </a:ext>
            </a:extLst>
          </p:cNvPr>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328C71CB-5C33-410D-84F9-5EBC2149FDFA}" type="slidenum">
              <a:rPr lang="en-US" sz="1400">
                <a:solidFill>
                  <a:schemeClr val="bg1"/>
                </a:solidFill>
              </a:rPr>
              <a:pPr algn="r" eaLnBrk="1" hangingPunct="1"/>
              <a:t>60</a:t>
            </a:fld>
            <a:endParaRPr lang="en-US" sz="1400">
              <a:solidFill>
                <a:schemeClr val="bg1"/>
              </a:solidFill>
            </a:endParaRPr>
          </a:p>
        </p:txBody>
      </p:sp>
      <p:sp>
        <p:nvSpPr>
          <p:cNvPr id="4" name="Text Box 6">
            <a:extLst>
              <a:ext uri="{FF2B5EF4-FFF2-40B4-BE49-F238E27FC236}">
                <a16:creationId xmlns:a16="http://schemas.microsoft.com/office/drawing/2014/main" id="{D52DA812-5C6C-4D3D-B660-5691E6E551BF}"/>
              </a:ext>
            </a:extLst>
          </p:cNvPr>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5" name="Rectangle 2">
            <a:extLst>
              <a:ext uri="{FF2B5EF4-FFF2-40B4-BE49-F238E27FC236}">
                <a16:creationId xmlns:a16="http://schemas.microsoft.com/office/drawing/2014/main" id="{12AEDF0A-261F-4830-8766-FC85FF055A9E}"/>
              </a:ext>
            </a:extLst>
          </p:cNvPr>
          <p:cNvSpPr txBox="1">
            <a:spLocks noChangeArrowheads="1"/>
          </p:cNvSpPr>
          <p:nvPr/>
        </p:nvSpPr>
        <p:spPr bwMode="auto">
          <a:xfrm>
            <a:off x="300038" y="381000"/>
            <a:ext cx="8610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a:lstStyle>
          <a:p>
            <a:r>
              <a:rPr lang="en-US" altLang="en-US" sz="3400" kern="0" dirty="0">
                <a:cs typeface="Arial" panose="020B0604020202020204" pitchFamily="34" charset="0"/>
              </a:rPr>
              <a:t>ASHRAE Standard 100-2018: </a:t>
            </a:r>
            <a:br>
              <a:rPr lang="en-US" altLang="en-US" sz="3400" kern="0" dirty="0">
                <a:cs typeface="Arial" panose="020B0604020202020204" pitchFamily="34" charset="0"/>
              </a:rPr>
            </a:br>
            <a:r>
              <a:rPr lang="en-US" altLang="en-US" sz="3400" kern="0" dirty="0">
                <a:cs typeface="Arial" panose="020B0604020202020204" pitchFamily="34" charset="0"/>
              </a:rPr>
              <a:t>Climate Zones Map</a:t>
            </a:r>
            <a:endParaRPr lang="en-US" altLang="en-US" sz="1900" kern="0" dirty="0">
              <a:cs typeface="Arial" panose="020B0604020202020204" pitchFamily="34" charset="0"/>
            </a:endParaRPr>
          </a:p>
        </p:txBody>
      </p:sp>
    </p:spTree>
    <p:extLst>
      <p:ext uri="{BB962C8B-B14F-4D97-AF65-F5344CB8AC3E}">
        <p14:creationId xmlns:p14="http://schemas.microsoft.com/office/powerpoint/2010/main" val="86678712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328C71CB-5C33-410D-84F9-5EBC2149FDFA}" type="slidenum">
              <a:rPr lang="en-US" sz="1400">
                <a:solidFill>
                  <a:schemeClr val="bg1"/>
                </a:solidFill>
              </a:rPr>
              <a:pPr algn="r" eaLnBrk="1" hangingPunct="1"/>
              <a:t>61</a:t>
            </a:fld>
            <a:endParaRPr lang="en-US" sz="1400">
              <a:solidFill>
                <a:schemeClr val="bg1"/>
              </a:solidFill>
            </a:endParaRPr>
          </a:p>
        </p:txBody>
      </p:sp>
      <p:sp>
        <p:nvSpPr>
          <p:cNvPr id="61445"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Rectangle 2"/>
          <p:cNvSpPr txBox="1">
            <a:spLocks noChangeArrowheads="1"/>
          </p:cNvSpPr>
          <p:nvPr/>
        </p:nvSpPr>
        <p:spPr bwMode="auto">
          <a:xfrm>
            <a:off x="300038" y="381000"/>
            <a:ext cx="86106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a:lstStyle>
          <a:p>
            <a:r>
              <a:rPr lang="en-US" altLang="en-US" sz="3400" kern="0" dirty="0">
                <a:cs typeface="Arial" panose="020B0604020202020204" pitchFamily="34" charset="0"/>
              </a:rPr>
              <a:t>ASHRAE Standard 100-2018, </a:t>
            </a:r>
            <a:br>
              <a:rPr lang="en-US" altLang="en-US" sz="3400" kern="0" dirty="0">
                <a:cs typeface="Arial" panose="020B0604020202020204" pitchFamily="34" charset="0"/>
              </a:rPr>
            </a:br>
            <a:r>
              <a:rPr lang="en-US" altLang="en-US" sz="3400" i="1" kern="0" dirty="0">
                <a:cs typeface="Arial" panose="020B0604020202020204" pitchFamily="34" charset="0"/>
              </a:rPr>
              <a:t>Energy Efficiency in Existing Buildings</a:t>
            </a:r>
            <a:endParaRPr lang="en-US" altLang="en-US" sz="1900" i="1" kern="0" dirty="0">
              <a:cs typeface="Arial" panose="020B0604020202020204" pitchFamily="34" charset="0"/>
            </a:endParaRPr>
          </a:p>
        </p:txBody>
      </p:sp>
      <p:sp>
        <p:nvSpPr>
          <p:cNvPr id="10" name="Rectangle 20"/>
          <p:cNvSpPr txBox="1">
            <a:spLocks noChangeArrowheads="1"/>
          </p:cNvSpPr>
          <p:nvPr/>
        </p:nvSpPr>
        <p:spPr bwMode="auto">
          <a:xfrm>
            <a:off x="457200" y="1674812"/>
            <a:ext cx="8229600" cy="604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a:lstStyle>
          <a:p>
            <a:pPr marL="230188" indent="-230188">
              <a:spcBef>
                <a:spcPts val="1800"/>
              </a:spcBef>
              <a:spcAft>
                <a:spcPts val="0"/>
              </a:spcAft>
              <a:buClr>
                <a:srgbClr val="05A6D0"/>
              </a:buClr>
              <a:defRPr/>
            </a:pPr>
            <a:r>
              <a:rPr lang="en-US" altLang="en-US" sz="2400" kern="0">
                <a:cs typeface="Arial" panose="020B0604020202020204" pitchFamily="34" charset="0"/>
              </a:rPr>
              <a:t>Operating Shifts</a:t>
            </a: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marL="230188" indent="-230188">
              <a:spcBef>
                <a:spcPts val="1800"/>
              </a:spcBef>
              <a:spcAft>
                <a:spcPts val="0"/>
              </a:spcAft>
              <a:buClr>
                <a:srgbClr val="05A6D0"/>
              </a:buClr>
              <a:defRPr/>
            </a:pPr>
            <a:endParaRPr lang="en-US" altLang="en-US" sz="2400" kern="0">
              <a:cs typeface="Arial" panose="020B0604020202020204" pitchFamily="34" charset="0"/>
            </a:endParaRPr>
          </a:p>
          <a:p>
            <a:pPr>
              <a:lnSpc>
                <a:spcPct val="90000"/>
              </a:lnSpc>
              <a:buClr>
                <a:srgbClr val="05A6D0"/>
              </a:buClr>
              <a:defRPr/>
            </a:pPr>
            <a:endParaRPr lang="en-US" altLang="en-US" sz="2400" kern="0">
              <a:cs typeface="Arial" panose="020B0604020202020204" pitchFamily="34" charset="0"/>
            </a:endParaRPr>
          </a:p>
          <a:p>
            <a:pPr>
              <a:lnSpc>
                <a:spcPct val="90000"/>
              </a:lnSpc>
              <a:buClr>
                <a:srgbClr val="05A6D0"/>
              </a:buClr>
              <a:defRPr/>
            </a:pPr>
            <a:endParaRPr lang="en-US" altLang="en-US" kern="0" dirty="0">
              <a:cs typeface="Arial" panose="020B0604020202020204" pitchFamily="34" charset="0"/>
            </a:endParaRPr>
          </a:p>
        </p:txBody>
      </p:sp>
      <p:pic>
        <p:nvPicPr>
          <p:cNvPr id="11" name="Picture 10"/>
          <p:cNvPicPr>
            <a:picLocks noChangeAspect="1"/>
          </p:cNvPicPr>
          <p:nvPr/>
        </p:nvPicPr>
        <p:blipFill rotWithShape="1">
          <a:blip r:embed="rId3"/>
          <a:srcRect t="9868" r="49167"/>
          <a:stretch/>
        </p:blipFill>
        <p:spPr>
          <a:xfrm>
            <a:off x="838200" y="2738077"/>
            <a:ext cx="7315200" cy="3717561"/>
          </a:xfrm>
          <a:prstGeom prst="rect">
            <a:avLst/>
          </a:prstGeom>
        </p:spPr>
      </p:pic>
      <p:pic>
        <p:nvPicPr>
          <p:cNvPr id="12" name="Picture 11"/>
          <p:cNvPicPr>
            <a:picLocks noChangeAspect="1"/>
          </p:cNvPicPr>
          <p:nvPr/>
        </p:nvPicPr>
        <p:blipFill>
          <a:blip r:embed="rId4"/>
          <a:stretch>
            <a:fillRect/>
          </a:stretch>
        </p:blipFill>
        <p:spPr>
          <a:xfrm>
            <a:off x="838200" y="2133600"/>
            <a:ext cx="7315200" cy="604477"/>
          </a:xfrm>
          <a:prstGeom prst="rect">
            <a:avLst/>
          </a:prstGeom>
        </p:spPr>
      </p:pic>
      <p:sp>
        <p:nvSpPr>
          <p:cNvPr id="8" name="Rectangle 20">
            <a:extLst>
              <a:ext uri="{FF2B5EF4-FFF2-40B4-BE49-F238E27FC236}">
                <a16:creationId xmlns:a16="http://schemas.microsoft.com/office/drawing/2014/main" id="{78609998-AD65-43E1-8BD8-B045C8F2028B}"/>
              </a:ext>
            </a:extLst>
          </p:cNvPr>
          <p:cNvSpPr txBox="1">
            <a:spLocks noChangeArrowheads="1"/>
          </p:cNvSpPr>
          <p:nvPr/>
        </p:nvSpPr>
        <p:spPr bwMode="auto">
          <a:xfrm>
            <a:off x="914400" y="6419236"/>
            <a:ext cx="8229600" cy="604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accent1"/>
              </a:buClr>
              <a:buFont typeface="Wingdings" pitchFamily="2" charset="2"/>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bg1"/>
                </a:solidFill>
                <a:latin typeface="+mn-lt"/>
              </a:defRPr>
            </a:lvl2pPr>
            <a:lvl3pPr marL="1143000" indent="-228600" algn="l" rtl="0" eaLnBrk="0" fontAlgn="base" hangingPunct="0">
              <a:spcBef>
                <a:spcPct val="20000"/>
              </a:spcBef>
              <a:spcAft>
                <a:spcPct val="0"/>
              </a:spcAft>
              <a:buClr>
                <a:schemeClr val="accent1"/>
              </a:buClr>
              <a:buFont typeface="Wingdings" pitchFamily="2" charset="2"/>
              <a:buChar char="§"/>
              <a:defRPr sz="2400">
                <a:solidFill>
                  <a:schemeClr val="bg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5pPr>
            <a:lvl6pPr marL="25146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6pPr>
            <a:lvl7pPr marL="29718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7pPr>
            <a:lvl8pPr marL="34290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8pPr>
            <a:lvl9pPr marL="3886200" indent="-228600" algn="l" rtl="0" eaLnBrk="0" fontAlgn="base" hangingPunct="0">
              <a:spcBef>
                <a:spcPct val="20000"/>
              </a:spcBef>
              <a:spcAft>
                <a:spcPct val="0"/>
              </a:spcAft>
              <a:buClr>
                <a:schemeClr val="accent1"/>
              </a:buClr>
              <a:buFont typeface="Wingdings" pitchFamily="2" charset="2"/>
              <a:buChar char="§"/>
              <a:defRPr sz="2000">
                <a:solidFill>
                  <a:schemeClr val="bg1"/>
                </a:solidFill>
                <a:latin typeface="+mn-lt"/>
              </a:defRPr>
            </a:lvl9pPr>
          </a:lstStyle>
          <a:p>
            <a:pPr marL="0" indent="0">
              <a:spcBef>
                <a:spcPts val="1800"/>
              </a:spcBef>
              <a:spcAft>
                <a:spcPts val="0"/>
              </a:spcAft>
              <a:buClr>
                <a:srgbClr val="05A6D0"/>
              </a:buClr>
              <a:buNone/>
              <a:defRPr/>
            </a:pPr>
            <a:r>
              <a:rPr lang="en-US" altLang="en-US" sz="2400" i="1" kern="0" dirty="0">
                <a:cs typeface="Arial" panose="020B0604020202020204" pitchFamily="34" charset="0"/>
              </a:rPr>
              <a:t>Excerpts from Table 7-3</a:t>
            </a: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marL="230188" indent="-230188">
              <a:spcBef>
                <a:spcPts val="1800"/>
              </a:spcBef>
              <a:spcAft>
                <a:spcPts val="0"/>
              </a:spcAft>
              <a:buClr>
                <a:srgbClr val="05A6D0"/>
              </a:buClr>
              <a:defRPr/>
            </a:pPr>
            <a:endParaRPr lang="en-US" altLang="en-US" sz="2400" kern="0" dirty="0">
              <a:cs typeface="Arial" panose="020B0604020202020204" pitchFamily="34" charset="0"/>
            </a:endParaRPr>
          </a:p>
          <a:p>
            <a:pPr>
              <a:lnSpc>
                <a:spcPct val="90000"/>
              </a:lnSpc>
              <a:buClr>
                <a:srgbClr val="05A6D0"/>
              </a:buClr>
              <a:defRPr/>
            </a:pPr>
            <a:endParaRPr lang="en-US" altLang="en-US" sz="2400" kern="0" dirty="0">
              <a:cs typeface="Arial" panose="020B0604020202020204" pitchFamily="34" charset="0"/>
            </a:endParaRPr>
          </a:p>
          <a:p>
            <a:pPr>
              <a:lnSpc>
                <a:spcPct val="90000"/>
              </a:lnSpc>
              <a:buClr>
                <a:srgbClr val="05A6D0"/>
              </a:buClr>
              <a:defRPr/>
            </a:pPr>
            <a:endParaRPr lang="en-US" altLang="en-US" kern="0" dirty="0">
              <a:cs typeface="Arial" panose="020B0604020202020204" pitchFamily="34" charset="0"/>
            </a:endParaRPr>
          </a:p>
        </p:txBody>
      </p:sp>
    </p:spTree>
    <p:extLst>
      <p:ext uri="{BB962C8B-B14F-4D97-AF65-F5344CB8AC3E}">
        <p14:creationId xmlns:p14="http://schemas.microsoft.com/office/powerpoint/2010/main" val="30690675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26"/>
          <p:cNvSpPr txBox="1">
            <a:spLocks noChangeArrowheads="1"/>
          </p:cNvSpPr>
          <p:nvPr/>
        </p:nvSpPr>
        <p:spPr bwMode="auto">
          <a:xfrm>
            <a:off x="381000" y="808038"/>
            <a:ext cx="8229600" cy="1401762"/>
          </a:xfrm>
          <a:prstGeom prst="rect">
            <a:avLst/>
          </a:prstGeom>
          <a:noFill/>
          <a:ln w="9525">
            <a:noFill/>
            <a:miter lim="800000"/>
            <a:headEnd/>
            <a:tailEnd/>
          </a:ln>
        </p:spPr>
        <p:txBody>
          <a:bodyPr anchor="ctr"/>
          <a:lstStyle/>
          <a:p>
            <a:pPr algn="ctr">
              <a:defRPr/>
            </a:pPr>
            <a:r>
              <a:rPr lang="en-US" sz="4000" b="1" dirty="0">
                <a:solidFill>
                  <a:schemeClr val="bg1"/>
                </a:solidFill>
                <a:latin typeface="+mj-lt"/>
              </a:rPr>
              <a:t>Assess Performance: </a:t>
            </a:r>
          </a:p>
          <a:p>
            <a:pPr algn="ctr">
              <a:defRPr/>
            </a:pPr>
            <a:r>
              <a:rPr lang="en-US" sz="4000" b="1" dirty="0">
                <a:solidFill>
                  <a:schemeClr val="bg1"/>
                </a:solidFill>
                <a:latin typeface="+mj-lt"/>
              </a:rPr>
              <a:t>Year</a:t>
            </a:r>
            <a:r>
              <a:rPr lang="en-US" sz="4000" b="1">
                <a:solidFill>
                  <a:schemeClr val="bg1"/>
                </a:solidFill>
                <a:latin typeface="+mj-lt"/>
              </a:rPr>
              <a:t>, Month</a:t>
            </a:r>
            <a:r>
              <a:rPr lang="en-US" sz="4000" b="1" dirty="0">
                <a:solidFill>
                  <a:schemeClr val="bg1"/>
                </a:solidFill>
                <a:latin typeface="+mj-lt"/>
              </a:rPr>
              <a:t>,</a:t>
            </a:r>
            <a:r>
              <a:rPr lang="en-US" sz="4000" b="1">
                <a:solidFill>
                  <a:schemeClr val="bg1"/>
                </a:solidFill>
                <a:latin typeface="+mj-lt"/>
              </a:rPr>
              <a:t> </a:t>
            </a:r>
            <a:r>
              <a:rPr lang="en-US" sz="4000" b="1" dirty="0">
                <a:solidFill>
                  <a:schemeClr val="bg1"/>
                </a:solidFill>
                <a:latin typeface="+mj-lt"/>
              </a:rPr>
              <a:t>and Daily Data</a:t>
            </a:r>
          </a:p>
          <a:p>
            <a:pPr algn="ctr">
              <a:defRPr/>
            </a:pPr>
            <a:endParaRPr lang="en-US" sz="4400" dirty="0">
              <a:solidFill>
                <a:schemeClr val="bg1"/>
              </a:solidFill>
              <a:latin typeface="Arial" pitchFamily="34" charset="0"/>
            </a:endParaRPr>
          </a:p>
        </p:txBody>
      </p:sp>
      <p:sp>
        <p:nvSpPr>
          <p:cNvPr id="62467" name="Rectangle 1027"/>
          <p:cNvSpPr txBox="1">
            <a:spLocks noChangeArrowheads="1"/>
          </p:cNvSpPr>
          <p:nvPr/>
        </p:nvSpPr>
        <p:spPr bwMode="auto">
          <a:xfrm>
            <a:off x="838200" y="2514600"/>
            <a:ext cx="7391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Tx/>
              <a:buChar char="•"/>
            </a:pPr>
            <a:r>
              <a:rPr lang="en-US" sz="3200" dirty="0">
                <a:solidFill>
                  <a:schemeClr val="bg1"/>
                </a:solidFill>
              </a:rPr>
              <a:t>Annual usage</a:t>
            </a:r>
          </a:p>
          <a:p>
            <a:pPr lvl="1" eaLnBrk="1" hangingPunct="1">
              <a:spcBef>
                <a:spcPct val="20000"/>
              </a:spcBef>
              <a:buFontTx/>
              <a:buChar char="–"/>
            </a:pPr>
            <a:r>
              <a:rPr lang="en-US" sz="2800" dirty="0">
                <a:solidFill>
                  <a:schemeClr val="bg1"/>
                </a:solidFill>
              </a:rPr>
              <a:t>Energy cost index (ECI)</a:t>
            </a:r>
          </a:p>
          <a:p>
            <a:pPr lvl="1" eaLnBrk="1" hangingPunct="1">
              <a:spcBef>
                <a:spcPct val="20000"/>
              </a:spcBef>
              <a:buFontTx/>
              <a:buChar char="–"/>
            </a:pPr>
            <a:r>
              <a:rPr lang="en-US" sz="2800" dirty="0">
                <a:solidFill>
                  <a:schemeClr val="bg1"/>
                </a:solidFill>
              </a:rPr>
              <a:t>Energy utilization index (EUI)</a:t>
            </a:r>
          </a:p>
          <a:p>
            <a:pPr eaLnBrk="1" hangingPunct="1">
              <a:spcBef>
                <a:spcPts val="1800"/>
              </a:spcBef>
              <a:buFontTx/>
              <a:buChar char="•"/>
            </a:pPr>
            <a:r>
              <a:rPr lang="en-US" sz="3200" dirty="0">
                <a:solidFill>
                  <a:schemeClr val="accent1"/>
                </a:solidFill>
              </a:rPr>
              <a:t>Annual profile of monthly data</a:t>
            </a:r>
          </a:p>
          <a:p>
            <a:pPr eaLnBrk="1" hangingPunct="1">
              <a:spcBef>
                <a:spcPts val="1800"/>
              </a:spcBef>
              <a:buFontTx/>
              <a:buChar char="•"/>
            </a:pPr>
            <a:r>
              <a:rPr lang="en-US" sz="3200" dirty="0">
                <a:solidFill>
                  <a:schemeClr val="accent1"/>
                </a:solidFill>
              </a:rPr>
              <a:t>Daily profile of 15-minute data</a:t>
            </a:r>
          </a:p>
        </p:txBody>
      </p:sp>
      <p:pic>
        <p:nvPicPr>
          <p:cNvPr id="62468" name="Picture 59" descr="10014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2800" y="1981200"/>
            <a:ext cx="17526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9"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15FCC2F0-7D79-461E-A105-6FA6C2F262FB}" type="slidenum">
              <a:rPr lang="en-US"/>
              <a:pPr>
                <a:defRPr/>
              </a:pPr>
              <a:t>62</a:t>
            </a:fld>
            <a:endParaRPr lang="en-US"/>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533400" y="381000"/>
            <a:ext cx="8229600" cy="563563"/>
          </a:xfrm>
          <a:prstGeom prst="rect">
            <a:avLst/>
          </a:prstGeom>
          <a:noFill/>
          <a:ln w="9525">
            <a:noFill/>
            <a:miter lim="800000"/>
            <a:headEnd/>
            <a:tailEnd/>
          </a:ln>
        </p:spPr>
        <p:txBody>
          <a:bodyPr anchor="ctr"/>
          <a:lstStyle/>
          <a:p>
            <a:pPr algn="ctr">
              <a:defRPr/>
            </a:pPr>
            <a:r>
              <a:rPr lang="en-US" sz="4000" b="1" kern="0" dirty="0">
                <a:solidFill>
                  <a:schemeClr val="bg1"/>
                </a:solidFill>
                <a:latin typeface="+mj-lt"/>
                <a:ea typeface="+mj-ea"/>
                <a:cs typeface="+mj-cs"/>
              </a:rPr>
              <a:t>Indices</a:t>
            </a:r>
          </a:p>
        </p:txBody>
      </p:sp>
      <p:sp>
        <p:nvSpPr>
          <p:cNvPr id="4" name="Rectangle 3"/>
          <p:cNvSpPr txBox="1">
            <a:spLocks noChangeArrowheads="1"/>
          </p:cNvSpPr>
          <p:nvPr/>
        </p:nvSpPr>
        <p:spPr bwMode="auto">
          <a:xfrm>
            <a:off x="381000" y="990600"/>
            <a:ext cx="8229600" cy="5638800"/>
          </a:xfrm>
          <a:prstGeom prst="rect">
            <a:avLst/>
          </a:prstGeom>
          <a:noFill/>
          <a:ln w="9525">
            <a:noFill/>
            <a:miter lim="800000"/>
            <a:headEnd/>
            <a:tailEnd/>
          </a:ln>
        </p:spPr>
        <p:txBody>
          <a:bodyPr/>
          <a:lstStyle/>
          <a:p>
            <a:pPr marL="342900" indent="-342900">
              <a:spcBef>
                <a:spcPct val="25000"/>
              </a:spcBef>
              <a:defRPr/>
            </a:pPr>
            <a:r>
              <a:rPr lang="en-US" sz="2800" kern="0" dirty="0" err="1">
                <a:solidFill>
                  <a:schemeClr val="bg1"/>
                </a:solidFill>
                <a:latin typeface="+mj-lt"/>
              </a:rPr>
              <a:t>ECI</a:t>
            </a:r>
            <a:r>
              <a:rPr lang="en-US" sz="2800" kern="0" dirty="0">
                <a:solidFill>
                  <a:schemeClr val="bg1"/>
                </a:solidFill>
                <a:latin typeface="+mj-lt"/>
              </a:rPr>
              <a:t>: Energy Cost Index = $/SF/yr</a:t>
            </a:r>
          </a:p>
          <a:p>
            <a:pPr marL="342900" indent="-342900">
              <a:spcBef>
                <a:spcPct val="25000"/>
              </a:spcBef>
              <a:defRPr/>
            </a:pPr>
            <a:endParaRPr lang="en-US" sz="1400" kern="0" dirty="0">
              <a:solidFill>
                <a:schemeClr val="bg1"/>
              </a:solidFill>
              <a:latin typeface="+mj-lt"/>
            </a:endParaRPr>
          </a:p>
          <a:p>
            <a:pPr marL="342900" indent="-342900">
              <a:spcBef>
                <a:spcPct val="25000"/>
              </a:spcBef>
              <a:defRPr/>
            </a:pPr>
            <a:r>
              <a:rPr lang="en-US" sz="2800" kern="0" dirty="0">
                <a:solidFill>
                  <a:schemeClr val="bg1"/>
                </a:solidFill>
                <a:latin typeface="+mj-lt"/>
              </a:rPr>
              <a:t>EUI: Energy Utilization Index = </a:t>
            </a:r>
            <a:r>
              <a:rPr lang="en-US" sz="2800" kern="0" dirty="0" err="1">
                <a:solidFill>
                  <a:schemeClr val="bg1"/>
                </a:solidFill>
                <a:latin typeface="+mj-lt"/>
              </a:rPr>
              <a:t>kBtu</a:t>
            </a:r>
            <a:r>
              <a:rPr lang="en-US" sz="2800" kern="0" dirty="0">
                <a:solidFill>
                  <a:schemeClr val="bg1"/>
                </a:solidFill>
                <a:latin typeface="+mj-lt"/>
              </a:rPr>
              <a:t>/SF/yr</a:t>
            </a:r>
          </a:p>
          <a:p>
            <a:pPr marL="342900" indent="-342900">
              <a:spcBef>
                <a:spcPct val="25000"/>
              </a:spcBef>
              <a:defRPr/>
            </a:pPr>
            <a:r>
              <a:rPr lang="en-US" sz="2000" kern="0" dirty="0">
                <a:solidFill>
                  <a:schemeClr val="bg1"/>
                </a:solidFill>
                <a:latin typeface="+mj-lt"/>
              </a:rPr>
              <a:t>	  (Annual kWh × 3.413)</a:t>
            </a:r>
            <a:r>
              <a:rPr lang="en-US" sz="2000" kern="0" dirty="0">
                <a:solidFill>
                  <a:schemeClr val="bg1"/>
                </a:solidFill>
                <a:latin typeface="+mj-lt"/>
                <a:cs typeface="Arial" charset="0"/>
              </a:rPr>
              <a:t>  =_____</a:t>
            </a:r>
            <a:r>
              <a:rPr lang="en-US" sz="2000" kern="0" dirty="0" err="1">
                <a:solidFill>
                  <a:schemeClr val="bg1"/>
                </a:solidFill>
                <a:latin typeface="+mj-lt"/>
                <a:cs typeface="Arial" charset="0"/>
              </a:rPr>
              <a:t>kBtu</a:t>
            </a:r>
            <a:endParaRPr lang="en-US" sz="2000" kern="0" dirty="0">
              <a:solidFill>
                <a:schemeClr val="bg1"/>
              </a:solidFill>
              <a:latin typeface="+mj-lt"/>
              <a:cs typeface="Arial" charset="0"/>
            </a:endParaRPr>
          </a:p>
          <a:p>
            <a:pPr marL="342900" indent="-342900">
              <a:spcBef>
                <a:spcPct val="25000"/>
              </a:spcBef>
              <a:defRPr/>
            </a:pPr>
            <a:r>
              <a:rPr lang="en-US" sz="2000" kern="0" dirty="0">
                <a:solidFill>
                  <a:schemeClr val="bg1"/>
                </a:solidFill>
                <a:latin typeface="+mj-lt"/>
              </a:rPr>
              <a:t>+	  (Annual </a:t>
            </a:r>
            <a:r>
              <a:rPr lang="en-US" sz="2000" kern="0" dirty="0" err="1">
                <a:solidFill>
                  <a:schemeClr val="bg1"/>
                </a:solidFill>
                <a:latin typeface="+mj-lt"/>
              </a:rPr>
              <a:t>Therms</a:t>
            </a:r>
            <a:r>
              <a:rPr lang="en-US" sz="2000" kern="0" dirty="0">
                <a:solidFill>
                  <a:schemeClr val="bg1"/>
                </a:solidFill>
                <a:latin typeface="+mj-lt"/>
              </a:rPr>
              <a:t> </a:t>
            </a:r>
            <a:r>
              <a:rPr lang="en-US" sz="2000" kern="0" dirty="0">
                <a:solidFill>
                  <a:schemeClr val="bg1"/>
                </a:solidFill>
              </a:rPr>
              <a:t>×</a:t>
            </a:r>
            <a:r>
              <a:rPr lang="en-US" sz="2000" kern="0" dirty="0">
                <a:solidFill>
                  <a:schemeClr val="bg1"/>
                </a:solidFill>
                <a:latin typeface="+mj-lt"/>
              </a:rPr>
              <a:t> 100)</a:t>
            </a:r>
            <a:r>
              <a:rPr lang="en-US" sz="2000" kern="0" dirty="0">
                <a:solidFill>
                  <a:schemeClr val="bg1"/>
                </a:solidFill>
                <a:latin typeface="+mj-lt"/>
                <a:cs typeface="Arial" charset="0"/>
              </a:rPr>
              <a:t> =_____</a:t>
            </a:r>
            <a:r>
              <a:rPr lang="en-US" sz="2000" kern="0" dirty="0" err="1">
                <a:solidFill>
                  <a:schemeClr val="bg1"/>
                </a:solidFill>
                <a:latin typeface="+mj-lt"/>
                <a:cs typeface="Arial" charset="0"/>
              </a:rPr>
              <a:t>kBtu</a:t>
            </a:r>
            <a:endParaRPr lang="en-US" sz="2000" kern="0" dirty="0">
              <a:solidFill>
                <a:schemeClr val="bg1"/>
              </a:solidFill>
              <a:latin typeface="+mj-lt"/>
              <a:cs typeface="Arial" charset="0"/>
            </a:endParaRPr>
          </a:p>
          <a:p>
            <a:pPr marL="342900" indent="-342900">
              <a:spcBef>
                <a:spcPct val="25000"/>
              </a:spcBef>
              <a:defRPr/>
            </a:pPr>
            <a:r>
              <a:rPr lang="en-US" sz="2000" kern="0" dirty="0">
                <a:solidFill>
                  <a:schemeClr val="bg1"/>
                </a:solidFill>
                <a:latin typeface="+mj-lt"/>
                <a:cs typeface="Arial" charset="0"/>
              </a:rPr>
              <a:t>	       Total Annual Energy =_____</a:t>
            </a:r>
            <a:r>
              <a:rPr lang="en-US" sz="2000" kern="0" dirty="0" err="1">
                <a:solidFill>
                  <a:schemeClr val="bg1"/>
                </a:solidFill>
                <a:latin typeface="+mj-lt"/>
                <a:cs typeface="Arial" charset="0"/>
              </a:rPr>
              <a:t>kBtu</a:t>
            </a:r>
            <a:endParaRPr lang="en-US" sz="2000" kern="0" dirty="0">
              <a:solidFill>
                <a:schemeClr val="bg1"/>
              </a:solidFill>
              <a:latin typeface="+mj-lt"/>
              <a:cs typeface="Arial" charset="0"/>
            </a:endParaRPr>
          </a:p>
          <a:p>
            <a:pPr marL="342900" indent="-342900">
              <a:spcBef>
                <a:spcPct val="25000"/>
              </a:spcBef>
              <a:defRPr/>
            </a:pPr>
            <a:endParaRPr lang="en-US" sz="1100" kern="0" dirty="0">
              <a:solidFill>
                <a:schemeClr val="bg1"/>
              </a:solidFill>
              <a:latin typeface="+mj-lt"/>
              <a:cs typeface="Arial" charset="0"/>
            </a:endParaRPr>
          </a:p>
          <a:p>
            <a:pPr marL="342900" indent="-342900">
              <a:spcBef>
                <a:spcPct val="25000"/>
              </a:spcBef>
              <a:defRPr/>
            </a:pPr>
            <a:r>
              <a:rPr lang="en-US" sz="2000" kern="0" dirty="0">
                <a:solidFill>
                  <a:schemeClr val="bg1"/>
                </a:solidFill>
                <a:latin typeface="+mj-lt"/>
                <a:cs typeface="Arial" charset="0"/>
              </a:rPr>
              <a:t>EUI = Total Annual Energy  ÷  SF = </a:t>
            </a:r>
            <a:r>
              <a:rPr lang="en-US" sz="2000" kern="0" dirty="0" err="1">
                <a:solidFill>
                  <a:schemeClr val="bg1"/>
                </a:solidFill>
                <a:latin typeface="+mj-lt"/>
                <a:cs typeface="Arial" charset="0"/>
              </a:rPr>
              <a:t>kBtu</a:t>
            </a:r>
            <a:r>
              <a:rPr lang="en-US" sz="2000" kern="0" dirty="0">
                <a:solidFill>
                  <a:schemeClr val="bg1"/>
                </a:solidFill>
                <a:latin typeface="+mj-lt"/>
                <a:cs typeface="Arial" charset="0"/>
              </a:rPr>
              <a:t>/SF/yr</a:t>
            </a:r>
          </a:p>
          <a:p>
            <a:pPr marL="342900" indent="-342900">
              <a:spcBef>
                <a:spcPct val="25000"/>
              </a:spcBef>
              <a:defRPr/>
            </a:pPr>
            <a:endParaRPr lang="en-US" sz="1100" kern="0" dirty="0">
              <a:solidFill>
                <a:schemeClr val="bg1"/>
              </a:solidFill>
              <a:cs typeface="Arial" charset="0"/>
            </a:endParaRPr>
          </a:p>
          <a:p>
            <a:pPr marL="342900" indent="-342900">
              <a:spcBef>
                <a:spcPct val="25000"/>
              </a:spcBef>
              <a:defRPr/>
            </a:pPr>
            <a:r>
              <a:rPr lang="en-US" sz="2000" kern="0" dirty="0">
                <a:solidFill>
                  <a:schemeClr val="bg1"/>
                </a:solidFill>
                <a:latin typeface="+mj-lt"/>
                <a:cs typeface="Arial" charset="0"/>
              </a:rPr>
              <a:t>Example:  Lowell Hall @ UW</a:t>
            </a:r>
          </a:p>
          <a:p>
            <a:pPr marL="342900" indent="-342900">
              <a:spcBef>
                <a:spcPct val="25000"/>
              </a:spcBef>
              <a:defRPr/>
            </a:pPr>
            <a:r>
              <a:rPr lang="en-US" sz="2000" kern="0" dirty="0">
                <a:solidFill>
                  <a:schemeClr val="bg1"/>
                </a:solidFill>
                <a:latin typeface="+mj-lt"/>
                <a:cs typeface="Arial" charset="0"/>
              </a:rPr>
              <a:t>      </a:t>
            </a:r>
            <a:r>
              <a:rPr lang="en-US" sz="2000" kern="0" dirty="0">
                <a:solidFill>
                  <a:schemeClr val="bg1"/>
                </a:solidFill>
                <a:latin typeface="+mj-lt"/>
              </a:rPr>
              <a:t>  (1,209,319 kWh </a:t>
            </a:r>
            <a:r>
              <a:rPr lang="en-US" sz="2000" kern="0" dirty="0">
                <a:solidFill>
                  <a:schemeClr val="bg1"/>
                </a:solidFill>
              </a:rPr>
              <a:t>×</a:t>
            </a:r>
            <a:r>
              <a:rPr lang="en-US" sz="2000" kern="0" dirty="0">
                <a:solidFill>
                  <a:schemeClr val="bg1"/>
                </a:solidFill>
                <a:latin typeface="+mj-lt"/>
              </a:rPr>
              <a:t> 3.413)</a:t>
            </a:r>
            <a:r>
              <a:rPr lang="en-US" sz="2000" kern="0" dirty="0">
                <a:solidFill>
                  <a:schemeClr val="bg1"/>
                </a:solidFill>
                <a:latin typeface="+mj-lt"/>
                <a:cs typeface="Arial" charset="0"/>
              </a:rPr>
              <a:t> = 4,127,000 </a:t>
            </a:r>
            <a:r>
              <a:rPr lang="en-US" sz="2000" kern="0" dirty="0" err="1">
                <a:solidFill>
                  <a:schemeClr val="bg1"/>
                </a:solidFill>
                <a:latin typeface="+mj-lt"/>
                <a:cs typeface="Arial" charset="0"/>
              </a:rPr>
              <a:t>kBtu</a:t>
            </a:r>
            <a:endParaRPr lang="en-US" sz="2000" kern="0" dirty="0">
              <a:solidFill>
                <a:schemeClr val="bg1"/>
              </a:solidFill>
              <a:latin typeface="+mj-lt"/>
              <a:cs typeface="Arial" charset="0"/>
            </a:endParaRPr>
          </a:p>
          <a:p>
            <a:pPr marL="342900" indent="-342900">
              <a:spcBef>
                <a:spcPct val="25000"/>
              </a:spcBef>
              <a:defRPr/>
            </a:pPr>
            <a:r>
              <a:rPr lang="en-US" sz="2000" kern="0" dirty="0">
                <a:solidFill>
                  <a:schemeClr val="bg1"/>
                </a:solidFill>
                <a:latin typeface="+mj-lt"/>
              </a:rPr>
              <a:t>+	      (83,642 </a:t>
            </a:r>
            <a:r>
              <a:rPr lang="en-US" sz="2000" kern="0" dirty="0" err="1">
                <a:solidFill>
                  <a:schemeClr val="bg1"/>
                </a:solidFill>
                <a:latin typeface="+mj-lt"/>
              </a:rPr>
              <a:t>Therms</a:t>
            </a:r>
            <a:r>
              <a:rPr lang="en-US" sz="2000" kern="0" dirty="0">
                <a:solidFill>
                  <a:schemeClr val="bg1"/>
                </a:solidFill>
                <a:latin typeface="+mj-lt"/>
              </a:rPr>
              <a:t> </a:t>
            </a:r>
            <a:r>
              <a:rPr lang="en-US" sz="2000" kern="0" dirty="0">
                <a:solidFill>
                  <a:schemeClr val="bg1"/>
                </a:solidFill>
              </a:rPr>
              <a:t>×</a:t>
            </a:r>
            <a:r>
              <a:rPr lang="en-US" sz="2000" kern="0" dirty="0">
                <a:solidFill>
                  <a:schemeClr val="bg1"/>
                </a:solidFill>
                <a:latin typeface="+mj-lt"/>
              </a:rPr>
              <a:t> 100)</a:t>
            </a:r>
            <a:r>
              <a:rPr lang="en-US" sz="2000" kern="0" dirty="0">
                <a:solidFill>
                  <a:schemeClr val="bg1"/>
                </a:solidFill>
                <a:latin typeface="+mj-lt"/>
                <a:cs typeface="Arial" charset="0"/>
              </a:rPr>
              <a:t> = 8,364,200 </a:t>
            </a:r>
            <a:r>
              <a:rPr lang="en-US" sz="2000" kern="0" dirty="0" err="1">
                <a:solidFill>
                  <a:schemeClr val="bg1"/>
                </a:solidFill>
                <a:latin typeface="+mj-lt"/>
                <a:cs typeface="Arial" charset="0"/>
              </a:rPr>
              <a:t>kBtu</a:t>
            </a:r>
            <a:endParaRPr lang="en-US" sz="2000" kern="0" dirty="0">
              <a:solidFill>
                <a:schemeClr val="bg1"/>
              </a:solidFill>
              <a:latin typeface="+mj-lt"/>
              <a:cs typeface="Arial" charset="0"/>
            </a:endParaRPr>
          </a:p>
          <a:p>
            <a:pPr marL="342900" indent="-342900">
              <a:spcBef>
                <a:spcPct val="25000"/>
              </a:spcBef>
              <a:defRPr/>
            </a:pPr>
            <a:r>
              <a:rPr lang="en-US" sz="2000" kern="0" dirty="0">
                <a:solidFill>
                  <a:schemeClr val="bg1"/>
                </a:solidFill>
                <a:latin typeface="+mj-lt"/>
                <a:cs typeface="Arial" charset="0"/>
              </a:rPr>
              <a:t>	          Total Annual Energy = 12,491,200 </a:t>
            </a:r>
            <a:r>
              <a:rPr lang="en-US" sz="2000" kern="0" dirty="0" err="1">
                <a:solidFill>
                  <a:schemeClr val="bg1"/>
                </a:solidFill>
                <a:latin typeface="+mj-lt"/>
                <a:cs typeface="Arial" charset="0"/>
              </a:rPr>
              <a:t>kBtu</a:t>
            </a:r>
            <a:endParaRPr lang="en-US" sz="2000" kern="0" dirty="0">
              <a:solidFill>
                <a:schemeClr val="bg1"/>
              </a:solidFill>
              <a:latin typeface="+mj-lt"/>
              <a:cs typeface="Arial" charset="0"/>
            </a:endParaRPr>
          </a:p>
          <a:p>
            <a:pPr marL="342900" indent="-342900">
              <a:spcBef>
                <a:spcPct val="25000"/>
              </a:spcBef>
              <a:defRPr/>
            </a:pPr>
            <a:endParaRPr lang="en-US" sz="1100" kern="0" dirty="0">
              <a:solidFill>
                <a:schemeClr val="bg1"/>
              </a:solidFill>
              <a:latin typeface="+mj-lt"/>
              <a:cs typeface="Arial" charset="0"/>
            </a:endParaRPr>
          </a:p>
          <a:p>
            <a:pPr marL="342900" indent="-342900">
              <a:spcBef>
                <a:spcPct val="25000"/>
              </a:spcBef>
              <a:defRPr/>
            </a:pPr>
            <a:r>
              <a:rPr lang="en-US" sz="2000" kern="0" dirty="0">
                <a:solidFill>
                  <a:schemeClr val="bg1"/>
                </a:solidFill>
                <a:latin typeface="+mj-lt"/>
                <a:cs typeface="Arial" charset="0"/>
              </a:rPr>
              <a:t>EUI = 12,491,200 </a:t>
            </a:r>
            <a:r>
              <a:rPr lang="en-US" sz="2000" kern="0" dirty="0" err="1">
                <a:solidFill>
                  <a:schemeClr val="bg1"/>
                </a:solidFill>
                <a:latin typeface="+mj-lt"/>
                <a:cs typeface="Arial" charset="0"/>
              </a:rPr>
              <a:t>kBtu</a:t>
            </a:r>
            <a:r>
              <a:rPr lang="en-US" sz="2000" kern="0" dirty="0">
                <a:solidFill>
                  <a:schemeClr val="bg1"/>
                </a:solidFill>
                <a:latin typeface="+mj-lt"/>
                <a:cs typeface="Arial" charset="0"/>
              </a:rPr>
              <a:t> ÷ 117,600 SF = 106.2 </a:t>
            </a:r>
            <a:r>
              <a:rPr lang="en-US" sz="2000" kern="0" dirty="0" err="1">
                <a:solidFill>
                  <a:schemeClr val="bg1"/>
                </a:solidFill>
                <a:latin typeface="+mj-lt"/>
                <a:cs typeface="Arial" charset="0"/>
              </a:rPr>
              <a:t>kBtu</a:t>
            </a:r>
            <a:r>
              <a:rPr lang="en-US" sz="2000" kern="0" dirty="0">
                <a:solidFill>
                  <a:schemeClr val="bg1"/>
                </a:solidFill>
                <a:latin typeface="+mj-lt"/>
                <a:cs typeface="Arial" charset="0"/>
              </a:rPr>
              <a:t>/SF/yr</a:t>
            </a:r>
          </a:p>
        </p:txBody>
      </p:sp>
      <p:sp>
        <p:nvSpPr>
          <p:cNvPr id="5" name="Line 4"/>
          <p:cNvSpPr>
            <a:spLocks noChangeShapeType="1"/>
          </p:cNvSpPr>
          <p:nvPr/>
        </p:nvSpPr>
        <p:spPr bwMode="auto">
          <a:xfrm>
            <a:off x="457200" y="3048000"/>
            <a:ext cx="4953000" cy="0"/>
          </a:xfrm>
          <a:prstGeom prst="line">
            <a:avLst/>
          </a:prstGeom>
          <a:noFill/>
          <a:ln w="28575">
            <a:solidFill>
              <a:schemeClr val="bg1"/>
            </a:solidFill>
            <a:round/>
            <a:headEnd/>
            <a:tailEnd/>
          </a:ln>
        </p:spPr>
        <p:txBody>
          <a:bodyPr/>
          <a:lstStyle/>
          <a:p>
            <a:pPr>
              <a:defRPr/>
            </a:pPr>
            <a:endParaRPr lang="en-US">
              <a:latin typeface="+mj-lt"/>
            </a:endParaRPr>
          </a:p>
        </p:txBody>
      </p:sp>
      <p:sp>
        <p:nvSpPr>
          <p:cNvPr id="6" name="Line 5"/>
          <p:cNvSpPr>
            <a:spLocks noChangeShapeType="1"/>
          </p:cNvSpPr>
          <p:nvPr/>
        </p:nvSpPr>
        <p:spPr bwMode="auto">
          <a:xfrm>
            <a:off x="457200" y="5410200"/>
            <a:ext cx="5715000" cy="0"/>
          </a:xfrm>
          <a:prstGeom prst="line">
            <a:avLst/>
          </a:prstGeom>
          <a:noFill/>
          <a:ln w="28575">
            <a:solidFill>
              <a:schemeClr val="bg1"/>
            </a:solidFill>
            <a:round/>
            <a:headEnd/>
            <a:tailEnd/>
          </a:ln>
        </p:spPr>
        <p:txBody>
          <a:bodyPr/>
          <a:lstStyle/>
          <a:p>
            <a:pPr>
              <a:defRPr/>
            </a:pPr>
            <a:endParaRPr lang="en-US">
              <a:latin typeface="+mj-lt"/>
            </a:endParaRPr>
          </a:p>
        </p:txBody>
      </p:sp>
      <p:sp>
        <p:nvSpPr>
          <p:cNvPr id="63494"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8" name="Slide Number Placeholder 7"/>
          <p:cNvSpPr>
            <a:spLocks noGrp="1"/>
          </p:cNvSpPr>
          <p:nvPr>
            <p:ph type="sldNum" sz="quarter" idx="11"/>
          </p:nvPr>
        </p:nvSpPr>
        <p:spPr/>
        <p:txBody>
          <a:bodyPr/>
          <a:lstStyle/>
          <a:p>
            <a:pPr>
              <a:defRPr/>
            </a:pPr>
            <a:fld id="{285F22FA-2094-418E-A09E-3A5A520630F7}" type="slidenum">
              <a:rPr lang="en-US"/>
              <a:pPr>
                <a:defRPr/>
              </a:pPr>
              <a:t>63</a:t>
            </a:fld>
            <a:endParaRPr 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rrow: Down 3"/>
          <p:cNvSpPr/>
          <p:nvPr/>
        </p:nvSpPr>
        <p:spPr>
          <a:xfrm rot="10800000">
            <a:off x="8431823" y="1524773"/>
            <a:ext cx="228600" cy="762000"/>
          </a:xfrm>
          <a:prstGeom prst="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AutoShape 13"/>
          <p:cNvSpPr>
            <a:spLocks noChangeArrowheads="1"/>
          </p:cNvSpPr>
          <p:nvPr/>
        </p:nvSpPr>
        <p:spPr bwMode="auto">
          <a:xfrm>
            <a:off x="838200" y="5547360"/>
            <a:ext cx="7264400" cy="548640"/>
          </a:xfrm>
          <a:prstGeom prst="leftRightArrow">
            <a:avLst>
              <a:gd name="adj1" fmla="val 50833"/>
              <a:gd name="adj2" fmla="val 43213"/>
            </a:avLst>
          </a:prstGeom>
          <a:solidFill>
            <a:schemeClr val="accent1"/>
          </a:solidFill>
          <a:ln w="25400">
            <a:solidFill>
              <a:schemeClr val="tx1"/>
            </a:solidFill>
            <a:miter lim="800000"/>
            <a:headEnd/>
            <a:tailEnd/>
          </a:ln>
        </p:spPr>
        <p:txBody>
          <a:bodyPr wrap="none" lIns="91434" tIns="45717" rIns="91434" bIns="45717" anchor="ctr"/>
          <a:lstStyle/>
          <a:p>
            <a:pPr algn="ctr" eaLnBrk="0" hangingPunct="0"/>
            <a:endParaRPr lang="en-US" sz="3600">
              <a:latin typeface="Microsoft Sans Serif" pitchFamily="34" charset="0"/>
              <a:cs typeface="Arial" charset="0"/>
            </a:endParaRPr>
          </a:p>
        </p:txBody>
      </p:sp>
      <p:sp>
        <p:nvSpPr>
          <p:cNvPr id="68610" name="Rectangle 2"/>
          <p:cNvSpPr>
            <a:spLocks noGrp="1"/>
          </p:cNvSpPr>
          <p:nvPr>
            <p:ph type="title"/>
          </p:nvPr>
        </p:nvSpPr>
        <p:spPr/>
        <p:txBody>
          <a:bodyPr/>
          <a:lstStyle/>
          <a:p>
            <a:r>
              <a:rPr lang="en-US" sz="3600" dirty="0">
                <a:cs typeface="Arial" charset="0"/>
              </a:rPr>
              <a:t>Energy Intensity of Office Buildings and ENERGY STAR Score</a:t>
            </a:r>
            <a:endParaRPr lang="en-US" sz="3600" b="0" dirty="0">
              <a:cs typeface="Arial" charset="0"/>
            </a:endParaRPr>
          </a:p>
        </p:txBody>
      </p:sp>
      <p:grpSp>
        <p:nvGrpSpPr>
          <p:cNvPr id="68611" name="Group 3"/>
          <p:cNvGrpSpPr>
            <a:grpSpLocks/>
          </p:cNvGrpSpPr>
          <p:nvPr/>
        </p:nvGrpSpPr>
        <p:grpSpPr bwMode="auto">
          <a:xfrm>
            <a:off x="381000" y="1524000"/>
            <a:ext cx="8389938" cy="5029973"/>
            <a:chOff x="240" y="1008"/>
            <a:chExt cx="5285" cy="3251"/>
          </a:xfrm>
        </p:grpSpPr>
        <p:grpSp>
          <p:nvGrpSpPr>
            <p:cNvPr id="68615" name="Group 8"/>
            <p:cNvGrpSpPr>
              <a:grpSpLocks/>
            </p:cNvGrpSpPr>
            <p:nvPr/>
          </p:nvGrpSpPr>
          <p:grpSpPr bwMode="auto">
            <a:xfrm>
              <a:off x="240" y="1008"/>
              <a:ext cx="5280" cy="2571"/>
              <a:chOff x="1009" y="1008"/>
              <a:chExt cx="4320" cy="2562"/>
            </a:xfrm>
          </p:grpSpPr>
          <p:grpSp>
            <p:nvGrpSpPr>
              <p:cNvPr id="68623" name="Group 9"/>
              <p:cNvGrpSpPr>
                <a:grpSpLocks/>
              </p:cNvGrpSpPr>
              <p:nvPr/>
            </p:nvGrpSpPr>
            <p:grpSpPr bwMode="auto">
              <a:xfrm>
                <a:off x="1009" y="1008"/>
                <a:ext cx="4320" cy="2562"/>
                <a:chOff x="1009" y="1008"/>
                <a:chExt cx="4320" cy="2562"/>
              </a:xfrm>
            </p:grpSpPr>
            <p:sp>
              <p:nvSpPr>
                <p:cNvPr id="68625" name="Freeform 10"/>
                <p:cNvSpPr>
                  <a:spLocks/>
                </p:cNvSpPr>
                <p:nvPr/>
              </p:nvSpPr>
              <p:spPr bwMode="auto">
                <a:xfrm rot="10799245" flipV="1">
                  <a:off x="4657" y="1383"/>
                  <a:ext cx="480" cy="2036"/>
                </a:xfrm>
                <a:custGeom>
                  <a:avLst/>
                  <a:gdLst>
                    <a:gd name="T0" fmla="*/ 480 w 480"/>
                    <a:gd name="T1" fmla="*/ 2036 h 2036"/>
                    <a:gd name="T2" fmla="*/ 480 w 480"/>
                    <a:gd name="T3" fmla="*/ 0 h 2036"/>
                    <a:gd name="T4" fmla="*/ 374 w 480"/>
                    <a:gd name="T5" fmla="*/ 283 h 2036"/>
                    <a:gd name="T6" fmla="*/ 297 w 480"/>
                    <a:gd name="T7" fmla="*/ 506 h 2036"/>
                    <a:gd name="T8" fmla="*/ 251 w 480"/>
                    <a:gd name="T9" fmla="*/ 667 h 2036"/>
                    <a:gd name="T10" fmla="*/ 213 w 480"/>
                    <a:gd name="T11" fmla="*/ 852 h 2036"/>
                    <a:gd name="T12" fmla="*/ 151 w 480"/>
                    <a:gd name="T13" fmla="*/ 1129 h 2036"/>
                    <a:gd name="T14" fmla="*/ 97 w 480"/>
                    <a:gd name="T15" fmla="*/ 1383 h 2036"/>
                    <a:gd name="T16" fmla="*/ 51 w 480"/>
                    <a:gd name="T17" fmla="*/ 1667 h 2036"/>
                    <a:gd name="T18" fmla="*/ 0 w 480"/>
                    <a:gd name="T19" fmla="*/ 2036 h 2036"/>
                    <a:gd name="T20" fmla="*/ 480 w 480"/>
                    <a:gd name="T21" fmla="*/ 2036 h 203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0"/>
                    <a:gd name="T34" fmla="*/ 0 h 2036"/>
                    <a:gd name="T35" fmla="*/ 480 w 480"/>
                    <a:gd name="T36" fmla="*/ 2036 h 20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0" h="2036">
                      <a:moveTo>
                        <a:pt x="480" y="2036"/>
                      </a:moveTo>
                      <a:lnTo>
                        <a:pt x="480" y="0"/>
                      </a:lnTo>
                      <a:lnTo>
                        <a:pt x="374" y="283"/>
                      </a:lnTo>
                      <a:lnTo>
                        <a:pt x="297" y="506"/>
                      </a:lnTo>
                      <a:lnTo>
                        <a:pt x="251" y="667"/>
                      </a:lnTo>
                      <a:lnTo>
                        <a:pt x="213" y="852"/>
                      </a:lnTo>
                      <a:lnTo>
                        <a:pt x="151" y="1129"/>
                      </a:lnTo>
                      <a:lnTo>
                        <a:pt x="97" y="1383"/>
                      </a:lnTo>
                      <a:lnTo>
                        <a:pt x="51" y="1667"/>
                      </a:lnTo>
                      <a:lnTo>
                        <a:pt x="0" y="2036"/>
                      </a:lnTo>
                      <a:lnTo>
                        <a:pt x="480" y="2036"/>
                      </a:lnTo>
                      <a:close/>
                    </a:path>
                  </a:pathLst>
                </a:custGeom>
                <a:gradFill rotWithShape="0">
                  <a:gsLst>
                    <a:gs pos="0">
                      <a:srgbClr val="5E9EFF"/>
                    </a:gs>
                    <a:gs pos="39999">
                      <a:srgbClr val="85C2FF"/>
                    </a:gs>
                    <a:gs pos="70000">
                      <a:srgbClr val="C4D6EB"/>
                    </a:gs>
                    <a:gs pos="100000">
                      <a:srgbClr val="FFEBFA"/>
                    </a:gs>
                  </a:gsLst>
                  <a:lin ang="0"/>
                </a:gradFill>
                <a:ln w="25400">
                  <a:solidFill>
                    <a:schemeClr val="tx1"/>
                  </a:solidFill>
                  <a:round/>
                  <a:headEnd/>
                  <a:tailEnd/>
                </a:ln>
              </p:spPr>
              <p:txBody>
                <a:bodyPr wrap="none" lIns="91434" tIns="45717" rIns="91434" bIns="45717" anchor="ctr"/>
                <a:lstStyle/>
                <a:p>
                  <a:endParaRPr lang="en-US" dirty="0"/>
                </a:p>
              </p:txBody>
            </p:sp>
            <p:sp>
              <p:nvSpPr>
                <p:cNvPr id="68626" name="Freeform 11"/>
                <p:cNvSpPr>
                  <a:spLocks/>
                </p:cNvSpPr>
                <p:nvPr/>
              </p:nvSpPr>
              <p:spPr bwMode="auto">
                <a:xfrm>
                  <a:off x="1297" y="2151"/>
                  <a:ext cx="2064" cy="1245"/>
                </a:xfrm>
                <a:custGeom>
                  <a:avLst/>
                  <a:gdLst>
                    <a:gd name="T0" fmla="*/ 6470 w 2023"/>
                    <a:gd name="T1" fmla="*/ 140 h 1293"/>
                    <a:gd name="T2" fmla="*/ 6470 w 2023"/>
                    <a:gd name="T3" fmla="*/ 0 h 1293"/>
                    <a:gd name="T4" fmla="*/ 6162 w 2023"/>
                    <a:gd name="T5" fmla="*/ 15 h 1293"/>
                    <a:gd name="T6" fmla="*/ 5710 w 2023"/>
                    <a:gd name="T7" fmla="*/ 34 h 1293"/>
                    <a:gd name="T8" fmla="*/ 5354 w 2023"/>
                    <a:gd name="T9" fmla="*/ 49 h 1293"/>
                    <a:gd name="T10" fmla="*/ 5037 w 2023"/>
                    <a:gd name="T11" fmla="*/ 59 h 1293"/>
                    <a:gd name="T12" fmla="*/ 4763 w 2023"/>
                    <a:gd name="T13" fmla="*/ 68 h 1293"/>
                    <a:gd name="T14" fmla="*/ 4014 w 2023"/>
                    <a:gd name="T15" fmla="*/ 86 h 1293"/>
                    <a:gd name="T16" fmla="*/ 3132 w 2023"/>
                    <a:gd name="T17" fmla="*/ 104 h 1293"/>
                    <a:gd name="T18" fmla="*/ 2328 w 2023"/>
                    <a:gd name="T19" fmla="*/ 116 h 1293"/>
                    <a:gd name="T20" fmla="*/ 1927 w 2023"/>
                    <a:gd name="T21" fmla="*/ 120 h 1293"/>
                    <a:gd name="T22" fmla="*/ 1362 w 2023"/>
                    <a:gd name="T23" fmla="*/ 125 h 1293"/>
                    <a:gd name="T24" fmla="*/ 894 w 2023"/>
                    <a:gd name="T25" fmla="*/ 130 h 1293"/>
                    <a:gd name="T26" fmla="*/ 323 w 2023"/>
                    <a:gd name="T27" fmla="*/ 134 h 1293"/>
                    <a:gd name="T28" fmla="*/ 0 w 2023"/>
                    <a:gd name="T29" fmla="*/ 145 h 1293"/>
                    <a:gd name="T30" fmla="*/ 8 w 2023"/>
                    <a:gd name="T31" fmla="*/ 145 h 1293"/>
                    <a:gd name="T32" fmla="*/ 217 w 2023"/>
                    <a:gd name="T33" fmla="*/ 145 h 1293"/>
                    <a:gd name="T34" fmla="*/ 6470 w 2023"/>
                    <a:gd name="T35" fmla="*/ 140 h 129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23"/>
                    <a:gd name="T55" fmla="*/ 0 h 1293"/>
                    <a:gd name="T56" fmla="*/ 2023 w 2023"/>
                    <a:gd name="T57" fmla="*/ 1293 h 129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23" h="1293">
                      <a:moveTo>
                        <a:pt x="2023" y="1268"/>
                      </a:moveTo>
                      <a:lnTo>
                        <a:pt x="2023" y="0"/>
                      </a:lnTo>
                      <a:lnTo>
                        <a:pt x="1923" y="141"/>
                      </a:lnTo>
                      <a:lnTo>
                        <a:pt x="1783" y="298"/>
                      </a:lnTo>
                      <a:lnTo>
                        <a:pt x="1671" y="427"/>
                      </a:lnTo>
                      <a:lnTo>
                        <a:pt x="1571" y="520"/>
                      </a:lnTo>
                      <a:lnTo>
                        <a:pt x="1487" y="608"/>
                      </a:lnTo>
                      <a:lnTo>
                        <a:pt x="1255" y="778"/>
                      </a:lnTo>
                      <a:lnTo>
                        <a:pt x="979" y="940"/>
                      </a:lnTo>
                      <a:lnTo>
                        <a:pt x="727" y="1046"/>
                      </a:lnTo>
                      <a:lnTo>
                        <a:pt x="602" y="1083"/>
                      </a:lnTo>
                      <a:lnTo>
                        <a:pt x="425" y="1135"/>
                      </a:lnTo>
                      <a:lnTo>
                        <a:pt x="279" y="1165"/>
                      </a:lnTo>
                      <a:lnTo>
                        <a:pt x="103" y="1192"/>
                      </a:lnTo>
                      <a:lnTo>
                        <a:pt x="0" y="1293"/>
                      </a:lnTo>
                      <a:lnTo>
                        <a:pt x="8" y="1293"/>
                      </a:lnTo>
                      <a:lnTo>
                        <a:pt x="69" y="1293"/>
                      </a:lnTo>
                      <a:lnTo>
                        <a:pt x="2023" y="1268"/>
                      </a:lnTo>
                      <a:close/>
                    </a:path>
                  </a:pathLst>
                </a:custGeom>
                <a:gradFill rotWithShape="1">
                  <a:gsLst>
                    <a:gs pos="0">
                      <a:srgbClr val="5E9EFF"/>
                    </a:gs>
                    <a:gs pos="39999">
                      <a:srgbClr val="85C2FF"/>
                    </a:gs>
                    <a:gs pos="70000">
                      <a:srgbClr val="C4D6EB"/>
                    </a:gs>
                    <a:gs pos="100000">
                      <a:srgbClr val="FFEBFA"/>
                    </a:gs>
                  </a:gsLst>
                  <a:path path="rect">
                    <a:fillToRect l="100000" t="100000"/>
                  </a:path>
                </a:gradFill>
                <a:ln w="25400">
                  <a:solidFill>
                    <a:schemeClr val="tx1"/>
                  </a:solidFill>
                  <a:round/>
                  <a:headEnd/>
                  <a:tailEnd/>
                </a:ln>
              </p:spPr>
              <p:txBody>
                <a:bodyPr wrap="none" lIns="91434" tIns="45717" rIns="91434" bIns="45717" anchor="ctr"/>
                <a:lstStyle/>
                <a:p>
                  <a:endParaRPr lang="en-US"/>
                </a:p>
              </p:txBody>
            </p:sp>
            <p:sp>
              <p:nvSpPr>
                <p:cNvPr id="68627" name="Freeform 12"/>
                <p:cNvSpPr>
                  <a:spLocks/>
                </p:cNvSpPr>
                <p:nvPr/>
              </p:nvSpPr>
              <p:spPr bwMode="auto">
                <a:xfrm>
                  <a:off x="3360" y="1008"/>
                  <a:ext cx="1296" cy="2429"/>
                </a:xfrm>
                <a:custGeom>
                  <a:avLst/>
                  <a:gdLst>
                    <a:gd name="T0" fmla="*/ 1292 w 1296"/>
                    <a:gd name="T1" fmla="*/ 2422 h 2429"/>
                    <a:gd name="T2" fmla="*/ 1296 w 1296"/>
                    <a:gd name="T3" fmla="*/ 395 h 2429"/>
                    <a:gd name="T4" fmla="*/ 1262 w 1296"/>
                    <a:gd name="T5" fmla="*/ 314 h 2429"/>
                    <a:gd name="T6" fmla="*/ 1212 w 1296"/>
                    <a:gd name="T7" fmla="*/ 234 h 2429"/>
                    <a:gd name="T8" fmla="*/ 1169 w 1296"/>
                    <a:gd name="T9" fmla="*/ 168 h 2429"/>
                    <a:gd name="T10" fmla="*/ 1128 w 1296"/>
                    <a:gd name="T11" fmla="*/ 109 h 2429"/>
                    <a:gd name="T12" fmla="*/ 1039 w 1296"/>
                    <a:gd name="T13" fmla="*/ 22 h 2429"/>
                    <a:gd name="T14" fmla="*/ 978 w 1296"/>
                    <a:gd name="T15" fmla="*/ 10 h 2429"/>
                    <a:gd name="T16" fmla="*/ 934 w 1296"/>
                    <a:gd name="T17" fmla="*/ 0 h 2429"/>
                    <a:gd name="T18" fmla="*/ 876 w 1296"/>
                    <a:gd name="T19" fmla="*/ 19 h 2429"/>
                    <a:gd name="T20" fmla="*/ 781 w 1296"/>
                    <a:gd name="T21" fmla="*/ 77 h 2429"/>
                    <a:gd name="T22" fmla="*/ 685 w 1296"/>
                    <a:gd name="T23" fmla="*/ 160 h 2429"/>
                    <a:gd name="T24" fmla="*/ 596 w 1296"/>
                    <a:gd name="T25" fmla="*/ 286 h 2429"/>
                    <a:gd name="T26" fmla="*/ 465 w 1296"/>
                    <a:gd name="T27" fmla="*/ 447 h 2429"/>
                    <a:gd name="T28" fmla="*/ 334 w 1296"/>
                    <a:gd name="T29" fmla="*/ 632 h 2429"/>
                    <a:gd name="T30" fmla="*/ 219 w 1296"/>
                    <a:gd name="T31" fmla="*/ 801 h 2429"/>
                    <a:gd name="T32" fmla="*/ 88 w 1296"/>
                    <a:gd name="T33" fmla="*/ 1009 h 2429"/>
                    <a:gd name="T34" fmla="*/ 0 w 1296"/>
                    <a:gd name="T35" fmla="*/ 1139 h 2429"/>
                    <a:gd name="T36" fmla="*/ 1 w 1296"/>
                    <a:gd name="T37" fmla="*/ 2429 h 2429"/>
                    <a:gd name="T38" fmla="*/ 1292 w 1296"/>
                    <a:gd name="T39" fmla="*/ 2422 h 24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96"/>
                    <a:gd name="T61" fmla="*/ 0 h 2429"/>
                    <a:gd name="T62" fmla="*/ 1296 w 1296"/>
                    <a:gd name="T63" fmla="*/ 2429 h 24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96" h="2429">
                      <a:moveTo>
                        <a:pt x="1292" y="2422"/>
                      </a:moveTo>
                      <a:lnTo>
                        <a:pt x="1296" y="395"/>
                      </a:lnTo>
                      <a:lnTo>
                        <a:pt x="1262" y="314"/>
                      </a:lnTo>
                      <a:lnTo>
                        <a:pt x="1212" y="234"/>
                      </a:lnTo>
                      <a:lnTo>
                        <a:pt x="1169" y="168"/>
                      </a:lnTo>
                      <a:lnTo>
                        <a:pt x="1128" y="109"/>
                      </a:lnTo>
                      <a:lnTo>
                        <a:pt x="1039" y="22"/>
                      </a:lnTo>
                      <a:lnTo>
                        <a:pt x="978" y="10"/>
                      </a:lnTo>
                      <a:lnTo>
                        <a:pt x="934" y="0"/>
                      </a:lnTo>
                      <a:lnTo>
                        <a:pt x="876" y="19"/>
                      </a:lnTo>
                      <a:lnTo>
                        <a:pt x="781" y="77"/>
                      </a:lnTo>
                      <a:lnTo>
                        <a:pt x="685" y="160"/>
                      </a:lnTo>
                      <a:lnTo>
                        <a:pt x="596" y="286"/>
                      </a:lnTo>
                      <a:lnTo>
                        <a:pt x="465" y="447"/>
                      </a:lnTo>
                      <a:lnTo>
                        <a:pt x="334" y="632"/>
                      </a:lnTo>
                      <a:lnTo>
                        <a:pt x="219" y="801"/>
                      </a:lnTo>
                      <a:lnTo>
                        <a:pt x="88" y="1009"/>
                      </a:lnTo>
                      <a:lnTo>
                        <a:pt x="0" y="1139"/>
                      </a:lnTo>
                      <a:lnTo>
                        <a:pt x="1" y="2429"/>
                      </a:lnTo>
                      <a:lnTo>
                        <a:pt x="1292" y="2422"/>
                      </a:lnTo>
                      <a:close/>
                    </a:path>
                  </a:pathLst>
                </a:custGeom>
                <a:solidFill>
                  <a:srgbClr val="7EEFFE">
                    <a:alpha val="36078"/>
                  </a:srgbClr>
                </a:solidFill>
                <a:ln w="25400">
                  <a:solidFill>
                    <a:schemeClr val="tx1"/>
                  </a:solidFill>
                  <a:round/>
                  <a:headEnd/>
                  <a:tailEnd/>
                </a:ln>
              </p:spPr>
              <p:txBody>
                <a:bodyPr wrap="none" lIns="91434" tIns="45717" rIns="91434" bIns="45717" anchor="ctr"/>
                <a:lstStyle/>
                <a:p>
                  <a:endParaRPr lang="en-US"/>
                </a:p>
              </p:txBody>
            </p:sp>
            <p:sp>
              <p:nvSpPr>
                <p:cNvPr id="68628" name="AutoShape 13"/>
                <p:cNvSpPr>
                  <a:spLocks noChangeArrowheads="1"/>
                </p:cNvSpPr>
                <p:nvPr/>
              </p:nvSpPr>
              <p:spPr bwMode="auto">
                <a:xfrm>
                  <a:off x="1249" y="3217"/>
                  <a:ext cx="3744" cy="353"/>
                </a:xfrm>
                <a:prstGeom prst="leftRightArrow">
                  <a:avLst>
                    <a:gd name="adj1" fmla="val 50833"/>
                    <a:gd name="adj2" fmla="val 43213"/>
                  </a:avLst>
                </a:prstGeom>
                <a:solidFill>
                  <a:srgbClr val="0033CC"/>
                </a:solidFill>
                <a:ln w="25400">
                  <a:solidFill>
                    <a:schemeClr val="tx1"/>
                  </a:solidFill>
                  <a:miter lim="800000"/>
                  <a:headEnd/>
                  <a:tailEnd/>
                </a:ln>
              </p:spPr>
              <p:txBody>
                <a:bodyPr wrap="none" lIns="91434" tIns="45717" rIns="91434" bIns="45717" anchor="ctr"/>
                <a:lstStyle/>
                <a:p>
                  <a:pPr algn="ctr" eaLnBrk="0" hangingPunct="0"/>
                  <a:endParaRPr lang="en-US" sz="3600">
                    <a:latin typeface="Microsoft Sans Serif" pitchFamily="34" charset="0"/>
                    <a:cs typeface="Arial" charset="0"/>
                  </a:endParaRPr>
                </a:p>
              </p:txBody>
            </p:sp>
            <p:sp>
              <p:nvSpPr>
                <p:cNvPr id="68629" name="Rectangle 14"/>
                <p:cNvSpPr>
                  <a:spLocks noChangeArrowheads="1"/>
                </p:cNvSpPr>
                <p:nvPr/>
              </p:nvSpPr>
              <p:spPr bwMode="auto">
                <a:xfrm>
                  <a:off x="4993" y="3263"/>
                  <a:ext cx="336" cy="240"/>
                </a:xfrm>
                <a:prstGeom prst="rect">
                  <a:avLst/>
                </a:prstGeom>
                <a:solidFill>
                  <a:srgbClr val="000000"/>
                </a:solidFill>
                <a:ln w="25400">
                  <a:solidFill>
                    <a:schemeClr val="tx1"/>
                  </a:solidFill>
                  <a:miter lim="800000"/>
                  <a:headEnd/>
                  <a:tailEnd/>
                </a:ln>
              </p:spPr>
              <p:txBody>
                <a:bodyPr wrap="none" lIns="91434" tIns="45717" rIns="91434" bIns="45717" anchor="ctr"/>
                <a:lstStyle/>
                <a:p>
                  <a:pPr algn="ctr" eaLnBrk="0" hangingPunct="0"/>
                  <a:r>
                    <a:rPr lang="en-US" sz="2000" dirty="0">
                      <a:solidFill>
                        <a:schemeClr val="bg1"/>
                      </a:solidFill>
                      <a:latin typeface="Microsoft Sans Serif" pitchFamily="34" charset="0"/>
                      <a:cs typeface="Arial" charset="0"/>
                    </a:rPr>
                    <a:t>100</a:t>
                  </a:r>
                </a:p>
              </p:txBody>
            </p:sp>
            <p:sp>
              <p:nvSpPr>
                <p:cNvPr id="68630" name="Rectangle 15"/>
                <p:cNvSpPr>
                  <a:spLocks noChangeArrowheads="1"/>
                </p:cNvSpPr>
                <p:nvPr/>
              </p:nvSpPr>
              <p:spPr bwMode="auto">
                <a:xfrm>
                  <a:off x="1009" y="3264"/>
                  <a:ext cx="240" cy="240"/>
                </a:xfrm>
                <a:prstGeom prst="rect">
                  <a:avLst/>
                </a:prstGeom>
                <a:solidFill>
                  <a:srgbClr val="000000"/>
                </a:solidFill>
                <a:ln w="25400">
                  <a:solidFill>
                    <a:schemeClr val="tx1"/>
                  </a:solidFill>
                  <a:miter lim="800000"/>
                  <a:headEnd/>
                  <a:tailEnd/>
                </a:ln>
              </p:spPr>
              <p:txBody>
                <a:bodyPr wrap="none" lIns="91434" tIns="45717" rIns="91434" bIns="45717" anchor="ctr"/>
                <a:lstStyle/>
                <a:p>
                  <a:pPr algn="ctr" eaLnBrk="0" hangingPunct="0"/>
                  <a:r>
                    <a:rPr lang="en-US" sz="2000">
                      <a:solidFill>
                        <a:schemeClr val="bg1"/>
                      </a:solidFill>
                      <a:latin typeface="Microsoft Sans Serif" pitchFamily="34" charset="0"/>
                      <a:cs typeface="Arial" charset="0"/>
                    </a:rPr>
                    <a:t>1</a:t>
                  </a:r>
                </a:p>
              </p:txBody>
            </p:sp>
            <p:sp>
              <p:nvSpPr>
                <p:cNvPr id="68631" name="Rectangle 16"/>
                <p:cNvSpPr>
                  <a:spLocks noChangeArrowheads="1"/>
                </p:cNvSpPr>
                <p:nvPr/>
              </p:nvSpPr>
              <p:spPr bwMode="auto">
                <a:xfrm>
                  <a:off x="3217" y="3263"/>
                  <a:ext cx="240" cy="240"/>
                </a:xfrm>
                <a:prstGeom prst="rect">
                  <a:avLst/>
                </a:prstGeom>
                <a:solidFill>
                  <a:srgbClr val="000000"/>
                </a:solidFill>
                <a:ln w="25400">
                  <a:solidFill>
                    <a:schemeClr val="tx1"/>
                  </a:solidFill>
                  <a:miter lim="800000"/>
                  <a:headEnd/>
                  <a:tailEnd/>
                </a:ln>
              </p:spPr>
              <p:txBody>
                <a:bodyPr wrap="none" lIns="91434" tIns="45717" rIns="91434" bIns="45717" anchor="ctr"/>
                <a:lstStyle/>
                <a:p>
                  <a:pPr algn="ctr" eaLnBrk="0" hangingPunct="0"/>
                  <a:r>
                    <a:rPr lang="en-US" sz="2000">
                      <a:solidFill>
                        <a:schemeClr val="bg1"/>
                      </a:solidFill>
                      <a:latin typeface="Microsoft Sans Serif" pitchFamily="34" charset="0"/>
                      <a:cs typeface="Arial" charset="0"/>
                    </a:rPr>
                    <a:t>25</a:t>
                  </a:r>
                </a:p>
              </p:txBody>
            </p:sp>
            <p:sp>
              <p:nvSpPr>
                <p:cNvPr id="68632" name="Rectangle 17"/>
                <p:cNvSpPr>
                  <a:spLocks noChangeArrowheads="1"/>
                </p:cNvSpPr>
                <p:nvPr/>
              </p:nvSpPr>
              <p:spPr bwMode="auto">
                <a:xfrm>
                  <a:off x="4177" y="3263"/>
                  <a:ext cx="240" cy="240"/>
                </a:xfrm>
                <a:prstGeom prst="rect">
                  <a:avLst/>
                </a:prstGeom>
                <a:solidFill>
                  <a:srgbClr val="000000"/>
                </a:solidFill>
                <a:ln w="25400">
                  <a:solidFill>
                    <a:schemeClr val="tx1"/>
                  </a:solidFill>
                  <a:miter lim="800000"/>
                  <a:headEnd/>
                  <a:tailEnd/>
                </a:ln>
              </p:spPr>
              <p:txBody>
                <a:bodyPr wrap="none" lIns="91434" tIns="45717" rIns="91434" bIns="45717" anchor="ctr"/>
                <a:lstStyle/>
                <a:p>
                  <a:pPr algn="ctr" eaLnBrk="0" hangingPunct="0"/>
                  <a:r>
                    <a:rPr lang="en-US" sz="2000">
                      <a:solidFill>
                        <a:schemeClr val="bg1"/>
                      </a:solidFill>
                      <a:latin typeface="Microsoft Sans Serif" pitchFamily="34" charset="0"/>
                      <a:cs typeface="Arial" charset="0"/>
                    </a:rPr>
                    <a:t>50</a:t>
                  </a:r>
                </a:p>
              </p:txBody>
            </p:sp>
            <p:sp>
              <p:nvSpPr>
                <p:cNvPr id="68633" name="Rectangle 18"/>
                <p:cNvSpPr>
                  <a:spLocks noChangeArrowheads="1"/>
                </p:cNvSpPr>
                <p:nvPr/>
              </p:nvSpPr>
              <p:spPr bwMode="auto">
                <a:xfrm>
                  <a:off x="4513" y="3263"/>
                  <a:ext cx="240" cy="240"/>
                </a:xfrm>
                <a:prstGeom prst="rect">
                  <a:avLst/>
                </a:prstGeom>
                <a:solidFill>
                  <a:srgbClr val="000000"/>
                </a:solidFill>
                <a:ln w="25400">
                  <a:solidFill>
                    <a:schemeClr val="tx1"/>
                  </a:solidFill>
                  <a:miter lim="800000"/>
                  <a:headEnd/>
                  <a:tailEnd/>
                </a:ln>
              </p:spPr>
              <p:txBody>
                <a:bodyPr wrap="none" lIns="91434" tIns="45717" rIns="91434" bIns="45717" anchor="ctr"/>
                <a:lstStyle/>
                <a:p>
                  <a:pPr algn="ctr" eaLnBrk="0" hangingPunct="0"/>
                  <a:r>
                    <a:rPr lang="en-US" sz="2000">
                      <a:solidFill>
                        <a:schemeClr val="bg1"/>
                      </a:solidFill>
                      <a:latin typeface="Microsoft Sans Serif" pitchFamily="34" charset="0"/>
                      <a:cs typeface="Arial" charset="0"/>
                    </a:rPr>
                    <a:t>75</a:t>
                  </a:r>
                </a:p>
              </p:txBody>
            </p:sp>
          </p:grpSp>
          <p:sp>
            <p:nvSpPr>
              <p:cNvPr id="68624" name="Text Box 19"/>
              <p:cNvSpPr txBox="1">
                <a:spLocks noChangeArrowheads="1"/>
              </p:cNvSpPr>
              <p:nvPr/>
            </p:nvSpPr>
            <p:spPr bwMode="auto">
              <a:xfrm>
                <a:off x="1542" y="3294"/>
                <a:ext cx="1532" cy="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4" tIns="45717" rIns="91434" bIns="4571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600" b="1">
                    <a:solidFill>
                      <a:schemeClr val="bg1"/>
                    </a:solidFill>
                    <a:cs typeface="Arial" charset="0"/>
                  </a:rPr>
                  <a:t>Energy  Performance  Rating</a:t>
                </a:r>
              </a:p>
            </p:txBody>
          </p:sp>
        </p:grpSp>
        <p:grpSp>
          <p:nvGrpSpPr>
            <p:cNvPr id="68616" name="Group 22"/>
            <p:cNvGrpSpPr>
              <a:grpSpLocks/>
            </p:cNvGrpSpPr>
            <p:nvPr/>
          </p:nvGrpSpPr>
          <p:grpSpPr bwMode="auto">
            <a:xfrm>
              <a:off x="528" y="3971"/>
              <a:ext cx="4997" cy="288"/>
              <a:chOff x="838200" y="6538043"/>
              <a:chExt cx="7934271" cy="457785"/>
            </a:xfrm>
          </p:grpSpPr>
          <p:sp>
            <p:nvSpPr>
              <p:cNvPr id="68620" name="Text Box 2"/>
              <p:cNvSpPr txBox="1">
                <a:spLocks noChangeArrowheads="1"/>
              </p:cNvSpPr>
              <p:nvPr/>
            </p:nvSpPr>
            <p:spPr bwMode="auto">
              <a:xfrm>
                <a:off x="4269451" y="6538043"/>
                <a:ext cx="2437283" cy="406458"/>
              </a:xfrm>
              <a:prstGeom prst="rect">
                <a:avLst/>
              </a:prstGeom>
              <a:noFill/>
              <a:ln w="9525">
                <a:solidFill>
                  <a:srgbClr val="00008C"/>
                </a:solidFill>
                <a:miter lim="800000"/>
                <a:headEnd/>
                <a:tailEnd/>
              </a:ln>
              <a:extLst>
                <a:ext uri="{909E8E84-426E-40DD-AFC4-6F175D3DCCD1}">
                  <a14:hiddenFill xmlns:a14="http://schemas.microsoft.com/office/drawing/2010/main">
                    <a:solidFill>
                      <a:srgbClr val="FFFFFF"/>
                    </a:solidFill>
                  </a14:hiddenFill>
                </a:ext>
              </a:extLst>
            </p:spPr>
            <p:txBody>
              <a:bodyPr lIns="91434" tIns="45717" rIns="91434" bIns="4571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dirty="0">
                    <a:solidFill>
                      <a:schemeClr val="bg1"/>
                    </a:solidFill>
                    <a:cs typeface="Arial" charset="0"/>
                  </a:rPr>
                  <a:t>Energy Use</a:t>
                </a:r>
              </a:p>
            </p:txBody>
          </p:sp>
          <p:sp>
            <p:nvSpPr>
              <p:cNvPr id="68621" name="Text Box 5"/>
              <p:cNvSpPr txBox="1">
                <a:spLocks noChangeArrowheads="1"/>
              </p:cNvSpPr>
              <p:nvPr/>
            </p:nvSpPr>
            <p:spPr bwMode="auto">
              <a:xfrm>
                <a:off x="838200" y="6589017"/>
                <a:ext cx="1067006" cy="406457"/>
              </a:xfrm>
              <a:prstGeom prst="rect">
                <a:avLst/>
              </a:prstGeom>
              <a:noFill/>
              <a:ln w="9525">
                <a:solidFill>
                  <a:srgbClr val="00008C"/>
                </a:solidFill>
                <a:miter lim="800000"/>
                <a:headEnd/>
                <a:tailEnd/>
              </a:ln>
              <a:extLst>
                <a:ext uri="{909E8E84-426E-40DD-AFC4-6F175D3DCCD1}">
                  <a14:hiddenFill xmlns:a14="http://schemas.microsoft.com/office/drawing/2010/main">
                    <a:solidFill>
                      <a:srgbClr val="FFFFFF"/>
                    </a:solidFill>
                  </a14:hiddenFill>
                </a:ext>
              </a:extLst>
            </p:spPr>
            <p:txBody>
              <a:bodyPr lIns="91434" tIns="45717" rIns="91434" bIns="4571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a:solidFill>
                      <a:schemeClr val="bg1"/>
                    </a:solidFill>
                    <a:cs typeface="Arial" charset="0"/>
                  </a:rPr>
                  <a:t>Highest</a:t>
                </a:r>
              </a:p>
            </p:txBody>
          </p:sp>
          <p:sp>
            <p:nvSpPr>
              <p:cNvPr id="68622" name="Text Box 6"/>
              <p:cNvSpPr txBox="1">
                <a:spLocks noChangeArrowheads="1"/>
              </p:cNvSpPr>
              <p:nvPr/>
            </p:nvSpPr>
            <p:spPr bwMode="auto">
              <a:xfrm>
                <a:off x="7773740" y="6589369"/>
                <a:ext cx="998731" cy="406459"/>
              </a:xfrm>
              <a:prstGeom prst="rect">
                <a:avLst/>
              </a:prstGeom>
              <a:noFill/>
              <a:ln w="9525">
                <a:solidFill>
                  <a:srgbClr val="00008C"/>
                </a:solidFill>
                <a:miter lim="800000"/>
                <a:headEnd/>
                <a:tailEnd/>
              </a:ln>
              <a:extLst>
                <a:ext uri="{909E8E84-426E-40DD-AFC4-6F175D3DCCD1}">
                  <a14:hiddenFill xmlns:a14="http://schemas.microsoft.com/office/drawing/2010/main">
                    <a:solidFill>
                      <a:srgbClr val="FFFFFF"/>
                    </a:solidFill>
                  </a14:hiddenFill>
                </a:ext>
              </a:extLst>
            </p:spPr>
            <p:txBody>
              <a:bodyPr wrap="none" lIns="91434" tIns="45717" rIns="91434" bIns="4571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dirty="0">
                    <a:solidFill>
                      <a:schemeClr val="bg1"/>
                    </a:solidFill>
                    <a:cs typeface="Arial" charset="0"/>
                  </a:rPr>
                  <a:t>Lowest</a:t>
                </a:r>
              </a:p>
            </p:txBody>
          </p:sp>
        </p:grpSp>
        <p:sp>
          <p:nvSpPr>
            <p:cNvPr id="25" name="Left-Right Arrow 24"/>
            <p:cNvSpPr>
              <a:spLocks noChangeArrowheads="1"/>
            </p:cNvSpPr>
            <p:nvPr/>
          </p:nvSpPr>
          <p:spPr bwMode="auto">
            <a:xfrm>
              <a:off x="1200" y="4051"/>
              <a:ext cx="1488" cy="161"/>
            </a:xfrm>
            <a:prstGeom prst="leftRightArrow">
              <a:avLst>
                <a:gd name="adj1" fmla="val 50000"/>
                <a:gd name="adj2" fmla="val 50019"/>
              </a:avLst>
            </a:prstGeom>
            <a:solidFill>
              <a:srgbClr val="93E2FF"/>
            </a:solidFill>
            <a:ln w="25400" algn="ctr">
              <a:solidFill>
                <a:srgbClr val="4B4B4B"/>
              </a:solidFill>
              <a:miter lim="800000"/>
              <a:headEnd/>
              <a:tailEnd/>
            </a:ln>
          </p:spPr>
          <p:txBody>
            <a:bodyPr lIns="91434" tIns="45717" rIns="91434" bIns="45717" anchor="ctr"/>
            <a:lstStyle/>
            <a:p>
              <a:pPr algn="ctr">
                <a:defRPr/>
              </a:pPr>
              <a:endParaRPr lang="en-US" dirty="0">
                <a:solidFill>
                  <a:schemeClr val="lt1"/>
                </a:solidFill>
                <a:latin typeface="+mn-lt"/>
              </a:endParaRPr>
            </a:p>
          </p:txBody>
        </p:sp>
        <p:sp>
          <p:nvSpPr>
            <p:cNvPr id="26" name="Left-Right Arrow 25"/>
            <p:cNvSpPr>
              <a:spLocks noChangeArrowheads="1"/>
            </p:cNvSpPr>
            <p:nvPr/>
          </p:nvSpPr>
          <p:spPr bwMode="auto">
            <a:xfrm>
              <a:off x="4272" y="4051"/>
              <a:ext cx="624" cy="144"/>
            </a:xfrm>
            <a:prstGeom prst="leftRightArrow">
              <a:avLst>
                <a:gd name="adj1" fmla="val 50000"/>
                <a:gd name="adj2" fmla="val 49994"/>
              </a:avLst>
            </a:prstGeom>
            <a:solidFill>
              <a:srgbClr val="93E2FF"/>
            </a:solidFill>
            <a:ln w="25400" algn="ctr">
              <a:solidFill>
                <a:srgbClr val="4B4B4B"/>
              </a:solidFill>
              <a:miter lim="800000"/>
              <a:headEnd/>
              <a:tailEnd/>
            </a:ln>
          </p:spPr>
          <p:txBody>
            <a:bodyPr lIns="91434" tIns="45717" rIns="91434" bIns="45717" anchor="ctr"/>
            <a:lstStyle/>
            <a:p>
              <a:pPr algn="ctr">
                <a:defRPr/>
              </a:pPr>
              <a:endParaRPr lang="en-US" dirty="0">
                <a:solidFill>
                  <a:schemeClr val="lt1"/>
                </a:solidFill>
                <a:latin typeface="+mn-lt"/>
              </a:endParaRPr>
            </a:p>
          </p:txBody>
        </p:sp>
        <p:cxnSp>
          <p:nvCxnSpPr>
            <p:cNvPr id="68619" name="Straight Connector 27"/>
            <p:cNvCxnSpPr>
              <a:cxnSpLocks noChangeShapeType="1"/>
              <a:stCxn id="68632" idx="0"/>
              <a:endCxn id="68627" idx="8"/>
            </p:cNvCxnSpPr>
            <p:nvPr/>
          </p:nvCxnSpPr>
          <p:spPr bwMode="auto">
            <a:xfrm flipH="1" flipV="1">
              <a:off x="4255" y="1008"/>
              <a:ext cx="4" cy="2263"/>
            </a:xfrm>
            <a:prstGeom prst="line">
              <a:avLst/>
            </a:prstGeom>
            <a:noFill/>
            <a:ln w="28575" algn="ctr">
              <a:solidFill>
                <a:srgbClr val="FF0000"/>
              </a:solidFill>
              <a:round/>
              <a:headEnd/>
              <a:tailEnd/>
            </a:ln>
            <a:extLst>
              <a:ext uri="{909E8E84-426E-40DD-AFC4-6F175D3DCCD1}">
                <a14:hiddenFill xmlns:a14="http://schemas.microsoft.com/office/drawing/2010/main">
                  <a:noFill/>
                </a14:hiddenFill>
              </a:ext>
            </a:extLst>
          </p:spPr>
        </p:cxnSp>
      </p:grpSp>
      <p:sp>
        <p:nvSpPr>
          <p:cNvPr id="68613"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28" name="Slide Number Placeholder 27"/>
          <p:cNvSpPr>
            <a:spLocks noGrp="1"/>
          </p:cNvSpPr>
          <p:nvPr>
            <p:ph type="sldNum" sz="quarter" idx="11"/>
          </p:nvPr>
        </p:nvSpPr>
        <p:spPr>
          <a:xfrm>
            <a:off x="6553200" y="6492875"/>
            <a:ext cx="2133600" cy="365125"/>
          </a:xfrm>
        </p:spPr>
        <p:txBody>
          <a:bodyPr/>
          <a:lstStyle/>
          <a:p>
            <a:pPr>
              <a:defRPr/>
            </a:pPr>
            <a:fld id="{A061DAFA-E185-4A2B-9D9F-9248CD773C06}" type="slidenum">
              <a:rPr lang="en-US"/>
              <a:pPr>
                <a:defRPr/>
              </a:pPr>
              <a:t>64</a:t>
            </a:fld>
            <a:endParaRPr lang="en-US" dirty="0"/>
          </a:p>
        </p:txBody>
      </p:sp>
      <p:sp>
        <p:nvSpPr>
          <p:cNvPr id="53" name="Rectangle 14"/>
          <p:cNvSpPr>
            <a:spLocks noChangeArrowheads="1"/>
          </p:cNvSpPr>
          <p:nvPr/>
        </p:nvSpPr>
        <p:spPr bwMode="auto">
          <a:xfrm>
            <a:off x="8111067" y="5632080"/>
            <a:ext cx="651933" cy="372600"/>
          </a:xfrm>
          <a:prstGeom prst="rect">
            <a:avLst/>
          </a:prstGeom>
          <a:solidFill>
            <a:schemeClr val="accent2"/>
          </a:solidFill>
          <a:ln w="25400">
            <a:solidFill>
              <a:schemeClr val="tx1"/>
            </a:solidFill>
            <a:miter lim="800000"/>
            <a:headEnd/>
            <a:tailEnd/>
          </a:ln>
        </p:spPr>
        <p:txBody>
          <a:bodyPr wrap="none" lIns="91434" tIns="45717" rIns="91434" bIns="45717" anchor="ctr"/>
          <a:lstStyle/>
          <a:p>
            <a:pPr algn="ctr" eaLnBrk="0" hangingPunct="0"/>
            <a:r>
              <a:rPr lang="en-US" sz="1400" dirty="0">
                <a:solidFill>
                  <a:schemeClr val="bg1"/>
                </a:solidFill>
                <a:latin typeface="Microsoft Sans Serif" pitchFamily="34" charset="0"/>
                <a:cs typeface="Arial" charset="0"/>
              </a:rPr>
              <a:t>29.9</a:t>
            </a:r>
          </a:p>
        </p:txBody>
      </p:sp>
      <p:sp>
        <p:nvSpPr>
          <p:cNvPr id="54" name="Rectangle 15"/>
          <p:cNvSpPr>
            <a:spLocks noChangeArrowheads="1"/>
          </p:cNvSpPr>
          <p:nvPr/>
        </p:nvSpPr>
        <p:spPr bwMode="auto">
          <a:xfrm>
            <a:off x="381000" y="5632080"/>
            <a:ext cx="465667" cy="372600"/>
          </a:xfrm>
          <a:prstGeom prst="rect">
            <a:avLst/>
          </a:prstGeom>
          <a:solidFill>
            <a:schemeClr val="accent2"/>
          </a:solidFill>
          <a:ln w="25400">
            <a:solidFill>
              <a:schemeClr val="tx1"/>
            </a:solidFill>
            <a:miter lim="800000"/>
            <a:headEnd/>
            <a:tailEnd/>
          </a:ln>
        </p:spPr>
        <p:txBody>
          <a:bodyPr wrap="none" lIns="91434" tIns="45717" rIns="91434" bIns="45717" anchor="ctr"/>
          <a:lstStyle/>
          <a:p>
            <a:pPr algn="ctr" eaLnBrk="0" hangingPunct="0"/>
            <a:r>
              <a:rPr lang="en-US" sz="1400" dirty="0">
                <a:solidFill>
                  <a:schemeClr val="bg1"/>
                </a:solidFill>
                <a:latin typeface="Microsoft Sans Serif" pitchFamily="34" charset="0"/>
                <a:cs typeface="Arial" charset="0"/>
              </a:rPr>
              <a:t>339.4</a:t>
            </a:r>
          </a:p>
        </p:txBody>
      </p:sp>
      <p:sp>
        <p:nvSpPr>
          <p:cNvPr id="55" name="Rectangle 16"/>
          <p:cNvSpPr>
            <a:spLocks noChangeArrowheads="1"/>
          </p:cNvSpPr>
          <p:nvPr/>
        </p:nvSpPr>
        <p:spPr bwMode="auto">
          <a:xfrm>
            <a:off x="4665133" y="5632080"/>
            <a:ext cx="465667" cy="372600"/>
          </a:xfrm>
          <a:prstGeom prst="rect">
            <a:avLst/>
          </a:prstGeom>
          <a:solidFill>
            <a:schemeClr val="accent2"/>
          </a:solidFill>
          <a:ln w="25400">
            <a:solidFill>
              <a:schemeClr val="tx1"/>
            </a:solidFill>
            <a:miter lim="800000"/>
            <a:headEnd/>
            <a:tailEnd/>
          </a:ln>
        </p:spPr>
        <p:txBody>
          <a:bodyPr wrap="none" lIns="91434" tIns="45717" rIns="91434" bIns="45717" anchor="ctr"/>
          <a:lstStyle/>
          <a:p>
            <a:pPr algn="ctr" eaLnBrk="0" hangingPunct="0"/>
            <a:r>
              <a:rPr lang="en-US" sz="1400" dirty="0">
                <a:solidFill>
                  <a:schemeClr val="bg1"/>
                </a:solidFill>
                <a:latin typeface="Microsoft Sans Serif" pitchFamily="34" charset="0"/>
                <a:cs typeface="Arial" charset="0"/>
              </a:rPr>
              <a:t>165.1</a:t>
            </a:r>
          </a:p>
        </p:txBody>
      </p:sp>
      <p:sp>
        <p:nvSpPr>
          <p:cNvPr id="56" name="Rectangle 17"/>
          <p:cNvSpPr>
            <a:spLocks noChangeArrowheads="1"/>
          </p:cNvSpPr>
          <p:nvPr/>
        </p:nvSpPr>
        <p:spPr bwMode="auto">
          <a:xfrm>
            <a:off x="6527800" y="5632080"/>
            <a:ext cx="465667" cy="372600"/>
          </a:xfrm>
          <a:prstGeom prst="rect">
            <a:avLst/>
          </a:prstGeom>
          <a:solidFill>
            <a:schemeClr val="accent2"/>
          </a:solidFill>
          <a:ln w="25400">
            <a:solidFill>
              <a:schemeClr val="tx1"/>
            </a:solidFill>
            <a:miter lim="800000"/>
            <a:headEnd/>
            <a:tailEnd/>
          </a:ln>
        </p:spPr>
        <p:txBody>
          <a:bodyPr wrap="none" lIns="91434" tIns="45717" rIns="91434" bIns="45717" anchor="ctr"/>
          <a:lstStyle/>
          <a:p>
            <a:pPr algn="ctr" eaLnBrk="0" hangingPunct="0"/>
            <a:r>
              <a:rPr lang="en-US" sz="1400" dirty="0">
                <a:solidFill>
                  <a:schemeClr val="bg1"/>
                </a:solidFill>
                <a:latin typeface="Microsoft Sans Serif" pitchFamily="34" charset="0"/>
                <a:cs typeface="Arial" charset="0"/>
              </a:rPr>
              <a:t>121.1</a:t>
            </a:r>
          </a:p>
        </p:txBody>
      </p:sp>
      <p:sp>
        <p:nvSpPr>
          <p:cNvPr id="57" name="Rectangle 18"/>
          <p:cNvSpPr>
            <a:spLocks noChangeArrowheads="1"/>
          </p:cNvSpPr>
          <p:nvPr/>
        </p:nvSpPr>
        <p:spPr bwMode="auto">
          <a:xfrm>
            <a:off x="7179733" y="5632080"/>
            <a:ext cx="465667" cy="372600"/>
          </a:xfrm>
          <a:prstGeom prst="rect">
            <a:avLst/>
          </a:prstGeom>
          <a:solidFill>
            <a:schemeClr val="accent2"/>
          </a:solidFill>
          <a:ln w="25400">
            <a:solidFill>
              <a:schemeClr val="tx1"/>
            </a:solidFill>
            <a:miter lim="800000"/>
            <a:headEnd/>
            <a:tailEnd/>
          </a:ln>
        </p:spPr>
        <p:txBody>
          <a:bodyPr wrap="none" lIns="91434" tIns="45717" rIns="91434" bIns="45717" anchor="ctr"/>
          <a:lstStyle/>
          <a:p>
            <a:pPr algn="ctr" eaLnBrk="0" hangingPunct="0"/>
            <a:r>
              <a:rPr lang="en-US" sz="1400" dirty="0">
                <a:solidFill>
                  <a:schemeClr val="bg1"/>
                </a:solidFill>
                <a:latin typeface="Microsoft Sans Serif" pitchFamily="34" charset="0"/>
                <a:cs typeface="Arial" charset="0"/>
              </a:rPr>
              <a:t>86.0</a:t>
            </a:r>
          </a:p>
        </p:txBody>
      </p:sp>
      <p:sp>
        <p:nvSpPr>
          <p:cNvPr id="58" name="Text Box 2"/>
          <p:cNvSpPr txBox="1">
            <a:spLocks noChangeArrowheads="1"/>
          </p:cNvSpPr>
          <p:nvPr/>
        </p:nvSpPr>
        <p:spPr bwMode="auto">
          <a:xfrm>
            <a:off x="1032932" y="5666132"/>
            <a:ext cx="3623733" cy="307771"/>
          </a:xfrm>
          <a:prstGeom prst="rect">
            <a:avLst/>
          </a:prstGeom>
          <a:noFill/>
          <a:ln w="28575">
            <a:noFill/>
            <a:miter lim="800000"/>
            <a:headEnd/>
            <a:tailEnd/>
          </a:ln>
          <a:extLst/>
        </p:spPr>
        <p:txBody>
          <a:bodyPr wrap="square" lIns="91434" tIns="45717" rIns="91434" bIns="45717">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1400" dirty="0">
                <a:cs typeface="Arial" charset="0"/>
              </a:rPr>
              <a:t>EUI for Office Buildings (</a:t>
            </a:r>
            <a:r>
              <a:rPr lang="en-US" sz="1400" dirty="0" err="1">
                <a:cs typeface="Arial" charset="0"/>
              </a:rPr>
              <a:t>kBtu</a:t>
            </a:r>
            <a:r>
              <a:rPr lang="en-US" sz="1400" dirty="0">
                <a:cs typeface="Arial" charset="0"/>
              </a:rPr>
              <a:t>/ft²·year)</a:t>
            </a:r>
          </a:p>
        </p:txBody>
      </p:sp>
      <p:sp>
        <p:nvSpPr>
          <p:cNvPr id="60" name="Text Box 27"/>
          <p:cNvSpPr txBox="1">
            <a:spLocks noChangeArrowheads="1"/>
          </p:cNvSpPr>
          <p:nvPr/>
        </p:nvSpPr>
        <p:spPr bwMode="auto">
          <a:xfrm>
            <a:off x="660053" y="1645011"/>
            <a:ext cx="400508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marL="285750" indent="-28575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Char char="§"/>
            </a:pPr>
            <a:r>
              <a:rPr lang="en-US" u="sng" dirty="0">
                <a:solidFill>
                  <a:srgbClr val="FFFFFF"/>
                </a:solidFill>
              </a:rPr>
              <a:t>Normalized</a:t>
            </a:r>
            <a:r>
              <a:rPr lang="en-US" dirty="0">
                <a:solidFill>
                  <a:srgbClr val="FFFFFF"/>
                </a:solidFill>
              </a:rPr>
              <a:t> EUI varies widely </a:t>
            </a:r>
          </a:p>
          <a:p>
            <a:pPr>
              <a:spcBef>
                <a:spcPct val="50000"/>
              </a:spcBef>
              <a:buFont typeface="Wingdings" pitchFamily="2" charset="2"/>
              <a:buChar char="§"/>
            </a:pPr>
            <a:r>
              <a:rPr lang="en-US" dirty="0">
                <a:solidFill>
                  <a:srgbClr val="FFFFFF"/>
                </a:solidFill>
              </a:rPr>
              <a:t>Age and equipment not significant drivers of EUI</a:t>
            </a:r>
          </a:p>
          <a:p>
            <a:pPr>
              <a:spcBef>
                <a:spcPct val="50000"/>
              </a:spcBef>
              <a:buFont typeface="Wingdings" pitchFamily="2" charset="2"/>
              <a:buChar char="§"/>
            </a:pPr>
            <a:r>
              <a:rPr lang="en-US" dirty="0">
                <a:solidFill>
                  <a:schemeClr val="bg1"/>
                </a:solidFill>
                <a:cs typeface="Arial" charset="0"/>
              </a:rPr>
              <a:t>The ENERGY STAR rating system overlays a 1 to 100 scale over national data, giving relative meaning to energy use</a:t>
            </a:r>
          </a:p>
          <a:p>
            <a:pPr>
              <a:spcBef>
                <a:spcPct val="50000"/>
              </a:spcBef>
              <a:buFont typeface="Wingdings" pitchFamily="2" charset="2"/>
              <a:buChar char="§"/>
            </a:pPr>
            <a:endParaRPr lang="en-US" sz="2400" dirty="0">
              <a:solidFill>
                <a:srgbClr val="FFFFFF"/>
              </a:solidFill>
            </a:endParaRPr>
          </a:p>
          <a:p>
            <a:pPr>
              <a:spcBef>
                <a:spcPct val="50000"/>
              </a:spcBef>
            </a:pPr>
            <a:r>
              <a:rPr lang="en-US" sz="2400" dirty="0">
                <a:solidFill>
                  <a:srgbClr val="FFFFFF"/>
                </a:solidFill>
              </a:rPr>
              <a:t>	</a:t>
            </a:r>
          </a:p>
        </p:txBody>
      </p:sp>
      <p:sp>
        <p:nvSpPr>
          <p:cNvPr id="5" name="TextBox 4"/>
          <p:cNvSpPr txBox="1"/>
          <p:nvPr/>
        </p:nvSpPr>
        <p:spPr>
          <a:xfrm rot="16200000">
            <a:off x="7400165" y="3168134"/>
            <a:ext cx="2286000" cy="369332"/>
          </a:xfrm>
          <a:prstGeom prst="rect">
            <a:avLst/>
          </a:prstGeom>
          <a:noFill/>
        </p:spPr>
        <p:txBody>
          <a:bodyPr wrap="square" rtlCol="0">
            <a:spAutoFit/>
          </a:bodyPr>
          <a:lstStyle/>
          <a:p>
            <a:r>
              <a:rPr lang="en-US" dirty="0">
                <a:solidFill>
                  <a:schemeClr val="bg1"/>
                </a:solidFill>
              </a:rPr>
              <a:t>Number of Buildings</a:t>
            </a:r>
          </a:p>
        </p:txBody>
      </p:sp>
      <p:sp>
        <p:nvSpPr>
          <p:cNvPr id="63" name="Arrow: Down 62"/>
          <p:cNvSpPr/>
          <p:nvPr/>
        </p:nvSpPr>
        <p:spPr>
          <a:xfrm>
            <a:off x="8431823" y="4495799"/>
            <a:ext cx="228600" cy="457989"/>
          </a:xfrm>
          <a:prstGeom prst="down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31BF7E49-07D1-460E-B406-8495EAEDC19E}"/>
              </a:ext>
            </a:extLst>
          </p:cNvPr>
          <p:cNvSpPr txBox="1"/>
          <p:nvPr/>
        </p:nvSpPr>
        <p:spPr>
          <a:xfrm rot="16200000">
            <a:off x="6068092" y="3224748"/>
            <a:ext cx="1018403" cy="369332"/>
          </a:xfrm>
          <a:prstGeom prst="rect">
            <a:avLst/>
          </a:prstGeom>
          <a:noFill/>
        </p:spPr>
        <p:txBody>
          <a:bodyPr wrap="square" rtlCol="0">
            <a:spAutoFit/>
          </a:bodyPr>
          <a:lstStyle/>
          <a:p>
            <a:r>
              <a:rPr lang="en-US" dirty="0">
                <a:solidFill>
                  <a:srgbClr val="FF0000"/>
                </a:solidFill>
              </a:rPr>
              <a:t>Median</a:t>
            </a:r>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6"/>
          <p:cNvSpPr>
            <a:spLocks noGrp="1" noChangeArrowheads="1"/>
          </p:cNvSpPr>
          <p:nvPr>
            <p:ph type="title" idx="4294967295"/>
          </p:nvPr>
        </p:nvSpPr>
        <p:spPr>
          <a:xfrm>
            <a:off x="685800" y="685800"/>
            <a:ext cx="8229600" cy="1143000"/>
          </a:xfrm>
        </p:spPr>
        <p:txBody>
          <a:bodyPr/>
          <a:lstStyle/>
          <a:p>
            <a:r>
              <a:rPr lang="en-US" dirty="0"/>
              <a:t>Exercise 2:  </a:t>
            </a:r>
            <a:br>
              <a:rPr lang="en-US" dirty="0"/>
            </a:br>
            <a:r>
              <a:rPr lang="en-US" dirty="0"/>
              <a:t>EUI and ECI Questions</a:t>
            </a:r>
          </a:p>
        </p:txBody>
      </p:sp>
      <p:pic>
        <p:nvPicPr>
          <p:cNvPr id="6553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22860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4"/>
          <p:cNvSpPr>
            <a:spLocks noGrp="1"/>
          </p:cNvSpPr>
          <p:nvPr>
            <p:ph type="sldNum" sz="quarter" idx="11"/>
          </p:nvPr>
        </p:nvSpPr>
        <p:spPr/>
        <p:txBody>
          <a:bodyPr/>
          <a:lstStyle/>
          <a:p>
            <a:pPr>
              <a:defRPr/>
            </a:pPr>
            <a:fld id="{8AAC3339-7C82-4111-971E-EB40F5D5F5AA}" type="slidenum">
              <a:rPr lang="en-US"/>
              <a:pPr>
                <a:defRPr/>
              </a:pPr>
              <a:t>65</a:t>
            </a:fld>
            <a:endParaRPr lang="en-US"/>
          </a:p>
        </p:txBody>
      </p:sp>
      <p:sp>
        <p:nvSpPr>
          <p:cNvPr id="65541" name="Rectangle 5"/>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pic>
        <p:nvPicPr>
          <p:cNvPr id="65542"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8400" y="2895600"/>
            <a:ext cx="6019800"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3" name="Rectangle 6"/>
          <p:cNvSpPr>
            <a:spLocks noChangeArrowheads="1"/>
          </p:cNvSpPr>
          <p:nvPr/>
        </p:nvSpPr>
        <p:spPr bwMode="auto">
          <a:xfrm>
            <a:off x="228600" y="4038600"/>
            <a:ext cx="19812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solidFill>
                  <a:schemeClr val="bg1"/>
                </a:solidFill>
              </a:rPr>
              <a:t>Page 6 </a:t>
            </a:r>
          </a:p>
          <a:p>
            <a:r>
              <a:rPr lang="en-US" sz="2800" dirty="0">
                <a:solidFill>
                  <a:schemeClr val="bg1"/>
                </a:solidFill>
              </a:rPr>
              <a:t>in the exercises</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FFFF00"/>
            </a:gs>
            <a:gs pos="100000">
              <a:srgbClr val="FF6600"/>
            </a:gs>
          </a:gsLst>
          <a:path path="shape">
            <a:fillToRect l="50000" t="50000" r="50000" b="50000"/>
          </a:path>
        </a:gradFill>
        <a:effectLst/>
      </p:bgPr>
    </p:bg>
    <p:spTree>
      <p:nvGrpSpPr>
        <p:cNvPr id="1" name=""/>
        <p:cNvGrpSpPr/>
        <p:nvPr/>
      </p:nvGrpSpPr>
      <p:grpSpPr>
        <a:xfrm>
          <a:off x="0" y="0"/>
          <a:ext cx="0" cy="0"/>
          <a:chOff x="0" y="0"/>
          <a:chExt cx="0" cy="0"/>
        </a:xfrm>
      </p:grpSpPr>
      <p:sp>
        <p:nvSpPr>
          <p:cNvPr id="285698" name="Rectangle 2"/>
          <p:cNvSpPr>
            <a:spLocks noGrp="1" noChangeArrowheads="1"/>
          </p:cNvSpPr>
          <p:nvPr>
            <p:ph type="subTitle" idx="1"/>
          </p:nvPr>
        </p:nvSpPr>
        <p:spPr>
          <a:xfrm>
            <a:off x="1371600" y="4267200"/>
            <a:ext cx="6400800" cy="1752600"/>
          </a:xfrm>
        </p:spPr>
        <p:txBody>
          <a:bodyPr/>
          <a:lstStyle/>
          <a:p>
            <a:pPr eaLnBrk="1" hangingPunct="1"/>
            <a:r>
              <a:rPr lang="en-US" sz="4400" b="1">
                <a:solidFill>
                  <a:schemeClr val="bg1"/>
                </a:solidFill>
                <a:latin typeface="Times New Roman" pitchFamily="18" charset="0"/>
              </a:rPr>
              <a:t>BREAK!</a:t>
            </a:r>
            <a:endParaRPr lang="en-US" b="1">
              <a:solidFill>
                <a:schemeClr val="bg1"/>
              </a:solidFill>
              <a:latin typeface="Times New Roman" pitchFamily="18" charset="0"/>
            </a:endParaRPr>
          </a:p>
        </p:txBody>
      </p:sp>
      <p:pic>
        <p:nvPicPr>
          <p:cNvPr id="285699" name="Picture 3" descr="coffeemu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2133600"/>
            <a:ext cx="16414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325071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285699"/>
                                        </p:tgtEl>
                                        <p:attrNameLst>
                                          <p:attrName>style.visibility</p:attrName>
                                        </p:attrNameLst>
                                      </p:cBhvr>
                                      <p:to>
                                        <p:strVal val="visible"/>
                                      </p:to>
                                    </p:set>
                                    <p:anim calcmode="lin" valueType="num">
                                      <p:cBhvr>
                                        <p:cTn id="7" dur="500" fill="hold"/>
                                        <p:tgtEl>
                                          <p:spTgt spid="285699"/>
                                        </p:tgtEl>
                                        <p:attrNameLst>
                                          <p:attrName>ppt_w</p:attrName>
                                        </p:attrNameLst>
                                      </p:cBhvr>
                                      <p:tavLst>
                                        <p:tav tm="0">
                                          <p:val>
                                            <p:strVal val="4*#ppt_w"/>
                                          </p:val>
                                        </p:tav>
                                        <p:tav tm="100000">
                                          <p:val>
                                            <p:strVal val="#ppt_w"/>
                                          </p:val>
                                        </p:tav>
                                      </p:tavLst>
                                    </p:anim>
                                    <p:anim calcmode="lin" valueType="num">
                                      <p:cBhvr>
                                        <p:cTn id="8" dur="500" fill="hold"/>
                                        <p:tgtEl>
                                          <p:spTgt spid="28569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DRIVEBY.WAV"/>
                                        </p:tgtEl>
                                      </p:cMediaNode>
                                    </p:audio>
                                  </p:subTnLst>
                                </p:cTn>
                              </p:par>
                              <p:par>
                                <p:cTn id="9" presetID="2" presetClass="entr" presetSubtype="4" fill="hold" grpId="0" nodeType="withEffect">
                                  <p:stCondLst>
                                    <p:cond delay="0"/>
                                  </p:stCondLst>
                                  <p:childTnLst>
                                    <p:set>
                                      <p:cBhvr>
                                        <p:cTn id="10" dur="1" fill="hold">
                                          <p:stCondLst>
                                            <p:cond delay="0"/>
                                          </p:stCondLst>
                                        </p:cTn>
                                        <p:tgtEl>
                                          <p:spTgt spid="285698">
                                            <p:txEl>
                                              <p:pRg st="0" end="0"/>
                                            </p:txEl>
                                          </p:spTgt>
                                        </p:tgtEl>
                                        <p:attrNameLst>
                                          <p:attrName>style.visibility</p:attrName>
                                        </p:attrNameLst>
                                      </p:cBhvr>
                                      <p:to>
                                        <p:strVal val="visible"/>
                                      </p:to>
                                    </p:set>
                                    <p:anim calcmode="lin" valueType="num">
                                      <p:cBhvr additive="base">
                                        <p:cTn id="11" dur="500" fill="hold"/>
                                        <p:tgtEl>
                                          <p:spTgt spid="28569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8569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698"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txBox="1">
            <a:spLocks noChangeArrowheads="1"/>
          </p:cNvSpPr>
          <p:nvPr/>
        </p:nvSpPr>
        <p:spPr bwMode="auto">
          <a:xfrm>
            <a:off x="304800" y="1981200"/>
            <a:ext cx="8610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4400" b="1" dirty="0">
                <a:solidFill>
                  <a:schemeClr val="bg1"/>
                </a:solidFill>
              </a:rPr>
              <a:t>Benchmarking Using </a:t>
            </a:r>
          </a:p>
          <a:p>
            <a:pPr algn="ctr"/>
            <a:r>
              <a:rPr lang="en-US" sz="4400" b="1" dirty="0">
                <a:solidFill>
                  <a:schemeClr val="bg1"/>
                </a:solidFill>
              </a:rPr>
              <a:t>ENERGY STAR’s</a:t>
            </a:r>
          </a:p>
          <a:p>
            <a:pPr algn="ctr"/>
            <a:r>
              <a:rPr lang="en-US" sz="4400" b="1" dirty="0">
                <a:solidFill>
                  <a:schemeClr val="bg1"/>
                </a:solidFill>
              </a:rPr>
              <a:t>Portfolio Manager</a:t>
            </a:r>
            <a:br>
              <a:rPr lang="en-US" sz="4400" dirty="0">
                <a:solidFill>
                  <a:schemeClr val="bg1"/>
                </a:solidFill>
              </a:rPr>
            </a:br>
            <a:br>
              <a:rPr lang="en-US" sz="4400" dirty="0">
                <a:solidFill>
                  <a:schemeClr val="bg1"/>
                </a:solidFill>
              </a:rPr>
            </a:br>
            <a:r>
              <a:rPr lang="en-US" sz="4000" dirty="0">
                <a:solidFill>
                  <a:schemeClr val="bg1"/>
                </a:solidFill>
              </a:rPr>
              <a:t>www.energystar.gov/benchmark </a:t>
            </a:r>
          </a:p>
          <a:p>
            <a:pPr algn="ctr"/>
            <a:endParaRPr lang="en-US" sz="4000" dirty="0">
              <a:solidFill>
                <a:schemeClr val="bg1"/>
              </a:solidFill>
            </a:endParaRPr>
          </a:p>
          <a:p>
            <a:pPr algn="ctr"/>
            <a:r>
              <a:rPr lang="en-US" sz="4000" dirty="0">
                <a:solidFill>
                  <a:schemeClr val="bg1"/>
                </a:solidFill>
              </a:rPr>
              <a:t>https://www.energystar.gov/buildings/training/slide_library</a:t>
            </a:r>
          </a:p>
        </p:txBody>
      </p:sp>
      <p:sp>
        <p:nvSpPr>
          <p:cNvPr id="66563"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5" name="Slide Number Placeholder 4"/>
          <p:cNvSpPr>
            <a:spLocks noGrp="1"/>
          </p:cNvSpPr>
          <p:nvPr>
            <p:ph type="sldNum" sz="quarter" idx="11"/>
          </p:nvPr>
        </p:nvSpPr>
        <p:spPr/>
        <p:txBody>
          <a:bodyPr/>
          <a:lstStyle/>
          <a:p>
            <a:pPr>
              <a:defRPr/>
            </a:pPr>
            <a:fld id="{37B46650-29CC-4BEA-82A5-265AB0878ACA}" type="slidenum">
              <a:rPr lang="en-US"/>
              <a:pPr>
                <a:defRPr/>
              </a:pPr>
              <a:t>67</a:t>
            </a:fld>
            <a:endParaRPr lang="en-US"/>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Group 84"/>
          <p:cNvGrpSpPr>
            <a:grpSpLocks/>
          </p:cNvGrpSpPr>
          <p:nvPr/>
        </p:nvGrpSpPr>
        <p:grpSpPr bwMode="auto">
          <a:xfrm>
            <a:off x="7391400" y="5308603"/>
            <a:ext cx="1828800" cy="1549401"/>
            <a:chOff x="3312" y="3204"/>
            <a:chExt cx="1152" cy="976"/>
          </a:xfrm>
        </p:grpSpPr>
        <p:pic>
          <p:nvPicPr>
            <p:cNvPr id="145" name="Picture 144"/>
            <p:cNvPicPr>
              <a:picLocks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466" y="3204"/>
              <a:ext cx="844" cy="561"/>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46" name="TextBox 18"/>
            <p:cNvSpPr txBox="1">
              <a:spLocks noChangeArrowheads="1"/>
            </p:cNvSpPr>
            <p:nvPr/>
          </p:nvSpPr>
          <p:spPr bwMode="auto">
            <a:xfrm>
              <a:off x="3312" y="3850"/>
              <a:ext cx="1152"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Worship </a:t>
              </a:r>
            </a:p>
            <a:p>
              <a:pPr algn="ctr">
                <a:spcBef>
                  <a:spcPct val="0"/>
                </a:spcBef>
                <a:buFontTx/>
                <a:buNone/>
              </a:pPr>
              <a:r>
                <a:rPr lang="en-US" altLang="en-US" sz="1400" b="1" dirty="0">
                  <a:solidFill>
                    <a:schemeClr val="bg1"/>
                  </a:solidFill>
                  <a:cs typeface="Arial" charset="0"/>
                </a:rPr>
                <a:t>Facilities</a:t>
              </a:r>
            </a:p>
          </p:txBody>
        </p:sp>
      </p:grpSp>
      <p:grpSp>
        <p:nvGrpSpPr>
          <p:cNvPr id="86" name="Group 85"/>
          <p:cNvGrpSpPr>
            <a:grpSpLocks/>
          </p:cNvGrpSpPr>
          <p:nvPr/>
        </p:nvGrpSpPr>
        <p:grpSpPr bwMode="auto">
          <a:xfrm>
            <a:off x="7043738" y="2133661"/>
            <a:ext cx="1981200" cy="1371601"/>
            <a:chOff x="2208" y="1162"/>
            <a:chExt cx="1248" cy="864"/>
          </a:xfrm>
        </p:grpSpPr>
        <p:pic>
          <p:nvPicPr>
            <p:cNvPr id="143" name="Picture 142" descr="mob"/>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162"/>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44" name="TextBox 25"/>
            <p:cNvSpPr txBox="1">
              <a:spLocks noChangeArrowheads="1"/>
            </p:cNvSpPr>
            <p:nvPr/>
          </p:nvSpPr>
          <p:spPr bwMode="auto">
            <a:xfrm>
              <a:off x="2208" y="1834"/>
              <a:ext cx="124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Medical Offices</a:t>
              </a:r>
            </a:p>
          </p:txBody>
        </p:sp>
      </p:grpSp>
      <p:grpSp>
        <p:nvGrpSpPr>
          <p:cNvPr id="87" name="Group 86"/>
          <p:cNvGrpSpPr>
            <a:grpSpLocks/>
          </p:cNvGrpSpPr>
          <p:nvPr/>
        </p:nvGrpSpPr>
        <p:grpSpPr bwMode="auto">
          <a:xfrm>
            <a:off x="3733800" y="3589610"/>
            <a:ext cx="1676400" cy="1366838"/>
            <a:chOff x="1152" y="1152"/>
            <a:chExt cx="1056" cy="861"/>
          </a:xfrm>
        </p:grpSpPr>
        <p:pic>
          <p:nvPicPr>
            <p:cNvPr id="141" name="Picture 140" descr="100140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4" y="1152"/>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42" name="TextBox 21"/>
            <p:cNvSpPr txBox="1">
              <a:spLocks noChangeArrowheads="1"/>
            </p:cNvSpPr>
            <p:nvPr/>
          </p:nvSpPr>
          <p:spPr bwMode="auto">
            <a:xfrm>
              <a:off x="1152" y="1819"/>
              <a:ext cx="1056"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Office Buildings</a:t>
              </a:r>
            </a:p>
          </p:txBody>
        </p:sp>
      </p:grpSp>
      <p:grpSp>
        <p:nvGrpSpPr>
          <p:cNvPr id="88" name="Group 87"/>
          <p:cNvGrpSpPr>
            <a:grpSpLocks/>
          </p:cNvGrpSpPr>
          <p:nvPr/>
        </p:nvGrpSpPr>
        <p:grpSpPr bwMode="auto">
          <a:xfrm>
            <a:off x="2286000" y="2133663"/>
            <a:ext cx="1371600" cy="1371601"/>
            <a:chOff x="240" y="2208"/>
            <a:chExt cx="864" cy="864"/>
          </a:xfrm>
        </p:grpSpPr>
        <p:pic>
          <p:nvPicPr>
            <p:cNvPr id="139" name="Picture 138" descr="1002348"/>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0" y="2208"/>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40" name="TextBox 21"/>
            <p:cNvSpPr txBox="1">
              <a:spLocks noChangeArrowheads="1"/>
            </p:cNvSpPr>
            <p:nvPr/>
          </p:nvSpPr>
          <p:spPr bwMode="auto">
            <a:xfrm>
              <a:off x="240" y="2880"/>
              <a:ext cx="864"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Hospitals</a:t>
              </a:r>
            </a:p>
          </p:txBody>
        </p:sp>
      </p:grpSp>
      <p:grpSp>
        <p:nvGrpSpPr>
          <p:cNvPr id="89" name="Group 88"/>
          <p:cNvGrpSpPr>
            <a:grpSpLocks/>
          </p:cNvGrpSpPr>
          <p:nvPr/>
        </p:nvGrpSpPr>
        <p:grpSpPr bwMode="auto">
          <a:xfrm>
            <a:off x="2170906" y="3580935"/>
            <a:ext cx="1601788" cy="1590676"/>
            <a:chOff x="2351" y="2208"/>
            <a:chExt cx="1009" cy="1002"/>
          </a:xfrm>
        </p:grpSpPr>
        <p:pic>
          <p:nvPicPr>
            <p:cNvPr id="137" name="Picture 136" descr="j0431694"/>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0" y="2208"/>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38" name="TextBox 22"/>
            <p:cNvSpPr txBox="1">
              <a:spLocks noChangeArrowheads="1"/>
            </p:cNvSpPr>
            <p:nvPr/>
          </p:nvSpPr>
          <p:spPr bwMode="auto">
            <a:xfrm>
              <a:off x="2351" y="2880"/>
              <a:ext cx="1009"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Non-refrigerated Warehouses</a:t>
              </a:r>
            </a:p>
          </p:txBody>
        </p:sp>
      </p:grpSp>
      <p:grpSp>
        <p:nvGrpSpPr>
          <p:cNvPr id="90" name="Group 89"/>
          <p:cNvGrpSpPr>
            <a:grpSpLocks/>
          </p:cNvGrpSpPr>
          <p:nvPr/>
        </p:nvGrpSpPr>
        <p:grpSpPr bwMode="auto">
          <a:xfrm>
            <a:off x="7352930" y="636665"/>
            <a:ext cx="1371600" cy="1431925"/>
            <a:chOff x="240" y="1181"/>
            <a:chExt cx="864" cy="902"/>
          </a:xfrm>
        </p:grpSpPr>
        <p:pic>
          <p:nvPicPr>
            <p:cNvPr id="135" name="Picture 134"/>
            <p:cNvPicPr>
              <a:picLocks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240" y="1181"/>
              <a:ext cx="864" cy="576"/>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36" name="TextBox 30"/>
            <p:cNvSpPr txBox="1">
              <a:spLocks noChangeArrowheads="1"/>
            </p:cNvSpPr>
            <p:nvPr/>
          </p:nvSpPr>
          <p:spPr bwMode="auto">
            <a:xfrm>
              <a:off x="240" y="1753"/>
              <a:ext cx="864"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Distribution Center</a:t>
              </a:r>
            </a:p>
          </p:txBody>
        </p:sp>
      </p:grpSp>
      <p:grpSp>
        <p:nvGrpSpPr>
          <p:cNvPr id="91" name="Group 90"/>
          <p:cNvGrpSpPr>
            <a:grpSpLocks/>
          </p:cNvGrpSpPr>
          <p:nvPr/>
        </p:nvGrpSpPr>
        <p:grpSpPr bwMode="auto">
          <a:xfrm>
            <a:off x="3276600" y="5267329"/>
            <a:ext cx="1371600" cy="1371601"/>
            <a:chOff x="2400" y="3264"/>
            <a:chExt cx="864" cy="864"/>
          </a:xfrm>
        </p:grpSpPr>
        <p:pic>
          <p:nvPicPr>
            <p:cNvPr id="133" name="Picture 132" descr="good foods"/>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0" y="3264"/>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34" name="TextBox 28"/>
            <p:cNvSpPr txBox="1">
              <a:spLocks noChangeArrowheads="1"/>
            </p:cNvSpPr>
            <p:nvPr/>
          </p:nvSpPr>
          <p:spPr bwMode="auto">
            <a:xfrm>
              <a:off x="2400" y="3936"/>
              <a:ext cx="864"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Supermarkets</a:t>
              </a:r>
            </a:p>
          </p:txBody>
        </p:sp>
      </p:grpSp>
      <p:grpSp>
        <p:nvGrpSpPr>
          <p:cNvPr id="92" name="Group 91"/>
          <p:cNvGrpSpPr>
            <a:grpSpLocks/>
          </p:cNvGrpSpPr>
          <p:nvPr/>
        </p:nvGrpSpPr>
        <p:grpSpPr bwMode="auto">
          <a:xfrm>
            <a:off x="3962400" y="615954"/>
            <a:ext cx="1371600" cy="1371601"/>
            <a:chOff x="3456" y="3264"/>
            <a:chExt cx="864" cy="864"/>
          </a:xfrm>
        </p:grpSpPr>
        <p:pic>
          <p:nvPicPr>
            <p:cNvPr id="131" name="Picture 130" descr="DC courthouse"/>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56" y="3264"/>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32" name="TextBox 26"/>
            <p:cNvSpPr txBox="1">
              <a:spLocks noChangeArrowheads="1"/>
            </p:cNvSpPr>
            <p:nvPr/>
          </p:nvSpPr>
          <p:spPr bwMode="auto">
            <a:xfrm>
              <a:off x="3501" y="3936"/>
              <a:ext cx="819"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Courthouses</a:t>
              </a:r>
            </a:p>
          </p:txBody>
        </p:sp>
      </p:grpSp>
      <p:grpSp>
        <p:nvGrpSpPr>
          <p:cNvPr id="93" name="Group 92"/>
          <p:cNvGrpSpPr>
            <a:grpSpLocks/>
          </p:cNvGrpSpPr>
          <p:nvPr/>
        </p:nvGrpSpPr>
        <p:grpSpPr bwMode="auto">
          <a:xfrm>
            <a:off x="5598319" y="2133660"/>
            <a:ext cx="1371600" cy="1350963"/>
            <a:chOff x="3456" y="1152"/>
            <a:chExt cx="864" cy="851"/>
          </a:xfrm>
        </p:grpSpPr>
        <p:pic>
          <p:nvPicPr>
            <p:cNvPr id="129" name="Picture 128" descr="school_color"/>
            <p:cNvPicPr>
              <a:picLocks noChangeArrowheads="1"/>
            </p:cNvPicPr>
            <p:nvPr/>
          </p:nvPicPr>
          <p:blipFill>
            <a:blip r:embed="rId11">
              <a:extLst>
                <a:ext uri="{28A0092B-C50C-407E-A947-70E740481C1C}">
                  <a14:useLocalDpi xmlns:a14="http://schemas.microsoft.com/office/drawing/2010/main" val="0"/>
                </a:ext>
              </a:extLst>
            </a:blip>
            <a:srcRect l="17308"/>
            <a:stretch>
              <a:fillRect/>
            </a:stretch>
          </p:blipFill>
          <p:spPr bwMode="auto">
            <a:xfrm>
              <a:off x="3456" y="1152"/>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30" name="TextBox 24"/>
            <p:cNvSpPr txBox="1">
              <a:spLocks noChangeArrowheads="1"/>
            </p:cNvSpPr>
            <p:nvPr/>
          </p:nvSpPr>
          <p:spPr bwMode="auto">
            <a:xfrm>
              <a:off x="3456" y="1811"/>
              <a:ext cx="864"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K-12 Schools</a:t>
              </a:r>
            </a:p>
          </p:txBody>
        </p:sp>
      </p:grpSp>
      <p:grpSp>
        <p:nvGrpSpPr>
          <p:cNvPr id="94" name="Group 93"/>
          <p:cNvGrpSpPr>
            <a:grpSpLocks/>
          </p:cNvGrpSpPr>
          <p:nvPr/>
        </p:nvGrpSpPr>
        <p:grpSpPr bwMode="auto">
          <a:xfrm>
            <a:off x="3962400" y="2133663"/>
            <a:ext cx="1371600" cy="1371601"/>
            <a:chOff x="3456" y="2208"/>
            <a:chExt cx="864" cy="864"/>
          </a:xfrm>
        </p:grpSpPr>
        <p:pic>
          <p:nvPicPr>
            <p:cNvPr id="127" name="Picture 126" descr="hotel2"/>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56" y="2208"/>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28" name="TextBox 20"/>
            <p:cNvSpPr txBox="1">
              <a:spLocks noChangeArrowheads="1"/>
            </p:cNvSpPr>
            <p:nvPr/>
          </p:nvSpPr>
          <p:spPr bwMode="auto">
            <a:xfrm>
              <a:off x="3456" y="2880"/>
              <a:ext cx="864"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Hotels</a:t>
              </a:r>
            </a:p>
          </p:txBody>
        </p:sp>
      </p:grpSp>
      <p:grpSp>
        <p:nvGrpSpPr>
          <p:cNvPr id="95" name="Group 94"/>
          <p:cNvGrpSpPr>
            <a:grpSpLocks/>
          </p:cNvGrpSpPr>
          <p:nvPr/>
        </p:nvGrpSpPr>
        <p:grpSpPr bwMode="auto">
          <a:xfrm>
            <a:off x="4495800" y="5267329"/>
            <a:ext cx="1828800" cy="1606551"/>
            <a:chOff x="3312" y="3168"/>
            <a:chExt cx="1152" cy="1012"/>
          </a:xfrm>
        </p:grpSpPr>
        <p:pic>
          <p:nvPicPr>
            <p:cNvPr id="125" name="Picture 124" descr="wastetreatment008"/>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456" y="3168"/>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26" name="TextBox 18"/>
            <p:cNvSpPr txBox="1">
              <a:spLocks noChangeArrowheads="1"/>
            </p:cNvSpPr>
            <p:nvPr/>
          </p:nvSpPr>
          <p:spPr bwMode="auto">
            <a:xfrm>
              <a:off x="3312" y="3850"/>
              <a:ext cx="1152"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Wastewater Treatment Plants</a:t>
              </a:r>
            </a:p>
          </p:txBody>
        </p:sp>
      </p:grpSp>
      <p:grpSp>
        <p:nvGrpSpPr>
          <p:cNvPr id="96" name="Group 95"/>
          <p:cNvGrpSpPr>
            <a:grpSpLocks/>
          </p:cNvGrpSpPr>
          <p:nvPr/>
        </p:nvGrpSpPr>
        <p:grpSpPr bwMode="auto">
          <a:xfrm>
            <a:off x="228600" y="5240341"/>
            <a:ext cx="1371600" cy="1371601"/>
            <a:chOff x="1344" y="2208"/>
            <a:chExt cx="864" cy="864"/>
          </a:xfrm>
        </p:grpSpPr>
        <p:pic>
          <p:nvPicPr>
            <p:cNvPr id="123" name="Picture 122" descr="jc penney"/>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44" y="2208"/>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24" name="TextBox 16"/>
            <p:cNvSpPr txBox="1">
              <a:spLocks noChangeArrowheads="1"/>
            </p:cNvSpPr>
            <p:nvPr/>
          </p:nvSpPr>
          <p:spPr bwMode="auto">
            <a:xfrm>
              <a:off x="1344" y="2880"/>
              <a:ext cx="864"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Retail Stores</a:t>
              </a:r>
            </a:p>
          </p:txBody>
        </p:sp>
      </p:grpSp>
      <p:sp>
        <p:nvSpPr>
          <p:cNvPr id="97" name="Title 1"/>
          <p:cNvSpPr txBox="1">
            <a:spLocks/>
          </p:cNvSpPr>
          <p:nvPr/>
        </p:nvSpPr>
        <p:spPr bwMode="auto">
          <a:xfrm>
            <a:off x="381000" y="76200"/>
            <a:ext cx="8610600" cy="914400"/>
          </a:xfrm>
          <a:prstGeom prst="rect">
            <a:avLst/>
          </a:prstGeom>
          <a:noFill/>
          <a:ln w="9525">
            <a:noFill/>
            <a:miter lim="800000"/>
            <a:headEnd/>
            <a:tailEnd/>
          </a:ln>
        </p:spPr>
        <p:txBody>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r>
              <a:rPr lang="en-US" sz="3000" b="1" dirty="0">
                <a:solidFill>
                  <a:schemeClr val="bg1"/>
                </a:solidFill>
                <a:latin typeface="+mj-lt"/>
                <a:cs typeface="Arial" pitchFamily="34" charset="0"/>
              </a:rPr>
              <a:t>ENERGY STAR Score Eligible Building Types</a:t>
            </a:r>
          </a:p>
        </p:txBody>
      </p:sp>
      <p:grpSp>
        <p:nvGrpSpPr>
          <p:cNvPr id="98" name="Group 97"/>
          <p:cNvGrpSpPr>
            <a:grpSpLocks/>
          </p:cNvGrpSpPr>
          <p:nvPr/>
        </p:nvGrpSpPr>
        <p:grpSpPr bwMode="auto">
          <a:xfrm>
            <a:off x="5385594" y="615954"/>
            <a:ext cx="1828800" cy="1387476"/>
            <a:chOff x="4368" y="3168"/>
            <a:chExt cx="1152" cy="874"/>
          </a:xfrm>
        </p:grpSpPr>
        <p:pic>
          <p:nvPicPr>
            <p:cNvPr id="121" name="Picture 120" descr="A-104 IBM&amp;HP2"/>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512" y="3168"/>
              <a:ext cx="864" cy="63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22" name="TextBox 18"/>
            <p:cNvSpPr txBox="1">
              <a:spLocks noChangeArrowheads="1"/>
            </p:cNvSpPr>
            <p:nvPr/>
          </p:nvSpPr>
          <p:spPr bwMode="auto">
            <a:xfrm>
              <a:off x="4368" y="3850"/>
              <a:ext cx="115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a:solidFill>
                    <a:schemeClr val="bg1"/>
                  </a:solidFill>
                  <a:cs typeface="Arial" charset="0"/>
                </a:rPr>
                <a:t>Data Centers</a:t>
              </a:r>
            </a:p>
          </p:txBody>
        </p:sp>
      </p:grpSp>
      <p:pic>
        <p:nvPicPr>
          <p:cNvPr id="99" name="Picture 98" descr="http://www.merryheart.com/Portals/0/Health-Care-Center.jpg"/>
          <p:cNvPicPr>
            <a:picLocks noChangeAspect="1" noChangeArrowheads="1"/>
          </p:cNvPicPr>
          <p:nvPr/>
        </p:nvPicPr>
        <p:blipFill>
          <a:blip r:embed="rId16">
            <a:extLst>
              <a:ext uri="{28A0092B-C50C-407E-A947-70E740481C1C}">
                <a14:useLocalDpi xmlns:a14="http://schemas.microsoft.com/office/drawing/2010/main" val="0"/>
              </a:ext>
            </a:extLst>
          </a:blip>
          <a:srcRect l="1443" t="2615" r="2663" b="2615"/>
          <a:stretch>
            <a:fillRect/>
          </a:stretch>
        </p:blipFill>
        <p:spPr bwMode="auto">
          <a:xfrm>
            <a:off x="1717675" y="5240338"/>
            <a:ext cx="1447800" cy="10318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100" name="Group 99"/>
          <p:cNvGrpSpPr>
            <a:grpSpLocks/>
          </p:cNvGrpSpPr>
          <p:nvPr/>
        </p:nvGrpSpPr>
        <p:grpSpPr bwMode="auto">
          <a:xfrm>
            <a:off x="1219201" y="615951"/>
            <a:ext cx="3276600" cy="1374776"/>
            <a:chOff x="-387" y="1152"/>
            <a:chExt cx="2064" cy="866"/>
          </a:xfrm>
        </p:grpSpPr>
        <p:pic>
          <p:nvPicPr>
            <p:cNvPr id="119" name="Picture 118"/>
            <p:cNvPicPr>
              <a:picLocks noChangeArrowheads="1"/>
            </p:cNvPicPr>
            <p:nvPr/>
          </p:nvPicPr>
          <p:blipFill>
            <a:blip r:embed="rId17">
              <a:extLst>
                <a:ext uri="{28A0092B-C50C-407E-A947-70E740481C1C}">
                  <a14:useLocalDpi xmlns:a14="http://schemas.microsoft.com/office/drawing/2010/main" val="0"/>
                </a:ext>
              </a:extLst>
            </a:blip>
            <a:stretch>
              <a:fillRect/>
            </a:stretch>
          </p:blipFill>
          <p:spPr bwMode="auto">
            <a:xfrm>
              <a:off x="250" y="1152"/>
              <a:ext cx="84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20" name="TextBox 22"/>
            <p:cNvSpPr txBox="1">
              <a:spLocks noChangeArrowheads="1"/>
            </p:cNvSpPr>
            <p:nvPr/>
          </p:nvSpPr>
          <p:spPr bwMode="auto">
            <a:xfrm>
              <a:off x="-387" y="1824"/>
              <a:ext cx="2064"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Barracks</a:t>
              </a:r>
            </a:p>
          </p:txBody>
        </p:sp>
      </p:grpSp>
      <p:grpSp>
        <p:nvGrpSpPr>
          <p:cNvPr id="101" name="Group 100"/>
          <p:cNvGrpSpPr>
            <a:grpSpLocks/>
          </p:cNvGrpSpPr>
          <p:nvPr/>
        </p:nvGrpSpPr>
        <p:grpSpPr bwMode="auto">
          <a:xfrm>
            <a:off x="-457200" y="792163"/>
            <a:ext cx="3276600" cy="1198563"/>
            <a:chOff x="-387" y="1263"/>
            <a:chExt cx="2064" cy="755"/>
          </a:xfrm>
        </p:grpSpPr>
        <p:pic>
          <p:nvPicPr>
            <p:cNvPr id="117" name="Picture 116"/>
            <p:cNvPicPr>
              <a:picLocks noChangeArrowheads="1"/>
            </p:cNvPicPr>
            <p:nvPr/>
          </p:nvPicPr>
          <p:blipFill>
            <a:blip r:embed="rId18" cstate="print">
              <a:extLst>
                <a:ext uri="{28A0092B-C50C-407E-A947-70E740481C1C}">
                  <a14:useLocalDpi xmlns:a14="http://schemas.microsoft.com/office/drawing/2010/main" val="0"/>
                </a:ext>
              </a:extLst>
            </a:blip>
            <a:stretch>
              <a:fillRect/>
            </a:stretch>
          </p:blipFill>
          <p:spPr bwMode="auto">
            <a:xfrm>
              <a:off x="240" y="1263"/>
              <a:ext cx="864" cy="410"/>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18" name="TextBox 22"/>
            <p:cNvSpPr txBox="1">
              <a:spLocks noChangeArrowheads="1"/>
            </p:cNvSpPr>
            <p:nvPr/>
          </p:nvSpPr>
          <p:spPr bwMode="auto">
            <a:xfrm>
              <a:off x="-387" y="1824"/>
              <a:ext cx="2064"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Bank Branches</a:t>
              </a:r>
            </a:p>
          </p:txBody>
        </p:sp>
      </p:grpSp>
      <p:grpSp>
        <p:nvGrpSpPr>
          <p:cNvPr id="102" name="Group 101"/>
          <p:cNvGrpSpPr>
            <a:grpSpLocks/>
          </p:cNvGrpSpPr>
          <p:nvPr/>
        </p:nvGrpSpPr>
        <p:grpSpPr bwMode="auto">
          <a:xfrm>
            <a:off x="-381000" y="2133661"/>
            <a:ext cx="3276600" cy="1374776"/>
            <a:chOff x="-366" y="1152"/>
            <a:chExt cx="2064" cy="866"/>
          </a:xfrm>
        </p:grpSpPr>
        <p:pic>
          <p:nvPicPr>
            <p:cNvPr id="115" name="Picture 114" descr="383 Madison"/>
            <p:cNvPicPr>
              <a:picLocks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40" y="1152"/>
              <a:ext cx="86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16" name="TextBox 22"/>
            <p:cNvSpPr txBox="1">
              <a:spLocks noChangeArrowheads="1"/>
            </p:cNvSpPr>
            <p:nvPr/>
          </p:nvSpPr>
          <p:spPr bwMode="auto">
            <a:xfrm>
              <a:off x="-366" y="1824"/>
              <a:ext cx="2064"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Financial Offices</a:t>
              </a:r>
            </a:p>
          </p:txBody>
        </p:sp>
      </p:grpSp>
      <p:grpSp>
        <p:nvGrpSpPr>
          <p:cNvPr id="103" name="Group 102"/>
          <p:cNvGrpSpPr>
            <a:grpSpLocks/>
          </p:cNvGrpSpPr>
          <p:nvPr/>
        </p:nvGrpSpPr>
        <p:grpSpPr bwMode="auto">
          <a:xfrm>
            <a:off x="-457200" y="3580934"/>
            <a:ext cx="3276601" cy="1590676"/>
            <a:chOff x="-387" y="1152"/>
            <a:chExt cx="2064" cy="1002"/>
          </a:xfrm>
        </p:grpSpPr>
        <p:pic>
          <p:nvPicPr>
            <p:cNvPr id="113" name="Picture 112"/>
            <p:cNvPicPr>
              <a:picLocks noChangeArrowheads="1"/>
            </p:cNvPicPr>
            <p:nvPr/>
          </p:nvPicPr>
          <p:blipFill>
            <a:blip r:embed="rId20">
              <a:extLst>
                <a:ext uri="{28A0092B-C50C-407E-A947-70E740481C1C}">
                  <a14:useLocalDpi xmlns:a14="http://schemas.microsoft.com/office/drawing/2010/main" val="0"/>
                </a:ext>
              </a:extLst>
            </a:blip>
            <a:stretch>
              <a:fillRect/>
            </a:stretch>
          </p:blipFill>
          <p:spPr bwMode="auto">
            <a:xfrm>
              <a:off x="241" y="1152"/>
              <a:ext cx="863"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14" name="TextBox 22"/>
            <p:cNvSpPr txBox="1">
              <a:spLocks noChangeArrowheads="1"/>
            </p:cNvSpPr>
            <p:nvPr/>
          </p:nvSpPr>
          <p:spPr bwMode="auto">
            <a:xfrm>
              <a:off x="-387" y="1824"/>
              <a:ext cx="2064"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Multifamily </a:t>
              </a:r>
            </a:p>
            <a:p>
              <a:pPr algn="ctr">
                <a:spcBef>
                  <a:spcPct val="0"/>
                </a:spcBef>
                <a:buFontTx/>
                <a:buNone/>
              </a:pPr>
              <a:r>
                <a:rPr lang="en-US" altLang="en-US" sz="1400" b="1" dirty="0">
                  <a:solidFill>
                    <a:schemeClr val="bg1"/>
                  </a:solidFill>
                  <a:cs typeface="Arial" charset="0"/>
                </a:rPr>
                <a:t>Housing</a:t>
              </a:r>
            </a:p>
          </p:txBody>
        </p:sp>
      </p:grpSp>
      <p:grpSp>
        <p:nvGrpSpPr>
          <p:cNvPr id="104" name="Group 103"/>
          <p:cNvGrpSpPr>
            <a:grpSpLocks/>
          </p:cNvGrpSpPr>
          <p:nvPr/>
        </p:nvGrpSpPr>
        <p:grpSpPr bwMode="auto">
          <a:xfrm>
            <a:off x="4572000" y="3589611"/>
            <a:ext cx="3276601" cy="1590676"/>
            <a:chOff x="-387" y="1152"/>
            <a:chExt cx="2064" cy="1002"/>
          </a:xfrm>
        </p:grpSpPr>
        <p:pic>
          <p:nvPicPr>
            <p:cNvPr id="111" name="Picture 110"/>
            <p:cNvPicPr>
              <a:picLocks noChangeArrowheads="1"/>
            </p:cNvPicPr>
            <p:nvPr/>
          </p:nvPicPr>
          <p:blipFill rotWithShape="1">
            <a:blip r:embed="rId21" cstate="print">
              <a:extLst>
                <a:ext uri="{28A0092B-C50C-407E-A947-70E740481C1C}">
                  <a14:useLocalDpi xmlns:a14="http://schemas.microsoft.com/office/drawing/2010/main" val="0"/>
                </a:ext>
              </a:extLst>
            </a:blip>
            <a:srcRect l="2184" t="2794" r="3975" b="4339"/>
            <a:stretch/>
          </p:blipFill>
          <p:spPr bwMode="auto">
            <a:xfrm>
              <a:off x="260" y="1152"/>
              <a:ext cx="863"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12" name="TextBox 22"/>
            <p:cNvSpPr txBox="1">
              <a:spLocks noChangeArrowheads="1"/>
            </p:cNvSpPr>
            <p:nvPr/>
          </p:nvSpPr>
          <p:spPr bwMode="auto">
            <a:xfrm>
              <a:off x="-387" y="1824"/>
              <a:ext cx="2064"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Refrigerated</a:t>
              </a:r>
            </a:p>
            <a:p>
              <a:pPr algn="ctr">
                <a:spcBef>
                  <a:spcPct val="0"/>
                </a:spcBef>
                <a:buFontTx/>
                <a:buNone/>
              </a:pPr>
              <a:r>
                <a:rPr lang="en-US" altLang="en-US" sz="1400" b="1" dirty="0">
                  <a:solidFill>
                    <a:schemeClr val="bg1"/>
                  </a:solidFill>
                  <a:cs typeface="Arial" charset="0"/>
                </a:rPr>
                <a:t>Warehouses</a:t>
              </a:r>
            </a:p>
          </p:txBody>
        </p:sp>
      </p:grpSp>
      <p:grpSp>
        <p:nvGrpSpPr>
          <p:cNvPr id="105" name="Group 104"/>
          <p:cNvGrpSpPr>
            <a:grpSpLocks/>
          </p:cNvGrpSpPr>
          <p:nvPr/>
        </p:nvGrpSpPr>
        <p:grpSpPr bwMode="auto">
          <a:xfrm>
            <a:off x="7086600" y="3625383"/>
            <a:ext cx="1676400" cy="1322388"/>
            <a:chOff x="1152" y="1180"/>
            <a:chExt cx="1056" cy="833"/>
          </a:xfrm>
        </p:grpSpPr>
        <p:pic>
          <p:nvPicPr>
            <p:cNvPr id="109" name="Picture 108"/>
            <p:cNvPicPr>
              <a:picLocks noChangeArrowheads="1"/>
            </p:cNvPicPr>
            <p:nvPr/>
          </p:nvPicPr>
          <p:blipFill>
            <a:blip r:embed="rId22" cstate="print">
              <a:extLst>
                <a:ext uri="{28A0092B-C50C-407E-A947-70E740481C1C}">
                  <a14:useLocalDpi xmlns:a14="http://schemas.microsoft.com/office/drawing/2010/main" val="0"/>
                </a:ext>
              </a:extLst>
            </a:blip>
            <a:stretch>
              <a:fillRect/>
            </a:stretch>
          </p:blipFill>
          <p:spPr bwMode="auto">
            <a:xfrm>
              <a:off x="1284" y="1180"/>
              <a:ext cx="864" cy="577"/>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10" name="TextBox 21"/>
            <p:cNvSpPr txBox="1">
              <a:spLocks noChangeArrowheads="1"/>
            </p:cNvSpPr>
            <p:nvPr/>
          </p:nvSpPr>
          <p:spPr bwMode="auto">
            <a:xfrm>
              <a:off x="1152" y="1819"/>
              <a:ext cx="1056"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Residence Hall</a:t>
              </a:r>
            </a:p>
          </p:txBody>
        </p:sp>
      </p:grpSp>
      <p:grpSp>
        <p:nvGrpSpPr>
          <p:cNvPr id="106" name="Group 105"/>
          <p:cNvGrpSpPr>
            <a:grpSpLocks/>
          </p:cNvGrpSpPr>
          <p:nvPr/>
        </p:nvGrpSpPr>
        <p:grpSpPr bwMode="auto">
          <a:xfrm>
            <a:off x="5943600" y="5251454"/>
            <a:ext cx="1828800" cy="1606551"/>
            <a:chOff x="3312" y="3168"/>
            <a:chExt cx="1152" cy="1012"/>
          </a:xfrm>
        </p:grpSpPr>
        <p:pic>
          <p:nvPicPr>
            <p:cNvPr id="107" name="Picture 106"/>
            <p:cNvPicPr>
              <a:picLocks noChangeArrowheads="1"/>
            </p:cNvPicPr>
            <p:nvPr/>
          </p:nvPicPr>
          <p:blipFill>
            <a:blip r:embed="rId23" cstate="print">
              <a:extLst>
                <a:ext uri="{28A0092B-C50C-407E-A947-70E740481C1C}">
                  <a14:useLocalDpi xmlns:a14="http://schemas.microsoft.com/office/drawing/2010/main" val="0"/>
                </a:ext>
              </a:extLst>
            </a:blip>
            <a:stretch>
              <a:fillRect/>
            </a:stretch>
          </p:blipFill>
          <p:spPr bwMode="auto">
            <a:xfrm>
              <a:off x="3466" y="3168"/>
              <a:ext cx="844" cy="633"/>
            </a:xfrm>
            <a:prstGeom prst="rect">
              <a:avLst/>
            </a:prstGeom>
            <a:noFill/>
            <a:ln w="9525" cap="sq">
              <a:solidFill>
                <a:schemeClr val="tx1"/>
              </a:solidFill>
              <a:miter lim="800000"/>
              <a:headEnd/>
              <a:tailEnd/>
            </a:ln>
            <a:effectLst>
              <a:outerShdw dist="38100" dir="2700000" algn="tl" rotWithShape="0">
                <a:srgbClr val="000000">
                  <a:alpha val="42998"/>
                </a:srgbClr>
              </a:outerShdw>
            </a:effectLst>
            <a:extLst>
              <a:ext uri="{909E8E84-426E-40DD-AFC4-6F175D3DCCD1}">
                <a14:hiddenFill xmlns:a14="http://schemas.microsoft.com/office/drawing/2010/main">
                  <a:solidFill>
                    <a:srgbClr val="FFFFFF"/>
                  </a:solidFill>
                </a14:hiddenFill>
              </a:ext>
            </a:extLst>
          </p:spPr>
        </p:pic>
        <p:sp>
          <p:nvSpPr>
            <p:cNvPr id="108" name="TextBox 18"/>
            <p:cNvSpPr txBox="1">
              <a:spLocks noChangeArrowheads="1"/>
            </p:cNvSpPr>
            <p:nvPr/>
          </p:nvSpPr>
          <p:spPr bwMode="auto">
            <a:xfrm>
              <a:off x="3312" y="3850"/>
              <a:ext cx="1152"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Wholesale Club/ Supercenter</a:t>
              </a:r>
            </a:p>
          </p:txBody>
        </p:sp>
      </p:grpSp>
      <p:sp>
        <p:nvSpPr>
          <p:cNvPr id="147" name="TextBox 25"/>
          <p:cNvSpPr txBox="1">
            <a:spLocks noChangeArrowheads="1"/>
          </p:cNvSpPr>
          <p:nvPr/>
        </p:nvSpPr>
        <p:spPr bwMode="auto">
          <a:xfrm>
            <a:off x="1451281" y="6294500"/>
            <a:ext cx="1981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spcBef>
                <a:spcPct val="0"/>
              </a:spcBef>
              <a:buFontTx/>
              <a:buNone/>
            </a:pPr>
            <a:r>
              <a:rPr lang="en-US" altLang="en-US" sz="1400" b="1" dirty="0">
                <a:solidFill>
                  <a:schemeClr val="bg1"/>
                </a:solidFill>
                <a:cs typeface="Arial" charset="0"/>
              </a:rPr>
              <a:t>Senior Care Community</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p:nvPr>
        </p:nvSpPr>
        <p:spPr>
          <a:xfrm>
            <a:off x="152400" y="304800"/>
            <a:ext cx="8077200" cy="1066800"/>
          </a:xfrm>
        </p:spPr>
        <p:txBody>
          <a:bodyPr/>
          <a:lstStyle/>
          <a:p>
            <a:r>
              <a:rPr lang="en-US">
                <a:cs typeface="Arial" charset="0"/>
              </a:rPr>
              <a:t>Obtaining an </a:t>
            </a:r>
            <a:br>
              <a:rPr lang="en-US">
                <a:cs typeface="Arial" charset="0"/>
              </a:rPr>
            </a:br>
            <a:r>
              <a:rPr lang="en-US">
                <a:cs typeface="Arial" charset="0"/>
              </a:rPr>
              <a:t>Energy Performance Rating</a:t>
            </a:r>
          </a:p>
        </p:txBody>
      </p:sp>
      <p:sp>
        <p:nvSpPr>
          <p:cNvPr id="70659" name="Rectangle 3"/>
          <p:cNvSpPr>
            <a:spLocks noChangeArrowheads="1"/>
          </p:cNvSpPr>
          <p:nvPr/>
        </p:nvSpPr>
        <p:spPr bwMode="auto">
          <a:xfrm>
            <a:off x="457200" y="1676400"/>
            <a:ext cx="57150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spcAft>
                <a:spcPct val="20000"/>
              </a:spcAft>
              <a:buClr>
                <a:srgbClr val="05A6D0"/>
              </a:buClr>
              <a:buFont typeface="Arial" charset="0"/>
              <a:buChar char="•"/>
            </a:pPr>
            <a:r>
              <a:rPr lang="en-US" sz="2400" dirty="0">
                <a:solidFill>
                  <a:schemeClr val="bg1"/>
                </a:solidFill>
                <a:cs typeface="Arial" charset="0"/>
              </a:rPr>
              <a:t>ENERGY STAR </a:t>
            </a:r>
            <a:r>
              <a:rPr lang="en-US" sz="2400" b="1" dirty="0">
                <a:solidFill>
                  <a:schemeClr val="bg1"/>
                </a:solidFill>
                <a:cs typeface="Arial" charset="0"/>
              </a:rPr>
              <a:t>Portfolio Manager</a:t>
            </a:r>
            <a:r>
              <a:rPr lang="en-US" sz="2400" dirty="0">
                <a:solidFill>
                  <a:schemeClr val="bg1"/>
                </a:solidFill>
                <a:cs typeface="Arial" charset="0"/>
              </a:rPr>
              <a:t>—Existing Commercial Buildings</a:t>
            </a:r>
          </a:p>
          <a:p>
            <a:pPr marL="342900" indent="-342900">
              <a:spcBef>
                <a:spcPct val="20000"/>
              </a:spcBef>
              <a:spcAft>
                <a:spcPct val="20000"/>
              </a:spcAft>
              <a:buClr>
                <a:srgbClr val="05A6D0"/>
              </a:buClr>
              <a:buFont typeface="Arial" charset="0"/>
              <a:buChar char="•"/>
            </a:pPr>
            <a:endParaRPr lang="en-US" sz="2400" dirty="0">
              <a:cs typeface="Arial" charset="0"/>
            </a:endParaRPr>
          </a:p>
          <a:p>
            <a:pPr marL="342900" indent="-342900">
              <a:spcBef>
                <a:spcPct val="20000"/>
              </a:spcBef>
              <a:spcAft>
                <a:spcPct val="20000"/>
              </a:spcAft>
              <a:buClr>
                <a:srgbClr val="05A6D0"/>
              </a:buClr>
              <a:buFont typeface="Arial" charset="0"/>
              <a:buChar char="•"/>
            </a:pPr>
            <a:endParaRPr lang="en-US" sz="2400" b="1" dirty="0">
              <a:cs typeface="Arial" charset="0"/>
            </a:endParaRPr>
          </a:p>
          <a:p>
            <a:pPr marL="342900" indent="-342900">
              <a:spcBef>
                <a:spcPct val="20000"/>
              </a:spcBef>
              <a:spcAft>
                <a:spcPct val="20000"/>
              </a:spcAft>
              <a:buClr>
                <a:srgbClr val="05A6D0"/>
              </a:buClr>
              <a:buFont typeface="Arial" charset="0"/>
              <a:buChar char="•"/>
            </a:pPr>
            <a:r>
              <a:rPr lang="en-US" sz="2400" dirty="0">
                <a:solidFill>
                  <a:schemeClr val="bg1"/>
                </a:solidFill>
                <a:cs typeface="Arial" charset="0"/>
              </a:rPr>
              <a:t>ENERGY STAR </a:t>
            </a:r>
            <a:r>
              <a:rPr lang="en-US" sz="2400" b="1" dirty="0">
                <a:solidFill>
                  <a:schemeClr val="bg1"/>
                </a:solidFill>
                <a:cs typeface="Arial" charset="0"/>
              </a:rPr>
              <a:t>Target Finder</a:t>
            </a:r>
            <a:r>
              <a:rPr lang="en-US" sz="2400" dirty="0">
                <a:solidFill>
                  <a:schemeClr val="bg1"/>
                </a:solidFill>
                <a:cs typeface="Arial" charset="0"/>
              </a:rPr>
              <a:t>—Commercial New Construction Projects</a:t>
            </a:r>
          </a:p>
        </p:txBody>
      </p:sp>
      <p:sp>
        <p:nvSpPr>
          <p:cNvPr id="70661" name="Text Box 8"/>
          <p:cNvSpPr txBox="1">
            <a:spLocks noChangeArrowheads="1"/>
          </p:cNvSpPr>
          <p:nvPr/>
        </p:nvSpPr>
        <p:spPr bwMode="auto">
          <a:xfrm>
            <a:off x="838200" y="4800600"/>
            <a:ext cx="510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400" b="1" dirty="0">
                <a:solidFill>
                  <a:schemeClr val="bg1"/>
                </a:solidFill>
              </a:rPr>
              <a:t>www.energystar.gov/targetfinder</a:t>
            </a:r>
            <a:r>
              <a:rPr lang="en-US" sz="2400" dirty="0">
                <a:solidFill>
                  <a:schemeClr val="bg1"/>
                </a:solidFill>
              </a:rPr>
              <a:t>.</a:t>
            </a:r>
            <a:r>
              <a:rPr lang="en-US" sz="2400" b="1" dirty="0">
                <a:solidFill>
                  <a:schemeClr val="bg1"/>
                </a:solidFill>
              </a:rPr>
              <a:t> </a:t>
            </a:r>
          </a:p>
        </p:txBody>
      </p:sp>
      <p:sp>
        <p:nvSpPr>
          <p:cNvPr id="70662" name="Text Box 9"/>
          <p:cNvSpPr txBox="1">
            <a:spLocks noChangeArrowheads="1"/>
          </p:cNvSpPr>
          <p:nvPr/>
        </p:nvSpPr>
        <p:spPr bwMode="auto">
          <a:xfrm>
            <a:off x="838200" y="2514600"/>
            <a:ext cx="510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400" b="1" dirty="0">
                <a:solidFill>
                  <a:schemeClr val="bg1"/>
                </a:solidFill>
              </a:rPr>
              <a:t>www.energystar.gov/benchmark</a:t>
            </a:r>
            <a:r>
              <a:rPr lang="en-US" sz="2400" dirty="0">
                <a:solidFill>
                  <a:schemeClr val="bg1"/>
                </a:solidFill>
              </a:rPr>
              <a:t>.</a:t>
            </a:r>
            <a:r>
              <a:rPr lang="en-US" sz="2400" b="1" dirty="0">
                <a:solidFill>
                  <a:schemeClr val="bg1"/>
                </a:solidFill>
              </a:rPr>
              <a:t> </a:t>
            </a:r>
          </a:p>
        </p:txBody>
      </p:sp>
      <p:sp>
        <p:nvSpPr>
          <p:cNvPr id="70664"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10" name="Slide Number Placeholder 9"/>
          <p:cNvSpPr>
            <a:spLocks noGrp="1"/>
          </p:cNvSpPr>
          <p:nvPr>
            <p:ph type="sldNum" sz="quarter" idx="11"/>
          </p:nvPr>
        </p:nvSpPr>
        <p:spPr/>
        <p:txBody>
          <a:bodyPr/>
          <a:lstStyle/>
          <a:p>
            <a:pPr>
              <a:defRPr/>
            </a:pPr>
            <a:fld id="{FBA3B0C2-62A0-4C7A-9748-5DE6FBE4F2DA}" type="slidenum">
              <a:rPr lang="en-US"/>
              <a:pPr>
                <a:defRPr/>
              </a:pPr>
              <a:t>69</a:t>
            </a:fld>
            <a:endParaRPr lang="en-US"/>
          </a:p>
        </p:txBody>
      </p:sp>
      <p:pic>
        <p:nvPicPr>
          <p:cNvPr id="3" name="Picture 2"/>
          <p:cNvPicPr>
            <a:picLocks noChangeAspect="1"/>
          </p:cNvPicPr>
          <p:nvPr/>
        </p:nvPicPr>
        <p:blipFill>
          <a:blip r:embed="rId3"/>
          <a:stretch>
            <a:fillRect/>
          </a:stretch>
        </p:blipFill>
        <p:spPr>
          <a:xfrm>
            <a:off x="6229350" y="4057650"/>
            <a:ext cx="2305050" cy="971550"/>
          </a:xfrm>
          <a:prstGeom prst="rect">
            <a:avLst/>
          </a:prstGeom>
        </p:spPr>
      </p:pic>
      <p:pic>
        <p:nvPicPr>
          <p:cNvPr id="4" name="Picture 3"/>
          <p:cNvPicPr>
            <a:picLocks noChangeAspect="1"/>
          </p:cNvPicPr>
          <p:nvPr/>
        </p:nvPicPr>
        <p:blipFill>
          <a:blip r:embed="rId4"/>
          <a:stretch>
            <a:fillRect/>
          </a:stretch>
        </p:blipFill>
        <p:spPr>
          <a:xfrm>
            <a:off x="6172200" y="2114550"/>
            <a:ext cx="2286000" cy="628650"/>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4"/>
          <p:cNvSpPr>
            <a:spLocks noChangeArrowheads="1"/>
          </p:cNvSpPr>
          <p:nvPr/>
        </p:nvSpPr>
        <p:spPr bwMode="auto">
          <a:xfrm>
            <a:off x="152400" y="304800"/>
            <a:ext cx="8534400" cy="1143000"/>
          </a:xfrm>
          <a:prstGeom prst="rect">
            <a:avLst/>
          </a:prstGeom>
          <a:noFill/>
          <a:ln w="9525">
            <a:noFill/>
            <a:miter lim="800000"/>
            <a:headEnd/>
            <a:tailEnd/>
          </a:ln>
        </p:spPr>
        <p:txBody>
          <a:bodyPr anchor="ctr"/>
          <a:lstStyle/>
          <a:p>
            <a:pPr>
              <a:defRPr/>
            </a:pPr>
            <a:r>
              <a:rPr lang="en-US" sz="4000" b="1" dirty="0">
                <a:solidFill>
                  <a:schemeClr val="bg1"/>
                </a:solidFill>
                <a:latin typeface="+mj-lt"/>
                <a:cs typeface="Arial" pitchFamily="34" charset="0"/>
              </a:rPr>
              <a:t>Why Benchmark?</a:t>
            </a:r>
          </a:p>
          <a:p>
            <a:pPr>
              <a:defRPr/>
            </a:pPr>
            <a:r>
              <a:rPr lang="en-US" sz="4000" b="1" dirty="0">
                <a:solidFill>
                  <a:schemeClr val="bg1"/>
                </a:solidFill>
                <a:latin typeface="+mj-lt"/>
                <a:cs typeface="Arial" pitchFamily="34" charset="0"/>
              </a:rPr>
              <a:t>ENERGY STAR Says:</a:t>
            </a:r>
          </a:p>
        </p:txBody>
      </p:sp>
      <p:sp>
        <p:nvSpPr>
          <p:cNvPr id="71683" name="Rectangle 3"/>
          <p:cNvSpPr>
            <a:spLocks noChangeArrowheads="1"/>
          </p:cNvSpPr>
          <p:nvPr/>
        </p:nvSpPr>
        <p:spPr bwMode="auto">
          <a:xfrm>
            <a:off x="2209800" y="1600200"/>
            <a:ext cx="6096000"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spcBef>
                <a:spcPts val="1200"/>
              </a:spcBef>
              <a:buClr>
                <a:srgbClr val="00B0F0"/>
              </a:buClr>
              <a:buFont typeface="Arial" charset="0"/>
              <a:buChar char="•"/>
            </a:pPr>
            <a:r>
              <a:rPr lang="en-US" sz="2700" dirty="0">
                <a:solidFill>
                  <a:schemeClr val="bg1"/>
                </a:solidFill>
                <a:cs typeface="Arial" charset="0"/>
              </a:rPr>
              <a:t>Heighten awareness of energy use</a:t>
            </a:r>
          </a:p>
          <a:p>
            <a:pPr marL="228600" indent="-228600">
              <a:spcBef>
                <a:spcPts val="1200"/>
              </a:spcBef>
              <a:buClr>
                <a:srgbClr val="00B0F0"/>
              </a:buClr>
              <a:buFont typeface="Arial" charset="0"/>
              <a:buChar char="•"/>
            </a:pPr>
            <a:r>
              <a:rPr lang="en-US" sz="2700" dirty="0">
                <a:solidFill>
                  <a:schemeClr val="bg1"/>
                </a:solidFill>
                <a:cs typeface="Arial" charset="0"/>
              </a:rPr>
              <a:t>Assess effectiveness of current operations, policies, practices</a:t>
            </a:r>
          </a:p>
          <a:p>
            <a:pPr marL="228600" indent="-228600">
              <a:spcBef>
                <a:spcPts val="1200"/>
              </a:spcBef>
              <a:buClr>
                <a:srgbClr val="00B0F0"/>
              </a:buClr>
              <a:buFont typeface="Arial" charset="0"/>
              <a:buChar char="•"/>
            </a:pPr>
            <a:r>
              <a:rPr lang="en-US" sz="2700" dirty="0">
                <a:solidFill>
                  <a:schemeClr val="bg1"/>
                </a:solidFill>
                <a:cs typeface="Arial" charset="0"/>
              </a:rPr>
              <a:t>Set priorities for upgrade efforts and retrofits</a:t>
            </a:r>
          </a:p>
          <a:p>
            <a:pPr marL="228600" indent="-228600">
              <a:spcBef>
                <a:spcPts val="1200"/>
              </a:spcBef>
              <a:buClr>
                <a:srgbClr val="00B0F0"/>
              </a:buClr>
              <a:buFont typeface="Arial" charset="0"/>
              <a:buChar char="•"/>
            </a:pPr>
            <a:r>
              <a:rPr lang="en-US" sz="2700" dirty="0">
                <a:solidFill>
                  <a:schemeClr val="bg1"/>
                </a:solidFill>
                <a:cs typeface="Arial" charset="0"/>
              </a:rPr>
              <a:t>Track</a:t>
            </a:r>
            <a:r>
              <a:rPr lang="en-US" sz="2700">
                <a:solidFill>
                  <a:schemeClr val="bg1"/>
                </a:solidFill>
                <a:cs typeface="Arial" charset="0"/>
              </a:rPr>
              <a:t>, verify</a:t>
            </a:r>
            <a:r>
              <a:rPr lang="en-US" sz="2700" dirty="0">
                <a:solidFill>
                  <a:schemeClr val="bg1"/>
                </a:solidFill>
                <a:cs typeface="Arial" charset="0"/>
              </a:rPr>
              <a:t>,</a:t>
            </a:r>
            <a:r>
              <a:rPr lang="en-US" sz="2700">
                <a:solidFill>
                  <a:schemeClr val="bg1"/>
                </a:solidFill>
                <a:cs typeface="Arial" charset="0"/>
              </a:rPr>
              <a:t> </a:t>
            </a:r>
            <a:r>
              <a:rPr lang="en-US" sz="2700" dirty="0">
                <a:solidFill>
                  <a:schemeClr val="bg1"/>
                </a:solidFill>
                <a:cs typeface="Arial" charset="0"/>
              </a:rPr>
              <a:t>and recognize achievements</a:t>
            </a:r>
          </a:p>
          <a:p>
            <a:pPr marL="228600" indent="-228600">
              <a:spcBef>
                <a:spcPts val="1200"/>
              </a:spcBef>
              <a:buClr>
                <a:srgbClr val="00B0F0"/>
              </a:buClr>
              <a:buFont typeface="Arial" charset="0"/>
              <a:buChar char="•"/>
            </a:pPr>
            <a:r>
              <a:rPr lang="en-US" sz="2700" dirty="0">
                <a:solidFill>
                  <a:schemeClr val="bg1"/>
                </a:solidFill>
                <a:cs typeface="Arial" charset="0"/>
              </a:rPr>
              <a:t>Document role in environmental stewardship and demonstrate success</a:t>
            </a:r>
          </a:p>
        </p:txBody>
      </p:sp>
      <p:grpSp>
        <p:nvGrpSpPr>
          <p:cNvPr id="71684" name="Group 8"/>
          <p:cNvGrpSpPr>
            <a:grpSpLocks/>
          </p:cNvGrpSpPr>
          <p:nvPr/>
        </p:nvGrpSpPr>
        <p:grpSpPr bwMode="auto">
          <a:xfrm>
            <a:off x="457200" y="1600200"/>
            <a:ext cx="1600200" cy="4572000"/>
            <a:chOff x="240" y="1056"/>
            <a:chExt cx="1011" cy="2739"/>
          </a:xfrm>
        </p:grpSpPr>
        <p:pic>
          <p:nvPicPr>
            <p:cNvPr id="71687" name="Picture 5" descr="Healthcare photo"/>
            <p:cNvPicPr>
              <a:picLocks noChangeAspect="1" noChangeArrowheads="1"/>
            </p:cNvPicPr>
            <p:nvPr/>
          </p:nvPicPr>
          <p:blipFill>
            <a:blip r:embed="rId4" cstate="print">
              <a:extLst>
                <a:ext uri="{28A0092B-C50C-407E-A947-70E740481C1C}">
                  <a14:useLocalDpi xmlns:a14="http://schemas.microsoft.com/office/drawing/2010/main" val="0"/>
                </a:ext>
              </a:extLst>
            </a:blip>
            <a:srcRect t="6676"/>
            <a:stretch>
              <a:fillRect/>
            </a:stretch>
          </p:blipFill>
          <p:spPr bwMode="auto">
            <a:xfrm>
              <a:off x="240" y="2909"/>
              <a:ext cx="1008" cy="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8" name="Picture 6" descr="hospitality phot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0" y="1894"/>
              <a:ext cx="1011" cy="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71689" name="Object 7"/>
            <p:cNvGraphicFramePr>
              <a:graphicFrameLocks noChangeAspect="1"/>
            </p:cNvGraphicFramePr>
            <p:nvPr/>
          </p:nvGraphicFramePr>
          <p:xfrm>
            <a:off x="240" y="1056"/>
            <a:ext cx="1011" cy="859"/>
          </p:xfrm>
          <a:graphic>
            <a:graphicData uri="http://schemas.openxmlformats.org/presentationml/2006/ole">
              <mc:AlternateContent xmlns:mc="http://schemas.openxmlformats.org/markup-compatibility/2006">
                <mc:Choice xmlns:v="urn:schemas-microsoft-com:vml" Requires="v">
                  <p:oleObj spid="_x0000_s71867" name="Photo Editor Photo" r:id="rId6" imgW="4200000" imgH="6392167" progId="">
                    <p:embed/>
                  </p:oleObj>
                </mc:Choice>
                <mc:Fallback>
                  <p:oleObj name="Photo Editor Photo" r:id="rId6" imgW="4200000" imgH="6392167" progId="">
                    <p:embed/>
                    <p:pic>
                      <p:nvPicPr>
                        <p:cNvPr id="0" name="Picture 18"/>
                        <p:cNvPicPr>
                          <a:picLocks noChangeAspect="1" noChangeArrowheads="1"/>
                        </p:cNvPicPr>
                        <p:nvPr/>
                      </p:nvPicPr>
                      <p:blipFill>
                        <a:blip r:embed="rId7">
                          <a:extLst>
                            <a:ext uri="{28A0092B-C50C-407E-A947-70E740481C1C}">
                              <a14:useLocalDpi xmlns:a14="http://schemas.microsoft.com/office/drawing/2010/main" val="0"/>
                            </a:ext>
                          </a:extLst>
                        </a:blip>
                        <a:srcRect l="8824" r="11765" b="32259"/>
                        <a:stretch>
                          <a:fillRect/>
                        </a:stretch>
                      </p:blipFill>
                      <p:spPr bwMode="auto">
                        <a:xfrm>
                          <a:off x="240" y="1056"/>
                          <a:ext cx="1011" cy="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71685"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10" name="Slide Number Placeholder 9"/>
          <p:cNvSpPr>
            <a:spLocks noGrp="1"/>
          </p:cNvSpPr>
          <p:nvPr>
            <p:ph type="sldNum" sz="quarter" idx="11"/>
          </p:nvPr>
        </p:nvSpPr>
        <p:spPr/>
        <p:txBody>
          <a:bodyPr/>
          <a:lstStyle/>
          <a:p>
            <a:pPr>
              <a:defRPr/>
            </a:pPr>
            <a:fld id="{7C7BB138-85D5-42E2-A5DE-7E8D1B7C62C7}" type="slidenum">
              <a:rPr lang="en-US"/>
              <a:pPr>
                <a:defRPr/>
              </a:pPr>
              <a:t>70</a:t>
            </a:fld>
            <a:endParaRPr lang="en-US"/>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a:xfrm>
            <a:off x="0" y="533400"/>
            <a:ext cx="9144000" cy="884238"/>
          </a:xfrm>
        </p:spPr>
        <p:txBody>
          <a:bodyPr/>
          <a:lstStyle/>
          <a:p>
            <a:r>
              <a:rPr lang="en-US">
                <a:cs typeface="Arial" charset="0"/>
              </a:rPr>
              <a:t>Benchmarking with</a:t>
            </a:r>
            <a:br>
              <a:rPr lang="en-US">
                <a:cs typeface="Arial" charset="0"/>
              </a:rPr>
            </a:br>
            <a:r>
              <a:rPr lang="en-US">
                <a:cs typeface="Arial" charset="0"/>
              </a:rPr>
              <a:t>Portfolio Manager</a:t>
            </a:r>
          </a:p>
        </p:txBody>
      </p:sp>
      <p:sp>
        <p:nvSpPr>
          <p:cNvPr id="76803" name="Rectangle 3"/>
          <p:cNvSpPr>
            <a:spLocks noGrp="1"/>
          </p:cNvSpPr>
          <p:nvPr>
            <p:ph type="body" idx="1"/>
          </p:nvPr>
        </p:nvSpPr>
        <p:spPr>
          <a:xfrm>
            <a:off x="457200" y="1905000"/>
            <a:ext cx="8229600" cy="4572000"/>
          </a:xfrm>
        </p:spPr>
        <p:txBody>
          <a:bodyPr/>
          <a:lstStyle/>
          <a:p>
            <a:pPr marL="228600" indent="-228600">
              <a:spcAft>
                <a:spcPct val="10000"/>
              </a:spcAft>
              <a:buFontTx/>
              <a:buChar char="•"/>
              <a:defRPr/>
            </a:pPr>
            <a:r>
              <a:rPr lang="en-US" sz="2400" dirty="0">
                <a:cs typeface="Arial" pitchFamily="34" charset="0"/>
              </a:rPr>
              <a:t>Compare buildings against similar buildings nationwide and against other buildings in your portfolio</a:t>
            </a:r>
          </a:p>
          <a:p>
            <a:pPr marL="228600" indent="-228600">
              <a:spcBef>
                <a:spcPts val="1200"/>
              </a:spcBef>
              <a:spcAft>
                <a:spcPct val="10000"/>
              </a:spcAft>
              <a:buFontTx/>
              <a:buChar char="•"/>
              <a:defRPr/>
            </a:pPr>
            <a:r>
              <a:rPr lang="en-US" sz="2400" dirty="0">
                <a:cs typeface="Arial" pitchFamily="34" charset="0"/>
              </a:rPr>
              <a:t>Receive an ENERGY STAR score normalized for weather</a:t>
            </a:r>
          </a:p>
          <a:p>
            <a:pPr marL="228600" indent="-228600">
              <a:spcBef>
                <a:spcPts val="1200"/>
              </a:spcBef>
              <a:spcAft>
                <a:spcPct val="10000"/>
              </a:spcAft>
              <a:buFontTx/>
              <a:buChar char="•"/>
              <a:defRPr/>
            </a:pPr>
            <a:r>
              <a:rPr lang="en-US" sz="2400" dirty="0">
                <a:cs typeface="Arial" pitchFamily="34" charset="0"/>
              </a:rPr>
              <a:t>Identify opportunities and set priorities for upgrade investments</a:t>
            </a:r>
          </a:p>
          <a:p>
            <a:pPr marL="228600" indent="-228600">
              <a:spcBef>
                <a:spcPts val="1200"/>
              </a:spcBef>
              <a:spcAft>
                <a:spcPct val="10000"/>
              </a:spcAft>
              <a:buFontTx/>
              <a:buChar char="•"/>
              <a:defRPr/>
            </a:pPr>
            <a:r>
              <a:rPr lang="en-US" sz="2400" dirty="0">
                <a:cs typeface="Arial" pitchFamily="34" charset="0"/>
              </a:rPr>
              <a:t>Track and manage:</a:t>
            </a:r>
          </a:p>
          <a:p>
            <a:pPr lvl="1">
              <a:spcBef>
                <a:spcPts val="600"/>
              </a:spcBef>
              <a:spcAft>
                <a:spcPts val="0"/>
              </a:spcAft>
              <a:defRPr/>
            </a:pPr>
            <a:r>
              <a:rPr lang="en-US" sz="2200" dirty="0">
                <a:cs typeface="Arial" pitchFamily="34" charset="0"/>
              </a:rPr>
              <a:t>Energy consumption and costs over time</a:t>
            </a:r>
          </a:p>
          <a:p>
            <a:pPr lvl="1">
              <a:spcBef>
                <a:spcPts val="600"/>
              </a:spcBef>
              <a:spcAft>
                <a:spcPts val="0"/>
              </a:spcAft>
              <a:defRPr/>
            </a:pPr>
            <a:r>
              <a:rPr lang="en-US" sz="2200" dirty="0">
                <a:cs typeface="Arial" pitchFamily="34" charset="0"/>
              </a:rPr>
              <a:t>Direct, indirect, and total greenhouse gas emissions</a:t>
            </a:r>
          </a:p>
          <a:p>
            <a:pPr marL="228600" indent="-228600">
              <a:spcBef>
                <a:spcPts val="1200"/>
              </a:spcBef>
              <a:spcAft>
                <a:spcPct val="10000"/>
              </a:spcAft>
              <a:buFontTx/>
              <a:buChar char="•"/>
              <a:defRPr/>
            </a:pPr>
            <a:r>
              <a:rPr lang="en-US" sz="2400" dirty="0">
                <a:cs typeface="Arial" pitchFamily="34" charset="0"/>
              </a:rPr>
              <a:t>Gain recognition from EPA for success!</a:t>
            </a:r>
          </a:p>
          <a:p>
            <a:pPr>
              <a:spcAft>
                <a:spcPct val="20000"/>
              </a:spcAft>
              <a:defRPr/>
            </a:pPr>
            <a:endParaRPr lang="en-US" sz="2400" dirty="0">
              <a:solidFill>
                <a:schemeClr val="tx1"/>
              </a:solidFill>
              <a:cs typeface="Arial" pitchFamily="34" charset="0"/>
            </a:endParaRPr>
          </a:p>
          <a:p>
            <a:pPr>
              <a:spcAft>
                <a:spcPct val="20000"/>
              </a:spcAft>
              <a:defRPr/>
            </a:pPr>
            <a:endParaRPr lang="en-US" sz="2400" dirty="0">
              <a:cs typeface="Arial" pitchFamily="34" charset="0"/>
            </a:endParaRPr>
          </a:p>
          <a:p>
            <a:pPr>
              <a:spcAft>
                <a:spcPct val="20000"/>
              </a:spcAft>
              <a:defRPr/>
            </a:pPr>
            <a:endParaRPr lang="en-US" sz="2400" dirty="0">
              <a:cs typeface="Arial" pitchFamily="34" charset="0"/>
            </a:endParaRPr>
          </a:p>
        </p:txBody>
      </p:sp>
      <p:sp>
        <p:nvSpPr>
          <p:cNvPr id="72708"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1FCE44EB-09A7-4C92-87F7-727E531AE005}" type="slidenum">
              <a:rPr lang="en-US"/>
              <a:pPr>
                <a:defRPr/>
              </a:pPr>
              <a:t>71</a:t>
            </a:fld>
            <a:endParaRPr lang="en-US"/>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a:xfrm>
            <a:off x="6553200" y="6245225"/>
            <a:ext cx="2133600" cy="476250"/>
          </a:xfrm>
        </p:spPr>
        <p:txBody>
          <a:bodyPr/>
          <a:lstStyle/>
          <a:p>
            <a:pPr>
              <a:defRPr/>
            </a:pPr>
            <a:fld id="{0B056306-64C5-4FE2-AAB3-EBC5205F5C9B}" type="slidenum">
              <a:rPr lang="en-US" smtClean="0">
                <a:solidFill>
                  <a:schemeClr val="accent3"/>
                </a:solidFill>
              </a:rPr>
              <a:pPr>
                <a:defRPr/>
              </a:pPr>
              <a:t>72</a:t>
            </a:fld>
            <a:endParaRPr lang="en-US" dirty="0">
              <a:solidFill>
                <a:schemeClr val="accent3"/>
              </a:solidFill>
            </a:endParaRPr>
          </a:p>
        </p:txBody>
      </p:sp>
      <p:sp>
        <p:nvSpPr>
          <p:cNvPr id="3" name="Rectangle 2"/>
          <p:cNvSpPr txBox="1">
            <a:spLocks noChangeArrowheads="1"/>
          </p:cNvSpPr>
          <p:nvPr/>
        </p:nvSpPr>
        <p:spPr bwMode="auto">
          <a:xfrm>
            <a:off x="304800" y="2286000"/>
            <a:ext cx="8610600" cy="2438400"/>
          </a:xfrm>
          <a:prstGeom prst="rect">
            <a:avLst/>
          </a:prstGeom>
          <a:noFill/>
          <a:ln w="9525">
            <a:noFill/>
            <a:miter lim="800000"/>
            <a:headEnd/>
            <a:tailEnd/>
          </a:ln>
        </p:spPr>
        <p:txBody>
          <a:bodyPr anchor="ctr"/>
          <a:lstStyle/>
          <a:p>
            <a:pPr algn="ctr" eaLnBrk="0" hangingPunct="0">
              <a:defRPr/>
            </a:pPr>
            <a:r>
              <a:rPr lang="en-US" sz="4400" b="1" kern="0" dirty="0">
                <a:solidFill>
                  <a:schemeClr val="bg1"/>
                </a:solidFill>
                <a:latin typeface="+mj-lt"/>
                <a:ea typeface="+mj-ea"/>
                <a:cs typeface="+mj-cs"/>
              </a:rPr>
              <a:t>Getting Started with</a:t>
            </a:r>
          </a:p>
          <a:p>
            <a:pPr algn="ctr" eaLnBrk="0" hangingPunct="0">
              <a:defRPr/>
            </a:pPr>
            <a:r>
              <a:rPr lang="en-US" sz="4400" b="1" kern="0" dirty="0">
                <a:solidFill>
                  <a:schemeClr val="bg1"/>
                </a:solidFill>
                <a:latin typeface="+mj-lt"/>
                <a:ea typeface="+mj-ea"/>
                <a:cs typeface="+mj-cs"/>
              </a:rPr>
              <a:t>ENERGY STAR Benchmarking </a:t>
            </a:r>
            <a:br>
              <a:rPr lang="en-US" sz="4400" kern="0" dirty="0">
                <a:solidFill>
                  <a:schemeClr val="bg1"/>
                </a:solidFill>
                <a:latin typeface="+mj-lt"/>
                <a:ea typeface="+mj-ea"/>
                <a:cs typeface="+mj-cs"/>
              </a:rPr>
            </a:br>
            <a:br>
              <a:rPr lang="en-US" sz="4400" kern="0" dirty="0">
                <a:solidFill>
                  <a:schemeClr val="bg1"/>
                </a:solidFill>
                <a:latin typeface="+mj-lt"/>
                <a:ea typeface="+mj-ea"/>
                <a:cs typeface="+mj-cs"/>
              </a:rPr>
            </a:br>
            <a:r>
              <a:rPr lang="en-US" sz="4000" kern="0" dirty="0">
                <a:solidFill>
                  <a:schemeClr val="bg1"/>
                </a:solidFill>
                <a:latin typeface="+mj-lt"/>
                <a:ea typeface="+mj-ea"/>
                <a:cs typeface="+mj-cs"/>
              </a:rPr>
              <a:t>www.energystar.gov/benchmark</a:t>
            </a:r>
          </a:p>
          <a:p>
            <a:pPr algn="ctr" eaLnBrk="0" hangingPunct="0">
              <a:defRPr/>
            </a:pPr>
            <a:endParaRPr lang="en-US" sz="4000" kern="0" dirty="0">
              <a:solidFill>
                <a:schemeClr val="bg1"/>
              </a:solidFill>
              <a:latin typeface="+mj-lt"/>
              <a:ea typeface="+mj-ea"/>
              <a:cs typeface="+mj-cs"/>
            </a:endParaRPr>
          </a:p>
        </p:txBody>
      </p:sp>
      <p:sp>
        <p:nvSpPr>
          <p:cNvPr id="91140" name="Rectangle 3"/>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311B3A8E-25D2-4406-BCE5-FBB36FF72C08}" type="slidenum">
              <a:rPr lang="en-US" altLang="en-US" sz="1400">
                <a:solidFill>
                  <a:schemeClr val="bg1"/>
                </a:solidFill>
              </a:rPr>
              <a:pPr algn="r" eaLnBrk="1" hangingPunct="1">
                <a:spcBef>
                  <a:spcPct val="0"/>
                </a:spcBef>
                <a:buFontTx/>
                <a:buNone/>
              </a:pPr>
              <a:t>73</a:t>
            </a:fld>
            <a:endParaRPr lang="en-US" altLang="en-US" sz="1400">
              <a:solidFill>
                <a:schemeClr val="bg1"/>
              </a:solidFill>
            </a:endParaRPr>
          </a:p>
        </p:txBody>
      </p:sp>
      <p:sp>
        <p:nvSpPr>
          <p:cNvPr id="5" name="Rectangle 6"/>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dirty="0">
                <a:latin typeface="Arial Narrow" pitchFamily="34" charset="0"/>
              </a:rPr>
              <a:t>Assessing  Performance and Setting Goals</a:t>
            </a:r>
          </a:p>
        </p:txBody>
      </p:sp>
      <p:pic>
        <p:nvPicPr>
          <p:cNvPr id="7"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844550"/>
            <a:ext cx="4572000" cy="601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Oval 9"/>
          <p:cNvSpPr/>
          <p:nvPr/>
        </p:nvSpPr>
        <p:spPr>
          <a:xfrm>
            <a:off x="4486552" y="3711976"/>
            <a:ext cx="2066648" cy="685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A556F8B0-178D-451E-BC2A-C8A97095FD9E}"/>
              </a:ext>
            </a:extLst>
          </p:cNvPr>
          <p:cNvPicPr>
            <a:picLocks noChangeAspect="1"/>
          </p:cNvPicPr>
          <p:nvPr/>
        </p:nvPicPr>
        <p:blipFill>
          <a:blip r:embed="rId4"/>
          <a:stretch>
            <a:fillRect/>
          </a:stretch>
        </p:blipFill>
        <p:spPr>
          <a:xfrm>
            <a:off x="4107" y="0"/>
            <a:ext cx="4567893" cy="5921998"/>
          </a:xfrm>
          <a:prstGeom prst="rect">
            <a:avLst/>
          </a:prstGeom>
        </p:spPr>
      </p:pic>
      <p:sp>
        <p:nvSpPr>
          <p:cNvPr id="8" name="Oval 7"/>
          <p:cNvSpPr/>
          <p:nvPr/>
        </p:nvSpPr>
        <p:spPr>
          <a:xfrm>
            <a:off x="0" y="1981200"/>
            <a:ext cx="1600200" cy="685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486552" y="685800"/>
            <a:ext cx="3209648" cy="685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2940632"/>
      </p:ext>
    </p:extLst>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311B3A8E-25D2-4406-BCE5-FBB36FF72C08}" type="slidenum">
              <a:rPr lang="en-US" altLang="en-US" sz="1400">
                <a:solidFill>
                  <a:schemeClr val="bg1"/>
                </a:solidFill>
              </a:rPr>
              <a:pPr algn="r" eaLnBrk="1" hangingPunct="1">
                <a:spcBef>
                  <a:spcPct val="0"/>
                </a:spcBef>
                <a:buFontTx/>
                <a:buNone/>
              </a:pPr>
              <a:t>74</a:t>
            </a:fld>
            <a:endParaRPr lang="en-US" altLang="en-US" sz="1400">
              <a:solidFill>
                <a:schemeClr val="bg1"/>
              </a:solidFill>
            </a:endParaRPr>
          </a:p>
        </p:txBody>
      </p:sp>
      <p:sp>
        <p:nvSpPr>
          <p:cNvPr id="5" name="Rectangle 6"/>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dirty="0">
                <a:latin typeface="Arial Narrow" pitchFamily="34" charset="0"/>
              </a:rPr>
              <a:t>Assessing  Performance and Setting Goals</a:t>
            </a:r>
          </a:p>
        </p:txBody>
      </p:sp>
      <p:pic>
        <p:nvPicPr>
          <p:cNvPr id="11" name="Picture 7"/>
          <p:cNvPicPr>
            <a:picLocks noChangeAspect="1" noChangeArrowheads="1"/>
          </p:cNvPicPr>
          <p:nvPr/>
        </p:nvPicPr>
        <p:blipFill rotWithShape="1">
          <a:blip r:embed="rId3">
            <a:extLst>
              <a:ext uri="{28A0092B-C50C-407E-A947-70E740481C1C}">
                <a14:useLocalDpi xmlns:a14="http://schemas.microsoft.com/office/drawing/2010/main" val="0"/>
              </a:ext>
            </a:extLst>
          </a:blip>
          <a:srcRect t="32687" b="18282"/>
          <a:stretch/>
        </p:blipFill>
        <p:spPr bwMode="auto">
          <a:xfrm>
            <a:off x="0" y="381000"/>
            <a:ext cx="9144000" cy="5943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9459857"/>
      </p:ext>
    </p:extLst>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311B3A8E-25D2-4406-BCE5-FBB36FF72C08}" type="slidenum">
              <a:rPr lang="en-US" altLang="en-US" sz="1400">
                <a:solidFill>
                  <a:schemeClr val="bg1"/>
                </a:solidFill>
              </a:rPr>
              <a:pPr algn="r" eaLnBrk="1" hangingPunct="1">
                <a:spcBef>
                  <a:spcPct val="0"/>
                </a:spcBef>
                <a:buFontTx/>
                <a:buNone/>
              </a:pPr>
              <a:t>75</a:t>
            </a:fld>
            <a:endParaRPr lang="en-US" altLang="en-US" sz="1400">
              <a:solidFill>
                <a:schemeClr val="bg1"/>
              </a:solidFill>
            </a:endParaRPr>
          </a:p>
        </p:txBody>
      </p:sp>
      <p:sp>
        <p:nvSpPr>
          <p:cNvPr id="5" name="Rectangle 6"/>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dirty="0">
                <a:latin typeface="Arial Narrow" pitchFamily="34" charset="0"/>
              </a:rPr>
              <a:t>Assessing  Performance and Setting Goals</a:t>
            </a:r>
          </a:p>
        </p:txBody>
      </p:sp>
      <p:pic>
        <p:nvPicPr>
          <p:cNvPr id="11" name="Picture 8"/>
          <p:cNvPicPr>
            <a:picLocks noChangeAspect="1" noChangeArrowheads="1"/>
          </p:cNvPicPr>
          <p:nvPr/>
        </p:nvPicPr>
        <p:blipFill rotWithShape="1">
          <a:blip r:embed="rId3">
            <a:extLst>
              <a:ext uri="{28A0092B-C50C-407E-A947-70E740481C1C}">
                <a14:useLocalDpi xmlns:a14="http://schemas.microsoft.com/office/drawing/2010/main" val="0"/>
              </a:ext>
            </a:extLst>
          </a:blip>
          <a:srcRect b="49419"/>
          <a:stretch/>
        </p:blipFill>
        <p:spPr bwMode="auto">
          <a:xfrm>
            <a:off x="0" y="393700"/>
            <a:ext cx="9144000" cy="6083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95216316"/>
      </p:ext>
    </p:extLst>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3"/>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r" eaLnBrk="1" hangingPunct="1">
              <a:spcBef>
                <a:spcPct val="0"/>
              </a:spcBef>
              <a:buFontTx/>
              <a:buNone/>
            </a:pPr>
            <a:fld id="{311B3A8E-25D2-4406-BCE5-FBB36FF72C08}" type="slidenum">
              <a:rPr lang="en-US" altLang="en-US" sz="1400">
                <a:solidFill>
                  <a:schemeClr val="bg1"/>
                </a:solidFill>
              </a:rPr>
              <a:pPr algn="r" eaLnBrk="1" hangingPunct="1">
                <a:spcBef>
                  <a:spcPct val="0"/>
                </a:spcBef>
                <a:buFontTx/>
                <a:buNone/>
              </a:pPr>
              <a:t>76</a:t>
            </a:fld>
            <a:endParaRPr lang="en-US" altLang="en-US" sz="1400">
              <a:solidFill>
                <a:schemeClr val="bg1"/>
              </a:solidFill>
            </a:endParaRPr>
          </a:p>
        </p:txBody>
      </p:sp>
      <p:sp>
        <p:nvSpPr>
          <p:cNvPr id="5" name="Rectangle 6"/>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dirty="0">
                <a:latin typeface="Arial Narrow" pitchFamily="34" charset="0"/>
              </a:rPr>
              <a:t>Assessing  Performance and Setting Goals</a:t>
            </a:r>
          </a:p>
        </p:txBody>
      </p:sp>
      <p:pic>
        <p:nvPicPr>
          <p:cNvPr id="11" name="Picture 8"/>
          <p:cNvPicPr>
            <a:picLocks noChangeAspect="1" noChangeArrowheads="1"/>
          </p:cNvPicPr>
          <p:nvPr/>
        </p:nvPicPr>
        <p:blipFill rotWithShape="1">
          <a:blip r:embed="rId3">
            <a:extLst>
              <a:ext uri="{28A0092B-C50C-407E-A947-70E740481C1C}">
                <a14:useLocalDpi xmlns:a14="http://schemas.microsoft.com/office/drawing/2010/main" val="0"/>
              </a:ext>
            </a:extLst>
          </a:blip>
          <a:srcRect t="50581" b="11404"/>
          <a:stretch/>
        </p:blipFill>
        <p:spPr bwMode="auto">
          <a:xfrm>
            <a:off x="0" y="1066800"/>
            <a:ext cx="9144000"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44802228"/>
      </p:ext>
    </p:extLst>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FFCE2E9-233A-4C57-AB44-C8205A568391}"/>
              </a:ext>
            </a:extLst>
          </p:cNvPr>
          <p:cNvPicPr>
            <a:picLocks noChangeAspect="1"/>
          </p:cNvPicPr>
          <p:nvPr/>
        </p:nvPicPr>
        <p:blipFill>
          <a:blip r:embed="rId3"/>
          <a:stretch>
            <a:fillRect/>
          </a:stretch>
        </p:blipFill>
        <p:spPr>
          <a:xfrm>
            <a:off x="3352800" y="762000"/>
            <a:ext cx="5780988" cy="5004023"/>
          </a:xfrm>
          <a:prstGeom prst="rect">
            <a:avLst/>
          </a:prstGeom>
        </p:spPr>
      </p:pic>
      <p:sp>
        <p:nvSpPr>
          <p:cNvPr id="75778" name="Rectangle 2"/>
          <p:cNvSpPr>
            <a:spLocks noGrp="1"/>
          </p:cNvSpPr>
          <p:nvPr>
            <p:ph type="title"/>
          </p:nvPr>
        </p:nvSpPr>
        <p:spPr>
          <a:xfrm>
            <a:off x="76200" y="639763"/>
            <a:ext cx="3352800" cy="4999037"/>
          </a:xfrm>
        </p:spPr>
        <p:txBody>
          <a:bodyPr/>
          <a:lstStyle/>
          <a:p>
            <a:r>
              <a:rPr lang="en-US" dirty="0">
                <a:cs typeface="Arial" charset="0"/>
              </a:rPr>
              <a:t>Track Facility Energy Performance</a:t>
            </a:r>
          </a:p>
        </p:txBody>
      </p:sp>
      <p:sp>
        <p:nvSpPr>
          <p:cNvPr id="75781"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A8CF3578-9C90-4A0E-8E0D-83F14C411CB1}" type="slidenum">
              <a:rPr lang="en-US"/>
              <a:pPr>
                <a:defRPr/>
              </a:pPr>
              <a:t>77</a:t>
            </a:fld>
            <a:endParaRPr lang="en-US"/>
          </a:p>
        </p:txBody>
      </p:sp>
      <p:sp>
        <p:nvSpPr>
          <p:cNvPr id="9" name="Rectangle 8"/>
          <p:cNvSpPr/>
          <p:nvPr/>
        </p:nvSpPr>
        <p:spPr>
          <a:xfrm>
            <a:off x="3429000" y="2986881"/>
            <a:ext cx="4038600" cy="3048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p>
        </p:txBody>
      </p:sp>
      <p:sp>
        <p:nvSpPr>
          <p:cNvPr id="10" name="Rectangle 9"/>
          <p:cNvSpPr/>
          <p:nvPr/>
        </p:nvSpPr>
        <p:spPr>
          <a:xfrm>
            <a:off x="7467600" y="1912938"/>
            <a:ext cx="1447800" cy="105886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0A33E1A-99DB-4E2C-A7BD-6C4D32C4D665}"/>
              </a:ext>
            </a:extLst>
          </p:cNvPr>
          <p:cNvPicPr>
            <a:picLocks noChangeAspect="1"/>
          </p:cNvPicPr>
          <p:nvPr/>
        </p:nvPicPr>
        <p:blipFill rotWithShape="1">
          <a:blip r:embed="rId3"/>
          <a:srcRect b="14475"/>
          <a:stretch/>
        </p:blipFill>
        <p:spPr>
          <a:xfrm>
            <a:off x="3258246" y="587604"/>
            <a:ext cx="5885754" cy="4822596"/>
          </a:xfrm>
          <a:prstGeom prst="rect">
            <a:avLst/>
          </a:prstGeom>
        </p:spPr>
      </p:pic>
      <p:sp>
        <p:nvSpPr>
          <p:cNvPr id="76802" name="Rectangle 2"/>
          <p:cNvSpPr>
            <a:spLocks noGrp="1"/>
          </p:cNvSpPr>
          <p:nvPr>
            <p:ph type="title"/>
          </p:nvPr>
        </p:nvSpPr>
        <p:spPr>
          <a:xfrm>
            <a:off x="-381000" y="1295400"/>
            <a:ext cx="4038600" cy="4343400"/>
          </a:xfrm>
        </p:spPr>
        <p:txBody>
          <a:bodyPr/>
          <a:lstStyle/>
          <a:p>
            <a:r>
              <a:rPr lang="en-US" dirty="0">
                <a:cs typeface="Arial" charset="0"/>
              </a:rPr>
              <a:t>Greenhouse Gas</a:t>
            </a:r>
            <a:br>
              <a:rPr lang="en-US" dirty="0">
                <a:cs typeface="Arial" charset="0"/>
              </a:rPr>
            </a:br>
            <a:r>
              <a:rPr lang="en-US" dirty="0">
                <a:cs typeface="Arial" charset="0"/>
              </a:rPr>
              <a:t> Emissions</a:t>
            </a:r>
          </a:p>
        </p:txBody>
      </p:sp>
      <p:sp>
        <p:nvSpPr>
          <p:cNvPr id="76807"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9" name="Slide Number Placeholder 8"/>
          <p:cNvSpPr>
            <a:spLocks noGrp="1"/>
          </p:cNvSpPr>
          <p:nvPr>
            <p:ph type="sldNum" sz="quarter" idx="11"/>
          </p:nvPr>
        </p:nvSpPr>
        <p:spPr/>
        <p:txBody>
          <a:bodyPr/>
          <a:lstStyle/>
          <a:p>
            <a:pPr>
              <a:defRPr/>
            </a:pPr>
            <a:fld id="{37845FAE-44BC-4625-90C3-DC5214CD5ABE}" type="slidenum">
              <a:rPr lang="en-US"/>
              <a:pPr>
                <a:defRPr/>
              </a:pPr>
              <a:t>78</a:t>
            </a:fld>
            <a:endParaRPr lang="en-US"/>
          </a:p>
        </p:txBody>
      </p:sp>
      <p:sp>
        <p:nvSpPr>
          <p:cNvPr id="11" name="Rectangle 10"/>
          <p:cNvSpPr/>
          <p:nvPr/>
        </p:nvSpPr>
        <p:spPr>
          <a:xfrm>
            <a:off x="6324600" y="2778256"/>
            <a:ext cx="542925" cy="381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p>
        </p:txBody>
      </p:sp>
      <p:sp>
        <p:nvSpPr>
          <p:cNvPr id="12" name="Rectangle 11"/>
          <p:cNvSpPr/>
          <p:nvPr/>
        </p:nvSpPr>
        <p:spPr>
          <a:xfrm>
            <a:off x="5334000" y="3657600"/>
            <a:ext cx="3538538" cy="1524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p>
        </p:txBody>
      </p:sp>
      <p:cxnSp>
        <p:nvCxnSpPr>
          <p:cNvPr id="13" name="Straight Arrow Connector 12"/>
          <p:cNvCxnSpPr/>
          <p:nvPr/>
        </p:nvCxnSpPr>
        <p:spPr>
          <a:xfrm flipH="1">
            <a:off x="7180263" y="2895600"/>
            <a:ext cx="592137" cy="7620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4148138" y="4876799"/>
            <a:ext cx="1187450" cy="1619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7"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9" name="Slide Number Placeholder 8"/>
          <p:cNvSpPr>
            <a:spLocks noGrp="1"/>
          </p:cNvSpPr>
          <p:nvPr>
            <p:ph type="sldNum" sz="quarter" idx="11"/>
          </p:nvPr>
        </p:nvSpPr>
        <p:spPr/>
        <p:txBody>
          <a:bodyPr/>
          <a:lstStyle/>
          <a:p>
            <a:pPr>
              <a:defRPr/>
            </a:pPr>
            <a:fld id="{37845FAE-44BC-4625-90C3-DC5214CD5ABE}" type="slidenum">
              <a:rPr lang="en-US"/>
              <a:pPr>
                <a:defRPr/>
              </a:pPr>
              <a:t>79</a:t>
            </a:fld>
            <a:endParaRPr lang="en-US"/>
          </a:p>
        </p:txBody>
      </p:sp>
      <p:sp>
        <p:nvSpPr>
          <p:cNvPr id="15" name="Rectangle 2"/>
          <p:cNvSpPr>
            <a:spLocks noGrp="1"/>
          </p:cNvSpPr>
          <p:nvPr>
            <p:ph type="title"/>
          </p:nvPr>
        </p:nvSpPr>
        <p:spPr>
          <a:xfrm>
            <a:off x="0" y="152400"/>
            <a:ext cx="9144000" cy="884238"/>
          </a:xfrm>
        </p:spPr>
        <p:txBody>
          <a:bodyPr/>
          <a:lstStyle/>
          <a:p>
            <a:r>
              <a:rPr lang="en-US" sz="3600" dirty="0">
                <a:cs typeface="Arial" charset="0"/>
              </a:rPr>
              <a:t>Portfolio Manager Metrics Comparison</a:t>
            </a:r>
          </a:p>
        </p:txBody>
      </p:sp>
      <p:pic>
        <p:nvPicPr>
          <p:cNvPr id="2" name="Picture 1">
            <a:extLst>
              <a:ext uri="{FF2B5EF4-FFF2-40B4-BE49-F238E27FC236}">
                <a16:creationId xmlns:a16="http://schemas.microsoft.com/office/drawing/2014/main" id="{01A3AE29-459F-4957-894A-C740F7BDCEAE}"/>
              </a:ext>
            </a:extLst>
          </p:cNvPr>
          <p:cNvPicPr>
            <a:picLocks noChangeAspect="1"/>
          </p:cNvPicPr>
          <p:nvPr/>
        </p:nvPicPr>
        <p:blipFill>
          <a:blip r:embed="rId3"/>
          <a:stretch>
            <a:fillRect/>
          </a:stretch>
        </p:blipFill>
        <p:spPr>
          <a:xfrm>
            <a:off x="0" y="1186885"/>
            <a:ext cx="9144000" cy="4484230"/>
          </a:xfrm>
          <a:prstGeom prst="rect">
            <a:avLst/>
          </a:prstGeom>
        </p:spPr>
      </p:pic>
    </p:spTree>
    <p:extLst>
      <p:ext uri="{BB962C8B-B14F-4D97-AF65-F5344CB8AC3E}">
        <p14:creationId xmlns:p14="http://schemas.microsoft.com/office/powerpoint/2010/main" val="197175537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p:nvPr>
        </p:nvSpPr>
        <p:spPr>
          <a:xfrm>
            <a:off x="-304799" y="152400"/>
            <a:ext cx="9601200" cy="838200"/>
          </a:xfrm>
        </p:spPr>
        <p:txBody>
          <a:bodyPr/>
          <a:lstStyle/>
          <a:p>
            <a:r>
              <a:rPr lang="en-US" dirty="0">
                <a:cs typeface="Arial" charset="0"/>
              </a:rPr>
              <a:t>Statement of Energy Performance</a:t>
            </a:r>
          </a:p>
        </p:txBody>
      </p:sp>
      <p:sp>
        <p:nvSpPr>
          <p:cNvPr id="77829"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EE8087DA-2993-410B-AC02-6D95716B0F72}" type="slidenum">
              <a:rPr lang="en-US"/>
              <a:pPr>
                <a:defRPr/>
              </a:pPr>
              <a:t>80</a:t>
            </a:fld>
            <a:endParaRPr lang="en-US"/>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8341" t="4931" r="9073" b="10015"/>
          <a:stretch/>
        </p:blipFill>
        <p:spPr>
          <a:xfrm>
            <a:off x="0" y="1543965"/>
            <a:ext cx="3886200" cy="5179479"/>
          </a:xfrm>
          <a:prstGeom prst="rect">
            <a:avLst/>
          </a:prstGeom>
        </p:spPr>
      </p:pic>
      <p:sp>
        <p:nvSpPr>
          <p:cNvPr id="8" name="Rectangle 2">
            <a:extLst>
              <a:ext uri="{FF2B5EF4-FFF2-40B4-BE49-F238E27FC236}">
                <a16:creationId xmlns:a16="http://schemas.microsoft.com/office/drawing/2014/main" id="{84B0C1AA-0579-46A4-A43C-D951FEAAADD6}"/>
              </a:ext>
            </a:extLst>
          </p:cNvPr>
          <p:cNvSpPr txBox="1">
            <a:spLocks/>
          </p:cNvSpPr>
          <p:nvPr/>
        </p:nvSpPr>
        <p:spPr bwMode="auto">
          <a:xfrm>
            <a:off x="0" y="1143000"/>
            <a:ext cx="3886200" cy="40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a:lstStyle>
          <a:p>
            <a:r>
              <a:rPr lang="en-US" sz="2800" kern="0" dirty="0">
                <a:cs typeface="Arial" charset="0"/>
              </a:rPr>
              <a:t>2013</a:t>
            </a:r>
          </a:p>
        </p:txBody>
      </p:sp>
      <p:sp>
        <p:nvSpPr>
          <p:cNvPr id="9" name="Rectangle 2">
            <a:extLst>
              <a:ext uri="{FF2B5EF4-FFF2-40B4-BE49-F238E27FC236}">
                <a16:creationId xmlns:a16="http://schemas.microsoft.com/office/drawing/2014/main" id="{37C27A3B-6008-4C61-824F-3ED5862B4812}"/>
              </a:ext>
            </a:extLst>
          </p:cNvPr>
          <p:cNvSpPr txBox="1">
            <a:spLocks/>
          </p:cNvSpPr>
          <p:nvPr/>
        </p:nvSpPr>
        <p:spPr bwMode="auto">
          <a:xfrm>
            <a:off x="5087918" y="1142999"/>
            <a:ext cx="4056084" cy="400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a:lstStyle>
          <a:p>
            <a:r>
              <a:rPr lang="en-US" sz="2800" kern="0" dirty="0">
                <a:cs typeface="Arial" charset="0"/>
              </a:rPr>
              <a:t>2018</a:t>
            </a:r>
          </a:p>
        </p:txBody>
      </p:sp>
      <p:pic>
        <p:nvPicPr>
          <p:cNvPr id="4" name="Picture 3">
            <a:extLst>
              <a:ext uri="{FF2B5EF4-FFF2-40B4-BE49-F238E27FC236}">
                <a16:creationId xmlns:a16="http://schemas.microsoft.com/office/drawing/2014/main" id="{21FC40CD-B420-4890-8FE2-6A2E827AA782}"/>
              </a:ext>
            </a:extLst>
          </p:cNvPr>
          <p:cNvPicPr>
            <a:picLocks noChangeAspect="1"/>
          </p:cNvPicPr>
          <p:nvPr/>
        </p:nvPicPr>
        <p:blipFill>
          <a:blip r:embed="rId4"/>
          <a:stretch>
            <a:fillRect/>
          </a:stretch>
        </p:blipFill>
        <p:spPr>
          <a:xfrm>
            <a:off x="5029200" y="1543963"/>
            <a:ext cx="4114800" cy="5214201"/>
          </a:xfrm>
          <a:prstGeom prst="rect">
            <a:avLst/>
          </a:prstGeo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9"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EE8087DA-2993-410B-AC02-6D95716B0F72}" type="slidenum">
              <a:rPr lang="en-US"/>
              <a:pPr>
                <a:defRPr/>
              </a:pPr>
              <a:t>81</a:t>
            </a:fld>
            <a:endParaRPr lang="en-US" dirty="0"/>
          </a:p>
        </p:txBody>
      </p:sp>
      <p:sp>
        <p:nvSpPr>
          <p:cNvPr id="10" name="Rectangle 2">
            <a:extLst>
              <a:ext uri="{FF2B5EF4-FFF2-40B4-BE49-F238E27FC236}">
                <a16:creationId xmlns:a16="http://schemas.microsoft.com/office/drawing/2014/main" id="{75C02D02-B0D1-46D2-A7E3-A1B7B22775AA}"/>
              </a:ext>
            </a:extLst>
          </p:cNvPr>
          <p:cNvSpPr txBox="1">
            <a:spLocks/>
          </p:cNvSpPr>
          <p:nvPr/>
        </p:nvSpPr>
        <p:spPr bwMode="auto">
          <a:xfrm>
            <a:off x="0" y="76200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solidFill>
                  <a:schemeClr val="bg1"/>
                </a:solidFill>
                <a:latin typeface="+mj-lt"/>
                <a:ea typeface="+mj-ea"/>
                <a:cs typeface="+mj-cs"/>
              </a:defRPr>
            </a:lvl1pPr>
            <a:lvl2pPr algn="ctr" rtl="0" eaLnBrk="0" fontAlgn="base" hangingPunct="0">
              <a:spcBef>
                <a:spcPct val="0"/>
              </a:spcBef>
              <a:spcAft>
                <a:spcPct val="0"/>
              </a:spcAft>
              <a:defRPr sz="4000" b="1">
                <a:solidFill>
                  <a:schemeClr val="bg1"/>
                </a:solidFill>
                <a:latin typeface="Arial" pitchFamily="34" charset="0"/>
              </a:defRPr>
            </a:lvl2pPr>
            <a:lvl3pPr algn="ctr" rtl="0" eaLnBrk="0" fontAlgn="base" hangingPunct="0">
              <a:spcBef>
                <a:spcPct val="0"/>
              </a:spcBef>
              <a:spcAft>
                <a:spcPct val="0"/>
              </a:spcAft>
              <a:defRPr sz="4000" b="1">
                <a:solidFill>
                  <a:schemeClr val="bg1"/>
                </a:solidFill>
                <a:latin typeface="Arial" pitchFamily="34" charset="0"/>
              </a:defRPr>
            </a:lvl3pPr>
            <a:lvl4pPr algn="ctr" rtl="0" eaLnBrk="0" fontAlgn="base" hangingPunct="0">
              <a:spcBef>
                <a:spcPct val="0"/>
              </a:spcBef>
              <a:spcAft>
                <a:spcPct val="0"/>
              </a:spcAft>
              <a:defRPr sz="4000" b="1">
                <a:solidFill>
                  <a:schemeClr val="bg1"/>
                </a:solidFill>
                <a:latin typeface="Arial" pitchFamily="34" charset="0"/>
              </a:defRPr>
            </a:lvl4pPr>
            <a:lvl5pPr algn="ctr" rtl="0" eaLnBrk="0" fontAlgn="base" hangingPunct="0">
              <a:spcBef>
                <a:spcPct val="0"/>
              </a:spcBef>
              <a:spcAft>
                <a:spcPct val="0"/>
              </a:spcAft>
              <a:defRPr sz="4000" b="1">
                <a:solidFill>
                  <a:schemeClr val="bg1"/>
                </a:solidFill>
                <a:latin typeface="Arial" pitchFamily="34" charset="0"/>
              </a:defRPr>
            </a:lvl5pPr>
            <a:lvl6pPr marL="457200" algn="ctr" rtl="0" eaLnBrk="0" fontAlgn="base" hangingPunct="0">
              <a:spcBef>
                <a:spcPct val="0"/>
              </a:spcBef>
              <a:spcAft>
                <a:spcPct val="0"/>
              </a:spcAft>
              <a:defRPr sz="4000" b="1">
                <a:solidFill>
                  <a:schemeClr val="bg1"/>
                </a:solidFill>
                <a:latin typeface="Arial" pitchFamily="34" charset="0"/>
              </a:defRPr>
            </a:lvl6pPr>
            <a:lvl7pPr marL="914400" algn="ctr" rtl="0" eaLnBrk="0" fontAlgn="base" hangingPunct="0">
              <a:spcBef>
                <a:spcPct val="0"/>
              </a:spcBef>
              <a:spcAft>
                <a:spcPct val="0"/>
              </a:spcAft>
              <a:defRPr sz="4000" b="1">
                <a:solidFill>
                  <a:schemeClr val="bg1"/>
                </a:solidFill>
                <a:latin typeface="Arial" pitchFamily="34" charset="0"/>
              </a:defRPr>
            </a:lvl7pPr>
            <a:lvl8pPr marL="1371600" algn="ctr" rtl="0" eaLnBrk="0" fontAlgn="base" hangingPunct="0">
              <a:spcBef>
                <a:spcPct val="0"/>
              </a:spcBef>
              <a:spcAft>
                <a:spcPct val="0"/>
              </a:spcAft>
              <a:defRPr sz="4000" b="1">
                <a:solidFill>
                  <a:schemeClr val="bg1"/>
                </a:solidFill>
                <a:latin typeface="Arial" pitchFamily="34" charset="0"/>
              </a:defRPr>
            </a:lvl8pPr>
            <a:lvl9pPr marL="1828800" algn="ctr" rtl="0" eaLnBrk="0" fontAlgn="base" hangingPunct="0">
              <a:spcBef>
                <a:spcPct val="0"/>
              </a:spcBef>
              <a:spcAft>
                <a:spcPct val="0"/>
              </a:spcAft>
              <a:defRPr sz="4000" b="1">
                <a:solidFill>
                  <a:schemeClr val="bg1"/>
                </a:solidFill>
                <a:latin typeface="Arial" pitchFamily="34" charset="0"/>
              </a:defRPr>
            </a:lvl9pPr>
          </a:lstStyle>
          <a:p>
            <a:r>
              <a:rPr lang="en-US" sz="3600" kern="0" dirty="0">
                <a:cs typeface="Arial" charset="0"/>
              </a:rPr>
              <a:t>Changes to Waukesha Memorial Hospital Since 2013</a:t>
            </a:r>
          </a:p>
          <a:p>
            <a:endParaRPr lang="en-US" sz="2400" u="sng" kern="0" dirty="0">
              <a:cs typeface="Arial" charset="0"/>
            </a:endParaRPr>
          </a:p>
          <a:p>
            <a:pPr marL="228600" indent="-228600" algn="l">
              <a:buFont typeface="Arial" panose="020B0604020202020204" pitchFamily="34" charset="0"/>
              <a:buChar char="•"/>
            </a:pPr>
            <a:r>
              <a:rPr lang="en-US" sz="2400" kern="0" dirty="0">
                <a:cs typeface="Arial" charset="0"/>
              </a:rPr>
              <a:t>Upgraded controls on AHUs</a:t>
            </a:r>
          </a:p>
          <a:p>
            <a:pPr marL="685800" lvl="1" indent="-228600" algn="l">
              <a:buFont typeface="Arial" panose="020B0604020202020204" pitchFamily="34" charset="0"/>
              <a:buChar char="•"/>
            </a:pPr>
            <a:r>
              <a:rPr lang="en-US" sz="2400" kern="0" dirty="0">
                <a:cs typeface="Arial" charset="0"/>
              </a:rPr>
              <a:t>Reset duct pressure setpoint </a:t>
            </a:r>
          </a:p>
          <a:p>
            <a:pPr marL="685800" lvl="1" indent="-228600" algn="l">
              <a:buFont typeface="Arial" panose="020B0604020202020204" pitchFamily="34" charset="0"/>
              <a:buChar char="•"/>
            </a:pPr>
            <a:r>
              <a:rPr lang="en-US" sz="2400" kern="0" dirty="0">
                <a:cs typeface="Arial" charset="0"/>
              </a:rPr>
              <a:t>Reset supply air temperature</a:t>
            </a:r>
          </a:p>
          <a:p>
            <a:pPr marL="685800" lvl="1" indent="-228600" algn="l">
              <a:buFont typeface="Arial" panose="020B0604020202020204" pitchFamily="34" charset="0"/>
              <a:buChar char="•"/>
            </a:pPr>
            <a:r>
              <a:rPr lang="en-US" sz="2400" kern="0" dirty="0">
                <a:cs typeface="Arial" charset="0"/>
              </a:rPr>
              <a:t>Economizer at 62°F </a:t>
            </a:r>
          </a:p>
          <a:p>
            <a:pPr marL="685800" lvl="1" indent="-228600" algn="l">
              <a:buFont typeface="Arial" panose="020B0604020202020204" pitchFamily="34" charset="0"/>
              <a:buChar char="•"/>
            </a:pPr>
            <a:r>
              <a:rPr lang="en-US" sz="2400" kern="0" dirty="0">
                <a:cs typeface="Arial" charset="0"/>
              </a:rPr>
              <a:t>Optimal start </a:t>
            </a:r>
          </a:p>
          <a:p>
            <a:pPr marL="228600" indent="-228600" algn="l">
              <a:buFont typeface="Arial" panose="020B0604020202020204" pitchFamily="34" charset="0"/>
              <a:buChar char="•"/>
            </a:pPr>
            <a:r>
              <a:rPr lang="en-US" sz="2400" kern="0" dirty="0">
                <a:cs typeface="Arial" charset="0"/>
              </a:rPr>
              <a:t>Replace AHUs</a:t>
            </a:r>
          </a:p>
          <a:p>
            <a:pPr marL="685800" lvl="1" indent="-228600" algn="l">
              <a:buFont typeface="Arial" panose="020B0604020202020204" pitchFamily="34" charset="0"/>
              <a:buChar char="•"/>
            </a:pPr>
            <a:r>
              <a:rPr lang="en-US" sz="2400" kern="0" dirty="0">
                <a:cs typeface="Arial" charset="0"/>
              </a:rPr>
              <a:t>New fans with VFDs </a:t>
            </a:r>
          </a:p>
          <a:p>
            <a:pPr marL="685800" lvl="1" indent="-228600" algn="l">
              <a:buFont typeface="Arial" panose="020B0604020202020204" pitchFamily="34" charset="0"/>
              <a:buChar char="•"/>
            </a:pPr>
            <a:r>
              <a:rPr lang="en-US" sz="2400" kern="0" dirty="0">
                <a:cs typeface="Arial" charset="0"/>
              </a:rPr>
              <a:t>Hot water instead of steam heat</a:t>
            </a:r>
          </a:p>
          <a:p>
            <a:pPr marL="685800" lvl="1" indent="-228600" algn="l">
              <a:buFont typeface="Arial" panose="020B0604020202020204" pitchFamily="34" charset="0"/>
              <a:buChar char="•"/>
            </a:pPr>
            <a:r>
              <a:rPr lang="en-US" sz="2400" kern="0" dirty="0">
                <a:cs typeface="Arial" charset="0"/>
              </a:rPr>
              <a:t>Chilled water instead of DX cooling</a:t>
            </a:r>
          </a:p>
          <a:p>
            <a:pPr marL="228600" indent="-228600" algn="l">
              <a:buFont typeface="Arial" panose="020B0604020202020204" pitchFamily="34" charset="0"/>
              <a:buChar char="•"/>
            </a:pPr>
            <a:r>
              <a:rPr lang="en-US" sz="2400" kern="0" dirty="0">
                <a:cs typeface="Arial" charset="0"/>
              </a:rPr>
              <a:t>New chiller plant  </a:t>
            </a:r>
          </a:p>
          <a:p>
            <a:pPr marL="685800" lvl="1" indent="-228600" algn="l">
              <a:buFont typeface="Arial" panose="020B0604020202020204" pitchFamily="34" charset="0"/>
              <a:buChar char="•"/>
            </a:pPr>
            <a:r>
              <a:rPr lang="en-US" sz="2400" kern="0" dirty="0">
                <a:cs typeface="Arial" charset="0"/>
              </a:rPr>
              <a:t>Magnetic bearing centrifugal chillers</a:t>
            </a:r>
          </a:p>
          <a:p>
            <a:pPr marL="685800" lvl="1" indent="-228600" algn="l">
              <a:buFont typeface="Arial" panose="020B0604020202020204" pitchFamily="34" charset="0"/>
              <a:buChar char="•"/>
            </a:pPr>
            <a:r>
              <a:rPr lang="en-US" sz="2400" kern="0" dirty="0">
                <a:cs typeface="Arial" charset="0"/>
              </a:rPr>
              <a:t>Cooling towers with VFDs and indoor sump</a:t>
            </a:r>
          </a:p>
          <a:p>
            <a:pPr marL="228600" indent="-228600" algn="l">
              <a:buFont typeface="Arial" panose="020B0604020202020204" pitchFamily="34" charset="0"/>
              <a:buChar char="•"/>
            </a:pPr>
            <a:r>
              <a:rPr lang="en-US" sz="2400" kern="0" dirty="0">
                <a:cs typeface="Arial" charset="0"/>
              </a:rPr>
              <a:t>Replace constant-volume reheat with VAV with reheat</a:t>
            </a:r>
            <a:endParaRPr lang="en-US" sz="2000" kern="0" dirty="0">
              <a:cs typeface="Arial" charset="0"/>
            </a:endParaRPr>
          </a:p>
          <a:p>
            <a:pPr marL="457200" indent="-457200" algn="l">
              <a:buFont typeface="Arial" panose="020B0604020202020204" pitchFamily="34" charset="0"/>
              <a:buChar char="•"/>
            </a:pPr>
            <a:endParaRPr lang="en-US" sz="2000" kern="0" dirty="0">
              <a:cs typeface="Arial" charset="0"/>
            </a:endParaRPr>
          </a:p>
          <a:p>
            <a:endParaRPr lang="en-US" sz="2800" kern="0" dirty="0">
              <a:cs typeface="Arial" charset="0"/>
            </a:endParaRPr>
          </a:p>
        </p:txBody>
      </p:sp>
    </p:spTree>
    <p:extLst>
      <p:ext uri="{BB962C8B-B14F-4D97-AF65-F5344CB8AC3E}">
        <p14:creationId xmlns:p14="http://schemas.microsoft.com/office/powerpoint/2010/main" val="140831460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p:nvPr>
        </p:nvSpPr>
        <p:spPr>
          <a:xfrm>
            <a:off x="0" y="152400"/>
            <a:ext cx="9144000" cy="884238"/>
          </a:xfrm>
        </p:spPr>
        <p:txBody>
          <a:bodyPr/>
          <a:lstStyle/>
          <a:p>
            <a:r>
              <a:rPr lang="en-US" dirty="0">
                <a:cs typeface="Arial" charset="0"/>
              </a:rPr>
              <a:t>Track Portfolio Energy Performance</a:t>
            </a:r>
          </a:p>
        </p:txBody>
      </p:sp>
      <p:sp>
        <p:nvSpPr>
          <p:cNvPr id="78852"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F89770CC-977C-4FAD-9480-29ECB3ABDF32}" type="slidenum">
              <a:rPr lang="en-US"/>
              <a:pPr>
                <a:defRPr/>
              </a:pPr>
              <a:t>82</a:t>
            </a:fld>
            <a:endParaRPr lang="en-US"/>
          </a:p>
        </p:txBody>
      </p:sp>
      <p:pic>
        <p:nvPicPr>
          <p:cNvPr id="8"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l="23438" t="9198" r="24922" b="4762"/>
          <a:stretch>
            <a:fillRect/>
          </a:stretch>
        </p:blipFill>
        <p:spPr bwMode="auto">
          <a:xfrm>
            <a:off x="1404937" y="984250"/>
            <a:ext cx="6486525" cy="5873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1404937" y="1676400"/>
            <a:ext cx="3624262" cy="381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p>
        </p:txBody>
      </p:sp>
      <p:sp>
        <p:nvSpPr>
          <p:cNvPr id="10" name="Rectangle 9"/>
          <p:cNvSpPr/>
          <p:nvPr/>
        </p:nvSpPr>
        <p:spPr>
          <a:xfrm>
            <a:off x="6019800" y="3429000"/>
            <a:ext cx="1066800" cy="1143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p>
        </p:txBody>
      </p:sp>
      <p:sp>
        <p:nvSpPr>
          <p:cNvPr id="11" name="Rectangle 10"/>
          <p:cNvSpPr/>
          <p:nvPr/>
        </p:nvSpPr>
        <p:spPr>
          <a:xfrm>
            <a:off x="3657600" y="2819400"/>
            <a:ext cx="1066800" cy="26987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228600" y="533400"/>
            <a:ext cx="8686800" cy="884238"/>
          </a:xfrm>
        </p:spPr>
        <p:txBody>
          <a:bodyPr/>
          <a:lstStyle/>
          <a:p>
            <a:r>
              <a:rPr lang="en-US" dirty="0"/>
              <a:t>How Do I Enter a Facility that is Not Located in the United States?</a:t>
            </a:r>
          </a:p>
        </p:txBody>
      </p:sp>
      <p:sp>
        <p:nvSpPr>
          <p:cNvPr id="79875" name="Content Placeholder 2"/>
          <p:cNvSpPr>
            <a:spLocks noGrp="1"/>
          </p:cNvSpPr>
          <p:nvPr>
            <p:ph idx="1"/>
          </p:nvPr>
        </p:nvSpPr>
        <p:spPr>
          <a:xfrm>
            <a:off x="457200" y="1905000"/>
            <a:ext cx="8229600" cy="4876800"/>
          </a:xfrm>
        </p:spPr>
        <p:txBody>
          <a:bodyPr/>
          <a:lstStyle/>
          <a:p>
            <a:pPr marL="0" indent="0">
              <a:buFont typeface="Wingdings" pitchFamily="2" charset="2"/>
              <a:buNone/>
            </a:pPr>
            <a:r>
              <a:rPr lang="en-US" sz="2800" dirty="0"/>
              <a:t>“You may create a facility that is not located in the United States in the same way that you create other facilities: select ‘Add Facility’ from the My Portfolio page in Portfolio Manager and enter the required information. After you select the Country, you will be asked to select the city outside of the United States that is closest to your facility from a dropdown list.”</a:t>
            </a:r>
          </a:p>
          <a:p>
            <a:pPr marL="0" indent="0">
              <a:buFont typeface="Wingdings" pitchFamily="2" charset="2"/>
              <a:buNone/>
            </a:pPr>
            <a:r>
              <a:rPr lang="en-US" sz="2800" dirty="0"/>
              <a:t>			         —ENERGY STAR Website</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a:xfrm>
            <a:off x="-152400" y="533400"/>
            <a:ext cx="9448800" cy="884238"/>
          </a:xfrm>
        </p:spPr>
        <p:txBody>
          <a:bodyPr/>
          <a:lstStyle/>
          <a:p>
            <a:r>
              <a:rPr lang="en-US" spc="-20" dirty="0"/>
              <a:t>Can a Building Located Outside </a:t>
            </a:r>
            <a:br>
              <a:rPr lang="en-US" spc="-20" dirty="0"/>
            </a:br>
            <a:r>
              <a:rPr lang="en-US" spc="-20" dirty="0"/>
              <a:t>of the United States Earn </a:t>
            </a:r>
            <a:br>
              <a:rPr lang="en-US" spc="-20" dirty="0"/>
            </a:br>
            <a:r>
              <a:rPr lang="en-US" spc="-20" dirty="0"/>
              <a:t>the</a:t>
            </a:r>
            <a:r>
              <a:rPr lang="en-US" dirty="0"/>
              <a:t> </a:t>
            </a:r>
            <a:r>
              <a:rPr lang="en-US" spc="-20" dirty="0"/>
              <a:t>ENERGY STAR?</a:t>
            </a:r>
          </a:p>
        </p:txBody>
      </p:sp>
      <p:sp>
        <p:nvSpPr>
          <p:cNvPr id="80899" name="Content Placeholder 2"/>
          <p:cNvSpPr>
            <a:spLocks noGrp="1"/>
          </p:cNvSpPr>
          <p:nvPr>
            <p:ph idx="1"/>
          </p:nvPr>
        </p:nvSpPr>
        <p:spPr>
          <a:xfrm>
            <a:off x="457200" y="2362200"/>
            <a:ext cx="8229600" cy="4343400"/>
          </a:xfrm>
        </p:spPr>
        <p:txBody>
          <a:bodyPr/>
          <a:lstStyle/>
          <a:p>
            <a:pPr marL="0" indent="0">
              <a:buFont typeface="Wingdings" pitchFamily="2" charset="2"/>
              <a:buNone/>
            </a:pPr>
            <a:r>
              <a:rPr lang="en-US" dirty="0"/>
              <a:t>“The only buildings located outside of the U.S. that are eligible to earn the ENERGY STAR are those that are owned and occupied by the U.S. Government and that have met U.S. construction codes.”</a:t>
            </a:r>
          </a:p>
          <a:p>
            <a:pPr marL="0" indent="0">
              <a:buFont typeface="Wingdings" pitchFamily="2" charset="2"/>
              <a:buNone/>
            </a:pPr>
            <a:endParaRPr lang="en-US" dirty="0"/>
          </a:p>
          <a:p>
            <a:pPr marL="0" indent="0">
              <a:buNone/>
            </a:pPr>
            <a:r>
              <a:rPr lang="en-US" dirty="0"/>
              <a:t>			- ENERGY STAR Website</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p:nvPr>
        </p:nvSpPr>
        <p:spPr>
          <a:xfrm>
            <a:off x="0" y="381000"/>
            <a:ext cx="9144000" cy="1066800"/>
          </a:xfrm>
        </p:spPr>
        <p:txBody>
          <a:bodyPr/>
          <a:lstStyle/>
          <a:p>
            <a:r>
              <a:rPr lang="en-US" dirty="0">
                <a:cs typeface="Arial" charset="0"/>
              </a:rPr>
              <a:t>All Buildings Can Benchmark, </a:t>
            </a:r>
            <a:br>
              <a:rPr lang="en-US" dirty="0">
                <a:cs typeface="Arial" charset="0"/>
              </a:rPr>
            </a:br>
            <a:r>
              <a:rPr lang="en-US" dirty="0">
                <a:cs typeface="Arial" charset="0"/>
              </a:rPr>
              <a:t>but Some Cannot Receive a Rating</a:t>
            </a:r>
          </a:p>
        </p:txBody>
      </p:sp>
      <p:sp>
        <p:nvSpPr>
          <p:cNvPr id="81923" name="Rectangle 3"/>
          <p:cNvSpPr>
            <a:spLocks noGrp="1"/>
          </p:cNvSpPr>
          <p:nvPr>
            <p:ph type="body" idx="1"/>
          </p:nvPr>
        </p:nvSpPr>
        <p:spPr>
          <a:xfrm>
            <a:off x="457200" y="1752600"/>
            <a:ext cx="8229600" cy="4876800"/>
          </a:xfrm>
        </p:spPr>
        <p:txBody>
          <a:bodyPr/>
          <a:lstStyle/>
          <a:p>
            <a:pPr>
              <a:spcBef>
                <a:spcPts val="1200"/>
              </a:spcBef>
            </a:pPr>
            <a:r>
              <a:rPr lang="en-US" sz="2800" dirty="0">
                <a:cs typeface="Arial" charset="0"/>
              </a:rPr>
              <a:t>Benchmark your facility against itself</a:t>
            </a:r>
          </a:p>
          <a:p>
            <a:pPr lvl="1">
              <a:spcBef>
                <a:spcPts val="600"/>
              </a:spcBef>
            </a:pPr>
            <a:r>
              <a:rPr lang="en-US" sz="2400" dirty="0">
                <a:cs typeface="Arial" charset="0"/>
              </a:rPr>
              <a:t>Look at trends in historical data</a:t>
            </a:r>
          </a:p>
          <a:p>
            <a:pPr>
              <a:spcBef>
                <a:spcPts val="1200"/>
              </a:spcBef>
            </a:pPr>
            <a:r>
              <a:rPr lang="en-US" sz="2800" dirty="0">
                <a:cs typeface="Arial" charset="0"/>
              </a:rPr>
              <a:t>Compare to other buildings in your portfolio</a:t>
            </a:r>
          </a:p>
          <a:p>
            <a:pPr lvl="1">
              <a:spcBef>
                <a:spcPts val="600"/>
              </a:spcBef>
            </a:pPr>
            <a:r>
              <a:rPr lang="en-US" sz="2400" dirty="0">
                <a:cs typeface="Arial" charset="0"/>
              </a:rPr>
              <a:t>Prioritize upgrade opportunities</a:t>
            </a:r>
          </a:p>
          <a:p>
            <a:pPr lvl="1">
              <a:spcBef>
                <a:spcPts val="600"/>
              </a:spcBef>
            </a:pPr>
            <a:r>
              <a:rPr lang="en-US" sz="2400" dirty="0">
                <a:cs typeface="Arial" charset="0"/>
              </a:rPr>
              <a:t>Create an internal benchmark</a:t>
            </a:r>
          </a:p>
          <a:p>
            <a:pPr lvl="1">
              <a:spcBef>
                <a:spcPts val="600"/>
              </a:spcBef>
            </a:pPr>
            <a:r>
              <a:rPr lang="en-US" sz="2400" dirty="0">
                <a:cs typeface="Arial" charset="0"/>
              </a:rPr>
              <a:t>“Create a Group” to compare select buildings</a:t>
            </a:r>
          </a:p>
          <a:p>
            <a:pPr>
              <a:spcBef>
                <a:spcPts val="1200"/>
              </a:spcBef>
            </a:pPr>
            <a:r>
              <a:rPr lang="en-US" sz="2800" dirty="0">
                <a:cs typeface="Arial" charset="0"/>
              </a:rPr>
              <a:t>Compare to national average energy use intensity (EUI) or ASHRAE Standard 100-2018 for your building type</a:t>
            </a:r>
          </a:p>
          <a:p>
            <a:pPr lvl="1">
              <a:spcBef>
                <a:spcPts val="600"/>
              </a:spcBef>
            </a:pPr>
            <a:r>
              <a:rPr lang="en-US" sz="2400" dirty="0">
                <a:cs typeface="Arial" charset="0"/>
              </a:rPr>
              <a:t>Set performance targets</a:t>
            </a:r>
          </a:p>
          <a:p>
            <a:pPr lvl="1">
              <a:spcBef>
                <a:spcPts val="600"/>
              </a:spcBef>
            </a:pPr>
            <a:endParaRPr lang="en-US" sz="2400" dirty="0">
              <a:cs typeface="Arial" charset="0"/>
            </a:endParaRPr>
          </a:p>
          <a:p>
            <a:pPr>
              <a:buFont typeface="Arial" charset="0"/>
              <a:buNone/>
            </a:pPr>
            <a:endParaRPr lang="en-US" sz="2400" dirty="0">
              <a:solidFill>
                <a:schemeClr val="tx1"/>
              </a:solidFill>
              <a:cs typeface="Arial" charset="0"/>
            </a:endParaRPr>
          </a:p>
          <a:p>
            <a:endParaRPr lang="en-US" sz="2400" dirty="0">
              <a:solidFill>
                <a:schemeClr val="tx1"/>
              </a:solidFill>
              <a:cs typeface="Arial" charset="0"/>
            </a:endParaRPr>
          </a:p>
        </p:txBody>
      </p:sp>
      <p:sp>
        <p:nvSpPr>
          <p:cNvPr id="81924"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4699FE35-C082-49E1-81A1-6D7176EC565E}" type="slidenum">
              <a:rPr lang="en-US"/>
              <a:pPr>
                <a:defRPr/>
              </a:pPr>
              <a:t>85</a:t>
            </a:fld>
            <a:endParaRPr lang="en-US"/>
          </a:p>
        </p:txBody>
      </p:sp>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idx="4294967295"/>
          </p:nvPr>
        </p:nvSpPr>
        <p:spPr>
          <a:xfrm>
            <a:off x="0" y="215900"/>
            <a:ext cx="9144000" cy="1079500"/>
          </a:xfrm>
          <a:noFill/>
        </p:spPr>
        <p:txBody>
          <a:bodyPr/>
          <a:lstStyle/>
          <a:p>
            <a:r>
              <a:rPr lang="en-US">
                <a:cs typeface="Arial" charset="0"/>
              </a:rPr>
              <a:t>Ways to Obtain the Rating or EUI</a:t>
            </a:r>
          </a:p>
        </p:txBody>
      </p:sp>
      <p:sp>
        <p:nvSpPr>
          <p:cNvPr id="82947" name="Text Box 3"/>
          <p:cNvSpPr txBox="1">
            <a:spLocks noChangeArrowheads="1"/>
          </p:cNvSpPr>
          <p:nvPr/>
        </p:nvSpPr>
        <p:spPr bwMode="auto">
          <a:xfrm>
            <a:off x="1619250" y="1676400"/>
            <a:ext cx="7219950"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25425" eaLnBrk="0" hangingPunct="0">
              <a:defRPr>
                <a:solidFill>
                  <a:schemeClr val="tx1"/>
                </a:solidFill>
                <a:latin typeface="Arial" charset="0"/>
              </a:defRPr>
            </a:lvl1pPr>
            <a:lvl2pPr marL="920750" indent="-34290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Clr>
                <a:srgbClr val="05A6D0"/>
              </a:buClr>
              <a:buFontTx/>
              <a:buChar char="•"/>
            </a:pPr>
            <a:r>
              <a:rPr lang="en-US" sz="2800" b="1" dirty="0">
                <a:solidFill>
                  <a:schemeClr val="bg1"/>
                </a:solidFill>
              </a:rPr>
              <a:t>Single Building Manual Entry</a:t>
            </a:r>
          </a:p>
          <a:p>
            <a:pPr lvl="1" eaLnBrk="1" hangingPunct="1">
              <a:spcBef>
                <a:spcPts val="600"/>
              </a:spcBef>
              <a:buClr>
                <a:srgbClr val="05A6D0"/>
              </a:buClr>
              <a:buFont typeface="Arial" charset="0"/>
              <a:buChar char="–"/>
            </a:pPr>
            <a:r>
              <a:rPr lang="en-US" sz="2000" dirty="0">
                <a:solidFill>
                  <a:schemeClr val="bg1"/>
                </a:solidFill>
              </a:rPr>
              <a:t>Enter building and energy consumption information into Portfolio Manager</a:t>
            </a:r>
          </a:p>
          <a:p>
            <a:pPr eaLnBrk="1" hangingPunct="1">
              <a:spcBef>
                <a:spcPts val="1200"/>
              </a:spcBef>
              <a:buClr>
                <a:srgbClr val="05A6D0"/>
              </a:buClr>
              <a:buFontTx/>
              <a:buChar char="•"/>
            </a:pPr>
            <a:r>
              <a:rPr lang="en-US" sz="2800" b="1" dirty="0">
                <a:solidFill>
                  <a:schemeClr val="bg1"/>
                </a:solidFill>
              </a:rPr>
              <a:t>Excel Data Upload</a:t>
            </a:r>
          </a:p>
          <a:p>
            <a:pPr lvl="1" eaLnBrk="1" hangingPunct="1">
              <a:spcBef>
                <a:spcPct val="20000"/>
              </a:spcBef>
              <a:spcAft>
                <a:spcPct val="20000"/>
              </a:spcAft>
              <a:buClr>
                <a:srgbClr val="05A6D0"/>
              </a:buClr>
              <a:buFont typeface="Arial" charset="0"/>
              <a:buChar char="–"/>
            </a:pPr>
            <a:r>
              <a:rPr lang="en-US" sz="2000" dirty="0">
                <a:solidFill>
                  <a:schemeClr val="bg1"/>
                </a:solidFill>
              </a:rPr>
              <a:t>Upload building data in Portfolio Manager using an Excel template</a:t>
            </a:r>
          </a:p>
          <a:p>
            <a:pPr eaLnBrk="1" hangingPunct="1">
              <a:spcBef>
                <a:spcPts val="1200"/>
              </a:spcBef>
              <a:buClr>
                <a:srgbClr val="05A6D0"/>
              </a:buClr>
              <a:buFontTx/>
              <a:buChar char="•"/>
            </a:pPr>
            <a:r>
              <a:rPr lang="en-US" sz="2800" b="1" dirty="0">
                <a:solidFill>
                  <a:schemeClr val="bg1"/>
                </a:solidFill>
              </a:rPr>
              <a:t>Automated Benchmarking Services</a:t>
            </a:r>
          </a:p>
          <a:p>
            <a:pPr lvl="1" eaLnBrk="1" hangingPunct="1">
              <a:spcBef>
                <a:spcPts val="600"/>
              </a:spcBef>
              <a:buClr>
                <a:srgbClr val="05A6D0"/>
              </a:buClr>
              <a:buFont typeface="Arial" charset="0"/>
              <a:buChar char="–"/>
            </a:pPr>
            <a:r>
              <a:rPr lang="en-US" sz="2000" dirty="0">
                <a:solidFill>
                  <a:schemeClr val="bg1"/>
                </a:solidFill>
              </a:rPr>
              <a:t>Use an ENERGY STAR service and product provider to have the rating automatically integrated into your energy information and bill handling system for all buildings</a:t>
            </a:r>
            <a:endParaRPr lang="en-US" sz="2000" b="1" dirty="0">
              <a:solidFill>
                <a:schemeClr val="bg1"/>
              </a:solidFill>
            </a:endParaRPr>
          </a:p>
        </p:txBody>
      </p:sp>
      <p:pic>
        <p:nvPicPr>
          <p:cNvPr id="8294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3588" y="1573213"/>
            <a:ext cx="531812" cy="71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3400" y="2743200"/>
            <a:ext cx="1058863"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800" y="4419600"/>
            <a:ext cx="166052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1"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9" name="Slide Number Placeholder 8"/>
          <p:cNvSpPr>
            <a:spLocks noGrp="1"/>
          </p:cNvSpPr>
          <p:nvPr>
            <p:ph type="sldNum" sz="quarter" idx="11"/>
          </p:nvPr>
        </p:nvSpPr>
        <p:spPr/>
        <p:txBody>
          <a:bodyPr/>
          <a:lstStyle/>
          <a:p>
            <a:pPr>
              <a:defRPr/>
            </a:pPr>
            <a:fld id="{2E75A2DA-260E-434F-8CF2-51B688D17596}" type="slidenum">
              <a:rPr lang="en-US"/>
              <a:pPr>
                <a:defRPr/>
              </a:pPr>
              <a:t>86</a:t>
            </a:fld>
            <a:endParaRPr lang="en-US"/>
          </a:p>
        </p:txBody>
      </p:sp>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p:nvPr>
        </p:nvSpPr>
        <p:spPr/>
        <p:txBody>
          <a:bodyPr/>
          <a:lstStyle/>
          <a:p>
            <a:r>
              <a:rPr lang="en-US">
                <a:cs typeface="Arial" charset="0"/>
              </a:rPr>
              <a:t>Information Required for Rating</a:t>
            </a:r>
          </a:p>
        </p:txBody>
      </p:sp>
      <p:graphicFrame>
        <p:nvGraphicFramePr>
          <p:cNvPr id="5" name="Diagram 1"/>
          <p:cNvGraphicFramePr/>
          <p:nvPr>
            <p:extLst>
              <p:ext uri="{D42A27DB-BD31-4B8C-83A1-F6EECF244321}">
                <p14:modId xmlns:p14="http://schemas.microsoft.com/office/powerpoint/2010/main" val="2878848110"/>
              </p:ext>
            </p:extLst>
          </p:nvPr>
        </p:nvGraphicFramePr>
        <p:xfrm>
          <a:off x="304800" y="990600"/>
          <a:ext cx="86106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Left Brace 6"/>
          <p:cNvSpPr>
            <a:spLocks/>
          </p:cNvSpPr>
          <p:nvPr/>
        </p:nvSpPr>
        <p:spPr bwMode="auto">
          <a:xfrm rot="-5400000">
            <a:off x="5448300" y="3162300"/>
            <a:ext cx="495300" cy="5448300"/>
          </a:xfrm>
          <a:prstGeom prst="leftBrace">
            <a:avLst>
              <a:gd name="adj1" fmla="val 8352"/>
              <a:gd name="adj2" fmla="val 50708"/>
            </a:avLst>
          </a:prstGeom>
          <a:noFill/>
          <a:ln w="9525" algn="ctr">
            <a:solidFill>
              <a:srgbClr val="FFFF00"/>
            </a:solidFill>
            <a:round/>
            <a:headEnd/>
            <a:tailEnd/>
          </a:ln>
        </p:spPr>
        <p:txBody>
          <a:bodyPr vert="eaVert" anchor="ctr"/>
          <a:lstStyle/>
          <a:p>
            <a:pPr algn="ctr">
              <a:defRPr/>
            </a:pPr>
            <a:endParaRPr lang="en-US">
              <a:latin typeface="+mn-lt"/>
            </a:endParaRPr>
          </a:p>
        </p:txBody>
      </p:sp>
      <p:sp>
        <p:nvSpPr>
          <p:cNvPr id="83973" name="Rectangle 5"/>
          <p:cNvSpPr>
            <a:spLocks noChangeArrowheads="1"/>
          </p:cNvSpPr>
          <p:nvPr/>
        </p:nvSpPr>
        <p:spPr bwMode="auto">
          <a:xfrm>
            <a:off x="4953000" y="6019800"/>
            <a:ext cx="152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solidFill>
                  <a:schemeClr val="bg1"/>
                </a:solidFill>
              </a:rPr>
              <a:t>Examples</a:t>
            </a:r>
          </a:p>
        </p:txBody>
      </p:sp>
      <p:sp>
        <p:nvSpPr>
          <p:cNvPr id="83974" name="Text Box 6"/>
          <p:cNvSpPr txBox="1">
            <a:spLocks noChangeArrowheads="1"/>
          </p:cNvSpPr>
          <p:nvPr/>
        </p:nvSpPr>
        <p:spPr bwMode="auto">
          <a:xfrm>
            <a:off x="8382000" y="6338888"/>
            <a:ext cx="609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fld id="{6A3AA01E-AF1C-49B8-A3BF-9D048A4A6391}" type="slidenum">
              <a:rPr lang="en-US">
                <a:solidFill>
                  <a:schemeClr val="bg1"/>
                </a:solidFill>
              </a:rPr>
              <a:pPr eaLnBrk="1" hangingPunct="1">
                <a:spcBef>
                  <a:spcPct val="50000"/>
                </a:spcBef>
              </a:pPr>
              <a:t>87</a:t>
            </a:fld>
            <a:endParaRPr lang="en-US">
              <a:solidFill>
                <a:schemeClr val="bg1"/>
              </a:solidFill>
            </a:endParaRPr>
          </a:p>
        </p:txBody>
      </p:sp>
      <p:sp>
        <p:nvSpPr>
          <p:cNvPr id="83975"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8" name="Text Box 3"/>
          <p:cNvSpPr txBox="1">
            <a:spLocks noChangeArrowheads="1"/>
          </p:cNvSpPr>
          <p:nvPr/>
        </p:nvSpPr>
        <p:spPr bwMode="auto">
          <a:xfrm>
            <a:off x="152400" y="6429345"/>
            <a:ext cx="7219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25425" eaLnBrk="0" hangingPunct="0">
              <a:defRPr>
                <a:solidFill>
                  <a:schemeClr val="tx1"/>
                </a:solidFill>
                <a:latin typeface="Arial" charset="0"/>
              </a:defRPr>
            </a:lvl1pPr>
            <a:lvl2pPr marL="920750" indent="-34290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60325" indent="0" eaLnBrk="1" hangingPunct="1">
              <a:buClr>
                <a:srgbClr val="05A6D0"/>
              </a:buClr>
            </a:pPr>
            <a:r>
              <a:rPr lang="en-US" b="1" dirty="0">
                <a:solidFill>
                  <a:schemeClr val="bg1"/>
                </a:solidFill>
              </a:rPr>
              <a:t>*Gross square feet—deduct “upper floors” of atria</a:t>
            </a:r>
          </a:p>
        </p:txBody>
      </p:sp>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idx="4294967295"/>
          </p:nvPr>
        </p:nvSpPr>
        <p:spPr/>
        <p:txBody>
          <a:bodyPr/>
          <a:lstStyle/>
          <a:p>
            <a:r>
              <a:rPr lang="en-US" dirty="0"/>
              <a:t>ENERGY STAR Rating as a Quick Guide</a:t>
            </a:r>
          </a:p>
        </p:txBody>
      </p:sp>
      <p:sp>
        <p:nvSpPr>
          <p:cNvPr id="88067" name="Rectangle 3"/>
          <p:cNvSpPr>
            <a:spLocks noGrp="1" noChangeArrowheads="1"/>
          </p:cNvSpPr>
          <p:nvPr>
            <p:ph type="body" idx="4294967295"/>
          </p:nvPr>
        </p:nvSpPr>
        <p:spPr>
          <a:xfrm>
            <a:off x="304800" y="1878542"/>
            <a:ext cx="8686800" cy="4876800"/>
          </a:xfrm>
        </p:spPr>
        <p:txBody>
          <a:bodyPr/>
          <a:lstStyle/>
          <a:p>
            <a:pPr>
              <a:spcBef>
                <a:spcPts val="1200"/>
              </a:spcBef>
            </a:pPr>
            <a:r>
              <a:rPr lang="en-US" sz="3000" dirty="0"/>
              <a:t>If your building has a low score (less than 25), there are likely to be many opportunities.</a:t>
            </a:r>
          </a:p>
          <a:p>
            <a:pPr>
              <a:spcBef>
                <a:spcPts val="1800"/>
              </a:spcBef>
            </a:pPr>
            <a:r>
              <a:rPr lang="en-US" sz="3000" dirty="0"/>
              <a:t>If your building has a high score (more </a:t>
            </a:r>
            <a:r>
              <a:rPr lang="en-US" sz="3000"/>
              <a:t>than 75): </a:t>
            </a:r>
            <a:endParaRPr lang="en-US" sz="3000" dirty="0"/>
          </a:p>
          <a:p>
            <a:pPr lvl="1">
              <a:spcBef>
                <a:spcPts val="600"/>
              </a:spcBef>
            </a:pPr>
            <a:r>
              <a:rPr lang="en-US" dirty="0"/>
              <a:t>Confirm that you can monitor to keep it there</a:t>
            </a:r>
          </a:p>
          <a:p>
            <a:pPr lvl="1">
              <a:spcBef>
                <a:spcPts val="600"/>
              </a:spcBef>
            </a:pPr>
            <a:r>
              <a:rPr lang="en-US" dirty="0"/>
              <a:t>Go look for another building to improve</a:t>
            </a:r>
          </a:p>
        </p:txBody>
      </p:sp>
      <p:sp>
        <p:nvSpPr>
          <p:cNvPr id="88068"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dirty="0">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5F3415FF-6195-4025-8630-59E68C6A4301}" type="slidenum">
              <a:rPr lang="en-US"/>
              <a:pPr>
                <a:defRPr/>
              </a:pPr>
              <a:t>88</a:t>
            </a:fld>
            <a:endParaRPr lang="en-US"/>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p:txBody>
          <a:bodyPr/>
          <a:lstStyle/>
          <a:p>
            <a:r>
              <a:rPr lang="en-US" dirty="0"/>
              <a:t>Track </a:t>
            </a:r>
            <a:r>
              <a:rPr lang="en-US"/>
              <a:t>Water Use </a:t>
            </a:r>
            <a:r>
              <a:rPr lang="en-US" dirty="0"/>
              <a:t>Too</a:t>
            </a:r>
          </a:p>
        </p:txBody>
      </p:sp>
      <p:pic>
        <p:nvPicPr>
          <p:cNvPr id="90115" name="Content Placeholder 3" descr="Portfolio Manager Water Meter tracking.JPG"/>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228600" y="1371600"/>
            <a:ext cx="8686800" cy="4489450"/>
          </a:xfrm>
        </p:spPr>
      </p:pic>
      <p:sp>
        <p:nvSpPr>
          <p:cNvPr id="90116" name="Rectangle 4"/>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5" name="Oval 4"/>
          <p:cNvSpPr/>
          <p:nvPr/>
        </p:nvSpPr>
        <p:spPr>
          <a:xfrm>
            <a:off x="0" y="2057400"/>
            <a:ext cx="3657600" cy="9144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457200" y="533400"/>
            <a:ext cx="8534400" cy="884238"/>
          </a:xfrm>
        </p:spPr>
        <p:txBody>
          <a:bodyPr/>
          <a:lstStyle/>
          <a:p>
            <a:r>
              <a:rPr lang="en-US" dirty="0"/>
              <a:t>ENERGY STAR “75+” Recognition</a:t>
            </a:r>
          </a:p>
        </p:txBody>
      </p:sp>
      <p:sp>
        <p:nvSpPr>
          <p:cNvPr id="74755" name="Content Placeholder 2"/>
          <p:cNvSpPr>
            <a:spLocks noGrp="1"/>
          </p:cNvSpPr>
          <p:nvPr>
            <p:ph idx="1"/>
          </p:nvPr>
        </p:nvSpPr>
        <p:spPr>
          <a:xfrm>
            <a:off x="457200" y="1600200"/>
            <a:ext cx="3200400" cy="4876800"/>
          </a:xfrm>
        </p:spPr>
        <p:txBody>
          <a:bodyPr/>
          <a:lstStyle/>
          <a:p>
            <a:pPr>
              <a:buFont typeface="Wingdings" pitchFamily="2" charset="2"/>
              <a:buNone/>
            </a:pPr>
            <a:r>
              <a:rPr lang="en-US"/>
              <a:t>- L</a:t>
            </a:r>
            <a:r>
              <a:rPr lang="en-US" sz="3000"/>
              <a:t>isted on the website</a:t>
            </a:r>
          </a:p>
          <a:p>
            <a:pPr>
              <a:buFont typeface="Wingdings" pitchFamily="2" charset="2"/>
              <a:buNone/>
            </a:pPr>
            <a:r>
              <a:rPr lang="en-US" sz="3000"/>
              <a:t>- Wall plaque</a:t>
            </a:r>
          </a:p>
          <a:p>
            <a:pPr>
              <a:buFont typeface="Wingdings" pitchFamily="2" charset="2"/>
              <a:buNone/>
            </a:pPr>
            <a:r>
              <a:rPr lang="en-US" sz="3000"/>
              <a:t>- Citation from EPA</a:t>
            </a:r>
          </a:p>
        </p:txBody>
      </p:sp>
      <p:sp>
        <p:nvSpPr>
          <p:cNvPr id="74757"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0A2156BE-7567-4B3E-9B54-635820D9BFA7}" type="slidenum">
              <a:rPr lang="en-US"/>
              <a:pPr>
                <a:defRPr/>
              </a:pPr>
              <a:t>90</a:t>
            </a:fld>
            <a:endParaRPr lang="en-US"/>
          </a:p>
        </p:txBody>
      </p:sp>
      <p:pic>
        <p:nvPicPr>
          <p:cNvPr id="2" name="Picture 1">
            <a:extLst>
              <a:ext uri="{FF2B5EF4-FFF2-40B4-BE49-F238E27FC236}">
                <a16:creationId xmlns:a16="http://schemas.microsoft.com/office/drawing/2014/main" id="{89F84C58-88D3-4036-AAF8-C1542A6B5617}"/>
              </a:ext>
            </a:extLst>
          </p:cNvPr>
          <p:cNvPicPr>
            <a:picLocks noChangeAspect="1"/>
          </p:cNvPicPr>
          <p:nvPr/>
        </p:nvPicPr>
        <p:blipFill>
          <a:blip r:embed="rId3"/>
          <a:stretch>
            <a:fillRect/>
          </a:stretch>
        </p:blipFill>
        <p:spPr>
          <a:xfrm>
            <a:off x="3078171" y="1667669"/>
            <a:ext cx="6012239" cy="4438650"/>
          </a:xfrm>
          <a:prstGeom prst="rect">
            <a:avLst/>
          </a:prstGeom>
        </p:spPr>
      </p:pic>
      <p:pic>
        <p:nvPicPr>
          <p:cNvPr id="3" name="Picture 2">
            <a:extLst>
              <a:ext uri="{FF2B5EF4-FFF2-40B4-BE49-F238E27FC236}">
                <a16:creationId xmlns:a16="http://schemas.microsoft.com/office/drawing/2014/main" id="{47B92171-B03F-465E-961F-F462D2BB24EC}"/>
              </a:ext>
            </a:extLst>
          </p:cNvPr>
          <p:cNvPicPr>
            <a:picLocks noChangeAspect="1"/>
          </p:cNvPicPr>
          <p:nvPr/>
        </p:nvPicPr>
        <p:blipFill>
          <a:blip r:embed="rId4"/>
          <a:stretch>
            <a:fillRect/>
          </a:stretch>
        </p:blipFill>
        <p:spPr>
          <a:xfrm>
            <a:off x="753749" y="4184264"/>
            <a:ext cx="1837052" cy="2537211"/>
          </a:xfrm>
          <a:prstGeom prst="rect">
            <a:avLst/>
          </a:prstGeom>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a:xfrm>
            <a:off x="6553200" y="6245225"/>
            <a:ext cx="2133600" cy="476250"/>
          </a:xfrm>
        </p:spPr>
        <p:txBody>
          <a:bodyPr/>
          <a:lstStyle/>
          <a:p>
            <a:pPr>
              <a:defRPr/>
            </a:pPr>
            <a:fld id="{0B056306-64C5-4FE2-AAB3-EBC5205F5C9B}" type="slidenum">
              <a:rPr lang="en-US" smtClean="0">
                <a:solidFill>
                  <a:schemeClr val="accent3"/>
                </a:solidFill>
              </a:rPr>
              <a:pPr>
                <a:defRPr/>
              </a:pPr>
              <a:t>91</a:t>
            </a:fld>
            <a:endParaRPr lang="en-US" dirty="0">
              <a:solidFill>
                <a:schemeClr val="accent3"/>
              </a:solidFill>
            </a:endParaRPr>
          </a:p>
        </p:txBody>
      </p:sp>
      <p:sp>
        <p:nvSpPr>
          <p:cNvPr id="3" name="Rectangle 2"/>
          <p:cNvSpPr txBox="1">
            <a:spLocks noChangeArrowheads="1"/>
          </p:cNvSpPr>
          <p:nvPr/>
        </p:nvSpPr>
        <p:spPr bwMode="auto">
          <a:xfrm>
            <a:off x="304800" y="2286000"/>
            <a:ext cx="8610600" cy="2438400"/>
          </a:xfrm>
          <a:prstGeom prst="rect">
            <a:avLst/>
          </a:prstGeom>
          <a:noFill/>
          <a:ln w="9525">
            <a:noFill/>
            <a:miter lim="800000"/>
            <a:headEnd/>
            <a:tailEnd/>
          </a:ln>
        </p:spPr>
        <p:txBody>
          <a:bodyPr anchor="ctr"/>
          <a:lstStyle/>
          <a:p>
            <a:pPr algn="ctr" eaLnBrk="0" hangingPunct="0">
              <a:defRPr/>
            </a:pPr>
            <a:r>
              <a:rPr lang="en-US" sz="4400" b="1" kern="0" dirty="0">
                <a:solidFill>
                  <a:schemeClr val="bg1"/>
                </a:solidFill>
                <a:latin typeface="+mj-lt"/>
                <a:ea typeface="+mj-ea"/>
                <a:cs typeface="+mj-cs"/>
              </a:rPr>
              <a:t>For more information on</a:t>
            </a:r>
          </a:p>
          <a:p>
            <a:pPr algn="ctr" eaLnBrk="0" hangingPunct="0">
              <a:defRPr/>
            </a:pPr>
            <a:r>
              <a:rPr lang="en-US" sz="4400" b="1" kern="0" dirty="0">
                <a:solidFill>
                  <a:schemeClr val="bg1"/>
                </a:solidFill>
                <a:latin typeface="+mj-lt"/>
                <a:ea typeface="+mj-ea"/>
                <a:cs typeface="+mj-cs"/>
              </a:rPr>
              <a:t>ENERGY STAR Benchmarking visit:</a:t>
            </a:r>
            <a:br>
              <a:rPr lang="en-US" sz="4400" kern="0" dirty="0">
                <a:solidFill>
                  <a:schemeClr val="bg1"/>
                </a:solidFill>
                <a:latin typeface="+mj-lt"/>
                <a:ea typeface="+mj-ea"/>
                <a:cs typeface="+mj-cs"/>
              </a:rPr>
            </a:br>
            <a:endParaRPr lang="en-US" sz="4000" kern="0" dirty="0">
              <a:solidFill>
                <a:schemeClr val="bg1"/>
              </a:solidFill>
              <a:latin typeface="+mj-lt"/>
              <a:ea typeface="+mj-ea"/>
              <a:cs typeface="+mj-cs"/>
            </a:endParaRPr>
          </a:p>
          <a:p>
            <a:pPr algn="ctr" eaLnBrk="0" hangingPunct="0">
              <a:defRPr/>
            </a:pPr>
            <a:r>
              <a:rPr lang="en-US" sz="4400" kern="0" dirty="0">
                <a:solidFill>
                  <a:schemeClr val="bg1"/>
                </a:solidFill>
                <a:latin typeface="+mj-lt"/>
                <a:ea typeface="+mj-ea"/>
                <a:cs typeface="+mj-cs"/>
              </a:rPr>
              <a:t>https://www.energystar.gov/</a:t>
            </a:r>
          </a:p>
          <a:p>
            <a:pPr algn="ctr" eaLnBrk="0" hangingPunct="0">
              <a:defRPr/>
            </a:pPr>
            <a:r>
              <a:rPr lang="en-US" sz="4400" kern="0" dirty="0">
                <a:solidFill>
                  <a:schemeClr val="bg1"/>
                </a:solidFill>
                <a:latin typeface="+mj-lt"/>
                <a:ea typeface="+mj-ea"/>
                <a:cs typeface="+mj-cs"/>
              </a:rPr>
              <a:t>buildings/training/slide_library</a:t>
            </a:r>
          </a:p>
        </p:txBody>
      </p:sp>
      <p:sp>
        <p:nvSpPr>
          <p:cNvPr id="91140" name="Rectangle 3"/>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extLst>
      <p:ext uri="{BB962C8B-B14F-4D97-AF65-F5344CB8AC3E}">
        <p14:creationId xmlns:p14="http://schemas.microsoft.com/office/powerpoint/2010/main" val="245020381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6"/>
          <p:cNvSpPr>
            <a:spLocks noGrp="1" noChangeArrowheads="1"/>
          </p:cNvSpPr>
          <p:nvPr>
            <p:ph type="title" idx="4294967295"/>
          </p:nvPr>
        </p:nvSpPr>
        <p:spPr>
          <a:xfrm>
            <a:off x="685800" y="457200"/>
            <a:ext cx="8229600" cy="1143000"/>
          </a:xfrm>
        </p:spPr>
        <p:txBody>
          <a:bodyPr/>
          <a:lstStyle/>
          <a:p>
            <a:r>
              <a:rPr lang="en-US" sz="3600" dirty="0"/>
              <a:t>Exercise 3:  </a:t>
            </a:r>
            <a:br>
              <a:rPr lang="en-US" sz="3600" dirty="0"/>
            </a:br>
            <a:r>
              <a:rPr lang="en-US" sz="3600" dirty="0"/>
              <a:t>Portfolio Manager Facility Report</a:t>
            </a:r>
          </a:p>
        </p:txBody>
      </p:sp>
      <p:pic>
        <p:nvPicPr>
          <p:cNvPr id="9830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20574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08" name="Rectangle 4"/>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36CDD751-06E1-4ABE-A8CF-13E323B2239C}" type="slidenum">
              <a:rPr lang="en-US"/>
              <a:pPr>
                <a:defRPr/>
              </a:pPr>
              <a:t>92</a:t>
            </a:fld>
            <a:endParaRPr lang="en-US"/>
          </a:p>
        </p:txBody>
      </p:sp>
      <p:sp>
        <p:nvSpPr>
          <p:cNvPr id="98310" name="Rectangle 6"/>
          <p:cNvSpPr>
            <a:spLocks noChangeArrowheads="1"/>
          </p:cNvSpPr>
          <p:nvPr/>
        </p:nvSpPr>
        <p:spPr bwMode="auto">
          <a:xfrm>
            <a:off x="228600" y="3581400"/>
            <a:ext cx="19812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solidFill>
                  <a:schemeClr val="bg1"/>
                </a:solidFill>
              </a:rPr>
              <a:t>Page 8 </a:t>
            </a:r>
          </a:p>
          <a:p>
            <a:r>
              <a:rPr lang="en-US" sz="2800" dirty="0">
                <a:solidFill>
                  <a:schemeClr val="bg1"/>
                </a:solidFill>
              </a:rPr>
              <a:t>in the exercises</a:t>
            </a:r>
          </a:p>
        </p:txBody>
      </p:sp>
      <p:pic>
        <p:nvPicPr>
          <p:cNvPr id="98311"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62200" y="2667000"/>
            <a:ext cx="6276975"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p:cNvSpPr>
            <a:spLocks noGrp="1"/>
          </p:cNvSpPr>
          <p:nvPr>
            <p:ph type="title"/>
          </p:nvPr>
        </p:nvSpPr>
        <p:spPr>
          <a:xfrm>
            <a:off x="457200" y="304800"/>
            <a:ext cx="8229600" cy="884238"/>
          </a:xfrm>
        </p:spPr>
        <p:txBody>
          <a:bodyPr/>
          <a:lstStyle/>
          <a:p>
            <a:r>
              <a:rPr lang="en-US"/>
              <a:t>Site Versus Source </a:t>
            </a:r>
            <a:r>
              <a:rPr lang="en-US" dirty="0"/>
              <a:t>Energy</a:t>
            </a:r>
          </a:p>
        </p:txBody>
      </p:sp>
      <p:pic>
        <p:nvPicPr>
          <p:cNvPr id="99331" name="Content Placeholder 3" descr="Site vs Source Intensity.JPG"/>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0" y="1219200"/>
            <a:ext cx="7362825" cy="4876800"/>
          </a:xfrm>
        </p:spPr>
      </p:pic>
      <p:sp>
        <p:nvSpPr>
          <p:cNvPr id="5" name="Oval 4"/>
          <p:cNvSpPr/>
          <p:nvPr/>
        </p:nvSpPr>
        <p:spPr>
          <a:xfrm>
            <a:off x="0" y="5334000"/>
            <a:ext cx="4038600"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9333" name="Picture 5" descr="Source to Site Ratio.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81437" y="2053908"/>
            <a:ext cx="5191125"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4" name="TextBox 6"/>
          <p:cNvSpPr txBox="1">
            <a:spLocks noChangeArrowheads="1"/>
          </p:cNvSpPr>
          <p:nvPr/>
        </p:nvSpPr>
        <p:spPr bwMode="auto">
          <a:xfrm>
            <a:off x="4572000" y="5562600"/>
            <a:ext cx="2057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a:solidFill>
                  <a:srgbClr val="FF0000"/>
                </a:solidFill>
              </a:rPr>
              <a:t>222 = 66 × 3.340</a:t>
            </a:r>
          </a:p>
        </p:txBody>
      </p:sp>
      <p:sp>
        <p:nvSpPr>
          <p:cNvPr id="99335" name="Rectangle 6"/>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9" name="Slide Number Placeholder 8"/>
          <p:cNvSpPr>
            <a:spLocks noGrp="1"/>
          </p:cNvSpPr>
          <p:nvPr>
            <p:ph type="sldNum" sz="quarter" idx="11"/>
          </p:nvPr>
        </p:nvSpPr>
        <p:spPr/>
        <p:txBody>
          <a:bodyPr/>
          <a:lstStyle/>
          <a:p>
            <a:pPr>
              <a:defRPr/>
            </a:pPr>
            <a:fld id="{3DE81172-F2CB-4DB5-B741-3E517E2CDD8C}" type="slidenum">
              <a:rPr lang="en-US"/>
              <a:pPr>
                <a:defRPr/>
              </a:pPr>
              <a:t>93</a:t>
            </a:fld>
            <a:endParaRPr lang="en-US"/>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p:cNvSpPr>
            <a:spLocks noGrp="1"/>
          </p:cNvSpPr>
          <p:nvPr>
            <p:ph type="title"/>
          </p:nvPr>
        </p:nvSpPr>
        <p:spPr/>
        <p:txBody>
          <a:bodyPr/>
          <a:lstStyle/>
          <a:p>
            <a:r>
              <a:rPr lang="en-US"/>
              <a:t>Practical Implications</a:t>
            </a:r>
          </a:p>
        </p:txBody>
      </p:sp>
      <p:sp>
        <p:nvSpPr>
          <p:cNvPr id="100355" name="Content Placeholder 2"/>
          <p:cNvSpPr>
            <a:spLocks noGrp="1"/>
          </p:cNvSpPr>
          <p:nvPr>
            <p:ph idx="1"/>
          </p:nvPr>
        </p:nvSpPr>
        <p:spPr/>
        <p:txBody>
          <a:bodyPr/>
          <a:lstStyle/>
          <a:p>
            <a:pPr>
              <a:spcBef>
                <a:spcPts val="1800"/>
              </a:spcBef>
            </a:pPr>
            <a:r>
              <a:rPr lang="en-US" sz="3000" dirty="0"/>
              <a:t>Don’t mix site and source energy values in your analysis</a:t>
            </a:r>
          </a:p>
          <a:p>
            <a:pPr>
              <a:spcBef>
                <a:spcPts val="1800"/>
              </a:spcBef>
            </a:pPr>
            <a:r>
              <a:rPr lang="en-US" sz="3000" dirty="0"/>
              <a:t>Not all source energy calculations use the EPA method</a:t>
            </a:r>
          </a:p>
          <a:p>
            <a:pPr>
              <a:spcBef>
                <a:spcPts val="1800"/>
              </a:spcBef>
            </a:pPr>
            <a:r>
              <a:rPr lang="en-US" sz="3000" dirty="0"/>
              <a:t>Site energy drives basic $ costs</a:t>
            </a:r>
          </a:p>
          <a:p>
            <a:pPr>
              <a:spcBef>
                <a:spcPts val="1800"/>
              </a:spcBef>
            </a:pPr>
            <a:r>
              <a:rPr lang="en-US" sz="3000" dirty="0"/>
              <a:t>Source energy drives environmental costs</a:t>
            </a:r>
          </a:p>
          <a:p>
            <a:pPr>
              <a:buFont typeface="Wingdings" pitchFamily="2" charset="2"/>
              <a:buNone/>
            </a:pPr>
            <a:endParaRPr lang="en-US" dirty="0"/>
          </a:p>
        </p:txBody>
      </p:sp>
      <p:sp>
        <p:nvSpPr>
          <p:cNvPr id="100356" name="Rectangle 3"/>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0D782025-3E3A-4B8F-9993-36AD404C8718}" type="slidenum">
              <a:rPr lang="en-US"/>
              <a:pPr>
                <a:defRPr/>
              </a:pPr>
              <a:t>94</a:t>
            </a:fld>
            <a:endParaRPr lang="en-US"/>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Title 15"/>
          <p:cNvSpPr>
            <a:spLocks noGrp="1"/>
          </p:cNvSpPr>
          <p:nvPr>
            <p:ph type="title"/>
          </p:nvPr>
        </p:nvSpPr>
        <p:spPr>
          <a:xfrm>
            <a:off x="273050" y="533400"/>
            <a:ext cx="8566150" cy="884238"/>
          </a:xfrm>
        </p:spPr>
        <p:txBody>
          <a:bodyPr/>
          <a:lstStyle/>
          <a:p>
            <a:r>
              <a:rPr lang="en-US" dirty="0"/>
              <a:t>Reference Schematic of </a:t>
            </a:r>
            <a:br>
              <a:rPr lang="en-US" dirty="0"/>
            </a:br>
            <a:r>
              <a:rPr lang="en-US" dirty="0"/>
              <a:t>EPA Tools on ENERGY STAR Site</a:t>
            </a:r>
          </a:p>
        </p:txBody>
      </p:sp>
      <p:pic>
        <p:nvPicPr>
          <p:cNvPr id="101379" name="Picture 2" descr="Guidelines graphic large"/>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3032125" y="2352675"/>
            <a:ext cx="3079750" cy="3371850"/>
          </a:xfrm>
        </p:spPr>
      </p:pic>
      <p:sp>
        <p:nvSpPr>
          <p:cNvPr id="101380" name="Text Box 3"/>
          <p:cNvSpPr txBox="1">
            <a:spLocks noChangeArrowheads="1"/>
          </p:cNvSpPr>
          <p:nvPr/>
        </p:nvSpPr>
        <p:spPr bwMode="auto">
          <a:xfrm>
            <a:off x="6419850" y="5555184"/>
            <a:ext cx="2190750" cy="535531"/>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lnSpc>
                <a:spcPct val="90000"/>
              </a:lnSpc>
              <a:spcBef>
                <a:spcPct val="50000"/>
              </a:spcBef>
            </a:pPr>
            <a:r>
              <a:rPr lang="en-US" sz="1600" dirty="0">
                <a:solidFill>
                  <a:schemeClr val="bg1"/>
                </a:solidFill>
              </a:rPr>
              <a:t>3. Understand financial value</a:t>
            </a:r>
          </a:p>
        </p:txBody>
      </p:sp>
      <p:sp>
        <p:nvSpPr>
          <p:cNvPr id="101382" name="Rectangle 5"/>
          <p:cNvSpPr>
            <a:spLocks noChangeArrowheads="1"/>
          </p:cNvSpPr>
          <p:nvPr/>
        </p:nvSpPr>
        <p:spPr bwMode="auto">
          <a:xfrm>
            <a:off x="6975475" y="3018359"/>
            <a:ext cx="1863725" cy="535531"/>
          </a:xfrm>
          <a:prstGeom prst="rect">
            <a:avLst/>
          </a:prstGeom>
          <a:solidFill>
            <a:srgbClr val="3BA2DB">
              <a:alpha val="96861"/>
            </a:srgbClr>
          </a:solidFill>
          <a:ln w="57150" algn="ctr">
            <a:solidFill>
              <a:srgbClr val="3BA2DB"/>
            </a:solidFill>
            <a:miter lim="800000"/>
            <a:headEnd/>
            <a:tailEnd/>
          </a:ln>
        </p:spPr>
        <p:txBody>
          <a:bodyPr anchor="ctr">
            <a:spAutoFit/>
          </a:bodyPr>
          <a:lstStyle/>
          <a:p>
            <a:pPr algn="ctr" eaLnBrk="0" hangingPunct="0">
              <a:lnSpc>
                <a:spcPct val="90000"/>
              </a:lnSpc>
              <a:spcBef>
                <a:spcPct val="50000"/>
              </a:spcBef>
            </a:pPr>
            <a:r>
              <a:rPr lang="en-US" sz="1600" dirty="0">
                <a:solidFill>
                  <a:schemeClr val="bg1"/>
                </a:solidFill>
              </a:rPr>
              <a:t> 1. Commit to energy efficiency </a:t>
            </a:r>
          </a:p>
        </p:txBody>
      </p:sp>
      <p:sp>
        <p:nvSpPr>
          <p:cNvPr id="101384" name="Text Box 7"/>
          <p:cNvSpPr txBox="1">
            <a:spLocks noChangeArrowheads="1"/>
          </p:cNvSpPr>
          <p:nvPr/>
        </p:nvSpPr>
        <p:spPr bwMode="auto">
          <a:xfrm>
            <a:off x="273050" y="2533650"/>
            <a:ext cx="1936750" cy="590550"/>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lnSpc>
                <a:spcPct val="90000"/>
              </a:lnSpc>
              <a:spcBef>
                <a:spcPct val="50000"/>
              </a:spcBef>
            </a:pPr>
            <a:r>
              <a:rPr lang="en-US" sz="1600">
                <a:solidFill>
                  <a:schemeClr val="bg1"/>
                </a:solidFill>
              </a:rPr>
              <a:t>6. Communicate results</a:t>
            </a:r>
          </a:p>
        </p:txBody>
      </p:sp>
      <p:sp>
        <p:nvSpPr>
          <p:cNvPr id="101386" name="Rectangle 9"/>
          <p:cNvSpPr>
            <a:spLocks noChangeArrowheads="1"/>
          </p:cNvSpPr>
          <p:nvPr/>
        </p:nvSpPr>
        <p:spPr bwMode="auto">
          <a:xfrm>
            <a:off x="7086600" y="4542359"/>
            <a:ext cx="1905000" cy="535531"/>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p>
            <a:pPr algn="ctr" eaLnBrk="0" hangingPunct="0">
              <a:lnSpc>
                <a:spcPct val="90000"/>
              </a:lnSpc>
              <a:spcBef>
                <a:spcPct val="50000"/>
              </a:spcBef>
            </a:pPr>
            <a:r>
              <a:rPr lang="en-US" sz="1600" dirty="0">
                <a:solidFill>
                  <a:schemeClr val="bg1"/>
                </a:solidFill>
              </a:rPr>
              <a:t>2. Identify</a:t>
            </a:r>
          </a:p>
          <a:p>
            <a:pPr algn="ctr" eaLnBrk="0" hangingPunct="0">
              <a:lnSpc>
                <a:spcPct val="90000"/>
              </a:lnSpc>
              <a:spcBef>
                <a:spcPts val="0"/>
              </a:spcBef>
            </a:pPr>
            <a:r>
              <a:rPr lang="en-US" sz="1600" dirty="0">
                <a:solidFill>
                  <a:schemeClr val="bg1"/>
                </a:solidFill>
              </a:rPr>
              <a:t>qualified projects</a:t>
            </a:r>
          </a:p>
        </p:txBody>
      </p:sp>
      <p:sp>
        <p:nvSpPr>
          <p:cNvPr id="101388" name="Text Box 11"/>
          <p:cNvSpPr txBox="1">
            <a:spLocks noChangeArrowheads="1"/>
          </p:cNvSpPr>
          <p:nvPr/>
        </p:nvSpPr>
        <p:spPr bwMode="auto">
          <a:xfrm>
            <a:off x="228600" y="3884613"/>
            <a:ext cx="1828800" cy="590550"/>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lnSpc>
                <a:spcPct val="90000"/>
              </a:lnSpc>
              <a:spcBef>
                <a:spcPct val="50000"/>
              </a:spcBef>
            </a:pPr>
            <a:r>
              <a:rPr lang="en-US" sz="1600">
                <a:solidFill>
                  <a:schemeClr val="bg1"/>
                </a:solidFill>
              </a:rPr>
              <a:t>5. Demonstrate results</a:t>
            </a:r>
          </a:p>
        </p:txBody>
      </p:sp>
      <p:sp>
        <p:nvSpPr>
          <p:cNvPr id="101390" name="Text Box 13"/>
          <p:cNvSpPr txBox="1">
            <a:spLocks noChangeArrowheads="1"/>
          </p:cNvSpPr>
          <p:nvPr/>
        </p:nvSpPr>
        <p:spPr bwMode="auto">
          <a:xfrm>
            <a:off x="228600" y="5353050"/>
            <a:ext cx="2209800" cy="590550"/>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lnSpc>
                <a:spcPct val="90000"/>
              </a:lnSpc>
              <a:spcBef>
                <a:spcPct val="50000"/>
              </a:spcBef>
            </a:pPr>
            <a:r>
              <a:rPr lang="en-US" sz="1600">
                <a:solidFill>
                  <a:schemeClr val="bg1"/>
                </a:solidFill>
              </a:rPr>
              <a:t>4. Implement quality projects and evaluate</a:t>
            </a:r>
          </a:p>
        </p:txBody>
      </p:sp>
      <p:sp>
        <p:nvSpPr>
          <p:cNvPr id="101392" name="Rectangle 15"/>
          <p:cNvSpPr>
            <a:spLocks noChangeArrowheads="1"/>
          </p:cNvSpPr>
          <p:nvPr/>
        </p:nvSpPr>
        <p:spPr bwMode="auto">
          <a:xfrm>
            <a:off x="228600" y="1752600"/>
            <a:ext cx="8686800" cy="533400"/>
          </a:xfrm>
          <a:prstGeom prst="rect">
            <a:avLst/>
          </a:prstGeom>
          <a:solidFill>
            <a:srgbClr val="FFFFFF"/>
          </a:solidFill>
          <a:ln w="9525">
            <a:solidFill>
              <a:srgbClr val="000000"/>
            </a:solidFill>
            <a:miter lim="800000"/>
            <a:headEnd/>
            <a:tailEnd/>
          </a:ln>
        </p:spPr>
        <p:txBody>
          <a:bodyPr/>
          <a:lstStyle/>
          <a:p>
            <a:pPr algn="ctr"/>
            <a:r>
              <a:rPr lang="en-US" sz="2500" b="1"/>
              <a:t>EPA Tools Support the Energy Management Process</a:t>
            </a:r>
          </a:p>
        </p:txBody>
      </p:sp>
      <p:sp>
        <p:nvSpPr>
          <p:cNvPr id="18" name="Slide Number Placeholder 17"/>
          <p:cNvSpPr>
            <a:spLocks noGrp="1"/>
          </p:cNvSpPr>
          <p:nvPr>
            <p:ph type="sldNum" sz="quarter" idx="11"/>
          </p:nvPr>
        </p:nvSpPr>
        <p:spPr/>
        <p:txBody>
          <a:bodyPr/>
          <a:lstStyle/>
          <a:p>
            <a:pPr>
              <a:defRPr/>
            </a:pPr>
            <a:fld id="{245B03F6-7C65-4828-AA2A-C34BDDA3C2FA}" type="slidenum">
              <a:rPr lang="en-US"/>
              <a:pPr>
                <a:defRPr/>
              </a:pPr>
              <a:t>95</a:t>
            </a:fld>
            <a:endParaRPr lang="en-US"/>
          </a:p>
        </p:txBody>
      </p:sp>
      <p:sp>
        <p:nvSpPr>
          <p:cNvPr id="101394" name="Rectangle 3"/>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Title 15"/>
          <p:cNvSpPr>
            <a:spLocks noGrp="1"/>
          </p:cNvSpPr>
          <p:nvPr>
            <p:ph type="title"/>
          </p:nvPr>
        </p:nvSpPr>
        <p:spPr/>
        <p:txBody>
          <a:bodyPr/>
          <a:lstStyle/>
          <a:p>
            <a:r>
              <a:rPr lang="en-US" dirty="0"/>
              <a:t>Reference Schematic of EPA Tools on ENERGY STAR Site</a:t>
            </a:r>
          </a:p>
        </p:txBody>
      </p:sp>
      <p:pic>
        <p:nvPicPr>
          <p:cNvPr id="101379" name="Picture 2" descr="Guidelines graphic large"/>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3032125" y="2352675"/>
            <a:ext cx="3079750" cy="3371850"/>
          </a:xfrm>
        </p:spPr>
      </p:pic>
      <p:sp>
        <p:nvSpPr>
          <p:cNvPr id="101380" name="Text Box 3"/>
          <p:cNvSpPr txBox="1">
            <a:spLocks noChangeArrowheads="1"/>
          </p:cNvSpPr>
          <p:nvPr/>
        </p:nvSpPr>
        <p:spPr bwMode="auto">
          <a:xfrm>
            <a:off x="6419850" y="5555184"/>
            <a:ext cx="2190750" cy="535531"/>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lnSpc>
                <a:spcPct val="90000"/>
              </a:lnSpc>
              <a:spcBef>
                <a:spcPct val="50000"/>
              </a:spcBef>
            </a:pPr>
            <a:r>
              <a:rPr lang="en-US" sz="1600" dirty="0">
                <a:solidFill>
                  <a:schemeClr val="bg1"/>
                </a:solidFill>
              </a:rPr>
              <a:t>3. Understand financial value</a:t>
            </a:r>
          </a:p>
        </p:txBody>
      </p:sp>
      <p:sp>
        <p:nvSpPr>
          <p:cNvPr id="3076" name="Text Box 4"/>
          <p:cNvSpPr txBox="1">
            <a:spLocks noChangeArrowheads="1"/>
          </p:cNvSpPr>
          <p:nvPr/>
        </p:nvSpPr>
        <p:spPr bwMode="auto">
          <a:xfrm>
            <a:off x="5486400" y="5943600"/>
            <a:ext cx="1219200" cy="609600"/>
          </a:xfrm>
          <a:prstGeom prst="rect">
            <a:avLst/>
          </a:prstGeom>
          <a:solidFill>
            <a:srgbClr val="FFFF99"/>
          </a:solidFill>
          <a:ln w="38100">
            <a:solidFill>
              <a:srgbClr val="FFFF00"/>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sz="1600" dirty="0"/>
              <a:t>Financial Tools</a:t>
            </a:r>
          </a:p>
        </p:txBody>
      </p:sp>
      <p:sp>
        <p:nvSpPr>
          <p:cNvPr id="101382" name="Rectangle 5"/>
          <p:cNvSpPr>
            <a:spLocks noChangeArrowheads="1"/>
          </p:cNvSpPr>
          <p:nvPr/>
        </p:nvSpPr>
        <p:spPr bwMode="auto">
          <a:xfrm>
            <a:off x="6975475" y="3018359"/>
            <a:ext cx="1863725" cy="535531"/>
          </a:xfrm>
          <a:prstGeom prst="rect">
            <a:avLst/>
          </a:prstGeom>
          <a:solidFill>
            <a:srgbClr val="3BA2DB">
              <a:alpha val="96861"/>
            </a:srgbClr>
          </a:solidFill>
          <a:ln w="57150" algn="ctr">
            <a:solidFill>
              <a:srgbClr val="3BA2DB"/>
            </a:solidFill>
            <a:miter lim="800000"/>
            <a:headEnd/>
            <a:tailEnd/>
          </a:ln>
        </p:spPr>
        <p:txBody>
          <a:bodyPr anchor="ctr">
            <a:spAutoFit/>
          </a:bodyPr>
          <a:lstStyle/>
          <a:p>
            <a:pPr algn="ctr" eaLnBrk="0" hangingPunct="0">
              <a:lnSpc>
                <a:spcPct val="90000"/>
              </a:lnSpc>
              <a:spcBef>
                <a:spcPct val="50000"/>
              </a:spcBef>
            </a:pPr>
            <a:r>
              <a:rPr lang="en-US" sz="1600" dirty="0">
                <a:solidFill>
                  <a:schemeClr val="bg1"/>
                </a:solidFill>
              </a:rPr>
              <a:t> 1. Commit to energy efficiency </a:t>
            </a:r>
          </a:p>
        </p:txBody>
      </p:sp>
      <p:sp>
        <p:nvSpPr>
          <p:cNvPr id="3078" name="Rectangle 6"/>
          <p:cNvSpPr>
            <a:spLocks noChangeArrowheads="1"/>
          </p:cNvSpPr>
          <p:nvPr/>
        </p:nvSpPr>
        <p:spPr bwMode="auto">
          <a:xfrm>
            <a:off x="5603875" y="2438400"/>
            <a:ext cx="1600200" cy="685800"/>
          </a:xfrm>
          <a:prstGeom prst="rect">
            <a:avLst/>
          </a:prstGeom>
          <a:solidFill>
            <a:srgbClr val="FFFF99"/>
          </a:solidFill>
          <a:ln w="38100">
            <a:solidFill>
              <a:srgbClr val="FFFF00"/>
            </a:solidFill>
            <a:miter lim="800000"/>
            <a:headEnd/>
            <a:tailEnd/>
          </a:ln>
        </p:spPr>
        <p:txBody>
          <a:bodyPr wrap="none" anchor="ctr"/>
          <a:lstStyle/>
          <a:p>
            <a:pPr algn="ctr" eaLnBrk="0" hangingPunct="0"/>
            <a:r>
              <a:rPr lang="en-US" sz="1600" dirty="0"/>
              <a:t>ENERGY STAR</a:t>
            </a:r>
          </a:p>
          <a:p>
            <a:pPr algn="ctr" eaLnBrk="0" hangingPunct="0"/>
            <a:r>
              <a:rPr lang="en-US" sz="1600" dirty="0"/>
              <a:t>Partnership  </a:t>
            </a:r>
          </a:p>
        </p:txBody>
      </p:sp>
      <p:sp>
        <p:nvSpPr>
          <p:cNvPr id="101384" name="Text Box 7"/>
          <p:cNvSpPr txBox="1">
            <a:spLocks noChangeArrowheads="1"/>
          </p:cNvSpPr>
          <p:nvPr/>
        </p:nvSpPr>
        <p:spPr bwMode="auto">
          <a:xfrm>
            <a:off x="273050" y="2533650"/>
            <a:ext cx="1936750" cy="590550"/>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lnSpc>
                <a:spcPct val="90000"/>
              </a:lnSpc>
              <a:spcBef>
                <a:spcPct val="50000"/>
              </a:spcBef>
            </a:pPr>
            <a:r>
              <a:rPr lang="en-US" sz="1600">
                <a:solidFill>
                  <a:schemeClr val="bg1"/>
                </a:solidFill>
              </a:rPr>
              <a:t>6. Communicate results</a:t>
            </a:r>
          </a:p>
        </p:txBody>
      </p:sp>
      <p:sp>
        <p:nvSpPr>
          <p:cNvPr id="3080" name="Text Box 8"/>
          <p:cNvSpPr txBox="1">
            <a:spLocks noChangeArrowheads="1"/>
          </p:cNvSpPr>
          <p:nvPr/>
        </p:nvSpPr>
        <p:spPr bwMode="auto">
          <a:xfrm>
            <a:off x="1752600" y="2971800"/>
            <a:ext cx="1524000" cy="609600"/>
          </a:xfrm>
          <a:prstGeom prst="rect">
            <a:avLst/>
          </a:prstGeom>
          <a:solidFill>
            <a:srgbClr val="FFFF99"/>
          </a:solidFill>
          <a:ln w="38100">
            <a:solidFill>
              <a:srgbClr val="FFFF00"/>
            </a:solidFill>
            <a:miter lim="800000"/>
            <a:headEnd/>
            <a:tailEnd/>
          </a:ln>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1600"/>
              <a:t>Recognition, Results, Label</a:t>
            </a:r>
            <a:r>
              <a:rPr lang="en-US" sz="1600"/>
              <a:t> </a:t>
            </a:r>
          </a:p>
        </p:txBody>
      </p:sp>
      <p:sp>
        <p:nvSpPr>
          <p:cNvPr id="101386" name="Rectangle 9"/>
          <p:cNvSpPr>
            <a:spLocks noChangeArrowheads="1"/>
          </p:cNvSpPr>
          <p:nvPr/>
        </p:nvSpPr>
        <p:spPr bwMode="auto">
          <a:xfrm>
            <a:off x="7086600" y="4542359"/>
            <a:ext cx="1905000" cy="535531"/>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p>
            <a:pPr algn="ctr" eaLnBrk="0" hangingPunct="0">
              <a:lnSpc>
                <a:spcPct val="90000"/>
              </a:lnSpc>
              <a:spcBef>
                <a:spcPct val="50000"/>
              </a:spcBef>
            </a:pPr>
            <a:r>
              <a:rPr lang="en-US" sz="1600" dirty="0">
                <a:solidFill>
                  <a:schemeClr val="bg1"/>
                </a:solidFill>
              </a:rPr>
              <a:t>2. Identify</a:t>
            </a:r>
          </a:p>
          <a:p>
            <a:pPr algn="ctr" eaLnBrk="0" hangingPunct="0">
              <a:lnSpc>
                <a:spcPct val="90000"/>
              </a:lnSpc>
              <a:spcBef>
                <a:spcPts val="0"/>
              </a:spcBef>
            </a:pPr>
            <a:r>
              <a:rPr lang="en-US" sz="1600" dirty="0">
                <a:solidFill>
                  <a:schemeClr val="bg1"/>
                </a:solidFill>
              </a:rPr>
              <a:t>qualified projects</a:t>
            </a:r>
          </a:p>
        </p:txBody>
      </p:sp>
      <p:sp>
        <p:nvSpPr>
          <p:cNvPr id="3082" name="Rectangle 10"/>
          <p:cNvSpPr>
            <a:spLocks noChangeArrowheads="1"/>
          </p:cNvSpPr>
          <p:nvPr/>
        </p:nvSpPr>
        <p:spPr bwMode="auto">
          <a:xfrm>
            <a:off x="5638800" y="3810000"/>
            <a:ext cx="1524000" cy="762000"/>
          </a:xfrm>
          <a:prstGeom prst="rect">
            <a:avLst/>
          </a:prstGeom>
          <a:solidFill>
            <a:srgbClr val="FFFF99"/>
          </a:solidFill>
          <a:ln w="38100">
            <a:solidFill>
              <a:srgbClr val="FFFF00"/>
            </a:solidFill>
            <a:miter lim="800000"/>
            <a:headEnd/>
            <a:tailEnd/>
          </a:ln>
        </p:spPr>
        <p:txBody>
          <a:bodyPr anchor="ctr"/>
          <a:lstStyle/>
          <a:p>
            <a:pPr algn="ctr" eaLnBrk="0" hangingPunct="0">
              <a:spcBef>
                <a:spcPct val="50000"/>
              </a:spcBef>
            </a:pPr>
            <a:r>
              <a:rPr lang="en-US" sz="1600" dirty="0"/>
              <a:t>Energy Performance Rating Tools</a:t>
            </a:r>
            <a:endParaRPr lang="en-US" sz="1600" dirty="0">
              <a:latin typeface="Times" pitchFamily="18" charset="0"/>
            </a:endParaRPr>
          </a:p>
        </p:txBody>
      </p:sp>
      <p:sp>
        <p:nvSpPr>
          <p:cNvPr id="101388" name="Text Box 11"/>
          <p:cNvSpPr txBox="1">
            <a:spLocks noChangeArrowheads="1"/>
          </p:cNvSpPr>
          <p:nvPr/>
        </p:nvSpPr>
        <p:spPr bwMode="auto">
          <a:xfrm>
            <a:off x="228600" y="3884613"/>
            <a:ext cx="1828800" cy="590550"/>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lnSpc>
                <a:spcPct val="90000"/>
              </a:lnSpc>
              <a:spcBef>
                <a:spcPct val="50000"/>
              </a:spcBef>
            </a:pPr>
            <a:r>
              <a:rPr lang="en-US" sz="1600">
                <a:solidFill>
                  <a:schemeClr val="bg1"/>
                </a:solidFill>
              </a:rPr>
              <a:t>5. Demonstrate results</a:t>
            </a:r>
          </a:p>
        </p:txBody>
      </p:sp>
      <p:sp>
        <p:nvSpPr>
          <p:cNvPr id="3084" name="Rectangle 12"/>
          <p:cNvSpPr>
            <a:spLocks noChangeArrowheads="1"/>
          </p:cNvSpPr>
          <p:nvPr/>
        </p:nvSpPr>
        <p:spPr bwMode="auto">
          <a:xfrm>
            <a:off x="1676400" y="4265613"/>
            <a:ext cx="1600200" cy="763587"/>
          </a:xfrm>
          <a:prstGeom prst="rect">
            <a:avLst/>
          </a:prstGeom>
          <a:solidFill>
            <a:srgbClr val="FFFF99"/>
          </a:solidFill>
          <a:ln w="38100">
            <a:solidFill>
              <a:srgbClr val="FFFF00"/>
            </a:solidFill>
            <a:miter lim="800000"/>
            <a:headEnd/>
            <a:tailEnd/>
          </a:ln>
        </p:spPr>
        <p:txBody>
          <a:bodyPr anchor="ctr"/>
          <a:lstStyle/>
          <a:p>
            <a:pPr algn="ctr" eaLnBrk="0" hangingPunct="0">
              <a:spcBef>
                <a:spcPct val="50000"/>
              </a:spcBef>
            </a:pPr>
            <a:r>
              <a:rPr lang="en-US" sz="1600"/>
              <a:t>Energy Performance Rating Tools</a:t>
            </a:r>
            <a:endParaRPr lang="en-US" sz="1600">
              <a:latin typeface="Times" pitchFamily="18" charset="0"/>
            </a:endParaRPr>
          </a:p>
        </p:txBody>
      </p:sp>
      <p:sp>
        <p:nvSpPr>
          <p:cNvPr id="101390" name="Text Box 13"/>
          <p:cNvSpPr txBox="1">
            <a:spLocks noChangeArrowheads="1"/>
          </p:cNvSpPr>
          <p:nvPr/>
        </p:nvSpPr>
        <p:spPr bwMode="auto">
          <a:xfrm>
            <a:off x="228600" y="5353050"/>
            <a:ext cx="2209800" cy="590550"/>
          </a:xfrm>
          <a:prstGeom prst="rect">
            <a:avLst/>
          </a:prstGeom>
          <a:gradFill rotWithShape="1">
            <a:gsLst>
              <a:gs pos="0">
                <a:srgbClr val="3BA2DB">
                  <a:alpha val="96999"/>
                </a:srgbClr>
              </a:gs>
              <a:gs pos="100000">
                <a:srgbClr val="3085B3">
                  <a:alpha val="76999"/>
                </a:srgbClr>
              </a:gs>
            </a:gsLst>
            <a:lin ang="5400000" scaled="1"/>
          </a:gradFill>
          <a:ln w="57150" algn="ctr">
            <a:solidFill>
              <a:srgbClr val="3BA2DB"/>
            </a:solidFill>
            <a:miter lim="800000"/>
            <a:headEnd/>
            <a:tailEnd/>
          </a:ln>
        </p:spPr>
        <p:txBody>
          <a:bodyPr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lnSpc>
                <a:spcPct val="90000"/>
              </a:lnSpc>
              <a:spcBef>
                <a:spcPct val="50000"/>
              </a:spcBef>
            </a:pPr>
            <a:r>
              <a:rPr lang="en-US" sz="1600">
                <a:solidFill>
                  <a:schemeClr val="bg1"/>
                </a:solidFill>
              </a:rPr>
              <a:t>4. Implement quality projects and evaluate</a:t>
            </a:r>
          </a:p>
        </p:txBody>
      </p:sp>
      <p:sp>
        <p:nvSpPr>
          <p:cNvPr id="3086" name="Rectangle 14"/>
          <p:cNvSpPr>
            <a:spLocks noChangeArrowheads="1"/>
          </p:cNvSpPr>
          <p:nvPr/>
        </p:nvSpPr>
        <p:spPr bwMode="auto">
          <a:xfrm>
            <a:off x="2286000" y="5867400"/>
            <a:ext cx="1219200" cy="685800"/>
          </a:xfrm>
          <a:prstGeom prst="rect">
            <a:avLst/>
          </a:prstGeom>
          <a:solidFill>
            <a:srgbClr val="FFFF99"/>
          </a:solidFill>
          <a:ln w="38100">
            <a:solidFill>
              <a:srgbClr val="FFFF00"/>
            </a:solidFill>
            <a:miter lim="800000"/>
            <a:headEnd/>
            <a:tailEnd/>
          </a:ln>
        </p:spPr>
        <p:txBody>
          <a:bodyPr wrap="none" anchor="ctr"/>
          <a:lstStyle/>
          <a:p>
            <a:pPr algn="ctr" eaLnBrk="0" hangingPunct="0"/>
            <a:r>
              <a:rPr lang="en-US" sz="1600"/>
              <a:t>Technical </a:t>
            </a:r>
          </a:p>
          <a:p>
            <a:pPr algn="ctr" eaLnBrk="0" hangingPunct="0"/>
            <a:r>
              <a:rPr lang="en-US" sz="1600"/>
              <a:t>Resources  </a:t>
            </a:r>
          </a:p>
        </p:txBody>
      </p:sp>
      <p:sp>
        <p:nvSpPr>
          <p:cNvPr id="101392" name="Rectangle 15"/>
          <p:cNvSpPr>
            <a:spLocks noChangeArrowheads="1"/>
          </p:cNvSpPr>
          <p:nvPr/>
        </p:nvSpPr>
        <p:spPr bwMode="auto">
          <a:xfrm>
            <a:off x="228600" y="1752600"/>
            <a:ext cx="8686800" cy="533400"/>
          </a:xfrm>
          <a:prstGeom prst="rect">
            <a:avLst/>
          </a:prstGeom>
          <a:solidFill>
            <a:srgbClr val="FFFFFF"/>
          </a:solidFill>
          <a:ln w="9525">
            <a:solidFill>
              <a:srgbClr val="000000"/>
            </a:solidFill>
            <a:miter lim="800000"/>
            <a:headEnd/>
            <a:tailEnd/>
          </a:ln>
        </p:spPr>
        <p:txBody>
          <a:bodyPr/>
          <a:lstStyle/>
          <a:p>
            <a:pPr algn="ctr"/>
            <a:r>
              <a:rPr lang="en-US" sz="2500" b="1"/>
              <a:t>EPA Tools Support the Energy Management Process</a:t>
            </a:r>
          </a:p>
        </p:txBody>
      </p:sp>
      <p:sp>
        <p:nvSpPr>
          <p:cNvPr id="18" name="Slide Number Placeholder 17"/>
          <p:cNvSpPr>
            <a:spLocks noGrp="1"/>
          </p:cNvSpPr>
          <p:nvPr>
            <p:ph type="sldNum" sz="quarter" idx="11"/>
          </p:nvPr>
        </p:nvSpPr>
        <p:spPr/>
        <p:txBody>
          <a:bodyPr/>
          <a:lstStyle/>
          <a:p>
            <a:pPr>
              <a:defRPr/>
            </a:pPr>
            <a:fld id="{245B03F6-7C65-4828-AA2A-C34BDDA3C2FA}" type="slidenum">
              <a:rPr lang="en-US"/>
              <a:pPr>
                <a:defRPr/>
              </a:pPr>
              <a:t>96</a:t>
            </a:fld>
            <a:endParaRPr lang="en-US"/>
          </a:p>
        </p:txBody>
      </p:sp>
      <p:sp>
        <p:nvSpPr>
          <p:cNvPr id="101394" name="Rectangle 3"/>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extLst>
      <p:ext uri="{BB962C8B-B14F-4D97-AF65-F5344CB8AC3E}">
        <p14:creationId xmlns:p14="http://schemas.microsoft.com/office/powerpoint/2010/main" val="32621949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3078"/>
                                        </p:tgtEl>
                                        <p:attrNameLst>
                                          <p:attrName>style.visibility</p:attrName>
                                        </p:attrNameLst>
                                      </p:cBhvr>
                                      <p:to>
                                        <p:strVal val="visible"/>
                                      </p:to>
                                    </p:set>
                                    <p:animEffect transition="in" filter="dissolve">
                                      <p:cBhvr>
                                        <p:cTn id="7" dur="1000"/>
                                        <p:tgtEl>
                                          <p:spTgt spid="307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82"/>
                                        </p:tgtEl>
                                        <p:attrNameLst>
                                          <p:attrName>style.visibility</p:attrName>
                                        </p:attrNameLst>
                                      </p:cBhvr>
                                      <p:to>
                                        <p:strVal val="visible"/>
                                      </p:to>
                                    </p:set>
                                    <p:animEffect transition="in" filter="dissolve">
                                      <p:cBhvr>
                                        <p:cTn id="12" dur="1000"/>
                                        <p:tgtEl>
                                          <p:spTgt spid="308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dissolve">
                                      <p:cBhvr>
                                        <p:cTn id="17" dur="1000"/>
                                        <p:tgtEl>
                                          <p:spTgt spid="307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086"/>
                                        </p:tgtEl>
                                        <p:attrNameLst>
                                          <p:attrName>style.visibility</p:attrName>
                                        </p:attrNameLst>
                                      </p:cBhvr>
                                      <p:to>
                                        <p:strVal val="visible"/>
                                      </p:to>
                                    </p:set>
                                    <p:animEffect transition="in" filter="dissolve">
                                      <p:cBhvr>
                                        <p:cTn id="22" dur="1000"/>
                                        <p:tgtEl>
                                          <p:spTgt spid="308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084"/>
                                        </p:tgtEl>
                                        <p:attrNameLst>
                                          <p:attrName>style.visibility</p:attrName>
                                        </p:attrNameLst>
                                      </p:cBhvr>
                                      <p:to>
                                        <p:strVal val="visible"/>
                                      </p:to>
                                    </p:set>
                                    <p:animEffect transition="in" filter="dissolve">
                                      <p:cBhvr>
                                        <p:cTn id="27" dur="1000"/>
                                        <p:tgtEl>
                                          <p:spTgt spid="3084"/>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080"/>
                                        </p:tgtEl>
                                        <p:attrNameLst>
                                          <p:attrName>style.visibility</p:attrName>
                                        </p:attrNameLst>
                                      </p:cBhvr>
                                      <p:to>
                                        <p:strVal val="visible"/>
                                      </p:to>
                                    </p:set>
                                    <p:animEffect transition="in" filter="dissolve">
                                      <p:cBhvr>
                                        <p:cTn id="32" dur="1000"/>
                                        <p:tgtEl>
                                          <p:spTgt spid="3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P spid="3078" grpId="0" animBg="1"/>
      <p:bldP spid="3080" grpId="0" animBg="1"/>
      <p:bldP spid="3082" grpId="0" animBg="1"/>
      <p:bldP spid="3084" grpId="0" animBg="1"/>
      <p:bldP spid="3086"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1026"/>
          <p:cNvSpPr txBox="1">
            <a:spLocks noChangeArrowheads="1"/>
          </p:cNvSpPr>
          <p:nvPr/>
        </p:nvSpPr>
        <p:spPr bwMode="auto">
          <a:xfrm>
            <a:off x="457200" y="274638"/>
            <a:ext cx="8229600" cy="1401762"/>
          </a:xfrm>
          <a:prstGeom prst="rect">
            <a:avLst/>
          </a:prstGeom>
          <a:noFill/>
          <a:ln w="9525">
            <a:noFill/>
            <a:miter lim="800000"/>
            <a:headEnd/>
            <a:tailEnd/>
          </a:ln>
        </p:spPr>
        <p:txBody>
          <a:bodyPr anchor="ctr"/>
          <a:lstStyle/>
          <a:p>
            <a:pPr algn="ctr">
              <a:defRPr/>
            </a:pPr>
            <a:r>
              <a:rPr lang="en-US" sz="4000" b="1" dirty="0">
                <a:solidFill>
                  <a:schemeClr val="bg1"/>
                </a:solidFill>
                <a:latin typeface="+mj-lt"/>
              </a:rPr>
              <a:t>Assess Performance </a:t>
            </a:r>
          </a:p>
        </p:txBody>
      </p:sp>
      <p:sp>
        <p:nvSpPr>
          <p:cNvPr id="102403" name="Rectangle 1027"/>
          <p:cNvSpPr txBox="1">
            <a:spLocks noChangeArrowheads="1"/>
          </p:cNvSpPr>
          <p:nvPr/>
        </p:nvSpPr>
        <p:spPr bwMode="auto">
          <a:xfrm>
            <a:off x="914400" y="1981200"/>
            <a:ext cx="7391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Tx/>
              <a:buChar char="•"/>
            </a:pPr>
            <a:r>
              <a:rPr lang="en-US" sz="3200">
                <a:solidFill>
                  <a:srgbClr val="D0D1CD"/>
                </a:solidFill>
              </a:rPr>
              <a:t>Annual usage</a:t>
            </a:r>
            <a:endParaRPr lang="en-US" sz="3200" dirty="0">
              <a:solidFill>
                <a:srgbClr val="D0D1CD"/>
              </a:solidFill>
            </a:endParaRPr>
          </a:p>
          <a:p>
            <a:pPr lvl="1" eaLnBrk="1" hangingPunct="1">
              <a:spcBef>
                <a:spcPct val="20000"/>
              </a:spcBef>
              <a:buFontTx/>
              <a:buChar char="–"/>
            </a:pPr>
            <a:r>
              <a:rPr lang="en-US" sz="2800">
                <a:solidFill>
                  <a:srgbClr val="D0D1CD"/>
                </a:solidFill>
              </a:rPr>
              <a:t>Energy cost index (ECI</a:t>
            </a:r>
            <a:r>
              <a:rPr lang="en-US" sz="2800" dirty="0">
                <a:solidFill>
                  <a:srgbClr val="D0D1CD"/>
                </a:solidFill>
              </a:rPr>
              <a:t>)</a:t>
            </a:r>
          </a:p>
          <a:p>
            <a:pPr lvl="1" eaLnBrk="1" hangingPunct="1">
              <a:spcBef>
                <a:spcPct val="20000"/>
              </a:spcBef>
              <a:buFontTx/>
              <a:buChar char="–"/>
            </a:pPr>
            <a:r>
              <a:rPr lang="en-US" sz="2800">
                <a:solidFill>
                  <a:srgbClr val="D0D1CD"/>
                </a:solidFill>
              </a:rPr>
              <a:t>Energy utilization index (EUI</a:t>
            </a:r>
            <a:r>
              <a:rPr lang="en-US" sz="2800" dirty="0">
                <a:solidFill>
                  <a:srgbClr val="D0D1CD"/>
                </a:solidFill>
              </a:rPr>
              <a:t>)</a:t>
            </a:r>
          </a:p>
          <a:p>
            <a:pPr eaLnBrk="1" hangingPunct="1">
              <a:spcBef>
                <a:spcPts val="1800"/>
              </a:spcBef>
              <a:buFontTx/>
              <a:buChar char="•"/>
            </a:pPr>
            <a:r>
              <a:rPr lang="en-US" sz="3200">
                <a:solidFill>
                  <a:schemeClr val="bg1"/>
                </a:solidFill>
              </a:rPr>
              <a:t>Annual profile of monthly data</a:t>
            </a:r>
            <a:endParaRPr lang="en-US" sz="3200" dirty="0">
              <a:solidFill>
                <a:schemeClr val="bg1"/>
              </a:solidFill>
            </a:endParaRPr>
          </a:p>
          <a:p>
            <a:pPr eaLnBrk="1" hangingPunct="1">
              <a:spcBef>
                <a:spcPts val="1800"/>
              </a:spcBef>
              <a:buFontTx/>
              <a:buChar char="•"/>
            </a:pPr>
            <a:r>
              <a:rPr lang="en-US" sz="3200">
                <a:solidFill>
                  <a:srgbClr val="D0D1CD"/>
                </a:solidFill>
              </a:rPr>
              <a:t>Daily profile of 15-minute data</a:t>
            </a:r>
            <a:endParaRPr lang="en-US" sz="3200" dirty="0">
              <a:solidFill>
                <a:srgbClr val="D0D1CD"/>
              </a:solidFill>
            </a:endParaRPr>
          </a:p>
        </p:txBody>
      </p:sp>
      <p:sp>
        <p:nvSpPr>
          <p:cNvPr id="102404" name="Text Box 7"/>
          <p:cNvSpPr txBox="1">
            <a:spLocks noChangeArrowheads="1"/>
          </p:cNvSpPr>
          <p:nvPr/>
        </p:nvSpPr>
        <p:spPr bwMode="auto">
          <a:xfrm>
            <a:off x="4572000" y="0"/>
            <a:ext cx="4495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EE0439C1-E7D5-444F-A283-333588E3ACE3}" type="slidenum">
              <a:rPr lang="en-US"/>
              <a:pPr>
                <a:defRPr/>
              </a:pPr>
              <a:t>97</a:t>
            </a:fld>
            <a:endParaRPr lang="en-US" dirty="0"/>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152400" y="1066800"/>
            <a:ext cx="8839200" cy="584200"/>
          </a:xfrm>
          <a:prstGeom prst="rect">
            <a:avLst/>
          </a:prstGeom>
          <a:noFill/>
          <a:ln w="9525">
            <a:noFill/>
            <a:miter lim="800000"/>
            <a:headEnd/>
            <a:tailEnd/>
          </a:ln>
        </p:spPr>
        <p:txBody>
          <a:bodyPr>
            <a:spAutoFit/>
          </a:bodyPr>
          <a:lstStyle/>
          <a:p>
            <a:pPr algn="ctr">
              <a:defRPr/>
            </a:pPr>
            <a:r>
              <a:rPr lang="en-US" sz="3200">
                <a:solidFill>
                  <a:schemeClr val="accent3"/>
                </a:solidFill>
                <a:latin typeface="+mj-lt"/>
              </a:rPr>
              <a:t>Madison Church</a:t>
            </a:r>
            <a:endParaRPr lang="en-US" sz="3200" dirty="0">
              <a:solidFill>
                <a:schemeClr val="accent3"/>
              </a:solidFill>
              <a:latin typeface="+mj-lt"/>
            </a:endParaRPr>
          </a:p>
        </p:txBody>
      </p:sp>
      <p:sp>
        <p:nvSpPr>
          <p:cNvPr id="4" name="Text Box 3"/>
          <p:cNvSpPr txBox="1">
            <a:spLocks noChangeArrowheads="1"/>
          </p:cNvSpPr>
          <p:nvPr/>
        </p:nvSpPr>
        <p:spPr bwMode="auto">
          <a:xfrm>
            <a:off x="152400" y="304800"/>
            <a:ext cx="8763000" cy="769938"/>
          </a:xfrm>
          <a:prstGeom prst="rect">
            <a:avLst/>
          </a:prstGeom>
          <a:noFill/>
          <a:ln w="9525">
            <a:noFill/>
            <a:miter lim="800000"/>
            <a:headEnd/>
            <a:tailEnd/>
          </a:ln>
        </p:spPr>
        <p:txBody>
          <a:bodyPr>
            <a:spAutoFit/>
          </a:bodyPr>
          <a:lstStyle/>
          <a:p>
            <a:pPr algn="ctr">
              <a:defRPr/>
            </a:pPr>
            <a:r>
              <a:rPr lang="en-US" sz="4400" dirty="0">
                <a:solidFill>
                  <a:schemeClr val="accent3"/>
                </a:solidFill>
                <a:latin typeface="+mj-lt"/>
              </a:rPr>
              <a:t>Annual Profile of Monthly Data</a:t>
            </a:r>
          </a:p>
        </p:txBody>
      </p:sp>
      <p:graphicFrame>
        <p:nvGraphicFramePr>
          <p:cNvPr id="6" name="Chart 5"/>
          <p:cNvGraphicFramePr>
            <a:graphicFrameLocks/>
          </p:cNvGraphicFramePr>
          <p:nvPr/>
        </p:nvGraphicFramePr>
        <p:xfrm>
          <a:off x="302419" y="1905000"/>
          <a:ext cx="8462962" cy="4300537"/>
        </p:xfrm>
        <a:graphic>
          <a:graphicData uri="http://schemas.openxmlformats.org/drawingml/2006/chart">
            <c:chart xmlns:c="http://schemas.openxmlformats.org/drawingml/2006/chart" xmlns:r="http://schemas.openxmlformats.org/officeDocument/2006/relationships" r:id="rId3"/>
          </a:graphicData>
        </a:graphic>
      </p:graphicFrame>
      <p:sp>
        <p:nvSpPr>
          <p:cNvPr id="7" name="Slide Number Placeholder 5"/>
          <p:cNvSpPr>
            <a:spLocks noGrp="1"/>
          </p:cNvSpPr>
          <p:nvPr>
            <p:ph type="sldNum" sz="quarter" idx="11"/>
          </p:nvPr>
        </p:nvSpPr>
        <p:spPr/>
        <p:txBody>
          <a:bodyPr/>
          <a:lstStyle/>
          <a:p>
            <a:pPr>
              <a:defRPr/>
            </a:pPr>
            <a:fld id="{E8EDAC49-789E-4742-9213-5B8C06AE627B}" type="slidenum">
              <a:rPr lang="en-US"/>
              <a:pPr>
                <a:defRPr/>
              </a:pPr>
              <a:t>98</a:t>
            </a:fld>
            <a:endParaRPr lang="en-US" dirty="0"/>
          </a:p>
        </p:txBody>
      </p:sp>
      <p:sp>
        <p:nvSpPr>
          <p:cNvPr id="103430" name="Text Box 7"/>
          <p:cNvSpPr txBox="1">
            <a:spLocks noChangeArrowheads="1"/>
          </p:cNvSpPr>
          <p:nvPr/>
        </p:nvSpPr>
        <p:spPr bwMode="auto">
          <a:xfrm>
            <a:off x="4572000" y="0"/>
            <a:ext cx="4495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transition spd="slow"/>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152400" y="1066800"/>
            <a:ext cx="8839200" cy="584200"/>
          </a:xfrm>
          <a:prstGeom prst="rect">
            <a:avLst/>
          </a:prstGeom>
          <a:noFill/>
          <a:ln w="9525">
            <a:noFill/>
            <a:miter lim="800000"/>
            <a:headEnd/>
            <a:tailEnd/>
          </a:ln>
        </p:spPr>
        <p:txBody>
          <a:bodyPr>
            <a:spAutoFit/>
          </a:bodyPr>
          <a:lstStyle/>
          <a:p>
            <a:pPr algn="ctr">
              <a:defRPr/>
            </a:pPr>
            <a:r>
              <a:rPr lang="en-US" sz="3200" dirty="0">
                <a:solidFill>
                  <a:schemeClr val="accent3"/>
                </a:solidFill>
                <a:latin typeface="+mj-lt"/>
              </a:rPr>
              <a:t>Madison Church</a:t>
            </a:r>
          </a:p>
        </p:txBody>
      </p:sp>
      <p:sp>
        <p:nvSpPr>
          <p:cNvPr id="4" name="Text Box 3"/>
          <p:cNvSpPr txBox="1">
            <a:spLocks noChangeArrowheads="1"/>
          </p:cNvSpPr>
          <p:nvPr/>
        </p:nvSpPr>
        <p:spPr bwMode="auto">
          <a:xfrm>
            <a:off x="152400" y="304800"/>
            <a:ext cx="8763000" cy="769938"/>
          </a:xfrm>
          <a:prstGeom prst="rect">
            <a:avLst/>
          </a:prstGeom>
          <a:noFill/>
          <a:ln w="9525">
            <a:noFill/>
            <a:miter lim="800000"/>
            <a:headEnd/>
            <a:tailEnd/>
          </a:ln>
        </p:spPr>
        <p:txBody>
          <a:bodyPr>
            <a:spAutoFit/>
          </a:bodyPr>
          <a:lstStyle/>
          <a:p>
            <a:pPr algn="ctr">
              <a:defRPr/>
            </a:pPr>
            <a:r>
              <a:rPr lang="en-US" sz="4400" dirty="0">
                <a:solidFill>
                  <a:schemeClr val="accent3"/>
                </a:solidFill>
                <a:latin typeface="+mj-lt"/>
              </a:rPr>
              <a:t>Annual Profile of Monthly Data</a:t>
            </a:r>
          </a:p>
        </p:txBody>
      </p:sp>
      <p:graphicFrame>
        <p:nvGraphicFramePr>
          <p:cNvPr id="8" name="Chart 7"/>
          <p:cNvGraphicFramePr>
            <a:graphicFrameLocks/>
          </p:cNvGraphicFramePr>
          <p:nvPr>
            <p:extLst/>
          </p:nvPr>
        </p:nvGraphicFramePr>
        <p:xfrm>
          <a:off x="647700" y="1828800"/>
          <a:ext cx="7848600" cy="4559300"/>
        </p:xfrm>
        <a:graphic>
          <a:graphicData uri="http://schemas.openxmlformats.org/drawingml/2006/chart">
            <c:chart xmlns:c="http://schemas.openxmlformats.org/drawingml/2006/chart" xmlns:r="http://schemas.openxmlformats.org/officeDocument/2006/relationships" r:id="rId3"/>
          </a:graphicData>
        </a:graphic>
      </p:graphicFrame>
      <p:sp>
        <p:nvSpPr>
          <p:cNvPr id="6" name="Slide Number Placeholder 5"/>
          <p:cNvSpPr>
            <a:spLocks noGrp="1"/>
          </p:cNvSpPr>
          <p:nvPr>
            <p:ph type="sldNum" sz="quarter" idx="11"/>
          </p:nvPr>
        </p:nvSpPr>
        <p:spPr/>
        <p:txBody>
          <a:bodyPr/>
          <a:lstStyle/>
          <a:p>
            <a:pPr>
              <a:defRPr/>
            </a:pPr>
            <a:fld id="{B0BBFABF-5ED9-4A41-AD5F-4C84E70E22D5}" type="slidenum">
              <a:rPr lang="en-US"/>
              <a:pPr>
                <a:defRPr/>
              </a:pPr>
              <a:t>99</a:t>
            </a:fld>
            <a:endParaRPr lang="en-US" dirty="0"/>
          </a:p>
        </p:txBody>
      </p:sp>
      <p:sp>
        <p:nvSpPr>
          <p:cNvPr id="104454" name="Text Box 7"/>
          <p:cNvSpPr txBox="1">
            <a:spLocks noChangeArrowheads="1"/>
          </p:cNvSpPr>
          <p:nvPr/>
        </p:nvSpPr>
        <p:spPr bwMode="auto">
          <a:xfrm>
            <a:off x="4572000" y="0"/>
            <a:ext cx="4495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extLst>
      <p:ext uri="{BB962C8B-B14F-4D97-AF65-F5344CB8AC3E}">
        <p14:creationId xmlns:p14="http://schemas.microsoft.com/office/powerpoint/2010/main" val="1518683045"/>
      </p:ext>
    </p:extLst>
  </p:cSld>
  <p:clrMapOvr>
    <a:masterClrMapping/>
  </p:clrMapOvr>
  <p:transition spd="slow"/>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152400" y="1066800"/>
            <a:ext cx="8839200" cy="584200"/>
          </a:xfrm>
          <a:prstGeom prst="rect">
            <a:avLst/>
          </a:prstGeom>
          <a:noFill/>
          <a:ln w="9525">
            <a:noFill/>
            <a:miter lim="800000"/>
            <a:headEnd/>
            <a:tailEnd/>
          </a:ln>
        </p:spPr>
        <p:txBody>
          <a:bodyPr>
            <a:spAutoFit/>
          </a:bodyPr>
          <a:lstStyle/>
          <a:p>
            <a:pPr algn="ctr">
              <a:defRPr/>
            </a:pPr>
            <a:r>
              <a:rPr lang="en-US" sz="3200" dirty="0">
                <a:solidFill>
                  <a:schemeClr val="accent3"/>
                </a:solidFill>
                <a:latin typeface="+mj-lt"/>
              </a:rPr>
              <a:t>Madison Church</a:t>
            </a:r>
          </a:p>
        </p:txBody>
      </p:sp>
      <p:sp>
        <p:nvSpPr>
          <p:cNvPr id="4" name="Text Box 3"/>
          <p:cNvSpPr txBox="1">
            <a:spLocks noChangeArrowheads="1"/>
          </p:cNvSpPr>
          <p:nvPr/>
        </p:nvSpPr>
        <p:spPr bwMode="auto">
          <a:xfrm>
            <a:off x="152400" y="304800"/>
            <a:ext cx="8763000" cy="769938"/>
          </a:xfrm>
          <a:prstGeom prst="rect">
            <a:avLst/>
          </a:prstGeom>
          <a:noFill/>
          <a:ln w="9525">
            <a:noFill/>
            <a:miter lim="800000"/>
            <a:headEnd/>
            <a:tailEnd/>
          </a:ln>
        </p:spPr>
        <p:txBody>
          <a:bodyPr>
            <a:spAutoFit/>
          </a:bodyPr>
          <a:lstStyle/>
          <a:p>
            <a:pPr algn="ctr">
              <a:defRPr/>
            </a:pPr>
            <a:r>
              <a:rPr lang="en-US" sz="4400" dirty="0">
                <a:solidFill>
                  <a:schemeClr val="accent3"/>
                </a:solidFill>
                <a:latin typeface="+mj-lt"/>
              </a:rPr>
              <a:t>Annual Profile of Monthly Data</a:t>
            </a:r>
          </a:p>
        </p:txBody>
      </p:sp>
      <p:graphicFrame>
        <p:nvGraphicFramePr>
          <p:cNvPr id="8" name="Chart 7"/>
          <p:cNvGraphicFramePr>
            <a:graphicFrameLocks/>
          </p:cNvGraphicFramePr>
          <p:nvPr/>
        </p:nvGraphicFramePr>
        <p:xfrm>
          <a:off x="647700" y="1828800"/>
          <a:ext cx="7848600" cy="4559300"/>
        </p:xfrm>
        <a:graphic>
          <a:graphicData uri="http://schemas.openxmlformats.org/drawingml/2006/chart">
            <c:chart xmlns:c="http://schemas.openxmlformats.org/drawingml/2006/chart" xmlns:r="http://schemas.openxmlformats.org/officeDocument/2006/relationships" r:id="rId3"/>
          </a:graphicData>
        </a:graphic>
      </p:graphicFrame>
      <p:sp>
        <p:nvSpPr>
          <p:cNvPr id="6" name="Slide Number Placeholder 5"/>
          <p:cNvSpPr>
            <a:spLocks noGrp="1"/>
          </p:cNvSpPr>
          <p:nvPr>
            <p:ph type="sldNum" sz="quarter" idx="11"/>
          </p:nvPr>
        </p:nvSpPr>
        <p:spPr/>
        <p:txBody>
          <a:bodyPr/>
          <a:lstStyle/>
          <a:p>
            <a:pPr>
              <a:defRPr/>
            </a:pPr>
            <a:fld id="{B0BBFABF-5ED9-4A41-AD5F-4C84E70E22D5}" type="slidenum">
              <a:rPr lang="en-US"/>
              <a:pPr>
                <a:defRPr/>
              </a:pPr>
              <a:t>100</a:t>
            </a:fld>
            <a:endParaRPr lang="en-US" dirty="0"/>
          </a:p>
        </p:txBody>
      </p:sp>
      <p:sp>
        <p:nvSpPr>
          <p:cNvPr id="104454" name="Text Box 7"/>
          <p:cNvSpPr txBox="1">
            <a:spLocks noChangeArrowheads="1"/>
          </p:cNvSpPr>
          <p:nvPr/>
        </p:nvSpPr>
        <p:spPr bwMode="auto">
          <a:xfrm>
            <a:off x="4572000" y="0"/>
            <a:ext cx="4495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extLst>
      <p:ext uri="{BB962C8B-B14F-4D97-AF65-F5344CB8AC3E}">
        <p14:creationId xmlns:p14="http://schemas.microsoft.com/office/powerpoint/2010/main" val="241850840"/>
      </p:ext>
    </p:extLst>
  </p:cSld>
  <p:clrMapOvr>
    <a:masterClrMapping/>
  </p:clrMapOvr>
  <p:transition spd="slow"/>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4"/>
          <p:cNvSpPr>
            <a:spLocks noGrp="1" noChangeArrowheads="1"/>
          </p:cNvSpPr>
          <p:nvPr>
            <p:ph type="ctrTitle" idx="4294967295"/>
          </p:nvPr>
        </p:nvSpPr>
        <p:spPr>
          <a:xfrm>
            <a:off x="609600" y="381000"/>
            <a:ext cx="7772400" cy="1470025"/>
          </a:xfrm>
        </p:spPr>
        <p:txBody>
          <a:bodyPr/>
          <a:lstStyle/>
          <a:p>
            <a:r>
              <a:rPr lang="en-US" sz="3600" dirty="0"/>
              <a:t>Exercises 4A and 4B: </a:t>
            </a:r>
            <a:br>
              <a:rPr lang="en-US" sz="3600" dirty="0"/>
            </a:br>
            <a:r>
              <a:rPr lang="en-US" sz="3600" dirty="0"/>
              <a:t>Monthly Electric and Gas Profiles</a:t>
            </a:r>
          </a:p>
        </p:txBody>
      </p:sp>
      <p:pic>
        <p:nvPicPr>
          <p:cNvPr id="10547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16764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76" name="Text Box 5"/>
          <p:cNvSpPr txBox="1">
            <a:spLocks noChangeArrowheads="1"/>
          </p:cNvSpPr>
          <p:nvPr/>
        </p:nvSpPr>
        <p:spPr bwMode="auto">
          <a:xfrm>
            <a:off x="4495800" y="0"/>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9E2FD1D6-467C-48E7-8981-1A23A826B31B}" type="slidenum">
              <a:rPr lang="en-US"/>
              <a:pPr>
                <a:defRPr/>
              </a:pPr>
              <a:t>101</a:t>
            </a:fld>
            <a:endParaRPr lang="en-US"/>
          </a:p>
        </p:txBody>
      </p:sp>
      <p:sp>
        <p:nvSpPr>
          <p:cNvPr id="105478" name="Rectangle 6"/>
          <p:cNvSpPr>
            <a:spLocks noChangeArrowheads="1"/>
          </p:cNvSpPr>
          <p:nvPr/>
        </p:nvSpPr>
        <p:spPr bwMode="auto">
          <a:xfrm>
            <a:off x="228600" y="3581400"/>
            <a:ext cx="19812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solidFill>
                  <a:schemeClr val="bg1"/>
                </a:solidFill>
              </a:rPr>
              <a:t>Page 11 </a:t>
            </a:r>
          </a:p>
          <a:p>
            <a:r>
              <a:rPr lang="en-US" sz="2800" dirty="0">
                <a:solidFill>
                  <a:schemeClr val="bg1"/>
                </a:solidFill>
              </a:rPr>
              <a:t>in the exercises</a:t>
            </a:r>
          </a:p>
        </p:txBody>
      </p:sp>
      <p:pic>
        <p:nvPicPr>
          <p:cNvPr id="105479"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7400" y="2286000"/>
            <a:ext cx="65151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381750"/>
            <a:ext cx="2133600" cy="476250"/>
          </a:xfrm>
          <a:prstGeom prst="rect">
            <a:avLst/>
          </a:prstGeom>
          <a:noFill/>
          <a:ln>
            <a:miter lim="800000"/>
            <a:headEnd/>
            <a:tailEnd/>
          </a:ln>
        </p:spPr>
        <p:txBody>
          <a:bodyPr/>
          <a:lstStyle/>
          <a:p>
            <a:pPr algn="r">
              <a:defRPr/>
            </a:pPr>
            <a:fld id="{1C03BF40-1FC1-4DDE-9975-790694789BE3}" type="slidenum">
              <a:rPr lang="en-US" sz="1200">
                <a:solidFill>
                  <a:schemeClr val="accent3"/>
                </a:solidFill>
              </a:rPr>
              <a:pPr algn="r">
                <a:defRPr/>
              </a:pPr>
              <a:t>102</a:t>
            </a:fld>
            <a:endParaRPr lang="en-US" sz="1200" dirty="0">
              <a:solidFill>
                <a:schemeClr val="accent3"/>
              </a:solidFill>
            </a:endParaRPr>
          </a:p>
        </p:txBody>
      </p:sp>
      <p:sp>
        <p:nvSpPr>
          <p:cNvPr id="106499" name="Rectangle 1026"/>
          <p:cNvSpPr txBox="1">
            <a:spLocks noChangeArrowheads="1"/>
          </p:cNvSpPr>
          <p:nvPr/>
        </p:nvSpPr>
        <p:spPr bwMode="auto">
          <a:xfrm>
            <a:off x="457200" y="274638"/>
            <a:ext cx="8229600" cy="140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4000" b="1">
                <a:solidFill>
                  <a:schemeClr val="bg1"/>
                </a:solidFill>
              </a:rPr>
              <a:t>Assess Performance </a:t>
            </a:r>
          </a:p>
        </p:txBody>
      </p:sp>
      <p:sp>
        <p:nvSpPr>
          <p:cNvPr id="106500" name="Rectangle 1027"/>
          <p:cNvSpPr txBox="1">
            <a:spLocks noChangeArrowheads="1"/>
          </p:cNvSpPr>
          <p:nvPr/>
        </p:nvSpPr>
        <p:spPr bwMode="auto">
          <a:xfrm>
            <a:off x="914400" y="1981200"/>
            <a:ext cx="7391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Tx/>
              <a:buChar char="•"/>
            </a:pPr>
            <a:r>
              <a:rPr lang="en-US" sz="3200">
                <a:solidFill>
                  <a:srgbClr val="D0D1CD"/>
                </a:solidFill>
              </a:rPr>
              <a:t>Annual usage</a:t>
            </a:r>
            <a:endParaRPr lang="en-US" sz="3200" dirty="0">
              <a:solidFill>
                <a:srgbClr val="D0D1CD"/>
              </a:solidFill>
            </a:endParaRPr>
          </a:p>
          <a:p>
            <a:pPr lvl="1" eaLnBrk="1" hangingPunct="1">
              <a:spcBef>
                <a:spcPct val="20000"/>
              </a:spcBef>
              <a:buFontTx/>
              <a:buChar char="–"/>
            </a:pPr>
            <a:r>
              <a:rPr lang="en-US" sz="2800">
                <a:solidFill>
                  <a:srgbClr val="D0D1CD"/>
                </a:solidFill>
              </a:rPr>
              <a:t>Energy cost index (ECI</a:t>
            </a:r>
            <a:r>
              <a:rPr lang="en-US" sz="2800" dirty="0">
                <a:solidFill>
                  <a:srgbClr val="D0D1CD"/>
                </a:solidFill>
              </a:rPr>
              <a:t>)</a:t>
            </a:r>
          </a:p>
          <a:p>
            <a:pPr lvl="1" eaLnBrk="1" hangingPunct="1">
              <a:spcBef>
                <a:spcPct val="20000"/>
              </a:spcBef>
              <a:buFontTx/>
              <a:buChar char="–"/>
            </a:pPr>
            <a:r>
              <a:rPr lang="en-US" sz="2800">
                <a:solidFill>
                  <a:srgbClr val="D0D1CD"/>
                </a:solidFill>
              </a:rPr>
              <a:t>Energy utilization index (EUI</a:t>
            </a:r>
            <a:r>
              <a:rPr lang="en-US" sz="2800" dirty="0">
                <a:solidFill>
                  <a:srgbClr val="D0D1CD"/>
                </a:solidFill>
              </a:rPr>
              <a:t>)</a:t>
            </a:r>
          </a:p>
          <a:p>
            <a:pPr eaLnBrk="1" hangingPunct="1">
              <a:spcBef>
                <a:spcPts val="1800"/>
              </a:spcBef>
              <a:buFontTx/>
              <a:buChar char="•"/>
            </a:pPr>
            <a:r>
              <a:rPr lang="en-US" sz="3200">
                <a:solidFill>
                  <a:srgbClr val="D0D1CD"/>
                </a:solidFill>
              </a:rPr>
              <a:t>Annual profile of monthly data</a:t>
            </a:r>
            <a:endParaRPr lang="en-US" sz="3200" dirty="0">
              <a:solidFill>
                <a:srgbClr val="D0D1CD"/>
              </a:solidFill>
            </a:endParaRPr>
          </a:p>
          <a:p>
            <a:pPr eaLnBrk="1" hangingPunct="1">
              <a:spcBef>
                <a:spcPts val="1800"/>
              </a:spcBef>
              <a:buFontTx/>
              <a:buChar char="•"/>
            </a:pPr>
            <a:r>
              <a:rPr lang="en-US" sz="3600">
                <a:solidFill>
                  <a:schemeClr val="bg1"/>
                </a:solidFill>
              </a:rPr>
              <a:t>Daily profile of 15-minute data</a:t>
            </a:r>
            <a:endParaRPr lang="en-US" sz="3600" dirty="0">
              <a:solidFill>
                <a:schemeClr val="bg1"/>
              </a:solidFill>
            </a:endParaRPr>
          </a:p>
        </p:txBody>
      </p:sp>
      <p:sp>
        <p:nvSpPr>
          <p:cNvPr id="106501" name="Text Box 5"/>
          <p:cNvSpPr txBox="1">
            <a:spLocks noChangeArrowheads="1"/>
          </p:cNvSpPr>
          <p:nvPr/>
        </p:nvSpPr>
        <p:spPr bwMode="auto">
          <a:xfrm>
            <a:off x="4419600" y="0"/>
            <a:ext cx="464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4" descr="677 Ala Moan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1600" y="1905000"/>
            <a:ext cx="6248400" cy="468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txBox="1">
            <a:spLocks noChangeArrowheads="1"/>
          </p:cNvSpPr>
          <p:nvPr/>
        </p:nvSpPr>
        <p:spPr bwMode="auto">
          <a:xfrm>
            <a:off x="0" y="533400"/>
            <a:ext cx="9067800" cy="1143000"/>
          </a:xfrm>
          <a:prstGeom prst="rect">
            <a:avLst/>
          </a:prstGeom>
          <a:noFill/>
          <a:ln w="9525">
            <a:noFill/>
            <a:miter lim="800000"/>
            <a:headEnd/>
            <a:tailEnd/>
          </a:ln>
        </p:spPr>
        <p:txBody>
          <a:bodyPr anchor="ctr"/>
          <a:lstStyle/>
          <a:p>
            <a:pPr>
              <a:defRPr/>
            </a:pPr>
            <a:r>
              <a:rPr lang="en-US" sz="3800" b="1" kern="0" spc="-60" dirty="0">
                <a:solidFill>
                  <a:schemeClr val="bg1"/>
                </a:solidFill>
                <a:latin typeface="+mj-lt"/>
                <a:ea typeface="+mj-ea"/>
                <a:cs typeface="+mj-cs"/>
              </a:rPr>
              <a:t>Honolulu Office Building: Using </a:t>
            </a:r>
            <a:br>
              <a:rPr lang="en-US" sz="3800" b="1" kern="0" spc="-60" dirty="0">
                <a:solidFill>
                  <a:schemeClr val="bg1"/>
                </a:solidFill>
                <a:latin typeface="+mj-lt"/>
                <a:ea typeface="+mj-ea"/>
                <a:cs typeface="+mj-cs"/>
              </a:rPr>
            </a:br>
            <a:r>
              <a:rPr lang="en-US" sz="3800" b="1" kern="0" spc="-60" dirty="0">
                <a:solidFill>
                  <a:schemeClr val="bg1"/>
                </a:solidFill>
                <a:latin typeface="+mj-lt"/>
                <a:ea typeface="+mj-ea"/>
                <a:cs typeface="+mj-cs"/>
              </a:rPr>
              <a:t>15-Minute Data to Identify Opportunities</a:t>
            </a:r>
          </a:p>
        </p:txBody>
      </p:sp>
      <p:sp>
        <p:nvSpPr>
          <p:cNvPr id="107524" name="Text Box 7"/>
          <p:cNvSpPr txBox="1">
            <a:spLocks noChangeArrowheads="1"/>
          </p:cNvSpPr>
          <p:nvPr/>
        </p:nvSpPr>
        <p:spPr bwMode="auto">
          <a:xfrm>
            <a:off x="4419600" y="0"/>
            <a:ext cx="464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5935F3F3-DCB6-45DE-9EDE-622326C64C3F}" type="slidenum">
              <a:rPr lang="en-US"/>
              <a:pPr>
                <a:defRPr/>
              </a:pPr>
              <a:t>103</a:t>
            </a:fld>
            <a:endParaRPr lang="en-US"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152400" y="381000"/>
            <a:ext cx="8915400" cy="679450"/>
          </a:xfrm>
          <a:prstGeom prst="rect">
            <a:avLst/>
          </a:prstGeom>
          <a:noFill/>
          <a:ln w="9525">
            <a:noFill/>
            <a:round/>
            <a:headEnd/>
            <a:tailEnd/>
          </a:ln>
        </p:spPr>
        <p:txBody>
          <a:bodyPr lIns="90000" tIns="46800" rIns="90000" bIns="46800">
            <a:spAutoFit/>
          </a:bodyP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FFFF"/>
                </a:solidFill>
                <a:latin typeface="+mj-lt"/>
              </a:rPr>
              <a:t>Daily Profile of 15-Minute Data</a:t>
            </a:r>
          </a:p>
        </p:txBody>
      </p:sp>
      <p:sp>
        <p:nvSpPr>
          <p:cNvPr id="108548" name="Text Box 7"/>
          <p:cNvSpPr txBox="1">
            <a:spLocks noChangeArrowheads="1"/>
          </p:cNvSpPr>
          <p:nvPr/>
        </p:nvSpPr>
        <p:spPr bwMode="auto">
          <a:xfrm>
            <a:off x="4495800" y="0"/>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B637B839-F819-4551-AB7C-2454EFCF88E6}" type="slidenum">
              <a:rPr lang="en-US"/>
              <a:pPr>
                <a:defRPr/>
              </a:pPr>
              <a:t>104</a:t>
            </a:fld>
            <a:endParaRPr lang="en-US"/>
          </a:p>
        </p:txBody>
      </p:sp>
      <p:pic>
        <p:nvPicPr>
          <p:cNvPr id="18" name="Picture 17" descr="677_hourly.bmp">
            <a:extLst>
              <a:ext uri="{FF2B5EF4-FFF2-40B4-BE49-F238E27FC236}">
                <a16:creationId xmlns:a16="http://schemas.microsoft.com/office/drawing/2014/main" id="{4F0AC82B-6532-4E4A-B7E9-257ACD7B22C9}"/>
              </a:ext>
            </a:extLst>
          </p:cNvPr>
          <p:cNvPicPr>
            <a:picLocks noChangeAspect="1"/>
          </p:cNvPicPr>
          <p:nvPr/>
        </p:nvPicPr>
        <p:blipFill>
          <a:blip r:embed="rId3">
            <a:extLst>
              <a:ext uri="{28A0092B-C50C-407E-A947-70E740481C1C}">
                <a14:useLocalDpi xmlns:a14="http://schemas.microsoft.com/office/drawing/2010/main" val="0"/>
              </a:ext>
            </a:extLst>
          </a:blip>
          <a:srcRect t="9412" b="9412"/>
          <a:stretch>
            <a:fillRect/>
          </a:stretch>
        </p:blipFill>
        <p:spPr bwMode="auto">
          <a:xfrm>
            <a:off x="228600" y="1179512"/>
            <a:ext cx="8686800"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7">
            <a:extLst>
              <a:ext uri="{FF2B5EF4-FFF2-40B4-BE49-F238E27FC236}">
                <a16:creationId xmlns:a16="http://schemas.microsoft.com/office/drawing/2014/main" id="{5E1708DA-6285-4F9D-AA9A-330415CC945D}"/>
              </a:ext>
            </a:extLst>
          </p:cNvPr>
          <p:cNvSpPr txBox="1"/>
          <p:nvPr/>
        </p:nvSpPr>
        <p:spPr>
          <a:xfrm>
            <a:off x="1524000" y="3922712"/>
            <a:ext cx="3048000" cy="307777"/>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sz="1400" dirty="0"/>
              <a:t>All AHUs + 1 chiller</a:t>
            </a:r>
          </a:p>
        </p:txBody>
      </p:sp>
      <p:sp>
        <p:nvSpPr>
          <p:cNvPr id="20" name="TextBox 11">
            <a:extLst>
              <a:ext uri="{FF2B5EF4-FFF2-40B4-BE49-F238E27FC236}">
                <a16:creationId xmlns:a16="http://schemas.microsoft.com/office/drawing/2014/main" id="{1B381413-AB3C-4F4A-82BE-B95D497EBC40}"/>
              </a:ext>
            </a:extLst>
          </p:cNvPr>
          <p:cNvSpPr txBox="1"/>
          <p:nvPr/>
        </p:nvSpPr>
        <p:spPr>
          <a:xfrm>
            <a:off x="1964924" y="3076001"/>
            <a:ext cx="2454676" cy="307777"/>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sz="1400" dirty="0"/>
              <a:t>2</a:t>
            </a:r>
            <a:r>
              <a:rPr lang="en-US" sz="1400" baseline="30000" dirty="0"/>
              <a:t>nd</a:t>
            </a:r>
            <a:r>
              <a:rPr lang="en-US" sz="1400" dirty="0"/>
              <a:t> chiller</a:t>
            </a:r>
          </a:p>
        </p:txBody>
      </p:sp>
      <p:sp>
        <p:nvSpPr>
          <p:cNvPr id="21" name="TextBox 14">
            <a:extLst>
              <a:ext uri="{FF2B5EF4-FFF2-40B4-BE49-F238E27FC236}">
                <a16:creationId xmlns:a16="http://schemas.microsoft.com/office/drawing/2014/main" id="{810FBB49-62CA-4891-9415-675DFA611329}"/>
              </a:ext>
            </a:extLst>
          </p:cNvPr>
          <p:cNvSpPr txBox="1"/>
          <p:nvPr/>
        </p:nvSpPr>
        <p:spPr>
          <a:xfrm>
            <a:off x="1279124" y="1938535"/>
            <a:ext cx="2454676" cy="307777"/>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sz="1400" dirty="0"/>
              <a:t>Chillers unloading</a:t>
            </a:r>
          </a:p>
        </p:txBody>
      </p:sp>
      <p:sp>
        <p:nvSpPr>
          <p:cNvPr id="22" name="TextBox 17">
            <a:extLst>
              <a:ext uri="{FF2B5EF4-FFF2-40B4-BE49-F238E27FC236}">
                <a16:creationId xmlns:a16="http://schemas.microsoft.com/office/drawing/2014/main" id="{24B5FA37-B59E-422D-A46A-2C831C3C9D84}"/>
              </a:ext>
            </a:extLst>
          </p:cNvPr>
          <p:cNvSpPr txBox="1"/>
          <p:nvPr/>
        </p:nvSpPr>
        <p:spPr>
          <a:xfrm>
            <a:off x="2819400" y="2319535"/>
            <a:ext cx="2454676" cy="307777"/>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sz="1400" dirty="0"/>
              <a:t>People + lights</a:t>
            </a:r>
          </a:p>
        </p:txBody>
      </p:sp>
      <p:sp>
        <p:nvSpPr>
          <p:cNvPr id="23" name="TextBox 20">
            <a:extLst>
              <a:ext uri="{FF2B5EF4-FFF2-40B4-BE49-F238E27FC236}">
                <a16:creationId xmlns:a16="http://schemas.microsoft.com/office/drawing/2014/main" id="{E583060C-F8E8-458A-86AE-6CB714D8DF6D}"/>
              </a:ext>
            </a:extLst>
          </p:cNvPr>
          <p:cNvSpPr txBox="1"/>
          <p:nvPr/>
        </p:nvSpPr>
        <p:spPr>
          <a:xfrm>
            <a:off x="3473370" y="1122254"/>
            <a:ext cx="2454676" cy="307777"/>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sz="1400" dirty="0"/>
              <a:t>Fully occupied</a:t>
            </a:r>
          </a:p>
        </p:txBody>
      </p:sp>
      <p:cxnSp>
        <p:nvCxnSpPr>
          <p:cNvPr id="24" name="Straight Connector 23">
            <a:extLst>
              <a:ext uri="{FF2B5EF4-FFF2-40B4-BE49-F238E27FC236}">
                <a16:creationId xmlns:a16="http://schemas.microsoft.com/office/drawing/2014/main" id="{A91AA573-44D9-4685-B26C-1F877517A0ED}"/>
              </a:ext>
            </a:extLst>
          </p:cNvPr>
          <p:cNvCxnSpPr/>
          <p:nvPr/>
        </p:nvCxnSpPr>
        <p:spPr>
          <a:xfrm>
            <a:off x="3505268" y="1548985"/>
            <a:ext cx="0" cy="3973927"/>
          </a:xfrm>
          <a:prstGeom prst="line">
            <a:avLst/>
          </a:prstGeom>
          <a:ln w="25400">
            <a:solidFill>
              <a:srgbClr val="00B050"/>
            </a:solidFill>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DE306B5-2237-40AC-87E8-848B5132E89F}"/>
              </a:ext>
            </a:extLst>
          </p:cNvPr>
          <p:cNvCxnSpPr/>
          <p:nvPr/>
        </p:nvCxnSpPr>
        <p:spPr>
          <a:xfrm>
            <a:off x="5181600" y="1607529"/>
            <a:ext cx="0" cy="3973927"/>
          </a:xfrm>
          <a:prstGeom prst="line">
            <a:avLst/>
          </a:prstGeom>
          <a:ln w="25400">
            <a:solidFill>
              <a:srgbClr val="00B050"/>
            </a:solidFill>
            <a:prstDash val="dash"/>
          </a:ln>
        </p:spPr>
        <p:style>
          <a:lnRef idx="1">
            <a:schemeClr val="accent1"/>
          </a:lnRef>
          <a:fillRef idx="0">
            <a:schemeClr val="accent1"/>
          </a:fillRef>
          <a:effectRef idx="0">
            <a:schemeClr val="accent1"/>
          </a:effectRef>
          <a:fontRef idx="minor">
            <a:schemeClr val="tx1"/>
          </a:fontRef>
        </p:style>
      </p:cxnSp>
      <p:sp>
        <p:nvSpPr>
          <p:cNvPr id="26" name="TextBox 26">
            <a:extLst>
              <a:ext uri="{FF2B5EF4-FFF2-40B4-BE49-F238E27FC236}">
                <a16:creationId xmlns:a16="http://schemas.microsoft.com/office/drawing/2014/main" id="{3D2ED2B1-CD8D-4753-883F-3C2F6F18031B}"/>
              </a:ext>
            </a:extLst>
          </p:cNvPr>
          <p:cNvSpPr txBox="1"/>
          <p:nvPr/>
        </p:nvSpPr>
        <p:spPr>
          <a:xfrm>
            <a:off x="5257800" y="1484312"/>
            <a:ext cx="2454676" cy="307777"/>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sz="1400" dirty="0"/>
              <a:t>People leaving</a:t>
            </a:r>
          </a:p>
        </p:txBody>
      </p:sp>
      <p:sp>
        <p:nvSpPr>
          <p:cNvPr id="27" name="TextBox 28">
            <a:extLst>
              <a:ext uri="{FF2B5EF4-FFF2-40B4-BE49-F238E27FC236}">
                <a16:creationId xmlns:a16="http://schemas.microsoft.com/office/drawing/2014/main" id="{BE227467-3031-4571-AAFA-B703D25379F8}"/>
              </a:ext>
            </a:extLst>
          </p:cNvPr>
          <p:cNvSpPr txBox="1"/>
          <p:nvPr/>
        </p:nvSpPr>
        <p:spPr>
          <a:xfrm>
            <a:off x="5657569" y="2689024"/>
            <a:ext cx="2454676" cy="307777"/>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sz="1400" dirty="0"/>
              <a:t>Timer off</a:t>
            </a:r>
          </a:p>
        </p:txBody>
      </p:sp>
      <p:cxnSp>
        <p:nvCxnSpPr>
          <p:cNvPr id="28" name="Straight Connector 27">
            <a:extLst>
              <a:ext uri="{FF2B5EF4-FFF2-40B4-BE49-F238E27FC236}">
                <a16:creationId xmlns:a16="http://schemas.microsoft.com/office/drawing/2014/main" id="{428DD583-E000-48B2-BD09-0B6C31AD73F6}"/>
              </a:ext>
            </a:extLst>
          </p:cNvPr>
          <p:cNvCxnSpPr/>
          <p:nvPr/>
        </p:nvCxnSpPr>
        <p:spPr>
          <a:xfrm>
            <a:off x="1143000" y="4684712"/>
            <a:ext cx="5867400" cy="0"/>
          </a:xfrm>
          <a:prstGeom prst="line">
            <a:avLst/>
          </a:prstGeom>
          <a:ln w="28575">
            <a:solidFill>
              <a:srgbClr val="FFC000"/>
            </a:solidFill>
            <a:prstDash val="sysDash"/>
          </a:ln>
        </p:spPr>
        <p:style>
          <a:lnRef idx="1">
            <a:schemeClr val="accent1"/>
          </a:lnRef>
          <a:fillRef idx="0">
            <a:schemeClr val="accent1"/>
          </a:fillRef>
          <a:effectRef idx="0">
            <a:schemeClr val="accent1"/>
          </a:effectRef>
          <a:fontRef idx="minor">
            <a:schemeClr val="tx1"/>
          </a:fontRef>
        </p:style>
      </p:cxnSp>
      <p:sp>
        <p:nvSpPr>
          <p:cNvPr id="29" name="TextBox 32">
            <a:extLst>
              <a:ext uri="{FF2B5EF4-FFF2-40B4-BE49-F238E27FC236}">
                <a16:creationId xmlns:a16="http://schemas.microsoft.com/office/drawing/2014/main" id="{3FB670B1-7121-4975-9F63-68B693C318D5}"/>
              </a:ext>
            </a:extLst>
          </p:cNvPr>
          <p:cNvSpPr txBox="1"/>
          <p:nvPr/>
        </p:nvSpPr>
        <p:spPr>
          <a:xfrm>
            <a:off x="6994124" y="4376935"/>
            <a:ext cx="2454676" cy="307777"/>
          </a:xfrm>
          <a:prstGeom prst="rect">
            <a:avLst/>
          </a:prstGeom>
          <a:no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sz="1400" dirty="0"/>
              <a:t>Building empty</a:t>
            </a:r>
          </a:p>
        </p:txBody>
      </p:sp>
      <p:sp>
        <p:nvSpPr>
          <p:cNvPr id="30" name="Rectangle 29">
            <a:extLst>
              <a:ext uri="{FF2B5EF4-FFF2-40B4-BE49-F238E27FC236}">
                <a16:creationId xmlns:a16="http://schemas.microsoft.com/office/drawing/2014/main" id="{558EF651-80C6-40D3-B36B-5ADC01E3844E}"/>
              </a:ext>
            </a:extLst>
          </p:cNvPr>
          <p:cNvSpPr/>
          <p:nvPr/>
        </p:nvSpPr>
        <p:spPr>
          <a:xfrm>
            <a:off x="8112245" y="3383778"/>
            <a:ext cx="422155" cy="2341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en-US"/>
          </a:p>
        </p:txBody>
      </p:sp>
      <p:sp>
        <p:nvSpPr>
          <p:cNvPr id="31" name="TextBox 16">
            <a:extLst>
              <a:ext uri="{FF2B5EF4-FFF2-40B4-BE49-F238E27FC236}">
                <a16:creationId xmlns:a16="http://schemas.microsoft.com/office/drawing/2014/main" id="{6CF065C2-5788-4181-852E-E79E33BE6519}"/>
              </a:ext>
            </a:extLst>
          </p:cNvPr>
          <p:cNvSpPr txBox="1"/>
          <p:nvPr/>
        </p:nvSpPr>
        <p:spPr>
          <a:xfrm>
            <a:off x="7543800" y="3324780"/>
            <a:ext cx="1028700" cy="369332"/>
          </a:xfrm>
          <a:prstGeom prst="rect">
            <a:avLst/>
          </a:prstGeom>
          <a:solidFill>
            <a:schemeClr val="bg1"/>
          </a:solid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dirty="0"/>
              <a:t>Aug. 6</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152400" y="381000"/>
            <a:ext cx="8915400" cy="679450"/>
          </a:xfrm>
          <a:prstGeom prst="rect">
            <a:avLst/>
          </a:prstGeom>
          <a:noFill/>
          <a:ln w="9525">
            <a:noFill/>
            <a:round/>
            <a:headEnd/>
            <a:tailEnd/>
          </a:ln>
        </p:spPr>
        <p:txBody>
          <a:bodyPr lIns="90000" tIns="46800" rIns="90000" bIns="46800">
            <a:spAutoFit/>
          </a:bodyP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FFFF"/>
                </a:solidFill>
                <a:latin typeface="+mj-lt"/>
              </a:rPr>
              <a:t>Simplified Profile</a:t>
            </a:r>
          </a:p>
        </p:txBody>
      </p:sp>
      <p:sp>
        <p:nvSpPr>
          <p:cNvPr id="109572" name="Text Box 7"/>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1C038D1D-6B3A-49B5-AD36-5FCD2B5E8CCA}" type="slidenum">
              <a:rPr lang="en-US"/>
              <a:pPr>
                <a:defRPr/>
              </a:pPr>
              <a:t>105</a:t>
            </a:fld>
            <a:endParaRPr lang="en-US"/>
          </a:p>
        </p:txBody>
      </p:sp>
      <p:pic>
        <p:nvPicPr>
          <p:cNvPr id="7" name="Picture 6">
            <a:extLst>
              <a:ext uri="{FF2B5EF4-FFF2-40B4-BE49-F238E27FC236}">
                <a16:creationId xmlns:a16="http://schemas.microsoft.com/office/drawing/2014/main" id="{D2063A31-04E6-4B5C-9809-C08FA59A18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b="3783"/>
          <a:stretch>
            <a:fillRect/>
          </a:stretch>
        </p:blipFill>
        <p:spPr bwMode="auto">
          <a:xfrm>
            <a:off x="785019" y="1371600"/>
            <a:ext cx="7573963"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 name="TextBox 1">
            <a:extLst>
              <a:ext uri="{FF2B5EF4-FFF2-40B4-BE49-F238E27FC236}">
                <a16:creationId xmlns:a16="http://schemas.microsoft.com/office/drawing/2014/main" id="{073BDA11-C364-46B5-9080-03709AFFAC16}"/>
              </a:ext>
            </a:extLst>
          </p:cNvPr>
          <p:cNvSpPr txBox="1"/>
          <p:nvPr/>
        </p:nvSpPr>
        <p:spPr>
          <a:xfrm>
            <a:off x="7643019" y="3352800"/>
            <a:ext cx="685800" cy="369332"/>
          </a:xfrm>
          <a:prstGeom prst="rect">
            <a:avLst/>
          </a:prstGeom>
          <a:solidFill>
            <a:schemeClr val="bg1"/>
          </a:solid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dirty="0"/>
              <a:t>kW</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152400" y="381000"/>
            <a:ext cx="8839200" cy="679450"/>
          </a:xfrm>
          <a:prstGeom prst="rect">
            <a:avLst/>
          </a:prstGeom>
          <a:noFill/>
          <a:ln w="9525">
            <a:noFill/>
            <a:round/>
            <a:headEnd/>
            <a:tailEnd/>
          </a:ln>
        </p:spPr>
        <p:txBody>
          <a:bodyPr lIns="90000" tIns="46800" rIns="90000" bIns="46800">
            <a:spAutoFit/>
          </a:bodyP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FFFF"/>
                </a:solidFill>
                <a:latin typeface="+mj-lt"/>
              </a:rPr>
              <a:t>Monday Versus Holiday</a:t>
            </a:r>
          </a:p>
        </p:txBody>
      </p:sp>
      <p:sp>
        <p:nvSpPr>
          <p:cNvPr id="110596" name="Text Box 7"/>
          <p:cNvSpPr txBox="1">
            <a:spLocks noChangeArrowheads="1"/>
          </p:cNvSpPr>
          <p:nvPr/>
        </p:nvSpPr>
        <p:spPr bwMode="auto">
          <a:xfrm>
            <a:off x="4114800" y="0"/>
            <a:ext cx="495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A07C20B4-1B64-44CF-ACDC-47EE5217A61F}" type="slidenum">
              <a:rPr lang="en-US"/>
              <a:pPr>
                <a:defRPr/>
              </a:pPr>
              <a:t>106</a:t>
            </a:fld>
            <a:endParaRPr lang="en-US"/>
          </a:p>
        </p:txBody>
      </p:sp>
      <p:pic>
        <p:nvPicPr>
          <p:cNvPr id="7" name="Picture 6" descr="677_hourly.bmp">
            <a:extLst>
              <a:ext uri="{FF2B5EF4-FFF2-40B4-BE49-F238E27FC236}">
                <a16:creationId xmlns:a16="http://schemas.microsoft.com/office/drawing/2014/main" id="{6FD5A326-E317-457B-9A8A-B0FAD6C05908}"/>
              </a:ext>
            </a:extLst>
          </p:cNvPr>
          <p:cNvPicPr>
            <a:picLocks noChangeAspect="1"/>
          </p:cNvPicPr>
          <p:nvPr/>
        </p:nvPicPr>
        <p:blipFill>
          <a:blip r:embed="rId3">
            <a:extLst>
              <a:ext uri="{28A0092B-C50C-407E-A947-70E740481C1C}">
                <a14:useLocalDpi xmlns:a14="http://schemas.microsoft.com/office/drawing/2010/main" val="0"/>
              </a:ext>
            </a:extLst>
          </a:blip>
          <a:srcRect l="1836" t="7059" r="2753" b="8235"/>
          <a:stretch>
            <a:fillRect/>
          </a:stretch>
        </p:blipFill>
        <p:spPr bwMode="auto">
          <a:xfrm>
            <a:off x="647700" y="1092200"/>
            <a:ext cx="8070730" cy="553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6">
            <a:extLst>
              <a:ext uri="{FF2B5EF4-FFF2-40B4-BE49-F238E27FC236}">
                <a16:creationId xmlns:a16="http://schemas.microsoft.com/office/drawing/2014/main" id="{225DB024-5D98-468F-8D90-8F562CB54306}"/>
              </a:ext>
            </a:extLst>
          </p:cNvPr>
          <p:cNvSpPr txBox="1"/>
          <p:nvPr/>
        </p:nvSpPr>
        <p:spPr>
          <a:xfrm>
            <a:off x="7501467" y="3259189"/>
            <a:ext cx="1185333" cy="369332"/>
          </a:xfrm>
          <a:prstGeom prst="rect">
            <a:avLst/>
          </a:prstGeom>
          <a:solidFill>
            <a:schemeClr val="bg1"/>
          </a:solid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dirty="0"/>
              <a:t>Aug. 6</a:t>
            </a:r>
          </a:p>
        </p:txBody>
      </p:sp>
      <p:sp>
        <p:nvSpPr>
          <p:cNvPr id="9" name="TextBox 7">
            <a:extLst>
              <a:ext uri="{FF2B5EF4-FFF2-40B4-BE49-F238E27FC236}">
                <a16:creationId xmlns:a16="http://schemas.microsoft.com/office/drawing/2014/main" id="{AA22407B-5684-4EDF-ACF5-0FC712B06146}"/>
              </a:ext>
            </a:extLst>
          </p:cNvPr>
          <p:cNvSpPr txBox="1"/>
          <p:nvPr/>
        </p:nvSpPr>
        <p:spPr>
          <a:xfrm>
            <a:off x="7467600" y="3620054"/>
            <a:ext cx="1219200" cy="369332"/>
          </a:xfrm>
          <a:prstGeom prst="rect">
            <a:avLst/>
          </a:prstGeom>
          <a:solidFill>
            <a:schemeClr val="bg1"/>
          </a:solidFill>
        </p:spPr>
        <p:txBody>
          <a:bodyPr wrap="square" rtlCol="0">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r>
              <a:rPr lang="en-US" dirty="0"/>
              <a:t>Sep. 3</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0" y="381000"/>
            <a:ext cx="9144000" cy="620812"/>
          </a:xfrm>
          <a:prstGeom prst="rect">
            <a:avLst/>
          </a:prstGeom>
          <a:noFill/>
          <a:ln w="9525">
            <a:noFill/>
            <a:round/>
            <a:headEnd/>
            <a:tailEnd/>
          </a:ln>
        </p:spPr>
        <p:txBody>
          <a:bodyPr wrap="square" lIns="90000" tIns="46800" rIns="90000" bIns="46800">
            <a:spAutoFit/>
          </a:bodyP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600" b="1" dirty="0">
                <a:solidFill>
                  <a:srgbClr val="FFFFFF"/>
                </a:solidFill>
                <a:latin typeface="+mj-lt"/>
              </a:rPr>
              <a:t>New Software to Evaluate Interval Data</a:t>
            </a:r>
          </a:p>
        </p:txBody>
      </p:sp>
      <p:sp>
        <p:nvSpPr>
          <p:cNvPr id="110596" name="Text Box 7"/>
          <p:cNvSpPr txBox="1">
            <a:spLocks noChangeArrowheads="1"/>
          </p:cNvSpPr>
          <p:nvPr/>
        </p:nvSpPr>
        <p:spPr bwMode="auto">
          <a:xfrm>
            <a:off x="4114800" y="0"/>
            <a:ext cx="495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A07C20B4-1B64-44CF-ACDC-47EE5217A61F}" type="slidenum">
              <a:rPr lang="en-US"/>
              <a:pPr>
                <a:defRPr/>
              </a:pPr>
              <a:t>107</a:t>
            </a:fld>
            <a:endParaRPr lang="en-US"/>
          </a:p>
        </p:txBody>
      </p:sp>
      <p:pic>
        <p:nvPicPr>
          <p:cNvPr id="2" name="Picture 1">
            <a:extLst>
              <a:ext uri="{FF2B5EF4-FFF2-40B4-BE49-F238E27FC236}">
                <a16:creationId xmlns:a16="http://schemas.microsoft.com/office/drawing/2014/main" id="{D8292438-B882-4045-8068-F810ADFAC54E}"/>
              </a:ext>
            </a:extLst>
          </p:cNvPr>
          <p:cNvPicPr>
            <a:picLocks noChangeAspect="1"/>
          </p:cNvPicPr>
          <p:nvPr/>
        </p:nvPicPr>
        <p:blipFill>
          <a:blip r:embed="rId3"/>
          <a:stretch>
            <a:fillRect/>
          </a:stretch>
        </p:blipFill>
        <p:spPr>
          <a:xfrm>
            <a:off x="304800" y="976416"/>
            <a:ext cx="8534400" cy="5282487"/>
          </a:xfrm>
          <a:prstGeom prst="rect">
            <a:avLst/>
          </a:prstGeom>
        </p:spPr>
      </p:pic>
    </p:spTree>
    <p:extLst>
      <p:ext uri="{BB962C8B-B14F-4D97-AF65-F5344CB8AC3E}">
        <p14:creationId xmlns:p14="http://schemas.microsoft.com/office/powerpoint/2010/main" val="115848009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0" y="381000"/>
            <a:ext cx="9144000" cy="620812"/>
          </a:xfrm>
          <a:prstGeom prst="rect">
            <a:avLst/>
          </a:prstGeom>
          <a:noFill/>
          <a:ln w="9525">
            <a:noFill/>
            <a:round/>
            <a:headEnd/>
            <a:tailEnd/>
          </a:ln>
        </p:spPr>
        <p:txBody>
          <a:bodyPr wrap="square" lIns="90000" tIns="46800" rIns="90000" bIns="46800">
            <a:spAutoFit/>
          </a:bodyP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600" b="1" dirty="0">
                <a:solidFill>
                  <a:srgbClr val="FFFFFF"/>
                </a:solidFill>
                <a:latin typeface="+mj-lt"/>
              </a:rPr>
              <a:t>New Software to Evaluate Interval Data</a:t>
            </a:r>
          </a:p>
        </p:txBody>
      </p:sp>
      <p:sp>
        <p:nvSpPr>
          <p:cNvPr id="110596" name="Text Box 7"/>
          <p:cNvSpPr txBox="1">
            <a:spLocks noChangeArrowheads="1"/>
          </p:cNvSpPr>
          <p:nvPr/>
        </p:nvSpPr>
        <p:spPr bwMode="auto">
          <a:xfrm>
            <a:off x="4114800" y="0"/>
            <a:ext cx="495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A07C20B4-1B64-44CF-ACDC-47EE5217A61F}" type="slidenum">
              <a:rPr lang="en-US"/>
              <a:pPr>
                <a:defRPr/>
              </a:pPr>
              <a:t>108</a:t>
            </a:fld>
            <a:endParaRPr lang="en-US"/>
          </a:p>
        </p:txBody>
      </p:sp>
      <p:sp>
        <p:nvSpPr>
          <p:cNvPr id="7" name="Rectangle 1027">
            <a:extLst>
              <a:ext uri="{FF2B5EF4-FFF2-40B4-BE49-F238E27FC236}">
                <a16:creationId xmlns:a16="http://schemas.microsoft.com/office/drawing/2014/main" id="{1D37AD4A-E1E0-4509-915C-F67C7A24AF53}"/>
              </a:ext>
            </a:extLst>
          </p:cNvPr>
          <p:cNvSpPr txBox="1">
            <a:spLocks noChangeArrowheads="1"/>
          </p:cNvSpPr>
          <p:nvPr/>
        </p:nvSpPr>
        <p:spPr bwMode="auto">
          <a:xfrm>
            <a:off x="990600" y="1219200"/>
            <a:ext cx="73914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Tx/>
              <a:buChar char="•"/>
            </a:pPr>
            <a:r>
              <a:rPr lang="en-US" sz="3600" dirty="0">
                <a:solidFill>
                  <a:schemeClr val="bg1"/>
                </a:solidFill>
              </a:rPr>
              <a:t>ECAM for Excel from California Commissioning Collaborative</a:t>
            </a:r>
          </a:p>
          <a:p>
            <a:pPr marL="0" indent="0" eaLnBrk="1" hangingPunct="1">
              <a:spcBef>
                <a:spcPct val="20000"/>
              </a:spcBef>
            </a:pPr>
            <a:r>
              <a:rPr lang="en-US" sz="3600" u="sng" dirty="0">
                <a:solidFill>
                  <a:schemeClr val="bg1"/>
                </a:solidFill>
              </a:rPr>
              <a:t>https://www.cacx.org/PIER/ecam/</a:t>
            </a:r>
          </a:p>
        </p:txBody>
      </p:sp>
      <p:pic>
        <p:nvPicPr>
          <p:cNvPr id="4" name="Picture 3">
            <a:extLst>
              <a:ext uri="{FF2B5EF4-FFF2-40B4-BE49-F238E27FC236}">
                <a16:creationId xmlns:a16="http://schemas.microsoft.com/office/drawing/2014/main" id="{32B2692F-67AA-4D62-A36F-CE50566897D5}"/>
              </a:ext>
            </a:extLst>
          </p:cNvPr>
          <p:cNvPicPr>
            <a:picLocks noChangeAspect="1"/>
          </p:cNvPicPr>
          <p:nvPr/>
        </p:nvPicPr>
        <p:blipFill>
          <a:blip r:embed="rId3"/>
          <a:stretch>
            <a:fillRect/>
          </a:stretch>
        </p:blipFill>
        <p:spPr>
          <a:xfrm>
            <a:off x="2625213" y="3276600"/>
            <a:ext cx="3893574" cy="3352800"/>
          </a:xfrm>
          <a:prstGeom prst="rect">
            <a:avLst/>
          </a:prstGeom>
        </p:spPr>
      </p:pic>
    </p:spTree>
    <p:extLst>
      <p:ext uri="{BB962C8B-B14F-4D97-AF65-F5344CB8AC3E}">
        <p14:creationId xmlns:p14="http://schemas.microsoft.com/office/powerpoint/2010/main" val="309048898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Number Placeholder 1"/>
          <p:cNvSpPr>
            <a:spLocks noGrp="1"/>
          </p:cNvSpPr>
          <p:nvPr>
            <p:ph type="sldNum" sz="quarter" idx="11"/>
          </p:nvPr>
        </p:nvSpPr>
        <p:spPr bwMode="auto">
          <a:xfrm>
            <a:off x="6553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5C47ABE-F89E-4296-AFA3-BBEBC7D344C2}" type="slidenum">
              <a:rPr lang="en-US" smtClean="0">
                <a:solidFill>
                  <a:schemeClr val="bg1"/>
                </a:solidFill>
              </a:rPr>
              <a:pPr eaLnBrk="1" hangingPunct="1"/>
              <a:t>109</a:t>
            </a:fld>
            <a:endParaRPr lang="en-US">
              <a:solidFill>
                <a:schemeClr val="bg1"/>
              </a:solidFill>
            </a:endParaRPr>
          </a:p>
        </p:txBody>
      </p:sp>
      <p:sp>
        <p:nvSpPr>
          <p:cNvPr id="3" name="Rectangle 2"/>
          <p:cNvSpPr txBox="1">
            <a:spLocks noChangeArrowheads="1"/>
          </p:cNvSpPr>
          <p:nvPr/>
        </p:nvSpPr>
        <p:spPr bwMode="auto">
          <a:xfrm>
            <a:off x="457200" y="274638"/>
            <a:ext cx="82327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n-lt"/>
                <a:ea typeface="+mj-ea"/>
                <a:cs typeface="+mj-cs"/>
              </a:rPr>
              <a:t>Meters and </a:t>
            </a:r>
            <a:r>
              <a:rPr lang="en-GB" sz="4000" b="1" kern="0" dirty="0" err="1">
                <a:solidFill>
                  <a:srgbClr val="FFFFFF"/>
                </a:solidFill>
                <a:latin typeface="+mn-lt"/>
                <a:ea typeface="+mj-ea"/>
                <a:cs typeface="+mj-cs"/>
              </a:rPr>
              <a:t>Submeters</a:t>
            </a:r>
            <a:endParaRPr lang="en-GB" sz="4000" b="1" kern="0" dirty="0">
              <a:solidFill>
                <a:srgbClr val="FFFFFF"/>
              </a:solidFill>
              <a:latin typeface="+mn-lt"/>
              <a:ea typeface="+mj-ea"/>
              <a:cs typeface="+mj-cs"/>
            </a:endParaRPr>
          </a:p>
        </p:txBody>
      </p:sp>
      <p:sp>
        <p:nvSpPr>
          <p:cNvPr id="4" name="Rectangle 3"/>
          <p:cNvSpPr txBox="1">
            <a:spLocks noChangeArrowheads="1"/>
          </p:cNvSpPr>
          <p:nvPr/>
        </p:nvSpPr>
        <p:spPr bwMode="auto">
          <a:xfrm>
            <a:off x="457200" y="1600200"/>
            <a:ext cx="8305800" cy="4373563"/>
          </a:xfrm>
          <a:prstGeom prst="rect">
            <a:avLst/>
          </a:prstGeom>
          <a:noFill/>
          <a:ln w="9525">
            <a:noFill/>
            <a:miter lim="800000"/>
            <a:headEnd/>
            <a:tailEnd/>
          </a:ln>
        </p:spPr>
        <p:txBody>
          <a:bodyPr lIns="90000" tIns="46800" rIns="90000" bIns="46800"/>
          <a:lstStyle/>
          <a:p>
            <a:pPr marL="339725" indent="-339725" defTabSz="457200">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000" kern="0" dirty="0">
                <a:solidFill>
                  <a:srgbClr val="FFFFFF"/>
                </a:solidFill>
                <a:latin typeface="+mn-lt"/>
              </a:rPr>
              <a:t>Meters by themselves do not save anything</a:t>
            </a:r>
          </a:p>
          <a:p>
            <a:pPr marL="339725" indent="-339725" defTabSz="457200">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000" kern="0" dirty="0">
                <a:solidFill>
                  <a:srgbClr val="FFFFFF"/>
                </a:solidFill>
                <a:latin typeface="+mn-lt"/>
              </a:rPr>
              <a:t>No direct payback on the purchase of a meter</a:t>
            </a:r>
          </a:p>
          <a:p>
            <a:pPr marL="339725" indent="-339725" defTabSz="457200">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000" u="sng" kern="0" dirty="0">
                <a:solidFill>
                  <a:srgbClr val="FFFFFF"/>
                </a:solidFill>
                <a:latin typeface="+mn-lt"/>
              </a:rPr>
              <a:t>But</a:t>
            </a:r>
            <a:r>
              <a:rPr lang="en-US" sz="3000" kern="0" dirty="0">
                <a:solidFill>
                  <a:srgbClr val="FFFFFF"/>
                </a:solidFill>
                <a:latin typeface="+mn-lt"/>
              </a:rPr>
              <a:t>… how can you manage it if you can’t measure it?</a:t>
            </a:r>
          </a:p>
          <a:p>
            <a:pPr marL="339725" indent="-339725" defTabSz="457200">
              <a:lnSpc>
                <a:spcPct val="95000"/>
              </a:lnSpc>
              <a:spcBef>
                <a:spcPts val="7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2800" kern="0" dirty="0">
              <a:solidFill>
                <a:srgbClr val="FFFFFF"/>
              </a:solidFill>
              <a:latin typeface="+mn-lt"/>
            </a:endParaRPr>
          </a:p>
        </p:txBody>
      </p:sp>
      <p:sp>
        <p:nvSpPr>
          <p:cNvPr id="113669" name="Rectangle 4"/>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Number Placeholder 1"/>
          <p:cNvSpPr>
            <a:spLocks noGrp="1"/>
          </p:cNvSpPr>
          <p:nvPr>
            <p:ph type="sldNum" sz="quarter" idx="11"/>
          </p:nvPr>
        </p:nvSpPr>
        <p:spPr bwMode="auto">
          <a:xfrm>
            <a:off x="6553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3DC9280-EC70-489A-BFB2-821AEC1DF6FD}" type="slidenum">
              <a:rPr lang="en-US" smtClean="0">
                <a:solidFill>
                  <a:schemeClr val="bg1"/>
                </a:solidFill>
              </a:rPr>
              <a:pPr eaLnBrk="1" hangingPunct="1"/>
              <a:t>110</a:t>
            </a:fld>
            <a:endParaRPr lang="en-US">
              <a:solidFill>
                <a:schemeClr val="bg1"/>
              </a:solidFill>
            </a:endParaRPr>
          </a:p>
        </p:txBody>
      </p:sp>
      <p:sp>
        <p:nvSpPr>
          <p:cNvPr id="3" name="Rectangle 2"/>
          <p:cNvSpPr txBox="1">
            <a:spLocks noChangeArrowheads="1"/>
          </p:cNvSpPr>
          <p:nvPr/>
        </p:nvSpPr>
        <p:spPr bwMode="auto">
          <a:xfrm>
            <a:off x="457200" y="274638"/>
            <a:ext cx="82327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n-lt"/>
                <a:ea typeface="+mj-ea"/>
                <a:cs typeface="+mj-cs"/>
              </a:rPr>
              <a:t>Measurement Technology</a:t>
            </a:r>
          </a:p>
        </p:txBody>
      </p:sp>
      <p:sp>
        <p:nvSpPr>
          <p:cNvPr id="4" name="Rectangle 3"/>
          <p:cNvSpPr txBox="1">
            <a:spLocks noChangeArrowheads="1"/>
          </p:cNvSpPr>
          <p:nvPr/>
        </p:nvSpPr>
        <p:spPr bwMode="auto">
          <a:xfrm>
            <a:off x="762000" y="1600200"/>
            <a:ext cx="7696200" cy="4373563"/>
          </a:xfrm>
          <a:prstGeom prst="rect">
            <a:avLst/>
          </a:prstGeom>
          <a:noFill/>
          <a:ln w="9525">
            <a:noFill/>
            <a:miter lim="800000"/>
            <a:headEnd/>
            <a:tailEnd/>
          </a:ln>
        </p:spPr>
        <p:txBody>
          <a:bodyPr lIns="90000" tIns="46800" rIns="90000" bIns="46800"/>
          <a:lstStyle/>
          <a:p>
            <a:pPr marL="339725" indent="-339725" defTabSz="457200">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latin typeface="+mn-lt"/>
              </a:rPr>
              <a:t>Costs decline, features improve</a:t>
            </a:r>
          </a:p>
          <a:p>
            <a:pPr marL="339725" indent="-339725" defTabSz="457200">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latin typeface="+mn-lt"/>
              </a:rPr>
              <a:t>More options than ever</a:t>
            </a:r>
          </a:p>
          <a:p>
            <a:pPr marL="339725" indent="-339725" defTabSz="457200">
              <a:spcBef>
                <a:spcPts val="1800"/>
              </a:spcBef>
              <a:buFont typeface="Wingdings" pitchFamily="2" charset="2"/>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US" sz="3200" kern="0" dirty="0">
                <a:solidFill>
                  <a:srgbClr val="FFFFFF"/>
                </a:solidFill>
                <a:latin typeface="+mn-lt"/>
              </a:rPr>
              <a:t>Creative thinking and competitive bidding can get you useful metering</a:t>
            </a:r>
          </a:p>
          <a:p>
            <a:pPr marL="339725" indent="-339725" defTabSz="457200">
              <a:lnSpc>
                <a:spcPct val="95000"/>
              </a:lnSpc>
              <a:spcBef>
                <a:spcPts val="700"/>
              </a:spcBef>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2800" kern="0" dirty="0">
              <a:solidFill>
                <a:srgbClr val="FFFFFF"/>
              </a:solidFill>
              <a:latin typeface="+mn-lt"/>
            </a:endParaRPr>
          </a:p>
        </p:txBody>
      </p:sp>
      <p:sp>
        <p:nvSpPr>
          <p:cNvPr id="114693" name="Rectangle 4"/>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Number Placeholder 1"/>
          <p:cNvSpPr txBox="1">
            <a:spLocks noGrp="1"/>
          </p:cNvSpPr>
          <p:nvPr/>
        </p:nvSpPr>
        <p:spPr bwMode="auto">
          <a:xfrm>
            <a:off x="65532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8C4F94B6-4406-438E-ACF2-A6356D56CD46}" type="slidenum">
              <a:rPr lang="en-US" sz="1200">
                <a:solidFill>
                  <a:schemeClr val="bg1"/>
                </a:solidFill>
              </a:rPr>
              <a:pPr algn="r" eaLnBrk="1" hangingPunct="1"/>
              <a:t>111</a:t>
            </a:fld>
            <a:endParaRPr lang="en-US" sz="1200" dirty="0">
              <a:solidFill>
                <a:schemeClr val="bg1"/>
              </a:solidFill>
            </a:endParaRPr>
          </a:p>
        </p:txBody>
      </p:sp>
      <p:sp>
        <p:nvSpPr>
          <p:cNvPr id="4" name="Title 1"/>
          <p:cNvSpPr>
            <a:spLocks/>
          </p:cNvSpPr>
          <p:nvPr/>
        </p:nvSpPr>
        <p:spPr bwMode="auto">
          <a:xfrm>
            <a:off x="457200" y="274638"/>
            <a:ext cx="8229600" cy="1143000"/>
          </a:xfrm>
          <a:prstGeom prst="rect">
            <a:avLst/>
          </a:prstGeom>
          <a:noFill/>
          <a:ln w="9525">
            <a:noFill/>
            <a:miter lim="800000"/>
            <a:headEnd/>
            <a:tailEnd/>
          </a:ln>
        </p:spPr>
        <p:txBody>
          <a:bodyPr anchor="ctr"/>
          <a:lstStyle/>
          <a:p>
            <a:pPr algn="ctr" eaLnBrk="0" hangingPunct="0">
              <a:defRPr/>
            </a:pPr>
            <a:r>
              <a:rPr lang="en-US" sz="4000" b="1" dirty="0">
                <a:solidFill>
                  <a:schemeClr val="bg1"/>
                </a:solidFill>
                <a:latin typeface="+mj-lt"/>
                <a:cs typeface="Times New Roman" pitchFamily="18" charset="0"/>
              </a:rPr>
              <a:t>Prioritizing Multiple Buildings</a:t>
            </a:r>
          </a:p>
        </p:txBody>
      </p:sp>
      <p:sp>
        <p:nvSpPr>
          <p:cNvPr id="116741" name="Text Box 7"/>
          <p:cNvSpPr txBox="1">
            <a:spLocks noChangeArrowheads="1"/>
          </p:cNvSpPr>
          <p:nvPr/>
        </p:nvSpPr>
        <p:spPr bwMode="auto">
          <a:xfrm>
            <a:off x="4419600" y="0"/>
            <a:ext cx="464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pic>
        <p:nvPicPr>
          <p:cNvPr id="7" name="Picture 6">
            <a:extLst>
              <a:ext uri="{FF2B5EF4-FFF2-40B4-BE49-F238E27FC236}">
                <a16:creationId xmlns:a16="http://schemas.microsoft.com/office/drawing/2014/main" id="{3F850DC1-BBB0-40B7-94A0-564F67A99D62}"/>
              </a:ext>
            </a:extLst>
          </p:cNvPr>
          <p:cNvPicPr>
            <a:picLocks noChangeAspect="1"/>
          </p:cNvPicPr>
          <p:nvPr/>
        </p:nvPicPr>
        <p:blipFill>
          <a:blip r:embed="rId3"/>
          <a:stretch>
            <a:fillRect/>
          </a:stretch>
        </p:blipFill>
        <p:spPr>
          <a:xfrm>
            <a:off x="476250" y="1194735"/>
            <a:ext cx="7753350" cy="5574264"/>
          </a:xfrm>
          <a:prstGeom prst="rect">
            <a:avLst/>
          </a:prstGeom>
        </p:spPr>
      </p:pic>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Number Placeholder 1"/>
          <p:cNvSpPr txBox="1">
            <a:spLocks noGrp="1"/>
          </p:cNvSpPr>
          <p:nvPr/>
        </p:nvSpPr>
        <p:spPr bwMode="auto">
          <a:xfrm>
            <a:off x="65532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0FFE551B-14FF-422E-A589-FE4C2EDDCE51}" type="slidenum">
              <a:rPr lang="en-US" sz="1200">
                <a:solidFill>
                  <a:schemeClr val="bg1"/>
                </a:solidFill>
              </a:rPr>
              <a:pPr algn="r" eaLnBrk="1" hangingPunct="1"/>
              <a:t>112</a:t>
            </a:fld>
            <a:endParaRPr lang="en-US" sz="1200" dirty="0">
              <a:solidFill>
                <a:schemeClr val="bg1"/>
              </a:solidFill>
            </a:endParaRPr>
          </a:p>
        </p:txBody>
      </p:sp>
      <p:graphicFrame>
        <p:nvGraphicFramePr>
          <p:cNvPr id="117763" name="Object 3"/>
          <p:cNvGraphicFramePr>
            <a:graphicFrameLocks noChangeAspect="1"/>
          </p:cNvGraphicFramePr>
          <p:nvPr/>
        </p:nvGraphicFramePr>
        <p:xfrm>
          <a:off x="533400" y="1524000"/>
          <a:ext cx="8153400" cy="4624388"/>
        </p:xfrm>
        <a:graphic>
          <a:graphicData uri="http://schemas.openxmlformats.org/presentationml/2006/ole">
            <mc:AlternateContent xmlns:mc="http://schemas.openxmlformats.org/markup-compatibility/2006">
              <mc:Choice xmlns:v="urn:schemas-microsoft-com:vml" Requires="v">
                <p:oleObj spid="_x0000_s117941" name="Worksheet" r:id="rId4" imgW="5695950" imgH="3086100" progId="Excel.Sheet.8">
                  <p:embed/>
                </p:oleObj>
              </mc:Choice>
              <mc:Fallback>
                <p:oleObj name="Worksheet" r:id="rId4" imgW="5695950" imgH="3086100" progId="Excel.Sheet.8">
                  <p:embed/>
                  <p:pic>
                    <p:nvPicPr>
                      <p:cNvPr id="0" name="Picture 14"/>
                      <p:cNvPicPr>
                        <a:picLocks noChangeAspect="1" noChangeArrowheads="1"/>
                      </p:cNvPicPr>
                      <p:nvPr/>
                    </p:nvPicPr>
                    <p:blipFill>
                      <a:blip r:embed="rId5">
                        <a:extLst>
                          <a:ext uri="{28A0092B-C50C-407E-A947-70E740481C1C}">
                            <a14:useLocalDpi xmlns:a14="http://schemas.microsoft.com/office/drawing/2010/main" val="0"/>
                          </a:ext>
                        </a:extLst>
                      </a:blip>
                      <a:srcRect r="4630"/>
                      <a:stretch>
                        <a:fillRect/>
                      </a:stretch>
                    </p:blipFill>
                    <p:spPr bwMode="auto">
                      <a:xfrm>
                        <a:off x="533400" y="1524000"/>
                        <a:ext cx="8153400" cy="4624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24" name="Rectangle 2"/>
          <p:cNvSpPr txBox="1">
            <a:spLocks noChangeArrowheads="1"/>
          </p:cNvSpPr>
          <p:nvPr/>
        </p:nvSpPr>
        <p:spPr bwMode="auto">
          <a:xfrm>
            <a:off x="457200" y="228600"/>
            <a:ext cx="8229600" cy="1295400"/>
          </a:xfrm>
          <a:prstGeom prst="rect">
            <a:avLst/>
          </a:prstGeom>
          <a:noFill/>
          <a:ln w="9525">
            <a:noFill/>
            <a:miter lim="800000"/>
            <a:headEnd/>
            <a:tailEnd/>
          </a:ln>
        </p:spPr>
        <p:txBody>
          <a:bodyPr anchor="ctr"/>
          <a:lstStyle/>
          <a:p>
            <a:pPr algn="ctr" eaLnBrk="0" hangingPunct="0">
              <a:defRPr/>
            </a:pPr>
            <a:r>
              <a:rPr lang="en-US" sz="4000" b="1" dirty="0">
                <a:solidFill>
                  <a:schemeClr val="bg1"/>
                </a:solidFill>
                <a:latin typeface="+mj-lt"/>
              </a:rPr>
              <a:t>Prioritizing Multiple Buildings</a:t>
            </a:r>
          </a:p>
        </p:txBody>
      </p:sp>
      <p:sp>
        <p:nvSpPr>
          <p:cNvPr id="117765" name="Text Box 7"/>
          <p:cNvSpPr txBox="1">
            <a:spLocks noChangeArrowheads="1"/>
          </p:cNvSpPr>
          <p:nvPr/>
        </p:nvSpPr>
        <p:spPr bwMode="auto">
          <a:xfrm>
            <a:off x="4419600" y="0"/>
            <a:ext cx="464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381750"/>
            <a:ext cx="2133600" cy="476250"/>
          </a:xfrm>
          <a:prstGeom prst="rect">
            <a:avLst/>
          </a:prstGeom>
          <a:noFill/>
          <a:ln>
            <a:miter lim="800000"/>
            <a:headEnd/>
            <a:tailEnd/>
          </a:ln>
        </p:spPr>
        <p:txBody>
          <a:bodyPr/>
          <a:lstStyle/>
          <a:p>
            <a:pPr algn="r">
              <a:defRPr/>
            </a:pPr>
            <a:fld id="{05E47270-CB10-4C40-B156-82701E6F2256}" type="slidenum">
              <a:rPr lang="en-US" sz="1200">
                <a:solidFill>
                  <a:schemeClr val="accent3"/>
                </a:solidFill>
              </a:rPr>
              <a:pPr algn="r">
                <a:defRPr/>
              </a:pPr>
              <a:t>113</a:t>
            </a:fld>
            <a:endParaRPr lang="en-US" sz="1200" dirty="0">
              <a:solidFill>
                <a:schemeClr val="accent3"/>
              </a:solidFill>
            </a:endParaRPr>
          </a:p>
        </p:txBody>
      </p:sp>
      <p:graphicFrame>
        <p:nvGraphicFramePr>
          <p:cNvPr id="118787" name="Object 3"/>
          <p:cNvGraphicFramePr>
            <a:graphicFrameLocks noChangeAspect="1"/>
          </p:cNvGraphicFramePr>
          <p:nvPr/>
        </p:nvGraphicFramePr>
        <p:xfrm>
          <a:off x="533400" y="1676400"/>
          <a:ext cx="8301038" cy="4449763"/>
        </p:xfrm>
        <a:graphic>
          <a:graphicData uri="http://schemas.openxmlformats.org/presentationml/2006/ole">
            <mc:AlternateContent xmlns:mc="http://schemas.openxmlformats.org/markup-compatibility/2006">
              <mc:Choice xmlns:v="urn:schemas-microsoft-com:vml" Requires="v">
                <p:oleObj spid="_x0000_s118965" name="Worksheet" r:id="rId4" imgW="5696031" imgH="3086051" progId="Excel.Sheet.8">
                  <p:embed/>
                </p:oleObj>
              </mc:Choice>
              <mc:Fallback>
                <p:oleObj name="Worksheet" r:id="rId4" imgW="5696031" imgH="3086051" progId="Excel.Sheet.8">
                  <p:embed/>
                  <p:pic>
                    <p:nvPicPr>
                      <p:cNvPr id="0" name="Picture 14"/>
                      <p:cNvPicPr>
                        <a:picLocks noChangeAspect="1" noChangeArrowheads="1"/>
                      </p:cNvPicPr>
                      <p:nvPr/>
                    </p:nvPicPr>
                    <p:blipFill>
                      <a:blip r:embed="rId5">
                        <a:extLst>
                          <a:ext uri="{28A0092B-C50C-407E-A947-70E740481C1C}">
                            <a14:useLocalDpi xmlns:a14="http://schemas.microsoft.com/office/drawing/2010/main" val="0"/>
                          </a:ext>
                        </a:extLst>
                      </a:blip>
                      <a:srcRect r="2962"/>
                      <a:stretch>
                        <a:fillRect/>
                      </a:stretch>
                    </p:blipFill>
                    <p:spPr bwMode="auto">
                      <a:xfrm>
                        <a:off x="533400" y="1676400"/>
                        <a:ext cx="8301038" cy="444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148" name="Rectangle 2"/>
          <p:cNvSpPr txBox="1">
            <a:spLocks noChangeArrowheads="1"/>
          </p:cNvSpPr>
          <p:nvPr/>
        </p:nvSpPr>
        <p:spPr bwMode="auto">
          <a:xfrm>
            <a:off x="457200" y="304800"/>
            <a:ext cx="8229600" cy="1295400"/>
          </a:xfrm>
          <a:prstGeom prst="rect">
            <a:avLst/>
          </a:prstGeom>
          <a:noFill/>
          <a:ln w="9525">
            <a:noFill/>
            <a:miter lim="800000"/>
            <a:headEnd/>
            <a:tailEnd/>
          </a:ln>
        </p:spPr>
        <p:txBody>
          <a:bodyPr anchor="ctr"/>
          <a:lstStyle/>
          <a:p>
            <a:pPr algn="ctr" eaLnBrk="0" hangingPunct="0">
              <a:defRPr/>
            </a:pPr>
            <a:r>
              <a:rPr lang="en-US" sz="4000" b="1" dirty="0">
                <a:solidFill>
                  <a:schemeClr val="bg1"/>
                </a:solidFill>
                <a:latin typeface="+mj-lt"/>
              </a:rPr>
              <a:t>Prioritizing Multiple Buildings</a:t>
            </a:r>
          </a:p>
        </p:txBody>
      </p:sp>
      <p:sp>
        <p:nvSpPr>
          <p:cNvPr id="118789" name="Text Box 7"/>
          <p:cNvSpPr txBox="1">
            <a:spLocks noChangeArrowheads="1"/>
          </p:cNvSpPr>
          <p:nvPr/>
        </p:nvSpPr>
        <p:spPr bwMode="auto">
          <a:xfrm>
            <a:off x="4267200" y="0"/>
            <a:ext cx="4800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Number Placeholder 1"/>
          <p:cNvSpPr txBox="1">
            <a:spLocks noGrp="1"/>
          </p:cNvSpPr>
          <p:nvPr/>
        </p:nvSpPr>
        <p:spPr bwMode="auto">
          <a:xfrm>
            <a:off x="65532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8EDC5D2-F122-40BA-B7A0-EBB1AAB80D85}" type="slidenum">
              <a:rPr lang="en-US" sz="1200">
                <a:solidFill>
                  <a:schemeClr val="bg1"/>
                </a:solidFill>
              </a:rPr>
              <a:pPr algn="r" eaLnBrk="1" hangingPunct="1"/>
              <a:t>114</a:t>
            </a:fld>
            <a:endParaRPr lang="en-US" sz="1200" dirty="0">
              <a:solidFill>
                <a:schemeClr val="bg1"/>
              </a:solidFill>
            </a:endParaRPr>
          </a:p>
        </p:txBody>
      </p:sp>
      <p:graphicFrame>
        <p:nvGraphicFramePr>
          <p:cNvPr id="119811" name="Object 3"/>
          <p:cNvGraphicFramePr>
            <a:graphicFrameLocks noChangeAspect="1"/>
          </p:cNvGraphicFramePr>
          <p:nvPr/>
        </p:nvGraphicFramePr>
        <p:xfrm>
          <a:off x="381000" y="1828800"/>
          <a:ext cx="8455025" cy="4256088"/>
        </p:xfrm>
        <a:graphic>
          <a:graphicData uri="http://schemas.openxmlformats.org/presentationml/2006/ole">
            <mc:AlternateContent xmlns:mc="http://schemas.openxmlformats.org/markup-compatibility/2006">
              <mc:Choice xmlns:v="urn:schemas-microsoft-com:vml" Requires="v">
                <p:oleObj spid="_x0000_s119989" name="Worksheet" r:id="rId4" imgW="6743700" imgH="3248025" progId="Excel.Sheet.8">
                  <p:embed/>
                </p:oleObj>
              </mc:Choice>
              <mc:Fallback>
                <p:oleObj name="Worksheet" r:id="rId4" imgW="6743700" imgH="3248025" progId="Excel.Sheet.8">
                  <p:embed/>
                  <p:pic>
                    <p:nvPicPr>
                      <p:cNvPr id="0" name="Picture 14"/>
                      <p:cNvPicPr>
                        <a:picLocks noChangeAspect="1" noChangeArrowheads="1"/>
                      </p:cNvPicPr>
                      <p:nvPr/>
                    </p:nvPicPr>
                    <p:blipFill>
                      <a:blip r:embed="rId5">
                        <a:extLst>
                          <a:ext uri="{28A0092B-C50C-407E-A947-70E740481C1C}">
                            <a14:useLocalDpi xmlns:a14="http://schemas.microsoft.com/office/drawing/2010/main" val="0"/>
                          </a:ext>
                        </a:extLst>
                      </a:blip>
                      <a:srcRect r="4001"/>
                      <a:stretch>
                        <a:fillRect/>
                      </a:stretch>
                    </p:blipFill>
                    <p:spPr bwMode="auto">
                      <a:xfrm>
                        <a:off x="381000" y="1828800"/>
                        <a:ext cx="8455025" cy="4256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172" name="Rectangle 2"/>
          <p:cNvSpPr txBox="1">
            <a:spLocks noChangeArrowheads="1"/>
          </p:cNvSpPr>
          <p:nvPr/>
        </p:nvSpPr>
        <p:spPr bwMode="auto">
          <a:xfrm>
            <a:off x="457200" y="304800"/>
            <a:ext cx="8229600" cy="1295400"/>
          </a:xfrm>
          <a:prstGeom prst="rect">
            <a:avLst/>
          </a:prstGeom>
          <a:noFill/>
          <a:ln w="9525">
            <a:noFill/>
            <a:miter lim="800000"/>
            <a:headEnd/>
            <a:tailEnd/>
          </a:ln>
        </p:spPr>
        <p:txBody>
          <a:bodyPr anchor="ctr"/>
          <a:lstStyle/>
          <a:p>
            <a:pPr algn="ctr" eaLnBrk="0" hangingPunct="0">
              <a:defRPr/>
            </a:pPr>
            <a:r>
              <a:rPr lang="en-US" sz="4000" b="1" dirty="0">
                <a:solidFill>
                  <a:schemeClr val="bg1"/>
                </a:solidFill>
                <a:latin typeface="+mj-lt"/>
              </a:rPr>
              <a:t>Prioritizing Multiple Buildings</a:t>
            </a:r>
          </a:p>
        </p:txBody>
      </p:sp>
      <p:sp>
        <p:nvSpPr>
          <p:cNvPr id="119813" name="Text Box 7"/>
          <p:cNvSpPr txBox="1">
            <a:spLocks noChangeArrowheads="1"/>
          </p:cNvSpPr>
          <p:nvPr/>
        </p:nvSpPr>
        <p:spPr bwMode="auto">
          <a:xfrm>
            <a:off x="4419600" y="0"/>
            <a:ext cx="4648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1"/>
          <p:cNvSpPr>
            <a:spLocks noGrp="1"/>
          </p:cNvSpPr>
          <p:nvPr>
            <p:ph type="title"/>
          </p:nvPr>
        </p:nvSpPr>
        <p:spPr/>
        <p:txBody>
          <a:bodyPr/>
          <a:lstStyle/>
          <a:p>
            <a:r>
              <a:rPr lang="en-US" dirty="0"/>
              <a:t>Climate Zone </a:t>
            </a:r>
            <a:r>
              <a:rPr lang="en-US"/>
              <a:t>Map (2018)</a:t>
            </a:r>
            <a:endParaRPr lang="en-US" dirty="0"/>
          </a:p>
        </p:txBody>
      </p:sp>
      <p:sp>
        <p:nvSpPr>
          <p:cNvPr id="120836" name="Rectangle 3"/>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DD039F19-4650-4E8B-9B1D-5D7CA769EDDB}" type="slidenum">
              <a:rPr lang="en-US"/>
              <a:pPr>
                <a:defRPr/>
              </a:pPr>
              <a:t>115</a:t>
            </a:fld>
            <a:endParaRPr lang="en-US"/>
          </a:p>
        </p:txBody>
      </p:sp>
      <p:pic>
        <p:nvPicPr>
          <p:cNvPr id="2" name="Picture 1">
            <a:extLst>
              <a:ext uri="{FF2B5EF4-FFF2-40B4-BE49-F238E27FC236}">
                <a16:creationId xmlns:a16="http://schemas.microsoft.com/office/drawing/2014/main" id="{AAA54C75-A7DE-4B23-AF7A-288973939CB7}"/>
              </a:ext>
            </a:extLst>
          </p:cNvPr>
          <p:cNvPicPr>
            <a:picLocks noChangeAspect="1"/>
          </p:cNvPicPr>
          <p:nvPr/>
        </p:nvPicPr>
        <p:blipFill>
          <a:blip r:embed="rId3"/>
          <a:stretch>
            <a:fillRect/>
          </a:stretch>
        </p:blipFill>
        <p:spPr>
          <a:xfrm>
            <a:off x="762000" y="1352651"/>
            <a:ext cx="7467600" cy="5368824"/>
          </a:xfrm>
          <a:prstGeom prst="rect">
            <a:avLst/>
          </a:prstGeom>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7620000" y="2209800"/>
            <a:ext cx="533400" cy="3505200"/>
          </a:xfrm>
          <a:prstGeom prst="rect">
            <a:avLst/>
          </a:prstGeom>
          <a:solidFill>
            <a:srgbClr val="CCFFFF"/>
          </a:solidFill>
          <a:ln w="9525">
            <a:solidFill>
              <a:srgbClr val="FFFFFF"/>
            </a:solidFill>
            <a:miter lim="800000"/>
            <a:headEnd/>
            <a:tailEnd/>
          </a:ln>
        </p:spPr>
        <p:txBody>
          <a:bodyPr wrap="none" anchor="ctr"/>
          <a:lstStyle/>
          <a:p>
            <a:pPr algn="ctr" eaLnBrk="0" hangingPunct="0">
              <a:spcBef>
                <a:spcPct val="50000"/>
              </a:spcBef>
            </a:pPr>
            <a:endParaRPr lang="en-US" sz="2200">
              <a:solidFill>
                <a:schemeClr val="accent2"/>
              </a:solidFill>
              <a:latin typeface="Times" pitchFamily="18" charset="0"/>
            </a:endParaRPr>
          </a:p>
        </p:txBody>
      </p:sp>
      <p:sp>
        <p:nvSpPr>
          <p:cNvPr id="121860" name="Text Box 9"/>
          <p:cNvSpPr txBox="1">
            <a:spLocks noChangeArrowheads="1"/>
          </p:cNvSpPr>
          <p:nvPr/>
        </p:nvSpPr>
        <p:spPr bwMode="auto">
          <a:xfrm rot="-5400000">
            <a:off x="6446044" y="3245644"/>
            <a:ext cx="3962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solidFill>
                  <a:schemeClr val="bg1"/>
                </a:solidFill>
              </a:rPr>
              <a:t>Portfolio in Benchmark Order</a:t>
            </a:r>
            <a:endParaRPr lang="en-US">
              <a:solidFill>
                <a:schemeClr val="bg1"/>
              </a:solidFill>
              <a:latin typeface="Times New Roman" pitchFamily="18" charset="0"/>
            </a:endParaRPr>
          </a:p>
        </p:txBody>
      </p:sp>
      <p:sp>
        <p:nvSpPr>
          <p:cNvPr id="121861" name="Text Box 10"/>
          <p:cNvSpPr txBox="1">
            <a:spLocks noChangeArrowheads="1"/>
          </p:cNvSpPr>
          <p:nvPr/>
        </p:nvSpPr>
        <p:spPr bwMode="auto">
          <a:xfrm>
            <a:off x="7751763" y="5699125"/>
            <a:ext cx="3254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b="1">
                <a:solidFill>
                  <a:schemeClr val="bg1"/>
                </a:solidFill>
              </a:rPr>
              <a:t>1</a:t>
            </a:r>
            <a:endParaRPr lang="en-US" sz="2000">
              <a:solidFill>
                <a:schemeClr val="bg1"/>
              </a:solidFill>
              <a:latin typeface="Times New Roman" pitchFamily="18" charset="0"/>
            </a:endParaRPr>
          </a:p>
        </p:txBody>
      </p:sp>
      <p:sp>
        <p:nvSpPr>
          <p:cNvPr id="121862" name="Text Box 11"/>
          <p:cNvSpPr txBox="1">
            <a:spLocks noChangeArrowheads="1"/>
          </p:cNvSpPr>
          <p:nvPr/>
        </p:nvSpPr>
        <p:spPr bwMode="auto">
          <a:xfrm>
            <a:off x="7543800" y="1752600"/>
            <a:ext cx="6080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b="1">
                <a:solidFill>
                  <a:schemeClr val="bg1"/>
                </a:solidFill>
              </a:rPr>
              <a:t>100</a:t>
            </a:r>
            <a:endParaRPr lang="en-US" sz="2000">
              <a:solidFill>
                <a:schemeClr val="bg1"/>
              </a:solidFill>
              <a:latin typeface="Times New Roman" pitchFamily="18" charset="0"/>
            </a:endParaRPr>
          </a:p>
        </p:txBody>
      </p:sp>
      <p:sp>
        <p:nvSpPr>
          <p:cNvPr id="121863" name="Text Box 12"/>
          <p:cNvSpPr txBox="1">
            <a:spLocks noChangeArrowheads="1"/>
          </p:cNvSpPr>
          <p:nvPr/>
        </p:nvSpPr>
        <p:spPr bwMode="auto">
          <a:xfrm rot="-5400000">
            <a:off x="7277100" y="37719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chemeClr val="bg1"/>
                </a:solidFill>
              </a:rPr>
              <a:t>50</a:t>
            </a:r>
            <a:endParaRPr lang="en-US" sz="1400">
              <a:solidFill>
                <a:schemeClr val="bg1"/>
              </a:solidFill>
              <a:latin typeface="Times New Roman" pitchFamily="18" charset="0"/>
            </a:endParaRPr>
          </a:p>
        </p:txBody>
      </p:sp>
      <p:sp>
        <p:nvSpPr>
          <p:cNvPr id="121864" name="Text Box 13"/>
          <p:cNvSpPr txBox="1">
            <a:spLocks noChangeArrowheads="1"/>
          </p:cNvSpPr>
          <p:nvPr/>
        </p:nvSpPr>
        <p:spPr bwMode="auto">
          <a:xfrm rot="-5400000">
            <a:off x="7277100" y="29337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chemeClr val="bg1"/>
                </a:solidFill>
              </a:rPr>
              <a:t>75</a:t>
            </a:r>
            <a:endParaRPr lang="en-US" sz="1400">
              <a:solidFill>
                <a:schemeClr val="bg1"/>
              </a:solidFill>
            </a:endParaRPr>
          </a:p>
        </p:txBody>
      </p:sp>
      <p:sp>
        <p:nvSpPr>
          <p:cNvPr id="121865" name="Text Box 14"/>
          <p:cNvSpPr txBox="1">
            <a:spLocks noChangeArrowheads="1"/>
          </p:cNvSpPr>
          <p:nvPr/>
        </p:nvSpPr>
        <p:spPr bwMode="auto">
          <a:xfrm rot="-5400000">
            <a:off x="7277100" y="4686300"/>
            <a:ext cx="381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chemeClr val="bg1"/>
                </a:solidFill>
              </a:rPr>
              <a:t>25</a:t>
            </a:r>
            <a:endParaRPr lang="en-US" sz="1400">
              <a:solidFill>
                <a:schemeClr val="bg1"/>
              </a:solidFill>
              <a:latin typeface="Times New Roman" pitchFamily="18" charset="0"/>
            </a:endParaRPr>
          </a:p>
        </p:txBody>
      </p:sp>
      <p:sp>
        <p:nvSpPr>
          <p:cNvPr id="121866" name="AutoShape 15"/>
          <p:cNvSpPr>
            <a:spLocks/>
          </p:cNvSpPr>
          <p:nvPr/>
        </p:nvSpPr>
        <p:spPr bwMode="auto">
          <a:xfrm>
            <a:off x="6934200" y="4114800"/>
            <a:ext cx="304800" cy="1566863"/>
          </a:xfrm>
          <a:prstGeom prst="leftBrace">
            <a:avLst>
              <a:gd name="adj1" fmla="val 42839"/>
              <a:gd name="adj2" fmla="val 50000"/>
            </a:avLst>
          </a:prstGeom>
          <a:noFill/>
          <a:ln w="381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spcBef>
                <a:spcPct val="50000"/>
              </a:spcBef>
            </a:pPr>
            <a:endParaRPr lang="en-US" sz="2200">
              <a:solidFill>
                <a:schemeClr val="accent2"/>
              </a:solidFill>
              <a:latin typeface="Times" pitchFamily="18" charset="0"/>
            </a:endParaRPr>
          </a:p>
        </p:txBody>
      </p:sp>
      <p:sp>
        <p:nvSpPr>
          <p:cNvPr id="121867" name="Rectangle 16"/>
          <p:cNvSpPr>
            <a:spLocks noChangeArrowheads="1"/>
          </p:cNvSpPr>
          <p:nvPr/>
        </p:nvSpPr>
        <p:spPr bwMode="auto">
          <a:xfrm>
            <a:off x="533400" y="4522788"/>
            <a:ext cx="3733800" cy="1420812"/>
          </a:xfrm>
          <a:prstGeom prst="rect">
            <a:avLst/>
          </a:prstGeom>
          <a:solidFill>
            <a:schemeClr val="bg1"/>
          </a:solidFill>
          <a:ln w="25400">
            <a:solidFill>
              <a:srgbClr val="00008C"/>
            </a:solidFill>
            <a:miter lim="800000"/>
            <a:headEnd/>
            <a:tailEnd/>
          </a:ln>
        </p:spPr>
        <p:txBody>
          <a:bodyPr anchor="ctr"/>
          <a:lstStyle/>
          <a:p>
            <a:pPr algn="ctr" eaLnBrk="0" hangingPunct="0"/>
            <a:r>
              <a:rPr lang="en-US" sz="2000">
                <a:solidFill>
                  <a:srgbClr val="00008C"/>
                </a:solidFill>
              </a:rPr>
              <a:t>Best investment opportunities are in lower quartiles, where there is the greatest potential for improvement </a:t>
            </a:r>
          </a:p>
        </p:txBody>
      </p:sp>
      <p:sp>
        <p:nvSpPr>
          <p:cNvPr id="121868" name="Line 17"/>
          <p:cNvSpPr>
            <a:spLocks noChangeShapeType="1"/>
          </p:cNvSpPr>
          <p:nvPr/>
        </p:nvSpPr>
        <p:spPr bwMode="auto">
          <a:xfrm flipH="1">
            <a:off x="4419600" y="4876800"/>
            <a:ext cx="2438400" cy="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20178" name="Text Box 18"/>
          <p:cNvSpPr txBox="1">
            <a:spLocks noChangeArrowheads="1"/>
          </p:cNvSpPr>
          <p:nvPr/>
        </p:nvSpPr>
        <p:spPr bwMode="auto">
          <a:xfrm>
            <a:off x="5410200" y="4343400"/>
            <a:ext cx="869950" cy="406400"/>
          </a:xfrm>
          <a:prstGeom prst="rect">
            <a:avLst/>
          </a:prstGeom>
          <a:noFill/>
          <a:ln w="9525">
            <a:solidFill>
              <a:srgbClr val="00008C"/>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a:solidFill>
                  <a:schemeClr val="bg1"/>
                </a:solidFill>
              </a:rPr>
              <a:t>Invest</a:t>
            </a:r>
          </a:p>
        </p:txBody>
      </p:sp>
      <p:sp>
        <p:nvSpPr>
          <p:cNvPr id="121870" name="AutoShape 19"/>
          <p:cNvSpPr>
            <a:spLocks/>
          </p:cNvSpPr>
          <p:nvPr/>
        </p:nvSpPr>
        <p:spPr bwMode="auto">
          <a:xfrm>
            <a:off x="6934200" y="3124200"/>
            <a:ext cx="304800" cy="860425"/>
          </a:xfrm>
          <a:prstGeom prst="leftBrace">
            <a:avLst>
              <a:gd name="adj1" fmla="val 23524"/>
              <a:gd name="adj2" fmla="val 47597"/>
            </a:avLst>
          </a:pr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spcBef>
                <a:spcPct val="50000"/>
              </a:spcBef>
            </a:pPr>
            <a:endParaRPr lang="en-US" sz="2200">
              <a:solidFill>
                <a:schemeClr val="accent2"/>
              </a:solidFill>
              <a:latin typeface="Times" pitchFamily="18" charset="0"/>
            </a:endParaRPr>
          </a:p>
        </p:txBody>
      </p:sp>
      <p:sp>
        <p:nvSpPr>
          <p:cNvPr id="121871" name="Rectangle 20"/>
          <p:cNvSpPr>
            <a:spLocks noChangeArrowheads="1"/>
          </p:cNvSpPr>
          <p:nvPr/>
        </p:nvSpPr>
        <p:spPr bwMode="auto">
          <a:xfrm>
            <a:off x="533400" y="3124200"/>
            <a:ext cx="3048000" cy="1219200"/>
          </a:xfrm>
          <a:prstGeom prst="rect">
            <a:avLst/>
          </a:prstGeom>
          <a:solidFill>
            <a:schemeClr val="bg1"/>
          </a:solidFill>
          <a:ln w="25400">
            <a:solidFill>
              <a:srgbClr val="00008C"/>
            </a:solidFill>
            <a:miter lim="800000"/>
            <a:headEnd/>
            <a:tailEnd/>
          </a:ln>
        </p:spPr>
        <p:txBody>
          <a:bodyPr anchor="ctr"/>
          <a:lstStyle/>
          <a:p>
            <a:pPr algn="ctr" eaLnBrk="0" hangingPunct="0"/>
            <a:r>
              <a:rPr lang="en-US" sz="2000" dirty="0">
                <a:solidFill>
                  <a:srgbClr val="00008C"/>
                </a:solidFill>
              </a:rPr>
              <a:t>O&amp;M improvements will yield savings and may be ENERGY STAR candidates</a:t>
            </a:r>
          </a:p>
        </p:txBody>
      </p:sp>
      <p:sp>
        <p:nvSpPr>
          <p:cNvPr id="121872" name="Line 21"/>
          <p:cNvSpPr>
            <a:spLocks noChangeShapeType="1"/>
          </p:cNvSpPr>
          <p:nvPr/>
        </p:nvSpPr>
        <p:spPr bwMode="auto">
          <a:xfrm flipH="1">
            <a:off x="3733800" y="3505200"/>
            <a:ext cx="3124200" cy="0"/>
          </a:xfrm>
          <a:prstGeom prst="line">
            <a:avLst/>
          </a:prstGeom>
          <a:noFill/>
          <a:ln w="38100">
            <a:solidFill>
              <a:srgbClr val="FFFF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20182" name="Text Box 22"/>
          <p:cNvSpPr txBox="1">
            <a:spLocks noChangeArrowheads="1"/>
          </p:cNvSpPr>
          <p:nvPr/>
        </p:nvSpPr>
        <p:spPr bwMode="auto">
          <a:xfrm>
            <a:off x="5105400" y="2971800"/>
            <a:ext cx="773113" cy="406400"/>
          </a:xfrm>
          <a:prstGeom prst="rect">
            <a:avLst/>
          </a:prstGeom>
          <a:noFill/>
          <a:ln w="9525">
            <a:solidFill>
              <a:srgbClr val="00008C"/>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a:solidFill>
                  <a:schemeClr val="bg1"/>
                </a:solidFill>
              </a:rPr>
              <a:t>Tune</a:t>
            </a:r>
          </a:p>
        </p:txBody>
      </p:sp>
      <p:sp>
        <p:nvSpPr>
          <p:cNvPr id="121874" name="AutoShape 23"/>
          <p:cNvSpPr>
            <a:spLocks/>
          </p:cNvSpPr>
          <p:nvPr/>
        </p:nvSpPr>
        <p:spPr bwMode="auto">
          <a:xfrm>
            <a:off x="6934200" y="2209800"/>
            <a:ext cx="307975" cy="762000"/>
          </a:xfrm>
          <a:prstGeom prst="leftBrace">
            <a:avLst>
              <a:gd name="adj1" fmla="val 20619"/>
              <a:gd name="adj2" fmla="val 50000"/>
            </a:avLst>
          </a:prstGeom>
          <a:noFill/>
          <a:ln w="38100">
            <a:solidFill>
              <a:srgbClr val="92D05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spcBef>
                <a:spcPct val="50000"/>
              </a:spcBef>
            </a:pPr>
            <a:endParaRPr lang="en-US" sz="2200">
              <a:solidFill>
                <a:schemeClr val="accent2"/>
              </a:solidFill>
              <a:latin typeface="Times" pitchFamily="18" charset="0"/>
            </a:endParaRPr>
          </a:p>
        </p:txBody>
      </p:sp>
      <p:sp>
        <p:nvSpPr>
          <p:cNvPr id="121875" name="Line 24"/>
          <p:cNvSpPr>
            <a:spLocks noChangeShapeType="1"/>
          </p:cNvSpPr>
          <p:nvPr/>
        </p:nvSpPr>
        <p:spPr bwMode="auto">
          <a:xfrm flipH="1">
            <a:off x="3733800" y="2590800"/>
            <a:ext cx="3119438" cy="0"/>
          </a:xfrm>
          <a:prstGeom prst="line">
            <a:avLst/>
          </a:prstGeom>
          <a:noFill/>
          <a:ln w="38100">
            <a:solidFill>
              <a:srgbClr val="92D05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20185" name="Text Box 25"/>
          <p:cNvSpPr txBox="1">
            <a:spLocks noChangeArrowheads="1"/>
          </p:cNvSpPr>
          <p:nvPr/>
        </p:nvSpPr>
        <p:spPr bwMode="auto">
          <a:xfrm>
            <a:off x="4267200" y="2130425"/>
            <a:ext cx="2286000" cy="307975"/>
          </a:xfrm>
          <a:prstGeom prst="rect">
            <a:avLst/>
          </a:prstGeom>
          <a:noFill/>
          <a:ln w="9525">
            <a:solidFill>
              <a:srgbClr val="00008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nSpc>
                <a:spcPct val="70000"/>
              </a:lnSpc>
            </a:pPr>
            <a:r>
              <a:rPr lang="en-US" sz="2000">
                <a:solidFill>
                  <a:schemeClr val="bg1"/>
                </a:solidFill>
              </a:rPr>
              <a:t>Reward and Learn</a:t>
            </a:r>
            <a:endParaRPr lang="en-US" sz="2000" dirty="0">
              <a:solidFill>
                <a:schemeClr val="bg1"/>
              </a:solidFill>
            </a:endParaRPr>
          </a:p>
        </p:txBody>
      </p:sp>
      <p:sp>
        <p:nvSpPr>
          <p:cNvPr id="121877" name="Rectangle 26"/>
          <p:cNvSpPr>
            <a:spLocks noChangeArrowheads="1"/>
          </p:cNvSpPr>
          <p:nvPr/>
        </p:nvSpPr>
        <p:spPr bwMode="auto">
          <a:xfrm>
            <a:off x="533400" y="1676408"/>
            <a:ext cx="3048000" cy="1219192"/>
          </a:xfrm>
          <a:prstGeom prst="rect">
            <a:avLst/>
          </a:prstGeom>
          <a:solidFill>
            <a:schemeClr val="bg1"/>
          </a:solidFill>
          <a:ln w="25400">
            <a:solidFill>
              <a:srgbClr val="00008C"/>
            </a:solidFill>
            <a:miter lim="800000"/>
            <a:headEnd/>
            <a:tailEnd/>
          </a:ln>
        </p:spPr>
        <p:txBody>
          <a:bodyPr anchor="ctr"/>
          <a:lstStyle/>
          <a:p>
            <a:pPr algn="ctr" eaLnBrk="0" hangingPunct="0"/>
            <a:r>
              <a:rPr lang="en-US" sz="2000" dirty="0">
                <a:solidFill>
                  <a:srgbClr val="00008C"/>
                </a:solidFill>
              </a:rPr>
              <a:t>High scoring buildings provide lessons learned and may be ENERGY STAR candidates </a:t>
            </a:r>
          </a:p>
        </p:txBody>
      </p:sp>
      <p:sp>
        <p:nvSpPr>
          <p:cNvPr id="8215" name="Rectangle 28"/>
          <p:cNvSpPr>
            <a:spLocks/>
          </p:cNvSpPr>
          <p:nvPr/>
        </p:nvSpPr>
        <p:spPr bwMode="auto">
          <a:xfrm>
            <a:off x="152400" y="228600"/>
            <a:ext cx="8991600" cy="1066800"/>
          </a:xfrm>
          <a:prstGeom prst="rect">
            <a:avLst/>
          </a:prstGeom>
          <a:noFill/>
          <a:ln w="9525">
            <a:noFill/>
            <a:miter lim="800000"/>
            <a:headEnd/>
            <a:tailEnd/>
          </a:ln>
        </p:spPr>
        <p:txBody>
          <a:bodyPr anchor="ctr"/>
          <a:lstStyle/>
          <a:p>
            <a:pPr algn="ctr">
              <a:defRPr/>
            </a:pPr>
            <a:r>
              <a:rPr lang="en-US" sz="4000" b="1" dirty="0">
                <a:solidFill>
                  <a:schemeClr val="bg1"/>
                </a:solidFill>
                <a:latin typeface="+mj-lt"/>
                <a:cs typeface="Arial" pitchFamily="34" charset="0"/>
              </a:rPr>
              <a:t>Identify Priorities Across Portfolios</a:t>
            </a:r>
          </a:p>
        </p:txBody>
      </p:sp>
      <p:sp>
        <p:nvSpPr>
          <p:cNvPr id="121879" name="Rectangle 28"/>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30" name="Slide Number Placeholder 29"/>
          <p:cNvSpPr>
            <a:spLocks noGrp="1"/>
          </p:cNvSpPr>
          <p:nvPr>
            <p:ph type="sldNum" sz="quarter" idx="11"/>
          </p:nvPr>
        </p:nvSpPr>
        <p:spPr/>
        <p:txBody>
          <a:bodyPr/>
          <a:lstStyle/>
          <a:p>
            <a:pPr>
              <a:defRPr/>
            </a:pPr>
            <a:fld id="{35B3B33C-1E7C-4664-8616-8AEC5ECF9FC8}" type="slidenum">
              <a:rPr lang="en-US"/>
              <a:pPr>
                <a:defRPr/>
              </a:pPr>
              <a:t>116</a:t>
            </a:fld>
            <a:endParaRPr lang="en-US"/>
          </a:p>
        </p:txBody>
      </p:sp>
      <p:sp>
        <p:nvSpPr>
          <p:cNvPr id="31" name="Text Box 9">
            <a:extLst>
              <a:ext uri="{FF2B5EF4-FFF2-40B4-BE49-F238E27FC236}">
                <a16:creationId xmlns:a16="http://schemas.microsoft.com/office/drawing/2014/main" id="{C0B8C8F5-CB1F-4D9E-A168-61AD51F2B4A6}"/>
              </a:ext>
            </a:extLst>
          </p:cNvPr>
          <p:cNvSpPr txBox="1">
            <a:spLocks noChangeArrowheads="1"/>
          </p:cNvSpPr>
          <p:nvPr/>
        </p:nvSpPr>
        <p:spPr bwMode="auto">
          <a:xfrm rot="16200000">
            <a:off x="6380162" y="3751263"/>
            <a:ext cx="29924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dirty="0">
                <a:solidFill>
                  <a:srgbClr val="040458"/>
                </a:solidFill>
                <a:latin typeface="+mn-lt"/>
              </a:rPr>
              <a:t>ENERGY STAR Score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0185"/>
                                        </p:tgtEl>
                                        <p:attrNameLst>
                                          <p:attrName>style.visibility</p:attrName>
                                        </p:attrNameLst>
                                      </p:cBhvr>
                                      <p:to>
                                        <p:strVal val="visible"/>
                                      </p:to>
                                    </p:set>
                                    <p:animEffect transition="in" filter="dissolve">
                                      <p:cBhvr>
                                        <p:cTn id="7" dur="500"/>
                                        <p:tgtEl>
                                          <p:spTgt spid="220185"/>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220182"/>
                                        </p:tgtEl>
                                        <p:attrNameLst>
                                          <p:attrName>style.visibility</p:attrName>
                                        </p:attrNameLst>
                                      </p:cBhvr>
                                      <p:to>
                                        <p:strVal val="visible"/>
                                      </p:to>
                                    </p:set>
                                    <p:animEffect transition="in" filter="dissolve">
                                      <p:cBhvr>
                                        <p:cTn id="11" dur="500"/>
                                        <p:tgtEl>
                                          <p:spTgt spid="220182"/>
                                        </p:tgtEl>
                                      </p:cBhvr>
                                    </p:animEffect>
                                  </p:childTnLst>
                                </p:cTn>
                              </p:par>
                            </p:childTnLst>
                          </p:cTn>
                        </p:par>
                        <p:par>
                          <p:cTn id="12" fill="hold" nodeType="afterGroup">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220178"/>
                                        </p:tgtEl>
                                        <p:attrNameLst>
                                          <p:attrName>style.visibility</p:attrName>
                                        </p:attrNameLst>
                                      </p:cBhvr>
                                      <p:to>
                                        <p:strVal val="visible"/>
                                      </p:to>
                                    </p:set>
                                    <p:animEffect transition="in" filter="dissolve">
                                      <p:cBhvr>
                                        <p:cTn id="15" dur="500"/>
                                        <p:tgtEl>
                                          <p:spTgt spid="220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78" grpId="0" animBg="1"/>
      <p:bldP spid="220182" grpId="0" animBg="1"/>
      <p:bldP spid="220185"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4"/>
          <p:cNvSpPr>
            <a:spLocks noGrp="1" noChangeArrowheads="1"/>
          </p:cNvSpPr>
          <p:nvPr>
            <p:ph type="ctrTitle" idx="4294967295"/>
          </p:nvPr>
        </p:nvSpPr>
        <p:spPr>
          <a:xfrm>
            <a:off x="381000" y="381000"/>
            <a:ext cx="8458200" cy="1470025"/>
          </a:xfrm>
        </p:spPr>
        <p:txBody>
          <a:bodyPr/>
          <a:lstStyle/>
          <a:p>
            <a:r>
              <a:rPr lang="en-US" dirty="0"/>
              <a:t>Exercise 5: Site Targeting Case</a:t>
            </a:r>
          </a:p>
        </p:txBody>
      </p:sp>
      <p:pic>
        <p:nvPicPr>
          <p:cNvPr id="122883"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15240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884" name="Text Box 5"/>
          <p:cNvSpPr txBox="1">
            <a:spLocks noChangeArrowheads="1"/>
          </p:cNvSpPr>
          <p:nvPr/>
        </p:nvSpPr>
        <p:spPr bwMode="auto">
          <a:xfrm>
            <a:off x="4267200" y="0"/>
            <a:ext cx="4800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F5DED5CC-55D7-4842-9BAB-EC9A6070F25B}" type="slidenum">
              <a:rPr lang="en-US"/>
              <a:pPr>
                <a:defRPr/>
              </a:pPr>
              <a:t>117</a:t>
            </a:fld>
            <a:endParaRPr lang="en-US"/>
          </a:p>
        </p:txBody>
      </p:sp>
      <p:sp>
        <p:nvSpPr>
          <p:cNvPr id="122886" name="Rectangle 6"/>
          <p:cNvSpPr>
            <a:spLocks noChangeArrowheads="1"/>
          </p:cNvSpPr>
          <p:nvPr/>
        </p:nvSpPr>
        <p:spPr bwMode="auto">
          <a:xfrm>
            <a:off x="228600" y="3048000"/>
            <a:ext cx="1981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solidFill>
                  <a:schemeClr val="bg1"/>
                </a:solidFill>
              </a:rPr>
              <a:t>Page 15 </a:t>
            </a:r>
            <a:br>
              <a:rPr lang="en-US" sz="2800" dirty="0">
                <a:solidFill>
                  <a:schemeClr val="bg1"/>
                </a:solidFill>
              </a:rPr>
            </a:br>
            <a:r>
              <a:rPr lang="en-US" sz="2800" dirty="0">
                <a:solidFill>
                  <a:schemeClr val="bg1"/>
                </a:solidFill>
              </a:rPr>
              <a:t>in the exercises</a:t>
            </a:r>
          </a:p>
        </p:txBody>
      </p:sp>
      <p:pic>
        <p:nvPicPr>
          <p:cNvPr id="3" name="Picture 2">
            <a:extLst>
              <a:ext uri="{FF2B5EF4-FFF2-40B4-BE49-F238E27FC236}">
                <a16:creationId xmlns:a16="http://schemas.microsoft.com/office/drawing/2014/main" id="{C1B23E11-B000-4D60-A78A-944BBA05019F}"/>
              </a:ext>
            </a:extLst>
          </p:cNvPr>
          <p:cNvPicPr>
            <a:picLocks noChangeAspect="1"/>
          </p:cNvPicPr>
          <p:nvPr/>
        </p:nvPicPr>
        <p:blipFill>
          <a:blip r:embed="rId4"/>
          <a:stretch>
            <a:fillRect/>
          </a:stretch>
        </p:blipFill>
        <p:spPr>
          <a:xfrm>
            <a:off x="2796941" y="2263775"/>
            <a:ext cx="6019800" cy="3771900"/>
          </a:xfrm>
          <a:prstGeom prst="rect">
            <a:avLst/>
          </a:prstGeom>
        </p:spPr>
      </p:pic>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FFFF00"/>
            </a:gs>
            <a:gs pos="100000">
              <a:srgbClr val="FF6600"/>
            </a:gs>
          </a:gsLst>
          <a:path path="shape">
            <a:fillToRect l="50000" t="50000" r="50000" b="50000"/>
          </a:path>
        </a:gradFill>
        <a:effectLst/>
      </p:bgPr>
    </p:bg>
    <p:spTree>
      <p:nvGrpSpPr>
        <p:cNvPr id="1" name=""/>
        <p:cNvGrpSpPr/>
        <p:nvPr/>
      </p:nvGrpSpPr>
      <p:grpSpPr>
        <a:xfrm>
          <a:off x="0" y="0"/>
          <a:ext cx="0" cy="0"/>
          <a:chOff x="0" y="0"/>
          <a:chExt cx="0" cy="0"/>
        </a:xfrm>
      </p:grpSpPr>
      <p:sp>
        <p:nvSpPr>
          <p:cNvPr id="285698" name="Rectangle 2"/>
          <p:cNvSpPr>
            <a:spLocks noGrp="1" noChangeArrowheads="1"/>
          </p:cNvSpPr>
          <p:nvPr>
            <p:ph type="subTitle" idx="1"/>
          </p:nvPr>
        </p:nvSpPr>
        <p:spPr>
          <a:xfrm>
            <a:off x="1371600" y="4267200"/>
            <a:ext cx="6400800" cy="1752600"/>
          </a:xfrm>
        </p:spPr>
        <p:txBody>
          <a:bodyPr/>
          <a:lstStyle/>
          <a:p>
            <a:pPr eaLnBrk="1" hangingPunct="1"/>
            <a:r>
              <a:rPr lang="en-US" sz="4400" b="1">
                <a:solidFill>
                  <a:schemeClr val="bg1"/>
                </a:solidFill>
                <a:latin typeface="Times New Roman" pitchFamily="18" charset="0"/>
              </a:rPr>
              <a:t>BREAK!</a:t>
            </a:r>
            <a:endParaRPr lang="en-US" b="1">
              <a:solidFill>
                <a:schemeClr val="bg1"/>
              </a:solidFill>
              <a:latin typeface="Times New Roman" pitchFamily="18" charset="0"/>
            </a:endParaRPr>
          </a:p>
        </p:txBody>
      </p:sp>
      <p:pic>
        <p:nvPicPr>
          <p:cNvPr id="285699" name="Picture 3" descr="coffeemu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2133600"/>
            <a:ext cx="16414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8758215"/>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285699"/>
                                        </p:tgtEl>
                                        <p:attrNameLst>
                                          <p:attrName>style.visibility</p:attrName>
                                        </p:attrNameLst>
                                      </p:cBhvr>
                                      <p:to>
                                        <p:strVal val="visible"/>
                                      </p:to>
                                    </p:set>
                                    <p:anim calcmode="lin" valueType="num">
                                      <p:cBhvr>
                                        <p:cTn id="7" dur="500" fill="hold"/>
                                        <p:tgtEl>
                                          <p:spTgt spid="285699"/>
                                        </p:tgtEl>
                                        <p:attrNameLst>
                                          <p:attrName>ppt_w</p:attrName>
                                        </p:attrNameLst>
                                      </p:cBhvr>
                                      <p:tavLst>
                                        <p:tav tm="0">
                                          <p:val>
                                            <p:strVal val="4*#ppt_w"/>
                                          </p:val>
                                        </p:tav>
                                        <p:tav tm="100000">
                                          <p:val>
                                            <p:strVal val="#ppt_w"/>
                                          </p:val>
                                        </p:tav>
                                      </p:tavLst>
                                    </p:anim>
                                    <p:anim calcmode="lin" valueType="num">
                                      <p:cBhvr>
                                        <p:cTn id="8" dur="500" fill="hold"/>
                                        <p:tgtEl>
                                          <p:spTgt spid="28569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DRIVEBY.WAV"/>
                                        </p:tgtEl>
                                      </p:cMediaNode>
                                    </p:audio>
                                  </p:subTnLst>
                                </p:cTn>
                              </p:par>
                              <p:par>
                                <p:cTn id="9" presetID="2" presetClass="entr" presetSubtype="4" fill="hold" grpId="0" nodeType="withEffect">
                                  <p:stCondLst>
                                    <p:cond delay="0"/>
                                  </p:stCondLst>
                                  <p:childTnLst>
                                    <p:set>
                                      <p:cBhvr>
                                        <p:cTn id="10" dur="1" fill="hold">
                                          <p:stCondLst>
                                            <p:cond delay="0"/>
                                          </p:stCondLst>
                                        </p:cTn>
                                        <p:tgtEl>
                                          <p:spTgt spid="285698">
                                            <p:txEl>
                                              <p:pRg st="0" end="0"/>
                                            </p:txEl>
                                          </p:spTgt>
                                        </p:tgtEl>
                                        <p:attrNameLst>
                                          <p:attrName>style.visibility</p:attrName>
                                        </p:attrNameLst>
                                      </p:cBhvr>
                                      <p:to>
                                        <p:strVal val="visible"/>
                                      </p:to>
                                    </p:set>
                                    <p:anim calcmode="lin" valueType="num">
                                      <p:cBhvr additive="base">
                                        <p:cTn id="11" dur="500" fill="hold"/>
                                        <p:tgtEl>
                                          <p:spTgt spid="28569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8569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698" grpId="0" build="p"/>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Number Placeholder 1"/>
          <p:cNvSpPr txBox="1">
            <a:spLocks noGrp="1"/>
          </p:cNvSpPr>
          <p:nvPr/>
        </p:nvSpPr>
        <p:spPr bwMode="auto">
          <a:xfrm>
            <a:off x="65532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F4017D87-C7A5-44FB-8CEB-79A02BBBACC8}" type="slidenum">
              <a:rPr lang="en-US" sz="1200">
                <a:solidFill>
                  <a:schemeClr val="bg1"/>
                </a:solidFill>
              </a:rPr>
              <a:pPr algn="r" eaLnBrk="1" hangingPunct="1"/>
              <a:t>119</a:t>
            </a:fld>
            <a:endParaRPr lang="en-US" sz="1200" dirty="0">
              <a:solidFill>
                <a:schemeClr val="bg1"/>
              </a:solidFill>
            </a:endParaRPr>
          </a:p>
        </p:txBody>
      </p:sp>
      <p:sp>
        <p:nvSpPr>
          <p:cNvPr id="123907" name="Rectangle 2"/>
          <p:cNvSpPr txBox="1">
            <a:spLocks noChangeArrowheads="1"/>
          </p:cNvSpPr>
          <p:nvPr/>
        </p:nvSpPr>
        <p:spPr bwMode="auto">
          <a:xfrm>
            <a:off x="0" y="2438400"/>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4400" b="1" dirty="0">
                <a:solidFill>
                  <a:schemeClr val="bg1"/>
                </a:solidFill>
              </a:rPr>
              <a:t>Why Look at a </a:t>
            </a:r>
            <a:r>
              <a:rPr lang="en-US" sz="4400" b="1">
                <a:solidFill>
                  <a:schemeClr val="bg1"/>
                </a:solidFill>
              </a:rPr>
              <a:t>Breakdown </a:t>
            </a:r>
            <a:br>
              <a:rPr lang="en-US" sz="4400" b="1" dirty="0">
                <a:solidFill>
                  <a:schemeClr val="bg1"/>
                </a:solidFill>
              </a:rPr>
            </a:br>
            <a:r>
              <a:rPr lang="en-US" sz="4400" b="1">
                <a:solidFill>
                  <a:schemeClr val="bg1"/>
                </a:solidFill>
              </a:rPr>
              <a:t>of </a:t>
            </a:r>
            <a:r>
              <a:rPr lang="en-US" sz="4400" b="1" dirty="0">
                <a:solidFill>
                  <a:schemeClr val="bg1"/>
                </a:solidFill>
              </a:rPr>
              <a:t>Energy Use?</a:t>
            </a:r>
          </a:p>
        </p:txBody>
      </p:sp>
      <p:sp>
        <p:nvSpPr>
          <p:cNvPr id="123908" name="Text Box 4"/>
          <p:cNvSpPr txBox="1">
            <a:spLocks noChangeArrowheads="1"/>
          </p:cNvSpPr>
          <p:nvPr/>
        </p:nvSpPr>
        <p:spPr bwMode="auto">
          <a:xfrm>
            <a:off x="4495800" y="0"/>
            <a:ext cx="4572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381750"/>
            <a:ext cx="2133600" cy="476250"/>
          </a:xfrm>
          <a:prstGeom prst="rect">
            <a:avLst/>
          </a:prstGeom>
          <a:noFill/>
          <a:ln>
            <a:miter lim="800000"/>
            <a:headEnd/>
            <a:tailEnd/>
          </a:ln>
        </p:spPr>
        <p:txBody>
          <a:bodyPr/>
          <a:lstStyle/>
          <a:p>
            <a:pPr algn="r">
              <a:defRPr/>
            </a:pPr>
            <a:fld id="{88962B87-715E-4F3F-B656-ADF331909E15}" type="slidenum">
              <a:rPr lang="en-US" sz="1200">
                <a:solidFill>
                  <a:schemeClr val="accent3"/>
                </a:solidFill>
              </a:rPr>
              <a:pPr algn="r">
                <a:defRPr/>
              </a:pPr>
              <a:t>120</a:t>
            </a:fld>
            <a:endParaRPr lang="en-US" sz="1200" dirty="0">
              <a:solidFill>
                <a:schemeClr val="accent3"/>
              </a:solidFill>
            </a:endParaRPr>
          </a:p>
        </p:txBody>
      </p:sp>
      <p:graphicFrame>
        <p:nvGraphicFramePr>
          <p:cNvPr id="124931" name="Object 2"/>
          <p:cNvGraphicFramePr>
            <a:graphicFrameLocks noChangeAspect="1"/>
          </p:cNvGraphicFramePr>
          <p:nvPr/>
        </p:nvGraphicFramePr>
        <p:xfrm>
          <a:off x="228600" y="1676400"/>
          <a:ext cx="8686800" cy="3838575"/>
        </p:xfrm>
        <a:graphic>
          <a:graphicData uri="http://schemas.openxmlformats.org/presentationml/2006/ole">
            <mc:AlternateContent xmlns:mc="http://schemas.openxmlformats.org/markup-compatibility/2006">
              <mc:Choice xmlns:v="urn:schemas-microsoft-com:vml" Requires="v">
                <p:oleObj spid="_x0000_s125109" name="Chart" r:id="rId4" imgW="11791950" imgH="5210175" progId="Excel.Sheet.8">
                  <p:embed/>
                </p:oleObj>
              </mc:Choice>
              <mc:Fallback>
                <p:oleObj name="Chart" r:id="rId4" imgW="11791950" imgH="5210175" progId="Excel.Sheet.8">
                  <p:embed/>
                  <p:pic>
                    <p:nvPicPr>
                      <p:cNvPr id="0"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1676400"/>
                        <a:ext cx="8686800" cy="383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220" name="Rectangle 2"/>
          <p:cNvSpPr txBox="1">
            <a:spLocks noChangeArrowheads="1"/>
          </p:cNvSpPr>
          <p:nvPr/>
        </p:nvSpPr>
        <p:spPr bwMode="auto">
          <a:xfrm>
            <a:off x="457200" y="304800"/>
            <a:ext cx="8229600" cy="1295400"/>
          </a:xfrm>
          <a:prstGeom prst="rect">
            <a:avLst/>
          </a:prstGeom>
          <a:noFill/>
          <a:ln w="9525">
            <a:noFill/>
            <a:miter lim="800000"/>
            <a:headEnd/>
            <a:tailEnd/>
          </a:ln>
        </p:spPr>
        <p:txBody>
          <a:bodyPr anchor="ctr"/>
          <a:lstStyle/>
          <a:p>
            <a:pPr algn="ctr" eaLnBrk="0" hangingPunct="0">
              <a:defRPr/>
            </a:pPr>
            <a:r>
              <a:rPr lang="en-US" sz="4000" b="1" dirty="0">
                <a:solidFill>
                  <a:schemeClr val="bg1"/>
                </a:solidFill>
                <a:latin typeface="+mj-lt"/>
              </a:rPr>
              <a:t>What System Should I Tackle?</a:t>
            </a:r>
          </a:p>
        </p:txBody>
      </p:sp>
      <p:sp>
        <p:nvSpPr>
          <p:cNvPr id="124933" name="Text Box 5"/>
          <p:cNvSpPr txBox="1">
            <a:spLocks noChangeArrowheads="1"/>
          </p:cNvSpPr>
          <p:nvPr/>
        </p:nvSpPr>
        <p:spPr bwMode="auto">
          <a:xfrm>
            <a:off x="4724400" y="0"/>
            <a:ext cx="4343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Number Placeholder 1"/>
          <p:cNvSpPr txBox="1">
            <a:spLocks noGrp="1"/>
          </p:cNvSpPr>
          <p:nvPr/>
        </p:nvSpPr>
        <p:spPr bwMode="auto">
          <a:xfrm>
            <a:off x="65532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4F5906C-5E61-4E3B-A792-3E91F6E37CD4}" type="slidenum">
              <a:rPr lang="en-US" sz="1200">
                <a:solidFill>
                  <a:schemeClr val="bg1"/>
                </a:solidFill>
              </a:rPr>
              <a:pPr algn="r" eaLnBrk="1" hangingPunct="1"/>
              <a:t>121</a:t>
            </a:fld>
            <a:endParaRPr lang="en-US" sz="1200" dirty="0">
              <a:solidFill>
                <a:schemeClr val="bg1"/>
              </a:solidFill>
            </a:endParaRPr>
          </a:p>
        </p:txBody>
      </p:sp>
      <p:pic>
        <p:nvPicPr>
          <p:cNvPr id="125955" name="Picture 2" descr="ENERGY CONSERVATION MEASURE1"/>
          <p:cNvPicPr>
            <a:picLocks noChangeAspect="1" noChangeArrowheads="1"/>
          </p:cNvPicPr>
          <p:nvPr/>
        </p:nvPicPr>
        <p:blipFill>
          <a:blip r:embed="rId3" cstate="print">
            <a:extLst>
              <a:ext uri="{28A0092B-C50C-407E-A947-70E740481C1C}">
                <a14:useLocalDpi xmlns:a14="http://schemas.microsoft.com/office/drawing/2010/main" val="0"/>
              </a:ext>
            </a:extLst>
          </a:blip>
          <a:srcRect l="4237" b="5614"/>
          <a:stretch>
            <a:fillRect/>
          </a:stretch>
        </p:blipFill>
        <p:spPr bwMode="auto">
          <a:xfrm>
            <a:off x="304800" y="1157288"/>
            <a:ext cx="8458200" cy="500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p:cNvSpPr txBox="1">
            <a:spLocks noChangeArrowheads="1"/>
          </p:cNvSpPr>
          <p:nvPr/>
        </p:nvSpPr>
        <p:spPr bwMode="auto">
          <a:xfrm>
            <a:off x="0" y="457200"/>
            <a:ext cx="9144000" cy="646331"/>
          </a:xfrm>
          <a:prstGeom prst="rect">
            <a:avLst/>
          </a:prstGeom>
          <a:noFill/>
          <a:ln w="9525">
            <a:noFill/>
            <a:miter lim="800000"/>
            <a:headEnd/>
            <a:tailEnd/>
          </a:ln>
        </p:spPr>
        <p:txBody>
          <a:bodyPr>
            <a:spAutoFit/>
          </a:bodyPr>
          <a:lstStyle/>
          <a:p>
            <a:pPr algn="ctr">
              <a:defRPr/>
            </a:pPr>
            <a:r>
              <a:rPr lang="en-US" sz="3600" b="1" dirty="0">
                <a:solidFill>
                  <a:schemeClr val="bg1"/>
                </a:solidFill>
                <a:latin typeface="+mj-lt"/>
              </a:rPr>
              <a:t>Honolulu Office </a:t>
            </a:r>
            <a:r>
              <a:rPr lang="en-US" sz="3600" b="1">
                <a:solidFill>
                  <a:schemeClr val="bg1"/>
                </a:solidFill>
                <a:latin typeface="+mj-lt"/>
              </a:rPr>
              <a:t>Building Actual End Use</a:t>
            </a:r>
            <a:endParaRPr lang="en-US" sz="3600" b="1" dirty="0">
              <a:solidFill>
                <a:schemeClr val="bg1"/>
              </a:solidFill>
              <a:latin typeface="+mj-lt"/>
            </a:endParaRPr>
          </a:p>
        </p:txBody>
      </p:sp>
      <p:sp>
        <p:nvSpPr>
          <p:cNvPr id="125957" name="Text Box 5"/>
          <p:cNvSpPr txBox="1">
            <a:spLocks noChangeArrowheads="1"/>
          </p:cNvSpPr>
          <p:nvPr/>
        </p:nvSpPr>
        <p:spPr bwMode="auto">
          <a:xfrm>
            <a:off x="4876800" y="0"/>
            <a:ext cx="419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idx="4294967295"/>
          </p:nvPr>
        </p:nvSpPr>
        <p:spPr>
          <a:xfrm>
            <a:off x="533400" y="0"/>
            <a:ext cx="8229600" cy="1143000"/>
          </a:xfrm>
        </p:spPr>
        <p:txBody>
          <a:bodyPr/>
          <a:lstStyle/>
          <a:p>
            <a:r>
              <a:rPr lang="en-US"/>
              <a:t>Doty Street Pub—Inventory</a:t>
            </a:r>
            <a:endParaRPr lang="en-US" dirty="0"/>
          </a:p>
        </p:txBody>
      </p:sp>
      <p:pic>
        <p:nvPicPr>
          <p:cNvPr id="126979"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914400"/>
            <a:ext cx="6781800" cy="274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0" name="Picture 1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3000" y="3657600"/>
            <a:ext cx="6781800" cy="284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81" name="Text Box 16"/>
          <p:cNvSpPr txBox="1">
            <a:spLocks noChangeArrowheads="1"/>
          </p:cNvSpPr>
          <p:nvPr/>
        </p:nvSpPr>
        <p:spPr bwMode="auto">
          <a:xfrm>
            <a:off x="4343400" y="0"/>
            <a:ext cx="472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7B3C26D1-6E89-43EA-857F-3307563E4B6A}" type="slidenum">
              <a:rPr lang="en-US"/>
              <a:pPr>
                <a:defRPr/>
              </a:pPr>
              <a:t>122</a:t>
            </a:fld>
            <a:endParaRPr lang="en-US"/>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itle 1"/>
          <p:cNvSpPr>
            <a:spLocks noGrp="1"/>
          </p:cNvSpPr>
          <p:nvPr>
            <p:ph type="title"/>
          </p:nvPr>
        </p:nvSpPr>
        <p:spPr>
          <a:xfrm>
            <a:off x="457200" y="381000"/>
            <a:ext cx="8229600" cy="884238"/>
          </a:xfrm>
        </p:spPr>
        <p:txBody>
          <a:bodyPr/>
          <a:lstStyle/>
          <a:p>
            <a:r>
              <a:rPr lang="en-US" dirty="0"/>
              <a:t>How? </a:t>
            </a:r>
            <a:r>
              <a:rPr lang="en-US"/>
              <a:t>Use a Spreadsheet </a:t>
            </a:r>
            <a:r>
              <a:rPr lang="en-US" dirty="0"/>
              <a:t>Guide</a:t>
            </a:r>
          </a:p>
        </p:txBody>
      </p:sp>
      <p:pic>
        <p:nvPicPr>
          <p:cNvPr id="128003" name="Picture 4" descr="Focus Excel 2.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1295400"/>
            <a:ext cx="6572250" cy="386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04" name="Content Placeholder 3" descr="Focus Excel 1.JPG"/>
          <p:cNvPicPr>
            <a:picLocks noGrp="1" noChangeAspect="1"/>
          </p:cNvPicPr>
          <p:nvPr>
            <p:ph idx="1"/>
          </p:nvPr>
        </p:nvPicPr>
        <p:blipFill>
          <a:blip r:embed="rId4" cstate="print">
            <a:extLst>
              <a:ext uri="{28A0092B-C50C-407E-A947-70E740481C1C}">
                <a14:useLocalDpi xmlns:a14="http://schemas.microsoft.com/office/drawing/2010/main" val="0"/>
              </a:ext>
            </a:extLst>
          </a:blip>
          <a:srcRect/>
          <a:stretch>
            <a:fillRect/>
          </a:stretch>
        </p:blipFill>
        <p:spPr>
          <a:xfrm>
            <a:off x="3352800" y="2514600"/>
            <a:ext cx="5791200" cy="3638550"/>
          </a:xfrm>
        </p:spPr>
      </p:pic>
      <p:sp>
        <p:nvSpPr>
          <p:cNvPr id="8" name="Oval 7"/>
          <p:cNvSpPr/>
          <p:nvPr/>
        </p:nvSpPr>
        <p:spPr>
          <a:xfrm>
            <a:off x="2057400" y="4038600"/>
            <a:ext cx="11430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Bent Arrow 8"/>
          <p:cNvSpPr/>
          <p:nvPr/>
        </p:nvSpPr>
        <p:spPr>
          <a:xfrm>
            <a:off x="3048000" y="3505200"/>
            <a:ext cx="609600" cy="4572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pic>
        <p:nvPicPr>
          <p:cNvPr id="128007" name="Picture 14"/>
          <p:cNvPicPr>
            <a:picLocks noChangeAspect="1" noChangeArrowheads="1"/>
          </p:cNvPicPr>
          <p:nvPr/>
        </p:nvPicPr>
        <p:blipFill>
          <a:blip r:embed="rId5" cstate="print">
            <a:extLst>
              <a:ext uri="{28A0092B-C50C-407E-A947-70E740481C1C}">
                <a14:useLocalDpi xmlns:a14="http://schemas.microsoft.com/office/drawing/2010/main" val="0"/>
              </a:ext>
            </a:extLst>
          </a:blip>
          <a:srcRect l="19101" t="2771" r="20226" b="11316"/>
          <a:stretch>
            <a:fillRect/>
          </a:stretch>
        </p:blipFill>
        <p:spPr bwMode="auto">
          <a:xfrm>
            <a:off x="0" y="4648200"/>
            <a:ext cx="2971800" cy="170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Down Arrow 10"/>
          <p:cNvSpPr/>
          <p:nvPr/>
        </p:nvSpPr>
        <p:spPr>
          <a:xfrm rot="3415759">
            <a:off x="2824163" y="4635500"/>
            <a:ext cx="381000" cy="762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8009" name="Rectangle 9"/>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12" name="Slide Number Placeholder 11"/>
          <p:cNvSpPr>
            <a:spLocks noGrp="1"/>
          </p:cNvSpPr>
          <p:nvPr>
            <p:ph type="sldNum" sz="quarter" idx="11"/>
          </p:nvPr>
        </p:nvSpPr>
        <p:spPr/>
        <p:txBody>
          <a:bodyPr/>
          <a:lstStyle/>
          <a:p>
            <a:pPr>
              <a:defRPr/>
            </a:pPr>
            <a:fld id="{6657C767-36C6-407C-B1AA-B2E098A0F1C7}" type="slidenum">
              <a:rPr lang="en-US"/>
              <a:pPr>
                <a:defRPr/>
              </a:pPr>
              <a:t>123</a:t>
            </a:fld>
            <a:endParaRPr lang="en-US"/>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itle 1"/>
          <p:cNvSpPr>
            <a:spLocks noGrp="1"/>
          </p:cNvSpPr>
          <p:nvPr>
            <p:ph type="title"/>
          </p:nvPr>
        </p:nvSpPr>
        <p:spPr>
          <a:xfrm>
            <a:off x="457200" y="533400"/>
            <a:ext cx="8382000" cy="884238"/>
          </a:xfrm>
        </p:spPr>
        <p:txBody>
          <a:bodyPr/>
          <a:lstStyle/>
          <a:p>
            <a:r>
              <a:rPr lang="en-US"/>
              <a:t>Examples of End-Use</a:t>
            </a:r>
            <a:br>
              <a:rPr lang="en-US"/>
            </a:br>
            <a:r>
              <a:rPr lang="en-US"/>
              <a:t>Energy Calculations</a:t>
            </a:r>
          </a:p>
        </p:txBody>
      </p:sp>
      <p:sp>
        <p:nvSpPr>
          <p:cNvPr id="129027" name="Content Placeholder 2"/>
          <p:cNvSpPr>
            <a:spLocks noGrp="1"/>
          </p:cNvSpPr>
          <p:nvPr>
            <p:ph idx="1"/>
          </p:nvPr>
        </p:nvSpPr>
        <p:spPr>
          <a:xfrm>
            <a:off x="457200" y="1828800"/>
            <a:ext cx="8382000" cy="4876800"/>
          </a:xfrm>
        </p:spPr>
        <p:txBody>
          <a:bodyPr/>
          <a:lstStyle/>
          <a:p>
            <a:pPr>
              <a:buFont typeface="Wingdings" pitchFamily="2" charset="2"/>
              <a:buNone/>
            </a:pPr>
            <a:r>
              <a:rPr lang="en-US" b="1" dirty="0"/>
              <a:t>Lighting example:</a:t>
            </a:r>
          </a:p>
          <a:p>
            <a:pPr>
              <a:buNone/>
            </a:pPr>
            <a:r>
              <a:rPr lang="en-US" dirty="0"/>
              <a:t>46 lamps × 52 watts/lamp × 0.95 load factor × </a:t>
            </a:r>
            <a:r>
              <a:rPr lang="en-US"/>
              <a:t>6516 h/yr </a:t>
            </a:r>
            <a:r>
              <a:rPr lang="en-US" dirty="0"/>
              <a:t>× 0.001 kW/watt</a:t>
            </a:r>
          </a:p>
          <a:p>
            <a:pPr>
              <a:buFont typeface="Wingdings" pitchFamily="2" charset="2"/>
              <a:buNone/>
            </a:pPr>
            <a:r>
              <a:rPr lang="en-US" dirty="0"/>
              <a:t>			14,807 kWh/</a:t>
            </a:r>
            <a:r>
              <a:rPr lang="en-US" dirty="0" err="1"/>
              <a:t>yr</a:t>
            </a:r>
            <a:endParaRPr lang="en-US" dirty="0"/>
          </a:p>
          <a:p>
            <a:pPr>
              <a:spcBef>
                <a:spcPts val="1800"/>
              </a:spcBef>
              <a:buNone/>
            </a:pPr>
            <a:r>
              <a:rPr lang="en-US" b="1" dirty="0"/>
              <a:t>Fan example:  </a:t>
            </a:r>
            <a:r>
              <a:rPr lang="en-US"/>
              <a:t>1.3 hp </a:t>
            </a:r>
            <a:r>
              <a:rPr lang="en-US" dirty="0"/>
              <a:t>× 0.746 kWh/</a:t>
            </a:r>
            <a:r>
              <a:rPr lang="en-US" dirty="0" err="1"/>
              <a:t>hp</a:t>
            </a:r>
            <a:r>
              <a:rPr lang="en-US" dirty="0"/>
              <a:t> × </a:t>
            </a:r>
            <a:br>
              <a:rPr lang="en-US" dirty="0"/>
            </a:br>
            <a:r>
              <a:rPr lang="en-US" dirty="0"/>
              <a:t>90% efficiency × 65% full load </a:t>
            </a:r>
            <a:r>
              <a:rPr lang="en-US"/>
              <a:t>for fixed-speed motor </a:t>
            </a:r>
            <a:r>
              <a:rPr lang="en-US" dirty="0"/>
              <a:t>× </a:t>
            </a:r>
            <a:r>
              <a:rPr lang="en-US"/>
              <a:t>1200 h/yr         </a:t>
            </a:r>
            <a:r>
              <a:rPr lang="en-US" dirty="0"/>
              <a:t>840 kWh/</a:t>
            </a:r>
            <a:r>
              <a:rPr lang="en-US" dirty="0" err="1"/>
              <a:t>yr</a:t>
            </a:r>
            <a:endParaRPr lang="en-US" dirty="0"/>
          </a:p>
        </p:txBody>
      </p:sp>
      <p:sp>
        <p:nvSpPr>
          <p:cNvPr id="4" name="Right Arrow 3"/>
          <p:cNvSpPr/>
          <p:nvPr/>
        </p:nvSpPr>
        <p:spPr>
          <a:xfrm>
            <a:off x="1295400" y="3581400"/>
            <a:ext cx="8382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ight Arrow 4"/>
          <p:cNvSpPr/>
          <p:nvPr/>
        </p:nvSpPr>
        <p:spPr>
          <a:xfrm>
            <a:off x="5410200" y="5257800"/>
            <a:ext cx="8382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9030" name="Rectangle 5"/>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8" name="Slide Number Placeholder 7"/>
          <p:cNvSpPr>
            <a:spLocks noGrp="1"/>
          </p:cNvSpPr>
          <p:nvPr>
            <p:ph type="sldNum" sz="quarter" idx="11"/>
          </p:nvPr>
        </p:nvSpPr>
        <p:spPr/>
        <p:txBody>
          <a:bodyPr/>
          <a:lstStyle/>
          <a:p>
            <a:pPr>
              <a:defRPr/>
            </a:pPr>
            <a:fld id="{9C99152D-4BC6-4AC2-8C26-AD35121A4794}" type="slidenum">
              <a:rPr lang="en-US"/>
              <a:pPr>
                <a:defRPr/>
              </a:pPr>
              <a:t>124</a:t>
            </a:fld>
            <a:endParaRPr lang="en-US"/>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0" name="Picture 3" descr="Fans and Pumps.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04800"/>
            <a:ext cx="5334000"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51" name="Picture 4" descr="Focus Excel Brew.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41462" y="1524000"/>
            <a:ext cx="5129213"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52" name="Picture 5" descr="Focus Excel HVAC Cool.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38400" y="2801308"/>
            <a:ext cx="556895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53" name="Picture 6" descr="Focus Excel RefrigJPG.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52812" y="3689351"/>
            <a:ext cx="5691188"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5" name="TextBox 8"/>
          <p:cNvSpPr txBox="1">
            <a:spLocks noChangeArrowheads="1"/>
          </p:cNvSpPr>
          <p:nvPr/>
        </p:nvSpPr>
        <p:spPr bwMode="auto">
          <a:xfrm>
            <a:off x="457200" y="4114800"/>
            <a:ext cx="1371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a:solidFill>
                  <a:schemeClr val="bg1"/>
                </a:solidFill>
              </a:rPr>
              <a:t>Et cetera!</a:t>
            </a:r>
          </a:p>
        </p:txBody>
      </p:sp>
      <p:pic>
        <p:nvPicPr>
          <p:cNvPr id="130056" name="Picture 9" descr="FOCUSonENERGY_color.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96000" y="304800"/>
            <a:ext cx="3048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7" name="Rectangle 8"/>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11" name="Slide Number Placeholder 10"/>
          <p:cNvSpPr>
            <a:spLocks noGrp="1"/>
          </p:cNvSpPr>
          <p:nvPr>
            <p:ph type="sldNum" sz="quarter" idx="11"/>
          </p:nvPr>
        </p:nvSpPr>
        <p:spPr/>
        <p:txBody>
          <a:bodyPr/>
          <a:lstStyle/>
          <a:p>
            <a:pPr>
              <a:defRPr/>
            </a:pPr>
            <a:fld id="{88997FD8-6F48-4C84-B530-04CD8622E385}" type="slidenum">
              <a:rPr lang="en-US"/>
              <a:pPr>
                <a:defRPr/>
              </a:pPr>
              <a:t>125</a:t>
            </a:fld>
            <a:endParaRPr lang="en-US"/>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4"/>
          <p:cNvSpPr>
            <a:spLocks noGrp="1" noChangeArrowheads="1"/>
          </p:cNvSpPr>
          <p:nvPr>
            <p:ph type="ctrTitle" idx="4294967295"/>
          </p:nvPr>
        </p:nvSpPr>
        <p:spPr>
          <a:xfrm>
            <a:off x="381000" y="457200"/>
            <a:ext cx="8458200" cy="1470025"/>
          </a:xfrm>
        </p:spPr>
        <p:txBody>
          <a:bodyPr/>
          <a:lstStyle/>
          <a:p>
            <a:r>
              <a:rPr lang="en-US" dirty="0"/>
              <a:t>Exercise 6: System Target Case</a:t>
            </a:r>
          </a:p>
        </p:txBody>
      </p:sp>
      <p:pic>
        <p:nvPicPr>
          <p:cNvPr id="13107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17526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1076" name="Text Box 5"/>
          <p:cNvSpPr txBox="1">
            <a:spLocks noChangeArrowheads="1"/>
          </p:cNvSpPr>
          <p:nvPr/>
        </p:nvSpPr>
        <p:spPr bwMode="auto">
          <a:xfrm>
            <a:off x="4953000" y="0"/>
            <a:ext cx="411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D0DA1913-47DB-4D07-A554-11551ACB4D5C}" type="slidenum">
              <a:rPr lang="en-US"/>
              <a:pPr>
                <a:defRPr/>
              </a:pPr>
              <a:t>126</a:t>
            </a:fld>
            <a:endParaRPr lang="en-US"/>
          </a:p>
        </p:txBody>
      </p:sp>
      <p:sp>
        <p:nvSpPr>
          <p:cNvPr id="131078" name="Rectangle 6"/>
          <p:cNvSpPr>
            <a:spLocks noChangeArrowheads="1"/>
          </p:cNvSpPr>
          <p:nvPr/>
        </p:nvSpPr>
        <p:spPr bwMode="auto">
          <a:xfrm>
            <a:off x="228600" y="3048000"/>
            <a:ext cx="1981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solidFill>
                  <a:schemeClr val="bg1"/>
                </a:solidFill>
              </a:rPr>
              <a:t>Page 17</a:t>
            </a:r>
          </a:p>
          <a:p>
            <a:r>
              <a:rPr lang="en-US" sz="2800" dirty="0">
                <a:solidFill>
                  <a:schemeClr val="bg1"/>
                </a:solidFill>
              </a:rPr>
              <a:t>in the exercises</a:t>
            </a:r>
          </a:p>
        </p:txBody>
      </p:sp>
      <p:pic>
        <p:nvPicPr>
          <p:cNvPr id="3" name="Picture 2">
            <a:extLst>
              <a:ext uri="{FF2B5EF4-FFF2-40B4-BE49-F238E27FC236}">
                <a16:creationId xmlns:a16="http://schemas.microsoft.com/office/drawing/2014/main" id="{BC4AE660-9EAA-4159-B85A-CBC5290460C6}"/>
              </a:ext>
            </a:extLst>
          </p:cNvPr>
          <p:cNvPicPr>
            <a:picLocks noChangeAspect="1"/>
          </p:cNvPicPr>
          <p:nvPr/>
        </p:nvPicPr>
        <p:blipFill>
          <a:blip r:embed="rId4"/>
          <a:stretch>
            <a:fillRect/>
          </a:stretch>
        </p:blipFill>
        <p:spPr>
          <a:xfrm>
            <a:off x="2362200" y="2338571"/>
            <a:ext cx="5800725" cy="4467225"/>
          </a:xfrm>
          <a:prstGeom prst="rect">
            <a:avLst/>
          </a:prstGeom>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body" idx="1"/>
          </p:nvPr>
        </p:nvSpPr>
        <p:spPr/>
        <p:txBody>
          <a:bodyPr/>
          <a:lstStyle/>
          <a:p>
            <a:pPr>
              <a:buFont typeface="Wingdings" pitchFamily="2" charset="2"/>
              <a:buNone/>
            </a:pPr>
            <a:r>
              <a:rPr lang="en-US"/>
              <a:t> </a:t>
            </a:r>
            <a:endParaRPr lang="en-US" sz="4000"/>
          </a:p>
        </p:txBody>
      </p:sp>
      <p:sp>
        <p:nvSpPr>
          <p:cNvPr id="132099" name="Rectangle 3"/>
          <p:cNvSpPr>
            <a:spLocks noChangeArrowheads="1"/>
          </p:cNvSpPr>
          <p:nvPr/>
        </p:nvSpPr>
        <p:spPr bwMode="auto">
          <a:xfrm>
            <a:off x="1913898" y="1828800"/>
            <a:ext cx="5297156" cy="3893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400" b="1" dirty="0">
                <a:solidFill>
                  <a:schemeClr val="bg1"/>
                </a:solidFill>
              </a:rPr>
              <a:t>An Introduction to</a:t>
            </a:r>
          </a:p>
          <a:p>
            <a:pPr algn="ctr"/>
            <a:r>
              <a:rPr lang="en-US" sz="4400" b="1" dirty="0">
                <a:solidFill>
                  <a:schemeClr val="bg1"/>
                </a:solidFill>
              </a:rPr>
              <a:t>Energy Audits:</a:t>
            </a:r>
          </a:p>
          <a:p>
            <a:pPr algn="ctr">
              <a:spcBef>
                <a:spcPts val="1800"/>
              </a:spcBef>
            </a:pPr>
            <a:r>
              <a:rPr lang="en-US" sz="3600" i="1" dirty="0">
                <a:solidFill>
                  <a:schemeClr val="bg1"/>
                </a:solidFill>
              </a:rPr>
              <a:t>The foundation for </a:t>
            </a:r>
          </a:p>
          <a:p>
            <a:pPr algn="ctr"/>
            <a:r>
              <a:rPr lang="en-US" sz="3600" i="1" dirty="0">
                <a:solidFill>
                  <a:schemeClr val="bg1"/>
                </a:solidFill>
              </a:rPr>
              <a:t>smart capital investment</a:t>
            </a:r>
          </a:p>
          <a:p>
            <a:pPr algn="ctr"/>
            <a:r>
              <a:rPr lang="en-US" sz="3600" b="1" u="sng">
                <a:solidFill>
                  <a:schemeClr val="bg1"/>
                </a:solidFill>
              </a:rPr>
              <a:t>and</a:t>
            </a:r>
            <a:endParaRPr lang="en-US" sz="3600" b="1" u="sng" dirty="0">
              <a:solidFill>
                <a:schemeClr val="bg1"/>
              </a:solidFill>
            </a:endParaRPr>
          </a:p>
          <a:p>
            <a:pPr algn="ctr"/>
            <a:r>
              <a:rPr lang="en-US" sz="3600" i="1">
                <a:solidFill>
                  <a:schemeClr val="bg1"/>
                </a:solidFill>
              </a:rPr>
              <a:t>a source </a:t>
            </a:r>
            <a:r>
              <a:rPr lang="en-US" sz="3600" i="1" dirty="0">
                <a:solidFill>
                  <a:schemeClr val="bg1"/>
                </a:solidFill>
              </a:rPr>
              <a:t>of O&amp;M ideas</a:t>
            </a:r>
          </a:p>
        </p:txBody>
      </p:sp>
      <p:sp>
        <p:nvSpPr>
          <p:cNvPr id="132100" name="Text Box 4"/>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E48693DE-958F-4568-A27C-BC61FE06F524}" type="slidenum">
              <a:rPr lang="en-US"/>
              <a:pPr>
                <a:defRPr/>
              </a:pPr>
              <a:t>127</a:t>
            </a:fld>
            <a:endParaRPr lang="en-US"/>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Number Placeholder 1"/>
          <p:cNvSpPr txBox="1">
            <a:spLocks noGrp="1"/>
          </p:cNvSpPr>
          <p:nvPr/>
        </p:nvSpPr>
        <p:spPr bwMode="auto">
          <a:xfrm>
            <a:off x="65532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211B875E-A0F2-4FF9-BA2A-EC7A40825EF7}" type="slidenum">
              <a:rPr lang="en-US" sz="1200">
                <a:solidFill>
                  <a:schemeClr val="bg1"/>
                </a:solidFill>
              </a:rPr>
              <a:pPr algn="r" eaLnBrk="1" hangingPunct="1"/>
              <a:t>128</a:t>
            </a:fld>
            <a:endParaRPr lang="en-US" sz="1200" dirty="0">
              <a:solidFill>
                <a:schemeClr val="bg1"/>
              </a:solidFill>
            </a:endParaRPr>
          </a:p>
        </p:txBody>
      </p:sp>
      <p:sp>
        <p:nvSpPr>
          <p:cNvPr id="133123" name="Text Box 6"/>
          <p:cNvSpPr txBox="1">
            <a:spLocks noChangeArrowheads="1"/>
          </p:cNvSpPr>
          <p:nvPr/>
        </p:nvSpPr>
        <p:spPr bwMode="auto">
          <a:xfrm>
            <a:off x="4876800" y="0"/>
            <a:ext cx="419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133124" name="TextBox 4"/>
          <p:cNvSpPr txBox="1">
            <a:spLocks noChangeArrowheads="1"/>
          </p:cNvSpPr>
          <p:nvPr/>
        </p:nvSpPr>
        <p:spPr bwMode="auto">
          <a:xfrm>
            <a:off x="6248400" y="2286000"/>
            <a:ext cx="310213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800" dirty="0">
                <a:solidFill>
                  <a:schemeClr val="bg1"/>
                </a:solidFill>
              </a:rPr>
              <a:t>A LEED</a:t>
            </a:r>
            <a:br>
              <a:rPr lang="en-US" sz="2800" dirty="0">
                <a:solidFill>
                  <a:schemeClr val="bg1"/>
                </a:solidFill>
              </a:rPr>
            </a:br>
            <a:r>
              <a:rPr lang="en-US" sz="2800" dirty="0">
                <a:solidFill>
                  <a:schemeClr val="bg1"/>
                </a:solidFill>
              </a:rPr>
              <a:t>Existing Buildings </a:t>
            </a:r>
          </a:p>
          <a:p>
            <a:pPr eaLnBrk="1" hangingPunct="1"/>
            <a:r>
              <a:rPr lang="en-US" sz="2800" dirty="0">
                <a:solidFill>
                  <a:schemeClr val="bg1"/>
                </a:solidFill>
              </a:rPr>
              <a:t>Reference</a:t>
            </a:r>
          </a:p>
        </p:txBody>
      </p:sp>
      <p:pic>
        <p:nvPicPr>
          <p:cNvPr id="133125" name="Picture 7" descr="Procedures for Commercial Building Energy Audits, Second Edition.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393700"/>
            <a:ext cx="4876800"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6" name="TextBox 3"/>
          <p:cNvSpPr txBox="1">
            <a:spLocks noChangeArrowheads="1"/>
          </p:cNvSpPr>
          <p:nvPr/>
        </p:nvSpPr>
        <p:spPr bwMode="auto">
          <a:xfrm>
            <a:off x="990600" y="4991100"/>
            <a:ext cx="502920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1600">
                <a:solidFill>
                  <a:schemeClr val="bg1"/>
                </a:solidFill>
              </a:rPr>
              <a:t>PRINCIPAL CONTRIBUTORS</a:t>
            </a:r>
          </a:p>
          <a:p>
            <a:pPr eaLnBrk="1" hangingPunct="1"/>
            <a:r>
              <a:rPr lang="en-US" sz="1400">
                <a:solidFill>
                  <a:schemeClr val="bg1"/>
                </a:solidFill>
              </a:rPr>
              <a:t>Michael Deru	Richard Pearson	Jim Kelsey</a:t>
            </a:r>
          </a:p>
          <a:p>
            <a:pPr eaLnBrk="1" hangingPunct="1"/>
            <a:r>
              <a:rPr lang="en-US" sz="1000">
                <a:solidFill>
                  <a:schemeClr val="bg1"/>
                </a:solidFill>
              </a:rPr>
              <a:t>NREL		Pearson Engineering	KW Engineering</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itle 1"/>
          <p:cNvSpPr>
            <a:spLocks noGrp="1"/>
          </p:cNvSpPr>
          <p:nvPr>
            <p:ph type="title" idx="4294967295"/>
          </p:nvPr>
        </p:nvSpPr>
        <p:spPr>
          <a:xfrm>
            <a:off x="457200" y="228600"/>
            <a:ext cx="8229600" cy="1143000"/>
          </a:xfrm>
        </p:spPr>
        <p:txBody>
          <a:bodyPr/>
          <a:lstStyle/>
          <a:p>
            <a:r>
              <a:rPr lang="en-US"/>
              <a:t>What is an Energy Audit?</a:t>
            </a:r>
          </a:p>
        </p:txBody>
      </p:sp>
      <p:sp>
        <p:nvSpPr>
          <p:cNvPr id="134147" name="Content Placeholder 2"/>
          <p:cNvSpPr>
            <a:spLocks noGrp="1"/>
          </p:cNvSpPr>
          <p:nvPr>
            <p:ph idx="4294967295"/>
          </p:nvPr>
        </p:nvSpPr>
        <p:spPr/>
        <p:txBody>
          <a:bodyPr/>
          <a:lstStyle/>
          <a:p>
            <a:pPr>
              <a:spcBef>
                <a:spcPts val="1800"/>
              </a:spcBef>
            </a:pPr>
            <a:r>
              <a:rPr lang="en-US" dirty="0"/>
              <a:t>An energy audit “…identifies and develops modifications that will reduce the energy use and/or cost of operating a building.”*</a:t>
            </a:r>
          </a:p>
          <a:p>
            <a:pPr>
              <a:spcBef>
                <a:spcPts val="1800"/>
              </a:spcBef>
            </a:pPr>
            <a:r>
              <a:rPr lang="en-US" dirty="0"/>
              <a:t>ASHRAE defines three levels of energy audit.</a:t>
            </a:r>
          </a:p>
          <a:p>
            <a:pPr>
              <a:spcBef>
                <a:spcPts val="1800"/>
              </a:spcBef>
            </a:pPr>
            <a:r>
              <a:rPr lang="en-US" dirty="0"/>
              <a:t>There are tasks and deliverables at each level.</a:t>
            </a:r>
          </a:p>
          <a:p>
            <a:pPr lvl="1">
              <a:buFont typeface="Wingdings" pitchFamily="2" charset="2"/>
              <a:buNone/>
            </a:pPr>
            <a:endParaRPr lang="en-US" dirty="0"/>
          </a:p>
        </p:txBody>
      </p:sp>
      <p:sp>
        <p:nvSpPr>
          <p:cNvPr id="134148" name="Slide Number Placeholder 3"/>
          <p:cNvSpPr txBox="1">
            <a:spLocks noGrp="1"/>
          </p:cNvSpPr>
          <p:nvPr/>
        </p:nvSpPr>
        <p:spPr bwMode="auto">
          <a:xfrm>
            <a:off x="6553200" y="638175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A0C8E935-4E3C-4DD2-84EE-B41B514F913C}" type="slidenum">
              <a:rPr lang="en-US" sz="1200">
                <a:solidFill>
                  <a:schemeClr val="bg1"/>
                </a:solidFill>
              </a:rPr>
              <a:pPr algn="r" eaLnBrk="1" hangingPunct="1"/>
              <a:t>129</a:t>
            </a:fld>
            <a:endParaRPr lang="en-US" sz="1200" dirty="0">
              <a:solidFill>
                <a:schemeClr val="bg1"/>
              </a:solidFill>
            </a:endParaRPr>
          </a:p>
        </p:txBody>
      </p:sp>
      <p:sp>
        <p:nvSpPr>
          <p:cNvPr id="134149" name="Text Box 5"/>
          <p:cNvSpPr txBox="1">
            <a:spLocks noChangeArrowheads="1"/>
          </p:cNvSpPr>
          <p:nvPr/>
        </p:nvSpPr>
        <p:spPr bwMode="auto">
          <a:xfrm>
            <a:off x="762000" y="5791200"/>
            <a:ext cx="7162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dirty="0">
                <a:solidFill>
                  <a:schemeClr val="bg1"/>
                </a:solidFill>
              </a:rPr>
              <a:t>*</a:t>
            </a:r>
            <a:r>
              <a:rPr lang="en-US" i="1" dirty="0">
                <a:solidFill>
                  <a:schemeClr val="bg1"/>
                </a:solidFill>
              </a:rPr>
              <a:t>Procedures for Commercial Building Energy Audits </a:t>
            </a:r>
            <a:r>
              <a:rPr lang="en-US" dirty="0">
                <a:solidFill>
                  <a:schemeClr val="bg1"/>
                </a:solidFill>
              </a:rPr>
              <a:t>(2011)</a:t>
            </a:r>
          </a:p>
        </p:txBody>
      </p:sp>
      <p:sp>
        <p:nvSpPr>
          <p:cNvPr id="134150" name="Rectangle 6"/>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Number Placeholder 1"/>
          <p:cNvSpPr>
            <a:spLocks noGrp="1"/>
          </p:cNvSpPr>
          <p:nvPr>
            <p:ph type="sldNum" sz="quarter" idx="11"/>
          </p:nvPr>
        </p:nvSpPr>
        <p:spPr bwMode="auto">
          <a:xfrm>
            <a:off x="65532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8E76F85-C94B-499D-8999-F48D0BAC03C9}" type="slidenum">
              <a:rPr lang="en-US" smtClean="0">
                <a:solidFill>
                  <a:schemeClr val="bg1"/>
                </a:solidFill>
              </a:rPr>
              <a:pPr eaLnBrk="1" hangingPunct="1"/>
              <a:t>130</a:t>
            </a:fld>
            <a:endParaRPr lang="en-US">
              <a:solidFill>
                <a:schemeClr val="bg1"/>
              </a:solidFill>
            </a:endParaRPr>
          </a:p>
        </p:txBody>
      </p:sp>
      <p:sp>
        <p:nvSpPr>
          <p:cNvPr id="3" name="Rectangle 2"/>
          <p:cNvSpPr txBox="1">
            <a:spLocks noChangeArrowheads="1"/>
          </p:cNvSpPr>
          <p:nvPr/>
        </p:nvSpPr>
        <p:spPr bwMode="auto">
          <a:xfrm>
            <a:off x="457200" y="152400"/>
            <a:ext cx="8229600" cy="1143000"/>
          </a:xfrm>
          <a:prstGeom prst="rect">
            <a:avLst/>
          </a:prstGeom>
          <a:noFill/>
          <a:ln w="9525">
            <a:noFill/>
            <a:miter lim="800000"/>
            <a:headEnd/>
            <a:tailEnd/>
          </a:ln>
        </p:spPr>
        <p:txBody>
          <a:bodyPr anchor="ctr"/>
          <a:lstStyle/>
          <a:p>
            <a:pPr algn="ctr" eaLnBrk="0" hangingPunct="0">
              <a:defRPr/>
            </a:pPr>
            <a:r>
              <a:rPr lang="en-US" sz="4000" b="1" kern="0" dirty="0">
                <a:solidFill>
                  <a:schemeClr val="bg1"/>
                </a:solidFill>
                <a:latin typeface="+mj-lt"/>
                <a:ea typeface="+mj-ea"/>
                <a:cs typeface="+mj-cs"/>
              </a:rPr>
              <a:t>Objectives of an Energy Audit</a:t>
            </a:r>
          </a:p>
        </p:txBody>
      </p:sp>
      <p:sp>
        <p:nvSpPr>
          <p:cNvPr id="4" name="Rectangle 3"/>
          <p:cNvSpPr txBox="1">
            <a:spLocks noChangeArrowheads="1"/>
          </p:cNvSpPr>
          <p:nvPr/>
        </p:nvSpPr>
        <p:spPr bwMode="auto">
          <a:xfrm>
            <a:off x="152400" y="1493838"/>
            <a:ext cx="8839200" cy="4830762"/>
          </a:xfrm>
          <a:prstGeom prst="rect">
            <a:avLst/>
          </a:prstGeom>
          <a:noFill/>
          <a:ln w="9525">
            <a:noFill/>
            <a:miter lim="800000"/>
            <a:headEnd/>
            <a:tailEnd/>
          </a:ln>
        </p:spPr>
        <p:txBody>
          <a:bodyPr/>
          <a:lstStyle/>
          <a:p>
            <a:pPr marL="342900" indent="-342900" eaLnBrk="0" hangingPunct="0">
              <a:spcBef>
                <a:spcPts val="1800"/>
              </a:spcBef>
              <a:buFontTx/>
              <a:buChar char="•"/>
              <a:defRPr/>
            </a:pPr>
            <a:r>
              <a:rPr lang="en-US" sz="3000" kern="0" dirty="0">
                <a:solidFill>
                  <a:schemeClr val="bg1"/>
                </a:solidFill>
                <a:latin typeface="+mn-lt"/>
              </a:rPr>
              <a:t>Collect and analyze historical energy usage/cost</a:t>
            </a:r>
          </a:p>
          <a:p>
            <a:pPr marL="342900" indent="-342900" eaLnBrk="0" hangingPunct="0">
              <a:spcBef>
                <a:spcPts val="1800"/>
              </a:spcBef>
              <a:buFontTx/>
              <a:buChar char="•"/>
              <a:defRPr/>
            </a:pPr>
            <a:r>
              <a:rPr lang="en-US" sz="3000" kern="0" dirty="0">
                <a:solidFill>
                  <a:schemeClr val="bg1"/>
                </a:solidFill>
                <a:latin typeface="+mn-lt"/>
              </a:rPr>
              <a:t>Study the building and its operation</a:t>
            </a:r>
          </a:p>
          <a:p>
            <a:pPr marL="342900" indent="-342900" eaLnBrk="0" hangingPunct="0">
              <a:spcBef>
                <a:spcPts val="1800"/>
              </a:spcBef>
              <a:buFontTx/>
              <a:buChar char="•"/>
              <a:defRPr/>
            </a:pPr>
            <a:r>
              <a:rPr lang="en-US" sz="3000" kern="0" dirty="0">
                <a:solidFill>
                  <a:schemeClr val="bg1"/>
                </a:solidFill>
                <a:latin typeface="+mn-lt"/>
              </a:rPr>
              <a:t>Identify potential modifications </a:t>
            </a:r>
          </a:p>
          <a:p>
            <a:pPr marL="342900" indent="-342900" eaLnBrk="0" hangingPunct="0">
              <a:spcBef>
                <a:spcPts val="1800"/>
              </a:spcBef>
              <a:buFontTx/>
              <a:buChar char="•"/>
              <a:defRPr/>
            </a:pPr>
            <a:r>
              <a:rPr lang="en-US" sz="3000" kern="0" dirty="0">
                <a:solidFill>
                  <a:schemeClr val="bg1"/>
                </a:solidFill>
                <a:latin typeface="+mn-lt"/>
              </a:rPr>
              <a:t>Perform an engineering and economic analysis </a:t>
            </a:r>
          </a:p>
          <a:p>
            <a:pPr marL="342900" indent="-342900" eaLnBrk="0" hangingPunct="0">
              <a:spcBef>
                <a:spcPts val="1800"/>
              </a:spcBef>
              <a:buFontTx/>
              <a:buChar char="•"/>
              <a:defRPr/>
            </a:pPr>
            <a:r>
              <a:rPr lang="en-US" sz="3000" kern="0" dirty="0">
                <a:solidFill>
                  <a:schemeClr val="bg1"/>
                </a:solidFill>
                <a:latin typeface="+mn-lt"/>
              </a:rPr>
              <a:t>Prepare a rank-ordered list of modifications</a:t>
            </a:r>
          </a:p>
          <a:p>
            <a:pPr marL="342900" indent="-342900" eaLnBrk="0" hangingPunct="0">
              <a:spcBef>
                <a:spcPts val="1800"/>
              </a:spcBef>
              <a:buFontTx/>
              <a:buChar char="•"/>
              <a:defRPr/>
            </a:pPr>
            <a:r>
              <a:rPr lang="en-US" sz="3000" kern="0" dirty="0">
                <a:solidFill>
                  <a:schemeClr val="bg1"/>
                </a:solidFill>
                <a:latin typeface="+mn-lt"/>
              </a:rPr>
              <a:t>Prepare a report/provide recommendations</a:t>
            </a:r>
          </a:p>
        </p:txBody>
      </p:sp>
      <p:sp>
        <p:nvSpPr>
          <p:cNvPr id="135173" name="Rectangle 4"/>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r>
              <a:rPr lang="en-US"/>
              <a:t>What You Can Get…</a:t>
            </a:r>
          </a:p>
        </p:txBody>
      </p:sp>
      <p:sp>
        <p:nvSpPr>
          <p:cNvPr id="136195" name="Rectangle 3"/>
          <p:cNvSpPr>
            <a:spLocks noGrp="1" noChangeArrowheads="1"/>
          </p:cNvSpPr>
          <p:nvPr>
            <p:ph type="body" idx="1"/>
          </p:nvPr>
        </p:nvSpPr>
        <p:spPr>
          <a:xfrm>
            <a:off x="533400" y="1600200"/>
            <a:ext cx="8229600" cy="4678363"/>
          </a:xfrm>
        </p:spPr>
        <p:txBody>
          <a:bodyPr/>
          <a:lstStyle/>
          <a:p>
            <a:r>
              <a:rPr lang="en-US" sz="2800"/>
              <a:t>Level I</a:t>
            </a:r>
          </a:p>
          <a:p>
            <a:pPr lvl="1"/>
            <a:r>
              <a:rPr lang="en-US" sz="2400"/>
              <a:t>New ideas for low cost/no cost changes</a:t>
            </a:r>
          </a:p>
          <a:p>
            <a:pPr lvl="1"/>
            <a:r>
              <a:rPr lang="en-US" sz="2400"/>
              <a:t>Ideas for capital changes</a:t>
            </a:r>
          </a:p>
          <a:p>
            <a:pPr>
              <a:spcBef>
                <a:spcPts val="1800"/>
              </a:spcBef>
            </a:pPr>
            <a:r>
              <a:rPr lang="en-US" sz="2800"/>
              <a:t>Level II</a:t>
            </a:r>
          </a:p>
          <a:p>
            <a:pPr lvl="1"/>
            <a:r>
              <a:rPr lang="en-US" sz="2400"/>
              <a:t>All practical changes to procedures and settings </a:t>
            </a:r>
          </a:p>
          <a:p>
            <a:pPr lvl="1"/>
            <a:r>
              <a:rPr lang="en-US" sz="2400"/>
              <a:t>List of capital projects; estimated costs and benefits</a:t>
            </a:r>
          </a:p>
          <a:p>
            <a:pPr>
              <a:spcBef>
                <a:spcPts val="1800"/>
              </a:spcBef>
            </a:pPr>
            <a:r>
              <a:rPr lang="en-US" sz="2800"/>
              <a:t>Level III</a:t>
            </a:r>
          </a:p>
          <a:p>
            <a:pPr lvl="1"/>
            <a:r>
              <a:rPr lang="en-US" sz="2400"/>
              <a:t>Detailed economic and engineering basis for capital projects</a:t>
            </a:r>
          </a:p>
        </p:txBody>
      </p:sp>
      <p:sp>
        <p:nvSpPr>
          <p:cNvPr id="136196" name="Text Box 4"/>
          <p:cNvSpPr txBox="1">
            <a:spLocks noChangeArrowheads="1"/>
          </p:cNvSpPr>
          <p:nvPr/>
        </p:nvSpPr>
        <p:spPr bwMode="auto">
          <a:xfrm>
            <a:off x="4800600" y="0"/>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55168588-542D-4EB6-A5AE-F38F275345E2}" type="slidenum">
              <a:rPr lang="en-US"/>
              <a:pPr>
                <a:defRPr/>
              </a:pPr>
              <a:t>131</a:t>
            </a:fld>
            <a:endParaRPr lang="en-US"/>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63650" y="369888"/>
            <a:ext cx="5975350" cy="6416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7219" name="Text Box 4"/>
          <p:cNvSpPr txBox="1">
            <a:spLocks noChangeArrowheads="1"/>
          </p:cNvSpPr>
          <p:nvPr/>
        </p:nvSpPr>
        <p:spPr bwMode="auto">
          <a:xfrm>
            <a:off x="4800600" y="0"/>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5" name="Slide Number Placeholder 5"/>
          <p:cNvSpPr>
            <a:spLocks noGrp="1"/>
          </p:cNvSpPr>
          <p:nvPr>
            <p:ph type="sldNum" sz="quarter" idx="11"/>
          </p:nvPr>
        </p:nvSpPr>
        <p:spPr/>
        <p:txBody>
          <a:bodyPr/>
          <a:lstStyle/>
          <a:p>
            <a:pPr>
              <a:defRPr/>
            </a:pPr>
            <a:fld id="{DEA0FAB0-B39A-4DE8-8A98-502253F491AC}" type="slidenum">
              <a:rPr lang="en-US"/>
              <a:pPr>
                <a:defRPr/>
              </a:pPr>
              <a:t>132</a:t>
            </a:fld>
            <a:endParaRPr lang="en-US"/>
          </a:p>
        </p:txBody>
      </p:sp>
    </p:spTree>
  </p:cSld>
  <p:clrMapOvr>
    <a:masterClrMapping/>
  </p:clrMapOvr>
  <p:transition spd="slow"/>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81000"/>
            <a:ext cx="8077200" cy="6142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5"/>
          <p:cNvSpPr txBox="1">
            <a:spLocks noGrp="1"/>
          </p:cNvSpPr>
          <p:nvPr/>
        </p:nvSpPr>
        <p:spPr>
          <a:xfrm>
            <a:off x="6553200" y="6492875"/>
            <a:ext cx="2133600" cy="365125"/>
          </a:xfrm>
          <a:prstGeom prst="rect">
            <a:avLst/>
          </a:prstGeom>
          <a:noFill/>
        </p:spPr>
        <p:txBody>
          <a:bodyPr anchor="ctr"/>
          <a:lstStyle/>
          <a:p>
            <a:pPr algn="r">
              <a:defRPr/>
            </a:pPr>
            <a:fld id="{2E9338C1-68E6-41C9-BC7A-D650486EABA1}" type="slidenum">
              <a:rPr lang="en-US" sz="1200">
                <a:solidFill>
                  <a:schemeClr val="bg1"/>
                </a:solidFill>
                <a:latin typeface="Arial" pitchFamily="34" charset="0"/>
              </a:rPr>
              <a:pPr algn="r">
                <a:defRPr/>
              </a:pPr>
              <a:t>133</a:t>
            </a:fld>
            <a:endParaRPr lang="en-US" sz="1200" dirty="0">
              <a:solidFill>
                <a:schemeClr val="bg1"/>
              </a:solidFill>
              <a:latin typeface="Arial" pitchFamily="34" charset="0"/>
            </a:endParaRPr>
          </a:p>
        </p:txBody>
      </p:sp>
      <p:sp>
        <p:nvSpPr>
          <p:cNvPr id="138245" name="Text Box 4"/>
          <p:cNvSpPr txBox="1">
            <a:spLocks noChangeArrowheads="1"/>
          </p:cNvSpPr>
          <p:nvPr/>
        </p:nvSpPr>
        <p:spPr bwMode="auto">
          <a:xfrm>
            <a:off x="4800600" y="0"/>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Tree>
  </p:cSld>
  <p:clrMapOvr>
    <a:masterClrMapping/>
  </p:clrMapOvr>
  <p:transition spd="slow"/>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a:xfrm>
            <a:off x="0" y="533400"/>
            <a:ext cx="9144000" cy="884238"/>
          </a:xfrm>
        </p:spPr>
        <p:txBody>
          <a:bodyPr/>
          <a:lstStyle/>
          <a:p>
            <a:r>
              <a:rPr lang="en-US"/>
              <a:t>Energy Audits and Capital Projects</a:t>
            </a:r>
          </a:p>
        </p:txBody>
      </p:sp>
      <p:sp>
        <p:nvSpPr>
          <p:cNvPr id="139267" name="Rectangle 3"/>
          <p:cNvSpPr>
            <a:spLocks noGrp="1" noChangeArrowheads="1"/>
          </p:cNvSpPr>
          <p:nvPr>
            <p:ph type="body" idx="1"/>
          </p:nvPr>
        </p:nvSpPr>
        <p:spPr/>
        <p:txBody>
          <a:bodyPr/>
          <a:lstStyle/>
          <a:p>
            <a:pPr>
              <a:buFont typeface="Wingdings" pitchFamily="2" charset="2"/>
              <a:buNone/>
            </a:pPr>
            <a:r>
              <a:rPr lang="en-US" dirty="0"/>
              <a:t>Levels II and III give the economic and</a:t>
            </a:r>
          </a:p>
          <a:p>
            <a:pPr>
              <a:buFont typeface="Wingdings" pitchFamily="2" charset="2"/>
              <a:buNone/>
            </a:pPr>
            <a:r>
              <a:rPr lang="en-US" dirty="0"/>
              <a:t>engineering foundation for capital projects</a:t>
            </a:r>
          </a:p>
          <a:p>
            <a:pPr lvl="1"/>
            <a:r>
              <a:rPr lang="en-US" dirty="0"/>
              <a:t>In the context of proper O&amp;M procedures </a:t>
            </a:r>
          </a:p>
          <a:p>
            <a:pPr lvl="1"/>
            <a:r>
              <a:rPr lang="en-US" dirty="0"/>
              <a:t>Understanding the organization’s capacity to incorporate the changes</a:t>
            </a:r>
          </a:p>
          <a:p>
            <a:endParaRPr lang="en-US" dirty="0"/>
          </a:p>
          <a:p>
            <a:pPr>
              <a:buFont typeface="Wingdings" pitchFamily="2" charset="2"/>
              <a:buNone/>
            </a:pPr>
            <a:r>
              <a:rPr lang="en-US" dirty="0"/>
              <a:t>   Energy Audits II and III reduce the risk </a:t>
            </a:r>
            <a:r>
              <a:rPr lang="en-US"/>
              <a:t>of </a:t>
            </a:r>
            <a:r>
              <a:rPr lang="en-US" dirty="0"/>
              <a:t>unexpected</a:t>
            </a:r>
            <a:r>
              <a:rPr lang="en-US"/>
              <a:t> results in capital projects</a:t>
            </a:r>
            <a:endParaRPr lang="en-US" dirty="0"/>
          </a:p>
        </p:txBody>
      </p:sp>
      <p:sp>
        <p:nvSpPr>
          <p:cNvPr id="139268" name="Text Box 4"/>
          <p:cNvSpPr txBox="1">
            <a:spLocks noChangeArrowheads="1"/>
          </p:cNvSpPr>
          <p:nvPr/>
        </p:nvSpPr>
        <p:spPr bwMode="auto">
          <a:xfrm>
            <a:off x="4953000" y="0"/>
            <a:ext cx="411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69186929-B1AE-46AB-B62F-85FB4788929C}" type="slidenum">
              <a:rPr lang="en-US"/>
              <a:pPr>
                <a:defRPr/>
              </a:pPr>
              <a:t>134</a:t>
            </a:fld>
            <a:endParaRPr lang="en-US"/>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0" y="533400"/>
            <a:ext cx="9144000" cy="884238"/>
          </a:xfrm>
        </p:spPr>
        <p:txBody>
          <a:bodyPr/>
          <a:lstStyle/>
          <a:p>
            <a:r>
              <a:rPr lang="en-US" sz="3800" dirty="0"/>
              <a:t>How You Can Use the ASHRAE Definitions of Energy Audits I, II, III</a:t>
            </a:r>
          </a:p>
        </p:txBody>
      </p:sp>
      <p:sp>
        <p:nvSpPr>
          <p:cNvPr id="140291" name="Rectangle 3"/>
          <p:cNvSpPr>
            <a:spLocks noGrp="1" noChangeArrowheads="1"/>
          </p:cNvSpPr>
          <p:nvPr>
            <p:ph type="body" sz="half" idx="1"/>
          </p:nvPr>
        </p:nvSpPr>
        <p:spPr>
          <a:xfrm>
            <a:off x="457200" y="1981200"/>
            <a:ext cx="4038600" cy="4495800"/>
          </a:xfrm>
        </p:spPr>
        <p:txBody>
          <a:bodyPr/>
          <a:lstStyle/>
          <a:p>
            <a:pPr>
              <a:buFont typeface="Wingdings" pitchFamily="2" charset="2"/>
              <a:buNone/>
            </a:pPr>
            <a:r>
              <a:rPr lang="en-US" b="1"/>
              <a:t>As a building owner :</a:t>
            </a:r>
          </a:p>
          <a:p>
            <a:r>
              <a:rPr lang="en-US"/>
              <a:t>Cite the definitions (cut and paste) for RFP</a:t>
            </a:r>
          </a:p>
          <a:p>
            <a:r>
              <a:rPr lang="en-US"/>
              <a:t>Compare vendor offerings to the definitions to negotiate proposed services</a:t>
            </a:r>
          </a:p>
        </p:txBody>
      </p:sp>
      <p:sp>
        <p:nvSpPr>
          <p:cNvPr id="140292" name="Rectangle 4"/>
          <p:cNvSpPr>
            <a:spLocks noGrp="1" noChangeArrowheads="1"/>
          </p:cNvSpPr>
          <p:nvPr>
            <p:ph type="body" sz="half" idx="2"/>
          </p:nvPr>
        </p:nvSpPr>
        <p:spPr>
          <a:xfrm>
            <a:off x="4648200" y="1981200"/>
            <a:ext cx="4038600" cy="4495800"/>
          </a:xfrm>
        </p:spPr>
        <p:txBody>
          <a:bodyPr/>
          <a:lstStyle/>
          <a:p>
            <a:pPr>
              <a:buFont typeface="Wingdings" pitchFamily="2" charset="2"/>
              <a:buNone/>
            </a:pPr>
            <a:r>
              <a:rPr lang="en-US" b="1"/>
              <a:t>As a vendor:</a:t>
            </a:r>
          </a:p>
          <a:p>
            <a:r>
              <a:rPr lang="en-US"/>
              <a:t>Cite the definitions (cut and paste) in your responses to RFP</a:t>
            </a:r>
          </a:p>
          <a:p>
            <a:r>
              <a:rPr lang="en-US"/>
              <a:t>Use the outlines to organize your reports  </a:t>
            </a:r>
          </a:p>
        </p:txBody>
      </p:sp>
      <p:sp>
        <p:nvSpPr>
          <p:cNvPr id="140293" name="Text Box 5"/>
          <p:cNvSpPr txBox="1">
            <a:spLocks noChangeArrowheads="1"/>
          </p:cNvSpPr>
          <p:nvPr/>
        </p:nvSpPr>
        <p:spPr bwMode="auto">
          <a:xfrm>
            <a:off x="4800600" y="0"/>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0A970F2E-937E-4CF7-80D9-4E73BF7AB184}" type="slidenum">
              <a:rPr lang="en-US"/>
              <a:pPr>
                <a:defRPr/>
              </a:pPr>
              <a:t>135</a:t>
            </a:fld>
            <a:endParaRPr lang="en-US"/>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idx="4294967295"/>
          </p:nvPr>
        </p:nvSpPr>
        <p:spPr>
          <a:xfrm>
            <a:off x="609600" y="457200"/>
            <a:ext cx="8229600" cy="1143000"/>
          </a:xfrm>
        </p:spPr>
        <p:txBody>
          <a:bodyPr/>
          <a:lstStyle/>
          <a:p>
            <a:r>
              <a:rPr lang="en-US" dirty="0"/>
              <a:t>Exercise 7: Audit Level Examples</a:t>
            </a:r>
          </a:p>
        </p:txBody>
      </p:sp>
      <p:pic>
        <p:nvPicPr>
          <p:cNvPr id="141315"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18288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1316" name="Text Box 5"/>
          <p:cNvSpPr txBox="1">
            <a:spLocks noChangeArrowheads="1"/>
          </p:cNvSpPr>
          <p:nvPr/>
        </p:nvSpPr>
        <p:spPr bwMode="auto">
          <a:xfrm>
            <a:off x="4953000" y="0"/>
            <a:ext cx="411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170FAE9B-CE3E-465F-8441-8D7C0BBABA96}" type="slidenum">
              <a:rPr lang="en-US"/>
              <a:pPr>
                <a:defRPr/>
              </a:pPr>
              <a:t>136</a:t>
            </a:fld>
            <a:endParaRPr lang="en-US"/>
          </a:p>
        </p:txBody>
      </p:sp>
      <p:sp>
        <p:nvSpPr>
          <p:cNvPr id="141318" name="Rectangle 5"/>
          <p:cNvSpPr>
            <a:spLocks noChangeArrowheads="1"/>
          </p:cNvSpPr>
          <p:nvPr/>
        </p:nvSpPr>
        <p:spPr bwMode="auto">
          <a:xfrm>
            <a:off x="228600" y="3048000"/>
            <a:ext cx="1981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solidFill>
                  <a:schemeClr val="bg1"/>
                </a:solidFill>
              </a:rPr>
              <a:t>Page 19</a:t>
            </a:r>
          </a:p>
          <a:p>
            <a:r>
              <a:rPr lang="en-US" sz="2800" dirty="0">
                <a:solidFill>
                  <a:schemeClr val="bg1"/>
                </a:solidFill>
              </a:rPr>
              <a:t>in the exercises</a:t>
            </a:r>
          </a:p>
        </p:txBody>
      </p:sp>
      <p:pic>
        <p:nvPicPr>
          <p:cNvPr id="2" name="Picture 1">
            <a:extLst>
              <a:ext uri="{FF2B5EF4-FFF2-40B4-BE49-F238E27FC236}">
                <a16:creationId xmlns:a16="http://schemas.microsoft.com/office/drawing/2014/main" id="{7A8879FA-358F-4143-80D7-741B90785D10}"/>
              </a:ext>
            </a:extLst>
          </p:cNvPr>
          <p:cNvPicPr>
            <a:picLocks noChangeAspect="1"/>
          </p:cNvPicPr>
          <p:nvPr/>
        </p:nvPicPr>
        <p:blipFill>
          <a:blip r:embed="rId4"/>
          <a:stretch>
            <a:fillRect/>
          </a:stretch>
        </p:blipFill>
        <p:spPr>
          <a:xfrm>
            <a:off x="2819400" y="3167063"/>
            <a:ext cx="5705475" cy="2886075"/>
          </a:xfrm>
          <a:prstGeom prst="rect">
            <a:avLst/>
          </a:prstGeom>
        </p:spPr>
      </p:pic>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itle 1"/>
          <p:cNvSpPr>
            <a:spLocks noGrp="1"/>
          </p:cNvSpPr>
          <p:nvPr>
            <p:ph type="title"/>
          </p:nvPr>
        </p:nvSpPr>
        <p:spPr/>
        <p:txBody>
          <a:bodyPr/>
          <a:lstStyle/>
          <a:p>
            <a:r>
              <a:rPr lang="en-US"/>
              <a:t>What About Commissioning?</a:t>
            </a:r>
          </a:p>
        </p:txBody>
      </p:sp>
      <p:sp>
        <p:nvSpPr>
          <p:cNvPr id="142339" name="Content Placeholder 2"/>
          <p:cNvSpPr>
            <a:spLocks noGrp="1"/>
          </p:cNvSpPr>
          <p:nvPr>
            <p:ph idx="1"/>
          </p:nvPr>
        </p:nvSpPr>
        <p:spPr>
          <a:xfrm>
            <a:off x="457200" y="2057400"/>
            <a:ext cx="8229600" cy="4419600"/>
          </a:xfrm>
        </p:spPr>
        <p:txBody>
          <a:bodyPr/>
          <a:lstStyle/>
          <a:p>
            <a:r>
              <a:rPr lang="en-US" dirty="0"/>
              <a:t>Commissioning</a:t>
            </a:r>
          </a:p>
          <a:p>
            <a:r>
              <a:rPr lang="en-US"/>
              <a:t>Recommissioning</a:t>
            </a:r>
            <a:endParaRPr lang="en-US" dirty="0"/>
          </a:p>
          <a:p>
            <a:r>
              <a:rPr lang="en-US"/>
              <a:t>Retrocommissioning </a:t>
            </a:r>
            <a:endParaRPr lang="en-US" dirty="0"/>
          </a:p>
        </p:txBody>
      </p:sp>
      <p:sp>
        <p:nvSpPr>
          <p:cNvPr id="142340" name="Rectangle 3"/>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36A03BAB-60BC-4B69-B709-BC708912D092}" type="slidenum">
              <a:rPr lang="en-US"/>
              <a:pPr>
                <a:defRPr/>
              </a:pPr>
              <a:t>137</a:t>
            </a:fld>
            <a:endParaRPr lang="en-US"/>
          </a:p>
        </p:txBody>
      </p:sp>
      <p:sp>
        <p:nvSpPr>
          <p:cNvPr id="8" name="TextBox 7"/>
          <p:cNvSpPr txBox="1"/>
          <p:nvPr/>
        </p:nvSpPr>
        <p:spPr>
          <a:xfrm>
            <a:off x="1371600" y="3886200"/>
            <a:ext cx="4876800" cy="646331"/>
          </a:xfrm>
          <a:prstGeom prst="rect">
            <a:avLst/>
          </a:prstGeom>
          <a:noFill/>
        </p:spPr>
        <p:txBody>
          <a:bodyPr>
            <a:spAutoFit/>
          </a:bodyPr>
          <a:lstStyle/>
          <a:p>
            <a:pPr>
              <a:defRPr/>
            </a:pPr>
            <a:r>
              <a:rPr lang="en-US" dirty="0">
                <a:solidFill>
                  <a:schemeClr val="accent3"/>
                </a:solidFill>
                <a:latin typeface="Arial" pitchFamily="34" charset="0"/>
              </a:rPr>
              <a:t>2015 </a:t>
            </a:r>
            <a:r>
              <a:rPr lang="en-US" i="1" dirty="0">
                <a:solidFill>
                  <a:schemeClr val="accent3"/>
                </a:solidFill>
                <a:latin typeface="Arial" pitchFamily="34" charset="0"/>
              </a:rPr>
              <a:t>ASHRAE Handbook—</a:t>
            </a:r>
          </a:p>
          <a:p>
            <a:pPr>
              <a:defRPr/>
            </a:pPr>
            <a:r>
              <a:rPr lang="en-US" i="1" dirty="0">
                <a:solidFill>
                  <a:schemeClr val="accent3"/>
                </a:solidFill>
                <a:latin typeface="Arial" pitchFamily="34" charset="0"/>
              </a:rPr>
              <a:t>HVAC Applications</a:t>
            </a:r>
            <a:r>
              <a:rPr lang="en-US" dirty="0">
                <a:solidFill>
                  <a:schemeClr val="accent3"/>
                </a:solidFill>
                <a:latin typeface="Arial" pitchFamily="34" charset="0"/>
              </a:rPr>
              <a:t>,</a:t>
            </a:r>
            <a:r>
              <a:rPr lang="en-US">
                <a:solidFill>
                  <a:schemeClr val="accent3"/>
                </a:solidFill>
                <a:latin typeface="Arial" pitchFamily="34" charset="0"/>
              </a:rPr>
              <a:t> </a:t>
            </a:r>
            <a:r>
              <a:rPr lang="en-US" dirty="0">
                <a:solidFill>
                  <a:schemeClr val="accent3"/>
                </a:solidFill>
                <a:latin typeface="Arial" pitchFamily="34" charset="0"/>
              </a:rPr>
              <a:t>Chapter 43</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381750"/>
            <a:ext cx="2133600" cy="476250"/>
          </a:xfrm>
          <a:prstGeom prst="rect">
            <a:avLst/>
          </a:prstGeom>
          <a:noFill/>
          <a:ln>
            <a:miter lim="800000"/>
            <a:headEnd/>
            <a:tailEnd/>
          </a:ln>
        </p:spPr>
        <p:txBody>
          <a:bodyPr/>
          <a:lstStyle/>
          <a:p>
            <a:pPr algn="r">
              <a:defRPr/>
            </a:pPr>
            <a:fld id="{C3E7849F-D144-4DDD-AFB3-7FEAA93D3644}" type="slidenum">
              <a:rPr lang="en-US" sz="1200">
                <a:solidFill>
                  <a:schemeClr val="accent3"/>
                </a:solidFill>
              </a:rPr>
              <a:pPr algn="r">
                <a:defRPr/>
              </a:pPr>
              <a:t>138</a:t>
            </a:fld>
            <a:endParaRPr lang="en-US" sz="1200" dirty="0">
              <a:solidFill>
                <a:schemeClr val="accent3"/>
              </a:solidFill>
            </a:endParaRPr>
          </a:p>
        </p:txBody>
      </p:sp>
      <p:sp>
        <p:nvSpPr>
          <p:cNvPr id="3" name="Rectangle 3074"/>
          <p:cNvSpPr txBox="1">
            <a:spLocks noChangeArrowheads="1"/>
          </p:cNvSpPr>
          <p:nvPr/>
        </p:nvSpPr>
        <p:spPr bwMode="auto">
          <a:xfrm>
            <a:off x="0" y="579437"/>
            <a:ext cx="9144000" cy="639763"/>
          </a:xfrm>
          <a:prstGeom prst="rect">
            <a:avLst/>
          </a:prstGeom>
          <a:noFill/>
          <a:ln w="9525">
            <a:noFill/>
            <a:miter lim="800000"/>
            <a:headEnd/>
            <a:tailEnd/>
          </a:ln>
        </p:spPr>
        <p:txBody>
          <a:bodyPr anchor="ctr"/>
          <a:lstStyle/>
          <a:p>
            <a:pPr algn="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4953000" y="1447800"/>
            <a:ext cx="3886200" cy="461665"/>
          </a:xfrm>
          <a:prstGeom prst="rect">
            <a:avLst/>
          </a:prstGeom>
          <a:noFill/>
          <a:ln w="9525">
            <a:noFill/>
            <a:miter lim="800000"/>
            <a:headEnd/>
            <a:tailEnd/>
          </a:ln>
        </p:spPr>
        <p:txBody>
          <a:bodyPr wrap="square">
            <a:spAutoFit/>
          </a:bodyPr>
          <a:lstStyle/>
          <a:p>
            <a:pPr algn="r">
              <a:defRPr/>
            </a:pPr>
            <a:r>
              <a:rPr lang="en-US" sz="2400" dirty="0">
                <a:solidFill>
                  <a:schemeClr val="accent3"/>
                </a:solidFill>
                <a:latin typeface="+mn-lt"/>
              </a:rPr>
              <a:t>www.energystar.gov</a:t>
            </a:r>
          </a:p>
        </p:txBody>
      </p:sp>
      <p:sp>
        <p:nvSpPr>
          <p:cNvPr id="143367" name="Text Box 14"/>
          <p:cNvSpPr txBox="1">
            <a:spLocks noChangeArrowheads="1"/>
          </p:cNvSpPr>
          <p:nvPr/>
        </p:nvSpPr>
        <p:spPr bwMode="auto">
          <a:xfrm>
            <a:off x="4800600" y="0"/>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8"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2"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3"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14"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5"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00FE00"/>
          </a:solidFill>
          <a:ln w="14">
            <a:solidFill>
              <a:srgbClr val="29ABE2"/>
            </a:solidFill>
            <a:prstDash val="solid"/>
            <a:round/>
            <a:headEnd/>
            <a:tailEnd/>
          </a:ln>
        </p:spPr>
        <p:txBody>
          <a:bodyPr/>
          <a:lstStyle/>
          <a:p>
            <a:endParaRPr lang="en-US"/>
          </a:p>
        </p:txBody>
      </p:sp>
      <p:sp>
        <p:nvSpPr>
          <p:cNvPr id="16"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8"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9"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0"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21"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23"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4"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6"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27"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42"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3"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4"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5"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6"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7"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8"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9"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0"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1"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52"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3"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4"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5"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6"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8"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9"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0"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2"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3"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4"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5"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6"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2"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8"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2"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3"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5"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6"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7"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8"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9"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0"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1"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3"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4"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6"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7"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9"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0"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1"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3"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5"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6"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7"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8"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9"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0"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22"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3"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4"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5"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6"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7"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8"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9"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0"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1"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2"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4"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5"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6"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8"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9"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0"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1"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2"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4"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5"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6"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8"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9"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0"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1"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4"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5"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6"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8"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9"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0"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1"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2"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idx="4294967295"/>
          </p:nvPr>
        </p:nvSpPr>
        <p:spPr/>
        <p:txBody>
          <a:bodyPr/>
          <a:lstStyle/>
          <a:p>
            <a:r>
              <a:rPr lang="en-US"/>
              <a:t>Benefits of Goal Setting</a:t>
            </a:r>
            <a:endParaRPr lang="en-US" dirty="0"/>
          </a:p>
        </p:txBody>
      </p:sp>
      <p:sp>
        <p:nvSpPr>
          <p:cNvPr id="144387" name="Rectangle 3"/>
          <p:cNvSpPr>
            <a:spLocks noGrp="1" noChangeArrowheads="1"/>
          </p:cNvSpPr>
          <p:nvPr>
            <p:ph type="body" idx="4294967295"/>
          </p:nvPr>
        </p:nvSpPr>
        <p:spPr>
          <a:xfrm>
            <a:off x="457200" y="1981200"/>
            <a:ext cx="8229600" cy="4495800"/>
          </a:xfrm>
        </p:spPr>
        <p:txBody>
          <a:bodyPr/>
          <a:lstStyle/>
          <a:p>
            <a:pPr>
              <a:spcBef>
                <a:spcPts val="1200"/>
              </a:spcBef>
            </a:pPr>
            <a:r>
              <a:rPr lang="en-US" sz="2800" dirty="0"/>
              <a:t>Sets the tone for improvement</a:t>
            </a:r>
          </a:p>
          <a:p>
            <a:pPr>
              <a:spcBef>
                <a:spcPts val="1200"/>
              </a:spcBef>
            </a:pPr>
            <a:r>
              <a:rPr lang="en-US" sz="2800" dirty="0"/>
              <a:t>Basis to measure success</a:t>
            </a:r>
          </a:p>
          <a:p>
            <a:pPr>
              <a:spcBef>
                <a:spcPts val="1200"/>
              </a:spcBef>
            </a:pPr>
            <a:r>
              <a:rPr lang="en-US" sz="2800" dirty="0"/>
              <a:t>Helps </a:t>
            </a:r>
            <a:r>
              <a:rPr lang="en-US" sz="2800"/>
              <a:t>the energy team to </a:t>
            </a:r>
            <a:r>
              <a:rPr lang="en-US" sz="2800" dirty="0"/>
              <a:t>identify progress and setbacks</a:t>
            </a:r>
          </a:p>
          <a:p>
            <a:pPr>
              <a:spcBef>
                <a:spcPts val="1200"/>
              </a:spcBef>
            </a:pPr>
            <a:r>
              <a:rPr lang="en-US" sz="2800" dirty="0"/>
              <a:t>Fosters ownership, </a:t>
            </a:r>
            <a:r>
              <a:rPr lang="en-US" sz="2800"/>
              <a:t>creates purpose</a:t>
            </a:r>
            <a:r>
              <a:rPr lang="en-US" sz="2800" dirty="0"/>
              <a:t>,</a:t>
            </a:r>
            <a:r>
              <a:rPr lang="en-US" sz="2800"/>
              <a:t> </a:t>
            </a:r>
            <a:r>
              <a:rPr lang="en-US" sz="2800" dirty="0"/>
              <a:t>and motivates</a:t>
            </a:r>
          </a:p>
          <a:p>
            <a:pPr>
              <a:spcBef>
                <a:spcPts val="1200"/>
              </a:spcBef>
            </a:pPr>
            <a:r>
              <a:rPr lang="en-US" sz="2800" dirty="0"/>
              <a:t>Demonstrates commitment</a:t>
            </a:r>
          </a:p>
          <a:p>
            <a:pPr>
              <a:spcBef>
                <a:spcPts val="1200"/>
              </a:spcBef>
            </a:pPr>
            <a:r>
              <a:rPr lang="en-US" sz="2800" dirty="0"/>
              <a:t>Creates schedules and milestones </a:t>
            </a:r>
          </a:p>
        </p:txBody>
      </p:sp>
      <p:sp>
        <p:nvSpPr>
          <p:cNvPr id="144388" name="Text Box 4"/>
          <p:cNvSpPr txBox="1">
            <a:spLocks noChangeArrowheads="1"/>
          </p:cNvSpPr>
          <p:nvPr/>
        </p:nvSpPr>
        <p:spPr bwMode="auto">
          <a:xfrm>
            <a:off x="4953000" y="0"/>
            <a:ext cx="411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DCA041B7-95FD-4719-A31D-6D9B93089A06}" type="slidenum">
              <a:rPr lang="en-US"/>
              <a:pPr>
                <a:defRPr/>
              </a:pPr>
              <a:t>139</a:t>
            </a:fld>
            <a:endParaRPr lang="en-US"/>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p:txBody>
          <a:bodyPr/>
          <a:lstStyle/>
          <a:p>
            <a:r>
              <a:rPr lang="en-US"/>
              <a:t>Goals: Corporate Example</a:t>
            </a:r>
          </a:p>
        </p:txBody>
      </p:sp>
      <p:sp>
        <p:nvSpPr>
          <p:cNvPr id="145411" name="Content Placeholder 2"/>
          <p:cNvSpPr>
            <a:spLocks noGrp="1"/>
          </p:cNvSpPr>
          <p:nvPr>
            <p:ph idx="1"/>
          </p:nvPr>
        </p:nvSpPr>
        <p:spPr/>
        <p:txBody>
          <a:bodyPr/>
          <a:lstStyle/>
          <a:p>
            <a:pPr>
              <a:spcBef>
                <a:spcPts val="1800"/>
              </a:spcBef>
              <a:buFont typeface="Wingdings" pitchFamily="2" charset="2"/>
              <a:buNone/>
            </a:pPr>
            <a:r>
              <a:rPr lang="en-US" sz="3000" dirty="0"/>
              <a:t>ENERGY STAR Partner: 3M </a:t>
            </a:r>
          </a:p>
          <a:p>
            <a:pPr>
              <a:spcBef>
                <a:spcPts val="1800"/>
              </a:spcBef>
              <a:buFont typeface="Wingdings" pitchFamily="2" charset="2"/>
              <a:buNone/>
            </a:pPr>
            <a:r>
              <a:rPr lang="en-US" sz="3000" dirty="0"/>
              <a:t>Energy Efficiency Goal: Improve global energy efficiency by 20% between 2006 and 2010, with 2005 as the baseline year. Efficiency will be calculated by dividing 3M net sales by 3M total energy use. </a:t>
            </a:r>
          </a:p>
          <a:p>
            <a:pPr>
              <a:spcBef>
                <a:spcPts val="1800"/>
              </a:spcBef>
              <a:buFont typeface="Wingdings" pitchFamily="2" charset="2"/>
              <a:buNone/>
            </a:pPr>
            <a:r>
              <a:rPr lang="en-US" sz="3000" dirty="0"/>
              <a:t>Progress: Through 2008, energy efficiency has been improved by 19.2%.</a:t>
            </a:r>
            <a:endParaRPr lang="en-US" sz="3000" b="1" dirty="0"/>
          </a:p>
        </p:txBody>
      </p:sp>
      <p:sp>
        <p:nvSpPr>
          <p:cNvPr id="5" name="Slide Number Placeholder 4"/>
          <p:cNvSpPr>
            <a:spLocks noGrp="1"/>
          </p:cNvSpPr>
          <p:nvPr>
            <p:ph type="sldNum" sz="quarter" idx="11"/>
          </p:nvPr>
        </p:nvSpPr>
        <p:spPr/>
        <p:txBody>
          <a:bodyPr/>
          <a:lstStyle/>
          <a:p>
            <a:pPr>
              <a:defRPr/>
            </a:pPr>
            <a:fld id="{43ABB59E-BA48-4C8B-A22C-D0BAF61DB8ED}" type="slidenum">
              <a:rPr lang="en-US"/>
              <a:pPr>
                <a:defRPr/>
              </a:pPr>
              <a:t>140</a:t>
            </a:fld>
            <a:endParaRPr lang="en-US"/>
          </a:p>
        </p:txBody>
      </p:sp>
      <p:sp>
        <p:nvSpPr>
          <p:cNvPr id="145413" name="Rectangle 5"/>
          <p:cNvSpPr>
            <a:spLocks noChangeArrowheads="1"/>
          </p:cNvSpPr>
          <p:nvPr/>
        </p:nvSpPr>
        <p:spPr bwMode="auto">
          <a:xfrm>
            <a:off x="5081588" y="0"/>
            <a:ext cx="4062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Assessing  Performance and Setting Goals</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idx="4294967295"/>
          </p:nvPr>
        </p:nvSpPr>
        <p:spPr/>
        <p:txBody>
          <a:bodyPr/>
          <a:lstStyle/>
          <a:p>
            <a:r>
              <a:rPr lang="en-US" sz="3600"/>
              <a:t>Level II and III Audits:</a:t>
            </a:r>
            <a:br>
              <a:rPr lang="en-US" sz="3600"/>
            </a:br>
            <a:r>
              <a:rPr lang="en-US" sz="3600"/>
              <a:t>Ingredients for Goals for a Building</a:t>
            </a:r>
          </a:p>
        </p:txBody>
      </p:sp>
      <p:sp>
        <p:nvSpPr>
          <p:cNvPr id="146435" name="Text Box 4"/>
          <p:cNvSpPr txBox="1">
            <a:spLocks noChangeArrowheads="1"/>
          </p:cNvSpPr>
          <p:nvPr/>
        </p:nvSpPr>
        <p:spPr bwMode="auto">
          <a:xfrm>
            <a:off x="4800600" y="0"/>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7" name="Slide Number Placeholder 6"/>
          <p:cNvSpPr>
            <a:spLocks noGrp="1"/>
          </p:cNvSpPr>
          <p:nvPr>
            <p:ph type="sldNum" sz="quarter" idx="11"/>
          </p:nvPr>
        </p:nvSpPr>
        <p:spPr/>
        <p:txBody>
          <a:bodyPr/>
          <a:lstStyle/>
          <a:p>
            <a:pPr>
              <a:defRPr/>
            </a:pPr>
            <a:fld id="{A742F03C-F32F-4AC4-B714-8A87554A33D2}" type="slidenum">
              <a:rPr lang="en-US"/>
              <a:pPr>
                <a:defRPr/>
              </a:pPr>
              <a:t>141</a:t>
            </a:fld>
            <a:endParaRPr lang="en-US"/>
          </a:p>
        </p:txBody>
      </p:sp>
      <p:graphicFrame>
        <p:nvGraphicFramePr>
          <p:cNvPr id="8" name="Table 7"/>
          <p:cNvGraphicFramePr>
            <a:graphicFrameLocks noGrp="1"/>
          </p:cNvGraphicFramePr>
          <p:nvPr/>
        </p:nvGraphicFramePr>
        <p:xfrm>
          <a:off x="762000" y="1828800"/>
          <a:ext cx="7620000" cy="4246561"/>
        </p:xfrm>
        <a:graphic>
          <a:graphicData uri="http://schemas.openxmlformats.org/drawingml/2006/table">
            <a:tbl>
              <a:tblPr firstRow="1" bandRow="1">
                <a:tableStyleId>{5C22544A-7EE6-4342-B048-85BDC9FD1C3A}</a:tableStyleId>
              </a:tblPr>
              <a:tblGrid>
                <a:gridCol w="4648200">
                  <a:extLst>
                    <a:ext uri="{9D8B030D-6E8A-4147-A177-3AD203B41FA5}">
                      <a16:colId xmlns:a16="http://schemas.microsoft.com/office/drawing/2014/main" val="20000"/>
                    </a:ext>
                  </a:extLst>
                </a:gridCol>
                <a:gridCol w="2971800">
                  <a:extLst>
                    <a:ext uri="{9D8B030D-6E8A-4147-A177-3AD203B41FA5}">
                      <a16:colId xmlns:a16="http://schemas.microsoft.com/office/drawing/2014/main" val="20001"/>
                    </a:ext>
                  </a:extLst>
                </a:gridCol>
              </a:tblGrid>
              <a:tr h="685742">
                <a:tc>
                  <a:txBody>
                    <a:bodyPr/>
                    <a:lstStyle/>
                    <a:p>
                      <a:r>
                        <a:rPr lang="en-US" sz="1800" dirty="0">
                          <a:solidFill>
                            <a:schemeClr val="tx1"/>
                          </a:solidFill>
                        </a:rPr>
                        <a:t>Energy Efficiency</a:t>
                      </a:r>
                      <a:r>
                        <a:rPr lang="en-US" sz="1800" baseline="0" dirty="0">
                          <a:solidFill>
                            <a:schemeClr val="tx1"/>
                          </a:solidFill>
                        </a:rPr>
                        <a:t> Measure (EEM):  </a:t>
                      </a:r>
                    </a:p>
                    <a:p>
                      <a:r>
                        <a:rPr lang="en-US" sz="1800" dirty="0">
                          <a:solidFill>
                            <a:schemeClr val="tx1"/>
                          </a:solidFill>
                        </a:rPr>
                        <a:t>AHU Variable Frequency Drives</a:t>
                      </a:r>
                    </a:p>
                  </a:txBody>
                  <a:tcPr marT="45717" marB="45717"/>
                </a:tc>
                <a:tc>
                  <a:txBody>
                    <a:bodyPr/>
                    <a:lstStyle/>
                    <a:p>
                      <a:r>
                        <a:rPr lang="en-US" sz="1800" dirty="0">
                          <a:solidFill>
                            <a:schemeClr val="tx1"/>
                          </a:solidFill>
                        </a:rPr>
                        <a:t>Estimated Impact Calculation</a:t>
                      </a:r>
                    </a:p>
                  </a:txBody>
                  <a:tcPr marT="45717" marB="45717"/>
                </a:tc>
                <a:extLst>
                  <a:ext uri="{0D108BD9-81ED-4DB2-BD59-A6C34878D82A}">
                    <a16:rowId xmlns:a16="http://schemas.microsoft.com/office/drawing/2014/main" val="10000"/>
                  </a:ext>
                </a:extLst>
              </a:tr>
              <a:tr h="584149">
                <a:tc>
                  <a:txBody>
                    <a:bodyPr/>
                    <a:lstStyle/>
                    <a:p>
                      <a:r>
                        <a:rPr lang="en-US" sz="1800" dirty="0"/>
                        <a:t>Existing System Simulation</a:t>
                      </a:r>
                    </a:p>
                  </a:txBody>
                  <a:tcPr marT="45717" marB="45717"/>
                </a:tc>
                <a:tc>
                  <a:txBody>
                    <a:bodyPr/>
                    <a:lstStyle/>
                    <a:p>
                      <a:r>
                        <a:rPr lang="en-US" sz="1800" dirty="0"/>
                        <a:t>843,961 kWh/year</a:t>
                      </a:r>
                    </a:p>
                  </a:txBody>
                  <a:tcPr marT="45717" marB="45717"/>
                </a:tc>
                <a:extLst>
                  <a:ext uri="{0D108BD9-81ED-4DB2-BD59-A6C34878D82A}">
                    <a16:rowId xmlns:a16="http://schemas.microsoft.com/office/drawing/2014/main" val="10001"/>
                  </a:ext>
                </a:extLst>
              </a:tr>
              <a:tr h="584149">
                <a:tc>
                  <a:txBody>
                    <a:bodyPr/>
                    <a:lstStyle/>
                    <a:p>
                      <a:r>
                        <a:rPr lang="en-US" sz="1800" dirty="0"/>
                        <a:t>EEM  Simulation</a:t>
                      </a:r>
                    </a:p>
                  </a:txBody>
                  <a:tcPr marT="45717" marB="45717"/>
                </a:tc>
                <a:tc>
                  <a:txBody>
                    <a:bodyPr/>
                    <a:lstStyle/>
                    <a:p>
                      <a:r>
                        <a:rPr lang="en-US" sz="1800" dirty="0"/>
                        <a:t>705,903 kWh/year</a:t>
                      </a:r>
                    </a:p>
                  </a:txBody>
                  <a:tcPr marT="45717" marB="45717"/>
                </a:tc>
                <a:extLst>
                  <a:ext uri="{0D108BD9-81ED-4DB2-BD59-A6C34878D82A}">
                    <a16:rowId xmlns:a16="http://schemas.microsoft.com/office/drawing/2014/main" val="10002"/>
                  </a:ext>
                </a:extLst>
              </a:tr>
              <a:tr h="584149">
                <a:tc>
                  <a:txBody>
                    <a:bodyPr/>
                    <a:lstStyle/>
                    <a:p>
                      <a:r>
                        <a:rPr lang="en-US" sz="1800" dirty="0"/>
                        <a:t>EEM</a:t>
                      </a:r>
                      <a:r>
                        <a:rPr lang="en-US" sz="1800" baseline="0" dirty="0"/>
                        <a:t> Energy Savings</a:t>
                      </a:r>
                      <a:endParaRPr lang="en-US" sz="1800" dirty="0"/>
                    </a:p>
                  </a:txBody>
                  <a:tcPr marT="45717" marB="45717"/>
                </a:tc>
                <a:tc>
                  <a:txBody>
                    <a:bodyPr/>
                    <a:lstStyle/>
                    <a:p>
                      <a:r>
                        <a:rPr lang="en-US" sz="1800" dirty="0"/>
                        <a:t>138,058 kWh/year</a:t>
                      </a:r>
                    </a:p>
                  </a:txBody>
                  <a:tcPr marT="45717" marB="45717"/>
                </a:tc>
                <a:extLst>
                  <a:ext uri="{0D108BD9-81ED-4DB2-BD59-A6C34878D82A}">
                    <a16:rowId xmlns:a16="http://schemas.microsoft.com/office/drawing/2014/main" val="10003"/>
                  </a:ext>
                </a:extLst>
              </a:tr>
              <a:tr h="584149">
                <a:tc>
                  <a:txBody>
                    <a:bodyPr/>
                    <a:lstStyle/>
                    <a:p>
                      <a:r>
                        <a:rPr lang="en-US" sz="1800" dirty="0"/>
                        <a:t>EEM  $ Savings</a:t>
                      </a:r>
                    </a:p>
                  </a:txBody>
                  <a:tcPr marT="45717" marB="45717"/>
                </a:tc>
                <a:tc>
                  <a:txBody>
                    <a:bodyPr/>
                    <a:lstStyle/>
                    <a:p>
                      <a:r>
                        <a:rPr lang="en-US" sz="1800" dirty="0"/>
                        <a:t>  $22,918/year</a:t>
                      </a:r>
                    </a:p>
                  </a:txBody>
                  <a:tcPr marT="45717" marB="45717"/>
                </a:tc>
                <a:extLst>
                  <a:ext uri="{0D108BD9-81ED-4DB2-BD59-A6C34878D82A}">
                    <a16:rowId xmlns:a16="http://schemas.microsoft.com/office/drawing/2014/main" val="10004"/>
                  </a:ext>
                </a:extLst>
              </a:tr>
              <a:tr h="640074">
                <a:tc>
                  <a:txBody>
                    <a:bodyPr/>
                    <a:lstStyle/>
                    <a:p>
                      <a:r>
                        <a:rPr lang="en-US" sz="1800" dirty="0"/>
                        <a:t>EEM construction</a:t>
                      </a:r>
                      <a:r>
                        <a:rPr lang="en-US" sz="1800" baseline="0" dirty="0"/>
                        <a:t> cost (Engineering not included)</a:t>
                      </a:r>
                      <a:endParaRPr lang="en-US" sz="1800" dirty="0"/>
                    </a:p>
                  </a:txBody>
                  <a:tcPr marT="45717" marB="45717"/>
                </a:tc>
                <a:tc>
                  <a:txBody>
                    <a:bodyPr/>
                    <a:lstStyle/>
                    <a:p>
                      <a:r>
                        <a:rPr lang="en-US" sz="1800" dirty="0"/>
                        <a:t>   $63,100</a:t>
                      </a:r>
                    </a:p>
                  </a:txBody>
                  <a:tcPr marT="45717" marB="45717"/>
                </a:tc>
                <a:extLst>
                  <a:ext uri="{0D108BD9-81ED-4DB2-BD59-A6C34878D82A}">
                    <a16:rowId xmlns:a16="http://schemas.microsoft.com/office/drawing/2014/main" val="10005"/>
                  </a:ext>
                </a:extLst>
              </a:tr>
              <a:tr h="584149">
                <a:tc>
                  <a:txBody>
                    <a:bodyPr/>
                    <a:lstStyle/>
                    <a:p>
                      <a:r>
                        <a:rPr lang="en-US" sz="1800" dirty="0"/>
                        <a:t>EEM Simple Payback</a:t>
                      </a:r>
                    </a:p>
                  </a:txBody>
                  <a:tcPr marT="45717" marB="45717"/>
                </a:tc>
                <a:tc>
                  <a:txBody>
                    <a:bodyPr/>
                    <a:lstStyle/>
                    <a:p>
                      <a:r>
                        <a:rPr lang="en-US" sz="1800" dirty="0"/>
                        <a:t>    2.75 years</a:t>
                      </a:r>
                    </a:p>
                  </a:txBody>
                  <a:tcPr marT="45717" marB="45717"/>
                </a:tc>
                <a:extLst>
                  <a:ext uri="{0D108BD9-81ED-4DB2-BD59-A6C34878D82A}">
                    <a16:rowId xmlns:a16="http://schemas.microsoft.com/office/drawing/2014/main" val="10006"/>
                  </a:ext>
                </a:extLst>
              </a:tr>
            </a:tbl>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idx="4294967295"/>
          </p:nvPr>
        </p:nvSpPr>
        <p:spPr/>
        <p:txBody>
          <a:bodyPr/>
          <a:lstStyle/>
          <a:p>
            <a:r>
              <a:rPr lang="en-US" dirty="0"/>
              <a:t>SMART Goals—Reminder</a:t>
            </a:r>
          </a:p>
        </p:txBody>
      </p:sp>
      <p:sp>
        <p:nvSpPr>
          <p:cNvPr id="147459" name="Rectangle 3"/>
          <p:cNvSpPr>
            <a:spLocks noGrp="1" noChangeArrowheads="1"/>
          </p:cNvSpPr>
          <p:nvPr>
            <p:ph type="body" idx="4294967295"/>
          </p:nvPr>
        </p:nvSpPr>
        <p:spPr/>
        <p:txBody>
          <a:bodyPr/>
          <a:lstStyle/>
          <a:p>
            <a:r>
              <a:rPr lang="en-US"/>
              <a:t>Specific</a:t>
            </a:r>
          </a:p>
          <a:p>
            <a:r>
              <a:rPr lang="en-US"/>
              <a:t>Measurable</a:t>
            </a:r>
          </a:p>
          <a:p>
            <a:r>
              <a:rPr lang="en-US"/>
              <a:t>Attainable</a:t>
            </a:r>
          </a:p>
          <a:p>
            <a:r>
              <a:rPr lang="en-US"/>
              <a:t>Relevant</a:t>
            </a:r>
          </a:p>
          <a:p>
            <a:r>
              <a:rPr lang="en-US"/>
              <a:t>Time framed</a:t>
            </a:r>
          </a:p>
        </p:txBody>
      </p:sp>
      <p:sp>
        <p:nvSpPr>
          <p:cNvPr id="147460" name="Text Box 4"/>
          <p:cNvSpPr txBox="1">
            <a:spLocks noChangeArrowheads="1"/>
          </p:cNvSpPr>
          <p:nvPr/>
        </p:nvSpPr>
        <p:spPr bwMode="auto">
          <a:xfrm>
            <a:off x="4953000" y="0"/>
            <a:ext cx="411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5D583565-04AF-410C-A826-70785B0FFB5A}" type="slidenum">
              <a:rPr lang="en-US"/>
              <a:pPr>
                <a:defRPr/>
              </a:pPr>
              <a:t>142</a:t>
            </a:fld>
            <a:endParaRPr lang="en-US"/>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idx="4294967295"/>
          </p:nvPr>
        </p:nvSpPr>
        <p:spPr/>
        <p:txBody>
          <a:bodyPr/>
          <a:lstStyle/>
          <a:p>
            <a:r>
              <a:rPr lang="en-US" dirty="0"/>
              <a:t>Setting the Goal—Example</a:t>
            </a:r>
          </a:p>
        </p:txBody>
      </p:sp>
      <p:sp>
        <p:nvSpPr>
          <p:cNvPr id="148483" name="Rectangle 3"/>
          <p:cNvSpPr>
            <a:spLocks noGrp="1" noChangeArrowheads="1"/>
          </p:cNvSpPr>
          <p:nvPr>
            <p:ph type="body" idx="4294967295"/>
          </p:nvPr>
        </p:nvSpPr>
        <p:spPr/>
        <p:txBody>
          <a:bodyPr/>
          <a:lstStyle/>
          <a:p>
            <a:pPr>
              <a:buFont typeface="Wingdings" pitchFamily="2" charset="2"/>
              <a:buNone/>
            </a:pPr>
            <a:r>
              <a:rPr lang="en-US" dirty="0"/>
              <a:t>We will document 5% electrical energy savings over eight </a:t>
            </a:r>
            <a:r>
              <a:rPr lang="en-US"/>
              <a:t>weeks at </a:t>
            </a:r>
            <a:r>
              <a:rPr lang="en-US" dirty="0"/>
              <a:t>the </a:t>
            </a:r>
            <a:r>
              <a:rPr lang="en-US" dirty="0" err="1"/>
              <a:t>Hilldale</a:t>
            </a:r>
            <a:r>
              <a:rPr lang="en-US" dirty="0"/>
              <a:t> facility.</a:t>
            </a:r>
          </a:p>
          <a:p>
            <a:pPr>
              <a:buFont typeface="Wingdings" pitchFamily="2" charset="2"/>
              <a:buNone/>
            </a:pPr>
            <a:endParaRPr lang="en-US" dirty="0"/>
          </a:p>
          <a:p>
            <a:pPr>
              <a:buFont typeface="Wingdings" pitchFamily="2" charset="2"/>
              <a:buNone/>
            </a:pPr>
            <a:r>
              <a:rPr lang="en-US" dirty="0"/>
              <a:t>Table discussion:  How SMART is the Great Dane goal?</a:t>
            </a:r>
          </a:p>
        </p:txBody>
      </p:sp>
      <p:sp>
        <p:nvSpPr>
          <p:cNvPr id="148484" name="Text Box 4"/>
          <p:cNvSpPr txBox="1">
            <a:spLocks noChangeArrowheads="1"/>
          </p:cNvSpPr>
          <p:nvPr/>
        </p:nvSpPr>
        <p:spPr bwMode="auto">
          <a:xfrm>
            <a:off x="4876800" y="0"/>
            <a:ext cx="419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pic>
        <p:nvPicPr>
          <p:cNvPr id="148485"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04800"/>
            <a:ext cx="117157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1"/>
          </p:nvPr>
        </p:nvSpPr>
        <p:spPr/>
        <p:txBody>
          <a:bodyPr/>
          <a:lstStyle/>
          <a:p>
            <a:pPr>
              <a:defRPr/>
            </a:pPr>
            <a:fld id="{E3B0391C-38D2-43D5-BC2A-E65F3E6BF92A}" type="slidenum">
              <a:rPr lang="en-US"/>
              <a:pPr>
                <a:defRPr/>
              </a:pPr>
              <a:t>143</a:t>
            </a:fld>
            <a:endParaRPr lang="en-US"/>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4"/>
          <p:cNvSpPr>
            <a:spLocks noGrp="1" noChangeArrowheads="1"/>
          </p:cNvSpPr>
          <p:nvPr>
            <p:ph type="ctrTitle"/>
          </p:nvPr>
        </p:nvSpPr>
        <p:spPr>
          <a:noFill/>
        </p:spPr>
        <p:txBody>
          <a:bodyPr/>
          <a:lstStyle/>
          <a:p>
            <a:r>
              <a:rPr lang="en-US" sz="4400" dirty="0"/>
              <a:t>Action Plans: Ideas and </a:t>
            </a:r>
            <a:br>
              <a:rPr lang="en-US" sz="4400" dirty="0"/>
            </a:br>
            <a:r>
              <a:rPr lang="en-US" sz="4400" dirty="0"/>
              <a:t>a Test Method</a:t>
            </a:r>
          </a:p>
        </p:txBody>
      </p:sp>
      <p:sp>
        <p:nvSpPr>
          <p:cNvPr id="149507" name="Rectangle 6"/>
          <p:cNvSpPr>
            <a:spLocks noChangeArrowheads="1"/>
          </p:cNvSpPr>
          <p:nvPr/>
        </p:nvSpPr>
        <p:spPr bwMode="auto">
          <a:xfrm>
            <a:off x="1295400" y="3740150"/>
            <a:ext cx="69913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en-US" sz="3600" i="1" dirty="0">
                <a:solidFill>
                  <a:schemeClr val="bg1"/>
                </a:solidFill>
              </a:rPr>
              <a:t>Now that I have a target building, </a:t>
            </a:r>
          </a:p>
          <a:p>
            <a:pPr eaLnBrk="0" hangingPunct="0"/>
            <a:r>
              <a:rPr lang="en-US" sz="3600" i="1" dirty="0">
                <a:solidFill>
                  <a:schemeClr val="bg1"/>
                </a:solidFill>
              </a:rPr>
              <a:t>how do I start saving energy?</a:t>
            </a:r>
          </a:p>
        </p:txBody>
      </p:sp>
      <p:sp>
        <p:nvSpPr>
          <p:cNvPr id="149508"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074"/>
          <p:cNvSpPr txBox="1">
            <a:spLocks noChangeArrowheads="1"/>
          </p:cNvSpPr>
          <p:nvPr/>
        </p:nvSpPr>
        <p:spPr bwMode="auto">
          <a:xfrm>
            <a:off x="0" y="579438"/>
            <a:ext cx="9144000" cy="639762"/>
          </a:xfrm>
          <a:prstGeom prst="rect">
            <a:avLst/>
          </a:prstGeom>
          <a:noFill/>
          <a:ln w="9525">
            <a:noFill/>
            <a:miter lim="800000"/>
            <a:headEnd/>
            <a:tailEnd/>
          </a:ln>
        </p:spPr>
        <p:txBody>
          <a:bodyPr anchor="ctr"/>
          <a:lstStyle/>
          <a:p>
            <a:pPr algn="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5029200" y="1447800"/>
            <a:ext cx="3886200" cy="461665"/>
          </a:xfrm>
          <a:prstGeom prst="rect">
            <a:avLst/>
          </a:prstGeom>
          <a:noFill/>
          <a:ln w="9525">
            <a:noFill/>
            <a:miter lim="800000"/>
            <a:headEnd/>
            <a:tailEnd/>
          </a:ln>
        </p:spPr>
        <p:txBody>
          <a:bodyPr wrap="square">
            <a:spAutoFit/>
          </a:bodyPr>
          <a:lstStyle/>
          <a:p>
            <a:pPr algn="r">
              <a:defRPr/>
            </a:pPr>
            <a:r>
              <a:rPr lang="en-US" sz="2400" dirty="0">
                <a:solidFill>
                  <a:schemeClr val="accent3"/>
                </a:solidFill>
                <a:latin typeface="+mn-lt"/>
              </a:rPr>
              <a:t>www.energystar.gov</a:t>
            </a:r>
          </a:p>
        </p:txBody>
      </p:sp>
      <p:sp>
        <p:nvSpPr>
          <p:cNvPr id="151558" name="Text Box 14"/>
          <p:cNvSpPr txBox="1">
            <a:spLocks noChangeArrowheads="1"/>
          </p:cNvSpPr>
          <p:nvPr/>
        </p:nvSpPr>
        <p:spPr bwMode="auto">
          <a:xfrm>
            <a:off x="5410200" y="0"/>
            <a:ext cx="3657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8" name="Slide Number Placeholder 7"/>
          <p:cNvSpPr>
            <a:spLocks noGrp="1"/>
          </p:cNvSpPr>
          <p:nvPr>
            <p:ph type="sldNum" sz="quarter" idx="11"/>
          </p:nvPr>
        </p:nvSpPr>
        <p:spPr/>
        <p:txBody>
          <a:bodyPr/>
          <a:lstStyle/>
          <a:p>
            <a:pPr>
              <a:defRPr/>
            </a:pPr>
            <a:fld id="{A6E03291-B615-4767-8575-1F2F1D0535F0}" type="slidenum">
              <a:rPr lang="en-US"/>
              <a:pPr>
                <a:defRPr/>
              </a:pPr>
              <a:t>145</a:t>
            </a:fld>
            <a:endParaRPr lang="en-US"/>
          </a:p>
        </p:txBody>
      </p:sp>
      <p:sp>
        <p:nvSpPr>
          <p:cNvPr id="9"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3"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4"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15"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6"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7"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00FE00"/>
          </a:solidFill>
          <a:ln w="14">
            <a:solidFill>
              <a:srgbClr val="29ABE2"/>
            </a:solidFill>
            <a:prstDash val="solid"/>
            <a:round/>
            <a:headEnd/>
            <a:tailEnd/>
          </a:ln>
        </p:spPr>
        <p:txBody>
          <a:bodyPr/>
          <a:lstStyle/>
          <a:p>
            <a:endParaRPr lang="en-US"/>
          </a:p>
        </p:txBody>
      </p:sp>
      <p:sp>
        <p:nvSpPr>
          <p:cNvPr id="19"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0"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1"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22"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24"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28"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2"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43"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4"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5"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6"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7"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8"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9"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0"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1"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2"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53"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4"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5"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6"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8"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9"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0"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2"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3"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4"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5"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6"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2"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8"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3"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5"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6"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7"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8"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9"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0"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1"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4"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6"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7"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9"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0"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1"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3"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5"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6"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7"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8"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9"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0"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2"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23"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4"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5"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6"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7"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8"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9"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0"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1"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2"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4"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5"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6"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8"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9"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0"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1"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2"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4"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5"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6"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8"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9"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0"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1"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4"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5"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6"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8"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9"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0"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1"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2"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457200" y="274638"/>
            <a:ext cx="8232775"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Two Types of Action</a:t>
            </a:r>
          </a:p>
        </p:txBody>
      </p:sp>
      <p:sp>
        <p:nvSpPr>
          <p:cNvPr id="152579" name="Rectangle 3"/>
          <p:cNvSpPr txBox="1">
            <a:spLocks noChangeArrowheads="1"/>
          </p:cNvSpPr>
          <p:nvPr/>
        </p:nvSpPr>
        <p:spPr bwMode="auto">
          <a:xfrm>
            <a:off x="381000" y="3352800"/>
            <a:ext cx="823277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339725" indent="-339725"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1pPr>
            <a:lvl2pPr marL="742950" indent="-28575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2pPr>
            <a:lvl3pPr marL="11430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3pPr>
            <a:lvl4pPr marL="16002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4pPr>
            <a:lvl5pPr marL="20574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5pPr>
            <a:lvl6pPr marL="25146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6pPr>
            <a:lvl7pPr marL="29718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7pPr>
            <a:lvl8pPr marL="34290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8pPr>
            <a:lvl9pPr marL="38862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9pPr>
          </a:lstStyle>
          <a:p>
            <a:pPr eaLnBrk="1" hangingPunct="1">
              <a:lnSpc>
                <a:spcPct val="95000"/>
              </a:lnSpc>
              <a:spcBef>
                <a:spcPct val="20000"/>
              </a:spcBef>
              <a:buFont typeface="Times New Roman" pitchFamily="18" charset="0"/>
              <a:buChar char="•"/>
            </a:pPr>
            <a:r>
              <a:rPr lang="en-GB" sz="3200" dirty="0">
                <a:solidFill>
                  <a:srgbClr val="FFFFFF"/>
                </a:solidFill>
              </a:rPr>
              <a:t>Discretionary facility operation</a:t>
            </a:r>
          </a:p>
          <a:p>
            <a:pPr eaLnBrk="1" hangingPunct="1">
              <a:lnSpc>
                <a:spcPct val="95000"/>
              </a:lnSpc>
              <a:spcBef>
                <a:spcPct val="20000"/>
              </a:spcBef>
              <a:buFont typeface="Times New Roman" pitchFamily="18" charset="0"/>
              <a:buChar char="•"/>
            </a:pPr>
            <a:r>
              <a:rPr lang="en-GB" sz="3200" dirty="0">
                <a:solidFill>
                  <a:srgbClr val="FFFFFF"/>
                </a:solidFill>
              </a:rPr>
              <a:t>Capital improvements</a:t>
            </a:r>
          </a:p>
        </p:txBody>
      </p:sp>
      <p:sp>
        <p:nvSpPr>
          <p:cNvPr id="7" name="Pie 4"/>
          <p:cNvSpPr/>
          <p:nvPr/>
        </p:nvSpPr>
        <p:spPr bwMode="auto">
          <a:xfrm>
            <a:off x="2133600" y="304800"/>
            <a:ext cx="3048000" cy="3048000"/>
          </a:xfrm>
          <a:prstGeom prst="pie">
            <a:avLst>
              <a:gd name="adj1" fmla="val 0"/>
              <a:gd name="adj2" fmla="val 3237578"/>
            </a:avLst>
          </a:prstGeom>
          <a:solidFill>
            <a:srgbClr val="2BF543"/>
          </a:solidFill>
          <a:ln w="9525" cap="flat" cmpd="sng" algn="ctr">
            <a:solidFill>
              <a:schemeClr val="tx1"/>
            </a:solidFill>
            <a:prstDash val="solid"/>
            <a:round/>
            <a:headEnd type="none" w="med" len="med"/>
            <a:tailEnd type="none" w="med" len="med"/>
          </a:ln>
          <a:effectLst/>
        </p:spPr>
        <p:txBody>
          <a:bodyPr/>
          <a:lstStyle/>
          <a:p>
            <a:pPr>
              <a:defRPr/>
            </a:pPr>
            <a:endParaRPr lang="en-US">
              <a:latin typeface="+mn-lt"/>
            </a:endParaRPr>
          </a:p>
        </p:txBody>
      </p:sp>
      <p:sp>
        <p:nvSpPr>
          <p:cNvPr id="8" name="Line 7"/>
          <p:cNvSpPr>
            <a:spLocks noChangeShapeType="1"/>
          </p:cNvSpPr>
          <p:nvPr/>
        </p:nvSpPr>
        <p:spPr bwMode="auto">
          <a:xfrm>
            <a:off x="3657600" y="1828800"/>
            <a:ext cx="1371600" cy="685800"/>
          </a:xfrm>
          <a:prstGeom prst="line">
            <a:avLst/>
          </a:prstGeom>
          <a:noFill/>
          <a:ln w="38100">
            <a:solidFill>
              <a:schemeClr val="tx1"/>
            </a:solidFill>
            <a:round/>
            <a:headEnd/>
            <a:tailEnd/>
          </a:ln>
        </p:spPr>
        <p:txBody>
          <a:bodyPr/>
          <a:lstStyle/>
          <a:p>
            <a:pPr>
              <a:defRPr/>
            </a:pPr>
            <a:endParaRPr lang="en-US">
              <a:latin typeface="+mn-lt"/>
            </a:endParaRPr>
          </a:p>
        </p:txBody>
      </p:sp>
      <p:sp>
        <p:nvSpPr>
          <p:cNvPr id="152582"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9" name="Slide Number Placeholder 8"/>
          <p:cNvSpPr>
            <a:spLocks noGrp="1"/>
          </p:cNvSpPr>
          <p:nvPr>
            <p:ph type="sldNum" sz="quarter" idx="11"/>
          </p:nvPr>
        </p:nvSpPr>
        <p:spPr/>
        <p:txBody>
          <a:bodyPr/>
          <a:lstStyle/>
          <a:p>
            <a:pPr>
              <a:defRPr/>
            </a:pPr>
            <a:fld id="{069F5F38-9E1E-4F74-85BB-1C120E79B271}" type="slidenum">
              <a:rPr lang="en-US"/>
              <a:pPr>
                <a:defRPr/>
              </a:pPr>
              <a:t>146</a:t>
            </a:fld>
            <a:endParaRPr lang="en-US"/>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381750"/>
            <a:ext cx="2133600" cy="476250"/>
          </a:xfrm>
          <a:prstGeom prst="rect">
            <a:avLst/>
          </a:prstGeom>
          <a:noFill/>
          <a:ln>
            <a:miter lim="800000"/>
            <a:headEnd/>
            <a:tailEnd/>
          </a:ln>
        </p:spPr>
        <p:txBody>
          <a:bodyPr/>
          <a:lstStyle/>
          <a:p>
            <a:pPr algn="r">
              <a:defRPr/>
            </a:pPr>
            <a:fld id="{0AF47BAD-6EFE-47B2-8145-0440700F30C1}" type="slidenum">
              <a:rPr lang="en-US" sz="1200">
                <a:solidFill>
                  <a:schemeClr val="accent3"/>
                </a:solidFill>
              </a:rPr>
              <a:pPr algn="r">
                <a:defRPr/>
              </a:pPr>
              <a:t>147</a:t>
            </a:fld>
            <a:endParaRPr lang="en-US" sz="1200" dirty="0">
              <a:solidFill>
                <a:schemeClr val="accent3"/>
              </a:solidFill>
            </a:endParaRPr>
          </a:p>
        </p:txBody>
      </p:sp>
      <p:sp>
        <p:nvSpPr>
          <p:cNvPr id="155651" name="Rectangle 2"/>
          <p:cNvSpPr txBox="1">
            <a:spLocks noChangeArrowheads="1"/>
          </p:cNvSpPr>
          <p:nvPr/>
        </p:nvSpPr>
        <p:spPr bwMode="auto">
          <a:xfrm>
            <a:off x="381000" y="533400"/>
            <a:ext cx="8229600" cy="914400"/>
          </a:xfrm>
          <a:prstGeom prst="rect">
            <a:avLst/>
          </a:prstGeom>
          <a:noFill/>
          <a:ln w="9525">
            <a:noFill/>
            <a:miter lim="800000"/>
            <a:headEnd/>
            <a:tailEnd/>
          </a:ln>
        </p:spPr>
        <p:txBody>
          <a:bodyPr anchor="ctr"/>
          <a:lstStyle/>
          <a:p>
            <a:pPr algn="ctr">
              <a:defRPr/>
            </a:pPr>
            <a:r>
              <a:rPr lang="en-US" sz="4000" b="1" dirty="0">
                <a:solidFill>
                  <a:schemeClr val="bg1"/>
                </a:solidFill>
                <a:latin typeface="+mj-lt"/>
              </a:rPr>
              <a:t>Learning by Doing</a:t>
            </a:r>
            <a:r>
              <a:rPr lang="en-US" sz="4000" b="1">
                <a:solidFill>
                  <a:schemeClr val="bg1"/>
                </a:solidFill>
                <a:latin typeface="+mj-lt"/>
              </a:rPr>
              <a:t>: </a:t>
            </a:r>
            <a:br>
              <a:rPr lang="en-US" sz="4000" b="1" dirty="0">
                <a:solidFill>
                  <a:schemeClr val="bg1"/>
                </a:solidFill>
                <a:latin typeface="+mj-lt"/>
              </a:rPr>
            </a:br>
            <a:r>
              <a:rPr lang="en-US" sz="4000" b="1">
                <a:solidFill>
                  <a:schemeClr val="bg1"/>
                </a:solidFill>
                <a:latin typeface="+mj-lt"/>
              </a:rPr>
              <a:t>“</a:t>
            </a:r>
            <a:r>
              <a:rPr lang="en-US" sz="4000" b="1" dirty="0">
                <a:solidFill>
                  <a:schemeClr val="bg1"/>
                </a:solidFill>
                <a:latin typeface="+mj-lt"/>
              </a:rPr>
              <a:t>Reverse” Energy Audit Process</a:t>
            </a:r>
          </a:p>
        </p:txBody>
      </p:sp>
      <p:sp>
        <p:nvSpPr>
          <p:cNvPr id="153604" name="TextBox 5"/>
          <p:cNvSpPr txBox="1">
            <a:spLocks noChangeArrowheads="1"/>
          </p:cNvSpPr>
          <p:nvPr/>
        </p:nvSpPr>
        <p:spPr bwMode="auto">
          <a:xfrm>
            <a:off x="762000" y="1981200"/>
            <a:ext cx="80772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30188" indent="-230188"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95000"/>
              </a:lnSpc>
              <a:spcAft>
                <a:spcPts val="1800"/>
              </a:spcAft>
              <a:buFont typeface="Times New Roman" pitchFamily="18" charset="0"/>
              <a:buChar char="•"/>
            </a:pPr>
            <a:r>
              <a:rPr lang="en-GB" sz="3200" dirty="0">
                <a:solidFill>
                  <a:srgbClr val="FFFFFF"/>
                </a:solidFill>
                <a:cs typeface="Times New Roman" pitchFamily="18" charset="0"/>
              </a:rPr>
              <a:t>Low-cost actions decrease utility costs first</a:t>
            </a:r>
          </a:p>
          <a:p>
            <a:pPr eaLnBrk="1" hangingPunct="1">
              <a:lnSpc>
                <a:spcPct val="95000"/>
              </a:lnSpc>
              <a:spcAft>
                <a:spcPts val="1800"/>
              </a:spcAft>
              <a:buFont typeface="Times New Roman" pitchFamily="18" charset="0"/>
              <a:buChar char="•"/>
            </a:pPr>
            <a:r>
              <a:rPr lang="en-GB" sz="3200" dirty="0">
                <a:solidFill>
                  <a:srgbClr val="FFFFFF"/>
                </a:solidFill>
                <a:cs typeface="Times New Roman" pitchFamily="18" charset="0"/>
              </a:rPr>
              <a:t>Knowledge and skill built by facility staff</a:t>
            </a:r>
          </a:p>
          <a:p>
            <a:pPr eaLnBrk="1" hangingPunct="1">
              <a:lnSpc>
                <a:spcPct val="95000"/>
              </a:lnSpc>
              <a:spcAft>
                <a:spcPts val="1800"/>
              </a:spcAft>
              <a:buFont typeface="Times New Roman" pitchFamily="18" charset="0"/>
              <a:buChar char="•"/>
            </a:pPr>
            <a:r>
              <a:rPr lang="en-GB" sz="3200" dirty="0">
                <a:solidFill>
                  <a:srgbClr val="FFFFFF"/>
                </a:solidFill>
                <a:cs typeface="Times New Roman" pitchFamily="18" charset="0"/>
              </a:rPr>
              <a:t>In-depth audit and capital improvements follow, on firm foundation</a:t>
            </a:r>
            <a:endParaRPr lang="en-US" sz="3200" dirty="0">
              <a:cs typeface="Times New Roman" pitchFamily="18" charset="0"/>
            </a:endParaRPr>
          </a:p>
        </p:txBody>
      </p:sp>
      <p:sp>
        <p:nvSpPr>
          <p:cNvPr id="153605"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Number Placeholder 1"/>
          <p:cNvSpPr txBox="1">
            <a:spLocks noGrp="1"/>
          </p:cNvSpPr>
          <p:nvPr/>
        </p:nvSpPr>
        <p:spPr bwMode="auto">
          <a:xfrm>
            <a:off x="6553200" y="64008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389EB51-0889-4375-8AF7-B6A7154A9537}" type="slidenum">
              <a:rPr lang="en-US" sz="1200">
                <a:solidFill>
                  <a:schemeClr val="bg1"/>
                </a:solidFill>
              </a:rPr>
              <a:pPr algn="r" eaLnBrk="1" hangingPunct="1"/>
              <a:t>148</a:t>
            </a:fld>
            <a:endParaRPr lang="en-US" sz="1200" dirty="0">
              <a:solidFill>
                <a:schemeClr val="bg1"/>
              </a:solidFill>
            </a:endParaRPr>
          </a:p>
        </p:txBody>
      </p:sp>
      <p:sp>
        <p:nvSpPr>
          <p:cNvPr id="3" name="Rectangle 3"/>
          <p:cNvSpPr txBox="1">
            <a:spLocks noChangeArrowheads="1"/>
          </p:cNvSpPr>
          <p:nvPr/>
        </p:nvSpPr>
        <p:spPr bwMode="auto">
          <a:xfrm>
            <a:off x="457200" y="781050"/>
            <a:ext cx="8229600" cy="5181600"/>
          </a:xfrm>
          <a:prstGeom prst="rect">
            <a:avLst/>
          </a:prstGeom>
          <a:noFill/>
          <a:ln w="9525">
            <a:noFill/>
            <a:miter lim="800000"/>
            <a:headEnd/>
            <a:tailEnd/>
          </a:ln>
        </p:spPr>
        <p:txBody>
          <a:bodyPr lIns="90000" tIns="46800" rIns="90000" bIns="46800"/>
          <a:lstStyle/>
          <a:p>
            <a:pP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600" kern="0" dirty="0">
                <a:solidFill>
                  <a:srgbClr val="FFFFFF"/>
                </a:solidFill>
                <a:latin typeface="+mn-lt"/>
              </a:rPr>
              <a:t>“The most thorough energy conservation program begins at the end of each distribution system and works back to the Central Plant.”</a:t>
            </a:r>
          </a:p>
          <a:p>
            <a:pP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3600" kern="0" dirty="0">
              <a:solidFill>
                <a:srgbClr val="FFFFFF"/>
              </a:solidFill>
              <a:latin typeface="+mn-lt"/>
            </a:endParaRPr>
          </a:p>
          <a:p>
            <a:pPr algn="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800" kern="0" dirty="0">
                <a:solidFill>
                  <a:srgbClr val="FFFFFF"/>
                </a:solidFill>
                <a:latin typeface="+mn-lt"/>
              </a:rPr>
              <a:t>- John Freund, John Deere Corp.</a:t>
            </a:r>
          </a:p>
          <a:p>
            <a:pPr algn="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i="1" kern="0" dirty="0">
                <a:solidFill>
                  <a:srgbClr val="FFFFFF"/>
                </a:solidFill>
                <a:latin typeface="+mn-lt"/>
              </a:rPr>
              <a:t>HPAC</a:t>
            </a:r>
            <a:r>
              <a:rPr lang="en-GB" sz="2400" kern="0" dirty="0">
                <a:solidFill>
                  <a:srgbClr val="FFFFFF"/>
                </a:solidFill>
                <a:latin typeface="+mn-lt"/>
              </a:rPr>
              <a:t>, September 1980, p.58</a:t>
            </a:r>
            <a:endParaRPr lang="en-GB" sz="3600" kern="0" dirty="0">
              <a:solidFill>
                <a:srgbClr val="FFFFFF"/>
              </a:solidFill>
              <a:latin typeface="+mn-lt"/>
            </a:endParaRPr>
          </a:p>
        </p:txBody>
      </p:sp>
      <p:sp>
        <p:nvSpPr>
          <p:cNvPr id="154628" name="Text Box 4"/>
          <p:cNvSpPr txBox="1">
            <a:spLocks noChangeArrowheads="1"/>
          </p:cNvSpPr>
          <p:nvPr/>
        </p:nvSpPr>
        <p:spPr bwMode="auto">
          <a:xfrm>
            <a:off x="1295400" y="4895850"/>
            <a:ext cx="7086600" cy="5847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3200" dirty="0"/>
              <a:t>….So, start with end uses !</a:t>
            </a:r>
          </a:p>
        </p:txBody>
      </p:sp>
      <p:sp>
        <p:nvSpPr>
          <p:cNvPr id="154629" name="Text Box 7"/>
          <p:cNvSpPr txBox="1">
            <a:spLocks noChangeArrowheads="1"/>
          </p:cNvSpPr>
          <p:nvPr/>
        </p:nvSpPr>
        <p:spPr bwMode="auto">
          <a:xfrm>
            <a:off x="5181600" y="1905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idx="4294967295"/>
          </p:nvPr>
        </p:nvSpPr>
        <p:spPr>
          <a:noFill/>
        </p:spPr>
        <p:txBody>
          <a:bodyPr/>
          <a:lstStyle/>
          <a:p>
            <a:r>
              <a:rPr lang="en-US" dirty="0"/>
              <a:t>A General Sequence of</a:t>
            </a:r>
            <a:br>
              <a:rPr lang="en-US" dirty="0"/>
            </a:br>
            <a:r>
              <a:rPr lang="en-US" dirty="0"/>
              <a:t>Systems to Tackle</a:t>
            </a:r>
          </a:p>
        </p:txBody>
      </p:sp>
      <p:sp>
        <p:nvSpPr>
          <p:cNvPr id="155651" name="Rectangle 3"/>
          <p:cNvSpPr>
            <a:spLocks noGrp="1" noChangeArrowheads="1"/>
          </p:cNvSpPr>
          <p:nvPr>
            <p:ph type="body" idx="4294967295"/>
          </p:nvPr>
        </p:nvSpPr>
        <p:spPr/>
        <p:txBody>
          <a:bodyPr/>
          <a:lstStyle/>
          <a:p>
            <a:pPr>
              <a:lnSpc>
                <a:spcPct val="80000"/>
              </a:lnSpc>
            </a:pPr>
            <a:endParaRPr lang="en-US" sz="2800" dirty="0"/>
          </a:p>
          <a:p>
            <a:pPr>
              <a:spcBef>
                <a:spcPts val="1800"/>
              </a:spcBef>
            </a:pPr>
            <a:r>
              <a:rPr lang="en-US" dirty="0"/>
              <a:t>Lighting</a:t>
            </a:r>
          </a:p>
          <a:p>
            <a:pPr>
              <a:spcBef>
                <a:spcPts val="1800"/>
              </a:spcBef>
            </a:pPr>
            <a:r>
              <a:rPr lang="en-US" dirty="0"/>
              <a:t>Fan systems</a:t>
            </a:r>
          </a:p>
          <a:p>
            <a:pPr>
              <a:spcBef>
                <a:spcPts val="1800"/>
              </a:spcBef>
            </a:pPr>
            <a:r>
              <a:rPr lang="en-US" dirty="0"/>
              <a:t>Pumping systems</a:t>
            </a:r>
          </a:p>
          <a:p>
            <a:pPr>
              <a:spcBef>
                <a:spcPts val="1800"/>
              </a:spcBef>
            </a:pPr>
            <a:r>
              <a:rPr lang="en-US" dirty="0"/>
              <a:t>Boilers and chillers</a:t>
            </a:r>
          </a:p>
          <a:p>
            <a:pPr>
              <a:lnSpc>
                <a:spcPct val="80000"/>
              </a:lnSpc>
              <a:buFont typeface="Wingdings" pitchFamily="2" charset="2"/>
              <a:buNone/>
            </a:pPr>
            <a:endParaRPr lang="en-US" sz="2800" dirty="0"/>
          </a:p>
          <a:p>
            <a:pPr>
              <a:lnSpc>
                <a:spcPct val="80000"/>
              </a:lnSpc>
            </a:pPr>
            <a:endParaRPr lang="en-US" sz="2800" dirty="0"/>
          </a:p>
        </p:txBody>
      </p:sp>
      <p:sp>
        <p:nvSpPr>
          <p:cNvPr id="155652" name="Text Box 6"/>
          <p:cNvSpPr txBox="1">
            <a:spLocks noChangeArrowheads="1"/>
          </p:cNvSpPr>
          <p:nvPr/>
        </p:nvSpPr>
        <p:spPr bwMode="auto">
          <a:xfrm>
            <a:off x="6315179" y="3153700"/>
            <a:ext cx="2371621"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2400" dirty="0"/>
              <a:t>Easier to harder</a:t>
            </a:r>
            <a:endParaRPr lang="en-US"/>
          </a:p>
        </p:txBody>
      </p:sp>
      <p:sp>
        <p:nvSpPr>
          <p:cNvPr id="155653" name="Line 5"/>
          <p:cNvSpPr>
            <a:spLocks noChangeShapeType="1"/>
          </p:cNvSpPr>
          <p:nvPr/>
        </p:nvSpPr>
        <p:spPr bwMode="auto">
          <a:xfrm>
            <a:off x="6019800" y="2133600"/>
            <a:ext cx="0" cy="2743200"/>
          </a:xfrm>
          <a:prstGeom prst="line">
            <a:avLst/>
          </a:prstGeom>
          <a:noFill/>
          <a:ln w="793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5654"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8" name="Slide Number Placeholder 7"/>
          <p:cNvSpPr>
            <a:spLocks noGrp="1"/>
          </p:cNvSpPr>
          <p:nvPr>
            <p:ph type="sldNum" sz="quarter" idx="11"/>
          </p:nvPr>
        </p:nvSpPr>
        <p:spPr/>
        <p:txBody>
          <a:bodyPr/>
          <a:lstStyle/>
          <a:p>
            <a:pPr>
              <a:defRPr/>
            </a:pPr>
            <a:fld id="{AC7A54FB-7C5C-4C49-9B08-B3F47B52B791}" type="slidenum">
              <a:rPr lang="en-US"/>
              <a:pPr>
                <a:defRPr/>
              </a:pPr>
              <a:t>149</a:t>
            </a:fld>
            <a:endParaRPr lang="en-US"/>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245225"/>
            <a:ext cx="2133600" cy="476250"/>
          </a:xfrm>
          <a:prstGeom prst="rect">
            <a:avLst/>
          </a:prstGeom>
          <a:noFill/>
          <a:ln>
            <a:miter lim="800000"/>
            <a:headEnd/>
            <a:tailEnd/>
          </a:ln>
        </p:spPr>
        <p:txBody>
          <a:bodyPr/>
          <a:lstStyle/>
          <a:p>
            <a:pPr algn="r">
              <a:defRPr/>
            </a:pPr>
            <a:fld id="{7C9A7CB8-26DD-419A-9389-9454FD882257}" type="slidenum">
              <a:rPr lang="en-US" sz="1400">
                <a:solidFill>
                  <a:schemeClr val="accent3"/>
                </a:solidFill>
              </a:rPr>
              <a:pPr algn="r">
                <a:defRPr/>
              </a:pPr>
              <a:t>150</a:t>
            </a:fld>
            <a:endParaRPr lang="en-US" sz="1400" dirty="0">
              <a:solidFill>
                <a:schemeClr val="accent3"/>
              </a:solidFill>
            </a:endParaRPr>
          </a:p>
        </p:txBody>
      </p:sp>
      <p:sp>
        <p:nvSpPr>
          <p:cNvPr id="159747" name="Rectangle 2"/>
          <p:cNvSpPr txBox="1">
            <a:spLocks noChangeArrowheads="1"/>
          </p:cNvSpPr>
          <p:nvPr/>
        </p:nvSpPr>
        <p:spPr bwMode="auto">
          <a:xfrm>
            <a:off x="457200" y="457200"/>
            <a:ext cx="8305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1pPr>
            <a:lvl2pPr marL="742950" indent="-28575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2pPr>
            <a:lvl3pPr marL="11430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3pPr>
            <a:lvl4pPr marL="16002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4pPr>
            <a:lvl5pPr marL="20574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9pPr>
          </a:lstStyle>
          <a:p>
            <a:pPr eaLnBrk="1" hangingPunct="1">
              <a:lnSpc>
                <a:spcPct val="95000"/>
              </a:lnSpc>
            </a:pPr>
            <a:r>
              <a:rPr lang="en-GB" sz="4000" b="1" dirty="0">
                <a:solidFill>
                  <a:srgbClr val="FFFFFF"/>
                </a:solidFill>
              </a:rPr>
              <a:t>Sample Discretionary Actions—Lighting</a:t>
            </a:r>
            <a:endParaRPr lang="en-GB" sz="4000" dirty="0">
              <a:solidFill>
                <a:srgbClr val="FFFFFF"/>
              </a:solidFill>
            </a:endParaRPr>
          </a:p>
        </p:txBody>
      </p:sp>
      <p:sp>
        <p:nvSpPr>
          <p:cNvPr id="159748" name="Rectangle 3"/>
          <p:cNvSpPr txBox="1">
            <a:spLocks noChangeArrowheads="1"/>
          </p:cNvSpPr>
          <p:nvPr/>
        </p:nvSpPr>
        <p:spPr bwMode="auto">
          <a:xfrm>
            <a:off x="457200" y="1905000"/>
            <a:ext cx="79248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339725" indent="-339725"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1pPr>
            <a:lvl2pPr marL="742950" indent="-28575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2pPr>
            <a:lvl3pPr marL="11430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3pPr>
            <a:lvl4pPr marL="16002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4pPr>
            <a:lvl5pPr marL="20574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5pPr>
            <a:lvl6pPr marL="25146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6pPr>
            <a:lvl7pPr marL="29718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7pPr>
            <a:lvl8pPr marL="34290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8pPr>
            <a:lvl9pPr marL="38862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9pPr>
          </a:lstStyle>
          <a:p>
            <a:pPr eaLnBrk="1" hangingPunct="1">
              <a:spcBef>
                <a:spcPct val="20000"/>
              </a:spcBef>
              <a:buFont typeface="Arial" charset="0"/>
              <a:buChar char="•"/>
            </a:pPr>
            <a:r>
              <a:rPr lang="en-GB" sz="3200" dirty="0">
                <a:solidFill>
                  <a:srgbClr val="FFFFFF"/>
                </a:solidFill>
              </a:rPr>
              <a:t>Match operating hours to activities</a:t>
            </a:r>
          </a:p>
          <a:p>
            <a:pPr lvl="1" eaLnBrk="1" hangingPunct="1">
              <a:spcBef>
                <a:spcPct val="20000"/>
              </a:spcBef>
              <a:buFont typeface="Arial" charset="0"/>
              <a:buChar char="•"/>
            </a:pPr>
            <a:r>
              <a:rPr lang="en-GB" sz="2600">
                <a:solidFill>
                  <a:srgbClr val="FFFFFF"/>
                </a:solidFill>
              </a:rPr>
              <a:t>Unoccupied lighting</a:t>
            </a:r>
            <a:endParaRPr lang="en-GB" sz="2600" dirty="0">
              <a:solidFill>
                <a:srgbClr val="FFFFFF"/>
              </a:solidFill>
            </a:endParaRPr>
          </a:p>
          <a:p>
            <a:pPr lvl="1" eaLnBrk="1" hangingPunct="1">
              <a:spcBef>
                <a:spcPct val="20000"/>
              </a:spcBef>
              <a:buFont typeface="Arial" charset="0"/>
              <a:buChar char="•"/>
            </a:pPr>
            <a:r>
              <a:rPr lang="en-GB" sz="2600">
                <a:solidFill>
                  <a:srgbClr val="FFFFFF"/>
                </a:solidFill>
              </a:rPr>
              <a:t>Existing custodial lighting</a:t>
            </a:r>
            <a:endParaRPr lang="en-GB" sz="2600" dirty="0">
              <a:solidFill>
                <a:srgbClr val="FFFFFF"/>
              </a:solidFill>
            </a:endParaRPr>
          </a:p>
          <a:p>
            <a:pPr eaLnBrk="1" hangingPunct="1">
              <a:spcBef>
                <a:spcPct val="20000"/>
              </a:spcBef>
              <a:buFont typeface="Times New Roman" pitchFamily="18" charset="0"/>
              <a:buChar char="•"/>
            </a:pPr>
            <a:r>
              <a:rPr lang="en-GB" sz="3200" dirty="0">
                <a:solidFill>
                  <a:srgbClr val="FFFFFF"/>
                </a:solidFill>
              </a:rPr>
              <a:t>Take advantage of daylight</a:t>
            </a:r>
          </a:p>
          <a:p>
            <a:pPr eaLnBrk="1" hangingPunct="1">
              <a:spcBef>
                <a:spcPct val="20000"/>
              </a:spcBef>
              <a:buFont typeface="Times New Roman" pitchFamily="18" charset="0"/>
              <a:buChar char="•"/>
            </a:pPr>
            <a:r>
              <a:rPr lang="en-GB" sz="3200" dirty="0">
                <a:solidFill>
                  <a:srgbClr val="FFFFFF"/>
                </a:solidFill>
              </a:rPr>
              <a:t>Check delays on occupancy sensors</a:t>
            </a:r>
          </a:p>
          <a:p>
            <a:pPr eaLnBrk="1" hangingPunct="1">
              <a:spcBef>
                <a:spcPct val="20000"/>
              </a:spcBef>
              <a:buFont typeface="Times New Roman" pitchFamily="18" charset="0"/>
              <a:buChar char="•"/>
            </a:pPr>
            <a:r>
              <a:rPr lang="en-GB" sz="3200" dirty="0">
                <a:solidFill>
                  <a:srgbClr val="FFFFFF"/>
                </a:solidFill>
              </a:rPr>
              <a:t>Assure appropriate foot-candles for tasks (lumens)</a:t>
            </a:r>
          </a:p>
          <a:p>
            <a:pPr eaLnBrk="1" hangingPunct="1">
              <a:spcBef>
                <a:spcPct val="20000"/>
              </a:spcBef>
              <a:buFont typeface="Times New Roman" pitchFamily="18" charset="0"/>
              <a:buChar char="•"/>
            </a:pPr>
            <a:r>
              <a:rPr lang="en-GB" sz="3200">
                <a:solidFill>
                  <a:srgbClr val="FFFFFF"/>
                </a:solidFill>
              </a:rPr>
              <a:t>Install high-Kelvin lamps</a:t>
            </a:r>
            <a:endParaRPr lang="en-GB" sz="3200" dirty="0">
              <a:solidFill>
                <a:srgbClr val="FFFFFF"/>
              </a:solidFill>
            </a:endParaRPr>
          </a:p>
          <a:p>
            <a:pPr eaLnBrk="1" hangingPunct="1">
              <a:lnSpc>
                <a:spcPct val="95000"/>
              </a:lnSpc>
              <a:spcBef>
                <a:spcPct val="20000"/>
              </a:spcBef>
              <a:buFont typeface="Times New Roman" pitchFamily="18" charset="0"/>
              <a:buChar char="•"/>
            </a:pPr>
            <a:endParaRPr lang="en-GB" sz="3600" dirty="0">
              <a:solidFill>
                <a:srgbClr val="FFFFFF"/>
              </a:solidFill>
            </a:endParaRPr>
          </a:p>
        </p:txBody>
      </p:sp>
      <p:sp>
        <p:nvSpPr>
          <p:cNvPr id="159749" name="Text Box 6"/>
          <p:cNvSpPr txBox="1">
            <a:spLocks noChangeArrowheads="1"/>
          </p:cNvSpPr>
          <p:nvPr/>
        </p:nvSpPr>
        <p:spPr bwMode="auto">
          <a:xfrm>
            <a:off x="7010400" y="1462088"/>
            <a:ext cx="1828800" cy="3667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t>Easier to harder</a:t>
            </a:r>
          </a:p>
        </p:txBody>
      </p:sp>
      <p:sp>
        <p:nvSpPr>
          <p:cNvPr id="159750" name="Line 5"/>
          <p:cNvSpPr>
            <a:spLocks noChangeShapeType="1"/>
          </p:cNvSpPr>
          <p:nvPr/>
        </p:nvSpPr>
        <p:spPr bwMode="auto">
          <a:xfrm>
            <a:off x="8686800" y="1905000"/>
            <a:ext cx="0" cy="4114800"/>
          </a:xfrm>
          <a:prstGeom prst="line">
            <a:avLst/>
          </a:prstGeom>
          <a:noFill/>
          <a:ln w="793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9751"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txBox="1">
            <a:spLocks noGrp="1"/>
          </p:cNvSpPr>
          <p:nvPr/>
        </p:nvSpPr>
        <p:spPr bwMode="auto">
          <a:xfrm>
            <a:off x="6553200" y="6245225"/>
            <a:ext cx="2133600" cy="476250"/>
          </a:xfrm>
          <a:prstGeom prst="rect">
            <a:avLst/>
          </a:prstGeom>
          <a:noFill/>
          <a:ln>
            <a:miter lim="800000"/>
            <a:headEnd/>
            <a:tailEnd/>
          </a:ln>
        </p:spPr>
        <p:txBody>
          <a:bodyPr/>
          <a:lstStyle/>
          <a:p>
            <a:pPr algn="r">
              <a:defRPr/>
            </a:pPr>
            <a:fld id="{D5E013F4-93FB-4483-A311-E118D17B2B61}" type="slidenum">
              <a:rPr lang="en-US" sz="1400">
                <a:solidFill>
                  <a:schemeClr val="accent3"/>
                </a:solidFill>
              </a:rPr>
              <a:pPr algn="r">
                <a:defRPr/>
              </a:pPr>
              <a:t>151</a:t>
            </a:fld>
            <a:endParaRPr lang="en-US" sz="1400" dirty="0">
              <a:solidFill>
                <a:schemeClr val="accent3"/>
              </a:solidFill>
            </a:endParaRPr>
          </a:p>
        </p:txBody>
      </p:sp>
      <p:sp>
        <p:nvSpPr>
          <p:cNvPr id="160771" name="Rectangle 2"/>
          <p:cNvSpPr txBox="1">
            <a:spLocks noChangeArrowheads="1"/>
          </p:cNvSpPr>
          <p:nvPr/>
        </p:nvSpPr>
        <p:spPr bwMode="auto">
          <a:xfrm>
            <a:off x="457200" y="152400"/>
            <a:ext cx="8229600" cy="1371600"/>
          </a:xfrm>
          <a:prstGeom prst="rect">
            <a:avLst/>
          </a:prstGeom>
          <a:noFill/>
          <a:ln w="9525">
            <a:noFill/>
            <a:miter lim="800000"/>
            <a:headEnd/>
            <a:tailEnd/>
          </a:ln>
        </p:spPr>
        <p:txBody>
          <a:bodyPr lIns="90000" tIns="46800" rIns="90000" bIns="46800" anchor="ct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FFFF"/>
                </a:solidFill>
                <a:latin typeface="+mj-lt"/>
              </a:rPr>
              <a:t>Sample Discretionary Actions—Fan Systems </a:t>
            </a:r>
          </a:p>
        </p:txBody>
      </p:sp>
      <p:sp>
        <p:nvSpPr>
          <p:cNvPr id="6" name="Rectangle 3"/>
          <p:cNvSpPr txBox="1">
            <a:spLocks noChangeArrowheads="1"/>
          </p:cNvSpPr>
          <p:nvPr/>
        </p:nvSpPr>
        <p:spPr bwMode="auto">
          <a:xfrm>
            <a:off x="457200" y="1524000"/>
            <a:ext cx="8229600" cy="5334000"/>
          </a:xfrm>
          <a:prstGeom prst="rect">
            <a:avLst/>
          </a:prstGeom>
          <a:noFill/>
          <a:ln w="9525">
            <a:noFill/>
            <a:miter lim="800000"/>
            <a:headEnd/>
            <a:tailEnd/>
          </a:ln>
        </p:spPr>
        <p:txBody>
          <a:bodyPr lIns="90000" tIns="46800" rIns="90000" bIns="46800"/>
          <a:lstStyle/>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Match running time to activities</a:t>
            </a:r>
          </a:p>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Lower hot-air temperatures</a:t>
            </a:r>
          </a:p>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Raise cold-air temperatures</a:t>
            </a:r>
          </a:p>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Lower fan pressure in ducts</a:t>
            </a:r>
          </a:p>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Adjust static pressure set points</a:t>
            </a:r>
          </a:p>
          <a:p>
            <a:pPr marL="742950" lvl="1" indent="-285750" defTabSz="457200">
              <a:lnSpc>
                <a:spcPct val="95000"/>
              </a:lnSpc>
              <a:spcBef>
                <a:spcPct val="20000"/>
              </a:spcBef>
              <a:buFont typeface="Courier New" pitchFamily="49" charset="0"/>
              <a:buChar char="o"/>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kern="0" dirty="0">
                <a:solidFill>
                  <a:srgbClr val="FFFFFF"/>
                </a:solidFill>
                <a:latin typeface="+mn-lt"/>
              </a:rPr>
              <a:t>Manual reset</a:t>
            </a:r>
          </a:p>
          <a:p>
            <a:pPr marL="742950" lvl="1" indent="-285750" defTabSz="457200">
              <a:lnSpc>
                <a:spcPct val="95000"/>
              </a:lnSpc>
              <a:spcBef>
                <a:spcPct val="20000"/>
              </a:spcBef>
              <a:buFont typeface="Courier New" pitchFamily="49" charset="0"/>
              <a:buChar char="o"/>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200" kern="0" dirty="0">
                <a:solidFill>
                  <a:srgbClr val="FFFFFF"/>
                </a:solidFill>
                <a:latin typeface="+mn-lt"/>
              </a:rPr>
              <a:t>Dynamic reset using damper positions</a:t>
            </a:r>
          </a:p>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Minimize outdoor air quantities</a:t>
            </a:r>
          </a:p>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Minimize exhaust quantities</a:t>
            </a:r>
          </a:p>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Match ventilation to number of occupants</a:t>
            </a:r>
          </a:p>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De-energize exhaust fans and </a:t>
            </a:r>
            <a:r>
              <a:rPr lang="en-GB" sz="2400" kern="0">
                <a:solidFill>
                  <a:srgbClr val="FFFFFF"/>
                </a:solidFill>
                <a:latin typeface="+mn-lt"/>
              </a:rPr>
              <a:t>close </a:t>
            </a:r>
            <a:r>
              <a:rPr lang="en-GB" sz="2400" kern="0" dirty="0">
                <a:solidFill>
                  <a:srgbClr val="FFFFFF"/>
                </a:solidFill>
                <a:latin typeface="+mn-lt"/>
              </a:rPr>
              <a:t>OA</a:t>
            </a:r>
            <a:r>
              <a:rPr lang="en-GB" sz="2400" kern="0">
                <a:solidFill>
                  <a:srgbClr val="FFFFFF"/>
                </a:solidFill>
                <a:latin typeface="+mn-lt"/>
              </a:rPr>
              <a:t> dampers </a:t>
            </a:r>
            <a:r>
              <a:rPr lang="en-GB" sz="2400" kern="0" dirty="0">
                <a:solidFill>
                  <a:srgbClr val="FFFFFF"/>
                </a:solidFill>
                <a:latin typeface="+mn-lt"/>
              </a:rPr>
              <a:t>when unoccupied</a:t>
            </a:r>
          </a:p>
        </p:txBody>
      </p:sp>
      <p:sp>
        <p:nvSpPr>
          <p:cNvPr id="160773" name="Text Box 6"/>
          <p:cNvSpPr txBox="1">
            <a:spLocks noChangeArrowheads="1"/>
          </p:cNvSpPr>
          <p:nvPr/>
        </p:nvSpPr>
        <p:spPr bwMode="auto">
          <a:xfrm>
            <a:off x="7211840" y="2678112"/>
            <a:ext cx="1828800"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t>Easier to harder</a:t>
            </a:r>
          </a:p>
        </p:txBody>
      </p:sp>
      <p:sp>
        <p:nvSpPr>
          <p:cNvPr id="160774" name="Text Box 9"/>
          <p:cNvSpPr txBox="1">
            <a:spLocks noChangeArrowheads="1"/>
          </p:cNvSpPr>
          <p:nvPr/>
        </p:nvSpPr>
        <p:spPr bwMode="auto">
          <a:xfrm>
            <a:off x="5029200" y="0"/>
            <a:ext cx="403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160775" name="Line 5"/>
          <p:cNvSpPr>
            <a:spLocks noChangeShapeType="1"/>
          </p:cNvSpPr>
          <p:nvPr/>
        </p:nvSpPr>
        <p:spPr bwMode="auto">
          <a:xfrm flipH="1">
            <a:off x="6892705" y="1524000"/>
            <a:ext cx="41495" cy="4038600"/>
          </a:xfrm>
          <a:prstGeom prst="line">
            <a:avLst/>
          </a:prstGeom>
          <a:noFill/>
          <a:ln w="793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Title 1"/>
          <p:cNvSpPr>
            <a:spLocks noGrp="1"/>
          </p:cNvSpPr>
          <p:nvPr>
            <p:ph type="title" idx="4294967295"/>
          </p:nvPr>
        </p:nvSpPr>
        <p:spPr/>
        <p:txBody>
          <a:bodyPr/>
          <a:lstStyle/>
          <a:p>
            <a:r>
              <a:rPr lang="en-US" dirty="0"/>
              <a:t>Major Tip</a:t>
            </a:r>
          </a:p>
        </p:txBody>
      </p:sp>
      <p:sp>
        <p:nvSpPr>
          <p:cNvPr id="161795" name="Content Placeholder 2"/>
          <p:cNvSpPr>
            <a:spLocks noGrp="1"/>
          </p:cNvSpPr>
          <p:nvPr>
            <p:ph idx="4294967295"/>
          </p:nvPr>
        </p:nvSpPr>
        <p:spPr>
          <a:xfrm>
            <a:off x="381000" y="1981200"/>
            <a:ext cx="8229600" cy="4375150"/>
          </a:xfrm>
        </p:spPr>
        <p:txBody>
          <a:bodyPr/>
          <a:lstStyle/>
          <a:p>
            <a:pPr>
              <a:buFont typeface="Wingdings" pitchFamily="2" charset="2"/>
              <a:buNone/>
            </a:pPr>
            <a:r>
              <a:rPr lang="en-US" dirty="0">
                <a:solidFill>
                  <a:srgbClr val="F2F2F2"/>
                </a:solidFill>
              </a:rPr>
              <a:t>	</a:t>
            </a:r>
            <a:r>
              <a:rPr lang="en-US" i="1" dirty="0">
                <a:solidFill>
                  <a:srgbClr val="F2F2F2"/>
                </a:solidFill>
              </a:rPr>
              <a:t>To warm or cool the building ahead of occupancy, be sure that outdoor air dampers are closed until occupancy. </a:t>
            </a:r>
          </a:p>
        </p:txBody>
      </p:sp>
      <p:sp>
        <p:nvSpPr>
          <p:cNvPr id="161796" name="Text Box 7"/>
          <p:cNvSpPr txBox="1">
            <a:spLocks noChangeArrowheads="1"/>
          </p:cNvSpPr>
          <p:nvPr/>
        </p:nvSpPr>
        <p:spPr bwMode="auto">
          <a:xfrm>
            <a:off x="4876800" y="0"/>
            <a:ext cx="419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F9ADEB1D-D5D9-4956-8244-F88F0DC87911}" type="slidenum">
              <a:rPr lang="en-US"/>
              <a:pPr>
                <a:defRPr/>
              </a:pPr>
              <a:t>152</a:t>
            </a:fld>
            <a:endParaRPr lang="en-US"/>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DE12C56A-EC2D-4261-8E46-C5B1A3245E16}" type="slidenum">
              <a:rPr lang="en-US" sz="1400">
                <a:solidFill>
                  <a:schemeClr val="bg1"/>
                </a:solidFill>
              </a:rPr>
              <a:pPr algn="r" eaLnBrk="1" hangingPunct="1"/>
              <a:t>153</a:t>
            </a:fld>
            <a:endParaRPr lang="en-US" sz="1400">
              <a:solidFill>
                <a:schemeClr val="bg1"/>
              </a:solidFill>
            </a:endParaRPr>
          </a:p>
        </p:txBody>
      </p:sp>
      <p:sp>
        <p:nvSpPr>
          <p:cNvPr id="162819" name="Rectangle 2"/>
          <p:cNvSpPr txBox="1">
            <a:spLocks noChangeArrowheads="1"/>
          </p:cNvSpPr>
          <p:nvPr/>
        </p:nvSpPr>
        <p:spPr bwMode="auto">
          <a:xfrm>
            <a:off x="381000" y="457200"/>
            <a:ext cx="82296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1pPr>
            <a:lvl2pPr marL="742950" indent="-28575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2pPr>
            <a:lvl3pPr marL="11430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3pPr>
            <a:lvl4pPr marL="16002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4pPr>
            <a:lvl5pPr marL="20574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9pPr>
          </a:lstStyle>
          <a:p>
            <a:pPr eaLnBrk="1" hangingPunct="1">
              <a:lnSpc>
                <a:spcPct val="95000"/>
              </a:lnSpc>
            </a:pPr>
            <a:r>
              <a:rPr lang="en-GB" sz="4000" b="1" dirty="0">
                <a:solidFill>
                  <a:srgbClr val="FFFFFF"/>
                </a:solidFill>
              </a:rPr>
              <a:t>Sample Discretionary Actions—</a:t>
            </a:r>
            <a:br>
              <a:rPr lang="en-GB" sz="4000" b="1" dirty="0">
                <a:solidFill>
                  <a:srgbClr val="FFFFFF"/>
                </a:solidFill>
              </a:rPr>
            </a:br>
            <a:r>
              <a:rPr lang="en-GB" sz="4000" b="1" dirty="0">
                <a:solidFill>
                  <a:srgbClr val="FFFFFF"/>
                </a:solidFill>
              </a:rPr>
              <a:t>Fan Systems (</a:t>
            </a:r>
            <a:r>
              <a:rPr lang="en-GB" sz="3000" b="1" i="1" dirty="0">
                <a:solidFill>
                  <a:srgbClr val="FFFFFF"/>
                </a:solidFill>
              </a:rPr>
              <a:t>cont.</a:t>
            </a:r>
            <a:r>
              <a:rPr lang="en-GB" sz="4000" b="1" dirty="0">
                <a:solidFill>
                  <a:srgbClr val="FFFFFF"/>
                </a:solidFill>
              </a:rPr>
              <a:t>)</a:t>
            </a:r>
          </a:p>
        </p:txBody>
      </p:sp>
      <p:sp>
        <p:nvSpPr>
          <p:cNvPr id="162820" name="Rectangle 3"/>
          <p:cNvSpPr txBox="1">
            <a:spLocks noChangeArrowheads="1"/>
          </p:cNvSpPr>
          <p:nvPr/>
        </p:nvSpPr>
        <p:spPr bwMode="auto">
          <a:xfrm>
            <a:off x="381000" y="2057400"/>
            <a:ext cx="67818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2286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1pPr>
            <a:lvl2pPr marL="742950" indent="-28575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2pPr>
            <a:lvl3pPr marL="11430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3pPr>
            <a:lvl4pPr marL="16002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4pPr>
            <a:lvl5pPr marL="20574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5pPr>
            <a:lvl6pPr marL="25146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6pPr>
            <a:lvl7pPr marL="29718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7pPr>
            <a:lvl8pPr marL="34290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8pPr>
            <a:lvl9pPr marL="38862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9pPr>
          </a:lstStyle>
          <a:p>
            <a:pPr eaLnBrk="1" hangingPunct="1">
              <a:spcBef>
                <a:spcPts val="1200"/>
              </a:spcBef>
              <a:buFontTx/>
              <a:buChar char="•"/>
            </a:pPr>
            <a:r>
              <a:rPr lang="en-GB" sz="2800" dirty="0">
                <a:solidFill>
                  <a:srgbClr val="FFFFFF"/>
                </a:solidFill>
              </a:rPr>
              <a:t>Make best use of economizer operation</a:t>
            </a:r>
          </a:p>
          <a:p>
            <a:pPr eaLnBrk="1" hangingPunct="1">
              <a:spcBef>
                <a:spcPts val="1200"/>
              </a:spcBef>
              <a:buFontTx/>
              <a:buChar char="•"/>
            </a:pPr>
            <a:r>
              <a:rPr lang="en-GB" sz="2800" dirty="0">
                <a:solidFill>
                  <a:srgbClr val="FFFFFF"/>
                </a:solidFill>
              </a:rPr>
              <a:t>Eliminate simultaneous heating and cooling</a:t>
            </a:r>
          </a:p>
          <a:p>
            <a:pPr eaLnBrk="1" hangingPunct="1">
              <a:spcBef>
                <a:spcPts val="1200"/>
              </a:spcBef>
              <a:buFontTx/>
              <a:buChar char="•"/>
            </a:pPr>
            <a:r>
              <a:rPr lang="en-GB" sz="2800" dirty="0">
                <a:solidFill>
                  <a:srgbClr val="FFFFFF"/>
                </a:solidFill>
              </a:rPr>
              <a:t>Reduce airflow in constant volume (CV) systems</a:t>
            </a:r>
          </a:p>
          <a:p>
            <a:pPr eaLnBrk="1" hangingPunct="1">
              <a:spcBef>
                <a:spcPts val="1200"/>
              </a:spcBef>
              <a:buFontTx/>
              <a:buChar char="•"/>
            </a:pPr>
            <a:r>
              <a:rPr lang="en-GB" sz="2800" dirty="0">
                <a:solidFill>
                  <a:srgbClr val="FFFFFF"/>
                </a:solidFill>
              </a:rPr>
              <a:t>De-energize non-essential loads</a:t>
            </a:r>
          </a:p>
          <a:p>
            <a:pPr eaLnBrk="1" hangingPunct="1">
              <a:spcBef>
                <a:spcPts val="1200"/>
              </a:spcBef>
              <a:buFontTx/>
              <a:buChar char="•"/>
            </a:pPr>
            <a:r>
              <a:rPr lang="en-GB" sz="2800" dirty="0">
                <a:solidFill>
                  <a:srgbClr val="FFFFFF"/>
                </a:solidFill>
              </a:rPr>
              <a:t>Seal leaky ducts</a:t>
            </a:r>
          </a:p>
          <a:p>
            <a:pPr eaLnBrk="1" hangingPunct="1">
              <a:spcBef>
                <a:spcPts val="1200"/>
              </a:spcBef>
              <a:buFontTx/>
              <a:buChar char="•"/>
            </a:pPr>
            <a:r>
              <a:rPr lang="en-GB" sz="2800" dirty="0">
                <a:solidFill>
                  <a:srgbClr val="FFFFFF"/>
                </a:solidFill>
              </a:rPr>
              <a:t>Convert CV systems to VAV</a:t>
            </a:r>
          </a:p>
          <a:p>
            <a:pPr eaLnBrk="1" hangingPunct="1">
              <a:lnSpc>
                <a:spcPct val="95000"/>
              </a:lnSpc>
              <a:spcBef>
                <a:spcPct val="20000"/>
              </a:spcBef>
            </a:pPr>
            <a:endParaRPr lang="en-GB" sz="2800" dirty="0">
              <a:solidFill>
                <a:srgbClr val="FFFF66"/>
              </a:solidFill>
            </a:endParaRPr>
          </a:p>
        </p:txBody>
      </p:sp>
      <p:sp>
        <p:nvSpPr>
          <p:cNvPr id="162821" name="Text Box 8"/>
          <p:cNvSpPr txBox="1">
            <a:spLocks noChangeArrowheads="1"/>
          </p:cNvSpPr>
          <p:nvPr/>
        </p:nvSpPr>
        <p:spPr bwMode="auto">
          <a:xfrm>
            <a:off x="5029200" y="0"/>
            <a:ext cx="403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162822" name="Text Box 6"/>
          <p:cNvSpPr txBox="1">
            <a:spLocks noChangeArrowheads="1"/>
          </p:cNvSpPr>
          <p:nvPr/>
        </p:nvSpPr>
        <p:spPr bwMode="auto">
          <a:xfrm>
            <a:off x="7162800" y="2362200"/>
            <a:ext cx="1828800"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t>Easier to harder</a:t>
            </a:r>
          </a:p>
        </p:txBody>
      </p:sp>
      <p:sp>
        <p:nvSpPr>
          <p:cNvPr id="162823" name="Line 5"/>
          <p:cNvSpPr>
            <a:spLocks noChangeShapeType="1"/>
          </p:cNvSpPr>
          <p:nvPr/>
        </p:nvSpPr>
        <p:spPr bwMode="auto">
          <a:xfrm>
            <a:off x="8001000" y="2895599"/>
            <a:ext cx="0" cy="3349625"/>
          </a:xfrm>
          <a:prstGeom prst="line">
            <a:avLst/>
          </a:prstGeom>
          <a:noFill/>
          <a:ln w="793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87460473-55E4-49A0-8B53-48A465B58F0E}" type="slidenum">
              <a:rPr lang="en-US" sz="1400">
                <a:solidFill>
                  <a:schemeClr val="bg1"/>
                </a:solidFill>
              </a:rPr>
              <a:pPr algn="r" eaLnBrk="1" hangingPunct="1"/>
              <a:t>154</a:t>
            </a:fld>
            <a:endParaRPr lang="en-US" sz="1400">
              <a:solidFill>
                <a:schemeClr val="bg1"/>
              </a:solidFill>
            </a:endParaRPr>
          </a:p>
        </p:txBody>
      </p:sp>
      <p:sp>
        <p:nvSpPr>
          <p:cNvPr id="163843" name="Rectangle 2"/>
          <p:cNvSpPr txBox="1">
            <a:spLocks noChangeArrowheads="1"/>
          </p:cNvSpPr>
          <p:nvPr/>
        </p:nvSpPr>
        <p:spPr bwMode="auto">
          <a:xfrm>
            <a:off x="457200" y="381000"/>
            <a:ext cx="8229600" cy="1371600"/>
          </a:xfrm>
          <a:prstGeom prst="rect">
            <a:avLst/>
          </a:prstGeom>
          <a:noFill/>
          <a:ln w="9525">
            <a:noFill/>
            <a:miter lim="800000"/>
            <a:headEnd/>
            <a:tailEnd/>
          </a:ln>
        </p:spPr>
        <p:txBody>
          <a:bodyPr lIns="90000" tIns="46800" rIns="90000" bIns="46800" anchor="ct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FFFF"/>
                </a:solidFill>
                <a:latin typeface="+mj-lt"/>
              </a:rPr>
              <a:t>Sample Discretionary Actions</a:t>
            </a:r>
            <a:r>
              <a:rPr lang="en-GB" sz="4000" b="1" dirty="0">
                <a:solidFill>
                  <a:srgbClr val="FFFFFF"/>
                </a:solidFill>
              </a:rPr>
              <a:t>— </a:t>
            </a:r>
            <a:r>
              <a:rPr lang="en-GB" sz="4000" b="1" dirty="0">
                <a:solidFill>
                  <a:srgbClr val="FFFFFF"/>
                </a:solidFill>
                <a:latin typeface="+mj-lt"/>
              </a:rPr>
              <a:t>Pumping Systems</a:t>
            </a:r>
          </a:p>
        </p:txBody>
      </p:sp>
      <p:sp>
        <p:nvSpPr>
          <p:cNvPr id="163844" name="Rectangle 3"/>
          <p:cNvSpPr txBox="1">
            <a:spLocks noChangeArrowheads="1"/>
          </p:cNvSpPr>
          <p:nvPr/>
        </p:nvSpPr>
        <p:spPr bwMode="auto">
          <a:xfrm>
            <a:off x="457200" y="1905000"/>
            <a:ext cx="72390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2286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1pPr>
            <a:lvl2pPr marL="62865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2pPr>
            <a:lvl3pPr marL="11430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3pPr>
            <a:lvl4pPr marL="16002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4pPr>
            <a:lvl5pPr marL="20574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5pPr>
            <a:lvl6pPr marL="25146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6pPr>
            <a:lvl7pPr marL="29718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7pPr>
            <a:lvl8pPr marL="34290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8pPr>
            <a:lvl9pPr marL="38862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9pPr>
          </a:lstStyle>
          <a:p>
            <a:pPr eaLnBrk="1" hangingPunct="1">
              <a:spcBef>
                <a:spcPct val="20000"/>
              </a:spcBef>
              <a:buFontTx/>
              <a:buChar char="•"/>
            </a:pPr>
            <a:r>
              <a:rPr lang="en-GB" sz="2400" dirty="0">
                <a:solidFill>
                  <a:srgbClr val="FFFFFF"/>
                </a:solidFill>
              </a:rPr>
              <a:t>Match running time to activities</a:t>
            </a:r>
            <a:r>
              <a:rPr lang="en-GB" sz="2400" dirty="0"/>
              <a:t> </a:t>
            </a:r>
            <a:endParaRPr lang="en-GB" sz="2400" dirty="0">
              <a:solidFill>
                <a:srgbClr val="FFFFFF"/>
              </a:solidFill>
            </a:endParaRPr>
          </a:p>
          <a:p>
            <a:pPr eaLnBrk="1" hangingPunct="1">
              <a:spcBef>
                <a:spcPct val="20000"/>
              </a:spcBef>
              <a:buFontTx/>
              <a:buChar char="•"/>
            </a:pPr>
            <a:r>
              <a:rPr lang="en-GB" sz="2400" dirty="0">
                <a:solidFill>
                  <a:srgbClr val="FFFFFF"/>
                </a:solidFill>
              </a:rPr>
              <a:t>De-energize non-essential loads</a:t>
            </a:r>
          </a:p>
          <a:p>
            <a:pPr eaLnBrk="1" hangingPunct="1">
              <a:spcBef>
                <a:spcPts val="1200"/>
              </a:spcBef>
              <a:buFontTx/>
              <a:buChar char="•"/>
            </a:pPr>
            <a:r>
              <a:rPr lang="en-GB" sz="2400" dirty="0">
                <a:solidFill>
                  <a:srgbClr val="FFFFFF"/>
                </a:solidFill>
              </a:rPr>
              <a:t>Verify proper flow</a:t>
            </a:r>
          </a:p>
          <a:p>
            <a:pPr lvl="1" eaLnBrk="1" hangingPunct="1">
              <a:spcBef>
                <a:spcPct val="20000"/>
              </a:spcBef>
              <a:buFont typeface="Courier New" pitchFamily="49" charset="0"/>
              <a:buChar char="o"/>
            </a:pPr>
            <a:r>
              <a:rPr lang="en-GB" sz="2200" dirty="0">
                <a:solidFill>
                  <a:srgbClr val="FFFFFF"/>
                </a:solidFill>
              </a:rPr>
              <a:t>Throttle balance valves</a:t>
            </a:r>
          </a:p>
          <a:p>
            <a:pPr lvl="1" eaLnBrk="1" hangingPunct="1">
              <a:spcBef>
                <a:spcPct val="20000"/>
              </a:spcBef>
              <a:buFont typeface="Courier New" pitchFamily="49" charset="0"/>
              <a:buChar char="o"/>
            </a:pPr>
            <a:r>
              <a:rPr lang="en-GB" sz="2200" dirty="0">
                <a:solidFill>
                  <a:srgbClr val="FFFFFF"/>
                </a:solidFill>
              </a:rPr>
              <a:t>Trim pump impellers</a:t>
            </a:r>
          </a:p>
          <a:p>
            <a:pPr eaLnBrk="1" hangingPunct="1">
              <a:spcBef>
                <a:spcPts val="1200"/>
              </a:spcBef>
              <a:buFontTx/>
              <a:buChar char="•"/>
            </a:pPr>
            <a:r>
              <a:rPr lang="en-GB" sz="2400" dirty="0">
                <a:solidFill>
                  <a:srgbClr val="FFFFFF"/>
                </a:solidFill>
              </a:rPr>
              <a:t>Lower pressure set point to optimize variable flow</a:t>
            </a:r>
          </a:p>
          <a:p>
            <a:pPr lvl="1" eaLnBrk="1" hangingPunct="1">
              <a:spcBef>
                <a:spcPct val="20000"/>
              </a:spcBef>
              <a:buFont typeface="Courier New" pitchFamily="49" charset="0"/>
              <a:buChar char="o"/>
            </a:pPr>
            <a:r>
              <a:rPr lang="en-GB" sz="2200" dirty="0">
                <a:solidFill>
                  <a:srgbClr val="FFFFFF"/>
                </a:solidFill>
              </a:rPr>
              <a:t>Manual reset</a:t>
            </a:r>
          </a:p>
          <a:p>
            <a:pPr lvl="1" eaLnBrk="1" hangingPunct="1">
              <a:spcBef>
                <a:spcPct val="20000"/>
              </a:spcBef>
              <a:buFont typeface="Courier New" pitchFamily="49" charset="0"/>
              <a:buChar char="o"/>
            </a:pPr>
            <a:r>
              <a:rPr lang="en-GB" sz="2200" dirty="0">
                <a:solidFill>
                  <a:srgbClr val="FFFFFF"/>
                </a:solidFill>
              </a:rPr>
              <a:t>Dynamic reset</a:t>
            </a:r>
          </a:p>
          <a:p>
            <a:pPr eaLnBrk="1" hangingPunct="1">
              <a:spcBef>
                <a:spcPts val="1200"/>
              </a:spcBef>
              <a:buFontTx/>
              <a:buChar char="•"/>
            </a:pPr>
            <a:r>
              <a:rPr lang="en-GB" sz="2400" dirty="0">
                <a:solidFill>
                  <a:srgbClr val="FFFFFF"/>
                </a:solidFill>
              </a:rPr>
              <a:t>Convert CV system to variable flow</a:t>
            </a:r>
          </a:p>
          <a:p>
            <a:pPr eaLnBrk="1" hangingPunct="1">
              <a:spcBef>
                <a:spcPts val="1200"/>
              </a:spcBef>
              <a:buFontTx/>
              <a:buChar char="•"/>
            </a:pPr>
            <a:endParaRPr lang="en-GB" sz="2400" dirty="0">
              <a:solidFill>
                <a:srgbClr val="FFFFFF"/>
              </a:solidFill>
            </a:endParaRPr>
          </a:p>
        </p:txBody>
      </p:sp>
      <p:sp>
        <p:nvSpPr>
          <p:cNvPr id="163845" name="Text Box 7"/>
          <p:cNvSpPr txBox="1">
            <a:spLocks noChangeArrowheads="1"/>
          </p:cNvSpPr>
          <p:nvPr/>
        </p:nvSpPr>
        <p:spPr bwMode="auto">
          <a:xfrm>
            <a:off x="5029200" y="0"/>
            <a:ext cx="403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163846" name="Text Box 6"/>
          <p:cNvSpPr txBox="1">
            <a:spLocks noChangeArrowheads="1"/>
          </p:cNvSpPr>
          <p:nvPr/>
        </p:nvSpPr>
        <p:spPr bwMode="auto">
          <a:xfrm>
            <a:off x="6934200" y="2209800"/>
            <a:ext cx="1828800"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t>Easier to harder</a:t>
            </a:r>
          </a:p>
        </p:txBody>
      </p:sp>
      <p:sp>
        <p:nvSpPr>
          <p:cNvPr id="163847" name="Line 5"/>
          <p:cNvSpPr>
            <a:spLocks noChangeShapeType="1"/>
          </p:cNvSpPr>
          <p:nvPr/>
        </p:nvSpPr>
        <p:spPr bwMode="auto">
          <a:xfrm>
            <a:off x="7848600" y="2781299"/>
            <a:ext cx="0" cy="3463925"/>
          </a:xfrm>
          <a:prstGeom prst="line">
            <a:avLst/>
          </a:prstGeom>
          <a:noFill/>
          <a:ln w="793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491AC419-2388-481E-8CA9-087CA1E215D2}" type="slidenum">
              <a:rPr lang="en-US" sz="1400">
                <a:solidFill>
                  <a:schemeClr val="bg1"/>
                </a:solidFill>
              </a:rPr>
              <a:pPr algn="r" eaLnBrk="1" hangingPunct="1"/>
              <a:t>155</a:t>
            </a:fld>
            <a:endParaRPr lang="en-US" sz="1400">
              <a:solidFill>
                <a:schemeClr val="bg1"/>
              </a:solidFill>
            </a:endParaRPr>
          </a:p>
        </p:txBody>
      </p:sp>
      <p:sp>
        <p:nvSpPr>
          <p:cNvPr id="164867" name="Rectangle 2"/>
          <p:cNvSpPr txBox="1">
            <a:spLocks noChangeArrowheads="1"/>
          </p:cNvSpPr>
          <p:nvPr/>
        </p:nvSpPr>
        <p:spPr bwMode="auto">
          <a:xfrm>
            <a:off x="457200" y="457200"/>
            <a:ext cx="8229600" cy="1371600"/>
          </a:xfrm>
          <a:prstGeom prst="rect">
            <a:avLst/>
          </a:prstGeom>
          <a:noFill/>
          <a:ln w="9525">
            <a:noFill/>
            <a:miter lim="800000"/>
            <a:headEnd/>
            <a:tailEnd/>
          </a:ln>
        </p:spPr>
        <p:txBody>
          <a:bodyPr lIns="90000" tIns="46800" rIns="90000" bIns="46800" anchor="ct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FFFF"/>
                </a:solidFill>
                <a:latin typeface="+mj-lt"/>
              </a:rPr>
              <a:t>Sample Discretionary Actions— Boilers</a:t>
            </a:r>
          </a:p>
        </p:txBody>
      </p:sp>
      <p:sp>
        <p:nvSpPr>
          <p:cNvPr id="164868" name="Rectangle 3"/>
          <p:cNvSpPr txBox="1">
            <a:spLocks noChangeArrowheads="1"/>
          </p:cNvSpPr>
          <p:nvPr/>
        </p:nvSpPr>
        <p:spPr bwMode="auto">
          <a:xfrm>
            <a:off x="457200" y="2057400"/>
            <a:ext cx="82296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lstStyle>
            <a:lvl1pPr marL="2286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1pPr>
            <a:lvl2pPr marL="742950" indent="-28575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2pPr>
            <a:lvl3pPr marL="11430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3pPr>
            <a:lvl4pPr marL="16002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4pPr>
            <a:lvl5pPr marL="2057400" indent="-228600" defTabSz="457200" eaLnBrk="0" hangingPunct="0">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5pPr>
            <a:lvl6pPr marL="25146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6pPr>
            <a:lvl7pPr marL="29718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7pPr>
            <a:lvl8pPr marL="34290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8pPr>
            <a:lvl9pPr marL="3886200" indent="-228600" defTabSz="457200" eaLnBrk="0" fontAlgn="base" hangingPunct="0">
              <a:spcBef>
                <a:spcPct val="0"/>
              </a:spcBef>
              <a:spcAft>
                <a:spcPct val="0"/>
              </a:spcAft>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solidFill>
                  <a:schemeClr val="tx1"/>
                </a:solidFill>
                <a:latin typeface="Arial" charset="0"/>
              </a:defRPr>
            </a:lvl9pPr>
          </a:lstStyle>
          <a:p>
            <a:pPr eaLnBrk="1" hangingPunct="1">
              <a:spcBef>
                <a:spcPts val="1800"/>
              </a:spcBef>
              <a:buFontTx/>
              <a:buChar char="•"/>
            </a:pPr>
            <a:r>
              <a:rPr lang="en-GB" sz="3200" dirty="0">
                <a:solidFill>
                  <a:srgbClr val="FFFFFF"/>
                </a:solidFill>
              </a:rPr>
              <a:t>Lower hot-water temperatures</a:t>
            </a:r>
          </a:p>
          <a:p>
            <a:pPr eaLnBrk="1" hangingPunct="1">
              <a:spcBef>
                <a:spcPts val="1800"/>
              </a:spcBef>
              <a:buFontTx/>
              <a:buChar char="•"/>
            </a:pPr>
            <a:r>
              <a:rPr lang="en-GB" sz="3200" dirty="0">
                <a:solidFill>
                  <a:srgbClr val="FFFFFF"/>
                </a:solidFill>
              </a:rPr>
              <a:t>If steam, lower steam pressure</a:t>
            </a:r>
          </a:p>
          <a:p>
            <a:pPr eaLnBrk="1" hangingPunct="1">
              <a:spcBef>
                <a:spcPts val="1800"/>
              </a:spcBef>
              <a:buFontTx/>
              <a:buChar char="•"/>
            </a:pPr>
            <a:r>
              <a:rPr lang="en-GB" sz="3200" dirty="0">
                <a:solidFill>
                  <a:srgbClr val="FFFFFF"/>
                </a:solidFill>
              </a:rPr>
              <a:t>Install modulating burners (linkage-less)</a:t>
            </a:r>
          </a:p>
          <a:p>
            <a:pPr eaLnBrk="1" hangingPunct="1">
              <a:spcBef>
                <a:spcPts val="1800"/>
              </a:spcBef>
              <a:buFontTx/>
              <a:buChar char="•"/>
            </a:pPr>
            <a:r>
              <a:rPr lang="en-GB" sz="3200" dirty="0">
                <a:solidFill>
                  <a:srgbClr val="FFFFFF"/>
                </a:solidFill>
              </a:rPr>
              <a:t>Optimize boiler sequencing</a:t>
            </a:r>
          </a:p>
          <a:p>
            <a:pPr eaLnBrk="1" hangingPunct="1">
              <a:spcBef>
                <a:spcPts val="1800"/>
              </a:spcBef>
              <a:buFontTx/>
              <a:buChar char="•"/>
            </a:pPr>
            <a:r>
              <a:rPr lang="en-GB" sz="3200" dirty="0">
                <a:solidFill>
                  <a:srgbClr val="FFFFFF"/>
                </a:solidFill>
              </a:rPr>
              <a:t>Minimize losses in de-energized boilers</a:t>
            </a:r>
          </a:p>
        </p:txBody>
      </p:sp>
      <p:sp>
        <p:nvSpPr>
          <p:cNvPr id="164869" name="Text Box 8"/>
          <p:cNvSpPr txBox="1">
            <a:spLocks noChangeArrowheads="1"/>
          </p:cNvSpPr>
          <p:nvPr/>
        </p:nvSpPr>
        <p:spPr bwMode="auto">
          <a:xfrm>
            <a:off x="5029200" y="0"/>
            <a:ext cx="403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164870" name="Text Box 6"/>
          <p:cNvSpPr txBox="1">
            <a:spLocks noChangeArrowheads="1"/>
          </p:cNvSpPr>
          <p:nvPr/>
        </p:nvSpPr>
        <p:spPr bwMode="auto">
          <a:xfrm>
            <a:off x="7259370" y="2153947"/>
            <a:ext cx="1828800"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t>Easier to harder</a:t>
            </a:r>
          </a:p>
        </p:txBody>
      </p:sp>
      <p:sp>
        <p:nvSpPr>
          <p:cNvPr id="164871" name="Line 5"/>
          <p:cNvSpPr>
            <a:spLocks noChangeShapeType="1"/>
          </p:cNvSpPr>
          <p:nvPr/>
        </p:nvSpPr>
        <p:spPr bwMode="auto">
          <a:xfrm>
            <a:off x="8382000" y="2667000"/>
            <a:ext cx="0" cy="2895600"/>
          </a:xfrm>
          <a:prstGeom prst="line">
            <a:avLst/>
          </a:prstGeom>
          <a:noFill/>
          <a:ln w="793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FFA575A6-D45C-4E26-A713-13E1D186954E}" type="slidenum">
              <a:rPr lang="en-US" sz="1400">
                <a:solidFill>
                  <a:schemeClr val="bg1"/>
                </a:solidFill>
              </a:rPr>
              <a:pPr algn="r" eaLnBrk="1" hangingPunct="1"/>
              <a:t>156</a:t>
            </a:fld>
            <a:endParaRPr lang="en-US" sz="1400">
              <a:solidFill>
                <a:schemeClr val="bg1"/>
              </a:solidFill>
            </a:endParaRPr>
          </a:p>
        </p:txBody>
      </p:sp>
      <p:sp>
        <p:nvSpPr>
          <p:cNvPr id="165891" name="Rectangle 2"/>
          <p:cNvSpPr txBox="1">
            <a:spLocks noChangeArrowheads="1"/>
          </p:cNvSpPr>
          <p:nvPr/>
        </p:nvSpPr>
        <p:spPr bwMode="auto">
          <a:xfrm>
            <a:off x="457200" y="457200"/>
            <a:ext cx="8229600" cy="1371600"/>
          </a:xfrm>
          <a:prstGeom prst="rect">
            <a:avLst/>
          </a:prstGeom>
          <a:noFill/>
          <a:ln w="9525">
            <a:noFill/>
            <a:miter lim="800000"/>
            <a:headEnd/>
            <a:tailEnd/>
          </a:ln>
        </p:spPr>
        <p:txBody>
          <a:bodyPr lIns="90000" tIns="46800" rIns="90000" bIns="46800" anchor="ct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dirty="0">
                <a:solidFill>
                  <a:srgbClr val="FFFFFF"/>
                </a:solidFill>
                <a:latin typeface="+mj-lt"/>
              </a:rPr>
              <a:t>Sample Discretionary Actions</a:t>
            </a:r>
            <a:r>
              <a:rPr lang="en-GB" sz="4000" b="1" dirty="0">
                <a:solidFill>
                  <a:srgbClr val="FFFFFF"/>
                </a:solidFill>
              </a:rPr>
              <a:t>— </a:t>
            </a:r>
            <a:r>
              <a:rPr lang="en-GB" sz="4000" b="1" dirty="0">
                <a:solidFill>
                  <a:srgbClr val="FFFFFF"/>
                </a:solidFill>
                <a:latin typeface="+mj-lt"/>
              </a:rPr>
              <a:t>Chillers</a:t>
            </a:r>
          </a:p>
        </p:txBody>
      </p:sp>
      <p:sp>
        <p:nvSpPr>
          <p:cNvPr id="4" name="Rectangle 3"/>
          <p:cNvSpPr txBox="1">
            <a:spLocks noChangeArrowheads="1"/>
          </p:cNvSpPr>
          <p:nvPr/>
        </p:nvSpPr>
        <p:spPr bwMode="auto">
          <a:xfrm>
            <a:off x="457200" y="2133600"/>
            <a:ext cx="8229600" cy="4038600"/>
          </a:xfrm>
          <a:prstGeom prst="rect">
            <a:avLst/>
          </a:prstGeom>
          <a:noFill/>
          <a:ln w="9525">
            <a:noFill/>
            <a:miter lim="800000"/>
            <a:headEnd/>
            <a:tailEnd/>
          </a:ln>
        </p:spPr>
        <p:txBody>
          <a:bodyPr lIns="90000" tIns="46800" rIns="90000" bIns="46800"/>
          <a:lstStyle/>
          <a:p>
            <a:pPr marL="228600" indent="-228600" defTabSz="457200">
              <a:spcBef>
                <a:spcPts val="1200"/>
              </a:spcBef>
              <a:buFontTx/>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n-lt"/>
              </a:rPr>
              <a:t>Match running time to activities</a:t>
            </a:r>
          </a:p>
          <a:p>
            <a:pPr marL="228600" indent="-228600" defTabSz="457200">
              <a:spcBef>
                <a:spcPts val="1200"/>
              </a:spcBef>
              <a:buFontTx/>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a:solidFill>
                  <a:srgbClr val="FFFFFF"/>
                </a:solidFill>
                <a:latin typeface="+mn-lt"/>
              </a:rPr>
              <a:t>Raise chilled-water set points</a:t>
            </a:r>
            <a:endParaRPr lang="en-GB" sz="3200" kern="0" dirty="0">
              <a:solidFill>
                <a:srgbClr val="FFFFFF"/>
              </a:solidFill>
              <a:latin typeface="+mn-lt"/>
            </a:endParaRPr>
          </a:p>
          <a:p>
            <a:pPr marL="228600" indent="-228600" defTabSz="457200">
              <a:spcBef>
                <a:spcPts val="1200"/>
              </a:spcBef>
              <a:buFontTx/>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n-lt"/>
              </a:rPr>
              <a:t>Reduce condenser water temperature</a:t>
            </a:r>
          </a:p>
          <a:p>
            <a:pPr marL="228600" indent="-228600" defTabSz="457200">
              <a:spcBef>
                <a:spcPts val="1200"/>
              </a:spcBef>
              <a:buFontTx/>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n-lt"/>
              </a:rPr>
              <a:t>Optimize cooling tower fan speed</a:t>
            </a:r>
          </a:p>
          <a:p>
            <a:pPr marL="228600" indent="-228600" defTabSz="457200">
              <a:spcBef>
                <a:spcPts val="1200"/>
              </a:spcBef>
              <a:buFontTx/>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n-lt"/>
              </a:rPr>
              <a:t>Optimize chiller staging</a:t>
            </a:r>
          </a:p>
          <a:p>
            <a:pPr marL="228600" indent="-228600" defTabSz="457200">
              <a:spcBef>
                <a:spcPts val="1200"/>
              </a:spcBef>
              <a:buFontTx/>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n-lt"/>
              </a:rPr>
              <a:t>Minimize chiller cycling</a:t>
            </a:r>
          </a:p>
          <a:p>
            <a:pPr marL="228600" indent="-228600" defTabSz="457200">
              <a:spcBef>
                <a:spcPts val="1200"/>
              </a:spcBef>
              <a:buFontTx/>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a:solidFill>
                  <a:srgbClr val="FFFFFF"/>
                </a:solidFill>
                <a:latin typeface="+mn-lt"/>
              </a:rPr>
              <a:t>Reduce chilled-water flow</a:t>
            </a:r>
            <a:endParaRPr lang="en-GB" sz="3200" kern="0" dirty="0">
              <a:solidFill>
                <a:srgbClr val="FFFFFF"/>
              </a:solidFill>
              <a:latin typeface="+mn-lt"/>
            </a:endParaRPr>
          </a:p>
        </p:txBody>
      </p:sp>
      <p:sp>
        <p:nvSpPr>
          <p:cNvPr id="165893"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165894" name="Line 5"/>
          <p:cNvSpPr>
            <a:spLocks noChangeShapeType="1"/>
          </p:cNvSpPr>
          <p:nvPr/>
        </p:nvSpPr>
        <p:spPr bwMode="auto">
          <a:xfrm>
            <a:off x="8077200" y="2895599"/>
            <a:ext cx="0" cy="3349625"/>
          </a:xfrm>
          <a:prstGeom prst="line">
            <a:avLst/>
          </a:prstGeom>
          <a:noFill/>
          <a:ln w="793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5895" name="Text Box 6"/>
          <p:cNvSpPr txBox="1">
            <a:spLocks noChangeArrowheads="1"/>
          </p:cNvSpPr>
          <p:nvPr/>
        </p:nvSpPr>
        <p:spPr bwMode="auto">
          <a:xfrm>
            <a:off x="7086600" y="2286000"/>
            <a:ext cx="1828800"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t>Easier to harder</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Title 1"/>
          <p:cNvSpPr>
            <a:spLocks noGrp="1"/>
          </p:cNvSpPr>
          <p:nvPr>
            <p:ph type="title"/>
          </p:nvPr>
        </p:nvSpPr>
        <p:spPr>
          <a:xfrm>
            <a:off x="457200" y="304800"/>
            <a:ext cx="8229600" cy="884238"/>
          </a:xfrm>
        </p:spPr>
        <p:txBody>
          <a:bodyPr/>
          <a:lstStyle/>
          <a:p>
            <a:r>
              <a:rPr lang="en-US" dirty="0"/>
              <a:t>ENERGY STAR IT Tools</a:t>
            </a:r>
          </a:p>
        </p:txBody>
      </p:sp>
      <p:sp>
        <p:nvSpPr>
          <p:cNvPr id="167940"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6CBEA3C7-78B3-406F-A7C6-EFFA9D12605E}" type="slidenum">
              <a:rPr lang="en-US"/>
              <a:pPr>
                <a:defRPr/>
              </a:pPr>
              <a:t>157</a:t>
            </a:fld>
            <a:endParaRPr lang="en-US" dirty="0"/>
          </a:p>
        </p:txBody>
      </p:sp>
      <p:pic>
        <p:nvPicPr>
          <p:cNvPr id="4" name="Picture 3"/>
          <p:cNvPicPr>
            <a:picLocks noChangeAspect="1"/>
          </p:cNvPicPr>
          <p:nvPr/>
        </p:nvPicPr>
        <p:blipFill rotWithShape="1">
          <a:blip r:embed="rId3"/>
          <a:srcRect b="4900"/>
          <a:stretch/>
        </p:blipFill>
        <p:spPr>
          <a:xfrm>
            <a:off x="838200" y="990600"/>
            <a:ext cx="7391400" cy="5412463"/>
          </a:xfrm>
          <a:prstGeom prst="rect">
            <a:avLst/>
          </a:prstGeom>
        </p:spPr>
      </p:pic>
      <p:sp>
        <p:nvSpPr>
          <p:cNvPr id="5" name="Rectangle 4"/>
          <p:cNvSpPr/>
          <p:nvPr/>
        </p:nvSpPr>
        <p:spPr>
          <a:xfrm>
            <a:off x="685800" y="6403063"/>
            <a:ext cx="9677400" cy="307777"/>
          </a:xfrm>
          <a:prstGeom prst="rect">
            <a:avLst/>
          </a:prstGeom>
        </p:spPr>
        <p:txBody>
          <a:bodyPr wrap="square">
            <a:spAutoFit/>
          </a:bodyPr>
          <a:lstStyle/>
          <a:p>
            <a:r>
              <a:rPr lang="en-US" sz="1400" dirty="0">
                <a:solidFill>
                  <a:schemeClr val="bg1"/>
                </a:solidFill>
              </a:rPr>
              <a:t>https://www.energystar.gov/products/low_carbon_it_campaign/power_management_computer</a:t>
            </a: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Slide Number Placeholder 1"/>
          <p:cNvSpPr txBox="1">
            <a:spLocks noGrp="1"/>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0C382AE-5B86-46E6-86AA-F26F23A6EC2F}" type="slidenum">
              <a:rPr lang="en-US" sz="1400">
                <a:solidFill>
                  <a:schemeClr val="bg1"/>
                </a:solidFill>
              </a:rPr>
              <a:pPr algn="r" eaLnBrk="1" hangingPunct="1"/>
              <a:t>158</a:t>
            </a:fld>
            <a:endParaRPr lang="en-US" sz="1400">
              <a:solidFill>
                <a:schemeClr val="bg1"/>
              </a:solidFill>
            </a:endParaRPr>
          </a:p>
        </p:txBody>
      </p:sp>
      <p:sp>
        <p:nvSpPr>
          <p:cNvPr id="3" name="Rectangle 2"/>
          <p:cNvSpPr txBox="1">
            <a:spLocks noChangeArrowheads="1"/>
          </p:cNvSpPr>
          <p:nvPr/>
        </p:nvSpPr>
        <p:spPr bwMode="auto">
          <a:xfrm>
            <a:off x="457200" y="457200"/>
            <a:ext cx="8229600" cy="1371600"/>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Other Lists of Discretionary Opportunities </a:t>
            </a:r>
          </a:p>
        </p:txBody>
      </p:sp>
      <p:sp>
        <p:nvSpPr>
          <p:cNvPr id="4" name="Rectangle 3"/>
          <p:cNvSpPr txBox="1">
            <a:spLocks noChangeArrowheads="1"/>
          </p:cNvSpPr>
          <p:nvPr/>
        </p:nvSpPr>
        <p:spPr bwMode="auto">
          <a:xfrm>
            <a:off x="304800" y="2362200"/>
            <a:ext cx="8686800" cy="2895600"/>
          </a:xfrm>
          <a:prstGeom prst="rect">
            <a:avLst/>
          </a:prstGeom>
          <a:noFill/>
          <a:ln w="9525">
            <a:noFill/>
            <a:miter lim="800000"/>
            <a:headEnd/>
            <a:tailEnd/>
          </a:ln>
        </p:spPr>
        <p:txBody>
          <a:bodyPr lIns="90000" tIns="46800" rIns="90000" bIns="46800"/>
          <a:lstStyle/>
          <a:p>
            <a:pP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n-lt"/>
              </a:rPr>
              <a:t>Chapter 36, </a:t>
            </a:r>
            <a:r>
              <a:rPr lang="en-GB" sz="3200" kern="0" dirty="0">
                <a:solidFill>
                  <a:srgbClr val="FFFFFF"/>
                </a:solidFill>
              </a:rPr>
              <a:t>“Energy Use and Management,” 2015 </a:t>
            </a:r>
            <a:r>
              <a:rPr lang="en-GB" sz="3200" i="1" kern="0" dirty="0">
                <a:solidFill>
                  <a:srgbClr val="FFFFFF"/>
                </a:solidFill>
                <a:latin typeface="+mn-lt"/>
              </a:rPr>
              <a:t>ASHRAE Handbook—HVAC Applications</a:t>
            </a:r>
          </a:p>
          <a:p>
            <a:pP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3200" i="1" kern="0" dirty="0">
              <a:solidFill>
                <a:srgbClr val="FFFFFF"/>
              </a:solidFill>
              <a:latin typeface="+mn-lt"/>
            </a:endParaRPr>
          </a:p>
          <a:p>
            <a:pP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n-lt"/>
              </a:rPr>
              <a:t>ASHRAE Standard 100-2018, </a:t>
            </a:r>
            <a:br>
              <a:rPr lang="en-GB" sz="3200" kern="0" dirty="0">
                <a:solidFill>
                  <a:srgbClr val="FFFFFF"/>
                </a:solidFill>
                <a:latin typeface="+mn-lt"/>
              </a:rPr>
            </a:br>
            <a:r>
              <a:rPr lang="en-GB" sz="3200" i="1" kern="0" dirty="0">
                <a:solidFill>
                  <a:srgbClr val="FFFFFF"/>
                </a:solidFill>
                <a:latin typeface="+mn-lt"/>
              </a:rPr>
              <a:t>Energy Conservation in Existing Buildings</a:t>
            </a:r>
            <a:endParaRPr lang="en-GB" sz="3600" i="1" kern="0" dirty="0">
              <a:solidFill>
                <a:srgbClr val="FFFFFF"/>
              </a:solidFill>
              <a:latin typeface="+mn-lt"/>
            </a:endParaRPr>
          </a:p>
          <a:p>
            <a:pP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3600" kern="0" dirty="0">
              <a:solidFill>
                <a:srgbClr val="FFFFFF"/>
              </a:solidFill>
              <a:latin typeface="+mn-lt"/>
            </a:endParaRPr>
          </a:p>
          <a:p>
            <a:pP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3600" kern="0" dirty="0">
              <a:solidFill>
                <a:srgbClr val="FFFFFF"/>
              </a:solidFill>
              <a:latin typeface="+mn-lt"/>
            </a:endParaRPr>
          </a:p>
          <a:p>
            <a:pPr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3600" kern="0" dirty="0">
              <a:solidFill>
                <a:srgbClr val="FFFFFF"/>
              </a:solidFill>
              <a:latin typeface="+mn-lt"/>
            </a:endParaRPr>
          </a:p>
        </p:txBody>
      </p:sp>
      <p:sp>
        <p:nvSpPr>
          <p:cNvPr id="168965"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4"/>
          <p:cNvSpPr>
            <a:spLocks noGrp="1" noChangeArrowheads="1"/>
          </p:cNvSpPr>
          <p:nvPr>
            <p:ph type="ctrTitle" idx="4294967295"/>
          </p:nvPr>
        </p:nvSpPr>
        <p:spPr>
          <a:xfrm>
            <a:off x="381000" y="457200"/>
            <a:ext cx="8458200" cy="1470025"/>
          </a:xfrm>
        </p:spPr>
        <p:txBody>
          <a:bodyPr/>
          <a:lstStyle/>
          <a:p>
            <a:r>
              <a:rPr lang="en-US" dirty="0"/>
              <a:t>Exercise 8: Ranking Discretionary Actions for Discussion</a:t>
            </a:r>
            <a:br>
              <a:rPr lang="en-US" dirty="0"/>
            </a:br>
            <a:r>
              <a:rPr lang="en-US" dirty="0"/>
              <a:t>and Application</a:t>
            </a:r>
          </a:p>
        </p:txBody>
      </p:sp>
      <p:pic>
        <p:nvPicPr>
          <p:cNvPr id="186371"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23241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6372"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480CF096-1F1E-447F-B365-3C92BE687226}" type="slidenum">
              <a:rPr lang="en-US"/>
              <a:pPr>
                <a:defRPr/>
              </a:pPr>
              <a:t>159</a:t>
            </a:fld>
            <a:endParaRPr lang="en-US" dirty="0"/>
          </a:p>
        </p:txBody>
      </p:sp>
      <p:sp>
        <p:nvSpPr>
          <p:cNvPr id="186375" name="Rectangle 9"/>
          <p:cNvSpPr>
            <a:spLocks noChangeArrowheads="1"/>
          </p:cNvSpPr>
          <p:nvPr/>
        </p:nvSpPr>
        <p:spPr bwMode="auto">
          <a:xfrm>
            <a:off x="228600" y="3048000"/>
            <a:ext cx="1981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solidFill>
                  <a:schemeClr val="bg1"/>
                </a:solidFill>
              </a:rPr>
              <a:t>Page 28</a:t>
            </a:r>
          </a:p>
          <a:p>
            <a:r>
              <a:rPr lang="en-US" sz="2800" dirty="0">
                <a:solidFill>
                  <a:schemeClr val="bg1"/>
                </a:solidFill>
              </a:rPr>
              <a:t>in the exercises</a:t>
            </a:r>
          </a:p>
        </p:txBody>
      </p:sp>
      <p:pic>
        <p:nvPicPr>
          <p:cNvPr id="2" name="Picture 1">
            <a:extLst>
              <a:ext uri="{FF2B5EF4-FFF2-40B4-BE49-F238E27FC236}">
                <a16:creationId xmlns:a16="http://schemas.microsoft.com/office/drawing/2014/main" id="{0449AB51-1B3C-4BDC-AE7E-E7554F889C02}"/>
              </a:ext>
            </a:extLst>
          </p:cNvPr>
          <p:cNvPicPr>
            <a:picLocks noChangeAspect="1"/>
          </p:cNvPicPr>
          <p:nvPr/>
        </p:nvPicPr>
        <p:blipFill>
          <a:blip r:embed="rId4"/>
          <a:stretch>
            <a:fillRect/>
          </a:stretch>
        </p:blipFill>
        <p:spPr>
          <a:xfrm>
            <a:off x="2133600" y="3048000"/>
            <a:ext cx="5794491" cy="3581400"/>
          </a:xfrm>
          <a:prstGeom prst="rect">
            <a:avLst/>
          </a:prstGeom>
        </p:spPr>
      </p:pic>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FFFF00"/>
            </a:gs>
            <a:gs pos="100000">
              <a:srgbClr val="FF6600"/>
            </a:gs>
          </a:gsLst>
          <a:path path="shape">
            <a:fillToRect l="50000" t="50000" r="50000" b="50000"/>
          </a:path>
        </a:gradFill>
        <a:effectLst/>
      </p:bgPr>
    </p:bg>
    <p:spTree>
      <p:nvGrpSpPr>
        <p:cNvPr id="1" name=""/>
        <p:cNvGrpSpPr/>
        <p:nvPr/>
      </p:nvGrpSpPr>
      <p:grpSpPr>
        <a:xfrm>
          <a:off x="0" y="0"/>
          <a:ext cx="0" cy="0"/>
          <a:chOff x="0" y="0"/>
          <a:chExt cx="0" cy="0"/>
        </a:xfrm>
      </p:grpSpPr>
      <p:sp>
        <p:nvSpPr>
          <p:cNvPr id="285698" name="Rectangle 2"/>
          <p:cNvSpPr>
            <a:spLocks noGrp="1" noChangeArrowheads="1"/>
          </p:cNvSpPr>
          <p:nvPr>
            <p:ph type="subTitle" idx="1"/>
          </p:nvPr>
        </p:nvSpPr>
        <p:spPr>
          <a:xfrm>
            <a:off x="1371600" y="4267200"/>
            <a:ext cx="6400800" cy="1752600"/>
          </a:xfrm>
        </p:spPr>
        <p:txBody>
          <a:bodyPr/>
          <a:lstStyle/>
          <a:p>
            <a:pPr eaLnBrk="1" hangingPunct="1"/>
            <a:r>
              <a:rPr lang="en-US" sz="4400" b="1">
                <a:solidFill>
                  <a:schemeClr val="bg1"/>
                </a:solidFill>
                <a:latin typeface="Times New Roman" pitchFamily="18" charset="0"/>
              </a:rPr>
              <a:t>BREAK!</a:t>
            </a:r>
            <a:endParaRPr lang="en-US" b="1">
              <a:solidFill>
                <a:schemeClr val="bg1"/>
              </a:solidFill>
              <a:latin typeface="Times New Roman" pitchFamily="18" charset="0"/>
            </a:endParaRPr>
          </a:p>
        </p:txBody>
      </p:sp>
      <p:pic>
        <p:nvPicPr>
          <p:cNvPr id="285699" name="Picture 3" descr="coffeemu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2133600"/>
            <a:ext cx="16414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285699"/>
                                        </p:tgtEl>
                                        <p:attrNameLst>
                                          <p:attrName>style.visibility</p:attrName>
                                        </p:attrNameLst>
                                      </p:cBhvr>
                                      <p:to>
                                        <p:strVal val="visible"/>
                                      </p:to>
                                    </p:set>
                                    <p:anim calcmode="lin" valueType="num">
                                      <p:cBhvr>
                                        <p:cTn id="7" dur="500" fill="hold"/>
                                        <p:tgtEl>
                                          <p:spTgt spid="285699"/>
                                        </p:tgtEl>
                                        <p:attrNameLst>
                                          <p:attrName>ppt_w</p:attrName>
                                        </p:attrNameLst>
                                      </p:cBhvr>
                                      <p:tavLst>
                                        <p:tav tm="0">
                                          <p:val>
                                            <p:strVal val="4*#ppt_w"/>
                                          </p:val>
                                        </p:tav>
                                        <p:tav tm="100000">
                                          <p:val>
                                            <p:strVal val="#ppt_w"/>
                                          </p:val>
                                        </p:tav>
                                      </p:tavLst>
                                    </p:anim>
                                    <p:anim calcmode="lin" valueType="num">
                                      <p:cBhvr>
                                        <p:cTn id="8" dur="500" fill="hold"/>
                                        <p:tgtEl>
                                          <p:spTgt spid="28569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DRIVEBY.WAV"/>
                                        </p:tgtEl>
                                      </p:cMediaNode>
                                    </p:audio>
                                  </p:subTnLst>
                                </p:cTn>
                              </p:par>
                              <p:par>
                                <p:cTn id="9" presetID="2" presetClass="entr" presetSubtype="4" fill="hold" grpId="0" nodeType="withEffect">
                                  <p:stCondLst>
                                    <p:cond delay="0"/>
                                  </p:stCondLst>
                                  <p:childTnLst>
                                    <p:set>
                                      <p:cBhvr>
                                        <p:cTn id="10" dur="1" fill="hold">
                                          <p:stCondLst>
                                            <p:cond delay="0"/>
                                          </p:stCondLst>
                                        </p:cTn>
                                        <p:tgtEl>
                                          <p:spTgt spid="285698">
                                            <p:txEl>
                                              <p:pRg st="0" end="0"/>
                                            </p:txEl>
                                          </p:spTgt>
                                        </p:tgtEl>
                                        <p:attrNameLst>
                                          <p:attrName>style.visibility</p:attrName>
                                        </p:attrNameLst>
                                      </p:cBhvr>
                                      <p:to>
                                        <p:strVal val="visible"/>
                                      </p:to>
                                    </p:set>
                                    <p:anim calcmode="lin" valueType="num">
                                      <p:cBhvr additive="base">
                                        <p:cTn id="11" dur="500" fill="hold"/>
                                        <p:tgtEl>
                                          <p:spTgt spid="28569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8569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698" grpId="0" build="p"/>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itle 1"/>
          <p:cNvSpPr>
            <a:spLocks noGrp="1"/>
          </p:cNvSpPr>
          <p:nvPr>
            <p:ph type="title" idx="4294967295"/>
          </p:nvPr>
        </p:nvSpPr>
        <p:spPr/>
        <p:txBody>
          <a:bodyPr/>
          <a:lstStyle/>
          <a:p>
            <a:r>
              <a:rPr lang="en-US"/>
              <a:t>Handouts</a:t>
            </a:r>
          </a:p>
        </p:txBody>
      </p:sp>
      <p:sp>
        <p:nvSpPr>
          <p:cNvPr id="6" name="Slide Number Placeholder 5"/>
          <p:cNvSpPr>
            <a:spLocks noGrp="1"/>
          </p:cNvSpPr>
          <p:nvPr>
            <p:ph type="sldNum" sz="quarter" idx="11"/>
          </p:nvPr>
        </p:nvSpPr>
        <p:spPr/>
        <p:txBody>
          <a:bodyPr/>
          <a:lstStyle/>
          <a:p>
            <a:pPr>
              <a:defRPr/>
            </a:pPr>
            <a:fld id="{D030E95F-9C13-4487-A20E-4A35D3A7B876}" type="slidenum">
              <a:rPr lang="en-US">
                <a:solidFill>
                  <a:schemeClr val="tx1">
                    <a:tint val="75000"/>
                  </a:schemeClr>
                </a:solidFill>
              </a:rPr>
              <a:pPr>
                <a:defRPr/>
              </a:pPr>
              <a:t>161</a:t>
            </a:fld>
            <a:endParaRPr lang="en-US">
              <a:solidFill>
                <a:schemeClr val="tx1">
                  <a:tint val="75000"/>
                </a:schemeClr>
              </a:solidFill>
            </a:endParaRPr>
          </a:p>
        </p:txBody>
      </p:sp>
      <p:sp>
        <p:nvSpPr>
          <p:cNvPr id="158724" name="TextBox 1"/>
          <p:cNvSpPr txBox="1">
            <a:spLocks noChangeArrowheads="1"/>
          </p:cNvSpPr>
          <p:nvPr/>
        </p:nvSpPr>
        <p:spPr bwMode="auto">
          <a:xfrm>
            <a:off x="533400" y="1219200"/>
            <a:ext cx="815340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457200" indent="-457200" eaLnBrk="1" hangingPunct="1">
              <a:spcBef>
                <a:spcPts val="1200"/>
              </a:spcBef>
              <a:buFont typeface="Arial" charset="0"/>
              <a:buAutoNum type="arabicPeriod"/>
            </a:pPr>
            <a:r>
              <a:rPr lang="en-US" sz="2800" dirty="0">
                <a:solidFill>
                  <a:schemeClr val="bg1"/>
                </a:solidFill>
              </a:rPr>
              <a:t>Course exercises</a:t>
            </a:r>
          </a:p>
          <a:p>
            <a:pPr marL="457200" indent="-457200" eaLnBrk="1" hangingPunct="1">
              <a:spcBef>
                <a:spcPts val="1200"/>
              </a:spcBef>
              <a:buFont typeface="Arial" charset="0"/>
              <a:buAutoNum type="arabicPeriod"/>
            </a:pPr>
            <a:r>
              <a:rPr lang="en-US" sz="2800" dirty="0">
                <a:solidFill>
                  <a:schemeClr val="bg1"/>
                </a:solidFill>
              </a:rPr>
              <a:t>“Focus on Energy” best practices spreadsheets</a:t>
            </a:r>
          </a:p>
          <a:p>
            <a:pPr marL="457200" indent="-457200" eaLnBrk="1" hangingPunct="1">
              <a:spcBef>
                <a:spcPts val="1200"/>
              </a:spcBef>
              <a:buFont typeface="Arial" charset="0"/>
              <a:buAutoNum type="arabicPeriod"/>
            </a:pPr>
            <a:r>
              <a:rPr lang="en-US" sz="2800" dirty="0">
                <a:solidFill>
                  <a:schemeClr val="bg1"/>
                </a:solidFill>
              </a:rPr>
              <a:t>WA Energy Audit checklists</a:t>
            </a:r>
          </a:p>
          <a:p>
            <a:pPr marL="457200" indent="-457200" eaLnBrk="1" hangingPunct="1">
              <a:spcBef>
                <a:spcPts val="1200"/>
              </a:spcBef>
              <a:buFont typeface="Arial" charset="0"/>
              <a:buAutoNum type="arabicPeriod"/>
            </a:pPr>
            <a:r>
              <a:rPr lang="en-US" sz="2800" dirty="0">
                <a:solidFill>
                  <a:schemeClr val="bg1"/>
                </a:solidFill>
              </a:rPr>
              <a:t>Advocate Healthcare EM operational checklists</a:t>
            </a:r>
          </a:p>
          <a:p>
            <a:pPr marL="457200" indent="-457200" eaLnBrk="1" hangingPunct="1">
              <a:spcBef>
                <a:spcPts val="1200"/>
              </a:spcBef>
              <a:buFont typeface="Arial" charset="0"/>
              <a:buAutoNum type="arabicPeriod"/>
            </a:pPr>
            <a:r>
              <a:rPr lang="en-US" sz="2800" dirty="0">
                <a:solidFill>
                  <a:schemeClr val="bg1"/>
                </a:solidFill>
              </a:rPr>
              <a:t>Aurora walk-thru audit notes</a:t>
            </a:r>
          </a:p>
          <a:p>
            <a:pPr marL="457200" indent="-457200" eaLnBrk="1" hangingPunct="1">
              <a:spcBef>
                <a:spcPts val="1200"/>
              </a:spcBef>
              <a:buFont typeface="Arial" charset="0"/>
              <a:buAutoNum type="arabicPeriod"/>
            </a:pPr>
            <a:r>
              <a:rPr lang="en-US" sz="2800" dirty="0">
                <a:solidFill>
                  <a:schemeClr val="bg1"/>
                </a:solidFill>
              </a:rPr>
              <a:t>Excerpts from ASHRAE Standard 100-2018</a:t>
            </a:r>
          </a:p>
          <a:p>
            <a:pPr marL="457200" indent="-457200" eaLnBrk="1" hangingPunct="1">
              <a:spcBef>
                <a:spcPts val="1200"/>
              </a:spcBef>
              <a:buFont typeface="Arial" charset="0"/>
              <a:buAutoNum type="arabicPeriod"/>
            </a:pPr>
            <a:r>
              <a:rPr lang="en-US" sz="2800" dirty="0">
                <a:solidFill>
                  <a:schemeClr val="bg1"/>
                </a:solidFill>
              </a:rPr>
              <a:t>ENERGY STAR Guidelines for Energy Management</a:t>
            </a:r>
            <a:endParaRPr lang="en-US" sz="2800" dirty="0"/>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3810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Wisconsin’s Focus on Energy</a:t>
            </a:r>
          </a:p>
          <a:p>
            <a:pPr algn="ctr" eaLnBrk="0" hangingPunct="0">
              <a:defRPr/>
            </a:pPr>
            <a:r>
              <a:rPr lang="en-US" sz="2800" kern="0" dirty="0">
                <a:solidFill>
                  <a:schemeClr val="bg1"/>
                </a:solidFill>
                <a:latin typeface="+mn-lt"/>
                <a:ea typeface="+mj-ea"/>
                <a:cs typeface="Times New Roman" pitchFamily="18" charset="0"/>
              </a:rPr>
              <a:t>Best Practices Spreadsheets</a:t>
            </a:r>
          </a:p>
        </p:txBody>
      </p:sp>
      <p:pic>
        <p:nvPicPr>
          <p:cNvPr id="16998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6413" y="2582863"/>
            <a:ext cx="30511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9988"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7" name="Slide Number Placeholder 10"/>
          <p:cNvSpPr>
            <a:spLocks noGrp="1"/>
          </p:cNvSpPr>
          <p:nvPr>
            <p:ph type="sldNum" sz="quarter" idx="11"/>
          </p:nvPr>
        </p:nvSpPr>
        <p:spPr/>
        <p:txBody>
          <a:bodyPr/>
          <a:lstStyle/>
          <a:p>
            <a:pPr>
              <a:defRPr/>
            </a:pPr>
            <a:fld id="{CF0E8015-8C6F-4380-BAD7-50193E23E594}" type="slidenum">
              <a:rPr lang="en-US"/>
              <a:pPr>
                <a:defRPr/>
              </a:pPr>
              <a:t>162</a:t>
            </a:fld>
            <a:endParaRPr lang="en-US" dirty="0"/>
          </a:p>
        </p:txBody>
      </p:sp>
    </p:spTree>
  </p:cSld>
  <p:clrMapOvr>
    <a:masterClrMapping/>
  </p:clrMapOvr>
  <p:transition spd="slow"/>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3048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Wisconsin’s Focus on Energy</a:t>
            </a:r>
          </a:p>
          <a:p>
            <a:pPr algn="ctr" eaLnBrk="0" hangingPunct="0">
              <a:defRPr/>
            </a:pPr>
            <a:r>
              <a:rPr lang="en-US" sz="2800" kern="0" dirty="0">
                <a:solidFill>
                  <a:schemeClr val="bg1"/>
                </a:solidFill>
                <a:latin typeface="+mn-lt"/>
                <a:ea typeface="+mj-ea"/>
                <a:cs typeface="Times New Roman" pitchFamily="18" charset="0"/>
              </a:rPr>
              <a:t>Best Practices Spreadsheets</a:t>
            </a:r>
          </a:p>
        </p:txBody>
      </p:sp>
      <p:sp>
        <p:nvSpPr>
          <p:cNvPr id="4" name="Text Box 5"/>
          <p:cNvSpPr txBox="1">
            <a:spLocks noChangeArrowheads="1"/>
          </p:cNvSpPr>
          <p:nvPr/>
        </p:nvSpPr>
        <p:spPr bwMode="auto">
          <a:xfrm>
            <a:off x="419100" y="1600200"/>
            <a:ext cx="7505700" cy="4852988"/>
          </a:xfrm>
          <a:prstGeom prst="rect">
            <a:avLst/>
          </a:prstGeom>
          <a:noFill/>
          <a:ln w="9525">
            <a:noFill/>
            <a:miter lim="800000"/>
            <a:headEnd/>
            <a:tailEnd/>
          </a:ln>
        </p:spPr>
        <p:txBody>
          <a:bodyPr wrap="square">
            <a:spAutoFit/>
          </a:bodyPr>
          <a:lstStyle/>
          <a:p>
            <a:pPr>
              <a:lnSpc>
                <a:spcPct val="130000"/>
              </a:lnSpc>
              <a:buFont typeface="Arial" pitchFamily="34" charset="0"/>
              <a:buChar char="•"/>
              <a:defRPr/>
            </a:pPr>
            <a:r>
              <a:rPr lang="en-US" sz="2200" b="1" dirty="0">
                <a:solidFill>
                  <a:schemeClr val="bg1"/>
                </a:solidFill>
                <a:latin typeface="+mn-lt"/>
                <a:cs typeface="Times New Roman" pitchFamily="18" charset="0"/>
              </a:rPr>
              <a:t> Air handlers</a:t>
            </a:r>
          </a:p>
          <a:p>
            <a:pPr>
              <a:lnSpc>
                <a:spcPct val="130000"/>
              </a:lnSpc>
              <a:buFont typeface="Arial" pitchFamily="34" charset="0"/>
              <a:buChar char="•"/>
              <a:defRPr/>
            </a:pPr>
            <a:r>
              <a:rPr lang="en-US" sz="2200" b="1" dirty="0">
                <a:solidFill>
                  <a:schemeClr val="bg1"/>
                </a:solidFill>
                <a:latin typeface="+mn-lt"/>
                <a:cs typeface="Times New Roman" pitchFamily="18" charset="0"/>
              </a:rPr>
              <a:t> Boilers</a:t>
            </a:r>
          </a:p>
          <a:p>
            <a:pPr>
              <a:lnSpc>
                <a:spcPct val="130000"/>
              </a:lnSpc>
              <a:buFont typeface="Arial" pitchFamily="34" charset="0"/>
              <a:buChar char="•"/>
              <a:defRPr/>
            </a:pPr>
            <a:r>
              <a:rPr lang="en-US" sz="2200" b="1" dirty="0">
                <a:solidFill>
                  <a:schemeClr val="bg1"/>
                </a:solidFill>
                <a:latin typeface="+mn-lt"/>
                <a:cs typeface="Times New Roman" pitchFamily="18" charset="0"/>
              </a:rPr>
              <a:t> Chillers</a:t>
            </a:r>
          </a:p>
          <a:p>
            <a:pPr>
              <a:lnSpc>
                <a:spcPct val="130000"/>
              </a:lnSpc>
              <a:buFont typeface="Arial" pitchFamily="34" charset="0"/>
              <a:buChar char="•"/>
              <a:defRPr/>
            </a:pPr>
            <a:r>
              <a:rPr lang="en-US" sz="2200" b="1" dirty="0">
                <a:solidFill>
                  <a:schemeClr val="bg1"/>
                </a:solidFill>
                <a:latin typeface="+mn-lt"/>
                <a:cs typeface="Times New Roman" pitchFamily="18" charset="0"/>
              </a:rPr>
              <a:t> Cooking</a:t>
            </a:r>
          </a:p>
          <a:p>
            <a:pPr>
              <a:lnSpc>
                <a:spcPct val="130000"/>
              </a:lnSpc>
              <a:buFont typeface="Arial" pitchFamily="34" charset="0"/>
              <a:buChar char="•"/>
              <a:defRPr/>
            </a:pPr>
            <a:r>
              <a:rPr lang="en-US" sz="2200" b="1" dirty="0">
                <a:solidFill>
                  <a:schemeClr val="bg1"/>
                </a:solidFill>
                <a:latin typeface="+mn-lt"/>
                <a:cs typeface="Times New Roman" pitchFamily="18" charset="0"/>
              </a:rPr>
              <a:t> Domestic hot water</a:t>
            </a:r>
          </a:p>
          <a:p>
            <a:pPr>
              <a:lnSpc>
                <a:spcPct val="130000"/>
              </a:lnSpc>
              <a:buFont typeface="Arial" pitchFamily="34" charset="0"/>
              <a:buChar char="•"/>
              <a:defRPr/>
            </a:pPr>
            <a:r>
              <a:rPr lang="en-US" sz="2200" b="1" dirty="0">
                <a:solidFill>
                  <a:schemeClr val="bg1"/>
                </a:solidFill>
                <a:latin typeface="+mn-lt"/>
                <a:cs typeface="Times New Roman" pitchFamily="18" charset="0"/>
              </a:rPr>
              <a:t> HVAC</a:t>
            </a:r>
          </a:p>
          <a:p>
            <a:pPr>
              <a:lnSpc>
                <a:spcPct val="130000"/>
              </a:lnSpc>
              <a:buFont typeface="Arial" pitchFamily="34" charset="0"/>
              <a:buChar char="•"/>
              <a:defRPr/>
            </a:pPr>
            <a:r>
              <a:rPr lang="en-US" sz="2200" b="1" dirty="0">
                <a:solidFill>
                  <a:schemeClr val="bg1"/>
                </a:solidFill>
                <a:latin typeface="+mn-lt"/>
                <a:cs typeface="Times New Roman" pitchFamily="18" charset="0"/>
              </a:rPr>
              <a:t> Lighting</a:t>
            </a:r>
          </a:p>
          <a:p>
            <a:pPr>
              <a:lnSpc>
                <a:spcPct val="130000"/>
              </a:lnSpc>
              <a:buFont typeface="Arial" pitchFamily="34" charset="0"/>
              <a:buChar char="•"/>
              <a:defRPr/>
            </a:pPr>
            <a:r>
              <a:rPr lang="en-US" sz="2200" b="1" dirty="0">
                <a:solidFill>
                  <a:schemeClr val="bg1"/>
                </a:solidFill>
                <a:latin typeface="+mn-lt"/>
                <a:cs typeface="Times New Roman" pitchFamily="18" charset="0"/>
              </a:rPr>
              <a:t> Miscellaneous equipment</a:t>
            </a:r>
          </a:p>
          <a:p>
            <a:pPr>
              <a:lnSpc>
                <a:spcPct val="130000"/>
              </a:lnSpc>
              <a:buFont typeface="Arial" pitchFamily="34" charset="0"/>
              <a:buChar char="•"/>
              <a:defRPr/>
            </a:pPr>
            <a:r>
              <a:rPr lang="en-US" sz="2200" b="1" dirty="0">
                <a:solidFill>
                  <a:schemeClr val="bg1"/>
                </a:solidFill>
                <a:latin typeface="+mn-lt"/>
                <a:cs typeface="Times New Roman" pitchFamily="18" charset="0"/>
              </a:rPr>
              <a:t> Refrigeration</a:t>
            </a:r>
          </a:p>
          <a:p>
            <a:pPr>
              <a:lnSpc>
                <a:spcPct val="130000"/>
              </a:lnSpc>
              <a:buFont typeface="Arial" pitchFamily="34" charset="0"/>
              <a:buChar char="•"/>
              <a:defRPr/>
            </a:pPr>
            <a:endParaRPr lang="en-US" sz="2200" b="1" dirty="0">
              <a:solidFill>
                <a:schemeClr val="bg1"/>
              </a:solidFill>
              <a:latin typeface="+mn-lt"/>
              <a:cs typeface="Times New Roman" pitchFamily="18" charset="0"/>
            </a:endParaRPr>
          </a:p>
          <a:p>
            <a:pPr>
              <a:lnSpc>
                <a:spcPct val="130000"/>
              </a:lnSpc>
              <a:defRPr/>
            </a:pPr>
            <a:endParaRPr lang="en-US" b="1" u="sng" dirty="0">
              <a:solidFill>
                <a:schemeClr val="bg1"/>
              </a:solidFill>
              <a:latin typeface="+mn-lt"/>
              <a:cs typeface="Times New Roman" pitchFamily="18" charset="0"/>
            </a:endParaRPr>
          </a:p>
        </p:txBody>
      </p:sp>
      <p:pic>
        <p:nvPicPr>
          <p:cNvPr id="17101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0" y="1600200"/>
            <a:ext cx="183038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1016"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10" name="Slide Number Placeholder 10"/>
          <p:cNvSpPr txBox="1">
            <a:spLocks noGrp="1"/>
          </p:cNvSpPr>
          <p:nvPr/>
        </p:nvSpPr>
        <p:spPr>
          <a:xfrm>
            <a:off x="6553200" y="6248400"/>
            <a:ext cx="2133600" cy="365125"/>
          </a:xfrm>
          <a:prstGeom prst="rect">
            <a:avLst/>
          </a:prstGeom>
          <a:noFill/>
        </p:spPr>
        <p:txBody>
          <a:bodyPr anchor="ctr"/>
          <a:lstStyle/>
          <a:p>
            <a:pPr algn="r">
              <a:defRPr/>
            </a:pPr>
            <a:fld id="{2455ADF2-124B-4E78-A0C9-DE047CA36B4E}" type="slidenum">
              <a:rPr lang="en-US" sz="1200">
                <a:solidFill>
                  <a:schemeClr val="bg1"/>
                </a:solidFill>
                <a:latin typeface="Arial" pitchFamily="34" charset="0"/>
              </a:rPr>
              <a:pPr algn="r">
                <a:defRPr/>
              </a:pPr>
              <a:t>163</a:t>
            </a:fld>
            <a:endParaRPr lang="en-US" sz="1200" dirty="0">
              <a:solidFill>
                <a:schemeClr val="bg1"/>
              </a:solidFill>
              <a:latin typeface="Arial" pitchFamily="34" charset="0"/>
            </a:endParaRPr>
          </a:p>
        </p:txBody>
      </p:sp>
    </p:spTree>
  </p:cSld>
  <p:clrMapOvr>
    <a:masterClrMapping/>
  </p:clrMapOvr>
  <p:transition spd="slow"/>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2286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Air-Handlers Best Practices</a:t>
            </a:r>
          </a:p>
        </p:txBody>
      </p:sp>
      <p:sp>
        <p:nvSpPr>
          <p:cNvPr id="4" name="Text Box 5"/>
          <p:cNvSpPr txBox="1">
            <a:spLocks noChangeArrowheads="1"/>
          </p:cNvSpPr>
          <p:nvPr/>
        </p:nvSpPr>
        <p:spPr bwMode="auto">
          <a:xfrm>
            <a:off x="533400" y="1447800"/>
            <a:ext cx="8382000" cy="4555093"/>
          </a:xfrm>
          <a:prstGeom prst="rect">
            <a:avLst/>
          </a:prstGeom>
          <a:noFill/>
          <a:ln w="9525">
            <a:noFill/>
            <a:miter lim="800000"/>
            <a:headEnd/>
            <a:tailEnd/>
          </a:ln>
        </p:spPr>
        <p:txBody>
          <a:bodyPr>
            <a:spAutoFit/>
          </a:bodyPr>
          <a:lstStyle/>
          <a:p>
            <a:pPr marL="228600" indent="-228600">
              <a:spcBef>
                <a:spcPts val="1200"/>
              </a:spcBef>
              <a:buFont typeface="Arial" pitchFamily="34" charset="0"/>
              <a:buChar char="•"/>
              <a:defRPr/>
            </a:pPr>
            <a:r>
              <a:rPr lang="en-US" sz="2200" b="1" dirty="0">
                <a:solidFill>
                  <a:srgbClr val="FFFF00"/>
                </a:solidFill>
                <a:latin typeface="+mn-lt"/>
                <a:cs typeface="Times New Roman" pitchFamily="18" charset="0"/>
              </a:rPr>
              <a:t>Install variable-speed controls </a:t>
            </a:r>
            <a:r>
              <a:rPr lang="en-US" sz="2200" b="1">
                <a:solidFill>
                  <a:srgbClr val="FFFF00"/>
                </a:solidFill>
                <a:latin typeface="+mn-lt"/>
                <a:cs typeface="Times New Roman" pitchFamily="18" charset="0"/>
              </a:rPr>
              <a:t>on air </a:t>
            </a:r>
            <a:r>
              <a:rPr lang="en-US" sz="2200" b="1" dirty="0">
                <a:solidFill>
                  <a:srgbClr val="FFFF00"/>
                </a:solidFill>
                <a:latin typeface="+mn-lt"/>
                <a:cs typeface="Times New Roman" pitchFamily="18" charset="0"/>
              </a:rPr>
              <a:t>handler supply fan</a:t>
            </a:r>
          </a:p>
          <a:p>
            <a:pPr marL="228600" indent="-228600">
              <a:spcBef>
                <a:spcPts val="1200"/>
              </a:spcBef>
              <a:buFont typeface="Arial" pitchFamily="34" charset="0"/>
              <a:buChar char="•"/>
              <a:defRPr/>
            </a:pPr>
            <a:r>
              <a:rPr lang="en-US" sz="2200" b="1" dirty="0">
                <a:solidFill>
                  <a:schemeClr val="bg1"/>
                </a:solidFill>
                <a:latin typeface="+mn-lt"/>
                <a:cs typeface="Times New Roman" pitchFamily="18" charset="0"/>
              </a:rPr>
              <a:t>Convert air handling system from constant volume to       variable air flow</a:t>
            </a:r>
          </a:p>
          <a:p>
            <a:pPr marL="228600" indent="-228600">
              <a:spcBef>
                <a:spcPts val="1200"/>
              </a:spcBef>
              <a:buFont typeface="Arial" pitchFamily="34" charset="0"/>
              <a:buChar char="•"/>
              <a:defRPr/>
            </a:pPr>
            <a:r>
              <a:rPr lang="en-US" sz="2200" b="1" dirty="0">
                <a:solidFill>
                  <a:schemeClr val="bg1"/>
                </a:solidFill>
                <a:latin typeface="+mn-lt"/>
                <a:cs typeface="Times New Roman" pitchFamily="18" charset="0"/>
              </a:rPr>
              <a:t>Convert dual duct or </a:t>
            </a:r>
            <a:r>
              <a:rPr lang="en-US" sz="2200" b="1" dirty="0" err="1">
                <a:solidFill>
                  <a:schemeClr val="bg1"/>
                </a:solidFill>
                <a:latin typeface="+mn-lt"/>
                <a:cs typeface="Times New Roman" pitchFamily="18" charset="0"/>
              </a:rPr>
              <a:t>multizone</a:t>
            </a:r>
            <a:r>
              <a:rPr lang="en-US" sz="2200" b="1" dirty="0">
                <a:solidFill>
                  <a:schemeClr val="bg1"/>
                </a:solidFill>
                <a:latin typeface="+mn-lt"/>
                <a:cs typeface="Times New Roman" pitchFamily="18" charset="0"/>
              </a:rPr>
              <a:t> air handling system to variable air flow</a:t>
            </a:r>
          </a:p>
          <a:p>
            <a:pPr marL="228600" indent="-228600">
              <a:spcBef>
                <a:spcPts val="1200"/>
              </a:spcBef>
              <a:buFont typeface="Arial" pitchFamily="34" charset="0"/>
              <a:buChar char="•"/>
              <a:defRPr/>
            </a:pPr>
            <a:r>
              <a:rPr lang="en-US" sz="2200" b="1">
                <a:solidFill>
                  <a:srgbClr val="FFFF00"/>
                </a:solidFill>
                <a:latin typeface="+mn-lt"/>
                <a:cs typeface="Times New Roman" pitchFamily="18" charset="0"/>
              </a:rPr>
              <a:t>Install premium </a:t>
            </a:r>
            <a:r>
              <a:rPr lang="en-US" sz="2200" b="1" dirty="0">
                <a:solidFill>
                  <a:srgbClr val="FFFF00"/>
                </a:solidFill>
                <a:latin typeface="+mn-lt"/>
                <a:cs typeface="Times New Roman" pitchFamily="18" charset="0"/>
              </a:rPr>
              <a:t>efficiency motors</a:t>
            </a:r>
          </a:p>
          <a:p>
            <a:pPr marL="228600" indent="-228600">
              <a:spcBef>
                <a:spcPts val="1200"/>
              </a:spcBef>
              <a:buFont typeface="Arial" pitchFamily="34" charset="0"/>
              <a:buChar char="•"/>
              <a:defRPr/>
            </a:pPr>
            <a:r>
              <a:rPr lang="en-US" sz="2200" b="1" dirty="0">
                <a:solidFill>
                  <a:schemeClr val="bg1"/>
                </a:solidFill>
                <a:latin typeface="+mn-lt"/>
                <a:cs typeface="Times New Roman" pitchFamily="18" charset="0"/>
              </a:rPr>
              <a:t>Install high efficiency AC units or RTUs</a:t>
            </a:r>
          </a:p>
          <a:p>
            <a:pPr marL="228600" indent="-228600">
              <a:spcBef>
                <a:spcPts val="1200"/>
              </a:spcBef>
              <a:buFont typeface="Arial" pitchFamily="34" charset="0"/>
              <a:buChar char="•"/>
              <a:defRPr/>
            </a:pPr>
            <a:r>
              <a:rPr lang="en-US" sz="2200" b="1" dirty="0">
                <a:solidFill>
                  <a:srgbClr val="FFFF00"/>
                </a:solidFill>
                <a:latin typeface="+mn-lt"/>
                <a:cs typeface="Times New Roman" pitchFamily="18" charset="0"/>
              </a:rPr>
              <a:t>Reduce outdoor air intake</a:t>
            </a:r>
          </a:p>
          <a:p>
            <a:pPr marL="228600" indent="-228600">
              <a:spcBef>
                <a:spcPts val="1200"/>
              </a:spcBef>
              <a:buFont typeface="Arial" pitchFamily="34" charset="0"/>
              <a:buChar char="•"/>
              <a:defRPr/>
            </a:pPr>
            <a:r>
              <a:rPr lang="en-US" sz="2200" b="1" dirty="0">
                <a:solidFill>
                  <a:srgbClr val="FFFF00"/>
                </a:solidFill>
                <a:latin typeface="+mn-lt"/>
                <a:cs typeface="Times New Roman" pitchFamily="18" charset="0"/>
              </a:rPr>
              <a:t>Install night setback controls (heating season)</a:t>
            </a:r>
          </a:p>
          <a:p>
            <a:pPr marL="228600" indent="-228600">
              <a:spcBef>
                <a:spcPts val="1200"/>
              </a:spcBef>
              <a:buFont typeface="Arial" pitchFamily="34" charset="0"/>
              <a:buChar char="•"/>
              <a:defRPr/>
            </a:pPr>
            <a:r>
              <a:rPr lang="en-US" sz="2200" b="1" dirty="0">
                <a:solidFill>
                  <a:srgbClr val="FFFF00"/>
                </a:solidFill>
                <a:latin typeface="+mn-lt"/>
                <a:cs typeface="Times New Roman" pitchFamily="18" charset="0"/>
              </a:rPr>
              <a:t>Install night setup controls (cooling season)</a:t>
            </a:r>
          </a:p>
        </p:txBody>
      </p:sp>
      <p:sp>
        <p:nvSpPr>
          <p:cNvPr id="172036"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10"/>
          <p:cNvSpPr>
            <a:spLocks noGrp="1"/>
          </p:cNvSpPr>
          <p:nvPr>
            <p:ph type="sldNum" sz="quarter" idx="11"/>
          </p:nvPr>
        </p:nvSpPr>
        <p:spPr/>
        <p:txBody>
          <a:bodyPr/>
          <a:lstStyle/>
          <a:p>
            <a:pPr>
              <a:defRPr/>
            </a:pPr>
            <a:fld id="{E9267FEE-B68A-498C-9944-5DD2E5EF4279}" type="slidenum">
              <a:rPr lang="en-US"/>
              <a:pPr>
                <a:defRPr/>
              </a:pPr>
              <a:t>164</a:t>
            </a:fld>
            <a:endParaRPr lang="en-US" dirty="0"/>
          </a:p>
        </p:txBody>
      </p:sp>
    </p:spTree>
  </p:cSld>
  <p:clrMapOvr>
    <a:masterClrMapping/>
  </p:clrMapOvr>
  <p:transition spd="slow"/>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2286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Air-Handlers Best Practices</a:t>
            </a:r>
          </a:p>
        </p:txBody>
      </p:sp>
      <p:pic>
        <p:nvPicPr>
          <p:cNvPr id="173059" name="Picture 4" descr="airhandlersbestpractice_spreadsheet.jpg"/>
          <p:cNvPicPr>
            <a:picLocks noChangeAspect="1"/>
          </p:cNvPicPr>
          <p:nvPr/>
        </p:nvPicPr>
        <p:blipFill>
          <a:blip r:embed="rId3" cstate="print">
            <a:extLst>
              <a:ext uri="{28A0092B-C50C-407E-A947-70E740481C1C}">
                <a14:useLocalDpi xmlns:a14="http://schemas.microsoft.com/office/drawing/2010/main" val="0"/>
              </a:ext>
            </a:extLst>
          </a:blip>
          <a:srcRect l="7086" t="4063" r="7880" b="82932"/>
          <a:stretch>
            <a:fillRect/>
          </a:stretch>
        </p:blipFill>
        <p:spPr bwMode="auto">
          <a:xfrm>
            <a:off x="152400" y="2438400"/>
            <a:ext cx="885507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3060"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10"/>
          <p:cNvSpPr>
            <a:spLocks noGrp="1"/>
          </p:cNvSpPr>
          <p:nvPr>
            <p:ph type="sldNum" sz="quarter" idx="11"/>
          </p:nvPr>
        </p:nvSpPr>
        <p:spPr/>
        <p:txBody>
          <a:bodyPr/>
          <a:lstStyle/>
          <a:p>
            <a:pPr>
              <a:defRPr/>
            </a:pPr>
            <a:fld id="{B0EFD607-5747-450D-80BB-40E172BEC994}" type="slidenum">
              <a:rPr lang="en-US"/>
              <a:pPr>
                <a:defRPr/>
              </a:pPr>
              <a:t>165</a:t>
            </a:fld>
            <a:endParaRPr lang="en-US" dirty="0"/>
          </a:p>
        </p:txBody>
      </p:sp>
    </p:spTree>
  </p:cSld>
  <p:clrMapOvr>
    <a:masterClrMapping/>
  </p:clrMapOvr>
  <p:transition spd="slow"/>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762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Air Handlers Best Practices</a:t>
            </a:r>
          </a:p>
        </p:txBody>
      </p:sp>
      <p:sp>
        <p:nvSpPr>
          <p:cNvPr id="4" name="Text Box 5"/>
          <p:cNvSpPr txBox="1">
            <a:spLocks noChangeArrowheads="1"/>
          </p:cNvSpPr>
          <p:nvPr/>
        </p:nvSpPr>
        <p:spPr bwMode="auto">
          <a:xfrm>
            <a:off x="6400800" y="2590800"/>
            <a:ext cx="2514600" cy="1482714"/>
          </a:xfrm>
          <a:prstGeom prst="rect">
            <a:avLst/>
          </a:prstGeom>
          <a:noFill/>
          <a:ln w="9525">
            <a:noFill/>
            <a:miter lim="800000"/>
            <a:headEnd/>
            <a:tailEnd/>
          </a:ln>
        </p:spPr>
        <p:txBody>
          <a:bodyPr>
            <a:spAutoFit/>
          </a:bodyPr>
          <a:lstStyle/>
          <a:p>
            <a:pPr algn="ctr">
              <a:lnSpc>
                <a:spcPct val="130000"/>
              </a:lnSpc>
              <a:defRPr/>
            </a:pPr>
            <a:r>
              <a:rPr lang="en-US" sz="2400" b="1" dirty="0">
                <a:solidFill>
                  <a:schemeClr val="bg1"/>
                </a:solidFill>
                <a:latin typeface="+mn-lt"/>
                <a:cs typeface="Times New Roman" pitchFamily="18" charset="0"/>
              </a:rPr>
              <a:t> Install variable-speed controls on supply fan</a:t>
            </a:r>
          </a:p>
        </p:txBody>
      </p:sp>
      <p:pic>
        <p:nvPicPr>
          <p:cNvPr id="174084"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t="32388" r="78009" b="742"/>
          <a:stretch>
            <a:fillRect/>
          </a:stretch>
        </p:blipFill>
        <p:spPr bwMode="auto">
          <a:xfrm>
            <a:off x="228600" y="1066800"/>
            <a:ext cx="5788025" cy="565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085"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7" name="Slide Number Placeholder 10"/>
          <p:cNvSpPr>
            <a:spLocks noGrp="1"/>
          </p:cNvSpPr>
          <p:nvPr>
            <p:ph type="sldNum" sz="quarter" idx="11"/>
          </p:nvPr>
        </p:nvSpPr>
        <p:spPr/>
        <p:txBody>
          <a:bodyPr/>
          <a:lstStyle/>
          <a:p>
            <a:pPr>
              <a:defRPr/>
            </a:pPr>
            <a:fld id="{B412739D-7D2A-46E0-B5BF-9202BEFD26E0}" type="slidenum">
              <a:rPr lang="en-US"/>
              <a:pPr>
                <a:defRPr/>
              </a:pPr>
              <a:t>166</a:t>
            </a:fld>
            <a:endParaRPr lang="en-US" dirty="0"/>
          </a:p>
        </p:txBody>
      </p:sp>
    </p:spTree>
  </p:cSld>
  <p:clrMapOvr>
    <a:masterClrMapping/>
  </p:clrMapOvr>
  <p:transition spd="slow"/>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1524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Air Handlers Best Practices</a:t>
            </a:r>
          </a:p>
        </p:txBody>
      </p:sp>
      <p:pic>
        <p:nvPicPr>
          <p:cNvPr id="175107" name="Picture 8" descr="airhandlersbestpractice_spreadsheet.jpg"/>
          <p:cNvPicPr>
            <a:picLocks noChangeAspect="1"/>
          </p:cNvPicPr>
          <p:nvPr/>
        </p:nvPicPr>
        <p:blipFill>
          <a:blip r:embed="rId3" cstate="print">
            <a:extLst>
              <a:ext uri="{28A0092B-C50C-407E-A947-70E740481C1C}">
                <a14:useLocalDpi xmlns:a14="http://schemas.microsoft.com/office/drawing/2010/main" val="0"/>
              </a:ext>
            </a:extLst>
          </a:blip>
          <a:srcRect l="6451" t="4443" r="6451" b="80000"/>
          <a:stretch>
            <a:fillRect/>
          </a:stretch>
        </p:blipFill>
        <p:spPr bwMode="auto">
          <a:xfrm>
            <a:off x="152400" y="1600200"/>
            <a:ext cx="8901113"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65" name="Subtitle 5"/>
          <p:cNvSpPr txBox="1">
            <a:spLocks/>
          </p:cNvSpPr>
          <p:nvPr/>
        </p:nvSpPr>
        <p:spPr bwMode="auto">
          <a:xfrm>
            <a:off x="1371600" y="4191000"/>
            <a:ext cx="6400800" cy="1752600"/>
          </a:xfrm>
          <a:prstGeom prst="rect">
            <a:avLst/>
          </a:prstGeom>
          <a:noFill/>
          <a:ln>
            <a:noFill/>
          </a:ln>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indent="0">
              <a:spcBef>
                <a:spcPct val="20000"/>
              </a:spcBef>
              <a:defRPr/>
            </a:pPr>
            <a:r>
              <a:rPr lang="en-US" sz="2800" b="1" dirty="0">
                <a:solidFill>
                  <a:schemeClr val="bg1"/>
                </a:solidFill>
              </a:rPr>
              <a:t>Dick’s Tips</a:t>
            </a:r>
          </a:p>
          <a:p>
            <a:pPr>
              <a:spcBef>
                <a:spcPct val="20000"/>
              </a:spcBef>
              <a:buFontTx/>
              <a:buAutoNum type="arabicPeriod"/>
              <a:defRPr/>
            </a:pPr>
            <a:r>
              <a:rPr lang="en-US" sz="2400" dirty="0">
                <a:solidFill>
                  <a:schemeClr val="bg1"/>
                </a:solidFill>
              </a:rPr>
              <a:t>Turn off unneeded exhaust fans</a:t>
            </a:r>
          </a:p>
          <a:p>
            <a:pPr>
              <a:spcBef>
                <a:spcPct val="20000"/>
              </a:spcBef>
              <a:buFontTx/>
              <a:buAutoNum type="arabicPeriod"/>
              <a:defRPr/>
            </a:pPr>
            <a:r>
              <a:rPr lang="en-US" sz="2400" dirty="0">
                <a:solidFill>
                  <a:schemeClr val="bg1"/>
                </a:solidFill>
              </a:rPr>
              <a:t>Do not open OA dampers until occupancy</a:t>
            </a:r>
          </a:p>
        </p:txBody>
      </p:sp>
      <p:sp>
        <p:nvSpPr>
          <p:cNvPr id="175109"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7" name="Slide Number Placeholder 10"/>
          <p:cNvSpPr>
            <a:spLocks noGrp="1"/>
          </p:cNvSpPr>
          <p:nvPr>
            <p:ph type="sldNum" sz="quarter" idx="11"/>
          </p:nvPr>
        </p:nvSpPr>
        <p:spPr/>
        <p:txBody>
          <a:bodyPr/>
          <a:lstStyle/>
          <a:p>
            <a:pPr>
              <a:defRPr/>
            </a:pPr>
            <a:fld id="{4E803DA0-786B-4F9D-9410-6123169833AF}" type="slidenum">
              <a:rPr lang="en-US"/>
              <a:pPr>
                <a:defRPr/>
              </a:pPr>
              <a:t>167</a:t>
            </a:fld>
            <a:endParaRPr lang="en-US" dirty="0"/>
          </a:p>
        </p:txBody>
      </p:sp>
    </p:spTree>
  </p:cSld>
  <p:clrMapOvr>
    <a:masterClrMapping/>
  </p:clrMapOvr>
  <p:transition spd="slow"/>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762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Air Handlers Best Practices</a:t>
            </a:r>
          </a:p>
        </p:txBody>
      </p:sp>
      <p:sp>
        <p:nvSpPr>
          <p:cNvPr id="4" name="Text Box 5"/>
          <p:cNvSpPr txBox="1">
            <a:spLocks noChangeArrowheads="1"/>
          </p:cNvSpPr>
          <p:nvPr/>
        </p:nvSpPr>
        <p:spPr bwMode="auto">
          <a:xfrm>
            <a:off x="6400800" y="2667000"/>
            <a:ext cx="2438400" cy="1482714"/>
          </a:xfrm>
          <a:prstGeom prst="rect">
            <a:avLst/>
          </a:prstGeom>
          <a:noFill/>
          <a:ln w="9525">
            <a:noFill/>
            <a:miter lim="800000"/>
            <a:headEnd/>
            <a:tailEnd/>
          </a:ln>
        </p:spPr>
        <p:txBody>
          <a:bodyPr>
            <a:spAutoFit/>
          </a:bodyPr>
          <a:lstStyle/>
          <a:p>
            <a:pPr>
              <a:lnSpc>
                <a:spcPct val="130000"/>
              </a:lnSpc>
              <a:defRPr/>
            </a:pPr>
            <a:r>
              <a:rPr lang="en-US" sz="2400" b="1">
                <a:solidFill>
                  <a:schemeClr val="bg1"/>
                </a:solidFill>
                <a:latin typeface="+mn-lt"/>
                <a:cs typeface="Times New Roman" pitchFamily="18" charset="0"/>
              </a:rPr>
              <a:t>Reduce outdoor air intake</a:t>
            </a:r>
            <a:endParaRPr lang="en-US" sz="2400" b="1" dirty="0">
              <a:solidFill>
                <a:schemeClr val="bg1"/>
              </a:solidFill>
              <a:latin typeface="+mn-lt"/>
              <a:cs typeface="Times New Roman" pitchFamily="18" charset="0"/>
            </a:endParaRPr>
          </a:p>
        </p:txBody>
      </p:sp>
      <p:pic>
        <p:nvPicPr>
          <p:cNvPr id="176132" name="Picture 9" descr="airhandlersbestpractice_spreadsheet.jpg"/>
          <p:cNvPicPr>
            <a:picLocks noChangeAspect="1"/>
          </p:cNvPicPr>
          <p:nvPr/>
        </p:nvPicPr>
        <p:blipFill>
          <a:blip r:embed="rId3" cstate="print">
            <a:extLst>
              <a:ext uri="{28A0092B-C50C-407E-A947-70E740481C1C}">
                <a14:useLocalDpi xmlns:a14="http://schemas.microsoft.com/office/drawing/2010/main" val="0"/>
              </a:ext>
            </a:extLst>
          </a:blip>
          <a:srcRect t="21111" r="28886" b="15556"/>
          <a:stretch>
            <a:fillRect/>
          </a:stretch>
        </p:blipFill>
        <p:spPr bwMode="auto">
          <a:xfrm>
            <a:off x="457200" y="1143000"/>
            <a:ext cx="4754563" cy="548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6133"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7" name="Slide Number Placeholder 10"/>
          <p:cNvSpPr>
            <a:spLocks noGrp="1"/>
          </p:cNvSpPr>
          <p:nvPr>
            <p:ph type="sldNum" sz="quarter" idx="11"/>
          </p:nvPr>
        </p:nvSpPr>
        <p:spPr/>
        <p:txBody>
          <a:bodyPr/>
          <a:lstStyle/>
          <a:p>
            <a:pPr>
              <a:defRPr/>
            </a:pPr>
            <a:fld id="{651CA4AC-2620-46EF-B542-FF4F439F6D72}" type="slidenum">
              <a:rPr lang="en-US"/>
              <a:pPr>
                <a:defRPr/>
              </a:pPr>
              <a:t>168</a:t>
            </a:fld>
            <a:endParaRPr lang="en-US" dirty="0"/>
          </a:p>
        </p:txBody>
      </p:sp>
    </p:spTree>
  </p:cSld>
  <p:clrMapOvr>
    <a:masterClrMapping/>
  </p:clrMapOvr>
  <p:transition spd="slow"/>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3048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Chillers Best Practices</a:t>
            </a:r>
          </a:p>
        </p:txBody>
      </p:sp>
      <p:sp>
        <p:nvSpPr>
          <p:cNvPr id="4" name="Text Box 5"/>
          <p:cNvSpPr txBox="1">
            <a:spLocks noChangeArrowheads="1"/>
          </p:cNvSpPr>
          <p:nvPr/>
        </p:nvSpPr>
        <p:spPr bwMode="auto">
          <a:xfrm>
            <a:off x="990600" y="1447800"/>
            <a:ext cx="8153400" cy="2032000"/>
          </a:xfrm>
          <a:prstGeom prst="rect">
            <a:avLst/>
          </a:prstGeom>
          <a:noFill/>
          <a:ln w="9525">
            <a:noFill/>
            <a:miter lim="800000"/>
            <a:headEnd/>
            <a:tailEnd/>
          </a:ln>
        </p:spPr>
        <p:txBody>
          <a:bodyPr>
            <a:spAutoFit/>
          </a:bodyPr>
          <a:lstStyle/>
          <a:p>
            <a:pPr>
              <a:spcBef>
                <a:spcPts val="1800"/>
              </a:spcBef>
              <a:buFont typeface="Arial" pitchFamily="34" charset="0"/>
              <a:buChar char="•"/>
              <a:defRPr/>
            </a:pPr>
            <a:r>
              <a:rPr lang="en-US" sz="2200" b="1" dirty="0">
                <a:solidFill>
                  <a:schemeClr val="bg1"/>
                </a:solidFill>
                <a:latin typeface="+mn-lt"/>
                <a:cs typeface="Times New Roman" pitchFamily="18" charset="0"/>
              </a:rPr>
              <a:t> </a:t>
            </a:r>
            <a:r>
              <a:rPr lang="en-US" sz="3200" b="1" dirty="0">
                <a:solidFill>
                  <a:schemeClr val="bg1"/>
                </a:solidFill>
                <a:latin typeface="+mn-lt"/>
                <a:cs typeface="Times New Roman" pitchFamily="18" charset="0"/>
              </a:rPr>
              <a:t>High efficiency chillers</a:t>
            </a:r>
          </a:p>
          <a:p>
            <a:pPr>
              <a:spcBef>
                <a:spcPts val="1800"/>
              </a:spcBef>
              <a:buFont typeface="Arial" pitchFamily="34" charset="0"/>
              <a:buChar char="•"/>
              <a:defRPr/>
            </a:pPr>
            <a:r>
              <a:rPr lang="en-US" sz="3200" b="1" dirty="0">
                <a:solidFill>
                  <a:srgbClr val="FFFF00"/>
                </a:solidFill>
                <a:latin typeface="+mn-lt"/>
                <a:cs typeface="Times New Roman" pitchFamily="18" charset="0"/>
              </a:rPr>
              <a:t> Chilled-water reset</a:t>
            </a:r>
          </a:p>
          <a:p>
            <a:pPr>
              <a:spcBef>
                <a:spcPts val="1800"/>
              </a:spcBef>
              <a:buFont typeface="Arial" pitchFamily="34" charset="0"/>
              <a:buChar char="•"/>
              <a:defRPr/>
            </a:pPr>
            <a:r>
              <a:rPr lang="en-US" sz="3200" b="1" dirty="0">
                <a:solidFill>
                  <a:srgbClr val="FFFF00"/>
                </a:solidFill>
                <a:latin typeface="+mn-lt"/>
                <a:cs typeface="Times New Roman" pitchFamily="18" charset="0"/>
              </a:rPr>
              <a:t> Chilled-water pump VFD</a:t>
            </a:r>
          </a:p>
        </p:txBody>
      </p:sp>
      <p:sp>
        <p:nvSpPr>
          <p:cNvPr id="177156"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10"/>
          <p:cNvSpPr>
            <a:spLocks noGrp="1"/>
          </p:cNvSpPr>
          <p:nvPr>
            <p:ph type="sldNum" sz="quarter" idx="11"/>
          </p:nvPr>
        </p:nvSpPr>
        <p:spPr/>
        <p:txBody>
          <a:bodyPr/>
          <a:lstStyle/>
          <a:p>
            <a:pPr>
              <a:defRPr/>
            </a:pPr>
            <a:fld id="{71F505D5-35B6-4114-B6A8-A9944E0B6B4B}" type="slidenum">
              <a:rPr lang="en-US"/>
              <a:pPr>
                <a:defRPr/>
              </a:pPr>
              <a:t>169</a:t>
            </a:fld>
            <a:endParaRPr lang="en-US" dirty="0"/>
          </a:p>
        </p:txBody>
      </p:sp>
    </p:spTree>
  </p:cSld>
  <p:clrMapOvr>
    <a:masterClrMapping/>
  </p:clrMapOvr>
  <p:transition spd="slow"/>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2286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Chillers Best Practices</a:t>
            </a:r>
          </a:p>
        </p:txBody>
      </p:sp>
      <p:pic>
        <p:nvPicPr>
          <p:cNvPr id="178179" name="Picture 7" descr="chillersbestpractice_spreadsheet.jpg"/>
          <p:cNvPicPr>
            <a:picLocks noChangeAspect="1"/>
          </p:cNvPicPr>
          <p:nvPr/>
        </p:nvPicPr>
        <p:blipFill>
          <a:blip r:embed="rId3" cstate="print">
            <a:extLst>
              <a:ext uri="{28A0092B-C50C-407E-A947-70E740481C1C}">
                <a14:useLocalDpi xmlns:a14="http://schemas.microsoft.com/office/drawing/2010/main" val="0"/>
              </a:ext>
            </a:extLst>
          </a:blip>
          <a:srcRect l="6676" t="4443" r="8282" b="85556"/>
          <a:stretch>
            <a:fillRect/>
          </a:stretch>
        </p:blipFill>
        <p:spPr bwMode="auto">
          <a:xfrm>
            <a:off x="26988" y="1289050"/>
            <a:ext cx="90138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ubtitle 5"/>
          <p:cNvSpPr txBox="1">
            <a:spLocks/>
          </p:cNvSpPr>
          <p:nvPr/>
        </p:nvSpPr>
        <p:spPr>
          <a:xfrm>
            <a:off x="228600" y="2819400"/>
            <a:ext cx="8686800" cy="1752600"/>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defRPr/>
            </a:pPr>
            <a:r>
              <a:rPr lang="en-US" sz="2800" b="1" dirty="0">
                <a:solidFill>
                  <a:schemeClr val="bg1"/>
                </a:solidFill>
              </a:rPr>
              <a:t>Dick’s Tips</a:t>
            </a:r>
          </a:p>
          <a:p>
            <a:pPr>
              <a:buFont typeface="+mj-lt"/>
              <a:buAutoNum type="arabicPeriod"/>
              <a:defRPr/>
            </a:pPr>
            <a:r>
              <a:rPr lang="en-US" sz="2400" dirty="0">
                <a:solidFill>
                  <a:schemeClr val="bg1"/>
                </a:solidFill>
              </a:rPr>
              <a:t>Increase chilled-water temperature: save 1.5% power per 1°F</a:t>
            </a:r>
          </a:p>
          <a:p>
            <a:pPr>
              <a:buFont typeface="+mj-lt"/>
              <a:buAutoNum type="arabicPeriod"/>
              <a:defRPr/>
            </a:pPr>
            <a:r>
              <a:rPr lang="en-US" sz="2400" dirty="0">
                <a:solidFill>
                  <a:schemeClr val="bg1"/>
                </a:solidFill>
              </a:rPr>
              <a:t>Decrease condenser water temperature : save 1.5% power per 1°F</a:t>
            </a:r>
            <a:endParaRPr lang="en-US" sz="2200" dirty="0">
              <a:solidFill>
                <a:schemeClr val="bg1"/>
              </a:solidFill>
            </a:endParaRPr>
          </a:p>
          <a:p>
            <a:pPr marL="0" indent="0">
              <a:buFontTx/>
              <a:buNone/>
              <a:defRPr/>
            </a:pPr>
            <a:r>
              <a:rPr lang="en-US" sz="2800" b="1" dirty="0">
                <a:solidFill>
                  <a:schemeClr val="bg1"/>
                </a:solidFill>
              </a:rPr>
              <a:t>Extreme Example</a:t>
            </a:r>
          </a:p>
          <a:p>
            <a:pPr marL="0" indent="0">
              <a:buFontTx/>
              <a:buNone/>
              <a:defRPr/>
            </a:pPr>
            <a:r>
              <a:rPr lang="en-US" sz="2200" dirty="0">
                <a:solidFill>
                  <a:schemeClr val="bg1"/>
                </a:solidFill>
              </a:rPr>
              <a:t>Increase chilled-water </a:t>
            </a:r>
            <a:r>
              <a:rPr lang="en-US" sz="2000" dirty="0">
                <a:solidFill>
                  <a:schemeClr val="bg1"/>
                </a:solidFill>
              </a:rPr>
              <a:t>temperature </a:t>
            </a:r>
            <a:r>
              <a:rPr lang="en-US" sz="2200" dirty="0">
                <a:solidFill>
                  <a:schemeClr val="bg1"/>
                </a:solidFill>
              </a:rPr>
              <a:t>from 42</a:t>
            </a:r>
            <a:r>
              <a:rPr lang="en-US" sz="2000" dirty="0">
                <a:solidFill>
                  <a:schemeClr val="bg1"/>
                </a:solidFill>
              </a:rPr>
              <a:t>°</a:t>
            </a:r>
            <a:r>
              <a:rPr lang="en-US" sz="2200" dirty="0">
                <a:solidFill>
                  <a:schemeClr val="bg1"/>
                </a:solidFill>
              </a:rPr>
              <a:t>F to 48</a:t>
            </a:r>
            <a:r>
              <a:rPr lang="en-US" sz="2000" dirty="0">
                <a:solidFill>
                  <a:schemeClr val="bg1"/>
                </a:solidFill>
              </a:rPr>
              <a:t>°</a:t>
            </a:r>
            <a:r>
              <a:rPr lang="en-US" sz="2200" dirty="0">
                <a:solidFill>
                  <a:schemeClr val="bg1"/>
                </a:solidFill>
              </a:rPr>
              <a:t>F </a:t>
            </a:r>
            <a:r>
              <a:rPr lang="en-US" sz="2200" b="1" u="sng" dirty="0">
                <a:solidFill>
                  <a:schemeClr val="bg1"/>
                </a:solidFill>
              </a:rPr>
              <a:t>and</a:t>
            </a:r>
            <a:r>
              <a:rPr lang="en-US" sz="2200" dirty="0">
                <a:solidFill>
                  <a:schemeClr val="bg1"/>
                </a:solidFill>
              </a:rPr>
              <a:t> decrease condenser water </a:t>
            </a:r>
            <a:r>
              <a:rPr lang="en-US" sz="2000" dirty="0">
                <a:solidFill>
                  <a:schemeClr val="bg1"/>
                </a:solidFill>
              </a:rPr>
              <a:t>temperature </a:t>
            </a:r>
            <a:r>
              <a:rPr lang="en-US" sz="2200" dirty="0">
                <a:solidFill>
                  <a:schemeClr val="bg1"/>
                </a:solidFill>
              </a:rPr>
              <a:t>from 78</a:t>
            </a:r>
            <a:r>
              <a:rPr lang="en-US" sz="2000" dirty="0">
                <a:solidFill>
                  <a:schemeClr val="bg1"/>
                </a:solidFill>
              </a:rPr>
              <a:t>°</a:t>
            </a:r>
            <a:r>
              <a:rPr lang="en-US" sz="2200" dirty="0">
                <a:solidFill>
                  <a:schemeClr val="bg1"/>
                </a:solidFill>
              </a:rPr>
              <a:t>F to 75</a:t>
            </a:r>
            <a:r>
              <a:rPr lang="en-US" sz="2000" dirty="0">
                <a:solidFill>
                  <a:schemeClr val="bg1"/>
                </a:solidFill>
              </a:rPr>
              <a:t>°</a:t>
            </a:r>
            <a:r>
              <a:rPr lang="en-US" sz="2200" dirty="0">
                <a:solidFill>
                  <a:schemeClr val="bg1"/>
                </a:solidFill>
              </a:rPr>
              <a:t>F:</a:t>
            </a:r>
          </a:p>
          <a:p>
            <a:pPr marL="0" indent="0">
              <a:buFontTx/>
              <a:buNone/>
              <a:defRPr/>
            </a:pPr>
            <a:r>
              <a:rPr lang="en-US" sz="2800" b="1" u="sng" dirty="0">
                <a:solidFill>
                  <a:schemeClr val="bg1"/>
                </a:solidFill>
              </a:rPr>
              <a:t>Save 13.5% power</a:t>
            </a:r>
          </a:p>
          <a:p>
            <a:pPr marL="0" indent="0">
              <a:buFontTx/>
              <a:buNone/>
              <a:defRPr/>
            </a:pPr>
            <a:endParaRPr lang="en-US" sz="2200" dirty="0">
              <a:solidFill>
                <a:schemeClr val="bg1"/>
              </a:solidFill>
            </a:endParaRPr>
          </a:p>
        </p:txBody>
      </p:sp>
      <p:sp>
        <p:nvSpPr>
          <p:cNvPr id="178181"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7" name="Slide Number Placeholder 10"/>
          <p:cNvSpPr>
            <a:spLocks noGrp="1"/>
          </p:cNvSpPr>
          <p:nvPr>
            <p:ph type="sldNum" sz="quarter" idx="11"/>
          </p:nvPr>
        </p:nvSpPr>
        <p:spPr/>
        <p:txBody>
          <a:bodyPr/>
          <a:lstStyle/>
          <a:p>
            <a:pPr>
              <a:defRPr/>
            </a:pPr>
            <a:fld id="{0E6D5770-7810-463F-BB40-0E163834DCCA}" type="slidenum">
              <a:rPr lang="en-US"/>
              <a:pPr>
                <a:defRPr/>
              </a:pPr>
              <a:t>170</a:t>
            </a:fld>
            <a:endParaRPr lang="en-US" dirty="0"/>
          </a:p>
        </p:txBody>
      </p:sp>
    </p:spTree>
  </p:cSld>
  <p:clrMapOvr>
    <a:masterClrMapping/>
  </p:clrMapOvr>
  <p:transition spd="slow"/>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2286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Chillers Best Practices</a:t>
            </a:r>
          </a:p>
        </p:txBody>
      </p:sp>
      <p:sp>
        <p:nvSpPr>
          <p:cNvPr id="4" name="Text Box 5"/>
          <p:cNvSpPr txBox="1">
            <a:spLocks noChangeArrowheads="1"/>
          </p:cNvSpPr>
          <p:nvPr/>
        </p:nvSpPr>
        <p:spPr bwMode="auto">
          <a:xfrm>
            <a:off x="6553200" y="3124200"/>
            <a:ext cx="1828800" cy="1482714"/>
          </a:xfrm>
          <a:prstGeom prst="rect">
            <a:avLst/>
          </a:prstGeom>
          <a:noFill/>
          <a:ln w="9525">
            <a:noFill/>
            <a:miter lim="800000"/>
            <a:headEnd/>
            <a:tailEnd/>
          </a:ln>
        </p:spPr>
        <p:txBody>
          <a:bodyPr wrap="square">
            <a:spAutoFit/>
          </a:bodyPr>
          <a:lstStyle/>
          <a:p>
            <a:pPr algn="ctr">
              <a:lnSpc>
                <a:spcPct val="130000"/>
              </a:lnSpc>
              <a:defRPr/>
            </a:pPr>
            <a:r>
              <a:rPr lang="en-US" sz="2400" b="1" dirty="0">
                <a:solidFill>
                  <a:schemeClr val="bg1"/>
                </a:solidFill>
                <a:latin typeface="+mn-lt"/>
                <a:cs typeface="Times New Roman" pitchFamily="18" charset="0"/>
              </a:rPr>
              <a:t>Chilled-water </a:t>
            </a:r>
            <a:br>
              <a:rPr lang="en-US" sz="2400" b="1" dirty="0">
                <a:solidFill>
                  <a:schemeClr val="bg1"/>
                </a:solidFill>
                <a:latin typeface="+mn-lt"/>
                <a:cs typeface="Times New Roman" pitchFamily="18" charset="0"/>
              </a:rPr>
            </a:br>
            <a:r>
              <a:rPr lang="en-US" sz="2400" b="1" dirty="0">
                <a:solidFill>
                  <a:schemeClr val="bg1"/>
                </a:solidFill>
                <a:latin typeface="+mn-lt"/>
                <a:cs typeface="Times New Roman" pitchFamily="18" charset="0"/>
              </a:rPr>
              <a:t>reset</a:t>
            </a:r>
          </a:p>
        </p:txBody>
      </p:sp>
      <p:pic>
        <p:nvPicPr>
          <p:cNvPr id="179204" name="Picture 6" descr="chillersbestpractice_spreadsheet.jpg"/>
          <p:cNvPicPr>
            <a:picLocks noChangeAspect="1"/>
          </p:cNvPicPr>
          <p:nvPr/>
        </p:nvPicPr>
        <p:blipFill>
          <a:blip r:embed="rId3" cstate="print">
            <a:extLst>
              <a:ext uri="{28A0092B-C50C-407E-A947-70E740481C1C}">
                <a14:useLocalDpi xmlns:a14="http://schemas.microsoft.com/office/drawing/2010/main" val="0"/>
              </a:ext>
            </a:extLst>
          </a:blip>
          <a:srcRect t="20000" r="36842" b="24445"/>
          <a:stretch>
            <a:fillRect/>
          </a:stretch>
        </p:blipFill>
        <p:spPr bwMode="auto">
          <a:xfrm>
            <a:off x="533400" y="1143000"/>
            <a:ext cx="4876800" cy="555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9205"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7" name="Slide Number Placeholder 10"/>
          <p:cNvSpPr>
            <a:spLocks noGrp="1"/>
          </p:cNvSpPr>
          <p:nvPr>
            <p:ph type="sldNum" sz="quarter" idx="11"/>
          </p:nvPr>
        </p:nvSpPr>
        <p:spPr/>
        <p:txBody>
          <a:bodyPr/>
          <a:lstStyle/>
          <a:p>
            <a:pPr>
              <a:defRPr/>
            </a:pPr>
            <a:fld id="{ADB252C9-F329-41A0-8DEB-CCF8488CFC8C}" type="slidenum">
              <a:rPr lang="en-US"/>
              <a:pPr>
                <a:defRPr/>
              </a:pPr>
              <a:t>171</a:t>
            </a:fld>
            <a:endParaRPr lang="en-US" dirty="0"/>
          </a:p>
        </p:txBody>
      </p:sp>
    </p:spTree>
  </p:cSld>
  <p:clrMapOvr>
    <a:masterClrMapping/>
  </p:clrMapOvr>
  <p:transition spd="slow"/>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2286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Lighting Best Practices</a:t>
            </a:r>
          </a:p>
        </p:txBody>
      </p:sp>
      <p:sp>
        <p:nvSpPr>
          <p:cNvPr id="4" name="Text Box 5"/>
          <p:cNvSpPr txBox="1">
            <a:spLocks noChangeArrowheads="1"/>
          </p:cNvSpPr>
          <p:nvPr/>
        </p:nvSpPr>
        <p:spPr bwMode="auto">
          <a:xfrm>
            <a:off x="990600" y="1447800"/>
            <a:ext cx="8153400" cy="4724370"/>
          </a:xfrm>
          <a:prstGeom prst="rect">
            <a:avLst/>
          </a:prstGeom>
          <a:noFill/>
          <a:ln w="9525">
            <a:noFill/>
            <a:miter lim="800000"/>
            <a:headEnd/>
            <a:tailEnd/>
          </a:ln>
        </p:spPr>
        <p:txBody>
          <a:bodyPr>
            <a:spAutoFit/>
          </a:bodyPr>
          <a:lstStyle/>
          <a:p>
            <a:pPr>
              <a:spcBef>
                <a:spcPts val="1800"/>
              </a:spcBef>
              <a:buFont typeface="Arial" pitchFamily="34" charset="0"/>
              <a:buChar char="•"/>
              <a:defRPr/>
            </a:pPr>
            <a:r>
              <a:rPr lang="en-US" sz="2200" b="1" dirty="0">
                <a:solidFill>
                  <a:schemeClr val="bg1"/>
                </a:solidFill>
                <a:latin typeface="+mn-lt"/>
                <a:cs typeface="Times New Roman" pitchFamily="18" charset="0"/>
              </a:rPr>
              <a:t> </a:t>
            </a:r>
            <a:r>
              <a:rPr lang="en-US" sz="2400" b="1" strike="sngStrike" dirty="0">
                <a:solidFill>
                  <a:schemeClr val="bg1"/>
                </a:solidFill>
                <a:latin typeface="+mn-lt"/>
                <a:cs typeface="Times New Roman" pitchFamily="18" charset="0"/>
              </a:rPr>
              <a:t>Compact Fluorescents</a:t>
            </a:r>
            <a:r>
              <a:rPr lang="en-US" sz="2400" b="1" dirty="0">
                <a:solidFill>
                  <a:schemeClr val="bg1"/>
                </a:solidFill>
                <a:latin typeface="+mn-lt"/>
                <a:cs typeface="Times New Roman" pitchFamily="18" charset="0"/>
              </a:rPr>
              <a:t> </a:t>
            </a:r>
            <a:r>
              <a:rPr lang="en-US" sz="2800" b="1" i="1" dirty="0">
                <a:solidFill>
                  <a:srgbClr val="00FE00"/>
                </a:solidFill>
                <a:latin typeface="+mn-lt"/>
                <a:cs typeface="Times New Roman" pitchFamily="18" charset="0"/>
              </a:rPr>
              <a:t>LEDs</a:t>
            </a:r>
            <a:endParaRPr lang="en-US" sz="2400" b="1" i="1" strike="sngStrike" dirty="0">
              <a:solidFill>
                <a:srgbClr val="00FE00"/>
              </a:solidFill>
              <a:latin typeface="+mn-lt"/>
              <a:cs typeface="Times New Roman" pitchFamily="18" charset="0"/>
            </a:endParaRPr>
          </a:p>
          <a:p>
            <a:pPr>
              <a:spcBef>
                <a:spcPts val="1800"/>
              </a:spcBef>
              <a:buFont typeface="Arial" pitchFamily="34" charset="0"/>
              <a:buChar char="•"/>
              <a:defRPr/>
            </a:pPr>
            <a:r>
              <a:rPr lang="en-US" sz="2400" b="1">
                <a:solidFill>
                  <a:schemeClr val="bg1"/>
                </a:solidFill>
                <a:latin typeface="+mn-lt"/>
                <a:cs typeface="Times New Roman" pitchFamily="18" charset="0"/>
              </a:rPr>
              <a:t> LED exit lights</a:t>
            </a:r>
            <a:endParaRPr lang="en-US" sz="2400" b="1" dirty="0">
              <a:solidFill>
                <a:schemeClr val="bg1"/>
              </a:solidFill>
              <a:latin typeface="+mn-lt"/>
              <a:cs typeface="Times New Roman" pitchFamily="18" charset="0"/>
            </a:endParaRPr>
          </a:p>
          <a:p>
            <a:pPr>
              <a:spcBef>
                <a:spcPts val="1800"/>
              </a:spcBef>
              <a:buFont typeface="Arial" pitchFamily="34" charset="0"/>
              <a:buChar char="•"/>
              <a:defRPr/>
            </a:pPr>
            <a:r>
              <a:rPr lang="en-US" sz="2400" b="1" dirty="0">
                <a:solidFill>
                  <a:schemeClr val="bg1"/>
                </a:solidFill>
                <a:latin typeface="+mn-lt"/>
                <a:cs typeface="Times New Roman" pitchFamily="18" charset="0"/>
              </a:rPr>
              <a:t> </a:t>
            </a:r>
            <a:r>
              <a:rPr lang="en-US" sz="2400" b="1">
                <a:solidFill>
                  <a:schemeClr val="bg1"/>
                </a:solidFill>
                <a:latin typeface="+mn-lt"/>
                <a:cs typeface="Times New Roman" pitchFamily="18" charset="0"/>
              </a:rPr>
              <a:t>Reduced hours of operation</a:t>
            </a:r>
            <a:endParaRPr lang="en-US" sz="2400" b="1" dirty="0">
              <a:solidFill>
                <a:schemeClr val="bg1"/>
              </a:solidFill>
              <a:latin typeface="+mn-lt"/>
              <a:cs typeface="Times New Roman" pitchFamily="18" charset="0"/>
            </a:endParaRPr>
          </a:p>
          <a:p>
            <a:pPr>
              <a:spcBef>
                <a:spcPts val="1800"/>
              </a:spcBef>
              <a:buFont typeface="Arial" pitchFamily="34" charset="0"/>
              <a:buChar char="•"/>
              <a:defRPr/>
            </a:pPr>
            <a:r>
              <a:rPr lang="en-US" sz="2400" b="1">
                <a:solidFill>
                  <a:schemeClr val="bg1"/>
                </a:solidFill>
                <a:latin typeface="+mn-lt"/>
                <a:cs typeface="Times New Roman" pitchFamily="18" charset="0"/>
              </a:rPr>
              <a:t> Occupancy sensors</a:t>
            </a:r>
            <a:endParaRPr lang="en-US" sz="2400" b="1" dirty="0">
              <a:solidFill>
                <a:schemeClr val="bg1"/>
              </a:solidFill>
              <a:latin typeface="+mn-lt"/>
              <a:cs typeface="Times New Roman" pitchFamily="18" charset="0"/>
            </a:endParaRPr>
          </a:p>
          <a:p>
            <a:pPr>
              <a:spcBef>
                <a:spcPts val="1800"/>
              </a:spcBef>
              <a:buFont typeface="Arial" pitchFamily="34" charset="0"/>
              <a:buChar char="•"/>
              <a:defRPr/>
            </a:pPr>
            <a:r>
              <a:rPr lang="en-US" sz="2400" b="1">
                <a:solidFill>
                  <a:schemeClr val="bg1"/>
                </a:solidFill>
                <a:latin typeface="+mn-lt"/>
                <a:cs typeface="Times New Roman" pitchFamily="18" charset="0"/>
              </a:rPr>
              <a:t> Vending machines</a:t>
            </a:r>
            <a:endParaRPr lang="en-US" sz="2400" b="1" dirty="0">
              <a:solidFill>
                <a:schemeClr val="bg1"/>
              </a:solidFill>
              <a:latin typeface="+mn-lt"/>
              <a:cs typeface="Times New Roman" pitchFamily="18" charset="0"/>
            </a:endParaRPr>
          </a:p>
          <a:p>
            <a:pPr>
              <a:spcBef>
                <a:spcPts val="1800"/>
              </a:spcBef>
              <a:buFont typeface="Arial" pitchFamily="34" charset="0"/>
              <a:buChar char="•"/>
              <a:defRPr/>
            </a:pPr>
            <a:r>
              <a:rPr lang="en-US" sz="2400" b="1" dirty="0">
                <a:solidFill>
                  <a:schemeClr val="bg1"/>
                </a:solidFill>
                <a:latin typeface="+mn-lt"/>
                <a:cs typeface="Times New Roman" pitchFamily="18" charset="0"/>
              </a:rPr>
              <a:t> T12 </a:t>
            </a:r>
            <a:r>
              <a:rPr lang="en-US" sz="2400" b="1">
                <a:solidFill>
                  <a:schemeClr val="bg1"/>
                </a:solidFill>
                <a:latin typeface="+mn-lt"/>
                <a:cs typeface="Times New Roman" pitchFamily="18" charset="0"/>
              </a:rPr>
              <a:t>to high-performance T8s </a:t>
            </a:r>
            <a:endParaRPr lang="en-US" sz="2400" b="1" dirty="0">
              <a:solidFill>
                <a:schemeClr val="bg1"/>
              </a:solidFill>
              <a:latin typeface="+mn-lt"/>
              <a:cs typeface="Times New Roman" pitchFamily="18" charset="0"/>
            </a:endParaRPr>
          </a:p>
          <a:p>
            <a:pPr>
              <a:spcBef>
                <a:spcPts val="1800"/>
              </a:spcBef>
              <a:buFont typeface="Arial" pitchFamily="34" charset="0"/>
              <a:buChar char="•"/>
              <a:defRPr/>
            </a:pPr>
            <a:r>
              <a:rPr lang="en-US" sz="2400" b="1" dirty="0">
                <a:solidFill>
                  <a:schemeClr val="bg1"/>
                </a:solidFill>
                <a:latin typeface="+mn-lt"/>
                <a:cs typeface="Times New Roman" pitchFamily="18" charset="0"/>
              </a:rPr>
              <a:t> </a:t>
            </a:r>
            <a:r>
              <a:rPr lang="en-US" sz="2400" b="1">
                <a:solidFill>
                  <a:schemeClr val="bg1"/>
                </a:solidFill>
                <a:latin typeface="+mn-lt"/>
                <a:cs typeface="Times New Roman" pitchFamily="18" charset="0"/>
              </a:rPr>
              <a:t>Metal halide to high-performance T8s </a:t>
            </a:r>
            <a:r>
              <a:rPr lang="en-US" sz="2400" b="1" dirty="0">
                <a:solidFill>
                  <a:schemeClr val="bg1"/>
                </a:solidFill>
                <a:latin typeface="+mn-lt"/>
                <a:cs typeface="Times New Roman" pitchFamily="18" charset="0"/>
              </a:rPr>
              <a:t>or T5s</a:t>
            </a:r>
          </a:p>
          <a:p>
            <a:pPr>
              <a:spcBef>
                <a:spcPts val="1800"/>
              </a:spcBef>
              <a:buFont typeface="Arial" pitchFamily="34" charset="0"/>
              <a:buChar char="•"/>
              <a:defRPr/>
            </a:pPr>
            <a:r>
              <a:rPr lang="en-US" sz="2400" b="1">
                <a:solidFill>
                  <a:schemeClr val="bg1"/>
                </a:solidFill>
                <a:latin typeface="+mn-lt"/>
                <a:cs typeface="Times New Roman" pitchFamily="18" charset="0"/>
              </a:rPr>
              <a:t> Task lighting</a:t>
            </a:r>
            <a:endParaRPr lang="en-US" sz="2400" b="1" dirty="0">
              <a:solidFill>
                <a:srgbClr val="FFFF00"/>
              </a:solidFill>
              <a:latin typeface="+mn-lt"/>
              <a:cs typeface="Times New Roman" pitchFamily="18" charset="0"/>
            </a:endParaRPr>
          </a:p>
        </p:txBody>
      </p:sp>
      <p:sp>
        <p:nvSpPr>
          <p:cNvPr id="180228"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10"/>
          <p:cNvSpPr>
            <a:spLocks noGrp="1"/>
          </p:cNvSpPr>
          <p:nvPr>
            <p:ph type="sldNum" sz="quarter" idx="11"/>
          </p:nvPr>
        </p:nvSpPr>
        <p:spPr/>
        <p:txBody>
          <a:bodyPr/>
          <a:lstStyle/>
          <a:p>
            <a:pPr>
              <a:defRPr/>
            </a:pPr>
            <a:fld id="{674DC693-DB01-4091-ACD9-982DB8FD0715}" type="slidenum">
              <a:rPr lang="en-US"/>
              <a:pPr>
                <a:defRPr/>
              </a:pPr>
              <a:t>172</a:t>
            </a:fld>
            <a:endParaRPr lang="en-US" dirty="0"/>
          </a:p>
        </p:txBody>
      </p:sp>
    </p:spTree>
  </p:cSld>
  <p:clrMapOvr>
    <a:masterClrMapping/>
  </p:clrMapOvr>
  <p:transition spd="slow"/>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Slide Number Placeholder 1"/>
          <p:cNvSpPr>
            <a:spLocks noGrp="1"/>
          </p:cNvSpPr>
          <p:nvPr>
            <p:ph type="sldNum" sz="quarter" idx="11"/>
          </p:nvPr>
        </p:nvSpPr>
        <p:spPr bwMode="auto">
          <a:xfrm>
            <a:off x="6477000" y="5791200"/>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E2852B5-0232-478B-AF7E-AB0AF1284BE1}" type="slidenum">
              <a:rPr lang="en-US" smtClean="0">
                <a:solidFill>
                  <a:schemeClr val="bg1"/>
                </a:solidFill>
              </a:rPr>
              <a:pPr eaLnBrk="1" hangingPunct="1"/>
              <a:t>173</a:t>
            </a:fld>
            <a:endParaRPr lang="en-US">
              <a:solidFill>
                <a:schemeClr val="bg1"/>
              </a:solidFill>
            </a:endParaRPr>
          </a:p>
        </p:txBody>
      </p:sp>
      <p:sp>
        <p:nvSpPr>
          <p:cNvPr id="3" name="Rectangle 2"/>
          <p:cNvSpPr txBox="1">
            <a:spLocks noRot="1" noChangeArrowheads="1"/>
          </p:cNvSpPr>
          <p:nvPr/>
        </p:nvSpPr>
        <p:spPr bwMode="auto">
          <a:xfrm>
            <a:off x="0" y="762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Lighting Best Practices</a:t>
            </a:r>
          </a:p>
        </p:txBody>
      </p:sp>
      <p:pic>
        <p:nvPicPr>
          <p:cNvPr id="181252" name="Picture 7" descr="lightingbestpractice_spreadsheet.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990600"/>
            <a:ext cx="35321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3" name="Picture 6" descr="lightingbestpractice_spreadsheet.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 y="1524000"/>
            <a:ext cx="35321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4" name="Picture 10" descr="lightingbestpractice_spreadsheet.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47800" y="2057400"/>
            <a:ext cx="35321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5" name="Picture 13" descr="lightingbestpractice_spreadsheet.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19600" y="914400"/>
            <a:ext cx="35321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6" name="Picture 12" descr="lightingbestpractice_spreadsheet.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57800" y="1524000"/>
            <a:ext cx="35321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7" name="Picture 14" descr="lightingbestpractice_spreadsheet.jpg"/>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791200" y="2057400"/>
            <a:ext cx="35321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8" name="Picture 11" descr="lightingbestpractice_spreadsheet.jpg"/>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362200" y="2590800"/>
            <a:ext cx="35321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9" name="Picture 15" descr="lightingbestpractice_spreadsheet.jpg"/>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477000" y="2667000"/>
            <a:ext cx="3532188"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1260"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Tree>
  </p:cSld>
  <p:clrMapOvr>
    <a:masterClrMapping/>
  </p:clrMapOvr>
  <p:transition spd="slow"/>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228600"/>
            <a:ext cx="9144000" cy="1066800"/>
          </a:xfrm>
          <a:prstGeom prst="rect">
            <a:avLst/>
          </a:prstGeom>
          <a:noFill/>
          <a:ln w="9525">
            <a:noFill/>
            <a:miter lim="800000"/>
            <a:headEnd/>
            <a:tailEnd/>
          </a:ln>
        </p:spPr>
        <p:txBody>
          <a:bodyPr anchor="ctr"/>
          <a:lstStyle/>
          <a:p>
            <a:pPr algn="ctr" eaLnBrk="0" hangingPunct="0">
              <a:defRPr/>
            </a:pPr>
            <a:r>
              <a:rPr lang="en-US" sz="3800" kern="0">
                <a:solidFill>
                  <a:schemeClr val="bg1"/>
                </a:solidFill>
                <a:latin typeface="+mn-lt"/>
                <a:ea typeface="+mj-ea"/>
                <a:cs typeface="Times New Roman" pitchFamily="18" charset="0"/>
              </a:rPr>
              <a:t>Miscellaneous Best </a:t>
            </a:r>
            <a:r>
              <a:rPr lang="en-US" sz="3800" kern="0" dirty="0">
                <a:solidFill>
                  <a:schemeClr val="bg1"/>
                </a:solidFill>
                <a:latin typeface="+mn-lt"/>
                <a:ea typeface="+mj-ea"/>
                <a:cs typeface="Times New Roman" pitchFamily="18" charset="0"/>
              </a:rPr>
              <a:t>Practices</a:t>
            </a:r>
          </a:p>
        </p:txBody>
      </p:sp>
      <p:sp>
        <p:nvSpPr>
          <p:cNvPr id="4" name="Text Box 5"/>
          <p:cNvSpPr txBox="1">
            <a:spLocks noChangeArrowheads="1"/>
          </p:cNvSpPr>
          <p:nvPr/>
        </p:nvSpPr>
        <p:spPr bwMode="auto">
          <a:xfrm>
            <a:off x="381000" y="1447800"/>
            <a:ext cx="8763000" cy="2862263"/>
          </a:xfrm>
          <a:prstGeom prst="rect">
            <a:avLst/>
          </a:prstGeom>
          <a:noFill/>
          <a:ln w="9525">
            <a:noFill/>
            <a:miter lim="800000"/>
            <a:headEnd/>
            <a:tailEnd/>
          </a:ln>
        </p:spPr>
        <p:txBody>
          <a:bodyPr>
            <a:spAutoFit/>
          </a:bodyPr>
          <a:lstStyle/>
          <a:p>
            <a:pPr>
              <a:spcBef>
                <a:spcPts val="1800"/>
              </a:spcBef>
              <a:buFont typeface="Arial" pitchFamily="34" charset="0"/>
              <a:buChar char="•"/>
              <a:defRPr/>
            </a:pPr>
            <a:r>
              <a:rPr lang="en-US" sz="2200" b="1" dirty="0">
                <a:solidFill>
                  <a:srgbClr val="FFFF00"/>
                </a:solidFill>
                <a:latin typeface="+mn-lt"/>
                <a:cs typeface="Times New Roman" pitchFamily="18" charset="0"/>
              </a:rPr>
              <a:t> </a:t>
            </a:r>
            <a:r>
              <a:rPr lang="en-US" sz="2400" b="1" dirty="0">
                <a:solidFill>
                  <a:srgbClr val="FFFF00"/>
                </a:solidFill>
                <a:latin typeface="+mn-lt"/>
                <a:cs typeface="Times New Roman" pitchFamily="18" charset="0"/>
              </a:rPr>
              <a:t>ENERGY STAR Computers and Monitors</a:t>
            </a:r>
          </a:p>
          <a:p>
            <a:pPr>
              <a:spcBef>
                <a:spcPts val="1800"/>
              </a:spcBef>
              <a:buFont typeface="Arial" pitchFamily="34" charset="0"/>
              <a:buChar char="•"/>
              <a:defRPr/>
            </a:pPr>
            <a:r>
              <a:rPr lang="en-US" sz="2400" b="1" dirty="0">
                <a:solidFill>
                  <a:schemeClr val="bg1"/>
                </a:solidFill>
                <a:latin typeface="+mn-lt"/>
                <a:cs typeface="Times New Roman" pitchFamily="18" charset="0"/>
              </a:rPr>
              <a:t> Replace windows</a:t>
            </a:r>
          </a:p>
          <a:p>
            <a:pPr>
              <a:spcBef>
                <a:spcPts val="1800"/>
              </a:spcBef>
              <a:buFont typeface="Arial" pitchFamily="34" charset="0"/>
              <a:buChar char="•"/>
              <a:defRPr/>
            </a:pPr>
            <a:r>
              <a:rPr lang="en-US" sz="2400" b="1" dirty="0">
                <a:solidFill>
                  <a:srgbClr val="FFFF00"/>
                </a:solidFill>
                <a:latin typeface="+mn-lt"/>
                <a:cs typeface="Times New Roman" pitchFamily="18" charset="0"/>
              </a:rPr>
              <a:t> Vending machine occupancy sensors</a:t>
            </a:r>
          </a:p>
          <a:p>
            <a:pPr>
              <a:spcBef>
                <a:spcPts val="1800"/>
              </a:spcBef>
              <a:buFont typeface="Arial" pitchFamily="34" charset="0"/>
              <a:buChar char="•"/>
              <a:defRPr/>
            </a:pPr>
            <a:r>
              <a:rPr lang="en-US" sz="2400" b="1" dirty="0">
                <a:solidFill>
                  <a:schemeClr val="bg1"/>
                </a:solidFill>
                <a:latin typeface="+mn-lt"/>
                <a:cs typeface="Times New Roman" pitchFamily="18" charset="0"/>
              </a:rPr>
              <a:t> Add roof insulation</a:t>
            </a:r>
          </a:p>
          <a:p>
            <a:pPr>
              <a:spcBef>
                <a:spcPts val="1800"/>
              </a:spcBef>
              <a:buFont typeface="Arial" pitchFamily="34" charset="0"/>
              <a:buChar char="•"/>
              <a:defRPr/>
            </a:pPr>
            <a:r>
              <a:rPr lang="en-US" sz="2400" b="1" dirty="0">
                <a:solidFill>
                  <a:schemeClr val="bg1"/>
                </a:solidFill>
                <a:latin typeface="+mn-lt"/>
                <a:cs typeface="Times New Roman" pitchFamily="18" charset="0"/>
              </a:rPr>
              <a:t> Reduce infiltration </a:t>
            </a:r>
            <a:endParaRPr lang="en-US" sz="2400" b="1" dirty="0">
              <a:solidFill>
                <a:srgbClr val="FFFF00"/>
              </a:solidFill>
              <a:latin typeface="+mn-lt"/>
              <a:cs typeface="Times New Roman" pitchFamily="18" charset="0"/>
            </a:endParaRPr>
          </a:p>
        </p:txBody>
      </p:sp>
      <p:sp>
        <p:nvSpPr>
          <p:cNvPr id="182276"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10"/>
          <p:cNvSpPr>
            <a:spLocks noGrp="1"/>
          </p:cNvSpPr>
          <p:nvPr>
            <p:ph type="sldNum" sz="quarter" idx="11"/>
          </p:nvPr>
        </p:nvSpPr>
        <p:spPr/>
        <p:txBody>
          <a:bodyPr/>
          <a:lstStyle/>
          <a:p>
            <a:pPr>
              <a:defRPr/>
            </a:pPr>
            <a:fld id="{2848D050-4FFE-483E-9AE7-AF56F32A0293}" type="slidenum">
              <a:rPr lang="en-US"/>
              <a:pPr>
                <a:defRPr/>
              </a:pPr>
              <a:t>174</a:t>
            </a:fld>
            <a:endParaRPr lang="en-US" dirty="0"/>
          </a:p>
        </p:txBody>
      </p:sp>
    </p:spTree>
  </p:cSld>
  <p:clrMapOvr>
    <a:masterClrMapping/>
  </p:clrMapOvr>
  <p:transition spd="slow"/>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228600"/>
            <a:ext cx="9144000" cy="1066800"/>
          </a:xfrm>
          <a:prstGeom prst="rect">
            <a:avLst/>
          </a:prstGeom>
          <a:noFill/>
          <a:ln w="9525">
            <a:noFill/>
            <a:miter lim="800000"/>
            <a:headEnd/>
            <a:tailEnd/>
          </a:ln>
        </p:spPr>
        <p:txBody>
          <a:bodyPr anchor="ctr"/>
          <a:lstStyle/>
          <a:p>
            <a:pPr algn="ctr" eaLnBrk="0" hangingPunct="0">
              <a:defRPr/>
            </a:pPr>
            <a:r>
              <a:rPr lang="en-US" sz="3800" kern="0" dirty="0">
                <a:solidFill>
                  <a:schemeClr val="bg1"/>
                </a:solidFill>
                <a:latin typeface="+mn-lt"/>
                <a:ea typeface="+mj-ea"/>
                <a:cs typeface="Times New Roman" pitchFamily="18" charset="0"/>
              </a:rPr>
              <a:t>Miscellaneous Best Practices </a:t>
            </a:r>
            <a:r>
              <a:rPr lang="en-US" sz="3000" kern="0" dirty="0">
                <a:solidFill>
                  <a:schemeClr val="bg1"/>
                </a:solidFill>
                <a:latin typeface="+mn-lt"/>
                <a:ea typeface="+mj-ea"/>
                <a:cs typeface="Times New Roman" pitchFamily="18" charset="0"/>
              </a:rPr>
              <a:t>(</a:t>
            </a:r>
            <a:r>
              <a:rPr lang="en-US" sz="3000" i="1" kern="0" dirty="0">
                <a:solidFill>
                  <a:schemeClr val="bg1"/>
                </a:solidFill>
                <a:latin typeface="+mn-lt"/>
                <a:ea typeface="+mj-ea"/>
                <a:cs typeface="Times New Roman" pitchFamily="18" charset="0"/>
              </a:rPr>
              <a:t>cont.</a:t>
            </a:r>
            <a:r>
              <a:rPr lang="en-US" sz="3000" kern="0" dirty="0">
                <a:solidFill>
                  <a:schemeClr val="bg1"/>
                </a:solidFill>
                <a:latin typeface="+mn-lt"/>
                <a:ea typeface="+mj-ea"/>
                <a:cs typeface="Times New Roman" pitchFamily="18" charset="0"/>
              </a:rPr>
              <a:t>)</a:t>
            </a:r>
          </a:p>
        </p:txBody>
      </p:sp>
      <p:pic>
        <p:nvPicPr>
          <p:cNvPr id="183299" name="Picture 5" descr="miscequipmentbestpractice_spreadsheet.jpg"/>
          <p:cNvPicPr>
            <a:picLocks noChangeAspect="1"/>
          </p:cNvPicPr>
          <p:nvPr/>
        </p:nvPicPr>
        <p:blipFill>
          <a:blip r:embed="rId3" cstate="print">
            <a:extLst>
              <a:ext uri="{28A0092B-C50C-407E-A947-70E740481C1C}">
                <a14:useLocalDpi xmlns:a14="http://schemas.microsoft.com/office/drawing/2010/main" val="0"/>
              </a:ext>
            </a:extLst>
          </a:blip>
          <a:srcRect l="4314" t="4443" r="3661" b="82222"/>
          <a:stretch>
            <a:fillRect/>
          </a:stretch>
        </p:blipFill>
        <p:spPr bwMode="auto">
          <a:xfrm>
            <a:off x="76200" y="2286000"/>
            <a:ext cx="89408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3300"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10"/>
          <p:cNvSpPr>
            <a:spLocks noGrp="1"/>
          </p:cNvSpPr>
          <p:nvPr>
            <p:ph type="sldNum" sz="quarter" idx="11"/>
          </p:nvPr>
        </p:nvSpPr>
        <p:spPr/>
        <p:txBody>
          <a:bodyPr/>
          <a:lstStyle/>
          <a:p>
            <a:pPr>
              <a:defRPr/>
            </a:pPr>
            <a:fld id="{A3A920FA-F6AC-444A-A857-1BFBFA4939D8}" type="slidenum">
              <a:rPr lang="en-US"/>
              <a:pPr>
                <a:defRPr/>
              </a:pPr>
              <a:t>175</a:t>
            </a:fld>
            <a:endParaRPr lang="en-US" dirty="0"/>
          </a:p>
        </p:txBody>
      </p:sp>
    </p:spTree>
  </p:cSld>
  <p:clrMapOvr>
    <a:masterClrMapping/>
  </p:clrMapOvr>
  <p:transition spd="slow"/>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152400"/>
            <a:ext cx="9144000" cy="1066800"/>
          </a:xfrm>
          <a:prstGeom prst="rect">
            <a:avLst/>
          </a:prstGeom>
          <a:noFill/>
          <a:ln w="9525">
            <a:noFill/>
            <a:miter lim="800000"/>
            <a:headEnd/>
            <a:tailEnd/>
          </a:ln>
        </p:spPr>
        <p:txBody>
          <a:bodyPr anchor="ctr"/>
          <a:lstStyle/>
          <a:p>
            <a:pPr algn="ctr" eaLnBrk="0" hangingPunct="0">
              <a:defRPr/>
            </a:pPr>
            <a:r>
              <a:rPr lang="en-US" sz="3800" kern="0" dirty="0">
                <a:solidFill>
                  <a:schemeClr val="bg1"/>
                </a:solidFill>
                <a:latin typeface="+mn-lt"/>
                <a:ea typeface="+mj-ea"/>
                <a:cs typeface="Times New Roman" pitchFamily="18" charset="0"/>
              </a:rPr>
              <a:t>Miscellaneous Best Practices </a:t>
            </a:r>
            <a:r>
              <a:rPr lang="en-US" sz="3000" kern="0" dirty="0">
                <a:solidFill>
                  <a:schemeClr val="bg1"/>
                </a:solidFill>
                <a:cs typeface="Times New Roman" pitchFamily="18" charset="0"/>
              </a:rPr>
              <a:t>(</a:t>
            </a:r>
            <a:r>
              <a:rPr lang="en-US" sz="3000" i="1" kern="0" dirty="0">
                <a:solidFill>
                  <a:schemeClr val="bg1"/>
                </a:solidFill>
                <a:cs typeface="Times New Roman" pitchFamily="18" charset="0"/>
              </a:rPr>
              <a:t>cont.</a:t>
            </a:r>
            <a:r>
              <a:rPr lang="en-US" sz="3000" kern="0" dirty="0">
                <a:solidFill>
                  <a:schemeClr val="bg1"/>
                </a:solidFill>
                <a:cs typeface="Times New Roman" pitchFamily="18" charset="0"/>
              </a:rPr>
              <a:t>)</a:t>
            </a:r>
          </a:p>
        </p:txBody>
      </p:sp>
      <p:pic>
        <p:nvPicPr>
          <p:cNvPr id="184323" name="Picture 4" descr="miscequipmentbestpractice_spreadsheet.jpg"/>
          <p:cNvPicPr>
            <a:picLocks noChangeAspect="1"/>
          </p:cNvPicPr>
          <p:nvPr/>
        </p:nvPicPr>
        <p:blipFill>
          <a:blip r:embed="rId3" cstate="print">
            <a:extLst>
              <a:ext uri="{28A0092B-C50C-407E-A947-70E740481C1C}">
                <a14:useLocalDpi xmlns:a14="http://schemas.microsoft.com/office/drawing/2010/main" val="0"/>
              </a:ext>
            </a:extLst>
          </a:blip>
          <a:srcRect l="-327" t="20000" r="60065" b="32222"/>
          <a:stretch>
            <a:fillRect/>
          </a:stretch>
        </p:blipFill>
        <p:spPr bwMode="auto">
          <a:xfrm>
            <a:off x="838200" y="1128713"/>
            <a:ext cx="3581400" cy="550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5"/>
          <p:cNvSpPr txBox="1">
            <a:spLocks noChangeArrowheads="1"/>
          </p:cNvSpPr>
          <p:nvPr/>
        </p:nvSpPr>
        <p:spPr bwMode="auto">
          <a:xfrm>
            <a:off x="5867400" y="2362200"/>
            <a:ext cx="2057400" cy="1962150"/>
          </a:xfrm>
          <a:prstGeom prst="rect">
            <a:avLst/>
          </a:prstGeom>
          <a:noFill/>
          <a:ln w="9525">
            <a:noFill/>
            <a:miter lim="800000"/>
            <a:headEnd/>
            <a:tailEnd/>
          </a:ln>
        </p:spPr>
        <p:txBody>
          <a:bodyPr>
            <a:spAutoFit/>
          </a:bodyPr>
          <a:lstStyle/>
          <a:p>
            <a:pPr>
              <a:lnSpc>
                <a:spcPct val="130000"/>
              </a:lnSpc>
              <a:defRPr/>
            </a:pPr>
            <a:r>
              <a:rPr lang="en-US" sz="2400" b="1" dirty="0">
                <a:solidFill>
                  <a:schemeClr val="bg1"/>
                </a:solidFill>
                <a:latin typeface="+mn-lt"/>
                <a:cs typeface="Times New Roman" pitchFamily="18" charset="0"/>
              </a:rPr>
              <a:t>Vending machine occupancy sensors</a:t>
            </a:r>
          </a:p>
        </p:txBody>
      </p:sp>
      <p:sp>
        <p:nvSpPr>
          <p:cNvPr id="184325"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8" name="Slide Number Placeholder 10"/>
          <p:cNvSpPr>
            <a:spLocks noGrp="1"/>
          </p:cNvSpPr>
          <p:nvPr>
            <p:ph type="sldNum" sz="quarter" idx="11"/>
          </p:nvPr>
        </p:nvSpPr>
        <p:spPr/>
        <p:txBody>
          <a:bodyPr/>
          <a:lstStyle/>
          <a:p>
            <a:pPr>
              <a:defRPr/>
            </a:pPr>
            <a:fld id="{48F9EE4B-05A8-45EC-A2B4-EF04B442EC5D}" type="slidenum">
              <a:rPr lang="en-US"/>
              <a:pPr>
                <a:defRPr/>
              </a:pPr>
              <a:t>176</a:t>
            </a:fld>
            <a:endParaRPr lang="en-US" dirty="0"/>
          </a:p>
        </p:txBody>
      </p:sp>
    </p:spTree>
  </p:cSld>
  <p:clrMapOvr>
    <a:masterClrMapping/>
  </p:clrMapOvr>
  <p:transition spd="slow"/>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Rot="1" noChangeArrowheads="1"/>
          </p:cNvSpPr>
          <p:nvPr/>
        </p:nvSpPr>
        <p:spPr bwMode="auto">
          <a:xfrm>
            <a:off x="0" y="381000"/>
            <a:ext cx="9144000" cy="1066800"/>
          </a:xfrm>
          <a:prstGeom prst="rect">
            <a:avLst/>
          </a:prstGeom>
          <a:noFill/>
          <a:ln w="9525">
            <a:noFill/>
            <a:miter lim="800000"/>
            <a:headEnd/>
            <a:tailEnd/>
          </a:ln>
        </p:spPr>
        <p:txBody>
          <a:bodyPr anchor="ctr"/>
          <a:lstStyle/>
          <a:p>
            <a:pPr algn="ctr" eaLnBrk="0" hangingPunct="0">
              <a:defRPr/>
            </a:pPr>
            <a:r>
              <a:rPr lang="en-US" sz="4400" kern="0" dirty="0">
                <a:solidFill>
                  <a:schemeClr val="bg1"/>
                </a:solidFill>
                <a:latin typeface="+mn-lt"/>
                <a:ea typeface="+mj-ea"/>
                <a:cs typeface="Times New Roman" pitchFamily="18" charset="0"/>
              </a:rPr>
              <a:t>Wisconsin’s Focus on Energy</a:t>
            </a:r>
          </a:p>
          <a:p>
            <a:pPr algn="ctr" eaLnBrk="0" hangingPunct="0">
              <a:defRPr/>
            </a:pPr>
            <a:r>
              <a:rPr lang="en-US" sz="2800" kern="0" dirty="0">
                <a:solidFill>
                  <a:schemeClr val="bg1"/>
                </a:solidFill>
                <a:latin typeface="+mn-lt"/>
                <a:ea typeface="+mj-ea"/>
                <a:cs typeface="Times New Roman" pitchFamily="18" charset="0"/>
              </a:rPr>
              <a:t>Best Practices Spreadsheets</a:t>
            </a:r>
          </a:p>
        </p:txBody>
      </p:sp>
      <p:sp>
        <p:nvSpPr>
          <p:cNvPr id="4" name="Text Box 5"/>
          <p:cNvSpPr txBox="1">
            <a:spLocks noChangeArrowheads="1"/>
          </p:cNvSpPr>
          <p:nvPr/>
        </p:nvSpPr>
        <p:spPr bwMode="auto">
          <a:xfrm>
            <a:off x="990600" y="2133600"/>
            <a:ext cx="8229600" cy="1012585"/>
          </a:xfrm>
          <a:prstGeom prst="rect">
            <a:avLst/>
          </a:prstGeom>
          <a:noFill/>
          <a:ln w="9525">
            <a:noFill/>
            <a:miter lim="800000"/>
            <a:headEnd/>
            <a:tailEnd/>
          </a:ln>
        </p:spPr>
        <p:txBody>
          <a:bodyPr>
            <a:spAutoFit/>
          </a:bodyPr>
          <a:lstStyle/>
          <a:p>
            <a:pPr>
              <a:lnSpc>
                <a:spcPct val="130000"/>
              </a:lnSpc>
              <a:defRPr/>
            </a:pPr>
            <a:r>
              <a:rPr lang="en-US" sz="2400" b="1" dirty="0">
                <a:solidFill>
                  <a:schemeClr val="bg1"/>
                </a:solidFill>
                <a:latin typeface="+mn-lt"/>
                <a:cs typeface="Times New Roman" pitchFamily="18" charset="0"/>
              </a:rPr>
              <a:t>Available in virtual handouts</a:t>
            </a:r>
          </a:p>
          <a:p>
            <a:pPr>
              <a:lnSpc>
                <a:spcPct val="130000"/>
              </a:lnSpc>
              <a:defRPr/>
            </a:pPr>
            <a:endParaRPr lang="en-US" sz="2200" b="1" dirty="0">
              <a:solidFill>
                <a:schemeClr val="bg1"/>
              </a:solidFill>
              <a:latin typeface="+mn-lt"/>
              <a:cs typeface="Times New Roman" pitchFamily="18" charset="0"/>
            </a:endParaRPr>
          </a:p>
        </p:txBody>
      </p:sp>
      <p:pic>
        <p:nvPicPr>
          <p:cNvPr id="185348"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67000" y="3962400"/>
            <a:ext cx="30511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5349" name="Text Box 7"/>
          <p:cNvSpPr txBox="1">
            <a:spLocks noChangeArrowheads="1"/>
          </p:cNvSpPr>
          <p:nvPr/>
        </p:nvSpPr>
        <p:spPr bwMode="auto">
          <a:xfrm>
            <a:off x="5181600" y="0"/>
            <a:ext cx="3886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7" name="Slide Number Placeholder 10"/>
          <p:cNvSpPr>
            <a:spLocks noGrp="1"/>
          </p:cNvSpPr>
          <p:nvPr>
            <p:ph type="sldNum" sz="quarter" idx="11"/>
          </p:nvPr>
        </p:nvSpPr>
        <p:spPr/>
        <p:txBody>
          <a:bodyPr/>
          <a:lstStyle/>
          <a:p>
            <a:pPr>
              <a:defRPr/>
            </a:pPr>
            <a:fld id="{F2356FE6-1926-4626-A60C-5B06CB88521D}" type="slidenum">
              <a:rPr lang="en-US"/>
              <a:pPr>
                <a:defRPr/>
              </a:pPr>
              <a:t>177</a:t>
            </a:fld>
            <a:endParaRPr lang="en-US" dirty="0"/>
          </a:p>
        </p:txBody>
      </p:sp>
    </p:spTree>
  </p:cSld>
  <p:clrMapOvr>
    <a:masterClrMapping/>
  </p:clrMapOvr>
  <p:transition spd="slow"/>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074"/>
          <p:cNvSpPr txBox="1">
            <a:spLocks noChangeArrowheads="1"/>
          </p:cNvSpPr>
          <p:nvPr/>
        </p:nvSpPr>
        <p:spPr bwMode="auto">
          <a:xfrm>
            <a:off x="0" y="579438"/>
            <a:ext cx="9144000" cy="639762"/>
          </a:xfrm>
          <a:prstGeom prst="rect">
            <a:avLst/>
          </a:prstGeom>
          <a:noFill/>
          <a:ln w="9525">
            <a:noFill/>
            <a:miter lim="800000"/>
            <a:headEnd/>
            <a:tailEnd/>
          </a:ln>
        </p:spPr>
        <p:txBody>
          <a:bodyPr anchor="ctr"/>
          <a:lstStyle/>
          <a:p>
            <a:pPr algn="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5029200" y="1447800"/>
            <a:ext cx="3886200" cy="461665"/>
          </a:xfrm>
          <a:prstGeom prst="rect">
            <a:avLst/>
          </a:prstGeom>
          <a:noFill/>
          <a:ln w="9525">
            <a:noFill/>
            <a:miter lim="800000"/>
            <a:headEnd/>
            <a:tailEnd/>
          </a:ln>
        </p:spPr>
        <p:txBody>
          <a:bodyPr wrap="square">
            <a:spAutoFit/>
          </a:bodyPr>
          <a:lstStyle/>
          <a:p>
            <a:pPr algn="r">
              <a:defRPr/>
            </a:pPr>
            <a:r>
              <a:rPr lang="en-US" sz="2400" dirty="0">
                <a:solidFill>
                  <a:schemeClr val="accent3"/>
                </a:solidFill>
                <a:latin typeface="+mn-lt"/>
              </a:rPr>
              <a:t>www.energystar.gov</a:t>
            </a:r>
          </a:p>
        </p:txBody>
      </p:sp>
      <p:sp>
        <p:nvSpPr>
          <p:cNvPr id="209926" name="Text Box 14"/>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8" name="Slide Number Placeholder 7"/>
          <p:cNvSpPr>
            <a:spLocks noGrp="1"/>
          </p:cNvSpPr>
          <p:nvPr>
            <p:ph type="sldNum" sz="quarter" idx="11"/>
          </p:nvPr>
        </p:nvSpPr>
        <p:spPr/>
        <p:txBody>
          <a:bodyPr/>
          <a:lstStyle/>
          <a:p>
            <a:pPr>
              <a:defRPr/>
            </a:pPr>
            <a:fld id="{BC38A11E-250A-42B2-A1C7-56432F41C0D9}" type="slidenum">
              <a:rPr lang="en-US"/>
              <a:pPr>
                <a:defRPr/>
              </a:pPr>
              <a:t>178</a:t>
            </a:fld>
            <a:endParaRPr lang="en-US" dirty="0"/>
          </a:p>
        </p:txBody>
      </p:sp>
      <p:sp>
        <p:nvSpPr>
          <p:cNvPr id="9"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3"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4"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15"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6"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7"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9"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00FE00"/>
          </a:solidFill>
          <a:ln w="14">
            <a:solidFill>
              <a:srgbClr val="29ABE2"/>
            </a:solidFill>
            <a:prstDash val="solid"/>
            <a:round/>
            <a:headEnd/>
            <a:tailEnd/>
          </a:ln>
        </p:spPr>
        <p:txBody>
          <a:bodyPr/>
          <a:lstStyle/>
          <a:p>
            <a:endParaRPr lang="en-US"/>
          </a:p>
        </p:txBody>
      </p:sp>
      <p:sp>
        <p:nvSpPr>
          <p:cNvPr id="20"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chemeClr val="bg1"/>
          </a:solidFill>
          <a:ln w="14">
            <a:solidFill>
              <a:srgbClr val="29ABE2"/>
            </a:solidFill>
            <a:prstDash val="solid"/>
            <a:round/>
            <a:headEnd/>
            <a:tailEnd/>
          </a:ln>
        </p:spPr>
        <p:txBody>
          <a:bodyPr/>
          <a:lstStyle/>
          <a:p>
            <a:endParaRPr lang="en-US"/>
          </a:p>
        </p:txBody>
      </p:sp>
      <p:sp>
        <p:nvSpPr>
          <p:cNvPr id="21"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22"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24"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28"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2"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43"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4"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5"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6"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7"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8"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9"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0"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1"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2"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53"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4"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5"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6"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8"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9"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0"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2"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3"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4"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5"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6"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2"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8"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3"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5"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6"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7"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8"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9"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0"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1"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4"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6"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7"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9"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0"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1"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3"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5"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6"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7"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8"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9"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0"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2"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23"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4"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5"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6"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7"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8"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9"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0"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1"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2"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4"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5"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6"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8"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9"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0"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1"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2"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4"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5"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6"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8"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9"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0"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1"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4"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5"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6"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8"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9"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0"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1"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2"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extLst>
      <p:ext uri="{BB962C8B-B14F-4D97-AF65-F5344CB8AC3E}">
        <p14:creationId xmlns:p14="http://schemas.microsoft.com/office/powerpoint/2010/main" val="675865719"/>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Number Placeholder 1"/>
          <p:cNvSpPr>
            <a:spLocks noGrp="1"/>
          </p:cNvSpPr>
          <p:nvPr>
            <p:ph type="sldNum" sz="quarter" idx="429496729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400" dirty="0">
              <a:solidFill>
                <a:schemeClr val="bg1"/>
              </a:solidFill>
            </a:endParaRPr>
          </a:p>
        </p:txBody>
      </p:sp>
      <p:pic>
        <p:nvPicPr>
          <p:cNvPr id="5" name="Content Placeholder 8" descr="Savings.tiff">
            <a:extLst>
              <a:ext uri="{FF2B5EF4-FFF2-40B4-BE49-F238E27FC236}">
                <a16:creationId xmlns:a16="http://schemas.microsoft.com/office/drawing/2014/main" id="{8D164627-822B-4096-BFC7-3A8C4C155460}"/>
              </a:ext>
            </a:extLst>
          </p:cNvPr>
          <p:cNvPicPr>
            <a:picLocks noChangeAspect="1"/>
          </p:cNvPicPr>
          <p:nvPr/>
        </p:nvPicPr>
        <p:blipFill rotWithShape="1">
          <a:blip r:embed="rId3">
            <a:extLst>
              <a:ext uri="{28A0092B-C50C-407E-A947-70E740481C1C}">
                <a14:useLocalDpi xmlns:a14="http://schemas.microsoft.com/office/drawing/2010/main" val="0"/>
              </a:ext>
            </a:extLst>
          </a:blip>
          <a:srcRect l="5682" t="4915" r="5549" b="2542"/>
          <a:stretch/>
        </p:blipFill>
        <p:spPr>
          <a:xfrm>
            <a:off x="5022906" y="1676400"/>
            <a:ext cx="3892494" cy="2209800"/>
          </a:xfrm>
          <a:prstGeom prst="rect">
            <a:avLst/>
          </a:prstGeom>
        </p:spPr>
      </p:pic>
      <p:sp>
        <p:nvSpPr>
          <p:cNvPr id="6" name="TextBox 5">
            <a:extLst>
              <a:ext uri="{FF2B5EF4-FFF2-40B4-BE49-F238E27FC236}">
                <a16:creationId xmlns:a16="http://schemas.microsoft.com/office/drawing/2014/main" id="{AF13512F-4D66-45EE-A6B3-B90259040E88}"/>
              </a:ext>
            </a:extLst>
          </p:cNvPr>
          <p:cNvSpPr txBox="1"/>
          <p:nvPr/>
        </p:nvSpPr>
        <p:spPr>
          <a:xfrm>
            <a:off x="1981200" y="373560"/>
            <a:ext cx="5181600" cy="769441"/>
          </a:xfrm>
          <a:prstGeom prst="rect">
            <a:avLst/>
          </a:prstGeom>
          <a:noFill/>
        </p:spPr>
        <p:txBody>
          <a:bodyPr wrap="square" rtlCol="0">
            <a:spAutoFit/>
          </a:bodyPr>
          <a:lstStyle/>
          <a:p>
            <a:pPr algn="ctr"/>
            <a:r>
              <a:rPr lang="en-US" sz="4400" dirty="0">
                <a:solidFill>
                  <a:schemeClr val="bg1"/>
                </a:solidFill>
                <a:latin typeface="+mj-lt"/>
              </a:rPr>
              <a:t>Funding a Retrofit</a:t>
            </a:r>
          </a:p>
        </p:txBody>
      </p:sp>
      <p:sp>
        <p:nvSpPr>
          <p:cNvPr id="9" name="Content Placeholder 2">
            <a:extLst>
              <a:ext uri="{FF2B5EF4-FFF2-40B4-BE49-F238E27FC236}">
                <a16:creationId xmlns:a16="http://schemas.microsoft.com/office/drawing/2014/main" id="{EEECFA3E-4234-4422-8F9B-318887C0C8DB}"/>
              </a:ext>
            </a:extLst>
          </p:cNvPr>
          <p:cNvSpPr txBox="1">
            <a:spLocks/>
          </p:cNvSpPr>
          <p:nvPr/>
        </p:nvSpPr>
        <p:spPr>
          <a:xfrm>
            <a:off x="381000" y="1524003"/>
            <a:ext cx="4641906" cy="3057519"/>
          </a:xfrm>
          <a:prstGeom prst="rect">
            <a:avLst/>
          </a:prstGeom>
        </p:spPr>
        <p:txBody>
          <a:bodyPr vert="horz" lIns="91440" tIns="45720" rIns="91440" bIns="45720" rtlCol="0">
            <a:normAutofit fontScale="47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61772" indent="-457200" defTabSz="914400">
              <a:spcBef>
                <a:spcPts val="0"/>
              </a:spcBef>
              <a:spcAft>
                <a:spcPts val="1200"/>
              </a:spcAft>
              <a:buClr>
                <a:srgbClr val="006838"/>
              </a:buClr>
              <a:buFont typeface="Arial" panose="020B0604020202020204" pitchFamily="34" charset="0"/>
              <a:buChar char="•"/>
            </a:pPr>
            <a:r>
              <a:rPr lang="en-US" sz="5800" dirty="0">
                <a:solidFill>
                  <a:schemeClr val="bg1"/>
                </a:solidFill>
                <a:cs typeface="Franklin Gothic Book"/>
              </a:rPr>
              <a:t>Property Assessed Clean Energy (PACE)</a:t>
            </a:r>
          </a:p>
          <a:p>
            <a:pPr marL="461772" indent="-457200" defTabSz="914400">
              <a:spcBef>
                <a:spcPts val="0"/>
              </a:spcBef>
              <a:spcAft>
                <a:spcPts val="1200"/>
              </a:spcAft>
              <a:buClr>
                <a:srgbClr val="006838"/>
              </a:buClr>
              <a:buFont typeface="Arial" panose="020B0604020202020204" pitchFamily="34" charset="0"/>
              <a:buChar char="•"/>
            </a:pPr>
            <a:r>
              <a:rPr lang="en-US" sz="5800" dirty="0">
                <a:solidFill>
                  <a:schemeClr val="bg1"/>
                </a:solidFill>
                <a:cs typeface="Franklin Gothic Book"/>
              </a:rPr>
              <a:t>Financing tool for building owners to fund:</a:t>
            </a:r>
          </a:p>
          <a:p>
            <a:pPr marL="1257300" lvl="3">
              <a:spcBef>
                <a:spcPts val="0"/>
              </a:spcBef>
              <a:spcAft>
                <a:spcPts val="800"/>
              </a:spcAft>
              <a:buClr>
                <a:srgbClr val="006838"/>
              </a:buClr>
              <a:buFont typeface="Arial" panose="020B0604020202020204" pitchFamily="34" charset="0"/>
              <a:buChar char="•"/>
            </a:pPr>
            <a:r>
              <a:rPr lang="en-US" sz="4200" dirty="0">
                <a:solidFill>
                  <a:schemeClr val="bg1"/>
                </a:solidFill>
              </a:rPr>
              <a:t>Renewable energy </a:t>
            </a:r>
          </a:p>
          <a:p>
            <a:pPr marL="1257300" lvl="3">
              <a:spcBef>
                <a:spcPts val="0"/>
              </a:spcBef>
              <a:spcAft>
                <a:spcPts val="800"/>
              </a:spcAft>
              <a:buClr>
                <a:srgbClr val="006838"/>
              </a:buClr>
              <a:buFont typeface="Arial" panose="020B0604020202020204" pitchFamily="34" charset="0"/>
              <a:buChar char="•"/>
            </a:pPr>
            <a:r>
              <a:rPr lang="en-US" sz="4200" dirty="0">
                <a:solidFill>
                  <a:schemeClr val="bg1"/>
                </a:solidFill>
              </a:rPr>
              <a:t>Energy efficiency </a:t>
            </a:r>
          </a:p>
          <a:p>
            <a:pPr marL="1257300" lvl="3">
              <a:spcBef>
                <a:spcPts val="0"/>
              </a:spcBef>
              <a:spcAft>
                <a:spcPts val="800"/>
              </a:spcAft>
              <a:buClr>
                <a:srgbClr val="006838"/>
              </a:buClr>
              <a:buFont typeface="Arial" panose="020B0604020202020204" pitchFamily="34" charset="0"/>
              <a:buChar char="•"/>
            </a:pPr>
            <a:r>
              <a:rPr lang="en-US" sz="4200" dirty="0">
                <a:solidFill>
                  <a:schemeClr val="bg1"/>
                </a:solidFill>
              </a:rPr>
              <a:t>Water conservation</a:t>
            </a:r>
          </a:p>
        </p:txBody>
      </p:sp>
      <p:sp>
        <p:nvSpPr>
          <p:cNvPr id="10" name="Content Placeholder 2">
            <a:extLst>
              <a:ext uri="{FF2B5EF4-FFF2-40B4-BE49-F238E27FC236}">
                <a16:creationId xmlns:a16="http://schemas.microsoft.com/office/drawing/2014/main" id="{CCAB85BF-67EF-48F8-9851-ECCDF74BB31C}"/>
              </a:ext>
            </a:extLst>
          </p:cNvPr>
          <p:cNvSpPr txBox="1">
            <a:spLocks/>
          </p:cNvSpPr>
          <p:nvPr/>
        </p:nvSpPr>
        <p:spPr>
          <a:xfrm>
            <a:off x="381000" y="4267200"/>
            <a:ext cx="8382000" cy="1752600"/>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61772" indent="-457200" defTabSz="914400">
              <a:lnSpc>
                <a:spcPct val="110000"/>
              </a:lnSpc>
              <a:spcBef>
                <a:spcPts val="0"/>
              </a:spcBef>
              <a:spcAft>
                <a:spcPts val="1200"/>
              </a:spcAft>
              <a:buClr>
                <a:srgbClr val="006838"/>
              </a:buClr>
              <a:buFont typeface="Arial" panose="020B0604020202020204" pitchFamily="34" charset="0"/>
              <a:buChar char="•"/>
            </a:pPr>
            <a:r>
              <a:rPr lang="en-US" sz="2800" dirty="0">
                <a:solidFill>
                  <a:schemeClr val="bg1"/>
                </a:solidFill>
                <a:cs typeface="Franklin Gothic Book"/>
              </a:rPr>
              <a:t>Financing payments covered by utility savings</a:t>
            </a:r>
          </a:p>
          <a:p>
            <a:pPr marL="461772" indent="-457200" defTabSz="914400">
              <a:lnSpc>
                <a:spcPct val="110000"/>
              </a:lnSpc>
              <a:spcBef>
                <a:spcPts val="0"/>
              </a:spcBef>
              <a:spcAft>
                <a:spcPts val="1200"/>
              </a:spcAft>
              <a:buClr>
                <a:srgbClr val="006838"/>
              </a:buClr>
              <a:buFont typeface="Arial" panose="020B0604020202020204" pitchFamily="34" charset="0"/>
              <a:buChar char="•"/>
            </a:pPr>
            <a:r>
              <a:rPr lang="en-US" sz="2800" dirty="0">
                <a:solidFill>
                  <a:schemeClr val="bg1"/>
                </a:solidFill>
                <a:cs typeface="Franklin Gothic Book"/>
              </a:rPr>
              <a:t>Enabled by applicable state legislation</a:t>
            </a:r>
            <a:endParaRPr lang="en-US" dirty="0">
              <a:solidFill>
                <a:schemeClr val="bg1"/>
              </a:solidFill>
              <a:cs typeface="Franklin Gothic Medium"/>
            </a:endParaRPr>
          </a:p>
        </p:txBody>
      </p:sp>
      <p:cxnSp>
        <p:nvCxnSpPr>
          <p:cNvPr id="11" name="Straight Connector 10">
            <a:extLst>
              <a:ext uri="{FF2B5EF4-FFF2-40B4-BE49-F238E27FC236}">
                <a16:creationId xmlns:a16="http://schemas.microsoft.com/office/drawing/2014/main" id="{8B920334-876A-4CE6-A1C5-6C642832A752}"/>
              </a:ext>
            </a:extLst>
          </p:cNvPr>
          <p:cNvCxnSpPr/>
          <p:nvPr/>
        </p:nvCxnSpPr>
        <p:spPr>
          <a:xfrm>
            <a:off x="304800" y="1219200"/>
            <a:ext cx="8458200" cy="0"/>
          </a:xfrm>
          <a:prstGeom prst="line">
            <a:avLst/>
          </a:prstGeom>
          <a:ln w="57150">
            <a:solidFill>
              <a:srgbClr val="006838"/>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F664ADC6-127A-458C-B40F-78705CCEA764}"/>
              </a:ext>
            </a:extLst>
          </p:cNvPr>
          <p:cNvSpPr/>
          <p:nvPr/>
        </p:nvSpPr>
        <p:spPr>
          <a:xfrm>
            <a:off x="8341781" y="6414572"/>
            <a:ext cx="569387" cy="369332"/>
          </a:xfrm>
          <a:prstGeom prst="rect">
            <a:avLst/>
          </a:prstGeom>
        </p:spPr>
        <p:txBody>
          <a:bodyPr wrap="none">
            <a:spAutoFit/>
          </a:bodyPr>
          <a:lstStyle/>
          <a:p>
            <a:fld id="{0CF9ECEA-C71B-416E-8767-4DE2887F4065}" type="slidenum">
              <a:rPr lang="en-US" altLang="en-US">
                <a:solidFill>
                  <a:schemeClr val="bg1"/>
                </a:solidFill>
              </a:rPr>
              <a:pPr/>
              <a:t>179</a:t>
            </a:fld>
            <a:endParaRPr lang="en-US" dirty="0"/>
          </a:p>
        </p:txBody>
      </p:sp>
    </p:spTree>
    <p:extLst>
      <p:ext uri="{BB962C8B-B14F-4D97-AF65-F5344CB8AC3E}">
        <p14:creationId xmlns:p14="http://schemas.microsoft.com/office/powerpoint/2010/main" val="2963708124"/>
      </p:ext>
    </p:extLst>
  </p:cSld>
  <p:clrMapOvr>
    <a:masterClrMapping/>
  </p:clrMapOvr>
  <p:transition spd="slow"/>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2048B44-BEF1-4B70-8228-EB0C0D947770}"/>
              </a:ext>
            </a:extLst>
          </p:cNvPr>
          <p:cNvSpPr>
            <a:spLocks noGrp="1"/>
          </p:cNvSpPr>
          <p:nvPr>
            <p:ph type="sldNum" sz="quarter" idx="4294967295"/>
          </p:nvPr>
        </p:nvSpPr>
        <p:spPr/>
        <p:txBody>
          <a:bodyPr/>
          <a:lstStyle/>
          <a:p>
            <a:pPr>
              <a:defRPr/>
            </a:pPr>
            <a:endParaRPr lang="en-US" altLang="en-US" dirty="0"/>
          </a:p>
        </p:txBody>
      </p:sp>
      <p:cxnSp>
        <p:nvCxnSpPr>
          <p:cNvPr id="3" name="Straight Connector 2">
            <a:extLst>
              <a:ext uri="{FF2B5EF4-FFF2-40B4-BE49-F238E27FC236}">
                <a16:creationId xmlns:a16="http://schemas.microsoft.com/office/drawing/2014/main" id="{4594744F-D083-4195-AE8F-C74A7345BE91}"/>
              </a:ext>
            </a:extLst>
          </p:cNvPr>
          <p:cNvCxnSpPr/>
          <p:nvPr/>
        </p:nvCxnSpPr>
        <p:spPr>
          <a:xfrm>
            <a:off x="304800" y="1219200"/>
            <a:ext cx="8458200" cy="0"/>
          </a:xfrm>
          <a:prstGeom prst="line">
            <a:avLst/>
          </a:prstGeom>
          <a:ln w="57150">
            <a:solidFill>
              <a:srgbClr val="006838"/>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3A9A4970-B200-44D9-90EF-8EDB6A337773}"/>
              </a:ext>
            </a:extLst>
          </p:cNvPr>
          <p:cNvSpPr txBox="1"/>
          <p:nvPr/>
        </p:nvSpPr>
        <p:spPr>
          <a:xfrm>
            <a:off x="635000" y="1365834"/>
            <a:ext cx="7772400" cy="523220"/>
          </a:xfrm>
          <a:prstGeom prst="rect">
            <a:avLst/>
          </a:prstGeom>
          <a:solidFill>
            <a:srgbClr val="006838"/>
          </a:solidFill>
        </p:spPr>
        <p:txBody>
          <a:bodyPr wrap="square" rtlCol="0">
            <a:spAutoFit/>
          </a:bodyPr>
          <a:lstStyle/>
          <a:p>
            <a:pPr algn="ctr"/>
            <a:r>
              <a:rPr lang="en-US" sz="2800" b="1" i="1" dirty="0">
                <a:solidFill>
                  <a:schemeClr val="bg1"/>
                </a:solidFill>
              </a:rPr>
              <a:t>100% Financing</a:t>
            </a:r>
          </a:p>
        </p:txBody>
      </p:sp>
      <p:sp>
        <p:nvSpPr>
          <p:cNvPr id="5" name="TextBox 4">
            <a:extLst>
              <a:ext uri="{FF2B5EF4-FFF2-40B4-BE49-F238E27FC236}">
                <a16:creationId xmlns:a16="http://schemas.microsoft.com/office/drawing/2014/main" id="{7B311C29-27EC-47F8-8782-873A2541A1B8}"/>
              </a:ext>
            </a:extLst>
          </p:cNvPr>
          <p:cNvSpPr txBox="1"/>
          <p:nvPr/>
        </p:nvSpPr>
        <p:spPr>
          <a:xfrm>
            <a:off x="4789562" y="2050197"/>
            <a:ext cx="3651617" cy="4770537"/>
          </a:xfrm>
          <a:prstGeom prst="rect">
            <a:avLst/>
          </a:prstGeom>
          <a:noFill/>
        </p:spPr>
        <p:txBody>
          <a:bodyPr wrap="square" rtlCol="0">
            <a:spAutoFit/>
          </a:bodyPr>
          <a:lstStyle/>
          <a:p>
            <a:pPr marL="457200" indent="-457200">
              <a:spcBef>
                <a:spcPts val="600"/>
              </a:spcBef>
              <a:spcAft>
                <a:spcPts val="600"/>
              </a:spcAft>
              <a:buClr>
                <a:srgbClr val="006838"/>
              </a:buClr>
              <a:buFont typeface="Arial" charset="0"/>
              <a:buChar char="•"/>
            </a:pPr>
            <a:r>
              <a:rPr lang="en-US" sz="2400" dirty="0">
                <a:solidFill>
                  <a:schemeClr val="bg1"/>
                </a:solidFill>
                <a:latin typeface="+mn-lt"/>
              </a:rPr>
              <a:t>PACE covers up to 100% of hard and soft costs of clean energy improvement</a:t>
            </a:r>
          </a:p>
          <a:p>
            <a:pPr marL="457200" indent="-457200">
              <a:spcBef>
                <a:spcPts val="600"/>
              </a:spcBef>
              <a:spcAft>
                <a:spcPts val="600"/>
              </a:spcAft>
              <a:buClr>
                <a:srgbClr val="006838"/>
              </a:buClr>
              <a:buFont typeface="Arial" charset="0"/>
              <a:buChar char="•"/>
            </a:pPr>
            <a:r>
              <a:rPr lang="en-US" sz="2400" dirty="0">
                <a:solidFill>
                  <a:schemeClr val="bg1"/>
                </a:solidFill>
                <a:latin typeface="+mn-lt"/>
              </a:rPr>
              <a:t>No money down</a:t>
            </a:r>
          </a:p>
          <a:p>
            <a:pPr marL="457200" indent="-457200">
              <a:spcBef>
                <a:spcPts val="600"/>
              </a:spcBef>
              <a:spcAft>
                <a:spcPts val="600"/>
              </a:spcAft>
              <a:buClr>
                <a:srgbClr val="006838"/>
              </a:buClr>
              <a:buFont typeface="Arial" charset="0"/>
              <a:buChar char="•"/>
            </a:pPr>
            <a:r>
              <a:rPr lang="en-US" sz="2400" dirty="0">
                <a:solidFill>
                  <a:schemeClr val="bg1"/>
                </a:solidFill>
                <a:latin typeface="+mn-lt"/>
              </a:rPr>
              <a:t>Replace equity or mezzanine financing with low cost non-recourse financing</a:t>
            </a:r>
          </a:p>
          <a:p>
            <a:pPr marL="457200" indent="-457200">
              <a:spcBef>
                <a:spcPts val="600"/>
              </a:spcBef>
              <a:spcAft>
                <a:spcPts val="600"/>
              </a:spcAft>
              <a:buClr>
                <a:srgbClr val="006838"/>
              </a:buClr>
              <a:buFont typeface="Arial" charset="0"/>
              <a:buChar char="•"/>
            </a:pPr>
            <a:endParaRPr lang="en-US" sz="2400" dirty="0">
              <a:solidFill>
                <a:schemeClr val="bg1"/>
              </a:solidFill>
              <a:latin typeface="+mn-lt"/>
            </a:endParaRPr>
          </a:p>
          <a:p>
            <a:pPr marL="457200" indent="-457200">
              <a:spcBef>
                <a:spcPts val="600"/>
              </a:spcBef>
              <a:spcAft>
                <a:spcPts val="600"/>
              </a:spcAft>
              <a:buClr>
                <a:srgbClr val="006838"/>
              </a:buClr>
              <a:buFont typeface="Arial" charset="0"/>
              <a:buChar char="•"/>
            </a:pPr>
            <a:endParaRPr lang="en-US" sz="2400" dirty="0">
              <a:solidFill>
                <a:schemeClr val="bg1"/>
              </a:solidFill>
              <a:latin typeface="+mn-lt"/>
            </a:endParaRPr>
          </a:p>
        </p:txBody>
      </p:sp>
      <p:pic>
        <p:nvPicPr>
          <p:cNvPr id="7" name="Picture 4">
            <a:extLst>
              <a:ext uri="{FF2B5EF4-FFF2-40B4-BE49-F238E27FC236}">
                <a16:creationId xmlns:a16="http://schemas.microsoft.com/office/drawing/2014/main" id="{1EAFE980-9A9A-49AF-BD9B-A5018C4C6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2" y="2438400"/>
            <a:ext cx="3859091" cy="267402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
        <p:nvSpPr>
          <p:cNvPr id="8" name="TextBox 7">
            <a:extLst>
              <a:ext uri="{FF2B5EF4-FFF2-40B4-BE49-F238E27FC236}">
                <a16:creationId xmlns:a16="http://schemas.microsoft.com/office/drawing/2014/main" id="{9940B55E-CEF6-48BD-8371-8D3E8C35CD25}"/>
              </a:ext>
            </a:extLst>
          </p:cNvPr>
          <p:cNvSpPr txBox="1"/>
          <p:nvPr/>
        </p:nvSpPr>
        <p:spPr>
          <a:xfrm>
            <a:off x="1794166" y="1905000"/>
            <a:ext cx="2244782" cy="461665"/>
          </a:xfrm>
          <a:prstGeom prst="rect">
            <a:avLst/>
          </a:prstGeom>
          <a:noFill/>
        </p:spPr>
        <p:txBody>
          <a:bodyPr wrap="none" rtlCol="0">
            <a:spAutoFit/>
          </a:bodyPr>
          <a:lstStyle/>
          <a:p>
            <a:r>
              <a:rPr lang="en-US" sz="2400" b="1" u="sng" dirty="0">
                <a:solidFill>
                  <a:schemeClr val="bg1"/>
                </a:solidFill>
              </a:rPr>
              <a:t>Loan to Value</a:t>
            </a:r>
          </a:p>
        </p:txBody>
      </p:sp>
      <p:sp>
        <p:nvSpPr>
          <p:cNvPr id="9" name="TextBox 8">
            <a:extLst>
              <a:ext uri="{FF2B5EF4-FFF2-40B4-BE49-F238E27FC236}">
                <a16:creationId xmlns:a16="http://schemas.microsoft.com/office/drawing/2014/main" id="{A469EB34-8F6C-48BC-879A-7119A2676B8A}"/>
              </a:ext>
            </a:extLst>
          </p:cNvPr>
          <p:cNvSpPr txBox="1"/>
          <p:nvPr/>
        </p:nvSpPr>
        <p:spPr>
          <a:xfrm>
            <a:off x="1930400" y="388203"/>
            <a:ext cx="5181600" cy="769441"/>
          </a:xfrm>
          <a:prstGeom prst="rect">
            <a:avLst/>
          </a:prstGeom>
          <a:noFill/>
        </p:spPr>
        <p:txBody>
          <a:bodyPr wrap="square" rtlCol="0">
            <a:spAutoFit/>
          </a:bodyPr>
          <a:lstStyle/>
          <a:p>
            <a:pPr algn="ctr"/>
            <a:r>
              <a:rPr lang="en-US" sz="4400" dirty="0">
                <a:solidFill>
                  <a:schemeClr val="bg1"/>
                </a:solidFill>
                <a:latin typeface="+mj-lt"/>
              </a:rPr>
              <a:t>Why PACE?</a:t>
            </a:r>
          </a:p>
        </p:txBody>
      </p:sp>
      <p:sp>
        <p:nvSpPr>
          <p:cNvPr id="6" name="Rectangle 5">
            <a:extLst>
              <a:ext uri="{FF2B5EF4-FFF2-40B4-BE49-F238E27FC236}">
                <a16:creationId xmlns:a16="http://schemas.microsoft.com/office/drawing/2014/main" id="{9A2D19A2-7A2D-446C-9CAA-08C089CBA4A0}"/>
              </a:ext>
            </a:extLst>
          </p:cNvPr>
          <p:cNvSpPr/>
          <p:nvPr/>
        </p:nvSpPr>
        <p:spPr>
          <a:xfrm>
            <a:off x="8351306" y="6405047"/>
            <a:ext cx="569387" cy="369332"/>
          </a:xfrm>
          <a:prstGeom prst="rect">
            <a:avLst/>
          </a:prstGeom>
        </p:spPr>
        <p:txBody>
          <a:bodyPr wrap="none">
            <a:spAutoFit/>
          </a:bodyPr>
          <a:lstStyle/>
          <a:p>
            <a:fld id="{188B0DFB-A417-43A4-ACEE-7D22433B75CC}" type="slidenum">
              <a:rPr lang="en-US" altLang="en-US">
                <a:solidFill>
                  <a:schemeClr val="bg1"/>
                </a:solidFill>
              </a:rPr>
              <a:pPr/>
              <a:t>180</a:t>
            </a:fld>
            <a:endParaRPr lang="en-US" dirty="0">
              <a:solidFill>
                <a:schemeClr val="bg1"/>
              </a:solidFill>
            </a:endParaRPr>
          </a:p>
        </p:txBody>
      </p:sp>
    </p:spTree>
    <p:extLst>
      <p:ext uri="{BB962C8B-B14F-4D97-AF65-F5344CB8AC3E}">
        <p14:creationId xmlns:p14="http://schemas.microsoft.com/office/powerpoint/2010/main" val="2700426414"/>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895E711-D6C2-40E1-B5D0-72B90513CF63}"/>
              </a:ext>
            </a:extLst>
          </p:cNvPr>
          <p:cNvSpPr>
            <a:spLocks noGrp="1"/>
          </p:cNvSpPr>
          <p:nvPr>
            <p:ph type="sldNum" sz="quarter" idx="4294967295"/>
          </p:nvPr>
        </p:nvSpPr>
        <p:spPr/>
        <p:txBody>
          <a:bodyPr/>
          <a:lstStyle/>
          <a:p>
            <a:pPr>
              <a:defRPr/>
            </a:pPr>
            <a:endParaRPr lang="en-US" altLang="en-US" dirty="0"/>
          </a:p>
        </p:txBody>
      </p:sp>
      <p:cxnSp>
        <p:nvCxnSpPr>
          <p:cNvPr id="10" name="Straight Connector 9">
            <a:extLst>
              <a:ext uri="{FF2B5EF4-FFF2-40B4-BE49-F238E27FC236}">
                <a16:creationId xmlns:a16="http://schemas.microsoft.com/office/drawing/2014/main" id="{BC29413A-1A39-4744-91B3-9649BE48A5FF}"/>
              </a:ext>
            </a:extLst>
          </p:cNvPr>
          <p:cNvCxnSpPr/>
          <p:nvPr/>
        </p:nvCxnSpPr>
        <p:spPr>
          <a:xfrm>
            <a:off x="304800" y="1219200"/>
            <a:ext cx="8458200" cy="0"/>
          </a:xfrm>
          <a:prstGeom prst="line">
            <a:avLst/>
          </a:prstGeom>
          <a:ln w="57150">
            <a:solidFill>
              <a:srgbClr val="006838"/>
            </a:solidFill>
          </a:ln>
        </p:spPr>
        <p:style>
          <a:lnRef idx="1">
            <a:schemeClr val="accent1"/>
          </a:lnRef>
          <a:fillRef idx="0">
            <a:schemeClr val="accent1"/>
          </a:fillRef>
          <a:effectRef idx="0">
            <a:schemeClr val="accent1"/>
          </a:effectRef>
          <a:fontRef idx="minor">
            <a:schemeClr val="tx1"/>
          </a:fontRef>
        </p:style>
      </p:cxnSp>
      <p:sp>
        <p:nvSpPr>
          <p:cNvPr id="11" name="Text Placeholder 4">
            <a:extLst>
              <a:ext uri="{FF2B5EF4-FFF2-40B4-BE49-F238E27FC236}">
                <a16:creationId xmlns:a16="http://schemas.microsoft.com/office/drawing/2014/main" id="{5E516C36-7A38-48B7-8177-3141D78CC25C}"/>
              </a:ext>
            </a:extLst>
          </p:cNvPr>
          <p:cNvSpPr txBox="1">
            <a:spLocks/>
          </p:cNvSpPr>
          <p:nvPr/>
        </p:nvSpPr>
        <p:spPr>
          <a:xfrm>
            <a:off x="609602" y="1371600"/>
            <a:ext cx="7754937" cy="521208"/>
          </a:xfrm>
          <a:prstGeom prst="rect">
            <a:avLst/>
          </a:prstGeom>
          <a:solidFill>
            <a:srgbClr val="006838"/>
          </a:solidFill>
        </p:spPr>
        <p:txBody>
          <a:bodyPr wrap="square" rtlCol="0">
            <a:spAutoFit/>
          </a:bodyPr>
          <a:lstStyle>
            <a:defPPr>
              <a:defRPr lang="en-US"/>
            </a:defPPr>
            <a:lvl1pPr algn="ctr">
              <a:defRPr sz="2800" b="1" i="1">
                <a:solidFill>
                  <a:schemeClr val="bg1"/>
                </a:solidFill>
              </a:defRPr>
            </a:lvl1pPr>
          </a:lstStyle>
          <a:p>
            <a:r>
              <a:rPr lang="en-US" dirty="0"/>
              <a:t>Cash Flow Positive</a:t>
            </a:r>
          </a:p>
        </p:txBody>
      </p:sp>
      <p:pic>
        <p:nvPicPr>
          <p:cNvPr id="12" name="Content Placeholder 8" descr="Savings.tiff">
            <a:extLst>
              <a:ext uri="{FF2B5EF4-FFF2-40B4-BE49-F238E27FC236}">
                <a16:creationId xmlns:a16="http://schemas.microsoft.com/office/drawing/2014/main" id="{B13F642C-E59D-4177-B497-882EBB68400F}"/>
              </a:ext>
            </a:extLst>
          </p:cNvPr>
          <p:cNvPicPr>
            <a:picLocks noChangeAspect="1"/>
          </p:cNvPicPr>
          <p:nvPr/>
        </p:nvPicPr>
        <p:blipFill rotWithShape="1">
          <a:blip r:embed="rId2">
            <a:extLst>
              <a:ext uri="{28A0092B-C50C-407E-A947-70E740481C1C}">
                <a14:useLocalDpi xmlns:a14="http://schemas.microsoft.com/office/drawing/2010/main" val="0"/>
              </a:ext>
            </a:extLst>
          </a:blip>
          <a:srcRect l="5682" t="4915" r="2233" b="-1488"/>
          <a:stretch/>
        </p:blipFill>
        <p:spPr>
          <a:xfrm>
            <a:off x="4389121" y="2201084"/>
            <a:ext cx="4157980" cy="2374582"/>
          </a:xfrm>
          <a:prstGeom prst="rect">
            <a:avLst/>
          </a:prstGeom>
        </p:spPr>
      </p:pic>
      <p:sp>
        <p:nvSpPr>
          <p:cNvPr id="13" name="TextBox 12">
            <a:extLst>
              <a:ext uri="{FF2B5EF4-FFF2-40B4-BE49-F238E27FC236}">
                <a16:creationId xmlns:a16="http://schemas.microsoft.com/office/drawing/2014/main" id="{A6A053AE-6CE0-40BB-99D1-AC31B9EA013B}"/>
              </a:ext>
            </a:extLst>
          </p:cNvPr>
          <p:cNvSpPr txBox="1"/>
          <p:nvPr/>
        </p:nvSpPr>
        <p:spPr>
          <a:xfrm>
            <a:off x="705081" y="2209802"/>
            <a:ext cx="3562121" cy="2862322"/>
          </a:xfrm>
          <a:prstGeom prst="rect">
            <a:avLst/>
          </a:prstGeom>
          <a:noFill/>
        </p:spPr>
        <p:txBody>
          <a:bodyPr wrap="square" rtlCol="0">
            <a:spAutoFit/>
          </a:bodyPr>
          <a:lstStyle/>
          <a:p>
            <a:pPr marL="274320" indent="-274320">
              <a:spcBef>
                <a:spcPts val="600"/>
              </a:spcBef>
              <a:spcAft>
                <a:spcPts val="600"/>
              </a:spcAft>
              <a:buClr>
                <a:srgbClr val="006838"/>
              </a:buClr>
              <a:buFont typeface="Arial" charset="0"/>
              <a:buChar char="•"/>
            </a:pPr>
            <a:r>
              <a:rPr lang="en-US" sz="2000" dirty="0">
                <a:solidFill>
                  <a:schemeClr val="bg1"/>
                </a:solidFill>
                <a:latin typeface="+mn-lt"/>
              </a:rPr>
              <a:t>Long loan terms up to 20 years (30 years for solar).</a:t>
            </a:r>
          </a:p>
          <a:p>
            <a:pPr marL="274320" indent="-274320">
              <a:spcBef>
                <a:spcPts val="600"/>
              </a:spcBef>
              <a:spcAft>
                <a:spcPts val="600"/>
              </a:spcAft>
              <a:buClr>
                <a:srgbClr val="006838"/>
              </a:buClr>
              <a:buFont typeface="Arial" charset="0"/>
              <a:buChar char="•"/>
            </a:pPr>
            <a:r>
              <a:rPr lang="en-US" sz="2000" b="1" i="1" u="sng" dirty="0">
                <a:solidFill>
                  <a:schemeClr val="bg1"/>
                </a:solidFill>
                <a:latin typeface="+mn-lt"/>
              </a:rPr>
              <a:t>Fully amortized.</a:t>
            </a:r>
          </a:p>
          <a:p>
            <a:pPr marL="274320" indent="-274320">
              <a:spcBef>
                <a:spcPts val="600"/>
              </a:spcBef>
              <a:spcAft>
                <a:spcPts val="600"/>
              </a:spcAft>
              <a:buClr>
                <a:srgbClr val="006838"/>
              </a:buClr>
              <a:buFont typeface="Arial" charset="0"/>
              <a:buChar char="•"/>
            </a:pPr>
            <a:r>
              <a:rPr lang="en-US" sz="2000" dirty="0">
                <a:solidFill>
                  <a:schemeClr val="bg1"/>
                </a:solidFill>
                <a:latin typeface="+mn-lt"/>
              </a:rPr>
              <a:t>This makes it possible for the annual utility bill savings to be greater than the PACE loan repayment.</a:t>
            </a:r>
          </a:p>
        </p:txBody>
      </p:sp>
      <p:sp>
        <p:nvSpPr>
          <p:cNvPr id="14" name="TextBox 13">
            <a:extLst>
              <a:ext uri="{FF2B5EF4-FFF2-40B4-BE49-F238E27FC236}">
                <a16:creationId xmlns:a16="http://schemas.microsoft.com/office/drawing/2014/main" id="{5C4ADCF3-2893-4A2B-9D82-65612E0B98A2}"/>
              </a:ext>
            </a:extLst>
          </p:cNvPr>
          <p:cNvSpPr txBox="1"/>
          <p:nvPr/>
        </p:nvSpPr>
        <p:spPr>
          <a:xfrm>
            <a:off x="705081" y="5054572"/>
            <a:ext cx="7778529" cy="1323439"/>
          </a:xfrm>
          <a:prstGeom prst="rect">
            <a:avLst/>
          </a:prstGeom>
          <a:noFill/>
        </p:spPr>
        <p:txBody>
          <a:bodyPr wrap="square" rtlCol="0">
            <a:spAutoFit/>
          </a:bodyPr>
          <a:lstStyle/>
          <a:p>
            <a:pPr marL="274320" indent="-274320">
              <a:spcBef>
                <a:spcPts val="600"/>
              </a:spcBef>
              <a:spcAft>
                <a:spcPts val="600"/>
              </a:spcAft>
              <a:buClr>
                <a:srgbClr val="126C0E"/>
              </a:buClr>
              <a:buFont typeface="Arial" charset="0"/>
              <a:buChar char="•"/>
            </a:pPr>
            <a:r>
              <a:rPr lang="en-US" sz="2000" dirty="0">
                <a:solidFill>
                  <a:schemeClr val="bg1"/>
                </a:solidFill>
                <a:latin typeface="+mn-lt"/>
              </a:rPr>
              <a:t>Example: During the repayment term, the utility bills decrease by $20K annually; PACE repayment is $15K annually:  Results in a $5K increase in NOI.  This </a:t>
            </a:r>
            <a:r>
              <a:rPr lang="en-US" sz="2000" b="1" dirty="0">
                <a:solidFill>
                  <a:schemeClr val="bg1"/>
                </a:solidFill>
                <a:latin typeface="+mn-lt"/>
              </a:rPr>
              <a:t>boosts cash flow and property value.</a:t>
            </a:r>
          </a:p>
        </p:txBody>
      </p:sp>
      <p:sp>
        <p:nvSpPr>
          <p:cNvPr id="15" name="TextBox 14">
            <a:extLst>
              <a:ext uri="{FF2B5EF4-FFF2-40B4-BE49-F238E27FC236}">
                <a16:creationId xmlns:a16="http://schemas.microsoft.com/office/drawing/2014/main" id="{FCAF2590-75ED-4586-B5CB-53E989B6FE31}"/>
              </a:ext>
            </a:extLst>
          </p:cNvPr>
          <p:cNvSpPr txBox="1"/>
          <p:nvPr/>
        </p:nvSpPr>
        <p:spPr>
          <a:xfrm>
            <a:off x="1896270" y="388203"/>
            <a:ext cx="5181600" cy="769441"/>
          </a:xfrm>
          <a:prstGeom prst="rect">
            <a:avLst/>
          </a:prstGeom>
          <a:noFill/>
        </p:spPr>
        <p:txBody>
          <a:bodyPr wrap="square" rtlCol="0">
            <a:spAutoFit/>
          </a:bodyPr>
          <a:lstStyle/>
          <a:p>
            <a:pPr algn="ctr"/>
            <a:r>
              <a:rPr lang="en-US" sz="4400" dirty="0">
                <a:solidFill>
                  <a:schemeClr val="bg1"/>
                </a:solidFill>
                <a:latin typeface="+mj-lt"/>
              </a:rPr>
              <a:t>Why PACE?</a:t>
            </a:r>
          </a:p>
        </p:txBody>
      </p:sp>
      <p:sp>
        <p:nvSpPr>
          <p:cNvPr id="3" name="Rectangle 2">
            <a:extLst>
              <a:ext uri="{FF2B5EF4-FFF2-40B4-BE49-F238E27FC236}">
                <a16:creationId xmlns:a16="http://schemas.microsoft.com/office/drawing/2014/main" id="{D705FAD8-9016-4DD4-A2F8-9EAA0F71FCEB}"/>
              </a:ext>
            </a:extLst>
          </p:cNvPr>
          <p:cNvSpPr/>
          <p:nvPr/>
        </p:nvSpPr>
        <p:spPr>
          <a:xfrm>
            <a:off x="8260819" y="6397109"/>
            <a:ext cx="569387" cy="369332"/>
          </a:xfrm>
          <a:prstGeom prst="rect">
            <a:avLst/>
          </a:prstGeom>
        </p:spPr>
        <p:txBody>
          <a:bodyPr wrap="none">
            <a:spAutoFit/>
          </a:bodyPr>
          <a:lstStyle/>
          <a:p>
            <a:fld id="{188B0DFB-A417-43A4-ACEE-7D22433B75CC}" type="slidenum">
              <a:rPr lang="en-US" altLang="en-US">
                <a:solidFill>
                  <a:schemeClr val="bg1"/>
                </a:solidFill>
              </a:rPr>
              <a:pPr/>
              <a:t>181</a:t>
            </a:fld>
            <a:endParaRPr lang="en-US" dirty="0">
              <a:solidFill>
                <a:schemeClr val="bg1"/>
              </a:solidFill>
            </a:endParaRPr>
          </a:p>
        </p:txBody>
      </p:sp>
    </p:spTree>
    <p:extLst>
      <p:ext uri="{BB962C8B-B14F-4D97-AF65-F5344CB8AC3E}">
        <p14:creationId xmlns:p14="http://schemas.microsoft.com/office/powerpoint/2010/main" val="3232563299"/>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895E711-D6C2-40E1-B5D0-72B90513CF63}"/>
              </a:ext>
            </a:extLst>
          </p:cNvPr>
          <p:cNvSpPr>
            <a:spLocks noGrp="1"/>
          </p:cNvSpPr>
          <p:nvPr>
            <p:ph type="sldNum" sz="quarter" idx="4294967295"/>
          </p:nvPr>
        </p:nvSpPr>
        <p:spPr/>
        <p:txBody>
          <a:bodyPr/>
          <a:lstStyle/>
          <a:p>
            <a:pPr>
              <a:defRPr/>
            </a:pPr>
            <a:endParaRPr lang="en-US" altLang="en-US" dirty="0"/>
          </a:p>
        </p:txBody>
      </p:sp>
      <p:cxnSp>
        <p:nvCxnSpPr>
          <p:cNvPr id="10" name="Straight Connector 9">
            <a:extLst>
              <a:ext uri="{FF2B5EF4-FFF2-40B4-BE49-F238E27FC236}">
                <a16:creationId xmlns:a16="http://schemas.microsoft.com/office/drawing/2014/main" id="{BC29413A-1A39-4744-91B3-9649BE48A5FF}"/>
              </a:ext>
            </a:extLst>
          </p:cNvPr>
          <p:cNvCxnSpPr/>
          <p:nvPr/>
        </p:nvCxnSpPr>
        <p:spPr>
          <a:xfrm>
            <a:off x="304800" y="1219200"/>
            <a:ext cx="8458200" cy="0"/>
          </a:xfrm>
          <a:prstGeom prst="line">
            <a:avLst/>
          </a:prstGeom>
          <a:ln w="57150">
            <a:solidFill>
              <a:srgbClr val="006838"/>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FCAF2590-75ED-4586-B5CB-53E989B6FE31}"/>
              </a:ext>
            </a:extLst>
          </p:cNvPr>
          <p:cNvSpPr txBox="1"/>
          <p:nvPr/>
        </p:nvSpPr>
        <p:spPr>
          <a:xfrm>
            <a:off x="1896270" y="388203"/>
            <a:ext cx="5181600" cy="769441"/>
          </a:xfrm>
          <a:prstGeom prst="rect">
            <a:avLst/>
          </a:prstGeom>
          <a:noFill/>
        </p:spPr>
        <p:txBody>
          <a:bodyPr wrap="square" rtlCol="0">
            <a:spAutoFit/>
          </a:bodyPr>
          <a:lstStyle/>
          <a:p>
            <a:pPr algn="ctr"/>
            <a:r>
              <a:rPr lang="en-US" sz="4400" dirty="0">
                <a:solidFill>
                  <a:schemeClr val="bg1"/>
                </a:solidFill>
                <a:latin typeface="+mj-lt"/>
              </a:rPr>
              <a:t>Why PACE?</a:t>
            </a:r>
          </a:p>
        </p:txBody>
      </p:sp>
      <p:sp>
        <p:nvSpPr>
          <p:cNvPr id="9" name="Rectangle 8">
            <a:extLst>
              <a:ext uri="{FF2B5EF4-FFF2-40B4-BE49-F238E27FC236}">
                <a16:creationId xmlns:a16="http://schemas.microsoft.com/office/drawing/2014/main" id="{876C6276-05D7-42D1-89F1-DB8C1AA15B99}"/>
              </a:ext>
            </a:extLst>
          </p:cNvPr>
          <p:cNvSpPr/>
          <p:nvPr/>
        </p:nvSpPr>
        <p:spPr>
          <a:xfrm>
            <a:off x="381000" y="1371600"/>
            <a:ext cx="8305800" cy="2800767"/>
          </a:xfrm>
          <a:prstGeom prst="rect">
            <a:avLst/>
          </a:prstGeom>
        </p:spPr>
        <p:txBody>
          <a:bodyPr wrap="square">
            <a:spAutoFit/>
          </a:bodyPr>
          <a:lstStyle/>
          <a:p>
            <a:pPr marL="274320" indent="-274320">
              <a:buClr>
                <a:srgbClr val="006838"/>
              </a:buClr>
              <a:buFont typeface="Arial" charset="0"/>
              <a:buChar char="•"/>
            </a:pPr>
            <a:r>
              <a:rPr lang="en-US" sz="2200" dirty="0">
                <a:solidFill>
                  <a:schemeClr val="bg1"/>
                </a:solidFill>
                <a:latin typeface="+mn-lt"/>
              </a:rPr>
              <a:t>Transferable: PACE is attached to a building, not an individual or business.</a:t>
            </a:r>
          </a:p>
          <a:p>
            <a:pPr marL="274320" indent="-274320">
              <a:buClr>
                <a:srgbClr val="006838"/>
              </a:buClr>
              <a:buFont typeface="Arial" charset="0"/>
              <a:buChar char="•"/>
            </a:pPr>
            <a:endParaRPr lang="en-US" sz="2200" dirty="0">
              <a:solidFill>
                <a:schemeClr val="bg1"/>
              </a:solidFill>
              <a:latin typeface="+mn-lt"/>
            </a:endParaRPr>
          </a:p>
          <a:p>
            <a:pPr marL="274320" indent="-274320">
              <a:buClr>
                <a:srgbClr val="006838"/>
              </a:buClr>
              <a:buFont typeface="Arial" charset="0"/>
              <a:buChar char="•"/>
            </a:pPr>
            <a:r>
              <a:rPr lang="en-US" sz="2200" dirty="0">
                <a:solidFill>
                  <a:schemeClr val="bg1"/>
                </a:solidFill>
                <a:latin typeface="+mn-lt"/>
              </a:rPr>
              <a:t>PACE tax assessments can be passed on to tenants under most lease forms.</a:t>
            </a:r>
          </a:p>
          <a:p>
            <a:pPr marL="274320" indent="-274320">
              <a:buClr>
                <a:srgbClr val="006838"/>
              </a:buClr>
              <a:buFont typeface="Arial" charset="0"/>
              <a:buChar char="•"/>
            </a:pPr>
            <a:endParaRPr lang="en-US" sz="2200" dirty="0">
              <a:solidFill>
                <a:schemeClr val="bg1"/>
              </a:solidFill>
              <a:latin typeface="+mn-lt"/>
            </a:endParaRPr>
          </a:p>
          <a:p>
            <a:pPr marL="274320" indent="-274320">
              <a:buClr>
                <a:srgbClr val="006838"/>
              </a:buClr>
              <a:buFont typeface="Arial" charset="0"/>
              <a:buChar char="•"/>
            </a:pPr>
            <a:r>
              <a:rPr lang="en-US" sz="2200" dirty="0">
                <a:solidFill>
                  <a:schemeClr val="bg1"/>
                </a:solidFill>
                <a:latin typeface="+mn-lt"/>
              </a:rPr>
              <a:t>Tenants save on energy costs and experience the same net payments, thereby reducing their occupancy cost (rent).</a:t>
            </a:r>
          </a:p>
        </p:txBody>
      </p:sp>
      <p:pic>
        <p:nvPicPr>
          <p:cNvPr id="16" name="Picture 15" descr="Seller.tiff">
            <a:extLst>
              <a:ext uri="{FF2B5EF4-FFF2-40B4-BE49-F238E27FC236}">
                <a16:creationId xmlns:a16="http://schemas.microsoft.com/office/drawing/2014/main" id="{100CA779-448B-4F8B-B99B-7D51902DD67F}"/>
              </a:ext>
            </a:extLst>
          </p:cNvPr>
          <p:cNvPicPr>
            <a:picLocks noChangeAspect="1"/>
          </p:cNvPicPr>
          <p:nvPr/>
        </p:nvPicPr>
        <p:blipFill rotWithShape="1">
          <a:blip r:embed="rId2">
            <a:extLst>
              <a:ext uri="{28A0092B-C50C-407E-A947-70E740481C1C}">
                <a14:useLocalDpi xmlns:a14="http://schemas.microsoft.com/office/drawing/2010/main" val="0"/>
              </a:ext>
            </a:extLst>
          </a:blip>
          <a:srcRect l="47486" t="30342" r="5298" b="-782"/>
          <a:stretch/>
        </p:blipFill>
        <p:spPr>
          <a:xfrm>
            <a:off x="2549815" y="4401151"/>
            <a:ext cx="1155741" cy="2073982"/>
          </a:xfrm>
          <a:prstGeom prst="rect">
            <a:avLst/>
          </a:prstGeom>
        </p:spPr>
      </p:pic>
      <p:pic>
        <p:nvPicPr>
          <p:cNvPr id="17" name="Picture 16" descr="Buyer.tiff">
            <a:extLst>
              <a:ext uri="{FF2B5EF4-FFF2-40B4-BE49-F238E27FC236}">
                <a16:creationId xmlns:a16="http://schemas.microsoft.com/office/drawing/2014/main" id="{4F29ECA6-442C-4CEF-98D7-3BE05C13FD6C}"/>
              </a:ext>
            </a:extLst>
          </p:cNvPr>
          <p:cNvPicPr>
            <a:picLocks noChangeAspect="1"/>
          </p:cNvPicPr>
          <p:nvPr/>
        </p:nvPicPr>
        <p:blipFill rotWithShape="1">
          <a:blip r:embed="rId3">
            <a:extLst>
              <a:ext uri="{28A0092B-C50C-407E-A947-70E740481C1C}">
                <a14:useLocalDpi xmlns:a14="http://schemas.microsoft.com/office/drawing/2010/main" val="0"/>
              </a:ext>
            </a:extLst>
          </a:blip>
          <a:srcRect t="40060" r="40957" b="-27"/>
          <a:stretch/>
        </p:blipFill>
        <p:spPr>
          <a:xfrm>
            <a:off x="5149208" y="4724400"/>
            <a:ext cx="1403992" cy="1695424"/>
          </a:xfrm>
          <a:prstGeom prst="rect">
            <a:avLst/>
          </a:prstGeom>
        </p:spPr>
      </p:pic>
      <p:pic>
        <p:nvPicPr>
          <p:cNvPr id="18" name="Picture 17" descr="Buyer.tiff">
            <a:extLst>
              <a:ext uri="{FF2B5EF4-FFF2-40B4-BE49-F238E27FC236}">
                <a16:creationId xmlns:a16="http://schemas.microsoft.com/office/drawing/2014/main" id="{741D33F5-89CA-4FF9-A5D7-5216B15A94E8}"/>
              </a:ext>
            </a:extLst>
          </p:cNvPr>
          <p:cNvPicPr>
            <a:picLocks noChangeAspect="1"/>
          </p:cNvPicPr>
          <p:nvPr/>
        </p:nvPicPr>
        <p:blipFill rotWithShape="1">
          <a:blip r:embed="rId3">
            <a:extLst>
              <a:ext uri="{28A0092B-C50C-407E-A947-70E740481C1C}">
                <a14:useLocalDpi xmlns:a14="http://schemas.microsoft.com/office/drawing/2010/main" val="0"/>
              </a:ext>
            </a:extLst>
          </a:blip>
          <a:srcRect l="20190" t="15990" r="45101" b="66159"/>
          <a:stretch/>
        </p:blipFill>
        <p:spPr>
          <a:xfrm>
            <a:off x="3805042" y="5126061"/>
            <a:ext cx="1261872" cy="771562"/>
          </a:xfrm>
          <a:prstGeom prst="rect">
            <a:avLst/>
          </a:prstGeom>
        </p:spPr>
      </p:pic>
      <p:pic>
        <p:nvPicPr>
          <p:cNvPr id="19" name="Picture 18" descr="Building.tiff">
            <a:extLst>
              <a:ext uri="{FF2B5EF4-FFF2-40B4-BE49-F238E27FC236}">
                <a16:creationId xmlns:a16="http://schemas.microsoft.com/office/drawing/2014/main" id="{0B6D8DE8-3A33-4769-91A7-5857423A2D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0600" y="4622244"/>
            <a:ext cx="1482087" cy="1939580"/>
          </a:xfrm>
          <a:prstGeom prst="rect">
            <a:avLst/>
          </a:prstGeom>
        </p:spPr>
      </p:pic>
      <p:pic>
        <p:nvPicPr>
          <p:cNvPr id="20" name="Picture 19" descr="Building.tiff">
            <a:extLst>
              <a:ext uri="{FF2B5EF4-FFF2-40B4-BE49-F238E27FC236}">
                <a16:creationId xmlns:a16="http://schemas.microsoft.com/office/drawing/2014/main" id="{D513A902-A870-40BD-875A-E3BD1E63EF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71313" y="4605990"/>
            <a:ext cx="1482087" cy="1939580"/>
          </a:xfrm>
          <a:prstGeom prst="rect">
            <a:avLst/>
          </a:prstGeom>
        </p:spPr>
      </p:pic>
      <p:sp>
        <p:nvSpPr>
          <p:cNvPr id="3" name="Rectangle 2">
            <a:extLst>
              <a:ext uri="{FF2B5EF4-FFF2-40B4-BE49-F238E27FC236}">
                <a16:creationId xmlns:a16="http://schemas.microsoft.com/office/drawing/2014/main" id="{62730A78-889D-423B-82C5-6603FEBD8858}"/>
              </a:ext>
            </a:extLst>
          </p:cNvPr>
          <p:cNvSpPr/>
          <p:nvPr/>
        </p:nvSpPr>
        <p:spPr>
          <a:xfrm>
            <a:off x="8351306" y="6387584"/>
            <a:ext cx="569387" cy="369332"/>
          </a:xfrm>
          <a:prstGeom prst="rect">
            <a:avLst/>
          </a:prstGeom>
        </p:spPr>
        <p:txBody>
          <a:bodyPr wrap="none">
            <a:spAutoFit/>
          </a:bodyPr>
          <a:lstStyle/>
          <a:p>
            <a:fld id="{188B0DFB-A417-43A4-ACEE-7D22433B75CC}" type="slidenum">
              <a:rPr lang="en-US" altLang="en-US">
                <a:solidFill>
                  <a:schemeClr val="bg1"/>
                </a:solidFill>
              </a:rPr>
              <a:pPr/>
              <a:t>182</a:t>
            </a:fld>
            <a:endParaRPr lang="en-US" dirty="0">
              <a:solidFill>
                <a:schemeClr val="bg1"/>
              </a:solidFill>
            </a:endParaRPr>
          </a:p>
        </p:txBody>
      </p:sp>
    </p:spTree>
    <p:extLst>
      <p:ext uri="{BB962C8B-B14F-4D97-AF65-F5344CB8AC3E}">
        <p14:creationId xmlns:p14="http://schemas.microsoft.com/office/powerpoint/2010/main" val="3335415002"/>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8DDD5F3-E946-435E-9D00-0C4FD5E722C3}"/>
              </a:ext>
            </a:extLst>
          </p:cNvPr>
          <p:cNvSpPr txBox="1">
            <a:spLocks/>
          </p:cNvSpPr>
          <p:nvPr/>
        </p:nvSpPr>
        <p:spPr bwMode="auto">
          <a:xfrm>
            <a:off x="392182" y="324023"/>
            <a:ext cx="8420561" cy="100454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normAutofit/>
          </a:bodyPr>
          <a:lstStyle>
            <a:defPPr>
              <a:defRPr lang="en-US"/>
            </a:defPPr>
            <a:lvl1pPr algn="l" rtl="0" eaLnBrk="1" fontAlgn="base" hangingPunct="1">
              <a:spcBef>
                <a:spcPct val="0"/>
              </a:spcBef>
              <a:spcAft>
                <a:spcPct val="0"/>
              </a:spcAft>
              <a:defRPr sz="1400"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r>
              <a:rPr lang="en-US" sz="2400" dirty="0">
                <a:solidFill>
                  <a:schemeClr val="bg1"/>
                </a:solidFill>
              </a:rPr>
              <a:t>Commercial PACE Programs Today </a:t>
            </a:r>
          </a:p>
          <a:p>
            <a:pPr algn="ctr"/>
            <a:r>
              <a:rPr lang="en-US" sz="2400" dirty="0">
                <a:solidFill>
                  <a:schemeClr val="bg1"/>
                </a:solidFill>
              </a:rPr>
              <a:t>(Website http://pacenation.us/)</a:t>
            </a:r>
          </a:p>
        </p:txBody>
      </p:sp>
      <p:sp>
        <p:nvSpPr>
          <p:cNvPr id="136" name="TextBox 135">
            <a:extLst>
              <a:ext uri="{FF2B5EF4-FFF2-40B4-BE49-F238E27FC236}">
                <a16:creationId xmlns:a16="http://schemas.microsoft.com/office/drawing/2014/main" id="{468DA34D-2C91-4C9D-A2AE-D2A37ECE4DAC}"/>
              </a:ext>
            </a:extLst>
          </p:cNvPr>
          <p:cNvSpPr txBox="1"/>
          <p:nvPr/>
        </p:nvSpPr>
        <p:spPr>
          <a:xfrm>
            <a:off x="887912" y="1143000"/>
            <a:ext cx="7189288" cy="420921"/>
          </a:xfrm>
          <a:prstGeom prst="rect">
            <a:avLst/>
          </a:prstGeom>
          <a:solidFill>
            <a:srgbClr val="92D050"/>
          </a:solidFill>
        </p:spPr>
        <p:txBody>
          <a:bodyPr wrap="square" lIns="82012" tIns="41005" rIns="82012" bIns="41005" rtlCol="0">
            <a:spAutoFit/>
          </a:bodyPr>
          <a:lstStyle/>
          <a:p>
            <a:pPr algn="ctr"/>
            <a:r>
              <a:rPr lang="en-US" sz="2200" i="1" dirty="0">
                <a:solidFill>
                  <a:schemeClr val="bg1"/>
                </a:solidFill>
              </a:rPr>
              <a:t>1063+ Projects    $482+ Million     7,222 Jobs</a:t>
            </a:r>
          </a:p>
        </p:txBody>
      </p:sp>
      <p:sp>
        <p:nvSpPr>
          <p:cNvPr id="123" name="Rectangle 122">
            <a:extLst>
              <a:ext uri="{FF2B5EF4-FFF2-40B4-BE49-F238E27FC236}">
                <a16:creationId xmlns:a16="http://schemas.microsoft.com/office/drawing/2014/main" id="{BE37EB69-C73A-4AA1-BDB8-9FD9937E9862}"/>
              </a:ext>
            </a:extLst>
          </p:cNvPr>
          <p:cNvSpPr/>
          <p:nvPr/>
        </p:nvSpPr>
        <p:spPr>
          <a:xfrm>
            <a:off x="8243356" y="6414572"/>
            <a:ext cx="569387" cy="369332"/>
          </a:xfrm>
          <a:prstGeom prst="rect">
            <a:avLst/>
          </a:prstGeom>
        </p:spPr>
        <p:txBody>
          <a:bodyPr wrap="none">
            <a:spAutoFit/>
          </a:bodyPr>
          <a:lstStyle/>
          <a:p>
            <a:fld id="{188B0DFB-A417-43A4-ACEE-7D22433B75CC}" type="slidenum">
              <a:rPr lang="en-US" altLang="en-US">
                <a:solidFill>
                  <a:schemeClr val="bg1"/>
                </a:solidFill>
              </a:rPr>
              <a:pPr/>
              <a:t>183</a:t>
            </a:fld>
            <a:endParaRPr lang="en-US" dirty="0">
              <a:solidFill>
                <a:schemeClr val="bg1"/>
              </a:solidFill>
            </a:endParaRPr>
          </a:p>
        </p:txBody>
      </p:sp>
      <p:pic>
        <p:nvPicPr>
          <p:cNvPr id="4" name="Picture 3">
            <a:extLst>
              <a:ext uri="{FF2B5EF4-FFF2-40B4-BE49-F238E27FC236}">
                <a16:creationId xmlns:a16="http://schemas.microsoft.com/office/drawing/2014/main" id="{3C8E4643-0DD0-49F5-8E51-FC3A9895734D}"/>
              </a:ext>
            </a:extLst>
          </p:cNvPr>
          <p:cNvPicPr>
            <a:picLocks noChangeAspect="1"/>
          </p:cNvPicPr>
          <p:nvPr/>
        </p:nvPicPr>
        <p:blipFill rotWithShape="1">
          <a:blip r:embed="rId2"/>
          <a:srcRect t="1602"/>
          <a:stretch/>
        </p:blipFill>
        <p:spPr>
          <a:xfrm>
            <a:off x="1467347" y="1828800"/>
            <a:ext cx="6209306" cy="4955104"/>
          </a:xfrm>
          <a:prstGeom prst="rect">
            <a:avLst/>
          </a:prstGeom>
        </p:spPr>
      </p:pic>
    </p:spTree>
    <p:extLst>
      <p:ext uri="{BB962C8B-B14F-4D97-AF65-F5344CB8AC3E}">
        <p14:creationId xmlns:p14="http://schemas.microsoft.com/office/powerpoint/2010/main" val="2792312851"/>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33ADDB-9106-4F24-B107-4BCA9E012C3E}"/>
              </a:ext>
            </a:extLst>
          </p:cNvPr>
          <p:cNvSpPr>
            <a:spLocks noGrp="1"/>
          </p:cNvSpPr>
          <p:nvPr>
            <p:ph type="sldNum" sz="quarter" idx="4294967295"/>
          </p:nvPr>
        </p:nvSpPr>
        <p:spPr/>
        <p:txBody>
          <a:bodyPr/>
          <a:lstStyle/>
          <a:p>
            <a:pPr>
              <a:defRPr/>
            </a:pPr>
            <a:endParaRPr lang="en-US" altLang="en-US" dirty="0"/>
          </a:p>
        </p:txBody>
      </p:sp>
      <p:sp>
        <p:nvSpPr>
          <p:cNvPr id="3" name="TextBox 2">
            <a:extLst>
              <a:ext uri="{FF2B5EF4-FFF2-40B4-BE49-F238E27FC236}">
                <a16:creationId xmlns:a16="http://schemas.microsoft.com/office/drawing/2014/main" id="{938CE237-4ED4-44D4-8B48-EB62B18F050D}"/>
              </a:ext>
            </a:extLst>
          </p:cNvPr>
          <p:cNvSpPr txBox="1"/>
          <p:nvPr/>
        </p:nvSpPr>
        <p:spPr>
          <a:xfrm>
            <a:off x="1295400" y="221159"/>
            <a:ext cx="6578608" cy="769441"/>
          </a:xfrm>
          <a:prstGeom prst="rect">
            <a:avLst/>
          </a:prstGeom>
          <a:noFill/>
        </p:spPr>
        <p:txBody>
          <a:bodyPr wrap="square" rtlCol="0">
            <a:spAutoFit/>
          </a:bodyPr>
          <a:lstStyle/>
          <a:p>
            <a:pPr algn="ctr"/>
            <a:r>
              <a:rPr lang="en-US" sz="4400" dirty="0">
                <a:solidFill>
                  <a:schemeClr val="bg1"/>
                </a:solidFill>
                <a:latin typeface="+mj-lt"/>
              </a:rPr>
              <a:t>Measure Requirements</a:t>
            </a:r>
          </a:p>
        </p:txBody>
      </p:sp>
      <p:cxnSp>
        <p:nvCxnSpPr>
          <p:cNvPr id="5" name="Straight Connector 4">
            <a:extLst>
              <a:ext uri="{FF2B5EF4-FFF2-40B4-BE49-F238E27FC236}">
                <a16:creationId xmlns:a16="http://schemas.microsoft.com/office/drawing/2014/main" id="{7206C38B-213A-4FDC-8176-CBBD60111569}"/>
              </a:ext>
            </a:extLst>
          </p:cNvPr>
          <p:cNvCxnSpPr/>
          <p:nvPr/>
        </p:nvCxnSpPr>
        <p:spPr>
          <a:xfrm>
            <a:off x="304800" y="1219200"/>
            <a:ext cx="8458200" cy="0"/>
          </a:xfrm>
          <a:prstGeom prst="line">
            <a:avLst/>
          </a:prstGeom>
          <a:ln w="57150">
            <a:solidFill>
              <a:srgbClr val="006838"/>
            </a:solidFill>
          </a:ln>
        </p:spPr>
        <p:style>
          <a:lnRef idx="1">
            <a:schemeClr val="accent1"/>
          </a:lnRef>
          <a:fillRef idx="0">
            <a:schemeClr val="accent1"/>
          </a:fillRef>
          <a:effectRef idx="0">
            <a:schemeClr val="accent1"/>
          </a:effectRef>
          <a:fontRef idx="minor">
            <a:schemeClr val="tx1"/>
          </a:fontRef>
        </p:style>
      </p:cxnSp>
      <p:sp>
        <p:nvSpPr>
          <p:cNvPr id="6" name="Content Placeholder 1">
            <a:extLst>
              <a:ext uri="{FF2B5EF4-FFF2-40B4-BE49-F238E27FC236}">
                <a16:creationId xmlns:a16="http://schemas.microsoft.com/office/drawing/2014/main" id="{13BD9988-3D46-42B9-96DE-BA2717E5FDCD}"/>
              </a:ext>
            </a:extLst>
          </p:cNvPr>
          <p:cNvSpPr txBox="1">
            <a:spLocks/>
          </p:cNvSpPr>
          <p:nvPr/>
        </p:nvSpPr>
        <p:spPr>
          <a:xfrm>
            <a:off x="2514600" y="1828800"/>
            <a:ext cx="6400800" cy="4310279"/>
          </a:xfrm>
          <a:prstGeom prst="rect">
            <a:avLst/>
          </a:prstGeom>
        </p:spPr>
        <p:txBody>
          <a:bodyPr>
            <a:normAutofit lnSpcReduction="10000"/>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buClr>
                <a:srgbClr val="006838"/>
              </a:buClr>
            </a:pPr>
            <a:r>
              <a:rPr lang="en-US" kern="0" dirty="0">
                <a:solidFill>
                  <a:schemeClr val="bg1"/>
                </a:solidFill>
              </a:rPr>
              <a:t>Useful life greater than five years</a:t>
            </a:r>
          </a:p>
          <a:p>
            <a:pPr>
              <a:buClr>
                <a:srgbClr val="006838"/>
              </a:buClr>
            </a:pPr>
            <a:r>
              <a:rPr lang="en-US" kern="0" dirty="0">
                <a:solidFill>
                  <a:schemeClr val="bg1"/>
                </a:solidFill>
              </a:rPr>
              <a:t>Permanently affixed to the property</a:t>
            </a:r>
          </a:p>
          <a:p>
            <a:pPr>
              <a:buClr>
                <a:srgbClr val="006838"/>
              </a:buClr>
            </a:pPr>
            <a:r>
              <a:rPr lang="en-US" kern="0" dirty="0">
                <a:solidFill>
                  <a:schemeClr val="bg1"/>
                </a:solidFill>
              </a:rPr>
              <a:t>Each improvement must</a:t>
            </a:r>
          </a:p>
          <a:p>
            <a:pPr lvl="1">
              <a:buClr>
                <a:srgbClr val="006838"/>
              </a:buClr>
            </a:pPr>
            <a:r>
              <a:rPr lang="en-US" kern="0" dirty="0">
                <a:solidFill>
                  <a:schemeClr val="bg1"/>
                </a:solidFill>
              </a:rPr>
              <a:t>reduce energy usage,</a:t>
            </a:r>
          </a:p>
          <a:p>
            <a:pPr lvl="1">
              <a:buClr>
                <a:srgbClr val="006838"/>
              </a:buClr>
            </a:pPr>
            <a:r>
              <a:rPr lang="en-US" kern="0" dirty="0">
                <a:solidFill>
                  <a:schemeClr val="bg1"/>
                </a:solidFill>
              </a:rPr>
              <a:t>reduce water usage,</a:t>
            </a:r>
          </a:p>
          <a:p>
            <a:pPr lvl="1">
              <a:buClr>
                <a:srgbClr val="006838"/>
              </a:buClr>
            </a:pPr>
            <a:r>
              <a:rPr lang="en-US" kern="0" dirty="0">
                <a:solidFill>
                  <a:schemeClr val="bg1"/>
                </a:solidFill>
              </a:rPr>
              <a:t>or generate renewable energy for the property</a:t>
            </a:r>
          </a:p>
        </p:txBody>
      </p:sp>
      <p:pic>
        <p:nvPicPr>
          <p:cNvPr id="7" name="Picture 6" descr="S:\Marketing\EFS\PACE\icon_EE_v2.png">
            <a:extLst>
              <a:ext uri="{FF2B5EF4-FFF2-40B4-BE49-F238E27FC236}">
                <a16:creationId xmlns:a16="http://schemas.microsoft.com/office/drawing/2014/main" id="{3583E45A-861B-485D-9EC7-80340703EE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9" y="1371600"/>
            <a:ext cx="1828801" cy="18288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S:\Marketing\EFS\PACE\icon_WS_v2.png">
            <a:extLst>
              <a:ext uri="{FF2B5EF4-FFF2-40B4-BE49-F238E27FC236}">
                <a16:creationId xmlns:a16="http://schemas.microsoft.com/office/drawing/2014/main" id="{1AB2CFC3-FCAA-41B7-8EE6-4D55899D73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1" y="4876800"/>
            <a:ext cx="18288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S:\Marketing\EFS\PACE\icon_RE_v2.png">
            <a:extLst>
              <a:ext uri="{FF2B5EF4-FFF2-40B4-BE49-F238E27FC236}">
                <a16:creationId xmlns:a16="http://schemas.microsoft.com/office/drawing/2014/main" id="{5F43ECCC-5394-43E2-A93F-A721CEA45F1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3124200"/>
            <a:ext cx="1828800"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F8D3C22-6BF0-4B82-B9E6-9FC361B50580}"/>
              </a:ext>
            </a:extLst>
          </p:cNvPr>
          <p:cNvSpPr/>
          <p:nvPr/>
        </p:nvSpPr>
        <p:spPr>
          <a:xfrm>
            <a:off x="8287806" y="6397109"/>
            <a:ext cx="569387" cy="369332"/>
          </a:xfrm>
          <a:prstGeom prst="rect">
            <a:avLst/>
          </a:prstGeom>
        </p:spPr>
        <p:txBody>
          <a:bodyPr wrap="none">
            <a:spAutoFit/>
          </a:bodyPr>
          <a:lstStyle/>
          <a:p>
            <a:fld id="{188B0DFB-A417-43A4-ACEE-7D22433B75CC}" type="slidenum">
              <a:rPr lang="en-US" altLang="en-US">
                <a:solidFill>
                  <a:schemeClr val="bg1"/>
                </a:solidFill>
              </a:rPr>
              <a:pPr/>
              <a:t>184</a:t>
            </a:fld>
            <a:endParaRPr lang="en-US" dirty="0">
              <a:solidFill>
                <a:schemeClr val="bg1"/>
              </a:solidFill>
            </a:endParaRPr>
          </a:p>
        </p:txBody>
      </p:sp>
    </p:spTree>
    <p:extLst>
      <p:ext uri="{BB962C8B-B14F-4D97-AF65-F5344CB8AC3E}">
        <p14:creationId xmlns:p14="http://schemas.microsoft.com/office/powerpoint/2010/main" val="3273862339"/>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600D622-3FA7-4920-B8C8-4D4A1A27362C}"/>
              </a:ext>
            </a:extLst>
          </p:cNvPr>
          <p:cNvSpPr>
            <a:spLocks noGrp="1"/>
          </p:cNvSpPr>
          <p:nvPr>
            <p:ph type="sldNum" sz="quarter" idx="4294967295"/>
          </p:nvPr>
        </p:nvSpPr>
        <p:spPr/>
        <p:txBody>
          <a:bodyPr/>
          <a:lstStyle/>
          <a:p>
            <a:pPr>
              <a:defRPr/>
            </a:pPr>
            <a:endParaRPr lang="en-US" altLang="en-US" dirty="0"/>
          </a:p>
        </p:txBody>
      </p:sp>
      <p:sp>
        <p:nvSpPr>
          <p:cNvPr id="3" name="TextBox 2">
            <a:extLst>
              <a:ext uri="{FF2B5EF4-FFF2-40B4-BE49-F238E27FC236}">
                <a16:creationId xmlns:a16="http://schemas.microsoft.com/office/drawing/2014/main" id="{7B2EFB58-DBBD-4CB2-8FE5-D275008ABA5C}"/>
              </a:ext>
            </a:extLst>
          </p:cNvPr>
          <p:cNvSpPr txBox="1"/>
          <p:nvPr/>
        </p:nvSpPr>
        <p:spPr>
          <a:xfrm>
            <a:off x="1600200" y="231787"/>
            <a:ext cx="5867400" cy="769441"/>
          </a:xfrm>
          <a:prstGeom prst="rect">
            <a:avLst/>
          </a:prstGeom>
          <a:noFill/>
        </p:spPr>
        <p:txBody>
          <a:bodyPr wrap="square" rtlCol="0">
            <a:spAutoFit/>
          </a:bodyPr>
          <a:lstStyle/>
          <a:p>
            <a:pPr algn="ctr"/>
            <a:r>
              <a:rPr lang="en-US" sz="4400" dirty="0">
                <a:solidFill>
                  <a:schemeClr val="bg1"/>
                </a:solidFill>
                <a:latin typeface="+mj-lt"/>
              </a:rPr>
              <a:t>Financing Terms</a:t>
            </a:r>
          </a:p>
        </p:txBody>
      </p:sp>
      <p:cxnSp>
        <p:nvCxnSpPr>
          <p:cNvPr id="5" name="Straight Connector 4">
            <a:extLst>
              <a:ext uri="{FF2B5EF4-FFF2-40B4-BE49-F238E27FC236}">
                <a16:creationId xmlns:a16="http://schemas.microsoft.com/office/drawing/2014/main" id="{2370AA0D-6DE8-41E3-8993-CA63BA83DEAB}"/>
              </a:ext>
            </a:extLst>
          </p:cNvPr>
          <p:cNvCxnSpPr/>
          <p:nvPr/>
        </p:nvCxnSpPr>
        <p:spPr>
          <a:xfrm>
            <a:off x="304800" y="1219200"/>
            <a:ext cx="8458200" cy="0"/>
          </a:xfrm>
          <a:prstGeom prst="line">
            <a:avLst/>
          </a:prstGeom>
          <a:ln w="57150">
            <a:solidFill>
              <a:srgbClr val="006838"/>
            </a:solidFill>
          </a:ln>
        </p:spPr>
        <p:style>
          <a:lnRef idx="1">
            <a:schemeClr val="accent1"/>
          </a:lnRef>
          <a:fillRef idx="0">
            <a:schemeClr val="accent1"/>
          </a:fillRef>
          <a:effectRef idx="0">
            <a:schemeClr val="accent1"/>
          </a:effectRef>
          <a:fontRef idx="minor">
            <a:schemeClr val="tx1"/>
          </a:fontRef>
        </p:style>
      </p:cxnSp>
      <p:sp>
        <p:nvSpPr>
          <p:cNvPr id="6" name="Content Placeholder 2">
            <a:extLst>
              <a:ext uri="{FF2B5EF4-FFF2-40B4-BE49-F238E27FC236}">
                <a16:creationId xmlns:a16="http://schemas.microsoft.com/office/drawing/2014/main" id="{94AF0DE0-BE1F-4FD9-AC19-8DCE5E1C01D8}"/>
              </a:ext>
            </a:extLst>
          </p:cNvPr>
          <p:cNvSpPr txBox="1">
            <a:spLocks/>
          </p:cNvSpPr>
          <p:nvPr/>
        </p:nvSpPr>
        <p:spPr>
          <a:xfrm>
            <a:off x="4197663" y="1408331"/>
            <a:ext cx="4870137" cy="5678269"/>
          </a:xfrm>
          <a:prstGeom prst="rect">
            <a:avLst/>
          </a:prstGeom>
        </p:spPr>
        <p:txBody>
          <a:bodyPr anchor="ct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61772" indent="-457200">
              <a:spcBef>
                <a:spcPts val="0"/>
              </a:spcBef>
              <a:spcAft>
                <a:spcPts val="1200"/>
              </a:spcAft>
              <a:buClr>
                <a:srgbClr val="006838"/>
              </a:buClr>
            </a:pPr>
            <a:r>
              <a:rPr lang="en-US" sz="2200" b="1" kern="0" dirty="0">
                <a:solidFill>
                  <a:schemeClr val="bg1"/>
                </a:solidFill>
                <a:cs typeface="Franklin Gothic Book"/>
              </a:rPr>
              <a:t>Loan Term: </a:t>
            </a:r>
            <a:r>
              <a:rPr lang="en-US" sz="2200" kern="0" dirty="0">
                <a:solidFill>
                  <a:schemeClr val="bg1"/>
                </a:solidFill>
                <a:cs typeface="Franklin Gothic Book"/>
              </a:rPr>
              <a:t>5–30 years (full amortization)</a:t>
            </a:r>
          </a:p>
          <a:p>
            <a:pPr marL="461772" indent="-457200">
              <a:spcBef>
                <a:spcPts val="0"/>
              </a:spcBef>
              <a:spcAft>
                <a:spcPts val="1200"/>
              </a:spcAft>
              <a:buClr>
                <a:srgbClr val="006838"/>
              </a:buClr>
            </a:pPr>
            <a:r>
              <a:rPr lang="en-US" sz="2200" b="1" kern="0" dirty="0">
                <a:solidFill>
                  <a:schemeClr val="bg1"/>
                </a:solidFill>
                <a:cs typeface="Franklin Gothic Book"/>
              </a:rPr>
              <a:t>Interest Rate: </a:t>
            </a:r>
            <a:r>
              <a:rPr lang="en-US" sz="2200" kern="0" dirty="0">
                <a:solidFill>
                  <a:schemeClr val="bg1"/>
                </a:solidFill>
                <a:cs typeface="Franklin Gothic Book"/>
              </a:rPr>
              <a:t>350–450 bps over treasury (~6.00%–7.00%)</a:t>
            </a:r>
          </a:p>
          <a:p>
            <a:pPr marL="461772" indent="-457200">
              <a:spcBef>
                <a:spcPts val="0"/>
              </a:spcBef>
              <a:spcAft>
                <a:spcPts val="1200"/>
              </a:spcAft>
              <a:buClr>
                <a:srgbClr val="006838"/>
              </a:buClr>
            </a:pPr>
            <a:r>
              <a:rPr lang="en-US" sz="2200" b="1" kern="0" dirty="0">
                <a:solidFill>
                  <a:schemeClr val="bg1"/>
                </a:solidFill>
                <a:cs typeface="Franklin Gothic Book"/>
              </a:rPr>
              <a:t>Loan Size:  </a:t>
            </a:r>
            <a:r>
              <a:rPr lang="en-US" sz="2200" kern="0" dirty="0">
                <a:solidFill>
                  <a:schemeClr val="bg1"/>
                </a:solidFill>
                <a:cs typeface="Franklin Gothic Book"/>
              </a:rPr>
              <a:t>$100,000–$20.0 Million</a:t>
            </a:r>
          </a:p>
          <a:p>
            <a:pPr marL="461772" indent="-457200">
              <a:spcBef>
                <a:spcPts val="0"/>
              </a:spcBef>
              <a:spcAft>
                <a:spcPts val="1200"/>
              </a:spcAft>
              <a:buClr>
                <a:srgbClr val="006838"/>
              </a:buClr>
            </a:pPr>
            <a:r>
              <a:rPr lang="en-US" sz="2200" b="1" kern="0" dirty="0">
                <a:solidFill>
                  <a:schemeClr val="bg1"/>
                </a:solidFill>
                <a:cs typeface="Franklin Gothic Book"/>
              </a:rPr>
              <a:t>PACE Loan-to-Value (LTV):  </a:t>
            </a:r>
            <a:r>
              <a:rPr lang="en-US" sz="2200" kern="0" dirty="0">
                <a:solidFill>
                  <a:schemeClr val="bg1"/>
                </a:solidFill>
                <a:cs typeface="Franklin Gothic Book"/>
              </a:rPr>
              <a:t>20%–30% (Total LTV: 95%)</a:t>
            </a:r>
          </a:p>
          <a:p>
            <a:pPr marL="461772" indent="-457200">
              <a:spcBef>
                <a:spcPts val="0"/>
              </a:spcBef>
              <a:spcAft>
                <a:spcPts val="1200"/>
              </a:spcAft>
              <a:buClr>
                <a:srgbClr val="006838"/>
              </a:buClr>
            </a:pPr>
            <a:r>
              <a:rPr lang="en-US" sz="2200" b="1" kern="0" dirty="0">
                <a:solidFill>
                  <a:schemeClr val="bg1"/>
                </a:solidFill>
                <a:cs typeface="Franklin Gothic Book"/>
              </a:rPr>
              <a:t>Loan-to-Cost: </a:t>
            </a:r>
            <a:r>
              <a:rPr lang="en-US" sz="2200" kern="0" dirty="0">
                <a:solidFill>
                  <a:schemeClr val="bg1"/>
                </a:solidFill>
                <a:cs typeface="Franklin Gothic Book"/>
              </a:rPr>
              <a:t>100%</a:t>
            </a:r>
          </a:p>
          <a:p>
            <a:pPr marL="461772" indent="-457200">
              <a:spcBef>
                <a:spcPts val="0"/>
              </a:spcBef>
              <a:spcAft>
                <a:spcPts val="1200"/>
              </a:spcAft>
              <a:buClr>
                <a:srgbClr val="006838"/>
              </a:buClr>
            </a:pPr>
            <a:r>
              <a:rPr lang="en-US" sz="2200" b="1" kern="0" dirty="0">
                <a:solidFill>
                  <a:schemeClr val="bg1"/>
                </a:solidFill>
                <a:cs typeface="Franklin Gothic Book"/>
              </a:rPr>
              <a:t>Security: </a:t>
            </a:r>
            <a:r>
              <a:rPr lang="en-US" sz="2200" kern="0" dirty="0">
                <a:solidFill>
                  <a:schemeClr val="bg1"/>
                </a:solidFill>
                <a:cs typeface="Franklin Gothic Book"/>
              </a:rPr>
              <a:t>Tax assessment/special charge</a:t>
            </a:r>
          </a:p>
          <a:p>
            <a:pPr marL="461772" indent="-457200">
              <a:spcBef>
                <a:spcPts val="0"/>
              </a:spcBef>
              <a:spcAft>
                <a:spcPts val="1200"/>
              </a:spcAft>
              <a:buClr>
                <a:srgbClr val="006838"/>
              </a:buClr>
            </a:pPr>
            <a:r>
              <a:rPr lang="en-US" sz="2200" b="1" kern="0" dirty="0">
                <a:solidFill>
                  <a:schemeClr val="bg1"/>
                </a:solidFill>
                <a:cs typeface="Franklin Gothic Book"/>
              </a:rPr>
              <a:t>Non-Recourse Financing</a:t>
            </a:r>
          </a:p>
          <a:p>
            <a:pPr marL="461772" indent="-457200">
              <a:spcBef>
                <a:spcPts val="0"/>
              </a:spcBef>
              <a:spcAft>
                <a:spcPts val="1200"/>
              </a:spcAft>
              <a:buClr>
                <a:srgbClr val="006838"/>
              </a:buClr>
            </a:pPr>
            <a:endParaRPr lang="en-US" sz="2200" kern="0" dirty="0">
              <a:solidFill>
                <a:schemeClr val="bg1"/>
              </a:solidFill>
              <a:cs typeface="Franklin Gothic Book"/>
            </a:endParaRPr>
          </a:p>
        </p:txBody>
      </p:sp>
      <p:pic>
        <p:nvPicPr>
          <p:cNvPr id="7" name="Picture 4">
            <a:extLst>
              <a:ext uri="{FF2B5EF4-FFF2-40B4-BE49-F238E27FC236}">
                <a16:creationId xmlns:a16="http://schemas.microsoft.com/office/drawing/2014/main" id="{B3A08692-A3BB-455D-BB25-E9AE9B4D63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78971"/>
            <a:ext cx="3969063" cy="27502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8" name="TextBox 7">
            <a:extLst>
              <a:ext uri="{FF2B5EF4-FFF2-40B4-BE49-F238E27FC236}">
                <a16:creationId xmlns:a16="http://schemas.microsoft.com/office/drawing/2014/main" id="{04F6D6C3-0DBF-4963-BB87-B7259376CE18}"/>
              </a:ext>
            </a:extLst>
          </p:cNvPr>
          <p:cNvSpPr txBox="1"/>
          <p:nvPr/>
        </p:nvSpPr>
        <p:spPr>
          <a:xfrm>
            <a:off x="1219200" y="1752600"/>
            <a:ext cx="2244782" cy="461665"/>
          </a:xfrm>
          <a:prstGeom prst="rect">
            <a:avLst/>
          </a:prstGeom>
          <a:noFill/>
        </p:spPr>
        <p:txBody>
          <a:bodyPr wrap="none" rtlCol="0">
            <a:spAutoFit/>
          </a:bodyPr>
          <a:lstStyle/>
          <a:p>
            <a:r>
              <a:rPr lang="en-US" sz="2400" b="1" u="sng" dirty="0">
                <a:solidFill>
                  <a:schemeClr val="bg1"/>
                </a:solidFill>
              </a:rPr>
              <a:t>Loan To Value</a:t>
            </a:r>
          </a:p>
        </p:txBody>
      </p:sp>
      <p:sp>
        <p:nvSpPr>
          <p:cNvPr id="4" name="Rectangle 3">
            <a:extLst>
              <a:ext uri="{FF2B5EF4-FFF2-40B4-BE49-F238E27FC236}">
                <a16:creationId xmlns:a16="http://schemas.microsoft.com/office/drawing/2014/main" id="{A4B536CE-CDE8-4ABC-B4B2-26D7E5A42B42}"/>
              </a:ext>
            </a:extLst>
          </p:cNvPr>
          <p:cNvSpPr/>
          <p:nvPr/>
        </p:nvSpPr>
        <p:spPr>
          <a:xfrm>
            <a:off x="8305800" y="6400800"/>
            <a:ext cx="569387" cy="369332"/>
          </a:xfrm>
          <a:prstGeom prst="rect">
            <a:avLst/>
          </a:prstGeom>
        </p:spPr>
        <p:txBody>
          <a:bodyPr wrap="none">
            <a:spAutoFit/>
          </a:bodyPr>
          <a:lstStyle/>
          <a:p>
            <a:fld id="{188B0DFB-A417-43A4-ACEE-7D22433B75CC}" type="slidenum">
              <a:rPr lang="en-US" altLang="en-US">
                <a:solidFill>
                  <a:schemeClr val="bg1"/>
                </a:solidFill>
              </a:rPr>
              <a:pPr/>
              <a:t>185</a:t>
            </a:fld>
            <a:endParaRPr lang="en-US" dirty="0">
              <a:solidFill>
                <a:schemeClr val="bg1"/>
              </a:solidFill>
            </a:endParaRPr>
          </a:p>
        </p:txBody>
      </p:sp>
    </p:spTree>
    <p:extLst>
      <p:ext uri="{BB962C8B-B14F-4D97-AF65-F5344CB8AC3E}">
        <p14:creationId xmlns:p14="http://schemas.microsoft.com/office/powerpoint/2010/main" val="330801047"/>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DC258A-F329-45C5-A310-352C48686E6F}"/>
              </a:ext>
            </a:extLst>
          </p:cNvPr>
          <p:cNvSpPr>
            <a:spLocks noGrp="1"/>
          </p:cNvSpPr>
          <p:nvPr>
            <p:ph type="sldNum" sz="quarter" idx="4294967295"/>
          </p:nvPr>
        </p:nvSpPr>
        <p:spPr/>
        <p:txBody>
          <a:bodyPr/>
          <a:lstStyle/>
          <a:p>
            <a:pPr>
              <a:defRPr/>
            </a:pPr>
            <a:endParaRPr lang="en-US" altLang="en-US" dirty="0">
              <a:solidFill>
                <a:schemeClr val="bg1"/>
              </a:solidFill>
            </a:endParaRPr>
          </a:p>
        </p:txBody>
      </p:sp>
      <p:sp>
        <p:nvSpPr>
          <p:cNvPr id="3" name="TextBox 2">
            <a:extLst>
              <a:ext uri="{FF2B5EF4-FFF2-40B4-BE49-F238E27FC236}">
                <a16:creationId xmlns:a16="http://schemas.microsoft.com/office/drawing/2014/main" id="{CA8B72CE-A45C-40B5-8CE3-E1754CD7E5B9}"/>
              </a:ext>
            </a:extLst>
          </p:cNvPr>
          <p:cNvSpPr txBox="1"/>
          <p:nvPr/>
        </p:nvSpPr>
        <p:spPr>
          <a:xfrm>
            <a:off x="1600200" y="76200"/>
            <a:ext cx="5867400" cy="769441"/>
          </a:xfrm>
          <a:prstGeom prst="rect">
            <a:avLst/>
          </a:prstGeom>
          <a:noFill/>
        </p:spPr>
        <p:txBody>
          <a:bodyPr wrap="square" rtlCol="0">
            <a:spAutoFit/>
          </a:bodyPr>
          <a:lstStyle/>
          <a:p>
            <a:pPr algn="ctr"/>
            <a:r>
              <a:rPr lang="en-US" sz="4400" dirty="0">
                <a:solidFill>
                  <a:schemeClr val="bg1"/>
                </a:solidFill>
                <a:latin typeface="+mj-lt"/>
              </a:rPr>
              <a:t>Fees</a:t>
            </a:r>
          </a:p>
        </p:txBody>
      </p:sp>
      <p:cxnSp>
        <p:nvCxnSpPr>
          <p:cNvPr id="5" name="Straight Connector 4">
            <a:extLst>
              <a:ext uri="{FF2B5EF4-FFF2-40B4-BE49-F238E27FC236}">
                <a16:creationId xmlns:a16="http://schemas.microsoft.com/office/drawing/2014/main" id="{CB140D24-5996-40D1-861F-11DB36A49FA5}"/>
              </a:ext>
            </a:extLst>
          </p:cNvPr>
          <p:cNvCxnSpPr/>
          <p:nvPr/>
        </p:nvCxnSpPr>
        <p:spPr>
          <a:xfrm>
            <a:off x="304800" y="867638"/>
            <a:ext cx="8458200" cy="0"/>
          </a:xfrm>
          <a:prstGeom prst="line">
            <a:avLst/>
          </a:prstGeom>
          <a:ln w="57150">
            <a:solidFill>
              <a:srgbClr val="006838"/>
            </a:solidFill>
          </a:ln>
        </p:spPr>
        <p:style>
          <a:lnRef idx="1">
            <a:schemeClr val="accent1"/>
          </a:lnRef>
          <a:fillRef idx="0">
            <a:schemeClr val="accent1"/>
          </a:fillRef>
          <a:effectRef idx="0">
            <a:schemeClr val="accent1"/>
          </a:effectRef>
          <a:fontRef idx="minor">
            <a:schemeClr val="tx1"/>
          </a:fontRef>
        </p:style>
      </p:cxnSp>
      <p:sp>
        <p:nvSpPr>
          <p:cNvPr id="6" name="Content Placeholder 2">
            <a:extLst>
              <a:ext uri="{FF2B5EF4-FFF2-40B4-BE49-F238E27FC236}">
                <a16:creationId xmlns:a16="http://schemas.microsoft.com/office/drawing/2014/main" id="{CB0B95F3-26F5-4B84-B8D6-10C986503663}"/>
              </a:ext>
            </a:extLst>
          </p:cNvPr>
          <p:cNvSpPr txBox="1">
            <a:spLocks/>
          </p:cNvSpPr>
          <p:nvPr/>
        </p:nvSpPr>
        <p:spPr>
          <a:xfrm>
            <a:off x="381000" y="1143001"/>
            <a:ext cx="8534400" cy="5264408"/>
          </a:xfrm>
          <a:prstGeom prst="rect">
            <a:avLst/>
          </a:prstGeom>
        </p:spPr>
        <p:txBody>
          <a:bodyPr anchor="ctr">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461772" indent="-457200">
              <a:spcBef>
                <a:spcPts val="0"/>
              </a:spcBef>
              <a:spcAft>
                <a:spcPts val="1200"/>
              </a:spcAft>
              <a:buClr>
                <a:srgbClr val="006838"/>
              </a:buClr>
            </a:pPr>
            <a:r>
              <a:rPr lang="en-US" sz="2400" kern="0" dirty="0">
                <a:solidFill>
                  <a:schemeClr val="bg1"/>
                </a:solidFill>
                <a:cs typeface="Franklin Gothic Book"/>
              </a:rPr>
              <a:t>Program fee—charged at loan closing</a:t>
            </a:r>
          </a:p>
          <a:p>
            <a:pPr marL="861822" lvl="1" indent="-457200">
              <a:spcBef>
                <a:spcPts val="0"/>
              </a:spcBef>
              <a:spcAft>
                <a:spcPts val="1200"/>
              </a:spcAft>
              <a:buClr>
                <a:srgbClr val="006838"/>
              </a:buClr>
            </a:pPr>
            <a:r>
              <a:rPr lang="en-US" sz="2400" kern="0" dirty="0">
                <a:solidFill>
                  <a:schemeClr val="bg1"/>
                </a:solidFill>
                <a:cs typeface="Franklin Gothic Book"/>
              </a:rPr>
              <a:t>1% of PACE loan amount</a:t>
            </a:r>
          </a:p>
          <a:p>
            <a:pPr marL="861822" lvl="1" indent="-457200">
              <a:spcBef>
                <a:spcPts val="0"/>
              </a:spcBef>
              <a:spcAft>
                <a:spcPts val="1200"/>
              </a:spcAft>
              <a:buClr>
                <a:srgbClr val="006838"/>
              </a:buClr>
            </a:pPr>
            <a:r>
              <a:rPr lang="en-US" sz="2400" kern="0" dirty="0">
                <a:solidFill>
                  <a:schemeClr val="bg1"/>
                </a:solidFill>
                <a:cs typeface="Franklin Gothic Book"/>
              </a:rPr>
              <a:t>Minimum of $2000</a:t>
            </a:r>
          </a:p>
          <a:p>
            <a:pPr marL="861822" lvl="1" indent="-457200">
              <a:spcBef>
                <a:spcPts val="0"/>
              </a:spcBef>
              <a:spcAft>
                <a:spcPts val="1200"/>
              </a:spcAft>
              <a:buClr>
                <a:srgbClr val="006838"/>
              </a:buClr>
            </a:pPr>
            <a:r>
              <a:rPr lang="en-US" sz="2400" kern="0" dirty="0">
                <a:solidFill>
                  <a:schemeClr val="bg1"/>
                </a:solidFill>
                <a:cs typeface="Franklin Gothic Book"/>
              </a:rPr>
              <a:t>Maximum of $25,000</a:t>
            </a:r>
          </a:p>
          <a:p>
            <a:pPr marL="461772" indent="-457200">
              <a:spcBef>
                <a:spcPts val="0"/>
              </a:spcBef>
              <a:spcAft>
                <a:spcPts val="1200"/>
              </a:spcAft>
              <a:buClr>
                <a:srgbClr val="006838"/>
              </a:buClr>
            </a:pPr>
            <a:r>
              <a:rPr lang="en-US" sz="2400" kern="0" dirty="0">
                <a:solidFill>
                  <a:schemeClr val="bg1"/>
                </a:solidFill>
                <a:cs typeface="Franklin Gothic Book"/>
              </a:rPr>
              <a:t>Commission fee—charged at loan closing</a:t>
            </a:r>
          </a:p>
          <a:p>
            <a:pPr marL="861822" lvl="1" indent="-457200">
              <a:spcBef>
                <a:spcPts val="0"/>
              </a:spcBef>
              <a:spcAft>
                <a:spcPts val="1200"/>
              </a:spcAft>
              <a:buClr>
                <a:srgbClr val="006838"/>
              </a:buClr>
            </a:pPr>
            <a:r>
              <a:rPr lang="en-US" sz="2400" kern="0" dirty="0">
                <a:solidFill>
                  <a:schemeClr val="bg1"/>
                </a:solidFill>
                <a:cs typeface="Franklin Gothic Book"/>
              </a:rPr>
              <a:t>0.10% of PACE loan amount</a:t>
            </a:r>
          </a:p>
          <a:p>
            <a:pPr marL="861822" lvl="1" indent="-457200">
              <a:spcBef>
                <a:spcPts val="0"/>
              </a:spcBef>
              <a:spcAft>
                <a:spcPts val="1200"/>
              </a:spcAft>
              <a:buClr>
                <a:srgbClr val="006838"/>
              </a:buClr>
            </a:pPr>
            <a:r>
              <a:rPr lang="en-US" sz="2400" kern="0" dirty="0">
                <a:solidFill>
                  <a:schemeClr val="bg1"/>
                </a:solidFill>
                <a:cs typeface="Franklin Gothic Book"/>
              </a:rPr>
              <a:t>Minimum of $50</a:t>
            </a:r>
          </a:p>
          <a:p>
            <a:pPr marL="461772" indent="-457200">
              <a:spcBef>
                <a:spcPts val="0"/>
              </a:spcBef>
              <a:spcAft>
                <a:spcPts val="1200"/>
              </a:spcAft>
              <a:buClr>
                <a:srgbClr val="006838"/>
              </a:buClr>
            </a:pPr>
            <a:r>
              <a:rPr lang="en-US" sz="2400" kern="0" dirty="0">
                <a:solidFill>
                  <a:schemeClr val="bg1"/>
                </a:solidFill>
                <a:cs typeface="Franklin Gothic Book"/>
              </a:rPr>
              <a:t>Annual fee—charged with installments</a:t>
            </a:r>
          </a:p>
          <a:p>
            <a:pPr marL="861822" lvl="1" indent="-457200">
              <a:spcBef>
                <a:spcPts val="0"/>
              </a:spcBef>
              <a:spcAft>
                <a:spcPts val="1200"/>
              </a:spcAft>
              <a:buClr>
                <a:srgbClr val="006838"/>
              </a:buClr>
            </a:pPr>
            <a:r>
              <a:rPr lang="en-US" sz="2400" kern="0" dirty="0">
                <a:solidFill>
                  <a:schemeClr val="bg1"/>
                </a:solidFill>
                <a:cs typeface="Franklin Gothic Book"/>
              </a:rPr>
              <a:t>0.15% of outstanding principle balance</a:t>
            </a:r>
          </a:p>
          <a:p>
            <a:pPr marL="861822" lvl="1" indent="-457200">
              <a:spcBef>
                <a:spcPts val="0"/>
              </a:spcBef>
              <a:spcAft>
                <a:spcPts val="1200"/>
              </a:spcAft>
              <a:buClr>
                <a:srgbClr val="006838"/>
              </a:buClr>
            </a:pPr>
            <a:r>
              <a:rPr lang="en-US" sz="2400" kern="0" dirty="0">
                <a:solidFill>
                  <a:schemeClr val="bg1"/>
                </a:solidFill>
                <a:cs typeface="Franklin Gothic Book"/>
              </a:rPr>
              <a:t>Minimum of $250</a:t>
            </a:r>
          </a:p>
          <a:p>
            <a:pPr marL="861822" lvl="1" indent="-457200">
              <a:spcBef>
                <a:spcPts val="0"/>
              </a:spcBef>
              <a:spcAft>
                <a:spcPts val="1200"/>
              </a:spcAft>
              <a:buClr>
                <a:srgbClr val="006838"/>
              </a:buClr>
            </a:pPr>
            <a:r>
              <a:rPr lang="en-US" sz="2400" kern="0" dirty="0">
                <a:solidFill>
                  <a:schemeClr val="bg1"/>
                </a:solidFill>
                <a:cs typeface="Franklin Gothic Book"/>
              </a:rPr>
              <a:t>Maximum of $1000</a:t>
            </a:r>
          </a:p>
        </p:txBody>
      </p:sp>
      <p:sp>
        <p:nvSpPr>
          <p:cNvPr id="4" name="Rectangle 3">
            <a:extLst>
              <a:ext uri="{FF2B5EF4-FFF2-40B4-BE49-F238E27FC236}">
                <a16:creationId xmlns:a16="http://schemas.microsoft.com/office/drawing/2014/main" id="{16670F6F-E347-441B-832C-BF1DC6436AF1}"/>
              </a:ext>
            </a:extLst>
          </p:cNvPr>
          <p:cNvSpPr/>
          <p:nvPr/>
        </p:nvSpPr>
        <p:spPr>
          <a:xfrm>
            <a:off x="8243356" y="6432034"/>
            <a:ext cx="569387" cy="369332"/>
          </a:xfrm>
          <a:prstGeom prst="rect">
            <a:avLst/>
          </a:prstGeom>
        </p:spPr>
        <p:txBody>
          <a:bodyPr wrap="none">
            <a:spAutoFit/>
          </a:bodyPr>
          <a:lstStyle/>
          <a:p>
            <a:fld id="{188B0DFB-A417-43A4-ACEE-7D22433B75CC}" type="slidenum">
              <a:rPr lang="en-US" altLang="en-US">
                <a:solidFill>
                  <a:schemeClr val="bg1"/>
                </a:solidFill>
              </a:rPr>
              <a:pPr/>
              <a:t>186</a:t>
            </a:fld>
            <a:endParaRPr lang="en-US" dirty="0"/>
          </a:p>
        </p:txBody>
      </p:sp>
    </p:spTree>
    <p:extLst>
      <p:ext uri="{BB962C8B-B14F-4D97-AF65-F5344CB8AC3E}">
        <p14:creationId xmlns:p14="http://schemas.microsoft.com/office/powerpoint/2010/main" val="123906014"/>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7B9389-CD69-481E-B050-191AFDB90CD8}"/>
              </a:ext>
            </a:extLst>
          </p:cNvPr>
          <p:cNvSpPr>
            <a:spLocks noGrp="1"/>
          </p:cNvSpPr>
          <p:nvPr>
            <p:ph type="sldNum" sz="quarter" idx="4294967295"/>
          </p:nvPr>
        </p:nvSpPr>
        <p:spPr/>
        <p:txBody>
          <a:bodyPr/>
          <a:lstStyle/>
          <a:p>
            <a:pPr>
              <a:defRPr/>
            </a:pPr>
            <a:endParaRPr lang="en-US" altLang="en-US" dirty="0">
              <a:solidFill>
                <a:schemeClr val="bg1"/>
              </a:solidFill>
            </a:endParaRPr>
          </a:p>
        </p:txBody>
      </p:sp>
      <p:sp>
        <p:nvSpPr>
          <p:cNvPr id="3" name="TextBox 2">
            <a:extLst>
              <a:ext uri="{FF2B5EF4-FFF2-40B4-BE49-F238E27FC236}">
                <a16:creationId xmlns:a16="http://schemas.microsoft.com/office/drawing/2014/main" id="{18CFD668-C2A3-41EA-8A27-C1174F83834F}"/>
              </a:ext>
            </a:extLst>
          </p:cNvPr>
          <p:cNvSpPr txBox="1"/>
          <p:nvPr/>
        </p:nvSpPr>
        <p:spPr>
          <a:xfrm>
            <a:off x="965197" y="228600"/>
            <a:ext cx="7137405" cy="830997"/>
          </a:xfrm>
          <a:prstGeom prst="rect">
            <a:avLst/>
          </a:prstGeom>
          <a:noFill/>
        </p:spPr>
        <p:txBody>
          <a:bodyPr wrap="square" rtlCol="0">
            <a:spAutoFit/>
          </a:bodyPr>
          <a:lstStyle/>
          <a:p>
            <a:pPr algn="ctr"/>
            <a:r>
              <a:rPr lang="en-US" sz="4800" dirty="0">
                <a:solidFill>
                  <a:schemeClr val="bg1"/>
                </a:solidFill>
                <a:latin typeface="+mj-lt"/>
              </a:rPr>
              <a:t>Property Owners Benefit</a:t>
            </a:r>
          </a:p>
        </p:txBody>
      </p:sp>
      <p:cxnSp>
        <p:nvCxnSpPr>
          <p:cNvPr id="5" name="Straight Connector 4">
            <a:extLst>
              <a:ext uri="{FF2B5EF4-FFF2-40B4-BE49-F238E27FC236}">
                <a16:creationId xmlns:a16="http://schemas.microsoft.com/office/drawing/2014/main" id="{94428A84-84BE-4FBA-ABFF-FBA23B14B379}"/>
              </a:ext>
            </a:extLst>
          </p:cNvPr>
          <p:cNvCxnSpPr/>
          <p:nvPr/>
        </p:nvCxnSpPr>
        <p:spPr>
          <a:xfrm>
            <a:off x="304800" y="1219200"/>
            <a:ext cx="8458200" cy="0"/>
          </a:xfrm>
          <a:prstGeom prst="line">
            <a:avLst/>
          </a:prstGeom>
          <a:ln w="57150">
            <a:solidFill>
              <a:srgbClr val="006838"/>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8DB5A9A-E0D0-4016-A3B3-98942E15F594}"/>
              </a:ext>
            </a:extLst>
          </p:cNvPr>
          <p:cNvSpPr txBox="1"/>
          <p:nvPr/>
        </p:nvSpPr>
        <p:spPr>
          <a:xfrm>
            <a:off x="2362200" y="1905000"/>
            <a:ext cx="6553200" cy="3954929"/>
          </a:xfrm>
          <a:prstGeom prst="rect">
            <a:avLst/>
          </a:prstGeom>
          <a:noFill/>
        </p:spPr>
        <p:txBody>
          <a:bodyPr wrap="square" rtlCol="0">
            <a:spAutoFit/>
          </a:bodyPr>
          <a:lstStyle/>
          <a:p>
            <a:pPr marL="457200" indent="-457200" defTabSz="914400">
              <a:spcAft>
                <a:spcPts val="600"/>
              </a:spcAft>
              <a:buClr>
                <a:srgbClr val="006838"/>
              </a:buClr>
              <a:buFont typeface="Arial" pitchFamily="34" charset="0"/>
              <a:buChar char="•"/>
            </a:pPr>
            <a:r>
              <a:rPr lang="en-US" sz="2400" dirty="0">
                <a:solidFill>
                  <a:schemeClr val="bg1"/>
                </a:solidFill>
                <a:latin typeface="+mn-lt"/>
                <a:cs typeface="Franklin Gothic Medium"/>
              </a:rPr>
              <a:t>Financing for 100% of PACE Project cost</a:t>
            </a:r>
          </a:p>
          <a:p>
            <a:pPr marL="457200" indent="-457200" defTabSz="914400">
              <a:spcAft>
                <a:spcPts val="600"/>
              </a:spcAft>
              <a:buClr>
                <a:srgbClr val="006838"/>
              </a:buClr>
              <a:buFont typeface="Arial" pitchFamily="34" charset="0"/>
              <a:buChar char="•"/>
            </a:pPr>
            <a:r>
              <a:rPr lang="en-US" sz="2400" dirty="0">
                <a:solidFill>
                  <a:schemeClr val="bg1"/>
                </a:solidFill>
                <a:latin typeface="+mn-lt"/>
                <a:cs typeface="Franklin Gothic Medium"/>
              </a:rPr>
              <a:t>Long repayment periods: up to 30 years</a:t>
            </a:r>
          </a:p>
          <a:p>
            <a:pPr marL="457200" indent="-457200" defTabSz="914400">
              <a:spcAft>
                <a:spcPts val="600"/>
              </a:spcAft>
              <a:buClr>
                <a:srgbClr val="006838"/>
              </a:buClr>
              <a:buFont typeface="Arial" pitchFamily="34" charset="0"/>
              <a:buChar char="•"/>
            </a:pPr>
            <a:r>
              <a:rPr lang="en-US" sz="2400" dirty="0">
                <a:solidFill>
                  <a:schemeClr val="bg1"/>
                </a:solidFill>
                <a:latin typeface="+mn-lt"/>
                <a:cs typeface="Franklin Gothic Medium"/>
              </a:rPr>
              <a:t>Positive cash flow </a:t>
            </a:r>
          </a:p>
          <a:p>
            <a:pPr marL="457200" indent="-457200" defTabSz="914400">
              <a:spcAft>
                <a:spcPts val="600"/>
              </a:spcAft>
              <a:buClr>
                <a:srgbClr val="006838"/>
              </a:buClr>
              <a:buFont typeface="Arial" pitchFamily="34" charset="0"/>
              <a:buChar char="•"/>
            </a:pPr>
            <a:r>
              <a:rPr lang="en-US" sz="2400" dirty="0">
                <a:solidFill>
                  <a:schemeClr val="bg1"/>
                </a:solidFill>
                <a:latin typeface="+mn-lt"/>
                <a:cs typeface="Franklin Gothic Medium"/>
              </a:rPr>
              <a:t>Increase property value</a:t>
            </a:r>
          </a:p>
          <a:p>
            <a:pPr marL="457200" indent="-457200" defTabSz="914400">
              <a:spcAft>
                <a:spcPts val="600"/>
              </a:spcAft>
              <a:buClr>
                <a:srgbClr val="006838"/>
              </a:buClr>
              <a:buFont typeface="Arial" pitchFamily="34" charset="0"/>
              <a:buChar char="•"/>
            </a:pPr>
            <a:r>
              <a:rPr lang="en-US" sz="2400" dirty="0">
                <a:solidFill>
                  <a:schemeClr val="bg1"/>
                </a:solidFill>
                <a:latin typeface="+mn-lt"/>
                <a:cs typeface="Franklin Gothic Medium"/>
              </a:rPr>
              <a:t>Non-recourse financing (no personal guarantees)</a:t>
            </a:r>
          </a:p>
          <a:p>
            <a:pPr marL="457200" indent="-457200" defTabSz="914400">
              <a:spcAft>
                <a:spcPts val="600"/>
              </a:spcAft>
              <a:buClr>
                <a:srgbClr val="006838"/>
              </a:buClr>
              <a:buFont typeface="Arial" pitchFamily="34" charset="0"/>
              <a:buChar char="•"/>
            </a:pPr>
            <a:r>
              <a:rPr lang="en-US" sz="2400" dirty="0">
                <a:solidFill>
                  <a:schemeClr val="bg1"/>
                </a:solidFill>
                <a:latin typeface="+mn-lt"/>
                <a:cs typeface="Franklin Gothic Medium"/>
              </a:rPr>
              <a:t>Transfers to new owner upon sale</a:t>
            </a:r>
          </a:p>
          <a:p>
            <a:pPr marL="457200" indent="-457200" defTabSz="914400">
              <a:spcAft>
                <a:spcPts val="600"/>
              </a:spcAft>
              <a:buClr>
                <a:srgbClr val="006838"/>
              </a:buClr>
              <a:buFont typeface="Arial" pitchFamily="34" charset="0"/>
              <a:buChar char="•"/>
            </a:pPr>
            <a:r>
              <a:rPr lang="en-US" sz="2400" dirty="0">
                <a:solidFill>
                  <a:schemeClr val="bg1"/>
                </a:solidFill>
                <a:latin typeface="+mn-lt"/>
                <a:cs typeface="Franklin Gothic Medium"/>
              </a:rPr>
              <a:t>Tenants share cost and savings</a:t>
            </a:r>
          </a:p>
          <a:p>
            <a:pPr marL="457200" indent="-457200">
              <a:spcAft>
                <a:spcPts val="600"/>
              </a:spcAft>
              <a:buClr>
                <a:srgbClr val="006838"/>
              </a:buClr>
              <a:buFont typeface="Arial" pitchFamily="34" charset="0"/>
              <a:buChar char="•"/>
            </a:pPr>
            <a:r>
              <a:rPr lang="en-US" sz="2400" dirty="0">
                <a:solidFill>
                  <a:schemeClr val="bg1"/>
                </a:solidFill>
                <a:latin typeface="+mn-lt"/>
                <a:cs typeface="Franklin Gothic Medium"/>
              </a:rPr>
              <a:t>Energy savings performance guarantees  </a:t>
            </a:r>
          </a:p>
        </p:txBody>
      </p:sp>
      <p:pic>
        <p:nvPicPr>
          <p:cNvPr id="7" name="Picture 6" descr="S:\Marketing\EFS\PACE\icon_EE_v2.png">
            <a:extLst>
              <a:ext uri="{FF2B5EF4-FFF2-40B4-BE49-F238E27FC236}">
                <a16:creationId xmlns:a16="http://schemas.microsoft.com/office/drawing/2014/main" id="{4042924B-A4B5-4037-8652-FA5086100E7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524000"/>
            <a:ext cx="1828801" cy="18288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S:\Marketing\EFS\PACE\icon_WS_v2.png">
            <a:extLst>
              <a:ext uri="{FF2B5EF4-FFF2-40B4-BE49-F238E27FC236}">
                <a16:creationId xmlns:a16="http://schemas.microsoft.com/office/drawing/2014/main" id="{EAE8746A-98C6-44EC-B613-8BABA4AFAC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1" y="4724400"/>
            <a:ext cx="18288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S:\Marketing\EFS\PACE\icon_RE_v2.png">
            <a:extLst>
              <a:ext uri="{FF2B5EF4-FFF2-40B4-BE49-F238E27FC236}">
                <a16:creationId xmlns:a16="http://schemas.microsoft.com/office/drawing/2014/main" id="{31EDC8AF-AB9D-44CC-8B19-4003B96D305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1" y="3124200"/>
            <a:ext cx="1828800"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47368D4-4C13-49BD-860F-9838A6592911}"/>
              </a:ext>
            </a:extLst>
          </p:cNvPr>
          <p:cNvSpPr/>
          <p:nvPr/>
        </p:nvSpPr>
        <p:spPr>
          <a:xfrm>
            <a:off x="8143344" y="6341547"/>
            <a:ext cx="569387" cy="369332"/>
          </a:xfrm>
          <a:prstGeom prst="rect">
            <a:avLst/>
          </a:prstGeom>
        </p:spPr>
        <p:txBody>
          <a:bodyPr wrap="none">
            <a:spAutoFit/>
          </a:bodyPr>
          <a:lstStyle/>
          <a:p>
            <a:fld id="{188B0DFB-A417-43A4-ACEE-7D22433B75CC}" type="slidenum">
              <a:rPr lang="en-US" altLang="en-US">
                <a:solidFill>
                  <a:schemeClr val="bg1"/>
                </a:solidFill>
              </a:rPr>
              <a:pPr/>
              <a:t>187</a:t>
            </a:fld>
            <a:endParaRPr lang="en-US" dirty="0"/>
          </a:p>
        </p:txBody>
      </p:sp>
    </p:spTree>
    <p:extLst>
      <p:ext uri="{BB962C8B-B14F-4D97-AF65-F5344CB8AC3E}">
        <p14:creationId xmlns:p14="http://schemas.microsoft.com/office/powerpoint/2010/main" val="3592123227"/>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457200" y="228600"/>
            <a:ext cx="8229600" cy="1371600"/>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Introducing End-Use Evaluation</a:t>
            </a:r>
          </a:p>
        </p:txBody>
      </p:sp>
      <p:sp>
        <p:nvSpPr>
          <p:cNvPr id="4" name="Rectangle 3"/>
          <p:cNvSpPr txBox="1">
            <a:spLocks noChangeArrowheads="1"/>
          </p:cNvSpPr>
          <p:nvPr/>
        </p:nvSpPr>
        <p:spPr bwMode="auto">
          <a:xfrm>
            <a:off x="457200" y="1676400"/>
            <a:ext cx="8458200" cy="4525963"/>
          </a:xfrm>
          <a:prstGeom prst="rect">
            <a:avLst/>
          </a:prstGeom>
          <a:noFill/>
          <a:ln w="9525">
            <a:noFill/>
            <a:miter lim="800000"/>
            <a:headEnd/>
            <a:tailEnd/>
          </a:ln>
        </p:spPr>
        <p:txBody>
          <a:bodyPr lIns="90000" tIns="46800" rIns="90000" bIns="46800"/>
          <a:lstStyle/>
          <a:p>
            <a:pPr marL="339725" indent="-339725" defTabSz="457200">
              <a:lnSpc>
                <a:spcPct val="95000"/>
              </a:lnSpc>
              <a:spcBef>
                <a:spcPct val="20000"/>
              </a:spcBef>
              <a:buFont typeface="Times New Roman" pitchFamily="18" charset="0"/>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n-lt"/>
              </a:rPr>
              <a:t>Use trend logs or portable data loggers:</a:t>
            </a:r>
          </a:p>
          <a:p>
            <a:pPr marL="339725" indent="-2254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800" kern="0" dirty="0">
                <a:solidFill>
                  <a:srgbClr val="FFFFFF"/>
                </a:solidFill>
                <a:latin typeface="+mn-lt"/>
              </a:rPr>
              <a:t>Runtime</a:t>
            </a:r>
          </a:p>
          <a:p>
            <a:pPr marL="339725" indent="-2254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800" kern="0" dirty="0">
                <a:solidFill>
                  <a:srgbClr val="FFFFFF"/>
                </a:solidFill>
                <a:latin typeface="+mn-lt"/>
              </a:rPr>
              <a:t>Temperature and humidity fluctuations</a:t>
            </a:r>
          </a:p>
          <a:p>
            <a:pPr marL="339725" indent="-2254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800" kern="0" dirty="0">
                <a:solidFill>
                  <a:srgbClr val="FFFFFF"/>
                </a:solidFill>
                <a:latin typeface="+mn-lt"/>
              </a:rPr>
              <a:t>Electrical use</a:t>
            </a:r>
          </a:p>
          <a:p>
            <a:pPr marL="742950" lvl="1" indent="-285750"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Amps</a:t>
            </a:r>
          </a:p>
          <a:p>
            <a:pPr marL="742950" lvl="1" indent="-285750"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Watts</a:t>
            </a:r>
          </a:p>
          <a:p>
            <a:pPr marL="742950" lvl="1" indent="-285750"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400" kern="0" dirty="0">
                <a:solidFill>
                  <a:srgbClr val="FFFFFF"/>
                </a:solidFill>
                <a:latin typeface="+mn-lt"/>
              </a:rPr>
              <a:t>kWh </a:t>
            </a:r>
          </a:p>
        </p:txBody>
      </p:sp>
      <p:sp>
        <p:nvSpPr>
          <p:cNvPr id="187396" name="Text Box 7"/>
          <p:cNvSpPr txBox="1">
            <a:spLocks noChangeArrowheads="1"/>
          </p:cNvSpPr>
          <p:nvPr/>
        </p:nvSpPr>
        <p:spPr bwMode="auto">
          <a:xfrm>
            <a:off x="4800600" y="0"/>
            <a:ext cx="4267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CEA773E0-9AF8-4785-AAE3-DDE20DA4994A}" type="slidenum">
              <a:rPr lang="en-US"/>
              <a:pPr>
                <a:defRPr/>
              </a:pPr>
              <a:t>188</a:t>
            </a:fld>
            <a:endParaRPr lang="en-US"/>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0" y="533400"/>
            <a:ext cx="9144000" cy="884238"/>
          </a:xfrm>
        </p:spPr>
        <p:txBody>
          <a:bodyPr/>
          <a:lstStyle/>
          <a:p>
            <a:r>
              <a:rPr lang="en-US"/>
              <a:t>Trend Logs from Control Systems</a:t>
            </a:r>
          </a:p>
        </p:txBody>
      </p:sp>
      <p:pic>
        <p:nvPicPr>
          <p:cNvPr id="188419" name="Picture 4" descr="BAS example"/>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l="26424"/>
          <a:stretch>
            <a:fillRect/>
          </a:stretch>
        </p:blipFill>
        <p:spPr>
          <a:xfrm>
            <a:off x="1828800" y="1524000"/>
            <a:ext cx="5945188" cy="4525963"/>
          </a:xfrm>
        </p:spPr>
      </p:pic>
      <p:sp>
        <p:nvSpPr>
          <p:cNvPr id="188420" name="Text Box 6"/>
          <p:cNvSpPr txBox="1">
            <a:spLocks noChangeArrowheads="1"/>
          </p:cNvSpPr>
          <p:nvPr/>
        </p:nvSpPr>
        <p:spPr bwMode="auto">
          <a:xfrm>
            <a:off x="4953000" y="0"/>
            <a:ext cx="411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D4760D3C-8759-425A-B841-53B1771B37C6}" type="slidenum">
              <a:rPr lang="en-US"/>
              <a:pPr>
                <a:defRPr/>
              </a:pPr>
              <a:t>189</a:t>
            </a:fld>
            <a:endParaRPr lang="en-US"/>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p:txBody>
          <a:bodyPr/>
          <a:lstStyle/>
          <a:p>
            <a:r>
              <a:rPr lang="en-US" dirty="0"/>
              <a:t>Stand-alone Loggers</a:t>
            </a:r>
            <a:br>
              <a:rPr lang="en-US" dirty="0"/>
            </a:br>
            <a:r>
              <a:rPr lang="en-US" dirty="0"/>
              <a:t>(Download Data to Analyze)</a:t>
            </a:r>
          </a:p>
        </p:txBody>
      </p:sp>
      <p:pic>
        <p:nvPicPr>
          <p:cNvPr id="189443" name="Picture 4" descr="P1010877"/>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l="19705" t="28621" r="23468" b="14136"/>
          <a:stretch>
            <a:fillRect/>
          </a:stretch>
        </p:blipFill>
        <p:spPr>
          <a:xfrm>
            <a:off x="1676400" y="1873250"/>
            <a:ext cx="5562600" cy="4679950"/>
          </a:xfrm>
        </p:spPr>
      </p:pic>
      <p:sp>
        <p:nvSpPr>
          <p:cNvPr id="189444" name="Rectangle 7"/>
          <p:cNvSpPr>
            <a:spLocks noChangeArrowheads="1"/>
          </p:cNvSpPr>
          <p:nvPr/>
        </p:nvSpPr>
        <p:spPr bwMode="auto">
          <a:xfrm>
            <a:off x="1828800" y="5683250"/>
            <a:ext cx="2673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solidFill>
                  <a:schemeClr val="bg1"/>
                </a:solidFill>
              </a:rPr>
              <a:t>Motor On-Off Logger (R)</a:t>
            </a:r>
            <a:br>
              <a:rPr lang="en-US">
                <a:solidFill>
                  <a:schemeClr val="bg1"/>
                </a:solidFill>
              </a:rPr>
            </a:br>
            <a:r>
              <a:rPr lang="en-US">
                <a:solidFill>
                  <a:schemeClr val="bg1"/>
                </a:solidFill>
              </a:rPr>
              <a:t>Temp/RH/Light Level (L)</a:t>
            </a:r>
          </a:p>
        </p:txBody>
      </p:sp>
      <p:sp>
        <p:nvSpPr>
          <p:cNvPr id="189445" name="Text Box 8"/>
          <p:cNvSpPr txBox="1">
            <a:spLocks noChangeArrowheads="1"/>
          </p:cNvSpPr>
          <p:nvPr/>
        </p:nvSpPr>
        <p:spPr bwMode="auto">
          <a:xfrm>
            <a:off x="5105400" y="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7" name="Slide Number Placeholder 6"/>
          <p:cNvSpPr>
            <a:spLocks noGrp="1"/>
          </p:cNvSpPr>
          <p:nvPr>
            <p:ph type="sldNum" sz="quarter" idx="11"/>
          </p:nvPr>
        </p:nvSpPr>
        <p:spPr/>
        <p:txBody>
          <a:bodyPr/>
          <a:lstStyle/>
          <a:p>
            <a:pPr>
              <a:defRPr/>
            </a:pPr>
            <a:fld id="{2C04A0BB-2B55-405B-9A55-98F0C55FC827}" type="slidenum">
              <a:rPr lang="en-US"/>
              <a:pPr>
                <a:defRPr/>
              </a:pPr>
              <a:t>190</a:t>
            </a:fld>
            <a:endParaRPr lang="en-US"/>
          </a:p>
        </p:txBody>
      </p: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6" name="Picture 2" descr="C:\Temp\steakhouse-2.bmp"/>
          <p:cNvPicPr>
            <a:picLocks noChangeAspect="1" noChangeArrowheads="1"/>
          </p:cNvPicPr>
          <p:nvPr/>
        </p:nvPicPr>
        <p:blipFill>
          <a:blip r:embed="rId3" cstate="print">
            <a:extLst>
              <a:ext uri="{28A0092B-C50C-407E-A947-70E740481C1C}">
                <a14:useLocalDpi xmlns:a14="http://schemas.microsoft.com/office/drawing/2010/main" val="0"/>
              </a:ext>
            </a:extLst>
          </a:blip>
          <a:srcRect t="10684" b="9036"/>
          <a:stretch>
            <a:fillRect/>
          </a:stretch>
        </p:blipFill>
        <p:spPr bwMode="auto">
          <a:xfrm>
            <a:off x="533400" y="914400"/>
            <a:ext cx="82296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0467" name="Text Box 6"/>
          <p:cNvSpPr txBox="1">
            <a:spLocks noChangeArrowheads="1"/>
          </p:cNvSpPr>
          <p:nvPr/>
        </p:nvSpPr>
        <p:spPr bwMode="auto">
          <a:xfrm>
            <a:off x="5105400" y="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5" name="Slide Number Placeholder 4"/>
          <p:cNvSpPr>
            <a:spLocks noGrp="1"/>
          </p:cNvSpPr>
          <p:nvPr>
            <p:ph type="sldNum" sz="quarter" idx="11"/>
          </p:nvPr>
        </p:nvSpPr>
        <p:spPr/>
        <p:txBody>
          <a:bodyPr/>
          <a:lstStyle/>
          <a:p>
            <a:pPr>
              <a:defRPr/>
            </a:pPr>
            <a:fld id="{3B5AC389-A15C-4D66-94F8-30B505387EF6}" type="slidenum">
              <a:rPr lang="en-US"/>
              <a:pPr>
                <a:defRPr/>
              </a:pPr>
              <a:t>191</a:t>
            </a:fld>
            <a:endParaRPr lang="en-US" dirty="0"/>
          </a:p>
        </p:txBody>
      </p:sp>
      <p:sp>
        <p:nvSpPr>
          <p:cNvPr id="2" name="Rectangle 1">
            <a:extLst>
              <a:ext uri="{FF2B5EF4-FFF2-40B4-BE49-F238E27FC236}">
                <a16:creationId xmlns:a16="http://schemas.microsoft.com/office/drawing/2014/main" id="{E9CD7267-2B6B-4F1E-B677-C819076CC29E}"/>
              </a:ext>
            </a:extLst>
          </p:cNvPr>
          <p:cNvSpPr/>
          <p:nvPr/>
        </p:nvSpPr>
        <p:spPr>
          <a:xfrm>
            <a:off x="641286" y="5486400"/>
            <a:ext cx="273113"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66DDD8-4044-47D8-BBC0-42052F07146B}"/>
              </a:ext>
            </a:extLst>
          </p:cNvPr>
          <p:cNvSpPr/>
          <p:nvPr/>
        </p:nvSpPr>
        <p:spPr>
          <a:xfrm>
            <a:off x="2057400" y="5448300"/>
            <a:ext cx="3810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5C8E4C7-F06F-480D-BE91-2E382CB51A4C}"/>
              </a:ext>
            </a:extLst>
          </p:cNvPr>
          <p:cNvSpPr/>
          <p:nvPr/>
        </p:nvSpPr>
        <p:spPr>
          <a:xfrm>
            <a:off x="3581400" y="5448300"/>
            <a:ext cx="3810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B54B8D8-6180-4B94-9E99-61E189987ED5}"/>
              </a:ext>
            </a:extLst>
          </p:cNvPr>
          <p:cNvSpPr/>
          <p:nvPr/>
        </p:nvSpPr>
        <p:spPr>
          <a:xfrm>
            <a:off x="5105400" y="5448300"/>
            <a:ext cx="3810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0190A6E-37F0-4D5B-A499-9B2B14102039}"/>
              </a:ext>
            </a:extLst>
          </p:cNvPr>
          <p:cNvSpPr/>
          <p:nvPr/>
        </p:nvSpPr>
        <p:spPr>
          <a:xfrm>
            <a:off x="6629400" y="5486777"/>
            <a:ext cx="3810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51D2ADF-120D-448E-97DF-07C742B48F0B}"/>
              </a:ext>
            </a:extLst>
          </p:cNvPr>
          <p:cNvSpPr/>
          <p:nvPr/>
        </p:nvSpPr>
        <p:spPr>
          <a:xfrm>
            <a:off x="8121713" y="5450563"/>
            <a:ext cx="3810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Title 3"/>
          <p:cNvSpPr>
            <a:spLocks noGrp="1"/>
          </p:cNvSpPr>
          <p:nvPr>
            <p:ph type="title"/>
          </p:nvPr>
        </p:nvSpPr>
        <p:spPr>
          <a:xfrm>
            <a:off x="152400" y="-36512"/>
            <a:ext cx="8839200" cy="1143000"/>
          </a:xfrm>
        </p:spPr>
        <p:txBody>
          <a:bodyPr/>
          <a:lstStyle/>
          <a:p>
            <a:pPr algn="l"/>
            <a:r>
              <a:rPr lang="en-US" sz="3600" spc="-20" dirty="0"/>
              <a:t>Boiler </a:t>
            </a:r>
            <a:r>
              <a:rPr lang="en-US" sz="3600" spc="-20"/>
              <a:t>Fire Rate Versus </a:t>
            </a:r>
            <a:r>
              <a:rPr lang="en-US" sz="3600" spc="-20" dirty="0"/>
              <a:t>OA</a:t>
            </a:r>
            <a:r>
              <a:rPr lang="en-US" sz="3600" dirty="0"/>
              <a:t> </a:t>
            </a:r>
            <a:r>
              <a:rPr lang="en-US" sz="3600" spc="-20" dirty="0"/>
              <a:t>Temperature</a:t>
            </a:r>
          </a:p>
        </p:txBody>
      </p:sp>
      <p:sp>
        <p:nvSpPr>
          <p:cNvPr id="191491" name="Slide Number Placeholder 1"/>
          <p:cNvSpPr>
            <a:spLocks noGrp="1"/>
          </p:cNvSpPr>
          <p:nvPr>
            <p:ph type="sldNum" sz="quarter" idx="11"/>
          </p:nvPr>
        </p:nvSpPr>
        <p:spPr bwMode="auto">
          <a:xfrm>
            <a:off x="6705600" y="6245225"/>
            <a:ext cx="2133600" cy="476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976541B-D782-4DA5-9CEF-C2961305BC3F}" type="slidenum">
              <a:rPr lang="en-US" smtClean="0">
                <a:solidFill>
                  <a:schemeClr val="bg1"/>
                </a:solidFill>
              </a:rPr>
              <a:pPr eaLnBrk="1" hangingPunct="1"/>
              <a:t>192</a:t>
            </a:fld>
            <a:endParaRPr lang="en-US">
              <a:solidFill>
                <a:schemeClr val="bg1"/>
              </a:solidFill>
            </a:endParaRPr>
          </a:p>
        </p:txBody>
      </p:sp>
      <p:sp>
        <p:nvSpPr>
          <p:cNvPr id="191493" name="Text Box 6"/>
          <p:cNvSpPr txBox="1">
            <a:spLocks noChangeArrowheads="1"/>
          </p:cNvSpPr>
          <p:nvPr/>
        </p:nvSpPr>
        <p:spPr bwMode="auto">
          <a:xfrm>
            <a:off x="5105400" y="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pic>
        <p:nvPicPr>
          <p:cNvPr id="2" name="Picture 1">
            <a:extLst>
              <a:ext uri="{FF2B5EF4-FFF2-40B4-BE49-F238E27FC236}">
                <a16:creationId xmlns:a16="http://schemas.microsoft.com/office/drawing/2014/main" id="{8EFA5ED0-588D-4FF8-BFA5-872CD67A0599}"/>
              </a:ext>
            </a:extLst>
          </p:cNvPr>
          <p:cNvPicPr>
            <a:picLocks noChangeAspect="1"/>
          </p:cNvPicPr>
          <p:nvPr/>
        </p:nvPicPr>
        <p:blipFill>
          <a:blip r:embed="rId3"/>
          <a:stretch>
            <a:fillRect/>
          </a:stretch>
        </p:blipFill>
        <p:spPr>
          <a:xfrm>
            <a:off x="533400" y="1084953"/>
            <a:ext cx="7848600" cy="5720035"/>
          </a:xfrm>
          <a:prstGeom prst="rect">
            <a:avLst/>
          </a:prstGeom>
        </p:spPr>
      </p:pic>
    </p:spTree>
  </p:cSld>
  <p:clrMapOvr>
    <a:masterClrMapping/>
  </p:clrMapOvr>
  <p:transition spd="slow"/>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514" name="Picture 6" descr="cmg kitchen exhaust fan.jpg"/>
          <p:cNvPicPr>
            <a:picLocks noChangeAspect="1"/>
          </p:cNvPicPr>
          <p:nvPr/>
        </p:nvPicPr>
        <p:blipFill>
          <a:blip r:embed="rId3" cstate="print">
            <a:extLst>
              <a:ext uri="{28A0092B-C50C-407E-A947-70E740481C1C}">
                <a14:useLocalDpi xmlns:a14="http://schemas.microsoft.com/office/drawing/2010/main" val="0"/>
              </a:ext>
            </a:extLst>
          </a:blip>
          <a:srcRect l="4495" t="10001" r="3636" b="7777"/>
          <a:stretch>
            <a:fillRect/>
          </a:stretch>
        </p:blipFill>
        <p:spPr bwMode="auto">
          <a:xfrm>
            <a:off x="457200" y="457200"/>
            <a:ext cx="8382000" cy="579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2515" name="Rectangle 3"/>
          <p:cNvSpPr>
            <a:spLocks noChangeArrowheads="1"/>
          </p:cNvSpPr>
          <p:nvPr/>
        </p:nvSpPr>
        <p:spPr bwMode="auto">
          <a:xfrm>
            <a:off x="5508625" y="0"/>
            <a:ext cx="3635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Action Plans: Ideas and a Test Method</a:t>
            </a:r>
          </a:p>
        </p:txBody>
      </p:sp>
      <p:sp>
        <p:nvSpPr>
          <p:cNvPr id="5" name="Slide Number Placeholder 4"/>
          <p:cNvSpPr>
            <a:spLocks noGrp="1"/>
          </p:cNvSpPr>
          <p:nvPr>
            <p:ph type="sldNum" sz="quarter" idx="11"/>
          </p:nvPr>
        </p:nvSpPr>
        <p:spPr/>
        <p:txBody>
          <a:bodyPr/>
          <a:lstStyle/>
          <a:p>
            <a:pPr>
              <a:defRPr/>
            </a:pPr>
            <a:fld id="{C1CD37CF-9A1F-423D-AB26-B6F9781C176F}" type="slidenum">
              <a:rPr lang="en-US"/>
              <a:pPr>
                <a:defRPr/>
              </a:pPr>
              <a:t>193</a:t>
            </a:fld>
            <a:endParaRPr lang="en-US"/>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a:xfrm>
            <a:off x="457200" y="381000"/>
            <a:ext cx="8229600" cy="1143000"/>
          </a:xfrm>
          <a:prstGeom prst="rect">
            <a:avLst/>
          </a:prstGeom>
        </p:spPr>
        <p:txBody>
          <a:bodyPr/>
          <a:lstStyle/>
          <a:p>
            <a:pPr algn="ctr" eaLnBrk="0" hangingPunct="0">
              <a:defRPr/>
            </a:pPr>
            <a:r>
              <a:rPr lang="en-US" sz="4000" b="1" kern="0" dirty="0">
                <a:solidFill>
                  <a:schemeClr val="bg1"/>
                </a:solidFill>
                <a:latin typeface="Arial" pitchFamily="34" charset="0"/>
              </a:rPr>
              <a:t>Office Temperature/RH—</a:t>
            </a:r>
            <a:r>
              <a:rPr lang="en-US" sz="4000" b="1" kern="0" dirty="0" err="1">
                <a:solidFill>
                  <a:schemeClr val="bg1"/>
                </a:solidFill>
                <a:latin typeface="Arial" pitchFamily="34" charset="0"/>
              </a:rPr>
              <a:t>Verex</a:t>
            </a:r>
            <a:endParaRPr lang="en-US" sz="4000" b="1" kern="0" dirty="0">
              <a:solidFill>
                <a:schemeClr val="bg1"/>
              </a:solidFill>
              <a:latin typeface="Arial" pitchFamily="34" charset="0"/>
            </a:endParaRPr>
          </a:p>
        </p:txBody>
      </p:sp>
      <p:pic>
        <p:nvPicPr>
          <p:cNvPr id="194563" name="Picture 4" descr="Liz Old Office.jpg"/>
          <p:cNvPicPr>
            <a:picLocks noChangeAspect="1"/>
          </p:cNvPicPr>
          <p:nvPr/>
        </p:nvPicPr>
        <p:blipFill>
          <a:blip r:embed="rId3" cstate="print">
            <a:extLst>
              <a:ext uri="{28A0092B-C50C-407E-A947-70E740481C1C}">
                <a14:useLocalDpi xmlns:a14="http://schemas.microsoft.com/office/drawing/2010/main" val="0"/>
              </a:ext>
            </a:extLst>
          </a:blip>
          <a:srcRect t="16667" r="8131" b="13333"/>
          <a:stretch>
            <a:fillRect/>
          </a:stretch>
        </p:blipFill>
        <p:spPr bwMode="auto">
          <a:xfrm>
            <a:off x="381000" y="1219200"/>
            <a:ext cx="8412163"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64" name="Text Box 7"/>
          <p:cNvSpPr txBox="1">
            <a:spLocks noChangeArrowheads="1"/>
          </p:cNvSpPr>
          <p:nvPr/>
        </p:nvSpPr>
        <p:spPr bwMode="auto">
          <a:xfrm>
            <a:off x="5105400" y="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AEF8E807-DA72-45CA-BA78-9F7B7D9C7161}" type="slidenum">
              <a:rPr lang="en-US"/>
              <a:pPr>
                <a:defRPr/>
              </a:pPr>
              <a:t>194</a:t>
            </a:fld>
            <a:endParaRPr lang="en-US"/>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2" descr="C:\Temp\1005.bmp"/>
          <p:cNvPicPr>
            <a:picLocks noChangeAspect="1" noChangeArrowheads="1"/>
          </p:cNvPicPr>
          <p:nvPr/>
        </p:nvPicPr>
        <p:blipFill>
          <a:blip r:embed="rId3" cstate="print">
            <a:extLst>
              <a:ext uri="{28A0092B-C50C-407E-A947-70E740481C1C}">
                <a14:useLocalDpi xmlns:a14="http://schemas.microsoft.com/office/drawing/2010/main" val="0"/>
              </a:ext>
            </a:extLst>
          </a:blip>
          <a:srcRect t="6407" b="5179"/>
          <a:stretch>
            <a:fillRect/>
          </a:stretch>
        </p:blipFill>
        <p:spPr bwMode="auto">
          <a:xfrm>
            <a:off x="762000" y="1219200"/>
            <a:ext cx="7620000" cy="520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txBox="1">
            <a:spLocks noChangeArrowheads="1"/>
          </p:cNvSpPr>
          <p:nvPr/>
        </p:nvSpPr>
        <p:spPr>
          <a:xfrm>
            <a:off x="457200" y="374873"/>
            <a:ext cx="8229600" cy="1143000"/>
          </a:xfrm>
          <a:prstGeom prst="rect">
            <a:avLst/>
          </a:prstGeom>
        </p:spPr>
        <p:txBody>
          <a:bodyPr/>
          <a:lstStyle/>
          <a:p>
            <a:pPr algn="ctr" eaLnBrk="0" hangingPunct="0">
              <a:defRPr/>
            </a:pPr>
            <a:r>
              <a:rPr lang="en-US" sz="4000" b="1" kern="0" dirty="0">
                <a:solidFill>
                  <a:schemeClr val="bg1"/>
                </a:solidFill>
                <a:latin typeface="+mn-lt"/>
                <a:ea typeface="+mj-ea"/>
                <a:cs typeface="+mj-cs"/>
              </a:rPr>
              <a:t>Bank Temperature/RH</a:t>
            </a:r>
          </a:p>
        </p:txBody>
      </p:sp>
      <p:sp>
        <p:nvSpPr>
          <p:cNvPr id="195588" name="Text Box 7"/>
          <p:cNvSpPr txBox="1">
            <a:spLocks noChangeArrowheads="1"/>
          </p:cNvSpPr>
          <p:nvPr/>
        </p:nvSpPr>
        <p:spPr bwMode="auto">
          <a:xfrm>
            <a:off x="4953000" y="0"/>
            <a:ext cx="411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F6867B09-6ACE-47A5-B99A-310B0D0F4031}" type="slidenum">
              <a:rPr lang="en-US"/>
              <a:pPr>
                <a:defRPr/>
              </a:pPr>
              <a:t>195</a:t>
            </a:fld>
            <a:endParaRPr lang="en-US"/>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2" descr="C:\presentation\CHART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128713"/>
            <a:ext cx="8534400" cy="550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txBox="1">
            <a:spLocks noChangeArrowheads="1"/>
          </p:cNvSpPr>
          <p:nvPr/>
        </p:nvSpPr>
        <p:spPr>
          <a:xfrm>
            <a:off x="457200" y="304800"/>
            <a:ext cx="8229600" cy="1143000"/>
          </a:xfrm>
          <a:prstGeom prst="rect">
            <a:avLst/>
          </a:prstGeom>
        </p:spPr>
        <p:txBody>
          <a:bodyPr/>
          <a:lstStyle/>
          <a:p>
            <a:pPr algn="ctr" eaLnBrk="0" hangingPunct="0">
              <a:defRPr/>
            </a:pPr>
            <a:r>
              <a:rPr lang="en-US" sz="4400" kern="0" dirty="0">
                <a:solidFill>
                  <a:schemeClr val="bg1"/>
                </a:solidFill>
                <a:latin typeface="+mn-lt"/>
                <a:ea typeface="+mj-ea"/>
                <a:cs typeface="+mj-cs"/>
              </a:rPr>
              <a:t>Bank ∆</a:t>
            </a:r>
            <a:r>
              <a:rPr lang="en-US" sz="4400" i="1" kern="0" dirty="0">
                <a:solidFill>
                  <a:schemeClr val="bg1"/>
                </a:solidFill>
                <a:latin typeface="+mn-lt"/>
                <a:ea typeface="+mj-ea"/>
                <a:cs typeface="+mj-cs"/>
              </a:rPr>
              <a:t>T</a:t>
            </a:r>
            <a:r>
              <a:rPr lang="en-US" sz="4400" kern="0" dirty="0">
                <a:solidFill>
                  <a:schemeClr val="bg1"/>
                </a:solidFill>
                <a:latin typeface="+mn-lt"/>
                <a:ea typeface="+mj-ea"/>
                <a:cs typeface="+mj-cs"/>
              </a:rPr>
              <a:t> Versus %RH</a:t>
            </a:r>
          </a:p>
        </p:txBody>
      </p:sp>
      <p:sp>
        <p:nvSpPr>
          <p:cNvPr id="196612" name="Text Box 7"/>
          <p:cNvSpPr txBox="1">
            <a:spLocks noChangeArrowheads="1"/>
          </p:cNvSpPr>
          <p:nvPr/>
        </p:nvSpPr>
        <p:spPr bwMode="auto">
          <a:xfrm>
            <a:off x="5105400" y="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5" name="Slide Number Placeholder 5"/>
          <p:cNvSpPr>
            <a:spLocks noGrp="1"/>
          </p:cNvSpPr>
          <p:nvPr>
            <p:ph type="sldNum" sz="quarter" idx="11"/>
          </p:nvPr>
        </p:nvSpPr>
        <p:spPr/>
        <p:txBody>
          <a:bodyPr/>
          <a:lstStyle/>
          <a:p>
            <a:pPr>
              <a:defRPr/>
            </a:pPr>
            <a:fld id="{F0BF1568-6B03-4434-A04E-0C8EC8F5075B}" type="slidenum">
              <a:rPr lang="en-US"/>
              <a:pPr>
                <a:defRPr/>
              </a:pPr>
              <a:t>196</a:t>
            </a:fld>
            <a:endParaRPr lang="en-US" dirty="0"/>
          </a:p>
        </p:txBody>
      </p:sp>
    </p:spTree>
  </p:cSld>
  <p:clrMapOvr>
    <a:masterClrMapping/>
  </p:clrMapOvr>
  <p:transition spd="slow"/>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a:xfrm>
            <a:off x="685800" y="152400"/>
            <a:ext cx="7848600" cy="1371600"/>
          </a:xfrm>
        </p:spPr>
        <p:txBody>
          <a:bodyPr/>
          <a:lstStyle/>
          <a:p>
            <a:r>
              <a:rPr lang="en-US" sz="4400" b="0" dirty="0">
                <a:cs typeface="Times New Roman" pitchFamily="18" charset="0"/>
              </a:rPr>
              <a:t>Cooling Coil Rules of Thumb</a:t>
            </a:r>
            <a:r>
              <a:rPr lang="en-US" sz="4400" b="0" dirty="0"/>
              <a:t> </a:t>
            </a:r>
          </a:p>
        </p:txBody>
      </p:sp>
      <p:sp>
        <p:nvSpPr>
          <p:cNvPr id="197635" name="Rectangle 3"/>
          <p:cNvSpPr>
            <a:spLocks noChangeArrowheads="1"/>
          </p:cNvSpPr>
          <p:nvPr/>
        </p:nvSpPr>
        <p:spPr bwMode="auto">
          <a:xfrm>
            <a:off x="228600" y="1828800"/>
            <a:ext cx="8382000" cy="4539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9" tIns="45714" rIns="91429" bIns="45714">
            <a:spAutoFit/>
          </a:bodyPr>
          <a:lstStyle/>
          <a:p>
            <a:pPr>
              <a:tabLst>
                <a:tab pos="1143000" algn="l"/>
              </a:tabLst>
            </a:pPr>
            <a:r>
              <a:rPr lang="en-US" sz="3300" dirty="0">
                <a:solidFill>
                  <a:schemeClr val="bg1"/>
                </a:solidFill>
                <a:latin typeface="Symbol" pitchFamily="18" charset="2"/>
                <a:cs typeface="Times New Roman" pitchFamily="18" charset="0"/>
              </a:rPr>
              <a:t>	</a:t>
            </a:r>
            <a:r>
              <a:rPr lang="en-US" sz="3300" u="sng" dirty="0">
                <a:solidFill>
                  <a:schemeClr val="bg1"/>
                </a:solidFill>
                <a:latin typeface="Symbol" pitchFamily="18" charset="2"/>
                <a:cs typeface="Times New Roman" pitchFamily="18" charset="0"/>
              </a:rPr>
              <a:t>D</a:t>
            </a:r>
            <a:r>
              <a:rPr lang="en-US" sz="3200" i="1" u="sng" dirty="0">
                <a:solidFill>
                  <a:schemeClr val="bg1"/>
                </a:solidFill>
                <a:cs typeface="Times New Roman" pitchFamily="18" charset="0"/>
              </a:rPr>
              <a:t>T</a:t>
            </a:r>
            <a:r>
              <a:rPr lang="en-US" sz="3200" u="sng" dirty="0">
                <a:solidFill>
                  <a:schemeClr val="bg1"/>
                </a:solidFill>
                <a:cs typeface="Times New Roman" pitchFamily="18" charset="0"/>
              </a:rPr>
              <a:t> of Air</a:t>
            </a:r>
            <a:r>
              <a:rPr lang="en-US" sz="3200" dirty="0">
                <a:solidFill>
                  <a:schemeClr val="bg1"/>
                </a:solidFill>
                <a:cs typeface="Times New Roman" pitchFamily="18" charset="0"/>
              </a:rPr>
              <a:t>			</a:t>
            </a:r>
            <a:r>
              <a:rPr lang="en-US" sz="3200" u="sng" dirty="0">
                <a:solidFill>
                  <a:schemeClr val="bg1"/>
                </a:solidFill>
                <a:cs typeface="Times New Roman" pitchFamily="18" charset="0"/>
              </a:rPr>
              <a:t>Moisture Removal</a:t>
            </a:r>
            <a:endParaRPr lang="en-US" sz="3200" dirty="0">
              <a:solidFill>
                <a:schemeClr val="bg1"/>
              </a:solidFill>
              <a:cs typeface="Times New Roman" pitchFamily="18" charset="0"/>
            </a:endParaRPr>
          </a:p>
          <a:p>
            <a:pPr>
              <a:tabLst>
                <a:tab pos="1143000" algn="l"/>
              </a:tabLst>
            </a:pPr>
            <a:r>
              <a:rPr lang="en-US" sz="3200">
                <a:solidFill>
                  <a:schemeClr val="bg1"/>
                </a:solidFill>
                <a:cs typeface="Times New Roman" pitchFamily="18" charset="0"/>
              </a:rPr>
              <a:t>	5° to 8° 				   zero</a:t>
            </a:r>
            <a:endParaRPr lang="en-US" sz="3200" dirty="0">
              <a:solidFill>
                <a:schemeClr val="bg1"/>
              </a:solidFill>
              <a:cs typeface="Times New Roman" pitchFamily="18" charset="0"/>
            </a:endParaRPr>
          </a:p>
          <a:p>
            <a:pPr>
              <a:tabLst>
                <a:tab pos="1143000" algn="l"/>
              </a:tabLst>
            </a:pPr>
            <a:r>
              <a:rPr lang="en-US" sz="3200" dirty="0">
                <a:solidFill>
                  <a:schemeClr val="bg1"/>
                </a:solidFill>
                <a:cs typeface="Times New Roman" pitchFamily="18" charset="0"/>
              </a:rPr>
              <a:t> </a:t>
            </a:r>
          </a:p>
          <a:p>
            <a:pPr>
              <a:tabLst>
                <a:tab pos="1143000" algn="l"/>
              </a:tabLst>
            </a:pPr>
            <a:r>
              <a:rPr lang="en-US" sz="3200">
                <a:solidFill>
                  <a:schemeClr val="bg1"/>
                </a:solidFill>
                <a:cs typeface="Times New Roman" pitchFamily="18" charset="0"/>
              </a:rPr>
              <a:t>	8° to 12° 		barely </a:t>
            </a:r>
            <a:r>
              <a:rPr lang="en-US" sz="3200" dirty="0">
                <a:solidFill>
                  <a:schemeClr val="bg1"/>
                </a:solidFill>
                <a:cs typeface="Times New Roman" pitchFamily="18" charset="0"/>
              </a:rPr>
              <a:t>measurable</a:t>
            </a:r>
          </a:p>
          <a:p>
            <a:pPr>
              <a:tabLst>
                <a:tab pos="1143000" algn="l"/>
              </a:tabLst>
            </a:pPr>
            <a:r>
              <a:rPr lang="en-US" sz="3200" dirty="0">
                <a:solidFill>
                  <a:schemeClr val="bg1"/>
                </a:solidFill>
                <a:cs typeface="Times New Roman" pitchFamily="18" charset="0"/>
              </a:rPr>
              <a:t> </a:t>
            </a:r>
          </a:p>
          <a:p>
            <a:pPr>
              <a:tabLst>
                <a:tab pos="1143000" algn="l"/>
              </a:tabLst>
            </a:pPr>
            <a:r>
              <a:rPr lang="en-US" sz="3200">
                <a:solidFill>
                  <a:schemeClr val="bg1"/>
                </a:solidFill>
                <a:cs typeface="Times New Roman" pitchFamily="18" charset="0"/>
              </a:rPr>
              <a:t>	12° to 16° 			   good</a:t>
            </a:r>
            <a:endParaRPr lang="en-US" sz="3200" dirty="0">
              <a:solidFill>
                <a:schemeClr val="bg1"/>
              </a:solidFill>
              <a:cs typeface="Times New Roman" pitchFamily="18" charset="0"/>
            </a:endParaRPr>
          </a:p>
          <a:p>
            <a:pPr>
              <a:tabLst>
                <a:tab pos="1143000" algn="l"/>
              </a:tabLst>
            </a:pPr>
            <a:r>
              <a:rPr lang="en-US" sz="3200" dirty="0">
                <a:solidFill>
                  <a:schemeClr val="bg1"/>
                </a:solidFill>
                <a:cs typeface="Times New Roman" pitchFamily="18" charset="0"/>
              </a:rPr>
              <a:t> </a:t>
            </a:r>
          </a:p>
          <a:p>
            <a:pPr>
              <a:tabLst>
                <a:tab pos="1143000" algn="l"/>
              </a:tabLst>
            </a:pPr>
            <a:r>
              <a:rPr lang="en-US" sz="3200">
                <a:solidFill>
                  <a:schemeClr val="bg1"/>
                </a:solidFill>
                <a:cs typeface="Times New Roman" pitchFamily="18" charset="0"/>
              </a:rPr>
              <a:t>	16° to 20° 			excellent</a:t>
            </a:r>
            <a:endParaRPr lang="en-US" sz="3200" dirty="0">
              <a:solidFill>
                <a:schemeClr val="bg1"/>
              </a:solidFill>
              <a:latin typeface="Times New Roman" pitchFamily="18" charset="0"/>
              <a:cs typeface="Times New Roman" pitchFamily="18" charset="0"/>
            </a:endParaRPr>
          </a:p>
          <a:p>
            <a:endParaRPr lang="en-US" sz="3200" dirty="0">
              <a:solidFill>
                <a:schemeClr val="bg1"/>
              </a:solidFill>
              <a:latin typeface="Times New Roman" pitchFamily="18" charset="0"/>
            </a:endParaRPr>
          </a:p>
        </p:txBody>
      </p:sp>
      <p:sp>
        <p:nvSpPr>
          <p:cNvPr id="197636" name="Text Box 7"/>
          <p:cNvSpPr txBox="1">
            <a:spLocks noChangeArrowheads="1"/>
          </p:cNvSpPr>
          <p:nvPr/>
        </p:nvSpPr>
        <p:spPr bwMode="auto">
          <a:xfrm>
            <a:off x="5105400" y="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5" name="Slide Number Placeholder 5"/>
          <p:cNvSpPr>
            <a:spLocks noGrp="1"/>
          </p:cNvSpPr>
          <p:nvPr>
            <p:ph type="sldNum" sz="quarter" idx="11"/>
          </p:nvPr>
        </p:nvSpPr>
        <p:spPr/>
        <p:txBody>
          <a:bodyPr/>
          <a:lstStyle/>
          <a:p>
            <a:pPr>
              <a:defRPr/>
            </a:pPr>
            <a:fld id="{EC95EB91-DB34-4D02-B9D8-03EC83D5DC15}" type="slidenum">
              <a:rPr lang="en-US"/>
              <a:pPr>
                <a:defRPr/>
              </a:pPr>
              <a:t>197</a:t>
            </a:fld>
            <a:endParaRPr lang="en-US" dirty="0"/>
          </a:p>
        </p:txBody>
      </p:sp>
    </p:spTree>
  </p:cSld>
  <p:clrMapOvr>
    <a:masterClrMapping/>
  </p:clrMapOvr>
  <p:transition spd="slow"/>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4"/>
          <p:cNvSpPr>
            <a:spLocks noGrp="1" noChangeArrowheads="1"/>
          </p:cNvSpPr>
          <p:nvPr>
            <p:ph type="ctrTitle" idx="4294967295"/>
          </p:nvPr>
        </p:nvSpPr>
        <p:spPr>
          <a:xfrm>
            <a:off x="457200" y="381000"/>
            <a:ext cx="8458200" cy="1470025"/>
          </a:xfrm>
        </p:spPr>
        <p:txBody>
          <a:bodyPr/>
          <a:lstStyle/>
          <a:p>
            <a:r>
              <a:rPr lang="en-US" dirty="0"/>
              <a:t>Case Exercise 9: Using Motor Logger Data</a:t>
            </a:r>
          </a:p>
        </p:txBody>
      </p:sp>
      <p:pic>
        <p:nvPicPr>
          <p:cNvPr id="198659"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19050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8660" name="Text Box 5"/>
          <p:cNvSpPr txBox="1">
            <a:spLocks noChangeArrowheads="1"/>
          </p:cNvSpPr>
          <p:nvPr/>
        </p:nvSpPr>
        <p:spPr bwMode="auto">
          <a:xfrm>
            <a:off x="4953000" y="0"/>
            <a:ext cx="411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556368B2-72AA-4185-87A3-0960CCE80B0E}" type="slidenum">
              <a:rPr lang="en-US"/>
              <a:pPr>
                <a:defRPr/>
              </a:pPr>
              <a:t>198</a:t>
            </a:fld>
            <a:endParaRPr lang="en-US" dirty="0"/>
          </a:p>
        </p:txBody>
      </p:sp>
      <p:sp>
        <p:nvSpPr>
          <p:cNvPr id="198663" name="Rectangle 6"/>
          <p:cNvSpPr>
            <a:spLocks noChangeArrowheads="1"/>
          </p:cNvSpPr>
          <p:nvPr/>
        </p:nvSpPr>
        <p:spPr bwMode="auto">
          <a:xfrm>
            <a:off x="228600" y="3048000"/>
            <a:ext cx="1981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dirty="0">
                <a:solidFill>
                  <a:schemeClr val="bg1"/>
                </a:solidFill>
              </a:rPr>
              <a:t>Page 30</a:t>
            </a:r>
          </a:p>
          <a:p>
            <a:r>
              <a:rPr lang="en-US" sz="2800" dirty="0">
                <a:solidFill>
                  <a:schemeClr val="bg1"/>
                </a:solidFill>
              </a:rPr>
              <a:t>in the exercises</a:t>
            </a:r>
          </a:p>
        </p:txBody>
      </p:sp>
      <p:pic>
        <p:nvPicPr>
          <p:cNvPr id="2" name="Picture 1">
            <a:extLst>
              <a:ext uri="{FF2B5EF4-FFF2-40B4-BE49-F238E27FC236}">
                <a16:creationId xmlns:a16="http://schemas.microsoft.com/office/drawing/2014/main" id="{6B9EADF4-16D9-4BBD-9543-FFB6D099E545}"/>
              </a:ext>
            </a:extLst>
          </p:cNvPr>
          <p:cNvPicPr>
            <a:picLocks noChangeAspect="1"/>
          </p:cNvPicPr>
          <p:nvPr/>
        </p:nvPicPr>
        <p:blipFill>
          <a:blip r:embed="rId4"/>
          <a:stretch>
            <a:fillRect/>
          </a:stretch>
        </p:blipFill>
        <p:spPr>
          <a:xfrm>
            <a:off x="2905125" y="2566516"/>
            <a:ext cx="5810250" cy="3671244"/>
          </a:xfrm>
          <a:prstGeom prst="rect">
            <a:avLst/>
          </a:prstGeom>
        </p:spPr>
      </p:pic>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txBox="1">
            <a:spLocks noChangeArrowheads="1"/>
          </p:cNvSpPr>
          <p:nvPr/>
        </p:nvSpPr>
        <p:spPr bwMode="auto">
          <a:xfrm>
            <a:off x="457200" y="381000"/>
            <a:ext cx="8229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4400" b="1" dirty="0">
                <a:solidFill>
                  <a:schemeClr val="bg1"/>
                </a:solidFill>
              </a:rPr>
              <a:t>Disincentives for the </a:t>
            </a:r>
            <a:br>
              <a:rPr lang="en-US" sz="4400" b="1" dirty="0">
                <a:solidFill>
                  <a:schemeClr val="bg1"/>
                </a:solidFill>
              </a:rPr>
            </a:br>
            <a:r>
              <a:rPr lang="en-US" sz="4400" b="1" dirty="0">
                <a:solidFill>
                  <a:schemeClr val="bg1"/>
                </a:solidFill>
              </a:rPr>
              <a:t>Building Engineer</a:t>
            </a:r>
          </a:p>
        </p:txBody>
      </p:sp>
      <p:sp>
        <p:nvSpPr>
          <p:cNvPr id="4" name="Rectangle 3"/>
          <p:cNvSpPr txBox="1">
            <a:spLocks noChangeArrowheads="1"/>
          </p:cNvSpPr>
          <p:nvPr/>
        </p:nvSpPr>
        <p:spPr bwMode="auto">
          <a:xfrm>
            <a:off x="457200" y="2255838"/>
            <a:ext cx="8229600" cy="3763962"/>
          </a:xfrm>
          <a:prstGeom prst="rect">
            <a:avLst/>
          </a:prstGeom>
          <a:noFill/>
          <a:ln w="9525">
            <a:noFill/>
            <a:miter lim="800000"/>
            <a:headEnd/>
            <a:tailEnd/>
          </a:ln>
        </p:spPr>
        <p:txBody>
          <a:bodyPr/>
          <a:lstStyle/>
          <a:p>
            <a:pPr marL="342900" indent="-342900">
              <a:spcBef>
                <a:spcPct val="20000"/>
              </a:spcBef>
              <a:buFontTx/>
              <a:buChar char="•"/>
              <a:defRPr/>
            </a:pPr>
            <a:r>
              <a:rPr lang="en-US" sz="3200" kern="0" dirty="0">
                <a:solidFill>
                  <a:schemeClr val="bg1"/>
                </a:solidFill>
                <a:latin typeface="+mj-lt"/>
              </a:rPr>
              <a:t>Risk of occupant discomfort</a:t>
            </a:r>
          </a:p>
          <a:p>
            <a:pPr marL="342900" indent="-342900">
              <a:spcBef>
                <a:spcPts val="2400"/>
              </a:spcBef>
              <a:buFontTx/>
              <a:buChar char="•"/>
              <a:defRPr/>
            </a:pPr>
            <a:r>
              <a:rPr lang="en-US" sz="3200" kern="0" dirty="0">
                <a:solidFill>
                  <a:schemeClr val="bg1"/>
                </a:solidFill>
                <a:latin typeface="+mj-lt"/>
              </a:rPr>
              <a:t>Risk of equipment failure</a:t>
            </a:r>
          </a:p>
          <a:p>
            <a:pPr marL="342900" indent="-342900">
              <a:spcBef>
                <a:spcPts val="2400"/>
              </a:spcBef>
              <a:buFontTx/>
              <a:buChar char="•"/>
              <a:defRPr/>
            </a:pPr>
            <a:r>
              <a:rPr lang="en-US" sz="3200" kern="0" dirty="0">
                <a:solidFill>
                  <a:schemeClr val="bg1"/>
                </a:solidFill>
                <a:latin typeface="+mj-lt"/>
              </a:rPr>
              <a:t>Experimentation can be terrifying</a:t>
            </a:r>
          </a:p>
        </p:txBody>
      </p:sp>
      <p:sp>
        <p:nvSpPr>
          <p:cNvPr id="200708" name="Text Box 7"/>
          <p:cNvSpPr txBox="1">
            <a:spLocks noChangeArrowheads="1"/>
          </p:cNvSpPr>
          <p:nvPr/>
        </p:nvSpPr>
        <p:spPr bwMode="auto">
          <a:xfrm>
            <a:off x="5105400" y="0"/>
            <a:ext cx="396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7C13FD6F-D021-4B15-A9BA-4A02388DEF81}" type="slidenum">
              <a:rPr lang="en-US"/>
              <a:pPr>
                <a:defRPr/>
              </a:pPr>
              <a:t>199</a:t>
            </a:fld>
            <a:endParaRPr lang="en-US"/>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457200" y="503238"/>
            <a:ext cx="8229600" cy="1325562"/>
          </a:xfrm>
          <a:prstGeom prst="rect">
            <a:avLst/>
          </a:prstGeom>
          <a:noFill/>
          <a:ln w="9525">
            <a:noFill/>
            <a:miter lim="800000"/>
            <a:headEnd/>
            <a:tailEnd/>
          </a:ln>
        </p:spPr>
        <p:txBody>
          <a:bodyPr anchor="ctr"/>
          <a:lstStyle/>
          <a:p>
            <a:pPr algn="ctr">
              <a:defRPr/>
            </a:pPr>
            <a:r>
              <a:rPr lang="en-US" sz="4400" b="1" kern="0" dirty="0">
                <a:solidFill>
                  <a:schemeClr val="bg1"/>
                </a:solidFill>
                <a:latin typeface="+mj-lt"/>
                <a:ea typeface="+mj-ea"/>
                <a:cs typeface="+mj-cs"/>
              </a:rPr>
              <a:t>Incentives for the </a:t>
            </a:r>
            <a:br>
              <a:rPr lang="en-US" sz="4400" b="1" kern="0" dirty="0">
                <a:solidFill>
                  <a:schemeClr val="bg1"/>
                </a:solidFill>
                <a:latin typeface="+mj-lt"/>
                <a:ea typeface="+mj-ea"/>
                <a:cs typeface="+mj-cs"/>
              </a:rPr>
            </a:br>
            <a:r>
              <a:rPr lang="en-US" sz="4400" b="1" kern="0" dirty="0">
                <a:solidFill>
                  <a:schemeClr val="bg1"/>
                </a:solidFill>
                <a:latin typeface="+mj-lt"/>
                <a:ea typeface="+mj-ea"/>
                <a:cs typeface="+mj-cs"/>
              </a:rPr>
              <a:t>Building Engineer</a:t>
            </a:r>
          </a:p>
        </p:txBody>
      </p:sp>
      <p:sp>
        <p:nvSpPr>
          <p:cNvPr id="4" name="Rectangle 3"/>
          <p:cNvSpPr txBox="1">
            <a:spLocks noChangeArrowheads="1"/>
          </p:cNvSpPr>
          <p:nvPr/>
        </p:nvSpPr>
        <p:spPr bwMode="auto">
          <a:xfrm>
            <a:off x="457200" y="2103438"/>
            <a:ext cx="8229600" cy="4221162"/>
          </a:xfrm>
          <a:prstGeom prst="rect">
            <a:avLst/>
          </a:prstGeom>
          <a:noFill/>
          <a:ln w="9525">
            <a:noFill/>
            <a:miter lim="800000"/>
            <a:headEnd/>
            <a:tailEnd/>
          </a:ln>
        </p:spPr>
        <p:txBody>
          <a:bodyPr/>
          <a:lstStyle/>
          <a:p>
            <a:pPr marL="342900" indent="-342900">
              <a:spcBef>
                <a:spcPct val="20000"/>
              </a:spcBef>
              <a:buFontTx/>
              <a:buChar char="•"/>
              <a:defRPr/>
            </a:pPr>
            <a:r>
              <a:rPr lang="en-US" sz="3200" kern="0" dirty="0">
                <a:solidFill>
                  <a:schemeClr val="bg1"/>
                </a:solidFill>
                <a:latin typeface="+mj-lt"/>
              </a:rPr>
              <a:t>Regular monitoring by the manager </a:t>
            </a:r>
          </a:p>
          <a:p>
            <a:pPr marL="342900" indent="-342900">
              <a:spcBef>
                <a:spcPts val="2400"/>
              </a:spcBef>
              <a:buFontTx/>
              <a:buChar char="•"/>
              <a:defRPr/>
            </a:pPr>
            <a:r>
              <a:rPr lang="en-US" sz="3200" kern="0" dirty="0">
                <a:solidFill>
                  <a:schemeClr val="bg1"/>
                </a:solidFill>
                <a:latin typeface="+mj-lt"/>
              </a:rPr>
              <a:t>Managerial encouragement to experiment</a:t>
            </a:r>
          </a:p>
          <a:p>
            <a:pPr marL="742950" lvl="1" indent="-285750">
              <a:spcBef>
                <a:spcPts val="600"/>
              </a:spcBef>
              <a:buFont typeface="Arial" charset="0"/>
              <a:buChar char="•"/>
              <a:defRPr/>
            </a:pPr>
            <a:r>
              <a:rPr lang="en-US" sz="2800" kern="0" dirty="0">
                <a:solidFill>
                  <a:schemeClr val="bg1"/>
                </a:solidFill>
                <a:latin typeface="+mj-lt"/>
              </a:rPr>
              <a:t>Occasional, brief discomfort is OK</a:t>
            </a:r>
          </a:p>
          <a:p>
            <a:pPr marL="342900" indent="-342900">
              <a:spcBef>
                <a:spcPts val="2400"/>
              </a:spcBef>
              <a:buFontTx/>
              <a:buChar char="•"/>
              <a:defRPr/>
            </a:pPr>
            <a:r>
              <a:rPr lang="en-US" sz="3200" kern="0" dirty="0">
                <a:solidFill>
                  <a:schemeClr val="bg1"/>
                </a:solidFill>
                <a:latin typeface="+mj-lt"/>
              </a:rPr>
              <a:t>Teamwork</a:t>
            </a:r>
          </a:p>
          <a:p>
            <a:pPr marL="342900" indent="-342900">
              <a:spcBef>
                <a:spcPts val="2400"/>
              </a:spcBef>
              <a:buFontTx/>
              <a:buChar char="•"/>
              <a:defRPr/>
            </a:pPr>
            <a:r>
              <a:rPr lang="en-US" sz="3200" kern="0">
                <a:solidFill>
                  <a:schemeClr val="bg1"/>
                </a:solidFill>
                <a:latin typeface="+mj-lt"/>
              </a:rPr>
              <a:t>Accomplishment—getting results</a:t>
            </a:r>
            <a:endParaRPr lang="en-US" sz="3200" kern="0" dirty="0">
              <a:solidFill>
                <a:schemeClr val="bg1"/>
              </a:solidFill>
              <a:latin typeface="+mj-lt"/>
            </a:endParaRPr>
          </a:p>
          <a:p>
            <a:pPr marL="342900" indent="-342900">
              <a:spcBef>
                <a:spcPts val="2400"/>
              </a:spcBef>
              <a:buFontTx/>
              <a:buChar char="•"/>
              <a:defRPr/>
            </a:pPr>
            <a:r>
              <a:rPr lang="en-US" sz="3200" kern="0" dirty="0">
                <a:solidFill>
                  <a:schemeClr val="bg1"/>
                </a:solidFill>
                <a:latin typeface="+mj-lt"/>
              </a:rPr>
              <a:t>Perks paid for by savings</a:t>
            </a:r>
          </a:p>
        </p:txBody>
      </p:sp>
      <p:sp>
        <p:nvSpPr>
          <p:cNvPr id="201732" name="Text Box 7"/>
          <p:cNvSpPr txBox="1">
            <a:spLocks noChangeArrowheads="1"/>
          </p:cNvSpPr>
          <p:nvPr/>
        </p:nvSpPr>
        <p:spPr bwMode="auto">
          <a:xfrm>
            <a:off x="5029200" y="0"/>
            <a:ext cx="403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F9F5A24E-69D1-47F5-B5FF-8C691CF20969}" type="slidenum">
              <a:rPr lang="en-US"/>
              <a:pPr>
                <a:defRPr/>
              </a:pPr>
              <a:t>200</a:t>
            </a:fld>
            <a:endParaRPr lang="en-US"/>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idx="4294967295"/>
          </p:nvPr>
        </p:nvSpPr>
        <p:spPr>
          <a:xfrm>
            <a:off x="228600" y="838200"/>
            <a:ext cx="8686800" cy="884238"/>
          </a:xfrm>
        </p:spPr>
        <p:txBody>
          <a:bodyPr/>
          <a:lstStyle/>
          <a:p>
            <a:r>
              <a:rPr lang="en-US" sz="4400" dirty="0"/>
              <a:t>So, if the Risk of Change is Worrisome…</a:t>
            </a:r>
          </a:p>
        </p:txBody>
      </p:sp>
      <p:sp>
        <p:nvSpPr>
          <p:cNvPr id="203779" name="Rectangle 5"/>
          <p:cNvSpPr>
            <a:spLocks noGrp="1" noChangeArrowheads="1"/>
          </p:cNvSpPr>
          <p:nvPr>
            <p:ph type="body" idx="4294967295"/>
          </p:nvPr>
        </p:nvSpPr>
        <p:spPr>
          <a:xfrm>
            <a:off x="457200" y="1905000"/>
            <a:ext cx="8229600" cy="4876800"/>
          </a:xfrm>
        </p:spPr>
        <p:txBody>
          <a:bodyPr/>
          <a:lstStyle/>
          <a:p>
            <a:pPr>
              <a:lnSpc>
                <a:spcPct val="90000"/>
              </a:lnSpc>
            </a:pPr>
            <a:endParaRPr lang="en-US" sz="2800" dirty="0"/>
          </a:p>
          <a:p>
            <a:pPr>
              <a:spcBef>
                <a:spcPts val="1800"/>
              </a:spcBef>
            </a:pPr>
            <a:r>
              <a:rPr lang="en-US" sz="2800"/>
              <a:t>Take </a:t>
            </a:r>
            <a:r>
              <a:rPr lang="en-US" sz="2800" b="1" u="sng"/>
              <a:t>small</a:t>
            </a:r>
            <a:r>
              <a:rPr lang="en-US" sz="2800"/>
              <a:t> steps </a:t>
            </a:r>
            <a:r>
              <a:rPr lang="en-US" sz="2800" dirty="0"/>
              <a:t>that are reversible.</a:t>
            </a:r>
          </a:p>
          <a:p>
            <a:pPr>
              <a:spcBef>
                <a:spcPts val="1800"/>
              </a:spcBef>
            </a:pPr>
            <a:r>
              <a:rPr lang="en-US" sz="2800" dirty="0"/>
              <a:t>Study your results</a:t>
            </a:r>
            <a:r>
              <a:rPr lang="en-US" sz="2800"/>
              <a:t>, communicate</a:t>
            </a:r>
            <a:r>
              <a:rPr lang="en-US" sz="2800" dirty="0"/>
              <a:t>,</a:t>
            </a:r>
            <a:r>
              <a:rPr lang="en-US" sz="2800"/>
              <a:t> </a:t>
            </a:r>
            <a:r>
              <a:rPr lang="en-US" sz="2800" dirty="0"/>
              <a:t>and adjust as needed.</a:t>
            </a:r>
          </a:p>
          <a:p>
            <a:pPr>
              <a:spcBef>
                <a:spcPts val="1800"/>
              </a:spcBef>
            </a:pPr>
            <a:r>
              <a:rPr lang="en-US" sz="2800" dirty="0"/>
              <a:t>Engage your boss and occupants in the tests.</a:t>
            </a:r>
          </a:p>
          <a:p>
            <a:pPr lvl="1">
              <a:lnSpc>
                <a:spcPct val="90000"/>
              </a:lnSpc>
            </a:pPr>
            <a:endParaRPr lang="en-US" sz="2400" dirty="0"/>
          </a:p>
          <a:p>
            <a:pPr>
              <a:lnSpc>
                <a:spcPct val="90000"/>
              </a:lnSpc>
            </a:pPr>
            <a:endParaRPr lang="en-US" sz="2800" dirty="0"/>
          </a:p>
        </p:txBody>
      </p:sp>
      <p:sp>
        <p:nvSpPr>
          <p:cNvPr id="203780" name="Text Box 4"/>
          <p:cNvSpPr txBox="1">
            <a:spLocks noChangeArrowheads="1"/>
          </p:cNvSpPr>
          <p:nvPr/>
        </p:nvSpPr>
        <p:spPr bwMode="auto">
          <a:xfrm>
            <a:off x="5029200" y="0"/>
            <a:ext cx="4038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Action Plans: Ideas and a Test Method</a:t>
            </a:r>
          </a:p>
        </p:txBody>
      </p:sp>
      <p:sp>
        <p:nvSpPr>
          <p:cNvPr id="6" name="Slide Number Placeholder 5"/>
          <p:cNvSpPr>
            <a:spLocks noGrp="1"/>
          </p:cNvSpPr>
          <p:nvPr>
            <p:ph type="sldNum" sz="quarter" idx="11"/>
          </p:nvPr>
        </p:nvSpPr>
        <p:spPr/>
        <p:txBody>
          <a:bodyPr/>
          <a:lstStyle/>
          <a:p>
            <a:pPr>
              <a:defRPr/>
            </a:pPr>
            <a:fld id="{E968998B-DFF5-4B4C-8C60-A2F71BD0B717}" type="slidenum">
              <a:rPr lang="en-US"/>
              <a:pPr>
                <a:defRPr/>
              </a:pPr>
              <a:t>201</a:t>
            </a:fld>
            <a:endParaRPr lang="en-US"/>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FFFF00"/>
            </a:gs>
            <a:gs pos="100000">
              <a:srgbClr val="FF6600"/>
            </a:gs>
          </a:gsLst>
          <a:path path="shape">
            <a:fillToRect l="50000" t="50000" r="50000" b="50000"/>
          </a:path>
        </a:gradFill>
        <a:effectLst/>
      </p:bgPr>
    </p:bg>
    <p:spTree>
      <p:nvGrpSpPr>
        <p:cNvPr id="1" name=""/>
        <p:cNvGrpSpPr/>
        <p:nvPr/>
      </p:nvGrpSpPr>
      <p:grpSpPr>
        <a:xfrm>
          <a:off x="0" y="0"/>
          <a:ext cx="0" cy="0"/>
          <a:chOff x="0" y="0"/>
          <a:chExt cx="0" cy="0"/>
        </a:xfrm>
      </p:grpSpPr>
      <p:sp>
        <p:nvSpPr>
          <p:cNvPr id="285698" name="Rectangle 2"/>
          <p:cNvSpPr>
            <a:spLocks noGrp="1" noChangeArrowheads="1"/>
          </p:cNvSpPr>
          <p:nvPr>
            <p:ph type="subTitle" idx="1"/>
          </p:nvPr>
        </p:nvSpPr>
        <p:spPr>
          <a:xfrm>
            <a:off x="1371600" y="4267200"/>
            <a:ext cx="6400800" cy="1752600"/>
          </a:xfrm>
        </p:spPr>
        <p:txBody>
          <a:bodyPr/>
          <a:lstStyle/>
          <a:p>
            <a:pPr eaLnBrk="1" hangingPunct="1"/>
            <a:r>
              <a:rPr lang="en-US" sz="4400" b="1">
                <a:solidFill>
                  <a:schemeClr val="bg1"/>
                </a:solidFill>
                <a:latin typeface="Times New Roman" pitchFamily="18" charset="0"/>
              </a:rPr>
              <a:t>BREAK!</a:t>
            </a:r>
            <a:endParaRPr lang="en-US" b="1">
              <a:solidFill>
                <a:schemeClr val="bg1"/>
              </a:solidFill>
              <a:latin typeface="Times New Roman" pitchFamily="18" charset="0"/>
            </a:endParaRPr>
          </a:p>
        </p:txBody>
      </p:sp>
      <p:pic>
        <p:nvPicPr>
          <p:cNvPr id="285699" name="Picture 3" descr="coffeemu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2133600"/>
            <a:ext cx="16414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0687742"/>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285699"/>
                                        </p:tgtEl>
                                        <p:attrNameLst>
                                          <p:attrName>style.visibility</p:attrName>
                                        </p:attrNameLst>
                                      </p:cBhvr>
                                      <p:to>
                                        <p:strVal val="visible"/>
                                      </p:to>
                                    </p:set>
                                    <p:anim calcmode="lin" valueType="num">
                                      <p:cBhvr>
                                        <p:cTn id="7" dur="500" fill="hold"/>
                                        <p:tgtEl>
                                          <p:spTgt spid="285699"/>
                                        </p:tgtEl>
                                        <p:attrNameLst>
                                          <p:attrName>ppt_w</p:attrName>
                                        </p:attrNameLst>
                                      </p:cBhvr>
                                      <p:tavLst>
                                        <p:tav tm="0">
                                          <p:val>
                                            <p:strVal val="4*#ppt_w"/>
                                          </p:val>
                                        </p:tav>
                                        <p:tav tm="100000">
                                          <p:val>
                                            <p:strVal val="#ppt_w"/>
                                          </p:val>
                                        </p:tav>
                                      </p:tavLst>
                                    </p:anim>
                                    <p:anim calcmode="lin" valueType="num">
                                      <p:cBhvr>
                                        <p:cTn id="8" dur="500" fill="hold"/>
                                        <p:tgtEl>
                                          <p:spTgt spid="28569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DRIVEBY.WAV"/>
                                        </p:tgtEl>
                                      </p:cMediaNode>
                                    </p:audio>
                                  </p:subTnLst>
                                </p:cTn>
                              </p:par>
                              <p:par>
                                <p:cTn id="9" presetID="2" presetClass="entr" presetSubtype="4" fill="hold" grpId="0" nodeType="withEffect">
                                  <p:stCondLst>
                                    <p:cond delay="0"/>
                                  </p:stCondLst>
                                  <p:childTnLst>
                                    <p:set>
                                      <p:cBhvr>
                                        <p:cTn id="10" dur="1" fill="hold">
                                          <p:stCondLst>
                                            <p:cond delay="0"/>
                                          </p:stCondLst>
                                        </p:cTn>
                                        <p:tgtEl>
                                          <p:spTgt spid="285698">
                                            <p:txEl>
                                              <p:pRg st="0" end="0"/>
                                            </p:txEl>
                                          </p:spTgt>
                                        </p:tgtEl>
                                        <p:attrNameLst>
                                          <p:attrName>style.visibility</p:attrName>
                                        </p:attrNameLst>
                                      </p:cBhvr>
                                      <p:to>
                                        <p:strVal val="visible"/>
                                      </p:to>
                                    </p:set>
                                    <p:anim calcmode="lin" valueType="num">
                                      <p:cBhvr additive="base">
                                        <p:cTn id="11" dur="500" fill="hold"/>
                                        <p:tgtEl>
                                          <p:spTgt spid="28569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8569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698" grpId="0" build="p"/>
    </p:bld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txBox="1">
            <a:spLocks noChangeArrowheads="1"/>
          </p:cNvSpPr>
          <p:nvPr/>
        </p:nvSpPr>
        <p:spPr bwMode="auto">
          <a:xfrm>
            <a:off x="304800" y="1828800"/>
            <a:ext cx="8229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4400" b="1" dirty="0">
                <a:solidFill>
                  <a:schemeClr val="bg1"/>
                </a:solidFill>
              </a:rPr>
              <a:t>Evaluating </a:t>
            </a:r>
            <a:br>
              <a:rPr lang="en-US" sz="4400" b="1" dirty="0">
                <a:solidFill>
                  <a:schemeClr val="bg1"/>
                </a:solidFill>
              </a:rPr>
            </a:br>
            <a:r>
              <a:rPr lang="en-US" sz="4400" b="1" dirty="0">
                <a:solidFill>
                  <a:schemeClr val="bg1"/>
                </a:solidFill>
              </a:rPr>
              <a:t>Progress</a:t>
            </a:r>
          </a:p>
        </p:txBody>
      </p:sp>
      <p:sp>
        <p:nvSpPr>
          <p:cNvPr id="208899" name="Rectangle 3"/>
          <p:cNvSpPr>
            <a:spLocks noChangeArrowheads="1"/>
          </p:cNvSpPr>
          <p:nvPr/>
        </p:nvSpPr>
        <p:spPr bwMode="auto">
          <a:xfrm>
            <a:off x="7145338" y="0"/>
            <a:ext cx="2017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spcBef>
                <a:spcPct val="50000"/>
              </a:spcBef>
            </a:pPr>
            <a:r>
              <a:rPr lang="en-US" b="1">
                <a:latin typeface="Arial Narrow" pitchFamily="34" charset="0"/>
              </a:rPr>
              <a:t>Evaluating Progress</a:t>
            </a:r>
          </a:p>
        </p:txBody>
      </p:sp>
      <p:sp>
        <p:nvSpPr>
          <p:cNvPr id="5" name="Slide Number Placeholder 4"/>
          <p:cNvSpPr>
            <a:spLocks noGrp="1"/>
          </p:cNvSpPr>
          <p:nvPr>
            <p:ph type="sldNum" sz="quarter" idx="11"/>
          </p:nvPr>
        </p:nvSpPr>
        <p:spPr/>
        <p:txBody>
          <a:bodyPr/>
          <a:lstStyle/>
          <a:p>
            <a:pPr>
              <a:defRPr/>
            </a:pPr>
            <a:fld id="{9BF0C7FD-F849-4537-9B91-709E4ADC8ECA}" type="slidenum">
              <a:rPr lang="en-US"/>
              <a:pPr>
                <a:defRPr/>
              </a:pPr>
              <a:t>203</a:t>
            </a:fld>
            <a:endParaRPr lang="en-US"/>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074"/>
          <p:cNvSpPr txBox="1">
            <a:spLocks noChangeArrowheads="1"/>
          </p:cNvSpPr>
          <p:nvPr/>
        </p:nvSpPr>
        <p:spPr bwMode="auto">
          <a:xfrm>
            <a:off x="0" y="579438"/>
            <a:ext cx="9144000" cy="639762"/>
          </a:xfrm>
          <a:prstGeom prst="rect">
            <a:avLst/>
          </a:prstGeom>
          <a:noFill/>
          <a:ln w="9525">
            <a:noFill/>
            <a:miter lim="800000"/>
            <a:headEnd/>
            <a:tailEnd/>
          </a:ln>
        </p:spPr>
        <p:txBody>
          <a:bodyPr anchor="ctr"/>
          <a:lstStyle/>
          <a:p>
            <a:pPr algn="r">
              <a:defRPr/>
            </a:pPr>
            <a:r>
              <a:rPr lang="en-US" sz="4000" b="1" kern="0" dirty="0">
                <a:solidFill>
                  <a:schemeClr val="accent3"/>
                </a:solidFill>
                <a:latin typeface="+mj-lt"/>
                <a:ea typeface="+mj-ea"/>
                <a:cs typeface="+mj-cs"/>
              </a:rPr>
              <a:t>ENERGY STAR Guidelines for Energy Management</a:t>
            </a:r>
          </a:p>
        </p:txBody>
      </p:sp>
      <p:sp>
        <p:nvSpPr>
          <p:cNvPr id="4" name="Text Box 3075"/>
          <p:cNvSpPr txBox="1">
            <a:spLocks noChangeArrowheads="1"/>
          </p:cNvSpPr>
          <p:nvPr/>
        </p:nvSpPr>
        <p:spPr bwMode="auto">
          <a:xfrm>
            <a:off x="5029200" y="1447800"/>
            <a:ext cx="3886200" cy="461665"/>
          </a:xfrm>
          <a:prstGeom prst="rect">
            <a:avLst/>
          </a:prstGeom>
          <a:noFill/>
          <a:ln w="9525">
            <a:noFill/>
            <a:miter lim="800000"/>
            <a:headEnd/>
            <a:tailEnd/>
          </a:ln>
        </p:spPr>
        <p:txBody>
          <a:bodyPr wrap="square">
            <a:spAutoFit/>
          </a:bodyPr>
          <a:lstStyle/>
          <a:p>
            <a:pPr algn="r">
              <a:defRPr/>
            </a:pPr>
            <a:r>
              <a:rPr lang="en-US" sz="2400" dirty="0">
                <a:solidFill>
                  <a:schemeClr val="accent3"/>
                </a:solidFill>
                <a:latin typeface="+mn-lt"/>
              </a:rPr>
              <a:t>www.energystar.gov</a:t>
            </a:r>
          </a:p>
        </p:txBody>
      </p:sp>
      <p:sp>
        <p:nvSpPr>
          <p:cNvPr id="209926" name="Text Box 14"/>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8" name="Slide Number Placeholder 7"/>
          <p:cNvSpPr>
            <a:spLocks noGrp="1"/>
          </p:cNvSpPr>
          <p:nvPr>
            <p:ph type="sldNum" sz="quarter" idx="11"/>
          </p:nvPr>
        </p:nvSpPr>
        <p:spPr/>
        <p:txBody>
          <a:bodyPr/>
          <a:lstStyle/>
          <a:p>
            <a:pPr>
              <a:defRPr/>
            </a:pPr>
            <a:fld id="{BC38A11E-250A-42B2-A1C7-56432F41C0D9}" type="slidenum">
              <a:rPr lang="en-US"/>
              <a:pPr>
                <a:defRPr/>
              </a:pPr>
              <a:t>204</a:t>
            </a:fld>
            <a:endParaRPr lang="en-US" dirty="0"/>
          </a:p>
        </p:txBody>
      </p:sp>
      <p:sp>
        <p:nvSpPr>
          <p:cNvPr id="9"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3"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4"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15"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6"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7"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9"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0"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00FE00"/>
          </a:solidFill>
          <a:ln w="14">
            <a:solidFill>
              <a:srgbClr val="29ABE2"/>
            </a:solidFill>
            <a:prstDash val="solid"/>
            <a:round/>
            <a:headEnd/>
            <a:tailEnd/>
          </a:ln>
        </p:spPr>
        <p:txBody>
          <a:bodyPr/>
          <a:lstStyle/>
          <a:p>
            <a:endParaRPr lang="en-US"/>
          </a:p>
        </p:txBody>
      </p:sp>
      <p:sp>
        <p:nvSpPr>
          <p:cNvPr id="21"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22"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24"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28"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2"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43"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4"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5"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6"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7"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8"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9"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0"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1"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2"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53"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4"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5"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6"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8"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9"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0"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2"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3"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4"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5"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6"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2"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8"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3"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5"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6"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7"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8"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9"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0"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1"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4"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6"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7"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9"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0"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1"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3"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5"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6"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7"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8"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9"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0"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2"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23"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4"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5"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6"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7"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8"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9"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0"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1"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2"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4"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5"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6"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8"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9"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0"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1"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2"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4"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5"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6"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8"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9"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0"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1"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4"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5"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6"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8"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9"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0"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1"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2"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
          <p:cNvSpPr txBox="1">
            <a:spLocks/>
          </p:cNvSpPr>
          <p:nvPr/>
        </p:nvSpPr>
        <p:spPr bwMode="auto">
          <a:xfrm>
            <a:off x="6553200" y="6381750"/>
            <a:ext cx="2133600" cy="476250"/>
          </a:xfrm>
          <a:prstGeom prst="rect">
            <a:avLst/>
          </a:prstGeom>
          <a:noFill/>
          <a:ln w="9525">
            <a:noFill/>
            <a:miter lim="800000"/>
            <a:headEnd/>
            <a:tailEnd/>
          </a:ln>
          <a:effectLst/>
        </p:spPr>
        <p:txBody>
          <a:bodyPr/>
          <a:lstStyle/>
          <a:p>
            <a:pPr algn="r">
              <a:defRPr/>
            </a:pPr>
            <a:fld id="{AEE7277B-122D-4F28-8299-AAF685040F44}" type="slidenum">
              <a:rPr lang="en-US" sz="1200">
                <a:solidFill>
                  <a:schemeClr val="accent3"/>
                </a:solidFill>
              </a:rPr>
              <a:pPr algn="r">
                <a:defRPr/>
              </a:pPr>
              <a:t>205</a:t>
            </a:fld>
            <a:endParaRPr lang="en-US" sz="1200" dirty="0">
              <a:solidFill>
                <a:schemeClr val="accent3"/>
              </a:solidFill>
            </a:endParaRPr>
          </a:p>
        </p:txBody>
      </p:sp>
      <p:sp>
        <p:nvSpPr>
          <p:cNvPr id="210948" name="Rectangle 7"/>
          <p:cNvSpPr>
            <a:spLocks noChangeArrowheads="1"/>
          </p:cNvSpPr>
          <p:nvPr/>
        </p:nvSpPr>
        <p:spPr bwMode="auto">
          <a:xfrm>
            <a:off x="5551488" y="0"/>
            <a:ext cx="35925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Why Commit to Energy Management?</a:t>
            </a:r>
          </a:p>
        </p:txBody>
      </p:sp>
      <p:sp>
        <p:nvSpPr>
          <p:cNvPr id="9" name="Title 1">
            <a:extLst>
              <a:ext uri="{FF2B5EF4-FFF2-40B4-BE49-F238E27FC236}">
                <a16:creationId xmlns:a16="http://schemas.microsoft.com/office/drawing/2014/main" id="{3CD9EBD2-8F5D-4DCB-A172-7C5730CEC8C7}"/>
              </a:ext>
            </a:extLst>
          </p:cNvPr>
          <p:cNvSpPr txBox="1">
            <a:spLocks/>
          </p:cNvSpPr>
          <p:nvPr/>
        </p:nvSpPr>
        <p:spPr bwMode="auto">
          <a:xfrm>
            <a:off x="76200" y="206276"/>
            <a:ext cx="8839200" cy="1143000"/>
          </a:xfrm>
          <a:prstGeom prst="rect">
            <a:avLst/>
          </a:prstGeom>
          <a:noFill/>
          <a:ln w="9525">
            <a:no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defRPr/>
            </a:pPr>
            <a:r>
              <a:rPr lang="en-US" sz="3800" kern="0" dirty="0">
                <a:solidFill>
                  <a:srgbClr val="FFFFFF"/>
                </a:solidFill>
                <a:latin typeface="Arial" charset="0"/>
                <a:cs typeface="Times New Roman" pitchFamily="18" charset="0"/>
              </a:rPr>
              <a:t>Greener Pastures with Energy Savings</a:t>
            </a:r>
          </a:p>
          <a:p>
            <a:pPr algn="ctr">
              <a:defRPr/>
            </a:pPr>
            <a:r>
              <a:rPr lang="en-US" sz="2400" kern="0" dirty="0">
                <a:solidFill>
                  <a:srgbClr val="FFFFFF"/>
                </a:solidFill>
                <a:latin typeface="Arial" charset="0"/>
                <a:cs typeface="Times New Roman" pitchFamily="18" charset="0"/>
              </a:rPr>
              <a:t>Emissions Reduction at </a:t>
            </a:r>
            <a:r>
              <a:rPr lang="en-US" sz="2400" kern="0">
                <a:solidFill>
                  <a:srgbClr val="FFFFFF"/>
                </a:solidFill>
                <a:latin typeface="Arial" charset="0"/>
                <a:cs typeface="Times New Roman" pitchFamily="18" charset="0"/>
              </a:rPr>
              <a:t>Madison College</a:t>
            </a:r>
            <a:endParaRPr lang="en-US" sz="2400" kern="0" dirty="0">
              <a:solidFill>
                <a:srgbClr val="FFFFFF"/>
              </a:solidFill>
              <a:latin typeface="Arial" charset="0"/>
              <a:cs typeface="Times New Roman" pitchFamily="18" charset="0"/>
            </a:endParaRPr>
          </a:p>
        </p:txBody>
      </p:sp>
      <p:pic>
        <p:nvPicPr>
          <p:cNvPr id="10" name="table">
            <a:extLst>
              <a:ext uri="{FF2B5EF4-FFF2-40B4-BE49-F238E27FC236}">
                <a16:creationId xmlns:a16="http://schemas.microsoft.com/office/drawing/2014/main" id="{83998926-C2A6-472A-9424-A3C48B8A4227}"/>
              </a:ext>
            </a:extLst>
          </p:cNvPr>
          <p:cNvPicPr>
            <a:picLocks noChangeAspect="1"/>
          </p:cNvPicPr>
          <p:nvPr/>
        </p:nvPicPr>
        <p:blipFill>
          <a:blip r:embed="rId3"/>
          <a:stretch>
            <a:fillRect/>
          </a:stretch>
        </p:blipFill>
        <p:spPr>
          <a:xfrm>
            <a:off x="152400" y="1273076"/>
            <a:ext cx="8686800" cy="3011114"/>
          </a:xfrm>
          <a:prstGeom prst="rect">
            <a:avLst/>
          </a:prstGeom>
        </p:spPr>
      </p:pic>
      <p:sp>
        <p:nvSpPr>
          <p:cNvPr id="11" name="TextBox 6">
            <a:extLst>
              <a:ext uri="{FF2B5EF4-FFF2-40B4-BE49-F238E27FC236}">
                <a16:creationId xmlns:a16="http://schemas.microsoft.com/office/drawing/2014/main" id="{3A57E7C6-9342-4C3A-810B-B1FE52A07F43}"/>
              </a:ext>
            </a:extLst>
          </p:cNvPr>
          <p:cNvSpPr txBox="1">
            <a:spLocks noChangeArrowheads="1"/>
          </p:cNvSpPr>
          <p:nvPr/>
        </p:nvSpPr>
        <p:spPr bwMode="auto">
          <a:xfrm>
            <a:off x="0" y="4473476"/>
            <a:ext cx="91440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eaLnBrk="1" hangingPunct="1">
              <a:spcBef>
                <a:spcPct val="0"/>
              </a:spcBef>
              <a:buFontTx/>
              <a:buNone/>
            </a:pPr>
            <a:r>
              <a:rPr lang="en-US" altLang="en-US" sz="2400" b="1" dirty="0">
                <a:solidFill>
                  <a:srgbClr val="FFFFFF"/>
                </a:solidFill>
              </a:rPr>
              <a:t>The above energy savings were achieved with an </a:t>
            </a:r>
            <a:r>
              <a:rPr lang="en-US" altLang="en-US" sz="2400" b="1" u="sng" dirty="0">
                <a:solidFill>
                  <a:srgbClr val="FFFFFF"/>
                </a:solidFill>
              </a:rPr>
              <a:t>additional 700,000 ft</a:t>
            </a:r>
            <a:r>
              <a:rPr lang="en-US" altLang="en-US" sz="2400" b="1" u="sng" dirty="0">
                <a:solidFill>
                  <a:srgbClr val="FFFFFF"/>
                </a:solidFill>
                <a:cs typeface="Arial" panose="020B0604020202020204" pitchFamily="34" charset="0"/>
              </a:rPr>
              <a:t>²</a:t>
            </a:r>
            <a:r>
              <a:rPr lang="en-US" altLang="en-US" sz="2400" b="1" dirty="0">
                <a:solidFill>
                  <a:srgbClr val="FFFFFF"/>
                </a:solidFill>
                <a:cs typeface="Arial" panose="020B0604020202020204" pitchFamily="34" charset="0"/>
              </a:rPr>
              <a:t> conditioned space!</a:t>
            </a:r>
            <a:endParaRPr lang="en-US" altLang="en-US" sz="2400" b="1" dirty="0">
              <a:solidFill>
                <a:srgbClr val="FFFFFF"/>
              </a:solidFill>
            </a:endParaRPr>
          </a:p>
          <a:p>
            <a:pPr eaLnBrk="1" hangingPunct="1">
              <a:spcBef>
                <a:spcPct val="0"/>
              </a:spcBef>
              <a:buFontTx/>
              <a:buNone/>
            </a:pPr>
            <a:endParaRPr lang="en-US" altLang="en-US" sz="2000" dirty="0">
              <a:solidFill>
                <a:srgbClr val="FFFFFF"/>
              </a:solidFill>
            </a:endParaRPr>
          </a:p>
          <a:p>
            <a:pPr eaLnBrk="1" hangingPunct="1">
              <a:spcBef>
                <a:spcPct val="0"/>
              </a:spcBef>
              <a:buFontTx/>
              <a:buNone/>
            </a:pPr>
            <a:endParaRPr lang="en-US" altLang="en-US" sz="2000" dirty="0">
              <a:solidFill>
                <a:srgbClr val="FFFFFF"/>
              </a:solidFill>
            </a:endParaRPr>
          </a:p>
          <a:p>
            <a:pPr eaLnBrk="1" hangingPunct="1">
              <a:spcBef>
                <a:spcPct val="0"/>
              </a:spcBef>
              <a:buFontTx/>
              <a:buNone/>
            </a:pPr>
            <a:r>
              <a:rPr lang="en-US" altLang="en-US" sz="2000" dirty="0">
                <a:solidFill>
                  <a:srgbClr val="FFFFFF"/>
                </a:solidFill>
              </a:rPr>
              <a:t>Source:  Madison College Engineering Manager. Wesley Marquardt.		  wmarquardt@madisoncollege.edu.</a:t>
            </a:r>
            <a:endParaRPr lang="en-US" altLang="en-US" sz="1200" dirty="0">
              <a:solidFill>
                <a:srgbClr val="FFFFFF"/>
              </a:solidFill>
            </a:endParaRPr>
          </a:p>
        </p:txBody>
      </p:sp>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6E1AB0-C94C-4A43-82C6-EAC2134D0C9D}"/>
              </a:ext>
            </a:extLst>
          </p:cNvPr>
          <p:cNvPicPr>
            <a:picLocks noChangeAspect="1"/>
          </p:cNvPicPr>
          <p:nvPr/>
        </p:nvPicPr>
        <p:blipFill rotWithShape="1">
          <a:blip r:embed="rId3"/>
          <a:srcRect t="8002"/>
          <a:stretch/>
        </p:blipFill>
        <p:spPr>
          <a:xfrm>
            <a:off x="0" y="1371600"/>
            <a:ext cx="9144000" cy="5029200"/>
          </a:xfrm>
          <a:prstGeom prst="rect">
            <a:avLst/>
          </a:prstGeom>
        </p:spPr>
      </p:pic>
      <p:sp>
        <p:nvSpPr>
          <p:cNvPr id="5" name="Title 1">
            <a:extLst>
              <a:ext uri="{FF2B5EF4-FFF2-40B4-BE49-F238E27FC236}">
                <a16:creationId xmlns:a16="http://schemas.microsoft.com/office/drawing/2014/main" id="{ADDB25B7-D88A-4C44-98E5-3B19F313891A}"/>
              </a:ext>
            </a:extLst>
          </p:cNvPr>
          <p:cNvSpPr txBox="1">
            <a:spLocks/>
          </p:cNvSpPr>
          <p:nvPr/>
        </p:nvSpPr>
        <p:spPr bwMode="auto">
          <a:xfrm>
            <a:off x="152400" y="152400"/>
            <a:ext cx="8839200" cy="1143000"/>
          </a:xfrm>
          <a:prstGeom prst="rect">
            <a:avLst/>
          </a:prstGeom>
          <a:noFill/>
          <a:ln w="9525">
            <a:no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defRPr/>
            </a:pPr>
            <a:r>
              <a:rPr lang="en-US" sz="3800" kern="0" dirty="0">
                <a:solidFill>
                  <a:srgbClr val="FFFFFF"/>
                </a:solidFill>
                <a:latin typeface="Arial" charset="0"/>
                <a:cs typeface="Times New Roman" pitchFamily="18" charset="0"/>
              </a:rPr>
              <a:t>Greener Pastures with Energy Savings</a:t>
            </a:r>
          </a:p>
          <a:p>
            <a:pPr algn="ctr">
              <a:defRPr/>
            </a:pPr>
            <a:r>
              <a:rPr lang="en-US" sz="2400" kern="0" dirty="0">
                <a:solidFill>
                  <a:srgbClr val="FFFFFF"/>
                </a:solidFill>
                <a:latin typeface="Arial" charset="0"/>
                <a:cs typeface="Times New Roman" pitchFamily="18" charset="0"/>
              </a:rPr>
              <a:t>Energy Cost Avoidance at Madison College</a:t>
            </a: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4098"/>
          <p:cNvSpPr txBox="1">
            <a:spLocks noChangeArrowheads="1"/>
          </p:cNvSpPr>
          <p:nvPr/>
        </p:nvSpPr>
        <p:spPr bwMode="auto">
          <a:xfrm>
            <a:off x="457200" y="254000"/>
            <a:ext cx="8229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1pPr>
            <a:lvl2pPr marL="742950" indent="-28575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2pPr>
            <a:lvl3pPr marL="11430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3pPr>
            <a:lvl4pPr marL="16002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4pPr>
            <a:lvl5pPr marL="20574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9pPr>
          </a:lstStyle>
          <a:p>
            <a:pPr algn="ctr" eaLnBrk="1" hangingPunct="1">
              <a:lnSpc>
                <a:spcPct val="95000"/>
              </a:lnSpc>
            </a:pPr>
            <a:r>
              <a:rPr lang="en-GB" sz="4000" b="1" dirty="0">
                <a:solidFill>
                  <a:srgbClr val="FFFFFF"/>
                </a:solidFill>
                <a:cs typeface="Arial" charset="0"/>
              </a:rPr>
              <a:t>Honolulu Office Building:</a:t>
            </a:r>
            <a:br>
              <a:rPr lang="en-GB" sz="4000" b="1" dirty="0">
                <a:solidFill>
                  <a:srgbClr val="FFFFFF"/>
                </a:solidFill>
                <a:cs typeface="Arial" charset="0"/>
              </a:rPr>
            </a:br>
            <a:r>
              <a:rPr lang="en-GB" sz="4000" b="1" dirty="0">
                <a:solidFill>
                  <a:srgbClr val="FFFFFF"/>
                </a:solidFill>
                <a:cs typeface="Arial" charset="0"/>
              </a:rPr>
              <a:t>Before and After</a:t>
            </a:r>
          </a:p>
        </p:txBody>
      </p:sp>
      <p:pic>
        <p:nvPicPr>
          <p:cNvPr id="215043" name="Picture 5" descr="677_hourly_2"/>
          <p:cNvPicPr>
            <a:picLocks noChangeAspect="1" noChangeArrowheads="1"/>
          </p:cNvPicPr>
          <p:nvPr/>
        </p:nvPicPr>
        <p:blipFill>
          <a:blip r:embed="rId3" cstate="print">
            <a:extLst>
              <a:ext uri="{28A0092B-C50C-407E-A947-70E740481C1C}">
                <a14:useLocalDpi xmlns:a14="http://schemas.microsoft.com/office/drawing/2010/main" val="0"/>
              </a:ext>
            </a:extLst>
          </a:blip>
          <a:srcRect t="8824"/>
          <a:stretch>
            <a:fillRect/>
          </a:stretch>
        </p:blipFill>
        <p:spPr bwMode="auto">
          <a:xfrm>
            <a:off x="381000" y="1450975"/>
            <a:ext cx="85344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44" name="Text Box 6"/>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DF98E1D3-F204-4FD8-99CA-7FE5BB77832B}" type="slidenum">
              <a:rPr lang="en-US"/>
              <a:pPr>
                <a:defRPr/>
              </a:pPr>
              <a:t>207</a:t>
            </a:fld>
            <a:endParaRPr lang="en-US"/>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4098"/>
          <p:cNvSpPr txBox="1">
            <a:spLocks noChangeArrowheads="1"/>
          </p:cNvSpPr>
          <p:nvPr/>
        </p:nvSpPr>
        <p:spPr bwMode="auto">
          <a:xfrm>
            <a:off x="457200" y="254000"/>
            <a:ext cx="8229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1pPr>
            <a:lvl2pPr marL="742950" indent="-28575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2pPr>
            <a:lvl3pPr marL="11430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3pPr>
            <a:lvl4pPr marL="16002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4pPr>
            <a:lvl5pPr marL="2057400" indent="-228600" defTabSz="457200"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tx1"/>
                </a:solidFill>
                <a:latin typeface="Arial" charset="0"/>
              </a:defRPr>
            </a:lvl9pPr>
          </a:lstStyle>
          <a:p>
            <a:pPr algn="ctr" eaLnBrk="1" hangingPunct="1">
              <a:lnSpc>
                <a:spcPct val="95000"/>
              </a:lnSpc>
            </a:pPr>
            <a:r>
              <a:rPr lang="en-GB" sz="4000" b="1" dirty="0">
                <a:solidFill>
                  <a:srgbClr val="FFFFFF"/>
                </a:solidFill>
                <a:cs typeface="Arial" charset="0"/>
              </a:rPr>
              <a:t>Honolulu Office Building:</a:t>
            </a:r>
            <a:br>
              <a:rPr lang="en-GB" sz="4000" b="1" dirty="0">
                <a:solidFill>
                  <a:srgbClr val="FFFFFF"/>
                </a:solidFill>
                <a:cs typeface="Arial" charset="0"/>
              </a:rPr>
            </a:br>
            <a:r>
              <a:rPr lang="en-GB" sz="4000" b="1" dirty="0">
                <a:solidFill>
                  <a:srgbClr val="FFFFFF"/>
                </a:solidFill>
                <a:cs typeface="Arial" charset="0"/>
              </a:rPr>
              <a:t>Before and After</a:t>
            </a:r>
          </a:p>
        </p:txBody>
      </p:sp>
      <p:pic>
        <p:nvPicPr>
          <p:cNvPr id="215043" name="Picture 5" descr="677_hourly_2"/>
          <p:cNvPicPr>
            <a:picLocks noChangeAspect="1" noChangeArrowheads="1"/>
          </p:cNvPicPr>
          <p:nvPr/>
        </p:nvPicPr>
        <p:blipFill>
          <a:blip r:embed="rId3" cstate="print">
            <a:extLst>
              <a:ext uri="{28A0092B-C50C-407E-A947-70E740481C1C}">
                <a14:useLocalDpi xmlns:a14="http://schemas.microsoft.com/office/drawing/2010/main" val="0"/>
              </a:ext>
            </a:extLst>
          </a:blip>
          <a:srcRect t="8824"/>
          <a:stretch>
            <a:fillRect/>
          </a:stretch>
        </p:blipFill>
        <p:spPr bwMode="auto">
          <a:xfrm>
            <a:off x="381000" y="1450975"/>
            <a:ext cx="85344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44" name="Text Box 6"/>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DF98E1D3-F204-4FD8-99CA-7FE5BB77832B}" type="slidenum">
              <a:rPr lang="en-US"/>
              <a:pPr>
                <a:defRPr/>
              </a:pPr>
              <a:t>208</a:t>
            </a:fld>
            <a:endParaRPr lang="en-US"/>
          </a:p>
        </p:txBody>
      </p:sp>
      <p:sp>
        <p:nvSpPr>
          <p:cNvPr id="7" name="Freeform 6"/>
          <p:cNvSpPr/>
          <p:nvPr/>
        </p:nvSpPr>
        <p:spPr>
          <a:xfrm>
            <a:off x="973138" y="2205038"/>
            <a:ext cx="6851650" cy="2290762"/>
          </a:xfrm>
          <a:custGeom>
            <a:avLst/>
            <a:gdLst>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94735 w 6852271"/>
              <a:gd name="connsiteY282" fmla="*/ 2091488 h 2291513"/>
              <a:gd name="connsiteX283" fmla="*/ 5566160 w 6852271"/>
              <a:gd name="connsiteY283" fmla="*/ 2081963 h 2291513"/>
              <a:gd name="connsiteX284" fmla="*/ 5532822 w 6852271"/>
              <a:gd name="connsiteY284" fmla="*/ 2072438 h 2291513"/>
              <a:gd name="connsiteX285" fmla="*/ 5461385 w 6852271"/>
              <a:gd name="connsiteY285" fmla="*/ 2058151 h 2291513"/>
              <a:gd name="connsiteX286" fmla="*/ 5413760 w 6852271"/>
              <a:gd name="connsiteY286" fmla="*/ 2029576 h 2291513"/>
              <a:gd name="connsiteX287" fmla="*/ 5394710 w 6852271"/>
              <a:gd name="connsiteY287" fmla="*/ 2024813 h 2291513"/>
              <a:gd name="connsiteX288" fmla="*/ 5399472 w 6852271"/>
              <a:gd name="connsiteY288" fmla="*/ 2010526 h 2291513"/>
              <a:gd name="connsiteX289" fmla="*/ 5385185 w 6852271"/>
              <a:gd name="connsiteY289" fmla="*/ 2015288 h 2291513"/>
              <a:gd name="connsiteX290" fmla="*/ 5351847 w 6852271"/>
              <a:gd name="connsiteY290" fmla="*/ 2010526 h 2291513"/>
              <a:gd name="connsiteX291" fmla="*/ 5337560 w 6852271"/>
              <a:gd name="connsiteY291" fmla="*/ 2005763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94735 w 6852271"/>
              <a:gd name="connsiteY282" fmla="*/ 2091488 h 2291513"/>
              <a:gd name="connsiteX283" fmla="*/ 5566160 w 6852271"/>
              <a:gd name="connsiteY283" fmla="*/ 2081963 h 2291513"/>
              <a:gd name="connsiteX284" fmla="*/ 5532822 w 6852271"/>
              <a:gd name="connsiteY284" fmla="*/ 2072438 h 2291513"/>
              <a:gd name="connsiteX285" fmla="*/ 5423285 w 6852271"/>
              <a:gd name="connsiteY285" fmla="*/ 2105776 h 2291513"/>
              <a:gd name="connsiteX286" fmla="*/ 5413760 w 6852271"/>
              <a:gd name="connsiteY286" fmla="*/ 2029576 h 2291513"/>
              <a:gd name="connsiteX287" fmla="*/ 5394710 w 6852271"/>
              <a:gd name="connsiteY287" fmla="*/ 2024813 h 2291513"/>
              <a:gd name="connsiteX288" fmla="*/ 5399472 w 6852271"/>
              <a:gd name="connsiteY288" fmla="*/ 2010526 h 2291513"/>
              <a:gd name="connsiteX289" fmla="*/ 5385185 w 6852271"/>
              <a:gd name="connsiteY289" fmla="*/ 2015288 h 2291513"/>
              <a:gd name="connsiteX290" fmla="*/ 5351847 w 6852271"/>
              <a:gd name="connsiteY290" fmla="*/ 2010526 h 2291513"/>
              <a:gd name="connsiteX291" fmla="*/ 5337560 w 6852271"/>
              <a:gd name="connsiteY291" fmla="*/ 2005763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94735 w 6852271"/>
              <a:gd name="connsiteY282" fmla="*/ 2091488 h 2291513"/>
              <a:gd name="connsiteX283" fmla="*/ 5542348 w 6852271"/>
              <a:gd name="connsiteY283" fmla="*/ 2153401 h 2291513"/>
              <a:gd name="connsiteX284" fmla="*/ 5532822 w 6852271"/>
              <a:gd name="connsiteY284" fmla="*/ 2072438 h 2291513"/>
              <a:gd name="connsiteX285" fmla="*/ 5423285 w 6852271"/>
              <a:gd name="connsiteY285" fmla="*/ 2105776 h 2291513"/>
              <a:gd name="connsiteX286" fmla="*/ 5413760 w 6852271"/>
              <a:gd name="connsiteY286" fmla="*/ 2029576 h 2291513"/>
              <a:gd name="connsiteX287" fmla="*/ 5394710 w 6852271"/>
              <a:gd name="connsiteY287" fmla="*/ 2024813 h 2291513"/>
              <a:gd name="connsiteX288" fmla="*/ 5399472 w 6852271"/>
              <a:gd name="connsiteY288" fmla="*/ 2010526 h 2291513"/>
              <a:gd name="connsiteX289" fmla="*/ 5385185 w 6852271"/>
              <a:gd name="connsiteY289" fmla="*/ 2015288 h 2291513"/>
              <a:gd name="connsiteX290" fmla="*/ 5351847 w 6852271"/>
              <a:gd name="connsiteY290" fmla="*/ 2010526 h 2291513"/>
              <a:gd name="connsiteX291" fmla="*/ 5337560 w 6852271"/>
              <a:gd name="connsiteY291" fmla="*/ 2005763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94735 w 6852271"/>
              <a:gd name="connsiteY282" fmla="*/ 209148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413760 w 6852271"/>
              <a:gd name="connsiteY286" fmla="*/ 2029576 h 2291513"/>
              <a:gd name="connsiteX287" fmla="*/ 5394710 w 6852271"/>
              <a:gd name="connsiteY287" fmla="*/ 2024813 h 2291513"/>
              <a:gd name="connsiteX288" fmla="*/ 5399472 w 6852271"/>
              <a:gd name="connsiteY288" fmla="*/ 2010526 h 2291513"/>
              <a:gd name="connsiteX289" fmla="*/ 5385185 w 6852271"/>
              <a:gd name="connsiteY289" fmla="*/ 2015288 h 2291513"/>
              <a:gd name="connsiteX290" fmla="*/ 5351847 w 6852271"/>
              <a:gd name="connsiteY290" fmla="*/ 2010526 h 2291513"/>
              <a:gd name="connsiteX291" fmla="*/ 5337560 w 6852271"/>
              <a:gd name="connsiteY291" fmla="*/ 2005763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85210 w 6852271"/>
              <a:gd name="connsiteY282" fmla="*/ 214863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413760 w 6852271"/>
              <a:gd name="connsiteY286" fmla="*/ 2029576 h 2291513"/>
              <a:gd name="connsiteX287" fmla="*/ 5394710 w 6852271"/>
              <a:gd name="connsiteY287" fmla="*/ 2024813 h 2291513"/>
              <a:gd name="connsiteX288" fmla="*/ 5399472 w 6852271"/>
              <a:gd name="connsiteY288" fmla="*/ 2010526 h 2291513"/>
              <a:gd name="connsiteX289" fmla="*/ 5385185 w 6852271"/>
              <a:gd name="connsiteY289" fmla="*/ 2015288 h 2291513"/>
              <a:gd name="connsiteX290" fmla="*/ 5351847 w 6852271"/>
              <a:gd name="connsiteY290" fmla="*/ 2010526 h 2291513"/>
              <a:gd name="connsiteX291" fmla="*/ 5337560 w 6852271"/>
              <a:gd name="connsiteY291" fmla="*/ 2005763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85210 w 6852271"/>
              <a:gd name="connsiteY282" fmla="*/ 214863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385185 w 6852271"/>
              <a:gd name="connsiteY286" fmla="*/ 2120063 h 2291513"/>
              <a:gd name="connsiteX287" fmla="*/ 5394710 w 6852271"/>
              <a:gd name="connsiteY287" fmla="*/ 2024813 h 2291513"/>
              <a:gd name="connsiteX288" fmla="*/ 5399472 w 6852271"/>
              <a:gd name="connsiteY288" fmla="*/ 2010526 h 2291513"/>
              <a:gd name="connsiteX289" fmla="*/ 5385185 w 6852271"/>
              <a:gd name="connsiteY289" fmla="*/ 2015288 h 2291513"/>
              <a:gd name="connsiteX290" fmla="*/ 5351847 w 6852271"/>
              <a:gd name="connsiteY290" fmla="*/ 2010526 h 2291513"/>
              <a:gd name="connsiteX291" fmla="*/ 5337560 w 6852271"/>
              <a:gd name="connsiteY291" fmla="*/ 2005763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85210 w 6852271"/>
              <a:gd name="connsiteY282" fmla="*/ 214863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385185 w 6852271"/>
              <a:gd name="connsiteY286" fmla="*/ 2120063 h 2291513"/>
              <a:gd name="connsiteX287" fmla="*/ 5394710 w 6852271"/>
              <a:gd name="connsiteY287" fmla="*/ 2024813 h 2291513"/>
              <a:gd name="connsiteX288" fmla="*/ 5323272 w 6852271"/>
              <a:gd name="connsiteY288" fmla="*/ 2081963 h 2291513"/>
              <a:gd name="connsiteX289" fmla="*/ 5385185 w 6852271"/>
              <a:gd name="connsiteY289" fmla="*/ 2015288 h 2291513"/>
              <a:gd name="connsiteX290" fmla="*/ 5351847 w 6852271"/>
              <a:gd name="connsiteY290" fmla="*/ 2010526 h 2291513"/>
              <a:gd name="connsiteX291" fmla="*/ 5337560 w 6852271"/>
              <a:gd name="connsiteY291" fmla="*/ 2005763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85210 w 6852271"/>
              <a:gd name="connsiteY282" fmla="*/ 214863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385185 w 6852271"/>
              <a:gd name="connsiteY286" fmla="*/ 2120063 h 2291513"/>
              <a:gd name="connsiteX287" fmla="*/ 5394710 w 6852271"/>
              <a:gd name="connsiteY287" fmla="*/ 2024813 h 2291513"/>
              <a:gd name="connsiteX288" fmla="*/ 5323272 w 6852271"/>
              <a:gd name="connsiteY288" fmla="*/ 2081963 h 2291513"/>
              <a:gd name="connsiteX289" fmla="*/ 5313748 w 6852271"/>
              <a:gd name="connsiteY289" fmla="*/ 2058150 h 2291513"/>
              <a:gd name="connsiteX290" fmla="*/ 5351847 w 6852271"/>
              <a:gd name="connsiteY290" fmla="*/ 2010526 h 2291513"/>
              <a:gd name="connsiteX291" fmla="*/ 5337560 w 6852271"/>
              <a:gd name="connsiteY291" fmla="*/ 2005763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85210 w 6852271"/>
              <a:gd name="connsiteY282" fmla="*/ 214863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385185 w 6852271"/>
              <a:gd name="connsiteY286" fmla="*/ 2120063 h 2291513"/>
              <a:gd name="connsiteX287" fmla="*/ 5394710 w 6852271"/>
              <a:gd name="connsiteY287" fmla="*/ 2024813 h 2291513"/>
              <a:gd name="connsiteX288" fmla="*/ 5323272 w 6852271"/>
              <a:gd name="connsiteY288" fmla="*/ 2081963 h 2291513"/>
              <a:gd name="connsiteX289" fmla="*/ 5313748 w 6852271"/>
              <a:gd name="connsiteY289" fmla="*/ 2058150 h 2291513"/>
              <a:gd name="connsiteX290" fmla="*/ 5351847 w 6852271"/>
              <a:gd name="connsiteY290" fmla="*/ 2010526 h 2291513"/>
              <a:gd name="connsiteX291" fmla="*/ 5275647 w 6852271"/>
              <a:gd name="connsiteY291" fmla="*/ 2039101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85210 w 6852271"/>
              <a:gd name="connsiteY282" fmla="*/ 214863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385185 w 6852271"/>
              <a:gd name="connsiteY286" fmla="*/ 2120063 h 2291513"/>
              <a:gd name="connsiteX287" fmla="*/ 5356610 w 6852271"/>
              <a:gd name="connsiteY287" fmla="*/ 2096251 h 2291513"/>
              <a:gd name="connsiteX288" fmla="*/ 5323272 w 6852271"/>
              <a:gd name="connsiteY288" fmla="*/ 2081963 h 2291513"/>
              <a:gd name="connsiteX289" fmla="*/ 5313748 w 6852271"/>
              <a:gd name="connsiteY289" fmla="*/ 2058150 h 2291513"/>
              <a:gd name="connsiteX290" fmla="*/ 5351847 w 6852271"/>
              <a:gd name="connsiteY290" fmla="*/ 2010526 h 2291513"/>
              <a:gd name="connsiteX291" fmla="*/ 5275647 w 6852271"/>
              <a:gd name="connsiteY291" fmla="*/ 2039101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85210 w 6852271"/>
              <a:gd name="connsiteY282" fmla="*/ 214863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385185 w 6852271"/>
              <a:gd name="connsiteY286" fmla="*/ 2120063 h 2291513"/>
              <a:gd name="connsiteX287" fmla="*/ 5356610 w 6852271"/>
              <a:gd name="connsiteY287" fmla="*/ 2096251 h 2291513"/>
              <a:gd name="connsiteX288" fmla="*/ 5323272 w 6852271"/>
              <a:gd name="connsiteY288" fmla="*/ 2081963 h 2291513"/>
              <a:gd name="connsiteX289" fmla="*/ 5313748 w 6852271"/>
              <a:gd name="connsiteY289" fmla="*/ 2058150 h 2291513"/>
              <a:gd name="connsiteX290" fmla="*/ 5289934 w 6852271"/>
              <a:gd name="connsiteY290" fmla="*/ 2062913 h 2291513"/>
              <a:gd name="connsiteX291" fmla="*/ 5275647 w 6852271"/>
              <a:gd name="connsiteY291" fmla="*/ 2039101 h 2291513"/>
              <a:gd name="connsiteX292" fmla="*/ 5308985 w 6852271"/>
              <a:gd name="connsiteY292" fmla="*/ 1986713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 name="connsiteX0" fmla="*/ 8322 w 6852271"/>
              <a:gd name="connsiteY0" fmla="*/ 2162926 h 2291513"/>
              <a:gd name="connsiteX1" fmla="*/ 98810 w 6852271"/>
              <a:gd name="connsiteY1" fmla="*/ 2148638 h 2291513"/>
              <a:gd name="connsiteX2" fmla="*/ 117860 w 6852271"/>
              <a:gd name="connsiteY2" fmla="*/ 2153401 h 2291513"/>
              <a:gd name="connsiteX3" fmla="*/ 146435 w 6852271"/>
              <a:gd name="connsiteY3" fmla="*/ 2162926 h 2291513"/>
              <a:gd name="connsiteX4" fmla="*/ 179772 w 6852271"/>
              <a:gd name="connsiteY4" fmla="*/ 2158163 h 2291513"/>
              <a:gd name="connsiteX5" fmla="*/ 194060 w 6852271"/>
              <a:gd name="connsiteY5" fmla="*/ 2153401 h 2291513"/>
              <a:gd name="connsiteX6" fmla="*/ 227397 w 6852271"/>
              <a:gd name="connsiteY6" fmla="*/ 2143876 h 2291513"/>
              <a:gd name="connsiteX7" fmla="*/ 270260 w 6852271"/>
              <a:gd name="connsiteY7" fmla="*/ 2158163 h 2291513"/>
              <a:gd name="connsiteX8" fmla="*/ 284547 w 6852271"/>
              <a:gd name="connsiteY8" fmla="*/ 2162926 h 2291513"/>
              <a:gd name="connsiteX9" fmla="*/ 317885 w 6852271"/>
              <a:gd name="connsiteY9" fmla="*/ 2158163 h 2291513"/>
              <a:gd name="connsiteX10" fmla="*/ 332172 w 6852271"/>
              <a:gd name="connsiteY10" fmla="*/ 2153401 h 2291513"/>
              <a:gd name="connsiteX11" fmla="*/ 341697 w 6852271"/>
              <a:gd name="connsiteY11" fmla="*/ 2124826 h 2291513"/>
              <a:gd name="connsiteX12" fmla="*/ 346460 w 6852271"/>
              <a:gd name="connsiteY12" fmla="*/ 2039101 h 2291513"/>
              <a:gd name="connsiteX13" fmla="*/ 365510 w 6852271"/>
              <a:gd name="connsiteY13" fmla="*/ 2010526 h 2291513"/>
              <a:gd name="connsiteX14" fmla="*/ 384560 w 6852271"/>
              <a:gd name="connsiteY14" fmla="*/ 1967663 h 2291513"/>
              <a:gd name="connsiteX15" fmla="*/ 384560 w 6852271"/>
              <a:gd name="connsiteY15" fmla="*/ 1700963 h 2291513"/>
              <a:gd name="connsiteX16" fmla="*/ 394085 w 6852271"/>
              <a:gd name="connsiteY16" fmla="*/ 1519988 h 2291513"/>
              <a:gd name="connsiteX17" fmla="*/ 398847 w 6852271"/>
              <a:gd name="connsiteY17" fmla="*/ 1500938 h 2291513"/>
              <a:gd name="connsiteX18" fmla="*/ 408372 w 6852271"/>
              <a:gd name="connsiteY18" fmla="*/ 1448551 h 2291513"/>
              <a:gd name="connsiteX19" fmla="*/ 413135 w 6852271"/>
              <a:gd name="connsiteY19" fmla="*/ 1386638 h 2291513"/>
              <a:gd name="connsiteX20" fmla="*/ 417897 w 6852271"/>
              <a:gd name="connsiteY20" fmla="*/ 1367588 h 2291513"/>
              <a:gd name="connsiteX21" fmla="*/ 422660 w 6852271"/>
              <a:gd name="connsiteY21" fmla="*/ 1334251 h 2291513"/>
              <a:gd name="connsiteX22" fmla="*/ 427422 w 6852271"/>
              <a:gd name="connsiteY22" fmla="*/ 1315201 h 2291513"/>
              <a:gd name="connsiteX23" fmla="*/ 436947 w 6852271"/>
              <a:gd name="connsiteY23" fmla="*/ 1286626 h 2291513"/>
              <a:gd name="connsiteX24" fmla="*/ 446472 w 6852271"/>
              <a:gd name="connsiteY24" fmla="*/ 1243763 h 2291513"/>
              <a:gd name="connsiteX25" fmla="*/ 451235 w 6852271"/>
              <a:gd name="connsiteY25" fmla="*/ 1210426 h 2291513"/>
              <a:gd name="connsiteX26" fmla="*/ 455997 w 6852271"/>
              <a:gd name="connsiteY26" fmla="*/ 1196138 h 2291513"/>
              <a:gd name="connsiteX27" fmla="*/ 465522 w 6852271"/>
              <a:gd name="connsiteY27" fmla="*/ 1105651 h 2291513"/>
              <a:gd name="connsiteX28" fmla="*/ 460760 w 6852271"/>
              <a:gd name="connsiteY28" fmla="*/ 1024688 h 2291513"/>
              <a:gd name="connsiteX29" fmla="*/ 455997 w 6852271"/>
              <a:gd name="connsiteY29" fmla="*/ 1010401 h 2291513"/>
              <a:gd name="connsiteX30" fmla="*/ 451235 w 6852271"/>
              <a:gd name="connsiteY30" fmla="*/ 877051 h 2291513"/>
              <a:gd name="connsiteX31" fmla="*/ 460760 w 6852271"/>
              <a:gd name="connsiteY31" fmla="*/ 762751 h 2291513"/>
              <a:gd name="connsiteX32" fmla="*/ 470285 w 6852271"/>
              <a:gd name="connsiteY32" fmla="*/ 734176 h 2291513"/>
              <a:gd name="connsiteX33" fmla="*/ 479810 w 6852271"/>
              <a:gd name="connsiteY33" fmla="*/ 719888 h 2291513"/>
              <a:gd name="connsiteX34" fmla="*/ 489335 w 6852271"/>
              <a:gd name="connsiteY34" fmla="*/ 691313 h 2291513"/>
              <a:gd name="connsiteX35" fmla="*/ 494097 w 6852271"/>
              <a:gd name="connsiteY35" fmla="*/ 653213 h 2291513"/>
              <a:gd name="connsiteX36" fmla="*/ 498860 w 6852271"/>
              <a:gd name="connsiteY36" fmla="*/ 634163 h 2291513"/>
              <a:gd name="connsiteX37" fmla="*/ 508385 w 6852271"/>
              <a:gd name="connsiteY37" fmla="*/ 581776 h 2291513"/>
              <a:gd name="connsiteX38" fmla="*/ 517910 w 6852271"/>
              <a:gd name="connsiteY38" fmla="*/ 457951 h 2291513"/>
              <a:gd name="connsiteX39" fmla="*/ 527435 w 6852271"/>
              <a:gd name="connsiteY39" fmla="*/ 429376 h 2291513"/>
              <a:gd name="connsiteX40" fmla="*/ 532197 w 6852271"/>
              <a:gd name="connsiteY40" fmla="*/ 415088 h 2291513"/>
              <a:gd name="connsiteX41" fmla="*/ 541722 w 6852271"/>
              <a:gd name="connsiteY41" fmla="*/ 400801 h 2291513"/>
              <a:gd name="connsiteX42" fmla="*/ 560772 w 6852271"/>
              <a:gd name="connsiteY42" fmla="*/ 357938 h 2291513"/>
              <a:gd name="connsiteX43" fmla="*/ 579822 w 6852271"/>
              <a:gd name="connsiteY43" fmla="*/ 334126 h 2291513"/>
              <a:gd name="connsiteX44" fmla="*/ 608397 w 6852271"/>
              <a:gd name="connsiteY44" fmla="*/ 343651 h 2291513"/>
              <a:gd name="connsiteX45" fmla="*/ 641735 w 6852271"/>
              <a:gd name="connsiteY45" fmla="*/ 381751 h 2291513"/>
              <a:gd name="connsiteX46" fmla="*/ 675072 w 6852271"/>
              <a:gd name="connsiteY46" fmla="*/ 419851 h 2291513"/>
              <a:gd name="connsiteX47" fmla="*/ 679835 w 6852271"/>
              <a:gd name="connsiteY47" fmla="*/ 434138 h 2291513"/>
              <a:gd name="connsiteX48" fmla="*/ 689360 w 6852271"/>
              <a:gd name="connsiteY48" fmla="*/ 448426 h 2291513"/>
              <a:gd name="connsiteX49" fmla="*/ 713172 w 6852271"/>
              <a:gd name="connsiteY49" fmla="*/ 486526 h 2291513"/>
              <a:gd name="connsiteX50" fmla="*/ 717935 w 6852271"/>
              <a:gd name="connsiteY50" fmla="*/ 500813 h 2291513"/>
              <a:gd name="connsiteX51" fmla="*/ 741747 w 6852271"/>
              <a:gd name="connsiteY51" fmla="*/ 529388 h 2291513"/>
              <a:gd name="connsiteX52" fmla="*/ 760797 w 6852271"/>
              <a:gd name="connsiteY52" fmla="*/ 557963 h 2291513"/>
              <a:gd name="connsiteX53" fmla="*/ 770322 w 6852271"/>
              <a:gd name="connsiteY53" fmla="*/ 600826 h 2291513"/>
              <a:gd name="connsiteX54" fmla="*/ 794135 w 6852271"/>
              <a:gd name="connsiteY54" fmla="*/ 624638 h 2291513"/>
              <a:gd name="connsiteX55" fmla="*/ 813185 w 6852271"/>
              <a:gd name="connsiteY55" fmla="*/ 653213 h 2291513"/>
              <a:gd name="connsiteX56" fmla="*/ 822710 w 6852271"/>
              <a:gd name="connsiteY56" fmla="*/ 667501 h 2291513"/>
              <a:gd name="connsiteX57" fmla="*/ 851285 w 6852271"/>
              <a:gd name="connsiteY57" fmla="*/ 681788 h 2291513"/>
              <a:gd name="connsiteX58" fmla="*/ 879860 w 6852271"/>
              <a:gd name="connsiteY58" fmla="*/ 700838 h 2291513"/>
              <a:gd name="connsiteX59" fmla="*/ 908435 w 6852271"/>
              <a:gd name="connsiteY59" fmla="*/ 710363 h 2291513"/>
              <a:gd name="connsiteX60" fmla="*/ 922722 w 6852271"/>
              <a:gd name="connsiteY60" fmla="*/ 719888 h 2291513"/>
              <a:gd name="connsiteX61" fmla="*/ 937010 w 6852271"/>
              <a:gd name="connsiteY61" fmla="*/ 724651 h 2291513"/>
              <a:gd name="connsiteX62" fmla="*/ 965585 w 6852271"/>
              <a:gd name="connsiteY62" fmla="*/ 743701 h 2291513"/>
              <a:gd name="connsiteX63" fmla="*/ 979872 w 6852271"/>
              <a:gd name="connsiteY63" fmla="*/ 753226 h 2291513"/>
              <a:gd name="connsiteX64" fmla="*/ 994160 w 6852271"/>
              <a:gd name="connsiteY64" fmla="*/ 757988 h 2291513"/>
              <a:gd name="connsiteX65" fmla="*/ 1022735 w 6852271"/>
              <a:gd name="connsiteY65" fmla="*/ 772276 h 2291513"/>
              <a:gd name="connsiteX66" fmla="*/ 1051310 w 6852271"/>
              <a:gd name="connsiteY66" fmla="*/ 791326 h 2291513"/>
              <a:gd name="connsiteX67" fmla="*/ 1065597 w 6852271"/>
              <a:gd name="connsiteY67" fmla="*/ 800851 h 2291513"/>
              <a:gd name="connsiteX68" fmla="*/ 1094172 w 6852271"/>
              <a:gd name="connsiteY68" fmla="*/ 810376 h 2291513"/>
              <a:gd name="connsiteX69" fmla="*/ 1108460 w 6852271"/>
              <a:gd name="connsiteY69" fmla="*/ 815138 h 2291513"/>
              <a:gd name="connsiteX70" fmla="*/ 1141797 w 6852271"/>
              <a:gd name="connsiteY70" fmla="*/ 819901 h 2291513"/>
              <a:gd name="connsiteX71" fmla="*/ 1189422 w 6852271"/>
              <a:gd name="connsiteY71" fmla="*/ 829426 h 2291513"/>
              <a:gd name="connsiteX72" fmla="*/ 1217997 w 6852271"/>
              <a:gd name="connsiteY72" fmla="*/ 843713 h 2291513"/>
              <a:gd name="connsiteX73" fmla="*/ 1246572 w 6852271"/>
              <a:gd name="connsiteY73" fmla="*/ 862763 h 2291513"/>
              <a:gd name="connsiteX74" fmla="*/ 1260860 w 6852271"/>
              <a:gd name="connsiteY74" fmla="*/ 872288 h 2291513"/>
              <a:gd name="connsiteX75" fmla="*/ 1275147 w 6852271"/>
              <a:gd name="connsiteY75" fmla="*/ 877051 h 2291513"/>
              <a:gd name="connsiteX76" fmla="*/ 1303722 w 6852271"/>
              <a:gd name="connsiteY76" fmla="*/ 891338 h 2291513"/>
              <a:gd name="connsiteX77" fmla="*/ 1337060 w 6852271"/>
              <a:gd name="connsiteY77" fmla="*/ 896101 h 2291513"/>
              <a:gd name="connsiteX78" fmla="*/ 1427547 w 6852271"/>
              <a:gd name="connsiteY78" fmla="*/ 905626 h 2291513"/>
              <a:gd name="connsiteX79" fmla="*/ 1498985 w 6852271"/>
              <a:gd name="connsiteY79" fmla="*/ 900863 h 2291513"/>
              <a:gd name="connsiteX80" fmla="*/ 1513272 w 6852271"/>
              <a:gd name="connsiteY80" fmla="*/ 896101 h 2291513"/>
              <a:gd name="connsiteX81" fmla="*/ 1537085 w 6852271"/>
              <a:gd name="connsiteY81" fmla="*/ 891338 h 2291513"/>
              <a:gd name="connsiteX82" fmla="*/ 1584710 w 6852271"/>
              <a:gd name="connsiteY82" fmla="*/ 867526 h 2291513"/>
              <a:gd name="connsiteX83" fmla="*/ 1613285 w 6852271"/>
              <a:gd name="connsiteY83" fmla="*/ 848476 h 2291513"/>
              <a:gd name="connsiteX84" fmla="*/ 1627572 w 6852271"/>
              <a:gd name="connsiteY84" fmla="*/ 838951 h 2291513"/>
              <a:gd name="connsiteX85" fmla="*/ 1656147 w 6852271"/>
              <a:gd name="connsiteY85" fmla="*/ 815138 h 2291513"/>
              <a:gd name="connsiteX86" fmla="*/ 1703772 w 6852271"/>
              <a:gd name="connsiteY86" fmla="*/ 800851 h 2291513"/>
              <a:gd name="connsiteX87" fmla="*/ 1765685 w 6852271"/>
              <a:gd name="connsiteY87" fmla="*/ 805613 h 2291513"/>
              <a:gd name="connsiteX88" fmla="*/ 1794260 w 6852271"/>
              <a:gd name="connsiteY88" fmla="*/ 815138 h 2291513"/>
              <a:gd name="connsiteX89" fmla="*/ 1837122 w 6852271"/>
              <a:gd name="connsiteY89" fmla="*/ 810376 h 2291513"/>
              <a:gd name="connsiteX90" fmla="*/ 1865697 w 6852271"/>
              <a:gd name="connsiteY90" fmla="*/ 800851 h 2291513"/>
              <a:gd name="connsiteX91" fmla="*/ 1879985 w 6852271"/>
              <a:gd name="connsiteY91" fmla="*/ 796088 h 2291513"/>
              <a:gd name="connsiteX92" fmla="*/ 1889510 w 6852271"/>
              <a:gd name="connsiteY92" fmla="*/ 781801 h 2291513"/>
              <a:gd name="connsiteX93" fmla="*/ 1903797 w 6852271"/>
              <a:gd name="connsiteY93" fmla="*/ 772276 h 2291513"/>
              <a:gd name="connsiteX94" fmla="*/ 1922847 w 6852271"/>
              <a:gd name="connsiteY94" fmla="*/ 743701 h 2291513"/>
              <a:gd name="connsiteX95" fmla="*/ 1951422 w 6852271"/>
              <a:gd name="connsiteY95" fmla="*/ 724651 h 2291513"/>
              <a:gd name="connsiteX96" fmla="*/ 1970472 w 6852271"/>
              <a:gd name="connsiteY96" fmla="*/ 700838 h 2291513"/>
              <a:gd name="connsiteX97" fmla="*/ 1984760 w 6852271"/>
              <a:gd name="connsiteY97" fmla="*/ 686551 h 2291513"/>
              <a:gd name="connsiteX98" fmla="*/ 2089535 w 6852271"/>
              <a:gd name="connsiteY98" fmla="*/ 662738 h 2291513"/>
              <a:gd name="connsiteX99" fmla="*/ 2122872 w 6852271"/>
              <a:gd name="connsiteY99" fmla="*/ 657976 h 2291513"/>
              <a:gd name="connsiteX100" fmla="*/ 2137160 w 6852271"/>
              <a:gd name="connsiteY100" fmla="*/ 653213 h 2291513"/>
              <a:gd name="connsiteX101" fmla="*/ 2156210 w 6852271"/>
              <a:gd name="connsiteY101" fmla="*/ 624638 h 2291513"/>
              <a:gd name="connsiteX102" fmla="*/ 2175260 w 6852271"/>
              <a:gd name="connsiteY102" fmla="*/ 596063 h 2291513"/>
              <a:gd name="connsiteX103" fmla="*/ 2194310 w 6852271"/>
              <a:gd name="connsiteY103" fmla="*/ 567488 h 2291513"/>
              <a:gd name="connsiteX104" fmla="*/ 2218122 w 6852271"/>
              <a:gd name="connsiteY104" fmla="*/ 524626 h 2291513"/>
              <a:gd name="connsiteX105" fmla="*/ 2251460 w 6852271"/>
              <a:gd name="connsiteY105" fmla="*/ 505576 h 2291513"/>
              <a:gd name="connsiteX106" fmla="*/ 2280035 w 6852271"/>
              <a:gd name="connsiteY106" fmla="*/ 477001 h 2291513"/>
              <a:gd name="connsiteX107" fmla="*/ 2308610 w 6852271"/>
              <a:gd name="connsiteY107" fmla="*/ 453188 h 2291513"/>
              <a:gd name="connsiteX108" fmla="*/ 2337185 w 6852271"/>
              <a:gd name="connsiteY108" fmla="*/ 443663 h 2291513"/>
              <a:gd name="connsiteX109" fmla="*/ 2351472 w 6852271"/>
              <a:gd name="connsiteY109" fmla="*/ 429376 h 2291513"/>
              <a:gd name="connsiteX110" fmla="*/ 2365760 w 6852271"/>
              <a:gd name="connsiteY110" fmla="*/ 419851 h 2291513"/>
              <a:gd name="connsiteX111" fmla="*/ 2370522 w 6852271"/>
              <a:gd name="connsiteY111" fmla="*/ 405563 h 2291513"/>
              <a:gd name="connsiteX112" fmla="*/ 2394335 w 6852271"/>
              <a:gd name="connsiteY112" fmla="*/ 381751 h 2291513"/>
              <a:gd name="connsiteX113" fmla="*/ 2403860 w 6852271"/>
              <a:gd name="connsiteY113" fmla="*/ 367463 h 2291513"/>
              <a:gd name="connsiteX114" fmla="*/ 2418147 w 6852271"/>
              <a:gd name="connsiteY114" fmla="*/ 357938 h 2291513"/>
              <a:gd name="connsiteX115" fmla="*/ 2432435 w 6852271"/>
              <a:gd name="connsiteY115" fmla="*/ 343651 h 2291513"/>
              <a:gd name="connsiteX116" fmla="*/ 2451485 w 6852271"/>
              <a:gd name="connsiteY116" fmla="*/ 319838 h 2291513"/>
              <a:gd name="connsiteX117" fmla="*/ 2489585 w 6852271"/>
              <a:gd name="connsiteY117" fmla="*/ 276976 h 2291513"/>
              <a:gd name="connsiteX118" fmla="*/ 2518160 w 6852271"/>
              <a:gd name="connsiteY118" fmla="*/ 257926 h 2291513"/>
              <a:gd name="connsiteX119" fmla="*/ 2522922 w 6852271"/>
              <a:gd name="connsiteY119" fmla="*/ 243638 h 2291513"/>
              <a:gd name="connsiteX120" fmla="*/ 2551497 w 6852271"/>
              <a:gd name="connsiteY120" fmla="*/ 219826 h 2291513"/>
              <a:gd name="connsiteX121" fmla="*/ 2594360 w 6852271"/>
              <a:gd name="connsiteY121" fmla="*/ 186488 h 2291513"/>
              <a:gd name="connsiteX122" fmla="*/ 2622935 w 6852271"/>
              <a:gd name="connsiteY122" fmla="*/ 176963 h 2291513"/>
              <a:gd name="connsiteX123" fmla="*/ 2637222 w 6852271"/>
              <a:gd name="connsiteY123" fmla="*/ 172201 h 2291513"/>
              <a:gd name="connsiteX124" fmla="*/ 2665797 w 6852271"/>
              <a:gd name="connsiteY124" fmla="*/ 153151 h 2291513"/>
              <a:gd name="connsiteX125" fmla="*/ 2684847 w 6852271"/>
              <a:gd name="connsiteY125" fmla="*/ 124576 h 2291513"/>
              <a:gd name="connsiteX126" fmla="*/ 2699135 w 6852271"/>
              <a:gd name="connsiteY126" fmla="*/ 119813 h 2291513"/>
              <a:gd name="connsiteX127" fmla="*/ 2727710 w 6852271"/>
              <a:gd name="connsiteY127" fmla="*/ 96001 h 2291513"/>
              <a:gd name="connsiteX128" fmla="*/ 2756285 w 6852271"/>
              <a:gd name="connsiteY128" fmla="*/ 86476 h 2291513"/>
              <a:gd name="connsiteX129" fmla="*/ 2784860 w 6852271"/>
              <a:gd name="connsiteY129" fmla="*/ 72188 h 2291513"/>
              <a:gd name="connsiteX130" fmla="*/ 2846772 w 6852271"/>
              <a:gd name="connsiteY130" fmla="*/ 81713 h 2291513"/>
              <a:gd name="connsiteX131" fmla="*/ 2913447 w 6852271"/>
              <a:gd name="connsiteY131" fmla="*/ 81713 h 2291513"/>
              <a:gd name="connsiteX132" fmla="*/ 2927735 w 6852271"/>
              <a:gd name="connsiteY132" fmla="*/ 76951 h 2291513"/>
              <a:gd name="connsiteX133" fmla="*/ 2961072 w 6852271"/>
              <a:gd name="connsiteY133" fmla="*/ 72188 h 2291513"/>
              <a:gd name="connsiteX134" fmla="*/ 3008697 w 6852271"/>
              <a:gd name="connsiteY134" fmla="*/ 62663 h 2291513"/>
              <a:gd name="connsiteX135" fmla="*/ 3056322 w 6852271"/>
              <a:gd name="connsiteY135" fmla="*/ 48376 h 2291513"/>
              <a:gd name="connsiteX136" fmla="*/ 3099185 w 6852271"/>
              <a:gd name="connsiteY136" fmla="*/ 43613 h 2291513"/>
              <a:gd name="connsiteX137" fmla="*/ 3227772 w 6852271"/>
              <a:gd name="connsiteY137" fmla="*/ 43613 h 2291513"/>
              <a:gd name="connsiteX138" fmla="*/ 3256347 w 6852271"/>
              <a:gd name="connsiteY138" fmla="*/ 53138 h 2291513"/>
              <a:gd name="connsiteX139" fmla="*/ 3308735 w 6852271"/>
              <a:gd name="connsiteY139" fmla="*/ 38851 h 2291513"/>
              <a:gd name="connsiteX140" fmla="*/ 3308735 w 6852271"/>
              <a:gd name="connsiteY140" fmla="*/ 38851 h 2291513"/>
              <a:gd name="connsiteX141" fmla="*/ 3346835 w 6852271"/>
              <a:gd name="connsiteY141" fmla="*/ 29326 h 2291513"/>
              <a:gd name="connsiteX142" fmla="*/ 3389697 w 6852271"/>
              <a:gd name="connsiteY142" fmla="*/ 10276 h 2291513"/>
              <a:gd name="connsiteX143" fmla="*/ 3403985 w 6852271"/>
              <a:gd name="connsiteY143" fmla="*/ 5513 h 2291513"/>
              <a:gd name="connsiteX144" fmla="*/ 3561147 w 6852271"/>
              <a:gd name="connsiteY144" fmla="*/ 10276 h 2291513"/>
              <a:gd name="connsiteX145" fmla="*/ 3575435 w 6852271"/>
              <a:gd name="connsiteY145" fmla="*/ 15038 h 2291513"/>
              <a:gd name="connsiteX146" fmla="*/ 3870710 w 6852271"/>
              <a:gd name="connsiteY146" fmla="*/ 10276 h 2291513"/>
              <a:gd name="connsiteX147" fmla="*/ 4018347 w 6852271"/>
              <a:gd name="connsiteY147" fmla="*/ 10276 h 2291513"/>
              <a:gd name="connsiteX148" fmla="*/ 4118360 w 6852271"/>
              <a:gd name="connsiteY148" fmla="*/ 19801 h 2291513"/>
              <a:gd name="connsiteX149" fmla="*/ 4132647 w 6852271"/>
              <a:gd name="connsiteY149" fmla="*/ 24563 h 2291513"/>
              <a:gd name="connsiteX150" fmla="*/ 4185035 w 6852271"/>
              <a:gd name="connsiteY150" fmla="*/ 34088 h 2291513"/>
              <a:gd name="connsiteX151" fmla="*/ 4199322 w 6852271"/>
              <a:gd name="connsiteY151" fmla="*/ 38851 h 2291513"/>
              <a:gd name="connsiteX152" fmla="*/ 4223135 w 6852271"/>
              <a:gd name="connsiteY152" fmla="*/ 43613 h 2291513"/>
              <a:gd name="connsiteX153" fmla="*/ 4237422 w 6852271"/>
              <a:gd name="connsiteY153" fmla="*/ 48376 h 2291513"/>
              <a:gd name="connsiteX154" fmla="*/ 4289810 w 6852271"/>
              <a:gd name="connsiteY154" fmla="*/ 57901 h 2291513"/>
              <a:gd name="connsiteX155" fmla="*/ 4304097 w 6852271"/>
              <a:gd name="connsiteY155" fmla="*/ 53138 h 2291513"/>
              <a:gd name="connsiteX156" fmla="*/ 4318385 w 6852271"/>
              <a:gd name="connsiteY156" fmla="*/ 43613 h 2291513"/>
              <a:gd name="connsiteX157" fmla="*/ 4346960 w 6852271"/>
              <a:gd name="connsiteY157" fmla="*/ 34088 h 2291513"/>
              <a:gd name="connsiteX158" fmla="*/ 4361247 w 6852271"/>
              <a:gd name="connsiteY158" fmla="*/ 29326 h 2291513"/>
              <a:gd name="connsiteX159" fmla="*/ 4375535 w 6852271"/>
              <a:gd name="connsiteY159" fmla="*/ 24563 h 2291513"/>
              <a:gd name="connsiteX160" fmla="*/ 4380297 w 6852271"/>
              <a:gd name="connsiteY160" fmla="*/ 10276 h 2291513"/>
              <a:gd name="connsiteX161" fmla="*/ 4413635 w 6852271"/>
              <a:gd name="connsiteY161" fmla="*/ 751 h 2291513"/>
              <a:gd name="connsiteX162" fmla="*/ 4537460 w 6852271"/>
              <a:gd name="connsiteY162" fmla="*/ 5513 h 2291513"/>
              <a:gd name="connsiteX163" fmla="*/ 4551747 w 6852271"/>
              <a:gd name="connsiteY163" fmla="*/ 10276 h 2291513"/>
              <a:gd name="connsiteX164" fmla="*/ 4589847 w 6852271"/>
              <a:gd name="connsiteY164" fmla="*/ 15038 h 2291513"/>
              <a:gd name="connsiteX165" fmla="*/ 4604135 w 6852271"/>
              <a:gd name="connsiteY165" fmla="*/ 24563 h 2291513"/>
              <a:gd name="connsiteX166" fmla="*/ 4656522 w 6852271"/>
              <a:gd name="connsiteY166" fmla="*/ 34088 h 2291513"/>
              <a:gd name="connsiteX167" fmla="*/ 4699385 w 6852271"/>
              <a:gd name="connsiteY167" fmla="*/ 48376 h 2291513"/>
              <a:gd name="connsiteX168" fmla="*/ 4713672 w 6852271"/>
              <a:gd name="connsiteY168" fmla="*/ 53138 h 2291513"/>
              <a:gd name="connsiteX169" fmla="*/ 4766060 w 6852271"/>
              <a:gd name="connsiteY169" fmla="*/ 67426 h 2291513"/>
              <a:gd name="connsiteX170" fmla="*/ 4785110 w 6852271"/>
              <a:gd name="connsiteY170" fmla="*/ 76951 h 2291513"/>
              <a:gd name="connsiteX171" fmla="*/ 4799397 w 6852271"/>
              <a:gd name="connsiteY171" fmla="*/ 86476 h 2291513"/>
              <a:gd name="connsiteX172" fmla="*/ 4842260 w 6852271"/>
              <a:gd name="connsiteY172" fmla="*/ 105526 h 2291513"/>
              <a:gd name="connsiteX173" fmla="*/ 4861310 w 6852271"/>
              <a:gd name="connsiteY173" fmla="*/ 134101 h 2291513"/>
              <a:gd name="connsiteX174" fmla="*/ 4889885 w 6852271"/>
              <a:gd name="connsiteY174" fmla="*/ 143626 h 2291513"/>
              <a:gd name="connsiteX175" fmla="*/ 4923222 w 6852271"/>
              <a:gd name="connsiteY175" fmla="*/ 153151 h 2291513"/>
              <a:gd name="connsiteX176" fmla="*/ 4942272 w 6852271"/>
              <a:gd name="connsiteY176" fmla="*/ 162676 h 2291513"/>
              <a:gd name="connsiteX177" fmla="*/ 4956560 w 6852271"/>
              <a:gd name="connsiteY177" fmla="*/ 172201 h 2291513"/>
              <a:gd name="connsiteX178" fmla="*/ 4985135 w 6852271"/>
              <a:gd name="connsiteY178" fmla="*/ 181726 h 2291513"/>
              <a:gd name="connsiteX179" fmla="*/ 5004185 w 6852271"/>
              <a:gd name="connsiteY179" fmla="*/ 210301 h 2291513"/>
              <a:gd name="connsiteX180" fmla="*/ 5013710 w 6852271"/>
              <a:gd name="connsiteY180" fmla="*/ 224588 h 2291513"/>
              <a:gd name="connsiteX181" fmla="*/ 5032760 w 6852271"/>
              <a:gd name="connsiteY181" fmla="*/ 253163 h 2291513"/>
              <a:gd name="connsiteX182" fmla="*/ 5061335 w 6852271"/>
              <a:gd name="connsiteY182" fmla="*/ 272213 h 2291513"/>
              <a:gd name="connsiteX183" fmla="*/ 5085147 w 6852271"/>
              <a:gd name="connsiteY183" fmla="*/ 291263 h 2291513"/>
              <a:gd name="connsiteX184" fmla="*/ 5094672 w 6852271"/>
              <a:gd name="connsiteY184" fmla="*/ 305551 h 2291513"/>
              <a:gd name="connsiteX185" fmla="*/ 5123247 w 6852271"/>
              <a:gd name="connsiteY185" fmla="*/ 315076 h 2291513"/>
              <a:gd name="connsiteX186" fmla="*/ 5137535 w 6852271"/>
              <a:gd name="connsiteY186" fmla="*/ 324601 h 2291513"/>
              <a:gd name="connsiteX187" fmla="*/ 5147060 w 6852271"/>
              <a:gd name="connsiteY187" fmla="*/ 338888 h 2291513"/>
              <a:gd name="connsiteX188" fmla="*/ 5161347 w 6852271"/>
              <a:gd name="connsiteY188" fmla="*/ 348413 h 2291513"/>
              <a:gd name="connsiteX189" fmla="*/ 5166110 w 6852271"/>
              <a:gd name="connsiteY189" fmla="*/ 362701 h 2291513"/>
              <a:gd name="connsiteX190" fmla="*/ 5170872 w 6852271"/>
              <a:gd name="connsiteY190" fmla="*/ 405563 h 2291513"/>
              <a:gd name="connsiteX191" fmla="*/ 5189922 w 6852271"/>
              <a:gd name="connsiteY191" fmla="*/ 434138 h 2291513"/>
              <a:gd name="connsiteX192" fmla="*/ 5199447 w 6852271"/>
              <a:gd name="connsiteY192" fmla="*/ 462713 h 2291513"/>
              <a:gd name="connsiteX193" fmla="*/ 5204210 w 6852271"/>
              <a:gd name="connsiteY193" fmla="*/ 477001 h 2291513"/>
              <a:gd name="connsiteX194" fmla="*/ 5208972 w 6852271"/>
              <a:gd name="connsiteY194" fmla="*/ 500813 h 2291513"/>
              <a:gd name="connsiteX195" fmla="*/ 5223260 w 6852271"/>
              <a:gd name="connsiteY195" fmla="*/ 543676 h 2291513"/>
              <a:gd name="connsiteX196" fmla="*/ 5228022 w 6852271"/>
              <a:gd name="connsiteY196" fmla="*/ 557963 h 2291513"/>
              <a:gd name="connsiteX197" fmla="*/ 5223260 w 6852271"/>
              <a:gd name="connsiteY197" fmla="*/ 624638 h 2291513"/>
              <a:gd name="connsiteX198" fmla="*/ 5218497 w 6852271"/>
              <a:gd name="connsiteY198" fmla="*/ 662738 h 2291513"/>
              <a:gd name="connsiteX199" fmla="*/ 5223260 w 6852271"/>
              <a:gd name="connsiteY199" fmla="*/ 757988 h 2291513"/>
              <a:gd name="connsiteX200" fmla="*/ 5232785 w 6852271"/>
              <a:gd name="connsiteY200" fmla="*/ 786563 h 2291513"/>
              <a:gd name="connsiteX201" fmla="*/ 5237547 w 6852271"/>
              <a:gd name="connsiteY201" fmla="*/ 824663 h 2291513"/>
              <a:gd name="connsiteX202" fmla="*/ 5247072 w 6852271"/>
              <a:gd name="connsiteY202" fmla="*/ 877051 h 2291513"/>
              <a:gd name="connsiteX203" fmla="*/ 5256597 w 6852271"/>
              <a:gd name="connsiteY203" fmla="*/ 1115176 h 2291513"/>
              <a:gd name="connsiteX204" fmla="*/ 5261360 w 6852271"/>
              <a:gd name="connsiteY204" fmla="*/ 1129463 h 2291513"/>
              <a:gd name="connsiteX205" fmla="*/ 5266122 w 6852271"/>
              <a:gd name="connsiteY205" fmla="*/ 1200901 h 2291513"/>
              <a:gd name="connsiteX206" fmla="*/ 5270885 w 6852271"/>
              <a:gd name="connsiteY206" fmla="*/ 1229476 h 2291513"/>
              <a:gd name="connsiteX207" fmla="*/ 5280410 w 6852271"/>
              <a:gd name="connsiteY207" fmla="*/ 1419976 h 2291513"/>
              <a:gd name="connsiteX208" fmla="*/ 5285172 w 6852271"/>
              <a:gd name="connsiteY208" fmla="*/ 1462838 h 2291513"/>
              <a:gd name="connsiteX209" fmla="*/ 5294697 w 6852271"/>
              <a:gd name="connsiteY209" fmla="*/ 1596188 h 2291513"/>
              <a:gd name="connsiteX210" fmla="*/ 5299460 w 6852271"/>
              <a:gd name="connsiteY210" fmla="*/ 1643813 h 2291513"/>
              <a:gd name="connsiteX211" fmla="*/ 5308985 w 6852271"/>
              <a:gd name="connsiteY211" fmla="*/ 1743826 h 2291513"/>
              <a:gd name="connsiteX212" fmla="*/ 5318510 w 6852271"/>
              <a:gd name="connsiteY212" fmla="*/ 1772401 h 2291513"/>
              <a:gd name="connsiteX213" fmla="*/ 5328035 w 6852271"/>
              <a:gd name="connsiteY213" fmla="*/ 1786688 h 2291513"/>
              <a:gd name="connsiteX214" fmla="*/ 5337560 w 6852271"/>
              <a:gd name="connsiteY214" fmla="*/ 1815263 h 2291513"/>
              <a:gd name="connsiteX215" fmla="*/ 5342322 w 6852271"/>
              <a:gd name="connsiteY215" fmla="*/ 1829551 h 2291513"/>
              <a:gd name="connsiteX216" fmla="*/ 5356610 w 6852271"/>
              <a:gd name="connsiteY216" fmla="*/ 1858126 h 2291513"/>
              <a:gd name="connsiteX217" fmla="*/ 5370897 w 6852271"/>
              <a:gd name="connsiteY217" fmla="*/ 1867651 h 2291513"/>
              <a:gd name="connsiteX218" fmla="*/ 5394710 w 6852271"/>
              <a:gd name="connsiteY218" fmla="*/ 1872413 h 2291513"/>
              <a:gd name="connsiteX219" fmla="*/ 5413760 w 6852271"/>
              <a:gd name="connsiteY219" fmla="*/ 1877176 h 2291513"/>
              <a:gd name="connsiteX220" fmla="*/ 5428047 w 6852271"/>
              <a:gd name="connsiteY220" fmla="*/ 1886701 h 2291513"/>
              <a:gd name="connsiteX221" fmla="*/ 5447097 w 6852271"/>
              <a:gd name="connsiteY221" fmla="*/ 1891463 h 2291513"/>
              <a:gd name="connsiteX222" fmla="*/ 5470910 w 6852271"/>
              <a:gd name="connsiteY222" fmla="*/ 1910513 h 2291513"/>
              <a:gd name="connsiteX223" fmla="*/ 5494722 w 6852271"/>
              <a:gd name="connsiteY223" fmla="*/ 1929563 h 2291513"/>
              <a:gd name="connsiteX224" fmla="*/ 5504247 w 6852271"/>
              <a:gd name="connsiteY224" fmla="*/ 1943851 h 2291513"/>
              <a:gd name="connsiteX225" fmla="*/ 5518535 w 6852271"/>
              <a:gd name="connsiteY225" fmla="*/ 1948613 h 2291513"/>
              <a:gd name="connsiteX226" fmla="*/ 5570922 w 6852271"/>
              <a:gd name="connsiteY226" fmla="*/ 1953376 h 2291513"/>
              <a:gd name="connsiteX227" fmla="*/ 5704272 w 6852271"/>
              <a:gd name="connsiteY227" fmla="*/ 1962901 h 2291513"/>
              <a:gd name="connsiteX228" fmla="*/ 5747135 w 6852271"/>
              <a:gd name="connsiteY228" fmla="*/ 1972426 h 2291513"/>
              <a:gd name="connsiteX229" fmla="*/ 5761422 w 6852271"/>
              <a:gd name="connsiteY229" fmla="*/ 1977188 h 2291513"/>
              <a:gd name="connsiteX230" fmla="*/ 5789997 w 6852271"/>
              <a:gd name="connsiteY230" fmla="*/ 1981951 h 2291513"/>
              <a:gd name="connsiteX231" fmla="*/ 5809047 w 6852271"/>
              <a:gd name="connsiteY231" fmla="*/ 1991476 h 2291513"/>
              <a:gd name="connsiteX232" fmla="*/ 5842385 w 6852271"/>
              <a:gd name="connsiteY232" fmla="*/ 2001001 h 2291513"/>
              <a:gd name="connsiteX233" fmla="*/ 5856672 w 6852271"/>
              <a:gd name="connsiteY233" fmla="*/ 2005763 h 2291513"/>
              <a:gd name="connsiteX234" fmla="*/ 5870960 w 6852271"/>
              <a:gd name="connsiteY234" fmla="*/ 2015288 h 2291513"/>
              <a:gd name="connsiteX235" fmla="*/ 5913822 w 6852271"/>
              <a:gd name="connsiteY235" fmla="*/ 2024813 h 2291513"/>
              <a:gd name="connsiteX236" fmla="*/ 5928110 w 6852271"/>
              <a:gd name="connsiteY236" fmla="*/ 2039101 h 2291513"/>
              <a:gd name="connsiteX237" fmla="*/ 5985260 w 6852271"/>
              <a:gd name="connsiteY237" fmla="*/ 2053388 h 2291513"/>
              <a:gd name="connsiteX238" fmla="*/ 6013835 w 6852271"/>
              <a:gd name="connsiteY238" fmla="*/ 2058151 h 2291513"/>
              <a:gd name="connsiteX239" fmla="*/ 6028122 w 6852271"/>
              <a:gd name="connsiteY239" fmla="*/ 2062913 h 2291513"/>
              <a:gd name="connsiteX240" fmla="*/ 6123372 w 6852271"/>
              <a:gd name="connsiteY240" fmla="*/ 2067676 h 2291513"/>
              <a:gd name="connsiteX241" fmla="*/ 6199572 w 6852271"/>
              <a:gd name="connsiteY241" fmla="*/ 2077201 h 2291513"/>
              <a:gd name="connsiteX242" fmla="*/ 6213860 w 6852271"/>
              <a:gd name="connsiteY242" fmla="*/ 2081963 h 2291513"/>
              <a:gd name="connsiteX243" fmla="*/ 6266247 w 6852271"/>
              <a:gd name="connsiteY243" fmla="*/ 2091488 h 2291513"/>
              <a:gd name="connsiteX244" fmla="*/ 6423410 w 6852271"/>
              <a:gd name="connsiteY244" fmla="*/ 2086726 h 2291513"/>
              <a:gd name="connsiteX245" fmla="*/ 6556760 w 6852271"/>
              <a:gd name="connsiteY245" fmla="*/ 2096251 h 2291513"/>
              <a:gd name="connsiteX246" fmla="*/ 6575810 w 6852271"/>
              <a:gd name="connsiteY246" fmla="*/ 2101013 h 2291513"/>
              <a:gd name="connsiteX247" fmla="*/ 6647247 w 6852271"/>
              <a:gd name="connsiteY247" fmla="*/ 2105776 h 2291513"/>
              <a:gd name="connsiteX248" fmla="*/ 6690110 w 6852271"/>
              <a:gd name="connsiteY248" fmla="*/ 2129588 h 2291513"/>
              <a:gd name="connsiteX249" fmla="*/ 6704397 w 6852271"/>
              <a:gd name="connsiteY249" fmla="*/ 2143876 h 2291513"/>
              <a:gd name="connsiteX250" fmla="*/ 6737735 w 6852271"/>
              <a:gd name="connsiteY250" fmla="*/ 2162926 h 2291513"/>
              <a:gd name="connsiteX251" fmla="*/ 6752022 w 6852271"/>
              <a:gd name="connsiteY251" fmla="*/ 2167688 h 2291513"/>
              <a:gd name="connsiteX252" fmla="*/ 6837747 w 6852271"/>
              <a:gd name="connsiteY252" fmla="*/ 2172451 h 2291513"/>
              <a:gd name="connsiteX253" fmla="*/ 6852035 w 6852271"/>
              <a:gd name="connsiteY253" fmla="*/ 2239126 h 2291513"/>
              <a:gd name="connsiteX254" fmla="*/ 6847272 w 6852271"/>
              <a:gd name="connsiteY254" fmla="*/ 2281988 h 2291513"/>
              <a:gd name="connsiteX255" fmla="*/ 6832985 w 6852271"/>
              <a:gd name="connsiteY255" fmla="*/ 2291513 h 2291513"/>
              <a:gd name="connsiteX256" fmla="*/ 6704397 w 6852271"/>
              <a:gd name="connsiteY256" fmla="*/ 2286751 h 2291513"/>
              <a:gd name="connsiteX257" fmla="*/ 6690110 w 6852271"/>
              <a:gd name="connsiteY257" fmla="*/ 2277226 h 2291513"/>
              <a:gd name="connsiteX258" fmla="*/ 6661535 w 6852271"/>
              <a:gd name="connsiteY258" fmla="*/ 2262938 h 2291513"/>
              <a:gd name="connsiteX259" fmla="*/ 6647247 w 6852271"/>
              <a:gd name="connsiteY259" fmla="*/ 2248651 h 2291513"/>
              <a:gd name="connsiteX260" fmla="*/ 6571047 w 6852271"/>
              <a:gd name="connsiteY260" fmla="*/ 2243888 h 2291513"/>
              <a:gd name="connsiteX261" fmla="*/ 6518660 w 6852271"/>
              <a:gd name="connsiteY261" fmla="*/ 2234363 h 2291513"/>
              <a:gd name="connsiteX262" fmla="*/ 6485322 w 6852271"/>
              <a:gd name="connsiteY262" fmla="*/ 2224838 h 2291513"/>
              <a:gd name="connsiteX263" fmla="*/ 6318635 w 6852271"/>
              <a:gd name="connsiteY263" fmla="*/ 2220076 h 2291513"/>
              <a:gd name="connsiteX264" fmla="*/ 6304347 w 6852271"/>
              <a:gd name="connsiteY264" fmla="*/ 2215313 h 2291513"/>
              <a:gd name="connsiteX265" fmla="*/ 6175760 w 6852271"/>
              <a:gd name="connsiteY265" fmla="*/ 2215313 h 2291513"/>
              <a:gd name="connsiteX266" fmla="*/ 6132897 w 6852271"/>
              <a:gd name="connsiteY266" fmla="*/ 2205788 h 2291513"/>
              <a:gd name="connsiteX267" fmla="*/ 6094797 w 6852271"/>
              <a:gd name="connsiteY267" fmla="*/ 2196263 h 2291513"/>
              <a:gd name="connsiteX268" fmla="*/ 5985260 w 6852271"/>
              <a:gd name="connsiteY268" fmla="*/ 2196263 h 2291513"/>
              <a:gd name="connsiteX269" fmla="*/ 5970972 w 6852271"/>
              <a:gd name="connsiteY269" fmla="*/ 2186738 h 2291513"/>
              <a:gd name="connsiteX270" fmla="*/ 5956685 w 6852271"/>
              <a:gd name="connsiteY270" fmla="*/ 2181976 h 2291513"/>
              <a:gd name="connsiteX271" fmla="*/ 5942397 w 6852271"/>
              <a:gd name="connsiteY271" fmla="*/ 2172451 h 2291513"/>
              <a:gd name="connsiteX272" fmla="*/ 5913822 w 6852271"/>
              <a:gd name="connsiteY272" fmla="*/ 2181976 h 2291513"/>
              <a:gd name="connsiteX273" fmla="*/ 5842385 w 6852271"/>
              <a:gd name="connsiteY273" fmla="*/ 2186738 h 2291513"/>
              <a:gd name="connsiteX274" fmla="*/ 5766185 w 6852271"/>
              <a:gd name="connsiteY274" fmla="*/ 2181976 h 2291513"/>
              <a:gd name="connsiteX275" fmla="*/ 5751897 w 6852271"/>
              <a:gd name="connsiteY275" fmla="*/ 2172451 h 2291513"/>
              <a:gd name="connsiteX276" fmla="*/ 5728085 w 6852271"/>
              <a:gd name="connsiteY276" fmla="*/ 2167688 h 2291513"/>
              <a:gd name="connsiteX277" fmla="*/ 5713797 w 6852271"/>
              <a:gd name="connsiteY277" fmla="*/ 2162926 h 2291513"/>
              <a:gd name="connsiteX278" fmla="*/ 5666172 w 6852271"/>
              <a:gd name="connsiteY278" fmla="*/ 2153401 h 2291513"/>
              <a:gd name="connsiteX279" fmla="*/ 5651885 w 6852271"/>
              <a:gd name="connsiteY279" fmla="*/ 2143876 h 2291513"/>
              <a:gd name="connsiteX280" fmla="*/ 5618547 w 6852271"/>
              <a:gd name="connsiteY280" fmla="*/ 2129588 h 2291513"/>
              <a:gd name="connsiteX281" fmla="*/ 5609022 w 6852271"/>
              <a:gd name="connsiteY281" fmla="*/ 2101013 h 2291513"/>
              <a:gd name="connsiteX282" fmla="*/ 5585210 w 6852271"/>
              <a:gd name="connsiteY282" fmla="*/ 2148638 h 2291513"/>
              <a:gd name="connsiteX283" fmla="*/ 5542348 w 6852271"/>
              <a:gd name="connsiteY283" fmla="*/ 2153401 h 2291513"/>
              <a:gd name="connsiteX284" fmla="*/ 5509010 w 6852271"/>
              <a:gd name="connsiteY284" fmla="*/ 2134351 h 2291513"/>
              <a:gd name="connsiteX285" fmla="*/ 5423285 w 6852271"/>
              <a:gd name="connsiteY285" fmla="*/ 2105776 h 2291513"/>
              <a:gd name="connsiteX286" fmla="*/ 5385185 w 6852271"/>
              <a:gd name="connsiteY286" fmla="*/ 2120063 h 2291513"/>
              <a:gd name="connsiteX287" fmla="*/ 5356610 w 6852271"/>
              <a:gd name="connsiteY287" fmla="*/ 2096251 h 2291513"/>
              <a:gd name="connsiteX288" fmla="*/ 5323272 w 6852271"/>
              <a:gd name="connsiteY288" fmla="*/ 2081963 h 2291513"/>
              <a:gd name="connsiteX289" fmla="*/ 5313748 w 6852271"/>
              <a:gd name="connsiteY289" fmla="*/ 2058150 h 2291513"/>
              <a:gd name="connsiteX290" fmla="*/ 5289934 w 6852271"/>
              <a:gd name="connsiteY290" fmla="*/ 2062913 h 2291513"/>
              <a:gd name="connsiteX291" fmla="*/ 5275647 w 6852271"/>
              <a:gd name="connsiteY291" fmla="*/ 2039101 h 2291513"/>
              <a:gd name="connsiteX292" fmla="*/ 5270885 w 6852271"/>
              <a:gd name="connsiteY292" fmla="*/ 2001001 h 2291513"/>
              <a:gd name="connsiteX293" fmla="*/ 5280410 w 6852271"/>
              <a:gd name="connsiteY293" fmla="*/ 1977188 h 2291513"/>
              <a:gd name="connsiteX294" fmla="*/ 5270885 w 6852271"/>
              <a:gd name="connsiteY294" fmla="*/ 1962901 h 2291513"/>
              <a:gd name="connsiteX295" fmla="*/ 5256597 w 6852271"/>
              <a:gd name="connsiteY295" fmla="*/ 1948613 h 2291513"/>
              <a:gd name="connsiteX296" fmla="*/ 5247072 w 6852271"/>
              <a:gd name="connsiteY296" fmla="*/ 1910513 h 2291513"/>
              <a:gd name="connsiteX297" fmla="*/ 5242310 w 6852271"/>
              <a:gd name="connsiteY297" fmla="*/ 1877176 h 2291513"/>
              <a:gd name="connsiteX298" fmla="*/ 5237547 w 6852271"/>
              <a:gd name="connsiteY298" fmla="*/ 1834313 h 2291513"/>
              <a:gd name="connsiteX299" fmla="*/ 5228022 w 6852271"/>
              <a:gd name="connsiteY299" fmla="*/ 1805738 h 2291513"/>
              <a:gd name="connsiteX300" fmla="*/ 5218497 w 6852271"/>
              <a:gd name="connsiteY300" fmla="*/ 1767638 h 2291513"/>
              <a:gd name="connsiteX301" fmla="*/ 5213735 w 6852271"/>
              <a:gd name="connsiteY301" fmla="*/ 1748588 h 2291513"/>
              <a:gd name="connsiteX302" fmla="*/ 5199447 w 6852271"/>
              <a:gd name="connsiteY302" fmla="*/ 1705726 h 2291513"/>
              <a:gd name="connsiteX303" fmla="*/ 5189922 w 6852271"/>
              <a:gd name="connsiteY303" fmla="*/ 1677151 h 2291513"/>
              <a:gd name="connsiteX304" fmla="*/ 5180397 w 6852271"/>
              <a:gd name="connsiteY304" fmla="*/ 1662863 h 2291513"/>
              <a:gd name="connsiteX305" fmla="*/ 5166110 w 6852271"/>
              <a:gd name="connsiteY305" fmla="*/ 1605713 h 2291513"/>
              <a:gd name="connsiteX306" fmla="*/ 5166110 w 6852271"/>
              <a:gd name="connsiteY306" fmla="*/ 1605713 h 2291513"/>
              <a:gd name="connsiteX307" fmla="*/ 5161347 w 6852271"/>
              <a:gd name="connsiteY307" fmla="*/ 1581901 h 2291513"/>
              <a:gd name="connsiteX308" fmla="*/ 5151822 w 6852271"/>
              <a:gd name="connsiteY308" fmla="*/ 1524751 h 2291513"/>
              <a:gd name="connsiteX309" fmla="*/ 5147060 w 6852271"/>
              <a:gd name="connsiteY309" fmla="*/ 1500938 h 2291513"/>
              <a:gd name="connsiteX310" fmla="*/ 5142297 w 6852271"/>
              <a:gd name="connsiteY310" fmla="*/ 1462838 h 2291513"/>
              <a:gd name="connsiteX311" fmla="*/ 5128010 w 6852271"/>
              <a:gd name="connsiteY311" fmla="*/ 1400926 h 2291513"/>
              <a:gd name="connsiteX312" fmla="*/ 5123247 w 6852271"/>
              <a:gd name="connsiteY312" fmla="*/ 1386638 h 2291513"/>
              <a:gd name="connsiteX313" fmla="*/ 5108960 w 6852271"/>
              <a:gd name="connsiteY313" fmla="*/ 1381876 h 2291513"/>
              <a:gd name="connsiteX314" fmla="*/ 5080385 w 6852271"/>
              <a:gd name="connsiteY314" fmla="*/ 1362826 h 2291513"/>
              <a:gd name="connsiteX315" fmla="*/ 5061335 w 6852271"/>
              <a:gd name="connsiteY315" fmla="*/ 1343776 h 2291513"/>
              <a:gd name="connsiteX316" fmla="*/ 5027997 w 6852271"/>
              <a:gd name="connsiteY316" fmla="*/ 1305676 h 2291513"/>
              <a:gd name="connsiteX317" fmla="*/ 5004185 w 6852271"/>
              <a:gd name="connsiteY317" fmla="*/ 1267576 h 2291513"/>
              <a:gd name="connsiteX318" fmla="*/ 4999422 w 6852271"/>
              <a:gd name="connsiteY318" fmla="*/ 1248526 h 2291513"/>
              <a:gd name="connsiteX319" fmla="*/ 4980372 w 6852271"/>
              <a:gd name="connsiteY319" fmla="*/ 1219951 h 2291513"/>
              <a:gd name="connsiteX320" fmla="*/ 4966085 w 6852271"/>
              <a:gd name="connsiteY320" fmla="*/ 1191376 h 2291513"/>
              <a:gd name="connsiteX321" fmla="*/ 4951797 w 6852271"/>
              <a:gd name="connsiteY321" fmla="*/ 1162801 h 2291513"/>
              <a:gd name="connsiteX322" fmla="*/ 4937510 w 6852271"/>
              <a:gd name="connsiteY322" fmla="*/ 1134226 h 2291513"/>
              <a:gd name="connsiteX323" fmla="*/ 4927985 w 6852271"/>
              <a:gd name="connsiteY323" fmla="*/ 1105651 h 2291513"/>
              <a:gd name="connsiteX324" fmla="*/ 4908935 w 6852271"/>
              <a:gd name="connsiteY324" fmla="*/ 1077076 h 2291513"/>
              <a:gd name="connsiteX325" fmla="*/ 4899410 w 6852271"/>
              <a:gd name="connsiteY325" fmla="*/ 1043738 h 2291513"/>
              <a:gd name="connsiteX326" fmla="*/ 4885122 w 6852271"/>
              <a:gd name="connsiteY326" fmla="*/ 1029451 h 2291513"/>
              <a:gd name="connsiteX327" fmla="*/ 4847022 w 6852271"/>
              <a:gd name="connsiteY327" fmla="*/ 1005638 h 2291513"/>
              <a:gd name="connsiteX328" fmla="*/ 4827972 w 6852271"/>
              <a:gd name="connsiteY328" fmla="*/ 1000876 h 2291513"/>
              <a:gd name="connsiteX329" fmla="*/ 4799397 w 6852271"/>
              <a:gd name="connsiteY329" fmla="*/ 991351 h 2291513"/>
              <a:gd name="connsiteX330" fmla="*/ 4775585 w 6852271"/>
              <a:gd name="connsiteY330" fmla="*/ 986588 h 2291513"/>
              <a:gd name="connsiteX331" fmla="*/ 4761297 w 6852271"/>
              <a:gd name="connsiteY331" fmla="*/ 981826 h 2291513"/>
              <a:gd name="connsiteX332" fmla="*/ 4718435 w 6852271"/>
              <a:gd name="connsiteY332" fmla="*/ 977063 h 2291513"/>
              <a:gd name="connsiteX333" fmla="*/ 4689860 w 6852271"/>
              <a:gd name="connsiteY333" fmla="*/ 967538 h 2291513"/>
              <a:gd name="connsiteX334" fmla="*/ 4675572 w 6852271"/>
              <a:gd name="connsiteY334" fmla="*/ 962776 h 2291513"/>
              <a:gd name="connsiteX335" fmla="*/ 4661285 w 6852271"/>
              <a:gd name="connsiteY335" fmla="*/ 953251 h 2291513"/>
              <a:gd name="connsiteX336" fmla="*/ 4627947 w 6852271"/>
              <a:gd name="connsiteY336" fmla="*/ 943726 h 2291513"/>
              <a:gd name="connsiteX337" fmla="*/ 4613660 w 6852271"/>
              <a:gd name="connsiteY337" fmla="*/ 938963 h 2291513"/>
              <a:gd name="connsiteX338" fmla="*/ 4589847 w 6852271"/>
              <a:gd name="connsiteY338" fmla="*/ 934201 h 2291513"/>
              <a:gd name="connsiteX339" fmla="*/ 4537460 w 6852271"/>
              <a:gd name="connsiteY339" fmla="*/ 924676 h 2291513"/>
              <a:gd name="connsiteX340" fmla="*/ 4508885 w 6852271"/>
              <a:gd name="connsiteY340" fmla="*/ 915151 h 2291513"/>
              <a:gd name="connsiteX341" fmla="*/ 4494597 w 6852271"/>
              <a:gd name="connsiteY341" fmla="*/ 910388 h 2291513"/>
              <a:gd name="connsiteX342" fmla="*/ 4470785 w 6852271"/>
              <a:gd name="connsiteY342" fmla="*/ 905626 h 2291513"/>
              <a:gd name="connsiteX343" fmla="*/ 4408872 w 6852271"/>
              <a:gd name="connsiteY343" fmla="*/ 891338 h 2291513"/>
              <a:gd name="connsiteX344" fmla="*/ 4346960 w 6852271"/>
              <a:gd name="connsiteY344" fmla="*/ 881813 h 2291513"/>
              <a:gd name="connsiteX345" fmla="*/ 4289810 w 6852271"/>
              <a:gd name="connsiteY345" fmla="*/ 872288 h 2291513"/>
              <a:gd name="connsiteX346" fmla="*/ 4185035 w 6852271"/>
              <a:gd name="connsiteY346" fmla="*/ 881813 h 2291513"/>
              <a:gd name="connsiteX347" fmla="*/ 4165985 w 6852271"/>
              <a:gd name="connsiteY347" fmla="*/ 886576 h 2291513"/>
              <a:gd name="connsiteX348" fmla="*/ 4132647 w 6852271"/>
              <a:gd name="connsiteY348" fmla="*/ 891338 h 2291513"/>
              <a:gd name="connsiteX349" fmla="*/ 4108835 w 6852271"/>
              <a:gd name="connsiteY349" fmla="*/ 886576 h 2291513"/>
              <a:gd name="connsiteX350" fmla="*/ 4080260 w 6852271"/>
              <a:gd name="connsiteY350" fmla="*/ 877051 h 2291513"/>
              <a:gd name="connsiteX351" fmla="*/ 4004060 w 6852271"/>
              <a:gd name="connsiteY351" fmla="*/ 872288 h 2291513"/>
              <a:gd name="connsiteX352" fmla="*/ 3937385 w 6852271"/>
              <a:gd name="connsiteY352" fmla="*/ 867526 h 2291513"/>
              <a:gd name="connsiteX353" fmla="*/ 3851660 w 6852271"/>
              <a:gd name="connsiteY353" fmla="*/ 862763 h 2291513"/>
              <a:gd name="connsiteX354" fmla="*/ 3594485 w 6852271"/>
              <a:gd name="connsiteY354" fmla="*/ 867526 h 2291513"/>
              <a:gd name="connsiteX355" fmla="*/ 3503997 w 6852271"/>
              <a:gd name="connsiteY355" fmla="*/ 867526 h 2291513"/>
              <a:gd name="connsiteX356" fmla="*/ 3489710 w 6852271"/>
              <a:gd name="connsiteY356" fmla="*/ 862763 h 2291513"/>
              <a:gd name="connsiteX357" fmla="*/ 3246822 w 6852271"/>
              <a:gd name="connsiteY357" fmla="*/ 862763 h 2291513"/>
              <a:gd name="connsiteX358" fmla="*/ 3232535 w 6852271"/>
              <a:gd name="connsiteY358" fmla="*/ 867526 h 2291513"/>
              <a:gd name="connsiteX359" fmla="*/ 3184910 w 6852271"/>
              <a:gd name="connsiteY359" fmla="*/ 858001 h 2291513"/>
              <a:gd name="connsiteX360" fmla="*/ 3170622 w 6852271"/>
              <a:gd name="connsiteY360" fmla="*/ 848476 h 2291513"/>
              <a:gd name="connsiteX361" fmla="*/ 3113472 w 6852271"/>
              <a:gd name="connsiteY361" fmla="*/ 848476 h 2291513"/>
              <a:gd name="connsiteX362" fmla="*/ 3075372 w 6852271"/>
              <a:gd name="connsiteY362" fmla="*/ 867526 h 2291513"/>
              <a:gd name="connsiteX363" fmla="*/ 3061085 w 6852271"/>
              <a:gd name="connsiteY363" fmla="*/ 862763 h 2291513"/>
              <a:gd name="connsiteX364" fmla="*/ 3032510 w 6852271"/>
              <a:gd name="connsiteY364" fmla="*/ 867526 h 2291513"/>
              <a:gd name="connsiteX365" fmla="*/ 2965835 w 6852271"/>
              <a:gd name="connsiteY365" fmla="*/ 886576 h 2291513"/>
              <a:gd name="connsiteX366" fmla="*/ 2937260 w 6852271"/>
              <a:gd name="connsiteY366" fmla="*/ 896101 h 2291513"/>
              <a:gd name="connsiteX367" fmla="*/ 2922972 w 6852271"/>
              <a:gd name="connsiteY367" fmla="*/ 900863 h 2291513"/>
              <a:gd name="connsiteX368" fmla="*/ 2789622 w 6852271"/>
              <a:gd name="connsiteY368" fmla="*/ 910388 h 2291513"/>
              <a:gd name="connsiteX369" fmla="*/ 2703897 w 6852271"/>
              <a:gd name="connsiteY369" fmla="*/ 958013 h 2291513"/>
              <a:gd name="connsiteX370" fmla="*/ 2675322 w 6852271"/>
              <a:gd name="connsiteY370" fmla="*/ 967538 h 2291513"/>
              <a:gd name="connsiteX371" fmla="*/ 2661035 w 6852271"/>
              <a:gd name="connsiteY371" fmla="*/ 977063 h 2291513"/>
              <a:gd name="connsiteX372" fmla="*/ 2589597 w 6852271"/>
              <a:gd name="connsiteY372" fmla="*/ 986588 h 2291513"/>
              <a:gd name="connsiteX373" fmla="*/ 2561022 w 6852271"/>
              <a:gd name="connsiteY373" fmla="*/ 996113 h 2291513"/>
              <a:gd name="connsiteX374" fmla="*/ 2541972 w 6852271"/>
              <a:gd name="connsiteY374" fmla="*/ 1005638 h 2291513"/>
              <a:gd name="connsiteX375" fmla="*/ 2522922 w 6852271"/>
              <a:gd name="connsiteY375" fmla="*/ 1010401 h 2291513"/>
              <a:gd name="connsiteX376" fmla="*/ 2508635 w 6852271"/>
              <a:gd name="connsiteY376" fmla="*/ 1015163 h 2291513"/>
              <a:gd name="connsiteX377" fmla="*/ 2465772 w 6852271"/>
              <a:gd name="connsiteY377" fmla="*/ 1024688 h 2291513"/>
              <a:gd name="connsiteX378" fmla="*/ 2413385 w 6852271"/>
              <a:gd name="connsiteY378" fmla="*/ 1029451 h 2291513"/>
              <a:gd name="connsiteX379" fmla="*/ 2384810 w 6852271"/>
              <a:gd name="connsiteY379" fmla="*/ 1038976 h 2291513"/>
              <a:gd name="connsiteX380" fmla="*/ 2370522 w 6852271"/>
              <a:gd name="connsiteY380" fmla="*/ 1048501 h 2291513"/>
              <a:gd name="connsiteX381" fmla="*/ 2341947 w 6852271"/>
              <a:gd name="connsiteY381" fmla="*/ 1058026 h 2291513"/>
              <a:gd name="connsiteX382" fmla="*/ 2313372 w 6852271"/>
              <a:gd name="connsiteY382" fmla="*/ 1067551 h 2291513"/>
              <a:gd name="connsiteX383" fmla="*/ 2284797 w 6852271"/>
              <a:gd name="connsiteY383" fmla="*/ 1077076 h 2291513"/>
              <a:gd name="connsiteX384" fmla="*/ 2270510 w 6852271"/>
              <a:gd name="connsiteY384" fmla="*/ 1081838 h 2291513"/>
              <a:gd name="connsiteX385" fmla="*/ 2241935 w 6852271"/>
              <a:gd name="connsiteY385" fmla="*/ 1100888 h 2291513"/>
              <a:gd name="connsiteX386" fmla="*/ 2227647 w 6852271"/>
              <a:gd name="connsiteY386" fmla="*/ 1105651 h 2291513"/>
              <a:gd name="connsiteX387" fmla="*/ 2213360 w 6852271"/>
              <a:gd name="connsiteY387" fmla="*/ 1115176 h 2291513"/>
              <a:gd name="connsiteX388" fmla="*/ 2194310 w 6852271"/>
              <a:gd name="connsiteY388" fmla="*/ 1119938 h 2291513"/>
              <a:gd name="connsiteX389" fmla="*/ 2180022 w 6852271"/>
              <a:gd name="connsiteY389" fmla="*/ 1124701 h 2291513"/>
              <a:gd name="connsiteX390" fmla="*/ 2160972 w 6852271"/>
              <a:gd name="connsiteY390" fmla="*/ 1129463 h 2291513"/>
              <a:gd name="connsiteX391" fmla="*/ 2132397 w 6852271"/>
              <a:gd name="connsiteY391" fmla="*/ 1138988 h 2291513"/>
              <a:gd name="connsiteX392" fmla="*/ 2118110 w 6852271"/>
              <a:gd name="connsiteY392" fmla="*/ 1148513 h 2291513"/>
              <a:gd name="connsiteX393" fmla="*/ 2103822 w 6852271"/>
              <a:gd name="connsiteY393" fmla="*/ 1162801 h 2291513"/>
              <a:gd name="connsiteX394" fmla="*/ 2075247 w 6852271"/>
              <a:gd name="connsiteY394" fmla="*/ 1172326 h 2291513"/>
              <a:gd name="connsiteX395" fmla="*/ 2060960 w 6852271"/>
              <a:gd name="connsiteY395" fmla="*/ 1177088 h 2291513"/>
              <a:gd name="connsiteX396" fmla="*/ 2046672 w 6852271"/>
              <a:gd name="connsiteY396" fmla="*/ 1181851 h 2291513"/>
              <a:gd name="connsiteX397" fmla="*/ 2027622 w 6852271"/>
              <a:gd name="connsiteY397" fmla="*/ 1186613 h 2291513"/>
              <a:gd name="connsiteX398" fmla="*/ 1999047 w 6852271"/>
              <a:gd name="connsiteY398" fmla="*/ 1205663 h 2291513"/>
              <a:gd name="connsiteX399" fmla="*/ 1984760 w 6852271"/>
              <a:gd name="connsiteY399" fmla="*/ 1215188 h 2291513"/>
              <a:gd name="connsiteX400" fmla="*/ 1960947 w 6852271"/>
              <a:gd name="connsiteY400" fmla="*/ 1219951 h 2291513"/>
              <a:gd name="connsiteX401" fmla="*/ 1932372 w 6852271"/>
              <a:gd name="connsiteY401" fmla="*/ 1229476 h 2291513"/>
              <a:gd name="connsiteX402" fmla="*/ 1894272 w 6852271"/>
              <a:gd name="connsiteY402" fmla="*/ 1234238 h 2291513"/>
              <a:gd name="connsiteX403" fmla="*/ 1841885 w 6852271"/>
              <a:gd name="connsiteY403" fmla="*/ 1229476 h 2291513"/>
              <a:gd name="connsiteX404" fmla="*/ 1813310 w 6852271"/>
              <a:gd name="connsiteY404" fmla="*/ 1224713 h 2291513"/>
              <a:gd name="connsiteX405" fmla="*/ 1794260 w 6852271"/>
              <a:gd name="connsiteY405" fmla="*/ 1229476 h 2291513"/>
              <a:gd name="connsiteX406" fmla="*/ 1765685 w 6852271"/>
              <a:gd name="connsiteY406" fmla="*/ 1239001 h 2291513"/>
              <a:gd name="connsiteX407" fmla="*/ 1732347 w 6852271"/>
              <a:gd name="connsiteY407" fmla="*/ 1258051 h 2291513"/>
              <a:gd name="connsiteX408" fmla="*/ 1732347 w 6852271"/>
              <a:gd name="connsiteY408" fmla="*/ 1315201 h 2291513"/>
              <a:gd name="connsiteX409" fmla="*/ 1727585 w 6852271"/>
              <a:gd name="connsiteY409" fmla="*/ 1353301 h 2291513"/>
              <a:gd name="connsiteX410" fmla="*/ 1694247 w 6852271"/>
              <a:gd name="connsiteY410" fmla="*/ 1391401 h 2291513"/>
              <a:gd name="connsiteX411" fmla="*/ 1660910 w 6852271"/>
              <a:gd name="connsiteY411" fmla="*/ 1400926 h 2291513"/>
              <a:gd name="connsiteX412" fmla="*/ 1603760 w 6852271"/>
              <a:gd name="connsiteY412" fmla="*/ 1415213 h 2291513"/>
              <a:gd name="connsiteX413" fmla="*/ 1584710 w 6852271"/>
              <a:gd name="connsiteY413" fmla="*/ 1424738 h 2291513"/>
              <a:gd name="connsiteX414" fmla="*/ 1575185 w 6852271"/>
              <a:gd name="connsiteY414" fmla="*/ 1443788 h 2291513"/>
              <a:gd name="connsiteX415" fmla="*/ 1584710 w 6852271"/>
              <a:gd name="connsiteY415" fmla="*/ 1472363 h 2291513"/>
              <a:gd name="connsiteX416" fmla="*/ 1584710 w 6852271"/>
              <a:gd name="connsiteY416" fmla="*/ 1629526 h 2291513"/>
              <a:gd name="connsiteX417" fmla="*/ 1575185 w 6852271"/>
              <a:gd name="connsiteY417" fmla="*/ 1677151 h 2291513"/>
              <a:gd name="connsiteX418" fmla="*/ 1570422 w 6852271"/>
              <a:gd name="connsiteY418" fmla="*/ 1710488 h 2291513"/>
              <a:gd name="connsiteX419" fmla="*/ 1565660 w 6852271"/>
              <a:gd name="connsiteY419" fmla="*/ 1724776 h 2291513"/>
              <a:gd name="connsiteX420" fmla="*/ 1560897 w 6852271"/>
              <a:gd name="connsiteY420" fmla="*/ 1748588 h 2291513"/>
              <a:gd name="connsiteX421" fmla="*/ 1556135 w 6852271"/>
              <a:gd name="connsiteY421" fmla="*/ 1781926 h 2291513"/>
              <a:gd name="connsiteX422" fmla="*/ 1546610 w 6852271"/>
              <a:gd name="connsiteY422" fmla="*/ 1829551 h 2291513"/>
              <a:gd name="connsiteX423" fmla="*/ 1537085 w 6852271"/>
              <a:gd name="connsiteY423" fmla="*/ 1886701 h 2291513"/>
              <a:gd name="connsiteX424" fmla="*/ 1532322 w 6852271"/>
              <a:gd name="connsiteY424" fmla="*/ 1910513 h 2291513"/>
              <a:gd name="connsiteX425" fmla="*/ 1527560 w 6852271"/>
              <a:gd name="connsiteY425" fmla="*/ 1929563 h 2291513"/>
              <a:gd name="connsiteX426" fmla="*/ 1522797 w 6852271"/>
              <a:gd name="connsiteY426" fmla="*/ 1958138 h 2291513"/>
              <a:gd name="connsiteX427" fmla="*/ 1518035 w 6852271"/>
              <a:gd name="connsiteY427" fmla="*/ 1972426 h 2291513"/>
              <a:gd name="connsiteX428" fmla="*/ 1513272 w 6852271"/>
              <a:gd name="connsiteY428" fmla="*/ 2001001 h 2291513"/>
              <a:gd name="connsiteX429" fmla="*/ 1484697 w 6852271"/>
              <a:gd name="connsiteY429" fmla="*/ 2020051 h 2291513"/>
              <a:gd name="connsiteX430" fmla="*/ 1470410 w 6852271"/>
              <a:gd name="connsiteY430" fmla="*/ 2048626 h 2291513"/>
              <a:gd name="connsiteX431" fmla="*/ 1460885 w 6852271"/>
              <a:gd name="connsiteY431" fmla="*/ 2081963 h 2291513"/>
              <a:gd name="connsiteX432" fmla="*/ 1451360 w 6852271"/>
              <a:gd name="connsiteY432" fmla="*/ 2110538 h 2291513"/>
              <a:gd name="connsiteX433" fmla="*/ 1441835 w 6852271"/>
              <a:gd name="connsiteY433" fmla="*/ 2124826 h 2291513"/>
              <a:gd name="connsiteX434" fmla="*/ 1422785 w 6852271"/>
              <a:gd name="connsiteY434" fmla="*/ 2167688 h 2291513"/>
              <a:gd name="connsiteX435" fmla="*/ 1403735 w 6852271"/>
              <a:gd name="connsiteY435" fmla="*/ 2196263 h 2291513"/>
              <a:gd name="connsiteX436" fmla="*/ 1389447 w 6852271"/>
              <a:gd name="connsiteY436" fmla="*/ 2210551 h 2291513"/>
              <a:gd name="connsiteX437" fmla="*/ 1360872 w 6852271"/>
              <a:gd name="connsiteY437" fmla="*/ 2220076 h 2291513"/>
              <a:gd name="connsiteX438" fmla="*/ 1022735 w 6852271"/>
              <a:gd name="connsiteY438" fmla="*/ 2215313 h 2291513"/>
              <a:gd name="connsiteX439" fmla="*/ 1008447 w 6852271"/>
              <a:gd name="connsiteY439" fmla="*/ 2210551 h 2291513"/>
              <a:gd name="connsiteX440" fmla="*/ 975110 w 6852271"/>
              <a:gd name="connsiteY440" fmla="*/ 2205788 h 2291513"/>
              <a:gd name="connsiteX441" fmla="*/ 875097 w 6852271"/>
              <a:gd name="connsiteY441" fmla="*/ 2210551 h 2291513"/>
              <a:gd name="connsiteX442" fmla="*/ 836997 w 6852271"/>
              <a:gd name="connsiteY442" fmla="*/ 2220076 h 2291513"/>
              <a:gd name="connsiteX443" fmla="*/ 803660 w 6852271"/>
              <a:gd name="connsiteY443" fmla="*/ 2224838 h 2291513"/>
              <a:gd name="connsiteX444" fmla="*/ 746510 w 6852271"/>
              <a:gd name="connsiteY444" fmla="*/ 2234363 h 2291513"/>
              <a:gd name="connsiteX445" fmla="*/ 632210 w 6852271"/>
              <a:gd name="connsiteY445" fmla="*/ 2239126 h 2291513"/>
              <a:gd name="connsiteX446" fmla="*/ 513147 w 6852271"/>
              <a:gd name="connsiteY446" fmla="*/ 2229601 h 2291513"/>
              <a:gd name="connsiteX447" fmla="*/ 498860 w 6852271"/>
              <a:gd name="connsiteY447" fmla="*/ 2224838 h 2291513"/>
              <a:gd name="connsiteX448" fmla="*/ 479810 w 6852271"/>
              <a:gd name="connsiteY448" fmla="*/ 2220076 h 2291513"/>
              <a:gd name="connsiteX449" fmla="*/ 427422 w 6852271"/>
              <a:gd name="connsiteY449" fmla="*/ 2210551 h 2291513"/>
              <a:gd name="connsiteX450" fmla="*/ 351222 w 6852271"/>
              <a:gd name="connsiteY450" fmla="*/ 2215313 h 2291513"/>
              <a:gd name="connsiteX451" fmla="*/ 346460 w 6852271"/>
              <a:gd name="connsiteY451" fmla="*/ 2239126 h 2291513"/>
              <a:gd name="connsiteX452" fmla="*/ 322647 w 6852271"/>
              <a:gd name="connsiteY452" fmla="*/ 2258176 h 2291513"/>
              <a:gd name="connsiteX453" fmla="*/ 198822 w 6852271"/>
              <a:gd name="connsiteY453" fmla="*/ 2267701 h 2291513"/>
              <a:gd name="connsiteX454" fmla="*/ 122622 w 6852271"/>
              <a:gd name="connsiteY454" fmla="*/ 2272463 h 2291513"/>
              <a:gd name="connsiteX455" fmla="*/ 27372 w 6852271"/>
              <a:gd name="connsiteY455" fmla="*/ 2277226 h 2291513"/>
              <a:gd name="connsiteX456" fmla="*/ 22610 w 6852271"/>
              <a:gd name="connsiteY456" fmla="*/ 2258176 h 2291513"/>
              <a:gd name="connsiteX457" fmla="*/ 13085 w 6852271"/>
              <a:gd name="connsiteY457" fmla="*/ 2243888 h 2291513"/>
              <a:gd name="connsiteX458" fmla="*/ 8322 w 6852271"/>
              <a:gd name="connsiteY458" fmla="*/ 2220076 h 2291513"/>
              <a:gd name="connsiteX459" fmla="*/ 8322 w 6852271"/>
              <a:gd name="connsiteY459" fmla="*/ 2162926 h 229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Lst>
            <a:rect l="l" t="t" r="r" b="b"/>
            <a:pathLst>
              <a:path w="6852271" h="2291513">
                <a:moveTo>
                  <a:pt x="8322" y="2162926"/>
                </a:moveTo>
                <a:cubicBezTo>
                  <a:pt x="23403" y="2151020"/>
                  <a:pt x="49620" y="2139694"/>
                  <a:pt x="98810" y="2148638"/>
                </a:cubicBezTo>
                <a:cubicBezTo>
                  <a:pt x="105250" y="2149809"/>
                  <a:pt x="111591" y="2151520"/>
                  <a:pt x="117860" y="2153401"/>
                </a:cubicBezTo>
                <a:cubicBezTo>
                  <a:pt x="127477" y="2156286"/>
                  <a:pt x="146435" y="2162926"/>
                  <a:pt x="146435" y="2162926"/>
                </a:cubicBezTo>
                <a:cubicBezTo>
                  <a:pt x="157547" y="2161338"/>
                  <a:pt x="168765" y="2160364"/>
                  <a:pt x="179772" y="2158163"/>
                </a:cubicBezTo>
                <a:cubicBezTo>
                  <a:pt x="184695" y="2157178"/>
                  <a:pt x="189233" y="2154780"/>
                  <a:pt x="194060" y="2153401"/>
                </a:cubicBezTo>
                <a:cubicBezTo>
                  <a:pt x="235912" y="2141444"/>
                  <a:pt x="193148" y="2155292"/>
                  <a:pt x="227397" y="2143876"/>
                </a:cubicBezTo>
                <a:lnTo>
                  <a:pt x="270260" y="2158163"/>
                </a:lnTo>
                <a:lnTo>
                  <a:pt x="284547" y="2162926"/>
                </a:lnTo>
                <a:cubicBezTo>
                  <a:pt x="295660" y="2161338"/>
                  <a:pt x="306877" y="2160365"/>
                  <a:pt x="317885" y="2158163"/>
                </a:cubicBezTo>
                <a:cubicBezTo>
                  <a:pt x="322807" y="2157179"/>
                  <a:pt x="329254" y="2157486"/>
                  <a:pt x="332172" y="2153401"/>
                </a:cubicBezTo>
                <a:cubicBezTo>
                  <a:pt x="338008" y="2145231"/>
                  <a:pt x="341697" y="2124826"/>
                  <a:pt x="341697" y="2124826"/>
                </a:cubicBezTo>
                <a:cubicBezTo>
                  <a:pt x="343285" y="2096251"/>
                  <a:pt x="340623" y="2067118"/>
                  <a:pt x="346460" y="2039101"/>
                </a:cubicBezTo>
                <a:cubicBezTo>
                  <a:pt x="348795" y="2027894"/>
                  <a:pt x="365510" y="2010526"/>
                  <a:pt x="365510" y="2010526"/>
                </a:cubicBezTo>
                <a:cubicBezTo>
                  <a:pt x="376845" y="1976521"/>
                  <a:pt x="369466" y="1990305"/>
                  <a:pt x="384560" y="1967663"/>
                </a:cubicBezTo>
                <a:cubicBezTo>
                  <a:pt x="416221" y="1872672"/>
                  <a:pt x="384560" y="1972966"/>
                  <a:pt x="384560" y="1700963"/>
                </a:cubicBezTo>
                <a:cubicBezTo>
                  <a:pt x="384560" y="1647409"/>
                  <a:pt x="383526" y="1578062"/>
                  <a:pt x="394085" y="1519988"/>
                </a:cubicBezTo>
                <a:cubicBezTo>
                  <a:pt x="395256" y="1513548"/>
                  <a:pt x="397771" y="1507394"/>
                  <a:pt x="398847" y="1500938"/>
                </a:cubicBezTo>
                <a:cubicBezTo>
                  <a:pt x="407822" y="1447088"/>
                  <a:pt x="398155" y="1479204"/>
                  <a:pt x="408372" y="1448551"/>
                </a:cubicBezTo>
                <a:cubicBezTo>
                  <a:pt x="409960" y="1427913"/>
                  <a:pt x="410717" y="1407195"/>
                  <a:pt x="413135" y="1386638"/>
                </a:cubicBezTo>
                <a:cubicBezTo>
                  <a:pt x="413900" y="1380137"/>
                  <a:pt x="416726" y="1374028"/>
                  <a:pt x="417897" y="1367588"/>
                </a:cubicBezTo>
                <a:cubicBezTo>
                  <a:pt x="419905" y="1356544"/>
                  <a:pt x="420652" y="1345295"/>
                  <a:pt x="422660" y="1334251"/>
                </a:cubicBezTo>
                <a:cubicBezTo>
                  <a:pt x="423831" y="1327811"/>
                  <a:pt x="425541" y="1321470"/>
                  <a:pt x="427422" y="1315201"/>
                </a:cubicBezTo>
                <a:cubicBezTo>
                  <a:pt x="430307" y="1305584"/>
                  <a:pt x="435296" y="1296530"/>
                  <a:pt x="436947" y="1286626"/>
                </a:cubicBezTo>
                <a:cubicBezTo>
                  <a:pt x="442535" y="1253099"/>
                  <a:pt x="438657" y="1267212"/>
                  <a:pt x="446472" y="1243763"/>
                </a:cubicBezTo>
                <a:cubicBezTo>
                  <a:pt x="448060" y="1232651"/>
                  <a:pt x="449034" y="1221433"/>
                  <a:pt x="451235" y="1210426"/>
                </a:cubicBezTo>
                <a:cubicBezTo>
                  <a:pt x="452220" y="1205503"/>
                  <a:pt x="455319" y="1201112"/>
                  <a:pt x="455997" y="1196138"/>
                </a:cubicBezTo>
                <a:cubicBezTo>
                  <a:pt x="460095" y="1166087"/>
                  <a:pt x="465522" y="1105651"/>
                  <a:pt x="465522" y="1105651"/>
                </a:cubicBezTo>
                <a:cubicBezTo>
                  <a:pt x="463935" y="1078663"/>
                  <a:pt x="463450" y="1051588"/>
                  <a:pt x="460760" y="1024688"/>
                </a:cubicBezTo>
                <a:cubicBezTo>
                  <a:pt x="460260" y="1019693"/>
                  <a:pt x="456320" y="1015411"/>
                  <a:pt x="455997" y="1010401"/>
                </a:cubicBezTo>
                <a:cubicBezTo>
                  <a:pt x="453133" y="966015"/>
                  <a:pt x="452822" y="921501"/>
                  <a:pt x="451235" y="877051"/>
                </a:cubicBezTo>
                <a:cubicBezTo>
                  <a:pt x="452956" y="844341"/>
                  <a:pt x="451002" y="798530"/>
                  <a:pt x="460760" y="762751"/>
                </a:cubicBezTo>
                <a:cubicBezTo>
                  <a:pt x="463402" y="753065"/>
                  <a:pt x="464716" y="742530"/>
                  <a:pt x="470285" y="734176"/>
                </a:cubicBezTo>
                <a:lnTo>
                  <a:pt x="479810" y="719888"/>
                </a:lnTo>
                <a:cubicBezTo>
                  <a:pt x="482985" y="710363"/>
                  <a:pt x="488090" y="701276"/>
                  <a:pt x="489335" y="691313"/>
                </a:cubicBezTo>
                <a:cubicBezTo>
                  <a:pt x="490922" y="678613"/>
                  <a:pt x="491993" y="665838"/>
                  <a:pt x="494097" y="653213"/>
                </a:cubicBezTo>
                <a:cubicBezTo>
                  <a:pt x="495173" y="646757"/>
                  <a:pt x="497689" y="640603"/>
                  <a:pt x="498860" y="634163"/>
                </a:cubicBezTo>
                <a:cubicBezTo>
                  <a:pt x="510236" y="571594"/>
                  <a:pt x="497582" y="624983"/>
                  <a:pt x="508385" y="581776"/>
                </a:cubicBezTo>
                <a:cubicBezTo>
                  <a:pt x="509318" y="564038"/>
                  <a:pt x="510517" y="489986"/>
                  <a:pt x="517910" y="457951"/>
                </a:cubicBezTo>
                <a:cubicBezTo>
                  <a:pt x="520168" y="448168"/>
                  <a:pt x="524260" y="438901"/>
                  <a:pt x="527435" y="429376"/>
                </a:cubicBezTo>
                <a:cubicBezTo>
                  <a:pt x="529022" y="424613"/>
                  <a:pt x="529412" y="419265"/>
                  <a:pt x="532197" y="415088"/>
                </a:cubicBezTo>
                <a:cubicBezTo>
                  <a:pt x="535372" y="410326"/>
                  <a:pt x="539397" y="406031"/>
                  <a:pt x="541722" y="400801"/>
                </a:cubicBezTo>
                <a:cubicBezTo>
                  <a:pt x="564394" y="349790"/>
                  <a:pt x="539215" y="390275"/>
                  <a:pt x="560772" y="357938"/>
                </a:cubicBezTo>
                <a:cubicBezTo>
                  <a:pt x="563863" y="345575"/>
                  <a:pt x="561541" y="332095"/>
                  <a:pt x="579822" y="334126"/>
                </a:cubicBezTo>
                <a:cubicBezTo>
                  <a:pt x="589801" y="335235"/>
                  <a:pt x="608397" y="343651"/>
                  <a:pt x="608397" y="343651"/>
                </a:cubicBezTo>
                <a:cubicBezTo>
                  <a:pt x="630622" y="376989"/>
                  <a:pt x="617922" y="365876"/>
                  <a:pt x="641735" y="381751"/>
                </a:cubicBezTo>
                <a:cubicBezTo>
                  <a:pt x="663960" y="415088"/>
                  <a:pt x="651260" y="403976"/>
                  <a:pt x="675072" y="419851"/>
                </a:cubicBezTo>
                <a:cubicBezTo>
                  <a:pt x="676660" y="424613"/>
                  <a:pt x="677590" y="429648"/>
                  <a:pt x="679835" y="434138"/>
                </a:cubicBezTo>
                <a:cubicBezTo>
                  <a:pt x="682395" y="439258"/>
                  <a:pt x="687035" y="443195"/>
                  <a:pt x="689360" y="448426"/>
                </a:cubicBezTo>
                <a:cubicBezTo>
                  <a:pt x="706064" y="486010"/>
                  <a:pt x="687470" y="469391"/>
                  <a:pt x="713172" y="486526"/>
                </a:cubicBezTo>
                <a:cubicBezTo>
                  <a:pt x="714760" y="491288"/>
                  <a:pt x="715690" y="496323"/>
                  <a:pt x="717935" y="500813"/>
                </a:cubicBezTo>
                <a:cubicBezTo>
                  <a:pt x="724567" y="514076"/>
                  <a:pt x="731213" y="518854"/>
                  <a:pt x="741747" y="529388"/>
                </a:cubicBezTo>
                <a:cubicBezTo>
                  <a:pt x="756618" y="573999"/>
                  <a:pt x="732257" y="508018"/>
                  <a:pt x="760797" y="557963"/>
                </a:cubicBezTo>
                <a:cubicBezTo>
                  <a:pt x="763463" y="562628"/>
                  <a:pt x="769299" y="598097"/>
                  <a:pt x="770322" y="600826"/>
                </a:cubicBezTo>
                <a:cubicBezTo>
                  <a:pt x="775613" y="614936"/>
                  <a:pt x="782494" y="616877"/>
                  <a:pt x="794135" y="624638"/>
                </a:cubicBezTo>
                <a:cubicBezTo>
                  <a:pt x="802504" y="649748"/>
                  <a:pt x="793365" y="629430"/>
                  <a:pt x="813185" y="653213"/>
                </a:cubicBezTo>
                <a:cubicBezTo>
                  <a:pt x="816849" y="657610"/>
                  <a:pt x="818663" y="663453"/>
                  <a:pt x="822710" y="667501"/>
                </a:cubicBezTo>
                <a:cubicBezTo>
                  <a:pt x="831943" y="676734"/>
                  <a:pt x="839664" y="677915"/>
                  <a:pt x="851285" y="681788"/>
                </a:cubicBezTo>
                <a:cubicBezTo>
                  <a:pt x="860810" y="688138"/>
                  <a:pt x="869000" y="697218"/>
                  <a:pt x="879860" y="700838"/>
                </a:cubicBezTo>
                <a:lnTo>
                  <a:pt x="908435" y="710363"/>
                </a:lnTo>
                <a:cubicBezTo>
                  <a:pt x="913197" y="713538"/>
                  <a:pt x="917603" y="717328"/>
                  <a:pt x="922722" y="719888"/>
                </a:cubicBezTo>
                <a:cubicBezTo>
                  <a:pt x="927212" y="722133"/>
                  <a:pt x="932621" y="722213"/>
                  <a:pt x="937010" y="724651"/>
                </a:cubicBezTo>
                <a:cubicBezTo>
                  <a:pt x="947017" y="730210"/>
                  <a:pt x="956060" y="737351"/>
                  <a:pt x="965585" y="743701"/>
                </a:cubicBezTo>
                <a:cubicBezTo>
                  <a:pt x="970347" y="746876"/>
                  <a:pt x="974442" y="751416"/>
                  <a:pt x="979872" y="753226"/>
                </a:cubicBezTo>
                <a:lnTo>
                  <a:pt x="994160" y="757988"/>
                </a:lnTo>
                <a:cubicBezTo>
                  <a:pt x="1057574" y="800265"/>
                  <a:pt x="963591" y="739418"/>
                  <a:pt x="1022735" y="772276"/>
                </a:cubicBezTo>
                <a:cubicBezTo>
                  <a:pt x="1032742" y="777835"/>
                  <a:pt x="1041785" y="784976"/>
                  <a:pt x="1051310" y="791326"/>
                </a:cubicBezTo>
                <a:cubicBezTo>
                  <a:pt x="1056072" y="794501"/>
                  <a:pt x="1060167" y="799041"/>
                  <a:pt x="1065597" y="800851"/>
                </a:cubicBezTo>
                <a:lnTo>
                  <a:pt x="1094172" y="810376"/>
                </a:lnTo>
                <a:cubicBezTo>
                  <a:pt x="1098935" y="811963"/>
                  <a:pt x="1103490" y="814428"/>
                  <a:pt x="1108460" y="815138"/>
                </a:cubicBezTo>
                <a:cubicBezTo>
                  <a:pt x="1119572" y="816726"/>
                  <a:pt x="1130743" y="817950"/>
                  <a:pt x="1141797" y="819901"/>
                </a:cubicBezTo>
                <a:cubicBezTo>
                  <a:pt x="1157740" y="822715"/>
                  <a:pt x="1189422" y="829426"/>
                  <a:pt x="1189422" y="829426"/>
                </a:cubicBezTo>
                <a:cubicBezTo>
                  <a:pt x="1252863" y="871719"/>
                  <a:pt x="1158836" y="810846"/>
                  <a:pt x="1217997" y="843713"/>
                </a:cubicBezTo>
                <a:cubicBezTo>
                  <a:pt x="1228004" y="849272"/>
                  <a:pt x="1237047" y="856413"/>
                  <a:pt x="1246572" y="862763"/>
                </a:cubicBezTo>
                <a:cubicBezTo>
                  <a:pt x="1251335" y="865938"/>
                  <a:pt x="1255430" y="870478"/>
                  <a:pt x="1260860" y="872288"/>
                </a:cubicBezTo>
                <a:cubicBezTo>
                  <a:pt x="1265622" y="873876"/>
                  <a:pt x="1270657" y="874806"/>
                  <a:pt x="1275147" y="877051"/>
                </a:cubicBezTo>
                <a:cubicBezTo>
                  <a:pt x="1293877" y="886416"/>
                  <a:pt x="1283772" y="887348"/>
                  <a:pt x="1303722" y="891338"/>
                </a:cubicBezTo>
                <a:cubicBezTo>
                  <a:pt x="1314730" y="893540"/>
                  <a:pt x="1325933" y="894617"/>
                  <a:pt x="1337060" y="896101"/>
                </a:cubicBezTo>
                <a:cubicBezTo>
                  <a:pt x="1381639" y="902045"/>
                  <a:pt x="1377375" y="901064"/>
                  <a:pt x="1427547" y="905626"/>
                </a:cubicBezTo>
                <a:cubicBezTo>
                  <a:pt x="1451360" y="904038"/>
                  <a:pt x="1475265" y="903499"/>
                  <a:pt x="1498985" y="900863"/>
                </a:cubicBezTo>
                <a:cubicBezTo>
                  <a:pt x="1503974" y="900309"/>
                  <a:pt x="1508402" y="897319"/>
                  <a:pt x="1513272" y="896101"/>
                </a:cubicBezTo>
                <a:cubicBezTo>
                  <a:pt x="1521125" y="894138"/>
                  <a:pt x="1529147" y="892926"/>
                  <a:pt x="1537085" y="891338"/>
                </a:cubicBezTo>
                <a:cubicBezTo>
                  <a:pt x="1571106" y="868657"/>
                  <a:pt x="1554554" y="875064"/>
                  <a:pt x="1584710" y="867526"/>
                </a:cubicBezTo>
                <a:lnTo>
                  <a:pt x="1613285" y="848476"/>
                </a:lnTo>
                <a:cubicBezTo>
                  <a:pt x="1618047" y="845301"/>
                  <a:pt x="1623525" y="842998"/>
                  <a:pt x="1627572" y="838951"/>
                </a:cubicBezTo>
                <a:cubicBezTo>
                  <a:pt x="1636543" y="829980"/>
                  <a:pt x="1644213" y="820442"/>
                  <a:pt x="1656147" y="815138"/>
                </a:cubicBezTo>
                <a:cubicBezTo>
                  <a:pt x="1671057" y="808511"/>
                  <a:pt x="1687938" y="804809"/>
                  <a:pt x="1703772" y="800851"/>
                </a:cubicBezTo>
                <a:cubicBezTo>
                  <a:pt x="1724410" y="802438"/>
                  <a:pt x="1745240" y="802385"/>
                  <a:pt x="1765685" y="805613"/>
                </a:cubicBezTo>
                <a:cubicBezTo>
                  <a:pt x="1775602" y="807179"/>
                  <a:pt x="1794260" y="815138"/>
                  <a:pt x="1794260" y="815138"/>
                </a:cubicBezTo>
                <a:cubicBezTo>
                  <a:pt x="1808547" y="813551"/>
                  <a:pt x="1823026" y="813195"/>
                  <a:pt x="1837122" y="810376"/>
                </a:cubicBezTo>
                <a:cubicBezTo>
                  <a:pt x="1846967" y="808407"/>
                  <a:pt x="1856172" y="804026"/>
                  <a:pt x="1865697" y="800851"/>
                </a:cubicBezTo>
                <a:lnTo>
                  <a:pt x="1879985" y="796088"/>
                </a:lnTo>
                <a:cubicBezTo>
                  <a:pt x="1883160" y="791326"/>
                  <a:pt x="1885463" y="785848"/>
                  <a:pt x="1889510" y="781801"/>
                </a:cubicBezTo>
                <a:cubicBezTo>
                  <a:pt x="1893557" y="777754"/>
                  <a:pt x="1900028" y="776584"/>
                  <a:pt x="1903797" y="772276"/>
                </a:cubicBezTo>
                <a:cubicBezTo>
                  <a:pt x="1911335" y="763661"/>
                  <a:pt x="1913322" y="750051"/>
                  <a:pt x="1922847" y="743701"/>
                </a:cubicBezTo>
                <a:lnTo>
                  <a:pt x="1951422" y="724651"/>
                </a:lnTo>
                <a:cubicBezTo>
                  <a:pt x="1959241" y="701197"/>
                  <a:pt x="1950588" y="717408"/>
                  <a:pt x="1970472" y="700838"/>
                </a:cubicBezTo>
                <a:cubicBezTo>
                  <a:pt x="1975646" y="696526"/>
                  <a:pt x="1979444" y="690686"/>
                  <a:pt x="1984760" y="686551"/>
                </a:cubicBezTo>
                <a:cubicBezTo>
                  <a:pt x="2026783" y="653867"/>
                  <a:pt x="2019088" y="667141"/>
                  <a:pt x="2089535" y="662738"/>
                </a:cubicBezTo>
                <a:cubicBezTo>
                  <a:pt x="2100647" y="661151"/>
                  <a:pt x="2111865" y="660177"/>
                  <a:pt x="2122872" y="657976"/>
                </a:cubicBezTo>
                <a:cubicBezTo>
                  <a:pt x="2127795" y="656991"/>
                  <a:pt x="2133610" y="656763"/>
                  <a:pt x="2137160" y="653213"/>
                </a:cubicBezTo>
                <a:cubicBezTo>
                  <a:pt x="2145255" y="645118"/>
                  <a:pt x="2156210" y="624638"/>
                  <a:pt x="2156210" y="624638"/>
                </a:cubicBezTo>
                <a:cubicBezTo>
                  <a:pt x="2167533" y="590668"/>
                  <a:pt x="2151477" y="631737"/>
                  <a:pt x="2175260" y="596063"/>
                </a:cubicBezTo>
                <a:cubicBezTo>
                  <a:pt x="2202830" y="554708"/>
                  <a:pt x="2148727" y="613071"/>
                  <a:pt x="2194310" y="567488"/>
                </a:cubicBezTo>
                <a:cubicBezTo>
                  <a:pt x="2198862" y="553830"/>
                  <a:pt x="2205021" y="531177"/>
                  <a:pt x="2218122" y="524626"/>
                </a:cubicBezTo>
                <a:cubicBezTo>
                  <a:pt x="2227977" y="519698"/>
                  <a:pt x="2242806" y="513268"/>
                  <a:pt x="2251460" y="505576"/>
                </a:cubicBezTo>
                <a:cubicBezTo>
                  <a:pt x="2261528" y="496627"/>
                  <a:pt x="2270510" y="486526"/>
                  <a:pt x="2280035" y="477001"/>
                </a:cubicBezTo>
                <a:cubicBezTo>
                  <a:pt x="2289010" y="468026"/>
                  <a:pt x="2296672" y="458494"/>
                  <a:pt x="2308610" y="453188"/>
                </a:cubicBezTo>
                <a:cubicBezTo>
                  <a:pt x="2317785" y="449110"/>
                  <a:pt x="2337185" y="443663"/>
                  <a:pt x="2337185" y="443663"/>
                </a:cubicBezTo>
                <a:cubicBezTo>
                  <a:pt x="2341947" y="438901"/>
                  <a:pt x="2346298" y="433688"/>
                  <a:pt x="2351472" y="429376"/>
                </a:cubicBezTo>
                <a:cubicBezTo>
                  <a:pt x="2355869" y="425712"/>
                  <a:pt x="2362184" y="424321"/>
                  <a:pt x="2365760" y="419851"/>
                </a:cubicBezTo>
                <a:cubicBezTo>
                  <a:pt x="2368896" y="415931"/>
                  <a:pt x="2368277" y="410053"/>
                  <a:pt x="2370522" y="405563"/>
                </a:cubicBezTo>
                <a:cubicBezTo>
                  <a:pt x="2378459" y="389689"/>
                  <a:pt x="2380048" y="391275"/>
                  <a:pt x="2394335" y="381751"/>
                </a:cubicBezTo>
                <a:cubicBezTo>
                  <a:pt x="2397510" y="376988"/>
                  <a:pt x="2399813" y="371511"/>
                  <a:pt x="2403860" y="367463"/>
                </a:cubicBezTo>
                <a:cubicBezTo>
                  <a:pt x="2407907" y="363416"/>
                  <a:pt x="2413750" y="361602"/>
                  <a:pt x="2418147" y="357938"/>
                </a:cubicBezTo>
                <a:cubicBezTo>
                  <a:pt x="2423321" y="353626"/>
                  <a:pt x="2427672" y="348413"/>
                  <a:pt x="2432435" y="343651"/>
                </a:cubicBezTo>
                <a:cubicBezTo>
                  <a:pt x="2441705" y="315836"/>
                  <a:pt x="2429943" y="341379"/>
                  <a:pt x="2451485" y="319838"/>
                </a:cubicBezTo>
                <a:cubicBezTo>
                  <a:pt x="2480117" y="291207"/>
                  <a:pt x="2429580" y="316980"/>
                  <a:pt x="2489585" y="276976"/>
                </a:cubicBezTo>
                <a:lnTo>
                  <a:pt x="2518160" y="257926"/>
                </a:lnTo>
                <a:cubicBezTo>
                  <a:pt x="2519747" y="253163"/>
                  <a:pt x="2520137" y="247815"/>
                  <a:pt x="2522922" y="243638"/>
                </a:cubicBezTo>
                <a:cubicBezTo>
                  <a:pt x="2533355" y="227988"/>
                  <a:pt x="2538322" y="230806"/>
                  <a:pt x="2551497" y="219826"/>
                </a:cubicBezTo>
                <a:cubicBezTo>
                  <a:pt x="2567933" y="206129"/>
                  <a:pt x="2570287" y="194512"/>
                  <a:pt x="2594360" y="186488"/>
                </a:cubicBezTo>
                <a:lnTo>
                  <a:pt x="2622935" y="176963"/>
                </a:lnTo>
                <a:lnTo>
                  <a:pt x="2637222" y="172201"/>
                </a:lnTo>
                <a:cubicBezTo>
                  <a:pt x="2646747" y="165851"/>
                  <a:pt x="2662177" y="164011"/>
                  <a:pt x="2665797" y="153151"/>
                </a:cubicBezTo>
                <a:cubicBezTo>
                  <a:pt x="2670790" y="138172"/>
                  <a:pt x="2669558" y="134768"/>
                  <a:pt x="2684847" y="124576"/>
                </a:cubicBezTo>
                <a:cubicBezTo>
                  <a:pt x="2689024" y="121791"/>
                  <a:pt x="2694372" y="121401"/>
                  <a:pt x="2699135" y="119813"/>
                </a:cubicBezTo>
                <a:cubicBezTo>
                  <a:pt x="2710827" y="102276"/>
                  <a:pt x="2705738" y="104790"/>
                  <a:pt x="2727710" y="96001"/>
                </a:cubicBezTo>
                <a:cubicBezTo>
                  <a:pt x="2737032" y="92272"/>
                  <a:pt x="2756285" y="86476"/>
                  <a:pt x="2756285" y="86476"/>
                </a:cubicBezTo>
                <a:cubicBezTo>
                  <a:pt x="2763509" y="81660"/>
                  <a:pt x="2775001" y="72188"/>
                  <a:pt x="2784860" y="72188"/>
                </a:cubicBezTo>
                <a:cubicBezTo>
                  <a:pt x="2790980" y="72188"/>
                  <a:pt x="2838761" y="80378"/>
                  <a:pt x="2846772" y="81713"/>
                </a:cubicBezTo>
                <a:cubicBezTo>
                  <a:pt x="2875902" y="91424"/>
                  <a:pt x="2862319" y="89017"/>
                  <a:pt x="2913447" y="81713"/>
                </a:cubicBezTo>
                <a:cubicBezTo>
                  <a:pt x="2918417" y="81003"/>
                  <a:pt x="2922812" y="77936"/>
                  <a:pt x="2927735" y="76951"/>
                </a:cubicBezTo>
                <a:cubicBezTo>
                  <a:pt x="2938742" y="74750"/>
                  <a:pt x="2949960" y="73776"/>
                  <a:pt x="2961072" y="72188"/>
                </a:cubicBezTo>
                <a:cubicBezTo>
                  <a:pt x="3000701" y="58980"/>
                  <a:pt x="2937540" y="79084"/>
                  <a:pt x="3008697" y="62663"/>
                </a:cubicBezTo>
                <a:cubicBezTo>
                  <a:pt x="3034668" y="56669"/>
                  <a:pt x="3033277" y="51921"/>
                  <a:pt x="3056322" y="48376"/>
                </a:cubicBezTo>
                <a:cubicBezTo>
                  <a:pt x="3070530" y="46190"/>
                  <a:pt x="3084897" y="45201"/>
                  <a:pt x="3099185" y="43613"/>
                </a:cubicBezTo>
                <a:cubicBezTo>
                  <a:pt x="3150163" y="30870"/>
                  <a:pt x="3131393" y="33643"/>
                  <a:pt x="3227772" y="43613"/>
                </a:cubicBezTo>
                <a:cubicBezTo>
                  <a:pt x="3237759" y="44646"/>
                  <a:pt x="3256347" y="53138"/>
                  <a:pt x="3256347" y="53138"/>
                </a:cubicBezTo>
                <a:cubicBezTo>
                  <a:pt x="3290005" y="46407"/>
                  <a:pt x="3272481" y="50936"/>
                  <a:pt x="3308735" y="38851"/>
                </a:cubicBezTo>
                <a:lnTo>
                  <a:pt x="3308735" y="38851"/>
                </a:lnTo>
                <a:lnTo>
                  <a:pt x="3346835" y="29326"/>
                </a:lnTo>
                <a:cubicBezTo>
                  <a:pt x="3369476" y="14231"/>
                  <a:pt x="3355691" y="21612"/>
                  <a:pt x="3389697" y="10276"/>
                </a:cubicBezTo>
                <a:lnTo>
                  <a:pt x="3403985" y="5513"/>
                </a:lnTo>
                <a:cubicBezTo>
                  <a:pt x="3456372" y="7101"/>
                  <a:pt x="3508816" y="7369"/>
                  <a:pt x="3561147" y="10276"/>
                </a:cubicBezTo>
                <a:cubicBezTo>
                  <a:pt x="3566159" y="10554"/>
                  <a:pt x="3570415" y="15038"/>
                  <a:pt x="3575435" y="15038"/>
                </a:cubicBezTo>
                <a:cubicBezTo>
                  <a:pt x="3673873" y="15038"/>
                  <a:pt x="3772285" y="11863"/>
                  <a:pt x="3870710" y="10276"/>
                </a:cubicBezTo>
                <a:cubicBezTo>
                  <a:pt x="3926183" y="-8218"/>
                  <a:pt x="3888925" y="2352"/>
                  <a:pt x="4018347" y="10276"/>
                </a:cubicBezTo>
                <a:cubicBezTo>
                  <a:pt x="4051773" y="12323"/>
                  <a:pt x="4118360" y="19801"/>
                  <a:pt x="4118360" y="19801"/>
                </a:cubicBezTo>
                <a:cubicBezTo>
                  <a:pt x="4123122" y="21388"/>
                  <a:pt x="4127747" y="23474"/>
                  <a:pt x="4132647" y="24563"/>
                </a:cubicBezTo>
                <a:cubicBezTo>
                  <a:pt x="4170806" y="33043"/>
                  <a:pt x="4150412" y="25432"/>
                  <a:pt x="4185035" y="34088"/>
                </a:cubicBezTo>
                <a:cubicBezTo>
                  <a:pt x="4189905" y="35306"/>
                  <a:pt x="4194452" y="37633"/>
                  <a:pt x="4199322" y="38851"/>
                </a:cubicBezTo>
                <a:cubicBezTo>
                  <a:pt x="4207175" y="40814"/>
                  <a:pt x="4215282" y="41650"/>
                  <a:pt x="4223135" y="43613"/>
                </a:cubicBezTo>
                <a:cubicBezTo>
                  <a:pt x="4228005" y="44831"/>
                  <a:pt x="4232499" y="47391"/>
                  <a:pt x="4237422" y="48376"/>
                </a:cubicBezTo>
                <a:cubicBezTo>
                  <a:pt x="4322735" y="65439"/>
                  <a:pt x="4233342" y="43782"/>
                  <a:pt x="4289810" y="57901"/>
                </a:cubicBezTo>
                <a:cubicBezTo>
                  <a:pt x="4294572" y="56313"/>
                  <a:pt x="4299607" y="55383"/>
                  <a:pt x="4304097" y="53138"/>
                </a:cubicBezTo>
                <a:cubicBezTo>
                  <a:pt x="4309217" y="50578"/>
                  <a:pt x="4313154" y="45938"/>
                  <a:pt x="4318385" y="43613"/>
                </a:cubicBezTo>
                <a:cubicBezTo>
                  <a:pt x="4327560" y="39535"/>
                  <a:pt x="4337435" y="37263"/>
                  <a:pt x="4346960" y="34088"/>
                </a:cubicBezTo>
                <a:lnTo>
                  <a:pt x="4361247" y="29326"/>
                </a:lnTo>
                <a:lnTo>
                  <a:pt x="4375535" y="24563"/>
                </a:lnTo>
                <a:cubicBezTo>
                  <a:pt x="4377122" y="19801"/>
                  <a:pt x="4376747" y="13826"/>
                  <a:pt x="4380297" y="10276"/>
                </a:cubicBezTo>
                <a:cubicBezTo>
                  <a:pt x="4382576" y="7997"/>
                  <a:pt x="4413468" y="793"/>
                  <a:pt x="4413635" y="751"/>
                </a:cubicBezTo>
                <a:cubicBezTo>
                  <a:pt x="4454910" y="2338"/>
                  <a:pt x="4496252" y="2671"/>
                  <a:pt x="4537460" y="5513"/>
                </a:cubicBezTo>
                <a:cubicBezTo>
                  <a:pt x="4542468" y="5858"/>
                  <a:pt x="4546808" y="9378"/>
                  <a:pt x="4551747" y="10276"/>
                </a:cubicBezTo>
                <a:cubicBezTo>
                  <a:pt x="4564339" y="12566"/>
                  <a:pt x="4577147" y="13451"/>
                  <a:pt x="4589847" y="15038"/>
                </a:cubicBezTo>
                <a:cubicBezTo>
                  <a:pt x="4594610" y="18213"/>
                  <a:pt x="4599015" y="22003"/>
                  <a:pt x="4604135" y="24563"/>
                </a:cubicBezTo>
                <a:cubicBezTo>
                  <a:pt x="4618821" y="31906"/>
                  <a:pt x="4643381" y="32445"/>
                  <a:pt x="4656522" y="34088"/>
                </a:cubicBezTo>
                <a:lnTo>
                  <a:pt x="4699385" y="48376"/>
                </a:lnTo>
                <a:cubicBezTo>
                  <a:pt x="4704147" y="49963"/>
                  <a:pt x="4708802" y="51920"/>
                  <a:pt x="4713672" y="53138"/>
                </a:cubicBezTo>
                <a:cubicBezTo>
                  <a:pt x="4719508" y="54597"/>
                  <a:pt x="4753594" y="62083"/>
                  <a:pt x="4766060" y="67426"/>
                </a:cubicBezTo>
                <a:cubicBezTo>
                  <a:pt x="4772585" y="70223"/>
                  <a:pt x="4778946" y="73429"/>
                  <a:pt x="4785110" y="76951"/>
                </a:cubicBezTo>
                <a:cubicBezTo>
                  <a:pt x="4790080" y="79791"/>
                  <a:pt x="4794167" y="84151"/>
                  <a:pt x="4799397" y="86476"/>
                </a:cubicBezTo>
                <a:cubicBezTo>
                  <a:pt x="4850408" y="109148"/>
                  <a:pt x="4809923" y="83969"/>
                  <a:pt x="4842260" y="105526"/>
                </a:cubicBezTo>
                <a:cubicBezTo>
                  <a:pt x="4848610" y="115051"/>
                  <a:pt x="4850450" y="130481"/>
                  <a:pt x="4861310" y="134101"/>
                </a:cubicBezTo>
                <a:cubicBezTo>
                  <a:pt x="4870835" y="137276"/>
                  <a:pt x="4880144" y="141191"/>
                  <a:pt x="4889885" y="143626"/>
                </a:cubicBezTo>
                <a:cubicBezTo>
                  <a:pt x="4899560" y="146044"/>
                  <a:pt x="4913651" y="149049"/>
                  <a:pt x="4923222" y="153151"/>
                </a:cubicBezTo>
                <a:cubicBezTo>
                  <a:pt x="4929747" y="155948"/>
                  <a:pt x="4936108" y="159154"/>
                  <a:pt x="4942272" y="162676"/>
                </a:cubicBezTo>
                <a:cubicBezTo>
                  <a:pt x="4947242" y="165516"/>
                  <a:pt x="4951329" y="169876"/>
                  <a:pt x="4956560" y="172201"/>
                </a:cubicBezTo>
                <a:cubicBezTo>
                  <a:pt x="4965735" y="176279"/>
                  <a:pt x="4985135" y="181726"/>
                  <a:pt x="4985135" y="181726"/>
                </a:cubicBezTo>
                <a:lnTo>
                  <a:pt x="5004185" y="210301"/>
                </a:lnTo>
                <a:lnTo>
                  <a:pt x="5013710" y="224588"/>
                </a:lnTo>
                <a:cubicBezTo>
                  <a:pt x="5019273" y="241278"/>
                  <a:pt x="5016705" y="240676"/>
                  <a:pt x="5032760" y="253163"/>
                </a:cubicBezTo>
                <a:cubicBezTo>
                  <a:pt x="5041796" y="260191"/>
                  <a:pt x="5061335" y="272213"/>
                  <a:pt x="5061335" y="272213"/>
                </a:cubicBezTo>
                <a:cubicBezTo>
                  <a:pt x="5088633" y="313162"/>
                  <a:pt x="5052284" y="264972"/>
                  <a:pt x="5085147" y="291263"/>
                </a:cubicBezTo>
                <a:cubicBezTo>
                  <a:pt x="5089617" y="294839"/>
                  <a:pt x="5089818" y="302517"/>
                  <a:pt x="5094672" y="305551"/>
                </a:cubicBezTo>
                <a:cubicBezTo>
                  <a:pt x="5103186" y="310872"/>
                  <a:pt x="5114893" y="309507"/>
                  <a:pt x="5123247" y="315076"/>
                </a:cubicBezTo>
                <a:lnTo>
                  <a:pt x="5137535" y="324601"/>
                </a:lnTo>
                <a:cubicBezTo>
                  <a:pt x="5140710" y="329363"/>
                  <a:pt x="5143013" y="334841"/>
                  <a:pt x="5147060" y="338888"/>
                </a:cubicBezTo>
                <a:cubicBezTo>
                  <a:pt x="5151107" y="342935"/>
                  <a:pt x="5157771" y="343944"/>
                  <a:pt x="5161347" y="348413"/>
                </a:cubicBezTo>
                <a:cubicBezTo>
                  <a:pt x="5164483" y="352333"/>
                  <a:pt x="5164522" y="357938"/>
                  <a:pt x="5166110" y="362701"/>
                </a:cubicBezTo>
                <a:cubicBezTo>
                  <a:pt x="5167697" y="376988"/>
                  <a:pt x="5166326" y="391925"/>
                  <a:pt x="5170872" y="405563"/>
                </a:cubicBezTo>
                <a:cubicBezTo>
                  <a:pt x="5174492" y="416423"/>
                  <a:pt x="5186302" y="423278"/>
                  <a:pt x="5189922" y="434138"/>
                </a:cubicBezTo>
                <a:lnTo>
                  <a:pt x="5199447" y="462713"/>
                </a:lnTo>
                <a:cubicBezTo>
                  <a:pt x="5201035" y="467476"/>
                  <a:pt x="5203226" y="472078"/>
                  <a:pt x="5204210" y="477001"/>
                </a:cubicBezTo>
                <a:cubicBezTo>
                  <a:pt x="5205797" y="484938"/>
                  <a:pt x="5206842" y="493004"/>
                  <a:pt x="5208972" y="500813"/>
                </a:cubicBezTo>
                <a:cubicBezTo>
                  <a:pt x="5208977" y="500831"/>
                  <a:pt x="5220876" y="536523"/>
                  <a:pt x="5223260" y="543676"/>
                </a:cubicBezTo>
                <a:lnTo>
                  <a:pt x="5228022" y="557963"/>
                </a:lnTo>
                <a:cubicBezTo>
                  <a:pt x="5226435" y="580188"/>
                  <a:pt x="5225277" y="602448"/>
                  <a:pt x="5223260" y="624638"/>
                </a:cubicBezTo>
                <a:cubicBezTo>
                  <a:pt x="5222101" y="637384"/>
                  <a:pt x="5218497" y="649939"/>
                  <a:pt x="5218497" y="662738"/>
                </a:cubicBezTo>
                <a:cubicBezTo>
                  <a:pt x="5218497" y="694528"/>
                  <a:pt x="5219616" y="726408"/>
                  <a:pt x="5223260" y="757988"/>
                </a:cubicBezTo>
                <a:cubicBezTo>
                  <a:pt x="5224411" y="767962"/>
                  <a:pt x="5232785" y="786563"/>
                  <a:pt x="5232785" y="786563"/>
                </a:cubicBezTo>
                <a:cubicBezTo>
                  <a:pt x="5234372" y="799263"/>
                  <a:pt x="5235737" y="811993"/>
                  <a:pt x="5237547" y="824663"/>
                </a:cubicBezTo>
                <a:cubicBezTo>
                  <a:pt x="5240591" y="845972"/>
                  <a:pt x="5242973" y="856554"/>
                  <a:pt x="5247072" y="877051"/>
                </a:cubicBezTo>
                <a:cubicBezTo>
                  <a:pt x="5247588" y="899743"/>
                  <a:pt x="5240967" y="1044843"/>
                  <a:pt x="5256597" y="1115176"/>
                </a:cubicBezTo>
                <a:cubicBezTo>
                  <a:pt x="5257686" y="1120076"/>
                  <a:pt x="5259772" y="1124701"/>
                  <a:pt x="5261360" y="1129463"/>
                </a:cubicBezTo>
                <a:cubicBezTo>
                  <a:pt x="5262947" y="1153276"/>
                  <a:pt x="5263859" y="1177143"/>
                  <a:pt x="5266122" y="1200901"/>
                </a:cubicBezTo>
                <a:cubicBezTo>
                  <a:pt x="5267038" y="1210514"/>
                  <a:pt x="5270436" y="1219830"/>
                  <a:pt x="5270885" y="1229476"/>
                </a:cubicBezTo>
                <a:cubicBezTo>
                  <a:pt x="5279887" y="1423019"/>
                  <a:pt x="5256714" y="1348893"/>
                  <a:pt x="5280410" y="1419976"/>
                </a:cubicBezTo>
                <a:cubicBezTo>
                  <a:pt x="5281997" y="1434263"/>
                  <a:pt x="5284302" y="1448489"/>
                  <a:pt x="5285172" y="1462838"/>
                </a:cubicBezTo>
                <a:cubicBezTo>
                  <a:pt x="5293228" y="1595761"/>
                  <a:pt x="5280169" y="1538069"/>
                  <a:pt x="5294697" y="1596188"/>
                </a:cubicBezTo>
                <a:cubicBezTo>
                  <a:pt x="5296285" y="1612063"/>
                  <a:pt x="5298188" y="1627910"/>
                  <a:pt x="5299460" y="1643813"/>
                </a:cubicBezTo>
                <a:cubicBezTo>
                  <a:pt x="5301405" y="1668119"/>
                  <a:pt x="5301698" y="1714679"/>
                  <a:pt x="5308985" y="1743826"/>
                </a:cubicBezTo>
                <a:cubicBezTo>
                  <a:pt x="5311420" y="1753566"/>
                  <a:pt x="5312941" y="1764047"/>
                  <a:pt x="5318510" y="1772401"/>
                </a:cubicBezTo>
                <a:lnTo>
                  <a:pt x="5328035" y="1786688"/>
                </a:lnTo>
                <a:lnTo>
                  <a:pt x="5337560" y="1815263"/>
                </a:lnTo>
                <a:lnTo>
                  <a:pt x="5342322" y="1829551"/>
                </a:lnTo>
                <a:cubicBezTo>
                  <a:pt x="5346195" y="1841170"/>
                  <a:pt x="5347380" y="1848895"/>
                  <a:pt x="5356610" y="1858126"/>
                </a:cubicBezTo>
                <a:cubicBezTo>
                  <a:pt x="5360657" y="1862173"/>
                  <a:pt x="5365538" y="1865641"/>
                  <a:pt x="5370897" y="1867651"/>
                </a:cubicBezTo>
                <a:cubicBezTo>
                  <a:pt x="5378476" y="1870493"/>
                  <a:pt x="5386808" y="1870657"/>
                  <a:pt x="5394710" y="1872413"/>
                </a:cubicBezTo>
                <a:cubicBezTo>
                  <a:pt x="5401100" y="1873833"/>
                  <a:pt x="5407410" y="1875588"/>
                  <a:pt x="5413760" y="1877176"/>
                </a:cubicBezTo>
                <a:cubicBezTo>
                  <a:pt x="5418522" y="1880351"/>
                  <a:pt x="5422786" y="1884446"/>
                  <a:pt x="5428047" y="1886701"/>
                </a:cubicBezTo>
                <a:cubicBezTo>
                  <a:pt x="5434063" y="1889279"/>
                  <a:pt x="5441651" y="1887832"/>
                  <a:pt x="5447097" y="1891463"/>
                </a:cubicBezTo>
                <a:cubicBezTo>
                  <a:pt x="5490178" y="1920184"/>
                  <a:pt x="5424203" y="1894946"/>
                  <a:pt x="5470910" y="1910513"/>
                </a:cubicBezTo>
                <a:cubicBezTo>
                  <a:pt x="5498208" y="1951462"/>
                  <a:pt x="5461859" y="1903272"/>
                  <a:pt x="5494722" y="1929563"/>
                </a:cubicBezTo>
                <a:cubicBezTo>
                  <a:pt x="5499192" y="1933139"/>
                  <a:pt x="5499777" y="1940275"/>
                  <a:pt x="5504247" y="1943851"/>
                </a:cubicBezTo>
                <a:cubicBezTo>
                  <a:pt x="5508167" y="1946987"/>
                  <a:pt x="5513565" y="1947903"/>
                  <a:pt x="5518535" y="1948613"/>
                </a:cubicBezTo>
                <a:cubicBezTo>
                  <a:pt x="5535893" y="1951093"/>
                  <a:pt x="5553475" y="1951631"/>
                  <a:pt x="5570922" y="1953376"/>
                </a:cubicBezTo>
                <a:cubicBezTo>
                  <a:pt x="5660882" y="1962372"/>
                  <a:pt x="5563547" y="1955494"/>
                  <a:pt x="5704272" y="1962901"/>
                </a:cubicBezTo>
                <a:cubicBezTo>
                  <a:pt x="5720654" y="1966177"/>
                  <a:pt x="5731431" y="1967939"/>
                  <a:pt x="5747135" y="1972426"/>
                </a:cubicBezTo>
                <a:cubicBezTo>
                  <a:pt x="5751962" y="1973805"/>
                  <a:pt x="5756522" y="1976099"/>
                  <a:pt x="5761422" y="1977188"/>
                </a:cubicBezTo>
                <a:cubicBezTo>
                  <a:pt x="5770848" y="1979283"/>
                  <a:pt x="5780472" y="1980363"/>
                  <a:pt x="5789997" y="1981951"/>
                </a:cubicBezTo>
                <a:cubicBezTo>
                  <a:pt x="5796347" y="1985126"/>
                  <a:pt x="5802521" y="1988679"/>
                  <a:pt x="5809047" y="1991476"/>
                </a:cubicBezTo>
                <a:cubicBezTo>
                  <a:pt x="5820458" y="1996366"/>
                  <a:pt x="5830312" y="1997552"/>
                  <a:pt x="5842385" y="2001001"/>
                </a:cubicBezTo>
                <a:cubicBezTo>
                  <a:pt x="5847212" y="2002380"/>
                  <a:pt x="5851910" y="2004176"/>
                  <a:pt x="5856672" y="2005763"/>
                </a:cubicBezTo>
                <a:cubicBezTo>
                  <a:pt x="5861435" y="2008938"/>
                  <a:pt x="5865840" y="2012728"/>
                  <a:pt x="5870960" y="2015288"/>
                </a:cubicBezTo>
                <a:cubicBezTo>
                  <a:pt x="5882687" y="2021152"/>
                  <a:pt x="5902841" y="2022983"/>
                  <a:pt x="5913822" y="2024813"/>
                </a:cubicBezTo>
                <a:cubicBezTo>
                  <a:pt x="5918585" y="2029576"/>
                  <a:pt x="5922398" y="2035531"/>
                  <a:pt x="5928110" y="2039101"/>
                </a:cubicBezTo>
                <a:cubicBezTo>
                  <a:pt x="5946739" y="2050745"/>
                  <a:pt x="5963950" y="2050110"/>
                  <a:pt x="5985260" y="2053388"/>
                </a:cubicBezTo>
                <a:cubicBezTo>
                  <a:pt x="5994804" y="2054856"/>
                  <a:pt x="6004409" y="2056056"/>
                  <a:pt x="6013835" y="2058151"/>
                </a:cubicBezTo>
                <a:cubicBezTo>
                  <a:pt x="6018735" y="2059240"/>
                  <a:pt x="6023121" y="2062478"/>
                  <a:pt x="6028122" y="2062913"/>
                </a:cubicBezTo>
                <a:cubicBezTo>
                  <a:pt x="6059792" y="2065667"/>
                  <a:pt x="6091622" y="2066088"/>
                  <a:pt x="6123372" y="2067676"/>
                </a:cubicBezTo>
                <a:cubicBezTo>
                  <a:pt x="6161042" y="2080231"/>
                  <a:pt x="6117211" y="2066906"/>
                  <a:pt x="6199572" y="2077201"/>
                </a:cubicBezTo>
                <a:cubicBezTo>
                  <a:pt x="6204553" y="2077824"/>
                  <a:pt x="6208937" y="2080978"/>
                  <a:pt x="6213860" y="2081963"/>
                </a:cubicBezTo>
                <a:cubicBezTo>
                  <a:pt x="6299192" y="2099029"/>
                  <a:pt x="6209767" y="2077370"/>
                  <a:pt x="6266247" y="2091488"/>
                </a:cubicBezTo>
                <a:cubicBezTo>
                  <a:pt x="6318635" y="2089901"/>
                  <a:pt x="6370998" y="2086726"/>
                  <a:pt x="6423410" y="2086726"/>
                </a:cubicBezTo>
                <a:cubicBezTo>
                  <a:pt x="6455805" y="2086726"/>
                  <a:pt x="6517569" y="2089719"/>
                  <a:pt x="6556760" y="2096251"/>
                </a:cubicBezTo>
                <a:cubicBezTo>
                  <a:pt x="6563216" y="2097327"/>
                  <a:pt x="6569301" y="2100328"/>
                  <a:pt x="6575810" y="2101013"/>
                </a:cubicBezTo>
                <a:cubicBezTo>
                  <a:pt x="6599544" y="2103511"/>
                  <a:pt x="6623435" y="2104188"/>
                  <a:pt x="6647247" y="2105776"/>
                </a:cubicBezTo>
                <a:cubicBezTo>
                  <a:pt x="6665214" y="2111764"/>
                  <a:pt x="6673735" y="2113211"/>
                  <a:pt x="6690110" y="2129588"/>
                </a:cubicBezTo>
                <a:cubicBezTo>
                  <a:pt x="6694872" y="2134351"/>
                  <a:pt x="6699223" y="2139564"/>
                  <a:pt x="6704397" y="2143876"/>
                </a:cubicBezTo>
                <a:cubicBezTo>
                  <a:pt x="6712836" y="2150909"/>
                  <a:pt x="6728147" y="2158817"/>
                  <a:pt x="6737735" y="2162926"/>
                </a:cubicBezTo>
                <a:cubicBezTo>
                  <a:pt x="6742349" y="2164903"/>
                  <a:pt x="6747025" y="2167212"/>
                  <a:pt x="6752022" y="2167688"/>
                </a:cubicBezTo>
                <a:cubicBezTo>
                  <a:pt x="6780512" y="2170401"/>
                  <a:pt x="6809172" y="2170863"/>
                  <a:pt x="6837747" y="2172451"/>
                </a:cubicBezTo>
                <a:cubicBezTo>
                  <a:pt x="6855275" y="2198742"/>
                  <a:pt x="6852035" y="2188959"/>
                  <a:pt x="6852035" y="2239126"/>
                </a:cubicBezTo>
                <a:cubicBezTo>
                  <a:pt x="6852035" y="2253501"/>
                  <a:pt x="6852185" y="2268478"/>
                  <a:pt x="6847272" y="2281988"/>
                </a:cubicBezTo>
                <a:cubicBezTo>
                  <a:pt x="6845316" y="2287367"/>
                  <a:pt x="6837747" y="2288338"/>
                  <a:pt x="6832985" y="2291513"/>
                </a:cubicBezTo>
                <a:cubicBezTo>
                  <a:pt x="6790122" y="2289926"/>
                  <a:pt x="6747076" y="2291019"/>
                  <a:pt x="6704397" y="2286751"/>
                </a:cubicBezTo>
                <a:cubicBezTo>
                  <a:pt x="6698702" y="2286181"/>
                  <a:pt x="6695229" y="2279786"/>
                  <a:pt x="6690110" y="2277226"/>
                </a:cubicBezTo>
                <a:cubicBezTo>
                  <a:pt x="6668629" y="2266485"/>
                  <a:pt x="6682009" y="2280000"/>
                  <a:pt x="6661535" y="2262938"/>
                </a:cubicBezTo>
                <a:cubicBezTo>
                  <a:pt x="6656361" y="2258626"/>
                  <a:pt x="6653838" y="2250039"/>
                  <a:pt x="6647247" y="2248651"/>
                </a:cubicBezTo>
                <a:cubicBezTo>
                  <a:pt x="6622343" y="2243408"/>
                  <a:pt x="6596447" y="2245476"/>
                  <a:pt x="6571047" y="2243888"/>
                </a:cubicBezTo>
                <a:cubicBezTo>
                  <a:pt x="6544055" y="2240032"/>
                  <a:pt x="6541122" y="2240781"/>
                  <a:pt x="6518660" y="2234363"/>
                </a:cubicBezTo>
                <a:cubicBezTo>
                  <a:pt x="6509556" y="2231762"/>
                  <a:pt x="6494387" y="2225303"/>
                  <a:pt x="6485322" y="2224838"/>
                </a:cubicBezTo>
                <a:cubicBezTo>
                  <a:pt x="6429810" y="2221991"/>
                  <a:pt x="6374197" y="2221663"/>
                  <a:pt x="6318635" y="2220076"/>
                </a:cubicBezTo>
                <a:cubicBezTo>
                  <a:pt x="6313872" y="2218488"/>
                  <a:pt x="6309270" y="2216298"/>
                  <a:pt x="6304347" y="2215313"/>
                </a:cubicBezTo>
                <a:cubicBezTo>
                  <a:pt x="6254357" y="2205315"/>
                  <a:pt x="6240260" y="2212088"/>
                  <a:pt x="6175760" y="2215313"/>
                </a:cubicBezTo>
                <a:cubicBezTo>
                  <a:pt x="6145337" y="2205173"/>
                  <a:pt x="6179838" y="2215847"/>
                  <a:pt x="6132897" y="2205788"/>
                </a:cubicBezTo>
                <a:cubicBezTo>
                  <a:pt x="6120097" y="2203045"/>
                  <a:pt x="6094797" y="2196263"/>
                  <a:pt x="6094797" y="2196263"/>
                </a:cubicBezTo>
                <a:cubicBezTo>
                  <a:pt x="6057319" y="2198940"/>
                  <a:pt x="6022180" y="2205493"/>
                  <a:pt x="5985260" y="2196263"/>
                </a:cubicBezTo>
                <a:cubicBezTo>
                  <a:pt x="5979707" y="2194875"/>
                  <a:pt x="5976092" y="2189298"/>
                  <a:pt x="5970972" y="2186738"/>
                </a:cubicBezTo>
                <a:cubicBezTo>
                  <a:pt x="5966482" y="2184493"/>
                  <a:pt x="5961447" y="2183563"/>
                  <a:pt x="5956685" y="2181976"/>
                </a:cubicBezTo>
                <a:cubicBezTo>
                  <a:pt x="5951922" y="2178801"/>
                  <a:pt x="5948121" y="2172451"/>
                  <a:pt x="5942397" y="2172451"/>
                </a:cubicBezTo>
                <a:cubicBezTo>
                  <a:pt x="5932357" y="2172451"/>
                  <a:pt x="5923840" y="2181308"/>
                  <a:pt x="5913822" y="2181976"/>
                </a:cubicBezTo>
                <a:lnTo>
                  <a:pt x="5842385" y="2186738"/>
                </a:lnTo>
                <a:cubicBezTo>
                  <a:pt x="5816985" y="2185151"/>
                  <a:pt x="5791323" y="2185945"/>
                  <a:pt x="5766185" y="2181976"/>
                </a:cubicBezTo>
                <a:cubicBezTo>
                  <a:pt x="5760531" y="2181083"/>
                  <a:pt x="5757256" y="2174461"/>
                  <a:pt x="5751897" y="2172451"/>
                </a:cubicBezTo>
                <a:cubicBezTo>
                  <a:pt x="5744318" y="2169609"/>
                  <a:pt x="5735938" y="2169651"/>
                  <a:pt x="5728085" y="2167688"/>
                </a:cubicBezTo>
                <a:cubicBezTo>
                  <a:pt x="5723215" y="2166470"/>
                  <a:pt x="5718689" y="2164055"/>
                  <a:pt x="5713797" y="2162926"/>
                </a:cubicBezTo>
                <a:cubicBezTo>
                  <a:pt x="5698022" y="2159286"/>
                  <a:pt x="5666172" y="2153401"/>
                  <a:pt x="5666172" y="2153401"/>
                </a:cubicBezTo>
                <a:cubicBezTo>
                  <a:pt x="5661410" y="2150226"/>
                  <a:pt x="5657146" y="2146131"/>
                  <a:pt x="5651885" y="2143876"/>
                </a:cubicBezTo>
                <a:cubicBezTo>
                  <a:pt x="5608827" y="2125422"/>
                  <a:pt x="5654420" y="2153503"/>
                  <a:pt x="5618547" y="2129588"/>
                </a:cubicBezTo>
                <a:cubicBezTo>
                  <a:pt x="5615372" y="2120063"/>
                  <a:pt x="5614578" y="2097838"/>
                  <a:pt x="5609022" y="2101013"/>
                </a:cubicBezTo>
                <a:cubicBezTo>
                  <a:pt x="5603466" y="2104188"/>
                  <a:pt x="5596322" y="2139907"/>
                  <a:pt x="5585210" y="2148638"/>
                </a:cubicBezTo>
                <a:cubicBezTo>
                  <a:pt x="5574098" y="2157369"/>
                  <a:pt x="5555048" y="2155782"/>
                  <a:pt x="5542348" y="2153401"/>
                </a:cubicBezTo>
                <a:cubicBezTo>
                  <a:pt x="5529648" y="2151020"/>
                  <a:pt x="5528854" y="2142288"/>
                  <a:pt x="5509010" y="2134351"/>
                </a:cubicBezTo>
                <a:cubicBezTo>
                  <a:pt x="5489166" y="2126414"/>
                  <a:pt x="5458201" y="2117414"/>
                  <a:pt x="5423285" y="2105776"/>
                </a:cubicBezTo>
                <a:cubicBezTo>
                  <a:pt x="5409042" y="2096281"/>
                  <a:pt x="5396297" y="2121650"/>
                  <a:pt x="5385185" y="2120063"/>
                </a:cubicBezTo>
                <a:cubicBezTo>
                  <a:pt x="5374073" y="2118476"/>
                  <a:pt x="5362960" y="2097839"/>
                  <a:pt x="5356610" y="2096251"/>
                </a:cubicBezTo>
                <a:cubicBezTo>
                  <a:pt x="5358197" y="2091489"/>
                  <a:pt x="5330416" y="2088313"/>
                  <a:pt x="5323272" y="2081963"/>
                </a:cubicBezTo>
                <a:cubicBezTo>
                  <a:pt x="5316128" y="2075613"/>
                  <a:pt x="5319304" y="2061325"/>
                  <a:pt x="5313748" y="2058150"/>
                </a:cubicBezTo>
                <a:cubicBezTo>
                  <a:pt x="5308192" y="2054975"/>
                  <a:pt x="5301047" y="2064500"/>
                  <a:pt x="5289934" y="2062913"/>
                </a:cubicBezTo>
                <a:cubicBezTo>
                  <a:pt x="5285172" y="2061325"/>
                  <a:pt x="5278822" y="2049420"/>
                  <a:pt x="5275647" y="2039101"/>
                </a:cubicBezTo>
                <a:cubicBezTo>
                  <a:pt x="5272472" y="2028782"/>
                  <a:pt x="5270091" y="2011320"/>
                  <a:pt x="5270885" y="2001001"/>
                </a:cubicBezTo>
                <a:cubicBezTo>
                  <a:pt x="5271679" y="1990682"/>
                  <a:pt x="5280410" y="1983538"/>
                  <a:pt x="5280410" y="1977188"/>
                </a:cubicBezTo>
                <a:cubicBezTo>
                  <a:pt x="5280410" y="1970838"/>
                  <a:pt x="5274549" y="1967298"/>
                  <a:pt x="5270885" y="1962901"/>
                </a:cubicBezTo>
                <a:cubicBezTo>
                  <a:pt x="5266573" y="1957727"/>
                  <a:pt x="5260333" y="1954217"/>
                  <a:pt x="5256597" y="1948613"/>
                </a:cubicBezTo>
                <a:cubicBezTo>
                  <a:pt x="5252509" y="1942480"/>
                  <a:pt x="5247606" y="1913715"/>
                  <a:pt x="5247072" y="1910513"/>
                </a:cubicBezTo>
                <a:cubicBezTo>
                  <a:pt x="5245227" y="1899441"/>
                  <a:pt x="5243702" y="1888314"/>
                  <a:pt x="5242310" y="1877176"/>
                </a:cubicBezTo>
                <a:cubicBezTo>
                  <a:pt x="5240527" y="1862911"/>
                  <a:pt x="5240366" y="1848409"/>
                  <a:pt x="5237547" y="1834313"/>
                </a:cubicBezTo>
                <a:cubicBezTo>
                  <a:pt x="5235578" y="1824468"/>
                  <a:pt x="5230457" y="1815478"/>
                  <a:pt x="5228022" y="1805738"/>
                </a:cubicBezTo>
                <a:lnTo>
                  <a:pt x="5218497" y="1767638"/>
                </a:lnTo>
                <a:cubicBezTo>
                  <a:pt x="5216910" y="1761288"/>
                  <a:pt x="5215805" y="1754798"/>
                  <a:pt x="5213735" y="1748588"/>
                </a:cubicBezTo>
                <a:lnTo>
                  <a:pt x="5199447" y="1705726"/>
                </a:lnTo>
                <a:cubicBezTo>
                  <a:pt x="5199445" y="1705721"/>
                  <a:pt x="5189926" y="1677156"/>
                  <a:pt x="5189922" y="1677151"/>
                </a:cubicBezTo>
                <a:lnTo>
                  <a:pt x="5180397" y="1662863"/>
                </a:lnTo>
                <a:cubicBezTo>
                  <a:pt x="5173985" y="1624384"/>
                  <a:pt x="5178689" y="1643449"/>
                  <a:pt x="5166110" y="1605713"/>
                </a:cubicBezTo>
                <a:lnTo>
                  <a:pt x="5166110" y="1605713"/>
                </a:lnTo>
                <a:cubicBezTo>
                  <a:pt x="5164522" y="1597776"/>
                  <a:pt x="5162754" y="1589872"/>
                  <a:pt x="5161347" y="1581901"/>
                </a:cubicBezTo>
                <a:cubicBezTo>
                  <a:pt x="5157991" y="1562882"/>
                  <a:pt x="5155609" y="1543689"/>
                  <a:pt x="5151822" y="1524751"/>
                </a:cubicBezTo>
                <a:cubicBezTo>
                  <a:pt x="5150235" y="1516813"/>
                  <a:pt x="5148291" y="1508939"/>
                  <a:pt x="5147060" y="1500938"/>
                </a:cubicBezTo>
                <a:cubicBezTo>
                  <a:pt x="5145114" y="1488288"/>
                  <a:pt x="5143989" y="1475525"/>
                  <a:pt x="5142297" y="1462838"/>
                </a:cubicBezTo>
                <a:cubicBezTo>
                  <a:pt x="5136801" y="1421621"/>
                  <a:pt x="5140471" y="1438308"/>
                  <a:pt x="5128010" y="1400926"/>
                </a:cubicBezTo>
                <a:cubicBezTo>
                  <a:pt x="5126422" y="1396163"/>
                  <a:pt x="5128010" y="1388225"/>
                  <a:pt x="5123247" y="1386638"/>
                </a:cubicBezTo>
                <a:lnTo>
                  <a:pt x="5108960" y="1381876"/>
                </a:lnTo>
                <a:cubicBezTo>
                  <a:pt x="5099435" y="1375526"/>
                  <a:pt x="5084005" y="1373686"/>
                  <a:pt x="5080385" y="1362826"/>
                </a:cubicBezTo>
                <a:cubicBezTo>
                  <a:pt x="5074034" y="1343776"/>
                  <a:pt x="5080385" y="1350125"/>
                  <a:pt x="5061335" y="1343776"/>
                </a:cubicBezTo>
                <a:cubicBezTo>
                  <a:pt x="5039110" y="1310438"/>
                  <a:pt x="5051810" y="1321551"/>
                  <a:pt x="5027997" y="1305676"/>
                </a:cubicBezTo>
                <a:cubicBezTo>
                  <a:pt x="5016759" y="1290692"/>
                  <a:pt x="5010723" y="1285009"/>
                  <a:pt x="5004185" y="1267576"/>
                </a:cubicBezTo>
                <a:cubicBezTo>
                  <a:pt x="5001887" y="1261447"/>
                  <a:pt x="5002349" y="1254380"/>
                  <a:pt x="4999422" y="1248526"/>
                </a:cubicBezTo>
                <a:cubicBezTo>
                  <a:pt x="4994302" y="1238287"/>
                  <a:pt x="4980372" y="1219951"/>
                  <a:pt x="4980372" y="1219951"/>
                </a:cubicBezTo>
                <a:cubicBezTo>
                  <a:pt x="4968405" y="1184044"/>
                  <a:pt x="4984546" y="1228298"/>
                  <a:pt x="4966085" y="1191376"/>
                </a:cubicBezTo>
                <a:cubicBezTo>
                  <a:pt x="4946367" y="1151942"/>
                  <a:pt x="4979093" y="1203744"/>
                  <a:pt x="4951797" y="1162801"/>
                </a:cubicBezTo>
                <a:cubicBezTo>
                  <a:pt x="4934434" y="1110706"/>
                  <a:pt x="4962123" y="1189604"/>
                  <a:pt x="4937510" y="1134226"/>
                </a:cubicBezTo>
                <a:cubicBezTo>
                  <a:pt x="4933432" y="1125051"/>
                  <a:pt x="4933554" y="1114005"/>
                  <a:pt x="4927985" y="1105651"/>
                </a:cubicBezTo>
                <a:lnTo>
                  <a:pt x="4908935" y="1077076"/>
                </a:lnTo>
                <a:cubicBezTo>
                  <a:pt x="4908301" y="1074540"/>
                  <a:pt x="4902141" y="1047834"/>
                  <a:pt x="4899410" y="1043738"/>
                </a:cubicBezTo>
                <a:cubicBezTo>
                  <a:pt x="4895674" y="1038134"/>
                  <a:pt x="4889885" y="1034213"/>
                  <a:pt x="4885122" y="1029451"/>
                </a:cubicBezTo>
                <a:cubicBezTo>
                  <a:pt x="4876785" y="1004436"/>
                  <a:pt x="4885005" y="1015997"/>
                  <a:pt x="4847022" y="1005638"/>
                </a:cubicBezTo>
                <a:cubicBezTo>
                  <a:pt x="4840707" y="1003916"/>
                  <a:pt x="4834241" y="1002757"/>
                  <a:pt x="4827972" y="1000876"/>
                </a:cubicBezTo>
                <a:cubicBezTo>
                  <a:pt x="4818355" y="997991"/>
                  <a:pt x="4809242" y="993320"/>
                  <a:pt x="4799397" y="991351"/>
                </a:cubicBezTo>
                <a:cubicBezTo>
                  <a:pt x="4791460" y="989763"/>
                  <a:pt x="4783438" y="988551"/>
                  <a:pt x="4775585" y="986588"/>
                </a:cubicBezTo>
                <a:cubicBezTo>
                  <a:pt x="4770715" y="985370"/>
                  <a:pt x="4766249" y="982651"/>
                  <a:pt x="4761297" y="981826"/>
                </a:cubicBezTo>
                <a:cubicBezTo>
                  <a:pt x="4747117" y="979463"/>
                  <a:pt x="4732722" y="978651"/>
                  <a:pt x="4718435" y="977063"/>
                </a:cubicBezTo>
                <a:lnTo>
                  <a:pt x="4689860" y="967538"/>
                </a:lnTo>
                <a:lnTo>
                  <a:pt x="4675572" y="962776"/>
                </a:lnTo>
                <a:cubicBezTo>
                  <a:pt x="4670810" y="959601"/>
                  <a:pt x="4666404" y="955811"/>
                  <a:pt x="4661285" y="953251"/>
                </a:cubicBezTo>
                <a:cubicBezTo>
                  <a:pt x="4653668" y="949442"/>
                  <a:pt x="4635074" y="945762"/>
                  <a:pt x="4627947" y="943726"/>
                </a:cubicBezTo>
                <a:cubicBezTo>
                  <a:pt x="4623120" y="942347"/>
                  <a:pt x="4618530" y="940181"/>
                  <a:pt x="4613660" y="938963"/>
                </a:cubicBezTo>
                <a:cubicBezTo>
                  <a:pt x="4605807" y="937000"/>
                  <a:pt x="4597749" y="935957"/>
                  <a:pt x="4589847" y="934201"/>
                </a:cubicBezTo>
                <a:cubicBezTo>
                  <a:pt x="4549419" y="925217"/>
                  <a:pt x="4595264" y="932933"/>
                  <a:pt x="4537460" y="924676"/>
                </a:cubicBezTo>
                <a:lnTo>
                  <a:pt x="4508885" y="915151"/>
                </a:lnTo>
                <a:cubicBezTo>
                  <a:pt x="4504122" y="913563"/>
                  <a:pt x="4499520" y="911372"/>
                  <a:pt x="4494597" y="910388"/>
                </a:cubicBezTo>
                <a:lnTo>
                  <a:pt x="4470785" y="905626"/>
                </a:lnTo>
                <a:cubicBezTo>
                  <a:pt x="4442840" y="886997"/>
                  <a:pt x="4463258" y="897381"/>
                  <a:pt x="4408872" y="891338"/>
                </a:cubicBezTo>
                <a:cubicBezTo>
                  <a:pt x="4339739" y="883657"/>
                  <a:pt x="4397869" y="890298"/>
                  <a:pt x="4346960" y="881813"/>
                </a:cubicBezTo>
                <a:cubicBezTo>
                  <a:pt x="4276073" y="869999"/>
                  <a:pt x="4345927" y="883513"/>
                  <a:pt x="4289810" y="872288"/>
                </a:cubicBezTo>
                <a:cubicBezTo>
                  <a:pt x="4264325" y="874249"/>
                  <a:pt x="4213215" y="877478"/>
                  <a:pt x="4185035" y="881813"/>
                </a:cubicBezTo>
                <a:cubicBezTo>
                  <a:pt x="4178566" y="882808"/>
                  <a:pt x="4172425" y="885405"/>
                  <a:pt x="4165985" y="886576"/>
                </a:cubicBezTo>
                <a:cubicBezTo>
                  <a:pt x="4154941" y="888584"/>
                  <a:pt x="4143760" y="889751"/>
                  <a:pt x="4132647" y="891338"/>
                </a:cubicBezTo>
                <a:cubicBezTo>
                  <a:pt x="4124710" y="889751"/>
                  <a:pt x="4116644" y="888706"/>
                  <a:pt x="4108835" y="886576"/>
                </a:cubicBezTo>
                <a:cubicBezTo>
                  <a:pt x="4099149" y="883934"/>
                  <a:pt x="4080260" y="877051"/>
                  <a:pt x="4080260" y="877051"/>
                </a:cubicBezTo>
                <a:cubicBezTo>
                  <a:pt x="4046592" y="854607"/>
                  <a:pt x="4079481" y="872288"/>
                  <a:pt x="4004060" y="872288"/>
                </a:cubicBezTo>
                <a:cubicBezTo>
                  <a:pt x="3981778" y="872288"/>
                  <a:pt x="3959623" y="868916"/>
                  <a:pt x="3937385" y="867526"/>
                </a:cubicBezTo>
                <a:lnTo>
                  <a:pt x="3851660" y="862763"/>
                </a:lnTo>
                <a:lnTo>
                  <a:pt x="3594485" y="867526"/>
                </a:lnTo>
                <a:cubicBezTo>
                  <a:pt x="3497198" y="870664"/>
                  <a:pt x="3626381" y="878651"/>
                  <a:pt x="3503997" y="867526"/>
                </a:cubicBezTo>
                <a:cubicBezTo>
                  <a:pt x="3499235" y="865938"/>
                  <a:pt x="3494699" y="863317"/>
                  <a:pt x="3489710" y="862763"/>
                </a:cubicBezTo>
                <a:cubicBezTo>
                  <a:pt x="3402349" y="853056"/>
                  <a:pt x="3343616" y="860075"/>
                  <a:pt x="3246822" y="862763"/>
                </a:cubicBezTo>
                <a:cubicBezTo>
                  <a:pt x="3242060" y="864351"/>
                  <a:pt x="3237555" y="867526"/>
                  <a:pt x="3232535" y="867526"/>
                </a:cubicBezTo>
                <a:cubicBezTo>
                  <a:pt x="3210648" y="867526"/>
                  <a:pt x="3202504" y="863865"/>
                  <a:pt x="3184910" y="858001"/>
                </a:cubicBezTo>
                <a:cubicBezTo>
                  <a:pt x="3180147" y="854826"/>
                  <a:pt x="3175742" y="851036"/>
                  <a:pt x="3170622" y="848476"/>
                </a:cubicBezTo>
                <a:cubicBezTo>
                  <a:pt x="3150311" y="838320"/>
                  <a:pt x="3139520" y="845582"/>
                  <a:pt x="3113472" y="848476"/>
                </a:cubicBezTo>
                <a:cubicBezTo>
                  <a:pt x="3101972" y="856143"/>
                  <a:pt x="3089712" y="865734"/>
                  <a:pt x="3075372" y="867526"/>
                </a:cubicBezTo>
                <a:cubicBezTo>
                  <a:pt x="3070391" y="868149"/>
                  <a:pt x="3065847" y="864351"/>
                  <a:pt x="3061085" y="862763"/>
                </a:cubicBezTo>
                <a:cubicBezTo>
                  <a:pt x="3051560" y="864351"/>
                  <a:pt x="3041952" y="865503"/>
                  <a:pt x="3032510" y="867526"/>
                </a:cubicBezTo>
                <a:cubicBezTo>
                  <a:pt x="2999014" y="874704"/>
                  <a:pt x="2995827" y="876579"/>
                  <a:pt x="2965835" y="886576"/>
                </a:cubicBezTo>
                <a:lnTo>
                  <a:pt x="2937260" y="896101"/>
                </a:lnTo>
                <a:cubicBezTo>
                  <a:pt x="2932497" y="897689"/>
                  <a:pt x="2927979" y="900505"/>
                  <a:pt x="2922972" y="900863"/>
                </a:cubicBezTo>
                <a:lnTo>
                  <a:pt x="2789622" y="910388"/>
                </a:lnTo>
                <a:cubicBezTo>
                  <a:pt x="2752381" y="935216"/>
                  <a:pt x="2754439" y="935550"/>
                  <a:pt x="2703897" y="958013"/>
                </a:cubicBezTo>
                <a:cubicBezTo>
                  <a:pt x="2694722" y="962091"/>
                  <a:pt x="2675322" y="967538"/>
                  <a:pt x="2675322" y="967538"/>
                </a:cubicBezTo>
                <a:cubicBezTo>
                  <a:pt x="2670560" y="970713"/>
                  <a:pt x="2666154" y="974503"/>
                  <a:pt x="2661035" y="977063"/>
                </a:cubicBezTo>
                <a:cubicBezTo>
                  <a:pt x="2641580" y="986791"/>
                  <a:pt x="2602372" y="985524"/>
                  <a:pt x="2589597" y="986588"/>
                </a:cubicBezTo>
                <a:cubicBezTo>
                  <a:pt x="2580072" y="989763"/>
                  <a:pt x="2570002" y="991623"/>
                  <a:pt x="2561022" y="996113"/>
                </a:cubicBezTo>
                <a:cubicBezTo>
                  <a:pt x="2554672" y="999288"/>
                  <a:pt x="2548619" y="1003145"/>
                  <a:pt x="2541972" y="1005638"/>
                </a:cubicBezTo>
                <a:cubicBezTo>
                  <a:pt x="2535843" y="1007936"/>
                  <a:pt x="2529216" y="1008603"/>
                  <a:pt x="2522922" y="1010401"/>
                </a:cubicBezTo>
                <a:cubicBezTo>
                  <a:pt x="2518095" y="1011780"/>
                  <a:pt x="2513462" y="1013784"/>
                  <a:pt x="2508635" y="1015163"/>
                </a:cubicBezTo>
                <a:cubicBezTo>
                  <a:pt x="2499110" y="1017884"/>
                  <a:pt x="2474512" y="1023596"/>
                  <a:pt x="2465772" y="1024688"/>
                </a:cubicBezTo>
                <a:cubicBezTo>
                  <a:pt x="2448373" y="1026863"/>
                  <a:pt x="2430847" y="1027863"/>
                  <a:pt x="2413385" y="1029451"/>
                </a:cubicBezTo>
                <a:cubicBezTo>
                  <a:pt x="2403860" y="1032626"/>
                  <a:pt x="2393164" y="1033407"/>
                  <a:pt x="2384810" y="1038976"/>
                </a:cubicBezTo>
                <a:cubicBezTo>
                  <a:pt x="2380047" y="1042151"/>
                  <a:pt x="2375753" y="1046176"/>
                  <a:pt x="2370522" y="1048501"/>
                </a:cubicBezTo>
                <a:cubicBezTo>
                  <a:pt x="2361347" y="1052579"/>
                  <a:pt x="2351472" y="1054851"/>
                  <a:pt x="2341947" y="1058026"/>
                </a:cubicBezTo>
                <a:lnTo>
                  <a:pt x="2313372" y="1067551"/>
                </a:lnTo>
                <a:lnTo>
                  <a:pt x="2284797" y="1077076"/>
                </a:lnTo>
                <a:lnTo>
                  <a:pt x="2270510" y="1081838"/>
                </a:lnTo>
                <a:cubicBezTo>
                  <a:pt x="2260985" y="1088188"/>
                  <a:pt x="2252795" y="1097268"/>
                  <a:pt x="2241935" y="1100888"/>
                </a:cubicBezTo>
                <a:cubicBezTo>
                  <a:pt x="2237172" y="1102476"/>
                  <a:pt x="2232137" y="1103406"/>
                  <a:pt x="2227647" y="1105651"/>
                </a:cubicBezTo>
                <a:cubicBezTo>
                  <a:pt x="2222528" y="1108211"/>
                  <a:pt x="2218621" y="1112921"/>
                  <a:pt x="2213360" y="1115176"/>
                </a:cubicBezTo>
                <a:cubicBezTo>
                  <a:pt x="2207344" y="1117754"/>
                  <a:pt x="2200604" y="1118140"/>
                  <a:pt x="2194310" y="1119938"/>
                </a:cubicBezTo>
                <a:cubicBezTo>
                  <a:pt x="2189483" y="1121317"/>
                  <a:pt x="2184849" y="1123322"/>
                  <a:pt x="2180022" y="1124701"/>
                </a:cubicBezTo>
                <a:cubicBezTo>
                  <a:pt x="2173728" y="1126499"/>
                  <a:pt x="2167241" y="1127582"/>
                  <a:pt x="2160972" y="1129463"/>
                </a:cubicBezTo>
                <a:cubicBezTo>
                  <a:pt x="2151355" y="1132348"/>
                  <a:pt x="2132397" y="1138988"/>
                  <a:pt x="2132397" y="1138988"/>
                </a:cubicBezTo>
                <a:cubicBezTo>
                  <a:pt x="2127635" y="1142163"/>
                  <a:pt x="2122507" y="1144849"/>
                  <a:pt x="2118110" y="1148513"/>
                </a:cubicBezTo>
                <a:cubicBezTo>
                  <a:pt x="2112936" y="1152825"/>
                  <a:pt x="2109710" y="1159530"/>
                  <a:pt x="2103822" y="1162801"/>
                </a:cubicBezTo>
                <a:cubicBezTo>
                  <a:pt x="2095045" y="1167677"/>
                  <a:pt x="2084772" y="1169151"/>
                  <a:pt x="2075247" y="1172326"/>
                </a:cubicBezTo>
                <a:lnTo>
                  <a:pt x="2060960" y="1177088"/>
                </a:lnTo>
                <a:cubicBezTo>
                  <a:pt x="2056197" y="1178676"/>
                  <a:pt x="2051542" y="1180634"/>
                  <a:pt x="2046672" y="1181851"/>
                </a:cubicBezTo>
                <a:lnTo>
                  <a:pt x="2027622" y="1186613"/>
                </a:lnTo>
                <a:lnTo>
                  <a:pt x="1999047" y="1205663"/>
                </a:lnTo>
                <a:cubicBezTo>
                  <a:pt x="1994285" y="1208838"/>
                  <a:pt x="1990373" y="1214065"/>
                  <a:pt x="1984760" y="1215188"/>
                </a:cubicBezTo>
                <a:cubicBezTo>
                  <a:pt x="1976822" y="1216776"/>
                  <a:pt x="1968757" y="1217821"/>
                  <a:pt x="1960947" y="1219951"/>
                </a:cubicBezTo>
                <a:cubicBezTo>
                  <a:pt x="1951261" y="1222593"/>
                  <a:pt x="1942335" y="1228231"/>
                  <a:pt x="1932372" y="1229476"/>
                </a:cubicBezTo>
                <a:lnTo>
                  <a:pt x="1894272" y="1234238"/>
                </a:lnTo>
                <a:cubicBezTo>
                  <a:pt x="1876810" y="1232651"/>
                  <a:pt x="1859299" y="1231525"/>
                  <a:pt x="1841885" y="1229476"/>
                </a:cubicBezTo>
                <a:cubicBezTo>
                  <a:pt x="1832295" y="1228348"/>
                  <a:pt x="1822966" y="1224713"/>
                  <a:pt x="1813310" y="1224713"/>
                </a:cubicBezTo>
                <a:cubicBezTo>
                  <a:pt x="1806765" y="1224713"/>
                  <a:pt x="1800529" y="1227595"/>
                  <a:pt x="1794260" y="1229476"/>
                </a:cubicBezTo>
                <a:cubicBezTo>
                  <a:pt x="1784643" y="1232361"/>
                  <a:pt x="1775007" y="1235272"/>
                  <a:pt x="1765685" y="1239001"/>
                </a:cubicBezTo>
                <a:cubicBezTo>
                  <a:pt x="1750580" y="1245043"/>
                  <a:pt x="1745234" y="1249460"/>
                  <a:pt x="1732347" y="1258051"/>
                </a:cubicBezTo>
                <a:cubicBezTo>
                  <a:pt x="1721183" y="1291546"/>
                  <a:pt x="1732347" y="1251399"/>
                  <a:pt x="1732347" y="1315201"/>
                </a:cubicBezTo>
                <a:cubicBezTo>
                  <a:pt x="1732347" y="1328000"/>
                  <a:pt x="1731890" y="1341248"/>
                  <a:pt x="1727585" y="1353301"/>
                </a:cubicBezTo>
                <a:cubicBezTo>
                  <a:pt x="1721373" y="1370695"/>
                  <a:pt x="1710053" y="1383498"/>
                  <a:pt x="1694247" y="1391401"/>
                </a:cubicBezTo>
                <a:cubicBezTo>
                  <a:pt x="1687418" y="1394816"/>
                  <a:pt x="1667009" y="1399401"/>
                  <a:pt x="1660910" y="1400926"/>
                </a:cubicBezTo>
                <a:cubicBezTo>
                  <a:pt x="1629354" y="1421963"/>
                  <a:pt x="1665640" y="1400933"/>
                  <a:pt x="1603760" y="1415213"/>
                </a:cubicBezTo>
                <a:cubicBezTo>
                  <a:pt x="1596842" y="1416809"/>
                  <a:pt x="1591060" y="1421563"/>
                  <a:pt x="1584710" y="1424738"/>
                </a:cubicBezTo>
                <a:cubicBezTo>
                  <a:pt x="1581535" y="1431088"/>
                  <a:pt x="1575185" y="1436688"/>
                  <a:pt x="1575185" y="1443788"/>
                </a:cubicBezTo>
                <a:cubicBezTo>
                  <a:pt x="1575185" y="1453828"/>
                  <a:pt x="1584710" y="1472363"/>
                  <a:pt x="1584710" y="1472363"/>
                </a:cubicBezTo>
                <a:cubicBezTo>
                  <a:pt x="1596021" y="1540239"/>
                  <a:pt x="1592056" y="1504648"/>
                  <a:pt x="1584710" y="1629526"/>
                </a:cubicBezTo>
                <a:cubicBezTo>
                  <a:pt x="1583147" y="1656102"/>
                  <a:pt x="1581748" y="1657460"/>
                  <a:pt x="1575185" y="1677151"/>
                </a:cubicBezTo>
                <a:cubicBezTo>
                  <a:pt x="1573597" y="1688263"/>
                  <a:pt x="1572623" y="1699481"/>
                  <a:pt x="1570422" y="1710488"/>
                </a:cubicBezTo>
                <a:cubicBezTo>
                  <a:pt x="1569437" y="1715411"/>
                  <a:pt x="1566878" y="1719906"/>
                  <a:pt x="1565660" y="1724776"/>
                </a:cubicBezTo>
                <a:cubicBezTo>
                  <a:pt x="1563697" y="1732629"/>
                  <a:pt x="1562228" y="1740604"/>
                  <a:pt x="1560897" y="1748588"/>
                </a:cubicBezTo>
                <a:cubicBezTo>
                  <a:pt x="1559052" y="1759661"/>
                  <a:pt x="1558086" y="1770871"/>
                  <a:pt x="1556135" y="1781926"/>
                </a:cubicBezTo>
                <a:cubicBezTo>
                  <a:pt x="1553322" y="1797869"/>
                  <a:pt x="1549272" y="1813582"/>
                  <a:pt x="1546610" y="1829551"/>
                </a:cubicBezTo>
                <a:cubicBezTo>
                  <a:pt x="1543435" y="1848601"/>
                  <a:pt x="1540873" y="1867763"/>
                  <a:pt x="1537085" y="1886701"/>
                </a:cubicBezTo>
                <a:cubicBezTo>
                  <a:pt x="1535497" y="1894638"/>
                  <a:pt x="1534078" y="1902611"/>
                  <a:pt x="1532322" y="1910513"/>
                </a:cubicBezTo>
                <a:cubicBezTo>
                  <a:pt x="1530902" y="1916903"/>
                  <a:pt x="1528844" y="1923145"/>
                  <a:pt x="1527560" y="1929563"/>
                </a:cubicBezTo>
                <a:cubicBezTo>
                  <a:pt x="1525666" y="1939032"/>
                  <a:pt x="1524892" y="1948712"/>
                  <a:pt x="1522797" y="1958138"/>
                </a:cubicBezTo>
                <a:cubicBezTo>
                  <a:pt x="1521708" y="1963039"/>
                  <a:pt x="1519124" y="1967525"/>
                  <a:pt x="1518035" y="1972426"/>
                </a:cubicBezTo>
                <a:cubicBezTo>
                  <a:pt x="1515940" y="1981852"/>
                  <a:pt x="1517194" y="1992177"/>
                  <a:pt x="1513272" y="2001001"/>
                </a:cubicBezTo>
                <a:cubicBezTo>
                  <a:pt x="1507068" y="2014960"/>
                  <a:pt x="1496703" y="2016049"/>
                  <a:pt x="1484697" y="2020051"/>
                </a:cubicBezTo>
                <a:cubicBezTo>
                  <a:pt x="1472730" y="2055954"/>
                  <a:pt x="1488871" y="2011705"/>
                  <a:pt x="1470410" y="2048626"/>
                </a:cubicBezTo>
                <a:cubicBezTo>
                  <a:pt x="1466406" y="2056635"/>
                  <a:pt x="1463176" y="2074325"/>
                  <a:pt x="1460885" y="2081963"/>
                </a:cubicBezTo>
                <a:cubicBezTo>
                  <a:pt x="1458000" y="2091580"/>
                  <a:pt x="1456929" y="2102184"/>
                  <a:pt x="1451360" y="2110538"/>
                </a:cubicBezTo>
                <a:cubicBezTo>
                  <a:pt x="1448185" y="2115301"/>
                  <a:pt x="1444160" y="2119595"/>
                  <a:pt x="1441835" y="2124826"/>
                </a:cubicBezTo>
                <a:cubicBezTo>
                  <a:pt x="1419167" y="2175830"/>
                  <a:pt x="1444340" y="2135356"/>
                  <a:pt x="1422785" y="2167688"/>
                </a:cubicBezTo>
                <a:cubicBezTo>
                  <a:pt x="1414312" y="2210049"/>
                  <a:pt x="1427392" y="2180492"/>
                  <a:pt x="1403735" y="2196263"/>
                </a:cubicBezTo>
                <a:cubicBezTo>
                  <a:pt x="1398131" y="2199999"/>
                  <a:pt x="1395335" y="2207280"/>
                  <a:pt x="1389447" y="2210551"/>
                </a:cubicBezTo>
                <a:cubicBezTo>
                  <a:pt x="1380670" y="2215427"/>
                  <a:pt x="1360872" y="2220076"/>
                  <a:pt x="1360872" y="2220076"/>
                </a:cubicBezTo>
                <a:lnTo>
                  <a:pt x="1022735" y="2215313"/>
                </a:lnTo>
                <a:cubicBezTo>
                  <a:pt x="1017717" y="2215177"/>
                  <a:pt x="1013370" y="2211536"/>
                  <a:pt x="1008447" y="2210551"/>
                </a:cubicBezTo>
                <a:cubicBezTo>
                  <a:pt x="997440" y="2208350"/>
                  <a:pt x="986222" y="2207376"/>
                  <a:pt x="975110" y="2205788"/>
                </a:cubicBezTo>
                <a:cubicBezTo>
                  <a:pt x="941772" y="2207376"/>
                  <a:pt x="908374" y="2207991"/>
                  <a:pt x="875097" y="2210551"/>
                </a:cubicBezTo>
                <a:cubicBezTo>
                  <a:pt x="836716" y="2213503"/>
                  <a:pt x="864947" y="2214486"/>
                  <a:pt x="836997" y="2220076"/>
                </a:cubicBezTo>
                <a:cubicBezTo>
                  <a:pt x="825990" y="2222277"/>
                  <a:pt x="814704" y="2222830"/>
                  <a:pt x="803660" y="2224838"/>
                </a:cubicBezTo>
                <a:cubicBezTo>
                  <a:pt x="766150" y="2231658"/>
                  <a:pt x="802922" y="2230837"/>
                  <a:pt x="746510" y="2234363"/>
                </a:cubicBezTo>
                <a:cubicBezTo>
                  <a:pt x="708451" y="2236742"/>
                  <a:pt x="670310" y="2237538"/>
                  <a:pt x="632210" y="2239126"/>
                </a:cubicBezTo>
                <a:cubicBezTo>
                  <a:pt x="601841" y="2237339"/>
                  <a:pt x="548071" y="2235951"/>
                  <a:pt x="513147" y="2229601"/>
                </a:cubicBezTo>
                <a:cubicBezTo>
                  <a:pt x="508208" y="2228703"/>
                  <a:pt x="503687" y="2226217"/>
                  <a:pt x="498860" y="2224838"/>
                </a:cubicBezTo>
                <a:cubicBezTo>
                  <a:pt x="492566" y="2223040"/>
                  <a:pt x="486250" y="2221247"/>
                  <a:pt x="479810" y="2220076"/>
                </a:cubicBezTo>
                <a:cubicBezTo>
                  <a:pt x="417240" y="2208700"/>
                  <a:pt x="470629" y="2221352"/>
                  <a:pt x="427422" y="2210551"/>
                </a:cubicBezTo>
                <a:lnTo>
                  <a:pt x="351222" y="2215313"/>
                </a:lnTo>
                <a:cubicBezTo>
                  <a:pt x="343589" y="2218007"/>
                  <a:pt x="349302" y="2231547"/>
                  <a:pt x="346460" y="2239126"/>
                </a:cubicBezTo>
                <a:cubicBezTo>
                  <a:pt x="341301" y="2252883"/>
                  <a:pt x="336093" y="2255731"/>
                  <a:pt x="322647" y="2258176"/>
                </a:cubicBezTo>
                <a:cubicBezTo>
                  <a:pt x="285706" y="2264892"/>
                  <a:pt x="231234" y="2265794"/>
                  <a:pt x="198822" y="2267701"/>
                </a:cubicBezTo>
                <a:lnTo>
                  <a:pt x="122622" y="2272463"/>
                </a:lnTo>
                <a:cubicBezTo>
                  <a:pt x="52847" y="2284092"/>
                  <a:pt x="84636" y="2284383"/>
                  <a:pt x="27372" y="2277226"/>
                </a:cubicBezTo>
                <a:cubicBezTo>
                  <a:pt x="25785" y="2270876"/>
                  <a:pt x="25188" y="2264192"/>
                  <a:pt x="22610" y="2258176"/>
                </a:cubicBezTo>
                <a:cubicBezTo>
                  <a:pt x="20355" y="2252915"/>
                  <a:pt x="15095" y="2249247"/>
                  <a:pt x="13085" y="2243888"/>
                </a:cubicBezTo>
                <a:cubicBezTo>
                  <a:pt x="10243" y="2236309"/>
                  <a:pt x="10285" y="2227929"/>
                  <a:pt x="8322" y="2220076"/>
                </a:cubicBezTo>
                <a:cubicBezTo>
                  <a:pt x="2054" y="2195005"/>
                  <a:pt x="-6759" y="2174832"/>
                  <a:pt x="8322" y="2162926"/>
                </a:cubicBezTo>
                <a:close/>
              </a:path>
            </a:pathLst>
          </a:custGeom>
          <a:solidFill>
            <a:srgbClr val="00B050">
              <a:alpha val="76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8" name="TextBox 7"/>
          <p:cNvSpPr txBox="1">
            <a:spLocks noChangeArrowheads="1"/>
          </p:cNvSpPr>
          <p:nvPr/>
        </p:nvSpPr>
        <p:spPr bwMode="auto">
          <a:xfrm>
            <a:off x="1600200" y="1725613"/>
            <a:ext cx="3657600" cy="276225"/>
          </a:xfrm>
          <a:prstGeom prst="rect">
            <a:avLst/>
          </a:prstGeom>
          <a:solidFill>
            <a:srgbClr val="00B050">
              <a:alpha val="8313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200" b="1" dirty="0">
                <a:solidFill>
                  <a:schemeClr val="bg1"/>
                </a:solidFill>
              </a:rPr>
              <a:t>Shaded Area = Energy Savings = $100,000/</a:t>
            </a:r>
            <a:r>
              <a:rPr lang="en-US" altLang="en-US" sz="1200" b="1" dirty="0" err="1">
                <a:solidFill>
                  <a:schemeClr val="bg1"/>
                </a:solidFill>
              </a:rPr>
              <a:t>yr</a:t>
            </a:r>
            <a:endParaRPr lang="en-US" altLang="en-US" sz="1200" b="1" dirty="0">
              <a:solidFill>
                <a:schemeClr val="bg1"/>
              </a:solidFill>
            </a:endParaRPr>
          </a:p>
        </p:txBody>
      </p:sp>
    </p:spTree>
    <p:extLst>
      <p:ext uri="{BB962C8B-B14F-4D97-AF65-F5344CB8AC3E}">
        <p14:creationId xmlns:p14="http://schemas.microsoft.com/office/powerpoint/2010/main" val="2782468502"/>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57200" y="381000"/>
            <a:ext cx="8229600" cy="715963"/>
          </a:xfrm>
          <a:prstGeom prst="rect">
            <a:avLst/>
          </a:prstGeom>
        </p:spPr>
        <p:txBody>
          <a:bodyPr/>
          <a:lstStyle/>
          <a:p>
            <a:pPr algn="ctr" eaLnBrk="0" hangingPunct="0">
              <a:defRPr/>
            </a:pPr>
            <a:r>
              <a:rPr lang="en-US" sz="4000" b="1" kern="0" dirty="0">
                <a:solidFill>
                  <a:schemeClr val="bg1"/>
                </a:solidFill>
                <a:latin typeface="+mn-lt"/>
                <a:ea typeface="+mj-ea"/>
                <a:cs typeface="+mj-cs"/>
              </a:rPr>
              <a:t>What We Did</a:t>
            </a:r>
          </a:p>
        </p:txBody>
      </p:sp>
      <p:sp>
        <p:nvSpPr>
          <p:cNvPr id="216067" name="Content Placeholder 3"/>
          <p:cNvSpPr txBox="1">
            <a:spLocks/>
          </p:cNvSpPr>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ts val="1800"/>
              </a:spcBef>
              <a:buFontTx/>
              <a:buChar char="•"/>
            </a:pPr>
            <a:r>
              <a:rPr lang="en-US" sz="3200" dirty="0">
                <a:solidFill>
                  <a:schemeClr val="bg1"/>
                </a:solidFill>
              </a:rPr>
              <a:t>Operational changes—matched schedules to occupancy</a:t>
            </a:r>
          </a:p>
          <a:p>
            <a:pPr>
              <a:spcBef>
                <a:spcPts val="1800"/>
              </a:spcBef>
              <a:buFontTx/>
              <a:buChar char="•"/>
            </a:pPr>
            <a:r>
              <a:rPr lang="en-US" sz="3200" dirty="0">
                <a:solidFill>
                  <a:schemeClr val="bg1"/>
                </a:solidFill>
              </a:rPr>
              <a:t>Capital—more efficient chillers, pumps, towers; new building automation system to integrate equipment operation</a:t>
            </a:r>
          </a:p>
          <a:p>
            <a:pPr>
              <a:spcBef>
                <a:spcPts val="1800"/>
              </a:spcBef>
              <a:buFontTx/>
              <a:buChar char="•"/>
            </a:pPr>
            <a:r>
              <a:rPr lang="en-US" sz="3200" dirty="0">
                <a:solidFill>
                  <a:schemeClr val="bg1"/>
                </a:solidFill>
              </a:rPr>
              <a:t>Cost of changes paid back in five years from savings</a:t>
            </a:r>
          </a:p>
        </p:txBody>
      </p:sp>
      <p:sp>
        <p:nvSpPr>
          <p:cNvPr id="216068" name="Text Box 6"/>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CFD3B280-B683-48CB-B322-98122B563DF4}" type="slidenum">
              <a:rPr lang="en-US"/>
              <a:pPr>
                <a:defRPr/>
              </a:pPr>
              <a:t>209</a:t>
            </a:fld>
            <a:endParaRPr lang="en-US"/>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304800" y="381000"/>
            <a:ext cx="8229600" cy="1143000"/>
          </a:xfrm>
          <a:prstGeom prst="rect">
            <a:avLst/>
          </a:prstGeom>
          <a:noFill/>
          <a:ln w="9525">
            <a:noFill/>
            <a:miter lim="800000"/>
            <a:headEnd/>
            <a:tailEnd/>
          </a:ln>
        </p:spPr>
        <p:txBody>
          <a:bodyPr anchor="ctr"/>
          <a:lstStyle/>
          <a:p>
            <a:pPr algn="ctr">
              <a:defRPr/>
            </a:pPr>
            <a:r>
              <a:rPr lang="en-US" sz="4000" b="1" kern="0" dirty="0">
                <a:solidFill>
                  <a:schemeClr val="bg1"/>
                </a:solidFill>
                <a:latin typeface="+mj-lt"/>
                <a:ea typeface="+mj-ea"/>
                <a:cs typeface="+mj-cs"/>
              </a:rPr>
              <a:t>Honolulu Office Building: </a:t>
            </a:r>
          </a:p>
          <a:p>
            <a:pPr algn="ctr">
              <a:defRPr/>
            </a:pPr>
            <a:r>
              <a:rPr lang="en-US" sz="4000" b="1" kern="0" dirty="0">
                <a:solidFill>
                  <a:schemeClr val="bg1"/>
                </a:solidFill>
                <a:latin typeface="+mj-lt"/>
                <a:ea typeface="+mj-ea"/>
                <a:cs typeface="+mj-cs"/>
              </a:rPr>
              <a:t>Energy Management Results</a:t>
            </a:r>
          </a:p>
        </p:txBody>
      </p:sp>
      <p:pic>
        <p:nvPicPr>
          <p:cNvPr id="217091" name="Picture 4" descr="677 Ala Moan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946" y="1981200"/>
            <a:ext cx="5105400" cy="382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5334000" y="1905000"/>
            <a:ext cx="3886200" cy="4339650"/>
          </a:xfrm>
          <a:prstGeom prst="rect">
            <a:avLst/>
          </a:prstGeom>
          <a:noFill/>
          <a:ln w="9525">
            <a:noFill/>
            <a:miter lim="800000"/>
            <a:headEnd/>
            <a:tailEnd/>
          </a:ln>
        </p:spPr>
        <p:txBody>
          <a:bodyPr wrap="square">
            <a:spAutoFit/>
          </a:bodyPr>
          <a:lstStyle/>
          <a:p>
            <a:pPr marL="176213" indent="-176213">
              <a:spcBef>
                <a:spcPct val="50000"/>
              </a:spcBef>
              <a:buFontTx/>
              <a:buChar char="•"/>
              <a:defRPr/>
            </a:pPr>
            <a:r>
              <a:rPr lang="en-US" sz="2400" dirty="0">
                <a:solidFill>
                  <a:schemeClr val="bg1"/>
                </a:solidFill>
                <a:latin typeface="+mj-lt"/>
              </a:rPr>
              <a:t>20% energy savings </a:t>
            </a:r>
          </a:p>
          <a:p>
            <a:pPr marL="176213" indent="-176213">
              <a:spcBef>
                <a:spcPct val="50000"/>
              </a:spcBef>
              <a:buFontTx/>
              <a:buChar char="•"/>
              <a:defRPr/>
            </a:pPr>
            <a:r>
              <a:rPr lang="en-US" sz="2400" dirty="0">
                <a:solidFill>
                  <a:schemeClr val="bg1"/>
                </a:solidFill>
                <a:latin typeface="+mj-lt"/>
              </a:rPr>
              <a:t>Savings per year:</a:t>
            </a:r>
          </a:p>
          <a:p>
            <a:pPr marL="742950" lvl="1" indent="-285750">
              <a:spcBef>
                <a:spcPct val="50000"/>
              </a:spcBef>
              <a:buFontTx/>
              <a:buChar char="•"/>
              <a:defRPr/>
            </a:pPr>
            <a:r>
              <a:rPr lang="en-US" sz="2400" dirty="0">
                <a:solidFill>
                  <a:schemeClr val="bg1"/>
                </a:solidFill>
                <a:latin typeface="+mj-lt"/>
              </a:rPr>
              <a:t>$100K</a:t>
            </a:r>
          </a:p>
          <a:p>
            <a:pPr marL="742950" lvl="1" indent="-285750">
              <a:spcBef>
                <a:spcPct val="50000"/>
              </a:spcBef>
              <a:buFontTx/>
              <a:buChar char="•"/>
              <a:defRPr/>
            </a:pPr>
            <a:r>
              <a:rPr lang="en-US" sz="2400" dirty="0">
                <a:solidFill>
                  <a:schemeClr val="bg1"/>
                </a:solidFill>
                <a:latin typeface="+mj-lt"/>
              </a:rPr>
              <a:t>750 tons</a:t>
            </a:r>
            <a:br>
              <a:rPr lang="en-US" sz="2400" dirty="0">
                <a:solidFill>
                  <a:schemeClr val="bg1"/>
                </a:solidFill>
                <a:latin typeface="+mj-lt"/>
              </a:rPr>
            </a:br>
            <a:r>
              <a:rPr lang="en-US" sz="2400" dirty="0">
                <a:solidFill>
                  <a:schemeClr val="bg1"/>
                </a:solidFill>
                <a:latin typeface="+mj-lt"/>
              </a:rPr>
              <a:t>carbon dioxide (</a:t>
            </a:r>
            <a:r>
              <a:rPr lang="en-US" sz="2400" dirty="0">
                <a:solidFill>
                  <a:schemeClr val="bg1"/>
                </a:solidFill>
              </a:rPr>
              <a:t>CO</a:t>
            </a:r>
            <a:r>
              <a:rPr lang="en-US" sz="2400" baseline="-25000" dirty="0">
                <a:solidFill>
                  <a:schemeClr val="bg1"/>
                </a:solidFill>
              </a:rPr>
              <a:t>2</a:t>
            </a:r>
            <a:r>
              <a:rPr lang="en-US" sz="2400" dirty="0">
                <a:solidFill>
                  <a:schemeClr val="bg1"/>
                </a:solidFill>
              </a:rPr>
              <a:t>)</a:t>
            </a:r>
            <a:endParaRPr lang="en-US" sz="2400" baseline="30000" dirty="0">
              <a:solidFill>
                <a:schemeClr val="bg1"/>
              </a:solidFill>
              <a:latin typeface="+mj-lt"/>
            </a:endParaRPr>
          </a:p>
          <a:p>
            <a:pPr marL="742950" lvl="1" indent="-285750">
              <a:spcBef>
                <a:spcPct val="50000"/>
              </a:spcBef>
              <a:buFontTx/>
              <a:buChar char="•"/>
              <a:defRPr/>
            </a:pPr>
            <a:r>
              <a:rPr lang="en-US" sz="2400" dirty="0">
                <a:solidFill>
                  <a:schemeClr val="bg1"/>
                </a:solidFill>
                <a:latin typeface="+mj-lt"/>
              </a:rPr>
              <a:t>2.3 tons</a:t>
            </a:r>
            <a:br>
              <a:rPr lang="en-US" sz="2400" dirty="0">
                <a:solidFill>
                  <a:schemeClr val="bg1"/>
                </a:solidFill>
                <a:latin typeface="+mj-lt"/>
              </a:rPr>
            </a:br>
            <a:r>
              <a:rPr lang="en-US" sz="2400" dirty="0">
                <a:solidFill>
                  <a:schemeClr val="bg1"/>
                </a:solidFill>
                <a:latin typeface="+mj-lt"/>
              </a:rPr>
              <a:t>nitrogen oxide (</a:t>
            </a:r>
            <a:r>
              <a:rPr lang="en-US" sz="2400" dirty="0" err="1">
                <a:solidFill>
                  <a:schemeClr val="bg1"/>
                </a:solidFill>
              </a:rPr>
              <a:t>No</a:t>
            </a:r>
            <a:r>
              <a:rPr lang="en-US" sz="2400" baseline="-25000" dirty="0" err="1">
                <a:solidFill>
                  <a:schemeClr val="bg1"/>
                </a:solidFill>
              </a:rPr>
              <a:t>x</a:t>
            </a:r>
            <a:r>
              <a:rPr lang="en-US" sz="2400" dirty="0">
                <a:solidFill>
                  <a:schemeClr val="bg1"/>
                </a:solidFill>
              </a:rPr>
              <a:t>)</a:t>
            </a:r>
            <a:endParaRPr lang="en-US" sz="2400" dirty="0">
              <a:solidFill>
                <a:schemeClr val="bg1"/>
              </a:solidFill>
              <a:latin typeface="+mj-lt"/>
            </a:endParaRPr>
          </a:p>
          <a:p>
            <a:pPr marL="742950" lvl="1" indent="-285750">
              <a:spcBef>
                <a:spcPct val="50000"/>
              </a:spcBef>
              <a:buFontTx/>
              <a:buChar char="•"/>
              <a:defRPr/>
            </a:pPr>
            <a:r>
              <a:rPr lang="en-US" sz="2400" dirty="0">
                <a:solidFill>
                  <a:schemeClr val="bg1"/>
                </a:solidFill>
                <a:latin typeface="+mj-lt"/>
              </a:rPr>
              <a:t>2.0 tons</a:t>
            </a:r>
            <a:br>
              <a:rPr lang="en-US" sz="2400" dirty="0">
                <a:solidFill>
                  <a:schemeClr val="bg1"/>
                </a:solidFill>
                <a:latin typeface="+mj-lt"/>
              </a:rPr>
            </a:br>
            <a:r>
              <a:rPr lang="en-US" sz="2400" dirty="0">
                <a:solidFill>
                  <a:schemeClr val="bg1"/>
                </a:solidFill>
                <a:latin typeface="+mj-lt"/>
              </a:rPr>
              <a:t>sulfur dioxide (</a:t>
            </a:r>
            <a:r>
              <a:rPr lang="en-US" sz="2400" dirty="0">
                <a:solidFill>
                  <a:schemeClr val="bg1"/>
                </a:solidFill>
              </a:rPr>
              <a:t>SO</a:t>
            </a:r>
            <a:r>
              <a:rPr lang="en-US" sz="2400" baseline="-25000" dirty="0">
                <a:solidFill>
                  <a:schemeClr val="bg1"/>
                </a:solidFill>
              </a:rPr>
              <a:t>2</a:t>
            </a:r>
            <a:r>
              <a:rPr lang="en-US" sz="2400" dirty="0">
                <a:solidFill>
                  <a:schemeClr val="bg1"/>
                </a:solidFill>
              </a:rPr>
              <a:t>)</a:t>
            </a:r>
            <a:r>
              <a:rPr lang="en-US" sz="2400" dirty="0">
                <a:solidFill>
                  <a:schemeClr val="bg1"/>
                </a:solidFill>
                <a:latin typeface="+mj-lt"/>
              </a:rPr>
              <a:t> </a:t>
            </a:r>
            <a:endParaRPr lang="en-US" sz="2400" baseline="-25000" dirty="0">
              <a:solidFill>
                <a:schemeClr val="bg1"/>
              </a:solidFill>
              <a:latin typeface="+mj-lt"/>
            </a:endParaRPr>
          </a:p>
        </p:txBody>
      </p:sp>
      <p:sp>
        <p:nvSpPr>
          <p:cNvPr id="217093" name="Text Box 7"/>
          <p:cNvSpPr txBox="1">
            <a:spLocks noChangeArrowheads="1"/>
          </p:cNvSpPr>
          <p:nvPr/>
        </p:nvSpPr>
        <p:spPr bwMode="auto">
          <a:xfrm>
            <a:off x="5562600" y="0"/>
            <a:ext cx="3505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sz="1400" b="1">
                <a:latin typeface="Arial Narrow" pitchFamily="34" charset="0"/>
              </a:rPr>
              <a:t>.</a:t>
            </a:r>
          </a:p>
        </p:txBody>
      </p:sp>
      <p:sp>
        <p:nvSpPr>
          <p:cNvPr id="7" name="Slide Number Placeholder 6"/>
          <p:cNvSpPr>
            <a:spLocks noGrp="1"/>
          </p:cNvSpPr>
          <p:nvPr>
            <p:ph type="sldNum" sz="quarter" idx="11"/>
          </p:nvPr>
        </p:nvSpPr>
        <p:spPr/>
        <p:txBody>
          <a:bodyPr/>
          <a:lstStyle/>
          <a:p>
            <a:pPr>
              <a:defRPr/>
            </a:pPr>
            <a:r>
              <a:rPr lang="en-US" dirty="0"/>
              <a:t> </a:t>
            </a:r>
            <a:fld id="{E68B86DA-69C0-4E92-9E73-3F7B9D91F2C0}" type="slidenum">
              <a:rPr lang="en-US" smtClean="0"/>
              <a:pPr>
                <a:defRPr/>
              </a:pPr>
              <a:t>210</a:t>
            </a:fld>
            <a:endParaRPr lang="en-US" dirty="0"/>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026"/>
          <p:cNvSpPr>
            <a:spLocks noChangeArrowheads="1"/>
          </p:cNvSpPr>
          <p:nvPr/>
        </p:nvSpPr>
        <p:spPr bwMode="auto">
          <a:xfrm>
            <a:off x="457200" y="427038"/>
            <a:ext cx="8229600" cy="639762"/>
          </a:xfrm>
          <a:prstGeom prst="rect">
            <a:avLst/>
          </a:prstGeom>
          <a:noFill/>
          <a:ln w="9525">
            <a:noFill/>
            <a:miter lim="800000"/>
            <a:headEnd/>
            <a:tailEnd/>
          </a:ln>
        </p:spPr>
        <p:txBody>
          <a:bodyPr anchor="ctr"/>
          <a:lstStyle/>
          <a:p>
            <a:pPr algn="ctr">
              <a:defRPr/>
            </a:pPr>
            <a:r>
              <a:rPr lang="en-US" sz="4000" b="1" dirty="0">
                <a:solidFill>
                  <a:schemeClr val="accent3"/>
                </a:solidFill>
                <a:latin typeface="+mj-lt"/>
              </a:rPr>
              <a:t>Madison Insurance Company</a:t>
            </a:r>
          </a:p>
        </p:txBody>
      </p:sp>
      <p:pic>
        <p:nvPicPr>
          <p:cNvPr id="218115" name="Picture 1027" descr="CMG Pictu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1775" y="1295400"/>
            <a:ext cx="8683625"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8116" name="Text Box 6"/>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9C71F9AD-A6B2-4412-A9AE-192B182A48BB}" type="slidenum">
              <a:rPr lang="en-US"/>
              <a:pPr>
                <a:defRPr/>
              </a:pPr>
              <a:t>211</a:t>
            </a:fld>
            <a:endParaRPr lang="en-US"/>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138" name="Object 2"/>
          <p:cNvGraphicFramePr>
            <a:graphicFrameLocks noChangeAspect="1"/>
          </p:cNvGraphicFramePr>
          <p:nvPr/>
        </p:nvGraphicFramePr>
        <p:xfrm>
          <a:off x="7010400" y="1857375"/>
          <a:ext cx="1833563" cy="3660775"/>
        </p:xfrm>
        <a:graphic>
          <a:graphicData uri="http://schemas.openxmlformats.org/presentationml/2006/ole">
            <mc:AlternateContent xmlns:mc="http://schemas.openxmlformats.org/markup-compatibility/2006">
              <mc:Choice xmlns:v="urn:schemas-microsoft-com:vml" Requires="v">
                <p:oleObj spid="_x0000_s219493" name="Worksheet" r:id="rId4" imgW="1828800" imgH="3629025" progId="Excel.Sheet.8">
                  <p:embed/>
                </p:oleObj>
              </mc:Choice>
              <mc:Fallback>
                <p:oleObj name="Worksheet" r:id="rId4" imgW="1828800" imgH="3629025" progId="Excel.Sheet.8">
                  <p:embed/>
                  <p:pic>
                    <p:nvPicPr>
                      <p:cNvPr id="0" name="Picture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0400" y="1857375"/>
                        <a:ext cx="1833563" cy="366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19139" name="Object 3"/>
          <p:cNvGraphicFramePr>
            <a:graphicFrameLocks noChangeAspect="1"/>
          </p:cNvGraphicFramePr>
          <p:nvPr/>
        </p:nvGraphicFramePr>
        <p:xfrm>
          <a:off x="152400" y="1781175"/>
          <a:ext cx="6837363" cy="3781425"/>
        </p:xfrm>
        <a:graphic>
          <a:graphicData uri="http://schemas.openxmlformats.org/presentationml/2006/ole">
            <mc:AlternateContent xmlns:mc="http://schemas.openxmlformats.org/markup-compatibility/2006">
              <mc:Choice xmlns:v="urn:schemas-microsoft-com:vml" Requires="v">
                <p:oleObj spid="_x0000_s219494" name="Chart" r:id="rId6" imgW="6838950" imgH="3762375" progId="Excel.Sheet.8">
                  <p:embed/>
                </p:oleObj>
              </mc:Choice>
              <mc:Fallback>
                <p:oleObj name="Chart" r:id="rId6" imgW="6838950" imgH="3762375" progId="Excel.Sheet.8">
                  <p:embed/>
                  <p:pic>
                    <p:nvPicPr>
                      <p:cNvPr id="0" name="Picture 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 y="1781175"/>
                        <a:ext cx="6837363" cy="3781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 name="Rectangle 4"/>
          <p:cNvSpPr>
            <a:spLocks noChangeArrowheads="1"/>
          </p:cNvSpPr>
          <p:nvPr/>
        </p:nvSpPr>
        <p:spPr bwMode="auto">
          <a:xfrm>
            <a:off x="457200" y="427038"/>
            <a:ext cx="8229600" cy="1173162"/>
          </a:xfrm>
          <a:prstGeom prst="rect">
            <a:avLst/>
          </a:prstGeom>
          <a:noFill/>
          <a:ln w="9525">
            <a:noFill/>
            <a:miter lim="800000"/>
            <a:headEnd/>
            <a:tailEnd/>
          </a:ln>
        </p:spPr>
        <p:txBody>
          <a:bodyPr anchor="ctr"/>
          <a:lstStyle/>
          <a:p>
            <a:pPr algn="ctr">
              <a:defRPr/>
            </a:pPr>
            <a:r>
              <a:rPr lang="en-US" sz="4000" b="1" dirty="0">
                <a:solidFill>
                  <a:schemeClr val="bg1"/>
                </a:solidFill>
                <a:latin typeface="+mj-lt"/>
              </a:rPr>
              <a:t>Madison Insurance Company:</a:t>
            </a:r>
          </a:p>
          <a:p>
            <a:pPr algn="ctr">
              <a:defRPr/>
            </a:pPr>
            <a:r>
              <a:rPr lang="en-US" sz="4000" b="1" dirty="0">
                <a:solidFill>
                  <a:schemeClr val="bg1"/>
                </a:solidFill>
                <a:latin typeface="+mj-lt"/>
              </a:rPr>
              <a:t>Evaluate Progress</a:t>
            </a:r>
          </a:p>
        </p:txBody>
      </p:sp>
      <p:sp>
        <p:nvSpPr>
          <p:cNvPr id="219141" name="Text Box 7"/>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7" name="Slide Number Placeholder 6"/>
          <p:cNvSpPr>
            <a:spLocks noGrp="1"/>
          </p:cNvSpPr>
          <p:nvPr>
            <p:ph type="sldNum" sz="quarter" idx="11"/>
          </p:nvPr>
        </p:nvSpPr>
        <p:spPr/>
        <p:txBody>
          <a:bodyPr/>
          <a:lstStyle/>
          <a:p>
            <a:pPr>
              <a:defRPr/>
            </a:pPr>
            <a:fld id="{E9048286-CE7E-48F5-A876-058F66005D71}" type="slidenum">
              <a:rPr lang="en-US"/>
              <a:pPr>
                <a:defRPr/>
              </a:pPr>
              <a:t>212</a:t>
            </a:fld>
            <a:endParaRPr lang="en-US"/>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457200" y="427038"/>
            <a:ext cx="8229600" cy="1020762"/>
          </a:xfrm>
          <a:prstGeom prst="rect">
            <a:avLst/>
          </a:prstGeom>
          <a:noFill/>
          <a:ln w="9525">
            <a:noFill/>
            <a:miter lim="800000"/>
            <a:headEnd/>
            <a:tailEnd/>
          </a:ln>
        </p:spPr>
        <p:txBody>
          <a:bodyPr anchor="ctr"/>
          <a:lstStyle/>
          <a:p>
            <a:pPr algn="ctr">
              <a:defRPr/>
            </a:pPr>
            <a:r>
              <a:rPr lang="en-US" sz="4000" b="1" kern="0" dirty="0">
                <a:solidFill>
                  <a:schemeClr val="accent3"/>
                </a:solidFill>
                <a:latin typeface="+mj-lt"/>
                <a:ea typeface="+mj-ea"/>
                <a:cs typeface="+mj-cs"/>
              </a:rPr>
              <a:t>Madison Insurance Company:</a:t>
            </a:r>
          </a:p>
          <a:p>
            <a:pPr algn="ctr">
              <a:defRPr/>
            </a:pPr>
            <a:r>
              <a:rPr lang="en-US" sz="4000" b="1" kern="0" dirty="0">
                <a:solidFill>
                  <a:schemeClr val="accent3"/>
                </a:solidFill>
                <a:latin typeface="+mj-lt"/>
                <a:ea typeface="+mj-ea"/>
                <a:cs typeface="+mj-cs"/>
              </a:rPr>
              <a:t>Evaluate Progress</a:t>
            </a:r>
          </a:p>
        </p:txBody>
      </p:sp>
      <p:sp>
        <p:nvSpPr>
          <p:cNvPr id="4" name="Text Box 3"/>
          <p:cNvSpPr txBox="1">
            <a:spLocks noChangeArrowheads="1"/>
          </p:cNvSpPr>
          <p:nvPr/>
        </p:nvSpPr>
        <p:spPr bwMode="auto">
          <a:xfrm>
            <a:off x="0" y="5715000"/>
            <a:ext cx="9144000" cy="830997"/>
          </a:xfrm>
          <a:prstGeom prst="rect">
            <a:avLst/>
          </a:prstGeom>
          <a:noFill/>
          <a:ln w="9525">
            <a:noFill/>
            <a:miter lim="800000"/>
            <a:headEnd/>
            <a:tailEnd/>
          </a:ln>
        </p:spPr>
        <p:txBody>
          <a:bodyPr>
            <a:spAutoFit/>
          </a:bodyPr>
          <a:lstStyle/>
          <a:p>
            <a:pPr algn="ctr">
              <a:defRPr/>
            </a:pPr>
            <a:r>
              <a:rPr lang="en-US" sz="2400" dirty="0">
                <a:solidFill>
                  <a:schemeClr val="accent3"/>
                </a:solidFill>
                <a:latin typeface="+mj-lt"/>
              </a:rPr>
              <a:t>4.1 million kWh per year</a:t>
            </a:r>
          </a:p>
          <a:p>
            <a:pPr algn="ctr">
              <a:defRPr/>
            </a:pPr>
            <a:r>
              <a:rPr lang="en-US" sz="2400" dirty="0">
                <a:solidFill>
                  <a:schemeClr val="accent3"/>
                </a:solidFill>
                <a:latin typeface="+mj-lt"/>
              </a:rPr>
              <a:t>provides electricity for 586 new homes!</a:t>
            </a:r>
          </a:p>
        </p:txBody>
      </p:sp>
      <p:graphicFrame>
        <p:nvGraphicFramePr>
          <p:cNvPr id="220164" name="Object 4"/>
          <p:cNvGraphicFramePr>
            <a:graphicFrameLocks noChangeAspect="1"/>
          </p:cNvGraphicFramePr>
          <p:nvPr/>
        </p:nvGraphicFramePr>
        <p:xfrm>
          <a:off x="609600" y="1516063"/>
          <a:ext cx="5767388" cy="4275137"/>
        </p:xfrm>
        <a:graphic>
          <a:graphicData uri="http://schemas.openxmlformats.org/presentationml/2006/ole">
            <mc:AlternateContent xmlns:mc="http://schemas.openxmlformats.org/markup-compatibility/2006">
              <mc:Choice xmlns:v="urn:schemas-microsoft-com:vml" Requires="v">
                <p:oleObj spid="_x0000_s220520" name="Chart" r:id="rId4" imgW="6181725" imgH="4581525" progId="Excel.Sheet.8">
                  <p:embed/>
                </p:oleObj>
              </mc:Choice>
              <mc:Fallback>
                <p:oleObj name="Chart" r:id="rId4" imgW="6181725" imgH="4581525" progId="Excel.Sheet.8">
                  <p:embed/>
                  <p:pic>
                    <p:nvPicPr>
                      <p:cNvPr id="0" name="Picture 2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1516063"/>
                        <a:ext cx="5767388" cy="427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20165" name="Object 5"/>
          <p:cNvGraphicFramePr>
            <a:graphicFrameLocks noChangeAspect="1"/>
          </p:cNvGraphicFramePr>
          <p:nvPr/>
        </p:nvGraphicFramePr>
        <p:xfrm>
          <a:off x="6400800" y="1828800"/>
          <a:ext cx="2168525" cy="3041650"/>
        </p:xfrm>
        <a:graphic>
          <a:graphicData uri="http://schemas.openxmlformats.org/presentationml/2006/ole">
            <mc:AlternateContent xmlns:mc="http://schemas.openxmlformats.org/markup-compatibility/2006">
              <mc:Choice xmlns:v="urn:schemas-microsoft-com:vml" Requires="v">
                <p:oleObj spid="_x0000_s220521" name="Worksheet" r:id="rId6" imgW="2105025" imgH="2952750" progId="Excel.Sheet.8">
                  <p:embed/>
                </p:oleObj>
              </mc:Choice>
              <mc:Fallback>
                <p:oleObj name="Worksheet" r:id="rId6" imgW="2105025" imgH="2952750" progId="Excel.Sheet.8">
                  <p:embed/>
                  <p:pic>
                    <p:nvPicPr>
                      <p:cNvPr id="0" name="Picture 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00800" y="1828800"/>
                        <a:ext cx="2168525" cy="30416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20166" name="Text Box 8"/>
          <p:cNvSpPr txBox="1">
            <a:spLocks noChangeArrowheads="1"/>
          </p:cNvSpPr>
          <p:nvPr/>
        </p:nvSpPr>
        <p:spPr bwMode="auto">
          <a:xfrm>
            <a:off x="5562600" y="0"/>
            <a:ext cx="3505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sz="1400" b="1">
                <a:latin typeface="Arial Narrow" pitchFamily="34" charset="0"/>
              </a:rPr>
              <a:t>Evaluating Progress</a:t>
            </a:r>
          </a:p>
        </p:txBody>
      </p:sp>
      <p:sp>
        <p:nvSpPr>
          <p:cNvPr id="8" name="Slide Number Placeholder 7"/>
          <p:cNvSpPr>
            <a:spLocks noGrp="1"/>
          </p:cNvSpPr>
          <p:nvPr>
            <p:ph type="sldNum" sz="quarter" idx="11"/>
          </p:nvPr>
        </p:nvSpPr>
        <p:spPr/>
        <p:txBody>
          <a:bodyPr/>
          <a:lstStyle/>
          <a:p>
            <a:pPr>
              <a:defRPr/>
            </a:pPr>
            <a:fld id="{FAD16A98-25E5-4178-B940-EC51765FF374}" type="slidenum">
              <a:rPr lang="en-US"/>
              <a:pPr>
                <a:defRPr/>
              </a:pPr>
              <a:t>213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Grp="1" noChangeArrowheads="1"/>
          </p:cNvSpPr>
          <p:nvPr>
            <p:ph type="title" idx="4294967295"/>
          </p:nvPr>
        </p:nvSpPr>
        <p:spPr/>
        <p:txBody>
          <a:bodyPr/>
          <a:lstStyle/>
          <a:p>
            <a:r>
              <a:rPr lang="en-US" dirty="0"/>
              <a:t>Madison Insurance Company</a:t>
            </a:r>
          </a:p>
        </p:txBody>
      </p:sp>
      <p:sp>
        <p:nvSpPr>
          <p:cNvPr id="221187" name="Rectangle 3"/>
          <p:cNvSpPr>
            <a:spLocks noGrp="1" noChangeArrowheads="1"/>
          </p:cNvSpPr>
          <p:nvPr>
            <p:ph type="body" idx="4294967295"/>
          </p:nvPr>
        </p:nvSpPr>
        <p:spPr/>
        <p:txBody>
          <a:bodyPr/>
          <a:lstStyle/>
          <a:p>
            <a:r>
              <a:rPr lang="en-US"/>
              <a:t>Operations changes: matched energy use to occupancy and needs</a:t>
            </a:r>
          </a:p>
          <a:p>
            <a:pPr lvl="1"/>
            <a:r>
              <a:rPr lang="en-US"/>
              <a:t>Reduced fan energy</a:t>
            </a:r>
          </a:p>
          <a:p>
            <a:pPr lvl="1"/>
            <a:r>
              <a:rPr lang="en-US"/>
              <a:t>Reduced pump energy</a:t>
            </a:r>
          </a:p>
          <a:p>
            <a:pPr lvl="1"/>
            <a:r>
              <a:rPr lang="en-US"/>
              <a:t>Reduced lighting energy</a:t>
            </a:r>
          </a:p>
          <a:p>
            <a:pPr>
              <a:spcBef>
                <a:spcPts val="1800"/>
              </a:spcBef>
            </a:pPr>
            <a:r>
              <a:rPr lang="en-US"/>
              <a:t>Capital upgrade: lighting retrofit</a:t>
            </a:r>
          </a:p>
        </p:txBody>
      </p:sp>
      <p:sp>
        <p:nvSpPr>
          <p:cNvPr id="221188" name="Text Box 4"/>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331F33A5-CBDE-48A9-BD4E-452F76D7B82D}" type="slidenum">
              <a:rPr lang="en-US"/>
              <a:pPr>
                <a:defRPr/>
              </a:pPr>
              <a:t>214</a:t>
            </a:fld>
            <a:endParaRPr lang="en-US"/>
          </a:p>
        </p:txBody>
      </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26A97E60-60CE-45B3-9C18-E019B8CDBED0}" type="slidenum">
              <a:rPr lang="en-US"/>
              <a:pPr>
                <a:defRPr/>
              </a:pPr>
              <a:t>215</a:t>
            </a:fld>
            <a:endParaRPr lang="en-US"/>
          </a:p>
        </p:txBody>
      </p:sp>
      <p:sp>
        <p:nvSpPr>
          <p:cNvPr id="7" name="TextBox 6"/>
          <p:cNvSpPr txBox="1">
            <a:spLocks noChangeArrowheads="1"/>
          </p:cNvSpPr>
          <p:nvPr/>
        </p:nvSpPr>
        <p:spPr bwMode="auto">
          <a:xfrm>
            <a:off x="-381000" y="744934"/>
            <a:ext cx="9906000" cy="1143000"/>
          </a:xfrm>
          <a:prstGeom prst="rect">
            <a:avLst/>
          </a:prstGeom>
          <a:noFill/>
          <a:ln w="9525">
            <a:no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defRPr/>
            </a:pPr>
            <a:r>
              <a:rPr lang="en-US" sz="4400" b="1" kern="0" spc="-100" dirty="0">
                <a:solidFill>
                  <a:schemeClr val="bg1"/>
                </a:solidFill>
                <a:latin typeface="+mn-lt"/>
                <a:ea typeface="+mj-ea"/>
                <a:cs typeface="+mj-cs"/>
              </a:rPr>
              <a:t>GSA Energy Management Program: The Rest of the Story</a:t>
            </a:r>
          </a:p>
        </p:txBody>
      </p:sp>
      <p:sp>
        <p:nvSpPr>
          <p:cNvPr id="8" name="TextBox 7"/>
          <p:cNvSpPr txBox="1">
            <a:spLocks noChangeArrowheads="1"/>
          </p:cNvSpPr>
          <p:nvPr/>
        </p:nvSpPr>
        <p:spPr bwMode="auto">
          <a:xfrm>
            <a:off x="457200" y="2720181"/>
            <a:ext cx="8229600" cy="3200400"/>
          </a:xfrm>
          <a:prstGeom prst="rect">
            <a:avLst/>
          </a:prstGeom>
          <a:noFill/>
          <a:ln w="9525">
            <a:noFill/>
            <a:miter lim="800000"/>
            <a:headEnd/>
            <a:tailEnd/>
          </a:ln>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533400" indent="-533400">
              <a:spcBef>
                <a:spcPct val="20000"/>
              </a:spcBef>
              <a:defRPr/>
            </a:pPr>
            <a:r>
              <a:rPr lang="en-US" sz="3200" kern="0">
                <a:solidFill>
                  <a:schemeClr val="bg1"/>
                </a:solidFill>
                <a:latin typeface="+mn-lt"/>
              </a:rPr>
              <a:t>U.S. courthouse</a:t>
            </a:r>
            <a:endParaRPr lang="en-US" sz="3200" kern="0" dirty="0">
              <a:solidFill>
                <a:schemeClr val="bg1"/>
              </a:solidFill>
              <a:latin typeface="+mn-lt"/>
            </a:endParaRPr>
          </a:p>
          <a:p>
            <a:pPr marL="533400" indent="-533400">
              <a:spcBef>
                <a:spcPct val="20000"/>
              </a:spcBef>
              <a:defRPr/>
            </a:pPr>
            <a:r>
              <a:rPr lang="en-US" sz="3200" kern="0" dirty="0">
                <a:solidFill>
                  <a:schemeClr val="bg1"/>
                </a:solidFill>
                <a:latin typeface="+mn-lt"/>
              </a:rPr>
              <a:t>Jacksonville, Florida</a:t>
            </a:r>
          </a:p>
          <a:p>
            <a:pPr marL="533400" indent="-533400">
              <a:spcBef>
                <a:spcPct val="20000"/>
              </a:spcBef>
              <a:defRPr/>
            </a:pPr>
            <a:r>
              <a:rPr lang="en-US" sz="3200" kern="0">
                <a:solidFill>
                  <a:schemeClr val="bg1"/>
                </a:solidFill>
                <a:latin typeface="+mn-lt"/>
              </a:rPr>
              <a:t>Energy improvements</a:t>
            </a:r>
            <a:endParaRPr lang="en-US" sz="3200" kern="0" dirty="0">
              <a:solidFill>
                <a:schemeClr val="bg1"/>
              </a:solidFill>
              <a:latin typeface="+mn-lt"/>
            </a:endParaRPr>
          </a:p>
          <a:p>
            <a:pPr marL="533400" indent="-533400">
              <a:spcBef>
                <a:spcPct val="20000"/>
              </a:spcBef>
              <a:defRPr/>
            </a:pPr>
            <a:endParaRPr lang="en-US" sz="3200" kern="0" dirty="0">
              <a:solidFill>
                <a:schemeClr val="bg1"/>
              </a:solidFill>
              <a:latin typeface="+mn-lt"/>
            </a:endParaRPr>
          </a:p>
          <a:p>
            <a:pPr marL="533400" indent="-533400" algn="r">
              <a:spcBef>
                <a:spcPct val="20000"/>
              </a:spcBef>
              <a:defRPr/>
            </a:pPr>
            <a:endParaRPr lang="en-US" sz="2400" kern="0" dirty="0">
              <a:solidFill>
                <a:schemeClr val="bg1"/>
              </a:solidFill>
              <a:latin typeface="+mn-lt"/>
            </a:endParaRPr>
          </a:p>
          <a:p>
            <a:pPr marL="533400" indent="-533400" algn="r">
              <a:spcBef>
                <a:spcPct val="20000"/>
              </a:spcBef>
              <a:defRPr/>
            </a:pPr>
            <a:r>
              <a:rPr lang="en-US" sz="2400" kern="0" dirty="0">
                <a:solidFill>
                  <a:schemeClr val="bg1"/>
                </a:solidFill>
                <a:latin typeface="+mn-lt"/>
              </a:rPr>
              <a:t>DOE-ORNL Report</a:t>
            </a:r>
            <a:endParaRPr lang="en-US" sz="3200" kern="0" dirty="0">
              <a:solidFill>
                <a:schemeClr val="bg1"/>
              </a:solidFill>
              <a:latin typeface="+mn-lt"/>
            </a:endParaRPr>
          </a:p>
        </p:txBody>
      </p:sp>
      <p:pic>
        <p:nvPicPr>
          <p:cNvPr id="9" name="Picture 8" descr="Image result for united states courthouse jacksonville florida"/>
          <p:cNvPicPr>
            <a:picLocks noChangeAspect="1" noChangeArrowheads="1"/>
          </p:cNvPicPr>
          <p:nvPr/>
        </p:nvPicPr>
        <p:blipFill rotWithShape="1">
          <a:blip r:embed="rId3">
            <a:extLst>
              <a:ext uri="{28A0092B-C50C-407E-A947-70E740481C1C}">
                <a14:useLocalDpi xmlns:a14="http://schemas.microsoft.com/office/drawing/2010/main" val="0"/>
              </a:ext>
            </a:extLst>
          </a:blip>
          <a:srcRect l="3434" t="2581" r="10730" b="4516"/>
          <a:stretch/>
        </p:blipFill>
        <p:spPr bwMode="auto">
          <a:xfrm>
            <a:off x="6248400" y="2262981"/>
            <a:ext cx="2057401" cy="29626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26A97E60-60CE-45B3-9C18-E019B8CDBED0}" type="slidenum">
              <a:rPr lang="en-US"/>
              <a:pPr>
                <a:defRPr/>
              </a:pPr>
              <a:t>216</a:t>
            </a:fld>
            <a:endParaRPr lang="en-US"/>
          </a:p>
        </p:txBody>
      </p:sp>
      <p:sp>
        <p:nvSpPr>
          <p:cNvPr id="10" name="TextBox 9"/>
          <p:cNvSpPr txBox="1">
            <a:spLocks noChangeArrowheads="1"/>
          </p:cNvSpPr>
          <p:nvPr/>
        </p:nvSpPr>
        <p:spPr bwMode="auto">
          <a:xfrm>
            <a:off x="381000" y="503237"/>
            <a:ext cx="8229600" cy="1143000"/>
          </a:xfrm>
          <a:prstGeom prst="rect">
            <a:avLst/>
          </a:prstGeom>
          <a:noFill/>
          <a:ln w="9525">
            <a:no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defRPr/>
            </a:pPr>
            <a:r>
              <a:rPr lang="en-US" sz="4000" kern="0" dirty="0">
                <a:solidFill>
                  <a:schemeClr val="bg1"/>
                </a:solidFill>
                <a:latin typeface="+mn-lt"/>
                <a:ea typeface="+mj-ea"/>
                <a:cs typeface="+mj-cs"/>
              </a:rPr>
              <a:t>2000s New Building Performance</a:t>
            </a:r>
          </a:p>
        </p:txBody>
      </p:sp>
      <p:sp>
        <p:nvSpPr>
          <p:cNvPr id="11" name="TextBox 10"/>
          <p:cNvSpPr txBox="1">
            <a:spLocks noChangeArrowheads="1"/>
          </p:cNvSpPr>
          <p:nvPr/>
        </p:nvSpPr>
        <p:spPr bwMode="auto">
          <a:xfrm>
            <a:off x="381000" y="1828799"/>
            <a:ext cx="8534400" cy="4525963"/>
          </a:xfrm>
          <a:prstGeom prst="rect">
            <a:avLst/>
          </a:prstGeom>
          <a:noFill/>
          <a:ln w="9525">
            <a:noFill/>
            <a:miter lim="800000"/>
            <a:headEnd/>
            <a:tailEnd/>
          </a:ln>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230188" indent="-230188">
              <a:spcBef>
                <a:spcPts val="1800"/>
              </a:spcBef>
              <a:buFontTx/>
              <a:buChar char="•"/>
              <a:defRPr/>
            </a:pPr>
            <a:endParaRPr lang="en-US" sz="3000" kern="0" dirty="0">
              <a:solidFill>
                <a:schemeClr val="bg1"/>
              </a:solidFill>
              <a:latin typeface="+mn-lt"/>
            </a:endParaRPr>
          </a:p>
          <a:p>
            <a:pPr>
              <a:spcBef>
                <a:spcPts val="3000"/>
              </a:spcBef>
              <a:defRPr/>
            </a:pPr>
            <a:endParaRPr lang="en-US" sz="3000" b="1" kern="0" dirty="0">
              <a:solidFill>
                <a:schemeClr val="bg1"/>
              </a:solidFill>
              <a:latin typeface="+mn-lt"/>
            </a:endParaRPr>
          </a:p>
          <a:p>
            <a:pPr>
              <a:spcBef>
                <a:spcPts val="3000"/>
              </a:spcBef>
              <a:defRPr/>
            </a:pPr>
            <a:endParaRPr lang="en-US" sz="3000" b="1" kern="0" dirty="0">
              <a:solidFill>
                <a:schemeClr val="bg1"/>
              </a:solidFill>
              <a:latin typeface="+mn-lt"/>
            </a:endParaRPr>
          </a:p>
          <a:p>
            <a:pPr>
              <a:spcBef>
                <a:spcPts val="3000"/>
              </a:spcBef>
              <a:defRPr/>
            </a:pPr>
            <a:endParaRPr lang="en-US" sz="3000" b="1" kern="0" dirty="0">
              <a:solidFill>
                <a:schemeClr val="bg1"/>
              </a:solidFill>
              <a:latin typeface="+mn-lt"/>
            </a:endParaRPr>
          </a:p>
          <a:p>
            <a:pPr>
              <a:spcBef>
                <a:spcPts val="3000"/>
              </a:spcBef>
              <a:defRPr/>
            </a:pPr>
            <a:r>
              <a:rPr lang="en-US" sz="3000" b="1" kern="0" dirty="0">
                <a:solidFill>
                  <a:schemeClr val="bg1"/>
                </a:solidFill>
                <a:latin typeface="+mn-lt"/>
              </a:rPr>
              <a:t>Far less efficient than design intent</a:t>
            </a:r>
          </a:p>
        </p:txBody>
      </p:sp>
      <p:pic>
        <p:nvPicPr>
          <p:cNvPr id="12" name="table"/>
          <p:cNvPicPr>
            <a:picLocks noChangeAspect="1"/>
          </p:cNvPicPr>
          <p:nvPr/>
        </p:nvPicPr>
        <p:blipFill>
          <a:blip r:embed="rId3"/>
          <a:stretch>
            <a:fillRect/>
          </a:stretch>
        </p:blipFill>
        <p:spPr>
          <a:xfrm>
            <a:off x="228600" y="2285998"/>
            <a:ext cx="8610601" cy="2438401"/>
          </a:xfrm>
          <a:prstGeom prst="rect">
            <a:avLst/>
          </a:prstGeom>
        </p:spPr>
      </p:pic>
      <p:pic>
        <p:nvPicPr>
          <p:cNvPr id="13" name="Picture 12"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1501" y="3263454"/>
            <a:ext cx="381000" cy="381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1500" y="3705573"/>
            <a:ext cx="381000" cy="381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1500" y="4191000"/>
            <a:ext cx="381000" cy="38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4864020"/>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26A97E60-60CE-45B3-9C18-E019B8CDBED0}" type="slidenum">
              <a:rPr lang="en-US"/>
              <a:pPr>
                <a:defRPr/>
              </a:pPr>
              <a:t>217</a:t>
            </a:fld>
            <a:endParaRPr lang="en-US"/>
          </a:p>
        </p:txBody>
      </p:sp>
      <p:sp>
        <p:nvSpPr>
          <p:cNvPr id="16" name="TextBox 15"/>
          <p:cNvSpPr txBox="1">
            <a:spLocks noChangeArrowheads="1"/>
          </p:cNvSpPr>
          <p:nvPr/>
        </p:nvSpPr>
        <p:spPr bwMode="auto">
          <a:xfrm>
            <a:off x="419100" y="1508919"/>
            <a:ext cx="8229600" cy="1143000"/>
          </a:xfrm>
          <a:prstGeom prst="rect">
            <a:avLst/>
          </a:prstGeom>
          <a:noFill/>
          <a:ln w="9525">
            <a:no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defRPr/>
            </a:pPr>
            <a:r>
              <a:rPr lang="en-US" sz="4400" kern="0" dirty="0">
                <a:solidFill>
                  <a:schemeClr val="bg1"/>
                </a:solidFill>
                <a:latin typeface="+mn-lt"/>
                <a:ea typeface="+mj-ea"/>
                <a:cs typeface="+mj-cs"/>
              </a:rPr>
              <a:t>EEMs Implemented</a:t>
            </a:r>
          </a:p>
        </p:txBody>
      </p:sp>
      <p:sp>
        <p:nvSpPr>
          <p:cNvPr id="17" name="TextBox 16"/>
          <p:cNvSpPr txBox="1">
            <a:spLocks noChangeArrowheads="1"/>
          </p:cNvSpPr>
          <p:nvPr/>
        </p:nvSpPr>
        <p:spPr bwMode="auto">
          <a:xfrm>
            <a:off x="800100" y="2986881"/>
            <a:ext cx="7924800" cy="2362200"/>
          </a:xfrm>
          <a:prstGeom prst="rect">
            <a:avLst/>
          </a:prstGeom>
          <a:noFill/>
          <a:ln w="9525">
            <a:noFill/>
            <a:miter lim="800000"/>
            <a:headEnd/>
            <a:tailEnd/>
          </a:ln>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461963" indent="-233363">
              <a:spcBef>
                <a:spcPts val="1800"/>
              </a:spcBef>
              <a:buFontTx/>
              <a:buChar char="•"/>
              <a:defRPr/>
            </a:pPr>
            <a:r>
              <a:rPr lang="en-US" sz="3000" kern="0" dirty="0">
                <a:solidFill>
                  <a:schemeClr val="bg1"/>
                </a:solidFill>
                <a:latin typeface="+mn-lt"/>
              </a:rPr>
              <a:t>VAV minimum settings reduced to 10%</a:t>
            </a:r>
          </a:p>
          <a:p>
            <a:pPr marL="461963" indent="-233363">
              <a:spcBef>
                <a:spcPts val="1800"/>
              </a:spcBef>
              <a:buFontTx/>
              <a:buChar char="•"/>
              <a:defRPr/>
            </a:pPr>
            <a:r>
              <a:rPr lang="en-US" sz="3000" kern="0" dirty="0">
                <a:solidFill>
                  <a:schemeClr val="bg1"/>
                </a:solidFill>
                <a:latin typeface="+mn-lt"/>
              </a:rPr>
              <a:t>Boilers turned off in summer</a:t>
            </a:r>
          </a:p>
          <a:p>
            <a:pPr marL="461963" indent="-233363">
              <a:spcBef>
                <a:spcPts val="1800"/>
              </a:spcBef>
              <a:buFontTx/>
              <a:buChar char="•"/>
              <a:defRPr/>
            </a:pPr>
            <a:r>
              <a:rPr lang="en-US" sz="3000" kern="0" dirty="0">
                <a:solidFill>
                  <a:schemeClr val="bg1"/>
                </a:solidFill>
                <a:latin typeface="+mn-lt"/>
              </a:rPr>
              <a:t>AHU duct static pressure set points reduced from 1.5 in. </a:t>
            </a:r>
            <a:r>
              <a:rPr lang="en-US" sz="3000" kern="0" dirty="0" err="1">
                <a:solidFill>
                  <a:schemeClr val="bg1"/>
                </a:solidFill>
                <a:latin typeface="+mn-lt"/>
              </a:rPr>
              <a:t>wc</a:t>
            </a:r>
            <a:r>
              <a:rPr lang="en-US" sz="3000" kern="0" dirty="0">
                <a:solidFill>
                  <a:schemeClr val="bg1"/>
                </a:solidFill>
                <a:latin typeface="+mn-lt"/>
              </a:rPr>
              <a:t> to 0.7 in. </a:t>
            </a:r>
            <a:r>
              <a:rPr lang="en-US" sz="3000" kern="0" dirty="0" err="1">
                <a:solidFill>
                  <a:schemeClr val="bg1"/>
                </a:solidFill>
                <a:latin typeface="+mn-lt"/>
              </a:rPr>
              <a:t>wc</a:t>
            </a:r>
            <a:endParaRPr lang="en-US" sz="3000" kern="0" dirty="0">
              <a:solidFill>
                <a:schemeClr val="bg1"/>
              </a:solidFill>
              <a:latin typeface="+mn-lt"/>
            </a:endParaRPr>
          </a:p>
        </p:txBody>
      </p:sp>
    </p:spTree>
    <p:extLst>
      <p:ext uri="{BB962C8B-B14F-4D97-AF65-F5344CB8AC3E}">
        <p14:creationId xmlns:p14="http://schemas.microsoft.com/office/powerpoint/2010/main" val="1756883376"/>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2" name="Text Box 6"/>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Assessing  Performance and Setting Goals</a:t>
            </a:r>
          </a:p>
        </p:txBody>
      </p:sp>
      <p:sp>
        <p:nvSpPr>
          <p:cNvPr id="6" name="Slide Number Placeholder 5"/>
          <p:cNvSpPr>
            <a:spLocks noGrp="1"/>
          </p:cNvSpPr>
          <p:nvPr>
            <p:ph type="sldNum" sz="quarter" idx="11"/>
          </p:nvPr>
        </p:nvSpPr>
        <p:spPr/>
        <p:txBody>
          <a:bodyPr/>
          <a:lstStyle/>
          <a:p>
            <a:pPr>
              <a:defRPr/>
            </a:pPr>
            <a:fld id="{26A97E60-60CE-45B3-9C18-E019B8CDBED0}" type="slidenum">
              <a:rPr lang="en-US"/>
              <a:pPr>
                <a:defRPr/>
              </a:pPr>
              <a:t>218</a:t>
            </a:fld>
            <a:endParaRPr lang="en-US"/>
          </a:p>
        </p:txBody>
      </p:sp>
      <p:sp>
        <p:nvSpPr>
          <p:cNvPr id="16" name="TextBox 15"/>
          <p:cNvSpPr txBox="1">
            <a:spLocks noChangeArrowheads="1"/>
          </p:cNvSpPr>
          <p:nvPr/>
        </p:nvSpPr>
        <p:spPr bwMode="auto">
          <a:xfrm>
            <a:off x="419100" y="404019"/>
            <a:ext cx="8229600" cy="1143000"/>
          </a:xfrm>
          <a:prstGeom prst="rect">
            <a:avLst/>
          </a:prstGeom>
          <a:noFill/>
          <a:ln w="9525">
            <a:noFill/>
            <a:miter lim="800000"/>
            <a:headEnd/>
            <a:tailEnd/>
          </a:ln>
        </p:spPr>
        <p:txBody>
          <a:bodyPr anchor="ct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algn="ctr">
              <a:defRPr/>
            </a:pPr>
            <a:r>
              <a:rPr lang="en-US" sz="4400" kern="0" dirty="0">
                <a:solidFill>
                  <a:schemeClr val="bg1"/>
                </a:solidFill>
                <a:latin typeface="+mn-lt"/>
                <a:ea typeface="+mj-ea"/>
                <a:cs typeface="+mj-cs"/>
              </a:rPr>
              <a:t>Results of </a:t>
            </a:r>
            <a:br>
              <a:rPr lang="en-US" sz="4400" kern="0" dirty="0">
                <a:solidFill>
                  <a:schemeClr val="bg1"/>
                </a:solidFill>
                <a:latin typeface="+mn-lt"/>
                <a:ea typeface="+mj-ea"/>
                <a:cs typeface="+mj-cs"/>
              </a:rPr>
            </a:br>
            <a:r>
              <a:rPr lang="en-US" sz="4400" kern="0" dirty="0">
                <a:solidFill>
                  <a:schemeClr val="bg1"/>
                </a:solidFill>
                <a:latin typeface="+mn-lt"/>
                <a:ea typeface="+mj-ea"/>
                <a:cs typeface="+mj-cs"/>
              </a:rPr>
              <a:t>Control Modifications</a:t>
            </a:r>
          </a:p>
        </p:txBody>
      </p:sp>
      <p:sp>
        <p:nvSpPr>
          <p:cNvPr id="17" name="TextBox 16"/>
          <p:cNvSpPr txBox="1">
            <a:spLocks noChangeArrowheads="1"/>
          </p:cNvSpPr>
          <p:nvPr/>
        </p:nvSpPr>
        <p:spPr bwMode="auto">
          <a:xfrm>
            <a:off x="419100" y="2080419"/>
            <a:ext cx="8382000" cy="4373562"/>
          </a:xfrm>
          <a:prstGeom prst="rect">
            <a:avLst/>
          </a:prstGeom>
          <a:noFill/>
          <a:ln w="9525">
            <a:noFill/>
            <a:miter lim="800000"/>
            <a:headEnd/>
            <a:tailEnd/>
          </a:ln>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a:lstStyle>
          <a:p>
            <a:pPr marL="342900" indent="-228600">
              <a:spcBef>
                <a:spcPts val="1800"/>
              </a:spcBef>
              <a:buFontTx/>
              <a:buChar char="•"/>
              <a:defRPr/>
            </a:pPr>
            <a:endParaRPr lang="en-US" sz="3000" kern="0" dirty="0">
              <a:solidFill>
                <a:schemeClr val="bg1"/>
              </a:solidFill>
              <a:latin typeface="+mn-lt"/>
            </a:endParaRPr>
          </a:p>
          <a:p>
            <a:pPr marL="342900" indent="-228600">
              <a:spcBef>
                <a:spcPts val="1800"/>
              </a:spcBef>
              <a:buFontTx/>
              <a:buChar char="•"/>
              <a:defRPr/>
            </a:pPr>
            <a:endParaRPr lang="en-US" sz="3000" kern="0" dirty="0">
              <a:solidFill>
                <a:schemeClr val="bg1"/>
              </a:solidFill>
              <a:latin typeface="+mn-lt"/>
            </a:endParaRPr>
          </a:p>
          <a:p>
            <a:pPr marL="342900" indent="-228600">
              <a:spcBef>
                <a:spcPts val="1800"/>
              </a:spcBef>
              <a:buFontTx/>
              <a:buChar char="•"/>
              <a:defRPr/>
            </a:pPr>
            <a:endParaRPr lang="en-US" sz="3000" kern="0" dirty="0">
              <a:solidFill>
                <a:schemeClr val="bg1"/>
              </a:solidFill>
              <a:latin typeface="+mn-lt"/>
            </a:endParaRPr>
          </a:p>
          <a:p>
            <a:pPr marL="342900" indent="-228600">
              <a:spcBef>
                <a:spcPts val="1800"/>
              </a:spcBef>
              <a:buFontTx/>
              <a:buChar char="•"/>
              <a:defRPr/>
            </a:pPr>
            <a:r>
              <a:rPr lang="en-US" sz="3000" kern="0" dirty="0">
                <a:solidFill>
                  <a:schemeClr val="bg1"/>
                </a:solidFill>
                <a:latin typeface="+mn-lt"/>
              </a:rPr>
              <a:t>Energy Savings: 18.7 trillion Btu/year</a:t>
            </a:r>
          </a:p>
          <a:p>
            <a:pPr marL="342900" indent="-228600">
              <a:spcBef>
                <a:spcPts val="1800"/>
              </a:spcBef>
              <a:buFontTx/>
              <a:buChar char="•"/>
              <a:defRPr/>
            </a:pPr>
            <a:r>
              <a:rPr lang="en-US" sz="3000" kern="0" dirty="0">
                <a:solidFill>
                  <a:schemeClr val="bg1"/>
                </a:solidFill>
                <a:latin typeface="+mn-lt"/>
              </a:rPr>
              <a:t>Cost savings: Over $200,000/year</a:t>
            </a:r>
          </a:p>
          <a:p>
            <a:pPr marL="533400" indent="-533400">
              <a:spcBef>
                <a:spcPct val="20000"/>
              </a:spcBef>
              <a:buFontTx/>
              <a:buChar char="•"/>
              <a:defRPr/>
            </a:pPr>
            <a:endParaRPr lang="en-US" sz="3200" kern="0" dirty="0">
              <a:solidFill>
                <a:schemeClr val="bg1"/>
              </a:solidFill>
              <a:latin typeface="+mn-lt"/>
            </a:endParaRPr>
          </a:p>
          <a:p>
            <a:pPr marL="533400" indent="-533400">
              <a:spcBef>
                <a:spcPct val="20000"/>
              </a:spcBef>
              <a:defRPr/>
            </a:pPr>
            <a:r>
              <a:rPr lang="en-US" sz="3200" kern="0" dirty="0">
                <a:solidFill>
                  <a:schemeClr val="bg1"/>
                </a:solidFill>
                <a:latin typeface="+mn-lt"/>
              </a:rPr>
              <a:t>ENERGY STAR plaque is now in the lobby!</a:t>
            </a:r>
          </a:p>
        </p:txBody>
      </p:sp>
      <p:pic>
        <p:nvPicPr>
          <p:cNvPr id="18" name="table"/>
          <p:cNvPicPr>
            <a:picLocks noChangeAspect="1"/>
          </p:cNvPicPr>
          <p:nvPr/>
        </p:nvPicPr>
        <p:blipFill>
          <a:blip r:embed="rId3"/>
          <a:stretch>
            <a:fillRect/>
          </a:stretch>
        </p:blipFill>
        <p:spPr>
          <a:xfrm>
            <a:off x="266700" y="1653380"/>
            <a:ext cx="8610601" cy="2461419"/>
          </a:xfrm>
          <a:prstGeom prst="rect">
            <a:avLst/>
          </a:prstGeom>
        </p:spPr>
      </p:pic>
      <p:pic>
        <p:nvPicPr>
          <p:cNvPr id="19" name="Picture 18"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6701" y="2653854"/>
            <a:ext cx="381000" cy="3810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6700" y="3095973"/>
            <a:ext cx="381000" cy="3810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Image result for sad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6700" y="3581400"/>
            <a:ext cx="381000" cy="38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379729"/>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630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838" y="90488"/>
            <a:ext cx="4335462" cy="666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4" name="Rectangle 3"/>
          <p:cNvSpPr>
            <a:spLocks noChangeArrowheads="1"/>
          </p:cNvSpPr>
          <p:nvPr/>
        </p:nvSpPr>
        <p:spPr bwMode="auto">
          <a:xfrm>
            <a:off x="4494213" y="1219200"/>
            <a:ext cx="4648200" cy="1143000"/>
          </a:xfrm>
          <a:prstGeom prst="rect">
            <a:avLst/>
          </a:prstGeom>
          <a:noFill/>
          <a:ln w="9525">
            <a:noFill/>
            <a:round/>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600" b="1" dirty="0">
                <a:solidFill>
                  <a:srgbClr val="FFFFFF"/>
                </a:solidFill>
                <a:latin typeface="+mj-lt"/>
              </a:rPr>
              <a:t>Downtown Chicago</a:t>
            </a:r>
            <a:br>
              <a:rPr lang="en-GB" sz="3600" b="1" dirty="0">
                <a:solidFill>
                  <a:srgbClr val="FFFFFF"/>
                </a:solidFill>
                <a:latin typeface="+mj-lt"/>
              </a:rPr>
            </a:br>
            <a:r>
              <a:rPr lang="en-GB" sz="3600" b="1" dirty="0">
                <a:solidFill>
                  <a:srgbClr val="FFFFFF"/>
                </a:solidFill>
                <a:latin typeface="+mj-lt"/>
              </a:rPr>
              <a:t>ENERGY STAR Building</a:t>
            </a:r>
          </a:p>
        </p:txBody>
      </p:sp>
      <p:pic>
        <p:nvPicPr>
          <p:cNvPr id="22630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9800" y="2667000"/>
            <a:ext cx="1371600"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 name="Rectangle 3"/>
          <p:cNvSpPr>
            <a:spLocks noChangeArrowheads="1"/>
          </p:cNvSpPr>
          <p:nvPr/>
        </p:nvSpPr>
        <p:spPr bwMode="auto">
          <a:xfrm>
            <a:off x="4495799" y="4267200"/>
            <a:ext cx="4646613" cy="1143000"/>
          </a:xfrm>
          <a:prstGeom prst="rect">
            <a:avLst/>
          </a:prstGeom>
          <a:noFill/>
          <a:ln w="9525">
            <a:noFill/>
            <a:round/>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600" dirty="0">
                <a:solidFill>
                  <a:srgbClr val="FFFFFF"/>
                </a:solidFill>
                <a:latin typeface="+mj-lt"/>
              </a:rPr>
              <a:t>Uninsulated concrete,</a:t>
            </a:r>
          </a:p>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600" dirty="0">
                <a:solidFill>
                  <a:srgbClr val="FFFFFF"/>
                </a:solidFill>
                <a:latin typeface="+mj-lt"/>
              </a:rPr>
              <a:t>single-pane glass</a:t>
            </a:r>
          </a:p>
        </p:txBody>
      </p:sp>
      <p:sp>
        <p:nvSpPr>
          <p:cNvPr id="226310" name="Text Box 8"/>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8" name="Slide Number Placeholder 7"/>
          <p:cNvSpPr>
            <a:spLocks noGrp="1"/>
          </p:cNvSpPr>
          <p:nvPr>
            <p:ph type="sldNum" sz="quarter" idx="11"/>
          </p:nvPr>
        </p:nvSpPr>
        <p:spPr/>
        <p:txBody>
          <a:bodyPr/>
          <a:lstStyle/>
          <a:p>
            <a:pPr>
              <a:defRPr/>
            </a:pPr>
            <a:fld id="{3EB71A9E-B772-4724-8422-24AF5A143F73}" type="slidenum">
              <a:rPr lang="en-US"/>
              <a:pPr>
                <a:defRPr/>
              </a:pPr>
              <a:t>219</a:t>
            </a:fld>
            <a:endParaRPr lang="en-US"/>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txBox="1">
            <a:spLocks noChangeArrowheads="1"/>
          </p:cNvSpPr>
          <p:nvPr/>
        </p:nvSpPr>
        <p:spPr bwMode="auto">
          <a:xfrm>
            <a:off x="457200" y="304800"/>
            <a:ext cx="8229600" cy="1112838"/>
          </a:xfrm>
          <a:prstGeom prst="rect">
            <a:avLst/>
          </a:prstGeom>
          <a:noFill/>
          <a:ln w="9525">
            <a:noFill/>
            <a:miter lim="800000"/>
            <a:headEnd/>
            <a:tailEnd/>
          </a:ln>
        </p:spPr>
        <p:txBody>
          <a:bodyPr anchor="ctr"/>
          <a:lstStyle/>
          <a:p>
            <a:pPr algn="ctr">
              <a:defRPr/>
            </a:pPr>
            <a:r>
              <a:rPr lang="en-US" sz="4400" kern="0" dirty="0">
                <a:solidFill>
                  <a:schemeClr val="bg1"/>
                </a:solidFill>
                <a:latin typeface="+mj-lt"/>
                <a:ea typeface="+mj-ea"/>
                <a:cs typeface="+mj-cs"/>
              </a:rPr>
              <a:t>Madison Bank</a:t>
            </a:r>
          </a:p>
        </p:txBody>
      </p:sp>
      <p:pic>
        <p:nvPicPr>
          <p:cNvPr id="227331" name="Picture 6" descr="US Bank Capitol Squa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47800" y="1371600"/>
            <a:ext cx="6240463" cy="502443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27332" name="Rectangle 3"/>
          <p:cNvSpPr>
            <a:spLocks noChangeArrowheads="1"/>
          </p:cNvSpPr>
          <p:nvPr/>
        </p:nvSpPr>
        <p:spPr bwMode="auto">
          <a:xfrm>
            <a:off x="7010400" y="11113"/>
            <a:ext cx="2017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6BE4FA4D-A62F-45B8-A1F0-1EC03D84ACF6}" type="slidenum">
              <a:rPr lang="en-US"/>
              <a:pPr>
                <a:defRPr/>
              </a:pPr>
              <a:t>220</a:t>
            </a:fld>
            <a:endParaRPr lang="en-US" dirty="0"/>
          </a:p>
        </p:txBody>
      </p:sp>
    </p:spTree>
  </p:cSld>
  <p:clrMapOvr>
    <a:masterClrMapping/>
  </p:clrMapOvr>
  <p:transition spd="slow"/>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354" name="Picture 9" descr="usbank1.bmp"/>
          <p:cNvPicPr>
            <a:picLocks noChangeAspect="1"/>
          </p:cNvPicPr>
          <p:nvPr/>
        </p:nvPicPr>
        <p:blipFill>
          <a:blip r:embed="rId3" cstate="print">
            <a:extLst>
              <a:ext uri="{28A0092B-C50C-407E-A947-70E740481C1C}">
                <a14:useLocalDpi xmlns:a14="http://schemas.microsoft.com/office/drawing/2010/main" val="0"/>
              </a:ext>
            </a:extLst>
          </a:blip>
          <a:srcRect t="10588" b="11765"/>
          <a:stretch>
            <a:fillRect/>
          </a:stretch>
        </p:blipFill>
        <p:spPr bwMode="auto">
          <a:xfrm>
            <a:off x="381000" y="1143000"/>
            <a:ext cx="8382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p:cNvSpPr txBox="1">
            <a:spLocks noChangeArrowheads="1"/>
          </p:cNvSpPr>
          <p:nvPr/>
        </p:nvSpPr>
        <p:spPr bwMode="auto">
          <a:xfrm>
            <a:off x="304800" y="387350"/>
            <a:ext cx="8983663" cy="679450"/>
          </a:xfrm>
          <a:prstGeom prst="rect">
            <a:avLst/>
          </a:prstGeom>
          <a:noFill/>
          <a:ln w="9525">
            <a:noFill/>
            <a:round/>
            <a:headEnd/>
            <a:tailEnd/>
          </a:ln>
        </p:spPr>
        <p:txBody>
          <a:bodyPr lIns="90000" tIns="46800" rIns="90000" bIns="46800">
            <a:spAutoFit/>
          </a:bodyP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dirty="0">
                <a:solidFill>
                  <a:srgbClr val="FFFFFF"/>
                </a:solidFill>
                <a:latin typeface="+mj-lt"/>
              </a:rPr>
              <a:t>Annual Profile of Monthly Peaks, kW</a:t>
            </a:r>
          </a:p>
        </p:txBody>
      </p:sp>
      <p:sp>
        <p:nvSpPr>
          <p:cNvPr id="5" name="Text Box 8"/>
          <p:cNvSpPr txBox="1">
            <a:spLocks noChangeArrowheads="1"/>
          </p:cNvSpPr>
          <p:nvPr/>
        </p:nvSpPr>
        <p:spPr bwMode="auto">
          <a:xfrm>
            <a:off x="1600200" y="6219825"/>
            <a:ext cx="5875338" cy="561975"/>
          </a:xfrm>
          <a:prstGeom prst="rect">
            <a:avLst/>
          </a:prstGeom>
          <a:noFill/>
          <a:ln w="9525">
            <a:noFill/>
            <a:round/>
            <a:headEnd/>
            <a:tailEnd/>
          </a:ln>
        </p:spPr>
        <p:txBody>
          <a:bodyPr wrap="none" lIns="90000" tIns="46800" rIns="90000" bIns="46800">
            <a:spAutoFit/>
          </a:bodyP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200" dirty="0">
                <a:solidFill>
                  <a:srgbClr val="FFFFFF"/>
                </a:solidFill>
                <a:latin typeface="+mj-lt"/>
              </a:rPr>
              <a:t>Chillers add 500 kW in summer</a:t>
            </a:r>
          </a:p>
        </p:txBody>
      </p:sp>
      <p:sp>
        <p:nvSpPr>
          <p:cNvPr id="228357" name="Line 5"/>
          <p:cNvSpPr>
            <a:spLocks noChangeShapeType="1"/>
          </p:cNvSpPr>
          <p:nvPr/>
        </p:nvSpPr>
        <p:spPr bwMode="auto">
          <a:xfrm>
            <a:off x="1600200" y="1981200"/>
            <a:ext cx="2743200" cy="1588"/>
          </a:xfrm>
          <a:prstGeom prst="line">
            <a:avLst/>
          </a:prstGeom>
          <a:noFill/>
          <a:ln w="38160">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28358" name="Line 6"/>
          <p:cNvSpPr>
            <a:spLocks noChangeShapeType="1"/>
          </p:cNvSpPr>
          <p:nvPr/>
        </p:nvSpPr>
        <p:spPr bwMode="auto">
          <a:xfrm>
            <a:off x="1600200" y="2819400"/>
            <a:ext cx="533400" cy="1588"/>
          </a:xfrm>
          <a:prstGeom prst="line">
            <a:avLst/>
          </a:prstGeom>
          <a:noFill/>
          <a:ln w="38160">
            <a:solidFill>
              <a:srgbClr val="FF0000"/>
            </a:solidFill>
            <a:miter lim="800000"/>
            <a:headEnd/>
            <a:tailEnd/>
          </a:ln>
          <a:extLst>
            <a:ext uri="{909E8E84-426E-40DD-AFC4-6F175D3DCCD1}">
              <a14:hiddenFill xmlns:a14="http://schemas.microsoft.com/office/drawing/2010/main">
                <a:noFill/>
              </a14:hiddenFill>
            </a:ext>
          </a:extLst>
        </p:spPr>
        <p:txBody>
          <a:bodyPr/>
          <a:lstStyle/>
          <a:p>
            <a:endParaRPr lang="en-US"/>
          </a:p>
        </p:txBody>
      </p:sp>
      <p:sp>
        <p:nvSpPr>
          <p:cNvPr id="228359" name="Line 7"/>
          <p:cNvSpPr>
            <a:spLocks noChangeShapeType="1"/>
          </p:cNvSpPr>
          <p:nvPr/>
        </p:nvSpPr>
        <p:spPr bwMode="auto">
          <a:xfrm>
            <a:off x="1828800" y="1981200"/>
            <a:ext cx="1588" cy="838200"/>
          </a:xfrm>
          <a:prstGeom prst="line">
            <a:avLst/>
          </a:prstGeom>
          <a:noFill/>
          <a:ln w="38160">
            <a:solidFill>
              <a:srgbClr val="FF0000"/>
            </a:solidFill>
            <a:miter lim="800000"/>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8360"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10" name="Slide Number Placeholder 5"/>
          <p:cNvSpPr>
            <a:spLocks noGrp="1"/>
          </p:cNvSpPr>
          <p:nvPr>
            <p:ph type="sldNum" sz="quarter" idx="11"/>
          </p:nvPr>
        </p:nvSpPr>
        <p:spPr/>
        <p:txBody>
          <a:bodyPr/>
          <a:lstStyle/>
          <a:p>
            <a:pPr>
              <a:defRPr/>
            </a:pPr>
            <a:fld id="{484A57A9-B89F-4DFD-A788-AF648D46EF7A}" type="slidenum">
              <a:rPr lang="en-US"/>
              <a:pPr>
                <a:defRPr/>
              </a:pPr>
              <a:t>221</a:t>
            </a:fld>
            <a:endParaRPr lang="en-US" dirty="0"/>
          </a:p>
        </p:txBody>
      </p:sp>
    </p:spTree>
  </p:cSld>
  <p:clrMapOvr>
    <a:masterClrMapping/>
  </p:clrMapOvr>
  <p:transition spd="slow"/>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p:cNvSpPr txBox="1">
            <a:spLocks noChangeArrowheads="1"/>
          </p:cNvSpPr>
          <p:nvPr/>
        </p:nvSpPr>
        <p:spPr bwMode="auto">
          <a:xfrm>
            <a:off x="330200" y="381000"/>
            <a:ext cx="8813800" cy="738188"/>
          </a:xfrm>
          <a:prstGeom prst="rect">
            <a:avLst/>
          </a:prstGeom>
          <a:noFill/>
          <a:ln w="9525">
            <a:noFill/>
            <a:round/>
            <a:headEnd/>
            <a:tailEnd/>
          </a:ln>
        </p:spPr>
        <p:txBody>
          <a:bodyPr lIns="90000" tIns="46800" rIns="90000" bIns="46800">
            <a:spAutoFit/>
          </a:bodyP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400" dirty="0">
                <a:solidFill>
                  <a:srgbClr val="FFFFFF"/>
                </a:solidFill>
                <a:latin typeface="+mj-lt"/>
              </a:rPr>
              <a:t>Annual Profile of Monthly kWh</a:t>
            </a:r>
          </a:p>
        </p:txBody>
      </p:sp>
      <p:pic>
        <p:nvPicPr>
          <p:cNvPr id="229379" name="Picture 5" descr="usbank2.bmp"/>
          <p:cNvPicPr>
            <a:picLocks noChangeAspect="1"/>
          </p:cNvPicPr>
          <p:nvPr/>
        </p:nvPicPr>
        <p:blipFill>
          <a:blip r:embed="rId3" cstate="print">
            <a:extLst>
              <a:ext uri="{28A0092B-C50C-407E-A947-70E740481C1C}">
                <a14:useLocalDpi xmlns:a14="http://schemas.microsoft.com/office/drawing/2010/main" val="0"/>
              </a:ext>
            </a:extLst>
          </a:blip>
          <a:srcRect t="11765" b="11765"/>
          <a:stretch>
            <a:fillRect/>
          </a:stretch>
        </p:blipFill>
        <p:spPr bwMode="auto">
          <a:xfrm>
            <a:off x="152400" y="1143000"/>
            <a:ext cx="8875713"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8"/>
          <p:cNvSpPr txBox="1">
            <a:spLocks noChangeArrowheads="1"/>
          </p:cNvSpPr>
          <p:nvPr/>
        </p:nvSpPr>
        <p:spPr bwMode="auto">
          <a:xfrm>
            <a:off x="1600200" y="6143625"/>
            <a:ext cx="5395913" cy="561975"/>
          </a:xfrm>
          <a:prstGeom prst="rect">
            <a:avLst/>
          </a:prstGeom>
          <a:noFill/>
          <a:ln w="9525">
            <a:noFill/>
            <a:round/>
            <a:headEnd/>
            <a:tailEnd/>
          </a:ln>
        </p:spPr>
        <p:txBody>
          <a:bodyPr wrap="none" lIns="90000" tIns="46800" rIns="90000" bIns="46800">
            <a:spAutoFit/>
          </a:bodyP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200" dirty="0">
                <a:solidFill>
                  <a:srgbClr val="FFFFFF"/>
                </a:solidFill>
                <a:latin typeface="+mj-lt"/>
              </a:rPr>
              <a:t>Fans waste energy in winter!</a:t>
            </a:r>
          </a:p>
        </p:txBody>
      </p:sp>
      <p:sp>
        <p:nvSpPr>
          <p:cNvPr id="7" name="Oval 6"/>
          <p:cNvSpPr/>
          <p:nvPr/>
        </p:nvSpPr>
        <p:spPr>
          <a:xfrm>
            <a:off x="1524000" y="1676400"/>
            <a:ext cx="1143000" cy="1219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8" name="Oval 7"/>
          <p:cNvSpPr/>
          <p:nvPr/>
        </p:nvSpPr>
        <p:spPr>
          <a:xfrm>
            <a:off x="6324600" y="1600200"/>
            <a:ext cx="1447800" cy="1600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29383"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10" name="Slide Number Placeholder 5"/>
          <p:cNvSpPr>
            <a:spLocks noGrp="1"/>
          </p:cNvSpPr>
          <p:nvPr>
            <p:ph type="sldNum" sz="quarter" idx="11"/>
          </p:nvPr>
        </p:nvSpPr>
        <p:spPr/>
        <p:txBody>
          <a:bodyPr/>
          <a:lstStyle/>
          <a:p>
            <a:pPr>
              <a:defRPr/>
            </a:pPr>
            <a:fld id="{9CA5AE79-6459-4F84-BF08-3F97AE4EAC81}" type="slidenum">
              <a:rPr lang="en-US"/>
              <a:pPr>
                <a:defRPr/>
              </a:pPr>
              <a:t>222</a:t>
            </a:fld>
            <a:endParaRPr lang="en-US" dirty="0"/>
          </a:p>
        </p:txBody>
      </p:sp>
    </p:spTree>
  </p:cSld>
  <p:clrMapOvr>
    <a:masterClrMapping/>
  </p:clrMapOvr>
  <p:transition spd="slow"/>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0402" name="Picture 7" descr="usbank3.bmp"/>
          <p:cNvPicPr>
            <a:picLocks noChangeAspect="1"/>
          </p:cNvPicPr>
          <p:nvPr/>
        </p:nvPicPr>
        <p:blipFill>
          <a:blip r:embed="rId3" cstate="print">
            <a:extLst>
              <a:ext uri="{28A0092B-C50C-407E-A947-70E740481C1C}">
                <a14:useLocalDpi xmlns:a14="http://schemas.microsoft.com/office/drawing/2010/main" val="0"/>
              </a:ext>
            </a:extLst>
          </a:blip>
          <a:srcRect t="11765" b="11765"/>
          <a:stretch>
            <a:fillRect/>
          </a:stretch>
        </p:blipFill>
        <p:spPr bwMode="auto">
          <a:xfrm>
            <a:off x="381000" y="1054100"/>
            <a:ext cx="83820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p:cNvSpPr/>
          <p:nvPr/>
        </p:nvSpPr>
        <p:spPr>
          <a:xfrm>
            <a:off x="1524000" y="1371600"/>
            <a:ext cx="1143000" cy="1219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5" name="Oval 4"/>
          <p:cNvSpPr/>
          <p:nvPr/>
        </p:nvSpPr>
        <p:spPr>
          <a:xfrm>
            <a:off x="6172200" y="1295400"/>
            <a:ext cx="1600200" cy="1752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30405" name="Oval 5"/>
          <p:cNvSpPr>
            <a:spLocks noChangeArrowheads="1"/>
          </p:cNvSpPr>
          <p:nvPr/>
        </p:nvSpPr>
        <p:spPr bwMode="auto">
          <a:xfrm>
            <a:off x="2438400" y="1143000"/>
            <a:ext cx="3962400" cy="4191000"/>
          </a:xfrm>
          <a:prstGeom prst="ellipse">
            <a:avLst/>
          </a:prstGeom>
          <a:noFill/>
          <a:ln w="19050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cxnSp>
        <p:nvCxnSpPr>
          <p:cNvPr id="230406" name="Straight Connector 7"/>
          <p:cNvCxnSpPr>
            <a:cxnSpLocks noChangeShapeType="1"/>
            <a:stCxn id="230405" idx="3"/>
            <a:endCxn id="230405" idx="7"/>
          </p:cNvCxnSpPr>
          <p:nvPr/>
        </p:nvCxnSpPr>
        <p:spPr bwMode="auto">
          <a:xfrm rot="5400000" flipH="1" flipV="1">
            <a:off x="2938462" y="1838326"/>
            <a:ext cx="2962275" cy="2800350"/>
          </a:xfrm>
          <a:prstGeom prst="line">
            <a:avLst/>
          </a:prstGeom>
          <a:noFill/>
          <a:ln w="190500">
            <a:solidFill>
              <a:srgbClr val="FF0000"/>
            </a:solidFill>
            <a:round/>
            <a:headEnd/>
            <a:tailEnd/>
          </a:ln>
          <a:extLst>
            <a:ext uri="{909E8E84-426E-40DD-AFC4-6F175D3DCCD1}">
              <a14:hiddenFill xmlns:a14="http://schemas.microsoft.com/office/drawing/2010/main">
                <a:noFill/>
              </a14:hiddenFill>
            </a:ext>
          </a:extLst>
        </p:spPr>
      </p:cxnSp>
      <p:sp>
        <p:nvSpPr>
          <p:cNvPr id="8" name="Text Box 2"/>
          <p:cNvSpPr txBox="1">
            <a:spLocks noChangeArrowheads="1"/>
          </p:cNvSpPr>
          <p:nvPr/>
        </p:nvSpPr>
        <p:spPr bwMode="auto">
          <a:xfrm>
            <a:off x="-69850" y="326651"/>
            <a:ext cx="9372600" cy="737767"/>
          </a:xfrm>
          <a:prstGeom prst="rect">
            <a:avLst/>
          </a:prstGeom>
          <a:noFill/>
          <a:ln w="9525">
            <a:noFill/>
            <a:round/>
            <a:headEnd/>
            <a:tailEnd/>
          </a:ln>
        </p:spPr>
        <p:txBody>
          <a:bodyPr wrap="square" lIns="90000" tIns="46800" rIns="90000" bIns="46800">
            <a:spAutoFit/>
          </a:bodyP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400" spc="-20" dirty="0">
                <a:solidFill>
                  <a:srgbClr val="FFFFFF"/>
                </a:solidFill>
                <a:latin typeface="+mj-lt"/>
              </a:rPr>
              <a:t>Evaluate Progress </a:t>
            </a:r>
            <a:r>
              <a:rPr lang="en-GB" sz="4400" spc="-20">
                <a:solidFill>
                  <a:srgbClr val="FFFFFF"/>
                </a:solidFill>
                <a:latin typeface="+mj-lt"/>
              </a:rPr>
              <a:t>Three </a:t>
            </a:r>
            <a:r>
              <a:rPr lang="en-GB" sz="4400" spc="-20" dirty="0">
                <a:solidFill>
                  <a:srgbClr val="FFFFFF"/>
                </a:solidFill>
                <a:latin typeface="+mj-lt"/>
              </a:rPr>
              <a:t>Years Later</a:t>
            </a:r>
          </a:p>
        </p:txBody>
      </p:sp>
      <p:sp>
        <p:nvSpPr>
          <p:cNvPr id="9" name="Text Box 8"/>
          <p:cNvSpPr txBox="1">
            <a:spLocks noChangeArrowheads="1"/>
          </p:cNvSpPr>
          <p:nvPr/>
        </p:nvSpPr>
        <p:spPr bwMode="auto">
          <a:xfrm>
            <a:off x="1295400" y="6143625"/>
            <a:ext cx="7012154" cy="562334"/>
          </a:xfrm>
          <a:prstGeom prst="rect">
            <a:avLst/>
          </a:prstGeom>
          <a:noFill/>
          <a:ln w="9525">
            <a:noFill/>
            <a:round/>
            <a:headEnd/>
            <a:tailEnd/>
          </a:ln>
        </p:spPr>
        <p:txBody>
          <a:bodyPr wrap="none" lIns="90000" tIns="46800" rIns="90000" bIns="46800">
            <a:spAutoFit/>
          </a:bodyPr>
          <a:lstStyle/>
          <a:p>
            <a:pP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200" b="1" u="sng" dirty="0">
                <a:solidFill>
                  <a:srgbClr val="FFFFFF"/>
                </a:solidFill>
                <a:latin typeface="+mj-lt"/>
              </a:rPr>
              <a:t>Energy</a:t>
            </a:r>
            <a:r>
              <a:rPr lang="en-GB" sz="3200">
                <a:solidFill>
                  <a:srgbClr val="FFFFFF"/>
                </a:solidFill>
                <a:latin typeface="+mj-lt"/>
              </a:rPr>
              <a:t> </a:t>
            </a:r>
            <a:r>
              <a:rPr lang="en-GB" sz="3200" b="1" u="sng">
                <a:solidFill>
                  <a:srgbClr val="FFFFFF"/>
                </a:solidFill>
                <a:latin typeface="+mj-lt"/>
              </a:rPr>
              <a:t>management did not work </a:t>
            </a:r>
            <a:r>
              <a:rPr lang="en-GB" sz="3200" b="1" u="sng" dirty="0">
                <a:solidFill>
                  <a:srgbClr val="FFFFFF"/>
                </a:solidFill>
                <a:latin typeface="+mj-lt"/>
              </a:rPr>
              <a:t>!</a:t>
            </a:r>
          </a:p>
        </p:txBody>
      </p:sp>
      <p:sp>
        <p:nvSpPr>
          <p:cNvPr id="230409"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11" name="Slide Number Placeholder 5"/>
          <p:cNvSpPr>
            <a:spLocks noGrp="1"/>
          </p:cNvSpPr>
          <p:nvPr>
            <p:ph type="sldNum" sz="quarter" idx="11"/>
          </p:nvPr>
        </p:nvSpPr>
        <p:spPr/>
        <p:txBody>
          <a:bodyPr/>
          <a:lstStyle/>
          <a:p>
            <a:pPr>
              <a:defRPr/>
            </a:pPr>
            <a:fld id="{321425B4-D48E-4601-B873-F90CF04BB87E}" type="slidenum">
              <a:rPr lang="en-US"/>
              <a:pPr>
                <a:defRPr/>
              </a:pPr>
              <a:t>223</a:t>
            </a:fld>
            <a:endParaRPr lang="en-US" dirty="0"/>
          </a:p>
        </p:txBody>
      </p:sp>
    </p:spTree>
  </p:cSld>
  <p:clrMapOvr>
    <a:masterClrMapping/>
  </p:clrMapOvr>
  <p:transition spd="slow"/>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idx="4294967295"/>
          </p:nvPr>
        </p:nvSpPr>
        <p:spPr>
          <a:xfrm>
            <a:off x="457200" y="487363"/>
            <a:ext cx="8229600" cy="884237"/>
          </a:xfrm>
        </p:spPr>
        <p:txBody>
          <a:bodyPr/>
          <a:lstStyle/>
          <a:p>
            <a:r>
              <a:rPr lang="en-US" dirty="0"/>
              <a:t>Explanation of No </a:t>
            </a:r>
            <a:r>
              <a:rPr lang="en-US"/>
              <a:t>Progress </a:t>
            </a:r>
            <a:br>
              <a:rPr lang="en-US" dirty="0"/>
            </a:br>
            <a:r>
              <a:rPr lang="en-US"/>
              <a:t>at </a:t>
            </a:r>
            <a:r>
              <a:rPr lang="en-US" dirty="0"/>
              <a:t>Madison Bank</a:t>
            </a:r>
          </a:p>
        </p:txBody>
      </p:sp>
      <p:sp>
        <p:nvSpPr>
          <p:cNvPr id="231427" name="Rectangle 3"/>
          <p:cNvSpPr>
            <a:spLocks noGrp="1" noChangeArrowheads="1"/>
          </p:cNvSpPr>
          <p:nvPr>
            <p:ph type="body" idx="4294967295"/>
          </p:nvPr>
        </p:nvSpPr>
        <p:spPr>
          <a:xfrm>
            <a:off x="457200" y="1981200"/>
            <a:ext cx="8229600" cy="4876800"/>
          </a:xfrm>
        </p:spPr>
        <p:txBody>
          <a:bodyPr/>
          <a:lstStyle/>
          <a:p>
            <a:r>
              <a:rPr lang="en-US" sz="3000" dirty="0"/>
              <a:t>The high electrical energy use in colder months results from decision to maintain fans on 24/7:</a:t>
            </a:r>
          </a:p>
          <a:p>
            <a:pPr lvl="1"/>
            <a:r>
              <a:rPr lang="en-US" dirty="0"/>
              <a:t>No commitment to improve energy use</a:t>
            </a:r>
          </a:p>
          <a:p>
            <a:pPr lvl="1"/>
            <a:r>
              <a:rPr lang="en-US" dirty="0"/>
              <a:t>No accountability </a:t>
            </a:r>
          </a:p>
          <a:p>
            <a:endParaRPr lang="en-US" dirty="0"/>
          </a:p>
          <a:p>
            <a:pPr>
              <a:buFont typeface="Wingdings" pitchFamily="2" charset="2"/>
              <a:buNone/>
            </a:pPr>
            <a:r>
              <a:rPr lang="en-US"/>
              <a:t>Therefore, </a:t>
            </a:r>
            <a:r>
              <a:rPr lang="en-US" b="1" u="sng"/>
              <a:t>no change</a:t>
            </a:r>
            <a:endParaRPr lang="en-US" b="1" u="sng" dirty="0"/>
          </a:p>
        </p:txBody>
      </p:sp>
      <p:sp>
        <p:nvSpPr>
          <p:cNvPr id="231428"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7" name="Slide Number Placeholder 5"/>
          <p:cNvSpPr>
            <a:spLocks noGrp="1"/>
          </p:cNvSpPr>
          <p:nvPr>
            <p:ph type="sldNum" sz="quarter" idx="11"/>
          </p:nvPr>
        </p:nvSpPr>
        <p:spPr/>
        <p:txBody>
          <a:bodyPr/>
          <a:lstStyle/>
          <a:p>
            <a:pPr>
              <a:defRPr/>
            </a:pPr>
            <a:fld id="{626AAA27-76CB-406C-8F02-D42D736F7861}" type="slidenum">
              <a:rPr lang="en-US"/>
              <a:pPr>
                <a:defRPr/>
              </a:pPr>
              <a:t>224</a:t>
            </a:fld>
            <a:endParaRPr lang="en-US" dirty="0"/>
          </a:p>
        </p:txBody>
      </p:sp>
    </p:spTree>
  </p:cSld>
  <p:clrMapOvr>
    <a:masterClrMapping/>
  </p:clrMapOvr>
  <p:transition/>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hart 6"/>
          <p:cNvGraphicFramePr>
            <a:graphicFrameLocks/>
          </p:cNvGraphicFramePr>
          <p:nvPr/>
        </p:nvGraphicFramePr>
        <p:xfrm>
          <a:off x="63366" y="1534319"/>
          <a:ext cx="9004433" cy="3799681"/>
        </p:xfrm>
        <a:graphic>
          <a:graphicData uri="http://schemas.openxmlformats.org/drawingml/2006/chart">
            <c:chart xmlns:c="http://schemas.openxmlformats.org/drawingml/2006/chart" xmlns:r="http://schemas.openxmlformats.org/officeDocument/2006/relationships" r:id="rId3"/>
          </a:graphicData>
        </a:graphic>
      </p:graphicFrame>
      <p:sp>
        <p:nvSpPr>
          <p:cNvPr id="232451" name="Title 1"/>
          <p:cNvSpPr>
            <a:spLocks noGrp="1"/>
          </p:cNvSpPr>
          <p:nvPr>
            <p:ph type="title"/>
          </p:nvPr>
        </p:nvSpPr>
        <p:spPr/>
        <p:txBody>
          <a:bodyPr/>
          <a:lstStyle/>
          <a:p>
            <a:r>
              <a:rPr lang="en-US"/>
              <a:t>But Things Have Changed!</a:t>
            </a:r>
          </a:p>
        </p:txBody>
      </p:sp>
      <p:sp>
        <p:nvSpPr>
          <p:cNvPr id="232452" name="Line 3"/>
          <p:cNvSpPr>
            <a:spLocks noChangeShapeType="1"/>
          </p:cNvSpPr>
          <p:nvPr/>
        </p:nvSpPr>
        <p:spPr bwMode="auto">
          <a:xfrm>
            <a:off x="3176588" y="3962400"/>
            <a:ext cx="971550" cy="142875"/>
          </a:xfrm>
          <a:prstGeom prst="line">
            <a:avLst/>
          </a:prstGeom>
          <a:noFill/>
          <a:ln w="9525">
            <a:solidFill>
              <a:srgbClr val="953735"/>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 name="Text Box 2"/>
          <p:cNvSpPr txBox="1">
            <a:spLocks noChangeArrowheads="1"/>
          </p:cNvSpPr>
          <p:nvPr/>
        </p:nvSpPr>
        <p:spPr bwMode="auto">
          <a:xfrm>
            <a:off x="2209800" y="3860800"/>
            <a:ext cx="990600" cy="173038"/>
          </a:xfrm>
          <a:prstGeom prst="rect">
            <a:avLst/>
          </a:prstGeom>
          <a:solidFill>
            <a:srgbClr val="FFFFFF"/>
          </a:solidFill>
          <a:ln w="9525">
            <a:solidFill>
              <a:schemeClr val="accent2">
                <a:lumMod val="75000"/>
              </a:schemeClr>
            </a:solidFill>
            <a:miter lim="800000"/>
            <a:headEnd/>
            <a:tailEnd/>
          </a:ln>
        </p:spPr>
        <p:txBody>
          <a:bodyPr lIns="27432" tIns="22860" rIns="0" bIns="0" upright="1"/>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defRPr sz="1000"/>
            </a:pPr>
            <a:r>
              <a:rPr lang="en-US" sz="800" b="1" dirty="0">
                <a:solidFill>
                  <a:schemeClr val="accent2">
                    <a:lumMod val="75000"/>
                  </a:schemeClr>
                </a:solidFill>
                <a:cs typeface="Arial"/>
              </a:rPr>
              <a:t>17 day bill period</a:t>
            </a:r>
          </a:p>
        </p:txBody>
      </p:sp>
      <p:sp>
        <p:nvSpPr>
          <p:cNvPr id="232454" name="TextBox 8"/>
          <p:cNvSpPr txBox="1">
            <a:spLocks noChangeArrowheads="1"/>
          </p:cNvSpPr>
          <p:nvPr/>
        </p:nvSpPr>
        <p:spPr bwMode="auto">
          <a:xfrm>
            <a:off x="2209800" y="5334000"/>
            <a:ext cx="5181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600">
                <a:solidFill>
                  <a:schemeClr val="bg1"/>
                </a:solidFill>
              </a:rPr>
              <a:t>August 2010</a:t>
            </a:r>
            <a:r>
              <a:rPr lang="en-US" sz="1600" dirty="0">
                <a:solidFill>
                  <a:schemeClr val="bg1"/>
                </a:solidFill>
              </a:rPr>
              <a:t>: New tenants include 11,000 ft</a:t>
            </a:r>
            <a:r>
              <a:rPr lang="en-US" sz="1600" baseline="30000" dirty="0">
                <a:solidFill>
                  <a:schemeClr val="bg1"/>
                </a:solidFill>
              </a:rPr>
              <a:t>2</a:t>
            </a:r>
            <a:r>
              <a:rPr lang="en-US" sz="1600" dirty="0">
                <a:solidFill>
                  <a:schemeClr val="bg1"/>
                </a:solidFill>
              </a:rPr>
              <a:t> restaurant</a:t>
            </a:r>
          </a:p>
        </p:txBody>
      </p:sp>
      <p:sp>
        <p:nvSpPr>
          <p:cNvPr id="232455"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10" name="Slide Number Placeholder 5"/>
          <p:cNvSpPr>
            <a:spLocks noGrp="1"/>
          </p:cNvSpPr>
          <p:nvPr>
            <p:ph type="sldNum" sz="quarter" idx="11"/>
          </p:nvPr>
        </p:nvSpPr>
        <p:spPr/>
        <p:txBody>
          <a:bodyPr/>
          <a:lstStyle/>
          <a:p>
            <a:pPr>
              <a:defRPr/>
            </a:pPr>
            <a:fld id="{04F25EBB-3E69-42A3-8CCB-DA8B1E562355}" type="slidenum">
              <a:rPr lang="en-US"/>
              <a:pPr>
                <a:defRPr/>
              </a:pPr>
              <a:t>225</a:t>
            </a:fld>
            <a:endParaRPr lang="en-US" dirty="0"/>
          </a:p>
        </p:txBody>
      </p:sp>
    </p:spTree>
  </p:cSld>
  <p:clrMapOvr>
    <a:masterClrMapping/>
  </p:clrMapOvr>
  <p:transition spd="slow"/>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Title 2"/>
          <p:cNvSpPr>
            <a:spLocks noGrp="1"/>
          </p:cNvSpPr>
          <p:nvPr>
            <p:ph type="title"/>
          </p:nvPr>
        </p:nvSpPr>
        <p:spPr/>
        <p:txBody>
          <a:bodyPr/>
          <a:lstStyle/>
          <a:p>
            <a:r>
              <a:rPr lang="en-US" dirty="0"/>
              <a:t>U.S. Bank Gas Utility Analysis</a:t>
            </a:r>
          </a:p>
        </p:txBody>
      </p:sp>
      <p:graphicFrame>
        <p:nvGraphicFramePr>
          <p:cNvPr id="2" name="Table 2"/>
          <p:cNvGraphicFramePr>
            <a:graphicFrameLocks noGrp="1"/>
          </p:cNvGraphicFramePr>
          <p:nvPr>
            <p:extLst>
              <p:ext uri="{D42A27DB-BD31-4B8C-83A1-F6EECF244321}">
                <p14:modId xmlns:p14="http://schemas.microsoft.com/office/powerpoint/2010/main" val="129277800"/>
              </p:ext>
            </p:extLst>
          </p:nvPr>
        </p:nvGraphicFramePr>
        <p:xfrm>
          <a:off x="990600" y="2076450"/>
          <a:ext cx="7086600" cy="2724150"/>
        </p:xfrm>
        <a:graphic>
          <a:graphicData uri="http://schemas.openxmlformats.org/drawingml/2006/table">
            <a:tbl>
              <a:tblPr firstRow="1" bandRow="1">
                <a:tableStyleId>{93296810-A885-4BE3-A3E7-6D5BEEA58F35}</a:tableStyleId>
              </a:tblPr>
              <a:tblGrid>
                <a:gridCol w="1771650">
                  <a:extLst>
                    <a:ext uri="{9D8B030D-6E8A-4147-A177-3AD203B41FA5}">
                      <a16:colId xmlns:a16="http://schemas.microsoft.com/office/drawing/2014/main" val="20000"/>
                    </a:ext>
                  </a:extLst>
                </a:gridCol>
                <a:gridCol w="1771650">
                  <a:extLst>
                    <a:ext uri="{9D8B030D-6E8A-4147-A177-3AD203B41FA5}">
                      <a16:colId xmlns:a16="http://schemas.microsoft.com/office/drawing/2014/main" val="20001"/>
                    </a:ext>
                  </a:extLst>
                </a:gridCol>
                <a:gridCol w="20193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tblGrid>
              <a:tr h="838047">
                <a:tc>
                  <a:txBody>
                    <a:bodyPr/>
                    <a:lstStyle/>
                    <a:p>
                      <a:r>
                        <a:rPr lang="en-US" sz="1800" dirty="0"/>
                        <a:t>Year</a:t>
                      </a:r>
                    </a:p>
                  </a:txBody>
                  <a:tcPr marT="45712" marB="45712" anchor="ctr"/>
                </a:tc>
                <a:tc>
                  <a:txBody>
                    <a:bodyPr/>
                    <a:lstStyle/>
                    <a:p>
                      <a:r>
                        <a:rPr lang="en-US" sz="1800" dirty="0"/>
                        <a:t>Gas Usage,</a:t>
                      </a:r>
                      <a:r>
                        <a:rPr lang="en-US" sz="1800" baseline="0" dirty="0"/>
                        <a:t> </a:t>
                      </a:r>
                      <a:r>
                        <a:rPr lang="en-US" sz="1800" dirty="0" err="1"/>
                        <a:t>therms</a:t>
                      </a:r>
                      <a:r>
                        <a:rPr lang="en-US" sz="1800" dirty="0"/>
                        <a:t>)</a:t>
                      </a:r>
                    </a:p>
                  </a:txBody>
                  <a:tcPr marT="45712" marB="45712" anchor="ctr"/>
                </a:tc>
                <a:tc>
                  <a:txBody>
                    <a:bodyPr/>
                    <a:lstStyle/>
                    <a:p>
                      <a:r>
                        <a:rPr lang="en-US" sz="1800" dirty="0"/>
                        <a:t>Gas Cost</a:t>
                      </a:r>
                      <a:r>
                        <a:rPr lang="en-US" sz="1800" baseline="0" dirty="0"/>
                        <a:t>, $</a:t>
                      </a:r>
                      <a:endParaRPr lang="en-US" sz="1800" dirty="0"/>
                    </a:p>
                  </a:txBody>
                  <a:tcPr marT="45712" marB="45712" anchor="ctr"/>
                </a:tc>
                <a:tc>
                  <a:txBody>
                    <a:bodyPr/>
                    <a:lstStyle/>
                    <a:p>
                      <a:r>
                        <a:rPr lang="en-US" sz="1800" dirty="0"/>
                        <a:t>Gas Rate,</a:t>
                      </a:r>
                      <a:r>
                        <a:rPr lang="en-US" sz="1800" baseline="0" dirty="0"/>
                        <a:t> </a:t>
                      </a:r>
                      <a:r>
                        <a:rPr lang="en-US" sz="1800" dirty="0"/>
                        <a:t>$/</a:t>
                      </a:r>
                      <a:r>
                        <a:rPr lang="en-US" sz="1800" dirty="0" err="1"/>
                        <a:t>therm</a:t>
                      </a:r>
                      <a:endParaRPr lang="en-US" sz="1800" dirty="0"/>
                    </a:p>
                  </a:txBody>
                  <a:tcPr marT="45712" marB="45712" anchor="ctr"/>
                </a:tc>
                <a:extLst>
                  <a:ext uri="{0D108BD9-81ED-4DB2-BD59-A6C34878D82A}">
                    <a16:rowId xmlns:a16="http://schemas.microsoft.com/office/drawing/2014/main" val="10000"/>
                  </a:ext>
                </a:extLst>
              </a:tr>
              <a:tr h="628701">
                <a:tc>
                  <a:txBody>
                    <a:bodyPr/>
                    <a:lstStyle/>
                    <a:p>
                      <a:r>
                        <a:rPr lang="en-US" sz="1800" dirty="0"/>
                        <a:t>2002</a:t>
                      </a:r>
                    </a:p>
                  </a:txBody>
                  <a:tcPr marT="45712" marB="45712"/>
                </a:tc>
                <a:tc>
                  <a:txBody>
                    <a:bodyPr/>
                    <a:lstStyle/>
                    <a:p>
                      <a:r>
                        <a:rPr lang="en-US" sz="1800" dirty="0"/>
                        <a:t>172,220</a:t>
                      </a:r>
                    </a:p>
                  </a:txBody>
                  <a:tcPr marT="45712" marB="45712"/>
                </a:tc>
                <a:tc>
                  <a:txBody>
                    <a:bodyPr/>
                    <a:lstStyle/>
                    <a:p>
                      <a:r>
                        <a:rPr lang="en-US" sz="1800" dirty="0"/>
                        <a:t>$87,236</a:t>
                      </a:r>
                    </a:p>
                  </a:txBody>
                  <a:tcPr marT="45712" marB="45712"/>
                </a:tc>
                <a:tc>
                  <a:txBody>
                    <a:bodyPr/>
                    <a:lstStyle/>
                    <a:p>
                      <a:r>
                        <a:rPr lang="en-US" sz="1800" dirty="0"/>
                        <a:t>$0.51</a:t>
                      </a:r>
                    </a:p>
                  </a:txBody>
                  <a:tcPr marT="45712" marB="45712"/>
                </a:tc>
                <a:extLst>
                  <a:ext uri="{0D108BD9-81ED-4DB2-BD59-A6C34878D82A}">
                    <a16:rowId xmlns:a16="http://schemas.microsoft.com/office/drawing/2014/main" val="10001"/>
                  </a:ext>
                </a:extLst>
              </a:tr>
              <a:tr h="628701">
                <a:tc>
                  <a:txBody>
                    <a:bodyPr/>
                    <a:lstStyle/>
                    <a:p>
                      <a:r>
                        <a:rPr lang="en-US" sz="1800" dirty="0"/>
                        <a:t>2011</a:t>
                      </a:r>
                    </a:p>
                  </a:txBody>
                  <a:tcPr marT="45712" marB="45712"/>
                </a:tc>
                <a:tc>
                  <a:txBody>
                    <a:bodyPr/>
                    <a:lstStyle/>
                    <a:p>
                      <a:r>
                        <a:rPr lang="en-US" sz="1800" dirty="0"/>
                        <a:t>101,556</a:t>
                      </a:r>
                    </a:p>
                  </a:txBody>
                  <a:tcPr marT="45712" marB="45712"/>
                </a:tc>
                <a:tc>
                  <a:txBody>
                    <a:bodyPr/>
                    <a:lstStyle/>
                    <a:p>
                      <a:r>
                        <a:rPr lang="en-US" sz="1800" dirty="0"/>
                        <a:t>$70,713</a:t>
                      </a:r>
                    </a:p>
                  </a:txBody>
                  <a:tcPr marT="45712" marB="45712"/>
                </a:tc>
                <a:tc>
                  <a:txBody>
                    <a:bodyPr/>
                    <a:lstStyle/>
                    <a:p>
                      <a:r>
                        <a:rPr lang="en-US" sz="1800" dirty="0"/>
                        <a:t>$0.70</a:t>
                      </a:r>
                    </a:p>
                  </a:txBody>
                  <a:tcPr marT="45712" marB="45712"/>
                </a:tc>
                <a:extLst>
                  <a:ext uri="{0D108BD9-81ED-4DB2-BD59-A6C34878D82A}">
                    <a16:rowId xmlns:a16="http://schemas.microsoft.com/office/drawing/2014/main" val="10002"/>
                  </a:ext>
                </a:extLst>
              </a:tr>
              <a:tr h="628701">
                <a:tc>
                  <a:txBody>
                    <a:bodyPr/>
                    <a:lstStyle/>
                    <a:p>
                      <a:r>
                        <a:rPr lang="en-US" sz="1800" dirty="0"/>
                        <a:t>Reduction</a:t>
                      </a:r>
                    </a:p>
                  </a:txBody>
                  <a:tcPr marT="45712" marB="45712"/>
                </a:tc>
                <a:tc>
                  <a:txBody>
                    <a:bodyPr/>
                    <a:lstStyle/>
                    <a:p>
                      <a:r>
                        <a:rPr lang="en-US" sz="1800" dirty="0"/>
                        <a:t>70,664 (41%)</a:t>
                      </a:r>
                    </a:p>
                  </a:txBody>
                  <a:tcPr marT="45712" marB="45712"/>
                </a:tc>
                <a:tc>
                  <a:txBody>
                    <a:bodyPr/>
                    <a:lstStyle/>
                    <a:p>
                      <a:r>
                        <a:rPr lang="en-US" sz="1800" dirty="0"/>
                        <a:t>$16,523  (19%)</a:t>
                      </a:r>
                    </a:p>
                  </a:txBody>
                  <a:tcPr marT="45712" marB="45712"/>
                </a:tc>
                <a:tc>
                  <a:txBody>
                    <a:bodyPr/>
                    <a:lstStyle/>
                    <a:p>
                      <a:r>
                        <a:rPr lang="en-US" sz="1800" dirty="0"/>
                        <a:t>+$0.19</a:t>
                      </a:r>
                    </a:p>
                  </a:txBody>
                  <a:tcPr marT="45712" marB="45712"/>
                </a:tc>
                <a:extLst>
                  <a:ext uri="{0D108BD9-81ED-4DB2-BD59-A6C34878D82A}">
                    <a16:rowId xmlns:a16="http://schemas.microsoft.com/office/drawing/2014/main" val="10003"/>
                  </a:ext>
                </a:extLst>
              </a:tr>
            </a:tbl>
          </a:graphicData>
        </a:graphic>
      </p:graphicFrame>
      <p:sp>
        <p:nvSpPr>
          <p:cNvPr id="233502"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5F720019-CDBE-4BE0-B0F7-03C2D99F3894}" type="slidenum">
              <a:rPr lang="en-US"/>
              <a:pPr>
                <a:defRPr/>
              </a:pPr>
              <a:t>226</a:t>
            </a:fld>
            <a:endParaRPr lang="en-US" dirty="0"/>
          </a:p>
        </p:txBody>
      </p:sp>
    </p:spTree>
  </p:cSld>
  <p:clrMapOvr>
    <a:masterClrMapping/>
  </p:clrMapOvr>
  <p:transition spd="slow"/>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449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825" y="457200"/>
            <a:ext cx="8308975" cy="6297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4499"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4" name="Slide Number Placeholder 5"/>
          <p:cNvSpPr>
            <a:spLocks noGrp="1"/>
          </p:cNvSpPr>
          <p:nvPr>
            <p:ph type="sldNum" sz="quarter" idx="11"/>
          </p:nvPr>
        </p:nvSpPr>
        <p:spPr/>
        <p:txBody>
          <a:bodyPr/>
          <a:lstStyle/>
          <a:p>
            <a:pPr>
              <a:defRPr/>
            </a:pPr>
            <a:fld id="{2F1CC79C-FB01-4234-B2AE-29B083C1204D}" type="slidenum">
              <a:rPr lang="en-US"/>
              <a:pPr>
                <a:defRPr/>
              </a:pPr>
              <a:t>227</a:t>
            </a:fld>
            <a:endParaRPr lang="en-US" dirty="0"/>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Title 2"/>
          <p:cNvSpPr>
            <a:spLocks noGrp="1"/>
          </p:cNvSpPr>
          <p:nvPr>
            <p:ph type="title"/>
          </p:nvPr>
        </p:nvSpPr>
        <p:spPr/>
        <p:txBody>
          <a:bodyPr/>
          <a:lstStyle/>
          <a:p>
            <a:r>
              <a:rPr lang="en-US"/>
              <a:t>US Bank Electric Utility Analysis</a:t>
            </a:r>
          </a:p>
        </p:txBody>
      </p:sp>
      <p:graphicFrame>
        <p:nvGraphicFramePr>
          <p:cNvPr id="2" name="Table 2"/>
          <p:cNvGraphicFramePr>
            <a:graphicFrameLocks noGrp="1"/>
          </p:cNvGraphicFramePr>
          <p:nvPr>
            <p:extLst>
              <p:ext uri="{D42A27DB-BD31-4B8C-83A1-F6EECF244321}">
                <p14:modId xmlns:p14="http://schemas.microsoft.com/office/powerpoint/2010/main" val="2767792815"/>
              </p:ext>
            </p:extLst>
          </p:nvPr>
        </p:nvGraphicFramePr>
        <p:xfrm>
          <a:off x="1143000" y="2152650"/>
          <a:ext cx="6781800" cy="2800352"/>
        </p:xfrm>
        <a:graphic>
          <a:graphicData uri="http://schemas.openxmlformats.org/drawingml/2006/table">
            <a:tbl>
              <a:tblPr firstRow="1" bandRow="1">
                <a:tableStyleId>{93296810-A885-4BE3-A3E7-6D5BEEA58F35}</a:tableStyleId>
              </a:tblPr>
              <a:tblGrid>
                <a:gridCol w="1695450">
                  <a:extLst>
                    <a:ext uri="{9D8B030D-6E8A-4147-A177-3AD203B41FA5}">
                      <a16:colId xmlns:a16="http://schemas.microsoft.com/office/drawing/2014/main" val="20000"/>
                    </a:ext>
                  </a:extLst>
                </a:gridCol>
                <a:gridCol w="1885950">
                  <a:extLst>
                    <a:ext uri="{9D8B030D-6E8A-4147-A177-3AD203B41FA5}">
                      <a16:colId xmlns:a16="http://schemas.microsoft.com/office/drawing/2014/main" val="20001"/>
                    </a:ext>
                  </a:extLst>
                </a:gridCol>
                <a:gridCol w="19812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tblGrid>
              <a:tr h="914377">
                <a:tc>
                  <a:txBody>
                    <a:bodyPr/>
                    <a:lstStyle/>
                    <a:p>
                      <a:r>
                        <a:rPr lang="en-US" sz="1800" dirty="0"/>
                        <a:t>Year</a:t>
                      </a:r>
                    </a:p>
                  </a:txBody>
                  <a:tcPr marT="45709" marB="45709" anchor="ctr"/>
                </a:tc>
                <a:tc>
                  <a:txBody>
                    <a:bodyPr/>
                    <a:lstStyle/>
                    <a:p>
                      <a:r>
                        <a:rPr lang="en-US" sz="1800" dirty="0"/>
                        <a:t>Electric Usage,</a:t>
                      </a:r>
                      <a:r>
                        <a:rPr lang="en-US" sz="1800" baseline="0" dirty="0"/>
                        <a:t> </a:t>
                      </a:r>
                      <a:r>
                        <a:rPr lang="en-US" sz="1800" dirty="0"/>
                        <a:t>kWh</a:t>
                      </a:r>
                    </a:p>
                  </a:txBody>
                  <a:tcPr marT="45709" marB="45709" anchor="ctr"/>
                </a:tc>
                <a:tc>
                  <a:txBody>
                    <a:bodyPr/>
                    <a:lstStyle/>
                    <a:p>
                      <a:r>
                        <a:rPr lang="en-US" sz="1800" dirty="0"/>
                        <a:t>Electric Cost,</a:t>
                      </a:r>
                      <a:r>
                        <a:rPr lang="en-US" sz="1800" baseline="0" dirty="0"/>
                        <a:t> </a:t>
                      </a:r>
                      <a:br>
                        <a:rPr lang="en-US" sz="1800" baseline="0" dirty="0"/>
                      </a:br>
                      <a:r>
                        <a:rPr lang="en-US" sz="1800" dirty="0"/>
                        <a:t>$</a:t>
                      </a:r>
                    </a:p>
                  </a:txBody>
                  <a:tcPr marT="45709" marB="45709" anchor="ctr"/>
                </a:tc>
                <a:tc>
                  <a:txBody>
                    <a:bodyPr/>
                    <a:lstStyle/>
                    <a:p>
                      <a:r>
                        <a:rPr lang="en-US" sz="1800" dirty="0"/>
                        <a:t>Electric Rate,</a:t>
                      </a:r>
                      <a:r>
                        <a:rPr lang="en-US" sz="1800" baseline="0" dirty="0"/>
                        <a:t> </a:t>
                      </a:r>
                      <a:r>
                        <a:rPr lang="en-US" sz="1800" dirty="0"/>
                        <a:t>$/kWh</a:t>
                      </a:r>
                    </a:p>
                  </a:txBody>
                  <a:tcPr marT="45709" marB="45709"/>
                </a:tc>
                <a:extLst>
                  <a:ext uri="{0D108BD9-81ED-4DB2-BD59-A6C34878D82A}">
                    <a16:rowId xmlns:a16="http://schemas.microsoft.com/office/drawing/2014/main" val="10000"/>
                  </a:ext>
                </a:extLst>
              </a:tr>
              <a:tr h="628658">
                <a:tc>
                  <a:txBody>
                    <a:bodyPr/>
                    <a:lstStyle/>
                    <a:p>
                      <a:r>
                        <a:rPr lang="en-US" sz="1800" dirty="0"/>
                        <a:t>2002</a:t>
                      </a:r>
                    </a:p>
                  </a:txBody>
                  <a:tcPr marT="45709" marB="45709"/>
                </a:tc>
                <a:tc>
                  <a:txBody>
                    <a:bodyPr/>
                    <a:lstStyle/>
                    <a:p>
                      <a:r>
                        <a:rPr lang="en-US" sz="1800" dirty="0"/>
                        <a:t>8,181,296</a:t>
                      </a:r>
                    </a:p>
                  </a:txBody>
                  <a:tcPr marT="45709" marB="45709"/>
                </a:tc>
                <a:tc>
                  <a:txBody>
                    <a:bodyPr/>
                    <a:lstStyle/>
                    <a:p>
                      <a:r>
                        <a:rPr lang="en-US" sz="1800" dirty="0"/>
                        <a:t>$523,405</a:t>
                      </a:r>
                    </a:p>
                  </a:txBody>
                  <a:tcPr marT="45709" marB="45709"/>
                </a:tc>
                <a:tc>
                  <a:txBody>
                    <a:bodyPr/>
                    <a:lstStyle/>
                    <a:p>
                      <a:r>
                        <a:rPr lang="en-US" sz="1800" dirty="0"/>
                        <a:t>$0.064</a:t>
                      </a:r>
                    </a:p>
                  </a:txBody>
                  <a:tcPr marT="45709" marB="45709"/>
                </a:tc>
                <a:extLst>
                  <a:ext uri="{0D108BD9-81ED-4DB2-BD59-A6C34878D82A}">
                    <a16:rowId xmlns:a16="http://schemas.microsoft.com/office/drawing/2014/main" val="10001"/>
                  </a:ext>
                </a:extLst>
              </a:tr>
              <a:tr h="628658">
                <a:tc>
                  <a:txBody>
                    <a:bodyPr/>
                    <a:lstStyle/>
                    <a:p>
                      <a:r>
                        <a:rPr lang="en-US" sz="1800" dirty="0"/>
                        <a:t>2011</a:t>
                      </a:r>
                    </a:p>
                  </a:txBody>
                  <a:tcPr marT="45709" marB="45709"/>
                </a:tc>
                <a:tc>
                  <a:txBody>
                    <a:bodyPr/>
                    <a:lstStyle/>
                    <a:p>
                      <a:r>
                        <a:rPr lang="en-US" sz="1800" dirty="0"/>
                        <a:t>4,282,613</a:t>
                      </a:r>
                    </a:p>
                  </a:txBody>
                  <a:tcPr marT="45709" marB="45709"/>
                </a:tc>
                <a:tc>
                  <a:txBody>
                    <a:bodyPr/>
                    <a:lstStyle/>
                    <a:p>
                      <a:r>
                        <a:rPr lang="en-US" sz="1800" dirty="0"/>
                        <a:t>$489,521</a:t>
                      </a:r>
                    </a:p>
                  </a:txBody>
                  <a:tcPr marT="45709" marB="45709"/>
                </a:tc>
                <a:tc>
                  <a:txBody>
                    <a:bodyPr/>
                    <a:lstStyle/>
                    <a:p>
                      <a:r>
                        <a:rPr lang="en-US" sz="1800" dirty="0"/>
                        <a:t>$0.114</a:t>
                      </a:r>
                    </a:p>
                  </a:txBody>
                  <a:tcPr marT="45709" marB="45709"/>
                </a:tc>
                <a:extLst>
                  <a:ext uri="{0D108BD9-81ED-4DB2-BD59-A6C34878D82A}">
                    <a16:rowId xmlns:a16="http://schemas.microsoft.com/office/drawing/2014/main" val="10002"/>
                  </a:ext>
                </a:extLst>
              </a:tr>
              <a:tr h="628658">
                <a:tc>
                  <a:txBody>
                    <a:bodyPr/>
                    <a:lstStyle/>
                    <a:p>
                      <a:r>
                        <a:rPr lang="en-US" sz="1800" dirty="0"/>
                        <a:t>Reduction</a:t>
                      </a:r>
                    </a:p>
                  </a:txBody>
                  <a:tcPr marT="45709" marB="45709"/>
                </a:tc>
                <a:tc>
                  <a:txBody>
                    <a:bodyPr/>
                    <a:lstStyle/>
                    <a:p>
                      <a:r>
                        <a:rPr lang="en-US" sz="1800" dirty="0"/>
                        <a:t>3,898,683 (48%)</a:t>
                      </a:r>
                    </a:p>
                  </a:txBody>
                  <a:tcPr marT="45709" marB="45709"/>
                </a:tc>
                <a:tc>
                  <a:txBody>
                    <a:bodyPr/>
                    <a:lstStyle/>
                    <a:p>
                      <a:r>
                        <a:rPr lang="en-US" sz="1800" dirty="0"/>
                        <a:t>$33,884 (6.5%)</a:t>
                      </a:r>
                    </a:p>
                  </a:txBody>
                  <a:tcPr marT="45709" marB="45709"/>
                </a:tc>
                <a:tc>
                  <a:txBody>
                    <a:bodyPr/>
                    <a:lstStyle/>
                    <a:p>
                      <a:r>
                        <a:rPr lang="en-US" sz="1800" dirty="0"/>
                        <a:t>+$0.05</a:t>
                      </a:r>
                    </a:p>
                  </a:txBody>
                  <a:tcPr marT="45709" marB="45709"/>
                </a:tc>
                <a:extLst>
                  <a:ext uri="{0D108BD9-81ED-4DB2-BD59-A6C34878D82A}">
                    <a16:rowId xmlns:a16="http://schemas.microsoft.com/office/drawing/2014/main" val="10003"/>
                  </a:ext>
                </a:extLst>
              </a:tr>
            </a:tbl>
          </a:graphicData>
        </a:graphic>
      </p:graphicFrame>
      <p:sp>
        <p:nvSpPr>
          <p:cNvPr id="235550"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403D3D7E-FFFC-4AA3-9482-E6CBF0471B55}" type="slidenum">
              <a:rPr lang="en-US"/>
              <a:pPr>
                <a:defRPr/>
              </a:pPr>
              <a:t>228</a:t>
            </a:fld>
            <a:endParaRPr lang="en-US" dirty="0"/>
          </a:p>
        </p:txBody>
      </p:sp>
    </p:spTree>
  </p:cSld>
  <p:clrMapOvr>
    <a:masterClrMapping/>
  </p:clrMapOvr>
  <p:transition spd="slow"/>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Title 2"/>
          <p:cNvSpPr>
            <a:spLocks noGrp="1"/>
          </p:cNvSpPr>
          <p:nvPr>
            <p:ph type="title"/>
          </p:nvPr>
        </p:nvSpPr>
        <p:spPr/>
        <p:txBody>
          <a:bodyPr/>
          <a:lstStyle/>
          <a:p>
            <a:r>
              <a:rPr lang="en-US"/>
              <a:t>US Bank Electric Demand Analysis</a:t>
            </a:r>
          </a:p>
        </p:txBody>
      </p:sp>
      <p:graphicFrame>
        <p:nvGraphicFramePr>
          <p:cNvPr id="2" name="Table 2"/>
          <p:cNvGraphicFramePr>
            <a:graphicFrameLocks noGrp="1"/>
          </p:cNvGraphicFramePr>
          <p:nvPr>
            <p:extLst>
              <p:ext uri="{D42A27DB-BD31-4B8C-83A1-F6EECF244321}">
                <p14:modId xmlns:p14="http://schemas.microsoft.com/office/powerpoint/2010/main" val="4090710417"/>
              </p:ext>
            </p:extLst>
          </p:nvPr>
        </p:nvGraphicFramePr>
        <p:xfrm>
          <a:off x="1905000" y="2209800"/>
          <a:ext cx="5181600" cy="2800487"/>
        </p:xfrm>
        <a:graphic>
          <a:graphicData uri="http://schemas.openxmlformats.org/drawingml/2006/table">
            <a:tbl>
              <a:tblPr firstRow="1" bandRow="1">
                <a:tableStyleId>{93296810-A885-4BE3-A3E7-6D5BEEA58F35}</a:tableStyleId>
              </a:tblPr>
              <a:tblGrid>
                <a:gridCol w="1727200">
                  <a:extLst>
                    <a:ext uri="{9D8B030D-6E8A-4147-A177-3AD203B41FA5}">
                      <a16:colId xmlns:a16="http://schemas.microsoft.com/office/drawing/2014/main" val="20000"/>
                    </a:ext>
                  </a:extLst>
                </a:gridCol>
                <a:gridCol w="1727200">
                  <a:extLst>
                    <a:ext uri="{9D8B030D-6E8A-4147-A177-3AD203B41FA5}">
                      <a16:colId xmlns:a16="http://schemas.microsoft.com/office/drawing/2014/main" val="20001"/>
                    </a:ext>
                  </a:extLst>
                </a:gridCol>
                <a:gridCol w="1727200">
                  <a:extLst>
                    <a:ext uri="{9D8B030D-6E8A-4147-A177-3AD203B41FA5}">
                      <a16:colId xmlns:a16="http://schemas.microsoft.com/office/drawing/2014/main" val="20002"/>
                    </a:ext>
                  </a:extLst>
                </a:gridCol>
              </a:tblGrid>
              <a:tr h="838047">
                <a:tc>
                  <a:txBody>
                    <a:bodyPr/>
                    <a:lstStyle/>
                    <a:p>
                      <a:r>
                        <a:rPr lang="en-US" sz="1800" dirty="0"/>
                        <a:t>Year</a:t>
                      </a:r>
                    </a:p>
                  </a:txBody>
                  <a:tcPr marT="45712" marB="45712" anchor="ctr"/>
                </a:tc>
                <a:tc>
                  <a:txBody>
                    <a:bodyPr/>
                    <a:lstStyle/>
                    <a:p>
                      <a:r>
                        <a:rPr lang="en-US" sz="1800" dirty="0"/>
                        <a:t>Max Electric Demand,</a:t>
                      </a:r>
                      <a:br>
                        <a:rPr lang="en-US" sz="1800" dirty="0"/>
                      </a:br>
                      <a:r>
                        <a:rPr lang="en-US" sz="1800" dirty="0"/>
                        <a:t>kW</a:t>
                      </a:r>
                    </a:p>
                  </a:txBody>
                  <a:tcPr marT="45712" marB="45712" anchor="ctr"/>
                </a:tc>
                <a:tc>
                  <a:txBody>
                    <a:bodyPr/>
                    <a:lstStyle/>
                    <a:p>
                      <a:r>
                        <a:rPr lang="en-US" sz="1800" dirty="0"/>
                        <a:t>Min Electric Demand, </a:t>
                      </a:r>
                      <a:br>
                        <a:rPr lang="en-US" sz="1800" dirty="0"/>
                      </a:br>
                      <a:r>
                        <a:rPr lang="en-US" sz="1800" dirty="0"/>
                        <a:t>kW</a:t>
                      </a:r>
                    </a:p>
                  </a:txBody>
                  <a:tcPr marT="45712" marB="45712" anchor="ctr"/>
                </a:tc>
                <a:extLst>
                  <a:ext uri="{0D108BD9-81ED-4DB2-BD59-A6C34878D82A}">
                    <a16:rowId xmlns:a16="http://schemas.microsoft.com/office/drawing/2014/main" val="10000"/>
                  </a:ext>
                </a:extLst>
              </a:tr>
              <a:tr h="628701">
                <a:tc>
                  <a:txBody>
                    <a:bodyPr/>
                    <a:lstStyle/>
                    <a:p>
                      <a:r>
                        <a:rPr lang="en-US" sz="1800" dirty="0"/>
                        <a:t>2002</a:t>
                      </a:r>
                    </a:p>
                  </a:txBody>
                  <a:tcPr marT="45712" marB="45712"/>
                </a:tc>
                <a:tc>
                  <a:txBody>
                    <a:bodyPr/>
                    <a:lstStyle/>
                    <a:p>
                      <a:r>
                        <a:rPr lang="en-US" sz="1800" dirty="0"/>
                        <a:t>1979</a:t>
                      </a:r>
                    </a:p>
                  </a:txBody>
                  <a:tcPr marT="45712" marB="45712"/>
                </a:tc>
                <a:tc>
                  <a:txBody>
                    <a:bodyPr/>
                    <a:lstStyle/>
                    <a:p>
                      <a:r>
                        <a:rPr lang="en-US" sz="1800" dirty="0"/>
                        <a:t>1430</a:t>
                      </a:r>
                    </a:p>
                  </a:txBody>
                  <a:tcPr marT="45712" marB="45712"/>
                </a:tc>
                <a:extLst>
                  <a:ext uri="{0D108BD9-81ED-4DB2-BD59-A6C34878D82A}">
                    <a16:rowId xmlns:a16="http://schemas.microsoft.com/office/drawing/2014/main" val="10001"/>
                  </a:ext>
                </a:extLst>
              </a:tr>
              <a:tr h="628701">
                <a:tc>
                  <a:txBody>
                    <a:bodyPr/>
                    <a:lstStyle/>
                    <a:p>
                      <a:r>
                        <a:rPr lang="en-US" sz="1800" dirty="0"/>
                        <a:t>2011</a:t>
                      </a:r>
                    </a:p>
                  </a:txBody>
                  <a:tcPr marT="45712" marB="45712"/>
                </a:tc>
                <a:tc>
                  <a:txBody>
                    <a:bodyPr/>
                    <a:lstStyle/>
                    <a:p>
                      <a:r>
                        <a:rPr lang="en-US" sz="1800" dirty="0"/>
                        <a:t>1433</a:t>
                      </a:r>
                    </a:p>
                  </a:txBody>
                  <a:tcPr marT="45712" marB="45712"/>
                </a:tc>
                <a:tc>
                  <a:txBody>
                    <a:bodyPr/>
                    <a:lstStyle/>
                    <a:p>
                      <a:r>
                        <a:rPr lang="en-US" sz="1800" dirty="0"/>
                        <a:t>724</a:t>
                      </a:r>
                    </a:p>
                  </a:txBody>
                  <a:tcPr marT="45712" marB="45712"/>
                </a:tc>
                <a:extLst>
                  <a:ext uri="{0D108BD9-81ED-4DB2-BD59-A6C34878D82A}">
                    <a16:rowId xmlns:a16="http://schemas.microsoft.com/office/drawing/2014/main" val="10002"/>
                  </a:ext>
                </a:extLst>
              </a:tr>
              <a:tr h="628701">
                <a:tc>
                  <a:txBody>
                    <a:bodyPr/>
                    <a:lstStyle/>
                    <a:p>
                      <a:r>
                        <a:rPr lang="en-US" sz="1800" dirty="0"/>
                        <a:t>Reduction</a:t>
                      </a:r>
                    </a:p>
                  </a:txBody>
                  <a:tcPr marT="45712" marB="45712"/>
                </a:tc>
                <a:tc>
                  <a:txBody>
                    <a:bodyPr/>
                    <a:lstStyle/>
                    <a:p>
                      <a:r>
                        <a:rPr lang="en-US" sz="1800" dirty="0"/>
                        <a:t>546</a:t>
                      </a:r>
                    </a:p>
                  </a:txBody>
                  <a:tcPr marT="45712" marB="45712"/>
                </a:tc>
                <a:tc>
                  <a:txBody>
                    <a:bodyPr/>
                    <a:lstStyle/>
                    <a:p>
                      <a:r>
                        <a:rPr lang="en-US" sz="1800" dirty="0"/>
                        <a:t>706</a:t>
                      </a:r>
                    </a:p>
                  </a:txBody>
                  <a:tcPr marT="45712" marB="45712"/>
                </a:tc>
                <a:extLst>
                  <a:ext uri="{0D108BD9-81ED-4DB2-BD59-A6C34878D82A}">
                    <a16:rowId xmlns:a16="http://schemas.microsoft.com/office/drawing/2014/main" val="10003"/>
                  </a:ext>
                </a:extLst>
              </a:tr>
            </a:tbl>
          </a:graphicData>
        </a:graphic>
      </p:graphicFrame>
      <p:sp>
        <p:nvSpPr>
          <p:cNvPr id="236569"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A45BFE3A-11B2-423B-86CB-7CB393C04136}" type="slidenum">
              <a:rPr lang="en-US"/>
              <a:pPr>
                <a:defRPr/>
              </a:pPr>
              <a:t>229</a:t>
            </a:fld>
            <a:endParaRPr lang="en-US" dirty="0"/>
          </a:p>
        </p:txBody>
      </p:sp>
    </p:spTree>
  </p:cSld>
  <p:clrMapOvr>
    <a:masterClrMapping/>
  </p:clrMapOvr>
  <p:transition spd="slow"/>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75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6713" y="381000"/>
            <a:ext cx="8396287" cy="6364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7571"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4" name="Slide Number Placeholder 5"/>
          <p:cNvSpPr>
            <a:spLocks noGrp="1"/>
          </p:cNvSpPr>
          <p:nvPr>
            <p:ph type="sldNum" sz="quarter" idx="11"/>
          </p:nvPr>
        </p:nvSpPr>
        <p:spPr/>
        <p:txBody>
          <a:bodyPr/>
          <a:lstStyle/>
          <a:p>
            <a:pPr>
              <a:defRPr/>
            </a:pPr>
            <a:fld id="{030CB710-6F7B-488C-9268-4446EF5AEEDA}" type="slidenum">
              <a:rPr lang="en-US"/>
              <a:pPr>
                <a:defRPr/>
              </a:pPr>
              <a:t>230</a:t>
            </a:fld>
            <a:endParaRPr lang="en-US" dirty="0"/>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Title 2"/>
          <p:cNvSpPr>
            <a:spLocks noGrp="1"/>
          </p:cNvSpPr>
          <p:nvPr>
            <p:ph type="title"/>
          </p:nvPr>
        </p:nvSpPr>
        <p:spPr>
          <a:xfrm>
            <a:off x="457200" y="228600"/>
            <a:ext cx="8229600" cy="1143000"/>
          </a:xfrm>
        </p:spPr>
        <p:txBody>
          <a:bodyPr/>
          <a:lstStyle/>
          <a:p>
            <a:r>
              <a:rPr lang="en-US"/>
              <a:t>US Bank Asset Value Example</a:t>
            </a:r>
            <a:br>
              <a:rPr lang="en-US"/>
            </a:br>
            <a:r>
              <a:rPr lang="en-US" sz="2200"/>
              <a:t>Using a 7.6% cap rate</a:t>
            </a:r>
          </a:p>
        </p:txBody>
      </p:sp>
      <p:sp>
        <p:nvSpPr>
          <p:cNvPr id="3" name="TextBox 2"/>
          <p:cNvSpPr txBox="1"/>
          <p:nvPr/>
        </p:nvSpPr>
        <p:spPr>
          <a:xfrm>
            <a:off x="460513" y="2362200"/>
            <a:ext cx="8686800" cy="2492990"/>
          </a:xfrm>
          <a:prstGeom prst="rect">
            <a:avLst/>
          </a:prstGeom>
          <a:noFill/>
        </p:spPr>
        <p:txBody>
          <a:bodyPr>
            <a:spAutoFit/>
          </a:bodyPr>
          <a:lstStyle/>
          <a:p>
            <a:pPr marL="285750" indent="-285750">
              <a:buFont typeface="Arial" pitchFamily="34" charset="0"/>
              <a:buChar char="•"/>
              <a:defRPr/>
            </a:pPr>
            <a:r>
              <a:rPr lang="en-US" sz="2600" dirty="0">
                <a:solidFill>
                  <a:schemeClr val="bg1"/>
                </a:solidFill>
              </a:rPr>
              <a:t>2002 costs minus 2011 costs </a:t>
            </a:r>
          </a:p>
          <a:p>
            <a:pPr>
              <a:defRPr/>
            </a:pPr>
            <a:r>
              <a:rPr lang="en-US" sz="2600" dirty="0">
                <a:solidFill>
                  <a:schemeClr val="bg1"/>
                </a:solidFill>
              </a:rPr>
              <a:t>	Total savings = $50,407</a:t>
            </a:r>
          </a:p>
          <a:p>
            <a:pPr marL="285750" indent="-285750">
              <a:buFont typeface="Arial" pitchFamily="34" charset="0"/>
              <a:buChar char="•"/>
              <a:defRPr/>
            </a:pPr>
            <a:endParaRPr lang="en-US" sz="2600" dirty="0">
              <a:solidFill>
                <a:schemeClr val="bg1"/>
              </a:solidFill>
            </a:endParaRPr>
          </a:p>
          <a:p>
            <a:pPr marL="285750" indent="-285750">
              <a:buFont typeface="Arial" pitchFamily="34" charset="0"/>
              <a:buChar char="•"/>
              <a:defRPr/>
            </a:pPr>
            <a:r>
              <a:rPr lang="en-US" sz="2600" dirty="0">
                <a:solidFill>
                  <a:schemeClr val="bg1"/>
                </a:solidFill>
              </a:rPr>
              <a:t>$50,407 ÷ 0.076 (cap rate) = </a:t>
            </a:r>
          </a:p>
          <a:p>
            <a:pPr>
              <a:defRPr/>
            </a:pPr>
            <a:r>
              <a:rPr lang="en-US" sz="2600" dirty="0">
                <a:solidFill>
                  <a:schemeClr val="bg1"/>
                </a:solidFill>
              </a:rPr>
              <a:t>	</a:t>
            </a:r>
            <a:r>
              <a:rPr lang="en-US" sz="2600" b="1" dirty="0">
                <a:solidFill>
                  <a:schemeClr val="bg1"/>
                </a:solidFill>
              </a:rPr>
              <a:t>$663,250</a:t>
            </a:r>
            <a:r>
              <a:rPr lang="en-US" sz="2600" dirty="0">
                <a:solidFill>
                  <a:schemeClr val="bg1"/>
                </a:solidFill>
              </a:rPr>
              <a:t> increased asset value</a:t>
            </a:r>
          </a:p>
          <a:p>
            <a:pPr marL="285750" indent="-285750">
              <a:buFont typeface="Arial" pitchFamily="34" charset="0"/>
              <a:buChar char="•"/>
              <a:defRPr/>
            </a:pPr>
            <a:endParaRPr lang="en-US" sz="2600" dirty="0">
              <a:solidFill>
                <a:schemeClr val="bg1"/>
              </a:solidFill>
            </a:endParaRPr>
          </a:p>
        </p:txBody>
      </p:sp>
      <p:sp>
        <p:nvSpPr>
          <p:cNvPr id="238596" name="Rectangle 3"/>
          <p:cNvSpPr>
            <a:spLocks noChangeArrowheads="1"/>
          </p:cNvSpPr>
          <p:nvPr/>
        </p:nvSpPr>
        <p:spPr bwMode="auto">
          <a:xfrm>
            <a:off x="7010400" y="0"/>
            <a:ext cx="2017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EB35BA08-CAF0-4621-BBAD-238CA4E7758F}" type="slidenum">
              <a:rPr lang="en-US"/>
              <a:pPr>
                <a:defRPr/>
              </a:pPr>
              <a:t>231</a:t>
            </a:fld>
            <a:endParaRPr lang="en-US" dirty="0"/>
          </a:p>
        </p:txBody>
      </p:sp>
    </p:spTree>
  </p:cSld>
  <p:clrMapOvr>
    <a:masterClrMapping/>
  </p:clrMapOvr>
  <p:transition spd="slow"/>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457200" y="152400"/>
            <a:ext cx="8229600" cy="1828800"/>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j-lt"/>
                <a:ea typeface="+mj-ea"/>
                <a:cs typeface="+mj-cs"/>
              </a:rPr>
              <a:t>Results of Pilot Project at Waukesha Memorial Hospital</a:t>
            </a:r>
          </a:p>
        </p:txBody>
      </p:sp>
      <p:sp>
        <p:nvSpPr>
          <p:cNvPr id="4" name="Rectangle 3"/>
          <p:cNvSpPr txBox="1">
            <a:spLocks noChangeArrowheads="1"/>
          </p:cNvSpPr>
          <p:nvPr/>
        </p:nvSpPr>
        <p:spPr bwMode="auto">
          <a:xfrm>
            <a:off x="381000" y="1981200"/>
            <a:ext cx="8229600" cy="4297363"/>
          </a:xfrm>
          <a:prstGeom prst="rect">
            <a:avLst/>
          </a:prstGeom>
          <a:noFill/>
          <a:ln w="9525">
            <a:noFill/>
            <a:miter lim="800000"/>
            <a:headEnd/>
            <a:tailEnd/>
          </a:ln>
        </p:spPr>
        <p:txBody>
          <a:bodyPr lIns="90000" tIns="46800" rIns="90000" bIns="46800"/>
          <a:lstStyle/>
          <a:p>
            <a:pPr marL="339725" indent="-339725" defTabSz="457200">
              <a:lnSpc>
                <a:spcPct val="95000"/>
              </a:lnSpc>
              <a:spcBef>
                <a:spcPct val="200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j-lt"/>
              </a:rPr>
              <a:t>Collected 2005 utility information</a:t>
            </a:r>
          </a:p>
          <a:p>
            <a:pPr marL="685800" lvl="1" indent="-228600" defTabSz="457200">
              <a:lnSpc>
                <a:spcPct val="88000"/>
              </a:lnSpc>
              <a:spcBef>
                <a:spcPct val="20000"/>
              </a:spcBef>
              <a:buSzPct val="75000"/>
              <a:buFont typeface="Courier New" pitchFamily="49" charset="0"/>
              <a:buChar char="o"/>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800" kern="0" dirty="0">
                <a:solidFill>
                  <a:srgbClr val="FFFFFF"/>
                </a:solidFill>
                <a:latin typeface="+mj-lt"/>
              </a:rPr>
              <a:t>30-minute electric</a:t>
            </a:r>
          </a:p>
          <a:p>
            <a:pPr marL="685800" lvl="1" indent="-228600" defTabSz="457200">
              <a:lnSpc>
                <a:spcPct val="88000"/>
              </a:lnSpc>
              <a:spcBef>
                <a:spcPct val="20000"/>
              </a:spcBef>
              <a:buSzPct val="75000"/>
              <a:buFont typeface="Courier New" pitchFamily="49" charset="0"/>
              <a:buChar char="o"/>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800" kern="0" dirty="0">
                <a:solidFill>
                  <a:srgbClr val="FFFFFF"/>
                </a:solidFill>
                <a:latin typeface="+mj-lt"/>
              </a:rPr>
              <a:t>Daily natural gas consumption</a:t>
            </a:r>
          </a:p>
          <a:p>
            <a:pPr marL="339725" indent="-339725" defTabSz="457200">
              <a:lnSpc>
                <a:spcPct val="88000"/>
              </a:lnSpc>
              <a:spcBef>
                <a:spcPts val="24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200" kern="0" dirty="0">
                <a:solidFill>
                  <a:srgbClr val="FFFFFF"/>
                </a:solidFill>
                <a:latin typeface="+mj-lt"/>
              </a:rPr>
              <a:t>Plotted daily consumption versus outdoor air temperature</a:t>
            </a:r>
          </a:p>
          <a:p>
            <a:pPr marL="685800" lvl="1" indent="-228600" defTabSz="457200">
              <a:lnSpc>
                <a:spcPct val="88000"/>
              </a:lnSpc>
              <a:spcBef>
                <a:spcPct val="20000"/>
              </a:spcBef>
              <a:buSzPct val="75000"/>
              <a:buFont typeface="Courier New" pitchFamily="49" charset="0"/>
              <a:buChar char="o"/>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800" kern="0" dirty="0">
                <a:solidFill>
                  <a:srgbClr val="FFFFFF"/>
                </a:solidFill>
                <a:latin typeface="+mj-lt"/>
              </a:rPr>
              <a:t>Established a model of building with weather normalized</a:t>
            </a:r>
          </a:p>
          <a:p>
            <a:pPr marL="685800" lvl="1" indent="-228600" defTabSz="457200">
              <a:lnSpc>
                <a:spcPct val="88000"/>
              </a:lnSpc>
              <a:spcBef>
                <a:spcPct val="20000"/>
              </a:spcBef>
              <a:buSzPct val="75000"/>
              <a:buFont typeface="Courier New" pitchFamily="49" charset="0"/>
              <a:buChar char="o"/>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800" kern="0" dirty="0">
                <a:solidFill>
                  <a:srgbClr val="FFFFFF"/>
                </a:solidFill>
                <a:latin typeface="+mj-lt"/>
              </a:rPr>
              <a:t>Weekend usage slightly different than weekday usage</a:t>
            </a:r>
          </a:p>
        </p:txBody>
      </p:sp>
      <p:sp>
        <p:nvSpPr>
          <p:cNvPr id="248836" name="Text Box 6"/>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CB83F5AD-D7DA-4CD4-AF1A-D1721504F26D}" type="slidenum">
              <a:rPr lang="en-US"/>
              <a:pPr>
                <a:defRPr/>
              </a:pPr>
              <a:t>232</a:t>
            </a:fld>
            <a:endParaRPr lang="en-US"/>
          </a:p>
        </p:txBody>
      </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0" y="304800"/>
            <a:ext cx="9144000" cy="1524000"/>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chemeClr val="bg1"/>
                </a:solidFill>
                <a:latin typeface="+mn-lt"/>
                <a:ea typeface="+mj-ea"/>
                <a:cs typeface="+mj-cs"/>
              </a:rPr>
              <a:t>Daily Data: Results of Pilot Project</a:t>
            </a:r>
          </a:p>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chemeClr val="bg1"/>
                </a:solidFill>
                <a:latin typeface="+mn-lt"/>
                <a:ea typeface="+mj-ea"/>
                <a:cs typeface="+mj-cs"/>
              </a:rPr>
              <a:t>at Waukesha Memorial Hospital</a:t>
            </a:r>
          </a:p>
        </p:txBody>
      </p:sp>
      <p:sp>
        <p:nvSpPr>
          <p:cNvPr id="4" name="Rectangle 3"/>
          <p:cNvSpPr txBox="1">
            <a:spLocks noChangeArrowheads="1"/>
          </p:cNvSpPr>
          <p:nvPr/>
        </p:nvSpPr>
        <p:spPr bwMode="auto">
          <a:xfrm>
            <a:off x="381000" y="2057400"/>
            <a:ext cx="8229600" cy="4191000"/>
          </a:xfrm>
          <a:prstGeom prst="rect">
            <a:avLst/>
          </a:prstGeom>
          <a:noFill/>
          <a:ln w="9525">
            <a:noFill/>
            <a:miter lim="800000"/>
            <a:headEnd/>
            <a:tailEnd/>
          </a:ln>
        </p:spPr>
        <p:txBody>
          <a:bodyPr lIns="90000" tIns="46800" rIns="90000" bIns="46800"/>
          <a:lstStyle/>
          <a:p>
            <a:pPr marL="339725" indent="-339725" defTabSz="457200">
              <a:spcBef>
                <a:spcPts val="18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000" kern="0" dirty="0">
                <a:solidFill>
                  <a:schemeClr val="bg1"/>
                </a:solidFill>
                <a:latin typeface="+mn-lt"/>
              </a:rPr>
              <a:t>$90,000 annual savings in natural gas use</a:t>
            </a:r>
          </a:p>
          <a:p>
            <a:pPr marL="339725" indent="-339725" defTabSz="457200">
              <a:spcBef>
                <a:spcPts val="18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000" kern="0" dirty="0">
                <a:solidFill>
                  <a:schemeClr val="bg1"/>
                </a:solidFill>
                <a:latin typeface="+mn-lt"/>
              </a:rPr>
              <a:t>Adjustments to steam pressure and fine-tuning of burners on boilers—no capital!</a:t>
            </a:r>
          </a:p>
          <a:p>
            <a:pPr marL="339725" indent="-339725" defTabSz="457200">
              <a:spcBef>
                <a:spcPts val="18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000" kern="0" dirty="0">
                <a:solidFill>
                  <a:schemeClr val="bg1"/>
                </a:solidFill>
                <a:latin typeface="+mn-lt"/>
              </a:rPr>
              <a:t>Data provided clues to changes in operations</a:t>
            </a:r>
          </a:p>
          <a:p>
            <a:pPr marL="1143000" lvl="2" indent="-228600" defTabSz="457200">
              <a:lnSpc>
                <a:spcPct val="88000"/>
              </a:lnSpc>
              <a:spcBef>
                <a:spcPct val="20000"/>
              </a:spcBef>
              <a:buSzPct val="45000"/>
              <a:buFont typeface="Wingdings" pitchFamily="2" charset="2"/>
              <a:buNone/>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endParaRPr lang="en-GB" sz="2400" kern="0" dirty="0">
              <a:solidFill>
                <a:schemeClr val="bg1"/>
              </a:solidFill>
              <a:latin typeface="+mn-lt"/>
            </a:endParaRPr>
          </a:p>
        </p:txBody>
      </p:sp>
      <p:sp>
        <p:nvSpPr>
          <p:cNvPr id="249860" name="Text Box 6"/>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21DCCE10-5683-47BB-A434-683CFF153853}" type="slidenum">
              <a:rPr lang="en-US"/>
              <a:pPr>
                <a:defRPr/>
              </a:pPr>
              <a:t>233</a:t>
            </a:fld>
            <a:endParaRPr lang="en-US"/>
          </a:p>
        </p:txBody>
      </p:sp>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088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l="2856" t="5879" r="2856" b="7857"/>
          <a:stretch>
            <a:fillRect/>
          </a:stretch>
        </p:blipFill>
        <p:spPr bwMode="auto">
          <a:xfrm>
            <a:off x="381000" y="344488"/>
            <a:ext cx="8458200" cy="598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cxnSp>
        <p:nvCxnSpPr>
          <p:cNvPr id="5" name="Straight Connector 4"/>
          <p:cNvCxnSpPr/>
          <p:nvPr/>
        </p:nvCxnSpPr>
        <p:spPr bwMode="auto">
          <a:xfrm>
            <a:off x="1828800" y="3200400"/>
            <a:ext cx="3048000" cy="1588"/>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6" name="Straight Connector 5"/>
          <p:cNvCxnSpPr/>
          <p:nvPr/>
        </p:nvCxnSpPr>
        <p:spPr bwMode="auto">
          <a:xfrm flipV="1">
            <a:off x="4876800" y="1752600"/>
            <a:ext cx="2743200" cy="14478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50885" name="TextBox 10"/>
          <p:cNvSpPr txBox="1">
            <a:spLocks noChangeArrowheads="1"/>
          </p:cNvSpPr>
          <p:nvPr/>
        </p:nvSpPr>
        <p:spPr bwMode="auto">
          <a:xfrm>
            <a:off x="2667000" y="1066800"/>
            <a:ext cx="152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200"/>
              <a:t>OA Temp &lt; 48°F</a:t>
            </a:r>
          </a:p>
          <a:p>
            <a:pPr eaLnBrk="1" hangingPunct="1"/>
            <a:r>
              <a:rPr lang="en-US" sz="1200"/>
              <a:t>Y=54,578</a:t>
            </a:r>
          </a:p>
        </p:txBody>
      </p:sp>
      <p:sp>
        <p:nvSpPr>
          <p:cNvPr id="250886" name="TextBox 11"/>
          <p:cNvSpPr txBox="1">
            <a:spLocks noChangeArrowheads="1"/>
          </p:cNvSpPr>
          <p:nvPr/>
        </p:nvSpPr>
        <p:spPr bwMode="auto">
          <a:xfrm>
            <a:off x="5562600" y="1066800"/>
            <a:ext cx="1752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200"/>
              <a:t>OA Temp &gt; 48°F</a:t>
            </a:r>
          </a:p>
          <a:p>
            <a:pPr eaLnBrk="1" hangingPunct="1"/>
            <a:r>
              <a:rPr lang="en-US" sz="1200"/>
              <a:t>Y=998.16*X + 6,667</a:t>
            </a:r>
          </a:p>
        </p:txBody>
      </p:sp>
      <p:sp>
        <p:nvSpPr>
          <p:cNvPr id="250887" name="Text Box 10"/>
          <p:cNvSpPr txBox="1">
            <a:spLocks noChangeArrowheads="1"/>
          </p:cNvSpPr>
          <p:nvPr/>
        </p:nvSpPr>
        <p:spPr bwMode="auto">
          <a:xfrm>
            <a:off x="2743200" y="4197350"/>
            <a:ext cx="457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dirty="0">
                <a:solidFill>
                  <a:srgbClr val="FF3300"/>
                </a:solidFill>
                <a:latin typeface="Times New Roman" pitchFamily="18" charset="0"/>
              </a:rPr>
              <a:t>Excel® can give these kind of formulas, if you have a bit of knowledge!</a:t>
            </a:r>
          </a:p>
        </p:txBody>
      </p:sp>
      <p:sp>
        <p:nvSpPr>
          <p:cNvPr id="250888" name="Rectangle 8"/>
          <p:cNvSpPr>
            <a:spLocks noChangeArrowheads="1"/>
          </p:cNvSpPr>
          <p:nvPr/>
        </p:nvSpPr>
        <p:spPr bwMode="auto">
          <a:xfrm>
            <a:off x="7126288" y="0"/>
            <a:ext cx="2017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10" name="Slide Number Placeholder 9"/>
          <p:cNvSpPr>
            <a:spLocks noGrp="1"/>
          </p:cNvSpPr>
          <p:nvPr>
            <p:ph type="sldNum" sz="quarter" idx="11"/>
          </p:nvPr>
        </p:nvSpPr>
        <p:spPr/>
        <p:txBody>
          <a:bodyPr/>
          <a:lstStyle/>
          <a:p>
            <a:pPr>
              <a:defRPr/>
            </a:pPr>
            <a:fld id="{0F543A4D-1567-4B75-B619-B818B1F4C37E}" type="slidenum">
              <a:rPr lang="en-US"/>
              <a:pPr>
                <a:defRPr/>
              </a:pPr>
              <a:t>234</a:t>
            </a:fld>
            <a:endParaRPr lang="en-US"/>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1906" name="Picture 1026"/>
          <p:cNvPicPr>
            <a:picLocks noChangeAspect="1" noChangeArrowheads="1"/>
          </p:cNvPicPr>
          <p:nvPr/>
        </p:nvPicPr>
        <p:blipFill>
          <a:blip r:embed="rId3" cstate="print">
            <a:extLst>
              <a:ext uri="{28A0092B-C50C-407E-A947-70E740481C1C}">
                <a14:useLocalDpi xmlns:a14="http://schemas.microsoft.com/office/drawing/2010/main" val="0"/>
              </a:ext>
            </a:extLst>
          </a:blip>
          <a:srcRect l="2856" t="7112" r="3810" b="7857"/>
          <a:stretch>
            <a:fillRect/>
          </a:stretch>
        </p:blipFill>
        <p:spPr bwMode="auto">
          <a:xfrm>
            <a:off x="457200" y="533400"/>
            <a:ext cx="8001000" cy="563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51907" name="Text Box 5"/>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4" name="Slide Number Placeholder 4"/>
          <p:cNvSpPr>
            <a:spLocks noGrp="1"/>
          </p:cNvSpPr>
          <p:nvPr>
            <p:ph type="sldNum" sz="quarter" idx="11"/>
          </p:nvPr>
        </p:nvSpPr>
        <p:spPr/>
        <p:txBody>
          <a:bodyPr/>
          <a:lstStyle/>
          <a:p>
            <a:pPr>
              <a:defRPr/>
            </a:pPr>
            <a:fld id="{F03AA91D-FD23-428C-A149-E144BEA45A79}" type="slidenum">
              <a:rPr lang="en-US"/>
              <a:pPr>
                <a:defRPr/>
              </a:pPr>
              <a:t>235</a:t>
            </a:fld>
            <a:endParaRPr lang="en-US" dirty="0"/>
          </a:p>
        </p:txBody>
      </p:sp>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p:cNvSpPr txBox="1">
            <a:spLocks noChangeArrowheads="1"/>
          </p:cNvSpPr>
          <p:nvPr/>
        </p:nvSpPr>
        <p:spPr bwMode="auto">
          <a:xfrm>
            <a:off x="381000" y="396875"/>
            <a:ext cx="8534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4000" b="1" dirty="0">
                <a:solidFill>
                  <a:schemeClr val="bg1"/>
                </a:solidFill>
              </a:rPr>
              <a:t>Discretionary Operations Changes to Improve Gas Use</a:t>
            </a:r>
          </a:p>
        </p:txBody>
      </p:sp>
      <p:sp>
        <p:nvSpPr>
          <p:cNvPr id="4" name="Rectangle 3"/>
          <p:cNvSpPr txBox="1">
            <a:spLocks noChangeArrowheads="1"/>
          </p:cNvSpPr>
          <p:nvPr/>
        </p:nvSpPr>
        <p:spPr>
          <a:xfrm>
            <a:off x="457200" y="2057400"/>
            <a:ext cx="8229600" cy="4191000"/>
          </a:xfrm>
          <a:prstGeom prst="rect">
            <a:avLst/>
          </a:prstGeom>
        </p:spPr>
        <p:txBody>
          <a:bodyPr/>
          <a:lstStyle/>
          <a:p>
            <a:pPr marL="342900" indent="-342900" eaLnBrk="0" hangingPunct="0">
              <a:spcBef>
                <a:spcPct val="20000"/>
              </a:spcBef>
              <a:buFontTx/>
              <a:buChar char="•"/>
              <a:defRPr/>
            </a:pPr>
            <a:r>
              <a:rPr lang="en-US" sz="3200" kern="0" dirty="0">
                <a:solidFill>
                  <a:schemeClr val="bg1"/>
                </a:solidFill>
                <a:latin typeface="+mn-lt"/>
              </a:rPr>
              <a:t>Lowered steam pressure, in steps</a:t>
            </a:r>
          </a:p>
          <a:p>
            <a:pPr marL="742950" lvl="1" indent="-285750" eaLnBrk="0" hangingPunct="0">
              <a:spcBef>
                <a:spcPct val="20000"/>
              </a:spcBef>
              <a:buFontTx/>
              <a:buChar char="–"/>
              <a:defRPr/>
            </a:pPr>
            <a:r>
              <a:rPr lang="en-US" sz="2800" kern="0" dirty="0">
                <a:solidFill>
                  <a:schemeClr val="bg1"/>
                </a:solidFill>
                <a:latin typeface="+mn-lt"/>
              </a:rPr>
              <a:t>Starting pressure was ~120 psi</a:t>
            </a:r>
          </a:p>
          <a:p>
            <a:pPr marL="742950" lvl="1" indent="-285750" eaLnBrk="0" hangingPunct="0">
              <a:spcBef>
                <a:spcPct val="20000"/>
              </a:spcBef>
              <a:buFontTx/>
              <a:buChar char="–"/>
              <a:defRPr/>
            </a:pPr>
            <a:r>
              <a:rPr lang="en-US" sz="2800" kern="0" dirty="0">
                <a:solidFill>
                  <a:schemeClr val="bg1"/>
                </a:solidFill>
                <a:latin typeface="+mn-lt"/>
              </a:rPr>
              <a:t>Tested reductions in steps of 10 psi</a:t>
            </a:r>
          </a:p>
          <a:p>
            <a:pPr marL="742950" lvl="1" indent="-285750" eaLnBrk="0" hangingPunct="0">
              <a:spcBef>
                <a:spcPct val="20000"/>
              </a:spcBef>
              <a:buFontTx/>
              <a:buChar char="–"/>
              <a:defRPr/>
            </a:pPr>
            <a:r>
              <a:rPr lang="en-US" sz="2800" kern="0" dirty="0">
                <a:solidFill>
                  <a:schemeClr val="bg1"/>
                </a:solidFill>
                <a:latin typeface="+mn-lt"/>
              </a:rPr>
              <a:t>Settled on new level: ~90 psi</a:t>
            </a:r>
          </a:p>
          <a:p>
            <a:pPr marL="342900" indent="-342900" eaLnBrk="0" hangingPunct="0">
              <a:spcBef>
                <a:spcPts val="1800"/>
              </a:spcBef>
              <a:buFontTx/>
              <a:buChar char="•"/>
              <a:defRPr/>
            </a:pPr>
            <a:r>
              <a:rPr lang="en-US" sz="3200" kern="0" dirty="0">
                <a:solidFill>
                  <a:schemeClr val="bg1"/>
                </a:solidFill>
                <a:latin typeface="+mn-lt"/>
              </a:rPr>
              <a:t>Fine-tuned burners</a:t>
            </a:r>
          </a:p>
        </p:txBody>
      </p:sp>
      <p:sp>
        <p:nvSpPr>
          <p:cNvPr id="252932" name="Text Box 6"/>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5"/>
          <p:cNvSpPr>
            <a:spLocks noGrp="1"/>
          </p:cNvSpPr>
          <p:nvPr>
            <p:ph type="sldNum" sz="quarter" idx="11"/>
          </p:nvPr>
        </p:nvSpPr>
        <p:spPr/>
        <p:txBody>
          <a:bodyPr/>
          <a:lstStyle/>
          <a:p>
            <a:pPr>
              <a:defRPr/>
            </a:pPr>
            <a:fld id="{E3C747B6-E08C-4645-881F-F7BF65279543}" type="slidenum">
              <a:rPr lang="en-US"/>
              <a:pPr>
                <a:defRPr/>
              </a:pPr>
              <a:t>236</a:t>
            </a:fld>
            <a:endParaRPr lang="en-US"/>
          </a:p>
        </p:txBody>
      </p:sp>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395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914400"/>
            <a:ext cx="8610600" cy="551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53955" name="Oval 3"/>
          <p:cNvSpPr>
            <a:spLocks noChangeArrowheads="1"/>
          </p:cNvSpPr>
          <p:nvPr/>
        </p:nvSpPr>
        <p:spPr bwMode="auto">
          <a:xfrm>
            <a:off x="3581400" y="5638800"/>
            <a:ext cx="2057400" cy="914400"/>
          </a:xfrm>
          <a:prstGeom prst="ellipse">
            <a:avLst/>
          </a:prstGeom>
          <a:noFill/>
          <a:ln w="54737">
            <a:solidFill>
              <a:srgbClr val="DC2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53956" name="Text Box 7"/>
          <p:cNvSpPr txBox="1">
            <a:spLocks noChangeArrowheads="1"/>
          </p:cNvSpPr>
          <p:nvPr/>
        </p:nvSpPr>
        <p:spPr bwMode="auto">
          <a:xfrm>
            <a:off x="0" y="381000"/>
            <a:ext cx="91440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sz="3000" dirty="0">
                <a:solidFill>
                  <a:schemeClr val="bg1"/>
                </a:solidFill>
              </a:rPr>
              <a:t>7% Savings in 12 Months: $89K and 530 Tons CO</a:t>
            </a:r>
            <a:r>
              <a:rPr lang="en-US" sz="3000" baseline="-25000" dirty="0">
                <a:solidFill>
                  <a:schemeClr val="bg1"/>
                </a:solidFill>
              </a:rPr>
              <a:t>2</a:t>
            </a:r>
          </a:p>
        </p:txBody>
      </p:sp>
      <p:sp>
        <p:nvSpPr>
          <p:cNvPr id="253957" name="Rectangle 5"/>
          <p:cNvSpPr>
            <a:spLocks noChangeArrowheads="1"/>
          </p:cNvSpPr>
          <p:nvPr/>
        </p:nvSpPr>
        <p:spPr bwMode="auto">
          <a:xfrm>
            <a:off x="7126288" y="0"/>
            <a:ext cx="2017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7" name="Slide Number Placeholder 6"/>
          <p:cNvSpPr>
            <a:spLocks noGrp="1"/>
          </p:cNvSpPr>
          <p:nvPr>
            <p:ph type="sldNum" sz="quarter" idx="11"/>
          </p:nvPr>
        </p:nvSpPr>
        <p:spPr/>
        <p:txBody>
          <a:bodyPr/>
          <a:lstStyle/>
          <a:p>
            <a:pPr>
              <a:defRPr/>
            </a:pPr>
            <a:fld id="{C6A984EA-93C5-47CA-A516-F81BA8947AAF}" type="slidenum">
              <a:rPr lang="en-US"/>
              <a:pPr>
                <a:defRPr/>
              </a:pPr>
              <a:t>237</a:t>
            </a:fld>
            <a:endParaRPr lang="en-US"/>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497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1828800"/>
            <a:ext cx="8775700" cy="353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54979" name="Oval 3"/>
          <p:cNvSpPr>
            <a:spLocks noChangeArrowheads="1"/>
          </p:cNvSpPr>
          <p:nvPr/>
        </p:nvSpPr>
        <p:spPr bwMode="auto">
          <a:xfrm>
            <a:off x="3810000" y="2971800"/>
            <a:ext cx="838200" cy="1371600"/>
          </a:xfrm>
          <a:prstGeom prst="ellipse">
            <a:avLst/>
          </a:prstGeom>
          <a:noFill/>
          <a:ln w="54737">
            <a:solidFill>
              <a:srgbClr val="DC2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 name="Rectangle 2"/>
          <p:cNvSpPr txBox="1">
            <a:spLocks noChangeArrowheads="1"/>
          </p:cNvSpPr>
          <p:nvPr/>
        </p:nvSpPr>
        <p:spPr bwMode="auto">
          <a:xfrm>
            <a:off x="381000" y="533400"/>
            <a:ext cx="8229600" cy="914400"/>
          </a:xfrm>
          <a:prstGeom prst="rect">
            <a:avLst/>
          </a:prstGeom>
          <a:noFill/>
          <a:ln w="9525">
            <a:noFill/>
            <a:miter lim="800000"/>
            <a:headEnd/>
            <a:tailEnd/>
          </a:ln>
        </p:spPr>
        <p:txBody>
          <a:bodyPr anchor="ctr"/>
          <a:lstStyle/>
          <a:p>
            <a:pPr algn="ctr">
              <a:defRPr/>
            </a:pPr>
            <a:r>
              <a:rPr lang="en-US" sz="4000" b="1" kern="0" dirty="0">
                <a:solidFill>
                  <a:schemeClr val="bg1"/>
                </a:solidFill>
                <a:latin typeface="+mj-lt"/>
                <a:ea typeface="+mj-ea"/>
                <a:cs typeface="+mj-cs"/>
              </a:rPr>
              <a:t>Extra Benefit: An Energy Management Breakthrough</a:t>
            </a:r>
          </a:p>
        </p:txBody>
      </p:sp>
      <p:sp>
        <p:nvSpPr>
          <p:cNvPr id="254981" name="Text Box 7"/>
          <p:cNvSpPr txBox="1">
            <a:spLocks noChangeArrowheads="1"/>
          </p:cNvSpPr>
          <p:nvPr/>
        </p:nvSpPr>
        <p:spPr bwMode="auto">
          <a:xfrm>
            <a:off x="5562600" y="0"/>
            <a:ext cx="350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Evaluating Progress</a:t>
            </a:r>
          </a:p>
        </p:txBody>
      </p:sp>
      <p:sp>
        <p:nvSpPr>
          <p:cNvPr id="6" name="Slide Number Placeholder 4"/>
          <p:cNvSpPr>
            <a:spLocks noGrp="1"/>
          </p:cNvSpPr>
          <p:nvPr>
            <p:ph type="sldNum" sz="quarter" idx="11"/>
          </p:nvPr>
        </p:nvSpPr>
        <p:spPr/>
        <p:txBody>
          <a:bodyPr/>
          <a:lstStyle/>
          <a:p>
            <a:pPr>
              <a:defRPr/>
            </a:pPr>
            <a:fld id="{1B946D5A-38BD-4179-962A-87F1C26C26C3}" type="slidenum">
              <a:rPr lang="en-US"/>
              <a:pPr>
                <a:defRPr/>
              </a:pPr>
              <a:t>238</a:t>
            </a:fld>
            <a:endParaRPr lang="en-US" dirty="0"/>
          </a:p>
        </p:txBody>
      </p:sp>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Title 3"/>
          <p:cNvSpPr>
            <a:spLocks noGrp="1"/>
          </p:cNvSpPr>
          <p:nvPr>
            <p:ph type="title"/>
          </p:nvPr>
        </p:nvSpPr>
        <p:spPr/>
        <p:txBody>
          <a:bodyPr/>
          <a:lstStyle/>
          <a:p>
            <a:r>
              <a:rPr lang="en-US" dirty="0"/>
              <a:t>Applying the Process</a:t>
            </a:r>
          </a:p>
        </p:txBody>
      </p:sp>
      <p:sp>
        <p:nvSpPr>
          <p:cNvPr id="256003" name="Content Placeholder 4"/>
          <p:cNvSpPr>
            <a:spLocks noGrp="1"/>
          </p:cNvSpPr>
          <p:nvPr>
            <p:ph idx="1"/>
          </p:nvPr>
        </p:nvSpPr>
        <p:spPr>
          <a:xfrm>
            <a:off x="381000" y="1524000"/>
            <a:ext cx="8686800" cy="4525963"/>
          </a:xfrm>
        </p:spPr>
        <p:txBody>
          <a:bodyPr/>
          <a:lstStyle/>
          <a:p>
            <a:pPr>
              <a:buFontTx/>
              <a:buNone/>
            </a:pPr>
            <a:r>
              <a:rPr lang="en-US" sz="3000" b="1" dirty="0"/>
              <a:t>Aurora Health Care—2009</a:t>
            </a:r>
            <a:endParaRPr lang="en-US" sz="3000" dirty="0"/>
          </a:p>
          <a:p>
            <a:pPr>
              <a:spcBef>
                <a:spcPts val="1200"/>
              </a:spcBef>
            </a:pPr>
            <a:r>
              <a:rPr lang="en-US" sz="2400" dirty="0"/>
              <a:t>17 facilities</a:t>
            </a:r>
          </a:p>
          <a:p>
            <a:pPr>
              <a:spcBef>
                <a:spcPts val="1200"/>
              </a:spcBef>
            </a:pPr>
            <a:r>
              <a:rPr lang="en-US" sz="2400" dirty="0"/>
              <a:t>7 million ft</a:t>
            </a:r>
            <a:r>
              <a:rPr lang="en-US" sz="2400" baseline="30000" dirty="0"/>
              <a:t>2</a:t>
            </a:r>
          </a:p>
          <a:p>
            <a:pPr>
              <a:spcBef>
                <a:spcPts val="1200"/>
              </a:spcBef>
            </a:pPr>
            <a:r>
              <a:rPr lang="en-US" sz="2400" dirty="0"/>
              <a:t>Each facility joined the Portfolio Manager</a:t>
            </a:r>
            <a:r>
              <a:rPr lang="en-US" sz="2400" baseline="30000" dirty="0"/>
              <a:t>®</a:t>
            </a:r>
            <a:r>
              <a:rPr lang="en-US" sz="2400" dirty="0"/>
              <a:t> system</a:t>
            </a:r>
          </a:p>
          <a:p>
            <a:pPr>
              <a:spcBef>
                <a:spcPts val="1200"/>
              </a:spcBef>
            </a:pPr>
            <a:r>
              <a:rPr lang="en-US" sz="2400" dirty="0"/>
              <a:t>President of Aurora Healthcare signed an ENERGY STAR commitment to reduce energy 12% in three years  </a:t>
            </a:r>
          </a:p>
          <a:p>
            <a:pPr>
              <a:spcBef>
                <a:spcPts val="1200"/>
              </a:spcBef>
            </a:pPr>
            <a:r>
              <a:rPr lang="en-US" sz="2400" dirty="0"/>
              <a:t>Each facility utilizes the spreadsheet and records energy consumption daily</a:t>
            </a:r>
          </a:p>
          <a:p>
            <a:pPr>
              <a:spcBef>
                <a:spcPts val="1200"/>
              </a:spcBef>
            </a:pPr>
            <a:r>
              <a:rPr lang="en-US" sz="2400" dirty="0"/>
              <a:t>Monthly summaries distributed to all</a:t>
            </a:r>
          </a:p>
          <a:p>
            <a:pPr>
              <a:spcBef>
                <a:spcPts val="1200"/>
              </a:spcBef>
            </a:pPr>
            <a:r>
              <a:rPr lang="en-US" sz="2400" dirty="0"/>
              <a:t>Monthly energy initiative meeting to share successful ideas</a:t>
            </a:r>
          </a:p>
          <a:p>
            <a:endParaRPr lang="en-US" sz="2000" dirty="0"/>
          </a:p>
          <a:p>
            <a:pPr>
              <a:buFontTx/>
              <a:buNone/>
            </a:pPr>
            <a:endParaRPr lang="en-US" dirty="0"/>
          </a:p>
        </p:txBody>
      </p:sp>
      <p:sp>
        <p:nvSpPr>
          <p:cNvPr id="256004" name="Rectangle 4"/>
          <p:cNvSpPr>
            <a:spLocks noChangeArrowheads="1"/>
          </p:cNvSpPr>
          <p:nvPr/>
        </p:nvSpPr>
        <p:spPr bwMode="auto">
          <a:xfrm>
            <a:off x="7126288" y="0"/>
            <a:ext cx="2017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6" name="Slide Number Placeholder 4"/>
          <p:cNvSpPr>
            <a:spLocks noGrp="1"/>
          </p:cNvSpPr>
          <p:nvPr>
            <p:ph type="sldNum" sz="quarter" idx="11"/>
          </p:nvPr>
        </p:nvSpPr>
        <p:spPr/>
        <p:txBody>
          <a:bodyPr/>
          <a:lstStyle/>
          <a:p>
            <a:pPr>
              <a:defRPr/>
            </a:pPr>
            <a:fld id="{8971C295-2B55-4BAB-8F8C-D8A9198FAA89}" type="slidenum">
              <a:rPr lang="en-US"/>
              <a:pPr>
                <a:defRPr/>
              </a:pPr>
              <a:t>239</a:t>
            </a:fld>
            <a:endParaRPr lang="en-US" dirty="0"/>
          </a:p>
        </p:txBody>
      </p:sp>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257027" name="Object 2"/>
          <p:cNvGraphicFramePr>
            <a:graphicFrameLocks noChangeAspect="1"/>
          </p:cNvGraphicFramePr>
          <p:nvPr>
            <p:extLst>
              <p:ext uri="{D42A27DB-BD31-4B8C-83A1-F6EECF244321}">
                <p14:modId xmlns:p14="http://schemas.microsoft.com/office/powerpoint/2010/main" val="1032590500"/>
              </p:ext>
            </p:extLst>
          </p:nvPr>
        </p:nvGraphicFramePr>
        <p:xfrm>
          <a:off x="76200" y="1611312"/>
          <a:ext cx="9048900" cy="4789488"/>
        </p:xfrm>
        <a:graphic>
          <a:graphicData uri="http://schemas.openxmlformats.org/presentationml/2006/ole">
            <mc:AlternateContent xmlns:mc="http://schemas.openxmlformats.org/markup-compatibility/2006">
              <mc:Choice xmlns:v="urn:schemas-microsoft-com:vml" Requires="v">
                <p:oleObj spid="_x0000_s257208" name="Acrobat Document" r:id="rId4" imgW="14343840" imgH="11150280" progId="AcroExch.Document.7">
                  <p:embed/>
                </p:oleObj>
              </mc:Choice>
              <mc:Fallback>
                <p:oleObj name="Acrobat Document" r:id="rId4" imgW="14343840" imgH="11150280" progId="AcroExch.Document.7">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l="2655" t="20502" r="10620" b="20502"/>
                      <a:stretch>
                        <a:fillRect/>
                      </a:stretch>
                    </p:blipFill>
                    <p:spPr bwMode="auto">
                      <a:xfrm>
                        <a:off x="76200" y="1611312"/>
                        <a:ext cx="9048900" cy="4789488"/>
                      </a:xfrm>
                      <a:prstGeom prst="rect">
                        <a:avLst/>
                      </a:prstGeom>
                      <a:noFill/>
                      <a:extLst/>
                    </p:spPr>
                  </p:pic>
                </p:oleObj>
              </mc:Fallback>
            </mc:AlternateContent>
          </a:graphicData>
        </a:graphic>
      </p:graphicFrame>
      <p:sp>
        <p:nvSpPr>
          <p:cNvPr id="6" name="Rectangle 2"/>
          <p:cNvSpPr txBox="1">
            <a:spLocks noChangeArrowheads="1"/>
          </p:cNvSpPr>
          <p:nvPr/>
        </p:nvSpPr>
        <p:spPr bwMode="auto">
          <a:xfrm>
            <a:off x="0" y="457200"/>
            <a:ext cx="9144000" cy="914400"/>
          </a:xfrm>
          <a:prstGeom prst="rect">
            <a:avLst/>
          </a:prstGeom>
          <a:noFill/>
          <a:ln w="9525">
            <a:noFill/>
            <a:miter lim="800000"/>
            <a:headEnd/>
            <a:tailEnd/>
          </a:ln>
        </p:spPr>
        <p:txBody>
          <a:bodyPr anchor="ctr"/>
          <a:lstStyle/>
          <a:p>
            <a:pPr algn="ctr">
              <a:defRPr/>
            </a:pPr>
            <a:r>
              <a:rPr lang="en-US" sz="4000" b="1" kern="0" dirty="0">
                <a:solidFill>
                  <a:schemeClr val="bg1"/>
                </a:solidFill>
                <a:latin typeface="+mj-lt"/>
                <a:ea typeface="+mj-ea"/>
                <a:cs typeface="+mj-cs"/>
              </a:rPr>
              <a:t>Aurora Sinai Medical Center</a:t>
            </a:r>
          </a:p>
          <a:p>
            <a:pPr algn="ctr">
              <a:defRPr/>
            </a:pPr>
            <a:r>
              <a:rPr lang="en-US" sz="4000" b="1" kern="0" dirty="0">
                <a:solidFill>
                  <a:schemeClr val="bg1"/>
                </a:solidFill>
                <a:latin typeface="+mj-lt"/>
                <a:ea typeface="+mj-ea"/>
                <a:cs typeface="+mj-cs"/>
              </a:rPr>
              <a:t>Daily Utility Tracking Spreadsheet</a:t>
            </a:r>
          </a:p>
        </p:txBody>
      </p:sp>
      <p:sp>
        <p:nvSpPr>
          <p:cNvPr id="257029" name="Rectangle 6"/>
          <p:cNvSpPr>
            <a:spLocks noChangeArrowheads="1"/>
          </p:cNvSpPr>
          <p:nvPr/>
        </p:nvSpPr>
        <p:spPr bwMode="auto">
          <a:xfrm>
            <a:off x="7072313" y="0"/>
            <a:ext cx="2071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 </a:t>
            </a:r>
          </a:p>
        </p:txBody>
      </p:sp>
      <p:sp>
        <p:nvSpPr>
          <p:cNvPr id="7" name="Slide Number Placeholder 4"/>
          <p:cNvSpPr>
            <a:spLocks noGrp="1"/>
          </p:cNvSpPr>
          <p:nvPr>
            <p:ph type="sldNum" sz="quarter" idx="11"/>
          </p:nvPr>
        </p:nvSpPr>
        <p:spPr/>
        <p:txBody>
          <a:bodyPr/>
          <a:lstStyle/>
          <a:p>
            <a:pPr>
              <a:defRPr/>
            </a:pPr>
            <a:fld id="{5ABBB6F6-1B28-44E1-8A7A-BFB8AF7516CB}" type="slidenum">
              <a:rPr lang="en-US"/>
              <a:pPr>
                <a:defRPr/>
              </a:pPr>
              <a:t>240</a:t>
            </a:fld>
            <a:endParaRPr lang="en-US" dirty="0"/>
          </a:p>
        </p:txBody>
      </p:sp>
    </p:spTree>
  </p:cSld>
  <p:clrMapOvr>
    <a:masterClrMapping/>
  </p:clrMapOvr>
  <p:transition/>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graphicFrame>
        <p:nvGraphicFramePr>
          <p:cNvPr id="258051" name="Object 2"/>
          <p:cNvGraphicFramePr>
            <a:graphicFrameLocks noChangeAspect="1"/>
          </p:cNvGraphicFramePr>
          <p:nvPr/>
        </p:nvGraphicFramePr>
        <p:xfrm>
          <a:off x="152400" y="1676400"/>
          <a:ext cx="8793163" cy="3505200"/>
        </p:xfrm>
        <a:graphic>
          <a:graphicData uri="http://schemas.openxmlformats.org/presentationml/2006/ole">
            <mc:AlternateContent xmlns:mc="http://schemas.openxmlformats.org/markup-compatibility/2006">
              <mc:Choice xmlns:v="urn:schemas-microsoft-com:vml" Requires="v">
                <p:oleObj spid="_x0000_s258234" name="Acrobat Document" r:id="rId4" imgW="10688040" imgH="8229600" progId="AcroExch.Document.7">
                  <p:embed/>
                </p:oleObj>
              </mc:Choice>
              <mc:Fallback>
                <p:oleObj name="Acrobat Document" r:id="rId4" imgW="10688040" imgH="8229600" progId="AcroExch.Document.7">
                  <p:embed/>
                  <p:pic>
                    <p:nvPicPr>
                      <p:cNvPr id="0" name="Picture 18"/>
                      <p:cNvPicPr>
                        <a:picLocks noChangeAspect="1" noChangeArrowheads="1"/>
                      </p:cNvPicPr>
                      <p:nvPr/>
                    </p:nvPicPr>
                    <p:blipFill>
                      <a:blip r:embed="rId5">
                        <a:extLst>
                          <a:ext uri="{28A0092B-C50C-407E-A947-70E740481C1C}">
                            <a14:useLocalDpi xmlns:a14="http://schemas.microsoft.com/office/drawing/2010/main" val="0"/>
                          </a:ext>
                        </a:extLst>
                      </a:blip>
                      <a:srcRect l="7126" t="27777" r="7126" b="27777"/>
                      <a:stretch>
                        <a:fillRect/>
                      </a:stretch>
                    </p:blipFill>
                    <p:spPr bwMode="auto">
                      <a:xfrm>
                        <a:off x="152400" y="1676400"/>
                        <a:ext cx="8793163" cy="3505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2"/>
          <p:cNvSpPr txBox="1">
            <a:spLocks noChangeArrowheads="1"/>
          </p:cNvSpPr>
          <p:nvPr/>
        </p:nvSpPr>
        <p:spPr bwMode="auto">
          <a:xfrm>
            <a:off x="457200" y="457200"/>
            <a:ext cx="8229600" cy="914400"/>
          </a:xfrm>
          <a:prstGeom prst="rect">
            <a:avLst/>
          </a:prstGeom>
          <a:noFill/>
          <a:ln w="9525">
            <a:noFill/>
            <a:miter lim="800000"/>
            <a:headEnd/>
            <a:tailEnd/>
          </a:ln>
        </p:spPr>
        <p:txBody>
          <a:bodyPr anchor="ctr"/>
          <a:lstStyle/>
          <a:p>
            <a:pPr algn="ctr">
              <a:defRPr/>
            </a:pPr>
            <a:r>
              <a:rPr lang="en-US" sz="4000" b="1" kern="0" dirty="0">
                <a:solidFill>
                  <a:schemeClr val="bg1"/>
                </a:solidFill>
                <a:latin typeface="+mj-lt"/>
                <a:ea typeface="+mj-ea"/>
                <a:cs typeface="+mj-cs"/>
              </a:rPr>
              <a:t>Aurora Sinai Medical Center</a:t>
            </a:r>
          </a:p>
          <a:p>
            <a:pPr algn="ctr">
              <a:defRPr/>
            </a:pPr>
            <a:r>
              <a:rPr lang="en-US" sz="4000" b="1" kern="0" dirty="0">
                <a:solidFill>
                  <a:schemeClr val="bg1"/>
                </a:solidFill>
                <a:latin typeface="+mj-lt"/>
                <a:ea typeface="+mj-ea"/>
                <a:cs typeface="+mj-cs"/>
              </a:rPr>
              <a:t>2009 Utility Summary</a:t>
            </a:r>
          </a:p>
        </p:txBody>
      </p:sp>
      <p:sp>
        <p:nvSpPr>
          <p:cNvPr id="7" name="Oval 6"/>
          <p:cNvSpPr/>
          <p:nvPr/>
        </p:nvSpPr>
        <p:spPr>
          <a:xfrm>
            <a:off x="4114800" y="4343400"/>
            <a:ext cx="533400" cy="457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p:cNvSpPr/>
          <p:nvPr/>
        </p:nvSpPr>
        <p:spPr>
          <a:xfrm>
            <a:off x="8305800" y="4343400"/>
            <a:ext cx="533400" cy="457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320" name="TextBox 8"/>
          <p:cNvSpPr txBox="1">
            <a:spLocks noChangeArrowheads="1"/>
          </p:cNvSpPr>
          <p:nvPr/>
        </p:nvSpPr>
        <p:spPr bwMode="auto">
          <a:xfrm>
            <a:off x="1828800" y="5308600"/>
            <a:ext cx="6629400" cy="1016000"/>
          </a:xfrm>
          <a:prstGeom prst="rect">
            <a:avLst/>
          </a:prstGeom>
          <a:noFill/>
          <a:ln w="9525">
            <a:noFill/>
            <a:miter lim="800000"/>
            <a:headEnd/>
            <a:tailEnd/>
          </a:ln>
        </p:spPr>
        <p:txBody>
          <a:bodyPr>
            <a:spAutoFit/>
          </a:bodyPr>
          <a:lstStyle/>
          <a:p>
            <a:pPr>
              <a:defRPr/>
            </a:pPr>
            <a:r>
              <a:rPr lang="en-US" sz="2000" b="1" dirty="0">
                <a:solidFill>
                  <a:schemeClr val="bg1"/>
                </a:solidFill>
                <a:latin typeface="Arial" pitchFamily="34" charset="0"/>
              </a:rPr>
              <a:t>Energy Savings:</a:t>
            </a:r>
          </a:p>
          <a:p>
            <a:pPr marL="228600" indent="-114300">
              <a:buFont typeface="Arial" pitchFamily="34" charset="0"/>
              <a:buChar char="•"/>
              <a:defRPr/>
            </a:pPr>
            <a:r>
              <a:rPr lang="en-US" sz="2000" dirty="0">
                <a:solidFill>
                  <a:schemeClr val="bg1"/>
                </a:solidFill>
                <a:latin typeface="Arial" pitchFamily="34" charset="0"/>
              </a:rPr>
              <a:t>  19% reduction in steam usage</a:t>
            </a:r>
          </a:p>
          <a:p>
            <a:pPr marL="228600" indent="-114300">
              <a:buFont typeface="Arial" pitchFamily="34" charset="0"/>
              <a:buChar char="•"/>
              <a:defRPr/>
            </a:pPr>
            <a:r>
              <a:rPr lang="en-US" sz="2000" dirty="0">
                <a:solidFill>
                  <a:schemeClr val="bg1"/>
                </a:solidFill>
                <a:latin typeface="Arial" pitchFamily="34" charset="0"/>
              </a:rPr>
              <a:t>  6% reduction in electrical usage</a:t>
            </a:r>
          </a:p>
        </p:txBody>
      </p:sp>
      <p:sp>
        <p:nvSpPr>
          <p:cNvPr id="258056" name="Rectangle 8"/>
          <p:cNvSpPr>
            <a:spLocks noChangeArrowheads="1"/>
          </p:cNvSpPr>
          <p:nvPr/>
        </p:nvSpPr>
        <p:spPr bwMode="auto">
          <a:xfrm>
            <a:off x="7126288" y="0"/>
            <a:ext cx="2017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10" name="Slide Number Placeholder 4"/>
          <p:cNvSpPr>
            <a:spLocks noGrp="1"/>
          </p:cNvSpPr>
          <p:nvPr>
            <p:ph type="sldNum" sz="quarter" idx="11"/>
          </p:nvPr>
        </p:nvSpPr>
        <p:spPr/>
        <p:txBody>
          <a:bodyPr/>
          <a:lstStyle/>
          <a:p>
            <a:pPr>
              <a:defRPr/>
            </a:pPr>
            <a:fld id="{74553D7B-5FCC-410C-9AC0-C1A170B60A7F}" type="slidenum">
              <a:rPr lang="en-US"/>
              <a:pPr>
                <a:defRPr/>
              </a:pPr>
              <a:t>241</a:t>
            </a:fld>
            <a:endParaRPr lang="en-US" dirty="0"/>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9074" name="Picture 1"/>
          <p:cNvPicPr>
            <a:picLocks noChangeAspect="1"/>
          </p:cNvPicPr>
          <p:nvPr/>
        </p:nvPicPr>
        <p:blipFill>
          <a:blip r:embed="rId3" cstate="print">
            <a:extLst>
              <a:ext uri="{28A0092B-C50C-407E-A947-70E740481C1C}">
                <a14:useLocalDpi xmlns:a14="http://schemas.microsoft.com/office/drawing/2010/main" val="0"/>
              </a:ext>
            </a:extLst>
          </a:blip>
          <a:srcRect l="5321" t="7898" r="5524" b="30402"/>
          <a:stretch>
            <a:fillRect/>
          </a:stretch>
        </p:blipFill>
        <p:spPr bwMode="auto">
          <a:xfrm>
            <a:off x="231775" y="1001713"/>
            <a:ext cx="8742363" cy="448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9075"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solidFill>
                <a:srgbClr val="000000"/>
              </a:solidFill>
            </a:endParaRPr>
          </a:p>
        </p:txBody>
      </p:sp>
      <p:sp>
        <p:nvSpPr>
          <p:cNvPr id="7" name="Rectangle 2"/>
          <p:cNvSpPr txBox="1">
            <a:spLocks noChangeArrowheads="1"/>
          </p:cNvSpPr>
          <p:nvPr/>
        </p:nvSpPr>
        <p:spPr bwMode="auto">
          <a:xfrm>
            <a:off x="0" y="152400"/>
            <a:ext cx="9144000" cy="914400"/>
          </a:xfrm>
          <a:prstGeom prst="rect">
            <a:avLst/>
          </a:prstGeom>
          <a:noFill/>
          <a:ln w="9525">
            <a:noFill/>
            <a:miter lim="800000"/>
            <a:headEnd/>
            <a:tailEnd/>
          </a:ln>
        </p:spPr>
        <p:txBody>
          <a:bodyPr anchor="ctr"/>
          <a:lstStyle/>
          <a:p>
            <a:pPr algn="ctr">
              <a:defRPr/>
            </a:pPr>
            <a:r>
              <a:rPr lang="en-US" sz="3200" kern="0" dirty="0">
                <a:solidFill>
                  <a:srgbClr val="FFFFFF"/>
                </a:solidFill>
              </a:rPr>
              <a:t>Aurora Health Care 2009–2012 Utility Summary</a:t>
            </a:r>
          </a:p>
        </p:txBody>
      </p:sp>
      <p:sp>
        <p:nvSpPr>
          <p:cNvPr id="237574" name="TextBox 8"/>
          <p:cNvSpPr txBox="1">
            <a:spLocks noChangeArrowheads="1"/>
          </p:cNvSpPr>
          <p:nvPr/>
        </p:nvSpPr>
        <p:spPr bwMode="auto">
          <a:xfrm>
            <a:off x="1066800" y="5627688"/>
            <a:ext cx="5562600" cy="1077912"/>
          </a:xfrm>
          <a:prstGeom prst="rect">
            <a:avLst/>
          </a:prstGeom>
          <a:noFill/>
          <a:ln w="9525">
            <a:noFill/>
            <a:miter lim="800000"/>
            <a:headEnd/>
            <a:tailEnd/>
          </a:ln>
        </p:spPr>
        <p:txBody>
          <a:bodyPr>
            <a:spAutoFit/>
          </a:bodyPr>
          <a:lstStyle/>
          <a:p>
            <a:pPr>
              <a:defRPr/>
            </a:pPr>
            <a:r>
              <a:rPr lang="en-US" sz="2400" b="1" dirty="0">
                <a:solidFill>
                  <a:srgbClr val="FFFFFF"/>
                </a:solidFill>
              </a:rPr>
              <a:t>Savings:</a:t>
            </a:r>
          </a:p>
          <a:p>
            <a:pPr marL="285750" indent="-171450">
              <a:buFont typeface="Arial" pitchFamily="34" charset="0"/>
              <a:buChar char="•"/>
              <a:defRPr/>
            </a:pPr>
            <a:r>
              <a:rPr lang="en-US" sz="2000" dirty="0">
                <a:solidFill>
                  <a:srgbClr val="FFFFFF"/>
                </a:solidFill>
              </a:rPr>
              <a:t>14.8% reduction in energy usage</a:t>
            </a:r>
          </a:p>
          <a:p>
            <a:pPr marL="285750" indent="-171450">
              <a:buFont typeface="Arial" pitchFamily="34" charset="0"/>
              <a:buChar char="•"/>
              <a:defRPr/>
            </a:pPr>
            <a:r>
              <a:rPr lang="en-US" sz="2000" dirty="0">
                <a:solidFill>
                  <a:srgbClr val="FFFFFF"/>
                </a:solidFill>
              </a:rPr>
              <a:t>92,509 tons reduction in CO</a:t>
            </a:r>
            <a:r>
              <a:rPr lang="en-US" sz="2000" baseline="-25000" dirty="0">
                <a:solidFill>
                  <a:srgbClr val="FFFFFF"/>
                </a:solidFill>
              </a:rPr>
              <a:t>2</a:t>
            </a:r>
            <a:r>
              <a:rPr lang="en-US" sz="2000" dirty="0">
                <a:solidFill>
                  <a:srgbClr val="FFFFFF"/>
                </a:solidFill>
              </a:rPr>
              <a:t> emissions</a:t>
            </a:r>
          </a:p>
        </p:txBody>
      </p:sp>
      <p:sp>
        <p:nvSpPr>
          <p:cNvPr id="6" name="Oval 5"/>
          <p:cNvSpPr/>
          <p:nvPr/>
        </p:nvSpPr>
        <p:spPr>
          <a:xfrm>
            <a:off x="2438400" y="4471988"/>
            <a:ext cx="6096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Oval 7"/>
          <p:cNvSpPr/>
          <p:nvPr/>
        </p:nvSpPr>
        <p:spPr>
          <a:xfrm>
            <a:off x="3232150" y="4468813"/>
            <a:ext cx="9144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5-Point Star 8"/>
          <p:cNvSpPr/>
          <p:nvPr/>
        </p:nvSpPr>
        <p:spPr>
          <a:xfrm>
            <a:off x="6324600" y="4343400"/>
            <a:ext cx="2819400" cy="22098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a:solidFill>
                  <a:srgbClr val="FF0000"/>
                </a:solidFill>
              </a:rPr>
              <a:t>NEW</a:t>
            </a:r>
          </a:p>
        </p:txBody>
      </p:sp>
      <p:sp>
        <p:nvSpPr>
          <p:cNvPr id="259081" name="Rectangle 8"/>
          <p:cNvSpPr>
            <a:spLocks noChangeArrowheads="1"/>
          </p:cNvSpPr>
          <p:nvPr/>
        </p:nvSpPr>
        <p:spPr bwMode="auto">
          <a:xfrm>
            <a:off x="7126288" y="0"/>
            <a:ext cx="2017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Tree>
  </p:cSld>
  <p:clrMapOvr>
    <a:masterClrMapping/>
  </p:clrMapOvr>
  <p:transition/>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Content Placeholder 4"/>
          <p:cNvSpPr>
            <a:spLocks noGrp="1"/>
          </p:cNvSpPr>
          <p:nvPr>
            <p:ph idx="1"/>
          </p:nvPr>
        </p:nvSpPr>
        <p:spPr>
          <a:xfrm>
            <a:off x="457200" y="304800"/>
            <a:ext cx="7924800" cy="2057400"/>
          </a:xfrm>
        </p:spPr>
        <p:txBody>
          <a:bodyPr/>
          <a:lstStyle/>
          <a:p>
            <a:pPr>
              <a:buFontTx/>
              <a:buNone/>
            </a:pPr>
            <a:r>
              <a:rPr lang="en-US" sz="3600" b="1" u="sng" dirty="0"/>
              <a:t>Aurora Health Care 2009–2011</a:t>
            </a:r>
            <a:endParaRPr lang="en-US" sz="3600" u="sng" dirty="0"/>
          </a:p>
          <a:p>
            <a:pPr indent="-171450"/>
            <a:r>
              <a:rPr lang="en-US" sz="1800" dirty="0"/>
              <a:t>14.1% reduction in energy consumption</a:t>
            </a:r>
          </a:p>
          <a:p>
            <a:pPr indent="-171450"/>
            <a:r>
              <a:rPr lang="en-US" sz="1800" dirty="0"/>
              <a:t>142.6 million pound (64,669 metric tons) reduction in CO</a:t>
            </a:r>
            <a:r>
              <a:rPr lang="en-US" sz="1800" baseline="-25000" dirty="0"/>
              <a:t>2</a:t>
            </a:r>
            <a:endParaRPr lang="en-US" sz="1800" dirty="0"/>
          </a:p>
          <a:p>
            <a:pPr indent="-171450"/>
            <a:r>
              <a:rPr lang="en-US" sz="1800" dirty="0"/>
              <a:t>Three facilities achieved ENERGY STAR</a:t>
            </a:r>
          </a:p>
          <a:p>
            <a:pPr>
              <a:buFontTx/>
              <a:buNone/>
            </a:pPr>
            <a:endParaRPr lang="en-US" dirty="0"/>
          </a:p>
        </p:txBody>
      </p:sp>
      <p:pic>
        <p:nvPicPr>
          <p:cNvPr id="260099" name="Picture 6" descr="Aurora Hospital Energy Usage Chart.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5400" y="2070100"/>
            <a:ext cx="6438900"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0100" name="Rectangle 6"/>
          <p:cNvSpPr>
            <a:spLocks noChangeArrowheads="1"/>
          </p:cNvSpPr>
          <p:nvPr/>
        </p:nvSpPr>
        <p:spPr bwMode="auto">
          <a:xfrm>
            <a:off x="7072313" y="0"/>
            <a:ext cx="2071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 </a:t>
            </a:r>
          </a:p>
        </p:txBody>
      </p:sp>
      <p:sp>
        <p:nvSpPr>
          <p:cNvPr id="7" name="Slide Number Placeholder 4"/>
          <p:cNvSpPr>
            <a:spLocks noGrp="1"/>
          </p:cNvSpPr>
          <p:nvPr>
            <p:ph type="sldNum" sz="quarter" idx="11"/>
          </p:nvPr>
        </p:nvSpPr>
        <p:spPr/>
        <p:txBody>
          <a:bodyPr/>
          <a:lstStyle/>
          <a:p>
            <a:pPr>
              <a:defRPr/>
            </a:pPr>
            <a:fld id="{A18F501A-1F06-4116-A14B-FE68A27A603A}" type="slidenum">
              <a:rPr lang="en-US"/>
              <a:pPr>
                <a:defRPr/>
              </a:pPr>
              <a:t>243</a:t>
            </a:fld>
            <a:endParaRPr lang="en-US" dirty="0"/>
          </a:p>
        </p:txBody>
      </p:sp>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100" name="Rectangle 6"/>
          <p:cNvSpPr>
            <a:spLocks noChangeArrowheads="1"/>
          </p:cNvSpPr>
          <p:nvPr/>
        </p:nvSpPr>
        <p:spPr bwMode="auto">
          <a:xfrm>
            <a:off x="7072313" y="0"/>
            <a:ext cx="2071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 </a:t>
            </a:r>
          </a:p>
        </p:txBody>
      </p:sp>
      <p:sp>
        <p:nvSpPr>
          <p:cNvPr id="7" name="Slide Number Placeholder 4"/>
          <p:cNvSpPr>
            <a:spLocks noGrp="1"/>
          </p:cNvSpPr>
          <p:nvPr>
            <p:ph type="sldNum" sz="quarter" idx="11"/>
          </p:nvPr>
        </p:nvSpPr>
        <p:spPr/>
        <p:txBody>
          <a:bodyPr/>
          <a:lstStyle/>
          <a:p>
            <a:pPr>
              <a:defRPr/>
            </a:pPr>
            <a:fld id="{A18F501A-1F06-4116-A14B-FE68A27A603A}" type="slidenum">
              <a:rPr lang="en-US"/>
              <a:pPr>
                <a:defRPr/>
              </a:pPr>
              <a:t>244</a:t>
            </a:fld>
            <a:endParaRPr lang="en-US"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t="31834" r="36501" b="46503"/>
          <a:stretch>
            <a:fillRect/>
          </a:stretch>
        </p:blipFill>
        <p:spPr bwMode="auto">
          <a:xfrm>
            <a:off x="152400" y="2035175"/>
            <a:ext cx="88392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2"/>
          <p:cNvSpPr txBox="1">
            <a:spLocks noChangeArrowheads="1"/>
          </p:cNvSpPr>
          <p:nvPr/>
        </p:nvSpPr>
        <p:spPr bwMode="auto">
          <a:xfrm>
            <a:off x="381000" y="468313"/>
            <a:ext cx="8229600" cy="914400"/>
          </a:xfrm>
          <a:prstGeom prst="rect">
            <a:avLst/>
          </a:prstGeom>
          <a:noFill/>
          <a:ln w="9525">
            <a:noFill/>
            <a:miter lim="800000"/>
            <a:headEnd/>
            <a:tailEnd/>
          </a:ln>
        </p:spPr>
        <p:txBody>
          <a:bodyPr anchor="ctr"/>
          <a:lstStyle/>
          <a:p>
            <a:pPr algn="ctr" eaLnBrk="1" hangingPunct="1">
              <a:defRPr/>
            </a:pPr>
            <a:r>
              <a:rPr lang="en-US" sz="4400" kern="0" dirty="0">
                <a:solidFill>
                  <a:schemeClr val="bg1"/>
                </a:solidFill>
                <a:latin typeface="+mj-lt"/>
                <a:ea typeface="+mj-ea"/>
                <a:cs typeface="+mj-cs"/>
              </a:rPr>
              <a:t>Additional Energy</a:t>
            </a:r>
          </a:p>
          <a:p>
            <a:pPr algn="ctr" eaLnBrk="1" hangingPunct="1">
              <a:defRPr/>
            </a:pPr>
            <a:r>
              <a:rPr lang="en-US" sz="4400" kern="0" dirty="0">
                <a:solidFill>
                  <a:schemeClr val="bg1"/>
                </a:solidFill>
                <a:latin typeface="+mj-lt"/>
                <a:ea typeface="+mj-ea"/>
                <a:cs typeface="+mj-cs"/>
              </a:rPr>
              <a:t>Management Breakthroughs</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t="18562" r="26691" b="46721"/>
          <a:stretch>
            <a:fillRect/>
          </a:stretch>
        </p:blipFill>
        <p:spPr bwMode="auto">
          <a:xfrm>
            <a:off x="457200" y="4321175"/>
            <a:ext cx="7261225" cy="215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715344"/>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FFFF00"/>
            </a:gs>
            <a:gs pos="100000">
              <a:srgbClr val="FF6600"/>
            </a:gs>
          </a:gsLst>
          <a:path path="shape">
            <a:fillToRect l="50000" t="50000" r="50000" b="50000"/>
          </a:path>
        </a:gradFill>
        <a:effectLst/>
      </p:bgPr>
    </p:bg>
    <p:spTree>
      <p:nvGrpSpPr>
        <p:cNvPr id="1" name=""/>
        <p:cNvGrpSpPr/>
        <p:nvPr/>
      </p:nvGrpSpPr>
      <p:grpSpPr>
        <a:xfrm>
          <a:off x="0" y="0"/>
          <a:ext cx="0" cy="0"/>
          <a:chOff x="0" y="0"/>
          <a:chExt cx="0" cy="0"/>
        </a:xfrm>
      </p:grpSpPr>
      <p:sp>
        <p:nvSpPr>
          <p:cNvPr id="285698" name="Rectangle 2"/>
          <p:cNvSpPr>
            <a:spLocks noGrp="1" noChangeArrowheads="1"/>
          </p:cNvSpPr>
          <p:nvPr>
            <p:ph type="subTitle" idx="1"/>
          </p:nvPr>
        </p:nvSpPr>
        <p:spPr>
          <a:xfrm>
            <a:off x="1371600" y="4267200"/>
            <a:ext cx="6400800" cy="1752600"/>
          </a:xfrm>
        </p:spPr>
        <p:txBody>
          <a:bodyPr/>
          <a:lstStyle/>
          <a:p>
            <a:pPr eaLnBrk="1" hangingPunct="1"/>
            <a:r>
              <a:rPr lang="en-US" sz="4400" b="1">
                <a:solidFill>
                  <a:schemeClr val="bg1"/>
                </a:solidFill>
                <a:latin typeface="Times New Roman" pitchFamily="18" charset="0"/>
              </a:rPr>
              <a:t>BREAK!</a:t>
            </a:r>
            <a:endParaRPr lang="en-US" b="1">
              <a:solidFill>
                <a:schemeClr val="bg1"/>
              </a:solidFill>
              <a:latin typeface="Times New Roman" pitchFamily="18" charset="0"/>
            </a:endParaRPr>
          </a:p>
        </p:txBody>
      </p:sp>
      <p:pic>
        <p:nvPicPr>
          <p:cNvPr id="285699" name="Picture 3" descr="coffeemu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2133600"/>
            <a:ext cx="16414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112318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285699"/>
                                        </p:tgtEl>
                                        <p:attrNameLst>
                                          <p:attrName>style.visibility</p:attrName>
                                        </p:attrNameLst>
                                      </p:cBhvr>
                                      <p:to>
                                        <p:strVal val="visible"/>
                                      </p:to>
                                    </p:set>
                                    <p:anim calcmode="lin" valueType="num">
                                      <p:cBhvr>
                                        <p:cTn id="7" dur="500" fill="hold"/>
                                        <p:tgtEl>
                                          <p:spTgt spid="285699"/>
                                        </p:tgtEl>
                                        <p:attrNameLst>
                                          <p:attrName>ppt_w</p:attrName>
                                        </p:attrNameLst>
                                      </p:cBhvr>
                                      <p:tavLst>
                                        <p:tav tm="0">
                                          <p:val>
                                            <p:strVal val="4*#ppt_w"/>
                                          </p:val>
                                        </p:tav>
                                        <p:tav tm="100000">
                                          <p:val>
                                            <p:strVal val="#ppt_w"/>
                                          </p:val>
                                        </p:tav>
                                      </p:tavLst>
                                    </p:anim>
                                    <p:anim calcmode="lin" valueType="num">
                                      <p:cBhvr>
                                        <p:cTn id="8" dur="500" fill="hold"/>
                                        <p:tgtEl>
                                          <p:spTgt spid="285699"/>
                                        </p:tgtEl>
                                        <p:attrNameLst>
                                          <p:attrName>ppt_h</p:attrName>
                                        </p:attrNameLst>
                                      </p:cBhvr>
                                      <p:tavLst>
                                        <p:tav tm="0">
                                          <p:val>
                                            <p:strVal val="4*#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DRIVEBY.WAV"/>
                                        </p:tgtEl>
                                      </p:cMediaNode>
                                    </p:audio>
                                  </p:subTnLst>
                                </p:cTn>
                              </p:par>
                              <p:par>
                                <p:cTn id="9" presetID="2" presetClass="entr" presetSubtype="4" fill="hold" grpId="0" nodeType="withEffect">
                                  <p:stCondLst>
                                    <p:cond delay="0"/>
                                  </p:stCondLst>
                                  <p:childTnLst>
                                    <p:set>
                                      <p:cBhvr>
                                        <p:cTn id="10" dur="1" fill="hold">
                                          <p:stCondLst>
                                            <p:cond delay="0"/>
                                          </p:stCondLst>
                                        </p:cTn>
                                        <p:tgtEl>
                                          <p:spTgt spid="285698">
                                            <p:txEl>
                                              <p:pRg st="0" end="0"/>
                                            </p:txEl>
                                          </p:spTgt>
                                        </p:tgtEl>
                                        <p:attrNameLst>
                                          <p:attrName>style.visibility</p:attrName>
                                        </p:attrNameLst>
                                      </p:cBhvr>
                                      <p:to>
                                        <p:strVal val="visible"/>
                                      </p:to>
                                    </p:set>
                                    <p:anim calcmode="lin" valueType="num">
                                      <p:cBhvr additive="base">
                                        <p:cTn id="11" dur="500" fill="hold"/>
                                        <p:tgtEl>
                                          <p:spTgt spid="28569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8569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698" grpId="0" build="p"/>
    </p:bld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TextBox 9"/>
          <p:cNvSpPr txBox="1">
            <a:spLocks noChangeArrowheads="1"/>
          </p:cNvSpPr>
          <p:nvPr/>
        </p:nvSpPr>
        <p:spPr bwMode="auto">
          <a:xfrm>
            <a:off x="425450" y="6477000"/>
            <a:ext cx="6858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1200" dirty="0">
                <a:solidFill>
                  <a:schemeClr val="bg1"/>
                </a:solidFill>
              </a:rPr>
              <a:t>Source: Corporate Realty, Design &amp; Management Institute.</a:t>
            </a:r>
          </a:p>
          <a:p>
            <a:pPr eaLnBrk="1" hangingPunct="1"/>
            <a:endParaRPr lang="en-US" sz="1200" dirty="0">
              <a:solidFill>
                <a:schemeClr val="bg1"/>
              </a:solidFill>
            </a:endParaRPr>
          </a:p>
        </p:txBody>
      </p:sp>
      <p:pic>
        <p:nvPicPr>
          <p:cNvPr id="26112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381000"/>
            <a:ext cx="8991600" cy="588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1124" name="Rectangle 6"/>
          <p:cNvSpPr>
            <a:spLocks noChangeArrowheads="1"/>
          </p:cNvSpPr>
          <p:nvPr/>
        </p:nvSpPr>
        <p:spPr bwMode="auto">
          <a:xfrm>
            <a:off x="7072313" y="0"/>
            <a:ext cx="2071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 </a:t>
            </a:r>
          </a:p>
        </p:txBody>
      </p:sp>
      <p:sp>
        <p:nvSpPr>
          <p:cNvPr id="6" name="Slide Number Placeholder 4"/>
          <p:cNvSpPr>
            <a:spLocks noGrp="1"/>
          </p:cNvSpPr>
          <p:nvPr>
            <p:ph type="sldNum" sz="quarter" idx="11"/>
          </p:nvPr>
        </p:nvSpPr>
        <p:spPr/>
        <p:txBody>
          <a:bodyPr/>
          <a:lstStyle/>
          <a:p>
            <a:pPr>
              <a:defRPr/>
            </a:pPr>
            <a:fld id="{5F096BEF-70DA-4384-A1A5-1FDCD486AA1B}" type="slidenum">
              <a:rPr lang="en-US"/>
              <a:pPr>
                <a:defRPr/>
              </a:pPr>
              <a:t>246</a:t>
            </a:fld>
            <a:endParaRPr lang="en-US" dirty="0"/>
          </a:p>
        </p:txBody>
      </p:sp>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itle 2"/>
          <p:cNvSpPr>
            <a:spLocks noGrp="1"/>
          </p:cNvSpPr>
          <p:nvPr>
            <p:ph type="title"/>
          </p:nvPr>
        </p:nvSpPr>
        <p:spPr>
          <a:xfrm>
            <a:off x="419100" y="457200"/>
            <a:ext cx="8458200" cy="1143000"/>
          </a:xfrm>
        </p:spPr>
        <p:txBody>
          <a:bodyPr/>
          <a:lstStyle/>
          <a:p>
            <a:r>
              <a:rPr lang="en-US" sz="3600" dirty="0"/>
              <a:t>Aurora Health Care Equivalent Revenue (Using a 4% Margin)</a:t>
            </a:r>
          </a:p>
        </p:txBody>
      </p:sp>
      <p:sp>
        <p:nvSpPr>
          <p:cNvPr id="3" name="TextBox 2"/>
          <p:cNvSpPr txBox="1"/>
          <p:nvPr/>
        </p:nvSpPr>
        <p:spPr>
          <a:xfrm>
            <a:off x="304800" y="1905000"/>
            <a:ext cx="8686800" cy="4462760"/>
          </a:xfrm>
          <a:prstGeom prst="rect">
            <a:avLst/>
          </a:prstGeom>
          <a:noFill/>
        </p:spPr>
        <p:txBody>
          <a:bodyPr>
            <a:spAutoFit/>
          </a:bodyPr>
          <a:lstStyle/>
          <a:p>
            <a:pPr marL="285750" indent="-285750">
              <a:buFont typeface="Arial" pitchFamily="34" charset="0"/>
              <a:buChar char="•"/>
              <a:defRPr/>
            </a:pPr>
            <a:r>
              <a:rPr lang="en-US" sz="2400">
                <a:solidFill>
                  <a:schemeClr val="bg1"/>
                </a:solidFill>
              </a:rPr>
              <a:t>2009–2012 Total </a:t>
            </a:r>
            <a:r>
              <a:rPr lang="en-US" sz="2400" dirty="0">
                <a:solidFill>
                  <a:schemeClr val="bg1"/>
                </a:solidFill>
              </a:rPr>
              <a:t>Energy Savings (weather-normalized)  </a:t>
            </a:r>
          </a:p>
          <a:p>
            <a:pPr>
              <a:defRPr/>
            </a:pPr>
            <a:r>
              <a:rPr lang="en-US" sz="2600" dirty="0">
                <a:solidFill>
                  <a:schemeClr val="bg1"/>
                </a:solidFill>
              </a:rPr>
              <a:t>	</a:t>
            </a:r>
          </a:p>
          <a:p>
            <a:pPr>
              <a:defRPr/>
            </a:pPr>
            <a:r>
              <a:rPr lang="en-US" sz="2600" dirty="0">
                <a:solidFill>
                  <a:schemeClr val="bg1"/>
                </a:solidFill>
              </a:rPr>
              <a:t>	Total Savings = $8,665,000</a:t>
            </a:r>
          </a:p>
          <a:p>
            <a:pPr marL="285750" indent="-285750">
              <a:buFont typeface="Arial" pitchFamily="34" charset="0"/>
              <a:buChar char="•"/>
              <a:defRPr/>
            </a:pPr>
            <a:endParaRPr lang="en-US" sz="2600" dirty="0">
              <a:solidFill>
                <a:schemeClr val="bg1"/>
              </a:solidFill>
            </a:endParaRPr>
          </a:p>
          <a:p>
            <a:pPr marL="285750" indent="-285750">
              <a:buFont typeface="Arial" pitchFamily="34" charset="0"/>
              <a:buChar char="•"/>
              <a:defRPr/>
            </a:pPr>
            <a:r>
              <a:rPr lang="en-US" sz="2600" dirty="0">
                <a:solidFill>
                  <a:schemeClr val="bg1"/>
                </a:solidFill>
              </a:rPr>
              <a:t>$8,665,000 ÷ 0.04 (margin) = </a:t>
            </a:r>
          </a:p>
          <a:p>
            <a:pPr>
              <a:defRPr/>
            </a:pPr>
            <a:r>
              <a:rPr lang="en-US" sz="2600" dirty="0">
                <a:solidFill>
                  <a:schemeClr val="bg1"/>
                </a:solidFill>
              </a:rPr>
              <a:t>	</a:t>
            </a:r>
          </a:p>
          <a:p>
            <a:pPr>
              <a:defRPr/>
            </a:pPr>
            <a:r>
              <a:rPr lang="en-US" sz="2600" dirty="0">
                <a:solidFill>
                  <a:schemeClr val="bg1"/>
                </a:solidFill>
              </a:rPr>
              <a:t>	$216,625,000 equivalent revenue</a:t>
            </a:r>
          </a:p>
          <a:p>
            <a:pPr marL="285750" indent="-285750">
              <a:buFont typeface="Arial" pitchFamily="34" charset="0"/>
              <a:buChar char="•"/>
              <a:defRPr/>
            </a:pPr>
            <a:endParaRPr lang="en-US" sz="2600" dirty="0">
              <a:solidFill>
                <a:schemeClr val="bg1"/>
              </a:solidFill>
            </a:endParaRPr>
          </a:p>
          <a:p>
            <a:pPr marL="285750" indent="-285750">
              <a:buFont typeface="Arial" pitchFamily="34" charset="0"/>
              <a:buChar char="•"/>
              <a:defRPr/>
            </a:pPr>
            <a:r>
              <a:rPr lang="en-US" sz="2600" b="1" cap="all" dirty="0">
                <a:solidFill>
                  <a:schemeClr val="bg1"/>
                </a:solidFill>
              </a:rPr>
              <a:t>$216,625,000 </a:t>
            </a:r>
            <a:r>
              <a:rPr lang="en-US" sz="2600" dirty="0">
                <a:solidFill>
                  <a:schemeClr val="bg1"/>
                </a:solidFill>
              </a:rPr>
              <a:t>÷ 4 years =</a:t>
            </a:r>
          </a:p>
          <a:p>
            <a:pPr>
              <a:defRPr/>
            </a:pPr>
            <a:r>
              <a:rPr lang="en-US" sz="2600" b="1" cap="all" dirty="0">
                <a:solidFill>
                  <a:schemeClr val="bg1"/>
                </a:solidFill>
              </a:rPr>
              <a:t>	</a:t>
            </a:r>
          </a:p>
          <a:p>
            <a:pPr>
              <a:defRPr/>
            </a:pPr>
            <a:r>
              <a:rPr lang="en-US" sz="2600" b="1" cap="all" dirty="0">
                <a:solidFill>
                  <a:schemeClr val="bg1"/>
                </a:solidFill>
              </a:rPr>
              <a:t>	</a:t>
            </a:r>
            <a:r>
              <a:rPr lang="en-US" sz="2600" b="1" u="sng" cap="all" dirty="0">
                <a:solidFill>
                  <a:schemeClr val="bg1"/>
                </a:solidFill>
              </a:rPr>
              <a:t>$</a:t>
            </a:r>
            <a:r>
              <a:rPr lang="en-US" sz="2600" b="1" u="sng" cap="all">
                <a:solidFill>
                  <a:schemeClr val="bg1"/>
                </a:solidFill>
              </a:rPr>
              <a:t>54,156,250 </a:t>
            </a:r>
            <a:r>
              <a:rPr lang="en-US" sz="2600" b="1" u="sng">
                <a:solidFill>
                  <a:schemeClr val="bg1"/>
                </a:solidFill>
              </a:rPr>
              <a:t>Equivalent Revenue </a:t>
            </a:r>
            <a:r>
              <a:rPr lang="en-US" sz="2600" b="1" u="sng" dirty="0">
                <a:solidFill>
                  <a:schemeClr val="bg1"/>
                </a:solidFill>
              </a:rPr>
              <a:t>per</a:t>
            </a:r>
            <a:r>
              <a:rPr lang="en-US" sz="2600" b="1" u="sng" cap="all">
                <a:solidFill>
                  <a:schemeClr val="bg1"/>
                </a:solidFill>
              </a:rPr>
              <a:t> </a:t>
            </a:r>
            <a:r>
              <a:rPr lang="en-US" sz="2600" b="1" u="sng">
                <a:solidFill>
                  <a:schemeClr val="bg1"/>
                </a:solidFill>
              </a:rPr>
              <a:t>Year</a:t>
            </a:r>
            <a:endParaRPr lang="en-US" sz="2600" b="1" u="sng" dirty="0">
              <a:solidFill>
                <a:schemeClr val="bg1"/>
              </a:solidFill>
            </a:endParaRPr>
          </a:p>
        </p:txBody>
      </p:sp>
      <p:sp>
        <p:nvSpPr>
          <p:cNvPr id="262148" name="Rectangle 6"/>
          <p:cNvSpPr>
            <a:spLocks noChangeArrowheads="1"/>
          </p:cNvSpPr>
          <p:nvPr/>
        </p:nvSpPr>
        <p:spPr bwMode="auto">
          <a:xfrm>
            <a:off x="7072313" y="0"/>
            <a:ext cx="2071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 </a:t>
            </a:r>
          </a:p>
        </p:txBody>
      </p:sp>
      <p:sp>
        <p:nvSpPr>
          <p:cNvPr id="6" name="Slide Number Placeholder 4"/>
          <p:cNvSpPr>
            <a:spLocks noGrp="1"/>
          </p:cNvSpPr>
          <p:nvPr>
            <p:ph type="sldNum" sz="quarter" idx="11"/>
          </p:nvPr>
        </p:nvSpPr>
        <p:spPr/>
        <p:txBody>
          <a:bodyPr/>
          <a:lstStyle/>
          <a:p>
            <a:pPr>
              <a:defRPr/>
            </a:pPr>
            <a:fld id="{AB48A6F8-E65F-41F3-A638-D083956BF94D}" type="slidenum">
              <a:rPr lang="en-US"/>
              <a:pPr>
                <a:defRPr/>
              </a:pPr>
              <a:t>247</a:t>
            </a:fld>
            <a:endParaRPr lang="en-US" dirty="0"/>
          </a:p>
        </p:txBody>
      </p:sp>
    </p:spTree>
  </p:cSld>
  <p:clrMapOvr>
    <a:masterClrMapping/>
  </p:clrMapOvr>
  <p:transition spd="slow"/>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Title 2"/>
          <p:cNvSpPr>
            <a:spLocks noGrp="1"/>
          </p:cNvSpPr>
          <p:nvPr>
            <p:ph type="title"/>
          </p:nvPr>
        </p:nvSpPr>
        <p:spPr>
          <a:xfrm>
            <a:off x="0" y="457200"/>
            <a:ext cx="9144000" cy="884238"/>
          </a:xfrm>
        </p:spPr>
        <p:txBody>
          <a:bodyPr/>
          <a:lstStyle/>
          <a:p>
            <a:r>
              <a:rPr lang="en-US" sz="3800"/>
              <a:t>Energy Management Strategies Taken</a:t>
            </a:r>
          </a:p>
        </p:txBody>
      </p:sp>
      <p:sp>
        <p:nvSpPr>
          <p:cNvPr id="263171" name="Content Placeholder 3"/>
          <p:cNvSpPr>
            <a:spLocks noGrp="1"/>
          </p:cNvSpPr>
          <p:nvPr>
            <p:ph idx="1"/>
          </p:nvPr>
        </p:nvSpPr>
        <p:spPr>
          <a:xfrm>
            <a:off x="457200" y="1447800"/>
            <a:ext cx="8229600" cy="4525963"/>
          </a:xfrm>
        </p:spPr>
        <p:txBody>
          <a:bodyPr/>
          <a:lstStyle/>
          <a:p>
            <a:pPr>
              <a:spcBef>
                <a:spcPts val="700"/>
              </a:spcBef>
            </a:pPr>
            <a:r>
              <a:rPr lang="en-US" sz="2400" dirty="0"/>
              <a:t>Chiller operations  </a:t>
            </a:r>
          </a:p>
          <a:p>
            <a:pPr>
              <a:spcBef>
                <a:spcPts val="700"/>
              </a:spcBef>
            </a:pPr>
            <a:r>
              <a:rPr lang="en-US" sz="2400" dirty="0"/>
              <a:t>HW reset schedules  </a:t>
            </a:r>
          </a:p>
          <a:p>
            <a:pPr>
              <a:spcBef>
                <a:spcPts val="700"/>
              </a:spcBef>
            </a:pPr>
            <a:r>
              <a:rPr lang="en-US" sz="2400" dirty="0"/>
              <a:t>Run schedules (occupied/unoccupied, day/night, summer/winter) </a:t>
            </a:r>
          </a:p>
          <a:p>
            <a:pPr>
              <a:spcBef>
                <a:spcPts val="700"/>
              </a:spcBef>
            </a:pPr>
            <a:r>
              <a:rPr lang="en-US" sz="2400" dirty="0"/>
              <a:t>DA temperature reset schedules</a:t>
            </a:r>
          </a:p>
          <a:p>
            <a:pPr>
              <a:spcBef>
                <a:spcPts val="700"/>
              </a:spcBef>
            </a:pPr>
            <a:r>
              <a:rPr lang="en-US" sz="2400" dirty="0"/>
              <a:t>Steam pressures </a:t>
            </a:r>
          </a:p>
          <a:p>
            <a:pPr>
              <a:spcBef>
                <a:spcPts val="700"/>
              </a:spcBef>
            </a:pPr>
            <a:r>
              <a:rPr lang="en-US" sz="2400" dirty="0">
                <a:solidFill>
                  <a:srgbClr val="FFFF00"/>
                </a:solidFill>
              </a:rPr>
              <a:t>Installation of variable-speed drives</a:t>
            </a:r>
            <a:endParaRPr lang="en-US" sz="2400" dirty="0"/>
          </a:p>
          <a:p>
            <a:pPr>
              <a:spcBef>
                <a:spcPts val="700"/>
              </a:spcBef>
            </a:pPr>
            <a:r>
              <a:rPr lang="en-US" sz="2400" dirty="0"/>
              <a:t>Steam trap survey</a:t>
            </a:r>
          </a:p>
          <a:p>
            <a:pPr>
              <a:spcBef>
                <a:spcPts val="700"/>
              </a:spcBef>
            </a:pPr>
            <a:r>
              <a:rPr lang="en-US" sz="2400" dirty="0"/>
              <a:t>Shutting off air handling units in unoccupied areas</a:t>
            </a:r>
          </a:p>
          <a:p>
            <a:pPr>
              <a:spcBef>
                <a:spcPts val="700"/>
              </a:spcBef>
            </a:pPr>
            <a:r>
              <a:rPr lang="en-US" sz="2400" dirty="0"/>
              <a:t>Maintaining modified space temperatures</a:t>
            </a:r>
          </a:p>
          <a:p>
            <a:pPr>
              <a:spcBef>
                <a:spcPts val="700"/>
              </a:spcBef>
            </a:pPr>
            <a:r>
              <a:rPr lang="en-US" sz="2400" dirty="0"/>
              <a:t>Promoting the energy message at department meetings</a:t>
            </a:r>
          </a:p>
          <a:p>
            <a:endParaRPr lang="en-US" dirty="0"/>
          </a:p>
        </p:txBody>
      </p:sp>
      <p:sp>
        <p:nvSpPr>
          <p:cNvPr id="263172" name="Rectangle 6"/>
          <p:cNvSpPr>
            <a:spLocks noChangeArrowheads="1"/>
          </p:cNvSpPr>
          <p:nvPr/>
        </p:nvSpPr>
        <p:spPr bwMode="auto">
          <a:xfrm>
            <a:off x="7072313" y="0"/>
            <a:ext cx="20716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 </a:t>
            </a:r>
          </a:p>
        </p:txBody>
      </p:sp>
      <p:sp>
        <p:nvSpPr>
          <p:cNvPr id="6" name="Slide Number Placeholder 4"/>
          <p:cNvSpPr>
            <a:spLocks noGrp="1"/>
          </p:cNvSpPr>
          <p:nvPr>
            <p:ph type="sldNum" sz="quarter" idx="11"/>
          </p:nvPr>
        </p:nvSpPr>
        <p:spPr/>
        <p:txBody>
          <a:bodyPr/>
          <a:lstStyle/>
          <a:p>
            <a:pPr>
              <a:defRPr/>
            </a:pPr>
            <a:fld id="{596CA70C-A00D-4DFC-BA6F-1B2A9A8EAF22}" type="slidenum">
              <a:rPr lang="en-US"/>
              <a:pPr>
                <a:defRPr/>
              </a:pPr>
              <a:t>248</a:t>
            </a:fld>
            <a:endParaRPr lang="en-US" dirty="0"/>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Title 1"/>
          <p:cNvSpPr>
            <a:spLocks noGrp="1"/>
          </p:cNvSpPr>
          <p:nvPr>
            <p:ph type="title"/>
          </p:nvPr>
        </p:nvSpPr>
        <p:spPr/>
        <p:txBody>
          <a:bodyPr/>
          <a:lstStyle/>
          <a:p>
            <a:r>
              <a:rPr lang="en-US" sz="3200" dirty="0"/>
              <a:t>Outdoor Air Temperature Data Sources</a:t>
            </a:r>
          </a:p>
        </p:txBody>
      </p:sp>
      <p:graphicFrame>
        <p:nvGraphicFramePr>
          <p:cNvPr id="4" name="Table 1"/>
          <p:cNvGraphicFramePr>
            <a:graphicFrameLocks noGrp="1"/>
          </p:cNvGraphicFramePr>
          <p:nvPr>
            <p:extLst>
              <p:ext uri="{D42A27DB-BD31-4B8C-83A1-F6EECF244321}">
                <p14:modId xmlns:p14="http://schemas.microsoft.com/office/powerpoint/2010/main" val="27688988"/>
              </p:ext>
            </p:extLst>
          </p:nvPr>
        </p:nvGraphicFramePr>
        <p:xfrm>
          <a:off x="457200" y="1600200"/>
          <a:ext cx="8229600" cy="5169363"/>
        </p:xfrm>
        <a:graphic>
          <a:graphicData uri="http://schemas.openxmlformats.org/drawingml/2006/table">
            <a:tbl>
              <a:tblPr firstRow="1" bandRow="1">
                <a:tableStyleId>{5C22544A-7EE6-4342-B048-85BDC9FD1C3A}</a:tableStyleId>
              </a:tblPr>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487235">
                <a:tc>
                  <a:txBody>
                    <a:bodyPr/>
                    <a:lstStyle/>
                    <a:p>
                      <a:pPr algn="ctr"/>
                      <a:r>
                        <a:rPr lang="en-US" sz="2200" dirty="0">
                          <a:solidFill>
                            <a:schemeClr val="tx1"/>
                          </a:solidFill>
                        </a:rPr>
                        <a:t>Sources</a:t>
                      </a:r>
                    </a:p>
                  </a:txBody>
                  <a:tcPr/>
                </a:tc>
                <a:tc>
                  <a:txBody>
                    <a:bodyPr/>
                    <a:lstStyle/>
                    <a:p>
                      <a:pPr algn="ctr"/>
                      <a:r>
                        <a:rPr lang="en-US" sz="2200" dirty="0">
                          <a:solidFill>
                            <a:schemeClr val="tx1"/>
                          </a:solidFill>
                        </a:rPr>
                        <a:t>Barriers to Use</a:t>
                      </a:r>
                    </a:p>
                  </a:txBody>
                  <a:tcPr/>
                </a:tc>
                <a:extLst>
                  <a:ext uri="{0D108BD9-81ED-4DB2-BD59-A6C34878D82A}">
                    <a16:rowId xmlns:a16="http://schemas.microsoft.com/office/drawing/2014/main" val="10000"/>
                  </a:ext>
                </a:extLst>
              </a:tr>
              <a:tr h="84098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Outdoor</a:t>
                      </a:r>
                      <a:r>
                        <a:rPr lang="en-US" sz="1800" baseline="0" dirty="0"/>
                        <a:t> air sensors—BAS</a:t>
                      </a:r>
                      <a:endParaRPr lang="en-US" sz="1800" dirty="0"/>
                    </a:p>
                  </a:txBody>
                  <a:tcPr/>
                </a:tc>
                <a:tc>
                  <a:txBody>
                    <a:bodyPr/>
                    <a:lstStyle/>
                    <a:p>
                      <a:r>
                        <a:rPr lang="en-US" sz="1800" dirty="0"/>
                        <a:t>Extracting data; maintenance</a:t>
                      </a:r>
                      <a:r>
                        <a:rPr lang="en-US" sz="1800" baseline="0" dirty="0"/>
                        <a:t> of sensors; data quality</a:t>
                      </a:r>
                      <a:endParaRPr lang="en-US" sz="1800" dirty="0"/>
                    </a:p>
                  </a:txBody>
                  <a:tcPr/>
                </a:tc>
                <a:extLst>
                  <a:ext uri="{0D108BD9-81ED-4DB2-BD59-A6C34878D82A}">
                    <a16:rowId xmlns:a16="http://schemas.microsoft.com/office/drawing/2014/main" val="10001"/>
                  </a:ext>
                </a:extLst>
              </a:tr>
              <a:tr h="957784">
                <a:tc>
                  <a:txBody>
                    <a:bodyPr/>
                    <a:lstStyle/>
                    <a:p>
                      <a:r>
                        <a:rPr lang="en-US" sz="1800" dirty="0"/>
                        <a:t>Stand-alone</a:t>
                      </a:r>
                      <a:r>
                        <a:rPr lang="en-US" sz="1800" baseline="0" dirty="0"/>
                        <a:t> temperature sensors</a:t>
                      </a:r>
                      <a:endParaRPr lang="en-US" sz="18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Extracting data; maintenance</a:t>
                      </a:r>
                      <a:r>
                        <a:rPr lang="en-US" sz="1800" baseline="0" dirty="0"/>
                        <a:t> of sensors; data quality</a:t>
                      </a:r>
                      <a:endParaRPr lang="en-US" sz="1800" dirty="0"/>
                    </a:p>
                    <a:p>
                      <a:endParaRPr lang="en-US" sz="1800" dirty="0"/>
                    </a:p>
                  </a:txBody>
                  <a:tcPr/>
                </a:tc>
                <a:extLst>
                  <a:ext uri="{0D108BD9-81ED-4DB2-BD59-A6C34878D82A}">
                    <a16:rowId xmlns:a16="http://schemas.microsoft.com/office/drawing/2014/main" val="10002"/>
                  </a:ext>
                </a:extLst>
              </a:tr>
              <a:tr h="1201401">
                <a:tc>
                  <a:txBody>
                    <a:bodyPr/>
                    <a:lstStyle/>
                    <a:p>
                      <a:r>
                        <a:rPr lang="en-US" sz="1800" dirty="0"/>
                        <a:t>NOAA data (public domain)</a:t>
                      </a:r>
                    </a:p>
                    <a:p>
                      <a:endParaRPr lang="en-US" sz="1800" dirty="0"/>
                    </a:p>
                    <a:p>
                      <a:r>
                        <a:rPr lang="en-US" sz="1400" dirty="0"/>
                        <a:t>https://gis.ncdc.noaa.gov/maps/ncei#app=cdo</a:t>
                      </a:r>
                    </a:p>
                  </a:txBody>
                  <a:tcPr/>
                </a:tc>
                <a:tc>
                  <a:txBody>
                    <a:bodyPr/>
                    <a:lstStyle/>
                    <a:p>
                      <a:r>
                        <a:rPr lang="en-US" sz="1800" dirty="0"/>
                        <a:t>No cost for simple searches; cumbersome to access multiple locations</a:t>
                      </a:r>
                    </a:p>
                  </a:txBody>
                  <a:tcPr/>
                </a:tc>
                <a:extLst>
                  <a:ext uri="{0D108BD9-81ED-4DB2-BD59-A6C34878D82A}">
                    <a16:rowId xmlns:a16="http://schemas.microsoft.com/office/drawing/2014/main" val="10003"/>
                  </a:ext>
                </a:extLst>
              </a:tr>
              <a:tr h="840981">
                <a:tc>
                  <a:txBody>
                    <a:bodyPr/>
                    <a:lstStyle/>
                    <a:p>
                      <a:r>
                        <a:rPr lang="en-US" sz="1800" dirty="0"/>
                        <a:t>Weather data</a:t>
                      </a:r>
                      <a:r>
                        <a:rPr lang="en-US" sz="1800" baseline="0" dirty="0"/>
                        <a:t> services</a:t>
                      </a:r>
                      <a:endParaRPr lang="en-US" sz="1800" dirty="0"/>
                    </a:p>
                  </a:txBody>
                  <a:tcPr/>
                </a:tc>
                <a:tc>
                  <a:txBody>
                    <a:bodyPr/>
                    <a:lstStyle/>
                    <a:p>
                      <a:r>
                        <a:rPr lang="en-US" sz="1800" dirty="0"/>
                        <a:t>Fee for access to comprehensive database</a:t>
                      </a:r>
                    </a:p>
                  </a:txBody>
                  <a:tcPr/>
                </a:tc>
                <a:extLst>
                  <a:ext uri="{0D108BD9-81ED-4DB2-BD59-A6C34878D82A}">
                    <a16:rowId xmlns:a16="http://schemas.microsoft.com/office/drawing/2014/main" val="10004"/>
                  </a:ext>
                </a:extLst>
              </a:tr>
              <a:tr h="840981">
                <a:tc>
                  <a:txBody>
                    <a:bodyPr/>
                    <a:lstStyle/>
                    <a:p>
                      <a:r>
                        <a:rPr lang="en-US" sz="1800" dirty="0"/>
                        <a:t>Weather Underground</a:t>
                      </a:r>
                    </a:p>
                    <a:p>
                      <a:r>
                        <a:rPr lang="en-US" sz="1400" dirty="0"/>
                        <a:t>https://www.wunderground.com/history/</a:t>
                      </a:r>
                    </a:p>
                  </a:txBody>
                  <a:tcPr/>
                </a:tc>
                <a:tc>
                  <a:txBody>
                    <a:bodyPr/>
                    <a:lstStyle/>
                    <a:p>
                      <a:r>
                        <a:rPr lang="en-US" sz="1800" dirty="0"/>
                        <a:t>No cost for searches; long time periods require multiple searches</a:t>
                      </a:r>
                    </a:p>
                  </a:txBody>
                  <a:tcPr/>
                </a:tc>
                <a:extLst>
                  <a:ext uri="{0D108BD9-81ED-4DB2-BD59-A6C34878D82A}">
                    <a16:rowId xmlns:a16="http://schemas.microsoft.com/office/drawing/2014/main" val="3003053500"/>
                  </a:ext>
                </a:extLst>
              </a:tr>
            </a:tbl>
          </a:graphicData>
        </a:graphic>
      </p:graphicFrame>
      <p:sp>
        <p:nvSpPr>
          <p:cNvPr id="264215" name="Rectangle 4"/>
          <p:cNvSpPr>
            <a:spLocks noChangeArrowheads="1"/>
          </p:cNvSpPr>
          <p:nvPr/>
        </p:nvSpPr>
        <p:spPr bwMode="auto">
          <a:xfrm>
            <a:off x="7126288" y="0"/>
            <a:ext cx="20177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Evaluating Progress</a:t>
            </a:r>
          </a:p>
        </p:txBody>
      </p:sp>
      <p:sp>
        <p:nvSpPr>
          <p:cNvPr id="7" name="Slide Number Placeholder 6"/>
          <p:cNvSpPr>
            <a:spLocks noGrp="1"/>
          </p:cNvSpPr>
          <p:nvPr>
            <p:ph type="sldNum" sz="quarter" idx="11"/>
          </p:nvPr>
        </p:nvSpPr>
        <p:spPr/>
        <p:txBody>
          <a:bodyPr/>
          <a:lstStyle/>
          <a:p>
            <a:pPr>
              <a:defRPr/>
            </a:pPr>
            <a:fld id="{FF913D95-CD21-4E50-A911-2E0F2D9BDECE}" type="slidenum">
              <a:rPr lang="en-US"/>
              <a:pPr>
                <a:defRPr/>
              </a:pPr>
              <a:t>249</a:t>
            </a:fld>
            <a:endParaRPr lang="en-US"/>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4"/>
          <p:cNvSpPr>
            <a:spLocks noGrp="1" noChangeArrowheads="1"/>
          </p:cNvSpPr>
          <p:nvPr>
            <p:ph type="ctrTitle"/>
          </p:nvPr>
        </p:nvSpPr>
        <p:spPr>
          <a:noFill/>
        </p:spPr>
        <p:txBody>
          <a:bodyPr/>
          <a:lstStyle/>
          <a:p>
            <a:r>
              <a:rPr lang="en-US" sz="4400" dirty="0"/>
              <a:t>Energy Management: Accountability Revisited</a:t>
            </a:r>
          </a:p>
        </p:txBody>
      </p:sp>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Title 2"/>
          <p:cNvSpPr>
            <a:spLocks noGrp="1"/>
          </p:cNvSpPr>
          <p:nvPr>
            <p:ph type="title" idx="4294967295"/>
          </p:nvPr>
        </p:nvSpPr>
        <p:spPr>
          <a:xfrm>
            <a:off x="457200" y="228600"/>
            <a:ext cx="8229600" cy="884238"/>
          </a:xfrm>
        </p:spPr>
        <p:txBody>
          <a:bodyPr/>
          <a:lstStyle/>
          <a:p>
            <a:r>
              <a:rPr lang="en-GB">
                <a:solidFill>
                  <a:srgbClr val="FFFFFF"/>
                </a:solidFill>
              </a:rPr>
              <a:t>Accountability</a:t>
            </a:r>
            <a:endParaRPr lang="en-US"/>
          </a:p>
        </p:txBody>
      </p:sp>
      <p:sp>
        <p:nvSpPr>
          <p:cNvPr id="268293" name="Rectangle 8"/>
          <p:cNvSpPr>
            <a:spLocks noChangeArrowheads="1"/>
          </p:cNvSpPr>
          <p:nvPr/>
        </p:nvSpPr>
        <p:spPr bwMode="auto">
          <a:xfrm>
            <a:off x="6019800" y="1295400"/>
            <a:ext cx="31242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3600" b="1" dirty="0">
                <a:solidFill>
                  <a:srgbClr val="FFFFFF"/>
                </a:solidFill>
              </a:rPr>
              <a:t>A person </a:t>
            </a:r>
            <a:r>
              <a:rPr lang="en-GB" sz="3600" b="1">
                <a:solidFill>
                  <a:srgbClr val="FFFFFF"/>
                </a:solidFill>
              </a:rPr>
              <a:t>is accountable; a </a:t>
            </a:r>
            <a:r>
              <a:rPr lang="en-GB" sz="3600" b="1" dirty="0">
                <a:solidFill>
                  <a:srgbClr val="FFFFFF"/>
                </a:solidFill>
              </a:rPr>
              <a:t>department or building can’t be!</a:t>
            </a:r>
            <a:endParaRPr lang="en-US" sz="4000" b="1" dirty="0">
              <a:solidFill>
                <a:srgbClr val="FFFFFF"/>
              </a:solidFill>
            </a:endParaRPr>
          </a:p>
        </p:txBody>
      </p:sp>
      <p:sp>
        <p:nvSpPr>
          <p:cNvPr id="268294" name="Text Box 9"/>
          <p:cNvSpPr txBox="1">
            <a:spLocks noChangeArrowheads="1"/>
          </p:cNvSpPr>
          <p:nvPr/>
        </p:nvSpPr>
        <p:spPr bwMode="auto">
          <a:xfrm>
            <a:off x="4267200" y="0"/>
            <a:ext cx="487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Accountability : Key to Energy Management</a:t>
            </a:r>
          </a:p>
        </p:txBody>
      </p:sp>
      <p:sp>
        <p:nvSpPr>
          <p:cNvPr id="8" name="Slide Number Placeholder 7"/>
          <p:cNvSpPr>
            <a:spLocks noGrp="1"/>
          </p:cNvSpPr>
          <p:nvPr>
            <p:ph type="sldNum" sz="quarter" idx="11"/>
          </p:nvPr>
        </p:nvSpPr>
        <p:spPr/>
        <p:txBody>
          <a:bodyPr/>
          <a:lstStyle/>
          <a:p>
            <a:pPr>
              <a:defRPr/>
            </a:pPr>
            <a:fld id="{FE8C12D8-D7F1-4084-8FC3-6B8E166BE741}" type="slidenum">
              <a:rPr lang="en-US"/>
              <a:pPr>
                <a:defRPr/>
              </a:pPr>
              <a:t>251</a:t>
            </a:fld>
            <a:endParaRPr lang="en-US"/>
          </a:p>
        </p:txBody>
      </p:sp>
      <p:sp>
        <p:nvSpPr>
          <p:cNvPr id="9"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3"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4"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15"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6"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7"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9"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0"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21"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22"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24"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28"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5"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7"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8"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9"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0"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2"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43"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4"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5"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6"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7"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8"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49"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0"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1"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2"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53"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4"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5"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56"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7"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8"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9"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0"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1"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2"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3"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4"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5"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6"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7"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8"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9"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0"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1"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2"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3"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5"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6"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7"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8"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9"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0"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1"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2"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83"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4"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5"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6"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7"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8"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9"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0"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1"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2"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3"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4"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5"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6"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7"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98"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9"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0"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1"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04"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5"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6"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7"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8"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9"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0"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1"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2"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3"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4"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5"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6"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7"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8"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9"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0"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2"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23"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4"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5"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6"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7"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8"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9"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0"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1"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2"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3"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4"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5"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6"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7"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8"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9"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0"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1"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2"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3"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4"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5"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6"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8"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9"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0"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1"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2"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3"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4"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5"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6"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7"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8"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59"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0"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1"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2"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3"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4"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0" y="457200"/>
            <a:ext cx="9144000" cy="1143000"/>
          </a:xfrm>
          <a:prstGeom prst="rect">
            <a:avLst/>
          </a:prstGeom>
          <a:noFill/>
          <a:ln w="9525">
            <a:noFill/>
            <a:miter lim="800000"/>
            <a:headEnd/>
            <a:tailEnd/>
          </a:ln>
        </p:spPr>
        <p:txBody>
          <a:bodyPr anchor="ctr"/>
          <a:lstStyle/>
          <a:p>
            <a:pPr algn="ctr" eaLnBrk="0" hangingPunct="0">
              <a:defRPr/>
            </a:pPr>
            <a:r>
              <a:rPr lang="en-US" sz="4000" b="1" kern="0" dirty="0">
                <a:solidFill>
                  <a:schemeClr val="bg1"/>
                </a:solidFill>
                <a:latin typeface="+mj-lt"/>
                <a:ea typeface="+mj-ea"/>
                <a:cs typeface="+mj-cs"/>
              </a:rPr>
              <a:t>Lowell Hall Facility—</a:t>
            </a:r>
            <a:br>
              <a:rPr lang="en-US" sz="4000" b="1" kern="0" dirty="0">
                <a:solidFill>
                  <a:schemeClr val="bg1"/>
                </a:solidFill>
                <a:latin typeface="+mj-lt"/>
                <a:ea typeface="+mj-ea"/>
                <a:cs typeface="+mj-cs"/>
              </a:rPr>
            </a:br>
            <a:r>
              <a:rPr lang="en-US" sz="4000" b="1" kern="0" dirty="0">
                <a:solidFill>
                  <a:schemeClr val="bg1"/>
                </a:solidFill>
                <a:latin typeface="+mj-lt"/>
                <a:ea typeface="+mj-ea"/>
                <a:cs typeface="+mj-cs"/>
              </a:rPr>
              <a:t>What’s Missing?</a:t>
            </a:r>
          </a:p>
        </p:txBody>
      </p:sp>
      <p:sp>
        <p:nvSpPr>
          <p:cNvPr id="269315" name="Rectangle 5"/>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70DADF85-5DF4-4164-845E-1DA69EF9CBDC}" type="slidenum">
              <a:rPr lang="en-US"/>
              <a:pPr>
                <a:defRPr/>
              </a:pPr>
              <a:t>252</a:t>
            </a:fld>
            <a:endParaRPr lang="en-US"/>
          </a:p>
        </p:txBody>
      </p:sp>
      <p:pic>
        <p:nvPicPr>
          <p:cNvPr id="269317"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752600"/>
            <a:ext cx="9144000" cy="4338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Title 1"/>
          <p:cNvSpPr>
            <a:spLocks noGrp="1"/>
          </p:cNvSpPr>
          <p:nvPr>
            <p:ph type="title"/>
          </p:nvPr>
        </p:nvSpPr>
        <p:spPr/>
        <p:txBody>
          <a:bodyPr/>
          <a:lstStyle/>
          <a:p>
            <a:r>
              <a:rPr lang="en-US"/>
              <a:t>Facility </a:t>
            </a:r>
            <a:r>
              <a:rPr lang="en-US" dirty="0"/>
              <a:t>Upgrades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38766367"/>
              </p:ext>
            </p:extLst>
          </p:nvPr>
        </p:nvGraphicFramePr>
        <p:xfrm>
          <a:off x="457200" y="1600200"/>
          <a:ext cx="8229600" cy="3140074"/>
        </p:xfrm>
        <a:graphic>
          <a:graphicData uri="http://schemas.openxmlformats.org/drawingml/2006/table">
            <a:tbl>
              <a:tblPr firstRow="1" bandRow="1">
                <a:tableStyleId>{5C22544A-7EE6-4342-B048-85BDC9FD1C3A}</a:tableStyleId>
              </a:tblPr>
              <a:tblGrid>
                <a:gridCol w="4724400">
                  <a:extLst>
                    <a:ext uri="{9D8B030D-6E8A-4147-A177-3AD203B41FA5}">
                      <a16:colId xmlns:a16="http://schemas.microsoft.com/office/drawing/2014/main" val="20000"/>
                    </a:ext>
                  </a:extLst>
                </a:gridCol>
                <a:gridCol w="3505200">
                  <a:extLst>
                    <a:ext uri="{9D8B030D-6E8A-4147-A177-3AD203B41FA5}">
                      <a16:colId xmlns:a16="http://schemas.microsoft.com/office/drawing/2014/main" val="20001"/>
                    </a:ext>
                  </a:extLst>
                </a:gridCol>
              </a:tblGrid>
              <a:tr h="457292">
                <a:tc>
                  <a:txBody>
                    <a:bodyPr/>
                    <a:lstStyle/>
                    <a:p>
                      <a:pPr algn="ctr"/>
                      <a:r>
                        <a:rPr lang="en-US" sz="2400" dirty="0">
                          <a:solidFill>
                            <a:schemeClr val="tx1"/>
                          </a:solidFill>
                        </a:rPr>
                        <a:t>Change</a:t>
                      </a:r>
                    </a:p>
                  </a:txBody>
                  <a:tcPr marT="45729" marB="45729"/>
                </a:tc>
                <a:tc>
                  <a:txBody>
                    <a:bodyPr/>
                    <a:lstStyle/>
                    <a:p>
                      <a:pPr algn="ctr"/>
                      <a:r>
                        <a:rPr lang="en-US" sz="2400" dirty="0">
                          <a:solidFill>
                            <a:schemeClr val="tx1"/>
                          </a:solidFill>
                        </a:rPr>
                        <a:t>When</a:t>
                      </a:r>
                    </a:p>
                  </a:txBody>
                  <a:tcPr marT="45729" marB="45729"/>
                </a:tc>
                <a:extLst>
                  <a:ext uri="{0D108BD9-81ED-4DB2-BD59-A6C34878D82A}">
                    <a16:rowId xmlns:a16="http://schemas.microsoft.com/office/drawing/2014/main" val="10000"/>
                  </a:ext>
                </a:extLst>
              </a:tr>
              <a:tr h="396320">
                <a:tc>
                  <a:txBody>
                    <a:bodyPr/>
                    <a:lstStyle/>
                    <a:p>
                      <a:r>
                        <a:rPr lang="en-US" sz="2000" dirty="0"/>
                        <a:t>Efficient central water chiller</a:t>
                      </a:r>
                    </a:p>
                  </a:txBody>
                  <a:tcPr marT="45729" marB="45729"/>
                </a:tc>
                <a:tc>
                  <a:txBody>
                    <a:bodyPr/>
                    <a:lstStyle/>
                    <a:p>
                      <a:pPr algn="ctr"/>
                      <a:r>
                        <a:rPr lang="en-US" sz="2000" dirty="0"/>
                        <a:t>Summer 1995</a:t>
                      </a:r>
                    </a:p>
                  </a:txBody>
                  <a:tcPr marT="45729" marB="45729"/>
                </a:tc>
                <a:extLst>
                  <a:ext uri="{0D108BD9-81ED-4DB2-BD59-A6C34878D82A}">
                    <a16:rowId xmlns:a16="http://schemas.microsoft.com/office/drawing/2014/main" val="10001"/>
                  </a:ext>
                </a:extLst>
              </a:tr>
              <a:tr h="396320">
                <a:tc>
                  <a:txBody>
                    <a:bodyPr/>
                    <a:lstStyle/>
                    <a:p>
                      <a:r>
                        <a:rPr lang="en-US" sz="2000" dirty="0"/>
                        <a:t>Lighting upgrade (T8, </a:t>
                      </a:r>
                      <a:r>
                        <a:rPr lang="en-US" sz="2000" dirty="0" err="1"/>
                        <a:t>elec</a:t>
                      </a:r>
                      <a:r>
                        <a:rPr lang="en-US" sz="2000" dirty="0"/>
                        <a:t> ballasts)</a:t>
                      </a:r>
                    </a:p>
                  </a:txBody>
                  <a:tcPr marT="45729" marB="45729"/>
                </a:tc>
                <a:tc>
                  <a:txBody>
                    <a:bodyPr/>
                    <a:lstStyle/>
                    <a:p>
                      <a:pPr algn="ctr"/>
                      <a:r>
                        <a:rPr lang="en-US" sz="2000" dirty="0"/>
                        <a:t>Spring</a:t>
                      </a:r>
                      <a:r>
                        <a:rPr lang="en-US" sz="2000" baseline="0" dirty="0"/>
                        <a:t> 1996</a:t>
                      </a:r>
                      <a:endParaRPr lang="en-US" sz="2000" dirty="0"/>
                    </a:p>
                  </a:txBody>
                  <a:tcPr marT="45729" marB="45729"/>
                </a:tc>
                <a:extLst>
                  <a:ext uri="{0D108BD9-81ED-4DB2-BD59-A6C34878D82A}">
                    <a16:rowId xmlns:a16="http://schemas.microsoft.com/office/drawing/2014/main" val="10002"/>
                  </a:ext>
                </a:extLst>
              </a:tr>
              <a:tr h="396320">
                <a:tc>
                  <a:txBody>
                    <a:bodyPr/>
                    <a:lstStyle/>
                    <a:p>
                      <a:r>
                        <a:rPr lang="en-US" sz="2000" dirty="0"/>
                        <a:t>Cooling tower replacement</a:t>
                      </a:r>
                    </a:p>
                  </a:txBody>
                  <a:tcPr marT="45729" marB="45729"/>
                </a:tc>
                <a:tc>
                  <a:txBody>
                    <a:bodyPr/>
                    <a:lstStyle/>
                    <a:p>
                      <a:pPr algn="ctr"/>
                      <a:r>
                        <a:rPr lang="en-US" sz="2000" dirty="0"/>
                        <a:t>Spring 2000</a:t>
                      </a:r>
                    </a:p>
                  </a:txBody>
                  <a:tcPr marT="45729" marB="45729"/>
                </a:tc>
                <a:extLst>
                  <a:ext uri="{0D108BD9-81ED-4DB2-BD59-A6C34878D82A}">
                    <a16:rowId xmlns:a16="http://schemas.microsoft.com/office/drawing/2014/main" val="10003"/>
                  </a:ext>
                </a:extLst>
              </a:tr>
              <a:tr h="396320">
                <a:tc>
                  <a:txBody>
                    <a:bodyPr/>
                    <a:lstStyle/>
                    <a:p>
                      <a:r>
                        <a:rPr lang="en-US" sz="2000" dirty="0"/>
                        <a:t>Building automation</a:t>
                      </a:r>
                      <a:r>
                        <a:rPr lang="en-US" sz="2000" baseline="0" dirty="0"/>
                        <a:t> controls</a:t>
                      </a:r>
                      <a:endParaRPr lang="en-US" sz="2000" dirty="0"/>
                    </a:p>
                  </a:txBody>
                  <a:tcPr marT="45729" marB="45729"/>
                </a:tc>
                <a:tc>
                  <a:txBody>
                    <a:bodyPr/>
                    <a:lstStyle/>
                    <a:p>
                      <a:pPr algn="ctr"/>
                      <a:r>
                        <a:rPr lang="en-US" sz="2000" dirty="0"/>
                        <a:t>Spring</a:t>
                      </a:r>
                      <a:r>
                        <a:rPr lang="en-US" sz="2000" baseline="0" dirty="0"/>
                        <a:t> 2000</a:t>
                      </a:r>
                      <a:endParaRPr lang="en-US" sz="2000" dirty="0"/>
                    </a:p>
                  </a:txBody>
                  <a:tcPr marT="45729" marB="45729"/>
                </a:tc>
                <a:extLst>
                  <a:ext uri="{0D108BD9-81ED-4DB2-BD59-A6C34878D82A}">
                    <a16:rowId xmlns:a16="http://schemas.microsoft.com/office/drawing/2014/main" val="10004"/>
                  </a:ext>
                </a:extLst>
              </a:tr>
              <a:tr h="701182">
                <a:tc>
                  <a:txBody>
                    <a:bodyPr/>
                    <a:lstStyle/>
                    <a:p>
                      <a:r>
                        <a:rPr lang="en-US" sz="2000" dirty="0"/>
                        <a:t>Heating water pumps modification</a:t>
                      </a:r>
                      <a:r>
                        <a:rPr lang="en-US" sz="2000" baseline="0" dirty="0"/>
                        <a:t> to AHU</a:t>
                      </a:r>
                      <a:endParaRPr lang="en-US" sz="2000" dirty="0"/>
                    </a:p>
                  </a:txBody>
                  <a:tcPr marT="45729" marB="45729"/>
                </a:tc>
                <a:tc>
                  <a:txBody>
                    <a:bodyPr/>
                    <a:lstStyle/>
                    <a:p>
                      <a:pPr algn="ctr"/>
                      <a:r>
                        <a:rPr lang="en-US" sz="2000" dirty="0"/>
                        <a:t>Summer 2003</a:t>
                      </a:r>
                    </a:p>
                  </a:txBody>
                  <a:tcPr marT="45729" marB="45729"/>
                </a:tc>
                <a:extLst>
                  <a:ext uri="{0D108BD9-81ED-4DB2-BD59-A6C34878D82A}">
                    <a16:rowId xmlns:a16="http://schemas.microsoft.com/office/drawing/2014/main" val="10005"/>
                  </a:ext>
                </a:extLst>
              </a:tr>
              <a:tr h="396320">
                <a:tc>
                  <a:txBody>
                    <a:bodyPr/>
                    <a:lstStyle/>
                    <a:p>
                      <a:r>
                        <a:rPr lang="en-US" sz="2000" dirty="0"/>
                        <a:t>Remodel of lobby, HVAC upgrade</a:t>
                      </a:r>
                    </a:p>
                  </a:txBody>
                  <a:tcPr marT="45729" marB="45729"/>
                </a:tc>
                <a:tc>
                  <a:txBody>
                    <a:bodyPr/>
                    <a:lstStyle/>
                    <a:p>
                      <a:pPr algn="ctr"/>
                      <a:r>
                        <a:rPr lang="en-US" sz="2000" dirty="0"/>
                        <a:t>Summer 2006</a:t>
                      </a:r>
                    </a:p>
                  </a:txBody>
                  <a:tcPr marT="45729" marB="45729"/>
                </a:tc>
                <a:extLst>
                  <a:ext uri="{0D108BD9-81ED-4DB2-BD59-A6C34878D82A}">
                    <a16:rowId xmlns:a16="http://schemas.microsoft.com/office/drawing/2014/main" val="10006"/>
                  </a:ext>
                </a:extLst>
              </a:tr>
            </a:tbl>
          </a:graphicData>
        </a:graphic>
      </p:graphicFrame>
      <p:sp>
        <p:nvSpPr>
          <p:cNvPr id="270365" name="Rectangle 4"/>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462C6C31-BA29-415E-9B5D-791B843AFBAC}" type="slidenum">
              <a:rPr lang="en-US"/>
              <a:pPr>
                <a:defRPr/>
              </a:pPr>
              <a:t>253</a:t>
            </a:fld>
            <a:endParaRPr lang="en-US"/>
          </a:p>
        </p:txBody>
      </p:sp>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457200" y="304800"/>
            <a:ext cx="8229600" cy="1143000"/>
          </a:xfrm>
          <a:prstGeom prst="rect">
            <a:avLst/>
          </a:prstGeom>
          <a:noFill/>
          <a:ln w="9525">
            <a:noFill/>
            <a:miter lim="800000"/>
            <a:headEnd/>
            <a:tailEnd/>
          </a:ln>
        </p:spPr>
        <p:txBody>
          <a:bodyPr anchor="ctr"/>
          <a:lstStyle/>
          <a:p>
            <a:pPr algn="ctr" eaLnBrk="0" hangingPunct="0">
              <a:defRPr/>
            </a:pPr>
            <a:r>
              <a:rPr lang="en-US" sz="4000" b="1" kern="0" dirty="0">
                <a:solidFill>
                  <a:schemeClr val="bg1"/>
                </a:solidFill>
                <a:latin typeface="+mj-lt"/>
                <a:ea typeface="+mj-ea"/>
                <a:cs typeface="+mj-cs"/>
              </a:rPr>
              <a:t>Lowell Hall Energy Performance</a:t>
            </a:r>
          </a:p>
        </p:txBody>
      </p:sp>
      <p:sp>
        <p:nvSpPr>
          <p:cNvPr id="271363" name="Rectangle 5"/>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7" name="Slide Number Placeholder 6"/>
          <p:cNvSpPr>
            <a:spLocks noGrp="1"/>
          </p:cNvSpPr>
          <p:nvPr>
            <p:ph type="sldNum" sz="quarter" idx="11"/>
          </p:nvPr>
        </p:nvSpPr>
        <p:spPr/>
        <p:txBody>
          <a:bodyPr/>
          <a:lstStyle/>
          <a:p>
            <a:pPr>
              <a:defRPr/>
            </a:pPr>
            <a:fld id="{9868A7E0-C5ED-4F94-AAFF-91EB7C0565EB}" type="slidenum">
              <a:rPr lang="en-US"/>
              <a:pPr>
                <a:defRPr/>
              </a:pPr>
              <a:t>254</a:t>
            </a:fld>
            <a:endParaRPr lang="en-US"/>
          </a:p>
        </p:txBody>
      </p:sp>
      <p:pic>
        <p:nvPicPr>
          <p:cNvPr id="27136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828800"/>
            <a:ext cx="9144000" cy="270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752600" y="2362200"/>
            <a:ext cx="2057400" cy="2168525"/>
          </a:xfrm>
          <a:prstGeom prst="rect">
            <a:avLst/>
          </a:prstGeom>
          <a:noFill/>
          <a:ln w="317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Title 1"/>
          <p:cNvSpPr>
            <a:spLocks noGrp="1"/>
          </p:cNvSpPr>
          <p:nvPr>
            <p:ph type="title"/>
          </p:nvPr>
        </p:nvSpPr>
        <p:spPr>
          <a:xfrm>
            <a:off x="228600" y="481012"/>
            <a:ext cx="8686800" cy="884238"/>
          </a:xfrm>
        </p:spPr>
        <p:txBody>
          <a:bodyPr/>
          <a:lstStyle/>
          <a:p>
            <a:r>
              <a:rPr lang="en-US" dirty="0"/>
              <a:t>History </a:t>
            </a:r>
            <a:r>
              <a:rPr lang="en-US"/>
              <a:t>Matches Portfolio Manager</a:t>
            </a:r>
            <a:endParaRPr lang="en-US" dirty="0"/>
          </a:p>
        </p:txBody>
      </p:sp>
      <p:sp>
        <p:nvSpPr>
          <p:cNvPr id="272387" name="Rectangle 8"/>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pic>
        <p:nvPicPr>
          <p:cNvPr id="272388"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1371600"/>
            <a:ext cx="7467600" cy="497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5"/>
          <p:cNvSpPr>
            <a:spLocks noGrp="1"/>
          </p:cNvSpPr>
          <p:nvPr>
            <p:ph type="sldNum" sz="quarter" idx="11"/>
          </p:nvPr>
        </p:nvSpPr>
        <p:spPr/>
        <p:txBody>
          <a:bodyPr/>
          <a:lstStyle/>
          <a:p>
            <a:pPr>
              <a:defRPr/>
            </a:pPr>
            <a:fld id="{146B57EE-A58A-4B0A-945E-AA7DA70037CC}" type="slidenum">
              <a:rPr lang="en-US"/>
              <a:pPr>
                <a:defRPr/>
              </a:pPr>
              <a:t>255</a:t>
            </a:fld>
            <a:endParaRPr lang="en-US"/>
          </a:p>
        </p:txBody>
      </p:sp>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Title 1"/>
          <p:cNvSpPr>
            <a:spLocks noGrp="1"/>
          </p:cNvSpPr>
          <p:nvPr>
            <p:ph type="title"/>
          </p:nvPr>
        </p:nvSpPr>
        <p:spPr>
          <a:xfrm>
            <a:off x="457200" y="228600"/>
            <a:ext cx="8229600" cy="884238"/>
          </a:xfrm>
        </p:spPr>
        <p:txBody>
          <a:bodyPr/>
          <a:lstStyle/>
          <a:p>
            <a:r>
              <a:rPr lang="en-US"/>
              <a:t>Lowell Hall—Gas Usage</a:t>
            </a:r>
            <a:endParaRPr lang="en-US" dirty="0"/>
          </a:p>
        </p:txBody>
      </p:sp>
      <p:pic>
        <p:nvPicPr>
          <p:cNvPr id="273411" name="Content Placeholder 3" descr="Lowell Hall Gas Adjusted Graph.JPG"/>
          <p:cNvPicPr>
            <a:picLocks noGrp="1" noChangeAspect="1"/>
          </p:cNvPicPr>
          <p:nvPr>
            <p:ph idx="1"/>
          </p:nvPr>
        </p:nvPicPr>
        <p:blipFill>
          <a:blip r:embed="rId3" cstate="print">
            <a:extLst>
              <a:ext uri="{28A0092B-C50C-407E-A947-70E740481C1C}">
                <a14:useLocalDpi xmlns:a14="http://schemas.microsoft.com/office/drawing/2010/main" val="0"/>
              </a:ext>
            </a:extLst>
          </a:blip>
          <a:srcRect/>
          <a:stretch>
            <a:fillRect/>
          </a:stretch>
        </p:blipFill>
        <p:spPr>
          <a:xfrm>
            <a:off x="990600" y="1066800"/>
            <a:ext cx="7239000" cy="5705475"/>
          </a:xfrm>
        </p:spPr>
      </p:pic>
      <p:sp>
        <p:nvSpPr>
          <p:cNvPr id="273412" name="Rectangle 4"/>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C3F0CE26-2153-4FA8-B69C-B19FEEA2322F}" type="slidenum">
              <a:rPr lang="en-US"/>
              <a:pPr>
                <a:defRPr/>
              </a:pPr>
              <a:t>256</a:t>
            </a:fld>
            <a:endParaRPr lang="en-US"/>
          </a:p>
        </p:txBody>
      </p:sp>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4434" name="Picture 3" descr="Lowell Hall Elec Adjusted Graph.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533400"/>
            <a:ext cx="7929563" cy="601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4435" name="Rectangle 4"/>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Grp="1" noChangeArrowheads="1"/>
          </p:cNvSpPr>
          <p:nvPr>
            <p:ph type="title"/>
          </p:nvPr>
        </p:nvSpPr>
        <p:spPr/>
        <p:txBody>
          <a:bodyPr/>
          <a:lstStyle/>
          <a:p>
            <a:r>
              <a:rPr lang="en-US" dirty="0"/>
              <a:t>Lowell Hall Evaluation</a:t>
            </a:r>
          </a:p>
        </p:txBody>
      </p:sp>
      <p:sp>
        <p:nvSpPr>
          <p:cNvPr id="275459" name="Rectangle 3"/>
          <p:cNvSpPr>
            <a:spLocks noGrp="1" noChangeArrowheads="1"/>
          </p:cNvSpPr>
          <p:nvPr>
            <p:ph sz="half" idx="1"/>
          </p:nvPr>
        </p:nvSpPr>
        <p:spPr>
          <a:xfrm>
            <a:off x="152400" y="1600200"/>
            <a:ext cx="4038600" cy="4876800"/>
          </a:xfrm>
        </p:spPr>
        <p:txBody>
          <a:bodyPr/>
          <a:lstStyle/>
          <a:p>
            <a:pPr algn="ctr">
              <a:buFont typeface="Wingdings" pitchFamily="2" charset="2"/>
              <a:buNone/>
            </a:pPr>
            <a:r>
              <a:rPr lang="en-US" b="1" dirty="0"/>
              <a:t>Score on our </a:t>
            </a:r>
            <a:br>
              <a:rPr lang="en-US" b="1" dirty="0"/>
            </a:br>
            <a:r>
              <a:rPr lang="en-US" b="1" dirty="0"/>
              <a:t>Energy Management checklist:</a:t>
            </a:r>
          </a:p>
          <a:p>
            <a:pPr>
              <a:buFont typeface="Wingdings" pitchFamily="2" charset="2"/>
              <a:buNone/>
            </a:pPr>
            <a:endParaRPr lang="en-US" dirty="0"/>
          </a:p>
          <a:p>
            <a:pPr algn="ctr">
              <a:buFont typeface="Wingdings" pitchFamily="2" charset="2"/>
              <a:buNone/>
            </a:pPr>
            <a:r>
              <a:rPr lang="en-US" dirty="0"/>
              <a:t>	</a:t>
            </a:r>
            <a:r>
              <a:rPr lang="en-US"/>
              <a:t>1 YES    14 NO </a:t>
            </a:r>
            <a:br>
              <a:rPr lang="en-US" dirty="0"/>
            </a:br>
            <a:r>
              <a:rPr lang="en-US" dirty="0" err="1"/>
              <a:t>No</a:t>
            </a:r>
            <a:r>
              <a:rPr lang="en-US" dirty="0"/>
              <a:t> Bonus Points</a:t>
            </a:r>
          </a:p>
        </p:txBody>
      </p:sp>
      <p:pic>
        <p:nvPicPr>
          <p:cNvPr id="275460" name="Content Placeholder 5" descr="Lowell Hall Mgt checklist.JPG"/>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r="25243"/>
          <a:stretch>
            <a:fillRect/>
          </a:stretch>
        </p:blipFill>
        <p:spPr>
          <a:xfrm>
            <a:off x="4276725" y="1905000"/>
            <a:ext cx="4867275" cy="2895600"/>
          </a:xfrm>
        </p:spPr>
      </p:pic>
      <p:sp>
        <p:nvSpPr>
          <p:cNvPr id="275461" name="Rectangle 6"/>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7" name="Slide Number Placeholder 6"/>
          <p:cNvSpPr>
            <a:spLocks noGrp="1"/>
          </p:cNvSpPr>
          <p:nvPr>
            <p:ph type="sldNum" sz="quarter" idx="11"/>
          </p:nvPr>
        </p:nvSpPr>
        <p:spPr/>
        <p:txBody>
          <a:bodyPr/>
          <a:lstStyle/>
          <a:p>
            <a:pPr>
              <a:defRPr/>
            </a:pPr>
            <a:fld id="{05F8A5DA-15C0-4F50-B491-43A7F177C1B1}" type="slidenum">
              <a:rPr lang="en-US"/>
              <a:pPr>
                <a:defRPr/>
              </a:pPr>
              <a:t>258</a:t>
            </a:fld>
            <a:endParaRPr lang="en-US"/>
          </a:p>
        </p:txBody>
      </p:sp>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5"/>
          <p:cNvSpPr txBox="1">
            <a:spLocks noChangeArrowheads="1"/>
          </p:cNvSpPr>
          <p:nvPr/>
        </p:nvSpPr>
        <p:spPr bwMode="auto">
          <a:xfrm>
            <a:off x="0" y="2479675"/>
            <a:ext cx="9144000" cy="3803650"/>
          </a:xfrm>
          <a:prstGeom prst="rect">
            <a:avLst/>
          </a:prstGeom>
          <a:noFill/>
          <a:ln w="9525">
            <a:noFill/>
            <a:miter lim="800000"/>
            <a:headEnd/>
            <a:tailEnd/>
          </a:ln>
        </p:spPr>
        <p:txBody>
          <a:bodyPr>
            <a:spAutoFit/>
          </a:bodyPr>
          <a:lstStyle/>
          <a:p>
            <a:pPr algn="ctr">
              <a:spcAft>
                <a:spcPts val="1200"/>
              </a:spcAft>
              <a:defRPr/>
            </a:pPr>
            <a:r>
              <a:rPr lang="en-US" sz="3600" b="1" dirty="0">
                <a:solidFill>
                  <a:schemeClr val="accent3"/>
                </a:solidFill>
                <a:latin typeface="+mj-lt"/>
                <a:cs typeface="Times New Roman" pitchFamily="18" charset="0"/>
              </a:rPr>
              <a:t>Energy Management at</a:t>
            </a:r>
          </a:p>
          <a:p>
            <a:pPr algn="ctr">
              <a:spcAft>
                <a:spcPts val="1200"/>
              </a:spcAft>
              <a:defRPr/>
            </a:pPr>
            <a:r>
              <a:rPr lang="en-US" sz="3600" b="1" dirty="0">
                <a:solidFill>
                  <a:schemeClr val="accent3"/>
                </a:solidFill>
                <a:latin typeface="+mj-lt"/>
                <a:cs typeface="Times New Roman" pitchFamily="18" charset="0"/>
              </a:rPr>
              <a:t>Monona Terrace Convention Center</a:t>
            </a:r>
          </a:p>
          <a:p>
            <a:pPr algn="ctr">
              <a:spcAft>
                <a:spcPts val="0"/>
              </a:spcAft>
              <a:defRPr/>
            </a:pPr>
            <a:r>
              <a:rPr lang="en-US" sz="2400" dirty="0">
                <a:solidFill>
                  <a:schemeClr val="accent3"/>
                </a:solidFill>
                <a:latin typeface="+mj-lt"/>
                <a:cs typeface="Times New Roman" pitchFamily="18" charset="0"/>
              </a:rPr>
              <a:t>Jeff Griffith</a:t>
            </a:r>
          </a:p>
          <a:p>
            <a:pPr algn="ctr">
              <a:spcAft>
                <a:spcPts val="1200"/>
              </a:spcAft>
              <a:defRPr/>
            </a:pPr>
            <a:r>
              <a:rPr lang="en-US" sz="2400" dirty="0">
                <a:solidFill>
                  <a:schemeClr val="accent3"/>
                </a:solidFill>
                <a:latin typeface="+mj-lt"/>
                <a:cs typeface="Times New Roman" pitchFamily="18" charset="0"/>
              </a:rPr>
              <a:t>Building Maintenance Supervisor</a:t>
            </a:r>
            <a:endParaRPr lang="en-US" sz="1000" dirty="0">
              <a:solidFill>
                <a:schemeClr val="accent3"/>
              </a:solidFill>
              <a:latin typeface="+mj-lt"/>
            </a:endParaRPr>
          </a:p>
          <a:p>
            <a:pPr marL="1543050" lvl="3" indent="-171450">
              <a:lnSpc>
                <a:spcPct val="95000"/>
              </a:lnSpc>
              <a:buFont typeface="Times New Roman" pitchFamily="18" charset="0"/>
              <a:buChar char="•"/>
              <a:defRPr/>
            </a:pPr>
            <a:r>
              <a:rPr lang="en-GB" sz="2400">
                <a:solidFill>
                  <a:schemeClr val="accent3"/>
                </a:solidFill>
                <a:latin typeface="+mj-lt"/>
                <a:cs typeface="Times New Roman" pitchFamily="18" charset="0"/>
              </a:rPr>
              <a:t>Action plan</a:t>
            </a:r>
            <a:endParaRPr lang="en-GB" sz="2400" dirty="0">
              <a:solidFill>
                <a:schemeClr val="accent3"/>
              </a:solidFill>
              <a:latin typeface="+mj-lt"/>
              <a:cs typeface="Times New Roman" pitchFamily="18" charset="0"/>
            </a:endParaRPr>
          </a:p>
          <a:p>
            <a:pPr marL="1543050" lvl="3" indent="-171450">
              <a:lnSpc>
                <a:spcPct val="95000"/>
              </a:lnSpc>
              <a:buFont typeface="Times New Roman" pitchFamily="18" charset="0"/>
              <a:buChar char="•"/>
              <a:defRPr/>
            </a:pPr>
            <a:r>
              <a:rPr lang="en-GB" sz="2400" dirty="0">
                <a:solidFill>
                  <a:schemeClr val="accent3"/>
                </a:solidFill>
                <a:latin typeface="+mj-lt"/>
                <a:cs typeface="Times New Roman" pitchFamily="18" charset="0"/>
              </a:rPr>
              <a:t>Monitoring</a:t>
            </a:r>
          </a:p>
          <a:p>
            <a:pPr marL="1543050" lvl="3" indent="-171450">
              <a:lnSpc>
                <a:spcPct val="95000"/>
              </a:lnSpc>
              <a:buFont typeface="Times New Roman" pitchFamily="18" charset="0"/>
              <a:buChar char="•"/>
              <a:defRPr/>
            </a:pPr>
            <a:r>
              <a:rPr lang="en-GB" sz="2400" dirty="0">
                <a:solidFill>
                  <a:schemeClr val="accent3"/>
                </a:solidFill>
                <a:latin typeface="+mj-lt"/>
                <a:cs typeface="Times New Roman" pitchFamily="18" charset="0"/>
              </a:rPr>
              <a:t>Benchmarking</a:t>
            </a:r>
          </a:p>
          <a:p>
            <a:pPr marL="1543050" lvl="3" indent="-171450">
              <a:lnSpc>
                <a:spcPct val="95000"/>
              </a:lnSpc>
              <a:buFont typeface="Times New Roman" pitchFamily="18" charset="0"/>
              <a:buChar char="•"/>
              <a:defRPr/>
            </a:pPr>
            <a:r>
              <a:rPr lang="en-GB" sz="2400" dirty="0">
                <a:solidFill>
                  <a:schemeClr val="accent3"/>
                </a:solidFill>
                <a:latin typeface="+mj-lt"/>
                <a:cs typeface="Times New Roman" pitchFamily="18" charset="0"/>
              </a:rPr>
              <a:t>Accountability</a:t>
            </a:r>
            <a:endParaRPr lang="en-US" sz="2400" dirty="0">
              <a:solidFill>
                <a:schemeClr val="accent3"/>
              </a:solidFill>
              <a:latin typeface="+mj-lt"/>
              <a:cs typeface="Times New Roman" pitchFamily="18" charset="0"/>
            </a:endParaRPr>
          </a:p>
        </p:txBody>
      </p:sp>
      <p:pic>
        <p:nvPicPr>
          <p:cNvPr id="276483" name="Picture 5" descr="541071799_bdf9baeb5a.jpg"/>
          <p:cNvPicPr>
            <a:picLocks noChangeAspect="1"/>
          </p:cNvPicPr>
          <p:nvPr/>
        </p:nvPicPr>
        <p:blipFill>
          <a:blip r:embed="rId3" cstate="print">
            <a:extLst>
              <a:ext uri="{28A0092B-C50C-407E-A947-70E740481C1C}">
                <a14:useLocalDpi xmlns:a14="http://schemas.microsoft.com/office/drawing/2010/main" val="0"/>
              </a:ext>
            </a:extLst>
          </a:blip>
          <a:srcRect t="16655" b="25623"/>
          <a:stretch>
            <a:fillRect/>
          </a:stretch>
        </p:blipFill>
        <p:spPr bwMode="auto">
          <a:xfrm>
            <a:off x="1143000" y="422275"/>
            <a:ext cx="6350000"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484" name="Rectangle 5"/>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59E87EA7-26EC-4057-AF42-CCB9D2ABD865}" type="slidenum">
              <a:rPr lang="en-US"/>
              <a:pPr>
                <a:defRPr/>
              </a:pPr>
              <a:t>259</a:t>
            </a:fld>
            <a:endParaRPr lang="en-US"/>
          </a:p>
        </p:txBody>
      </p:sp>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Title 3"/>
          <p:cNvSpPr>
            <a:spLocks noGrp="1"/>
          </p:cNvSpPr>
          <p:nvPr>
            <p:ph type="title" idx="4294967295"/>
          </p:nvPr>
        </p:nvSpPr>
        <p:spPr/>
        <p:txBody>
          <a:bodyPr/>
          <a:lstStyle/>
          <a:p>
            <a:r>
              <a:rPr lang="en-US" dirty="0">
                <a:solidFill>
                  <a:srgbClr val="FFFFFF"/>
                </a:solidFill>
                <a:cs typeface="Times New Roman" pitchFamily="18" charset="0"/>
              </a:rPr>
              <a:t>Action Plan</a:t>
            </a:r>
            <a:endParaRPr lang="en-US" dirty="0"/>
          </a:p>
        </p:txBody>
      </p:sp>
      <p:sp>
        <p:nvSpPr>
          <p:cNvPr id="277507" name="Content Placeholder 4"/>
          <p:cNvSpPr>
            <a:spLocks noGrp="1"/>
          </p:cNvSpPr>
          <p:nvPr>
            <p:ph idx="4294967295"/>
          </p:nvPr>
        </p:nvSpPr>
        <p:spPr/>
        <p:txBody>
          <a:bodyPr/>
          <a:lstStyle/>
          <a:p>
            <a:pPr marL="230188" indent="-230188">
              <a:lnSpc>
                <a:spcPct val="95000"/>
              </a:lnSpc>
              <a:spcAft>
                <a:spcPts val="1800"/>
              </a:spcAft>
              <a:buFont typeface="Times New Roman" pitchFamily="18" charset="0"/>
              <a:buChar char="•"/>
            </a:pPr>
            <a:r>
              <a:rPr lang="en-GB" sz="3000">
                <a:solidFill>
                  <a:srgbClr val="FFFFFF"/>
                </a:solidFill>
                <a:cs typeface="Times New Roman" pitchFamily="18" charset="0"/>
              </a:rPr>
              <a:t>Initial commissioning by staff</a:t>
            </a:r>
          </a:p>
          <a:p>
            <a:pPr marL="230188" indent="-230188">
              <a:lnSpc>
                <a:spcPct val="95000"/>
              </a:lnSpc>
              <a:spcAft>
                <a:spcPts val="1800"/>
              </a:spcAft>
              <a:buFont typeface="Times New Roman" pitchFamily="18" charset="0"/>
              <a:buChar char="•"/>
            </a:pPr>
            <a:r>
              <a:rPr lang="en-GB" sz="3000">
                <a:solidFill>
                  <a:srgbClr val="FFFFFF"/>
                </a:solidFill>
                <a:cs typeface="Times New Roman" pitchFamily="18" charset="0"/>
              </a:rPr>
              <a:t>No compromise in customer comfort</a:t>
            </a:r>
          </a:p>
          <a:p>
            <a:pPr marL="230188" indent="-230188">
              <a:lnSpc>
                <a:spcPct val="95000"/>
              </a:lnSpc>
              <a:spcAft>
                <a:spcPts val="1800"/>
              </a:spcAft>
              <a:buFont typeface="Times New Roman" pitchFamily="18" charset="0"/>
              <a:buChar char="•"/>
            </a:pPr>
            <a:r>
              <a:rPr lang="en-GB" sz="3000">
                <a:solidFill>
                  <a:srgbClr val="FFFFFF"/>
                </a:solidFill>
                <a:cs typeface="Times New Roman" pitchFamily="18" charset="0"/>
              </a:rPr>
              <a:t>Eliminate simultaneous heating and cooling</a:t>
            </a:r>
          </a:p>
          <a:p>
            <a:pPr marL="230188" indent="-230188">
              <a:lnSpc>
                <a:spcPct val="95000"/>
              </a:lnSpc>
              <a:spcAft>
                <a:spcPts val="1800"/>
              </a:spcAft>
              <a:buFont typeface="Times New Roman" pitchFamily="18" charset="0"/>
              <a:buChar char="•"/>
            </a:pPr>
            <a:r>
              <a:rPr lang="en-GB" sz="3000">
                <a:solidFill>
                  <a:srgbClr val="FFFFFF"/>
                </a:solidFill>
                <a:cs typeface="Times New Roman" pitchFamily="18" charset="0"/>
              </a:rPr>
              <a:t>Adapt operation to daily schedule</a:t>
            </a:r>
          </a:p>
          <a:p>
            <a:pPr marL="230188" indent="-230188">
              <a:lnSpc>
                <a:spcPct val="95000"/>
              </a:lnSpc>
              <a:spcAft>
                <a:spcPts val="1800"/>
              </a:spcAft>
              <a:buFont typeface="Times New Roman" pitchFamily="18" charset="0"/>
              <a:buChar char="•"/>
            </a:pPr>
            <a:r>
              <a:rPr lang="en-GB" sz="3000">
                <a:solidFill>
                  <a:srgbClr val="FFFFFF"/>
                </a:solidFill>
                <a:cs typeface="Times New Roman" pitchFamily="18" charset="0"/>
              </a:rPr>
              <a:t>Eliminate energy use in unoccupied spaces</a:t>
            </a:r>
          </a:p>
          <a:p>
            <a:pPr marL="230188" indent="-230188">
              <a:lnSpc>
                <a:spcPct val="95000"/>
              </a:lnSpc>
              <a:spcAft>
                <a:spcPts val="1800"/>
              </a:spcAft>
              <a:buFont typeface="Times New Roman" pitchFamily="18" charset="0"/>
              <a:buChar char="•"/>
            </a:pPr>
            <a:r>
              <a:rPr lang="en-GB" sz="3000">
                <a:solidFill>
                  <a:srgbClr val="FFFFFF"/>
                </a:solidFill>
                <a:cs typeface="Times New Roman" pitchFamily="18" charset="0"/>
              </a:rPr>
              <a:t>Regular reminders to entire staff</a:t>
            </a:r>
            <a:endParaRPr lang="en-US" sz="3000">
              <a:solidFill>
                <a:srgbClr val="FFFFFF"/>
              </a:solidFill>
              <a:cs typeface="Times New Roman" pitchFamily="18" charset="0"/>
            </a:endParaRPr>
          </a:p>
          <a:p>
            <a:pPr marL="230188" indent="-230188"/>
            <a:endParaRPr lang="en-US"/>
          </a:p>
        </p:txBody>
      </p:sp>
      <p:sp>
        <p:nvSpPr>
          <p:cNvPr id="277508" name="Rectangle 5"/>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EBB229B4-D311-4E3B-9983-C8E3A19476B6}" type="slidenum">
              <a:rPr lang="en-US"/>
              <a:pPr>
                <a:defRPr/>
              </a:pPr>
              <a:t>260</a:t>
            </a:fld>
            <a:endParaRPr lang="en-US"/>
          </a:p>
        </p:txBody>
      </p:sp>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30" name="Title 3"/>
          <p:cNvSpPr>
            <a:spLocks noGrp="1"/>
          </p:cNvSpPr>
          <p:nvPr>
            <p:ph type="title" idx="4294967295"/>
          </p:nvPr>
        </p:nvSpPr>
        <p:spPr/>
        <p:txBody>
          <a:bodyPr/>
          <a:lstStyle/>
          <a:p>
            <a:r>
              <a:rPr lang="en-US">
                <a:cs typeface="Times New Roman" pitchFamily="18" charset="0"/>
              </a:rPr>
              <a:t>Regular Monitoring</a:t>
            </a:r>
            <a:endParaRPr lang="en-US"/>
          </a:p>
        </p:txBody>
      </p:sp>
      <p:sp>
        <p:nvSpPr>
          <p:cNvPr id="278531" name="Content Placeholder 4"/>
          <p:cNvSpPr>
            <a:spLocks noGrp="1"/>
          </p:cNvSpPr>
          <p:nvPr>
            <p:ph idx="4294967295"/>
          </p:nvPr>
        </p:nvSpPr>
        <p:spPr>
          <a:xfrm>
            <a:off x="457200" y="1722438"/>
            <a:ext cx="8229600" cy="4525962"/>
          </a:xfrm>
        </p:spPr>
        <p:txBody>
          <a:bodyPr/>
          <a:lstStyle/>
          <a:p>
            <a:pPr>
              <a:spcAft>
                <a:spcPts val="1800"/>
              </a:spcAft>
              <a:buFont typeface="Times New Roman" pitchFamily="18" charset="0"/>
              <a:buChar char="•"/>
            </a:pPr>
            <a:r>
              <a:rPr lang="en-GB" dirty="0">
                <a:cs typeface="Times New Roman" pitchFamily="18" charset="0"/>
              </a:rPr>
              <a:t>Weekly energy review by engineering staff</a:t>
            </a:r>
          </a:p>
          <a:p>
            <a:pPr>
              <a:spcAft>
                <a:spcPts val="1200"/>
              </a:spcAft>
              <a:buFont typeface="Times New Roman" pitchFamily="18" charset="0"/>
              <a:buChar char="•"/>
            </a:pPr>
            <a:r>
              <a:rPr lang="en-GB" dirty="0">
                <a:cs typeface="Times New Roman" pitchFamily="18" charset="0"/>
              </a:rPr>
              <a:t>BAS alarms to pagers</a:t>
            </a:r>
          </a:p>
          <a:p>
            <a:pPr marL="800100" lvl="3" indent="-342900">
              <a:spcBef>
                <a:spcPct val="0"/>
              </a:spcBef>
              <a:spcAft>
                <a:spcPts val="600"/>
              </a:spcAft>
            </a:pPr>
            <a:r>
              <a:rPr lang="en-GB" sz="2800" dirty="0">
                <a:cs typeface="Times New Roman" pitchFamily="18" charset="0"/>
              </a:rPr>
              <a:t>Demand exceeds 1100 kW</a:t>
            </a:r>
          </a:p>
          <a:p>
            <a:pPr marL="800100" lvl="3" indent="-342900">
              <a:spcBef>
                <a:spcPct val="0"/>
              </a:spcBef>
              <a:spcAft>
                <a:spcPts val="1800"/>
              </a:spcAft>
            </a:pPr>
            <a:r>
              <a:rPr lang="en-GB" sz="2800" dirty="0">
                <a:cs typeface="Times New Roman" pitchFamily="18" charset="0"/>
              </a:rPr>
              <a:t>Chilled water exceeds 50°F</a:t>
            </a:r>
          </a:p>
          <a:p>
            <a:pPr>
              <a:spcAft>
                <a:spcPts val="600"/>
              </a:spcAft>
              <a:buFont typeface="Times New Roman" pitchFamily="18" charset="0"/>
              <a:buChar char="•"/>
            </a:pPr>
            <a:r>
              <a:rPr lang="en-GB" dirty="0">
                <a:cs typeface="Times New Roman" pitchFamily="18" charset="0"/>
              </a:rPr>
              <a:t>Personal attention by one engineer on peak days</a:t>
            </a:r>
          </a:p>
          <a:p>
            <a:endParaRPr lang="en-US" dirty="0"/>
          </a:p>
        </p:txBody>
      </p:sp>
      <p:sp>
        <p:nvSpPr>
          <p:cNvPr id="278532" name="Rectangle 5"/>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51579B8F-9CC9-43C2-BD2E-380B5B48709F}" type="slidenum">
              <a:rPr lang="en-US"/>
              <a:pPr>
                <a:defRPr/>
              </a:pPr>
              <a:t>261</a:t>
            </a:fld>
            <a:endParaRPr lang="en-US"/>
          </a:p>
        </p:txBody>
      </p:sp>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9554" name="Picture 7" descr="20070905 002.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1447800"/>
            <a:ext cx="3744913" cy="485933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
        <p:nvSpPr>
          <p:cNvPr id="279555" name="TextBox 5"/>
          <p:cNvSpPr txBox="1">
            <a:spLocks noChangeArrowheads="1"/>
          </p:cNvSpPr>
          <p:nvPr/>
        </p:nvSpPr>
        <p:spPr bwMode="auto">
          <a:xfrm>
            <a:off x="533400" y="497999"/>
            <a:ext cx="8001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Aft>
                <a:spcPts val="1200"/>
              </a:spcAft>
            </a:pPr>
            <a:r>
              <a:rPr lang="en-US" sz="4000" b="1">
                <a:solidFill>
                  <a:srgbClr val="FFFFFF"/>
                </a:solidFill>
                <a:cs typeface="Times New Roman" pitchFamily="18" charset="0"/>
              </a:rPr>
              <a:t>Monitoring—Low Tech </a:t>
            </a:r>
            <a:r>
              <a:rPr lang="en-US" sz="4000" b="1" dirty="0">
                <a:solidFill>
                  <a:srgbClr val="FFFFFF"/>
                </a:solidFill>
                <a:cs typeface="Times New Roman" pitchFamily="18" charset="0"/>
              </a:rPr>
              <a:t>Display!</a:t>
            </a:r>
          </a:p>
        </p:txBody>
      </p:sp>
      <p:sp>
        <p:nvSpPr>
          <p:cNvPr id="279556" name="Rectangle 5"/>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F710044E-BA8C-4FF7-A8D5-B4AC697B3B76}" type="slidenum">
              <a:rPr lang="en-US"/>
              <a:pPr>
                <a:defRPr/>
              </a:pPr>
              <a:t>262</a:t>
            </a:fld>
            <a:endParaRPr lang="en-US"/>
          </a:p>
        </p:txBody>
      </p:sp>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0578" name="Picture 5" descr="Monona Terrace Data Steam-Electric Rev02 (3).bmp"/>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1371600"/>
            <a:ext cx="8382000" cy="436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6"/>
          <p:cNvSpPr>
            <a:spLocks noChangeArrowheads="1"/>
          </p:cNvSpPr>
          <p:nvPr/>
        </p:nvSpPr>
        <p:spPr bwMode="auto">
          <a:xfrm>
            <a:off x="228600" y="3886200"/>
            <a:ext cx="8686800" cy="457200"/>
          </a:xfrm>
          <a:prstGeom prst="rect">
            <a:avLst/>
          </a:prstGeom>
          <a:noFill/>
          <a:ln w="57150" algn="ctr">
            <a:solidFill>
              <a:srgbClr val="FF0000"/>
            </a:solidFill>
            <a:round/>
            <a:headEnd/>
            <a:tailEnd/>
          </a:ln>
        </p:spPr>
        <p:txBody>
          <a:bodyPr/>
          <a:lstStyle/>
          <a:p>
            <a:pPr>
              <a:defRPr/>
            </a:pPr>
            <a:endParaRPr lang="en-US">
              <a:solidFill>
                <a:schemeClr val="bg1"/>
              </a:solidFill>
              <a:latin typeface="+mj-lt"/>
            </a:endParaRPr>
          </a:p>
        </p:txBody>
      </p:sp>
      <p:sp>
        <p:nvSpPr>
          <p:cNvPr id="5" name="TextBox 5"/>
          <p:cNvSpPr txBox="1">
            <a:spLocks noChangeArrowheads="1"/>
          </p:cNvSpPr>
          <p:nvPr/>
        </p:nvSpPr>
        <p:spPr bwMode="auto">
          <a:xfrm>
            <a:off x="762000" y="434975"/>
            <a:ext cx="7620000" cy="708025"/>
          </a:xfrm>
          <a:prstGeom prst="rect">
            <a:avLst/>
          </a:prstGeom>
          <a:noFill/>
          <a:ln w="9525">
            <a:noFill/>
            <a:miter lim="800000"/>
            <a:headEnd/>
            <a:tailEnd/>
          </a:ln>
        </p:spPr>
        <p:txBody>
          <a:bodyPr>
            <a:spAutoFit/>
          </a:bodyPr>
          <a:lstStyle/>
          <a:p>
            <a:pPr algn="ctr">
              <a:spcAft>
                <a:spcPts val="1200"/>
              </a:spcAft>
              <a:defRPr/>
            </a:pPr>
            <a:r>
              <a:rPr lang="en-US" sz="4000" b="1" dirty="0">
                <a:solidFill>
                  <a:schemeClr val="bg1"/>
                </a:solidFill>
                <a:latin typeface="+mj-lt"/>
                <a:cs typeface="Times New Roman" pitchFamily="18" charset="0"/>
              </a:rPr>
              <a:t>Benchmarking</a:t>
            </a:r>
            <a:endParaRPr lang="en-GB" sz="4000" b="1" dirty="0">
              <a:solidFill>
                <a:schemeClr val="bg1"/>
              </a:solidFill>
              <a:latin typeface="+mj-lt"/>
              <a:cs typeface="Times New Roman" pitchFamily="18" charset="0"/>
            </a:endParaRPr>
          </a:p>
        </p:txBody>
      </p:sp>
      <p:sp>
        <p:nvSpPr>
          <p:cNvPr id="280581" name="Rectangle 6"/>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7" name="Slide Number Placeholder 6"/>
          <p:cNvSpPr>
            <a:spLocks noGrp="1"/>
          </p:cNvSpPr>
          <p:nvPr>
            <p:ph type="sldNum" sz="quarter" idx="11"/>
          </p:nvPr>
        </p:nvSpPr>
        <p:spPr/>
        <p:txBody>
          <a:bodyPr/>
          <a:lstStyle/>
          <a:p>
            <a:pPr>
              <a:defRPr/>
            </a:pPr>
            <a:fld id="{A1A53DCE-F3F6-49C3-B7DF-CDD73CA6EAAF}" type="slidenum">
              <a:rPr lang="en-US"/>
              <a:pPr>
                <a:defRPr/>
              </a:pPr>
              <a:t>263</a:t>
            </a:fld>
            <a:endParaRPr lang="en-US"/>
          </a:p>
        </p:txBody>
      </p:sp>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Title 3"/>
          <p:cNvSpPr>
            <a:spLocks noGrp="1"/>
          </p:cNvSpPr>
          <p:nvPr>
            <p:ph type="title" idx="4294967295"/>
          </p:nvPr>
        </p:nvSpPr>
        <p:spPr/>
        <p:txBody>
          <a:bodyPr/>
          <a:lstStyle/>
          <a:p>
            <a:r>
              <a:rPr lang="en-US">
                <a:cs typeface="Times New Roman" pitchFamily="18" charset="0"/>
              </a:rPr>
              <a:t>Accountability</a:t>
            </a:r>
            <a:endParaRPr lang="en-US"/>
          </a:p>
        </p:txBody>
      </p:sp>
      <p:sp>
        <p:nvSpPr>
          <p:cNvPr id="260099" name="Content Placeholder 4"/>
          <p:cNvSpPr>
            <a:spLocks noGrp="1"/>
          </p:cNvSpPr>
          <p:nvPr>
            <p:ph idx="4294967295"/>
          </p:nvPr>
        </p:nvSpPr>
        <p:spPr/>
        <p:txBody>
          <a:bodyPr/>
          <a:lstStyle/>
          <a:p>
            <a:pPr marL="285750" indent="-285750">
              <a:lnSpc>
                <a:spcPct val="95000"/>
              </a:lnSpc>
              <a:spcAft>
                <a:spcPts val="1800"/>
              </a:spcAft>
              <a:buFont typeface="Times New Roman" pitchFamily="18" charset="0"/>
              <a:buChar char="•"/>
              <a:defRPr/>
            </a:pPr>
            <a:r>
              <a:rPr lang="en-GB" dirty="0">
                <a:cs typeface="Times New Roman" pitchFamily="18" charset="0"/>
              </a:rPr>
              <a:t>Jeff—personally accountable to the facility manager for facility energy use</a:t>
            </a:r>
          </a:p>
          <a:p>
            <a:pPr marL="285750" indent="-285750">
              <a:lnSpc>
                <a:spcPct val="95000"/>
              </a:lnSpc>
              <a:spcAft>
                <a:spcPts val="1800"/>
              </a:spcAft>
              <a:buFont typeface="Times New Roman" pitchFamily="18" charset="0"/>
              <a:buChar char="•"/>
              <a:defRPr/>
            </a:pPr>
            <a:r>
              <a:rPr lang="en-GB" dirty="0">
                <a:cs typeface="Times New Roman" pitchFamily="18" charset="0"/>
              </a:rPr>
              <a:t>Engineering staff—accountable to Jeff for components of energy use</a:t>
            </a:r>
          </a:p>
          <a:p>
            <a:pPr marL="285750" indent="-285750">
              <a:lnSpc>
                <a:spcPct val="95000"/>
              </a:lnSpc>
              <a:spcAft>
                <a:spcPts val="1800"/>
              </a:spcAft>
              <a:buFont typeface="Times New Roman" pitchFamily="18" charset="0"/>
              <a:buChar char="•"/>
              <a:defRPr/>
            </a:pPr>
            <a:r>
              <a:rPr lang="en-GB" dirty="0">
                <a:cs typeface="Times New Roman" pitchFamily="18" charset="0"/>
              </a:rPr>
              <a:t>Entire staff maintains an energy-conscious culture</a:t>
            </a:r>
          </a:p>
          <a:p>
            <a:pPr marL="285750" indent="-285750">
              <a:lnSpc>
                <a:spcPct val="95000"/>
              </a:lnSpc>
              <a:spcAft>
                <a:spcPts val="1800"/>
              </a:spcAft>
              <a:buFont typeface="Times New Roman" pitchFamily="18" charset="0"/>
              <a:buChar char="•"/>
              <a:defRPr/>
            </a:pPr>
            <a:r>
              <a:rPr lang="en-GB" dirty="0">
                <a:cs typeface="Times New Roman" pitchFamily="18" charset="0"/>
              </a:rPr>
              <a:t>Weekly staff review of energy use</a:t>
            </a:r>
            <a:endParaRPr lang="en-US" dirty="0">
              <a:cs typeface="Times New Roman" pitchFamily="18" charset="0"/>
            </a:endParaRPr>
          </a:p>
          <a:p>
            <a:pPr marL="463550" indent="-463550">
              <a:tabLst>
                <a:tab pos="576263" algn="l"/>
              </a:tabLst>
              <a:defRPr/>
            </a:pPr>
            <a:endParaRPr lang="en-US" dirty="0"/>
          </a:p>
        </p:txBody>
      </p:sp>
      <p:sp>
        <p:nvSpPr>
          <p:cNvPr id="281604" name="Rectangle 5"/>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2C42097B-9967-4E18-87CA-5F693DB1CCEB}" type="slidenum">
              <a:rPr lang="en-US"/>
              <a:pPr>
                <a:defRPr/>
              </a:pPr>
              <a:t>264</a:t>
            </a:fld>
            <a:endParaRPr lang="en-US"/>
          </a:p>
        </p:txBody>
      </p:sp>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Title 1"/>
          <p:cNvSpPr>
            <a:spLocks noGrp="1"/>
          </p:cNvSpPr>
          <p:nvPr>
            <p:ph type="title"/>
          </p:nvPr>
        </p:nvSpPr>
        <p:spPr>
          <a:xfrm>
            <a:off x="457200" y="457200"/>
            <a:ext cx="8229600" cy="884238"/>
          </a:xfrm>
        </p:spPr>
        <p:txBody>
          <a:bodyPr/>
          <a:lstStyle/>
          <a:p>
            <a:r>
              <a:rPr lang="en-US" dirty="0"/>
              <a:t>Monona Terrace Evaluation</a:t>
            </a:r>
          </a:p>
        </p:txBody>
      </p:sp>
      <p:pic>
        <p:nvPicPr>
          <p:cNvPr id="282627" name="Content Placeholder 6" descr="MT Checklist page 1.JPG"/>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228600" y="1371600"/>
            <a:ext cx="4916488" cy="2743200"/>
          </a:xfrm>
        </p:spPr>
      </p:pic>
      <p:pic>
        <p:nvPicPr>
          <p:cNvPr id="282628" name="Content Placeholder 9" descr="MT Checklist page 2.JPG"/>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a:off x="3733800" y="3733800"/>
            <a:ext cx="4902200" cy="2895600"/>
          </a:xfrm>
        </p:spPr>
      </p:pic>
      <p:sp>
        <p:nvSpPr>
          <p:cNvPr id="282629" name="TextBox 10"/>
          <p:cNvSpPr txBox="1">
            <a:spLocks noChangeArrowheads="1"/>
          </p:cNvSpPr>
          <p:nvPr/>
        </p:nvSpPr>
        <p:spPr bwMode="auto">
          <a:xfrm>
            <a:off x="5638800" y="1752600"/>
            <a:ext cx="3048000" cy="1723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400">
                <a:solidFill>
                  <a:schemeClr val="bg1"/>
                </a:solidFill>
              </a:rPr>
              <a:t>18 YES (including 5 </a:t>
            </a:r>
            <a:r>
              <a:rPr lang="en-US" sz="2400" dirty="0">
                <a:solidFill>
                  <a:schemeClr val="bg1"/>
                </a:solidFill>
              </a:rPr>
              <a:t>Bonus items on monitoring)</a:t>
            </a:r>
          </a:p>
          <a:p>
            <a:pPr eaLnBrk="1" hangingPunct="1">
              <a:spcBef>
                <a:spcPts val="1200"/>
              </a:spcBef>
            </a:pPr>
            <a:r>
              <a:rPr lang="en-US" sz="2400" dirty="0">
                <a:solidFill>
                  <a:schemeClr val="bg1"/>
                </a:solidFill>
              </a:rPr>
              <a:t>  2  NO</a:t>
            </a:r>
          </a:p>
        </p:txBody>
      </p:sp>
      <p:sp>
        <p:nvSpPr>
          <p:cNvPr id="282630" name="Rectangle 11"/>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8" name="Slide Number Placeholder 7"/>
          <p:cNvSpPr>
            <a:spLocks noGrp="1"/>
          </p:cNvSpPr>
          <p:nvPr>
            <p:ph type="sldNum" sz="quarter" idx="11"/>
          </p:nvPr>
        </p:nvSpPr>
        <p:spPr/>
        <p:txBody>
          <a:bodyPr/>
          <a:lstStyle/>
          <a:p>
            <a:pPr>
              <a:defRPr/>
            </a:pPr>
            <a:fld id="{827C092B-99F2-47AE-8BCE-F48EB8E2DF96}" type="slidenum">
              <a:rPr lang="en-US"/>
              <a:pPr>
                <a:defRPr/>
              </a:pPr>
              <a:t>265</a:t>
            </a:fld>
            <a:endParaRPr lang="en-US"/>
          </a:p>
        </p:txBody>
      </p:sp>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50" name="TextBox 5"/>
          <p:cNvSpPr txBox="1">
            <a:spLocks noChangeArrowheads="1"/>
          </p:cNvSpPr>
          <p:nvPr/>
        </p:nvSpPr>
        <p:spPr bwMode="auto">
          <a:xfrm>
            <a:off x="685800" y="2286000"/>
            <a:ext cx="7620000"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Aft>
                <a:spcPts val="1200"/>
              </a:spcAft>
            </a:pPr>
            <a:r>
              <a:rPr lang="en-US" sz="4000" b="1" dirty="0">
                <a:solidFill>
                  <a:srgbClr val="FFFFFF"/>
                </a:solidFill>
                <a:cs typeface="Times New Roman" pitchFamily="18" charset="0"/>
              </a:rPr>
              <a:t>Monona Terrace</a:t>
            </a:r>
          </a:p>
          <a:p>
            <a:pPr algn="ctr" eaLnBrk="1" hangingPunct="1">
              <a:spcAft>
                <a:spcPts val="1200"/>
              </a:spcAft>
            </a:pPr>
            <a:r>
              <a:rPr lang="en-US" sz="4000" b="1" dirty="0">
                <a:solidFill>
                  <a:srgbClr val="FFFFFF"/>
                </a:solidFill>
                <a:cs typeface="Times New Roman" pitchFamily="18" charset="0"/>
              </a:rPr>
              <a:t>LEED EB Gold Certification</a:t>
            </a:r>
          </a:p>
          <a:p>
            <a:pPr lvl="1" eaLnBrk="1" hangingPunct="1">
              <a:spcAft>
                <a:spcPts val="1200"/>
              </a:spcAft>
              <a:buFontTx/>
              <a:buChar char="•"/>
            </a:pPr>
            <a:r>
              <a:rPr lang="en-US" sz="2400" dirty="0">
                <a:solidFill>
                  <a:srgbClr val="FFFFFF"/>
                </a:solidFill>
                <a:cs typeface="Times New Roman" pitchFamily="18" charset="0"/>
              </a:rPr>
              <a:t> </a:t>
            </a:r>
            <a:r>
              <a:rPr lang="en-US" sz="2800" dirty="0">
                <a:solidFill>
                  <a:srgbClr val="FFFFFF"/>
                </a:solidFill>
                <a:cs typeface="Times New Roman" pitchFamily="18" charset="0"/>
              </a:rPr>
              <a:t>Significant energy savings </a:t>
            </a:r>
          </a:p>
          <a:p>
            <a:pPr lvl="1" eaLnBrk="1" hangingPunct="1">
              <a:spcAft>
                <a:spcPts val="1200"/>
              </a:spcAft>
              <a:buFontTx/>
              <a:buChar char="•"/>
            </a:pPr>
            <a:r>
              <a:rPr lang="en-US" sz="2800" dirty="0">
                <a:solidFill>
                  <a:srgbClr val="FFFFFF"/>
                </a:solidFill>
                <a:cs typeface="Times New Roman" pitchFamily="18" charset="0"/>
              </a:rPr>
              <a:t> Nontoxic cleaning products</a:t>
            </a:r>
          </a:p>
          <a:p>
            <a:pPr lvl="1" eaLnBrk="1" hangingPunct="1">
              <a:spcAft>
                <a:spcPts val="1200"/>
              </a:spcAft>
              <a:buFontTx/>
              <a:buChar char="•"/>
            </a:pPr>
            <a:r>
              <a:rPr lang="en-US" sz="2800" dirty="0">
                <a:solidFill>
                  <a:srgbClr val="FFFFFF"/>
                </a:solidFill>
                <a:cs typeface="Times New Roman" pitchFamily="18" charset="0"/>
              </a:rPr>
              <a:t> Use of clean energy</a:t>
            </a:r>
          </a:p>
          <a:p>
            <a:pPr lvl="1" eaLnBrk="1" hangingPunct="1">
              <a:spcAft>
                <a:spcPts val="1200"/>
              </a:spcAft>
              <a:buFontTx/>
              <a:buChar char="•"/>
            </a:pPr>
            <a:r>
              <a:rPr lang="en-US" sz="2800" dirty="0">
                <a:solidFill>
                  <a:srgbClr val="FFFFFF"/>
                </a:solidFill>
                <a:cs typeface="Times New Roman" pitchFamily="18" charset="0"/>
              </a:rPr>
              <a:t> High recycling rates</a:t>
            </a:r>
          </a:p>
        </p:txBody>
      </p:sp>
      <p:pic>
        <p:nvPicPr>
          <p:cNvPr id="283651" name="Picture 5" descr="541071799_bdf9baeb5a.jpg"/>
          <p:cNvPicPr>
            <a:picLocks noChangeAspect="1"/>
          </p:cNvPicPr>
          <p:nvPr/>
        </p:nvPicPr>
        <p:blipFill>
          <a:blip r:embed="rId3" cstate="print">
            <a:extLst>
              <a:ext uri="{28A0092B-C50C-407E-A947-70E740481C1C}">
                <a14:useLocalDpi xmlns:a14="http://schemas.microsoft.com/office/drawing/2010/main" val="0"/>
              </a:ext>
            </a:extLst>
          </a:blip>
          <a:srcRect t="16655" b="25623"/>
          <a:stretch>
            <a:fillRect/>
          </a:stretch>
        </p:blipFill>
        <p:spPr bwMode="auto">
          <a:xfrm>
            <a:off x="1219200" y="304800"/>
            <a:ext cx="6350000"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3652" name="Rectangle 4"/>
          <p:cNvSpPr>
            <a:spLocks noChangeArrowheads="1"/>
          </p:cNvSpPr>
          <p:nvPr/>
        </p:nvSpPr>
        <p:spPr bwMode="auto">
          <a:xfrm>
            <a:off x="5002213" y="0"/>
            <a:ext cx="41417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CE1EAF9B-7E1E-4541-B395-391A06E772CD}" type="slidenum">
              <a:rPr lang="en-US"/>
              <a:pPr>
                <a:defRPr/>
              </a:pPr>
              <a:t>266</a:t>
            </a:fld>
            <a:endParaRPr lang="en-US"/>
          </a:p>
        </p:txBody>
      </p:sp>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p:cNvSpPr>
            <a:spLocks noGrp="1" noChangeArrowheads="1"/>
          </p:cNvSpPr>
          <p:nvPr>
            <p:ph type="title" idx="4294967295"/>
          </p:nvPr>
        </p:nvSpPr>
        <p:spPr>
          <a:xfrm>
            <a:off x="152400" y="533400"/>
            <a:ext cx="8839200" cy="884238"/>
          </a:xfrm>
        </p:spPr>
        <p:txBody>
          <a:bodyPr/>
          <a:lstStyle/>
          <a:p>
            <a:r>
              <a:rPr lang="en-US" dirty="0"/>
              <a:t>Exercise 10: Plans for Next Week</a:t>
            </a:r>
          </a:p>
        </p:txBody>
      </p:sp>
      <p:sp>
        <p:nvSpPr>
          <p:cNvPr id="284675" name="Text Box 4"/>
          <p:cNvSpPr txBox="1">
            <a:spLocks noChangeArrowheads="1"/>
          </p:cNvSpPr>
          <p:nvPr/>
        </p:nvSpPr>
        <p:spPr bwMode="auto">
          <a:xfrm>
            <a:off x="4648200" y="0"/>
            <a:ext cx="441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Accountability : Key to Energy Management</a:t>
            </a:r>
          </a:p>
        </p:txBody>
      </p:sp>
      <p:pic>
        <p:nvPicPr>
          <p:cNvPr id="28467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2300" y="1600200"/>
            <a:ext cx="72517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5"/>
          <p:cNvSpPr>
            <a:spLocks noGrp="1"/>
          </p:cNvSpPr>
          <p:nvPr>
            <p:ph type="sldNum" sz="quarter" idx="11"/>
          </p:nvPr>
        </p:nvSpPr>
        <p:spPr/>
        <p:txBody>
          <a:bodyPr/>
          <a:lstStyle/>
          <a:p>
            <a:pPr>
              <a:defRPr/>
            </a:pPr>
            <a:fld id="{C52984DF-7CE0-4C62-AD32-0E7DC55DACFE}" type="slidenum">
              <a:rPr lang="en-US"/>
              <a:pPr>
                <a:defRPr/>
              </a:pPr>
              <a:t>267</a:t>
            </a:fld>
            <a:endParaRPr lang="en-US"/>
          </a:p>
        </p:txBody>
      </p:sp>
      <p:sp>
        <p:nvSpPr>
          <p:cNvPr id="284678" name="Rectangle 6"/>
          <p:cNvSpPr>
            <a:spLocks noChangeArrowheads="1"/>
          </p:cNvSpPr>
          <p:nvPr/>
        </p:nvSpPr>
        <p:spPr bwMode="auto">
          <a:xfrm>
            <a:off x="152400" y="2971800"/>
            <a:ext cx="1981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800">
                <a:solidFill>
                  <a:schemeClr val="bg1"/>
                </a:solidFill>
              </a:rPr>
              <a:t>Page 31</a:t>
            </a:r>
            <a:endParaRPr lang="en-US" sz="2800" dirty="0">
              <a:solidFill>
                <a:schemeClr val="bg1"/>
              </a:solidFill>
            </a:endParaRPr>
          </a:p>
          <a:p>
            <a:r>
              <a:rPr lang="en-US" sz="2800" dirty="0">
                <a:solidFill>
                  <a:schemeClr val="bg1"/>
                </a:solidFill>
              </a:rPr>
              <a:t>in the exercises</a:t>
            </a:r>
          </a:p>
        </p:txBody>
      </p:sp>
      <p:pic>
        <p:nvPicPr>
          <p:cNvPr id="3" name="Picture 2">
            <a:extLst>
              <a:ext uri="{FF2B5EF4-FFF2-40B4-BE49-F238E27FC236}">
                <a16:creationId xmlns:a16="http://schemas.microsoft.com/office/drawing/2014/main" id="{DDE8B9B1-1CF0-48AC-BA8B-9A571A811D8F}"/>
              </a:ext>
            </a:extLst>
          </p:cNvPr>
          <p:cNvPicPr>
            <a:picLocks noChangeAspect="1"/>
          </p:cNvPicPr>
          <p:nvPr/>
        </p:nvPicPr>
        <p:blipFill>
          <a:blip r:embed="rId4"/>
          <a:stretch>
            <a:fillRect/>
          </a:stretch>
        </p:blipFill>
        <p:spPr>
          <a:xfrm>
            <a:off x="2916408" y="2514600"/>
            <a:ext cx="6227592" cy="3439560"/>
          </a:xfrm>
          <a:prstGeom prst="rect">
            <a:avLst/>
          </a:prstGeom>
        </p:spPr>
      </p:pic>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0" y="304800"/>
            <a:ext cx="9144000" cy="1146175"/>
          </a:xfrm>
          <a:prstGeom prst="rect">
            <a:avLst/>
          </a:prstGeom>
          <a:noFill/>
          <a:ln w="9525">
            <a:noFill/>
            <a:miter lim="800000"/>
            <a:headEnd/>
            <a:tailEnd/>
          </a:ln>
        </p:spPr>
        <p:txBody>
          <a:bodyPr lIns="90000" tIns="46800" rIns="90000" bIns="46800" anchor="ctr"/>
          <a:lstStyle/>
          <a:p>
            <a:pPr algn="ctr" defTabSz="457200">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4000" b="1" kern="0" dirty="0">
                <a:solidFill>
                  <a:srgbClr val="FFFFFF"/>
                </a:solidFill>
                <a:latin typeface="+mn-lt"/>
                <a:ea typeface="+mj-ea"/>
                <a:cs typeface="+mj-cs"/>
              </a:rPr>
              <a:t>Poll: What Will You Do Next Week?</a:t>
            </a:r>
          </a:p>
        </p:txBody>
      </p:sp>
      <p:sp>
        <p:nvSpPr>
          <p:cNvPr id="4" name="Rectangle 3"/>
          <p:cNvSpPr txBox="1">
            <a:spLocks noChangeArrowheads="1"/>
          </p:cNvSpPr>
          <p:nvPr/>
        </p:nvSpPr>
        <p:spPr bwMode="auto">
          <a:xfrm>
            <a:off x="457200" y="1600200"/>
            <a:ext cx="8232775" cy="4527550"/>
          </a:xfrm>
          <a:prstGeom prst="rect">
            <a:avLst/>
          </a:prstGeom>
          <a:noFill/>
          <a:ln w="9525">
            <a:noFill/>
            <a:miter lim="800000"/>
            <a:headEnd/>
            <a:tailEnd/>
          </a:ln>
        </p:spPr>
        <p:txBody>
          <a:bodyPr lIns="90000" tIns="46800" rIns="90000" bIns="46800"/>
          <a:lstStyle/>
          <a:p>
            <a:pPr marL="339725" indent="-339725" defTabSz="457200">
              <a:spcBef>
                <a:spcPts val="18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000" kern="0" dirty="0">
                <a:solidFill>
                  <a:srgbClr val="FFFFFF"/>
                </a:solidFill>
                <a:latin typeface="+mn-lt"/>
              </a:rPr>
              <a:t>Collect 24 months of utility bills? </a:t>
            </a:r>
          </a:p>
          <a:p>
            <a:pPr marL="339725" indent="-339725" defTabSz="457200">
              <a:spcBef>
                <a:spcPts val="18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000" kern="0" dirty="0">
                <a:solidFill>
                  <a:srgbClr val="FFFFFF"/>
                </a:solidFill>
                <a:latin typeface="+mn-lt"/>
              </a:rPr>
              <a:t>Use Portfolio Manager?</a:t>
            </a:r>
          </a:p>
          <a:p>
            <a:pPr marL="796925" lvl="1" indent="-339725" defTabSz="457200">
              <a:spcBef>
                <a:spcPts val="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2600" kern="0" dirty="0">
                <a:solidFill>
                  <a:srgbClr val="FFFFFF"/>
                </a:solidFill>
                <a:latin typeface="+mn-lt"/>
              </a:rPr>
              <a:t>Review EUI and rating</a:t>
            </a:r>
          </a:p>
          <a:p>
            <a:pPr marL="339725" indent="-339725" defTabSz="457200">
              <a:spcBef>
                <a:spcPts val="18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000" kern="0" dirty="0">
                <a:solidFill>
                  <a:srgbClr val="FFFFFF"/>
                </a:solidFill>
                <a:latin typeface="+mn-lt"/>
              </a:rPr>
              <a:t>Test one discretionary action?</a:t>
            </a:r>
          </a:p>
          <a:p>
            <a:pPr marL="339725" indent="-339725" defTabSz="457200">
              <a:spcBef>
                <a:spcPts val="18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000" kern="0" dirty="0">
                <a:solidFill>
                  <a:srgbClr val="FFFFFF"/>
                </a:solidFill>
                <a:latin typeface="+mn-lt"/>
              </a:rPr>
              <a:t>Go through energy management checklists?</a:t>
            </a:r>
          </a:p>
          <a:p>
            <a:pPr marL="339725" indent="-339725" defTabSz="457200">
              <a:spcBef>
                <a:spcPts val="1800"/>
              </a:spcBef>
              <a:buFont typeface="Times New Roman" pitchFamily="18" charset="0"/>
              <a:buChar char="•"/>
              <a:tabLst>
                <a:tab pos="454025" algn="l"/>
                <a:tab pos="911225" algn="l"/>
                <a:tab pos="1368425" algn="l"/>
                <a:tab pos="1825625" algn="l"/>
                <a:tab pos="2282825" algn="l"/>
                <a:tab pos="2740025" algn="l"/>
                <a:tab pos="3197225" algn="l"/>
                <a:tab pos="3654425" algn="l"/>
                <a:tab pos="4111625" algn="l"/>
                <a:tab pos="4568825" algn="l"/>
                <a:tab pos="5026025" algn="l"/>
                <a:tab pos="5483225" algn="l"/>
                <a:tab pos="5940425" algn="l"/>
                <a:tab pos="6397625" algn="l"/>
                <a:tab pos="6854825" algn="l"/>
                <a:tab pos="7312025" algn="l"/>
                <a:tab pos="7769225" algn="l"/>
                <a:tab pos="8226425" algn="l"/>
                <a:tab pos="8683625" algn="l"/>
                <a:tab pos="9140825" algn="l"/>
              </a:tabLst>
              <a:defRPr/>
            </a:pPr>
            <a:r>
              <a:rPr lang="en-GB" sz="3000" kern="0" dirty="0">
                <a:solidFill>
                  <a:srgbClr val="FFFFFF"/>
                </a:solidFill>
                <a:latin typeface="+mn-lt"/>
              </a:rPr>
              <a:t>Or something else?</a:t>
            </a:r>
          </a:p>
        </p:txBody>
      </p:sp>
      <p:sp>
        <p:nvSpPr>
          <p:cNvPr id="285700" name="Text Box 6"/>
          <p:cNvSpPr txBox="1">
            <a:spLocks noChangeArrowheads="1"/>
          </p:cNvSpPr>
          <p:nvPr/>
        </p:nvSpPr>
        <p:spPr bwMode="auto">
          <a:xfrm>
            <a:off x="4572000" y="0"/>
            <a:ext cx="4495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b="1">
                <a:latin typeface="Arial Narrow" pitchFamily="34" charset="0"/>
              </a:rPr>
              <a:t>Accountability : Key to Energy Management</a:t>
            </a:r>
          </a:p>
        </p:txBody>
      </p:sp>
      <p:sp>
        <p:nvSpPr>
          <p:cNvPr id="6" name="Slide Number Placeholder 5"/>
          <p:cNvSpPr>
            <a:spLocks noGrp="1"/>
          </p:cNvSpPr>
          <p:nvPr>
            <p:ph type="sldNum" sz="quarter" idx="11"/>
          </p:nvPr>
        </p:nvSpPr>
        <p:spPr/>
        <p:txBody>
          <a:bodyPr/>
          <a:lstStyle/>
          <a:p>
            <a:pPr>
              <a:defRPr/>
            </a:pPr>
            <a:fld id="{26F10143-5F8A-4D17-AF7A-717297EABC9B}" type="slidenum">
              <a:rPr lang="en-US"/>
              <a:pPr>
                <a:defRPr/>
              </a:pPr>
              <a:t>268</a:t>
            </a:fld>
            <a:endParaRPr lang="en-US" dirty="0"/>
          </a:p>
        </p:txBody>
      </p:sp>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Title 1"/>
          <p:cNvSpPr>
            <a:spLocks noGrp="1"/>
          </p:cNvSpPr>
          <p:nvPr>
            <p:ph type="ctrTitle"/>
          </p:nvPr>
        </p:nvSpPr>
        <p:spPr/>
        <p:txBody>
          <a:bodyPr/>
          <a:lstStyle/>
          <a:p>
            <a:r>
              <a:rPr lang="en-US" sz="4400" dirty="0"/>
              <a:t>Recap and Send-off</a:t>
            </a:r>
          </a:p>
        </p:txBody>
      </p:sp>
      <p:sp>
        <p:nvSpPr>
          <p:cNvPr id="4"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269</a:t>
            </a:fld>
            <a:endParaRPr lang="en-US" dirty="0"/>
          </a:p>
        </p:txBody>
      </p:sp>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3074"/>
          <p:cNvSpPr txBox="1">
            <a:spLocks noChangeArrowheads="1"/>
          </p:cNvSpPr>
          <p:nvPr/>
        </p:nvSpPr>
        <p:spPr bwMode="auto">
          <a:xfrm>
            <a:off x="4267200" y="2438400"/>
            <a:ext cx="4876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sz="3200">
              <a:solidFill>
                <a:srgbClr val="FFFFFF"/>
              </a:solidFill>
              <a:latin typeface="Calibri" pitchFamily="34" charset="0"/>
            </a:endParaRPr>
          </a:p>
        </p:txBody>
      </p:sp>
      <p:sp>
        <p:nvSpPr>
          <p:cNvPr id="287747" name="Text Box 3075"/>
          <p:cNvSpPr txBox="1">
            <a:spLocks noChangeArrowheads="1"/>
          </p:cNvSpPr>
          <p:nvPr/>
        </p:nvSpPr>
        <p:spPr bwMode="auto">
          <a:xfrm>
            <a:off x="5638800" y="1676400"/>
            <a:ext cx="3505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800" dirty="0">
                <a:solidFill>
                  <a:srgbClr val="FFFFFF"/>
                </a:solidFill>
                <a:latin typeface="Calibri" pitchFamily="34" charset="0"/>
              </a:rPr>
              <a:t>www.energystar.gov </a:t>
            </a:r>
            <a:endParaRPr lang="en-US" sz="2800" dirty="0">
              <a:latin typeface="Calibri" pitchFamily="34" charset="0"/>
            </a:endParaRPr>
          </a:p>
        </p:txBody>
      </p:sp>
      <p:sp>
        <p:nvSpPr>
          <p:cNvPr id="287748" name="Text Box 7"/>
          <p:cNvSpPr txBox="1">
            <a:spLocks noChangeArrowheads="1"/>
          </p:cNvSpPr>
          <p:nvPr/>
        </p:nvSpPr>
        <p:spPr bwMode="auto">
          <a:xfrm>
            <a:off x="5486400" y="2819400"/>
            <a:ext cx="34290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2800">
                <a:solidFill>
                  <a:schemeClr val="bg1"/>
                </a:solidFill>
                <a:latin typeface="Calibri" pitchFamily="34" charset="0"/>
              </a:rPr>
              <a:t>This is the cycle we have used to guide our discussion.</a:t>
            </a:r>
          </a:p>
          <a:p>
            <a:pPr algn="ctr" eaLnBrk="1" hangingPunct="1"/>
            <a:r>
              <a:rPr lang="en-US" sz="2800">
                <a:solidFill>
                  <a:schemeClr val="bg1"/>
                </a:solidFill>
                <a:latin typeface="Calibri" pitchFamily="34" charset="0"/>
              </a:rPr>
              <a:t>It’s time to summarize.</a:t>
            </a:r>
          </a:p>
        </p:txBody>
      </p:sp>
      <p:sp>
        <p:nvSpPr>
          <p:cNvPr id="266245" name="Text Box 10"/>
          <p:cNvSpPr txBox="1">
            <a:spLocks noChangeArrowheads="1"/>
          </p:cNvSpPr>
          <p:nvPr/>
        </p:nvSpPr>
        <p:spPr bwMode="auto">
          <a:xfrm>
            <a:off x="457200" y="228600"/>
            <a:ext cx="8686800" cy="1323975"/>
          </a:xfrm>
          <a:prstGeom prst="rect">
            <a:avLst/>
          </a:prstGeom>
          <a:noFill/>
          <a:ln w="9525">
            <a:noFill/>
            <a:miter lim="800000"/>
            <a:headEnd/>
            <a:tailEnd/>
          </a:ln>
        </p:spPr>
        <p:txBody>
          <a:bodyPr>
            <a:spAutoFit/>
          </a:bodyPr>
          <a:lstStyle/>
          <a:p>
            <a:pPr algn="r">
              <a:spcBef>
                <a:spcPct val="50000"/>
              </a:spcBef>
              <a:defRPr/>
            </a:pPr>
            <a:r>
              <a:rPr lang="en-US" sz="4000" b="1" dirty="0">
                <a:solidFill>
                  <a:schemeClr val="bg1"/>
                </a:solidFill>
                <a:latin typeface="+mj-lt"/>
              </a:rPr>
              <a:t>Recap: The </a:t>
            </a:r>
            <a:r>
              <a:rPr lang="en-US" sz="4000" b="1" i="1" dirty="0">
                <a:solidFill>
                  <a:schemeClr val="bg1"/>
                </a:solidFill>
                <a:latin typeface="+mj-lt"/>
              </a:rPr>
              <a:t>Management</a:t>
            </a:r>
            <a:r>
              <a:rPr lang="en-US" sz="4000" b="1" dirty="0">
                <a:solidFill>
                  <a:schemeClr val="bg1"/>
                </a:solidFill>
                <a:latin typeface="+mj-lt"/>
              </a:rPr>
              <a:t> Content of Energy Management</a:t>
            </a:r>
          </a:p>
        </p:txBody>
      </p:sp>
      <p:sp>
        <p:nvSpPr>
          <p:cNvPr id="287750" name="Rectangle 8"/>
          <p:cNvSpPr>
            <a:spLocks noChangeArrowheads="1"/>
          </p:cNvSpPr>
          <p:nvPr/>
        </p:nvSpPr>
        <p:spPr bwMode="auto">
          <a:xfrm>
            <a:off x="7181850" y="0"/>
            <a:ext cx="1962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Recap and Send-off</a:t>
            </a:r>
          </a:p>
        </p:txBody>
      </p:sp>
      <p:sp>
        <p:nvSpPr>
          <p:cNvPr id="9" name="Slide Number Placeholder 8"/>
          <p:cNvSpPr>
            <a:spLocks noGrp="1"/>
          </p:cNvSpPr>
          <p:nvPr>
            <p:ph type="sldNum" sz="quarter" idx="11"/>
          </p:nvPr>
        </p:nvSpPr>
        <p:spPr>
          <a:xfrm>
            <a:off x="5943600" y="6324600"/>
            <a:ext cx="2895600" cy="365125"/>
          </a:xfrm>
        </p:spPr>
        <p:txBody>
          <a:bodyPr/>
          <a:lstStyle/>
          <a:p>
            <a:pPr>
              <a:defRPr/>
            </a:pPr>
            <a:fld id="{F812D255-D1E0-4B07-92C2-65EE5DFA18A6}" type="slidenum">
              <a:rPr lang="en-US"/>
              <a:pPr>
                <a:defRPr/>
              </a:pPr>
              <a:t>270</a:t>
            </a:fld>
            <a:endParaRPr lang="en-US" dirty="0"/>
          </a:p>
        </p:txBody>
      </p:sp>
      <p:sp>
        <p:nvSpPr>
          <p:cNvPr id="164" name="AutoShape 10"/>
          <p:cNvSpPr>
            <a:spLocks noChangeAspect="1" noChangeArrowheads="1" noTextEdit="1"/>
          </p:cNvSpPr>
          <p:nvPr/>
        </p:nvSpPr>
        <p:spPr bwMode="auto">
          <a:xfrm>
            <a:off x="152400" y="1219200"/>
            <a:ext cx="5448300" cy="520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65" name="Freeform 12"/>
          <p:cNvSpPr>
            <a:spLocks/>
          </p:cNvSpPr>
          <p:nvPr/>
        </p:nvSpPr>
        <p:spPr bwMode="auto">
          <a:xfrm>
            <a:off x="1617663" y="2509838"/>
            <a:ext cx="176212" cy="350837"/>
          </a:xfrm>
          <a:custGeom>
            <a:avLst/>
            <a:gdLst>
              <a:gd name="T0" fmla="*/ 0 w 111"/>
              <a:gd name="T1" fmla="*/ 2147483647 h 221"/>
              <a:gd name="T2" fmla="*/ 0 w 111"/>
              <a:gd name="T3" fmla="*/ 0 h 221"/>
              <a:gd name="T4" fmla="*/ 2147483647 w 111"/>
              <a:gd name="T5" fmla="*/ 2147483647 h 221"/>
              <a:gd name="T6" fmla="*/ 0 w 111"/>
              <a:gd name="T7" fmla="*/ 2147483647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0" y="221"/>
                </a:moveTo>
                <a:lnTo>
                  <a:pt x="0" y="0"/>
                </a:lnTo>
                <a:lnTo>
                  <a:pt x="111" y="110"/>
                </a:lnTo>
                <a:lnTo>
                  <a:pt x="0" y="221"/>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6" name="Freeform 13"/>
          <p:cNvSpPr>
            <a:spLocks/>
          </p:cNvSpPr>
          <p:nvPr/>
        </p:nvSpPr>
        <p:spPr bwMode="auto">
          <a:xfrm>
            <a:off x="2493963" y="3308350"/>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7" name="Freeform 14"/>
          <p:cNvSpPr>
            <a:spLocks/>
          </p:cNvSpPr>
          <p:nvPr/>
        </p:nvSpPr>
        <p:spPr bwMode="auto">
          <a:xfrm>
            <a:off x="3554413" y="1514475"/>
            <a:ext cx="176212" cy="350838"/>
          </a:xfrm>
          <a:custGeom>
            <a:avLst/>
            <a:gdLst>
              <a:gd name="T0" fmla="*/ 2147483647 w 111"/>
              <a:gd name="T1" fmla="*/ 0 h 221"/>
              <a:gd name="T2" fmla="*/ 2147483647 w 111"/>
              <a:gd name="T3" fmla="*/ 2147483647 h 221"/>
              <a:gd name="T4" fmla="*/ 0 w 111"/>
              <a:gd name="T5" fmla="*/ 2147483647 h 221"/>
              <a:gd name="T6" fmla="*/ 2147483647 w 111"/>
              <a:gd name="T7" fmla="*/ 0 h 221"/>
              <a:gd name="T8" fmla="*/ 0 60000 65536"/>
              <a:gd name="T9" fmla="*/ 0 60000 65536"/>
              <a:gd name="T10" fmla="*/ 0 60000 65536"/>
              <a:gd name="T11" fmla="*/ 0 60000 65536"/>
              <a:gd name="T12" fmla="*/ 0 w 111"/>
              <a:gd name="T13" fmla="*/ 0 h 221"/>
              <a:gd name="T14" fmla="*/ 111 w 111"/>
              <a:gd name="T15" fmla="*/ 221 h 221"/>
            </a:gdLst>
            <a:ahLst/>
            <a:cxnLst>
              <a:cxn ang="T8">
                <a:pos x="T0" y="T1"/>
              </a:cxn>
              <a:cxn ang="T9">
                <a:pos x="T2" y="T3"/>
              </a:cxn>
              <a:cxn ang="T10">
                <a:pos x="T4" y="T5"/>
              </a:cxn>
              <a:cxn ang="T11">
                <a:pos x="T6" y="T7"/>
              </a:cxn>
            </a:cxnLst>
            <a:rect l="T12" t="T13" r="T14" b="T15"/>
            <a:pathLst>
              <a:path w="111" h="221">
                <a:moveTo>
                  <a:pt x="111" y="0"/>
                </a:moveTo>
                <a:lnTo>
                  <a:pt x="111" y="221"/>
                </a:lnTo>
                <a:lnTo>
                  <a:pt x="0" y="110"/>
                </a:lnTo>
                <a:lnTo>
                  <a:pt x="111" y="0"/>
                </a:lnTo>
                <a:close/>
              </a:path>
            </a:pathLst>
          </a:custGeom>
          <a:solidFill>
            <a:srgbClr val="00FE00"/>
          </a:solidFill>
          <a:ln>
            <a:noFill/>
          </a:ln>
          <a:extLst/>
        </p:spPr>
        <p:txBody>
          <a:bodyPr/>
          <a:lstStyle/>
          <a:p>
            <a:endParaRPr lang="en-US"/>
          </a:p>
        </p:txBody>
      </p:sp>
      <p:sp>
        <p:nvSpPr>
          <p:cNvPr id="168" name="Freeform 15"/>
          <p:cNvSpPr>
            <a:spLocks/>
          </p:cNvSpPr>
          <p:nvPr/>
        </p:nvSpPr>
        <p:spPr bwMode="auto">
          <a:xfrm>
            <a:off x="3554413" y="6054725"/>
            <a:ext cx="176212" cy="360363"/>
          </a:xfrm>
          <a:custGeom>
            <a:avLst/>
            <a:gdLst>
              <a:gd name="T0" fmla="*/ 2147483647 w 111"/>
              <a:gd name="T1" fmla="*/ 0 h 227"/>
              <a:gd name="T2" fmla="*/ 2147483647 w 111"/>
              <a:gd name="T3" fmla="*/ 2147483647 h 227"/>
              <a:gd name="T4" fmla="*/ 0 w 111"/>
              <a:gd name="T5" fmla="*/ 2147483647 h 227"/>
              <a:gd name="T6" fmla="*/ 2147483647 w 111"/>
              <a:gd name="T7" fmla="*/ 0 h 227"/>
              <a:gd name="T8" fmla="*/ 0 60000 65536"/>
              <a:gd name="T9" fmla="*/ 0 60000 65536"/>
              <a:gd name="T10" fmla="*/ 0 60000 65536"/>
              <a:gd name="T11" fmla="*/ 0 60000 65536"/>
              <a:gd name="T12" fmla="*/ 0 w 111"/>
              <a:gd name="T13" fmla="*/ 0 h 227"/>
              <a:gd name="T14" fmla="*/ 111 w 111"/>
              <a:gd name="T15" fmla="*/ 227 h 227"/>
            </a:gdLst>
            <a:ahLst/>
            <a:cxnLst>
              <a:cxn ang="T8">
                <a:pos x="T0" y="T1"/>
              </a:cxn>
              <a:cxn ang="T9">
                <a:pos x="T2" y="T3"/>
              </a:cxn>
              <a:cxn ang="T10">
                <a:pos x="T4" y="T5"/>
              </a:cxn>
              <a:cxn ang="T11">
                <a:pos x="T6" y="T7"/>
              </a:cxn>
            </a:cxnLst>
            <a:rect l="T12" t="T13" r="T14" b="T15"/>
            <a:pathLst>
              <a:path w="111" h="227">
                <a:moveTo>
                  <a:pt x="111" y="0"/>
                </a:moveTo>
                <a:lnTo>
                  <a:pt x="111" y="227"/>
                </a:lnTo>
                <a:lnTo>
                  <a:pt x="0" y="110"/>
                </a:lnTo>
                <a:lnTo>
                  <a:pt x="111" y="0"/>
                </a:lnTo>
                <a:close/>
              </a:path>
            </a:pathLst>
          </a:custGeom>
          <a:solidFill>
            <a:srgbClr val="00FE00"/>
          </a:solidFill>
          <a:ln>
            <a:noFill/>
          </a:ln>
          <a:extLst/>
        </p:spPr>
        <p:txBody>
          <a:bodyPr/>
          <a:lstStyle/>
          <a:p>
            <a:endParaRPr lang="en-US"/>
          </a:p>
        </p:txBody>
      </p:sp>
      <p:sp>
        <p:nvSpPr>
          <p:cNvPr id="169" name="Freeform 16"/>
          <p:cNvSpPr>
            <a:spLocks/>
          </p:cNvSpPr>
          <p:nvPr/>
        </p:nvSpPr>
        <p:spPr bwMode="auto">
          <a:xfrm>
            <a:off x="1892300" y="12414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37"/>
                </a:moveTo>
                <a:lnTo>
                  <a:pt x="978" y="372"/>
                </a:lnTo>
                <a:lnTo>
                  <a:pt x="958" y="399"/>
                </a:lnTo>
                <a:lnTo>
                  <a:pt x="937" y="413"/>
                </a:lnTo>
                <a:lnTo>
                  <a:pt x="903" y="420"/>
                </a:lnTo>
                <a:lnTo>
                  <a:pt x="76" y="420"/>
                </a:lnTo>
                <a:lnTo>
                  <a:pt x="48" y="413"/>
                </a:lnTo>
                <a:lnTo>
                  <a:pt x="20" y="399"/>
                </a:lnTo>
                <a:lnTo>
                  <a:pt x="7" y="372"/>
                </a:lnTo>
                <a:lnTo>
                  <a:pt x="0" y="337"/>
                </a:lnTo>
                <a:lnTo>
                  <a:pt x="0" y="82"/>
                </a:lnTo>
                <a:lnTo>
                  <a:pt x="7" y="48"/>
                </a:lnTo>
                <a:lnTo>
                  <a:pt x="20" y="27"/>
                </a:lnTo>
                <a:lnTo>
                  <a:pt x="48" y="7"/>
                </a:lnTo>
                <a:lnTo>
                  <a:pt x="76" y="0"/>
                </a:lnTo>
                <a:lnTo>
                  <a:pt x="903" y="0"/>
                </a:lnTo>
                <a:lnTo>
                  <a:pt x="937" y="7"/>
                </a:lnTo>
                <a:lnTo>
                  <a:pt x="958" y="27"/>
                </a:lnTo>
                <a:lnTo>
                  <a:pt x="978" y="48"/>
                </a:lnTo>
                <a:lnTo>
                  <a:pt x="985" y="82"/>
                </a:lnTo>
                <a:lnTo>
                  <a:pt x="985" y="337"/>
                </a:lnTo>
                <a:close/>
              </a:path>
            </a:pathLst>
          </a:custGeom>
          <a:solidFill>
            <a:srgbClr val="FFFFFF"/>
          </a:solidFill>
          <a:ln w="21">
            <a:solidFill>
              <a:srgbClr val="29ABE2"/>
            </a:solidFill>
            <a:prstDash val="solid"/>
            <a:round/>
            <a:headEnd/>
            <a:tailEnd/>
          </a:ln>
        </p:spPr>
        <p:txBody>
          <a:bodyPr/>
          <a:lstStyle/>
          <a:p>
            <a:endParaRPr lang="en-US"/>
          </a:p>
        </p:txBody>
      </p:sp>
      <p:sp>
        <p:nvSpPr>
          <p:cNvPr id="170" name="Freeform 17"/>
          <p:cNvSpPr>
            <a:spLocks/>
          </p:cNvSpPr>
          <p:nvPr/>
        </p:nvSpPr>
        <p:spPr bwMode="auto">
          <a:xfrm>
            <a:off x="1903413" y="2270125"/>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8"/>
                </a:lnTo>
                <a:lnTo>
                  <a:pt x="937" y="282"/>
                </a:lnTo>
                <a:lnTo>
                  <a:pt x="902" y="282"/>
                </a:lnTo>
                <a:lnTo>
                  <a:pt x="75" y="282"/>
                </a:lnTo>
                <a:lnTo>
                  <a:pt x="48" y="282"/>
                </a:lnTo>
                <a:lnTo>
                  <a:pt x="20" y="268"/>
                </a:lnTo>
                <a:lnTo>
                  <a:pt x="7" y="248"/>
                </a:lnTo>
                <a:lnTo>
                  <a:pt x="0" y="220"/>
                </a:lnTo>
                <a:lnTo>
                  <a:pt x="0" y="62"/>
                </a:lnTo>
                <a:lnTo>
                  <a:pt x="7" y="41"/>
                </a:lnTo>
                <a:lnTo>
                  <a:pt x="20" y="20"/>
                </a:lnTo>
                <a:lnTo>
                  <a:pt x="48" y="6"/>
                </a:lnTo>
                <a:lnTo>
                  <a:pt x="75" y="0"/>
                </a:lnTo>
                <a:lnTo>
                  <a:pt x="902" y="0"/>
                </a:lnTo>
                <a:lnTo>
                  <a:pt x="937" y="6"/>
                </a:lnTo>
                <a:lnTo>
                  <a:pt x="958" y="20"/>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71" name="Freeform 18"/>
          <p:cNvSpPr>
            <a:spLocks/>
          </p:cNvSpPr>
          <p:nvPr/>
        </p:nvSpPr>
        <p:spPr bwMode="auto">
          <a:xfrm>
            <a:off x="1903413" y="2728913"/>
            <a:ext cx="1563687" cy="447675"/>
          </a:xfrm>
          <a:custGeom>
            <a:avLst/>
            <a:gdLst>
              <a:gd name="T0" fmla="*/ 2147483647 w 985"/>
              <a:gd name="T1" fmla="*/ 2147483647 h 282"/>
              <a:gd name="T2" fmla="*/ 2147483647 w 985"/>
              <a:gd name="T3" fmla="*/ 2147483647 h 282"/>
              <a:gd name="T4" fmla="*/ 2147483647 w 985"/>
              <a:gd name="T5" fmla="*/ 2147483647 h 282"/>
              <a:gd name="T6" fmla="*/ 2147483647 w 985"/>
              <a:gd name="T7" fmla="*/ 2147483647 h 282"/>
              <a:gd name="T8" fmla="*/ 2147483647 w 985"/>
              <a:gd name="T9" fmla="*/ 2147483647 h 282"/>
              <a:gd name="T10" fmla="*/ 2147483647 w 985"/>
              <a:gd name="T11" fmla="*/ 2147483647 h 282"/>
              <a:gd name="T12" fmla="*/ 2147483647 w 985"/>
              <a:gd name="T13" fmla="*/ 2147483647 h 282"/>
              <a:gd name="T14" fmla="*/ 2147483647 w 985"/>
              <a:gd name="T15" fmla="*/ 2147483647 h 282"/>
              <a:gd name="T16" fmla="*/ 2147483647 w 985"/>
              <a:gd name="T17" fmla="*/ 2147483647 h 282"/>
              <a:gd name="T18" fmla="*/ 0 w 985"/>
              <a:gd name="T19" fmla="*/ 2147483647 h 282"/>
              <a:gd name="T20" fmla="*/ 0 w 985"/>
              <a:gd name="T21" fmla="*/ 2147483647 h 282"/>
              <a:gd name="T22" fmla="*/ 2147483647 w 985"/>
              <a:gd name="T23" fmla="*/ 2147483647 h 282"/>
              <a:gd name="T24" fmla="*/ 2147483647 w 985"/>
              <a:gd name="T25" fmla="*/ 2147483647 h 282"/>
              <a:gd name="T26" fmla="*/ 2147483647 w 985"/>
              <a:gd name="T27" fmla="*/ 2147483647 h 282"/>
              <a:gd name="T28" fmla="*/ 2147483647 w 985"/>
              <a:gd name="T29" fmla="*/ 0 h 282"/>
              <a:gd name="T30" fmla="*/ 2147483647 w 985"/>
              <a:gd name="T31" fmla="*/ 0 h 282"/>
              <a:gd name="T32" fmla="*/ 2147483647 w 985"/>
              <a:gd name="T33" fmla="*/ 2147483647 h 282"/>
              <a:gd name="T34" fmla="*/ 2147483647 w 985"/>
              <a:gd name="T35" fmla="*/ 2147483647 h 282"/>
              <a:gd name="T36" fmla="*/ 2147483647 w 985"/>
              <a:gd name="T37" fmla="*/ 2147483647 h 282"/>
              <a:gd name="T38" fmla="*/ 2147483647 w 985"/>
              <a:gd name="T39" fmla="*/ 2147483647 h 282"/>
              <a:gd name="T40" fmla="*/ 2147483647 w 985"/>
              <a:gd name="T41" fmla="*/ 2147483647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282"/>
              <a:gd name="T65" fmla="*/ 985 w 985"/>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282">
                <a:moveTo>
                  <a:pt x="985" y="220"/>
                </a:moveTo>
                <a:lnTo>
                  <a:pt x="978" y="248"/>
                </a:lnTo>
                <a:lnTo>
                  <a:pt x="958" y="269"/>
                </a:lnTo>
                <a:lnTo>
                  <a:pt x="937" y="282"/>
                </a:lnTo>
                <a:lnTo>
                  <a:pt x="902" y="282"/>
                </a:lnTo>
                <a:lnTo>
                  <a:pt x="75" y="282"/>
                </a:lnTo>
                <a:lnTo>
                  <a:pt x="48" y="282"/>
                </a:lnTo>
                <a:lnTo>
                  <a:pt x="20" y="269"/>
                </a:lnTo>
                <a:lnTo>
                  <a:pt x="7" y="248"/>
                </a:lnTo>
                <a:lnTo>
                  <a:pt x="0" y="220"/>
                </a:lnTo>
                <a:lnTo>
                  <a:pt x="0" y="62"/>
                </a:lnTo>
                <a:lnTo>
                  <a:pt x="7" y="41"/>
                </a:lnTo>
                <a:lnTo>
                  <a:pt x="20" y="21"/>
                </a:lnTo>
                <a:lnTo>
                  <a:pt x="48" y="7"/>
                </a:lnTo>
                <a:lnTo>
                  <a:pt x="75" y="0"/>
                </a:lnTo>
                <a:lnTo>
                  <a:pt x="902" y="0"/>
                </a:lnTo>
                <a:lnTo>
                  <a:pt x="937" y="7"/>
                </a:lnTo>
                <a:lnTo>
                  <a:pt x="958" y="21"/>
                </a:lnTo>
                <a:lnTo>
                  <a:pt x="978" y="41"/>
                </a:lnTo>
                <a:lnTo>
                  <a:pt x="985" y="62"/>
                </a:lnTo>
                <a:lnTo>
                  <a:pt x="985" y="220"/>
                </a:lnTo>
                <a:close/>
              </a:path>
            </a:pathLst>
          </a:custGeom>
          <a:solidFill>
            <a:srgbClr val="FFFFFF"/>
          </a:solidFill>
          <a:ln w="14">
            <a:solidFill>
              <a:srgbClr val="29ABE2"/>
            </a:solidFill>
            <a:prstDash val="solid"/>
            <a:round/>
            <a:headEnd/>
            <a:tailEnd/>
          </a:ln>
        </p:spPr>
        <p:txBody>
          <a:bodyPr/>
          <a:lstStyle/>
          <a:p>
            <a:endParaRPr lang="en-US"/>
          </a:p>
        </p:txBody>
      </p:sp>
      <p:sp>
        <p:nvSpPr>
          <p:cNvPr id="172" name="Freeform 19"/>
          <p:cNvSpPr>
            <a:spLocks/>
          </p:cNvSpPr>
          <p:nvPr/>
        </p:nvSpPr>
        <p:spPr bwMode="auto">
          <a:xfrm>
            <a:off x="1279525" y="3592513"/>
            <a:ext cx="2757488" cy="2724150"/>
          </a:xfrm>
          <a:custGeom>
            <a:avLst/>
            <a:gdLst>
              <a:gd name="T0" fmla="*/ 2147483647 w 1737"/>
              <a:gd name="T1" fmla="*/ 2147483647 h 1716"/>
              <a:gd name="T2" fmla="*/ 2147483647 w 1737"/>
              <a:gd name="T3" fmla="*/ 2147483647 h 1716"/>
              <a:gd name="T4" fmla="*/ 2147483647 w 1737"/>
              <a:gd name="T5" fmla="*/ 2147483647 h 1716"/>
              <a:gd name="T6" fmla="*/ 2147483647 w 1737"/>
              <a:gd name="T7" fmla="*/ 2147483647 h 1716"/>
              <a:gd name="T8" fmla="*/ 2147483647 w 1737"/>
              <a:gd name="T9" fmla="*/ 2147483647 h 1716"/>
              <a:gd name="T10" fmla="*/ 2147483647 w 1737"/>
              <a:gd name="T11" fmla="*/ 2147483647 h 1716"/>
              <a:gd name="T12" fmla="*/ 2147483647 w 1737"/>
              <a:gd name="T13" fmla="*/ 2147483647 h 1716"/>
              <a:gd name="T14" fmla="*/ 2147483647 w 1737"/>
              <a:gd name="T15" fmla="*/ 2147483647 h 1716"/>
              <a:gd name="T16" fmla="*/ 2147483647 w 1737"/>
              <a:gd name="T17" fmla="*/ 2147483647 h 1716"/>
              <a:gd name="T18" fmla="*/ 2147483647 w 1737"/>
              <a:gd name="T19" fmla="*/ 2147483647 h 1716"/>
              <a:gd name="T20" fmla="*/ 2147483647 w 1737"/>
              <a:gd name="T21" fmla="*/ 2147483647 h 1716"/>
              <a:gd name="T22" fmla="*/ 2147483647 w 1737"/>
              <a:gd name="T23" fmla="*/ 2147483647 h 1716"/>
              <a:gd name="T24" fmla="*/ 2147483647 w 1737"/>
              <a:gd name="T25" fmla="*/ 2147483647 h 1716"/>
              <a:gd name="T26" fmla="*/ 2147483647 w 1737"/>
              <a:gd name="T27" fmla="*/ 2147483647 h 1716"/>
              <a:gd name="T28" fmla="*/ 2147483647 w 1737"/>
              <a:gd name="T29" fmla="*/ 2147483647 h 1716"/>
              <a:gd name="T30" fmla="*/ 2147483647 w 1737"/>
              <a:gd name="T31" fmla="*/ 2147483647 h 1716"/>
              <a:gd name="T32" fmla="*/ 2147483647 w 1737"/>
              <a:gd name="T33" fmla="*/ 2147483647 h 1716"/>
              <a:gd name="T34" fmla="*/ 2147483647 w 1737"/>
              <a:gd name="T35" fmla="*/ 2147483647 h 1716"/>
              <a:gd name="T36" fmla="*/ 2147483647 w 1737"/>
              <a:gd name="T37" fmla="*/ 2147483647 h 1716"/>
              <a:gd name="T38" fmla="*/ 2147483647 w 1737"/>
              <a:gd name="T39" fmla="*/ 2147483647 h 1716"/>
              <a:gd name="T40" fmla="*/ 2147483647 w 1737"/>
              <a:gd name="T41" fmla="*/ 2147483647 h 1716"/>
              <a:gd name="T42" fmla="*/ 2147483647 w 1737"/>
              <a:gd name="T43" fmla="*/ 2147483647 h 1716"/>
              <a:gd name="T44" fmla="*/ 2147483647 w 1737"/>
              <a:gd name="T45" fmla="*/ 2147483647 h 1716"/>
              <a:gd name="T46" fmla="*/ 2147483647 w 1737"/>
              <a:gd name="T47" fmla="*/ 2147483647 h 1716"/>
              <a:gd name="T48" fmla="*/ 2147483647 w 1737"/>
              <a:gd name="T49" fmla="*/ 2147483647 h 1716"/>
              <a:gd name="T50" fmla="*/ 2147483647 w 1737"/>
              <a:gd name="T51" fmla="*/ 2147483647 h 1716"/>
              <a:gd name="T52" fmla="*/ 2147483647 w 1737"/>
              <a:gd name="T53" fmla="*/ 2147483647 h 1716"/>
              <a:gd name="T54" fmla="*/ 2147483647 w 1737"/>
              <a:gd name="T55" fmla="*/ 2147483647 h 1716"/>
              <a:gd name="T56" fmla="*/ 2147483647 w 1737"/>
              <a:gd name="T57" fmla="*/ 2147483647 h 1716"/>
              <a:gd name="T58" fmla="*/ 2147483647 w 1737"/>
              <a:gd name="T59" fmla="*/ 2147483647 h 1716"/>
              <a:gd name="T60" fmla="*/ 2147483647 w 1737"/>
              <a:gd name="T61" fmla="*/ 2147483647 h 1716"/>
              <a:gd name="T62" fmla="*/ 2147483647 w 1737"/>
              <a:gd name="T63" fmla="*/ 2147483647 h 1716"/>
              <a:gd name="T64" fmla="*/ 2147483647 w 1737"/>
              <a:gd name="T65" fmla="*/ 2147483647 h 1716"/>
              <a:gd name="T66" fmla="*/ 2147483647 w 1737"/>
              <a:gd name="T67" fmla="*/ 2147483647 h 1716"/>
              <a:gd name="T68" fmla="*/ 2147483647 w 1737"/>
              <a:gd name="T69" fmla="*/ 2147483647 h 1716"/>
              <a:gd name="T70" fmla="*/ 2147483647 w 1737"/>
              <a:gd name="T71" fmla="*/ 2147483647 h 1716"/>
              <a:gd name="T72" fmla="*/ 2147483647 w 1737"/>
              <a:gd name="T73" fmla="*/ 2147483647 h 1716"/>
              <a:gd name="T74" fmla="*/ 2147483647 w 1737"/>
              <a:gd name="T75" fmla="*/ 2147483647 h 1716"/>
              <a:gd name="T76" fmla="*/ 2147483647 w 1737"/>
              <a:gd name="T77" fmla="*/ 2147483647 h 1716"/>
              <a:gd name="T78" fmla="*/ 2147483647 w 1737"/>
              <a:gd name="T79" fmla="*/ 2147483647 h 1716"/>
              <a:gd name="T80" fmla="*/ 2147483647 w 1737"/>
              <a:gd name="T81" fmla="*/ 2147483647 h 1716"/>
              <a:gd name="T82" fmla="*/ 2147483647 w 1737"/>
              <a:gd name="T83" fmla="*/ 2147483647 h 1716"/>
              <a:gd name="T84" fmla="*/ 2147483647 w 1737"/>
              <a:gd name="T85" fmla="*/ 2147483647 h 1716"/>
              <a:gd name="T86" fmla="*/ 2147483647 w 1737"/>
              <a:gd name="T87" fmla="*/ 2147483647 h 1716"/>
              <a:gd name="T88" fmla="*/ 2147483647 w 1737"/>
              <a:gd name="T89" fmla="*/ 2147483647 h 1716"/>
              <a:gd name="T90" fmla="*/ 2147483647 w 1737"/>
              <a:gd name="T91" fmla="*/ 2147483647 h 1716"/>
              <a:gd name="T92" fmla="*/ 2147483647 w 1737"/>
              <a:gd name="T93" fmla="*/ 2147483647 h 1716"/>
              <a:gd name="T94" fmla="*/ 2147483647 w 1737"/>
              <a:gd name="T95" fmla="*/ 2147483647 h 1716"/>
              <a:gd name="T96" fmla="*/ 2147483647 w 1737"/>
              <a:gd name="T97" fmla="*/ 2147483647 h 1716"/>
              <a:gd name="T98" fmla="*/ 2147483647 w 1737"/>
              <a:gd name="T99" fmla="*/ 2147483647 h 1716"/>
              <a:gd name="T100" fmla="*/ 2147483647 w 1737"/>
              <a:gd name="T101" fmla="*/ 2147483647 h 1716"/>
              <a:gd name="T102" fmla="*/ 2147483647 w 1737"/>
              <a:gd name="T103" fmla="*/ 2147483647 h 1716"/>
              <a:gd name="T104" fmla="*/ 2147483647 w 1737"/>
              <a:gd name="T105" fmla="*/ 2147483647 h 1716"/>
              <a:gd name="T106" fmla="*/ 2147483647 w 1737"/>
              <a:gd name="T107" fmla="*/ 2147483647 h 1716"/>
              <a:gd name="T108" fmla="*/ 2147483647 w 1737"/>
              <a:gd name="T109" fmla="*/ 0 h 17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737"/>
              <a:gd name="T166" fmla="*/ 0 h 1716"/>
              <a:gd name="T167" fmla="*/ 1737 w 1737"/>
              <a:gd name="T168" fmla="*/ 1716 h 171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737" h="1716">
                <a:moveTo>
                  <a:pt x="882" y="0"/>
                </a:moveTo>
                <a:lnTo>
                  <a:pt x="882" y="173"/>
                </a:lnTo>
                <a:lnTo>
                  <a:pt x="951" y="179"/>
                </a:lnTo>
                <a:lnTo>
                  <a:pt x="1020" y="186"/>
                </a:lnTo>
                <a:lnTo>
                  <a:pt x="1082" y="207"/>
                </a:lnTo>
                <a:lnTo>
                  <a:pt x="1151" y="228"/>
                </a:lnTo>
                <a:lnTo>
                  <a:pt x="1206" y="255"/>
                </a:lnTo>
                <a:lnTo>
                  <a:pt x="1261" y="290"/>
                </a:lnTo>
                <a:lnTo>
                  <a:pt x="1316" y="331"/>
                </a:lnTo>
                <a:lnTo>
                  <a:pt x="1364" y="372"/>
                </a:lnTo>
                <a:lnTo>
                  <a:pt x="1406" y="421"/>
                </a:lnTo>
                <a:lnTo>
                  <a:pt x="1447" y="476"/>
                </a:lnTo>
                <a:lnTo>
                  <a:pt x="1482" y="531"/>
                </a:lnTo>
                <a:lnTo>
                  <a:pt x="1509" y="593"/>
                </a:lnTo>
                <a:lnTo>
                  <a:pt x="1537" y="655"/>
                </a:lnTo>
                <a:lnTo>
                  <a:pt x="1550" y="717"/>
                </a:lnTo>
                <a:lnTo>
                  <a:pt x="1564" y="786"/>
                </a:lnTo>
                <a:lnTo>
                  <a:pt x="1564" y="855"/>
                </a:lnTo>
                <a:lnTo>
                  <a:pt x="1564" y="924"/>
                </a:lnTo>
                <a:lnTo>
                  <a:pt x="1550" y="993"/>
                </a:lnTo>
                <a:lnTo>
                  <a:pt x="1537" y="1061"/>
                </a:lnTo>
                <a:lnTo>
                  <a:pt x="1509" y="1123"/>
                </a:lnTo>
                <a:lnTo>
                  <a:pt x="1482" y="1179"/>
                </a:lnTo>
                <a:lnTo>
                  <a:pt x="1447" y="1241"/>
                </a:lnTo>
                <a:lnTo>
                  <a:pt x="1406" y="1289"/>
                </a:lnTo>
                <a:lnTo>
                  <a:pt x="1364" y="1337"/>
                </a:lnTo>
                <a:lnTo>
                  <a:pt x="1316" y="1385"/>
                </a:lnTo>
                <a:lnTo>
                  <a:pt x="1261" y="1420"/>
                </a:lnTo>
                <a:lnTo>
                  <a:pt x="1206" y="1454"/>
                </a:lnTo>
                <a:lnTo>
                  <a:pt x="1151" y="1489"/>
                </a:lnTo>
                <a:lnTo>
                  <a:pt x="1082" y="1509"/>
                </a:lnTo>
                <a:lnTo>
                  <a:pt x="1020" y="1523"/>
                </a:lnTo>
                <a:lnTo>
                  <a:pt x="951" y="1537"/>
                </a:lnTo>
                <a:lnTo>
                  <a:pt x="882" y="1537"/>
                </a:lnTo>
                <a:lnTo>
                  <a:pt x="813" y="1537"/>
                </a:lnTo>
                <a:lnTo>
                  <a:pt x="744" y="1523"/>
                </a:lnTo>
                <a:lnTo>
                  <a:pt x="682" y="1509"/>
                </a:lnTo>
                <a:lnTo>
                  <a:pt x="613" y="1489"/>
                </a:lnTo>
                <a:lnTo>
                  <a:pt x="558" y="1454"/>
                </a:lnTo>
                <a:lnTo>
                  <a:pt x="503" y="1420"/>
                </a:lnTo>
                <a:lnTo>
                  <a:pt x="448" y="1385"/>
                </a:lnTo>
                <a:lnTo>
                  <a:pt x="400" y="1337"/>
                </a:lnTo>
                <a:lnTo>
                  <a:pt x="358" y="1289"/>
                </a:lnTo>
                <a:lnTo>
                  <a:pt x="317" y="1241"/>
                </a:lnTo>
                <a:lnTo>
                  <a:pt x="282" y="1179"/>
                </a:lnTo>
                <a:lnTo>
                  <a:pt x="255" y="1123"/>
                </a:lnTo>
                <a:lnTo>
                  <a:pt x="227" y="1061"/>
                </a:lnTo>
                <a:lnTo>
                  <a:pt x="213" y="993"/>
                </a:lnTo>
                <a:lnTo>
                  <a:pt x="200" y="924"/>
                </a:lnTo>
                <a:lnTo>
                  <a:pt x="200" y="855"/>
                </a:lnTo>
                <a:lnTo>
                  <a:pt x="207" y="772"/>
                </a:lnTo>
                <a:lnTo>
                  <a:pt x="220" y="696"/>
                </a:lnTo>
                <a:lnTo>
                  <a:pt x="241" y="620"/>
                </a:lnTo>
                <a:lnTo>
                  <a:pt x="269" y="552"/>
                </a:lnTo>
                <a:lnTo>
                  <a:pt x="406" y="614"/>
                </a:lnTo>
                <a:lnTo>
                  <a:pt x="303" y="310"/>
                </a:lnTo>
                <a:lnTo>
                  <a:pt x="0" y="414"/>
                </a:lnTo>
                <a:lnTo>
                  <a:pt x="117" y="476"/>
                </a:lnTo>
                <a:lnTo>
                  <a:pt x="76" y="565"/>
                </a:lnTo>
                <a:lnTo>
                  <a:pt x="48" y="655"/>
                </a:lnTo>
                <a:lnTo>
                  <a:pt x="34" y="751"/>
                </a:lnTo>
                <a:lnTo>
                  <a:pt x="27" y="855"/>
                </a:lnTo>
                <a:lnTo>
                  <a:pt x="27" y="944"/>
                </a:lnTo>
                <a:lnTo>
                  <a:pt x="41" y="1027"/>
                </a:lnTo>
                <a:lnTo>
                  <a:pt x="62" y="1110"/>
                </a:lnTo>
                <a:lnTo>
                  <a:pt x="89" y="1192"/>
                </a:lnTo>
                <a:lnTo>
                  <a:pt x="131" y="1261"/>
                </a:lnTo>
                <a:lnTo>
                  <a:pt x="172" y="1337"/>
                </a:lnTo>
                <a:lnTo>
                  <a:pt x="220" y="1399"/>
                </a:lnTo>
                <a:lnTo>
                  <a:pt x="275" y="1461"/>
                </a:lnTo>
                <a:lnTo>
                  <a:pt x="338" y="1516"/>
                </a:lnTo>
                <a:lnTo>
                  <a:pt x="400" y="1564"/>
                </a:lnTo>
                <a:lnTo>
                  <a:pt x="475" y="1613"/>
                </a:lnTo>
                <a:lnTo>
                  <a:pt x="551" y="1647"/>
                </a:lnTo>
                <a:lnTo>
                  <a:pt x="627" y="1675"/>
                </a:lnTo>
                <a:lnTo>
                  <a:pt x="710" y="1695"/>
                </a:lnTo>
                <a:lnTo>
                  <a:pt x="792" y="1709"/>
                </a:lnTo>
                <a:lnTo>
                  <a:pt x="882" y="1716"/>
                </a:lnTo>
                <a:lnTo>
                  <a:pt x="972" y="1709"/>
                </a:lnTo>
                <a:lnTo>
                  <a:pt x="1054" y="1695"/>
                </a:lnTo>
                <a:lnTo>
                  <a:pt x="1137" y="1675"/>
                </a:lnTo>
                <a:lnTo>
                  <a:pt x="1213" y="1647"/>
                </a:lnTo>
                <a:lnTo>
                  <a:pt x="1289" y="1613"/>
                </a:lnTo>
                <a:lnTo>
                  <a:pt x="1357" y="1564"/>
                </a:lnTo>
                <a:lnTo>
                  <a:pt x="1426" y="1516"/>
                </a:lnTo>
                <a:lnTo>
                  <a:pt x="1488" y="1461"/>
                </a:lnTo>
                <a:lnTo>
                  <a:pt x="1544" y="1399"/>
                </a:lnTo>
                <a:lnTo>
                  <a:pt x="1592" y="1337"/>
                </a:lnTo>
                <a:lnTo>
                  <a:pt x="1633" y="1261"/>
                </a:lnTo>
                <a:lnTo>
                  <a:pt x="1674" y="1192"/>
                </a:lnTo>
                <a:lnTo>
                  <a:pt x="1702" y="1110"/>
                </a:lnTo>
                <a:lnTo>
                  <a:pt x="1723" y="1027"/>
                </a:lnTo>
                <a:lnTo>
                  <a:pt x="1737" y="944"/>
                </a:lnTo>
                <a:lnTo>
                  <a:pt x="1737" y="855"/>
                </a:lnTo>
                <a:lnTo>
                  <a:pt x="1737" y="772"/>
                </a:lnTo>
                <a:lnTo>
                  <a:pt x="1723" y="682"/>
                </a:lnTo>
                <a:lnTo>
                  <a:pt x="1702" y="600"/>
                </a:lnTo>
                <a:lnTo>
                  <a:pt x="1674" y="524"/>
                </a:lnTo>
                <a:lnTo>
                  <a:pt x="1633" y="448"/>
                </a:lnTo>
                <a:lnTo>
                  <a:pt x="1592" y="379"/>
                </a:lnTo>
                <a:lnTo>
                  <a:pt x="1544" y="310"/>
                </a:lnTo>
                <a:lnTo>
                  <a:pt x="1488" y="248"/>
                </a:lnTo>
                <a:lnTo>
                  <a:pt x="1426" y="193"/>
                </a:lnTo>
                <a:lnTo>
                  <a:pt x="1357" y="145"/>
                </a:lnTo>
                <a:lnTo>
                  <a:pt x="1289" y="104"/>
                </a:lnTo>
                <a:lnTo>
                  <a:pt x="1213" y="69"/>
                </a:lnTo>
                <a:lnTo>
                  <a:pt x="1137" y="42"/>
                </a:lnTo>
                <a:lnTo>
                  <a:pt x="1054" y="14"/>
                </a:lnTo>
                <a:lnTo>
                  <a:pt x="972" y="7"/>
                </a:lnTo>
                <a:lnTo>
                  <a:pt x="889" y="0"/>
                </a:lnTo>
                <a:lnTo>
                  <a:pt x="882"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3" name="Freeform 20"/>
          <p:cNvSpPr>
            <a:spLocks/>
          </p:cNvSpPr>
          <p:nvPr/>
        </p:nvSpPr>
        <p:spPr bwMode="auto">
          <a:xfrm>
            <a:off x="2111375" y="3494088"/>
            <a:ext cx="1093788"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7"/>
                </a:lnTo>
                <a:lnTo>
                  <a:pt x="675" y="317"/>
                </a:lnTo>
                <a:lnTo>
                  <a:pt x="654" y="331"/>
                </a:lnTo>
                <a:lnTo>
                  <a:pt x="634" y="338"/>
                </a:lnTo>
                <a:lnTo>
                  <a:pt x="55" y="338"/>
                </a:lnTo>
                <a:lnTo>
                  <a:pt x="34" y="331"/>
                </a:lnTo>
                <a:lnTo>
                  <a:pt x="13" y="317"/>
                </a:lnTo>
                <a:lnTo>
                  <a:pt x="0" y="297"/>
                </a:lnTo>
                <a:lnTo>
                  <a:pt x="0" y="276"/>
                </a:lnTo>
                <a:lnTo>
                  <a:pt x="0" y="62"/>
                </a:lnTo>
                <a:lnTo>
                  <a:pt x="0" y="42"/>
                </a:lnTo>
                <a:lnTo>
                  <a:pt x="13" y="21"/>
                </a:lnTo>
                <a:lnTo>
                  <a:pt x="34" y="7"/>
                </a:lnTo>
                <a:lnTo>
                  <a:pt x="55" y="0"/>
                </a:lnTo>
                <a:lnTo>
                  <a:pt x="634" y="0"/>
                </a:lnTo>
                <a:lnTo>
                  <a:pt x="654" y="7"/>
                </a:lnTo>
                <a:lnTo>
                  <a:pt x="675" y="21"/>
                </a:lnTo>
                <a:lnTo>
                  <a:pt x="689"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74" name="Freeform 21"/>
          <p:cNvSpPr>
            <a:spLocks/>
          </p:cNvSpPr>
          <p:nvPr/>
        </p:nvSpPr>
        <p:spPr bwMode="auto">
          <a:xfrm>
            <a:off x="3325813" y="4708525"/>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9" y="296"/>
                </a:lnTo>
                <a:lnTo>
                  <a:pt x="675" y="317"/>
                </a:lnTo>
                <a:lnTo>
                  <a:pt x="654" y="331"/>
                </a:lnTo>
                <a:lnTo>
                  <a:pt x="634" y="338"/>
                </a:lnTo>
                <a:lnTo>
                  <a:pt x="55" y="338"/>
                </a:lnTo>
                <a:lnTo>
                  <a:pt x="34" y="331"/>
                </a:lnTo>
                <a:lnTo>
                  <a:pt x="13" y="317"/>
                </a:lnTo>
                <a:lnTo>
                  <a:pt x="0" y="296"/>
                </a:lnTo>
                <a:lnTo>
                  <a:pt x="0" y="276"/>
                </a:lnTo>
                <a:lnTo>
                  <a:pt x="0" y="62"/>
                </a:lnTo>
                <a:lnTo>
                  <a:pt x="0" y="41"/>
                </a:lnTo>
                <a:lnTo>
                  <a:pt x="13" y="21"/>
                </a:lnTo>
                <a:lnTo>
                  <a:pt x="34" y="7"/>
                </a:lnTo>
                <a:lnTo>
                  <a:pt x="55" y="0"/>
                </a:lnTo>
                <a:lnTo>
                  <a:pt x="634" y="0"/>
                </a:lnTo>
                <a:lnTo>
                  <a:pt x="654" y="7"/>
                </a:lnTo>
                <a:lnTo>
                  <a:pt x="675" y="21"/>
                </a:lnTo>
                <a:lnTo>
                  <a:pt x="689" y="41"/>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75" name="Freeform 22"/>
          <p:cNvSpPr>
            <a:spLocks/>
          </p:cNvSpPr>
          <p:nvPr/>
        </p:nvSpPr>
        <p:spPr bwMode="auto">
          <a:xfrm>
            <a:off x="2154238" y="5878513"/>
            <a:ext cx="1093787" cy="536575"/>
          </a:xfrm>
          <a:custGeom>
            <a:avLst/>
            <a:gdLst>
              <a:gd name="T0" fmla="*/ 2147483647 w 689"/>
              <a:gd name="T1" fmla="*/ 2147483647 h 338"/>
              <a:gd name="T2" fmla="*/ 2147483647 w 689"/>
              <a:gd name="T3" fmla="*/ 2147483647 h 338"/>
              <a:gd name="T4" fmla="*/ 2147483647 w 689"/>
              <a:gd name="T5" fmla="*/ 2147483647 h 338"/>
              <a:gd name="T6" fmla="*/ 2147483647 w 689"/>
              <a:gd name="T7" fmla="*/ 2147483647 h 338"/>
              <a:gd name="T8" fmla="*/ 2147483647 w 689"/>
              <a:gd name="T9" fmla="*/ 2147483647 h 338"/>
              <a:gd name="T10" fmla="*/ 2147483647 w 689"/>
              <a:gd name="T11" fmla="*/ 2147483647 h 338"/>
              <a:gd name="T12" fmla="*/ 2147483647 w 689"/>
              <a:gd name="T13" fmla="*/ 2147483647 h 338"/>
              <a:gd name="T14" fmla="*/ 2147483647 w 689"/>
              <a:gd name="T15" fmla="*/ 2147483647 h 338"/>
              <a:gd name="T16" fmla="*/ 0 w 689"/>
              <a:gd name="T17" fmla="*/ 2147483647 h 338"/>
              <a:gd name="T18" fmla="*/ 0 w 689"/>
              <a:gd name="T19" fmla="*/ 2147483647 h 338"/>
              <a:gd name="T20" fmla="*/ 0 w 689"/>
              <a:gd name="T21" fmla="*/ 2147483647 h 338"/>
              <a:gd name="T22" fmla="*/ 0 w 689"/>
              <a:gd name="T23" fmla="*/ 2147483647 h 338"/>
              <a:gd name="T24" fmla="*/ 2147483647 w 689"/>
              <a:gd name="T25" fmla="*/ 2147483647 h 338"/>
              <a:gd name="T26" fmla="*/ 2147483647 w 689"/>
              <a:gd name="T27" fmla="*/ 2147483647 h 338"/>
              <a:gd name="T28" fmla="*/ 2147483647 w 689"/>
              <a:gd name="T29" fmla="*/ 0 h 338"/>
              <a:gd name="T30" fmla="*/ 2147483647 w 689"/>
              <a:gd name="T31" fmla="*/ 0 h 338"/>
              <a:gd name="T32" fmla="*/ 2147483647 w 689"/>
              <a:gd name="T33" fmla="*/ 2147483647 h 338"/>
              <a:gd name="T34" fmla="*/ 2147483647 w 689"/>
              <a:gd name="T35" fmla="*/ 2147483647 h 338"/>
              <a:gd name="T36" fmla="*/ 2147483647 w 689"/>
              <a:gd name="T37" fmla="*/ 2147483647 h 338"/>
              <a:gd name="T38" fmla="*/ 2147483647 w 689"/>
              <a:gd name="T39" fmla="*/ 2147483647 h 338"/>
              <a:gd name="T40" fmla="*/ 2147483647 w 689"/>
              <a:gd name="T41" fmla="*/ 2147483647 h 3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89"/>
              <a:gd name="T64" fmla="*/ 0 h 338"/>
              <a:gd name="T65" fmla="*/ 689 w 689"/>
              <a:gd name="T66" fmla="*/ 338 h 3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89" h="338">
                <a:moveTo>
                  <a:pt x="689" y="276"/>
                </a:moveTo>
                <a:lnTo>
                  <a:pt x="682" y="297"/>
                </a:lnTo>
                <a:lnTo>
                  <a:pt x="676" y="317"/>
                </a:lnTo>
                <a:lnTo>
                  <a:pt x="655" y="331"/>
                </a:lnTo>
                <a:lnTo>
                  <a:pt x="634" y="338"/>
                </a:lnTo>
                <a:lnTo>
                  <a:pt x="55" y="338"/>
                </a:lnTo>
                <a:lnTo>
                  <a:pt x="28" y="331"/>
                </a:lnTo>
                <a:lnTo>
                  <a:pt x="14" y="317"/>
                </a:lnTo>
                <a:lnTo>
                  <a:pt x="0" y="297"/>
                </a:lnTo>
                <a:lnTo>
                  <a:pt x="0" y="276"/>
                </a:lnTo>
                <a:lnTo>
                  <a:pt x="0" y="62"/>
                </a:lnTo>
                <a:lnTo>
                  <a:pt x="0" y="42"/>
                </a:lnTo>
                <a:lnTo>
                  <a:pt x="14" y="21"/>
                </a:lnTo>
                <a:lnTo>
                  <a:pt x="28" y="7"/>
                </a:lnTo>
                <a:lnTo>
                  <a:pt x="55" y="0"/>
                </a:lnTo>
                <a:lnTo>
                  <a:pt x="634" y="0"/>
                </a:lnTo>
                <a:lnTo>
                  <a:pt x="655" y="7"/>
                </a:lnTo>
                <a:lnTo>
                  <a:pt x="676" y="21"/>
                </a:lnTo>
                <a:lnTo>
                  <a:pt x="682" y="42"/>
                </a:lnTo>
                <a:lnTo>
                  <a:pt x="689" y="62"/>
                </a:lnTo>
                <a:lnTo>
                  <a:pt x="689" y="276"/>
                </a:lnTo>
                <a:close/>
              </a:path>
            </a:pathLst>
          </a:custGeom>
          <a:solidFill>
            <a:srgbClr val="FFFFFF"/>
          </a:solidFill>
          <a:ln w="14">
            <a:solidFill>
              <a:srgbClr val="29ABE2"/>
            </a:solidFill>
            <a:prstDash val="solid"/>
            <a:round/>
            <a:headEnd/>
            <a:tailEnd/>
          </a:ln>
        </p:spPr>
        <p:txBody>
          <a:bodyPr/>
          <a:lstStyle/>
          <a:p>
            <a:endParaRPr lang="en-US"/>
          </a:p>
        </p:txBody>
      </p:sp>
      <p:sp>
        <p:nvSpPr>
          <p:cNvPr id="176" name="Freeform 23"/>
          <p:cNvSpPr>
            <a:spLocks/>
          </p:cNvSpPr>
          <p:nvPr/>
        </p:nvSpPr>
        <p:spPr bwMode="auto">
          <a:xfrm>
            <a:off x="973138" y="4708525"/>
            <a:ext cx="1104900" cy="525463"/>
          </a:xfrm>
          <a:custGeom>
            <a:avLst/>
            <a:gdLst>
              <a:gd name="T0" fmla="*/ 2147483647 w 696"/>
              <a:gd name="T1" fmla="*/ 2147483647 h 331"/>
              <a:gd name="T2" fmla="*/ 2147483647 w 696"/>
              <a:gd name="T3" fmla="*/ 2147483647 h 331"/>
              <a:gd name="T4" fmla="*/ 2147483647 w 696"/>
              <a:gd name="T5" fmla="*/ 2147483647 h 331"/>
              <a:gd name="T6" fmla="*/ 2147483647 w 696"/>
              <a:gd name="T7" fmla="*/ 2147483647 h 331"/>
              <a:gd name="T8" fmla="*/ 2147483647 w 696"/>
              <a:gd name="T9" fmla="*/ 2147483647 h 331"/>
              <a:gd name="T10" fmla="*/ 2147483647 w 696"/>
              <a:gd name="T11" fmla="*/ 2147483647 h 331"/>
              <a:gd name="T12" fmla="*/ 2147483647 w 696"/>
              <a:gd name="T13" fmla="*/ 2147483647 h 331"/>
              <a:gd name="T14" fmla="*/ 2147483647 w 696"/>
              <a:gd name="T15" fmla="*/ 2147483647 h 331"/>
              <a:gd name="T16" fmla="*/ 2147483647 w 696"/>
              <a:gd name="T17" fmla="*/ 2147483647 h 331"/>
              <a:gd name="T18" fmla="*/ 0 w 696"/>
              <a:gd name="T19" fmla="*/ 2147483647 h 331"/>
              <a:gd name="T20" fmla="*/ 0 w 696"/>
              <a:gd name="T21" fmla="*/ 2147483647 h 331"/>
              <a:gd name="T22" fmla="*/ 2147483647 w 696"/>
              <a:gd name="T23" fmla="*/ 2147483647 h 331"/>
              <a:gd name="T24" fmla="*/ 2147483647 w 696"/>
              <a:gd name="T25" fmla="*/ 2147483647 h 331"/>
              <a:gd name="T26" fmla="*/ 2147483647 w 696"/>
              <a:gd name="T27" fmla="*/ 0 h 331"/>
              <a:gd name="T28" fmla="*/ 2147483647 w 696"/>
              <a:gd name="T29" fmla="*/ 0 h 331"/>
              <a:gd name="T30" fmla="*/ 2147483647 w 696"/>
              <a:gd name="T31" fmla="*/ 0 h 331"/>
              <a:gd name="T32" fmla="*/ 2147483647 w 696"/>
              <a:gd name="T33" fmla="*/ 0 h 331"/>
              <a:gd name="T34" fmla="*/ 2147483647 w 696"/>
              <a:gd name="T35" fmla="*/ 2147483647 h 331"/>
              <a:gd name="T36" fmla="*/ 2147483647 w 696"/>
              <a:gd name="T37" fmla="*/ 2147483647 h 331"/>
              <a:gd name="T38" fmla="*/ 2147483647 w 696"/>
              <a:gd name="T39" fmla="*/ 2147483647 h 331"/>
              <a:gd name="T40" fmla="*/ 2147483647 w 696"/>
              <a:gd name="T41" fmla="*/ 2147483647 h 3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6"/>
              <a:gd name="T64" fmla="*/ 0 h 331"/>
              <a:gd name="T65" fmla="*/ 696 w 696"/>
              <a:gd name="T66" fmla="*/ 331 h 3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6" h="331">
                <a:moveTo>
                  <a:pt x="696" y="269"/>
                </a:moveTo>
                <a:lnTo>
                  <a:pt x="689" y="296"/>
                </a:lnTo>
                <a:lnTo>
                  <a:pt x="675" y="317"/>
                </a:lnTo>
                <a:lnTo>
                  <a:pt x="661" y="331"/>
                </a:lnTo>
                <a:lnTo>
                  <a:pt x="641" y="331"/>
                </a:lnTo>
                <a:lnTo>
                  <a:pt x="55" y="331"/>
                </a:lnTo>
                <a:lnTo>
                  <a:pt x="34" y="331"/>
                </a:lnTo>
                <a:lnTo>
                  <a:pt x="14" y="317"/>
                </a:lnTo>
                <a:lnTo>
                  <a:pt x="7" y="296"/>
                </a:lnTo>
                <a:lnTo>
                  <a:pt x="0" y="269"/>
                </a:lnTo>
                <a:lnTo>
                  <a:pt x="0" y="62"/>
                </a:lnTo>
                <a:lnTo>
                  <a:pt x="7" y="35"/>
                </a:lnTo>
                <a:lnTo>
                  <a:pt x="14" y="14"/>
                </a:lnTo>
                <a:lnTo>
                  <a:pt x="34" y="0"/>
                </a:lnTo>
                <a:lnTo>
                  <a:pt x="55" y="0"/>
                </a:lnTo>
                <a:lnTo>
                  <a:pt x="641" y="0"/>
                </a:lnTo>
                <a:lnTo>
                  <a:pt x="661" y="0"/>
                </a:lnTo>
                <a:lnTo>
                  <a:pt x="675" y="14"/>
                </a:lnTo>
                <a:lnTo>
                  <a:pt x="689" y="35"/>
                </a:lnTo>
                <a:lnTo>
                  <a:pt x="696" y="62"/>
                </a:lnTo>
                <a:lnTo>
                  <a:pt x="696" y="269"/>
                </a:lnTo>
                <a:close/>
              </a:path>
            </a:pathLst>
          </a:custGeom>
          <a:solidFill>
            <a:srgbClr val="FFFFFF"/>
          </a:solidFill>
          <a:ln w="14">
            <a:solidFill>
              <a:srgbClr val="29ABE2"/>
            </a:solidFill>
            <a:prstDash val="solid"/>
            <a:round/>
            <a:headEnd/>
            <a:tailEnd/>
          </a:ln>
        </p:spPr>
        <p:txBody>
          <a:bodyPr/>
          <a:lstStyle/>
          <a:p>
            <a:endParaRPr lang="en-US"/>
          </a:p>
        </p:txBody>
      </p:sp>
      <p:sp>
        <p:nvSpPr>
          <p:cNvPr id="177" name="Freeform 24"/>
          <p:cNvSpPr>
            <a:spLocks/>
          </p:cNvSpPr>
          <p:nvPr/>
        </p:nvSpPr>
        <p:spPr bwMode="auto">
          <a:xfrm>
            <a:off x="425450" y="2630488"/>
            <a:ext cx="1138238" cy="3663950"/>
          </a:xfrm>
          <a:custGeom>
            <a:avLst/>
            <a:gdLst>
              <a:gd name="T0" fmla="*/ 2147483647 w 717"/>
              <a:gd name="T1" fmla="*/ 2147483647 h 2308"/>
              <a:gd name="T2" fmla="*/ 2147483647 w 717"/>
              <a:gd name="T3" fmla="*/ 2147483647 h 2308"/>
              <a:gd name="T4" fmla="*/ 2147483647 w 717"/>
              <a:gd name="T5" fmla="*/ 2147483647 h 2308"/>
              <a:gd name="T6" fmla="*/ 2147483647 w 717"/>
              <a:gd name="T7" fmla="*/ 2147483647 h 2308"/>
              <a:gd name="T8" fmla="*/ 2147483647 w 717"/>
              <a:gd name="T9" fmla="*/ 2147483647 h 2308"/>
              <a:gd name="T10" fmla="*/ 2147483647 w 717"/>
              <a:gd name="T11" fmla="*/ 2147483647 h 2308"/>
              <a:gd name="T12" fmla="*/ 2147483647 w 717"/>
              <a:gd name="T13" fmla="*/ 2147483647 h 2308"/>
              <a:gd name="T14" fmla="*/ 2147483647 w 717"/>
              <a:gd name="T15" fmla="*/ 2147483647 h 2308"/>
              <a:gd name="T16" fmla="*/ 2147483647 w 717"/>
              <a:gd name="T17" fmla="*/ 2147483647 h 2308"/>
              <a:gd name="T18" fmla="*/ 0 w 717"/>
              <a:gd name="T19" fmla="*/ 2147483647 h 2308"/>
              <a:gd name="T20" fmla="*/ 2147483647 w 717"/>
              <a:gd name="T21" fmla="*/ 2147483647 h 2308"/>
              <a:gd name="T22" fmla="*/ 2147483647 w 717"/>
              <a:gd name="T23" fmla="*/ 2147483647 h 2308"/>
              <a:gd name="T24" fmla="*/ 0 w 717"/>
              <a:gd name="T25" fmla="*/ 2147483647 h 2308"/>
              <a:gd name="T26" fmla="*/ 0 w 717"/>
              <a:gd name="T27" fmla="*/ 2147483647 h 2308"/>
              <a:gd name="T28" fmla="*/ 2147483647 w 717"/>
              <a:gd name="T29" fmla="*/ 2147483647 h 2308"/>
              <a:gd name="T30" fmla="*/ 0 w 717"/>
              <a:gd name="T31" fmla="*/ 2147483647 h 2308"/>
              <a:gd name="T32" fmla="*/ 0 w 717"/>
              <a:gd name="T33" fmla="*/ 2147483647 h 2308"/>
              <a:gd name="T34" fmla="*/ 2147483647 w 717"/>
              <a:gd name="T35" fmla="*/ 2147483647 h 2308"/>
              <a:gd name="T36" fmla="*/ 0 w 717"/>
              <a:gd name="T37" fmla="*/ 2147483647 h 2308"/>
              <a:gd name="T38" fmla="*/ 0 w 717"/>
              <a:gd name="T39" fmla="*/ 2147483647 h 2308"/>
              <a:gd name="T40" fmla="*/ 2147483647 w 717"/>
              <a:gd name="T41" fmla="*/ 2147483647 h 2308"/>
              <a:gd name="T42" fmla="*/ 0 w 717"/>
              <a:gd name="T43" fmla="*/ 2147483647 h 2308"/>
              <a:gd name="T44" fmla="*/ 0 w 717"/>
              <a:gd name="T45" fmla="*/ 2147483647 h 2308"/>
              <a:gd name="T46" fmla="*/ 2147483647 w 717"/>
              <a:gd name="T47" fmla="*/ 2147483647 h 2308"/>
              <a:gd name="T48" fmla="*/ 0 w 717"/>
              <a:gd name="T49" fmla="*/ 2147483647 h 2308"/>
              <a:gd name="T50" fmla="*/ 0 w 717"/>
              <a:gd name="T51" fmla="*/ 2147483647 h 2308"/>
              <a:gd name="T52" fmla="*/ 2147483647 w 717"/>
              <a:gd name="T53" fmla="*/ 2147483647 h 2308"/>
              <a:gd name="T54" fmla="*/ 0 w 717"/>
              <a:gd name="T55" fmla="*/ 2147483647 h 2308"/>
              <a:gd name="T56" fmla="*/ 0 w 717"/>
              <a:gd name="T57" fmla="*/ 2147483647 h 2308"/>
              <a:gd name="T58" fmla="*/ 2147483647 w 717"/>
              <a:gd name="T59" fmla="*/ 2147483647 h 2308"/>
              <a:gd name="T60" fmla="*/ 0 w 717"/>
              <a:gd name="T61" fmla="*/ 2147483647 h 2308"/>
              <a:gd name="T62" fmla="*/ 0 w 717"/>
              <a:gd name="T63" fmla="*/ 2147483647 h 2308"/>
              <a:gd name="T64" fmla="*/ 2147483647 w 717"/>
              <a:gd name="T65" fmla="*/ 2147483647 h 2308"/>
              <a:gd name="T66" fmla="*/ 0 w 717"/>
              <a:gd name="T67" fmla="*/ 2147483647 h 2308"/>
              <a:gd name="T68" fmla="*/ 2147483647 w 717"/>
              <a:gd name="T69" fmla="*/ 2147483647 h 2308"/>
              <a:gd name="T70" fmla="*/ 2147483647 w 717"/>
              <a:gd name="T71" fmla="*/ 0 h 2308"/>
              <a:gd name="T72" fmla="*/ 2147483647 w 717"/>
              <a:gd name="T73" fmla="*/ 2147483647 h 2308"/>
              <a:gd name="T74" fmla="*/ 2147483647 w 717"/>
              <a:gd name="T75" fmla="*/ 2147483647 h 2308"/>
              <a:gd name="T76" fmla="*/ 2147483647 w 717"/>
              <a:gd name="T77" fmla="*/ 2147483647 h 2308"/>
              <a:gd name="T78" fmla="*/ 2147483647 w 717"/>
              <a:gd name="T79" fmla="*/ 2147483647 h 2308"/>
              <a:gd name="T80" fmla="*/ 2147483647 w 717"/>
              <a:gd name="T81" fmla="*/ 0 h 2308"/>
              <a:gd name="T82" fmla="*/ 2147483647 w 717"/>
              <a:gd name="T83" fmla="*/ 2147483647 h 2308"/>
              <a:gd name="T84" fmla="*/ 2147483647 w 717"/>
              <a:gd name="T85" fmla="*/ 2147483647 h 2308"/>
              <a:gd name="T86" fmla="*/ 2147483647 w 717"/>
              <a:gd name="T87" fmla="*/ 0 h 2308"/>
              <a:gd name="T88" fmla="*/ 2147483647 w 717"/>
              <a:gd name="T89" fmla="*/ 2147483647 h 230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717"/>
              <a:gd name="T136" fmla="*/ 0 h 2308"/>
              <a:gd name="T137" fmla="*/ 717 w 717"/>
              <a:gd name="T138" fmla="*/ 2308 h 230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717" h="2308">
                <a:moveTo>
                  <a:pt x="607" y="2308"/>
                </a:moveTo>
                <a:lnTo>
                  <a:pt x="607" y="2233"/>
                </a:lnTo>
                <a:lnTo>
                  <a:pt x="717" y="2233"/>
                </a:lnTo>
                <a:lnTo>
                  <a:pt x="717" y="2308"/>
                </a:lnTo>
                <a:lnTo>
                  <a:pt x="614" y="2308"/>
                </a:lnTo>
                <a:lnTo>
                  <a:pt x="607" y="2308"/>
                </a:lnTo>
                <a:lnTo>
                  <a:pt x="359" y="2308"/>
                </a:lnTo>
                <a:lnTo>
                  <a:pt x="359" y="2233"/>
                </a:lnTo>
                <a:lnTo>
                  <a:pt x="538" y="2233"/>
                </a:lnTo>
                <a:lnTo>
                  <a:pt x="538" y="2308"/>
                </a:lnTo>
                <a:lnTo>
                  <a:pt x="359" y="2308"/>
                </a:lnTo>
                <a:lnTo>
                  <a:pt x="607" y="2308"/>
                </a:lnTo>
                <a:lnTo>
                  <a:pt x="117" y="2308"/>
                </a:lnTo>
                <a:lnTo>
                  <a:pt x="117" y="2233"/>
                </a:lnTo>
                <a:lnTo>
                  <a:pt x="290" y="2233"/>
                </a:lnTo>
                <a:lnTo>
                  <a:pt x="290" y="2308"/>
                </a:lnTo>
                <a:lnTo>
                  <a:pt x="117" y="2308"/>
                </a:lnTo>
                <a:lnTo>
                  <a:pt x="607" y="2308"/>
                </a:lnTo>
                <a:lnTo>
                  <a:pt x="0" y="2191"/>
                </a:lnTo>
                <a:lnTo>
                  <a:pt x="0" y="2067"/>
                </a:lnTo>
                <a:lnTo>
                  <a:pt x="83" y="2067"/>
                </a:lnTo>
                <a:lnTo>
                  <a:pt x="83" y="2191"/>
                </a:lnTo>
                <a:lnTo>
                  <a:pt x="90" y="2212"/>
                </a:lnTo>
                <a:lnTo>
                  <a:pt x="28" y="2260"/>
                </a:lnTo>
                <a:lnTo>
                  <a:pt x="7" y="2233"/>
                </a:lnTo>
                <a:lnTo>
                  <a:pt x="0" y="2191"/>
                </a:lnTo>
                <a:lnTo>
                  <a:pt x="607" y="2308"/>
                </a:lnTo>
                <a:lnTo>
                  <a:pt x="0" y="1998"/>
                </a:lnTo>
                <a:lnTo>
                  <a:pt x="0" y="1826"/>
                </a:lnTo>
                <a:lnTo>
                  <a:pt x="83" y="1826"/>
                </a:lnTo>
                <a:lnTo>
                  <a:pt x="83" y="1998"/>
                </a:lnTo>
                <a:lnTo>
                  <a:pt x="0" y="1998"/>
                </a:lnTo>
                <a:lnTo>
                  <a:pt x="607" y="2308"/>
                </a:lnTo>
                <a:lnTo>
                  <a:pt x="0" y="1757"/>
                </a:lnTo>
                <a:lnTo>
                  <a:pt x="0" y="1585"/>
                </a:lnTo>
                <a:lnTo>
                  <a:pt x="83" y="1585"/>
                </a:lnTo>
                <a:lnTo>
                  <a:pt x="83" y="1757"/>
                </a:lnTo>
                <a:lnTo>
                  <a:pt x="0" y="1757"/>
                </a:lnTo>
                <a:lnTo>
                  <a:pt x="607" y="2308"/>
                </a:lnTo>
                <a:lnTo>
                  <a:pt x="0" y="1516"/>
                </a:lnTo>
                <a:lnTo>
                  <a:pt x="0" y="1337"/>
                </a:lnTo>
                <a:lnTo>
                  <a:pt x="83" y="1337"/>
                </a:lnTo>
                <a:lnTo>
                  <a:pt x="83" y="1516"/>
                </a:lnTo>
                <a:lnTo>
                  <a:pt x="0" y="1516"/>
                </a:lnTo>
                <a:lnTo>
                  <a:pt x="607" y="2308"/>
                </a:lnTo>
                <a:lnTo>
                  <a:pt x="0" y="1268"/>
                </a:lnTo>
                <a:lnTo>
                  <a:pt x="0" y="1096"/>
                </a:lnTo>
                <a:lnTo>
                  <a:pt x="83" y="1096"/>
                </a:lnTo>
                <a:lnTo>
                  <a:pt x="83" y="1268"/>
                </a:lnTo>
                <a:lnTo>
                  <a:pt x="0" y="1268"/>
                </a:lnTo>
                <a:lnTo>
                  <a:pt x="607" y="2308"/>
                </a:lnTo>
                <a:lnTo>
                  <a:pt x="0" y="785"/>
                </a:lnTo>
                <a:lnTo>
                  <a:pt x="0" y="613"/>
                </a:lnTo>
                <a:lnTo>
                  <a:pt x="83" y="613"/>
                </a:lnTo>
                <a:lnTo>
                  <a:pt x="83" y="785"/>
                </a:lnTo>
                <a:lnTo>
                  <a:pt x="0" y="785"/>
                </a:lnTo>
                <a:lnTo>
                  <a:pt x="607" y="2308"/>
                </a:lnTo>
                <a:lnTo>
                  <a:pt x="0" y="544"/>
                </a:lnTo>
                <a:lnTo>
                  <a:pt x="0" y="365"/>
                </a:lnTo>
                <a:lnTo>
                  <a:pt x="83" y="365"/>
                </a:lnTo>
                <a:lnTo>
                  <a:pt x="83" y="544"/>
                </a:lnTo>
                <a:lnTo>
                  <a:pt x="0" y="544"/>
                </a:lnTo>
                <a:lnTo>
                  <a:pt x="607" y="2308"/>
                </a:lnTo>
                <a:lnTo>
                  <a:pt x="0" y="296"/>
                </a:lnTo>
                <a:lnTo>
                  <a:pt x="0" y="124"/>
                </a:lnTo>
                <a:lnTo>
                  <a:pt x="83" y="124"/>
                </a:lnTo>
                <a:lnTo>
                  <a:pt x="83" y="296"/>
                </a:lnTo>
                <a:lnTo>
                  <a:pt x="0" y="296"/>
                </a:lnTo>
                <a:lnTo>
                  <a:pt x="607" y="2308"/>
                </a:lnTo>
                <a:lnTo>
                  <a:pt x="42" y="34"/>
                </a:lnTo>
                <a:lnTo>
                  <a:pt x="76" y="7"/>
                </a:lnTo>
                <a:lnTo>
                  <a:pt x="117" y="0"/>
                </a:lnTo>
                <a:lnTo>
                  <a:pt x="235" y="0"/>
                </a:lnTo>
                <a:lnTo>
                  <a:pt x="235" y="76"/>
                </a:lnTo>
                <a:lnTo>
                  <a:pt x="117" y="76"/>
                </a:lnTo>
                <a:lnTo>
                  <a:pt x="104" y="83"/>
                </a:lnTo>
                <a:lnTo>
                  <a:pt x="90" y="89"/>
                </a:lnTo>
                <a:lnTo>
                  <a:pt x="42" y="34"/>
                </a:lnTo>
                <a:lnTo>
                  <a:pt x="607" y="2308"/>
                </a:lnTo>
                <a:lnTo>
                  <a:pt x="545" y="76"/>
                </a:lnTo>
                <a:lnTo>
                  <a:pt x="545" y="0"/>
                </a:lnTo>
                <a:lnTo>
                  <a:pt x="717" y="0"/>
                </a:lnTo>
                <a:lnTo>
                  <a:pt x="717" y="76"/>
                </a:lnTo>
                <a:lnTo>
                  <a:pt x="545" y="76"/>
                </a:lnTo>
                <a:lnTo>
                  <a:pt x="607" y="2308"/>
                </a:lnTo>
                <a:lnTo>
                  <a:pt x="304" y="76"/>
                </a:lnTo>
                <a:lnTo>
                  <a:pt x="304" y="0"/>
                </a:lnTo>
                <a:lnTo>
                  <a:pt x="476" y="0"/>
                </a:lnTo>
                <a:lnTo>
                  <a:pt x="476" y="76"/>
                </a:lnTo>
                <a:lnTo>
                  <a:pt x="304" y="76"/>
                </a:lnTo>
                <a:lnTo>
                  <a:pt x="607" y="2308"/>
                </a:lnTo>
                <a:close/>
              </a:path>
            </a:pathLst>
          </a:custGeom>
          <a:solidFill>
            <a:srgbClr val="93D4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8" name="Freeform 25"/>
          <p:cNvSpPr>
            <a:spLocks/>
          </p:cNvSpPr>
          <p:nvPr/>
        </p:nvSpPr>
        <p:spPr bwMode="auto">
          <a:xfrm>
            <a:off x="3708400" y="1624013"/>
            <a:ext cx="1136650" cy="4670425"/>
          </a:xfrm>
          <a:custGeom>
            <a:avLst/>
            <a:gdLst>
              <a:gd name="T0" fmla="*/ 0 w 716"/>
              <a:gd name="T1" fmla="*/ 2147483647 h 2942"/>
              <a:gd name="T2" fmla="*/ 2147483647 w 716"/>
              <a:gd name="T3" fmla="*/ 2147483647 h 2942"/>
              <a:gd name="T4" fmla="*/ 2147483647 w 716"/>
              <a:gd name="T5" fmla="*/ 2147483647 h 2942"/>
              <a:gd name="T6" fmla="*/ 2147483647 w 716"/>
              <a:gd name="T7" fmla="*/ 2147483647 h 2942"/>
              <a:gd name="T8" fmla="*/ 2147483647 w 716"/>
              <a:gd name="T9" fmla="*/ 2147483647 h 2942"/>
              <a:gd name="T10" fmla="*/ 2147483647 w 716"/>
              <a:gd name="T11" fmla="*/ 2147483647 h 2942"/>
              <a:gd name="T12" fmla="*/ 2147483647 w 716"/>
              <a:gd name="T13" fmla="*/ 2147483647 h 2942"/>
              <a:gd name="T14" fmla="*/ 2147483647 w 716"/>
              <a:gd name="T15" fmla="*/ 2147483647 h 2942"/>
              <a:gd name="T16" fmla="*/ 2147483647 w 716"/>
              <a:gd name="T17" fmla="*/ 2147483647 h 2942"/>
              <a:gd name="T18" fmla="*/ 2147483647 w 716"/>
              <a:gd name="T19" fmla="*/ 2147483647 h 2942"/>
              <a:gd name="T20" fmla="*/ 2147483647 w 716"/>
              <a:gd name="T21" fmla="*/ 2147483647 h 2942"/>
              <a:gd name="T22" fmla="*/ 0 w 716"/>
              <a:gd name="T23" fmla="*/ 2147483647 h 2942"/>
              <a:gd name="T24" fmla="*/ 0 w 716"/>
              <a:gd name="T25" fmla="*/ 0 h 2942"/>
              <a:gd name="T26" fmla="*/ 2147483647 w 716"/>
              <a:gd name="T27" fmla="*/ 0 h 2942"/>
              <a:gd name="T28" fmla="*/ 2147483647 w 716"/>
              <a:gd name="T29" fmla="*/ 2147483647 h 2942"/>
              <a:gd name="T30" fmla="*/ 2147483647 w 716"/>
              <a:gd name="T31" fmla="*/ 2147483647 h 2942"/>
              <a:gd name="T32" fmla="*/ 2147483647 w 716"/>
              <a:gd name="T33" fmla="*/ 2147483647 h 2942"/>
              <a:gd name="T34" fmla="*/ 2147483647 w 716"/>
              <a:gd name="T35" fmla="*/ 2147483647 h 2942"/>
              <a:gd name="T36" fmla="*/ 2147483647 w 716"/>
              <a:gd name="T37" fmla="*/ 2147483647 h 2942"/>
              <a:gd name="T38" fmla="*/ 2147483647 w 716"/>
              <a:gd name="T39" fmla="*/ 2147483647 h 2942"/>
              <a:gd name="T40" fmla="*/ 2147483647 w 716"/>
              <a:gd name="T41" fmla="*/ 2147483647 h 2942"/>
              <a:gd name="T42" fmla="*/ 2147483647 w 716"/>
              <a:gd name="T43" fmla="*/ 2147483647 h 2942"/>
              <a:gd name="T44" fmla="*/ 2147483647 w 716"/>
              <a:gd name="T45" fmla="*/ 2147483647 h 2942"/>
              <a:gd name="T46" fmla="*/ 0 w 716"/>
              <a:gd name="T47" fmla="*/ 2147483647 h 2942"/>
              <a:gd name="T48" fmla="*/ 0 w 716"/>
              <a:gd name="T49" fmla="*/ 2147483647 h 2942"/>
              <a:gd name="T50" fmla="*/ 0 w 716"/>
              <a:gd name="T51" fmla="*/ 2147483647 h 29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6"/>
              <a:gd name="T79" fmla="*/ 0 h 2942"/>
              <a:gd name="T80" fmla="*/ 716 w 716"/>
              <a:gd name="T81" fmla="*/ 2942 h 29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6" h="2942">
                <a:moveTo>
                  <a:pt x="0" y="2860"/>
                </a:moveTo>
                <a:lnTo>
                  <a:pt x="599" y="2860"/>
                </a:lnTo>
                <a:lnTo>
                  <a:pt x="613" y="2860"/>
                </a:lnTo>
                <a:lnTo>
                  <a:pt x="627" y="2853"/>
                </a:lnTo>
                <a:lnTo>
                  <a:pt x="634" y="2839"/>
                </a:lnTo>
                <a:lnTo>
                  <a:pt x="641" y="2825"/>
                </a:lnTo>
                <a:lnTo>
                  <a:pt x="641" y="117"/>
                </a:lnTo>
                <a:lnTo>
                  <a:pt x="634" y="103"/>
                </a:lnTo>
                <a:lnTo>
                  <a:pt x="627" y="90"/>
                </a:lnTo>
                <a:lnTo>
                  <a:pt x="613" y="83"/>
                </a:lnTo>
                <a:lnTo>
                  <a:pt x="599" y="83"/>
                </a:lnTo>
                <a:lnTo>
                  <a:pt x="0" y="83"/>
                </a:lnTo>
                <a:lnTo>
                  <a:pt x="0" y="0"/>
                </a:lnTo>
                <a:lnTo>
                  <a:pt x="599" y="0"/>
                </a:lnTo>
                <a:lnTo>
                  <a:pt x="648" y="14"/>
                </a:lnTo>
                <a:lnTo>
                  <a:pt x="682" y="34"/>
                </a:lnTo>
                <a:lnTo>
                  <a:pt x="710" y="76"/>
                </a:lnTo>
                <a:lnTo>
                  <a:pt x="716" y="117"/>
                </a:lnTo>
                <a:lnTo>
                  <a:pt x="716" y="2825"/>
                </a:lnTo>
                <a:lnTo>
                  <a:pt x="710" y="2867"/>
                </a:lnTo>
                <a:lnTo>
                  <a:pt x="682" y="2908"/>
                </a:lnTo>
                <a:lnTo>
                  <a:pt x="648" y="2929"/>
                </a:lnTo>
                <a:lnTo>
                  <a:pt x="599" y="2942"/>
                </a:lnTo>
                <a:lnTo>
                  <a:pt x="0" y="2942"/>
                </a:lnTo>
                <a:lnTo>
                  <a:pt x="0" y="2867"/>
                </a:lnTo>
                <a:lnTo>
                  <a:pt x="0" y="2860"/>
                </a:lnTo>
                <a:close/>
              </a:path>
            </a:pathLst>
          </a:custGeom>
          <a:solidFill>
            <a:srgbClr val="00FE00"/>
          </a:solidFill>
          <a:ln>
            <a:noFill/>
          </a:ln>
          <a:extLst/>
        </p:spPr>
        <p:txBody>
          <a:bodyPr/>
          <a:lstStyle/>
          <a:p>
            <a:endParaRPr lang="en-US"/>
          </a:p>
        </p:txBody>
      </p:sp>
      <p:sp>
        <p:nvSpPr>
          <p:cNvPr id="179" name="Rectangle 26"/>
          <p:cNvSpPr>
            <a:spLocks noChangeArrowheads="1"/>
          </p:cNvSpPr>
          <p:nvPr/>
        </p:nvSpPr>
        <p:spPr bwMode="auto">
          <a:xfrm>
            <a:off x="2603500" y="3167063"/>
            <a:ext cx="130175" cy="163512"/>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80" name="Freeform 27"/>
          <p:cNvSpPr>
            <a:spLocks/>
          </p:cNvSpPr>
          <p:nvPr/>
        </p:nvSpPr>
        <p:spPr bwMode="auto">
          <a:xfrm>
            <a:off x="2493963" y="2039938"/>
            <a:ext cx="349250" cy="174625"/>
          </a:xfrm>
          <a:custGeom>
            <a:avLst/>
            <a:gdLst>
              <a:gd name="T0" fmla="*/ 0 w 220"/>
              <a:gd name="T1" fmla="*/ 0 h 110"/>
              <a:gd name="T2" fmla="*/ 2147483647 w 220"/>
              <a:gd name="T3" fmla="*/ 0 h 110"/>
              <a:gd name="T4" fmla="*/ 2147483647 w 220"/>
              <a:gd name="T5" fmla="*/ 2147483647 h 110"/>
              <a:gd name="T6" fmla="*/ 0 w 220"/>
              <a:gd name="T7" fmla="*/ 0 h 110"/>
              <a:gd name="T8" fmla="*/ 0 60000 65536"/>
              <a:gd name="T9" fmla="*/ 0 60000 65536"/>
              <a:gd name="T10" fmla="*/ 0 60000 65536"/>
              <a:gd name="T11" fmla="*/ 0 60000 65536"/>
              <a:gd name="T12" fmla="*/ 0 w 220"/>
              <a:gd name="T13" fmla="*/ 0 h 110"/>
              <a:gd name="T14" fmla="*/ 220 w 220"/>
              <a:gd name="T15" fmla="*/ 110 h 110"/>
            </a:gdLst>
            <a:ahLst/>
            <a:cxnLst>
              <a:cxn ang="T8">
                <a:pos x="T0" y="T1"/>
              </a:cxn>
              <a:cxn ang="T9">
                <a:pos x="T2" y="T3"/>
              </a:cxn>
              <a:cxn ang="T10">
                <a:pos x="T4" y="T5"/>
              </a:cxn>
              <a:cxn ang="T11">
                <a:pos x="T6" y="T7"/>
              </a:cxn>
            </a:cxnLst>
            <a:rect l="T12" t="T13" r="T14" b="T15"/>
            <a:pathLst>
              <a:path w="220" h="110">
                <a:moveTo>
                  <a:pt x="0" y="0"/>
                </a:moveTo>
                <a:lnTo>
                  <a:pt x="220" y="0"/>
                </a:lnTo>
                <a:lnTo>
                  <a:pt x="110" y="110"/>
                </a:lnTo>
                <a:lnTo>
                  <a:pt x="0" y="0"/>
                </a:lnTo>
                <a:close/>
              </a:path>
            </a:pathLst>
          </a:custGeom>
          <a:solidFill>
            <a:srgbClr val="29AB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1" name="Rectangle 28"/>
          <p:cNvSpPr>
            <a:spLocks noChangeArrowheads="1"/>
          </p:cNvSpPr>
          <p:nvPr/>
        </p:nvSpPr>
        <p:spPr bwMode="auto">
          <a:xfrm>
            <a:off x="2603500" y="1897063"/>
            <a:ext cx="130175" cy="165100"/>
          </a:xfrm>
          <a:prstGeom prst="rect">
            <a:avLst/>
          </a:prstGeom>
          <a:solidFill>
            <a:srgbClr val="29ABE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82" name="Freeform 29"/>
          <p:cNvSpPr>
            <a:spLocks/>
          </p:cNvSpPr>
          <p:nvPr/>
        </p:nvSpPr>
        <p:spPr bwMode="auto">
          <a:xfrm>
            <a:off x="4025900" y="3057525"/>
            <a:ext cx="1563688" cy="666750"/>
          </a:xfrm>
          <a:custGeom>
            <a:avLst/>
            <a:gdLst>
              <a:gd name="T0" fmla="*/ 2147483647 w 985"/>
              <a:gd name="T1" fmla="*/ 2147483647 h 420"/>
              <a:gd name="T2" fmla="*/ 2147483647 w 985"/>
              <a:gd name="T3" fmla="*/ 2147483647 h 420"/>
              <a:gd name="T4" fmla="*/ 2147483647 w 985"/>
              <a:gd name="T5" fmla="*/ 2147483647 h 420"/>
              <a:gd name="T6" fmla="*/ 2147483647 w 985"/>
              <a:gd name="T7" fmla="*/ 2147483647 h 420"/>
              <a:gd name="T8" fmla="*/ 2147483647 w 985"/>
              <a:gd name="T9" fmla="*/ 2147483647 h 420"/>
              <a:gd name="T10" fmla="*/ 2147483647 w 985"/>
              <a:gd name="T11" fmla="*/ 2147483647 h 420"/>
              <a:gd name="T12" fmla="*/ 2147483647 w 985"/>
              <a:gd name="T13" fmla="*/ 2147483647 h 420"/>
              <a:gd name="T14" fmla="*/ 2147483647 w 985"/>
              <a:gd name="T15" fmla="*/ 2147483647 h 420"/>
              <a:gd name="T16" fmla="*/ 2147483647 w 985"/>
              <a:gd name="T17" fmla="*/ 2147483647 h 420"/>
              <a:gd name="T18" fmla="*/ 0 w 985"/>
              <a:gd name="T19" fmla="*/ 2147483647 h 420"/>
              <a:gd name="T20" fmla="*/ 0 w 985"/>
              <a:gd name="T21" fmla="*/ 2147483647 h 420"/>
              <a:gd name="T22" fmla="*/ 2147483647 w 985"/>
              <a:gd name="T23" fmla="*/ 2147483647 h 420"/>
              <a:gd name="T24" fmla="*/ 2147483647 w 985"/>
              <a:gd name="T25" fmla="*/ 2147483647 h 420"/>
              <a:gd name="T26" fmla="*/ 2147483647 w 985"/>
              <a:gd name="T27" fmla="*/ 2147483647 h 420"/>
              <a:gd name="T28" fmla="*/ 2147483647 w 985"/>
              <a:gd name="T29" fmla="*/ 0 h 420"/>
              <a:gd name="T30" fmla="*/ 2147483647 w 985"/>
              <a:gd name="T31" fmla="*/ 0 h 420"/>
              <a:gd name="T32" fmla="*/ 2147483647 w 985"/>
              <a:gd name="T33" fmla="*/ 2147483647 h 420"/>
              <a:gd name="T34" fmla="*/ 2147483647 w 985"/>
              <a:gd name="T35" fmla="*/ 2147483647 h 420"/>
              <a:gd name="T36" fmla="*/ 2147483647 w 985"/>
              <a:gd name="T37" fmla="*/ 2147483647 h 420"/>
              <a:gd name="T38" fmla="*/ 2147483647 w 985"/>
              <a:gd name="T39" fmla="*/ 2147483647 h 420"/>
              <a:gd name="T40" fmla="*/ 2147483647 w 985"/>
              <a:gd name="T41" fmla="*/ 2147483647 h 42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85"/>
              <a:gd name="T64" fmla="*/ 0 h 420"/>
              <a:gd name="T65" fmla="*/ 985 w 985"/>
              <a:gd name="T66" fmla="*/ 420 h 42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85" h="420">
                <a:moveTo>
                  <a:pt x="985" y="344"/>
                </a:moveTo>
                <a:lnTo>
                  <a:pt x="978" y="372"/>
                </a:lnTo>
                <a:lnTo>
                  <a:pt x="958" y="399"/>
                </a:lnTo>
                <a:lnTo>
                  <a:pt x="937" y="413"/>
                </a:lnTo>
                <a:lnTo>
                  <a:pt x="902" y="420"/>
                </a:lnTo>
                <a:lnTo>
                  <a:pt x="75" y="420"/>
                </a:lnTo>
                <a:lnTo>
                  <a:pt x="48" y="413"/>
                </a:lnTo>
                <a:lnTo>
                  <a:pt x="20" y="399"/>
                </a:lnTo>
                <a:lnTo>
                  <a:pt x="7" y="372"/>
                </a:lnTo>
                <a:lnTo>
                  <a:pt x="0" y="344"/>
                </a:lnTo>
                <a:lnTo>
                  <a:pt x="0" y="82"/>
                </a:lnTo>
                <a:lnTo>
                  <a:pt x="7" y="48"/>
                </a:lnTo>
                <a:lnTo>
                  <a:pt x="20" y="27"/>
                </a:lnTo>
                <a:lnTo>
                  <a:pt x="48" y="7"/>
                </a:lnTo>
                <a:lnTo>
                  <a:pt x="75" y="0"/>
                </a:lnTo>
                <a:lnTo>
                  <a:pt x="902" y="0"/>
                </a:lnTo>
                <a:lnTo>
                  <a:pt x="937" y="7"/>
                </a:lnTo>
                <a:lnTo>
                  <a:pt x="958" y="27"/>
                </a:lnTo>
                <a:lnTo>
                  <a:pt x="978" y="48"/>
                </a:lnTo>
                <a:lnTo>
                  <a:pt x="985" y="82"/>
                </a:lnTo>
                <a:lnTo>
                  <a:pt x="985" y="344"/>
                </a:lnTo>
                <a:close/>
              </a:path>
            </a:pathLst>
          </a:custGeom>
          <a:solidFill>
            <a:srgbClr val="00FE00"/>
          </a:solidFill>
          <a:ln w="21">
            <a:solidFill>
              <a:srgbClr val="00A99D"/>
            </a:solidFill>
            <a:prstDash val="solid"/>
            <a:round/>
            <a:headEnd/>
            <a:tailEnd/>
          </a:ln>
        </p:spPr>
        <p:txBody>
          <a:bodyPr/>
          <a:lstStyle/>
          <a:p>
            <a:endParaRPr lang="en-US">
              <a:solidFill>
                <a:srgbClr val="FF0000"/>
              </a:solidFill>
            </a:endParaRPr>
          </a:p>
        </p:txBody>
      </p:sp>
      <p:sp>
        <p:nvSpPr>
          <p:cNvPr id="183" name="Freeform 30"/>
          <p:cNvSpPr>
            <a:spLocks/>
          </p:cNvSpPr>
          <p:nvPr/>
        </p:nvSpPr>
        <p:spPr bwMode="auto">
          <a:xfrm>
            <a:off x="2012950" y="1481138"/>
            <a:ext cx="107950" cy="131762"/>
          </a:xfrm>
          <a:custGeom>
            <a:avLst/>
            <a:gdLst>
              <a:gd name="T0" fmla="*/ 2147483647 w 68"/>
              <a:gd name="T1" fmla="*/ 2147483647 h 83"/>
              <a:gd name="T2" fmla="*/ 2147483647 w 68"/>
              <a:gd name="T3" fmla="*/ 2147483647 h 83"/>
              <a:gd name="T4" fmla="*/ 2147483647 w 68"/>
              <a:gd name="T5" fmla="*/ 2147483647 h 83"/>
              <a:gd name="T6" fmla="*/ 2147483647 w 68"/>
              <a:gd name="T7" fmla="*/ 2147483647 h 83"/>
              <a:gd name="T8" fmla="*/ 2147483647 w 68"/>
              <a:gd name="T9" fmla="*/ 2147483647 h 83"/>
              <a:gd name="T10" fmla="*/ 2147483647 w 68"/>
              <a:gd name="T11" fmla="*/ 2147483647 h 83"/>
              <a:gd name="T12" fmla="*/ 2147483647 w 68"/>
              <a:gd name="T13" fmla="*/ 2147483647 h 83"/>
              <a:gd name="T14" fmla="*/ 2147483647 w 68"/>
              <a:gd name="T15" fmla="*/ 2147483647 h 83"/>
              <a:gd name="T16" fmla="*/ 2147483647 w 68"/>
              <a:gd name="T17" fmla="*/ 2147483647 h 83"/>
              <a:gd name="T18" fmla="*/ 0 w 68"/>
              <a:gd name="T19" fmla="*/ 2147483647 h 83"/>
              <a:gd name="T20" fmla="*/ 2147483647 w 68"/>
              <a:gd name="T21" fmla="*/ 0 h 83"/>
              <a:gd name="T22" fmla="*/ 2147483647 w 68"/>
              <a:gd name="T23" fmla="*/ 0 h 83"/>
              <a:gd name="T24" fmla="*/ 2147483647 w 68"/>
              <a:gd name="T25" fmla="*/ 2147483647 h 83"/>
              <a:gd name="T26" fmla="*/ 2147483647 w 68"/>
              <a:gd name="T27" fmla="*/ 2147483647 h 83"/>
              <a:gd name="T28" fmla="*/ 2147483647 w 68"/>
              <a:gd name="T29" fmla="*/ 2147483647 h 83"/>
              <a:gd name="T30" fmla="*/ 2147483647 w 68"/>
              <a:gd name="T31" fmla="*/ 0 h 83"/>
              <a:gd name="T32" fmla="*/ 2147483647 w 68"/>
              <a:gd name="T33" fmla="*/ 0 h 83"/>
              <a:gd name="T34" fmla="*/ 2147483647 w 68"/>
              <a:gd name="T35" fmla="*/ 2147483647 h 83"/>
              <a:gd name="T36" fmla="*/ 2147483647 w 68"/>
              <a:gd name="T37" fmla="*/ 2147483647 h 83"/>
              <a:gd name="T38" fmla="*/ 2147483647 w 68"/>
              <a:gd name="T39" fmla="*/ 2147483647 h 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83"/>
              <a:gd name="T62" fmla="*/ 68 w 68"/>
              <a:gd name="T63" fmla="*/ 83 h 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83">
                <a:moveTo>
                  <a:pt x="55" y="49"/>
                </a:moveTo>
                <a:lnTo>
                  <a:pt x="55" y="21"/>
                </a:lnTo>
                <a:lnTo>
                  <a:pt x="48" y="49"/>
                </a:lnTo>
                <a:lnTo>
                  <a:pt x="41" y="83"/>
                </a:lnTo>
                <a:lnTo>
                  <a:pt x="27" y="83"/>
                </a:lnTo>
                <a:lnTo>
                  <a:pt x="20" y="49"/>
                </a:lnTo>
                <a:lnTo>
                  <a:pt x="13" y="21"/>
                </a:lnTo>
                <a:lnTo>
                  <a:pt x="13" y="56"/>
                </a:lnTo>
                <a:lnTo>
                  <a:pt x="13" y="83"/>
                </a:lnTo>
                <a:lnTo>
                  <a:pt x="0" y="83"/>
                </a:lnTo>
                <a:lnTo>
                  <a:pt x="6" y="0"/>
                </a:lnTo>
                <a:lnTo>
                  <a:pt x="20" y="0"/>
                </a:lnTo>
                <a:lnTo>
                  <a:pt x="27" y="35"/>
                </a:lnTo>
                <a:lnTo>
                  <a:pt x="34" y="62"/>
                </a:lnTo>
                <a:lnTo>
                  <a:pt x="41" y="35"/>
                </a:lnTo>
                <a:lnTo>
                  <a:pt x="48" y="0"/>
                </a:lnTo>
                <a:lnTo>
                  <a:pt x="68" y="0"/>
                </a:lnTo>
                <a:lnTo>
                  <a:pt x="68" y="83"/>
                </a:lnTo>
                <a:lnTo>
                  <a:pt x="55" y="83"/>
                </a:lnTo>
                <a:lnTo>
                  <a:pt x="55"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4" name="Freeform 31"/>
          <p:cNvSpPr>
            <a:spLocks/>
          </p:cNvSpPr>
          <p:nvPr/>
        </p:nvSpPr>
        <p:spPr bwMode="auto">
          <a:xfrm>
            <a:off x="2143125" y="151447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0 w 42"/>
              <a:gd name="T13" fmla="*/ 2147483647 h 69"/>
              <a:gd name="T14" fmla="*/ 0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0 w 42"/>
              <a:gd name="T27" fmla="*/ 2147483647 h 69"/>
              <a:gd name="T28" fmla="*/ 2147483647 w 42"/>
              <a:gd name="T29" fmla="*/ 0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2"/>
              <a:gd name="T79" fmla="*/ 0 h 69"/>
              <a:gd name="T80" fmla="*/ 42 w 42"/>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2" h="69">
                <a:moveTo>
                  <a:pt x="42" y="48"/>
                </a:moveTo>
                <a:lnTo>
                  <a:pt x="42" y="62"/>
                </a:lnTo>
                <a:lnTo>
                  <a:pt x="28" y="62"/>
                </a:lnTo>
                <a:lnTo>
                  <a:pt x="28" y="55"/>
                </a:lnTo>
                <a:lnTo>
                  <a:pt x="14" y="69"/>
                </a:lnTo>
                <a:lnTo>
                  <a:pt x="0" y="62"/>
                </a:lnTo>
                <a:lnTo>
                  <a:pt x="0" y="48"/>
                </a:lnTo>
                <a:lnTo>
                  <a:pt x="0" y="35"/>
                </a:lnTo>
                <a:lnTo>
                  <a:pt x="7" y="28"/>
                </a:lnTo>
                <a:lnTo>
                  <a:pt x="28" y="21"/>
                </a:lnTo>
                <a:lnTo>
                  <a:pt x="21" y="14"/>
                </a:lnTo>
                <a:lnTo>
                  <a:pt x="14" y="14"/>
                </a:lnTo>
                <a:lnTo>
                  <a:pt x="7" y="14"/>
                </a:lnTo>
                <a:lnTo>
                  <a:pt x="0" y="7"/>
                </a:lnTo>
                <a:lnTo>
                  <a:pt x="21" y="0"/>
                </a:lnTo>
                <a:lnTo>
                  <a:pt x="35" y="7"/>
                </a:lnTo>
                <a:lnTo>
                  <a:pt x="42" y="28"/>
                </a:lnTo>
                <a:lnTo>
                  <a:pt x="42" y="48"/>
                </a:lnTo>
                <a:lnTo>
                  <a:pt x="28" y="35"/>
                </a:lnTo>
                <a:lnTo>
                  <a:pt x="14" y="35"/>
                </a:lnTo>
                <a:lnTo>
                  <a:pt x="7" y="48"/>
                </a:lnTo>
                <a:lnTo>
                  <a:pt x="14" y="55"/>
                </a:lnTo>
                <a:lnTo>
                  <a:pt x="28" y="48"/>
                </a:lnTo>
                <a:lnTo>
                  <a:pt x="28" y="41"/>
                </a:lnTo>
                <a:lnTo>
                  <a:pt x="28" y="35"/>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5" name="Freeform 32"/>
          <p:cNvSpPr>
            <a:spLocks/>
          </p:cNvSpPr>
          <p:nvPr/>
        </p:nvSpPr>
        <p:spPr bwMode="auto">
          <a:xfrm>
            <a:off x="2230438" y="1470025"/>
            <a:ext cx="66675" cy="142875"/>
          </a:xfrm>
          <a:custGeom>
            <a:avLst/>
            <a:gdLst>
              <a:gd name="T0" fmla="*/ 2147483647 w 42"/>
              <a:gd name="T1" fmla="*/ 2147483647 h 90"/>
              <a:gd name="T2" fmla="*/ 2147483647 w 42"/>
              <a:gd name="T3" fmla="*/ 2147483647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2147483647 w 42"/>
              <a:gd name="T17" fmla="*/ 2147483647 h 90"/>
              <a:gd name="T18" fmla="*/ 2147483647 w 42"/>
              <a:gd name="T19" fmla="*/ 2147483647 h 90"/>
              <a:gd name="T20" fmla="*/ 0 w 42"/>
              <a:gd name="T21" fmla="*/ 2147483647 h 90"/>
              <a:gd name="T22" fmla="*/ 0 w 42"/>
              <a:gd name="T23" fmla="*/ 0 h 90"/>
              <a:gd name="T24" fmla="*/ 2147483647 w 42"/>
              <a:gd name="T25" fmla="*/ 0 h 90"/>
              <a:gd name="T26" fmla="*/ 2147483647 w 42"/>
              <a:gd name="T27" fmla="*/ 2147483647 h 9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2"/>
              <a:gd name="T43" fmla="*/ 0 h 90"/>
              <a:gd name="T44" fmla="*/ 42 w 42"/>
              <a:gd name="T45" fmla="*/ 90 h 9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2" h="90">
                <a:moveTo>
                  <a:pt x="14" y="56"/>
                </a:moveTo>
                <a:lnTo>
                  <a:pt x="14" y="49"/>
                </a:lnTo>
                <a:lnTo>
                  <a:pt x="28" y="28"/>
                </a:lnTo>
                <a:lnTo>
                  <a:pt x="42" y="28"/>
                </a:lnTo>
                <a:lnTo>
                  <a:pt x="21" y="56"/>
                </a:lnTo>
                <a:lnTo>
                  <a:pt x="42" y="90"/>
                </a:lnTo>
                <a:lnTo>
                  <a:pt x="28" y="90"/>
                </a:lnTo>
                <a:lnTo>
                  <a:pt x="14" y="63"/>
                </a:lnTo>
                <a:lnTo>
                  <a:pt x="14" y="69"/>
                </a:lnTo>
                <a:lnTo>
                  <a:pt x="14" y="90"/>
                </a:lnTo>
                <a:lnTo>
                  <a:pt x="0" y="90"/>
                </a:lnTo>
                <a:lnTo>
                  <a:pt x="0" y="0"/>
                </a:lnTo>
                <a:lnTo>
                  <a:pt x="14" y="0"/>
                </a:lnTo>
                <a:lnTo>
                  <a:pt x="14"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6" name="Freeform 33"/>
          <p:cNvSpPr>
            <a:spLocks/>
          </p:cNvSpPr>
          <p:nvPr/>
        </p:nvSpPr>
        <p:spPr bwMode="auto">
          <a:xfrm>
            <a:off x="2297113" y="151447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2147483647 w 48"/>
              <a:gd name="T13" fmla="*/ 2147483647 h 62"/>
              <a:gd name="T14" fmla="*/ 0 w 48"/>
              <a:gd name="T15" fmla="*/ 2147483647 h 62"/>
              <a:gd name="T16" fmla="*/ 2147483647 w 48"/>
              <a:gd name="T17" fmla="*/ 2147483647 h 62"/>
              <a:gd name="T18" fmla="*/ 2147483647 w 48"/>
              <a:gd name="T19" fmla="*/ 0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62"/>
              <a:gd name="T62" fmla="*/ 48 w 48"/>
              <a:gd name="T63" fmla="*/ 62 h 6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62">
                <a:moveTo>
                  <a:pt x="14" y="35"/>
                </a:moveTo>
                <a:lnTo>
                  <a:pt x="20" y="48"/>
                </a:lnTo>
                <a:lnTo>
                  <a:pt x="27" y="55"/>
                </a:lnTo>
                <a:lnTo>
                  <a:pt x="41" y="55"/>
                </a:lnTo>
                <a:lnTo>
                  <a:pt x="41" y="62"/>
                </a:lnTo>
                <a:lnTo>
                  <a:pt x="27" y="62"/>
                </a:lnTo>
                <a:lnTo>
                  <a:pt x="7" y="55"/>
                </a:lnTo>
                <a:lnTo>
                  <a:pt x="0" y="35"/>
                </a:lnTo>
                <a:lnTo>
                  <a:pt x="7" y="7"/>
                </a:lnTo>
                <a:lnTo>
                  <a:pt x="27" y="0"/>
                </a:lnTo>
                <a:lnTo>
                  <a:pt x="41" y="7"/>
                </a:lnTo>
                <a:lnTo>
                  <a:pt x="48" y="28"/>
                </a:lnTo>
                <a:lnTo>
                  <a:pt x="48" y="35"/>
                </a:lnTo>
                <a:lnTo>
                  <a:pt x="14" y="35"/>
                </a:lnTo>
                <a:lnTo>
                  <a:pt x="34" y="28"/>
                </a:lnTo>
                <a:lnTo>
                  <a:pt x="27" y="14"/>
                </a:lnTo>
                <a:lnTo>
                  <a:pt x="20"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7" name="Freeform 34"/>
          <p:cNvSpPr>
            <a:spLocks/>
          </p:cNvSpPr>
          <p:nvPr/>
        </p:nvSpPr>
        <p:spPr bwMode="auto">
          <a:xfrm>
            <a:off x="2417763" y="1481138"/>
            <a:ext cx="65087" cy="131762"/>
          </a:xfrm>
          <a:custGeom>
            <a:avLst/>
            <a:gdLst>
              <a:gd name="T0" fmla="*/ 2147483647 w 41"/>
              <a:gd name="T1" fmla="*/ 2147483647 h 83"/>
              <a:gd name="T2" fmla="*/ 2147483647 w 41"/>
              <a:gd name="T3" fmla="*/ 2147483647 h 83"/>
              <a:gd name="T4" fmla="*/ 2147483647 w 41"/>
              <a:gd name="T5" fmla="*/ 2147483647 h 83"/>
              <a:gd name="T6" fmla="*/ 2147483647 w 41"/>
              <a:gd name="T7" fmla="*/ 2147483647 h 83"/>
              <a:gd name="T8" fmla="*/ 0 w 41"/>
              <a:gd name="T9" fmla="*/ 2147483647 h 83"/>
              <a:gd name="T10" fmla="*/ 0 w 41"/>
              <a:gd name="T11" fmla="*/ 2147483647 h 83"/>
              <a:gd name="T12" fmla="*/ 2147483647 w 41"/>
              <a:gd name="T13" fmla="*/ 2147483647 h 83"/>
              <a:gd name="T14" fmla="*/ 2147483647 w 41"/>
              <a:gd name="T15" fmla="*/ 0 h 83"/>
              <a:gd name="T16" fmla="*/ 2147483647 w 41"/>
              <a:gd name="T17" fmla="*/ 0 h 83"/>
              <a:gd name="T18" fmla="*/ 2147483647 w 41"/>
              <a:gd name="T19" fmla="*/ 0 h 83"/>
              <a:gd name="T20" fmla="*/ 2147483647 w 41"/>
              <a:gd name="T21" fmla="*/ 2147483647 h 83"/>
              <a:gd name="T22" fmla="*/ 2147483647 w 41"/>
              <a:gd name="T23" fmla="*/ 2147483647 h 83"/>
              <a:gd name="T24" fmla="*/ 2147483647 w 41"/>
              <a:gd name="T25" fmla="*/ 2147483647 h 83"/>
              <a:gd name="T26" fmla="*/ 2147483647 w 41"/>
              <a:gd name="T27" fmla="*/ 2147483647 h 83"/>
              <a:gd name="T28" fmla="*/ 2147483647 w 41"/>
              <a:gd name="T29" fmla="*/ 2147483647 h 83"/>
              <a:gd name="T30" fmla="*/ 2147483647 w 41"/>
              <a:gd name="T31" fmla="*/ 2147483647 h 83"/>
              <a:gd name="T32" fmla="*/ 2147483647 w 41"/>
              <a:gd name="T33" fmla="*/ 2147483647 h 83"/>
              <a:gd name="T34" fmla="*/ 2147483647 w 41"/>
              <a:gd name="T35" fmla="*/ 2147483647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83"/>
              <a:gd name="T56" fmla="*/ 41 w 41"/>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83">
                <a:moveTo>
                  <a:pt x="41" y="83"/>
                </a:moveTo>
                <a:lnTo>
                  <a:pt x="27" y="83"/>
                </a:lnTo>
                <a:lnTo>
                  <a:pt x="13" y="83"/>
                </a:lnTo>
                <a:lnTo>
                  <a:pt x="6" y="76"/>
                </a:lnTo>
                <a:lnTo>
                  <a:pt x="0" y="42"/>
                </a:lnTo>
                <a:lnTo>
                  <a:pt x="0" y="21"/>
                </a:lnTo>
                <a:lnTo>
                  <a:pt x="6" y="7"/>
                </a:lnTo>
                <a:lnTo>
                  <a:pt x="20" y="0"/>
                </a:lnTo>
                <a:lnTo>
                  <a:pt x="34" y="0"/>
                </a:lnTo>
                <a:lnTo>
                  <a:pt x="41" y="0"/>
                </a:lnTo>
                <a:lnTo>
                  <a:pt x="41" y="14"/>
                </a:lnTo>
                <a:lnTo>
                  <a:pt x="34" y="7"/>
                </a:lnTo>
                <a:lnTo>
                  <a:pt x="20" y="14"/>
                </a:lnTo>
                <a:lnTo>
                  <a:pt x="13" y="42"/>
                </a:lnTo>
                <a:lnTo>
                  <a:pt x="20" y="69"/>
                </a:lnTo>
                <a:lnTo>
                  <a:pt x="34" y="76"/>
                </a:lnTo>
                <a:lnTo>
                  <a:pt x="41" y="69"/>
                </a:lnTo>
                <a:lnTo>
                  <a:pt x="41" y="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8" name="Freeform 35"/>
          <p:cNvSpPr>
            <a:spLocks/>
          </p:cNvSpPr>
          <p:nvPr/>
        </p:nvSpPr>
        <p:spPr bwMode="auto">
          <a:xfrm>
            <a:off x="2493963" y="151447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2147483647 w 41"/>
              <a:gd name="T13" fmla="*/ 2147483647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41" y="35"/>
                </a:moveTo>
                <a:lnTo>
                  <a:pt x="41" y="48"/>
                </a:lnTo>
                <a:lnTo>
                  <a:pt x="34" y="62"/>
                </a:lnTo>
                <a:lnTo>
                  <a:pt x="20" y="69"/>
                </a:lnTo>
                <a:lnTo>
                  <a:pt x="7" y="55"/>
                </a:lnTo>
                <a:lnTo>
                  <a:pt x="0" y="35"/>
                </a:lnTo>
                <a:lnTo>
                  <a:pt x="7" y="7"/>
                </a:lnTo>
                <a:lnTo>
                  <a:pt x="20" y="0"/>
                </a:lnTo>
                <a:lnTo>
                  <a:pt x="41" y="7"/>
                </a:lnTo>
                <a:lnTo>
                  <a:pt x="41" y="28"/>
                </a:lnTo>
                <a:lnTo>
                  <a:pt x="41" y="35"/>
                </a:lnTo>
                <a:lnTo>
                  <a:pt x="14" y="35"/>
                </a:lnTo>
                <a:lnTo>
                  <a:pt x="14" y="48"/>
                </a:lnTo>
                <a:lnTo>
                  <a:pt x="20" y="55"/>
                </a:lnTo>
                <a:lnTo>
                  <a:pt x="27" y="48"/>
                </a:lnTo>
                <a:lnTo>
                  <a:pt x="27" y="35"/>
                </a:lnTo>
                <a:lnTo>
                  <a:pt x="27" y="21"/>
                </a:lnTo>
                <a:lnTo>
                  <a:pt x="20" y="14"/>
                </a:lnTo>
                <a:lnTo>
                  <a:pt x="14" y="21"/>
                </a:lnTo>
                <a:lnTo>
                  <a:pt x="14" y="35"/>
                </a:lnTo>
                <a:lnTo>
                  <a:pt x="41"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9" name="Freeform 36"/>
          <p:cNvSpPr>
            <a:spLocks/>
          </p:cNvSpPr>
          <p:nvPr/>
        </p:nvSpPr>
        <p:spPr bwMode="auto">
          <a:xfrm>
            <a:off x="2581275"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0" name="Freeform 37"/>
          <p:cNvSpPr>
            <a:spLocks/>
          </p:cNvSpPr>
          <p:nvPr/>
        </p:nvSpPr>
        <p:spPr bwMode="auto">
          <a:xfrm>
            <a:off x="2713038" y="1514475"/>
            <a:ext cx="119062" cy="98425"/>
          </a:xfrm>
          <a:custGeom>
            <a:avLst/>
            <a:gdLst>
              <a:gd name="T0" fmla="*/ 0 w 75"/>
              <a:gd name="T1" fmla="*/ 2147483647 h 62"/>
              <a:gd name="T2" fmla="*/ 0 w 75"/>
              <a:gd name="T3" fmla="*/ 0 h 62"/>
              <a:gd name="T4" fmla="*/ 2147483647 w 75"/>
              <a:gd name="T5" fmla="*/ 0 h 62"/>
              <a:gd name="T6" fmla="*/ 2147483647 w 75"/>
              <a:gd name="T7" fmla="*/ 2147483647 h 62"/>
              <a:gd name="T8" fmla="*/ 2147483647 w 75"/>
              <a:gd name="T9" fmla="*/ 0 h 62"/>
              <a:gd name="T10" fmla="*/ 2147483647 w 75"/>
              <a:gd name="T11" fmla="*/ 0 h 62"/>
              <a:gd name="T12" fmla="*/ 2147483647 w 75"/>
              <a:gd name="T13" fmla="*/ 2147483647 h 62"/>
              <a:gd name="T14" fmla="*/ 2147483647 w 75"/>
              <a:gd name="T15" fmla="*/ 0 h 62"/>
              <a:gd name="T16" fmla="*/ 2147483647 w 75"/>
              <a:gd name="T17" fmla="*/ 0 h 62"/>
              <a:gd name="T18" fmla="*/ 2147483647 w 75"/>
              <a:gd name="T19" fmla="*/ 2147483647 h 62"/>
              <a:gd name="T20" fmla="*/ 2147483647 w 75"/>
              <a:gd name="T21" fmla="*/ 2147483647 h 62"/>
              <a:gd name="T22" fmla="*/ 2147483647 w 75"/>
              <a:gd name="T23" fmla="*/ 2147483647 h 62"/>
              <a:gd name="T24" fmla="*/ 2147483647 w 75"/>
              <a:gd name="T25" fmla="*/ 2147483647 h 62"/>
              <a:gd name="T26" fmla="*/ 2147483647 w 75"/>
              <a:gd name="T27" fmla="*/ 2147483647 h 62"/>
              <a:gd name="T28" fmla="*/ 2147483647 w 75"/>
              <a:gd name="T29" fmla="*/ 2147483647 h 62"/>
              <a:gd name="T30" fmla="*/ 2147483647 w 75"/>
              <a:gd name="T31" fmla="*/ 2147483647 h 62"/>
              <a:gd name="T32" fmla="*/ 2147483647 w 75"/>
              <a:gd name="T33" fmla="*/ 2147483647 h 62"/>
              <a:gd name="T34" fmla="*/ 2147483647 w 75"/>
              <a:gd name="T35" fmla="*/ 2147483647 h 62"/>
              <a:gd name="T36" fmla="*/ 2147483647 w 75"/>
              <a:gd name="T37" fmla="*/ 2147483647 h 62"/>
              <a:gd name="T38" fmla="*/ 2147483647 w 75"/>
              <a:gd name="T39" fmla="*/ 2147483647 h 62"/>
              <a:gd name="T40" fmla="*/ 2147483647 w 75"/>
              <a:gd name="T41" fmla="*/ 2147483647 h 62"/>
              <a:gd name="T42" fmla="*/ 2147483647 w 75"/>
              <a:gd name="T43" fmla="*/ 2147483647 h 62"/>
              <a:gd name="T44" fmla="*/ 2147483647 w 75"/>
              <a:gd name="T45" fmla="*/ 2147483647 h 62"/>
              <a:gd name="T46" fmla="*/ 2147483647 w 75"/>
              <a:gd name="T47" fmla="*/ 2147483647 h 62"/>
              <a:gd name="T48" fmla="*/ 2147483647 w 75"/>
              <a:gd name="T49" fmla="*/ 2147483647 h 62"/>
              <a:gd name="T50" fmla="*/ 0 w 75"/>
              <a:gd name="T51" fmla="*/ 2147483647 h 62"/>
              <a:gd name="T52" fmla="*/ 0 w 75"/>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5"/>
              <a:gd name="T82" fmla="*/ 0 h 62"/>
              <a:gd name="T83" fmla="*/ 75 w 75"/>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5" h="62">
                <a:moveTo>
                  <a:pt x="0" y="21"/>
                </a:moveTo>
                <a:lnTo>
                  <a:pt x="0" y="0"/>
                </a:lnTo>
                <a:lnTo>
                  <a:pt x="13" y="0"/>
                </a:lnTo>
                <a:lnTo>
                  <a:pt x="13" y="7"/>
                </a:lnTo>
                <a:lnTo>
                  <a:pt x="27" y="0"/>
                </a:lnTo>
                <a:lnTo>
                  <a:pt x="34" y="0"/>
                </a:lnTo>
                <a:lnTo>
                  <a:pt x="41" y="7"/>
                </a:lnTo>
                <a:lnTo>
                  <a:pt x="48" y="0"/>
                </a:lnTo>
                <a:lnTo>
                  <a:pt x="55" y="0"/>
                </a:lnTo>
                <a:lnTo>
                  <a:pt x="69" y="7"/>
                </a:lnTo>
                <a:lnTo>
                  <a:pt x="75" y="21"/>
                </a:lnTo>
                <a:lnTo>
                  <a:pt x="75" y="62"/>
                </a:lnTo>
                <a:lnTo>
                  <a:pt x="62" y="62"/>
                </a:lnTo>
                <a:lnTo>
                  <a:pt x="62" y="28"/>
                </a:lnTo>
                <a:lnTo>
                  <a:pt x="62" y="14"/>
                </a:lnTo>
                <a:lnTo>
                  <a:pt x="55" y="14"/>
                </a:lnTo>
                <a:lnTo>
                  <a:pt x="48" y="21"/>
                </a:lnTo>
                <a:lnTo>
                  <a:pt x="48" y="28"/>
                </a:lnTo>
                <a:lnTo>
                  <a:pt x="48" y="62"/>
                </a:lnTo>
                <a:lnTo>
                  <a:pt x="34" y="62"/>
                </a:lnTo>
                <a:lnTo>
                  <a:pt x="34" y="28"/>
                </a:lnTo>
                <a:lnTo>
                  <a:pt x="27"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1" name="Freeform 38"/>
          <p:cNvSpPr>
            <a:spLocks/>
          </p:cNvSpPr>
          <p:nvPr/>
        </p:nvSpPr>
        <p:spPr bwMode="auto">
          <a:xfrm>
            <a:off x="2854325" y="1481138"/>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2" name="Freeform 39"/>
          <p:cNvSpPr>
            <a:spLocks/>
          </p:cNvSpPr>
          <p:nvPr/>
        </p:nvSpPr>
        <p:spPr bwMode="auto">
          <a:xfrm>
            <a:off x="2887663" y="1492250"/>
            <a:ext cx="53975" cy="120650"/>
          </a:xfrm>
          <a:custGeom>
            <a:avLst/>
            <a:gdLst>
              <a:gd name="T0" fmla="*/ 2147483647 w 34"/>
              <a:gd name="T1" fmla="*/ 0 h 76"/>
              <a:gd name="T2" fmla="*/ 2147483647 w 34"/>
              <a:gd name="T3" fmla="*/ 2147483647 h 76"/>
              <a:gd name="T4" fmla="*/ 2147483647 w 34"/>
              <a:gd name="T5" fmla="*/ 2147483647 h 76"/>
              <a:gd name="T6" fmla="*/ 2147483647 w 34"/>
              <a:gd name="T7" fmla="*/ 2147483647 h 76"/>
              <a:gd name="T8" fmla="*/ 2147483647 w 34"/>
              <a:gd name="T9" fmla="*/ 2147483647 h 76"/>
              <a:gd name="T10" fmla="*/ 2147483647 w 34"/>
              <a:gd name="T11" fmla="*/ 2147483647 h 76"/>
              <a:gd name="T12" fmla="*/ 2147483647 w 34"/>
              <a:gd name="T13" fmla="*/ 2147483647 h 76"/>
              <a:gd name="T14" fmla="*/ 2147483647 w 34"/>
              <a:gd name="T15" fmla="*/ 2147483647 h 76"/>
              <a:gd name="T16" fmla="*/ 2147483647 w 34"/>
              <a:gd name="T17" fmla="*/ 2147483647 h 76"/>
              <a:gd name="T18" fmla="*/ 2147483647 w 34"/>
              <a:gd name="T19" fmla="*/ 2147483647 h 76"/>
              <a:gd name="T20" fmla="*/ 2147483647 w 34"/>
              <a:gd name="T21" fmla="*/ 2147483647 h 76"/>
              <a:gd name="T22" fmla="*/ 2147483647 w 34"/>
              <a:gd name="T23" fmla="*/ 2147483647 h 76"/>
              <a:gd name="T24" fmla="*/ 2147483647 w 34"/>
              <a:gd name="T25" fmla="*/ 2147483647 h 76"/>
              <a:gd name="T26" fmla="*/ 2147483647 w 34"/>
              <a:gd name="T27" fmla="*/ 2147483647 h 76"/>
              <a:gd name="T28" fmla="*/ 0 w 34"/>
              <a:gd name="T29" fmla="*/ 2147483647 h 76"/>
              <a:gd name="T30" fmla="*/ 0 w 34"/>
              <a:gd name="T31" fmla="*/ 2147483647 h 76"/>
              <a:gd name="T32" fmla="*/ 2147483647 w 34"/>
              <a:gd name="T33" fmla="*/ 2147483647 h 76"/>
              <a:gd name="T34" fmla="*/ 2147483647 w 34"/>
              <a:gd name="T35" fmla="*/ 2147483647 h 76"/>
              <a:gd name="T36" fmla="*/ 2147483647 w 34"/>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76"/>
              <a:gd name="T59" fmla="*/ 34 w 34"/>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76">
                <a:moveTo>
                  <a:pt x="21" y="0"/>
                </a:moveTo>
                <a:lnTo>
                  <a:pt x="21" y="14"/>
                </a:lnTo>
                <a:lnTo>
                  <a:pt x="34" y="14"/>
                </a:lnTo>
                <a:lnTo>
                  <a:pt x="34" y="28"/>
                </a:lnTo>
                <a:lnTo>
                  <a:pt x="21" y="28"/>
                </a:lnTo>
                <a:lnTo>
                  <a:pt x="21" y="55"/>
                </a:lnTo>
                <a:lnTo>
                  <a:pt x="21" y="69"/>
                </a:lnTo>
                <a:lnTo>
                  <a:pt x="27" y="69"/>
                </a:lnTo>
                <a:lnTo>
                  <a:pt x="34" y="69"/>
                </a:lnTo>
                <a:lnTo>
                  <a:pt x="34" y="76"/>
                </a:lnTo>
                <a:lnTo>
                  <a:pt x="21"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3" name="Freeform 40"/>
          <p:cNvSpPr>
            <a:spLocks/>
          </p:cNvSpPr>
          <p:nvPr/>
        </p:nvSpPr>
        <p:spPr bwMode="auto">
          <a:xfrm>
            <a:off x="2952750" y="1514475"/>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8" y="0"/>
                </a:lnTo>
                <a:lnTo>
                  <a:pt x="35" y="0"/>
                </a:lnTo>
                <a:lnTo>
                  <a:pt x="42" y="7"/>
                </a:lnTo>
                <a:lnTo>
                  <a:pt x="48" y="0"/>
                </a:lnTo>
                <a:lnTo>
                  <a:pt x="55" y="0"/>
                </a:lnTo>
                <a:lnTo>
                  <a:pt x="69" y="7"/>
                </a:lnTo>
                <a:lnTo>
                  <a:pt x="69" y="21"/>
                </a:lnTo>
                <a:lnTo>
                  <a:pt x="69" y="62"/>
                </a:lnTo>
                <a:lnTo>
                  <a:pt x="55" y="62"/>
                </a:lnTo>
                <a:lnTo>
                  <a:pt x="55" y="28"/>
                </a:lnTo>
                <a:lnTo>
                  <a:pt x="55" y="14"/>
                </a:lnTo>
                <a:lnTo>
                  <a:pt x="48"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4" name="Freeform 41"/>
          <p:cNvSpPr>
            <a:spLocks/>
          </p:cNvSpPr>
          <p:nvPr/>
        </p:nvSpPr>
        <p:spPr bwMode="auto">
          <a:xfrm>
            <a:off x="3084513" y="151447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8" y="55"/>
                </a:lnTo>
                <a:lnTo>
                  <a:pt x="41" y="55"/>
                </a:lnTo>
                <a:lnTo>
                  <a:pt x="41" y="62"/>
                </a:lnTo>
                <a:lnTo>
                  <a:pt x="28" y="62"/>
                </a:lnTo>
                <a:lnTo>
                  <a:pt x="7" y="55"/>
                </a:lnTo>
                <a:lnTo>
                  <a:pt x="0" y="35"/>
                </a:lnTo>
                <a:lnTo>
                  <a:pt x="7" y="7"/>
                </a:lnTo>
                <a:lnTo>
                  <a:pt x="21" y="0"/>
                </a:lnTo>
                <a:lnTo>
                  <a:pt x="41" y="7"/>
                </a:lnTo>
                <a:lnTo>
                  <a:pt x="41" y="28"/>
                </a:lnTo>
                <a:lnTo>
                  <a:pt x="41"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5" name="Freeform 42"/>
          <p:cNvSpPr>
            <a:spLocks/>
          </p:cNvSpPr>
          <p:nvPr/>
        </p:nvSpPr>
        <p:spPr bwMode="auto">
          <a:xfrm>
            <a:off x="3171825" y="1514475"/>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0 h 62"/>
              <a:gd name="T10" fmla="*/ 2147483647 w 41"/>
              <a:gd name="T11" fmla="*/ 2147483647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0 w 41"/>
              <a:gd name="T31" fmla="*/ 2147483647 h 62"/>
              <a:gd name="T32" fmla="*/ 0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0" y="21"/>
                </a:moveTo>
                <a:lnTo>
                  <a:pt x="0" y="0"/>
                </a:lnTo>
                <a:lnTo>
                  <a:pt x="7" y="0"/>
                </a:lnTo>
                <a:lnTo>
                  <a:pt x="14" y="7"/>
                </a:lnTo>
                <a:lnTo>
                  <a:pt x="28" y="0"/>
                </a:lnTo>
                <a:lnTo>
                  <a:pt x="41" y="7"/>
                </a:lnTo>
                <a:lnTo>
                  <a:pt x="41" y="21"/>
                </a:lnTo>
                <a:lnTo>
                  <a:pt x="41"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6" name="Freeform 43"/>
          <p:cNvSpPr>
            <a:spLocks/>
          </p:cNvSpPr>
          <p:nvPr/>
        </p:nvSpPr>
        <p:spPr bwMode="auto">
          <a:xfrm>
            <a:off x="3248025" y="1492250"/>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0 w 35"/>
              <a:gd name="T27" fmla="*/ 2147483647 h 76"/>
              <a:gd name="T28" fmla="*/ 0 w 35"/>
              <a:gd name="T29" fmla="*/ 2147483647 h 76"/>
              <a:gd name="T30" fmla="*/ 2147483647 w 35"/>
              <a:gd name="T31" fmla="*/ 2147483647 h 76"/>
              <a:gd name="T32" fmla="*/ 2147483647 w 35"/>
              <a:gd name="T33" fmla="*/ 2147483647 h 76"/>
              <a:gd name="T34" fmla="*/ 2147483647 w 35"/>
              <a:gd name="T35" fmla="*/ 0 h 7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76"/>
              <a:gd name="T56" fmla="*/ 35 w 35"/>
              <a:gd name="T57" fmla="*/ 76 h 7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76">
                <a:moveTo>
                  <a:pt x="21" y="0"/>
                </a:moveTo>
                <a:lnTo>
                  <a:pt x="21" y="14"/>
                </a:lnTo>
                <a:lnTo>
                  <a:pt x="35" y="14"/>
                </a:lnTo>
                <a:lnTo>
                  <a:pt x="35" y="28"/>
                </a:lnTo>
                <a:lnTo>
                  <a:pt x="21" y="28"/>
                </a:lnTo>
                <a:lnTo>
                  <a:pt x="21" y="55"/>
                </a:lnTo>
                <a:lnTo>
                  <a:pt x="28" y="69"/>
                </a:lnTo>
                <a:lnTo>
                  <a:pt x="35" y="69"/>
                </a:lnTo>
                <a:lnTo>
                  <a:pt x="35" y="76"/>
                </a:lnTo>
                <a:lnTo>
                  <a:pt x="28" y="76"/>
                </a:lnTo>
                <a:lnTo>
                  <a:pt x="14" y="76"/>
                </a:lnTo>
                <a:lnTo>
                  <a:pt x="7" y="55"/>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97" name="Freeform 44"/>
          <p:cNvSpPr>
            <a:spLocks/>
          </p:cNvSpPr>
          <p:nvPr/>
        </p:nvSpPr>
        <p:spPr bwMode="auto">
          <a:xfrm>
            <a:off x="4310063" y="329723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0" y="0"/>
                </a:lnTo>
                <a:lnTo>
                  <a:pt x="34" y="0"/>
                </a:lnTo>
                <a:lnTo>
                  <a:pt x="55" y="90"/>
                </a:lnTo>
                <a:lnTo>
                  <a:pt x="41" y="90"/>
                </a:lnTo>
                <a:lnTo>
                  <a:pt x="34" y="62"/>
                </a:lnTo>
                <a:lnTo>
                  <a:pt x="14" y="62"/>
                </a:lnTo>
                <a:lnTo>
                  <a:pt x="34" y="55"/>
                </a:lnTo>
                <a:lnTo>
                  <a:pt x="27" y="35"/>
                </a:lnTo>
                <a:lnTo>
                  <a:pt x="27" y="14"/>
                </a:lnTo>
                <a:lnTo>
                  <a:pt x="20" y="35"/>
                </a:lnTo>
                <a:lnTo>
                  <a:pt x="20" y="55"/>
                </a:lnTo>
                <a:lnTo>
                  <a:pt x="34" y="55"/>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dirty="0">
              <a:solidFill>
                <a:srgbClr val="FF0000"/>
              </a:solidFill>
            </a:endParaRPr>
          </a:p>
        </p:txBody>
      </p:sp>
      <p:sp>
        <p:nvSpPr>
          <p:cNvPr id="198" name="Freeform 45"/>
          <p:cNvSpPr>
            <a:spLocks/>
          </p:cNvSpPr>
          <p:nvPr/>
        </p:nvSpPr>
        <p:spPr bwMode="auto">
          <a:xfrm>
            <a:off x="4397375" y="3330575"/>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62"/>
                </a:lnTo>
                <a:lnTo>
                  <a:pt x="0" y="34"/>
                </a:lnTo>
                <a:lnTo>
                  <a:pt x="7" y="14"/>
                </a:lnTo>
                <a:lnTo>
                  <a:pt x="21" y="7"/>
                </a:lnTo>
                <a:lnTo>
                  <a:pt x="27" y="0"/>
                </a:lnTo>
                <a:lnTo>
                  <a:pt x="41" y="7"/>
                </a:lnTo>
                <a:lnTo>
                  <a:pt x="34" y="14"/>
                </a:lnTo>
                <a:lnTo>
                  <a:pt x="27" y="14"/>
                </a:lnTo>
                <a:lnTo>
                  <a:pt x="21" y="21"/>
                </a:lnTo>
                <a:lnTo>
                  <a:pt x="14" y="34"/>
                </a:lnTo>
                <a:lnTo>
                  <a:pt x="21"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199" name="Freeform 46"/>
          <p:cNvSpPr>
            <a:spLocks/>
          </p:cNvSpPr>
          <p:nvPr/>
        </p:nvSpPr>
        <p:spPr bwMode="auto">
          <a:xfrm>
            <a:off x="4462463" y="3330575"/>
            <a:ext cx="66675" cy="109538"/>
          </a:xfrm>
          <a:custGeom>
            <a:avLst/>
            <a:gdLst>
              <a:gd name="T0" fmla="*/ 2147483647 w 42"/>
              <a:gd name="T1" fmla="*/ 2147483647 h 69"/>
              <a:gd name="T2" fmla="*/ 2147483647 w 42"/>
              <a:gd name="T3" fmla="*/ 2147483647 h 69"/>
              <a:gd name="T4" fmla="*/ 2147483647 w 42"/>
              <a:gd name="T5" fmla="*/ 2147483647 h 69"/>
              <a:gd name="T6" fmla="*/ 0 w 42"/>
              <a:gd name="T7" fmla="*/ 2147483647 h 69"/>
              <a:gd name="T8" fmla="*/ 2147483647 w 42"/>
              <a:gd name="T9" fmla="*/ 2147483647 h 69"/>
              <a:gd name="T10" fmla="*/ 2147483647 w 42"/>
              <a:gd name="T11" fmla="*/ 2147483647 h 69"/>
              <a:gd name="T12" fmla="*/ 2147483647 w 42"/>
              <a:gd name="T13" fmla="*/ 0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2"/>
              <a:gd name="T49" fmla="*/ 0 h 69"/>
              <a:gd name="T50" fmla="*/ 42 w 42"/>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2" h="69">
                <a:moveTo>
                  <a:pt x="35" y="62"/>
                </a:moveTo>
                <a:lnTo>
                  <a:pt x="28" y="69"/>
                </a:lnTo>
                <a:lnTo>
                  <a:pt x="7" y="62"/>
                </a:lnTo>
                <a:lnTo>
                  <a:pt x="0" y="34"/>
                </a:lnTo>
                <a:lnTo>
                  <a:pt x="7" y="14"/>
                </a:lnTo>
                <a:lnTo>
                  <a:pt x="21" y="7"/>
                </a:lnTo>
                <a:lnTo>
                  <a:pt x="28" y="0"/>
                </a:lnTo>
                <a:lnTo>
                  <a:pt x="42" y="7"/>
                </a:lnTo>
                <a:lnTo>
                  <a:pt x="35" y="14"/>
                </a:lnTo>
                <a:lnTo>
                  <a:pt x="28" y="14"/>
                </a:lnTo>
                <a:lnTo>
                  <a:pt x="21" y="21"/>
                </a:lnTo>
                <a:lnTo>
                  <a:pt x="14" y="34"/>
                </a:lnTo>
                <a:lnTo>
                  <a:pt x="21" y="48"/>
                </a:lnTo>
                <a:lnTo>
                  <a:pt x="28" y="55"/>
                </a:lnTo>
                <a:lnTo>
                  <a:pt x="35" y="55"/>
                </a:lnTo>
                <a:lnTo>
                  <a:pt x="35"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0" name="Freeform 47"/>
          <p:cNvSpPr>
            <a:spLocks/>
          </p:cNvSpPr>
          <p:nvPr/>
        </p:nvSpPr>
        <p:spPr bwMode="auto">
          <a:xfrm>
            <a:off x="4529138" y="3330575"/>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4"/>
                </a:moveTo>
                <a:lnTo>
                  <a:pt x="41" y="48"/>
                </a:lnTo>
                <a:lnTo>
                  <a:pt x="41" y="62"/>
                </a:lnTo>
                <a:lnTo>
                  <a:pt x="20" y="69"/>
                </a:lnTo>
                <a:lnTo>
                  <a:pt x="7" y="62"/>
                </a:lnTo>
                <a:lnTo>
                  <a:pt x="0" y="34"/>
                </a:lnTo>
                <a:lnTo>
                  <a:pt x="7" y="7"/>
                </a:lnTo>
                <a:lnTo>
                  <a:pt x="20" y="0"/>
                </a:lnTo>
                <a:lnTo>
                  <a:pt x="41" y="14"/>
                </a:lnTo>
                <a:lnTo>
                  <a:pt x="41" y="34"/>
                </a:lnTo>
                <a:lnTo>
                  <a:pt x="48" y="34"/>
                </a:lnTo>
                <a:lnTo>
                  <a:pt x="13" y="34"/>
                </a:lnTo>
                <a:lnTo>
                  <a:pt x="13" y="48"/>
                </a:lnTo>
                <a:lnTo>
                  <a:pt x="20" y="55"/>
                </a:lnTo>
                <a:lnTo>
                  <a:pt x="27" y="48"/>
                </a:lnTo>
                <a:lnTo>
                  <a:pt x="34" y="34"/>
                </a:lnTo>
                <a:lnTo>
                  <a:pt x="27" y="21"/>
                </a:lnTo>
                <a:lnTo>
                  <a:pt x="20" y="14"/>
                </a:lnTo>
                <a:lnTo>
                  <a:pt x="13" y="21"/>
                </a:lnTo>
                <a:lnTo>
                  <a:pt x="13" y="34"/>
                </a:lnTo>
                <a:lnTo>
                  <a:pt x="48"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1" name="Freeform 48"/>
          <p:cNvSpPr>
            <a:spLocks/>
          </p:cNvSpPr>
          <p:nvPr/>
        </p:nvSpPr>
        <p:spPr bwMode="auto">
          <a:xfrm>
            <a:off x="4616450" y="333057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0 h 69"/>
              <a:gd name="T16" fmla="*/ 2147483647 w 41"/>
              <a:gd name="T17" fmla="*/ 0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0 h 69"/>
              <a:gd name="T32" fmla="*/ 2147483647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41" y="48"/>
                </a:moveTo>
                <a:lnTo>
                  <a:pt x="41" y="69"/>
                </a:lnTo>
                <a:lnTo>
                  <a:pt x="34" y="69"/>
                </a:lnTo>
                <a:lnTo>
                  <a:pt x="34" y="62"/>
                </a:lnTo>
                <a:lnTo>
                  <a:pt x="20" y="69"/>
                </a:lnTo>
                <a:lnTo>
                  <a:pt x="7" y="62"/>
                </a:lnTo>
                <a:lnTo>
                  <a:pt x="0" y="41"/>
                </a:lnTo>
                <a:lnTo>
                  <a:pt x="0" y="0"/>
                </a:lnTo>
                <a:lnTo>
                  <a:pt x="14" y="0"/>
                </a:lnTo>
                <a:lnTo>
                  <a:pt x="14" y="41"/>
                </a:lnTo>
                <a:lnTo>
                  <a:pt x="14" y="55"/>
                </a:lnTo>
                <a:lnTo>
                  <a:pt x="20" y="55"/>
                </a:lnTo>
                <a:lnTo>
                  <a:pt x="27" y="48"/>
                </a:lnTo>
                <a:lnTo>
                  <a:pt x="27" y="41"/>
                </a:lnTo>
                <a:lnTo>
                  <a:pt x="27" y="0"/>
                </a:lnTo>
                <a:lnTo>
                  <a:pt x="41" y="0"/>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2" name="Freeform 49"/>
          <p:cNvSpPr>
            <a:spLocks/>
          </p:cNvSpPr>
          <p:nvPr/>
        </p:nvSpPr>
        <p:spPr bwMode="auto">
          <a:xfrm>
            <a:off x="4703763" y="3330575"/>
            <a:ext cx="76200" cy="109538"/>
          </a:xfrm>
          <a:custGeom>
            <a:avLst/>
            <a:gdLst>
              <a:gd name="T0" fmla="*/ 0 w 48"/>
              <a:gd name="T1" fmla="*/ 2147483647 h 69"/>
              <a:gd name="T2" fmla="*/ 0 w 48"/>
              <a:gd name="T3" fmla="*/ 0 h 69"/>
              <a:gd name="T4" fmla="*/ 2147483647 w 48"/>
              <a:gd name="T5" fmla="*/ 0 h 69"/>
              <a:gd name="T6" fmla="*/ 2147483647 w 48"/>
              <a:gd name="T7" fmla="*/ 2147483647 h 69"/>
              <a:gd name="T8" fmla="*/ 2147483647 w 48"/>
              <a:gd name="T9" fmla="*/ 0 h 69"/>
              <a:gd name="T10" fmla="*/ 2147483647 w 48"/>
              <a:gd name="T11" fmla="*/ 2147483647 h 69"/>
              <a:gd name="T12" fmla="*/ 2147483647 w 48"/>
              <a:gd name="T13" fmla="*/ 2147483647 h 69"/>
              <a:gd name="T14" fmla="*/ 2147483647 w 48"/>
              <a:gd name="T15" fmla="*/ 2147483647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0 w 48"/>
              <a:gd name="T31" fmla="*/ 2147483647 h 69"/>
              <a:gd name="T32" fmla="*/ 0 w 48"/>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9"/>
              <a:gd name="T53" fmla="*/ 48 w 48"/>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9">
                <a:moveTo>
                  <a:pt x="0" y="21"/>
                </a:moveTo>
                <a:lnTo>
                  <a:pt x="0" y="0"/>
                </a:lnTo>
                <a:lnTo>
                  <a:pt x="14" y="0"/>
                </a:lnTo>
                <a:lnTo>
                  <a:pt x="14" y="14"/>
                </a:lnTo>
                <a:lnTo>
                  <a:pt x="27" y="0"/>
                </a:lnTo>
                <a:lnTo>
                  <a:pt x="41" y="7"/>
                </a:lnTo>
                <a:lnTo>
                  <a:pt x="48" y="27"/>
                </a:lnTo>
                <a:lnTo>
                  <a:pt x="48" y="69"/>
                </a:lnTo>
                <a:lnTo>
                  <a:pt x="34" y="69"/>
                </a:lnTo>
                <a:lnTo>
                  <a:pt x="34" y="27"/>
                </a:lnTo>
                <a:lnTo>
                  <a:pt x="27" y="21"/>
                </a:lnTo>
                <a:lnTo>
                  <a:pt x="27" y="14"/>
                </a:lnTo>
                <a:lnTo>
                  <a:pt x="14" y="21"/>
                </a:lnTo>
                <a:lnTo>
                  <a:pt x="14" y="27"/>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3" name="Freeform 50"/>
          <p:cNvSpPr>
            <a:spLocks/>
          </p:cNvSpPr>
          <p:nvPr/>
        </p:nvSpPr>
        <p:spPr bwMode="auto">
          <a:xfrm>
            <a:off x="4791075" y="3308350"/>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62"/>
                </a:lnTo>
                <a:lnTo>
                  <a:pt x="21" y="69"/>
                </a:lnTo>
                <a:lnTo>
                  <a:pt x="28" y="69"/>
                </a:lnTo>
                <a:lnTo>
                  <a:pt x="28"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4" name="Freeform 51"/>
          <p:cNvSpPr>
            <a:spLocks/>
          </p:cNvSpPr>
          <p:nvPr/>
        </p:nvSpPr>
        <p:spPr bwMode="auto">
          <a:xfrm>
            <a:off x="4845050" y="3330575"/>
            <a:ext cx="77788"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0 w 49"/>
              <a:gd name="T13" fmla="*/ 2147483647 h 69"/>
              <a:gd name="T14" fmla="*/ 2147483647 w 49"/>
              <a:gd name="T15" fmla="*/ 2147483647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0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2147483647 w 49"/>
              <a:gd name="T43" fmla="*/ 2147483647 h 69"/>
              <a:gd name="T44" fmla="*/ 2147483647 w 49"/>
              <a:gd name="T45" fmla="*/ 2147483647 h 69"/>
              <a:gd name="T46" fmla="*/ 2147483647 w 49"/>
              <a:gd name="T47" fmla="*/ 2147483647 h 69"/>
              <a:gd name="T48" fmla="*/ 2147483647 w 49"/>
              <a:gd name="T49" fmla="*/ 2147483647 h 69"/>
              <a:gd name="T50" fmla="*/ 2147483647 w 49"/>
              <a:gd name="T51" fmla="*/ 2147483647 h 69"/>
              <a:gd name="T52" fmla="*/ 2147483647 w 49"/>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9"/>
              <a:gd name="T82" fmla="*/ 0 h 69"/>
              <a:gd name="T83" fmla="*/ 49 w 49"/>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9" h="69">
                <a:moveTo>
                  <a:pt x="42" y="55"/>
                </a:moveTo>
                <a:lnTo>
                  <a:pt x="49" y="69"/>
                </a:lnTo>
                <a:lnTo>
                  <a:pt x="35" y="69"/>
                </a:lnTo>
                <a:lnTo>
                  <a:pt x="35" y="62"/>
                </a:lnTo>
                <a:lnTo>
                  <a:pt x="21" y="69"/>
                </a:lnTo>
                <a:lnTo>
                  <a:pt x="7" y="62"/>
                </a:lnTo>
                <a:lnTo>
                  <a:pt x="0" y="48"/>
                </a:lnTo>
                <a:lnTo>
                  <a:pt x="7" y="41"/>
                </a:lnTo>
                <a:lnTo>
                  <a:pt x="14" y="34"/>
                </a:lnTo>
                <a:lnTo>
                  <a:pt x="28" y="27"/>
                </a:lnTo>
                <a:lnTo>
                  <a:pt x="28" y="21"/>
                </a:lnTo>
                <a:lnTo>
                  <a:pt x="28" y="14"/>
                </a:lnTo>
                <a:lnTo>
                  <a:pt x="21" y="14"/>
                </a:lnTo>
                <a:lnTo>
                  <a:pt x="7" y="14"/>
                </a:lnTo>
                <a:lnTo>
                  <a:pt x="7" y="7"/>
                </a:lnTo>
                <a:lnTo>
                  <a:pt x="28" y="0"/>
                </a:lnTo>
                <a:lnTo>
                  <a:pt x="42" y="7"/>
                </a:lnTo>
                <a:lnTo>
                  <a:pt x="42" y="27"/>
                </a:lnTo>
                <a:lnTo>
                  <a:pt x="42" y="55"/>
                </a:lnTo>
                <a:lnTo>
                  <a:pt x="35" y="34"/>
                </a:lnTo>
                <a:lnTo>
                  <a:pt x="21" y="34"/>
                </a:lnTo>
                <a:lnTo>
                  <a:pt x="14" y="48"/>
                </a:lnTo>
                <a:lnTo>
                  <a:pt x="21" y="55"/>
                </a:lnTo>
                <a:lnTo>
                  <a:pt x="28" y="48"/>
                </a:lnTo>
                <a:lnTo>
                  <a:pt x="35" y="48"/>
                </a:lnTo>
                <a:lnTo>
                  <a:pt x="35" y="34"/>
                </a:lnTo>
                <a:lnTo>
                  <a:pt x="42"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5" name="Freeform 52"/>
          <p:cNvSpPr>
            <a:spLocks/>
          </p:cNvSpPr>
          <p:nvPr/>
        </p:nvSpPr>
        <p:spPr bwMode="auto">
          <a:xfrm>
            <a:off x="4933950" y="329723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0 w 48"/>
              <a:gd name="T21" fmla="*/ 2147483647 h 90"/>
              <a:gd name="T22" fmla="*/ 0 w 48"/>
              <a:gd name="T23" fmla="*/ 2147483647 h 90"/>
              <a:gd name="T24" fmla="*/ 0 w 48"/>
              <a:gd name="T25" fmla="*/ 0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0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0"/>
                </a:moveTo>
                <a:lnTo>
                  <a:pt x="13" y="0"/>
                </a:lnTo>
                <a:lnTo>
                  <a:pt x="13" y="28"/>
                </a:lnTo>
                <a:lnTo>
                  <a:pt x="27" y="21"/>
                </a:lnTo>
                <a:lnTo>
                  <a:pt x="41" y="35"/>
                </a:lnTo>
                <a:lnTo>
                  <a:pt x="48" y="55"/>
                </a:lnTo>
                <a:lnTo>
                  <a:pt x="41" y="83"/>
                </a:lnTo>
                <a:lnTo>
                  <a:pt x="27" y="90"/>
                </a:lnTo>
                <a:lnTo>
                  <a:pt x="13" y="83"/>
                </a:lnTo>
                <a:lnTo>
                  <a:pt x="13" y="90"/>
                </a:lnTo>
                <a:lnTo>
                  <a:pt x="0" y="90"/>
                </a:lnTo>
                <a:lnTo>
                  <a:pt x="0" y="69"/>
                </a:lnTo>
                <a:lnTo>
                  <a:pt x="0" y="0"/>
                </a:lnTo>
                <a:lnTo>
                  <a:pt x="13" y="62"/>
                </a:lnTo>
                <a:lnTo>
                  <a:pt x="13" y="69"/>
                </a:lnTo>
                <a:lnTo>
                  <a:pt x="27" y="76"/>
                </a:lnTo>
                <a:lnTo>
                  <a:pt x="34" y="69"/>
                </a:lnTo>
                <a:lnTo>
                  <a:pt x="34" y="55"/>
                </a:lnTo>
                <a:lnTo>
                  <a:pt x="34" y="42"/>
                </a:lnTo>
                <a:lnTo>
                  <a:pt x="27" y="35"/>
                </a:lnTo>
                <a:lnTo>
                  <a:pt x="13" y="42"/>
                </a:lnTo>
                <a:lnTo>
                  <a:pt x="13" y="48"/>
                </a:lnTo>
                <a:lnTo>
                  <a:pt x="13" y="6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6" name="Freeform 53"/>
          <p:cNvSpPr>
            <a:spLocks/>
          </p:cNvSpPr>
          <p:nvPr/>
        </p:nvSpPr>
        <p:spPr bwMode="auto">
          <a:xfrm>
            <a:off x="5021263" y="3297238"/>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1"/>
                </a:lnTo>
                <a:lnTo>
                  <a:pt x="14" y="21"/>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7" name="Rectangle 54"/>
          <p:cNvSpPr>
            <a:spLocks noChangeArrowheads="1"/>
          </p:cNvSpPr>
          <p:nvPr/>
        </p:nvSpPr>
        <p:spPr bwMode="auto">
          <a:xfrm>
            <a:off x="5064125" y="329723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solidFill>
                <a:srgbClr val="FF0000"/>
              </a:solidFill>
            </a:endParaRPr>
          </a:p>
        </p:txBody>
      </p:sp>
      <p:sp>
        <p:nvSpPr>
          <p:cNvPr id="208" name="Freeform 55"/>
          <p:cNvSpPr>
            <a:spLocks/>
          </p:cNvSpPr>
          <p:nvPr/>
        </p:nvSpPr>
        <p:spPr bwMode="auto">
          <a:xfrm>
            <a:off x="5108575" y="329723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09" name="Freeform 56"/>
          <p:cNvSpPr>
            <a:spLocks/>
          </p:cNvSpPr>
          <p:nvPr/>
        </p:nvSpPr>
        <p:spPr bwMode="auto">
          <a:xfrm>
            <a:off x="5151438" y="3308350"/>
            <a:ext cx="44450" cy="131763"/>
          </a:xfrm>
          <a:custGeom>
            <a:avLst/>
            <a:gdLst>
              <a:gd name="T0" fmla="*/ 2147483647 w 28"/>
              <a:gd name="T1" fmla="*/ 0 h 83"/>
              <a:gd name="T2" fmla="*/ 2147483647 w 28"/>
              <a:gd name="T3" fmla="*/ 2147483647 h 83"/>
              <a:gd name="T4" fmla="*/ 2147483647 w 28"/>
              <a:gd name="T5" fmla="*/ 2147483647 h 83"/>
              <a:gd name="T6" fmla="*/ 2147483647 w 28"/>
              <a:gd name="T7" fmla="*/ 2147483647 h 83"/>
              <a:gd name="T8" fmla="*/ 2147483647 w 28"/>
              <a:gd name="T9" fmla="*/ 2147483647 h 83"/>
              <a:gd name="T10" fmla="*/ 2147483647 w 28"/>
              <a:gd name="T11" fmla="*/ 2147483647 h 83"/>
              <a:gd name="T12" fmla="*/ 2147483647 w 28"/>
              <a:gd name="T13" fmla="*/ 2147483647 h 83"/>
              <a:gd name="T14" fmla="*/ 2147483647 w 28"/>
              <a:gd name="T15" fmla="*/ 2147483647 h 83"/>
              <a:gd name="T16" fmla="*/ 2147483647 w 28"/>
              <a:gd name="T17" fmla="*/ 2147483647 h 83"/>
              <a:gd name="T18" fmla="*/ 2147483647 w 28"/>
              <a:gd name="T19" fmla="*/ 2147483647 h 83"/>
              <a:gd name="T20" fmla="*/ 2147483647 w 28"/>
              <a:gd name="T21" fmla="*/ 2147483647 h 83"/>
              <a:gd name="T22" fmla="*/ 2147483647 w 28"/>
              <a:gd name="T23" fmla="*/ 2147483647 h 83"/>
              <a:gd name="T24" fmla="*/ 2147483647 w 28"/>
              <a:gd name="T25" fmla="*/ 2147483647 h 83"/>
              <a:gd name="T26" fmla="*/ 0 w 28"/>
              <a:gd name="T27" fmla="*/ 2147483647 h 83"/>
              <a:gd name="T28" fmla="*/ 0 w 28"/>
              <a:gd name="T29" fmla="*/ 2147483647 h 83"/>
              <a:gd name="T30" fmla="*/ 2147483647 w 28"/>
              <a:gd name="T31" fmla="*/ 2147483647 h 83"/>
              <a:gd name="T32" fmla="*/ 2147483647 w 28"/>
              <a:gd name="T33" fmla="*/ 2147483647 h 83"/>
              <a:gd name="T34" fmla="*/ 2147483647 w 28"/>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83"/>
              <a:gd name="T56" fmla="*/ 28 w 28"/>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83">
                <a:moveTo>
                  <a:pt x="21" y="0"/>
                </a:moveTo>
                <a:lnTo>
                  <a:pt x="21" y="14"/>
                </a:lnTo>
                <a:lnTo>
                  <a:pt x="28" y="14"/>
                </a:lnTo>
                <a:lnTo>
                  <a:pt x="28" y="28"/>
                </a:lnTo>
                <a:lnTo>
                  <a:pt x="21" y="28"/>
                </a:lnTo>
                <a:lnTo>
                  <a:pt x="21" y="62"/>
                </a:lnTo>
                <a:lnTo>
                  <a:pt x="21" y="69"/>
                </a:lnTo>
                <a:lnTo>
                  <a:pt x="28" y="69"/>
                </a:lnTo>
                <a:lnTo>
                  <a:pt x="28" y="83"/>
                </a:lnTo>
                <a:lnTo>
                  <a:pt x="21" y="83"/>
                </a:lnTo>
                <a:lnTo>
                  <a:pt x="7"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10" name="Freeform 57"/>
          <p:cNvSpPr>
            <a:spLocks/>
          </p:cNvSpPr>
          <p:nvPr/>
        </p:nvSpPr>
        <p:spPr bwMode="auto">
          <a:xfrm>
            <a:off x="5207000" y="3330575"/>
            <a:ext cx="76200" cy="152400"/>
          </a:xfrm>
          <a:custGeom>
            <a:avLst/>
            <a:gdLst>
              <a:gd name="T0" fmla="*/ 2147483647 w 48"/>
              <a:gd name="T1" fmla="*/ 0 h 96"/>
              <a:gd name="T2" fmla="*/ 2147483647 w 48"/>
              <a:gd name="T3" fmla="*/ 2147483647 h 96"/>
              <a:gd name="T4" fmla="*/ 2147483647 w 48"/>
              <a:gd name="T5" fmla="*/ 2147483647 h 96"/>
              <a:gd name="T6" fmla="*/ 2147483647 w 48"/>
              <a:gd name="T7" fmla="*/ 2147483647 h 96"/>
              <a:gd name="T8" fmla="*/ 2147483647 w 48"/>
              <a:gd name="T9" fmla="*/ 2147483647 h 96"/>
              <a:gd name="T10" fmla="*/ 2147483647 w 48"/>
              <a:gd name="T11" fmla="*/ 0 h 96"/>
              <a:gd name="T12" fmla="*/ 2147483647 w 48"/>
              <a:gd name="T13" fmla="*/ 0 h 96"/>
              <a:gd name="T14" fmla="*/ 2147483647 w 48"/>
              <a:gd name="T15" fmla="*/ 2147483647 h 96"/>
              <a:gd name="T16" fmla="*/ 2147483647 w 48"/>
              <a:gd name="T17" fmla="*/ 2147483647 h 96"/>
              <a:gd name="T18" fmla="*/ 2147483647 w 48"/>
              <a:gd name="T19" fmla="*/ 2147483647 h 96"/>
              <a:gd name="T20" fmla="*/ 0 w 48"/>
              <a:gd name="T21" fmla="*/ 2147483647 h 96"/>
              <a:gd name="T22" fmla="*/ 2147483647 w 48"/>
              <a:gd name="T23" fmla="*/ 2147483647 h 96"/>
              <a:gd name="T24" fmla="*/ 2147483647 w 48"/>
              <a:gd name="T25" fmla="*/ 2147483647 h 96"/>
              <a:gd name="T26" fmla="*/ 2147483647 w 48"/>
              <a:gd name="T27" fmla="*/ 2147483647 h 96"/>
              <a:gd name="T28" fmla="*/ 0 w 48"/>
              <a:gd name="T29" fmla="*/ 0 h 96"/>
              <a:gd name="T30" fmla="*/ 2147483647 w 48"/>
              <a:gd name="T31" fmla="*/ 0 h 9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96"/>
              <a:gd name="T50" fmla="*/ 48 w 48"/>
              <a:gd name="T51" fmla="*/ 96 h 9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96">
                <a:moveTo>
                  <a:pt x="14" y="0"/>
                </a:moveTo>
                <a:lnTo>
                  <a:pt x="21" y="34"/>
                </a:lnTo>
                <a:lnTo>
                  <a:pt x="21" y="48"/>
                </a:lnTo>
                <a:lnTo>
                  <a:pt x="27" y="48"/>
                </a:lnTo>
                <a:lnTo>
                  <a:pt x="27" y="41"/>
                </a:lnTo>
                <a:lnTo>
                  <a:pt x="34" y="0"/>
                </a:lnTo>
                <a:lnTo>
                  <a:pt x="48" y="0"/>
                </a:lnTo>
                <a:lnTo>
                  <a:pt x="34" y="48"/>
                </a:lnTo>
                <a:lnTo>
                  <a:pt x="21" y="83"/>
                </a:lnTo>
                <a:lnTo>
                  <a:pt x="7" y="96"/>
                </a:lnTo>
                <a:lnTo>
                  <a:pt x="0" y="83"/>
                </a:lnTo>
                <a:lnTo>
                  <a:pt x="14" y="76"/>
                </a:lnTo>
                <a:lnTo>
                  <a:pt x="14" y="69"/>
                </a:lnTo>
                <a:lnTo>
                  <a:pt x="14" y="62"/>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solidFill>
                <a:srgbClr val="FF0000"/>
              </a:solidFill>
            </a:endParaRPr>
          </a:p>
        </p:txBody>
      </p:sp>
      <p:sp>
        <p:nvSpPr>
          <p:cNvPr id="211" name="Freeform 58"/>
          <p:cNvSpPr>
            <a:spLocks/>
          </p:cNvSpPr>
          <p:nvPr/>
        </p:nvSpPr>
        <p:spPr bwMode="auto">
          <a:xfrm>
            <a:off x="1990725" y="23891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9"/>
                </a:moveTo>
                <a:lnTo>
                  <a:pt x="14" y="90"/>
                </a:lnTo>
                <a:lnTo>
                  <a:pt x="0" y="90"/>
                </a:lnTo>
                <a:lnTo>
                  <a:pt x="20" y="0"/>
                </a:lnTo>
                <a:lnTo>
                  <a:pt x="34" y="0"/>
                </a:lnTo>
                <a:lnTo>
                  <a:pt x="55" y="90"/>
                </a:lnTo>
                <a:lnTo>
                  <a:pt x="41" y="90"/>
                </a:lnTo>
                <a:lnTo>
                  <a:pt x="34" y="69"/>
                </a:lnTo>
                <a:lnTo>
                  <a:pt x="20" y="69"/>
                </a:lnTo>
                <a:lnTo>
                  <a:pt x="34" y="55"/>
                </a:lnTo>
                <a:lnTo>
                  <a:pt x="27" y="35"/>
                </a:lnTo>
                <a:lnTo>
                  <a:pt x="27" y="14"/>
                </a:lnTo>
                <a:lnTo>
                  <a:pt x="20" y="35"/>
                </a:lnTo>
                <a:lnTo>
                  <a:pt x="20" y="55"/>
                </a:lnTo>
                <a:lnTo>
                  <a:pt x="34" y="55"/>
                </a:lnTo>
                <a:lnTo>
                  <a:pt x="2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2" name="Freeform 59"/>
          <p:cNvSpPr>
            <a:spLocks/>
          </p:cNvSpPr>
          <p:nvPr/>
        </p:nvSpPr>
        <p:spPr bwMode="auto">
          <a:xfrm>
            <a:off x="2089150"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27"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3" name="Freeform 60"/>
          <p:cNvSpPr>
            <a:spLocks/>
          </p:cNvSpPr>
          <p:nvPr/>
        </p:nvSpPr>
        <p:spPr bwMode="auto">
          <a:xfrm>
            <a:off x="2143125" y="2433638"/>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2147483647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8" y="41"/>
                </a:lnTo>
                <a:lnTo>
                  <a:pt x="14" y="34"/>
                </a:lnTo>
                <a:lnTo>
                  <a:pt x="7" y="27"/>
                </a:lnTo>
                <a:lnTo>
                  <a:pt x="7" y="14"/>
                </a:lnTo>
                <a:lnTo>
                  <a:pt x="7" y="0"/>
                </a:lnTo>
                <a:lnTo>
                  <a:pt x="21" y="0"/>
                </a:lnTo>
                <a:lnTo>
                  <a:pt x="35" y="0"/>
                </a:lnTo>
                <a:lnTo>
                  <a:pt x="35" y="14"/>
                </a:lnTo>
                <a:lnTo>
                  <a:pt x="28" y="7"/>
                </a:lnTo>
                <a:lnTo>
                  <a:pt x="14" y="14"/>
                </a:lnTo>
                <a:lnTo>
                  <a:pt x="28" y="21"/>
                </a:lnTo>
                <a:lnTo>
                  <a:pt x="35" y="34"/>
                </a:lnTo>
                <a:lnTo>
                  <a:pt x="35" y="41"/>
                </a:lnTo>
                <a:lnTo>
                  <a:pt x="35"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4" name="Freeform 61"/>
          <p:cNvSpPr>
            <a:spLocks/>
          </p:cNvSpPr>
          <p:nvPr/>
        </p:nvSpPr>
        <p:spPr bwMode="auto">
          <a:xfrm>
            <a:off x="2220913" y="2433638"/>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0 w 41"/>
              <a:gd name="T15" fmla="*/ 2147483647 h 62"/>
              <a:gd name="T16" fmla="*/ 0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6" y="34"/>
                </a:moveTo>
                <a:lnTo>
                  <a:pt x="13" y="48"/>
                </a:lnTo>
                <a:lnTo>
                  <a:pt x="27" y="48"/>
                </a:lnTo>
                <a:lnTo>
                  <a:pt x="34" y="48"/>
                </a:lnTo>
                <a:lnTo>
                  <a:pt x="34" y="62"/>
                </a:lnTo>
                <a:lnTo>
                  <a:pt x="20" y="62"/>
                </a:lnTo>
                <a:lnTo>
                  <a:pt x="0" y="55"/>
                </a:lnTo>
                <a:lnTo>
                  <a:pt x="0" y="27"/>
                </a:lnTo>
                <a:lnTo>
                  <a:pt x="0" y="7"/>
                </a:lnTo>
                <a:lnTo>
                  <a:pt x="20" y="0"/>
                </a:lnTo>
                <a:lnTo>
                  <a:pt x="34" y="7"/>
                </a:lnTo>
                <a:lnTo>
                  <a:pt x="41" y="27"/>
                </a:lnTo>
                <a:lnTo>
                  <a:pt x="41" y="34"/>
                </a:lnTo>
                <a:lnTo>
                  <a:pt x="6" y="34"/>
                </a:lnTo>
                <a:lnTo>
                  <a:pt x="27" y="21"/>
                </a:lnTo>
                <a:lnTo>
                  <a:pt x="27" y="14"/>
                </a:lnTo>
                <a:lnTo>
                  <a:pt x="20" y="7"/>
                </a:lnTo>
                <a:lnTo>
                  <a:pt x="13" y="14"/>
                </a:lnTo>
                <a:lnTo>
                  <a:pt x="6" y="21"/>
                </a:lnTo>
                <a:lnTo>
                  <a:pt x="27" y="21"/>
                </a:lnTo>
                <a:lnTo>
                  <a:pt x="6"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 name="Freeform 62"/>
          <p:cNvSpPr>
            <a:spLocks/>
          </p:cNvSpPr>
          <p:nvPr/>
        </p:nvSpPr>
        <p:spPr bwMode="auto">
          <a:xfrm>
            <a:off x="2297113" y="2433638"/>
            <a:ext cx="53975" cy="98425"/>
          </a:xfrm>
          <a:custGeom>
            <a:avLst/>
            <a:gdLst>
              <a:gd name="T0" fmla="*/ 0 w 34"/>
              <a:gd name="T1" fmla="*/ 2147483647 h 62"/>
              <a:gd name="T2" fmla="*/ 2147483647 w 34"/>
              <a:gd name="T3" fmla="*/ 2147483647 h 62"/>
              <a:gd name="T4" fmla="*/ 2147483647 w 34"/>
              <a:gd name="T5" fmla="*/ 2147483647 h 62"/>
              <a:gd name="T6" fmla="*/ 2147483647 w 34"/>
              <a:gd name="T7" fmla="*/ 2147483647 h 62"/>
              <a:gd name="T8" fmla="*/ 0 w 34"/>
              <a:gd name="T9" fmla="*/ 2147483647 h 62"/>
              <a:gd name="T10" fmla="*/ 0 w 34"/>
              <a:gd name="T11" fmla="*/ 2147483647 h 62"/>
              <a:gd name="T12" fmla="*/ 2147483647 w 34"/>
              <a:gd name="T13" fmla="*/ 0 h 62"/>
              <a:gd name="T14" fmla="*/ 2147483647 w 34"/>
              <a:gd name="T15" fmla="*/ 0 h 62"/>
              <a:gd name="T16" fmla="*/ 2147483647 w 34"/>
              <a:gd name="T17" fmla="*/ 0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2147483647 w 34"/>
              <a:gd name="T29" fmla="*/ 2147483647 h 62"/>
              <a:gd name="T30" fmla="*/ 2147483647 w 34"/>
              <a:gd name="T31" fmla="*/ 2147483647 h 62"/>
              <a:gd name="T32" fmla="*/ 2147483647 w 34"/>
              <a:gd name="T33" fmla="*/ 2147483647 h 62"/>
              <a:gd name="T34" fmla="*/ 0 w 34"/>
              <a:gd name="T35" fmla="*/ 2147483647 h 62"/>
              <a:gd name="T36" fmla="*/ 0 w 34"/>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2"/>
              <a:gd name="T59" fmla="*/ 34 w 34"/>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2">
                <a:moveTo>
                  <a:pt x="0" y="48"/>
                </a:moveTo>
                <a:lnTo>
                  <a:pt x="14" y="55"/>
                </a:lnTo>
                <a:lnTo>
                  <a:pt x="20" y="41"/>
                </a:lnTo>
                <a:lnTo>
                  <a:pt x="14" y="34"/>
                </a:lnTo>
                <a:lnTo>
                  <a:pt x="0" y="27"/>
                </a:lnTo>
                <a:lnTo>
                  <a:pt x="0" y="14"/>
                </a:lnTo>
                <a:lnTo>
                  <a:pt x="7" y="0"/>
                </a:lnTo>
                <a:lnTo>
                  <a:pt x="20" y="0"/>
                </a:lnTo>
                <a:lnTo>
                  <a:pt x="34" y="0"/>
                </a:lnTo>
                <a:lnTo>
                  <a:pt x="27" y="14"/>
                </a:lnTo>
                <a:lnTo>
                  <a:pt x="20" y="7"/>
                </a:lnTo>
                <a:lnTo>
                  <a:pt x="14" y="14"/>
                </a:lnTo>
                <a:lnTo>
                  <a:pt x="20" y="21"/>
                </a:lnTo>
                <a:lnTo>
                  <a:pt x="27" y="34"/>
                </a:lnTo>
                <a:lnTo>
                  <a:pt x="34" y="41"/>
                </a:lnTo>
                <a:lnTo>
                  <a:pt x="27"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6" name="Freeform 63"/>
          <p:cNvSpPr>
            <a:spLocks/>
          </p:cNvSpPr>
          <p:nvPr/>
        </p:nvSpPr>
        <p:spPr bwMode="auto">
          <a:xfrm>
            <a:off x="2362200" y="2433638"/>
            <a:ext cx="55563" cy="98425"/>
          </a:xfrm>
          <a:custGeom>
            <a:avLst/>
            <a:gdLst>
              <a:gd name="T0" fmla="*/ 0 w 35"/>
              <a:gd name="T1" fmla="*/ 2147483647 h 62"/>
              <a:gd name="T2" fmla="*/ 2147483647 w 35"/>
              <a:gd name="T3" fmla="*/ 2147483647 h 62"/>
              <a:gd name="T4" fmla="*/ 2147483647 w 35"/>
              <a:gd name="T5" fmla="*/ 2147483647 h 62"/>
              <a:gd name="T6" fmla="*/ 2147483647 w 35"/>
              <a:gd name="T7" fmla="*/ 2147483647 h 62"/>
              <a:gd name="T8" fmla="*/ 0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0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0" y="48"/>
                </a:moveTo>
                <a:lnTo>
                  <a:pt x="14" y="55"/>
                </a:lnTo>
                <a:lnTo>
                  <a:pt x="21" y="41"/>
                </a:lnTo>
                <a:lnTo>
                  <a:pt x="14" y="34"/>
                </a:lnTo>
                <a:lnTo>
                  <a:pt x="0" y="27"/>
                </a:lnTo>
                <a:lnTo>
                  <a:pt x="0" y="14"/>
                </a:lnTo>
                <a:lnTo>
                  <a:pt x="7" y="0"/>
                </a:lnTo>
                <a:lnTo>
                  <a:pt x="21" y="0"/>
                </a:lnTo>
                <a:lnTo>
                  <a:pt x="28" y="0"/>
                </a:lnTo>
                <a:lnTo>
                  <a:pt x="28" y="14"/>
                </a:lnTo>
                <a:lnTo>
                  <a:pt x="21" y="7"/>
                </a:lnTo>
                <a:lnTo>
                  <a:pt x="14" y="14"/>
                </a:lnTo>
                <a:lnTo>
                  <a:pt x="21" y="21"/>
                </a:lnTo>
                <a:lnTo>
                  <a:pt x="28" y="34"/>
                </a:lnTo>
                <a:lnTo>
                  <a:pt x="35" y="41"/>
                </a:lnTo>
                <a:lnTo>
                  <a:pt x="28" y="55"/>
                </a:lnTo>
                <a:lnTo>
                  <a:pt x="14" y="62"/>
                </a:lnTo>
                <a:lnTo>
                  <a:pt x="0" y="62"/>
                </a:lnTo>
                <a:lnTo>
                  <a:pt x="0"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7" name="Freeform 64"/>
          <p:cNvSpPr>
            <a:spLocks/>
          </p:cNvSpPr>
          <p:nvPr/>
        </p:nvSpPr>
        <p:spPr bwMode="auto">
          <a:xfrm>
            <a:off x="2460625" y="23891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1" y="7"/>
                </a:lnTo>
                <a:lnTo>
                  <a:pt x="48" y="28"/>
                </a:lnTo>
                <a:lnTo>
                  <a:pt x="41" y="49"/>
                </a:lnTo>
                <a:lnTo>
                  <a:pt x="28" y="55"/>
                </a:lnTo>
                <a:lnTo>
                  <a:pt x="21" y="55"/>
                </a:lnTo>
                <a:lnTo>
                  <a:pt x="14" y="55"/>
                </a:lnTo>
                <a:lnTo>
                  <a:pt x="14" y="90"/>
                </a:lnTo>
                <a:lnTo>
                  <a:pt x="0" y="90"/>
                </a:lnTo>
                <a:lnTo>
                  <a:pt x="0" y="0"/>
                </a:lnTo>
                <a:lnTo>
                  <a:pt x="14" y="42"/>
                </a:lnTo>
                <a:lnTo>
                  <a:pt x="21" y="42"/>
                </a:lnTo>
                <a:lnTo>
                  <a:pt x="28" y="42"/>
                </a:lnTo>
                <a:lnTo>
                  <a:pt x="35" y="28"/>
                </a:lnTo>
                <a:lnTo>
                  <a:pt x="28" y="14"/>
                </a:lnTo>
                <a:lnTo>
                  <a:pt x="21"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8" name="Freeform 65"/>
          <p:cNvSpPr>
            <a:spLocks/>
          </p:cNvSpPr>
          <p:nvPr/>
        </p:nvSpPr>
        <p:spPr bwMode="auto">
          <a:xfrm>
            <a:off x="25368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35"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9" name="Freeform 66"/>
          <p:cNvSpPr>
            <a:spLocks/>
          </p:cNvSpPr>
          <p:nvPr/>
        </p:nvSpPr>
        <p:spPr bwMode="auto">
          <a:xfrm>
            <a:off x="2624138" y="2433638"/>
            <a:ext cx="44450" cy="98425"/>
          </a:xfrm>
          <a:custGeom>
            <a:avLst/>
            <a:gdLst>
              <a:gd name="T0" fmla="*/ 0 w 28"/>
              <a:gd name="T1" fmla="*/ 2147483647 h 62"/>
              <a:gd name="T2" fmla="*/ 0 w 28"/>
              <a:gd name="T3" fmla="*/ 0 h 62"/>
              <a:gd name="T4" fmla="*/ 2147483647 w 28"/>
              <a:gd name="T5" fmla="*/ 0 h 62"/>
              <a:gd name="T6" fmla="*/ 2147483647 w 28"/>
              <a:gd name="T7" fmla="*/ 2147483647 h 62"/>
              <a:gd name="T8" fmla="*/ 2147483647 w 28"/>
              <a:gd name="T9" fmla="*/ 0 h 62"/>
              <a:gd name="T10" fmla="*/ 2147483647 w 28"/>
              <a:gd name="T11" fmla="*/ 2147483647 h 62"/>
              <a:gd name="T12" fmla="*/ 2147483647 w 28"/>
              <a:gd name="T13" fmla="*/ 2147483647 h 62"/>
              <a:gd name="T14" fmla="*/ 2147483647 w 28"/>
              <a:gd name="T15" fmla="*/ 2147483647 h 62"/>
              <a:gd name="T16" fmla="*/ 2147483647 w 28"/>
              <a:gd name="T17" fmla="*/ 2147483647 h 62"/>
              <a:gd name="T18" fmla="*/ 2147483647 w 28"/>
              <a:gd name="T19" fmla="*/ 2147483647 h 62"/>
              <a:gd name="T20" fmla="*/ 0 w 28"/>
              <a:gd name="T21" fmla="*/ 2147483647 h 62"/>
              <a:gd name="T22" fmla="*/ 0 w 28"/>
              <a:gd name="T23" fmla="*/ 2147483647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2"/>
              <a:gd name="T38" fmla="*/ 28 w 28"/>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2">
                <a:moveTo>
                  <a:pt x="0" y="14"/>
                </a:moveTo>
                <a:lnTo>
                  <a:pt x="0" y="0"/>
                </a:lnTo>
                <a:lnTo>
                  <a:pt x="14" y="0"/>
                </a:lnTo>
                <a:lnTo>
                  <a:pt x="14" y="7"/>
                </a:lnTo>
                <a:lnTo>
                  <a:pt x="28" y="0"/>
                </a:lnTo>
                <a:lnTo>
                  <a:pt x="28" y="14"/>
                </a:lnTo>
                <a:lnTo>
                  <a:pt x="21" y="14"/>
                </a:lnTo>
                <a:lnTo>
                  <a:pt x="14" y="21"/>
                </a:lnTo>
                <a:lnTo>
                  <a:pt x="14" y="27"/>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0" name="Freeform 67"/>
          <p:cNvSpPr>
            <a:spLocks/>
          </p:cNvSpPr>
          <p:nvPr/>
        </p:nvSpPr>
        <p:spPr bwMode="auto">
          <a:xfrm>
            <a:off x="2679700" y="2389188"/>
            <a:ext cx="65088" cy="142875"/>
          </a:xfrm>
          <a:custGeom>
            <a:avLst/>
            <a:gdLst>
              <a:gd name="T0" fmla="*/ 2147483647 w 41"/>
              <a:gd name="T1" fmla="*/ 2147483647 h 90"/>
              <a:gd name="T2" fmla="*/ 2147483647 w 41"/>
              <a:gd name="T3" fmla="*/ 2147483647 h 90"/>
              <a:gd name="T4" fmla="*/ 0 w 41"/>
              <a:gd name="T5" fmla="*/ 2147483647 h 90"/>
              <a:gd name="T6" fmla="*/ 0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0 h 90"/>
              <a:gd name="T16" fmla="*/ 2147483647 w 41"/>
              <a:gd name="T17" fmla="*/ 0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2147483647 w 41"/>
              <a:gd name="T31" fmla="*/ 2147483647 h 90"/>
              <a:gd name="T32" fmla="*/ 2147483647 w 41"/>
              <a:gd name="T33" fmla="*/ 2147483647 h 90"/>
              <a:gd name="T34" fmla="*/ 2147483647 w 41"/>
              <a:gd name="T35" fmla="*/ 2147483647 h 90"/>
              <a:gd name="T36" fmla="*/ 2147483647 w 41"/>
              <a:gd name="T37" fmla="*/ 2147483647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1"/>
              <a:gd name="T58" fmla="*/ 0 h 90"/>
              <a:gd name="T59" fmla="*/ 41 w 41"/>
              <a:gd name="T60" fmla="*/ 90 h 9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1" h="90">
                <a:moveTo>
                  <a:pt x="7" y="90"/>
                </a:moveTo>
                <a:lnTo>
                  <a:pt x="7" y="35"/>
                </a:lnTo>
                <a:lnTo>
                  <a:pt x="0" y="35"/>
                </a:lnTo>
                <a:lnTo>
                  <a:pt x="0" y="28"/>
                </a:lnTo>
                <a:lnTo>
                  <a:pt x="7" y="28"/>
                </a:lnTo>
                <a:lnTo>
                  <a:pt x="7" y="21"/>
                </a:lnTo>
                <a:lnTo>
                  <a:pt x="14" y="7"/>
                </a:lnTo>
                <a:lnTo>
                  <a:pt x="28" y="0"/>
                </a:lnTo>
                <a:lnTo>
                  <a:pt x="41" y="0"/>
                </a:lnTo>
                <a:lnTo>
                  <a:pt x="34" y="14"/>
                </a:lnTo>
                <a:lnTo>
                  <a:pt x="28" y="7"/>
                </a:lnTo>
                <a:lnTo>
                  <a:pt x="28" y="14"/>
                </a:lnTo>
                <a:lnTo>
                  <a:pt x="21" y="21"/>
                </a:lnTo>
                <a:lnTo>
                  <a:pt x="21" y="28"/>
                </a:lnTo>
                <a:lnTo>
                  <a:pt x="34" y="28"/>
                </a:lnTo>
                <a:lnTo>
                  <a:pt x="34" y="35"/>
                </a:lnTo>
                <a:lnTo>
                  <a:pt x="21" y="35"/>
                </a:lnTo>
                <a:lnTo>
                  <a:pt x="21" y="90"/>
                </a:lnTo>
                <a:lnTo>
                  <a:pt x="7" y="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1" name="Freeform 68"/>
          <p:cNvSpPr>
            <a:spLocks/>
          </p:cNvSpPr>
          <p:nvPr/>
        </p:nvSpPr>
        <p:spPr bwMode="auto">
          <a:xfrm>
            <a:off x="273367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7"/>
                </a:moveTo>
                <a:lnTo>
                  <a:pt x="49" y="48"/>
                </a:lnTo>
                <a:lnTo>
                  <a:pt x="42" y="55"/>
                </a:lnTo>
                <a:lnTo>
                  <a:pt x="28" y="62"/>
                </a:lnTo>
                <a:lnTo>
                  <a:pt x="7" y="55"/>
                </a:lnTo>
                <a:lnTo>
                  <a:pt x="0" y="27"/>
                </a:lnTo>
                <a:lnTo>
                  <a:pt x="7" y="7"/>
                </a:lnTo>
                <a:lnTo>
                  <a:pt x="28" y="0"/>
                </a:lnTo>
                <a:lnTo>
                  <a:pt x="42" y="7"/>
                </a:lnTo>
                <a:lnTo>
                  <a:pt x="42" y="27"/>
                </a:lnTo>
                <a:lnTo>
                  <a:pt x="49" y="27"/>
                </a:lnTo>
                <a:lnTo>
                  <a:pt x="14" y="27"/>
                </a:lnTo>
                <a:lnTo>
                  <a:pt x="21" y="48"/>
                </a:lnTo>
                <a:lnTo>
                  <a:pt x="28" y="55"/>
                </a:lnTo>
                <a:lnTo>
                  <a:pt x="35" y="41"/>
                </a:lnTo>
                <a:lnTo>
                  <a:pt x="35" y="27"/>
                </a:lnTo>
                <a:lnTo>
                  <a:pt x="35" y="14"/>
                </a:lnTo>
                <a:lnTo>
                  <a:pt x="28" y="7"/>
                </a:lnTo>
                <a:lnTo>
                  <a:pt x="21" y="14"/>
                </a:lnTo>
                <a:lnTo>
                  <a:pt x="14" y="27"/>
                </a:lnTo>
                <a:lnTo>
                  <a:pt x="4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2" name="Freeform 69"/>
          <p:cNvSpPr>
            <a:spLocks/>
          </p:cNvSpPr>
          <p:nvPr/>
        </p:nvSpPr>
        <p:spPr bwMode="auto">
          <a:xfrm>
            <a:off x="2822575" y="2433638"/>
            <a:ext cx="53975" cy="98425"/>
          </a:xfrm>
          <a:custGeom>
            <a:avLst/>
            <a:gdLst>
              <a:gd name="T0" fmla="*/ 0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0 w 34"/>
              <a:gd name="T25" fmla="*/ 2147483647 h 62"/>
              <a:gd name="T26" fmla="*/ 0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0" y="14"/>
                </a:moveTo>
                <a:lnTo>
                  <a:pt x="0" y="0"/>
                </a:lnTo>
                <a:lnTo>
                  <a:pt x="13" y="0"/>
                </a:lnTo>
                <a:lnTo>
                  <a:pt x="13" y="7"/>
                </a:lnTo>
                <a:lnTo>
                  <a:pt x="27" y="0"/>
                </a:lnTo>
                <a:lnTo>
                  <a:pt x="34" y="0"/>
                </a:lnTo>
                <a:lnTo>
                  <a:pt x="34" y="14"/>
                </a:lnTo>
                <a:lnTo>
                  <a:pt x="27" y="14"/>
                </a:lnTo>
                <a:lnTo>
                  <a:pt x="20" y="14"/>
                </a:lnTo>
                <a:lnTo>
                  <a:pt x="20" y="21"/>
                </a:lnTo>
                <a:lnTo>
                  <a:pt x="13" y="27"/>
                </a:lnTo>
                <a:lnTo>
                  <a:pt x="13"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3" name="Freeform 70"/>
          <p:cNvSpPr>
            <a:spLocks/>
          </p:cNvSpPr>
          <p:nvPr/>
        </p:nvSpPr>
        <p:spPr bwMode="auto">
          <a:xfrm>
            <a:off x="2887663" y="2433638"/>
            <a:ext cx="109537"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0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14"/>
                </a:moveTo>
                <a:lnTo>
                  <a:pt x="0" y="0"/>
                </a:lnTo>
                <a:lnTo>
                  <a:pt x="7" y="0"/>
                </a:lnTo>
                <a:lnTo>
                  <a:pt x="7" y="7"/>
                </a:lnTo>
                <a:lnTo>
                  <a:pt x="27" y="0"/>
                </a:lnTo>
                <a:lnTo>
                  <a:pt x="34" y="0"/>
                </a:lnTo>
                <a:lnTo>
                  <a:pt x="41" y="7"/>
                </a:lnTo>
                <a:lnTo>
                  <a:pt x="48" y="0"/>
                </a:lnTo>
                <a:lnTo>
                  <a:pt x="55" y="0"/>
                </a:lnTo>
                <a:lnTo>
                  <a:pt x="69" y="0"/>
                </a:lnTo>
                <a:lnTo>
                  <a:pt x="69" y="21"/>
                </a:lnTo>
                <a:lnTo>
                  <a:pt x="69" y="62"/>
                </a:lnTo>
                <a:lnTo>
                  <a:pt x="55" y="62"/>
                </a:lnTo>
                <a:lnTo>
                  <a:pt x="55" y="21"/>
                </a:lnTo>
                <a:lnTo>
                  <a:pt x="55" y="14"/>
                </a:lnTo>
                <a:lnTo>
                  <a:pt x="48" y="7"/>
                </a:lnTo>
                <a:lnTo>
                  <a:pt x="41" y="14"/>
                </a:lnTo>
                <a:lnTo>
                  <a:pt x="41" y="21"/>
                </a:lnTo>
                <a:lnTo>
                  <a:pt x="41" y="62"/>
                </a:lnTo>
                <a:lnTo>
                  <a:pt x="27" y="62"/>
                </a:lnTo>
                <a:lnTo>
                  <a:pt x="27" y="21"/>
                </a:lnTo>
                <a:lnTo>
                  <a:pt x="27" y="14"/>
                </a:lnTo>
                <a:lnTo>
                  <a:pt x="21" y="7"/>
                </a:lnTo>
                <a:lnTo>
                  <a:pt x="14" y="14"/>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4" name="Freeform 71"/>
          <p:cNvSpPr>
            <a:spLocks/>
          </p:cNvSpPr>
          <p:nvPr/>
        </p:nvSpPr>
        <p:spPr bwMode="auto">
          <a:xfrm>
            <a:off x="3008313" y="2433638"/>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4"/>
                </a:lnTo>
                <a:lnTo>
                  <a:pt x="13" y="27"/>
                </a:lnTo>
                <a:lnTo>
                  <a:pt x="34" y="21"/>
                </a:lnTo>
                <a:lnTo>
                  <a:pt x="27" y="14"/>
                </a:lnTo>
                <a:lnTo>
                  <a:pt x="20" y="7"/>
                </a:lnTo>
                <a:lnTo>
                  <a:pt x="7" y="14"/>
                </a:lnTo>
                <a:lnTo>
                  <a:pt x="7" y="0"/>
                </a:lnTo>
                <a:lnTo>
                  <a:pt x="27" y="0"/>
                </a:lnTo>
                <a:lnTo>
                  <a:pt x="41" y="7"/>
                </a:lnTo>
                <a:lnTo>
                  <a:pt x="48" y="21"/>
                </a:lnTo>
                <a:lnTo>
                  <a:pt x="48" y="48"/>
                </a:lnTo>
                <a:lnTo>
                  <a:pt x="34" y="27"/>
                </a:lnTo>
                <a:lnTo>
                  <a:pt x="20" y="34"/>
                </a:lnTo>
                <a:lnTo>
                  <a:pt x="13" y="41"/>
                </a:lnTo>
                <a:lnTo>
                  <a:pt x="20" y="48"/>
                </a:lnTo>
                <a:lnTo>
                  <a:pt x="20" y="55"/>
                </a:lnTo>
                <a:lnTo>
                  <a:pt x="34" y="48"/>
                </a:lnTo>
                <a:lnTo>
                  <a:pt x="34" y="41"/>
                </a:lnTo>
                <a:lnTo>
                  <a:pt x="34" y="27"/>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 name="Freeform 72"/>
          <p:cNvSpPr>
            <a:spLocks/>
          </p:cNvSpPr>
          <p:nvPr/>
        </p:nvSpPr>
        <p:spPr bwMode="auto">
          <a:xfrm>
            <a:off x="3095625" y="2433638"/>
            <a:ext cx="76200" cy="98425"/>
          </a:xfrm>
          <a:custGeom>
            <a:avLst/>
            <a:gdLst>
              <a:gd name="T0" fmla="*/ 2147483647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7" y="14"/>
                </a:moveTo>
                <a:lnTo>
                  <a:pt x="0" y="0"/>
                </a:lnTo>
                <a:lnTo>
                  <a:pt x="14" y="0"/>
                </a:lnTo>
                <a:lnTo>
                  <a:pt x="14" y="7"/>
                </a:lnTo>
                <a:lnTo>
                  <a:pt x="27" y="0"/>
                </a:lnTo>
                <a:lnTo>
                  <a:pt x="41" y="0"/>
                </a:lnTo>
                <a:lnTo>
                  <a:pt x="48" y="21"/>
                </a:lnTo>
                <a:lnTo>
                  <a:pt x="48" y="62"/>
                </a:lnTo>
                <a:lnTo>
                  <a:pt x="34" y="62"/>
                </a:lnTo>
                <a:lnTo>
                  <a:pt x="34" y="21"/>
                </a:lnTo>
                <a:lnTo>
                  <a:pt x="34" y="14"/>
                </a:lnTo>
                <a:lnTo>
                  <a:pt x="27" y="7"/>
                </a:lnTo>
                <a:lnTo>
                  <a:pt x="21" y="14"/>
                </a:lnTo>
                <a:lnTo>
                  <a:pt x="21" y="21"/>
                </a:lnTo>
                <a:lnTo>
                  <a:pt x="21"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6" name="Freeform 73"/>
          <p:cNvSpPr>
            <a:spLocks/>
          </p:cNvSpPr>
          <p:nvPr/>
        </p:nvSpPr>
        <p:spPr bwMode="auto">
          <a:xfrm>
            <a:off x="3182938" y="2433638"/>
            <a:ext cx="65087" cy="98425"/>
          </a:xfrm>
          <a:custGeom>
            <a:avLst/>
            <a:gdLst>
              <a:gd name="T0" fmla="*/ 2147483647 w 41"/>
              <a:gd name="T1" fmla="*/ 2147483647 h 62"/>
              <a:gd name="T2" fmla="*/ 2147483647 w 41"/>
              <a:gd name="T3" fmla="*/ 2147483647 h 62"/>
              <a:gd name="T4" fmla="*/ 2147483647 w 41"/>
              <a:gd name="T5" fmla="*/ 2147483647 h 62"/>
              <a:gd name="T6" fmla="*/ 0 w 41"/>
              <a:gd name="T7" fmla="*/ 2147483647 h 62"/>
              <a:gd name="T8" fmla="*/ 2147483647 w 41"/>
              <a:gd name="T9" fmla="*/ 2147483647 h 62"/>
              <a:gd name="T10" fmla="*/ 2147483647 w 41"/>
              <a:gd name="T11" fmla="*/ 0 h 62"/>
              <a:gd name="T12" fmla="*/ 2147483647 w 41"/>
              <a:gd name="T13" fmla="*/ 0 h 62"/>
              <a:gd name="T14" fmla="*/ 2147483647 w 41"/>
              <a:gd name="T15" fmla="*/ 0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2"/>
              <a:gd name="T50" fmla="*/ 41 w 41"/>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2">
                <a:moveTo>
                  <a:pt x="41" y="62"/>
                </a:moveTo>
                <a:lnTo>
                  <a:pt x="28" y="62"/>
                </a:lnTo>
                <a:lnTo>
                  <a:pt x="7" y="55"/>
                </a:lnTo>
                <a:lnTo>
                  <a:pt x="0" y="27"/>
                </a:lnTo>
                <a:lnTo>
                  <a:pt x="7" y="7"/>
                </a:lnTo>
                <a:lnTo>
                  <a:pt x="21" y="0"/>
                </a:lnTo>
                <a:lnTo>
                  <a:pt x="28" y="0"/>
                </a:lnTo>
                <a:lnTo>
                  <a:pt x="41" y="0"/>
                </a:lnTo>
                <a:lnTo>
                  <a:pt x="34" y="7"/>
                </a:lnTo>
                <a:lnTo>
                  <a:pt x="28" y="7"/>
                </a:lnTo>
                <a:lnTo>
                  <a:pt x="21" y="14"/>
                </a:lnTo>
                <a:lnTo>
                  <a:pt x="14" y="27"/>
                </a:lnTo>
                <a:lnTo>
                  <a:pt x="21" y="48"/>
                </a:lnTo>
                <a:lnTo>
                  <a:pt x="28" y="48"/>
                </a:lnTo>
                <a:lnTo>
                  <a:pt x="34" y="48"/>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7" name="Freeform 74"/>
          <p:cNvSpPr>
            <a:spLocks/>
          </p:cNvSpPr>
          <p:nvPr/>
        </p:nvSpPr>
        <p:spPr bwMode="auto">
          <a:xfrm>
            <a:off x="3248025" y="2433638"/>
            <a:ext cx="77788"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2147483647 w 49"/>
              <a:gd name="T11" fmla="*/ 2147483647 h 62"/>
              <a:gd name="T12" fmla="*/ 2147483647 w 49"/>
              <a:gd name="T13" fmla="*/ 2147483647 h 62"/>
              <a:gd name="T14" fmla="*/ 0 w 49"/>
              <a:gd name="T15" fmla="*/ 2147483647 h 62"/>
              <a:gd name="T16" fmla="*/ 2147483647 w 49"/>
              <a:gd name="T17" fmla="*/ 2147483647 h 62"/>
              <a:gd name="T18" fmla="*/ 2147483647 w 49"/>
              <a:gd name="T19" fmla="*/ 0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14" y="34"/>
                </a:moveTo>
                <a:lnTo>
                  <a:pt x="21" y="48"/>
                </a:lnTo>
                <a:lnTo>
                  <a:pt x="28" y="48"/>
                </a:lnTo>
                <a:lnTo>
                  <a:pt x="42" y="48"/>
                </a:lnTo>
                <a:lnTo>
                  <a:pt x="42" y="62"/>
                </a:lnTo>
                <a:lnTo>
                  <a:pt x="28" y="62"/>
                </a:lnTo>
                <a:lnTo>
                  <a:pt x="7" y="55"/>
                </a:lnTo>
                <a:lnTo>
                  <a:pt x="0" y="27"/>
                </a:lnTo>
                <a:lnTo>
                  <a:pt x="7" y="7"/>
                </a:lnTo>
                <a:lnTo>
                  <a:pt x="28" y="0"/>
                </a:lnTo>
                <a:lnTo>
                  <a:pt x="42" y="7"/>
                </a:lnTo>
                <a:lnTo>
                  <a:pt x="49" y="27"/>
                </a:lnTo>
                <a:lnTo>
                  <a:pt x="49" y="34"/>
                </a:lnTo>
                <a:lnTo>
                  <a:pt x="14" y="34"/>
                </a:lnTo>
                <a:lnTo>
                  <a:pt x="35" y="21"/>
                </a:lnTo>
                <a:lnTo>
                  <a:pt x="28" y="14"/>
                </a:lnTo>
                <a:lnTo>
                  <a:pt x="28" y="7"/>
                </a:lnTo>
                <a:lnTo>
                  <a:pt x="21" y="14"/>
                </a:lnTo>
                <a:lnTo>
                  <a:pt x="14" y="21"/>
                </a:lnTo>
                <a:lnTo>
                  <a:pt x="35" y="21"/>
                </a:lnTo>
                <a:lnTo>
                  <a:pt x="14"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8" name="Freeform 75"/>
          <p:cNvSpPr>
            <a:spLocks/>
          </p:cNvSpPr>
          <p:nvPr/>
        </p:nvSpPr>
        <p:spPr bwMode="auto">
          <a:xfrm>
            <a:off x="2198688" y="2914650"/>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2147483647 w 48"/>
              <a:gd name="T11" fmla="*/ 2147483647 h 62"/>
              <a:gd name="T12" fmla="*/ 0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0 h 62"/>
              <a:gd name="T28" fmla="*/ 2147483647 w 48"/>
              <a:gd name="T29" fmla="*/ 0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2147483647 w 48"/>
              <a:gd name="T43" fmla="*/ 2147483647 h 62"/>
              <a:gd name="T44" fmla="*/ 2147483647 w 48"/>
              <a:gd name="T45" fmla="*/ 2147483647 h 62"/>
              <a:gd name="T46" fmla="*/ 2147483647 w 48"/>
              <a:gd name="T47" fmla="*/ 2147483647 h 62"/>
              <a:gd name="T48" fmla="*/ 2147483647 w 48"/>
              <a:gd name="T49" fmla="*/ 2147483647 h 62"/>
              <a:gd name="T50" fmla="*/ 2147483647 w 48"/>
              <a:gd name="T51" fmla="*/ 2147483647 h 62"/>
              <a:gd name="T52" fmla="*/ 2147483647 w 48"/>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8"/>
              <a:gd name="T82" fmla="*/ 0 h 62"/>
              <a:gd name="T83" fmla="*/ 48 w 48"/>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8" h="62">
                <a:moveTo>
                  <a:pt x="48" y="48"/>
                </a:moveTo>
                <a:lnTo>
                  <a:pt x="48" y="62"/>
                </a:lnTo>
                <a:lnTo>
                  <a:pt x="34" y="62"/>
                </a:lnTo>
                <a:lnTo>
                  <a:pt x="34" y="55"/>
                </a:lnTo>
                <a:lnTo>
                  <a:pt x="20" y="62"/>
                </a:lnTo>
                <a:lnTo>
                  <a:pt x="7" y="55"/>
                </a:lnTo>
                <a:lnTo>
                  <a:pt x="0" y="41"/>
                </a:lnTo>
                <a:lnTo>
                  <a:pt x="7" y="35"/>
                </a:lnTo>
                <a:lnTo>
                  <a:pt x="14" y="28"/>
                </a:lnTo>
                <a:lnTo>
                  <a:pt x="34" y="21"/>
                </a:lnTo>
                <a:lnTo>
                  <a:pt x="27" y="14"/>
                </a:lnTo>
                <a:lnTo>
                  <a:pt x="20" y="7"/>
                </a:lnTo>
                <a:lnTo>
                  <a:pt x="7" y="14"/>
                </a:lnTo>
                <a:lnTo>
                  <a:pt x="7" y="0"/>
                </a:lnTo>
                <a:lnTo>
                  <a:pt x="27" y="0"/>
                </a:lnTo>
                <a:lnTo>
                  <a:pt x="41" y="7"/>
                </a:lnTo>
                <a:lnTo>
                  <a:pt x="48" y="21"/>
                </a:lnTo>
                <a:lnTo>
                  <a:pt x="48" y="48"/>
                </a:lnTo>
                <a:lnTo>
                  <a:pt x="34" y="28"/>
                </a:lnTo>
                <a:lnTo>
                  <a:pt x="20" y="35"/>
                </a:lnTo>
                <a:lnTo>
                  <a:pt x="14" y="41"/>
                </a:lnTo>
                <a:lnTo>
                  <a:pt x="20" y="48"/>
                </a:lnTo>
                <a:lnTo>
                  <a:pt x="20" y="55"/>
                </a:lnTo>
                <a:lnTo>
                  <a:pt x="34" y="48"/>
                </a:lnTo>
                <a:lnTo>
                  <a:pt x="34" y="41"/>
                </a:lnTo>
                <a:lnTo>
                  <a:pt x="34" y="28"/>
                </a:lnTo>
                <a:lnTo>
                  <a:pt x="48"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9" name="Freeform 76"/>
          <p:cNvSpPr>
            <a:spLocks/>
          </p:cNvSpPr>
          <p:nvPr/>
        </p:nvSpPr>
        <p:spPr bwMode="auto">
          <a:xfrm>
            <a:off x="2286000" y="29146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0 w 48"/>
              <a:gd name="T31" fmla="*/ 2147483647 h 62"/>
              <a:gd name="T32" fmla="*/ 0 w 48"/>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8"/>
              <a:gd name="T52" fmla="*/ 0 h 62"/>
              <a:gd name="T53" fmla="*/ 48 w 48"/>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8" h="62">
                <a:moveTo>
                  <a:pt x="0" y="14"/>
                </a:moveTo>
                <a:lnTo>
                  <a:pt x="0" y="0"/>
                </a:lnTo>
                <a:lnTo>
                  <a:pt x="14" y="0"/>
                </a:lnTo>
                <a:lnTo>
                  <a:pt x="14" y="7"/>
                </a:lnTo>
                <a:lnTo>
                  <a:pt x="27" y="0"/>
                </a:lnTo>
                <a:lnTo>
                  <a:pt x="41" y="7"/>
                </a:lnTo>
                <a:lnTo>
                  <a:pt x="48" y="21"/>
                </a:lnTo>
                <a:lnTo>
                  <a:pt x="48" y="62"/>
                </a:lnTo>
                <a:lnTo>
                  <a:pt x="34" y="62"/>
                </a:lnTo>
                <a:lnTo>
                  <a:pt x="34" y="21"/>
                </a:lnTo>
                <a:lnTo>
                  <a:pt x="34" y="14"/>
                </a:lnTo>
                <a:lnTo>
                  <a:pt x="27" y="7"/>
                </a:lnTo>
                <a:lnTo>
                  <a:pt x="21" y="21"/>
                </a:lnTo>
                <a:lnTo>
                  <a:pt x="14" y="21"/>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0" name="Freeform 77"/>
          <p:cNvSpPr>
            <a:spLocks/>
          </p:cNvSpPr>
          <p:nvPr/>
        </p:nvSpPr>
        <p:spPr bwMode="auto">
          <a:xfrm>
            <a:off x="2373313" y="2871788"/>
            <a:ext cx="76200" cy="141287"/>
          </a:xfrm>
          <a:custGeom>
            <a:avLst/>
            <a:gdLst>
              <a:gd name="T0" fmla="*/ 2147483647 w 48"/>
              <a:gd name="T1" fmla="*/ 0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2147483647 h 89"/>
              <a:gd name="T20" fmla="*/ 2147483647 w 48"/>
              <a:gd name="T21" fmla="*/ 2147483647 h 89"/>
              <a:gd name="T22" fmla="*/ 2147483647 w 48"/>
              <a:gd name="T23" fmla="*/ 0 h 89"/>
              <a:gd name="T24" fmla="*/ 2147483647 w 48"/>
              <a:gd name="T25" fmla="*/ 0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0 h 8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8"/>
              <a:gd name="T67" fmla="*/ 0 h 89"/>
              <a:gd name="T68" fmla="*/ 48 w 48"/>
              <a:gd name="T69" fmla="*/ 89 h 8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8" h="89">
                <a:moveTo>
                  <a:pt x="48" y="0"/>
                </a:moveTo>
                <a:lnTo>
                  <a:pt x="48" y="75"/>
                </a:lnTo>
                <a:lnTo>
                  <a:pt x="48" y="89"/>
                </a:lnTo>
                <a:lnTo>
                  <a:pt x="34" y="89"/>
                </a:lnTo>
                <a:lnTo>
                  <a:pt x="34" y="82"/>
                </a:lnTo>
                <a:lnTo>
                  <a:pt x="21" y="89"/>
                </a:lnTo>
                <a:lnTo>
                  <a:pt x="7" y="82"/>
                </a:lnTo>
                <a:lnTo>
                  <a:pt x="0" y="55"/>
                </a:lnTo>
                <a:lnTo>
                  <a:pt x="7" y="34"/>
                </a:lnTo>
                <a:lnTo>
                  <a:pt x="21" y="27"/>
                </a:lnTo>
                <a:lnTo>
                  <a:pt x="34" y="34"/>
                </a:lnTo>
                <a:lnTo>
                  <a:pt x="34" y="0"/>
                </a:lnTo>
                <a:lnTo>
                  <a:pt x="48" y="0"/>
                </a:lnTo>
                <a:lnTo>
                  <a:pt x="34" y="48"/>
                </a:lnTo>
                <a:lnTo>
                  <a:pt x="28" y="34"/>
                </a:lnTo>
                <a:lnTo>
                  <a:pt x="21" y="41"/>
                </a:lnTo>
                <a:lnTo>
                  <a:pt x="14" y="55"/>
                </a:lnTo>
                <a:lnTo>
                  <a:pt x="21" y="75"/>
                </a:lnTo>
                <a:lnTo>
                  <a:pt x="28" y="82"/>
                </a:lnTo>
                <a:lnTo>
                  <a:pt x="34" y="68"/>
                </a:lnTo>
                <a:lnTo>
                  <a:pt x="34" y="48"/>
                </a:lnTo>
                <a:lnTo>
                  <a:pt x="4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1" name="Freeform 78"/>
          <p:cNvSpPr>
            <a:spLocks/>
          </p:cNvSpPr>
          <p:nvPr/>
        </p:nvSpPr>
        <p:spPr bwMode="auto">
          <a:xfrm>
            <a:off x="2493963"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2147483647 w 48"/>
              <a:gd name="T9" fmla="*/ 2147483647 h 89"/>
              <a:gd name="T10" fmla="*/ 2147483647 w 48"/>
              <a:gd name="T11" fmla="*/ 2147483647 h 89"/>
              <a:gd name="T12" fmla="*/ 2147483647 w 48"/>
              <a:gd name="T13" fmla="*/ 2147483647 h 89"/>
              <a:gd name="T14" fmla="*/ 0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0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7" y="75"/>
                </a:moveTo>
                <a:lnTo>
                  <a:pt x="20" y="75"/>
                </a:lnTo>
                <a:lnTo>
                  <a:pt x="27" y="75"/>
                </a:lnTo>
                <a:lnTo>
                  <a:pt x="34" y="68"/>
                </a:lnTo>
                <a:lnTo>
                  <a:pt x="27" y="55"/>
                </a:lnTo>
                <a:lnTo>
                  <a:pt x="20" y="48"/>
                </a:lnTo>
                <a:lnTo>
                  <a:pt x="7" y="41"/>
                </a:lnTo>
                <a:lnTo>
                  <a:pt x="0" y="27"/>
                </a:lnTo>
                <a:lnTo>
                  <a:pt x="7" y="6"/>
                </a:lnTo>
                <a:lnTo>
                  <a:pt x="27" y="0"/>
                </a:lnTo>
                <a:lnTo>
                  <a:pt x="41" y="6"/>
                </a:lnTo>
                <a:lnTo>
                  <a:pt x="41" y="13"/>
                </a:lnTo>
                <a:lnTo>
                  <a:pt x="27" y="13"/>
                </a:lnTo>
                <a:lnTo>
                  <a:pt x="20" y="13"/>
                </a:lnTo>
                <a:lnTo>
                  <a:pt x="14" y="20"/>
                </a:lnTo>
                <a:lnTo>
                  <a:pt x="20" y="34"/>
                </a:lnTo>
                <a:lnTo>
                  <a:pt x="27" y="41"/>
                </a:lnTo>
                <a:lnTo>
                  <a:pt x="41" y="48"/>
                </a:lnTo>
                <a:lnTo>
                  <a:pt x="48" y="62"/>
                </a:lnTo>
                <a:lnTo>
                  <a:pt x="34" y="82"/>
                </a:lnTo>
                <a:lnTo>
                  <a:pt x="20" y="89"/>
                </a:lnTo>
                <a:lnTo>
                  <a:pt x="0" y="89"/>
                </a:lnTo>
                <a:lnTo>
                  <a:pt x="7"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2" name="Freeform 79"/>
          <p:cNvSpPr>
            <a:spLocks/>
          </p:cNvSpPr>
          <p:nvPr/>
        </p:nvSpPr>
        <p:spPr bwMode="auto">
          <a:xfrm>
            <a:off x="2581275" y="29146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14" y="48"/>
                </a:lnTo>
                <a:lnTo>
                  <a:pt x="27" y="55"/>
                </a:lnTo>
                <a:lnTo>
                  <a:pt x="34" y="48"/>
                </a:lnTo>
                <a:lnTo>
                  <a:pt x="41" y="62"/>
                </a:lnTo>
                <a:lnTo>
                  <a:pt x="21" y="62"/>
                </a:lnTo>
                <a:lnTo>
                  <a:pt x="7" y="55"/>
                </a:lnTo>
                <a:lnTo>
                  <a:pt x="0" y="35"/>
                </a:lnTo>
                <a:lnTo>
                  <a:pt x="7" y="7"/>
                </a:lnTo>
                <a:lnTo>
                  <a:pt x="21" y="0"/>
                </a:lnTo>
                <a:lnTo>
                  <a:pt x="34" y="7"/>
                </a:lnTo>
                <a:lnTo>
                  <a:pt x="41" y="28"/>
                </a:lnTo>
                <a:lnTo>
                  <a:pt x="41" y="35"/>
                </a:lnTo>
                <a:lnTo>
                  <a:pt x="14" y="35"/>
                </a:lnTo>
                <a:lnTo>
                  <a:pt x="27" y="28"/>
                </a:lnTo>
                <a:lnTo>
                  <a:pt x="27" y="14"/>
                </a:lnTo>
                <a:lnTo>
                  <a:pt x="21" y="7"/>
                </a:lnTo>
                <a:lnTo>
                  <a:pt x="14" y="14"/>
                </a:lnTo>
                <a:lnTo>
                  <a:pt x="14" y="28"/>
                </a:lnTo>
                <a:lnTo>
                  <a:pt x="27"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3" name="Freeform 80"/>
          <p:cNvSpPr>
            <a:spLocks/>
          </p:cNvSpPr>
          <p:nvPr/>
        </p:nvSpPr>
        <p:spPr bwMode="auto">
          <a:xfrm>
            <a:off x="2657475" y="2892425"/>
            <a:ext cx="55563" cy="120650"/>
          </a:xfrm>
          <a:custGeom>
            <a:avLst/>
            <a:gdLst>
              <a:gd name="T0" fmla="*/ 2147483647 w 35"/>
              <a:gd name="T1" fmla="*/ 0 h 76"/>
              <a:gd name="T2" fmla="*/ 2147483647 w 35"/>
              <a:gd name="T3" fmla="*/ 2147483647 h 76"/>
              <a:gd name="T4" fmla="*/ 2147483647 w 35"/>
              <a:gd name="T5" fmla="*/ 2147483647 h 76"/>
              <a:gd name="T6" fmla="*/ 2147483647 w 35"/>
              <a:gd name="T7" fmla="*/ 2147483647 h 76"/>
              <a:gd name="T8" fmla="*/ 2147483647 w 35"/>
              <a:gd name="T9" fmla="*/ 2147483647 h 76"/>
              <a:gd name="T10" fmla="*/ 2147483647 w 35"/>
              <a:gd name="T11" fmla="*/ 2147483647 h 76"/>
              <a:gd name="T12" fmla="*/ 2147483647 w 35"/>
              <a:gd name="T13" fmla="*/ 2147483647 h 76"/>
              <a:gd name="T14" fmla="*/ 2147483647 w 35"/>
              <a:gd name="T15" fmla="*/ 2147483647 h 76"/>
              <a:gd name="T16" fmla="*/ 2147483647 w 35"/>
              <a:gd name="T17" fmla="*/ 2147483647 h 76"/>
              <a:gd name="T18" fmla="*/ 2147483647 w 35"/>
              <a:gd name="T19" fmla="*/ 2147483647 h 76"/>
              <a:gd name="T20" fmla="*/ 2147483647 w 35"/>
              <a:gd name="T21" fmla="*/ 2147483647 h 76"/>
              <a:gd name="T22" fmla="*/ 2147483647 w 35"/>
              <a:gd name="T23" fmla="*/ 2147483647 h 76"/>
              <a:gd name="T24" fmla="*/ 2147483647 w 35"/>
              <a:gd name="T25" fmla="*/ 2147483647 h 76"/>
              <a:gd name="T26" fmla="*/ 2147483647 w 35"/>
              <a:gd name="T27" fmla="*/ 2147483647 h 76"/>
              <a:gd name="T28" fmla="*/ 0 w 35"/>
              <a:gd name="T29" fmla="*/ 2147483647 h 76"/>
              <a:gd name="T30" fmla="*/ 0 w 35"/>
              <a:gd name="T31" fmla="*/ 2147483647 h 76"/>
              <a:gd name="T32" fmla="*/ 2147483647 w 35"/>
              <a:gd name="T33" fmla="*/ 2147483647 h 76"/>
              <a:gd name="T34" fmla="*/ 2147483647 w 35"/>
              <a:gd name="T35" fmla="*/ 0 h 76"/>
              <a:gd name="T36" fmla="*/ 2147483647 w 35"/>
              <a:gd name="T37" fmla="*/ 0 h 7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76"/>
              <a:gd name="T59" fmla="*/ 35 w 35"/>
              <a:gd name="T60" fmla="*/ 76 h 7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76">
                <a:moveTo>
                  <a:pt x="21" y="0"/>
                </a:moveTo>
                <a:lnTo>
                  <a:pt x="21" y="14"/>
                </a:lnTo>
                <a:lnTo>
                  <a:pt x="35" y="14"/>
                </a:lnTo>
                <a:lnTo>
                  <a:pt x="35" y="21"/>
                </a:lnTo>
                <a:lnTo>
                  <a:pt x="21" y="21"/>
                </a:lnTo>
                <a:lnTo>
                  <a:pt x="21" y="55"/>
                </a:lnTo>
                <a:lnTo>
                  <a:pt x="21" y="62"/>
                </a:lnTo>
                <a:lnTo>
                  <a:pt x="28" y="62"/>
                </a:lnTo>
                <a:lnTo>
                  <a:pt x="35" y="62"/>
                </a:lnTo>
                <a:lnTo>
                  <a:pt x="35" y="76"/>
                </a:lnTo>
                <a:lnTo>
                  <a:pt x="21" y="76"/>
                </a:lnTo>
                <a:lnTo>
                  <a:pt x="14" y="76"/>
                </a:lnTo>
                <a:lnTo>
                  <a:pt x="7" y="55"/>
                </a:lnTo>
                <a:lnTo>
                  <a:pt x="7" y="21"/>
                </a:lnTo>
                <a:lnTo>
                  <a:pt x="0" y="21"/>
                </a:lnTo>
                <a:lnTo>
                  <a:pt x="0" y="14"/>
                </a:lnTo>
                <a:lnTo>
                  <a:pt x="7" y="14"/>
                </a:lnTo>
                <a:lnTo>
                  <a:pt x="7"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4" name="Freeform 81"/>
          <p:cNvSpPr>
            <a:spLocks/>
          </p:cNvSpPr>
          <p:nvPr/>
        </p:nvSpPr>
        <p:spPr bwMode="auto">
          <a:xfrm>
            <a:off x="2755900" y="2871788"/>
            <a:ext cx="76200" cy="141287"/>
          </a:xfrm>
          <a:custGeom>
            <a:avLst/>
            <a:gdLst>
              <a:gd name="T0" fmla="*/ 2147483647 w 48"/>
              <a:gd name="T1" fmla="*/ 2147483647 h 89"/>
              <a:gd name="T2" fmla="*/ 2147483647 w 48"/>
              <a:gd name="T3" fmla="*/ 2147483647 h 89"/>
              <a:gd name="T4" fmla="*/ 2147483647 w 48"/>
              <a:gd name="T5" fmla="*/ 2147483647 h 89"/>
              <a:gd name="T6" fmla="*/ 2147483647 w 48"/>
              <a:gd name="T7" fmla="*/ 2147483647 h 89"/>
              <a:gd name="T8" fmla="*/ 0 w 48"/>
              <a:gd name="T9" fmla="*/ 2147483647 h 89"/>
              <a:gd name="T10" fmla="*/ 0 w 48"/>
              <a:gd name="T11" fmla="*/ 2147483647 h 89"/>
              <a:gd name="T12" fmla="*/ 0 w 48"/>
              <a:gd name="T13" fmla="*/ 2147483647 h 89"/>
              <a:gd name="T14" fmla="*/ 2147483647 w 48"/>
              <a:gd name="T15" fmla="*/ 2147483647 h 89"/>
              <a:gd name="T16" fmla="*/ 2147483647 w 48"/>
              <a:gd name="T17" fmla="*/ 2147483647 h 89"/>
              <a:gd name="T18" fmla="*/ 2147483647 w 48"/>
              <a:gd name="T19" fmla="*/ 0 h 89"/>
              <a:gd name="T20" fmla="*/ 2147483647 w 48"/>
              <a:gd name="T21" fmla="*/ 2147483647 h 89"/>
              <a:gd name="T22" fmla="*/ 2147483647 w 48"/>
              <a:gd name="T23" fmla="*/ 2147483647 h 89"/>
              <a:gd name="T24" fmla="*/ 2147483647 w 48"/>
              <a:gd name="T25" fmla="*/ 2147483647 h 89"/>
              <a:gd name="T26" fmla="*/ 2147483647 w 48"/>
              <a:gd name="T27" fmla="*/ 2147483647 h 89"/>
              <a:gd name="T28" fmla="*/ 2147483647 w 48"/>
              <a:gd name="T29" fmla="*/ 2147483647 h 89"/>
              <a:gd name="T30" fmla="*/ 2147483647 w 48"/>
              <a:gd name="T31" fmla="*/ 2147483647 h 89"/>
              <a:gd name="T32" fmla="*/ 2147483647 w 48"/>
              <a:gd name="T33" fmla="*/ 2147483647 h 89"/>
              <a:gd name="T34" fmla="*/ 2147483647 w 48"/>
              <a:gd name="T35" fmla="*/ 2147483647 h 89"/>
              <a:gd name="T36" fmla="*/ 2147483647 w 48"/>
              <a:gd name="T37" fmla="*/ 2147483647 h 89"/>
              <a:gd name="T38" fmla="*/ 2147483647 w 48"/>
              <a:gd name="T39" fmla="*/ 2147483647 h 89"/>
              <a:gd name="T40" fmla="*/ 2147483647 w 48"/>
              <a:gd name="T41" fmla="*/ 2147483647 h 89"/>
              <a:gd name="T42" fmla="*/ 2147483647 w 48"/>
              <a:gd name="T43" fmla="*/ 2147483647 h 89"/>
              <a:gd name="T44" fmla="*/ 2147483647 w 48"/>
              <a:gd name="T45" fmla="*/ 2147483647 h 8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
              <a:gd name="T70" fmla="*/ 0 h 89"/>
              <a:gd name="T71" fmla="*/ 48 w 48"/>
              <a:gd name="T72" fmla="*/ 89 h 8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 h="89">
                <a:moveTo>
                  <a:pt x="48" y="89"/>
                </a:moveTo>
                <a:lnTo>
                  <a:pt x="28" y="89"/>
                </a:lnTo>
                <a:lnTo>
                  <a:pt x="21" y="89"/>
                </a:lnTo>
                <a:lnTo>
                  <a:pt x="7" y="82"/>
                </a:lnTo>
                <a:lnTo>
                  <a:pt x="0" y="68"/>
                </a:lnTo>
                <a:lnTo>
                  <a:pt x="0" y="48"/>
                </a:lnTo>
                <a:lnTo>
                  <a:pt x="0" y="27"/>
                </a:lnTo>
                <a:lnTo>
                  <a:pt x="7" y="13"/>
                </a:lnTo>
                <a:lnTo>
                  <a:pt x="21" y="6"/>
                </a:lnTo>
                <a:lnTo>
                  <a:pt x="35" y="0"/>
                </a:lnTo>
                <a:lnTo>
                  <a:pt x="48" y="6"/>
                </a:lnTo>
                <a:lnTo>
                  <a:pt x="42" y="13"/>
                </a:lnTo>
                <a:lnTo>
                  <a:pt x="35" y="13"/>
                </a:lnTo>
                <a:lnTo>
                  <a:pt x="21" y="20"/>
                </a:lnTo>
                <a:lnTo>
                  <a:pt x="14" y="48"/>
                </a:lnTo>
                <a:lnTo>
                  <a:pt x="14" y="68"/>
                </a:lnTo>
                <a:lnTo>
                  <a:pt x="28" y="75"/>
                </a:lnTo>
                <a:lnTo>
                  <a:pt x="35" y="75"/>
                </a:lnTo>
                <a:lnTo>
                  <a:pt x="35" y="55"/>
                </a:lnTo>
                <a:lnTo>
                  <a:pt x="28" y="55"/>
                </a:lnTo>
                <a:lnTo>
                  <a:pt x="28" y="41"/>
                </a:lnTo>
                <a:lnTo>
                  <a:pt x="48" y="41"/>
                </a:lnTo>
                <a:lnTo>
                  <a:pt x="48"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5" name="Freeform 82"/>
          <p:cNvSpPr>
            <a:spLocks/>
          </p:cNvSpPr>
          <p:nvPr/>
        </p:nvSpPr>
        <p:spPr bwMode="auto">
          <a:xfrm>
            <a:off x="2843213" y="2914650"/>
            <a:ext cx="77787" cy="98425"/>
          </a:xfrm>
          <a:custGeom>
            <a:avLst/>
            <a:gdLst>
              <a:gd name="T0" fmla="*/ 2147483647 w 49"/>
              <a:gd name="T1" fmla="*/ 2147483647 h 62"/>
              <a:gd name="T2" fmla="*/ 2147483647 w 49"/>
              <a:gd name="T3" fmla="*/ 2147483647 h 62"/>
              <a:gd name="T4" fmla="*/ 2147483647 w 49"/>
              <a:gd name="T5" fmla="*/ 2147483647 h 62"/>
              <a:gd name="T6" fmla="*/ 2147483647 w 49"/>
              <a:gd name="T7" fmla="*/ 2147483647 h 62"/>
              <a:gd name="T8" fmla="*/ 2147483647 w 49"/>
              <a:gd name="T9" fmla="*/ 2147483647 h 62"/>
              <a:gd name="T10" fmla="*/ 0 w 49"/>
              <a:gd name="T11" fmla="*/ 2147483647 h 62"/>
              <a:gd name="T12" fmla="*/ 2147483647 w 49"/>
              <a:gd name="T13" fmla="*/ 2147483647 h 62"/>
              <a:gd name="T14" fmla="*/ 2147483647 w 49"/>
              <a:gd name="T15" fmla="*/ 0 h 62"/>
              <a:gd name="T16" fmla="*/ 2147483647 w 49"/>
              <a:gd name="T17" fmla="*/ 2147483647 h 62"/>
              <a:gd name="T18" fmla="*/ 2147483647 w 49"/>
              <a:gd name="T19" fmla="*/ 2147483647 h 62"/>
              <a:gd name="T20" fmla="*/ 2147483647 w 49"/>
              <a:gd name="T21" fmla="*/ 2147483647 h 62"/>
              <a:gd name="T22" fmla="*/ 2147483647 w 49"/>
              <a:gd name="T23" fmla="*/ 2147483647 h 62"/>
              <a:gd name="T24" fmla="*/ 2147483647 w 49"/>
              <a:gd name="T25" fmla="*/ 2147483647 h 62"/>
              <a:gd name="T26" fmla="*/ 2147483647 w 49"/>
              <a:gd name="T27" fmla="*/ 2147483647 h 62"/>
              <a:gd name="T28" fmla="*/ 2147483647 w 49"/>
              <a:gd name="T29" fmla="*/ 2147483647 h 62"/>
              <a:gd name="T30" fmla="*/ 2147483647 w 49"/>
              <a:gd name="T31" fmla="*/ 2147483647 h 62"/>
              <a:gd name="T32" fmla="*/ 2147483647 w 49"/>
              <a:gd name="T33" fmla="*/ 2147483647 h 62"/>
              <a:gd name="T34" fmla="*/ 2147483647 w 49"/>
              <a:gd name="T35" fmla="*/ 2147483647 h 62"/>
              <a:gd name="T36" fmla="*/ 2147483647 w 49"/>
              <a:gd name="T37" fmla="*/ 2147483647 h 62"/>
              <a:gd name="T38" fmla="*/ 2147483647 w 49"/>
              <a:gd name="T39" fmla="*/ 2147483647 h 62"/>
              <a:gd name="T40" fmla="*/ 2147483647 w 49"/>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2"/>
              <a:gd name="T65" fmla="*/ 49 w 49"/>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2">
                <a:moveTo>
                  <a:pt x="49" y="28"/>
                </a:moveTo>
                <a:lnTo>
                  <a:pt x="49" y="48"/>
                </a:lnTo>
                <a:lnTo>
                  <a:pt x="42" y="55"/>
                </a:lnTo>
                <a:lnTo>
                  <a:pt x="28" y="62"/>
                </a:lnTo>
                <a:lnTo>
                  <a:pt x="7" y="55"/>
                </a:lnTo>
                <a:lnTo>
                  <a:pt x="0" y="28"/>
                </a:lnTo>
                <a:lnTo>
                  <a:pt x="7" y="7"/>
                </a:lnTo>
                <a:lnTo>
                  <a:pt x="28" y="0"/>
                </a:lnTo>
                <a:lnTo>
                  <a:pt x="42" y="7"/>
                </a:lnTo>
                <a:lnTo>
                  <a:pt x="42" y="28"/>
                </a:lnTo>
                <a:lnTo>
                  <a:pt x="49" y="28"/>
                </a:lnTo>
                <a:lnTo>
                  <a:pt x="14" y="28"/>
                </a:lnTo>
                <a:lnTo>
                  <a:pt x="21" y="48"/>
                </a:lnTo>
                <a:lnTo>
                  <a:pt x="28" y="55"/>
                </a:lnTo>
                <a:lnTo>
                  <a:pt x="35" y="48"/>
                </a:lnTo>
                <a:lnTo>
                  <a:pt x="35" y="28"/>
                </a:lnTo>
                <a:lnTo>
                  <a:pt x="35" y="14"/>
                </a:lnTo>
                <a:lnTo>
                  <a:pt x="28" y="7"/>
                </a:lnTo>
                <a:lnTo>
                  <a:pt x="14" y="14"/>
                </a:lnTo>
                <a:lnTo>
                  <a:pt x="14" y="28"/>
                </a:lnTo>
                <a:lnTo>
                  <a:pt x="49"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6" name="Freeform 83"/>
          <p:cNvSpPr>
            <a:spLocks/>
          </p:cNvSpPr>
          <p:nvPr/>
        </p:nvSpPr>
        <p:spPr bwMode="auto">
          <a:xfrm>
            <a:off x="2930525" y="2914650"/>
            <a:ext cx="66675" cy="98425"/>
          </a:xfrm>
          <a:custGeom>
            <a:avLst/>
            <a:gdLst>
              <a:gd name="T0" fmla="*/ 2147483647 w 42"/>
              <a:gd name="T1" fmla="*/ 2147483647 h 62"/>
              <a:gd name="T2" fmla="*/ 2147483647 w 42"/>
              <a:gd name="T3" fmla="*/ 2147483647 h 62"/>
              <a:gd name="T4" fmla="*/ 2147483647 w 42"/>
              <a:gd name="T5" fmla="*/ 2147483647 h 62"/>
              <a:gd name="T6" fmla="*/ 2147483647 w 42"/>
              <a:gd name="T7" fmla="*/ 2147483647 h 62"/>
              <a:gd name="T8" fmla="*/ 2147483647 w 42"/>
              <a:gd name="T9" fmla="*/ 2147483647 h 62"/>
              <a:gd name="T10" fmla="*/ 2147483647 w 42"/>
              <a:gd name="T11" fmla="*/ 2147483647 h 62"/>
              <a:gd name="T12" fmla="*/ 0 w 42"/>
              <a:gd name="T13" fmla="*/ 2147483647 h 62"/>
              <a:gd name="T14" fmla="*/ 0 w 42"/>
              <a:gd name="T15" fmla="*/ 2147483647 h 62"/>
              <a:gd name="T16" fmla="*/ 2147483647 w 42"/>
              <a:gd name="T17" fmla="*/ 2147483647 h 62"/>
              <a:gd name="T18" fmla="*/ 2147483647 w 42"/>
              <a:gd name="T19" fmla="*/ 2147483647 h 62"/>
              <a:gd name="T20" fmla="*/ 2147483647 w 42"/>
              <a:gd name="T21" fmla="*/ 2147483647 h 62"/>
              <a:gd name="T22" fmla="*/ 2147483647 w 42"/>
              <a:gd name="T23" fmla="*/ 2147483647 h 62"/>
              <a:gd name="T24" fmla="*/ 2147483647 w 42"/>
              <a:gd name="T25" fmla="*/ 2147483647 h 62"/>
              <a:gd name="T26" fmla="*/ 0 w 42"/>
              <a:gd name="T27" fmla="*/ 0 h 62"/>
              <a:gd name="T28" fmla="*/ 2147483647 w 42"/>
              <a:gd name="T29" fmla="*/ 0 h 62"/>
              <a:gd name="T30" fmla="*/ 2147483647 w 42"/>
              <a:gd name="T31" fmla="*/ 2147483647 h 62"/>
              <a:gd name="T32" fmla="*/ 2147483647 w 42"/>
              <a:gd name="T33" fmla="*/ 2147483647 h 62"/>
              <a:gd name="T34" fmla="*/ 2147483647 w 42"/>
              <a:gd name="T35" fmla="*/ 2147483647 h 62"/>
              <a:gd name="T36" fmla="*/ 2147483647 w 42"/>
              <a:gd name="T37" fmla="*/ 2147483647 h 62"/>
              <a:gd name="T38" fmla="*/ 2147483647 w 42"/>
              <a:gd name="T39" fmla="*/ 2147483647 h 62"/>
              <a:gd name="T40" fmla="*/ 2147483647 w 42"/>
              <a:gd name="T41" fmla="*/ 2147483647 h 62"/>
              <a:gd name="T42" fmla="*/ 2147483647 w 42"/>
              <a:gd name="T43" fmla="*/ 2147483647 h 62"/>
              <a:gd name="T44" fmla="*/ 2147483647 w 42"/>
              <a:gd name="T45" fmla="*/ 2147483647 h 62"/>
              <a:gd name="T46" fmla="*/ 2147483647 w 42"/>
              <a:gd name="T47" fmla="*/ 2147483647 h 62"/>
              <a:gd name="T48" fmla="*/ 2147483647 w 42"/>
              <a:gd name="T49" fmla="*/ 2147483647 h 62"/>
              <a:gd name="T50" fmla="*/ 2147483647 w 42"/>
              <a:gd name="T51" fmla="*/ 2147483647 h 62"/>
              <a:gd name="T52" fmla="*/ 2147483647 w 42"/>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2"/>
              <a:gd name="T83" fmla="*/ 42 w 42"/>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2">
                <a:moveTo>
                  <a:pt x="42" y="48"/>
                </a:moveTo>
                <a:lnTo>
                  <a:pt x="42" y="62"/>
                </a:lnTo>
                <a:lnTo>
                  <a:pt x="28" y="62"/>
                </a:lnTo>
                <a:lnTo>
                  <a:pt x="28" y="55"/>
                </a:lnTo>
                <a:lnTo>
                  <a:pt x="14" y="62"/>
                </a:lnTo>
                <a:lnTo>
                  <a:pt x="7" y="55"/>
                </a:lnTo>
                <a:lnTo>
                  <a:pt x="0" y="41"/>
                </a:lnTo>
                <a:lnTo>
                  <a:pt x="0" y="35"/>
                </a:lnTo>
                <a:lnTo>
                  <a:pt x="7" y="28"/>
                </a:lnTo>
                <a:lnTo>
                  <a:pt x="28" y="21"/>
                </a:lnTo>
                <a:lnTo>
                  <a:pt x="28" y="14"/>
                </a:lnTo>
                <a:lnTo>
                  <a:pt x="21" y="7"/>
                </a:lnTo>
                <a:lnTo>
                  <a:pt x="7" y="14"/>
                </a:lnTo>
                <a:lnTo>
                  <a:pt x="0" y="0"/>
                </a:lnTo>
                <a:lnTo>
                  <a:pt x="21" y="0"/>
                </a:lnTo>
                <a:lnTo>
                  <a:pt x="35" y="7"/>
                </a:lnTo>
                <a:lnTo>
                  <a:pt x="42" y="21"/>
                </a:lnTo>
                <a:lnTo>
                  <a:pt x="42" y="48"/>
                </a:lnTo>
                <a:lnTo>
                  <a:pt x="28" y="28"/>
                </a:lnTo>
                <a:lnTo>
                  <a:pt x="21" y="35"/>
                </a:lnTo>
                <a:lnTo>
                  <a:pt x="14" y="41"/>
                </a:lnTo>
                <a:lnTo>
                  <a:pt x="14" y="48"/>
                </a:lnTo>
                <a:lnTo>
                  <a:pt x="21" y="55"/>
                </a:lnTo>
                <a:lnTo>
                  <a:pt x="28" y="48"/>
                </a:lnTo>
                <a:lnTo>
                  <a:pt x="28" y="41"/>
                </a:lnTo>
                <a:lnTo>
                  <a:pt x="28" y="28"/>
                </a:lnTo>
                <a:lnTo>
                  <a:pt x="4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7" name="Rectangle 84"/>
          <p:cNvSpPr>
            <a:spLocks noChangeArrowheads="1"/>
          </p:cNvSpPr>
          <p:nvPr/>
        </p:nvSpPr>
        <p:spPr bwMode="auto">
          <a:xfrm>
            <a:off x="3019425" y="2871788"/>
            <a:ext cx="20638"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38" name="Freeform 85"/>
          <p:cNvSpPr>
            <a:spLocks/>
          </p:cNvSpPr>
          <p:nvPr/>
        </p:nvSpPr>
        <p:spPr bwMode="auto">
          <a:xfrm>
            <a:off x="3051175" y="2914650"/>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0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14"/>
                </a:lnTo>
                <a:lnTo>
                  <a:pt x="7" y="0"/>
                </a:lnTo>
                <a:lnTo>
                  <a:pt x="21" y="0"/>
                </a:lnTo>
                <a:lnTo>
                  <a:pt x="35" y="0"/>
                </a:lnTo>
                <a:lnTo>
                  <a:pt x="35" y="14"/>
                </a:lnTo>
                <a:lnTo>
                  <a:pt x="21" y="7"/>
                </a:lnTo>
                <a:lnTo>
                  <a:pt x="14" y="14"/>
                </a:lnTo>
                <a:lnTo>
                  <a:pt x="21" y="28"/>
                </a:lnTo>
                <a:lnTo>
                  <a:pt x="35" y="35"/>
                </a:lnTo>
                <a:lnTo>
                  <a:pt x="35" y="41"/>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39" name="Freeform 86"/>
          <p:cNvSpPr>
            <a:spLocks/>
          </p:cNvSpPr>
          <p:nvPr/>
        </p:nvSpPr>
        <p:spPr bwMode="auto">
          <a:xfrm>
            <a:off x="2449513" y="3560763"/>
            <a:ext cx="66675" cy="141287"/>
          </a:xfrm>
          <a:custGeom>
            <a:avLst/>
            <a:gdLst>
              <a:gd name="T0" fmla="*/ 2147483647 w 42"/>
              <a:gd name="T1" fmla="*/ 2147483647 h 89"/>
              <a:gd name="T2" fmla="*/ 2147483647 w 42"/>
              <a:gd name="T3" fmla="*/ 2147483647 h 89"/>
              <a:gd name="T4" fmla="*/ 2147483647 w 42"/>
              <a:gd name="T5" fmla="*/ 2147483647 h 89"/>
              <a:gd name="T6" fmla="*/ 2147483647 w 42"/>
              <a:gd name="T7" fmla="*/ 2147483647 h 89"/>
              <a:gd name="T8" fmla="*/ 0 w 42"/>
              <a:gd name="T9" fmla="*/ 2147483647 h 89"/>
              <a:gd name="T10" fmla="*/ 0 w 42"/>
              <a:gd name="T11" fmla="*/ 2147483647 h 89"/>
              <a:gd name="T12" fmla="*/ 2147483647 w 42"/>
              <a:gd name="T13" fmla="*/ 2147483647 h 89"/>
              <a:gd name="T14" fmla="*/ 2147483647 w 42"/>
              <a:gd name="T15" fmla="*/ 0 h 89"/>
              <a:gd name="T16" fmla="*/ 2147483647 w 42"/>
              <a:gd name="T17" fmla="*/ 0 h 89"/>
              <a:gd name="T18" fmla="*/ 2147483647 w 42"/>
              <a:gd name="T19" fmla="*/ 0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2147483647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42" y="82"/>
                </a:moveTo>
                <a:lnTo>
                  <a:pt x="28" y="89"/>
                </a:lnTo>
                <a:lnTo>
                  <a:pt x="14" y="82"/>
                </a:lnTo>
                <a:lnTo>
                  <a:pt x="7" y="75"/>
                </a:lnTo>
                <a:lnTo>
                  <a:pt x="0" y="41"/>
                </a:lnTo>
                <a:lnTo>
                  <a:pt x="0" y="20"/>
                </a:lnTo>
                <a:lnTo>
                  <a:pt x="7" y="7"/>
                </a:lnTo>
                <a:lnTo>
                  <a:pt x="21" y="0"/>
                </a:lnTo>
                <a:lnTo>
                  <a:pt x="28" y="0"/>
                </a:lnTo>
                <a:lnTo>
                  <a:pt x="42" y="0"/>
                </a:lnTo>
                <a:lnTo>
                  <a:pt x="42" y="13"/>
                </a:lnTo>
                <a:lnTo>
                  <a:pt x="28" y="13"/>
                </a:lnTo>
                <a:lnTo>
                  <a:pt x="21" y="20"/>
                </a:lnTo>
                <a:lnTo>
                  <a:pt x="14" y="41"/>
                </a:lnTo>
                <a:lnTo>
                  <a:pt x="14" y="69"/>
                </a:lnTo>
                <a:lnTo>
                  <a:pt x="28" y="75"/>
                </a:lnTo>
                <a:lnTo>
                  <a:pt x="42" y="75"/>
                </a:lnTo>
                <a:lnTo>
                  <a:pt x="42"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0" name="Freeform 87"/>
          <p:cNvSpPr>
            <a:spLocks/>
          </p:cNvSpPr>
          <p:nvPr/>
        </p:nvSpPr>
        <p:spPr bwMode="auto">
          <a:xfrm>
            <a:off x="2525713" y="3592513"/>
            <a:ext cx="44450" cy="109537"/>
          </a:xfrm>
          <a:custGeom>
            <a:avLst/>
            <a:gdLst>
              <a:gd name="T0" fmla="*/ 0 w 28"/>
              <a:gd name="T1" fmla="*/ 2147483647 h 69"/>
              <a:gd name="T2" fmla="*/ 0 w 28"/>
              <a:gd name="T3" fmla="*/ 0 h 69"/>
              <a:gd name="T4" fmla="*/ 2147483647 w 28"/>
              <a:gd name="T5" fmla="*/ 0 h 69"/>
              <a:gd name="T6" fmla="*/ 2147483647 w 28"/>
              <a:gd name="T7" fmla="*/ 2147483647 h 69"/>
              <a:gd name="T8" fmla="*/ 2147483647 w 28"/>
              <a:gd name="T9" fmla="*/ 0 h 69"/>
              <a:gd name="T10" fmla="*/ 2147483647 w 28"/>
              <a:gd name="T11" fmla="*/ 2147483647 h 69"/>
              <a:gd name="T12" fmla="*/ 2147483647 w 28"/>
              <a:gd name="T13" fmla="*/ 2147483647 h 69"/>
              <a:gd name="T14" fmla="*/ 2147483647 w 28"/>
              <a:gd name="T15" fmla="*/ 2147483647 h 69"/>
              <a:gd name="T16" fmla="*/ 2147483647 w 28"/>
              <a:gd name="T17" fmla="*/ 2147483647 h 69"/>
              <a:gd name="T18" fmla="*/ 2147483647 w 28"/>
              <a:gd name="T19" fmla="*/ 2147483647 h 69"/>
              <a:gd name="T20" fmla="*/ 0 w 28"/>
              <a:gd name="T21" fmla="*/ 2147483647 h 69"/>
              <a:gd name="T22" fmla="*/ 0 w 28"/>
              <a:gd name="T23" fmla="*/ 2147483647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69"/>
              <a:gd name="T38" fmla="*/ 28 w 28"/>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69">
                <a:moveTo>
                  <a:pt x="0" y="21"/>
                </a:moveTo>
                <a:lnTo>
                  <a:pt x="0" y="0"/>
                </a:lnTo>
                <a:lnTo>
                  <a:pt x="14" y="0"/>
                </a:lnTo>
                <a:lnTo>
                  <a:pt x="14" y="14"/>
                </a:lnTo>
                <a:lnTo>
                  <a:pt x="28" y="0"/>
                </a:lnTo>
                <a:lnTo>
                  <a:pt x="28" y="14"/>
                </a:lnTo>
                <a:lnTo>
                  <a:pt x="21" y="21"/>
                </a:lnTo>
                <a:lnTo>
                  <a:pt x="14" y="28"/>
                </a:lnTo>
                <a:lnTo>
                  <a:pt x="14" y="35"/>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1" name="Freeform 88"/>
          <p:cNvSpPr>
            <a:spLocks/>
          </p:cNvSpPr>
          <p:nvPr/>
        </p:nvSpPr>
        <p:spPr bwMode="auto">
          <a:xfrm>
            <a:off x="2581275"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14" y="55"/>
                </a:lnTo>
                <a:lnTo>
                  <a:pt x="27" y="55"/>
                </a:lnTo>
                <a:lnTo>
                  <a:pt x="41" y="55"/>
                </a:lnTo>
                <a:lnTo>
                  <a:pt x="41" y="62"/>
                </a:lnTo>
                <a:lnTo>
                  <a:pt x="21" y="69"/>
                </a:lnTo>
                <a:lnTo>
                  <a:pt x="7" y="55"/>
                </a:lnTo>
                <a:lnTo>
                  <a:pt x="0" y="35"/>
                </a:lnTo>
                <a:lnTo>
                  <a:pt x="7" y="14"/>
                </a:lnTo>
                <a:lnTo>
                  <a:pt x="21" y="0"/>
                </a:lnTo>
                <a:lnTo>
                  <a:pt x="34" y="7"/>
                </a:lnTo>
                <a:lnTo>
                  <a:pt x="41" y="28"/>
                </a:lnTo>
                <a:lnTo>
                  <a:pt x="41" y="42"/>
                </a:lnTo>
                <a:lnTo>
                  <a:pt x="14" y="42"/>
                </a:lnTo>
                <a:lnTo>
                  <a:pt x="27" y="28"/>
                </a:lnTo>
                <a:lnTo>
                  <a:pt x="27" y="14"/>
                </a:lnTo>
                <a:lnTo>
                  <a:pt x="21"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2" name="Freeform 89"/>
          <p:cNvSpPr>
            <a:spLocks/>
          </p:cNvSpPr>
          <p:nvPr/>
        </p:nvSpPr>
        <p:spPr bwMode="auto">
          <a:xfrm>
            <a:off x="2657475" y="3592513"/>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0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0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2147483647 w 42"/>
              <a:gd name="T43" fmla="*/ 2147483647 h 69"/>
              <a:gd name="T44" fmla="*/ 2147483647 w 42"/>
              <a:gd name="T45" fmla="*/ 2147483647 h 69"/>
              <a:gd name="T46" fmla="*/ 2147483647 w 42"/>
              <a:gd name="T47" fmla="*/ 2147483647 h 69"/>
              <a:gd name="T48" fmla="*/ 2147483647 w 42"/>
              <a:gd name="T49" fmla="*/ 2147483647 h 69"/>
              <a:gd name="T50" fmla="*/ 2147483647 w 42"/>
              <a:gd name="T51" fmla="*/ 2147483647 h 69"/>
              <a:gd name="T52" fmla="*/ 2147483647 w 42"/>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2"/>
              <a:gd name="T82" fmla="*/ 0 h 69"/>
              <a:gd name="T83" fmla="*/ 42 w 42"/>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2" h="69">
                <a:moveTo>
                  <a:pt x="42" y="49"/>
                </a:moveTo>
                <a:lnTo>
                  <a:pt x="42" y="69"/>
                </a:lnTo>
                <a:lnTo>
                  <a:pt x="35" y="69"/>
                </a:lnTo>
                <a:lnTo>
                  <a:pt x="28" y="62"/>
                </a:lnTo>
                <a:lnTo>
                  <a:pt x="14" y="69"/>
                </a:lnTo>
                <a:lnTo>
                  <a:pt x="7" y="62"/>
                </a:lnTo>
                <a:lnTo>
                  <a:pt x="0" y="49"/>
                </a:lnTo>
                <a:lnTo>
                  <a:pt x="7" y="42"/>
                </a:lnTo>
                <a:lnTo>
                  <a:pt x="7" y="28"/>
                </a:lnTo>
                <a:lnTo>
                  <a:pt x="28" y="28"/>
                </a:lnTo>
                <a:lnTo>
                  <a:pt x="28" y="21"/>
                </a:lnTo>
                <a:lnTo>
                  <a:pt x="28" y="14"/>
                </a:lnTo>
                <a:lnTo>
                  <a:pt x="21" y="14"/>
                </a:lnTo>
                <a:lnTo>
                  <a:pt x="7" y="14"/>
                </a:lnTo>
                <a:lnTo>
                  <a:pt x="7" y="7"/>
                </a:lnTo>
                <a:lnTo>
                  <a:pt x="21" y="0"/>
                </a:lnTo>
                <a:lnTo>
                  <a:pt x="42" y="7"/>
                </a:lnTo>
                <a:lnTo>
                  <a:pt x="42" y="28"/>
                </a:lnTo>
                <a:lnTo>
                  <a:pt x="42" y="49"/>
                </a:lnTo>
                <a:lnTo>
                  <a:pt x="28" y="35"/>
                </a:lnTo>
                <a:lnTo>
                  <a:pt x="21" y="35"/>
                </a:lnTo>
                <a:lnTo>
                  <a:pt x="14" y="49"/>
                </a:lnTo>
                <a:lnTo>
                  <a:pt x="14" y="55"/>
                </a:lnTo>
                <a:lnTo>
                  <a:pt x="21" y="55"/>
                </a:lnTo>
                <a:lnTo>
                  <a:pt x="28" y="49"/>
                </a:lnTo>
                <a:lnTo>
                  <a:pt x="28" y="35"/>
                </a:lnTo>
                <a:lnTo>
                  <a:pt x="42"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3" name="Freeform 90"/>
          <p:cNvSpPr>
            <a:spLocks/>
          </p:cNvSpPr>
          <p:nvPr/>
        </p:nvSpPr>
        <p:spPr bwMode="auto">
          <a:xfrm>
            <a:off x="2733675" y="3571875"/>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13"/>
                </a:lnTo>
                <a:lnTo>
                  <a:pt x="35" y="13"/>
                </a:lnTo>
                <a:lnTo>
                  <a:pt x="35" y="27"/>
                </a:lnTo>
                <a:lnTo>
                  <a:pt x="21" y="27"/>
                </a:lnTo>
                <a:lnTo>
                  <a:pt x="21" y="62"/>
                </a:lnTo>
                <a:lnTo>
                  <a:pt x="28" y="68"/>
                </a:lnTo>
                <a:lnTo>
                  <a:pt x="35" y="68"/>
                </a:lnTo>
                <a:lnTo>
                  <a:pt x="35" y="82"/>
                </a:lnTo>
                <a:lnTo>
                  <a:pt x="28" y="82"/>
                </a:lnTo>
                <a:lnTo>
                  <a:pt x="14" y="75"/>
                </a:lnTo>
                <a:lnTo>
                  <a:pt x="7" y="62"/>
                </a:lnTo>
                <a:lnTo>
                  <a:pt x="7" y="27"/>
                </a:lnTo>
                <a:lnTo>
                  <a:pt x="0" y="27"/>
                </a:lnTo>
                <a:lnTo>
                  <a:pt x="0" y="13"/>
                </a:lnTo>
                <a:lnTo>
                  <a:pt x="7" y="13"/>
                </a:lnTo>
                <a:lnTo>
                  <a:pt x="7" y="6"/>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4" name="Freeform 91"/>
          <p:cNvSpPr>
            <a:spLocks/>
          </p:cNvSpPr>
          <p:nvPr/>
        </p:nvSpPr>
        <p:spPr bwMode="auto">
          <a:xfrm>
            <a:off x="2800350" y="3592513"/>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2"/>
                </a:moveTo>
                <a:lnTo>
                  <a:pt x="20" y="55"/>
                </a:lnTo>
                <a:lnTo>
                  <a:pt x="27" y="55"/>
                </a:lnTo>
                <a:lnTo>
                  <a:pt x="41" y="55"/>
                </a:lnTo>
                <a:lnTo>
                  <a:pt x="41" y="62"/>
                </a:lnTo>
                <a:lnTo>
                  <a:pt x="27" y="69"/>
                </a:lnTo>
                <a:lnTo>
                  <a:pt x="7" y="55"/>
                </a:lnTo>
                <a:lnTo>
                  <a:pt x="0" y="35"/>
                </a:lnTo>
                <a:lnTo>
                  <a:pt x="7" y="14"/>
                </a:lnTo>
                <a:lnTo>
                  <a:pt x="20" y="0"/>
                </a:lnTo>
                <a:lnTo>
                  <a:pt x="41" y="7"/>
                </a:lnTo>
                <a:lnTo>
                  <a:pt x="41" y="28"/>
                </a:lnTo>
                <a:lnTo>
                  <a:pt x="41" y="42"/>
                </a:lnTo>
                <a:lnTo>
                  <a:pt x="14" y="42"/>
                </a:lnTo>
                <a:lnTo>
                  <a:pt x="27" y="28"/>
                </a:lnTo>
                <a:lnTo>
                  <a:pt x="27" y="14"/>
                </a:lnTo>
                <a:lnTo>
                  <a:pt x="20" y="14"/>
                </a:lnTo>
                <a:lnTo>
                  <a:pt x="14" y="21"/>
                </a:lnTo>
                <a:lnTo>
                  <a:pt x="14" y="28"/>
                </a:lnTo>
                <a:lnTo>
                  <a:pt x="27" y="28"/>
                </a:lnTo>
                <a:lnTo>
                  <a:pt x="14"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5" name="Freeform 92"/>
          <p:cNvSpPr>
            <a:spLocks/>
          </p:cNvSpPr>
          <p:nvPr/>
        </p:nvSpPr>
        <p:spPr bwMode="auto">
          <a:xfrm>
            <a:off x="2274888" y="37782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14" y="62"/>
                </a:moveTo>
                <a:lnTo>
                  <a:pt x="14" y="90"/>
                </a:lnTo>
                <a:lnTo>
                  <a:pt x="0" y="90"/>
                </a:lnTo>
                <a:lnTo>
                  <a:pt x="21" y="0"/>
                </a:lnTo>
                <a:lnTo>
                  <a:pt x="34" y="0"/>
                </a:lnTo>
                <a:lnTo>
                  <a:pt x="55" y="90"/>
                </a:lnTo>
                <a:lnTo>
                  <a:pt x="41" y="90"/>
                </a:lnTo>
                <a:lnTo>
                  <a:pt x="34" y="62"/>
                </a:lnTo>
                <a:lnTo>
                  <a:pt x="14" y="62"/>
                </a:lnTo>
                <a:lnTo>
                  <a:pt x="34" y="56"/>
                </a:lnTo>
                <a:lnTo>
                  <a:pt x="28" y="35"/>
                </a:lnTo>
                <a:lnTo>
                  <a:pt x="28" y="14"/>
                </a:lnTo>
                <a:lnTo>
                  <a:pt x="21" y="35"/>
                </a:lnTo>
                <a:lnTo>
                  <a:pt x="21" y="56"/>
                </a:lnTo>
                <a:lnTo>
                  <a:pt x="34" y="56"/>
                </a:lnTo>
                <a:lnTo>
                  <a:pt x="1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6" name="Freeform 93"/>
          <p:cNvSpPr>
            <a:spLocks/>
          </p:cNvSpPr>
          <p:nvPr/>
        </p:nvSpPr>
        <p:spPr bwMode="auto">
          <a:xfrm>
            <a:off x="2362200" y="3811588"/>
            <a:ext cx="65088" cy="109537"/>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2147483647 h 69"/>
              <a:gd name="T12" fmla="*/ 2147483647 w 41"/>
              <a:gd name="T13" fmla="*/ 0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9"/>
                </a:moveTo>
                <a:lnTo>
                  <a:pt x="28" y="69"/>
                </a:lnTo>
                <a:lnTo>
                  <a:pt x="7" y="62"/>
                </a:lnTo>
                <a:lnTo>
                  <a:pt x="0" y="35"/>
                </a:lnTo>
                <a:lnTo>
                  <a:pt x="7" y="14"/>
                </a:lnTo>
                <a:lnTo>
                  <a:pt x="21" y="7"/>
                </a:lnTo>
                <a:lnTo>
                  <a:pt x="28" y="0"/>
                </a:lnTo>
                <a:lnTo>
                  <a:pt x="41" y="7"/>
                </a:lnTo>
                <a:lnTo>
                  <a:pt x="35" y="14"/>
                </a:lnTo>
                <a:lnTo>
                  <a:pt x="28" y="14"/>
                </a:lnTo>
                <a:lnTo>
                  <a:pt x="21" y="21"/>
                </a:lnTo>
                <a:lnTo>
                  <a:pt x="14" y="35"/>
                </a:lnTo>
                <a:lnTo>
                  <a:pt x="21" y="48"/>
                </a:lnTo>
                <a:lnTo>
                  <a:pt x="28" y="55"/>
                </a:lnTo>
                <a:lnTo>
                  <a:pt x="35" y="55"/>
                </a:lnTo>
                <a:lnTo>
                  <a:pt x="41"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7" name="Freeform 94"/>
          <p:cNvSpPr>
            <a:spLocks/>
          </p:cNvSpPr>
          <p:nvPr/>
        </p:nvSpPr>
        <p:spPr bwMode="auto">
          <a:xfrm>
            <a:off x="2427288" y="3789363"/>
            <a:ext cx="55562" cy="131762"/>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21"/>
                </a:lnTo>
                <a:lnTo>
                  <a:pt x="35" y="21"/>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21"/>
                </a:lnTo>
                <a:lnTo>
                  <a:pt x="7" y="21"/>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8" name="Freeform 95"/>
          <p:cNvSpPr>
            <a:spLocks/>
          </p:cNvSpPr>
          <p:nvPr/>
        </p:nvSpPr>
        <p:spPr bwMode="auto">
          <a:xfrm>
            <a:off x="2493963" y="3778250"/>
            <a:ext cx="31750" cy="142875"/>
          </a:xfrm>
          <a:custGeom>
            <a:avLst/>
            <a:gdLst>
              <a:gd name="T0" fmla="*/ 2147483647 w 20"/>
              <a:gd name="T1" fmla="*/ 2147483647 h 90"/>
              <a:gd name="T2" fmla="*/ 2147483647 w 20"/>
              <a:gd name="T3" fmla="*/ 2147483647 h 90"/>
              <a:gd name="T4" fmla="*/ 0 w 20"/>
              <a:gd name="T5" fmla="*/ 2147483647 h 90"/>
              <a:gd name="T6" fmla="*/ 2147483647 w 20"/>
              <a:gd name="T7" fmla="*/ 0 h 90"/>
              <a:gd name="T8" fmla="*/ 2147483647 w 20"/>
              <a:gd name="T9" fmla="*/ 2147483647 h 90"/>
              <a:gd name="T10" fmla="*/ 2147483647 w 20"/>
              <a:gd name="T11" fmla="*/ 2147483647 h 90"/>
              <a:gd name="T12" fmla="*/ 0 w 20"/>
              <a:gd name="T13" fmla="*/ 2147483647 h 90"/>
              <a:gd name="T14" fmla="*/ 0 w 20"/>
              <a:gd name="T15" fmla="*/ 2147483647 h 90"/>
              <a:gd name="T16" fmla="*/ 2147483647 w 20"/>
              <a:gd name="T17" fmla="*/ 2147483647 h 90"/>
              <a:gd name="T18" fmla="*/ 2147483647 w 20"/>
              <a:gd name="T19" fmla="*/ 2147483647 h 90"/>
              <a:gd name="T20" fmla="*/ 0 w 20"/>
              <a:gd name="T21" fmla="*/ 2147483647 h 90"/>
              <a:gd name="T22" fmla="*/ 2147483647 w 20"/>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90"/>
              <a:gd name="T38" fmla="*/ 20 w 20"/>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90">
                <a:moveTo>
                  <a:pt x="20" y="7"/>
                </a:moveTo>
                <a:lnTo>
                  <a:pt x="7" y="14"/>
                </a:lnTo>
                <a:lnTo>
                  <a:pt x="0" y="7"/>
                </a:lnTo>
                <a:lnTo>
                  <a:pt x="7" y="0"/>
                </a:lnTo>
                <a:lnTo>
                  <a:pt x="14" y="7"/>
                </a:lnTo>
                <a:lnTo>
                  <a:pt x="20" y="7"/>
                </a:lnTo>
                <a:lnTo>
                  <a:pt x="0" y="90"/>
                </a:lnTo>
                <a:lnTo>
                  <a:pt x="0" y="28"/>
                </a:lnTo>
                <a:lnTo>
                  <a:pt x="14" y="28"/>
                </a:lnTo>
                <a:lnTo>
                  <a:pt x="14" y="90"/>
                </a:lnTo>
                <a:lnTo>
                  <a:pt x="0" y="90"/>
                </a:lnTo>
                <a:lnTo>
                  <a:pt x="2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9" name="Freeform 96"/>
          <p:cNvSpPr>
            <a:spLocks/>
          </p:cNvSpPr>
          <p:nvPr/>
        </p:nvSpPr>
        <p:spPr bwMode="auto">
          <a:xfrm>
            <a:off x="2536825" y="3811588"/>
            <a:ext cx="77788" cy="109537"/>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0 w 49"/>
              <a:gd name="T11" fmla="*/ 2147483647 h 69"/>
              <a:gd name="T12" fmla="*/ 2147483647 w 49"/>
              <a:gd name="T13" fmla="*/ 2147483647 h 69"/>
              <a:gd name="T14" fmla="*/ 2147483647 w 49"/>
              <a:gd name="T15" fmla="*/ 0 h 69"/>
              <a:gd name="T16" fmla="*/ 2147483647 w 49"/>
              <a:gd name="T17" fmla="*/ 2147483647 h 69"/>
              <a:gd name="T18" fmla="*/ 2147483647 w 49"/>
              <a:gd name="T19" fmla="*/ 2147483647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2147483647 w 49"/>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9"/>
              <a:gd name="T64" fmla="*/ 0 h 69"/>
              <a:gd name="T65" fmla="*/ 49 w 49"/>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9" h="69">
                <a:moveTo>
                  <a:pt x="49" y="35"/>
                </a:moveTo>
                <a:lnTo>
                  <a:pt x="42" y="48"/>
                </a:lnTo>
                <a:lnTo>
                  <a:pt x="35" y="62"/>
                </a:lnTo>
                <a:lnTo>
                  <a:pt x="21" y="69"/>
                </a:lnTo>
                <a:lnTo>
                  <a:pt x="7" y="62"/>
                </a:lnTo>
                <a:lnTo>
                  <a:pt x="0" y="35"/>
                </a:lnTo>
                <a:lnTo>
                  <a:pt x="7" y="14"/>
                </a:lnTo>
                <a:lnTo>
                  <a:pt x="21" y="0"/>
                </a:lnTo>
                <a:lnTo>
                  <a:pt x="42" y="14"/>
                </a:lnTo>
                <a:lnTo>
                  <a:pt x="42" y="35"/>
                </a:lnTo>
                <a:lnTo>
                  <a:pt x="49" y="35"/>
                </a:lnTo>
                <a:lnTo>
                  <a:pt x="14" y="35"/>
                </a:lnTo>
                <a:lnTo>
                  <a:pt x="14" y="48"/>
                </a:lnTo>
                <a:lnTo>
                  <a:pt x="21" y="55"/>
                </a:lnTo>
                <a:lnTo>
                  <a:pt x="28" y="48"/>
                </a:lnTo>
                <a:lnTo>
                  <a:pt x="35" y="35"/>
                </a:lnTo>
                <a:lnTo>
                  <a:pt x="28" y="21"/>
                </a:lnTo>
                <a:lnTo>
                  <a:pt x="21" y="14"/>
                </a:lnTo>
                <a:lnTo>
                  <a:pt x="14" y="21"/>
                </a:lnTo>
                <a:lnTo>
                  <a:pt x="14" y="35"/>
                </a:lnTo>
                <a:lnTo>
                  <a:pt x="49"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0" name="Freeform 97"/>
          <p:cNvSpPr>
            <a:spLocks/>
          </p:cNvSpPr>
          <p:nvPr/>
        </p:nvSpPr>
        <p:spPr bwMode="auto">
          <a:xfrm>
            <a:off x="2624138" y="3811588"/>
            <a:ext cx="66675" cy="109537"/>
          </a:xfrm>
          <a:custGeom>
            <a:avLst/>
            <a:gdLst>
              <a:gd name="T0" fmla="*/ 0 w 42"/>
              <a:gd name="T1" fmla="*/ 2147483647 h 69"/>
              <a:gd name="T2" fmla="*/ 0 w 42"/>
              <a:gd name="T3" fmla="*/ 2147483647 h 69"/>
              <a:gd name="T4" fmla="*/ 2147483647 w 42"/>
              <a:gd name="T5" fmla="*/ 2147483647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7"/>
                </a:lnTo>
                <a:lnTo>
                  <a:pt x="14" y="7"/>
                </a:lnTo>
                <a:lnTo>
                  <a:pt x="14" y="14"/>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1" name="Freeform 98"/>
          <p:cNvSpPr>
            <a:spLocks/>
          </p:cNvSpPr>
          <p:nvPr/>
        </p:nvSpPr>
        <p:spPr bwMode="auto">
          <a:xfrm>
            <a:off x="2755900" y="3778250"/>
            <a:ext cx="66675" cy="142875"/>
          </a:xfrm>
          <a:custGeom>
            <a:avLst/>
            <a:gdLst>
              <a:gd name="T0" fmla="*/ 0 w 42"/>
              <a:gd name="T1" fmla="*/ 0 h 90"/>
              <a:gd name="T2" fmla="*/ 2147483647 w 42"/>
              <a:gd name="T3" fmla="*/ 0 h 90"/>
              <a:gd name="T4" fmla="*/ 2147483647 w 42"/>
              <a:gd name="T5" fmla="*/ 2147483647 h 90"/>
              <a:gd name="T6" fmla="*/ 2147483647 w 42"/>
              <a:gd name="T7" fmla="*/ 2147483647 h 90"/>
              <a:gd name="T8" fmla="*/ 2147483647 w 42"/>
              <a:gd name="T9" fmla="*/ 2147483647 h 90"/>
              <a:gd name="T10" fmla="*/ 2147483647 w 42"/>
              <a:gd name="T11" fmla="*/ 2147483647 h 90"/>
              <a:gd name="T12" fmla="*/ 2147483647 w 42"/>
              <a:gd name="T13" fmla="*/ 2147483647 h 90"/>
              <a:gd name="T14" fmla="*/ 2147483647 w 42"/>
              <a:gd name="T15" fmla="*/ 2147483647 h 90"/>
              <a:gd name="T16" fmla="*/ 0 w 42"/>
              <a:gd name="T17" fmla="*/ 2147483647 h 90"/>
              <a:gd name="T18" fmla="*/ 0 w 42"/>
              <a:gd name="T19" fmla="*/ 0 h 90"/>
              <a:gd name="T20" fmla="*/ 2147483647 w 42"/>
              <a:gd name="T21" fmla="*/ 2147483647 h 90"/>
              <a:gd name="T22" fmla="*/ 2147483647 w 42"/>
              <a:gd name="T23" fmla="*/ 2147483647 h 90"/>
              <a:gd name="T24" fmla="*/ 2147483647 w 42"/>
              <a:gd name="T25" fmla="*/ 2147483647 h 90"/>
              <a:gd name="T26" fmla="*/ 2147483647 w 42"/>
              <a:gd name="T27" fmla="*/ 2147483647 h 90"/>
              <a:gd name="T28" fmla="*/ 2147483647 w 42"/>
              <a:gd name="T29" fmla="*/ 2147483647 h 90"/>
              <a:gd name="T30" fmla="*/ 2147483647 w 42"/>
              <a:gd name="T31" fmla="*/ 2147483647 h 90"/>
              <a:gd name="T32" fmla="*/ 0 w 42"/>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90"/>
              <a:gd name="T53" fmla="*/ 42 w 42"/>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90">
                <a:moveTo>
                  <a:pt x="0" y="0"/>
                </a:moveTo>
                <a:lnTo>
                  <a:pt x="14" y="0"/>
                </a:lnTo>
                <a:lnTo>
                  <a:pt x="35" y="7"/>
                </a:lnTo>
                <a:lnTo>
                  <a:pt x="42" y="28"/>
                </a:lnTo>
                <a:lnTo>
                  <a:pt x="35" y="42"/>
                </a:lnTo>
                <a:lnTo>
                  <a:pt x="28" y="49"/>
                </a:lnTo>
                <a:lnTo>
                  <a:pt x="14" y="56"/>
                </a:lnTo>
                <a:lnTo>
                  <a:pt x="14" y="90"/>
                </a:lnTo>
                <a:lnTo>
                  <a:pt x="0" y="90"/>
                </a:lnTo>
                <a:lnTo>
                  <a:pt x="0" y="0"/>
                </a:lnTo>
                <a:lnTo>
                  <a:pt x="14" y="42"/>
                </a:lnTo>
                <a:lnTo>
                  <a:pt x="28" y="42"/>
                </a:lnTo>
                <a:lnTo>
                  <a:pt x="28" y="28"/>
                </a:lnTo>
                <a:lnTo>
                  <a:pt x="28" y="14"/>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2" name="Rectangle 99"/>
          <p:cNvSpPr>
            <a:spLocks noChangeArrowheads="1"/>
          </p:cNvSpPr>
          <p:nvPr/>
        </p:nvSpPr>
        <p:spPr bwMode="auto">
          <a:xfrm>
            <a:off x="2832100" y="3778250"/>
            <a:ext cx="33338"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3" name="Freeform 100"/>
          <p:cNvSpPr>
            <a:spLocks/>
          </p:cNvSpPr>
          <p:nvPr/>
        </p:nvSpPr>
        <p:spPr bwMode="auto">
          <a:xfrm>
            <a:off x="2876550" y="38115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0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1"/>
              <a:gd name="T79" fmla="*/ 0 h 69"/>
              <a:gd name="T80" fmla="*/ 41 w 41"/>
              <a:gd name="T81" fmla="*/ 69 h 6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1" h="69">
                <a:moveTo>
                  <a:pt x="41" y="55"/>
                </a:moveTo>
                <a:lnTo>
                  <a:pt x="41" y="69"/>
                </a:lnTo>
                <a:lnTo>
                  <a:pt x="28" y="69"/>
                </a:lnTo>
                <a:lnTo>
                  <a:pt x="28" y="62"/>
                </a:lnTo>
                <a:lnTo>
                  <a:pt x="14" y="69"/>
                </a:lnTo>
                <a:lnTo>
                  <a:pt x="7" y="62"/>
                </a:lnTo>
                <a:lnTo>
                  <a:pt x="0" y="48"/>
                </a:lnTo>
                <a:lnTo>
                  <a:pt x="0" y="41"/>
                </a:lnTo>
                <a:lnTo>
                  <a:pt x="7" y="35"/>
                </a:lnTo>
                <a:lnTo>
                  <a:pt x="28" y="28"/>
                </a:lnTo>
                <a:lnTo>
                  <a:pt x="28" y="14"/>
                </a:lnTo>
                <a:lnTo>
                  <a:pt x="21" y="14"/>
                </a:lnTo>
                <a:lnTo>
                  <a:pt x="7" y="14"/>
                </a:lnTo>
                <a:lnTo>
                  <a:pt x="7" y="7"/>
                </a:lnTo>
                <a:lnTo>
                  <a:pt x="21" y="0"/>
                </a:lnTo>
                <a:lnTo>
                  <a:pt x="34" y="7"/>
                </a:lnTo>
                <a:lnTo>
                  <a:pt x="41" y="28"/>
                </a:lnTo>
                <a:lnTo>
                  <a:pt x="41" y="55"/>
                </a:lnTo>
                <a:lnTo>
                  <a:pt x="28" y="35"/>
                </a:lnTo>
                <a:lnTo>
                  <a:pt x="21" y="35"/>
                </a:lnTo>
                <a:lnTo>
                  <a:pt x="14" y="48"/>
                </a:lnTo>
                <a:lnTo>
                  <a:pt x="14" y="55"/>
                </a:lnTo>
                <a:lnTo>
                  <a:pt x="21" y="55"/>
                </a:lnTo>
                <a:lnTo>
                  <a:pt x="28" y="48"/>
                </a:lnTo>
                <a:lnTo>
                  <a:pt x="28" y="35"/>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4" name="Freeform 101"/>
          <p:cNvSpPr>
            <a:spLocks/>
          </p:cNvSpPr>
          <p:nvPr/>
        </p:nvSpPr>
        <p:spPr bwMode="auto">
          <a:xfrm>
            <a:off x="2963863" y="3811588"/>
            <a:ext cx="65087" cy="109537"/>
          </a:xfrm>
          <a:custGeom>
            <a:avLst/>
            <a:gdLst>
              <a:gd name="T0" fmla="*/ 0 w 41"/>
              <a:gd name="T1" fmla="*/ 2147483647 h 69"/>
              <a:gd name="T2" fmla="*/ 0 w 41"/>
              <a:gd name="T3" fmla="*/ 2147483647 h 69"/>
              <a:gd name="T4" fmla="*/ 2147483647 w 41"/>
              <a:gd name="T5" fmla="*/ 2147483647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7"/>
                </a:lnTo>
                <a:lnTo>
                  <a:pt x="14" y="7"/>
                </a:lnTo>
                <a:lnTo>
                  <a:pt x="14" y="14"/>
                </a:lnTo>
                <a:lnTo>
                  <a:pt x="28" y="0"/>
                </a:lnTo>
                <a:lnTo>
                  <a:pt x="41"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5" name="Rectangle 102"/>
          <p:cNvSpPr>
            <a:spLocks noChangeArrowheads="1"/>
          </p:cNvSpPr>
          <p:nvPr/>
        </p:nvSpPr>
        <p:spPr bwMode="auto">
          <a:xfrm>
            <a:off x="3511550" y="4773613"/>
            <a:ext cx="20638" cy="13176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6" name="Freeform 103"/>
          <p:cNvSpPr>
            <a:spLocks/>
          </p:cNvSpPr>
          <p:nvPr/>
        </p:nvSpPr>
        <p:spPr bwMode="auto">
          <a:xfrm>
            <a:off x="3554413" y="4806950"/>
            <a:ext cx="120650" cy="98425"/>
          </a:xfrm>
          <a:custGeom>
            <a:avLst/>
            <a:gdLst>
              <a:gd name="T0" fmla="*/ 0 w 76"/>
              <a:gd name="T1" fmla="*/ 2147483647 h 62"/>
              <a:gd name="T2" fmla="*/ 0 w 76"/>
              <a:gd name="T3" fmla="*/ 0 h 62"/>
              <a:gd name="T4" fmla="*/ 2147483647 w 76"/>
              <a:gd name="T5" fmla="*/ 0 h 62"/>
              <a:gd name="T6" fmla="*/ 2147483647 w 76"/>
              <a:gd name="T7" fmla="*/ 2147483647 h 62"/>
              <a:gd name="T8" fmla="*/ 2147483647 w 76"/>
              <a:gd name="T9" fmla="*/ 0 h 62"/>
              <a:gd name="T10" fmla="*/ 2147483647 w 76"/>
              <a:gd name="T11" fmla="*/ 0 h 62"/>
              <a:gd name="T12" fmla="*/ 2147483647 w 76"/>
              <a:gd name="T13" fmla="*/ 2147483647 h 62"/>
              <a:gd name="T14" fmla="*/ 2147483647 w 76"/>
              <a:gd name="T15" fmla="*/ 0 h 62"/>
              <a:gd name="T16" fmla="*/ 2147483647 w 76"/>
              <a:gd name="T17" fmla="*/ 0 h 62"/>
              <a:gd name="T18" fmla="*/ 2147483647 w 76"/>
              <a:gd name="T19" fmla="*/ 2147483647 h 62"/>
              <a:gd name="T20" fmla="*/ 2147483647 w 76"/>
              <a:gd name="T21" fmla="*/ 2147483647 h 62"/>
              <a:gd name="T22" fmla="*/ 2147483647 w 76"/>
              <a:gd name="T23" fmla="*/ 2147483647 h 62"/>
              <a:gd name="T24" fmla="*/ 2147483647 w 76"/>
              <a:gd name="T25" fmla="*/ 2147483647 h 62"/>
              <a:gd name="T26" fmla="*/ 2147483647 w 76"/>
              <a:gd name="T27" fmla="*/ 2147483647 h 62"/>
              <a:gd name="T28" fmla="*/ 2147483647 w 76"/>
              <a:gd name="T29" fmla="*/ 2147483647 h 62"/>
              <a:gd name="T30" fmla="*/ 2147483647 w 76"/>
              <a:gd name="T31" fmla="*/ 2147483647 h 62"/>
              <a:gd name="T32" fmla="*/ 2147483647 w 76"/>
              <a:gd name="T33" fmla="*/ 2147483647 h 62"/>
              <a:gd name="T34" fmla="*/ 2147483647 w 76"/>
              <a:gd name="T35" fmla="*/ 2147483647 h 62"/>
              <a:gd name="T36" fmla="*/ 2147483647 w 76"/>
              <a:gd name="T37" fmla="*/ 2147483647 h 62"/>
              <a:gd name="T38" fmla="*/ 2147483647 w 76"/>
              <a:gd name="T39" fmla="*/ 2147483647 h 62"/>
              <a:gd name="T40" fmla="*/ 2147483647 w 76"/>
              <a:gd name="T41" fmla="*/ 2147483647 h 62"/>
              <a:gd name="T42" fmla="*/ 2147483647 w 76"/>
              <a:gd name="T43" fmla="*/ 2147483647 h 62"/>
              <a:gd name="T44" fmla="*/ 2147483647 w 76"/>
              <a:gd name="T45" fmla="*/ 2147483647 h 62"/>
              <a:gd name="T46" fmla="*/ 2147483647 w 76"/>
              <a:gd name="T47" fmla="*/ 2147483647 h 62"/>
              <a:gd name="T48" fmla="*/ 2147483647 w 76"/>
              <a:gd name="T49" fmla="*/ 2147483647 h 62"/>
              <a:gd name="T50" fmla="*/ 2147483647 w 76"/>
              <a:gd name="T51" fmla="*/ 2147483647 h 62"/>
              <a:gd name="T52" fmla="*/ 0 w 76"/>
              <a:gd name="T53" fmla="*/ 2147483647 h 62"/>
              <a:gd name="T54" fmla="*/ 0 w 76"/>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6"/>
              <a:gd name="T85" fmla="*/ 0 h 62"/>
              <a:gd name="T86" fmla="*/ 76 w 76"/>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6" h="62">
                <a:moveTo>
                  <a:pt x="0" y="21"/>
                </a:moveTo>
                <a:lnTo>
                  <a:pt x="0" y="0"/>
                </a:lnTo>
                <a:lnTo>
                  <a:pt x="14" y="0"/>
                </a:lnTo>
                <a:lnTo>
                  <a:pt x="14" y="7"/>
                </a:lnTo>
                <a:lnTo>
                  <a:pt x="28" y="0"/>
                </a:lnTo>
                <a:lnTo>
                  <a:pt x="35" y="0"/>
                </a:lnTo>
                <a:lnTo>
                  <a:pt x="42" y="7"/>
                </a:lnTo>
                <a:lnTo>
                  <a:pt x="49" y="0"/>
                </a:lnTo>
                <a:lnTo>
                  <a:pt x="55" y="0"/>
                </a:lnTo>
                <a:lnTo>
                  <a:pt x="69" y="7"/>
                </a:lnTo>
                <a:lnTo>
                  <a:pt x="76" y="21"/>
                </a:lnTo>
                <a:lnTo>
                  <a:pt x="76" y="62"/>
                </a:lnTo>
                <a:lnTo>
                  <a:pt x="62" y="62"/>
                </a:lnTo>
                <a:lnTo>
                  <a:pt x="62" y="28"/>
                </a:lnTo>
                <a:lnTo>
                  <a:pt x="55" y="14"/>
                </a:lnTo>
                <a:lnTo>
                  <a:pt x="49" y="14"/>
                </a:lnTo>
                <a:lnTo>
                  <a:pt x="42" y="21"/>
                </a:lnTo>
                <a:lnTo>
                  <a:pt x="42" y="28"/>
                </a:lnTo>
                <a:lnTo>
                  <a:pt x="42" y="62"/>
                </a:lnTo>
                <a:lnTo>
                  <a:pt x="28" y="62"/>
                </a:lnTo>
                <a:lnTo>
                  <a:pt x="28" y="28"/>
                </a:lnTo>
                <a:lnTo>
                  <a:pt x="28" y="14"/>
                </a:lnTo>
                <a:lnTo>
                  <a:pt x="21"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7" name="Freeform 104"/>
          <p:cNvSpPr>
            <a:spLocks/>
          </p:cNvSpPr>
          <p:nvPr/>
        </p:nvSpPr>
        <p:spPr bwMode="auto">
          <a:xfrm>
            <a:off x="3686175" y="4806950"/>
            <a:ext cx="76200" cy="142875"/>
          </a:xfrm>
          <a:custGeom>
            <a:avLst/>
            <a:gdLst>
              <a:gd name="T0" fmla="*/ 0 w 48"/>
              <a:gd name="T1" fmla="*/ 2147483647 h 90"/>
              <a:gd name="T2" fmla="*/ 0 w 48"/>
              <a:gd name="T3" fmla="*/ 0 h 90"/>
              <a:gd name="T4" fmla="*/ 2147483647 w 48"/>
              <a:gd name="T5" fmla="*/ 0 h 90"/>
              <a:gd name="T6" fmla="*/ 2147483647 w 48"/>
              <a:gd name="T7" fmla="*/ 2147483647 h 90"/>
              <a:gd name="T8" fmla="*/ 2147483647 w 48"/>
              <a:gd name="T9" fmla="*/ 0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0 w 48"/>
              <a:gd name="T23" fmla="*/ 2147483647 h 90"/>
              <a:gd name="T24" fmla="*/ 0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0 w 48"/>
              <a:gd name="T47" fmla="*/ 2147483647 h 9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8"/>
              <a:gd name="T73" fmla="*/ 0 h 90"/>
              <a:gd name="T74" fmla="*/ 48 w 48"/>
              <a:gd name="T75" fmla="*/ 90 h 9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8" h="90">
                <a:moveTo>
                  <a:pt x="0" y="21"/>
                </a:moveTo>
                <a:lnTo>
                  <a:pt x="0" y="0"/>
                </a:lnTo>
                <a:lnTo>
                  <a:pt x="14" y="0"/>
                </a:lnTo>
                <a:lnTo>
                  <a:pt x="14" y="7"/>
                </a:lnTo>
                <a:lnTo>
                  <a:pt x="28" y="0"/>
                </a:lnTo>
                <a:lnTo>
                  <a:pt x="41" y="7"/>
                </a:lnTo>
                <a:lnTo>
                  <a:pt x="48" y="35"/>
                </a:lnTo>
                <a:lnTo>
                  <a:pt x="41" y="55"/>
                </a:lnTo>
                <a:lnTo>
                  <a:pt x="28" y="69"/>
                </a:lnTo>
                <a:lnTo>
                  <a:pt x="14" y="62"/>
                </a:lnTo>
                <a:lnTo>
                  <a:pt x="14" y="90"/>
                </a:lnTo>
                <a:lnTo>
                  <a:pt x="0" y="90"/>
                </a:lnTo>
                <a:lnTo>
                  <a:pt x="0" y="21"/>
                </a:lnTo>
                <a:lnTo>
                  <a:pt x="14" y="42"/>
                </a:lnTo>
                <a:lnTo>
                  <a:pt x="14" y="48"/>
                </a:lnTo>
                <a:lnTo>
                  <a:pt x="28" y="55"/>
                </a:lnTo>
                <a:lnTo>
                  <a:pt x="34" y="48"/>
                </a:lnTo>
                <a:lnTo>
                  <a:pt x="34" y="35"/>
                </a:lnTo>
                <a:lnTo>
                  <a:pt x="34" y="21"/>
                </a:lnTo>
                <a:lnTo>
                  <a:pt x="28" y="14"/>
                </a:lnTo>
                <a:lnTo>
                  <a:pt x="14" y="21"/>
                </a:lnTo>
                <a:lnTo>
                  <a:pt x="14" y="28"/>
                </a:lnTo>
                <a:lnTo>
                  <a:pt x="14" y="4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58" name="Rectangle 105"/>
          <p:cNvSpPr>
            <a:spLocks noChangeArrowheads="1"/>
          </p:cNvSpPr>
          <p:nvPr/>
        </p:nvSpPr>
        <p:spPr bwMode="auto">
          <a:xfrm>
            <a:off x="3773488" y="47640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9" name="Freeform 106"/>
          <p:cNvSpPr>
            <a:spLocks/>
          </p:cNvSpPr>
          <p:nvPr/>
        </p:nvSpPr>
        <p:spPr bwMode="auto">
          <a:xfrm>
            <a:off x="3817938"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20" y="48"/>
                </a:lnTo>
                <a:lnTo>
                  <a:pt x="27" y="55"/>
                </a:lnTo>
                <a:lnTo>
                  <a:pt x="41" y="55"/>
                </a:lnTo>
                <a:lnTo>
                  <a:pt x="41" y="62"/>
                </a:lnTo>
                <a:lnTo>
                  <a:pt x="27" y="69"/>
                </a:lnTo>
                <a:lnTo>
                  <a:pt x="7" y="55"/>
                </a:lnTo>
                <a:lnTo>
                  <a:pt x="0" y="35"/>
                </a:lnTo>
                <a:lnTo>
                  <a:pt x="7" y="7"/>
                </a:lnTo>
                <a:lnTo>
                  <a:pt x="27" y="0"/>
                </a:lnTo>
                <a:lnTo>
                  <a:pt x="41" y="7"/>
                </a:lnTo>
                <a:lnTo>
                  <a:pt x="41" y="28"/>
                </a:lnTo>
                <a:lnTo>
                  <a:pt x="41" y="35"/>
                </a:lnTo>
                <a:lnTo>
                  <a:pt x="13" y="35"/>
                </a:lnTo>
                <a:lnTo>
                  <a:pt x="34" y="28"/>
                </a:lnTo>
                <a:lnTo>
                  <a:pt x="27" y="14"/>
                </a:lnTo>
                <a:lnTo>
                  <a:pt x="20" y="14"/>
                </a:lnTo>
                <a:lnTo>
                  <a:pt x="13" y="14"/>
                </a:lnTo>
                <a:lnTo>
                  <a:pt x="13" y="28"/>
                </a:lnTo>
                <a:lnTo>
                  <a:pt x="34"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0" name="Freeform 107"/>
          <p:cNvSpPr>
            <a:spLocks/>
          </p:cNvSpPr>
          <p:nvPr/>
        </p:nvSpPr>
        <p:spPr bwMode="auto">
          <a:xfrm>
            <a:off x="3905250" y="4806950"/>
            <a:ext cx="109538" cy="98425"/>
          </a:xfrm>
          <a:custGeom>
            <a:avLst/>
            <a:gdLst>
              <a:gd name="T0" fmla="*/ 0 w 69"/>
              <a:gd name="T1" fmla="*/ 2147483647 h 62"/>
              <a:gd name="T2" fmla="*/ 0 w 69"/>
              <a:gd name="T3" fmla="*/ 0 h 62"/>
              <a:gd name="T4" fmla="*/ 2147483647 w 69"/>
              <a:gd name="T5" fmla="*/ 0 h 62"/>
              <a:gd name="T6" fmla="*/ 2147483647 w 69"/>
              <a:gd name="T7" fmla="*/ 2147483647 h 62"/>
              <a:gd name="T8" fmla="*/ 2147483647 w 69"/>
              <a:gd name="T9" fmla="*/ 0 h 62"/>
              <a:gd name="T10" fmla="*/ 2147483647 w 69"/>
              <a:gd name="T11" fmla="*/ 0 h 62"/>
              <a:gd name="T12" fmla="*/ 2147483647 w 69"/>
              <a:gd name="T13" fmla="*/ 2147483647 h 62"/>
              <a:gd name="T14" fmla="*/ 2147483647 w 69"/>
              <a:gd name="T15" fmla="*/ 0 h 62"/>
              <a:gd name="T16" fmla="*/ 2147483647 w 69"/>
              <a:gd name="T17" fmla="*/ 0 h 62"/>
              <a:gd name="T18" fmla="*/ 2147483647 w 69"/>
              <a:gd name="T19" fmla="*/ 2147483647 h 62"/>
              <a:gd name="T20" fmla="*/ 2147483647 w 69"/>
              <a:gd name="T21" fmla="*/ 2147483647 h 62"/>
              <a:gd name="T22" fmla="*/ 2147483647 w 69"/>
              <a:gd name="T23" fmla="*/ 2147483647 h 62"/>
              <a:gd name="T24" fmla="*/ 2147483647 w 69"/>
              <a:gd name="T25" fmla="*/ 2147483647 h 62"/>
              <a:gd name="T26" fmla="*/ 2147483647 w 69"/>
              <a:gd name="T27" fmla="*/ 2147483647 h 62"/>
              <a:gd name="T28" fmla="*/ 2147483647 w 69"/>
              <a:gd name="T29" fmla="*/ 2147483647 h 62"/>
              <a:gd name="T30" fmla="*/ 2147483647 w 69"/>
              <a:gd name="T31" fmla="*/ 2147483647 h 62"/>
              <a:gd name="T32" fmla="*/ 2147483647 w 69"/>
              <a:gd name="T33" fmla="*/ 2147483647 h 62"/>
              <a:gd name="T34" fmla="*/ 2147483647 w 69"/>
              <a:gd name="T35" fmla="*/ 2147483647 h 62"/>
              <a:gd name="T36" fmla="*/ 2147483647 w 69"/>
              <a:gd name="T37" fmla="*/ 2147483647 h 62"/>
              <a:gd name="T38" fmla="*/ 2147483647 w 69"/>
              <a:gd name="T39" fmla="*/ 2147483647 h 62"/>
              <a:gd name="T40" fmla="*/ 2147483647 w 69"/>
              <a:gd name="T41" fmla="*/ 2147483647 h 62"/>
              <a:gd name="T42" fmla="*/ 2147483647 w 69"/>
              <a:gd name="T43" fmla="*/ 2147483647 h 62"/>
              <a:gd name="T44" fmla="*/ 2147483647 w 69"/>
              <a:gd name="T45" fmla="*/ 2147483647 h 62"/>
              <a:gd name="T46" fmla="*/ 2147483647 w 69"/>
              <a:gd name="T47" fmla="*/ 2147483647 h 62"/>
              <a:gd name="T48" fmla="*/ 2147483647 w 69"/>
              <a:gd name="T49" fmla="*/ 2147483647 h 62"/>
              <a:gd name="T50" fmla="*/ 2147483647 w 69"/>
              <a:gd name="T51" fmla="*/ 2147483647 h 62"/>
              <a:gd name="T52" fmla="*/ 0 w 69"/>
              <a:gd name="T53" fmla="*/ 2147483647 h 62"/>
              <a:gd name="T54" fmla="*/ 0 w 69"/>
              <a:gd name="T55" fmla="*/ 2147483647 h 6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2"/>
              <a:gd name="T86" fmla="*/ 69 w 69"/>
              <a:gd name="T87" fmla="*/ 62 h 6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2">
                <a:moveTo>
                  <a:pt x="0" y="21"/>
                </a:moveTo>
                <a:lnTo>
                  <a:pt x="0" y="0"/>
                </a:lnTo>
                <a:lnTo>
                  <a:pt x="14" y="0"/>
                </a:lnTo>
                <a:lnTo>
                  <a:pt x="14" y="7"/>
                </a:lnTo>
                <a:lnTo>
                  <a:pt x="27" y="0"/>
                </a:lnTo>
                <a:lnTo>
                  <a:pt x="34" y="0"/>
                </a:lnTo>
                <a:lnTo>
                  <a:pt x="41" y="7"/>
                </a:lnTo>
                <a:lnTo>
                  <a:pt x="48" y="0"/>
                </a:lnTo>
                <a:lnTo>
                  <a:pt x="55" y="0"/>
                </a:lnTo>
                <a:lnTo>
                  <a:pt x="69" y="7"/>
                </a:lnTo>
                <a:lnTo>
                  <a:pt x="69" y="21"/>
                </a:lnTo>
                <a:lnTo>
                  <a:pt x="69" y="62"/>
                </a:lnTo>
                <a:lnTo>
                  <a:pt x="55" y="62"/>
                </a:lnTo>
                <a:lnTo>
                  <a:pt x="55" y="28"/>
                </a:lnTo>
                <a:lnTo>
                  <a:pt x="55" y="14"/>
                </a:lnTo>
                <a:lnTo>
                  <a:pt x="48" y="14"/>
                </a:lnTo>
                <a:lnTo>
                  <a:pt x="41" y="21"/>
                </a:lnTo>
                <a:lnTo>
                  <a:pt x="41" y="28"/>
                </a:lnTo>
                <a:lnTo>
                  <a:pt x="41" y="62"/>
                </a:lnTo>
                <a:lnTo>
                  <a:pt x="27" y="62"/>
                </a:lnTo>
                <a:lnTo>
                  <a:pt x="27" y="28"/>
                </a:lnTo>
                <a:lnTo>
                  <a:pt x="27" y="14"/>
                </a:lnTo>
                <a:lnTo>
                  <a:pt x="20"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1" name="Freeform 108"/>
          <p:cNvSpPr>
            <a:spLocks/>
          </p:cNvSpPr>
          <p:nvPr/>
        </p:nvSpPr>
        <p:spPr bwMode="auto">
          <a:xfrm>
            <a:off x="4037013" y="4806950"/>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3" y="35"/>
                </a:moveTo>
                <a:lnTo>
                  <a:pt x="13" y="48"/>
                </a:lnTo>
                <a:lnTo>
                  <a:pt x="27" y="55"/>
                </a:lnTo>
                <a:lnTo>
                  <a:pt x="41" y="55"/>
                </a:lnTo>
                <a:lnTo>
                  <a:pt x="41" y="62"/>
                </a:lnTo>
                <a:lnTo>
                  <a:pt x="27" y="69"/>
                </a:lnTo>
                <a:lnTo>
                  <a:pt x="6" y="55"/>
                </a:lnTo>
                <a:lnTo>
                  <a:pt x="0" y="35"/>
                </a:lnTo>
                <a:lnTo>
                  <a:pt x="6" y="7"/>
                </a:lnTo>
                <a:lnTo>
                  <a:pt x="20" y="0"/>
                </a:lnTo>
                <a:lnTo>
                  <a:pt x="41" y="7"/>
                </a:lnTo>
                <a:lnTo>
                  <a:pt x="41" y="28"/>
                </a:lnTo>
                <a:lnTo>
                  <a:pt x="41" y="35"/>
                </a:lnTo>
                <a:lnTo>
                  <a:pt x="13" y="35"/>
                </a:lnTo>
                <a:lnTo>
                  <a:pt x="27" y="28"/>
                </a:lnTo>
                <a:lnTo>
                  <a:pt x="27" y="14"/>
                </a:lnTo>
                <a:lnTo>
                  <a:pt x="20" y="14"/>
                </a:lnTo>
                <a:lnTo>
                  <a:pt x="13" y="14"/>
                </a:lnTo>
                <a:lnTo>
                  <a:pt x="13" y="28"/>
                </a:lnTo>
                <a:lnTo>
                  <a:pt x="27" y="28"/>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2" name="Freeform 109"/>
          <p:cNvSpPr>
            <a:spLocks/>
          </p:cNvSpPr>
          <p:nvPr/>
        </p:nvSpPr>
        <p:spPr bwMode="auto">
          <a:xfrm>
            <a:off x="4124325" y="4806950"/>
            <a:ext cx="65088" cy="98425"/>
          </a:xfrm>
          <a:custGeom>
            <a:avLst/>
            <a:gdLst>
              <a:gd name="T0" fmla="*/ 0 w 41"/>
              <a:gd name="T1" fmla="*/ 2147483647 h 62"/>
              <a:gd name="T2" fmla="*/ 0 w 41"/>
              <a:gd name="T3" fmla="*/ 0 h 62"/>
              <a:gd name="T4" fmla="*/ 2147483647 w 41"/>
              <a:gd name="T5" fmla="*/ 0 h 62"/>
              <a:gd name="T6" fmla="*/ 2147483647 w 41"/>
              <a:gd name="T7" fmla="*/ 2147483647 h 62"/>
              <a:gd name="T8" fmla="*/ 2147483647 w 41"/>
              <a:gd name="T9" fmla="*/ 2147483647 h 62"/>
              <a:gd name="T10" fmla="*/ 2147483647 w 41"/>
              <a:gd name="T11" fmla="*/ 0 h 62"/>
              <a:gd name="T12" fmla="*/ 2147483647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0 w 41"/>
              <a:gd name="T33" fmla="*/ 2147483647 h 62"/>
              <a:gd name="T34" fmla="*/ 0 w 41"/>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62"/>
              <a:gd name="T56" fmla="*/ 41 w 41"/>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62">
                <a:moveTo>
                  <a:pt x="0" y="21"/>
                </a:moveTo>
                <a:lnTo>
                  <a:pt x="0" y="0"/>
                </a:lnTo>
                <a:lnTo>
                  <a:pt x="7" y="0"/>
                </a:lnTo>
                <a:lnTo>
                  <a:pt x="7" y="7"/>
                </a:lnTo>
                <a:lnTo>
                  <a:pt x="13" y="7"/>
                </a:lnTo>
                <a:lnTo>
                  <a:pt x="27" y="0"/>
                </a:lnTo>
                <a:lnTo>
                  <a:pt x="34" y="7"/>
                </a:lnTo>
                <a:lnTo>
                  <a:pt x="41" y="21"/>
                </a:lnTo>
                <a:lnTo>
                  <a:pt x="41" y="62"/>
                </a:lnTo>
                <a:lnTo>
                  <a:pt x="27" y="62"/>
                </a:lnTo>
                <a:lnTo>
                  <a:pt x="27" y="28"/>
                </a:lnTo>
                <a:lnTo>
                  <a:pt x="27" y="14"/>
                </a:lnTo>
                <a:lnTo>
                  <a:pt x="20" y="14"/>
                </a:lnTo>
                <a:lnTo>
                  <a:pt x="13" y="21"/>
                </a:lnTo>
                <a:lnTo>
                  <a:pt x="13" y="28"/>
                </a:lnTo>
                <a:lnTo>
                  <a:pt x="13"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3" name="Freeform 110"/>
          <p:cNvSpPr>
            <a:spLocks/>
          </p:cNvSpPr>
          <p:nvPr/>
        </p:nvSpPr>
        <p:spPr bwMode="auto">
          <a:xfrm>
            <a:off x="4200525" y="4784725"/>
            <a:ext cx="53975" cy="131763"/>
          </a:xfrm>
          <a:custGeom>
            <a:avLst/>
            <a:gdLst>
              <a:gd name="T0" fmla="*/ 2147483647 w 34"/>
              <a:gd name="T1" fmla="*/ 0 h 83"/>
              <a:gd name="T2" fmla="*/ 2147483647 w 34"/>
              <a:gd name="T3" fmla="*/ 2147483647 h 83"/>
              <a:gd name="T4" fmla="*/ 2147483647 w 34"/>
              <a:gd name="T5" fmla="*/ 2147483647 h 83"/>
              <a:gd name="T6" fmla="*/ 2147483647 w 34"/>
              <a:gd name="T7" fmla="*/ 2147483647 h 83"/>
              <a:gd name="T8" fmla="*/ 2147483647 w 34"/>
              <a:gd name="T9" fmla="*/ 2147483647 h 83"/>
              <a:gd name="T10" fmla="*/ 2147483647 w 34"/>
              <a:gd name="T11" fmla="*/ 2147483647 h 83"/>
              <a:gd name="T12" fmla="*/ 2147483647 w 34"/>
              <a:gd name="T13" fmla="*/ 2147483647 h 83"/>
              <a:gd name="T14" fmla="*/ 2147483647 w 34"/>
              <a:gd name="T15" fmla="*/ 2147483647 h 83"/>
              <a:gd name="T16" fmla="*/ 2147483647 w 34"/>
              <a:gd name="T17" fmla="*/ 2147483647 h 83"/>
              <a:gd name="T18" fmla="*/ 2147483647 w 34"/>
              <a:gd name="T19" fmla="*/ 2147483647 h 83"/>
              <a:gd name="T20" fmla="*/ 2147483647 w 34"/>
              <a:gd name="T21" fmla="*/ 2147483647 h 83"/>
              <a:gd name="T22" fmla="*/ 2147483647 w 34"/>
              <a:gd name="T23" fmla="*/ 2147483647 h 83"/>
              <a:gd name="T24" fmla="*/ 2147483647 w 34"/>
              <a:gd name="T25" fmla="*/ 2147483647 h 83"/>
              <a:gd name="T26" fmla="*/ 0 w 34"/>
              <a:gd name="T27" fmla="*/ 2147483647 h 83"/>
              <a:gd name="T28" fmla="*/ 0 w 34"/>
              <a:gd name="T29" fmla="*/ 2147483647 h 83"/>
              <a:gd name="T30" fmla="*/ 2147483647 w 34"/>
              <a:gd name="T31" fmla="*/ 2147483647 h 83"/>
              <a:gd name="T32" fmla="*/ 2147483647 w 34"/>
              <a:gd name="T33" fmla="*/ 2147483647 h 83"/>
              <a:gd name="T34" fmla="*/ 2147483647 w 34"/>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
              <a:gd name="T55" fmla="*/ 0 h 83"/>
              <a:gd name="T56" fmla="*/ 34 w 34"/>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 h="83">
                <a:moveTo>
                  <a:pt x="21" y="0"/>
                </a:moveTo>
                <a:lnTo>
                  <a:pt x="21" y="14"/>
                </a:lnTo>
                <a:lnTo>
                  <a:pt x="34" y="14"/>
                </a:lnTo>
                <a:lnTo>
                  <a:pt x="34" y="28"/>
                </a:lnTo>
                <a:lnTo>
                  <a:pt x="21" y="28"/>
                </a:lnTo>
                <a:lnTo>
                  <a:pt x="21" y="56"/>
                </a:lnTo>
                <a:lnTo>
                  <a:pt x="27" y="69"/>
                </a:lnTo>
                <a:lnTo>
                  <a:pt x="34" y="69"/>
                </a:lnTo>
                <a:lnTo>
                  <a:pt x="34" y="76"/>
                </a:lnTo>
                <a:lnTo>
                  <a:pt x="27"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4" name="Freeform 111"/>
          <p:cNvSpPr>
            <a:spLocks/>
          </p:cNvSpPr>
          <p:nvPr/>
        </p:nvSpPr>
        <p:spPr bwMode="auto">
          <a:xfrm>
            <a:off x="3489325" y="4992688"/>
            <a:ext cx="87313"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1" y="62"/>
                </a:moveTo>
                <a:lnTo>
                  <a:pt x="14" y="90"/>
                </a:lnTo>
                <a:lnTo>
                  <a:pt x="0" y="90"/>
                </a:lnTo>
                <a:lnTo>
                  <a:pt x="21" y="0"/>
                </a:lnTo>
                <a:lnTo>
                  <a:pt x="41" y="0"/>
                </a:lnTo>
                <a:lnTo>
                  <a:pt x="55" y="90"/>
                </a:lnTo>
                <a:lnTo>
                  <a:pt x="41" y="90"/>
                </a:lnTo>
                <a:lnTo>
                  <a:pt x="41" y="62"/>
                </a:lnTo>
                <a:lnTo>
                  <a:pt x="21" y="62"/>
                </a:lnTo>
                <a:lnTo>
                  <a:pt x="34" y="55"/>
                </a:lnTo>
                <a:lnTo>
                  <a:pt x="34" y="35"/>
                </a:lnTo>
                <a:lnTo>
                  <a:pt x="27" y="14"/>
                </a:lnTo>
                <a:lnTo>
                  <a:pt x="27" y="35"/>
                </a:lnTo>
                <a:lnTo>
                  <a:pt x="21" y="55"/>
                </a:lnTo>
                <a:lnTo>
                  <a:pt x="34" y="55"/>
                </a:lnTo>
                <a:lnTo>
                  <a:pt x="2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5" name="Freeform 112"/>
          <p:cNvSpPr>
            <a:spLocks/>
          </p:cNvSpPr>
          <p:nvPr/>
        </p:nvSpPr>
        <p:spPr bwMode="auto">
          <a:xfrm>
            <a:off x="3587750"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8" y="69"/>
                </a:lnTo>
                <a:lnTo>
                  <a:pt x="7" y="62"/>
                </a:lnTo>
                <a:lnTo>
                  <a:pt x="0" y="34"/>
                </a:lnTo>
                <a:lnTo>
                  <a:pt x="7" y="14"/>
                </a:lnTo>
                <a:lnTo>
                  <a:pt x="14" y="7"/>
                </a:lnTo>
                <a:lnTo>
                  <a:pt x="28" y="0"/>
                </a:lnTo>
                <a:lnTo>
                  <a:pt x="34" y="7"/>
                </a:lnTo>
                <a:lnTo>
                  <a:pt x="34" y="14"/>
                </a:lnTo>
                <a:lnTo>
                  <a:pt x="28" y="14"/>
                </a:lnTo>
                <a:lnTo>
                  <a:pt x="21" y="21"/>
                </a:lnTo>
                <a:lnTo>
                  <a:pt x="14" y="34"/>
                </a:lnTo>
                <a:lnTo>
                  <a:pt x="21" y="48"/>
                </a:lnTo>
                <a:lnTo>
                  <a:pt x="28"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6" name="Freeform 113"/>
          <p:cNvSpPr>
            <a:spLocks/>
          </p:cNvSpPr>
          <p:nvPr/>
        </p:nvSpPr>
        <p:spPr bwMode="auto">
          <a:xfrm>
            <a:off x="3652838" y="5003800"/>
            <a:ext cx="55562"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2147483647 w 35"/>
              <a:gd name="T27" fmla="*/ 2147483647 h 83"/>
              <a:gd name="T28" fmla="*/ 0 w 35"/>
              <a:gd name="T29" fmla="*/ 2147483647 h 83"/>
              <a:gd name="T30" fmla="*/ 0 w 35"/>
              <a:gd name="T31" fmla="*/ 2147483647 h 83"/>
              <a:gd name="T32" fmla="*/ 2147483647 w 35"/>
              <a:gd name="T33" fmla="*/ 2147483647 h 83"/>
              <a:gd name="T34" fmla="*/ 2147483647 w 35"/>
              <a:gd name="T35" fmla="*/ 2147483647 h 83"/>
              <a:gd name="T36" fmla="*/ 2147483647 w 35"/>
              <a:gd name="T37" fmla="*/ 0 h 8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83"/>
              <a:gd name="T59" fmla="*/ 35 w 35"/>
              <a:gd name="T60" fmla="*/ 83 h 8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83">
                <a:moveTo>
                  <a:pt x="21" y="0"/>
                </a:moveTo>
                <a:lnTo>
                  <a:pt x="21" y="14"/>
                </a:lnTo>
                <a:lnTo>
                  <a:pt x="35" y="14"/>
                </a:lnTo>
                <a:lnTo>
                  <a:pt x="35" y="28"/>
                </a:lnTo>
                <a:lnTo>
                  <a:pt x="21" y="28"/>
                </a:lnTo>
                <a:lnTo>
                  <a:pt x="21" y="62"/>
                </a:lnTo>
                <a:lnTo>
                  <a:pt x="21" y="69"/>
                </a:lnTo>
                <a:lnTo>
                  <a:pt x="28" y="69"/>
                </a:lnTo>
                <a:lnTo>
                  <a:pt x="35" y="69"/>
                </a:lnTo>
                <a:lnTo>
                  <a:pt x="35" y="83"/>
                </a:lnTo>
                <a:lnTo>
                  <a:pt x="21"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7" name="Freeform 114"/>
          <p:cNvSpPr>
            <a:spLocks/>
          </p:cNvSpPr>
          <p:nvPr/>
        </p:nvSpPr>
        <p:spPr bwMode="auto">
          <a:xfrm>
            <a:off x="3719513" y="4992688"/>
            <a:ext cx="20637" cy="142875"/>
          </a:xfrm>
          <a:custGeom>
            <a:avLst/>
            <a:gdLst>
              <a:gd name="T0" fmla="*/ 2147483647 w 13"/>
              <a:gd name="T1" fmla="*/ 2147483647 h 90"/>
              <a:gd name="T2" fmla="*/ 2147483647 w 13"/>
              <a:gd name="T3" fmla="*/ 2147483647 h 90"/>
              <a:gd name="T4" fmla="*/ 0 w 13"/>
              <a:gd name="T5" fmla="*/ 2147483647 h 90"/>
              <a:gd name="T6" fmla="*/ 0 w 13"/>
              <a:gd name="T7" fmla="*/ 0 h 90"/>
              <a:gd name="T8" fmla="*/ 2147483647 w 13"/>
              <a:gd name="T9" fmla="*/ 0 h 90"/>
              <a:gd name="T10" fmla="*/ 2147483647 w 13"/>
              <a:gd name="T11" fmla="*/ 2147483647 h 90"/>
              <a:gd name="T12" fmla="*/ 2147483647 w 13"/>
              <a:gd name="T13" fmla="*/ 2147483647 h 90"/>
              <a:gd name="T14" fmla="*/ 0 w 13"/>
              <a:gd name="T15" fmla="*/ 2147483647 h 90"/>
              <a:gd name="T16" fmla="*/ 0 w 13"/>
              <a:gd name="T17" fmla="*/ 2147483647 h 90"/>
              <a:gd name="T18" fmla="*/ 2147483647 w 13"/>
              <a:gd name="T19" fmla="*/ 2147483647 h 90"/>
              <a:gd name="T20" fmla="*/ 2147483647 w 13"/>
              <a:gd name="T21" fmla="*/ 2147483647 h 90"/>
              <a:gd name="T22" fmla="*/ 0 w 13"/>
              <a:gd name="T23" fmla="*/ 2147483647 h 90"/>
              <a:gd name="T24" fmla="*/ 2147483647 w 13"/>
              <a:gd name="T25" fmla="*/ 2147483647 h 9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90"/>
              <a:gd name="T41" fmla="*/ 13 w 13"/>
              <a:gd name="T42" fmla="*/ 90 h 9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90">
                <a:moveTo>
                  <a:pt x="13" y="7"/>
                </a:moveTo>
                <a:lnTo>
                  <a:pt x="7" y="14"/>
                </a:lnTo>
                <a:lnTo>
                  <a:pt x="0" y="7"/>
                </a:lnTo>
                <a:lnTo>
                  <a:pt x="0" y="0"/>
                </a:lnTo>
                <a:lnTo>
                  <a:pt x="7" y="0"/>
                </a:lnTo>
                <a:lnTo>
                  <a:pt x="7" y="7"/>
                </a:lnTo>
                <a:lnTo>
                  <a:pt x="13" y="7"/>
                </a:lnTo>
                <a:lnTo>
                  <a:pt x="0" y="90"/>
                </a:lnTo>
                <a:lnTo>
                  <a:pt x="0" y="21"/>
                </a:lnTo>
                <a:lnTo>
                  <a:pt x="13" y="21"/>
                </a:lnTo>
                <a:lnTo>
                  <a:pt x="13" y="90"/>
                </a:lnTo>
                <a:lnTo>
                  <a:pt x="0" y="90"/>
                </a:lnTo>
                <a:lnTo>
                  <a:pt x="1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8" name="Freeform 115"/>
          <p:cNvSpPr>
            <a:spLocks/>
          </p:cNvSpPr>
          <p:nvPr/>
        </p:nvSpPr>
        <p:spPr bwMode="auto">
          <a:xfrm>
            <a:off x="3762375"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0 w 42"/>
              <a:gd name="T11" fmla="*/ 2147483647 h 69"/>
              <a:gd name="T12" fmla="*/ 2147483647 w 42"/>
              <a:gd name="T13" fmla="*/ 2147483647 h 69"/>
              <a:gd name="T14" fmla="*/ 2147483647 w 42"/>
              <a:gd name="T15" fmla="*/ 0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42" y="34"/>
                </a:moveTo>
                <a:lnTo>
                  <a:pt x="42" y="48"/>
                </a:lnTo>
                <a:lnTo>
                  <a:pt x="35" y="62"/>
                </a:lnTo>
                <a:lnTo>
                  <a:pt x="21" y="69"/>
                </a:lnTo>
                <a:lnTo>
                  <a:pt x="7" y="62"/>
                </a:lnTo>
                <a:lnTo>
                  <a:pt x="0" y="34"/>
                </a:lnTo>
                <a:lnTo>
                  <a:pt x="7" y="7"/>
                </a:lnTo>
                <a:lnTo>
                  <a:pt x="21" y="0"/>
                </a:lnTo>
                <a:lnTo>
                  <a:pt x="35" y="7"/>
                </a:lnTo>
                <a:lnTo>
                  <a:pt x="35" y="34"/>
                </a:lnTo>
                <a:lnTo>
                  <a:pt x="42" y="34"/>
                </a:lnTo>
                <a:lnTo>
                  <a:pt x="14" y="34"/>
                </a:lnTo>
                <a:lnTo>
                  <a:pt x="14" y="48"/>
                </a:lnTo>
                <a:lnTo>
                  <a:pt x="21" y="55"/>
                </a:lnTo>
                <a:lnTo>
                  <a:pt x="28" y="48"/>
                </a:lnTo>
                <a:lnTo>
                  <a:pt x="28" y="34"/>
                </a:lnTo>
                <a:lnTo>
                  <a:pt x="28" y="21"/>
                </a:lnTo>
                <a:lnTo>
                  <a:pt x="21" y="14"/>
                </a:lnTo>
                <a:lnTo>
                  <a:pt x="14" y="21"/>
                </a:lnTo>
                <a:lnTo>
                  <a:pt x="14" y="34"/>
                </a:lnTo>
                <a:lnTo>
                  <a:pt x="42"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69" name="Freeform 116"/>
          <p:cNvSpPr>
            <a:spLocks/>
          </p:cNvSpPr>
          <p:nvPr/>
        </p:nvSpPr>
        <p:spPr bwMode="auto">
          <a:xfrm>
            <a:off x="3849688"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0 h 69"/>
              <a:gd name="T10" fmla="*/ 2147483647 w 42"/>
              <a:gd name="T11" fmla="*/ 2147483647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0 w 42"/>
              <a:gd name="T31" fmla="*/ 2147483647 h 69"/>
              <a:gd name="T32" fmla="*/ 0 w 42"/>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69"/>
              <a:gd name="T53" fmla="*/ 42 w 42"/>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69">
                <a:moveTo>
                  <a:pt x="0" y="21"/>
                </a:moveTo>
                <a:lnTo>
                  <a:pt x="0" y="0"/>
                </a:lnTo>
                <a:lnTo>
                  <a:pt x="7" y="0"/>
                </a:lnTo>
                <a:lnTo>
                  <a:pt x="14" y="7"/>
                </a:lnTo>
                <a:lnTo>
                  <a:pt x="28" y="0"/>
                </a:lnTo>
                <a:lnTo>
                  <a:pt x="42"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0" name="Freeform 117"/>
          <p:cNvSpPr>
            <a:spLocks/>
          </p:cNvSpPr>
          <p:nvPr/>
        </p:nvSpPr>
        <p:spPr bwMode="auto">
          <a:xfrm>
            <a:off x="3970338" y="4992688"/>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0 w 48"/>
              <a:gd name="T19" fmla="*/ 2147483647 h 90"/>
              <a:gd name="T20" fmla="*/ 0 w 48"/>
              <a:gd name="T21" fmla="*/ 0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2147483647 w 48"/>
              <a:gd name="T31" fmla="*/ 2147483647 h 90"/>
              <a:gd name="T32" fmla="*/ 2147483647 w 48"/>
              <a:gd name="T33" fmla="*/ 2147483647 h 90"/>
              <a:gd name="T34" fmla="*/ 2147483647 w 48"/>
              <a:gd name="T35" fmla="*/ 2147483647 h 90"/>
              <a:gd name="T36" fmla="*/ 2147483647 w 48"/>
              <a:gd name="T37" fmla="*/ 2147483647 h 90"/>
              <a:gd name="T38" fmla="*/ 0 w 48"/>
              <a:gd name="T39" fmla="*/ 0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8"/>
              <a:gd name="T61" fmla="*/ 0 h 90"/>
              <a:gd name="T62" fmla="*/ 48 w 48"/>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8" h="90">
                <a:moveTo>
                  <a:pt x="0" y="0"/>
                </a:moveTo>
                <a:lnTo>
                  <a:pt x="21" y="0"/>
                </a:lnTo>
                <a:lnTo>
                  <a:pt x="42" y="7"/>
                </a:lnTo>
                <a:lnTo>
                  <a:pt x="48" y="21"/>
                </a:lnTo>
                <a:lnTo>
                  <a:pt x="42" y="42"/>
                </a:lnTo>
                <a:lnTo>
                  <a:pt x="28" y="49"/>
                </a:lnTo>
                <a:lnTo>
                  <a:pt x="21" y="55"/>
                </a:lnTo>
                <a:lnTo>
                  <a:pt x="14" y="55"/>
                </a:lnTo>
                <a:lnTo>
                  <a:pt x="14" y="90"/>
                </a:lnTo>
                <a:lnTo>
                  <a:pt x="0" y="90"/>
                </a:lnTo>
                <a:lnTo>
                  <a:pt x="0" y="0"/>
                </a:lnTo>
                <a:lnTo>
                  <a:pt x="14" y="42"/>
                </a:lnTo>
                <a:lnTo>
                  <a:pt x="21" y="42"/>
                </a:lnTo>
                <a:lnTo>
                  <a:pt x="28" y="35"/>
                </a:lnTo>
                <a:lnTo>
                  <a:pt x="35" y="28"/>
                </a:lnTo>
                <a:lnTo>
                  <a:pt x="28" y="14"/>
                </a:lnTo>
                <a:lnTo>
                  <a:pt x="21" y="7"/>
                </a:lnTo>
                <a:lnTo>
                  <a:pt x="14" y="14"/>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1" name="Rectangle 118"/>
          <p:cNvSpPr>
            <a:spLocks noChangeArrowheads="1"/>
          </p:cNvSpPr>
          <p:nvPr/>
        </p:nvSpPr>
        <p:spPr bwMode="auto">
          <a:xfrm>
            <a:off x="4057650" y="4992688"/>
            <a:ext cx="22225" cy="14287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2" name="Freeform 119"/>
          <p:cNvSpPr>
            <a:spLocks/>
          </p:cNvSpPr>
          <p:nvPr/>
        </p:nvSpPr>
        <p:spPr bwMode="auto">
          <a:xfrm>
            <a:off x="4102100" y="5026025"/>
            <a:ext cx="65088"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0 w 41"/>
              <a:gd name="T11" fmla="*/ 2147483647 h 69"/>
              <a:gd name="T12" fmla="*/ 0 w 41"/>
              <a:gd name="T13" fmla="*/ 2147483647 h 69"/>
              <a:gd name="T14" fmla="*/ 0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0 w 41"/>
              <a:gd name="T29" fmla="*/ 2147483647 h 69"/>
              <a:gd name="T30" fmla="*/ 2147483647 w 41"/>
              <a:gd name="T31" fmla="*/ 0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2147483647 w 41"/>
              <a:gd name="T43" fmla="*/ 2147483647 h 69"/>
              <a:gd name="T44" fmla="*/ 2147483647 w 41"/>
              <a:gd name="T45" fmla="*/ 2147483647 h 69"/>
              <a:gd name="T46" fmla="*/ 2147483647 w 41"/>
              <a:gd name="T47" fmla="*/ 2147483647 h 69"/>
              <a:gd name="T48" fmla="*/ 2147483647 w 41"/>
              <a:gd name="T49" fmla="*/ 2147483647 h 69"/>
              <a:gd name="T50" fmla="*/ 2147483647 w 41"/>
              <a:gd name="T51" fmla="*/ 2147483647 h 69"/>
              <a:gd name="T52" fmla="*/ 2147483647 w 41"/>
              <a:gd name="T53" fmla="*/ 2147483647 h 6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9"/>
              <a:gd name="T83" fmla="*/ 41 w 41"/>
              <a:gd name="T84" fmla="*/ 69 h 6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9">
                <a:moveTo>
                  <a:pt x="41" y="55"/>
                </a:moveTo>
                <a:lnTo>
                  <a:pt x="41" y="69"/>
                </a:lnTo>
                <a:lnTo>
                  <a:pt x="27" y="69"/>
                </a:lnTo>
                <a:lnTo>
                  <a:pt x="27" y="62"/>
                </a:lnTo>
                <a:lnTo>
                  <a:pt x="14" y="69"/>
                </a:lnTo>
                <a:lnTo>
                  <a:pt x="0" y="62"/>
                </a:lnTo>
                <a:lnTo>
                  <a:pt x="0" y="48"/>
                </a:lnTo>
                <a:lnTo>
                  <a:pt x="0" y="41"/>
                </a:lnTo>
                <a:lnTo>
                  <a:pt x="7" y="28"/>
                </a:lnTo>
                <a:lnTo>
                  <a:pt x="27" y="28"/>
                </a:lnTo>
                <a:lnTo>
                  <a:pt x="27" y="21"/>
                </a:lnTo>
                <a:lnTo>
                  <a:pt x="21" y="14"/>
                </a:lnTo>
                <a:lnTo>
                  <a:pt x="14" y="14"/>
                </a:lnTo>
                <a:lnTo>
                  <a:pt x="7" y="14"/>
                </a:lnTo>
                <a:lnTo>
                  <a:pt x="0" y="7"/>
                </a:lnTo>
                <a:lnTo>
                  <a:pt x="21" y="0"/>
                </a:lnTo>
                <a:lnTo>
                  <a:pt x="34" y="7"/>
                </a:lnTo>
                <a:lnTo>
                  <a:pt x="41" y="28"/>
                </a:lnTo>
                <a:lnTo>
                  <a:pt x="41" y="55"/>
                </a:lnTo>
                <a:lnTo>
                  <a:pt x="27" y="34"/>
                </a:lnTo>
                <a:lnTo>
                  <a:pt x="14" y="34"/>
                </a:lnTo>
                <a:lnTo>
                  <a:pt x="14" y="48"/>
                </a:lnTo>
                <a:lnTo>
                  <a:pt x="14" y="55"/>
                </a:lnTo>
                <a:lnTo>
                  <a:pt x="21" y="55"/>
                </a:lnTo>
                <a:lnTo>
                  <a:pt x="27" y="48"/>
                </a:lnTo>
                <a:lnTo>
                  <a:pt x="27" y="34"/>
                </a:lnTo>
                <a:lnTo>
                  <a:pt x="41"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3" name="Freeform 120"/>
          <p:cNvSpPr>
            <a:spLocks/>
          </p:cNvSpPr>
          <p:nvPr/>
        </p:nvSpPr>
        <p:spPr bwMode="auto">
          <a:xfrm>
            <a:off x="4189413" y="5026025"/>
            <a:ext cx="65087" cy="109538"/>
          </a:xfrm>
          <a:custGeom>
            <a:avLst/>
            <a:gdLst>
              <a:gd name="T0" fmla="*/ 0 w 41"/>
              <a:gd name="T1" fmla="*/ 2147483647 h 69"/>
              <a:gd name="T2" fmla="*/ 0 w 41"/>
              <a:gd name="T3" fmla="*/ 0 h 69"/>
              <a:gd name="T4" fmla="*/ 2147483647 w 41"/>
              <a:gd name="T5" fmla="*/ 0 h 69"/>
              <a:gd name="T6" fmla="*/ 2147483647 w 41"/>
              <a:gd name="T7" fmla="*/ 2147483647 h 69"/>
              <a:gd name="T8" fmla="*/ 2147483647 w 41"/>
              <a:gd name="T9" fmla="*/ 0 h 69"/>
              <a:gd name="T10" fmla="*/ 2147483647 w 41"/>
              <a:gd name="T11" fmla="*/ 2147483647 h 69"/>
              <a:gd name="T12" fmla="*/ 2147483647 w 41"/>
              <a:gd name="T13" fmla="*/ 2147483647 h 69"/>
              <a:gd name="T14" fmla="*/ 2147483647 w 41"/>
              <a:gd name="T15" fmla="*/ 2147483647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0 w 41"/>
              <a:gd name="T31" fmla="*/ 2147483647 h 69"/>
              <a:gd name="T32" fmla="*/ 0 w 41"/>
              <a:gd name="T33" fmla="*/ 2147483647 h 6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9"/>
              <a:gd name="T53" fmla="*/ 41 w 41"/>
              <a:gd name="T54" fmla="*/ 69 h 6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9">
                <a:moveTo>
                  <a:pt x="0" y="21"/>
                </a:moveTo>
                <a:lnTo>
                  <a:pt x="0" y="0"/>
                </a:lnTo>
                <a:lnTo>
                  <a:pt x="7" y="0"/>
                </a:lnTo>
                <a:lnTo>
                  <a:pt x="7" y="7"/>
                </a:lnTo>
                <a:lnTo>
                  <a:pt x="28" y="0"/>
                </a:lnTo>
                <a:lnTo>
                  <a:pt x="34" y="7"/>
                </a:lnTo>
                <a:lnTo>
                  <a:pt x="41" y="28"/>
                </a:lnTo>
                <a:lnTo>
                  <a:pt x="41"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4" name="Freeform 121"/>
          <p:cNvSpPr>
            <a:spLocks/>
          </p:cNvSpPr>
          <p:nvPr/>
        </p:nvSpPr>
        <p:spPr bwMode="auto">
          <a:xfrm>
            <a:off x="2417763" y="5945188"/>
            <a:ext cx="65087" cy="141287"/>
          </a:xfrm>
          <a:custGeom>
            <a:avLst/>
            <a:gdLst>
              <a:gd name="T0" fmla="*/ 2147483647 w 41"/>
              <a:gd name="T1" fmla="*/ 2147483647 h 89"/>
              <a:gd name="T2" fmla="*/ 2147483647 w 41"/>
              <a:gd name="T3" fmla="*/ 2147483647 h 89"/>
              <a:gd name="T4" fmla="*/ 2147483647 w 41"/>
              <a:gd name="T5" fmla="*/ 2147483647 h 89"/>
              <a:gd name="T6" fmla="*/ 2147483647 w 41"/>
              <a:gd name="T7" fmla="*/ 2147483647 h 89"/>
              <a:gd name="T8" fmla="*/ 2147483647 w 41"/>
              <a:gd name="T9" fmla="*/ 2147483647 h 89"/>
              <a:gd name="T10" fmla="*/ 0 w 41"/>
              <a:gd name="T11" fmla="*/ 2147483647 h 89"/>
              <a:gd name="T12" fmla="*/ 0 w 41"/>
              <a:gd name="T13" fmla="*/ 0 h 89"/>
              <a:gd name="T14" fmla="*/ 2147483647 w 41"/>
              <a:gd name="T15" fmla="*/ 0 h 89"/>
              <a:gd name="T16" fmla="*/ 2147483647 w 41"/>
              <a:gd name="T17" fmla="*/ 2147483647 h 89"/>
              <a:gd name="T18" fmla="*/ 2147483647 w 41"/>
              <a:gd name="T19" fmla="*/ 2147483647 h 89"/>
              <a:gd name="T20" fmla="*/ 2147483647 w 41"/>
              <a:gd name="T21" fmla="*/ 2147483647 h 89"/>
              <a:gd name="T22" fmla="*/ 2147483647 w 41"/>
              <a:gd name="T23" fmla="*/ 2147483647 h 89"/>
              <a:gd name="T24" fmla="*/ 2147483647 w 41"/>
              <a:gd name="T25" fmla="*/ 2147483647 h 8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
              <a:gd name="T40" fmla="*/ 0 h 89"/>
              <a:gd name="T41" fmla="*/ 41 w 41"/>
              <a:gd name="T42" fmla="*/ 89 h 8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 h="89">
                <a:moveTo>
                  <a:pt x="41" y="48"/>
                </a:moveTo>
                <a:lnTo>
                  <a:pt x="13" y="48"/>
                </a:lnTo>
                <a:lnTo>
                  <a:pt x="13" y="76"/>
                </a:lnTo>
                <a:lnTo>
                  <a:pt x="41" y="76"/>
                </a:lnTo>
                <a:lnTo>
                  <a:pt x="41" y="89"/>
                </a:lnTo>
                <a:lnTo>
                  <a:pt x="0" y="89"/>
                </a:lnTo>
                <a:lnTo>
                  <a:pt x="0" y="0"/>
                </a:lnTo>
                <a:lnTo>
                  <a:pt x="41" y="0"/>
                </a:lnTo>
                <a:lnTo>
                  <a:pt x="41" y="14"/>
                </a:lnTo>
                <a:lnTo>
                  <a:pt x="13" y="14"/>
                </a:lnTo>
                <a:lnTo>
                  <a:pt x="13" y="34"/>
                </a:lnTo>
                <a:lnTo>
                  <a:pt x="41" y="34"/>
                </a:lnTo>
                <a:lnTo>
                  <a:pt x="41"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5" name="Freeform 122"/>
          <p:cNvSpPr>
            <a:spLocks/>
          </p:cNvSpPr>
          <p:nvPr/>
        </p:nvSpPr>
        <p:spPr bwMode="auto">
          <a:xfrm>
            <a:off x="2482850" y="5988050"/>
            <a:ext cx="76200" cy="98425"/>
          </a:xfrm>
          <a:custGeom>
            <a:avLst/>
            <a:gdLst>
              <a:gd name="T0" fmla="*/ 2147483647 w 48"/>
              <a:gd name="T1" fmla="*/ 0 h 62"/>
              <a:gd name="T2" fmla="*/ 2147483647 w 48"/>
              <a:gd name="T3" fmla="*/ 2147483647 h 62"/>
              <a:gd name="T4" fmla="*/ 2147483647 w 48"/>
              <a:gd name="T5" fmla="*/ 2147483647 h 62"/>
              <a:gd name="T6" fmla="*/ 2147483647 w 48"/>
              <a:gd name="T7" fmla="*/ 2147483647 h 62"/>
              <a:gd name="T8" fmla="*/ 2147483647 w 48"/>
              <a:gd name="T9" fmla="*/ 0 h 62"/>
              <a:gd name="T10" fmla="*/ 2147483647 w 48"/>
              <a:gd name="T11" fmla="*/ 0 h 62"/>
              <a:gd name="T12" fmla="*/ 2147483647 w 48"/>
              <a:gd name="T13" fmla="*/ 2147483647 h 62"/>
              <a:gd name="T14" fmla="*/ 2147483647 w 48"/>
              <a:gd name="T15" fmla="*/ 2147483647 h 62"/>
              <a:gd name="T16" fmla="*/ 0 w 48"/>
              <a:gd name="T17" fmla="*/ 0 h 62"/>
              <a:gd name="T18" fmla="*/ 2147483647 w 48"/>
              <a:gd name="T19" fmla="*/ 0 h 6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2"/>
              <a:gd name="T32" fmla="*/ 48 w 48"/>
              <a:gd name="T33" fmla="*/ 62 h 6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2">
                <a:moveTo>
                  <a:pt x="21" y="0"/>
                </a:moveTo>
                <a:lnTo>
                  <a:pt x="21" y="28"/>
                </a:lnTo>
                <a:lnTo>
                  <a:pt x="27" y="49"/>
                </a:lnTo>
                <a:lnTo>
                  <a:pt x="27" y="28"/>
                </a:lnTo>
                <a:lnTo>
                  <a:pt x="34" y="0"/>
                </a:lnTo>
                <a:lnTo>
                  <a:pt x="48" y="0"/>
                </a:lnTo>
                <a:lnTo>
                  <a:pt x="34" y="62"/>
                </a:lnTo>
                <a:lnTo>
                  <a:pt x="21" y="62"/>
                </a:lnTo>
                <a:lnTo>
                  <a:pt x="0" y="0"/>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6" name="Freeform 123"/>
          <p:cNvSpPr>
            <a:spLocks/>
          </p:cNvSpPr>
          <p:nvPr/>
        </p:nvSpPr>
        <p:spPr bwMode="auto">
          <a:xfrm>
            <a:off x="2570163" y="5988050"/>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0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28" y="62"/>
                </a:lnTo>
                <a:lnTo>
                  <a:pt x="28" y="55"/>
                </a:lnTo>
                <a:lnTo>
                  <a:pt x="14" y="62"/>
                </a:lnTo>
                <a:lnTo>
                  <a:pt x="0" y="55"/>
                </a:lnTo>
                <a:lnTo>
                  <a:pt x="0" y="42"/>
                </a:lnTo>
                <a:lnTo>
                  <a:pt x="0" y="35"/>
                </a:lnTo>
                <a:lnTo>
                  <a:pt x="7" y="28"/>
                </a:lnTo>
                <a:lnTo>
                  <a:pt x="28" y="21"/>
                </a:lnTo>
                <a:lnTo>
                  <a:pt x="21" y="14"/>
                </a:lnTo>
                <a:lnTo>
                  <a:pt x="14" y="7"/>
                </a:lnTo>
                <a:lnTo>
                  <a:pt x="7" y="14"/>
                </a:lnTo>
                <a:lnTo>
                  <a:pt x="0" y="0"/>
                </a:lnTo>
                <a:lnTo>
                  <a:pt x="21" y="0"/>
                </a:lnTo>
                <a:lnTo>
                  <a:pt x="34" y="7"/>
                </a:lnTo>
                <a:lnTo>
                  <a:pt x="41" y="21"/>
                </a:lnTo>
                <a:lnTo>
                  <a:pt x="41" y="49"/>
                </a:lnTo>
                <a:lnTo>
                  <a:pt x="28" y="28"/>
                </a:lnTo>
                <a:lnTo>
                  <a:pt x="14" y="35"/>
                </a:lnTo>
                <a:lnTo>
                  <a:pt x="7" y="42"/>
                </a:lnTo>
                <a:lnTo>
                  <a:pt x="14" y="49"/>
                </a:lnTo>
                <a:lnTo>
                  <a:pt x="14"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7" name="Rectangle 124"/>
          <p:cNvSpPr>
            <a:spLocks noChangeArrowheads="1"/>
          </p:cNvSpPr>
          <p:nvPr/>
        </p:nvSpPr>
        <p:spPr bwMode="auto">
          <a:xfrm>
            <a:off x="2657475" y="5945188"/>
            <a:ext cx="22225" cy="1412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78" name="Freeform 125"/>
          <p:cNvSpPr>
            <a:spLocks/>
          </p:cNvSpPr>
          <p:nvPr/>
        </p:nvSpPr>
        <p:spPr bwMode="auto">
          <a:xfrm>
            <a:off x="27019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0 w 41"/>
              <a:gd name="T11" fmla="*/ 2147483647 h 62"/>
              <a:gd name="T12" fmla="*/ 0 w 41"/>
              <a:gd name="T13" fmla="*/ 2147483647 h 62"/>
              <a:gd name="T14" fmla="*/ 0 w 41"/>
              <a:gd name="T15" fmla="*/ 0 h 62"/>
              <a:gd name="T16" fmla="*/ 2147483647 w 41"/>
              <a:gd name="T17" fmla="*/ 0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0 h 62"/>
              <a:gd name="T30" fmla="*/ 2147483647 w 41"/>
              <a:gd name="T31" fmla="*/ 0 h 62"/>
              <a:gd name="T32" fmla="*/ 2147483647 w 41"/>
              <a:gd name="T33" fmla="*/ 2147483647 h 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62"/>
              <a:gd name="T53" fmla="*/ 41 w 41"/>
              <a:gd name="T54" fmla="*/ 62 h 6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62">
                <a:moveTo>
                  <a:pt x="41" y="42"/>
                </a:moveTo>
                <a:lnTo>
                  <a:pt x="41" y="62"/>
                </a:lnTo>
                <a:lnTo>
                  <a:pt x="27" y="62"/>
                </a:lnTo>
                <a:lnTo>
                  <a:pt x="27" y="55"/>
                </a:lnTo>
                <a:lnTo>
                  <a:pt x="14" y="62"/>
                </a:lnTo>
                <a:lnTo>
                  <a:pt x="0" y="55"/>
                </a:lnTo>
                <a:lnTo>
                  <a:pt x="0" y="35"/>
                </a:lnTo>
                <a:lnTo>
                  <a:pt x="0" y="0"/>
                </a:lnTo>
                <a:lnTo>
                  <a:pt x="14" y="0"/>
                </a:lnTo>
                <a:lnTo>
                  <a:pt x="14" y="35"/>
                </a:lnTo>
                <a:lnTo>
                  <a:pt x="14" y="49"/>
                </a:lnTo>
                <a:lnTo>
                  <a:pt x="20" y="49"/>
                </a:lnTo>
                <a:lnTo>
                  <a:pt x="27" y="49"/>
                </a:lnTo>
                <a:lnTo>
                  <a:pt x="27" y="42"/>
                </a:lnTo>
                <a:lnTo>
                  <a:pt x="27" y="0"/>
                </a:lnTo>
                <a:lnTo>
                  <a:pt x="41" y="0"/>
                </a:lnTo>
                <a:lnTo>
                  <a:pt x="41"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79" name="Freeform 126"/>
          <p:cNvSpPr>
            <a:spLocks/>
          </p:cNvSpPr>
          <p:nvPr/>
        </p:nvSpPr>
        <p:spPr bwMode="auto">
          <a:xfrm>
            <a:off x="2778125"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0 w 41"/>
              <a:gd name="T13" fmla="*/ 2147483647 h 62"/>
              <a:gd name="T14" fmla="*/ 2147483647 w 41"/>
              <a:gd name="T15" fmla="*/ 2147483647 h 62"/>
              <a:gd name="T16" fmla="*/ 2147483647 w 41"/>
              <a:gd name="T17" fmla="*/ 2147483647 h 62"/>
              <a:gd name="T18" fmla="*/ 2147483647 w 41"/>
              <a:gd name="T19" fmla="*/ 2147483647 h 62"/>
              <a:gd name="T20" fmla="*/ 2147483647 w 41"/>
              <a:gd name="T21" fmla="*/ 2147483647 h 62"/>
              <a:gd name="T22" fmla="*/ 2147483647 w 41"/>
              <a:gd name="T23" fmla="*/ 2147483647 h 62"/>
              <a:gd name="T24" fmla="*/ 2147483647 w 41"/>
              <a:gd name="T25" fmla="*/ 2147483647 h 62"/>
              <a:gd name="T26" fmla="*/ 2147483647 w 41"/>
              <a:gd name="T27" fmla="*/ 0 h 62"/>
              <a:gd name="T28" fmla="*/ 2147483647 w 41"/>
              <a:gd name="T29" fmla="*/ 0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2147483647 w 41"/>
              <a:gd name="T43" fmla="*/ 2147483647 h 62"/>
              <a:gd name="T44" fmla="*/ 2147483647 w 41"/>
              <a:gd name="T45" fmla="*/ 2147483647 h 62"/>
              <a:gd name="T46" fmla="*/ 2147483647 w 41"/>
              <a:gd name="T47" fmla="*/ 2147483647 h 62"/>
              <a:gd name="T48" fmla="*/ 2147483647 w 41"/>
              <a:gd name="T49" fmla="*/ 2147483647 h 62"/>
              <a:gd name="T50" fmla="*/ 2147483647 w 41"/>
              <a:gd name="T51" fmla="*/ 2147483647 h 62"/>
              <a:gd name="T52" fmla="*/ 2147483647 w 41"/>
              <a:gd name="T53" fmla="*/ 2147483647 h 6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1"/>
              <a:gd name="T82" fmla="*/ 0 h 62"/>
              <a:gd name="T83" fmla="*/ 41 w 41"/>
              <a:gd name="T84" fmla="*/ 62 h 6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1" h="62">
                <a:moveTo>
                  <a:pt x="41" y="49"/>
                </a:moveTo>
                <a:lnTo>
                  <a:pt x="41" y="62"/>
                </a:lnTo>
                <a:lnTo>
                  <a:pt x="34" y="62"/>
                </a:lnTo>
                <a:lnTo>
                  <a:pt x="28" y="55"/>
                </a:lnTo>
                <a:lnTo>
                  <a:pt x="14" y="62"/>
                </a:lnTo>
                <a:lnTo>
                  <a:pt x="7" y="55"/>
                </a:lnTo>
                <a:lnTo>
                  <a:pt x="0" y="42"/>
                </a:lnTo>
                <a:lnTo>
                  <a:pt x="7" y="35"/>
                </a:lnTo>
                <a:lnTo>
                  <a:pt x="7" y="28"/>
                </a:lnTo>
                <a:lnTo>
                  <a:pt x="28" y="21"/>
                </a:lnTo>
                <a:lnTo>
                  <a:pt x="28" y="14"/>
                </a:lnTo>
                <a:lnTo>
                  <a:pt x="21" y="7"/>
                </a:lnTo>
                <a:lnTo>
                  <a:pt x="7" y="14"/>
                </a:lnTo>
                <a:lnTo>
                  <a:pt x="7" y="0"/>
                </a:lnTo>
                <a:lnTo>
                  <a:pt x="21" y="0"/>
                </a:lnTo>
                <a:lnTo>
                  <a:pt x="41" y="7"/>
                </a:lnTo>
                <a:lnTo>
                  <a:pt x="41" y="21"/>
                </a:lnTo>
                <a:lnTo>
                  <a:pt x="41" y="49"/>
                </a:lnTo>
                <a:lnTo>
                  <a:pt x="28" y="28"/>
                </a:lnTo>
                <a:lnTo>
                  <a:pt x="21" y="35"/>
                </a:lnTo>
                <a:lnTo>
                  <a:pt x="14" y="42"/>
                </a:lnTo>
                <a:lnTo>
                  <a:pt x="14" y="49"/>
                </a:lnTo>
                <a:lnTo>
                  <a:pt x="21" y="55"/>
                </a:lnTo>
                <a:lnTo>
                  <a:pt x="28" y="49"/>
                </a:lnTo>
                <a:lnTo>
                  <a:pt x="28" y="42"/>
                </a:lnTo>
                <a:lnTo>
                  <a:pt x="28" y="28"/>
                </a:lnTo>
                <a:lnTo>
                  <a:pt x="41"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0" name="Freeform 127"/>
          <p:cNvSpPr>
            <a:spLocks/>
          </p:cNvSpPr>
          <p:nvPr/>
        </p:nvSpPr>
        <p:spPr bwMode="auto">
          <a:xfrm>
            <a:off x="2854325" y="5956300"/>
            <a:ext cx="55563" cy="130175"/>
          </a:xfrm>
          <a:custGeom>
            <a:avLst/>
            <a:gdLst>
              <a:gd name="T0" fmla="*/ 2147483647 w 35"/>
              <a:gd name="T1" fmla="*/ 0 h 82"/>
              <a:gd name="T2" fmla="*/ 2147483647 w 35"/>
              <a:gd name="T3" fmla="*/ 2147483647 h 82"/>
              <a:gd name="T4" fmla="*/ 2147483647 w 35"/>
              <a:gd name="T5" fmla="*/ 2147483647 h 82"/>
              <a:gd name="T6" fmla="*/ 2147483647 w 35"/>
              <a:gd name="T7" fmla="*/ 2147483647 h 82"/>
              <a:gd name="T8" fmla="*/ 2147483647 w 35"/>
              <a:gd name="T9" fmla="*/ 2147483647 h 82"/>
              <a:gd name="T10" fmla="*/ 2147483647 w 35"/>
              <a:gd name="T11" fmla="*/ 2147483647 h 82"/>
              <a:gd name="T12" fmla="*/ 2147483647 w 35"/>
              <a:gd name="T13" fmla="*/ 2147483647 h 82"/>
              <a:gd name="T14" fmla="*/ 2147483647 w 35"/>
              <a:gd name="T15" fmla="*/ 2147483647 h 82"/>
              <a:gd name="T16" fmla="*/ 2147483647 w 35"/>
              <a:gd name="T17" fmla="*/ 2147483647 h 82"/>
              <a:gd name="T18" fmla="*/ 2147483647 w 35"/>
              <a:gd name="T19" fmla="*/ 2147483647 h 82"/>
              <a:gd name="T20" fmla="*/ 2147483647 w 35"/>
              <a:gd name="T21" fmla="*/ 2147483647 h 82"/>
              <a:gd name="T22" fmla="*/ 2147483647 w 35"/>
              <a:gd name="T23" fmla="*/ 2147483647 h 82"/>
              <a:gd name="T24" fmla="*/ 2147483647 w 35"/>
              <a:gd name="T25" fmla="*/ 2147483647 h 82"/>
              <a:gd name="T26" fmla="*/ 0 w 35"/>
              <a:gd name="T27" fmla="*/ 2147483647 h 82"/>
              <a:gd name="T28" fmla="*/ 0 w 35"/>
              <a:gd name="T29" fmla="*/ 2147483647 h 82"/>
              <a:gd name="T30" fmla="*/ 2147483647 w 35"/>
              <a:gd name="T31" fmla="*/ 2147483647 h 82"/>
              <a:gd name="T32" fmla="*/ 2147483647 w 35"/>
              <a:gd name="T33" fmla="*/ 2147483647 h 82"/>
              <a:gd name="T34" fmla="*/ 2147483647 w 35"/>
              <a:gd name="T35" fmla="*/ 0 h 8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2"/>
              <a:gd name="T56" fmla="*/ 35 w 35"/>
              <a:gd name="T57" fmla="*/ 82 h 8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2">
                <a:moveTo>
                  <a:pt x="21" y="0"/>
                </a:moveTo>
                <a:lnTo>
                  <a:pt x="21" y="20"/>
                </a:lnTo>
                <a:lnTo>
                  <a:pt x="35" y="20"/>
                </a:lnTo>
                <a:lnTo>
                  <a:pt x="35" y="27"/>
                </a:lnTo>
                <a:lnTo>
                  <a:pt x="21" y="27"/>
                </a:lnTo>
                <a:lnTo>
                  <a:pt x="21" y="62"/>
                </a:lnTo>
                <a:lnTo>
                  <a:pt x="28" y="69"/>
                </a:lnTo>
                <a:lnTo>
                  <a:pt x="35" y="69"/>
                </a:lnTo>
                <a:lnTo>
                  <a:pt x="35" y="82"/>
                </a:lnTo>
                <a:lnTo>
                  <a:pt x="28" y="82"/>
                </a:lnTo>
                <a:lnTo>
                  <a:pt x="14" y="75"/>
                </a:lnTo>
                <a:lnTo>
                  <a:pt x="7" y="62"/>
                </a:lnTo>
                <a:lnTo>
                  <a:pt x="7" y="27"/>
                </a:lnTo>
                <a:lnTo>
                  <a:pt x="0" y="27"/>
                </a:lnTo>
                <a:lnTo>
                  <a:pt x="0" y="20"/>
                </a:lnTo>
                <a:lnTo>
                  <a:pt x="7" y="20"/>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1" name="Freeform 128"/>
          <p:cNvSpPr>
            <a:spLocks/>
          </p:cNvSpPr>
          <p:nvPr/>
        </p:nvSpPr>
        <p:spPr bwMode="auto">
          <a:xfrm>
            <a:off x="2921000" y="5988050"/>
            <a:ext cx="65088"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3" y="35"/>
                </a:moveTo>
                <a:lnTo>
                  <a:pt x="20" y="49"/>
                </a:lnTo>
                <a:lnTo>
                  <a:pt x="27" y="55"/>
                </a:lnTo>
                <a:lnTo>
                  <a:pt x="41" y="49"/>
                </a:lnTo>
                <a:lnTo>
                  <a:pt x="41" y="62"/>
                </a:lnTo>
                <a:lnTo>
                  <a:pt x="27" y="62"/>
                </a:lnTo>
                <a:lnTo>
                  <a:pt x="6" y="55"/>
                </a:lnTo>
                <a:lnTo>
                  <a:pt x="0" y="28"/>
                </a:lnTo>
                <a:lnTo>
                  <a:pt x="6" y="7"/>
                </a:lnTo>
                <a:lnTo>
                  <a:pt x="20" y="0"/>
                </a:lnTo>
                <a:lnTo>
                  <a:pt x="41" y="7"/>
                </a:lnTo>
                <a:lnTo>
                  <a:pt x="41" y="28"/>
                </a:lnTo>
                <a:lnTo>
                  <a:pt x="41" y="35"/>
                </a:lnTo>
                <a:lnTo>
                  <a:pt x="13" y="35"/>
                </a:lnTo>
                <a:lnTo>
                  <a:pt x="27" y="21"/>
                </a:lnTo>
                <a:lnTo>
                  <a:pt x="27" y="14"/>
                </a:lnTo>
                <a:lnTo>
                  <a:pt x="20" y="7"/>
                </a:lnTo>
                <a:lnTo>
                  <a:pt x="13" y="14"/>
                </a:lnTo>
                <a:lnTo>
                  <a:pt x="13" y="21"/>
                </a:lnTo>
                <a:lnTo>
                  <a:pt x="27" y="21"/>
                </a:lnTo>
                <a:lnTo>
                  <a:pt x="13"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2" name="Freeform 129"/>
          <p:cNvSpPr>
            <a:spLocks/>
          </p:cNvSpPr>
          <p:nvPr/>
        </p:nvSpPr>
        <p:spPr bwMode="auto">
          <a:xfrm>
            <a:off x="2427288" y="6164263"/>
            <a:ext cx="66675" cy="141287"/>
          </a:xfrm>
          <a:custGeom>
            <a:avLst/>
            <a:gdLst>
              <a:gd name="T0" fmla="*/ 0 w 42"/>
              <a:gd name="T1" fmla="*/ 2147483647 h 89"/>
              <a:gd name="T2" fmla="*/ 2147483647 w 42"/>
              <a:gd name="T3" fmla="*/ 0 h 89"/>
              <a:gd name="T4" fmla="*/ 2147483647 w 42"/>
              <a:gd name="T5" fmla="*/ 2147483647 h 89"/>
              <a:gd name="T6" fmla="*/ 2147483647 w 42"/>
              <a:gd name="T7" fmla="*/ 2147483647 h 89"/>
              <a:gd name="T8" fmla="*/ 2147483647 w 42"/>
              <a:gd name="T9" fmla="*/ 2147483647 h 89"/>
              <a:gd name="T10" fmla="*/ 2147483647 w 42"/>
              <a:gd name="T11" fmla="*/ 2147483647 h 89"/>
              <a:gd name="T12" fmla="*/ 2147483647 w 42"/>
              <a:gd name="T13" fmla="*/ 2147483647 h 89"/>
              <a:gd name="T14" fmla="*/ 2147483647 w 42"/>
              <a:gd name="T15" fmla="*/ 2147483647 h 89"/>
              <a:gd name="T16" fmla="*/ 0 w 42"/>
              <a:gd name="T17" fmla="*/ 2147483647 h 89"/>
              <a:gd name="T18" fmla="*/ 0 w 42"/>
              <a:gd name="T19" fmla="*/ 2147483647 h 89"/>
              <a:gd name="T20" fmla="*/ 2147483647 w 42"/>
              <a:gd name="T21" fmla="*/ 2147483647 h 89"/>
              <a:gd name="T22" fmla="*/ 2147483647 w 42"/>
              <a:gd name="T23" fmla="*/ 2147483647 h 89"/>
              <a:gd name="T24" fmla="*/ 2147483647 w 42"/>
              <a:gd name="T25" fmla="*/ 2147483647 h 89"/>
              <a:gd name="T26" fmla="*/ 2147483647 w 42"/>
              <a:gd name="T27" fmla="*/ 2147483647 h 89"/>
              <a:gd name="T28" fmla="*/ 2147483647 w 42"/>
              <a:gd name="T29" fmla="*/ 2147483647 h 89"/>
              <a:gd name="T30" fmla="*/ 2147483647 w 42"/>
              <a:gd name="T31" fmla="*/ 2147483647 h 89"/>
              <a:gd name="T32" fmla="*/ 2147483647 w 42"/>
              <a:gd name="T33" fmla="*/ 2147483647 h 89"/>
              <a:gd name="T34" fmla="*/ 0 w 42"/>
              <a:gd name="T35" fmla="*/ 2147483647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89"/>
              <a:gd name="T56" fmla="*/ 42 w 42"/>
              <a:gd name="T57" fmla="*/ 89 h 8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89">
                <a:moveTo>
                  <a:pt x="0" y="7"/>
                </a:moveTo>
                <a:lnTo>
                  <a:pt x="14" y="0"/>
                </a:lnTo>
                <a:lnTo>
                  <a:pt x="35" y="7"/>
                </a:lnTo>
                <a:lnTo>
                  <a:pt x="42" y="27"/>
                </a:lnTo>
                <a:lnTo>
                  <a:pt x="35" y="48"/>
                </a:lnTo>
                <a:lnTo>
                  <a:pt x="28" y="55"/>
                </a:lnTo>
                <a:lnTo>
                  <a:pt x="14" y="55"/>
                </a:lnTo>
                <a:lnTo>
                  <a:pt x="14" y="89"/>
                </a:lnTo>
                <a:lnTo>
                  <a:pt x="0" y="89"/>
                </a:lnTo>
                <a:lnTo>
                  <a:pt x="0" y="7"/>
                </a:lnTo>
                <a:lnTo>
                  <a:pt x="14" y="41"/>
                </a:lnTo>
                <a:lnTo>
                  <a:pt x="14" y="48"/>
                </a:lnTo>
                <a:lnTo>
                  <a:pt x="28" y="41"/>
                </a:lnTo>
                <a:lnTo>
                  <a:pt x="28" y="27"/>
                </a:lnTo>
                <a:lnTo>
                  <a:pt x="28" y="20"/>
                </a:lnTo>
                <a:lnTo>
                  <a:pt x="14" y="13"/>
                </a:lnTo>
                <a:lnTo>
                  <a:pt x="14" y="4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3" name="Freeform 130"/>
          <p:cNvSpPr>
            <a:spLocks/>
          </p:cNvSpPr>
          <p:nvPr/>
        </p:nvSpPr>
        <p:spPr bwMode="auto">
          <a:xfrm>
            <a:off x="2505075" y="6207125"/>
            <a:ext cx="53975" cy="98425"/>
          </a:xfrm>
          <a:custGeom>
            <a:avLst/>
            <a:gdLst>
              <a:gd name="T0" fmla="*/ 2147483647 w 34"/>
              <a:gd name="T1" fmla="*/ 2147483647 h 62"/>
              <a:gd name="T2" fmla="*/ 0 w 34"/>
              <a:gd name="T3" fmla="*/ 0 h 62"/>
              <a:gd name="T4" fmla="*/ 2147483647 w 34"/>
              <a:gd name="T5" fmla="*/ 0 h 62"/>
              <a:gd name="T6" fmla="*/ 2147483647 w 34"/>
              <a:gd name="T7" fmla="*/ 2147483647 h 62"/>
              <a:gd name="T8" fmla="*/ 2147483647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2147483647 w 34"/>
              <a:gd name="T23" fmla="*/ 2147483647 h 62"/>
              <a:gd name="T24" fmla="*/ 2147483647 w 34"/>
              <a:gd name="T25" fmla="*/ 2147483647 h 62"/>
              <a:gd name="T26" fmla="*/ 2147483647 w 34"/>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62"/>
              <a:gd name="T44" fmla="*/ 34 w 34"/>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62">
                <a:moveTo>
                  <a:pt x="7" y="14"/>
                </a:moveTo>
                <a:lnTo>
                  <a:pt x="0" y="0"/>
                </a:lnTo>
                <a:lnTo>
                  <a:pt x="13" y="0"/>
                </a:lnTo>
                <a:lnTo>
                  <a:pt x="13" y="7"/>
                </a:lnTo>
                <a:lnTo>
                  <a:pt x="27" y="0"/>
                </a:lnTo>
                <a:lnTo>
                  <a:pt x="34" y="0"/>
                </a:lnTo>
                <a:lnTo>
                  <a:pt x="34" y="14"/>
                </a:lnTo>
                <a:lnTo>
                  <a:pt x="27" y="14"/>
                </a:lnTo>
                <a:lnTo>
                  <a:pt x="20" y="14"/>
                </a:lnTo>
                <a:lnTo>
                  <a:pt x="20" y="21"/>
                </a:lnTo>
                <a:lnTo>
                  <a:pt x="20" y="28"/>
                </a:lnTo>
                <a:lnTo>
                  <a:pt x="20" y="62"/>
                </a:lnTo>
                <a:lnTo>
                  <a:pt x="7" y="62"/>
                </a:lnTo>
                <a:lnTo>
                  <a:pt x="7"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4" name="Freeform 131"/>
          <p:cNvSpPr>
            <a:spLocks/>
          </p:cNvSpPr>
          <p:nvPr/>
        </p:nvSpPr>
        <p:spPr bwMode="auto">
          <a:xfrm>
            <a:off x="2559050" y="6207125"/>
            <a:ext cx="76200" cy="98425"/>
          </a:xfrm>
          <a:custGeom>
            <a:avLst/>
            <a:gdLst>
              <a:gd name="T0" fmla="*/ 2147483647 w 48"/>
              <a:gd name="T1" fmla="*/ 2147483647 h 62"/>
              <a:gd name="T2" fmla="*/ 2147483647 w 48"/>
              <a:gd name="T3" fmla="*/ 2147483647 h 62"/>
              <a:gd name="T4" fmla="*/ 2147483647 w 48"/>
              <a:gd name="T5" fmla="*/ 2147483647 h 62"/>
              <a:gd name="T6" fmla="*/ 2147483647 w 48"/>
              <a:gd name="T7" fmla="*/ 2147483647 h 62"/>
              <a:gd name="T8" fmla="*/ 2147483647 w 48"/>
              <a:gd name="T9" fmla="*/ 2147483647 h 62"/>
              <a:gd name="T10" fmla="*/ 0 w 48"/>
              <a:gd name="T11" fmla="*/ 2147483647 h 62"/>
              <a:gd name="T12" fmla="*/ 2147483647 w 48"/>
              <a:gd name="T13" fmla="*/ 2147483647 h 62"/>
              <a:gd name="T14" fmla="*/ 2147483647 w 48"/>
              <a:gd name="T15" fmla="*/ 0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2147483647 w 48"/>
              <a:gd name="T29" fmla="*/ 2147483647 h 62"/>
              <a:gd name="T30" fmla="*/ 2147483647 w 48"/>
              <a:gd name="T31" fmla="*/ 2147483647 h 62"/>
              <a:gd name="T32" fmla="*/ 2147483647 w 48"/>
              <a:gd name="T33" fmla="*/ 2147483647 h 62"/>
              <a:gd name="T34" fmla="*/ 2147483647 w 48"/>
              <a:gd name="T35" fmla="*/ 2147483647 h 62"/>
              <a:gd name="T36" fmla="*/ 2147483647 w 48"/>
              <a:gd name="T37" fmla="*/ 2147483647 h 62"/>
              <a:gd name="T38" fmla="*/ 2147483647 w 48"/>
              <a:gd name="T39" fmla="*/ 2147483647 h 62"/>
              <a:gd name="T40" fmla="*/ 2147483647 w 48"/>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2"/>
              <a:gd name="T65" fmla="*/ 48 w 48"/>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2">
                <a:moveTo>
                  <a:pt x="48" y="28"/>
                </a:moveTo>
                <a:lnTo>
                  <a:pt x="41" y="48"/>
                </a:lnTo>
                <a:lnTo>
                  <a:pt x="41" y="55"/>
                </a:lnTo>
                <a:lnTo>
                  <a:pt x="28" y="62"/>
                </a:lnTo>
                <a:lnTo>
                  <a:pt x="7" y="55"/>
                </a:lnTo>
                <a:lnTo>
                  <a:pt x="0" y="35"/>
                </a:lnTo>
                <a:lnTo>
                  <a:pt x="7" y="7"/>
                </a:lnTo>
                <a:lnTo>
                  <a:pt x="28" y="0"/>
                </a:lnTo>
                <a:lnTo>
                  <a:pt x="41" y="7"/>
                </a:lnTo>
                <a:lnTo>
                  <a:pt x="41" y="28"/>
                </a:lnTo>
                <a:lnTo>
                  <a:pt x="48" y="28"/>
                </a:lnTo>
                <a:lnTo>
                  <a:pt x="14" y="28"/>
                </a:lnTo>
                <a:lnTo>
                  <a:pt x="21" y="48"/>
                </a:lnTo>
                <a:lnTo>
                  <a:pt x="28" y="55"/>
                </a:lnTo>
                <a:lnTo>
                  <a:pt x="35" y="48"/>
                </a:lnTo>
                <a:lnTo>
                  <a:pt x="35" y="28"/>
                </a:lnTo>
                <a:lnTo>
                  <a:pt x="35" y="14"/>
                </a:lnTo>
                <a:lnTo>
                  <a:pt x="28" y="7"/>
                </a:lnTo>
                <a:lnTo>
                  <a:pt x="14" y="14"/>
                </a:lnTo>
                <a:lnTo>
                  <a:pt x="14" y="28"/>
                </a:lnTo>
                <a:lnTo>
                  <a:pt x="4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5" name="Freeform 132"/>
          <p:cNvSpPr>
            <a:spLocks/>
          </p:cNvSpPr>
          <p:nvPr/>
        </p:nvSpPr>
        <p:spPr bwMode="auto">
          <a:xfrm>
            <a:off x="2646363" y="6207125"/>
            <a:ext cx="77787" cy="142875"/>
          </a:xfrm>
          <a:custGeom>
            <a:avLst/>
            <a:gdLst>
              <a:gd name="T0" fmla="*/ 2147483647 w 49"/>
              <a:gd name="T1" fmla="*/ 2147483647 h 90"/>
              <a:gd name="T2" fmla="*/ 2147483647 w 49"/>
              <a:gd name="T3" fmla="*/ 2147483647 h 90"/>
              <a:gd name="T4" fmla="*/ 2147483647 w 49"/>
              <a:gd name="T5" fmla="*/ 2147483647 h 90"/>
              <a:gd name="T6" fmla="*/ 2147483647 w 49"/>
              <a:gd name="T7" fmla="*/ 2147483647 h 90"/>
              <a:gd name="T8" fmla="*/ 2147483647 w 49"/>
              <a:gd name="T9" fmla="*/ 2147483647 h 90"/>
              <a:gd name="T10" fmla="*/ 2147483647 w 49"/>
              <a:gd name="T11" fmla="*/ 2147483647 h 90"/>
              <a:gd name="T12" fmla="*/ 2147483647 w 49"/>
              <a:gd name="T13" fmla="*/ 2147483647 h 90"/>
              <a:gd name="T14" fmla="*/ 2147483647 w 49"/>
              <a:gd name="T15" fmla="*/ 2147483647 h 90"/>
              <a:gd name="T16" fmla="*/ 2147483647 w 49"/>
              <a:gd name="T17" fmla="*/ 2147483647 h 90"/>
              <a:gd name="T18" fmla="*/ 2147483647 w 49"/>
              <a:gd name="T19" fmla="*/ 2147483647 h 90"/>
              <a:gd name="T20" fmla="*/ 2147483647 w 49"/>
              <a:gd name="T21" fmla="*/ 2147483647 h 90"/>
              <a:gd name="T22" fmla="*/ 2147483647 w 49"/>
              <a:gd name="T23" fmla="*/ 2147483647 h 90"/>
              <a:gd name="T24" fmla="*/ 2147483647 w 49"/>
              <a:gd name="T25" fmla="*/ 2147483647 h 90"/>
              <a:gd name="T26" fmla="*/ 0 w 49"/>
              <a:gd name="T27" fmla="*/ 2147483647 h 90"/>
              <a:gd name="T28" fmla="*/ 2147483647 w 49"/>
              <a:gd name="T29" fmla="*/ 2147483647 h 90"/>
              <a:gd name="T30" fmla="*/ 2147483647 w 49"/>
              <a:gd name="T31" fmla="*/ 0 h 90"/>
              <a:gd name="T32" fmla="*/ 2147483647 w 49"/>
              <a:gd name="T33" fmla="*/ 2147483647 h 90"/>
              <a:gd name="T34" fmla="*/ 2147483647 w 49"/>
              <a:gd name="T35" fmla="*/ 0 h 90"/>
              <a:gd name="T36" fmla="*/ 2147483647 w 49"/>
              <a:gd name="T37" fmla="*/ 0 h 90"/>
              <a:gd name="T38" fmla="*/ 2147483647 w 49"/>
              <a:gd name="T39" fmla="*/ 2147483647 h 90"/>
              <a:gd name="T40" fmla="*/ 2147483647 w 49"/>
              <a:gd name="T41" fmla="*/ 2147483647 h 90"/>
              <a:gd name="T42" fmla="*/ 2147483647 w 49"/>
              <a:gd name="T43" fmla="*/ 2147483647 h 90"/>
              <a:gd name="T44" fmla="*/ 2147483647 w 49"/>
              <a:gd name="T45" fmla="*/ 2147483647 h 90"/>
              <a:gd name="T46" fmla="*/ 2147483647 w 49"/>
              <a:gd name="T47" fmla="*/ 2147483647 h 90"/>
              <a:gd name="T48" fmla="*/ 2147483647 w 49"/>
              <a:gd name="T49" fmla="*/ 2147483647 h 90"/>
              <a:gd name="T50" fmla="*/ 2147483647 w 49"/>
              <a:gd name="T51" fmla="*/ 2147483647 h 90"/>
              <a:gd name="T52" fmla="*/ 2147483647 w 49"/>
              <a:gd name="T53" fmla="*/ 2147483647 h 90"/>
              <a:gd name="T54" fmla="*/ 2147483647 w 49"/>
              <a:gd name="T55" fmla="*/ 2147483647 h 90"/>
              <a:gd name="T56" fmla="*/ 2147483647 w 49"/>
              <a:gd name="T57" fmla="*/ 2147483647 h 90"/>
              <a:gd name="T58" fmla="*/ 2147483647 w 49"/>
              <a:gd name="T59" fmla="*/ 2147483647 h 90"/>
              <a:gd name="T60" fmla="*/ 2147483647 w 49"/>
              <a:gd name="T61" fmla="*/ 2147483647 h 90"/>
              <a:gd name="T62" fmla="*/ 2147483647 w 49"/>
              <a:gd name="T63" fmla="*/ 2147483647 h 9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9"/>
              <a:gd name="T97" fmla="*/ 0 h 90"/>
              <a:gd name="T98" fmla="*/ 49 w 49"/>
              <a:gd name="T99" fmla="*/ 90 h 9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9" h="90">
                <a:moveTo>
                  <a:pt x="49" y="55"/>
                </a:moveTo>
                <a:lnTo>
                  <a:pt x="42" y="69"/>
                </a:lnTo>
                <a:lnTo>
                  <a:pt x="42" y="83"/>
                </a:lnTo>
                <a:lnTo>
                  <a:pt x="21" y="90"/>
                </a:lnTo>
                <a:lnTo>
                  <a:pt x="7" y="83"/>
                </a:lnTo>
                <a:lnTo>
                  <a:pt x="7" y="76"/>
                </a:lnTo>
                <a:lnTo>
                  <a:pt x="21" y="76"/>
                </a:lnTo>
                <a:lnTo>
                  <a:pt x="28" y="76"/>
                </a:lnTo>
                <a:lnTo>
                  <a:pt x="35" y="62"/>
                </a:lnTo>
                <a:lnTo>
                  <a:pt x="35" y="55"/>
                </a:lnTo>
                <a:lnTo>
                  <a:pt x="21" y="62"/>
                </a:lnTo>
                <a:lnTo>
                  <a:pt x="14" y="62"/>
                </a:lnTo>
                <a:lnTo>
                  <a:pt x="7" y="55"/>
                </a:lnTo>
                <a:lnTo>
                  <a:pt x="0" y="35"/>
                </a:lnTo>
                <a:lnTo>
                  <a:pt x="7" y="7"/>
                </a:lnTo>
                <a:lnTo>
                  <a:pt x="21" y="0"/>
                </a:lnTo>
                <a:lnTo>
                  <a:pt x="35" y="7"/>
                </a:lnTo>
                <a:lnTo>
                  <a:pt x="35" y="0"/>
                </a:lnTo>
                <a:lnTo>
                  <a:pt x="49" y="0"/>
                </a:lnTo>
                <a:lnTo>
                  <a:pt x="49" y="21"/>
                </a:lnTo>
                <a:lnTo>
                  <a:pt x="49" y="55"/>
                </a:lnTo>
                <a:lnTo>
                  <a:pt x="35" y="21"/>
                </a:lnTo>
                <a:lnTo>
                  <a:pt x="28" y="21"/>
                </a:lnTo>
                <a:lnTo>
                  <a:pt x="21" y="7"/>
                </a:lnTo>
                <a:lnTo>
                  <a:pt x="14" y="14"/>
                </a:lnTo>
                <a:lnTo>
                  <a:pt x="14" y="35"/>
                </a:lnTo>
                <a:lnTo>
                  <a:pt x="14" y="48"/>
                </a:lnTo>
                <a:lnTo>
                  <a:pt x="21" y="48"/>
                </a:lnTo>
                <a:lnTo>
                  <a:pt x="28" y="42"/>
                </a:lnTo>
                <a:lnTo>
                  <a:pt x="35" y="42"/>
                </a:lnTo>
                <a:lnTo>
                  <a:pt x="35" y="21"/>
                </a:lnTo>
                <a:lnTo>
                  <a:pt x="49"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6" name="Freeform 133"/>
          <p:cNvSpPr>
            <a:spLocks/>
          </p:cNvSpPr>
          <p:nvPr/>
        </p:nvSpPr>
        <p:spPr bwMode="auto">
          <a:xfrm>
            <a:off x="2733675" y="6207125"/>
            <a:ext cx="55563" cy="98425"/>
          </a:xfrm>
          <a:custGeom>
            <a:avLst/>
            <a:gdLst>
              <a:gd name="T0" fmla="*/ 0 w 35"/>
              <a:gd name="T1" fmla="*/ 2147483647 h 62"/>
              <a:gd name="T2" fmla="*/ 0 w 35"/>
              <a:gd name="T3" fmla="*/ 0 h 62"/>
              <a:gd name="T4" fmla="*/ 2147483647 w 35"/>
              <a:gd name="T5" fmla="*/ 0 h 62"/>
              <a:gd name="T6" fmla="*/ 2147483647 w 35"/>
              <a:gd name="T7" fmla="*/ 2147483647 h 62"/>
              <a:gd name="T8" fmla="*/ 2147483647 w 35"/>
              <a:gd name="T9" fmla="*/ 0 h 62"/>
              <a:gd name="T10" fmla="*/ 2147483647 w 35"/>
              <a:gd name="T11" fmla="*/ 0 h 62"/>
              <a:gd name="T12" fmla="*/ 2147483647 w 35"/>
              <a:gd name="T13" fmla="*/ 2147483647 h 62"/>
              <a:gd name="T14" fmla="*/ 2147483647 w 35"/>
              <a:gd name="T15" fmla="*/ 2147483647 h 62"/>
              <a:gd name="T16" fmla="*/ 2147483647 w 35"/>
              <a:gd name="T17" fmla="*/ 2147483647 h 62"/>
              <a:gd name="T18" fmla="*/ 2147483647 w 35"/>
              <a:gd name="T19" fmla="*/ 2147483647 h 62"/>
              <a:gd name="T20" fmla="*/ 2147483647 w 35"/>
              <a:gd name="T21" fmla="*/ 2147483647 h 62"/>
              <a:gd name="T22" fmla="*/ 2147483647 w 35"/>
              <a:gd name="T23" fmla="*/ 2147483647 h 62"/>
              <a:gd name="T24" fmla="*/ 0 w 35"/>
              <a:gd name="T25" fmla="*/ 2147483647 h 62"/>
              <a:gd name="T26" fmla="*/ 0 w 35"/>
              <a:gd name="T27" fmla="*/ 2147483647 h 6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5"/>
              <a:gd name="T43" fmla="*/ 0 h 62"/>
              <a:gd name="T44" fmla="*/ 35 w 35"/>
              <a:gd name="T45" fmla="*/ 62 h 6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5" h="62">
                <a:moveTo>
                  <a:pt x="0" y="14"/>
                </a:moveTo>
                <a:lnTo>
                  <a:pt x="0" y="0"/>
                </a:lnTo>
                <a:lnTo>
                  <a:pt x="14" y="0"/>
                </a:lnTo>
                <a:lnTo>
                  <a:pt x="14" y="7"/>
                </a:lnTo>
                <a:lnTo>
                  <a:pt x="28" y="0"/>
                </a:lnTo>
                <a:lnTo>
                  <a:pt x="35" y="0"/>
                </a:lnTo>
                <a:lnTo>
                  <a:pt x="35" y="14"/>
                </a:lnTo>
                <a:lnTo>
                  <a:pt x="28" y="14"/>
                </a:lnTo>
                <a:lnTo>
                  <a:pt x="21" y="14"/>
                </a:lnTo>
                <a:lnTo>
                  <a:pt x="14" y="21"/>
                </a:lnTo>
                <a:lnTo>
                  <a:pt x="14" y="28"/>
                </a:lnTo>
                <a:lnTo>
                  <a:pt x="14" y="62"/>
                </a:lnTo>
                <a:lnTo>
                  <a:pt x="0" y="62"/>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7" name="Freeform 134"/>
          <p:cNvSpPr>
            <a:spLocks/>
          </p:cNvSpPr>
          <p:nvPr/>
        </p:nvSpPr>
        <p:spPr bwMode="auto">
          <a:xfrm>
            <a:off x="2789238" y="6207125"/>
            <a:ext cx="65087" cy="98425"/>
          </a:xfrm>
          <a:custGeom>
            <a:avLst/>
            <a:gdLst>
              <a:gd name="T0" fmla="*/ 2147483647 w 41"/>
              <a:gd name="T1" fmla="*/ 2147483647 h 62"/>
              <a:gd name="T2" fmla="*/ 2147483647 w 41"/>
              <a:gd name="T3" fmla="*/ 2147483647 h 62"/>
              <a:gd name="T4" fmla="*/ 2147483647 w 41"/>
              <a:gd name="T5" fmla="*/ 2147483647 h 62"/>
              <a:gd name="T6" fmla="*/ 2147483647 w 41"/>
              <a:gd name="T7" fmla="*/ 2147483647 h 62"/>
              <a:gd name="T8" fmla="*/ 2147483647 w 41"/>
              <a:gd name="T9" fmla="*/ 2147483647 h 62"/>
              <a:gd name="T10" fmla="*/ 2147483647 w 41"/>
              <a:gd name="T11" fmla="*/ 2147483647 h 62"/>
              <a:gd name="T12" fmla="*/ 2147483647 w 41"/>
              <a:gd name="T13" fmla="*/ 2147483647 h 62"/>
              <a:gd name="T14" fmla="*/ 0 w 41"/>
              <a:gd name="T15" fmla="*/ 2147483647 h 62"/>
              <a:gd name="T16" fmla="*/ 2147483647 w 41"/>
              <a:gd name="T17" fmla="*/ 2147483647 h 62"/>
              <a:gd name="T18" fmla="*/ 2147483647 w 41"/>
              <a:gd name="T19" fmla="*/ 0 h 62"/>
              <a:gd name="T20" fmla="*/ 2147483647 w 41"/>
              <a:gd name="T21" fmla="*/ 2147483647 h 62"/>
              <a:gd name="T22" fmla="*/ 2147483647 w 41"/>
              <a:gd name="T23" fmla="*/ 2147483647 h 62"/>
              <a:gd name="T24" fmla="*/ 2147483647 w 41"/>
              <a:gd name="T25" fmla="*/ 2147483647 h 62"/>
              <a:gd name="T26" fmla="*/ 2147483647 w 41"/>
              <a:gd name="T27" fmla="*/ 2147483647 h 62"/>
              <a:gd name="T28" fmla="*/ 2147483647 w 41"/>
              <a:gd name="T29" fmla="*/ 2147483647 h 62"/>
              <a:gd name="T30" fmla="*/ 2147483647 w 41"/>
              <a:gd name="T31" fmla="*/ 2147483647 h 62"/>
              <a:gd name="T32" fmla="*/ 2147483647 w 41"/>
              <a:gd name="T33" fmla="*/ 2147483647 h 62"/>
              <a:gd name="T34" fmla="*/ 2147483647 w 41"/>
              <a:gd name="T35" fmla="*/ 2147483647 h 62"/>
              <a:gd name="T36" fmla="*/ 2147483647 w 41"/>
              <a:gd name="T37" fmla="*/ 2147483647 h 62"/>
              <a:gd name="T38" fmla="*/ 2147483647 w 41"/>
              <a:gd name="T39" fmla="*/ 2147483647 h 62"/>
              <a:gd name="T40" fmla="*/ 2147483647 w 41"/>
              <a:gd name="T41" fmla="*/ 2147483647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2"/>
              <a:gd name="T65" fmla="*/ 41 w 41"/>
              <a:gd name="T66" fmla="*/ 62 h 6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2">
                <a:moveTo>
                  <a:pt x="14" y="35"/>
                </a:moveTo>
                <a:lnTo>
                  <a:pt x="21" y="48"/>
                </a:lnTo>
                <a:lnTo>
                  <a:pt x="27" y="55"/>
                </a:lnTo>
                <a:lnTo>
                  <a:pt x="41" y="48"/>
                </a:lnTo>
                <a:lnTo>
                  <a:pt x="41" y="62"/>
                </a:lnTo>
                <a:lnTo>
                  <a:pt x="27" y="62"/>
                </a:lnTo>
                <a:lnTo>
                  <a:pt x="7" y="55"/>
                </a:lnTo>
                <a:lnTo>
                  <a:pt x="0" y="35"/>
                </a:lnTo>
                <a:lnTo>
                  <a:pt x="7" y="7"/>
                </a:lnTo>
                <a:lnTo>
                  <a:pt x="21" y="0"/>
                </a:lnTo>
                <a:lnTo>
                  <a:pt x="41" y="7"/>
                </a:lnTo>
                <a:lnTo>
                  <a:pt x="41" y="28"/>
                </a:lnTo>
                <a:lnTo>
                  <a:pt x="41" y="35"/>
                </a:lnTo>
                <a:lnTo>
                  <a:pt x="14" y="35"/>
                </a:lnTo>
                <a:lnTo>
                  <a:pt x="34" y="28"/>
                </a:lnTo>
                <a:lnTo>
                  <a:pt x="27" y="14"/>
                </a:lnTo>
                <a:lnTo>
                  <a:pt x="21" y="7"/>
                </a:lnTo>
                <a:lnTo>
                  <a:pt x="14" y="14"/>
                </a:lnTo>
                <a:lnTo>
                  <a:pt x="14" y="28"/>
                </a:lnTo>
                <a:lnTo>
                  <a:pt x="34"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8" name="Freeform 135"/>
          <p:cNvSpPr>
            <a:spLocks/>
          </p:cNvSpPr>
          <p:nvPr/>
        </p:nvSpPr>
        <p:spPr bwMode="auto">
          <a:xfrm>
            <a:off x="2865438" y="6207125"/>
            <a:ext cx="55562"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35"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9" name="Freeform 136"/>
          <p:cNvSpPr>
            <a:spLocks/>
          </p:cNvSpPr>
          <p:nvPr/>
        </p:nvSpPr>
        <p:spPr bwMode="auto">
          <a:xfrm>
            <a:off x="2930525" y="6207125"/>
            <a:ext cx="55563" cy="98425"/>
          </a:xfrm>
          <a:custGeom>
            <a:avLst/>
            <a:gdLst>
              <a:gd name="T0" fmla="*/ 2147483647 w 35"/>
              <a:gd name="T1" fmla="*/ 2147483647 h 62"/>
              <a:gd name="T2" fmla="*/ 2147483647 w 35"/>
              <a:gd name="T3" fmla="*/ 2147483647 h 62"/>
              <a:gd name="T4" fmla="*/ 2147483647 w 35"/>
              <a:gd name="T5" fmla="*/ 2147483647 h 62"/>
              <a:gd name="T6" fmla="*/ 2147483647 w 35"/>
              <a:gd name="T7" fmla="*/ 2147483647 h 62"/>
              <a:gd name="T8" fmla="*/ 2147483647 w 35"/>
              <a:gd name="T9" fmla="*/ 2147483647 h 62"/>
              <a:gd name="T10" fmla="*/ 0 w 35"/>
              <a:gd name="T11" fmla="*/ 2147483647 h 62"/>
              <a:gd name="T12" fmla="*/ 2147483647 w 35"/>
              <a:gd name="T13" fmla="*/ 2147483647 h 62"/>
              <a:gd name="T14" fmla="*/ 2147483647 w 35"/>
              <a:gd name="T15" fmla="*/ 0 h 62"/>
              <a:gd name="T16" fmla="*/ 2147483647 w 35"/>
              <a:gd name="T17" fmla="*/ 0 h 62"/>
              <a:gd name="T18" fmla="*/ 2147483647 w 35"/>
              <a:gd name="T19" fmla="*/ 2147483647 h 62"/>
              <a:gd name="T20" fmla="*/ 2147483647 w 35"/>
              <a:gd name="T21" fmla="*/ 2147483647 h 62"/>
              <a:gd name="T22" fmla="*/ 2147483647 w 35"/>
              <a:gd name="T23" fmla="*/ 2147483647 h 62"/>
              <a:gd name="T24" fmla="*/ 2147483647 w 35"/>
              <a:gd name="T25" fmla="*/ 2147483647 h 62"/>
              <a:gd name="T26" fmla="*/ 2147483647 w 35"/>
              <a:gd name="T27" fmla="*/ 2147483647 h 62"/>
              <a:gd name="T28" fmla="*/ 2147483647 w 35"/>
              <a:gd name="T29" fmla="*/ 2147483647 h 62"/>
              <a:gd name="T30" fmla="*/ 2147483647 w 35"/>
              <a:gd name="T31" fmla="*/ 2147483647 h 62"/>
              <a:gd name="T32" fmla="*/ 2147483647 w 35"/>
              <a:gd name="T33" fmla="*/ 2147483647 h 62"/>
              <a:gd name="T34" fmla="*/ 0 w 35"/>
              <a:gd name="T35" fmla="*/ 2147483647 h 62"/>
              <a:gd name="T36" fmla="*/ 2147483647 w 35"/>
              <a:gd name="T37" fmla="*/ 2147483647 h 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2"/>
              <a:gd name="T59" fmla="*/ 35 w 35"/>
              <a:gd name="T60" fmla="*/ 62 h 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2">
                <a:moveTo>
                  <a:pt x="7" y="48"/>
                </a:moveTo>
                <a:lnTo>
                  <a:pt x="14" y="55"/>
                </a:lnTo>
                <a:lnTo>
                  <a:pt x="21" y="48"/>
                </a:lnTo>
                <a:lnTo>
                  <a:pt x="14" y="35"/>
                </a:lnTo>
                <a:lnTo>
                  <a:pt x="7" y="28"/>
                </a:lnTo>
                <a:lnTo>
                  <a:pt x="0" y="21"/>
                </a:lnTo>
                <a:lnTo>
                  <a:pt x="7" y="7"/>
                </a:lnTo>
                <a:lnTo>
                  <a:pt x="21" y="0"/>
                </a:lnTo>
                <a:lnTo>
                  <a:pt x="35" y="0"/>
                </a:lnTo>
                <a:lnTo>
                  <a:pt x="28" y="14"/>
                </a:lnTo>
                <a:lnTo>
                  <a:pt x="21" y="7"/>
                </a:lnTo>
                <a:lnTo>
                  <a:pt x="14" y="14"/>
                </a:lnTo>
                <a:lnTo>
                  <a:pt x="21" y="28"/>
                </a:lnTo>
                <a:lnTo>
                  <a:pt x="35" y="35"/>
                </a:lnTo>
                <a:lnTo>
                  <a:pt x="35" y="42"/>
                </a:lnTo>
                <a:lnTo>
                  <a:pt x="28" y="55"/>
                </a:lnTo>
                <a:lnTo>
                  <a:pt x="14" y="62"/>
                </a:lnTo>
                <a:lnTo>
                  <a:pt x="0" y="62"/>
                </a:lnTo>
                <a:lnTo>
                  <a:pt x="7"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0" name="Freeform 137"/>
          <p:cNvSpPr>
            <a:spLocks/>
          </p:cNvSpPr>
          <p:nvPr/>
        </p:nvSpPr>
        <p:spPr bwMode="auto">
          <a:xfrm>
            <a:off x="1136650" y="4773613"/>
            <a:ext cx="76200" cy="131762"/>
          </a:xfrm>
          <a:custGeom>
            <a:avLst/>
            <a:gdLst>
              <a:gd name="T0" fmla="*/ 0 w 48"/>
              <a:gd name="T1" fmla="*/ 0 h 83"/>
              <a:gd name="T2" fmla="*/ 2147483647 w 48"/>
              <a:gd name="T3" fmla="*/ 0 h 83"/>
              <a:gd name="T4" fmla="*/ 2147483647 w 48"/>
              <a:gd name="T5" fmla="*/ 2147483647 h 83"/>
              <a:gd name="T6" fmla="*/ 2147483647 w 48"/>
              <a:gd name="T7" fmla="*/ 2147483647 h 83"/>
              <a:gd name="T8" fmla="*/ 2147483647 w 48"/>
              <a:gd name="T9" fmla="*/ 2147483647 h 83"/>
              <a:gd name="T10" fmla="*/ 2147483647 w 48"/>
              <a:gd name="T11" fmla="*/ 2147483647 h 83"/>
              <a:gd name="T12" fmla="*/ 2147483647 w 48"/>
              <a:gd name="T13" fmla="*/ 2147483647 h 83"/>
              <a:gd name="T14" fmla="*/ 2147483647 w 48"/>
              <a:gd name="T15" fmla="*/ 2147483647 h 83"/>
              <a:gd name="T16" fmla="*/ 2147483647 w 48"/>
              <a:gd name="T17" fmla="*/ 2147483647 h 83"/>
              <a:gd name="T18" fmla="*/ 2147483647 w 48"/>
              <a:gd name="T19" fmla="*/ 2147483647 h 83"/>
              <a:gd name="T20" fmla="*/ 2147483647 w 48"/>
              <a:gd name="T21" fmla="*/ 2147483647 h 83"/>
              <a:gd name="T22" fmla="*/ 2147483647 w 48"/>
              <a:gd name="T23" fmla="*/ 2147483647 h 83"/>
              <a:gd name="T24" fmla="*/ 2147483647 w 48"/>
              <a:gd name="T25" fmla="*/ 2147483647 h 83"/>
              <a:gd name="T26" fmla="*/ 2147483647 w 48"/>
              <a:gd name="T27" fmla="*/ 2147483647 h 83"/>
              <a:gd name="T28" fmla="*/ 2147483647 w 48"/>
              <a:gd name="T29" fmla="*/ 2147483647 h 83"/>
              <a:gd name="T30" fmla="*/ 0 w 48"/>
              <a:gd name="T31" fmla="*/ 2147483647 h 83"/>
              <a:gd name="T32" fmla="*/ 0 w 48"/>
              <a:gd name="T33" fmla="*/ 0 h 83"/>
              <a:gd name="T34" fmla="*/ 2147483647 w 48"/>
              <a:gd name="T35" fmla="*/ 2147483647 h 83"/>
              <a:gd name="T36" fmla="*/ 2147483647 w 48"/>
              <a:gd name="T37" fmla="*/ 2147483647 h 83"/>
              <a:gd name="T38" fmla="*/ 2147483647 w 48"/>
              <a:gd name="T39" fmla="*/ 2147483647 h 83"/>
              <a:gd name="T40" fmla="*/ 2147483647 w 48"/>
              <a:gd name="T41" fmla="*/ 2147483647 h 83"/>
              <a:gd name="T42" fmla="*/ 2147483647 w 48"/>
              <a:gd name="T43" fmla="*/ 2147483647 h 83"/>
              <a:gd name="T44" fmla="*/ 2147483647 w 48"/>
              <a:gd name="T45" fmla="*/ 2147483647 h 83"/>
              <a:gd name="T46" fmla="*/ 2147483647 w 48"/>
              <a:gd name="T47" fmla="*/ 2147483647 h 83"/>
              <a:gd name="T48" fmla="*/ 2147483647 w 48"/>
              <a:gd name="T49" fmla="*/ 2147483647 h 83"/>
              <a:gd name="T50" fmla="*/ 0 w 48"/>
              <a:gd name="T51" fmla="*/ 0 h 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83"/>
              <a:gd name="T80" fmla="*/ 48 w 48"/>
              <a:gd name="T81" fmla="*/ 83 h 8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83">
                <a:moveTo>
                  <a:pt x="0" y="0"/>
                </a:moveTo>
                <a:lnTo>
                  <a:pt x="14" y="0"/>
                </a:lnTo>
                <a:lnTo>
                  <a:pt x="42" y="7"/>
                </a:lnTo>
                <a:lnTo>
                  <a:pt x="48" y="21"/>
                </a:lnTo>
                <a:lnTo>
                  <a:pt x="42" y="35"/>
                </a:lnTo>
                <a:lnTo>
                  <a:pt x="35" y="42"/>
                </a:lnTo>
                <a:lnTo>
                  <a:pt x="42" y="49"/>
                </a:lnTo>
                <a:lnTo>
                  <a:pt x="42" y="63"/>
                </a:lnTo>
                <a:lnTo>
                  <a:pt x="48" y="83"/>
                </a:lnTo>
                <a:lnTo>
                  <a:pt x="35" y="83"/>
                </a:lnTo>
                <a:lnTo>
                  <a:pt x="28" y="63"/>
                </a:lnTo>
                <a:lnTo>
                  <a:pt x="28" y="56"/>
                </a:lnTo>
                <a:lnTo>
                  <a:pt x="21" y="49"/>
                </a:lnTo>
                <a:lnTo>
                  <a:pt x="14" y="49"/>
                </a:lnTo>
                <a:lnTo>
                  <a:pt x="14" y="83"/>
                </a:lnTo>
                <a:lnTo>
                  <a:pt x="0" y="83"/>
                </a:lnTo>
                <a:lnTo>
                  <a:pt x="0" y="0"/>
                </a:lnTo>
                <a:lnTo>
                  <a:pt x="14" y="42"/>
                </a:lnTo>
                <a:lnTo>
                  <a:pt x="21" y="42"/>
                </a:lnTo>
                <a:lnTo>
                  <a:pt x="28" y="35"/>
                </a:lnTo>
                <a:lnTo>
                  <a:pt x="35" y="21"/>
                </a:lnTo>
                <a:lnTo>
                  <a:pt x="28" y="14"/>
                </a:lnTo>
                <a:lnTo>
                  <a:pt x="21" y="7"/>
                </a:lnTo>
                <a:lnTo>
                  <a:pt x="14" y="7"/>
                </a:lnTo>
                <a:lnTo>
                  <a:pt x="14" y="4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1" name="Freeform 138"/>
          <p:cNvSpPr>
            <a:spLocks/>
          </p:cNvSpPr>
          <p:nvPr/>
        </p:nvSpPr>
        <p:spPr bwMode="auto">
          <a:xfrm>
            <a:off x="1223963" y="4806950"/>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35"/>
                </a:moveTo>
                <a:lnTo>
                  <a:pt x="14" y="48"/>
                </a:lnTo>
                <a:lnTo>
                  <a:pt x="28" y="55"/>
                </a:lnTo>
                <a:lnTo>
                  <a:pt x="42" y="55"/>
                </a:lnTo>
                <a:lnTo>
                  <a:pt x="42" y="62"/>
                </a:lnTo>
                <a:lnTo>
                  <a:pt x="28" y="69"/>
                </a:lnTo>
                <a:lnTo>
                  <a:pt x="7" y="55"/>
                </a:lnTo>
                <a:lnTo>
                  <a:pt x="0" y="35"/>
                </a:lnTo>
                <a:lnTo>
                  <a:pt x="7" y="7"/>
                </a:lnTo>
                <a:lnTo>
                  <a:pt x="21" y="0"/>
                </a:lnTo>
                <a:lnTo>
                  <a:pt x="35" y="7"/>
                </a:lnTo>
                <a:lnTo>
                  <a:pt x="42" y="28"/>
                </a:lnTo>
                <a:lnTo>
                  <a:pt x="42" y="35"/>
                </a:lnTo>
                <a:lnTo>
                  <a:pt x="14" y="35"/>
                </a:lnTo>
                <a:lnTo>
                  <a:pt x="28" y="28"/>
                </a:lnTo>
                <a:lnTo>
                  <a:pt x="28" y="14"/>
                </a:lnTo>
                <a:lnTo>
                  <a:pt x="21" y="14"/>
                </a:lnTo>
                <a:lnTo>
                  <a:pt x="14" y="14"/>
                </a:lnTo>
                <a:lnTo>
                  <a:pt x="14" y="28"/>
                </a:lnTo>
                <a:lnTo>
                  <a:pt x="28"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2" name="Freeform 139"/>
          <p:cNvSpPr>
            <a:spLocks/>
          </p:cNvSpPr>
          <p:nvPr/>
        </p:nvSpPr>
        <p:spPr bwMode="auto">
          <a:xfrm>
            <a:off x="1301750" y="4806950"/>
            <a:ext cx="65088" cy="109538"/>
          </a:xfrm>
          <a:custGeom>
            <a:avLst/>
            <a:gdLst>
              <a:gd name="T0" fmla="*/ 2147483647 w 41"/>
              <a:gd name="T1" fmla="*/ 2147483647 h 69"/>
              <a:gd name="T2" fmla="*/ 2147483647 w 41"/>
              <a:gd name="T3" fmla="*/ 2147483647 h 69"/>
              <a:gd name="T4" fmla="*/ 2147483647 w 41"/>
              <a:gd name="T5" fmla="*/ 2147483647 h 69"/>
              <a:gd name="T6" fmla="*/ 0 w 41"/>
              <a:gd name="T7" fmla="*/ 2147483647 h 69"/>
              <a:gd name="T8" fmla="*/ 2147483647 w 41"/>
              <a:gd name="T9" fmla="*/ 2147483647 h 69"/>
              <a:gd name="T10" fmla="*/ 2147483647 w 41"/>
              <a:gd name="T11" fmla="*/ 0 h 69"/>
              <a:gd name="T12" fmla="*/ 2147483647 w 41"/>
              <a:gd name="T13" fmla="*/ 0 h 69"/>
              <a:gd name="T14" fmla="*/ 2147483647 w 41"/>
              <a:gd name="T15" fmla="*/ 0 h 69"/>
              <a:gd name="T16" fmla="*/ 2147483647 w 41"/>
              <a:gd name="T17" fmla="*/ 2147483647 h 69"/>
              <a:gd name="T18" fmla="*/ 2147483647 w 41"/>
              <a:gd name="T19" fmla="*/ 2147483647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
              <a:gd name="T49" fmla="*/ 0 h 69"/>
              <a:gd name="T50" fmla="*/ 41 w 41"/>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 h="69">
                <a:moveTo>
                  <a:pt x="41" y="62"/>
                </a:moveTo>
                <a:lnTo>
                  <a:pt x="27" y="69"/>
                </a:lnTo>
                <a:lnTo>
                  <a:pt x="7" y="55"/>
                </a:lnTo>
                <a:lnTo>
                  <a:pt x="0" y="35"/>
                </a:lnTo>
                <a:lnTo>
                  <a:pt x="7" y="7"/>
                </a:lnTo>
                <a:lnTo>
                  <a:pt x="20" y="0"/>
                </a:lnTo>
                <a:lnTo>
                  <a:pt x="27" y="0"/>
                </a:lnTo>
                <a:lnTo>
                  <a:pt x="41" y="0"/>
                </a:lnTo>
                <a:lnTo>
                  <a:pt x="34" y="14"/>
                </a:lnTo>
                <a:lnTo>
                  <a:pt x="27" y="14"/>
                </a:lnTo>
                <a:lnTo>
                  <a:pt x="20" y="21"/>
                </a:lnTo>
                <a:lnTo>
                  <a:pt x="13" y="35"/>
                </a:lnTo>
                <a:lnTo>
                  <a:pt x="20" y="48"/>
                </a:lnTo>
                <a:lnTo>
                  <a:pt x="27" y="55"/>
                </a:lnTo>
                <a:lnTo>
                  <a:pt x="34" y="55"/>
                </a:lnTo>
                <a:lnTo>
                  <a:pt x="41"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3" name="Freeform 140"/>
          <p:cNvSpPr>
            <a:spLocks/>
          </p:cNvSpPr>
          <p:nvPr/>
        </p:nvSpPr>
        <p:spPr bwMode="auto">
          <a:xfrm>
            <a:off x="1366838" y="4806950"/>
            <a:ext cx="76200" cy="109538"/>
          </a:xfrm>
          <a:custGeom>
            <a:avLst/>
            <a:gdLst>
              <a:gd name="T0" fmla="*/ 2147483647 w 48"/>
              <a:gd name="T1" fmla="*/ 2147483647 h 69"/>
              <a:gd name="T2" fmla="*/ 2147483647 w 48"/>
              <a:gd name="T3" fmla="*/ 2147483647 h 69"/>
              <a:gd name="T4" fmla="*/ 2147483647 w 48"/>
              <a:gd name="T5" fmla="*/ 2147483647 h 69"/>
              <a:gd name="T6" fmla="*/ 2147483647 w 48"/>
              <a:gd name="T7" fmla="*/ 2147483647 h 69"/>
              <a:gd name="T8" fmla="*/ 2147483647 w 48"/>
              <a:gd name="T9" fmla="*/ 2147483647 h 69"/>
              <a:gd name="T10" fmla="*/ 0 w 48"/>
              <a:gd name="T11" fmla="*/ 2147483647 h 69"/>
              <a:gd name="T12" fmla="*/ 2147483647 w 48"/>
              <a:gd name="T13" fmla="*/ 2147483647 h 69"/>
              <a:gd name="T14" fmla="*/ 2147483647 w 48"/>
              <a:gd name="T15" fmla="*/ 0 h 69"/>
              <a:gd name="T16" fmla="*/ 2147483647 w 48"/>
              <a:gd name="T17" fmla="*/ 2147483647 h 69"/>
              <a:gd name="T18" fmla="*/ 2147483647 w 48"/>
              <a:gd name="T19" fmla="*/ 2147483647 h 69"/>
              <a:gd name="T20" fmla="*/ 2147483647 w 48"/>
              <a:gd name="T21" fmla="*/ 2147483647 h 69"/>
              <a:gd name="T22" fmla="*/ 2147483647 w 48"/>
              <a:gd name="T23" fmla="*/ 2147483647 h 69"/>
              <a:gd name="T24" fmla="*/ 2147483647 w 48"/>
              <a:gd name="T25" fmla="*/ 2147483647 h 69"/>
              <a:gd name="T26" fmla="*/ 2147483647 w 48"/>
              <a:gd name="T27" fmla="*/ 2147483647 h 69"/>
              <a:gd name="T28" fmla="*/ 2147483647 w 48"/>
              <a:gd name="T29" fmla="*/ 2147483647 h 69"/>
              <a:gd name="T30" fmla="*/ 2147483647 w 48"/>
              <a:gd name="T31" fmla="*/ 2147483647 h 69"/>
              <a:gd name="T32" fmla="*/ 2147483647 w 48"/>
              <a:gd name="T33" fmla="*/ 2147483647 h 69"/>
              <a:gd name="T34" fmla="*/ 2147483647 w 48"/>
              <a:gd name="T35" fmla="*/ 2147483647 h 69"/>
              <a:gd name="T36" fmla="*/ 2147483647 w 48"/>
              <a:gd name="T37" fmla="*/ 2147483647 h 69"/>
              <a:gd name="T38" fmla="*/ 2147483647 w 48"/>
              <a:gd name="T39" fmla="*/ 2147483647 h 69"/>
              <a:gd name="T40" fmla="*/ 2147483647 w 48"/>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8"/>
              <a:gd name="T64" fmla="*/ 0 h 69"/>
              <a:gd name="T65" fmla="*/ 48 w 48"/>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8" h="69">
                <a:moveTo>
                  <a:pt x="48" y="35"/>
                </a:moveTo>
                <a:lnTo>
                  <a:pt x="41" y="48"/>
                </a:lnTo>
                <a:lnTo>
                  <a:pt x="41" y="62"/>
                </a:lnTo>
                <a:lnTo>
                  <a:pt x="21" y="69"/>
                </a:lnTo>
                <a:lnTo>
                  <a:pt x="7" y="55"/>
                </a:lnTo>
                <a:lnTo>
                  <a:pt x="0" y="35"/>
                </a:lnTo>
                <a:lnTo>
                  <a:pt x="7" y="7"/>
                </a:lnTo>
                <a:lnTo>
                  <a:pt x="28" y="0"/>
                </a:lnTo>
                <a:lnTo>
                  <a:pt x="41" y="7"/>
                </a:lnTo>
                <a:lnTo>
                  <a:pt x="41" y="35"/>
                </a:lnTo>
                <a:lnTo>
                  <a:pt x="48" y="35"/>
                </a:lnTo>
                <a:lnTo>
                  <a:pt x="14" y="35"/>
                </a:lnTo>
                <a:lnTo>
                  <a:pt x="14" y="48"/>
                </a:lnTo>
                <a:lnTo>
                  <a:pt x="28" y="55"/>
                </a:lnTo>
                <a:lnTo>
                  <a:pt x="34" y="48"/>
                </a:lnTo>
                <a:lnTo>
                  <a:pt x="34" y="35"/>
                </a:lnTo>
                <a:lnTo>
                  <a:pt x="34" y="21"/>
                </a:lnTo>
                <a:lnTo>
                  <a:pt x="28" y="14"/>
                </a:lnTo>
                <a:lnTo>
                  <a:pt x="14" y="21"/>
                </a:lnTo>
                <a:lnTo>
                  <a:pt x="14" y="35"/>
                </a:lnTo>
                <a:lnTo>
                  <a:pt x="48"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4" name="Freeform 141"/>
          <p:cNvSpPr>
            <a:spLocks/>
          </p:cNvSpPr>
          <p:nvPr/>
        </p:nvSpPr>
        <p:spPr bwMode="auto">
          <a:xfrm>
            <a:off x="1454150" y="4806950"/>
            <a:ext cx="76200" cy="142875"/>
          </a:xfrm>
          <a:custGeom>
            <a:avLst/>
            <a:gdLst>
              <a:gd name="T0" fmla="*/ 2147483647 w 48"/>
              <a:gd name="T1" fmla="*/ 2147483647 h 90"/>
              <a:gd name="T2" fmla="*/ 2147483647 w 48"/>
              <a:gd name="T3" fmla="*/ 2147483647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0 w 48"/>
              <a:gd name="T29" fmla="*/ 2147483647 h 90"/>
              <a:gd name="T30" fmla="*/ 2147483647 w 48"/>
              <a:gd name="T31" fmla="*/ 2147483647 h 90"/>
              <a:gd name="T32" fmla="*/ 2147483647 w 48"/>
              <a:gd name="T33" fmla="*/ 0 h 90"/>
              <a:gd name="T34" fmla="*/ 2147483647 w 48"/>
              <a:gd name="T35" fmla="*/ 2147483647 h 90"/>
              <a:gd name="T36" fmla="*/ 2147483647 w 48"/>
              <a:gd name="T37" fmla="*/ 0 h 90"/>
              <a:gd name="T38" fmla="*/ 2147483647 w 48"/>
              <a:gd name="T39" fmla="*/ 0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2147483647 w 48"/>
              <a:gd name="T51" fmla="*/ 2147483647 h 90"/>
              <a:gd name="T52" fmla="*/ 2147483647 w 48"/>
              <a:gd name="T53" fmla="*/ 2147483647 h 90"/>
              <a:gd name="T54" fmla="*/ 2147483647 w 48"/>
              <a:gd name="T55" fmla="*/ 2147483647 h 90"/>
              <a:gd name="T56" fmla="*/ 2147483647 w 48"/>
              <a:gd name="T57" fmla="*/ 2147483647 h 90"/>
              <a:gd name="T58" fmla="*/ 2147483647 w 48"/>
              <a:gd name="T59" fmla="*/ 2147483647 h 90"/>
              <a:gd name="T60" fmla="*/ 2147483647 w 48"/>
              <a:gd name="T61" fmla="*/ 2147483647 h 90"/>
              <a:gd name="T62" fmla="*/ 2147483647 w 48"/>
              <a:gd name="T63" fmla="*/ 2147483647 h 90"/>
              <a:gd name="T64" fmla="*/ 2147483647 w 48"/>
              <a:gd name="T65" fmla="*/ 2147483647 h 9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8"/>
              <a:gd name="T100" fmla="*/ 0 h 90"/>
              <a:gd name="T101" fmla="*/ 48 w 48"/>
              <a:gd name="T102" fmla="*/ 90 h 9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8" h="90">
                <a:moveTo>
                  <a:pt x="48" y="55"/>
                </a:moveTo>
                <a:lnTo>
                  <a:pt x="41" y="76"/>
                </a:lnTo>
                <a:lnTo>
                  <a:pt x="41" y="83"/>
                </a:lnTo>
                <a:lnTo>
                  <a:pt x="21" y="90"/>
                </a:lnTo>
                <a:lnTo>
                  <a:pt x="7" y="90"/>
                </a:lnTo>
                <a:lnTo>
                  <a:pt x="7" y="76"/>
                </a:lnTo>
                <a:lnTo>
                  <a:pt x="21" y="83"/>
                </a:lnTo>
                <a:lnTo>
                  <a:pt x="28" y="76"/>
                </a:lnTo>
                <a:lnTo>
                  <a:pt x="35" y="62"/>
                </a:lnTo>
                <a:lnTo>
                  <a:pt x="35" y="55"/>
                </a:lnTo>
                <a:lnTo>
                  <a:pt x="28" y="55"/>
                </a:lnTo>
                <a:lnTo>
                  <a:pt x="21" y="62"/>
                </a:lnTo>
                <a:lnTo>
                  <a:pt x="14" y="62"/>
                </a:lnTo>
                <a:lnTo>
                  <a:pt x="7" y="55"/>
                </a:lnTo>
                <a:lnTo>
                  <a:pt x="0" y="35"/>
                </a:lnTo>
                <a:lnTo>
                  <a:pt x="7" y="7"/>
                </a:lnTo>
                <a:lnTo>
                  <a:pt x="21" y="0"/>
                </a:lnTo>
                <a:lnTo>
                  <a:pt x="35" y="7"/>
                </a:lnTo>
                <a:lnTo>
                  <a:pt x="35" y="0"/>
                </a:lnTo>
                <a:lnTo>
                  <a:pt x="48" y="0"/>
                </a:lnTo>
                <a:lnTo>
                  <a:pt x="48" y="21"/>
                </a:lnTo>
                <a:lnTo>
                  <a:pt x="48" y="55"/>
                </a:lnTo>
                <a:lnTo>
                  <a:pt x="35" y="28"/>
                </a:lnTo>
                <a:lnTo>
                  <a:pt x="28" y="21"/>
                </a:lnTo>
                <a:lnTo>
                  <a:pt x="21" y="14"/>
                </a:lnTo>
                <a:lnTo>
                  <a:pt x="14" y="21"/>
                </a:lnTo>
                <a:lnTo>
                  <a:pt x="14" y="35"/>
                </a:lnTo>
                <a:lnTo>
                  <a:pt x="14" y="48"/>
                </a:lnTo>
                <a:lnTo>
                  <a:pt x="21" y="55"/>
                </a:lnTo>
                <a:lnTo>
                  <a:pt x="28" y="48"/>
                </a:lnTo>
                <a:lnTo>
                  <a:pt x="35" y="42"/>
                </a:lnTo>
                <a:lnTo>
                  <a:pt x="35" y="28"/>
                </a:lnTo>
                <a:lnTo>
                  <a:pt x="48"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5" name="Freeform 142"/>
          <p:cNvSpPr>
            <a:spLocks/>
          </p:cNvSpPr>
          <p:nvPr/>
        </p:nvSpPr>
        <p:spPr bwMode="auto">
          <a:xfrm>
            <a:off x="1541463" y="4806950"/>
            <a:ext cx="76200" cy="98425"/>
          </a:xfrm>
          <a:custGeom>
            <a:avLst/>
            <a:gdLst>
              <a:gd name="T0" fmla="*/ 0 w 48"/>
              <a:gd name="T1" fmla="*/ 2147483647 h 62"/>
              <a:gd name="T2" fmla="*/ 0 w 48"/>
              <a:gd name="T3" fmla="*/ 0 h 62"/>
              <a:gd name="T4" fmla="*/ 2147483647 w 48"/>
              <a:gd name="T5" fmla="*/ 0 h 62"/>
              <a:gd name="T6" fmla="*/ 2147483647 w 48"/>
              <a:gd name="T7" fmla="*/ 2147483647 h 62"/>
              <a:gd name="T8" fmla="*/ 2147483647 w 48"/>
              <a:gd name="T9" fmla="*/ 0 h 62"/>
              <a:gd name="T10" fmla="*/ 2147483647 w 48"/>
              <a:gd name="T11" fmla="*/ 2147483647 h 62"/>
              <a:gd name="T12" fmla="*/ 2147483647 w 48"/>
              <a:gd name="T13" fmla="*/ 2147483647 h 62"/>
              <a:gd name="T14" fmla="*/ 2147483647 w 48"/>
              <a:gd name="T15" fmla="*/ 2147483647 h 62"/>
              <a:gd name="T16" fmla="*/ 2147483647 w 48"/>
              <a:gd name="T17" fmla="*/ 2147483647 h 62"/>
              <a:gd name="T18" fmla="*/ 2147483647 w 48"/>
              <a:gd name="T19" fmla="*/ 2147483647 h 62"/>
              <a:gd name="T20" fmla="*/ 2147483647 w 48"/>
              <a:gd name="T21" fmla="*/ 2147483647 h 62"/>
              <a:gd name="T22" fmla="*/ 2147483647 w 48"/>
              <a:gd name="T23" fmla="*/ 2147483647 h 62"/>
              <a:gd name="T24" fmla="*/ 2147483647 w 48"/>
              <a:gd name="T25" fmla="*/ 2147483647 h 62"/>
              <a:gd name="T26" fmla="*/ 2147483647 w 48"/>
              <a:gd name="T27" fmla="*/ 2147483647 h 62"/>
              <a:gd name="T28" fmla="*/ 0 w 48"/>
              <a:gd name="T29" fmla="*/ 2147483647 h 62"/>
              <a:gd name="T30" fmla="*/ 0 w 48"/>
              <a:gd name="T31" fmla="*/ 2147483647 h 6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8"/>
              <a:gd name="T49" fmla="*/ 0 h 62"/>
              <a:gd name="T50" fmla="*/ 48 w 48"/>
              <a:gd name="T51" fmla="*/ 62 h 6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8" h="62">
                <a:moveTo>
                  <a:pt x="0" y="21"/>
                </a:moveTo>
                <a:lnTo>
                  <a:pt x="0" y="0"/>
                </a:lnTo>
                <a:lnTo>
                  <a:pt x="14" y="0"/>
                </a:lnTo>
                <a:lnTo>
                  <a:pt x="14" y="7"/>
                </a:lnTo>
                <a:lnTo>
                  <a:pt x="28" y="0"/>
                </a:lnTo>
                <a:lnTo>
                  <a:pt x="42" y="7"/>
                </a:lnTo>
                <a:lnTo>
                  <a:pt x="48" y="21"/>
                </a:lnTo>
                <a:lnTo>
                  <a:pt x="48" y="62"/>
                </a:lnTo>
                <a:lnTo>
                  <a:pt x="35" y="62"/>
                </a:lnTo>
                <a:lnTo>
                  <a:pt x="35" y="28"/>
                </a:lnTo>
                <a:lnTo>
                  <a:pt x="28" y="14"/>
                </a:lnTo>
                <a:lnTo>
                  <a:pt x="14" y="21"/>
                </a:lnTo>
                <a:lnTo>
                  <a:pt x="14" y="28"/>
                </a:lnTo>
                <a:lnTo>
                  <a:pt x="14" y="62"/>
                </a:lnTo>
                <a:lnTo>
                  <a:pt x="0" y="62"/>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6" name="Freeform 143"/>
          <p:cNvSpPr>
            <a:spLocks/>
          </p:cNvSpPr>
          <p:nvPr/>
        </p:nvSpPr>
        <p:spPr bwMode="auto">
          <a:xfrm>
            <a:off x="1639888" y="4773613"/>
            <a:ext cx="22225" cy="131762"/>
          </a:xfrm>
          <a:custGeom>
            <a:avLst/>
            <a:gdLst>
              <a:gd name="T0" fmla="*/ 2147483647 w 14"/>
              <a:gd name="T1" fmla="*/ 2147483647 h 83"/>
              <a:gd name="T2" fmla="*/ 2147483647 w 14"/>
              <a:gd name="T3" fmla="*/ 2147483647 h 83"/>
              <a:gd name="T4" fmla="*/ 0 w 14"/>
              <a:gd name="T5" fmla="*/ 2147483647 h 83"/>
              <a:gd name="T6" fmla="*/ 2147483647 w 14"/>
              <a:gd name="T7" fmla="*/ 0 h 83"/>
              <a:gd name="T8" fmla="*/ 2147483647 w 14"/>
              <a:gd name="T9" fmla="*/ 2147483647 h 83"/>
              <a:gd name="T10" fmla="*/ 2147483647 w 14"/>
              <a:gd name="T11" fmla="*/ 2147483647 h 83"/>
              <a:gd name="T12" fmla="*/ 0 w 14"/>
              <a:gd name="T13" fmla="*/ 2147483647 h 83"/>
              <a:gd name="T14" fmla="*/ 0 w 14"/>
              <a:gd name="T15" fmla="*/ 2147483647 h 83"/>
              <a:gd name="T16" fmla="*/ 2147483647 w 14"/>
              <a:gd name="T17" fmla="*/ 2147483647 h 83"/>
              <a:gd name="T18" fmla="*/ 2147483647 w 14"/>
              <a:gd name="T19" fmla="*/ 2147483647 h 83"/>
              <a:gd name="T20" fmla="*/ 0 w 14"/>
              <a:gd name="T21" fmla="*/ 2147483647 h 83"/>
              <a:gd name="T22" fmla="*/ 2147483647 w 14"/>
              <a:gd name="T23" fmla="*/ 2147483647 h 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83"/>
              <a:gd name="T38" fmla="*/ 14 w 14"/>
              <a:gd name="T39" fmla="*/ 83 h 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83">
                <a:moveTo>
                  <a:pt x="14" y="7"/>
                </a:moveTo>
                <a:lnTo>
                  <a:pt x="7" y="14"/>
                </a:lnTo>
                <a:lnTo>
                  <a:pt x="0" y="7"/>
                </a:lnTo>
                <a:lnTo>
                  <a:pt x="7" y="0"/>
                </a:lnTo>
                <a:lnTo>
                  <a:pt x="7" y="7"/>
                </a:lnTo>
                <a:lnTo>
                  <a:pt x="14" y="7"/>
                </a:lnTo>
                <a:lnTo>
                  <a:pt x="0" y="83"/>
                </a:lnTo>
                <a:lnTo>
                  <a:pt x="0" y="21"/>
                </a:lnTo>
                <a:lnTo>
                  <a:pt x="14" y="21"/>
                </a:lnTo>
                <a:lnTo>
                  <a:pt x="14" y="83"/>
                </a:lnTo>
                <a:lnTo>
                  <a:pt x="0" y="83"/>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7" name="Freeform 144"/>
          <p:cNvSpPr>
            <a:spLocks/>
          </p:cNvSpPr>
          <p:nvPr/>
        </p:nvSpPr>
        <p:spPr bwMode="auto">
          <a:xfrm>
            <a:off x="1673225" y="4806950"/>
            <a:ext cx="53975" cy="98425"/>
          </a:xfrm>
          <a:custGeom>
            <a:avLst/>
            <a:gdLst>
              <a:gd name="T0" fmla="*/ 0 w 34"/>
              <a:gd name="T1" fmla="*/ 2147483647 h 62"/>
              <a:gd name="T2" fmla="*/ 2147483647 w 34"/>
              <a:gd name="T3" fmla="*/ 2147483647 h 62"/>
              <a:gd name="T4" fmla="*/ 2147483647 w 34"/>
              <a:gd name="T5" fmla="*/ 2147483647 h 62"/>
              <a:gd name="T6" fmla="*/ 0 w 34"/>
              <a:gd name="T7" fmla="*/ 2147483647 h 62"/>
              <a:gd name="T8" fmla="*/ 0 w 34"/>
              <a:gd name="T9" fmla="*/ 0 h 62"/>
              <a:gd name="T10" fmla="*/ 2147483647 w 34"/>
              <a:gd name="T11" fmla="*/ 0 h 62"/>
              <a:gd name="T12" fmla="*/ 2147483647 w 34"/>
              <a:gd name="T13" fmla="*/ 2147483647 h 62"/>
              <a:gd name="T14" fmla="*/ 2147483647 w 34"/>
              <a:gd name="T15" fmla="*/ 2147483647 h 62"/>
              <a:gd name="T16" fmla="*/ 2147483647 w 34"/>
              <a:gd name="T17" fmla="*/ 2147483647 h 62"/>
              <a:gd name="T18" fmla="*/ 2147483647 w 34"/>
              <a:gd name="T19" fmla="*/ 2147483647 h 62"/>
              <a:gd name="T20" fmla="*/ 2147483647 w 34"/>
              <a:gd name="T21" fmla="*/ 2147483647 h 62"/>
              <a:gd name="T22" fmla="*/ 0 w 34"/>
              <a:gd name="T23" fmla="*/ 2147483647 h 62"/>
              <a:gd name="T24" fmla="*/ 0 w 34"/>
              <a:gd name="T25" fmla="*/ 2147483647 h 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62"/>
              <a:gd name="T41" fmla="*/ 34 w 34"/>
              <a:gd name="T42" fmla="*/ 62 h 6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62">
                <a:moveTo>
                  <a:pt x="0" y="55"/>
                </a:moveTo>
                <a:lnTo>
                  <a:pt x="14" y="21"/>
                </a:lnTo>
                <a:lnTo>
                  <a:pt x="21" y="14"/>
                </a:lnTo>
                <a:lnTo>
                  <a:pt x="0" y="14"/>
                </a:lnTo>
                <a:lnTo>
                  <a:pt x="0" y="0"/>
                </a:lnTo>
                <a:lnTo>
                  <a:pt x="34" y="0"/>
                </a:lnTo>
                <a:lnTo>
                  <a:pt x="34" y="14"/>
                </a:lnTo>
                <a:lnTo>
                  <a:pt x="21" y="42"/>
                </a:lnTo>
                <a:lnTo>
                  <a:pt x="14" y="55"/>
                </a:lnTo>
                <a:lnTo>
                  <a:pt x="34" y="55"/>
                </a:lnTo>
                <a:lnTo>
                  <a:pt x="34" y="62"/>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8" name="Freeform 145"/>
          <p:cNvSpPr>
            <a:spLocks/>
          </p:cNvSpPr>
          <p:nvPr/>
        </p:nvSpPr>
        <p:spPr bwMode="auto">
          <a:xfrm>
            <a:off x="1738313" y="4806950"/>
            <a:ext cx="77787" cy="109538"/>
          </a:xfrm>
          <a:custGeom>
            <a:avLst/>
            <a:gdLst>
              <a:gd name="T0" fmla="*/ 2147483647 w 49"/>
              <a:gd name="T1" fmla="*/ 2147483647 h 69"/>
              <a:gd name="T2" fmla="*/ 2147483647 w 49"/>
              <a:gd name="T3" fmla="*/ 2147483647 h 69"/>
              <a:gd name="T4" fmla="*/ 2147483647 w 49"/>
              <a:gd name="T5" fmla="*/ 2147483647 h 69"/>
              <a:gd name="T6" fmla="*/ 2147483647 w 49"/>
              <a:gd name="T7" fmla="*/ 2147483647 h 69"/>
              <a:gd name="T8" fmla="*/ 2147483647 w 49"/>
              <a:gd name="T9" fmla="*/ 2147483647 h 69"/>
              <a:gd name="T10" fmla="*/ 2147483647 w 49"/>
              <a:gd name="T11" fmla="*/ 2147483647 h 69"/>
              <a:gd name="T12" fmla="*/ 2147483647 w 49"/>
              <a:gd name="T13" fmla="*/ 2147483647 h 69"/>
              <a:gd name="T14" fmla="*/ 0 w 49"/>
              <a:gd name="T15" fmla="*/ 2147483647 h 69"/>
              <a:gd name="T16" fmla="*/ 2147483647 w 49"/>
              <a:gd name="T17" fmla="*/ 2147483647 h 69"/>
              <a:gd name="T18" fmla="*/ 2147483647 w 49"/>
              <a:gd name="T19" fmla="*/ 0 h 69"/>
              <a:gd name="T20" fmla="*/ 2147483647 w 49"/>
              <a:gd name="T21" fmla="*/ 2147483647 h 69"/>
              <a:gd name="T22" fmla="*/ 2147483647 w 49"/>
              <a:gd name="T23" fmla="*/ 2147483647 h 69"/>
              <a:gd name="T24" fmla="*/ 2147483647 w 49"/>
              <a:gd name="T25" fmla="*/ 2147483647 h 69"/>
              <a:gd name="T26" fmla="*/ 2147483647 w 49"/>
              <a:gd name="T27" fmla="*/ 2147483647 h 69"/>
              <a:gd name="T28" fmla="*/ 2147483647 w 49"/>
              <a:gd name="T29" fmla="*/ 2147483647 h 69"/>
              <a:gd name="T30" fmla="*/ 2147483647 w 49"/>
              <a:gd name="T31" fmla="*/ 2147483647 h 69"/>
              <a:gd name="T32" fmla="*/ 2147483647 w 49"/>
              <a:gd name="T33" fmla="*/ 2147483647 h 69"/>
              <a:gd name="T34" fmla="*/ 2147483647 w 49"/>
              <a:gd name="T35" fmla="*/ 2147483647 h 69"/>
              <a:gd name="T36" fmla="*/ 2147483647 w 49"/>
              <a:gd name="T37" fmla="*/ 2147483647 h 69"/>
              <a:gd name="T38" fmla="*/ 2147483647 w 49"/>
              <a:gd name="T39" fmla="*/ 2147483647 h 6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9"/>
              <a:gd name="T61" fmla="*/ 0 h 69"/>
              <a:gd name="T62" fmla="*/ 49 w 49"/>
              <a:gd name="T63" fmla="*/ 69 h 6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9" h="69">
                <a:moveTo>
                  <a:pt x="14" y="35"/>
                </a:moveTo>
                <a:lnTo>
                  <a:pt x="21" y="48"/>
                </a:lnTo>
                <a:lnTo>
                  <a:pt x="28" y="55"/>
                </a:lnTo>
                <a:lnTo>
                  <a:pt x="42" y="55"/>
                </a:lnTo>
                <a:lnTo>
                  <a:pt x="42" y="62"/>
                </a:lnTo>
                <a:lnTo>
                  <a:pt x="28" y="69"/>
                </a:lnTo>
                <a:lnTo>
                  <a:pt x="7" y="55"/>
                </a:lnTo>
                <a:lnTo>
                  <a:pt x="0" y="35"/>
                </a:lnTo>
                <a:lnTo>
                  <a:pt x="7" y="7"/>
                </a:lnTo>
                <a:lnTo>
                  <a:pt x="28" y="0"/>
                </a:lnTo>
                <a:lnTo>
                  <a:pt x="42" y="7"/>
                </a:lnTo>
                <a:lnTo>
                  <a:pt x="49" y="28"/>
                </a:lnTo>
                <a:lnTo>
                  <a:pt x="49" y="35"/>
                </a:lnTo>
                <a:lnTo>
                  <a:pt x="14" y="35"/>
                </a:lnTo>
                <a:lnTo>
                  <a:pt x="35" y="28"/>
                </a:lnTo>
                <a:lnTo>
                  <a:pt x="28" y="14"/>
                </a:lnTo>
                <a:lnTo>
                  <a:pt x="21" y="14"/>
                </a:lnTo>
                <a:lnTo>
                  <a:pt x="14" y="28"/>
                </a:lnTo>
                <a:lnTo>
                  <a:pt x="35" y="28"/>
                </a:lnTo>
                <a:lnTo>
                  <a:pt x="14" y="3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99" name="Freeform 146"/>
          <p:cNvSpPr>
            <a:spLocks/>
          </p:cNvSpPr>
          <p:nvPr/>
        </p:nvSpPr>
        <p:spPr bwMode="auto">
          <a:xfrm>
            <a:off x="995363" y="4992688"/>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3" y="90"/>
                </a:lnTo>
                <a:lnTo>
                  <a:pt x="0" y="90"/>
                </a:lnTo>
                <a:lnTo>
                  <a:pt x="20" y="0"/>
                </a:lnTo>
                <a:lnTo>
                  <a:pt x="34" y="0"/>
                </a:lnTo>
                <a:lnTo>
                  <a:pt x="55" y="90"/>
                </a:lnTo>
                <a:lnTo>
                  <a:pt x="41" y="90"/>
                </a:lnTo>
                <a:lnTo>
                  <a:pt x="34" y="62"/>
                </a:lnTo>
                <a:lnTo>
                  <a:pt x="20" y="62"/>
                </a:lnTo>
                <a:lnTo>
                  <a:pt x="34" y="55"/>
                </a:lnTo>
                <a:lnTo>
                  <a:pt x="34" y="35"/>
                </a:lnTo>
                <a:lnTo>
                  <a:pt x="27" y="14"/>
                </a:lnTo>
                <a:lnTo>
                  <a:pt x="27" y="35"/>
                </a:lnTo>
                <a:lnTo>
                  <a:pt x="20" y="55"/>
                </a:lnTo>
                <a:lnTo>
                  <a:pt x="34" y="55"/>
                </a:lnTo>
                <a:lnTo>
                  <a:pt x="20"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0" name="Freeform 147"/>
          <p:cNvSpPr>
            <a:spLocks/>
          </p:cNvSpPr>
          <p:nvPr/>
        </p:nvSpPr>
        <p:spPr bwMode="auto">
          <a:xfrm>
            <a:off x="1093788" y="5026025"/>
            <a:ext cx="53975" cy="109538"/>
          </a:xfrm>
          <a:custGeom>
            <a:avLst/>
            <a:gdLst>
              <a:gd name="T0" fmla="*/ 2147483647 w 34"/>
              <a:gd name="T1" fmla="*/ 2147483647 h 69"/>
              <a:gd name="T2" fmla="*/ 2147483647 w 34"/>
              <a:gd name="T3" fmla="*/ 2147483647 h 69"/>
              <a:gd name="T4" fmla="*/ 2147483647 w 34"/>
              <a:gd name="T5" fmla="*/ 2147483647 h 69"/>
              <a:gd name="T6" fmla="*/ 0 w 34"/>
              <a:gd name="T7" fmla="*/ 2147483647 h 69"/>
              <a:gd name="T8" fmla="*/ 2147483647 w 34"/>
              <a:gd name="T9" fmla="*/ 2147483647 h 69"/>
              <a:gd name="T10" fmla="*/ 2147483647 w 34"/>
              <a:gd name="T11" fmla="*/ 2147483647 h 69"/>
              <a:gd name="T12" fmla="*/ 2147483647 w 34"/>
              <a:gd name="T13" fmla="*/ 0 h 69"/>
              <a:gd name="T14" fmla="*/ 2147483647 w 34"/>
              <a:gd name="T15" fmla="*/ 2147483647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
              <a:gd name="T49" fmla="*/ 0 h 69"/>
              <a:gd name="T50" fmla="*/ 34 w 34"/>
              <a:gd name="T51" fmla="*/ 69 h 6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 h="69">
                <a:moveTo>
                  <a:pt x="34" y="62"/>
                </a:moveTo>
                <a:lnTo>
                  <a:pt x="20" y="69"/>
                </a:lnTo>
                <a:lnTo>
                  <a:pt x="7" y="62"/>
                </a:lnTo>
                <a:lnTo>
                  <a:pt x="0" y="34"/>
                </a:lnTo>
                <a:lnTo>
                  <a:pt x="7" y="14"/>
                </a:lnTo>
                <a:lnTo>
                  <a:pt x="13" y="7"/>
                </a:lnTo>
                <a:lnTo>
                  <a:pt x="27" y="0"/>
                </a:lnTo>
                <a:lnTo>
                  <a:pt x="34" y="7"/>
                </a:lnTo>
                <a:lnTo>
                  <a:pt x="34" y="14"/>
                </a:lnTo>
                <a:lnTo>
                  <a:pt x="27" y="14"/>
                </a:lnTo>
                <a:lnTo>
                  <a:pt x="13" y="21"/>
                </a:lnTo>
                <a:lnTo>
                  <a:pt x="13" y="34"/>
                </a:lnTo>
                <a:lnTo>
                  <a:pt x="13" y="48"/>
                </a:lnTo>
                <a:lnTo>
                  <a:pt x="27" y="55"/>
                </a:lnTo>
                <a:lnTo>
                  <a:pt x="34" y="55"/>
                </a:lnTo>
                <a:lnTo>
                  <a:pt x="34" y="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1" name="Freeform 148"/>
          <p:cNvSpPr>
            <a:spLocks/>
          </p:cNvSpPr>
          <p:nvPr/>
        </p:nvSpPr>
        <p:spPr bwMode="auto">
          <a:xfrm>
            <a:off x="1158875" y="4992688"/>
            <a:ext cx="65088" cy="142875"/>
          </a:xfrm>
          <a:custGeom>
            <a:avLst/>
            <a:gdLst>
              <a:gd name="T0" fmla="*/ 0 w 41"/>
              <a:gd name="T1" fmla="*/ 0 h 90"/>
              <a:gd name="T2" fmla="*/ 2147483647 w 41"/>
              <a:gd name="T3" fmla="*/ 0 h 90"/>
              <a:gd name="T4" fmla="*/ 2147483647 w 41"/>
              <a:gd name="T5" fmla="*/ 2147483647 h 90"/>
              <a:gd name="T6" fmla="*/ 2147483647 w 41"/>
              <a:gd name="T7" fmla="*/ 2147483647 h 90"/>
              <a:gd name="T8" fmla="*/ 2147483647 w 41"/>
              <a:gd name="T9" fmla="*/ 2147483647 h 90"/>
              <a:gd name="T10" fmla="*/ 2147483647 w 41"/>
              <a:gd name="T11" fmla="*/ 2147483647 h 90"/>
              <a:gd name="T12" fmla="*/ 2147483647 w 41"/>
              <a:gd name="T13" fmla="*/ 2147483647 h 90"/>
              <a:gd name="T14" fmla="*/ 2147483647 w 41"/>
              <a:gd name="T15" fmla="*/ 2147483647 h 90"/>
              <a:gd name="T16" fmla="*/ 2147483647 w 41"/>
              <a:gd name="T17" fmla="*/ 2147483647 h 90"/>
              <a:gd name="T18" fmla="*/ 2147483647 w 41"/>
              <a:gd name="T19" fmla="*/ 2147483647 h 90"/>
              <a:gd name="T20" fmla="*/ 2147483647 w 41"/>
              <a:gd name="T21" fmla="*/ 2147483647 h 90"/>
              <a:gd name="T22" fmla="*/ 2147483647 w 41"/>
              <a:gd name="T23" fmla="*/ 2147483647 h 90"/>
              <a:gd name="T24" fmla="*/ 2147483647 w 41"/>
              <a:gd name="T25" fmla="*/ 2147483647 h 90"/>
              <a:gd name="T26" fmla="*/ 2147483647 w 41"/>
              <a:gd name="T27" fmla="*/ 2147483647 h 90"/>
              <a:gd name="T28" fmla="*/ 2147483647 w 41"/>
              <a:gd name="T29" fmla="*/ 2147483647 h 90"/>
              <a:gd name="T30" fmla="*/ 0 w 41"/>
              <a:gd name="T31" fmla="*/ 2147483647 h 90"/>
              <a:gd name="T32" fmla="*/ 0 w 41"/>
              <a:gd name="T33" fmla="*/ 0 h 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1"/>
              <a:gd name="T52" fmla="*/ 0 h 90"/>
              <a:gd name="T53" fmla="*/ 41 w 41"/>
              <a:gd name="T54" fmla="*/ 90 h 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1" h="90">
                <a:moveTo>
                  <a:pt x="0" y="0"/>
                </a:moveTo>
                <a:lnTo>
                  <a:pt x="14" y="0"/>
                </a:lnTo>
                <a:lnTo>
                  <a:pt x="14" y="28"/>
                </a:lnTo>
                <a:lnTo>
                  <a:pt x="21" y="28"/>
                </a:lnTo>
                <a:lnTo>
                  <a:pt x="28" y="21"/>
                </a:lnTo>
                <a:lnTo>
                  <a:pt x="41" y="28"/>
                </a:lnTo>
                <a:lnTo>
                  <a:pt x="41" y="49"/>
                </a:lnTo>
                <a:lnTo>
                  <a:pt x="41" y="90"/>
                </a:lnTo>
                <a:lnTo>
                  <a:pt x="28" y="90"/>
                </a:lnTo>
                <a:lnTo>
                  <a:pt x="28" y="49"/>
                </a:lnTo>
                <a:lnTo>
                  <a:pt x="28" y="42"/>
                </a:lnTo>
                <a:lnTo>
                  <a:pt x="21" y="35"/>
                </a:lnTo>
                <a:lnTo>
                  <a:pt x="14" y="42"/>
                </a:lnTo>
                <a:lnTo>
                  <a:pt x="14" y="49"/>
                </a:lnTo>
                <a:lnTo>
                  <a:pt x="14" y="90"/>
                </a:lnTo>
                <a:lnTo>
                  <a:pt x="0" y="9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2" name="Freeform 149"/>
          <p:cNvSpPr>
            <a:spLocks/>
          </p:cNvSpPr>
          <p:nvPr/>
        </p:nvSpPr>
        <p:spPr bwMode="auto">
          <a:xfrm>
            <a:off x="1246188" y="4992688"/>
            <a:ext cx="22225" cy="142875"/>
          </a:xfrm>
          <a:custGeom>
            <a:avLst/>
            <a:gdLst>
              <a:gd name="T0" fmla="*/ 2147483647 w 14"/>
              <a:gd name="T1" fmla="*/ 2147483647 h 90"/>
              <a:gd name="T2" fmla="*/ 2147483647 w 14"/>
              <a:gd name="T3" fmla="*/ 2147483647 h 90"/>
              <a:gd name="T4" fmla="*/ 0 w 14"/>
              <a:gd name="T5" fmla="*/ 2147483647 h 90"/>
              <a:gd name="T6" fmla="*/ 2147483647 w 14"/>
              <a:gd name="T7" fmla="*/ 0 h 90"/>
              <a:gd name="T8" fmla="*/ 2147483647 w 14"/>
              <a:gd name="T9" fmla="*/ 2147483647 h 90"/>
              <a:gd name="T10" fmla="*/ 2147483647 w 14"/>
              <a:gd name="T11" fmla="*/ 2147483647 h 90"/>
              <a:gd name="T12" fmla="*/ 0 w 14"/>
              <a:gd name="T13" fmla="*/ 2147483647 h 90"/>
              <a:gd name="T14" fmla="*/ 0 w 14"/>
              <a:gd name="T15" fmla="*/ 2147483647 h 90"/>
              <a:gd name="T16" fmla="*/ 2147483647 w 14"/>
              <a:gd name="T17" fmla="*/ 2147483647 h 90"/>
              <a:gd name="T18" fmla="*/ 2147483647 w 14"/>
              <a:gd name="T19" fmla="*/ 2147483647 h 90"/>
              <a:gd name="T20" fmla="*/ 0 w 14"/>
              <a:gd name="T21" fmla="*/ 2147483647 h 90"/>
              <a:gd name="T22" fmla="*/ 2147483647 w 14"/>
              <a:gd name="T23" fmla="*/ 2147483647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
              <a:gd name="T37" fmla="*/ 0 h 90"/>
              <a:gd name="T38" fmla="*/ 14 w 14"/>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 h="90">
                <a:moveTo>
                  <a:pt x="14" y="7"/>
                </a:moveTo>
                <a:lnTo>
                  <a:pt x="7" y="14"/>
                </a:lnTo>
                <a:lnTo>
                  <a:pt x="0" y="7"/>
                </a:lnTo>
                <a:lnTo>
                  <a:pt x="7" y="0"/>
                </a:lnTo>
                <a:lnTo>
                  <a:pt x="7" y="7"/>
                </a:lnTo>
                <a:lnTo>
                  <a:pt x="14" y="7"/>
                </a:lnTo>
                <a:lnTo>
                  <a:pt x="0" y="90"/>
                </a:lnTo>
                <a:lnTo>
                  <a:pt x="0" y="21"/>
                </a:lnTo>
                <a:lnTo>
                  <a:pt x="14" y="21"/>
                </a:lnTo>
                <a:lnTo>
                  <a:pt x="14" y="90"/>
                </a:lnTo>
                <a:lnTo>
                  <a:pt x="0" y="90"/>
                </a:lnTo>
                <a:lnTo>
                  <a:pt x="1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3" name="Freeform 150"/>
          <p:cNvSpPr>
            <a:spLocks/>
          </p:cNvSpPr>
          <p:nvPr/>
        </p:nvSpPr>
        <p:spPr bwMode="auto">
          <a:xfrm>
            <a:off x="1290638"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7" y="55"/>
                </a:lnTo>
                <a:lnTo>
                  <a:pt x="41" y="55"/>
                </a:lnTo>
                <a:lnTo>
                  <a:pt x="41" y="62"/>
                </a:lnTo>
                <a:lnTo>
                  <a:pt x="27" y="69"/>
                </a:lnTo>
                <a:lnTo>
                  <a:pt x="7" y="62"/>
                </a:lnTo>
                <a:lnTo>
                  <a:pt x="0" y="34"/>
                </a:lnTo>
                <a:lnTo>
                  <a:pt x="7" y="14"/>
                </a:lnTo>
                <a:lnTo>
                  <a:pt x="20" y="0"/>
                </a:lnTo>
                <a:lnTo>
                  <a:pt x="34" y="7"/>
                </a:lnTo>
                <a:lnTo>
                  <a:pt x="41" y="28"/>
                </a:lnTo>
                <a:lnTo>
                  <a:pt x="41" y="41"/>
                </a:lnTo>
                <a:lnTo>
                  <a:pt x="14" y="41"/>
                </a:lnTo>
                <a:lnTo>
                  <a:pt x="27" y="28"/>
                </a:lnTo>
                <a:lnTo>
                  <a:pt x="27" y="14"/>
                </a:lnTo>
                <a:lnTo>
                  <a:pt x="20" y="14"/>
                </a:lnTo>
                <a:lnTo>
                  <a:pt x="14" y="21"/>
                </a:lnTo>
                <a:lnTo>
                  <a:pt x="14" y="28"/>
                </a:lnTo>
                <a:lnTo>
                  <a:pt x="27"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4" name="Freeform 151"/>
          <p:cNvSpPr>
            <a:spLocks/>
          </p:cNvSpPr>
          <p:nvPr/>
        </p:nvSpPr>
        <p:spPr bwMode="auto">
          <a:xfrm>
            <a:off x="1366838" y="5026025"/>
            <a:ext cx="76200" cy="109538"/>
          </a:xfrm>
          <a:custGeom>
            <a:avLst/>
            <a:gdLst>
              <a:gd name="T0" fmla="*/ 2147483647 w 48"/>
              <a:gd name="T1" fmla="*/ 0 h 69"/>
              <a:gd name="T2" fmla="*/ 2147483647 w 48"/>
              <a:gd name="T3" fmla="*/ 2147483647 h 69"/>
              <a:gd name="T4" fmla="*/ 2147483647 w 48"/>
              <a:gd name="T5" fmla="*/ 2147483647 h 69"/>
              <a:gd name="T6" fmla="*/ 2147483647 w 48"/>
              <a:gd name="T7" fmla="*/ 2147483647 h 69"/>
              <a:gd name="T8" fmla="*/ 2147483647 w 48"/>
              <a:gd name="T9" fmla="*/ 0 h 69"/>
              <a:gd name="T10" fmla="*/ 2147483647 w 48"/>
              <a:gd name="T11" fmla="*/ 0 h 69"/>
              <a:gd name="T12" fmla="*/ 2147483647 w 48"/>
              <a:gd name="T13" fmla="*/ 2147483647 h 69"/>
              <a:gd name="T14" fmla="*/ 2147483647 w 48"/>
              <a:gd name="T15" fmla="*/ 2147483647 h 69"/>
              <a:gd name="T16" fmla="*/ 0 w 48"/>
              <a:gd name="T17" fmla="*/ 0 h 69"/>
              <a:gd name="T18" fmla="*/ 2147483647 w 48"/>
              <a:gd name="T19" fmla="*/ 0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69"/>
              <a:gd name="T32" fmla="*/ 48 w 48"/>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69">
                <a:moveTo>
                  <a:pt x="14" y="0"/>
                </a:moveTo>
                <a:lnTo>
                  <a:pt x="21" y="34"/>
                </a:lnTo>
                <a:lnTo>
                  <a:pt x="21" y="48"/>
                </a:lnTo>
                <a:lnTo>
                  <a:pt x="28" y="34"/>
                </a:lnTo>
                <a:lnTo>
                  <a:pt x="34" y="0"/>
                </a:lnTo>
                <a:lnTo>
                  <a:pt x="48" y="0"/>
                </a:lnTo>
                <a:lnTo>
                  <a:pt x="28" y="69"/>
                </a:lnTo>
                <a:lnTo>
                  <a:pt x="14" y="69"/>
                </a:lnTo>
                <a:lnTo>
                  <a:pt x="0" y="0"/>
                </a:lnTo>
                <a:lnTo>
                  <a:pt x="1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5" name="Freeform 152"/>
          <p:cNvSpPr>
            <a:spLocks/>
          </p:cNvSpPr>
          <p:nvPr/>
        </p:nvSpPr>
        <p:spPr bwMode="auto">
          <a:xfrm>
            <a:off x="1443038" y="5026025"/>
            <a:ext cx="66675" cy="109538"/>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62"/>
                </a:lnTo>
                <a:lnTo>
                  <a:pt x="0" y="34"/>
                </a:lnTo>
                <a:lnTo>
                  <a:pt x="7" y="14"/>
                </a:lnTo>
                <a:lnTo>
                  <a:pt x="21" y="0"/>
                </a:lnTo>
                <a:lnTo>
                  <a:pt x="42" y="7"/>
                </a:lnTo>
                <a:lnTo>
                  <a:pt x="42" y="28"/>
                </a:lnTo>
                <a:lnTo>
                  <a:pt x="42" y="41"/>
                </a:lnTo>
                <a:lnTo>
                  <a:pt x="14" y="41"/>
                </a:lnTo>
                <a:lnTo>
                  <a:pt x="35" y="28"/>
                </a:lnTo>
                <a:lnTo>
                  <a:pt x="28" y="14"/>
                </a:lnTo>
                <a:lnTo>
                  <a:pt x="21" y="14"/>
                </a:lnTo>
                <a:lnTo>
                  <a:pt x="14" y="21"/>
                </a:lnTo>
                <a:lnTo>
                  <a:pt x="14" y="28"/>
                </a:lnTo>
                <a:lnTo>
                  <a:pt x="35"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6" name="Freeform 153"/>
          <p:cNvSpPr>
            <a:spLocks/>
          </p:cNvSpPr>
          <p:nvPr/>
        </p:nvSpPr>
        <p:spPr bwMode="auto">
          <a:xfrm>
            <a:off x="1530350" y="5026025"/>
            <a:ext cx="109538" cy="109538"/>
          </a:xfrm>
          <a:custGeom>
            <a:avLst/>
            <a:gdLst>
              <a:gd name="T0" fmla="*/ 0 w 69"/>
              <a:gd name="T1" fmla="*/ 2147483647 h 69"/>
              <a:gd name="T2" fmla="*/ 0 w 69"/>
              <a:gd name="T3" fmla="*/ 0 h 69"/>
              <a:gd name="T4" fmla="*/ 2147483647 w 69"/>
              <a:gd name="T5" fmla="*/ 0 h 69"/>
              <a:gd name="T6" fmla="*/ 2147483647 w 69"/>
              <a:gd name="T7" fmla="*/ 2147483647 h 69"/>
              <a:gd name="T8" fmla="*/ 2147483647 w 69"/>
              <a:gd name="T9" fmla="*/ 0 h 69"/>
              <a:gd name="T10" fmla="*/ 2147483647 w 69"/>
              <a:gd name="T11" fmla="*/ 2147483647 h 69"/>
              <a:gd name="T12" fmla="*/ 2147483647 w 69"/>
              <a:gd name="T13" fmla="*/ 2147483647 h 69"/>
              <a:gd name="T14" fmla="*/ 2147483647 w 69"/>
              <a:gd name="T15" fmla="*/ 2147483647 h 69"/>
              <a:gd name="T16" fmla="*/ 2147483647 w 69"/>
              <a:gd name="T17" fmla="*/ 0 h 69"/>
              <a:gd name="T18" fmla="*/ 2147483647 w 69"/>
              <a:gd name="T19" fmla="*/ 2147483647 h 69"/>
              <a:gd name="T20" fmla="*/ 2147483647 w 69"/>
              <a:gd name="T21" fmla="*/ 2147483647 h 69"/>
              <a:gd name="T22" fmla="*/ 2147483647 w 69"/>
              <a:gd name="T23" fmla="*/ 2147483647 h 69"/>
              <a:gd name="T24" fmla="*/ 2147483647 w 69"/>
              <a:gd name="T25" fmla="*/ 2147483647 h 69"/>
              <a:gd name="T26" fmla="*/ 2147483647 w 69"/>
              <a:gd name="T27" fmla="*/ 2147483647 h 69"/>
              <a:gd name="T28" fmla="*/ 2147483647 w 69"/>
              <a:gd name="T29" fmla="*/ 2147483647 h 69"/>
              <a:gd name="T30" fmla="*/ 2147483647 w 69"/>
              <a:gd name="T31" fmla="*/ 2147483647 h 69"/>
              <a:gd name="T32" fmla="*/ 2147483647 w 69"/>
              <a:gd name="T33" fmla="*/ 2147483647 h 69"/>
              <a:gd name="T34" fmla="*/ 2147483647 w 69"/>
              <a:gd name="T35" fmla="*/ 2147483647 h 69"/>
              <a:gd name="T36" fmla="*/ 2147483647 w 69"/>
              <a:gd name="T37" fmla="*/ 2147483647 h 69"/>
              <a:gd name="T38" fmla="*/ 2147483647 w 69"/>
              <a:gd name="T39" fmla="*/ 2147483647 h 69"/>
              <a:gd name="T40" fmla="*/ 2147483647 w 69"/>
              <a:gd name="T41" fmla="*/ 2147483647 h 69"/>
              <a:gd name="T42" fmla="*/ 2147483647 w 69"/>
              <a:gd name="T43" fmla="*/ 2147483647 h 69"/>
              <a:gd name="T44" fmla="*/ 2147483647 w 69"/>
              <a:gd name="T45" fmla="*/ 2147483647 h 69"/>
              <a:gd name="T46" fmla="*/ 2147483647 w 69"/>
              <a:gd name="T47" fmla="*/ 2147483647 h 69"/>
              <a:gd name="T48" fmla="*/ 2147483647 w 69"/>
              <a:gd name="T49" fmla="*/ 2147483647 h 69"/>
              <a:gd name="T50" fmla="*/ 2147483647 w 69"/>
              <a:gd name="T51" fmla="*/ 2147483647 h 69"/>
              <a:gd name="T52" fmla="*/ 0 w 69"/>
              <a:gd name="T53" fmla="*/ 2147483647 h 69"/>
              <a:gd name="T54" fmla="*/ 0 w 69"/>
              <a:gd name="T55" fmla="*/ 2147483647 h 6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9"/>
              <a:gd name="T85" fmla="*/ 0 h 69"/>
              <a:gd name="T86" fmla="*/ 69 w 69"/>
              <a:gd name="T87" fmla="*/ 69 h 69"/>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9" h="69">
                <a:moveTo>
                  <a:pt x="0" y="21"/>
                </a:moveTo>
                <a:lnTo>
                  <a:pt x="0" y="0"/>
                </a:lnTo>
                <a:lnTo>
                  <a:pt x="14" y="0"/>
                </a:lnTo>
                <a:lnTo>
                  <a:pt x="14" y="14"/>
                </a:lnTo>
                <a:lnTo>
                  <a:pt x="28" y="0"/>
                </a:lnTo>
                <a:lnTo>
                  <a:pt x="35" y="7"/>
                </a:lnTo>
                <a:lnTo>
                  <a:pt x="42" y="14"/>
                </a:lnTo>
                <a:lnTo>
                  <a:pt x="49" y="7"/>
                </a:lnTo>
                <a:lnTo>
                  <a:pt x="55" y="0"/>
                </a:lnTo>
                <a:lnTo>
                  <a:pt x="69" y="7"/>
                </a:lnTo>
                <a:lnTo>
                  <a:pt x="69" y="28"/>
                </a:lnTo>
                <a:lnTo>
                  <a:pt x="69" y="69"/>
                </a:lnTo>
                <a:lnTo>
                  <a:pt x="55" y="69"/>
                </a:lnTo>
                <a:lnTo>
                  <a:pt x="55" y="28"/>
                </a:lnTo>
                <a:lnTo>
                  <a:pt x="55" y="21"/>
                </a:lnTo>
                <a:lnTo>
                  <a:pt x="49" y="14"/>
                </a:lnTo>
                <a:lnTo>
                  <a:pt x="42" y="21"/>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 name="Freeform 154"/>
          <p:cNvSpPr>
            <a:spLocks/>
          </p:cNvSpPr>
          <p:nvPr/>
        </p:nvSpPr>
        <p:spPr bwMode="auto">
          <a:xfrm>
            <a:off x="1662113" y="5026025"/>
            <a:ext cx="65087" cy="109538"/>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14" y="55"/>
                </a:lnTo>
                <a:lnTo>
                  <a:pt x="28" y="55"/>
                </a:lnTo>
                <a:lnTo>
                  <a:pt x="41" y="55"/>
                </a:lnTo>
                <a:lnTo>
                  <a:pt x="41" y="62"/>
                </a:lnTo>
                <a:lnTo>
                  <a:pt x="28" y="69"/>
                </a:lnTo>
                <a:lnTo>
                  <a:pt x="7" y="62"/>
                </a:lnTo>
                <a:lnTo>
                  <a:pt x="0" y="34"/>
                </a:lnTo>
                <a:lnTo>
                  <a:pt x="7" y="14"/>
                </a:lnTo>
                <a:lnTo>
                  <a:pt x="21" y="0"/>
                </a:lnTo>
                <a:lnTo>
                  <a:pt x="34" y="7"/>
                </a:lnTo>
                <a:lnTo>
                  <a:pt x="41" y="28"/>
                </a:lnTo>
                <a:lnTo>
                  <a:pt x="41" y="41"/>
                </a:lnTo>
                <a:lnTo>
                  <a:pt x="14" y="41"/>
                </a:lnTo>
                <a:lnTo>
                  <a:pt x="28" y="28"/>
                </a:lnTo>
                <a:lnTo>
                  <a:pt x="28" y="14"/>
                </a:lnTo>
                <a:lnTo>
                  <a:pt x="21" y="14"/>
                </a:lnTo>
                <a:lnTo>
                  <a:pt x="14" y="21"/>
                </a:lnTo>
                <a:lnTo>
                  <a:pt x="14" y="28"/>
                </a:lnTo>
                <a:lnTo>
                  <a:pt x="28" y="28"/>
                </a:lnTo>
                <a:lnTo>
                  <a:pt x="14"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8" name="Freeform 155"/>
          <p:cNvSpPr>
            <a:spLocks/>
          </p:cNvSpPr>
          <p:nvPr/>
        </p:nvSpPr>
        <p:spPr bwMode="auto">
          <a:xfrm>
            <a:off x="1749425" y="5026025"/>
            <a:ext cx="66675" cy="109538"/>
          </a:xfrm>
          <a:custGeom>
            <a:avLst/>
            <a:gdLst>
              <a:gd name="T0" fmla="*/ 0 w 42"/>
              <a:gd name="T1" fmla="*/ 2147483647 h 69"/>
              <a:gd name="T2" fmla="*/ 0 w 42"/>
              <a:gd name="T3" fmla="*/ 0 h 69"/>
              <a:gd name="T4" fmla="*/ 2147483647 w 42"/>
              <a:gd name="T5" fmla="*/ 0 h 69"/>
              <a:gd name="T6" fmla="*/ 2147483647 w 42"/>
              <a:gd name="T7" fmla="*/ 2147483647 h 69"/>
              <a:gd name="T8" fmla="*/ 2147483647 w 42"/>
              <a:gd name="T9" fmla="*/ 2147483647 h 69"/>
              <a:gd name="T10" fmla="*/ 2147483647 w 42"/>
              <a:gd name="T11" fmla="*/ 0 h 69"/>
              <a:gd name="T12" fmla="*/ 2147483647 w 42"/>
              <a:gd name="T13" fmla="*/ 2147483647 h 69"/>
              <a:gd name="T14" fmla="*/ 2147483647 w 42"/>
              <a:gd name="T15" fmla="*/ 2147483647 h 69"/>
              <a:gd name="T16" fmla="*/ 2147483647 w 42"/>
              <a:gd name="T17" fmla="*/ 2147483647 h 69"/>
              <a:gd name="T18" fmla="*/ 2147483647 w 42"/>
              <a:gd name="T19" fmla="*/ 2147483647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0 w 42"/>
              <a:gd name="T33" fmla="*/ 2147483647 h 69"/>
              <a:gd name="T34" fmla="*/ 0 w 42"/>
              <a:gd name="T35" fmla="*/ 2147483647 h 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2"/>
              <a:gd name="T55" fmla="*/ 0 h 69"/>
              <a:gd name="T56" fmla="*/ 42 w 42"/>
              <a:gd name="T57" fmla="*/ 69 h 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2" h="69">
                <a:moveTo>
                  <a:pt x="0" y="21"/>
                </a:moveTo>
                <a:lnTo>
                  <a:pt x="0" y="0"/>
                </a:lnTo>
                <a:lnTo>
                  <a:pt x="7" y="0"/>
                </a:lnTo>
                <a:lnTo>
                  <a:pt x="7" y="7"/>
                </a:lnTo>
                <a:lnTo>
                  <a:pt x="14" y="7"/>
                </a:lnTo>
                <a:lnTo>
                  <a:pt x="28" y="0"/>
                </a:lnTo>
                <a:lnTo>
                  <a:pt x="35" y="7"/>
                </a:lnTo>
                <a:lnTo>
                  <a:pt x="42" y="28"/>
                </a:lnTo>
                <a:lnTo>
                  <a:pt x="42" y="69"/>
                </a:lnTo>
                <a:lnTo>
                  <a:pt x="28" y="69"/>
                </a:lnTo>
                <a:lnTo>
                  <a:pt x="28" y="28"/>
                </a:lnTo>
                <a:lnTo>
                  <a:pt x="28" y="21"/>
                </a:lnTo>
                <a:lnTo>
                  <a:pt x="21" y="14"/>
                </a:lnTo>
                <a:lnTo>
                  <a:pt x="14" y="21"/>
                </a:lnTo>
                <a:lnTo>
                  <a:pt x="14" y="28"/>
                </a:lnTo>
                <a:lnTo>
                  <a:pt x="14" y="69"/>
                </a:lnTo>
                <a:lnTo>
                  <a:pt x="0" y="69"/>
                </a:lnTo>
                <a:lnTo>
                  <a:pt x="0"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9" name="Freeform 156"/>
          <p:cNvSpPr>
            <a:spLocks/>
          </p:cNvSpPr>
          <p:nvPr/>
        </p:nvSpPr>
        <p:spPr bwMode="auto">
          <a:xfrm>
            <a:off x="1825625" y="5003800"/>
            <a:ext cx="55563" cy="131763"/>
          </a:xfrm>
          <a:custGeom>
            <a:avLst/>
            <a:gdLst>
              <a:gd name="T0" fmla="*/ 2147483647 w 35"/>
              <a:gd name="T1" fmla="*/ 0 h 83"/>
              <a:gd name="T2" fmla="*/ 2147483647 w 35"/>
              <a:gd name="T3" fmla="*/ 2147483647 h 83"/>
              <a:gd name="T4" fmla="*/ 2147483647 w 35"/>
              <a:gd name="T5" fmla="*/ 2147483647 h 83"/>
              <a:gd name="T6" fmla="*/ 2147483647 w 35"/>
              <a:gd name="T7" fmla="*/ 2147483647 h 83"/>
              <a:gd name="T8" fmla="*/ 2147483647 w 35"/>
              <a:gd name="T9" fmla="*/ 2147483647 h 83"/>
              <a:gd name="T10" fmla="*/ 2147483647 w 35"/>
              <a:gd name="T11" fmla="*/ 2147483647 h 83"/>
              <a:gd name="T12" fmla="*/ 2147483647 w 35"/>
              <a:gd name="T13" fmla="*/ 2147483647 h 83"/>
              <a:gd name="T14" fmla="*/ 2147483647 w 35"/>
              <a:gd name="T15" fmla="*/ 2147483647 h 83"/>
              <a:gd name="T16" fmla="*/ 2147483647 w 35"/>
              <a:gd name="T17" fmla="*/ 2147483647 h 83"/>
              <a:gd name="T18" fmla="*/ 2147483647 w 35"/>
              <a:gd name="T19" fmla="*/ 2147483647 h 83"/>
              <a:gd name="T20" fmla="*/ 2147483647 w 35"/>
              <a:gd name="T21" fmla="*/ 2147483647 h 83"/>
              <a:gd name="T22" fmla="*/ 2147483647 w 35"/>
              <a:gd name="T23" fmla="*/ 2147483647 h 83"/>
              <a:gd name="T24" fmla="*/ 2147483647 w 35"/>
              <a:gd name="T25" fmla="*/ 2147483647 h 83"/>
              <a:gd name="T26" fmla="*/ 0 w 35"/>
              <a:gd name="T27" fmla="*/ 2147483647 h 83"/>
              <a:gd name="T28" fmla="*/ 0 w 35"/>
              <a:gd name="T29" fmla="*/ 2147483647 h 83"/>
              <a:gd name="T30" fmla="*/ 2147483647 w 35"/>
              <a:gd name="T31" fmla="*/ 2147483647 h 83"/>
              <a:gd name="T32" fmla="*/ 2147483647 w 35"/>
              <a:gd name="T33" fmla="*/ 2147483647 h 83"/>
              <a:gd name="T34" fmla="*/ 2147483647 w 35"/>
              <a:gd name="T35" fmla="*/ 0 h 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5"/>
              <a:gd name="T55" fmla="*/ 0 h 83"/>
              <a:gd name="T56" fmla="*/ 35 w 35"/>
              <a:gd name="T57" fmla="*/ 83 h 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5" h="83">
                <a:moveTo>
                  <a:pt x="21" y="0"/>
                </a:moveTo>
                <a:lnTo>
                  <a:pt x="21" y="14"/>
                </a:lnTo>
                <a:lnTo>
                  <a:pt x="35" y="14"/>
                </a:lnTo>
                <a:lnTo>
                  <a:pt x="35" y="28"/>
                </a:lnTo>
                <a:lnTo>
                  <a:pt x="21" y="28"/>
                </a:lnTo>
                <a:lnTo>
                  <a:pt x="21" y="62"/>
                </a:lnTo>
                <a:lnTo>
                  <a:pt x="28" y="69"/>
                </a:lnTo>
                <a:lnTo>
                  <a:pt x="35" y="69"/>
                </a:lnTo>
                <a:lnTo>
                  <a:pt x="35" y="83"/>
                </a:lnTo>
                <a:lnTo>
                  <a:pt x="28" y="83"/>
                </a:lnTo>
                <a:lnTo>
                  <a:pt x="14" y="76"/>
                </a:lnTo>
                <a:lnTo>
                  <a:pt x="7" y="62"/>
                </a:lnTo>
                <a:lnTo>
                  <a:pt x="7" y="28"/>
                </a:lnTo>
                <a:lnTo>
                  <a:pt x="0" y="28"/>
                </a:lnTo>
                <a:lnTo>
                  <a:pt x="0" y="14"/>
                </a:lnTo>
                <a:lnTo>
                  <a:pt x="7" y="14"/>
                </a:lnTo>
                <a:lnTo>
                  <a:pt x="7" y="7"/>
                </a:lnTo>
                <a:lnTo>
                  <a:pt x="2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0" name="Freeform 157"/>
          <p:cNvSpPr>
            <a:spLocks/>
          </p:cNvSpPr>
          <p:nvPr/>
        </p:nvSpPr>
        <p:spPr bwMode="auto">
          <a:xfrm>
            <a:off x="1892300" y="5026025"/>
            <a:ext cx="53975" cy="109538"/>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0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0" y="28"/>
                </a:lnTo>
                <a:lnTo>
                  <a:pt x="0" y="21"/>
                </a:lnTo>
                <a:lnTo>
                  <a:pt x="7" y="7"/>
                </a:lnTo>
                <a:lnTo>
                  <a:pt x="20" y="0"/>
                </a:lnTo>
                <a:lnTo>
                  <a:pt x="27" y="7"/>
                </a:lnTo>
                <a:lnTo>
                  <a:pt x="27" y="14"/>
                </a:lnTo>
                <a:lnTo>
                  <a:pt x="20" y="14"/>
                </a:lnTo>
                <a:lnTo>
                  <a:pt x="14" y="21"/>
                </a:lnTo>
                <a:lnTo>
                  <a:pt x="20" y="28"/>
                </a:lnTo>
                <a:lnTo>
                  <a:pt x="27" y="34"/>
                </a:lnTo>
                <a:lnTo>
                  <a:pt x="34" y="48"/>
                </a:lnTo>
                <a:lnTo>
                  <a:pt x="27" y="62"/>
                </a:lnTo>
                <a:lnTo>
                  <a:pt x="14" y="69"/>
                </a:lnTo>
                <a:lnTo>
                  <a:pt x="0" y="62"/>
                </a:lnTo>
                <a:lnTo>
                  <a:pt x="0" y="5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1" name="Freeform 158"/>
          <p:cNvSpPr>
            <a:spLocks/>
          </p:cNvSpPr>
          <p:nvPr/>
        </p:nvSpPr>
        <p:spPr bwMode="auto">
          <a:xfrm>
            <a:off x="163513" y="4019550"/>
            <a:ext cx="76200" cy="142875"/>
          </a:xfrm>
          <a:custGeom>
            <a:avLst/>
            <a:gdLst>
              <a:gd name="T0" fmla="*/ 0 w 48"/>
              <a:gd name="T1" fmla="*/ 0 h 90"/>
              <a:gd name="T2" fmla="*/ 2147483647 w 48"/>
              <a:gd name="T3" fmla="*/ 0 h 90"/>
              <a:gd name="T4" fmla="*/ 2147483647 w 48"/>
              <a:gd name="T5" fmla="*/ 2147483647 h 90"/>
              <a:gd name="T6" fmla="*/ 2147483647 w 48"/>
              <a:gd name="T7" fmla="*/ 2147483647 h 90"/>
              <a:gd name="T8" fmla="*/ 2147483647 w 48"/>
              <a:gd name="T9" fmla="*/ 2147483647 h 90"/>
              <a:gd name="T10" fmla="*/ 2147483647 w 48"/>
              <a:gd name="T11" fmla="*/ 2147483647 h 90"/>
              <a:gd name="T12" fmla="*/ 2147483647 w 48"/>
              <a:gd name="T13" fmla="*/ 2147483647 h 90"/>
              <a:gd name="T14" fmla="*/ 2147483647 w 48"/>
              <a:gd name="T15" fmla="*/ 2147483647 h 90"/>
              <a:gd name="T16" fmla="*/ 2147483647 w 48"/>
              <a:gd name="T17" fmla="*/ 2147483647 h 90"/>
              <a:gd name="T18" fmla="*/ 2147483647 w 48"/>
              <a:gd name="T19" fmla="*/ 2147483647 h 90"/>
              <a:gd name="T20" fmla="*/ 2147483647 w 48"/>
              <a:gd name="T21" fmla="*/ 2147483647 h 90"/>
              <a:gd name="T22" fmla="*/ 2147483647 w 48"/>
              <a:gd name="T23" fmla="*/ 2147483647 h 90"/>
              <a:gd name="T24" fmla="*/ 2147483647 w 48"/>
              <a:gd name="T25" fmla="*/ 2147483647 h 90"/>
              <a:gd name="T26" fmla="*/ 2147483647 w 48"/>
              <a:gd name="T27" fmla="*/ 2147483647 h 90"/>
              <a:gd name="T28" fmla="*/ 2147483647 w 48"/>
              <a:gd name="T29" fmla="*/ 2147483647 h 90"/>
              <a:gd name="T30" fmla="*/ 0 w 48"/>
              <a:gd name="T31" fmla="*/ 2147483647 h 90"/>
              <a:gd name="T32" fmla="*/ 0 w 48"/>
              <a:gd name="T33" fmla="*/ 0 h 90"/>
              <a:gd name="T34" fmla="*/ 2147483647 w 48"/>
              <a:gd name="T35" fmla="*/ 2147483647 h 90"/>
              <a:gd name="T36" fmla="*/ 2147483647 w 48"/>
              <a:gd name="T37" fmla="*/ 2147483647 h 90"/>
              <a:gd name="T38" fmla="*/ 2147483647 w 48"/>
              <a:gd name="T39" fmla="*/ 2147483647 h 90"/>
              <a:gd name="T40" fmla="*/ 2147483647 w 48"/>
              <a:gd name="T41" fmla="*/ 2147483647 h 90"/>
              <a:gd name="T42" fmla="*/ 2147483647 w 48"/>
              <a:gd name="T43" fmla="*/ 2147483647 h 90"/>
              <a:gd name="T44" fmla="*/ 2147483647 w 48"/>
              <a:gd name="T45" fmla="*/ 2147483647 h 90"/>
              <a:gd name="T46" fmla="*/ 2147483647 w 48"/>
              <a:gd name="T47" fmla="*/ 2147483647 h 90"/>
              <a:gd name="T48" fmla="*/ 2147483647 w 48"/>
              <a:gd name="T49" fmla="*/ 2147483647 h 90"/>
              <a:gd name="T50" fmla="*/ 0 w 48"/>
              <a:gd name="T51" fmla="*/ 0 h 9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8"/>
              <a:gd name="T79" fmla="*/ 0 h 90"/>
              <a:gd name="T80" fmla="*/ 48 w 48"/>
              <a:gd name="T81" fmla="*/ 90 h 9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8" h="90">
                <a:moveTo>
                  <a:pt x="0" y="0"/>
                </a:moveTo>
                <a:lnTo>
                  <a:pt x="21" y="0"/>
                </a:lnTo>
                <a:lnTo>
                  <a:pt x="41" y="7"/>
                </a:lnTo>
                <a:lnTo>
                  <a:pt x="48" y="21"/>
                </a:lnTo>
                <a:lnTo>
                  <a:pt x="41" y="34"/>
                </a:lnTo>
                <a:lnTo>
                  <a:pt x="34" y="48"/>
                </a:lnTo>
                <a:lnTo>
                  <a:pt x="41" y="48"/>
                </a:lnTo>
                <a:lnTo>
                  <a:pt x="41" y="62"/>
                </a:lnTo>
                <a:lnTo>
                  <a:pt x="48" y="90"/>
                </a:lnTo>
                <a:lnTo>
                  <a:pt x="34" y="90"/>
                </a:lnTo>
                <a:lnTo>
                  <a:pt x="27" y="62"/>
                </a:lnTo>
                <a:lnTo>
                  <a:pt x="27" y="55"/>
                </a:lnTo>
                <a:lnTo>
                  <a:pt x="21" y="48"/>
                </a:lnTo>
                <a:lnTo>
                  <a:pt x="14" y="48"/>
                </a:lnTo>
                <a:lnTo>
                  <a:pt x="14" y="90"/>
                </a:lnTo>
                <a:lnTo>
                  <a:pt x="0" y="90"/>
                </a:lnTo>
                <a:lnTo>
                  <a:pt x="0" y="0"/>
                </a:lnTo>
                <a:lnTo>
                  <a:pt x="14" y="41"/>
                </a:lnTo>
                <a:lnTo>
                  <a:pt x="21" y="41"/>
                </a:lnTo>
                <a:lnTo>
                  <a:pt x="27" y="34"/>
                </a:lnTo>
                <a:lnTo>
                  <a:pt x="34" y="21"/>
                </a:lnTo>
                <a:lnTo>
                  <a:pt x="27" y="14"/>
                </a:lnTo>
                <a:lnTo>
                  <a:pt x="21" y="7"/>
                </a:lnTo>
                <a:lnTo>
                  <a:pt x="14" y="7"/>
                </a:lnTo>
                <a:lnTo>
                  <a:pt x="14" y="4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2" name="Freeform 159"/>
          <p:cNvSpPr>
            <a:spLocks/>
          </p:cNvSpPr>
          <p:nvPr/>
        </p:nvSpPr>
        <p:spPr bwMode="auto">
          <a:xfrm>
            <a:off x="250825" y="4052888"/>
            <a:ext cx="65088" cy="109537"/>
          </a:xfrm>
          <a:custGeom>
            <a:avLst/>
            <a:gdLst>
              <a:gd name="T0" fmla="*/ 2147483647 w 41"/>
              <a:gd name="T1" fmla="*/ 2147483647 h 69"/>
              <a:gd name="T2" fmla="*/ 2147483647 w 41"/>
              <a:gd name="T3" fmla="*/ 2147483647 h 69"/>
              <a:gd name="T4" fmla="*/ 2147483647 w 41"/>
              <a:gd name="T5" fmla="*/ 2147483647 h 69"/>
              <a:gd name="T6" fmla="*/ 2147483647 w 41"/>
              <a:gd name="T7" fmla="*/ 2147483647 h 69"/>
              <a:gd name="T8" fmla="*/ 2147483647 w 41"/>
              <a:gd name="T9" fmla="*/ 2147483647 h 69"/>
              <a:gd name="T10" fmla="*/ 2147483647 w 41"/>
              <a:gd name="T11" fmla="*/ 2147483647 h 69"/>
              <a:gd name="T12" fmla="*/ 2147483647 w 41"/>
              <a:gd name="T13" fmla="*/ 2147483647 h 69"/>
              <a:gd name="T14" fmla="*/ 0 w 41"/>
              <a:gd name="T15" fmla="*/ 2147483647 h 69"/>
              <a:gd name="T16" fmla="*/ 2147483647 w 41"/>
              <a:gd name="T17" fmla="*/ 2147483647 h 69"/>
              <a:gd name="T18" fmla="*/ 2147483647 w 41"/>
              <a:gd name="T19" fmla="*/ 0 h 69"/>
              <a:gd name="T20" fmla="*/ 2147483647 w 41"/>
              <a:gd name="T21" fmla="*/ 2147483647 h 69"/>
              <a:gd name="T22" fmla="*/ 2147483647 w 41"/>
              <a:gd name="T23" fmla="*/ 2147483647 h 69"/>
              <a:gd name="T24" fmla="*/ 2147483647 w 41"/>
              <a:gd name="T25" fmla="*/ 2147483647 h 69"/>
              <a:gd name="T26" fmla="*/ 2147483647 w 41"/>
              <a:gd name="T27" fmla="*/ 2147483647 h 69"/>
              <a:gd name="T28" fmla="*/ 2147483647 w 41"/>
              <a:gd name="T29" fmla="*/ 2147483647 h 69"/>
              <a:gd name="T30" fmla="*/ 2147483647 w 41"/>
              <a:gd name="T31" fmla="*/ 2147483647 h 69"/>
              <a:gd name="T32" fmla="*/ 2147483647 w 41"/>
              <a:gd name="T33" fmla="*/ 2147483647 h 69"/>
              <a:gd name="T34" fmla="*/ 2147483647 w 41"/>
              <a:gd name="T35" fmla="*/ 2147483647 h 69"/>
              <a:gd name="T36" fmla="*/ 2147483647 w 41"/>
              <a:gd name="T37" fmla="*/ 2147483647 h 69"/>
              <a:gd name="T38" fmla="*/ 2147483647 w 41"/>
              <a:gd name="T39" fmla="*/ 2147483647 h 69"/>
              <a:gd name="T40" fmla="*/ 2147483647 w 41"/>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69"/>
              <a:gd name="T65" fmla="*/ 41 w 41"/>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69">
                <a:moveTo>
                  <a:pt x="14" y="41"/>
                </a:moveTo>
                <a:lnTo>
                  <a:pt x="21" y="55"/>
                </a:lnTo>
                <a:lnTo>
                  <a:pt x="28" y="55"/>
                </a:lnTo>
                <a:lnTo>
                  <a:pt x="41" y="55"/>
                </a:lnTo>
                <a:lnTo>
                  <a:pt x="41" y="62"/>
                </a:lnTo>
                <a:lnTo>
                  <a:pt x="28" y="69"/>
                </a:lnTo>
                <a:lnTo>
                  <a:pt x="7" y="55"/>
                </a:lnTo>
                <a:lnTo>
                  <a:pt x="0" y="34"/>
                </a:lnTo>
                <a:lnTo>
                  <a:pt x="7" y="13"/>
                </a:lnTo>
                <a:lnTo>
                  <a:pt x="21" y="0"/>
                </a:lnTo>
                <a:lnTo>
                  <a:pt x="41" y="7"/>
                </a:lnTo>
                <a:lnTo>
                  <a:pt x="41" y="27"/>
                </a:lnTo>
                <a:lnTo>
                  <a:pt x="41"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3" name="Rectangle 160"/>
          <p:cNvSpPr>
            <a:spLocks noChangeArrowheads="1"/>
          </p:cNvSpPr>
          <p:nvPr/>
        </p:nvSpPr>
        <p:spPr bwMode="auto">
          <a:xfrm>
            <a:off x="338138" y="4095750"/>
            <a:ext cx="44450" cy="111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14" name="Freeform 161"/>
          <p:cNvSpPr>
            <a:spLocks/>
          </p:cNvSpPr>
          <p:nvPr/>
        </p:nvSpPr>
        <p:spPr bwMode="auto">
          <a:xfrm>
            <a:off x="382588" y="4019550"/>
            <a:ext cx="87312" cy="142875"/>
          </a:xfrm>
          <a:custGeom>
            <a:avLst/>
            <a:gdLst>
              <a:gd name="T0" fmla="*/ 2147483647 w 55"/>
              <a:gd name="T1" fmla="*/ 2147483647 h 90"/>
              <a:gd name="T2" fmla="*/ 2147483647 w 55"/>
              <a:gd name="T3" fmla="*/ 2147483647 h 90"/>
              <a:gd name="T4" fmla="*/ 0 w 55"/>
              <a:gd name="T5" fmla="*/ 2147483647 h 90"/>
              <a:gd name="T6" fmla="*/ 2147483647 w 55"/>
              <a:gd name="T7" fmla="*/ 0 h 90"/>
              <a:gd name="T8" fmla="*/ 2147483647 w 55"/>
              <a:gd name="T9" fmla="*/ 0 h 90"/>
              <a:gd name="T10" fmla="*/ 2147483647 w 55"/>
              <a:gd name="T11" fmla="*/ 2147483647 h 90"/>
              <a:gd name="T12" fmla="*/ 2147483647 w 55"/>
              <a:gd name="T13" fmla="*/ 2147483647 h 90"/>
              <a:gd name="T14" fmla="*/ 2147483647 w 55"/>
              <a:gd name="T15" fmla="*/ 2147483647 h 90"/>
              <a:gd name="T16" fmla="*/ 2147483647 w 55"/>
              <a:gd name="T17" fmla="*/ 2147483647 h 90"/>
              <a:gd name="T18" fmla="*/ 2147483647 w 55"/>
              <a:gd name="T19" fmla="*/ 2147483647 h 90"/>
              <a:gd name="T20" fmla="*/ 2147483647 w 55"/>
              <a:gd name="T21" fmla="*/ 2147483647 h 90"/>
              <a:gd name="T22" fmla="*/ 2147483647 w 55"/>
              <a:gd name="T23" fmla="*/ 2147483647 h 90"/>
              <a:gd name="T24" fmla="*/ 2147483647 w 55"/>
              <a:gd name="T25" fmla="*/ 2147483647 h 90"/>
              <a:gd name="T26" fmla="*/ 2147483647 w 55"/>
              <a:gd name="T27" fmla="*/ 2147483647 h 90"/>
              <a:gd name="T28" fmla="*/ 2147483647 w 55"/>
              <a:gd name="T29" fmla="*/ 2147483647 h 90"/>
              <a:gd name="T30" fmla="*/ 2147483647 w 55"/>
              <a:gd name="T31" fmla="*/ 2147483647 h 9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5"/>
              <a:gd name="T49" fmla="*/ 0 h 90"/>
              <a:gd name="T50" fmla="*/ 55 w 55"/>
              <a:gd name="T51" fmla="*/ 90 h 9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5" h="90">
                <a:moveTo>
                  <a:pt x="20" y="62"/>
                </a:moveTo>
                <a:lnTo>
                  <a:pt x="14" y="90"/>
                </a:lnTo>
                <a:lnTo>
                  <a:pt x="0" y="90"/>
                </a:lnTo>
                <a:lnTo>
                  <a:pt x="20" y="0"/>
                </a:lnTo>
                <a:lnTo>
                  <a:pt x="41" y="0"/>
                </a:lnTo>
                <a:lnTo>
                  <a:pt x="55" y="90"/>
                </a:lnTo>
                <a:lnTo>
                  <a:pt x="41" y="90"/>
                </a:lnTo>
                <a:lnTo>
                  <a:pt x="41" y="62"/>
                </a:lnTo>
                <a:lnTo>
                  <a:pt x="20" y="62"/>
                </a:lnTo>
                <a:lnTo>
                  <a:pt x="34" y="55"/>
                </a:lnTo>
                <a:lnTo>
                  <a:pt x="34" y="34"/>
                </a:lnTo>
                <a:lnTo>
                  <a:pt x="27" y="14"/>
                </a:lnTo>
                <a:lnTo>
                  <a:pt x="27" y="34"/>
                </a:lnTo>
                <a:lnTo>
                  <a:pt x="20" y="55"/>
                </a:lnTo>
                <a:lnTo>
                  <a:pt x="34" y="55"/>
                </a:lnTo>
                <a:lnTo>
                  <a:pt x="2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5" name="Freeform 162"/>
          <p:cNvSpPr>
            <a:spLocks/>
          </p:cNvSpPr>
          <p:nvPr/>
        </p:nvSpPr>
        <p:spPr bwMode="auto">
          <a:xfrm>
            <a:off x="48101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0" y="48"/>
                </a:lnTo>
                <a:lnTo>
                  <a:pt x="14" y="41"/>
                </a:lnTo>
                <a:lnTo>
                  <a:pt x="7" y="27"/>
                </a:lnTo>
                <a:lnTo>
                  <a:pt x="0" y="20"/>
                </a:lnTo>
                <a:lnTo>
                  <a:pt x="7" y="7"/>
                </a:lnTo>
                <a:lnTo>
                  <a:pt x="20" y="0"/>
                </a:lnTo>
                <a:lnTo>
                  <a:pt x="34" y="7"/>
                </a:lnTo>
                <a:lnTo>
                  <a:pt x="27" y="13"/>
                </a:lnTo>
                <a:lnTo>
                  <a:pt x="20" y="13"/>
                </a:lnTo>
                <a:lnTo>
                  <a:pt x="14" y="20"/>
                </a:lnTo>
                <a:lnTo>
                  <a:pt x="20" y="27"/>
                </a:lnTo>
                <a:lnTo>
                  <a:pt x="34" y="34"/>
                </a:lnTo>
                <a:lnTo>
                  <a:pt x="34" y="48"/>
                </a:lnTo>
                <a:lnTo>
                  <a:pt x="27"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6" name="Freeform 163"/>
          <p:cNvSpPr>
            <a:spLocks/>
          </p:cNvSpPr>
          <p:nvPr/>
        </p:nvSpPr>
        <p:spPr bwMode="auto">
          <a:xfrm>
            <a:off x="546100" y="4052888"/>
            <a:ext cx="55563" cy="109537"/>
          </a:xfrm>
          <a:custGeom>
            <a:avLst/>
            <a:gdLst>
              <a:gd name="T0" fmla="*/ 0 w 35"/>
              <a:gd name="T1" fmla="*/ 2147483647 h 69"/>
              <a:gd name="T2" fmla="*/ 2147483647 w 35"/>
              <a:gd name="T3" fmla="*/ 2147483647 h 69"/>
              <a:gd name="T4" fmla="*/ 2147483647 w 35"/>
              <a:gd name="T5" fmla="*/ 2147483647 h 69"/>
              <a:gd name="T6" fmla="*/ 2147483647 w 35"/>
              <a:gd name="T7" fmla="*/ 2147483647 h 69"/>
              <a:gd name="T8" fmla="*/ 2147483647 w 35"/>
              <a:gd name="T9" fmla="*/ 2147483647 h 69"/>
              <a:gd name="T10" fmla="*/ 0 w 35"/>
              <a:gd name="T11" fmla="*/ 2147483647 h 69"/>
              <a:gd name="T12" fmla="*/ 2147483647 w 35"/>
              <a:gd name="T13" fmla="*/ 2147483647 h 69"/>
              <a:gd name="T14" fmla="*/ 2147483647 w 35"/>
              <a:gd name="T15" fmla="*/ 0 h 69"/>
              <a:gd name="T16" fmla="*/ 2147483647 w 35"/>
              <a:gd name="T17" fmla="*/ 2147483647 h 69"/>
              <a:gd name="T18" fmla="*/ 2147483647 w 35"/>
              <a:gd name="T19" fmla="*/ 2147483647 h 69"/>
              <a:gd name="T20" fmla="*/ 2147483647 w 35"/>
              <a:gd name="T21" fmla="*/ 2147483647 h 69"/>
              <a:gd name="T22" fmla="*/ 2147483647 w 35"/>
              <a:gd name="T23" fmla="*/ 2147483647 h 69"/>
              <a:gd name="T24" fmla="*/ 2147483647 w 35"/>
              <a:gd name="T25" fmla="*/ 2147483647 h 69"/>
              <a:gd name="T26" fmla="*/ 2147483647 w 35"/>
              <a:gd name="T27" fmla="*/ 2147483647 h 69"/>
              <a:gd name="T28" fmla="*/ 2147483647 w 35"/>
              <a:gd name="T29" fmla="*/ 2147483647 h 69"/>
              <a:gd name="T30" fmla="*/ 2147483647 w 35"/>
              <a:gd name="T31" fmla="*/ 2147483647 h 69"/>
              <a:gd name="T32" fmla="*/ 2147483647 w 35"/>
              <a:gd name="T33" fmla="*/ 2147483647 h 69"/>
              <a:gd name="T34" fmla="*/ 0 w 35"/>
              <a:gd name="T35" fmla="*/ 2147483647 h 69"/>
              <a:gd name="T36" fmla="*/ 0 w 35"/>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
              <a:gd name="T58" fmla="*/ 0 h 69"/>
              <a:gd name="T59" fmla="*/ 35 w 35"/>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 h="69">
                <a:moveTo>
                  <a:pt x="0" y="55"/>
                </a:moveTo>
                <a:lnTo>
                  <a:pt x="14" y="55"/>
                </a:lnTo>
                <a:lnTo>
                  <a:pt x="21" y="48"/>
                </a:lnTo>
                <a:lnTo>
                  <a:pt x="14" y="41"/>
                </a:lnTo>
                <a:lnTo>
                  <a:pt x="7" y="27"/>
                </a:lnTo>
                <a:lnTo>
                  <a:pt x="0" y="20"/>
                </a:lnTo>
                <a:lnTo>
                  <a:pt x="7" y="7"/>
                </a:lnTo>
                <a:lnTo>
                  <a:pt x="21" y="0"/>
                </a:lnTo>
                <a:lnTo>
                  <a:pt x="35" y="7"/>
                </a:lnTo>
                <a:lnTo>
                  <a:pt x="28" y="13"/>
                </a:lnTo>
                <a:lnTo>
                  <a:pt x="21" y="13"/>
                </a:lnTo>
                <a:lnTo>
                  <a:pt x="14" y="20"/>
                </a:lnTo>
                <a:lnTo>
                  <a:pt x="21" y="27"/>
                </a:lnTo>
                <a:lnTo>
                  <a:pt x="28" y="34"/>
                </a:lnTo>
                <a:lnTo>
                  <a:pt x="35"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 name="Freeform 164"/>
          <p:cNvSpPr>
            <a:spLocks/>
          </p:cNvSpPr>
          <p:nvPr/>
        </p:nvSpPr>
        <p:spPr bwMode="auto">
          <a:xfrm>
            <a:off x="611188" y="4052888"/>
            <a:ext cx="66675" cy="109537"/>
          </a:xfrm>
          <a:custGeom>
            <a:avLst/>
            <a:gdLst>
              <a:gd name="T0" fmla="*/ 2147483647 w 42"/>
              <a:gd name="T1" fmla="*/ 2147483647 h 69"/>
              <a:gd name="T2" fmla="*/ 2147483647 w 42"/>
              <a:gd name="T3" fmla="*/ 2147483647 h 69"/>
              <a:gd name="T4" fmla="*/ 2147483647 w 42"/>
              <a:gd name="T5" fmla="*/ 2147483647 h 69"/>
              <a:gd name="T6" fmla="*/ 2147483647 w 42"/>
              <a:gd name="T7" fmla="*/ 2147483647 h 69"/>
              <a:gd name="T8" fmla="*/ 2147483647 w 42"/>
              <a:gd name="T9" fmla="*/ 2147483647 h 69"/>
              <a:gd name="T10" fmla="*/ 2147483647 w 42"/>
              <a:gd name="T11" fmla="*/ 2147483647 h 69"/>
              <a:gd name="T12" fmla="*/ 2147483647 w 42"/>
              <a:gd name="T13" fmla="*/ 2147483647 h 69"/>
              <a:gd name="T14" fmla="*/ 0 w 42"/>
              <a:gd name="T15" fmla="*/ 2147483647 h 69"/>
              <a:gd name="T16" fmla="*/ 2147483647 w 42"/>
              <a:gd name="T17" fmla="*/ 2147483647 h 69"/>
              <a:gd name="T18" fmla="*/ 2147483647 w 42"/>
              <a:gd name="T19" fmla="*/ 0 h 69"/>
              <a:gd name="T20" fmla="*/ 2147483647 w 42"/>
              <a:gd name="T21" fmla="*/ 2147483647 h 69"/>
              <a:gd name="T22" fmla="*/ 2147483647 w 42"/>
              <a:gd name="T23" fmla="*/ 2147483647 h 69"/>
              <a:gd name="T24" fmla="*/ 2147483647 w 42"/>
              <a:gd name="T25" fmla="*/ 2147483647 h 69"/>
              <a:gd name="T26" fmla="*/ 2147483647 w 42"/>
              <a:gd name="T27" fmla="*/ 2147483647 h 69"/>
              <a:gd name="T28" fmla="*/ 2147483647 w 42"/>
              <a:gd name="T29" fmla="*/ 2147483647 h 69"/>
              <a:gd name="T30" fmla="*/ 2147483647 w 42"/>
              <a:gd name="T31" fmla="*/ 2147483647 h 69"/>
              <a:gd name="T32" fmla="*/ 2147483647 w 42"/>
              <a:gd name="T33" fmla="*/ 2147483647 h 69"/>
              <a:gd name="T34" fmla="*/ 2147483647 w 42"/>
              <a:gd name="T35" fmla="*/ 2147483647 h 69"/>
              <a:gd name="T36" fmla="*/ 2147483647 w 42"/>
              <a:gd name="T37" fmla="*/ 2147483647 h 69"/>
              <a:gd name="T38" fmla="*/ 2147483647 w 42"/>
              <a:gd name="T39" fmla="*/ 2147483647 h 69"/>
              <a:gd name="T40" fmla="*/ 2147483647 w 42"/>
              <a:gd name="T41" fmla="*/ 2147483647 h 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69"/>
              <a:gd name="T65" fmla="*/ 42 w 42"/>
              <a:gd name="T66" fmla="*/ 69 h 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69">
                <a:moveTo>
                  <a:pt x="14" y="41"/>
                </a:moveTo>
                <a:lnTo>
                  <a:pt x="21" y="55"/>
                </a:lnTo>
                <a:lnTo>
                  <a:pt x="28" y="55"/>
                </a:lnTo>
                <a:lnTo>
                  <a:pt x="42" y="55"/>
                </a:lnTo>
                <a:lnTo>
                  <a:pt x="42" y="62"/>
                </a:lnTo>
                <a:lnTo>
                  <a:pt x="28" y="69"/>
                </a:lnTo>
                <a:lnTo>
                  <a:pt x="7" y="55"/>
                </a:lnTo>
                <a:lnTo>
                  <a:pt x="0" y="34"/>
                </a:lnTo>
                <a:lnTo>
                  <a:pt x="7" y="13"/>
                </a:lnTo>
                <a:lnTo>
                  <a:pt x="21" y="0"/>
                </a:lnTo>
                <a:lnTo>
                  <a:pt x="42" y="7"/>
                </a:lnTo>
                <a:lnTo>
                  <a:pt x="42" y="27"/>
                </a:lnTo>
                <a:lnTo>
                  <a:pt x="42" y="41"/>
                </a:lnTo>
                <a:lnTo>
                  <a:pt x="14" y="41"/>
                </a:lnTo>
                <a:lnTo>
                  <a:pt x="28" y="27"/>
                </a:lnTo>
                <a:lnTo>
                  <a:pt x="28" y="13"/>
                </a:lnTo>
                <a:lnTo>
                  <a:pt x="21" y="13"/>
                </a:lnTo>
                <a:lnTo>
                  <a:pt x="14" y="20"/>
                </a:lnTo>
                <a:lnTo>
                  <a:pt x="14" y="27"/>
                </a:lnTo>
                <a:lnTo>
                  <a:pt x="28" y="27"/>
                </a:lnTo>
                <a:lnTo>
                  <a:pt x="14" y="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8" name="Freeform 165"/>
          <p:cNvSpPr>
            <a:spLocks/>
          </p:cNvSpPr>
          <p:nvPr/>
        </p:nvSpPr>
        <p:spPr bwMode="auto">
          <a:xfrm>
            <a:off x="688975" y="4052888"/>
            <a:ext cx="53975" cy="109537"/>
          </a:xfrm>
          <a:custGeom>
            <a:avLst/>
            <a:gdLst>
              <a:gd name="T0" fmla="*/ 2147483647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2147483647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7" y="55"/>
                </a:moveTo>
                <a:lnTo>
                  <a:pt x="13" y="55"/>
                </a:lnTo>
                <a:lnTo>
                  <a:pt x="20" y="48"/>
                </a:lnTo>
                <a:lnTo>
                  <a:pt x="13" y="41"/>
                </a:lnTo>
                <a:lnTo>
                  <a:pt x="7" y="27"/>
                </a:lnTo>
                <a:lnTo>
                  <a:pt x="0" y="20"/>
                </a:lnTo>
                <a:lnTo>
                  <a:pt x="7" y="7"/>
                </a:lnTo>
                <a:lnTo>
                  <a:pt x="20" y="0"/>
                </a:lnTo>
                <a:lnTo>
                  <a:pt x="34" y="7"/>
                </a:lnTo>
                <a:lnTo>
                  <a:pt x="34" y="13"/>
                </a:lnTo>
                <a:lnTo>
                  <a:pt x="20" y="13"/>
                </a:lnTo>
                <a:lnTo>
                  <a:pt x="13" y="20"/>
                </a:lnTo>
                <a:lnTo>
                  <a:pt x="20" y="27"/>
                </a:lnTo>
                <a:lnTo>
                  <a:pt x="34" y="34"/>
                </a:lnTo>
                <a:lnTo>
                  <a:pt x="34" y="48"/>
                </a:lnTo>
                <a:lnTo>
                  <a:pt x="27" y="62"/>
                </a:lnTo>
                <a:lnTo>
                  <a:pt x="13" y="69"/>
                </a:lnTo>
                <a:lnTo>
                  <a:pt x="0" y="62"/>
                </a:lnTo>
                <a:lnTo>
                  <a:pt x="7"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9" name="Freeform 166"/>
          <p:cNvSpPr>
            <a:spLocks/>
          </p:cNvSpPr>
          <p:nvPr/>
        </p:nvSpPr>
        <p:spPr bwMode="auto">
          <a:xfrm>
            <a:off x="754063" y="4052888"/>
            <a:ext cx="53975" cy="109537"/>
          </a:xfrm>
          <a:custGeom>
            <a:avLst/>
            <a:gdLst>
              <a:gd name="T0" fmla="*/ 0 w 34"/>
              <a:gd name="T1" fmla="*/ 2147483647 h 69"/>
              <a:gd name="T2" fmla="*/ 2147483647 w 34"/>
              <a:gd name="T3" fmla="*/ 2147483647 h 69"/>
              <a:gd name="T4" fmla="*/ 2147483647 w 34"/>
              <a:gd name="T5" fmla="*/ 2147483647 h 69"/>
              <a:gd name="T6" fmla="*/ 2147483647 w 34"/>
              <a:gd name="T7" fmla="*/ 2147483647 h 69"/>
              <a:gd name="T8" fmla="*/ 2147483647 w 34"/>
              <a:gd name="T9" fmla="*/ 2147483647 h 69"/>
              <a:gd name="T10" fmla="*/ 0 w 34"/>
              <a:gd name="T11" fmla="*/ 2147483647 h 69"/>
              <a:gd name="T12" fmla="*/ 2147483647 w 34"/>
              <a:gd name="T13" fmla="*/ 2147483647 h 69"/>
              <a:gd name="T14" fmla="*/ 2147483647 w 34"/>
              <a:gd name="T15" fmla="*/ 0 h 69"/>
              <a:gd name="T16" fmla="*/ 2147483647 w 34"/>
              <a:gd name="T17" fmla="*/ 2147483647 h 69"/>
              <a:gd name="T18" fmla="*/ 2147483647 w 34"/>
              <a:gd name="T19" fmla="*/ 2147483647 h 69"/>
              <a:gd name="T20" fmla="*/ 2147483647 w 34"/>
              <a:gd name="T21" fmla="*/ 2147483647 h 69"/>
              <a:gd name="T22" fmla="*/ 2147483647 w 34"/>
              <a:gd name="T23" fmla="*/ 2147483647 h 69"/>
              <a:gd name="T24" fmla="*/ 2147483647 w 34"/>
              <a:gd name="T25" fmla="*/ 2147483647 h 69"/>
              <a:gd name="T26" fmla="*/ 2147483647 w 34"/>
              <a:gd name="T27" fmla="*/ 2147483647 h 69"/>
              <a:gd name="T28" fmla="*/ 2147483647 w 34"/>
              <a:gd name="T29" fmla="*/ 2147483647 h 69"/>
              <a:gd name="T30" fmla="*/ 2147483647 w 34"/>
              <a:gd name="T31" fmla="*/ 2147483647 h 69"/>
              <a:gd name="T32" fmla="*/ 2147483647 w 34"/>
              <a:gd name="T33" fmla="*/ 2147483647 h 69"/>
              <a:gd name="T34" fmla="*/ 0 w 34"/>
              <a:gd name="T35" fmla="*/ 2147483647 h 69"/>
              <a:gd name="T36" fmla="*/ 0 w 34"/>
              <a:gd name="T37" fmla="*/ 2147483647 h 6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
              <a:gd name="T58" fmla="*/ 0 h 69"/>
              <a:gd name="T59" fmla="*/ 34 w 34"/>
              <a:gd name="T60" fmla="*/ 69 h 6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 h="69">
                <a:moveTo>
                  <a:pt x="0" y="55"/>
                </a:moveTo>
                <a:lnTo>
                  <a:pt x="14" y="55"/>
                </a:lnTo>
                <a:lnTo>
                  <a:pt x="21" y="48"/>
                </a:lnTo>
                <a:lnTo>
                  <a:pt x="14" y="41"/>
                </a:lnTo>
                <a:lnTo>
                  <a:pt x="7" y="27"/>
                </a:lnTo>
                <a:lnTo>
                  <a:pt x="0" y="20"/>
                </a:lnTo>
                <a:lnTo>
                  <a:pt x="7" y="7"/>
                </a:lnTo>
                <a:lnTo>
                  <a:pt x="21" y="0"/>
                </a:lnTo>
                <a:lnTo>
                  <a:pt x="34" y="7"/>
                </a:lnTo>
                <a:lnTo>
                  <a:pt x="28" y="13"/>
                </a:lnTo>
                <a:lnTo>
                  <a:pt x="21" y="13"/>
                </a:lnTo>
                <a:lnTo>
                  <a:pt x="14" y="20"/>
                </a:lnTo>
                <a:lnTo>
                  <a:pt x="21" y="27"/>
                </a:lnTo>
                <a:lnTo>
                  <a:pt x="34" y="34"/>
                </a:lnTo>
                <a:lnTo>
                  <a:pt x="34" y="48"/>
                </a:lnTo>
                <a:lnTo>
                  <a:pt x="28" y="62"/>
                </a:lnTo>
                <a:lnTo>
                  <a:pt x="14" y="69"/>
                </a:lnTo>
                <a:lnTo>
                  <a:pt x="0" y="62"/>
                </a:lnTo>
                <a:lnTo>
                  <a:pt x="0"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Title 1"/>
          <p:cNvSpPr>
            <a:spLocks noGrp="1"/>
          </p:cNvSpPr>
          <p:nvPr>
            <p:ph type="title"/>
          </p:nvPr>
        </p:nvSpPr>
        <p:spPr/>
        <p:txBody>
          <a:bodyPr/>
          <a:lstStyle/>
          <a:p>
            <a:r>
              <a:rPr lang="en-US"/>
              <a:t>Recap: Assess Performance</a:t>
            </a:r>
          </a:p>
        </p:txBody>
      </p:sp>
      <p:sp>
        <p:nvSpPr>
          <p:cNvPr id="288771" name="Content Placeholder 2"/>
          <p:cNvSpPr>
            <a:spLocks noGrp="1"/>
          </p:cNvSpPr>
          <p:nvPr>
            <p:ph idx="1"/>
          </p:nvPr>
        </p:nvSpPr>
        <p:spPr/>
        <p:txBody>
          <a:bodyPr/>
          <a:lstStyle/>
          <a:p>
            <a:pPr algn="ctr">
              <a:buFont typeface="Arial" charset="0"/>
              <a:buNone/>
            </a:pPr>
            <a:endParaRPr lang="en-US" dirty="0"/>
          </a:p>
          <a:p>
            <a:pPr algn="ctr">
              <a:buFont typeface="Arial" charset="0"/>
              <a:buNone/>
            </a:pPr>
            <a:endParaRPr lang="en-US" dirty="0"/>
          </a:p>
          <a:p>
            <a:pPr algn="ctr">
              <a:buFont typeface="Arial" charset="0"/>
              <a:buNone/>
            </a:pPr>
            <a:r>
              <a:rPr lang="en-US" sz="4000" i="1" dirty="0"/>
              <a:t>Don’t start with audits!</a:t>
            </a:r>
          </a:p>
        </p:txBody>
      </p:sp>
      <p:sp>
        <p:nvSpPr>
          <p:cNvPr id="288772" name="Rectangle 8"/>
          <p:cNvSpPr>
            <a:spLocks noChangeArrowheads="1"/>
          </p:cNvSpPr>
          <p:nvPr/>
        </p:nvSpPr>
        <p:spPr bwMode="auto">
          <a:xfrm>
            <a:off x="7181850" y="0"/>
            <a:ext cx="1962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Recap and Send-off</a:t>
            </a:r>
          </a:p>
        </p:txBody>
      </p:sp>
      <p:sp>
        <p:nvSpPr>
          <p:cNvPr id="5"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271</a:t>
            </a:fld>
            <a:endParaRPr lang="en-US" dirty="0"/>
          </a:p>
        </p:txBody>
      </p:sp>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Title 1"/>
          <p:cNvSpPr>
            <a:spLocks noGrp="1"/>
          </p:cNvSpPr>
          <p:nvPr>
            <p:ph type="title"/>
          </p:nvPr>
        </p:nvSpPr>
        <p:spPr/>
        <p:txBody>
          <a:bodyPr/>
          <a:lstStyle/>
          <a:p>
            <a:r>
              <a:rPr lang="en-US"/>
              <a:t>Recap: Assess Performance</a:t>
            </a:r>
          </a:p>
        </p:txBody>
      </p:sp>
      <p:sp>
        <p:nvSpPr>
          <p:cNvPr id="289795" name="Content Placeholder 2"/>
          <p:cNvSpPr>
            <a:spLocks noGrp="1"/>
          </p:cNvSpPr>
          <p:nvPr>
            <p:ph sz="half" idx="1"/>
          </p:nvPr>
        </p:nvSpPr>
        <p:spPr/>
        <p:txBody>
          <a:bodyPr/>
          <a:lstStyle/>
          <a:p>
            <a:pPr>
              <a:buFont typeface="Arial" charset="0"/>
              <a:buNone/>
            </a:pPr>
            <a:r>
              <a:rPr lang="en-US" sz="3000" b="1"/>
              <a:t>Monitor </a:t>
            </a:r>
          </a:p>
          <a:p>
            <a:r>
              <a:rPr lang="en-US" sz="2600"/>
              <a:t>Know what performance actually is</a:t>
            </a:r>
          </a:p>
          <a:p>
            <a:pPr>
              <a:spcBef>
                <a:spcPts val="1800"/>
              </a:spcBef>
            </a:pPr>
            <a:r>
              <a:rPr lang="en-US" sz="2600"/>
              <a:t>Different time scales</a:t>
            </a:r>
          </a:p>
          <a:p>
            <a:pPr lvl="1"/>
            <a:r>
              <a:rPr lang="en-US"/>
              <a:t>Year</a:t>
            </a:r>
          </a:p>
          <a:p>
            <a:pPr lvl="1"/>
            <a:r>
              <a:rPr lang="en-US"/>
              <a:t>Month</a:t>
            </a:r>
          </a:p>
          <a:p>
            <a:pPr lvl="1"/>
            <a:r>
              <a:rPr lang="en-US"/>
              <a:t>Day</a:t>
            </a:r>
          </a:p>
          <a:p>
            <a:pPr lvl="1"/>
            <a:r>
              <a:rPr lang="en-US"/>
              <a:t>Hour or shorter</a:t>
            </a:r>
          </a:p>
        </p:txBody>
      </p:sp>
      <p:sp>
        <p:nvSpPr>
          <p:cNvPr id="289796" name="Content Placeholder 3"/>
          <p:cNvSpPr>
            <a:spLocks noGrp="1"/>
          </p:cNvSpPr>
          <p:nvPr>
            <p:ph sz="half" idx="2"/>
          </p:nvPr>
        </p:nvSpPr>
        <p:spPr/>
        <p:txBody>
          <a:bodyPr/>
          <a:lstStyle/>
          <a:p>
            <a:pPr>
              <a:buFont typeface="Arial" charset="0"/>
              <a:buNone/>
            </a:pPr>
            <a:r>
              <a:rPr lang="en-US" sz="3000" b="1" dirty="0"/>
              <a:t>Benchmark</a:t>
            </a:r>
          </a:p>
          <a:p>
            <a:r>
              <a:rPr lang="en-US" sz="2600" dirty="0"/>
              <a:t>Know how performance compares </a:t>
            </a:r>
          </a:p>
          <a:p>
            <a:pPr>
              <a:spcBef>
                <a:spcPts val="1800"/>
              </a:spcBef>
            </a:pPr>
            <a:r>
              <a:rPr lang="en-US" sz="2600" dirty="0"/>
              <a:t>Relevant references</a:t>
            </a:r>
          </a:p>
          <a:p>
            <a:pPr lvl="1"/>
            <a:r>
              <a:rPr lang="en-US" dirty="0"/>
              <a:t>Self reference (history)</a:t>
            </a:r>
          </a:p>
          <a:p>
            <a:pPr lvl="1"/>
            <a:r>
              <a:rPr lang="en-US" dirty="0"/>
              <a:t>Similar buildings</a:t>
            </a:r>
          </a:p>
          <a:p>
            <a:pPr lvl="1"/>
            <a:r>
              <a:rPr lang="en-US" dirty="0"/>
              <a:t>Local utility examples</a:t>
            </a:r>
          </a:p>
          <a:p>
            <a:pPr lvl="1"/>
            <a:r>
              <a:rPr lang="en-US" dirty="0"/>
              <a:t>ENERGY STAR, etc.</a:t>
            </a:r>
          </a:p>
        </p:txBody>
      </p:sp>
      <p:sp>
        <p:nvSpPr>
          <p:cNvPr id="289797" name="Rectangle 8"/>
          <p:cNvSpPr>
            <a:spLocks noChangeArrowheads="1"/>
          </p:cNvSpPr>
          <p:nvPr/>
        </p:nvSpPr>
        <p:spPr bwMode="auto">
          <a:xfrm>
            <a:off x="7181850" y="0"/>
            <a:ext cx="1962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Recap and Send-off</a:t>
            </a:r>
          </a:p>
        </p:txBody>
      </p:sp>
      <p:sp>
        <p:nvSpPr>
          <p:cNvPr id="6"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272</a:t>
            </a:fld>
            <a:endParaRPr lang="en-US" dirty="0"/>
          </a:p>
        </p:txBody>
      </p:sp>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Title 1"/>
          <p:cNvSpPr>
            <a:spLocks noGrp="1"/>
          </p:cNvSpPr>
          <p:nvPr>
            <p:ph type="title"/>
          </p:nvPr>
        </p:nvSpPr>
        <p:spPr>
          <a:xfrm>
            <a:off x="0" y="533400"/>
            <a:ext cx="9144000" cy="884238"/>
          </a:xfrm>
        </p:spPr>
        <p:txBody>
          <a:bodyPr/>
          <a:lstStyle/>
          <a:p>
            <a:r>
              <a:rPr lang="en-US"/>
              <a:t>Recap: Why Assess Performance?</a:t>
            </a:r>
          </a:p>
        </p:txBody>
      </p:sp>
      <p:sp>
        <p:nvSpPr>
          <p:cNvPr id="269315" name="Content Placeholder 4"/>
          <p:cNvSpPr>
            <a:spLocks noGrp="1"/>
          </p:cNvSpPr>
          <p:nvPr>
            <p:ph idx="1"/>
          </p:nvPr>
        </p:nvSpPr>
        <p:spPr>
          <a:xfrm>
            <a:off x="419100" y="1662112"/>
            <a:ext cx="8305800" cy="4876800"/>
          </a:xfrm>
        </p:spPr>
        <p:txBody>
          <a:bodyPr/>
          <a:lstStyle/>
          <a:p>
            <a:pPr>
              <a:buFont typeface="Arial" pitchFamily="34" charset="0"/>
              <a:buNone/>
              <a:defRPr/>
            </a:pPr>
            <a:r>
              <a:rPr lang="en-US" dirty="0"/>
              <a:t>To see striking patterns and big differences</a:t>
            </a:r>
          </a:p>
          <a:p>
            <a:pPr indent="-228600">
              <a:defRPr/>
            </a:pPr>
            <a:r>
              <a:rPr lang="en-US" sz="2800" dirty="0"/>
              <a:t>Time-based performance</a:t>
            </a:r>
          </a:p>
          <a:p>
            <a:pPr lvl="1">
              <a:defRPr/>
            </a:pPr>
            <a:r>
              <a:rPr lang="en-US" sz="2400" dirty="0"/>
              <a:t>Winter versus summer</a:t>
            </a:r>
          </a:p>
          <a:p>
            <a:pPr lvl="1">
              <a:defRPr/>
            </a:pPr>
            <a:r>
              <a:rPr lang="en-US" sz="2400" dirty="0"/>
              <a:t>Weekday versus weekend</a:t>
            </a:r>
          </a:p>
          <a:p>
            <a:pPr lvl="1">
              <a:defRPr/>
            </a:pPr>
            <a:r>
              <a:rPr lang="en-US" sz="2400" dirty="0"/>
              <a:t>Day versus night</a:t>
            </a:r>
          </a:p>
          <a:p>
            <a:pPr indent="-228600">
              <a:spcBef>
                <a:spcPts val="1800"/>
              </a:spcBef>
              <a:defRPr/>
            </a:pPr>
            <a:r>
              <a:rPr lang="en-US" sz="2800" dirty="0"/>
              <a:t>One building versus other buildings’ performance</a:t>
            </a:r>
          </a:p>
          <a:p>
            <a:pPr indent="-228600">
              <a:spcBef>
                <a:spcPts val="1800"/>
              </a:spcBef>
              <a:defRPr/>
            </a:pPr>
            <a:r>
              <a:rPr lang="en-US" sz="2800" dirty="0"/>
              <a:t>Predicted versus actual performance</a:t>
            </a:r>
          </a:p>
        </p:txBody>
      </p:sp>
      <p:sp>
        <p:nvSpPr>
          <p:cNvPr id="290820" name="Rectangle 8"/>
          <p:cNvSpPr>
            <a:spLocks noChangeArrowheads="1"/>
          </p:cNvSpPr>
          <p:nvPr/>
        </p:nvSpPr>
        <p:spPr bwMode="auto">
          <a:xfrm>
            <a:off x="7181850" y="0"/>
            <a:ext cx="1962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Recap and Send-off</a:t>
            </a:r>
          </a:p>
        </p:txBody>
      </p:sp>
      <p:sp>
        <p:nvSpPr>
          <p:cNvPr id="5"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273</a:t>
            </a:fld>
            <a:endParaRPr lang="en-US" dirty="0"/>
          </a:p>
        </p:txBody>
      </p:sp>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Title 1"/>
          <p:cNvSpPr>
            <a:spLocks noGrp="1"/>
          </p:cNvSpPr>
          <p:nvPr>
            <p:ph type="title"/>
          </p:nvPr>
        </p:nvSpPr>
        <p:spPr/>
        <p:txBody>
          <a:bodyPr/>
          <a:lstStyle/>
          <a:p>
            <a:r>
              <a:rPr lang="en-US" dirty="0"/>
              <a:t>Recap: Create Action Plan</a:t>
            </a:r>
          </a:p>
        </p:txBody>
      </p:sp>
      <p:sp>
        <p:nvSpPr>
          <p:cNvPr id="291843" name="Content Placeholder 3"/>
          <p:cNvSpPr>
            <a:spLocks noGrp="1"/>
          </p:cNvSpPr>
          <p:nvPr>
            <p:ph sz="half" idx="1"/>
          </p:nvPr>
        </p:nvSpPr>
        <p:spPr>
          <a:xfrm>
            <a:off x="228600" y="1600200"/>
            <a:ext cx="4267200" cy="4876800"/>
          </a:xfrm>
        </p:spPr>
        <p:txBody>
          <a:bodyPr/>
          <a:lstStyle/>
          <a:p>
            <a:pPr>
              <a:buFont typeface="Arial" charset="0"/>
              <a:buNone/>
            </a:pPr>
            <a:r>
              <a:rPr lang="en-US" b="1"/>
              <a:t>Questions to guide you</a:t>
            </a:r>
            <a:r>
              <a:rPr lang="en-US" b="1" spc="-10" dirty="0"/>
              <a:t>:</a:t>
            </a:r>
          </a:p>
          <a:p>
            <a:r>
              <a:rPr lang="en-US" sz="2600" dirty="0"/>
              <a:t>Where are there big differences?</a:t>
            </a:r>
          </a:p>
          <a:p>
            <a:pPr>
              <a:spcBef>
                <a:spcPts val="1200"/>
              </a:spcBef>
            </a:pPr>
            <a:r>
              <a:rPr lang="en-US" sz="2600" dirty="0"/>
              <a:t>What could cause the differences?</a:t>
            </a:r>
          </a:p>
          <a:p>
            <a:pPr>
              <a:spcBef>
                <a:spcPts val="1200"/>
              </a:spcBef>
            </a:pPr>
            <a:r>
              <a:rPr lang="en-US" sz="2600" dirty="0"/>
              <a:t>What can you adjust?</a:t>
            </a:r>
          </a:p>
          <a:p>
            <a:endParaRPr lang="en-US" dirty="0"/>
          </a:p>
          <a:p>
            <a:pPr>
              <a:buFont typeface="Arial" charset="0"/>
              <a:buNone/>
            </a:pPr>
            <a:endParaRPr lang="en-US" dirty="0"/>
          </a:p>
        </p:txBody>
      </p:sp>
      <p:sp>
        <p:nvSpPr>
          <p:cNvPr id="291844" name="Content Placeholder 4"/>
          <p:cNvSpPr>
            <a:spLocks noGrp="1"/>
          </p:cNvSpPr>
          <p:nvPr>
            <p:ph sz="half" idx="2"/>
          </p:nvPr>
        </p:nvSpPr>
        <p:spPr>
          <a:xfrm>
            <a:off x="4648200" y="1600200"/>
            <a:ext cx="4419600" cy="4876800"/>
          </a:xfrm>
        </p:spPr>
        <p:txBody>
          <a:bodyPr/>
          <a:lstStyle/>
          <a:p>
            <a:pPr>
              <a:buFont typeface="Arial" charset="0"/>
              <a:buNone/>
            </a:pPr>
            <a:r>
              <a:rPr lang="en-US" b="1" dirty="0"/>
              <a:t>Ingredients of </a:t>
            </a:r>
            <a:r>
              <a:rPr lang="en-US" b="1"/>
              <a:t>your plan</a:t>
            </a:r>
            <a:r>
              <a:rPr lang="en-US" b="1" dirty="0"/>
              <a:t>:</a:t>
            </a:r>
          </a:p>
          <a:p>
            <a:r>
              <a:rPr lang="en-US" sz="2600" dirty="0"/>
              <a:t>Choose something to adjust </a:t>
            </a:r>
          </a:p>
          <a:p>
            <a:pPr>
              <a:spcBef>
                <a:spcPts val="1200"/>
              </a:spcBef>
            </a:pPr>
            <a:r>
              <a:rPr lang="en-US" sz="2600" dirty="0"/>
              <a:t>Monitor performance before and after</a:t>
            </a:r>
          </a:p>
          <a:p>
            <a:pPr>
              <a:spcBef>
                <a:spcPts val="1200"/>
              </a:spcBef>
            </a:pPr>
            <a:r>
              <a:rPr lang="en-US" sz="2600" dirty="0"/>
              <a:t>Identify limits and barriers</a:t>
            </a:r>
          </a:p>
          <a:p>
            <a:pPr>
              <a:spcBef>
                <a:spcPts val="1200"/>
              </a:spcBef>
            </a:pPr>
            <a:r>
              <a:rPr lang="en-US" sz="2600" dirty="0"/>
              <a:t>Repeat</a:t>
            </a:r>
          </a:p>
        </p:txBody>
      </p:sp>
      <p:sp>
        <p:nvSpPr>
          <p:cNvPr id="291845" name="Rectangle 8"/>
          <p:cNvSpPr>
            <a:spLocks noChangeArrowheads="1"/>
          </p:cNvSpPr>
          <p:nvPr/>
        </p:nvSpPr>
        <p:spPr bwMode="auto">
          <a:xfrm>
            <a:off x="7181850" y="0"/>
            <a:ext cx="1962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Recap and Send-off</a:t>
            </a:r>
          </a:p>
        </p:txBody>
      </p:sp>
      <p:sp>
        <p:nvSpPr>
          <p:cNvPr id="6"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274</a:t>
            </a:fld>
            <a:endParaRPr lang="en-US" dirty="0"/>
          </a:p>
        </p:txBody>
      </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Title 4"/>
          <p:cNvSpPr>
            <a:spLocks noGrp="1"/>
          </p:cNvSpPr>
          <p:nvPr>
            <p:ph type="title"/>
          </p:nvPr>
        </p:nvSpPr>
        <p:spPr/>
        <p:txBody>
          <a:bodyPr/>
          <a:lstStyle/>
          <a:p>
            <a:r>
              <a:rPr lang="en-US"/>
              <a:t>Recap: Evaluate Progress</a:t>
            </a:r>
          </a:p>
        </p:txBody>
      </p:sp>
      <p:sp>
        <p:nvSpPr>
          <p:cNvPr id="292867" name="Content Placeholder 5"/>
          <p:cNvSpPr>
            <a:spLocks noGrp="1"/>
          </p:cNvSpPr>
          <p:nvPr>
            <p:ph sz="half" idx="1"/>
          </p:nvPr>
        </p:nvSpPr>
        <p:spPr/>
        <p:txBody>
          <a:bodyPr/>
          <a:lstStyle/>
          <a:p>
            <a:pPr>
              <a:buFont typeface="Arial" charset="0"/>
              <a:buNone/>
            </a:pPr>
            <a:r>
              <a:rPr lang="en-US" b="1" dirty="0"/>
              <a:t>How?</a:t>
            </a:r>
          </a:p>
          <a:p>
            <a:r>
              <a:rPr lang="en-US" sz="2600" dirty="0"/>
              <a:t>Look at energy use over time</a:t>
            </a:r>
          </a:p>
          <a:p>
            <a:pPr>
              <a:spcBef>
                <a:spcPts val="1200"/>
              </a:spcBef>
            </a:pPr>
            <a:r>
              <a:rPr lang="en-US" sz="2600" dirty="0"/>
              <a:t>Do adjustments sync with improved energy use?</a:t>
            </a:r>
          </a:p>
          <a:p>
            <a:pPr>
              <a:buFont typeface="Arial" charset="0"/>
              <a:buNone/>
            </a:pPr>
            <a:endParaRPr lang="en-US" dirty="0"/>
          </a:p>
        </p:txBody>
      </p:sp>
      <p:sp>
        <p:nvSpPr>
          <p:cNvPr id="292868" name="Content Placeholder 6"/>
          <p:cNvSpPr>
            <a:spLocks noGrp="1"/>
          </p:cNvSpPr>
          <p:nvPr>
            <p:ph sz="half" idx="2"/>
          </p:nvPr>
        </p:nvSpPr>
        <p:spPr/>
        <p:txBody>
          <a:bodyPr/>
          <a:lstStyle/>
          <a:p>
            <a:pPr>
              <a:buFont typeface="Arial" charset="0"/>
              <a:buNone/>
            </a:pPr>
            <a:r>
              <a:rPr lang="en-US" b="1"/>
              <a:t>Why?</a:t>
            </a:r>
          </a:p>
          <a:p>
            <a:r>
              <a:rPr lang="en-US" sz="2600"/>
              <a:t>Prove that adjustments improve energy use</a:t>
            </a:r>
          </a:p>
          <a:p>
            <a:pPr>
              <a:spcBef>
                <a:spcPts val="1200"/>
              </a:spcBef>
            </a:pPr>
            <a:r>
              <a:rPr lang="en-US" sz="2600"/>
              <a:t>To guide your next actions</a:t>
            </a:r>
          </a:p>
        </p:txBody>
      </p:sp>
      <p:sp>
        <p:nvSpPr>
          <p:cNvPr id="292869" name="Rectangle 8"/>
          <p:cNvSpPr>
            <a:spLocks noChangeArrowheads="1"/>
          </p:cNvSpPr>
          <p:nvPr/>
        </p:nvSpPr>
        <p:spPr bwMode="auto">
          <a:xfrm>
            <a:off x="7181850" y="0"/>
            <a:ext cx="1962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Recap and Send-off</a:t>
            </a:r>
          </a:p>
        </p:txBody>
      </p:sp>
      <p:sp>
        <p:nvSpPr>
          <p:cNvPr id="6"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275</a:t>
            </a:fld>
            <a:endParaRPr lang="en-US" dirty="0"/>
          </a:p>
        </p:txBody>
      </p:sp>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Title 4"/>
          <p:cNvSpPr>
            <a:spLocks noGrp="1"/>
          </p:cNvSpPr>
          <p:nvPr>
            <p:ph type="title"/>
          </p:nvPr>
        </p:nvSpPr>
        <p:spPr/>
        <p:txBody>
          <a:bodyPr/>
          <a:lstStyle/>
          <a:p>
            <a:r>
              <a:rPr lang="en-US" dirty="0"/>
              <a:t>Recap: Accountability</a:t>
            </a:r>
          </a:p>
        </p:txBody>
      </p:sp>
      <p:sp>
        <p:nvSpPr>
          <p:cNvPr id="293891" name="Content Placeholder 5"/>
          <p:cNvSpPr>
            <a:spLocks noGrp="1"/>
          </p:cNvSpPr>
          <p:nvPr>
            <p:ph idx="1"/>
          </p:nvPr>
        </p:nvSpPr>
        <p:spPr/>
        <p:txBody>
          <a:bodyPr/>
          <a:lstStyle/>
          <a:p>
            <a:pPr>
              <a:buFont typeface="Arial" charset="0"/>
              <a:buNone/>
            </a:pPr>
            <a:r>
              <a:rPr lang="en-US" dirty="0"/>
              <a:t>Who is accountable to</a:t>
            </a:r>
          </a:p>
          <a:p>
            <a:pPr>
              <a:spcBef>
                <a:spcPts val="1200"/>
              </a:spcBef>
            </a:pPr>
            <a:r>
              <a:rPr lang="en-US" sz="2800" dirty="0"/>
              <a:t>Assess energy performance?</a:t>
            </a:r>
          </a:p>
          <a:p>
            <a:pPr>
              <a:spcBef>
                <a:spcPts val="1200"/>
              </a:spcBef>
            </a:pPr>
            <a:r>
              <a:rPr lang="en-US" sz="2800" dirty="0"/>
              <a:t>Create and carry out action plans to improve performance?</a:t>
            </a:r>
          </a:p>
          <a:p>
            <a:pPr>
              <a:spcBef>
                <a:spcPts val="1200"/>
              </a:spcBef>
            </a:pPr>
            <a:r>
              <a:rPr lang="en-US" sz="2800" dirty="0"/>
              <a:t>Evaluate progress?</a:t>
            </a:r>
          </a:p>
        </p:txBody>
      </p:sp>
      <p:sp>
        <p:nvSpPr>
          <p:cNvPr id="4"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276</a:t>
            </a:fld>
            <a:endParaRPr lang="en-US" dirty="0"/>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33400"/>
            <a:ext cx="9144000" cy="884238"/>
          </a:xfrm>
        </p:spPr>
        <p:txBody>
          <a:bodyPr rtlCol="0">
            <a:normAutofit fontScale="90000"/>
          </a:bodyPr>
          <a:lstStyle/>
          <a:p>
            <a:pPr fontAlgn="auto">
              <a:spcAft>
                <a:spcPts val="0"/>
              </a:spcAft>
              <a:defRPr/>
            </a:pPr>
            <a:r>
              <a:rPr lang="en-US" dirty="0"/>
              <a:t>Recap: When are You Really Ready for Audits and </a:t>
            </a:r>
            <a:r>
              <a:rPr lang="en-US" dirty="0" err="1"/>
              <a:t>Retrocommissioning</a:t>
            </a:r>
            <a:r>
              <a:rPr lang="en-US" dirty="0"/>
              <a:t>?</a:t>
            </a:r>
          </a:p>
        </p:txBody>
      </p:sp>
      <p:sp>
        <p:nvSpPr>
          <p:cNvPr id="294915" name="Content Placeholder 4"/>
          <p:cNvSpPr>
            <a:spLocks noGrp="1"/>
          </p:cNvSpPr>
          <p:nvPr>
            <p:ph idx="1"/>
          </p:nvPr>
        </p:nvSpPr>
        <p:spPr>
          <a:xfrm>
            <a:off x="457200" y="2057400"/>
            <a:ext cx="8229600" cy="4419600"/>
          </a:xfrm>
        </p:spPr>
        <p:txBody>
          <a:bodyPr/>
          <a:lstStyle/>
          <a:p>
            <a:pPr>
              <a:spcBef>
                <a:spcPts val="1800"/>
              </a:spcBef>
            </a:pPr>
            <a:r>
              <a:rPr lang="en-US" sz="3000" dirty="0"/>
              <a:t>When you have a monitoring and benchmarking system in place</a:t>
            </a:r>
          </a:p>
          <a:p>
            <a:pPr>
              <a:spcBef>
                <a:spcPts val="1800"/>
              </a:spcBef>
            </a:pPr>
            <a:r>
              <a:rPr lang="en-US" sz="3000" dirty="0"/>
              <a:t>When you have adjusted everything you can think of to improve energy performance</a:t>
            </a:r>
          </a:p>
        </p:txBody>
      </p:sp>
      <p:sp>
        <p:nvSpPr>
          <p:cNvPr id="4"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277</a:t>
            </a:fld>
            <a:endParaRPr lang="en-US" dirty="0"/>
          </a:p>
        </p:txBody>
      </p:sp>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Title 5"/>
          <p:cNvSpPr>
            <a:spLocks noGrp="1"/>
          </p:cNvSpPr>
          <p:nvPr>
            <p:ph type="ctrTitle"/>
          </p:nvPr>
        </p:nvSpPr>
        <p:spPr/>
        <p:txBody>
          <a:bodyPr/>
          <a:lstStyle/>
          <a:p>
            <a:r>
              <a:rPr lang="en-US" sz="4400" dirty="0"/>
              <a:t>And Now the Send-Off…</a:t>
            </a:r>
          </a:p>
        </p:txBody>
      </p:sp>
      <p:sp>
        <p:nvSpPr>
          <p:cNvPr id="295939" name="Rectangle 8"/>
          <p:cNvSpPr>
            <a:spLocks noChangeArrowheads="1"/>
          </p:cNvSpPr>
          <p:nvPr/>
        </p:nvSpPr>
        <p:spPr bwMode="auto">
          <a:xfrm>
            <a:off x="7181850" y="0"/>
            <a:ext cx="1962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Recap and Send-off</a:t>
            </a:r>
          </a:p>
        </p:txBody>
      </p:sp>
      <p:sp>
        <p:nvSpPr>
          <p:cNvPr id="4"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278</a:t>
            </a:fld>
            <a:endParaRPr lang="en-US" dirty="0"/>
          </a:p>
        </p:txBody>
      </p:sp>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1"/>
          </p:nvPr>
        </p:nvSpPr>
        <p:spPr/>
        <p:txBody>
          <a:bodyPr/>
          <a:lstStyle/>
          <a:p>
            <a:pPr>
              <a:defRPr/>
            </a:pPr>
            <a:fld id="{772B8EDD-0BE2-4EFA-9133-AAE360D41A03}" type="slidenum">
              <a:rPr lang="en-US"/>
              <a:pPr>
                <a:defRPr/>
              </a:pPr>
              <a:t>279</a:t>
            </a:fld>
            <a:endParaRPr lang="en-US" dirty="0"/>
          </a:p>
        </p:txBody>
      </p:sp>
      <p:sp>
        <p:nvSpPr>
          <p:cNvPr id="296967" name="TextBox 8"/>
          <p:cNvSpPr txBox="1">
            <a:spLocks noChangeArrowheads="1"/>
          </p:cNvSpPr>
          <p:nvPr/>
        </p:nvSpPr>
        <p:spPr bwMode="auto">
          <a:xfrm>
            <a:off x="6781800" y="0"/>
            <a:ext cx="2362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b="1">
                <a:latin typeface="Arial Narrow" pitchFamily="34" charset="0"/>
              </a:rPr>
              <a:t>Re-cap and Send-Off</a:t>
            </a:r>
          </a:p>
        </p:txBody>
      </p:sp>
      <p:sp>
        <p:nvSpPr>
          <p:cNvPr id="15" name="Rectangle 5">
            <a:extLst>
              <a:ext uri="{FF2B5EF4-FFF2-40B4-BE49-F238E27FC236}">
                <a16:creationId xmlns:a16="http://schemas.microsoft.com/office/drawing/2014/main" id="{2EB33F3B-215F-4C9E-859A-41BE383DCC73}"/>
              </a:ext>
            </a:extLst>
          </p:cNvPr>
          <p:cNvSpPr txBox="1">
            <a:spLocks noChangeArrowheads="1"/>
          </p:cNvSpPr>
          <p:nvPr/>
        </p:nvSpPr>
        <p:spPr bwMode="auto">
          <a:xfrm>
            <a:off x="0" y="266700"/>
            <a:ext cx="9144000" cy="1143000"/>
          </a:xfrm>
          <a:prstGeom prst="rect">
            <a:avLst/>
          </a:prstGeom>
          <a:noFill/>
          <a:ln w="9525">
            <a:noFill/>
            <a:miter lim="800000"/>
            <a:headEnd/>
            <a:tailEnd/>
          </a:ln>
        </p:spPr>
        <p:txBody>
          <a:bodyPr lIns="90000" tIns="46800" rIns="90000" bIns="46800" anchor="ctr"/>
          <a:lstStyle/>
          <a:p>
            <a:pPr algn="ctr" defTabSz="457200" eaLnBrk="1" hangingPunct="1">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3200" kern="0" dirty="0">
                <a:solidFill>
                  <a:srgbClr val="FFFFFF"/>
                </a:solidFill>
                <a:latin typeface="+mj-lt"/>
                <a:ea typeface="+mj-ea"/>
                <a:cs typeface="+mj-cs"/>
              </a:rPr>
              <a:t>Energy Management is the Quickest, Cheapest, Cleanest Way to Extend World Energy Supplies</a:t>
            </a:r>
          </a:p>
        </p:txBody>
      </p:sp>
      <p:sp>
        <p:nvSpPr>
          <p:cNvPr id="16" name="Rectangle 6">
            <a:extLst>
              <a:ext uri="{FF2B5EF4-FFF2-40B4-BE49-F238E27FC236}">
                <a16:creationId xmlns:a16="http://schemas.microsoft.com/office/drawing/2014/main" id="{324BA740-1D95-4E7C-B348-21AAA9688E6A}"/>
              </a:ext>
            </a:extLst>
          </p:cNvPr>
          <p:cNvSpPr>
            <a:spLocks noChangeArrowheads="1"/>
          </p:cNvSpPr>
          <p:nvPr/>
        </p:nvSpPr>
        <p:spPr bwMode="auto">
          <a:xfrm>
            <a:off x="533400" y="5181600"/>
            <a:ext cx="8229600" cy="1143000"/>
          </a:xfrm>
          <a:prstGeom prst="rect">
            <a:avLst/>
          </a:prstGeom>
          <a:noFill/>
          <a:ln w="9525">
            <a:noFill/>
            <a:round/>
            <a:headEnd/>
            <a:tailEnd/>
          </a:ln>
        </p:spPr>
        <p:txBody>
          <a:bodyPr lIns="90000" tIns="46800" rIns="90000" bIns="46800" anchor="ctr"/>
          <a:lstStyle/>
          <a:p>
            <a:pPr algn="ctr" defTabSz="457200" eaLnBrk="1" hangingPunct="1">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dirty="0">
                <a:solidFill>
                  <a:srgbClr val="FFFFFF"/>
                </a:solidFill>
                <a:latin typeface="+mn-lt"/>
              </a:rPr>
              <a:t>Energy management can provide nearly two times </a:t>
            </a:r>
          </a:p>
          <a:p>
            <a:pPr algn="ctr" defTabSz="457200" eaLnBrk="1" hangingPunct="1">
              <a:lnSpc>
                <a:spcPct val="95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pPr>
            <a:r>
              <a:rPr lang="en-GB" sz="2800" dirty="0">
                <a:solidFill>
                  <a:srgbClr val="FFFFFF"/>
                </a:solidFill>
                <a:latin typeface="+mn-lt"/>
              </a:rPr>
              <a:t>the environmental impact of renewable energy!</a:t>
            </a:r>
          </a:p>
        </p:txBody>
      </p:sp>
      <p:pic>
        <p:nvPicPr>
          <p:cNvPr id="17" name="Picture 16">
            <a:extLst>
              <a:ext uri="{FF2B5EF4-FFF2-40B4-BE49-F238E27FC236}">
                <a16:creationId xmlns:a16="http://schemas.microsoft.com/office/drawing/2014/main" id="{0ACD996C-26DB-4074-AFC1-E50451257E0E}"/>
              </a:ext>
            </a:extLst>
          </p:cNvPr>
          <p:cNvPicPr>
            <a:picLocks noChangeAspect="1"/>
          </p:cNvPicPr>
          <p:nvPr/>
        </p:nvPicPr>
        <p:blipFill rotWithShape="1">
          <a:blip r:embed="rId3"/>
          <a:srcRect l="6029" r="2921"/>
          <a:stretch/>
        </p:blipFill>
        <p:spPr>
          <a:xfrm>
            <a:off x="4318000" y="1409701"/>
            <a:ext cx="4749800" cy="3192318"/>
          </a:xfrm>
          <a:prstGeom prst="rect">
            <a:avLst/>
          </a:prstGeom>
        </p:spPr>
      </p:pic>
      <p:pic>
        <p:nvPicPr>
          <p:cNvPr id="18" name="Picture 17">
            <a:extLst>
              <a:ext uri="{FF2B5EF4-FFF2-40B4-BE49-F238E27FC236}">
                <a16:creationId xmlns:a16="http://schemas.microsoft.com/office/drawing/2014/main" id="{FD52D884-09CB-4BB1-A88C-1C8C53279C42}"/>
              </a:ext>
            </a:extLst>
          </p:cNvPr>
          <p:cNvPicPr>
            <a:picLocks noChangeAspect="1"/>
          </p:cNvPicPr>
          <p:nvPr/>
        </p:nvPicPr>
        <p:blipFill rotWithShape="1">
          <a:blip r:embed="rId4"/>
          <a:srcRect l="13965" r="4108"/>
          <a:stretch/>
        </p:blipFill>
        <p:spPr>
          <a:xfrm>
            <a:off x="76200" y="1409700"/>
            <a:ext cx="4013200" cy="3192318"/>
          </a:xfrm>
          <a:prstGeom prst="rect">
            <a:avLst/>
          </a:prstGeom>
        </p:spPr>
      </p:pic>
      <p:sp>
        <p:nvSpPr>
          <p:cNvPr id="19" name="Oval 18">
            <a:extLst>
              <a:ext uri="{FF2B5EF4-FFF2-40B4-BE49-F238E27FC236}">
                <a16:creationId xmlns:a16="http://schemas.microsoft.com/office/drawing/2014/main" id="{96645F70-C1AE-4B6B-8659-E341DD3781D9}"/>
              </a:ext>
            </a:extLst>
          </p:cNvPr>
          <p:cNvSpPr/>
          <p:nvPr/>
        </p:nvSpPr>
        <p:spPr>
          <a:xfrm>
            <a:off x="3175000" y="3467100"/>
            <a:ext cx="914400" cy="7620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Oval 19">
            <a:extLst>
              <a:ext uri="{FF2B5EF4-FFF2-40B4-BE49-F238E27FC236}">
                <a16:creationId xmlns:a16="http://schemas.microsoft.com/office/drawing/2014/main" id="{7FCDD50A-99F4-4EB1-BC96-37502A3F5E99}"/>
              </a:ext>
            </a:extLst>
          </p:cNvPr>
          <p:cNvSpPr/>
          <p:nvPr/>
        </p:nvSpPr>
        <p:spPr>
          <a:xfrm>
            <a:off x="7315200" y="3543300"/>
            <a:ext cx="685800" cy="6858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1" name="Connector: Curved 20">
            <a:extLst>
              <a:ext uri="{FF2B5EF4-FFF2-40B4-BE49-F238E27FC236}">
                <a16:creationId xmlns:a16="http://schemas.microsoft.com/office/drawing/2014/main" id="{D843B48B-C02D-4E1E-9B15-D781B4EFE5B7}"/>
              </a:ext>
            </a:extLst>
          </p:cNvPr>
          <p:cNvCxnSpPr>
            <a:cxnSpLocks/>
            <a:stCxn id="19" idx="4"/>
            <a:endCxn id="20" idx="4"/>
          </p:cNvCxnSpPr>
          <p:nvPr/>
        </p:nvCxnSpPr>
        <p:spPr>
          <a:xfrm rot="16200000" flipH="1">
            <a:off x="5645150" y="2216150"/>
            <a:ext cx="12700" cy="4025900"/>
          </a:xfrm>
          <a:prstGeom prst="curvedConnector3">
            <a:avLst>
              <a:gd name="adj1" fmla="val 1800000"/>
            </a:avLst>
          </a:prstGeom>
          <a:ln w="41275">
            <a:solidFill>
              <a:srgbClr val="00B050"/>
            </a:solidFill>
            <a:headEnd type="triangle"/>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p:txBody>
          <a:bodyPr/>
          <a:lstStyle/>
          <a:p>
            <a:r>
              <a:rPr lang="en-US" dirty="0"/>
              <a:t>33% Energy Savings Are Possible in Existing Buildings</a:t>
            </a:r>
          </a:p>
        </p:txBody>
      </p:sp>
      <p:grpSp>
        <p:nvGrpSpPr>
          <p:cNvPr id="297987" name="Group 6"/>
          <p:cNvGrpSpPr>
            <a:grpSpLocks/>
          </p:cNvGrpSpPr>
          <p:nvPr/>
        </p:nvGrpSpPr>
        <p:grpSpPr bwMode="auto">
          <a:xfrm>
            <a:off x="2286000" y="381000"/>
            <a:ext cx="3048000" cy="3048000"/>
            <a:chOff x="432" y="912"/>
            <a:chExt cx="1920" cy="1920"/>
          </a:xfrm>
        </p:grpSpPr>
        <p:sp>
          <p:nvSpPr>
            <p:cNvPr id="6" name="Pie 5"/>
            <p:cNvSpPr/>
            <p:nvPr/>
          </p:nvSpPr>
          <p:spPr bwMode="auto">
            <a:xfrm>
              <a:off x="432" y="912"/>
              <a:ext cx="1920" cy="1920"/>
            </a:xfrm>
            <a:prstGeom prst="pie">
              <a:avLst>
                <a:gd name="adj1" fmla="val 0"/>
                <a:gd name="adj2" fmla="val 3237578"/>
              </a:avLst>
            </a:prstGeom>
            <a:solidFill>
              <a:srgbClr val="2BF543"/>
            </a:solid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solidFill>
                  <a:schemeClr val="accent3"/>
                </a:solidFill>
                <a:latin typeface="+mn-lt"/>
              </a:endParaRPr>
            </a:p>
          </p:txBody>
        </p:sp>
        <p:sp>
          <p:nvSpPr>
            <p:cNvPr id="10" name="Line 10"/>
            <p:cNvSpPr>
              <a:spLocks noChangeShapeType="1"/>
            </p:cNvSpPr>
            <p:nvPr/>
          </p:nvSpPr>
          <p:spPr bwMode="auto">
            <a:xfrm>
              <a:off x="1392" y="1872"/>
              <a:ext cx="864" cy="432"/>
            </a:xfrm>
            <a:prstGeom prst="line">
              <a:avLst/>
            </a:prstGeom>
            <a:noFill/>
            <a:ln w="9525">
              <a:solidFill>
                <a:schemeClr val="tx1"/>
              </a:solidFill>
              <a:prstDash val="sysDot"/>
              <a:round/>
              <a:headEnd/>
              <a:tailEnd/>
            </a:ln>
          </p:spPr>
          <p:txBody>
            <a:bodyPr/>
            <a:lstStyle/>
            <a:p>
              <a:pPr fontAlgn="auto">
                <a:spcBef>
                  <a:spcPts val="0"/>
                </a:spcBef>
                <a:spcAft>
                  <a:spcPts val="0"/>
                </a:spcAft>
                <a:defRPr/>
              </a:pPr>
              <a:endParaRPr lang="en-US">
                <a:solidFill>
                  <a:schemeClr val="accent3"/>
                </a:solidFill>
                <a:latin typeface="+mn-lt"/>
              </a:endParaRPr>
            </a:p>
          </p:txBody>
        </p:sp>
      </p:grpSp>
      <p:sp>
        <p:nvSpPr>
          <p:cNvPr id="276484" name="Text Box 7"/>
          <p:cNvSpPr txBox="1">
            <a:spLocks noChangeArrowheads="1"/>
          </p:cNvSpPr>
          <p:nvPr/>
        </p:nvSpPr>
        <p:spPr bwMode="auto">
          <a:xfrm>
            <a:off x="381000" y="3581400"/>
            <a:ext cx="8534400" cy="1169988"/>
          </a:xfrm>
          <a:prstGeom prst="rect">
            <a:avLst/>
          </a:prstGeom>
          <a:noFill/>
          <a:ln w="9525">
            <a:noFill/>
            <a:miter lim="800000"/>
            <a:headEnd/>
            <a:tailEnd/>
          </a:ln>
        </p:spPr>
        <p:txBody>
          <a:bodyPr>
            <a:spAutoFit/>
          </a:bodyPr>
          <a:lstStyle/>
          <a:p>
            <a:pPr marL="228600" indent="-228600">
              <a:spcBef>
                <a:spcPct val="50000"/>
              </a:spcBef>
              <a:buFontTx/>
              <a:buChar char="•"/>
              <a:defRPr/>
            </a:pPr>
            <a:r>
              <a:rPr lang="en-US" sz="2800" dirty="0">
                <a:solidFill>
                  <a:schemeClr val="bg1"/>
                </a:solidFill>
                <a:latin typeface="+mn-lt"/>
              </a:rPr>
              <a:t>Some from smarter use of what you have right now</a:t>
            </a:r>
          </a:p>
          <a:p>
            <a:pPr marL="228600" indent="-228600">
              <a:spcBef>
                <a:spcPct val="50000"/>
              </a:spcBef>
              <a:buFontTx/>
              <a:buChar char="•"/>
              <a:defRPr/>
            </a:pPr>
            <a:r>
              <a:rPr lang="en-US" sz="2800" dirty="0">
                <a:solidFill>
                  <a:schemeClr val="bg1"/>
                </a:solidFill>
                <a:latin typeface="+mn-lt"/>
              </a:rPr>
              <a:t>Some from capital upgrades</a:t>
            </a:r>
          </a:p>
        </p:txBody>
      </p:sp>
      <p:sp>
        <p:nvSpPr>
          <p:cNvPr id="8" name="Slide Number Placeholder 7"/>
          <p:cNvSpPr>
            <a:spLocks noGrp="1"/>
          </p:cNvSpPr>
          <p:nvPr>
            <p:ph type="sldNum" sz="quarter" idx="11"/>
          </p:nvPr>
        </p:nvSpPr>
        <p:spPr>
          <a:xfrm>
            <a:off x="5943600" y="6324600"/>
            <a:ext cx="2895600" cy="365125"/>
          </a:xfrm>
        </p:spPr>
        <p:txBody>
          <a:bodyPr/>
          <a:lstStyle/>
          <a:p>
            <a:pPr>
              <a:defRPr/>
            </a:pPr>
            <a:fld id="{0AD07694-4429-4C61-BB2F-AAF8E8FF55D5}" type="slidenum">
              <a:rPr lang="en-US"/>
              <a:pPr>
                <a:defRPr/>
              </a:pPr>
              <a:t>280</a:t>
            </a:fld>
            <a:endParaRPr lang="en-US" dirty="0"/>
          </a:p>
        </p:txBody>
      </p:sp>
      <p:sp>
        <p:nvSpPr>
          <p:cNvPr id="297990" name="TextBox 8"/>
          <p:cNvSpPr txBox="1">
            <a:spLocks noChangeArrowheads="1"/>
          </p:cNvSpPr>
          <p:nvPr/>
        </p:nvSpPr>
        <p:spPr bwMode="auto">
          <a:xfrm>
            <a:off x="6781800" y="0"/>
            <a:ext cx="2362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b="1">
                <a:latin typeface="Arial Narrow" pitchFamily="34" charset="0"/>
              </a:rPr>
              <a:t>Re-cap and Send-Off</a:t>
            </a:r>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533400" y="609600"/>
            <a:ext cx="8229600" cy="1325563"/>
          </a:xfrm>
          <a:prstGeom prst="rect">
            <a:avLst/>
          </a:prstGeom>
          <a:noFill/>
          <a:ln w="9525">
            <a:noFill/>
            <a:miter lim="800000"/>
            <a:headEnd/>
            <a:tailEnd/>
          </a:ln>
        </p:spPr>
        <p:txBody>
          <a:bodyPr anchor="ctr"/>
          <a:lstStyle/>
          <a:p>
            <a:pPr algn="ctr" fontAlgn="auto">
              <a:spcBef>
                <a:spcPts val="0"/>
              </a:spcBef>
              <a:spcAft>
                <a:spcPts val="0"/>
              </a:spcAft>
              <a:defRPr/>
            </a:pPr>
            <a:r>
              <a:rPr lang="en-US" sz="4000" b="1" kern="0" dirty="0">
                <a:solidFill>
                  <a:schemeClr val="bg1"/>
                </a:solidFill>
                <a:latin typeface="+mn-lt"/>
                <a:ea typeface="+mj-ea"/>
                <a:cs typeface="+mj-cs"/>
              </a:rPr>
              <a:t>Sustained Energy Savings Require Management Actions</a:t>
            </a:r>
            <a:br>
              <a:rPr lang="en-US" sz="4000" b="1" kern="0" dirty="0">
                <a:solidFill>
                  <a:schemeClr val="bg1"/>
                </a:solidFill>
                <a:latin typeface="+mn-lt"/>
                <a:ea typeface="+mj-ea"/>
                <a:cs typeface="+mj-cs"/>
              </a:rPr>
            </a:br>
            <a:endParaRPr lang="en-US" sz="4000" b="1" kern="0" dirty="0">
              <a:solidFill>
                <a:schemeClr val="bg1"/>
              </a:solidFill>
              <a:latin typeface="+mn-lt"/>
              <a:ea typeface="+mj-ea"/>
              <a:cs typeface="+mj-cs"/>
            </a:endParaRPr>
          </a:p>
        </p:txBody>
      </p:sp>
      <p:sp>
        <p:nvSpPr>
          <p:cNvPr id="4" name="Rectangle 3"/>
          <p:cNvSpPr txBox="1">
            <a:spLocks noChangeArrowheads="1"/>
          </p:cNvSpPr>
          <p:nvPr/>
        </p:nvSpPr>
        <p:spPr bwMode="auto">
          <a:xfrm>
            <a:off x="457200" y="2103438"/>
            <a:ext cx="8229600" cy="4221162"/>
          </a:xfrm>
          <a:prstGeom prst="rect">
            <a:avLst/>
          </a:prstGeom>
          <a:noFill/>
          <a:ln w="9525">
            <a:noFill/>
            <a:miter lim="800000"/>
            <a:headEnd/>
            <a:tailEnd/>
          </a:ln>
        </p:spPr>
        <p:txBody>
          <a:bodyPr/>
          <a:lstStyle/>
          <a:p>
            <a:pPr marL="342900" indent="-342900" fontAlgn="auto">
              <a:spcBef>
                <a:spcPts val="1800"/>
              </a:spcBef>
              <a:spcAft>
                <a:spcPts val="0"/>
              </a:spcAft>
              <a:buFontTx/>
              <a:buChar char="•"/>
              <a:defRPr/>
            </a:pPr>
            <a:r>
              <a:rPr lang="en-US" sz="3200" kern="0" dirty="0">
                <a:solidFill>
                  <a:schemeClr val="bg1"/>
                </a:solidFill>
                <a:latin typeface="+mn-lt"/>
              </a:rPr>
              <a:t>An individual must be accountable</a:t>
            </a:r>
          </a:p>
          <a:p>
            <a:pPr marL="342900" indent="-342900" fontAlgn="auto">
              <a:spcBef>
                <a:spcPts val="1800"/>
              </a:spcBef>
              <a:spcAft>
                <a:spcPts val="0"/>
              </a:spcAft>
              <a:buFontTx/>
              <a:buChar char="•"/>
              <a:defRPr/>
            </a:pPr>
            <a:r>
              <a:rPr lang="en-US" sz="3200" kern="0" dirty="0">
                <a:solidFill>
                  <a:schemeClr val="bg1"/>
                </a:solidFill>
                <a:latin typeface="+mn-lt"/>
              </a:rPr>
              <a:t>Team-oriented atmosphere</a:t>
            </a:r>
          </a:p>
          <a:p>
            <a:pPr marL="342900" indent="-342900" fontAlgn="auto">
              <a:spcBef>
                <a:spcPts val="1800"/>
              </a:spcBef>
              <a:spcAft>
                <a:spcPts val="0"/>
              </a:spcAft>
              <a:buFontTx/>
              <a:buChar char="•"/>
              <a:defRPr/>
            </a:pPr>
            <a:r>
              <a:rPr lang="en-US" sz="3200" kern="0" dirty="0">
                <a:solidFill>
                  <a:schemeClr val="bg1"/>
                </a:solidFill>
                <a:latin typeface="+mn-lt"/>
              </a:rPr>
              <a:t>Use of data to guide actions</a:t>
            </a:r>
          </a:p>
        </p:txBody>
      </p:sp>
      <p:sp>
        <p:nvSpPr>
          <p:cNvPr id="301060" name="Rectangle 5"/>
          <p:cNvSpPr>
            <a:spLocks noChangeArrowheads="1"/>
          </p:cNvSpPr>
          <p:nvPr/>
        </p:nvSpPr>
        <p:spPr bwMode="auto">
          <a:xfrm>
            <a:off x="7118350" y="0"/>
            <a:ext cx="2025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cs typeface="Arial" charset="0"/>
              </a:rPr>
              <a:t>Re-cap and Send-off</a:t>
            </a:r>
          </a:p>
        </p:txBody>
      </p:sp>
      <p:sp>
        <p:nvSpPr>
          <p:cNvPr id="6" name="Slide Number Placeholder 5"/>
          <p:cNvSpPr>
            <a:spLocks noGrp="1"/>
          </p:cNvSpPr>
          <p:nvPr>
            <p:ph type="sldNum" sz="quarter" idx="11"/>
          </p:nvPr>
        </p:nvSpPr>
        <p:spPr>
          <a:xfrm>
            <a:off x="5791200" y="6324600"/>
            <a:ext cx="2895600" cy="365125"/>
          </a:xfrm>
        </p:spPr>
        <p:txBody>
          <a:bodyPr/>
          <a:lstStyle/>
          <a:p>
            <a:pPr>
              <a:defRPr/>
            </a:pPr>
            <a:fld id="{BA2BFCED-671D-46CA-AFD9-032047246BD5}" type="slidenum">
              <a:rPr lang="en-US"/>
              <a:pPr>
                <a:defRPr/>
              </a:pPr>
              <a:t>281</a:t>
            </a:fld>
            <a:endParaRPr lang="en-US" dirty="0"/>
          </a:p>
        </p:txBody>
      </p:sp>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2082" name="Picture 2" descr="pig.jpg"/>
          <p:cNvPicPr>
            <a:picLocks noChangeAspect="1"/>
          </p:cNvPicPr>
          <p:nvPr/>
        </p:nvPicPr>
        <p:blipFill>
          <a:blip r:embed="rId3" cstate="print">
            <a:extLst>
              <a:ext uri="{28A0092B-C50C-407E-A947-70E740481C1C}">
                <a14:useLocalDpi xmlns:a14="http://schemas.microsoft.com/office/drawing/2010/main" val="0"/>
              </a:ext>
            </a:extLst>
          </a:blip>
          <a:srcRect r="7368"/>
          <a:stretch>
            <a:fillRect/>
          </a:stretch>
        </p:blipFill>
        <p:spPr bwMode="auto">
          <a:xfrm>
            <a:off x="1219200" y="1219200"/>
            <a:ext cx="6705600"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txBox="1">
            <a:spLocks noChangeArrowheads="1"/>
          </p:cNvSpPr>
          <p:nvPr/>
        </p:nvSpPr>
        <p:spPr bwMode="auto">
          <a:xfrm>
            <a:off x="381000" y="76200"/>
            <a:ext cx="8229600" cy="1143000"/>
          </a:xfrm>
          <a:prstGeom prst="rect">
            <a:avLst/>
          </a:prstGeom>
          <a:noFill/>
          <a:ln w="9525">
            <a:noFill/>
            <a:miter lim="800000"/>
            <a:headEnd/>
            <a:tailEnd/>
          </a:ln>
        </p:spPr>
        <p:txBody>
          <a:bodyPr anchor="ctr"/>
          <a:lstStyle/>
          <a:p>
            <a:pPr algn="ctr" fontAlgn="auto">
              <a:spcBef>
                <a:spcPts val="0"/>
              </a:spcBef>
              <a:spcAft>
                <a:spcPts val="0"/>
              </a:spcAft>
              <a:defRPr/>
            </a:pPr>
            <a:r>
              <a:rPr lang="en-US" sz="4000" b="1" kern="0" dirty="0">
                <a:solidFill>
                  <a:schemeClr val="bg1"/>
                </a:solidFill>
                <a:latin typeface="+mj-lt"/>
                <a:ea typeface="+mj-ea"/>
                <a:cs typeface="Times New Roman" pitchFamily="18" charset="0"/>
              </a:rPr>
              <a:t>Remember to Monitor!</a:t>
            </a:r>
          </a:p>
        </p:txBody>
      </p:sp>
      <p:sp>
        <p:nvSpPr>
          <p:cNvPr id="302084" name="Rectangle 4"/>
          <p:cNvSpPr>
            <a:spLocks noChangeArrowheads="1"/>
          </p:cNvSpPr>
          <p:nvPr/>
        </p:nvSpPr>
        <p:spPr bwMode="auto">
          <a:xfrm>
            <a:off x="7118350" y="0"/>
            <a:ext cx="2025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spcBef>
                <a:spcPct val="50000"/>
              </a:spcBef>
            </a:pPr>
            <a:r>
              <a:rPr lang="en-US" b="1">
                <a:latin typeface="Arial Narrow" pitchFamily="34" charset="0"/>
              </a:rPr>
              <a:t>Re-cap and Send-off</a:t>
            </a:r>
          </a:p>
        </p:txBody>
      </p:sp>
      <p:sp>
        <p:nvSpPr>
          <p:cNvPr id="6" name="Slide Number Placeholder 5"/>
          <p:cNvSpPr>
            <a:spLocks noGrp="1"/>
          </p:cNvSpPr>
          <p:nvPr>
            <p:ph type="sldNum" sz="quarter" idx="11"/>
          </p:nvPr>
        </p:nvSpPr>
        <p:spPr>
          <a:xfrm>
            <a:off x="5943600" y="6492875"/>
            <a:ext cx="2895600" cy="365125"/>
          </a:xfrm>
        </p:spPr>
        <p:txBody>
          <a:bodyPr/>
          <a:lstStyle/>
          <a:p>
            <a:pPr>
              <a:defRPr/>
            </a:pPr>
            <a:fld id="{E7356EA6-CE48-4083-AE61-64E1F4257BF4}" type="slidenum">
              <a:rPr lang="en-US"/>
              <a:pPr>
                <a:defRPr/>
              </a:pPr>
              <a:t>282</a:t>
            </a:fld>
            <a:endParaRPr lang="en-US" dirty="0"/>
          </a:p>
        </p:txBody>
      </p:sp>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cap="none" dirty="0"/>
              <a:t>Supplementary </a:t>
            </a:r>
            <a:br>
              <a:rPr lang="en-US" cap="none" dirty="0"/>
            </a:br>
            <a:r>
              <a:rPr lang="en-US" cap="none" dirty="0"/>
              <a:t>Information</a:t>
            </a:r>
          </a:p>
        </p:txBody>
      </p:sp>
      <p:sp>
        <p:nvSpPr>
          <p:cNvPr id="303107" name="Text Placeholder 2"/>
          <p:cNvSpPr>
            <a:spLocks noGrp="1"/>
          </p:cNvSpPr>
          <p:nvPr>
            <p:ph type="body" idx="1"/>
          </p:nvPr>
        </p:nvSpPr>
        <p:spPr/>
        <p:txBody>
          <a:bodyPr/>
          <a:lstStyle/>
          <a:p>
            <a:r>
              <a:rPr lang="en-US"/>
              <a:t>Resources for Your Energy Management Work</a:t>
            </a:r>
          </a:p>
        </p:txBody>
      </p:sp>
      <p:sp>
        <p:nvSpPr>
          <p:cNvPr id="5" name="Slide Number Placeholder 4"/>
          <p:cNvSpPr>
            <a:spLocks noGrp="1"/>
          </p:cNvSpPr>
          <p:nvPr>
            <p:ph type="sldNum" sz="quarter" idx="11"/>
          </p:nvPr>
        </p:nvSpPr>
        <p:spPr/>
        <p:txBody>
          <a:bodyPr/>
          <a:lstStyle/>
          <a:p>
            <a:pPr>
              <a:defRPr/>
            </a:pPr>
            <a:fld id="{ED6E11AA-2D55-4607-9F64-A7E26E37852F}" type="slidenum">
              <a:rPr lang="en-US"/>
              <a:pPr>
                <a:defRPr/>
              </a:pPr>
              <a:t>283</a:t>
            </a:fld>
            <a:endParaRPr lang="en-US"/>
          </a:p>
        </p:txBody>
      </p:sp>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4130" name="Title 4"/>
          <p:cNvSpPr>
            <a:spLocks noGrp="1"/>
          </p:cNvSpPr>
          <p:nvPr>
            <p:ph type="title"/>
          </p:nvPr>
        </p:nvSpPr>
        <p:spPr/>
        <p:txBody>
          <a:bodyPr/>
          <a:lstStyle/>
          <a:p>
            <a:r>
              <a:rPr lang="en-US"/>
              <a:t>References</a:t>
            </a:r>
          </a:p>
        </p:txBody>
      </p:sp>
      <p:sp>
        <p:nvSpPr>
          <p:cNvPr id="304131" name="Content Placeholder 5"/>
          <p:cNvSpPr>
            <a:spLocks noGrp="1"/>
          </p:cNvSpPr>
          <p:nvPr>
            <p:ph idx="1"/>
          </p:nvPr>
        </p:nvSpPr>
        <p:spPr/>
        <p:txBody>
          <a:bodyPr/>
          <a:lstStyle/>
          <a:p>
            <a:pPr>
              <a:buFont typeface="Wingdings" pitchFamily="2" charset="2"/>
              <a:buNone/>
            </a:pPr>
            <a:r>
              <a:rPr lang="en-US" dirty="0"/>
              <a:t>	Text and online references are listed in the References supplement</a:t>
            </a:r>
          </a:p>
        </p:txBody>
      </p:sp>
      <p:sp>
        <p:nvSpPr>
          <p:cNvPr id="3" name="Rectangle 2"/>
          <p:cNvSpPr txBox="1">
            <a:spLocks noChangeArrowheads="1"/>
          </p:cNvSpPr>
          <p:nvPr/>
        </p:nvSpPr>
        <p:spPr bwMode="auto">
          <a:xfrm>
            <a:off x="381000" y="228600"/>
            <a:ext cx="8229600" cy="914400"/>
          </a:xfrm>
          <a:prstGeom prst="rect">
            <a:avLst/>
          </a:prstGeom>
          <a:noFill/>
          <a:ln w="9525">
            <a:noFill/>
            <a:miter lim="800000"/>
            <a:headEnd/>
            <a:tailEnd/>
          </a:ln>
        </p:spPr>
        <p:txBody>
          <a:bodyPr anchor="ctr"/>
          <a:lstStyle/>
          <a:p>
            <a:pPr algn="ctr">
              <a:defRPr/>
            </a:pPr>
            <a:endParaRPr lang="en-US" sz="4400" kern="0" dirty="0">
              <a:solidFill>
                <a:schemeClr val="bg1"/>
              </a:solidFill>
              <a:latin typeface="+mj-lt"/>
              <a:ea typeface="+mj-ea"/>
              <a:cs typeface="Times New Roman" pitchFamily="18" charset="0"/>
            </a:endParaRPr>
          </a:p>
        </p:txBody>
      </p:sp>
      <p:sp>
        <p:nvSpPr>
          <p:cNvPr id="7" name="Slide Number Placeholder 6"/>
          <p:cNvSpPr>
            <a:spLocks noGrp="1"/>
          </p:cNvSpPr>
          <p:nvPr>
            <p:ph type="sldNum" sz="quarter" idx="11"/>
          </p:nvPr>
        </p:nvSpPr>
        <p:spPr/>
        <p:txBody>
          <a:bodyPr/>
          <a:lstStyle/>
          <a:p>
            <a:pPr>
              <a:defRPr/>
            </a:pPr>
            <a:fld id="{C86E0F81-08FA-4709-A136-761D7E08CBDB}" type="slidenum">
              <a:rPr lang="en-US"/>
              <a:pPr>
                <a:defRPr/>
              </a:pPr>
              <a:t>284</a:t>
            </a:fld>
            <a:endParaRPr lang="en-US"/>
          </a:p>
        </p:txBody>
      </p:sp>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lstStyle/>
          <a:p>
            <a:r>
              <a:rPr lang="en-US" dirty="0"/>
              <a:t>Link to ASHRAE Bookstore</a:t>
            </a:r>
          </a:p>
        </p:txBody>
      </p:sp>
      <p:sp>
        <p:nvSpPr>
          <p:cNvPr id="305155" name="Rectangle 3"/>
          <p:cNvSpPr>
            <a:spLocks noGrp="1" noChangeArrowheads="1"/>
          </p:cNvSpPr>
          <p:nvPr>
            <p:ph type="body" idx="1"/>
          </p:nvPr>
        </p:nvSpPr>
        <p:spPr>
          <a:xfrm>
            <a:off x="228600" y="1600200"/>
            <a:ext cx="8686800" cy="4876800"/>
          </a:xfrm>
        </p:spPr>
        <p:txBody>
          <a:bodyPr/>
          <a:lstStyle/>
          <a:p>
            <a:pPr algn="ctr">
              <a:buNone/>
            </a:pPr>
            <a:r>
              <a:rPr lang="en-US"/>
              <a:t>http://www.techstreet.com/ashrae</a:t>
            </a:r>
            <a:endParaRPr lang="en-US" dirty="0"/>
          </a:p>
          <a:p>
            <a:pPr algn="ctr">
              <a:buNone/>
            </a:pPr>
            <a:r>
              <a:rPr lang="en-US" dirty="0"/>
              <a:t> </a:t>
            </a:r>
          </a:p>
          <a:p>
            <a:pPr algn="ctr">
              <a:buFont typeface="Wingdings" pitchFamily="2" charset="2"/>
              <a:buNone/>
            </a:pPr>
            <a:r>
              <a:rPr lang="en-US" dirty="0"/>
              <a:t>Check out the resources mentioned                in this seminar and more at                        the online ASHRAE Bookstore! </a:t>
            </a:r>
          </a:p>
        </p:txBody>
      </p:sp>
      <p:sp>
        <p:nvSpPr>
          <p:cNvPr id="5" name="Slide Number Placeholder 4"/>
          <p:cNvSpPr>
            <a:spLocks noGrp="1"/>
          </p:cNvSpPr>
          <p:nvPr>
            <p:ph type="sldNum" sz="quarter" idx="11"/>
          </p:nvPr>
        </p:nvSpPr>
        <p:spPr/>
        <p:txBody>
          <a:bodyPr/>
          <a:lstStyle/>
          <a:p>
            <a:pPr>
              <a:defRPr/>
            </a:pPr>
            <a:fld id="{AD9B4CE4-855A-4A91-A440-CE7E98969520}" type="slidenum">
              <a:rPr lang="en-US"/>
              <a:pPr>
                <a:defRPr/>
              </a:pPr>
              <a:t>285</a:t>
            </a:fld>
            <a:endParaRPr lang="en-US"/>
          </a:p>
        </p:txBody>
      </p:sp>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381000" y="152400"/>
            <a:ext cx="8229600" cy="990600"/>
          </a:xfrm>
          <a:prstGeom prst="rect">
            <a:avLst/>
          </a:prstGeom>
          <a:noFill/>
          <a:ln w="9525">
            <a:noFill/>
            <a:miter lim="800000"/>
            <a:headEnd/>
            <a:tailEnd/>
          </a:ln>
        </p:spPr>
        <p:txBody>
          <a:bodyPr anchor="ctr"/>
          <a:lstStyle/>
          <a:p>
            <a:pPr algn="ctr">
              <a:defRPr/>
            </a:pPr>
            <a:r>
              <a:rPr lang="en-US" sz="4000" b="1" kern="0" dirty="0">
                <a:solidFill>
                  <a:schemeClr val="bg1"/>
                </a:solidFill>
                <a:latin typeface="+mj-lt"/>
                <a:ea typeface="+mj-ea"/>
                <a:cs typeface="Times New Roman" pitchFamily="18" charset="0"/>
              </a:rPr>
              <a:t>About the Seminar Leader</a:t>
            </a:r>
          </a:p>
        </p:txBody>
      </p:sp>
      <p:sp>
        <p:nvSpPr>
          <p:cNvPr id="4" name="Rectangle 3"/>
          <p:cNvSpPr txBox="1">
            <a:spLocks noChangeArrowheads="1"/>
          </p:cNvSpPr>
          <p:nvPr/>
        </p:nvSpPr>
        <p:spPr bwMode="auto">
          <a:xfrm>
            <a:off x="457200" y="1219200"/>
            <a:ext cx="7924800" cy="5410200"/>
          </a:xfrm>
          <a:prstGeom prst="rect">
            <a:avLst/>
          </a:prstGeom>
          <a:noFill/>
          <a:ln w="9525">
            <a:noFill/>
            <a:miter lim="800000"/>
            <a:headEnd/>
            <a:tailEnd/>
          </a:ln>
        </p:spPr>
        <p:txBody>
          <a:bodyPr/>
          <a:lstStyle/>
          <a:p>
            <a:pPr marL="342900" indent="-342900">
              <a:lnSpc>
                <a:spcPct val="90000"/>
              </a:lnSpc>
              <a:spcBef>
                <a:spcPct val="20000"/>
              </a:spcBef>
              <a:defRPr/>
            </a:pPr>
            <a:r>
              <a:rPr lang="en-US" sz="2000" b="1" kern="0" dirty="0">
                <a:solidFill>
                  <a:schemeClr val="bg1"/>
                </a:solidFill>
                <a:latin typeface="+mj-lt"/>
                <a:cs typeface="Times New Roman" pitchFamily="18" charset="0"/>
              </a:rPr>
              <a:t>Richard J. Pearson, P.E.</a:t>
            </a:r>
          </a:p>
          <a:p>
            <a:pPr marL="342900" indent="-342900">
              <a:lnSpc>
                <a:spcPct val="90000"/>
              </a:lnSpc>
              <a:spcBef>
                <a:spcPct val="20000"/>
              </a:spcBef>
              <a:defRPr/>
            </a:pPr>
            <a:r>
              <a:rPr lang="en-US" sz="2000" kern="0" dirty="0">
                <a:solidFill>
                  <a:schemeClr val="bg1"/>
                </a:solidFill>
                <a:latin typeface="+mj-lt"/>
                <a:cs typeface="Times New Roman" pitchFamily="18" charset="0"/>
              </a:rPr>
              <a:t>ASHRAE Fellow and Distinguished Lecturer</a:t>
            </a:r>
          </a:p>
          <a:p>
            <a:pPr marL="342900" indent="-342900">
              <a:lnSpc>
                <a:spcPct val="90000"/>
              </a:lnSpc>
              <a:spcBef>
                <a:spcPct val="20000"/>
              </a:spcBef>
              <a:defRPr/>
            </a:pPr>
            <a:endParaRPr lang="en-US" sz="2000" kern="0" dirty="0">
              <a:solidFill>
                <a:schemeClr val="bg1"/>
              </a:solidFill>
              <a:latin typeface="+mj-lt"/>
              <a:cs typeface="Times New Roman" pitchFamily="18" charset="0"/>
            </a:endParaRPr>
          </a:p>
          <a:p>
            <a:pPr marL="342900" indent="-342900">
              <a:lnSpc>
                <a:spcPct val="90000"/>
              </a:lnSpc>
              <a:spcBef>
                <a:spcPct val="20000"/>
              </a:spcBef>
              <a:defRPr/>
            </a:pPr>
            <a:r>
              <a:rPr lang="en-US" sz="2000" kern="0" dirty="0">
                <a:solidFill>
                  <a:schemeClr val="bg1"/>
                </a:solidFill>
                <a:latin typeface="+mj-lt"/>
                <a:cs typeface="Times New Roman" pitchFamily="18" charset="0"/>
              </a:rPr>
              <a:t>Principal of Pearson Forensic Engineering, Madison, Wisconsin</a:t>
            </a:r>
          </a:p>
          <a:p>
            <a:pPr marL="342900" indent="-342900">
              <a:lnSpc>
                <a:spcPct val="90000"/>
              </a:lnSpc>
              <a:spcBef>
                <a:spcPct val="20000"/>
              </a:spcBef>
              <a:defRPr/>
            </a:pPr>
            <a:r>
              <a:rPr lang="en-US" sz="2000" kern="0" dirty="0">
                <a:solidFill>
                  <a:schemeClr val="bg1"/>
                </a:solidFill>
                <a:latin typeface="+mj-lt"/>
                <a:cs typeface="Times New Roman" pitchFamily="18" charset="0"/>
              </a:rPr>
              <a:t>	dick@pearsonengineering.com / www.pearsonengineering.com</a:t>
            </a:r>
          </a:p>
          <a:p>
            <a:pPr marL="342900" indent="-342900">
              <a:lnSpc>
                <a:spcPct val="90000"/>
              </a:lnSpc>
              <a:spcBef>
                <a:spcPct val="20000"/>
              </a:spcBef>
              <a:defRPr/>
            </a:pPr>
            <a:endParaRPr lang="en-US" sz="2000" kern="0" dirty="0">
              <a:solidFill>
                <a:schemeClr val="bg1"/>
              </a:solidFill>
              <a:latin typeface="+mj-lt"/>
              <a:cs typeface="Times New Roman" pitchFamily="18" charset="0"/>
            </a:endParaRPr>
          </a:p>
          <a:p>
            <a:pPr marL="342900" indent="-342900">
              <a:lnSpc>
                <a:spcPct val="90000"/>
              </a:lnSpc>
              <a:spcBef>
                <a:spcPct val="20000"/>
              </a:spcBef>
              <a:defRPr/>
            </a:pPr>
            <a:r>
              <a:rPr lang="en-US" sz="2000" kern="0" dirty="0">
                <a:solidFill>
                  <a:schemeClr val="bg1"/>
                </a:solidFill>
                <a:latin typeface="+mj-lt"/>
                <a:cs typeface="Times New Roman" pitchFamily="18" charset="0"/>
              </a:rPr>
              <a:t>Principal Contributor—ASHRAE Publications</a:t>
            </a:r>
          </a:p>
          <a:p>
            <a:pPr marL="342900" indent="-342900">
              <a:lnSpc>
                <a:spcPct val="90000"/>
              </a:lnSpc>
              <a:spcBef>
                <a:spcPct val="20000"/>
              </a:spcBef>
              <a:defRPr/>
            </a:pPr>
            <a:r>
              <a:rPr lang="en-US" i="1" kern="0" dirty="0">
                <a:solidFill>
                  <a:schemeClr val="bg1"/>
                </a:solidFill>
                <a:latin typeface="+mj-lt"/>
                <a:cs typeface="Times New Roman" pitchFamily="18" charset="0"/>
              </a:rPr>
              <a:t>Procedures for Commercial Building Energy Audits</a:t>
            </a:r>
            <a:r>
              <a:rPr lang="en-US" kern="0" dirty="0">
                <a:solidFill>
                  <a:schemeClr val="bg1"/>
                </a:solidFill>
                <a:latin typeface="+mj-lt"/>
                <a:cs typeface="Times New Roman" pitchFamily="18" charset="0"/>
              </a:rPr>
              <a:t>, Second Edition (2011)</a:t>
            </a:r>
          </a:p>
          <a:p>
            <a:pPr marL="342900" indent="-342900">
              <a:lnSpc>
                <a:spcPct val="90000"/>
              </a:lnSpc>
              <a:spcBef>
                <a:spcPct val="20000"/>
              </a:spcBef>
              <a:defRPr/>
            </a:pPr>
            <a:r>
              <a:rPr lang="en-US" kern="0" dirty="0">
                <a:solidFill>
                  <a:schemeClr val="bg1"/>
                </a:solidFill>
                <a:latin typeface="+mj-lt"/>
                <a:cs typeface="Times New Roman" pitchFamily="18" charset="0"/>
              </a:rPr>
              <a:t>Energy Use and Management, Chapter 36, 2015 </a:t>
            </a:r>
            <a:r>
              <a:rPr lang="en-US" i="1" kern="0" dirty="0">
                <a:solidFill>
                  <a:schemeClr val="bg1"/>
                </a:solidFill>
                <a:latin typeface="+mj-lt"/>
                <a:cs typeface="Times New Roman" pitchFamily="18" charset="0"/>
              </a:rPr>
              <a:t>ASHRAE Handbook—HVAC Applications</a:t>
            </a:r>
            <a:endParaRPr lang="en-US" kern="0" dirty="0">
              <a:solidFill>
                <a:schemeClr val="bg1"/>
              </a:solidFill>
              <a:latin typeface="+mj-lt"/>
              <a:cs typeface="Times New Roman" pitchFamily="18" charset="0"/>
            </a:endParaRPr>
          </a:p>
          <a:p>
            <a:pPr marL="342900" indent="-342900">
              <a:lnSpc>
                <a:spcPct val="90000"/>
              </a:lnSpc>
              <a:spcBef>
                <a:spcPct val="20000"/>
              </a:spcBef>
              <a:defRPr/>
            </a:pPr>
            <a:endParaRPr lang="en-US" sz="2000" kern="0" dirty="0">
              <a:solidFill>
                <a:schemeClr val="bg1"/>
              </a:solidFill>
              <a:latin typeface="+mj-lt"/>
              <a:cs typeface="Times New Roman" pitchFamily="18" charset="0"/>
            </a:endParaRPr>
          </a:p>
          <a:p>
            <a:pPr marL="342900" indent="-342900">
              <a:lnSpc>
                <a:spcPct val="90000"/>
              </a:lnSpc>
              <a:spcBef>
                <a:spcPct val="20000"/>
              </a:spcBef>
              <a:defRPr/>
            </a:pPr>
            <a:r>
              <a:rPr lang="en-US" sz="2000" kern="0" dirty="0">
                <a:solidFill>
                  <a:schemeClr val="bg1"/>
                </a:solidFill>
                <a:latin typeface="+mj-lt"/>
                <a:cs typeface="Times New Roman" pitchFamily="18" charset="0"/>
              </a:rPr>
              <a:t>Lead Instructor</a:t>
            </a:r>
            <a:r>
              <a:rPr lang="en-US" sz="2000" kern="0" dirty="0">
                <a:solidFill>
                  <a:schemeClr val="bg1"/>
                </a:solidFill>
                <a:cs typeface="Times New Roman" pitchFamily="18" charset="0"/>
              </a:rPr>
              <a:t>—</a:t>
            </a:r>
            <a:r>
              <a:rPr lang="en-US" sz="2000" kern="0" dirty="0">
                <a:solidFill>
                  <a:schemeClr val="bg1"/>
                </a:solidFill>
                <a:latin typeface="+mj-lt"/>
                <a:cs typeface="Times New Roman" pitchFamily="18" charset="0"/>
              </a:rPr>
              <a:t>University of Wisconsin College of Engineering</a:t>
            </a:r>
          </a:p>
          <a:p>
            <a:pPr marL="342900" indent="-342900">
              <a:lnSpc>
                <a:spcPct val="90000"/>
              </a:lnSpc>
              <a:spcBef>
                <a:spcPct val="20000"/>
              </a:spcBef>
              <a:defRPr/>
            </a:pPr>
            <a:r>
              <a:rPr lang="en-US" kern="0" dirty="0">
                <a:solidFill>
                  <a:schemeClr val="bg1"/>
                </a:solidFill>
                <a:latin typeface="+mj-lt"/>
                <a:cs typeface="Times New Roman" pitchFamily="18" charset="0"/>
              </a:rPr>
              <a:t>Department of Engineering Professional Development</a:t>
            </a:r>
            <a:r>
              <a:rPr lang="en-US" kern="0" dirty="0">
                <a:solidFill>
                  <a:schemeClr val="bg1"/>
                </a:solidFill>
                <a:cs typeface="Times New Roman" pitchFamily="18" charset="0"/>
              </a:rPr>
              <a:t>—</a:t>
            </a:r>
            <a:br>
              <a:rPr lang="en-US" kern="0" dirty="0">
                <a:solidFill>
                  <a:schemeClr val="bg1"/>
                </a:solidFill>
                <a:cs typeface="Times New Roman" pitchFamily="18" charset="0"/>
              </a:rPr>
            </a:br>
            <a:r>
              <a:rPr lang="en-US" kern="0" dirty="0">
                <a:solidFill>
                  <a:schemeClr val="bg1"/>
                </a:solidFill>
                <a:latin typeface="+mj-lt"/>
                <a:cs typeface="Times New Roman" pitchFamily="18" charset="0"/>
              </a:rPr>
              <a:t>Fundamentals Development</a:t>
            </a:r>
            <a:r>
              <a:rPr lang="en-US" kern="0" dirty="0">
                <a:solidFill>
                  <a:schemeClr val="bg1"/>
                </a:solidFill>
                <a:cs typeface="Times New Roman" pitchFamily="18" charset="0"/>
              </a:rPr>
              <a:t>—</a:t>
            </a:r>
            <a:r>
              <a:rPr lang="en-US" kern="0" dirty="0">
                <a:solidFill>
                  <a:schemeClr val="bg1"/>
                </a:solidFill>
                <a:latin typeface="+mj-lt"/>
                <a:cs typeface="Times New Roman" pitchFamily="18" charset="0"/>
              </a:rPr>
              <a:t>Fundamentals of Energy Auditing Course</a:t>
            </a:r>
          </a:p>
          <a:p>
            <a:pPr marL="342900" indent="-342900">
              <a:lnSpc>
                <a:spcPct val="90000"/>
              </a:lnSpc>
              <a:spcBef>
                <a:spcPct val="20000"/>
              </a:spcBef>
              <a:defRPr/>
            </a:pPr>
            <a:endParaRPr lang="en-US" kern="0" dirty="0">
              <a:solidFill>
                <a:schemeClr val="bg1"/>
              </a:solidFill>
              <a:latin typeface="+mj-lt"/>
              <a:cs typeface="Times New Roman" pitchFamily="18" charset="0"/>
            </a:endParaRPr>
          </a:p>
          <a:p>
            <a:pPr marL="342900" indent="-342900">
              <a:lnSpc>
                <a:spcPct val="90000"/>
              </a:lnSpc>
              <a:spcBef>
                <a:spcPct val="20000"/>
              </a:spcBef>
              <a:defRPr/>
            </a:pPr>
            <a:r>
              <a:rPr lang="en-US" sz="2000" kern="0" dirty="0">
                <a:solidFill>
                  <a:schemeClr val="bg1"/>
                </a:solidFill>
                <a:cs typeface="Times New Roman" pitchFamily="18" charset="0"/>
              </a:rPr>
              <a:t>Member of the National Register of Peer Professionals</a:t>
            </a:r>
          </a:p>
          <a:p>
            <a:pPr marL="342900" indent="-342900">
              <a:lnSpc>
                <a:spcPct val="90000"/>
              </a:lnSpc>
              <a:spcBef>
                <a:spcPct val="20000"/>
              </a:spcBef>
              <a:defRPr/>
            </a:pPr>
            <a:r>
              <a:rPr lang="en-US" kern="0" dirty="0">
                <a:solidFill>
                  <a:schemeClr val="bg1"/>
                </a:solidFill>
                <a:cs typeface="Times New Roman" pitchFamily="18" charset="0"/>
              </a:rPr>
              <a:t>Conducts Peer Reviews of GSA design projects for US courthouses, etc.</a:t>
            </a:r>
          </a:p>
          <a:p>
            <a:pPr marL="342900" indent="-342900">
              <a:lnSpc>
                <a:spcPct val="90000"/>
              </a:lnSpc>
              <a:spcBef>
                <a:spcPct val="20000"/>
              </a:spcBef>
              <a:defRPr/>
            </a:pPr>
            <a:endParaRPr lang="en-US" kern="0" dirty="0">
              <a:solidFill>
                <a:schemeClr val="bg1"/>
              </a:solidFill>
              <a:latin typeface="+mj-lt"/>
              <a:cs typeface="Times New Roman" pitchFamily="18" charset="0"/>
            </a:endParaRPr>
          </a:p>
          <a:p>
            <a:pPr marL="342900" indent="-342900">
              <a:lnSpc>
                <a:spcPct val="90000"/>
              </a:lnSpc>
              <a:spcBef>
                <a:spcPct val="20000"/>
              </a:spcBef>
              <a:defRPr/>
            </a:pPr>
            <a:endParaRPr lang="en-US" sz="2000" kern="0" dirty="0">
              <a:solidFill>
                <a:schemeClr val="bg1"/>
              </a:solidFill>
              <a:latin typeface="+mj-lt"/>
              <a:cs typeface="Times New Roman" pitchFamily="18" charset="0"/>
            </a:endParaRPr>
          </a:p>
        </p:txBody>
      </p:sp>
      <p:sp>
        <p:nvSpPr>
          <p:cNvPr id="5" name="Slide Number Placeholder 4"/>
          <p:cNvSpPr>
            <a:spLocks noGrp="1"/>
          </p:cNvSpPr>
          <p:nvPr>
            <p:ph type="sldNum" sz="quarter" idx="11"/>
          </p:nvPr>
        </p:nvSpPr>
        <p:spPr/>
        <p:txBody>
          <a:bodyPr/>
          <a:lstStyle/>
          <a:p>
            <a:pPr>
              <a:defRPr/>
            </a:pPr>
            <a:fld id="{BA9EF659-BB3A-4805-80C3-ADE3BB0B3DF3}" type="slidenum">
              <a:rPr lang="en-US"/>
              <a:pPr>
                <a:defRPr/>
              </a:pPr>
              <a:t>286</a:t>
            </a:fld>
            <a:endParaRPr lang="en-US"/>
          </a:p>
        </p:txBody>
      </p:sp>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Title 1"/>
          <p:cNvSpPr>
            <a:spLocks noGrp="1"/>
          </p:cNvSpPr>
          <p:nvPr>
            <p:ph type="title"/>
          </p:nvPr>
        </p:nvSpPr>
        <p:spPr/>
        <p:txBody>
          <a:bodyPr/>
          <a:lstStyle/>
          <a:p>
            <a:r>
              <a:rPr lang="en-US"/>
              <a:t>About the Editor</a:t>
            </a:r>
          </a:p>
        </p:txBody>
      </p:sp>
      <p:sp>
        <p:nvSpPr>
          <p:cNvPr id="3" name="Content Placeholder 2"/>
          <p:cNvSpPr>
            <a:spLocks noGrp="1"/>
          </p:cNvSpPr>
          <p:nvPr>
            <p:ph idx="1"/>
          </p:nvPr>
        </p:nvSpPr>
        <p:spPr/>
        <p:txBody>
          <a:bodyPr/>
          <a:lstStyle/>
          <a:p>
            <a:pPr>
              <a:buFont typeface="Wingdings" pitchFamily="2" charset="2"/>
              <a:buNone/>
              <a:defRPr/>
            </a:pPr>
            <a:r>
              <a:rPr lang="en-US" sz="2000" b="1" dirty="0">
                <a:latin typeface="+mj-lt"/>
              </a:rPr>
              <a:t>Kevin Little</a:t>
            </a:r>
            <a:r>
              <a:rPr lang="en-US" sz="2000" b="1">
                <a:latin typeface="+mj-lt"/>
              </a:rPr>
              <a:t>, </a:t>
            </a:r>
            <a:r>
              <a:rPr lang="en-US" sz="2000" b="1" dirty="0">
                <a:latin typeface="+mj-lt"/>
              </a:rPr>
              <a:t>Ph.D</a:t>
            </a:r>
            <a:r>
              <a:rPr lang="en-US" sz="2000" b="1">
                <a:latin typeface="+mj-lt"/>
              </a:rPr>
              <a:t>. </a:t>
            </a:r>
            <a:r>
              <a:rPr lang="en-US" sz="2000">
                <a:latin typeface="+mj-lt"/>
              </a:rPr>
              <a:t>(statistics</a:t>
            </a:r>
            <a:r>
              <a:rPr lang="en-US" sz="2000" dirty="0">
                <a:latin typeface="+mj-lt"/>
              </a:rPr>
              <a:t>)</a:t>
            </a:r>
          </a:p>
          <a:p>
            <a:pPr>
              <a:buFont typeface="Wingdings" pitchFamily="2" charset="2"/>
              <a:buNone/>
              <a:defRPr/>
            </a:pPr>
            <a:r>
              <a:rPr lang="en-US" sz="2000" dirty="0">
                <a:latin typeface="+mj-lt"/>
              </a:rPr>
              <a:t>Principal, Informing Ecological Design LLC, Madison, Wisconsin</a:t>
            </a:r>
          </a:p>
          <a:p>
            <a:pPr>
              <a:buFont typeface="Wingdings" pitchFamily="2" charset="2"/>
              <a:buNone/>
              <a:defRPr/>
            </a:pPr>
            <a:r>
              <a:rPr lang="en-US" sz="2000" dirty="0">
                <a:latin typeface="+mj-lt"/>
              </a:rPr>
              <a:t>klittle@iecodesign.com   www.iecodesign.com  </a:t>
            </a:r>
          </a:p>
          <a:p>
            <a:pPr>
              <a:buFont typeface="Wingdings" pitchFamily="2" charset="2"/>
              <a:buNone/>
              <a:defRPr/>
            </a:pPr>
            <a:endParaRPr lang="en-US" sz="2000" dirty="0">
              <a:latin typeface="+mj-lt"/>
            </a:endParaRPr>
          </a:p>
          <a:p>
            <a:pPr>
              <a:buFont typeface="Wingdings" pitchFamily="2" charset="2"/>
              <a:buNone/>
              <a:defRPr/>
            </a:pPr>
            <a:r>
              <a:rPr lang="en-US" sz="2000" dirty="0">
                <a:latin typeface="+mj-lt"/>
              </a:rPr>
              <a:t>Designer of information tools to foster better use of energy and other resources, including Energy Stewards™ web platform www.energystewards.net</a:t>
            </a:r>
          </a:p>
          <a:p>
            <a:pPr>
              <a:buFont typeface="Wingdings" pitchFamily="2" charset="2"/>
              <a:buNone/>
              <a:defRPr/>
            </a:pPr>
            <a:endParaRPr lang="en-US" sz="2000" dirty="0">
              <a:latin typeface="+mj-lt"/>
            </a:endParaRPr>
          </a:p>
          <a:p>
            <a:pPr>
              <a:buFont typeface="Wingdings" pitchFamily="2" charset="2"/>
              <a:buNone/>
              <a:defRPr/>
            </a:pPr>
            <a:r>
              <a:rPr lang="en-US" sz="2000" dirty="0"/>
              <a:t>Improvement Advisor with the Institute of Healthcare Improvement</a:t>
            </a:r>
          </a:p>
          <a:p>
            <a:pPr>
              <a:buFont typeface="Wingdings" pitchFamily="2" charset="2"/>
              <a:buNone/>
              <a:defRPr/>
            </a:pPr>
            <a:endParaRPr lang="en-US" sz="2000" dirty="0">
              <a:latin typeface="+mj-lt"/>
            </a:endParaRPr>
          </a:p>
        </p:txBody>
      </p:sp>
      <p:sp>
        <p:nvSpPr>
          <p:cNvPr id="5" name="Slide Number Placeholder 4"/>
          <p:cNvSpPr>
            <a:spLocks noGrp="1"/>
          </p:cNvSpPr>
          <p:nvPr>
            <p:ph type="sldNum" sz="quarter" idx="11"/>
          </p:nvPr>
        </p:nvSpPr>
        <p:spPr/>
        <p:txBody>
          <a:bodyPr/>
          <a:lstStyle/>
          <a:p>
            <a:pPr>
              <a:defRPr/>
            </a:pPr>
            <a:fld id="{286CDBFA-ACE4-4F7E-B932-5AD0D68570ED}" type="slidenum">
              <a:rPr lang="en-US"/>
              <a:pPr>
                <a:defRPr/>
              </a:pPr>
              <a:t>287</a:t>
            </a:fld>
            <a:endParaRPr lang="en-US"/>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Title 2"/>
          <p:cNvSpPr>
            <a:spLocks noGrp="1"/>
          </p:cNvSpPr>
          <p:nvPr>
            <p:ph type="title" idx="4294967295"/>
          </p:nvPr>
        </p:nvSpPr>
        <p:spPr>
          <a:xfrm>
            <a:off x="457200" y="152400"/>
            <a:ext cx="8229600" cy="1143000"/>
          </a:xfrm>
        </p:spPr>
        <p:txBody>
          <a:bodyPr/>
          <a:lstStyle/>
          <a:p>
            <a:r>
              <a:rPr lang="en-US"/>
              <a:t>Evaluation and Certificate</a:t>
            </a:r>
            <a:endParaRPr lang="en-US" dirty="0"/>
          </a:p>
        </p:txBody>
      </p:sp>
      <p:sp>
        <p:nvSpPr>
          <p:cNvPr id="5" name="Slide Number Placeholder 4"/>
          <p:cNvSpPr>
            <a:spLocks noGrp="1"/>
          </p:cNvSpPr>
          <p:nvPr>
            <p:ph type="sldNum" sz="quarter" idx="11"/>
          </p:nvPr>
        </p:nvSpPr>
        <p:spPr/>
        <p:txBody>
          <a:bodyPr/>
          <a:lstStyle/>
          <a:p>
            <a:pPr>
              <a:defRPr/>
            </a:pPr>
            <a:fld id="{7301B7BD-2265-4D5B-8EDA-C578293C0E07}" type="slidenum">
              <a:rPr lang="en-US"/>
              <a:pPr>
                <a:defRPr/>
              </a:pPr>
              <a:t>288</a:t>
            </a:fld>
            <a:endParaRPr lang="en-US"/>
          </a:p>
        </p:txBody>
      </p:sp>
      <p:sp>
        <p:nvSpPr>
          <p:cNvPr id="2" name="Rectangle 1"/>
          <p:cNvSpPr/>
          <p:nvPr/>
        </p:nvSpPr>
        <p:spPr>
          <a:xfrm>
            <a:off x="76200" y="1201827"/>
            <a:ext cx="9067800" cy="5139869"/>
          </a:xfrm>
          <a:prstGeom prst="rect">
            <a:avLst/>
          </a:prstGeom>
        </p:spPr>
        <p:txBody>
          <a:bodyPr wrap="square">
            <a:spAutoFit/>
          </a:bodyPr>
          <a:lstStyle/>
          <a:p>
            <a:pPr marL="285750" indent="-285750">
              <a:buFont typeface="Wingdings" panose="05000000000000000000" pitchFamily="2" charset="2"/>
              <a:buChar char="§"/>
            </a:pPr>
            <a:r>
              <a:rPr lang="en-US" sz="2400" dirty="0">
                <a:solidFill>
                  <a:schemeClr val="bg1"/>
                </a:solidFill>
              </a:rPr>
              <a:t>ASHRAE values your comments about this course. You will receive your Certificate of Attendance when you finish the online course evaluation form at this URL: </a:t>
            </a:r>
            <a:r>
              <a:rPr lang="en-US" sz="2400" b="1" dirty="0">
                <a:solidFill>
                  <a:srgbClr val="FFC000"/>
                </a:solidFill>
              </a:rPr>
              <a:t>http://ali.ashrae.biz/2019annualconference/</a:t>
            </a:r>
            <a:br>
              <a:rPr lang="en-US" sz="2400" dirty="0">
                <a:solidFill>
                  <a:schemeClr val="bg1"/>
                </a:solidFill>
              </a:rPr>
            </a:br>
            <a:r>
              <a:rPr lang="en-US" sz="2400" dirty="0">
                <a:solidFill>
                  <a:schemeClr val="bg1"/>
                </a:solidFill>
              </a:rPr>
              <a:t>Access code:</a:t>
            </a:r>
            <a:r>
              <a:rPr lang="en-US" sz="2400" b="1" dirty="0">
                <a:solidFill>
                  <a:srgbClr val="FF0000"/>
                </a:solidFill>
              </a:rPr>
              <a:t> </a:t>
            </a:r>
            <a:r>
              <a:rPr lang="en-US" sz="2400" b="1" dirty="0">
                <a:solidFill>
                  <a:srgbClr val="FFC000"/>
                </a:solidFill>
                <a:effectLst>
                  <a:outerShdw blurRad="38100" dist="38100" dir="2700000" algn="tl">
                    <a:srgbClr val="000000">
                      <a:alpha val="43137"/>
                    </a:srgbClr>
                  </a:outerShdw>
                </a:effectLst>
              </a:rPr>
              <a:t>t6v8</a:t>
            </a:r>
            <a:br>
              <a:rPr lang="en-US" sz="2400" b="1" dirty="0">
                <a:solidFill>
                  <a:srgbClr val="FF0000"/>
                </a:solidFill>
              </a:rPr>
            </a:br>
            <a:r>
              <a:rPr lang="en-US" sz="2400" dirty="0">
                <a:solidFill>
                  <a:schemeClr val="bg1"/>
                </a:solidFill>
              </a:rPr>
              <a:t>Be sure to add your appropriate license numbers.</a:t>
            </a:r>
          </a:p>
          <a:p>
            <a:pPr marL="285750" indent="-285750">
              <a:buFont typeface="Wingdings" panose="05000000000000000000" pitchFamily="2" charset="2"/>
              <a:buChar char="§"/>
            </a:pPr>
            <a:r>
              <a:rPr lang="en-US" sz="2400" dirty="0">
                <a:solidFill>
                  <a:schemeClr val="bg1"/>
                </a:solidFill>
              </a:rPr>
              <a:t>Supplemental files for this course may be found at </a:t>
            </a:r>
            <a:r>
              <a:rPr lang="en-US" sz="2400" b="1" u="sng" dirty="0">
                <a:solidFill>
                  <a:srgbClr val="FFC000"/>
                </a:solidFill>
              </a:rPr>
              <a:t>https://www.ashrae.org</a:t>
            </a:r>
            <a:r>
              <a:rPr lang="en-US" sz="2400" b="1" u="sng">
                <a:solidFill>
                  <a:srgbClr val="FFC000"/>
                </a:solidFill>
              </a:rPr>
              <a:t>/June2019EnergyMgmt</a:t>
            </a:r>
            <a:r>
              <a:rPr lang="en-US" sz="2400">
                <a:solidFill>
                  <a:schemeClr val="bg1"/>
                </a:solidFill>
              </a:rPr>
              <a:t>.</a:t>
            </a:r>
            <a:r>
              <a:rPr lang="en-US" sz="2400"/>
              <a:t> </a:t>
            </a:r>
            <a:endParaRPr lang="en-US" sz="2400" dirty="0">
              <a:solidFill>
                <a:schemeClr val="bg1"/>
              </a:solidFill>
            </a:endParaRPr>
          </a:p>
          <a:p>
            <a:pPr>
              <a:spcBef>
                <a:spcPts val="0"/>
              </a:spcBef>
              <a:tabLst>
                <a:tab pos="342900" algn="l"/>
              </a:tabLst>
            </a:pPr>
            <a:endParaRPr lang="en-US" sz="800" dirty="0">
              <a:solidFill>
                <a:schemeClr val="bg1"/>
              </a:solidFill>
            </a:endParaRPr>
          </a:p>
          <a:p>
            <a:pPr marL="285750" indent="-285750">
              <a:spcBef>
                <a:spcPts val="0"/>
              </a:spcBef>
              <a:buFont typeface="Wingdings" panose="05000000000000000000" pitchFamily="2" charset="2"/>
              <a:buChar char="§"/>
              <a:tabLst>
                <a:tab pos="342900" algn="l"/>
              </a:tabLst>
            </a:pPr>
            <a:r>
              <a:rPr lang="en-US" sz="2400" dirty="0">
                <a:solidFill>
                  <a:schemeClr val="bg1"/>
                </a:solidFill>
              </a:rPr>
              <a:t>If you have any questions about ASHRAE Certificates, please contact Kelly Arnold, Administrative Assistant, at </a:t>
            </a:r>
            <a:r>
              <a:rPr lang="en-US" sz="2400" b="1" dirty="0">
                <a:solidFill>
                  <a:srgbClr val="FFC000"/>
                </a:solidFill>
              </a:rPr>
              <a:t>karnold@ashrae.org</a:t>
            </a:r>
            <a:r>
              <a:rPr lang="en-US" sz="2400" dirty="0">
                <a:solidFill>
                  <a:schemeClr val="bg1"/>
                </a:solidFill>
              </a:rPr>
              <a:t>.</a:t>
            </a:r>
          </a:p>
          <a:p>
            <a:pPr>
              <a:spcBef>
                <a:spcPts val="0"/>
              </a:spcBef>
              <a:tabLst>
                <a:tab pos="342900" algn="l"/>
              </a:tabLst>
            </a:pPr>
            <a:endParaRPr lang="en-US" sz="800" dirty="0">
              <a:solidFill>
                <a:schemeClr val="bg1"/>
              </a:solidFill>
            </a:endParaRPr>
          </a:p>
          <a:p>
            <a:pPr marL="342900" indent="-342900">
              <a:spcBef>
                <a:spcPts val="0"/>
              </a:spcBef>
              <a:buFont typeface="Wingdings" panose="05000000000000000000" pitchFamily="2" charset="2"/>
              <a:buChar char="§"/>
              <a:tabLst>
                <a:tab pos="342900" algn="l"/>
              </a:tabLst>
            </a:pPr>
            <a:r>
              <a:rPr lang="en-US" sz="2400" dirty="0">
                <a:solidFill>
                  <a:schemeClr val="bg1"/>
                </a:solidFill>
              </a:rPr>
              <a:t>If you have any questions about ASHRAE courses, please contact Sarah Boyle, Managing Editor, at </a:t>
            </a:r>
            <a:r>
              <a:rPr lang="en-US" sz="2400" b="1" dirty="0">
                <a:solidFill>
                  <a:srgbClr val="FFC000"/>
                </a:solidFill>
              </a:rPr>
              <a:t>sboyle@ashrae.org</a:t>
            </a:r>
            <a:r>
              <a:rPr lang="en-US" sz="2400" dirty="0">
                <a:solidFill>
                  <a:schemeClr val="bg1"/>
                </a:solidFill>
              </a:rPr>
              <a:t>.</a:t>
            </a:r>
            <a:r>
              <a:rPr lang="en-US" sz="2400" dirty="0">
                <a:solidFill>
                  <a:srgbClr val="00B0F0"/>
                </a:solidFill>
              </a:rPr>
              <a:t> </a:t>
            </a: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p:txBody>
          <a:bodyPr/>
          <a:lstStyle/>
          <a:p>
            <a:r>
              <a:rPr lang="en-US" dirty="0"/>
              <a:t>ASHRAE Career Enhancement Curriculum Program</a:t>
            </a:r>
          </a:p>
        </p:txBody>
      </p:sp>
      <p:sp>
        <p:nvSpPr>
          <p:cNvPr id="3" name="Content Placeholder 2"/>
          <p:cNvSpPr>
            <a:spLocks noGrp="1"/>
          </p:cNvSpPr>
          <p:nvPr>
            <p:ph idx="1"/>
          </p:nvPr>
        </p:nvSpPr>
        <p:spPr>
          <a:xfrm>
            <a:off x="152400" y="1752600"/>
            <a:ext cx="8839200" cy="4373563"/>
          </a:xfrm>
        </p:spPr>
        <p:txBody>
          <a:bodyPr/>
          <a:lstStyle/>
          <a:p>
            <a:pPr marL="0" indent="0" algn="ctr" eaLnBrk="1" fontAlgn="auto" hangingPunct="1">
              <a:spcBef>
                <a:spcPts val="0"/>
              </a:spcBef>
              <a:spcAft>
                <a:spcPts val="0"/>
              </a:spcAft>
              <a:buFont typeface="Arial" charset="0"/>
              <a:buNone/>
              <a:defRPr/>
            </a:pPr>
            <a:r>
              <a:rPr lang="en-US" sz="2200" dirty="0"/>
              <a:t>Expand your knowledge of </a:t>
            </a:r>
            <a:r>
              <a:rPr lang="en-US" sz="2200" b="1" dirty="0"/>
              <a:t>IAQ</a:t>
            </a:r>
            <a:r>
              <a:rPr lang="en-US" sz="2200" dirty="0"/>
              <a:t> and </a:t>
            </a:r>
            <a:r>
              <a:rPr lang="en-US" sz="2200" b="1" dirty="0"/>
              <a:t>Energy Savings Practices </a:t>
            </a:r>
            <a:r>
              <a:rPr lang="en-US" sz="2200" dirty="0"/>
              <a:t>through a select series of ASHRAE Learning Institute courses</a:t>
            </a:r>
          </a:p>
          <a:p>
            <a:pPr marL="228600" indent="-228600" eaLnBrk="1" fontAlgn="auto" hangingPunct="1">
              <a:spcBef>
                <a:spcPts val="0"/>
              </a:spcBef>
              <a:spcAft>
                <a:spcPts val="0"/>
              </a:spcAft>
              <a:buFont typeface="Arial"/>
              <a:buChar char="•"/>
              <a:defRPr/>
            </a:pPr>
            <a:endParaRPr lang="en-US" sz="2000" dirty="0"/>
          </a:p>
          <a:p>
            <a:pPr marL="628650" lvl="1" indent="-171450" eaLnBrk="1" fontAlgn="auto" hangingPunct="1">
              <a:spcBef>
                <a:spcPts val="600"/>
              </a:spcBef>
              <a:spcAft>
                <a:spcPts val="0"/>
              </a:spcAft>
              <a:buFont typeface="Arial" panose="020B0604020202020204" pitchFamily="34" charset="0"/>
              <a:buChar char="•"/>
              <a:defRPr/>
            </a:pPr>
            <a:r>
              <a:rPr lang="en-US" sz="2000" dirty="0"/>
              <a:t>Receive up-to-date instruction on new technology from industry experts</a:t>
            </a:r>
          </a:p>
          <a:p>
            <a:pPr marL="628650" lvl="1" indent="-171450" eaLnBrk="1" fontAlgn="auto" hangingPunct="1">
              <a:spcBef>
                <a:spcPts val="600"/>
              </a:spcBef>
              <a:spcAft>
                <a:spcPts val="0"/>
              </a:spcAft>
              <a:buFont typeface="Arial" panose="020B0604020202020204" pitchFamily="34" charset="0"/>
              <a:buChar char="•"/>
              <a:defRPr/>
            </a:pPr>
            <a:r>
              <a:rPr lang="en-US" sz="2000" dirty="0"/>
              <a:t>Gain valuable HVAC knowledge</a:t>
            </a:r>
          </a:p>
          <a:p>
            <a:pPr marL="628650" lvl="1" indent="-171450" eaLnBrk="1" fontAlgn="auto" hangingPunct="1">
              <a:spcBef>
                <a:spcPts val="600"/>
              </a:spcBef>
              <a:spcAft>
                <a:spcPts val="0"/>
              </a:spcAft>
              <a:buFont typeface="Arial" panose="020B0604020202020204" pitchFamily="34" charset="0"/>
              <a:buChar char="•"/>
              <a:defRPr/>
            </a:pPr>
            <a:r>
              <a:rPr lang="en-US" sz="2000" dirty="0"/>
              <a:t>Accelerate your career growth</a:t>
            </a:r>
          </a:p>
          <a:p>
            <a:pPr marL="628650" lvl="1" indent="-171450" eaLnBrk="1" fontAlgn="auto" hangingPunct="1">
              <a:spcBef>
                <a:spcPts val="600"/>
              </a:spcBef>
              <a:spcAft>
                <a:spcPts val="0"/>
              </a:spcAft>
              <a:buFont typeface="Arial" panose="020B0604020202020204" pitchFamily="34" charset="0"/>
              <a:buChar char="•"/>
              <a:defRPr/>
            </a:pPr>
            <a:r>
              <a:rPr lang="en-US" sz="2000" dirty="0"/>
              <a:t>Receive a certificate for successful completion of the course series</a:t>
            </a:r>
          </a:p>
          <a:p>
            <a:pPr marL="228600" indent="-228600" eaLnBrk="1" fontAlgn="auto" hangingPunct="1">
              <a:spcBef>
                <a:spcPts val="0"/>
              </a:spcBef>
              <a:spcAft>
                <a:spcPts val="0"/>
              </a:spcAft>
              <a:buFont typeface="Arial"/>
              <a:buChar char="•"/>
              <a:defRPr/>
            </a:pPr>
            <a:endParaRPr lang="en-US" sz="2000" dirty="0"/>
          </a:p>
          <a:p>
            <a:pPr eaLnBrk="1" fontAlgn="auto" hangingPunct="1">
              <a:spcBef>
                <a:spcPts val="1200"/>
              </a:spcBef>
              <a:spcAft>
                <a:spcPts val="0"/>
              </a:spcAft>
              <a:buFont typeface="Arial" charset="0"/>
              <a:buNone/>
              <a:defRPr/>
            </a:pPr>
            <a:r>
              <a:rPr lang="en-US" sz="2000" dirty="0"/>
              <a:t>Visit </a:t>
            </a:r>
            <a:r>
              <a:rPr lang="en-US" sz="2000" dirty="0">
                <a:solidFill>
                  <a:srgbClr val="00B0F0"/>
                </a:solidFill>
              </a:rPr>
              <a:t>www.ashrae.org/careerpath</a:t>
            </a:r>
            <a:r>
              <a:rPr lang="en-US" sz="2000" dirty="0">
                <a:solidFill>
                  <a:schemeClr val="tx1">
                    <a:tint val="75000"/>
                  </a:schemeClr>
                </a:solidFill>
              </a:rPr>
              <a:t> </a:t>
            </a:r>
            <a:r>
              <a:rPr lang="en-US" sz="2000" dirty="0">
                <a:cs typeface="Arial" panose="020B0604020202020204" pitchFamily="34" charset="0"/>
              </a:rPr>
              <a:t>to learn more.</a:t>
            </a:r>
            <a:endParaRPr lang="en-US" sz="1200" b="1" dirty="0"/>
          </a:p>
          <a:p>
            <a:pPr>
              <a:buFont typeface="Arial" charset="0"/>
              <a:buNone/>
              <a:defRPr/>
            </a:pPr>
            <a:endParaRPr lang="en-US" sz="1200" dirty="0"/>
          </a:p>
        </p:txBody>
      </p:sp>
      <p:pic>
        <p:nvPicPr>
          <p:cNvPr id="2052" name="Picture 3" descr="Learning Institute_logo_blue.jpg"/>
          <p:cNvPicPr>
            <a:picLocks noChangeAspect="1"/>
          </p:cNvPicPr>
          <p:nvPr/>
        </p:nvPicPr>
        <p:blipFill>
          <a:blip r:embed="rId2" cstate="print"/>
          <a:srcRect/>
          <a:stretch>
            <a:fillRect/>
          </a:stretch>
        </p:blipFill>
        <p:spPr bwMode="auto">
          <a:xfrm>
            <a:off x="6400800" y="4835525"/>
            <a:ext cx="2038350" cy="1465263"/>
          </a:xfrm>
          <a:prstGeom prst="rect">
            <a:avLst/>
          </a:prstGeom>
          <a:noFill/>
          <a:ln w="9525">
            <a:noFill/>
            <a:miter lim="800000"/>
            <a:headEnd/>
            <a:tailEnd/>
          </a:ln>
        </p:spPr>
      </p:pic>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Title 1"/>
          <p:cNvSpPr>
            <a:spLocks noGrp="1"/>
          </p:cNvSpPr>
          <p:nvPr>
            <p:ph type="title"/>
          </p:nvPr>
        </p:nvSpPr>
        <p:spPr>
          <a:xfrm>
            <a:off x="0" y="533400"/>
            <a:ext cx="9144000" cy="884238"/>
          </a:xfrm>
        </p:spPr>
        <p:txBody>
          <a:bodyPr/>
          <a:lstStyle/>
          <a:p>
            <a:r>
              <a:rPr lang="en-US" dirty="0"/>
              <a:t>ASHRAE Professional Certification</a:t>
            </a:r>
          </a:p>
        </p:txBody>
      </p:sp>
      <p:sp>
        <p:nvSpPr>
          <p:cNvPr id="3" name="Content Placeholder 2"/>
          <p:cNvSpPr>
            <a:spLocks noGrp="1"/>
          </p:cNvSpPr>
          <p:nvPr>
            <p:ph idx="1"/>
          </p:nvPr>
        </p:nvSpPr>
        <p:spPr/>
        <p:txBody>
          <a:bodyPr/>
          <a:lstStyle/>
          <a:p>
            <a:pPr marL="228600" indent="-228600">
              <a:spcBef>
                <a:spcPts val="0"/>
              </a:spcBef>
              <a:spcAft>
                <a:spcPts val="0"/>
              </a:spcAft>
              <a:defRPr/>
            </a:pPr>
            <a:r>
              <a:rPr lang="en-US" sz="2000" dirty="0"/>
              <a:t>Do you want to stand out from the crowd? Become ASHRAE certified. ASHRAE certification serves as a springboard for your continued professional development. </a:t>
            </a:r>
          </a:p>
          <a:p>
            <a:pPr marL="228600" indent="-228600">
              <a:spcBef>
                <a:spcPts val="1200"/>
              </a:spcBef>
              <a:spcAft>
                <a:spcPts val="0"/>
              </a:spcAft>
              <a:defRPr/>
            </a:pPr>
            <a:r>
              <a:rPr lang="en-US" sz="2000" dirty="0"/>
              <a:t>Assure employers and clients that you have mastered the body of knowledge that subject matter experts have identified as reflecting best practices.</a:t>
            </a:r>
          </a:p>
          <a:p>
            <a:pPr marL="228600" indent="-228600">
              <a:spcBef>
                <a:spcPts val="1200"/>
              </a:spcBef>
              <a:spcAft>
                <a:spcPts val="0"/>
              </a:spcAft>
              <a:defRPr/>
            </a:pPr>
            <a:r>
              <a:rPr lang="en-US" sz="2000" dirty="0"/>
              <a:t>Please visit the following URL to learn more about our programs: www.ashrae.org/certification</a:t>
            </a:r>
          </a:p>
          <a:p>
            <a:pPr marL="628650" lvl="1" indent="-171450">
              <a:spcBef>
                <a:spcPts val="0"/>
              </a:spcBef>
              <a:spcAft>
                <a:spcPts val="400"/>
              </a:spcAft>
              <a:defRPr/>
            </a:pPr>
            <a:r>
              <a:rPr lang="en-US" sz="1800" dirty="0"/>
              <a:t>Building Energy Assessment Professional</a:t>
            </a:r>
          </a:p>
          <a:p>
            <a:pPr marL="628650" lvl="1" indent="-171450">
              <a:spcBef>
                <a:spcPts val="0"/>
              </a:spcBef>
              <a:spcAft>
                <a:spcPts val="400"/>
              </a:spcAft>
              <a:defRPr/>
            </a:pPr>
            <a:r>
              <a:rPr lang="en-US" sz="1800" dirty="0"/>
              <a:t>Building Energy Modeling Professional</a:t>
            </a:r>
          </a:p>
          <a:p>
            <a:pPr marL="628650" lvl="1" indent="-171450">
              <a:spcBef>
                <a:spcPts val="0"/>
              </a:spcBef>
              <a:spcAft>
                <a:spcPts val="400"/>
              </a:spcAft>
              <a:defRPr/>
            </a:pPr>
            <a:r>
              <a:rPr lang="en-US" sz="1800" dirty="0"/>
              <a:t>Commissioning Process Management Professional</a:t>
            </a:r>
          </a:p>
          <a:p>
            <a:pPr marL="628650" lvl="1" indent="-171450">
              <a:spcBef>
                <a:spcPts val="0"/>
              </a:spcBef>
              <a:spcAft>
                <a:spcPts val="400"/>
              </a:spcAft>
              <a:defRPr/>
            </a:pPr>
            <a:r>
              <a:rPr lang="en-US" sz="1800" dirty="0"/>
              <a:t>Healthcare Facility Design Professional</a:t>
            </a:r>
          </a:p>
          <a:p>
            <a:pPr marL="628650" lvl="1" indent="-171450">
              <a:spcBef>
                <a:spcPts val="0"/>
              </a:spcBef>
              <a:spcAft>
                <a:spcPts val="400"/>
              </a:spcAft>
              <a:defRPr/>
            </a:pPr>
            <a:r>
              <a:rPr lang="en-US" sz="1800" dirty="0"/>
              <a:t>High-Performance Building Design Professional</a:t>
            </a:r>
          </a:p>
          <a:p>
            <a:pPr marL="628650" lvl="1" indent="-171450">
              <a:spcBef>
                <a:spcPts val="0"/>
              </a:spcBef>
              <a:spcAft>
                <a:spcPts val="400"/>
              </a:spcAft>
              <a:defRPr/>
            </a:pPr>
            <a:r>
              <a:rPr lang="en-US" sz="1800" dirty="0"/>
              <a:t>Operations &amp; Performance Management Professional</a:t>
            </a:r>
          </a:p>
          <a:p>
            <a:pPr>
              <a:defRPr/>
            </a:pPr>
            <a:endParaRPr lang="en-US" sz="2000" dirty="0"/>
          </a:p>
        </p:txBody>
      </p:sp>
      <p:sp>
        <p:nvSpPr>
          <p:cNvPr id="4" name="Slide Number Placeholder 5"/>
          <p:cNvSpPr>
            <a:spLocks noGrp="1"/>
          </p:cNvSpPr>
          <p:nvPr>
            <p:ph type="sldNum" sz="quarter" idx="11"/>
          </p:nvPr>
        </p:nvSpPr>
        <p:spPr>
          <a:xfrm>
            <a:off x="6553200" y="6356350"/>
            <a:ext cx="2133600" cy="365125"/>
          </a:xfrm>
        </p:spPr>
        <p:txBody>
          <a:bodyPr/>
          <a:lstStyle/>
          <a:p>
            <a:pPr>
              <a:defRPr/>
            </a:pPr>
            <a:fld id="{26F10143-5F8A-4D17-AF7A-717297EABC9B}" type="slidenum">
              <a:rPr lang="en-US"/>
              <a:pPr>
                <a:defRPr/>
              </a:pPr>
              <a:t>290</a:t>
            </a:fld>
            <a:endParaRPr lang="en-US" dirty="0"/>
          </a:p>
        </p:txBody>
      </p:sp>
    </p:spTree>
  </p:cSld>
  <p:clrMapOvr>
    <a:masterClrMapping/>
  </p:clrMapOvr>
</p:sld>
</file>

<file path=ppt/theme/theme1.xml><?xml version="1.0" encoding="utf-8"?>
<a:theme xmlns:a="http://schemas.openxmlformats.org/drawingml/2006/main" name="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EM_cox">
  <a:themeElements>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M_cox">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M_cox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M_cox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M_cox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M_cox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M_cox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M_cox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M_cox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M_cox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M_cox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M_cox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M_cox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M_cox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Macintosh HD:Users:garycox:Desktop:KLittle:EM_cox.pot</Template>
  <TotalTime>113095</TotalTime>
  <Words>30103</Words>
  <Application>Microsoft Office PowerPoint</Application>
  <PresentationFormat>On-screen Show (4:3)</PresentationFormat>
  <Paragraphs>3680</Paragraphs>
  <Slides>290</Slides>
  <Notes>265</Notes>
  <HiddenSlides>1</HiddenSlides>
  <MMClips>0</MMClips>
  <ScaleCrop>false</ScaleCrop>
  <HeadingPairs>
    <vt:vector size="8" baseType="variant">
      <vt:variant>
        <vt:lpstr>Fonts Used</vt:lpstr>
      </vt:variant>
      <vt:variant>
        <vt:i4>9</vt:i4>
      </vt:variant>
      <vt:variant>
        <vt:lpstr>Theme</vt:lpstr>
      </vt:variant>
      <vt:variant>
        <vt:i4>3</vt:i4>
      </vt:variant>
      <vt:variant>
        <vt:lpstr>Embedded OLE Servers</vt:lpstr>
      </vt:variant>
      <vt:variant>
        <vt:i4>4</vt:i4>
      </vt:variant>
      <vt:variant>
        <vt:lpstr>Slide Titles</vt:lpstr>
      </vt:variant>
      <vt:variant>
        <vt:i4>290</vt:i4>
      </vt:variant>
    </vt:vector>
  </HeadingPairs>
  <TitlesOfParts>
    <vt:vector size="306" baseType="lpstr">
      <vt:lpstr>Arial</vt:lpstr>
      <vt:lpstr>Arial Narrow</vt:lpstr>
      <vt:lpstr>Calibri</vt:lpstr>
      <vt:lpstr>Courier New</vt:lpstr>
      <vt:lpstr>Microsoft Sans Serif</vt:lpstr>
      <vt:lpstr>Symbol</vt:lpstr>
      <vt:lpstr>Times</vt:lpstr>
      <vt:lpstr>Times New Roman</vt:lpstr>
      <vt:lpstr>Wingdings</vt:lpstr>
      <vt:lpstr>EM_cox</vt:lpstr>
      <vt:lpstr>1_Default Design</vt:lpstr>
      <vt:lpstr>1_EM_cox</vt:lpstr>
      <vt:lpstr>Photo Editor Photo</vt:lpstr>
      <vt:lpstr>Worksheet</vt:lpstr>
      <vt:lpstr>Chart</vt:lpstr>
      <vt:lpstr>Acrobat Document</vt:lpstr>
      <vt:lpstr>PowerPoint Presentation</vt:lpstr>
      <vt:lpstr>Copyright</vt:lpstr>
      <vt:lpstr>AIA/CES Registered Provider</vt:lpstr>
      <vt:lpstr>PowerPoint Presentation</vt:lpstr>
      <vt:lpstr>Today’s Audience</vt:lpstr>
      <vt:lpstr>Course Objectives</vt:lpstr>
      <vt:lpstr>PowerPoint Presentation</vt:lpstr>
      <vt:lpstr>Today’s Topics</vt:lpstr>
      <vt:lpstr>PowerPoint Presentation</vt:lpstr>
      <vt:lpstr>PowerPoint Presentation</vt:lpstr>
      <vt:lpstr>Introduction to Energy Management</vt:lpstr>
      <vt:lpstr>PowerPoint Presentation</vt:lpstr>
      <vt:lpstr>PowerPoint Presentation</vt:lpstr>
      <vt:lpstr>PowerPoint Presentation</vt:lpstr>
      <vt:lpstr>PowerPoint Presentation</vt:lpstr>
      <vt:lpstr>Here’s a Word About  Capital Projects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Was Jerry Eaton Really an Energy Manager? </vt:lpstr>
      <vt:lpstr>PowerPoint Presentation</vt:lpstr>
      <vt:lpstr>Exercise 1: Energy Management Assessment</vt:lpstr>
      <vt:lpstr>Why Commit to Energy Management?</vt:lpstr>
      <vt:lpstr>PowerPoint Presentation</vt:lpstr>
      <vt:lpstr>PowerPoint Presentation</vt:lpstr>
      <vt:lpstr>Dollar Savings and Margin</vt:lpstr>
      <vt:lpstr>Financial Value Tools from ENERGY STAR</vt:lpstr>
      <vt:lpstr>Where Do We Use Energy?</vt:lpstr>
      <vt:lpstr>Renewable Energy Sources</vt:lpstr>
      <vt:lpstr>PowerPoint Presentation</vt:lpstr>
      <vt:lpstr>Renewables as an Environmental Solution?</vt:lpstr>
      <vt:lpstr>PowerPoint Presentation</vt:lpstr>
      <vt:lpstr>PowerPoint Presentation</vt:lpstr>
      <vt:lpstr>Where Can You Get the 33%?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Great Dane Case</vt:lpstr>
      <vt:lpstr>Energy Management Status Spring 2008 </vt:lpstr>
      <vt:lpstr>Background</vt:lpstr>
      <vt:lpstr>PowerPoint Presentation</vt:lpstr>
      <vt:lpstr>PowerPoint Presentation</vt:lpstr>
      <vt:lpstr>ENERGY STAR Advice: Assess Performance</vt:lpstr>
      <vt:lpstr>What About Energy Audits?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Energy Intensity of Office Buildings and ENERGY STAR Score</vt:lpstr>
      <vt:lpstr>Exercise 2:   EUI and ECI Questions</vt:lpstr>
      <vt:lpstr>PowerPoint Presentation</vt:lpstr>
      <vt:lpstr>PowerPoint Presentation</vt:lpstr>
      <vt:lpstr>PowerPoint Presentation</vt:lpstr>
      <vt:lpstr>Obtaining an  Energy Performance Rating</vt:lpstr>
      <vt:lpstr>PowerPoint Presentation</vt:lpstr>
      <vt:lpstr>Benchmarking with Portfolio Manager</vt:lpstr>
      <vt:lpstr>PowerPoint Presentation</vt:lpstr>
      <vt:lpstr>PowerPoint Presentation</vt:lpstr>
      <vt:lpstr>PowerPoint Presentation</vt:lpstr>
      <vt:lpstr>PowerPoint Presentation</vt:lpstr>
      <vt:lpstr>PowerPoint Presentation</vt:lpstr>
      <vt:lpstr>Track Facility Energy Performance</vt:lpstr>
      <vt:lpstr>Greenhouse Gas  Emissions</vt:lpstr>
      <vt:lpstr>Portfolio Manager Metrics Comparison</vt:lpstr>
      <vt:lpstr>Statement of Energy Performance</vt:lpstr>
      <vt:lpstr>PowerPoint Presentation</vt:lpstr>
      <vt:lpstr>Track Portfolio Energy Performance</vt:lpstr>
      <vt:lpstr>How Do I Enter a Facility that is Not Located in the United States?</vt:lpstr>
      <vt:lpstr>Can a Building Located Outside  of the United States Earn  the ENERGY STAR?</vt:lpstr>
      <vt:lpstr>All Buildings Can Benchmark,  but Some Cannot Receive a Rating</vt:lpstr>
      <vt:lpstr>Ways to Obtain the Rating or EUI</vt:lpstr>
      <vt:lpstr>Information Required for Rating</vt:lpstr>
      <vt:lpstr>ENERGY STAR Rating as a Quick Guide</vt:lpstr>
      <vt:lpstr>Track Water Use Too</vt:lpstr>
      <vt:lpstr>ENERGY STAR “75+” Recognition</vt:lpstr>
      <vt:lpstr>PowerPoint Presentation</vt:lpstr>
      <vt:lpstr>Exercise 3:   Portfolio Manager Facility Report</vt:lpstr>
      <vt:lpstr>Site Versus Source Energy</vt:lpstr>
      <vt:lpstr>Practical Implications</vt:lpstr>
      <vt:lpstr>Reference Schematic of  EPA Tools on ENERGY STAR Site</vt:lpstr>
      <vt:lpstr>Reference Schematic of EPA Tools on ENERGY STAR Site</vt:lpstr>
      <vt:lpstr>PowerPoint Presentation</vt:lpstr>
      <vt:lpstr>PowerPoint Presentation</vt:lpstr>
      <vt:lpstr>PowerPoint Presentation</vt:lpstr>
      <vt:lpstr>PowerPoint Presentation</vt:lpstr>
      <vt:lpstr>Exercises 4A and 4B:  Monthly Electric and Gas Profiles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Climate Zone Map (2018)</vt:lpstr>
      <vt:lpstr>PowerPoint Presentation</vt:lpstr>
      <vt:lpstr>Exercise 5: Site Targeting Case</vt:lpstr>
      <vt:lpstr>PowerPoint Presentation</vt:lpstr>
      <vt:lpstr>PowerPoint Presentation</vt:lpstr>
      <vt:lpstr>PowerPoint Presentation</vt:lpstr>
      <vt:lpstr>PowerPoint Presentation</vt:lpstr>
      <vt:lpstr>Doty Street Pub—Inventory</vt:lpstr>
      <vt:lpstr>How? Use a Spreadsheet Guide</vt:lpstr>
      <vt:lpstr>Examples of End-Use Energy Calculations</vt:lpstr>
      <vt:lpstr>PowerPoint Presentation</vt:lpstr>
      <vt:lpstr>Exercise 6: System Target Case</vt:lpstr>
      <vt:lpstr>PowerPoint Presentation</vt:lpstr>
      <vt:lpstr>PowerPoint Presentation</vt:lpstr>
      <vt:lpstr>What is an Energy Audit?</vt:lpstr>
      <vt:lpstr>PowerPoint Presentation</vt:lpstr>
      <vt:lpstr>What You Can Get…</vt:lpstr>
      <vt:lpstr>PowerPoint Presentation</vt:lpstr>
      <vt:lpstr>PowerPoint Presentation</vt:lpstr>
      <vt:lpstr>Energy Audits and Capital Projects</vt:lpstr>
      <vt:lpstr>How You Can Use the ASHRAE Definitions of Energy Audits I, II, III</vt:lpstr>
      <vt:lpstr>Exercise 7: Audit Level Examples</vt:lpstr>
      <vt:lpstr>What About Commissioning?</vt:lpstr>
      <vt:lpstr>PowerPoint Presentation</vt:lpstr>
      <vt:lpstr>Benefits of Goal Setting</vt:lpstr>
      <vt:lpstr>Goals: Corporate Example</vt:lpstr>
      <vt:lpstr>Level II and III Audits: Ingredients for Goals for a Building</vt:lpstr>
      <vt:lpstr>SMART Goals—Reminder</vt:lpstr>
      <vt:lpstr>Setting the Goal—Example</vt:lpstr>
      <vt:lpstr>Action Plans: Ideas and  a Test Method</vt:lpstr>
      <vt:lpstr>PowerPoint Presentation</vt:lpstr>
      <vt:lpstr>PowerPoint Presentation</vt:lpstr>
      <vt:lpstr>PowerPoint Presentation</vt:lpstr>
      <vt:lpstr>PowerPoint Presentation</vt:lpstr>
      <vt:lpstr>A General Sequence of Systems to Tackle</vt:lpstr>
      <vt:lpstr>PowerPoint Presentation</vt:lpstr>
      <vt:lpstr>PowerPoint Presentation</vt:lpstr>
      <vt:lpstr>Major Tip</vt:lpstr>
      <vt:lpstr>PowerPoint Presentation</vt:lpstr>
      <vt:lpstr>PowerPoint Presentation</vt:lpstr>
      <vt:lpstr>PowerPoint Presentation</vt:lpstr>
      <vt:lpstr>PowerPoint Presentation</vt:lpstr>
      <vt:lpstr>ENERGY STAR IT Tools</vt:lpstr>
      <vt:lpstr>PowerPoint Presentation</vt:lpstr>
      <vt:lpstr>Exercise 8: Ranking Discretionary Actions for Discussion and Application</vt:lpstr>
      <vt:lpstr>PowerPoint Presentation</vt:lpstr>
      <vt:lpstr>Handouts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Trend Logs from Control Systems</vt:lpstr>
      <vt:lpstr>Stand-alone Loggers (Download Data to Analyze)</vt:lpstr>
      <vt:lpstr>PowerPoint Presentation</vt:lpstr>
      <vt:lpstr>Boiler Fire Rate Versus OA Temperature</vt:lpstr>
      <vt:lpstr>PowerPoint Presentation</vt:lpstr>
      <vt:lpstr>PowerPoint Presentation</vt:lpstr>
      <vt:lpstr>PowerPoint Presentation</vt:lpstr>
      <vt:lpstr>PowerPoint Presentation</vt:lpstr>
      <vt:lpstr>Cooling Coil Rules of Thumb </vt:lpstr>
      <vt:lpstr>Case Exercise 9: Using Motor Logger Data</vt:lpstr>
      <vt:lpstr>PowerPoint Presentation</vt:lpstr>
      <vt:lpstr>PowerPoint Presentation</vt:lpstr>
      <vt:lpstr>So, if the Risk of Change is Worrisome…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Madison Insurance Company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Explanation of No Progress  at Madison Bank</vt:lpstr>
      <vt:lpstr>But Things Have Changed!</vt:lpstr>
      <vt:lpstr>U.S. Bank Gas Utility Analysis</vt:lpstr>
      <vt:lpstr>PowerPoint Presentation</vt:lpstr>
      <vt:lpstr>US Bank Electric Utility Analysis</vt:lpstr>
      <vt:lpstr>US Bank Electric Demand Analysis</vt:lpstr>
      <vt:lpstr>PowerPoint Presentation</vt:lpstr>
      <vt:lpstr>US Bank Asset Value Example Using a 7.6% cap rate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Applying the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Aurora Health Care Equivalent Revenue (Using a 4% Margin)</vt:lpstr>
      <vt:lpstr>Energy Management Strategies Taken</vt:lpstr>
      <vt:lpstr>Outdoor Air Temperature Data Sources</vt:lpstr>
      <vt:lpstr>Energy Management: Accountability Revisited</vt:lpstr>
      <vt:lpstr>Accountability</vt:lpstr>
      <vt:lpstr>PowerPoint Presentation</vt:lpstr>
      <vt:lpstr>Facility Upgrades</vt:lpstr>
      <vt:lpstr>PowerPoint Presentation</vt:lpstr>
      <vt:lpstr>History Matches Portfolio Manager</vt:lpstr>
      <vt:lpstr>Lowell Hall—Gas Usage</vt:lpstr>
      <vt:lpstr>PowerPoint Presentation</vt:lpstr>
      <vt:lpstr>Lowell Hall Evaluation</vt:lpstr>
      <vt:lpstr>PowerPoint Presentation</vt:lpstr>
      <vt:lpstr>Action Plan</vt:lpstr>
      <vt:lpstr>Regular Monitoring</vt:lpstr>
      <vt:lpstr>PowerPoint Presentation</vt:lpstr>
      <vt:lpstr>PowerPoint Presentation</vt:lpstr>
      <vt:lpstr>Accountability</vt:lpstr>
      <vt:lpstr>Monona Terrace Evaluation</vt:lpstr>
      <vt:lpstr>PowerPoint Presentation</vt:lpstr>
      <vt:lpstr>Exercise 10: Plans for Next Week</vt:lpstr>
      <vt:lpstr>PowerPoint Presentation</vt:lpstr>
      <vt:lpstr>Recap and Send-off</vt:lpstr>
      <vt:lpstr>PowerPoint Presentation</vt:lpstr>
      <vt:lpstr>Recap: Assess Performance</vt:lpstr>
      <vt:lpstr>Recap: Assess Performance</vt:lpstr>
      <vt:lpstr>Recap: Why Assess Performance?</vt:lpstr>
      <vt:lpstr>Recap: Create Action Plan</vt:lpstr>
      <vt:lpstr>Recap: Evaluate Progress</vt:lpstr>
      <vt:lpstr>Recap: Accountability</vt:lpstr>
      <vt:lpstr>Recap: When are You Really Ready for Audits and Retrocommissioning?</vt:lpstr>
      <vt:lpstr>And Now the Send-Off…</vt:lpstr>
      <vt:lpstr>PowerPoint Presentation</vt:lpstr>
      <vt:lpstr>33% Energy Savings Are Possible in Existing Buildings</vt:lpstr>
      <vt:lpstr>PowerPoint Presentation</vt:lpstr>
      <vt:lpstr>PowerPoint Presentation</vt:lpstr>
      <vt:lpstr>Supplementary  Information</vt:lpstr>
      <vt:lpstr>References</vt:lpstr>
      <vt:lpstr>Link to ASHRAE Bookstore</vt:lpstr>
      <vt:lpstr>PowerPoint Presentation</vt:lpstr>
      <vt:lpstr>About the Editor</vt:lpstr>
      <vt:lpstr>Evaluation and Certificate</vt:lpstr>
      <vt:lpstr>ASHRAE Career Enhancement Curriculum Program</vt:lpstr>
      <vt:lpstr>ASHRAE Professional Certification</vt:lpstr>
    </vt:vector>
  </TitlesOfParts>
  <Company>IFMA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mweathers</dc:creator>
  <cp:lastModifiedBy>Kyle Halverson</cp:lastModifiedBy>
  <cp:revision>5146</cp:revision>
  <cp:lastPrinted>2018-11-28T17:04:51Z</cp:lastPrinted>
  <dcterms:created xsi:type="dcterms:W3CDTF">2008-02-22T21:22:28Z</dcterms:created>
  <dcterms:modified xsi:type="dcterms:W3CDTF">2019-04-23T13:38:14Z</dcterms:modified>
</cp:coreProperties>
</file>