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4"/>
    <p:sldMasterId id="2147483670" r:id="rId5"/>
  </p:sldMasterIdLst>
  <p:notesMasterIdLst>
    <p:notesMasterId r:id="rId52"/>
  </p:notesMasterIdLst>
  <p:sldIdLst>
    <p:sldId id="798" r:id="rId6"/>
    <p:sldId id="879" r:id="rId7"/>
    <p:sldId id="880" r:id="rId8"/>
    <p:sldId id="765" r:id="rId9"/>
    <p:sldId id="928" r:id="rId10"/>
    <p:sldId id="796" r:id="rId11"/>
    <p:sldId id="800" r:id="rId12"/>
    <p:sldId id="829" r:id="rId13"/>
    <p:sldId id="802" r:id="rId14"/>
    <p:sldId id="964" r:id="rId15"/>
    <p:sldId id="930" r:id="rId16"/>
    <p:sldId id="965" r:id="rId17"/>
    <p:sldId id="966" r:id="rId18"/>
    <p:sldId id="967" r:id="rId19"/>
    <p:sldId id="968" r:id="rId20"/>
    <p:sldId id="934" r:id="rId21"/>
    <p:sldId id="948" r:id="rId22"/>
    <p:sldId id="969" r:id="rId23"/>
    <p:sldId id="957" r:id="rId24"/>
    <p:sldId id="970" r:id="rId25"/>
    <p:sldId id="971" r:id="rId26"/>
    <p:sldId id="949" r:id="rId27"/>
    <p:sldId id="972" r:id="rId28"/>
    <p:sldId id="973" r:id="rId29"/>
    <p:sldId id="974" r:id="rId30"/>
    <p:sldId id="975" r:id="rId31"/>
    <p:sldId id="952" r:id="rId32"/>
    <p:sldId id="953" r:id="rId33"/>
    <p:sldId id="954" r:id="rId34"/>
    <p:sldId id="955" r:id="rId35"/>
    <p:sldId id="950" r:id="rId36"/>
    <p:sldId id="951" r:id="rId37"/>
    <p:sldId id="976" r:id="rId38"/>
    <p:sldId id="881" r:id="rId39"/>
    <p:sldId id="868" r:id="rId40"/>
    <p:sldId id="956" r:id="rId41"/>
    <p:sldId id="958" r:id="rId42"/>
    <p:sldId id="959" r:id="rId43"/>
    <p:sldId id="960" r:id="rId44"/>
    <p:sldId id="961" r:id="rId45"/>
    <p:sldId id="962" r:id="rId46"/>
    <p:sldId id="963" r:id="rId47"/>
    <p:sldId id="825" r:id="rId48"/>
    <p:sldId id="815" r:id="rId49"/>
    <p:sldId id="816" r:id="rId50"/>
    <p:sldId id="817" r:id="rId51"/>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48" autoAdjust="0"/>
    <p:restoredTop sz="93447" autoAdjust="0"/>
  </p:normalViewPr>
  <p:slideViewPr>
    <p:cSldViewPr snapToGrid="0">
      <p:cViewPr varScale="1">
        <p:scale>
          <a:sx n="64" d="100"/>
          <a:sy n="64" d="100"/>
        </p:scale>
        <p:origin x="78" y="966"/>
      </p:cViewPr>
      <p:guideLst/>
    </p:cSldViewPr>
  </p:slideViewPr>
  <p:outlineViewPr>
    <p:cViewPr>
      <p:scale>
        <a:sx n="33" d="100"/>
        <a:sy n="33" d="100"/>
      </p:scale>
      <p:origin x="0" y="0"/>
    </p:cViewPr>
  </p:outlineViewPr>
  <p:notesTextViewPr>
    <p:cViewPr>
      <p:scale>
        <a:sx n="50" d="100"/>
        <a:sy n="50" d="100"/>
      </p:scale>
      <p:origin x="0" y="0"/>
    </p:cViewPr>
  </p:notesTextViewPr>
  <p:notesViewPr>
    <p:cSldViewPr snapToGrid="0">
      <p:cViewPr varScale="1">
        <p:scale>
          <a:sx n="48" d="100"/>
          <a:sy n="48" d="100"/>
        </p:scale>
        <p:origin x="2684"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1" tIns="48325" rIns="96651" bIns="48325" rtlCol="0"/>
          <a:lstStyle>
            <a:lvl1pPr algn="l">
              <a:defRPr sz="12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51" tIns="48325" rIns="96651" bIns="48325" rtlCol="0"/>
          <a:lstStyle>
            <a:lvl1pPr algn="r">
              <a:defRPr sz="1200"/>
            </a:lvl1pPr>
          </a:lstStyle>
          <a:p>
            <a:fld id="{E1CF7F02-D1A4-4D9A-885A-0BDC8DA9130E}" type="datetimeFigureOut">
              <a:rPr lang="en-US" smtClean="0"/>
              <a:t>2/1/2024</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1" tIns="48325" rIns="96651" bIns="48325" rtlCol="0" anchor="ctr"/>
          <a:lstStyle/>
          <a:p>
            <a:endParaRPr lang="en-US"/>
          </a:p>
        </p:txBody>
      </p:sp>
      <p:sp>
        <p:nvSpPr>
          <p:cNvPr id="5" name="Notes Placeholder 4"/>
          <p:cNvSpPr>
            <a:spLocks noGrp="1"/>
          </p:cNvSpPr>
          <p:nvPr>
            <p:ph type="body" sz="quarter" idx="3"/>
          </p:nvPr>
        </p:nvSpPr>
        <p:spPr>
          <a:xfrm>
            <a:off x="731521" y="4620578"/>
            <a:ext cx="5852160" cy="3780472"/>
          </a:xfrm>
          <a:prstGeom prst="rect">
            <a:avLst/>
          </a:prstGeom>
        </p:spPr>
        <p:txBody>
          <a:bodyPr vert="horz" lIns="96651" tIns="48325" rIns="96651" bIns="4832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51" tIns="48325" rIns="96651" bIns="48325"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51" tIns="48325" rIns="96651" bIns="48325" rtlCol="0" anchor="b"/>
          <a:lstStyle>
            <a:lvl1pPr algn="r">
              <a:defRPr sz="1200"/>
            </a:lvl1pPr>
          </a:lstStyle>
          <a:p>
            <a:fld id="{8D513B1D-4ED6-4D87-8B80-F90F4E972BDC}" type="slidenum">
              <a:rPr lang="en-US" smtClean="0"/>
              <a:t>‹#›</a:t>
            </a:fld>
            <a:endParaRPr lang="en-US"/>
          </a:p>
        </p:txBody>
      </p:sp>
    </p:spTree>
    <p:extLst>
      <p:ext uri="{BB962C8B-B14F-4D97-AF65-F5344CB8AC3E}">
        <p14:creationId xmlns:p14="http://schemas.microsoft.com/office/powerpoint/2010/main" val="1943130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1/31 7:15 with Research</a:t>
            </a:r>
          </a:p>
          <a:p>
            <a:r>
              <a:rPr lang="en-US" dirty="0"/>
              <a:t>Updated 1/31 8:27 with Webmaster</a:t>
            </a:r>
          </a:p>
          <a:p>
            <a:r>
              <a:rPr lang="en-US" dirty="0"/>
              <a:t>Updated 2/1 standards portion of agenda. Per </a:t>
            </a:r>
            <a:r>
              <a:rPr lang="en-US" dirty="0" err="1"/>
              <a:t>phil</a:t>
            </a:r>
            <a:r>
              <a:rPr lang="en-US" dirty="0"/>
              <a:t> Johnson</a:t>
            </a:r>
          </a:p>
          <a:p>
            <a:r>
              <a:rPr lang="en-US" dirty="0"/>
              <a:t>Updated 2/1 entire standards section per Phil Johnson</a:t>
            </a:r>
          </a:p>
          <a:p>
            <a:r>
              <a:rPr lang="en-US" dirty="0" err="1"/>
              <a:t>Updateed</a:t>
            </a:r>
            <a:r>
              <a:rPr lang="en-US" dirty="0"/>
              <a:t> 2/1 9:20 90.1 from Phil J</a:t>
            </a:r>
          </a:p>
          <a:p>
            <a:r>
              <a:rPr lang="en-US" dirty="0"/>
              <a:t>Updated 2/1 Std 1520P with slide from Matt Cambio</a:t>
            </a:r>
          </a:p>
          <a:p>
            <a:r>
              <a:rPr lang="en-US" dirty="0"/>
              <a:t>2/1 Updated Honors and Awards based on Rick Heiden email.</a:t>
            </a:r>
          </a:p>
          <a:p>
            <a:r>
              <a:rPr lang="en-US" dirty="0"/>
              <a:t>Updated 2/1 Membership and Chairs breakfast updates – from Drew Turner’s email</a:t>
            </a:r>
          </a:p>
        </p:txBody>
      </p:sp>
      <p:sp>
        <p:nvSpPr>
          <p:cNvPr id="4" name="Slide Number Placeholder 3"/>
          <p:cNvSpPr>
            <a:spLocks noGrp="1"/>
          </p:cNvSpPr>
          <p:nvPr>
            <p:ph type="sldNum" sz="quarter" idx="5"/>
          </p:nvPr>
        </p:nvSpPr>
        <p:spPr/>
        <p:txBody>
          <a:bodyPr/>
          <a:lstStyle/>
          <a:p>
            <a:fld id="{8D513B1D-4ED6-4D87-8B80-F90F4E972BDC}" type="slidenum">
              <a:rPr lang="en-US" smtClean="0"/>
              <a:t>1</a:t>
            </a:fld>
            <a:endParaRPr lang="en-US"/>
          </a:p>
        </p:txBody>
      </p:sp>
    </p:spTree>
    <p:extLst>
      <p:ext uri="{BB962C8B-B14F-4D97-AF65-F5344CB8AC3E}">
        <p14:creationId xmlns:p14="http://schemas.microsoft.com/office/powerpoint/2010/main" val="3151585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2</a:t>
            </a:fld>
            <a:endParaRPr lang="en-US"/>
          </a:p>
        </p:txBody>
      </p:sp>
    </p:spTree>
    <p:extLst>
      <p:ext uri="{BB962C8B-B14F-4D97-AF65-F5344CB8AC3E}">
        <p14:creationId xmlns:p14="http://schemas.microsoft.com/office/powerpoint/2010/main" val="307865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of Ethics is the basis for which we interact with one another.</a:t>
            </a:r>
          </a:p>
        </p:txBody>
      </p:sp>
      <p:sp>
        <p:nvSpPr>
          <p:cNvPr id="4" name="Slide Number Placeholder 3"/>
          <p:cNvSpPr>
            <a:spLocks noGrp="1"/>
          </p:cNvSpPr>
          <p:nvPr>
            <p:ph type="sldNum" sz="quarter" idx="5"/>
          </p:nvPr>
        </p:nvSpPr>
        <p:spPr/>
        <p:txBody>
          <a:bodyPr/>
          <a:lstStyle/>
          <a:p>
            <a:pPr defTabSz="931774">
              <a:defRPr/>
            </a:pPr>
            <a:fld id="{2699C434-DDC2-456D-855F-1EDF162D628F}" type="slidenum">
              <a:rPr lang="en-US">
                <a:solidFill>
                  <a:prstClr val="black"/>
                </a:solidFill>
                <a:latin typeface="Calibri" panose="020F0502020204030204"/>
              </a:rPr>
              <a:pPr defTabSz="931774">
                <a:defRPr/>
              </a:pPr>
              <a:t>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31870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11</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22</a:t>
            </a:fld>
            <a:endParaRPr lang="en-US"/>
          </a:p>
        </p:txBody>
      </p:sp>
    </p:spTree>
    <p:extLst>
      <p:ext uri="{BB962C8B-B14F-4D97-AF65-F5344CB8AC3E}">
        <p14:creationId xmlns:p14="http://schemas.microsoft.com/office/powerpoint/2010/main" val="1619140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30</a:t>
            </a:fld>
            <a:endParaRPr lang="en-US"/>
          </a:p>
        </p:txBody>
      </p:sp>
    </p:spTree>
    <p:extLst>
      <p:ext uri="{BB962C8B-B14F-4D97-AF65-F5344CB8AC3E}">
        <p14:creationId xmlns:p14="http://schemas.microsoft.com/office/powerpoint/2010/main" val="23389121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2449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659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34</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36</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38</a:t>
            </a:fld>
            <a:endParaRPr lang="en-US"/>
          </a:p>
        </p:txBody>
      </p:sp>
    </p:spTree>
    <p:extLst>
      <p:ext uri="{BB962C8B-B14F-4D97-AF65-F5344CB8AC3E}">
        <p14:creationId xmlns:p14="http://schemas.microsoft.com/office/powerpoint/2010/main" val="29549530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257175" indent="-257175">
              <a:buFont typeface="Arial" panose="020B0604020202020204" pitchFamily="34" charset="0"/>
              <a:buChar char="•"/>
            </a:pPr>
            <a:r>
              <a:rPr lang="en-US" dirty="0"/>
              <a:t>The PPT template is not required for Annual/Winter Conferences</a:t>
            </a:r>
          </a:p>
          <a:p>
            <a:pPr marL="257175" indent="-257175">
              <a:buFont typeface="Arial" panose="020B0604020202020204" pitchFamily="34" charset="0"/>
              <a:buChar char="•"/>
            </a:pPr>
            <a:r>
              <a:rPr lang="en-US" dirty="0"/>
              <a:t>The Title Slide, Conclusion, Questions, and Bibliography slide (if you are referencing any publications) are the only slides required for all presentations.</a:t>
            </a:r>
          </a:p>
          <a:p>
            <a:pPr marL="257175" indent="-257175">
              <a:buFont typeface="Arial" panose="020B0604020202020204" pitchFamily="34" charset="0"/>
              <a:buChar char="•"/>
            </a:pPr>
            <a:r>
              <a:rPr lang="en-US" dirty="0"/>
              <a:t>The Learning Objectives slide is required if you are in a Paper Session (including conference paper, technical paper and extended abstract), Seminar or Workshop Session.</a:t>
            </a:r>
          </a:p>
          <a:p>
            <a:pPr marL="257175" indent="-257175">
              <a:buFont typeface="Arial" panose="020B0604020202020204" pitchFamily="34" charset="0"/>
              <a:buChar char="•"/>
            </a:pPr>
            <a:r>
              <a:rPr lang="en-US" dirty="0"/>
              <a:t>All text on the slides is instructional – text will disappear if you click on it.</a:t>
            </a:r>
          </a:p>
          <a:p>
            <a:pPr marL="257175" indent="-257175">
              <a:buFont typeface="Arial" panose="020B0604020202020204" pitchFamily="34" charset="0"/>
              <a:buChar char="•"/>
            </a:pPr>
            <a:r>
              <a:rPr lang="en-US" dirty="0"/>
              <a:t>You may delete any slides you do not need – please delete this instructional slide when you begin.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968489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pic>
        <p:nvPicPr>
          <p:cNvPr id="16" name="Picture 15" descr="Text&#10;&#10;Description automatically generated">
            <a:extLst>
              <a:ext uri="{FF2B5EF4-FFF2-40B4-BE49-F238E27FC236}">
                <a16:creationId xmlns:a16="http://schemas.microsoft.com/office/drawing/2014/main" id="{4742C352-753B-D7EB-9966-2179658AC0F8}"/>
              </a:ext>
            </a:extLst>
          </p:cNvPr>
          <p:cNvPicPr>
            <a:picLocks noChangeAspect="1"/>
          </p:cNvPicPr>
          <p:nvPr userDrawn="1"/>
        </p:nvPicPr>
        <p:blipFill>
          <a:blip r:embed="rId2"/>
          <a:stretch>
            <a:fillRect/>
          </a:stretch>
        </p:blipFill>
        <p:spPr>
          <a:xfrm>
            <a:off x="436562" y="869718"/>
            <a:ext cx="5178426" cy="1483790"/>
          </a:xfrm>
          <a:prstGeom prst="rect">
            <a:avLst/>
          </a:prstGeom>
        </p:spPr>
      </p:pic>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2" name="Picture 11" descr="A blue sign with white text&#10;&#10;Description automatically generated">
            <a:extLst>
              <a:ext uri="{FF2B5EF4-FFF2-40B4-BE49-F238E27FC236}">
                <a16:creationId xmlns:a16="http://schemas.microsoft.com/office/drawing/2014/main" id="{EBFE8E97-0EA4-AB24-50E6-67999FE7044B}"/>
              </a:ext>
            </a:extLst>
          </p:cNvPr>
          <p:cNvPicPr>
            <a:picLocks noChangeAspect="1"/>
          </p:cNvPicPr>
          <p:nvPr userDrawn="1"/>
        </p:nvPicPr>
        <p:blipFill>
          <a:blip r:embed="rId3"/>
          <a:stretch>
            <a:fillRect/>
          </a:stretch>
        </p:blipFill>
        <p:spPr>
          <a:xfrm>
            <a:off x="-1" y="-64105"/>
            <a:ext cx="12192001" cy="2540000"/>
          </a:xfrm>
          <a:prstGeom prst="rect">
            <a:avLst/>
          </a:prstGeom>
        </p:spPr>
      </p:pic>
    </p:spTree>
    <p:extLst>
      <p:ext uri="{BB962C8B-B14F-4D97-AF65-F5344CB8AC3E}">
        <p14:creationId xmlns:p14="http://schemas.microsoft.com/office/powerpoint/2010/main" val="142378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509110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1521526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1E9CB9F0-9DC6-C816-FE15-FD16F15D561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255126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10E049C3-EE51-E79B-64B9-82716863F0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294968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943878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622569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298800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E4477464-B625-AC8D-042E-6C8F6016E0B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63010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descr="Shape, rectangle&#10;&#10;Description automatically generated">
            <a:extLst>
              <a:ext uri="{FF2B5EF4-FFF2-40B4-BE49-F238E27FC236}">
                <a16:creationId xmlns:a16="http://schemas.microsoft.com/office/drawing/2014/main" id="{06B85E12-37FF-8F2A-65AE-2FD6BB8A28D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4274093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Updated layout">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8F1037A5-3903-64E6-9E0A-27744CBB234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1B2195D-0C17-BBDC-5633-06B1059E218F}"/>
              </a:ext>
            </a:extLst>
          </p:cNvPr>
          <p:cNvSpPr>
            <a:spLocks noGrp="1"/>
          </p:cNvSpPr>
          <p:nvPr>
            <p:ph type="title"/>
          </p:nvPr>
        </p:nvSpPr>
        <p:spPr>
          <a:xfrm>
            <a:off x="839788" y="1721223"/>
            <a:ext cx="3932237" cy="887505"/>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13F7457-EB4C-942A-A911-640895F6C3C6}"/>
              </a:ext>
            </a:extLst>
          </p:cNvPr>
          <p:cNvSpPr>
            <a:spLocks noGrp="1"/>
          </p:cNvSpPr>
          <p:nvPr>
            <p:ph type="pic" idx="1"/>
          </p:nvPr>
        </p:nvSpPr>
        <p:spPr>
          <a:xfrm>
            <a:off x="5365376" y="1721224"/>
            <a:ext cx="5990012" cy="41398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AEC681A-4B74-6B48-B5B8-370D9CA4135C}"/>
              </a:ext>
            </a:extLst>
          </p:cNvPr>
          <p:cNvSpPr>
            <a:spLocks noGrp="1"/>
          </p:cNvSpPr>
          <p:nvPr>
            <p:ph type="body" sz="half" idx="2"/>
          </p:nvPr>
        </p:nvSpPr>
        <p:spPr>
          <a:xfrm>
            <a:off x="839788" y="2931458"/>
            <a:ext cx="3932237" cy="293752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53A3A31-A487-3BE4-BE5F-FAB2FF1D734F}"/>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6" name="Footer Placeholder 5">
            <a:extLst>
              <a:ext uri="{FF2B5EF4-FFF2-40B4-BE49-F238E27FC236}">
                <a16:creationId xmlns:a16="http://schemas.microsoft.com/office/drawing/2014/main" id="{7B215F16-C0CB-868C-5A4A-C47B360D9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A1E2A-9B90-AABA-22F7-AF3ECFD9BDF9}"/>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130902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pic>
        <p:nvPicPr>
          <p:cNvPr id="7" name="Picture 6" descr="Shape, rectangle&#10;&#10;Description automatically generated">
            <a:extLst>
              <a:ext uri="{FF2B5EF4-FFF2-40B4-BE49-F238E27FC236}">
                <a16:creationId xmlns:a16="http://schemas.microsoft.com/office/drawing/2014/main" id="{81CB8AC8-9798-1A8B-F5FB-0D2408EDD7D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056001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4E386D-D596-43F8-8F7F-EC29E2E0A8BB}"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picture containing bird&#10;&#10;Description automatically generated">
            <a:extLst>
              <a:ext uri="{FF2B5EF4-FFF2-40B4-BE49-F238E27FC236}">
                <a16:creationId xmlns:a16="http://schemas.microsoft.com/office/drawing/2014/main" id="{1171D7FC-8F0B-1C49-A79D-9ACE11AF70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02" t="1437" r="658" b="1726"/>
          <a:stretch/>
        </p:blipFill>
        <p:spPr>
          <a:xfrm>
            <a:off x="0" y="0"/>
            <a:ext cx="12191999" cy="6858000"/>
          </a:xfrm>
          <a:prstGeom prst="rect">
            <a:avLst/>
          </a:prstGeom>
        </p:spPr>
      </p:pic>
      <p:pic>
        <p:nvPicPr>
          <p:cNvPr id="14" name="Picture 13" descr="A picture containing drawing, plate&#10;&#10;Description automatically generated">
            <a:extLst>
              <a:ext uri="{FF2B5EF4-FFF2-40B4-BE49-F238E27FC236}">
                <a16:creationId xmlns:a16="http://schemas.microsoft.com/office/drawing/2014/main" id="{09360550-3B3B-DC4F-847D-C6647366CC3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5057" y="509656"/>
            <a:ext cx="3204970" cy="1330719"/>
          </a:xfrm>
          <a:prstGeom prst="rect">
            <a:avLst/>
          </a:prstGeom>
        </p:spPr>
      </p:pic>
    </p:spTree>
    <p:extLst>
      <p:ext uri="{BB962C8B-B14F-4D97-AF65-F5344CB8AC3E}">
        <p14:creationId xmlns:p14="http://schemas.microsoft.com/office/powerpoint/2010/main" val="3076012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F9F19D-C521-4855-BC2F-E143D1EE4086}"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D3CF7E-3EC6-47AB-89DD-A2B0D9D7691A}" type="slidenum">
              <a:rPr lang="en-US" smtClean="0"/>
              <a:t>‹#›</a:t>
            </a:fld>
            <a:endParaRPr lang="en-US"/>
          </a:p>
        </p:txBody>
      </p:sp>
    </p:spTree>
    <p:extLst>
      <p:ext uri="{BB962C8B-B14F-4D97-AF65-F5344CB8AC3E}">
        <p14:creationId xmlns:p14="http://schemas.microsoft.com/office/powerpoint/2010/main" val="2789803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4E386D-D596-43F8-8F7F-EC29E2E0A8BB}"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picture containing bird&#10;&#10;Description automatically generated">
            <a:extLst>
              <a:ext uri="{FF2B5EF4-FFF2-40B4-BE49-F238E27FC236}">
                <a16:creationId xmlns:a16="http://schemas.microsoft.com/office/drawing/2014/main" id="{1171D7FC-8F0B-1C49-A79D-9ACE11AF70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02" t="1437" r="658" b="1726"/>
          <a:stretch/>
        </p:blipFill>
        <p:spPr>
          <a:xfrm>
            <a:off x="0" y="0"/>
            <a:ext cx="12191999" cy="6858000"/>
          </a:xfrm>
          <a:prstGeom prst="rect">
            <a:avLst/>
          </a:prstGeom>
        </p:spPr>
      </p:pic>
      <p:pic>
        <p:nvPicPr>
          <p:cNvPr id="14" name="Picture 13" descr="A picture containing drawing, plate&#10;&#10;Description automatically generated">
            <a:extLst>
              <a:ext uri="{FF2B5EF4-FFF2-40B4-BE49-F238E27FC236}">
                <a16:creationId xmlns:a16="http://schemas.microsoft.com/office/drawing/2014/main" id="{09360550-3B3B-DC4F-847D-C6647366CC3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5057" y="509656"/>
            <a:ext cx="3204970" cy="1330719"/>
          </a:xfrm>
          <a:prstGeom prst="rect">
            <a:avLst/>
          </a:prstGeom>
        </p:spPr>
      </p:pic>
    </p:spTree>
    <p:extLst>
      <p:ext uri="{BB962C8B-B14F-4D97-AF65-F5344CB8AC3E}">
        <p14:creationId xmlns:p14="http://schemas.microsoft.com/office/powerpoint/2010/main" val="2469233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3543"/>
          </a:xfrm>
        </p:spPr>
        <p:txBody>
          <a:bodyPr>
            <a:normAutofit/>
          </a:bodyPr>
          <a:lstStyle>
            <a:lvl1pPr>
              <a:defRPr sz="3600">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44E386D-D596-43F8-8F7F-EC29E2E0A8BB}"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close up of a sign&#10;&#10;Description automatically generated">
            <a:extLst>
              <a:ext uri="{FF2B5EF4-FFF2-40B4-BE49-F238E27FC236}">
                <a16:creationId xmlns:a16="http://schemas.microsoft.com/office/drawing/2014/main" id="{6AE9E41B-99E1-AB4F-A9FB-B6C1CBAE09F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87775" y="5419494"/>
            <a:ext cx="1877122" cy="938561"/>
          </a:xfrm>
          <a:prstGeom prst="rect">
            <a:avLst/>
          </a:prstGeom>
        </p:spPr>
      </p:pic>
    </p:spTree>
    <p:extLst>
      <p:ext uri="{BB962C8B-B14F-4D97-AF65-F5344CB8AC3E}">
        <p14:creationId xmlns:p14="http://schemas.microsoft.com/office/powerpoint/2010/main" val="189416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390143" y="261939"/>
            <a:ext cx="11411712" cy="563563"/>
          </a:xfrm>
        </p:spPr>
        <p:txBody>
          <a:bodyPr/>
          <a:lstStyle>
            <a:lvl1pPr>
              <a:defRPr/>
            </a:lvl1pPr>
          </a:lstStyle>
          <a:p>
            <a:r>
              <a:rPr lang="en-US" dirty="0"/>
              <a:t>Title</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endParaRPr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a:solidFill>
                <a:prstClr val="black"/>
              </a:solidFill>
            </a:endParaRPr>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789DF654-7552-4B9D-9287-15EA6E658DE7}" type="slidenum">
              <a:rPr lang="en-US" smtClean="0">
                <a:solidFill>
                  <a:prstClr val="black"/>
                </a:solidFill>
              </a:rPr>
              <a:pPr/>
              <a:t>‹#›</a:t>
            </a:fld>
            <a:endParaRPr lang="en-US" dirty="0">
              <a:solidFill>
                <a:prstClr val="black"/>
              </a:solidFill>
            </a:endParaRPr>
          </a:p>
        </p:txBody>
      </p:sp>
      <p:sp>
        <p:nvSpPr>
          <p:cNvPr id="9" name="Subtitle"/>
          <p:cNvSpPr>
            <a:spLocks noGrp="1"/>
          </p:cNvSpPr>
          <p:nvPr>
            <p:ph type="body" sz="quarter" idx="13" hasCustomPrompt="1"/>
          </p:nvPr>
        </p:nvSpPr>
        <p:spPr>
          <a:xfrm>
            <a:off x="390145" y="762001"/>
            <a:ext cx="11411711" cy="639755"/>
          </a:xfrm>
        </p:spPr>
        <p:txBody>
          <a:bodyPr lIns="18288" rIns="18288">
            <a:noAutofit/>
          </a:bodyPr>
          <a:lstStyle>
            <a:lvl1pPr marL="0" indent="0">
              <a:buFontTx/>
              <a:buNone/>
              <a:defRPr sz="2625"/>
            </a:lvl1pPr>
          </a:lstStyle>
          <a:p>
            <a:pPr lvl="0"/>
            <a:r>
              <a:rPr lang="en-US" dirty="0"/>
              <a:t>Subtitle</a:t>
            </a:r>
          </a:p>
        </p:txBody>
      </p:sp>
    </p:spTree>
    <p:extLst>
      <p:ext uri="{BB962C8B-B14F-4D97-AF65-F5344CB8AC3E}">
        <p14:creationId xmlns:p14="http://schemas.microsoft.com/office/powerpoint/2010/main" val="21294497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F9F19D-C521-4855-BC2F-E143D1EE4086}"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D3CF7E-3EC6-47AB-89DD-A2B0D9D7691A}" type="slidenum">
              <a:rPr lang="en-US" smtClean="0"/>
              <a:t>‹#›</a:t>
            </a:fld>
            <a:endParaRPr lang="en-US"/>
          </a:p>
        </p:txBody>
      </p:sp>
    </p:spTree>
    <p:extLst>
      <p:ext uri="{BB962C8B-B14F-4D97-AF65-F5344CB8AC3E}">
        <p14:creationId xmlns:p14="http://schemas.microsoft.com/office/powerpoint/2010/main" val="230130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7.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theme" Target="../theme/theme2.xml"/><Relationship Id="rId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2/1/2024</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
        <p:nvSpPr>
          <p:cNvPr id="8" name="TextBox 7">
            <a:extLst>
              <a:ext uri="{FF2B5EF4-FFF2-40B4-BE49-F238E27FC236}">
                <a16:creationId xmlns:a16="http://schemas.microsoft.com/office/drawing/2014/main" id="{B650DB3C-DDA8-8875-7980-4783B0057AAE}"/>
              </a:ext>
            </a:extLst>
          </p:cNvPr>
          <p:cNvSpPr txBox="1"/>
          <p:nvPr userDrawn="1">
            <p:extLst>
              <p:ext uri="{1162E1C5-73C7-4A58-AE30-91384D911F3F}">
                <p184:classification xmlns:p184="http://schemas.microsoft.com/office/powerpoint/2018/4/main" val="ftr"/>
              </p:ext>
            </p:extLst>
          </p:nvPr>
        </p:nvSpPr>
        <p:spPr>
          <a:xfrm>
            <a:off x="5550662" y="6642100"/>
            <a:ext cx="111918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Classified as Business</a:t>
            </a:r>
          </a:p>
        </p:txBody>
      </p:sp>
    </p:spTree>
    <p:extLst>
      <p:ext uri="{BB962C8B-B14F-4D97-AF65-F5344CB8AC3E}">
        <p14:creationId xmlns:p14="http://schemas.microsoft.com/office/powerpoint/2010/main" val="1384161462"/>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9" r:id="rId15"/>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6">
            <a:alphaModFix amt="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413" y="0"/>
            <a:ext cx="12181173" cy="6858000"/>
          </a:xfrm>
          <a:prstGeom prst="rect">
            <a:avLst/>
          </a:prstGeom>
        </p:spPr>
      </p:pic>
      <p:sp>
        <p:nvSpPr>
          <p:cNvPr id="9" name="TextBox 8">
            <a:extLst>
              <a:ext uri="{FF2B5EF4-FFF2-40B4-BE49-F238E27FC236}">
                <a16:creationId xmlns:a16="http://schemas.microsoft.com/office/drawing/2014/main" id="{2B4B740D-0B23-BABC-C6B4-A76ED01B485A}"/>
              </a:ext>
            </a:extLst>
          </p:cNvPr>
          <p:cNvSpPr txBox="1"/>
          <p:nvPr userDrawn="1">
            <p:extLst>
              <p:ext uri="{1162E1C5-73C7-4A58-AE30-91384D911F3F}">
                <p184:classification xmlns:p184="http://schemas.microsoft.com/office/powerpoint/2018/4/main" val="ftr"/>
              </p:ext>
            </p:extLst>
          </p:nvPr>
        </p:nvSpPr>
        <p:spPr>
          <a:xfrm>
            <a:off x="5550662" y="6705600"/>
            <a:ext cx="111918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Classified as Business</a:t>
            </a:r>
          </a:p>
        </p:txBody>
      </p:sp>
    </p:spTree>
    <p:extLst>
      <p:ext uri="{BB962C8B-B14F-4D97-AF65-F5344CB8AC3E}">
        <p14:creationId xmlns:p14="http://schemas.microsoft.com/office/powerpoint/2010/main" val="361878006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hyperlink" Target="https://www.ashrae.org/about/governance/code-of-ethics" TargetMode="Externa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package" Target="../embeddings/Microsoft_Word_Document.docx"/><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errata"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osr.ashrae.org/" TargetMode="External"/><Relationship Id="rId4" Type="http://schemas.openxmlformats.org/officeDocument/2006/relationships/hyperlink" Target="https://www.ashrae.org/file%20library/technical%20resources/standards%20and%20guidelines/standards%20errata/standards/30-2019errata-5-18-2023-.pd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rmalcare.com/adiabatic-fluid-coolers/" TargetMode="External"/><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https://authoring.ashrae.org/" TargetMode="Externa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hyperlink" Target="http://www.ashrae.org/TCs" TargetMode="External"/><Relationship Id="rId1" Type="http://schemas.openxmlformats.org/officeDocument/2006/relationships/slideLayout" Target="../slideLayouts/slideLayout7.xml"/><Relationship Id="rId4" Type="http://schemas.openxmlformats.org/officeDocument/2006/relationships/image" Target="../media/image16.emf"/></Relationships>
</file>

<file path=ppt/slides/_rels/slide36.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hyperlink" Target="https://3.basecamp.com/3106353/buckets/15520814/uploads/6958519221"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3">
            <a:extLst>
              <a:ext uri="{FF2B5EF4-FFF2-40B4-BE49-F238E27FC236}">
                <a16:creationId xmlns:a16="http://schemas.microsoft.com/office/drawing/2014/main" id="{FD89585A-698D-432C-B38E-275C838D1871}"/>
              </a:ext>
            </a:extLst>
          </p:cNvPr>
          <p:cNvSpPr txBox="1">
            <a:spLocks/>
          </p:cNvSpPr>
          <p:nvPr/>
        </p:nvSpPr>
        <p:spPr>
          <a:xfrm>
            <a:off x="1" y="1796238"/>
            <a:ext cx="12201522" cy="38266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br>
              <a:rPr lang="en-US" sz="5400" dirty="0">
                <a:latin typeface="Arial" panose="020B0604020202020204" pitchFamily="34" charset="0"/>
                <a:cs typeface="Arial" panose="020B0604020202020204" pitchFamily="34" charset="0"/>
              </a:rPr>
            </a:br>
            <a:endParaRPr lang="en-US" sz="8000" dirty="0">
              <a:latin typeface="Arial" panose="020B0604020202020204" pitchFamily="34" charset="0"/>
              <a:cs typeface="Arial" panose="020B0604020202020204" pitchFamily="34" charset="0"/>
            </a:endParaRPr>
          </a:p>
          <a:p>
            <a:pPr marL="0" indent="0" algn="ctr">
              <a:buNone/>
            </a:pPr>
            <a:r>
              <a:rPr lang="en-US" sz="4800" dirty="0">
                <a:latin typeface="Arial" panose="020B0604020202020204" pitchFamily="34" charset="0"/>
                <a:cs typeface="Arial" panose="020B0604020202020204" pitchFamily="34" charset="0"/>
              </a:rPr>
              <a:t>TC 8.2 Main Meeting</a:t>
            </a:r>
          </a:p>
          <a:p>
            <a:pPr marL="0" indent="0" algn="ctr">
              <a:buNone/>
            </a:pPr>
            <a:r>
              <a:rPr lang="en-US" sz="4000" dirty="0">
                <a:latin typeface="Arial" panose="020B0604020202020204" pitchFamily="34" charset="0"/>
                <a:cs typeface="Arial" panose="020B0604020202020204" pitchFamily="34" charset="0"/>
              </a:rPr>
              <a:t>Chicago Winter – Hybrid Meeting</a:t>
            </a:r>
          </a:p>
          <a:p>
            <a:pPr marL="0" indent="0" algn="ctr">
              <a:buNone/>
            </a:pPr>
            <a:r>
              <a:rPr lang="en-US" sz="4000" dirty="0">
                <a:latin typeface="Arial" panose="020B0604020202020204" pitchFamily="34" charset="0"/>
                <a:cs typeface="Arial" panose="020B0604020202020204" pitchFamily="34" charset="0"/>
              </a:rPr>
              <a:t>January 22</a:t>
            </a:r>
            <a:r>
              <a:rPr lang="en-US" sz="4000" baseline="30000" dirty="0">
                <a:latin typeface="Arial" panose="020B0604020202020204" pitchFamily="34" charset="0"/>
                <a:cs typeface="Arial" panose="020B0604020202020204" pitchFamily="34" charset="0"/>
              </a:rPr>
              <a:t>nd</a:t>
            </a:r>
            <a:r>
              <a:rPr lang="en-US" sz="4000" dirty="0">
                <a:latin typeface="Arial" panose="020B0604020202020204" pitchFamily="34" charset="0"/>
                <a:cs typeface="Arial" panose="020B0604020202020204" pitchFamily="34" charset="0"/>
              </a:rPr>
              <a:t>, 2023</a:t>
            </a:r>
          </a:p>
        </p:txBody>
      </p:sp>
    </p:spTree>
    <p:extLst>
      <p:ext uri="{BB962C8B-B14F-4D97-AF65-F5344CB8AC3E}">
        <p14:creationId xmlns:p14="http://schemas.microsoft.com/office/powerpoint/2010/main" val="3618471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Call to Order, Welcome, and Introductions</a:t>
            </a:r>
          </a:p>
        </p:txBody>
      </p:sp>
      <p:sp>
        <p:nvSpPr>
          <p:cNvPr id="8" name="Content Placeholder 7">
            <a:extLst>
              <a:ext uri="{FF2B5EF4-FFF2-40B4-BE49-F238E27FC236}">
                <a16:creationId xmlns:a16="http://schemas.microsoft.com/office/drawing/2014/main" id="{5C24060B-3F77-47D2-B915-441979266FCE}"/>
              </a:ext>
            </a:extLst>
          </p:cNvPr>
          <p:cNvSpPr>
            <a:spLocks noGrp="1"/>
          </p:cNvSpPr>
          <p:nvPr>
            <p:ph idx="1"/>
          </p:nvPr>
        </p:nvSpPr>
        <p:spPr>
          <a:xfrm>
            <a:off x="838200" y="1825625"/>
            <a:ext cx="10940512" cy="4351338"/>
          </a:xfrm>
        </p:spPr>
        <p:txBody>
          <a:bodyPr>
            <a:normAutofit/>
          </a:bodyPr>
          <a:lstStyle/>
          <a:p>
            <a:r>
              <a:rPr lang="en-US" sz="3200" dirty="0"/>
              <a:t>Welcome - Hybrid Meeting Format</a:t>
            </a:r>
          </a:p>
          <a:p>
            <a:r>
              <a:rPr lang="en-US" sz="3200" dirty="0"/>
              <a:t>Introductions (26 total):</a:t>
            </a:r>
          </a:p>
          <a:p>
            <a:pPr lvl="1"/>
            <a:r>
              <a:rPr lang="en-US" sz="2800" dirty="0"/>
              <a:t>Officers (3)</a:t>
            </a:r>
          </a:p>
          <a:p>
            <a:pPr lvl="1"/>
            <a:r>
              <a:rPr lang="en-US" sz="2800"/>
              <a:t>Members (14, </a:t>
            </a:r>
            <a:r>
              <a:rPr lang="en-US" sz="2800" dirty="0"/>
              <a:t>3 online)</a:t>
            </a:r>
          </a:p>
          <a:p>
            <a:pPr lvl="1"/>
            <a:r>
              <a:rPr lang="en-US" sz="2800" dirty="0"/>
              <a:t>Liaisons</a:t>
            </a:r>
          </a:p>
          <a:p>
            <a:pPr lvl="1"/>
            <a:r>
              <a:rPr lang="en-US" sz="2800" dirty="0"/>
              <a:t>Guests (6)</a:t>
            </a:r>
          </a:p>
        </p:txBody>
      </p:sp>
      <p:sp>
        <p:nvSpPr>
          <p:cNvPr id="6" name="TextBox 5">
            <a:extLst>
              <a:ext uri="{FF2B5EF4-FFF2-40B4-BE49-F238E27FC236}">
                <a16:creationId xmlns:a16="http://schemas.microsoft.com/office/drawing/2014/main" id="{0FF4EBAE-3CA0-407E-91B0-31A8090F44A1}"/>
              </a:ext>
            </a:extLst>
          </p:cNvPr>
          <p:cNvSpPr txBox="1"/>
          <p:nvPr/>
        </p:nvSpPr>
        <p:spPr>
          <a:xfrm>
            <a:off x="8995508" y="2454031"/>
            <a:ext cx="2086707" cy="1813169"/>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364392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Trent Hunt</a:t>
            </a:r>
          </a:p>
        </p:txBody>
      </p:sp>
      <p:sp>
        <p:nvSpPr>
          <p:cNvPr id="3" name="Content Placeholder 2">
            <a:extLst>
              <a:ext uri="{FF2B5EF4-FFF2-40B4-BE49-F238E27FC236}">
                <a16:creationId xmlns:a16="http://schemas.microsoft.com/office/drawing/2014/main" id="{24D2A135-7FB9-4D44-A88A-175189077CA1}"/>
              </a:ext>
            </a:extLst>
          </p:cNvPr>
          <p:cNvSpPr>
            <a:spLocks noGrp="1"/>
          </p:cNvSpPr>
          <p:nvPr>
            <p:ph idx="1"/>
          </p:nvPr>
        </p:nvSpPr>
        <p:spPr>
          <a:xfrm>
            <a:off x="704850" y="1454149"/>
            <a:ext cx="10515600" cy="5038725"/>
          </a:xfrm>
        </p:spPr>
        <p:txBody>
          <a:bodyPr>
            <a:normAutofit/>
          </a:bodyPr>
          <a:lstStyle/>
          <a:p>
            <a:r>
              <a:rPr lang="en-US" dirty="0"/>
              <a:t>8 Voting Members/ 6 in attendance (1 online)</a:t>
            </a:r>
          </a:p>
          <a:p>
            <a:r>
              <a:rPr lang="en-US" b="1" dirty="0"/>
              <a:t>Scott MacBain </a:t>
            </a:r>
            <a:r>
              <a:rPr lang="en-US" sz="1600" b="1" dirty="0"/>
              <a:t>– Currently listed on committee site as non-voting</a:t>
            </a:r>
            <a:endParaRPr lang="en-US" b="1" dirty="0"/>
          </a:p>
          <a:p>
            <a:r>
              <a:rPr lang="en-US" b="1" dirty="0"/>
              <a:t>Dan Kemper </a:t>
            </a:r>
          </a:p>
          <a:p>
            <a:r>
              <a:rPr lang="en-US" b="1" dirty="0"/>
              <a:t>Brandon Gill (absent)</a:t>
            </a:r>
          </a:p>
          <a:p>
            <a:r>
              <a:rPr lang="en-US" b="1" dirty="0"/>
              <a:t>Chris Miller </a:t>
            </a:r>
          </a:p>
          <a:p>
            <a:r>
              <a:rPr lang="en-US" b="1" dirty="0"/>
              <a:t>Michael Perevozchikov </a:t>
            </a:r>
            <a:r>
              <a:rPr lang="en-US" sz="1600" b="1" dirty="0"/>
              <a:t>– Currently listed on committee site as non-voting</a:t>
            </a:r>
            <a:endParaRPr lang="en-US" b="1" dirty="0"/>
          </a:p>
          <a:p>
            <a:r>
              <a:rPr lang="en-US" b="1" dirty="0"/>
              <a:t>Nick </a:t>
            </a:r>
            <a:r>
              <a:rPr lang="en-US" b="1" dirty="0" err="1"/>
              <a:t>Zupp</a:t>
            </a:r>
            <a:r>
              <a:rPr lang="en-US" b="1" dirty="0"/>
              <a:t> (absent- </a:t>
            </a:r>
            <a:r>
              <a:rPr lang="en-US" sz="1600" b="1" dirty="0"/>
              <a:t>present at virtual sub-committee meeting)</a:t>
            </a:r>
          </a:p>
          <a:p>
            <a:r>
              <a:rPr lang="en-US" b="1" dirty="0"/>
              <a:t>Drew Turner </a:t>
            </a:r>
          </a:p>
          <a:p>
            <a:r>
              <a:rPr lang="en-US" b="1" dirty="0"/>
              <a:t>Tiffany Bates Abruzzo</a:t>
            </a:r>
          </a:p>
        </p:txBody>
      </p:sp>
    </p:spTree>
    <p:extLst>
      <p:ext uri="{BB962C8B-B14F-4D97-AF65-F5344CB8AC3E}">
        <p14:creationId xmlns:p14="http://schemas.microsoft.com/office/powerpoint/2010/main" val="2260901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1C63D2-EF26-4718-9BB8-7B2C87DD2F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2207880" cy="6857999"/>
          </a:xfrm>
          <a:prstGeom prst="rect">
            <a:avLst/>
          </a:prstGeom>
          <a:effectLst>
            <a:outerShdw blurRad="50800" dist="38100" algn="l" rotWithShape="0">
              <a:prstClr val="black">
                <a:alpha val="40000"/>
              </a:prstClr>
            </a:outerShdw>
          </a:effectLst>
        </p:spPr>
      </p:pic>
      <p:sp>
        <p:nvSpPr>
          <p:cNvPr id="17" name="Rectangle 16">
            <a:extLst>
              <a:ext uri="{FF2B5EF4-FFF2-40B4-BE49-F238E27FC236}">
                <a16:creationId xmlns:a16="http://schemas.microsoft.com/office/drawing/2014/main" id="{DCE5085D-78C3-409F-B661-75BEF823B3B6}"/>
              </a:ext>
            </a:extLst>
          </p:cNvPr>
          <p:cNvSpPr/>
          <p:nvPr/>
        </p:nvSpPr>
        <p:spPr>
          <a:xfrm>
            <a:off x="209493" y="100581"/>
            <a:ext cx="8056756" cy="1077218"/>
          </a:xfrm>
          <a:prstGeom prst="rect">
            <a:avLst/>
          </a:prstGeom>
        </p:spPr>
        <p:txBody>
          <a:bodyPr wrap="square">
            <a:spAutoFit/>
          </a:bodyPr>
          <a:lstStyle/>
          <a:p>
            <a:pPr>
              <a:defRPr/>
            </a:pPr>
            <a:r>
              <a:rPr lang="en-US" sz="3200" b="1" dirty="0">
                <a:solidFill>
                  <a:prstClr val="white"/>
                </a:solidFill>
                <a:effectLst>
                  <a:outerShdw blurRad="38100" dist="38100" dir="2700000" algn="tl">
                    <a:srgbClr val="000000">
                      <a:alpha val="43137"/>
                    </a:srgbClr>
                  </a:outerShdw>
                </a:effectLst>
                <a:latin typeface="Berthold Akzidenz Grotesk" panose="02000503030000020003"/>
                <a:cs typeface="Segoe UI Semibold" panose="020B0702040204020203" pitchFamily="34" charset="0"/>
              </a:rPr>
              <a:t>In all your interactions at these meetings, please remember…</a:t>
            </a:r>
          </a:p>
        </p:txBody>
      </p:sp>
      <p:sp>
        <p:nvSpPr>
          <p:cNvPr id="18" name="Content Placeholder 2">
            <a:extLst>
              <a:ext uri="{FF2B5EF4-FFF2-40B4-BE49-F238E27FC236}">
                <a16:creationId xmlns:a16="http://schemas.microsoft.com/office/drawing/2014/main" id="{8A4F5DB1-D18C-4348-9DF4-2A319A229BED}"/>
              </a:ext>
            </a:extLst>
          </p:cNvPr>
          <p:cNvSpPr txBox="1">
            <a:spLocks/>
          </p:cNvSpPr>
          <p:nvPr/>
        </p:nvSpPr>
        <p:spPr>
          <a:xfrm>
            <a:off x="276168" y="1439760"/>
            <a:ext cx="11218519" cy="4479925"/>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lumMod val="85000"/>
                    <a:lumOff val="15000"/>
                  </a:schemeClr>
                </a:solidFill>
                <a:latin typeface="+mj-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000" kern="1200">
                <a:solidFill>
                  <a:schemeClr val="tx2"/>
                </a:solidFill>
                <a:latin typeface="+mj-lt"/>
                <a:ea typeface="+mn-ea"/>
                <a:cs typeface="+mn-cs"/>
              </a:defRPr>
            </a:lvl2pPr>
            <a:lvl3pPr marL="0" indent="0" algn="ctr"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ctr" defTabSz="914400" rtl="0" eaLnBrk="1" latinLnBrk="0" hangingPunct="1">
              <a:lnSpc>
                <a:spcPct val="90000"/>
              </a:lnSpc>
              <a:spcBef>
                <a:spcPts val="500"/>
              </a:spcBef>
              <a:spcAft>
                <a:spcPts val="1200"/>
              </a:spcAft>
              <a:buFont typeface="Arial" panose="020B0604020202020204" pitchFamily="34" charset="0"/>
              <a:buNone/>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b="1" dirty="0">
                <a:solidFill>
                  <a:schemeClr val="accent1">
                    <a:lumMod val="75000"/>
                  </a:schemeClr>
                </a:solidFill>
                <a:latin typeface="Berthold Akzidenz Grotesk" panose="02000503030000020003"/>
                <a:cs typeface="Segoe UI Semilight" panose="020B0402040204020203" pitchFamily="34" charset="0"/>
              </a:rPr>
              <a:t>Code of Ethics</a:t>
            </a:r>
          </a:p>
          <a:p>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“As members of ASHRAE or participants in ASHRAE activities, we pledge to act with honesty, fairness, courtesy, competence, integrity and respect for others in our conduct. </a:t>
            </a:r>
            <a:b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br>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We will avoid conflicts of interest and behavior that is discriminatory and/or harassing.” </a:t>
            </a:r>
          </a:p>
          <a:p>
            <a:endParaRPr lang="en-US" altLang="en-US" sz="3600" dirty="0">
              <a:solidFill>
                <a:prstClr val="black">
                  <a:lumMod val="85000"/>
                  <a:lumOff val="15000"/>
                </a:prstClr>
              </a:solidFill>
            </a:endParaRPr>
          </a:p>
        </p:txBody>
      </p:sp>
      <p:pic>
        <p:nvPicPr>
          <p:cNvPr id="2054" name="Picture 6" descr="HLWIKI Canada">
            <a:extLst>
              <a:ext uri="{FF2B5EF4-FFF2-40B4-BE49-F238E27FC236}">
                <a16:creationId xmlns:a16="http://schemas.microsoft.com/office/drawing/2014/main" id="{5C04269E-609A-4D68-81B2-F05C936B7F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4784" y="4438026"/>
            <a:ext cx="2641286" cy="21130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AF82844-0CEC-4F72-A378-1753F428DF49}"/>
              </a:ext>
            </a:extLst>
          </p:cNvPr>
          <p:cNvSpPr txBox="1"/>
          <p:nvPr/>
        </p:nvSpPr>
        <p:spPr>
          <a:xfrm>
            <a:off x="7027524" y="4602822"/>
            <a:ext cx="5180355" cy="338554"/>
          </a:xfrm>
          <a:prstGeom prst="rect">
            <a:avLst/>
          </a:prstGeom>
          <a:noFill/>
        </p:spPr>
        <p:txBody>
          <a:bodyPr wrap="square" rtlCol="0">
            <a:spAutoFit/>
          </a:bodyPr>
          <a:lstStyle/>
          <a:p>
            <a:r>
              <a:rPr lang="en-US" sz="1600">
                <a:hlinkClick r:id="rId5"/>
              </a:rPr>
              <a:t>https://www.ashrae.org/about/governance/code-of-ethics</a:t>
            </a:r>
            <a:endParaRPr lang="en-US" sz="1600" dirty="0"/>
          </a:p>
        </p:txBody>
      </p:sp>
    </p:spTree>
    <p:extLst>
      <p:ext uri="{BB962C8B-B14F-4D97-AF65-F5344CB8AC3E}">
        <p14:creationId xmlns:p14="http://schemas.microsoft.com/office/powerpoint/2010/main" val="3759318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223440"/>
            <a:ext cx="8072120" cy="5468472"/>
          </a:xfrm>
        </p:spPr>
        <p:txBody>
          <a:bodyPr>
            <a:normAutofit/>
          </a:bodyPr>
          <a:lstStyle/>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Call to Order,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Hunt</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Code of Ethics Commitment – D. Turner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Agenda Review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&amp; </a:t>
            </a:r>
            <a:r>
              <a:rPr lang="en-US" sz="14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Vote to Re-affirm </a:t>
            </a: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a:t>
            </a:r>
            <a:r>
              <a:rPr lang="en-US" sz="1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Summer 2023 </a:t>
            </a: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Meeting Minutes – Basecamp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Reports:</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Program - M. Rogan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Handbook - S. MacBain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 P. Johnson (w/ supporting cast)</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T. </a:t>
            </a:r>
            <a:r>
              <a:rPr lang="en-US" sz="1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Hunt</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Chair’s Breakfast Report – T. Bates Abruzzo</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Old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Adjourn</a:t>
            </a:r>
            <a:endParaRPr lang="en-US" sz="12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8014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Scope</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r>
              <a:rPr lang="en-US" dirty="0"/>
              <a:t>TC 8.2 is concerned with packaged equipment which involves centrifugal compressors, including those heat exchangers, drivers, controls and accessories, which are specific to packaged centrifugal equipment.</a:t>
            </a:r>
          </a:p>
          <a:p>
            <a:pPr marL="0" indent="0">
              <a:buNone/>
            </a:pPr>
            <a:endParaRPr lang="en-US" dirty="0"/>
          </a:p>
          <a:p>
            <a:r>
              <a:rPr lang="en-US" dirty="0"/>
              <a:t>TC 8.2 is also concerned with the design and performance of centrifugal compressors, steam turbines and gas turbines for use in refrigerating applications.</a:t>
            </a:r>
          </a:p>
        </p:txBody>
      </p:sp>
    </p:spTree>
    <p:extLst>
      <p:ext uri="{BB962C8B-B14F-4D97-AF65-F5344CB8AC3E}">
        <p14:creationId xmlns:p14="http://schemas.microsoft.com/office/powerpoint/2010/main" val="2426292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Tree>
    <p:extLst>
      <p:ext uri="{BB962C8B-B14F-4D97-AF65-F5344CB8AC3E}">
        <p14:creationId xmlns:p14="http://schemas.microsoft.com/office/powerpoint/2010/main" val="189272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824355" y="4252898"/>
            <a:ext cx="11257198" cy="64354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dirty="0">
                <a:solidFill>
                  <a:srgbClr val="FF0000"/>
                </a:solidFill>
              </a:rPr>
              <a:t>Motioned &amp; Voted to continue- do want to update 8.2 to Chillers &amp; 8.1 to Compressors </a:t>
            </a:r>
          </a:p>
        </p:txBody>
      </p:sp>
    </p:spTree>
    <p:extLst>
      <p:ext uri="{BB962C8B-B14F-4D97-AF65-F5344CB8AC3E}">
        <p14:creationId xmlns:p14="http://schemas.microsoft.com/office/powerpoint/2010/main" val="2529287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p:txBody>
          <a:bodyPr>
            <a:normAutofit fontScale="90000"/>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6133217" cy="461665"/>
          </a:xfrm>
          <a:prstGeom prst="rect">
            <a:avLst/>
          </a:prstGeom>
        </p:spPr>
        <p:txBody>
          <a:bodyPr wrap="none">
            <a:spAutoFit/>
          </a:bodyPr>
          <a:lstStyle/>
          <a:p>
            <a:r>
              <a:rPr lang="en-US" sz="2400" dirty="0"/>
              <a:t>2023 Summer (Tampa) Hybrid Meeting Minutes</a:t>
            </a:r>
          </a:p>
        </p:txBody>
      </p:sp>
      <p:graphicFrame>
        <p:nvGraphicFramePr>
          <p:cNvPr id="6" name="Object 5">
            <a:extLst>
              <a:ext uri="{FF2B5EF4-FFF2-40B4-BE49-F238E27FC236}">
                <a16:creationId xmlns:a16="http://schemas.microsoft.com/office/drawing/2014/main" id="{FCDC2EA0-EA0F-8549-EE3D-B836654A29E8}"/>
              </a:ext>
            </a:extLst>
          </p:cNvPr>
          <p:cNvGraphicFramePr>
            <a:graphicFrameLocks noChangeAspect="1"/>
          </p:cNvGraphicFramePr>
          <p:nvPr>
            <p:extLst>
              <p:ext uri="{D42A27DB-BD31-4B8C-83A1-F6EECF244321}">
                <p14:modId xmlns:p14="http://schemas.microsoft.com/office/powerpoint/2010/main" val="434577098"/>
              </p:ext>
            </p:extLst>
          </p:nvPr>
        </p:nvGraphicFramePr>
        <p:xfrm>
          <a:off x="1000812" y="2204055"/>
          <a:ext cx="2213728" cy="1952385"/>
        </p:xfrm>
        <a:graphic>
          <a:graphicData uri="http://schemas.openxmlformats.org/presentationml/2006/ole">
            <mc:AlternateContent xmlns:mc="http://schemas.openxmlformats.org/markup-compatibility/2006">
              <mc:Choice xmlns:v="urn:schemas-microsoft-com:vml" Requires="v">
                <p:oleObj name="Document" showAsIcon="1" r:id="rId2" imgW="914603" imgH="806585" progId="Word.Document.12">
                  <p:embed/>
                </p:oleObj>
              </mc:Choice>
              <mc:Fallback>
                <p:oleObj name="Document" showAsIcon="1" r:id="rId2" imgW="914603" imgH="806585" progId="Word.Document.12">
                  <p:embed/>
                  <p:pic>
                    <p:nvPicPr>
                      <p:cNvPr id="6" name="Object 5">
                        <a:extLst>
                          <a:ext uri="{FF2B5EF4-FFF2-40B4-BE49-F238E27FC236}">
                            <a16:creationId xmlns:a16="http://schemas.microsoft.com/office/drawing/2014/main" id="{FCDC2EA0-EA0F-8549-EE3D-B836654A29E8}"/>
                          </a:ext>
                        </a:extLst>
                      </p:cNvPr>
                      <p:cNvPicPr/>
                      <p:nvPr/>
                    </p:nvPicPr>
                    <p:blipFill>
                      <a:blip r:embed="rId3"/>
                      <a:stretch>
                        <a:fillRect/>
                      </a:stretch>
                    </p:blipFill>
                    <p:spPr>
                      <a:xfrm>
                        <a:off x="1000812" y="2204055"/>
                        <a:ext cx="2213728" cy="1952385"/>
                      </a:xfrm>
                      <a:prstGeom prst="rect">
                        <a:avLst/>
                      </a:prstGeom>
                    </p:spPr>
                  </p:pic>
                </p:oleObj>
              </mc:Fallback>
            </mc:AlternateContent>
          </a:graphicData>
        </a:graphic>
      </p:graphicFrame>
      <p:sp>
        <p:nvSpPr>
          <p:cNvPr id="4" name="Title 1">
            <a:extLst>
              <a:ext uri="{FF2B5EF4-FFF2-40B4-BE49-F238E27FC236}">
                <a16:creationId xmlns:a16="http://schemas.microsoft.com/office/drawing/2014/main" id="{6EA4169B-62D1-2CDF-8DE4-FEF1886E4AAF}"/>
              </a:ext>
            </a:extLst>
          </p:cNvPr>
          <p:cNvSpPr txBox="1">
            <a:spLocks/>
          </p:cNvSpPr>
          <p:nvPr/>
        </p:nvSpPr>
        <p:spPr>
          <a:xfrm rot="21092820">
            <a:off x="1274061" y="3357235"/>
            <a:ext cx="11257198"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dirty="0">
                <a:solidFill>
                  <a:srgbClr val="FF0000"/>
                </a:solidFill>
              </a:rPr>
              <a:t>Motioned &amp; Voted to approve</a:t>
            </a:r>
          </a:p>
        </p:txBody>
      </p:sp>
    </p:spTree>
    <p:extLst>
      <p:ext uri="{BB962C8B-B14F-4D97-AF65-F5344CB8AC3E}">
        <p14:creationId xmlns:p14="http://schemas.microsoft.com/office/powerpoint/2010/main" val="4287025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Standards Report</a:t>
            </a:r>
            <a:br>
              <a:rPr lang="en-US" dirty="0"/>
            </a:br>
            <a:r>
              <a:rPr lang="en-US" sz="2800" dirty="0"/>
              <a:t>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246219"/>
            <a:ext cx="11893438" cy="5411755"/>
          </a:xfrm>
        </p:spPr>
        <p:txBody>
          <a:bodyPr>
            <a:normAutofit fontScale="92500" lnSpcReduction="20000"/>
          </a:bodyPr>
          <a:lstStyle/>
          <a:p>
            <a:pPr marL="0" indent="0">
              <a:buNone/>
            </a:pPr>
            <a:r>
              <a:rPr lang="en-US" sz="2000" dirty="0"/>
              <a:t>TC 8.2 is the cognizant TC for:</a:t>
            </a:r>
          </a:p>
          <a:p>
            <a:pPr lvl="1"/>
            <a:r>
              <a:rPr lang="en-US" sz="2000" dirty="0"/>
              <a:t>ASHRAE </a:t>
            </a:r>
            <a:r>
              <a:rPr lang="en-US" sz="2000" b="1" dirty="0"/>
              <a:t>Standard 30-2019</a:t>
            </a:r>
            <a:r>
              <a:rPr lang="en-US" sz="2000" dirty="0"/>
              <a:t> Method of Testing Liquid Chillers</a:t>
            </a:r>
          </a:p>
          <a:p>
            <a:pPr marL="914400" lvl="2" indent="0">
              <a:buNone/>
            </a:pPr>
            <a:r>
              <a:rPr lang="en-US" sz="1800" dirty="0"/>
              <a:t>[TC 8.2 is lead; TC 8.5 is co-cognizant]</a:t>
            </a:r>
          </a:p>
          <a:p>
            <a:pPr lvl="1"/>
            <a:r>
              <a:rPr lang="en-US" sz="2000" dirty="0"/>
              <a:t>ASHRAE </a:t>
            </a:r>
            <a:r>
              <a:rPr lang="en-US" sz="2000" b="1" dirty="0"/>
              <a:t>Standard 184-2020</a:t>
            </a:r>
            <a:r>
              <a:rPr lang="en-US" sz="2000" dirty="0"/>
              <a:t> Method of Test for Field Performance of Liquid-Chilling Systems</a:t>
            </a:r>
          </a:p>
          <a:p>
            <a:pPr lvl="1"/>
            <a:r>
              <a:rPr lang="en-US" sz="2000" dirty="0"/>
              <a:t>ASHRAE </a:t>
            </a:r>
            <a:r>
              <a:rPr lang="en-US" sz="2000" b="1" dirty="0"/>
              <a:t>Standard 225-2020</a:t>
            </a:r>
            <a:r>
              <a:rPr lang="en-US" sz="2000" dirty="0"/>
              <a:t> Method for Performance Testing Centrifugal Refrigerant Compressors and Condensing Units</a:t>
            </a:r>
            <a:endParaRPr lang="en-US" sz="1200" dirty="0"/>
          </a:p>
          <a:p>
            <a:pPr marL="0" indent="0">
              <a:buNone/>
            </a:pPr>
            <a:r>
              <a:rPr lang="en-US" sz="2000" dirty="0"/>
              <a:t>TC 8.2 also monitors activity for the following standards of interest to members:</a:t>
            </a:r>
          </a:p>
          <a:p>
            <a:pPr lvl="1"/>
            <a:r>
              <a:rPr lang="en-US" sz="2000" dirty="0"/>
              <a:t>ASHRAE </a:t>
            </a:r>
            <a:r>
              <a:rPr lang="en-US" sz="2000" b="1" dirty="0"/>
              <a:t>Guideline 22-2012</a:t>
            </a:r>
            <a:r>
              <a:rPr lang="en-US" sz="2000" dirty="0"/>
              <a:t> Instrumentation for Monitoring Central Chilled-Water Plant Efficiency</a:t>
            </a:r>
          </a:p>
          <a:p>
            <a:pPr marL="914400" lvl="2" indent="0">
              <a:buNone/>
            </a:pPr>
            <a:r>
              <a:rPr lang="en-US" sz="1800" dirty="0"/>
              <a:t>[TC 9.1 is cognizant]</a:t>
            </a:r>
          </a:p>
          <a:p>
            <a:pPr lvl="1"/>
            <a:r>
              <a:rPr lang="en-US" sz="2000" dirty="0"/>
              <a:t>ASHRAE </a:t>
            </a:r>
            <a:r>
              <a:rPr lang="en-US" sz="2000" b="1" dirty="0"/>
              <a:t>Standard 23-2022</a:t>
            </a:r>
            <a:r>
              <a:rPr lang="en-US" sz="2000" dirty="0"/>
              <a:t> </a:t>
            </a:r>
            <a:r>
              <a:rPr lang="en-US" sz="1600" dirty="0"/>
              <a:t>Methods for Performance Testing Positive Displacement Refrigerant Compressors and Compressor Units</a:t>
            </a:r>
          </a:p>
          <a:p>
            <a:pPr marL="914400" lvl="1" indent="0">
              <a:buNone/>
            </a:pPr>
            <a:r>
              <a:rPr lang="en-US" sz="1800" dirty="0"/>
              <a:t>[TC 8.1 is cognizant]</a:t>
            </a:r>
          </a:p>
          <a:p>
            <a:pPr marL="685800"/>
            <a:r>
              <a:rPr lang="en-US" sz="2000" dirty="0"/>
              <a:t>ASHRAE </a:t>
            </a:r>
            <a:r>
              <a:rPr lang="en-US" sz="2000" b="1" dirty="0"/>
              <a:t>Standard 90.1-2022</a:t>
            </a:r>
            <a:r>
              <a:rPr lang="en-US" sz="2000" dirty="0"/>
              <a:t> Energy Standard for Buildings Except Low-Rise Residential Buildings</a:t>
            </a:r>
          </a:p>
          <a:p>
            <a:pPr marL="914400" lvl="2" indent="0">
              <a:buNone/>
            </a:pPr>
            <a:r>
              <a:rPr lang="en-US" sz="1800" dirty="0"/>
              <a:t>[TC 7.6 is cognizant]</a:t>
            </a:r>
          </a:p>
          <a:p>
            <a:pPr lvl="1"/>
            <a:r>
              <a:rPr lang="en-US" sz="2000" dirty="0"/>
              <a:t>ASHRAE </a:t>
            </a:r>
            <a:r>
              <a:rPr lang="en-US" sz="2000" b="1" dirty="0"/>
              <a:t>Standard 205-2023</a:t>
            </a:r>
            <a:r>
              <a:rPr lang="en-US" sz="2000" dirty="0"/>
              <a:t> Representation of Performance Data for HVAC&amp;R and Other Facility Equipment</a:t>
            </a:r>
          </a:p>
          <a:p>
            <a:pPr marL="914400" lvl="2" indent="0">
              <a:buNone/>
            </a:pPr>
            <a:r>
              <a:rPr lang="en-US" sz="1800" dirty="0"/>
              <a:t>[TC 4.7 is cognizant]</a:t>
            </a:r>
          </a:p>
          <a:p>
            <a:pPr lvl="1"/>
            <a:r>
              <a:rPr lang="en-US" sz="2000" dirty="0"/>
              <a:t>AHRI </a:t>
            </a:r>
            <a:r>
              <a:rPr lang="en-US" sz="2000" b="1" dirty="0"/>
              <a:t>Standards 550/590|551/591-2023</a:t>
            </a:r>
            <a:r>
              <a:rPr lang="en-US" sz="2000" dirty="0"/>
              <a:t> Performance Rating of Water-chilling and Heat Pump Water‑heating Packages using the Vapor Compression Cycle</a:t>
            </a:r>
          </a:p>
          <a:p>
            <a:pPr lvl="1"/>
            <a:r>
              <a:rPr lang="en-US" sz="2000" dirty="0"/>
              <a:t>AHRI </a:t>
            </a:r>
            <a:r>
              <a:rPr lang="en-US" sz="2000" b="1" dirty="0"/>
              <a:t>Standard 1520-2022</a:t>
            </a:r>
            <a:r>
              <a:rPr lang="en-US" sz="2000" dirty="0"/>
              <a:t> Performance Rating of Centrifugal Refrigerant Compressors</a:t>
            </a:r>
          </a:p>
          <a:p>
            <a:pPr lvl="1"/>
            <a:r>
              <a:rPr lang="en-US" sz="2000" dirty="0"/>
              <a:t>ISO TC 86 / SC 4 Testing and rating of refrigerant compressors (</a:t>
            </a:r>
            <a:r>
              <a:rPr lang="en-US" sz="2000" b="1" dirty="0"/>
              <a:t>ISO/AWI 18501, 18483, 18976</a:t>
            </a:r>
            <a:r>
              <a:rPr lang="en-US" sz="2000" dirty="0"/>
              <a:t>)</a:t>
            </a:r>
          </a:p>
        </p:txBody>
      </p:sp>
    </p:spTree>
    <p:extLst>
      <p:ext uri="{BB962C8B-B14F-4D97-AF65-F5344CB8AC3E}">
        <p14:creationId xmlns:p14="http://schemas.microsoft.com/office/powerpoint/2010/main" val="1505556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30-2019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235670" y="1365131"/>
            <a:ext cx="12078881" cy="3546234"/>
          </a:xfrm>
        </p:spPr>
        <p:txBody>
          <a:bodyPr>
            <a:normAutofit lnSpcReduction="10000"/>
          </a:bodyPr>
          <a:lstStyle/>
          <a:p>
            <a:r>
              <a:rPr lang="en-US" sz="1800" dirty="0"/>
              <a:t>Developing addenda to ASHRAE Standard 30-2019 “Method of Testing Liquid Chillers” (designated as continuous maintenance)</a:t>
            </a:r>
          </a:p>
          <a:p>
            <a:r>
              <a:rPr lang="en-US" sz="1800" dirty="0"/>
              <a:t>Anticipate publication of a 2024 edition (definitely with Addenda a, b, f; possibly with Addendum d and/or Addendum c) </a:t>
            </a:r>
          </a:p>
          <a:p>
            <a:r>
              <a:rPr lang="en-US" sz="1800" dirty="0"/>
              <a:t>Updated </a:t>
            </a:r>
            <a:r>
              <a:rPr lang="en-US" sz="1800" dirty="0">
                <a:hlinkClick r:id="rId3"/>
              </a:rPr>
              <a:t>errata sheet</a:t>
            </a:r>
            <a:r>
              <a:rPr lang="en-US" sz="1800" dirty="0"/>
              <a:t> issued </a:t>
            </a:r>
            <a:r>
              <a:rPr lang="en-US" sz="1800" dirty="0">
                <a:hlinkClick r:id="rId4"/>
              </a:rPr>
              <a:t>2023-May-18</a:t>
            </a:r>
            <a:endParaRPr lang="en-US" sz="1800" dirty="0"/>
          </a:p>
          <a:p>
            <a:r>
              <a:rPr lang="en-US" sz="1800" dirty="0"/>
              <a:t>PPR2 for </a:t>
            </a:r>
            <a:r>
              <a:rPr lang="en-US" sz="1800" b="1" i="1" dirty="0"/>
              <a:t>Addendum d</a:t>
            </a:r>
            <a:r>
              <a:rPr lang="en-US" sz="1800" dirty="0"/>
              <a:t> during Nov-3 to Dec-3, please review! (</a:t>
            </a:r>
            <a:r>
              <a:rPr lang="en-US" sz="1800" dirty="0">
                <a:hlinkClick r:id="rId5"/>
              </a:rPr>
              <a:t>https://osr.ashrae.org/</a:t>
            </a:r>
            <a:r>
              <a:rPr lang="en-US" sz="1800" dirty="0"/>
              <a:t>)</a:t>
            </a:r>
          </a:p>
          <a:p>
            <a:r>
              <a:rPr lang="en-US" sz="1800" dirty="0"/>
              <a:t>2023-Oct-6 meeting:</a:t>
            </a:r>
          </a:p>
          <a:p>
            <a:pPr lvl="1">
              <a:buFont typeface="Calibri" panose="020F0502020204030204" pitchFamily="34" charset="0"/>
              <a:buChar char="◦"/>
            </a:pPr>
            <a:r>
              <a:rPr lang="en-US" sz="1600" dirty="0"/>
              <a:t>Will postpone PPR1 of Addendum c until after PPR2 of Addendum d.</a:t>
            </a:r>
          </a:p>
          <a:p>
            <a:pPr lvl="1">
              <a:buFont typeface="Calibri" panose="020F0502020204030204" pitchFamily="34" charset="0"/>
              <a:buChar char="◦"/>
            </a:pPr>
            <a:r>
              <a:rPr lang="en-US" sz="1600" dirty="0"/>
              <a:t>Reviewed the AHRI proposed test plan to collect test data for air sampler temperature array versus air sampler with aspirating psychrometer (Addendum e). Comments/feedback pending.</a:t>
            </a:r>
          </a:p>
          <a:p>
            <a:pPr lvl="1">
              <a:buFont typeface="Calibri" panose="020F0502020204030204" pitchFamily="34" charset="0"/>
              <a:buChar char="◦"/>
            </a:pPr>
            <a:r>
              <a:rPr lang="en-US" sz="1600" dirty="0"/>
              <a:t>On the issue of potential condensation during test (HP &amp; HR), will incorporate proposed resolution as part of Addendum c. </a:t>
            </a:r>
          </a:p>
          <a:p>
            <a:r>
              <a:rPr lang="en-US" sz="1800" dirty="0"/>
              <a:t>Next meeting: Tue Nov 14</a:t>
            </a:r>
            <a:endParaRPr lang="en-US" sz="2000" dirty="0"/>
          </a:p>
        </p:txBody>
      </p:sp>
      <p:sp>
        <p:nvSpPr>
          <p:cNvPr id="4" name="TextBox 3">
            <a:extLst>
              <a:ext uri="{FF2B5EF4-FFF2-40B4-BE49-F238E27FC236}">
                <a16:creationId xmlns:a16="http://schemas.microsoft.com/office/drawing/2014/main" id="{660D59CA-D039-D5F9-6EB2-987E441E458C}"/>
              </a:ext>
            </a:extLst>
          </p:cNvPr>
          <p:cNvSpPr txBox="1"/>
          <p:nvPr/>
        </p:nvSpPr>
        <p:spPr>
          <a:xfrm>
            <a:off x="431532" y="4979858"/>
            <a:ext cx="11328936" cy="1585049"/>
          </a:xfrm>
          <a:prstGeom prst="rect">
            <a:avLst/>
          </a:prstGeom>
          <a:noFill/>
        </p:spPr>
        <p:txBody>
          <a:bodyPr wrap="square">
            <a:spAutoFit/>
          </a:bodyPr>
          <a:lstStyle/>
          <a:p>
            <a:pPr>
              <a:lnSpc>
                <a:spcPct val="100000"/>
              </a:lnSpc>
              <a:spcBef>
                <a:spcPts val="0"/>
              </a:spcBef>
              <a:spcAft>
                <a:spcPts val="600"/>
              </a:spcAft>
            </a:pPr>
            <a:r>
              <a:rPr lang="en-US" sz="1200" b="1" i="1" dirty="0">
                <a:solidFill>
                  <a:prstClr val="black"/>
                </a:solidFill>
                <a:cs typeface="Times New Roman" panose="02020603050405020304" pitchFamily="18" charset="0"/>
              </a:rPr>
              <a:t>Addendum a</a:t>
            </a:r>
            <a:r>
              <a:rPr lang="en-US" sz="1200" dirty="0">
                <a:solidFill>
                  <a:prstClr val="black"/>
                </a:solidFill>
              </a:rPr>
              <a:t>. </a:t>
            </a:r>
            <a:r>
              <a:rPr lang="en-US" sz="1200" dirty="0"/>
              <a:t>Published in May 2020. </a:t>
            </a:r>
            <a:r>
              <a:rPr lang="en-US" sz="1200" dirty="0">
                <a:solidFill>
                  <a:prstClr val="black"/>
                </a:solidFill>
              </a:rPr>
              <a:t>Mainly clean-up including a requirement to test based on defined operating mode set points.</a:t>
            </a:r>
            <a:endParaRPr lang="en-US" sz="1200" baseline="-25000" dirty="0">
              <a:solidFill>
                <a:prstClr val="black"/>
              </a:solidFill>
            </a:endParaRPr>
          </a:p>
          <a:p>
            <a:pPr>
              <a:lnSpc>
                <a:spcPct val="100000"/>
              </a:lnSpc>
              <a:spcBef>
                <a:spcPts val="0"/>
              </a:spcBef>
              <a:spcAft>
                <a:spcPts val="600"/>
              </a:spcAft>
            </a:pPr>
            <a:r>
              <a:rPr lang="en-US" sz="1200" b="1" i="1" dirty="0">
                <a:cs typeface="Times New Roman" panose="02020603050405020304" pitchFamily="18" charset="0"/>
              </a:rPr>
              <a:t>Addendum b</a:t>
            </a:r>
            <a:r>
              <a:rPr lang="en-US" sz="1200" dirty="0"/>
              <a:t>. Published in April 2020. Mainly clean-up including clarification of </a:t>
            </a:r>
            <a:r>
              <a:rPr lang="el-GR" sz="1200" dirty="0"/>
              <a:t>Δ</a:t>
            </a:r>
            <a:r>
              <a:rPr lang="en-US" sz="1200" dirty="0" err="1"/>
              <a:t>p</a:t>
            </a:r>
            <a:r>
              <a:rPr lang="en-US" sz="1200" baseline="-25000" dirty="0" err="1"/>
              <a:t>adj</a:t>
            </a:r>
            <a:r>
              <a:rPr lang="en-US" sz="1200" dirty="0"/>
              <a:t>. Republished to add missing calibration workbook (.xlsx).</a:t>
            </a:r>
          </a:p>
          <a:p>
            <a:pPr>
              <a:lnSpc>
                <a:spcPct val="100000"/>
              </a:lnSpc>
              <a:spcBef>
                <a:spcPts val="0"/>
              </a:spcBef>
              <a:spcAft>
                <a:spcPts val="600"/>
              </a:spcAft>
            </a:pPr>
            <a:r>
              <a:rPr lang="en-US" sz="1200" b="1" i="1" dirty="0">
                <a:cs typeface="Times New Roman" panose="02020603050405020304" pitchFamily="18" charset="0"/>
              </a:rPr>
              <a:t>Addendum c</a:t>
            </a:r>
            <a:r>
              <a:rPr lang="en-US" sz="1200" dirty="0"/>
              <a:t>. Addition of adiabatic, free-cooling, and 4-pipe chillers by introduction of hybrid operating modes. APR1 Nov 2020. PPR1 public review expected in early 2024. </a:t>
            </a:r>
          </a:p>
          <a:p>
            <a:pPr>
              <a:lnSpc>
                <a:spcPct val="100000"/>
              </a:lnSpc>
              <a:spcBef>
                <a:spcPts val="0"/>
              </a:spcBef>
              <a:spcAft>
                <a:spcPts val="600"/>
              </a:spcAft>
            </a:pPr>
            <a:r>
              <a:rPr lang="en-US" sz="1200" b="1" i="1" dirty="0">
                <a:cs typeface="Times New Roman" panose="02020603050405020304" pitchFamily="18" charset="0"/>
              </a:rPr>
              <a:t>Addendum d</a:t>
            </a:r>
            <a:r>
              <a:rPr lang="en-US" sz="1200" dirty="0"/>
              <a:t>. Review of steady-state criteria. APR1 Nov 2020. PPR1 Jun/Jul 2023. PPR2 Nov/Dec 2023.</a:t>
            </a:r>
          </a:p>
          <a:p>
            <a:pPr>
              <a:lnSpc>
                <a:spcPct val="100000"/>
              </a:lnSpc>
              <a:spcBef>
                <a:spcPts val="0"/>
              </a:spcBef>
              <a:spcAft>
                <a:spcPts val="600"/>
              </a:spcAft>
            </a:pPr>
            <a:r>
              <a:rPr lang="en-US" sz="1200" b="1" i="1" dirty="0">
                <a:cs typeface="Times New Roman" panose="02020603050405020304" pitchFamily="18" charset="0"/>
              </a:rPr>
              <a:t>Addendum e</a:t>
            </a:r>
            <a:r>
              <a:rPr lang="en-US" sz="1200" dirty="0"/>
              <a:t>. Harmonization with AHRI 550/590, Section 4. Addition of air sampling arrays. PPR1 public review expected in 2024.</a:t>
            </a:r>
          </a:p>
          <a:p>
            <a:pPr>
              <a:lnSpc>
                <a:spcPct val="100000"/>
              </a:lnSpc>
              <a:spcBef>
                <a:spcPts val="0"/>
              </a:spcBef>
              <a:spcAft>
                <a:spcPts val="600"/>
              </a:spcAft>
            </a:pPr>
            <a:r>
              <a:rPr lang="en-US" sz="1200" b="1" i="1" dirty="0">
                <a:cs typeface="Times New Roman" panose="02020603050405020304" pitchFamily="18" charset="0"/>
              </a:rPr>
              <a:t>Addendum f</a:t>
            </a:r>
            <a:r>
              <a:rPr lang="en-US" sz="1200" dirty="0"/>
              <a:t>. Published January 2023. Inclusion of AHRI 550/590, water pressure drop calculation tool.</a:t>
            </a:r>
          </a:p>
        </p:txBody>
      </p:sp>
    </p:spTree>
    <p:extLst>
      <p:ext uri="{BB962C8B-B14F-4D97-AF65-F5344CB8AC3E}">
        <p14:creationId xmlns:p14="http://schemas.microsoft.com/office/powerpoint/2010/main" val="3995009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p:txBody>
          <a:bodyPr>
            <a:normAutofit/>
          </a:bodyPr>
          <a:lstStyle/>
          <a:p>
            <a:r>
              <a:rPr lang="en-US" sz="2400" dirty="0"/>
              <a:t>Standard 184-2020 was published in November under periodic maintenance.</a:t>
            </a:r>
          </a:p>
          <a:p>
            <a:r>
              <a:rPr lang="en-US" sz="2400" dirty="0"/>
              <a:t>TC 8.2 decided and voted (7-0-0-1) in Tampa to recommend forming a committee to revise the standard (e.g. additional work on the uncertainty calculator spreadsheet workbook). 5-year cycle would need to publish next edition by 2025 (-</a:t>
            </a:r>
            <a:r>
              <a:rPr lang="en-US" sz="2400" dirty="0" err="1"/>
              <a:t>ish</a:t>
            </a:r>
            <a:r>
              <a:rPr lang="en-US" sz="2400" dirty="0"/>
              <a:t>?), deadline to decide “withdraw, reaffirm, or revise” was 2023-Nov-30.</a:t>
            </a:r>
          </a:p>
          <a:p>
            <a:r>
              <a:rPr lang="en-US" sz="2400" dirty="0"/>
              <a:t>Periodic Maintenance Recommendation form submitted 2024-01-16, probably too late to be on Chicago agenda for Standards Reaffirmation Subcommittee (SRS to </a:t>
            </a:r>
            <a:r>
              <a:rPr lang="en-US" sz="2400" dirty="0" err="1"/>
              <a:t>StdC</a:t>
            </a:r>
            <a:r>
              <a:rPr lang="en-US" sz="2400" dirty="0"/>
              <a:t>).</a:t>
            </a:r>
          </a:p>
          <a:p>
            <a:endParaRPr lang="en-US" sz="2400" dirty="0"/>
          </a:p>
        </p:txBody>
      </p:sp>
    </p:spTree>
    <p:extLst>
      <p:ext uri="{BB962C8B-B14F-4D97-AF65-F5344CB8AC3E}">
        <p14:creationId xmlns:p14="http://schemas.microsoft.com/office/powerpoint/2010/main" val="4105870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p:txBody>
          <a:bodyPr>
            <a:normAutofit/>
          </a:bodyPr>
          <a:lstStyle/>
          <a:p>
            <a:r>
              <a:rPr lang="en-US" dirty="0"/>
              <a:t>Recap of discussion points from Tampa (2023-Jun):</a:t>
            </a:r>
          </a:p>
          <a:p>
            <a:pPr marL="457200">
              <a:buFont typeface="Calibri" panose="020F0502020204030204" pitchFamily="34" charset="0"/>
              <a:buChar char="◦"/>
            </a:pPr>
            <a:r>
              <a:rPr lang="en-US" dirty="0"/>
              <a:t>ASHRAE Standards staff provided a review of the standard</a:t>
            </a:r>
          </a:p>
          <a:p>
            <a:pPr marL="457200">
              <a:buFont typeface="Calibri" panose="020F0502020204030204" pitchFamily="34" charset="0"/>
              <a:buChar char="◦"/>
            </a:pPr>
            <a:r>
              <a:rPr lang="en-US" dirty="0"/>
              <a:t>There is quite a list of issues that could be “cleaned up”, including out of date references, use of permissive language (need to better word-smith it), and inconsistent units of measure formatting</a:t>
            </a:r>
          </a:p>
          <a:p>
            <a:pPr marL="457200">
              <a:buFont typeface="Calibri" panose="020F0502020204030204" pitchFamily="34" charset="0"/>
              <a:buChar char="◦"/>
            </a:pPr>
            <a:r>
              <a:rPr lang="en-US" dirty="0"/>
              <a:t>staff recommendation is “Revision”</a:t>
            </a:r>
          </a:p>
          <a:p>
            <a:pPr marL="457200">
              <a:buFont typeface="Calibri" panose="020F0502020204030204" pitchFamily="34" charset="0"/>
              <a:buChar char="◦"/>
            </a:pPr>
            <a:r>
              <a:rPr lang="en-US" dirty="0"/>
              <a:t>P. Johnson found some errors in the example spreadsheet (part of Informative Appendix </a:t>
            </a:r>
            <a:r>
              <a:rPr lang="en-US" dirty="0">
                <a:latin typeface="Courier New" panose="02070309020205020404" pitchFamily="49" charset="0"/>
                <a:cs typeface="Courier New" panose="02070309020205020404" pitchFamily="49" charset="0"/>
              </a:rPr>
              <a:t>I</a:t>
            </a:r>
            <a:r>
              <a:rPr lang="en-US" dirty="0"/>
              <a:t>), agrees with the recommendation, with the expectation that the work plan would limit the scope to correcting the issues from the staff review and any other “minor” changes identified</a:t>
            </a:r>
          </a:p>
          <a:p>
            <a:endParaRPr lang="en-US" dirty="0"/>
          </a:p>
        </p:txBody>
      </p:sp>
    </p:spTree>
    <p:extLst>
      <p:ext uri="{BB962C8B-B14F-4D97-AF65-F5344CB8AC3E}">
        <p14:creationId xmlns:p14="http://schemas.microsoft.com/office/powerpoint/2010/main" val="2015633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fontScale="92500"/>
          </a:bodyPr>
          <a:lstStyle/>
          <a:p>
            <a:r>
              <a:rPr lang="en-US" sz="2400" dirty="0"/>
              <a:t>Standard 225-2020 was published under periodic maintenance (5‑year cycle) SPC 225. SPC 225 has been disbanded.</a:t>
            </a:r>
          </a:p>
          <a:p>
            <a:r>
              <a:rPr lang="en-US" sz="2400" dirty="0"/>
              <a:t>Based on a TC 8.2 letter ballot passing, to accept being the cognizant TC, Mark Weber (staff liaison) confirmed on 2023-Jul-10 that the change was made.</a:t>
            </a:r>
          </a:p>
          <a:p>
            <a:r>
              <a:rPr lang="en-US" sz="2400" dirty="0"/>
              <a:t>TC 8.2 will need to decide if and when to form another committee to revise the standard. 5-year cycle would need to publish next edition by 2025, deadline to decide “withdraw, reaffirm, or revise” was 2023-Apr-13 (TC 8.1 was listed as cognizant at that time &amp; notification went to TC 8.1). Notification with attachments received 2023-Jul-10.</a:t>
            </a:r>
          </a:p>
          <a:p>
            <a:r>
              <a:rPr lang="en-US" sz="2400" dirty="0"/>
              <a:t>Staff recommended revision due update references (and possibly to remove a 3 instances of permissive language). Scope of effort appears to be minimal.</a:t>
            </a:r>
          </a:p>
          <a:p>
            <a:r>
              <a:rPr lang="en-US" sz="2400" dirty="0"/>
              <a:t>Discussion: decision </a:t>
            </a:r>
            <a:r>
              <a:rPr lang="en-US" dirty="0"/>
              <a:t>made</a:t>
            </a:r>
            <a:r>
              <a:rPr lang="en-US" sz="2400" dirty="0"/>
              <a:t> to revise &amp; make following motion</a:t>
            </a:r>
          </a:p>
        </p:txBody>
      </p:sp>
    </p:spTree>
    <p:extLst>
      <p:ext uri="{BB962C8B-B14F-4D97-AF65-F5344CB8AC3E}">
        <p14:creationId xmlns:p14="http://schemas.microsoft.com/office/powerpoint/2010/main" val="1306035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a:bodyPr>
          <a:lstStyle/>
          <a:p>
            <a:r>
              <a:rPr lang="en-US" sz="2400" dirty="0"/>
              <a:t>Motion:</a:t>
            </a:r>
          </a:p>
          <a:p>
            <a:r>
              <a:rPr lang="en-US" sz="2400" dirty="0"/>
              <a:t>TC 8.2 recommends to form a SPC 225 to revise Standard 225-2020, and authorizes P. Johnson to fill out the form “Periodic Maintenance Recommendation to SRS” for D. Turner to review and approve with signature.</a:t>
            </a:r>
          </a:p>
          <a:p>
            <a:endParaRPr lang="en-US" sz="2400" dirty="0"/>
          </a:p>
          <a:p>
            <a:r>
              <a:rPr lang="en-US" sz="2400" dirty="0"/>
              <a:t>Vote tally: 6 for/ 2 absent</a:t>
            </a:r>
          </a:p>
        </p:txBody>
      </p:sp>
    </p:spTree>
    <p:extLst>
      <p:ext uri="{BB962C8B-B14F-4D97-AF65-F5344CB8AC3E}">
        <p14:creationId xmlns:p14="http://schemas.microsoft.com/office/powerpoint/2010/main" val="3640619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Guideline 22-2012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762000" y="1457534"/>
            <a:ext cx="10515600" cy="4554537"/>
          </a:xfrm>
        </p:spPr>
        <p:txBody>
          <a:bodyPr>
            <a:normAutofit/>
          </a:bodyPr>
          <a:lstStyle/>
          <a:p>
            <a:r>
              <a:rPr lang="en-US" dirty="0"/>
              <a:t>Developing next edition of ASHRAE Guideline 22-2012 “Instrumentation for Monitoring Central Chilled Water Plant Efficiency” (designated as periodic maintenance)</a:t>
            </a:r>
          </a:p>
          <a:p>
            <a:r>
              <a:rPr lang="en-US" dirty="0"/>
              <a:t>PPR2 closed 1/15/24- supportive comments, finally wrapping up since 2015..</a:t>
            </a:r>
          </a:p>
        </p:txBody>
      </p:sp>
    </p:spTree>
    <p:extLst>
      <p:ext uri="{BB962C8B-B14F-4D97-AF65-F5344CB8AC3E}">
        <p14:creationId xmlns:p14="http://schemas.microsoft.com/office/powerpoint/2010/main" val="2207465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SPC 196 (Daryl Showalter)</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545969" y="1552248"/>
            <a:ext cx="10515600" cy="4351338"/>
          </a:xfrm>
        </p:spPr>
        <p:txBody>
          <a:bodyPr>
            <a:normAutofit/>
          </a:bodyPr>
          <a:lstStyle/>
          <a:p>
            <a:r>
              <a:rPr lang="en-US" dirty="0"/>
              <a:t>Developing new document ASHRAE Standard 196 “Method of Test for Measuring Refrigerant Leak Rates”</a:t>
            </a:r>
          </a:p>
          <a:p>
            <a:r>
              <a:rPr lang="en-US" dirty="0"/>
              <a:t>From Tampa- Appear to have reached consensus on resolving a fundamental question with the measurement method (under what range of conditions are ideal gas assumptions sufficiently valid), now need to implement the changes into the draft (and propagate changes into the examples in the informative appendices)</a:t>
            </a:r>
          </a:p>
          <a:p>
            <a:r>
              <a:rPr lang="en-US" dirty="0"/>
              <a:t>Committee on target to have PPR1 sent out in Q1 2024</a:t>
            </a:r>
          </a:p>
          <a:p>
            <a:endParaRPr lang="en-US" dirty="0"/>
          </a:p>
        </p:txBody>
      </p:sp>
    </p:spTree>
    <p:extLst>
      <p:ext uri="{BB962C8B-B14F-4D97-AF65-F5344CB8AC3E}">
        <p14:creationId xmlns:p14="http://schemas.microsoft.com/office/powerpoint/2010/main" val="3954067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a:bodyPr>
          <a:lstStyle/>
          <a:p>
            <a:r>
              <a:rPr lang="en-US" dirty="0"/>
              <a:t>Standard 23-2022 published “Methods for Performance Testing Positive Displacement Refrigerant Compressors and Compressor Units”.</a:t>
            </a:r>
          </a:p>
          <a:p>
            <a:r>
              <a:rPr lang="en-US" dirty="0"/>
              <a:t>There remains potential for either a future merger of 23 and 225, or perhaps harmonization activities.</a:t>
            </a:r>
          </a:p>
        </p:txBody>
      </p:sp>
    </p:spTree>
    <p:extLst>
      <p:ext uri="{BB962C8B-B14F-4D97-AF65-F5344CB8AC3E}">
        <p14:creationId xmlns:p14="http://schemas.microsoft.com/office/powerpoint/2010/main" val="10018136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90.1-2022  (Rick Heiden)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284481" y="1351280"/>
            <a:ext cx="11907520" cy="5095187"/>
          </a:xfrm>
        </p:spPr>
        <p:txBody>
          <a:bodyPr>
            <a:normAutofit fontScale="92500" lnSpcReduction="20000"/>
          </a:bodyPr>
          <a:lstStyle/>
          <a:p>
            <a:pPr marL="0" indent="0">
              <a:buNone/>
            </a:pPr>
            <a:r>
              <a:rPr lang="en-US" sz="2000" dirty="0"/>
              <a:t>Standard 90.1-2022 published (December 2022)</a:t>
            </a:r>
          </a:p>
          <a:p>
            <a:pPr marL="0" indent="0">
              <a:buNone/>
            </a:pPr>
            <a:endParaRPr lang="en-US" sz="600" dirty="0"/>
          </a:p>
          <a:p>
            <a:pPr marL="0" indent="0">
              <a:spcBef>
                <a:spcPts val="0"/>
              </a:spcBef>
              <a:buNone/>
            </a:pPr>
            <a:r>
              <a:rPr lang="en-US" sz="1900" dirty="0">
                <a:cs typeface="Times New Roman" panose="02020603050405020304" pitchFamily="18" charset="0"/>
              </a:rPr>
              <a:t>  New addenda to the 2022 edition (when published) will be available at:</a:t>
            </a:r>
          </a:p>
          <a:p>
            <a:pPr marL="0" indent="0">
              <a:spcBef>
                <a:spcPts val="0"/>
              </a:spcBef>
              <a:buNone/>
            </a:pPr>
            <a:r>
              <a:rPr lang="en-US" sz="1900" dirty="0">
                <a:cs typeface="Times New Roman" panose="02020603050405020304" pitchFamily="18" charset="0"/>
              </a:rPr>
              <a:t>   </a:t>
            </a:r>
            <a:r>
              <a:rPr lang="en-US" sz="1700" dirty="0">
                <a:cs typeface="Times New Roman" panose="02020603050405020304" pitchFamily="18" charset="0"/>
              </a:rPr>
              <a:t> </a:t>
            </a:r>
            <a:r>
              <a:rPr lang="en-US" sz="1300" dirty="0">
                <a:hlinkClick r:id="rId2"/>
              </a:rPr>
              <a:t> https://www.ashrae.org/technical-resources/standards-and-guidelines/standards-addenda</a:t>
            </a:r>
            <a:endParaRPr lang="en-US" sz="1300" dirty="0"/>
          </a:p>
          <a:p>
            <a:pPr marL="0" indent="0">
              <a:buNone/>
            </a:pPr>
            <a:r>
              <a:rPr lang="en-US" sz="1900" dirty="0">
                <a:cs typeface="Times New Roman" panose="02020603050405020304" pitchFamily="18" charset="0"/>
              </a:rPr>
              <a:t>  Addenda status </a:t>
            </a:r>
            <a:r>
              <a:rPr lang="en-US" sz="1500" dirty="0">
                <a:cs typeface="Times New Roman" panose="02020603050405020304" pitchFamily="18" charset="0"/>
              </a:rPr>
              <a:t>(*of interest to this committee):</a:t>
            </a:r>
            <a:endParaRPr lang="en-US" sz="1900" dirty="0">
              <a:cs typeface="Times New Roman" panose="02020603050405020304" pitchFamily="18" charset="0"/>
            </a:endParaRPr>
          </a:p>
          <a:p>
            <a:pPr lvl="1">
              <a:buFont typeface="Calibri" panose="020F0502020204030204" pitchFamily="34" charset="0"/>
              <a:buChar char="*"/>
            </a:pPr>
            <a:endParaRPr lang="en-US" sz="1900" dirty="0">
              <a:cs typeface="Times New Roman" panose="02020603050405020304" pitchFamily="18" charset="0"/>
            </a:endParaRPr>
          </a:p>
          <a:p>
            <a:pPr lvl="1">
              <a:buFont typeface="Calibri" panose="020F0502020204030204" pitchFamily="34" charset="0"/>
              <a:buChar char="*"/>
            </a:pPr>
            <a:endParaRPr lang="en-US" sz="1900" dirty="0">
              <a:cs typeface="Times New Roman" panose="02020603050405020304" pitchFamily="18" charset="0"/>
            </a:endParaRPr>
          </a:p>
          <a:p>
            <a:pPr lvl="1">
              <a:buFont typeface="Calibri" panose="020F0502020204030204" pitchFamily="34" charset="0"/>
              <a:buChar char="*"/>
            </a:pPr>
            <a:r>
              <a:rPr lang="en-US" sz="1900" dirty="0">
                <a:cs typeface="Times New Roman" panose="02020603050405020304" pitchFamily="18" charset="0"/>
              </a:rPr>
              <a:t>L – of general interest </a:t>
            </a:r>
            <a:r>
              <a:rPr lang="en-US" sz="1900" dirty="0">
                <a:cs typeface="Times New Roman" panose="02020603050405020304" pitchFamily="18" charset="0"/>
                <a:sym typeface="Wingdings" panose="05000000000000000000" pitchFamily="2" charset="2"/>
              </a:rPr>
              <a:t> </a:t>
            </a:r>
            <a:r>
              <a:rPr lang="en-US" sz="1900" b="1" dirty="0">
                <a:cs typeface="Times New Roman" panose="02020603050405020304" pitchFamily="18" charset="0"/>
                <a:sym typeface="Wingdings" panose="05000000000000000000" pitchFamily="2" charset="2"/>
              </a:rPr>
              <a:t>net zero operational energy emissions (NZOEE), </a:t>
            </a:r>
            <a:r>
              <a:rPr lang="en-US" sz="1900" dirty="0">
                <a:cs typeface="Times New Roman" panose="02020603050405020304" pitchFamily="18" charset="0"/>
                <a:sym typeface="Wingdings" panose="05000000000000000000" pitchFamily="2" charset="2"/>
              </a:rPr>
              <a:t>informative appendix that jurisdictions could adopt for buildings to achieve NZOEE over 1-3 code cycles. </a:t>
            </a:r>
            <a:endParaRPr lang="en-US" sz="1900" dirty="0">
              <a:cs typeface="Times New Roman" panose="02020603050405020304" pitchFamily="18" charset="0"/>
            </a:endParaRPr>
          </a:p>
          <a:p>
            <a:pPr lvl="1">
              <a:buFont typeface="Calibri" panose="020F0502020204030204" pitchFamily="34" charset="0"/>
              <a:buChar char="*"/>
            </a:pPr>
            <a:r>
              <a:rPr lang="en-US" sz="1900" dirty="0">
                <a:cs typeface="Times New Roman" panose="02020603050405020304" pitchFamily="18" charset="0"/>
              </a:rPr>
              <a:t>M – of interest for split chillers </a:t>
            </a:r>
            <a:r>
              <a:rPr lang="en-US" sz="1900" dirty="0">
                <a:cs typeface="Times New Roman" panose="02020603050405020304" pitchFamily="18" charset="0"/>
                <a:sym typeface="Wingdings" panose="05000000000000000000" pitchFamily="2" charset="2"/>
              </a:rPr>
              <a:t> </a:t>
            </a:r>
            <a:r>
              <a:rPr lang="en-US" sz="1900" b="1" dirty="0">
                <a:cs typeface="Times New Roman" panose="02020603050405020304" pitchFamily="18" charset="0"/>
              </a:rPr>
              <a:t>hydronic and dx coils must be rated in accordance with AHRI 410-2023</a:t>
            </a:r>
            <a:r>
              <a:rPr lang="en-US" sz="1900" dirty="0">
                <a:cs typeface="Times New Roman" panose="02020603050405020304" pitchFamily="18" charset="0"/>
              </a:rPr>
              <a:t> (SI/I-P) Performance Rating of Forced-Circulation Air-Cooling and Air-Heating Coils</a:t>
            </a:r>
          </a:p>
          <a:p>
            <a:pPr lvl="1">
              <a:buFont typeface="Calibri" panose="020F0502020204030204" pitchFamily="34" charset="0"/>
              <a:buChar char="*"/>
            </a:pPr>
            <a:r>
              <a:rPr lang="en-US" sz="1900" dirty="0">
                <a:cs typeface="Times New Roman" panose="02020603050405020304" pitchFamily="18" charset="0"/>
              </a:rPr>
              <a:t>Q – of interest for water cooled chiller systems </a:t>
            </a:r>
            <a:r>
              <a:rPr lang="en-US" sz="1900" dirty="0">
                <a:cs typeface="Times New Roman" panose="02020603050405020304" pitchFamily="18" charset="0"/>
                <a:sym typeface="Wingdings" panose="05000000000000000000" pitchFamily="2" charset="2"/>
              </a:rPr>
              <a:t> </a:t>
            </a:r>
            <a:r>
              <a:rPr lang="en-US" sz="1900" b="1" dirty="0">
                <a:cs typeface="Times New Roman" panose="02020603050405020304" pitchFamily="18" charset="0"/>
              </a:rPr>
              <a:t>add pad-type (wetted media) adiabatic fluid coolers </a:t>
            </a:r>
            <a:r>
              <a:rPr lang="en-US" sz="1900" dirty="0">
                <a:cs typeface="Times New Roman" panose="02020603050405020304" pitchFamily="18" charset="0"/>
              </a:rPr>
              <a:t>along with a minimum efficiency and the recently published CTI acceptance test code to Table 6.8.1-7 Heat Rejection Equipment.  Technology being offered on some “free-cooling” air-cooled chillers  </a:t>
            </a:r>
            <a:r>
              <a:rPr lang="en-US" sz="1900" dirty="0">
                <a:cs typeface="Times New Roman" panose="02020603050405020304" pitchFamily="18" charset="0"/>
                <a:hlinkClick r:id="rId3"/>
              </a:rPr>
              <a:t>https://www.thermalcare.com/adiabatic-fluid-coolers/</a:t>
            </a:r>
            <a:endParaRPr lang="en-US" sz="1900" dirty="0">
              <a:cs typeface="Times New Roman" panose="02020603050405020304" pitchFamily="18" charset="0"/>
            </a:endParaRPr>
          </a:p>
          <a:p>
            <a:pPr lvl="1">
              <a:buFont typeface="Calibri" panose="020F0502020204030204" pitchFamily="34" charset="0"/>
              <a:buChar char="*"/>
            </a:pPr>
            <a:r>
              <a:rPr lang="en-US" sz="1900" dirty="0">
                <a:cs typeface="Times New Roman" panose="02020603050405020304" pitchFamily="18" charset="0"/>
              </a:rPr>
              <a:t>V – of general interest </a:t>
            </a:r>
            <a:r>
              <a:rPr lang="en-US" sz="1900" dirty="0">
                <a:cs typeface="Times New Roman" panose="02020603050405020304" pitchFamily="18" charset="0"/>
                <a:sym typeface="Wingdings" panose="05000000000000000000" pitchFamily="2" charset="2"/>
              </a:rPr>
              <a:t> </a:t>
            </a:r>
            <a:r>
              <a:rPr lang="en-US" sz="1900" b="1" dirty="0">
                <a:cs typeface="Times New Roman" panose="02020603050405020304" pitchFamily="18" charset="0"/>
              </a:rPr>
              <a:t>reference Std 169 Climate Data for Building Design Standards version 2021 </a:t>
            </a:r>
            <a:r>
              <a:rPr lang="en-US" sz="1900" dirty="0">
                <a:cs typeface="Times New Roman" panose="02020603050405020304" pitchFamily="18" charset="0"/>
              </a:rPr>
              <a:t>instead of 2013, </a:t>
            </a:r>
            <a:r>
              <a:rPr lang="en-US" sz="1900" dirty="0" err="1">
                <a:cs typeface="Times New Roman" panose="02020603050405020304" pitchFamily="18" charset="0"/>
              </a:rPr>
              <a:t>w</a:t>
            </a:r>
            <a:r>
              <a:rPr lang="en-US" sz="1900" dirty="0" err="1">
                <a:cs typeface="Times New Roman" panose="02020603050405020304" pitchFamily="18" charset="0"/>
                <a:sym typeface="Wingdings" panose="05000000000000000000" pitchFamily="2" charset="2"/>
              </a:rPr>
              <a:t>rt</a:t>
            </a:r>
            <a:r>
              <a:rPr lang="en-US" sz="1900" dirty="0">
                <a:cs typeface="Times New Roman" panose="02020603050405020304" pitchFamily="18" charset="0"/>
                <a:sym typeface="Wingdings" panose="05000000000000000000" pitchFamily="2" charset="2"/>
              </a:rPr>
              <a:t> US counties 85% no changes, 9% move to warmer zones, 3% to colder zones, 3% changes subzones (i.e. A, B, C)</a:t>
            </a:r>
            <a:endParaRPr lang="en-US" sz="1600" dirty="0">
              <a:cs typeface="Times New Roman" panose="02020603050405020304" pitchFamily="18" charset="0"/>
            </a:endParaRPr>
          </a:p>
          <a:p>
            <a:r>
              <a:rPr lang="en-US" sz="2000" dirty="0">
                <a:cs typeface="Times New Roman" panose="02020603050405020304" pitchFamily="18" charset="0"/>
              </a:rPr>
              <a:t>Discussion topics of interest to this committee</a:t>
            </a:r>
          </a:p>
          <a:p>
            <a:pPr lvl="1"/>
            <a:r>
              <a:rPr lang="en-US" sz="1600" dirty="0">
                <a:cs typeface="Times New Roman" panose="02020603050405020304" pitchFamily="18" charset="0"/>
              </a:rPr>
              <a:t>Fault Detection and Diagnostics prescriptive requirement</a:t>
            </a:r>
          </a:p>
          <a:p>
            <a:pPr lvl="1"/>
            <a:r>
              <a:rPr lang="en-US" sz="1600" b="1" dirty="0">
                <a:cs typeface="Times New Roman" panose="02020603050405020304" pitchFamily="18" charset="0"/>
              </a:rPr>
              <a:t>&gt;15 dT chilled water distribution requirements</a:t>
            </a:r>
          </a:p>
          <a:p>
            <a:pPr lvl="1"/>
            <a:r>
              <a:rPr lang="en-US" sz="1600" b="1" dirty="0">
                <a:cs typeface="Times New Roman" panose="02020603050405020304" pitchFamily="18" charset="0"/>
              </a:rPr>
              <a:t>Chiller efficiency table updates in collaboration with related AHRI committee</a:t>
            </a:r>
          </a:p>
        </p:txBody>
      </p:sp>
      <p:graphicFrame>
        <p:nvGraphicFramePr>
          <p:cNvPr id="4" name="Table 3">
            <a:extLst>
              <a:ext uri="{FF2B5EF4-FFF2-40B4-BE49-F238E27FC236}">
                <a16:creationId xmlns:a16="http://schemas.microsoft.com/office/drawing/2014/main" id="{BBF08D30-8012-D070-BF48-5D19ECE9C73B}"/>
              </a:ext>
            </a:extLst>
          </p:cNvPr>
          <p:cNvGraphicFramePr>
            <a:graphicFrameLocks noGrp="1"/>
          </p:cNvGraphicFramePr>
          <p:nvPr/>
        </p:nvGraphicFramePr>
        <p:xfrm>
          <a:off x="838200" y="2470404"/>
          <a:ext cx="5651810" cy="522208"/>
        </p:xfrm>
        <a:graphic>
          <a:graphicData uri="http://schemas.openxmlformats.org/drawingml/2006/table">
            <a:tbl>
              <a:tblPr firstRow="1" bandRow="1">
                <a:tableStyleId>{5C22544A-7EE6-4342-B048-85BDC9FD1C3A}</a:tableStyleId>
              </a:tblPr>
              <a:tblGrid>
                <a:gridCol w="1492405">
                  <a:extLst>
                    <a:ext uri="{9D8B030D-6E8A-4147-A177-3AD203B41FA5}">
                      <a16:colId xmlns:a16="http://schemas.microsoft.com/office/drawing/2014/main" val="2588623108"/>
                    </a:ext>
                  </a:extLst>
                </a:gridCol>
                <a:gridCol w="1248936">
                  <a:extLst>
                    <a:ext uri="{9D8B030D-6E8A-4147-A177-3AD203B41FA5}">
                      <a16:colId xmlns:a16="http://schemas.microsoft.com/office/drawing/2014/main" val="1425466259"/>
                    </a:ext>
                  </a:extLst>
                </a:gridCol>
                <a:gridCol w="1527718">
                  <a:extLst>
                    <a:ext uri="{9D8B030D-6E8A-4147-A177-3AD203B41FA5}">
                      <a16:colId xmlns:a16="http://schemas.microsoft.com/office/drawing/2014/main" val="3087207457"/>
                    </a:ext>
                  </a:extLst>
                </a:gridCol>
                <a:gridCol w="1382751">
                  <a:extLst>
                    <a:ext uri="{9D8B030D-6E8A-4147-A177-3AD203B41FA5}">
                      <a16:colId xmlns:a16="http://schemas.microsoft.com/office/drawing/2014/main" val="491747336"/>
                    </a:ext>
                  </a:extLst>
                </a:gridCol>
              </a:tblGrid>
              <a:tr h="205885">
                <a:tc>
                  <a:txBody>
                    <a:bodyPr/>
                    <a:lstStyle/>
                    <a:p>
                      <a:r>
                        <a:rPr lang="en-US" sz="1100" dirty="0"/>
                        <a:t>Published</a:t>
                      </a:r>
                    </a:p>
                  </a:txBody>
                  <a:tcPr/>
                </a:tc>
                <a:tc>
                  <a:txBody>
                    <a:bodyPr/>
                    <a:lstStyle/>
                    <a:p>
                      <a:r>
                        <a:rPr lang="en-US" sz="1100" dirty="0"/>
                        <a:t>Publishing soon</a:t>
                      </a:r>
                    </a:p>
                  </a:txBody>
                  <a:tcPr/>
                </a:tc>
                <a:tc>
                  <a:txBody>
                    <a:bodyPr/>
                    <a:lstStyle/>
                    <a:p>
                      <a:r>
                        <a:rPr lang="en-US" sz="1100" dirty="0"/>
                        <a:t>In review</a:t>
                      </a:r>
                    </a:p>
                  </a:txBody>
                  <a:tcPr/>
                </a:tc>
                <a:tc>
                  <a:txBody>
                    <a:bodyPr/>
                    <a:lstStyle/>
                    <a:p>
                      <a:r>
                        <a:rPr lang="en-US" sz="1100" dirty="0"/>
                        <a:t>SSPC voting</a:t>
                      </a:r>
                    </a:p>
                  </a:txBody>
                  <a:tcPr/>
                </a:tc>
                <a:extLst>
                  <a:ext uri="{0D108BD9-81ED-4DB2-BD59-A6C34878D82A}">
                    <a16:rowId xmlns:a16="http://schemas.microsoft.com/office/drawing/2014/main" val="2468492993"/>
                  </a:ext>
                </a:extLst>
              </a:tr>
              <a:tr h="2631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err="1">
                          <a:cs typeface="Times New Roman" panose="02020603050405020304" pitchFamily="18" charset="0"/>
                        </a:rPr>
                        <a:t>bo</a:t>
                      </a:r>
                      <a:r>
                        <a:rPr lang="en-US" sz="1100" dirty="0">
                          <a:cs typeface="Times New Roman" panose="02020603050405020304" pitchFamily="18" charset="0"/>
                        </a:rPr>
                        <a:t>, ca, cv, </a:t>
                      </a:r>
                      <a:r>
                        <a:rPr lang="en-US" sz="1100" dirty="0" err="1">
                          <a:cs typeface="Times New Roman" panose="02020603050405020304" pitchFamily="18" charset="0"/>
                        </a:rPr>
                        <a:t>cw</a:t>
                      </a:r>
                      <a:r>
                        <a:rPr lang="en-US" sz="1100" dirty="0">
                          <a:cs typeface="Times New Roman" panose="02020603050405020304" pitchFamily="18" charset="0"/>
                        </a:rPr>
                        <a:t>, a, b, d, f</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cs typeface="Times New Roman" panose="02020603050405020304" pitchFamily="18" charset="0"/>
                        </a:rPr>
                        <a:t>h, i, j, m*, q*</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cs typeface="Times New Roman" panose="02020603050405020304" pitchFamily="18" charset="0"/>
                        </a:rPr>
                        <a:t>e, al, cl, c, g, k, l*, n, 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cs typeface="Times New Roman" panose="02020603050405020304" pitchFamily="18" charset="0"/>
                        </a:rPr>
                        <a:t> r, s, t, u, v*, w, x, y</a:t>
                      </a:r>
                    </a:p>
                  </a:txBody>
                  <a:tcPr/>
                </a:tc>
                <a:extLst>
                  <a:ext uri="{0D108BD9-81ED-4DB2-BD59-A6C34878D82A}">
                    <a16:rowId xmlns:a16="http://schemas.microsoft.com/office/drawing/2014/main" val="843552222"/>
                  </a:ext>
                </a:extLst>
              </a:tr>
            </a:tbl>
          </a:graphicData>
        </a:graphic>
      </p:graphicFrame>
    </p:spTree>
    <p:extLst>
      <p:ext uri="{BB962C8B-B14F-4D97-AF65-F5344CB8AC3E}">
        <p14:creationId xmlns:p14="http://schemas.microsoft.com/office/powerpoint/2010/main" val="15084961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Standards 550/590|551/591 (Phil Johnson)</a:t>
            </a:r>
          </a:p>
        </p:txBody>
      </p:sp>
      <p:sp>
        <p:nvSpPr>
          <p:cNvPr id="6" name="TextBox 5">
            <a:extLst>
              <a:ext uri="{FF2B5EF4-FFF2-40B4-BE49-F238E27FC236}">
                <a16:creationId xmlns:a16="http://schemas.microsoft.com/office/drawing/2014/main" id="{BCDB3522-BF37-43FC-AFE6-ABAD941449D6}"/>
              </a:ext>
            </a:extLst>
          </p:cNvPr>
          <p:cNvSpPr txBox="1"/>
          <p:nvPr/>
        </p:nvSpPr>
        <p:spPr>
          <a:xfrm>
            <a:off x="838200" y="1660774"/>
            <a:ext cx="10239375" cy="1200329"/>
          </a:xfrm>
          <a:prstGeom prst="rect">
            <a:avLst/>
          </a:prstGeom>
          <a:noFill/>
        </p:spPr>
        <p:txBody>
          <a:bodyPr wrap="square" rtlCol="0">
            <a:spAutoFit/>
          </a:bodyPr>
          <a:lstStyle/>
          <a:p>
            <a:r>
              <a:rPr lang="en-US" b="1" dirty="0"/>
              <a:t>AHRI 550/590 (I-P) and 551/591 (SI) – 2023, </a:t>
            </a:r>
            <a:r>
              <a:rPr lang="en-US" b="1" i="1" dirty="0"/>
              <a:t>Performance Rating of Water-Chilling and Heat Pump Water‑Heating Packages Using the Vapor Compression Cycle</a:t>
            </a:r>
          </a:p>
          <a:p>
            <a:pPr marL="285750" indent="-285750">
              <a:buFont typeface="Arial" panose="020B0604020202020204" pitchFamily="34" charset="0"/>
              <a:buChar char="•"/>
            </a:pPr>
            <a:r>
              <a:rPr lang="en-US" dirty="0"/>
              <a:t>2023 Editions of both standards are published as ANSI/AHRI. Include minor revisions to the 2020 editions. Include normative reference to ASHRAE 30 for method of test.</a:t>
            </a:r>
          </a:p>
        </p:txBody>
      </p:sp>
      <p:sp>
        <p:nvSpPr>
          <p:cNvPr id="4" name="TextBox 3">
            <a:extLst>
              <a:ext uri="{FF2B5EF4-FFF2-40B4-BE49-F238E27FC236}">
                <a16:creationId xmlns:a16="http://schemas.microsoft.com/office/drawing/2014/main" id="{46A060E3-2483-4304-BF78-4DCFFF44726D}"/>
              </a:ext>
            </a:extLst>
          </p:cNvPr>
          <p:cNvSpPr txBox="1"/>
          <p:nvPr/>
        </p:nvSpPr>
        <p:spPr>
          <a:xfrm>
            <a:off x="838200" y="2897500"/>
            <a:ext cx="10239375" cy="3939540"/>
          </a:xfrm>
          <a:prstGeom prst="rect">
            <a:avLst/>
          </a:prstGeom>
          <a:noFill/>
        </p:spPr>
        <p:txBody>
          <a:bodyPr wrap="square" rtlCol="0">
            <a:spAutoFit/>
          </a:bodyPr>
          <a:lstStyle/>
          <a:p>
            <a:r>
              <a:rPr lang="en-US" b="1" dirty="0"/>
              <a:t>AHRI 1550P (proposed) </a:t>
            </a:r>
            <a:r>
              <a:rPr lang="en-US" b="1" i="1" dirty="0"/>
              <a:t>Performance Rating of Liquid-Chilling and Heat Pump Water‑Heating Packages Using the Vapor Compression Cycle</a:t>
            </a:r>
          </a:p>
          <a:p>
            <a:pPr marL="285750" indent="-285750">
              <a:buFont typeface="Arial" panose="020B0604020202020204" pitchFamily="34" charset="0"/>
              <a:buChar char="•"/>
            </a:pPr>
            <a:r>
              <a:rPr lang="en-US" dirty="0"/>
              <a:t>Would replace 550/590 and 551/591, merge separate IP &amp; SI edition into a single standard.</a:t>
            </a:r>
          </a:p>
          <a:p>
            <a:pPr marL="285750" indent="-285750">
              <a:buFont typeface="Arial" panose="020B0604020202020204" pitchFamily="34" charset="0"/>
              <a:buChar char="•"/>
            </a:pPr>
            <a:r>
              <a:rPr lang="en-US" dirty="0"/>
              <a:t>Project charter scope of revisions for next edition after that (circa 2025) includes the following items:</a:t>
            </a:r>
          </a:p>
          <a:p>
            <a:pPr marL="742950" lvl="1" indent="-285750">
              <a:buFont typeface="Calibri" panose="020F0502020204030204" pitchFamily="34" charset="0"/>
              <a:buChar char="◦"/>
            </a:pPr>
            <a:r>
              <a:rPr lang="en-US" dirty="0"/>
              <a:t>Review tolerances and incorporate units with variable flow</a:t>
            </a:r>
          </a:p>
          <a:p>
            <a:pPr marL="742950" lvl="1" indent="-285750">
              <a:buFont typeface="Calibri" panose="020F0502020204030204" pitchFamily="34" charset="0"/>
              <a:buChar char="◦"/>
            </a:pPr>
            <a:r>
              <a:rPr lang="en-US" dirty="0"/>
              <a:t>Continue to work toward harmonizing section 4 with ASHRAE 30</a:t>
            </a:r>
          </a:p>
          <a:p>
            <a:pPr marL="742950" lvl="1" indent="-285750">
              <a:buFont typeface="Calibri" panose="020F0502020204030204" pitchFamily="34" charset="0"/>
              <a:buChar char="◦"/>
            </a:pPr>
            <a:r>
              <a:rPr lang="en-US" dirty="0"/>
              <a:t>Review uncertainty analysis reporting requirements</a:t>
            </a:r>
          </a:p>
          <a:p>
            <a:pPr marL="742950" lvl="1" indent="-285750">
              <a:buFont typeface="Calibri" panose="020F0502020204030204" pitchFamily="34" charset="0"/>
              <a:buChar char="◦"/>
            </a:pPr>
            <a:r>
              <a:rPr lang="en-US" dirty="0"/>
              <a:t>Adiabatic cooled condensers</a:t>
            </a:r>
          </a:p>
          <a:p>
            <a:pPr marL="742950" lvl="1" indent="-285750">
              <a:buFont typeface="Calibri" panose="020F0502020204030204" pitchFamily="34" charset="0"/>
              <a:buChar char="◦"/>
            </a:pPr>
            <a:r>
              <a:rPr lang="en-US" dirty="0"/>
              <a:t>Heat Pump Part-Load Metrics</a:t>
            </a:r>
          </a:p>
          <a:p>
            <a:pPr marL="742950" lvl="1" indent="-285750">
              <a:buFont typeface="Calibri" panose="020F0502020204030204" pitchFamily="34" charset="0"/>
              <a:buChar char="◦"/>
            </a:pPr>
            <a:r>
              <a:rPr lang="en-US" dirty="0"/>
              <a:t>Review of rounding throughout documents</a:t>
            </a:r>
          </a:p>
          <a:p>
            <a:pPr marL="742950" lvl="1" indent="-285750">
              <a:buFont typeface="Calibri" panose="020F0502020204030204" pitchFamily="34" charset="0"/>
              <a:buChar char="◦"/>
            </a:pPr>
            <a:r>
              <a:rPr lang="en-US" dirty="0"/>
              <a:t>Review Standard Rating Conditions</a:t>
            </a:r>
          </a:p>
          <a:p>
            <a:pPr marL="742950" lvl="1" indent="-285750">
              <a:buFont typeface="Calibri" panose="020F0502020204030204" pitchFamily="34" charset="0"/>
              <a:buChar char="◦"/>
            </a:pPr>
            <a:r>
              <a:rPr lang="en-US" dirty="0"/>
              <a:t>Regional part load metrics</a:t>
            </a:r>
          </a:p>
          <a:p>
            <a:pPr marL="742950" lvl="1" indent="-285750">
              <a:buFont typeface="Calibri" panose="020F0502020204030204" pitchFamily="34" charset="0"/>
              <a:buChar char="◦"/>
            </a:pPr>
            <a:r>
              <a:rPr lang="en-US" dirty="0"/>
              <a:t>Ratings for units with more than two heat exchangers</a:t>
            </a:r>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153329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585323"/>
          </a:xfrm>
          <a:prstGeom prst="rect">
            <a:avLst/>
          </a:prstGeom>
          <a:noFill/>
        </p:spPr>
        <p:txBody>
          <a:bodyPr wrap="square" rtlCol="0">
            <a:spAutoFit/>
          </a:bodyPr>
          <a:lstStyle/>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will provide a rating method for centrifugal compressors and a calculation method to compare centrifugal compressors with positive displacement compressors. </a:t>
            </a:r>
          </a:p>
          <a:p>
            <a:pPr marL="285750" indent="-285750">
              <a:buFont typeface="Arial" panose="020B0604020202020204" pitchFamily="34" charset="0"/>
              <a:buChar char="•"/>
            </a:pPr>
            <a:r>
              <a:rPr lang="en-US" dirty="0"/>
              <a:t>Published</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New method is compressor performance specification (table format)</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The tool is </a:t>
            </a:r>
            <a:r>
              <a:rPr lang="en-US" sz="1800"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based and will be made available along with source code</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983469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290F1BD-6088-CA02-0F92-CB9362D04DB4}"/>
              </a:ext>
            </a:extLst>
          </p:cNvPr>
          <p:cNvPicPr>
            <a:picLocks noChangeAspect="1"/>
          </p:cNvPicPr>
          <p:nvPr/>
        </p:nvPicPr>
        <p:blipFill>
          <a:blip r:embed="rId3"/>
          <a:stretch>
            <a:fillRect/>
          </a:stretch>
        </p:blipFill>
        <p:spPr>
          <a:xfrm>
            <a:off x="619126" y="1846492"/>
            <a:ext cx="6934200" cy="1607005"/>
          </a:xfrm>
          <a:prstGeom prst="rect">
            <a:avLst/>
          </a:prstGeom>
        </p:spPr>
      </p:pic>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14325" y="1288441"/>
            <a:ext cx="11622979" cy="5126320"/>
          </a:xfrm>
        </p:spPr>
        <p:txBody>
          <a:bodyPr>
            <a:normAutofit/>
          </a:bodyPr>
          <a:lstStyle/>
          <a:p>
            <a:pPr marL="0" indent="0">
              <a:lnSpc>
                <a:spcPct val="100000"/>
              </a:lnSpc>
              <a:spcBef>
                <a:spcPts val="0"/>
              </a:spcBef>
              <a:spcAft>
                <a:spcPts val="600"/>
              </a:spcAft>
              <a:buNone/>
            </a:pPr>
            <a:r>
              <a:rPr lang="en-US" sz="1600" b="1" dirty="0"/>
              <a:t>TC 86: </a:t>
            </a:r>
            <a:r>
              <a:rPr lang="en-US" sz="1600" dirty="0"/>
              <a:t>Refrigeration and air-conditioning, </a:t>
            </a:r>
            <a:r>
              <a:rPr lang="en-US" sz="1600" b="1" dirty="0"/>
              <a:t>SC 4: </a:t>
            </a:r>
            <a:r>
              <a:rPr lang="en-US" sz="1600" dirty="0"/>
              <a:t>Testing and Rating of refrigerant compressors</a:t>
            </a:r>
          </a:p>
          <a:p>
            <a:pPr marL="0" indent="0">
              <a:lnSpc>
                <a:spcPct val="100000"/>
              </a:lnSpc>
              <a:spcBef>
                <a:spcPts val="0"/>
              </a:spcBef>
              <a:spcAft>
                <a:spcPts val="600"/>
              </a:spcAft>
              <a:buNone/>
            </a:pPr>
            <a:r>
              <a:rPr lang="en-US" sz="1600" b="1" dirty="0"/>
              <a:t>WG2: </a:t>
            </a:r>
            <a:r>
              <a:rPr lang="en-US" sz="1600" dirty="0"/>
              <a:t>ISO 18501, </a:t>
            </a:r>
            <a:r>
              <a:rPr lang="en-US" sz="1600" i="1" dirty="0"/>
              <a:t>Positive displacement refrigerant compressor </a:t>
            </a:r>
            <a:r>
              <a:rPr lang="en-US" sz="1600" dirty="0"/>
              <a:t>(harmonizing: AHRI 540, EN 12900)</a:t>
            </a:r>
          </a:p>
          <a:p>
            <a:pPr marL="0" indent="0">
              <a:lnSpc>
                <a:spcPct val="100000"/>
              </a:lnSpc>
              <a:spcBef>
                <a:spcPts val="0"/>
              </a:spcBef>
              <a:spcAft>
                <a:spcPts val="600"/>
              </a:spcAft>
              <a:buNone/>
            </a:pPr>
            <a:endParaRPr lang="en-US" sz="1600" i="1"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800" b="1" dirty="0"/>
          </a:p>
          <a:p>
            <a:pPr marL="0" indent="0">
              <a:lnSpc>
                <a:spcPct val="100000"/>
              </a:lnSpc>
              <a:spcBef>
                <a:spcPts val="0"/>
              </a:spcBef>
              <a:spcAft>
                <a:spcPts val="600"/>
              </a:spcAft>
              <a:buNone/>
            </a:pPr>
            <a:r>
              <a:rPr lang="en-US" sz="1600" b="1" dirty="0"/>
              <a:t>WG3: </a:t>
            </a:r>
            <a:r>
              <a:rPr lang="en-US" sz="1600" dirty="0"/>
              <a:t>ISO 18483, </a:t>
            </a:r>
            <a:r>
              <a:rPr lang="en-US" sz="1600" i="1" dirty="0"/>
              <a:t>Centrifugal refrigerant compressor </a:t>
            </a:r>
            <a:r>
              <a:rPr lang="en-US" sz="1600" dirty="0"/>
              <a:t>(harmonizing: AHRI 1520)</a:t>
            </a:r>
          </a:p>
          <a:p>
            <a:pPr marL="0" indent="0">
              <a:lnSpc>
                <a:spcPct val="100000"/>
              </a:lnSpc>
              <a:spcBef>
                <a:spcPts val="0"/>
              </a:spcBef>
              <a:spcAft>
                <a:spcPts val="600"/>
              </a:spcAft>
              <a:buNone/>
            </a:pPr>
            <a:endParaRPr lang="en-US" sz="1600" i="1"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WG4: </a:t>
            </a:r>
            <a:r>
              <a:rPr lang="en-US" sz="1600" dirty="0"/>
              <a:t>ISO 18976, </a:t>
            </a:r>
            <a:r>
              <a:rPr lang="en-US" sz="1600" i="1" dirty="0"/>
              <a:t>Testing of refrigerant compressors </a:t>
            </a:r>
            <a:r>
              <a:rPr lang="en-US" sz="1600" dirty="0"/>
              <a:t>(harmonizing: ASHRAE 23 &amp; 225, EN 13771-1, and withdrawn version of ISO 917)</a:t>
            </a:r>
          </a:p>
          <a:p>
            <a:pPr marL="0" indent="0">
              <a:lnSpc>
                <a:spcPct val="100000"/>
              </a:lnSpc>
              <a:spcBef>
                <a:spcPts val="0"/>
              </a:spcBef>
              <a:spcAft>
                <a:spcPts val="600"/>
              </a:spcAft>
              <a:buNone/>
            </a:pPr>
            <a:endParaRPr lang="en-US" sz="1600" i="1" dirty="0"/>
          </a:p>
        </p:txBody>
      </p:sp>
      <p:sp>
        <p:nvSpPr>
          <p:cNvPr id="6" name="TextBox 5">
            <a:extLst>
              <a:ext uri="{FF2B5EF4-FFF2-40B4-BE49-F238E27FC236}">
                <a16:creationId xmlns:a16="http://schemas.microsoft.com/office/drawing/2014/main" id="{55717453-5E78-40EB-A729-64B468F8650D}"/>
              </a:ext>
            </a:extLst>
          </p:cNvPr>
          <p:cNvSpPr txBox="1"/>
          <p:nvPr/>
        </p:nvSpPr>
        <p:spPr>
          <a:xfrm>
            <a:off x="10010775" y="-1"/>
            <a:ext cx="2181225" cy="1243584"/>
          </a:xfrm>
          <a:prstGeom prst="rect">
            <a:avLst/>
          </a:prstGeom>
          <a:solidFill>
            <a:schemeClr val="bg2">
              <a:lumMod val="90000"/>
            </a:schemeClr>
          </a:solidFill>
        </p:spPr>
        <p:txBody>
          <a:bodyPr wrap="square" rtlCol="0">
            <a:spAutoFit/>
          </a:bodyPr>
          <a:lstStyle/>
          <a:p>
            <a:r>
              <a:rPr lang="en-US" sz="1400" b="1" dirty="0">
                <a:solidFill>
                  <a:schemeClr val="accent1">
                    <a:lumMod val="50000"/>
                  </a:schemeClr>
                </a:solidFill>
              </a:rPr>
              <a:t>Key:</a:t>
            </a:r>
          </a:p>
          <a:p>
            <a:r>
              <a:rPr lang="en-US" sz="1400" dirty="0">
                <a:solidFill>
                  <a:schemeClr val="accent1">
                    <a:lumMod val="50000"/>
                  </a:schemeClr>
                </a:solidFill>
              </a:rPr>
              <a:t>TC = Technical Committee</a:t>
            </a:r>
          </a:p>
          <a:p>
            <a:r>
              <a:rPr lang="en-US" sz="1400" dirty="0">
                <a:solidFill>
                  <a:schemeClr val="accent1">
                    <a:lumMod val="50000"/>
                  </a:schemeClr>
                </a:solidFill>
              </a:rPr>
              <a:t>SC = </a:t>
            </a:r>
            <a:r>
              <a:rPr lang="en-US" sz="1400" dirty="0" err="1">
                <a:solidFill>
                  <a:schemeClr val="accent1">
                    <a:lumMod val="50000"/>
                  </a:schemeClr>
                </a:solidFill>
              </a:rPr>
              <a:t>SubCommittee</a:t>
            </a:r>
            <a:endParaRPr lang="en-US" sz="1400" dirty="0">
              <a:solidFill>
                <a:schemeClr val="accent1">
                  <a:lumMod val="50000"/>
                </a:schemeClr>
              </a:solidFill>
            </a:endParaRPr>
          </a:p>
          <a:p>
            <a:r>
              <a:rPr lang="en-US" sz="1400" dirty="0">
                <a:solidFill>
                  <a:schemeClr val="accent1">
                    <a:lumMod val="50000"/>
                  </a:schemeClr>
                </a:solidFill>
              </a:rPr>
              <a:t>WG = Working Group</a:t>
            </a:r>
          </a:p>
          <a:p>
            <a:r>
              <a:rPr lang="en-US" sz="1400" dirty="0">
                <a:solidFill>
                  <a:schemeClr val="accent1">
                    <a:lumMod val="50000"/>
                  </a:schemeClr>
                </a:solidFill>
              </a:rPr>
              <a:t>AWI = Approved Work Item</a:t>
            </a:r>
          </a:p>
        </p:txBody>
      </p:sp>
      <p:pic>
        <p:nvPicPr>
          <p:cNvPr id="7" name="Picture 6">
            <a:extLst>
              <a:ext uri="{FF2B5EF4-FFF2-40B4-BE49-F238E27FC236}">
                <a16:creationId xmlns:a16="http://schemas.microsoft.com/office/drawing/2014/main" id="{F65DDEFA-C7AD-8358-D63A-8E438405B25D}"/>
              </a:ext>
            </a:extLst>
          </p:cNvPr>
          <p:cNvPicPr>
            <a:picLocks noChangeAspect="1"/>
          </p:cNvPicPr>
          <p:nvPr/>
        </p:nvPicPr>
        <p:blipFill>
          <a:blip r:embed="rId4"/>
          <a:stretch>
            <a:fillRect/>
          </a:stretch>
        </p:blipFill>
        <p:spPr>
          <a:xfrm>
            <a:off x="619126" y="3738521"/>
            <a:ext cx="6934200" cy="1297535"/>
          </a:xfrm>
          <a:prstGeom prst="rect">
            <a:avLst/>
          </a:prstGeom>
        </p:spPr>
      </p:pic>
      <p:pic>
        <p:nvPicPr>
          <p:cNvPr id="11" name="Picture 10">
            <a:extLst>
              <a:ext uri="{FF2B5EF4-FFF2-40B4-BE49-F238E27FC236}">
                <a16:creationId xmlns:a16="http://schemas.microsoft.com/office/drawing/2014/main" id="{07483062-FECB-B8CB-85EF-339D2824B773}"/>
              </a:ext>
            </a:extLst>
          </p:cNvPr>
          <p:cNvPicPr>
            <a:picLocks noChangeAspect="1"/>
          </p:cNvPicPr>
          <p:nvPr/>
        </p:nvPicPr>
        <p:blipFill>
          <a:blip r:embed="rId5"/>
          <a:stretch>
            <a:fillRect/>
          </a:stretch>
        </p:blipFill>
        <p:spPr>
          <a:xfrm>
            <a:off x="1527747" y="5409137"/>
            <a:ext cx="6237157" cy="1314633"/>
          </a:xfrm>
          <a:prstGeom prst="rect">
            <a:avLst/>
          </a:prstGeom>
        </p:spPr>
      </p:pic>
    </p:spTree>
    <p:extLst>
      <p:ext uri="{BB962C8B-B14F-4D97-AF65-F5344CB8AC3E}">
        <p14:creationId xmlns:p14="http://schemas.microsoft.com/office/powerpoint/2010/main" val="1958941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The MTG met Sun Jan 21 and will meet again Wed Jan 24.</a:t>
            </a:r>
          </a:p>
          <a:p>
            <a:r>
              <a:rPr lang="en-US" dirty="0"/>
              <a:t>Program Subcommittee. Seeking programs from TCs for co‑sponsorship.</a:t>
            </a:r>
          </a:p>
          <a:p>
            <a:r>
              <a:rPr lang="en-US" dirty="0"/>
              <a:t>Codes &amp; Standards Subcommittee meets Tue Jan 23.</a:t>
            </a:r>
          </a:p>
          <a:p>
            <a:r>
              <a:rPr lang="en-US" dirty="0"/>
              <a:t>Research Subcommittee, current activity at the PMS level.</a:t>
            </a:r>
          </a:p>
          <a:p>
            <a:r>
              <a:rPr lang="en-US" dirty="0"/>
              <a:t>Active research project: RP-1806. RP-1855 final report was published fall 2023. Monitoring a few projects sponsored by other TCs.</a:t>
            </a:r>
          </a:p>
        </p:txBody>
      </p:sp>
    </p:spTree>
    <p:extLst>
      <p:ext uri="{BB962C8B-B14F-4D97-AF65-F5344CB8AC3E}">
        <p14:creationId xmlns:p14="http://schemas.microsoft.com/office/powerpoint/2010/main" val="11563032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RP-1806 “Flammable Refrigerants Post-Ignition Simulation and Risk Assessment Update”</a:t>
            </a:r>
          </a:p>
          <a:p>
            <a:pPr lvl="1"/>
            <a:r>
              <a:rPr lang="en-US" dirty="0"/>
              <a:t>Start date: Jan-2017.</a:t>
            </a:r>
          </a:p>
          <a:p>
            <a:pPr lvl="1"/>
            <a:r>
              <a:rPr lang="en-US" dirty="0"/>
              <a:t>Slow progress. PMS received revised Task 1 interim report Jan-2022.</a:t>
            </a:r>
          </a:p>
          <a:p>
            <a:pPr lvl="1"/>
            <a:r>
              <a:rPr lang="en-US" dirty="0"/>
              <a:t>Original scope included updating AHRI risk assessments for 2L refrigerants in 5 types of equipment, including chillers (centrifugal &amp; screw, machinery room).</a:t>
            </a:r>
          </a:p>
          <a:p>
            <a:pPr lvl="1"/>
            <a:r>
              <a:rPr lang="en-US" dirty="0"/>
              <a:t>Project has re-allocated the budget (more to Task 1) and not yet clear what scope will be reduced (or if more funding will be requested to complete original scope).</a:t>
            </a:r>
          </a:p>
          <a:p>
            <a:pPr lvl="1"/>
            <a:r>
              <a:rPr lang="en-US" dirty="0"/>
              <a:t>PMS will soon receive a pilot study that completes the Task 2 and Task 3 work for just a small subset of the original scope (reach-in coolers). Results will determine go/no-go/redirect for remainder of the project</a:t>
            </a:r>
          </a:p>
        </p:txBody>
      </p:sp>
    </p:spTree>
    <p:extLst>
      <p:ext uri="{BB962C8B-B14F-4D97-AF65-F5344CB8AC3E}">
        <p14:creationId xmlns:p14="http://schemas.microsoft.com/office/powerpoint/2010/main" val="988757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RP-1855 “Determination of the Impact of Combustion Byproducts Hydrogen Fluoride (HF) and Carbonyl Fluoride (COF2) on the Safe Use of Fluorinated Refrigerants”</a:t>
            </a:r>
          </a:p>
          <a:p>
            <a:pPr lvl="1"/>
            <a:r>
              <a:rPr lang="en-US" dirty="0"/>
              <a:t>Start date: Jan-2020</a:t>
            </a:r>
          </a:p>
          <a:p>
            <a:pPr lvl="1"/>
            <a:r>
              <a:rPr lang="en-US" dirty="0"/>
              <a:t>Final report approved by MTG.LowGWP via letter ballot conducted after the Tampa meeting in June 2023.</a:t>
            </a:r>
          </a:p>
          <a:p>
            <a:pPr lvl="1"/>
            <a:r>
              <a:rPr lang="en-US" dirty="0"/>
              <a:t>Report is available via the ASHRAE Technology Portal.</a:t>
            </a:r>
          </a:p>
        </p:txBody>
      </p:sp>
      <p:sp>
        <p:nvSpPr>
          <p:cNvPr id="4" name="TextBox 3">
            <a:extLst>
              <a:ext uri="{FF2B5EF4-FFF2-40B4-BE49-F238E27FC236}">
                <a16:creationId xmlns:a16="http://schemas.microsoft.com/office/drawing/2014/main" id="{85979003-D625-AADE-F30A-9CFB07FAED59}"/>
              </a:ext>
            </a:extLst>
          </p:cNvPr>
          <p:cNvSpPr txBox="1"/>
          <p:nvPr/>
        </p:nvSpPr>
        <p:spPr>
          <a:xfrm>
            <a:off x="1485478" y="4887311"/>
            <a:ext cx="4351283" cy="369332"/>
          </a:xfrm>
          <a:prstGeom prst="rect">
            <a:avLst/>
          </a:prstGeom>
          <a:noFill/>
        </p:spPr>
        <p:txBody>
          <a:bodyPr wrap="square" rtlCol="0">
            <a:spAutoFit/>
          </a:bodyPr>
          <a:lstStyle/>
          <a:p>
            <a:r>
              <a:rPr lang="en-US" dirty="0"/>
              <a:t>https://technologyportal.ashrae.org/</a:t>
            </a:r>
          </a:p>
        </p:txBody>
      </p:sp>
    </p:spTree>
    <p:extLst>
      <p:ext uri="{BB962C8B-B14F-4D97-AF65-F5344CB8AC3E}">
        <p14:creationId xmlns:p14="http://schemas.microsoft.com/office/powerpoint/2010/main" val="42763269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More detailed report document available for the meeting minutes.</a:t>
            </a:r>
          </a:p>
          <a:p>
            <a:r>
              <a:rPr lang="en-US" dirty="0"/>
              <a:t>Reconfirm the representatives from TC 8.2 (Primary: Phil Johnson, Alternate #1: </a:t>
            </a:r>
            <a:r>
              <a:rPr lang="en-US" strike="sngStrike" dirty="0"/>
              <a:t>Laurent Abbas</a:t>
            </a:r>
            <a:r>
              <a:rPr lang="en-US" dirty="0"/>
              <a:t> Ray Good, Alternate #2:Trent Hunt).</a:t>
            </a:r>
          </a:p>
        </p:txBody>
      </p:sp>
    </p:spTree>
    <p:extLst>
      <p:ext uri="{BB962C8B-B14F-4D97-AF65-F5344CB8AC3E}">
        <p14:creationId xmlns:p14="http://schemas.microsoft.com/office/powerpoint/2010/main" val="688027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a:bodyPr>
          <a:lstStyle/>
          <a:p>
            <a:r>
              <a:rPr lang="en-US" b="1" dirty="0"/>
              <a:t>Combined TC 8.02/8.01 Program Subcommittee Report</a:t>
            </a:r>
            <a:endParaRPr lang="en-US" sz="3200" b="1" dirty="0"/>
          </a:p>
          <a:p>
            <a:r>
              <a:rPr lang="en-US" u="sng" dirty="0"/>
              <a:t>2024 Winter Meeting, Chicago, IL</a:t>
            </a:r>
            <a:endParaRPr lang="en-US" sz="3200" b="1" dirty="0"/>
          </a:p>
          <a:p>
            <a:r>
              <a:rPr lang="en-US" u="sng" dirty="0"/>
              <a:t>Subcommittee Meeting</a:t>
            </a:r>
            <a:r>
              <a:rPr lang="en-US" dirty="0"/>
              <a:t>: January 16</a:t>
            </a:r>
            <a:r>
              <a:rPr lang="en-US" baseline="30000" dirty="0"/>
              <a:t>th</a:t>
            </a:r>
            <a:r>
              <a:rPr lang="en-US" dirty="0"/>
              <a:t>, 1:00 pm -3:00 pm EST</a:t>
            </a:r>
            <a:endParaRPr lang="en-US" sz="3200" b="1" dirty="0"/>
          </a:p>
          <a:p>
            <a:r>
              <a:rPr lang="en-US" u="sng" dirty="0"/>
              <a:t>Attendees</a:t>
            </a:r>
            <a:r>
              <a:rPr lang="en-US" dirty="0"/>
              <a:t>:  Mark Rogan, Drew Turner, Mathew Cambio, Justin Prosser, Michael Perevozchikov, Davide Ziviani, Craig Bradshaw, Dan Kemper, Alex Schmig, Tiffany Abruzzo, Phillip Johnson, Chris Miller, Farhan Jurati, Riley </a:t>
            </a:r>
            <a:r>
              <a:rPr lang="en-US" dirty="0" err="1"/>
              <a:t>Barta</a:t>
            </a:r>
            <a:r>
              <a:rPr lang="en-US" dirty="0"/>
              <a:t>, </a:t>
            </a:r>
            <a:r>
              <a:rPr lang="en-US" dirty="0" err="1"/>
              <a:t>Jethrow</a:t>
            </a:r>
            <a:r>
              <a:rPr lang="en-US" dirty="0"/>
              <a:t> Medina, Nicholas </a:t>
            </a:r>
            <a:r>
              <a:rPr lang="en-US" dirty="0" err="1"/>
              <a:t>Zupp</a:t>
            </a:r>
            <a:r>
              <a:rPr lang="en-US" dirty="0"/>
              <a:t>, Margaret Mathison, Erik Anderson, </a:t>
            </a:r>
            <a:r>
              <a:rPr lang="en-US" dirty="0" err="1"/>
              <a:t>Yintao</a:t>
            </a:r>
            <a:r>
              <a:rPr lang="en-US" dirty="0"/>
              <a:t> Wang, Bruno de Carvalho, Heinz Juergensen, Kalen Gabel, Andreas </a:t>
            </a:r>
            <a:r>
              <a:rPr lang="en-US" dirty="0" err="1"/>
              <a:t>Hoess</a:t>
            </a:r>
            <a:r>
              <a:rPr lang="en-US" dirty="0"/>
              <a:t>, James Spalding, </a:t>
            </a:r>
            <a:r>
              <a:rPr lang="en-US" dirty="0" err="1"/>
              <a:t>Sugun</a:t>
            </a:r>
            <a:r>
              <a:rPr lang="en-US" dirty="0"/>
              <a:t> Tej </a:t>
            </a:r>
            <a:r>
              <a:rPr lang="en-US" dirty="0" err="1"/>
              <a:t>Inampudi</a:t>
            </a:r>
            <a:r>
              <a:rPr lang="en-US" dirty="0"/>
              <a:t>, Rick </a:t>
            </a:r>
            <a:r>
              <a:rPr lang="en-US" dirty="0" err="1"/>
              <a:t>Heiden</a:t>
            </a:r>
            <a:r>
              <a:rPr lang="en-US" dirty="0"/>
              <a:t> </a:t>
            </a:r>
            <a:endParaRPr lang="en-US" sz="3200" b="1" dirty="0"/>
          </a:p>
          <a:p>
            <a:pPr hangingPunct="0"/>
            <a:r>
              <a:rPr lang="en-US" dirty="0"/>
              <a:t>Chicago Meeting Approval Update: </a:t>
            </a:r>
            <a:r>
              <a:rPr lang="en-US" u="sng" dirty="0"/>
              <a:t>2 Programs Approved with TC 8.1</a:t>
            </a:r>
            <a:r>
              <a:rPr lang="en-US" dirty="0"/>
              <a:t>: Seminar 41(Natural Refrigerants), and Seminar 56(15-degree delta T)</a:t>
            </a:r>
            <a:endParaRPr lang="en-US" sz="3200" dirty="0"/>
          </a:p>
          <a:p>
            <a:endParaRPr lang="en-US" dirty="0"/>
          </a:p>
        </p:txBody>
      </p:sp>
    </p:spTree>
    <p:extLst>
      <p:ext uri="{BB962C8B-B14F-4D97-AF65-F5344CB8AC3E}">
        <p14:creationId xmlns:p14="http://schemas.microsoft.com/office/powerpoint/2010/main" val="3815191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838200" y="1825625"/>
            <a:ext cx="10515600" cy="4137025"/>
          </a:xfrm>
        </p:spPr>
        <p:txBody>
          <a:bodyPr>
            <a:normAutofit fontScale="92500"/>
          </a:bodyPr>
          <a:lstStyle/>
          <a:p>
            <a:r>
              <a:rPr lang="en-US" u="sng" dirty="0"/>
              <a:t>Current Approved Programs –  Winter Meeting Chicago January 20</a:t>
            </a:r>
            <a:r>
              <a:rPr lang="en-US" u="sng" baseline="30000" dirty="0"/>
              <a:t>th</a:t>
            </a:r>
            <a:r>
              <a:rPr lang="en-US" u="sng" dirty="0"/>
              <a:t>- 24</a:t>
            </a:r>
            <a:r>
              <a:rPr lang="en-US" u="sng" baseline="30000" dirty="0"/>
              <a:t>th, </a:t>
            </a:r>
            <a:r>
              <a:rPr lang="en-US" u="sng" dirty="0"/>
              <a:t>2024</a:t>
            </a:r>
            <a:r>
              <a:rPr lang="en-US" u="sng" baseline="30000" dirty="0"/>
              <a:t> </a:t>
            </a:r>
            <a:r>
              <a:rPr lang="en-US" u="sng" dirty="0"/>
              <a:t> </a:t>
            </a:r>
            <a:endParaRPr lang="en-US" dirty="0"/>
          </a:p>
          <a:p>
            <a:r>
              <a:rPr lang="en-US" b="1" dirty="0"/>
              <a:t>Seminar 56 – 15⁰ Chilled Water Delta T in Standard 90.1: It’s Impact on Design Practices and Equipment </a:t>
            </a:r>
            <a:r>
              <a:rPr lang="en-US" dirty="0"/>
              <a:t>Ray Good(Danfoss) is chair of seminar.  Sponsored by TC8.2 and cosponsored by TC8.1.  Presenters: Steve Taylor(Taylor Engineers), Rick </a:t>
            </a:r>
            <a:r>
              <a:rPr lang="en-US" dirty="0" err="1"/>
              <a:t>Heiden</a:t>
            </a:r>
            <a:r>
              <a:rPr lang="en-US" dirty="0"/>
              <a:t>(Trane), and Gregory </a:t>
            </a:r>
            <a:r>
              <a:rPr lang="en-US" dirty="0" err="1"/>
              <a:t>Touron</a:t>
            </a:r>
            <a:r>
              <a:rPr lang="en-US" dirty="0"/>
              <a:t>(Danfoss).  </a:t>
            </a:r>
            <a:r>
              <a:rPr lang="en-US" dirty="0">
                <a:highlight>
                  <a:srgbClr val="FFFF00"/>
                </a:highlight>
              </a:rPr>
              <a:t>Wednesday, January 24</a:t>
            </a:r>
            <a:r>
              <a:rPr lang="en-US" baseline="30000" dirty="0">
                <a:highlight>
                  <a:srgbClr val="FFFF00"/>
                </a:highlight>
              </a:rPr>
              <a:t>th</a:t>
            </a:r>
            <a:r>
              <a:rPr lang="en-US" dirty="0">
                <a:highlight>
                  <a:srgbClr val="FFFF00"/>
                </a:highlight>
              </a:rPr>
              <a:t>, 2024, 9:45 – 10:45 CST Marriott Marquis Chicago, 2</a:t>
            </a:r>
            <a:r>
              <a:rPr lang="en-US" baseline="30000" dirty="0">
                <a:highlight>
                  <a:srgbClr val="FFFF00"/>
                </a:highlight>
              </a:rPr>
              <a:t>nd</a:t>
            </a:r>
            <a:r>
              <a:rPr lang="en-US" dirty="0">
                <a:highlight>
                  <a:srgbClr val="FFFF00"/>
                </a:highlight>
              </a:rPr>
              <a:t> Floor, Great Lakes B</a:t>
            </a:r>
          </a:p>
          <a:p>
            <a:r>
              <a:rPr lang="en-US" b="1" dirty="0"/>
              <a:t>Seminar 41 – Natural Refrigerants in Refrigeration: Regulations and Applications </a:t>
            </a:r>
            <a:r>
              <a:rPr lang="en-US" dirty="0"/>
              <a:t>Davide Ziviani(Purdue University)is chair of seminar.  Sponsored by TC8.1 and cosponsored by TC8.2.  Presenters: Matthew Cambio(Trane), Riley Barta(Purdue), and Stephan </a:t>
            </a:r>
            <a:r>
              <a:rPr lang="en-US" dirty="0" err="1"/>
              <a:t>Elbel</a:t>
            </a:r>
            <a:r>
              <a:rPr lang="en-US" dirty="0"/>
              <a:t>.                                  </a:t>
            </a:r>
            <a:r>
              <a:rPr lang="en-US" dirty="0">
                <a:highlight>
                  <a:srgbClr val="FFFF00"/>
                </a:highlight>
              </a:rPr>
              <a:t>Tuesday January 23</a:t>
            </a:r>
            <a:r>
              <a:rPr lang="en-US" baseline="30000" dirty="0">
                <a:highlight>
                  <a:srgbClr val="FFFF00"/>
                </a:highlight>
              </a:rPr>
              <a:t>rd</a:t>
            </a:r>
            <a:r>
              <a:rPr lang="en-US" dirty="0">
                <a:highlight>
                  <a:srgbClr val="FFFF00"/>
                </a:highlight>
              </a:rPr>
              <a:t>, 2024, 9:45 – 10:45 CST Marriott Marquis Chicago, 2</a:t>
            </a:r>
            <a:r>
              <a:rPr lang="en-US" baseline="30000" dirty="0">
                <a:highlight>
                  <a:srgbClr val="FFFF00"/>
                </a:highlight>
              </a:rPr>
              <a:t>nd</a:t>
            </a:r>
            <a:r>
              <a:rPr lang="en-US" dirty="0">
                <a:highlight>
                  <a:srgbClr val="FFFF00"/>
                </a:highlight>
              </a:rPr>
              <a:t> Floor, Great Lakes C </a:t>
            </a:r>
          </a:p>
          <a:p>
            <a:pPr marL="0" indent="0">
              <a:buNone/>
            </a:pPr>
            <a:r>
              <a:rPr lang="en-US" b="1" dirty="0"/>
              <a:t>Great Job to all involved!!!!!</a:t>
            </a:r>
          </a:p>
          <a:p>
            <a:pPr marL="0" indent="0">
              <a:buNone/>
            </a:pPr>
            <a:endParaRPr lang="en-US" dirty="0"/>
          </a:p>
          <a:p>
            <a:pPr marL="0" lvl="0" indent="0">
              <a:buNone/>
            </a:pPr>
            <a:endParaRPr lang="en-US" dirty="0"/>
          </a:p>
          <a:p>
            <a:endParaRPr lang="en-US" dirty="0"/>
          </a:p>
        </p:txBody>
      </p:sp>
    </p:spTree>
    <p:extLst>
      <p:ext uri="{BB962C8B-B14F-4D97-AF65-F5344CB8AC3E}">
        <p14:creationId xmlns:p14="http://schemas.microsoft.com/office/powerpoint/2010/main" val="37676833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314960" y="1493520"/>
            <a:ext cx="11562080" cy="5090159"/>
          </a:xfrm>
        </p:spPr>
        <p:txBody>
          <a:bodyPr>
            <a:normAutofit fontScale="92500" lnSpcReduction="10000"/>
          </a:bodyPr>
          <a:lstStyle/>
          <a:p>
            <a:r>
              <a:rPr lang="en-US" sz="1600" u="sng" dirty="0"/>
              <a:t>Future Program Ideas – Beyond Chicago</a:t>
            </a:r>
          </a:p>
          <a:p>
            <a:endParaRPr lang="en-US" sz="1600" b="1" dirty="0"/>
          </a:p>
          <a:p>
            <a:pPr lvl="0" hangingPunct="0"/>
            <a:r>
              <a:rPr lang="en-US" sz="1600" b="1" dirty="0"/>
              <a:t>Electrification of Heating Chapter 2: Industrial and Healthcare Markets as well as Hybrid Applications –</a:t>
            </a:r>
            <a:r>
              <a:rPr lang="en-US" sz="1600" dirty="0"/>
              <a:t> Chris Miller possible chair.   Good candidate for Track # 5; Electrification: Possibilities and Pitfalls.</a:t>
            </a:r>
          </a:p>
          <a:p>
            <a:pPr lvl="0" hangingPunct="0"/>
            <a:r>
              <a:rPr lang="en-US" sz="1600" b="1" dirty="0"/>
              <a:t>System Design &amp; Controls on Heat Pump &amp; Heat Recovery Applications – </a:t>
            </a:r>
            <a:r>
              <a:rPr lang="en-US" sz="1600" dirty="0"/>
              <a:t>Trent Hunt as possible chair.  Rick Heiden, Drew Turner, and Chris Miller have been discussed as speakers.  Chris should have at least desuperheater data from Kaiser Baldwin Project but not sure about HR data off the steam boiler as that system may not be running yet. Good candidate for Track # 5; Electrification: Possibilities and Pitfalls.</a:t>
            </a:r>
          </a:p>
          <a:p>
            <a:pPr lvl="0" hangingPunct="0"/>
            <a:r>
              <a:rPr lang="en-US" sz="1600" b="1" dirty="0"/>
              <a:t>Advanced Compressor Modelling &amp; Analysis – </a:t>
            </a:r>
            <a:r>
              <a:rPr lang="en-US" sz="1600" dirty="0"/>
              <a:t>Craig Bradshaw to chair.  Was submitted for Chicago but not accepted so plan is to resubmit for Indianapolis. Good candidate for Track # 3; Research Summit</a:t>
            </a:r>
          </a:p>
          <a:p>
            <a:pPr lvl="0" hangingPunct="0"/>
            <a:r>
              <a:rPr lang="en-US" sz="1600" b="1" dirty="0"/>
              <a:t>Electrification of various Heating Applications and the challenges of capacity modulation using different compressor types: Which applications can be served by electrification today and which ones cannot. </a:t>
            </a:r>
            <a:r>
              <a:rPr lang="en-US" sz="1600" dirty="0"/>
              <a:t>Rick </a:t>
            </a:r>
            <a:r>
              <a:rPr lang="en-US" sz="1600" dirty="0" err="1"/>
              <a:t>Heiden</a:t>
            </a:r>
            <a:r>
              <a:rPr lang="en-US" sz="1600" dirty="0"/>
              <a:t> as a potential chair.  Good candidate for Track # 5: Electrification: Possibilities and Pitfalls</a:t>
            </a:r>
          </a:p>
          <a:p>
            <a:pPr lvl="0" hangingPunct="0"/>
            <a:r>
              <a:rPr lang="en-US" sz="1600" b="1" dirty="0"/>
              <a:t>Application Issues with New Refrigerants and Centrifugal Chillers: Does Standard 15 (equipment room design) properly cover the flammability issue?  </a:t>
            </a:r>
            <a:r>
              <a:rPr lang="en-US" sz="1600" dirty="0"/>
              <a:t>Phil Johnson as a potential chair.  Good candidate for Track # 8: Legislation, Standards, Codes, and Guidelines</a:t>
            </a:r>
            <a:endParaRPr lang="en-US" sz="1600" b="1" dirty="0"/>
          </a:p>
          <a:p>
            <a:pPr lvl="0" hangingPunct="0"/>
            <a:r>
              <a:rPr lang="en-US" sz="1600" b="1" dirty="0"/>
              <a:t>Any other topic ideas? </a:t>
            </a:r>
            <a:r>
              <a:rPr lang="en-US" sz="1600" dirty="0"/>
              <a:t>Open to the floor</a:t>
            </a:r>
            <a:endParaRPr lang="en-US" sz="1600" b="1" dirty="0"/>
          </a:p>
          <a:p>
            <a:pPr marL="0" lvl="0" indent="0" hangingPunct="0">
              <a:buNone/>
            </a:pPr>
            <a:endParaRPr lang="en-US" sz="1600" b="1" dirty="0"/>
          </a:p>
          <a:p>
            <a:pPr hangingPunct="0"/>
            <a:r>
              <a:rPr lang="en-US" sz="1600" i="1" u="sng" dirty="0"/>
              <a:t>Next Meeting</a:t>
            </a:r>
            <a:endParaRPr lang="en-US" sz="1600" dirty="0"/>
          </a:p>
          <a:p>
            <a:pPr lvl="0" hangingPunct="0"/>
            <a:r>
              <a:rPr lang="en-US" sz="1600" dirty="0"/>
              <a:t>Subcommittee will meet via conference call in early June 2024</a:t>
            </a:r>
          </a:p>
        </p:txBody>
      </p:sp>
    </p:spTree>
    <p:extLst>
      <p:ext uri="{BB962C8B-B14F-4D97-AF65-F5344CB8AC3E}">
        <p14:creationId xmlns:p14="http://schemas.microsoft.com/office/powerpoint/2010/main" val="2412671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77500" lnSpcReduction="20000"/>
          </a:bodyPr>
          <a:lstStyle/>
          <a:p>
            <a:pPr hangingPunct="0"/>
            <a:r>
              <a:rPr lang="en-US" b="1" dirty="0"/>
              <a:t>2024 Summer Meeting/Conference Indianapolis: </a:t>
            </a:r>
            <a:endParaRPr lang="en-US" dirty="0"/>
          </a:p>
          <a:p>
            <a:pPr hangingPunct="0"/>
            <a:r>
              <a:rPr lang="en-US" dirty="0"/>
              <a:t>Important dates:</a:t>
            </a:r>
          </a:p>
          <a:p>
            <a:pPr lvl="0" hangingPunct="0"/>
            <a:r>
              <a:rPr lang="en-US" dirty="0"/>
              <a:t>Monday February 26</a:t>
            </a:r>
            <a:r>
              <a:rPr lang="en-US" baseline="30000" dirty="0"/>
              <a:t>th</a:t>
            </a:r>
            <a:r>
              <a:rPr lang="en-US" dirty="0"/>
              <a:t>  -  Program Proposals Due</a:t>
            </a:r>
          </a:p>
          <a:p>
            <a:pPr lvl="0" hangingPunct="0"/>
            <a:r>
              <a:rPr lang="en-US" dirty="0"/>
              <a:t>Monday April 1</a:t>
            </a:r>
            <a:r>
              <a:rPr lang="en-US" baseline="30000" dirty="0"/>
              <a:t>st</a:t>
            </a:r>
            <a:r>
              <a:rPr lang="en-US" dirty="0"/>
              <a:t> -  Program accept/reject notifications</a:t>
            </a:r>
          </a:p>
          <a:p>
            <a:pPr lvl="0" hangingPunct="0"/>
            <a:r>
              <a:rPr lang="en-US" dirty="0"/>
              <a:t>TBD         Program submission deadline</a:t>
            </a:r>
          </a:p>
          <a:p>
            <a:pPr lvl="0" hangingPunct="0"/>
            <a:endParaRPr lang="en-US" dirty="0"/>
          </a:p>
          <a:p>
            <a:r>
              <a:rPr lang="en-US" b="1" dirty="0"/>
              <a:t>2024 Summer Meeting/Conference Program Tracks Indianapolis</a:t>
            </a:r>
            <a:endParaRPr lang="en-US" dirty="0"/>
          </a:p>
          <a:p>
            <a:pPr lvl="1"/>
            <a:r>
              <a:rPr lang="en-US" dirty="0"/>
              <a:t>Track 1 -  Fundamentals and Applications – Track Chair: Atilla </a:t>
            </a:r>
            <a:r>
              <a:rPr lang="en-US" dirty="0" err="1"/>
              <a:t>Biyikoglu</a:t>
            </a:r>
            <a:endParaRPr lang="en-US" dirty="0"/>
          </a:p>
          <a:p>
            <a:pPr lvl="1"/>
            <a:r>
              <a:rPr lang="en-US" dirty="0"/>
              <a:t>Track 2 -  HVAC&amp;R Systems and Equipment – Track Chair: Ng Yong Kong</a:t>
            </a:r>
          </a:p>
          <a:p>
            <a:pPr lvl="1"/>
            <a:r>
              <a:rPr lang="en-US" dirty="0"/>
              <a:t>Track 3 – Research Summit – Track Chair: Kristin Cetin</a:t>
            </a:r>
          </a:p>
          <a:p>
            <a:pPr lvl="1"/>
            <a:r>
              <a:rPr lang="en-US" dirty="0"/>
              <a:t>Track 4 – Professional Development – Track Chair: Ahmed </a:t>
            </a:r>
            <a:r>
              <a:rPr lang="en-US" dirty="0" err="1"/>
              <a:t>Abdelsalam</a:t>
            </a:r>
            <a:endParaRPr lang="en-US" dirty="0"/>
          </a:p>
          <a:p>
            <a:pPr lvl="1"/>
            <a:r>
              <a:rPr lang="en-US" dirty="0"/>
              <a:t>Track 5 – Electrification: Possibilities and Pitfalls – Track Chair: Kevin Brown</a:t>
            </a:r>
          </a:p>
          <a:p>
            <a:pPr lvl="1"/>
            <a:r>
              <a:rPr lang="en-US" dirty="0"/>
              <a:t>Track 6 – Artificial Intelligence and the Built Environment – Track Chair: Vinod Venugopal</a:t>
            </a:r>
          </a:p>
          <a:p>
            <a:pPr lvl="1"/>
            <a:r>
              <a:rPr lang="en-US" dirty="0"/>
              <a:t>Track 7 – Building Life Cycle Assessment – Track Chair: Money Khanna</a:t>
            </a:r>
          </a:p>
          <a:p>
            <a:pPr lvl="1"/>
            <a:r>
              <a:rPr lang="en-US" dirty="0"/>
              <a:t>Track 8 – Legislation, Standards, Codes, and Guidelines – Track Chair: Cindy Callaway</a:t>
            </a:r>
          </a:p>
          <a:p>
            <a:pPr marL="457200" lvl="1" indent="0">
              <a:buNone/>
            </a:pP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473641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a:t>
            </a:r>
            <a:r>
              <a:rPr lang="en-US"/>
              <a:t>– Daryl </a:t>
            </a:r>
            <a:r>
              <a:rPr lang="en-US" dirty="0"/>
              <a:t>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36880" y="1231207"/>
            <a:ext cx="11328400" cy="5129587"/>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Research S/C Chair Breakfast notes of interest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Not attending, nothing to report.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June 20</a:t>
            </a:r>
            <a:endParaRPr lang="en-US" sz="1800" dirty="0">
              <a:latin typeface="Tms Rmn"/>
              <a:ea typeface="Times New Roman" panose="02020603050405020304" pitchFamily="18" charset="0"/>
              <a:cs typeface="Times New Roman" panose="02020603050405020304" pitchFamily="18" charset="0"/>
            </a:endParaRP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Project has been awarded.   Philip Johnson is the chair.   </a:t>
            </a:r>
          </a:p>
          <a:p>
            <a:pPr marL="742950" marR="0" lvl="1" indent="-285750">
              <a:lnSpc>
                <a:spcPct val="107000"/>
              </a:lnSpc>
              <a:spcBef>
                <a:spcPts val="0"/>
              </a:spcBef>
              <a:spcAft>
                <a:spcPts val="0"/>
              </a:spcAft>
              <a:buFont typeface="Courier New" panose="02070309020205020404" pitchFamily="49" charset="0"/>
              <a:buChar char="o"/>
            </a:pPr>
            <a:endPar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A2E9242-391C-7FDD-800E-638FC7A601D4}"/>
              </a:ext>
            </a:extLst>
          </p:cNvPr>
          <p:cNvPicPr>
            <a:picLocks noChangeAspect="1"/>
          </p:cNvPicPr>
          <p:nvPr/>
        </p:nvPicPr>
        <p:blipFill>
          <a:blip r:embed="rId3"/>
          <a:stretch>
            <a:fillRect/>
          </a:stretch>
        </p:blipFill>
        <p:spPr>
          <a:xfrm>
            <a:off x="1136946" y="4031994"/>
            <a:ext cx="5023889" cy="1594799"/>
          </a:xfrm>
          <a:prstGeom prst="rect">
            <a:avLst/>
          </a:prstGeom>
        </p:spPr>
      </p:pic>
    </p:spTree>
    <p:extLst>
      <p:ext uri="{BB962C8B-B14F-4D97-AF65-F5344CB8AC3E}">
        <p14:creationId xmlns:p14="http://schemas.microsoft.com/office/powerpoint/2010/main" val="33053043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97840" y="1422400"/>
            <a:ext cx="11460480" cy="5070475"/>
          </a:xfrm>
        </p:spPr>
        <p:txBody>
          <a:bodyPr>
            <a:normAutofit/>
          </a:bodyPr>
          <a:lstStyle/>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Waiting to hear back from TC8.1 chair but if we want to take this on happy to work on it.</a:t>
            </a:r>
            <a:br>
              <a:rPr lang="en-US" sz="1800" dirty="0">
                <a:latin typeface="Calibri" panose="020F0502020204030204" pitchFamily="34" charset="0"/>
                <a:ea typeface="Calibri" panose="020F0502020204030204" pitchFamily="34" charset="0"/>
                <a:cs typeface="Times New Roman" panose="02020603050405020304" pitchFamily="18" charset="0"/>
              </a:rPr>
            </a:b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MORTS needs revised WS to rebid w/ Expanded Bidders list, new Budget Est. , Etc.</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Future Activities</a:t>
            </a:r>
            <a:endParaRPr lang="en-US" sz="2000" dirty="0">
              <a:latin typeface="Tms Rmn"/>
              <a:ea typeface="Times New Roman" panose="02020603050405020304" pitchFamily="18" charset="0"/>
              <a:cs typeface="Times New Roman" panose="02020603050405020304" pitchFamily="18" charset="0"/>
            </a:endParaRPr>
          </a:p>
          <a:p>
            <a:r>
              <a:rPr lang="en-US" sz="2400" dirty="0"/>
              <a:t>Decarb and heating mode how to get </a:t>
            </a:r>
            <a:r>
              <a:rPr lang="en-US" sz="2400" dirty="0">
                <a:solidFill>
                  <a:srgbClr val="FF0000"/>
                </a:solidFill>
              </a:rPr>
              <a:t>higher-temp </a:t>
            </a:r>
            <a:r>
              <a:rPr lang="en-US" sz="2400" dirty="0"/>
              <a:t>heat pumps – willing to entertain a proposed Title for this if anyone wants to put one forward.</a:t>
            </a:r>
          </a:p>
          <a:p>
            <a:endParaRPr lang="en-US" sz="2400" dirty="0"/>
          </a:p>
          <a:p>
            <a:endParaRPr lang="en-US" sz="2400" dirty="0"/>
          </a:p>
          <a:p>
            <a:pPr marL="0" indent="0">
              <a:buNone/>
            </a:pPr>
            <a:endParaRPr lang="en-US" sz="2400" dirty="0"/>
          </a:p>
        </p:txBody>
      </p:sp>
    </p:spTree>
    <p:extLst>
      <p:ext uri="{BB962C8B-B14F-4D97-AF65-F5344CB8AC3E}">
        <p14:creationId xmlns:p14="http://schemas.microsoft.com/office/powerpoint/2010/main" val="37814454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68824" y="1433045"/>
            <a:ext cx="8721070"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TC 8.1</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Refrigeration: Chapter 8 - Factory Dehydrating, Charging &amp; Testing</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2022 Last Publication: MacBain, Sanchez, Perevozchikov</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2026 Next Up Revision</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Scott MacBain, Joe Sanchez, Chris Seaton, Michael Perevozchikov </a:t>
            </a:r>
            <a:r>
              <a:rPr kumimoji="0" lang="en-US" sz="16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(Looking for participants)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TC 8.1 &amp; 8.2</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2024 HVAC Systems &amp; Equipment: Chapter 38 and 43 – Compressors &amp; Liquid Chilling Systems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Publication: Approved by TC8.1 &amp; 8.2 Committees via mail ballot and submitted to ASHRAE Q423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Davide Ziviani, Craig Bradshaw, Michael Perevozchikov, Rick Heiden, Scott MacBain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2028 Next Revision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rPr>
              <a:t>Authoring Porta</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l: Confirm document access on authoring portal: </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https://authoring.ashrae.org/</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Contact Heather Kennedy(hkennedy@ashrae.org) if you have any issues with Microsoft login</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Scott MacBain (Chair)</a:t>
            </a:r>
          </a:p>
        </p:txBody>
      </p:sp>
      <p:sp>
        <p:nvSpPr>
          <p:cNvPr id="12" name="Text Placeholder 11">
            <a:extLst>
              <a:ext uri="{FF2B5EF4-FFF2-40B4-BE49-F238E27FC236}">
                <a16:creationId xmlns:a16="http://schemas.microsoft.com/office/drawing/2014/main" id="{EFC7C3E9-E961-4FB5-AE33-55F64AA7D9E6}"/>
              </a:ext>
            </a:extLst>
          </p:cNvPr>
          <p:cNvSpPr>
            <a:spLocks noGrp="1"/>
          </p:cNvSpPr>
          <p:nvPr>
            <p:ph type="body" sz="quarter" idx="13"/>
          </p:nvPr>
        </p:nvSpPr>
        <p:spPr/>
        <p:txBody>
          <a:bodyPr/>
          <a:lstStyle/>
          <a:p>
            <a:r>
              <a:rPr lang="en-US" dirty="0">
                <a:solidFill>
                  <a:schemeClr val="bg1"/>
                </a:solidFill>
              </a:rPr>
              <a:t>Agenda</a:t>
            </a:r>
          </a:p>
        </p:txBody>
      </p:sp>
      <p:sp>
        <p:nvSpPr>
          <p:cNvPr id="2" name="TextBox 1">
            <a:extLst>
              <a:ext uri="{FF2B5EF4-FFF2-40B4-BE49-F238E27FC236}">
                <a16:creationId xmlns:a16="http://schemas.microsoft.com/office/drawing/2014/main" id="{447597C2-FC81-460E-0B76-7EA122047CD2}"/>
              </a:ext>
            </a:extLst>
          </p:cNvPr>
          <p:cNvSpPr txBox="1"/>
          <p:nvPr/>
        </p:nvSpPr>
        <p:spPr>
          <a:xfrm>
            <a:off x="1019827" y="5509550"/>
            <a:ext cx="9695155" cy="369332"/>
          </a:xfrm>
          <a:prstGeom prst="rect">
            <a:avLst/>
          </a:prstGeom>
          <a:solidFill>
            <a:srgbClr val="00FF0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Looking for new blood to participate as the Handbook Chair for 8.1 and 8.2! Jethro Medina Interested</a:t>
            </a:r>
          </a:p>
        </p:txBody>
      </p:sp>
    </p:spTree>
    <p:extLst>
      <p:ext uri="{BB962C8B-B14F-4D97-AF65-F5344CB8AC3E}">
        <p14:creationId xmlns:p14="http://schemas.microsoft.com/office/powerpoint/2010/main" val="3543034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p:txBody>
          <a:bodyPr/>
          <a:lstStyle/>
          <a:p>
            <a:r>
              <a:rPr lang="en-US" dirty="0"/>
              <a:t>TC8.2 Leadership Roles – Drew Turner</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1"/>
          </p:nvPr>
        </p:nvSpPr>
        <p:spPr>
          <a:xfrm>
            <a:off x="647699" y="1409699"/>
            <a:ext cx="9740485" cy="5083175"/>
          </a:xfrm>
        </p:spPr>
        <p:txBody>
          <a:bodyPr>
            <a:normAutofit fontScale="92500" lnSpcReduction="10000"/>
          </a:bodyPr>
          <a:lstStyle/>
          <a:p>
            <a:r>
              <a:rPr lang="en-US" dirty="0"/>
              <a:t>Chair – Drew Turner</a:t>
            </a:r>
          </a:p>
          <a:p>
            <a:r>
              <a:rPr lang="en-US" dirty="0"/>
              <a:t>V Chair – Trent Hunt</a:t>
            </a:r>
          </a:p>
          <a:p>
            <a:r>
              <a:rPr lang="en-US" dirty="0"/>
              <a:t>Secretary – Tiffany Bates Abruzzo (replacement- Scott MacBain?)</a:t>
            </a:r>
          </a:p>
          <a:p>
            <a:r>
              <a:rPr lang="en-US" dirty="0"/>
              <a:t>Handbook – Scott MacBain (replacement- </a:t>
            </a:r>
            <a:r>
              <a:rPr lang="en-US" dirty="0" err="1"/>
              <a:t>Jethrow</a:t>
            </a:r>
            <a:r>
              <a:rPr lang="en-US" dirty="0"/>
              <a:t> Medina?)</a:t>
            </a:r>
          </a:p>
          <a:p>
            <a:r>
              <a:rPr lang="en-US" dirty="0"/>
              <a:t>Programs – Mark Rogan</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#1 Ray Good (#2 Trent Hunt)</a:t>
            </a:r>
          </a:p>
          <a:p>
            <a:r>
              <a:rPr lang="en-US" dirty="0"/>
              <a:t>Effective until this summer annual meeting</a:t>
            </a:r>
          </a:p>
        </p:txBody>
      </p:sp>
    </p:spTree>
    <p:extLst>
      <p:ext uri="{BB962C8B-B14F-4D97-AF65-F5344CB8AC3E}">
        <p14:creationId xmlns:p14="http://schemas.microsoft.com/office/powerpoint/2010/main" val="27541331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a:xfrm>
            <a:off x="190500" y="269874"/>
            <a:ext cx="11820525" cy="890473"/>
          </a:xfrm>
        </p:spPr>
        <p:txBody>
          <a:bodyPr>
            <a:normAutofit fontScale="90000"/>
          </a:bodyPr>
          <a:lstStyle/>
          <a:p>
            <a:r>
              <a:rPr lang="en-US" dirty="0"/>
              <a:t>Membership – T. Hunt</a:t>
            </a:r>
            <a:br>
              <a:rPr lang="en-US" dirty="0"/>
            </a:br>
            <a:r>
              <a:rPr lang="en-US" sz="2700" dirty="0"/>
              <a:t>https://tpc.ashrae.org/Membership?cmtKey=83a02e09-1a12-4ee1-bbf8-3ba74490dec7</a:t>
            </a:r>
            <a:endParaRPr lang="en-US" dirty="0"/>
          </a:p>
        </p:txBody>
      </p:sp>
      <p:sp>
        <p:nvSpPr>
          <p:cNvPr id="10" name="Content Placeholder 2">
            <a:extLst>
              <a:ext uri="{FF2B5EF4-FFF2-40B4-BE49-F238E27FC236}">
                <a16:creationId xmlns:a16="http://schemas.microsoft.com/office/drawing/2014/main" id="{1C3B1B43-569B-4503-B60E-7471BCF06CA0}"/>
              </a:ext>
            </a:extLst>
          </p:cNvPr>
          <p:cNvSpPr>
            <a:spLocks noGrp="1"/>
          </p:cNvSpPr>
          <p:nvPr>
            <p:ph idx="1"/>
          </p:nvPr>
        </p:nvSpPr>
        <p:spPr>
          <a:xfrm>
            <a:off x="190499" y="1473200"/>
            <a:ext cx="9820275" cy="4775200"/>
          </a:xfrm>
        </p:spPr>
        <p:txBody>
          <a:bodyPr>
            <a:normAutofit/>
          </a:bodyPr>
          <a:lstStyle/>
          <a:p>
            <a:r>
              <a:rPr lang="en-US" dirty="0"/>
              <a:t>Final modifications to TC membership – </a:t>
            </a:r>
          </a:p>
          <a:p>
            <a:pPr lvl="1"/>
            <a:r>
              <a:rPr lang="en-US" dirty="0"/>
              <a:t>Deleted – 13 &amp; request from Steve </a:t>
            </a:r>
            <a:r>
              <a:rPr lang="en-US" dirty="0" err="1"/>
              <a:t>Duda</a:t>
            </a:r>
            <a:r>
              <a:rPr lang="en-US" dirty="0"/>
              <a:t> to be removed</a:t>
            </a:r>
          </a:p>
          <a:p>
            <a:pPr lvl="1"/>
            <a:r>
              <a:rPr lang="en-US" dirty="0"/>
              <a:t>6 attendees at Main Meeting not on Roster</a:t>
            </a:r>
          </a:p>
          <a:p>
            <a:r>
              <a:rPr lang="en-US" dirty="0"/>
              <a:t>Updated 2023-2024 roster attached</a:t>
            </a:r>
          </a:p>
          <a:p>
            <a:r>
              <a:rPr lang="en-US" dirty="0"/>
              <a:t>Action to get Scott &amp; Michael changed from Non-Voting to Voting</a:t>
            </a:r>
          </a:p>
          <a:p>
            <a:r>
              <a:rPr lang="en-US" dirty="0"/>
              <a:t>Action to confirm attendance/ Voting w/ Nick &amp; Brandon</a:t>
            </a:r>
          </a:p>
          <a:p>
            <a:r>
              <a:rPr lang="en-US" dirty="0"/>
              <a:t>How to Import Your TC Roster Information into MS-Outlook - </a:t>
            </a:r>
            <a:r>
              <a:rPr lang="en-US" dirty="0">
                <a:hlinkClick r:id="rId2"/>
              </a:rPr>
              <a:t>http://www.ashrae.org/TCs</a:t>
            </a:r>
            <a:endParaRPr lang="en-US" dirty="0"/>
          </a:p>
          <a:p>
            <a:endParaRPr lang="en-US" dirty="0"/>
          </a:p>
        </p:txBody>
      </p:sp>
      <p:graphicFrame>
        <p:nvGraphicFramePr>
          <p:cNvPr id="6" name="Object 5">
            <a:extLst>
              <a:ext uri="{FF2B5EF4-FFF2-40B4-BE49-F238E27FC236}">
                <a16:creationId xmlns:a16="http://schemas.microsoft.com/office/drawing/2014/main" id="{C7ACB0C5-4E70-7DF3-230D-66EA95602AF6}"/>
              </a:ext>
            </a:extLst>
          </p:cNvPr>
          <p:cNvGraphicFramePr>
            <a:graphicFrameLocks noChangeAspect="1"/>
          </p:cNvGraphicFramePr>
          <p:nvPr>
            <p:extLst>
              <p:ext uri="{D42A27DB-BD31-4B8C-83A1-F6EECF244321}">
                <p14:modId xmlns:p14="http://schemas.microsoft.com/office/powerpoint/2010/main" val="232884919"/>
              </p:ext>
            </p:extLst>
          </p:nvPr>
        </p:nvGraphicFramePr>
        <p:xfrm>
          <a:off x="9713913" y="2824163"/>
          <a:ext cx="1900237" cy="1666875"/>
        </p:xfrm>
        <a:graphic>
          <a:graphicData uri="http://schemas.openxmlformats.org/presentationml/2006/ole">
            <mc:AlternateContent xmlns:mc="http://schemas.openxmlformats.org/markup-compatibility/2006">
              <mc:Choice xmlns:v="urn:schemas-microsoft-com:vml" Requires="v">
                <p:oleObj name="Acrobat Document" showAsIcon="1" r:id="rId3" imgW="834480" imgH="732240" progId="Acrobat.Document.DC">
                  <p:embed/>
                </p:oleObj>
              </mc:Choice>
              <mc:Fallback>
                <p:oleObj name="Acrobat Document" showAsIcon="1" r:id="rId3" imgW="834480" imgH="732240" progId="Acrobat.Document.DC">
                  <p:embed/>
                  <p:pic>
                    <p:nvPicPr>
                      <p:cNvPr id="6" name="Object 5">
                        <a:extLst>
                          <a:ext uri="{FF2B5EF4-FFF2-40B4-BE49-F238E27FC236}">
                            <a16:creationId xmlns:a16="http://schemas.microsoft.com/office/drawing/2014/main" id="{C7ACB0C5-4E70-7DF3-230D-66EA95602AF6}"/>
                          </a:ext>
                        </a:extLst>
                      </p:cNvPr>
                      <p:cNvPicPr/>
                      <p:nvPr/>
                    </p:nvPicPr>
                    <p:blipFill>
                      <a:blip r:embed="rId4"/>
                      <a:stretch>
                        <a:fillRect/>
                      </a:stretch>
                    </p:blipFill>
                    <p:spPr>
                      <a:xfrm>
                        <a:off x="9713913" y="2824163"/>
                        <a:ext cx="1900237" cy="1666875"/>
                      </a:xfrm>
                      <a:prstGeom prst="rect">
                        <a:avLst/>
                      </a:prstGeom>
                    </p:spPr>
                  </p:pic>
                </p:oleObj>
              </mc:Fallback>
            </mc:AlternateContent>
          </a:graphicData>
        </a:graphic>
      </p:graphicFrame>
    </p:spTree>
    <p:extLst>
      <p:ext uri="{BB962C8B-B14F-4D97-AF65-F5344CB8AC3E}">
        <p14:creationId xmlns:p14="http://schemas.microsoft.com/office/powerpoint/2010/main" val="3472193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3" name="Content Placeholder 2">
            <a:extLst>
              <a:ext uri="{FF2B5EF4-FFF2-40B4-BE49-F238E27FC236}">
                <a16:creationId xmlns:a16="http://schemas.microsoft.com/office/drawing/2014/main" id="{DDE131B1-17CA-48F6-A5F2-67D17CB7F2C9}"/>
              </a:ext>
            </a:extLst>
          </p:cNvPr>
          <p:cNvSpPr>
            <a:spLocks noGrp="1"/>
          </p:cNvSpPr>
          <p:nvPr>
            <p:ph idx="1"/>
          </p:nvPr>
        </p:nvSpPr>
        <p:spPr/>
        <p:txBody>
          <a:bodyPr/>
          <a:lstStyle/>
          <a:p>
            <a:r>
              <a:rPr lang="en-US" dirty="0"/>
              <a:t>General updates and maintenance</a:t>
            </a:r>
          </a:p>
          <a:p>
            <a:pPr lvl="1"/>
            <a:r>
              <a:rPr lang="en-US" dirty="0"/>
              <a:t>Meeting time, current power point agenda and links posted</a:t>
            </a:r>
          </a:p>
          <a:p>
            <a:pPr lvl="1"/>
            <a:r>
              <a:rPr lang="en-US" dirty="0"/>
              <a:t>Past 2023 agenda, power point minutes posted</a:t>
            </a:r>
          </a:p>
          <a:p>
            <a:endParaRPr lang="en-US" dirty="0"/>
          </a:p>
          <a:p>
            <a:r>
              <a:rPr lang="en-US" dirty="0"/>
              <a:t>Please send documents from 2024 seminars so they can be added to the presentations section of the website</a:t>
            </a:r>
          </a:p>
          <a:p>
            <a:pPr marL="0" indent="0">
              <a:buNone/>
            </a:pPr>
            <a:endParaRPr lang="en-US" dirty="0"/>
          </a:p>
          <a:p>
            <a:r>
              <a:rPr lang="en-US" dirty="0">
                <a:hlinkClick r:id="rId3"/>
              </a:rPr>
              <a:t>https://tc0802.ashraetcs.org</a:t>
            </a:r>
            <a:endParaRPr lang="en-US" dirty="0"/>
          </a:p>
          <a:p>
            <a:endParaRPr lang="en-US" dirty="0"/>
          </a:p>
        </p:txBody>
      </p:sp>
    </p:spTree>
    <p:extLst>
      <p:ext uri="{BB962C8B-B14F-4D97-AF65-F5344CB8AC3E}">
        <p14:creationId xmlns:p14="http://schemas.microsoft.com/office/powerpoint/2010/main" val="22366383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person posing for a picture&#10;&#10;Description automatically generated with medium confidence">
            <a:extLst>
              <a:ext uri="{FF2B5EF4-FFF2-40B4-BE49-F238E27FC236}">
                <a16:creationId xmlns:a16="http://schemas.microsoft.com/office/drawing/2014/main" id="{CE6D398D-4C20-460B-93A9-71C7980190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3"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511895D-6096-4CA7-80A3-86B201377EB5}"/>
              </a:ext>
            </a:extLst>
          </p:cNvPr>
          <p:cNvSpPr>
            <a:spLocks noGrp="1"/>
          </p:cNvSpPr>
          <p:nvPr>
            <p:ph type="title"/>
          </p:nvPr>
        </p:nvSpPr>
        <p:spPr>
          <a:xfrm>
            <a:off x="677333" y="609600"/>
            <a:ext cx="3851123" cy="1320800"/>
          </a:xfrm>
        </p:spPr>
        <p:txBody>
          <a:bodyPr>
            <a:normAutofit/>
          </a:bodyPr>
          <a:lstStyle/>
          <a:p>
            <a:pPr>
              <a:lnSpc>
                <a:spcPct val="90000"/>
              </a:lnSpc>
            </a:pPr>
            <a:r>
              <a:rPr lang="en-US" sz="2800"/>
              <a:t>Personal Awards for</a:t>
            </a:r>
            <a:br>
              <a:rPr lang="en-US" sz="2800"/>
            </a:br>
            <a:r>
              <a:rPr lang="en-US" sz="2800"/>
              <a:t>General Society Activities</a:t>
            </a:r>
          </a:p>
        </p:txBody>
      </p:sp>
      <p:sp>
        <p:nvSpPr>
          <p:cNvPr id="3" name="Content Placeholder 2">
            <a:extLst>
              <a:ext uri="{FF2B5EF4-FFF2-40B4-BE49-F238E27FC236}">
                <a16:creationId xmlns:a16="http://schemas.microsoft.com/office/drawing/2014/main" id="{3B26896F-3406-453A-9D71-D880A3970AE2}"/>
              </a:ext>
            </a:extLst>
          </p:cNvPr>
          <p:cNvSpPr>
            <a:spLocks noGrp="1"/>
          </p:cNvSpPr>
          <p:nvPr>
            <p:ph idx="1"/>
          </p:nvPr>
        </p:nvSpPr>
        <p:spPr>
          <a:xfrm>
            <a:off x="350729" y="1903956"/>
            <a:ext cx="4922729" cy="4709785"/>
          </a:xfrm>
        </p:spPr>
        <p:txBody>
          <a:bodyPr>
            <a:noAutofit/>
          </a:bodyPr>
          <a:lstStyle/>
          <a:p>
            <a:pPr>
              <a:lnSpc>
                <a:spcPct val="90000"/>
              </a:lnSpc>
            </a:pPr>
            <a:r>
              <a:rPr lang="en-US" sz="1400" b="1" dirty="0"/>
              <a:t>Distinguished Service Award (DSA)</a:t>
            </a:r>
          </a:p>
          <a:p>
            <a:pPr lvl="1">
              <a:lnSpc>
                <a:spcPct val="90000"/>
              </a:lnSpc>
            </a:pPr>
            <a:r>
              <a:rPr lang="en-US" sz="1400" dirty="0"/>
              <a:t>Recognizes members who have served the Society faithfully and with distinction or otherwise given freely of their time and talent on behalf of the Society. A minimum of 15 points required on the point tally form.</a:t>
            </a:r>
          </a:p>
          <a:p>
            <a:pPr lvl="1">
              <a:lnSpc>
                <a:spcPct val="90000"/>
              </a:lnSpc>
            </a:pPr>
            <a:r>
              <a:rPr lang="en-US" sz="1400" dirty="0">
                <a:solidFill>
                  <a:srgbClr val="FF0000"/>
                </a:solidFill>
              </a:rPr>
              <a:t>Nomination deadline: December 1</a:t>
            </a:r>
          </a:p>
          <a:p>
            <a:pPr>
              <a:lnSpc>
                <a:spcPct val="90000"/>
              </a:lnSpc>
            </a:pPr>
            <a:r>
              <a:rPr lang="en-US" sz="1400" b="1" dirty="0"/>
              <a:t>Exceptional Service Award (ESA)</a:t>
            </a:r>
          </a:p>
          <a:p>
            <a:pPr lvl="1">
              <a:lnSpc>
                <a:spcPct val="90000"/>
              </a:lnSpc>
            </a:pPr>
            <a:r>
              <a:rPr lang="en-US" sz="1400" dirty="0"/>
              <a:t>Similar to the DSA, except 45 points are required on the point tally form and the member must have been a Full Member for at least ten years.</a:t>
            </a:r>
          </a:p>
          <a:p>
            <a:pPr lvl="1">
              <a:lnSpc>
                <a:spcPct val="90000"/>
              </a:lnSpc>
            </a:pPr>
            <a:r>
              <a:rPr lang="en-US" sz="1400" dirty="0">
                <a:solidFill>
                  <a:srgbClr val="FF0000"/>
                </a:solidFill>
              </a:rPr>
              <a:t>Nomination deadline: December 1</a:t>
            </a:r>
          </a:p>
          <a:p>
            <a:pPr>
              <a:lnSpc>
                <a:spcPct val="90000"/>
              </a:lnSpc>
            </a:pPr>
            <a:r>
              <a:rPr lang="en-US" sz="1400" b="1" dirty="0"/>
              <a:t>Developing Leader Award</a:t>
            </a:r>
          </a:p>
          <a:p>
            <a:pPr lvl="1">
              <a:lnSpc>
                <a:spcPct val="90000"/>
              </a:lnSpc>
            </a:pPr>
            <a:r>
              <a:rPr lang="en-US" sz="1400" dirty="0"/>
              <a:t>This award recognizes new members who have shown diverse involvement and commitment to ASHRAE withing five years of their Association Member join date.</a:t>
            </a:r>
          </a:p>
          <a:p>
            <a:pPr lvl="1">
              <a:lnSpc>
                <a:spcPct val="90000"/>
              </a:lnSpc>
            </a:pPr>
            <a:r>
              <a:rPr lang="en-US" sz="1400" dirty="0">
                <a:solidFill>
                  <a:srgbClr val="FF0000"/>
                </a:solidFill>
              </a:rPr>
              <a:t>Recommended by the YEA Committee</a:t>
            </a:r>
          </a:p>
        </p:txBody>
      </p:sp>
    </p:spTree>
    <p:extLst>
      <p:ext uri="{BB962C8B-B14F-4D97-AF65-F5344CB8AC3E}">
        <p14:creationId xmlns:p14="http://schemas.microsoft.com/office/powerpoint/2010/main" val="1905231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6" y="1"/>
            <a:ext cx="10571116" cy="6853424"/>
          </a:xfrm>
          <a:prstGeom prst="rect">
            <a:avLst/>
          </a:prstGeom>
        </p:spPr>
      </p:pic>
    </p:spTree>
    <p:extLst>
      <p:ext uri="{BB962C8B-B14F-4D97-AF65-F5344CB8AC3E}">
        <p14:creationId xmlns:p14="http://schemas.microsoft.com/office/powerpoint/2010/main" val="22022145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82958"/>
          </a:xfrm>
        </p:spPr>
        <p:txBody>
          <a:bodyPr>
            <a:normAutofit/>
          </a:bodyPr>
          <a:lstStyle/>
          <a:p>
            <a:pPr marL="0" indent="0">
              <a:buNone/>
            </a:pPr>
            <a:r>
              <a:rPr lang="en-US" dirty="0"/>
              <a:t>TC8.2 Member DSA Qualifications (15 Points) </a:t>
            </a:r>
          </a:p>
          <a:p>
            <a:pPr marL="0" indent="0">
              <a:buNone/>
            </a:pPr>
            <a:endParaRPr lang="en-US" sz="2900" dirty="0"/>
          </a:p>
          <a:p>
            <a:pPr marL="0" indent="0">
              <a:buNone/>
            </a:pPr>
            <a:endParaRPr lang="en-US" sz="2900" dirty="0"/>
          </a:p>
          <a:p>
            <a:endParaRPr lang="en-US" dirty="0"/>
          </a:p>
        </p:txBody>
      </p:sp>
      <p:pic>
        <p:nvPicPr>
          <p:cNvPr id="5" name="Picture 4">
            <a:extLst>
              <a:ext uri="{FF2B5EF4-FFF2-40B4-BE49-F238E27FC236}">
                <a16:creationId xmlns:a16="http://schemas.microsoft.com/office/drawing/2014/main" id="{5903524C-E261-5766-091B-0E66B671676E}"/>
              </a:ext>
            </a:extLst>
          </p:cNvPr>
          <p:cNvPicPr>
            <a:picLocks noChangeAspect="1"/>
          </p:cNvPicPr>
          <p:nvPr/>
        </p:nvPicPr>
        <p:blipFill>
          <a:blip r:embed="rId2"/>
          <a:stretch>
            <a:fillRect/>
          </a:stretch>
        </p:blipFill>
        <p:spPr>
          <a:xfrm>
            <a:off x="256360" y="1932108"/>
            <a:ext cx="11679280" cy="1629002"/>
          </a:xfrm>
          <a:prstGeom prst="rect">
            <a:avLst/>
          </a:prstGeom>
        </p:spPr>
      </p:pic>
      <p:pic>
        <p:nvPicPr>
          <p:cNvPr id="7" name="Picture 6">
            <a:extLst>
              <a:ext uri="{FF2B5EF4-FFF2-40B4-BE49-F238E27FC236}">
                <a16:creationId xmlns:a16="http://schemas.microsoft.com/office/drawing/2014/main" id="{52CCC1E2-4685-6D5F-DEA4-1E88D2874A66}"/>
              </a:ext>
            </a:extLst>
          </p:cNvPr>
          <p:cNvPicPr>
            <a:picLocks noChangeAspect="1"/>
          </p:cNvPicPr>
          <p:nvPr/>
        </p:nvPicPr>
        <p:blipFill>
          <a:blip r:embed="rId3"/>
          <a:stretch>
            <a:fillRect/>
          </a:stretch>
        </p:blipFill>
        <p:spPr>
          <a:xfrm>
            <a:off x="256360" y="4264921"/>
            <a:ext cx="8659433" cy="1590897"/>
          </a:xfrm>
          <a:prstGeom prst="rect">
            <a:avLst/>
          </a:prstGeom>
        </p:spPr>
      </p:pic>
      <p:sp>
        <p:nvSpPr>
          <p:cNvPr id="8" name="Content Placeholder 2">
            <a:extLst>
              <a:ext uri="{FF2B5EF4-FFF2-40B4-BE49-F238E27FC236}">
                <a16:creationId xmlns:a16="http://schemas.microsoft.com/office/drawing/2014/main" id="{963997D7-4BE6-4A15-2A64-62A238C72A56}"/>
              </a:ext>
            </a:extLst>
          </p:cNvPr>
          <p:cNvSpPr txBox="1">
            <a:spLocks/>
          </p:cNvSpPr>
          <p:nvPr/>
        </p:nvSpPr>
        <p:spPr>
          <a:xfrm>
            <a:off x="743932" y="3748793"/>
            <a:ext cx="10515600" cy="4829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TC8.2 Member ESA Qualifications (45 Points) </a:t>
            </a:r>
          </a:p>
          <a:p>
            <a:pPr marL="0" indent="0">
              <a:buFont typeface="Arial" panose="020B0604020202020204" pitchFamily="34" charset="0"/>
              <a:buNone/>
            </a:pPr>
            <a:endParaRPr lang="en-US" sz="2900" dirty="0"/>
          </a:p>
          <a:p>
            <a:pPr marL="0" indent="0">
              <a:buFont typeface="Arial" panose="020B0604020202020204" pitchFamily="34" charset="0"/>
              <a:buNone/>
            </a:pPr>
            <a:endParaRPr lang="en-US" sz="2900" dirty="0"/>
          </a:p>
          <a:p>
            <a:endParaRPr lang="en-US" dirty="0"/>
          </a:p>
        </p:txBody>
      </p:sp>
    </p:spTree>
    <p:extLst>
      <p:ext uri="{BB962C8B-B14F-4D97-AF65-F5344CB8AC3E}">
        <p14:creationId xmlns:p14="http://schemas.microsoft.com/office/powerpoint/2010/main" val="19480070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82958"/>
          </a:xfrm>
        </p:spPr>
        <p:txBody>
          <a:bodyPr>
            <a:normAutofit/>
          </a:bodyPr>
          <a:lstStyle/>
          <a:p>
            <a:pPr marL="0" indent="0">
              <a:buNone/>
            </a:pPr>
            <a:r>
              <a:rPr lang="en-US" dirty="0"/>
              <a:t>TC8.2 Member Qualifications  </a:t>
            </a:r>
          </a:p>
          <a:p>
            <a:pPr marL="0" indent="0">
              <a:buNone/>
            </a:pPr>
            <a:endParaRPr lang="en-US" sz="2900" dirty="0"/>
          </a:p>
          <a:p>
            <a:pPr marL="0" indent="0">
              <a:buNone/>
            </a:pPr>
            <a:endParaRPr lang="en-US" sz="2900" dirty="0"/>
          </a:p>
          <a:p>
            <a:endParaRPr lang="en-US" dirty="0"/>
          </a:p>
        </p:txBody>
      </p:sp>
      <p:pic>
        <p:nvPicPr>
          <p:cNvPr id="6" name="Picture 5">
            <a:extLst>
              <a:ext uri="{FF2B5EF4-FFF2-40B4-BE49-F238E27FC236}">
                <a16:creationId xmlns:a16="http://schemas.microsoft.com/office/drawing/2014/main" id="{E1BC6C08-C415-6C14-00FD-38F2825D114E}"/>
              </a:ext>
            </a:extLst>
          </p:cNvPr>
          <p:cNvPicPr>
            <a:picLocks noChangeAspect="1"/>
          </p:cNvPicPr>
          <p:nvPr/>
        </p:nvPicPr>
        <p:blipFill>
          <a:blip r:embed="rId2"/>
          <a:stretch>
            <a:fillRect/>
          </a:stretch>
        </p:blipFill>
        <p:spPr>
          <a:xfrm>
            <a:off x="647765" y="1856096"/>
            <a:ext cx="6135172" cy="4759235"/>
          </a:xfrm>
          <a:prstGeom prst="rect">
            <a:avLst/>
          </a:prstGeom>
        </p:spPr>
      </p:pic>
    </p:spTree>
    <p:extLst>
      <p:ext uri="{BB962C8B-B14F-4D97-AF65-F5344CB8AC3E}">
        <p14:creationId xmlns:p14="http://schemas.microsoft.com/office/powerpoint/2010/main" val="8580787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989562"/>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sz="2900" dirty="0"/>
              <a:t>Currently Exploring </a:t>
            </a:r>
          </a:p>
          <a:p>
            <a:pPr lvl="1"/>
            <a:r>
              <a:rPr lang="en-US" dirty="0"/>
              <a:t>Phil Johnson for Standards Achievement Award</a:t>
            </a:r>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p:sp>
        <p:nvSpPr>
          <p:cNvPr id="4" name="Title 1">
            <a:extLst>
              <a:ext uri="{FF2B5EF4-FFF2-40B4-BE49-F238E27FC236}">
                <a16:creationId xmlns:a16="http://schemas.microsoft.com/office/drawing/2014/main" id="{0AFCAFAD-2705-97F4-3C57-BD1B8E65463C}"/>
              </a:ext>
            </a:extLst>
          </p:cNvPr>
          <p:cNvSpPr txBox="1">
            <a:spLocks/>
          </p:cNvSpPr>
          <p:nvPr/>
        </p:nvSpPr>
        <p:spPr>
          <a:xfrm rot="21092820">
            <a:off x="1259070" y="4552702"/>
            <a:ext cx="11257198" cy="643543"/>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dirty="0">
                <a:solidFill>
                  <a:srgbClr val="FF0000"/>
                </a:solidFill>
              </a:rPr>
              <a:t>T Abruzzo &amp; Ray Good to Coordinate on ESA/DSA  &amp; email out Fellow PP</a:t>
            </a:r>
          </a:p>
        </p:txBody>
      </p:sp>
    </p:spTree>
    <p:extLst>
      <p:ext uri="{BB962C8B-B14F-4D97-AF65-F5344CB8AC3E}">
        <p14:creationId xmlns:p14="http://schemas.microsoft.com/office/powerpoint/2010/main" val="1861789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p:txBody>
          <a:bodyPr>
            <a:normAutofit fontScale="90000"/>
          </a:bodyPr>
          <a:lstStyle/>
          <a:p>
            <a:r>
              <a:rPr lang="en-US" dirty="0"/>
              <a:t>TC Chairs Breakfast Report – T. </a:t>
            </a:r>
            <a:r>
              <a:rPr lang="en-US"/>
              <a:t>Bates-Abruzzo</a:t>
            </a:r>
            <a:endParaRPr lang="en-US" dirty="0"/>
          </a:p>
        </p:txBody>
      </p:sp>
      <p:sp>
        <p:nvSpPr>
          <p:cNvPr id="3" name="Content Placeholder 2">
            <a:extLst>
              <a:ext uri="{FF2B5EF4-FFF2-40B4-BE49-F238E27FC236}">
                <a16:creationId xmlns:a16="http://schemas.microsoft.com/office/drawing/2014/main" id="{2D56E373-8C59-417B-8D22-FFAC1A8362D6}"/>
              </a:ext>
            </a:extLst>
          </p:cNvPr>
          <p:cNvSpPr>
            <a:spLocks noGrp="1"/>
          </p:cNvSpPr>
          <p:nvPr>
            <p:ph idx="1"/>
          </p:nvPr>
        </p:nvSpPr>
        <p:spPr>
          <a:xfrm>
            <a:off x="472439" y="1605280"/>
            <a:ext cx="6426201" cy="4887595"/>
          </a:xfrm>
        </p:spPr>
        <p:txBody>
          <a:bodyPr>
            <a:normAutofit lnSpcReduction="10000"/>
          </a:bodyPr>
          <a:lstStyle/>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Global organization- GTIC &amp; ISO involvement</a:t>
            </a: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Decarbonization task force- new platform </a:t>
            </a:r>
            <a:r>
              <a:rPr kumimoji="0" lang="en-US" sz="1800" b="1" i="1" u="none" strike="noStrike" kern="0" cap="none" spc="0" normalizeH="0" baseline="0" noProof="0" dirty="0">
                <a:ln>
                  <a:noFill/>
                </a:ln>
                <a:solidFill>
                  <a:srgbClr val="1F579A"/>
                </a:solidFill>
                <a:effectLst/>
                <a:uLnTx/>
                <a:uFillTx/>
                <a:latin typeface="Calibri"/>
                <a:ea typeface="Calibri"/>
                <a:cs typeface="Calibri"/>
                <a:sym typeface="Calibri"/>
              </a:rPr>
              <a:t>Center of Excellence for Building Decarbonization </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(CEBD) </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&amp; publications, focus on life cycle carbon footprint</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Encouraging active participation and engaging with new members- explanation of different Programs at Conf</a:t>
            </a: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GAC Update- we are the resources for our politicians!</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Hybrid virtual meetings are here to stay</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Tracks for </a:t>
            </a:r>
            <a:r>
              <a:rPr lang="en-US"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Indianapolis</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open/listed online</a:t>
            </a:r>
            <a:endParaRPr lang="en-US" sz="1800" dirty="0">
              <a:effectLst/>
              <a:latin typeface="Tms Rmn"/>
              <a:ea typeface="Times New Roman" panose="02020603050405020304" pitchFamily="18" charset="0"/>
              <a:cs typeface="Times New Roman" panose="02020603050405020304" pitchFamily="18" charset="0"/>
            </a:endParaRPr>
          </a:p>
          <a:p>
            <a:endParaRPr lang="en-US" sz="2000" dirty="0"/>
          </a:p>
        </p:txBody>
      </p:sp>
      <p:sp>
        <p:nvSpPr>
          <p:cNvPr id="6" name="TextBox 5">
            <a:extLst>
              <a:ext uri="{FF2B5EF4-FFF2-40B4-BE49-F238E27FC236}">
                <a16:creationId xmlns:a16="http://schemas.microsoft.com/office/drawing/2014/main" id="{F9DD2F55-6DFD-D2FA-9997-0F6D31B25B4F}"/>
              </a:ext>
            </a:extLst>
          </p:cNvPr>
          <p:cNvSpPr txBox="1"/>
          <p:nvPr/>
        </p:nvSpPr>
        <p:spPr>
          <a:xfrm>
            <a:off x="6669055" y="1605280"/>
            <a:ext cx="6097554" cy="646331"/>
          </a:xfrm>
          <a:prstGeom prst="rect">
            <a:avLst/>
          </a:prstGeom>
          <a:noFill/>
        </p:spPr>
        <p:txBody>
          <a:bodyPr wrap="square">
            <a:spAutoFit/>
          </a:bodyPr>
          <a:lstStyle/>
          <a:p>
            <a:r>
              <a:rPr lang="en-US" dirty="0">
                <a:hlinkClick r:id="rId2"/>
              </a:rPr>
              <a:t>TAC training - Chair Breakfast Winter 2024.pptx (basecamp.com)</a:t>
            </a:r>
            <a:endParaRPr lang="en-US" dirty="0"/>
          </a:p>
        </p:txBody>
      </p:sp>
    </p:spTree>
    <p:extLst>
      <p:ext uri="{BB962C8B-B14F-4D97-AF65-F5344CB8AC3E}">
        <p14:creationId xmlns:p14="http://schemas.microsoft.com/office/powerpoint/2010/main" val="1662539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3962420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a:xfrm>
            <a:off x="733269" y="1352603"/>
            <a:ext cx="10515600" cy="4554537"/>
          </a:xfrm>
        </p:spPr>
        <p:txBody>
          <a:bodyPr>
            <a:noAutofit/>
          </a:bodyPr>
          <a:lstStyle/>
          <a:p>
            <a:pPr marL="0" marR="0" indent="0">
              <a:lnSpc>
                <a:spcPct val="120000"/>
              </a:lnSpc>
              <a:spcBef>
                <a:spcPts val="0"/>
              </a:spcBef>
              <a:spcAft>
                <a:spcPts val="0"/>
              </a:spcAft>
              <a:buNone/>
            </a:pPr>
            <a:r>
              <a:rPr lang="en-US" sz="1600" dirty="0">
                <a:effectLst/>
                <a:latin typeface="+mn-lt"/>
                <a:ea typeface="Calibri" panose="020F0502020204030204" pitchFamily="34" charset="0"/>
              </a:rPr>
              <a:t>New members (additions since summer meeting)</a:t>
            </a:r>
          </a:p>
          <a:p>
            <a:pPr marL="342900" marR="0" indent="-342900">
              <a:lnSpc>
                <a:spcPct val="120000"/>
              </a:lnSpc>
              <a:spcBef>
                <a:spcPts val="0"/>
              </a:spcBef>
              <a:spcAft>
                <a:spcPts val="0"/>
              </a:spcAft>
              <a:buFont typeface="Arial" panose="020B0604020202020204" pitchFamily="34" charset="0"/>
              <a:buChar char="•"/>
            </a:pPr>
            <a:r>
              <a:rPr lang="en-US" sz="1600" dirty="0">
                <a:latin typeface="+mn-lt"/>
                <a:ea typeface="Calibri" panose="020F0502020204030204" pitchFamily="34" charset="0"/>
              </a:rPr>
              <a:t>Esteban </a:t>
            </a:r>
            <a:r>
              <a:rPr lang="en-US" sz="1600" dirty="0" err="1">
                <a:latin typeface="+mn-lt"/>
                <a:ea typeface="Calibri" panose="020F0502020204030204" pitchFamily="34" charset="0"/>
              </a:rPr>
              <a:t>Baccini</a:t>
            </a:r>
            <a:r>
              <a:rPr lang="en-US" sz="1600" dirty="0">
                <a:latin typeface="+mn-lt"/>
                <a:ea typeface="Calibri" panose="020F0502020204030204" pitchFamily="34" charset="0"/>
              </a:rPr>
              <a:t>- present in person in Chicago</a:t>
            </a:r>
          </a:p>
          <a:p>
            <a:pPr marL="342900" indent="-342900">
              <a:lnSpc>
                <a:spcPct val="120000"/>
              </a:lnSpc>
              <a:spcBef>
                <a:spcPts val="0"/>
              </a:spcBef>
              <a:buFont typeface="Arial" panose="020B0604020202020204" pitchFamily="34" charset="0"/>
              <a:buChar char="•"/>
            </a:pPr>
            <a:r>
              <a:rPr lang="en-US" sz="1600" dirty="0">
                <a:effectLst/>
                <a:latin typeface="+mn-lt"/>
                <a:ea typeface="Calibri" panose="020F0502020204030204" pitchFamily="34" charset="0"/>
              </a:rPr>
              <a:t>Dr </a:t>
            </a:r>
            <a:r>
              <a:rPr lang="en-US" sz="1600" dirty="0" err="1">
                <a:effectLst/>
                <a:latin typeface="+mn-lt"/>
                <a:ea typeface="Calibri" panose="020F0502020204030204" pitchFamily="34" charset="0"/>
              </a:rPr>
              <a:t>Yintao</a:t>
            </a:r>
            <a:r>
              <a:rPr lang="en-US" sz="1600" dirty="0">
                <a:effectLst/>
                <a:latin typeface="+mn-lt"/>
                <a:ea typeface="Calibri" panose="020F0502020204030204" pitchFamily="34" charset="0"/>
              </a:rPr>
              <a:t> Wang- present at virtual subcommittee meeting- </a:t>
            </a:r>
          </a:p>
          <a:p>
            <a:pPr marL="342900" marR="0" indent="-342900">
              <a:lnSpc>
                <a:spcPct val="120000"/>
              </a:lnSpc>
              <a:spcBef>
                <a:spcPts val="0"/>
              </a:spcBef>
              <a:spcAft>
                <a:spcPts val="0"/>
              </a:spcAft>
              <a:buFont typeface="Arial" panose="020B0604020202020204" pitchFamily="34" charset="0"/>
              <a:buChar char="•"/>
            </a:pPr>
            <a:r>
              <a:rPr lang="en-US" sz="1600" dirty="0">
                <a:effectLst/>
                <a:latin typeface="+mn-lt"/>
                <a:ea typeface="Calibri" panose="020F0502020204030204" pitchFamily="34" charset="0"/>
              </a:rPr>
              <a:t>Andrew Hunter</a:t>
            </a:r>
          </a:p>
          <a:p>
            <a:pPr marL="342900" marR="0" indent="-342900">
              <a:lnSpc>
                <a:spcPct val="120000"/>
              </a:lnSpc>
              <a:spcBef>
                <a:spcPts val="0"/>
              </a:spcBef>
              <a:spcAft>
                <a:spcPts val="0"/>
              </a:spcAft>
              <a:buFont typeface="Arial" panose="020B0604020202020204" pitchFamily="34" charset="0"/>
              <a:buChar char="•"/>
            </a:pPr>
            <a:r>
              <a:rPr lang="en-US" sz="1600" dirty="0">
                <a:latin typeface="+mn-lt"/>
                <a:ea typeface="Calibri" panose="020F0502020204030204" pitchFamily="34" charset="0"/>
              </a:rPr>
              <a:t>Mingxia Hu</a:t>
            </a:r>
          </a:p>
          <a:p>
            <a:pPr marL="342900" marR="0" indent="-342900">
              <a:lnSpc>
                <a:spcPct val="120000"/>
              </a:lnSpc>
              <a:spcBef>
                <a:spcPts val="0"/>
              </a:spcBef>
              <a:spcAft>
                <a:spcPts val="0"/>
              </a:spcAft>
              <a:buFont typeface="Arial" panose="020B0604020202020204" pitchFamily="34" charset="0"/>
              <a:buChar char="•"/>
            </a:pPr>
            <a:r>
              <a:rPr lang="en-US" sz="1600" dirty="0">
                <a:latin typeface="+mn-lt"/>
                <a:ea typeface="Calibri" panose="020F0502020204030204" pitchFamily="34" charset="0"/>
              </a:rPr>
              <a:t>Ted Freeman</a:t>
            </a:r>
          </a:p>
          <a:p>
            <a:pPr marL="342900" marR="0" indent="-342900">
              <a:lnSpc>
                <a:spcPct val="120000"/>
              </a:lnSpc>
              <a:spcBef>
                <a:spcPts val="0"/>
              </a:spcBef>
              <a:spcAft>
                <a:spcPts val="0"/>
              </a:spcAft>
              <a:buFont typeface="Arial" panose="020B0604020202020204" pitchFamily="34" charset="0"/>
              <a:buChar char="•"/>
            </a:pPr>
            <a:r>
              <a:rPr lang="en-US" sz="1600" dirty="0">
                <a:effectLst/>
                <a:latin typeface="+mn-lt"/>
                <a:ea typeface="Calibri" panose="020F0502020204030204" pitchFamily="34" charset="0"/>
              </a:rPr>
              <a:t>Dr </a:t>
            </a:r>
            <a:r>
              <a:rPr lang="en-US" sz="1600" dirty="0" err="1">
                <a:effectLst/>
                <a:latin typeface="+mn-lt"/>
                <a:ea typeface="Calibri" panose="020F0502020204030204" pitchFamily="34" charset="0"/>
              </a:rPr>
              <a:t>Hanlong</a:t>
            </a:r>
            <a:r>
              <a:rPr lang="en-US" sz="1600" dirty="0">
                <a:effectLst/>
                <a:latin typeface="+mn-lt"/>
                <a:ea typeface="Calibri" panose="020F0502020204030204" pitchFamily="34" charset="0"/>
              </a:rPr>
              <a:t> Wan</a:t>
            </a:r>
          </a:p>
          <a:p>
            <a:pPr>
              <a:lnSpc>
                <a:spcPct val="120000"/>
              </a:lnSpc>
            </a:pPr>
            <a:r>
              <a:rPr lang="en-US" sz="1600" dirty="0">
                <a:latin typeface="+mn-lt"/>
              </a:rPr>
              <a:t>Attendees not on roster: </a:t>
            </a:r>
          </a:p>
          <a:p>
            <a:pPr marL="342900" indent="-342900">
              <a:lnSpc>
                <a:spcPct val="120000"/>
              </a:lnSpc>
              <a:buFont typeface="Wingdings" panose="05000000000000000000" pitchFamily="2" charset="2"/>
              <a:buChar char="§"/>
            </a:pPr>
            <a:r>
              <a:rPr lang="en-US" sz="1600" dirty="0">
                <a:latin typeface="+mn-lt"/>
              </a:rPr>
              <a:t>Robert Tucker Robert.tucker@atlascopco.com</a:t>
            </a:r>
          </a:p>
          <a:p>
            <a:pPr marL="342900" indent="-342900">
              <a:lnSpc>
                <a:spcPct val="120000"/>
              </a:lnSpc>
              <a:buFont typeface="Wingdings" panose="05000000000000000000" pitchFamily="2" charset="2"/>
              <a:buChar char="§"/>
            </a:pPr>
            <a:r>
              <a:rPr lang="en-US" sz="1600" dirty="0">
                <a:latin typeface="+mn-lt"/>
              </a:rPr>
              <a:t>Heath </a:t>
            </a:r>
            <a:r>
              <a:rPr lang="en-US" sz="1600" dirty="0" err="1">
                <a:latin typeface="+mn-lt"/>
              </a:rPr>
              <a:t>Whiddon</a:t>
            </a:r>
            <a:r>
              <a:rPr lang="en-US" sz="1600" dirty="0">
                <a:latin typeface="+mn-lt"/>
              </a:rPr>
              <a:t> heath.whiddon@danfoss.com</a:t>
            </a:r>
          </a:p>
          <a:p>
            <a:pPr marL="342900" indent="-342900">
              <a:lnSpc>
                <a:spcPct val="120000"/>
              </a:lnSpc>
              <a:buFont typeface="Wingdings" panose="05000000000000000000" pitchFamily="2" charset="2"/>
              <a:buChar char="§"/>
            </a:pPr>
            <a:r>
              <a:rPr lang="en-US" sz="1600" dirty="0">
                <a:latin typeface="+mn-lt"/>
              </a:rPr>
              <a:t>Sam Sills sam.sills.@tranetechnologies.com</a:t>
            </a:r>
          </a:p>
          <a:p>
            <a:pPr marL="342900" indent="-342900">
              <a:lnSpc>
                <a:spcPct val="120000"/>
              </a:lnSpc>
              <a:buFont typeface="Wingdings" panose="05000000000000000000" pitchFamily="2" charset="2"/>
              <a:buChar char="§"/>
            </a:pPr>
            <a:r>
              <a:rPr lang="en-US" sz="1600" dirty="0">
                <a:latin typeface="+mn-lt"/>
              </a:rPr>
              <a:t> Yecan </a:t>
            </a:r>
            <a:r>
              <a:rPr lang="en-US" sz="1600" dirty="0" err="1">
                <a:latin typeface="+mn-lt"/>
              </a:rPr>
              <a:t>Zhoy</a:t>
            </a:r>
            <a:r>
              <a:rPr lang="en-US" sz="1600" dirty="0">
                <a:latin typeface="+mn-lt"/>
              </a:rPr>
              <a:t> joel.chou@yeah.net</a:t>
            </a:r>
          </a:p>
          <a:p>
            <a:pPr marL="342900" indent="-342900">
              <a:lnSpc>
                <a:spcPct val="120000"/>
              </a:lnSpc>
              <a:buFont typeface="Wingdings" panose="05000000000000000000" pitchFamily="2" charset="2"/>
              <a:buChar char="§"/>
            </a:pPr>
            <a:r>
              <a:rPr lang="en-US" sz="1600" dirty="0">
                <a:latin typeface="+mn-lt"/>
              </a:rPr>
              <a:t>Heinz </a:t>
            </a:r>
            <a:r>
              <a:rPr lang="en-US" sz="1600" dirty="0" err="1">
                <a:latin typeface="+mn-lt"/>
              </a:rPr>
              <a:t>Juergeusen</a:t>
            </a:r>
            <a:r>
              <a:rPr lang="en-US" sz="1600" dirty="0">
                <a:latin typeface="+mn-lt"/>
              </a:rPr>
              <a:t> Heinz.juergeusen@bitzer.de</a:t>
            </a:r>
          </a:p>
          <a:p>
            <a:pPr marL="342900" indent="-342900">
              <a:lnSpc>
                <a:spcPct val="120000"/>
              </a:lnSpc>
              <a:buFont typeface="Wingdings" panose="05000000000000000000" pitchFamily="2" charset="2"/>
              <a:buChar char="§"/>
            </a:pPr>
            <a:r>
              <a:rPr lang="en-US" sz="1600" dirty="0">
                <a:latin typeface="+mn-lt"/>
              </a:rPr>
              <a:t>Brian Davis underwing1000@gmail.com</a:t>
            </a:r>
          </a:p>
        </p:txBody>
      </p:sp>
    </p:spTree>
    <p:extLst>
      <p:ext uri="{BB962C8B-B14F-4D97-AF65-F5344CB8AC3E}">
        <p14:creationId xmlns:p14="http://schemas.microsoft.com/office/powerpoint/2010/main" val="4537021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lstStyle/>
          <a:p>
            <a:r>
              <a:rPr lang="en-US" dirty="0"/>
              <a:t>For the Good and Wellbeing</a:t>
            </a:r>
          </a:p>
        </p:txBody>
      </p:sp>
      <p:sp>
        <p:nvSpPr>
          <p:cNvPr id="3" name="Content Placeholder 2">
            <a:extLst>
              <a:ext uri="{FF2B5EF4-FFF2-40B4-BE49-F238E27FC236}">
                <a16:creationId xmlns:a16="http://schemas.microsoft.com/office/drawing/2014/main" id="{136A5CA3-C9DE-4CE6-A4FB-09E9F838E44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093456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3" name="Content Placeholder 2">
            <a:extLst>
              <a:ext uri="{FF2B5EF4-FFF2-40B4-BE49-F238E27FC236}">
                <a16:creationId xmlns:a16="http://schemas.microsoft.com/office/drawing/2014/main" id="{BE4C8388-69E6-46BF-B64A-D805014313D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489771e-b7a1-49fe-b933-882b506dfe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C7BBAC9C501CDD4EB48EC24D88FD1005" ma:contentTypeVersion="14" ma:contentTypeDescription="Skapa ett nytt dokument." ma:contentTypeScope="" ma:versionID="16145953fd44845b0c4cf85261db47d4">
  <xsd:schema xmlns:xsd="http://www.w3.org/2001/XMLSchema" xmlns:xs="http://www.w3.org/2001/XMLSchema" xmlns:p="http://schemas.microsoft.com/office/2006/metadata/properties" xmlns:ns3="2e853b42-797c-4ef5-ad42-d18fab56a6d0" xmlns:ns4="9489771e-b7a1-49fe-b933-882b506dfeb4" targetNamespace="http://schemas.microsoft.com/office/2006/metadata/properties" ma:root="true" ma:fieldsID="ae233c070b854727e2d385fb44e11da9" ns3:_="" ns4:_="">
    <xsd:import namespace="2e853b42-797c-4ef5-ad42-d18fab56a6d0"/>
    <xsd:import namespace="9489771e-b7a1-49fe-b933-882b506dfeb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LengthInSeconds" minOccurs="0"/>
                <xsd:element ref="ns4:_activity" minOccurs="0"/>
                <xsd:element ref="ns4:MediaServiceObjectDetectorVersion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53b42-797c-4ef5-ad42-d18fab56a6d0"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lat med information" ma:internalName="SharedWithDetails" ma:readOnly="true">
      <xsd:simpleType>
        <xsd:restriction base="dms:Note">
          <xsd:maxLength value="255"/>
        </xsd:restriction>
      </xsd:simpleType>
    </xsd:element>
    <xsd:element name="SharingHintHash" ma:index="10" nillable="true" ma:displayName="Delar tips,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489771e-b7a1-49fe-b933-882b506dfeb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93713C-794D-4711-AAB7-A1ECCBCE3C4F}">
  <ds:schemaRefs>
    <ds:schemaRef ds:uri="http://schemas.microsoft.com/office/2006/documentManagement/types"/>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openxmlformats.org/package/2006/metadata/core-properties"/>
    <ds:schemaRef ds:uri="9489771e-b7a1-49fe-b933-882b506dfeb4"/>
    <ds:schemaRef ds:uri="2e853b42-797c-4ef5-ad42-d18fab56a6d0"/>
    <ds:schemaRef ds:uri="http://purl.org/dc/dcmitype/"/>
  </ds:schemaRefs>
</ds:datastoreItem>
</file>

<file path=customXml/itemProps2.xml><?xml version="1.0" encoding="utf-8"?>
<ds:datastoreItem xmlns:ds="http://schemas.openxmlformats.org/officeDocument/2006/customXml" ds:itemID="{89FEA994-5E84-4706-BEF6-B3996CD58EC8}">
  <ds:schemaRefs>
    <ds:schemaRef ds:uri="http://schemas.microsoft.com/sharepoint/v3/contenttype/forms"/>
  </ds:schemaRefs>
</ds:datastoreItem>
</file>

<file path=customXml/itemProps3.xml><?xml version="1.0" encoding="utf-8"?>
<ds:datastoreItem xmlns:ds="http://schemas.openxmlformats.org/officeDocument/2006/customXml" ds:itemID="{9AFBBF46-9BF0-4B33-A8E7-A3B1D77CBD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853b42-797c-4ef5-ad42-d18fab56a6d0"/>
    <ds:schemaRef ds:uri="9489771e-b7a1-49fe-b933-882b506dfe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d6a82de-332f-43b8-a8a7-1928fd67507f}" enabled="1" method="Standard" siteId="{097464b8-069c-453e-9254-c17ec707310d}" removed="0"/>
</clbl:labelList>
</file>

<file path=docProps/app.xml><?xml version="1.0" encoding="utf-8"?>
<Properties xmlns="http://schemas.openxmlformats.org/officeDocument/2006/extended-properties" xmlns:vt="http://schemas.openxmlformats.org/officeDocument/2006/docPropsVTypes">
  <Template/>
  <TotalTime>19651</TotalTime>
  <Words>4670</Words>
  <Application>Microsoft Office PowerPoint</Application>
  <PresentationFormat>Widescreen</PresentationFormat>
  <Paragraphs>413</Paragraphs>
  <Slides>46</Slides>
  <Notes>12</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2</vt:i4>
      </vt:variant>
      <vt:variant>
        <vt:lpstr>Slide Titles</vt:lpstr>
      </vt:variant>
      <vt:variant>
        <vt:i4>46</vt:i4>
      </vt:variant>
    </vt:vector>
  </HeadingPairs>
  <TitlesOfParts>
    <vt:vector size="59" baseType="lpstr">
      <vt:lpstr>Arial</vt:lpstr>
      <vt:lpstr>Berthold Akzidenz Grotesk</vt:lpstr>
      <vt:lpstr>Calibri</vt:lpstr>
      <vt:lpstr>Calibri Light</vt:lpstr>
      <vt:lpstr>Courier New</vt:lpstr>
      <vt:lpstr>Symbol</vt:lpstr>
      <vt:lpstr>Times New Roman</vt:lpstr>
      <vt:lpstr>Tms Rmn</vt:lpstr>
      <vt:lpstr>Wingdings</vt:lpstr>
      <vt:lpstr>1_Office Theme</vt:lpstr>
      <vt:lpstr>Office Theme</vt:lpstr>
      <vt:lpstr>Document</vt:lpstr>
      <vt:lpstr>Acrobat Document</vt:lpstr>
      <vt:lpstr>PowerPoint Presentation</vt:lpstr>
      <vt:lpstr>Call to Order, Welcome, and Introductions</vt:lpstr>
      <vt:lpstr>Quorum Check – Trent Hunt</vt:lpstr>
      <vt:lpstr>PowerPoint Presentation</vt:lpstr>
      <vt:lpstr>Agenda</vt:lpstr>
      <vt:lpstr>TC8.2 Centrifugal Machines Scope</vt:lpstr>
      <vt:lpstr>TC8.2 Centrifugal Machines Mission Statement</vt:lpstr>
      <vt:lpstr>TC8.2 Centrifugal Machines Mission Statement</vt:lpstr>
      <vt:lpstr>Review and Approve Previous Meeting Minutes</vt:lpstr>
      <vt:lpstr>Standards Report Standards Subcommittee – Phil Johnson (chair)</vt:lpstr>
      <vt:lpstr>Standards Report ASHRAE Standard 30-2019 (Nick Zupp, Chair SSPC30)</vt:lpstr>
      <vt:lpstr>Standards Report ASHRAE Standard 184-2020 (Phil Johnson)</vt:lpstr>
      <vt:lpstr>Standards Report ASHRAE Standard 184-2020 (Phil Johnson)</vt:lpstr>
      <vt:lpstr>Standards Report ASHRAE Standard 225-2020 (Phil Johnson)</vt:lpstr>
      <vt:lpstr>Standards Report ASHRAE Standard 225-2020 (Phil Johnson)</vt:lpstr>
      <vt:lpstr>Standards Report ASHRAE Guideline 22-2012  (Daryl Showalter, Chair GPC22)</vt:lpstr>
      <vt:lpstr>Standards Report ASHRAE SPC 196 (Daryl Showalter)</vt:lpstr>
      <vt:lpstr>Standards Report ASHRAE Standard 23 (Scott MacBain, past Chair SPC23)</vt:lpstr>
      <vt:lpstr>Standards Report ASHRAE Standard 90.1-2022  (Rick Heiden)</vt:lpstr>
      <vt:lpstr>Standards Report AHRI Standards 550/590|551/591 (Phil Johnson)</vt:lpstr>
      <vt:lpstr>Standards Report AHRI Standard 1520 (Matt Cambio)</vt:lpstr>
      <vt:lpstr>Standards Report ISO/TC 86/SC 4 (Justin Prosser)</vt:lpstr>
      <vt:lpstr>MTG.LowGWP Report (Phil Johnson, TC 8.2 Liaison)</vt:lpstr>
      <vt:lpstr>MTG.LowGWP Report (Phil Johnson, TC 8.2 Liaison)</vt:lpstr>
      <vt:lpstr>MTG.LowGWP Report (Phil Johnson, TC 8.2 Liaison)</vt:lpstr>
      <vt:lpstr>MTG.LowGWP Report (Phil Johnson, TC 8.2 Liaison)</vt:lpstr>
      <vt:lpstr>Program Subcommittee Report – Mark Rogan (chair)</vt:lpstr>
      <vt:lpstr>Program Subcommittee Report – Mark Rogan (chair)</vt:lpstr>
      <vt:lpstr>Program Subcommittee Report – Mark Rogan (chair)</vt:lpstr>
      <vt:lpstr>Program Subcommittee Report – Mark Rogan (chair)</vt:lpstr>
      <vt:lpstr>Research Subcommittee Report – Daryl Showalter (chair)</vt:lpstr>
      <vt:lpstr>Research Subcommittee Report – Daryl Showalter (chair)</vt:lpstr>
      <vt:lpstr>TC 8.1 &amp; 8.2 Handbook – Scott MacBain (Chair)</vt:lpstr>
      <vt:lpstr>TC8.2 Leadership Roles – Drew Turner</vt:lpstr>
      <vt:lpstr>Membership – T. Hunt https://tpc.ashrae.org/Membership?cmtKey=83a02e09-1a12-4ee1-bbf8-3ba74490dec7</vt:lpstr>
      <vt:lpstr>Webmaster – Dan Kemper</vt:lpstr>
      <vt:lpstr>Personal Awards for General Society Activities</vt:lpstr>
      <vt:lpstr>Honors and Awards Flowchart</vt:lpstr>
      <vt:lpstr>Honors and Awards – Ray Good                         Continued                                </vt:lpstr>
      <vt:lpstr>Honors and Awards – Ray Good                         Continued                                </vt:lpstr>
      <vt:lpstr>Honors and Awards – Ray Good                         Continued                                </vt:lpstr>
      <vt:lpstr>TC Chairs Breakfast Report – T. Bates-Abruzzo</vt:lpstr>
      <vt:lpstr>Old Business – D. Turner</vt:lpstr>
      <vt:lpstr>New Business – D. Turner</vt:lpstr>
      <vt:lpstr>For the Good and Wellbeing</vt:lpstr>
      <vt:lpstr>Adjourn</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Tiffany Bates Abruzzo</cp:lastModifiedBy>
  <cp:revision>202</cp:revision>
  <cp:lastPrinted>2020-05-26T18:27:10Z</cp:lastPrinted>
  <dcterms:created xsi:type="dcterms:W3CDTF">2017-02-06T18:00:44Z</dcterms:created>
  <dcterms:modified xsi:type="dcterms:W3CDTF">2024-02-02T06:36:39Z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0x010100C7BBAC9C501CDD4EB48EC24D88FD1005</vt:lpwstr>
  </property>
  <property fmtid="{D5CDD505-2E9C-101B-9397-08002B2CF9AE}" pid="3" name="MSIP_Label_8d6a82de-332f-43b8-a8a7-1928fd67507f_Enabled">
    <vt:lpwstr>true</vt:lpwstr>
  </property>
  <property fmtid="{D5CDD505-2E9C-101B-9397-08002B2CF9AE}" pid="4" name="MSIP_Label_8d6a82de-332f-43b8-a8a7-1928fd67507f_SetDate">
    <vt:lpwstr>2021-06-16T14:39:46Z</vt:lpwstr>
  </property>
  <property fmtid="{D5CDD505-2E9C-101B-9397-08002B2CF9AE}" pid="5" name="MSIP_Label_8d6a82de-332f-43b8-a8a7-1928fd67507f_Method">
    <vt:lpwstr>Standard</vt:lpwstr>
  </property>
  <property fmtid="{D5CDD505-2E9C-101B-9397-08002B2CF9AE}" pid="6" name="MSIP_Label_8d6a82de-332f-43b8-a8a7-1928fd67507f_Name">
    <vt:lpwstr>1. Business</vt:lpwstr>
  </property>
  <property fmtid="{D5CDD505-2E9C-101B-9397-08002B2CF9AE}" pid="7" name="MSIP_Label_8d6a82de-332f-43b8-a8a7-1928fd67507f_SiteId">
    <vt:lpwstr>097464b8-069c-453e-9254-c17ec707310d</vt:lpwstr>
  </property>
  <property fmtid="{D5CDD505-2E9C-101B-9397-08002B2CF9AE}" pid="8" name="MSIP_Label_8d6a82de-332f-43b8-a8a7-1928fd67507f_ActionId">
    <vt:lpwstr>0ebfe771-8cc5-4d5e-9d69-6e8ec3067f15</vt:lpwstr>
  </property>
  <property fmtid="{D5CDD505-2E9C-101B-9397-08002B2CF9AE}" pid="9" name="MSIP_Label_8d6a82de-332f-43b8-a8a7-1928fd67507f_ContentBits">
    <vt:lpwstr>2</vt:lpwstr>
  </property>
  <property fmtid="{D5CDD505-2E9C-101B-9397-08002B2CF9AE}" pid="10" name="ClassificationContentMarkingFooterLocations">
    <vt:lpwstr>Office Theme:9</vt:lpwstr>
  </property>
  <property fmtid="{D5CDD505-2E9C-101B-9397-08002B2CF9AE}" pid="11" name="ClassificationContentMarkingFooterText">
    <vt:lpwstr>Classified as Business</vt:lpwstr>
  </property>
</Properties>
</file>