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798" r:id="rId5"/>
    <p:sldId id="879" r:id="rId6"/>
    <p:sldId id="880" r:id="rId7"/>
    <p:sldId id="765" r:id="rId8"/>
    <p:sldId id="799" r:id="rId9"/>
    <p:sldId id="796" r:id="rId10"/>
    <p:sldId id="800" r:id="rId11"/>
    <p:sldId id="829" r:id="rId12"/>
    <p:sldId id="802" r:id="rId13"/>
    <p:sldId id="903" r:id="rId14"/>
    <p:sldId id="904" r:id="rId15"/>
    <p:sldId id="905" r:id="rId16"/>
    <p:sldId id="906" r:id="rId17"/>
    <p:sldId id="907" r:id="rId18"/>
    <p:sldId id="908" r:id="rId19"/>
    <p:sldId id="909" r:id="rId20"/>
    <p:sldId id="910" r:id="rId21"/>
    <p:sldId id="911" r:id="rId22"/>
    <p:sldId id="912" r:id="rId23"/>
    <p:sldId id="913" r:id="rId24"/>
    <p:sldId id="914" r:id="rId25"/>
    <p:sldId id="915" r:id="rId26"/>
    <p:sldId id="916" r:id="rId27"/>
    <p:sldId id="917" r:id="rId28"/>
    <p:sldId id="918" r:id="rId29"/>
    <p:sldId id="849" r:id="rId30"/>
    <p:sldId id="850" r:id="rId31"/>
    <p:sldId id="851" r:id="rId32"/>
    <p:sldId id="852" r:id="rId33"/>
    <p:sldId id="887" r:id="rId34"/>
    <p:sldId id="888" r:id="rId35"/>
    <p:sldId id="878" r:id="rId36"/>
    <p:sldId id="881" r:id="rId37"/>
    <p:sldId id="868" r:id="rId38"/>
    <p:sldId id="886" r:id="rId39"/>
    <p:sldId id="867" r:id="rId40"/>
    <p:sldId id="919" r:id="rId41"/>
    <p:sldId id="845" r:id="rId42"/>
    <p:sldId id="825" r:id="rId43"/>
    <p:sldId id="815" r:id="rId44"/>
    <p:sldId id="816" r:id="rId45"/>
    <p:sldId id="817" r:id="rId46"/>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3447" autoAdjust="0"/>
  </p:normalViewPr>
  <p:slideViewPr>
    <p:cSldViewPr snapToGrid="0">
      <p:cViewPr varScale="1">
        <p:scale>
          <a:sx n="63" d="100"/>
          <a:sy n="63" d="100"/>
        </p:scale>
        <p:origin x="272" y="44"/>
      </p:cViewPr>
      <p:guideLst/>
    </p:cSldViewPr>
  </p:slideViewPr>
  <p:outlineViewPr>
    <p:cViewPr>
      <p:scale>
        <a:sx n="33" d="100"/>
        <a:sy n="33" d="100"/>
      </p:scale>
      <p:origin x="0" y="0"/>
    </p:cViewPr>
  </p:outlineViewPr>
  <p:notesTextViewPr>
    <p:cViewPr>
      <p:scale>
        <a:sx n="50" d="100"/>
        <a:sy n="50" d="100"/>
      </p:scale>
      <p:origin x="0" y="0"/>
    </p:cViewPr>
  </p:notesTextViewPr>
  <p:notesViewPr>
    <p:cSldViewPr snapToGrid="0">
      <p:cViewPr varScale="1">
        <p:scale>
          <a:sx n="48" d="100"/>
          <a:sy n="48" d="100"/>
        </p:scale>
        <p:origin x="2684"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ew Turner" userId="9842df58-5719-4504-bf1b-7368ef8be8ee" providerId="ADAL" clId="{7DBC2AC1-1FA9-4DF9-901F-F6798AD63875}"/>
    <pc:docChg chg="custSel modSld">
      <pc:chgData name="Drew Turner" userId="9842df58-5719-4504-bf1b-7368ef8be8ee" providerId="ADAL" clId="{7DBC2AC1-1FA9-4DF9-901F-F6798AD63875}" dt="2023-02-06T19:20:31.796" v="94" actId="20577"/>
      <pc:docMkLst>
        <pc:docMk/>
      </pc:docMkLst>
      <pc:sldChg chg="delSp mod">
        <pc:chgData name="Drew Turner" userId="9842df58-5719-4504-bf1b-7368ef8be8ee" providerId="ADAL" clId="{7DBC2AC1-1FA9-4DF9-901F-F6798AD63875}" dt="2023-02-06T18:47:17.105" v="1" actId="478"/>
        <pc:sldMkLst>
          <pc:docMk/>
          <pc:sldMk cId="2575153518" sldId="799"/>
        </pc:sldMkLst>
        <pc:spChg chg="del">
          <ac:chgData name="Drew Turner" userId="9842df58-5719-4504-bf1b-7368ef8be8ee" providerId="ADAL" clId="{7DBC2AC1-1FA9-4DF9-901F-F6798AD63875}" dt="2023-02-06T18:47:17.105" v="1" actId="478"/>
          <ac:spMkLst>
            <pc:docMk/>
            <pc:sldMk cId="2575153518" sldId="799"/>
            <ac:spMk id="4" creationId="{A4238CDE-6895-C922-0D68-F2EA5F715F4D}"/>
          </ac:spMkLst>
        </pc:spChg>
      </pc:sldChg>
      <pc:sldChg chg="delSp mod">
        <pc:chgData name="Drew Turner" userId="9842df58-5719-4504-bf1b-7368ef8be8ee" providerId="ADAL" clId="{7DBC2AC1-1FA9-4DF9-901F-F6798AD63875}" dt="2023-02-06T18:47:24.331" v="2" actId="478"/>
        <pc:sldMkLst>
          <pc:docMk/>
          <pc:sldMk cId="4287025874" sldId="802"/>
        </pc:sldMkLst>
        <pc:spChg chg="del">
          <ac:chgData name="Drew Turner" userId="9842df58-5719-4504-bf1b-7368ef8be8ee" providerId="ADAL" clId="{7DBC2AC1-1FA9-4DF9-901F-F6798AD63875}" dt="2023-02-06T18:47:24.331" v="2" actId="478"/>
          <ac:spMkLst>
            <pc:docMk/>
            <pc:sldMk cId="4287025874" sldId="802"/>
            <ac:spMk id="4" creationId="{0C5B052E-1E92-A555-51C8-A27C30799584}"/>
          </ac:spMkLst>
        </pc:spChg>
      </pc:sldChg>
      <pc:sldChg chg="delSp mod">
        <pc:chgData name="Drew Turner" userId="9842df58-5719-4504-bf1b-7368ef8be8ee" providerId="ADAL" clId="{7DBC2AC1-1FA9-4DF9-901F-F6798AD63875}" dt="2023-02-06T18:49:18.446" v="23" actId="478"/>
        <pc:sldMkLst>
          <pc:docMk/>
          <pc:sldMk cId="4206587478" sldId="849"/>
        </pc:sldMkLst>
        <pc:spChg chg="del">
          <ac:chgData name="Drew Turner" userId="9842df58-5719-4504-bf1b-7368ef8be8ee" providerId="ADAL" clId="{7DBC2AC1-1FA9-4DF9-901F-F6798AD63875}" dt="2023-02-06T18:49:18.446" v="23" actId="478"/>
          <ac:spMkLst>
            <pc:docMk/>
            <pc:sldMk cId="4206587478" sldId="849"/>
            <ac:spMk id="4" creationId="{3CF7445C-53CE-D523-D129-CD96A61214F3}"/>
          </ac:spMkLst>
        </pc:spChg>
      </pc:sldChg>
      <pc:sldChg chg="delSp mod">
        <pc:chgData name="Drew Turner" userId="9842df58-5719-4504-bf1b-7368ef8be8ee" providerId="ADAL" clId="{7DBC2AC1-1FA9-4DF9-901F-F6798AD63875}" dt="2023-02-06T18:49:21.561" v="24" actId="478"/>
        <pc:sldMkLst>
          <pc:docMk/>
          <pc:sldMk cId="2989679009" sldId="850"/>
        </pc:sldMkLst>
        <pc:spChg chg="del">
          <ac:chgData name="Drew Turner" userId="9842df58-5719-4504-bf1b-7368ef8be8ee" providerId="ADAL" clId="{7DBC2AC1-1FA9-4DF9-901F-F6798AD63875}" dt="2023-02-06T18:49:21.561" v="24" actId="478"/>
          <ac:spMkLst>
            <pc:docMk/>
            <pc:sldMk cId="2989679009" sldId="850"/>
            <ac:spMk id="4" creationId="{465FA92A-5E40-CDEA-ADC5-D92FB3E28E94}"/>
          </ac:spMkLst>
        </pc:spChg>
      </pc:sldChg>
      <pc:sldChg chg="delSp mod">
        <pc:chgData name="Drew Turner" userId="9842df58-5719-4504-bf1b-7368ef8be8ee" providerId="ADAL" clId="{7DBC2AC1-1FA9-4DF9-901F-F6798AD63875}" dt="2023-02-06T18:49:25.334" v="25" actId="478"/>
        <pc:sldMkLst>
          <pc:docMk/>
          <pc:sldMk cId="41632262" sldId="851"/>
        </pc:sldMkLst>
        <pc:spChg chg="del">
          <ac:chgData name="Drew Turner" userId="9842df58-5719-4504-bf1b-7368ef8be8ee" providerId="ADAL" clId="{7DBC2AC1-1FA9-4DF9-901F-F6798AD63875}" dt="2023-02-06T18:49:25.334" v="25" actId="478"/>
          <ac:spMkLst>
            <pc:docMk/>
            <pc:sldMk cId="41632262" sldId="851"/>
            <ac:spMk id="4" creationId="{A10E027B-1D5B-63E4-247C-98D3766205E9}"/>
          </ac:spMkLst>
        </pc:spChg>
      </pc:sldChg>
      <pc:sldChg chg="delSp mod">
        <pc:chgData name="Drew Turner" userId="9842df58-5719-4504-bf1b-7368ef8be8ee" providerId="ADAL" clId="{7DBC2AC1-1FA9-4DF9-901F-F6798AD63875}" dt="2023-02-06T18:49:29.185" v="26" actId="478"/>
        <pc:sldMkLst>
          <pc:docMk/>
          <pc:sldMk cId="2824792661" sldId="852"/>
        </pc:sldMkLst>
        <pc:spChg chg="del">
          <ac:chgData name="Drew Turner" userId="9842df58-5719-4504-bf1b-7368ef8be8ee" providerId="ADAL" clId="{7DBC2AC1-1FA9-4DF9-901F-F6798AD63875}" dt="2023-02-06T18:49:29.185" v="26" actId="478"/>
          <ac:spMkLst>
            <pc:docMk/>
            <pc:sldMk cId="2824792661" sldId="852"/>
            <ac:spMk id="4" creationId="{28FA9202-4193-0730-8E5B-2E94B971C01D}"/>
          </ac:spMkLst>
        </pc:spChg>
      </pc:sldChg>
      <pc:sldChg chg="delSp mod">
        <pc:chgData name="Drew Turner" userId="9842df58-5719-4504-bf1b-7368ef8be8ee" providerId="ADAL" clId="{7DBC2AC1-1FA9-4DF9-901F-F6798AD63875}" dt="2023-02-06T18:50:10.232" v="34" actId="478"/>
        <pc:sldMkLst>
          <pc:docMk/>
          <pc:sldMk cId="2851291293" sldId="867"/>
        </pc:sldMkLst>
        <pc:spChg chg="del">
          <ac:chgData name="Drew Turner" userId="9842df58-5719-4504-bf1b-7368ef8be8ee" providerId="ADAL" clId="{7DBC2AC1-1FA9-4DF9-901F-F6798AD63875}" dt="2023-02-06T18:50:10.232" v="34" actId="478"/>
          <ac:spMkLst>
            <pc:docMk/>
            <pc:sldMk cId="2851291293" sldId="867"/>
            <ac:spMk id="4" creationId="{ECEFACB9-1655-8D5A-EF3C-8168B14582F3}"/>
          </ac:spMkLst>
        </pc:spChg>
      </pc:sldChg>
      <pc:sldChg chg="addSp modSp mod">
        <pc:chgData name="Drew Turner" userId="9842df58-5719-4504-bf1b-7368ef8be8ee" providerId="ADAL" clId="{7DBC2AC1-1FA9-4DF9-901F-F6798AD63875}" dt="2023-02-06T18:49:56.292" v="32" actId="1076"/>
        <pc:sldMkLst>
          <pc:docMk/>
          <pc:sldMk cId="3472193619" sldId="868"/>
        </pc:sldMkLst>
        <pc:spChg chg="add mod">
          <ac:chgData name="Drew Turner" userId="9842df58-5719-4504-bf1b-7368ef8be8ee" providerId="ADAL" clId="{7DBC2AC1-1FA9-4DF9-901F-F6798AD63875}" dt="2023-02-06T18:49:56.292" v="32" actId="1076"/>
          <ac:spMkLst>
            <pc:docMk/>
            <pc:sldMk cId="3472193619" sldId="868"/>
            <ac:spMk id="3" creationId="{A33582CE-00AB-C786-39F8-6C1AD1130EAE}"/>
          </ac:spMkLst>
        </pc:spChg>
      </pc:sldChg>
      <pc:sldChg chg="delSp mod">
        <pc:chgData name="Drew Turner" userId="9842df58-5719-4504-bf1b-7368ef8be8ee" providerId="ADAL" clId="{7DBC2AC1-1FA9-4DF9-901F-F6798AD63875}" dt="2023-02-06T18:49:42.489" v="29" actId="478"/>
        <pc:sldMkLst>
          <pc:docMk/>
          <pc:sldMk cId="2320728578" sldId="878"/>
        </pc:sldMkLst>
        <pc:spChg chg="del">
          <ac:chgData name="Drew Turner" userId="9842df58-5719-4504-bf1b-7368ef8be8ee" providerId="ADAL" clId="{7DBC2AC1-1FA9-4DF9-901F-F6798AD63875}" dt="2023-02-06T18:49:42.489" v="29" actId="478"/>
          <ac:spMkLst>
            <pc:docMk/>
            <pc:sldMk cId="2320728578" sldId="878"/>
            <ac:spMk id="2" creationId="{219AF824-527B-2776-9B25-995426052467}"/>
          </ac:spMkLst>
        </pc:spChg>
      </pc:sldChg>
      <pc:sldChg chg="delSp modSp mod">
        <pc:chgData name="Drew Turner" userId="9842df58-5719-4504-bf1b-7368ef8be8ee" providerId="ADAL" clId="{7DBC2AC1-1FA9-4DF9-901F-F6798AD63875}" dt="2023-02-06T19:20:31.796" v="94" actId="20577"/>
        <pc:sldMkLst>
          <pc:docMk/>
          <pc:sldMk cId="2260901639" sldId="880"/>
        </pc:sldMkLst>
        <pc:spChg chg="mod">
          <ac:chgData name="Drew Turner" userId="9842df58-5719-4504-bf1b-7368ef8be8ee" providerId="ADAL" clId="{7DBC2AC1-1FA9-4DF9-901F-F6798AD63875}" dt="2023-02-06T19:20:31.796" v="94" actId="20577"/>
          <ac:spMkLst>
            <pc:docMk/>
            <pc:sldMk cId="2260901639" sldId="880"/>
            <ac:spMk id="3" creationId="{24D2A135-7FB9-4D44-A88A-175189077CA1}"/>
          </ac:spMkLst>
        </pc:spChg>
        <pc:spChg chg="del">
          <ac:chgData name="Drew Turner" userId="9842df58-5719-4504-bf1b-7368ef8be8ee" providerId="ADAL" clId="{7DBC2AC1-1FA9-4DF9-901F-F6798AD63875}" dt="2023-02-06T18:47:12.739" v="0" actId="478"/>
          <ac:spMkLst>
            <pc:docMk/>
            <pc:sldMk cId="2260901639" sldId="880"/>
            <ac:spMk id="4" creationId="{1F8D2E80-3B58-2917-EE91-4683EA1A0464}"/>
          </ac:spMkLst>
        </pc:spChg>
      </pc:sldChg>
      <pc:sldChg chg="delSp mod">
        <pc:chgData name="Drew Turner" userId="9842df58-5719-4504-bf1b-7368ef8be8ee" providerId="ADAL" clId="{7DBC2AC1-1FA9-4DF9-901F-F6798AD63875}" dt="2023-02-06T18:49:45.429" v="30" actId="478"/>
        <pc:sldMkLst>
          <pc:docMk/>
          <pc:sldMk cId="2754133182" sldId="881"/>
        </pc:sldMkLst>
        <pc:spChg chg="del">
          <ac:chgData name="Drew Turner" userId="9842df58-5719-4504-bf1b-7368ef8be8ee" providerId="ADAL" clId="{7DBC2AC1-1FA9-4DF9-901F-F6798AD63875}" dt="2023-02-06T18:49:45.429" v="30" actId="478"/>
          <ac:spMkLst>
            <pc:docMk/>
            <pc:sldMk cId="2754133182" sldId="881"/>
            <ac:spMk id="4" creationId="{EE99129A-763A-17EB-7B49-CB119C2CCBAF}"/>
          </ac:spMkLst>
        </pc:spChg>
      </pc:sldChg>
      <pc:sldChg chg="addSp delSp modSp mod">
        <pc:chgData name="Drew Turner" userId="9842df58-5719-4504-bf1b-7368ef8be8ee" providerId="ADAL" clId="{7DBC2AC1-1FA9-4DF9-901F-F6798AD63875}" dt="2023-02-06T18:51:33.807" v="69" actId="207"/>
        <pc:sldMkLst>
          <pc:docMk/>
          <pc:sldMk cId="4143381801" sldId="886"/>
        </pc:sldMkLst>
        <pc:spChg chg="mod">
          <ac:chgData name="Drew Turner" userId="9842df58-5719-4504-bf1b-7368ef8be8ee" providerId="ADAL" clId="{7DBC2AC1-1FA9-4DF9-901F-F6798AD63875}" dt="2023-02-06T18:51:33.807" v="69" actId="207"/>
          <ac:spMkLst>
            <pc:docMk/>
            <pc:sldMk cId="4143381801" sldId="886"/>
            <ac:spMk id="3" creationId="{DDE131B1-17CA-48F6-A5F2-67D17CB7F2C9}"/>
          </ac:spMkLst>
        </pc:spChg>
        <pc:spChg chg="add del mod">
          <ac:chgData name="Drew Turner" userId="9842df58-5719-4504-bf1b-7368ef8be8ee" providerId="ADAL" clId="{7DBC2AC1-1FA9-4DF9-901F-F6798AD63875}" dt="2023-02-06T18:51:20.559" v="56" actId="478"/>
          <ac:spMkLst>
            <pc:docMk/>
            <pc:sldMk cId="4143381801" sldId="886"/>
            <ac:spMk id="4" creationId="{AA6E57C5-F19E-BA20-9A64-0F06FAB29571}"/>
          </ac:spMkLst>
        </pc:spChg>
      </pc:sldChg>
      <pc:sldChg chg="delSp mod">
        <pc:chgData name="Drew Turner" userId="9842df58-5719-4504-bf1b-7368ef8be8ee" providerId="ADAL" clId="{7DBC2AC1-1FA9-4DF9-901F-F6798AD63875}" dt="2023-02-06T18:49:32.780" v="27" actId="478"/>
        <pc:sldMkLst>
          <pc:docMk/>
          <pc:sldMk cId="1634926464" sldId="887"/>
        </pc:sldMkLst>
        <pc:spChg chg="del">
          <ac:chgData name="Drew Turner" userId="9842df58-5719-4504-bf1b-7368ef8be8ee" providerId="ADAL" clId="{7DBC2AC1-1FA9-4DF9-901F-F6798AD63875}" dt="2023-02-06T18:49:32.780" v="27" actId="478"/>
          <ac:spMkLst>
            <pc:docMk/>
            <pc:sldMk cId="1634926464" sldId="887"/>
            <ac:spMk id="4" creationId="{76D5F400-D468-8A4D-A5FF-76DD0D09EA56}"/>
          </ac:spMkLst>
        </pc:spChg>
      </pc:sldChg>
      <pc:sldChg chg="delSp mod">
        <pc:chgData name="Drew Turner" userId="9842df58-5719-4504-bf1b-7368ef8be8ee" providerId="ADAL" clId="{7DBC2AC1-1FA9-4DF9-901F-F6798AD63875}" dt="2023-02-06T18:49:39.206" v="28" actId="478"/>
        <pc:sldMkLst>
          <pc:docMk/>
          <pc:sldMk cId="1019925371" sldId="888"/>
        </pc:sldMkLst>
        <pc:spChg chg="del">
          <ac:chgData name="Drew Turner" userId="9842df58-5719-4504-bf1b-7368ef8be8ee" providerId="ADAL" clId="{7DBC2AC1-1FA9-4DF9-901F-F6798AD63875}" dt="2023-02-06T18:49:39.206" v="28" actId="478"/>
          <ac:spMkLst>
            <pc:docMk/>
            <pc:sldMk cId="1019925371" sldId="888"/>
            <ac:spMk id="4" creationId="{689CDC43-EA2C-AE6D-23D8-5B3391105254}"/>
          </ac:spMkLst>
        </pc:spChg>
      </pc:sldChg>
      <pc:sldChg chg="delSp mod">
        <pc:chgData name="Drew Turner" userId="9842df58-5719-4504-bf1b-7368ef8be8ee" providerId="ADAL" clId="{7DBC2AC1-1FA9-4DF9-901F-F6798AD63875}" dt="2023-02-06T18:47:27.859" v="3" actId="478"/>
        <pc:sldMkLst>
          <pc:docMk/>
          <pc:sldMk cId="1347452843" sldId="903"/>
        </pc:sldMkLst>
        <pc:spChg chg="del">
          <ac:chgData name="Drew Turner" userId="9842df58-5719-4504-bf1b-7368ef8be8ee" providerId="ADAL" clId="{7DBC2AC1-1FA9-4DF9-901F-F6798AD63875}" dt="2023-02-06T18:47:27.859" v="3" actId="478"/>
          <ac:spMkLst>
            <pc:docMk/>
            <pc:sldMk cId="1347452843" sldId="903"/>
            <ac:spMk id="4" creationId="{7EDBC74A-C8A4-ECA0-5316-0B2EB7B4313C}"/>
          </ac:spMkLst>
        </pc:spChg>
      </pc:sldChg>
      <pc:sldChg chg="delSp mod">
        <pc:chgData name="Drew Turner" userId="9842df58-5719-4504-bf1b-7368ef8be8ee" providerId="ADAL" clId="{7DBC2AC1-1FA9-4DF9-901F-F6798AD63875}" dt="2023-02-06T18:47:31.672" v="4" actId="478"/>
        <pc:sldMkLst>
          <pc:docMk/>
          <pc:sldMk cId="3095355819" sldId="904"/>
        </pc:sldMkLst>
        <pc:spChg chg="del">
          <ac:chgData name="Drew Turner" userId="9842df58-5719-4504-bf1b-7368ef8be8ee" providerId="ADAL" clId="{7DBC2AC1-1FA9-4DF9-901F-F6798AD63875}" dt="2023-02-06T18:47:31.672" v="4" actId="478"/>
          <ac:spMkLst>
            <pc:docMk/>
            <pc:sldMk cId="3095355819" sldId="904"/>
            <ac:spMk id="4" creationId="{5E432608-BFCF-FF4F-9046-63A332AC4C9C}"/>
          </ac:spMkLst>
        </pc:spChg>
      </pc:sldChg>
      <pc:sldChg chg="delSp mod">
        <pc:chgData name="Drew Turner" userId="9842df58-5719-4504-bf1b-7368ef8be8ee" providerId="ADAL" clId="{7DBC2AC1-1FA9-4DF9-901F-F6798AD63875}" dt="2023-02-06T18:47:35.264" v="5" actId="478"/>
        <pc:sldMkLst>
          <pc:docMk/>
          <pc:sldMk cId="2336860371" sldId="905"/>
        </pc:sldMkLst>
        <pc:spChg chg="del">
          <ac:chgData name="Drew Turner" userId="9842df58-5719-4504-bf1b-7368ef8be8ee" providerId="ADAL" clId="{7DBC2AC1-1FA9-4DF9-901F-F6798AD63875}" dt="2023-02-06T18:47:35.264" v="5" actId="478"/>
          <ac:spMkLst>
            <pc:docMk/>
            <pc:sldMk cId="2336860371" sldId="905"/>
            <ac:spMk id="5" creationId="{2B0D2248-4E2E-AD4A-FBA1-72501B588D3D}"/>
          </ac:spMkLst>
        </pc:spChg>
      </pc:sldChg>
      <pc:sldChg chg="delSp mod">
        <pc:chgData name="Drew Turner" userId="9842df58-5719-4504-bf1b-7368ef8be8ee" providerId="ADAL" clId="{7DBC2AC1-1FA9-4DF9-901F-F6798AD63875}" dt="2023-02-06T18:47:39.568" v="6" actId="478"/>
        <pc:sldMkLst>
          <pc:docMk/>
          <pc:sldMk cId="2941879791" sldId="906"/>
        </pc:sldMkLst>
        <pc:spChg chg="del">
          <ac:chgData name="Drew Turner" userId="9842df58-5719-4504-bf1b-7368ef8be8ee" providerId="ADAL" clId="{7DBC2AC1-1FA9-4DF9-901F-F6798AD63875}" dt="2023-02-06T18:47:39.568" v="6" actId="478"/>
          <ac:spMkLst>
            <pc:docMk/>
            <pc:sldMk cId="2941879791" sldId="906"/>
            <ac:spMk id="4" creationId="{1CD7C880-A446-02AB-A40C-0BFF78B1C35F}"/>
          </ac:spMkLst>
        </pc:spChg>
      </pc:sldChg>
      <pc:sldChg chg="delSp mod">
        <pc:chgData name="Drew Turner" userId="9842df58-5719-4504-bf1b-7368ef8be8ee" providerId="ADAL" clId="{7DBC2AC1-1FA9-4DF9-901F-F6798AD63875}" dt="2023-02-06T18:47:43.225" v="7" actId="478"/>
        <pc:sldMkLst>
          <pc:docMk/>
          <pc:sldMk cId="2490717699" sldId="907"/>
        </pc:sldMkLst>
        <pc:spChg chg="del">
          <ac:chgData name="Drew Turner" userId="9842df58-5719-4504-bf1b-7368ef8be8ee" providerId="ADAL" clId="{7DBC2AC1-1FA9-4DF9-901F-F6798AD63875}" dt="2023-02-06T18:47:43.225" v="7" actId="478"/>
          <ac:spMkLst>
            <pc:docMk/>
            <pc:sldMk cId="2490717699" sldId="907"/>
            <ac:spMk id="4" creationId="{A0F53215-B7D7-FC33-7748-33DC0E19AE46}"/>
          </ac:spMkLst>
        </pc:spChg>
      </pc:sldChg>
      <pc:sldChg chg="addSp modSp mod">
        <pc:chgData name="Drew Turner" userId="9842df58-5719-4504-bf1b-7368ef8be8ee" providerId="ADAL" clId="{7DBC2AC1-1FA9-4DF9-901F-F6798AD63875}" dt="2023-02-06T18:48:00.800" v="12" actId="20577"/>
        <pc:sldMkLst>
          <pc:docMk/>
          <pc:sldMk cId="361600725" sldId="908"/>
        </pc:sldMkLst>
        <pc:spChg chg="add mod">
          <ac:chgData name="Drew Turner" userId="9842df58-5719-4504-bf1b-7368ef8be8ee" providerId="ADAL" clId="{7DBC2AC1-1FA9-4DF9-901F-F6798AD63875}" dt="2023-02-06T18:48:00.800" v="12" actId="20577"/>
          <ac:spMkLst>
            <pc:docMk/>
            <pc:sldMk cId="361600725" sldId="908"/>
            <ac:spMk id="4" creationId="{76E971D7-03E6-8948-2A3F-D842BF1471F2}"/>
          </ac:spMkLst>
        </pc:spChg>
      </pc:sldChg>
      <pc:sldChg chg="delSp mod">
        <pc:chgData name="Drew Turner" userId="9842df58-5719-4504-bf1b-7368ef8be8ee" providerId="ADAL" clId="{7DBC2AC1-1FA9-4DF9-901F-F6798AD63875}" dt="2023-02-06T18:48:16.144" v="13" actId="478"/>
        <pc:sldMkLst>
          <pc:docMk/>
          <pc:sldMk cId="3159189301" sldId="909"/>
        </pc:sldMkLst>
        <pc:spChg chg="del">
          <ac:chgData name="Drew Turner" userId="9842df58-5719-4504-bf1b-7368ef8be8ee" providerId="ADAL" clId="{7DBC2AC1-1FA9-4DF9-901F-F6798AD63875}" dt="2023-02-06T18:48:16.144" v="13" actId="478"/>
          <ac:spMkLst>
            <pc:docMk/>
            <pc:sldMk cId="3159189301" sldId="909"/>
            <ac:spMk id="4" creationId="{353333E6-0AF7-8E23-1ABD-4EE7BF873227}"/>
          </ac:spMkLst>
        </pc:spChg>
      </pc:sldChg>
      <pc:sldChg chg="delSp mod">
        <pc:chgData name="Drew Turner" userId="9842df58-5719-4504-bf1b-7368ef8be8ee" providerId="ADAL" clId="{7DBC2AC1-1FA9-4DF9-901F-F6798AD63875}" dt="2023-02-06T18:48:19.940" v="14" actId="478"/>
        <pc:sldMkLst>
          <pc:docMk/>
          <pc:sldMk cId="4022859716" sldId="910"/>
        </pc:sldMkLst>
        <pc:spChg chg="del">
          <ac:chgData name="Drew Turner" userId="9842df58-5719-4504-bf1b-7368ef8be8ee" providerId="ADAL" clId="{7DBC2AC1-1FA9-4DF9-901F-F6798AD63875}" dt="2023-02-06T18:48:19.940" v="14" actId="478"/>
          <ac:spMkLst>
            <pc:docMk/>
            <pc:sldMk cId="4022859716" sldId="910"/>
            <ac:spMk id="3" creationId="{E6E6726D-C2AA-DFEA-B68B-FA2F4C750896}"/>
          </ac:spMkLst>
        </pc:spChg>
      </pc:sldChg>
      <pc:sldChg chg="delSp mod">
        <pc:chgData name="Drew Turner" userId="9842df58-5719-4504-bf1b-7368ef8be8ee" providerId="ADAL" clId="{7DBC2AC1-1FA9-4DF9-901F-F6798AD63875}" dt="2023-02-06T18:48:23.317" v="15" actId="478"/>
        <pc:sldMkLst>
          <pc:docMk/>
          <pc:sldMk cId="1494063366" sldId="911"/>
        </pc:sldMkLst>
        <pc:spChg chg="del">
          <ac:chgData name="Drew Turner" userId="9842df58-5719-4504-bf1b-7368ef8be8ee" providerId="ADAL" clId="{7DBC2AC1-1FA9-4DF9-901F-F6798AD63875}" dt="2023-02-06T18:48:23.317" v="15" actId="478"/>
          <ac:spMkLst>
            <pc:docMk/>
            <pc:sldMk cId="1494063366" sldId="911"/>
            <ac:spMk id="3" creationId="{CB192F88-6E52-DC68-F54C-E0896E2FC6D4}"/>
          </ac:spMkLst>
        </pc:spChg>
      </pc:sldChg>
      <pc:sldChg chg="delSp mod">
        <pc:chgData name="Drew Turner" userId="9842df58-5719-4504-bf1b-7368ef8be8ee" providerId="ADAL" clId="{7DBC2AC1-1FA9-4DF9-901F-F6798AD63875}" dt="2023-02-06T18:48:26.851" v="16" actId="478"/>
        <pc:sldMkLst>
          <pc:docMk/>
          <pc:sldMk cId="751156188" sldId="912"/>
        </pc:sldMkLst>
        <pc:spChg chg="del">
          <ac:chgData name="Drew Turner" userId="9842df58-5719-4504-bf1b-7368ef8be8ee" providerId="ADAL" clId="{7DBC2AC1-1FA9-4DF9-901F-F6798AD63875}" dt="2023-02-06T18:48:26.851" v="16" actId="478"/>
          <ac:spMkLst>
            <pc:docMk/>
            <pc:sldMk cId="751156188" sldId="912"/>
            <ac:spMk id="5" creationId="{8D7E0413-889E-5A57-D292-548460277B84}"/>
          </ac:spMkLst>
        </pc:spChg>
      </pc:sldChg>
      <pc:sldChg chg="delSp mod">
        <pc:chgData name="Drew Turner" userId="9842df58-5719-4504-bf1b-7368ef8be8ee" providerId="ADAL" clId="{7DBC2AC1-1FA9-4DF9-901F-F6798AD63875}" dt="2023-02-06T18:48:30.417" v="17" actId="478"/>
        <pc:sldMkLst>
          <pc:docMk/>
          <pc:sldMk cId="1659148822" sldId="913"/>
        </pc:sldMkLst>
        <pc:spChg chg="del">
          <ac:chgData name="Drew Turner" userId="9842df58-5719-4504-bf1b-7368ef8be8ee" providerId="ADAL" clId="{7DBC2AC1-1FA9-4DF9-901F-F6798AD63875}" dt="2023-02-06T18:48:30.417" v="17" actId="478"/>
          <ac:spMkLst>
            <pc:docMk/>
            <pc:sldMk cId="1659148822" sldId="913"/>
            <ac:spMk id="3" creationId="{0F0AE6E8-BF7E-3CEA-EC59-454E5F22491A}"/>
          </ac:spMkLst>
        </pc:spChg>
      </pc:sldChg>
      <pc:sldChg chg="delSp mod">
        <pc:chgData name="Drew Turner" userId="9842df58-5719-4504-bf1b-7368ef8be8ee" providerId="ADAL" clId="{7DBC2AC1-1FA9-4DF9-901F-F6798AD63875}" dt="2023-02-06T18:48:34.026" v="18" actId="478"/>
        <pc:sldMkLst>
          <pc:docMk/>
          <pc:sldMk cId="1734880410" sldId="914"/>
        </pc:sldMkLst>
        <pc:spChg chg="del">
          <ac:chgData name="Drew Turner" userId="9842df58-5719-4504-bf1b-7368ef8be8ee" providerId="ADAL" clId="{7DBC2AC1-1FA9-4DF9-901F-F6798AD63875}" dt="2023-02-06T18:48:34.026" v="18" actId="478"/>
          <ac:spMkLst>
            <pc:docMk/>
            <pc:sldMk cId="1734880410" sldId="914"/>
            <ac:spMk id="3" creationId="{2BA1575A-B192-C25C-B18F-2C338C37BB8E}"/>
          </ac:spMkLst>
        </pc:spChg>
      </pc:sldChg>
      <pc:sldChg chg="delSp mod">
        <pc:chgData name="Drew Turner" userId="9842df58-5719-4504-bf1b-7368ef8be8ee" providerId="ADAL" clId="{7DBC2AC1-1FA9-4DF9-901F-F6798AD63875}" dt="2023-02-06T18:48:51.896" v="19" actId="478"/>
        <pc:sldMkLst>
          <pc:docMk/>
          <pc:sldMk cId="2971840139" sldId="915"/>
        </pc:sldMkLst>
        <pc:spChg chg="del">
          <ac:chgData name="Drew Turner" userId="9842df58-5719-4504-bf1b-7368ef8be8ee" providerId="ADAL" clId="{7DBC2AC1-1FA9-4DF9-901F-F6798AD63875}" dt="2023-02-06T18:48:51.896" v="19" actId="478"/>
          <ac:spMkLst>
            <pc:docMk/>
            <pc:sldMk cId="2971840139" sldId="915"/>
            <ac:spMk id="4" creationId="{55AB081A-C218-45B7-84EB-13D79ED5C9DC}"/>
          </ac:spMkLst>
        </pc:spChg>
      </pc:sldChg>
      <pc:sldChg chg="delSp mod">
        <pc:chgData name="Drew Turner" userId="9842df58-5719-4504-bf1b-7368ef8be8ee" providerId="ADAL" clId="{7DBC2AC1-1FA9-4DF9-901F-F6798AD63875}" dt="2023-02-06T18:48:55.844" v="20" actId="478"/>
        <pc:sldMkLst>
          <pc:docMk/>
          <pc:sldMk cId="669272322" sldId="916"/>
        </pc:sldMkLst>
        <pc:spChg chg="del">
          <ac:chgData name="Drew Turner" userId="9842df58-5719-4504-bf1b-7368ef8be8ee" providerId="ADAL" clId="{7DBC2AC1-1FA9-4DF9-901F-F6798AD63875}" dt="2023-02-06T18:48:55.844" v="20" actId="478"/>
          <ac:spMkLst>
            <pc:docMk/>
            <pc:sldMk cId="669272322" sldId="916"/>
            <ac:spMk id="4" creationId="{32836161-47FD-4522-ACC1-957F2A302190}"/>
          </ac:spMkLst>
        </pc:spChg>
      </pc:sldChg>
      <pc:sldChg chg="delSp mod">
        <pc:chgData name="Drew Turner" userId="9842df58-5719-4504-bf1b-7368ef8be8ee" providerId="ADAL" clId="{7DBC2AC1-1FA9-4DF9-901F-F6798AD63875}" dt="2023-02-06T18:48:59.013" v="21" actId="478"/>
        <pc:sldMkLst>
          <pc:docMk/>
          <pc:sldMk cId="3863004098" sldId="917"/>
        </pc:sldMkLst>
        <pc:spChg chg="del">
          <ac:chgData name="Drew Turner" userId="9842df58-5719-4504-bf1b-7368ef8be8ee" providerId="ADAL" clId="{7DBC2AC1-1FA9-4DF9-901F-F6798AD63875}" dt="2023-02-06T18:48:59.013" v="21" actId="478"/>
          <ac:spMkLst>
            <pc:docMk/>
            <pc:sldMk cId="3863004098" sldId="917"/>
            <ac:spMk id="4" creationId="{A4659BF3-6377-45AE-A26D-E808DA3018E4}"/>
          </ac:spMkLst>
        </pc:spChg>
      </pc:sldChg>
      <pc:sldChg chg="delSp mod">
        <pc:chgData name="Drew Turner" userId="9842df58-5719-4504-bf1b-7368ef8be8ee" providerId="ADAL" clId="{7DBC2AC1-1FA9-4DF9-901F-F6798AD63875}" dt="2023-02-06T18:49:07.609" v="22" actId="478"/>
        <pc:sldMkLst>
          <pc:docMk/>
          <pc:sldMk cId="3146544671" sldId="918"/>
        </pc:sldMkLst>
        <pc:spChg chg="del">
          <ac:chgData name="Drew Turner" userId="9842df58-5719-4504-bf1b-7368ef8be8ee" providerId="ADAL" clId="{7DBC2AC1-1FA9-4DF9-901F-F6798AD63875}" dt="2023-02-06T18:49:07.609" v="22" actId="478"/>
          <ac:spMkLst>
            <pc:docMk/>
            <pc:sldMk cId="3146544671" sldId="918"/>
            <ac:spMk id="4" creationId="{37DBE0CE-5CA5-43C4-810D-6B0124F3E200}"/>
          </ac:spMkLst>
        </pc:spChg>
      </pc:sldChg>
      <pc:sldChg chg="delSp mod">
        <pc:chgData name="Drew Turner" userId="9842df58-5719-4504-bf1b-7368ef8be8ee" providerId="ADAL" clId="{7DBC2AC1-1FA9-4DF9-901F-F6798AD63875}" dt="2023-02-06T18:50:15.064" v="35" actId="478"/>
        <pc:sldMkLst>
          <pc:docMk/>
          <pc:sldMk cId="3833746917" sldId="919"/>
        </pc:sldMkLst>
        <pc:spChg chg="del">
          <ac:chgData name="Drew Turner" userId="9842df58-5719-4504-bf1b-7368ef8be8ee" providerId="ADAL" clId="{7DBC2AC1-1FA9-4DF9-901F-F6798AD63875}" dt="2023-02-06T18:50:15.064" v="35" actId="478"/>
          <ac:spMkLst>
            <pc:docMk/>
            <pc:sldMk cId="3833746917" sldId="919"/>
            <ac:spMk id="4" creationId="{CDF8BDC0-AE55-A3BB-D5B8-3922342E5104}"/>
          </ac:spMkLst>
        </pc:spChg>
      </pc:sldChg>
    </pc:docChg>
  </pc:docChgLst>
  <pc:docChgLst>
    <pc:chgData name="Drew Turner" userId="9842df58-5719-4504-bf1b-7368ef8be8ee" providerId="ADAL" clId="{C46AAC92-5A5F-49CE-949F-1755A13D2AD2}"/>
    <pc:docChg chg="modSld">
      <pc:chgData name="Drew Turner" userId="9842df58-5719-4504-bf1b-7368ef8be8ee" providerId="ADAL" clId="{C46AAC92-5A5F-49CE-949F-1755A13D2AD2}" dt="2023-03-04T13:54:17.055" v="69" actId="20577"/>
      <pc:docMkLst>
        <pc:docMk/>
      </pc:docMkLst>
      <pc:sldChg chg="modSp mod">
        <pc:chgData name="Drew Turner" userId="9842df58-5719-4504-bf1b-7368ef8be8ee" providerId="ADAL" clId="{C46AAC92-5A5F-49CE-949F-1755A13D2AD2}" dt="2023-03-04T13:54:17.055" v="69" actId="20577"/>
        <pc:sldMkLst>
          <pc:docMk/>
          <pc:sldMk cId="2260901639" sldId="880"/>
        </pc:sldMkLst>
        <pc:spChg chg="mod">
          <ac:chgData name="Drew Turner" userId="9842df58-5719-4504-bf1b-7368ef8be8ee" providerId="ADAL" clId="{C46AAC92-5A5F-49CE-949F-1755A13D2AD2}" dt="2023-03-04T13:54:17.055" v="69" actId="20577"/>
          <ac:spMkLst>
            <pc:docMk/>
            <pc:sldMk cId="2260901639" sldId="880"/>
            <ac:spMk id="3" creationId="{24D2A135-7FB9-4D44-A88A-175189077CA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1" tIns="48325" rIns="96651" bIns="48325" rtlCol="0"/>
          <a:lstStyle>
            <a:lvl1pPr algn="l">
              <a:defRPr sz="12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51" tIns="48325" rIns="96651" bIns="48325" rtlCol="0"/>
          <a:lstStyle>
            <a:lvl1pPr algn="r">
              <a:defRPr sz="1200"/>
            </a:lvl1pPr>
          </a:lstStyle>
          <a:p>
            <a:fld id="{E1CF7F02-D1A4-4D9A-885A-0BDC8DA9130E}" type="datetimeFigureOut">
              <a:rPr lang="en-US" smtClean="0"/>
              <a:t>3/4/2023</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1" tIns="48325" rIns="96651" bIns="48325" rtlCol="0" anchor="ctr"/>
          <a:lstStyle/>
          <a:p>
            <a:endParaRPr lang="en-US"/>
          </a:p>
        </p:txBody>
      </p:sp>
      <p:sp>
        <p:nvSpPr>
          <p:cNvPr id="5" name="Notes Placeholder 4"/>
          <p:cNvSpPr>
            <a:spLocks noGrp="1"/>
          </p:cNvSpPr>
          <p:nvPr>
            <p:ph type="body" sz="quarter" idx="3"/>
          </p:nvPr>
        </p:nvSpPr>
        <p:spPr>
          <a:xfrm>
            <a:off x="731521" y="4620578"/>
            <a:ext cx="5852160" cy="3780472"/>
          </a:xfrm>
          <a:prstGeom prst="rect">
            <a:avLst/>
          </a:prstGeom>
        </p:spPr>
        <p:txBody>
          <a:bodyPr vert="horz" lIns="96651" tIns="48325" rIns="96651" bIns="4832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51" tIns="48325" rIns="96651" bIns="48325"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51" tIns="48325" rIns="96651" bIns="48325" rtlCol="0" anchor="b"/>
          <a:lstStyle>
            <a:lvl1pPr algn="r">
              <a:defRPr sz="1200"/>
            </a:lvl1pPr>
          </a:lstStyle>
          <a:p>
            <a:fld id="{8D513B1D-4ED6-4D87-8B80-F90F4E972BDC}" type="slidenum">
              <a:rPr lang="en-US" smtClean="0"/>
              <a:t>‹#›</a:t>
            </a:fld>
            <a:endParaRPr lang="en-US"/>
          </a:p>
        </p:txBody>
      </p:sp>
    </p:spTree>
    <p:extLst>
      <p:ext uri="{BB962C8B-B14F-4D97-AF65-F5344CB8AC3E}">
        <p14:creationId xmlns:p14="http://schemas.microsoft.com/office/powerpoint/2010/main" val="1943130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1/31 7:15 with Research</a:t>
            </a:r>
          </a:p>
          <a:p>
            <a:r>
              <a:rPr lang="en-US" dirty="0"/>
              <a:t>Updated 1/31 8:27 with Webmaster</a:t>
            </a:r>
          </a:p>
          <a:p>
            <a:r>
              <a:rPr lang="en-US" dirty="0"/>
              <a:t>Updated 2/1 standards portion of agenda. Per </a:t>
            </a:r>
            <a:r>
              <a:rPr lang="en-US" dirty="0" err="1"/>
              <a:t>phil</a:t>
            </a:r>
            <a:r>
              <a:rPr lang="en-US" dirty="0"/>
              <a:t> Johnson</a:t>
            </a:r>
          </a:p>
          <a:p>
            <a:r>
              <a:rPr lang="en-US" dirty="0"/>
              <a:t>Updated 2/1 entire standards section per Phil Johnson</a:t>
            </a:r>
          </a:p>
          <a:p>
            <a:r>
              <a:rPr lang="en-US" dirty="0" err="1"/>
              <a:t>Updateed</a:t>
            </a:r>
            <a:r>
              <a:rPr lang="en-US" dirty="0"/>
              <a:t> 2/1 9:20 90.1 from Phil J</a:t>
            </a:r>
          </a:p>
          <a:p>
            <a:r>
              <a:rPr lang="en-US" dirty="0"/>
              <a:t>Updated 2/1 Std 1520P with slide from Matt Cambio</a:t>
            </a:r>
          </a:p>
          <a:p>
            <a:r>
              <a:rPr lang="en-US" dirty="0"/>
              <a:t>2/1 Updated Honors and Awards based on Rick Heiden email.</a:t>
            </a:r>
          </a:p>
          <a:p>
            <a:r>
              <a:rPr lang="en-US" dirty="0"/>
              <a:t>Updated 2/1 Membership and Chairs breakfast updates – from Drew Turner’s email</a:t>
            </a:r>
          </a:p>
        </p:txBody>
      </p:sp>
      <p:sp>
        <p:nvSpPr>
          <p:cNvPr id="4" name="Slide Number Placeholder 3"/>
          <p:cNvSpPr>
            <a:spLocks noGrp="1"/>
          </p:cNvSpPr>
          <p:nvPr>
            <p:ph type="sldNum" sz="quarter" idx="5"/>
          </p:nvPr>
        </p:nvSpPr>
        <p:spPr/>
        <p:txBody>
          <a:bodyPr/>
          <a:lstStyle/>
          <a:p>
            <a:fld id="{8D513B1D-4ED6-4D87-8B80-F90F4E972BDC}" type="slidenum">
              <a:rPr lang="en-US" smtClean="0"/>
              <a:t>1</a:t>
            </a:fld>
            <a:endParaRPr lang="en-US"/>
          </a:p>
        </p:txBody>
      </p:sp>
    </p:spTree>
    <p:extLst>
      <p:ext uri="{BB962C8B-B14F-4D97-AF65-F5344CB8AC3E}">
        <p14:creationId xmlns:p14="http://schemas.microsoft.com/office/powerpoint/2010/main" val="3151585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2</a:t>
            </a:fld>
            <a:endParaRPr lang="en-US"/>
          </a:p>
        </p:txBody>
      </p:sp>
    </p:spTree>
    <p:extLst>
      <p:ext uri="{BB962C8B-B14F-4D97-AF65-F5344CB8AC3E}">
        <p14:creationId xmlns:p14="http://schemas.microsoft.com/office/powerpoint/2010/main" val="307865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of Ethics is the basis for which we interact with one another.</a:t>
            </a:r>
          </a:p>
        </p:txBody>
      </p:sp>
      <p:sp>
        <p:nvSpPr>
          <p:cNvPr id="4" name="Slide Number Placeholder 3"/>
          <p:cNvSpPr>
            <a:spLocks noGrp="1"/>
          </p:cNvSpPr>
          <p:nvPr>
            <p:ph type="sldNum" sz="quarter" idx="5"/>
          </p:nvPr>
        </p:nvSpPr>
        <p:spPr/>
        <p:txBody>
          <a:bodyPr/>
          <a:lstStyle/>
          <a:p>
            <a:pPr defTabSz="931774">
              <a:defRPr/>
            </a:pPr>
            <a:fld id="{2699C434-DDC2-456D-855F-1EDF162D628F}" type="slidenum">
              <a:rPr lang="en-US">
                <a:solidFill>
                  <a:prstClr val="black"/>
                </a:solidFill>
                <a:latin typeface="Calibri" panose="020F0502020204030204"/>
              </a:rPr>
              <a:pPr defTabSz="931774">
                <a:defRPr/>
              </a:pPr>
              <a:t>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31870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11</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19</a:t>
            </a:fld>
            <a:endParaRPr lang="en-US"/>
          </a:p>
        </p:txBody>
      </p:sp>
    </p:spTree>
    <p:extLst>
      <p:ext uri="{BB962C8B-B14F-4D97-AF65-F5344CB8AC3E}">
        <p14:creationId xmlns:p14="http://schemas.microsoft.com/office/powerpoint/2010/main" val="1500125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20</a:t>
            </a:fld>
            <a:endParaRPr lang="en-US"/>
          </a:p>
        </p:txBody>
      </p:sp>
    </p:spTree>
    <p:extLst>
      <p:ext uri="{BB962C8B-B14F-4D97-AF65-F5344CB8AC3E}">
        <p14:creationId xmlns:p14="http://schemas.microsoft.com/office/powerpoint/2010/main" val="1083851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21</a:t>
            </a:fld>
            <a:endParaRPr lang="en-US"/>
          </a:p>
        </p:txBody>
      </p:sp>
    </p:spTree>
    <p:extLst>
      <p:ext uri="{BB962C8B-B14F-4D97-AF65-F5344CB8AC3E}">
        <p14:creationId xmlns:p14="http://schemas.microsoft.com/office/powerpoint/2010/main" val="4172190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29</a:t>
            </a:fld>
            <a:endParaRPr lang="en-US"/>
          </a:p>
        </p:txBody>
      </p:sp>
    </p:spTree>
    <p:extLst>
      <p:ext uri="{BB962C8B-B14F-4D97-AF65-F5344CB8AC3E}">
        <p14:creationId xmlns:p14="http://schemas.microsoft.com/office/powerpoint/2010/main" val="2338912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30</a:t>
            </a:fld>
            <a:endParaRPr lang="en-US"/>
          </a:p>
        </p:txBody>
      </p:sp>
    </p:spTree>
    <p:extLst>
      <p:ext uri="{BB962C8B-B14F-4D97-AF65-F5344CB8AC3E}">
        <p14:creationId xmlns:p14="http://schemas.microsoft.com/office/powerpoint/2010/main" val="42624491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31</a:t>
            </a:fld>
            <a:endParaRPr lang="en-US"/>
          </a:p>
        </p:txBody>
      </p:sp>
    </p:spTree>
    <p:extLst>
      <p:ext uri="{BB962C8B-B14F-4D97-AF65-F5344CB8AC3E}">
        <p14:creationId xmlns:p14="http://schemas.microsoft.com/office/powerpoint/2010/main" val="3961659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2800" dirty="0"/>
              <a:t>UPDTED 6/27</a:t>
            </a:r>
          </a:p>
          <a:p>
            <a:endParaRPr lang="en-US" sz="102800" dirty="0"/>
          </a:p>
        </p:txBody>
      </p:sp>
      <p:sp>
        <p:nvSpPr>
          <p:cNvPr id="4" name="Slide Number Placeholder 3"/>
          <p:cNvSpPr>
            <a:spLocks noGrp="1"/>
          </p:cNvSpPr>
          <p:nvPr>
            <p:ph type="sldNum" sz="quarter" idx="5"/>
          </p:nvPr>
        </p:nvSpPr>
        <p:spPr/>
        <p:txBody>
          <a:bodyPr/>
          <a:lstStyle/>
          <a:p>
            <a:fld id="{8D513B1D-4ED6-4D87-8B80-F90F4E972BDC}" type="slidenum">
              <a:rPr lang="en-US" smtClean="0"/>
              <a:t>32</a:t>
            </a:fld>
            <a:endParaRPr lang="en-US"/>
          </a:p>
        </p:txBody>
      </p:sp>
    </p:spTree>
    <p:extLst>
      <p:ext uri="{BB962C8B-B14F-4D97-AF65-F5344CB8AC3E}">
        <p14:creationId xmlns:p14="http://schemas.microsoft.com/office/powerpoint/2010/main" val="4065707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33</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35</a:t>
            </a:fld>
            <a:endParaRPr lang="en-US"/>
          </a:p>
        </p:txBody>
      </p:sp>
    </p:spTree>
    <p:extLst>
      <p:ext uri="{BB962C8B-B14F-4D97-AF65-F5344CB8AC3E}">
        <p14:creationId xmlns:p14="http://schemas.microsoft.com/office/powerpoint/2010/main" val="14828520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4E386D-D596-43F8-8F7F-EC29E2E0A8BB}"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picture containing bird&#10;&#10;Description automatically generated">
            <a:extLst>
              <a:ext uri="{FF2B5EF4-FFF2-40B4-BE49-F238E27FC236}">
                <a16:creationId xmlns:a16="http://schemas.microsoft.com/office/drawing/2014/main" id="{1171D7FC-8F0B-1C49-A79D-9ACE11AF70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02" t="1437" r="658" b="1726"/>
          <a:stretch/>
        </p:blipFill>
        <p:spPr>
          <a:xfrm>
            <a:off x="0" y="0"/>
            <a:ext cx="12191999" cy="6858000"/>
          </a:xfrm>
          <a:prstGeom prst="rect">
            <a:avLst/>
          </a:prstGeom>
        </p:spPr>
      </p:pic>
      <p:pic>
        <p:nvPicPr>
          <p:cNvPr id="14" name="Picture 13" descr="A picture containing drawing, plate&#10;&#10;Description automatically generated">
            <a:extLst>
              <a:ext uri="{FF2B5EF4-FFF2-40B4-BE49-F238E27FC236}">
                <a16:creationId xmlns:a16="http://schemas.microsoft.com/office/drawing/2014/main" id="{09360550-3B3B-DC4F-847D-C6647366CC3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5057" y="509656"/>
            <a:ext cx="3204970" cy="1330719"/>
          </a:xfrm>
          <a:prstGeom prst="rect">
            <a:avLst/>
          </a:prstGeom>
        </p:spPr>
      </p:pic>
    </p:spTree>
    <p:extLst>
      <p:ext uri="{BB962C8B-B14F-4D97-AF65-F5344CB8AC3E}">
        <p14:creationId xmlns:p14="http://schemas.microsoft.com/office/powerpoint/2010/main" val="3766746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3543"/>
          </a:xfrm>
        </p:spPr>
        <p:txBody>
          <a:bodyPr>
            <a:normAutofit/>
          </a:bodyPr>
          <a:lstStyle>
            <a:lvl1pPr>
              <a:defRPr sz="3600">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44E386D-D596-43F8-8F7F-EC29E2E0A8BB}" type="datetimeFigureOut">
              <a:rPr lang="en-US" smtClean="0"/>
              <a:t>3/4/2023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close up of a sign&#10;&#10;Description automatically generated">
            <a:extLst>
              <a:ext uri="{FF2B5EF4-FFF2-40B4-BE49-F238E27FC236}">
                <a16:creationId xmlns:a16="http://schemas.microsoft.com/office/drawing/2014/main" id="{6AE9E41B-99E1-AB4F-A9FB-B6C1CBAE09F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87775" y="5419494"/>
            <a:ext cx="1877122" cy="938561"/>
          </a:xfrm>
          <a:prstGeom prst="rect">
            <a:avLst/>
          </a:prstGeom>
        </p:spPr>
      </p:pic>
    </p:spTree>
    <p:extLst>
      <p:ext uri="{BB962C8B-B14F-4D97-AF65-F5344CB8AC3E}">
        <p14:creationId xmlns:p14="http://schemas.microsoft.com/office/powerpoint/2010/main" val="2204881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390143" y="261939"/>
            <a:ext cx="11411712" cy="563563"/>
          </a:xfrm>
        </p:spPr>
        <p:txBody>
          <a:bodyPr/>
          <a:lstStyle>
            <a:lvl1pPr>
              <a:defRPr/>
            </a:lvl1pPr>
          </a:lstStyle>
          <a:p>
            <a:r>
              <a:rPr lang="en-US" dirty="0"/>
              <a:t>Title</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endParaRPr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a:solidFill>
                <a:prstClr val="black"/>
              </a:solidFill>
            </a:endParaRPr>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789DF654-7552-4B9D-9287-15EA6E658DE7}" type="slidenum">
              <a:rPr lang="en-US" smtClean="0">
                <a:solidFill>
                  <a:prstClr val="black"/>
                </a:solidFill>
              </a:rPr>
              <a:pPr/>
              <a:t>‹#›</a:t>
            </a:fld>
            <a:endParaRPr lang="en-US" dirty="0">
              <a:solidFill>
                <a:prstClr val="black"/>
              </a:solidFill>
            </a:endParaRPr>
          </a:p>
        </p:txBody>
      </p:sp>
      <p:sp>
        <p:nvSpPr>
          <p:cNvPr id="9" name="Subtitle"/>
          <p:cNvSpPr>
            <a:spLocks noGrp="1"/>
          </p:cNvSpPr>
          <p:nvPr>
            <p:ph type="body" sz="quarter" idx="13" hasCustomPrompt="1"/>
          </p:nvPr>
        </p:nvSpPr>
        <p:spPr>
          <a:xfrm>
            <a:off x="390145" y="762001"/>
            <a:ext cx="11411711" cy="639755"/>
          </a:xfrm>
        </p:spPr>
        <p:txBody>
          <a:bodyPr lIns="18288" rIns="18288">
            <a:noAutofit/>
          </a:bodyPr>
          <a:lstStyle>
            <a:lvl1pPr marL="0" indent="0">
              <a:buFontTx/>
              <a:buNone/>
              <a:defRPr sz="2625"/>
            </a:lvl1pPr>
          </a:lstStyle>
          <a:p>
            <a:pPr lvl="0"/>
            <a:r>
              <a:rPr lang="en-US" dirty="0"/>
              <a:t>Subtitle</a:t>
            </a:r>
          </a:p>
        </p:txBody>
      </p:sp>
    </p:spTree>
    <p:extLst>
      <p:ext uri="{BB962C8B-B14F-4D97-AF65-F5344CB8AC3E}">
        <p14:creationId xmlns:p14="http://schemas.microsoft.com/office/powerpoint/2010/main" val="29972676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alphaModFix amt="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3/4/2023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a:p>
        </p:txBody>
      </p:sp>
      <p:pic>
        <p:nvPicPr>
          <p:cNvPr id="7" name="Picture 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413" y="0"/>
            <a:ext cx="12181173" cy="6858000"/>
          </a:xfrm>
          <a:prstGeom prst="rect">
            <a:avLst/>
          </a:prstGeom>
        </p:spPr>
      </p:pic>
      <p:sp>
        <p:nvSpPr>
          <p:cNvPr id="9" name="TextBox 8">
            <a:extLst>
              <a:ext uri="{FF2B5EF4-FFF2-40B4-BE49-F238E27FC236}">
                <a16:creationId xmlns:a16="http://schemas.microsoft.com/office/drawing/2014/main" id="{2B4B740D-0B23-BABC-C6B4-A76ED01B485A}"/>
              </a:ext>
            </a:extLst>
          </p:cNvPr>
          <p:cNvSpPr txBox="1"/>
          <p:nvPr userDrawn="1">
            <p:extLst>
              <p:ext uri="{1162E1C5-73C7-4A58-AE30-91384D911F3F}">
                <p184:classification xmlns:p184="http://schemas.microsoft.com/office/powerpoint/2018/4/main" val="ftr"/>
              </p:ext>
            </p:extLst>
          </p:nvPr>
        </p:nvSpPr>
        <p:spPr>
          <a:xfrm>
            <a:off x="5550662" y="6705600"/>
            <a:ext cx="111918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Classified as Business</a:t>
            </a:r>
          </a:p>
        </p:txBody>
      </p:sp>
    </p:spTree>
    <p:extLst>
      <p:ext uri="{BB962C8B-B14F-4D97-AF65-F5344CB8AC3E}">
        <p14:creationId xmlns:p14="http://schemas.microsoft.com/office/powerpoint/2010/main" val="3978015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www.ashrae.org/about/governance/code-of-ethics" TargetMode="Externa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authoring.ashrae.org/"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9.emf"/><Relationship Id="rId5" Type="http://schemas.openxmlformats.org/officeDocument/2006/relationships/image" Target="../media/image18.emf"/><Relationship Id="rId4" Type="http://schemas.openxmlformats.org/officeDocument/2006/relationships/hyperlink" Target="mailto:CWalter@ashrae.org"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hyperlink" Target="http://www.ashrae.org/TCs" TargetMode="External"/><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eur02.safelinks.protection.outlook.com/?url=https%3A%2F%2F3.basecamp.com%2F3106353%2Fbuckets%2F15520814%2Fuploads%2F5804328841&amp;data=05%7C01%7Cdrew.turner%40danfoss.com%7C6361afee75fc4af053d708db080ff23b%7C097464b8069c453e9254c17ec707310d%7C0%7C0%7C638112637419899975%7CUnknown%7CTWFpbGZsb3d8eyJWIjoiMC4wLjAwMDAiLCJQIjoiV2luMzIiLCJBTiI6Ik1haWwiLCJXVCI6Mn0%3D%7C3000%7C%7C%7C&amp;sdata=%2B7VzmFKbKMJbP0kkiWUh%2F%2F8xxNZQyeKhok4BhxhNg3I%3D&amp;reserved=0"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3">
            <a:extLst>
              <a:ext uri="{FF2B5EF4-FFF2-40B4-BE49-F238E27FC236}">
                <a16:creationId xmlns:a16="http://schemas.microsoft.com/office/drawing/2014/main" id="{FD89585A-698D-432C-B38E-275C838D1871}"/>
              </a:ext>
            </a:extLst>
          </p:cNvPr>
          <p:cNvSpPr txBox="1">
            <a:spLocks/>
          </p:cNvSpPr>
          <p:nvPr/>
        </p:nvSpPr>
        <p:spPr>
          <a:xfrm>
            <a:off x="1" y="1183496"/>
            <a:ext cx="12201522" cy="38266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br>
              <a:rPr lang="en-US" sz="6000" dirty="0">
                <a:solidFill>
                  <a:schemeClr val="bg1"/>
                </a:solidFill>
                <a:latin typeface="Arial" panose="020B0604020202020204" pitchFamily="34" charset="0"/>
                <a:cs typeface="Arial" panose="020B0604020202020204" pitchFamily="34" charset="0"/>
              </a:rPr>
            </a:br>
            <a:endParaRPr lang="en-US" sz="8800" dirty="0">
              <a:solidFill>
                <a:schemeClr val="bg1"/>
              </a:solidFill>
              <a:latin typeface="Arial" panose="020B0604020202020204" pitchFamily="34" charset="0"/>
              <a:cs typeface="Arial" panose="020B0604020202020204" pitchFamily="34" charset="0"/>
            </a:endParaRPr>
          </a:p>
          <a:p>
            <a:pPr marL="0" indent="0" algn="ctr">
              <a:buNone/>
            </a:pPr>
            <a:r>
              <a:rPr lang="en-US" sz="5400" dirty="0">
                <a:solidFill>
                  <a:schemeClr val="bg1"/>
                </a:solidFill>
                <a:latin typeface="Arial" panose="020B0604020202020204" pitchFamily="34" charset="0"/>
                <a:cs typeface="Arial" panose="020B0604020202020204" pitchFamily="34" charset="0"/>
              </a:rPr>
              <a:t>TC 8.2 Main Meeting</a:t>
            </a:r>
          </a:p>
          <a:p>
            <a:pPr marL="0" indent="0" algn="ctr">
              <a:buNone/>
            </a:pPr>
            <a:r>
              <a:rPr lang="en-US" sz="4400" dirty="0">
                <a:solidFill>
                  <a:schemeClr val="bg1"/>
                </a:solidFill>
                <a:latin typeface="Arial" panose="020B0604020202020204" pitchFamily="34" charset="0"/>
                <a:cs typeface="Arial" panose="020B0604020202020204" pitchFamily="34" charset="0"/>
              </a:rPr>
              <a:t>Atlanta Winter – Hybrid Meeting</a:t>
            </a:r>
          </a:p>
          <a:p>
            <a:pPr marL="0" indent="0" algn="ctr">
              <a:buNone/>
            </a:pPr>
            <a:r>
              <a:rPr lang="en-US" sz="4400" dirty="0">
                <a:solidFill>
                  <a:schemeClr val="bg1"/>
                </a:solidFill>
                <a:latin typeface="Arial" panose="020B0604020202020204" pitchFamily="34" charset="0"/>
                <a:cs typeface="Arial" panose="020B0604020202020204" pitchFamily="34" charset="0"/>
              </a:rPr>
              <a:t>February 6</a:t>
            </a:r>
            <a:r>
              <a:rPr lang="en-US" sz="4400" baseline="30000" dirty="0">
                <a:solidFill>
                  <a:schemeClr val="bg1"/>
                </a:solidFill>
                <a:latin typeface="Arial" panose="020B0604020202020204" pitchFamily="34" charset="0"/>
                <a:cs typeface="Arial" panose="020B0604020202020204" pitchFamily="34" charset="0"/>
              </a:rPr>
              <a:t>th</a:t>
            </a:r>
            <a:r>
              <a:rPr lang="en-US" sz="4400" dirty="0">
                <a:solidFill>
                  <a:schemeClr val="bg1"/>
                </a:solidFill>
                <a:latin typeface="Arial" panose="020B0604020202020204" pitchFamily="34" charset="0"/>
                <a:cs typeface="Arial" panose="020B0604020202020204" pitchFamily="34" charset="0"/>
              </a:rPr>
              <a:t>, 2023</a:t>
            </a:r>
          </a:p>
        </p:txBody>
      </p:sp>
    </p:spTree>
    <p:extLst>
      <p:ext uri="{BB962C8B-B14F-4D97-AF65-F5344CB8AC3E}">
        <p14:creationId xmlns:p14="http://schemas.microsoft.com/office/powerpoint/2010/main" val="3618471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Call to Order, Welcome, and Introductions</a:t>
            </a:r>
          </a:p>
        </p:txBody>
      </p:sp>
      <p:sp>
        <p:nvSpPr>
          <p:cNvPr id="6" name="TextBox 5">
            <a:extLst>
              <a:ext uri="{FF2B5EF4-FFF2-40B4-BE49-F238E27FC236}">
                <a16:creationId xmlns:a16="http://schemas.microsoft.com/office/drawing/2014/main" id="{0FF4EBAE-3CA0-407E-91B0-31A8090F44A1}"/>
              </a:ext>
            </a:extLst>
          </p:cNvPr>
          <p:cNvSpPr txBox="1"/>
          <p:nvPr/>
        </p:nvSpPr>
        <p:spPr>
          <a:xfrm>
            <a:off x="8995508" y="2454031"/>
            <a:ext cx="2086707" cy="1813169"/>
          </a:xfrm>
          <a:prstGeom prst="rect">
            <a:avLst/>
          </a:prstGeom>
          <a:noFill/>
        </p:spPr>
        <p:txBody>
          <a:bodyPr wrap="square" rtlCol="0">
            <a:spAutoFit/>
          </a:bodyPr>
          <a:lstStyle/>
          <a:p>
            <a:endParaRPr lang="en-US" dirty="0"/>
          </a:p>
        </p:txBody>
      </p:sp>
      <p:sp>
        <p:nvSpPr>
          <p:cNvPr id="8" name="Content Placeholder 7">
            <a:extLst>
              <a:ext uri="{FF2B5EF4-FFF2-40B4-BE49-F238E27FC236}">
                <a16:creationId xmlns:a16="http://schemas.microsoft.com/office/drawing/2014/main" id="{5C24060B-3F77-47D2-B915-441979266FCE}"/>
              </a:ext>
            </a:extLst>
          </p:cNvPr>
          <p:cNvSpPr>
            <a:spLocks noGrp="1"/>
          </p:cNvSpPr>
          <p:nvPr>
            <p:ph idx="1"/>
          </p:nvPr>
        </p:nvSpPr>
        <p:spPr>
          <a:xfrm>
            <a:off x="838200" y="1825625"/>
            <a:ext cx="10940512" cy="4351338"/>
          </a:xfrm>
        </p:spPr>
        <p:txBody>
          <a:bodyPr>
            <a:normAutofit/>
          </a:bodyPr>
          <a:lstStyle/>
          <a:p>
            <a:r>
              <a:rPr lang="en-US" sz="3200" dirty="0"/>
              <a:t>Welcome - Hybrid Meeting Format</a:t>
            </a:r>
          </a:p>
          <a:p>
            <a:r>
              <a:rPr lang="en-US" sz="3200" dirty="0"/>
              <a:t>Introductions:</a:t>
            </a:r>
          </a:p>
          <a:p>
            <a:pPr lvl="1"/>
            <a:r>
              <a:rPr lang="en-US" sz="2800" dirty="0"/>
              <a:t>Officers</a:t>
            </a:r>
          </a:p>
          <a:p>
            <a:pPr lvl="1"/>
            <a:r>
              <a:rPr lang="en-US" sz="2800" dirty="0"/>
              <a:t>Members</a:t>
            </a:r>
          </a:p>
          <a:p>
            <a:pPr lvl="1"/>
            <a:r>
              <a:rPr lang="en-US" sz="2800" dirty="0"/>
              <a:t>Liaisons</a:t>
            </a:r>
          </a:p>
          <a:p>
            <a:pPr lvl="1"/>
            <a:r>
              <a:rPr lang="en-US" sz="2800" dirty="0"/>
              <a:t>Guests</a:t>
            </a:r>
          </a:p>
        </p:txBody>
      </p:sp>
    </p:spTree>
    <p:extLst>
      <p:ext uri="{BB962C8B-B14F-4D97-AF65-F5344CB8AC3E}">
        <p14:creationId xmlns:p14="http://schemas.microsoft.com/office/powerpoint/2010/main" val="2364392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Trent Hunt</a:t>
            </a:r>
          </a:p>
        </p:txBody>
      </p:sp>
      <p:sp>
        <p:nvSpPr>
          <p:cNvPr id="3" name="Content Placeholder 2">
            <a:extLst>
              <a:ext uri="{FF2B5EF4-FFF2-40B4-BE49-F238E27FC236}">
                <a16:creationId xmlns:a16="http://schemas.microsoft.com/office/drawing/2014/main" id="{24D2A135-7FB9-4D44-A88A-175189077CA1}"/>
              </a:ext>
            </a:extLst>
          </p:cNvPr>
          <p:cNvSpPr>
            <a:spLocks noGrp="1"/>
          </p:cNvSpPr>
          <p:nvPr>
            <p:ph idx="1"/>
          </p:nvPr>
        </p:nvSpPr>
        <p:spPr>
          <a:xfrm>
            <a:off x="704850" y="1454149"/>
            <a:ext cx="10515600" cy="5038725"/>
          </a:xfrm>
        </p:spPr>
        <p:txBody>
          <a:bodyPr>
            <a:normAutofit lnSpcReduction="10000"/>
          </a:bodyPr>
          <a:lstStyle/>
          <a:p>
            <a:r>
              <a:rPr lang="en-US" dirty="0"/>
              <a:t>7 Voting Members/1 VMNQ</a:t>
            </a:r>
          </a:p>
          <a:p>
            <a:r>
              <a:rPr lang="en-US" b="1" dirty="0"/>
              <a:t>Scott MacBain (present)</a:t>
            </a:r>
          </a:p>
          <a:p>
            <a:r>
              <a:rPr lang="en-US" b="1" dirty="0"/>
              <a:t>Dan Kemper (present)</a:t>
            </a:r>
          </a:p>
          <a:p>
            <a:r>
              <a:rPr lang="en-US" b="1" dirty="0"/>
              <a:t>Brandon Gill (present)</a:t>
            </a:r>
          </a:p>
          <a:p>
            <a:r>
              <a:rPr lang="en-US" b="1" dirty="0"/>
              <a:t>Chris Miller (present)</a:t>
            </a:r>
          </a:p>
          <a:p>
            <a:r>
              <a:rPr lang="en-US" b="1" dirty="0"/>
              <a:t>Michael Perevozchikov (present)</a:t>
            </a:r>
          </a:p>
          <a:p>
            <a:r>
              <a:rPr lang="en-US" b="1" dirty="0"/>
              <a:t>Nick Zupp</a:t>
            </a:r>
          </a:p>
          <a:p>
            <a:r>
              <a:rPr lang="en-US" b="1" dirty="0"/>
              <a:t>Drew Turner </a:t>
            </a:r>
            <a:r>
              <a:rPr lang="en-US" b="1"/>
              <a:t>(present)</a:t>
            </a:r>
            <a:endParaRPr lang="en-US" b="1" dirty="0"/>
          </a:p>
          <a:p>
            <a:r>
              <a:rPr lang="en-US" b="1" dirty="0"/>
              <a:t>Jaime Yeh (to be confirmed in discussion)</a:t>
            </a:r>
          </a:p>
          <a:p>
            <a:r>
              <a:rPr lang="en-US" b="1" dirty="0"/>
              <a:t>K. Kontomaris (VMNQ)</a:t>
            </a:r>
          </a:p>
        </p:txBody>
      </p:sp>
    </p:spTree>
    <p:extLst>
      <p:ext uri="{BB962C8B-B14F-4D97-AF65-F5344CB8AC3E}">
        <p14:creationId xmlns:p14="http://schemas.microsoft.com/office/powerpoint/2010/main" val="2260901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1C63D2-EF26-4718-9BB8-7B2C87DD2F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2207880" cy="6857999"/>
          </a:xfrm>
          <a:prstGeom prst="rect">
            <a:avLst/>
          </a:prstGeom>
          <a:effectLst>
            <a:outerShdw blurRad="50800" dist="38100" algn="l" rotWithShape="0">
              <a:prstClr val="black">
                <a:alpha val="40000"/>
              </a:prstClr>
            </a:outerShdw>
          </a:effectLst>
        </p:spPr>
      </p:pic>
      <p:sp>
        <p:nvSpPr>
          <p:cNvPr id="17" name="Rectangle 16">
            <a:extLst>
              <a:ext uri="{FF2B5EF4-FFF2-40B4-BE49-F238E27FC236}">
                <a16:creationId xmlns:a16="http://schemas.microsoft.com/office/drawing/2014/main" id="{DCE5085D-78C3-409F-B661-75BEF823B3B6}"/>
              </a:ext>
            </a:extLst>
          </p:cNvPr>
          <p:cNvSpPr/>
          <p:nvPr/>
        </p:nvSpPr>
        <p:spPr>
          <a:xfrm>
            <a:off x="209493" y="100581"/>
            <a:ext cx="8056756" cy="1077218"/>
          </a:xfrm>
          <a:prstGeom prst="rect">
            <a:avLst/>
          </a:prstGeom>
        </p:spPr>
        <p:txBody>
          <a:bodyPr wrap="square">
            <a:spAutoFit/>
          </a:bodyPr>
          <a:lstStyle/>
          <a:p>
            <a:pPr>
              <a:defRPr/>
            </a:pPr>
            <a:r>
              <a:rPr lang="en-US" sz="3200" b="1" dirty="0">
                <a:solidFill>
                  <a:prstClr val="white"/>
                </a:solidFill>
                <a:effectLst>
                  <a:outerShdw blurRad="38100" dist="38100" dir="2700000" algn="tl">
                    <a:srgbClr val="000000">
                      <a:alpha val="43137"/>
                    </a:srgbClr>
                  </a:outerShdw>
                </a:effectLst>
                <a:latin typeface="Berthold Akzidenz Grotesk" panose="02000503030000020003"/>
                <a:cs typeface="Segoe UI Semibold" panose="020B0702040204020203" pitchFamily="34" charset="0"/>
              </a:rPr>
              <a:t>In all your interactions at these meetings, please remember…</a:t>
            </a:r>
          </a:p>
        </p:txBody>
      </p:sp>
      <p:sp>
        <p:nvSpPr>
          <p:cNvPr id="18" name="Content Placeholder 2">
            <a:extLst>
              <a:ext uri="{FF2B5EF4-FFF2-40B4-BE49-F238E27FC236}">
                <a16:creationId xmlns:a16="http://schemas.microsoft.com/office/drawing/2014/main" id="{8A4F5DB1-D18C-4348-9DF4-2A319A229BED}"/>
              </a:ext>
            </a:extLst>
          </p:cNvPr>
          <p:cNvSpPr txBox="1">
            <a:spLocks/>
          </p:cNvSpPr>
          <p:nvPr/>
        </p:nvSpPr>
        <p:spPr>
          <a:xfrm>
            <a:off x="276168" y="1439760"/>
            <a:ext cx="11218519" cy="4479925"/>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lumMod val="85000"/>
                    <a:lumOff val="15000"/>
                  </a:schemeClr>
                </a:solidFill>
                <a:latin typeface="+mj-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000" kern="1200">
                <a:solidFill>
                  <a:schemeClr val="tx2"/>
                </a:solidFill>
                <a:latin typeface="+mj-lt"/>
                <a:ea typeface="+mn-ea"/>
                <a:cs typeface="+mn-cs"/>
              </a:defRPr>
            </a:lvl2pPr>
            <a:lvl3pPr marL="0" indent="0" algn="ctr"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ctr" defTabSz="914400" rtl="0" eaLnBrk="1" latinLnBrk="0" hangingPunct="1">
              <a:lnSpc>
                <a:spcPct val="90000"/>
              </a:lnSpc>
              <a:spcBef>
                <a:spcPts val="500"/>
              </a:spcBef>
              <a:spcAft>
                <a:spcPts val="1200"/>
              </a:spcAft>
              <a:buFont typeface="Arial" panose="020B0604020202020204" pitchFamily="34" charset="0"/>
              <a:buNone/>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b="1" dirty="0">
                <a:solidFill>
                  <a:schemeClr val="accent1">
                    <a:lumMod val="75000"/>
                  </a:schemeClr>
                </a:solidFill>
                <a:latin typeface="Berthold Akzidenz Grotesk" panose="02000503030000020003"/>
                <a:cs typeface="Segoe UI Semilight" panose="020B0402040204020203" pitchFamily="34" charset="0"/>
              </a:rPr>
              <a:t>Code of Ethics</a:t>
            </a:r>
          </a:p>
          <a:p>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“As members of ASHRAE or participants in ASHRAE activities, we pledge to act with honesty, fairness, courtesy, competence, integrity and respect for others in our conduct. </a:t>
            </a:r>
            <a:b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br>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We will avoid conflicts of interest and behavior that is discriminatory and/or harassing.” </a:t>
            </a:r>
          </a:p>
          <a:p>
            <a:endParaRPr lang="en-US" altLang="en-US" sz="3600" dirty="0">
              <a:solidFill>
                <a:prstClr val="black">
                  <a:lumMod val="85000"/>
                  <a:lumOff val="15000"/>
                </a:prstClr>
              </a:solidFill>
            </a:endParaRPr>
          </a:p>
        </p:txBody>
      </p:sp>
      <p:pic>
        <p:nvPicPr>
          <p:cNvPr id="3" name="Picture 2">
            <a:extLst>
              <a:ext uri="{FF2B5EF4-FFF2-40B4-BE49-F238E27FC236}">
                <a16:creationId xmlns:a16="http://schemas.microsoft.com/office/drawing/2014/main" id="{2501DA93-0B52-4562-B3F8-DA2601E20A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99927" y="5635910"/>
            <a:ext cx="2132998" cy="800844"/>
          </a:xfrm>
          <a:prstGeom prst="rect">
            <a:avLst/>
          </a:prstGeom>
        </p:spPr>
      </p:pic>
      <p:pic>
        <p:nvPicPr>
          <p:cNvPr id="2054" name="Picture 6" descr="HLWIKI Canada">
            <a:extLst>
              <a:ext uri="{FF2B5EF4-FFF2-40B4-BE49-F238E27FC236}">
                <a16:creationId xmlns:a16="http://schemas.microsoft.com/office/drawing/2014/main" id="{5C04269E-609A-4D68-81B2-F05C936B7F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4784" y="4438026"/>
            <a:ext cx="2641286" cy="21130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AF82844-0CEC-4F72-A378-1753F428DF49}"/>
              </a:ext>
            </a:extLst>
          </p:cNvPr>
          <p:cNvSpPr txBox="1"/>
          <p:nvPr/>
        </p:nvSpPr>
        <p:spPr>
          <a:xfrm>
            <a:off x="7027524" y="4602822"/>
            <a:ext cx="5180355" cy="338554"/>
          </a:xfrm>
          <a:prstGeom prst="rect">
            <a:avLst/>
          </a:prstGeom>
          <a:noFill/>
        </p:spPr>
        <p:txBody>
          <a:bodyPr wrap="square" rtlCol="0">
            <a:spAutoFit/>
          </a:bodyPr>
          <a:lstStyle/>
          <a:p>
            <a:r>
              <a:rPr lang="en-US" sz="1600">
                <a:hlinkClick r:id="rId6"/>
              </a:rPr>
              <a:t>https://www.ashrae.org/about/governance/code-of-ethics</a:t>
            </a:r>
            <a:endParaRPr lang="en-US" sz="1600" dirty="0"/>
          </a:p>
        </p:txBody>
      </p:sp>
    </p:spTree>
    <p:extLst>
      <p:ext uri="{BB962C8B-B14F-4D97-AF65-F5344CB8AC3E}">
        <p14:creationId xmlns:p14="http://schemas.microsoft.com/office/powerpoint/2010/main" val="3759318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223440"/>
            <a:ext cx="8072120" cy="5468472"/>
          </a:xfrm>
        </p:spPr>
        <p:txBody>
          <a:bodyPr>
            <a:normAutofit/>
          </a:bodyPr>
          <a:lstStyle/>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Call to Order,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Hunt</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Code of Ethics Commitment – D. Turner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Agenda Review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&amp; </a:t>
            </a:r>
            <a:r>
              <a:rPr lang="en-US" sz="14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Vote to Re-affirm </a:t>
            </a: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Summer 2022 Meeting Minutes – Basecamp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Reports:</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Program - M. Rogan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Handbook - S. MacBain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30 (cognizant TC) – J. Prosser</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184 (cognizant TC)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225 (cognizant TC)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Guideline 22 (monitoring) – D. Showalter</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23 (monitoring) – S. MacBain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90.1 (monitoring)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550/590|551/591 (monitoring)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1520p (monitoring) – M. Cambio</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T. Hunt </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Chair’s Breakfast Report – T. Hunt</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Old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Adjourn</a:t>
            </a:r>
            <a:endParaRPr lang="en-US" sz="12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5153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Scope</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r>
              <a:rPr lang="en-US" dirty="0"/>
              <a:t>TC 8.2 is concerned with packaged equipment which involves centrifugal compressors, including those heat exchangers, drivers, controls and accessories, which are specific to packaged centrifugal equipment.</a:t>
            </a:r>
          </a:p>
          <a:p>
            <a:pPr marL="0" indent="0">
              <a:buNone/>
            </a:pPr>
            <a:endParaRPr lang="en-US" dirty="0"/>
          </a:p>
          <a:p>
            <a:r>
              <a:rPr lang="en-US" dirty="0"/>
              <a:t>TC 8.2 is also concerned with the design and performance of centrifugal compressors, steam turbines and gas turbines for use in refrigerating applications.</a:t>
            </a:r>
          </a:p>
        </p:txBody>
      </p:sp>
    </p:spTree>
    <p:extLst>
      <p:ext uri="{BB962C8B-B14F-4D97-AF65-F5344CB8AC3E}">
        <p14:creationId xmlns:p14="http://schemas.microsoft.com/office/powerpoint/2010/main" val="2426292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Tree>
    <p:extLst>
      <p:ext uri="{BB962C8B-B14F-4D97-AF65-F5344CB8AC3E}">
        <p14:creationId xmlns:p14="http://schemas.microsoft.com/office/powerpoint/2010/main" val="189272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1516295" y="4713687"/>
            <a:ext cx="10515600"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dirty="0">
                <a:solidFill>
                  <a:srgbClr val="FF0000"/>
                </a:solidFill>
              </a:rPr>
              <a:t>Discussion and Vote to Continue, Merge, or Dissolve </a:t>
            </a:r>
          </a:p>
        </p:txBody>
      </p:sp>
    </p:spTree>
    <p:extLst>
      <p:ext uri="{BB962C8B-B14F-4D97-AF65-F5344CB8AC3E}">
        <p14:creationId xmlns:p14="http://schemas.microsoft.com/office/powerpoint/2010/main" val="2529287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p:txBody>
          <a:bodyPr>
            <a:normAutofit/>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6274538" cy="461665"/>
          </a:xfrm>
          <a:prstGeom prst="rect">
            <a:avLst/>
          </a:prstGeom>
        </p:spPr>
        <p:txBody>
          <a:bodyPr wrap="none">
            <a:spAutoFit/>
          </a:bodyPr>
          <a:lstStyle/>
          <a:p>
            <a:r>
              <a:rPr lang="en-US" sz="2400" dirty="0"/>
              <a:t>2022 Summer (Toronto) Hybrid Meeting Minutes</a:t>
            </a:r>
          </a:p>
        </p:txBody>
      </p:sp>
      <p:graphicFrame>
        <p:nvGraphicFramePr>
          <p:cNvPr id="5" name="Object 4">
            <a:extLst>
              <a:ext uri="{FF2B5EF4-FFF2-40B4-BE49-F238E27FC236}">
                <a16:creationId xmlns:a16="http://schemas.microsoft.com/office/drawing/2014/main" id="{CE045155-B0CB-68F9-BF86-322BE82F37B9}"/>
              </a:ext>
            </a:extLst>
          </p:cNvPr>
          <p:cNvGraphicFramePr>
            <a:graphicFrameLocks noChangeAspect="1"/>
          </p:cNvGraphicFramePr>
          <p:nvPr>
            <p:extLst>
              <p:ext uri="{D42A27DB-BD31-4B8C-83A1-F6EECF244321}">
                <p14:modId xmlns:p14="http://schemas.microsoft.com/office/powerpoint/2010/main" val="3266809943"/>
              </p:ext>
            </p:extLst>
          </p:nvPr>
        </p:nvGraphicFramePr>
        <p:xfrm>
          <a:off x="467360" y="2419431"/>
          <a:ext cx="1818640" cy="1603939"/>
        </p:xfrm>
        <a:graphic>
          <a:graphicData uri="http://schemas.openxmlformats.org/presentationml/2006/ole">
            <mc:AlternateContent xmlns:mc="http://schemas.openxmlformats.org/markup-compatibility/2006">
              <mc:Choice xmlns:v="urn:schemas-microsoft-com:vml" Requires="v">
                <p:oleObj name="Document" showAsIcon="1" r:id="rId2" imgW="914597" imgH="806311" progId="Word.Document.12">
                  <p:embed/>
                </p:oleObj>
              </mc:Choice>
              <mc:Fallback>
                <p:oleObj name="Document" showAsIcon="1" r:id="rId2" imgW="914597" imgH="806311" progId="Word.Document.12">
                  <p:embed/>
                  <p:pic>
                    <p:nvPicPr>
                      <p:cNvPr id="5" name="Object 4">
                        <a:extLst>
                          <a:ext uri="{FF2B5EF4-FFF2-40B4-BE49-F238E27FC236}">
                            <a16:creationId xmlns:a16="http://schemas.microsoft.com/office/drawing/2014/main" id="{CE045155-B0CB-68F9-BF86-322BE82F37B9}"/>
                          </a:ext>
                        </a:extLst>
                      </p:cNvPr>
                      <p:cNvPicPr/>
                      <p:nvPr/>
                    </p:nvPicPr>
                    <p:blipFill>
                      <a:blip r:embed="rId3"/>
                      <a:stretch>
                        <a:fillRect/>
                      </a:stretch>
                    </p:blipFill>
                    <p:spPr>
                      <a:xfrm>
                        <a:off x="467360" y="2419431"/>
                        <a:ext cx="1818640" cy="1603939"/>
                      </a:xfrm>
                      <a:prstGeom prst="rect">
                        <a:avLst/>
                      </a:prstGeom>
                    </p:spPr>
                  </p:pic>
                </p:oleObj>
              </mc:Fallback>
            </mc:AlternateContent>
          </a:graphicData>
        </a:graphic>
      </p:graphicFrame>
    </p:spTree>
    <p:extLst>
      <p:ext uri="{BB962C8B-B14F-4D97-AF65-F5344CB8AC3E}">
        <p14:creationId xmlns:p14="http://schemas.microsoft.com/office/powerpoint/2010/main" val="4287025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Standards Report</a:t>
            </a:r>
            <a:br>
              <a:rPr lang="en-US" dirty="0"/>
            </a:br>
            <a:r>
              <a:rPr lang="en-US" sz="2800" dirty="0"/>
              <a:t>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246219"/>
            <a:ext cx="11011678" cy="5411755"/>
          </a:xfrm>
        </p:spPr>
        <p:txBody>
          <a:bodyPr>
            <a:normAutofit fontScale="85000" lnSpcReduction="10000"/>
          </a:bodyPr>
          <a:lstStyle/>
          <a:p>
            <a:pPr marL="0" indent="0">
              <a:buNone/>
            </a:pPr>
            <a:r>
              <a:rPr lang="en-US" sz="2400" dirty="0"/>
              <a:t>TC 8.2 is the cognizant TC for:</a:t>
            </a:r>
          </a:p>
          <a:p>
            <a:pPr lvl="1"/>
            <a:r>
              <a:rPr lang="en-US" dirty="0"/>
              <a:t>ASHRAE </a:t>
            </a:r>
            <a:r>
              <a:rPr lang="en-US" b="1" dirty="0"/>
              <a:t>Standard 30-2019</a:t>
            </a:r>
            <a:r>
              <a:rPr lang="en-US" dirty="0"/>
              <a:t> Method of Testing Liquid Chillers</a:t>
            </a:r>
          </a:p>
          <a:p>
            <a:pPr marL="914400" lvl="2" indent="0">
              <a:buNone/>
            </a:pPr>
            <a:r>
              <a:rPr lang="en-US" dirty="0"/>
              <a:t>[TC 8.2 is lead; TC 8.5 is co-cognizant]</a:t>
            </a:r>
          </a:p>
          <a:p>
            <a:pPr lvl="1"/>
            <a:r>
              <a:rPr lang="en-US" dirty="0"/>
              <a:t>ASHRAE </a:t>
            </a:r>
            <a:r>
              <a:rPr lang="en-US" b="1" dirty="0"/>
              <a:t>Standard 184-2020</a:t>
            </a:r>
            <a:r>
              <a:rPr lang="en-US" dirty="0"/>
              <a:t> Method of Test for Field Performance of Liquid-Chilling Systems</a:t>
            </a:r>
          </a:p>
          <a:p>
            <a:pPr lvl="1"/>
            <a:r>
              <a:rPr lang="en-US" dirty="0"/>
              <a:t>ASHRAE </a:t>
            </a:r>
            <a:r>
              <a:rPr lang="en-US" b="1" dirty="0"/>
              <a:t>Standard 225-2020</a:t>
            </a:r>
            <a:r>
              <a:rPr lang="en-US" dirty="0"/>
              <a:t> Method for Performance Testing Centrifugal Refrigerant Compressors and Condensing Units</a:t>
            </a:r>
            <a:endParaRPr lang="en-US" sz="1400" dirty="0"/>
          </a:p>
          <a:p>
            <a:pPr marL="0" indent="0">
              <a:buNone/>
            </a:pPr>
            <a:r>
              <a:rPr lang="en-US" sz="2400" dirty="0"/>
              <a:t>TC 8.2 also monitors activity for the following standards of interest to members:</a:t>
            </a:r>
          </a:p>
          <a:p>
            <a:pPr lvl="1"/>
            <a:r>
              <a:rPr lang="en-US" dirty="0"/>
              <a:t>ASHRAE </a:t>
            </a:r>
            <a:r>
              <a:rPr lang="en-US" b="1" dirty="0"/>
              <a:t>Guideline 22-2012</a:t>
            </a:r>
            <a:r>
              <a:rPr lang="en-US" dirty="0"/>
              <a:t> Instrumentation for Monitoring Central Chilled-Water Plant Efficiency</a:t>
            </a:r>
          </a:p>
          <a:p>
            <a:pPr marL="914400" lvl="2" indent="0">
              <a:buNone/>
            </a:pPr>
            <a:r>
              <a:rPr lang="en-US" dirty="0"/>
              <a:t>[TC 9.1 is cognizant]</a:t>
            </a:r>
          </a:p>
          <a:p>
            <a:pPr lvl="1"/>
            <a:r>
              <a:rPr lang="en-US" dirty="0"/>
              <a:t>ASHRAE </a:t>
            </a:r>
            <a:r>
              <a:rPr lang="en-US" b="1" dirty="0"/>
              <a:t>Standard 23-2022</a:t>
            </a:r>
            <a:r>
              <a:rPr lang="en-US" dirty="0"/>
              <a:t> Methods for Performance Testing Positive Displacement Refrigerant Compressors and Compressor Units</a:t>
            </a:r>
          </a:p>
          <a:p>
            <a:pPr marL="914400" lvl="1" indent="0">
              <a:buNone/>
            </a:pPr>
            <a:r>
              <a:rPr lang="en-US" sz="2000" dirty="0"/>
              <a:t>[TC 8.1 is cognizant]</a:t>
            </a:r>
          </a:p>
          <a:p>
            <a:pPr marL="685800"/>
            <a:r>
              <a:rPr lang="en-US" sz="2400" dirty="0"/>
              <a:t>ASHRAE </a:t>
            </a:r>
            <a:r>
              <a:rPr lang="en-US" sz="2400" b="1" dirty="0"/>
              <a:t>Standard 90.1-2022</a:t>
            </a:r>
            <a:r>
              <a:rPr lang="en-US" sz="2400" dirty="0"/>
              <a:t> Energy Standard for Buildings Except Low-Rise Residential Buildings</a:t>
            </a:r>
          </a:p>
          <a:p>
            <a:pPr marL="914400" lvl="2" indent="0">
              <a:buNone/>
            </a:pPr>
            <a:r>
              <a:rPr lang="en-US" dirty="0"/>
              <a:t>[TC 7.6 is cognizant]</a:t>
            </a:r>
          </a:p>
          <a:p>
            <a:pPr lvl="1"/>
            <a:r>
              <a:rPr lang="en-US" dirty="0"/>
              <a:t>AHRI </a:t>
            </a:r>
            <a:r>
              <a:rPr lang="en-US" b="1" dirty="0"/>
              <a:t>Standards 550/590|551/591-2020</a:t>
            </a:r>
            <a:r>
              <a:rPr lang="en-US" dirty="0"/>
              <a:t> Performance Rating of Water-chilling and Heat Pump Water‑heating Packages using the Vapor Compression Cycle</a:t>
            </a:r>
          </a:p>
          <a:p>
            <a:pPr lvl="1"/>
            <a:r>
              <a:rPr lang="en-US" dirty="0"/>
              <a:t>AHRI </a:t>
            </a:r>
            <a:r>
              <a:rPr lang="en-US" b="1" dirty="0"/>
              <a:t>Standard 1520-2022</a:t>
            </a:r>
            <a:r>
              <a:rPr lang="en-US" dirty="0"/>
              <a:t> Performance Rating of Centrifugal Refrigerant Compressors</a:t>
            </a:r>
          </a:p>
          <a:p>
            <a:pPr lvl="1"/>
            <a:r>
              <a:rPr lang="en-US" dirty="0"/>
              <a:t>ISO TC 86 / SC 4 Testing and rating of refrigerant compressors (</a:t>
            </a:r>
            <a:r>
              <a:rPr lang="en-US" b="1" dirty="0"/>
              <a:t>ISO/AWI 18501, 18483, 18976</a:t>
            </a:r>
            <a:r>
              <a:rPr lang="en-US" dirty="0"/>
              <a:t>)</a:t>
            </a:r>
          </a:p>
        </p:txBody>
      </p:sp>
    </p:spTree>
    <p:extLst>
      <p:ext uri="{BB962C8B-B14F-4D97-AF65-F5344CB8AC3E}">
        <p14:creationId xmlns:p14="http://schemas.microsoft.com/office/powerpoint/2010/main" val="1347452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30-2019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14325" y="1412266"/>
            <a:ext cx="11622979" cy="5126320"/>
          </a:xfrm>
        </p:spPr>
        <p:txBody>
          <a:bodyPr>
            <a:normAutofit/>
          </a:bodyPr>
          <a:lstStyle/>
          <a:p>
            <a:pPr marL="0" indent="0">
              <a:lnSpc>
                <a:spcPct val="100000"/>
              </a:lnSpc>
              <a:spcBef>
                <a:spcPts val="0"/>
              </a:spcBef>
              <a:spcAft>
                <a:spcPts val="600"/>
              </a:spcAft>
              <a:buNone/>
            </a:pPr>
            <a:r>
              <a:rPr lang="en-US" sz="2400" dirty="0"/>
              <a:t>Standard 30-2019</a:t>
            </a:r>
            <a:endParaRPr lang="en-US" sz="2200" b="1" i="1" dirty="0">
              <a:solidFill>
                <a:prstClr val="black"/>
              </a:solidFill>
              <a:cs typeface="Times New Roman" panose="02020603050405020304" pitchFamily="18" charset="0"/>
            </a:endParaRPr>
          </a:p>
          <a:p>
            <a:pPr>
              <a:lnSpc>
                <a:spcPct val="100000"/>
              </a:lnSpc>
              <a:spcBef>
                <a:spcPts val="0"/>
              </a:spcBef>
              <a:spcAft>
                <a:spcPts val="600"/>
              </a:spcAft>
            </a:pPr>
            <a:r>
              <a:rPr lang="en-US" sz="1600" b="1" i="1" dirty="0">
                <a:solidFill>
                  <a:prstClr val="black"/>
                </a:solidFill>
                <a:cs typeface="Times New Roman" panose="02020603050405020304" pitchFamily="18" charset="0"/>
              </a:rPr>
              <a:t>Addendum a</a:t>
            </a:r>
            <a:r>
              <a:rPr lang="en-US" sz="1600" dirty="0">
                <a:solidFill>
                  <a:prstClr val="black"/>
                </a:solidFill>
              </a:rPr>
              <a:t>. </a:t>
            </a:r>
            <a:r>
              <a:rPr lang="en-US" sz="1600" dirty="0"/>
              <a:t>Published in May 2020. </a:t>
            </a:r>
            <a:r>
              <a:rPr lang="en-US" sz="1600" dirty="0">
                <a:solidFill>
                  <a:prstClr val="black"/>
                </a:solidFill>
              </a:rPr>
              <a:t>Mainly clean-up including a requirement to test based on defined operating mode set points.</a:t>
            </a:r>
            <a:endParaRPr lang="en-US" sz="1600" baseline="-25000" dirty="0">
              <a:solidFill>
                <a:prstClr val="black"/>
              </a:solidFill>
            </a:endParaRPr>
          </a:p>
          <a:p>
            <a:pPr>
              <a:lnSpc>
                <a:spcPct val="100000"/>
              </a:lnSpc>
              <a:spcBef>
                <a:spcPts val="0"/>
              </a:spcBef>
              <a:spcAft>
                <a:spcPts val="600"/>
              </a:spcAft>
            </a:pPr>
            <a:r>
              <a:rPr lang="en-US" sz="1600" b="1" i="1" dirty="0">
                <a:cs typeface="Times New Roman" panose="02020603050405020304" pitchFamily="18" charset="0"/>
              </a:rPr>
              <a:t>Addendum b</a:t>
            </a:r>
            <a:r>
              <a:rPr lang="en-US" sz="1600" dirty="0"/>
              <a:t>. Published in April 2020. Mainly clean-up including clarification of </a:t>
            </a:r>
            <a:r>
              <a:rPr lang="el-GR" sz="1600" dirty="0"/>
              <a:t>Δ</a:t>
            </a:r>
            <a:r>
              <a:rPr lang="en-US" sz="1600" dirty="0" err="1"/>
              <a:t>p</a:t>
            </a:r>
            <a:r>
              <a:rPr lang="en-US" sz="1600" baseline="-25000" dirty="0" err="1"/>
              <a:t>adj</a:t>
            </a:r>
            <a:r>
              <a:rPr lang="en-US" sz="1600" dirty="0"/>
              <a:t>. Republished to add missing calibration workbook (.xlsx).</a:t>
            </a:r>
          </a:p>
          <a:p>
            <a:pPr>
              <a:lnSpc>
                <a:spcPct val="100000"/>
              </a:lnSpc>
              <a:spcBef>
                <a:spcPts val="0"/>
              </a:spcBef>
              <a:spcAft>
                <a:spcPts val="600"/>
              </a:spcAft>
            </a:pPr>
            <a:r>
              <a:rPr lang="en-US" sz="1600" b="1" i="1" dirty="0">
                <a:cs typeface="Times New Roman" panose="02020603050405020304" pitchFamily="18" charset="0"/>
              </a:rPr>
              <a:t>Addendum c</a:t>
            </a:r>
            <a:r>
              <a:rPr lang="en-US" sz="1600" dirty="0"/>
              <a:t>. Addition of adiabatic, free-cooling, and 4-pipe chillers by introduction of hybrid operating modes. APR1 Nov 2020. PPR1 public review expected in 2023. </a:t>
            </a:r>
          </a:p>
          <a:p>
            <a:pPr>
              <a:lnSpc>
                <a:spcPct val="100000"/>
              </a:lnSpc>
              <a:spcBef>
                <a:spcPts val="0"/>
              </a:spcBef>
              <a:spcAft>
                <a:spcPts val="600"/>
              </a:spcAft>
            </a:pPr>
            <a:r>
              <a:rPr lang="en-US" sz="1600" b="1" i="1" dirty="0">
                <a:cs typeface="Times New Roman" panose="02020603050405020304" pitchFamily="18" charset="0"/>
              </a:rPr>
              <a:t>Addendum d</a:t>
            </a:r>
            <a:r>
              <a:rPr lang="en-US" sz="1600" dirty="0"/>
              <a:t>. Review of steady-state criteria. APR1 Nov 2020. PPR1 public review expected in 2023.</a:t>
            </a:r>
          </a:p>
          <a:p>
            <a:pPr>
              <a:lnSpc>
                <a:spcPct val="100000"/>
              </a:lnSpc>
              <a:spcBef>
                <a:spcPts val="0"/>
              </a:spcBef>
              <a:spcAft>
                <a:spcPts val="600"/>
              </a:spcAft>
            </a:pPr>
            <a:r>
              <a:rPr lang="en-US" sz="1600" b="1" i="1" dirty="0">
                <a:cs typeface="Times New Roman" panose="02020603050405020304" pitchFamily="18" charset="0"/>
              </a:rPr>
              <a:t>Addendum e</a:t>
            </a:r>
            <a:r>
              <a:rPr lang="en-US" sz="1600" dirty="0"/>
              <a:t>. Harmonization with AHRI 550/590, Section 4. Addition of air sampling arrays. PPR1 public review expected in 2023.</a:t>
            </a:r>
          </a:p>
          <a:p>
            <a:pPr>
              <a:lnSpc>
                <a:spcPct val="100000"/>
              </a:lnSpc>
              <a:spcBef>
                <a:spcPts val="0"/>
              </a:spcBef>
              <a:spcAft>
                <a:spcPts val="600"/>
              </a:spcAft>
            </a:pPr>
            <a:r>
              <a:rPr lang="en-US" sz="1600" b="1" i="1" dirty="0">
                <a:cs typeface="Times New Roman" panose="02020603050405020304" pitchFamily="18" charset="0"/>
              </a:rPr>
              <a:t>Addendum f</a:t>
            </a:r>
            <a:r>
              <a:rPr lang="en-US" sz="1600" dirty="0"/>
              <a:t>. Inclusion of AHRI 550/590, water pressure drop calculation tool. No comments to PPR1 (</a:t>
            </a:r>
            <a:r>
              <a:rPr lang="en-US" sz="1600" dirty="0" err="1"/>
              <a:t>Jun</a:t>
            </a:r>
            <a:r>
              <a:rPr lang="en-US" sz="1600" dirty="0" err="1">
                <a:latin typeface="Times New Roman" panose="02020603050405020304" pitchFamily="18" charset="0"/>
                <a:cs typeface="Times New Roman" panose="02020603050405020304" pitchFamily="18" charset="0"/>
              </a:rPr>
              <a:t>~</a:t>
            </a:r>
            <a:r>
              <a:rPr lang="en-US" sz="1600" dirty="0" err="1"/>
              <a:t>Jul</a:t>
            </a:r>
            <a:r>
              <a:rPr lang="en-US" sz="1600" dirty="0"/>
              <a:t> 2022). Addendum in galley proof review, will be published soon (early 2023).</a:t>
            </a:r>
          </a:p>
          <a:p>
            <a:pPr marL="0" indent="0">
              <a:lnSpc>
                <a:spcPct val="100000"/>
              </a:lnSpc>
              <a:spcBef>
                <a:spcPts val="0"/>
              </a:spcBef>
              <a:spcAft>
                <a:spcPts val="600"/>
              </a:spcAft>
              <a:buNone/>
            </a:pPr>
            <a:r>
              <a:rPr lang="en-US" sz="2400" dirty="0"/>
              <a:t>Standard 30-2023 will consolidate of 2019 version with Addenda a, b, f, and maybe c.</a:t>
            </a:r>
          </a:p>
          <a:p>
            <a:pPr marL="0" indent="0">
              <a:lnSpc>
                <a:spcPct val="100000"/>
              </a:lnSpc>
              <a:spcBef>
                <a:spcPts val="0"/>
              </a:spcBef>
              <a:spcAft>
                <a:spcPts val="600"/>
              </a:spcAft>
              <a:buNone/>
            </a:pPr>
            <a:r>
              <a:rPr lang="en-US" sz="2400" dirty="0"/>
              <a:t>Membership: Prosser rolled off, Zupp rolled on as new chair 7/1/2022. Balanced.</a:t>
            </a:r>
          </a:p>
          <a:p>
            <a:pPr marL="0" indent="0">
              <a:lnSpc>
                <a:spcPct val="100000"/>
              </a:lnSpc>
              <a:spcBef>
                <a:spcPts val="0"/>
              </a:spcBef>
              <a:spcAft>
                <a:spcPts val="600"/>
              </a:spcAft>
              <a:buNone/>
            </a:pPr>
            <a:r>
              <a:rPr lang="en-US" sz="2400" dirty="0"/>
              <a:t>No action required by TC 8.2.</a:t>
            </a:r>
          </a:p>
        </p:txBody>
      </p:sp>
    </p:spTree>
    <p:extLst>
      <p:ext uri="{BB962C8B-B14F-4D97-AF65-F5344CB8AC3E}">
        <p14:creationId xmlns:p14="http://schemas.microsoft.com/office/powerpoint/2010/main" val="3095355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p:txBody>
          <a:bodyPr>
            <a:normAutofit fontScale="85000" lnSpcReduction="20000"/>
          </a:bodyPr>
          <a:lstStyle/>
          <a:p>
            <a:r>
              <a:rPr lang="en-US" dirty="0"/>
              <a:t>Standard 184-2016 was published under periodic maintenance (5‑year cycle) by SPC 184.</a:t>
            </a:r>
          </a:p>
          <a:p>
            <a:r>
              <a:rPr lang="en-US" dirty="0"/>
              <a:t>Disbanded in 2019 after December 2018 publication of </a:t>
            </a:r>
            <a:r>
              <a:rPr lang="en-US" b="1" i="1" dirty="0">
                <a:latin typeface="Times New Roman" panose="02020603050405020304" pitchFamily="18" charset="0"/>
                <a:cs typeface="Times New Roman" panose="02020603050405020304" pitchFamily="18" charset="0"/>
              </a:rPr>
              <a:t>Addendum a</a:t>
            </a:r>
            <a:r>
              <a:rPr lang="en-US" dirty="0"/>
              <a:t> to Standard 184-2016.</a:t>
            </a:r>
          </a:p>
          <a:p>
            <a:r>
              <a:rPr lang="en-US" dirty="0"/>
              <a:t>In Orlando (January 2020) TC 8.2 voted to recommend reaffirmation of the standard. Recommendation was approved by SPLS &amp; </a:t>
            </a:r>
            <a:r>
              <a:rPr lang="en-US" dirty="0" err="1"/>
              <a:t>StdC</a:t>
            </a:r>
            <a:r>
              <a:rPr lang="en-US" dirty="0"/>
              <a:t>, then ASHRAE staff merged the content of </a:t>
            </a:r>
            <a:r>
              <a:rPr lang="en-US" b="1" i="1" dirty="0">
                <a:latin typeface="Times New Roman" panose="02020603050405020304" pitchFamily="18" charset="0"/>
                <a:cs typeface="Times New Roman" panose="02020603050405020304" pitchFamily="18" charset="0"/>
              </a:rPr>
              <a:t>Addendum a</a:t>
            </a:r>
            <a:r>
              <a:rPr lang="en-US" dirty="0"/>
              <a:t> into the standard and published as a new edition.</a:t>
            </a:r>
          </a:p>
          <a:p>
            <a:r>
              <a:rPr lang="en-US" dirty="0"/>
              <a:t>Standard 184-2020 was published in November under periodic maintenance.</a:t>
            </a:r>
          </a:p>
          <a:p>
            <a:r>
              <a:rPr lang="en-US" dirty="0"/>
              <a:t>TC 8.2 needs to decide if and when to form another committee, if there is interest to revise the standard (e.g. additional work on the uncertainty calculator spreadsheet workbook). 5-year cycle would need to publish next edition by 2025, deadline to decide “withdraw, reaffirm, or revise” will be 2024 but can act earlier.</a:t>
            </a:r>
          </a:p>
          <a:p>
            <a:r>
              <a:rPr lang="en-US" dirty="0"/>
              <a:t>Discussion: </a:t>
            </a:r>
            <a:r>
              <a:rPr lang="en-US" dirty="0">
                <a:highlight>
                  <a:srgbClr val="FFFF00"/>
                </a:highlight>
              </a:rPr>
              <a:t>any action required?</a:t>
            </a:r>
          </a:p>
        </p:txBody>
      </p:sp>
      <p:sp>
        <p:nvSpPr>
          <p:cNvPr id="4" name="TextBox 3">
            <a:extLst>
              <a:ext uri="{FF2B5EF4-FFF2-40B4-BE49-F238E27FC236}">
                <a16:creationId xmlns:a16="http://schemas.microsoft.com/office/drawing/2014/main" id="{A42F9240-759B-46A7-8D92-F9700DF82E38}"/>
              </a:ext>
            </a:extLst>
          </p:cNvPr>
          <p:cNvSpPr txBox="1"/>
          <p:nvPr/>
        </p:nvSpPr>
        <p:spPr>
          <a:xfrm>
            <a:off x="76200" y="6291263"/>
            <a:ext cx="9858375" cy="276999"/>
          </a:xfrm>
          <a:prstGeom prst="rect">
            <a:avLst/>
          </a:prstGeom>
          <a:noFill/>
        </p:spPr>
        <p:txBody>
          <a:bodyPr wrap="square" rtlCol="0">
            <a:spAutoFit/>
          </a:bodyPr>
          <a:lstStyle/>
          <a:p>
            <a:r>
              <a:rPr lang="en-US" sz="1200" dirty="0">
                <a:solidFill>
                  <a:srgbClr val="FF0000"/>
                </a:solidFill>
              </a:rPr>
              <a:t>I found some errors in the example spreadsheet (part of Informative Appendix </a:t>
            </a:r>
            <a:r>
              <a:rPr lang="en-US" sz="1200" dirty="0">
                <a:solidFill>
                  <a:srgbClr val="FF0000"/>
                </a:solidFill>
                <a:latin typeface="Courier New" panose="02070309020205020404" pitchFamily="49" charset="0"/>
                <a:cs typeface="Courier New" panose="02070309020205020404" pitchFamily="49" charset="0"/>
              </a:rPr>
              <a:t>I</a:t>
            </a:r>
            <a:r>
              <a:rPr lang="en-US" sz="1200" dirty="0">
                <a:solidFill>
                  <a:srgbClr val="FF0000"/>
                </a:solidFill>
              </a:rPr>
              <a:t>). Probably not worth revising the standard just for that.</a:t>
            </a:r>
          </a:p>
        </p:txBody>
      </p:sp>
    </p:spTree>
    <p:extLst>
      <p:ext uri="{BB962C8B-B14F-4D97-AF65-F5344CB8AC3E}">
        <p14:creationId xmlns:p14="http://schemas.microsoft.com/office/powerpoint/2010/main" val="2336860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a:bodyPr>
          <a:lstStyle/>
          <a:p>
            <a:r>
              <a:rPr lang="en-US" sz="2400" dirty="0"/>
              <a:t>Standard 225-2020 was published under periodic maintenance (5‑year cycle) SPC 225. SPC 225 has been disbanded.</a:t>
            </a:r>
          </a:p>
          <a:p>
            <a:r>
              <a:rPr lang="en-US" sz="2400" dirty="0"/>
              <a:t>TC 8.2 will need to decide if and when to form another committee to revise the standard. 5-year cycle would need to publish next edition by 2025, deadline to decide “withdraw, reaffirm, or revise” will be 2024 but can act earlier.</a:t>
            </a:r>
          </a:p>
          <a:p>
            <a:r>
              <a:rPr lang="en-US" sz="2400" dirty="0"/>
              <a:t>Discussion: </a:t>
            </a:r>
            <a:r>
              <a:rPr lang="en-US" sz="2400" dirty="0">
                <a:highlight>
                  <a:srgbClr val="FFFF00"/>
                </a:highlight>
              </a:rPr>
              <a:t>any action required?</a:t>
            </a:r>
          </a:p>
          <a:p>
            <a:endParaRPr lang="en-US" sz="2400" dirty="0"/>
          </a:p>
        </p:txBody>
      </p:sp>
    </p:spTree>
    <p:extLst>
      <p:ext uri="{BB962C8B-B14F-4D97-AF65-F5344CB8AC3E}">
        <p14:creationId xmlns:p14="http://schemas.microsoft.com/office/powerpoint/2010/main" val="2941879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Guideline 22-2012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a:bodyPr>
          <a:lstStyle/>
          <a:p>
            <a:r>
              <a:rPr lang="en-US" dirty="0"/>
              <a:t>Guideline 22-2012 was published with editorial updates to references as revision to 2008 edition.</a:t>
            </a:r>
          </a:p>
          <a:p>
            <a:r>
              <a:rPr lang="en-US" dirty="0"/>
              <a:t>GPC 22 formed in 2016 and drafted an update. PPR1 during 2021 (Jul16-Aug30), received 26 comments from 5 commenters. Comment responses sent to commenters, draft revisions in process. Anticipate a PPR2 (perhaps PPR2 ISC) during 2023 to resolve comments. </a:t>
            </a:r>
          </a:p>
          <a:p>
            <a:r>
              <a:rPr lang="en-US" dirty="0"/>
              <a:t>Expect publication by end of 2023.</a:t>
            </a:r>
          </a:p>
          <a:p>
            <a:endParaRPr lang="en-US" dirty="0"/>
          </a:p>
        </p:txBody>
      </p:sp>
    </p:spTree>
    <p:extLst>
      <p:ext uri="{BB962C8B-B14F-4D97-AF65-F5344CB8AC3E}">
        <p14:creationId xmlns:p14="http://schemas.microsoft.com/office/powerpoint/2010/main" val="2490717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23 (Scott MacBain,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fontScale="92500" lnSpcReduction="10000"/>
          </a:bodyPr>
          <a:lstStyle/>
          <a:p>
            <a:r>
              <a:rPr lang="en-US" dirty="0">
                <a:solidFill>
                  <a:schemeClr val="bg1">
                    <a:lumMod val="75000"/>
                  </a:schemeClr>
                </a:solidFill>
              </a:rPr>
              <a:t>Standard 23.1-2019 published “Methods of Testing for Performance Rating Positive Displacement Refrigerant Compressors and Condensing Units That Operate at Subcritical Temperatures of the Refrigerant”</a:t>
            </a:r>
          </a:p>
          <a:p>
            <a:r>
              <a:rPr lang="en-US" dirty="0">
                <a:solidFill>
                  <a:schemeClr val="bg1">
                    <a:lumMod val="75000"/>
                  </a:schemeClr>
                </a:solidFill>
              </a:rPr>
              <a:t>Standard 23.2-2019 published “Methods of Test for Rating the Performance of Positive Displacement Compressors that Operate at Supercritical Pressures of the Refrigerants”</a:t>
            </a:r>
          </a:p>
          <a:p>
            <a:r>
              <a:rPr lang="en-US" dirty="0"/>
              <a:t>Standard 23-2022 published “Methods for Performance Testing Positive Displacement Refrigerant Compressors and Compressor Units” combines and supersedes 23.1 &amp; 23.2.</a:t>
            </a:r>
          </a:p>
          <a:p>
            <a:r>
              <a:rPr lang="en-US" dirty="0"/>
              <a:t>There remains potential for either a future merger of 23 and 225, or perhaps harmonization activities.</a:t>
            </a:r>
          </a:p>
        </p:txBody>
      </p:sp>
      <p:sp>
        <p:nvSpPr>
          <p:cNvPr id="4" name="Rectangle: Rounded Corners 3">
            <a:extLst>
              <a:ext uri="{FF2B5EF4-FFF2-40B4-BE49-F238E27FC236}">
                <a16:creationId xmlns:a16="http://schemas.microsoft.com/office/drawing/2014/main" id="{76E971D7-03E6-8948-2A3F-D842BF1471F2}"/>
              </a:ext>
            </a:extLst>
          </p:cNvPr>
          <p:cNvSpPr/>
          <p:nvPr/>
        </p:nvSpPr>
        <p:spPr>
          <a:xfrm>
            <a:off x="9322963" y="764775"/>
            <a:ext cx="1868277" cy="76016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Not Updated</a:t>
            </a:r>
          </a:p>
        </p:txBody>
      </p:sp>
    </p:spTree>
    <p:extLst>
      <p:ext uri="{BB962C8B-B14F-4D97-AF65-F5344CB8AC3E}">
        <p14:creationId xmlns:p14="http://schemas.microsoft.com/office/powerpoint/2010/main" val="361600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90.1-2022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284481" y="1351280"/>
            <a:ext cx="11907520" cy="5095187"/>
          </a:xfrm>
        </p:spPr>
        <p:txBody>
          <a:bodyPr>
            <a:normAutofit/>
          </a:bodyPr>
          <a:lstStyle/>
          <a:p>
            <a:r>
              <a:rPr lang="en-US" sz="2000" dirty="0"/>
              <a:t>Standard 90.1-2022 published (December 2022)</a:t>
            </a:r>
          </a:p>
          <a:p>
            <a:r>
              <a:rPr lang="en-US" sz="2000" dirty="0">
                <a:cs typeface="Times New Roman" panose="02020603050405020304" pitchFamily="18" charset="0"/>
              </a:rPr>
              <a:t>2022 edition includes &amp; incorporates the following addenda (of TC 8.2 interest) to the 2019 edition: </a:t>
            </a:r>
            <a:r>
              <a:rPr lang="en-US" sz="2000" b="1" i="1" dirty="0">
                <a:latin typeface="Times New Roman" panose="02020603050405020304" pitchFamily="18" charset="0"/>
                <a:cs typeface="Times New Roman" panose="02020603050405020304" pitchFamily="18" charset="0"/>
              </a:rPr>
              <a:t>w, x, y, </a:t>
            </a:r>
            <a:r>
              <a:rPr lang="en-US" sz="2000" b="1" i="1" dirty="0" err="1">
                <a:latin typeface="Times New Roman" panose="02020603050405020304" pitchFamily="18" charset="0"/>
                <a:cs typeface="Times New Roman" panose="02020603050405020304" pitchFamily="18" charset="0"/>
              </a:rPr>
              <a:t>cj</a:t>
            </a:r>
            <a:endParaRPr lang="en-US" sz="2000" b="1" i="1" dirty="0">
              <a:latin typeface="Times New Roman" panose="02020603050405020304" pitchFamily="18" charset="0"/>
              <a:cs typeface="Times New Roman" panose="02020603050405020304" pitchFamily="18" charset="0"/>
            </a:endParaRPr>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New addenda to the 2022 edition (when published) will be available at:</a:t>
            </a:r>
          </a:p>
          <a:p>
            <a:pPr marL="457200" indent="0">
              <a:buNone/>
            </a:pPr>
            <a:r>
              <a:rPr lang="en-US" sz="1400" dirty="0">
                <a:hlinkClick r:id="rId2"/>
              </a:rPr>
              <a:t>https://www.ashrae.org/technical-resources/standards-and-guidelines/standards-addenda</a:t>
            </a:r>
            <a:r>
              <a:rPr lang="en-US" sz="1400" dirty="0"/>
              <a:t> </a:t>
            </a:r>
          </a:p>
          <a:p>
            <a:r>
              <a:rPr lang="en-US" sz="2000" dirty="0"/>
              <a:t>SSPC 90.1 Mechanical Subcommittee has a new chair as of October 2022: Brandon Damas.</a:t>
            </a:r>
          </a:p>
          <a:p>
            <a:r>
              <a:rPr lang="en-US" sz="2000" dirty="0">
                <a:solidFill>
                  <a:srgbClr val="FF0000"/>
                </a:solidFill>
              </a:rPr>
              <a:t>Ray Good to take over supporting</a:t>
            </a:r>
          </a:p>
        </p:txBody>
      </p:sp>
      <p:grpSp>
        <p:nvGrpSpPr>
          <p:cNvPr id="10" name="Group 9">
            <a:extLst>
              <a:ext uri="{FF2B5EF4-FFF2-40B4-BE49-F238E27FC236}">
                <a16:creationId xmlns:a16="http://schemas.microsoft.com/office/drawing/2014/main" id="{4D48C04D-CE32-4906-A5D3-67D868803BD5}"/>
              </a:ext>
            </a:extLst>
          </p:cNvPr>
          <p:cNvGrpSpPr/>
          <p:nvPr/>
        </p:nvGrpSpPr>
        <p:grpSpPr>
          <a:xfrm>
            <a:off x="1456781" y="2190648"/>
            <a:ext cx="9278437" cy="2179791"/>
            <a:chOff x="1516414" y="2650213"/>
            <a:chExt cx="9278437" cy="2179791"/>
          </a:xfrm>
        </p:grpSpPr>
        <p:pic>
          <p:nvPicPr>
            <p:cNvPr id="5" name="Picture 4">
              <a:extLst>
                <a:ext uri="{FF2B5EF4-FFF2-40B4-BE49-F238E27FC236}">
                  <a16:creationId xmlns:a16="http://schemas.microsoft.com/office/drawing/2014/main" id="{57BF9E99-BBC2-4A41-AF58-65AC849F2756}"/>
                </a:ext>
              </a:extLst>
            </p:cNvPr>
            <p:cNvPicPr>
              <a:picLocks noChangeAspect="1"/>
            </p:cNvPicPr>
            <p:nvPr/>
          </p:nvPicPr>
          <p:blipFill>
            <a:blip r:embed="rId3"/>
            <a:stretch>
              <a:fillRect/>
            </a:stretch>
          </p:blipFill>
          <p:spPr>
            <a:xfrm>
              <a:off x="1516414" y="2650213"/>
              <a:ext cx="9276739" cy="865943"/>
            </a:xfrm>
            <a:prstGeom prst="rect">
              <a:avLst/>
            </a:prstGeom>
          </p:spPr>
        </p:pic>
        <p:pic>
          <p:nvPicPr>
            <p:cNvPr id="7" name="Picture 6">
              <a:extLst>
                <a:ext uri="{FF2B5EF4-FFF2-40B4-BE49-F238E27FC236}">
                  <a16:creationId xmlns:a16="http://schemas.microsoft.com/office/drawing/2014/main" id="{FF757E70-EFF1-444A-BB39-C4375F598D8F}"/>
                </a:ext>
              </a:extLst>
            </p:cNvPr>
            <p:cNvPicPr>
              <a:picLocks noChangeAspect="1"/>
            </p:cNvPicPr>
            <p:nvPr/>
          </p:nvPicPr>
          <p:blipFill>
            <a:blip r:embed="rId4"/>
            <a:stretch>
              <a:fillRect/>
            </a:stretch>
          </p:blipFill>
          <p:spPr>
            <a:xfrm>
              <a:off x="1533192" y="3566510"/>
              <a:ext cx="9259592" cy="994549"/>
            </a:xfrm>
            <a:prstGeom prst="rect">
              <a:avLst/>
            </a:prstGeom>
          </p:spPr>
        </p:pic>
        <p:pic>
          <p:nvPicPr>
            <p:cNvPr id="9" name="Picture 8">
              <a:extLst>
                <a:ext uri="{FF2B5EF4-FFF2-40B4-BE49-F238E27FC236}">
                  <a16:creationId xmlns:a16="http://schemas.microsoft.com/office/drawing/2014/main" id="{F704C657-90D5-4534-9B29-38B367055F3F}"/>
                </a:ext>
              </a:extLst>
            </p:cNvPr>
            <p:cNvPicPr>
              <a:picLocks noChangeAspect="1"/>
            </p:cNvPicPr>
            <p:nvPr/>
          </p:nvPicPr>
          <p:blipFill>
            <a:blip r:embed="rId5"/>
            <a:stretch>
              <a:fillRect/>
            </a:stretch>
          </p:blipFill>
          <p:spPr>
            <a:xfrm>
              <a:off x="1543833" y="4589941"/>
              <a:ext cx="9251018" cy="240063"/>
            </a:xfrm>
            <a:prstGeom prst="rect">
              <a:avLst/>
            </a:prstGeom>
          </p:spPr>
        </p:pic>
      </p:grpSp>
    </p:spTree>
    <p:extLst>
      <p:ext uri="{BB962C8B-B14F-4D97-AF65-F5344CB8AC3E}">
        <p14:creationId xmlns:p14="http://schemas.microsoft.com/office/powerpoint/2010/main" val="3159189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Standards 550/590|551/591 (Phil Johnson)</a:t>
            </a:r>
          </a:p>
        </p:txBody>
      </p:sp>
      <p:sp>
        <p:nvSpPr>
          <p:cNvPr id="6" name="TextBox 5">
            <a:extLst>
              <a:ext uri="{FF2B5EF4-FFF2-40B4-BE49-F238E27FC236}">
                <a16:creationId xmlns:a16="http://schemas.microsoft.com/office/drawing/2014/main" id="{BCDB3522-BF37-43FC-AFE6-ABAD941449D6}"/>
              </a:ext>
            </a:extLst>
          </p:cNvPr>
          <p:cNvSpPr txBox="1"/>
          <p:nvPr/>
        </p:nvSpPr>
        <p:spPr>
          <a:xfrm>
            <a:off x="838200" y="1660774"/>
            <a:ext cx="10239375" cy="4493538"/>
          </a:xfrm>
          <a:prstGeom prst="rect">
            <a:avLst/>
          </a:prstGeom>
          <a:noFill/>
        </p:spPr>
        <p:txBody>
          <a:bodyPr wrap="square" rtlCol="0">
            <a:spAutoFit/>
          </a:bodyPr>
          <a:lstStyle/>
          <a:p>
            <a:r>
              <a:rPr lang="en-US" b="1" dirty="0"/>
              <a:t>AHRI 550/590 (I-P) and 551/591 (SI) – 2020 (with Addendum 1), </a:t>
            </a:r>
            <a:r>
              <a:rPr lang="en-US" b="1" i="1" dirty="0"/>
              <a:t>Performance Rating of Water-Chilling and Heat Pump Water‑Heating Packages Using the Vapor Compression Cycle</a:t>
            </a:r>
          </a:p>
          <a:p>
            <a:pPr marL="285750" indent="-285750">
              <a:buFont typeface="Arial" panose="020B0604020202020204" pitchFamily="34" charset="0"/>
              <a:buChar char="•"/>
            </a:pPr>
            <a:r>
              <a:rPr lang="en-US" dirty="0"/>
              <a:t>2020 Editions of both standards, with addendum dated 2022-Feb, are published as AHRI Standards (not with ANSI approval). Include normative reference to ASHRAE 30 for method of test.</a:t>
            </a:r>
          </a:p>
          <a:p>
            <a:pPr marL="285750" indent="-285750">
              <a:buFont typeface="Arial" panose="020B0604020202020204" pitchFamily="34" charset="0"/>
              <a:buChar char="•"/>
            </a:pPr>
            <a:r>
              <a:rPr lang="en-US" dirty="0"/>
              <a:t>Planned 2023 edition with minor changes (plan to obtain ANSI approval).</a:t>
            </a:r>
          </a:p>
          <a:p>
            <a:pPr marL="285750" indent="-285750">
              <a:buFont typeface="Arial" panose="020B0604020202020204" pitchFamily="34" charset="0"/>
              <a:buChar char="•"/>
            </a:pPr>
            <a:r>
              <a:rPr lang="en-US" dirty="0"/>
              <a:t>Project charter scope of revisions for next edition after that (circa 2025) includes the following items:</a:t>
            </a:r>
          </a:p>
          <a:p>
            <a:pPr marL="742950" lvl="1" indent="-285750">
              <a:buFont typeface="Calibri" panose="020F0502020204030204" pitchFamily="34" charset="0"/>
              <a:buChar char="◦"/>
            </a:pPr>
            <a:r>
              <a:rPr lang="en-US" dirty="0"/>
              <a:t>Review tolerances and incorporate units with variable flow</a:t>
            </a:r>
          </a:p>
          <a:p>
            <a:pPr marL="742950" lvl="1" indent="-285750">
              <a:buFont typeface="Calibri" panose="020F0502020204030204" pitchFamily="34" charset="0"/>
              <a:buChar char="◦"/>
            </a:pPr>
            <a:r>
              <a:rPr lang="en-US" dirty="0"/>
              <a:t>Continue to work toward harmonizing section 4 with ASHRAE 30</a:t>
            </a:r>
          </a:p>
          <a:p>
            <a:pPr marL="742950" lvl="1" indent="-285750">
              <a:buFont typeface="Calibri" panose="020F0502020204030204" pitchFamily="34" charset="0"/>
              <a:buChar char="◦"/>
            </a:pPr>
            <a:r>
              <a:rPr lang="en-US" dirty="0"/>
              <a:t>Review uncertainty analysis reporting requirements</a:t>
            </a:r>
          </a:p>
          <a:p>
            <a:pPr marL="742950" lvl="1" indent="-285750">
              <a:buFont typeface="Calibri" panose="020F0502020204030204" pitchFamily="34" charset="0"/>
              <a:buChar char="◦"/>
            </a:pPr>
            <a:r>
              <a:rPr lang="en-US" dirty="0"/>
              <a:t>Adiabatic cooled condensers</a:t>
            </a:r>
          </a:p>
          <a:p>
            <a:pPr marL="742950" lvl="1" indent="-285750">
              <a:buFont typeface="Calibri" panose="020F0502020204030204" pitchFamily="34" charset="0"/>
              <a:buChar char="◦"/>
            </a:pPr>
            <a:r>
              <a:rPr lang="en-US" dirty="0"/>
              <a:t>Heat Pump Part-Load Metrics</a:t>
            </a:r>
          </a:p>
          <a:p>
            <a:pPr marL="742950" lvl="1" indent="-285750">
              <a:buFont typeface="Calibri" panose="020F0502020204030204" pitchFamily="34" charset="0"/>
              <a:buChar char="◦"/>
            </a:pPr>
            <a:r>
              <a:rPr lang="en-US" dirty="0"/>
              <a:t>Review of rounding throughout documents</a:t>
            </a:r>
          </a:p>
          <a:p>
            <a:pPr marL="742950" lvl="1" indent="-285750">
              <a:buFont typeface="Calibri" panose="020F0502020204030204" pitchFamily="34" charset="0"/>
              <a:buChar char="◦"/>
            </a:pPr>
            <a:r>
              <a:rPr lang="en-US" dirty="0"/>
              <a:t>Review Standard Rating Conditions</a:t>
            </a:r>
          </a:p>
          <a:p>
            <a:pPr marL="742950" lvl="1" indent="-285750">
              <a:buFont typeface="Calibri" panose="020F0502020204030204" pitchFamily="34" charset="0"/>
              <a:buChar char="◦"/>
            </a:pPr>
            <a:r>
              <a:rPr lang="en-US" dirty="0"/>
              <a:t>Regional part load metrics</a:t>
            </a:r>
          </a:p>
          <a:p>
            <a:pPr marL="742950" lvl="1" indent="-285750">
              <a:buFont typeface="Calibri" panose="020F0502020204030204" pitchFamily="34" charset="0"/>
              <a:buChar char="◦"/>
            </a:pPr>
            <a:r>
              <a:rPr lang="en-US" dirty="0"/>
              <a:t>Ratings for units with more than two heat exchangers</a:t>
            </a:r>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4022859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585323"/>
          </a:xfrm>
          <a:prstGeom prst="rect">
            <a:avLst/>
          </a:prstGeom>
          <a:noFill/>
        </p:spPr>
        <p:txBody>
          <a:bodyPr wrap="square" rtlCol="0">
            <a:spAutoFit/>
          </a:bodyPr>
          <a:lstStyle/>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will provide a rating method for centrifugal compressors and a calculation method to compare centrifugal compressors with positive displacement compressors. </a:t>
            </a:r>
          </a:p>
          <a:p>
            <a:pPr marL="285750" indent="-285750">
              <a:buFont typeface="Arial" panose="020B0604020202020204" pitchFamily="34" charset="0"/>
              <a:buChar char="•"/>
            </a:pPr>
            <a:r>
              <a:rPr lang="en-US" dirty="0"/>
              <a:t>Published</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FF0000"/>
                </a:solidFill>
                <a:effectLst/>
                <a:latin typeface="Calibri" panose="020F0502020204030204" pitchFamily="34" charset="0"/>
                <a:ea typeface="Times New Roman" panose="02020603050405020304" pitchFamily="18" charset="0"/>
              </a:rPr>
              <a:t>New method is compressor performance specification (table format)</a:t>
            </a:r>
            <a:endParaRPr lang="en-US" sz="1800" dirty="0">
              <a:solidFill>
                <a:srgbClr val="FF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FF0000"/>
                </a:solidFill>
                <a:effectLst/>
                <a:latin typeface="Calibri" panose="020F0502020204030204" pitchFamily="34" charset="0"/>
                <a:ea typeface="Times New Roman" panose="02020603050405020304" pitchFamily="18" charset="0"/>
              </a:rPr>
              <a:t>A tool is being created by Purdue for reading data and calculating performance as well as comparisons with positive displacement compressor 10 coefficient model</a:t>
            </a:r>
            <a:endParaRPr lang="en-US" sz="1800" dirty="0">
              <a:solidFill>
                <a:srgbClr val="FF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FF0000"/>
                </a:solidFill>
                <a:effectLst/>
                <a:latin typeface="Calibri" panose="020F0502020204030204" pitchFamily="34" charset="0"/>
                <a:ea typeface="Times New Roman" panose="02020603050405020304" pitchFamily="18" charset="0"/>
              </a:rPr>
              <a:t>The tool is </a:t>
            </a:r>
            <a:r>
              <a:rPr lang="en-US" sz="1800" dirty="0" err="1">
                <a:solidFill>
                  <a:srgbClr val="FF0000"/>
                </a:solidFill>
                <a:effectLst/>
                <a:latin typeface="Calibri" panose="020F0502020204030204" pitchFamily="34" charset="0"/>
                <a:ea typeface="Times New Roman" panose="02020603050405020304" pitchFamily="18" charset="0"/>
              </a:rPr>
              <a:t>MatLab</a:t>
            </a:r>
            <a:r>
              <a:rPr lang="en-US" sz="1800" dirty="0">
                <a:solidFill>
                  <a:srgbClr val="FF0000"/>
                </a:solidFill>
                <a:effectLst/>
                <a:latin typeface="Calibri" panose="020F0502020204030204" pitchFamily="34" charset="0"/>
                <a:ea typeface="Times New Roman" panose="02020603050405020304" pitchFamily="18" charset="0"/>
              </a:rPr>
              <a:t> based and will be made available along with source code</a:t>
            </a:r>
            <a:endParaRPr lang="en-US" dirty="0">
              <a:solidFill>
                <a:srgbClr val="FF0000"/>
              </a:solidFill>
            </a:endParaRP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4940633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14325" y="1412266"/>
            <a:ext cx="11622979" cy="5126320"/>
          </a:xfrm>
        </p:spPr>
        <p:txBody>
          <a:bodyPr>
            <a:normAutofit/>
          </a:bodyPr>
          <a:lstStyle/>
          <a:p>
            <a:pPr marL="0" indent="0">
              <a:lnSpc>
                <a:spcPct val="100000"/>
              </a:lnSpc>
              <a:spcBef>
                <a:spcPts val="0"/>
              </a:spcBef>
              <a:spcAft>
                <a:spcPts val="600"/>
              </a:spcAft>
              <a:buNone/>
            </a:pPr>
            <a:r>
              <a:rPr lang="en-US" sz="2200" dirty="0"/>
              <a:t>TC 86: Refrigeration and air-conditioning</a:t>
            </a:r>
          </a:p>
          <a:p>
            <a:pPr marL="457200" indent="0">
              <a:lnSpc>
                <a:spcPct val="100000"/>
              </a:lnSpc>
              <a:spcBef>
                <a:spcPts val="0"/>
              </a:spcBef>
              <a:spcAft>
                <a:spcPts val="600"/>
              </a:spcAft>
              <a:buNone/>
            </a:pPr>
            <a:r>
              <a:rPr lang="en-US" sz="2200" dirty="0"/>
              <a:t>SC 4: Testing and Rating of refrigerant compressors</a:t>
            </a:r>
          </a:p>
        </p:txBody>
      </p:sp>
      <p:graphicFrame>
        <p:nvGraphicFramePr>
          <p:cNvPr id="4" name="Object 3">
            <a:extLst>
              <a:ext uri="{FF2B5EF4-FFF2-40B4-BE49-F238E27FC236}">
                <a16:creationId xmlns:a16="http://schemas.microsoft.com/office/drawing/2014/main" id="{23AB895E-79E9-4109-B92A-49BE301EC039}"/>
              </a:ext>
            </a:extLst>
          </p:cNvPr>
          <p:cNvGraphicFramePr>
            <a:graphicFrameLocks noChangeAspect="1"/>
          </p:cNvGraphicFramePr>
          <p:nvPr/>
        </p:nvGraphicFramePr>
        <p:xfrm>
          <a:off x="538163" y="2511425"/>
          <a:ext cx="10883316" cy="2662764"/>
        </p:xfrm>
        <a:graphic>
          <a:graphicData uri="http://schemas.openxmlformats.org/presentationml/2006/ole">
            <mc:AlternateContent xmlns:mc="http://schemas.openxmlformats.org/markup-compatibility/2006">
              <mc:Choice xmlns:v="urn:schemas-microsoft-com:vml" Requires="v">
                <p:oleObj name="Worksheet" r:id="rId3" imgW="9382169" imgH="2295486" progId="Excel.Sheet.12">
                  <p:embed/>
                </p:oleObj>
              </mc:Choice>
              <mc:Fallback>
                <p:oleObj name="Worksheet" r:id="rId3" imgW="9382169" imgH="2295486" progId="Excel.Sheet.12">
                  <p:embed/>
                  <p:pic>
                    <p:nvPicPr>
                      <p:cNvPr id="4" name="Object 3">
                        <a:extLst>
                          <a:ext uri="{FF2B5EF4-FFF2-40B4-BE49-F238E27FC236}">
                            <a16:creationId xmlns:a16="http://schemas.microsoft.com/office/drawing/2014/main" id="{23AB895E-79E9-4109-B92A-49BE301EC039}"/>
                          </a:ext>
                        </a:extLst>
                      </p:cNvPr>
                      <p:cNvPicPr/>
                      <p:nvPr/>
                    </p:nvPicPr>
                    <p:blipFill>
                      <a:blip r:embed="rId4"/>
                      <a:stretch>
                        <a:fillRect/>
                      </a:stretch>
                    </p:blipFill>
                    <p:spPr>
                      <a:xfrm>
                        <a:off x="538163" y="2511425"/>
                        <a:ext cx="10883316" cy="2662764"/>
                      </a:xfrm>
                      <a:prstGeom prst="rect">
                        <a:avLst/>
                      </a:prstGeom>
                    </p:spPr>
                  </p:pic>
                </p:oleObj>
              </mc:Fallback>
            </mc:AlternateContent>
          </a:graphicData>
        </a:graphic>
      </p:graphicFrame>
      <p:sp>
        <p:nvSpPr>
          <p:cNvPr id="6" name="TextBox 5">
            <a:extLst>
              <a:ext uri="{FF2B5EF4-FFF2-40B4-BE49-F238E27FC236}">
                <a16:creationId xmlns:a16="http://schemas.microsoft.com/office/drawing/2014/main" id="{55717453-5E78-40EB-A729-64B468F8650D}"/>
              </a:ext>
            </a:extLst>
          </p:cNvPr>
          <p:cNvSpPr txBox="1"/>
          <p:nvPr/>
        </p:nvSpPr>
        <p:spPr>
          <a:xfrm>
            <a:off x="648585" y="5445734"/>
            <a:ext cx="2176173" cy="954107"/>
          </a:xfrm>
          <a:prstGeom prst="rect">
            <a:avLst/>
          </a:prstGeom>
          <a:noFill/>
        </p:spPr>
        <p:txBody>
          <a:bodyPr wrap="none" rtlCol="0">
            <a:spAutoFit/>
          </a:bodyPr>
          <a:lstStyle/>
          <a:p>
            <a:r>
              <a:rPr lang="en-US" sz="1400" dirty="0"/>
              <a:t>TC = Technical Committee</a:t>
            </a:r>
          </a:p>
          <a:p>
            <a:r>
              <a:rPr lang="en-US" sz="1400" dirty="0"/>
              <a:t>SC = </a:t>
            </a:r>
            <a:r>
              <a:rPr lang="en-US" sz="1400" dirty="0" err="1"/>
              <a:t>SubCommittee</a:t>
            </a:r>
            <a:endParaRPr lang="en-US" sz="1400" dirty="0"/>
          </a:p>
          <a:p>
            <a:r>
              <a:rPr lang="en-US" sz="1400" dirty="0"/>
              <a:t>WG = Working Group</a:t>
            </a:r>
          </a:p>
          <a:p>
            <a:r>
              <a:rPr lang="en-US" sz="1400" dirty="0"/>
              <a:t>AWI = Approved Work Item</a:t>
            </a:r>
          </a:p>
        </p:txBody>
      </p:sp>
    </p:spTree>
    <p:extLst>
      <p:ext uri="{BB962C8B-B14F-4D97-AF65-F5344CB8AC3E}">
        <p14:creationId xmlns:p14="http://schemas.microsoft.com/office/powerpoint/2010/main" val="7511561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pic>
        <p:nvPicPr>
          <p:cNvPr id="9" name="Picture 8">
            <a:extLst>
              <a:ext uri="{FF2B5EF4-FFF2-40B4-BE49-F238E27FC236}">
                <a16:creationId xmlns:a16="http://schemas.microsoft.com/office/drawing/2014/main" id="{BA053612-775F-4ADD-B1EF-E578C8358F39}"/>
              </a:ext>
            </a:extLst>
          </p:cNvPr>
          <p:cNvPicPr>
            <a:picLocks noChangeAspect="1"/>
          </p:cNvPicPr>
          <p:nvPr/>
        </p:nvPicPr>
        <p:blipFill>
          <a:blip r:embed="rId3"/>
          <a:stretch>
            <a:fillRect/>
          </a:stretch>
        </p:blipFill>
        <p:spPr>
          <a:xfrm>
            <a:off x="8128466" y="2657285"/>
            <a:ext cx="3840480" cy="2529420"/>
          </a:xfrm>
          <a:prstGeom prst="rect">
            <a:avLst/>
          </a:prstGeom>
        </p:spPr>
      </p:pic>
      <p:sp>
        <p:nvSpPr>
          <p:cNvPr id="10" name="TextBox 9">
            <a:extLst>
              <a:ext uri="{FF2B5EF4-FFF2-40B4-BE49-F238E27FC236}">
                <a16:creationId xmlns:a16="http://schemas.microsoft.com/office/drawing/2014/main" id="{E1C2528E-9487-4A50-A253-453B3C810920}"/>
              </a:ext>
            </a:extLst>
          </p:cNvPr>
          <p:cNvSpPr txBox="1"/>
          <p:nvPr/>
        </p:nvSpPr>
        <p:spPr>
          <a:xfrm>
            <a:off x="8128466" y="2349508"/>
            <a:ext cx="3282822" cy="307777"/>
          </a:xfrm>
          <a:prstGeom prst="rect">
            <a:avLst/>
          </a:prstGeom>
          <a:noFill/>
        </p:spPr>
        <p:txBody>
          <a:bodyPr wrap="none" rtlCol="0">
            <a:spAutoFit/>
          </a:bodyPr>
          <a:lstStyle/>
          <a:p>
            <a:r>
              <a:rPr lang="en-US" sz="1400" dirty="0"/>
              <a:t>https://www.iso.org/standard/85541.html</a:t>
            </a:r>
          </a:p>
        </p:txBody>
      </p:sp>
      <p:pic>
        <p:nvPicPr>
          <p:cNvPr id="12" name="Picture 11">
            <a:extLst>
              <a:ext uri="{FF2B5EF4-FFF2-40B4-BE49-F238E27FC236}">
                <a16:creationId xmlns:a16="http://schemas.microsoft.com/office/drawing/2014/main" id="{2DC22A01-AB21-47D6-BA96-5FDF0E1D1F3A}"/>
              </a:ext>
            </a:extLst>
          </p:cNvPr>
          <p:cNvPicPr>
            <a:picLocks noChangeAspect="1"/>
          </p:cNvPicPr>
          <p:nvPr/>
        </p:nvPicPr>
        <p:blipFill>
          <a:blip r:embed="rId4"/>
          <a:stretch>
            <a:fillRect/>
          </a:stretch>
        </p:blipFill>
        <p:spPr>
          <a:xfrm>
            <a:off x="4134714" y="2657285"/>
            <a:ext cx="3840480" cy="2554387"/>
          </a:xfrm>
          <a:prstGeom prst="rect">
            <a:avLst/>
          </a:prstGeom>
        </p:spPr>
      </p:pic>
      <p:sp>
        <p:nvSpPr>
          <p:cNvPr id="13" name="TextBox 12">
            <a:extLst>
              <a:ext uri="{FF2B5EF4-FFF2-40B4-BE49-F238E27FC236}">
                <a16:creationId xmlns:a16="http://schemas.microsoft.com/office/drawing/2014/main" id="{7CA9B9C8-6A7A-4500-8B4E-C33A369D508F}"/>
              </a:ext>
            </a:extLst>
          </p:cNvPr>
          <p:cNvSpPr txBox="1"/>
          <p:nvPr/>
        </p:nvSpPr>
        <p:spPr>
          <a:xfrm>
            <a:off x="4134714" y="2349508"/>
            <a:ext cx="3282822" cy="307777"/>
          </a:xfrm>
          <a:prstGeom prst="rect">
            <a:avLst/>
          </a:prstGeom>
          <a:noFill/>
        </p:spPr>
        <p:txBody>
          <a:bodyPr wrap="none" rtlCol="0">
            <a:spAutoFit/>
          </a:bodyPr>
          <a:lstStyle/>
          <a:p>
            <a:r>
              <a:rPr lang="en-US" sz="1400" dirty="0"/>
              <a:t>https://www.iso.org/standard/85297.html</a:t>
            </a:r>
          </a:p>
        </p:txBody>
      </p:sp>
      <p:pic>
        <p:nvPicPr>
          <p:cNvPr id="15" name="Picture 14">
            <a:extLst>
              <a:ext uri="{FF2B5EF4-FFF2-40B4-BE49-F238E27FC236}">
                <a16:creationId xmlns:a16="http://schemas.microsoft.com/office/drawing/2014/main" id="{29C8C328-306F-49B0-8490-C28A4D434371}"/>
              </a:ext>
            </a:extLst>
          </p:cNvPr>
          <p:cNvPicPr>
            <a:picLocks noChangeAspect="1"/>
          </p:cNvPicPr>
          <p:nvPr/>
        </p:nvPicPr>
        <p:blipFill>
          <a:blip r:embed="rId5"/>
          <a:stretch>
            <a:fillRect/>
          </a:stretch>
        </p:blipFill>
        <p:spPr>
          <a:xfrm>
            <a:off x="140962" y="2675252"/>
            <a:ext cx="3840480" cy="2536420"/>
          </a:xfrm>
          <a:prstGeom prst="rect">
            <a:avLst/>
          </a:prstGeom>
        </p:spPr>
      </p:pic>
      <p:sp>
        <p:nvSpPr>
          <p:cNvPr id="16" name="TextBox 15">
            <a:extLst>
              <a:ext uri="{FF2B5EF4-FFF2-40B4-BE49-F238E27FC236}">
                <a16:creationId xmlns:a16="http://schemas.microsoft.com/office/drawing/2014/main" id="{4AFAA90C-7934-4464-BA12-21456D654247}"/>
              </a:ext>
            </a:extLst>
          </p:cNvPr>
          <p:cNvSpPr txBox="1"/>
          <p:nvPr/>
        </p:nvSpPr>
        <p:spPr>
          <a:xfrm>
            <a:off x="140962" y="2349508"/>
            <a:ext cx="3282822" cy="307777"/>
          </a:xfrm>
          <a:prstGeom prst="rect">
            <a:avLst/>
          </a:prstGeom>
          <a:noFill/>
        </p:spPr>
        <p:txBody>
          <a:bodyPr wrap="none" rtlCol="0">
            <a:spAutoFit/>
          </a:bodyPr>
          <a:lstStyle/>
          <a:p>
            <a:r>
              <a:rPr lang="en-US" sz="1400" dirty="0"/>
              <a:t>https://www.iso.org/standard/85298.html</a:t>
            </a:r>
          </a:p>
        </p:txBody>
      </p:sp>
      <p:sp>
        <p:nvSpPr>
          <p:cNvPr id="17" name="TextBox 16">
            <a:extLst>
              <a:ext uri="{FF2B5EF4-FFF2-40B4-BE49-F238E27FC236}">
                <a16:creationId xmlns:a16="http://schemas.microsoft.com/office/drawing/2014/main" id="{B384D8D9-6E97-49FE-94F7-CD8B93BA74EF}"/>
              </a:ext>
            </a:extLst>
          </p:cNvPr>
          <p:cNvSpPr txBox="1"/>
          <p:nvPr/>
        </p:nvSpPr>
        <p:spPr>
          <a:xfrm>
            <a:off x="1876932" y="1594884"/>
            <a:ext cx="7612340" cy="369332"/>
          </a:xfrm>
          <a:prstGeom prst="rect">
            <a:avLst/>
          </a:prstGeom>
          <a:noFill/>
        </p:spPr>
        <p:txBody>
          <a:bodyPr wrap="none" rtlCol="0">
            <a:spAutoFit/>
          </a:bodyPr>
          <a:lstStyle/>
          <a:p>
            <a:pPr algn="ctr"/>
            <a:r>
              <a:rPr lang="en-US" dirty="0"/>
              <a:t>WG2, WG3, and WG4 will have in-person meetings May 23</a:t>
            </a:r>
            <a:r>
              <a:rPr lang="en-US" dirty="0">
                <a:latin typeface="Times New Roman" panose="02020603050405020304" pitchFamily="18" charset="0"/>
                <a:cs typeface="Times New Roman" panose="02020603050405020304" pitchFamily="18" charset="0"/>
              </a:rPr>
              <a:t>~</a:t>
            </a:r>
            <a:r>
              <a:rPr lang="en-US" dirty="0"/>
              <a:t>25 in Zhuhai, China</a:t>
            </a:r>
          </a:p>
        </p:txBody>
      </p:sp>
      <p:sp>
        <p:nvSpPr>
          <p:cNvPr id="18" name="TextBox 17">
            <a:extLst>
              <a:ext uri="{FF2B5EF4-FFF2-40B4-BE49-F238E27FC236}">
                <a16:creationId xmlns:a16="http://schemas.microsoft.com/office/drawing/2014/main" id="{DBC9D280-5DAC-4FDE-9795-A63EF482E08C}"/>
              </a:ext>
            </a:extLst>
          </p:cNvPr>
          <p:cNvSpPr txBox="1"/>
          <p:nvPr/>
        </p:nvSpPr>
        <p:spPr>
          <a:xfrm>
            <a:off x="140962" y="5276377"/>
            <a:ext cx="1877630" cy="646331"/>
          </a:xfrm>
          <a:prstGeom prst="rect">
            <a:avLst/>
          </a:prstGeom>
          <a:noFill/>
        </p:spPr>
        <p:txBody>
          <a:bodyPr wrap="none" rtlCol="0">
            <a:spAutoFit/>
          </a:bodyPr>
          <a:lstStyle/>
          <a:p>
            <a:r>
              <a:rPr lang="en-US" dirty="0"/>
              <a:t>WG2 participants:</a:t>
            </a:r>
          </a:p>
          <a:p>
            <a:r>
              <a:rPr lang="en-US" dirty="0"/>
              <a:t>US, DE, CN, ES</a:t>
            </a:r>
          </a:p>
        </p:txBody>
      </p:sp>
      <p:sp>
        <p:nvSpPr>
          <p:cNvPr id="19" name="TextBox 18">
            <a:extLst>
              <a:ext uri="{FF2B5EF4-FFF2-40B4-BE49-F238E27FC236}">
                <a16:creationId xmlns:a16="http://schemas.microsoft.com/office/drawing/2014/main" id="{C14E8C2C-FAD6-4224-BC5C-38C5A8DDE622}"/>
              </a:ext>
            </a:extLst>
          </p:cNvPr>
          <p:cNvSpPr txBox="1"/>
          <p:nvPr/>
        </p:nvSpPr>
        <p:spPr>
          <a:xfrm>
            <a:off x="4134714" y="5276377"/>
            <a:ext cx="1877630" cy="646331"/>
          </a:xfrm>
          <a:prstGeom prst="rect">
            <a:avLst/>
          </a:prstGeom>
          <a:noFill/>
        </p:spPr>
        <p:txBody>
          <a:bodyPr wrap="none" rtlCol="0">
            <a:spAutoFit/>
          </a:bodyPr>
          <a:lstStyle/>
          <a:p>
            <a:r>
              <a:rPr lang="en-US" dirty="0"/>
              <a:t>WG3 participants:</a:t>
            </a:r>
          </a:p>
          <a:p>
            <a:r>
              <a:rPr lang="en-US" dirty="0"/>
              <a:t>US, DE, CN, ES</a:t>
            </a:r>
          </a:p>
        </p:txBody>
      </p:sp>
      <p:sp>
        <p:nvSpPr>
          <p:cNvPr id="20" name="TextBox 19">
            <a:extLst>
              <a:ext uri="{FF2B5EF4-FFF2-40B4-BE49-F238E27FC236}">
                <a16:creationId xmlns:a16="http://schemas.microsoft.com/office/drawing/2014/main" id="{A141785C-84CC-4A80-AA21-13D2AA069663}"/>
              </a:ext>
            </a:extLst>
          </p:cNvPr>
          <p:cNvSpPr txBox="1"/>
          <p:nvPr/>
        </p:nvSpPr>
        <p:spPr>
          <a:xfrm>
            <a:off x="8128466" y="5276377"/>
            <a:ext cx="1877630" cy="646331"/>
          </a:xfrm>
          <a:prstGeom prst="rect">
            <a:avLst/>
          </a:prstGeom>
          <a:noFill/>
        </p:spPr>
        <p:txBody>
          <a:bodyPr wrap="none" rtlCol="0">
            <a:spAutoFit/>
          </a:bodyPr>
          <a:lstStyle/>
          <a:p>
            <a:r>
              <a:rPr lang="en-US" dirty="0"/>
              <a:t>WG4 participants:</a:t>
            </a:r>
          </a:p>
          <a:p>
            <a:r>
              <a:rPr lang="en-US" dirty="0"/>
              <a:t>US, DE, CN</a:t>
            </a:r>
          </a:p>
        </p:txBody>
      </p:sp>
    </p:spTree>
    <p:extLst>
      <p:ext uri="{BB962C8B-B14F-4D97-AF65-F5344CB8AC3E}">
        <p14:creationId xmlns:p14="http://schemas.microsoft.com/office/powerpoint/2010/main" val="16591488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sp>
        <p:nvSpPr>
          <p:cNvPr id="13" name="TextBox 12">
            <a:extLst>
              <a:ext uri="{FF2B5EF4-FFF2-40B4-BE49-F238E27FC236}">
                <a16:creationId xmlns:a16="http://schemas.microsoft.com/office/drawing/2014/main" id="{7CA9B9C8-6A7A-4500-8B4E-C33A369D508F}"/>
              </a:ext>
            </a:extLst>
          </p:cNvPr>
          <p:cNvSpPr txBox="1"/>
          <p:nvPr/>
        </p:nvSpPr>
        <p:spPr>
          <a:xfrm>
            <a:off x="4134714" y="2349508"/>
            <a:ext cx="3282822" cy="307777"/>
          </a:xfrm>
          <a:prstGeom prst="rect">
            <a:avLst/>
          </a:prstGeom>
          <a:noFill/>
        </p:spPr>
        <p:txBody>
          <a:bodyPr wrap="none" rtlCol="0">
            <a:spAutoFit/>
          </a:bodyPr>
          <a:lstStyle/>
          <a:p>
            <a:r>
              <a:rPr lang="en-US" sz="1400" dirty="0"/>
              <a:t>https://www.iso.org/standard/5327.html</a:t>
            </a:r>
          </a:p>
        </p:txBody>
      </p:sp>
      <p:pic>
        <p:nvPicPr>
          <p:cNvPr id="4" name="Picture 3">
            <a:extLst>
              <a:ext uri="{FF2B5EF4-FFF2-40B4-BE49-F238E27FC236}">
                <a16:creationId xmlns:a16="http://schemas.microsoft.com/office/drawing/2014/main" id="{98688237-4A72-4C72-9B20-2E2D47E541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46418" y="2657285"/>
            <a:ext cx="6173743" cy="2657120"/>
          </a:xfrm>
          <a:prstGeom prst="rect">
            <a:avLst/>
          </a:prstGeom>
        </p:spPr>
      </p:pic>
    </p:spTree>
    <p:extLst>
      <p:ext uri="{BB962C8B-B14F-4D97-AF65-F5344CB8AC3E}">
        <p14:creationId xmlns:p14="http://schemas.microsoft.com/office/powerpoint/2010/main" val="1734880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The MTG met 2022-Jun-26 and will meet again Wed Jun 29.</a:t>
            </a:r>
          </a:p>
          <a:p>
            <a:r>
              <a:rPr lang="en-US" dirty="0"/>
              <a:t>Program Subcommittee. Seeking programs from TCs for co‑sponsorship.</a:t>
            </a:r>
          </a:p>
          <a:p>
            <a:r>
              <a:rPr lang="en-US" dirty="0"/>
              <a:t>Codes &amp; Standards Subcommittee meets Tue Jun 28 (now). Updated a chapter talking points document and a 2-page summary on transition to 2L refrigerants.</a:t>
            </a:r>
          </a:p>
          <a:p>
            <a:r>
              <a:rPr lang="en-US" dirty="0"/>
              <a:t>Research Subcommittee met 2022-Jun-13, current activity at the PMS level.</a:t>
            </a:r>
          </a:p>
          <a:p>
            <a:r>
              <a:rPr lang="en-US" dirty="0"/>
              <a:t>Research projects on-going include RP-1806 and RP-1855. Monitoring a few projects sponsored by other TCs.</a:t>
            </a:r>
          </a:p>
        </p:txBody>
      </p:sp>
    </p:spTree>
    <p:extLst>
      <p:ext uri="{BB962C8B-B14F-4D97-AF65-F5344CB8AC3E}">
        <p14:creationId xmlns:p14="http://schemas.microsoft.com/office/powerpoint/2010/main" val="2971840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RP-1806 “Flammable Refrigerants Post-Ignition Simulation and Risk Assessment Update”</a:t>
            </a:r>
          </a:p>
          <a:p>
            <a:pPr lvl="1"/>
            <a:r>
              <a:rPr lang="en-US" dirty="0"/>
              <a:t>Start date: Jan-2017.</a:t>
            </a:r>
          </a:p>
          <a:p>
            <a:pPr lvl="1"/>
            <a:r>
              <a:rPr lang="en-US" dirty="0"/>
              <a:t>Slow progress. PMS received revised Task 1 interim report Jan-2022.</a:t>
            </a:r>
          </a:p>
          <a:p>
            <a:pPr lvl="1"/>
            <a:r>
              <a:rPr lang="en-US" dirty="0"/>
              <a:t>Original scope included updating AHRI risk assessments for 2L refrigerants in 5 types of equipment, including chillers (centrifugal &amp; screw, machinery room).</a:t>
            </a:r>
          </a:p>
          <a:p>
            <a:pPr lvl="1"/>
            <a:r>
              <a:rPr lang="en-US" dirty="0"/>
              <a:t>Project has re-allocated the budget (more to Task 1) and not yet clear what scope will be reduced (or if more funding will be requested to complete original scope).</a:t>
            </a:r>
          </a:p>
          <a:p>
            <a:pPr lvl="1"/>
            <a:r>
              <a:rPr lang="en-US" dirty="0"/>
              <a:t>PMS will soon receive a pilot study that completes the Task 2 and Task 3 work for just a small subset of the original scope (reach-in coolers). Results will determine go/no-go/redirect for remainder of the project</a:t>
            </a:r>
          </a:p>
        </p:txBody>
      </p:sp>
    </p:spTree>
    <p:extLst>
      <p:ext uri="{BB962C8B-B14F-4D97-AF65-F5344CB8AC3E}">
        <p14:creationId xmlns:p14="http://schemas.microsoft.com/office/powerpoint/2010/main" val="669272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RP-1855 “Determination of the Impact of Combustion Byproducts on the Safe Use of Flammable Fluorinated Refrigerants”</a:t>
            </a:r>
          </a:p>
          <a:p>
            <a:pPr lvl="1"/>
            <a:r>
              <a:rPr lang="en-US" dirty="0"/>
              <a:t>Start date: Jan-2020</a:t>
            </a:r>
          </a:p>
          <a:p>
            <a:pPr lvl="1"/>
            <a:r>
              <a:rPr lang="en-US" dirty="0"/>
              <a:t>Slow progress to finalize the report. PMS sent second round of requested revisions to contractor Dec-2021. Contractor sent revised report Mar-2022. PMS final review in process.</a:t>
            </a:r>
          </a:p>
        </p:txBody>
      </p:sp>
    </p:spTree>
    <p:extLst>
      <p:ext uri="{BB962C8B-B14F-4D97-AF65-F5344CB8AC3E}">
        <p14:creationId xmlns:p14="http://schemas.microsoft.com/office/powerpoint/2010/main" val="3863004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More detailed report document available for the meeting minutes.</a:t>
            </a:r>
          </a:p>
          <a:p>
            <a:r>
              <a:rPr lang="en-US" dirty="0"/>
              <a:t>Reconfirm the representatives from TC 8.2 (Primary: Phil Johnson, Alternate #1: Laurent Abbas, Alternate #2: Ray Good).</a:t>
            </a:r>
          </a:p>
        </p:txBody>
      </p:sp>
    </p:spTree>
    <p:extLst>
      <p:ext uri="{BB962C8B-B14F-4D97-AF65-F5344CB8AC3E}">
        <p14:creationId xmlns:p14="http://schemas.microsoft.com/office/powerpoint/2010/main" val="3146544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70000" lnSpcReduction="20000"/>
          </a:bodyPr>
          <a:lstStyle/>
          <a:p>
            <a:r>
              <a:rPr lang="en-US" b="1" dirty="0"/>
              <a:t>Combined TC 8.02/8.01 Program Subcommittee Report</a:t>
            </a:r>
            <a:endParaRPr lang="en-US" sz="3200" b="1" dirty="0"/>
          </a:p>
          <a:p>
            <a:r>
              <a:rPr lang="en-US" u="sng" dirty="0"/>
              <a:t>2023 Winter Meeting, Atlanta</a:t>
            </a:r>
            <a:endParaRPr lang="en-US" sz="3200" b="1" dirty="0"/>
          </a:p>
          <a:p>
            <a:r>
              <a:rPr lang="en-US" u="sng" dirty="0"/>
              <a:t>Subcommittee Meeting</a:t>
            </a:r>
            <a:r>
              <a:rPr lang="en-US" dirty="0"/>
              <a:t>: January 31</a:t>
            </a:r>
            <a:r>
              <a:rPr lang="en-US" baseline="30000" dirty="0"/>
              <a:t>st</a:t>
            </a:r>
            <a:r>
              <a:rPr lang="en-US" dirty="0"/>
              <a:t>, 1:00 pm -3:00 pm EST</a:t>
            </a:r>
            <a:endParaRPr lang="en-US" sz="3200" b="1" dirty="0"/>
          </a:p>
          <a:p>
            <a:r>
              <a:rPr lang="en-US" u="sng" dirty="0"/>
              <a:t>Attendees</a:t>
            </a:r>
            <a:r>
              <a:rPr lang="en-US" dirty="0"/>
              <a:t>:  Mark Rogan, Drew Turner, Matt Cambio, Daryl Showalter, Justin Prosser, Margaret Matheson, Michael Perevozchikov, Davide Ziviani, Ray Good, Craig Bradshaw, Kris Crosby, Chris Seeton, Dan Kemper, Erik Anderson, Alex Schmig, Georgi Kazachki, Tiffany Abuzzo, Jamie Yeh, Hotian Liu, SA Sharif, Phil Johnson, John Neel, Eric Berg, Rupal Choksi, Brian Reynolds, Tom Watson </a:t>
            </a:r>
            <a:endParaRPr lang="en-US" sz="3200" b="1" dirty="0"/>
          </a:p>
          <a:p>
            <a:pPr hangingPunct="0"/>
            <a:r>
              <a:rPr lang="en-US" u="sng" dirty="0"/>
              <a:t>Atlanta Meeting Update: Program Approved: One for One Co-Sponsored with TC 8.1 for this meeting</a:t>
            </a:r>
            <a:endParaRPr lang="en-US" dirty="0"/>
          </a:p>
          <a:p>
            <a:r>
              <a:rPr lang="en-US" b="1" dirty="0"/>
              <a:t>Seminar 63 – Air Cooled vs Water Cooled Chillers - The Great Debate</a:t>
            </a:r>
            <a:r>
              <a:rPr lang="en-US" dirty="0"/>
              <a:t> Ray Good is chair of seminar.  Sponsored by TC8.2 and cosponsored by TC8.1.  Presenters: Trent Hunt(Mechanical Products), Tiffany Bates Abruzzo(ClimaCool), Brandon Wallace(BRD), &amp; Shawn Ameri(NSW).  </a:t>
            </a:r>
          </a:p>
          <a:p>
            <a:r>
              <a:rPr lang="en-US" dirty="0"/>
              <a:t>Wednesday February 8</a:t>
            </a:r>
            <a:r>
              <a:rPr lang="en-US" baseline="30000" dirty="0"/>
              <a:t>th</a:t>
            </a:r>
            <a:r>
              <a:rPr lang="en-US" dirty="0"/>
              <a:t>  from 11:00-12:30 EST</a:t>
            </a:r>
            <a:endParaRPr lang="en-US" sz="3200" dirty="0"/>
          </a:p>
          <a:p>
            <a:endParaRPr lang="en-US" dirty="0"/>
          </a:p>
        </p:txBody>
      </p:sp>
    </p:spTree>
    <p:extLst>
      <p:ext uri="{BB962C8B-B14F-4D97-AF65-F5344CB8AC3E}">
        <p14:creationId xmlns:p14="http://schemas.microsoft.com/office/powerpoint/2010/main" val="4206587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92500" lnSpcReduction="10000"/>
          </a:bodyPr>
          <a:lstStyle/>
          <a:p>
            <a:r>
              <a:rPr lang="en-US" u="sng" dirty="0"/>
              <a:t>Current Programs –  Winter Meeting Atlanta Feb. 4</a:t>
            </a:r>
            <a:r>
              <a:rPr lang="en-US" u="sng" baseline="30000" dirty="0"/>
              <a:t>th</a:t>
            </a:r>
            <a:r>
              <a:rPr lang="en-US" u="sng" dirty="0"/>
              <a:t>- 8</a:t>
            </a:r>
            <a:r>
              <a:rPr lang="en-US" u="sng" baseline="30000" dirty="0"/>
              <a:t>th, </a:t>
            </a:r>
            <a:r>
              <a:rPr lang="en-US" u="sng" dirty="0"/>
              <a:t>2023</a:t>
            </a:r>
            <a:r>
              <a:rPr lang="en-US" u="sng" baseline="30000" dirty="0"/>
              <a:t> </a:t>
            </a:r>
            <a:r>
              <a:rPr lang="en-US" u="sng" dirty="0"/>
              <a:t> </a:t>
            </a:r>
            <a:endParaRPr lang="en-US" dirty="0"/>
          </a:p>
          <a:p>
            <a:pPr lvl="0"/>
            <a:r>
              <a:rPr lang="en-US" b="1" dirty="0"/>
              <a:t>Atlanta recommendations:</a:t>
            </a:r>
            <a:r>
              <a:rPr lang="en-US" dirty="0"/>
              <a:t> Continue developing the Danger of Decoupling Efficiency and Decarbonization program for submission by the August 9</a:t>
            </a:r>
            <a:r>
              <a:rPr lang="en-US" baseline="30000" dirty="0"/>
              <a:t>th</a:t>
            </a:r>
            <a:r>
              <a:rPr lang="en-US" dirty="0"/>
              <a:t> deadline.</a:t>
            </a:r>
          </a:p>
          <a:p>
            <a:pPr lvl="0"/>
            <a:r>
              <a:rPr lang="en-US" b="1" dirty="0"/>
              <a:t>The Risk of Decoupling Efficiency and Decarbonization: </a:t>
            </a:r>
            <a:r>
              <a:rPr lang="en-US" dirty="0"/>
              <a:t>Drew Turner made this suggestion.  Track 5(IAQ, Energy Use, Comfort and Health of Sustainable Buildings) wound up sponsored by 8.1 and cosponsored by us  and both got approved in the same meeting, so strategy worked!</a:t>
            </a:r>
          </a:p>
          <a:p>
            <a:pPr lvl="0"/>
            <a:r>
              <a:rPr lang="en-US" b="1" dirty="0"/>
              <a:t>Back to the Basics: Air-Cooled vs Water-Cooled Chillers:</a:t>
            </a:r>
            <a:r>
              <a:rPr lang="en-US" dirty="0"/>
              <a:t> Track 2(HVAC&amp;R Systems and Equipment)  </a:t>
            </a:r>
          </a:p>
          <a:p>
            <a:pPr lvl="0"/>
            <a:r>
              <a:rPr lang="en-US" sz="4000" dirty="0"/>
              <a:t>Done!!!!!!!! Special Thanks to all involved!!!!!</a:t>
            </a:r>
          </a:p>
          <a:p>
            <a:pPr marL="0" lvl="0" indent="0">
              <a:buNone/>
            </a:pPr>
            <a:endParaRPr lang="en-US" dirty="0"/>
          </a:p>
          <a:p>
            <a:endParaRPr lang="en-US" dirty="0"/>
          </a:p>
        </p:txBody>
      </p:sp>
    </p:spTree>
    <p:extLst>
      <p:ext uri="{BB962C8B-B14F-4D97-AF65-F5344CB8AC3E}">
        <p14:creationId xmlns:p14="http://schemas.microsoft.com/office/powerpoint/2010/main" val="2989679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314960" y="1493520"/>
            <a:ext cx="11562080" cy="5090159"/>
          </a:xfrm>
        </p:spPr>
        <p:txBody>
          <a:bodyPr>
            <a:normAutofit fontScale="92500" lnSpcReduction="10000"/>
          </a:bodyPr>
          <a:lstStyle/>
          <a:p>
            <a:r>
              <a:rPr lang="en-US" sz="1600" u="sng" dirty="0"/>
              <a:t>Future Program Ideas – Beyond Atlanta</a:t>
            </a:r>
            <a:endParaRPr lang="en-US" sz="1600" dirty="0"/>
          </a:p>
          <a:p>
            <a:pPr lvl="0"/>
            <a:r>
              <a:rPr lang="en-US" sz="1600" b="1" dirty="0"/>
              <a:t>Standard 225 MOT for Centrifugal Compressors </a:t>
            </a:r>
            <a:r>
              <a:rPr lang="en-US" sz="1600" dirty="0"/>
              <a:t>– Proposal is to wait until AHRI 1520P is released and commented on.  Perhaps 2023 even though it seems the revised standard should be released soon.</a:t>
            </a:r>
          </a:p>
          <a:p>
            <a:r>
              <a:rPr lang="en-US" sz="1600" b="1" dirty="0"/>
              <a:t>Steam Turbines Applications in Centrifugal Chillers</a:t>
            </a:r>
            <a:endParaRPr lang="en-US" sz="1600" dirty="0"/>
          </a:p>
          <a:p>
            <a:pPr lvl="0"/>
            <a:r>
              <a:rPr lang="en-US" sz="1600" b="1" dirty="0"/>
              <a:t>District Cooling Plants; What effect will R-123 retiring have on systems: </a:t>
            </a:r>
            <a:r>
              <a:rPr lang="en-US" sz="1600" dirty="0"/>
              <a:t>Co-Sponsor with District Cooling TC</a:t>
            </a:r>
          </a:p>
          <a:p>
            <a:pPr lvl="0" hangingPunct="0"/>
            <a:r>
              <a:rPr lang="en-US" sz="1600" b="1" dirty="0"/>
              <a:t>Low Flow Tube Study </a:t>
            </a:r>
            <a:r>
              <a:rPr lang="en-US" sz="1600" dirty="0"/>
              <a:t>– Proposal was to develop a program along side the Research Project by the same name</a:t>
            </a:r>
            <a:endParaRPr lang="en-US" sz="1600" b="1" dirty="0"/>
          </a:p>
          <a:p>
            <a:pPr lvl="0" hangingPunct="0"/>
            <a:r>
              <a:rPr lang="en-US" sz="1600" b="1" dirty="0"/>
              <a:t>What Impact has 90.1-2019 had on Design Practices regarding a 15° </a:t>
            </a:r>
            <a:r>
              <a:rPr lang="el-GR" sz="1600" b="1" dirty="0"/>
              <a:t>Δ</a:t>
            </a:r>
            <a:r>
              <a:rPr lang="en-US" sz="1600" b="1" dirty="0"/>
              <a:t>T?</a:t>
            </a:r>
          </a:p>
          <a:p>
            <a:pPr lvl="0" hangingPunct="0"/>
            <a:r>
              <a:rPr lang="en-US" sz="1600" b="1" dirty="0"/>
              <a:t>Electrification of Heating Chapter 2: Industrial and Healthcare Markets as well as Hybrid Applications – </a:t>
            </a:r>
            <a:r>
              <a:rPr lang="en-US" sz="1600" dirty="0"/>
              <a:t>Possible Track 4 (Pathways to Net Zero Energy and Decarbonization) or Track 5 (Future-Proofing the Built Environment) Chris Miller possible chair</a:t>
            </a:r>
          </a:p>
          <a:p>
            <a:pPr lvl="0" hangingPunct="0"/>
            <a:r>
              <a:rPr lang="en-US" sz="1600" b="1" dirty="0"/>
              <a:t>System Design &amp; Controls on Heat Pump &amp; Heat Recovery Applications – </a:t>
            </a:r>
            <a:r>
              <a:rPr lang="en-US" sz="1600" dirty="0"/>
              <a:t>Trent Hunt as possible chair</a:t>
            </a:r>
          </a:p>
          <a:p>
            <a:pPr marL="0" lvl="0" indent="0" hangingPunct="0">
              <a:buNone/>
            </a:pPr>
            <a:endParaRPr lang="en-US" sz="1600" b="1" dirty="0"/>
          </a:p>
          <a:p>
            <a:pPr hangingPunct="0"/>
            <a:r>
              <a:rPr lang="en-US" sz="1600" i="1" u="sng" dirty="0"/>
              <a:t>Next Meeting</a:t>
            </a:r>
            <a:endParaRPr lang="en-US" sz="1600" dirty="0"/>
          </a:p>
          <a:p>
            <a:pPr lvl="0" hangingPunct="0"/>
            <a:r>
              <a:rPr lang="en-US" sz="1600" dirty="0"/>
              <a:t>Subcommittee will meet via conference call in early June 2023</a:t>
            </a:r>
          </a:p>
          <a:p>
            <a:pPr marL="0" indent="0" algn="r" hangingPunct="0">
              <a:buNone/>
            </a:pPr>
            <a:r>
              <a:rPr lang="en-US" sz="1600" dirty="0"/>
              <a:t>Respectfully submitted by:</a:t>
            </a:r>
          </a:p>
          <a:p>
            <a:pPr marL="0" indent="0" algn="r" hangingPunct="0">
              <a:buNone/>
            </a:pPr>
            <a:endParaRPr lang="en-US" sz="1200" dirty="0"/>
          </a:p>
          <a:p>
            <a:pPr marL="0" indent="0" algn="r" hangingPunct="0">
              <a:lnSpc>
                <a:spcPct val="120000"/>
              </a:lnSpc>
              <a:spcBef>
                <a:spcPts val="0"/>
              </a:spcBef>
              <a:buNone/>
            </a:pPr>
            <a:r>
              <a:rPr lang="en-US" sz="1200" dirty="0"/>
              <a:t>Mark R. Rogan, PE, CEM, CBCP, GBE</a:t>
            </a:r>
          </a:p>
          <a:p>
            <a:pPr marL="0" indent="0" algn="r" hangingPunct="0">
              <a:lnSpc>
                <a:spcPct val="120000"/>
              </a:lnSpc>
              <a:spcBef>
                <a:spcPts val="0"/>
              </a:spcBef>
              <a:buNone/>
            </a:pPr>
            <a:r>
              <a:rPr lang="en-US" sz="1200" dirty="0"/>
              <a:t>2RS Consulting Engineers</a:t>
            </a:r>
          </a:p>
          <a:p>
            <a:pPr marL="0" indent="0" algn="r" hangingPunct="0">
              <a:lnSpc>
                <a:spcPct val="120000"/>
              </a:lnSpc>
              <a:spcBef>
                <a:spcPts val="0"/>
              </a:spcBef>
              <a:buNone/>
            </a:pPr>
            <a:r>
              <a:rPr lang="en-US" sz="1200" dirty="0"/>
              <a:t>TC 8.02 Program Subcommittee Chairman</a:t>
            </a:r>
            <a:br>
              <a:rPr lang="en-US" sz="1200" dirty="0"/>
            </a:br>
            <a:r>
              <a:rPr lang="en-US" sz="1200" dirty="0"/>
              <a:t>phone:   540-255-8110 </a:t>
            </a:r>
          </a:p>
        </p:txBody>
      </p:sp>
    </p:spTree>
    <p:extLst>
      <p:ext uri="{BB962C8B-B14F-4D97-AF65-F5344CB8AC3E}">
        <p14:creationId xmlns:p14="http://schemas.microsoft.com/office/powerpoint/2010/main" val="41632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70000" lnSpcReduction="20000"/>
          </a:bodyPr>
          <a:lstStyle/>
          <a:p>
            <a:pPr hangingPunct="0"/>
            <a:r>
              <a:rPr lang="en-US" b="1" dirty="0"/>
              <a:t>2023 Annual Meeting/Conference Meeting Tampa: </a:t>
            </a:r>
            <a:endParaRPr lang="en-US" dirty="0"/>
          </a:p>
          <a:p>
            <a:pPr hangingPunct="0"/>
            <a:r>
              <a:rPr lang="en-US" dirty="0"/>
              <a:t>Important dates:</a:t>
            </a:r>
          </a:p>
          <a:p>
            <a:pPr lvl="0" hangingPunct="0"/>
            <a:r>
              <a:rPr lang="en-US" dirty="0"/>
              <a:t>February 27</a:t>
            </a:r>
            <a:r>
              <a:rPr lang="en-US" baseline="30000" dirty="0"/>
              <a:t>th</a:t>
            </a:r>
            <a:r>
              <a:rPr lang="en-US" dirty="0"/>
              <a:t>  Program Proposals Due</a:t>
            </a:r>
          </a:p>
          <a:p>
            <a:pPr lvl="0" hangingPunct="0"/>
            <a:r>
              <a:rPr lang="en-US" dirty="0"/>
              <a:t>April 14</a:t>
            </a:r>
            <a:r>
              <a:rPr lang="en-US" baseline="30000" dirty="0"/>
              <a:t>th</a:t>
            </a:r>
            <a:r>
              <a:rPr lang="en-US" dirty="0"/>
              <a:t> Program accept/reject notifications</a:t>
            </a:r>
          </a:p>
          <a:p>
            <a:pPr lvl="0" hangingPunct="0"/>
            <a:r>
              <a:rPr lang="en-US" dirty="0"/>
              <a:t>TBD         Program submission deadline</a:t>
            </a:r>
          </a:p>
          <a:p>
            <a:pPr lvl="0" hangingPunct="0"/>
            <a:endParaRPr lang="en-US" dirty="0"/>
          </a:p>
          <a:p>
            <a:r>
              <a:rPr lang="en-US" b="1" dirty="0"/>
              <a:t>2023 Annual Meeting/Conference Program Tracks Tampa</a:t>
            </a:r>
            <a:endParaRPr lang="en-US" dirty="0"/>
          </a:p>
          <a:p>
            <a:pPr lvl="1"/>
            <a:r>
              <a:rPr lang="en-US" dirty="0"/>
              <a:t>Track 1 -  HVAC&amp;R Systems &amp; Equipment</a:t>
            </a:r>
          </a:p>
          <a:p>
            <a:pPr lvl="1"/>
            <a:r>
              <a:rPr lang="en-US" dirty="0"/>
              <a:t>Track 2 -  Fundamentals and Applications</a:t>
            </a:r>
          </a:p>
          <a:p>
            <a:pPr lvl="1"/>
            <a:r>
              <a:rPr lang="en-US" dirty="0"/>
              <a:t>Track 3 – Research Summit</a:t>
            </a:r>
          </a:p>
          <a:p>
            <a:pPr lvl="1"/>
            <a:r>
              <a:rPr lang="en-US" dirty="0"/>
              <a:t>Track 4 – Pathways to Zero Energy Emissions and Decarbonization</a:t>
            </a:r>
          </a:p>
          <a:p>
            <a:pPr lvl="1"/>
            <a:r>
              <a:rPr lang="en-US" dirty="0"/>
              <a:t>Track 5 – Future-Proofing the Built Environment</a:t>
            </a:r>
          </a:p>
          <a:p>
            <a:pPr lvl="1"/>
            <a:r>
              <a:rPr lang="en-US" dirty="0"/>
              <a:t>Track 6 – Building Automation and Control</a:t>
            </a:r>
          </a:p>
          <a:p>
            <a:pPr lvl="1"/>
            <a:r>
              <a:rPr lang="en-US" dirty="0"/>
              <a:t>Track 7 – Professional Development and Education</a:t>
            </a:r>
          </a:p>
          <a:p>
            <a:pPr marL="457200" lvl="1" indent="0">
              <a:buNone/>
            </a:pPr>
            <a:endParaRPr lang="en-US" dirty="0"/>
          </a:p>
          <a:p>
            <a:endParaRPr lang="en-US" dirty="0"/>
          </a:p>
        </p:txBody>
      </p:sp>
    </p:spTree>
    <p:extLst>
      <p:ext uri="{BB962C8B-B14F-4D97-AF65-F5344CB8AC3E}">
        <p14:creationId xmlns:p14="http://schemas.microsoft.com/office/powerpoint/2010/main" val="2824792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a:t>
            </a:r>
            <a:r>
              <a:rPr lang="en-US"/>
              <a:t>– Daryl </a:t>
            </a:r>
            <a:r>
              <a:rPr lang="en-US" dirty="0"/>
              <a:t>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36880" y="1231207"/>
            <a:ext cx="11328400" cy="5129587"/>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Research S/C Chair Breakfast notes of interest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Chairs breakfast is scheduled for February 6</a:t>
            </a:r>
            <a:r>
              <a:rPr lang="en-US" sz="1800" baseline="30000" dirty="0">
                <a:latin typeface="Times New Roman" panose="02020603050405020304" pitchFamily="18" charset="0"/>
                <a:ea typeface="Times New Roman" panose="02020603050405020304" pitchFamily="18" charset="0"/>
                <a:cs typeface="Times New Roman" panose="02020603050405020304" pitchFamily="18" charset="0"/>
              </a:rPr>
              <a:t>th</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from 6:30 – 9:15 AM.  Will have an update for the main committee meeting.</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with </a:t>
            </a:r>
            <a:r>
              <a:rPr lang="en-US" sz="1800" dirty="0">
                <a:latin typeface="Tms Rmn"/>
                <a:ea typeface="Times New Roman" panose="02020603050405020304" pitchFamily="18" charset="0"/>
                <a:cs typeface="Times New Roman" panose="02020603050405020304" pitchFamily="18" charset="0"/>
              </a:rPr>
              <a:t>Handbook &amp; Program</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on January 31</a:t>
            </a:r>
            <a:r>
              <a:rPr lang="en-US" sz="1800" baseline="30000" dirty="0">
                <a:latin typeface="Times New Roman" panose="02020603050405020304" pitchFamily="18" charset="0"/>
                <a:ea typeface="Times New Roman" panose="02020603050405020304" pitchFamily="18" charset="0"/>
                <a:cs typeface="Times New Roman" panose="02020603050405020304" pitchFamily="18" charset="0"/>
              </a:rPr>
              <a:t>st</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1pm – 3pm</a:t>
            </a:r>
            <a:endParaRPr lang="en-US" sz="1800" dirty="0">
              <a:latin typeface="Tms Rmn"/>
              <a:ea typeface="Times New Roman" panose="02020603050405020304" pitchFamily="18" charset="0"/>
              <a:cs typeface="Times New Roman" panose="02020603050405020304" pitchFamily="18" charset="0"/>
            </a:endParaRP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Went out for bid again – no bidders</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Committee – what would we like to do with this one? I hope to have some discussions with this at the research breakfast meeting.</a:t>
            </a:r>
          </a:p>
          <a:p>
            <a:pPr marL="742950" marR="0" lvl="1" indent="-285750">
              <a:lnSpc>
                <a:spcPct val="107000"/>
              </a:lnSpc>
              <a:spcBef>
                <a:spcPts val="0"/>
              </a:spcBef>
              <a:spcAft>
                <a:spcPts val="0"/>
              </a:spcAft>
              <a:buFont typeface="Courier New" panose="02070309020205020404" pitchFamily="49" charset="0"/>
              <a:buChar char="o"/>
            </a:pPr>
            <a:r>
              <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Per joint subcommittee discussion, pursue universities including international as potential research providers – Purdue, UofM/OTS, Tsinghua…thoughts?</a:t>
            </a: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Planning to resubmit this one but not sure that happened yet.</a:t>
            </a:r>
          </a:p>
        </p:txBody>
      </p:sp>
    </p:spTree>
    <p:extLst>
      <p:ext uri="{BB962C8B-B14F-4D97-AF65-F5344CB8AC3E}">
        <p14:creationId xmlns:p14="http://schemas.microsoft.com/office/powerpoint/2010/main" val="16349264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97840" y="1422400"/>
            <a:ext cx="11460480" cy="5070475"/>
          </a:xfrm>
        </p:spPr>
        <p:txBody>
          <a:bodyPr>
            <a:normAutofit/>
          </a:bodyPr>
          <a:lstStyle/>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MORTS needs revised WS to rebid w/ Expanded Bidders list, new Budget Est. , Etc.</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Future Activities</a:t>
            </a:r>
            <a:endParaRPr lang="en-US" sz="20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dirty="0">
              <a:latin typeface="Tms Rmn"/>
              <a:ea typeface="Times New Roman" panose="02020603050405020304" pitchFamily="18" charset="0"/>
              <a:cs typeface="Times New Roman" panose="02020603050405020304" pitchFamily="18" charset="0"/>
            </a:endParaRPr>
          </a:p>
          <a:p>
            <a:r>
              <a:rPr lang="en-US" sz="2400" dirty="0"/>
              <a:t>Decarb and heating mode how to get </a:t>
            </a:r>
            <a:r>
              <a:rPr lang="en-US" sz="2400" dirty="0">
                <a:solidFill>
                  <a:srgbClr val="FF0000"/>
                </a:solidFill>
              </a:rPr>
              <a:t>higher-temp </a:t>
            </a:r>
            <a:r>
              <a:rPr lang="en-US" sz="2400" dirty="0"/>
              <a:t>heat pumps – willing to entertain a proposed Title for this if anyone wants to put one forward.</a:t>
            </a:r>
          </a:p>
          <a:p>
            <a:endParaRPr lang="en-US" sz="2400" dirty="0"/>
          </a:p>
          <a:p>
            <a:endParaRPr lang="en-US" sz="2400" dirty="0"/>
          </a:p>
          <a:p>
            <a:pPr marL="0" indent="0">
              <a:buNone/>
            </a:pPr>
            <a:endParaRPr lang="en-US" sz="2400" dirty="0"/>
          </a:p>
        </p:txBody>
      </p:sp>
    </p:spTree>
    <p:extLst>
      <p:ext uri="{BB962C8B-B14F-4D97-AF65-F5344CB8AC3E}">
        <p14:creationId xmlns:p14="http://schemas.microsoft.com/office/powerpoint/2010/main" val="10199253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68824" y="1433045"/>
            <a:ext cx="8597152" cy="3046988"/>
          </a:xfrm>
          <a:prstGeom prst="rect">
            <a:avLst/>
          </a:prstGeom>
          <a:noFill/>
        </p:spPr>
        <p:txBody>
          <a:bodyPr wrap="square" rtlCol="0">
            <a:spAutoFit/>
          </a:bodyPr>
          <a:lstStyle/>
          <a:p>
            <a:endParaRPr lang="en-US" sz="1600" dirty="0"/>
          </a:p>
          <a:p>
            <a:pPr marL="285750" indent="-285750">
              <a:buFont typeface="Arial" panose="020B0604020202020204" pitchFamily="34" charset="0"/>
              <a:buChar char="•"/>
            </a:pPr>
            <a:r>
              <a:rPr lang="en-US" sz="1600" dirty="0"/>
              <a:t>TC 8.1: Refrigeration: Chapter 8 - Factory Dehydrating, Charging &amp; Testing</a:t>
            </a:r>
          </a:p>
          <a:p>
            <a:pPr marL="742950" lvl="1" indent="-285750">
              <a:buFont typeface="Arial" panose="020B0604020202020204" pitchFamily="34" charset="0"/>
              <a:buChar char="•"/>
            </a:pPr>
            <a:r>
              <a:rPr lang="en-US" sz="1600" dirty="0"/>
              <a:t>2026 Next Revision</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TC 8.1 &amp; 8.2: 2024 HVAC Systems &amp; Equipment: Chapter 38 and 43 (</a:t>
            </a:r>
            <a:r>
              <a:rPr lang="en-US" sz="1600" dirty="0">
                <a:highlight>
                  <a:srgbClr val="00FF00"/>
                </a:highlight>
              </a:rPr>
              <a:t>due May/July 2023</a:t>
            </a:r>
            <a:r>
              <a:rPr lang="en-US" sz="1600" dirty="0"/>
              <a:t>)</a:t>
            </a:r>
          </a:p>
          <a:p>
            <a:pPr marL="742950" lvl="1" indent="-285750">
              <a:buFont typeface="Arial" panose="020B0604020202020204" pitchFamily="34" charset="0"/>
              <a:buChar char="•"/>
            </a:pPr>
            <a:r>
              <a:rPr lang="en-US" sz="1600" dirty="0"/>
              <a:t>Davide </a:t>
            </a:r>
            <a:r>
              <a:rPr lang="en-US" sz="1600" dirty="0" err="1"/>
              <a:t>Ziviani</a:t>
            </a:r>
            <a:r>
              <a:rPr lang="en-US" sz="1600" dirty="0"/>
              <a:t>, Craig Bradshaw, Michael Perevozchikov, Rick </a:t>
            </a:r>
            <a:r>
              <a:rPr lang="en-US" sz="1600" dirty="0" err="1"/>
              <a:t>Heiden</a:t>
            </a:r>
            <a:r>
              <a:rPr lang="en-US" sz="1600" dirty="0"/>
              <a:t>, Scott MacBain, Fred Betz, Drew Turner, Trent Hunt, Steve Duda</a:t>
            </a:r>
          </a:p>
          <a:p>
            <a:pPr marL="742950" lvl="1" indent="-285750">
              <a:buFont typeface="Arial" panose="020B0604020202020204" pitchFamily="34" charset="0"/>
              <a:buChar char="•"/>
            </a:pPr>
            <a:r>
              <a:rPr lang="en-US" sz="1600" dirty="0"/>
              <a:t>Confirm document access on authoring portal: </a:t>
            </a:r>
            <a:r>
              <a:rPr lang="en-US" sz="1600" dirty="0">
                <a:hlinkClick r:id="rId3"/>
              </a:rPr>
              <a:t>https://authoring.ashrae.org/</a:t>
            </a:r>
            <a:r>
              <a:rPr lang="en-US" sz="1600" dirty="0"/>
              <a:t>  </a:t>
            </a:r>
          </a:p>
          <a:p>
            <a:pPr marL="742950" lvl="1" indent="-285750">
              <a:buFont typeface="Arial" panose="020B0604020202020204" pitchFamily="34" charset="0"/>
              <a:buChar char="•"/>
            </a:pPr>
            <a:r>
              <a:rPr lang="en-US" sz="1600" dirty="0"/>
              <a:t>Contact Chris Walter (</a:t>
            </a:r>
            <a:r>
              <a:rPr lang="en-US" sz="1600" dirty="0">
                <a:hlinkClick r:id="rId4"/>
              </a:rPr>
              <a:t>CWalter@ashrae.org</a:t>
            </a:r>
            <a:r>
              <a:rPr lang="en-US" sz="1600" dirty="0"/>
              <a:t>) if any issues with Microsoft login</a:t>
            </a:r>
          </a:p>
          <a:p>
            <a:pPr marL="742950" lvl="1" indent="-285750">
              <a:buFont typeface="Arial" panose="020B0604020202020204" pitchFamily="34" charset="0"/>
              <a:buChar char="•"/>
            </a:pPr>
            <a:r>
              <a:rPr lang="en-US" sz="1600" dirty="0"/>
              <a:t>Status at ASHRAE is carryover from January.  Timing for their upload of 38 &amp; 43 to portal delayed from </a:t>
            </a:r>
            <a:r>
              <a:rPr lang="en-US" sz="1600" strike="sngStrike" dirty="0"/>
              <a:t>March, May, July</a:t>
            </a:r>
            <a:r>
              <a:rPr lang="en-US" sz="1600" dirty="0"/>
              <a:t>: Latest Est. </a:t>
            </a:r>
            <a:r>
              <a:rPr lang="en-US" sz="1600" strike="sngStrike" dirty="0"/>
              <a:t>TBD</a:t>
            </a:r>
            <a:r>
              <a:rPr lang="en-US" sz="1600" dirty="0"/>
              <a:t> </a:t>
            </a:r>
            <a:r>
              <a:rPr lang="en-US" sz="1600" dirty="0">
                <a:highlight>
                  <a:srgbClr val="00FF00"/>
                </a:highlight>
              </a:rPr>
              <a:t>TODAY (6/23)!</a:t>
            </a:r>
          </a:p>
          <a:p>
            <a:pPr lvl="1"/>
            <a:r>
              <a:rPr lang="en-US" sz="1600" dirty="0"/>
              <a:t>	</a:t>
            </a:r>
          </a:p>
        </p:txBody>
      </p:sp>
      <p:grpSp>
        <p:nvGrpSpPr>
          <p:cNvPr id="13" name="Group 12">
            <a:extLst>
              <a:ext uri="{FF2B5EF4-FFF2-40B4-BE49-F238E27FC236}">
                <a16:creationId xmlns:a16="http://schemas.microsoft.com/office/drawing/2014/main" id="{079218E3-0DBC-4CE1-9BB3-E06A19BB9EA8}"/>
              </a:ext>
            </a:extLst>
          </p:cNvPr>
          <p:cNvGrpSpPr/>
          <p:nvPr/>
        </p:nvGrpSpPr>
        <p:grpSpPr>
          <a:xfrm>
            <a:off x="2128760" y="4517866"/>
            <a:ext cx="5596306" cy="1475594"/>
            <a:chOff x="3242894" y="4652685"/>
            <a:chExt cx="5031002" cy="1307768"/>
          </a:xfrm>
        </p:grpSpPr>
        <p:pic>
          <p:nvPicPr>
            <p:cNvPr id="3" name="Picture 2">
              <a:extLst>
                <a:ext uri="{FF2B5EF4-FFF2-40B4-BE49-F238E27FC236}">
                  <a16:creationId xmlns:a16="http://schemas.microsoft.com/office/drawing/2014/main" id="{BAFAF808-A50B-4C52-BA18-285DAA83EEE3}"/>
                </a:ext>
              </a:extLst>
            </p:cNvPr>
            <p:cNvPicPr>
              <a:picLocks noChangeAspect="1"/>
            </p:cNvPicPr>
            <p:nvPr/>
          </p:nvPicPr>
          <p:blipFill rotWithShape="1">
            <a:blip r:embed="rId5"/>
            <a:srcRect b="75059"/>
            <a:stretch/>
          </p:blipFill>
          <p:spPr>
            <a:xfrm>
              <a:off x="3242895" y="4652685"/>
              <a:ext cx="5031001" cy="488700"/>
            </a:xfrm>
            <a:prstGeom prst="rect">
              <a:avLst/>
            </a:prstGeom>
          </p:spPr>
        </p:pic>
        <p:pic>
          <p:nvPicPr>
            <p:cNvPr id="8" name="Picture 7">
              <a:extLst>
                <a:ext uri="{FF2B5EF4-FFF2-40B4-BE49-F238E27FC236}">
                  <a16:creationId xmlns:a16="http://schemas.microsoft.com/office/drawing/2014/main" id="{E6E23FF3-83E3-4EA9-9E84-834174657641}"/>
                </a:ext>
              </a:extLst>
            </p:cNvPr>
            <p:cNvPicPr>
              <a:picLocks noChangeAspect="1"/>
            </p:cNvPicPr>
            <p:nvPr/>
          </p:nvPicPr>
          <p:blipFill rotWithShape="1">
            <a:blip r:embed="rId5"/>
            <a:srcRect t="58198"/>
            <a:stretch/>
          </p:blipFill>
          <p:spPr>
            <a:xfrm>
              <a:off x="3242894" y="5141385"/>
              <a:ext cx="5031001" cy="819068"/>
            </a:xfrm>
            <a:prstGeom prst="rect">
              <a:avLst/>
            </a:prstGeom>
          </p:spPr>
        </p:pic>
      </p:gr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Scott MacBain (Chair)</a:t>
            </a:r>
          </a:p>
        </p:txBody>
      </p:sp>
      <p:sp>
        <p:nvSpPr>
          <p:cNvPr id="12" name="Text Placeholder 11">
            <a:extLst>
              <a:ext uri="{FF2B5EF4-FFF2-40B4-BE49-F238E27FC236}">
                <a16:creationId xmlns:a16="http://schemas.microsoft.com/office/drawing/2014/main" id="{EFC7C3E9-E961-4FB5-AE33-55F64AA7D9E6}"/>
              </a:ext>
            </a:extLst>
          </p:cNvPr>
          <p:cNvSpPr>
            <a:spLocks noGrp="1"/>
          </p:cNvSpPr>
          <p:nvPr>
            <p:ph type="body" sz="quarter" idx="13"/>
          </p:nvPr>
        </p:nvSpPr>
        <p:spPr/>
        <p:txBody>
          <a:bodyPr/>
          <a:lstStyle/>
          <a:p>
            <a:r>
              <a:rPr lang="en-US" dirty="0">
                <a:solidFill>
                  <a:schemeClr val="bg1"/>
                </a:solidFill>
              </a:rPr>
              <a:t>Agenda</a:t>
            </a:r>
          </a:p>
        </p:txBody>
      </p:sp>
      <p:pic>
        <p:nvPicPr>
          <p:cNvPr id="9" name="Picture 8">
            <a:extLst>
              <a:ext uri="{FF2B5EF4-FFF2-40B4-BE49-F238E27FC236}">
                <a16:creationId xmlns:a16="http://schemas.microsoft.com/office/drawing/2014/main" id="{48E58501-4515-4233-96CD-15C02EC71C8A}"/>
              </a:ext>
            </a:extLst>
          </p:cNvPr>
          <p:cNvPicPr>
            <a:picLocks noChangeAspect="1"/>
          </p:cNvPicPr>
          <p:nvPr/>
        </p:nvPicPr>
        <p:blipFill>
          <a:blip r:embed="rId6"/>
          <a:stretch>
            <a:fillRect/>
          </a:stretch>
        </p:blipFill>
        <p:spPr>
          <a:xfrm>
            <a:off x="7965698" y="4240333"/>
            <a:ext cx="4195081" cy="1657896"/>
          </a:xfrm>
          <a:prstGeom prst="rect">
            <a:avLst/>
          </a:prstGeom>
        </p:spPr>
      </p:pic>
    </p:spTree>
    <p:extLst>
      <p:ext uri="{BB962C8B-B14F-4D97-AF65-F5344CB8AC3E}">
        <p14:creationId xmlns:p14="http://schemas.microsoft.com/office/powerpoint/2010/main" val="23207285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p:txBody>
          <a:bodyPr/>
          <a:lstStyle/>
          <a:p>
            <a:r>
              <a:rPr lang="en-US" dirty="0"/>
              <a:t>TC8.2 Leadership Roles – Drew Turner</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1"/>
          </p:nvPr>
        </p:nvSpPr>
        <p:spPr>
          <a:xfrm>
            <a:off x="647700" y="1409699"/>
            <a:ext cx="6819900" cy="5083175"/>
          </a:xfrm>
        </p:spPr>
        <p:txBody>
          <a:bodyPr>
            <a:normAutofit fontScale="92500" lnSpcReduction="20000"/>
          </a:bodyPr>
          <a:lstStyle/>
          <a:p>
            <a:r>
              <a:rPr lang="en-US" dirty="0"/>
              <a:t>Chair – Drew Turner</a:t>
            </a:r>
          </a:p>
          <a:p>
            <a:r>
              <a:rPr lang="en-US" dirty="0"/>
              <a:t>V Chair – Trent Hunt</a:t>
            </a:r>
          </a:p>
          <a:p>
            <a:r>
              <a:rPr lang="en-US" dirty="0"/>
              <a:t>Secretary – Tiffany Bates </a:t>
            </a:r>
            <a:r>
              <a:rPr lang="en-US" dirty="0" err="1"/>
              <a:t>Abruzzio</a:t>
            </a:r>
            <a:endParaRPr lang="en-US" dirty="0"/>
          </a:p>
          <a:p>
            <a:r>
              <a:rPr lang="en-US" dirty="0"/>
              <a:t>Handbook – Scott MacBain</a:t>
            </a:r>
          </a:p>
          <a:p>
            <a:r>
              <a:rPr lang="en-US" dirty="0"/>
              <a:t>Programs – Mark Rogan</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Ray Good</a:t>
            </a:r>
          </a:p>
          <a:p>
            <a:r>
              <a:rPr lang="en-US" dirty="0"/>
              <a:t>Effective until this summer annual meeting</a:t>
            </a:r>
          </a:p>
        </p:txBody>
      </p:sp>
    </p:spTree>
    <p:extLst>
      <p:ext uri="{BB962C8B-B14F-4D97-AF65-F5344CB8AC3E}">
        <p14:creationId xmlns:p14="http://schemas.microsoft.com/office/powerpoint/2010/main" val="27541331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a:xfrm>
            <a:off x="190500" y="269874"/>
            <a:ext cx="11820525" cy="890473"/>
          </a:xfrm>
        </p:spPr>
        <p:txBody>
          <a:bodyPr>
            <a:normAutofit fontScale="90000"/>
          </a:bodyPr>
          <a:lstStyle/>
          <a:p>
            <a:r>
              <a:rPr lang="en-US" dirty="0"/>
              <a:t>Membership – T. Hunt</a:t>
            </a:r>
            <a:br>
              <a:rPr lang="en-US" dirty="0"/>
            </a:br>
            <a:r>
              <a:rPr lang="en-US" sz="2700" dirty="0"/>
              <a:t>https://tpc.ashrae.org/Membership?cmtKey=83a02e09-1a12-4ee1-bbf8-3ba74490dec7</a:t>
            </a:r>
            <a:endParaRPr lang="en-US" dirty="0"/>
          </a:p>
        </p:txBody>
      </p:sp>
      <p:sp>
        <p:nvSpPr>
          <p:cNvPr id="10" name="Content Placeholder 2">
            <a:extLst>
              <a:ext uri="{FF2B5EF4-FFF2-40B4-BE49-F238E27FC236}">
                <a16:creationId xmlns:a16="http://schemas.microsoft.com/office/drawing/2014/main" id="{1C3B1B43-569B-4503-B60E-7471BCF06CA0}"/>
              </a:ext>
            </a:extLst>
          </p:cNvPr>
          <p:cNvSpPr>
            <a:spLocks noGrp="1"/>
          </p:cNvSpPr>
          <p:nvPr>
            <p:ph idx="1"/>
          </p:nvPr>
        </p:nvSpPr>
        <p:spPr>
          <a:xfrm>
            <a:off x="190499" y="1473200"/>
            <a:ext cx="9820275" cy="4775200"/>
          </a:xfrm>
        </p:spPr>
        <p:txBody>
          <a:bodyPr>
            <a:normAutofit/>
          </a:bodyPr>
          <a:lstStyle/>
          <a:p>
            <a:r>
              <a:rPr lang="en-US" dirty="0"/>
              <a:t>Final modifications to TC membership – </a:t>
            </a:r>
          </a:p>
          <a:p>
            <a:pPr lvl="1"/>
            <a:r>
              <a:rPr lang="en-US" dirty="0"/>
              <a:t>Deleted – 13</a:t>
            </a:r>
          </a:p>
          <a:p>
            <a:pPr lvl="1"/>
            <a:r>
              <a:rPr lang="en-US" u="sng" dirty="0"/>
              <a:t>Delayed submitting final based on confirming Secretary and (if necessary) replacing current role</a:t>
            </a:r>
          </a:p>
          <a:p>
            <a:r>
              <a:rPr lang="en-US" dirty="0"/>
              <a:t>21-22 Roster Rollover - Current 2021-2022 roster for your TC, TG or MTG is in effect until after this meeting</a:t>
            </a:r>
          </a:p>
          <a:p>
            <a:r>
              <a:rPr lang="en-US" dirty="0"/>
              <a:t>How to Import Your TC Roster Information into MS-Outlook - </a:t>
            </a:r>
            <a:r>
              <a:rPr lang="en-US" dirty="0">
                <a:hlinkClick r:id="rId2"/>
              </a:rPr>
              <a:t>http://www.ashrae.org/TCs</a:t>
            </a:r>
            <a:endParaRPr lang="en-US" dirty="0"/>
          </a:p>
          <a:p>
            <a:endParaRPr lang="en-US" dirty="0"/>
          </a:p>
        </p:txBody>
      </p:sp>
      <p:graphicFrame>
        <p:nvGraphicFramePr>
          <p:cNvPr id="4" name="Object 3">
            <a:extLst>
              <a:ext uri="{FF2B5EF4-FFF2-40B4-BE49-F238E27FC236}">
                <a16:creationId xmlns:a16="http://schemas.microsoft.com/office/drawing/2014/main" id="{5D66DCF3-2B11-4599-8D01-187CB4ADA712}"/>
              </a:ext>
            </a:extLst>
          </p:cNvPr>
          <p:cNvGraphicFramePr>
            <a:graphicFrameLocks noChangeAspect="1"/>
          </p:cNvGraphicFramePr>
          <p:nvPr/>
        </p:nvGraphicFramePr>
        <p:xfrm>
          <a:off x="9837817" y="1631343"/>
          <a:ext cx="1822404" cy="1578785"/>
        </p:xfrm>
        <a:graphic>
          <a:graphicData uri="http://schemas.openxmlformats.org/presentationml/2006/ole">
            <mc:AlternateContent xmlns:mc="http://schemas.openxmlformats.org/markup-compatibility/2006">
              <mc:Choice xmlns:v="urn:schemas-microsoft-com:vml" Requires="v">
                <p:oleObj name="Worksheet" showAsIcon="1" r:id="rId3" imgW="914400" imgH="792685" progId="Excel.Sheet.8">
                  <p:embed/>
                </p:oleObj>
              </mc:Choice>
              <mc:Fallback>
                <p:oleObj name="Worksheet" showAsIcon="1" r:id="rId3" imgW="914400" imgH="792685" progId="Excel.Sheet.8">
                  <p:embed/>
                  <p:pic>
                    <p:nvPicPr>
                      <p:cNvPr id="4" name="Object 3">
                        <a:extLst>
                          <a:ext uri="{FF2B5EF4-FFF2-40B4-BE49-F238E27FC236}">
                            <a16:creationId xmlns:a16="http://schemas.microsoft.com/office/drawing/2014/main" id="{5D66DCF3-2B11-4599-8D01-187CB4ADA712}"/>
                          </a:ext>
                        </a:extLst>
                      </p:cNvPr>
                      <p:cNvPicPr/>
                      <p:nvPr/>
                    </p:nvPicPr>
                    <p:blipFill>
                      <a:blip r:embed="rId4"/>
                      <a:stretch>
                        <a:fillRect/>
                      </a:stretch>
                    </p:blipFill>
                    <p:spPr>
                      <a:xfrm>
                        <a:off x="9837817" y="1631343"/>
                        <a:ext cx="1822404" cy="1578785"/>
                      </a:xfrm>
                      <a:prstGeom prst="rect">
                        <a:avLst/>
                      </a:prstGeom>
                    </p:spPr>
                  </p:pic>
                </p:oleObj>
              </mc:Fallback>
            </mc:AlternateContent>
          </a:graphicData>
        </a:graphic>
      </p:graphicFrame>
      <p:sp>
        <p:nvSpPr>
          <p:cNvPr id="3" name="Rectangle: Rounded Corners 2">
            <a:extLst>
              <a:ext uri="{FF2B5EF4-FFF2-40B4-BE49-F238E27FC236}">
                <a16:creationId xmlns:a16="http://schemas.microsoft.com/office/drawing/2014/main" id="{A33582CE-00AB-C786-39F8-6C1AD1130EAE}"/>
              </a:ext>
            </a:extLst>
          </p:cNvPr>
          <p:cNvSpPr/>
          <p:nvPr/>
        </p:nvSpPr>
        <p:spPr>
          <a:xfrm>
            <a:off x="7870083" y="1422400"/>
            <a:ext cx="1868277" cy="76016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Not Updated</a:t>
            </a:r>
          </a:p>
        </p:txBody>
      </p:sp>
    </p:spTree>
    <p:extLst>
      <p:ext uri="{BB962C8B-B14F-4D97-AF65-F5344CB8AC3E}">
        <p14:creationId xmlns:p14="http://schemas.microsoft.com/office/powerpoint/2010/main" val="3472193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3" name="Content Placeholder 2">
            <a:extLst>
              <a:ext uri="{FF2B5EF4-FFF2-40B4-BE49-F238E27FC236}">
                <a16:creationId xmlns:a16="http://schemas.microsoft.com/office/drawing/2014/main" id="{DDE131B1-17CA-48F6-A5F2-67D17CB7F2C9}"/>
              </a:ext>
            </a:extLst>
          </p:cNvPr>
          <p:cNvSpPr>
            <a:spLocks noGrp="1"/>
          </p:cNvSpPr>
          <p:nvPr>
            <p:ph idx="1"/>
          </p:nvPr>
        </p:nvSpPr>
        <p:spPr/>
        <p:txBody>
          <a:bodyPr/>
          <a:lstStyle/>
          <a:p>
            <a:r>
              <a:rPr lang="en-US" dirty="0"/>
              <a:t>General updates and maintenance</a:t>
            </a:r>
          </a:p>
          <a:p>
            <a:pPr lvl="1"/>
            <a:r>
              <a:rPr lang="en-US" dirty="0"/>
              <a:t>Meeting time, agenda and links posted</a:t>
            </a:r>
          </a:p>
          <a:p>
            <a:pPr lvl="1"/>
            <a:r>
              <a:rPr lang="en-US" dirty="0"/>
              <a:t>Winter 2022 draft minutes posted</a:t>
            </a:r>
          </a:p>
          <a:p>
            <a:pPr lvl="1"/>
            <a:r>
              <a:rPr lang="en-US" dirty="0">
                <a:solidFill>
                  <a:srgbClr val="FF0000"/>
                </a:solidFill>
              </a:rPr>
              <a:t>Draft Winter 2023 agenda posted</a:t>
            </a:r>
          </a:p>
          <a:p>
            <a:r>
              <a:rPr lang="en-US" dirty="0"/>
              <a:t>ASHRAE website administration interface changed</a:t>
            </a:r>
          </a:p>
          <a:p>
            <a:pPr lvl="1"/>
            <a:r>
              <a:rPr lang="en-US" dirty="0"/>
              <a:t>Much easier to make changes and more user friendly</a:t>
            </a:r>
          </a:p>
          <a:p>
            <a:r>
              <a:rPr lang="en-US" dirty="0"/>
              <a:t>Please send slides from 2022 seminars so they can be added to the presentations section of the website</a:t>
            </a:r>
          </a:p>
        </p:txBody>
      </p:sp>
    </p:spTree>
    <p:extLst>
      <p:ext uri="{BB962C8B-B14F-4D97-AF65-F5344CB8AC3E}">
        <p14:creationId xmlns:p14="http://schemas.microsoft.com/office/powerpoint/2010/main" val="41433818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a:bodyPr>
          <a:lstStyle/>
          <a:p>
            <a:r>
              <a:rPr lang="en-US" dirty="0"/>
              <a:t>Honors and Awards – Ray Good</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351338"/>
          </a:xfrm>
        </p:spPr>
        <p:txBody>
          <a:bodyPr>
            <a:normAutofit/>
          </a:bodyPr>
          <a:lstStyle/>
          <a:p>
            <a:r>
              <a:rPr lang="en-US" dirty="0"/>
              <a:t>Members of TC8.2 may be qualified to receive many ASHRAE awards</a:t>
            </a:r>
          </a:p>
          <a:p>
            <a:pPr lvl="1"/>
            <a:r>
              <a:rPr lang="en-US" dirty="0"/>
              <a:t>The following awards appear to be most closely relevant to TC8.2:</a:t>
            </a:r>
          </a:p>
          <a:p>
            <a:pPr lvl="2"/>
            <a:r>
              <a:rPr lang="en-US" dirty="0"/>
              <a:t>Andrew T. Boggs Service </a:t>
            </a:r>
          </a:p>
          <a:p>
            <a:pPr lvl="2"/>
            <a:r>
              <a:rPr lang="en-US" dirty="0"/>
              <a:t>Hightower</a:t>
            </a:r>
          </a:p>
          <a:p>
            <a:pPr lvl="2"/>
            <a:r>
              <a:rPr lang="en-US" dirty="0"/>
              <a:t>Distinguished Service</a:t>
            </a:r>
          </a:p>
          <a:p>
            <a:pPr lvl="2"/>
            <a:r>
              <a:rPr lang="en-US" dirty="0"/>
              <a:t>Exceptional Service</a:t>
            </a:r>
          </a:p>
          <a:p>
            <a:pPr lvl="2"/>
            <a:r>
              <a:rPr lang="en-US" dirty="0"/>
              <a:t>Standards Achievement</a:t>
            </a:r>
          </a:p>
          <a:p>
            <a:pPr lvl="2"/>
            <a:endParaRPr lang="en-US" dirty="0"/>
          </a:p>
          <a:p>
            <a:r>
              <a:rPr lang="en-US" dirty="0"/>
              <a:t> Full list of ASHRAE Awards can be found at: 	https://www.ashrae.org/membership/honors-and-awards</a:t>
            </a:r>
          </a:p>
        </p:txBody>
      </p:sp>
    </p:spTree>
    <p:extLst>
      <p:ext uri="{BB962C8B-B14F-4D97-AF65-F5344CB8AC3E}">
        <p14:creationId xmlns:p14="http://schemas.microsoft.com/office/powerpoint/2010/main" val="2851291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989562"/>
          </a:xfrm>
        </p:spPr>
        <p:txBody>
          <a:bodyPr>
            <a:normAutofit fontScale="92500" lnSpcReduction="20000"/>
          </a:bodyPr>
          <a:lstStyle/>
          <a:p>
            <a:pPr marL="0" indent="0">
              <a:buNone/>
            </a:pPr>
            <a:r>
              <a:rPr lang="en-US" dirty="0"/>
              <a:t>Current Activities:</a:t>
            </a:r>
          </a:p>
          <a:p>
            <a:pPr marL="457200" indent="-457200">
              <a:buFont typeface="+mj-lt"/>
              <a:buAutoNum type="arabicPeriod"/>
            </a:pPr>
            <a:endParaRPr lang="en-US" dirty="0"/>
          </a:p>
          <a:p>
            <a:pPr marL="457200" indent="-457200">
              <a:buFont typeface="+mj-lt"/>
              <a:buAutoNum type="arabicPeriod"/>
            </a:pPr>
            <a:r>
              <a:rPr lang="en-US" dirty="0"/>
              <a:t>Pursuing the Service to ASHRAE Research Award for Mark Adams.</a:t>
            </a:r>
          </a:p>
          <a:p>
            <a:pPr lvl="1"/>
            <a:r>
              <a:rPr lang="en-US" dirty="0"/>
              <a:t>Confirmed that Mark Adam’s non-member ASHRAE status makes him ineligible for ASHRAE awards</a:t>
            </a:r>
            <a:endParaRPr lang="en-US" sz="3200" dirty="0"/>
          </a:p>
          <a:p>
            <a:pPr lvl="2"/>
            <a:endParaRPr lang="en-US" sz="2900" dirty="0"/>
          </a:p>
          <a:p>
            <a:pPr marL="514350" indent="-514350">
              <a:buFont typeface="+mj-lt"/>
              <a:buAutoNum type="arabicPeriod"/>
            </a:pPr>
            <a:r>
              <a:rPr lang="en-US" sz="2900" dirty="0"/>
              <a:t>Current Nominations: </a:t>
            </a:r>
          </a:p>
          <a:p>
            <a:pPr lvl="1"/>
            <a:r>
              <a:rPr lang="en-US" dirty="0"/>
              <a:t>Matt Cambio for Standards Achievement Award</a:t>
            </a:r>
          </a:p>
          <a:p>
            <a:pPr lvl="1"/>
            <a:r>
              <a:rPr lang="en-US" dirty="0"/>
              <a:t>Phil Johnson for Standards Achievement Award</a:t>
            </a:r>
          </a:p>
          <a:p>
            <a:endParaRPr lang="en-US" dirty="0"/>
          </a:p>
          <a:p>
            <a:pPr marL="514350" indent="-514350">
              <a:buFont typeface="+mj-lt"/>
              <a:buAutoNum type="arabicPeriod" startAt="3"/>
            </a:pPr>
            <a:r>
              <a:rPr lang="en-US" dirty="0"/>
              <a:t>Interested in additional nominations for members of TC8.2 who you believe qualify to receive any ASHRAE award</a:t>
            </a:r>
          </a:p>
          <a:p>
            <a:pPr marL="457200" lvl="1" indent="0">
              <a:buNone/>
            </a:pPr>
            <a:r>
              <a:rPr lang="en-US" dirty="0"/>
              <a:t>	Accepted in our meeting or at any time outside of it</a:t>
            </a:r>
          </a:p>
          <a:p>
            <a:pPr marL="457200" lvl="1" indent="0">
              <a:buNone/>
            </a:pPr>
            <a:r>
              <a:rPr lang="en-US" dirty="0"/>
              <a:t>	Contact Ray </a:t>
            </a:r>
            <a:r>
              <a:rPr lang="en-US"/>
              <a:t>Good </a:t>
            </a:r>
            <a:endParaRPr lang="en-US" dirty="0"/>
          </a:p>
        </p:txBody>
      </p:sp>
    </p:spTree>
    <p:extLst>
      <p:ext uri="{BB962C8B-B14F-4D97-AF65-F5344CB8AC3E}">
        <p14:creationId xmlns:p14="http://schemas.microsoft.com/office/powerpoint/2010/main" val="38337469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p:txBody>
          <a:bodyPr/>
          <a:lstStyle/>
          <a:p>
            <a:r>
              <a:rPr lang="en-US" dirty="0"/>
              <a:t>TC Chairs Breakfast Report – T. Hunt</a:t>
            </a:r>
          </a:p>
        </p:txBody>
      </p:sp>
      <p:sp>
        <p:nvSpPr>
          <p:cNvPr id="3" name="Content Placeholder 2">
            <a:extLst>
              <a:ext uri="{FF2B5EF4-FFF2-40B4-BE49-F238E27FC236}">
                <a16:creationId xmlns:a16="http://schemas.microsoft.com/office/drawing/2014/main" id="{2D56E373-8C59-417B-8D22-FFAC1A8362D6}"/>
              </a:ext>
            </a:extLst>
          </p:cNvPr>
          <p:cNvSpPr>
            <a:spLocks noGrp="1"/>
          </p:cNvSpPr>
          <p:nvPr>
            <p:ph idx="1"/>
          </p:nvPr>
        </p:nvSpPr>
        <p:spPr>
          <a:xfrm>
            <a:off x="472439" y="1605280"/>
            <a:ext cx="6426201" cy="4887595"/>
          </a:xfrm>
        </p:spPr>
        <p:txBody>
          <a:bodyPr>
            <a:normAutofit/>
          </a:bodyPr>
          <a:lstStyle/>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Decarbonization task force looking for refrigerants experts</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Encouraging active participation and engaging with new members</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23-W1 activity form &amp; capturing international participation</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Hybrid virtual meetings are here to stay</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All MTGs this year will – Disband, become an FG or create a new MTG</a:t>
            </a:r>
            <a:endParaRPr lang="en-US" sz="1800" dirty="0">
              <a:effectLst/>
              <a:latin typeface="Tms Rmn"/>
              <a:ea typeface="Times New Roman" panose="02020603050405020304" pitchFamily="18" charset="0"/>
              <a:cs typeface="Times New Roman" panose="02020603050405020304" pitchFamily="18" charset="0"/>
            </a:endParaRPr>
          </a:p>
          <a:p>
            <a:pPr marL="342900" marR="0" lvl="0" indent="-342900">
              <a:lnSpc>
                <a:spcPct val="200000"/>
              </a:lnSpc>
              <a:spcBef>
                <a:spcPts val="0"/>
              </a:spcBef>
              <a:spcAft>
                <a:spcPts val="0"/>
              </a:spcAft>
              <a:buFont typeface="+mj-lt"/>
              <a:buAutoNum type="arabicPeriod"/>
              <a:tabLst>
                <a:tab pos="-914400" algn="l"/>
                <a:tab pos="-457200" algn="l"/>
                <a:tab pos="278130" algn="l"/>
                <a:tab pos="667385" algn="l"/>
                <a:tab pos="1659890" algn="l"/>
                <a:tab pos="1780540" algn="l"/>
                <a:tab pos="3360420" algn="l"/>
              </a:tabLs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Tracks for Tampa open/listed online</a:t>
            </a:r>
            <a:endParaRPr lang="en-US" sz="1800" dirty="0">
              <a:effectLst/>
              <a:latin typeface="Tms Rmn"/>
              <a:ea typeface="Times New Roman" panose="02020603050405020304" pitchFamily="18" charset="0"/>
              <a:cs typeface="Times New Roman" panose="02020603050405020304" pitchFamily="18" charset="0"/>
            </a:endParaRPr>
          </a:p>
          <a:p>
            <a:endParaRPr lang="en-US" sz="2000" dirty="0"/>
          </a:p>
        </p:txBody>
      </p:sp>
      <p:sp>
        <p:nvSpPr>
          <p:cNvPr id="4" name="Rectangle: Rounded Corners 3">
            <a:extLst>
              <a:ext uri="{FF2B5EF4-FFF2-40B4-BE49-F238E27FC236}">
                <a16:creationId xmlns:a16="http://schemas.microsoft.com/office/drawing/2014/main" id="{ECB8EFB7-3145-7176-07DF-47CBE37F6BD3}"/>
              </a:ext>
            </a:extLst>
          </p:cNvPr>
          <p:cNvSpPr/>
          <p:nvPr/>
        </p:nvSpPr>
        <p:spPr>
          <a:xfrm>
            <a:off x="9569631" y="365125"/>
            <a:ext cx="1868277" cy="76016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Updated</a:t>
            </a:r>
          </a:p>
        </p:txBody>
      </p:sp>
      <p:graphicFrame>
        <p:nvGraphicFramePr>
          <p:cNvPr id="5" name="Table 4">
            <a:extLst>
              <a:ext uri="{FF2B5EF4-FFF2-40B4-BE49-F238E27FC236}">
                <a16:creationId xmlns:a16="http://schemas.microsoft.com/office/drawing/2014/main" id="{33D3956A-5435-1D17-830C-BCB72D7A863A}"/>
              </a:ext>
            </a:extLst>
          </p:cNvPr>
          <p:cNvGraphicFramePr>
            <a:graphicFrameLocks noGrp="1"/>
          </p:cNvGraphicFramePr>
          <p:nvPr>
            <p:extLst>
              <p:ext uri="{D42A27DB-BD31-4B8C-83A1-F6EECF244321}">
                <p14:modId xmlns:p14="http://schemas.microsoft.com/office/powerpoint/2010/main" val="23541379"/>
              </p:ext>
            </p:extLst>
          </p:nvPr>
        </p:nvGraphicFramePr>
        <p:xfrm>
          <a:off x="6941821" y="1783874"/>
          <a:ext cx="4777740" cy="431006"/>
        </p:xfrm>
        <a:graphic>
          <a:graphicData uri="http://schemas.openxmlformats.org/drawingml/2006/table">
            <a:tbl>
              <a:tblPr firstRow="1" firstCol="1" bandRow="1">
                <a:tableStyleId>{5C22544A-7EE6-4342-B048-85BDC9FD1C3A}</a:tableStyleId>
              </a:tblPr>
              <a:tblGrid>
                <a:gridCol w="4777740">
                  <a:extLst>
                    <a:ext uri="{9D8B030D-6E8A-4147-A177-3AD203B41FA5}">
                      <a16:colId xmlns:a16="http://schemas.microsoft.com/office/drawing/2014/main" val="4062416241"/>
                    </a:ext>
                  </a:extLst>
                </a:gridCol>
              </a:tblGrid>
              <a:tr h="431006">
                <a:tc>
                  <a:txBody>
                    <a:bodyPr/>
                    <a:lstStyle/>
                    <a:p>
                      <a:pPr marL="0" marR="0">
                        <a:spcBef>
                          <a:spcPts val="0"/>
                        </a:spcBef>
                        <a:spcAft>
                          <a:spcPts val="0"/>
                        </a:spcAft>
                      </a:pPr>
                      <a:r>
                        <a:rPr lang="en-US" sz="1800" u="sng" dirty="0">
                          <a:effectLst/>
                          <a:hlinkClick r:id="rId2"/>
                        </a:rPr>
                        <a:t>TC Chairs Breakfast </a:t>
                      </a:r>
                      <a:r>
                        <a:rPr lang="en-US" sz="1800" u="sng" dirty="0" err="1">
                          <a:effectLst/>
                          <a:hlinkClick r:id="rId2"/>
                        </a:rPr>
                        <a:t>Agenda_Feb</a:t>
                      </a:r>
                      <a:r>
                        <a:rPr lang="en-US" sz="1800" u="sng" dirty="0">
                          <a:effectLst/>
                          <a:hlinkClick r:id="rId2"/>
                        </a:rPr>
                        <a:t> 2023.pdf</a:t>
                      </a:r>
                      <a:r>
                        <a:rPr lang="en-US" sz="1800" dirty="0">
                          <a:effectLst/>
                        </a:rPr>
                        <a:t> </a:t>
                      </a:r>
                      <a:endParaRPr lang="en-US" sz="1800" dirty="0">
                        <a:effectLst/>
                        <a:latin typeface="Calibri" panose="020F0502020204030204" pitchFamily="34" charset="0"/>
                        <a:ea typeface="Calibri" panose="020F0502020204030204" pitchFamily="34" charset="0"/>
                      </a:endParaRPr>
                    </a:p>
                  </a:txBody>
                  <a:tcPr marL="0" marR="0" marT="0" marB="0"/>
                </a:tc>
                <a:extLst>
                  <a:ext uri="{0D108BD9-81ED-4DB2-BD59-A6C34878D82A}">
                    <a16:rowId xmlns:a16="http://schemas.microsoft.com/office/drawing/2014/main" val="4250102277"/>
                  </a:ext>
                </a:extLst>
              </a:tr>
            </a:tbl>
          </a:graphicData>
        </a:graphic>
      </p:graphicFrame>
      <p:pic>
        <p:nvPicPr>
          <p:cNvPr id="1025" name="Picture 1">
            <a:extLst>
              <a:ext uri="{FF2B5EF4-FFF2-40B4-BE49-F238E27FC236}">
                <a16:creationId xmlns:a16="http://schemas.microsoft.com/office/drawing/2014/main" id="{00D7EA43-0B2C-31BE-7BD7-198053184D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2120" y="2313080"/>
            <a:ext cx="3205480" cy="4149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87154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3962420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p:txBody>
          <a:bodyPr>
            <a:normAutofit/>
          </a:bodyPr>
          <a:lstStyle/>
          <a:p>
            <a:pPr marL="0" marR="0" indent="0">
              <a:spcBef>
                <a:spcPts val="0"/>
              </a:spcBef>
              <a:spcAft>
                <a:spcPts val="0"/>
              </a:spcAft>
              <a:buNone/>
            </a:pPr>
            <a:r>
              <a:rPr lang="en-US" sz="2400" dirty="0">
                <a:effectLst/>
                <a:latin typeface="Calibri" panose="020F0502020204030204" pitchFamily="34" charset="0"/>
                <a:ea typeface="Calibri" panose="020F0502020204030204" pitchFamily="34" charset="0"/>
              </a:rPr>
              <a:t>New members intros</a:t>
            </a:r>
          </a:p>
          <a:p>
            <a:endParaRPr lang="en-US" sz="3600" dirty="0"/>
          </a:p>
        </p:txBody>
      </p:sp>
    </p:spTree>
    <p:extLst>
      <p:ext uri="{BB962C8B-B14F-4D97-AF65-F5344CB8AC3E}">
        <p14:creationId xmlns:p14="http://schemas.microsoft.com/office/powerpoint/2010/main" val="4537021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lstStyle/>
          <a:p>
            <a:r>
              <a:rPr lang="en-US" dirty="0"/>
              <a:t>For the Good and Wellbeing</a:t>
            </a:r>
          </a:p>
        </p:txBody>
      </p:sp>
      <p:sp>
        <p:nvSpPr>
          <p:cNvPr id="3" name="Content Placeholder 2">
            <a:extLst>
              <a:ext uri="{FF2B5EF4-FFF2-40B4-BE49-F238E27FC236}">
                <a16:creationId xmlns:a16="http://schemas.microsoft.com/office/drawing/2014/main" id="{136A5CA3-C9DE-4CE6-A4FB-09E9F838E44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09345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3" name="Content Placeholder 2">
            <a:extLst>
              <a:ext uri="{FF2B5EF4-FFF2-40B4-BE49-F238E27FC236}">
                <a16:creationId xmlns:a16="http://schemas.microsoft.com/office/drawing/2014/main" id="{BE4C8388-69E6-46BF-B64A-D805014313D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6D18AE01BBB2D40A9C58A712D66CA4D" ma:contentTypeVersion="13" ma:contentTypeDescription="Create a new document." ma:contentTypeScope="" ma:versionID="a75edc48aa55f40244ecc4cf0ac66bba">
  <xsd:schema xmlns:xsd="http://www.w3.org/2001/XMLSchema" xmlns:xs="http://www.w3.org/2001/XMLSchema" xmlns:p="http://schemas.microsoft.com/office/2006/metadata/properties" xmlns:ns3="be07aeef-c323-4439-b375-68e82e91a3e2" xmlns:ns4="82f7b4fe-decf-49af-bae1-356f4bd43965" targetNamespace="http://schemas.microsoft.com/office/2006/metadata/properties" ma:root="true" ma:fieldsID="2a98f08e5b8961a162f3c1eca061749c" ns3:_="" ns4:_="">
    <xsd:import namespace="be07aeef-c323-4439-b375-68e82e91a3e2"/>
    <xsd:import namespace="82f7b4fe-decf-49af-bae1-356f4bd4396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07aeef-c323-4439-b375-68e82e91a3e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f7b4fe-decf-49af-bae1-356f4bd4396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93713C-794D-4711-AAB7-A1ECCBCE3C4F}">
  <ds:schemaRefs>
    <ds:schemaRef ds:uri="http://purl.org/dc/terms/"/>
    <ds:schemaRef ds:uri="http://schemas.openxmlformats.org/package/2006/metadata/core-properties"/>
    <ds:schemaRef ds:uri="be07aeef-c323-4439-b375-68e82e91a3e2"/>
    <ds:schemaRef ds:uri="http://schemas.microsoft.com/office/2006/documentManagement/types"/>
    <ds:schemaRef ds:uri="http://schemas.microsoft.com/office/infopath/2007/PartnerControls"/>
    <ds:schemaRef ds:uri="http://purl.org/dc/elements/1.1/"/>
    <ds:schemaRef ds:uri="http://schemas.microsoft.com/office/2006/metadata/properties"/>
    <ds:schemaRef ds:uri="82f7b4fe-decf-49af-bae1-356f4bd43965"/>
    <ds:schemaRef ds:uri="http://www.w3.org/XML/1998/namespace"/>
    <ds:schemaRef ds:uri="http://purl.org/dc/dcmitype/"/>
  </ds:schemaRefs>
</ds:datastoreItem>
</file>

<file path=customXml/itemProps2.xml><?xml version="1.0" encoding="utf-8"?>
<ds:datastoreItem xmlns:ds="http://schemas.openxmlformats.org/officeDocument/2006/customXml" ds:itemID="{89FEA994-5E84-4706-BEF6-B3996CD58EC8}">
  <ds:schemaRefs>
    <ds:schemaRef ds:uri="http://schemas.microsoft.com/sharepoint/v3/contenttype/forms"/>
  </ds:schemaRefs>
</ds:datastoreItem>
</file>

<file path=customXml/itemProps3.xml><?xml version="1.0" encoding="utf-8"?>
<ds:datastoreItem xmlns:ds="http://schemas.openxmlformats.org/officeDocument/2006/customXml" ds:itemID="{A514D483-A024-462B-93C0-4296A1CC0E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07aeef-c323-4439-b375-68e82e91a3e2"/>
    <ds:schemaRef ds:uri="82f7b4fe-decf-49af-bae1-356f4bd439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d6a82de-332f-43b8-a8a7-1928fd67507f}" enabled="1" method="Standard" siteId="{097464b8-069c-453e-9254-c17ec707310d}" removed="0"/>
</clbl:labelList>
</file>

<file path=docProps/app.xml><?xml version="1.0" encoding="utf-8"?>
<Properties xmlns="http://schemas.openxmlformats.org/officeDocument/2006/extended-properties" xmlns:vt="http://schemas.openxmlformats.org/officeDocument/2006/docPropsVTypes">
  <TotalTime>18350</TotalTime>
  <Words>3926</Words>
  <Application>Microsoft Office PowerPoint</Application>
  <PresentationFormat>Widescreen</PresentationFormat>
  <Paragraphs>381</Paragraphs>
  <Slides>42</Slides>
  <Notes>14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42</vt:i4>
      </vt:variant>
    </vt:vector>
  </HeadingPairs>
  <TitlesOfParts>
    <vt:vector size="53" baseType="lpstr">
      <vt:lpstr>Arial</vt:lpstr>
      <vt:lpstr>Berthold Akzidenz Grotesk</vt:lpstr>
      <vt:lpstr>Calibri</vt:lpstr>
      <vt:lpstr>Calibri Light</vt:lpstr>
      <vt:lpstr>Courier New</vt:lpstr>
      <vt:lpstr>Symbol</vt:lpstr>
      <vt:lpstr>Times New Roman</vt:lpstr>
      <vt:lpstr>Tms Rmn</vt:lpstr>
      <vt:lpstr>Office Theme</vt:lpstr>
      <vt:lpstr>Document</vt:lpstr>
      <vt:lpstr>Worksheet</vt:lpstr>
      <vt:lpstr>PowerPoint Presentation</vt:lpstr>
      <vt:lpstr>Call to Order, Welcome, and Introductions</vt:lpstr>
      <vt:lpstr>Quorum Check – Trent Hunt</vt:lpstr>
      <vt:lpstr>PowerPoint Presentation</vt:lpstr>
      <vt:lpstr>Agenda</vt:lpstr>
      <vt:lpstr>TC8.2 Centrifugal Machines Scope</vt:lpstr>
      <vt:lpstr>TC8.2 Centrifugal Machines Mission Statement</vt:lpstr>
      <vt:lpstr>TC8.2 Centrifugal Machines Mission Statement</vt:lpstr>
      <vt:lpstr>Review and Approve Previous Meeting Minutes</vt:lpstr>
      <vt:lpstr>Standards Report Standards Subcommittee – Phil Johnson (chair)</vt:lpstr>
      <vt:lpstr>Standards Report ASHRAE Standard 30-2019 (Nick Zupp, Chair SSPC30)</vt:lpstr>
      <vt:lpstr>Standards Report ASHRAE Standard 184-2020 (Phil Johnson)</vt:lpstr>
      <vt:lpstr>Standards Report ASHRAE Standard 225-2020 (Phil Johnson)</vt:lpstr>
      <vt:lpstr>Standards Report ASHRAE Guideline 22-2012  (Daryl Showalter, Chair GPC22)</vt:lpstr>
      <vt:lpstr>Standards Report ASHRAE Standard 23 (Scott MacBain, Chair SPC23)</vt:lpstr>
      <vt:lpstr>Standards Report ASHRAE Standard 90.1-2022  (Phil Johnson)</vt:lpstr>
      <vt:lpstr>Standards Report AHRI Standards 550/590|551/591 (Phil Johnson)</vt:lpstr>
      <vt:lpstr>Standards Report AHRI Standard 1520 (Matt Cambio)</vt:lpstr>
      <vt:lpstr>Standards Report ISO/TC 86/SC 4 (Justin Prosser)</vt:lpstr>
      <vt:lpstr>Standards Report ISO/TC 86/SC 4 (Justin Prosser)</vt:lpstr>
      <vt:lpstr>Standards Report ISO/TC 86/SC 4 (Justin Prosser)</vt:lpstr>
      <vt:lpstr>MTG.LowGWP Report (Phil Johnson, TC 8.2 Liaison)</vt:lpstr>
      <vt:lpstr>MTG.LowGWP Report (Phil Johnson, TC 8.2 Liaison)</vt:lpstr>
      <vt:lpstr>MTG.LowGWP Report (Phil Johnson, TC 8.2 Liaison)</vt:lpstr>
      <vt:lpstr>MTG.LowGWP Report (Phil Johnson, TC 8.2 Liaison)</vt:lpstr>
      <vt:lpstr>Program Subcommittee Report – Mark Rogan (chair)</vt:lpstr>
      <vt:lpstr>Program Subcommittee Report – Mark Rogan (chair)</vt:lpstr>
      <vt:lpstr>Program Subcommittee Report – Mark Rogan (chair)</vt:lpstr>
      <vt:lpstr>Program Subcommittee Report – Mark Rogan (chair)</vt:lpstr>
      <vt:lpstr>Research Subcommittee Report – Daryl Showalter (chair)</vt:lpstr>
      <vt:lpstr>Research Subcommittee Report – Daryl Showalter (chair)</vt:lpstr>
      <vt:lpstr>TC 8.1 &amp; 8.2 Handbook – Scott MacBain (Chair)</vt:lpstr>
      <vt:lpstr>TC8.2 Leadership Roles – Drew Turner</vt:lpstr>
      <vt:lpstr>Membership – T. Hunt https://tpc.ashrae.org/Membership?cmtKey=83a02e09-1a12-4ee1-bbf8-3ba74490dec7</vt:lpstr>
      <vt:lpstr>Webmaster – Dan Kemper</vt:lpstr>
      <vt:lpstr>Honors and Awards – Ray Good</vt:lpstr>
      <vt:lpstr>Honors and Awards – Ray Good                         Continued                                </vt:lpstr>
      <vt:lpstr>TC Chairs Breakfast Report – T. Hunt</vt:lpstr>
      <vt:lpstr>Old Business – D. Turner</vt:lpstr>
      <vt:lpstr>New Business – D. Turner</vt:lpstr>
      <vt:lpstr>For the Good and Wellbeing</vt:lpstr>
      <vt:lpstr>Adjourn</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Drew Turner</cp:lastModifiedBy>
  <cp:revision>188</cp:revision>
  <cp:lastPrinted>2020-05-26T18:27:10Z</cp:lastPrinted>
  <dcterms:created xsi:type="dcterms:W3CDTF">2017-02-06T18:00:44Z</dcterms:created>
  <dcterms:modified xsi:type="dcterms:W3CDTF">2023-03-04T13:54:19Z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0x01010016D18AE01BBB2D40A9C58A712D66CA4D</vt:lpwstr>
  </property>
  <property fmtid="{D5CDD505-2E9C-101B-9397-08002B2CF9AE}" pid="3" name="MSIP_Label_8d6a82de-332f-43b8-a8a7-1928fd67507f_Enabled">
    <vt:lpwstr>true</vt:lpwstr>
  </property>
  <property fmtid="{D5CDD505-2E9C-101B-9397-08002B2CF9AE}" pid="4" name="MSIP_Label_8d6a82de-332f-43b8-a8a7-1928fd67507f_SetDate">
    <vt:lpwstr>2021-06-16T14:39:46Z</vt:lpwstr>
  </property>
  <property fmtid="{D5CDD505-2E9C-101B-9397-08002B2CF9AE}" pid="5" name="MSIP_Label_8d6a82de-332f-43b8-a8a7-1928fd67507f_Method">
    <vt:lpwstr>Standard</vt:lpwstr>
  </property>
  <property fmtid="{D5CDD505-2E9C-101B-9397-08002B2CF9AE}" pid="6" name="MSIP_Label_8d6a82de-332f-43b8-a8a7-1928fd67507f_Name">
    <vt:lpwstr>1. Business</vt:lpwstr>
  </property>
  <property fmtid="{D5CDD505-2E9C-101B-9397-08002B2CF9AE}" pid="7" name="MSIP_Label_8d6a82de-332f-43b8-a8a7-1928fd67507f_SiteId">
    <vt:lpwstr>097464b8-069c-453e-9254-c17ec707310d</vt:lpwstr>
  </property>
  <property fmtid="{D5CDD505-2E9C-101B-9397-08002B2CF9AE}" pid="8" name="MSIP_Label_8d6a82de-332f-43b8-a8a7-1928fd67507f_ActionId">
    <vt:lpwstr>0ebfe771-8cc5-4d5e-9d69-6e8ec3067f15</vt:lpwstr>
  </property>
  <property fmtid="{D5CDD505-2E9C-101B-9397-08002B2CF9AE}" pid="9" name="MSIP_Label_8d6a82de-332f-43b8-a8a7-1928fd67507f_ContentBits">
    <vt:lpwstr>2</vt:lpwstr>
  </property>
  <property fmtid="{D5CDD505-2E9C-101B-9397-08002B2CF9AE}" pid="10" name="ClassificationContentMarkingFooterLocations">
    <vt:lpwstr>Office Theme:9</vt:lpwstr>
  </property>
  <property fmtid="{D5CDD505-2E9C-101B-9397-08002B2CF9AE}" pid="11" name="ClassificationContentMarkingFooterText">
    <vt:lpwstr>Classified as Business</vt:lpwstr>
  </property>
</Properties>
</file>