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4" r:id="rId2"/>
  </p:sldMasterIdLst>
  <p:notesMasterIdLst>
    <p:notesMasterId r:id="rId47"/>
  </p:notesMasterIdLst>
  <p:sldIdLst>
    <p:sldId id="1006" r:id="rId3"/>
    <p:sldId id="995" r:id="rId4"/>
    <p:sldId id="1007" r:id="rId5"/>
    <p:sldId id="978" r:id="rId6"/>
    <p:sldId id="1008" r:id="rId7"/>
    <p:sldId id="880" r:id="rId8"/>
    <p:sldId id="829" r:id="rId9"/>
    <p:sldId id="802" r:id="rId10"/>
    <p:sldId id="979" r:id="rId11"/>
    <p:sldId id="1015" r:id="rId12"/>
    <p:sldId id="994" r:id="rId13"/>
    <p:sldId id="993" r:id="rId14"/>
    <p:sldId id="1016" r:id="rId15"/>
    <p:sldId id="969" r:id="rId16"/>
    <p:sldId id="957" r:id="rId17"/>
    <p:sldId id="1017" r:id="rId18"/>
    <p:sldId id="986" r:id="rId19"/>
    <p:sldId id="984" r:id="rId20"/>
    <p:sldId id="980" r:id="rId21"/>
    <p:sldId id="1000" r:id="rId22"/>
    <p:sldId id="992" r:id="rId23"/>
    <p:sldId id="1018" r:id="rId24"/>
    <p:sldId id="985" r:id="rId25"/>
    <p:sldId id="950" r:id="rId26"/>
    <p:sldId id="1019" r:id="rId27"/>
    <p:sldId id="951" r:id="rId28"/>
    <p:sldId id="998" r:id="rId29"/>
    <p:sldId id="1002" r:id="rId30"/>
    <p:sldId id="1003" r:id="rId31"/>
    <p:sldId id="1004" r:id="rId32"/>
    <p:sldId id="1005" r:id="rId33"/>
    <p:sldId id="1014" r:id="rId34"/>
    <p:sldId id="881" r:id="rId35"/>
    <p:sldId id="999" r:id="rId36"/>
    <p:sldId id="996" r:id="rId37"/>
    <p:sldId id="959" r:id="rId38"/>
    <p:sldId id="960" r:id="rId39"/>
    <p:sldId id="961" r:id="rId40"/>
    <p:sldId id="962" r:id="rId41"/>
    <p:sldId id="963" r:id="rId42"/>
    <p:sldId id="825" r:id="rId43"/>
    <p:sldId id="815" r:id="rId44"/>
    <p:sldId id="816" r:id="rId45"/>
    <p:sldId id="81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5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63DB47-7EEF-4CF3-BF5E-1CE673AD34BC}" v="7" dt="2026-01-11T23:19:57.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7628" autoAdjust="0"/>
    <p:restoredTop sz="96327"/>
  </p:normalViewPr>
  <p:slideViewPr>
    <p:cSldViewPr snapToGrid="0">
      <p:cViewPr varScale="1">
        <p:scale>
          <a:sx n="60" d="100"/>
          <a:sy n="60" d="100"/>
        </p:scale>
        <p:origin x="-4" y="26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microsoft.com/office/2015/10/relationships/revisionInfo" Target="revisionInfo.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ruzzo, Tiffany" userId="e8459dee-57aa-459f-84c8-8cf852f46612" providerId="ADAL" clId="{ABDE2FEE-9DEB-4F72-B9EF-EECF9D3B07AA}"/>
    <pc:docChg chg="addSld delSld modSld sldOrd">
      <pc:chgData name="Abruzzo, Tiffany" userId="e8459dee-57aa-459f-84c8-8cf852f46612" providerId="ADAL" clId="{ABDE2FEE-9DEB-4F72-B9EF-EECF9D3B07AA}" dt="2026-01-11T23:29:34.606" v="58" actId="20577"/>
      <pc:docMkLst>
        <pc:docMk/>
      </pc:docMkLst>
      <pc:sldChg chg="modSp mod">
        <pc:chgData name="Abruzzo, Tiffany" userId="e8459dee-57aa-459f-84c8-8cf852f46612" providerId="ADAL" clId="{ABDE2FEE-9DEB-4F72-B9EF-EECF9D3B07AA}" dt="2026-01-11T23:12:09.638" v="11" actId="20577"/>
        <pc:sldMkLst>
          <pc:docMk/>
          <pc:sldMk cId="4287025874" sldId="802"/>
        </pc:sldMkLst>
        <pc:spChg chg="mod">
          <ac:chgData name="Abruzzo, Tiffany" userId="e8459dee-57aa-459f-84c8-8cf852f46612" providerId="ADAL" clId="{ABDE2FEE-9DEB-4F72-B9EF-EECF9D3B07AA}" dt="2026-01-11T23:12:09.638" v="11" actId="20577"/>
          <ac:spMkLst>
            <pc:docMk/>
            <pc:sldMk cId="4287025874" sldId="802"/>
            <ac:spMk id="3" creationId="{7223AE66-F570-4F7E-8303-AE95B677E443}"/>
          </ac:spMkLst>
        </pc:spChg>
      </pc:sldChg>
      <pc:sldChg chg="modSp mod">
        <pc:chgData name="Abruzzo, Tiffany" userId="e8459dee-57aa-459f-84c8-8cf852f46612" providerId="ADAL" clId="{ABDE2FEE-9DEB-4F72-B9EF-EECF9D3B07AA}" dt="2026-01-11T23:29:34.606" v="58" actId="20577"/>
        <pc:sldMkLst>
          <pc:docMk/>
          <pc:sldMk cId="453702104" sldId="815"/>
        </pc:sldMkLst>
        <pc:spChg chg="mod">
          <ac:chgData name="Abruzzo, Tiffany" userId="e8459dee-57aa-459f-84c8-8cf852f46612" providerId="ADAL" clId="{ABDE2FEE-9DEB-4F72-B9EF-EECF9D3B07AA}" dt="2026-01-11T23:29:34.606" v="58" actId="20577"/>
          <ac:spMkLst>
            <pc:docMk/>
            <pc:sldMk cId="453702104" sldId="815"/>
            <ac:spMk id="4" creationId="{EC76D7BA-28A1-DB46-E5B8-FD625FB6A08C}"/>
          </ac:spMkLst>
        </pc:spChg>
      </pc:sldChg>
      <pc:sldChg chg="del">
        <pc:chgData name="Abruzzo, Tiffany" userId="e8459dee-57aa-459f-84c8-8cf852f46612" providerId="ADAL" clId="{ABDE2FEE-9DEB-4F72-B9EF-EECF9D3B07AA}" dt="2026-01-11T23:14:15.108" v="13" actId="47"/>
        <pc:sldMkLst>
          <pc:docMk/>
          <pc:sldMk cId="1958941285" sldId="949"/>
        </pc:sldMkLst>
      </pc:sldChg>
      <pc:sldChg chg="add del">
        <pc:chgData name="Abruzzo, Tiffany" userId="e8459dee-57aa-459f-84c8-8cf852f46612" providerId="ADAL" clId="{ABDE2FEE-9DEB-4F72-B9EF-EECF9D3B07AA}" dt="2026-01-11T23:18:16.228" v="20"/>
        <pc:sldMkLst>
          <pc:docMk/>
          <pc:sldMk cId="3305304357" sldId="950"/>
        </pc:sldMkLst>
      </pc:sldChg>
      <pc:sldChg chg="add del">
        <pc:chgData name="Abruzzo, Tiffany" userId="e8459dee-57aa-459f-84c8-8cf852f46612" providerId="ADAL" clId="{ABDE2FEE-9DEB-4F72-B9EF-EECF9D3B07AA}" dt="2026-01-11T23:18:16.228" v="20"/>
        <pc:sldMkLst>
          <pc:docMk/>
          <pc:sldMk cId="3781445484" sldId="951"/>
        </pc:sldMkLst>
      </pc:sldChg>
      <pc:sldChg chg="add del">
        <pc:chgData name="Abruzzo, Tiffany" userId="e8459dee-57aa-459f-84c8-8cf852f46612" providerId="ADAL" clId="{ABDE2FEE-9DEB-4F72-B9EF-EECF9D3B07AA}" dt="2026-01-11T23:18:16.228" v="20"/>
        <pc:sldMkLst>
          <pc:docMk/>
          <pc:sldMk cId="3705086335" sldId="998"/>
        </pc:sldMkLst>
      </pc:sldChg>
      <pc:sldChg chg="add">
        <pc:chgData name="Abruzzo, Tiffany" userId="e8459dee-57aa-459f-84c8-8cf852f46612" providerId="ADAL" clId="{ABDE2FEE-9DEB-4F72-B9EF-EECF9D3B07AA}" dt="2026-01-11T23:19:57.707" v="23"/>
        <pc:sldMkLst>
          <pc:docMk/>
          <pc:sldMk cId="3099350779" sldId="1002"/>
        </pc:sldMkLst>
      </pc:sldChg>
      <pc:sldChg chg="add">
        <pc:chgData name="Abruzzo, Tiffany" userId="e8459dee-57aa-459f-84c8-8cf852f46612" providerId="ADAL" clId="{ABDE2FEE-9DEB-4F72-B9EF-EECF9D3B07AA}" dt="2026-01-11T23:19:57.707" v="23"/>
        <pc:sldMkLst>
          <pc:docMk/>
          <pc:sldMk cId="3307938247" sldId="1003"/>
        </pc:sldMkLst>
      </pc:sldChg>
      <pc:sldChg chg="add">
        <pc:chgData name="Abruzzo, Tiffany" userId="e8459dee-57aa-459f-84c8-8cf852f46612" providerId="ADAL" clId="{ABDE2FEE-9DEB-4F72-B9EF-EECF9D3B07AA}" dt="2026-01-11T23:19:57.707" v="23"/>
        <pc:sldMkLst>
          <pc:docMk/>
          <pc:sldMk cId="1442753379" sldId="1004"/>
        </pc:sldMkLst>
      </pc:sldChg>
      <pc:sldChg chg="add">
        <pc:chgData name="Abruzzo, Tiffany" userId="e8459dee-57aa-459f-84c8-8cf852f46612" providerId="ADAL" clId="{ABDE2FEE-9DEB-4F72-B9EF-EECF9D3B07AA}" dt="2026-01-11T23:19:57.707" v="23"/>
        <pc:sldMkLst>
          <pc:docMk/>
          <pc:sldMk cId="2760340794" sldId="1005"/>
        </pc:sldMkLst>
      </pc:sldChg>
      <pc:sldChg chg="del">
        <pc:chgData name="Abruzzo, Tiffany" userId="e8459dee-57aa-459f-84c8-8cf852f46612" providerId="ADAL" clId="{ABDE2FEE-9DEB-4F72-B9EF-EECF9D3B07AA}" dt="2026-01-11T23:18:27.171" v="21" actId="47"/>
        <pc:sldMkLst>
          <pc:docMk/>
          <pc:sldMk cId="3399406767" sldId="1010"/>
        </pc:sldMkLst>
      </pc:sldChg>
      <pc:sldChg chg="del">
        <pc:chgData name="Abruzzo, Tiffany" userId="e8459dee-57aa-459f-84c8-8cf852f46612" providerId="ADAL" clId="{ABDE2FEE-9DEB-4F72-B9EF-EECF9D3B07AA}" dt="2026-01-11T23:18:48.475" v="22" actId="47"/>
        <pc:sldMkLst>
          <pc:docMk/>
          <pc:sldMk cId="2948726949" sldId="1011"/>
        </pc:sldMkLst>
      </pc:sldChg>
      <pc:sldChg chg="del">
        <pc:chgData name="Abruzzo, Tiffany" userId="e8459dee-57aa-459f-84c8-8cf852f46612" providerId="ADAL" clId="{ABDE2FEE-9DEB-4F72-B9EF-EECF9D3B07AA}" dt="2026-01-11T23:18:48.475" v="22" actId="47"/>
        <pc:sldMkLst>
          <pc:docMk/>
          <pc:sldMk cId="1090197704" sldId="1012"/>
        </pc:sldMkLst>
      </pc:sldChg>
      <pc:sldChg chg="del">
        <pc:chgData name="Abruzzo, Tiffany" userId="e8459dee-57aa-459f-84c8-8cf852f46612" providerId="ADAL" clId="{ABDE2FEE-9DEB-4F72-B9EF-EECF9D3B07AA}" dt="2026-01-11T23:18:48.475" v="22" actId="47"/>
        <pc:sldMkLst>
          <pc:docMk/>
          <pc:sldMk cId="2253870262" sldId="1013"/>
        </pc:sldMkLst>
      </pc:sldChg>
      <pc:sldChg chg="ord">
        <pc:chgData name="Abruzzo, Tiffany" userId="e8459dee-57aa-459f-84c8-8cf852f46612" providerId="ADAL" clId="{ABDE2FEE-9DEB-4F72-B9EF-EECF9D3B07AA}" dt="2026-01-11T23:20:05.456" v="25"/>
        <pc:sldMkLst>
          <pc:docMk/>
          <pc:sldMk cId="2240067896" sldId="1014"/>
        </pc:sldMkLst>
      </pc:sldChg>
      <pc:sldChg chg="add">
        <pc:chgData name="Abruzzo, Tiffany" userId="e8459dee-57aa-459f-84c8-8cf852f46612" providerId="ADAL" clId="{ABDE2FEE-9DEB-4F72-B9EF-EECF9D3B07AA}" dt="2026-01-11T23:14:09.243" v="12"/>
        <pc:sldMkLst>
          <pc:docMk/>
          <pc:sldMk cId="4114613469" sldId="1018"/>
        </pc:sldMkLst>
      </pc:sldChg>
      <pc:sldChg chg="add">
        <pc:chgData name="Abruzzo, Tiffany" userId="e8459dee-57aa-459f-84c8-8cf852f46612" providerId="ADAL" clId="{ABDE2FEE-9DEB-4F72-B9EF-EECF9D3B07AA}" dt="2026-01-11T23:18:16.228" v="20"/>
        <pc:sldMkLst>
          <pc:docMk/>
          <pc:sldMk cId="1058287946" sldId="1019"/>
        </pc:sldMkLst>
      </pc:sldChg>
      <pc:sldChg chg="add del">
        <pc:chgData name="Abruzzo, Tiffany" userId="e8459dee-57aa-459f-84c8-8cf852f46612" providerId="ADAL" clId="{ABDE2FEE-9DEB-4F72-B9EF-EECF9D3B07AA}" dt="2026-01-11T23:15:37.634" v="15"/>
        <pc:sldMkLst>
          <pc:docMk/>
          <pc:sldMk cId="2172899051" sldId="1019"/>
        </pc:sldMkLst>
      </pc:sldChg>
      <pc:sldChg chg="add del">
        <pc:chgData name="Abruzzo, Tiffany" userId="e8459dee-57aa-459f-84c8-8cf852f46612" providerId="ADAL" clId="{ABDE2FEE-9DEB-4F72-B9EF-EECF9D3B07AA}" dt="2026-01-11T23:16:35.051" v="17"/>
        <pc:sldMkLst>
          <pc:docMk/>
          <pc:sldMk cId="2552897419" sldId="1019"/>
        </pc:sldMkLst>
      </pc:sldChg>
      <pc:sldChg chg="add del">
        <pc:chgData name="Abruzzo, Tiffany" userId="e8459dee-57aa-459f-84c8-8cf852f46612" providerId="ADAL" clId="{ABDE2FEE-9DEB-4F72-B9EF-EECF9D3B07AA}" dt="2026-01-11T23:16:35.051" v="17"/>
        <pc:sldMkLst>
          <pc:docMk/>
          <pc:sldMk cId="1058287946" sldId="1020"/>
        </pc:sldMkLst>
      </pc:sldChg>
      <pc:sldChg chg="add del">
        <pc:chgData name="Abruzzo, Tiffany" userId="e8459dee-57aa-459f-84c8-8cf852f46612" providerId="ADAL" clId="{ABDE2FEE-9DEB-4F72-B9EF-EECF9D3B07AA}" dt="2026-01-11T23:16:35.051" v="17"/>
        <pc:sldMkLst>
          <pc:docMk/>
          <pc:sldMk cId="1742391627" sldId="1021"/>
        </pc:sldMkLst>
      </pc:sldChg>
      <pc:sldChg chg="add del">
        <pc:chgData name="Abruzzo, Tiffany" userId="e8459dee-57aa-459f-84c8-8cf852f46612" providerId="ADAL" clId="{ABDE2FEE-9DEB-4F72-B9EF-EECF9D3B07AA}" dt="2026-01-11T23:15:37.634" v="15"/>
        <pc:sldMkLst>
          <pc:docMk/>
          <pc:sldMk cId="2671359759" sldId="1021"/>
        </pc:sldMkLst>
      </pc:sldChg>
      <pc:sldChg chg="add del">
        <pc:chgData name="Abruzzo, Tiffany" userId="e8459dee-57aa-459f-84c8-8cf852f46612" providerId="ADAL" clId="{ABDE2FEE-9DEB-4F72-B9EF-EECF9D3B07AA}" dt="2026-01-11T23:16:35.051" v="17"/>
        <pc:sldMkLst>
          <pc:docMk/>
          <pc:sldMk cId="372177668" sldId="1022"/>
        </pc:sldMkLst>
      </pc:sldChg>
      <pc:sldChg chg="add del">
        <pc:chgData name="Abruzzo, Tiffany" userId="e8459dee-57aa-459f-84c8-8cf852f46612" providerId="ADAL" clId="{ABDE2FEE-9DEB-4F72-B9EF-EECF9D3B07AA}" dt="2026-01-11T23:15:37.634" v="15"/>
        <pc:sldMkLst>
          <pc:docMk/>
          <pc:sldMk cId="857885300" sldId="102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5E8673-97F1-422F-8C16-F8CDCA6CA3D5}" type="datetimeFigureOut">
              <a:rPr lang="en-US" smtClean="0"/>
              <a:t>1/11/2026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F1A2BA-76A6-4274-B3F7-D9A60007AA87}" type="slidenum">
              <a:rPr lang="en-US" smtClean="0"/>
              <a:t>‹#›</a:t>
            </a:fld>
            <a:endParaRPr lang="en-US"/>
          </a:p>
        </p:txBody>
      </p:sp>
    </p:spTree>
    <p:extLst>
      <p:ext uri="{BB962C8B-B14F-4D97-AF65-F5344CB8AC3E}">
        <p14:creationId xmlns:p14="http://schemas.microsoft.com/office/powerpoint/2010/main" val="392332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6</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10</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rial" panose="020B0604020202020204" pitchFamily="34" charset="0"/>
                <a:cs typeface="Arial" panose="020B0604020202020204" pitchFamily="34" charset="0"/>
              </a:rPr>
              <a:t>TC 8.2 Vapor Compression Cooling and Heat Pump Chillers</a:t>
            </a:r>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16</a:t>
            </a:fld>
            <a:endParaRPr lang="en-US"/>
          </a:p>
        </p:txBody>
      </p:sp>
    </p:spTree>
    <p:extLst>
      <p:ext uri="{BB962C8B-B14F-4D97-AF65-F5344CB8AC3E}">
        <p14:creationId xmlns:p14="http://schemas.microsoft.com/office/powerpoint/2010/main" val="3499025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19</a:t>
            </a:fld>
            <a:endParaRPr lang="en-US"/>
          </a:p>
        </p:txBody>
      </p:sp>
    </p:spTree>
    <p:extLst>
      <p:ext uri="{BB962C8B-B14F-4D97-AF65-F5344CB8AC3E}">
        <p14:creationId xmlns:p14="http://schemas.microsoft.com/office/powerpoint/2010/main" val="155833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22</a:t>
            </a:fld>
            <a:endParaRPr lang="en-US"/>
          </a:p>
        </p:txBody>
      </p:sp>
    </p:spTree>
    <p:extLst>
      <p:ext uri="{BB962C8B-B14F-4D97-AF65-F5344CB8AC3E}">
        <p14:creationId xmlns:p14="http://schemas.microsoft.com/office/powerpoint/2010/main" val="1619140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2449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FE2FF-F240-CD42-CC75-471012BEA8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539FF-2062-E84F-0DC6-A47C373BD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3B58E5-C465-B89F-C57E-B9A1BDAA26EE}"/>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0D3D6DB4-16E3-025A-E03E-2D7816788F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1554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659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0E959-C84E-99F8-1F98-B8CE0328C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4134E-D01D-BA63-B3D0-CAA4BCCDF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435C6-A84D-E28D-742B-7A2CDAA83EAB}"/>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1983E843-1E88-3AD6-AB9A-42EFB9934B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4848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31</a:t>
            </a:fld>
            <a:endParaRPr lang="en-US"/>
          </a:p>
        </p:txBody>
      </p:sp>
    </p:spTree>
    <p:extLst>
      <p:ext uri="{BB962C8B-B14F-4D97-AF65-F5344CB8AC3E}">
        <p14:creationId xmlns:p14="http://schemas.microsoft.com/office/powerpoint/2010/main" val="1029428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33</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35</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36</a:t>
            </a:fld>
            <a:endParaRPr lang="en-US"/>
          </a:p>
        </p:txBody>
      </p:sp>
    </p:spTree>
    <p:extLst>
      <p:ext uri="{BB962C8B-B14F-4D97-AF65-F5344CB8AC3E}">
        <p14:creationId xmlns:p14="http://schemas.microsoft.com/office/powerpoint/2010/main" val="2954953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39</a:t>
            </a:fld>
            <a:endParaRPr lang="en-US"/>
          </a:p>
        </p:txBody>
      </p:sp>
    </p:spTree>
    <p:extLst>
      <p:ext uri="{BB962C8B-B14F-4D97-AF65-F5344CB8AC3E}">
        <p14:creationId xmlns:p14="http://schemas.microsoft.com/office/powerpoint/2010/main" val="1073764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40</a:t>
            </a:fld>
            <a:endParaRPr lang="en-US"/>
          </a:p>
        </p:txBody>
      </p:sp>
    </p:spTree>
    <p:extLst>
      <p:ext uri="{BB962C8B-B14F-4D97-AF65-F5344CB8AC3E}">
        <p14:creationId xmlns:p14="http://schemas.microsoft.com/office/powerpoint/2010/main" val="41805659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ashrae.org/file%20library/conferences/speaker%20resources/ppt-commercialism-guide.pptx" TargetMode="External"/><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s://www.ashrae.org/file%20library/conferences/speaker%20resources/ppt-commercialism-guide.pptx" TargetMode="External"/><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0A6681-FAD4-5B93-E68A-20D829D381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r>
              <a:rPr lang="en-US" sz="2000" dirty="0"/>
              <a:t>The PPT template is not required for Annual/Winter Conferences</a:t>
            </a:r>
          </a:p>
          <a:p>
            <a:r>
              <a:rPr lang="en-US" sz="2000" dirty="0"/>
              <a:t>The Title Slide, Conclusion, Questions, and Bibliography slide (if you are referencing any publications) are the only slides required for all presentations.</a:t>
            </a:r>
          </a:p>
          <a:p>
            <a:r>
              <a:rPr lang="en-US" sz="2000" dirty="0"/>
              <a:t>The Learning Objectives slide is required if you are in a Paper Session (including conference paper, technical paper and extended abstract), Seminar or Workshop Session.</a:t>
            </a:r>
          </a:p>
          <a:p>
            <a:r>
              <a:rPr lang="en-US" sz="2000" dirty="0"/>
              <a:t>All text on the slides is instructional – text will disappear if you click on it.</a:t>
            </a:r>
          </a:p>
          <a:p>
            <a:r>
              <a:rPr lang="en-US" sz="2000" dirty="0"/>
              <a:t>You may delete any slides you do not need – please delete this instructional slide when you begin.</a:t>
            </a:r>
          </a:p>
          <a:p>
            <a:r>
              <a:rPr lang="en-US" sz="2000" dirty="0"/>
              <a:t>Refer to the </a:t>
            </a:r>
            <a:r>
              <a:rPr lang="en-US" sz="2000" dirty="0">
                <a:hlinkClick r:id="rId3"/>
              </a:rPr>
              <a:t>PPT Commercialism Guide </a:t>
            </a:r>
            <a:r>
              <a:rPr lang="en-US" sz="2000" dirty="0"/>
              <a:t>for a visual guide of what is and is not permitted in a presentation.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41785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F2751BB-3B73-E084-67A3-56373A83C2AE}"/>
              </a:ext>
            </a:extLst>
          </p:cNvPr>
          <p:cNvPicPr>
            <a:picLocks noChangeAspect="1"/>
          </p:cNvPicPr>
          <p:nvPr userDrawn="1"/>
        </p:nvPicPr>
        <p:blipFill>
          <a:blip r:embed="rId2"/>
          <a:srcRect t="36581" b="27732"/>
          <a:stretch/>
        </p:blipFill>
        <p:spPr>
          <a:xfrm>
            <a:off x="0" y="0"/>
            <a:ext cx="12197862" cy="2447392"/>
          </a:xfrm>
          <a:prstGeom prst="rect">
            <a:avLst/>
          </a:prstGeom>
        </p:spPr>
      </p:pic>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8" name="Picture 17" descr="A black background with white text&#10;&#10;Description automatically generated">
            <a:extLst>
              <a:ext uri="{FF2B5EF4-FFF2-40B4-BE49-F238E27FC236}">
                <a16:creationId xmlns:a16="http://schemas.microsoft.com/office/drawing/2014/main" id="{184C64F6-B338-E5BC-E81A-EED5A3B044BC}"/>
              </a:ext>
            </a:extLst>
          </p:cNvPr>
          <p:cNvPicPr>
            <a:picLocks noChangeAspect="1"/>
          </p:cNvPicPr>
          <p:nvPr userDrawn="1"/>
        </p:nvPicPr>
        <p:blipFill>
          <a:blip r:embed="rId3"/>
          <a:srcRect l="34917"/>
          <a:stretch/>
        </p:blipFill>
        <p:spPr>
          <a:xfrm>
            <a:off x="3446585" y="-105924"/>
            <a:ext cx="5058508" cy="2590800"/>
          </a:xfrm>
          <a:prstGeom prst="rect">
            <a:avLst/>
          </a:prstGeom>
        </p:spPr>
      </p:pic>
      <p:pic>
        <p:nvPicPr>
          <p:cNvPr id="19" name="Picture 18">
            <a:extLst>
              <a:ext uri="{FF2B5EF4-FFF2-40B4-BE49-F238E27FC236}">
                <a16:creationId xmlns:a16="http://schemas.microsoft.com/office/drawing/2014/main" id="{ABBDB474-57C0-7693-0848-B32F7F7ED336}"/>
              </a:ext>
            </a:extLst>
          </p:cNvPr>
          <p:cNvPicPr>
            <a:picLocks noChangeAspect="1"/>
          </p:cNvPicPr>
          <p:nvPr userDrawn="1"/>
        </p:nvPicPr>
        <p:blipFill>
          <a:blip r:embed="rId4"/>
          <a:srcRect r="2325"/>
          <a:stretch/>
        </p:blipFill>
        <p:spPr>
          <a:xfrm>
            <a:off x="-5862" y="2341553"/>
            <a:ext cx="12197862" cy="169440"/>
          </a:xfrm>
          <a:prstGeom prst="rect">
            <a:avLst/>
          </a:prstGeom>
        </p:spPr>
      </p:pic>
    </p:spTree>
    <p:extLst>
      <p:ext uri="{BB962C8B-B14F-4D97-AF65-F5344CB8AC3E}">
        <p14:creationId xmlns:p14="http://schemas.microsoft.com/office/powerpoint/2010/main" val="30388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C4EABAE-7E4A-9F66-D575-934673C69620}"/>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65165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7688AE-4DE1-5CFE-1C97-F3E321E488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738091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001DB76-8CCF-743F-03E0-5AE518360A6F}"/>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113789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43E8D5B-0A63-0BA3-3DA0-D7742D165CD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49629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563D219-7D6A-5950-CE95-DCB35BAC35A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928776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155CB2A-6F7A-5261-F389-043F5894115E}"/>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17791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A7C280E-223A-106D-95CA-612AA6359CA3}"/>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7448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867DF6-121D-FD6C-DF74-D00865DF4F3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03549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E4D271-72DA-D8D8-F9B1-87B1457335A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787151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5E3A69-FCB3-E59C-698E-75CF7CE13BB2}"/>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445069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97980DB-A969-9442-653B-289C49580369}"/>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982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0A6681-FAD4-5B93-E68A-20D829D381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r>
              <a:rPr lang="en-US" sz="2000" dirty="0"/>
              <a:t>The PPT template is not required for Annual/Winter Conferences</a:t>
            </a:r>
          </a:p>
          <a:p>
            <a:r>
              <a:rPr lang="en-US" sz="2000" dirty="0"/>
              <a:t>The Title Slide, Conclusion, Questions, and Bibliography slide (if you are referencing any publications) are the only slides required for all presentations.</a:t>
            </a:r>
          </a:p>
          <a:p>
            <a:r>
              <a:rPr lang="en-US" sz="2000" dirty="0"/>
              <a:t>The Learning Objectives slide is required if you are in a Paper Session (including conference paper, technical paper and extended abstract), Seminar or Workshop Session.</a:t>
            </a:r>
          </a:p>
          <a:p>
            <a:r>
              <a:rPr lang="en-US" sz="2000" dirty="0"/>
              <a:t>All text on the slides is instructional – text will disappear if you click on it.</a:t>
            </a:r>
          </a:p>
          <a:p>
            <a:r>
              <a:rPr lang="en-US" sz="2000" dirty="0"/>
              <a:t>You may delete any slides you do not need – please delete this instructional slide when you begin.</a:t>
            </a:r>
          </a:p>
          <a:p>
            <a:r>
              <a:rPr lang="en-US" sz="2000" dirty="0"/>
              <a:t>Refer to the </a:t>
            </a:r>
            <a:r>
              <a:rPr lang="en-US" sz="2000" dirty="0">
                <a:hlinkClick r:id="rId3"/>
              </a:rPr>
              <a:t>PPT Commercialism Guide </a:t>
            </a:r>
            <a:r>
              <a:rPr lang="en-US" sz="2000" dirty="0"/>
              <a:t>for a visual guide of what is and is not permitted in a presentation.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41609138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9" name="Picture 18">
            <a:extLst>
              <a:ext uri="{FF2B5EF4-FFF2-40B4-BE49-F238E27FC236}">
                <a16:creationId xmlns:a16="http://schemas.microsoft.com/office/drawing/2014/main" id="{ABBDB474-57C0-7693-0848-B32F7F7ED336}"/>
              </a:ext>
            </a:extLst>
          </p:cNvPr>
          <p:cNvPicPr>
            <a:picLocks noChangeAspect="1"/>
          </p:cNvPicPr>
          <p:nvPr userDrawn="1"/>
        </p:nvPicPr>
        <p:blipFill>
          <a:blip r:embed="rId2"/>
          <a:srcRect r="2325"/>
          <a:stretch/>
        </p:blipFill>
        <p:spPr>
          <a:xfrm>
            <a:off x="-5862" y="2341553"/>
            <a:ext cx="12197862" cy="169440"/>
          </a:xfrm>
          <a:prstGeom prst="rect">
            <a:avLst/>
          </a:prstGeom>
        </p:spPr>
      </p:pic>
      <p:pic>
        <p:nvPicPr>
          <p:cNvPr id="10" name="Picture 9" descr="A blue and green background with white text&#10;&#10;AI-generated content may be incorrect.">
            <a:extLst>
              <a:ext uri="{FF2B5EF4-FFF2-40B4-BE49-F238E27FC236}">
                <a16:creationId xmlns:a16="http://schemas.microsoft.com/office/drawing/2014/main" id="{D5551556-AD5B-2F08-8314-CFE82AB40D97}"/>
              </a:ext>
            </a:extLst>
          </p:cNvPr>
          <p:cNvPicPr>
            <a:picLocks noChangeAspect="1"/>
          </p:cNvPicPr>
          <p:nvPr userDrawn="1"/>
        </p:nvPicPr>
        <p:blipFill>
          <a:blip r:embed="rId3"/>
          <a:stretch>
            <a:fillRect/>
          </a:stretch>
        </p:blipFill>
        <p:spPr>
          <a:xfrm>
            <a:off x="0" y="0"/>
            <a:ext cx="12214406" cy="2544668"/>
          </a:xfrm>
          <a:prstGeom prst="rect">
            <a:avLst/>
          </a:prstGeom>
        </p:spPr>
      </p:pic>
    </p:spTree>
    <p:extLst>
      <p:ext uri="{BB962C8B-B14F-4D97-AF65-F5344CB8AC3E}">
        <p14:creationId xmlns:p14="http://schemas.microsoft.com/office/powerpoint/2010/main" val="40738200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C4EABAE-7E4A-9F66-D575-934673C69620}"/>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935881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7688AE-4DE1-5CFE-1C97-F3E321E488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413262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001DB76-8CCF-743F-03E0-5AE518360A6F}"/>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11692300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43E8D5B-0A63-0BA3-3DA0-D7742D165CD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3853962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563D219-7D6A-5950-CE95-DCB35BAC35A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6421006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155CB2A-6F7A-5261-F389-043F5894115E}"/>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499679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A7C280E-223A-106D-95CA-612AA6359CA3}"/>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6829837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867DF6-121D-FD6C-DF74-D00865DF4F3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8126862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E4D271-72DA-D8D8-F9B1-87B1457335A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34588139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5E3A69-FCB3-E59C-698E-75CF7CE13BB2}"/>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448381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97980DB-A969-9442-653B-289C49580369}"/>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624356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2224647768"/>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59" r:id="rId4"/>
    <p:sldLayoutId id="2147483654" r:id="rId5"/>
    <p:sldLayoutId id="2147483652" r:id="rId6"/>
    <p:sldLayoutId id="2147483658" r:id="rId7"/>
    <p:sldLayoutId id="2147483661" r:id="rId8"/>
    <p:sldLayoutId id="2147483662" r:id="rId9"/>
    <p:sldLayoutId id="2147483663" r:id="rId10"/>
    <p:sldLayoutId id="2147483655" r:id="rId11"/>
    <p:sldLayoutId id="2147483657" r:id="rId12"/>
    <p:sldLayoutId id="2147483651" r:id="rId13"/>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1/11/2026</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36029205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us06web.zoom.us/launch/edl?muid=fa61c6e3-a952-4a29-a58b-d731d4b25604" TargetMode="External"/><Relationship Id="rId2" Type="http://schemas.openxmlformats.org/officeDocument/2006/relationships/hyperlink" Target="https://us06web.zoom.us/j/89525956243?pwd=AnJZfjm6RI9h9uJfQHUc1LZy2uYIvM.1" TargetMode="Externa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hermalcare.com/adiabatic-fluid-coolers/" TargetMode="External"/><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addenda"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package" Target="../embeddings/Microsoft_Word_Document.docx"/></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errata"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hyperlink" Target="https://www.ashrae.org/file%20library/technical%20resources/standards%20and%20guidelines/standards%20errata/standards/30-2019errata-4-24-2024-.pdf"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hyperlink" Target="http://www.ashrae.org/TCs" TargetMode="Externa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1.xml"/><Relationship Id="rId5" Type="http://schemas.openxmlformats.org/officeDocument/2006/relationships/image" Target="../media/image170.png"/><Relationship Id="rId4" Type="http://schemas.openxmlformats.org/officeDocument/2006/relationships/slide" Target="slide38.xml"/></Relationships>
</file>

<file path=ppt/slides/_rels/slide40.xml.rels><?xml version="1.0" encoding="UTF-8" standalone="yes"?>
<Relationships xmlns="http://schemas.openxmlformats.org/package/2006/relationships"><Relationship Id="rId3" Type="http://schemas.openxmlformats.org/officeDocument/2006/relationships/hyperlink" Target="https://www.ashrae.org/about/strategic-plan" TargetMode="External"/><Relationship Id="rId2" Type="http://schemas.openxmlformats.org/officeDocument/2006/relationships/notesSlide" Target="../notesSlides/notesSlide15.xml"/><Relationship Id="rId1" Type="http://schemas.openxmlformats.org/officeDocument/2006/relationships/slideLayout" Target="../slideLayouts/slideLayout11.xml"/><Relationship Id="rId5" Type="http://schemas.openxmlformats.org/officeDocument/2006/relationships/hyperlink" Target="https://ashrae.realmagnet.land/standards-actions-sign-up" TargetMode="External"/><Relationship Id="rId4" Type="http://schemas.openxmlformats.org/officeDocument/2006/relationships/hyperlink" Target="https://www.ashrae.org/about/government-affairs/government-affairs-updates"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0DD4ED-DCAE-5F06-82DD-89795C85A00D}"/>
              </a:ext>
            </a:extLst>
          </p:cNvPr>
          <p:cNvSpPr>
            <a:spLocks noGrp="1"/>
          </p:cNvSpPr>
          <p:nvPr>
            <p:ph type="ctrTitle"/>
          </p:nvPr>
        </p:nvSpPr>
        <p:spPr/>
        <p:txBody>
          <a:bodyPr/>
          <a:lstStyle/>
          <a:p>
            <a:r>
              <a:rPr lang="en-US" sz="3600" dirty="0">
                <a:latin typeface="Arial" panose="020B0604020202020204" pitchFamily="34" charset="0"/>
                <a:cs typeface="Arial" panose="020B0604020202020204" pitchFamily="34" charset="0"/>
              </a:rPr>
              <a:t>TC 8.2 Vapor Compression Cooling and Heat Pump Chillers – Main Meeting</a:t>
            </a:r>
            <a:endParaRPr lang="en-US" dirty="0"/>
          </a:p>
        </p:txBody>
      </p:sp>
      <p:sp>
        <p:nvSpPr>
          <p:cNvPr id="6" name="Subtitle 5">
            <a:extLst>
              <a:ext uri="{FF2B5EF4-FFF2-40B4-BE49-F238E27FC236}">
                <a16:creationId xmlns:a16="http://schemas.microsoft.com/office/drawing/2014/main" id="{8848BD79-5858-747B-F07F-C954BEDB18A9}"/>
              </a:ext>
            </a:extLst>
          </p:cNvPr>
          <p:cNvSpPr>
            <a:spLocks noGrp="1"/>
          </p:cNvSpPr>
          <p:nvPr>
            <p:ph type="subTitle" idx="1"/>
          </p:nvPr>
        </p:nvSpPr>
        <p:spPr>
          <a:xfrm>
            <a:off x="1194736" y="4433777"/>
            <a:ext cx="10050966" cy="2424223"/>
          </a:xfrm>
        </p:spPr>
        <p:txBody>
          <a:bodyPr>
            <a:normAutofit fontScale="92500" lnSpcReduction="20000"/>
          </a:bodyPr>
          <a:lstStyle/>
          <a:p>
            <a:r>
              <a:rPr lang="en-US" sz="2800" dirty="0"/>
              <a:t>June 23, 2025 2:15-4:15 PM PST</a:t>
            </a:r>
          </a:p>
          <a:p>
            <a:pPr marL="0" marR="0" algn="ctr">
              <a:buNone/>
              <a:tabLst>
                <a:tab pos="-914400" algn="l"/>
                <a:tab pos="-457200" algn="l"/>
                <a:tab pos="278130" algn="l"/>
                <a:tab pos="667385" algn="l"/>
                <a:tab pos="1085850" algn="l"/>
                <a:tab pos="1780540" algn="l"/>
                <a:tab pos="3360420" algn="l"/>
              </a:tabLst>
            </a:pP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 Person Location: Phoenix Convention Center North </a:t>
            </a:r>
            <a:r>
              <a:rPr lang="en-US" sz="1800" b="1"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Bldg</a:t>
            </a: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230 (level 2)</a:t>
            </a:r>
            <a:endParaRPr lang="en-US" sz="1800" dirty="0">
              <a:effectLst/>
              <a:latin typeface="Tms Rmn"/>
              <a:ea typeface="Times New Roman" panose="02020603050405020304" pitchFamily="18" charset="0"/>
              <a:cs typeface="Times New Roman" panose="02020603050405020304" pitchFamily="18" charset="0"/>
            </a:endParaRPr>
          </a:p>
          <a:p>
            <a:pPr marL="0" marR="0" algn="ctr">
              <a:tabLst>
                <a:tab pos="-914400" algn="l"/>
                <a:tab pos="-457200" algn="l"/>
                <a:tab pos="278130" algn="l"/>
                <a:tab pos="667385" algn="l"/>
                <a:tab pos="1085850" algn="l"/>
                <a:tab pos="1780540" algn="l"/>
                <a:tab pos="3360420" algn="l"/>
              </a:tabLst>
            </a:pP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Virtual Info: Join Zoom Meeting</a:t>
            </a: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800" b="1"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2" tooltip="https://us06web.zoom.us/j/89525956243?pwd=AnJZfjm6RI9h9uJfQHUc1LZy2uYIvM.1"/>
              </a:rPr>
              <a:t>https://us06web.zoom.us/j/89525956243?pwd=AnJZfjm6RI9h9uJfQHUc1LZy2uYIvM.1</a:t>
            </a: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View meeting insights with Zoom AI Companion</a:t>
            </a: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800" b="1"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tooltip="https://us06web.zoom.us/launch/edl?muid=fa61c6e3-a952-4a29-a58b-d731d4b25604"/>
              </a:rPr>
              <a:t>https://us06web.zoom.us/launch/edl?muid=fa61c6e3-a952-4a29-a58b-d731d4b25604</a:t>
            </a: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Meeting ID: 895 2595 6243</a:t>
            </a:r>
            <a:b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Passcode: 649953</a:t>
            </a:r>
            <a:endParaRPr lang="en-US" sz="1800" dirty="0">
              <a:effectLst/>
              <a:latin typeface="Tms Rmn"/>
              <a:ea typeface="Times New Roman" panose="02020603050405020304" pitchFamily="18" charset="0"/>
              <a:cs typeface="Times New Roman" panose="02020603050405020304" pitchFamily="18" charset="0"/>
            </a:endParaRPr>
          </a:p>
          <a:p>
            <a:endParaRPr lang="en-US" sz="2800" dirty="0"/>
          </a:p>
        </p:txBody>
      </p:sp>
      <p:sp>
        <p:nvSpPr>
          <p:cNvPr id="8" name="Text Placeholder 7">
            <a:extLst>
              <a:ext uri="{FF2B5EF4-FFF2-40B4-BE49-F238E27FC236}">
                <a16:creationId xmlns:a16="http://schemas.microsoft.com/office/drawing/2014/main" id="{B8F09592-9CC1-7055-6445-7228AA1349CF}"/>
              </a:ext>
            </a:extLst>
          </p:cNvPr>
          <p:cNvSpPr>
            <a:spLocks noGrp="1"/>
          </p:cNvSpPr>
          <p:nvPr>
            <p:ph type="body" sz="quarter" idx="14"/>
          </p:nvPr>
        </p:nvSpPr>
        <p:spPr>
          <a:xfrm>
            <a:off x="1574799" y="3776610"/>
            <a:ext cx="9042400" cy="795338"/>
          </a:xfrm>
        </p:spPr>
        <p:txBody>
          <a:bodyPr/>
          <a:lstStyle/>
          <a:p>
            <a:pPr marL="0" indent="0">
              <a:buNone/>
            </a:pPr>
            <a:r>
              <a:rPr lang="en-US" dirty="0"/>
              <a:t>Phoenix Annual- Hybrid Meeting</a:t>
            </a:r>
          </a:p>
        </p:txBody>
      </p:sp>
    </p:spTree>
    <p:extLst>
      <p:ext uri="{BB962C8B-B14F-4D97-AF65-F5344CB8AC3E}">
        <p14:creationId xmlns:p14="http://schemas.microsoft.com/office/powerpoint/2010/main" val="3025821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F9E3-0397-A0A5-5ABF-6851F2F9235B}"/>
              </a:ext>
            </a:extLst>
          </p:cNvPr>
          <p:cNvSpPr>
            <a:spLocks noGrp="1"/>
          </p:cNvSpPr>
          <p:nvPr>
            <p:ph type="title"/>
          </p:nvPr>
        </p:nvSpPr>
        <p:spPr/>
        <p:txBody>
          <a:bodyPr/>
          <a:lstStyle/>
          <a:p>
            <a:r>
              <a:rPr lang="en-US" dirty="0"/>
              <a:t>Call to Order &amp; ASHRAE Value Statement</a:t>
            </a:r>
          </a:p>
        </p:txBody>
      </p:sp>
      <p:sp>
        <p:nvSpPr>
          <p:cNvPr id="3" name="Content Placeholder 2">
            <a:extLst>
              <a:ext uri="{FF2B5EF4-FFF2-40B4-BE49-F238E27FC236}">
                <a16:creationId xmlns:a16="http://schemas.microsoft.com/office/drawing/2014/main" id="{F2703052-063D-437F-C49D-29E0BF5FB9A1}"/>
              </a:ext>
            </a:extLst>
          </p:cNvPr>
          <p:cNvSpPr>
            <a:spLocks noGrp="1"/>
          </p:cNvSpPr>
          <p:nvPr>
            <p:ph idx="1"/>
          </p:nvPr>
        </p:nvSpPr>
        <p:spPr>
          <a:xfrm>
            <a:off x="329938" y="1376313"/>
            <a:ext cx="11481848" cy="5246737"/>
          </a:xfrm>
        </p:spPr>
        <p:txBody>
          <a:bodyPr>
            <a:normAutofit lnSpcReduction="10000"/>
          </a:bodyPr>
          <a:lstStyle/>
          <a:p>
            <a:pPr marL="0" indent="0" algn="ctr">
              <a:buNone/>
            </a:pPr>
            <a:r>
              <a:rPr lang="en-US" sz="3600" b="0" i="1" u="none" strike="noStrike" baseline="0" dirty="0">
                <a:solidFill>
                  <a:srgbClr val="000000"/>
                </a:solidFill>
                <a:latin typeface="Calibri" panose="020F0502020204030204" pitchFamily="34" charset="0"/>
              </a:rPr>
              <a:t>In ASHRAE meetings, we will act with honesty, fairness, courtesy, competence, inclusiveness and respect for others, which exemplify our core values of excellence, commitment, integrity, collaboration, volunteerism and diversity, and shall avoid all real or perceived conflicts of interest. Our culture is one of inclusiveness, acknowledging the inherent value and dignity of each individual. We celebrate diverse and inclusive communities, understanding that doing so fuels better, more creative and more thoughtful ideas, solutions and strategies for the Society and the communities our Society serves. We respect and welcome all. </a:t>
            </a:r>
            <a:endParaRPr lang="en-US" sz="3600" dirty="0"/>
          </a:p>
        </p:txBody>
      </p:sp>
    </p:spTree>
    <p:extLst>
      <p:ext uri="{BB962C8B-B14F-4D97-AF65-F5344CB8AC3E}">
        <p14:creationId xmlns:p14="http://schemas.microsoft.com/office/powerpoint/2010/main" val="2570299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4BB91-BE57-7A6F-6D84-6FF741F083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3779CD-D096-9237-0025-F582FEF992A6}"/>
              </a:ext>
            </a:extLst>
          </p:cNvPr>
          <p:cNvSpPr>
            <a:spLocks noGrp="1"/>
          </p:cNvSpPr>
          <p:nvPr>
            <p:ph type="title"/>
          </p:nvPr>
        </p:nvSpPr>
        <p:spPr/>
        <p:txBody>
          <a:bodyPr>
            <a:normAutofit fontScale="90000"/>
          </a:bodyPr>
          <a:lstStyle/>
          <a:p>
            <a:r>
              <a:rPr lang="en-US" dirty="0"/>
              <a:t>Agenda Review </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 Hunt</a:t>
            </a:r>
            <a:br>
              <a:rPr lang="en-US" dirty="0">
                <a:effectLst/>
                <a:latin typeface="Tms Rmn"/>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FF8F12D-E632-9850-CA32-60ED4CEC306B}"/>
              </a:ext>
            </a:extLst>
          </p:cNvPr>
          <p:cNvSpPr>
            <a:spLocks noGrp="1"/>
          </p:cNvSpPr>
          <p:nvPr>
            <p:ph idx="1"/>
          </p:nvPr>
        </p:nvSpPr>
        <p:spPr>
          <a:xfrm>
            <a:off x="838200" y="1338751"/>
            <a:ext cx="10515600" cy="5391658"/>
          </a:xfrm>
        </p:spPr>
        <p:txBody>
          <a:bodyPr>
            <a:noAutofit/>
          </a:bodyPr>
          <a:lstStyle/>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 please note what type of member you are &amp; if you are a YEA &amp;/or International Member for TC Activity Form (or write on sign-in sheet)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Abruzzo</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 T. Hunt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Winter 2025 Meeting Minutes – Basecamp – T. Hunt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Reports:</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 </a:t>
            </a:r>
            <a:endParaRPr lang="en-US"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90.1 (monitoring) – R. Good / R. Heiden/ B. Damas</a:t>
            </a:r>
            <a:endParaRPr lang="en-US"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184 (cognizant TC) – P. Johnson</a:t>
            </a:r>
            <a:endParaRPr lang="en-US"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225 (cognizant TC) – P. Johnson</a:t>
            </a:r>
            <a:endParaRPr lang="en-US"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550/590|551/591 (monitoring) – P. Johnson</a:t>
            </a:r>
            <a:endParaRPr lang="en-US"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9374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338751"/>
            <a:ext cx="10515600" cy="5191003"/>
          </a:xfrm>
        </p:spPr>
        <p:txBody>
          <a:bodyPr>
            <a:noAutofit/>
          </a:bodyPr>
          <a:lstStyle/>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30 (cognizant TC) – N. Zupp</a:t>
            </a:r>
            <a:endParaRPr lang="en-US" sz="28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23 (monitoring) – S. MacBain</a:t>
            </a:r>
            <a:endParaRPr lang="en-US" sz="28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1520 (monitoring) – M. Cambio</a:t>
            </a:r>
            <a:endParaRPr lang="en-US" sz="28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ISO/TC 86/SC 4 - Justin Prosser</a:t>
            </a:r>
            <a:endParaRPr lang="en-US" sz="28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Guideline 22 (monitoring) – D. Showalter</a:t>
            </a:r>
            <a:endParaRPr lang="en-US" sz="28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buFont typeface="Arial" panose="020B0604020202020204" pitchFamily="34" charset="0"/>
              <a:buChar char="•"/>
              <a:tabLst>
                <a:tab pos="914400" algn="l"/>
                <a:tab pos="13716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SPC 196 – D. Showalter</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Program – M. Rogan</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Handbook – J. Medina</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a:t>
            </a:r>
            <a:r>
              <a:rPr lang="en-US" sz="2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 Abruzzo</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5941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E1A1F-78E4-F1DF-B10D-2C824EE95E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93EA22-85A5-A8B0-88A0-127FB8C882CF}"/>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CF9DD84E-67F8-DAFF-02F3-5B5DCB263961}"/>
              </a:ext>
            </a:extLst>
          </p:cNvPr>
          <p:cNvSpPr>
            <a:spLocks noGrp="1"/>
          </p:cNvSpPr>
          <p:nvPr>
            <p:ph idx="1"/>
          </p:nvPr>
        </p:nvSpPr>
        <p:spPr>
          <a:xfrm>
            <a:off x="838200" y="1338751"/>
            <a:ext cx="10515600" cy="5191003"/>
          </a:xfrm>
        </p:spPr>
        <p:txBody>
          <a:bodyPr>
            <a:noAutofit/>
          </a:bodyPr>
          <a:lstStyle/>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 pos="9144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Chair’s Breakfast Report – T. Abruzzo</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Old Business – T. Hunt</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Business – T. Hunt</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Adjourn</a:t>
            </a:r>
            <a:endParaRPr lang="en-US" sz="2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6766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 Abruzzo</a:t>
            </a:r>
          </a:p>
        </p:txBody>
      </p:sp>
      <p:sp>
        <p:nvSpPr>
          <p:cNvPr id="6" name="Content Placeholder 2">
            <a:extLst>
              <a:ext uri="{FF2B5EF4-FFF2-40B4-BE49-F238E27FC236}">
                <a16:creationId xmlns:a16="http://schemas.microsoft.com/office/drawing/2014/main" id="{64C2A1E5-F6C0-2005-DD92-6AFE4C24F51A}"/>
              </a:ext>
            </a:extLst>
          </p:cNvPr>
          <p:cNvSpPr>
            <a:spLocks noGrp="1"/>
          </p:cNvSpPr>
          <p:nvPr>
            <p:ph idx="1"/>
          </p:nvPr>
        </p:nvSpPr>
        <p:spPr>
          <a:xfrm>
            <a:off x="704850" y="1454149"/>
            <a:ext cx="10515600" cy="5038725"/>
          </a:xfrm>
        </p:spPr>
        <p:txBody>
          <a:bodyPr>
            <a:normAutofit/>
          </a:bodyPr>
          <a:lstStyle/>
          <a:p>
            <a:r>
              <a:rPr lang="en-US" dirty="0"/>
              <a:t>Voting Members/ … in attendance (… online)</a:t>
            </a:r>
          </a:p>
          <a:p>
            <a:r>
              <a:rPr lang="en-US" b="1" dirty="0"/>
              <a:t>Trent Hunt</a:t>
            </a:r>
          </a:p>
          <a:p>
            <a:r>
              <a:rPr lang="en-US" b="1" dirty="0"/>
              <a:t>Tiffany Bates Abruzzo</a:t>
            </a:r>
          </a:p>
          <a:p>
            <a:r>
              <a:rPr lang="en-US" b="1" dirty="0"/>
              <a:t>Scott MacBain</a:t>
            </a:r>
          </a:p>
          <a:p>
            <a:r>
              <a:rPr lang="en-US" b="1" dirty="0"/>
              <a:t>Chris Miller </a:t>
            </a:r>
          </a:p>
          <a:p>
            <a:r>
              <a:rPr lang="en-US" b="1" dirty="0"/>
              <a:t>Nick Zupp </a:t>
            </a:r>
          </a:p>
          <a:p>
            <a:r>
              <a:rPr lang="en-US" b="1" dirty="0"/>
              <a:t>Mike P</a:t>
            </a:r>
          </a:p>
          <a:p>
            <a:endParaRPr lang="en-US" b="1" dirty="0"/>
          </a:p>
          <a:p>
            <a:r>
              <a:rPr lang="en-US" b="1" dirty="0"/>
              <a:t>Brandon absent</a:t>
            </a:r>
          </a:p>
          <a:p>
            <a:r>
              <a:rPr lang="en-US" b="1" dirty="0"/>
              <a:t> 6 of 7</a:t>
            </a:r>
          </a:p>
          <a:p>
            <a:pPr marL="0" indent="0">
              <a:buNone/>
            </a:pPr>
            <a:endParaRPr lang="en-US" b="1" dirty="0"/>
          </a:p>
        </p:txBody>
      </p:sp>
    </p:spTree>
    <p:extLst>
      <p:ext uri="{BB962C8B-B14F-4D97-AF65-F5344CB8AC3E}">
        <p14:creationId xmlns:p14="http://schemas.microsoft.com/office/powerpoint/2010/main" val="2260901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pPr algn="ctr"/>
            <a:r>
              <a:rPr lang="en-US" dirty="0"/>
              <a:t>TC8.2 Vapor Compression Cooling and</a:t>
            </a:r>
            <a:br>
              <a:rPr lang="en-US" dirty="0"/>
            </a:br>
            <a:r>
              <a:rPr lang="en-US" dirty="0"/>
              <a:t>Heat Pump Chillers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4294967295"/>
          </p:nvPr>
        </p:nvSpPr>
        <p:spPr>
          <a:xfrm>
            <a:off x="414779" y="1504950"/>
            <a:ext cx="11378153" cy="3858902"/>
          </a:xfrm>
        </p:spPr>
        <p:txBody>
          <a:bodyPr>
            <a:normAutofit fontScale="77500" lnSpcReduction="20000"/>
          </a:bodyPr>
          <a:lstStyle/>
          <a:p>
            <a:pPr marL="0" indent="0">
              <a:buNone/>
            </a:pPr>
            <a:r>
              <a:rPr lang="en-US" dirty="0"/>
              <a:t>The Mission Statement of Technical Committee 8.2, Vapor Compression Cooling and Heat Pump Chillers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a:p>
            <a:pPr marL="0" indent="0">
              <a:buNone/>
            </a:pPr>
            <a:endParaRPr lang="en-US" dirty="0"/>
          </a:p>
          <a:p>
            <a:pPr marL="0" indent="0">
              <a:buNone/>
            </a:pPr>
            <a:r>
              <a:rPr lang="en-US" dirty="0"/>
              <a:t>The Scope of TC 8.2 is concerned with cooling and heat pump chillers that involves centrifugal or positive displacement compressors, including those with heat exchangers, drivers, controls, split evaporators and condensers, and other accessories.</a:t>
            </a:r>
          </a:p>
          <a:p>
            <a:pPr marL="0" indent="0">
              <a:buNone/>
            </a:pPr>
            <a:endParaRPr lang="en-US" dirty="0"/>
          </a:p>
          <a:p>
            <a:pPr marL="0" indent="0">
              <a:buNone/>
            </a:pPr>
            <a:r>
              <a:rPr lang="en-US" dirty="0"/>
              <a:t>Approved/ reaffirmed</a:t>
            </a:r>
          </a:p>
          <a:p>
            <a:pPr marL="0" indent="0">
              <a:buNone/>
            </a:pPr>
            <a:endParaRPr lang="en-US" sz="2400" dirty="0"/>
          </a:p>
          <a:p>
            <a:pPr marL="0" indent="0">
              <a:buNone/>
            </a:pPr>
            <a:endParaRPr lang="en-US" sz="2400" dirty="0"/>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824355" y="4252898"/>
            <a:ext cx="11257198"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endParaRPr lang="en-US" dirty="0">
              <a:solidFill>
                <a:srgbClr val="FF0000"/>
              </a:solidFill>
            </a:endParaRPr>
          </a:p>
        </p:txBody>
      </p:sp>
    </p:spTree>
    <p:extLst>
      <p:ext uri="{BB962C8B-B14F-4D97-AF65-F5344CB8AC3E}">
        <p14:creationId xmlns:p14="http://schemas.microsoft.com/office/powerpoint/2010/main" val="2529287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a:xfrm>
            <a:off x="838200" y="234950"/>
            <a:ext cx="10515600" cy="892174"/>
          </a:xfrm>
        </p:spPr>
        <p:txBody>
          <a:bodyPr>
            <a:normAutofit fontScale="90000"/>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11689610" cy="1200329"/>
          </a:xfrm>
          <a:prstGeom prst="rect">
            <a:avLst/>
          </a:prstGeom>
        </p:spPr>
        <p:txBody>
          <a:bodyPr wrap="none">
            <a:spAutoFit/>
          </a:bodyPr>
          <a:lstStyle/>
          <a:p>
            <a:r>
              <a:rPr lang="en-US" sz="2400" dirty="0"/>
              <a:t>2025 Winter Orlando Hybrid Meeting Minutes- see attachment, basecamp, &amp; TC 8.2 website</a:t>
            </a:r>
          </a:p>
          <a:p>
            <a:endParaRPr lang="en-US" sz="2400" dirty="0"/>
          </a:p>
          <a:p>
            <a:r>
              <a:rPr lang="en-US" sz="2400" dirty="0"/>
              <a:t>approved</a:t>
            </a:r>
          </a:p>
        </p:txBody>
      </p:sp>
    </p:spTree>
    <p:extLst>
      <p:ext uri="{BB962C8B-B14F-4D97-AF65-F5344CB8AC3E}">
        <p14:creationId xmlns:p14="http://schemas.microsoft.com/office/powerpoint/2010/main" val="4287025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dirty="0"/>
            </a:br>
            <a:r>
              <a:rPr lang="en-US" sz="2800" dirty="0"/>
              <a:t>TC 8.2 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298575"/>
            <a:ext cx="12192000" cy="5343525"/>
          </a:xfrm>
        </p:spPr>
        <p:txBody>
          <a:bodyPr>
            <a:normAutofit fontScale="85000" lnSpcReduction="20000"/>
          </a:bodyPr>
          <a:lstStyle/>
          <a:p>
            <a:pPr marL="0" indent="0">
              <a:buNone/>
            </a:pPr>
            <a:r>
              <a:rPr lang="en-US" sz="2000" dirty="0"/>
              <a:t>TC 8.2 is the cognizant TC for:</a:t>
            </a:r>
          </a:p>
          <a:p>
            <a:pPr lvl="1"/>
            <a:r>
              <a:rPr lang="en-US" sz="2000" dirty="0"/>
              <a:t>ASHRAE </a:t>
            </a:r>
            <a:r>
              <a:rPr lang="en-US" sz="2000" b="1" dirty="0"/>
              <a:t>Standard 30-2025</a:t>
            </a:r>
            <a:r>
              <a:rPr lang="en-US" sz="2000" dirty="0"/>
              <a:t> Method of Testing Liquid Chillers</a:t>
            </a:r>
          </a:p>
          <a:p>
            <a:pPr marL="914400" lvl="2" indent="0">
              <a:buNone/>
            </a:pPr>
            <a:r>
              <a:rPr lang="en-US" sz="1800" dirty="0"/>
              <a:t>[TC 8.2 is lead; TC 8.5 is co-cognizant]</a:t>
            </a:r>
          </a:p>
          <a:p>
            <a:pPr lvl="1"/>
            <a:r>
              <a:rPr lang="en-US" sz="2000" dirty="0"/>
              <a:t>ASHRAE </a:t>
            </a:r>
            <a:r>
              <a:rPr lang="en-US" sz="2000" b="1" dirty="0"/>
              <a:t>Standard 184-2020</a:t>
            </a:r>
            <a:r>
              <a:rPr lang="en-US" sz="2000" dirty="0"/>
              <a:t> Method of Test for Field Performance of Liquid-Chilling Systems</a:t>
            </a:r>
          </a:p>
          <a:p>
            <a:pPr marL="0" indent="0">
              <a:buNone/>
            </a:pPr>
            <a:r>
              <a:rPr lang="en-US" sz="2000" dirty="0"/>
              <a:t>TC 8.2 also monitors activity for the following standards of interest to members:</a:t>
            </a:r>
          </a:p>
          <a:p>
            <a:pPr lvl="1"/>
            <a:r>
              <a:rPr lang="en-US" sz="2000" dirty="0"/>
              <a:t>ASHRAE </a:t>
            </a:r>
            <a:r>
              <a:rPr lang="en-US" sz="2000" b="1" dirty="0"/>
              <a:t>Guideline 22-2025</a:t>
            </a:r>
            <a:r>
              <a:rPr lang="en-US" sz="2000" dirty="0"/>
              <a:t> Instrumentation for Monitoring Central Chilled-Water Plant Efficiency</a:t>
            </a:r>
          </a:p>
          <a:p>
            <a:pPr marL="914400" lvl="2" indent="0">
              <a:buNone/>
            </a:pPr>
            <a:r>
              <a:rPr lang="en-US" sz="1800" dirty="0"/>
              <a:t>[TC 9.1 is cognizant]</a:t>
            </a:r>
          </a:p>
          <a:p>
            <a:pPr lvl="1"/>
            <a:r>
              <a:rPr lang="en-US" sz="2000" dirty="0"/>
              <a:t>ASHRAE </a:t>
            </a:r>
            <a:r>
              <a:rPr lang="en-US" sz="2000" b="1" dirty="0"/>
              <a:t>Standard 23-2022</a:t>
            </a:r>
            <a:r>
              <a:rPr lang="en-US" sz="2000" dirty="0"/>
              <a:t> </a:t>
            </a:r>
            <a:r>
              <a:rPr lang="en-US" sz="1600" dirty="0"/>
              <a:t>Methods for Performance Testing Positive Displacement Refrigerant Compressors and Compressor Units</a:t>
            </a:r>
          </a:p>
          <a:p>
            <a:pPr marL="914400" lvl="1" indent="0">
              <a:buNone/>
            </a:pPr>
            <a:r>
              <a:rPr lang="en-US" sz="1800" dirty="0"/>
              <a:t>[TC 8.1 is cognizant]</a:t>
            </a:r>
          </a:p>
          <a:p>
            <a:pPr marL="685800"/>
            <a:r>
              <a:rPr lang="en-US" sz="2000" dirty="0"/>
              <a:t>ASHRAE </a:t>
            </a:r>
            <a:r>
              <a:rPr lang="en-US" sz="2000" b="1" dirty="0"/>
              <a:t>Standard 90.1-2022</a:t>
            </a:r>
            <a:r>
              <a:rPr lang="en-US" sz="2000" dirty="0"/>
              <a:t> Energy Standard for Buildings Except Low-Rise Residential Buildings</a:t>
            </a:r>
          </a:p>
          <a:p>
            <a:pPr marL="914400" lvl="2" indent="0">
              <a:buNone/>
            </a:pPr>
            <a:r>
              <a:rPr lang="en-US" sz="1800" dirty="0"/>
              <a:t>[TC 7.6 is cognizant]</a:t>
            </a:r>
          </a:p>
          <a:p>
            <a:pPr marL="685800"/>
            <a:r>
              <a:rPr lang="en-US" sz="2000" dirty="0"/>
              <a:t>ASHRAE </a:t>
            </a:r>
            <a:r>
              <a:rPr lang="en-US" sz="2000" b="1" dirty="0"/>
              <a:t>Standard 196P</a:t>
            </a:r>
            <a:r>
              <a:rPr lang="en-US" sz="2000" dirty="0"/>
              <a:t> Method of Test for Measuring Refrigerant Leak Rates</a:t>
            </a:r>
          </a:p>
          <a:p>
            <a:pPr marL="914400" lvl="2" indent="0">
              <a:buNone/>
            </a:pPr>
            <a:r>
              <a:rPr lang="en-US" sz="1800" dirty="0"/>
              <a:t>[TC 3.1 is cognizant]</a:t>
            </a:r>
          </a:p>
          <a:p>
            <a:pPr lvl="1"/>
            <a:r>
              <a:rPr lang="en-US" sz="2000" dirty="0"/>
              <a:t>ASHRAE </a:t>
            </a:r>
            <a:r>
              <a:rPr lang="en-US" sz="2000" b="1" dirty="0"/>
              <a:t>Standard 205-2023</a:t>
            </a:r>
            <a:r>
              <a:rPr lang="en-US" sz="2000" dirty="0"/>
              <a:t> Representation of Performance Data for HVAC&amp;R and Other Facility Equipment</a:t>
            </a:r>
          </a:p>
          <a:p>
            <a:pPr marL="914400" lvl="2" indent="0">
              <a:buNone/>
            </a:pPr>
            <a:r>
              <a:rPr lang="en-US" sz="1800" dirty="0"/>
              <a:t>[TC 4.7 is cognizant]</a:t>
            </a:r>
          </a:p>
          <a:p>
            <a:pPr lvl="1"/>
            <a:r>
              <a:rPr lang="en-US" sz="2000" dirty="0"/>
              <a:t>ASHRAE </a:t>
            </a:r>
            <a:r>
              <a:rPr lang="en-US" sz="2000" b="1" dirty="0"/>
              <a:t>Standard 225-2020</a:t>
            </a:r>
            <a:r>
              <a:rPr lang="en-US" sz="1900" dirty="0"/>
              <a:t> Method for Performance Testing Centrifugal Refrigerant Compressors and Condensing Units</a:t>
            </a:r>
          </a:p>
          <a:p>
            <a:pPr marL="914400" lvl="1" indent="0">
              <a:buNone/>
            </a:pPr>
            <a:r>
              <a:rPr lang="en-US" sz="1800" dirty="0"/>
              <a:t>[TC 8.1 is cognizant]</a:t>
            </a:r>
          </a:p>
          <a:p>
            <a:pPr lvl="1"/>
            <a:r>
              <a:rPr lang="en-US" sz="2000" dirty="0"/>
              <a:t>AHRI </a:t>
            </a:r>
            <a:r>
              <a:rPr lang="en-US" sz="2000" b="1" dirty="0"/>
              <a:t>Standards 550/590|551/591-2023</a:t>
            </a:r>
            <a:r>
              <a:rPr lang="en-US" sz="2000" dirty="0"/>
              <a:t> Performance Rating of Water-chilling and Heat Pump Water‑heating Packages using the Vapor Compression Cycle</a:t>
            </a:r>
          </a:p>
          <a:p>
            <a:pPr lvl="1"/>
            <a:r>
              <a:rPr lang="en-US" sz="2000" dirty="0"/>
              <a:t>AHRI </a:t>
            </a:r>
            <a:r>
              <a:rPr lang="en-US" sz="2000" b="1" dirty="0"/>
              <a:t>Standard 1520-2022</a:t>
            </a:r>
            <a:r>
              <a:rPr lang="en-US" sz="2000" dirty="0"/>
              <a:t> Performance Rating of Centrifugal Refrigerant Compressors</a:t>
            </a:r>
          </a:p>
          <a:p>
            <a:pPr lvl="1"/>
            <a:r>
              <a:rPr lang="en-US" sz="2000" dirty="0"/>
              <a:t>ISO TC 86 / SC 4 Testing and rating of refrigerant compressors (</a:t>
            </a:r>
            <a:r>
              <a:rPr lang="en-US" sz="2000" b="1" dirty="0"/>
              <a:t>ISO/AWI 18501, 18483, 18976</a:t>
            </a:r>
            <a:r>
              <a:rPr lang="en-US" sz="2000" dirty="0"/>
              <a:t>)</a:t>
            </a:r>
          </a:p>
        </p:txBody>
      </p:sp>
      <p:sp>
        <p:nvSpPr>
          <p:cNvPr id="4" name="Rectangle: Rounded Corners 3">
            <a:extLst>
              <a:ext uri="{FF2B5EF4-FFF2-40B4-BE49-F238E27FC236}">
                <a16:creationId xmlns:a16="http://schemas.microsoft.com/office/drawing/2014/main" id="{53A18990-9EBF-076C-3E01-2101799A82F1}"/>
              </a:ext>
            </a:extLst>
          </p:cNvPr>
          <p:cNvSpPr/>
          <p:nvPr/>
        </p:nvSpPr>
        <p:spPr>
          <a:xfrm>
            <a:off x="9084333" y="-634683"/>
            <a:ext cx="2774291"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a:t>
            </a:r>
          </a:p>
        </p:txBody>
      </p:sp>
    </p:spTree>
    <p:extLst>
      <p:ext uri="{BB962C8B-B14F-4D97-AF65-F5344CB8AC3E}">
        <p14:creationId xmlns:p14="http://schemas.microsoft.com/office/powerpoint/2010/main" val="178926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30-2025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112713" y="1365250"/>
            <a:ext cx="12079287" cy="3546475"/>
          </a:xfrm>
        </p:spPr>
        <p:txBody>
          <a:bodyPr>
            <a:normAutofit/>
          </a:bodyPr>
          <a:lstStyle/>
          <a:p>
            <a:r>
              <a:rPr lang="en-US" sz="1800" dirty="0"/>
              <a:t>2025 edition published! (incorporates Addenda a, b, c, d, f, h, i to the 2019 edition).</a:t>
            </a:r>
          </a:p>
          <a:p>
            <a:r>
              <a:rPr lang="en-US" sz="1800" dirty="0"/>
              <a:t>Now developing addenda to ASHRAE Standard 30-2025 “Method of Testing Liquid Chillers” (designated as continuous maintenance)</a:t>
            </a:r>
          </a:p>
          <a:p>
            <a:r>
              <a:rPr lang="en-US" sz="1800" dirty="0"/>
              <a:t>2025-Jun-23 meeting:</a:t>
            </a:r>
          </a:p>
          <a:p>
            <a:pPr lvl="1">
              <a:buFont typeface="Calibri" panose="020F0502020204030204" pitchFamily="34" charset="0"/>
              <a:buChar char="◦"/>
            </a:pPr>
            <a:r>
              <a:rPr lang="en-US" sz="1600" dirty="0"/>
              <a:t>AHRI has a test plan to collect test data for air sampler temperature array versus air sampler with aspirating psychrometer (for developing ‘Addendum e’, for the next edition). Contract in process. Test data collection pending.</a:t>
            </a:r>
          </a:p>
          <a:p>
            <a:pPr lvl="1">
              <a:buFont typeface="Calibri" panose="020F0502020204030204" pitchFamily="34" charset="0"/>
              <a:buChar char="◦"/>
            </a:pPr>
            <a:r>
              <a:rPr lang="en-US" sz="1600" dirty="0"/>
              <a:t>Voted in Orlando to recommend a seminar in Phoenix for ‘what’s new’ in Standard 30-2025. </a:t>
            </a:r>
          </a:p>
          <a:p>
            <a:r>
              <a:rPr lang="en-US" sz="1800" dirty="0"/>
              <a:t>Next meeting: Fall (hybrid or virtual), joint meeting with AHRI Chillers STC</a:t>
            </a:r>
            <a:endParaRPr lang="en-US" sz="2000" dirty="0"/>
          </a:p>
        </p:txBody>
      </p:sp>
      <p:sp>
        <p:nvSpPr>
          <p:cNvPr id="5" name="Rectangle: Rounded Corners 4">
            <a:extLst>
              <a:ext uri="{FF2B5EF4-FFF2-40B4-BE49-F238E27FC236}">
                <a16:creationId xmlns:a16="http://schemas.microsoft.com/office/drawing/2014/main" id="{072E65A0-F98D-7288-7662-F05646BF3FF9}"/>
              </a:ext>
            </a:extLst>
          </p:cNvPr>
          <p:cNvSpPr/>
          <p:nvPr/>
        </p:nvSpPr>
        <p:spPr>
          <a:xfrm>
            <a:off x="9843427" y="-525781"/>
            <a:ext cx="2078966"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a:t>
            </a:r>
          </a:p>
        </p:txBody>
      </p:sp>
      <p:sp>
        <p:nvSpPr>
          <p:cNvPr id="6" name="TextBox 5">
            <a:extLst>
              <a:ext uri="{FF2B5EF4-FFF2-40B4-BE49-F238E27FC236}">
                <a16:creationId xmlns:a16="http://schemas.microsoft.com/office/drawing/2014/main" id="{3BD3B770-D33B-DE71-A5F7-2FB6B2417345}"/>
              </a:ext>
            </a:extLst>
          </p:cNvPr>
          <p:cNvSpPr txBox="1"/>
          <p:nvPr/>
        </p:nvSpPr>
        <p:spPr>
          <a:xfrm>
            <a:off x="431532" y="4705699"/>
            <a:ext cx="11328936" cy="2092881"/>
          </a:xfrm>
          <a:prstGeom prst="rect">
            <a:avLst/>
          </a:prstGeom>
          <a:noFill/>
        </p:spPr>
        <p:txBody>
          <a:bodyPr wrap="square">
            <a:spAutoFit/>
          </a:bodyPr>
          <a:lstStyle/>
          <a:p>
            <a:pPr>
              <a:lnSpc>
                <a:spcPct val="100000"/>
              </a:lnSpc>
              <a:spcBef>
                <a:spcPts val="0"/>
              </a:spcBef>
              <a:spcAft>
                <a:spcPts val="600"/>
              </a:spcAft>
            </a:pPr>
            <a:r>
              <a:rPr lang="en-US" sz="1000" b="1" i="1" dirty="0">
                <a:solidFill>
                  <a:prstClr val="black"/>
                </a:solidFill>
                <a:cs typeface="Times New Roman" panose="02020603050405020304" pitchFamily="18" charset="0"/>
              </a:rPr>
              <a:t>Addendum a</a:t>
            </a:r>
            <a:r>
              <a:rPr lang="en-US" sz="1000" dirty="0">
                <a:solidFill>
                  <a:prstClr val="black"/>
                </a:solidFill>
              </a:rPr>
              <a:t>. </a:t>
            </a:r>
            <a:r>
              <a:rPr lang="en-US" sz="1000" dirty="0"/>
              <a:t>Published in May 2020. </a:t>
            </a:r>
            <a:r>
              <a:rPr lang="en-US" sz="1000" dirty="0">
                <a:solidFill>
                  <a:prstClr val="black"/>
                </a:solidFill>
              </a:rPr>
              <a:t>Mainly clean-up including a requirement to test based on defined operating mode set points.</a:t>
            </a:r>
            <a:endParaRPr lang="en-US" sz="1000" baseline="-25000" dirty="0">
              <a:solidFill>
                <a:prstClr val="black"/>
              </a:solidFill>
            </a:endParaRPr>
          </a:p>
          <a:p>
            <a:pPr>
              <a:lnSpc>
                <a:spcPct val="100000"/>
              </a:lnSpc>
              <a:spcBef>
                <a:spcPts val="0"/>
              </a:spcBef>
              <a:spcAft>
                <a:spcPts val="600"/>
              </a:spcAft>
            </a:pPr>
            <a:r>
              <a:rPr lang="en-US" sz="1000" b="1" i="1" dirty="0">
                <a:cs typeface="Times New Roman" panose="02020603050405020304" pitchFamily="18" charset="0"/>
              </a:rPr>
              <a:t>Addendum b</a:t>
            </a:r>
            <a:r>
              <a:rPr lang="en-US" sz="1000" dirty="0"/>
              <a:t>. Published in April 2020. Mainly clean-up including clarification of </a:t>
            </a:r>
            <a:r>
              <a:rPr lang="el-GR" sz="1000" dirty="0"/>
              <a:t>Δ</a:t>
            </a:r>
            <a:r>
              <a:rPr lang="en-US" sz="1000" dirty="0" err="1"/>
              <a:t>p</a:t>
            </a:r>
            <a:r>
              <a:rPr lang="en-US" sz="1000" baseline="-25000" dirty="0" err="1"/>
              <a:t>adj</a:t>
            </a:r>
            <a:r>
              <a:rPr lang="en-US" sz="1000" dirty="0"/>
              <a:t>. Republished to add missing calibration workbook (.xlsx).</a:t>
            </a:r>
          </a:p>
          <a:p>
            <a:pPr>
              <a:lnSpc>
                <a:spcPct val="100000"/>
              </a:lnSpc>
              <a:spcBef>
                <a:spcPts val="0"/>
              </a:spcBef>
              <a:spcAft>
                <a:spcPts val="600"/>
              </a:spcAft>
            </a:pPr>
            <a:r>
              <a:rPr lang="en-US" sz="1000" b="1" i="1" dirty="0">
                <a:cs typeface="Times New Roman" panose="02020603050405020304" pitchFamily="18" charset="0"/>
              </a:rPr>
              <a:t>Addendum c</a:t>
            </a:r>
            <a:r>
              <a:rPr lang="en-US" sz="1000" dirty="0"/>
              <a:t>. Addition of adiabatic, free-cooling, and 4-pipe chillers by introduction of hybrid operating modes. APR1 Nov 2020. PPR1 public review </a:t>
            </a:r>
            <a:r>
              <a:rPr lang="en-US" sz="1000" dirty="0" err="1"/>
              <a:t>May</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Published December 2024.</a:t>
            </a:r>
          </a:p>
          <a:p>
            <a:pPr>
              <a:lnSpc>
                <a:spcPct val="100000"/>
              </a:lnSpc>
              <a:spcBef>
                <a:spcPts val="0"/>
              </a:spcBef>
              <a:spcAft>
                <a:spcPts val="600"/>
              </a:spcAft>
            </a:pPr>
            <a:r>
              <a:rPr lang="en-US" sz="1000" b="1" i="1" dirty="0">
                <a:cs typeface="Times New Roman" panose="02020603050405020304" pitchFamily="18" charset="0"/>
              </a:rPr>
              <a:t>Addendum d</a:t>
            </a:r>
            <a:r>
              <a:rPr lang="en-US" sz="1000" dirty="0"/>
              <a:t>. Published March 2024. Update to steady-state criteria.</a:t>
            </a:r>
          </a:p>
          <a:p>
            <a:pPr>
              <a:lnSpc>
                <a:spcPct val="100000"/>
              </a:lnSpc>
              <a:spcBef>
                <a:spcPts val="0"/>
              </a:spcBef>
              <a:spcAft>
                <a:spcPts val="600"/>
              </a:spcAft>
            </a:pPr>
            <a:r>
              <a:rPr lang="en-US" sz="1000" b="1" i="1" dirty="0">
                <a:cs typeface="Times New Roman" panose="02020603050405020304" pitchFamily="18" charset="0"/>
              </a:rPr>
              <a:t>Addendum e</a:t>
            </a:r>
            <a:r>
              <a:rPr lang="en-US" sz="1000" i="1" dirty="0">
                <a:cs typeface="Times New Roman" panose="02020603050405020304" pitchFamily="18" charset="0"/>
              </a:rPr>
              <a:t> (for next edition)</a:t>
            </a:r>
            <a:r>
              <a:rPr lang="en-US" sz="1000" dirty="0"/>
              <a:t>. Harmonization with AHRI 550/590, Section 4. Addition of air sampling arrays. PPR1 public review possible in late 2025 after AHRI research data collection.</a:t>
            </a:r>
          </a:p>
          <a:p>
            <a:pPr>
              <a:lnSpc>
                <a:spcPct val="100000"/>
              </a:lnSpc>
              <a:spcBef>
                <a:spcPts val="0"/>
              </a:spcBef>
              <a:spcAft>
                <a:spcPts val="600"/>
              </a:spcAft>
            </a:pPr>
            <a:r>
              <a:rPr lang="en-US" sz="1000" b="1" i="1" dirty="0">
                <a:cs typeface="Times New Roman" panose="02020603050405020304" pitchFamily="18" charset="0"/>
              </a:rPr>
              <a:t>Addendum f</a:t>
            </a:r>
            <a:r>
              <a:rPr lang="en-US" sz="1000" dirty="0"/>
              <a:t>. Published January 2023. Inclusion of AHRI 550/590, water pressure drop calculation tool.</a:t>
            </a:r>
          </a:p>
          <a:p>
            <a:pPr>
              <a:lnSpc>
                <a:spcPct val="100000"/>
              </a:lnSpc>
              <a:spcBef>
                <a:spcPts val="0"/>
              </a:spcBef>
              <a:spcAft>
                <a:spcPts val="600"/>
              </a:spcAft>
            </a:pPr>
            <a:r>
              <a:rPr lang="en-US" sz="1000" b="1" i="1" dirty="0">
                <a:cs typeface="Times New Roman" panose="02020603050405020304" pitchFamily="18" charset="0"/>
              </a:rPr>
              <a:t>Addendum g</a:t>
            </a:r>
            <a:r>
              <a:rPr lang="en-US" sz="1000" dirty="0"/>
              <a:t>. Nomenclature to use for temperature differences (keep as-is or change). Advisory Public Review </a:t>
            </a:r>
            <a:r>
              <a:rPr lang="en-US" sz="1000" dirty="0" err="1"/>
              <a:t>Jun</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Only 1 comment. SSPC30 decision to not change.</a:t>
            </a:r>
          </a:p>
          <a:p>
            <a:pPr>
              <a:lnSpc>
                <a:spcPct val="100000"/>
              </a:lnSpc>
              <a:spcBef>
                <a:spcPts val="0"/>
              </a:spcBef>
              <a:spcAft>
                <a:spcPts val="600"/>
              </a:spcAft>
            </a:pPr>
            <a:r>
              <a:rPr lang="en-US" sz="1000" b="1" i="1" dirty="0">
                <a:cs typeface="Times New Roman" panose="02020603050405020304" pitchFamily="18" charset="0"/>
              </a:rPr>
              <a:t>Addendum h</a:t>
            </a:r>
            <a:r>
              <a:rPr lang="en-US" sz="1000" dirty="0"/>
              <a:t>. Miscellaneous changes, harmonization with AHRI 550/590. PPR1 public review Nov29</a:t>
            </a:r>
            <a:r>
              <a:rPr lang="en-US" sz="1000" dirty="0">
                <a:latin typeface="Times New Roman" panose="02020603050405020304" pitchFamily="18" charset="0"/>
                <a:cs typeface="Times New Roman" panose="02020603050405020304" pitchFamily="18" charset="0"/>
              </a:rPr>
              <a:t>~</a:t>
            </a:r>
            <a:r>
              <a:rPr lang="en-US" sz="1000" dirty="0"/>
              <a:t>Dec 29 2024. One public comment received and resolved; will publish soon.</a:t>
            </a:r>
          </a:p>
          <a:p>
            <a:pPr>
              <a:lnSpc>
                <a:spcPct val="100000"/>
              </a:lnSpc>
              <a:spcBef>
                <a:spcPts val="0"/>
              </a:spcBef>
              <a:spcAft>
                <a:spcPts val="600"/>
              </a:spcAft>
            </a:pPr>
            <a:r>
              <a:rPr lang="en-US" sz="1000" b="1" i="1" dirty="0"/>
              <a:t>Addendum i</a:t>
            </a:r>
            <a:r>
              <a:rPr lang="en-US" sz="1000" dirty="0"/>
              <a:t>. TPS changes, water to liquid. PPR1 public review Oct25</a:t>
            </a:r>
            <a:r>
              <a:rPr lang="en-US" sz="1000" dirty="0">
                <a:latin typeface="Times New Roman" panose="02020603050405020304" pitchFamily="18" charset="0"/>
                <a:cs typeface="Times New Roman" panose="02020603050405020304" pitchFamily="18" charset="0"/>
              </a:rPr>
              <a:t>~</a:t>
            </a:r>
            <a:r>
              <a:rPr lang="en-US" sz="1000" dirty="0"/>
              <a:t>Nov24 2024. No public comments received. Published December 2024.</a:t>
            </a:r>
          </a:p>
        </p:txBody>
      </p:sp>
    </p:spTree>
    <p:extLst>
      <p:ext uri="{BB962C8B-B14F-4D97-AF65-F5344CB8AC3E}">
        <p14:creationId xmlns:p14="http://schemas.microsoft.com/office/powerpoint/2010/main" val="3870157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0" y="1622425"/>
            <a:ext cx="10515600" cy="4554538"/>
          </a:xfrm>
        </p:spPr>
        <p:txBody>
          <a:bodyPr>
            <a:normAutofit lnSpcReduction="10000"/>
          </a:bodyPr>
          <a:lstStyle/>
          <a:p>
            <a:r>
              <a:rPr lang="en-US" sz="2400" dirty="0"/>
              <a:t>Standard 184-2020 was published in November under periodic maintenance.</a:t>
            </a:r>
          </a:p>
          <a:p>
            <a:r>
              <a:rPr lang="en-US" sz="2400" dirty="0"/>
              <a:t>TC 8.2 decided and voted (7-0-0-1) in Tampa on 2023-Jun-26 to recommend forming a committee to revise the standard (e.g. additional work on the uncertainty calculator spreadsheet workbook). 5-year cycle would need to publish next edition by 2025 (-</a:t>
            </a:r>
            <a:r>
              <a:rPr lang="en-US" sz="2400" dirty="0" err="1"/>
              <a:t>ish</a:t>
            </a:r>
            <a:r>
              <a:rPr lang="en-US" sz="2400" dirty="0"/>
              <a:t>?), deadline to decide “withdraw, reaffirm, or revise” was 2023-Nov-30.</a:t>
            </a:r>
          </a:p>
          <a:p>
            <a:r>
              <a:rPr lang="en-US" sz="2400" dirty="0"/>
              <a:t>Periodic Maintenance Recommendation form submitted 2024-01-18. Standards Reaffirmation Subcommittee (SRS to </a:t>
            </a:r>
            <a:r>
              <a:rPr lang="en-US" sz="2400" dirty="0" err="1"/>
              <a:t>StdC</a:t>
            </a:r>
            <a:r>
              <a:rPr lang="en-US" sz="2400" dirty="0"/>
              <a:t>) approved recommendation. </a:t>
            </a:r>
            <a:r>
              <a:rPr lang="en-US" sz="2400" dirty="0" err="1"/>
              <a:t>StdC</a:t>
            </a:r>
            <a:r>
              <a:rPr lang="en-US" sz="2400" dirty="0"/>
              <a:t> approved ballot ending 2024-10-25.</a:t>
            </a:r>
          </a:p>
          <a:p>
            <a:r>
              <a:rPr lang="en-US" sz="2400" dirty="0"/>
              <a:t>Chair: </a:t>
            </a:r>
            <a:r>
              <a:rPr lang="en-US" sz="2400" dirty="0" err="1"/>
              <a:t>M.Rogan</a:t>
            </a:r>
            <a:r>
              <a:rPr lang="en-US" sz="2400" dirty="0"/>
              <a:t>. Initial SPC 184 roster still in process of forming, will then have a public call for members (can add more). Informal meeting here in Phoenix.</a:t>
            </a:r>
          </a:p>
          <a:p>
            <a:endParaRPr lang="en-US" sz="2400" dirty="0"/>
          </a:p>
        </p:txBody>
      </p:sp>
      <p:sp>
        <p:nvSpPr>
          <p:cNvPr id="4" name="Rectangle: Rounded Corners 3">
            <a:extLst>
              <a:ext uri="{FF2B5EF4-FFF2-40B4-BE49-F238E27FC236}">
                <a16:creationId xmlns:a16="http://schemas.microsoft.com/office/drawing/2014/main" id="{EB64B5B9-DBF9-0AB5-1032-6F23D88E5265}"/>
              </a:ext>
            </a:extLst>
          </p:cNvPr>
          <p:cNvSpPr/>
          <p:nvPr/>
        </p:nvSpPr>
        <p:spPr>
          <a:xfrm>
            <a:off x="9789184" y="-521654"/>
            <a:ext cx="2078966"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a:t>
            </a:r>
          </a:p>
        </p:txBody>
      </p:sp>
    </p:spTree>
    <p:extLst>
      <p:ext uri="{BB962C8B-B14F-4D97-AF65-F5344CB8AC3E}">
        <p14:creationId xmlns:p14="http://schemas.microsoft.com/office/powerpoint/2010/main" val="3139497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(Phil Johnson)</a:t>
            </a:r>
          </a:p>
        </p:txBody>
      </p:sp>
      <p:pic>
        <p:nvPicPr>
          <p:cNvPr id="6" name="Picture 5">
            <a:extLst>
              <a:ext uri="{FF2B5EF4-FFF2-40B4-BE49-F238E27FC236}">
                <a16:creationId xmlns:a16="http://schemas.microsoft.com/office/drawing/2014/main" id="{AD055E7B-8ABB-A415-D247-32AEF4DF3C84}"/>
              </a:ext>
            </a:extLst>
          </p:cNvPr>
          <p:cNvPicPr>
            <a:picLocks noChangeAspect="1"/>
          </p:cNvPicPr>
          <p:nvPr/>
        </p:nvPicPr>
        <p:blipFill>
          <a:blip r:embed="rId2"/>
          <a:stretch>
            <a:fillRect/>
          </a:stretch>
        </p:blipFill>
        <p:spPr>
          <a:xfrm>
            <a:off x="2706218" y="1295472"/>
            <a:ext cx="6779563" cy="5562527"/>
          </a:xfrm>
          <a:prstGeom prst="rect">
            <a:avLst/>
          </a:prstGeom>
        </p:spPr>
      </p:pic>
    </p:spTree>
    <p:extLst>
      <p:ext uri="{BB962C8B-B14F-4D97-AF65-F5344CB8AC3E}">
        <p14:creationId xmlns:p14="http://schemas.microsoft.com/office/powerpoint/2010/main" val="1007360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Guideline 22-2025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457325"/>
            <a:ext cx="10515600" cy="4554538"/>
          </a:xfrm>
        </p:spPr>
        <p:txBody>
          <a:bodyPr>
            <a:normAutofit/>
          </a:bodyPr>
          <a:lstStyle/>
          <a:p>
            <a:r>
              <a:rPr lang="en-US" dirty="0"/>
              <a:t>ASHRAE Guideline 22-2025 “Instrumentation for Monitoring Central Chilled Water Plant Efficiency” (designated as periodic maintenance)</a:t>
            </a:r>
          </a:p>
          <a:p>
            <a:r>
              <a:rPr lang="en-US" dirty="0"/>
              <a:t>New edition recently published, supersedes the 2012 edition</a:t>
            </a:r>
          </a:p>
          <a:p>
            <a:endParaRPr lang="en-US" dirty="0"/>
          </a:p>
        </p:txBody>
      </p:sp>
      <p:sp>
        <p:nvSpPr>
          <p:cNvPr id="5" name="Rectangle: Rounded Corners 4">
            <a:extLst>
              <a:ext uri="{FF2B5EF4-FFF2-40B4-BE49-F238E27FC236}">
                <a16:creationId xmlns:a16="http://schemas.microsoft.com/office/drawing/2014/main" id="{142452F1-25DC-4CCC-25CF-9D8EF5E281BD}"/>
              </a:ext>
            </a:extLst>
          </p:cNvPr>
          <p:cNvSpPr/>
          <p:nvPr/>
        </p:nvSpPr>
        <p:spPr>
          <a:xfrm>
            <a:off x="9128454" y="-521654"/>
            <a:ext cx="2774291"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Not updated but okay as-is</a:t>
            </a:r>
          </a:p>
        </p:txBody>
      </p:sp>
    </p:spTree>
    <p:extLst>
      <p:ext uri="{BB962C8B-B14F-4D97-AF65-F5344CB8AC3E}">
        <p14:creationId xmlns:p14="http://schemas.microsoft.com/office/powerpoint/2010/main" val="1824944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554538"/>
          </a:xfrm>
        </p:spPr>
        <p:txBody>
          <a:bodyPr>
            <a:normAutofit/>
          </a:bodyPr>
          <a:lstStyle/>
          <a:p>
            <a:r>
              <a:rPr lang="en-US" dirty="0"/>
              <a:t>Standard 23-2022 published “Methods for Performance Testing Positive Displacement Refrigerant Compressors and Compressor Units”.</a:t>
            </a:r>
          </a:p>
          <a:p>
            <a:r>
              <a:rPr lang="en-US" dirty="0"/>
              <a:t>There remains potential for either a future merger of 23 and 225, or perhaps harmonization activities.</a:t>
            </a:r>
          </a:p>
        </p:txBody>
      </p:sp>
      <p:sp>
        <p:nvSpPr>
          <p:cNvPr id="4" name="Rectangle: Rounded Corners 3">
            <a:extLst>
              <a:ext uri="{FF2B5EF4-FFF2-40B4-BE49-F238E27FC236}">
                <a16:creationId xmlns:a16="http://schemas.microsoft.com/office/drawing/2014/main" id="{6B177889-81C0-6850-3A86-8A37B83BBCDF}"/>
              </a:ext>
            </a:extLst>
          </p:cNvPr>
          <p:cNvSpPr/>
          <p:nvPr/>
        </p:nvSpPr>
        <p:spPr>
          <a:xfrm>
            <a:off x="9476117" y="-521654"/>
            <a:ext cx="2078966"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Not updated</a:t>
            </a:r>
          </a:p>
        </p:txBody>
      </p:sp>
    </p:spTree>
    <p:extLst>
      <p:ext uri="{BB962C8B-B14F-4D97-AF65-F5344CB8AC3E}">
        <p14:creationId xmlns:p14="http://schemas.microsoft.com/office/powerpoint/2010/main" val="1001813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90.1-2022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1" y="1351280"/>
            <a:ext cx="11907520" cy="509518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a:t>Standard 90.1-2022 published (December 2022)</a:t>
            </a:r>
          </a:p>
          <a:p>
            <a:pPr marL="0" indent="0">
              <a:buFont typeface="Arial" panose="020B0604020202020204" pitchFamily="34" charset="0"/>
              <a:buNone/>
            </a:pPr>
            <a:endParaRPr lang="en-US" sz="600"/>
          </a:p>
          <a:p>
            <a:pPr marL="0" indent="0">
              <a:spcBef>
                <a:spcPts val="0"/>
              </a:spcBef>
              <a:buFont typeface="Arial" panose="020B0604020202020204" pitchFamily="34" charset="0"/>
              <a:buNone/>
            </a:pPr>
            <a:r>
              <a:rPr lang="en-US" sz="1900">
                <a:cs typeface="Times New Roman" panose="02020603050405020304" pitchFamily="18" charset="0"/>
              </a:rPr>
              <a:t>  New addenda to the 2022 edition (when published) are available at:</a:t>
            </a:r>
          </a:p>
          <a:p>
            <a:pPr marL="0" indent="0">
              <a:spcBef>
                <a:spcPts val="0"/>
              </a:spcBef>
              <a:buFont typeface="Arial" panose="020B0604020202020204" pitchFamily="34" charset="0"/>
              <a:buNone/>
            </a:pPr>
            <a:r>
              <a:rPr lang="en-US" sz="1900">
                <a:cs typeface="Times New Roman" panose="02020603050405020304" pitchFamily="18" charset="0"/>
              </a:rPr>
              <a:t>   </a:t>
            </a:r>
            <a:r>
              <a:rPr lang="en-US" sz="1700">
                <a:cs typeface="Times New Roman" panose="02020603050405020304" pitchFamily="18" charset="0"/>
              </a:rPr>
              <a:t> 				</a:t>
            </a:r>
            <a:r>
              <a:rPr lang="en-US" sz="1300">
                <a:hlinkClick r:id="rId2"/>
              </a:rPr>
              <a:t> https://www.ashrae.org/technical-resources/standards-and-guidelines/standards-addenda</a:t>
            </a:r>
            <a:endParaRPr lang="en-US" sz="1300"/>
          </a:p>
          <a:p>
            <a:pPr marL="0" indent="0">
              <a:buFont typeface="Arial" panose="020B0604020202020204" pitchFamily="34" charset="0"/>
              <a:buNone/>
            </a:pPr>
            <a:r>
              <a:rPr lang="en-US" sz="1900">
                <a:cs typeface="Times New Roman" panose="02020603050405020304" pitchFamily="18" charset="0"/>
              </a:rPr>
              <a:t>  Addenda of interest:</a:t>
            </a:r>
          </a:p>
          <a:p>
            <a:pPr lvl="1">
              <a:buFont typeface="Calibri" panose="020F0502020204030204" pitchFamily="34" charset="0"/>
              <a:buChar char="*"/>
            </a:pPr>
            <a:endParaRPr lang="en-US" sz="19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L – of general interest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sym typeface="Wingdings" panose="05000000000000000000" pitchFamily="2" charset="2"/>
              </a:rPr>
              <a:t>net zero operational energy emissions (NZOEE), </a:t>
            </a:r>
            <a:r>
              <a:rPr lang="en-US" sz="1700">
                <a:cs typeface="Times New Roman" panose="02020603050405020304" pitchFamily="18" charset="0"/>
                <a:sym typeface="Wingdings" panose="05000000000000000000" pitchFamily="2" charset="2"/>
              </a:rPr>
              <a:t>informative appendix that jurisdictions could adopt for buildings to achieve NZOEE over 1-3 code cycles.   Includes chiller emission factors.</a:t>
            </a:r>
            <a:endParaRPr lang="en-US" sz="17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M – of interest for split chillers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hydronic and dx coils must be rated in accordance with AHRI 410-2023</a:t>
            </a:r>
            <a:r>
              <a:rPr lang="en-US" sz="1700">
                <a:cs typeface="Times New Roman" panose="02020603050405020304" pitchFamily="18" charset="0"/>
              </a:rPr>
              <a:t> (SI/I-P) Performance Rating of Forced-Circulation Air-Cooling and Air-Heating Coils</a:t>
            </a:r>
          </a:p>
          <a:p>
            <a:pPr lvl="1">
              <a:buFont typeface="Calibri" panose="020F0502020204030204" pitchFamily="34" charset="0"/>
              <a:buChar char="*"/>
            </a:pPr>
            <a:r>
              <a:rPr lang="en-US" sz="1700">
                <a:cs typeface="Times New Roman" panose="02020603050405020304" pitchFamily="18" charset="0"/>
              </a:rPr>
              <a:t>Q – of interest for water cooled chiller systems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add pad-type (wetted media) adiabatic fluid coolers </a:t>
            </a:r>
            <a:r>
              <a:rPr lang="en-US" sz="1700">
                <a:cs typeface="Times New Roman" panose="02020603050405020304" pitchFamily="18" charset="0"/>
              </a:rPr>
              <a:t>along with a minimum efficiency and the recently published CTI acceptance test code to Table 6.8.1-7 Heat Rejection Equipment.  Technology being offered on some “free-cooling” air-cooled chillers  </a:t>
            </a:r>
            <a:r>
              <a:rPr lang="en-US" sz="1700">
                <a:cs typeface="Times New Roman" panose="02020603050405020304" pitchFamily="18" charset="0"/>
                <a:hlinkClick r:id="rId3"/>
              </a:rPr>
              <a:t>https://www.thermalcare.com/adiabatic-fluid-coolers/</a:t>
            </a:r>
            <a:endParaRPr lang="en-US" sz="17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V – of general interest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reference Std 169 Climate Data for Building Design Standards version 2021 </a:t>
            </a:r>
            <a:r>
              <a:rPr lang="en-US" sz="1700">
                <a:cs typeface="Times New Roman" panose="02020603050405020304" pitchFamily="18" charset="0"/>
              </a:rPr>
              <a:t>instead of 2013, w</a:t>
            </a:r>
            <a:r>
              <a:rPr lang="en-US" sz="1700">
                <a:cs typeface="Times New Roman" panose="02020603050405020304" pitchFamily="18" charset="0"/>
                <a:sym typeface="Wingdings" panose="05000000000000000000" pitchFamily="2" charset="2"/>
              </a:rPr>
              <a:t>rt US counties 85% no changes, 9% move to warmer zones, 3% to colder zones, 3% changes subzones (i.e. A, B, C)</a:t>
            </a:r>
            <a:endParaRPr lang="en-US" sz="1500">
              <a:cs typeface="Times New Roman" panose="02020603050405020304" pitchFamily="18" charset="0"/>
            </a:endParaRPr>
          </a:p>
          <a:p>
            <a:r>
              <a:rPr lang="en-US" sz="2000">
                <a:cs typeface="Times New Roman" panose="02020603050405020304" pitchFamily="18" charset="0"/>
              </a:rPr>
              <a:t>Discussion topics within the 90.1 Mechanical Subcommittee of interest to this committee</a:t>
            </a:r>
          </a:p>
          <a:p>
            <a:pPr lvl="1"/>
            <a:r>
              <a:rPr lang="en-US" sz="1600">
                <a:cs typeface="Times New Roman" panose="02020603050405020304" pitchFamily="18" charset="0"/>
              </a:rPr>
              <a:t>&gt;15 dT chilled water distribution requirements (Hydronics working group)</a:t>
            </a:r>
          </a:p>
          <a:p>
            <a:pPr lvl="1"/>
            <a:r>
              <a:rPr lang="en-US" sz="1600">
                <a:cs typeface="Times New Roman" panose="02020603050405020304" pitchFamily="18" charset="0"/>
              </a:rPr>
              <a:t>Chiller efficiency table updates in collaboration with related AHRI committee (Hydronics working group)</a:t>
            </a:r>
          </a:p>
          <a:p>
            <a:pPr lvl="1"/>
            <a:r>
              <a:rPr lang="en-US" sz="1600">
                <a:cs typeface="Times New Roman" panose="02020603050405020304" pitchFamily="18" charset="0"/>
              </a:rPr>
              <a:t>Requirements for all electric buildings (Decarb working group)</a:t>
            </a:r>
            <a:endParaRPr lang="en-US" sz="1600" dirty="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5E4C8786-2FFC-07F1-FC5F-BF4471C4EC1F}"/>
              </a:ext>
            </a:extLst>
          </p:cNvPr>
          <p:cNvGraphicFramePr>
            <a:graphicFrameLocks noGrp="1"/>
          </p:cNvGraphicFramePr>
          <p:nvPr/>
        </p:nvGraphicFramePr>
        <p:xfrm>
          <a:off x="4456471" y="2273758"/>
          <a:ext cx="5670754" cy="522208"/>
        </p:xfrm>
        <a:graphic>
          <a:graphicData uri="http://schemas.openxmlformats.org/drawingml/2006/table">
            <a:tbl>
              <a:tblPr firstRow="1" bandRow="1">
                <a:tableStyleId>{5C22544A-7EE6-4342-B048-85BDC9FD1C3A}</a:tableStyleId>
              </a:tblPr>
              <a:tblGrid>
                <a:gridCol w="3087197">
                  <a:extLst>
                    <a:ext uri="{9D8B030D-6E8A-4147-A177-3AD203B41FA5}">
                      <a16:colId xmlns:a16="http://schemas.microsoft.com/office/drawing/2014/main" val="2588623108"/>
                    </a:ext>
                  </a:extLst>
                </a:gridCol>
                <a:gridCol w="2583557">
                  <a:extLst>
                    <a:ext uri="{9D8B030D-6E8A-4147-A177-3AD203B41FA5}">
                      <a16:colId xmlns:a16="http://schemas.microsoft.com/office/drawing/2014/main" val="1425466259"/>
                    </a:ext>
                  </a:extLst>
                </a:gridCol>
              </a:tblGrid>
              <a:tr h="205885">
                <a:tc>
                  <a:txBody>
                    <a:bodyPr/>
                    <a:lstStyle/>
                    <a:p>
                      <a:r>
                        <a:rPr lang="en-US" sz="1100" dirty="0"/>
                        <a:t>Published    (*of interest to this committee)</a:t>
                      </a:r>
                    </a:p>
                  </a:txBody>
                  <a:tcPr/>
                </a:tc>
                <a:tc>
                  <a:txBody>
                    <a:bodyPr/>
                    <a:lstStyle/>
                    <a:p>
                      <a:r>
                        <a:rPr lang="en-US" sz="1100" dirty="0"/>
                        <a:t>In process</a:t>
                      </a:r>
                    </a:p>
                  </a:txBody>
                  <a:tcPr/>
                </a:tc>
                <a:extLst>
                  <a:ext uri="{0D108BD9-81ED-4DB2-BD59-A6C34878D82A}">
                    <a16:rowId xmlns:a16="http://schemas.microsoft.com/office/drawing/2014/main" val="2468492993"/>
                  </a:ext>
                </a:extLst>
              </a:tr>
              <a:tr h="2631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err="1">
                          <a:cs typeface="Times New Roman" panose="02020603050405020304" pitchFamily="18" charset="0"/>
                        </a:rPr>
                        <a:t>bo,ca,cv,cw,a,b,d,f,h,I</a:t>
                      </a:r>
                      <a:r>
                        <a:rPr lang="en-US" sz="1100" dirty="0">
                          <a:cs typeface="Times New Roman" panose="02020603050405020304" pitchFamily="18" charset="0"/>
                        </a:rPr>
                        <a:t>*,</a:t>
                      </a:r>
                      <a:r>
                        <a:rPr lang="en-US" sz="1100" dirty="0" err="1">
                          <a:cs typeface="Times New Roman" panose="02020603050405020304" pitchFamily="18" charset="0"/>
                        </a:rPr>
                        <a:t>j,k,l,m</a:t>
                      </a:r>
                      <a:r>
                        <a:rPr lang="en-US" sz="1100" dirty="0">
                          <a:cs typeface="Times New Roman" panose="02020603050405020304" pitchFamily="18" charset="0"/>
                        </a:rPr>
                        <a:t>*,</a:t>
                      </a:r>
                      <a:r>
                        <a:rPr lang="en-US" sz="1100" dirty="0" err="1">
                          <a:cs typeface="Times New Roman" panose="02020603050405020304" pitchFamily="18" charset="0"/>
                        </a:rPr>
                        <a:t>n,o,p,q</a:t>
                      </a:r>
                      <a:r>
                        <a:rPr lang="en-US" sz="1100" dirty="0">
                          <a:cs typeface="Times New Roman" panose="02020603050405020304" pitchFamily="18" charset="0"/>
                        </a:rPr>
                        <a:t>*,</a:t>
                      </a:r>
                      <a:r>
                        <a:rPr lang="en-US" sz="1100" dirty="0" err="1">
                          <a:cs typeface="Times New Roman" panose="02020603050405020304" pitchFamily="18" charset="0"/>
                        </a:rPr>
                        <a:t>r,t,v</a:t>
                      </a:r>
                      <a:r>
                        <a:rPr lang="en-US" sz="1100" dirty="0">
                          <a:cs typeface="Times New Roman" panose="02020603050405020304" pitchFamily="18" charset="0"/>
                        </a:rPr>
                        <a:t>*,</a:t>
                      </a:r>
                      <a:r>
                        <a:rPr lang="en-US" sz="1100" dirty="0" err="1">
                          <a:cs typeface="Times New Roman" panose="02020603050405020304" pitchFamily="18" charset="0"/>
                        </a:rPr>
                        <a:t>x,z</a:t>
                      </a:r>
                      <a:endParaRPr lang="en-US" sz="1100" dirty="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err="1">
                          <a:cs typeface="Times New Roman" panose="02020603050405020304" pitchFamily="18" charset="0"/>
                        </a:rPr>
                        <a:t>c,g,i,s,u,w,y,aa,ab,ac,ad,ae,af,ag,ah</a:t>
                      </a:r>
                      <a:endParaRPr lang="en-US" sz="1100" dirty="0">
                        <a:cs typeface="Times New Roman" panose="02020603050405020304" pitchFamily="18" charset="0"/>
                      </a:endParaRPr>
                    </a:p>
                  </a:txBody>
                  <a:tcPr/>
                </a:tc>
                <a:extLst>
                  <a:ext uri="{0D108BD9-81ED-4DB2-BD59-A6C34878D82A}">
                    <a16:rowId xmlns:a16="http://schemas.microsoft.com/office/drawing/2014/main" val="843552222"/>
                  </a:ext>
                </a:extLst>
              </a:tr>
            </a:tbl>
          </a:graphicData>
        </a:graphic>
      </p:graphicFrame>
      <p:sp>
        <p:nvSpPr>
          <p:cNvPr id="4" name="Rectangle: Rounded Corners 3">
            <a:extLst>
              <a:ext uri="{FF2B5EF4-FFF2-40B4-BE49-F238E27FC236}">
                <a16:creationId xmlns:a16="http://schemas.microsoft.com/office/drawing/2014/main" id="{D72FCFBC-D316-9ED7-A4B1-7C7C8B0B99A2}"/>
              </a:ext>
            </a:extLst>
          </p:cNvPr>
          <p:cNvSpPr/>
          <p:nvPr/>
        </p:nvSpPr>
        <p:spPr>
          <a:xfrm>
            <a:off x="9103383" y="-587322"/>
            <a:ext cx="2774291"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Not updated but okay as-is</a:t>
            </a:r>
          </a:p>
        </p:txBody>
      </p:sp>
    </p:spTree>
    <p:extLst>
      <p:ext uri="{BB962C8B-B14F-4D97-AF65-F5344CB8AC3E}">
        <p14:creationId xmlns:p14="http://schemas.microsoft.com/office/powerpoint/2010/main" val="1508496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TC 8.2 Standards Report</a:t>
            </a:r>
            <a:br>
              <a:rPr lang="en-US" dirty="0"/>
            </a:br>
            <a:r>
              <a:rPr lang="en-US" sz="2800" dirty="0"/>
              <a:t>ASHRAE Standard 90.1-2022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0" y="1351280"/>
            <a:ext cx="11907519" cy="5095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000" dirty="0">
                <a:cs typeface="Times New Roman" panose="02020603050405020304" pitchFamily="18" charset="0"/>
              </a:rPr>
              <a:t>Proposed Addenda BK – </a:t>
            </a:r>
            <a:r>
              <a:rPr lang="en-US" sz="2000" dirty="0">
                <a:cs typeface="Times New Roman" panose="02020603050405020304" pitchFamily="18" charset="0"/>
                <a:sym typeface="Wingdings" panose="05000000000000000000" pitchFamily="2" charset="2"/>
              </a:rPr>
              <a:t>heat pump primary update  applied hydronic systems removed from scope</a:t>
            </a:r>
            <a:endParaRPr lang="en-US" sz="2000" dirty="0">
              <a:cs typeface="Times New Roman" panose="02020603050405020304" pitchFamily="18" charset="0"/>
            </a:endParaRPr>
          </a:p>
          <a:p>
            <a:pPr>
              <a:buFont typeface="Wingdings" panose="05000000000000000000" pitchFamily="2" charset="2"/>
              <a:buChar char="Ø"/>
            </a:pPr>
            <a:r>
              <a:rPr lang="en-US" sz="2000" dirty="0">
                <a:cs typeface="Times New Roman" panose="02020603050405020304" pitchFamily="18" charset="0"/>
              </a:rPr>
              <a:t>Addenda when published are available at:</a:t>
            </a:r>
          </a:p>
          <a:p>
            <a:pPr marL="0" indent="0">
              <a:spcBef>
                <a:spcPts val="0"/>
              </a:spcBef>
              <a:buFont typeface="Arial" panose="020B0604020202020204" pitchFamily="34" charset="0"/>
              <a:buNone/>
            </a:pPr>
            <a:r>
              <a:rPr lang="en-US" sz="2000" dirty="0">
                <a:cs typeface="Times New Roman" panose="02020603050405020304" pitchFamily="18" charset="0"/>
              </a:rPr>
              <a:t>    			</a:t>
            </a:r>
            <a:r>
              <a:rPr lang="en-US" sz="1400" dirty="0">
                <a:hlinkClick r:id="rId3"/>
              </a:rPr>
              <a:t> https://www.ashrae.org/technical-resources/standards-and-guidelines/standards-addenda</a:t>
            </a:r>
            <a:endParaRPr lang="en-US" sz="1400" dirty="0"/>
          </a:p>
          <a:p>
            <a:pPr>
              <a:buFont typeface="Wingdings" panose="05000000000000000000" pitchFamily="2" charset="2"/>
              <a:buChar char="Ø"/>
            </a:pPr>
            <a:r>
              <a:rPr lang="en-US" sz="2000" dirty="0">
                <a:cs typeface="Times New Roman" panose="02020603050405020304" pitchFamily="18" charset="0"/>
              </a:rPr>
              <a:t>90.1 Mechanical Subcommittee Hydronics Working Group is developing 2028 work plan.</a:t>
            </a:r>
          </a:p>
          <a:p>
            <a:pPr marL="457200" indent="-457200">
              <a:buFont typeface="+mj-lt"/>
              <a:buAutoNum type="arabicPeriod"/>
            </a:pPr>
            <a:r>
              <a:rPr lang="en-US" sz="2000" dirty="0">
                <a:cs typeface="Times New Roman" panose="02020603050405020304" pitchFamily="18" charset="0"/>
              </a:rPr>
              <a:t>Requesting that TC 8.2 evaluate the potential for more stringent air-cooled minimum efficiencies. </a:t>
            </a:r>
          </a:p>
          <a:p>
            <a:pPr lvl="2">
              <a:buFont typeface="Wingdings" panose="05000000000000000000" pitchFamily="2" charset="2"/>
              <a:buChar char="Ø"/>
            </a:pPr>
            <a:endParaRPr lang="en-US" sz="400" dirty="0">
              <a:cs typeface="Times New Roman" panose="02020603050405020304" pitchFamily="18" charset="0"/>
            </a:endParaRPr>
          </a:p>
          <a:p>
            <a:pPr lvl="1"/>
            <a:r>
              <a:rPr lang="en-US" sz="1600" dirty="0">
                <a:cs typeface="Times New Roman" panose="02020603050405020304" pitchFamily="18" charset="0"/>
              </a:rPr>
              <a:t>12 years since last update (2010 addenda into 2013 version)</a:t>
            </a:r>
          </a:p>
          <a:p>
            <a:pPr lvl="1"/>
            <a:r>
              <a:rPr lang="en-US" sz="1600" dirty="0">
                <a:cs typeface="Times New Roman" panose="02020603050405020304" pitchFamily="18" charset="0"/>
              </a:rPr>
              <a:t>Current version, 90.1-2022 Table 6.8.1-3</a:t>
            </a:r>
          </a:p>
          <a:p>
            <a:pPr>
              <a:buFont typeface="Wingdings" panose="05000000000000000000" pitchFamily="2" charset="2"/>
              <a:buChar char="Ø"/>
            </a:pPr>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pPr lvl="1"/>
            <a:r>
              <a:rPr lang="en-US" sz="1600" dirty="0">
                <a:cs typeface="Times New Roman" panose="02020603050405020304" pitchFamily="18" charset="0"/>
              </a:rPr>
              <a:t>Experience of users/specifiers suggest industry opportunity to do better</a:t>
            </a:r>
          </a:p>
          <a:p>
            <a:pPr lvl="1"/>
            <a:r>
              <a:rPr lang="en-US" sz="1600" dirty="0">
                <a:cs typeface="Times New Roman" panose="02020603050405020304" pitchFamily="18" charset="0"/>
              </a:rPr>
              <a:t>Leverage AHRI if possible</a:t>
            </a:r>
          </a:p>
          <a:p>
            <a:pPr lvl="1"/>
            <a:endParaRPr lang="en-US" sz="600" dirty="0">
              <a:cs typeface="Times New Roman" panose="02020603050405020304" pitchFamily="18" charset="0"/>
            </a:endParaRPr>
          </a:p>
          <a:p>
            <a:pPr marL="457200" indent="-457200">
              <a:buFont typeface="+mj-lt"/>
              <a:buAutoNum type="arabicPeriod" startAt="2"/>
            </a:pPr>
            <a:r>
              <a:rPr lang="en-US" sz="2000" dirty="0">
                <a:cs typeface="Times New Roman" panose="02020603050405020304" pitchFamily="18" charset="0"/>
              </a:rPr>
              <a:t>Any additional non-standard conditions deserving of new </a:t>
            </a:r>
            <a:r>
              <a:rPr lang="en-US" sz="2000" dirty="0" err="1">
                <a:cs typeface="Times New Roman" panose="02020603050405020304" pitchFamily="18" charset="0"/>
              </a:rPr>
              <a:t>Kadj</a:t>
            </a:r>
            <a:r>
              <a:rPr lang="en-US" sz="2000" dirty="0">
                <a:cs typeface="Times New Roman" panose="02020603050405020304" pitchFamily="18" charset="0"/>
              </a:rPr>
              <a:t> or rating segmentation</a:t>
            </a:r>
          </a:p>
          <a:p>
            <a:endParaRPr lang="en-US" sz="2000" dirty="0">
              <a:cs typeface="Times New Roman" panose="02020603050405020304" pitchFamily="18" charset="0"/>
            </a:endParaRPr>
          </a:p>
          <a:p>
            <a:endParaRPr lang="en-US" sz="2000" dirty="0">
              <a:cs typeface="Times New Roman" panose="02020603050405020304" pitchFamily="18" charset="0"/>
            </a:endParaRPr>
          </a:p>
        </p:txBody>
      </p:sp>
      <p:graphicFrame>
        <p:nvGraphicFramePr>
          <p:cNvPr id="4" name="Object 3">
            <a:extLst>
              <a:ext uri="{FF2B5EF4-FFF2-40B4-BE49-F238E27FC236}">
                <a16:creationId xmlns:a16="http://schemas.microsoft.com/office/drawing/2014/main" id="{608720E5-FE85-F462-D505-743B20FF0E63}"/>
              </a:ext>
            </a:extLst>
          </p:cNvPr>
          <p:cNvGraphicFramePr>
            <a:graphicFrameLocks noChangeAspect="1"/>
          </p:cNvGraphicFramePr>
          <p:nvPr/>
        </p:nvGraphicFramePr>
        <p:xfrm>
          <a:off x="8695191" y="3320957"/>
          <a:ext cx="2361822" cy="2730220"/>
        </p:xfrm>
        <a:graphic>
          <a:graphicData uri="http://schemas.openxmlformats.org/presentationml/2006/ole">
            <mc:AlternateContent xmlns:mc="http://schemas.openxmlformats.org/markup-compatibility/2006">
              <mc:Choice xmlns:v="urn:schemas-microsoft-com:vml" Requires="v">
                <p:oleObj name="Document" r:id="rId4" imgW="7641061" imgH="8842379" progId="Word.Document.12">
                  <p:embed/>
                </p:oleObj>
              </mc:Choice>
              <mc:Fallback>
                <p:oleObj name="Document" r:id="rId4" imgW="7641061" imgH="8842379" progId="Word.Document.12">
                  <p:embed/>
                  <p:pic>
                    <p:nvPicPr>
                      <p:cNvPr id="4" name="Object 3">
                        <a:extLst>
                          <a:ext uri="{FF2B5EF4-FFF2-40B4-BE49-F238E27FC236}">
                            <a16:creationId xmlns:a16="http://schemas.microsoft.com/office/drawing/2014/main" id="{608720E5-FE85-F462-D505-743B20FF0E63}"/>
                          </a:ext>
                        </a:extLst>
                      </p:cNvPr>
                      <p:cNvPicPr/>
                      <p:nvPr/>
                    </p:nvPicPr>
                    <p:blipFill>
                      <a:blip r:embed="rId5"/>
                      <a:stretch>
                        <a:fillRect/>
                      </a:stretch>
                    </p:blipFill>
                    <p:spPr>
                      <a:xfrm>
                        <a:off x="8695191" y="3320957"/>
                        <a:ext cx="2361822" cy="2730220"/>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E7004C26-491B-BC28-AE9A-888D9644837A}"/>
              </a:ext>
            </a:extLst>
          </p:cNvPr>
          <p:cNvPicPr>
            <a:picLocks noChangeAspect="1"/>
          </p:cNvPicPr>
          <p:nvPr/>
        </p:nvPicPr>
        <p:blipFill>
          <a:blip r:embed="rId6"/>
          <a:stretch>
            <a:fillRect/>
          </a:stretch>
        </p:blipFill>
        <p:spPr>
          <a:xfrm>
            <a:off x="986816" y="3898873"/>
            <a:ext cx="6773397" cy="1412181"/>
          </a:xfrm>
          <a:prstGeom prst="rect">
            <a:avLst/>
          </a:prstGeom>
        </p:spPr>
      </p:pic>
      <p:sp>
        <p:nvSpPr>
          <p:cNvPr id="3" name="Rectangle: Rounded Corners 2">
            <a:extLst>
              <a:ext uri="{FF2B5EF4-FFF2-40B4-BE49-F238E27FC236}">
                <a16:creationId xmlns:a16="http://schemas.microsoft.com/office/drawing/2014/main" id="{2B884ED4-8269-263F-4D11-7073FF093E13}"/>
              </a:ext>
            </a:extLst>
          </p:cNvPr>
          <p:cNvSpPr/>
          <p:nvPr/>
        </p:nvSpPr>
        <p:spPr>
          <a:xfrm>
            <a:off x="9039225" y="-540386"/>
            <a:ext cx="2601594"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 RH 2025-06-22</a:t>
            </a:r>
          </a:p>
        </p:txBody>
      </p:sp>
    </p:spTree>
    <p:extLst>
      <p:ext uri="{BB962C8B-B14F-4D97-AF65-F5344CB8AC3E}">
        <p14:creationId xmlns:p14="http://schemas.microsoft.com/office/powerpoint/2010/main" val="800285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196P (Phil Johnson, Chair SPC 196P)</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552575"/>
            <a:ext cx="10515600" cy="4351338"/>
          </a:xfrm>
        </p:spPr>
        <p:txBody>
          <a:bodyPr>
            <a:normAutofit/>
          </a:bodyPr>
          <a:lstStyle/>
          <a:p>
            <a:r>
              <a:rPr lang="en-US" dirty="0"/>
              <a:t>Developing new document ASHRAE Standard 196 “Method of Test for Measuring Refrigerant Leak Rates”</a:t>
            </a:r>
          </a:p>
          <a:p>
            <a:r>
              <a:rPr lang="en-US" dirty="0"/>
              <a:t>As of 2023-Jun (Tampa), have reached consensus on resolving a fundamental question with the measurement method (under what range of conditions are ideal gas assumptions sufficiently valid), now need to implement the changes into the draft (and propagate changes into the examples in the informative appendices)</a:t>
            </a:r>
          </a:p>
          <a:p>
            <a:r>
              <a:rPr lang="en-US" dirty="0"/>
              <a:t>Committee behind target to have PPR1 sent out in Q4 2024, now expecting Q2 2025</a:t>
            </a:r>
          </a:p>
          <a:p>
            <a:endParaRPr lang="en-US" dirty="0"/>
          </a:p>
        </p:txBody>
      </p:sp>
      <p:sp>
        <p:nvSpPr>
          <p:cNvPr id="4" name="Rectangle: Rounded Corners 3">
            <a:extLst>
              <a:ext uri="{FF2B5EF4-FFF2-40B4-BE49-F238E27FC236}">
                <a16:creationId xmlns:a16="http://schemas.microsoft.com/office/drawing/2014/main" id="{1D7B5DDC-7B89-2821-BC69-B9CD853916BA}"/>
              </a:ext>
            </a:extLst>
          </p:cNvPr>
          <p:cNvSpPr/>
          <p:nvPr/>
        </p:nvSpPr>
        <p:spPr>
          <a:xfrm>
            <a:off x="9608209" y="-570230"/>
            <a:ext cx="2078966"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a:t>
            </a:r>
          </a:p>
        </p:txBody>
      </p:sp>
    </p:spTree>
    <p:extLst>
      <p:ext uri="{BB962C8B-B14F-4D97-AF65-F5344CB8AC3E}">
        <p14:creationId xmlns:p14="http://schemas.microsoft.com/office/powerpoint/2010/main" val="3041508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1" y="1622424"/>
            <a:ext cx="10753725" cy="5235575"/>
          </a:xfrm>
        </p:spPr>
        <p:txBody>
          <a:bodyPr>
            <a:normAutofit lnSpcReduction="10000"/>
          </a:bodyPr>
          <a:lstStyle/>
          <a:p>
            <a:r>
              <a:rPr lang="en-US" sz="2400" dirty="0"/>
              <a:t>SRS recommended and </a:t>
            </a:r>
            <a:r>
              <a:rPr lang="en-US" sz="2400" dirty="0" err="1"/>
              <a:t>StdC</a:t>
            </a:r>
            <a:r>
              <a:rPr lang="en-US" sz="2400" dirty="0"/>
              <a:t> approved at the Fall October 2024 meeting to </a:t>
            </a:r>
            <a:r>
              <a:rPr lang="en-US" sz="2400" b="1" dirty="0"/>
              <a:t>reaffirm</a:t>
            </a:r>
            <a:r>
              <a:rPr lang="en-US" sz="2400" dirty="0"/>
              <a:t> Standard 225-2020.</a:t>
            </a:r>
          </a:p>
          <a:p>
            <a:r>
              <a:rPr lang="en-US" sz="2400" dirty="0"/>
              <a:t>SRS reported to </a:t>
            </a:r>
            <a:r>
              <a:rPr lang="en-US" sz="2400" dirty="0" err="1"/>
              <a:t>StdC</a:t>
            </a:r>
            <a:r>
              <a:rPr lang="en-US" sz="2400" dirty="0"/>
              <a:t> in February 2025:</a:t>
            </a:r>
          </a:p>
          <a:p>
            <a:endParaRPr lang="en-US" sz="2400" dirty="0"/>
          </a:p>
          <a:p>
            <a:endParaRPr lang="en-US" sz="2400" dirty="0"/>
          </a:p>
          <a:p>
            <a:endParaRPr lang="en-US" sz="2400" dirty="0"/>
          </a:p>
          <a:p>
            <a:r>
              <a:rPr lang="en-US" sz="2400" dirty="0"/>
              <a:t>With the revised titles, scope, and mission statements of TC 8.2 and TC 8.1, it is now okay for TC 8.1 to be the cognizant TC.</a:t>
            </a:r>
          </a:p>
          <a:p>
            <a:r>
              <a:rPr lang="en-US" sz="2400" dirty="0"/>
              <a:t>See Orlando meeting minutes, motion to request transfer from TC 8.2 to TC 8.1 for cognizant TC of Standard 225 (also voted on similar motion in Indianapolis in June 2024)</a:t>
            </a:r>
          </a:p>
          <a:p>
            <a:r>
              <a:rPr lang="en-US" sz="2400" dirty="0"/>
              <a:t>Staff (</a:t>
            </a:r>
            <a:r>
              <a:rPr lang="en-US" sz="2400" dirty="0" err="1"/>
              <a:t>M.Weber</a:t>
            </a:r>
            <a:r>
              <a:rPr lang="en-US" sz="2400" dirty="0"/>
              <a:t>) confirmed on 2025-06-12 that TC 8.1 is now the cognizant TC (again)</a:t>
            </a:r>
          </a:p>
        </p:txBody>
      </p:sp>
      <p:sp>
        <p:nvSpPr>
          <p:cNvPr id="4" name="Rectangle: Rounded Corners 3">
            <a:extLst>
              <a:ext uri="{FF2B5EF4-FFF2-40B4-BE49-F238E27FC236}">
                <a16:creationId xmlns:a16="http://schemas.microsoft.com/office/drawing/2014/main" id="{8A9E436F-7D8E-8ADD-2EFF-99D3F9BAA9D9}"/>
              </a:ext>
            </a:extLst>
          </p:cNvPr>
          <p:cNvSpPr/>
          <p:nvPr/>
        </p:nvSpPr>
        <p:spPr>
          <a:xfrm>
            <a:off x="9789184" y="-535306"/>
            <a:ext cx="2078966"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Updated</a:t>
            </a:r>
          </a:p>
        </p:txBody>
      </p:sp>
      <p:pic>
        <p:nvPicPr>
          <p:cNvPr id="6" name="Picture 5">
            <a:extLst>
              <a:ext uri="{FF2B5EF4-FFF2-40B4-BE49-F238E27FC236}">
                <a16:creationId xmlns:a16="http://schemas.microsoft.com/office/drawing/2014/main" id="{4C7502E9-AF94-AFC1-5C68-B1FE7EDB752C}"/>
              </a:ext>
            </a:extLst>
          </p:cNvPr>
          <p:cNvPicPr>
            <a:picLocks noChangeAspect="1"/>
          </p:cNvPicPr>
          <p:nvPr/>
        </p:nvPicPr>
        <p:blipFill>
          <a:blip r:embed="rId2"/>
          <a:srcRect t="79974"/>
          <a:stretch>
            <a:fillRect/>
          </a:stretch>
        </p:blipFill>
        <p:spPr>
          <a:xfrm>
            <a:off x="8534089" y="2382889"/>
            <a:ext cx="2219635" cy="345302"/>
          </a:xfrm>
          <a:prstGeom prst="rect">
            <a:avLst/>
          </a:prstGeom>
        </p:spPr>
      </p:pic>
      <p:pic>
        <p:nvPicPr>
          <p:cNvPr id="7" name="Picture 6">
            <a:extLst>
              <a:ext uri="{FF2B5EF4-FFF2-40B4-BE49-F238E27FC236}">
                <a16:creationId xmlns:a16="http://schemas.microsoft.com/office/drawing/2014/main" id="{85F5D90D-BBB3-4973-41AD-5B74D3974493}"/>
              </a:ext>
            </a:extLst>
          </p:cNvPr>
          <p:cNvPicPr>
            <a:picLocks noChangeAspect="1"/>
          </p:cNvPicPr>
          <p:nvPr/>
        </p:nvPicPr>
        <p:blipFill>
          <a:blip r:embed="rId2"/>
          <a:srcRect b="76020"/>
          <a:stretch>
            <a:fillRect/>
          </a:stretch>
        </p:blipFill>
        <p:spPr>
          <a:xfrm>
            <a:off x="6096000" y="2357632"/>
            <a:ext cx="2219635" cy="413479"/>
          </a:xfrm>
          <a:prstGeom prst="rect">
            <a:avLst/>
          </a:prstGeom>
        </p:spPr>
      </p:pic>
      <p:pic>
        <p:nvPicPr>
          <p:cNvPr id="9" name="Picture 8">
            <a:extLst>
              <a:ext uri="{FF2B5EF4-FFF2-40B4-BE49-F238E27FC236}">
                <a16:creationId xmlns:a16="http://schemas.microsoft.com/office/drawing/2014/main" id="{057E0AE2-EF84-035D-A17B-3E9F00BC746A}"/>
              </a:ext>
            </a:extLst>
          </p:cNvPr>
          <p:cNvPicPr>
            <a:picLocks noChangeAspect="1"/>
          </p:cNvPicPr>
          <p:nvPr/>
        </p:nvPicPr>
        <p:blipFill>
          <a:blip r:embed="rId3"/>
          <a:stretch>
            <a:fillRect/>
          </a:stretch>
        </p:blipFill>
        <p:spPr>
          <a:xfrm>
            <a:off x="781042" y="2753447"/>
            <a:ext cx="8002117" cy="371527"/>
          </a:xfrm>
          <a:prstGeom prst="rect">
            <a:avLst/>
          </a:prstGeom>
        </p:spPr>
      </p:pic>
      <p:pic>
        <p:nvPicPr>
          <p:cNvPr id="13" name="Picture 12">
            <a:extLst>
              <a:ext uri="{FF2B5EF4-FFF2-40B4-BE49-F238E27FC236}">
                <a16:creationId xmlns:a16="http://schemas.microsoft.com/office/drawing/2014/main" id="{F2E9E689-39B1-506C-7303-B15445857D26}"/>
              </a:ext>
            </a:extLst>
          </p:cNvPr>
          <p:cNvPicPr>
            <a:picLocks noChangeAspect="1"/>
          </p:cNvPicPr>
          <p:nvPr/>
        </p:nvPicPr>
        <p:blipFill>
          <a:blip r:embed="rId4"/>
          <a:stretch>
            <a:fillRect/>
          </a:stretch>
        </p:blipFill>
        <p:spPr>
          <a:xfrm>
            <a:off x="781042" y="3124006"/>
            <a:ext cx="7796983" cy="1100582"/>
          </a:xfrm>
          <a:prstGeom prst="rect">
            <a:avLst/>
          </a:prstGeom>
        </p:spPr>
      </p:pic>
    </p:spTree>
    <p:extLst>
      <p:ext uri="{BB962C8B-B14F-4D97-AF65-F5344CB8AC3E}">
        <p14:creationId xmlns:p14="http://schemas.microsoft.com/office/powerpoint/2010/main" val="135489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30-2019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112713" y="1365250"/>
            <a:ext cx="12079287" cy="3546475"/>
          </a:xfrm>
        </p:spPr>
        <p:txBody>
          <a:bodyPr>
            <a:normAutofit/>
          </a:bodyPr>
          <a:lstStyle/>
          <a:p>
            <a:r>
              <a:rPr lang="en-US" sz="1800" dirty="0"/>
              <a:t>Developing addenda to ASHRAE Standard 30-2019 “Method of Testing Liquid Chillers” (designated as continuous maintenance)</a:t>
            </a:r>
          </a:p>
          <a:p>
            <a:r>
              <a:rPr lang="en-US" sz="1800" dirty="0"/>
              <a:t>Will publish a 2025 edition (with Addenda a, b, c, d, f, h, i). Galley proof being prepared.</a:t>
            </a:r>
          </a:p>
          <a:p>
            <a:r>
              <a:rPr lang="en-US" sz="1800" dirty="0"/>
              <a:t>Updated </a:t>
            </a:r>
            <a:r>
              <a:rPr lang="en-US" sz="1800" dirty="0">
                <a:hlinkClick r:id="rId3"/>
              </a:rPr>
              <a:t>errata sheet</a:t>
            </a:r>
            <a:r>
              <a:rPr lang="en-US" sz="1800" dirty="0"/>
              <a:t> issued </a:t>
            </a:r>
            <a:r>
              <a:rPr lang="en-US" sz="1800" dirty="0">
                <a:hlinkClick r:id="rId4"/>
              </a:rPr>
              <a:t>2024-Apr-24</a:t>
            </a:r>
            <a:endParaRPr lang="en-US" sz="1800" dirty="0"/>
          </a:p>
          <a:p>
            <a:r>
              <a:rPr lang="en-US" sz="1800" dirty="0"/>
              <a:t>2025-Feb-10 meeting:</a:t>
            </a:r>
          </a:p>
          <a:p>
            <a:pPr lvl="1">
              <a:buFont typeface="Calibri" panose="020F0502020204030204" pitchFamily="34" charset="0"/>
              <a:buChar char="◦"/>
            </a:pPr>
            <a:r>
              <a:rPr lang="en-US" sz="1600" dirty="0"/>
              <a:t>Resolved public comment to Addendum h (which will now proceed to publication).</a:t>
            </a:r>
          </a:p>
          <a:p>
            <a:pPr lvl="1">
              <a:buFont typeface="Calibri" panose="020F0502020204030204" pitchFamily="34" charset="0"/>
              <a:buChar char="◦"/>
            </a:pPr>
            <a:r>
              <a:rPr lang="en-US" sz="1600" dirty="0"/>
              <a:t>AHRI has a test plan to collect test data for air sampler temperature array versus air sampler with aspirating psychrometer (for developing ‘Addendum e’, for the next edition). Contract in process. Test data collection pending.</a:t>
            </a:r>
          </a:p>
          <a:p>
            <a:pPr lvl="1">
              <a:buFont typeface="Calibri" panose="020F0502020204030204" pitchFamily="34" charset="0"/>
              <a:buChar char="◦"/>
            </a:pPr>
            <a:r>
              <a:rPr lang="en-US" sz="1600" dirty="0"/>
              <a:t>Voted to recommend a seminar in Phoenix for ‘what’s new’ in Standard 30-2025. </a:t>
            </a:r>
          </a:p>
          <a:p>
            <a:r>
              <a:rPr lang="en-US" sz="1800" dirty="0"/>
              <a:t>Next meeting: late Mar / early Apr (Arlington/hybrid), joint meeting with AHRI Chillers STC</a:t>
            </a:r>
            <a:endParaRPr lang="en-US" sz="2000" dirty="0"/>
          </a:p>
        </p:txBody>
      </p:sp>
      <p:sp>
        <p:nvSpPr>
          <p:cNvPr id="6" name="TextBox 5">
            <a:extLst>
              <a:ext uri="{FF2B5EF4-FFF2-40B4-BE49-F238E27FC236}">
                <a16:creationId xmlns:a16="http://schemas.microsoft.com/office/drawing/2014/main" id="{3BD3B770-D33B-DE71-A5F7-2FB6B2417345}"/>
              </a:ext>
            </a:extLst>
          </p:cNvPr>
          <p:cNvSpPr txBox="1"/>
          <p:nvPr/>
        </p:nvSpPr>
        <p:spPr>
          <a:xfrm>
            <a:off x="431532" y="4705699"/>
            <a:ext cx="11328936" cy="2092881"/>
          </a:xfrm>
          <a:prstGeom prst="rect">
            <a:avLst/>
          </a:prstGeom>
          <a:noFill/>
        </p:spPr>
        <p:txBody>
          <a:bodyPr wrap="square">
            <a:spAutoFit/>
          </a:bodyPr>
          <a:lstStyle/>
          <a:p>
            <a:pPr>
              <a:lnSpc>
                <a:spcPct val="100000"/>
              </a:lnSpc>
              <a:spcBef>
                <a:spcPts val="0"/>
              </a:spcBef>
              <a:spcAft>
                <a:spcPts val="600"/>
              </a:spcAft>
            </a:pPr>
            <a:r>
              <a:rPr lang="en-US" sz="1000" b="1" i="1" dirty="0">
                <a:solidFill>
                  <a:prstClr val="black"/>
                </a:solidFill>
                <a:cs typeface="Times New Roman" panose="02020603050405020304" pitchFamily="18" charset="0"/>
              </a:rPr>
              <a:t>Addendum a</a:t>
            </a:r>
            <a:r>
              <a:rPr lang="en-US" sz="1000" dirty="0">
                <a:solidFill>
                  <a:prstClr val="black"/>
                </a:solidFill>
              </a:rPr>
              <a:t>. </a:t>
            </a:r>
            <a:r>
              <a:rPr lang="en-US" sz="1000" dirty="0"/>
              <a:t>Published in May 2020. </a:t>
            </a:r>
            <a:r>
              <a:rPr lang="en-US" sz="1000" dirty="0">
                <a:solidFill>
                  <a:prstClr val="black"/>
                </a:solidFill>
              </a:rPr>
              <a:t>Mainly clean-up including a requirement to test based on defined operating mode set points.</a:t>
            </a:r>
            <a:endParaRPr lang="en-US" sz="1000" baseline="-25000" dirty="0">
              <a:solidFill>
                <a:prstClr val="black"/>
              </a:solidFill>
            </a:endParaRPr>
          </a:p>
          <a:p>
            <a:pPr>
              <a:lnSpc>
                <a:spcPct val="100000"/>
              </a:lnSpc>
              <a:spcBef>
                <a:spcPts val="0"/>
              </a:spcBef>
              <a:spcAft>
                <a:spcPts val="600"/>
              </a:spcAft>
            </a:pPr>
            <a:r>
              <a:rPr lang="en-US" sz="1000" b="1" i="1" dirty="0">
                <a:cs typeface="Times New Roman" panose="02020603050405020304" pitchFamily="18" charset="0"/>
              </a:rPr>
              <a:t>Addendum b</a:t>
            </a:r>
            <a:r>
              <a:rPr lang="en-US" sz="1000" dirty="0"/>
              <a:t>. Published in April 2020. Mainly clean-up including clarification of </a:t>
            </a:r>
            <a:r>
              <a:rPr lang="el-GR" sz="1000" dirty="0"/>
              <a:t>Δ</a:t>
            </a:r>
            <a:r>
              <a:rPr lang="en-US" sz="1000" dirty="0" err="1"/>
              <a:t>p</a:t>
            </a:r>
            <a:r>
              <a:rPr lang="en-US" sz="1000" baseline="-25000" dirty="0" err="1"/>
              <a:t>adj</a:t>
            </a:r>
            <a:r>
              <a:rPr lang="en-US" sz="1000" dirty="0"/>
              <a:t>. Republished to add missing calibration workbook (.xlsx).</a:t>
            </a:r>
          </a:p>
          <a:p>
            <a:pPr>
              <a:lnSpc>
                <a:spcPct val="100000"/>
              </a:lnSpc>
              <a:spcBef>
                <a:spcPts val="0"/>
              </a:spcBef>
              <a:spcAft>
                <a:spcPts val="600"/>
              </a:spcAft>
            </a:pPr>
            <a:r>
              <a:rPr lang="en-US" sz="1000" b="1" i="1" dirty="0">
                <a:cs typeface="Times New Roman" panose="02020603050405020304" pitchFamily="18" charset="0"/>
              </a:rPr>
              <a:t>Addendum c</a:t>
            </a:r>
            <a:r>
              <a:rPr lang="en-US" sz="1000" dirty="0"/>
              <a:t>. Addition of adiabatic, free-cooling, and 4-pipe chillers by introduction of hybrid operating modes. APR1 Nov 2020. PPR1 public review </a:t>
            </a:r>
            <a:r>
              <a:rPr lang="en-US" sz="1000" dirty="0" err="1"/>
              <a:t>May</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Published December 2024.</a:t>
            </a:r>
          </a:p>
          <a:p>
            <a:pPr>
              <a:lnSpc>
                <a:spcPct val="100000"/>
              </a:lnSpc>
              <a:spcBef>
                <a:spcPts val="0"/>
              </a:spcBef>
              <a:spcAft>
                <a:spcPts val="600"/>
              </a:spcAft>
            </a:pPr>
            <a:r>
              <a:rPr lang="en-US" sz="1000" b="1" i="1" dirty="0">
                <a:cs typeface="Times New Roman" panose="02020603050405020304" pitchFamily="18" charset="0"/>
              </a:rPr>
              <a:t>Addendum d</a:t>
            </a:r>
            <a:r>
              <a:rPr lang="en-US" sz="1000" dirty="0"/>
              <a:t>. Published March 2024. Update to steady-state criteria.</a:t>
            </a:r>
          </a:p>
          <a:p>
            <a:pPr>
              <a:lnSpc>
                <a:spcPct val="100000"/>
              </a:lnSpc>
              <a:spcBef>
                <a:spcPts val="0"/>
              </a:spcBef>
              <a:spcAft>
                <a:spcPts val="600"/>
              </a:spcAft>
            </a:pPr>
            <a:r>
              <a:rPr lang="en-US" sz="1000" b="1" i="1" dirty="0">
                <a:cs typeface="Times New Roman" panose="02020603050405020304" pitchFamily="18" charset="0"/>
              </a:rPr>
              <a:t>Addendum e</a:t>
            </a:r>
            <a:r>
              <a:rPr lang="en-US" sz="1000" i="1" dirty="0">
                <a:cs typeface="Times New Roman" panose="02020603050405020304" pitchFamily="18" charset="0"/>
              </a:rPr>
              <a:t> (for next edition)</a:t>
            </a:r>
            <a:r>
              <a:rPr lang="en-US" sz="1000" dirty="0"/>
              <a:t>. Harmonization with AHRI 550/590, Section 4. Addition of air sampling arrays. PPR1 public review possible in late 2025 after AHRI research data collection.</a:t>
            </a:r>
          </a:p>
          <a:p>
            <a:pPr>
              <a:lnSpc>
                <a:spcPct val="100000"/>
              </a:lnSpc>
              <a:spcBef>
                <a:spcPts val="0"/>
              </a:spcBef>
              <a:spcAft>
                <a:spcPts val="600"/>
              </a:spcAft>
            </a:pPr>
            <a:r>
              <a:rPr lang="en-US" sz="1000" b="1" i="1" dirty="0">
                <a:cs typeface="Times New Roman" panose="02020603050405020304" pitchFamily="18" charset="0"/>
              </a:rPr>
              <a:t>Addendum f</a:t>
            </a:r>
            <a:r>
              <a:rPr lang="en-US" sz="1000" dirty="0"/>
              <a:t>. Published January 2023. Inclusion of AHRI 550/590, water pressure drop calculation tool.</a:t>
            </a:r>
          </a:p>
          <a:p>
            <a:pPr>
              <a:lnSpc>
                <a:spcPct val="100000"/>
              </a:lnSpc>
              <a:spcBef>
                <a:spcPts val="0"/>
              </a:spcBef>
              <a:spcAft>
                <a:spcPts val="600"/>
              </a:spcAft>
            </a:pPr>
            <a:r>
              <a:rPr lang="en-US" sz="1000" b="1" i="1" dirty="0">
                <a:cs typeface="Times New Roman" panose="02020603050405020304" pitchFamily="18" charset="0"/>
              </a:rPr>
              <a:t>Addendum g</a:t>
            </a:r>
            <a:r>
              <a:rPr lang="en-US" sz="1000" dirty="0"/>
              <a:t>. Nomenclature to use for temperature differences (keep as-is or change). Advisory Public Review </a:t>
            </a:r>
            <a:r>
              <a:rPr lang="en-US" sz="1000" dirty="0" err="1"/>
              <a:t>Jun</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Only 1 comment. SSPC30 decision to not change.</a:t>
            </a:r>
          </a:p>
          <a:p>
            <a:pPr>
              <a:lnSpc>
                <a:spcPct val="100000"/>
              </a:lnSpc>
              <a:spcBef>
                <a:spcPts val="0"/>
              </a:spcBef>
              <a:spcAft>
                <a:spcPts val="600"/>
              </a:spcAft>
            </a:pPr>
            <a:r>
              <a:rPr lang="en-US" sz="1000" b="1" i="1" dirty="0">
                <a:cs typeface="Times New Roman" panose="02020603050405020304" pitchFamily="18" charset="0"/>
              </a:rPr>
              <a:t>Addendum h</a:t>
            </a:r>
            <a:r>
              <a:rPr lang="en-US" sz="1000" dirty="0"/>
              <a:t>. Miscellaneous changes, harmonization with AHRI 550/590. PPR1 public review Nov29</a:t>
            </a:r>
            <a:r>
              <a:rPr lang="en-US" sz="1000" dirty="0">
                <a:latin typeface="Times New Roman" panose="02020603050405020304" pitchFamily="18" charset="0"/>
                <a:cs typeface="Times New Roman" panose="02020603050405020304" pitchFamily="18" charset="0"/>
              </a:rPr>
              <a:t>~</a:t>
            </a:r>
            <a:r>
              <a:rPr lang="en-US" sz="1000" dirty="0"/>
              <a:t>Dec 29 2024. One public comment received and resolved; will publish soon.</a:t>
            </a:r>
          </a:p>
          <a:p>
            <a:pPr>
              <a:lnSpc>
                <a:spcPct val="100000"/>
              </a:lnSpc>
              <a:spcBef>
                <a:spcPts val="0"/>
              </a:spcBef>
              <a:spcAft>
                <a:spcPts val="600"/>
              </a:spcAft>
            </a:pPr>
            <a:r>
              <a:rPr lang="en-US" sz="1000" b="1" i="1" dirty="0"/>
              <a:t>Addendum i</a:t>
            </a:r>
            <a:r>
              <a:rPr lang="en-US" sz="1000" dirty="0"/>
              <a:t>. TPS changes, water to liquid. PPR1 public review Oct25</a:t>
            </a:r>
            <a:r>
              <a:rPr lang="en-US" sz="1000" dirty="0">
                <a:latin typeface="Times New Roman" panose="02020603050405020304" pitchFamily="18" charset="0"/>
                <a:cs typeface="Times New Roman" panose="02020603050405020304" pitchFamily="18" charset="0"/>
              </a:rPr>
              <a:t>~</a:t>
            </a:r>
            <a:r>
              <a:rPr lang="en-US" sz="1000" dirty="0"/>
              <a:t>Nov24 2024. No public comments received. Published December 2024.</a:t>
            </a:r>
          </a:p>
        </p:txBody>
      </p:sp>
    </p:spTree>
    <p:extLst>
      <p:ext uri="{BB962C8B-B14F-4D97-AF65-F5344CB8AC3E}">
        <p14:creationId xmlns:p14="http://schemas.microsoft.com/office/powerpoint/2010/main" val="2213557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554538"/>
          </a:xfrm>
        </p:spPr>
        <p:txBody>
          <a:bodyPr>
            <a:normAutofit/>
          </a:bodyPr>
          <a:lstStyle/>
          <a:p>
            <a:r>
              <a:rPr lang="en-US" dirty="0"/>
              <a:t>Standard 23-2022 published “Methods for Performance Testing Positive Displacement Refrigerant Compressors and Compressor Units”.</a:t>
            </a:r>
          </a:p>
          <a:p>
            <a:r>
              <a:rPr lang="en-US" dirty="0"/>
              <a:t>Discussion of cognizant TC for 225, or perhaps harmonization activities.</a:t>
            </a:r>
          </a:p>
        </p:txBody>
      </p:sp>
    </p:spTree>
    <p:extLst>
      <p:ext uri="{BB962C8B-B14F-4D97-AF65-F5344CB8AC3E}">
        <p14:creationId xmlns:p14="http://schemas.microsoft.com/office/powerpoint/2010/main" val="814563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308324"/>
          </a:xfrm>
          <a:prstGeom prst="rect">
            <a:avLst/>
          </a:prstGeom>
          <a:noFill/>
        </p:spPr>
        <p:txBody>
          <a:bodyPr wrap="square" rtlCol="0">
            <a:spAutoFit/>
          </a:bodyPr>
          <a:lstStyle/>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provides a rating method for centrifugal compressors and a calculation method to compare centrifugal compressors with positive displacement compressors. </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a:t>
            </a:r>
            <a:r>
              <a:rPr lang="en-US" sz="1800" strike="sngStrike"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open-source</a:t>
            </a:r>
            <a:r>
              <a:rPr lang="en-US" sz="1800" dirty="0">
                <a:effectLst/>
                <a:latin typeface="Calibri" panose="020F0502020204030204" pitchFamily="34" charset="0"/>
                <a:ea typeface="Times New Roman" panose="02020603050405020304" pitchFamily="18" charset="0"/>
              </a:rPr>
              <a:t>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It is probable that a WG will be formed this year to review the standard to see how it’s working.</a:t>
            </a: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Would like to encourage use of the standard and participation in the next WG.</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746862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568325" y="1289050"/>
            <a:ext cx="11623675" cy="5126038"/>
          </a:xfrm>
        </p:spPr>
        <p:txBody>
          <a:bodyPr>
            <a:normAutofit/>
          </a:bodyPr>
          <a:lstStyle/>
          <a:p>
            <a:pPr marL="0" indent="0">
              <a:lnSpc>
                <a:spcPct val="100000"/>
              </a:lnSpc>
              <a:spcBef>
                <a:spcPts val="0"/>
              </a:spcBef>
              <a:spcAft>
                <a:spcPts val="600"/>
              </a:spcAft>
              <a:buNone/>
            </a:pPr>
            <a:r>
              <a:rPr lang="en-US" sz="1600" b="1" dirty="0"/>
              <a:t>TC 86: </a:t>
            </a:r>
            <a:r>
              <a:rPr lang="en-US" sz="1600" dirty="0"/>
              <a:t>Refrigeration and air-conditioning, </a:t>
            </a:r>
          </a:p>
          <a:p>
            <a:pPr marL="0" indent="0">
              <a:lnSpc>
                <a:spcPct val="100000"/>
              </a:lnSpc>
              <a:spcBef>
                <a:spcPts val="0"/>
              </a:spcBef>
              <a:spcAft>
                <a:spcPts val="600"/>
              </a:spcAft>
              <a:buNone/>
            </a:pPr>
            <a:r>
              <a:rPr lang="en-US" sz="1600" b="1" dirty="0"/>
              <a:t>SC 4: </a:t>
            </a:r>
            <a:r>
              <a:rPr lang="en-US" sz="1600" dirty="0"/>
              <a:t>Testing and Rating of refrigerant compressors</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WG2: </a:t>
            </a:r>
            <a:r>
              <a:rPr lang="en-US" sz="1600" dirty="0"/>
              <a:t>ISO 18501, </a:t>
            </a:r>
            <a:r>
              <a:rPr lang="en-US" sz="1600" i="1" dirty="0"/>
              <a:t>Positive displacement refrigerant compressor </a:t>
            </a:r>
            <a:r>
              <a:rPr lang="en-US" sz="1600" dirty="0"/>
              <a:t>(harmonizing: AHRI 540, EN 12900)</a:t>
            </a:r>
          </a:p>
          <a:p>
            <a:pPr marL="0" indent="0">
              <a:lnSpc>
                <a:spcPct val="100000"/>
              </a:lnSpc>
              <a:spcBef>
                <a:spcPts val="0"/>
              </a:spcBef>
              <a:spcAft>
                <a:spcPts val="600"/>
              </a:spcAft>
              <a:buNone/>
            </a:pPr>
            <a:r>
              <a:rPr lang="en-US" sz="1600" dirty="0">
                <a:solidFill>
                  <a:srgbClr val="FF0000"/>
                </a:solidFill>
              </a:rPr>
              <a:t>Published</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WG3: </a:t>
            </a:r>
            <a:r>
              <a:rPr lang="en-US" sz="1600" dirty="0"/>
              <a:t>ISO 18483, </a:t>
            </a:r>
            <a:r>
              <a:rPr lang="en-US" sz="1600" i="1" dirty="0"/>
              <a:t>Centrifugal refrigerant compressor </a:t>
            </a:r>
            <a:r>
              <a:rPr lang="en-US" sz="1600" dirty="0"/>
              <a:t>(harmonizing: AHRI 1520)</a:t>
            </a:r>
          </a:p>
          <a:p>
            <a:pPr marL="0" indent="0">
              <a:lnSpc>
                <a:spcPct val="100000"/>
              </a:lnSpc>
              <a:spcBef>
                <a:spcPts val="0"/>
              </a:spcBef>
              <a:spcAft>
                <a:spcPts val="600"/>
              </a:spcAft>
              <a:buNone/>
            </a:pPr>
            <a:r>
              <a:rPr lang="en-US" sz="1600" dirty="0">
                <a:solidFill>
                  <a:srgbClr val="FF0000"/>
                </a:solidFill>
              </a:rPr>
              <a:t>Published</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WG4: </a:t>
            </a:r>
            <a:r>
              <a:rPr lang="en-US" sz="1600" dirty="0"/>
              <a:t>ISO 18976, </a:t>
            </a:r>
            <a:r>
              <a:rPr lang="en-US" sz="1600" i="1" dirty="0"/>
              <a:t>Testing of refrigerant compressors </a:t>
            </a:r>
            <a:r>
              <a:rPr lang="en-US" sz="1600" dirty="0"/>
              <a:t>(harmonizing: ASHRAE 23 &amp; 225, EN 13771-1, and withdrawn version of ISO 917)</a:t>
            </a:r>
          </a:p>
          <a:p>
            <a:pPr marL="0" indent="0">
              <a:lnSpc>
                <a:spcPct val="100000"/>
              </a:lnSpc>
              <a:spcBef>
                <a:spcPts val="0"/>
              </a:spcBef>
              <a:spcAft>
                <a:spcPts val="600"/>
              </a:spcAft>
              <a:buNone/>
            </a:pPr>
            <a:r>
              <a:rPr lang="en-US" sz="1600" dirty="0">
                <a:solidFill>
                  <a:srgbClr val="FF0000"/>
                </a:solidFill>
              </a:rPr>
              <a:t>To be published in Q3 2025</a:t>
            </a:r>
          </a:p>
        </p:txBody>
      </p:sp>
      <p:sp>
        <p:nvSpPr>
          <p:cNvPr id="6" name="TextBox 5">
            <a:extLst>
              <a:ext uri="{FF2B5EF4-FFF2-40B4-BE49-F238E27FC236}">
                <a16:creationId xmlns:a16="http://schemas.microsoft.com/office/drawing/2014/main" id="{55717453-5E78-40EB-A729-64B468F8650D}"/>
              </a:ext>
            </a:extLst>
          </p:cNvPr>
          <p:cNvSpPr txBox="1"/>
          <p:nvPr/>
        </p:nvSpPr>
        <p:spPr>
          <a:xfrm>
            <a:off x="10010775" y="-1"/>
            <a:ext cx="2181225" cy="1243584"/>
          </a:xfrm>
          <a:prstGeom prst="rect">
            <a:avLst/>
          </a:prstGeom>
          <a:solidFill>
            <a:schemeClr val="bg2">
              <a:lumMod val="90000"/>
            </a:schemeClr>
          </a:solidFill>
        </p:spPr>
        <p:txBody>
          <a:bodyPr wrap="square" rtlCol="0">
            <a:spAutoFit/>
          </a:bodyPr>
          <a:lstStyle/>
          <a:p>
            <a:r>
              <a:rPr lang="en-US" sz="1400" b="1" dirty="0">
                <a:solidFill>
                  <a:schemeClr val="accent1">
                    <a:lumMod val="50000"/>
                  </a:schemeClr>
                </a:solidFill>
              </a:rPr>
              <a:t>Key:</a:t>
            </a:r>
          </a:p>
          <a:p>
            <a:r>
              <a:rPr lang="en-US" sz="1400" dirty="0">
                <a:solidFill>
                  <a:schemeClr val="accent1">
                    <a:lumMod val="50000"/>
                  </a:schemeClr>
                </a:solidFill>
              </a:rPr>
              <a:t>TC = Technical Committee</a:t>
            </a:r>
          </a:p>
          <a:p>
            <a:r>
              <a:rPr lang="en-US" sz="1400" dirty="0">
                <a:solidFill>
                  <a:schemeClr val="accent1">
                    <a:lumMod val="50000"/>
                  </a:schemeClr>
                </a:solidFill>
              </a:rPr>
              <a:t>SC = </a:t>
            </a:r>
            <a:r>
              <a:rPr lang="en-US" sz="1400" dirty="0" err="1">
                <a:solidFill>
                  <a:schemeClr val="accent1">
                    <a:lumMod val="50000"/>
                  </a:schemeClr>
                </a:solidFill>
              </a:rPr>
              <a:t>SubCommittee</a:t>
            </a:r>
            <a:endParaRPr lang="en-US" sz="1400" dirty="0">
              <a:solidFill>
                <a:schemeClr val="accent1">
                  <a:lumMod val="50000"/>
                </a:schemeClr>
              </a:solidFill>
            </a:endParaRPr>
          </a:p>
          <a:p>
            <a:r>
              <a:rPr lang="en-US" sz="1400" dirty="0">
                <a:solidFill>
                  <a:schemeClr val="accent1">
                    <a:lumMod val="50000"/>
                  </a:schemeClr>
                </a:solidFill>
              </a:rPr>
              <a:t>WG = Working Group</a:t>
            </a:r>
          </a:p>
          <a:p>
            <a:r>
              <a:rPr lang="en-US" sz="1400" dirty="0">
                <a:solidFill>
                  <a:schemeClr val="accent1">
                    <a:lumMod val="50000"/>
                  </a:schemeClr>
                </a:solidFill>
              </a:rPr>
              <a:t>AWI = Approved Work Item</a:t>
            </a:r>
          </a:p>
        </p:txBody>
      </p:sp>
    </p:spTree>
    <p:extLst>
      <p:ext uri="{BB962C8B-B14F-4D97-AF65-F5344CB8AC3E}">
        <p14:creationId xmlns:p14="http://schemas.microsoft.com/office/powerpoint/2010/main" val="41146134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Guideline 22-2012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457325"/>
            <a:ext cx="10515600" cy="4554538"/>
          </a:xfrm>
        </p:spPr>
        <p:txBody>
          <a:bodyPr>
            <a:normAutofit/>
          </a:bodyPr>
          <a:lstStyle/>
          <a:p>
            <a:r>
              <a:rPr lang="en-US" dirty="0"/>
              <a:t>Developing next edition of ASHRAE Guideline 22-2012 “Instrumentation for Monitoring Central Chilled Water Plant Efficiency” (designated as periodic maintenance)</a:t>
            </a:r>
          </a:p>
          <a:p>
            <a:r>
              <a:rPr lang="en-US" dirty="0"/>
              <a:t>PPR2 closed 2024-Jan-15. Some supportive comments with editorial changes.</a:t>
            </a:r>
          </a:p>
          <a:p>
            <a:r>
              <a:rPr lang="en-US" dirty="0"/>
              <a:t>Finally wrapping up since 2015, final publication submittal form sent and galley proof in process.</a:t>
            </a:r>
          </a:p>
        </p:txBody>
      </p:sp>
    </p:spTree>
    <p:extLst>
      <p:ext uri="{BB962C8B-B14F-4D97-AF65-F5344CB8AC3E}">
        <p14:creationId xmlns:p14="http://schemas.microsoft.com/office/powerpoint/2010/main" val="21357078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62122"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863600" y="1231900"/>
            <a:ext cx="11328400" cy="5129213"/>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Research S/C Chair Breakfast notes of interest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Strategic Initiatives</a:t>
            </a: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Health, Sustainable and </a:t>
            </a:r>
            <a:r>
              <a:rPr lang="en-US" sz="1800" dirty="0" err="1">
                <a:latin typeface="Times New Roman" panose="02020603050405020304" pitchFamily="18" charset="0"/>
                <a:ea typeface="Times New Roman" panose="02020603050405020304" pitchFamily="18" charset="0"/>
                <a:cs typeface="Times New Roman" panose="02020603050405020304" pitchFamily="18" charset="0"/>
              </a:rPr>
              <a:t>Resilent</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Communities</a:t>
            </a: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Empowered Workforce</a:t>
            </a: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Organization Agility</a:t>
            </a: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Emerging Technologies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Did you Know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r>
              <a:rPr lang="en-US" sz="1800" dirty="0"/>
              <a:t>ASHRAE currently has 37 active research projects.</a:t>
            </a:r>
          </a:p>
          <a:p>
            <a:r>
              <a:rPr lang="en-US" sz="1800" dirty="0"/>
              <a:t>Since 1959, ASHRAE has sponsored 1007 projects for a total cost of about $87.9M</a:t>
            </a:r>
          </a:p>
          <a:p>
            <a:r>
              <a:rPr lang="en-US" sz="1800" dirty="0"/>
              <a:t>ASHRAE members have </a:t>
            </a:r>
            <a:r>
              <a:rPr lang="en-US" sz="1800" b="1" u="sng" dirty="0"/>
              <a:t>FREE</a:t>
            </a:r>
            <a:r>
              <a:rPr lang="en-US" sz="1800" dirty="0"/>
              <a:t> access to </a:t>
            </a:r>
            <a:r>
              <a:rPr lang="en-US" sz="1800" b="1" u="sng" dirty="0"/>
              <a:t>ALL</a:t>
            </a:r>
            <a:r>
              <a:rPr lang="en-US" sz="1800" dirty="0"/>
              <a:t> research project final reports </a:t>
            </a:r>
          </a:p>
          <a:p>
            <a:r>
              <a:rPr lang="en-US" sz="1800" dirty="0"/>
              <a:t>ASHRAE provides its members with </a:t>
            </a:r>
            <a:r>
              <a:rPr lang="en-US" sz="1800" b="1" u="sng" dirty="0"/>
              <a:t>FREE </a:t>
            </a:r>
            <a:r>
              <a:rPr lang="en-US" sz="1800" dirty="0"/>
              <a:t>digital downloads of all four Handbooks, which are the largest beneficiaries of ASHRAE research results. </a:t>
            </a:r>
          </a:p>
          <a:p>
            <a:r>
              <a:rPr lang="en-US" sz="1800" dirty="0"/>
              <a:t>All this is on </a:t>
            </a:r>
            <a:r>
              <a:rPr lang="en-US" sz="1800" i="1" dirty="0">
                <a:solidFill>
                  <a:srgbClr val="FF0000"/>
                </a:solidFill>
              </a:rPr>
              <a:t>ASHRAE.org</a:t>
            </a:r>
            <a:r>
              <a:rPr lang="en-US" sz="1800" dirty="0"/>
              <a:t>, just click on RESEARCH</a:t>
            </a:r>
          </a:p>
          <a:p>
            <a:pPr marL="742950" marR="0" lvl="1" indent="-285750">
              <a:lnSpc>
                <a:spcPct val="107000"/>
              </a:lnSpc>
              <a:spcBef>
                <a:spcPts val="0"/>
              </a:spcBef>
              <a:spcAft>
                <a:spcPts val="0"/>
              </a:spcAft>
              <a:buFont typeface="Courier New" panose="02070309020205020404" pitchFamily="49" charset="0"/>
              <a:buChar char="o"/>
            </a:pPr>
            <a:endParaRPr lang="en-US" sz="11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1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304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EF930-9324-A22E-75C6-36DD82B96D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13A5EB-94CA-3188-A316-B1DAB68E8214}"/>
              </a:ext>
            </a:extLst>
          </p:cNvPr>
          <p:cNvSpPr>
            <a:spLocks noGrp="1"/>
          </p:cNvSpPr>
          <p:nvPr>
            <p:ph type="title"/>
          </p:nvPr>
        </p:nvSpPr>
        <p:spPr>
          <a:xfrm>
            <a:off x="838200" y="234950"/>
            <a:ext cx="11162122"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C2683189-D86C-E573-0408-3F9410E7D2F5}"/>
              </a:ext>
            </a:extLst>
          </p:cNvPr>
          <p:cNvSpPr>
            <a:spLocks noGrp="1"/>
          </p:cNvSpPr>
          <p:nvPr>
            <p:ph idx="4294967295"/>
          </p:nvPr>
        </p:nvSpPr>
        <p:spPr>
          <a:xfrm>
            <a:off x="863600" y="1231900"/>
            <a:ext cx="11328400" cy="5129213"/>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Feb 3</a:t>
            </a:r>
            <a:r>
              <a:rPr lang="en-US" sz="1800" baseline="30000" dirty="0">
                <a:latin typeface="Times New Roman" panose="02020603050405020304" pitchFamily="18" charset="0"/>
                <a:ea typeface="Times New Roman" panose="02020603050405020304" pitchFamily="18" charset="0"/>
                <a:cs typeface="Times New Roman" panose="02020603050405020304" pitchFamily="18" charset="0"/>
              </a:rPr>
              <a:t>rd</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a:t>
            </a:r>
          </a:p>
          <a:p>
            <a:pPr marL="0" marR="0">
              <a:spcBef>
                <a:spcPts val="0"/>
              </a:spcBef>
              <a:spcAft>
                <a:spcPts val="0"/>
              </a:spcAft>
            </a:pPr>
            <a:r>
              <a:rPr lang="en-US" sz="1800" dirty="0">
                <a:latin typeface="Times New Roman" panose="02020603050405020304" pitchFamily="18" charset="0"/>
                <a:cs typeface="Times New Roman" panose="02020603050405020304" pitchFamily="18" charset="0"/>
              </a:rPr>
              <a:t>Project update waiting on status</a:t>
            </a: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has been awarded.   Philip Johnson is the chair.   </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is stalled waiting on update from the project team.</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Of the 8 Chillers only on was found for testing.</a:t>
            </a:r>
          </a:p>
          <a:p>
            <a:pPr marL="742950" marR="0" lvl="1" indent="-285750">
              <a:lnSpc>
                <a:spcPct val="107000"/>
              </a:lnSpc>
              <a:spcBef>
                <a:spcPts val="0"/>
              </a:spcBef>
              <a:spcAft>
                <a:spcPts val="0"/>
              </a:spcAft>
              <a:buFont typeface="Courier New" panose="02070309020205020404" pitchFamily="49" charset="0"/>
              <a:buChar char="o"/>
            </a:pPr>
            <a:endPar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5CE4F6C-B174-BE4D-24AE-1E143736B845}"/>
              </a:ext>
            </a:extLst>
          </p:cNvPr>
          <p:cNvPicPr>
            <a:picLocks noChangeAspect="1"/>
          </p:cNvPicPr>
          <p:nvPr/>
        </p:nvPicPr>
        <p:blipFill>
          <a:blip r:embed="rId3"/>
          <a:stretch>
            <a:fillRect/>
          </a:stretch>
        </p:blipFill>
        <p:spPr>
          <a:xfrm>
            <a:off x="978805" y="4281807"/>
            <a:ext cx="5023889" cy="1594799"/>
          </a:xfrm>
          <a:prstGeom prst="rect">
            <a:avLst/>
          </a:prstGeom>
        </p:spPr>
      </p:pic>
    </p:spTree>
    <p:extLst>
      <p:ext uri="{BB962C8B-B14F-4D97-AF65-F5344CB8AC3E}">
        <p14:creationId xmlns:p14="http://schemas.microsoft.com/office/powerpoint/2010/main" val="10582879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731838" y="1422400"/>
            <a:ext cx="11460162" cy="5070475"/>
          </a:xfrm>
        </p:spPr>
        <p:txBody>
          <a:bodyPr>
            <a:normAutofit/>
          </a:bodyPr>
          <a:lstStyle/>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This is now Dead and will be removed next time.</a:t>
            </a:r>
            <a:br>
              <a:rPr lang="en-US" sz="1800" dirty="0">
                <a:latin typeface="Calibri" panose="020F0502020204030204" pitchFamily="34" charset="0"/>
                <a:ea typeface="Calibri" panose="020F0502020204030204" pitchFamily="34" charset="0"/>
                <a:cs typeface="Times New Roman" panose="02020603050405020304" pitchFamily="18" charset="0"/>
              </a:rPr>
            </a:b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Craig Bradshaw was the PI – Matt Cambio reported</a:t>
            </a:r>
          </a:p>
          <a:p>
            <a:pPr marL="742950" marR="0" lvl="1" indent="-285750">
              <a:lnSpc>
                <a:spcPct val="107000"/>
              </a:lnSpc>
              <a:spcBef>
                <a:spcPts val="0"/>
              </a:spcBef>
              <a:spcAft>
                <a:spcPts val="0"/>
              </a:spcAft>
              <a:buFont typeface="Courier New" panose="02070309020205020404" pitchFamily="49" charset="0"/>
              <a:buChar char="o"/>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Bef>
                <a:spcPts val="0"/>
              </a:spcBef>
            </a:pPr>
            <a:r>
              <a:rPr lang="en-US" sz="2000" dirty="0">
                <a:latin typeface="Times New Roman" panose="02020603050405020304" pitchFamily="18" charset="0"/>
                <a:cs typeface="Times New Roman" panose="02020603050405020304" pitchFamily="18" charset="0"/>
              </a:rPr>
              <a:t>Noted Davide and Craig were developing a RTAR related to semi-empirical compressor models.  Lastly discussed an item related to sub-atmospheric operation with Low GWP low ambient heat pumps.</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07000"/>
              </a:lnSpc>
              <a:spcBef>
                <a:spcPts val="0"/>
              </a:spcBef>
              <a:buFont typeface="Courier New" panose="02070309020205020404" pitchFamily="49" charset="0"/>
              <a:buChar char="o"/>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781445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2FAC6-4792-11EB-AD14-E15072A9B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D96E63-F8F3-E58C-92FD-D9C8B7B64DA2}"/>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633AEA3B-2A1B-BED4-85D8-3890A5429753}"/>
              </a:ext>
            </a:extLst>
          </p:cNvPr>
          <p:cNvSpPr>
            <a:spLocks noGrp="1"/>
          </p:cNvSpPr>
          <p:nvPr>
            <p:ph idx="4294967295"/>
          </p:nvPr>
        </p:nvSpPr>
        <p:spPr>
          <a:xfrm>
            <a:off x="731838" y="1422400"/>
            <a:ext cx="11460162" cy="5070475"/>
          </a:xfrm>
        </p:spPr>
        <p:txBody>
          <a:bodyPr>
            <a:normAutofit/>
          </a:bodyPr>
          <a:lstStyle/>
          <a:p>
            <a:pPr marL="457200" marR="0" lvl="1" indent="0">
              <a:buNone/>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 RTAR ideas: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Decarb in heating mode discussed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Joe Sanchez also mentioned high temperature heat pumps – modeling- (RTAR initiated)</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What is the limit of high temperature heat pump vs. vapor recompression? (Bruno)</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Other novel architectures?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application 100, 150, 200C temperatures?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Davide &amp; Craig submitting - Assessment of Extrapolation Capabilities and Uncertainty Quantification of Multi-Refrigerant Semi-Empirical Compressor Models TC 8.1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&amp; 8.2 Effects of sub-atmospheric operation with low GWP, low ambient heat pumps.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Leak rates and design suggestions (Matt / Daryl to follow up)</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 Contaminants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Refrigerant breakdown</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Possibility of electrical arching in a vacuum</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Potential for combustion in the presence of oil</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705086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85000" lnSpcReduction="20000"/>
          </a:bodyPr>
          <a:lstStyle/>
          <a:p>
            <a:r>
              <a:rPr lang="en-US" b="1" dirty="0"/>
              <a:t>Combined TC 8.02/8.01 Program Subcommittee Report</a:t>
            </a:r>
            <a:endParaRPr lang="en-US" sz="3200" b="1" dirty="0"/>
          </a:p>
          <a:p>
            <a:r>
              <a:rPr lang="en-US" u="sng" dirty="0"/>
              <a:t>2025 Summer Meeting, Phoenix, AZ</a:t>
            </a:r>
            <a:endParaRPr lang="en-US" sz="3200" b="1" dirty="0"/>
          </a:p>
          <a:p>
            <a:r>
              <a:rPr lang="en-US" u="sng" dirty="0"/>
              <a:t>Subcommittee Meeting</a:t>
            </a:r>
            <a:r>
              <a:rPr lang="en-US" dirty="0"/>
              <a:t>: June 10</a:t>
            </a:r>
            <a:r>
              <a:rPr lang="en-US" baseline="30000" dirty="0"/>
              <a:t>th</a:t>
            </a:r>
            <a:r>
              <a:rPr lang="en-US" dirty="0"/>
              <a:t>, 12:00 pm -2:00 pm EST</a:t>
            </a:r>
            <a:endParaRPr lang="en-US" sz="3200" b="1" dirty="0"/>
          </a:p>
          <a:p>
            <a:r>
              <a:rPr lang="en-US" u="sng" dirty="0"/>
              <a:t>Attendees</a:t>
            </a:r>
            <a:r>
              <a:rPr lang="en-US" dirty="0"/>
              <a:t>: Tiffany Abruzzo, Daryl Showalter, Mathew Cambio, Justin Prosser, Michael Perevozchikov, Davide Ziviani, Craig Bradshaw, Dan Kemper, Alex Schmig, Tiffany Abruzzo, Phillip Johnson, Chris Miller, Farhan Jurati, Riley Barta, </a:t>
            </a:r>
            <a:r>
              <a:rPr lang="en-US" dirty="0" err="1"/>
              <a:t>Jethrow</a:t>
            </a:r>
            <a:r>
              <a:rPr lang="en-US" dirty="0"/>
              <a:t> Medina, Nicholas Zupp, Margaret Mathison, Erik Anderson, </a:t>
            </a:r>
            <a:r>
              <a:rPr lang="en-US" dirty="0" err="1"/>
              <a:t>Yintao</a:t>
            </a:r>
            <a:r>
              <a:rPr lang="en-US" dirty="0"/>
              <a:t> Wang, Bruno de Carvalho, Heinz Juergensen, Kalen Gabel, Andreas Hoess, James Spalding, Sugun Tej Inampudi, Rick Heiden </a:t>
            </a:r>
            <a:endParaRPr lang="en-US" sz="3200" b="1" dirty="0"/>
          </a:p>
          <a:p>
            <a:pPr hangingPunct="0"/>
            <a:r>
              <a:rPr lang="en-US" dirty="0"/>
              <a:t>Phoenix Meeting Approval Update: </a:t>
            </a:r>
            <a:r>
              <a:rPr lang="en-US" u="sng" dirty="0"/>
              <a:t>3 Programs Approved</a:t>
            </a:r>
            <a:r>
              <a:rPr lang="en-US" dirty="0"/>
              <a:t>: Seminar 25(Reduced Order Models for Compressors)TC8.1, Seminar 40(Decarbonization with Thermal and Electrical Storage)</a:t>
            </a:r>
            <a:r>
              <a:rPr lang="en-US" dirty="0" err="1"/>
              <a:t>CoSponser</a:t>
            </a:r>
            <a:r>
              <a:rPr lang="en-US" dirty="0"/>
              <a:t>, Seminar 53(Decarbonization with </a:t>
            </a:r>
            <a:r>
              <a:rPr lang="en-US" dirty="0" err="1"/>
              <a:t>MultiSource</a:t>
            </a:r>
            <a:r>
              <a:rPr lang="en-US" dirty="0"/>
              <a:t> Heat Pumps)</a:t>
            </a:r>
            <a:r>
              <a:rPr lang="en-US" dirty="0" err="1"/>
              <a:t>CoSponser</a:t>
            </a:r>
            <a:endParaRPr lang="en-US" sz="3200" dirty="0"/>
          </a:p>
          <a:p>
            <a:endParaRPr lang="en-US" dirty="0"/>
          </a:p>
        </p:txBody>
      </p:sp>
    </p:spTree>
    <p:extLst>
      <p:ext uri="{BB962C8B-B14F-4D97-AF65-F5344CB8AC3E}">
        <p14:creationId xmlns:p14="http://schemas.microsoft.com/office/powerpoint/2010/main" val="3099350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825625"/>
            <a:ext cx="10515600" cy="4669768"/>
          </a:xfrm>
        </p:spPr>
        <p:txBody>
          <a:bodyPr>
            <a:normAutofit fontScale="77500" lnSpcReduction="20000"/>
          </a:bodyPr>
          <a:lstStyle/>
          <a:p>
            <a:r>
              <a:rPr lang="en-US" u="sng" dirty="0"/>
              <a:t>Current Approved Programs –  Summer Meeting Phoenix, AZ, 2025</a:t>
            </a:r>
            <a:r>
              <a:rPr lang="en-US" u="sng" baseline="30000" dirty="0"/>
              <a:t> </a:t>
            </a:r>
            <a:r>
              <a:rPr lang="en-US" u="sng" dirty="0"/>
              <a:t> </a:t>
            </a:r>
            <a:endParaRPr lang="en-US" dirty="0"/>
          </a:p>
          <a:p>
            <a:r>
              <a:rPr lang="en-US" b="1" dirty="0"/>
              <a:t>Seminar 25 – Reduced Order Models for Positive Displacement and Centrifugal Compressors -  </a:t>
            </a:r>
            <a:r>
              <a:rPr lang="en-US" dirty="0">
                <a:highlight>
                  <a:srgbClr val="FFFF00"/>
                </a:highlight>
              </a:rPr>
              <a:t>Monday June 23</a:t>
            </a:r>
            <a:r>
              <a:rPr lang="en-US" baseline="30000" dirty="0">
                <a:highlight>
                  <a:srgbClr val="FFFF00"/>
                </a:highlight>
              </a:rPr>
              <a:t>rd</a:t>
            </a:r>
            <a:r>
              <a:rPr lang="en-US" dirty="0">
                <a:highlight>
                  <a:srgbClr val="FFFF00"/>
                </a:highlight>
              </a:rPr>
              <a:t>, 2025, 8:00-9:30 WST Convention Center North 226BC (Level 2)</a:t>
            </a:r>
          </a:p>
          <a:p>
            <a:r>
              <a:rPr lang="en-US" b="1" dirty="0"/>
              <a:t>Seminar 40 Decarbonizing while saving money with Thermal and Electrical Storage -  </a:t>
            </a:r>
            <a:r>
              <a:rPr lang="en-US" dirty="0"/>
              <a:t>Tiffany Abruzzo (BAC) is chair of seminar.  Cosponsored by TC8.2.  Presenters: Stet Sanborn(SmithGroup San Francisco, Nancy Kohout(SmithGroup Chicago), Neil Conwan(e2 Company) </a:t>
            </a:r>
            <a:r>
              <a:rPr lang="en-US" dirty="0">
                <a:highlight>
                  <a:srgbClr val="FFFF00"/>
                </a:highlight>
              </a:rPr>
              <a:t>Tuesday June 24th, 2025, 8:00 – 9:30 WST CCN 226BC</a:t>
            </a:r>
          </a:p>
          <a:p>
            <a:r>
              <a:rPr lang="en-US" b="1" dirty="0"/>
              <a:t>Seminar 53 – Decarbonization with Multisource Heat Pumps and CO2 – </a:t>
            </a:r>
            <a:r>
              <a:rPr lang="en-US" dirty="0"/>
              <a:t>Tiffany Abruzzo (BAC) is chair of seminar. Cosponsored by TC 8.2. Presenters: Cynthia </a:t>
            </a:r>
            <a:r>
              <a:rPr lang="en-US" dirty="0" err="1"/>
              <a:t>Cogil</a:t>
            </a:r>
            <a:r>
              <a:rPr lang="en-US" dirty="0"/>
              <a:t>(SmithGroup Chicago), Victor Braciszewski(SmithGroup San Francisco), Robert Thompson (SmithGroup DC) </a:t>
            </a:r>
            <a:r>
              <a:rPr lang="en-US" dirty="0">
                <a:highlight>
                  <a:srgbClr val="FFFF00"/>
                </a:highlight>
              </a:rPr>
              <a:t>Tuesday June 24</a:t>
            </a:r>
            <a:r>
              <a:rPr lang="en-US" baseline="30000" dirty="0">
                <a:highlight>
                  <a:srgbClr val="FFFF00"/>
                </a:highlight>
              </a:rPr>
              <a:t>th</a:t>
            </a:r>
            <a:r>
              <a:rPr lang="en-US" dirty="0">
                <a:highlight>
                  <a:srgbClr val="FFFF00"/>
                </a:highlight>
              </a:rPr>
              <a:t>, 2025, 11:00-12:30 WST CCN 229B</a:t>
            </a:r>
            <a:endParaRPr lang="en-US" b="1" dirty="0">
              <a:highlight>
                <a:srgbClr val="FFFF00"/>
              </a:highlight>
            </a:endParaRPr>
          </a:p>
          <a:p>
            <a:pPr marL="0" indent="0">
              <a:buNone/>
            </a:pPr>
            <a:endParaRPr lang="en-US" dirty="0">
              <a:highlight>
                <a:srgbClr val="FFFF00"/>
              </a:highlight>
            </a:endParaRPr>
          </a:p>
          <a:p>
            <a:pPr marL="0" indent="0">
              <a:buNone/>
            </a:pPr>
            <a:r>
              <a:rPr lang="en-US" b="1" dirty="0"/>
              <a:t>Great Job to all involved!!!!!</a:t>
            </a:r>
          </a:p>
          <a:p>
            <a:pPr marL="0" indent="0">
              <a:buNone/>
            </a:pPr>
            <a:endParaRPr lang="en-US" dirty="0"/>
          </a:p>
          <a:p>
            <a:pPr marL="0" lvl="0" indent="0">
              <a:buNone/>
            </a:pPr>
            <a:endParaRPr lang="en-US" dirty="0"/>
          </a:p>
          <a:p>
            <a:endParaRPr lang="en-US" dirty="0"/>
          </a:p>
        </p:txBody>
      </p:sp>
    </p:spTree>
    <p:extLst>
      <p:ext uri="{BB962C8B-B14F-4D97-AF65-F5344CB8AC3E}">
        <p14:creationId xmlns:p14="http://schemas.microsoft.com/office/powerpoint/2010/main" val="3307938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493838"/>
            <a:ext cx="11563350" cy="5089525"/>
          </a:xfrm>
        </p:spPr>
        <p:txBody>
          <a:bodyPr>
            <a:normAutofit fontScale="85000" lnSpcReduction="20000"/>
          </a:bodyPr>
          <a:lstStyle/>
          <a:p>
            <a:r>
              <a:rPr lang="en-US" sz="1600" u="sng" dirty="0"/>
              <a:t>Future Program Ideas – Beyond Phoenix</a:t>
            </a:r>
          </a:p>
          <a:p>
            <a:endParaRPr lang="en-US" sz="1600" b="1" dirty="0"/>
          </a:p>
          <a:p>
            <a:pPr lvl="0" hangingPunct="0"/>
            <a:r>
              <a:rPr lang="en-US" sz="1600" b="1" dirty="0"/>
              <a:t>Electrification of Heating Chapter 2: Industrial and Healthcare Markets as well as Heat Recovery Applications –</a:t>
            </a:r>
            <a:r>
              <a:rPr lang="en-US" sz="1600" dirty="0"/>
              <a:t> Chris Miller possible chair.(should have good jobsite data by June)   Good candidate for Track # 6; Heat Pumps, Refrigerants, and Decarbonization.</a:t>
            </a:r>
          </a:p>
          <a:p>
            <a:pPr lvl="0" hangingPunct="0"/>
            <a:r>
              <a:rPr lang="en-US" sz="1600" b="1" dirty="0"/>
              <a:t>Electrification of various Heating Applications and the challenges of capacity modulation using different compressor types: Which applications can be served by electrification today and which ones cannot. </a:t>
            </a:r>
            <a:r>
              <a:rPr lang="en-US" sz="1600" dirty="0"/>
              <a:t>Rick </a:t>
            </a:r>
            <a:r>
              <a:rPr lang="en-US" sz="1600" dirty="0" err="1"/>
              <a:t>Heiden</a:t>
            </a:r>
            <a:r>
              <a:rPr lang="en-US" sz="1600" dirty="0"/>
              <a:t> as a potential chair.  Good candidate for Track # 6: Heat Pumps, Refrigerants and Decarbonization</a:t>
            </a:r>
          </a:p>
          <a:p>
            <a:pPr lvl="0" hangingPunct="0"/>
            <a:r>
              <a:rPr lang="en-US" sz="1600" b="1" dirty="0"/>
              <a:t>Application Issues with New Refrigerants and Indoor Chillers: Does Standard 15 (equipment room design) properly cover the flammability issue?  </a:t>
            </a:r>
            <a:r>
              <a:rPr lang="en-US" sz="1600" dirty="0"/>
              <a:t>Phil Johnson as a potential chair.  Good candidate for Track # 2: HVAC Systems and Equipment</a:t>
            </a:r>
          </a:p>
          <a:p>
            <a:pPr lvl="0" hangingPunct="0"/>
            <a:r>
              <a:rPr lang="en-US" sz="1600" b="1" dirty="0"/>
              <a:t>Decarbonization and District Cooling / Heating – </a:t>
            </a:r>
            <a:r>
              <a:rPr lang="en-US" sz="1600" dirty="0"/>
              <a:t>Tiffany Abruzzo possible chair. Good candidate for Track # 6; Heat Pumps, Refrigerants, and Decarbonization.</a:t>
            </a:r>
          </a:p>
          <a:p>
            <a:pPr lvl="0" hangingPunct="0"/>
            <a:r>
              <a:rPr lang="en-US" sz="1600" b="1" dirty="0"/>
              <a:t>Applying Centrifugal Compressors to all Chiller Types. Oil Free Centrifugal Compressors increasing efficiency of Air-Cooled Chillers. </a:t>
            </a:r>
            <a:r>
              <a:rPr lang="en-US" sz="1600" dirty="0"/>
              <a:t>Mark Rogan possible chair. Possible speakers mentioned: Ray Good, Tom Watson, Phil Johnson. Good candidate for Track # 2: HVAC Systems and Equipment.</a:t>
            </a:r>
          </a:p>
          <a:p>
            <a:pPr lvl="0" hangingPunct="0"/>
            <a:r>
              <a:rPr lang="en-US" sz="1600" b="1" dirty="0"/>
              <a:t>Technologies for Data Center Cooling – Air-Cooled vs Water-Cooled : </a:t>
            </a:r>
            <a:r>
              <a:rPr lang="en-US" sz="1600" dirty="0"/>
              <a:t>Possible Cosponsors 9.9, 8.1?</a:t>
            </a:r>
          </a:p>
          <a:p>
            <a:pPr lvl="0" hangingPunct="0"/>
            <a:r>
              <a:rPr lang="en-US" sz="1600" b="1" dirty="0"/>
              <a:t>Service, Maintenance, &amp; Troubleshooting of compressors including Scroll, Screw, Centrifugal, and Reciprocating </a:t>
            </a:r>
            <a:r>
              <a:rPr lang="en-US" sz="1600" dirty="0"/>
              <a:t>Proposed by Joe Sanchez in </a:t>
            </a:r>
            <a:r>
              <a:rPr lang="en-US" sz="1600" dirty="0" err="1"/>
              <a:t>SubCommittee</a:t>
            </a:r>
            <a:r>
              <a:rPr lang="en-US" sz="1600" dirty="0"/>
              <a:t> meeting</a:t>
            </a:r>
            <a:endParaRPr lang="en-US" sz="1600" b="1" dirty="0"/>
          </a:p>
          <a:p>
            <a:pPr lvl="0" hangingPunct="0"/>
            <a:r>
              <a:rPr lang="en-US" sz="1600" b="1" dirty="0"/>
              <a:t>Any other topic ideas? </a:t>
            </a:r>
            <a:r>
              <a:rPr lang="en-US" sz="1600" dirty="0"/>
              <a:t>Open to the floor</a:t>
            </a:r>
            <a:endParaRPr lang="en-US" sz="1600" b="1" dirty="0"/>
          </a:p>
          <a:p>
            <a:pPr marL="0" lvl="0" indent="0" hangingPunct="0">
              <a:buNone/>
            </a:pPr>
            <a:endParaRPr lang="en-US" sz="1600" b="1" dirty="0"/>
          </a:p>
          <a:p>
            <a:pPr hangingPunct="0"/>
            <a:r>
              <a:rPr lang="en-US" sz="1600" i="1" u="sng" dirty="0"/>
              <a:t>Next Meeting</a:t>
            </a:r>
            <a:endParaRPr lang="en-US" sz="1600" dirty="0"/>
          </a:p>
          <a:p>
            <a:pPr lvl="0" hangingPunct="0"/>
            <a:r>
              <a:rPr lang="en-US" sz="1600" dirty="0"/>
              <a:t>Subcommittee will meet via conference call in early January 2026</a:t>
            </a:r>
          </a:p>
        </p:txBody>
      </p:sp>
    </p:spTree>
    <p:extLst>
      <p:ext uri="{BB962C8B-B14F-4D97-AF65-F5344CB8AC3E}">
        <p14:creationId xmlns:p14="http://schemas.microsoft.com/office/powerpoint/2010/main" val="1442753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70000" lnSpcReduction="20000"/>
          </a:bodyPr>
          <a:lstStyle/>
          <a:p>
            <a:pPr hangingPunct="0"/>
            <a:r>
              <a:rPr lang="en-US" b="1" dirty="0"/>
              <a:t>2026 Winter Meeting/Conference Las Vegas Jan 31</a:t>
            </a:r>
            <a:r>
              <a:rPr lang="en-US" b="1" baseline="30000" dirty="0"/>
              <a:t>st</a:t>
            </a:r>
            <a:r>
              <a:rPr lang="en-US" b="1" dirty="0"/>
              <a:t>-Feb 4</a:t>
            </a:r>
            <a:r>
              <a:rPr lang="en-US" b="1" baseline="30000" dirty="0"/>
              <a:t>th</a:t>
            </a:r>
            <a:r>
              <a:rPr lang="en-US" b="1" dirty="0"/>
              <a:t> : </a:t>
            </a:r>
            <a:endParaRPr lang="en-US" dirty="0"/>
          </a:p>
          <a:p>
            <a:pPr hangingPunct="0"/>
            <a:r>
              <a:rPr lang="en-US" dirty="0"/>
              <a:t>Important dates:</a:t>
            </a:r>
          </a:p>
          <a:p>
            <a:pPr lvl="0" hangingPunct="0"/>
            <a:r>
              <a:rPr lang="en-US" dirty="0"/>
              <a:t>Friday August 1</a:t>
            </a:r>
            <a:r>
              <a:rPr lang="en-US" baseline="30000" dirty="0"/>
              <a:t>st</a:t>
            </a:r>
            <a:r>
              <a:rPr lang="en-US" dirty="0"/>
              <a:t>  -  Program Proposals Due</a:t>
            </a:r>
          </a:p>
          <a:p>
            <a:pPr lvl="0" hangingPunct="0"/>
            <a:r>
              <a:rPr lang="en-US" dirty="0"/>
              <a:t>Friday October 3rd -  Program accept/reject notifications</a:t>
            </a:r>
          </a:p>
          <a:p>
            <a:pPr lvl="0" hangingPunct="0"/>
            <a:r>
              <a:rPr lang="en-US" dirty="0"/>
              <a:t>TBD - Program submission deadline</a:t>
            </a:r>
          </a:p>
          <a:p>
            <a:pPr lvl="0" hangingPunct="0"/>
            <a:endParaRPr lang="en-US" dirty="0"/>
          </a:p>
          <a:p>
            <a:r>
              <a:rPr lang="en-US" b="1" dirty="0"/>
              <a:t>2025 Summer Meeting/Conference Program Tracks Phoenix</a:t>
            </a:r>
            <a:endParaRPr lang="en-US" dirty="0"/>
          </a:p>
          <a:p>
            <a:pPr lvl="1"/>
            <a:r>
              <a:rPr lang="en-US" dirty="0"/>
              <a:t>Track 1 -  Fundamentals and Applications </a:t>
            </a:r>
          </a:p>
          <a:p>
            <a:pPr lvl="1"/>
            <a:r>
              <a:rPr lang="en-US" dirty="0"/>
              <a:t>Track 2 -  HVAC&amp;R Systems and Equipment</a:t>
            </a:r>
          </a:p>
          <a:p>
            <a:pPr lvl="1"/>
            <a:r>
              <a:rPr lang="en-US" dirty="0"/>
              <a:t>Track 3 – Refrigeration &amp; Refrigerants</a:t>
            </a:r>
          </a:p>
          <a:p>
            <a:pPr lvl="1"/>
            <a:r>
              <a:rPr lang="en-US" dirty="0"/>
              <a:t>Track 4 – Research Summit</a:t>
            </a:r>
          </a:p>
          <a:p>
            <a:pPr lvl="1"/>
            <a:r>
              <a:rPr lang="en-US" dirty="0"/>
              <a:t>Track 5 – Energy Storage &amp; Grid Resiliency</a:t>
            </a:r>
          </a:p>
          <a:p>
            <a:pPr lvl="1"/>
            <a:r>
              <a:rPr lang="en-US" dirty="0"/>
              <a:t>Track 6 – Pathways to Building Decarbonization</a:t>
            </a:r>
          </a:p>
          <a:p>
            <a:pPr lvl="1"/>
            <a:r>
              <a:rPr lang="en-US" dirty="0"/>
              <a:t>Track 7 – Artificial Intelligence</a:t>
            </a:r>
          </a:p>
          <a:p>
            <a:pPr lvl="1"/>
            <a:r>
              <a:rPr lang="en-US" dirty="0"/>
              <a:t>Track 8 – Indoor Environmental Quality for Healthy Buildings</a:t>
            </a:r>
          </a:p>
          <a:p>
            <a:pPr lvl="1"/>
            <a:r>
              <a:rPr lang="en-US" dirty="0"/>
              <a:t>Track 9 – Future Proofing the Built Environment</a:t>
            </a:r>
          </a:p>
          <a:p>
            <a:pPr marL="457200" lvl="1" indent="0">
              <a:buNone/>
            </a:pP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2760340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23875" y="1433045"/>
            <a:ext cx="10887075" cy="42165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Refrigeration: Chapter 8 - Factory Dehydrating, Charging &amp; Testing</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2022 Last Publication: MacBain, Sanchez, Perevozchikov</a:t>
            </a:r>
          </a:p>
          <a:p>
            <a:pPr marL="1200150" lvl="2"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2026 – Vote to approve updates at TC 8.1 Meeting</a:t>
            </a:r>
          </a:p>
          <a:p>
            <a:pPr marL="1657350" lvl="3"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Scott MacBain, Florian Simon, Andreas Josef Hoess, Haotian Liu, Jethro Medina</a:t>
            </a:r>
            <a:r>
              <a:rPr lang="en-US" sz="2000" dirty="0">
                <a:solidFill>
                  <a:prstClr val="black"/>
                </a:solidFill>
              </a:rPr>
              <a:t> </a:t>
            </a:r>
          </a:p>
          <a:p>
            <a:pPr marL="1657350" lvl="3" indent="-285750">
              <a:buFont typeface="Arial" panose="020B0604020202020204" pitchFamily="34" charset="0"/>
              <a:buChar char="•"/>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 &amp; 8.2</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2024 HVAC Systems &amp; Equipment: Chapter 38 and 43 – Compressors &amp; Liquid Chilling Systems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38</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Compressors | </a:t>
            </a: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43</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Liquid-Chilling Systems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2028 Next Revision – Updates due in July 2027</a:t>
            </a:r>
          </a:p>
          <a:p>
            <a:pPr marL="742950" lvl="1" indent="-285750">
              <a:buFont typeface="Arial" panose="020B0604020202020204" pitchFamily="34" charset="0"/>
              <a:buChar char="•"/>
              <a:defRPr/>
            </a:pPr>
            <a:r>
              <a:rPr lang="en-US" sz="2000" dirty="0">
                <a:solidFill>
                  <a:prstClr val="black"/>
                </a:solidFill>
                <a:latin typeface="Calibri" panose="020F0502020204030204"/>
              </a:rPr>
              <a:t>Volunteers for reviewing Chapters? Contact Jethro Medina (</a:t>
            </a:r>
            <a:r>
              <a:rPr lang="en-US" sz="2000" dirty="0">
                <a:solidFill>
                  <a:schemeClr val="accent1"/>
                </a:solidFill>
                <a:latin typeface="Calibri" panose="020F0502020204030204"/>
              </a:rPr>
              <a:t>jethro.medina@chemours.com</a:t>
            </a:r>
            <a:r>
              <a:rPr lang="en-US" sz="2000" dirty="0">
                <a:solidFill>
                  <a:prstClr val="black"/>
                </a:solidFill>
                <a:latin typeface="Calibri" panose="020F0502020204030204"/>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Jethro Medina (Chair)</a:t>
            </a:r>
          </a:p>
        </p:txBody>
      </p:sp>
    </p:spTree>
    <p:extLst>
      <p:ext uri="{BB962C8B-B14F-4D97-AF65-F5344CB8AC3E}">
        <p14:creationId xmlns:p14="http://schemas.microsoft.com/office/powerpoint/2010/main" val="22400678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p:txBody>
          <a:bodyPr/>
          <a:lstStyle/>
          <a:p>
            <a:r>
              <a:rPr lang="en-US" dirty="0"/>
              <a:t>TC8.2 Leadership Roles – T. Hunt</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4294967295"/>
          </p:nvPr>
        </p:nvSpPr>
        <p:spPr>
          <a:xfrm>
            <a:off x="0" y="1457325"/>
            <a:ext cx="8399282" cy="5083175"/>
          </a:xfrm>
        </p:spPr>
        <p:txBody>
          <a:bodyPr>
            <a:normAutofit fontScale="85000" lnSpcReduction="10000"/>
          </a:bodyPr>
          <a:lstStyle/>
          <a:p>
            <a:r>
              <a:rPr lang="en-US" dirty="0"/>
              <a:t>Chair – Trent Hunt</a:t>
            </a:r>
          </a:p>
          <a:p>
            <a:r>
              <a:rPr lang="en-US" dirty="0"/>
              <a:t>V Chair – Tiffany Bates Abruzzo</a:t>
            </a:r>
          </a:p>
          <a:p>
            <a:r>
              <a:rPr lang="en-US" dirty="0"/>
              <a:t>Secretary – Scott MacBain</a:t>
            </a:r>
          </a:p>
          <a:p>
            <a:r>
              <a:rPr lang="en-US" dirty="0"/>
              <a:t>Handbook – Jethro Medina</a:t>
            </a:r>
          </a:p>
          <a:p>
            <a:r>
              <a:rPr lang="en-US" dirty="0"/>
              <a:t>Programs – Mark Rogan</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#1 Ray Good (#2 Trent Hunt)</a:t>
            </a:r>
          </a:p>
          <a:p>
            <a:r>
              <a:rPr lang="en-US" dirty="0"/>
              <a:t>Effective until 2026 Annual Summer meeting – Austin, TX</a:t>
            </a:r>
          </a:p>
        </p:txBody>
      </p:sp>
    </p:spTree>
    <p:extLst>
      <p:ext uri="{BB962C8B-B14F-4D97-AF65-F5344CB8AC3E}">
        <p14:creationId xmlns:p14="http://schemas.microsoft.com/office/powerpoint/2010/main" val="27541331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p:txBody>
          <a:bodyPr>
            <a:normAutofit fontScale="90000"/>
          </a:bodyPr>
          <a:lstStyle/>
          <a:p>
            <a:r>
              <a:rPr lang="en-US" dirty="0"/>
              <a:t>Membership – T Abruzzo</a:t>
            </a:r>
            <a:br>
              <a:rPr lang="en-US" dirty="0"/>
            </a:br>
            <a:r>
              <a:rPr lang="en-US" sz="2700" dirty="0"/>
              <a:t>https://tpc.ashrae.org/Membership?cmtKey=83a02e09-1a12-4ee1-bbf8-3ba74490dec7</a:t>
            </a:r>
            <a:endParaRPr lang="en-US" dirty="0"/>
          </a:p>
        </p:txBody>
      </p:sp>
      <p:sp>
        <p:nvSpPr>
          <p:cNvPr id="3" name="Content Placeholder 2">
            <a:extLst>
              <a:ext uri="{FF2B5EF4-FFF2-40B4-BE49-F238E27FC236}">
                <a16:creationId xmlns:a16="http://schemas.microsoft.com/office/drawing/2014/main" id="{FC0E5CA1-11D9-92F3-FD61-878AA1FC2447}"/>
              </a:ext>
            </a:extLst>
          </p:cNvPr>
          <p:cNvSpPr txBox="1">
            <a:spLocks/>
          </p:cNvSpPr>
          <p:nvPr/>
        </p:nvSpPr>
        <p:spPr>
          <a:xfrm>
            <a:off x="190499" y="1473200"/>
            <a:ext cx="11888087" cy="4775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Updated 6/2025- PLEASE keep your bio updated &amp; let us know if you want to get more involved</a:t>
            </a:r>
          </a:p>
          <a:p>
            <a:r>
              <a:rPr lang="en-US" sz="2400" dirty="0"/>
              <a:t>How to Import Your TC Roster Information into MS-Outlook - </a:t>
            </a:r>
            <a:r>
              <a:rPr lang="en-US" sz="2400" dirty="0">
                <a:hlinkClick r:id="rId2"/>
              </a:rPr>
              <a:t>http://www.ashrae.org/TCs</a:t>
            </a:r>
            <a:endParaRPr lang="en-US" sz="2400" dirty="0"/>
          </a:p>
          <a:p>
            <a:r>
              <a:rPr lang="en-US" sz="2400" dirty="0"/>
              <a:t>Annual Meeting Attendance:</a:t>
            </a:r>
          </a:p>
          <a:p>
            <a:endParaRPr lang="en-US" dirty="0"/>
          </a:p>
          <a:p>
            <a:endParaRPr lang="en-US" dirty="0"/>
          </a:p>
          <a:p>
            <a:endParaRPr lang="en-US" dirty="0"/>
          </a:p>
        </p:txBody>
      </p:sp>
      <p:graphicFrame>
        <p:nvGraphicFramePr>
          <p:cNvPr id="4" name="Table 3">
            <a:extLst>
              <a:ext uri="{FF2B5EF4-FFF2-40B4-BE49-F238E27FC236}">
                <a16:creationId xmlns:a16="http://schemas.microsoft.com/office/drawing/2014/main" id="{09D01297-CDEB-A007-1BFB-423936B72117}"/>
              </a:ext>
            </a:extLst>
          </p:cNvPr>
          <p:cNvGraphicFramePr>
            <a:graphicFrameLocks noGrp="1"/>
          </p:cNvGraphicFramePr>
          <p:nvPr>
            <p:extLst>
              <p:ext uri="{D42A27DB-BD31-4B8C-83A1-F6EECF244321}">
                <p14:modId xmlns:p14="http://schemas.microsoft.com/office/powerpoint/2010/main" val="109714426"/>
              </p:ext>
            </p:extLst>
          </p:nvPr>
        </p:nvGraphicFramePr>
        <p:xfrm>
          <a:off x="733646" y="3429000"/>
          <a:ext cx="9420447" cy="3429000"/>
        </p:xfrm>
        <a:graphic>
          <a:graphicData uri="http://schemas.openxmlformats.org/drawingml/2006/table">
            <a:tbl>
              <a:tblPr>
                <a:tableStyleId>{5C22544A-7EE6-4342-B048-85BDC9FD1C3A}</a:tableStyleId>
              </a:tblPr>
              <a:tblGrid>
                <a:gridCol w="6484010">
                  <a:extLst>
                    <a:ext uri="{9D8B030D-6E8A-4147-A177-3AD203B41FA5}">
                      <a16:colId xmlns:a16="http://schemas.microsoft.com/office/drawing/2014/main" val="1803219794"/>
                    </a:ext>
                  </a:extLst>
                </a:gridCol>
                <a:gridCol w="2936437">
                  <a:extLst>
                    <a:ext uri="{9D8B030D-6E8A-4147-A177-3AD203B41FA5}">
                      <a16:colId xmlns:a16="http://schemas.microsoft.com/office/drawing/2014/main" val="218175662"/>
                    </a:ext>
                  </a:extLst>
                </a:gridCol>
              </a:tblGrid>
              <a:tr h="428625">
                <a:tc>
                  <a:txBody>
                    <a:bodyPr/>
                    <a:lstStyle/>
                    <a:p>
                      <a:pPr algn="ctr" fontAlgn="b"/>
                      <a:r>
                        <a:rPr lang="en-US" sz="1100" u="none" strike="noStrike" dirty="0">
                          <a:effectLst/>
                        </a:rPr>
                        <a:t> </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Number Present</a:t>
                      </a:r>
                      <a:endParaRPr lang="en-US" sz="12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999717671"/>
                  </a:ext>
                </a:extLst>
              </a:tr>
              <a:tr h="428625">
                <a:tc>
                  <a:txBody>
                    <a:bodyPr/>
                    <a:lstStyle/>
                    <a:p>
                      <a:pPr algn="l" fontAlgn="b"/>
                      <a:r>
                        <a:rPr lang="en-US" sz="1100" u="none" strike="noStrike" dirty="0">
                          <a:effectLst/>
                        </a:rPr>
                        <a:t>Voting Members (excluding Non-Quorum Members)</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6</a:t>
                      </a:r>
                      <a:endParaRPr lang="en-US" sz="1200" b="0" i="0" u="none" strike="noStrike" dirty="0">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805921502"/>
                  </a:ext>
                </a:extLst>
              </a:tr>
              <a:tr h="428625">
                <a:tc>
                  <a:txBody>
                    <a:bodyPr/>
                    <a:lstStyle/>
                    <a:p>
                      <a:pPr algn="l" fontAlgn="b"/>
                      <a:r>
                        <a:rPr lang="en-US" sz="1100" u="none" strike="noStrike">
                          <a:effectLst/>
                        </a:rPr>
                        <a:t>Non-Quorum Members</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a:effectLst/>
                        </a:rPr>
                        <a:t>9</a:t>
                      </a:r>
                      <a:endParaRPr lang="en-US" sz="1200" b="0" i="0" u="none" strike="noStrike">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50180789"/>
                  </a:ext>
                </a:extLst>
              </a:tr>
              <a:tr h="428625">
                <a:tc>
                  <a:txBody>
                    <a:bodyPr/>
                    <a:lstStyle/>
                    <a:p>
                      <a:pPr algn="l" fontAlgn="b"/>
                      <a:r>
                        <a:rPr lang="en-US" sz="1100" u="none" strike="noStrike" dirty="0">
                          <a:effectLst/>
                        </a:rPr>
                        <a:t>Corresponding Members</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8</a:t>
                      </a:r>
                      <a:endParaRPr lang="en-US" sz="1200" b="0" i="0" u="none" strike="noStrike" dirty="0">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70842820"/>
                  </a:ext>
                </a:extLst>
              </a:tr>
              <a:tr h="428625">
                <a:tc>
                  <a:txBody>
                    <a:bodyPr/>
                    <a:lstStyle/>
                    <a:p>
                      <a:pPr algn="l" fontAlgn="b"/>
                      <a:r>
                        <a:rPr lang="en-US" sz="1100" u="none" strike="noStrike" dirty="0">
                          <a:effectLst/>
                        </a:rPr>
                        <a:t>Provisional Members</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10</a:t>
                      </a:r>
                      <a:endParaRPr lang="en-US" sz="1200" b="0" i="0" u="none" strike="noStrike" dirty="0">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064269529"/>
                  </a:ext>
                </a:extLst>
              </a:tr>
              <a:tr h="428625">
                <a:tc>
                  <a:txBody>
                    <a:bodyPr/>
                    <a:lstStyle/>
                    <a:p>
                      <a:pPr algn="l" fontAlgn="b"/>
                      <a:r>
                        <a:rPr lang="en-US" sz="1100" u="none" strike="noStrike">
                          <a:effectLst/>
                        </a:rPr>
                        <a:t>Visitors/Guests</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a:effectLst/>
                        </a:rPr>
                        <a:t>12</a:t>
                      </a:r>
                      <a:endParaRPr lang="en-US" sz="1200" b="0" i="0" u="none" strike="noStrike">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861167017"/>
                  </a:ext>
                </a:extLst>
              </a:tr>
              <a:tr h="428625">
                <a:tc>
                  <a:txBody>
                    <a:bodyPr/>
                    <a:lstStyle/>
                    <a:p>
                      <a:pPr algn="l" fontAlgn="b"/>
                      <a:r>
                        <a:rPr lang="en-US" sz="1100" u="none" strike="noStrike">
                          <a:effectLst/>
                        </a:rPr>
                        <a:t>All members/guests who are ALSO YEA members</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11</a:t>
                      </a:r>
                      <a:endParaRPr lang="en-US" sz="1200" b="0" i="0" u="none" strike="noStrike" dirty="0">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56279630"/>
                  </a:ext>
                </a:extLst>
              </a:tr>
              <a:tr h="428625">
                <a:tc>
                  <a:txBody>
                    <a:bodyPr/>
                    <a:lstStyle/>
                    <a:p>
                      <a:pPr algn="l" fontAlgn="b"/>
                      <a:r>
                        <a:rPr lang="en-US" sz="1100" u="none" strike="noStrike">
                          <a:effectLst/>
                        </a:rPr>
                        <a:t>All members/guests who are ALSO International Members</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1200" u="none" strike="noStrike" dirty="0">
                          <a:effectLst/>
                        </a:rPr>
                        <a:t>5</a:t>
                      </a:r>
                      <a:endParaRPr lang="en-US" sz="1200" b="0" i="0" u="none" strike="noStrike" dirty="0">
                        <a:solidFill>
                          <a:srgbClr val="FF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501721158"/>
                  </a:ext>
                </a:extLst>
              </a:tr>
            </a:tbl>
          </a:graphicData>
        </a:graphic>
      </p:graphicFrame>
    </p:spTree>
    <p:extLst>
      <p:ext uri="{BB962C8B-B14F-4D97-AF65-F5344CB8AC3E}">
        <p14:creationId xmlns:p14="http://schemas.microsoft.com/office/powerpoint/2010/main" val="6349963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4" name="Content Placeholder 2">
            <a:extLst>
              <a:ext uri="{FF2B5EF4-FFF2-40B4-BE49-F238E27FC236}">
                <a16:creationId xmlns:a16="http://schemas.microsoft.com/office/drawing/2014/main" id="{7AFAC999-C859-EDB2-9891-F3CEB8A4F22D}"/>
              </a:ext>
            </a:extLst>
          </p:cNvPr>
          <p:cNvSpPr txBox="1">
            <a:spLocks/>
          </p:cNvSpPr>
          <p:nvPr/>
        </p:nvSpPr>
        <p:spPr>
          <a:xfrm>
            <a:off x="838200" y="1622426"/>
            <a:ext cx="10515600" cy="45545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General updates and maintenance</a:t>
            </a:r>
          </a:p>
          <a:p>
            <a:pPr lvl="1"/>
            <a:r>
              <a:rPr lang="en-US" dirty="0"/>
              <a:t>Meeting time, current power point agenda and links posted</a:t>
            </a:r>
          </a:p>
          <a:p>
            <a:pPr lvl="1"/>
            <a:r>
              <a:rPr lang="en-US" dirty="0"/>
              <a:t>Past agenda, minutes, and power point posted</a:t>
            </a:r>
          </a:p>
          <a:p>
            <a:pPr lvl="1"/>
            <a:r>
              <a:rPr lang="en-US" dirty="0"/>
              <a:t>Updated scope and verbiage throughout website to reflect accordingly</a:t>
            </a:r>
          </a:p>
          <a:p>
            <a:endParaRPr lang="en-US" dirty="0"/>
          </a:p>
          <a:p>
            <a:r>
              <a:rPr lang="en-US" dirty="0"/>
              <a:t>Please send documents from 2025 seminars so they can be added to the presentations section of the website</a:t>
            </a:r>
          </a:p>
          <a:p>
            <a:pPr marL="0" indent="0">
              <a:buFont typeface="Arial" panose="020B0604020202020204" pitchFamily="34" charset="0"/>
              <a:buNone/>
            </a:pPr>
            <a:endParaRPr lang="en-US" dirty="0"/>
          </a:p>
          <a:p>
            <a:r>
              <a:rPr lang="en-US" dirty="0">
                <a:hlinkClick r:id="rId3"/>
              </a:rPr>
              <a:t>https://tc0802.ashraetcs.org</a:t>
            </a:r>
            <a:endParaRPr lang="en-US" dirty="0"/>
          </a:p>
          <a:p>
            <a:endParaRPr lang="en-US" dirty="0"/>
          </a:p>
        </p:txBody>
      </p:sp>
    </p:spTree>
    <p:extLst>
      <p:ext uri="{BB962C8B-B14F-4D97-AF65-F5344CB8AC3E}">
        <p14:creationId xmlns:p14="http://schemas.microsoft.com/office/powerpoint/2010/main" val="21449433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6" y="1"/>
            <a:ext cx="10571116" cy="6853424"/>
          </a:xfrm>
          <a:prstGeom prst="rect">
            <a:avLst/>
          </a:prstGeom>
        </p:spPr>
      </p:pic>
    </p:spTree>
    <p:extLst>
      <p:ext uri="{BB962C8B-B14F-4D97-AF65-F5344CB8AC3E}">
        <p14:creationId xmlns:p14="http://schemas.microsoft.com/office/powerpoint/2010/main" val="22022145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0" y="1373188"/>
            <a:ext cx="10515600" cy="482600"/>
          </a:xfrm>
        </p:spPr>
        <p:txBody>
          <a:bodyPr>
            <a:normAutofit/>
          </a:bodyPr>
          <a:lstStyle/>
          <a:p>
            <a:pPr marL="0" indent="0">
              <a:buNone/>
            </a:pPr>
            <a:r>
              <a:rPr lang="en-US" dirty="0"/>
              <a:t>TC8.2 Member DSA Qualifications (15 Points) </a:t>
            </a:r>
          </a:p>
          <a:p>
            <a:pPr marL="0" indent="0">
              <a:buNone/>
            </a:pPr>
            <a:endParaRPr lang="en-US" sz="2900" dirty="0"/>
          </a:p>
          <a:p>
            <a:pPr marL="0" indent="0">
              <a:buNone/>
            </a:pPr>
            <a:endParaRPr lang="en-US" sz="2900" dirty="0"/>
          </a:p>
          <a:p>
            <a:endParaRPr lang="en-US" dirty="0"/>
          </a:p>
        </p:txBody>
      </p:sp>
      <p:pic>
        <p:nvPicPr>
          <p:cNvPr id="5" name="Picture 4">
            <a:extLst>
              <a:ext uri="{FF2B5EF4-FFF2-40B4-BE49-F238E27FC236}">
                <a16:creationId xmlns:a16="http://schemas.microsoft.com/office/drawing/2014/main" id="{5903524C-E261-5766-091B-0E66B671676E}"/>
              </a:ext>
            </a:extLst>
          </p:cNvPr>
          <p:cNvPicPr>
            <a:picLocks noChangeAspect="1"/>
          </p:cNvPicPr>
          <p:nvPr/>
        </p:nvPicPr>
        <p:blipFill>
          <a:blip r:embed="rId2"/>
          <a:stretch>
            <a:fillRect/>
          </a:stretch>
        </p:blipFill>
        <p:spPr>
          <a:xfrm>
            <a:off x="256360" y="1932108"/>
            <a:ext cx="11679280" cy="1629002"/>
          </a:xfrm>
          <a:prstGeom prst="rect">
            <a:avLst/>
          </a:prstGeom>
        </p:spPr>
      </p:pic>
      <p:pic>
        <p:nvPicPr>
          <p:cNvPr id="7" name="Picture 6">
            <a:extLst>
              <a:ext uri="{FF2B5EF4-FFF2-40B4-BE49-F238E27FC236}">
                <a16:creationId xmlns:a16="http://schemas.microsoft.com/office/drawing/2014/main" id="{52CCC1E2-4685-6D5F-DEA4-1E88D2874A66}"/>
              </a:ext>
            </a:extLst>
          </p:cNvPr>
          <p:cNvPicPr>
            <a:picLocks noChangeAspect="1"/>
          </p:cNvPicPr>
          <p:nvPr/>
        </p:nvPicPr>
        <p:blipFill>
          <a:blip r:embed="rId3"/>
          <a:stretch>
            <a:fillRect/>
          </a:stretch>
        </p:blipFill>
        <p:spPr>
          <a:xfrm>
            <a:off x="256360" y="4264921"/>
            <a:ext cx="8659433" cy="1590897"/>
          </a:xfrm>
          <a:prstGeom prst="rect">
            <a:avLst/>
          </a:prstGeom>
        </p:spPr>
      </p:pic>
      <p:sp>
        <p:nvSpPr>
          <p:cNvPr id="8" name="Content Placeholder 2">
            <a:extLst>
              <a:ext uri="{FF2B5EF4-FFF2-40B4-BE49-F238E27FC236}">
                <a16:creationId xmlns:a16="http://schemas.microsoft.com/office/drawing/2014/main" id="{963997D7-4BE6-4A15-2A64-62A238C72A56}"/>
              </a:ext>
            </a:extLst>
          </p:cNvPr>
          <p:cNvSpPr txBox="1">
            <a:spLocks/>
          </p:cNvSpPr>
          <p:nvPr/>
        </p:nvSpPr>
        <p:spPr>
          <a:xfrm>
            <a:off x="743932" y="3748793"/>
            <a:ext cx="10515600" cy="4829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TC8.2 Member ESA Qualifications (45 Points) </a:t>
            </a:r>
          </a:p>
          <a:p>
            <a:pPr marL="0" indent="0">
              <a:buFont typeface="Arial" panose="020B0604020202020204" pitchFamily="34" charset="0"/>
              <a:buNone/>
            </a:pPr>
            <a:endParaRPr lang="en-US" sz="2900" dirty="0"/>
          </a:p>
          <a:p>
            <a:pPr marL="0" indent="0">
              <a:buFont typeface="Arial" panose="020B0604020202020204" pitchFamily="34" charset="0"/>
              <a:buNone/>
            </a:pPr>
            <a:endParaRPr lang="en-US" sz="2900" dirty="0"/>
          </a:p>
          <a:p>
            <a:endParaRPr lang="en-US" dirty="0"/>
          </a:p>
        </p:txBody>
      </p:sp>
    </p:spTree>
    <p:extLst>
      <p:ext uri="{BB962C8B-B14F-4D97-AF65-F5344CB8AC3E}">
        <p14:creationId xmlns:p14="http://schemas.microsoft.com/office/powerpoint/2010/main" val="1948007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0" y="1373188"/>
            <a:ext cx="10515600" cy="482600"/>
          </a:xfrm>
        </p:spPr>
        <p:txBody>
          <a:bodyPr>
            <a:normAutofit/>
          </a:bodyPr>
          <a:lstStyle/>
          <a:p>
            <a:pPr marL="0" indent="0">
              <a:buNone/>
            </a:pPr>
            <a:r>
              <a:rPr lang="en-US" dirty="0"/>
              <a:t>TC8.2 Member Qualifications  </a:t>
            </a:r>
          </a:p>
          <a:p>
            <a:pPr marL="0" indent="0">
              <a:buNone/>
            </a:pPr>
            <a:endParaRPr lang="en-US" sz="2900" dirty="0"/>
          </a:p>
          <a:p>
            <a:pPr marL="0" indent="0">
              <a:buNone/>
            </a:pPr>
            <a:endParaRPr lang="en-US" sz="2900" dirty="0"/>
          </a:p>
          <a:p>
            <a:endParaRPr lang="en-US" dirty="0"/>
          </a:p>
        </p:txBody>
      </p:sp>
      <p:pic>
        <p:nvPicPr>
          <p:cNvPr id="6" name="Picture 5">
            <a:extLst>
              <a:ext uri="{FF2B5EF4-FFF2-40B4-BE49-F238E27FC236}">
                <a16:creationId xmlns:a16="http://schemas.microsoft.com/office/drawing/2014/main" id="{E1BC6C08-C415-6C14-00FD-38F2825D114E}"/>
              </a:ext>
            </a:extLst>
          </p:cNvPr>
          <p:cNvPicPr>
            <a:picLocks noChangeAspect="1"/>
          </p:cNvPicPr>
          <p:nvPr/>
        </p:nvPicPr>
        <p:blipFill>
          <a:blip r:embed="rId2"/>
          <a:stretch>
            <a:fillRect/>
          </a:stretch>
        </p:blipFill>
        <p:spPr>
          <a:xfrm>
            <a:off x="647765" y="1856096"/>
            <a:ext cx="6135172" cy="4759235"/>
          </a:xfrm>
          <a:prstGeom prst="rect">
            <a:avLst/>
          </a:prstGeom>
        </p:spPr>
      </p:pic>
    </p:spTree>
    <p:extLst>
      <p:ext uri="{BB962C8B-B14F-4D97-AF65-F5344CB8AC3E}">
        <p14:creationId xmlns:p14="http://schemas.microsoft.com/office/powerpoint/2010/main" val="8580787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440051" y="2354689"/>
            <a:ext cx="11043112" cy="4503311"/>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sz="2900" dirty="0"/>
              <a:t>Currently Exploring </a:t>
            </a:r>
          </a:p>
          <a:p>
            <a:pPr lvl="1"/>
            <a:r>
              <a:rPr lang="en-US" dirty="0"/>
              <a:t>Phil Johnson for Standards Achievement Award</a:t>
            </a:r>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mc:AlternateContent xmlns:mc="http://schemas.openxmlformats.org/markup-compatibility/2006" xmlns:pslz="http://schemas.microsoft.com/office/powerpoint/2016/slidezoom">
        <mc:Choice Requires="pslz">
          <p:graphicFrame>
            <p:nvGraphicFramePr>
              <p:cNvPr id="7" name="Slide Zoom 6">
                <a:extLst>
                  <a:ext uri="{FF2B5EF4-FFF2-40B4-BE49-F238E27FC236}">
                    <a16:creationId xmlns:a16="http://schemas.microsoft.com/office/drawing/2014/main" id="{E91AAC42-58CB-9EEB-6F4B-856127C3F5E1}"/>
                  </a:ext>
                </a:extLst>
              </p:cNvPr>
              <p:cNvGraphicFramePr>
                <a:graphicFrameLocks noChangeAspect="1"/>
              </p:cNvGraphicFramePr>
              <p:nvPr>
                <p:extLst>
                  <p:ext uri="{D42A27DB-BD31-4B8C-83A1-F6EECF244321}">
                    <p14:modId xmlns:p14="http://schemas.microsoft.com/office/powerpoint/2010/main" val="1623488794"/>
                  </p:ext>
                </p:extLst>
              </p:nvPr>
            </p:nvGraphicFramePr>
            <p:xfrm>
              <a:off x="8066083" y="1497439"/>
              <a:ext cx="3685866" cy="2073300"/>
            </p:xfrm>
            <a:graphic>
              <a:graphicData uri="http://schemas.microsoft.com/office/powerpoint/2016/slidezoom">
                <pslz:sldZm>
                  <pslz:sldZmObj sldId="961" cId="858078754">
                    <pslz:zmPr id="{EB5CF6DC-42E3-461F-89A5-8A01F0119AE1}" returnToParent="0" transitionDur="1000">
                      <p166:blipFill xmlns:p166="http://schemas.microsoft.com/office/powerpoint/2016/6/main">
                        <a:blip r:embed="rId3"/>
                        <a:stretch>
                          <a:fillRect/>
                        </a:stretch>
                      </p166:blipFill>
                      <p166:spPr xmlns:p166="http://schemas.microsoft.com/office/powerpoint/2016/6/main">
                        <a:xfrm>
                          <a:off x="0" y="0"/>
                          <a:ext cx="3685866" cy="2073300"/>
                        </a:xfrm>
                        <a:prstGeom prst="rect">
                          <a:avLst/>
                        </a:prstGeom>
                        <a:ln w="3175">
                          <a:solidFill>
                            <a:schemeClr val="tx1"/>
                          </a:solidFill>
                        </a:ln>
                        <a:effectLst>
                          <a:innerShdw blurRad="63500" dist="50800" dir="2700000">
                            <a:prstClr val="black">
                              <a:alpha val="50000"/>
                            </a:prstClr>
                          </a:innerShdw>
                        </a:effectLst>
                      </p166:spPr>
                    </pslz:zmPr>
                  </pslz:sldZmObj>
                </pslz:sldZm>
              </a:graphicData>
            </a:graphic>
          </p:graphicFrame>
        </mc:Choice>
        <mc:Fallback xmlns="">
          <p:pic>
            <p:nvPicPr>
              <p:cNvPr id="7" name="Slide Zoom 6">
                <a:hlinkClick r:id="rId4" action="ppaction://hlinksldjump"/>
                <a:extLst>
                  <a:ext uri="{FF2B5EF4-FFF2-40B4-BE49-F238E27FC236}">
                    <a16:creationId xmlns:a16="http://schemas.microsoft.com/office/drawing/2014/main" id="{E91AAC42-58CB-9EEB-6F4B-856127C3F5E1}"/>
                  </a:ext>
                </a:extLst>
              </p:cNvPr>
              <p:cNvPicPr>
                <a:picLocks noGrp="1" noRot="1" noChangeAspect="1" noMove="1" noResize="1" noEditPoints="1" noAdjustHandles="1" noChangeArrowheads="1" noChangeShapeType="1"/>
              </p:cNvPicPr>
              <p:nvPr/>
            </p:nvPicPr>
            <p:blipFill>
              <a:blip r:embed="rId5"/>
              <a:stretch>
                <a:fillRect/>
              </a:stretch>
            </p:blipFill>
            <p:spPr>
              <a:xfrm>
                <a:off x="8066083" y="1497439"/>
                <a:ext cx="3685866" cy="2073300"/>
              </a:xfrm>
              <a:prstGeom prst="rect">
                <a:avLst/>
              </a:prstGeom>
              <a:ln w="3175">
                <a:solidFill>
                  <a:schemeClr val="tx1"/>
                </a:solidFill>
              </a:ln>
              <a:effectLst>
                <a:innerShdw blurRad="63500" dist="50800" dir="2700000">
                  <a:prstClr val="black">
                    <a:alpha val="50000"/>
                  </a:prstClr>
                </a:innerShdw>
              </a:effectLst>
            </p:spPr>
          </p:pic>
        </mc:Fallback>
      </mc:AlternateContent>
    </p:spTree>
    <p:extLst>
      <p:ext uri="{BB962C8B-B14F-4D97-AF65-F5344CB8AC3E}">
        <p14:creationId xmlns:p14="http://schemas.microsoft.com/office/powerpoint/2010/main" val="18617897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a:xfrm>
            <a:off x="838199" y="234950"/>
            <a:ext cx="10803903" cy="892174"/>
          </a:xfrm>
        </p:spPr>
        <p:txBody>
          <a:bodyPr>
            <a:normAutofit/>
          </a:bodyPr>
          <a:lstStyle/>
          <a:p>
            <a:r>
              <a:rPr lang="en-US" dirty="0"/>
              <a:t>TC Chairs Breakfast Report – T. Abruzzo</a:t>
            </a:r>
          </a:p>
        </p:txBody>
      </p:sp>
      <p:sp>
        <p:nvSpPr>
          <p:cNvPr id="3" name="Content Placeholder 2">
            <a:extLst>
              <a:ext uri="{FF2B5EF4-FFF2-40B4-BE49-F238E27FC236}">
                <a16:creationId xmlns:a16="http://schemas.microsoft.com/office/drawing/2014/main" id="{2D56E373-8C59-417B-8D22-FFAC1A8362D6}"/>
              </a:ext>
            </a:extLst>
          </p:cNvPr>
          <p:cNvSpPr>
            <a:spLocks noGrp="1"/>
          </p:cNvSpPr>
          <p:nvPr>
            <p:ph idx="4294967295"/>
          </p:nvPr>
        </p:nvSpPr>
        <p:spPr>
          <a:xfrm>
            <a:off x="622168" y="1010093"/>
            <a:ext cx="11435153" cy="5426221"/>
          </a:xfrm>
        </p:spPr>
        <p:txBody>
          <a:bodyPr>
            <a:normAutofit fontScale="92500" lnSpcReduction="10000"/>
          </a:bodyPr>
          <a:lstStyle/>
          <a:p>
            <a:pPr marL="0" marR="0" lvl="0" indent="0">
              <a:lnSpc>
                <a:spcPct val="200000"/>
              </a:lnSpc>
              <a:spcBef>
                <a:spcPts val="0"/>
              </a:spcBef>
              <a:spcAft>
                <a:spcPts val="0"/>
              </a:spcAft>
              <a:buNone/>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Section 8 head- Kashif Nawaz</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Stephanie- ASHRAE 16 regions, 201 chapters, 3 Councils- For programs &amp; RTARS- refer to ASHRAE 2025-28 Strategic Plan to align w/ top priorities: </a:t>
            </a:r>
            <a:r>
              <a:rPr lang="en-US" sz="2400" dirty="0">
                <a:hlinkClick r:id="rId3"/>
              </a:rPr>
              <a:t>2019-2024 ASHRAE Strategic Planning Documents</a:t>
            </a:r>
            <a:r>
              <a:rPr lang="en-US" sz="2400" dirty="0"/>
              <a:t>; Chair- welcome visitors &amp; start/stop on time</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Costa &amp; Blake- 5 Themes: Eng Guidance, Economics, Long term, Engagement, &amp; AI Integration &amp; innovation.  CEBD &amp; 9 other Special projects- $50-180K each</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Maggie- CEC- 129 programs submitted, approved 86, 108 w/ papers, Vegas deadline August 1</a:t>
            </a:r>
            <a:r>
              <a:rPr lang="en-US" sz="2400" baseline="30000" dirty="0">
                <a:solidFill>
                  <a:srgbClr val="000000"/>
                </a:solidFill>
                <a:ea typeface="Times New Roman" panose="02020603050405020304" pitchFamily="18" charset="0"/>
                <a:cs typeface="Times New Roman" panose="02020603050405020304" pitchFamily="18" charset="0"/>
              </a:rPr>
              <a:t>st</a:t>
            </a:r>
            <a:r>
              <a:rPr lang="en-US" sz="2400" dirty="0">
                <a:solidFill>
                  <a:srgbClr val="000000"/>
                </a:solidFill>
                <a:ea typeface="Times New Roman" panose="02020603050405020304" pitchFamily="18" charset="0"/>
                <a:cs typeface="Times New Roman" panose="02020603050405020304" pitchFamily="18" charset="0"/>
              </a:rPr>
              <a:t> for abstracts, 2027 Annual in Austin, TX, </a:t>
            </a:r>
            <a:r>
              <a:rPr lang="en-US" sz="2400" dirty="0" err="1">
                <a:solidFill>
                  <a:srgbClr val="000000"/>
                </a:solidFill>
                <a:ea typeface="Times New Roman" panose="02020603050405020304" pitchFamily="18" charset="0"/>
                <a:cs typeface="Times New Roman" panose="02020603050405020304" pitchFamily="18" charset="0"/>
              </a:rPr>
              <a:t>WiA</a:t>
            </a:r>
            <a:r>
              <a:rPr lang="en-US" sz="2400" dirty="0">
                <a:solidFill>
                  <a:srgbClr val="000000"/>
                </a:solidFill>
                <a:ea typeface="Times New Roman" panose="02020603050405020304" pitchFamily="18" charset="0"/>
                <a:cs typeface="Times New Roman" panose="02020603050405020304" pitchFamily="18" charset="0"/>
              </a:rPr>
              <a:t> LS April 13,14 2026, Please make sure Program &amp; Handbook chairs attend trainings (Sunday morning &amp; Tuesday afternoon)</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Alice Yates- Government- subscribe to biweekly newsletter-</a:t>
            </a:r>
            <a:r>
              <a:rPr lang="en-US" sz="1600" dirty="0">
                <a:hlinkClick r:id="rId4"/>
              </a:rPr>
              <a:t>Government Affairs Updates</a:t>
            </a: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lots of uncertain</a:t>
            </a:r>
            <a:r>
              <a:rPr lang="en-US" sz="2400" dirty="0">
                <a:solidFill>
                  <a:srgbClr val="000000"/>
                </a:solidFill>
                <a:ea typeface="Times New Roman" panose="02020603050405020304" pitchFamily="18" charset="0"/>
                <a:cs typeface="Times New Roman" panose="02020603050405020304" pitchFamily="18" charset="0"/>
              </a:rPr>
              <a:t>ty &amp; confusion, 161 executive orders (not law) &amp; 296 active legal challenges, tax exempt huge deal for ASHRAE, IAQ biggest topic</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New TC 9.13- Space &amp; </a:t>
            </a:r>
            <a:r>
              <a:rPr lang="en-US" sz="2400" dirty="0" err="1">
                <a:solidFill>
                  <a:srgbClr val="000000"/>
                </a:solidFill>
                <a:ea typeface="Times New Roman" panose="02020603050405020304" pitchFamily="18" charset="0"/>
                <a:cs typeface="Times New Roman" panose="02020603050405020304" pitchFamily="18" charset="0"/>
              </a:rPr>
              <a:t>MTG.GenAI</a:t>
            </a:r>
            <a:r>
              <a:rPr lang="en-US" sz="2400" dirty="0">
                <a:solidFill>
                  <a:srgbClr val="000000"/>
                </a:solidFill>
                <a:ea typeface="Times New Roman" panose="02020603050405020304" pitchFamily="18" charset="0"/>
                <a:cs typeface="Times New Roman" panose="02020603050405020304" pitchFamily="18" charset="0"/>
              </a:rPr>
              <a:t> (8 TC’s represented &amp; 4 working groups)</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TAC- need help with handbook response please!  Roster updates for 25/26 year, Standards has weekly newsletter: </a:t>
            </a:r>
            <a:r>
              <a:rPr lang="en-US" sz="1600" dirty="0">
                <a:hlinkClick r:id="rId5"/>
              </a:rPr>
              <a:t>Standards Actions Sign Up</a:t>
            </a:r>
            <a:r>
              <a:rPr lang="en-US" sz="1600" dirty="0"/>
              <a:t>, </a:t>
            </a:r>
            <a:endParaRPr lang="en-US" sz="2400" dirty="0">
              <a:solidFill>
                <a:srgbClr val="000000"/>
              </a:solidFill>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endPar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25399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T. Hunt</a:t>
            </a:r>
          </a:p>
        </p:txBody>
      </p:sp>
      <p:sp>
        <p:nvSpPr>
          <p:cNvPr id="6" name="Content Placeholder 2">
            <a:extLst>
              <a:ext uri="{FF2B5EF4-FFF2-40B4-BE49-F238E27FC236}">
                <a16:creationId xmlns:a16="http://schemas.microsoft.com/office/drawing/2014/main" id="{00F0F122-134A-A785-65C7-5C4DDD52C691}"/>
              </a:ext>
            </a:extLst>
          </p:cNvPr>
          <p:cNvSpPr txBox="1">
            <a:spLocks/>
          </p:cNvSpPr>
          <p:nvPr/>
        </p:nvSpPr>
        <p:spPr>
          <a:xfrm>
            <a:off x="622168" y="1548402"/>
            <a:ext cx="8597245" cy="48879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200000"/>
              </a:lnSpc>
              <a:spcBef>
                <a:spcPts val="0"/>
              </a:spcBef>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Mark Rogan- SPC184 Doc Review Meeting- Sheraton after Main Meeting</a:t>
            </a:r>
          </a:p>
          <a:p>
            <a:pPr marL="342900" indent="-342900">
              <a:lnSpc>
                <a:spcPct val="200000"/>
              </a:lnSpc>
              <a:spcBef>
                <a:spcPts val="0"/>
              </a:spcBef>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 </a:t>
            </a:r>
          </a:p>
        </p:txBody>
      </p:sp>
      <p:sp>
        <p:nvSpPr>
          <p:cNvPr id="4" name="Title 1">
            <a:extLst>
              <a:ext uri="{FF2B5EF4-FFF2-40B4-BE49-F238E27FC236}">
                <a16:creationId xmlns:a16="http://schemas.microsoft.com/office/drawing/2014/main" id="{0AFCAFAD-2705-97F4-3C57-BD1B8E65463C}"/>
              </a:ext>
            </a:extLst>
          </p:cNvPr>
          <p:cNvSpPr txBox="1">
            <a:spLocks/>
          </p:cNvSpPr>
          <p:nvPr/>
        </p:nvSpPr>
        <p:spPr>
          <a:xfrm rot="21257520">
            <a:off x="1121438" y="2630143"/>
            <a:ext cx="11790803" cy="6435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sz="3200" b="1" dirty="0">
                <a:solidFill>
                  <a:srgbClr val="FF0000"/>
                </a:solidFill>
              </a:rPr>
              <a:t>Tom, Tiff &amp; Ray to Coordinate on ESA/DSA  &amp; email out Fellow PP</a:t>
            </a:r>
          </a:p>
        </p:txBody>
      </p:sp>
    </p:spTree>
    <p:extLst>
      <p:ext uri="{BB962C8B-B14F-4D97-AF65-F5344CB8AC3E}">
        <p14:creationId xmlns:p14="http://schemas.microsoft.com/office/powerpoint/2010/main" val="139624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T. Hunt</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4294967295"/>
          </p:nvPr>
        </p:nvSpPr>
        <p:spPr>
          <a:xfrm>
            <a:off x="180752" y="1373157"/>
            <a:ext cx="6614017" cy="4554538"/>
          </a:xfrm>
        </p:spPr>
        <p:txBody>
          <a:bodyPr>
            <a:noAutofit/>
          </a:bodyPr>
          <a:lstStyle/>
          <a:p>
            <a:pPr marL="0" marR="0" indent="0" algn="l" fontAlgn="base">
              <a:buNone/>
            </a:pPr>
            <a:r>
              <a:rPr lang="en-US" sz="2400" b="0" i="0" dirty="0">
                <a:solidFill>
                  <a:srgbClr val="000000"/>
                </a:solidFill>
                <a:effectLst/>
                <a:latin typeface="Aptos" panose="020B0004020202020204" pitchFamily="34" charset="0"/>
              </a:rPr>
              <a:t>2025-2026 Updated Voting Members:</a:t>
            </a:r>
          </a:p>
          <a:p>
            <a:pPr marL="0" marR="0" indent="0" algn="l" fontAlgn="base">
              <a:buNone/>
            </a:pPr>
            <a:endParaRPr lang="en-US" sz="2400" b="0" i="0" dirty="0">
              <a:solidFill>
                <a:srgbClr val="000000"/>
              </a:solidFill>
              <a:effectLst/>
              <a:latin typeface="Aptos" panose="020B0004020202020204" pitchFamily="34" charset="0"/>
            </a:endParaRPr>
          </a:p>
          <a:p>
            <a:pPr marL="0" marR="0" algn="l" fontAlgn="base">
              <a:buFont typeface="+mj-lt"/>
              <a:buAutoNum type="arabicPeriod"/>
            </a:pPr>
            <a:r>
              <a:rPr lang="en-US" sz="2400" b="0" i="0" dirty="0">
                <a:solidFill>
                  <a:srgbClr val="000000"/>
                </a:solidFill>
                <a:effectLst/>
                <a:latin typeface="Aptos" panose="020B0004020202020204" pitchFamily="34" charset="0"/>
              </a:rPr>
              <a:t>Trent Hunt, Chair (Mechanical Products NSW) </a:t>
            </a:r>
          </a:p>
          <a:p>
            <a:pPr marL="0" marR="0" algn="l">
              <a:buFont typeface="+mj-lt"/>
              <a:buAutoNum type="arabicPeriod" startAt="2"/>
            </a:pPr>
            <a:r>
              <a:rPr lang="en-US" sz="2400" b="0" i="0" dirty="0">
                <a:solidFill>
                  <a:srgbClr val="000000"/>
                </a:solidFill>
                <a:effectLst/>
                <a:latin typeface="Aptos" panose="020B0004020202020204" pitchFamily="34" charset="0"/>
              </a:rPr>
              <a:t>Tiffany Abruzzo, Vice Chair (Baltimore Air Coil)</a:t>
            </a:r>
          </a:p>
          <a:p>
            <a:pPr marL="0" marR="0" algn="l">
              <a:buFont typeface="+mj-lt"/>
              <a:buAutoNum type="arabicPeriod" startAt="2"/>
            </a:pPr>
            <a:r>
              <a:rPr lang="en-US" sz="2400" b="0" i="0" dirty="0">
                <a:solidFill>
                  <a:srgbClr val="000000"/>
                </a:solidFill>
                <a:effectLst/>
                <a:latin typeface="Aptos" panose="020B0004020202020204" pitchFamily="34" charset="0"/>
              </a:rPr>
              <a:t>Scott MacBain, Secretary (Carrier)</a:t>
            </a:r>
          </a:p>
          <a:p>
            <a:pPr marL="0" marR="0" algn="l">
              <a:buFont typeface="+mj-lt"/>
              <a:buAutoNum type="arabicPeriod" startAt="2"/>
            </a:pPr>
            <a:r>
              <a:rPr lang="en-US" sz="2400" b="0" i="0" dirty="0">
                <a:solidFill>
                  <a:srgbClr val="000000"/>
                </a:solidFill>
                <a:effectLst/>
                <a:latin typeface="Aptos" panose="020B0004020202020204" pitchFamily="34" charset="0"/>
              </a:rPr>
              <a:t>Phillip Johnson (Daikin) – New</a:t>
            </a:r>
          </a:p>
          <a:p>
            <a:pPr marL="0" marR="0" algn="l" fontAlgn="base">
              <a:buFont typeface="+mj-lt"/>
              <a:buAutoNum type="arabicPeriod" startAt="5"/>
            </a:pPr>
            <a:r>
              <a:rPr lang="en-US" sz="2400" b="0" i="0" dirty="0">
                <a:solidFill>
                  <a:srgbClr val="000000"/>
                </a:solidFill>
                <a:effectLst/>
                <a:latin typeface="Aptos" panose="020B0004020202020204" pitchFamily="34" charset="0"/>
              </a:rPr>
              <a:t>Mark Rogan (</a:t>
            </a:r>
            <a:r>
              <a:rPr lang="en-US" sz="2400" b="0" i="0" dirty="0" err="1">
                <a:solidFill>
                  <a:srgbClr val="000000"/>
                </a:solidFill>
                <a:effectLst/>
                <a:latin typeface="Aptos" panose="020B0004020202020204" pitchFamily="34" charset="0"/>
              </a:rPr>
              <a:t>Aaon</a:t>
            </a:r>
            <a:r>
              <a:rPr lang="en-US" sz="2400" b="0" i="0" dirty="0">
                <a:solidFill>
                  <a:srgbClr val="000000"/>
                </a:solidFill>
                <a:effectLst/>
                <a:latin typeface="Aptos" panose="020B0004020202020204" pitchFamily="34" charset="0"/>
              </a:rPr>
              <a:t>) – New</a:t>
            </a:r>
          </a:p>
          <a:p>
            <a:pPr marL="0" marR="0" algn="l" fontAlgn="base">
              <a:buFont typeface="+mj-lt"/>
              <a:buAutoNum type="arabicPeriod" startAt="6"/>
            </a:pPr>
            <a:r>
              <a:rPr lang="en-US" sz="2400" b="0" i="0" dirty="0">
                <a:solidFill>
                  <a:srgbClr val="000000"/>
                </a:solidFill>
                <a:effectLst/>
                <a:latin typeface="Aptos" panose="020B0004020202020204" pitchFamily="34" charset="0"/>
              </a:rPr>
              <a:t>Daryl Showalter (H&amp;H) – New</a:t>
            </a:r>
          </a:p>
          <a:p>
            <a:pPr marL="0" fontAlgn="base">
              <a:buFont typeface="+mj-lt"/>
              <a:buAutoNum type="arabicPeriod" startAt="6"/>
            </a:pPr>
            <a:r>
              <a:rPr lang="en-US" sz="2400" dirty="0">
                <a:solidFill>
                  <a:srgbClr val="000000"/>
                </a:solidFill>
                <a:latin typeface="Aptos" panose="020B0004020202020204" pitchFamily="34" charset="0"/>
              </a:rPr>
              <a:t>Jethro Medina (Chemours) – New</a:t>
            </a:r>
          </a:p>
          <a:p>
            <a:pPr marL="0" marR="0" algn="l" fontAlgn="base">
              <a:buFont typeface="+mj-lt"/>
              <a:buAutoNum type="arabicPeriod" startAt="6"/>
            </a:pPr>
            <a:endParaRPr lang="en-US" sz="1800" b="0" i="0" dirty="0">
              <a:solidFill>
                <a:srgbClr val="000000"/>
              </a:solidFill>
              <a:effectLst/>
              <a:latin typeface="Aptos" panose="020B0004020202020204" pitchFamily="34" charset="0"/>
            </a:endParaRPr>
          </a:p>
          <a:p>
            <a:pPr marL="342900" indent="-342900">
              <a:lnSpc>
                <a:spcPct val="120000"/>
              </a:lnSpc>
              <a:buFont typeface="Wingdings" panose="05000000000000000000" pitchFamily="2" charset="2"/>
              <a:buChar char="§"/>
            </a:pPr>
            <a:endParaRPr lang="en-US" sz="2000" dirty="0">
              <a:latin typeface="+mn-lt"/>
            </a:endParaRPr>
          </a:p>
        </p:txBody>
      </p:sp>
      <p:sp>
        <p:nvSpPr>
          <p:cNvPr id="4" name="Content Placeholder 2">
            <a:extLst>
              <a:ext uri="{FF2B5EF4-FFF2-40B4-BE49-F238E27FC236}">
                <a16:creationId xmlns:a16="http://schemas.microsoft.com/office/drawing/2014/main" id="{EC76D7BA-28A1-DB46-E5B8-FD625FB6A08C}"/>
              </a:ext>
            </a:extLst>
          </p:cNvPr>
          <p:cNvSpPr txBox="1">
            <a:spLocks/>
          </p:cNvSpPr>
          <p:nvPr/>
        </p:nvSpPr>
        <p:spPr>
          <a:xfrm>
            <a:off x="6794769" y="1594957"/>
            <a:ext cx="5485835" cy="45545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fontAlgn="base">
              <a:buFont typeface="+mj-lt"/>
              <a:buAutoNum type="arabicPeriod" startAt="7"/>
            </a:pPr>
            <a:endParaRPr lang="en-US" sz="1800" dirty="0">
              <a:solidFill>
                <a:srgbClr val="000000"/>
              </a:solidFill>
              <a:latin typeface="Aptos" panose="020B0004020202020204" pitchFamily="34" charset="0"/>
            </a:endParaRPr>
          </a:p>
          <a:p>
            <a:pPr marL="0" fontAlgn="base">
              <a:buFont typeface="+mj-lt"/>
              <a:buAutoNum type="arabicPeriod" startAt="8"/>
            </a:pPr>
            <a:r>
              <a:rPr lang="en-US" sz="2400" dirty="0">
                <a:solidFill>
                  <a:srgbClr val="000000"/>
                </a:solidFill>
                <a:latin typeface="Aptos" panose="020B0004020202020204" pitchFamily="34" charset="0"/>
              </a:rPr>
              <a:t>Dan Kemper (Trane) – New</a:t>
            </a:r>
          </a:p>
          <a:p>
            <a:pPr marL="0" fontAlgn="base">
              <a:buFont typeface="Arial" panose="020B0604020202020204" pitchFamily="34" charset="0"/>
              <a:buNone/>
            </a:pPr>
            <a:r>
              <a:rPr lang="en-US" sz="2400" dirty="0">
                <a:solidFill>
                  <a:srgbClr val="000000"/>
                </a:solidFill>
                <a:latin typeface="Aptos" panose="020B0004020202020204" pitchFamily="34" charset="0"/>
              </a:rPr>
              <a:t>9. Michael Dalon (Colvin)- New</a:t>
            </a:r>
            <a:endParaRPr lang="en-US" sz="2400" dirty="0">
              <a:solidFill>
                <a:srgbClr val="242424"/>
              </a:solidFill>
              <a:latin typeface="Aptos" panose="020B0004020202020204" pitchFamily="34" charset="0"/>
            </a:endParaRPr>
          </a:p>
          <a:p>
            <a:pPr marL="0" fontAlgn="base">
              <a:buFont typeface="Arial" panose="020B0604020202020204" pitchFamily="34" charset="0"/>
              <a:buNone/>
            </a:pPr>
            <a:r>
              <a:rPr lang="en-US" sz="2400" dirty="0">
                <a:solidFill>
                  <a:srgbClr val="000000"/>
                </a:solidFill>
                <a:latin typeface="Aptos" panose="020B0004020202020204" pitchFamily="34" charset="0"/>
              </a:rPr>
              <a:t>10. James Spalding (now Hayward Pool)- New</a:t>
            </a:r>
            <a:endParaRPr lang="en-US" sz="2400" dirty="0">
              <a:solidFill>
                <a:srgbClr val="242424"/>
              </a:solidFill>
              <a:latin typeface="Aptos" panose="020B0004020202020204" pitchFamily="34" charset="0"/>
            </a:endParaRPr>
          </a:p>
          <a:p>
            <a:pPr marL="0" fontAlgn="base">
              <a:buFont typeface="Arial" panose="020B0604020202020204" pitchFamily="34" charset="0"/>
              <a:buNone/>
            </a:pPr>
            <a:r>
              <a:rPr lang="en-US" sz="2400" dirty="0">
                <a:solidFill>
                  <a:srgbClr val="000000"/>
                </a:solidFill>
                <a:latin typeface="Aptos" panose="020B0004020202020204" pitchFamily="34" charset="0"/>
              </a:rPr>
              <a:t>11. Tom Watson (Retired)-New</a:t>
            </a:r>
            <a:r>
              <a:rPr lang="en-US" sz="2400" dirty="0">
                <a:solidFill>
                  <a:srgbClr val="242424"/>
                </a:solidFill>
                <a:latin typeface="Aptos" panose="020B0004020202020204" pitchFamily="34" charset="0"/>
              </a:rPr>
              <a:t> </a:t>
            </a:r>
          </a:p>
          <a:p>
            <a:pPr marL="0" fontAlgn="base">
              <a:buFont typeface="Arial" panose="020B0604020202020204" pitchFamily="34" charset="0"/>
              <a:buNone/>
            </a:pPr>
            <a:r>
              <a:rPr lang="en-US" sz="2400" dirty="0">
                <a:solidFill>
                  <a:srgbClr val="000000"/>
                </a:solidFill>
                <a:latin typeface="Aptos" panose="020B0004020202020204" pitchFamily="34" charset="0"/>
              </a:rPr>
              <a:t>12. Michael </a:t>
            </a:r>
            <a:r>
              <a:rPr lang="en-US" sz="2400" dirty="0" err="1">
                <a:solidFill>
                  <a:srgbClr val="000000"/>
                </a:solidFill>
                <a:latin typeface="Aptos" panose="020B0004020202020204" pitchFamily="34" charset="0"/>
              </a:rPr>
              <a:t>Perevozchikov</a:t>
            </a:r>
            <a:r>
              <a:rPr lang="en-US" sz="2400" dirty="0">
                <a:solidFill>
                  <a:srgbClr val="000000"/>
                </a:solidFill>
                <a:latin typeface="Aptos" panose="020B0004020202020204" pitchFamily="34" charset="0"/>
              </a:rPr>
              <a:t> (Emerson) </a:t>
            </a:r>
          </a:p>
          <a:p>
            <a:pPr marL="0" fontAlgn="base">
              <a:buFont typeface="Arial" panose="020B0604020202020204" pitchFamily="34" charset="0"/>
              <a:buNone/>
            </a:pPr>
            <a:r>
              <a:rPr lang="en-US" sz="2400" dirty="0">
                <a:solidFill>
                  <a:srgbClr val="000000"/>
                </a:solidFill>
                <a:latin typeface="Aptos" panose="020B0004020202020204" pitchFamily="34" charset="0"/>
              </a:rPr>
              <a:t>13. Ray Good (Danfoss)</a:t>
            </a:r>
          </a:p>
          <a:p>
            <a:pPr marL="0" fontAlgn="base">
              <a:buFont typeface="Arial" panose="020B0604020202020204" pitchFamily="34" charset="0"/>
              <a:buNone/>
            </a:pPr>
            <a:r>
              <a:rPr lang="en-US" sz="2400" dirty="0">
                <a:solidFill>
                  <a:srgbClr val="000000"/>
                </a:solidFill>
                <a:latin typeface="Aptos" panose="020B0004020202020204" pitchFamily="34" charset="0"/>
              </a:rPr>
              <a:t>14. Chris Miller (P2S) </a:t>
            </a:r>
          </a:p>
          <a:p>
            <a:pPr marL="0" fontAlgn="base">
              <a:buFont typeface="Arial" panose="020B0604020202020204" pitchFamily="34" charset="0"/>
              <a:buNone/>
            </a:pPr>
            <a:r>
              <a:rPr lang="en-US" sz="2400" strike="sngStrike" dirty="0">
                <a:solidFill>
                  <a:srgbClr val="000000"/>
                </a:solidFill>
                <a:latin typeface="Aptos" panose="020B0004020202020204" pitchFamily="34" charset="0"/>
              </a:rPr>
              <a:t>15. Nick Zupp (</a:t>
            </a:r>
            <a:r>
              <a:rPr lang="en-US" sz="2400" strike="sngStrike">
                <a:solidFill>
                  <a:srgbClr val="000000"/>
                </a:solidFill>
                <a:latin typeface="Aptos" panose="020B0004020202020204" pitchFamily="34" charset="0"/>
              </a:rPr>
              <a:t>Modine) NV now?</a:t>
            </a:r>
            <a:endParaRPr lang="en-US" sz="2400" strike="sngStrike" dirty="0">
              <a:solidFill>
                <a:srgbClr val="242424"/>
              </a:solidFill>
              <a:latin typeface="Aptos" panose="020B0004020202020204" pitchFamily="34" charset="0"/>
            </a:endParaRPr>
          </a:p>
          <a:p>
            <a:pPr marL="342900" indent="-342900">
              <a:lnSpc>
                <a:spcPct val="120000"/>
              </a:lnSpc>
              <a:buFont typeface="Wingdings" panose="05000000000000000000" pitchFamily="2" charset="2"/>
              <a:buChar char="§"/>
            </a:pPr>
            <a:endParaRPr lang="en-US" sz="2000" dirty="0">
              <a:latin typeface="+mn-lt"/>
            </a:endParaRPr>
          </a:p>
        </p:txBody>
      </p:sp>
    </p:spTree>
    <p:extLst>
      <p:ext uri="{BB962C8B-B14F-4D97-AF65-F5344CB8AC3E}">
        <p14:creationId xmlns:p14="http://schemas.microsoft.com/office/powerpoint/2010/main" val="453702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normAutofit fontScale="90000"/>
          </a:bodyPr>
          <a:lstStyle/>
          <a:p>
            <a:r>
              <a:rPr lang="en-US" dirty="0"/>
              <a:t>For the Good and Wellbeing &amp; Action Items</a:t>
            </a:r>
          </a:p>
        </p:txBody>
      </p:sp>
      <p:sp>
        <p:nvSpPr>
          <p:cNvPr id="4" name="TextBox 3">
            <a:extLst>
              <a:ext uri="{FF2B5EF4-FFF2-40B4-BE49-F238E27FC236}">
                <a16:creationId xmlns:a16="http://schemas.microsoft.com/office/drawing/2014/main" id="{B77E37EB-5147-9737-F3CD-A1EF55610370}"/>
              </a:ext>
            </a:extLst>
          </p:cNvPr>
          <p:cNvSpPr txBox="1"/>
          <p:nvPr/>
        </p:nvSpPr>
        <p:spPr>
          <a:xfrm>
            <a:off x="0" y="1414130"/>
            <a:ext cx="10781414" cy="3970318"/>
          </a:xfrm>
          <a:prstGeom prst="rect">
            <a:avLst/>
          </a:prstGeom>
          <a:noFill/>
        </p:spPr>
        <p:txBody>
          <a:bodyPr wrap="square">
            <a:spAutoFit/>
          </a:bodyPr>
          <a:lstStyle/>
          <a:p>
            <a:pPr marL="0" fontAlgn="base"/>
            <a:r>
              <a:rPr lang="en-US" dirty="0">
                <a:solidFill>
                  <a:srgbClr val="000000"/>
                </a:solidFill>
                <a:latin typeface="Aptos" panose="020B0004020202020204" pitchFamily="34" charset="0"/>
              </a:rPr>
              <a:t>Have a wonderful safe summer full of safe travel, grandkids, weddings, &amp; CRC’s </a:t>
            </a:r>
          </a:p>
          <a:p>
            <a:pPr marL="0" fontAlgn="base"/>
            <a:endParaRPr lang="en-US" sz="1800" dirty="0">
              <a:solidFill>
                <a:srgbClr val="000000"/>
              </a:solidFill>
              <a:latin typeface="Aptos" panose="020B0004020202020204" pitchFamily="34" charset="0"/>
            </a:endParaRPr>
          </a:p>
          <a:p>
            <a:pPr marL="0" fontAlgn="base"/>
            <a:r>
              <a:rPr lang="en-US" sz="1800" dirty="0">
                <a:solidFill>
                  <a:srgbClr val="000000"/>
                </a:solidFill>
                <a:latin typeface="Aptos" panose="020B0004020202020204" pitchFamily="34" charset="0"/>
              </a:rPr>
              <a:t>Action Items:  </a:t>
            </a:r>
          </a:p>
          <a:p>
            <a:pPr marL="342900" indent="-342900" fontAlgn="base">
              <a:buAutoNum type="arabicPeriod"/>
            </a:pPr>
            <a:r>
              <a:rPr lang="en-US" sz="1800" dirty="0">
                <a:solidFill>
                  <a:srgbClr val="000000"/>
                </a:solidFill>
                <a:latin typeface="Aptos" panose="020B0004020202020204" pitchFamily="34" charset="0"/>
              </a:rPr>
              <a:t>Update slides &amp; get to Tiffany if you have not done so already</a:t>
            </a:r>
          </a:p>
          <a:p>
            <a:pPr marL="342900" indent="-342900" fontAlgn="base">
              <a:buAutoNum type="arabicPeriod"/>
            </a:pPr>
            <a:r>
              <a:rPr lang="en-US" sz="1800" dirty="0">
                <a:solidFill>
                  <a:srgbClr val="000000"/>
                </a:solidFill>
                <a:latin typeface="Aptos" panose="020B0004020202020204" pitchFamily="34" charset="0"/>
              </a:rPr>
              <a:t>If your membership level needs to be changed- let Tiffany know</a:t>
            </a:r>
          </a:p>
          <a:p>
            <a:pPr marL="342900" indent="-342900" fontAlgn="base">
              <a:buAutoNum type="arabicPeriod"/>
            </a:pPr>
            <a:r>
              <a:rPr lang="en-US" dirty="0">
                <a:solidFill>
                  <a:srgbClr val="000000"/>
                </a:solidFill>
                <a:latin typeface="Aptos" panose="020B0004020202020204" pitchFamily="34" charset="0"/>
              </a:rPr>
              <a:t>If you need help applying for DSA/ESA/or Fellow- reach out to Ray &amp; Tiff</a:t>
            </a:r>
          </a:p>
          <a:p>
            <a:pPr marL="342900" indent="-342900" fontAlgn="base">
              <a:buAutoNum type="arabicPeriod"/>
            </a:pPr>
            <a:r>
              <a:rPr lang="en-US" sz="1800" dirty="0">
                <a:solidFill>
                  <a:srgbClr val="000000"/>
                </a:solidFill>
                <a:latin typeface="Aptos" panose="020B0004020202020204" pitchFamily="34" charset="0"/>
              </a:rPr>
              <a:t>If your company can help with Air Source </a:t>
            </a:r>
            <a:r>
              <a:rPr lang="en-US" dirty="0">
                <a:solidFill>
                  <a:srgbClr val="000000"/>
                </a:solidFill>
                <a:latin typeface="Aptos" panose="020B0004020202020204" pitchFamily="34" charset="0"/>
              </a:rPr>
              <a:t>Chiller KW/ton &amp; COP vs Ambient info- please fill out AHRI survey for 90.1 updates</a:t>
            </a:r>
          </a:p>
          <a:p>
            <a:pPr marL="342900" indent="-342900" fontAlgn="base">
              <a:buAutoNum type="arabicPeriod"/>
            </a:pPr>
            <a:r>
              <a:rPr lang="en-US" sz="1800" dirty="0">
                <a:solidFill>
                  <a:srgbClr val="000000"/>
                </a:solidFill>
                <a:latin typeface="Aptos" panose="020B0004020202020204" pitchFamily="34" charset="0"/>
              </a:rPr>
              <a:t>If you want to speak in Vegas let Mark &amp; Tiffany know ASAP, deadline August 1</a:t>
            </a:r>
            <a:r>
              <a:rPr lang="en-US" sz="1800" baseline="30000" dirty="0">
                <a:solidFill>
                  <a:srgbClr val="000000"/>
                </a:solidFill>
                <a:latin typeface="Aptos" panose="020B0004020202020204" pitchFamily="34" charset="0"/>
              </a:rPr>
              <a:t>st</a:t>
            </a:r>
            <a:r>
              <a:rPr lang="en-US" sz="1800" dirty="0">
                <a:solidFill>
                  <a:srgbClr val="000000"/>
                </a:solidFill>
                <a:latin typeface="Aptos" panose="020B0004020202020204" pitchFamily="34" charset="0"/>
              </a:rPr>
              <a:t> for full submissions (Chair must confirm speakers, provide overall abstract &amp; quiz questions, each speaker must provide bio </a:t>
            </a:r>
            <a:r>
              <a:rPr lang="en-US" dirty="0">
                <a:solidFill>
                  <a:srgbClr val="000000"/>
                </a:solidFill>
                <a:latin typeface="Aptos" panose="020B0004020202020204" pitchFamily="34" charset="0"/>
              </a:rPr>
              <a:t> and </a:t>
            </a:r>
            <a:r>
              <a:rPr lang="en-US" sz="1800" dirty="0">
                <a:solidFill>
                  <a:srgbClr val="000000"/>
                </a:solidFill>
                <a:latin typeface="Aptos" panose="020B0004020202020204" pitchFamily="34" charset="0"/>
              </a:rPr>
              <a:t>title &amp;  abstract of section)</a:t>
            </a:r>
          </a:p>
          <a:p>
            <a:pPr marL="342900" indent="-342900" fontAlgn="base">
              <a:buAutoNum type="arabicPeriod"/>
            </a:pPr>
            <a:r>
              <a:rPr lang="en-US" dirty="0">
                <a:solidFill>
                  <a:srgbClr val="000000"/>
                </a:solidFill>
                <a:latin typeface="Aptos" panose="020B0004020202020204" pitchFamily="34" charset="0"/>
              </a:rPr>
              <a:t>Subcommittee meeting </a:t>
            </a:r>
            <a:r>
              <a:rPr lang="en-US" dirty="0" err="1">
                <a:solidFill>
                  <a:srgbClr val="000000"/>
                </a:solidFill>
                <a:latin typeface="Aptos" panose="020B0004020202020204" pitchFamily="34" charset="0"/>
              </a:rPr>
              <a:t>tbd</a:t>
            </a:r>
            <a:r>
              <a:rPr lang="en-US" dirty="0">
                <a:solidFill>
                  <a:srgbClr val="000000"/>
                </a:solidFill>
                <a:latin typeface="Aptos" panose="020B0004020202020204" pitchFamily="34" charset="0"/>
              </a:rPr>
              <a:t> January 2026 w/ TC 8.1</a:t>
            </a:r>
            <a:endParaRPr lang="en-US" sz="1800" dirty="0">
              <a:solidFill>
                <a:srgbClr val="000000"/>
              </a:solidFill>
              <a:latin typeface="Aptos" panose="020B0004020202020204" pitchFamily="34" charset="0"/>
            </a:endParaRPr>
          </a:p>
          <a:p>
            <a:pPr marL="0" fontAlgn="base"/>
            <a:endParaRPr lang="en-US" dirty="0">
              <a:solidFill>
                <a:srgbClr val="000000"/>
              </a:solidFill>
              <a:latin typeface="Aptos" panose="020B0004020202020204" pitchFamily="34" charset="0"/>
            </a:endParaRPr>
          </a:p>
          <a:p>
            <a:pPr marL="0" fontAlgn="base"/>
            <a:endParaRPr lang="en-US" sz="1800" dirty="0">
              <a:solidFill>
                <a:srgbClr val="000000"/>
              </a:solidFill>
              <a:latin typeface="Aptos" panose="020B0004020202020204" pitchFamily="34" charset="0"/>
            </a:endParaRPr>
          </a:p>
        </p:txBody>
      </p:sp>
    </p:spTree>
    <p:extLst>
      <p:ext uri="{BB962C8B-B14F-4D97-AF65-F5344CB8AC3E}">
        <p14:creationId xmlns:p14="http://schemas.microsoft.com/office/powerpoint/2010/main" val="19093456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4" name="TextBox 3">
            <a:extLst>
              <a:ext uri="{FF2B5EF4-FFF2-40B4-BE49-F238E27FC236}">
                <a16:creationId xmlns:a16="http://schemas.microsoft.com/office/drawing/2014/main" id="{B025464A-B9E8-5854-3BCF-EC09C6575E73}"/>
              </a:ext>
            </a:extLst>
          </p:cNvPr>
          <p:cNvSpPr txBox="1"/>
          <p:nvPr/>
        </p:nvSpPr>
        <p:spPr>
          <a:xfrm>
            <a:off x="542260" y="2361832"/>
            <a:ext cx="11185452" cy="3170099"/>
          </a:xfrm>
          <a:prstGeom prst="rect">
            <a:avLst/>
          </a:prstGeom>
          <a:noFill/>
        </p:spPr>
        <p:txBody>
          <a:bodyPr wrap="square">
            <a:spAutoFit/>
          </a:bodyPr>
          <a:lstStyle/>
          <a:p>
            <a:r>
              <a:rPr lang="en-US" sz="4000" dirty="0"/>
              <a:t>Adjourned at 4:15 PM</a:t>
            </a:r>
          </a:p>
          <a:p>
            <a:endParaRPr lang="en-US" sz="4000" dirty="0"/>
          </a:p>
          <a:p>
            <a:r>
              <a:rPr lang="en-US" sz="4000" dirty="0"/>
              <a:t>Congrats to Trent on VP of Society!</a:t>
            </a:r>
          </a:p>
          <a:p>
            <a:endParaRPr lang="en-US" sz="4000" dirty="0"/>
          </a:p>
          <a:p>
            <a:r>
              <a:rPr lang="en-US" sz="4000" dirty="0"/>
              <a:t>THANK YOU ALL FOR ALL YOU DO FOR ASHRAE!!</a:t>
            </a:r>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8938</TotalTime>
  <Words>5182</Words>
  <Application>Microsoft Office PowerPoint</Application>
  <PresentationFormat>Widescreen</PresentationFormat>
  <Paragraphs>465</Paragraphs>
  <Slides>44</Slides>
  <Notes>15</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44</vt:i4>
      </vt:variant>
    </vt:vector>
  </HeadingPairs>
  <TitlesOfParts>
    <vt:vector size="55" baseType="lpstr">
      <vt:lpstr>Aptos</vt:lpstr>
      <vt:lpstr>Arial</vt:lpstr>
      <vt:lpstr>Calibri</vt:lpstr>
      <vt:lpstr>Courier New</vt:lpstr>
      <vt:lpstr>Symbol</vt:lpstr>
      <vt:lpstr>Times New Roman</vt:lpstr>
      <vt:lpstr>Tms Rmn</vt:lpstr>
      <vt:lpstr>Wingdings</vt:lpstr>
      <vt:lpstr>Office Theme</vt:lpstr>
      <vt:lpstr>1_Office Theme</vt:lpstr>
      <vt:lpstr>Document</vt:lpstr>
      <vt:lpstr>TC 8.2 Vapor Compression Cooling and Heat Pump Chillers – Main Meeting</vt:lpstr>
      <vt:lpstr>Call to Order &amp; ASHRAE Value Statement</vt:lpstr>
      <vt:lpstr>Agenda Review – T. Hunt </vt:lpstr>
      <vt:lpstr>Agenda</vt:lpstr>
      <vt:lpstr>Agenda</vt:lpstr>
      <vt:lpstr>Quorum Check – T Abruzzo</vt:lpstr>
      <vt:lpstr>TC8.2 Vapor Compression Cooling and Heat Pump Chillers Mission Statement</vt:lpstr>
      <vt:lpstr>Review and Approve Previous Meeting Minutes</vt:lpstr>
      <vt:lpstr>Standards Report TC 8.2 Standards Subcommittee – Phil Johnson (chair)</vt:lpstr>
      <vt:lpstr>Standards Report ASHRAE Standard 30-2025 (Nick Zupp, Chair SSPC30)</vt:lpstr>
      <vt:lpstr>Standards Report ASHRAE Standard 184-2020 (Phil Johnson)</vt:lpstr>
      <vt:lpstr>Standards Report ASHRAE Standard 184-2020 (Phil Johnson)</vt:lpstr>
      <vt:lpstr>Standards Report ASHRAE Guideline 22-2025  (Daryl Showalter, Chair GPC22)</vt:lpstr>
      <vt:lpstr>Standards Report ASHRAE Standard 23 (Scott MacBain, past Chair SPC23)</vt:lpstr>
      <vt:lpstr>Standards Report ASHRAE Standard 90.1-2022  (Rick Heiden)</vt:lpstr>
      <vt:lpstr>TC 8.2 Standards Report ASHRAE Standard 90.1-2022  (Rick Heiden)</vt:lpstr>
      <vt:lpstr>Standards Report ASHRAE Standard 196P (Phil Johnson, Chair SPC 196P)</vt:lpstr>
      <vt:lpstr>Standards Report ASHRAE Standard 225-2020 (Phil Johnson)</vt:lpstr>
      <vt:lpstr>Standards Report ASHRAE Standard 30-2019 (Nick Zupp, Chair SSPC30)</vt:lpstr>
      <vt:lpstr>Standards Report ASHRAE Standard 23 (Scott MacBain, past Chair SPC23)</vt:lpstr>
      <vt:lpstr>Standards Report AHRI Standard 1520 (Matt Cambio)</vt:lpstr>
      <vt:lpstr>Standards Report ISO/TC 86/SC 4 (Justin Prosser)</vt:lpstr>
      <vt:lpstr>Standards Report ASHRAE Guideline 22-2012  (Daryl Showalter, Chair GPC22)</vt:lpstr>
      <vt:lpstr>Research Subcommittee Report – Daryl Showalter (chair)</vt:lpstr>
      <vt:lpstr>Research Subcommittee Report – Daryl Showalter (chair)</vt:lpstr>
      <vt:lpstr>Research Subcommittee Report – Daryl Showalter (chair)</vt:lpstr>
      <vt:lpstr>Research Subcommittee Report – Daryl Showalter (chair)</vt:lpstr>
      <vt:lpstr>Program Subcommittee Report – Mark Rogan (chair)</vt:lpstr>
      <vt:lpstr>Program Subcommittee Report – Mark Rogan (chair)</vt:lpstr>
      <vt:lpstr>Program Subcommittee Report – Mark Rogan (chair)</vt:lpstr>
      <vt:lpstr>Program Subcommittee Report – Mark Rogan (chair)</vt:lpstr>
      <vt:lpstr>TC 8.1 &amp; 8.2 Handbook – Jethro Medina (Chair)</vt:lpstr>
      <vt:lpstr>TC8.2 Leadership Roles – T. Hunt</vt:lpstr>
      <vt:lpstr>Membership – T Abruzzo https://tpc.ashrae.org/Membership?cmtKey=83a02e09-1a12-4ee1-bbf8-3ba74490dec7</vt:lpstr>
      <vt:lpstr>Webmaster – Dan Kemper</vt:lpstr>
      <vt:lpstr>Honors and Awards Flowchart</vt:lpstr>
      <vt:lpstr>Honors and Awards – Ray Good Continued                                </vt:lpstr>
      <vt:lpstr>Honors and Awards – Ray Good Continued </vt:lpstr>
      <vt:lpstr>Honors and Awards – Ray Good Continued </vt:lpstr>
      <vt:lpstr>TC Chairs Breakfast Report – T. Abruzzo</vt:lpstr>
      <vt:lpstr>Old Business – T. Hunt</vt:lpstr>
      <vt:lpstr>New Business – T. Hunt</vt:lpstr>
      <vt:lpstr>For the Good and Wellbeing &amp; Action Items</vt:lpstr>
      <vt:lpstr>Adjourn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Branta, Rebecca</dc:creator>
  <cp:lastModifiedBy>Abruzzo, Tiffany</cp:lastModifiedBy>
  <cp:revision>72</cp:revision>
  <dcterms:created xsi:type="dcterms:W3CDTF">2022-08-18T17:50:21Z</dcterms:created>
  <dcterms:modified xsi:type="dcterms:W3CDTF">2026-01-11T23:29:36Z</dcterms:modified>
</cp:coreProperties>
</file>