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4"/>
  </p:notesMasterIdLst>
  <p:sldIdLst>
    <p:sldId id="798" r:id="rId5"/>
    <p:sldId id="879" r:id="rId6"/>
    <p:sldId id="880" r:id="rId7"/>
    <p:sldId id="765" r:id="rId8"/>
    <p:sldId id="928" r:id="rId9"/>
    <p:sldId id="796" r:id="rId10"/>
    <p:sldId id="800" r:id="rId11"/>
    <p:sldId id="829" r:id="rId12"/>
    <p:sldId id="802" r:id="rId13"/>
    <p:sldId id="929" r:id="rId14"/>
    <p:sldId id="930" r:id="rId15"/>
    <p:sldId id="931" r:id="rId16"/>
    <p:sldId id="932" r:id="rId17"/>
    <p:sldId id="933" r:id="rId18"/>
    <p:sldId id="934" r:id="rId19"/>
    <p:sldId id="935" r:id="rId20"/>
    <p:sldId id="936" r:id="rId21"/>
    <p:sldId id="937" r:id="rId22"/>
    <p:sldId id="948" r:id="rId23"/>
    <p:sldId id="938" r:id="rId24"/>
    <p:sldId id="911" r:id="rId25"/>
    <p:sldId id="912" r:id="rId26"/>
    <p:sldId id="926" r:id="rId27"/>
    <p:sldId id="914" r:id="rId28"/>
    <p:sldId id="939" r:id="rId29"/>
    <p:sldId id="940" r:id="rId30"/>
    <p:sldId id="941" r:id="rId31"/>
    <p:sldId id="942" r:id="rId32"/>
    <p:sldId id="944" r:id="rId33"/>
    <p:sldId id="945" r:id="rId34"/>
    <p:sldId id="946" r:id="rId35"/>
    <p:sldId id="947" r:id="rId36"/>
    <p:sldId id="943" r:id="rId37"/>
    <p:sldId id="888" r:id="rId38"/>
    <p:sldId id="920" r:id="rId39"/>
    <p:sldId id="881" r:id="rId40"/>
    <p:sldId id="868" r:id="rId41"/>
    <p:sldId id="927" r:id="rId42"/>
    <p:sldId id="922" r:id="rId43"/>
    <p:sldId id="274" r:id="rId44"/>
    <p:sldId id="259" r:id="rId45"/>
    <p:sldId id="923" r:id="rId46"/>
    <p:sldId id="924" r:id="rId47"/>
    <p:sldId id="925" r:id="rId48"/>
    <p:sldId id="845" r:id="rId49"/>
    <p:sldId id="825" r:id="rId50"/>
    <p:sldId id="815" r:id="rId51"/>
    <p:sldId id="816" r:id="rId52"/>
    <p:sldId id="817" r:id="rId53"/>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58922" autoAdjust="0"/>
  </p:normalViewPr>
  <p:slideViewPr>
    <p:cSldViewPr snapToGrid="0">
      <p:cViewPr varScale="1">
        <p:scale>
          <a:sx n="55" d="100"/>
          <a:sy n="55" d="100"/>
        </p:scale>
        <p:origin x="102" y="210"/>
      </p:cViewPr>
      <p:guideLst/>
    </p:cSldViewPr>
  </p:slideViewPr>
  <p:outlineViewPr>
    <p:cViewPr>
      <p:scale>
        <a:sx n="33" d="100"/>
        <a:sy n="33" d="100"/>
      </p:scale>
      <p:origin x="0" y="0"/>
    </p:cViewPr>
  </p:outlineViewPr>
  <p:notesTextViewPr>
    <p:cViewPr>
      <p:scale>
        <a:sx n="50" d="100"/>
        <a:sy n="50" d="100"/>
      </p:scale>
      <p:origin x="0" y="0"/>
    </p:cViewPr>
  </p:notesTextViewPr>
  <p:notesViewPr>
    <p:cSldViewPr snapToGrid="0">
      <p:cViewPr varScale="1">
        <p:scale>
          <a:sx n="48" d="100"/>
          <a:sy n="48" d="100"/>
        </p:scale>
        <p:origin x="2684" y="4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51" tIns="48325" rIns="96651" bIns="48325" rtlCol="0"/>
          <a:lstStyle>
            <a:lvl1pPr algn="l">
              <a:defRPr sz="12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51" tIns="48325" rIns="96651" bIns="48325" rtlCol="0"/>
          <a:lstStyle>
            <a:lvl1pPr algn="r">
              <a:defRPr sz="1200"/>
            </a:lvl1pPr>
          </a:lstStyle>
          <a:p>
            <a:fld id="{E1CF7F02-D1A4-4D9A-885A-0BDC8DA9130E}" type="datetimeFigureOut">
              <a:rPr lang="en-US" smtClean="0"/>
              <a:t>7/3/2023</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51" tIns="48325" rIns="96651" bIns="48325" rtlCol="0" anchor="ctr"/>
          <a:lstStyle/>
          <a:p>
            <a:endParaRPr lang="en-US"/>
          </a:p>
        </p:txBody>
      </p:sp>
      <p:sp>
        <p:nvSpPr>
          <p:cNvPr id="5" name="Notes Placeholder 4"/>
          <p:cNvSpPr>
            <a:spLocks noGrp="1"/>
          </p:cNvSpPr>
          <p:nvPr>
            <p:ph type="body" sz="quarter" idx="3"/>
          </p:nvPr>
        </p:nvSpPr>
        <p:spPr>
          <a:xfrm>
            <a:off x="731521" y="4620578"/>
            <a:ext cx="5852160" cy="3780472"/>
          </a:xfrm>
          <a:prstGeom prst="rect">
            <a:avLst/>
          </a:prstGeom>
        </p:spPr>
        <p:txBody>
          <a:bodyPr vert="horz" lIns="96651" tIns="48325" rIns="96651" bIns="4832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51" tIns="48325" rIns="96651" bIns="48325"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51" tIns="48325" rIns="96651" bIns="48325" rtlCol="0" anchor="b"/>
          <a:lstStyle>
            <a:lvl1pPr algn="r">
              <a:defRPr sz="1200"/>
            </a:lvl1pPr>
          </a:lstStyle>
          <a:p>
            <a:fld id="{8D513B1D-4ED6-4D87-8B80-F90F4E972BDC}" type="slidenum">
              <a:rPr lang="en-US" smtClean="0"/>
              <a:t>‹#›</a:t>
            </a:fld>
            <a:endParaRPr lang="en-US"/>
          </a:p>
        </p:txBody>
      </p:sp>
    </p:spTree>
    <p:extLst>
      <p:ext uri="{BB962C8B-B14F-4D97-AF65-F5344CB8AC3E}">
        <p14:creationId xmlns:p14="http://schemas.microsoft.com/office/powerpoint/2010/main" val="1943130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1/31 7:15 with Research</a:t>
            </a:r>
          </a:p>
          <a:p>
            <a:r>
              <a:rPr lang="en-US" dirty="0"/>
              <a:t>Updated 1/31 8:27 with Webmaster</a:t>
            </a:r>
          </a:p>
          <a:p>
            <a:r>
              <a:rPr lang="en-US" dirty="0"/>
              <a:t>Updated 2/1 standards portion of agenda. Per </a:t>
            </a:r>
            <a:r>
              <a:rPr lang="en-US" dirty="0" err="1"/>
              <a:t>phil</a:t>
            </a:r>
            <a:r>
              <a:rPr lang="en-US" dirty="0"/>
              <a:t> Johnson</a:t>
            </a:r>
          </a:p>
          <a:p>
            <a:r>
              <a:rPr lang="en-US" dirty="0"/>
              <a:t>Updated 2/1 entire standards section per Phil Johnson</a:t>
            </a:r>
          </a:p>
          <a:p>
            <a:r>
              <a:rPr lang="en-US" dirty="0" err="1"/>
              <a:t>Updateed</a:t>
            </a:r>
            <a:r>
              <a:rPr lang="en-US" dirty="0"/>
              <a:t> 2/1 9:20 90.1 from Phil J</a:t>
            </a:r>
          </a:p>
          <a:p>
            <a:r>
              <a:rPr lang="en-US" dirty="0"/>
              <a:t>Updated 2/1 Std 1520P with slide from Matt Cambio</a:t>
            </a:r>
          </a:p>
          <a:p>
            <a:r>
              <a:rPr lang="en-US" dirty="0"/>
              <a:t>2/1 Updated Honors and Awards based on Rick Heiden email.</a:t>
            </a:r>
          </a:p>
          <a:p>
            <a:r>
              <a:rPr lang="en-US" dirty="0"/>
              <a:t>Updated 2/1 Membership and Chairs breakfast updates – from Drew Turner’s email</a:t>
            </a:r>
          </a:p>
        </p:txBody>
      </p:sp>
      <p:sp>
        <p:nvSpPr>
          <p:cNvPr id="4" name="Slide Number Placeholder 3"/>
          <p:cNvSpPr>
            <a:spLocks noGrp="1"/>
          </p:cNvSpPr>
          <p:nvPr>
            <p:ph type="sldNum" sz="quarter" idx="5"/>
          </p:nvPr>
        </p:nvSpPr>
        <p:spPr/>
        <p:txBody>
          <a:bodyPr/>
          <a:lstStyle/>
          <a:p>
            <a:fld id="{8D513B1D-4ED6-4D87-8B80-F90F4E972BDC}" type="slidenum">
              <a:rPr lang="en-US" smtClean="0"/>
              <a:t>1</a:t>
            </a:fld>
            <a:endParaRPr lang="en-US"/>
          </a:p>
        </p:txBody>
      </p:sp>
    </p:spTree>
    <p:extLst>
      <p:ext uri="{BB962C8B-B14F-4D97-AF65-F5344CB8AC3E}">
        <p14:creationId xmlns:p14="http://schemas.microsoft.com/office/powerpoint/2010/main" val="3151585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2</a:t>
            </a:fld>
            <a:endParaRPr lang="en-US"/>
          </a:p>
        </p:txBody>
      </p:sp>
    </p:spTree>
    <p:extLst>
      <p:ext uri="{BB962C8B-B14F-4D97-AF65-F5344CB8AC3E}">
        <p14:creationId xmlns:p14="http://schemas.microsoft.com/office/powerpoint/2010/main" val="307865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6/27</a:t>
            </a:r>
          </a:p>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3</a:t>
            </a:fld>
            <a:endParaRPr lang="en-US"/>
          </a:p>
        </p:txBody>
      </p:sp>
    </p:spTree>
    <p:extLst>
      <p:ext uri="{BB962C8B-B14F-4D97-AF65-F5344CB8AC3E}">
        <p14:creationId xmlns:p14="http://schemas.microsoft.com/office/powerpoint/2010/main" val="3722006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Code of Ethics is the basis for which we interact with one another.</a:t>
            </a:r>
          </a:p>
        </p:txBody>
      </p:sp>
      <p:sp>
        <p:nvSpPr>
          <p:cNvPr id="4" name="Slide Number Placeholder 3"/>
          <p:cNvSpPr>
            <a:spLocks noGrp="1"/>
          </p:cNvSpPr>
          <p:nvPr>
            <p:ph type="sldNum" sz="quarter" idx="5"/>
          </p:nvPr>
        </p:nvSpPr>
        <p:spPr/>
        <p:txBody>
          <a:bodyPr/>
          <a:lstStyle/>
          <a:p>
            <a:pPr defTabSz="931774">
              <a:defRPr/>
            </a:pPr>
            <a:fld id="{2699C434-DDC2-456D-855F-1EDF162D628F}" type="slidenum">
              <a:rPr lang="en-US">
                <a:solidFill>
                  <a:prstClr val="black"/>
                </a:solidFill>
                <a:latin typeface="Calibri" panose="020F0502020204030204"/>
              </a:rPr>
              <a:pPr defTabSz="931774">
                <a:defRPr/>
              </a:pPr>
              <a:t>4</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318706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11</a:t>
            </a:fld>
            <a:endParaRPr lang="en-US"/>
          </a:p>
        </p:txBody>
      </p:sp>
    </p:spTree>
    <p:extLst>
      <p:ext uri="{BB962C8B-B14F-4D97-AF65-F5344CB8AC3E}">
        <p14:creationId xmlns:p14="http://schemas.microsoft.com/office/powerpoint/2010/main" val="2072147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18</a:t>
            </a:fld>
            <a:endParaRPr lang="en-US"/>
          </a:p>
        </p:txBody>
      </p:sp>
    </p:spTree>
    <p:extLst>
      <p:ext uri="{BB962C8B-B14F-4D97-AF65-F5344CB8AC3E}">
        <p14:creationId xmlns:p14="http://schemas.microsoft.com/office/powerpoint/2010/main" val="4092641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22</a:t>
            </a:fld>
            <a:endParaRPr lang="en-US"/>
          </a:p>
        </p:txBody>
      </p:sp>
    </p:spTree>
    <p:extLst>
      <p:ext uri="{BB962C8B-B14F-4D97-AF65-F5344CB8AC3E}">
        <p14:creationId xmlns:p14="http://schemas.microsoft.com/office/powerpoint/2010/main" val="1500125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23</a:t>
            </a:fld>
            <a:endParaRPr lang="en-US"/>
          </a:p>
        </p:txBody>
      </p:sp>
    </p:spTree>
    <p:extLst>
      <p:ext uri="{BB962C8B-B14F-4D97-AF65-F5344CB8AC3E}">
        <p14:creationId xmlns:p14="http://schemas.microsoft.com/office/powerpoint/2010/main" val="1083851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24</a:t>
            </a:fld>
            <a:endParaRPr lang="en-US"/>
          </a:p>
        </p:txBody>
      </p:sp>
    </p:spTree>
    <p:extLst>
      <p:ext uri="{BB962C8B-B14F-4D97-AF65-F5344CB8AC3E}">
        <p14:creationId xmlns:p14="http://schemas.microsoft.com/office/powerpoint/2010/main" val="4172190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32</a:t>
            </a:fld>
            <a:endParaRPr lang="en-US"/>
          </a:p>
        </p:txBody>
      </p:sp>
    </p:spTree>
    <p:extLst>
      <p:ext uri="{BB962C8B-B14F-4D97-AF65-F5344CB8AC3E}">
        <p14:creationId xmlns:p14="http://schemas.microsoft.com/office/powerpoint/2010/main" val="2338912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33</a:t>
            </a:fld>
            <a:endParaRPr lang="en-US"/>
          </a:p>
        </p:txBody>
      </p:sp>
    </p:spTree>
    <p:extLst>
      <p:ext uri="{BB962C8B-B14F-4D97-AF65-F5344CB8AC3E}">
        <p14:creationId xmlns:p14="http://schemas.microsoft.com/office/powerpoint/2010/main" val="42624491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34</a:t>
            </a:fld>
            <a:endParaRPr lang="en-US"/>
          </a:p>
        </p:txBody>
      </p:sp>
    </p:spTree>
    <p:extLst>
      <p:ext uri="{BB962C8B-B14F-4D97-AF65-F5344CB8AC3E}">
        <p14:creationId xmlns:p14="http://schemas.microsoft.com/office/powerpoint/2010/main" val="3961659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2800" dirty="0"/>
              <a:t>UPDTED 6/27</a:t>
            </a:r>
          </a:p>
          <a:p>
            <a:endParaRPr lang="en-US" sz="102800" dirty="0"/>
          </a:p>
        </p:txBody>
      </p:sp>
      <p:sp>
        <p:nvSpPr>
          <p:cNvPr id="4" name="Slide Number Placeholder 3"/>
          <p:cNvSpPr>
            <a:spLocks noGrp="1"/>
          </p:cNvSpPr>
          <p:nvPr>
            <p:ph type="sldNum" sz="quarter" idx="5"/>
          </p:nvPr>
        </p:nvSpPr>
        <p:spPr/>
        <p:txBody>
          <a:bodyPr/>
          <a:lstStyle/>
          <a:p>
            <a:fld id="{8D513B1D-4ED6-4D87-8B80-F90F4E972BDC}" type="slidenum">
              <a:rPr lang="en-US" smtClean="0"/>
              <a:t>35</a:t>
            </a:fld>
            <a:endParaRPr lang="en-US"/>
          </a:p>
        </p:txBody>
      </p:sp>
    </p:spTree>
    <p:extLst>
      <p:ext uri="{BB962C8B-B14F-4D97-AF65-F5344CB8AC3E}">
        <p14:creationId xmlns:p14="http://schemas.microsoft.com/office/powerpoint/2010/main" val="40657072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36</a:t>
            </a:fld>
            <a:endParaRPr lang="en-US"/>
          </a:p>
        </p:txBody>
      </p:sp>
    </p:spTree>
    <p:extLst>
      <p:ext uri="{BB962C8B-B14F-4D97-AF65-F5344CB8AC3E}">
        <p14:creationId xmlns:p14="http://schemas.microsoft.com/office/powerpoint/2010/main" val="2094845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38</a:t>
            </a:fld>
            <a:endParaRPr lang="en-US"/>
          </a:p>
        </p:txBody>
      </p:sp>
    </p:spTree>
    <p:extLst>
      <p:ext uri="{BB962C8B-B14F-4D97-AF65-F5344CB8AC3E}">
        <p14:creationId xmlns:p14="http://schemas.microsoft.com/office/powerpoint/2010/main" val="14828520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Flowchart is posted on the H&amp;A webpage (www.ashrae.org/Honors) and available in printouts.</a:t>
            </a:r>
          </a:p>
        </p:txBody>
      </p:sp>
      <p:sp>
        <p:nvSpPr>
          <p:cNvPr id="4" name="Slide Number Placeholder 3"/>
          <p:cNvSpPr>
            <a:spLocks noGrp="1"/>
          </p:cNvSpPr>
          <p:nvPr>
            <p:ph type="sldNum" sz="quarter" idx="5"/>
          </p:nvPr>
        </p:nvSpPr>
        <p:spPr/>
        <p:txBody>
          <a:bodyPr/>
          <a:lstStyle/>
          <a:p>
            <a:fld id="{57FF7BA5-CB3B-4917-9A9C-7DC4CB15DB4E}" type="slidenum">
              <a:rPr lang="en-US" smtClean="0"/>
              <a:t>41</a:t>
            </a:fld>
            <a:endParaRPr lang="en-US"/>
          </a:p>
        </p:txBody>
      </p:sp>
    </p:spTree>
    <p:extLst>
      <p:ext uri="{BB962C8B-B14F-4D97-AF65-F5344CB8AC3E}">
        <p14:creationId xmlns:p14="http://schemas.microsoft.com/office/powerpoint/2010/main" val="29549530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45</a:t>
            </a:fld>
            <a:endParaRPr lang="en-US"/>
          </a:p>
        </p:txBody>
      </p:sp>
    </p:spTree>
    <p:extLst>
      <p:ext uri="{BB962C8B-B14F-4D97-AF65-F5344CB8AC3E}">
        <p14:creationId xmlns:p14="http://schemas.microsoft.com/office/powerpoint/2010/main" val="36595584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44E386D-D596-43F8-8F7F-EC29E2E0A8BB}" type="datetimeFigureOut">
              <a:rPr lang="en-US" smtClean="0"/>
              <a:t>7/3/2023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pic>
        <p:nvPicPr>
          <p:cNvPr id="9" name="Picture 8" descr="A picture containing bird&#10;&#10;Description automatically generated">
            <a:extLst>
              <a:ext uri="{FF2B5EF4-FFF2-40B4-BE49-F238E27FC236}">
                <a16:creationId xmlns:a16="http://schemas.microsoft.com/office/drawing/2014/main" id="{1171D7FC-8F0B-1C49-A79D-9ACE11AF705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02" t="1437" r="658" b="1726"/>
          <a:stretch/>
        </p:blipFill>
        <p:spPr>
          <a:xfrm>
            <a:off x="0" y="0"/>
            <a:ext cx="12191999" cy="6858000"/>
          </a:xfrm>
          <a:prstGeom prst="rect">
            <a:avLst/>
          </a:prstGeom>
        </p:spPr>
      </p:pic>
      <p:pic>
        <p:nvPicPr>
          <p:cNvPr id="14" name="Picture 13" descr="A picture containing drawing, plate&#10;&#10;Description automatically generated">
            <a:extLst>
              <a:ext uri="{FF2B5EF4-FFF2-40B4-BE49-F238E27FC236}">
                <a16:creationId xmlns:a16="http://schemas.microsoft.com/office/drawing/2014/main" id="{09360550-3B3B-DC4F-847D-C6647366CC3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35057" y="509656"/>
            <a:ext cx="3204970" cy="1330719"/>
          </a:xfrm>
          <a:prstGeom prst="rect">
            <a:avLst/>
          </a:prstGeom>
        </p:spPr>
      </p:pic>
    </p:spTree>
    <p:extLst>
      <p:ext uri="{BB962C8B-B14F-4D97-AF65-F5344CB8AC3E}">
        <p14:creationId xmlns:p14="http://schemas.microsoft.com/office/powerpoint/2010/main" val="3766746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3543"/>
          </a:xfrm>
        </p:spPr>
        <p:txBody>
          <a:bodyPr>
            <a:normAutofit/>
          </a:bodyPr>
          <a:lstStyle>
            <a:lvl1pPr>
              <a:defRPr sz="3600">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44E386D-D596-43F8-8F7F-EC29E2E0A8BB}" type="datetimeFigureOut">
              <a:rPr lang="en-US" smtClean="0"/>
              <a:t>7/3/2023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pic>
        <p:nvPicPr>
          <p:cNvPr id="9" name="Picture 8" descr="A close up of a sign&#10;&#10;Description automatically generated">
            <a:extLst>
              <a:ext uri="{FF2B5EF4-FFF2-40B4-BE49-F238E27FC236}">
                <a16:creationId xmlns:a16="http://schemas.microsoft.com/office/drawing/2014/main" id="{6AE9E41B-99E1-AB4F-A9FB-B6C1CBAE09F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87775" y="5419494"/>
            <a:ext cx="1877122" cy="938561"/>
          </a:xfrm>
          <a:prstGeom prst="rect">
            <a:avLst/>
          </a:prstGeom>
        </p:spPr>
      </p:pic>
    </p:spTree>
    <p:extLst>
      <p:ext uri="{BB962C8B-B14F-4D97-AF65-F5344CB8AC3E}">
        <p14:creationId xmlns:p14="http://schemas.microsoft.com/office/powerpoint/2010/main" val="2204881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Subtitle and Content">
    <p:spTree>
      <p:nvGrpSpPr>
        <p:cNvPr id="1" name=""/>
        <p:cNvGrpSpPr/>
        <p:nvPr/>
      </p:nvGrpSpPr>
      <p:grpSpPr>
        <a:xfrm>
          <a:off x="0" y="0"/>
          <a:ext cx="0" cy="0"/>
          <a:chOff x="0" y="0"/>
          <a:chExt cx="0" cy="0"/>
        </a:xfrm>
      </p:grpSpPr>
      <p:sp>
        <p:nvSpPr>
          <p:cNvPr id="2" name="Title"/>
          <p:cNvSpPr>
            <a:spLocks noGrp="1"/>
          </p:cNvSpPr>
          <p:nvPr>
            <p:ph type="title" hasCustomPrompt="1"/>
          </p:nvPr>
        </p:nvSpPr>
        <p:spPr>
          <a:xfrm>
            <a:off x="390143" y="261939"/>
            <a:ext cx="11411712" cy="563563"/>
          </a:xfrm>
        </p:spPr>
        <p:txBody>
          <a:bodyPr/>
          <a:lstStyle>
            <a:lvl1pPr>
              <a:defRPr/>
            </a:lvl1pPr>
          </a:lstStyle>
          <a:p>
            <a:r>
              <a:rPr lang="en-US" dirty="0"/>
              <a:t>Title</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endParaRPr dirty="0">
              <a:solidFill>
                <a:prstClr val="black"/>
              </a:solidFill>
            </a:endParaRPr>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a:solidFill>
                <a:prstClr val="black"/>
              </a:solidFill>
            </a:endParaRPr>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789DF654-7552-4B9D-9287-15EA6E658DE7}" type="slidenum">
              <a:rPr lang="en-US" smtClean="0">
                <a:solidFill>
                  <a:prstClr val="black"/>
                </a:solidFill>
              </a:rPr>
              <a:pPr/>
              <a:t>‹#›</a:t>
            </a:fld>
            <a:endParaRPr lang="en-US" dirty="0">
              <a:solidFill>
                <a:prstClr val="black"/>
              </a:solidFill>
            </a:endParaRPr>
          </a:p>
        </p:txBody>
      </p:sp>
      <p:sp>
        <p:nvSpPr>
          <p:cNvPr id="9" name="Subtitle"/>
          <p:cNvSpPr>
            <a:spLocks noGrp="1"/>
          </p:cNvSpPr>
          <p:nvPr>
            <p:ph type="body" sz="quarter" idx="13" hasCustomPrompt="1"/>
          </p:nvPr>
        </p:nvSpPr>
        <p:spPr>
          <a:xfrm>
            <a:off x="390145" y="762001"/>
            <a:ext cx="11411711" cy="639755"/>
          </a:xfrm>
        </p:spPr>
        <p:txBody>
          <a:bodyPr lIns="18288" rIns="18288">
            <a:noAutofit/>
          </a:bodyPr>
          <a:lstStyle>
            <a:lvl1pPr marL="0" indent="0">
              <a:buFontTx/>
              <a:buNone/>
              <a:defRPr sz="2625"/>
            </a:lvl1pPr>
          </a:lstStyle>
          <a:p>
            <a:pPr lvl="0"/>
            <a:r>
              <a:rPr lang="en-US" dirty="0"/>
              <a:t>Subtitle</a:t>
            </a:r>
          </a:p>
        </p:txBody>
      </p:sp>
    </p:spTree>
    <p:extLst>
      <p:ext uri="{BB962C8B-B14F-4D97-AF65-F5344CB8AC3E}">
        <p14:creationId xmlns:p14="http://schemas.microsoft.com/office/powerpoint/2010/main" val="2997267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F9F19D-C521-4855-BC2F-E143D1EE4086}" type="datetimeFigureOut">
              <a:rPr lang="en-US" smtClean="0"/>
              <a:t>7/3/2023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AD3CF7E-3EC6-47AB-89DD-A2B0D9D7691A}" type="slidenum">
              <a:rPr lang="en-US" smtClean="0"/>
              <a:t>‹#›</a:t>
            </a:fld>
            <a:endParaRPr lang="en-US"/>
          </a:p>
        </p:txBody>
      </p:sp>
    </p:spTree>
    <p:extLst>
      <p:ext uri="{BB962C8B-B14F-4D97-AF65-F5344CB8AC3E}">
        <p14:creationId xmlns:p14="http://schemas.microsoft.com/office/powerpoint/2010/main" val="11436879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alphaModFix amt="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E386D-D596-43F8-8F7F-EC29E2E0A8BB}" type="datetimeFigureOut">
              <a:rPr lang="en-US" smtClean="0"/>
              <a:t>7/3/2023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DEDE4D-DC37-4180-B29E-77B367E2BC86}" type="slidenum">
              <a:rPr lang="en-US" smtClean="0"/>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413" y="0"/>
            <a:ext cx="12181173" cy="6858000"/>
          </a:xfrm>
          <a:prstGeom prst="rect">
            <a:avLst/>
          </a:prstGeom>
        </p:spPr>
      </p:pic>
      <p:sp>
        <p:nvSpPr>
          <p:cNvPr id="9" name="TextBox 8">
            <a:extLst>
              <a:ext uri="{FF2B5EF4-FFF2-40B4-BE49-F238E27FC236}">
                <a16:creationId xmlns:a16="http://schemas.microsoft.com/office/drawing/2014/main" id="{2B4B740D-0B23-BABC-C6B4-A76ED01B485A}"/>
              </a:ext>
            </a:extLst>
          </p:cNvPr>
          <p:cNvSpPr txBox="1"/>
          <p:nvPr userDrawn="1">
            <p:extLst>
              <p:ext uri="{1162E1C5-73C7-4A58-AE30-91384D911F3F}">
                <p184:classification xmlns:p184="http://schemas.microsoft.com/office/powerpoint/2018/4/main" val="ftr"/>
              </p:ext>
            </p:extLst>
          </p:nvPr>
        </p:nvSpPr>
        <p:spPr>
          <a:xfrm>
            <a:off x="5550662" y="6705600"/>
            <a:ext cx="1119188" cy="152400"/>
          </a:xfrm>
          <a:prstGeom prst="rect">
            <a:avLst/>
          </a:prstGeom>
        </p:spPr>
        <p:txBody>
          <a:bodyPr horzOverflow="overflow" lIns="0" tIns="0" rIns="0" bIns="0">
            <a:spAutoFit/>
          </a:bodyPr>
          <a:lstStyle/>
          <a:p>
            <a:pPr algn="l"/>
            <a:r>
              <a:rPr lang="en-US" sz="1000">
                <a:solidFill>
                  <a:srgbClr val="000000"/>
                </a:solidFill>
                <a:latin typeface="Calibri" panose="020F0502020204030204" pitchFamily="34" charset="0"/>
                <a:ea typeface="Calibri" panose="020F0502020204030204" pitchFamily="34" charset="0"/>
                <a:cs typeface="Calibri" panose="020F0502020204030204" pitchFamily="34" charset="0"/>
              </a:rPr>
              <a:t>Classified as Business</a:t>
            </a:r>
          </a:p>
        </p:txBody>
      </p:sp>
    </p:spTree>
    <p:extLst>
      <p:ext uri="{BB962C8B-B14F-4D97-AF65-F5344CB8AC3E}">
        <p14:creationId xmlns:p14="http://schemas.microsoft.com/office/powerpoint/2010/main" val="3978015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s://www.ashrae.org/about/governance/code-of-ethics" TargetMode="External"/><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authoring.ashrae.org/"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hyperlink" Target="mailto:CWalter@ashrae.org"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hyperlink" Target="http://www.ashrae.org/TCs" TargetMode="External"/><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38.xml.rels><?xml version="1.0" encoding="UTF-8" standalone="yes"?>
<Relationships xmlns="http://schemas.openxmlformats.org/package/2006/relationships"><Relationship Id="rId3" Type="http://schemas.openxmlformats.org/officeDocument/2006/relationships/hyperlink" Target="https://tc0802.ashraetcs.org/"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www.ashrae.org/membership/honors-and-awards"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4.wm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3">
            <a:extLst>
              <a:ext uri="{FF2B5EF4-FFF2-40B4-BE49-F238E27FC236}">
                <a16:creationId xmlns:a16="http://schemas.microsoft.com/office/drawing/2014/main" id="{FD89585A-698D-432C-B38E-275C838D1871}"/>
              </a:ext>
            </a:extLst>
          </p:cNvPr>
          <p:cNvSpPr txBox="1">
            <a:spLocks/>
          </p:cNvSpPr>
          <p:nvPr/>
        </p:nvSpPr>
        <p:spPr>
          <a:xfrm>
            <a:off x="1" y="1183496"/>
            <a:ext cx="12201522" cy="38266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br>
              <a:rPr lang="en-US" sz="6000" dirty="0">
                <a:solidFill>
                  <a:schemeClr val="bg1"/>
                </a:solidFill>
                <a:latin typeface="Arial" panose="020B0604020202020204" pitchFamily="34" charset="0"/>
                <a:cs typeface="Arial" panose="020B0604020202020204" pitchFamily="34" charset="0"/>
              </a:rPr>
            </a:br>
            <a:endParaRPr lang="en-US" sz="8800" dirty="0">
              <a:solidFill>
                <a:schemeClr val="bg1"/>
              </a:solidFill>
              <a:latin typeface="Arial" panose="020B0604020202020204" pitchFamily="34" charset="0"/>
              <a:cs typeface="Arial" panose="020B0604020202020204" pitchFamily="34" charset="0"/>
            </a:endParaRPr>
          </a:p>
          <a:p>
            <a:pPr marL="0" indent="0" algn="ctr">
              <a:buNone/>
            </a:pPr>
            <a:r>
              <a:rPr lang="en-US" sz="5400" dirty="0">
                <a:solidFill>
                  <a:schemeClr val="bg1"/>
                </a:solidFill>
                <a:latin typeface="Arial" panose="020B0604020202020204" pitchFamily="34" charset="0"/>
                <a:cs typeface="Arial" panose="020B0604020202020204" pitchFamily="34" charset="0"/>
              </a:rPr>
              <a:t>TC 8.2 Main Meeting</a:t>
            </a:r>
          </a:p>
          <a:p>
            <a:pPr marL="0" indent="0" algn="ctr">
              <a:buNone/>
            </a:pPr>
            <a:r>
              <a:rPr lang="en-US" sz="4400" dirty="0">
                <a:solidFill>
                  <a:schemeClr val="bg1"/>
                </a:solidFill>
                <a:latin typeface="Arial" panose="020B0604020202020204" pitchFamily="34" charset="0"/>
                <a:cs typeface="Arial" panose="020B0604020202020204" pitchFamily="34" charset="0"/>
              </a:rPr>
              <a:t>Tampa Summer – Hybrid Meeting</a:t>
            </a:r>
          </a:p>
          <a:p>
            <a:pPr marL="0" indent="0" algn="ctr">
              <a:buNone/>
            </a:pPr>
            <a:r>
              <a:rPr lang="en-US" sz="4400" dirty="0">
                <a:solidFill>
                  <a:schemeClr val="bg1"/>
                </a:solidFill>
                <a:latin typeface="Arial" panose="020B0604020202020204" pitchFamily="34" charset="0"/>
                <a:cs typeface="Arial" panose="020B0604020202020204" pitchFamily="34" charset="0"/>
              </a:rPr>
              <a:t>June 26</a:t>
            </a:r>
            <a:r>
              <a:rPr lang="en-US" sz="4400" baseline="30000" dirty="0">
                <a:solidFill>
                  <a:schemeClr val="bg1"/>
                </a:solidFill>
                <a:latin typeface="Arial" panose="020B0604020202020204" pitchFamily="34" charset="0"/>
                <a:cs typeface="Arial" panose="020B0604020202020204" pitchFamily="34" charset="0"/>
              </a:rPr>
              <a:t>th</a:t>
            </a:r>
            <a:r>
              <a:rPr lang="en-US" sz="4400" dirty="0">
                <a:solidFill>
                  <a:schemeClr val="bg1"/>
                </a:solidFill>
                <a:latin typeface="Arial" panose="020B0604020202020204" pitchFamily="34" charset="0"/>
                <a:cs typeface="Arial" panose="020B0604020202020204" pitchFamily="34" charset="0"/>
              </a:rPr>
              <a:t>, 2023</a:t>
            </a:r>
          </a:p>
        </p:txBody>
      </p:sp>
    </p:spTree>
    <p:extLst>
      <p:ext uri="{BB962C8B-B14F-4D97-AF65-F5344CB8AC3E}">
        <p14:creationId xmlns:p14="http://schemas.microsoft.com/office/powerpoint/2010/main" val="3618471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Call to Order, Welcome, and Introductions</a:t>
            </a:r>
          </a:p>
        </p:txBody>
      </p:sp>
      <p:sp>
        <p:nvSpPr>
          <p:cNvPr id="6" name="TextBox 5">
            <a:extLst>
              <a:ext uri="{FF2B5EF4-FFF2-40B4-BE49-F238E27FC236}">
                <a16:creationId xmlns:a16="http://schemas.microsoft.com/office/drawing/2014/main" id="{0FF4EBAE-3CA0-407E-91B0-31A8090F44A1}"/>
              </a:ext>
            </a:extLst>
          </p:cNvPr>
          <p:cNvSpPr txBox="1"/>
          <p:nvPr/>
        </p:nvSpPr>
        <p:spPr>
          <a:xfrm>
            <a:off x="8995508" y="2454031"/>
            <a:ext cx="2086707" cy="1813169"/>
          </a:xfrm>
          <a:prstGeom prst="rect">
            <a:avLst/>
          </a:prstGeom>
          <a:noFill/>
        </p:spPr>
        <p:txBody>
          <a:bodyPr wrap="square" rtlCol="0">
            <a:spAutoFit/>
          </a:bodyPr>
          <a:lstStyle/>
          <a:p>
            <a:endParaRPr lang="en-US" dirty="0"/>
          </a:p>
        </p:txBody>
      </p:sp>
      <p:sp>
        <p:nvSpPr>
          <p:cNvPr id="8" name="Content Placeholder 7">
            <a:extLst>
              <a:ext uri="{FF2B5EF4-FFF2-40B4-BE49-F238E27FC236}">
                <a16:creationId xmlns:a16="http://schemas.microsoft.com/office/drawing/2014/main" id="{5C24060B-3F77-47D2-B915-441979266FCE}"/>
              </a:ext>
            </a:extLst>
          </p:cNvPr>
          <p:cNvSpPr>
            <a:spLocks noGrp="1"/>
          </p:cNvSpPr>
          <p:nvPr>
            <p:ph idx="1"/>
          </p:nvPr>
        </p:nvSpPr>
        <p:spPr>
          <a:xfrm>
            <a:off x="838200" y="1825625"/>
            <a:ext cx="10940512" cy="4351338"/>
          </a:xfrm>
        </p:spPr>
        <p:txBody>
          <a:bodyPr>
            <a:normAutofit/>
          </a:bodyPr>
          <a:lstStyle/>
          <a:p>
            <a:r>
              <a:rPr lang="en-US" sz="3200" dirty="0"/>
              <a:t>Welcome - Hybrid Meeting Format</a:t>
            </a:r>
          </a:p>
          <a:p>
            <a:r>
              <a:rPr lang="en-US" sz="3200" dirty="0"/>
              <a:t>Introductions:</a:t>
            </a:r>
          </a:p>
          <a:p>
            <a:pPr lvl="1"/>
            <a:r>
              <a:rPr lang="en-US" sz="2800" dirty="0"/>
              <a:t>Officers</a:t>
            </a:r>
          </a:p>
          <a:p>
            <a:pPr lvl="1"/>
            <a:r>
              <a:rPr lang="en-US" sz="2800" dirty="0"/>
              <a:t>Members</a:t>
            </a:r>
          </a:p>
          <a:p>
            <a:pPr lvl="1"/>
            <a:r>
              <a:rPr lang="en-US" sz="2800" dirty="0"/>
              <a:t>Liaisons</a:t>
            </a:r>
          </a:p>
          <a:p>
            <a:pPr lvl="1"/>
            <a:r>
              <a:rPr lang="en-US" sz="2800" dirty="0"/>
              <a:t>Guests</a:t>
            </a:r>
          </a:p>
        </p:txBody>
      </p:sp>
    </p:spTree>
    <p:extLst>
      <p:ext uri="{BB962C8B-B14F-4D97-AF65-F5344CB8AC3E}">
        <p14:creationId xmlns:p14="http://schemas.microsoft.com/office/powerpoint/2010/main" val="2364392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24BD4-3422-4041-8E66-AF7967E0CA6D}"/>
              </a:ext>
            </a:extLst>
          </p:cNvPr>
          <p:cNvSpPr>
            <a:spLocks noGrp="1"/>
          </p:cNvSpPr>
          <p:nvPr>
            <p:ph type="title"/>
          </p:nvPr>
        </p:nvSpPr>
        <p:spPr/>
        <p:txBody>
          <a:bodyPr/>
          <a:lstStyle/>
          <a:p>
            <a:r>
              <a:rPr lang="en-US" dirty="0"/>
              <a:t>Quorum Check – Trent Hunt</a:t>
            </a:r>
          </a:p>
        </p:txBody>
      </p:sp>
      <p:sp>
        <p:nvSpPr>
          <p:cNvPr id="3" name="Content Placeholder 2">
            <a:extLst>
              <a:ext uri="{FF2B5EF4-FFF2-40B4-BE49-F238E27FC236}">
                <a16:creationId xmlns:a16="http://schemas.microsoft.com/office/drawing/2014/main" id="{24D2A135-7FB9-4D44-A88A-175189077CA1}"/>
              </a:ext>
            </a:extLst>
          </p:cNvPr>
          <p:cNvSpPr>
            <a:spLocks noGrp="1"/>
          </p:cNvSpPr>
          <p:nvPr>
            <p:ph idx="1"/>
          </p:nvPr>
        </p:nvSpPr>
        <p:spPr>
          <a:xfrm>
            <a:off x="704850" y="1454149"/>
            <a:ext cx="10515600" cy="5038725"/>
          </a:xfrm>
        </p:spPr>
        <p:txBody>
          <a:bodyPr>
            <a:normAutofit lnSpcReduction="10000"/>
          </a:bodyPr>
          <a:lstStyle/>
          <a:p>
            <a:r>
              <a:rPr lang="en-US" dirty="0"/>
              <a:t>8 Voting Members </a:t>
            </a:r>
            <a:r>
              <a:rPr lang="en-US" dirty="0">
                <a:solidFill>
                  <a:srgbClr val="FF0000"/>
                </a:solidFill>
              </a:rPr>
              <a:t>(in lieu of 9 w/ Jaime, 7 present online or in person)</a:t>
            </a:r>
          </a:p>
          <a:p>
            <a:r>
              <a:rPr lang="en-US" b="1" dirty="0"/>
              <a:t>Scott MacBain </a:t>
            </a:r>
          </a:p>
          <a:p>
            <a:r>
              <a:rPr lang="en-US" b="1" dirty="0"/>
              <a:t>Dan Kemper </a:t>
            </a:r>
          </a:p>
          <a:p>
            <a:r>
              <a:rPr lang="en-US" b="1" dirty="0"/>
              <a:t>Brandon Gill </a:t>
            </a:r>
          </a:p>
          <a:p>
            <a:r>
              <a:rPr lang="en-US" b="1" dirty="0"/>
              <a:t>Chris Miller </a:t>
            </a:r>
          </a:p>
          <a:p>
            <a:r>
              <a:rPr lang="en-US" b="1" dirty="0"/>
              <a:t>Michael Perevozchikov </a:t>
            </a:r>
          </a:p>
          <a:p>
            <a:r>
              <a:rPr lang="en-US" b="1" dirty="0"/>
              <a:t>Nick </a:t>
            </a:r>
            <a:r>
              <a:rPr lang="en-US" b="1" dirty="0" err="1"/>
              <a:t>Zupp</a:t>
            </a:r>
            <a:r>
              <a:rPr lang="en-US" b="1" dirty="0"/>
              <a:t> </a:t>
            </a:r>
            <a:r>
              <a:rPr lang="en-US" b="1" dirty="0">
                <a:solidFill>
                  <a:srgbClr val="FF0000"/>
                </a:solidFill>
              </a:rPr>
              <a:t>absent</a:t>
            </a:r>
          </a:p>
          <a:p>
            <a:r>
              <a:rPr lang="en-US" b="1" dirty="0"/>
              <a:t>Drew Turner </a:t>
            </a:r>
          </a:p>
          <a:p>
            <a:r>
              <a:rPr lang="en-US" b="1" dirty="0"/>
              <a:t>Tiffany Bates Abruzzo</a:t>
            </a:r>
          </a:p>
          <a:p>
            <a:r>
              <a:rPr lang="en-US" b="1" dirty="0">
                <a:solidFill>
                  <a:srgbClr val="FF0000"/>
                </a:solidFill>
              </a:rPr>
              <a:t>Jaime Yeh – not added, needs to be</a:t>
            </a:r>
          </a:p>
          <a:p>
            <a:endParaRPr lang="en-US" b="1" dirty="0"/>
          </a:p>
        </p:txBody>
      </p:sp>
    </p:spTree>
    <p:extLst>
      <p:ext uri="{BB962C8B-B14F-4D97-AF65-F5344CB8AC3E}">
        <p14:creationId xmlns:p14="http://schemas.microsoft.com/office/powerpoint/2010/main" val="2260901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1C63D2-EF26-4718-9BB8-7B2C87DD2F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
            <a:ext cx="12207880" cy="6857999"/>
          </a:xfrm>
          <a:prstGeom prst="rect">
            <a:avLst/>
          </a:prstGeom>
          <a:effectLst>
            <a:outerShdw blurRad="50800" dist="38100" algn="l" rotWithShape="0">
              <a:prstClr val="black">
                <a:alpha val="40000"/>
              </a:prstClr>
            </a:outerShdw>
          </a:effectLst>
        </p:spPr>
      </p:pic>
      <p:sp>
        <p:nvSpPr>
          <p:cNvPr id="17" name="Rectangle 16">
            <a:extLst>
              <a:ext uri="{FF2B5EF4-FFF2-40B4-BE49-F238E27FC236}">
                <a16:creationId xmlns:a16="http://schemas.microsoft.com/office/drawing/2014/main" id="{DCE5085D-78C3-409F-B661-75BEF823B3B6}"/>
              </a:ext>
            </a:extLst>
          </p:cNvPr>
          <p:cNvSpPr/>
          <p:nvPr/>
        </p:nvSpPr>
        <p:spPr>
          <a:xfrm>
            <a:off x="209493" y="100581"/>
            <a:ext cx="8056756" cy="1077218"/>
          </a:xfrm>
          <a:prstGeom prst="rect">
            <a:avLst/>
          </a:prstGeom>
        </p:spPr>
        <p:txBody>
          <a:bodyPr wrap="square">
            <a:spAutoFit/>
          </a:bodyPr>
          <a:lstStyle/>
          <a:p>
            <a:pPr>
              <a:defRPr/>
            </a:pPr>
            <a:r>
              <a:rPr lang="en-US" sz="3200" b="1" dirty="0">
                <a:solidFill>
                  <a:prstClr val="white"/>
                </a:solidFill>
                <a:effectLst>
                  <a:outerShdw blurRad="38100" dist="38100" dir="2700000" algn="tl">
                    <a:srgbClr val="000000">
                      <a:alpha val="43137"/>
                    </a:srgbClr>
                  </a:outerShdw>
                </a:effectLst>
                <a:latin typeface="Berthold Akzidenz Grotesk" panose="02000503030000020003"/>
                <a:cs typeface="Segoe UI Semibold" panose="020B0702040204020203" pitchFamily="34" charset="0"/>
              </a:rPr>
              <a:t>In all your interactions at these meetings, please remember…</a:t>
            </a:r>
          </a:p>
        </p:txBody>
      </p:sp>
      <p:sp>
        <p:nvSpPr>
          <p:cNvPr id="18" name="Content Placeholder 2">
            <a:extLst>
              <a:ext uri="{FF2B5EF4-FFF2-40B4-BE49-F238E27FC236}">
                <a16:creationId xmlns:a16="http://schemas.microsoft.com/office/drawing/2014/main" id="{8A4F5DB1-D18C-4348-9DF4-2A319A229BED}"/>
              </a:ext>
            </a:extLst>
          </p:cNvPr>
          <p:cNvSpPr txBox="1">
            <a:spLocks/>
          </p:cNvSpPr>
          <p:nvPr/>
        </p:nvSpPr>
        <p:spPr>
          <a:xfrm>
            <a:off x="276168" y="1439760"/>
            <a:ext cx="11218519" cy="4479925"/>
          </a:xfrm>
          <a:prstGeom prst="rect">
            <a:avLst/>
          </a:prstGeom>
        </p:spPr>
        <p:txBody>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lumMod val="85000"/>
                    <a:lumOff val="15000"/>
                  </a:schemeClr>
                </a:solidFill>
                <a:latin typeface="+mj-lt"/>
                <a:ea typeface="+mn-ea"/>
                <a:cs typeface="+mn-cs"/>
              </a:defRPr>
            </a:lvl1pPr>
            <a:lvl2pPr marL="0" indent="0" algn="ctr" defTabSz="914400" rtl="0" eaLnBrk="1" latinLnBrk="0" hangingPunct="1">
              <a:lnSpc>
                <a:spcPct val="90000"/>
              </a:lnSpc>
              <a:spcBef>
                <a:spcPts val="500"/>
              </a:spcBef>
              <a:buFont typeface="Arial" panose="020B0604020202020204" pitchFamily="34" charset="0"/>
              <a:buNone/>
              <a:defRPr sz="2000" kern="1200">
                <a:solidFill>
                  <a:schemeClr val="tx2"/>
                </a:solidFill>
                <a:latin typeface="+mj-lt"/>
                <a:ea typeface="+mn-ea"/>
                <a:cs typeface="+mn-cs"/>
              </a:defRPr>
            </a:lvl2pPr>
            <a:lvl3pPr marL="0" indent="0" algn="ctr"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ctr" defTabSz="914400" rtl="0" eaLnBrk="1" latinLnBrk="0" hangingPunct="1">
              <a:lnSpc>
                <a:spcPct val="90000"/>
              </a:lnSpc>
              <a:spcBef>
                <a:spcPts val="500"/>
              </a:spcBef>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ctr" defTabSz="914400" rtl="0" eaLnBrk="1" latinLnBrk="0" hangingPunct="1">
              <a:lnSpc>
                <a:spcPct val="90000"/>
              </a:lnSpc>
              <a:spcBef>
                <a:spcPts val="500"/>
              </a:spcBef>
              <a:spcAft>
                <a:spcPts val="1200"/>
              </a:spcAft>
              <a:buFont typeface="Arial" panose="020B0604020202020204" pitchFamily="34" charset="0"/>
              <a:buNone/>
              <a:defRPr sz="14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b="1" dirty="0">
                <a:solidFill>
                  <a:schemeClr val="accent1">
                    <a:lumMod val="75000"/>
                  </a:schemeClr>
                </a:solidFill>
                <a:latin typeface="Berthold Akzidenz Grotesk" panose="02000503030000020003"/>
                <a:cs typeface="Segoe UI Semilight" panose="020B0402040204020203" pitchFamily="34" charset="0"/>
              </a:rPr>
              <a:t>Code of Ethics</a:t>
            </a:r>
          </a:p>
          <a:p>
            <a: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t>“As members of ASHRAE or participants in ASHRAE activities, we pledge to act with honesty, fairness, courtesy, competence, integrity and respect for others in our conduct. </a:t>
            </a:r>
            <a:b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br>
            <a:r>
              <a:rPr lang="en-US" altLang="en-US" sz="3200" i="1" dirty="0">
                <a:solidFill>
                  <a:schemeClr val="tx1">
                    <a:lumMod val="65000"/>
                    <a:lumOff val="35000"/>
                  </a:schemeClr>
                </a:solidFill>
                <a:latin typeface="Berthold Akzidenz Grotesk" panose="02000503030000020003"/>
                <a:cs typeface="Segoe UI Semilight" panose="020B0402040204020203" pitchFamily="34" charset="0"/>
              </a:rPr>
              <a:t>We will avoid conflicts of interest and behavior that is discriminatory and/or harassing.” </a:t>
            </a:r>
          </a:p>
          <a:p>
            <a:endParaRPr lang="en-US" altLang="en-US" sz="3600" dirty="0">
              <a:solidFill>
                <a:prstClr val="black">
                  <a:lumMod val="85000"/>
                  <a:lumOff val="15000"/>
                </a:prstClr>
              </a:solidFill>
            </a:endParaRPr>
          </a:p>
        </p:txBody>
      </p:sp>
      <p:pic>
        <p:nvPicPr>
          <p:cNvPr id="3" name="Picture 2">
            <a:extLst>
              <a:ext uri="{FF2B5EF4-FFF2-40B4-BE49-F238E27FC236}">
                <a16:creationId xmlns:a16="http://schemas.microsoft.com/office/drawing/2014/main" id="{2501DA93-0B52-4562-B3F8-DA2601E20A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99927" y="5635910"/>
            <a:ext cx="2132998" cy="800844"/>
          </a:xfrm>
          <a:prstGeom prst="rect">
            <a:avLst/>
          </a:prstGeom>
        </p:spPr>
      </p:pic>
      <p:pic>
        <p:nvPicPr>
          <p:cNvPr id="2054" name="Picture 6" descr="HLWIKI Canada">
            <a:extLst>
              <a:ext uri="{FF2B5EF4-FFF2-40B4-BE49-F238E27FC236}">
                <a16:creationId xmlns:a16="http://schemas.microsoft.com/office/drawing/2014/main" id="{5C04269E-609A-4D68-81B2-F05C936B7F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4784" y="4438026"/>
            <a:ext cx="2641286" cy="21130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AF82844-0CEC-4F72-A378-1753F428DF49}"/>
              </a:ext>
            </a:extLst>
          </p:cNvPr>
          <p:cNvSpPr txBox="1"/>
          <p:nvPr/>
        </p:nvSpPr>
        <p:spPr>
          <a:xfrm>
            <a:off x="7027524" y="4602822"/>
            <a:ext cx="5180355" cy="338554"/>
          </a:xfrm>
          <a:prstGeom prst="rect">
            <a:avLst/>
          </a:prstGeom>
          <a:noFill/>
        </p:spPr>
        <p:txBody>
          <a:bodyPr wrap="square" rtlCol="0">
            <a:spAutoFit/>
          </a:bodyPr>
          <a:lstStyle/>
          <a:p>
            <a:r>
              <a:rPr lang="en-US" sz="1600">
                <a:hlinkClick r:id="rId6"/>
              </a:rPr>
              <a:t>https://www.ashrae.org/about/governance/code-of-ethics</a:t>
            </a:r>
            <a:endParaRPr lang="en-US" sz="1600" dirty="0"/>
          </a:p>
        </p:txBody>
      </p:sp>
    </p:spTree>
    <p:extLst>
      <p:ext uri="{BB962C8B-B14F-4D97-AF65-F5344CB8AC3E}">
        <p14:creationId xmlns:p14="http://schemas.microsoft.com/office/powerpoint/2010/main" val="3759318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B70-162F-4323-83DE-0E779A5A1D9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127318E4-89EF-4DCD-A2FE-42358570B227}"/>
              </a:ext>
            </a:extLst>
          </p:cNvPr>
          <p:cNvSpPr>
            <a:spLocks noGrp="1"/>
          </p:cNvSpPr>
          <p:nvPr>
            <p:ph idx="1"/>
          </p:nvPr>
        </p:nvSpPr>
        <p:spPr>
          <a:xfrm>
            <a:off x="838200" y="1223440"/>
            <a:ext cx="8072120" cy="5468472"/>
          </a:xfrm>
        </p:spPr>
        <p:txBody>
          <a:bodyPr>
            <a:normAutofit/>
          </a:bodyPr>
          <a:lstStyle/>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Call to Order,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Introductions</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Quorum check – T. Hunt</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Code of Ethics Commitment – D. Turner </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Agenda Review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8.2 Mission Statement &amp; Scope  &amp; </a:t>
            </a:r>
            <a:r>
              <a:rPr lang="en-US" sz="1400" u="sng"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Vote to Re-affirm </a:t>
            </a: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Reviewed/Approve </a:t>
            </a:r>
            <a:r>
              <a:rPr lang="en-US" sz="1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Winte</a:t>
            </a: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 2023 Meeting Minutes – Basecamp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Reports:</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Standards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30 (cognizant TC) – P. Johnson on behalf of N. </a:t>
            </a:r>
            <a:r>
              <a:rPr lang="en-US" sz="1200" kern="120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Zupp</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184 (cognizant TC)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225 (cognizant TC)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Guideline 22 (monitoring) – P. Johnson on behalf of D. Showalter</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23 (monitoring) – S. MacBain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ASHRAE Standard 90.1 (monitoring) – R. Good</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AHRI Standard 550/590|551/591 (monitoring) – P. Johnson</a:t>
            </a:r>
            <a:endParaRPr lang="en-US" sz="1200" dirty="0">
              <a:effectLst/>
              <a:latin typeface="Tms Rmn"/>
              <a:ea typeface="Times New Roman" panose="02020603050405020304" pitchFamily="18" charset="0"/>
              <a:cs typeface="Times New Roman" panose="02020603050405020304" pitchFamily="18" charset="0"/>
            </a:endParaRPr>
          </a:p>
          <a:p>
            <a:pPr marL="1143000" marR="0" lvl="2" indent="-228600">
              <a:lnSpc>
                <a:spcPct val="90000"/>
              </a:lnSpc>
              <a:spcBef>
                <a:spcPts val="0"/>
              </a:spcBef>
              <a:spcAft>
                <a:spcPts val="0"/>
              </a:spcAft>
              <a:buFont typeface="Arial" panose="020B0604020202020204" pitchFamily="34" charset="0"/>
              <a:buChar char="•"/>
              <a:tabLst>
                <a:tab pos="1371600" algn="l"/>
              </a:tabLst>
            </a:pPr>
            <a:r>
              <a:rPr lang="en-US"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AHRI Standard 1520 (monitoring) – M. Cambio</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MTG Low GWP Liaison Update – P. Johnson Program - M. Rogan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Research – D. Showalter</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Handbook - S. MacBain</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Membership &amp; Transition – T. Bates Abruzzo</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 Master – D. Kemper</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Honors and Awards –  R. Good</a:t>
            </a:r>
            <a:endParaRPr lang="en-US" sz="1200" dirty="0">
              <a:effectLst/>
              <a:latin typeface="Tms Rmn"/>
              <a:ea typeface="Times New Roman" panose="02020603050405020304" pitchFamily="18" charset="0"/>
              <a:cs typeface="Times New Roman" panose="02020603050405020304" pitchFamily="18" charset="0"/>
            </a:endParaRPr>
          </a:p>
          <a:p>
            <a:pPr marL="742950" marR="0" lvl="1" indent="-285750">
              <a:lnSpc>
                <a:spcPct val="90000"/>
              </a:lnSpc>
              <a:spcBef>
                <a:spcPts val="0"/>
              </a:spcBef>
              <a:spcAft>
                <a:spcPts val="0"/>
              </a:spcAft>
              <a:buFont typeface="Arial" panose="020B0604020202020204" pitchFamily="34" charset="0"/>
              <a:buChar char="•"/>
              <a:tabLst>
                <a:tab pos="9144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Chair’s Breakfast Report – T. </a:t>
            </a:r>
            <a:r>
              <a:rPr lang="en-US" sz="1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Abruzzo</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Old Business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New Business – D. Turner</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For the Good and Wellbeing ….  </a:t>
            </a:r>
            <a:endParaRPr lang="en-US" sz="1200"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r>
              <a:rPr lang="en-US"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Adjourn</a:t>
            </a:r>
            <a:endParaRPr lang="en-US" sz="12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8014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lstStyle/>
          <a:p>
            <a:r>
              <a:rPr lang="en-US" dirty="0"/>
              <a:t>TC8.2 Centrifugal Machines Scope</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r>
              <a:rPr lang="en-US" dirty="0"/>
              <a:t>TC 8.2 is concerned with packaged equipment which involves centrifugal compressors, including those heat exchangers, drivers, controls and accessories, which are specific to packaged centrifugal equipment.</a:t>
            </a:r>
          </a:p>
          <a:p>
            <a:pPr marL="0" indent="0">
              <a:buNone/>
            </a:pPr>
            <a:endParaRPr lang="en-US" dirty="0"/>
          </a:p>
          <a:p>
            <a:r>
              <a:rPr lang="en-US" dirty="0"/>
              <a:t>TC 8.2 is also concerned with the design and performance of centrifugal compressors, steam turbines and gas turbines for use in refrigerating applications.</a:t>
            </a:r>
          </a:p>
        </p:txBody>
      </p:sp>
    </p:spTree>
    <p:extLst>
      <p:ext uri="{BB962C8B-B14F-4D97-AF65-F5344CB8AC3E}">
        <p14:creationId xmlns:p14="http://schemas.microsoft.com/office/powerpoint/2010/main" val="2426292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lstStyle/>
          <a:p>
            <a:r>
              <a:rPr lang="en-US" dirty="0"/>
              <a:t>TC8.2 Centrifugal Machines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pPr marL="0" indent="0">
              <a:buNone/>
            </a:pPr>
            <a:r>
              <a:rPr lang="en-US" dirty="0"/>
              <a:t>The mission of Technical Committee 8.2, Centrifugal Machines,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p:txBody>
      </p:sp>
    </p:spTree>
    <p:extLst>
      <p:ext uri="{BB962C8B-B14F-4D97-AF65-F5344CB8AC3E}">
        <p14:creationId xmlns:p14="http://schemas.microsoft.com/office/powerpoint/2010/main" val="189272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lstStyle/>
          <a:p>
            <a:r>
              <a:rPr lang="en-US" dirty="0"/>
              <a:t>TC8.2 Centrifugal Machines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1"/>
          </p:nvPr>
        </p:nvSpPr>
        <p:spPr/>
        <p:txBody>
          <a:bodyPr/>
          <a:lstStyle/>
          <a:p>
            <a:pPr marL="0" indent="0">
              <a:buNone/>
            </a:pPr>
            <a:r>
              <a:rPr lang="en-US" dirty="0"/>
              <a:t>The mission of Technical Committee 8.2, Centrifugal Machines,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p:txBody>
      </p:sp>
      <p:sp>
        <p:nvSpPr>
          <p:cNvPr id="4" name="Title 1">
            <a:extLst>
              <a:ext uri="{FF2B5EF4-FFF2-40B4-BE49-F238E27FC236}">
                <a16:creationId xmlns:a16="http://schemas.microsoft.com/office/drawing/2014/main" id="{4A8A3D42-D4E6-41D0-94BC-332B1A54957D}"/>
              </a:ext>
            </a:extLst>
          </p:cNvPr>
          <p:cNvSpPr txBox="1">
            <a:spLocks/>
          </p:cNvSpPr>
          <p:nvPr/>
        </p:nvSpPr>
        <p:spPr>
          <a:xfrm rot="21092820">
            <a:off x="1516295" y="4713687"/>
            <a:ext cx="10515600" cy="643543"/>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r>
              <a:rPr lang="en-US" dirty="0">
                <a:solidFill>
                  <a:srgbClr val="FF0000"/>
                </a:solidFill>
              </a:rPr>
              <a:t>Discussion and Vote to Continue, Merge, or Dissolve</a:t>
            </a:r>
          </a:p>
          <a:p>
            <a:r>
              <a:rPr lang="en-US" dirty="0">
                <a:solidFill>
                  <a:srgbClr val="FF0000"/>
                </a:solidFill>
              </a:rPr>
              <a:t>Trent Motioned &amp; Tiff 2</a:t>
            </a:r>
            <a:r>
              <a:rPr lang="en-US" baseline="30000" dirty="0">
                <a:solidFill>
                  <a:srgbClr val="FF0000"/>
                </a:solidFill>
              </a:rPr>
              <a:t>nd</a:t>
            </a:r>
            <a:r>
              <a:rPr lang="en-US" dirty="0">
                <a:solidFill>
                  <a:srgbClr val="FF0000"/>
                </a:solidFill>
              </a:rPr>
              <a:t>, all voted to continue (7 yes, 1 abstained (absent)) </a:t>
            </a:r>
          </a:p>
        </p:txBody>
      </p:sp>
    </p:spTree>
    <p:extLst>
      <p:ext uri="{BB962C8B-B14F-4D97-AF65-F5344CB8AC3E}">
        <p14:creationId xmlns:p14="http://schemas.microsoft.com/office/powerpoint/2010/main" val="2529287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E5CBF-CCC1-4E6C-8303-02001C4AD938}"/>
              </a:ext>
            </a:extLst>
          </p:cNvPr>
          <p:cNvSpPr>
            <a:spLocks noGrp="1"/>
          </p:cNvSpPr>
          <p:nvPr>
            <p:ph type="title"/>
          </p:nvPr>
        </p:nvSpPr>
        <p:spPr/>
        <p:txBody>
          <a:bodyPr>
            <a:normAutofit/>
          </a:bodyPr>
          <a:lstStyle/>
          <a:p>
            <a:r>
              <a:rPr lang="en-US" dirty="0"/>
              <a:t>Review and Approve Previous Meeting Minutes</a:t>
            </a:r>
          </a:p>
        </p:txBody>
      </p:sp>
      <p:sp>
        <p:nvSpPr>
          <p:cNvPr id="3" name="Rectangle 2">
            <a:extLst>
              <a:ext uri="{FF2B5EF4-FFF2-40B4-BE49-F238E27FC236}">
                <a16:creationId xmlns:a16="http://schemas.microsoft.com/office/drawing/2014/main" id="{7223AE66-F570-4F7E-8303-AE95B677E443}"/>
              </a:ext>
            </a:extLst>
          </p:cNvPr>
          <p:cNvSpPr/>
          <p:nvPr/>
        </p:nvSpPr>
        <p:spPr>
          <a:xfrm>
            <a:off x="356784" y="1515863"/>
            <a:ext cx="6009915" cy="461665"/>
          </a:xfrm>
          <a:prstGeom prst="rect">
            <a:avLst/>
          </a:prstGeom>
        </p:spPr>
        <p:txBody>
          <a:bodyPr wrap="none">
            <a:spAutoFit/>
          </a:bodyPr>
          <a:lstStyle/>
          <a:p>
            <a:r>
              <a:rPr lang="en-US" sz="2400" dirty="0"/>
              <a:t>2023 Winter (Atlanta) Hybrid Meeting Minutes</a:t>
            </a:r>
          </a:p>
        </p:txBody>
      </p:sp>
      <p:graphicFrame>
        <p:nvGraphicFramePr>
          <p:cNvPr id="4" name="Object 3">
            <a:extLst>
              <a:ext uri="{FF2B5EF4-FFF2-40B4-BE49-F238E27FC236}">
                <a16:creationId xmlns:a16="http://schemas.microsoft.com/office/drawing/2014/main" id="{1FA75038-7B7E-298C-6945-4916902BF432}"/>
              </a:ext>
            </a:extLst>
          </p:cNvPr>
          <p:cNvGraphicFramePr>
            <a:graphicFrameLocks noChangeAspect="1"/>
          </p:cNvGraphicFramePr>
          <p:nvPr>
            <p:extLst>
              <p:ext uri="{D42A27DB-BD31-4B8C-83A1-F6EECF244321}">
                <p14:modId xmlns:p14="http://schemas.microsoft.com/office/powerpoint/2010/main" val="2410304543"/>
              </p:ext>
            </p:extLst>
          </p:nvPr>
        </p:nvGraphicFramePr>
        <p:xfrm>
          <a:off x="518160" y="2262188"/>
          <a:ext cx="2052320" cy="1810032"/>
        </p:xfrm>
        <a:graphic>
          <a:graphicData uri="http://schemas.openxmlformats.org/presentationml/2006/ole">
            <mc:AlternateContent xmlns:mc="http://schemas.openxmlformats.org/markup-compatibility/2006">
              <mc:Choice xmlns:v="urn:schemas-microsoft-com:vml" Requires="v">
                <p:oleObj name="Document" showAsIcon="1" r:id="rId2" imgW="914597" imgH="806311" progId="Word.Document.12">
                  <p:embed/>
                </p:oleObj>
              </mc:Choice>
              <mc:Fallback>
                <p:oleObj name="Document" showAsIcon="1" r:id="rId2" imgW="914597" imgH="806311" progId="Word.Document.12">
                  <p:embed/>
                  <p:pic>
                    <p:nvPicPr>
                      <p:cNvPr id="4" name="Object 3">
                        <a:extLst>
                          <a:ext uri="{FF2B5EF4-FFF2-40B4-BE49-F238E27FC236}">
                            <a16:creationId xmlns:a16="http://schemas.microsoft.com/office/drawing/2014/main" id="{1FA75038-7B7E-298C-6945-4916902BF432}"/>
                          </a:ext>
                        </a:extLst>
                      </p:cNvPr>
                      <p:cNvPicPr/>
                      <p:nvPr/>
                    </p:nvPicPr>
                    <p:blipFill>
                      <a:blip r:embed="rId3"/>
                      <a:stretch>
                        <a:fillRect/>
                      </a:stretch>
                    </p:blipFill>
                    <p:spPr>
                      <a:xfrm>
                        <a:off x="518160" y="2262188"/>
                        <a:ext cx="2052320" cy="1810032"/>
                      </a:xfrm>
                      <a:prstGeom prst="rect">
                        <a:avLst/>
                      </a:prstGeom>
                    </p:spPr>
                  </p:pic>
                </p:oleObj>
              </mc:Fallback>
            </mc:AlternateContent>
          </a:graphicData>
        </a:graphic>
      </p:graphicFrame>
    </p:spTree>
    <p:extLst>
      <p:ext uri="{BB962C8B-B14F-4D97-AF65-F5344CB8AC3E}">
        <p14:creationId xmlns:p14="http://schemas.microsoft.com/office/powerpoint/2010/main" val="4287025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Standards Report</a:t>
            </a:r>
            <a:br>
              <a:rPr lang="en-US" dirty="0"/>
            </a:br>
            <a:r>
              <a:rPr lang="en-US" sz="2800" dirty="0"/>
              <a:t>Standards Subcommittee – Phil Johnson (chair)</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246219"/>
            <a:ext cx="11011678" cy="5411755"/>
          </a:xfrm>
        </p:spPr>
        <p:txBody>
          <a:bodyPr>
            <a:normAutofit fontScale="85000" lnSpcReduction="10000"/>
          </a:bodyPr>
          <a:lstStyle/>
          <a:p>
            <a:pPr marL="0" indent="0">
              <a:buNone/>
            </a:pPr>
            <a:r>
              <a:rPr lang="en-US" sz="2400" dirty="0"/>
              <a:t>TC 8.2 is the cognizant TC for:</a:t>
            </a:r>
          </a:p>
          <a:p>
            <a:pPr lvl="1"/>
            <a:r>
              <a:rPr lang="en-US" dirty="0"/>
              <a:t>ASHRAE </a:t>
            </a:r>
            <a:r>
              <a:rPr lang="en-US" b="1" dirty="0"/>
              <a:t>Standard 30-2019</a:t>
            </a:r>
            <a:r>
              <a:rPr lang="en-US" dirty="0"/>
              <a:t> Method of Testing Liquid Chillers</a:t>
            </a:r>
          </a:p>
          <a:p>
            <a:pPr marL="914400" lvl="2" indent="0">
              <a:buNone/>
            </a:pPr>
            <a:r>
              <a:rPr lang="en-US" dirty="0"/>
              <a:t>[TC 8.2 is lead; TC 8.5 is co-cognizant]</a:t>
            </a:r>
          </a:p>
          <a:p>
            <a:pPr lvl="1"/>
            <a:r>
              <a:rPr lang="en-US" dirty="0"/>
              <a:t>ASHRAE </a:t>
            </a:r>
            <a:r>
              <a:rPr lang="en-US" b="1" dirty="0"/>
              <a:t>Standard 184-2020</a:t>
            </a:r>
            <a:r>
              <a:rPr lang="en-US" dirty="0"/>
              <a:t> Method of Test for Field Performance of Liquid-Chilling Systems</a:t>
            </a:r>
          </a:p>
          <a:p>
            <a:pPr lvl="1"/>
            <a:r>
              <a:rPr lang="en-US" dirty="0"/>
              <a:t>ASHRAE </a:t>
            </a:r>
            <a:r>
              <a:rPr lang="en-US" b="1" dirty="0"/>
              <a:t>Standard 225-2020</a:t>
            </a:r>
            <a:r>
              <a:rPr lang="en-US" dirty="0"/>
              <a:t> Method for Performance Testing Centrifugal Refrigerant Compressors and Condensing Units</a:t>
            </a:r>
            <a:endParaRPr lang="en-US" sz="1400" dirty="0"/>
          </a:p>
          <a:p>
            <a:pPr marL="0" indent="0">
              <a:buNone/>
            </a:pPr>
            <a:r>
              <a:rPr lang="en-US" sz="2400" dirty="0"/>
              <a:t>TC 8.2 also monitors activity for the following standards of interest to members:</a:t>
            </a:r>
          </a:p>
          <a:p>
            <a:pPr lvl="1"/>
            <a:r>
              <a:rPr lang="en-US" dirty="0"/>
              <a:t>ASHRAE </a:t>
            </a:r>
            <a:r>
              <a:rPr lang="en-US" b="1" dirty="0"/>
              <a:t>Guideline 22-2012</a:t>
            </a:r>
            <a:r>
              <a:rPr lang="en-US" dirty="0"/>
              <a:t> Instrumentation for Monitoring Central Chilled-Water Plant Efficiency</a:t>
            </a:r>
          </a:p>
          <a:p>
            <a:pPr marL="914400" lvl="2" indent="0">
              <a:buNone/>
            </a:pPr>
            <a:r>
              <a:rPr lang="en-US" dirty="0"/>
              <a:t>[TC 9.1 is cognizant]</a:t>
            </a:r>
          </a:p>
          <a:p>
            <a:pPr lvl="1"/>
            <a:r>
              <a:rPr lang="en-US" dirty="0"/>
              <a:t>ASHRAE </a:t>
            </a:r>
            <a:r>
              <a:rPr lang="en-US" b="1" dirty="0"/>
              <a:t>Standard 23-2022</a:t>
            </a:r>
            <a:r>
              <a:rPr lang="en-US" dirty="0"/>
              <a:t> Methods for Performance Testing Positive Displacement Refrigerant Compressors and Compressor Units</a:t>
            </a:r>
          </a:p>
          <a:p>
            <a:pPr marL="914400" lvl="1" indent="0">
              <a:buNone/>
            </a:pPr>
            <a:r>
              <a:rPr lang="en-US" sz="2000" dirty="0"/>
              <a:t>[TC 8.1 is cognizant]</a:t>
            </a:r>
          </a:p>
          <a:p>
            <a:pPr marL="685800"/>
            <a:r>
              <a:rPr lang="en-US" sz="2400" dirty="0"/>
              <a:t>ASHRAE </a:t>
            </a:r>
            <a:r>
              <a:rPr lang="en-US" sz="2400" b="1" dirty="0"/>
              <a:t>Standard 90.1-2022</a:t>
            </a:r>
            <a:r>
              <a:rPr lang="en-US" sz="2400" dirty="0"/>
              <a:t> Energy Standard for Buildings Except Low-Rise Residential Buildings</a:t>
            </a:r>
          </a:p>
          <a:p>
            <a:pPr marL="914400" lvl="2" indent="0">
              <a:buNone/>
            </a:pPr>
            <a:r>
              <a:rPr lang="en-US" dirty="0"/>
              <a:t>[TC 7.6 is cognizant]</a:t>
            </a:r>
          </a:p>
          <a:p>
            <a:pPr lvl="1"/>
            <a:r>
              <a:rPr lang="en-US" dirty="0"/>
              <a:t>AHRI </a:t>
            </a:r>
            <a:r>
              <a:rPr lang="en-US" b="1" dirty="0"/>
              <a:t>Standards 550/590|551/591-2023</a:t>
            </a:r>
            <a:r>
              <a:rPr lang="en-US" dirty="0"/>
              <a:t> Performance Rating of Water-chilling and Heat Pump Water‑heating Packages using the Vapor Compression Cycle</a:t>
            </a:r>
          </a:p>
          <a:p>
            <a:pPr lvl="1"/>
            <a:r>
              <a:rPr lang="en-US" dirty="0"/>
              <a:t>AHRI </a:t>
            </a:r>
            <a:r>
              <a:rPr lang="en-US" b="1" dirty="0"/>
              <a:t>Standard 1520-2022</a:t>
            </a:r>
            <a:r>
              <a:rPr lang="en-US" dirty="0"/>
              <a:t> Performance Rating of Centrifugal Refrigerant Compressors</a:t>
            </a:r>
          </a:p>
          <a:p>
            <a:pPr lvl="1"/>
            <a:r>
              <a:rPr lang="en-US" dirty="0"/>
              <a:t>ISO TC 86 / SC 4 Testing and rating of refrigerant compressors (</a:t>
            </a:r>
            <a:r>
              <a:rPr lang="en-US" b="1" dirty="0"/>
              <a:t>ISO/AWI 18501, 18483, 18976</a:t>
            </a:r>
            <a:r>
              <a:rPr lang="en-US" dirty="0"/>
              <a:t>)</a:t>
            </a:r>
          </a:p>
        </p:txBody>
      </p:sp>
    </p:spTree>
    <p:extLst>
      <p:ext uri="{BB962C8B-B14F-4D97-AF65-F5344CB8AC3E}">
        <p14:creationId xmlns:p14="http://schemas.microsoft.com/office/powerpoint/2010/main" val="3471612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30-2019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a:xfrm>
            <a:off x="314325" y="1412266"/>
            <a:ext cx="11622979" cy="5126320"/>
          </a:xfrm>
        </p:spPr>
        <p:txBody>
          <a:bodyPr>
            <a:normAutofit/>
          </a:bodyPr>
          <a:lstStyle/>
          <a:p>
            <a:pPr marL="0" indent="0">
              <a:lnSpc>
                <a:spcPct val="100000"/>
              </a:lnSpc>
              <a:spcBef>
                <a:spcPts val="0"/>
              </a:spcBef>
              <a:spcAft>
                <a:spcPts val="600"/>
              </a:spcAft>
              <a:buNone/>
            </a:pPr>
            <a:r>
              <a:rPr lang="en-US" sz="2400" dirty="0"/>
              <a:t>Standard 30-2019</a:t>
            </a:r>
            <a:endParaRPr lang="en-US" sz="2200" b="1" i="1" dirty="0">
              <a:solidFill>
                <a:prstClr val="black"/>
              </a:solidFill>
              <a:cs typeface="Times New Roman" panose="02020603050405020304" pitchFamily="18" charset="0"/>
            </a:endParaRPr>
          </a:p>
          <a:p>
            <a:pPr>
              <a:lnSpc>
                <a:spcPct val="100000"/>
              </a:lnSpc>
              <a:spcBef>
                <a:spcPts val="0"/>
              </a:spcBef>
              <a:spcAft>
                <a:spcPts val="600"/>
              </a:spcAft>
            </a:pPr>
            <a:r>
              <a:rPr lang="en-US" sz="1600" b="1" i="1" dirty="0">
                <a:solidFill>
                  <a:prstClr val="black"/>
                </a:solidFill>
                <a:cs typeface="Times New Roman" panose="02020603050405020304" pitchFamily="18" charset="0"/>
              </a:rPr>
              <a:t>Addendum a</a:t>
            </a:r>
            <a:r>
              <a:rPr lang="en-US" sz="1600" dirty="0">
                <a:solidFill>
                  <a:prstClr val="black"/>
                </a:solidFill>
              </a:rPr>
              <a:t>. </a:t>
            </a:r>
            <a:r>
              <a:rPr lang="en-US" sz="1600" dirty="0"/>
              <a:t>Published in May 2020. </a:t>
            </a:r>
            <a:r>
              <a:rPr lang="en-US" sz="1600" dirty="0">
                <a:solidFill>
                  <a:prstClr val="black"/>
                </a:solidFill>
              </a:rPr>
              <a:t>Mainly clean-up including a requirement to test based on defined operating mode set points.</a:t>
            </a:r>
            <a:endParaRPr lang="en-US" sz="1600" baseline="-25000" dirty="0">
              <a:solidFill>
                <a:prstClr val="black"/>
              </a:solidFill>
            </a:endParaRPr>
          </a:p>
          <a:p>
            <a:pPr>
              <a:lnSpc>
                <a:spcPct val="100000"/>
              </a:lnSpc>
              <a:spcBef>
                <a:spcPts val="0"/>
              </a:spcBef>
              <a:spcAft>
                <a:spcPts val="600"/>
              </a:spcAft>
            </a:pPr>
            <a:r>
              <a:rPr lang="en-US" sz="1600" b="1" i="1" dirty="0">
                <a:cs typeface="Times New Roman" panose="02020603050405020304" pitchFamily="18" charset="0"/>
              </a:rPr>
              <a:t>Addendum b</a:t>
            </a:r>
            <a:r>
              <a:rPr lang="en-US" sz="1600" dirty="0"/>
              <a:t>. Published in April 2020. Mainly clean-up including clarification of </a:t>
            </a:r>
            <a:r>
              <a:rPr lang="el-GR" sz="1600" dirty="0"/>
              <a:t>Δ</a:t>
            </a:r>
            <a:r>
              <a:rPr lang="en-US" sz="1600" dirty="0" err="1"/>
              <a:t>p</a:t>
            </a:r>
            <a:r>
              <a:rPr lang="en-US" sz="1600" baseline="-25000" dirty="0" err="1"/>
              <a:t>adj</a:t>
            </a:r>
            <a:r>
              <a:rPr lang="en-US" sz="1600" dirty="0"/>
              <a:t>. Republished to add missing calibration workbook (.xlsx).</a:t>
            </a:r>
          </a:p>
          <a:p>
            <a:pPr>
              <a:lnSpc>
                <a:spcPct val="100000"/>
              </a:lnSpc>
              <a:spcBef>
                <a:spcPts val="0"/>
              </a:spcBef>
              <a:spcAft>
                <a:spcPts val="600"/>
              </a:spcAft>
            </a:pPr>
            <a:r>
              <a:rPr lang="en-US" sz="1600" b="1" i="1" dirty="0">
                <a:cs typeface="Times New Roman" panose="02020603050405020304" pitchFamily="18" charset="0"/>
              </a:rPr>
              <a:t>Addendum c</a:t>
            </a:r>
            <a:r>
              <a:rPr lang="en-US" sz="1600" dirty="0"/>
              <a:t>. Addition of adiabatic, free-cooling, and 4-pipe chillers by introduction of hybrid operating modes. APR1 Nov 2020. PPR1 public review expected later in 2023. </a:t>
            </a:r>
          </a:p>
          <a:p>
            <a:pPr>
              <a:lnSpc>
                <a:spcPct val="100000"/>
              </a:lnSpc>
              <a:spcBef>
                <a:spcPts val="0"/>
              </a:spcBef>
              <a:spcAft>
                <a:spcPts val="600"/>
              </a:spcAft>
            </a:pPr>
            <a:r>
              <a:rPr lang="en-US" sz="1600" b="1" i="1" dirty="0">
                <a:cs typeface="Times New Roman" panose="02020603050405020304" pitchFamily="18" charset="0"/>
              </a:rPr>
              <a:t>Addendum d</a:t>
            </a:r>
            <a:r>
              <a:rPr lang="en-US" sz="1600" dirty="0"/>
              <a:t>. Review of steady-state criteria. APR1 Nov 2020. </a:t>
            </a:r>
            <a:r>
              <a:rPr lang="en-US" sz="1600" dirty="0">
                <a:solidFill>
                  <a:srgbClr val="FF0000"/>
                </a:solidFill>
              </a:rPr>
              <a:t>PPR1 (Jun23</a:t>
            </a:r>
            <a:r>
              <a:rPr lang="en-US" sz="1600" dirty="0">
                <a:solidFill>
                  <a:srgbClr val="FF0000"/>
                </a:solidFill>
                <a:latin typeface="Times New Roman" panose="02020603050405020304" pitchFamily="18" charset="0"/>
                <a:cs typeface="Times New Roman" panose="02020603050405020304" pitchFamily="18" charset="0"/>
              </a:rPr>
              <a:t>~</a:t>
            </a:r>
            <a:r>
              <a:rPr lang="en-US" sz="1600" dirty="0">
                <a:solidFill>
                  <a:srgbClr val="FF0000"/>
                </a:solidFill>
              </a:rPr>
              <a:t>Jul23 2023) public review.</a:t>
            </a:r>
          </a:p>
          <a:p>
            <a:pPr>
              <a:lnSpc>
                <a:spcPct val="100000"/>
              </a:lnSpc>
              <a:spcBef>
                <a:spcPts val="0"/>
              </a:spcBef>
              <a:spcAft>
                <a:spcPts val="600"/>
              </a:spcAft>
            </a:pPr>
            <a:r>
              <a:rPr lang="en-US" sz="1600" b="1" i="1" dirty="0">
                <a:cs typeface="Times New Roman" panose="02020603050405020304" pitchFamily="18" charset="0"/>
              </a:rPr>
              <a:t>Addendum e</a:t>
            </a:r>
            <a:r>
              <a:rPr lang="en-US" sz="1600" dirty="0"/>
              <a:t>. Harmonization with AHRI 550/590, Section 4. Addition of air sampling arrays. PPR1 public review expected later in 2023.</a:t>
            </a:r>
          </a:p>
          <a:p>
            <a:pPr>
              <a:lnSpc>
                <a:spcPct val="100000"/>
              </a:lnSpc>
              <a:spcBef>
                <a:spcPts val="0"/>
              </a:spcBef>
              <a:spcAft>
                <a:spcPts val="600"/>
              </a:spcAft>
            </a:pPr>
            <a:r>
              <a:rPr lang="en-US" sz="1600" b="1" i="1" dirty="0">
                <a:cs typeface="Times New Roman" panose="02020603050405020304" pitchFamily="18" charset="0"/>
              </a:rPr>
              <a:t>Addendum f</a:t>
            </a:r>
            <a:r>
              <a:rPr lang="en-US" sz="1600" dirty="0"/>
              <a:t>. Published Feb 2023. Inclusion of AHRI 550/590 water pressure drop calculation tool.</a:t>
            </a:r>
          </a:p>
          <a:p>
            <a:pPr marL="0" indent="0">
              <a:lnSpc>
                <a:spcPct val="100000"/>
              </a:lnSpc>
              <a:spcBef>
                <a:spcPts val="0"/>
              </a:spcBef>
              <a:spcAft>
                <a:spcPts val="600"/>
              </a:spcAft>
              <a:buNone/>
            </a:pPr>
            <a:r>
              <a:rPr lang="en-US" sz="2400" dirty="0"/>
              <a:t>Standard 30-2024 will consolidate of 2019 version with Addenda a, b, f, and likely c &amp; d, possibly e.</a:t>
            </a:r>
          </a:p>
          <a:p>
            <a:pPr marL="0" indent="0">
              <a:lnSpc>
                <a:spcPct val="100000"/>
              </a:lnSpc>
              <a:spcBef>
                <a:spcPts val="0"/>
              </a:spcBef>
              <a:spcAft>
                <a:spcPts val="600"/>
              </a:spcAft>
              <a:buNone/>
            </a:pPr>
            <a:r>
              <a:rPr lang="en-US" sz="2400" dirty="0"/>
              <a:t>Membership: </a:t>
            </a:r>
            <a:r>
              <a:rPr lang="en-US" sz="2400" dirty="0" err="1"/>
              <a:t>Zupp</a:t>
            </a:r>
            <a:r>
              <a:rPr lang="en-US" sz="2400" dirty="0"/>
              <a:t> (Phil reported)</a:t>
            </a:r>
          </a:p>
          <a:p>
            <a:pPr marL="0" indent="0">
              <a:lnSpc>
                <a:spcPct val="100000"/>
              </a:lnSpc>
              <a:spcBef>
                <a:spcPts val="0"/>
              </a:spcBef>
              <a:spcAft>
                <a:spcPts val="600"/>
              </a:spcAft>
              <a:buNone/>
            </a:pPr>
            <a:r>
              <a:rPr lang="en-US" sz="2400" dirty="0"/>
              <a:t>No action required by TC 8.2.</a:t>
            </a:r>
          </a:p>
        </p:txBody>
      </p:sp>
    </p:spTree>
    <p:extLst>
      <p:ext uri="{BB962C8B-B14F-4D97-AF65-F5344CB8AC3E}">
        <p14:creationId xmlns:p14="http://schemas.microsoft.com/office/powerpoint/2010/main" val="3995009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p:txBody>
          <a:bodyPr>
            <a:normAutofit/>
          </a:bodyPr>
          <a:lstStyle/>
          <a:p>
            <a:r>
              <a:rPr lang="en-US" dirty="0"/>
              <a:t>Standard 184-2020 was published in November under periodic maintenance.</a:t>
            </a:r>
          </a:p>
          <a:p>
            <a:r>
              <a:rPr lang="en-US" dirty="0"/>
              <a:t>TC 8.2 needs to decide if and when to form another committee, if there is interest to revise the standard (e.g. additional work on the uncertainty calculator spreadsheet workbook). 5-year cycle would need to publish next edition by 2025, deadline to decide “withdraw, reaffirm, or revise” is 2023-Nov-30.</a:t>
            </a:r>
          </a:p>
          <a:p>
            <a:r>
              <a:rPr lang="en-US" dirty="0"/>
              <a:t>Motion: to recommend revision of ASHRAE Standard 184-2020</a:t>
            </a:r>
          </a:p>
          <a:p>
            <a:pPr marL="0" indent="0">
              <a:buNone/>
            </a:pPr>
            <a:endParaRPr lang="en-US" dirty="0"/>
          </a:p>
        </p:txBody>
      </p:sp>
    </p:spTree>
    <p:extLst>
      <p:ext uri="{BB962C8B-B14F-4D97-AF65-F5344CB8AC3E}">
        <p14:creationId xmlns:p14="http://schemas.microsoft.com/office/powerpoint/2010/main" val="2670928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en-US" sz="2800" dirty="0"/>
              <a:t>ASHRAE Standard 184-2020 (Phil Johnson)</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a:xfrm>
            <a:off x="363415" y="1509102"/>
            <a:ext cx="10515600" cy="4351338"/>
          </a:xfrm>
        </p:spPr>
        <p:txBody>
          <a:bodyPr>
            <a:normAutofit fontScale="92500" lnSpcReduction="20000"/>
          </a:bodyPr>
          <a:lstStyle/>
          <a:p>
            <a:r>
              <a:rPr lang="en-US" dirty="0"/>
              <a:t>Discussion for motion:</a:t>
            </a:r>
          </a:p>
          <a:p>
            <a:pPr marL="457200">
              <a:buFont typeface="Calibri" panose="020F0502020204030204" pitchFamily="34" charset="0"/>
              <a:buChar char="◦"/>
            </a:pPr>
            <a:r>
              <a:rPr lang="en-US" dirty="0"/>
              <a:t>ASHRAE Standards staff provided a review of the standard</a:t>
            </a:r>
          </a:p>
          <a:p>
            <a:pPr marL="457200">
              <a:buFont typeface="Calibri" panose="020F0502020204030204" pitchFamily="34" charset="0"/>
              <a:buChar char="◦"/>
            </a:pPr>
            <a:r>
              <a:rPr lang="en-US" dirty="0"/>
              <a:t>There is quite a list of issues that could be “cleaned up”, including out of date references, use of permissive language (need to better word-smith it), and inconsistent units of measure formatting</a:t>
            </a:r>
          </a:p>
          <a:p>
            <a:pPr marL="457200">
              <a:buFont typeface="Calibri" panose="020F0502020204030204" pitchFamily="34" charset="0"/>
              <a:buChar char="◦"/>
            </a:pPr>
            <a:r>
              <a:rPr lang="en-US" dirty="0"/>
              <a:t>staff recommendation is “Revision”</a:t>
            </a:r>
          </a:p>
          <a:p>
            <a:pPr marL="457200">
              <a:buFont typeface="Calibri" panose="020F0502020204030204" pitchFamily="34" charset="0"/>
              <a:buChar char="◦"/>
            </a:pPr>
            <a:r>
              <a:rPr lang="en-US" dirty="0"/>
              <a:t>I found some errors in the example spreadsheet (part of Informative Appendix </a:t>
            </a:r>
            <a:r>
              <a:rPr lang="en-US" dirty="0">
                <a:latin typeface="Courier New" panose="02070309020205020404" pitchFamily="49" charset="0"/>
                <a:cs typeface="Courier New" panose="02070309020205020404" pitchFamily="49" charset="0"/>
              </a:rPr>
              <a:t>I</a:t>
            </a:r>
            <a:r>
              <a:rPr lang="en-US" dirty="0"/>
              <a:t>). I agree with the recommendation, with the expectation that the work plan would limit the scope to correcting the issues from the staff review and any other “minor” changes identified</a:t>
            </a:r>
          </a:p>
          <a:p>
            <a:pPr marL="457200">
              <a:buFont typeface="Calibri" panose="020F0502020204030204" pitchFamily="34" charset="0"/>
              <a:buChar char="◦"/>
            </a:pPr>
            <a:r>
              <a:rPr lang="en-US" dirty="0">
                <a:solidFill>
                  <a:srgbClr val="FF0000"/>
                </a:solidFill>
              </a:rPr>
              <a:t>6/26/23: TBA made motion &amp; Chris 2nd, all voted yes- passes &amp; SPC will be formed. Phil will submit paperwork.  Mark to chair &amp; Chris Miller to help. </a:t>
            </a:r>
          </a:p>
          <a:p>
            <a:pPr marL="457200">
              <a:buFont typeface="Calibri" panose="020F0502020204030204" pitchFamily="34" charset="0"/>
              <a:buChar char="◦"/>
            </a:pPr>
            <a:endParaRPr lang="en-US" dirty="0"/>
          </a:p>
          <a:p>
            <a:endParaRPr lang="en-US" dirty="0"/>
          </a:p>
        </p:txBody>
      </p:sp>
    </p:spTree>
    <p:extLst>
      <p:ext uri="{BB962C8B-B14F-4D97-AF65-F5344CB8AC3E}">
        <p14:creationId xmlns:p14="http://schemas.microsoft.com/office/powerpoint/2010/main" val="1532629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225-2020 (Phil Johnson)</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a:xfrm>
            <a:off x="429208" y="1392111"/>
            <a:ext cx="10515600" cy="5148648"/>
          </a:xfrm>
        </p:spPr>
        <p:txBody>
          <a:bodyPr>
            <a:normAutofit fontScale="70000" lnSpcReduction="20000"/>
          </a:bodyPr>
          <a:lstStyle/>
          <a:p>
            <a:r>
              <a:rPr lang="en-US" sz="2400" dirty="0"/>
              <a:t>Standard 225-2020 was published under periodic maintenance (5‑year cycle) SPC 225. SPC 225 has been disbanded.</a:t>
            </a:r>
          </a:p>
          <a:p>
            <a:r>
              <a:rPr lang="en-US" sz="2400" dirty="0"/>
              <a:t>TC 8.2 will need to decide if and when to form another committee to revise the standard. 5-year cycle would need to publish next edition by 2025, deadline to decide “withdraw, reaffirm, or revise” will be 2024 </a:t>
            </a:r>
            <a:r>
              <a:rPr lang="en-US" sz="2400" dirty="0">
                <a:solidFill>
                  <a:srgbClr val="FF0000"/>
                </a:solidFill>
              </a:rPr>
              <a:t>(??)</a:t>
            </a:r>
            <a:r>
              <a:rPr lang="en-US" sz="2400" dirty="0"/>
              <a:t> but can act earlier. Possible that staff still list TC 8.1 as cognizant, so notification may go to TC 8.1.</a:t>
            </a:r>
          </a:p>
          <a:p>
            <a:r>
              <a:rPr lang="en-US" sz="2400" dirty="0"/>
              <a:t>Discussion: </a:t>
            </a:r>
            <a:r>
              <a:rPr lang="en-US" sz="2400" dirty="0">
                <a:highlight>
                  <a:srgbClr val="FFFF00"/>
                </a:highlight>
              </a:rPr>
              <a:t>any action required?</a:t>
            </a:r>
            <a:r>
              <a:rPr lang="en-US" sz="2400" dirty="0">
                <a:solidFill>
                  <a:srgbClr val="FF0000"/>
                </a:solidFill>
              </a:rPr>
              <a:t> 6/26/23 no notification received- but did 8.1 receive something?  Phil will inquire- on standards committee- no action at this time, may contact by email per staff review- Justin P- combining 8.1 &amp; 8.2?</a:t>
            </a:r>
          </a:p>
          <a:p>
            <a:r>
              <a:rPr lang="en-US" sz="2400" dirty="0">
                <a:solidFill>
                  <a:srgbClr val="FF0000"/>
                </a:solidFill>
              </a:rPr>
              <a:t>Follow-up- email ballot sent by Drew on 7/3/23   Subject: Letter Ballot on TC8.2 Cognizant to ASHRAE Standard 225</a:t>
            </a:r>
          </a:p>
          <a:p>
            <a:pPr marL="457200" lvl="1" indent="0">
              <a:buNone/>
            </a:pPr>
            <a:r>
              <a:rPr lang="en-US" sz="2000" dirty="0">
                <a:solidFill>
                  <a:srgbClr val="FF0000"/>
                </a:solidFill>
              </a:rPr>
              <a:t>Hi all. Per discussion at our TC8. 2 committee meeting in Tampa, this is a letter ballot to approve/deny/abstain on: “TC 8. 1 is willing to have TC 8. 2 be the cognizant TC”, and that “TC 8. 2 is willing to accept the responsibility </a:t>
            </a:r>
          </a:p>
          <a:p>
            <a:pPr marL="457200" lvl="1" indent="0">
              <a:buNone/>
            </a:pPr>
            <a:endParaRPr lang="en-US" sz="2000" dirty="0">
              <a:solidFill>
                <a:srgbClr val="FF0000"/>
              </a:solidFill>
            </a:endParaRPr>
          </a:p>
          <a:p>
            <a:pPr marL="457200" lvl="1" indent="0">
              <a:buNone/>
            </a:pPr>
            <a:r>
              <a:rPr lang="en-US" sz="2000" dirty="0">
                <a:solidFill>
                  <a:srgbClr val="FF0000"/>
                </a:solidFill>
              </a:rPr>
              <a:t>Hi all. Per discussion at our TC8.2 committee meeting in Tampa, this is a letter ballot to approve/deny/abstain on:</a:t>
            </a:r>
          </a:p>
          <a:p>
            <a:pPr marL="457200" lvl="1" indent="0">
              <a:buNone/>
            </a:pPr>
            <a:r>
              <a:rPr lang="en-US" sz="2000" dirty="0">
                <a:solidFill>
                  <a:srgbClr val="FF0000"/>
                </a:solidFill>
              </a:rPr>
              <a:t>“TC 8.1 is willing to have TC 8.2 be the cognizant TC”, and that “TC 8.2 is willing to accept the responsibility to be the cognizant TC”</a:t>
            </a:r>
          </a:p>
          <a:p>
            <a:pPr marL="457200" lvl="1" indent="0">
              <a:buNone/>
            </a:pPr>
            <a:endParaRPr lang="en-US" sz="2000" dirty="0">
              <a:solidFill>
                <a:srgbClr val="FF0000"/>
              </a:solidFill>
            </a:endParaRPr>
          </a:p>
          <a:p>
            <a:pPr marL="457200" lvl="1" indent="0">
              <a:buNone/>
            </a:pPr>
            <a:r>
              <a:rPr lang="en-US" sz="2000" dirty="0">
                <a:solidFill>
                  <a:srgbClr val="FF0000"/>
                </a:solidFill>
              </a:rPr>
              <a:t>Please let me know your response on the latter statement for us to accept responsibility for being the cognizant TC. Please provide your response by this Friday, the 7th.</a:t>
            </a:r>
          </a:p>
          <a:p>
            <a:pPr marL="457200" lvl="1" indent="0">
              <a:buNone/>
            </a:pPr>
            <a:endParaRPr lang="en-US" sz="2000" dirty="0">
              <a:solidFill>
                <a:srgbClr val="FF0000"/>
              </a:solidFill>
            </a:endParaRPr>
          </a:p>
          <a:p>
            <a:pPr marL="457200" lvl="1" indent="0">
              <a:buNone/>
            </a:pPr>
            <a:r>
              <a:rPr lang="en-US" sz="2000" dirty="0">
                <a:solidFill>
                  <a:srgbClr val="FF0000"/>
                </a:solidFill>
              </a:rPr>
              <a:t>Thanks.</a:t>
            </a:r>
          </a:p>
          <a:p>
            <a:pPr marL="457200" lvl="1" indent="0">
              <a:buNone/>
            </a:pPr>
            <a:r>
              <a:rPr lang="en-US" sz="2000" dirty="0">
                <a:solidFill>
                  <a:srgbClr val="FF0000"/>
                </a:solidFill>
              </a:rPr>
              <a:t>Drew</a:t>
            </a:r>
          </a:p>
          <a:p>
            <a:endParaRPr lang="en-US" sz="2400" dirty="0">
              <a:solidFill>
                <a:srgbClr val="FF0000"/>
              </a:solidFill>
            </a:endParaRPr>
          </a:p>
          <a:p>
            <a:endParaRPr lang="en-US" sz="2400" dirty="0">
              <a:highlight>
                <a:srgbClr val="FFFF00"/>
              </a:highlight>
            </a:endParaRPr>
          </a:p>
          <a:p>
            <a:endParaRPr lang="en-US" sz="2400" dirty="0"/>
          </a:p>
        </p:txBody>
      </p:sp>
    </p:spTree>
    <p:extLst>
      <p:ext uri="{BB962C8B-B14F-4D97-AF65-F5344CB8AC3E}">
        <p14:creationId xmlns:p14="http://schemas.microsoft.com/office/powerpoint/2010/main" val="15090960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Guideline 22-2012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a:bodyPr>
          <a:lstStyle/>
          <a:p>
            <a:r>
              <a:rPr lang="en-US" dirty="0"/>
              <a:t>Guideline 22-2012 was published with editorial updates to references as revision to 2008 edition.</a:t>
            </a:r>
          </a:p>
          <a:p>
            <a:r>
              <a:rPr lang="en-US" dirty="0"/>
              <a:t>GPC 22 formed in 2016 and drafted an update. PPR1 during 2021 (Jul16-Aug30), received 26 comments from 5 commenters. Comment responses sent to commenters, draft revisions in process. Anticipate a PPR2 (perhaps PPR2 ISC) during 2023 to resolve comments. </a:t>
            </a:r>
          </a:p>
          <a:p>
            <a:r>
              <a:rPr lang="en-US" dirty="0"/>
              <a:t>Expect publication by end of 2023 or early 2024.</a:t>
            </a:r>
          </a:p>
          <a:p>
            <a:endParaRPr lang="en-US" dirty="0"/>
          </a:p>
        </p:txBody>
      </p:sp>
    </p:spTree>
    <p:extLst>
      <p:ext uri="{BB962C8B-B14F-4D97-AF65-F5344CB8AC3E}">
        <p14:creationId xmlns:p14="http://schemas.microsoft.com/office/powerpoint/2010/main" val="220746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23 (Scott MacBain,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p:txBody>
          <a:bodyPr>
            <a:normAutofit fontScale="62500" lnSpcReduction="20000"/>
          </a:bodyPr>
          <a:lstStyle/>
          <a:p>
            <a:r>
              <a:rPr lang="en-US" dirty="0"/>
              <a:t>Standard 23-2022 published “Methods for Performance Testing Positive Displacement Refrigerant Compressors and Compressor Units”.</a:t>
            </a:r>
          </a:p>
          <a:p>
            <a:r>
              <a:rPr lang="en-US" dirty="0"/>
              <a:t>There remains potential for either a future merger of 23 and 225, or perhaps harmonization activities.</a:t>
            </a:r>
          </a:p>
          <a:p>
            <a:r>
              <a:rPr lang="en-US" dirty="0">
                <a:solidFill>
                  <a:srgbClr val="FF0000"/>
                </a:solidFill>
              </a:rPr>
              <a:t>6/26/23: 23 is positive </a:t>
            </a:r>
            <a:r>
              <a:rPr lang="en-US" dirty="0" err="1">
                <a:solidFill>
                  <a:srgbClr val="FF0000"/>
                </a:solidFill>
              </a:rPr>
              <a:t>disp</a:t>
            </a:r>
            <a:r>
              <a:rPr lang="en-US" dirty="0">
                <a:solidFill>
                  <a:srgbClr val="FF0000"/>
                </a:solidFill>
              </a:rPr>
              <a:t> does have /225 has unique splits our </a:t>
            </a:r>
            <a:r>
              <a:rPr lang="en-US" dirty="0" err="1">
                <a:solidFill>
                  <a:srgbClr val="FF0000"/>
                </a:solidFill>
              </a:rPr>
              <a:t>centr</a:t>
            </a:r>
            <a:r>
              <a:rPr lang="en-US" dirty="0">
                <a:solidFill>
                  <a:srgbClr val="FF0000"/>
                </a:solidFill>
              </a:rPr>
              <a:t> section- delete redundant content? Slim down but keep separate?</a:t>
            </a:r>
          </a:p>
          <a:p>
            <a:r>
              <a:rPr lang="en-US" dirty="0">
                <a:solidFill>
                  <a:srgbClr val="FF0000"/>
                </a:solidFill>
              </a:rPr>
              <a:t>Can combine &amp; only have 1 document, con is part of 225 is not positive </a:t>
            </a:r>
            <a:r>
              <a:rPr lang="en-US" dirty="0" err="1">
                <a:solidFill>
                  <a:srgbClr val="FF0000"/>
                </a:solidFill>
              </a:rPr>
              <a:t>disp</a:t>
            </a:r>
            <a:r>
              <a:rPr lang="en-US" dirty="0">
                <a:solidFill>
                  <a:srgbClr val="FF0000"/>
                </a:solidFill>
              </a:rPr>
              <a:t>- amend 225 to state follow 23 or unique part of 225</a:t>
            </a:r>
          </a:p>
          <a:p>
            <a:r>
              <a:rPr lang="en-US" dirty="0">
                <a:solidFill>
                  <a:srgbClr val="FF0000"/>
                </a:solidFill>
              </a:rPr>
              <a:t>Justin- should design/ use 225 for pos </a:t>
            </a:r>
            <a:r>
              <a:rPr lang="en-US" dirty="0" err="1">
                <a:solidFill>
                  <a:srgbClr val="FF0000"/>
                </a:solidFill>
              </a:rPr>
              <a:t>disp</a:t>
            </a:r>
            <a:r>
              <a:rPr lang="en-US" dirty="0">
                <a:solidFill>
                  <a:srgbClr val="FF0000"/>
                </a:solidFill>
              </a:rPr>
              <a:t>?  Scott- no can’t (Phil std 30 co-cognizant w/ 8.6)</a:t>
            </a:r>
          </a:p>
          <a:p>
            <a:r>
              <a:rPr lang="en-US" dirty="0">
                <a:solidFill>
                  <a:srgbClr val="FF0000"/>
                </a:solidFill>
              </a:rPr>
              <a:t>Ray- very similar- combine &amp; streamline  </a:t>
            </a:r>
          </a:p>
          <a:p>
            <a:r>
              <a:rPr lang="en-US" dirty="0">
                <a:solidFill>
                  <a:srgbClr val="FF0000"/>
                </a:solidFill>
              </a:rPr>
              <a:t>Alex- 23 be std &amp; 225 be appendix? </a:t>
            </a:r>
          </a:p>
          <a:p>
            <a:r>
              <a:rPr lang="en-US" dirty="0">
                <a:solidFill>
                  <a:srgbClr val="FF0000"/>
                </a:solidFill>
              </a:rPr>
              <a:t>Scott- who uses these </a:t>
            </a:r>
            <a:r>
              <a:rPr lang="en-US" dirty="0" err="1">
                <a:solidFill>
                  <a:srgbClr val="FF0000"/>
                </a:solidFill>
              </a:rPr>
              <a:t>stds</a:t>
            </a:r>
            <a:r>
              <a:rPr lang="en-US" dirty="0">
                <a:solidFill>
                  <a:srgbClr val="FF0000"/>
                </a:solidFill>
              </a:rPr>
              <a:t> today?  Asking for 23 format or 225 format?  Matt &amp; Mike- we developed separate due to work load in past</a:t>
            </a:r>
          </a:p>
          <a:p>
            <a:r>
              <a:rPr lang="en-US" dirty="0">
                <a:solidFill>
                  <a:srgbClr val="FF0000"/>
                </a:solidFill>
              </a:rPr>
              <a:t>Drew- no strong opinion one way or other but does not make sense to have 2, should have been a joint committee </a:t>
            </a:r>
            <a:r>
              <a:rPr lang="en-US" dirty="0" err="1">
                <a:solidFill>
                  <a:srgbClr val="FF0000"/>
                </a:solidFill>
              </a:rPr>
              <a:t>subjest</a:t>
            </a:r>
            <a:r>
              <a:rPr lang="en-US" dirty="0">
                <a:solidFill>
                  <a:srgbClr val="FF0000"/>
                </a:solidFill>
              </a:rPr>
              <a:t>- Scott- 8.1 does not want to merge, no benefit vs work for 8.1, don’t need extra info- at next joint meeting propose combination- will bring it up </a:t>
            </a:r>
            <a:r>
              <a:rPr lang="en-US" dirty="0" err="1">
                <a:solidFill>
                  <a:srgbClr val="FF0000"/>
                </a:solidFill>
              </a:rPr>
              <a:t>tmrow</a:t>
            </a:r>
            <a:r>
              <a:rPr lang="en-US" dirty="0">
                <a:solidFill>
                  <a:srgbClr val="FF0000"/>
                </a:solidFill>
              </a:rPr>
              <a:t> at 8.1 meeting formally</a:t>
            </a:r>
          </a:p>
          <a:p>
            <a:r>
              <a:rPr lang="en-US" dirty="0">
                <a:solidFill>
                  <a:srgbClr val="FF0000"/>
                </a:solidFill>
              </a:rPr>
              <a:t>Mike motion/ Scott 2</a:t>
            </a:r>
            <a:r>
              <a:rPr lang="en-US" baseline="30000" dirty="0">
                <a:solidFill>
                  <a:srgbClr val="FF0000"/>
                </a:solidFill>
              </a:rPr>
              <a:t>nd</a:t>
            </a:r>
            <a:r>
              <a:rPr lang="en-US" dirty="0">
                <a:solidFill>
                  <a:srgbClr val="FF0000"/>
                </a:solidFill>
              </a:rPr>
              <a:t>, passed formally (Ray- only record no’s) </a:t>
            </a:r>
          </a:p>
          <a:p>
            <a:endParaRPr lang="en-US" dirty="0"/>
          </a:p>
        </p:txBody>
      </p:sp>
    </p:spTree>
    <p:extLst>
      <p:ext uri="{BB962C8B-B14F-4D97-AF65-F5344CB8AC3E}">
        <p14:creationId xmlns:p14="http://schemas.microsoft.com/office/powerpoint/2010/main" val="1659072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90.1-2022  (Ray Good)</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a:xfrm>
            <a:off x="284481" y="1351280"/>
            <a:ext cx="11907520" cy="5095187"/>
          </a:xfrm>
        </p:spPr>
        <p:txBody>
          <a:bodyPr>
            <a:normAutofit/>
          </a:bodyPr>
          <a:lstStyle/>
          <a:p>
            <a:r>
              <a:rPr lang="en-US" sz="2000" dirty="0"/>
              <a:t>Standard 90.1-2022 published (December 2022)</a:t>
            </a:r>
          </a:p>
          <a:p>
            <a:r>
              <a:rPr lang="en-US" sz="2000" dirty="0">
                <a:cs typeface="Times New Roman" panose="02020603050405020304" pitchFamily="18" charset="0"/>
              </a:rPr>
              <a:t>The following addenda have been published: a, </a:t>
            </a:r>
            <a:r>
              <a:rPr lang="en-US" sz="2000" dirty="0" err="1">
                <a:cs typeface="Times New Roman" panose="02020603050405020304" pitchFamily="18" charset="0"/>
              </a:rPr>
              <a:t>bo</a:t>
            </a:r>
            <a:r>
              <a:rPr lang="en-US" sz="2000" dirty="0">
                <a:cs typeface="Times New Roman" panose="02020603050405020304" pitchFamily="18" charset="0"/>
              </a:rPr>
              <a:t>, and cv</a:t>
            </a:r>
            <a:endParaRPr lang="en-US" sz="2000" b="1" i="1" dirty="0">
              <a:latin typeface="Times New Roman" panose="02020603050405020304" pitchFamily="18" charset="0"/>
              <a:cs typeface="Times New Roman" panose="02020603050405020304" pitchFamily="18" charset="0"/>
            </a:endParaRPr>
          </a:p>
          <a:p>
            <a:pPr lvl="1"/>
            <a:r>
              <a:rPr lang="en-US" sz="1600" dirty="0">
                <a:cs typeface="Times New Roman" panose="02020603050405020304" pitchFamily="18" charset="0"/>
              </a:rPr>
              <a:t>None appear to be of interest to TC 8.2</a:t>
            </a:r>
            <a:endParaRPr lang="en-US" sz="1600" dirty="0"/>
          </a:p>
          <a:p>
            <a:r>
              <a:rPr lang="en-US" sz="2000" dirty="0"/>
              <a:t>New addenda to the 2022 edition (when published) will be available at:</a:t>
            </a:r>
          </a:p>
          <a:p>
            <a:pPr marL="457200" lvl="1" indent="0">
              <a:buNone/>
            </a:pPr>
            <a:r>
              <a:rPr lang="en-US" sz="1600" dirty="0">
                <a:hlinkClick r:id="rId2"/>
              </a:rPr>
              <a:t>https://www.ashrae.org/technical-resources/standards-and-guidelines/standards-addenda</a:t>
            </a:r>
            <a:r>
              <a:rPr lang="en-US" sz="1600" dirty="0"/>
              <a:t> </a:t>
            </a:r>
          </a:p>
          <a:p>
            <a:r>
              <a:rPr lang="en-US" sz="2000" dirty="0"/>
              <a:t>Proposed addenda:</a:t>
            </a:r>
          </a:p>
          <a:p>
            <a:pPr lvl="1">
              <a:buFont typeface="Calibri" panose="020F0502020204030204" pitchFamily="34" charset="0"/>
              <a:buChar char="◦"/>
            </a:pPr>
            <a:r>
              <a:rPr lang="en-US" sz="1600" dirty="0"/>
              <a:t>Addendum L (APR1 during May 2023, review closed) see next slide for details</a:t>
            </a:r>
          </a:p>
          <a:p>
            <a:pPr lvl="1">
              <a:buFont typeface="Calibri" panose="020F0502020204030204" pitchFamily="34" charset="0"/>
              <a:buChar char="◦"/>
            </a:pPr>
            <a:r>
              <a:rPr lang="en-US" sz="1600" dirty="0"/>
              <a:t>Addendum H (PPR1 during Jun 9 </a:t>
            </a:r>
            <a:r>
              <a:rPr lang="en-US" sz="1600" dirty="0">
                <a:latin typeface="Times New Roman" panose="02020603050405020304" pitchFamily="18" charset="0"/>
                <a:cs typeface="Times New Roman" panose="02020603050405020304" pitchFamily="18" charset="0"/>
              </a:rPr>
              <a:t>~</a:t>
            </a:r>
            <a:r>
              <a:rPr lang="en-US" sz="1600" dirty="0"/>
              <a:t> Jul 9) “This addendum adds language throughout the 90.1 mechanical provisions to clarify that on-site renewable energy used to meet the requirements of Section 10 or to gain energy credits in Section 11 cannot also be used to meet the exceptions to efficiency requirements in Sections 6 and 7.” Potential impact for heat recovery chillers.</a:t>
            </a:r>
          </a:p>
        </p:txBody>
      </p:sp>
      <p:pic>
        <p:nvPicPr>
          <p:cNvPr id="6" name="Picture 5">
            <a:extLst>
              <a:ext uri="{FF2B5EF4-FFF2-40B4-BE49-F238E27FC236}">
                <a16:creationId xmlns:a16="http://schemas.microsoft.com/office/drawing/2014/main" id="{DF3C20AF-5CA3-4D15-973D-E27856B46386}"/>
              </a:ext>
            </a:extLst>
          </p:cNvPr>
          <p:cNvPicPr>
            <a:picLocks noChangeAspect="1"/>
          </p:cNvPicPr>
          <p:nvPr/>
        </p:nvPicPr>
        <p:blipFill>
          <a:blip r:embed="rId3"/>
          <a:stretch>
            <a:fillRect/>
          </a:stretch>
        </p:blipFill>
        <p:spPr>
          <a:xfrm>
            <a:off x="1190636" y="4532779"/>
            <a:ext cx="5205973" cy="1624165"/>
          </a:xfrm>
          <a:prstGeom prst="rect">
            <a:avLst/>
          </a:prstGeom>
        </p:spPr>
      </p:pic>
    </p:spTree>
    <p:extLst>
      <p:ext uri="{BB962C8B-B14F-4D97-AF65-F5344CB8AC3E}">
        <p14:creationId xmlns:p14="http://schemas.microsoft.com/office/powerpoint/2010/main" val="15489354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a:xfrm>
            <a:off x="838200" y="1"/>
            <a:ext cx="10515600" cy="1225296"/>
          </a:xfrm>
        </p:spPr>
        <p:txBody>
          <a:bodyPr>
            <a:normAutofit/>
          </a:bodyPr>
          <a:lstStyle/>
          <a:p>
            <a:r>
              <a:rPr lang="en-US" b="1" dirty="0"/>
              <a:t>Standards Report</a:t>
            </a:r>
            <a:br>
              <a:rPr lang="en-US" dirty="0"/>
            </a:br>
            <a:r>
              <a:rPr lang="en-US" sz="2800" dirty="0"/>
              <a:t>ASHRAE Standard 90.1-2022  (Ray Good)</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1"/>
          </p:nvPr>
        </p:nvSpPr>
        <p:spPr>
          <a:xfrm>
            <a:off x="284481" y="1351281"/>
            <a:ext cx="11907520" cy="381986"/>
          </a:xfrm>
        </p:spPr>
        <p:txBody>
          <a:bodyPr>
            <a:normAutofit fontScale="92500" lnSpcReduction="10000"/>
          </a:bodyPr>
          <a:lstStyle/>
          <a:p>
            <a:r>
              <a:rPr lang="en-US" sz="2400"/>
              <a:t>Proposed Addendum L</a:t>
            </a:r>
          </a:p>
          <a:p>
            <a:endParaRPr lang="en-US" sz="2400" dirty="0"/>
          </a:p>
        </p:txBody>
      </p:sp>
      <p:sp>
        <p:nvSpPr>
          <p:cNvPr id="5" name="TextBox 4">
            <a:extLst>
              <a:ext uri="{FF2B5EF4-FFF2-40B4-BE49-F238E27FC236}">
                <a16:creationId xmlns:a16="http://schemas.microsoft.com/office/drawing/2014/main" id="{754E8FF0-8A35-5401-926E-4DB0E1A53084}"/>
              </a:ext>
            </a:extLst>
          </p:cNvPr>
          <p:cNvSpPr txBox="1"/>
          <p:nvPr/>
        </p:nvSpPr>
        <p:spPr>
          <a:xfrm>
            <a:off x="284480" y="1857949"/>
            <a:ext cx="11752845" cy="4616648"/>
          </a:xfrm>
          <a:prstGeom prst="rect">
            <a:avLst/>
          </a:prstGeom>
          <a:noFill/>
        </p:spPr>
        <p:txBody>
          <a:bodyPr wrap="square">
            <a:spAutoFit/>
          </a:bodyPr>
          <a:lstStyle/>
          <a:p>
            <a:pPr marL="0" marR="0">
              <a:spcBef>
                <a:spcPts val="0"/>
              </a:spcBef>
              <a:spcAft>
                <a:spcPts val="0"/>
              </a:spcAft>
            </a:pPr>
            <a:r>
              <a:rPr lang="en-US" sz="1800" b="1" dirty="0">
                <a:effectLst/>
                <a:latin typeface="Calibri" panose="020F0502020204030204" pitchFamily="34" charset="0"/>
                <a:ea typeface="DengXian" panose="02010600030101010101" pitchFamily="2" charset="-122"/>
              </a:rPr>
              <a:t>FOREWORD</a:t>
            </a:r>
            <a:r>
              <a:rPr lang="en-US" sz="1800" dirty="0">
                <a:effectLst/>
                <a:latin typeface="Calibri" panose="020F0502020204030204" pitchFamily="34" charset="0"/>
                <a:ea typeface="DengXian" panose="02010600030101010101" pitchFamily="2" charset="-122"/>
              </a:rPr>
              <a:t> The modification below includes a new informative appendix that modifies Section 3, Section 4, and Appendix G. It is intended to be adopted by jurisdictions or rating authorities wanting to achieve zero emission (ZE) buildings with the energy code over one to three code cycles. The method requires the use of the performance compliance path and includes two performance metric targets. The Performance Energy Index Site (</a:t>
            </a:r>
            <a:r>
              <a:rPr lang="en-US" sz="1800" dirty="0" err="1">
                <a:effectLst/>
                <a:latin typeface="Calibri" panose="020F0502020204030204" pitchFamily="34" charset="0"/>
                <a:ea typeface="DengXian" panose="02010600030101010101" pitchFamily="2" charset="-122"/>
              </a:rPr>
              <a:t>PEIsite</a:t>
            </a:r>
            <a:r>
              <a:rPr lang="en-US" sz="1800" dirty="0">
                <a:effectLst/>
                <a:latin typeface="Calibri" panose="020F0502020204030204" pitchFamily="34" charset="0"/>
                <a:ea typeface="DengXian" panose="02010600030101010101" pitchFamily="2" charset="-122"/>
              </a:rPr>
              <a:t>) provides an efficiency backstop. The Performance Emissions Index Greenhouse Gas (PEICO2e) measures zero emissions achievement. The modifications establish the ZE performance requirements for the code cycle. This includes updated BPF values reflected in Table 4.2.1.1 that require additional reductions in regulated energy use calculated from a 12% reduction in total energy use compared to ASHRAE Standard 90.1-2022 values. </a:t>
            </a:r>
          </a:p>
          <a:p>
            <a:pPr marL="0" marR="0">
              <a:spcBef>
                <a:spcPts val="0"/>
              </a:spcBef>
              <a:spcAft>
                <a:spcPts val="0"/>
              </a:spcAft>
            </a:pPr>
            <a:r>
              <a:rPr lang="en-US" sz="1800" dirty="0">
                <a:effectLst/>
                <a:latin typeface="Calibri" panose="020F0502020204030204" pitchFamily="34" charset="0"/>
                <a:ea typeface="DengXian" panose="02010600030101010101" pitchFamily="2" charset="-122"/>
              </a:rPr>
              <a:t> </a:t>
            </a:r>
          </a:p>
          <a:p>
            <a:pPr marL="0" marR="0">
              <a:spcBef>
                <a:spcPts val="0"/>
              </a:spcBef>
              <a:spcAft>
                <a:spcPts val="0"/>
              </a:spcAft>
            </a:pPr>
            <a:r>
              <a:rPr lang="en-US" sz="1800" b="1" u="sng" dirty="0">
                <a:effectLst/>
                <a:latin typeface="Calibri" panose="020F0502020204030204" pitchFamily="34" charset="0"/>
                <a:ea typeface="DengXian" panose="02010600030101010101" pitchFamily="2" charset="-122"/>
              </a:rPr>
              <a:t>INFORMATIVE APPENDIX M</a:t>
            </a:r>
          </a:p>
          <a:p>
            <a:pPr marL="0" marR="0">
              <a:spcBef>
                <a:spcPts val="0"/>
              </a:spcBef>
              <a:spcAft>
                <a:spcPts val="0"/>
              </a:spcAft>
            </a:pPr>
            <a:r>
              <a:rPr lang="en-US" sz="1800" b="1" u="sng" dirty="0">
                <a:effectLst/>
                <a:latin typeface="Calibri" panose="020F0502020204030204" pitchFamily="34" charset="0"/>
                <a:ea typeface="DengXian" panose="02010600030101010101" pitchFamily="2" charset="-122"/>
              </a:rPr>
              <a:t>NET ZERO OPERATIONAL ENERGY EMISSIONS PERFORMANCE PATH</a:t>
            </a:r>
          </a:p>
          <a:p>
            <a:r>
              <a:rPr lang="en-US" sz="1600" u="sng" dirty="0">
                <a:effectLst/>
                <a:latin typeface="Calibri" panose="020F0502020204030204" pitchFamily="34" charset="0"/>
                <a:ea typeface="DengXian" panose="02010600030101010101" pitchFamily="2" charset="-122"/>
              </a:rPr>
              <a:t>M1. GENERAL This Informative Appendix provides a compliance pathway that may be adopted by a jurisdiction or the rating authority to achieve net zero operational energy emission (ZE) buildings over a defined number of code cycles. The amendments include changes to Section 3, Section 4, and Appendix G. The method requires use of the Appendix G Performance Rating Method and includes two performance metric targets. The Site Performance Energy Index (</a:t>
            </a:r>
            <a:r>
              <a:rPr lang="en-US" sz="1600" u="sng" dirty="0" err="1">
                <a:effectLst/>
                <a:latin typeface="Calibri" panose="020F0502020204030204" pitchFamily="34" charset="0"/>
                <a:ea typeface="DengXian" panose="02010600030101010101" pitchFamily="2" charset="-122"/>
              </a:rPr>
              <a:t>PEIsite</a:t>
            </a:r>
            <a:r>
              <a:rPr lang="en-US" sz="1600" u="sng" dirty="0">
                <a:effectLst/>
                <a:latin typeface="Calibri" panose="020F0502020204030204" pitchFamily="34" charset="0"/>
                <a:ea typeface="DengXian" panose="02010600030101010101" pitchFamily="2" charset="-122"/>
              </a:rPr>
              <a:t>) target establishes minimum energy efficiency, and the Greenhouse Gas Performance Emissions Index (PEICO2e) target establishes the required CO2e emissions reduction.</a:t>
            </a:r>
          </a:p>
          <a:p>
            <a:pPr marL="0" marR="0">
              <a:spcBef>
                <a:spcPts val="0"/>
              </a:spcBef>
              <a:spcAft>
                <a:spcPts val="0"/>
              </a:spcAft>
            </a:pPr>
            <a:endParaRPr lang="en-US" sz="1600" dirty="0">
              <a:effectLst/>
              <a:latin typeface="Calibri" panose="020F0502020204030204" pitchFamily="34" charset="0"/>
              <a:ea typeface="DengXian" panose="02010600030101010101" pitchFamily="2" charset="-122"/>
            </a:endParaRPr>
          </a:p>
        </p:txBody>
      </p:sp>
    </p:spTree>
    <p:extLst>
      <p:ext uri="{BB962C8B-B14F-4D97-AF65-F5344CB8AC3E}">
        <p14:creationId xmlns:p14="http://schemas.microsoft.com/office/powerpoint/2010/main" val="1278085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FBF7AA2-0EA7-7A47-95BC-E36820147438}"/>
              </a:ext>
            </a:extLst>
          </p:cNvPr>
          <p:cNvSpPr txBox="1"/>
          <p:nvPr/>
        </p:nvSpPr>
        <p:spPr>
          <a:xfrm>
            <a:off x="0" y="1357312"/>
            <a:ext cx="11744325" cy="5262979"/>
          </a:xfrm>
          <a:prstGeom prst="rect">
            <a:avLst/>
          </a:prstGeom>
          <a:noFill/>
        </p:spPr>
        <p:txBody>
          <a:bodyPr wrap="square">
            <a:spAutoFit/>
          </a:bodyPr>
          <a:lstStyle/>
          <a:p>
            <a:pPr marL="285750" indent="-285750">
              <a:buFont typeface="Arial" panose="020B0604020202020204" pitchFamily="34" charset="0"/>
              <a:buChar char="•"/>
            </a:pPr>
            <a:r>
              <a:rPr lang="en-US" sz="1600" dirty="0">
                <a:solidFill>
                  <a:srgbClr val="FF0000"/>
                </a:solidFill>
                <a:latin typeface="Arial" panose="020B0604020202020204" pitchFamily="34" charset="0"/>
                <a:cs typeface="Arial" panose="020B0604020202020204" pitchFamily="34" charset="0"/>
              </a:rPr>
              <a:t>Ray Good to take over supporting- 3 addenda added, nothing affecting </a:t>
            </a:r>
            <a:r>
              <a:rPr lang="en-US" sz="1600" dirty="0" err="1">
                <a:solidFill>
                  <a:srgbClr val="FF0000"/>
                </a:solidFill>
                <a:latin typeface="Arial" panose="020B0604020202020204" pitchFamily="34" charset="0"/>
                <a:cs typeface="Arial" panose="020B0604020202020204" pitchFamily="34" charset="0"/>
              </a:rPr>
              <a:t>centrifugals</a:t>
            </a:r>
            <a:r>
              <a:rPr lang="en-US" sz="1600" dirty="0">
                <a:solidFill>
                  <a:srgbClr val="FF0000"/>
                </a:solidFill>
                <a:latin typeface="Arial" panose="020B0604020202020204" pitchFamily="34" charset="0"/>
                <a:cs typeface="Arial" panose="020B0604020202020204" pitchFamily="34" charset="0"/>
              </a:rPr>
              <a:t>- see slides added- Addendums (H,L, &amp; M) by Rick H- Proposed addendum L ZE (zero emissions) CO, WA, net zero energy codes but no way to get there- can adopt appendix only </a:t>
            </a:r>
          </a:p>
          <a:p>
            <a:pPr marL="285750" indent="-285750">
              <a:buFont typeface="Arial" panose="020B0604020202020204" pitchFamily="34" charset="0"/>
              <a:buChar char="•"/>
            </a:pPr>
            <a:r>
              <a:rPr lang="en-US" sz="1600" dirty="0">
                <a:solidFill>
                  <a:srgbClr val="FF0000"/>
                </a:solidFill>
                <a:latin typeface="Arial" panose="020B0604020202020204" pitchFamily="34" charset="0"/>
                <a:cs typeface="Arial" panose="020B0604020202020204" pitchFamily="34" charset="0"/>
              </a:rPr>
              <a:t>Rick H: Dick Lord new 90.1 chair, charged with becoming net zero/ zero carbon by 2031, about 22% reduction in 3 cycles (usually get 3-4% per cycle increase)  equipment increase in efficiency (AHRI/ Manufacturers need to help with what is available, regional part load metrics &amp; equipment being used appropriately) part of 22% may be part pf better modeling- ref std 205 so codes can include in bldg. modeling tools- better characterization by equipment type, this TC 8.2 should have a say in what goes into this for rating chillers/ means for rating chillers at jobsite for that machine to compare to local codes.  Charge to get to zero carbon path.  Refrigerant management &amp; better eff important.  </a:t>
            </a:r>
            <a:r>
              <a:rPr lang="en-US" sz="1600" b="1" dirty="0">
                <a:solidFill>
                  <a:srgbClr val="FF0000"/>
                </a:solidFill>
                <a:latin typeface="Arial" panose="020B0604020202020204" pitchFamily="34" charset="0"/>
                <a:cs typeface="Arial" panose="020B0604020202020204" pitchFamily="34" charset="0"/>
              </a:rPr>
              <a:t>Action item: whole committee review 205 usability (feedback- reveal too much?  No way- no speeds or approach temps/ nothing for back calculator- giving points &amp; maps- no only on ) &amp; send summary to 90.1 &amp; AHRI 1550- </a:t>
            </a:r>
            <a:r>
              <a:rPr lang="en-US" sz="1600" dirty="0">
                <a:solidFill>
                  <a:srgbClr val="FF0000"/>
                </a:solidFill>
                <a:latin typeface="Arial" panose="020B0604020202020204" pitchFamily="34" charset="0"/>
                <a:cs typeface="Arial" panose="020B0604020202020204" pitchFamily="34" charset="0"/>
              </a:rPr>
              <a:t>reasonable to provide this info to bldg. modelling team?  </a:t>
            </a:r>
            <a:r>
              <a:rPr lang="en-US" sz="1600" b="1" dirty="0">
                <a:solidFill>
                  <a:srgbClr val="FF0000"/>
                </a:solidFill>
                <a:latin typeface="Arial" panose="020B0604020202020204" pitchFamily="34" charset="0"/>
                <a:cs typeface="Arial" panose="020B0604020202020204" pitchFamily="34" charset="0"/>
              </a:rPr>
              <a:t>Also- What should std ratings be for chillers?  </a:t>
            </a:r>
            <a:r>
              <a:rPr lang="en-US" sz="1600" dirty="0">
                <a:solidFill>
                  <a:srgbClr val="FF0000"/>
                </a:solidFill>
                <a:latin typeface="Arial" panose="020B0604020202020204" pitchFamily="34" charset="0"/>
                <a:cs typeface="Arial" panose="020B0604020202020204" pitchFamily="34" charset="0"/>
              </a:rPr>
              <a:t>85/97?  56/42?  Depend on climate zone?  Chris M- should depend on exact design conditions, mythical for single point &amp; single chiller- multiples Phil- concept of eliminating single OP, map in lieu of single rating point, Tom W original author of </a:t>
            </a:r>
          </a:p>
          <a:p>
            <a:pPr marL="285750" indent="-285750">
              <a:buFont typeface="Arial" panose="020B0604020202020204" pitchFamily="34" charset="0"/>
              <a:buChar char="•"/>
            </a:pPr>
            <a:r>
              <a:rPr lang="en-US" sz="1600" dirty="0">
                <a:solidFill>
                  <a:srgbClr val="FF0000"/>
                </a:solidFill>
                <a:latin typeface="Arial" panose="020B0604020202020204" pitchFamily="34" charset="0"/>
                <a:cs typeface="Arial" panose="020B0604020202020204" pitchFamily="34" charset="0"/>
              </a:rPr>
              <a:t>Rick &amp; Drew- chiller group at AHRI; Jaime- now Applied Systems Working Group &amp; will spawn sub-working groups 205 &amp; 225 are at least both out there &amp; are something to refer to, Rick &amp; Jaime to connect, 205 provides another avenue for better coordination/ comments</a:t>
            </a:r>
          </a:p>
          <a:p>
            <a:pPr marL="285750" indent="-285750">
              <a:buFont typeface="Arial" panose="020B0604020202020204" pitchFamily="34" charset="0"/>
              <a:buChar char="•"/>
            </a:pPr>
            <a:r>
              <a:rPr lang="en-US" sz="1600" dirty="0">
                <a:solidFill>
                  <a:srgbClr val="FF0000"/>
                </a:solidFill>
                <a:latin typeface="Arial" panose="020B0604020202020204" pitchFamily="34" charset="0"/>
                <a:cs typeface="Arial" panose="020B0604020202020204" pitchFamily="34" charset="0"/>
              </a:rPr>
              <a:t>Phil- no publishing anything anymore using selection programs at discreet points only (no mapping for competitors).  Rick- check out data exchange?  Security new layer, </a:t>
            </a:r>
            <a:r>
              <a:rPr lang="en-US" sz="1600" dirty="0" err="1">
                <a:solidFill>
                  <a:srgbClr val="FF0000"/>
                </a:solidFill>
                <a:latin typeface="Arial" panose="020B0604020202020204" pitchFamily="34" charset="0"/>
                <a:cs typeface="Arial" panose="020B0604020202020204" pitchFamily="34" charset="0"/>
              </a:rPr>
              <a:t>cont</a:t>
            </a:r>
            <a:r>
              <a:rPr lang="en-US" sz="1600" dirty="0">
                <a:solidFill>
                  <a:srgbClr val="FF0000"/>
                </a:solidFill>
                <a:latin typeface="Arial" panose="020B0604020202020204" pitchFamily="34" charset="0"/>
                <a:cs typeface="Arial" panose="020B0604020202020204" pitchFamily="34" charset="0"/>
              </a:rPr>
              <a:t> maintenance.  Notify Chillers STC at AHRI- Dick Lord on both- published standard</a:t>
            </a:r>
          </a:p>
          <a:p>
            <a:pPr marL="285750" indent="-285750">
              <a:buFont typeface="Arial" panose="020B0604020202020204" pitchFamily="34" charset="0"/>
              <a:buChar char="•"/>
            </a:pPr>
            <a:r>
              <a:rPr lang="en-US" sz="1600" dirty="0">
                <a:solidFill>
                  <a:srgbClr val="FF0000"/>
                </a:solidFill>
                <a:latin typeface="Arial" panose="020B0604020202020204" pitchFamily="34" charset="0"/>
                <a:cs typeface="Arial" panose="020B0604020202020204" pitchFamily="34" charset="0"/>
              </a:rPr>
              <a:t>Drew made motion &amp; 2</a:t>
            </a:r>
            <a:r>
              <a:rPr lang="en-US" sz="1600" baseline="30000" dirty="0">
                <a:solidFill>
                  <a:srgbClr val="FF0000"/>
                </a:solidFill>
                <a:latin typeface="Arial" panose="020B0604020202020204" pitchFamily="34" charset="0"/>
                <a:cs typeface="Arial" panose="020B0604020202020204" pitchFamily="34" charset="0"/>
              </a:rPr>
              <a:t>nd</a:t>
            </a:r>
            <a:r>
              <a:rPr lang="en-US" sz="1600" dirty="0">
                <a:solidFill>
                  <a:srgbClr val="FF0000"/>
                </a:solidFill>
                <a:latin typeface="Arial" panose="020B0604020202020204" pitchFamily="34" charset="0"/>
                <a:cs typeface="Arial" panose="020B0604020202020204" pitchFamily="34" charset="0"/>
              </a:rPr>
              <a:t> by TBA- no no’s or abstentions, Brandon will look into it, action item- manufacturer to review 205</a:t>
            </a:r>
          </a:p>
        </p:txBody>
      </p:sp>
      <p:sp>
        <p:nvSpPr>
          <p:cNvPr id="6" name="Title 1">
            <a:extLst>
              <a:ext uri="{FF2B5EF4-FFF2-40B4-BE49-F238E27FC236}">
                <a16:creationId xmlns:a16="http://schemas.microsoft.com/office/drawing/2014/main" id="{C54202F6-90A7-70D2-8059-F50E8E59FAF9}"/>
              </a:ext>
            </a:extLst>
          </p:cNvPr>
          <p:cNvSpPr>
            <a:spLocks noGrp="1"/>
          </p:cNvSpPr>
          <p:nvPr>
            <p:ph type="title"/>
          </p:nvPr>
        </p:nvSpPr>
        <p:spPr>
          <a:xfrm>
            <a:off x="838200" y="365125"/>
            <a:ext cx="10515600" cy="642938"/>
          </a:xfrm>
        </p:spPr>
        <p:txBody>
          <a:bodyPr>
            <a:normAutofit fontScale="90000"/>
          </a:bodyPr>
          <a:lstStyle/>
          <a:p>
            <a:r>
              <a:rPr lang="en-US" b="1" dirty="0"/>
              <a:t>Standards Report</a:t>
            </a:r>
            <a:br>
              <a:rPr lang="en-US" dirty="0"/>
            </a:br>
            <a:r>
              <a:rPr lang="en-US" sz="2800" dirty="0"/>
              <a:t>ASHRAE Standard 90.1-2022  (Ray Good)- 6/26/23 meeting discussion:</a:t>
            </a:r>
            <a:endParaRPr lang="en-US" sz="3200" dirty="0"/>
          </a:p>
        </p:txBody>
      </p:sp>
    </p:spTree>
    <p:extLst>
      <p:ext uri="{BB962C8B-B14F-4D97-AF65-F5344CB8AC3E}">
        <p14:creationId xmlns:p14="http://schemas.microsoft.com/office/powerpoint/2010/main" val="3965512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1"/>
            <a:ext cx="10515600" cy="1225296"/>
          </a:xfrm>
        </p:spPr>
        <p:txBody>
          <a:bodyPr>
            <a:normAutofit/>
          </a:bodyPr>
          <a:lstStyle/>
          <a:p>
            <a:r>
              <a:rPr lang="en-US" b="1" dirty="0"/>
              <a:t>Standards Report</a:t>
            </a:r>
            <a:br>
              <a:rPr lang="en-US" b="1" dirty="0"/>
            </a:br>
            <a:r>
              <a:rPr lang="en-US" sz="2800" dirty="0"/>
              <a:t>AHRI Standards 550/590|551/591 (Phil Johnson)</a:t>
            </a:r>
          </a:p>
        </p:txBody>
      </p:sp>
      <p:sp>
        <p:nvSpPr>
          <p:cNvPr id="6" name="TextBox 5">
            <a:extLst>
              <a:ext uri="{FF2B5EF4-FFF2-40B4-BE49-F238E27FC236}">
                <a16:creationId xmlns:a16="http://schemas.microsoft.com/office/drawing/2014/main" id="{BCDB3522-BF37-43FC-AFE6-ABAD941449D6}"/>
              </a:ext>
            </a:extLst>
          </p:cNvPr>
          <p:cNvSpPr txBox="1"/>
          <p:nvPr/>
        </p:nvSpPr>
        <p:spPr>
          <a:xfrm>
            <a:off x="838200" y="1660774"/>
            <a:ext cx="10239375" cy="1200329"/>
          </a:xfrm>
          <a:prstGeom prst="rect">
            <a:avLst/>
          </a:prstGeom>
          <a:noFill/>
        </p:spPr>
        <p:txBody>
          <a:bodyPr wrap="square" rtlCol="0">
            <a:spAutoFit/>
          </a:bodyPr>
          <a:lstStyle/>
          <a:p>
            <a:r>
              <a:rPr lang="en-US" b="1" dirty="0"/>
              <a:t>AHRI 550/590 (I-P) and 551/591 (SI) – 2023, </a:t>
            </a:r>
            <a:r>
              <a:rPr lang="en-US" b="1" i="1" dirty="0"/>
              <a:t>Performance Rating of Water-Chilling and Heat Pump Water‑Heating Packages Using the Vapor Compression Cycle</a:t>
            </a:r>
          </a:p>
          <a:p>
            <a:pPr marL="285750" indent="-285750">
              <a:buFont typeface="Arial" panose="020B0604020202020204" pitchFamily="34" charset="0"/>
              <a:buChar char="•"/>
            </a:pPr>
            <a:r>
              <a:rPr lang="en-US" dirty="0"/>
              <a:t>2023 Editions of both standards are published as ANSI/AHRI. Include minor revisions to the 2020 editions. Include normative reference to ASHRAE 30 for method of test.</a:t>
            </a:r>
          </a:p>
        </p:txBody>
      </p:sp>
      <p:sp>
        <p:nvSpPr>
          <p:cNvPr id="4" name="TextBox 3">
            <a:extLst>
              <a:ext uri="{FF2B5EF4-FFF2-40B4-BE49-F238E27FC236}">
                <a16:creationId xmlns:a16="http://schemas.microsoft.com/office/drawing/2014/main" id="{46A060E3-2483-4304-BF78-4DCFFF44726D}"/>
              </a:ext>
            </a:extLst>
          </p:cNvPr>
          <p:cNvSpPr txBox="1"/>
          <p:nvPr/>
        </p:nvSpPr>
        <p:spPr>
          <a:xfrm>
            <a:off x="838200" y="2897500"/>
            <a:ext cx="10239375" cy="3939540"/>
          </a:xfrm>
          <a:prstGeom prst="rect">
            <a:avLst/>
          </a:prstGeom>
          <a:noFill/>
        </p:spPr>
        <p:txBody>
          <a:bodyPr wrap="square" rtlCol="0">
            <a:spAutoFit/>
          </a:bodyPr>
          <a:lstStyle/>
          <a:p>
            <a:r>
              <a:rPr lang="en-US" b="1" dirty="0"/>
              <a:t>AHRI 1550P (proposed) </a:t>
            </a:r>
            <a:r>
              <a:rPr lang="en-US" b="1" i="1" dirty="0"/>
              <a:t>Performance Rating of Liquid-Chilling and Heat Pump Water‑Heating Packages Using the Vapor Compression Cycle</a:t>
            </a:r>
            <a:r>
              <a:rPr lang="en-US" dirty="0">
                <a:solidFill>
                  <a:srgbClr val="FF0000"/>
                </a:solidFill>
              </a:rPr>
              <a:t> (6/26/23 Jamie Yeh stated was approved to move forward)</a:t>
            </a:r>
            <a:endParaRPr lang="en-US" b="1" i="1" dirty="0"/>
          </a:p>
          <a:p>
            <a:pPr marL="285750" indent="-285750">
              <a:buFont typeface="Arial" panose="020B0604020202020204" pitchFamily="34" charset="0"/>
              <a:buChar char="•"/>
            </a:pPr>
            <a:r>
              <a:rPr lang="en-US" dirty="0"/>
              <a:t>Would replace 550/590 and 551/591, merge separate IP &amp; SI edition into a single standard.</a:t>
            </a:r>
          </a:p>
          <a:p>
            <a:pPr marL="285750" indent="-285750">
              <a:buFont typeface="Arial" panose="020B0604020202020204" pitchFamily="34" charset="0"/>
              <a:buChar char="•"/>
            </a:pPr>
            <a:r>
              <a:rPr lang="en-US" dirty="0"/>
              <a:t>Project charter scope of revisions for next edition after that (circa 2025) includes the following items:</a:t>
            </a:r>
          </a:p>
          <a:p>
            <a:pPr marL="742950" lvl="1" indent="-285750">
              <a:buFont typeface="Calibri" panose="020F0502020204030204" pitchFamily="34" charset="0"/>
              <a:buChar char="◦"/>
            </a:pPr>
            <a:r>
              <a:rPr lang="en-US" dirty="0"/>
              <a:t>Review tolerances and incorporate units with variable flow</a:t>
            </a:r>
          </a:p>
          <a:p>
            <a:pPr marL="742950" lvl="1" indent="-285750">
              <a:buFont typeface="Calibri" panose="020F0502020204030204" pitchFamily="34" charset="0"/>
              <a:buChar char="◦"/>
            </a:pPr>
            <a:r>
              <a:rPr lang="en-US" dirty="0"/>
              <a:t>Continue to work toward harmonizing section 4 with ASHRAE 30</a:t>
            </a:r>
          </a:p>
          <a:p>
            <a:pPr marL="742950" lvl="1" indent="-285750">
              <a:buFont typeface="Calibri" panose="020F0502020204030204" pitchFamily="34" charset="0"/>
              <a:buChar char="◦"/>
            </a:pPr>
            <a:r>
              <a:rPr lang="en-US" dirty="0"/>
              <a:t>Review uncertainty analysis reporting requirements</a:t>
            </a:r>
          </a:p>
          <a:p>
            <a:pPr marL="742950" lvl="1" indent="-285750">
              <a:buFont typeface="Calibri" panose="020F0502020204030204" pitchFamily="34" charset="0"/>
              <a:buChar char="◦"/>
            </a:pPr>
            <a:r>
              <a:rPr lang="en-US" dirty="0"/>
              <a:t>Adiabatic cooled condensers</a:t>
            </a:r>
          </a:p>
          <a:p>
            <a:pPr marL="742950" lvl="1" indent="-285750">
              <a:buFont typeface="Calibri" panose="020F0502020204030204" pitchFamily="34" charset="0"/>
              <a:buChar char="◦"/>
            </a:pPr>
            <a:r>
              <a:rPr lang="en-US" dirty="0"/>
              <a:t>Heat Pump Part-Load Metrics</a:t>
            </a:r>
          </a:p>
          <a:p>
            <a:pPr marL="742950" lvl="1" indent="-285750">
              <a:buFont typeface="Calibri" panose="020F0502020204030204" pitchFamily="34" charset="0"/>
              <a:buChar char="◦"/>
            </a:pPr>
            <a:r>
              <a:rPr lang="en-US" dirty="0"/>
              <a:t>Review of rounding throughout documents</a:t>
            </a:r>
          </a:p>
          <a:p>
            <a:pPr marL="742950" lvl="1" indent="-285750">
              <a:buFont typeface="Calibri" panose="020F0502020204030204" pitchFamily="34" charset="0"/>
              <a:buChar char="◦"/>
            </a:pPr>
            <a:r>
              <a:rPr lang="en-US" dirty="0"/>
              <a:t>Review Standard Rating Conditions</a:t>
            </a:r>
          </a:p>
          <a:p>
            <a:pPr marL="742950" lvl="1" indent="-285750">
              <a:buFont typeface="Calibri" panose="020F0502020204030204" pitchFamily="34" charset="0"/>
              <a:buChar char="◦"/>
            </a:pPr>
            <a:r>
              <a:rPr lang="en-US" dirty="0"/>
              <a:t>Regional part load metrics</a:t>
            </a:r>
          </a:p>
          <a:p>
            <a:pPr marL="742950" lvl="1" indent="-285750">
              <a:buFont typeface="Calibri" panose="020F0502020204030204" pitchFamily="34" charset="0"/>
              <a:buChar char="◦"/>
            </a:pPr>
            <a:r>
              <a:rPr lang="en-US" dirty="0"/>
              <a:t>Ratings for units with more than two heat exchangers</a:t>
            </a:r>
          </a:p>
          <a:p>
            <a:pPr marL="285750"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1301511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1"/>
            <a:ext cx="10515600" cy="1225296"/>
          </a:xfrm>
        </p:spPr>
        <p:txBody>
          <a:bodyPr>
            <a:normAutofit/>
          </a:bodyPr>
          <a:lstStyle/>
          <a:p>
            <a:r>
              <a:rPr lang="en-US" b="1" dirty="0"/>
              <a:t>Standards Report</a:t>
            </a:r>
            <a:br>
              <a:rPr lang="en-US" b="1" dirty="0"/>
            </a:br>
            <a:r>
              <a:rPr lang="en-US" sz="2800" dirty="0"/>
              <a:t>AHRI Standard 1520 (Matt Cambio)</a:t>
            </a:r>
          </a:p>
        </p:txBody>
      </p:sp>
      <p:sp>
        <p:nvSpPr>
          <p:cNvPr id="8" name="TextBox 7">
            <a:extLst>
              <a:ext uri="{FF2B5EF4-FFF2-40B4-BE49-F238E27FC236}">
                <a16:creationId xmlns:a16="http://schemas.microsoft.com/office/drawing/2014/main" id="{D2EF17D8-FACA-463B-8BB9-22EBEE17AAA3}"/>
              </a:ext>
            </a:extLst>
          </p:cNvPr>
          <p:cNvSpPr txBox="1"/>
          <p:nvPr/>
        </p:nvSpPr>
        <p:spPr>
          <a:xfrm>
            <a:off x="838200" y="4002383"/>
            <a:ext cx="9159240" cy="2585323"/>
          </a:xfrm>
          <a:prstGeom prst="rect">
            <a:avLst/>
          </a:prstGeom>
          <a:noFill/>
        </p:spPr>
        <p:txBody>
          <a:bodyPr wrap="square" rtlCol="0">
            <a:spAutoFit/>
          </a:bodyPr>
          <a:lstStyle/>
          <a:p>
            <a:r>
              <a:rPr lang="en-US" b="1" dirty="0"/>
              <a:t>Additional Notes:</a:t>
            </a:r>
            <a:endParaRPr lang="en-US" dirty="0"/>
          </a:p>
          <a:p>
            <a:pPr marL="285750" indent="-285750">
              <a:buFont typeface="Arial" panose="020B0604020202020204" pitchFamily="34" charset="0"/>
              <a:buChar char="•"/>
            </a:pPr>
            <a:r>
              <a:rPr lang="en-US" dirty="0"/>
              <a:t>Reference to ASHRAE 225, </a:t>
            </a:r>
            <a:r>
              <a:rPr lang="en-US" i="1" dirty="0"/>
              <a:t>Methods for Performance Testing Centrifugal Refrigerant Compressors and Condensing Units</a:t>
            </a:r>
          </a:p>
          <a:p>
            <a:pPr marL="285750" indent="-285750">
              <a:buFont typeface="Arial" panose="020B0604020202020204" pitchFamily="34" charset="0"/>
              <a:buChar char="•"/>
            </a:pPr>
            <a:r>
              <a:rPr lang="en-US" dirty="0"/>
              <a:t>Similar format to AHRI 540, </a:t>
            </a:r>
            <a:r>
              <a:rPr lang="en-US" i="1" dirty="0"/>
              <a:t>Performance Rating of Positive Displacement Refrigerant Compressors and Compressor Units</a:t>
            </a:r>
          </a:p>
          <a:p>
            <a:pPr marL="285750" indent="-285750">
              <a:buFont typeface="Arial" panose="020B0604020202020204" pitchFamily="34" charset="0"/>
              <a:buChar char="•"/>
            </a:pPr>
            <a:r>
              <a:rPr lang="en-US" dirty="0"/>
              <a:t>AHRI Compressor Standards Technical Committee will maintain the standard (responsible for a total of 7 standards including 1520)</a:t>
            </a:r>
          </a:p>
          <a:p>
            <a:pPr marL="285750" indent="-285750">
              <a:buFont typeface="Arial" panose="020B0604020202020204" pitchFamily="34" charset="0"/>
              <a:buChar char="•"/>
            </a:pPr>
            <a:r>
              <a:rPr lang="en-US" dirty="0">
                <a:solidFill>
                  <a:srgbClr val="FF0000"/>
                </a:solidFill>
                <a:latin typeface="Calibri" panose="020F0502020204030204" pitchFamily="34" charset="0"/>
              </a:rPr>
              <a:t>Matt C saw some clarity weaknesses will propose to AHRI/Jaime </a:t>
            </a:r>
            <a:r>
              <a:rPr lang="en-US" dirty="0" err="1">
                <a:solidFill>
                  <a:srgbClr val="FF0000"/>
                </a:solidFill>
                <a:latin typeface="Calibri" panose="020F0502020204030204" pitchFamily="34" charset="0"/>
              </a:rPr>
              <a:t>Weh</a:t>
            </a:r>
            <a:endParaRPr lang="en-US" dirty="0">
              <a:solidFill>
                <a:srgbClr val="FF0000"/>
              </a:solidFill>
            </a:endParaRPr>
          </a:p>
          <a:p>
            <a:pPr marL="285750" indent="-285750">
              <a:buFont typeface="Arial" panose="020B0604020202020204" pitchFamily="34" charset="0"/>
              <a:buChar char="•"/>
            </a:pPr>
            <a:endParaRPr lang="en-US" dirty="0"/>
          </a:p>
        </p:txBody>
      </p:sp>
      <p:sp>
        <p:nvSpPr>
          <p:cNvPr id="9" name="TextBox 8">
            <a:extLst>
              <a:ext uri="{FF2B5EF4-FFF2-40B4-BE49-F238E27FC236}">
                <a16:creationId xmlns:a16="http://schemas.microsoft.com/office/drawing/2014/main" id="{FE2FB5AD-631A-4487-A8AA-A3711D6887F1}"/>
              </a:ext>
            </a:extLst>
          </p:cNvPr>
          <p:cNvSpPr txBox="1"/>
          <p:nvPr/>
        </p:nvSpPr>
        <p:spPr>
          <a:xfrm>
            <a:off x="838200" y="1417060"/>
            <a:ext cx="10132792" cy="2585323"/>
          </a:xfrm>
          <a:prstGeom prst="rect">
            <a:avLst/>
          </a:prstGeom>
          <a:noFill/>
        </p:spPr>
        <p:txBody>
          <a:bodyPr wrap="square" rtlCol="0">
            <a:spAutoFit/>
          </a:bodyPr>
          <a:lstStyle/>
          <a:p>
            <a:r>
              <a:rPr lang="en-US" b="1" dirty="0"/>
              <a:t>AHRI Standard 1520-2022, </a:t>
            </a:r>
            <a:r>
              <a:rPr lang="en-US" b="1" i="1" dirty="0"/>
              <a:t>Performance Rating of Centrifugal Refrigerant Compressors</a:t>
            </a:r>
          </a:p>
          <a:p>
            <a:pPr marL="285750" indent="-285750">
              <a:buFont typeface="Arial" panose="020B0604020202020204" pitchFamily="34" charset="0"/>
              <a:buChar char="•"/>
            </a:pPr>
            <a:r>
              <a:rPr lang="en-US" dirty="0"/>
              <a:t>This standard will provide a rating method for centrifugal compressors and a calculation method to compare centrifugal compressors with positive displacement compressors. </a:t>
            </a:r>
          </a:p>
          <a:p>
            <a:pPr marL="285750" indent="-285750">
              <a:buFont typeface="Arial" panose="020B0604020202020204" pitchFamily="34" charset="0"/>
              <a:buChar char="•"/>
            </a:pPr>
            <a:r>
              <a:rPr lang="en-US" dirty="0"/>
              <a:t>Published</a:t>
            </a: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New method is compressor performance specification (table format)</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A tool is being created by Purdue for reading data and calculating performance as well as comparisons with positive displacement compressor 10 coefficient model</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The tool is </a:t>
            </a:r>
            <a:r>
              <a:rPr lang="en-US" sz="1800" dirty="0" err="1">
                <a:effectLst/>
                <a:latin typeface="Calibri" panose="020F0502020204030204" pitchFamily="34" charset="0"/>
                <a:ea typeface="Times New Roman" panose="02020603050405020304" pitchFamily="18" charset="0"/>
              </a:rPr>
              <a:t>MatLab</a:t>
            </a:r>
            <a:r>
              <a:rPr lang="en-US" sz="1800" dirty="0">
                <a:effectLst/>
                <a:latin typeface="Calibri" panose="020F0502020204030204" pitchFamily="34" charset="0"/>
                <a:ea typeface="Times New Roman" panose="02020603050405020304" pitchFamily="18" charset="0"/>
              </a:rPr>
              <a:t> based and will be made available along with source code</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494063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pt-BR" sz="2800" dirty="0"/>
              <a:t>ISO/TC 86/SC 4</a:t>
            </a:r>
            <a:r>
              <a:rPr lang="en-US" sz="2800" dirty="0"/>
              <a:t> (Justin Prosser)</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1"/>
          </p:nvPr>
        </p:nvSpPr>
        <p:spPr>
          <a:xfrm>
            <a:off x="314325" y="1412266"/>
            <a:ext cx="11622979" cy="5126320"/>
          </a:xfrm>
        </p:spPr>
        <p:txBody>
          <a:bodyPr>
            <a:normAutofit/>
          </a:bodyPr>
          <a:lstStyle/>
          <a:p>
            <a:pPr marL="0" indent="0">
              <a:lnSpc>
                <a:spcPct val="100000"/>
              </a:lnSpc>
              <a:spcBef>
                <a:spcPts val="0"/>
              </a:spcBef>
              <a:spcAft>
                <a:spcPts val="600"/>
              </a:spcAft>
              <a:buNone/>
            </a:pPr>
            <a:r>
              <a:rPr lang="en-US" sz="2200" dirty="0"/>
              <a:t>TC 86: Refrigeration and air-conditioning</a:t>
            </a:r>
          </a:p>
          <a:p>
            <a:pPr marL="457200" indent="0">
              <a:lnSpc>
                <a:spcPct val="100000"/>
              </a:lnSpc>
              <a:spcBef>
                <a:spcPts val="0"/>
              </a:spcBef>
              <a:spcAft>
                <a:spcPts val="600"/>
              </a:spcAft>
              <a:buNone/>
            </a:pPr>
            <a:r>
              <a:rPr lang="en-US" sz="2200" dirty="0"/>
              <a:t>SC 4: Testing and Rating of refrigerant compressors</a:t>
            </a:r>
          </a:p>
        </p:txBody>
      </p:sp>
      <p:graphicFrame>
        <p:nvGraphicFramePr>
          <p:cNvPr id="4" name="Object 3">
            <a:extLst>
              <a:ext uri="{FF2B5EF4-FFF2-40B4-BE49-F238E27FC236}">
                <a16:creationId xmlns:a16="http://schemas.microsoft.com/office/drawing/2014/main" id="{23AB895E-79E9-4109-B92A-49BE301EC039}"/>
              </a:ext>
            </a:extLst>
          </p:cNvPr>
          <p:cNvGraphicFramePr>
            <a:graphicFrameLocks noChangeAspect="1"/>
          </p:cNvGraphicFramePr>
          <p:nvPr/>
        </p:nvGraphicFramePr>
        <p:xfrm>
          <a:off x="538163" y="2511425"/>
          <a:ext cx="10883316" cy="2662764"/>
        </p:xfrm>
        <a:graphic>
          <a:graphicData uri="http://schemas.openxmlformats.org/presentationml/2006/ole">
            <mc:AlternateContent xmlns:mc="http://schemas.openxmlformats.org/markup-compatibility/2006">
              <mc:Choice xmlns:v="urn:schemas-microsoft-com:vml" Requires="v">
                <p:oleObj name="Worksheet" r:id="rId3" imgW="9382169" imgH="2295486" progId="Excel.Sheet.12">
                  <p:embed/>
                </p:oleObj>
              </mc:Choice>
              <mc:Fallback>
                <p:oleObj name="Worksheet" r:id="rId3" imgW="9382169" imgH="2295486" progId="Excel.Sheet.12">
                  <p:embed/>
                  <p:pic>
                    <p:nvPicPr>
                      <p:cNvPr id="4" name="Object 3">
                        <a:extLst>
                          <a:ext uri="{FF2B5EF4-FFF2-40B4-BE49-F238E27FC236}">
                            <a16:creationId xmlns:a16="http://schemas.microsoft.com/office/drawing/2014/main" id="{23AB895E-79E9-4109-B92A-49BE301EC039}"/>
                          </a:ext>
                        </a:extLst>
                      </p:cNvPr>
                      <p:cNvPicPr/>
                      <p:nvPr/>
                    </p:nvPicPr>
                    <p:blipFill>
                      <a:blip r:embed="rId4"/>
                      <a:stretch>
                        <a:fillRect/>
                      </a:stretch>
                    </p:blipFill>
                    <p:spPr>
                      <a:xfrm>
                        <a:off x="538163" y="2511425"/>
                        <a:ext cx="10883316" cy="2662764"/>
                      </a:xfrm>
                      <a:prstGeom prst="rect">
                        <a:avLst/>
                      </a:prstGeom>
                    </p:spPr>
                  </p:pic>
                </p:oleObj>
              </mc:Fallback>
            </mc:AlternateContent>
          </a:graphicData>
        </a:graphic>
      </p:graphicFrame>
      <p:sp>
        <p:nvSpPr>
          <p:cNvPr id="6" name="TextBox 5">
            <a:extLst>
              <a:ext uri="{FF2B5EF4-FFF2-40B4-BE49-F238E27FC236}">
                <a16:creationId xmlns:a16="http://schemas.microsoft.com/office/drawing/2014/main" id="{55717453-5E78-40EB-A729-64B468F8650D}"/>
              </a:ext>
            </a:extLst>
          </p:cNvPr>
          <p:cNvSpPr txBox="1"/>
          <p:nvPr/>
        </p:nvSpPr>
        <p:spPr>
          <a:xfrm>
            <a:off x="648585" y="5445734"/>
            <a:ext cx="2176173" cy="954107"/>
          </a:xfrm>
          <a:prstGeom prst="rect">
            <a:avLst/>
          </a:prstGeom>
          <a:noFill/>
        </p:spPr>
        <p:txBody>
          <a:bodyPr wrap="none" rtlCol="0">
            <a:spAutoFit/>
          </a:bodyPr>
          <a:lstStyle/>
          <a:p>
            <a:r>
              <a:rPr lang="en-US" sz="1400" dirty="0"/>
              <a:t>TC = Technical Committee</a:t>
            </a:r>
          </a:p>
          <a:p>
            <a:r>
              <a:rPr lang="en-US" sz="1400" dirty="0"/>
              <a:t>SC = </a:t>
            </a:r>
            <a:r>
              <a:rPr lang="en-US" sz="1400" dirty="0" err="1"/>
              <a:t>SubCommittee</a:t>
            </a:r>
            <a:endParaRPr lang="en-US" sz="1400" dirty="0"/>
          </a:p>
          <a:p>
            <a:r>
              <a:rPr lang="en-US" sz="1400" dirty="0"/>
              <a:t>WG = Working Group</a:t>
            </a:r>
          </a:p>
          <a:p>
            <a:r>
              <a:rPr lang="en-US" sz="1400" dirty="0"/>
              <a:t>AWI = Approved Work Item</a:t>
            </a:r>
          </a:p>
        </p:txBody>
      </p:sp>
    </p:spTree>
    <p:extLst>
      <p:ext uri="{BB962C8B-B14F-4D97-AF65-F5344CB8AC3E}">
        <p14:creationId xmlns:p14="http://schemas.microsoft.com/office/powerpoint/2010/main" val="751156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pt-BR" sz="2800" dirty="0"/>
              <a:t>ISO/TC 86/SC 4</a:t>
            </a:r>
            <a:r>
              <a:rPr lang="en-US" sz="2800" dirty="0"/>
              <a:t> (Justin Prosser)</a:t>
            </a:r>
          </a:p>
        </p:txBody>
      </p:sp>
      <p:pic>
        <p:nvPicPr>
          <p:cNvPr id="9" name="Picture 8">
            <a:extLst>
              <a:ext uri="{FF2B5EF4-FFF2-40B4-BE49-F238E27FC236}">
                <a16:creationId xmlns:a16="http://schemas.microsoft.com/office/drawing/2014/main" id="{BA053612-775F-4ADD-B1EF-E578C8358F39}"/>
              </a:ext>
            </a:extLst>
          </p:cNvPr>
          <p:cNvPicPr>
            <a:picLocks noChangeAspect="1"/>
          </p:cNvPicPr>
          <p:nvPr/>
        </p:nvPicPr>
        <p:blipFill>
          <a:blip r:embed="rId3"/>
          <a:stretch>
            <a:fillRect/>
          </a:stretch>
        </p:blipFill>
        <p:spPr>
          <a:xfrm>
            <a:off x="8128466" y="2988031"/>
            <a:ext cx="3840480" cy="2529420"/>
          </a:xfrm>
          <a:prstGeom prst="rect">
            <a:avLst/>
          </a:prstGeom>
        </p:spPr>
      </p:pic>
      <p:sp>
        <p:nvSpPr>
          <p:cNvPr id="10" name="TextBox 9">
            <a:extLst>
              <a:ext uri="{FF2B5EF4-FFF2-40B4-BE49-F238E27FC236}">
                <a16:creationId xmlns:a16="http://schemas.microsoft.com/office/drawing/2014/main" id="{E1C2528E-9487-4A50-A253-453B3C810920}"/>
              </a:ext>
            </a:extLst>
          </p:cNvPr>
          <p:cNvSpPr txBox="1"/>
          <p:nvPr/>
        </p:nvSpPr>
        <p:spPr>
          <a:xfrm>
            <a:off x="8128466" y="2680254"/>
            <a:ext cx="3282822" cy="307777"/>
          </a:xfrm>
          <a:prstGeom prst="rect">
            <a:avLst/>
          </a:prstGeom>
          <a:noFill/>
        </p:spPr>
        <p:txBody>
          <a:bodyPr wrap="none" rtlCol="0">
            <a:spAutoFit/>
          </a:bodyPr>
          <a:lstStyle/>
          <a:p>
            <a:r>
              <a:rPr lang="en-US" sz="1400" dirty="0"/>
              <a:t>https://www.iso.org/standard/85541.html</a:t>
            </a:r>
          </a:p>
        </p:txBody>
      </p:sp>
      <p:pic>
        <p:nvPicPr>
          <p:cNvPr id="12" name="Picture 11">
            <a:extLst>
              <a:ext uri="{FF2B5EF4-FFF2-40B4-BE49-F238E27FC236}">
                <a16:creationId xmlns:a16="http://schemas.microsoft.com/office/drawing/2014/main" id="{2DC22A01-AB21-47D6-BA96-5FDF0E1D1F3A}"/>
              </a:ext>
            </a:extLst>
          </p:cNvPr>
          <p:cNvPicPr>
            <a:picLocks noChangeAspect="1"/>
          </p:cNvPicPr>
          <p:nvPr/>
        </p:nvPicPr>
        <p:blipFill>
          <a:blip r:embed="rId4"/>
          <a:stretch>
            <a:fillRect/>
          </a:stretch>
        </p:blipFill>
        <p:spPr>
          <a:xfrm>
            <a:off x="4134714" y="2988031"/>
            <a:ext cx="3840480" cy="2554387"/>
          </a:xfrm>
          <a:prstGeom prst="rect">
            <a:avLst/>
          </a:prstGeom>
        </p:spPr>
      </p:pic>
      <p:sp>
        <p:nvSpPr>
          <p:cNvPr id="13" name="TextBox 12">
            <a:extLst>
              <a:ext uri="{FF2B5EF4-FFF2-40B4-BE49-F238E27FC236}">
                <a16:creationId xmlns:a16="http://schemas.microsoft.com/office/drawing/2014/main" id="{7CA9B9C8-6A7A-4500-8B4E-C33A369D508F}"/>
              </a:ext>
            </a:extLst>
          </p:cNvPr>
          <p:cNvSpPr txBox="1"/>
          <p:nvPr/>
        </p:nvSpPr>
        <p:spPr>
          <a:xfrm>
            <a:off x="4134714" y="2680254"/>
            <a:ext cx="3282822" cy="307777"/>
          </a:xfrm>
          <a:prstGeom prst="rect">
            <a:avLst/>
          </a:prstGeom>
          <a:noFill/>
        </p:spPr>
        <p:txBody>
          <a:bodyPr wrap="none" rtlCol="0">
            <a:spAutoFit/>
          </a:bodyPr>
          <a:lstStyle/>
          <a:p>
            <a:r>
              <a:rPr lang="en-US" sz="1400" dirty="0"/>
              <a:t>https://www.iso.org/standard/85297.html</a:t>
            </a:r>
          </a:p>
        </p:txBody>
      </p:sp>
      <p:pic>
        <p:nvPicPr>
          <p:cNvPr id="15" name="Picture 14">
            <a:extLst>
              <a:ext uri="{FF2B5EF4-FFF2-40B4-BE49-F238E27FC236}">
                <a16:creationId xmlns:a16="http://schemas.microsoft.com/office/drawing/2014/main" id="{29C8C328-306F-49B0-8490-C28A4D434371}"/>
              </a:ext>
            </a:extLst>
          </p:cNvPr>
          <p:cNvPicPr>
            <a:picLocks noChangeAspect="1"/>
          </p:cNvPicPr>
          <p:nvPr/>
        </p:nvPicPr>
        <p:blipFill>
          <a:blip r:embed="rId5"/>
          <a:stretch>
            <a:fillRect/>
          </a:stretch>
        </p:blipFill>
        <p:spPr>
          <a:xfrm>
            <a:off x="140962" y="3005998"/>
            <a:ext cx="3840480" cy="2536420"/>
          </a:xfrm>
          <a:prstGeom prst="rect">
            <a:avLst/>
          </a:prstGeom>
        </p:spPr>
      </p:pic>
      <p:sp>
        <p:nvSpPr>
          <p:cNvPr id="16" name="TextBox 15">
            <a:extLst>
              <a:ext uri="{FF2B5EF4-FFF2-40B4-BE49-F238E27FC236}">
                <a16:creationId xmlns:a16="http://schemas.microsoft.com/office/drawing/2014/main" id="{4AFAA90C-7934-4464-BA12-21456D654247}"/>
              </a:ext>
            </a:extLst>
          </p:cNvPr>
          <p:cNvSpPr txBox="1"/>
          <p:nvPr/>
        </p:nvSpPr>
        <p:spPr>
          <a:xfrm>
            <a:off x="140962" y="2680254"/>
            <a:ext cx="3282822" cy="307777"/>
          </a:xfrm>
          <a:prstGeom prst="rect">
            <a:avLst/>
          </a:prstGeom>
          <a:noFill/>
        </p:spPr>
        <p:txBody>
          <a:bodyPr wrap="none" rtlCol="0">
            <a:spAutoFit/>
          </a:bodyPr>
          <a:lstStyle/>
          <a:p>
            <a:r>
              <a:rPr lang="en-US" sz="1400" dirty="0"/>
              <a:t>https://www.iso.org/standard/85298.html</a:t>
            </a:r>
          </a:p>
        </p:txBody>
      </p:sp>
      <p:sp>
        <p:nvSpPr>
          <p:cNvPr id="17" name="TextBox 16">
            <a:extLst>
              <a:ext uri="{FF2B5EF4-FFF2-40B4-BE49-F238E27FC236}">
                <a16:creationId xmlns:a16="http://schemas.microsoft.com/office/drawing/2014/main" id="{B384D8D9-6E97-49FE-94F7-CD8B93BA74EF}"/>
              </a:ext>
            </a:extLst>
          </p:cNvPr>
          <p:cNvSpPr txBox="1"/>
          <p:nvPr/>
        </p:nvSpPr>
        <p:spPr>
          <a:xfrm>
            <a:off x="140962" y="1272246"/>
            <a:ext cx="10627718" cy="923330"/>
          </a:xfrm>
          <a:prstGeom prst="rect">
            <a:avLst/>
          </a:prstGeom>
          <a:noFill/>
        </p:spPr>
        <p:txBody>
          <a:bodyPr wrap="none" rtlCol="0">
            <a:spAutoFit/>
          </a:bodyPr>
          <a:lstStyle/>
          <a:p>
            <a:r>
              <a:rPr lang="en-US" b="1" dirty="0"/>
              <a:t>Current Meeting Schedule:</a:t>
            </a:r>
          </a:p>
          <a:p>
            <a:r>
              <a:rPr lang="en-US" dirty="0">
                <a:solidFill>
                  <a:srgbClr val="FF0000"/>
                </a:solidFill>
              </a:rPr>
              <a:t>Justin- on top of it- accepted a lot of work- harmonize no obstacles seen, good reason to combine 23 &amp; 225</a:t>
            </a:r>
          </a:p>
          <a:p>
            <a:r>
              <a:rPr lang="en-US" dirty="0"/>
              <a:t>July 12 (online) - WG3</a:t>
            </a:r>
          </a:p>
        </p:txBody>
      </p:sp>
      <p:sp>
        <p:nvSpPr>
          <p:cNvPr id="18" name="TextBox 17">
            <a:extLst>
              <a:ext uri="{FF2B5EF4-FFF2-40B4-BE49-F238E27FC236}">
                <a16:creationId xmlns:a16="http://schemas.microsoft.com/office/drawing/2014/main" id="{DBC9D280-5DAC-4FDE-9795-A63EF482E08C}"/>
              </a:ext>
            </a:extLst>
          </p:cNvPr>
          <p:cNvSpPr txBox="1"/>
          <p:nvPr/>
        </p:nvSpPr>
        <p:spPr>
          <a:xfrm>
            <a:off x="140962" y="5607123"/>
            <a:ext cx="2165593" cy="646331"/>
          </a:xfrm>
          <a:prstGeom prst="rect">
            <a:avLst/>
          </a:prstGeom>
          <a:noFill/>
        </p:spPr>
        <p:txBody>
          <a:bodyPr wrap="none" rtlCol="0">
            <a:spAutoFit/>
          </a:bodyPr>
          <a:lstStyle/>
          <a:p>
            <a:r>
              <a:rPr lang="en-US" dirty="0"/>
              <a:t>WG2 participants:</a:t>
            </a:r>
          </a:p>
          <a:p>
            <a:r>
              <a:rPr lang="en-US" dirty="0"/>
              <a:t>CN, DE, ES, JP, UK, US</a:t>
            </a:r>
          </a:p>
        </p:txBody>
      </p:sp>
      <p:sp>
        <p:nvSpPr>
          <p:cNvPr id="19" name="TextBox 18">
            <a:extLst>
              <a:ext uri="{FF2B5EF4-FFF2-40B4-BE49-F238E27FC236}">
                <a16:creationId xmlns:a16="http://schemas.microsoft.com/office/drawing/2014/main" id="{C14E8C2C-FAD6-4224-BC5C-38C5A8DDE622}"/>
              </a:ext>
            </a:extLst>
          </p:cNvPr>
          <p:cNvSpPr txBox="1"/>
          <p:nvPr/>
        </p:nvSpPr>
        <p:spPr>
          <a:xfrm>
            <a:off x="4134714" y="5607123"/>
            <a:ext cx="2165593" cy="646331"/>
          </a:xfrm>
          <a:prstGeom prst="rect">
            <a:avLst/>
          </a:prstGeom>
          <a:noFill/>
        </p:spPr>
        <p:txBody>
          <a:bodyPr wrap="none" rtlCol="0">
            <a:spAutoFit/>
          </a:bodyPr>
          <a:lstStyle/>
          <a:p>
            <a:r>
              <a:rPr lang="en-US" dirty="0"/>
              <a:t>WG3 participants:</a:t>
            </a:r>
          </a:p>
          <a:p>
            <a:r>
              <a:rPr lang="en-US" dirty="0"/>
              <a:t>CN, DE, ES, JP, UK, US</a:t>
            </a:r>
          </a:p>
        </p:txBody>
      </p:sp>
      <p:sp>
        <p:nvSpPr>
          <p:cNvPr id="20" name="TextBox 19">
            <a:extLst>
              <a:ext uri="{FF2B5EF4-FFF2-40B4-BE49-F238E27FC236}">
                <a16:creationId xmlns:a16="http://schemas.microsoft.com/office/drawing/2014/main" id="{A141785C-84CC-4A80-AA21-13D2AA069663}"/>
              </a:ext>
            </a:extLst>
          </p:cNvPr>
          <p:cNvSpPr txBox="1"/>
          <p:nvPr/>
        </p:nvSpPr>
        <p:spPr>
          <a:xfrm>
            <a:off x="8128466" y="5607123"/>
            <a:ext cx="1877630" cy="646331"/>
          </a:xfrm>
          <a:prstGeom prst="rect">
            <a:avLst/>
          </a:prstGeom>
          <a:noFill/>
        </p:spPr>
        <p:txBody>
          <a:bodyPr wrap="none" rtlCol="0">
            <a:spAutoFit/>
          </a:bodyPr>
          <a:lstStyle/>
          <a:p>
            <a:r>
              <a:rPr lang="en-US" dirty="0"/>
              <a:t>WG4 participants:</a:t>
            </a:r>
          </a:p>
          <a:p>
            <a:r>
              <a:rPr lang="en-US" dirty="0"/>
              <a:t>CN, DE, JP, US</a:t>
            </a:r>
          </a:p>
        </p:txBody>
      </p:sp>
      <p:sp>
        <p:nvSpPr>
          <p:cNvPr id="3" name="TextBox 2">
            <a:extLst>
              <a:ext uri="{FF2B5EF4-FFF2-40B4-BE49-F238E27FC236}">
                <a16:creationId xmlns:a16="http://schemas.microsoft.com/office/drawing/2014/main" id="{661D914A-712A-23CD-6337-8B2EE0C2B4EE}"/>
              </a:ext>
            </a:extLst>
          </p:cNvPr>
          <p:cNvSpPr txBox="1"/>
          <p:nvPr/>
        </p:nvSpPr>
        <p:spPr>
          <a:xfrm>
            <a:off x="140962" y="2395675"/>
            <a:ext cx="2032288" cy="369332"/>
          </a:xfrm>
          <a:prstGeom prst="rect">
            <a:avLst/>
          </a:prstGeom>
          <a:noFill/>
        </p:spPr>
        <p:txBody>
          <a:bodyPr wrap="none" rtlCol="0">
            <a:spAutoFit/>
          </a:bodyPr>
          <a:lstStyle/>
          <a:p>
            <a:r>
              <a:rPr lang="en-US" b="1" dirty="0"/>
              <a:t>Similar to AHRI 540</a:t>
            </a:r>
            <a:endParaRPr lang="en-US" dirty="0"/>
          </a:p>
        </p:txBody>
      </p:sp>
      <p:sp>
        <p:nvSpPr>
          <p:cNvPr id="4" name="TextBox 3">
            <a:extLst>
              <a:ext uri="{FF2B5EF4-FFF2-40B4-BE49-F238E27FC236}">
                <a16:creationId xmlns:a16="http://schemas.microsoft.com/office/drawing/2014/main" id="{BA868A1D-BEE9-5376-039D-9C1D04291BAC}"/>
              </a:ext>
            </a:extLst>
          </p:cNvPr>
          <p:cNvSpPr txBox="1"/>
          <p:nvPr/>
        </p:nvSpPr>
        <p:spPr>
          <a:xfrm>
            <a:off x="4134714" y="2401543"/>
            <a:ext cx="2149306" cy="369332"/>
          </a:xfrm>
          <a:prstGeom prst="rect">
            <a:avLst/>
          </a:prstGeom>
          <a:noFill/>
        </p:spPr>
        <p:txBody>
          <a:bodyPr wrap="none" rtlCol="0">
            <a:spAutoFit/>
          </a:bodyPr>
          <a:lstStyle/>
          <a:p>
            <a:r>
              <a:rPr lang="en-US" b="1" dirty="0"/>
              <a:t>Similar to AHRI 1520</a:t>
            </a:r>
            <a:endParaRPr lang="en-US" dirty="0"/>
          </a:p>
        </p:txBody>
      </p:sp>
      <p:sp>
        <p:nvSpPr>
          <p:cNvPr id="5" name="TextBox 4">
            <a:extLst>
              <a:ext uri="{FF2B5EF4-FFF2-40B4-BE49-F238E27FC236}">
                <a16:creationId xmlns:a16="http://schemas.microsoft.com/office/drawing/2014/main" id="{9CE165D6-CBF3-3E0F-F242-FCA094875D77}"/>
              </a:ext>
            </a:extLst>
          </p:cNvPr>
          <p:cNvSpPr txBox="1"/>
          <p:nvPr/>
        </p:nvSpPr>
        <p:spPr>
          <a:xfrm>
            <a:off x="8141044" y="2118676"/>
            <a:ext cx="3735318" cy="646331"/>
          </a:xfrm>
          <a:prstGeom prst="rect">
            <a:avLst/>
          </a:prstGeom>
          <a:noFill/>
        </p:spPr>
        <p:txBody>
          <a:bodyPr wrap="none" rtlCol="0">
            <a:spAutoFit/>
          </a:bodyPr>
          <a:lstStyle/>
          <a:p>
            <a:r>
              <a:rPr lang="en-US" b="1" dirty="0"/>
              <a:t>Combination of</a:t>
            </a:r>
          </a:p>
          <a:p>
            <a:r>
              <a:rPr lang="en-US" b="1" dirty="0"/>
              <a:t>ISO 917, ASHRAE 23 and ASHRAE 225</a:t>
            </a:r>
            <a:endParaRPr lang="en-US" dirty="0"/>
          </a:p>
        </p:txBody>
      </p:sp>
    </p:spTree>
    <p:extLst>
      <p:ext uri="{BB962C8B-B14F-4D97-AF65-F5344CB8AC3E}">
        <p14:creationId xmlns:p14="http://schemas.microsoft.com/office/powerpoint/2010/main" val="3442512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a:xfrm>
            <a:off x="838200" y="0"/>
            <a:ext cx="10515600" cy="1222309"/>
          </a:xfrm>
        </p:spPr>
        <p:txBody>
          <a:bodyPr>
            <a:normAutofit/>
          </a:bodyPr>
          <a:lstStyle/>
          <a:p>
            <a:r>
              <a:rPr lang="en-US" b="1" dirty="0"/>
              <a:t>Standards Report</a:t>
            </a:r>
            <a:br>
              <a:rPr lang="en-US" b="1" dirty="0"/>
            </a:br>
            <a:r>
              <a:rPr lang="pt-BR" sz="2800" dirty="0"/>
              <a:t>ISO/TC 86/SC 4</a:t>
            </a:r>
            <a:r>
              <a:rPr lang="en-US" sz="2800" dirty="0"/>
              <a:t> (Justin Prosser)</a:t>
            </a:r>
          </a:p>
        </p:txBody>
      </p:sp>
      <p:sp>
        <p:nvSpPr>
          <p:cNvPr id="13" name="TextBox 12">
            <a:extLst>
              <a:ext uri="{FF2B5EF4-FFF2-40B4-BE49-F238E27FC236}">
                <a16:creationId xmlns:a16="http://schemas.microsoft.com/office/drawing/2014/main" id="{7CA9B9C8-6A7A-4500-8B4E-C33A369D508F}"/>
              </a:ext>
            </a:extLst>
          </p:cNvPr>
          <p:cNvSpPr txBox="1"/>
          <p:nvPr/>
        </p:nvSpPr>
        <p:spPr>
          <a:xfrm>
            <a:off x="4134714" y="2349508"/>
            <a:ext cx="3282822" cy="307777"/>
          </a:xfrm>
          <a:prstGeom prst="rect">
            <a:avLst/>
          </a:prstGeom>
          <a:noFill/>
        </p:spPr>
        <p:txBody>
          <a:bodyPr wrap="none" rtlCol="0">
            <a:spAutoFit/>
          </a:bodyPr>
          <a:lstStyle/>
          <a:p>
            <a:r>
              <a:rPr lang="en-US" sz="1400" dirty="0"/>
              <a:t>https://www.iso.org/standard/5327.html</a:t>
            </a:r>
          </a:p>
        </p:txBody>
      </p:sp>
      <p:pic>
        <p:nvPicPr>
          <p:cNvPr id="4" name="Picture 3">
            <a:extLst>
              <a:ext uri="{FF2B5EF4-FFF2-40B4-BE49-F238E27FC236}">
                <a16:creationId xmlns:a16="http://schemas.microsoft.com/office/drawing/2014/main" id="{98688237-4A72-4C72-9B20-2E2D47E541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46418" y="2657285"/>
            <a:ext cx="6173743" cy="2657120"/>
          </a:xfrm>
          <a:prstGeom prst="rect">
            <a:avLst/>
          </a:prstGeom>
        </p:spPr>
      </p:pic>
    </p:spTree>
    <p:extLst>
      <p:ext uri="{BB962C8B-B14F-4D97-AF65-F5344CB8AC3E}">
        <p14:creationId xmlns:p14="http://schemas.microsoft.com/office/powerpoint/2010/main" val="1734880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The MTG met Sun Jun 25 and will meet again Wed Jun 28.</a:t>
            </a:r>
          </a:p>
          <a:p>
            <a:r>
              <a:rPr lang="en-US" dirty="0"/>
              <a:t>Program Subcommittee. Seeking programs from TCs for co‑sponsorship.</a:t>
            </a:r>
          </a:p>
          <a:p>
            <a:r>
              <a:rPr lang="en-US" dirty="0"/>
              <a:t>Codes &amp; Standards Subcommittee meets Tue Jun 27.</a:t>
            </a:r>
          </a:p>
          <a:p>
            <a:r>
              <a:rPr lang="en-US" dirty="0"/>
              <a:t>Research Subcommittee, current activity at the PMS level.</a:t>
            </a:r>
          </a:p>
          <a:p>
            <a:r>
              <a:rPr lang="en-US" dirty="0"/>
              <a:t>Research projects on-going include RP-1806 and RP-1855. Expecting MTG vote to approve RP-1855 report on Wednesday. Monitoring a few projects sponsored by other TCs.</a:t>
            </a:r>
          </a:p>
        </p:txBody>
      </p:sp>
    </p:spTree>
    <p:extLst>
      <p:ext uri="{BB962C8B-B14F-4D97-AF65-F5344CB8AC3E}">
        <p14:creationId xmlns:p14="http://schemas.microsoft.com/office/powerpoint/2010/main" val="42612022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Research project status.</a:t>
            </a:r>
          </a:p>
          <a:p>
            <a:r>
              <a:rPr lang="en-US" dirty="0"/>
              <a:t>RP-1806 “Flammable Refrigerants Post-Ignition Simulation and Risk Assessment Update”</a:t>
            </a:r>
          </a:p>
          <a:p>
            <a:pPr lvl="1"/>
            <a:r>
              <a:rPr lang="en-US" dirty="0"/>
              <a:t>Start date: Jan-2017.</a:t>
            </a:r>
          </a:p>
          <a:p>
            <a:pPr lvl="1"/>
            <a:r>
              <a:rPr lang="en-US" dirty="0"/>
              <a:t>Slow progress. PMS received revised Task 1 interim report Jan-2022.</a:t>
            </a:r>
          </a:p>
          <a:p>
            <a:pPr lvl="1"/>
            <a:r>
              <a:rPr lang="en-US" dirty="0"/>
              <a:t>Original scope included updating AHRI risk assessments for 2L refrigerants in 5 types of equipment, including chillers (centrifugal &amp; screw, machinery room).</a:t>
            </a:r>
          </a:p>
          <a:p>
            <a:pPr lvl="1"/>
            <a:r>
              <a:rPr lang="en-US" dirty="0"/>
              <a:t>Project has re-allocated the budget (more to Task 1) and not yet clear what scope will be reduced (or if more funding will be requested to complete original scope).</a:t>
            </a:r>
          </a:p>
          <a:p>
            <a:pPr lvl="1"/>
            <a:r>
              <a:rPr lang="en-US" dirty="0"/>
              <a:t>PMS will soon receive a pilot study that completes the Task 2 and Task 3 work for just a small subset of the original scope (reach-in coolers). Results will determine go/no-go/redirect for remainder of the project</a:t>
            </a:r>
          </a:p>
        </p:txBody>
      </p:sp>
    </p:spTree>
    <p:extLst>
      <p:ext uri="{BB962C8B-B14F-4D97-AF65-F5344CB8AC3E}">
        <p14:creationId xmlns:p14="http://schemas.microsoft.com/office/powerpoint/2010/main" val="38047613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Research project status.</a:t>
            </a:r>
          </a:p>
          <a:p>
            <a:r>
              <a:rPr lang="en-US" dirty="0"/>
              <a:t>RP-1855 “Determination of the Impact of Combustion Byproducts on the Safe Use of Flammable Fluorinated Refrigerants”</a:t>
            </a:r>
          </a:p>
          <a:p>
            <a:pPr lvl="1"/>
            <a:r>
              <a:rPr lang="en-US" dirty="0"/>
              <a:t>Start date: Jan-2020</a:t>
            </a:r>
          </a:p>
          <a:p>
            <a:pPr lvl="1"/>
            <a:r>
              <a:rPr lang="en-US" dirty="0"/>
              <a:t>Slow progress to finalize the report. PMS sent second round of requested revisions to contractor Dec-2021. Contractor sent revised report Mar-2022. PMS final review completed Jan-2023. MTG to vote for approval on Wed Jun 28 in Tampa.</a:t>
            </a:r>
          </a:p>
        </p:txBody>
      </p:sp>
    </p:spTree>
    <p:extLst>
      <p:ext uri="{BB962C8B-B14F-4D97-AF65-F5344CB8AC3E}">
        <p14:creationId xmlns:p14="http://schemas.microsoft.com/office/powerpoint/2010/main" val="3174128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a:xfrm>
            <a:off x="838200" y="0"/>
            <a:ext cx="10515600" cy="1222309"/>
          </a:xfrm>
        </p:spPr>
        <p:txBody>
          <a:bodyPr>
            <a:normAutofit/>
          </a:bodyPr>
          <a:lstStyle/>
          <a:p>
            <a:r>
              <a:rPr lang="en-US" b="1" dirty="0"/>
              <a:t>MTG.LowGWP Report </a:t>
            </a:r>
            <a:r>
              <a:rPr lang="en-US" sz="2800" dirty="0"/>
              <a:t>(Phil Johnson, TC 8.2 Liaison)</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1"/>
          </p:nvPr>
        </p:nvSpPr>
        <p:spPr>
          <a:xfrm>
            <a:off x="178320" y="1446244"/>
            <a:ext cx="11011678" cy="5411755"/>
          </a:xfrm>
        </p:spPr>
        <p:txBody>
          <a:bodyPr>
            <a:normAutofit/>
          </a:bodyPr>
          <a:lstStyle/>
          <a:p>
            <a:r>
              <a:rPr lang="en-US" dirty="0"/>
              <a:t>More detailed report document available for the meeting minutes.</a:t>
            </a:r>
          </a:p>
          <a:p>
            <a:r>
              <a:rPr lang="en-US" dirty="0"/>
              <a:t>Reconfirm the representatives from TC 8.2 (Primary: Phil Johnson, Alternate #1: Laurent Abbas, Alternate #2: Ray Good).</a:t>
            </a:r>
          </a:p>
        </p:txBody>
      </p:sp>
    </p:spTree>
    <p:extLst>
      <p:ext uri="{BB962C8B-B14F-4D97-AF65-F5344CB8AC3E}">
        <p14:creationId xmlns:p14="http://schemas.microsoft.com/office/powerpoint/2010/main" val="21561588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fontScale="92500" lnSpcReduction="10000"/>
          </a:bodyPr>
          <a:lstStyle/>
          <a:p>
            <a:r>
              <a:rPr lang="en-US" b="1" dirty="0"/>
              <a:t>Combined TC 8.02/8.01 Program Subcommittee Report</a:t>
            </a:r>
            <a:endParaRPr lang="en-US" sz="3200" b="1" dirty="0"/>
          </a:p>
          <a:p>
            <a:r>
              <a:rPr lang="en-US" u="sng" dirty="0"/>
              <a:t>2023 Summer Meeting, Tampa, FL</a:t>
            </a:r>
            <a:endParaRPr lang="en-US" sz="3200" b="1" dirty="0"/>
          </a:p>
          <a:p>
            <a:r>
              <a:rPr lang="en-US" u="sng" dirty="0"/>
              <a:t>Subcommittee Meeting</a:t>
            </a:r>
            <a:r>
              <a:rPr lang="en-US" dirty="0"/>
              <a:t>: June 20</a:t>
            </a:r>
            <a:r>
              <a:rPr lang="en-US" baseline="30000" dirty="0"/>
              <a:t>th</a:t>
            </a:r>
            <a:r>
              <a:rPr lang="en-US" dirty="0"/>
              <a:t>, 1:00 pm -3:00 pm EST</a:t>
            </a:r>
            <a:endParaRPr lang="en-US" sz="3200" b="1" dirty="0"/>
          </a:p>
          <a:p>
            <a:r>
              <a:rPr lang="en-US" u="sng" dirty="0"/>
              <a:t>Attendees</a:t>
            </a:r>
            <a:r>
              <a:rPr lang="en-US" dirty="0"/>
              <a:t>:  Mark Rogan, Drew Turner, Matt Cambio, Justin Prosser, Michael Perevozchikov, Davide Ziviani, Ray Good, Craig Bradshaw, Dan Kemper, Alex Schmig, Tiffany Abuzzo, Jamie Yeh, Haotian Liu, Phil Johnson, Scott McBain, Brandon Gill, Chris Miller, Joe Sanchez, Chee Sheng Ow, Harshad Rheem, Farhan Jurati, Pradeep </a:t>
            </a:r>
            <a:endParaRPr lang="en-US" sz="3200" b="1" dirty="0"/>
          </a:p>
          <a:p>
            <a:pPr hangingPunct="0"/>
            <a:r>
              <a:rPr lang="en-US" dirty="0"/>
              <a:t>Tampa Meeting Update: </a:t>
            </a:r>
            <a:r>
              <a:rPr lang="en-US" u="sng" dirty="0"/>
              <a:t>3 Programs Approved with TC 8.1</a:t>
            </a:r>
            <a:r>
              <a:rPr lang="en-US" dirty="0"/>
              <a:t>: Seminar 37, Seminar 46, and Seminar 71</a:t>
            </a:r>
          </a:p>
          <a:p>
            <a:r>
              <a:rPr lang="en-US" dirty="0"/>
              <a:t>Great Job to all involved!!!!!</a:t>
            </a:r>
            <a:endParaRPr lang="en-US" sz="3200" dirty="0"/>
          </a:p>
          <a:p>
            <a:endParaRPr lang="en-US" dirty="0"/>
          </a:p>
        </p:txBody>
      </p:sp>
    </p:spTree>
    <p:extLst>
      <p:ext uri="{BB962C8B-B14F-4D97-AF65-F5344CB8AC3E}">
        <p14:creationId xmlns:p14="http://schemas.microsoft.com/office/powerpoint/2010/main" val="36167156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fontScale="77500" lnSpcReduction="20000"/>
          </a:bodyPr>
          <a:lstStyle/>
          <a:p>
            <a:r>
              <a:rPr lang="en-US" u="sng" dirty="0"/>
              <a:t>Current Programs –  Summer Meeting Tampa June 24</a:t>
            </a:r>
            <a:r>
              <a:rPr lang="en-US" u="sng" baseline="30000" dirty="0"/>
              <a:t>th</a:t>
            </a:r>
            <a:r>
              <a:rPr lang="en-US" u="sng" dirty="0"/>
              <a:t>- 28</a:t>
            </a:r>
            <a:r>
              <a:rPr lang="en-US" u="sng" baseline="30000" dirty="0"/>
              <a:t>th, </a:t>
            </a:r>
            <a:r>
              <a:rPr lang="en-US" u="sng" dirty="0"/>
              <a:t>2023</a:t>
            </a:r>
            <a:r>
              <a:rPr lang="en-US" u="sng" baseline="30000" dirty="0"/>
              <a:t> </a:t>
            </a:r>
            <a:r>
              <a:rPr lang="en-US" u="sng" dirty="0"/>
              <a:t> </a:t>
            </a:r>
            <a:endParaRPr lang="en-US" dirty="0"/>
          </a:p>
          <a:p>
            <a:r>
              <a:rPr lang="en-US" b="1" dirty="0"/>
              <a:t>Seminar 37 – Challenges in Selecting an Appropriate Compressor Technology Based on Refrigeration and Application - 8:00-9:30 Tuesday June 27</a:t>
            </a:r>
            <a:r>
              <a:rPr lang="en-US" b="1" baseline="30000" dirty="0"/>
              <a:t>th</a:t>
            </a:r>
            <a:r>
              <a:rPr lang="en-US" b="1" dirty="0"/>
              <a:t>                 </a:t>
            </a:r>
            <a:r>
              <a:rPr lang="en-US" dirty="0"/>
              <a:t>Alex Schmig(Trane) is chair of seminar.  Sponsored by TC8.1 and cosponsored by TC8.2 and 10.6.  Presenters: Craig Bradshaw(OSU), Nilesh Purohit, PhD(Honeywell), Drew Turner(Danfoss), Davide Ziviani, PhD(Purdue University).  </a:t>
            </a:r>
          </a:p>
          <a:p>
            <a:r>
              <a:rPr lang="en-US" b="1" dirty="0"/>
              <a:t>Seminar 46 – ASHRAE/AHRI Compressor Test and Rating Standards: Everything you would ever want to know(and more) – 11:00-12:30 Tuesday June 27</a:t>
            </a:r>
            <a:r>
              <a:rPr lang="en-US" b="1" baseline="30000" dirty="0"/>
              <a:t>th</a:t>
            </a:r>
            <a:r>
              <a:rPr lang="en-US" b="1" dirty="0"/>
              <a:t>      </a:t>
            </a:r>
            <a:r>
              <a:rPr lang="en-US" dirty="0"/>
              <a:t>Justin Prosser(Danfoss)is chair of seminar.  Sponsored by TC8.1 and cosponsored by TC8.2 and 1.2.  Presenters: Matthew Cambio(Trane), Joseph Sanchez(Bitzer), Alexander Schmig(Trane).  </a:t>
            </a:r>
          </a:p>
          <a:p>
            <a:r>
              <a:rPr lang="en-US" b="1" dirty="0"/>
              <a:t>Seminar 71 – Livestreamed – Advanced Cycle Architecture for Decarbonizing Heating – 11:00-12:30 Wednesday June 28</a:t>
            </a:r>
            <a:r>
              <a:rPr lang="en-US" b="1" baseline="30000" dirty="0"/>
              <a:t>th</a:t>
            </a:r>
            <a:r>
              <a:rPr lang="en-US" b="1" dirty="0"/>
              <a:t> Davide Ziviani, PhD (Purdue)</a:t>
            </a:r>
            <a:r>
              <a:rPr lang="en-US" dirty="0"/>
              <a:t> is chair of seminar.  Sponsored by TC8.1 and cosponsored by TC8.2 and 8.11.  Presenters: Craig Bradshaw (OSU), Haotian Liu, PhD(Purdue), Bo Shen, PhD(Oak Ridge National Labs).  </a:t>
            </a:r>
          </a:p>
          <a:p>
            <a:pPr marL="0" lvl="0" indent="0">
              <a:buNone/>
            </a:pPr>
            <a:endParaRPr lang="en-US" dirty="0"/>
          </a:p>
          <a:p>
            <a:endParaRPr lang="en-US" dirty="0"/>
          </a:p>
        </p:txBody>
      </p:sp>
    </p:spTree>
    <p:extLst>
      <p:ext uri="{BB962C8B-B14F-4D97-AF65-F5344CB8AC3E}">
        <p14:creationId xmlns:p14="http://schemas.microsoft.com/office/powerpoint/2010/main" val="9010974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314960" y="1493520"/>
            <a:ext cx="11562080" cy="5090159"/>
          </a:xfrm>
        </p:spPr>
        <p:txBody>
          <a:bodyPr>
            <a:normAutofit fontScale="85000" lnSpcReduction="20000"/>
          </a:bodyPr>
          <a:lstStyle/>
          <a:p>
            <a:r>
              <a:rPr lang="en-US" sz="1600" u="sng" dirty="0"/>
              <a:t>Future Program Ideas – Beyond Tampa</a:t>
            </a:r>
          </a:p>
          <a:p>
            <a:endParaRPr lang="en-US" sz="1600" b="1" dirty="0"/>
          </a:p>
          <a:p>
            <a:pPr lvl="0" hangingPunct="0"/>
            <a:r>
              <a:rPr lang="en-US" sz="1600" b="1" dirty="0"/>
              <a:t>What Impact has 90.1-2019 had on Design Practices regarding a 15° </a:t>
            </a:r>
            <a:r>
              <a:rPr lang="el-GR" sz="1600" b="1" dirty="0"/>
              <a:t>Δ</a:t>
            </a:r>
            <a:r>
              <a:rPr lang="en-US" sz="1600" b="1" dirty="0"/>
              <a:t>T / Low Flow Tube Study – </a:t>
            </a:r>
            <a:r>
              <a:rPr lang="en-US" sz="1600" dirty="0"/>
              <a:t>These two topics have been proposed for combination which the subcommittee thought made sense.  Co-Sponsor potential with TC 1.3 (coil heat transfer)and TC 8.1 (positive displacement compressors)  Drew Turner offered to line up a tube guy for that topic.  Other speakers discussed were Trent Hunt and Rick Heiden.  Have any direct consultants at the meeting adjusted or standardized their design practices to use larger delta Ts and could include real project data when presenting?  Doing these topics as a Forum instead of a Seminar was also discussed but then warned about since very few Forum proposals are approved.  Open the floor for discussion.  Good candidate for Track # 1; Fundamentals and Applications</a:t>
            </a:r>
            <a:endParaRPr lang="en-US" sz="1600" b="1" dirty="0"/>
          </a:p>
          <a:p>
            <a:pPr lvl="0" hangingPunct="0"/>
            <a:r>
              <a:rPr lang="en-US" sz="1600" b="1" dirty="0"/>
              <a:t>Electrification of Heating Chapter 2: Industrial and Healthcare Markets as well as Hybrid Applications – </a:t>
            </a:r>
            <a:r>
              <a:rPr lang="en-US" sz="1600" dirty="0"/>
              <a:t>Possible Track 4 (Pathways to Net Zero Energy and Decarbonization) or Track 5 (Future-Proofing the Built Environment) Chris Miller possible chair. Discussed pushing this one out to the next summer meeting in Indianapolis to ensure full data acquisition from the Kaiser project.  Good candidate for Track # 4; Decarbonization &amp; Climate Change.</a:t>
            </a:r>
            <a:r>
              <a:rPr lang="en-US" sz="1600" dirty="0">
                <a:solidFill>
                  <a:srgbClr val="FF0000"/>
                </a:solidFill>
              </a:rPr>
              <a:t> from Las Vegas (healthcare) </a:t>
            </a:r>
            <a:r>
              <a:rPr lang="en-US" sz="1600" dirty="0" err="1">
                <a:solidFill>
                  <a:srgbClr val="FF0000"/>
                </a:solidFill>
              </a:rPr>
              <a:t>Mazetti</a:t>
            </a:r>
            <a:r>
              <a:rPr lang="en-US" sz="1600" dirty="0">
                <a:solidFill>
                  <a:srgbClr val="FF0000"/>
                </a:solidFill>
              </a:rPr>
              <a:t> will speak- won’t have data until Indy or Orlando? Good with either- 2 tracks for annual/ 7 tracks for winter (larger show, will also have more data…decide in Chicago</a:t>
            </a:r>
            <a:endParaRPr lang="en-US" sz="1600" dirty="0"/>
          </a:p>
          <a:p>
            <a:pPr lvl="0" hangingPunct="0"/>
            <a:r>
              <a:rPr lang="en-US" sz="1600" b="1" dirty="0"/>
              <a:t>System Design &amp; Controls on Heat Pump &amp; Heat Recovery Applications – </a:t>
            </a:r>
            <a:r>
              <a:rPr lang="en-US" sz="1600" dirty="0"/>
              <a:t>Trent Hunt as possible chair.  Rick Heiden, Drew Turner, and Chris Miller have been discussed as speakers.  Chris should have at least desuperheater data from Kaiser Baldwin Project but not sure about HR data off the steam boiler as that system may not be running yet. Good candidate for Track # 2; HVAC&amp;R Systems and Equipment or Track # 4; Decarbonization &amp; Climate Change.</a:t>
            </a:r>
            <a:r>
              <a:rPr lang="en-US" sz="1600" b="1" dirty="0">
                <a:solidFill>
                  <a:srgbClr val="FF0000"/>
                </a:solidFill>
                <a:highlight>
                  <a:srgbClr val="FFFF00"/>
                </a:highlight>
              </a:rPr>
              <a:t> Chicago </a:t>
            </a:r>
            <a:r>
              <a:rPr lang="en-US" sz="1600" b="1" dirty="0">
                <a:solidFill>
                  <a:srgbClr val="FF0000"/>
                </a:solidFill>
              </a:rPr>
              <a:t>Chapter 1, Indy Chapter 2- </a:t>
            </a:r>
            <a:r>
              <a:rPr lang="en-US" sz="1600" dirty="0">
                <a:solidFill>
                  <a:srgbClr val="FF0000"/>
                </a:solidFill>
              </a:rPr>
              <a:t>Trent Hunt as possible chair &amp; Rick to speak or someone from Trane (he had to leave today)</a:t>
            </a:r>
            <a:endParaRPr lang="en-US" sz="1600" dirty="0"/>
          </a:p>
          <a:p>
            <a:pPr lvl="0" hangingPunct="0"/>
            <a:r>
              <a:rPr lang="en-US" sz="1600" b="1" dirty="0"/>
              <a:t>Natural Refrigerants – </a:t>
            </a:r>
            <a:r>
              <a:rPr lang="en-US" sz="1600" dirty="0"/>
              <a:t>Matt Cambio mentioned as a possible chair.  Would be a good fit for Track # 3 in Chicago; Refrigeration and Refrigerants</a:t>
            </a:r>
          </a:p>
          <a:p>
            <a:pPr lvl="0" hangingPunct="0"/>
            <a:r>
              <a:rPr lang="en-US" sz="1600" b="1" dirty="0"/>
              <a:t>Any other topic ideas? </a:t>
            </a:r>
            <a:r>
              <a:rPr lang="en-US" sz="1600" dirty="0"/>
              <a:t>Open to the </a:t>
            </a:r>
            <a:r>
              <a:rPr lang="en-US" sz="1600" dirty="0" err="1"/>
              <a:t>floor</a:t>
            </a:r>
            <a:r>
              <a:rPr lang="en-US" sz="1600" b="1" dirty="0" err="1">
                <a:solidFill>
                  <a:srgbClr val="FF0000"/>
                </a:solidFill>
              </a:rPr>
              <a:t>Side</a:t>
            </a:r>
            <a:r>
              <a:rPr lang="en-US" sz="1600" b="1" dirty="0">
                <a:solidFill>
                  <a:srgbClr val="FF0000"/>
                </a:solidFill>
              </a:rPr>
              <a:t> note- Trent- CIBSE used our Seminar 63’s Trent’s section as highlight of AHR show</a:t>
            </a:r>
          </a:p>
          <a:p>
            <a:pPr lvl="0" hangingPunct="0"/>
            <a:r>
              <a:rPr lang="en-US" sz="1600" b="1" dirty="0">
                <a:solidFill>
                  <a:srgbClr val="FF0000"/>
                </a:solidFill>
              </a:rPr>
              <a:t>Annual Decarb Conf moving forward- DC 2023, Madrid 2024- Trent- do we want to propose seminars/provide speakers from 8.2?  Recycle material?  Tom W, not allowed.  Drew interested, Mark will look into, keep track of Seminar 71 &amp; update appropriately for Spain</a:t>
            </a:r>
          </a:p>
          <a:p>
            <a:pPr hangingPunct="0"/>
            <a:r>
              <a:rPr lang="en-US" sz="1600" i="1" u="sng" dirty="0"/>
              <a:t>Next Meeting</a:t>
            </a:r>
            <a:endParaRPr lang="en-US" sz="1600" dirty="0"/>
          </a:p>
          <a:p>
            <a:pPr lvl="0" hangingPunct="0"/>
            <a:r>
              <a:rPr lang="en-US" sz="1600" dirty="0"/>
              <a:t>Subcommittee will meet via conference call in early January 2024</a:t>
            </a:r>
          </a:p>
        </p:txBody>
      </p:sp>
    </p:spTree>
    <p:extLst>
      <p:ext uri="{BB962C8B-B14F-4D97-AF65-F5344CB8AC3E}">
        <p14:creationId xmlns:p14="http://schemas.microsoft.com/office/powerpoint/2010/main" val="35935901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lstStyle/>
          <a:p>
            <a:r>
              <a:rPr lang="en-US" dirty="0"/>
              <a:t>Program Subcommittee Report – Mark Rogan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p:txBody>
          <a:bodyPr>
            <a:normAutofit fontScale="62500" lnSpcReduction="20000"/>
          </a:bodyPr>
          <a:lstStyle/>
          <a:p>
            <a:pPr hangingPunct="0"/>
            <a:r>
              <a:rPr lang="en-US" b="1" dirty="0"/>
              <a:t>2024 Winter Meeting/Conference Chicago: </a:t>
            </a:r>
            <a:endParaRPr lang="en-US" dirty="0"/>
          </a:p>
          <a:p>
            <a:pPr hangingPunct="0"/>
            <a:r>
              <a:rPr lang="en-US" dirty="0"/>
              <a:t>Important dates:</a:t>
            </a:r>
          </a:p>
          <a:p>
            <a:pPr lvl="0" hangingPunct="0"/>
            <a:r>
              <a:rPr lang="en-US" dirty="0"/>
              <a:t>Wednesday August 2</a:t>
            </a:r>
            <a:r>
              <a:rPr lang="en-US" baseline="30000" dirty="0"/>
              <a:t>nd</a:t>
            </a:r>
            <a:r>
              <a:rPr lang="en-US" dirty="0"/>
              <a:t> -  Program Proposals Due</a:t>
            </a:r>
          </a:p>
          <a:p>
            <a:pPr lvl="0" hangingPunct="0"/>
            <a:r>
              <a:rPr lang="en-US" dirty="0"/>
              <a:t>Wednesday November 8</a:t>
            </a:r>
            <a:r>
              <a:rPr lang="en-US" baseline="30000" dirty="0"/>
              <a:t>th</a:t>
            </a:r>
            <a:r>
              <a:rPr lang="en-US" dirty="0"/>
              <a:t> Program accept/reject notifications</a:t>
            </a:r>
          </a:p>
          <a:p>
            <a:pPr lvl="0" hangingPunct="0"/>
            <a:r>
              <a:rPr lang="en-US" dirty="0"/>
              <a:t>TBD         Program submission deadline</a:t>
            </a:r>
          </a:p>
          <a:p>
            <a:pPr lvl="0" hangingPunct="0"/>
            <a:endParaRPr lang="en-US" dirty="0"/>
          </a:p>
          <a:p>
            <a:r>
              <a:rPr lang="en-US" b="1" dirty="0"/>
              <a:t>2024 Winter Meeting/Conference Program Tracks Chicago</a:t>
            </a:r>
            <a:endParaRPr lang="en-US" dirty="0"/>
          </a:p>
          <a:p>
            <a:pPr lvl="1"/>
            <a:r>
              <a:rPr lang="en-US" dirty="0"/>
              <a:t>Track 1 -  Fundamentals and Applications – Track Chair: Craig Bradshaw</a:t>
            </a:r>
          </a:p>
          <a:p>
            <a:pPr lvl="1"/>
            <a:r>
              <a:rPr lang="en-US" dirty="0"/>
              <a:t>Track 2 -  HVAC&amp;R Systems and Equipment – Track Chair: Ng Yong Kong</a:t>
            </a:r>
          </a:p>
          <a:p>
            <a:pPr lvl="1"/>
            <a:r>
              <a:rPr lang="en-US" dirty="0"/>
              <a:t>Track 3 – Refrigeration and Refrigerants – Track Chair: Atilla </a:t>
            </a:r>
            <a:r>
              <a:rPr lang="en-US" dirty="0" err="1"/>
              <a:t>Biyikoglu</a:t>
            </a:r>
            <a:endParaRPr lang="en-US" dirty="0"/>
          </a:p>
          <a:p>
            <a:pPr lvl="1"/>
            <a:r>
              <a:rPr lang="en-US" dirty="0"/>
              <a:t>Track 4 – Decarbonization and Climate Change – Track Chair: Som Shrestha</a:t>
            </a:r>
          </a:p>
          <a:p>
            <a:pPr lvl="1"/>
            <a:r>
              <a:rPr lang="en-US" dirty="0"/>
              <a:t>Track 5 – Hydronic Systems – Track Chair: Joe Chow</a:t>
            </a:r>
          </a:p>
          <a:p>
            <a:pPr lvl="1"/>
            <a:r>
              <a:rPr lang="en-US" dirty="0"/>
              <a:t>Track 6 – Ventilation, Indoor Air Quality and Air Distribution Systems – Track Chair: Ahmed Abdel Salam</a:t>
            </a:r>
          </a:p>
          <a:p>
            <a:pPr lvl="1"/>
            <a:r>
              <a:rPr lang="en-US" dirty="0"/>
              <a:t>Track 7 – Comfort, Indoor Environmental Quality and Energy Efficiency – Track Chair: Kristen Cetin</a:t>
            </a:r>
          </a:p>
          <a:p>
            <a:pPr lvl="1"/>
            <a:r>
              <a:rPr lang="en-US" dirty="0"/>
              <a:t>Track 8 – HVAC&amp;R Controls – Track Chair: Alekhya Kaianathbhatta</a:t>
            </a:r>
          </a:p>
          <a:p>
            <a:pPr lvl="1"/>
            <a:r>
              <a:rPr lang="en-US" dirty="0"/>
              <a:t>Track 9 – Project Delivery Methods – Track Chair: Ehab Mamdouh Abu </a:t>
            </a:r>
            <a:r>
              <a:rPr lang="en-US" dirty="0" err="1"/>
              <a:t>Taleb</a:t>
            </a:r>
            <a:endParaRPr lang="en-US" dirty="0"/>
          </a:p>
          <a:p>
            <a:pPr marL="457200" lvl="1" indent="0">
              <a:buNone/>
            </a:pPr>
            <a:endParaRPr lang="en-US" dirty="0"/>
          </a:p>
          <a:p>
            <a:endParaRPr lang="en-US" dirty="0"/>
          </a:p>
        </p:txBody>
      </p:sp>
    </p:spTree>
    <p:extLst>
      <p:ext uri="{BB962C8B-B14F-4D97-AF65-F5344CB8AC3E}">
        <p14:creationId xmlns:p14="http://schemas.microsoft.com/office/powerpoint/2010/main" val="3773016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Research Subcommittee Report </a:t>
            </a:r>
            <a:r>
              <a:rPr lang="en-US"/>
              <a:t>– Daryl </a:t>
            </a:r>
            <a:r>
              <a:rPr lang="en-US" dirty="0"/>
              <a:t>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436880" y="1231207"/>
            <a:ext cx="11328400" cy="5129587"/>
          </a:xfrm>
        </p:spPr>
        <p:txBody>
          <a:bodyPr>
            <a:noAutofit/>
          </a:bodyPr>
          <a:lstStyle/>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Research S/C Chair Breakfast notes of interest: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Not attending, nothing to report.</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Current Activities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Research Subcommittee online meeting was held June 20</a:t>
            </a:r>
            <a:endParaRPr lang="en-US" sz="1800" dirty="0">
              <a:latin typeface="Tms Rmn"/>
              <a:ea typeface="Times New Roman" panose="02020603050405020304" pitchFamily="18" charset="0"/>
              <a:cs typeface="Times New Roman" panose="02020603050405020304" pitchFamily="18" charset="0"/>
            </a:endParaRPr>
          </a:p>
          <a:p>
            <a:pPr marR="0" indent="0">
              <a:spcBef>
                <a:spcPts val="0"/>
              </a:spcBef>
              <a:spcAft>
                <a:spcPts val="0"/>
              </a:spcAft>
              <a:buNone/>
            </a:pPr>
            <a:r>
              <a:rPr lang="en-US" sz="1800" dirty="0">
                <a:latin typeface="Tms Rmn"/>
                <a:ea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800" b="1" dirty="0">
                <a:latin typeface="Times New Roman" panose="02020603050405020304" pitchFamily="18" charset="0"/>
                <a:ea typeface="MS Mincho" panose="02020609040205080304" pitchFamily="49" charset="-128"/>
                <a:cs typeface="Times New Roman" panose="02020603050405020304" pitchFamily="18" charset="0"/>
              </a:rPr>
              <a:t>Project Status</a:t>
            </a:r>
            <a:endParaRPr lang="en-US" sz="1800" dirty="0">
              <a:latin typeface="Tms Rmn"/>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457200" algn="l"/>
              </a:tabLst>
            </a:pP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1716 -</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Oil concentration of field-installed liquid chillers with flooded type evaporators.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Went out for bid again – Single bid received; currently under evaluation by PES</a:t>
            </a:r>
          </a:p>
          <a:p>
            <a:pPr marL="742950" marR="0" lvl="1" indent="-285750">
              <a:lnSpc>
                <a:spcPct val="107000"/>
              </a:lnSpc>
              <a:spcBef>
                <a:spcPts val="0"/>
              </a:spcBef>
              <a:spcAft>
                <a:spcPts val="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Haotian Liu added to Proposal Evaluation </a:t>
            </a:r>
            <a:r>
              <a:rPr lang="en-US" sz="1800" dirty="0" err="1">
                <a:latin typeface="Calibri" panose="020F0502020204030204" pitchFamily="34" charset="0"/>
                <a:ea typeface="Calibri" panose="020F0502020204030204" pitchFamily="34" charset="0"/>
                <a:cs typeface="Times New Roman" panose="02020603050405020304" pitchFamily="18" charset="0"/>
              </a:rPr>
              <a:t>SubC</a:t>
            </a:r>
            <a:r>
              <a:rPr lang="en-US" sz="1800" dirty="0">
                <a:latin typeface="Calibri" panose="020F0502020204030204" pitchFamily="34" charset="0"/>
                <a:ea typeface="Calibri" panose="020F0502020204030204" pitchFamily="34" charset="0"/>
                <a:cs typeface="Times New Roman" panose="02020603050405020304" pitchFamily="18" charset="0"/>
              </a:rPr>
              <a:t> (PES)</a:t>
            </a:r>
          </a:p>
          <a:p>
            <a:pPr marL="742950" marR="0" lvl="1" indent="-285750">
              <a:lnSpc>
                <a:spcPct val="107000"/>
              </a:lnSpc>
              <a:spcBef>
                <a:spcPts val="0"/>
              </a:spcBef>
              <a:spcAft>
                <a:spcPts val="0"/>
              </a:spcAft>
              <a:buFont typeface="Courier New" panose="02070309020205020404" pitchFamily="49" charset="0"/>
              <a:buChar char="o"/>
            </a:pPr>
            <a:r>
              <a:rPr lang="en-US" sz="1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PES recommends to accept the bid, need a vote by the TC</a:t>
            </a:r>
          </a:p>
          <a:p>
            <a:pPr marL="1200150" lvl="2" indent="-285750">
              <a:lnSpc>
                <a:spcPct val="107000"/>
              </a:lnSpc>
              <a:spcBef>
                <a:spcPts val="0"/>
              </a:spcBef>
              <a:buFont typeface="Courier New" panose="02070309020205020404" pitchFamily="49" charset="0"/>
              <a:buChar char="o"/>
            </a:pPr>
            <a:r>
              <a:rPr lang="en-US" sz="1400" b="1" dirty="0">
                <a:solidFill>
                  <a:srgbClr val="FF0000"/>
                </a:solidFill>
              </a:rPr>
              <a:t>Phil showed summary sheet, only single bidder must score min 80 in lieu of 70 for multiple, avg scores of mid 90’s, everyone knows project, issue is RP from 1990’s always mentioned/ but mis represented- only sampled 10 chillers on 1 campus using R-11 (looking for air, water, </a:t>
            </a:r>
            <a:r>
              <a:rPr lang="en-US" sz="1400" b="1" dirty="0" err="1">
                <a:solidFill>
                  <a:srgbClr val="FF0000"/>
                </a:solidFill>
              </a:rPr>
              <a:t>etc</a:t>
            </a:r>
            <a:r>
              <a:rPr lang="en-US" sz="1400" b="1" dirty="0">
                <a:solidFill>
                  <a:srgbClr val="FF0000"/>
                </a:solidFill>
              </a:rPr>
              <a:t> not specifically for oil) to get current info with current technology &amp; refrigerants &amp; oils; Drew, valid proposal?  Ray- high score = strength of proposal-  great pedigree of researcher- looking in Europe &amp; US since in Germany &amp; partnering with US company  Chris motioned TBA 2</a:t>
            </a:r>
            <a:r>
              <a:rPr lang="en-US" sz="1400" b="1" baseline="30000" dirty="0">
                <a:solidFill>
                  <a:srgbClr val="FF0000"/>
                </a:solidFill>
              </a:rPr>
              <a:t>nd</a:t>
            </a:r>
            <a:r>
              <a:rPr lang="en-US" sz="1400" b="1" dirty="0">
                <a:solidFill>
                  <a:srgbClr val="FF0000"/>
                </a:solidFill>
              </a:rPr>
              <a:t>, vote anonymous, Nick missing (Chris asked for sampling report- will get before start- centrifugal with S&amp;T) Phil &amp; Carl will take care of electronic submittal forms.</a:t>
            </a:r>
            <a:endParaRPr lang="en-US" sz="1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spcBef>
                <a:spcPts val="0"/>
              </a:spcBef>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0"/>
              </a:spcBef>
              <a:tabLst>
                <a:tab pos="914400" algn="l"/>
              </a:tabLst>
            </a:pPr>
            <a:r>
              <a:rPr lang="en-US" sz="1800" b="1" dirty="0">
                <a:latin typeface="Times New Roman" panose="02020603050405020304" pitchFamily="18" charset="0"/>
                <a:cs typeface="Times New Roman" panose="02020603050405020304" pitchFamily="18" charset="0"/>
              </a:rPr>
              <a:t>1793 - Development of Method of Test for Motor Component Thermal Conductivity</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TC8.1 is taking the lead on this one and will resubmit from the comments.</a:t>
            </a:r>
          </a:p>
          <a:p>
            <a:pPr marL="742950" marR="0" lvl="1" indent="-285750">
              <a:lnSpc>
                <a:spcPct val="107000"/>
              </a:lnSpc>
              <a:spcBef>
                <a:spcPts val="0"/>
              </a:spcBef>
              <a:spcAft>
                <a:spcPts val="800"/>
              </a:spcAft>
              <a:buFont typeface="Courier New" panose="02070309020205020404" pitchFamily="49" charset="0"/>
              <a:buChar char="o"/>
            </a:pPr>
            <a:r>
              <a:rPr lang="en-US" sz="1800" dirty="0">
                <a:latin typeface="Calibri" panose="020F0502020204030204" pitchFamily="34" charset="0"/>
                <a:ea typeface="Calibri" panose="020F0502020204030204" pitchFamily="34" charset="0"/>
                <a:cs typeface="Times New Roman" panose="02020603050405020304" pitchFamily="18" charset="0"/>
              </a:rPr>
              <a:t>Planning to resubmit this one but not sure that happened yet.</a:t>
            </a:r>
          </a:p>
        </p:txBody>
      </p:sp>
    </p:spTree>
    <p:extLst>
      <p:ext uri="{BB962C8B-B14F-4D97-AF65-F5344CB8AC3E}">
        <p14:creationId xmlns:p14="http://schemas.microsoft.com/office/powerpoint/2010/main" val="33454412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1"/>
          </p:nvPr>
        </p:nvSpPr>
        <p:spPr>
          <a:xfrm>
            <a:off x="497840" y="1422400"/>
            <a:ext cx="11460480" cy="5070475"/>
          </a:xfrm>
        </p:spPr>
        <p:txBody>
          <a:bodyPr>
            <a:normAutofit/>
          </a:bodyPr>
          <a:lstStyle/>
          <a:p>
            <a:pPr>
              <a:spcBef>
                <a:spcPts val="0"/>
              </a:spcBef>
              <a:tabLst>
                <a:tab pos="914400" algn="l"/>
              </a:tabLst>
            </a:pPr>
            <a:r>
              <a:rPr lang="en-US" sz="2000" b="1" dirty="0">
                <a:latin typeface="Times New Roman" panose="02020603050405020304" pitchFamily="18" charset="0"/>
                <a:cs typeface="Times New Roman" panose="02020603050405020304" pitchFamily="18" charset="0"/>
              </a:rPr>
              <a:t>1879 – Foamability properties of LGWP Refrigerant and Oil Mixtures</a:t>
            </a:r>
          </a:p>
          <a:p>
            <a:pPr marL="742950" marR="0" lvl="1" indent="-285750">
              <a:lnSpc>
                <a:spcPct val="107000"/>
              </a:lnSpc>
              <a:spcBef>
                <a:spcPts val="0"/>
              </a:spcBef>
              <a:spcAft>
                <a:spcPts val="0"/>
              </a:spcAf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Times New Roman" panose="02020603050405020304" pitchFamily="18" charset="0"/>
              </a:rPr>
              <a:t>Sponsored by TC3.4  and Co-Sponsored by TC8.1</a:t>
            </a:r>
          </a:p>
          <a:p>
            <a:pPr marL="742950" marR="0" lvl="1" indent="-285750">
              <a:lnSpc>
                <a:spcPct val="107000"/>
              </a:lnSpc>
              <a:spcBef>
                <a:spcPts val="0"/>
              </a:spcBef>
              <a:spcAft>
                <a:spcPts val="0"/>
              </a:spcAft>
              <a:buFont typeface="Courier New" panose="02070309020205020404" pitchFamily="49" charset="0"/>
              <a:buChar char="o"/>
            </a:pPr>
            <a:r>
              <a:rPr lang="en-US" sz="2000" dirty="0">
                <a:effectLst/>
                <a:latin typeface="Times New Roman" panose="02020603050405020304" pitchFamily="18" charset="0"/>
                <a:ea typeface="Times New Roman" panose="02020603050405020304" pitchFamily="18" charset="0"/>
              </a:rPr>
              <a:t>MORTS needs revised WS to rebid w/ Expanded Bidders list, new Budget Est. , Etc.</a:t>
            </a:r>
            <a:endParaRPr lang="en-US" sz="16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Future Activities</a:t>
            </a:r>
            <a:endParaRPr lang="en-US" sz="2000" dirty="0">
              <a:latin typeface="Tms Rmn"/>
              <a:ea typeface="Times New Roman" panose="02020603050405020304" pitchFamily="18" charset="0"/>
              <a:cs typeface="Times New Roman" panose="02020603050405020304" pitchFamily="18" charset="0"/>
            </a:endParaRPr>
          </a:p>
          <a:p>
            <a:pPr marL="0" marR="0" indent="0">
              <a:spcBef>
                <a:spcPts val="0"/>
              </a:spcBef>
              <a:spcAft>
                <a:spcPts val="0"/>
              </a:spcAft>
              <a:buNone/>
            </a:pPr>
            <a:endParaRPr lang="en-US" sz="2000" dirty="0">
              <a:latin typeface="Tms Rmn"/>
              <a:ea typeface="Times New Roman" panose="02020603050405020304" pitchFamily="18" charset="0"/>
              <a:cs typeface="Times New Roman" panose="02020603050405020304" pitchFamily="18" charset="0"/>
            </a:endParaRPr>
          </a:p>
          <a:p>
            <a:r>
              <a:rPr lang="en-US" sz="2400" dirty="0"/>
              <a:t>Decarb and heating mode how to get </a:t>
            </a:r>
            <a:r>
              <a:rPr lang="en-US" sz="2400" dirty="0">
                <a:solidFill>
                  <a:srgbClr val="FF0000"/>
                </a:solidFill>
              </a:rPr>
              <a:t>higher-temp </a:t>
            </a:r>
            <a:r>
              <a:rPr lang="en-US" sz="2400" dirty="0"/>
              <a:t>heat pumps – willing to entertain a proposed Title for this if anyone wants to put one forward.</a:t>
            </a:r>
          </a:p>
          <a:p>
            <a:endParaRPr lang="en-US" sz="2400" dirty="0"/>
          </a:p>
          <a:p>
            <a:endParaRPr lang="en-US" sz="2400" dirty="0"/>
          </a:p>
          <a:p>
            <a:pPr marL="0" indent="0">
              <a:buNone/>
            </a:pPr>
            <a:endParaRPr lang="en-US" sz="2400" dirty="0"/>
          </a:p>
        </p:txBody>
      </p:sp>
    </p:spTree>
    <p:extLst>
      <p:ext uri="{BB962C8B-B14F-4D97-AF65-F5344CB8AC3E}">
        <p14:creationId xmlns:p14="http://schemas.microsoft.com/office/powerpoint/2010/main" val="10199253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68824" y="1433045"/>
            <a:ext cx="8597152" cy="3293209"/>
          </a:xfrm>
          <a:prstGeom prst="rect">
            <a:avLst/>
          </a:prstGeom>
          <a:noFill/>
        </p:spPr>
        <p:txBody>
          <a:bodyPr wrap="square" rtlCol="0">
            <a:spAutoFit/>
          </a:bodyPr>
          <a:lstStyle/>
          <a:p>
            <a:endParaRPr lang="en-US" sz="1600" dirty="0"/>
          </a:p>
          <a:p>
            <a:pPr marL="285750" indent="-285750">
              <a:buFont typeface="Arial" panose="020B0604020202020204" pitchFamily="34" charset="0"/>
              <a:buChar char="•"/>
            </a:pPr>
            <a:r>
              <a:rPr lang="en-US" sz="1600" dirty="0"/>
              <a:t>TC 8.1: Refrigeration: Chapter 8 - Factory Dehydrating, Charging &amp; Testing</a:t>
            </a:r>
          </a:p>
          <a:p>
            <a:pPr marL="742950" lvl="1" indent="-285750">
              <a:buFont typeface="Arial" panose="020B0604020202020204" pitchFamily="34" charset="0"/>
              <a:buChar char="•"/>
            </a:pPr>
            <a:r>
              <a:rPr lang="en-US" sz="1600" dirty="0"/>
              <a:t>2026 Next Revision</a:t>
            </a:r>
          </a:p>
          <a:p>
            <a:pPr marL="742950" lvl="1"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TC 8.1 &amp; 8.2: 2024 HVAC Systems &amp; Equipment: Chapter 38 and 43 (due July 2023)</a:t>
            </a:r>
          </a:p>
          <a:p>
            <a:pPr marL="742950" lvl="1" indent="-285750">
              <a:buFont typeface="Arial" panose="020B0604020202020204" pitchFamily="34" charset="0"/>
              <a:buChar char="•"/>
            </a:pPr>
            <a:r>
              <a:rPr lang="en-US" sz="1600" dirty="0"/>
              <a:t>Davide </a:t>
            </a:r>
            <a:r>
              <a:rPr lang="en-US" sz="1600" dirty="0" err="1"/>
              <a:t>Ziviani</a:t>
            </a:r>
            <a:r>
              <a:rPr lang="en-US" sz="1600" dirty="0"/>
              <a:t>, Craig Bradshaw, Michael Perevozchikov, Rick </a:t>
            </a:r>
            <a:r>
              <a:rPr lang="en-US" sz="1600" dirty="0" err="1"/>
              <a:t>Heiden</a:t>
            </a:r>
            <a:r>
              <a:rPr lang="en-US" sz="1600" dirty="0"/>
              <a:t>, Scott MacBain, Fred Betz, Drew Turner, Trent Hunt, Steve Duda</a:t>
            </a:r>
          </a:p>
          <a:p>
            <a:pPr marL="742950" lvl="1" indent="-285750">
              <a:buFont typeface="Arial" panose="020B0604020202020204" pitchFamily="34" charset="0"/>
              <a:buChar char="•"/>
            </a:pPr>
            <a:r>
              <a:rPr lang="en-US" sz="1600" dirty="0"/>
              <a:t>Confirm document access on authoring portal: </a:t>
            </a:r>
            <a:r>
              <a:rPr lang="en-US" sz="1600" dirty="0">
                <a:hlinkClick r:id="rId3"/>
              </a:rPr>
              <a:t>https://authoring.ashrae.org/</a:t>
            </a:r>
            <a:r>
              <a:rPr lang="en-US" sz="1600" dirty="0"/>
              <a:t>  </a:t>
            </a:r>
          </a:p>
          <a:p>
            <a:pPr marL="742950" lvl="1" indent="-285750">
              <a:buFont typeface="Arial" panose="020B0604020202020204" pitchFamily="34" charset="0"/>
              <a:buChar char="•"/>
            </a:pPr>
            <a:r>
              <a:rPr lang="en-US" sz="1600" dirty="0"/>
              <a:t>Contact Chris Walter (</a:t>
            </a:r>
            <a:r>
              <a:rPr lang="en-US" sz="1600" dirty="0">
                <a:hlinkClick r:id="rId4"/>
              </a:rPr>
              <a:t>CWalter@ashrae.org</a:t>
            </a:r>
            <a:r>
              <a:rPr lang="en-US" sz="1600" dirty="0"/>
              <a:t>) if any issues with Microsoft login</a:t>
            </a:r>
          </a:p>
          <a:p>
            <a:pPr marL="742950" lvl="1" indent="-285750">
              <a:buFont typeface="Arial" panose="020B0604020202020204" pitchFamily="34" charset="0"/>
              <a:buChar char="•"/>
            </a:pPr>
            <a:r>
              <a:rPr lang="en-US" sz="1600" dirty="0"/>
              <a:t>Status at ASHRAE is carryover from January.  Timing for their upload of 38 &amp; 43 to portal delayed from </a:t>
            </a:r>
            <a:r>
              <a:rPr lang="en-US" sz="1600" strike="sngStrike" dirty="0"/>
              <a:t>March, May, July</a:t>
            </a:r>
            <a:r>
              <a:rPr lang="en-US" sz="1600" dirty="0"/>
              <a:t>:, (6/22)</a:t>
            </a:r>
          </a:p>
          <a:p>
            <a:pPr lvl="1"/>
            <a:r>
              <a:rPr lang="en-US" sz="1600" b="1" dirty="0">
                <a:solidFill>
                  <a:srgbClr val="FF0000"/>
                </a:solidFill>
              </a:rPr>
              <a:t>Scott- meeting twice a week- need to vote by end of July via email</a:t>
            </a:r>
          </a:p>
          <a:p>
            <a:pPr lvl="1"/>
            <a:r>
              <a:rPr lang="en-US" sz="1600" dirty="0"/>
              <a:t>	</a:t>
            </a:r>
          </a:p>
        </p:txBody>
      </p:sp>
      <p:grpSp>
        <p:nvGrpSpPr>
          <p:cNvPr id="13" name="Group 12">
            <a:extLst>
              <a:ext uri="{FF2B5EF4-FFF2-40B4-BE49-F238E27FC236}">
                <a16:creationId xmlns:a16="http://schemas.microsoft.com/office/drawing/2014/main" id="{079218E3-0DBC-4CE1-9BB3-E06A19BB9EA8}"/>
              </a:ext>
            </a:extLst>
          </p:cNvPr>
          <p:cNvGrpSpPr/>
          <p:nvPr/>
        </p:nvGrpSpPr>
        <p:grpSpPr>
          <a:xfrm>
            <a:off x="2128760" y="4517866"/>
            <a:ext cx="5596306" cy="1475594"/>
            <a:chOff x="3242894" y="4652685"/>
            <a:chExt cx="5031002" cy="1307768"/>
          </a:xfrm>
        </p:grpSpPr>
        <p:pic>
          <p:nvPicPr>
            <p:cNvPr id="3" name="Picture 2">
              <a:extLst>
                <a:ext uri="{FF2B5EF4-FFF2-40B4-BE49-F238E27FC236}">
                  <a16:creationId xmlns:a16="http://schemas.microsoft.com/office/drawing/2014/main" id="{BAFAF808-A50B-4C52-BA18-285DAA83EEE3}"/>
                </a:ext>
              </a:extLst>
            </p:cNvPr>
            <p:cNvPicPr>
              <a:picLocks noChangeAspect="1"/>
            </p:cNvPicPr>
            <p:nvPr/>
          </p:nvPicPr>
          <p:blipFill rotWithShape="1">
            <a:blip r:embed="rId5"/>
            <a:srcRect b="75059"/>
            <a:stretch/>
          </p:blipFill>
          <p:spPr>
            <a:xfrm>
              <a:off x="3242895" y="4652685"/>
              <a:ext cx="5031001" cy="488700"/>
            </a:xfrm>
            <a:prstGeom prst="rect">
              <a:avLst/>
            </a:prstGeom>
          </p:spPr>
        </p:pic>
        <p:pic>
          <p:nvPicPr>
            <p:cNvPr id="8" name="Picture 7">
              <a:extLst>
                <a:ext uri="{FF2B5EF4-FFF2-40B4-BE49-F238E27FC236}">
                  <a16:creationId xmlns:a16="http://schemas.microsoft.com/office/drawing/2014/main" id="{E6E23FF3-83E3-4EA9-9E84-834174657641}"/>
                </a:ext>
              </a:extLst>
            </p:cNvPr>
            <p:cNvPicPr>
              <a:picLocks noChangeAspect="1"/>
            </p:cNvPicPr>
            <p:nvPr/>
          </p:nvPicPr>
          <p:blipFill rotWithShape="1">
            <a:blip r:embed="rId5"/>
            <a:srcRect t="58198"/>
            <a:stretch/>
          </p:blipFill>
          <p:spPr>
            <a:xfrm>
              <a:off x="3242894" y="5141385"/>
              <a:ext cx="5031001" cy="819068"/>
            </a:xfrm>
            <a:prstGeom prst="rect">
              <a:avLst/>
            </a:prstGeom>
          </p:spPr>
        </p:pic>
      </p:grpSp>
      <p:sp>
        <p:nvSpPr>
          <p:cNvPr id="7" name="Title 6">
            <a:extLst>
              <a:ext uri="{FF2B5EF4-FFF2-40B4-BE49-F238E27FC236}">
                <a16:creationId xmlns:a16="http://schemas.microsoft.com/office/drawing/2014/main" id="{6AE93B92-BFE8-4E88-AFC5-C64D70583BCD}"/>
              </a:ext>
            </a:extLst>
          </p:cNvPr>
          <p:cNvSpPr>
            <a:spLocks noGrp="1"/>
          </p:cNvSpPr>
          <p:nvPr>
            <p:ph type="title"/>
          </p:nvPr>
        </p:nvSpPr>
        <p:spPr/>
        <p:txBody>
          <a:bodyPr>
            <a:normAutofit fontScale="90000"/>
          </a:bodyPr>
          <a:lstStyle/>
          <a:p>
            <a:r>
              <a:rPr lang="en-US" dirty="0">
                <a:solidFill>
                  <a:schemeClr val="bg1"/>
                </a:solidFill>
              </a:rPr>
              <a:t>TC 8.1 &amp; 8.2 Handbook – Scott MacBain (Chair)</a:t>
            </a:r>
          </a:p>
        </p:txBody>
      </p:sp>
      <p:sp>
        <p:nvSpPr>
          <p:cNvPr id="12" name="Text Placeholder 11">
            <a:extLst>
              <a:ext uri="{FF2B5EF4-FFF2-40B4-BE49-F238E27FC236}">
                <a16:creationId xmlns:a16="http://schemas.microsoft.com/office/drawing/2014/main" id="{EFC7C3E9-E961-4FB5-AE33-55F64AA7D9E6}"/>
              </a:ext>
            </a:extLst>
          </p:cNvPr>
          <p:cNvSpPr>
            <a:spLocks noGrp="1"/>
          </p:cNvSpPr>
          <p:nvPr>
            <p:ph type="body" sz="quarter" idx="13"/>
          </p:nvPr>
        </p:nvSpPr>
        <p:spPr/>
        <p:txBody>
          <a:bodyPr/>
          <a:lstStyle/>
          <a:p>
            <a:r>
              <a:rPr lang="en-US" dirty="0">
                <a:solidFill>
                  <a:schemeClr val="bg1"/>
                </a:solidFill>
              </a:rPr>
              <a:t>Agenda</a:t>
            </a:r>
          </a:p>
        </p:txBody>
      </p:sp>
      <p:pic>
        <p:nvPicPr>
          <p:cNvPr id="9" name="Picture 8">
            <a:extLst>
              <a:ext uri="{FF2B5EF4-FFF2-40B4-BE49-F238E27FC236}">
                <a16:creationId xmlns:a16="http://schemas.microsoft.com/office/drawing/2014/main" id="{48E58501-4515-4233-96CD-15C02EC71C8A}"/>
              </a:ext>
            </a:extLst>
          </p:cNvPr>
          <p:cNvPicPr>
            <a:picLocks noChangeAspect="1"/>
          </p:cNvPicPr>
          <p:nvPr/>
        </p:nvPicPr>
        <p:blipFill>
          <a:blip r:embed="rId6"/>
          <a:stretch>
            <a:fillRect/>
          </a:stretch>
        </p:blipFill>
        <p:spPr>
          <a:xfrm>
            <a:off x="7965698" y="4240333"/>
            <a:ext cx="4195081" cy="1657896"/>
          </a:xfrm>
          <a:prstGeom prst="rect">
            <a:avLst/>
          </a:prstGeom>
        </p:spPr>
      </p:pic>
    </p:spTree>
    <p:extLst>
      <p:ext uri="{BB962C8B-B14F-4D97-AF65-F5344CB8AC3E}">
        <p14:creationId xmlns:p14="http://schemas.microsoft.com/office/powerpoint/2010/main" val="37468769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AE299-9263-4F45-947C-771E5C25C4C4}"/>
              </a:ext>
            </a:extLst>
          </p:cNvPr>
          <p:cNvSpPr>
            <a:spLocks noGrp="1"/>
          </p:cNvSpPr>
          <p:nvPr>
            <p:ph type="title"/>
          </p:nvPr>
        </p:nvSpPr>
        <p:spPr/>
        <p:txBody>
          <a:bodyPr/>
          <a:lstStyle/>
          <a:p>
            <a:r>
              <a:rPr lang="en-US" dirty="0"/>
              <a:t>TC8.2 Leadership Roles – Drew Turner</a:t>
            </a:r>
          </a:p>
        </p:txBody>
      </p:sp>
      <p:sp>
        <p:nvSpPr>
          <p:cNvPr id="3" name="Content Placeholder 2">
            <a:extLst>
              <a:ext uri="{FF2B5EF4-FFF2-40B4-BE49-F238E27FC236}">
                <a16:creationId xmlns:a16="http://schemas.microsoft.com/office/drawing/2014/main" id="{D5194043-4801-417D-B06D-48F312AB64AB}"/>
              </a:ext>
            </a:extLst>
          </p:cNvPr>
          <p:cNvSpPr>
            <a:spLocks noGrp="1"/>
          </p:cNvSpPr>
          <p:nvPr>
            <p:ph idx="1"/>
          </p:nvPr>
        </p:nvSpPr>
        <p:spPr>
          <a:xfrm>
            <a:off x="647700" y="1409699"/>
            <a:ext cx="6819900" cy="5083175"/>
          </a:xfrm>
        </p:spPr>
        <p:txBody>
          <a:bodyPr>
            <a:normAutofit fontScale="92500" lnSpcReduction="20000"/>
          </a:bodyPr>
          <a:lstStyle/>
          <a:p>
            <a:r>
              <a:rPr lang="en-US" dirty="0"/>
              <a:t>Chair – Drew Turner</a:t>
            </a:r>
          </a:p>
          <a:p>
            <a:r>
              <a:rPr lang="en-US" dirty="0"/>
              <a:t>V Chair – Trent Hunt</a:t>
            </a:r>
          </a:p>
          <a:p>
            <a:r>
              <a:rPr lang="en-US" dirty="0"/>
              <a:t>Secretary – Tiffany Bates Abruzzo</a:t>
            </a:r>
          </a:p>
          <a:p>
            <a:r>
              <a:rPr lang="en-US" dirty="0"/>
              <a:t>Handbook – Scott MacBain</a:t>
            </a:r>
          </a:p>
          <a:p>
            <a:r>
              <a:rPr lang="en-US" dirty="0"/>
              <a:t>Programs – Mark Rogan</a:t>
            </a:r>
          </a:p>
          <a:p>
            <a:r>
              <a:rPr lang="en-US" dirty="0"/>
              <a:t>Standards – Phil Johnson</a:t>
            </a:r>
          </a:p>
          <a:p>
            <a:r>
              <a:rPr lang="en-US" dirty="0"/>
              <a:t>Research – Daryl Showalter</a:t>
            </a:r>
          </a:p>
          <a:p>
            <a:r>
              <a:rPr lang="en-US" dirty="0"/>
              <a:t>Webmaster – Dan Kemper</a:t>
            </a:r>
          </a:p>
          <a:p>
            <a:r>
              <a:rPr lang="en-US" dirty="0"/>
              <a:t>Honors and Awards – Ray Good</a:t>
            </a:r>
          </a:p>
          <a:p>
            <a:r>
              <a:rPr lang="en-US" dirty="0"/>
              <a:t>MTG. </a:t>
            </a:r>
            <a:r>
              <a:rPr lang="en-US" dirty="0" err="1"/>
              <a:t>LowGWP</a:t>
            </a:r>
            <a:r>
              <a:rPr lang="en-US" dirty="0"/>
              <a:t> Liaison – Phil Johnson</a:t>
            </a:r>
          </a:p>
          <a:p>
            <a:r>
              <a:rPr lang="en-US" dirty="0"/>
              <a:t>MTG. </a:t>
            </a:r>
            <a:r>
              <a:rPr lang="en-US" dirty="0" err="1"/>
              <a:t>LowGWP</a:t>
            </a:r>
            <a:r>
              <a:rPr lang="en-US" dirty="0"/>
              <a:t> Alternate – Ray Good</a:t>
            </a:r>
          </a:p>
          <a:p>
            <a:r>
              <a:rPr lang="en-US" dirty="0"/>
              <a:t>Effective until next summer annual meeting</a:t>
            </a:r>
          </a:p>
        </p:txBody>
      </p:sp>
    </p:spTree>
    <p:extLst>
      <p:ext uri="{BB962C8B-B14F-4D97-AF65-F5344CB8AC3E}">
        <p14:creationId xmlns:p14="http://schemas.microsoft.com/office/powerpoint/2010/main" val="27541331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5876-1872-447E-87E7-815675083CF8}"/>
              </a:ext>
            </a:extLst>
          </p:cNvPr>
          <p:cNvSpPr>
            <a:spLocks noGrp="1"/>
          </p:cNvSpPr>
          <p:nvPr>
            <p:ph type="title"/>
          </p:nvPr>
        </p:nvSpPr>
        <p:spPr>
          <a:xfrm>
            <a:off x="190500" y="269874"/>
            <a:ext cx="11820525" cy="890473"/>
          </a:xfrm>
        </p:spPr>
        <p:txBody>
          <a:bodyPr>
            <a:normAutofit fontScale="90000"/>
          </a:bodyPr>
          <a:lstStyle/>
          <a:p>
            <a:r>
              <a:rPr lang="en-US" dirty="0"/>
              <a:t>Membership – T. Hunt</a:t>
            </a:r>
            <a:br>
              <a:rPr lang="en-US" dirty="0"/>
            </a:br>
            <a:r>
              <a:rPr lang="en-US" sz="2700" dirty="0"/>
              <a:t>https://tpc.ashrae.org/Membership?cmtKey=83a02e09-1a12-4ee1-bbf8-3ba74490dec7</a:t>
            </a:r>
            <a:endParaRPr lang="en-US" dirty="0"/>
          </a:p>
        </p:txBody>
      </p:sp>
      <p:sp>
        <p:nvSpPr>
          <p:cNvPr id="10" name="Content Placeholder 2">
            <a:extLst>
              <a:ext uri="{FF2B5EF4-FFF2-40B4-BE49-F238E27FC236}">
                <a16:creationId xmlns:a16="http://schemas.microsoft.com/office/drawing/2014/main" id="{1C3B1B43-569B-4503-B60E-7471BCF06CA0}"/>
              </a:ext>
            </a:extLst>
          </p:cNvPr>
          <p:cNvSpPr>
            <a:spLocks noGrp="1"/>
          </p:cNvSpPr>
          <p:nvPr>
            <p:ph idx="1"/>
          </p:nvPr>
        </p:nvSpPr>
        <p:spPr>
          <a:xfrm>
            <a:off x="190499" y="1473200"/>
            <a:ext cx="9820275" cy="4775200"/>
          </a:xfrm>
        </p:spPr>
        <p:txBody>
          <a:bodyPr>
            <a:normAutofit/>
          </a:bodyPr>
          <a:lstStyle/>
          <a:p>
            <a:r>
              <a:rPr lang="en-US" dirty="0"/>
              <a:t>Final modifications to TC membership – </a:t>
            </a:r>
          </a:p>
          <a:p>
            <a:pPr lvl="1"/>
            <a:r>
              <a:rPr lang="en-US" dirty="0"/>
              <a:t>Deleted – 13</a:t>
            </a:r>
          </a:p>
          <a:p>
            <a:pPr lvl="1"/>
            <a:r>
              <a:rPr lang="en-US" u="sng" dirty="0"/>
              <a:t>Delayed submitting final based on confirming Secretary and (if necessary) replacing current role</a:t>
            </a:r>
          </a:p>
          <a:p>
            <a:r>
              <a:rPr lang="en-US" dirty="0"/>
              <a:t>Updated 2023-2024 roster attached</a:t>
            </a:r>
          </a:p>
          <a:p>
            <a:r>
              <a:rPr lang="en-US" dirty="0"/>
              <a:t>Request from Steve Duda to be removed</a:t>
            </a:r>
          </a:p>
          <a:p>
            <a:r>
              <a:rPr lang="en-US" dirty="0"/>
              <a:t>How to Import Your TC Roster Information into MS-Outlook - </a:t>
            </a:r>
            <a:r>
              <a:rPr lang="en-US" dirty="0">
                <a:hlinkClick r:id="rId2"/>
              </a:rPr>
              <a:t>http://www.ashrae.org/TCs</a:t>
            </a:r>
            <a:endParaRPr lang="en-US" dirty="0"/>
          </a:p>
          <a:p>
            <a:endParaRPr lang="en-US" dirty="0"/>
          </a:p>
        </p:txBody>
      </p:sp>
      <p:graphicFrame>
        <p:nvGraphicFramePr>
          <p:cNvPr id="6" name="Object 5">
            <a:extLst>
              <a:ext uri="{FF2B5EF4-FFF2-40B4-BE49-F238E27FC236}">
                <a16:creationId xmlns:a16="http://schemas.microsoft.com/office/drawing/2014/main" id="{C7ACB0C5-4E70-7DF3-230D-66EA95602AF6}"/>
              </a:ext>
            </a:extLst>
          </p:cNvPr>
          <p:cNvGraphicFramePr>
            <a:graphicFrameLocks noChangeAspect="1"/>
          </p:cNvGraphicFramePr>
          <p:nvPr>
            <p:extLst>
              <p:ext uri="{D42A27DB-BD31-4B8C-83A1-F6EECF244321}">
                <p14:modId xmlns:p14="http://schemas.microsoft.com/office/powerpoint/2010/main" val="1082558058"/>
              </p:ext>
            </p:extLst>
          </p:nvPr>
        </p:nvGraphicFramePr>
        <p:xfrm>
          <a:off x="9622863" y="2740371"/>
          <a:ext cx="2081457" cy="1835729"/>
        </p:xfrm>
        <a:graphic>
          <a:graphicData uri="http://schemas.openxmlformats.org/presentationml/2006/ole">
            <mc:AlternateContent xmlns:mc="http://schemas.openxmlformats.org/markup-compatibility/2006">
              <mc:Choice xmlns:v="urn:schemas-microsoft-com:vml" Requires="v">
                <p:oleObj name="Acrobat Document" showAsIcon="1" r:id="rId3" imgW="914597" imgH="806311" progId="Acrobat.Document.DC">
                  <p:embed/>
                </p:oleObj>
              </mc:Choice>
              <mc:Fallback>
                <p:oleObj name="Acrobat Document" showAsIcon="1" r:id="rId3" imgW="914597" imgH="806311" progId="Acrobat.Document.DC">
                  <p:embed/>
                  <p:pic>
                    <p:nvPicPr>
                      <p:cNvPr id="6" name="Object 5">
                        <a:extLst>
                          <a:ext uri="{FF2B5EF4-FFF2-40B4-BE49-F238E27FC236}">
                            <a16:creationId xmlns:a16="http://schemas.microsoft.com/office/drawing/2014/main" id="{C7ACB0C5-4E70-7DF3-230D-66EA95602AF6}"/>
                          </a:ext>
                        </a:extLst>
                      </p:cNvPr>
                      <p:cNvPicPr/>
                      <p:nvPr/>
                    </p:nvPicPr>
                    <p:blipFill>
                      <a:blip r:embed="rId4"/>
                      <a:stretch>
                        <a:fillRect/>
                      </a:stretch>
                    </p:blipFill>
                    <p:spPr>
                      <a:xfrm>
                        <a:off x="9622863" y="2740371"/>
                        <a:ext cx="2081457" cy="1835729"/>
                      </a:xfrm>
                      <a:prstGeom prst="rect">
                        <a:avLst/>
                      </a:prstGeom>
                    </p:spPr>
                  </p:pic>
                </p:oleObj>
              </mc:Fallback>
            </mc:AlternateContent>
          </a:graphicData>
        </a:graphic>
      </p:graphicFrame>
    </p:spTree>
    <p:extLst>
      <p:ext uri="{BB962C8B-B14F-4D97-AF65-F5344CB8AC3E}">
        <p14:creationId xmlns:p14="http://schemas.microsoft.com/office/powerpoint/2010/main" val="34721936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4786-08DA-4E29-9A84-D85DC783F60F}"/>
              </a:ext>
            </a:extLst>
          </p:cNvPr>
          <p:cNvSpPr>
            <a:spLocks noGrp="1"/>
          </p:cNvSpPr>
          <p:nvPr>
            <p:ph type="title"/>
          </p:nvPr>
        </p:nvSpPr>
        <p:spPr/>
        <p:txBody>
          <a:bodyPr/>
          <a:lstStyle/>
          <a:p>
            <a:r>
              <a:rPr lang="en-US" dirty="0"/>
              <a:t>Webmaster – Dan Kemper</a:t>
            </a:r>
          </a:p>
        </p:txBody>
      </p:sp>
      <p:sp>
        <p:nvSpPr>
          <p:cNvPr id="3" name="Content Placeholder 2">
            <a:extLst>
              <a:ext uri="{FF2B5EF4-FFF2-40B4-BE49-F238E27FC236}">
                <a16:creationId xmlns:a16="http://schemas.microsoft.com/office/drawing/2014/main" id="{DDE131B1-17CA-48F6-A5F2-67D17CB7F2C9}"/>
              </a:ext>
            </a:extLst>
          </p:cNvPr>
          <p:cNvSpPr>
            <a:spLocks noGrp="1"/>
          </p:cNvSpPr>
          <p:nvPr>
            <p:ph idx="1"/>
          </p:nvPr>
        </p:nvSpPr>
        <p:spPr/>
        <p:txBody>
          <a:bodyPr/>
          <a:lstStyle/>
          <a:p>
            <a:r>
              <a:rPr lang="en-US" dirty="0"/>
              <a:t>General updates and maintenance</a:t>
            </a:r>
          </a:p>
          <a:p>
            <a:pPr lvl="1"/>
            <a:r>
              <a:rPr lang="en-US" dirty="0"/>
              <a:t>Meeting time, agenda and links posted</a:t>
            </a:r>
          </a:p>
          <a:p>
            <a:pPr lvl="1"/>
            <a:r>
              <a:rPr lang="en-US" dirty="0"/>
              <a:t>Winter 2023 agenda, power point and draft minutes posted</a:t>
            </a:r>
          </a:p>
          <a:p>
            <a:endParaRPr lang="en-US" dirty="0"/>
          </a:p>
          <a:p>
            <a:r>
              <a:rPr lang="en-US" dirty="0"/>
              <a:t>Please send slides from 2023 seminars so they can be added to the presentations section of the website</a:t>
            </a:r>
          </a:p>
          <a:p>
            <a:pPr marL="0" indent="0">
              <a:buNone/>
            </a:pPr>
            <a:endParaRPr lang="en-US" dirty="0"/>
          </a:p>
          <a:p>
            <a:r>
              <a:rPr lang="en-US" dirty="0">
                <a:hlinkClick r:id="rId3"/>
              </a:rPr>
              <a:t>https://tc0802.ashraetcs.org</a:t>
            </a:r>
            <a:endParaRPr lang="en-US" dirty="0"/>
          </a:p>
          <a:p>
            <a:endParaRPr lang="en-US" dirty="0"/>
          </a:p>
        </p:txBody>
      </p:sp>
    </p:spTree>
    <p:extLst>
      <p:ext uri="{BB962C8B-B14F-4D97-AF65-F5344CB8AC3E}">
        <p14:creationId xmlns:p14="http://schemas.microsoft.com/office/powerpoint/2010/main" val="27003978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a:bodyPr>
          <a:lstStyle/>
          <a:p>
            <a:r>
              <a:rPr lang="en-US" dirty="0"/>
              <a:t>Honors and Awards – Ray Good</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225317" y="5358284"/>
            <a:ext cx="10515600" cy="1233584"/>
          </a:xfrm>
        </p:spPr>
        <p:txBody>
          <a:bodyPr>
            <a:normAutofit fontScale="62500" lnSpcReduction="20000"/>
          </a:bodyPr>
          <a:lstStyle/>
          <a:p>
            <a:r>
              <a:rPr lang="en-US" dirty="0"/>
              <a:t> Full list of ASHRAE Awards can be found at: 	</a:t>
            </a:r>
            <a:r>
              <a:rPr lang="en-US" dirty="0">
                <a:hlinkClick r:id="rId2"/>
              </a:rPr>
              <a:t>https://www.ashrae.org/membership/honors-and-awards</a:t>
            </a:r>
            <a:endParaRPr lang="en-US" dirty="0"/>
          </a:p>
          <a:p>
            <a:r>
              <a:rPr lang="en-US" dirty="0"/>
              <a:t>Full H&amp;A Presentation located at:</a:t>
            </a:r>
          </a:p>
          <a:p>
            <a:pPr lvl="1"/>
            <a:r>
              <a:rPr lang="en-US" dirty="0"/>
              <a:t>https://www.ashrae.org/file%20library/membership/honors%20and%20awards/ashrae-ha-ppt_may-2023.pptx</a:t>
            </a:r>
          </a:p>
        </p:txBody>
      </p:sp>
      <p:graphicFrame>
        <p:nvGraphicFramePr>
          <p:cNvPr id="4" name="Table 3">
            <a:extLst>
              <a:ext uri="{FF2B5EF4-FFF2-40B4-BE49-F238E27FC236}">
                <a16:creationId xmlns:a16="http://schemas.microsoft.com/office/drawing/2014/main" id="{5D1B6A44-AE46-FD63-8B14-8A27E432259A}"/>
              </a:ext>
            </a:extLst>
          </p:cNvPr>
          <p:cNvGraphicFramePr>
            <a:graphicFrameLocks noGrp="1"/>
          </p:cNvGraphicFramePr>
          <p:nvPr/>
        </p:nvGraphicFramePr>
        <p:xfrm>
          <a:off x="700027" y="1407898"/>
          <a:ext cx="8805987" cy="3950386"/>
        </p:xfrm>
        <a:graphic>
          <a:graphicData uri="http://schemas.openxmlformats.org/drawingml/2006/table">
            <a:tbl>
              <a:tblPr firstRow="1" firstCol="1" bandRow="1">
                <a:tableStyleId>{5C22544A-7EE6-4342-B048-85BDC9FD1C3A}</a:tableStyleId>
              </a:tblPr>
              <a:tblGrid>
                <a:gridCol w="1173498">
                  <a:extLst>
                    <a:ext uri="{9D8B030D-6E8A-4147-A177-3AD203B41FA5}">
                      <a16:colId xmlns:a16="http://schemas.microsoft.com/office/drawing/2014/main" val="2448004191"/>
                    </a:ext>
                  </a:extLst>
                </a:gridCol>
                <a:gridCol w="1156771">
                  <a:extLst>
                    <a:ext uri="{9D8B030D-6E8A-4147-A177-3AD203B41FA5}">
                      <a16:colId xmlns:a16="http://schemas.microsoft.com/office/drawing/2014/main" val="1000074210"/>
                    </a:ext>
                  </a:extLst>
                </a:gridCol>
                <a:gridCol w="3249976">
                  <a:extLst>
                    <a:ext uri="{9D8B030D-6E8A-4147-A177-3AD203B41FA5}">
                      <a16:colId xmlns:a16="http://schemas.microsoft.com/office/drawing/2014/main" val="2729949105"/>
                    </a:ext>
                  </a:extLst>
                </a:gridCol>
                <a:gridCol w="3225742">
                  <a:extLst>
                    <a:ext uri="{9D8B030D-6E8A-4147-A177-3AD203B41FA5}">
                      <a16:colId xmlns:a16="http://schemas.microsoft.com/office/drawing/2014/main" val="2090080673"/>
                    </a:ext>
                  </a:extLst>
                </a:gridCol>
              </a:tblGrid>
              <a:tr h="498556">
                <a:tc>
                  <a:txBody>
                    <a:bodyPr/>
                    <a:lstStyle/>
                    <a:p>
                      <a:pPr marL="0" marR="0" algn="ctr">
                        <a:spcBef>
                          <a:spcPts val="0"/>
                        </a:spcBef>
                        <a:spcAft>
                          <a:spcPts val="0"/>
                        </a:spcAft>
                      </a:pPr>
                      <a:r>
                        <a:rPr lang="en-US" sz="1400" dirty="0">
                          <a:effectLst/>
                        </a:rPr>
                        <a:t>Previous Deadline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tc>
                  <a:txBody>
                    <a:bodyPr/>
                    <a:lstStyle/>
                    <a:p>
                      <a:pPr marL="0" marR="0" algn="ctr">
                        <a:spcBef>
                          <a:spcPts val="0"/>
                        </a:spcBef>
                        <a:spcAft>
                          <a:spcPts val="0"/>
                        </a:spcAft>
                      </a:pPr>
                      <a:r>
                        <a:rPr lang="en-US" sz="1400" dirty="0">
                          <a:effectLst/>
                        </a:rPr>
                        <a:t>New Deadline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tc>
                  <a:txBody>
                    <a:bodyPr/>
                    <a:lstStyle/>
                    <a:p>
                      <a:pPr marL="0" marR="0" algn="ctr">
                        <a:spcBef>
                          <a:spcPts val="0"/>
                        </a:spcBef>
                        <a:spcAft>
                          <a:spcPts val="0"/>
                        </a:spcAft>
                      </a:pPr>
                      <a:r>
                        <a:rPr lang="en-US" sz="1400" dirty="0">
                          <a:effectLst/>
                        </a:rPr>
                        <a:t>Award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tc>
                  <a:txBody>
                    <a:bodyPr/>
                    <a:lstStyle/>
                    <a:p>
                      <a:pPr marL="0" marR="0" algn="ctr">
                        <a:spcBef>
                          <a:spcPts val="0"/>
                        </a:spcBef>
                        <a:spcAft>
                          <a:spcPts val="0"/>
                        </a:spcAft>
                      </a:pPr>
                      <a:r>
                        <a:rPr lang="en-US" sz="1400" dirty="0">
                          <a:effectLst/>
                        </a:rPr>
                        <a:t>How does this impact me?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extLst>
                  <a:ext uri="{0D108BD9-81ED-4DB2-BD59-A6C34878D82A}">
                    <a16:rowId xmlns:a16="http://schemas.microsoft.com/office/drawing/2014/main" val="2891888237"/>
                  </a:ext>
                </a:extLst>
              </a:tr>
              <a:tr h="1744950">
                <a:tc>
                  <a:txBody>
                    <a:bodyPr/>
                    <a:lstStyle/>
                    <a:p>
                      <a:pPr marL="0" marR="0" algn="ctr">
                        <a:spcBef>
                          <a:spcPts val="0"/>
                        </a:spcBef>
                        <a:spcAft>
                          <a:spcPts val="0"/>
                        </a:spcAft>
                      </a:pPr>
                      <a:r>
                        <a:rPr lang="en-US" sz="1400">
                          <a:effectLst/>
                        </a:rPr>
                        <a:t>December 1</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tc>
                  <a:txBody>
                    <a:bodyPr/>
                    <a:lstStyle/>
                    <a:p>
                      <a:pPr marL="0" marR="0" algn="ctr">
                        <a:spcBef>
                          <a:spcPts val="0"/>
                        </a:spcBef>
                        <a:spcAft>
                          <a:spcPts val="0"/>
                        </a:spcAft>
                      </a:pPr>
                      <a:r>
                        <a:rPr lang="en-US" sz="1400" dirty="0">
                          <a:effectLst/>
                        </a:rPr>
                        <a:t>May 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tc>
                  <a:txBody>
                    <a:bodyPr/>
                    <a:lstStyle/>
                    <a:p>
                      <a:pPr marL="342900" marR="0" lvl="0" indent="-342900">
                        <a:spcBef>
                          <a:spcPts val="0"/>
                        </a:spcBef>
                        <a:spcAft>
                          <a:spcPts val="0"/>
                        </a:spcAft>
                        <a:buFont typeface="Symbol" panose="05050102010706020507" pitchFamily="18" charset="2"/>
                        <a:buChar char=""/>
                      </a:pPr>
                      <a:r>
                        <a:rPr lang="en-US" sz="1400" dirty="0">
                          <a:effectLst/>
                        </a:rPr>
                        <a:t>ASHRAE Award for Distinguished Public Service</a:t>
                      </a:r>
                    </a:p>
                    <a:p>
                      <a:pPr marL="342900" marR="0" lvl="0" indent="-342900">
                        <a:spcBef>
                          <a:spcPts val="0"/>
                        </a:spcBef>
                        <a:spcAft>
                          <a:spcPts val="0"/>
                        </a:spcAft>
                        <a:buFont typeface="Symbol" panose="05050102010706020507" pitchFamily="18" charset="2"/>
                        <a:buChar char=""/>
                      </a:pPr>
                      <a:r>
                        <a:rPr lang="en-US" sz="1400" dirty="0">
                          <a:effectLst/>
                        </a:rPr>
                        <a:t>ASHRAE Hall of Fame</a:t>
                      </a:r>
                    </a:p>
                    <a:p>
                      <a:pPr marL="342900" marR="0" lvl="0" indent="-342900">
                        <a:spcBef>
                          <a:spcPts val="0"/>
                        </a:spcBef>
                        <a:spcAft>
                          <a:spcPts val="0"/>
                        </a:spcAft>
                        <a:buFont typeface="Symbol" panose="05050102010706020507" pitchFamily="18" charset="2"/>
                        <a:buChar char=""/>
                      </a:pPr>
                      <a:r>
                        <a:rPr lang="en-US" sz="1400" dirty="0">
                          <a:effectLst/>
                        </a:rPr>
                        <a:t>ASHRAE Pioneers of the Industry</a:t>
                      </a:r>
                    </a:p>
                    <a:p>
                      <a:pPr marL="342900" marR="0" lvl="0" indent="-342900">
                        <a:spcBef>
                          <a:spcPts val="0"/>
                        </a:spcBef>
                        <a:spcAft>
                          <a:spcPts val="0"/>
                        </a:spcAft>
                        <a:buFont typeface="Symbol" panose="05050102010706020507" pitchFamily="18" charset="2"/>
                        <a:buChar char=""/>
                      </a:pPr>
                      <a:r>
                        <a:rPr lang="en-US" sz="1400" dirty="0">
                          <a:effectLst/>
                        </a:rPr>
                        <a:t>Fellow</a:t>
                      </a:r>
                    </a:p>
                    <a:p>
                      <a:pPr marL="342900" marR="0" lvl="0" indent="-342900">
                        <a:spcBef>
                          <a:spcPts val="0"/>
                        </a:spcBef>
                        <a:spcAft>
                          <a:spcPts val="0"/>
                        </a:spcAft>
                        <a:buFont typeface="Symbol" panose="05050102010706020507" pitchFamily="18" charset="2"/>
                        <a:buChar char=""/>
                      </a:pPr>
                      <a:r>
                        <a:rPr lang="en-US" sz="1400" dirty="0">
                          <a:effectLst/>
                        </a:rPr>
                        <a:t>F. Paul Anderson Award</a:t>
                      </a:r>
                    </a:p>
                    <a:p>
                      <a:pPr marL="342900" marR="0" lvl="0" indent="-342900">
                        <a:spcBef>
                          <a:spcPts val="0"/>
                        </a:spcBef>
                        <a:spcAft>
                          <a:spcPts val="0"/>
                        </a:spcAft>
                        <a:buFont typeface="Symbol" panose="05050102010706020507" pitchFamily="18" charset="2"/>
                        <a:buChar char=""/>
                      </a:pPr>
                      <a:r>
                        <a:rPr lang="en-US" sz="1400" dirty="0">
                          <a:effectLst/>
                        </a:rPr>
                        <a:t>Honorary Member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tc>
                <a:tc>
                  <a:txBody>
                    <a:bodyPr/>
                    <a:lstStyle/>
                    <a:p>
                      <a:pPr marL="0" marR="0">
                        <a:spcBef>
                          <a:spcPts val="0"/>
                        </a:spcBef>
                        <a:spcAft>
                          <a:spcPts val="0"/>
                        </a:spcAft>
                      </a:pPr>
                      <a:r>
                        <a:rPr lang="en-US" sz="1400" dirty="0">
                          <a:effectLst/>
                        </a:rPr>
                        <a:t>You may have been preparing nominations to submit by December 1, 2023, but you now have an additional six months to submit those nominations since the deadline is now May 1, 2024. These awards will still be presented at the 2025 Winter Conference.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tc>
                <a:extLst>
                  <a:ext uri="{0D108BD9-81ED-4DB2-BD59-A6C34878D82A}">
                    <a16:rowId xmlns:a16="http://schemas.microsoft.com/office/drawing/2014/main" val="3047207578"/>
                  </a:ext>
                </a:extLst>
              </a:tr>
              <a:tr h="1435288">
                <a:tc>
                  <a:txBody>
                    <a:bodyPr/>
                    <a:lstStyle/>
                    <a:p>
                      <a:pPr marL="0" marR="0" algn="ctr">
                        <a:spcBef>
                          <a:spcPts val="0"/>
                        </a:spcBef>
                        <a:spcAft>
                          <a:spcPts val="0"/>
                        </a:spcAft>
                      </a:pPr>
                      <a:r>
                        <a:rPr lang="en-US" sz="1400">
                          <a:effectLst/>
                        </a:rPr>
                        <a:t>May 1</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tc>
                  <a:txBody>
                    <a:bodyPr/>
                    <a:lstStyle/>
                    <a:p>
                      <a:pPr marL="0" marR="0" algn="ctr">
                        <a:spcBef>
                          <a:spcPts val="0"/>
                        </a:spcBef>
                        <a:spcAft>
                          <a:spcPts val="0"/>
                        </a:spcAft>
                      </a:pPr>
                      <a:r>
                        <a:rPr lang="en-US" sz="1400">
                          <a:effectLst/>
                        </a:rPr>
                        <a:t>December 1</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nchor="ctr"/>
                </a:tc>
                <a:tc>
                  <a:txBody>
                    <a:bodyPr/>
                    <a:lstStyle/>
                    <a:p>
                      <a:pPr marL="342900" marR="0" lvl="0" indent="-342900">
                        <a:spcBef>
                          <a:spcPts val="0"/>
                        </a:spcBef>
                        <a:spcAft>
                          <a:spcPts val="0"/>
                        </a:spcAft>
                        <a:buFont typeface="Symbol" panose="05050102010706020507" pitchFamily="18" charset="2"/>
                        <a:buChar char=""/>
                      </a:pPr>
                      <a:r>
                        <a:rPr lang="en-US" sz="1400" dirty="0">
                          <a:effectLst/>
                        </a:rPr>
                        <a:t>Andrew T. Boggs Service Award</a:t>
                      </a:r>
                    </a:p>
                    <a:p>
                      <a:pPr marL="342900" marR="0" lvl="0" indent="-342900">
                        <a:spcBef>
                          <a:spcPts val="0"/>
                        </a:spcBef>
                        <a:spcAft>
                          <a:spcPts val="0"/>
                        </a:spcAft>
                        <a:buFont typeface="Symbol" panose="05050102010706020507" pitchFamily="18" charset="2"/>
                        <a:buChar char=""/>
                      </a:pPr>
                      <a:r>
                        <a:rPr lang="en-US" sz="1400" dirty="0">
                          <a:effectLst/>
                        </a:rPr>
                        <a:t>Distinguished Service Award (DSA)</a:t>
                      </a:r>
                    </a:p>
                    <a:p>
                      <a:pPr marL="342900" marR="0" lvl="0" indent="-342900">
                        <a:spcBef>
                          <a:spcPts val="0"/>
                        </a:spcBef>
                        <a:spcAft>
                          <a:spcPts val="0"/>
                        </a:spcAft>
                        <a:buFont typeface="Symbol" panose="05050102010706020507" pitchFamily="18" charset="2"/>
                        <a:buChar char=""/>
                      </a:pPr>
                      <a:r>
                        <a:rPr lang="en-US" sz="1400" dirty="0">
                          <a:effectLst/>
                        </a:rPr>
                        <a:t>Exceptional Service Award (ESA)</a:t>
                      </a:r>
                    </a:p>
                    <a:p>
                      <a:pPr marL="342900" marR="0" lvl="0" indent="-342900">
                        <a:spcBef>
                          <a:spcPts val="0"/>
                        </a:spcBef>
                        <a:spcAft>
                          <a:spcPts val="0"/>
                        </a:spcAft>
                        <a:buFont typeface="Symbol" panose="05050102010706020507" pitchFamily="18" charset="2"/>
                        <a:buChar char=""/>
                      </a:pPr>
                      <a:r>
                        <a:rPr lang="en-US" sz="1400" dirty="0">
                          <a:effectLst/>
                        </a:rPr>
                        <a:t>Louise &amp; Bill Holladay Distinguished Fellow Award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tc>
                <a:tc>
                  <a:txBody>
                    <a:bodyPr/>
                    <a:lstStyle/>
                    <a:p>
                      <a:pPr marL="0" marR="0">
                        <a:spcBef>
                          <a:spcPts val="0"/>
                        </a:spcBef>
                        <a:spcAft>
                          <a:spcPts val="0"/>
                        </a:spcAft>
                      </a:pPr>
                      <a:r>
                        <a:rPr lang="en-US" sz="1400" dirty="0">
                          <a:effectLst/>
                        </a:rPr>
                        <a:t>These awards just had a deadline earlier this month, but you’ll get another chance to submit more nominations by December 1, 2023. Any approved nominees from the recent May 1, 2023 deadline and the upcoming December 1, 2023 deadline will be honored at the 2024 Annual Conference.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5787" marR="55787" marT="0" marB="0"/>
                </a:tc>
                <a:extLst>
                  <a:ext uri="{0D108BD9-81ED-4DB2-BD59-A6C34878D82A}">
                    <a16:rowId xmlns:a16="http://schemas.microsoft.com/office/drawing/2014/main" val="2907231925"/>
                  </a:ext>
                </a:extLst>
              </a:tr>
            </a:tbl>
          </a:graphicData>
        </a:graphic>
      </p:graphicFrame>
    </p:spTree>
    <p:extLst>
      <p:ext uri="{BB962C8B-B14F-4D97-AF65-F5344CB8AC3E}">
        <p14:creationId xmlns:p14="http://schemas.microsoft.com/office/powerpoint/2010/main" val="10784270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person posing for a picture&#10;&#10;Description automatically generated with medium confidence">
            <a:extLst>
              <a:ext uri="{FF2B5EF4-FFF2-40B4-BE49-F238E27FC236}">
                <a16:creationId xmlns:a16="http://schemas.microsoft.com/office/drawing/2014/main" id="{CE6D398D-4C20-460B-93A9-71C7980190B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3"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0511895D-6096-4CA7-80A3-86B201377EB5}"/>
              </a:ext>
            </a:extLst>
          </p:cNvPr>
          <p:cNvSpPr>
            <a:spLocks noGrp="1"/>
          </p:cNvSpPr>
          <p:nvPr>
            <p:ph type="title"/>
          </p:nvPr>
        </p:nvSpPr>
        <p:spPr>
          <a:xfrm>
            <a:off x="677333" y="609600"/>
            <a:ext cx="3851123" cy="1320800"/>
          </a:xfrm>
        </p:spPr>
        <p:txBody>
          <a:bodyPr>
            <a:normAutofit/>
          </a:bodyPr>
          <a:lstStyle/>
          <a:p>
            <a:pPr>
              <a:lnSpc>
                <a:spcPct val="90000"/>
              </a:lnSpc>
            </a:pPr>
            <a:r>
              <a:rPr lang="en-US" sz="2800"/>
              <a:t>Personal Awards for</a:t>
            </a:r>
            <a:br>
              <a:rPr lang="en-US" sz="2800"/>
            </a:br>
            <a:r>
              <a:rPr lang="en-US" sz="2800"/>
              <a:t>General Society Activities</a:t>
            </a:r>
          </a:p>
        </p:txBody>
      </p:sp>
      <p:sp>
        <p:nvSpPr>
          <p:cNvPr id="3" name="Content Placeholder 2">
            <a:extLst>
              <a:ext uri="{FF2B5EF4-FFF2-40B4-BE49-F238E27FC236}">
                <a16:creationId xmlns:a16="http://schemas.microsoft.com/office/drawing/2014/main" id="{3B26896F-3406-453A-9D71-D880A3970AE2}"/>
              </a:ext>
            </a:extLst>
          </p:cNvPr>
          <p:cNvSpPr>
            <a:spLocks noGrp="1"/>
          </p:cNvSpPr>
          <p:nvPr>
            <p:ph idx="1"/>
          </p:nvPr>
        </p:nvSpPr>
        <p:spPr>
          <a:xfrm>
            <a:off x="350729" y="1903956"/>
            <a:ext cx="4922729" cy="4709785"/>
          </a:xfrm>
        </p:spPr>
        <p:txBody>
          <a:bodyPr>
            <a:noAutofit/>
          </a:bodyPr>
          <a:lstStyle/>
          <a:p>
            <a:pPr>
              <a:lnSpc>
                <a:spcPct val="90000"/>
              </a:lnSpc>
            </a:pPr>
            <a:r>
              <a:rPr lang="en-US" sz="1400" b="1" dirty="0"/>
              <a:t>Distinguished Service Award (DSA)</a:t>
            </a:r>
          </a:p>
          <a:p>
            <a:pPr lvl="1">
              <a:lnSpc>
                <a:spcPct val="90000"/>
              </a:lnSpc>
            </a:pPr>
            <a:r>
              <a:rPr lang="en-US" sz="1400" dirty="0"/>
              <a:t>Recognizes members who have served the Society faithfully and with distinction or otherwise given freely of their time and talent on behalf of the Society. A minimum of 15 points required on the point tally form.</a:t>
            </a:r>
          </a:p>
          <a:p>
            <a:pPr lvl="1">
              <a:lnSpc>
                <a:spcPct val="90000"/>
              </a:lnSpc>
            </a:pPr>
            <a:r>
              <a:rPr lang="en-US" sz="1400" dirty="0">
                <a:solidFill>
                  <a:srgbClr val="FF0000"/>
                </a:solidFill>
              </a:rPr>
              <a:t>Nomination deadline: December 1</a:t>
            </a:r>
          </a:p>
          <a:p>
            <a:pPr>
              <a:lnSpc>
                <a:spcPct val="90000"/>
              </a:lnSpc>
            </a:pPr>
            <a:r>
              <a:rPr lang="en-US" sz="1400" b="1" dirty="0"/>
              <a:t>Exceptional Service Award (ESA)</a:t>
            </a:r>
          </a:p>
          <a:p>
            <a:pPr lvl="1">
              <a:lnSpc>
                <a:spcPct val="90000"/>
              </a:lnSpc>
            </a:pPr>
            <a:r>
              <a:rPr lang="en-US" sz="1400" dirty="0"/>
              <a:t>Similar to the DSA, except 45 points are required on the point tally form and the member must have been a Full Member for at least ten years.</a:t>
            </a:r>
          </a:p>
          <a:p>
            <a:pPr lvl="1">
              <a:lnSpc>
                <a:spcPct val="90000"/>
              </a:lnSpc>
            </a:pPr>
            <a:r>
              <a:rPr lang="en-US" sz="1400" dirty="0">
                <a:solidFill>
                  <a:srgbClr val="FF0000"/>
                </a:solidFill>
              </a:rPr>
              <a:t>Nomination deadline: December 1</a:t>
            </a:r>
          </a:p>
          <a:p>
            <a:pPr>
              <a:lnSpc>
                <a:spcPct val="90000"/>
              </a:lnSpc>
            </a:pPr>
            <a:r>
              <a:rPr lang="en-US" sz="1400" b="1" dirty="0"/>
              <a:t>Developing Leader Award</a:t>
            </a:r>
          </a:p>
          <a:p>
            <a:pPr lvl="1">
              <a:lnSpc>
                <a:spcPct val="90000"/>
              </a:lnSpc>
            </a:pPr>
            <a:r>
              <a:rPr lang="en-US" sz="1400" dirty="0"/>
              <a:t>This award recognizes new members who have shown diverse involvement and commitment to ASHRAE withing five years of their Association Member join date.</a:t>
            </a:r>
          </a:p>
          <a:p>
            <a:pPr lvl="1">
              <a:lnSpc>
                <a:spcPct val="90000"/>
              </a:lnSpc>
            </a:pPr>
            <a:r>
              <a:rPr lang="en-US" sz="1400" dirty="0">
                <a:solidFill>
                  <a:srgbClr val="FF0000"/>
                </a:solidFill>
              </a:rPr>
              <a:t>Recommended by the YEA Committee</a:t>
            </a:r>
          </a:p>
        </p:txBody>
      </p:sp>
    </p:spTree>
    <p:extLst>
      <p:ext uri="{BB962C8B-B14F-4D97-AF65-F5344CB8AC3E}">
        <p14:creationId xmlns:p14="http://schemas.microsoft.com/office/powerpoint/2010/main" val="28434226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F4AA9-8A98-4BF2-975A-27CC1E43884E}"/>
              </a:ext>
            </a:extLst>
          </p:cNvPr>
          <p:cNvSpPr>
            <a:spLocks noGrp="1"/>
          </p:cNvSpPr>
          <p:nvPr>
            <p:ph type="title"/>
          </p:nvPr>
        </p:nvSpPr>
        <p:spPr/>
        <p:txBody>
          <a:bodyPr/>
          <a:lstStyle/>
          <a:p>
            <a:r>
              <a:rPr lang="en-US" dirty="0"/>
              <a:t>Honors and Awards Flowchart</a:t>
            </a:r>
          </a:p>
        </p:txBody>
      </p:sp>
      <p:pic>
        <p:nvPicPr>
          <p:cNvPr id="3" name="Picture 2">
            <a:extLst>
              <a:ext uri="{FF2B5EF4-FFF2-40B4-BE49-F238E27FC236}">
                <a16:creationId xmlns:a16="http://schemas.microsoft.com/office/drawing/2014/main" id="{FF480739-B9D5-48A5-A4D3-7CAB1DBA27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575" y="0"/>
            <a:ext cx="11198849" cy="7260393"/>
          </a:xfrm>
          <a:prstGeom prst="rect">
            <a:avLst/>
          </a:prstGeom>
        </p:spPr>
      </p:pic>
    </p:spTree>
    <p:extLst>
      <p:ext uri="{BB962C8B-B14F-4D97-AF65-F5344CB8AC3E}">
        <p14:creationId xmlns:p14="http://schemas.microsoft.com/office/powerpoint/2010/main" val="35013805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lstStyle/>
          <a:p>
            <a:pPr algn="r"/>
            <a:r>
              <a:rPr lang="en-US" dirty="0"/>
              <a:t>Honors and Awards – Ray Good                         Continued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82958"/>
          </a:xfrm>
        </p:spPr>
        <p:txBody>
          <a:bodyPr>
            <a:normAutofit/>
          </a:bodyPr>
          <a:lstStyle/>
          <a:p>
            <a:pPr marL="0" indent="0">
              <a:buNone/>
            </a:pPr>
            <a:r>
              <a:rPr lang="en-US" dirty="0"/>
              <a:t>TC8.2 Member DSA Qualifications (15 Points) </a:t>
            </a:r>
          </a:p>
          <a:p>
            <a:pPr marL="0" indent="0">
              <a:buNone/>
            </a:pPr>
            <a:endParaRPr lang="en-US" sz="2900" dirty="0"/>
          </a:p>
          <a:p>
            <a:pPr marL="0" indent="0">
              <a:buNone/>
            </a:pPr>
            <a:endParaRPr lang="en-US" sz="2900" dirty="0"/>
          </a:p>
          <a:p>
            <a:endParaRPr lang="en-US" dirty="0"/>
          </a:p>
        </p:txBody>
      </p:sp>
      <p:pic>
        <p:nvPicPr>
          <p:cNvPr id="5" name="Picture 4">
            <a:extLst>
              <a:ext uri="{FF2B5EF4-FFF2-40B4-BE49-F238E27FC236}">
                <a16:creationId xmlns:a16="http://schemas.microsoft.com/office/drawing/2014/main" id="{5903524C-E261-5766-091B-0E66B671676E}"/>
              </a:ext>
            </a:extLst>
          </p:cNvPr>
          <p:cNvPicPr>
            <a:picLocks noChangeAspect="1"/>
          </p:cNvPicPr>
          <p:nvPr/>
        </p:nvPicPr>
        <p:blipFill>
          <a:blip r:embed="rId2"/>
          <a:stretch>
            <a:fillRect/>
          </a:stretch>
        </p:blipFill>
        <p:spPr>
          <a:xfrm>
            <a:off x="256360" y="1932108"/>
            <a:ext cx="11679280" cy="1629002"/>
          </a:xfrm>
          <a:prstGeom prst="rect">
            <a:avLst/>
          </a:prstGeom>
        </p:spPr>
      </p:pic>
      <p:pic>
        <p:nvPicPr>
          <p:cNvPr id="7" name="Picture 6">
            <a:extLst>
              <a:ext uri="{FF2B5EF4-FFF2-40B4-BE49-F238E27FC236}">
                <a16:creationId xmlns:a16="http://schemas.microsoft.com/office/drawing/2014/main" id="{52CCC1E2-4685-6D5F-DEA4-1E88D2874A66}"/>
              </a:ext>
            </a:extLst>
          </p:cNvPr>
          <p:cNvPicPr>
            <a:picLocks noChangeAspect="1"/>
          </p:cNvPicPr>
          <p:nvPr/>
        </p:nvPicPr>
        <p:blipFill>
          <a:blip r:embed="rId3"/>
          <a:stretch>
            <a:fillRect/>
          </a:stretch>
        </p:blipFill>
        <p:spPr>
          <a:xfrm>
            <a:off x="256360" y="4264921"/>
            <a:ext cx="8659433" cy="1590897"/>
          </a:xfrm>
          <a:prstGeom prst="rect">
            <a:avLst/>
          </a:prstGeom>
        </p:spPr>
      </p:pic>
      <p:sp>
        <p:nvSpPr>
          <p:cNvPr id="8" name="Content Placeholder 2">
            <a:extLst>
              <a:ext uri="{FF2B5EF4-FFF2-40B4-BE49-F238E27FC236}">
                <a16:creationId xmlns:a16="http://schemas.microsoft.com/office/drawing/2014/main" id="{963997D7-4BE6-4A15-2A64-62A238C72A56}"/>
              </a:ext>
            </a:extLst>
          </p:cNvPr>
          <p:cNvSpPr txBox="1">
            <a:spLocks/>
          </p:cNvSpPr>
          <p:nvPr/>
        </p:nvSpPr>
        <p:spPr>
          <a:xfrm>
            <a:off x="743932" y="3748793"/>
            <a:ext cx="10515600" cy="4829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TC8.2 Member ESA Qualifications (45 Points) </a:t>
            </a:r>
          </a:p>
          <a:p>
            <a:pPr marL="0" indent="0">
              <a:buFont typeface="Arial" panose="020B0604020202020204" pitchFamily="34" charset="0"/>
              <a:buNone/>
            </a:pPr>
            <a:endParaRPr lang="en-US" sz="2900" dirty="0"/>
          </a:p>
          <a:p>
            <a:pPr marL="0" indent="0">
              <a:buFont typeface="Arial" panose="020B0604020202020204" pitchFamily="34" charset="0"/>
              <a:buNone/>
            </a:pPr>
            <a:endParaRPr lang="en-US" sz="2900" dirty="0"/>
          </a:p>
          <a:p>
            <a:endParaRPr lang="en-US" dirty="0"/>
          </a:p>
        </p:txBody>
      </p:sp>
    </p:spTree>
    <p:extLst>
      <p:ext uri="{BB962C8B-B14F-4D97-AF65-F5344CB8AC3E}">
        <p14:creationId xmlns:p14="http://schemas.microsoft.com/office/powerpoint/2010/main" val="13475060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lstStyle/>
          <a:p>
            <a:pPr algn="r"/>
            <a:r>
              <a:rPr lang="en-US" dirty="0"/>
              <a:t>Honors and Awards – Ray Good                         Continued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82958"/>
          </a:xfrm>
        </p:spPr>
        <p:txBody>
          <a:bodyPr>
            <a:normAutofit/>
          </a:bodyPr>
          <a:lstStyle/>
          <a:p>
            <a:pPr marL="0" indent="0">
              <a:buNone/>
            </a:pPr>
            <a:r>
              <a:rPr lang="en-US" dirty="0"/>
              <a:t>TC8.2 Member </a:t>
            </a:r>
            <a:r>
              <a:rPr lang="en-US" dirty="0" err="1"/>
              <a:t>Qualifictions</a:t>
            </a:r>
            <a:r>
              <a:rPr lang="en-US" dirty="0"/>
              <a:t>  </a:t>
            </a:r>
          </a:p>
          <a:p>
            <a:pPr marL="0" indent="0">
              <a:buNone/>
            </a:pPr>
            <a:endParaRPr lang="en-US" sz="2900" dirty="0"/>
          </a:p>
          <a:p>
            <a:pPr marL="0" indent="0">
              <a:buNone/>
            </a:pPr>
            <a:endParaRPr lang="en-US" sz="2900" dirty="0"/>
          </a:p>
          <a:p>
            <a:endParaRPr lang="en-US" dirty="0"/>
          </a:p>
        </p:txBody>
      </p:sp>
      <p:pic>
        <p:nvPicPr>
          <p:cNvPr id="6" name="Picture 5">
            <a:extLst>
              <a:ext uri="{FF2B5EF4-FFF2-40B4-BE49-F238E27FC236}">
                <a16:creationId xmlns:a16="http://schemas.microsoft.com/office/drawing/2014/main" id="{E1BC6C08-C415-6C14-00FD-38F2825D114E}"/>
              </a:ext>
            </a:extLst>
          </p:cNvPr>
          <p:cNvPicPr>
            <a:picLocks noChangeAspect="1"/>
          </p:cNvPicPr>
          <p:nvPr/>
        </p:nvPicPr>
        <p:blipFill>
          <a:blip r:embed="rId2"/>
          <a:stretch>
            <a:fillRect/>
          </a:stretch>
        </p:blipFill>
        <p:spPr>
          <a:xfrm>
            <a:off x="647765" y="1856096"/>
            <a:ext cx="6135172" cy="4759235"/>
          </a:xfrm>
          <a:prstGeom prst="rect">
            <a:avLst/>
          </a:prstGeom>
        </p:spPr>
      </p:pic>
    </p:spTree>
    <p:extLst>
      <p:ext uri="{BB962C8B-B14F-4D97-AF65-F5344CB8AC3E}">
        <p14:creationId xmlns:p14="http://schemas.microsoft.com/office/powerpoint/2010/main" val="7175509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lstStyle/>
          <a:p>
            <a:pPr algn="r"/>
            <a:r>
              <a:rPr lang="en-US" dirty="0"/>
              <a:t>Honors and Awards – Ray Good                         Continued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1"/>
          </p:nvPr>
        </p:nvSpPr>
        <p:spPr>
          <a:xfrm>
            <a:off x="743932" y="1373138"/>
            <a:ext cx="10515600" cy="4989562"/>
          </a:xfrm>
        </p:spPr>
        <p:txBody>
          <a:bodyPr>
            <a:normAutofit/>
          </a:bodyPr>
          <a:lstStyle/>
          <a:p>
            <a:pPr marL="0" indent="0">
              <a:buNone/>
            </a:pPr>
            <a:r>
              <a:rPr lang="en-US" dirty="0"/>
              <a:t>Current Activities:</a:t>
            </a:r>
            <a:endParaRPr lang="en-US" sz="2900" dirty="0"/>
          </a:p>
          <a:p>
            <a:pPr marL="514350" indent="-514350">
              <a:buFont typeface="+mj-lt"/>
              <a:buAutoNum type="arabicPeriod"/>
            </a:pPr>
            <a:r>
              <a:rPr lang="en-US" sz="2900" dirty="0"/>
              <a:t>Currently Exploring </a:t>
            </a:r>
          </a:p>
          <a:p>
            <a:pPr lvl="1"/>
            <a:r>
              <a:rPr lang="en-US" dirty="0"/>
              <a:t>Phil Johnson for Standards Achievement Award</a:t>
            </a:r>
          </a:p>
          <a:p>
            <a:pPr lvl="1"/>
            <a:r>
              <a:rPr lang="en-US" dirty="0"/>
              <a:t>Matt Cambio – Does not yet meet minimum qualification points</a:t>
            </a:r>
          </a:p>
          <a:p>
            <a:pPr marL="514350" indent="-514350">
              <a:buFont typeface="+mj-lt"/>
              <a:buAutoNum type="arabicPeriod"/>
            </a:pPr>
            <a:r>
              <a:rPr lang="en-US" dirty="0"/>
              <a:t>Encourage all members to update their ASHARE bios in an effort to qualify for additional honors and awards recognition</a:t>
            </a:r>
          </a:p>
          <a:p>
            <a:pPr marL="514350" indent="-514350">
              <a:buFont typeface="+mj-lt"/>
              <a:buAutoNum type="arabicPeriod"/>
            </a:pPr>
            <a:r>
              <a:rPr lang="en-US" dirty="0"/>
              <a:t>Consider others who may qualify as a Fellow or other awards</a:t>
            </a:r>
          </a:p>
          <a:p>
            <a:endParaRPr lang="en-US" dirty="0"/>
          </a:p>
        </p:txBody>
      </p:sp>
    </p:spTree>
    <p:extLst>
      <p:ext uri="{BB962C8B-B14F-4D97-AF65-F5344CB8AC3E}">
        <p14:creationId xmlns:p14="http://schemas.microsoft.com/office/powerpoint/2010/main" val="39581201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F174-CD96-4C77-BC3A-A3E3EDB71030}"/>
              </a:ext>
            </a:extLst>
          </p:cNvPr>
          <p:cNvSpPr>
            <a:spLocks noGrp="1"/>
          </p:cNvSpPr>
          <p:nvPr>
            <p:ph type="title"/>
          </p:nvPr>
        </p:nvSpPr>
        <p:spPr/>
        <p:txBody>
          <a:bodyPr/>
          <a:lstStyle/>
          <a:p>
            <a:r>
              <a:rPr lang="en-US" dirty="0"/>
              <a:t>TC Chairs Breakfast Report – T. Abruzzo</a:t>
            </a:r>
          </a:p>
        </p:txBody>
      </p:sp>
      <p:sp>
        <p:nvSpPr>
          <p:cNvPr id="8" name="TextBox 7">
            <a:extLst>
              <a:ext uri="{FF2B5EF4-FFF2-40B4-BE49-F238E27FC236}">
                <a16:creationId xmlns:a16="http://schemas.microsoft.com/office/drawing/2014/main" id="{9617B261-C910-6788-8F40-9E3127ED362D}"/>
              </a:ext>
            </a:extLst>
          </p:cNvPr>
          <p:cNvSpPr txBox="1"/>
          <p:nvPr/>
        </p:nvSpPr>
        <p:spPr>
          <a:xfrm>
            <a:off x="221078" y="1649779"/>
            <a:ext cx="10515599" cy="4832092"/>
          </a:xfrm>
          <a:prstGeom prst="rect">
            <a:avLst/>
          </a:prstGeom>
          <a:noFill/>
        </p:spPr>
        <p:txBody>
          <a:bodyPr wrap="square">
            <a:spAutoFit/>
          </a:bodyPr>
          <a:lstStyle/>
          <a:p>
            <a:r>
              <a:rPr lang="en-US" sz="2800" dirty="0"/>
              <a:t>Agenda 6/25/23</a:t>
            </a:r>
          </a:p>
          <a:p>
            <a:pPr marL="342900" indent="-342900">
              <a:buFont typeface="+mj-lt"/>
              <a:buAutoNum type="arabicPeriod"/>
            </a:pPr>
            <a:r>
              <a:rPr lang="en-US" sz="2800" dirty="0"/>
              <a:t>Welcome and Code of Ethics – Kevin Mercer</a:t>
            </a:r>
          </a:p>
          <a:p>
            <a:pPr marL="342900" indent="-342900">
              <a:buFont typeface="+mj-lt"/>
              <a:buAutoNum type="arabicPeriod"/>
            </a:pPr>
            <a:r>
              <a:rPr lang="en-US" sz="2800" dirty="0"/>
              <a:t>Task Force on Building Decarbonization – Luke Leung</a:t>
            </a:r>
          </a:p>
          <a:p>
            <a:pPr marL="342900" indent="-342900">
              <a:buFont typeface="+mj-lt"/>
              <a:buAutoNum type="arabicPeriod"/>
            </a:pPr>
            <a:r>
              <a:rPr lang="en-US" sz="2800" dirty="0"/>
              <a:t> Government Affairs Committee – Alice Yates</a:t>
            </a:r>
          </a:p>
          <a:p>
            <a:pPr marL="342900" indent="-342900">
              <a:buFont typeface="+mj-lt"/>
              <a:buAutoNum type="arabicPeriod"/>
            </a:pPr>
            <a:r>
              <a:rPr lang="en-US" sz="2800" dirty="0">
                <a:effectLst/>
                <a:ea typeface="Calibri" panose="020F0502020204030204" pitchFamily="34" charset="0"/>
              </a:rPr>
              <a:t>Virtual Meeting tips</a:t>
            </a:r>
            <a:r>
              <a:rPr lang="en-US" sz="2800" dirty="0"/>
              <a:t> –</a:t>
            </a:r>
            <a:r>
              <a:rPr lang="en-US" sz="2800" dirty="0">
                <a:effectLst/>
                <a:ea typeface="Calibri" panose="020F0502020204030204" pitchFamily="34" charset="0"/>
              </a:rPr>
              <a:t> Kevin Mercer</a:t>
            </a:r>
          </a:p>
          <a:p>
            <a:pPr marL="342900" indent="-342900">
              <a:buFont typeface="+mj-lt"/>
              <a:buAutoNum type="arabicPeriod"/>
            </a:pPr>
            <a:r>
              <a:rPr lang="en-US" sz="2800" dirty="0">
                <a:effectLst/>
                <a:ea typeface="Calibri" panose="020F0502020204030204" pitchFamily="34" charset="0"/>
              </a:rPr>
              <a:t>TAC strategic plan &amp; DEI </a:t>
            </a:r>
            <a:r>
              <a:rPr lang="en-US" sz="2800" dirty="0"/>
              <a:t>– </a:t>
            </a:r>
            <a:r>
              <a:rPr lang="en-US" sz="2800" dirty="0">
                <a:effectLst/>
                <a:ea typeface="Calibri" panose="020F0502020204030204" pitchFamily="34" charset="0"/>
              </a:rPr>
              <a:t>Craig Messmer</a:t>
            </a:r>
            <a:endParaRPr lang="en-US" sz="2800" dirty="0">
              <a:ea typeface="Calibri" panose="020F0502020204030204" pitchFamily="34" charset="0"/>
            </a:endParaRPr>
          </a:p>
          <a:p>
            <a:pPr marL="342900" indent="-342900">
              <a:buFont typeface="+mj-lt"/>
              <a:buAutoNum type="arabicPeriod"/>
            </a:pPr>
            <a:r>
              <a:rPr lang="en-US" sz="2800" dirty="0">
                <a:effectLst/>
                <a:ea typeface="Calibri" panose="020F0502020204030204" pitchFamily="34" charset="0"/>
              </a:rPr>
              <a:t>Activity Form Operations </a:t>
            </a:r>
            <a:r>
              <a:rPr lang="en-US" sz="2800" dirty="0"/>
              <a:t>– </a:t>
            </a:r>
            <a:r>
              <a:rPr lang="en-US" sz="2800" dirty="0">
                <a:effectLst/>
                <a:ea typeface="Calibri" panose="020F0502020204030204" pitchFamily="34" charset="0"/>
              </a:rPr>
              <a:t>Satheesh</a:t>
            </a:r>
            <a:r>
              <a:rPr lang="en-US" sz="2800" dirty="0"/>
              <a:t> </a:t>
            </a:r>
            <a:r>
              <a:rPr lang="en-US" sz="2800" dirty="0" err="1"/>
              <a:t>Kulankara</a:t>
            </a:r>
            <a:endParaRPr lang="en-US" sz="2800" dirty="0"/>
          </a:p>
          <a:p>
            <a:pPr marL="342900" indent="-342900">
              <a:buFont typeface="+mj-lt"/>
              <a:buAutoNum type="arabicPeriod"/>
            </a:pPr>
            <a:r>
              <a:rPr lang="en-US" sz="2800" dirty="0"/>
              <a:t>Section Breakouts </a:t>
            </a:r>
            <a:endParaRPr lang="en-US" sz="2800" dirty="0">
              <a:effectLst/>
              <a:ea typeface="Calibri" panose="020F0502020204030204" pitchFamily="34" charset="0"/>
            </a:endParaRPr>
          </a:p>
          <a:p>
            <a:pPr marL="342900" indent="-342900">
              <a:buFont typeface="+mj-lt"/>
              <a:buAutoNum type="arabicPeriod"/>
            </a:pPr>
            <a:r>
              <a:rPr lang="en-US" sz="2800" dirty="0">
                <a:effectLst/>
                <a:ea typeface="Calibri" panose="020F0502020204030204" pitchFamily="34" charset="0"/>
              </a:rPr>
              <a:t>Handbook Training- </a:t>
            </a:r>
            <a:r>
              <a:rPr lang="en-US" sz="2800" dirty="0">
                <a:solidFill>
                  <a:srgbClr val="000000"/>
                </a:solidFill>
                <a:ea typeface="Times New Roman" panose="02020603050405020304" pitchFamily="18" charset="0"/>
                <a:cs typeface="Times New Roman" panose="02020603050405020304" pitchFamily="18" charset="0"/>
              </a:rPr>
              <a:t>Authoring Tool: Adrienne </a:t>
            </a:r>
            <a:r>
              <a:rPr lang="en-US" sz="2800" dirty="0" err="1">
                <a:solidFill>
                  <a:srgbClr val="000000"/>
                </a:solidFill>
                <a:ea typeface="Times New Roman" panose="02020603050405020304" pitchFamily="18" charset="0"/>
                <a:cs typeface="Times New Roman" panose="02020603050405020304" pitchFamily="18" charset="0"/>
              </a:rPr>
              <a:t>Thomle</a:t>
            </a:r>
            <a:r>
              <a:rPr lang="en-US" sz="2800" dirty="0">
                <a:solidFill>
                  <a:srgbClr val="000000"/>
                </a:solidFill>
                <a:ea typeface="Times New Roman" panose="02020603050405020304" pitchFamily="18" charset="0"/>
                <a:cs typeface="Times New Roman" panose="02020603050405020304" pitchFamily="18" charset="0"/>
              </a:rPr>
              <a:t> &amp; Heather Kennedy (staff)</a:t>
            </a:r>
            <a:endParaRPr lang="en-US" sz="2800" dirty="0">
              <a:effectLst/>
              <a:ea typeface="Times New Roman" panose="02020603050405020304" pitchFamily="18" charset="0"/>
              <a:cs typeface="Times New Roman" panose="02020603050405020304" pitchFamily="18" charset="0"/>
            </a:endParaRPr>
          </a:p>
          <a:p>
            <a:pPr marL="342900" indent="-342900">
              <a:buFont typeface="+mj-lt"/>
              <a:buAutoNum type="arabicPeriod"/>
            </a:pPr>
            <a:r>
              <a:rPr lang="en-US" sz="2800" dirty="0">
                <a:ea typeface="Calibri" panose="020F0502020204030204" pitchFamily="34" charset="0"/>
              </a:rPr>
              <a:t>Closing Remarks</a:t>
            </a:r>
            <a:r>
              <a:rPr lang="en-US" sz="2800" dirty="0"/>
              <a:t> – </a:t>
            </a:r>
            <a:r>
              <a:rPr lang="en-US" sz="2800" dirty="0">
                <a:ea typeface="Calibri" panose="020F0502020204030204" pitchFamily="34" charset="0"/>
              </a:rPr>
              <a:t>Kevin Mercer</a:t>
            </a:r>
            <a:endParaRPr lang="en-US" sz="2800" dirty="0">
              <a:effectLst/>
              <a:ea typeface="Calibri" panose="020F0502020204030204" pitchFamily="34" charset="0"/>
            </a:endParaRPr>
          </a:p>
        </p:txBody>
      </p:sp>
      <p:graphicFrame>
        <p:nvGraphicFramePr>
          <p:cNvPr id="11" name="Object 10">
            <a:extLst>
              <a:ext uri="{FF2B5EF4-FFF2-40B4-BE49-F238E27FC236}">
                <a16:creationId xmlns:a16="http://schemas.microsoft.com/office/drawing/2014/main" id="{1A1EEC43-EF4D-8A5F-248B-97B59463CC2F}"/>
              </a:ext>
            </a:extLst>
          </p:cNvPr>
          <p:cNvGraphicFramePr>
            <a:graphicFrameLocks noChangeAspect="1"/>
          </p:cNvGraphicFramePr>
          <p:nvPr>
            <p:extLst>
              <p:ext uri="{D42A27DB-BD31-4B8C-83A1-F6EECF244321}">
                <p14:modId xmlns:p14="http://schemas.microsoft.com/office/powerpoint/2010/main" val="1112100122"/>
              </p:ext>
            </p:extLst>
          </p:nvPr>
        </p:nvGraphicFramePr>
        <p:xfrm>
          <a:off x="3529241" y="815235"/>
          <a:ext cx="9196507" cy="1181344"/>
        </p:xfrm>
        <a:graphic>
          <a:graphicData uri="http://schemas.openxmlformats.org/presentationml/2006/ole">
            <mc:AlternateContent xmlns:mc="http://schemas.openxmlformats.org/markup-compatibility/2006">
              <mc:Choice xmlns:v="urn:schemas-microsoft-com:vml" Requires="v">
                <p:oleObj name="Packager Shell Object" showAsIcon="1" r:id="rId3" imgW="4709160" imgH="604800" progId="Package">
                  <p:embed/>
                </p:oleObj>
              </mc:Choice>
              <mc:Fallback>
                <p:oleObj name="Packager Shell Object" showAsIcon="1" r:id="rId3" imgW="4709160" imgH="604800" progId="Package">
                  <p:embed/>
                  <p:pic>
                    <p:nvPicPr>
                      <p:cNvPr id="0" name=""/>
                      <p:cNvPicPr/>
                      <p:nvPr/>
                    </p:nvPicPr>
                    <p:blipFill>
                      <a:blip r:embed="rId4"/>
                      <a:stretch>
                        <a:fillRect/>
                      </a:stretch>
                    </p:blipFill>
                    <p:spPr>
                      <a:xfrm>
                        <a:off x="3529241" y="815235"/>
                        <a:ext cx="9196507" cy="1181344"/>
                      </a:xfrm>
                      <a:prstGeom prst="rect">
                        <a:avLst/>
                      </a:prstGeom>
                    </p:spPr>
                  </p:pic>
                </p:oleObj>
              </mc:Fallback>
            </mc:AlternateContent>
          </a:graphicData>
        </a:graphic>
      </p:graphicFrame>
    </p:spTree>
    <p:extLst>
      <p:ext uri="{BB962C8B-B14F-4D97-AF65-F5344CB8AC3E}">
        <p14:creationId xmlns:p14="http://schemas.microsoft.com/office/powerpoint/2010/main" val="31087154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Old Business – D. Turner</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3962420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New Business – D. Turner</a:t>
            </a:r>
          </a:p>
        </p:txBody>
      </p:sp>
      <p:sp>
        <p:nvSpPr>
          <p:cNvPr id="3" name="Content Placeholder 2">
            <a:extLst>
              <a:ext uri="{FF2B5EF4-FFF2-40B4-BE49-F238E27FC236}">
                <a16:creationId xmlns:a16="http://schemas.microsoft.com/office/drawing/2014/main" id="{A69DA1C1-849E-4E48-86EB-DCB080C110DD}"/>
              </a:ext>
            </a:extLst>
          </p:cNvPr>
          <p:cNvSpPr>
            <a:spLocks noGrp="1"/>
          </p:cNvSpPr>
          <p:nvPr>
            <p:ph idx="1"/>
          </p:nvPr>
        </p:nvSpPr>
        <p:spPr/>
        <p:txBody>
          <a:bodyPr>
            <a:normAutofit/>
          </a:bodyPr>
          <a:lstStyle/>
          <a:p>
            <a:pPr marL="0" marR="0" indent="0">
              <a:spcBef>
                <a:spcPts val="0"/>
              </a:spcBef>
              <a:spcAft>
                <a:spcPts val="0"/>
              </a:spcAft>
              <a:buNone/>
            </a:pPr>
            <a:r>
              <a:rPr lang="en-US" sz="2400" dirty="0">
                <a:effectLst/>
                <a:latin typeface="Calibri" panose="020F0502020204030204" pitchFamily="34" charset="0"/>
                <a:ea typeface="Calibri" panose="020F0502020204030204" pitchFamily="34" charset="0"/>
              </a:rPr>
              <a:t>New members intros</a:t>
            </a:r>
          </a:p>
          <a:p>
            <a:endParaRPr lang="en-US" sz="3600" dirty="0"/>
          </a:p>
        </p:txBody>
      </p:sp>
    </p:spTree>
    <p:extLst>
      <p:ext uri="{BB962C8B-B14F-4D97-AF65-F5344CB8AC3E}">
        <p14:creationId xmlns:p14="http://schemas.microsoft.com/office/powerpoint/2010/main" val="4537021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EFAB-0846-4CF2-BCD4-CD0414250068}"/>
              </a:ext>
            </a:extLst>
          </p:cNvPr>
          <p:cNvSpPr>
            <a:spLocks noGrp="1"/>
          </p:cNvSpPr>
          <p:nvPr>
            <p:ph type="title"/>
          </p:nvPr>
        </p:nvSpPr>
        <p:spPr/>
        <p:txBody>
          <a:bodyPr/>
          <a:lstStyle/>
          <a:p>
            <a:r>
              <a:rPr lang="en-US" dirty="0"/>
              <a:t>For the Good and Wellbeing</a:t>
            </a:r>
          </a:p>
        </p:txBody>
      </p:sp>
      <p:sp>
        <p:nvSpPr>
          <p:cNvPr id="3" name="Content Placeholder 2">
            <a:extLst>
              <a:ext uri="{FF2B5EF4-FFF2-40B4-BE49-F238E27FC236}">
                <a16:creationId xmlns:a16="http://schemas.microsoft.com/office/drawing/2014/main" id="{136A5CA3-C9DE-4CE6-A4FB-09E9F838E447}"/>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9093456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DFC2E-9C33-4AB0-8157-7A2E411FD31E}"/>
              </a:ext>
            </a:extLst>
          </p:cNvPr>
          <p:cNvSpPr>
            <a:spLocks noGrp="1"/>
          </p:cNvSpPr>
          <p:nvPr>
            <p:ph type="title"/>
          </p:nvPr>
        </p:nvSpPr>
        <p:spPr/>
        <p:txBody>
          <a:bodyPr/>
          <a:lstStyle/>
          <a:p>
            <a:r>
              <a:rPr lang="en-US" dirty="0"/>
              <a:t>Adjourn</a:t>
            </a:r>
          </a:p>
        </p:txBody>
      </p:sp>
      <p:sp>
        <p:nvSpPr>
          <p:cNvPr id="3" name="Content Placeholder 2">
            <a:extLst>
              <a:ext uri="{FF2B5EF4-FFF2-40B4-BE49-F238E27FC236}">
                <a16:creationId xmlns:a16="http://schemas.microsoft.com/office/drawing/2014/main" id="{BE4C8388-69E6-46BF-B64A-D805014313DB}"/>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94479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D18AE01BBB2D40A9C58A712D66CA4D" ma:contentTypeVersion="13" ma:contentTypeDescription="Create a new document." ma:contentTypeScope="" ma:versionID="a75edc48aa55f40244ecc4cf0ac66bba">
  <xsd:schema xmlns:xsd="http://www.w3.org/2001/XMLSchema" xmlns:xs="http://www.w3.org/2001/XMLSchema" xmlns:p="http://schemas.microsoft.com/office/2006/metadata/properties" xmlns:ns3="be07aeef-c323-4439-b375-68e82e91a3e2" xmlns:ns4="82f7b4fe-decf-49af-bae1-356f4bd43965" targetNamespace="http://schemas.microsoft.com/office/2006/metadata/properties" ma:root="true" ma:fieldsID="2a98f08e5b8961a162f3c1eca061749c" ns3:_="" ns4:_="">
    <xsd:import namespace="be07aeef-c323-4439-b375-68e82e91a3e2"/>
    <xsd:import namespace="82f7b4fe-decf-49af-bae1-356f4bd4396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07aeef-c323-4439-b375-68e82e91a3e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2f7b4fe-decf-49af-bae1-356f4bd4396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514D483-A024-462B-93C0-4296A1CC0E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07aeef-c323-4439-b375-68e82e91a3e2"/>
    <ds:schemaRef ds:uri="82f7b4fe-decf-49af-bae1-356f4bd4396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93713C-794D-4711-AAB7-A1ECCBCE3C4F}">
  <ds:schemaRefs>
    <ds:schemaRef ds:uri="http://purl.org/dc/terms/"/>
    <ds:schemaRef ds:uri="http://schemas.openxmlformats.org/package/2006/metadata/core-properties"/>
    <ds:schemaRef ds:uri="be07aeef-c323-4439-b375-68e82e91a3e2"/>
    <ds:schemaRef ds:uri="http://schemas.microsoft.com/office/2006/documentManagement/types"/>
    <ds:schemaRef ds:uri="http://schemas.microsoft.com/office/infopath/2007/PartnerControls"/>
    <ds:schemaRef ds:uri="http://purl.org/dc/elements/1.1/"/>
    <ds:schemaRef ds:uri="http://schemas.microsoft.com/office/2006/metadata/properties"/>
    <ds:schemaRef ds:uri="82f7b4fe-decf-49af-bae1-356f4bd43965"/>
    <ds:schemaRef ds:uri="http://www.w3.org/XML/1998/namespace"/>
    <ds:schemaRef ds:uri="http://purl.org/dc/dcmitype/"/>
  </ds:schemaRefs>
</ds:datastoreItem>
</file>

<file path=customXml/itemProps3.xml><?xml version="1.0" encoding="utf-8"?>
<ds:datastoreItem xmlns:ds="http://schemas.openxmlformats.org/officeDocument/2006/customXml" ds:itemID="{89FEA994-5E84-4706-BEF6-B3996CD58EC8}">
  <ds:schemaRefs>
    <ds:schemaRef ds:uri="http://schemas.microsoft.com/sharepoint/v3/contenttype/forms"/>
  </ds:schemaRefs>
</ds:datastoreItem>
</file>

<file path=docMetadata/LabelInfo.xml><?xml version="1.0" encoding="utf-8"?>
<clbl:labelList xmlns:clbl="http://schemas.microsoft.com/office/2020/mipLabelMetadata">
  <clbl:label id="{8d6a82de-332f-43b8-a8a7-1928fd67507f}" enabled="1" method="Standard" siteId="{097464b8-069c-453e-9254-c17ec707310d}" removed="0"/>
</clbl:labelList>
</file>

<file path=docProps/app.xml><?xml version="1.0" encoding="utf-8"?>
<Properties xmlns="http://schemas.openxmlformats.org/officeDocument/2006/extended-properties" xmlns:vt="http://schemas.openxmlformats.org/officeDocument/2006/docPropsVTypes">
  <TotalTime>18770</TotalTime>
  <Words>6012</Words>
  <Application>Microsoft Office PowerPoint</Application>
  <PresentationFormat>Widescreen</PresentationFormat>
  <Paragraphs>443</Paragraphs>
  <Slides>49</Slides>
  <Notes>17</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4</vt:i4>
      </vt:variant>
      <vt:variant>
        <vt:lpstr>Slide Titles</vt:lpstr>
      </vt:variant>
      <vt:variant>
        <vt:i4>49</vt:i4>
      </vt:variant>
    </vt:vector>
  </HeadingPairs>
  <TitlesOfParts>
    <vt:vector size="62" baseType="lpstr">
      <vt:lpstr>Arial</vt:lpstr>
      <vt:lpstr>Berthold Akzidenz Grotesk</vt:lpstr>
      <vt:lpstr>Calibri</vt:lpstr>
      <vt:lpstr>Calibri Light</vt:lpstr>
      <vt:lpstr>Courier New</vt:lpstr>
      <vt:lpstr>Symbol</vt:lpstr>
      <vt:lpstr>Times New Roman</vt:lpstr>
      <vt:lpstr>Tms Rmn</vt:lpstr>
      <vt:lpstr>Office Theme</vt:lpstr>
      <vt:lpstr>Document</vt:lpstr>
      <vt:lpstr>Worksheet</vt:lpstr>
      <vt:lpstr>Acrobat Document</vt:lpstr>
      <vt:lpstr>Package</vt:lpstr>
      <vt:lpstr>PowerPoint Presentation</vt:lpstr>
      <vt:lpstr>Call to Order, Welcome, and Introductions</vt:lpstr>
      <vt:lpstr>Quorum Check – Trent Hunt</vt:lpstr>
      <vt:lpstr>PowerPoint Presentation</vt:lpstr>
      <vt:lpstr>Agenda</vt:lpstr>
      <vt:lpstr>TC8.2 Centrifugal Machines Scope</vt:lpstr>
      <vt:lpstr>TC8.2 Centrifugal Machines Mission Statement</vt:lpstr>
      <vt:lpstr>TC8.2 Centrifugal Machines Mission Statement</vt:lpstr>
      <vt:lpstr>Review and Approve Previous Meeting Minutes</vt:lpstr>
      <vt:lpstr>Standards Report Standards Subcommittee – Phil Johnson (chair)</vt:lpstr>
      <vt:lpstr>Standards Report ASHRAE Standard 30-2019 (Nick Zupp, Chair SSPC30)</vt:lpstr>
      <vt:lpstr>Standards Report ASHRAE Standard 184-2020 (Phil Johnson)</vt:lpstr>
      <vt:lpstr>Standards Report ASHRAE Standard 184-2020 (Phil Johnson)</vt:lpstr>
      <vt:lpstr>Standards Report ASHRAE Standard 225-2020 (Phil Johnson)</vt:lpstr>
      <vt:lpstr>Standards Report ASHRAE Guideline 22-2012  (Daryl Showalter, Chair GPC22)</vt:lpstr>
      <vt:lpstr>Standards Report ASHRAE Standard 23 (Scott MacBain, Chair SPC23)</vt:lpstr>
      <vt:lpstr>Standards Report ASHRAE Standard 90.1-2022  (Ray Good)</vt:lpstr>
      <vt:lpstr>Standards Report ASHRAE Standard 90.1-2022  (Ray Good)</vt:lpstr>
      <vt:lpstr>Standards Report ASHRAE Standard 90.1-2022  (Ray Good)- 6/26/23 meeting discussion:</vt:lpstr>
      <vt:lpstr>Standards Report AHRI Standards 550/590|551/591 (Phil Johnson)</vt:lpstr>
      <vt:lpstr>Standards Report AHRI Standard 1520 (Matt Cambio)</vt:lpstr>
      <vt:lpstr>Standards Report ISO/TC 86/SC 4 (Justin Prosser)</vt:lpstr>
      <vt:lpstr>Standards Report ISO/TC 86/SC 4 (Justin Prosser)</vt:lpstr>
      <vt:lpstr>Standards Report ISO/TC 86/SC 4 (Justin Prosser)</vt:lpstr>
      <vt:lpstr>MTG.LowGWP Report (Phil Johnson, TC 8.2 Liaison)</vt:lpstr>
      <vt:lpstr>MTG.LowGWP Report (Phil Johnson, TC 8.2 Liaison)</vt:lpstr>
      <vt:lpstr>MTG.LowGWP Report (Phil Johnson, TC 8.2 Liaison)</vt:lpstr>
      <vt:lpstr>MTG.LowGWP Report (Phil Johnson, TC 8.2 Liaison)</vt:lpstr>
      <vt:lpstr>Program Subcommittee Report – Mark Rogan (chair)</vt:lpstr>
      <vt:lpstr>Program Subcommittee Report – Mark Rogan (chair)</vt:lpstr>
      <vt:lpstr>Program Subcommittee Report – Mark Rogan (chair)</vt:lpstr>
      <vt:lpstr>Program Subcommittee Report – Mark Rogan (chair)</vt:lpstr>
      <vt:lpstr>Research Subcommittee Report – Daryl Showalter (chair)</vt:lpstr>
      <vt:lpstr>Research Subcommittee Report – Daryl Showalter (chair)</vt:lpstr>
      <vt:lpstr>TC 8.1 &amp; 8.2 Handbook – Scott MacBain (Chair)</vt:lpstr>
      <vt:lpstr>TC8.2 Leadership Roles – Drew Turner</vt:lpstr>
      <vt:lpstr>Membership – T. Hunt https://tpc.ashrae.org/Membership?cmtKey=83a02e09-1a12-4ee1-bbf8-3ba74490dec7</vt:lpstr>
      <vt:lpstr>Webmaster – Dan Kemper</vt:lpstr>
      <vt:lpstr>Honors and Awards – Ray Good</vt:lpstr>
      <vt:lpstr>Personal Awards for General Society Activities</vt:lpstr>
      <vt:lpstr>Honors and Awards Flowchart</vt:lpstr>
      <vt:lpstr>Honors and Awards – Ray Good                         Continued                                </vt:lpstr>
      <vt:lpstr>Honors and Awards – Ray Good                         Continued                                </vt:lpstr>
      <vt:lpstr>Honors and Awards – Ray Good                         Continued                                </vt:lpstr>
      <vt:lpstr>TC Chairs Breakfast Report – T. Abruzzo</vt:lpstr>
      <vt:lpstr>Old Business – D. Turner</vt:lpstr>
      <vt:lpstr>New Business – D. Turner</vt:lpstr>
      <vt:lpstr>For the Good and Wellbeing</vt:lpstr>
      <vt:lpstr>Adjourn</vt:lpstr>
    </vt:vector>
  </TitlesOfParts>
  <Company>ASHRAE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Joyce, Megan</dc:creator>
  <cp:lastModifiedBy>Tiffany Bates Abruzzo</cp:lastModifiedBy>
  <cp:revision>200</cp:revision>
  <cp:lastPrinted>2020-05-26T18:27:10Z</cp:lastPrinted>
  <dcterms:created xsi:type="dcterms:W3CDTF">2017-02-06T18:00:44Z</dcterms:created>
  <dcterms:modified xsi:type="dcterms:W3CDTF">2023-07-03T22:46:25Z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0x01010016D18AE01BBB2D40A9C58A712D66CA4D</vt:lpwstr>
  </property>
  <property fmtid="{D5CDD505-2E9C-101B-9397-08002B2CF9AE}" pid="3" name="MSIP_Label_8d6a82de-332f-43b8-a8a7-1928fd67507f_Enabled">
    <vt:lpwstr>true</vt:lpwstr>
  </property>
  <property fmtid="{D5CDD505-2E9C-101B-9397-08002B2CF9AE}" pid="4" name="MSIP_Label_8d6a82de-332f-43b8-a8a7-1928fd67507f_SetDate">
    <vt:lpwstr>2021-06-16T14:39:46Z</vt:lpwstr>
  </property>
  <property fmtid="{D5CDD505-2E9C-101B-9397-08002B2CF9AE}" pid="5" name="MSIP_Label_8d6a82de-332f-43b8-a8a7-1928fd67507f_Method">
    <vt:lpwstr>Standard</vt:lpwstr>
  </property>
  <property fmtid="{D5CDD505-2E9C-101B-9397-08002B2CF9AE}" pid="6" name="MSIP_Label_8d6a82de-332f-43b8-a8a7-1928fd67507f_Name">
    <vt:lpwstr>1. Business</vt:lpwstr>
  </property>
  <property fmtid="{D5CDD505-2E9C-101B-9397-08002B2CF9AE}" pid="7" name="MSIP_Label_8d6a82de-332f-43b8-a8a7-1928fd67507f_SiteId">
    <vt:lpwstr>097464b8-069c-453e-9254-c17ec707310d</vt:lpwstr>
  </property>
  <property fmtid="{D5CDD505-2E9C-101B-9397-08002B2CF9AE}" pid="8" name="MSIP_Label_8d6a82de-332f-43b8-a8a7-1928fd67507f_ActionId">
    <vt:lpwstr>0ebfe771-8cc5-4d5e-9d69-6e8ec3067f15</vt:lpwstr>
  </property>
  <property fmtid="{D5CDD505-2E9C-101B-9397-08002B2CF9AE}" pid="9" name="MSIP_Label_8d6a82de-332f-43b8-a8a7-1928fd67507f_ContentBits">
    <vt:lpwstr>2</vt:lpwstr>
  </property>
  <property fmtid="{D5CDD505-2E9C-101B-9397-08002B2CF9AE}" pid="10" name="ClassificationContentMarkingFooterLocations">
    <vt:lpwstr>Office Theme:9</vt:lpwstr>
  </property>
  <property fmtid="{D5CDD505-2E9C-101B-9397-08002B2CF9AE}" pid="11" name="ClassificationContentMarkingFooterText">
    <vt:lpwstr>Classified as Business</vt:lpwstr>
  </property>
</Properties>
</file>