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88" r:id="rId3"/>
    <p:sldMasterId id="2147483702" r:id="rId4"/>
    <p:sldMasterId id="2147483716" r:id="rId5"/>
    <p:sldMasterId id="2147483730" r:id="rId6"/>
    <p:sldMasterId id="2147483744" r:id="rId7"/>
  </p:sldMasterIdLst>
  <p:notesMasterIdLst>
    <p:notesMasterId r:id="rId24"/>
  </p:notesMasterIdLst>
  <p:sldIdLst>
    <p:sldId id="257" r:id="rId8"/>
    <p:sldId id="258" r:id="rId9"/>
    <p:sldId id="259" r:id="rId10"/>
    <p:sldId id="260" r:id="rId11"/>
    <p:sldId id="261" r:id="rId12"/>
    <p:sldId id="262" r:id="rId13"/>
    <p:sldId id="263" r:id="rId14"/>
    <p:sldId id="264" r:id="rId15"/>
    <p:sldId id="265" r:id="rId16"/>
    <p:sldId id="266" r:id="rId17"/>
    <p:sldId id="267" r:id="rId18"/>
    <p:sldId id="272" r:id="rId19"/>
    <p:sldId id="268" r:id="rId20"/>
    <p:sldId id="269" r:id="rId21"/>
    <p:sldId id="270" r:id="rId22"/>
    <p:sldId id="271"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C0D273-8BA2-4E95-A13B-C863B6DF73DD}" type="datetimeFigureOut">
              <a:rPr lang="en-US" smtClean="0"/>
              <a:t>1/23/2015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8505AF-59D4-4C3B-934F-427FE0AF1FEB}" type="slidenum">
              <a:rPr lang="en-US" smtClean="0"/>
              <a:t>‹#›</a:t>
            </a:fld>
            <a:endParaRPr lang="en-US"/>
          </a:p>
        </p:txBody>
      </p:sp>
    </p:spTree>
    <p:extLst>
      <p:ext uri="{BB962C8B-B14F-4D97-AF65-F5344CB8AC3E}">
        <p14:creationId xmlns:p14="http://schemas.microsoft.com/office/powerpoint/2010/main" val="17764273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cleanerandgreener.org/download/efactors.pdf"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3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Thank you very much.  This presentation, first delivered at the Winter Meeting in January 2010,  was prepared with help from TC committee.</a:t>
            </a:r>
          </a:p>
          <a:p>
            <a:endParaRPr lang="en-US" smtClean="0"/>
          </a:p>
          <a:p>
            <a:r>
              <a:rPr lang="en-US" smtClean="0"/>
              <a:t>This presentation is available in abridged version 1 hour for presentation at ASHRAE chapter meetings.  </a:t>
            </a:r>
          </a:p>
          <a:p>
            <a:endParaRPr lang="en-US" smtClean="0"/>
          </a:p>
          <a:p>
            <a:r>
              <a:rPr lang="en-US" smtClean="0"/>
              <a:t>It is based on a three-hour version developed and presented at ASHRAE meetings and conferences.</a:t>
            </a:r>
          </a:p>
          <a:p>
            <a:endParaRPr lang="en-US" smtClean="0"/>
          </a:p>
          <a:p>
            <a:r>
              <a:rPr lang="en-US" smtClean="0"/>
              <a:t>We have updated slides that refer to DoE data,  some details and screen shots of ENERGY STAR Portfolio Manager and  several of the course examples and confirmed that web references are still validdicd.</a:t>
            </a:r>
          </a:p>
          <a:p>
            <a:endParaRPr lang="en-US" smtClean="0"/>
          </a:p>
        </p:txBody>
      </p:sp>
      <p:sp>
        <p:nvSpPr>
          <p:cNvPr id="313348" name="Slide Number Placeholder 3"/>
          <p:cNvSpPr txBox="1">
            <a:spLocks noGrp="1"/>
          </p:cNvSpPr>
          <p:nvPr/>
        </p:nvSpPr>
        <p:spPr bwMode="auto">
          <a:xfrm>
            <a:off x="3884414" y="8684381"/>
            <a:ext cx="2972098" cy="458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E8B690B1-CBDC-4A52-91D4-0BBEE11AB323}" type="slidenum">
              <a:rPr lang="en-US" sz="1100">
                <a:solidFill>
                  <a:prstClr val="black"/>
                </a:solidFill>
              </a:rPr>
              <a:pPr algn="r" eaLnBrk="1" fontAlgn="base" hangingPunct="1">
                <a:spcBef>
                  <a:spcPct val="0"/>
                </a:spcBef>
                <a:spcAft>
                  <a:spcPct val="0"/>
                </a:spcAft>
              </a:pPr>
              <a:t>1</a:t>
            </a:fld>
            <a:endParaRPr lang="en-US" sz="1100">
              <a:solidFill>
                <a:prstClr val="black"/>
              </a:solidFill>
            </a:endParaRPr>
          </a:p>
        </p:txBody>
      </p:sp>
      <p:sp>
        <p:nvSpPr>
          <p:cNvPr id="31334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C78D5947-53BE-442C-B131-1B586099CCA0}" type="slidenum">
              <a:rPr lang="en-US">
                <a:solidFill>
                  <a:prstClr val="black"/>
                </a:solidFill>
              </a:rPr>
              <a:pPr eaLnBrk="1" hangingPunct="1"/>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0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The Jerry Eaton story makes the case for showing the Accountability Loop—between the executive or manager making the commitment and the person reporting on progress.</a:t>
            </a:r>
          </a:p>
          <a:p>
            <a:endParaRPr lang="en-US" smtClean="0"/>
          </a:p>
          <a:p>
            <a:r>
              <a:rPr lang="en-US" smtClean="0"/>
              <a:t>If you want a strong clue to whether management has made an effective commitment to energy management:  find out who is ACCOUNTABLE for reviewing energy use and improving perfomance.   </a:t>
            </a:r>
          </a:p>
          <a:p>
            <a:endParaRPr lang="en-US" smtClean="0"/>
          </a:p>
          <a:p>
            <a:r>
              <a:rPr lang="en-US" smtClean="0"/>
              <a:t>If NO ONE is accountable, then energy policy statements and other signs of management intent are preliminary. </a:t>
            </a:r>
          </a:p>
          <a:p>
            <a:endParaRPr lang="en-US" smtClean="0"/>
          </a:p>
          <a:p>
            <a:endParaRPr lang="en-US" smtClean="0"/>
          </a:p>
        </p:txBody>
      </p:sp>
      <p:sp>
        <p:nvSpPr>
          <p:cNvPr id="340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88DF3968-8707-4EA7-A344-3725C7EDABE5}" type="slidenum">
              <a:rPr lang="en-US" smtClean="0"/>
              <a:pPr eaLnBrk="1" hangingPunct="1"/>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9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Here are the sources of energy in 2008 in the US.  You can see at a glance that renewable energy is a small piece of the Energy Pie. </a:t>
            </a:r>
          </a:p>
          <a:p>
            <a:r>
              <a:rPr lang="en-US" smtClean="0"/>
              <a:t>(source:  Table 1.3  ”Primary Energy Consumption by Source, 1949-2009”  Annual Energy Overview, http://www.eia.doe.gov/emeu/aer/overview.html)</a:t>
            </a:r>
          </a:p>
          <a:p>
            <a:endParaRPr lang="en-US" smtClean="0"/>
          </a:p>
          <a:p>
            <a:r>
              <a:rPr lang="en-US" smtClean="0"/>
              <a:t>The three largest components are fossil fuels, which when burned produce not only energy but greenhouse gases like carbon dioxide, CO2.</a:t>
            </a:r>
          </a:p>
          <a:p>
            <a:endParaRPr lang="en-US" smtClean="0"/>
          </a:p>
          <a:p>
            <a:r>
              <a:rPr lang="en-US" smtClean="0"/>
              <a:t>Fossil fuels dominate the present. Fossil fuels will dominate the next 20 years.</a:t>
            </a:r>
          </a:p>
          <a:p>
            <a:endParaRPr lang="en-US" smtClean="0"/>
          </a:p>
          <a:p>
            <a:r>
              <a:rPr lang="en-US" smtClean="0"/>
              <a:t>In this breakdown, Renewables excluding Hydro, is dominated by biomass, not PV and wind, the usual sources we think about when we hear the term “renewables.”</a:t>
            </a:r>
          </a:p>
          <a:p>
            <a:endParaRPr lang="en-US" smtClean="0"/>
          </a:p>
          <a:p>
            <a:r>
              <a:rPr lang="en-US" smtClean="0"/>
              <a:t>Renewables will not, in the short term, have much impact on climate and other environmental issues. </a:t>
            </a:r>
          </a:p>
          <a:p>
            <a:endParaRPr lang="en-US" smtClean="0"/>
          </a:p>
          <a:p>
            <a:r>
              <a:rPr lang="en-US" smtClean="0"/>
              <a:t>The mix of energy sources is not expected to change radically over the next few years.</a:t>
            </a:r>
          </a:p>
          <a:p>
            <a:endParaRPr lang="en-US" smtClean="0"/>
          </a:p>
        </p:txBody>
      </p:sp>
      <p:sp>
        <p:nvSpPr>
          <p:cNvPr id="3491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E78CE09D-C5F9-4852-A07F-FBAF9BFA191F}" type="slidenum">
              <a:rPr lang="en-US">
                <a:solidFill>
                  <a:prstClr val="black"/>
                </a:solidFill>
              </a:rPr>
              <a:pPr eaLnBrk="1" hangingPunct="1"/>
              <a:t>3</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0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3502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9AA87CBE-D69B-416D-8A86-A455367702AA}" type="slidenum">
              <a:rPr lang="en-US" smtClean="0"/>
              <a:pPr eaLnBrk="1" hangingPunct="1"/>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1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In this seminar, we are going to tackle energy use in buildings, there are also energy management opportunities in transportation and industrial sectors.</a:t>
            </a:r>
          </a:p>
          <a:p>
            <a:endParaRPr lang="en-US" smtClean="0"/>
          </a:p>
          <a:p>
            <a:r>
              <a:rPr lang="en-US" smtClean="0"/>
              <a:t>Source:  2008 Annual Energy Review, http://www.eia.gov/FTPROOT/multifuel/038408.pdf  Figure 1.0</a:t>
            </a:r>
          </a:p>
          <a:p>
            <a:endParaRPr lang="en-US" smtClean="0"/>
          </a:p>
          <a:p>
            <a:endParaRPr lang="en-US" smtClean="0"/>
          </a:p>
          <a:p>
            <a:endParaRPr lang="en-US" smtClean="0"/>
          </a:p>
          <a:p>
            <a:endParaRPr lang="en-US" smtClean="0"/>
          </a:p>
        </p:txBody>
      </p:sp>
      <p:sp>
        <p:nvSpPr>
          <p:cNvPr id="3512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F242DD46-94B0-4793-BEB5-21F0F2E5B14F}" type="slidenum">
              <a:rPr lang="en-US">
                <a:solidFill>
                  <a:prstClr val="black"/>
                </a:solidFill>
              </a:rPr>
              <a:pPr eaLnBrk="1" hangingPunct="1"/>
              <a:t>5</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2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We believe it is economically feasible to reduce energy use  by 33% , not every  building but in a portfolio of buildings, on average.</a:t>
            </a:r>
          </a:p>
          <a:p>
            <a:endParaRPr lang="en-US" smtClean="0"/>
          </a:p>
          <a:p>
            <a:r>
              <a:rPr lang="en-US" smtClean="0"/>
              <a:t>33% reduction of 39% of U.S. Energy= 13% savings potential FOR RESIDENTIAL AND COMMERCIAL.</a:t>
            </a:r>
          </a:p>
          <a:p>
            <a:endParaRPr lang="en-US" smtClean="0"/>
          </a:p>
          <a:p>
            <a:endParaRPr lang="en-US" smtClean="0">
              <a:solidFill>
                <a:schemeClr val="bg1"/>
              </a:solidFill>
            </a:endParaRPr>
          </a:p>
          <a:p>
            <a:r>
              <a:rPr lang="en-US" smtClean="0"/>
              <a:t>The arithmetic in this slide derives from 2006 statistics.  The near term forecasts do not change the story.</a:t>
            </a:r>
          </a:p>
          <a:p>
            <a:endParaRPr lang="en-US" smtClean="0">
              <a:solidFill>
                <a:schemeClr val="bg1"/>
              </a:solidFill>
            </a:endParaRPr>
          </a:p>
          <a:p>
            <a:endParaRPr lang="en-US" smtClean="0"/>
          </a:p>
        </p:txBody>
      </p:sp>
      <p:sp>
        <p:nvSpPr>
          <p:cNvPr id="352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556D3EF4-5B0C-49C1-A141-DF4FCFD9282E}" type="slidenum">
              <a:rPr lang="en-US">
                <a:solidFill>
                  <a:prstClr val="black"/>
                </a:solidFill>
              </a:rPr>
              <a:pPr eaLnBrk="1" hangingPunct="1"/>
              <a:t>6</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3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00"/>
              <a:t>If you pull the information in the previous slides together, we get to this conclusion:</a:t>
            </a:r>
          </a:p>
          <a:p>
            <a:endParaRPr lang="en-US" sz="1000"/>
          </a:p>
          <a:p>
            <a:r>
              <a:rPr lang="en-US" sz="1000"/>
              <a:t>Energy Management is the Quickest, Cheapest, Cleanest Way to Extend World Energy Supplies.</a:t>
            </a:r>
          </a:p>
          <a:p>
            <a:endParaRPr lang="en-US" sz="1000"/>
          </a:p>
          <a:p>
            <a:r>
              <a:rPr lang="en-US" sz="1000"/>
              <a:t>Comparing the savings with renewable energy, the most effective thing we can do is attack wasted energy and save.</a:t>
            </a:r>
          </a:p>
          <a:p>
            <a:endParaRPr lang="en-US" sz="1000"/>
          </a:p>
          <a:p>
            <a:r>
              <a:rPr lang="en-US" sz="1000"/>
              <a:t>We are not denigrating renewable energy but rather observing that we have tremendous potential in the buildings we have.</a:t>
            </a:r>
          </a:p>
          <a:p>
            <a:endParaRPr lang="en-US" sz="1000"/>
          </a:p>
          <a:p>
            <a:r>
              <a:rPr lang="en-US" sz="1000"/>
              <a:t>Energy management implies you will learn how to use energy more intelligently in your buildings, reducing waste and assuring that changes to procedures and equipment yield their potential.</a:t>
            </a:r>
          </a:p>
          <a:p>
            <a:endParaRPr lang="en-US" sz="1000"/>
          </a:p>
          <a:p>
            <a:r>
              <a:rPr lang="en-US" sz="1000"/>
              <a:t>The 14% national impact provides an achievable percentage of energy savings from work with existing buildings, derived from our estimate of 33% savings in building energy use—though there are diminishing returns as you tackle opportunities (the first 5% is usually less costly than the last 5%).  </a:t>
            </a:r>
          </a:p>
          <a:p>
            <a:endParaRPr lang="en-US" sz="1000"/>
          </a:p>
          <a:p>
            <a:r>
              <a:rPr lang="en-US" sz="1000"/>
              <a:t>Another way to look at the same figures:  if you make more effective use of energy derived from fossil fuel, the % of the energy pie contributed by renewables goes up, even if no more renewable production is added.  Reducing the use of fossil fuels increases the relative impact of renewables.</a:t>
            </a:r>
          </a:p>
        </p:txBody>
      </p:sp>
      <p:sp>
        <p:nvSpPr>
          <p:cNvPr id="353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3EC6875F-B0E1-48AF-8845-8687EB16DAA3}" type="slidenum">
              <a:rPr lang="en-US">
                <a:solidFill>
                  <a:prstClr val="black"/>
                </a:solidFill>
              </a:rPr>
              <a:pPr eaLnBrk="1" hangingPunct="1"/>
              <a:t>7</a:t>
            </a:fld>
            <a:endParaRPr 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6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This slide illustrates the conversion of energy savings into environmental impact.</a:t>
            </a:r>
          </a:p>
          <a:p>
            <a:endParaRPr lang="en-US" smtClean="0"/>
          </a:p>
          <a:p>
            <a:r>
              <a:rPr lang="en-US" smtClean="0"/>
              <a:t>You can convert savings of energy into emissions using factor tables produced by the EPA and the Department of Energy.</a:t>
            </a:r>
          </a:p>
          <a:p>
            <a:endParaRPr lang="en-US" smtClean="0"/>
          </a:p>
          <a:p>
            <a:pPr>
              <a:lnSpc>
                <a:spcPct val="90000"/>
              </a:lnSpc>
            </a:pPr>
            <a:r>
              <a:rPr lang="en-US" smtClean="0"/>
              <a:t>The calculations of emissions in this slide come from Emissions Factors and Energy Prices for the Cleaner and Greener Environmental Program </a:t>
            </a:r>
          </a:p>
          <a:p>
            <a:pPr>
              <a:lnSpc>
                <a:spcPct val="90000"/>
              </a:lnSpc>
            </a:pPr>
            <a:r>
              <a:rPr lang="en-US" smtClean="0">
                <a:hlinkClick r:id="rId3"/>
              </a:rPr>
              <a:t>http://www.cleanerandgreener.org/download/efactors.pdf</a:t>
            </a:r>
            <a:r>
              <a:rPr lang="en-US" smtClean="0"/>
              <a:t>  which has emissions factors by state.</a:t>
            </a:r>
          </a:p>
          <a:p>
            <a:pPr>
              <a:lnSpc>
                <a:spcPct val="90000"/>
              </a:lnSpc>
            </a:pPr>
            <a:endParaRPr lang="en-US" smtClean="0"/>
          </a:p>
          <a:p>
            <a:pPr>
              <a:lnSpc>
                <a:spcPct val="90000"/>
              </a:lnSpc>
            </a:pPr>
            <a:r>
              <a:rPr lang="en-US" smtClean="0"/>
              <a:t>Also, the EPA eGRID program has similar information, on a state by state and power plant basis, </a:t>
            </a:r>
            <a:r>
              <a:rPr lang="en-US" u="sng" smtClean="0"/>
              <a:t>http://www.epa.gov/cleanenergy/energy-resources/egrid/index.html </a:t>
            </a:r>
          </a:p>
          <a:p>
            <a:pPr>
              <a:lnSpc>
                <a:spcPct val="90000"/>
              </a:lnSpc>
            </a:pPr>
            <a:endParaRPr lang="en-US" u="sng" smtClean="0"/>
          </a:p>
          <a:p>
            <a:pPr>
              <a:lnSpc>
                <a:spcPct val="90000"/>
              </a:lnSpc>
            </a:pPr>
            <a:r>
              <a:rPr lang="en-US" smtClean="0"/>
              <a:t>ENERGY STAR’s Portfolio Manager on-line program will calculate the emissions for your buildings automatically so you can let ENERGY STAR do the emissions arithmetic for you!  We’ll discuss the Portfolio Manager tool later this morning.</a:t>
            </a:r>
          </a:p>
          <a:p>
            <a:endParaRPr lang="en-US" smtClean="0"/>
          </a:p>
          <a:p>
            <a:r>
              <a:rPr lang="en-US" smtClean="0"/>
              <a:t>The impact on environmental emissions is impressive, equivalent to more than 800 kW of PV production in the upper Midwest.</a:t>
            </a:r>
          </a:p>
          <a:p>
            <a:endParaRPr lang="en-US" smtClean="0"/>
          </a:p>
          <a:p>
            <a:r>
              <a:rPr lang="en-US" smtClean="0"/>
              <a:t>MANAGEMENT NOTE:  Wes reduced the energy use in the face of increased program demand and increased square footage.</a:t>
            </a:r>
          </a:p>
          <a:p>
            <a:endParaRPr lang="en-US" smtClean="0"/>
          </a:p>
          <a:p>
            <a:endParaRPr lang="en-US" smtClean="0"/>
          </a:p>
        </p:txBody>
      </p:sp>
      <p:sp>
        <p:nvSpPr>
          <p:cNvPr id="3563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84074F6A-CCE9-4287-B2EF-02959672CBD8}" type="slidenum">
              <a:rPr lang="en-US">
                <a:solidFill>
                  <a:prstClr val="black"/>
                </a:solidFill>
              </a:rPr>
              <a:pPr eaLnBrk="1" hangingPunct="1"/>
              <a:t>8</a:t>
            </a:fld>
            <a:endParaRPr 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7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357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23EDAE76-3D66-4ECE-AFAB-AC3F39761107}" type="slidenum">
              <a:rPr lang="en-US">
                <a:solidFill>
                  <a:prstClr val="black"/>
                </a:solidFill>
              </a:rPr>
              <a:pPr eaLnBrk="1" hangingPunct="1"/>
              <a:t>9</a:t>
            </a:fld>
            <a:endParaRPr 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358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9236EA37-31A1-4A70-8BFC-ED03FE769637}" type="slidenum">
              <a:rPr lang="en-US">
                <a:solidFill>
                  <a:prstClr val="black"/>
                </a:solidFill>
              </a:rPr>
              <a:pPr eaLnBrk="1" hangingPunct="1"/>
              <a:t>10</a:t>
            </a:fld>
            <a:endParaRPr 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302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00"/>
              <a:t>This is a key slide for your understanding.  The MYTH described by facilities manager Wes Marquardt is believed by many people and can be a huge source of argument and disappointment.  You need to understand the difference between “extra money” and “avoided costs.”</a:t>
            </a:r>
          </a:p>
          <a:p>
            <a:r>
              <a:rPr lang="en-US" sz="1000"/>
              <a:t>Your energy savings may not yield extra dollars to spend--the savings may only have avoided even higher bills.</a:t>
            </a:r>
          </a:p>
          <a:p>
            <a:r>
              <a:rPr lang="en-US" sz="1000"/>
              <a:t>You see the EUI (kBTU s/f) dropping steadily across the six year period.  Energy bills (green shaded area) keep rising! </a:t>
            </a:r>
          </a:p>
          <a:p>
            <a:r>
              <a:rPr lang="en-US" sz="1000"/>
              <a:t>Over the six year period, energy costs per BTU rose about 40%. </a:t>
            </a:r>
          </a:p>
          <a:p>
            <a:r>
              <a:rPr lang="en-US" sz="1000"/>
              <a:t>Cost Arithmetic</a:t>
            </a:r>
          </a:p>
          <a:p>
            <a:r>
              <a:rPr lang="en-US" sz="1000"/>
              <a:t>Electric Utility rate 2001:  .0508 dollars per kWh</a:t>
            </a:r>
          </a:p>
          <a:p>
            <a:r>
              <a:rPr lang="en-US" sz="1000"/>
              <a:t>Electric Utility rate 2006:  .0747 dollars per kWh  (source Madison Gas &amp; Electric Company rate sheets)</a:t>
            </a:r>
          </a:p>
          <a:p>
            <a:r>
              <a:rPr lang="en-US" sz="1000"/>
              <a:t>Natural gas  prices:  </a:t>
            </a:r>
          </a:p>
          <a:p>
            <a:r>
              <a:rPr lang="en-US" sz="1000"/>
              <a:t>2001/2  average 0.60 dollars per therm</a:t>
            </a:r>
          </a:p>
          <a:p>
            <a:r>
              <a:rPr lang="en-US" sz="1000"/>
              <a:t>2006/7 average 1.0 dollars per therm  </a:t>
            </a:r>
          </a:p>
          <a:p>
            <a:r>
              <a:rPr lang="en-US" sz="1000"/>
              <a:t>(source http://tonto.eia.doe.gov/dnav/ng/hist/n3020wi3m.htm )</a:t>
            </a:r>
          </a:p>
          <a:p>
            <a:r>
              <a:rPr lang="en-US" sz="1000"/>
              <a:t>Energy prices increased close to 40% over four years.</a:t>
            </a:r>
          </a:p>
          <a:p>
            <a:r>
              <a:rPr lang="en-US" sz="1000"/>
              <a:t>In the analysis, current dollars were used. Adjusting for inflation (putting all dollars on the same basis) can help make financial analysis more meaningful.</a:t>
            </a:r>
          </a:p>
          <a:p>
            <a:endParaRPr lang="en-US" smtClean="0"/>
          </a:p>
          <a:p>
            <a:endParaRPr lang="en-US" smtClean="0"/>
          </a:p>
        </p:txBody>
      </p:sp>
      <p:sp>
        <p:nvSpPr>
          <p:cNvPr id="5130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C74CA81C-1EE4-4FEF-8EEB-EB909D7C4548}" type="slidenum">
              <a:rPr lang="en-US" smtClean="0"/>
              <a:pPr eaLnBrk="1" hangingPunct="1"/>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3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53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8478" eaLnBrk="0" hangingPunct="0">
              <a:defRPr>
                <a:solidFill>
                  <a:schemeClr val="tx1"/>
                </a:solidFill>
                <a:latin typeface="Arial" charset="0"/>
              </a:defRPr>
            </a:lvl1pPr>
            <a:lvl2pPr marL="702756" indent="-270291" defTabSz="908478" eaLnBrk="0" hangingPunct="0">
              <a:defRPr>
                <a:solidFill>
                  <a:schemeClr val="tx1"/>
                </a:solidFill>
                <a:latin typeface="Arial" charset="0"/>
              </a:defRPr>
            </a:lvl2pPr>
            <a:lvl3pPr marL="1081164" indent="-216233" defTabSz="908478" eaLnBrk="0" hangingPunct="0">
              <a:defRPr>
                <a:solidFill>
                  <a:schemeClr val="tx1"/>
                </a:solidFill>
                <a:latin typeface="Arial" charset="0"/>
              </a:defRPr>
            </a:lvl3pPr>
            <a:lvl4pPr marL="1513629" indent="-216233" defTabSz="908478" eaLnBrk="0" hangingPunct="0">
              <a:defRPr>
                <a:solidFill>
                  <a:schemeClr val="tx1"/>
                </a:solidFill>
                <a:latin typeface="Arial" charset="0"/>
              </a:defRPr>
            </a:lvl4pPr>
            <a:lvl5pPr marL="1946095" indent="-216233" defTabSz="908478" eaLnBrk="0" hangingPunct="0">
              <a:defRPr>
                <a:solidFill>
                  <a:schemeClr val="tx1"/>
                </a:solidFill>
                <a:latin typeface="Arial" charset="0"/>
              </a:defRPr>
            </a:lvl5pPr>
            <a:lvl6pPr marL="2378560" indent="-216233" defTabSz="908478" eaLnBrk="0" fontAlgn="base" hangingPunct="0">
              <a:spcBef>
                <a:spcPct val="0"/>
              </a:spcBef>
              <a:spcAft>
                <a:spcPct val="0"/>
              </a:spcAft>
              <a:defRPr>
                <a:solidFill>
                  <a:schemeClr val="tx1"/>
                </a:solidFill>
                <a:latin typeface="Arial" charset="0"/>
              </a:defRPr>
            </a:lvl6pPr>
            <a:lvl7pPr marL="2811026" indent="-216233" defTabSz="908478" eaLnBrk="0" fontAlgn="base" hangingPunct="0">
              <a:spcBef>
                <a:spcPct val="0"/>
              </a:spcBef>
              <a:spcAft>
                <a:spcPct val="0"/>
              </a:spcAft>
              <a:defRPr>
                <a:solidFill>
                  <a:schemeClr val="tx1"/>
                </a:solidFill>
                <a:latin typeface="Arial" charset="0"/>
              </a:defRPr>
            </a:lvl7pPr>
            <a:lvl8pPr marL="3243491" indent="-216233" defTabSz="908478" eaLnBrk="0" fontAlgn="base" hangingPunct="0">
              <a:spcBef>
                <a:spcPct val="0"/>
              </a:spcBef>
              <a:spcAft>
                <a:spcPct val="0"/>
              </a:spcAft>
              <a:defRPr>
                <a:solidFill>
                  <a:schemeClr val="tx1"/>
                </a:solidFill>
                <a:latin typeface="Arial" charset="0"/>
              </a:defRPr>
            </a:lvl8pPr>
            <a:lvl9pPr marL="3675957" indent="-216233" defTabSz="908478" eaLnBrk="0" fontAlgn="base" hangingPunct="0">
              <a:spcBef>
                <a:spcPct val="0"/>
              </a:spcBef>
              <a:spcAft>
                <a:spcPct val="0"/>
              </a:spcAft>
              <a:defRPr>
                <a:solidFill>
                  <a:schemeClr val="tx1"/>
                </a:solidFill>
                <a:latin typeface="Arial" charset="0"/>
              </a:defRPr>
            </a:lvl9pPr>
          </a:lstStyle>
          <a:p>
            <a:pPr eaLnBrk="1" hangingPunct="1"/>
            <a:fld id="{8D214FB2-D7AB-4E5A-90B9-88DB86D6FB9D}" type="slidenum">
              <a:rPr lang="en-US">
                <a:solidFill>
                  <a:srgbClr val="000000"/>
                </a:solidFill>
              </a:rPr>
              <a:pPr eaLnBrk="1" hangingPunct="1"/>
              <a:t>13</a:t>
            </a:fld>
            <a:endParaRPr lang="en-US">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6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56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73FB2132-00B0-403E-9315-F779AEF6034D}" type="slidenum">
              <a:rPr lang="en-US">
                <a:solidFill>
                  <a:prstClr val="black"/>
                </a:solidFill>
              </a:rPr>
              <a:pPr eaLnBrk="1" hangingPunct="1"/>
              <a:t>14</a:t>
            </a:fld>
            <a:endParaRPr 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smtClean="0"/>
              <a:t>Our final word:  Buildings are like small children:  if you don’t watch them, they will wind up doing the strangest things!  </a:t>
            </a:r>
          </a:p>
          <a:p>
            <a:pPr>
              <a:spcBef>
                <a:spcPct val="0"/>
              </a:spcBef>
            </a:pPr>
            <a:endParaRPr lang="en-US" smtClean="0"/>
          </a:p>
          <a:p>
            <a:pPr>
              <a:spcBef>
                <a:spcPct val="0"/>
              </a:spcBef>
            </a:pPr>
            <a:r>
              <a:rPr lang="en-US" smtClean="0"/>
              <a:t>So monitor performance—you have learned the basic elements of monitoring performance today and we expect to hear great things from you about your accomplishments!</a:t>
            </a:r>
          </a:p>
        </p:txBody>
      </p:sp>
      <p:sp>
        <p:nvSpPr>
          <p:cNvPr id="593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983" eaLnBrk="0" hangingPunct="0">
              <a:defRPr>
                <a:solidFill>
                  <a:schemeClr val="tx1"/>
                </a:solidFill>
                <a:latin typeface="Arial" charset="0"/>
              </a:defRPr>
            </a:lvl1pPr>
            <a:lvl2pPr marL="702756" indent="-270291" defTabSz="912983" eaLnBrk="0" hangingPunct="0">
              <a:defRPr>
                <a:solidFill>
                  <a:schemeClr val="tx1"/>
                </a:solidFill>
                <a:latin typeface="Arial" charset="0"/>
              </a:defRPr>
            </a:lvl2pPr>
            <a:lvl3pPr marL="1081164" indent="-216233" defTabSz="912983" eaLnBrk="0" hangingPunct="0">
              <a:defRPr>
                <a:solidFill>
                  <a:schemeClr val="tx1"/>
                </a:solidFill>
                <a:latin typeface="Arial" charset="0"/>
              </a:defRPr>
            </a:lvl3pPr>
            <a:lvl4pPr marL="1513629" indent="-216233" defTabSz="912983" eaLnBrk="0" hangingPunct="0">
              <a:defRPr>
                <a:solidFill>
                  <a:schemeClr val="tx1"/>
                </a:solidFill>
                <a:latin typeface="Arial" charset="0"/>
              </a:defRPr>
            </a:lvl4pPr>
            <a:lvl5pPr marL="1946095" indent="-216233" defTabSz="912983" eaLnBrk="0" hangingPunct="0">
              <a:defRPr>
                <a:solidFill>
                  <a:schemeClr val="tx1"/>
                </a:solidFill>
                <a:latin typeface="Arial" charset="0"/>
              </a:defRPr>
            </a:lvl5pPr>
            <a:lvl6pPr marL="2378560" indent="-216233" defTabSz="912983" eaLnBrk="0" fontAlgn="base" hangingPunct="0">
              <a:spcBef>
                <a:spcPct val="0"/>
              </a:spcBef>
              <a:spcAft>
                <a:spcPct val="0"/>
              </a:spcAft>
              <a:defRPr>
                <a:solidFill>
                  <a:schemeClr val="tx1"/>
                </a:solidFill>
                <a:latin typeface="Arial" charset="0"/>
              </a:defRPr>
            </a:lvl6pPr>
            <a:lvl7pPr marL="2811026" indent="-216233" defTabSz="912983" eaLnBrk="0" fontAlgn="base" hangingPunct="0">
              <a:spcBef>
                <a:spcPct val="0"/>
              </a:spcBef>
              <a:spcAft>
                <a:spcPct val="0"/>
              </a:spcAft>
              <a:defRPr>
                <a:solidFill>
                  <a:schemeClr val="tx1"/>
                </a:solidFill>
                <a:latin typeface="Arial" charset="0"/>
              </a:defRPr>
            </a:lvl7pPr>
            <a:lvl8pPr marL="3243491" indent="-216233" defTabSz="912983" eaLnBrk="0" fontAlgn="base" hangingPunct="0">
              <a:spcBef>
                <a:spcPct val="0"/>
              </a:spcBef>
              <a:spcAft>
                <a:spcPct val="0"/>
              </a:spcAft>
              <a:defRPr>
                <a:solidFill>
                  <a:schemeClr val="tx1"/>
                </a:solidFill>
                <a:latin typeface="Arial" charset="0"/>
              </a:defRPr>
            </a:lvl8pPr>
            <a:lvl9pPr marL="3675957" indent="-216233" defTabSz="912983" eaLnBrk="0" fontAlgn="base" hangingPunct="0">
              <a:spcBef>
                <a:spcPct val="0"/>
              </a:spcBef>
              <a:spcAft>
                <a:spcPct val="0"/>
              </a:spcAft>
              <a:defRPr>
                <a:solidFill>
                  <a:schemeClr val="tx1"/>
                </a:solidFill>
                <a:latin typeface="Arial" charset="0"/>
              </a:defRPr>
            </a:lvl9pPr>
          </a:lstStyle>
          <a:p>
            <a:pPr eaLnBrk="1" hangingPunct="1"/>
            <a:fld id="{FDA94A29-38AC-4CDA-96DD-495B363EAFF1}" type="slidenum">
              <a:rPr lang="en-US">
                <a:solidFill>
                  <a:prstClr val="black"/>
                </a:solidFill>
              </a:rPr>
              <a:pPr eaLnBrk="1" hangingPunct="1"/>
              <a:t>16</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7CFBE004-C8FB-4C09-9C51-C5820C22A552}"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76176AC-09E7-4E60-B594-9D39E3954131}"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868610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9418D591-A661-4E8B-8D20-931BD49106CF}"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82F995A5-3889-4DF0-82DF-61C283ED1BF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517203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4"/>
          <p:cNvSpPr>
            <a:spLocks noGrp="1"/>
          </p:cNvSpPr>
          <p:nvPr>
            <p:ph type="dt" sz="half" idx="10"/>
          </p:nvPr>
        </p:nvSpPr>
        <p:spPr/>
        <p:txBody>
          <a:bodyPr/>
          <a:lstStyle>
            <a:lvl1pPr>
              <a:defRPr/>
            </a:lvl1pPr>
          </a:lstStyle>
          <a:p>
            <a:pPr>
              <a:defRPr/>
            </a:pPr>
            <a:fld id="{B91F8A7A-A44D-44CF-BC12-6C21461D0C18}"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074FCFE5-4E89-4088-9D00-8675EB314040}"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73271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p:cNvSpPr>
          <p:nvPr>
            <p:ph type="dt" sz="half" idx="10"/>
          </p:nvPr>
        </p:nvSpPr>
        <p:spPr/>
        <p:txBody>
          <a:bodyPr/>
          <a:lstStyle>
            <a:lvl1pPr>
              <a:defRPr/>
            </a:lvl1pPr>
          </a:lstStyle>
          <a:p>
            <a:pPr>
              <a:defRPr/>
            </a:pPr>
            <a:fld id="{52EE62F0-95DC-4B5C-9AD1-816D82F7B38C}"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C5D4A366-817C-4825-BE8F-888A18E7C68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889728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3ABB880-22AF-44F0-A568-9E41BCBF6108}"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97DA641-DECF-4465-80EB-F472ADC1517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669553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918DFB8A-1A02-4972-B751-A8A40EE3503D}" type="datetimeFigureOut">
              <a:rPr lang="en-US">
                <a:solidFill>
                  <a:srgbClr val="000000">
                    <a:tint val="75000"/>
                  </a:srgbClr>
                </a:solidFill>
              </a:rPr>
              <a:pPr>
                <a:defRPr/>
              </a:pPr>
              <a:t>1/23/2015</a:t>
            </a:fld>
            <a:endParaRPr lang="en-US">
              <a:solidFill>
                <a:srgbClr val="000000">
                  <a:tint val="75000"/>
                </a:srgbClr>
              </a:solidFill>
            </a:endParaRPr>
          </a:p>
        </p:txBody>
      </p:sp>
      <p:sp>
        <p:nvSpPr>
          <p:cNvPr id="8" name="Slide Number Placeholder 5"/>
          <p:cNvSpPr>
            <a:spLocks noGrp="1"/>
          </p:cNvSpPr>
          <p:nvPr>
            <p:ph type="sldNum" sz="quarter" idx="11"/>
          </p:nvPr>
        </p:nvSpPr>
        <p:spPr/>
        <p:txBody>
          <a:bodyPr/>
          <a:lstStyle>
            <a:lvl1pPr>
              <a:defRPr/>
            </a:lvl1pPr>
          </a:lstStyle>
          <a:p>
            <a:pPr>
              <a:defRPr/>
            </a:pPr>
            <a:fld id="{352E3A42-B0DE-4823-B091-F67E46790C5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516762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E6FF25B9-AFDD-4EE4-A56F-ADF0C8597C9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014A31B2-AAF5-4316-9B65-EACD00C60F99}"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94734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2113AFE1-88D3-462E-A93E-274F3B1450A0}" type="datetimeFigureOut">
              <a:rPr lang="en-US">
                <a:solidFill>
                  <a:srgbClr val="000000">
                    <a:tint val="75000"/>
                  </a:srgbClr>
                </a:solidFill>
              </a:rPr>
              <a:pPr>
                <a:defRPr/>
              </a:pPr>
              <a:t>1/23/2015</a:t>
            </a:fld>
            <a:endParaRPr lang="en-US">
              <a:solidFill>
                <a:srgbClr val="000000">
                  <a:tint val="75000"/>
                </a:srgbClr>
              </a:solidFill>
            </a:endParaRPr>
          </a:p>
        </p:txBody>
      </p:sp>
      <p:sp>
        <p:nvSpPr>
          <p:cNvPr id="3" name="Slide Number Placeholder 5"/>
          <p:cNvSpPr>
            <a:spLocks noGrp="1"/>
          </p:cNvSpPr>
          <p:nvPr>
            <p:ph type="sldNum" sz="quarter" idx="11"/>
          </p:nvPr>
        </p:nvSpPr>
        <p:spPr/>
        <p:txBody>
          <a:bodyPr/>
          <a:lstStyle>
            <a:lvl1pPr>
              <a:defRPr/>
            </a:lvl1pPr>
          </a:lstStyle>
          <a:p>
            <a:pPr>
              <a:defRPr/>
            </a:pPr>
            <a:fld id="{057EB92C-02C1-43C8-A729-3206B0158B3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898427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8FB29797-5F1A-4073-973A-B8B62854B6C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CE9F8CA5-3896-410B-882C-A50812F4EC1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832026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734DC5F-AFCC-475C-9795-6C81185BBF9C}"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8235174-1364-46B3-AB07-A0BDDC99DEB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654148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F61822B2-BE2C-43A5-9C6F-248802E44601}"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D3599694-99C3-4D27-B3D8-11384298CA75}"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3476603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66270AB6-8C9F-40BB-9712-58B47533BF43}"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6CD4ADC2-6F7A-4654-99ED-31DE73FB386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592903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C16C1EBA-779A-4A46-923F-CA85E377B920}"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32A0102-CE53-4758-ABD7-72182C9DD8C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7803345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7CFBE004-C8FB-4C09-9C51-C5820C22A552}"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76176AC-09E7-4E60-B594-9D39E3954131}"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4209297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9418D591-A661-4E8B-8D20-931BD49106CF}"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82F995A5-3889-4DF0-82DF-61C283ED1BF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384065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4"/>
          <p:cNvSpPr>
            <a:spLocks noGrp="1"/>
          </p:cNvSpPr>
          <p:nvPr>
            <p:ph type="dt" sz="half" idx="10"/>
          </p:nvPr>
        </p:nvSpPr>
        <p:spPr/>
        <p:txBody>
          <a:bodyPr/>
          <a:lstStyle>
            <a:lvl1pPr>
              <a:defRPr/>
            </a:lvl1pPr>
          </a:lstStyle>
          <a:p>
            <a:pPr>
              <a:defRPr/>
            </a:pPr>
            <a:fld id="{B91F8A7A-A44D-44CF-BC12-6C21461D0C18}"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074FCFE5-4E89-4088-9D00-8675EB314040}"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8607893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p:cNvSpPr>
          <p:nvPr>
            <p:ph type="dt" sz="half" idx="10"/>
          </p:nvPr>
        </p:nvSpPr>
        <p:spPr/>
        <p:txBody>
          <a:bodyPr/>
          <a:lstStyle>
            <a:lvl1pPr>
              <a:defRPr/>
            </a:lvl1pPr>
          </a:lstStyle>
          <a:p>
            <a:pPr>
              <a:defRPr/>
            </a:pPr>
            <a:fld id="{52EE62F0-95DC-4B5C-9AD1-816D82F7B38C}"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C5D4A366-817C-4825-BE8F-888A18E7C68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9348912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3ABB880-22AF-44F0-A568-9E41BCBF6108}"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97DA641-DECF-4465-80EB-F472ADC1517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4076957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918DFB8A-1A02-4972-B751-A8A40EE3503D}" type="datetimeFigureOut">
              <a:rPr lang="en-US">
                <a:solidFill>
                  <a:srgbClr val="000000">
                    <a:tint val="75000"/>
                  </a:srgbClr>
                </a:solidFill>
              </a:rPr>
              <a:pPr>
                <a:defRPr/>
              </a:pPr>
              <a:t>1/23/2015</a:t>
            </a:fld>
            <a:endParaRPr lang="en-US">
              <a:solidFill>
                <a:srgbClr val="000000">
                  <a:tint val="75000"/>
                </a:srgbClr>
              </a:solidFill>
            </a:endParaRPr>
          </a:p>
        </p:txBody>
      </p:sp>
      <p:sp>
        <p:nvSpPr>
          <p:cNvPr id="8" name="Slide Number Placeholder 5"/>
          <p:cNvSpPr>
            <a:spLocks noGrp="1"/>
          </p:cNvSpPr>
          <p:nvPr>
            <p:ph type="sldNum" sz="quarter" idx="11"/>
          </p:nvPr>
        </p:nvSpPr>
        <p:spPr/>
        <p:txBody>
          <a:bodyPr/>
          <a:lstStyle>
            <a:lvl1pPr>
              <a:defRPr/>
            </a:lvl1pPr>
          </a:lstStyle>
          <a:p>
            <a:pPr>
              <a:defRPr/>
            </a:pPr>
            <a:fld id="{352E3A42-B0DE-4823-B091-F67E46790C5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112860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E6FF25B9-AFDD-4EE4-A56F-ADF0C8597C9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014A31B2-AAF5-4316-9B65-EACD00C60F99}"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7251832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2113AFE1-88D3-462E-A93E-274F3B1450A0}" type="datetimeFigureOut">
              <a:rPr lang="en-US">
                <a:solidFill>
                  <a:srgbClr val="000000">
                    <a:tint val="75000"/>
                  </a:srgbClr>
                </a:solidFill>
              </a:rPr>
              <a:pPr>
                <a:defRPr/>
              </a:pPr>
              <a:t>1/23/2015</a:t>
            </a:fld>
            <a:endParaRPr lang="en-US">
              <a:solidFill>
                <a:srgbClr val="000000">
                  <a:tint val="75000"/>
                </a:srgbClr>
              </a:solidFill>
            </a:endParaRPr>
          </a:p>
        </p:txBody>
      </p:sp>
      <p:sp>
        <p:nvSpPr>
          <p:cNvPr id="3" name="Slide Number Placeholder 5"/>
          <p:cNvSpPr>
            <a:spLocks noGrp="1"/>
          </p:cNvSpPr>
          <p:nvPr>
            <p:ph type="sldNum" sz="quarter" idx="11"/>
          </p:nvPr>
        </p:nvSpPr>
        <p:spPr/>
        <p:txBody>
          <a:bodyPr/>
          <a:lstStyle>
            <a:lvl1pPr>
              <a:defRPr/>
            </a:lvl1pPr>
          </a:lstStyle>
          <a:p>
            <a:pPr>
              <a:defRPr/>
            </a:pPr>
            <a:fld id="{057EB92C-02C1-43C8-A729-3206B0158B3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8647698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8FB29797-5F1A-4073-973A-B8B62854B6C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CE9F8CA5-3896-410B-882C-A50812F4EC1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7308648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734DC5F-AFCC-475C-9795-6C81185BBF9C}"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8235174-1364-46B3-AB07-A0BDDC99DEB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5093525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F61822B2-BE2C-43A5-9C6F-248802E44601}"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D3599694-99C3-4D27-B3D8-11384298CA75}"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42186171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66270AB6-8C9F-40BB-9712-58B47533BF43}"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6CD4ADC2-6F7A-4654-99ED-31DE73FB386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255634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C16C1EBA-779A-4A46-923F-CA85E377B920}"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32A0102-CE53-4758-ABD7-72182C9DD8C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1828877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7CFBE004-C8FB-4C09-9C51-C5820C22A552}"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76176AC-09E7-4E60-B594-9D39E3954131}"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7387140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9418D591-A661-4E8B-8D20-931BD49106CF}"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82F995A5-3889-4DF0-82DF-61C283ED1BF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4863660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4"/>
          <p:cNvSpPr>
            <a:spLocks noGrp="1"/>
          </p:cNvSpPr>
          <p:nvPr>
            <p:ph type="dt" sz="half" idx="10"/>
          </p:nvPr>
        </p:nvSpPr>
        <p:spPr/>
        <p:txBody>
          <a:bodyPr/>
          <a:lstStyle>
            <a:lvl1pPr>
              <a:defRPr/>
            </a:lvl1pPr>
          </a:lstStyle>
          <a:p>
            <a:pPr>
              <a:defRPr/>
            </a:pPr>
            <a:fld id="{B91F8A7A-A44D-44CF-BC12-6C21461D0C18}"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074FCFE5-4E89-4088-9D00-8675EB314040}"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5220665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p:cNvSpPr>
          <p:nvPr>
            <p:ph type="dt" sz="half" idx="10"/>
          </p:nvPr>
        </p:nvSpPr>
        <p:spPr/>
        <p:txBody>
          <a:bodyPr/>
          <a:lstStyle>
            <a:lvl1pPr>
              <a:defRPr/>
            </a:lvl1pPr>
          </a:lstStyle>
          <a:p>
            <a:pPr>
              <a:defRPr/>
            </a:pPr>
            <a:fld id="{52EE62F0-95DC-4B5C-9AD1-816D82F7B38C}"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C5D4A366-817C-4825-BE8F-888A18E7C68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3662724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3ABB880-22AF-44F0-A568-9E41BCBF6108}"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97DA641-DECF-4465-80EB-F472ADC1517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8932513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918DFB8A-1A02-4972-B751-A8A40EE3503D}" type="datetimeFigureOut">
              <a:rPr lang="en-US">
                <a:solidFill>
                  <a:srgbClr val="000000">
                    <a:tint val="75000"/>
                  </a:srgbClr>
                </a:solidFill>
              </a:rPr>
              <a:pPr>
                <a:defRPr/>
              </a:pPr>
              <a:t>1/23/2015</a:t>
            </a:fld>
            <a:endParaRPr lang="en-US">
              <a:solidFill>
                <a:srgbClr val="000000">
                  <a:tint val="75000"/>
                </a:srgbClr>
              </a:solidFill>
            </a:endParaRPr>
          </a:p>
        </p:txBody>
      </p:sp>
      <p:sp>
        <p:nvSpPr>
          <p:cNvPr id="8" name="Slide Number Placeholder 5"/>
          <p:cNvSpPr>
            <a:spLocks noGrp="1"/>
          </p:cNvSpPr>
          <p:nvPr>
            <p:ph type="sldNum" sz="quarter" idx="11"/>
          </p:nvPr>
        </p:nvSpPr>
        <p:spPr/>
        <p:txBody>
          <a:bodyPr/>
          <a:lstStyle>
            <a:lvl1pPr>
              <a:defRPr/>
            </a:lvl1pPr>
          </a:lstStyle>
          <a:p>
            <a:pPr>
              <a:defRPr/>
            </a:pPr>
            <a:fld id="{352E3A42-B0DE-4823-B091-F67E46790C5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4101812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E6FF25B9-AFDD-4EE4-A56F-ADF0C8597C9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014A31B2-AAF5-4316-9B65-EACD00C60F99}"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8052822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2113AFE1-88D3-462E-A93E-274F3B1450A0}" type="datetimeFigureOut">
              <a:rPr lang="en-US">
                <a:solidFill>
                  <a:srgbClr val="000000">
                    <a:tint val="75000"/>
                  </a:srgbClr>
                </a:solidFill>
              </a:rPr>
              <a:pPr>
                <a:defRPr/>
              </a:pPr>
              <a:t>1/23/2015</a:t>
            </a:fld>
            <a:endParaRPr lang="en-US">
              <a:solidFill>
                <a:srgbClr val="000000">
                  <a:tint val="75000"/>
                </a:srgbClr>
              </a:solidFill>
            </a:endParaRPr>
          </a:p>
        </p:txBody>
      </p:sp>
      <p:sp>
        <p:nvSpPr>
          <p:cNvPr id="3" name="Slide Number Placeholder 5"/>
          <p:cNvSpPr>
            <a:spLocks noGrp="1"/>
          </p:cNvSpPr>
          <p:nvPr>
            <p:ph type="sldNum" sz="quarter" idx="11"/>
          </p:nvPr>
        </p:nvSpPr>
        <p:spPr/>
        <p:txBody>
          <a:bodyPr/>
          <a:lstStyle>
            <a:lvl1pPr>
              <a:defRPr/>
            </a:lvl1pPr>
          </a:lstStyle>
          <a:p>
            <a:pPr>
              <a:defRPr/>
            </a:pPr>
            <a:fld id="{057EB92C-02C1-43C8-A729-3206B0158B3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7625762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8FB29797-5F1A-4073-973A-B8B62854B6C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CE9F8CA5-3896-410B-882C-A50812F4EC1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6072661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734DC5F-AFCC-475C-9795-6C81185BBF9C}"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8235174-1364-46B3-AB07-A0BDDC99DEB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1424451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F61822B2-BE2C-43A5-9C6F-248802E44601}"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D3599694-99C3-4D27-B3D8-11384298CA75}"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2679643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66270AB6-8C9F-40BB-9712-58B47533BF43}"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6CD4ADC2-6F7A-4654-99ED-31DE73FB386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7256569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C16C1EBA-779A-4A46-923F-CA85E377B920}"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32A0102-CE53-4758-ABD7-72182C9DD8C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509306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7CFBE004-C8FB-4C09-9C51-C5820C22A552}"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76176AC-09E7-4E60-B594-9D39E3954131}"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5106114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9418D591-A661-4E8B-8D20-931BD49106CF}"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82F995A5-3889-4DF0-82DF-61C283ED1BF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86971619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4"/>
          <p:cNvSpPr>
            <a:spLocks noGrp="1"/>
          </p:cNvSpPr>
          <p:nvPr>
            <p:ph type="dt" sz="half" idx="10"/>
          </p:nvPr>
        </p:nvSpPr>
        <p:spPr/>
        <p:txBody>
          <a:bodyPr/>
          <a:lstStyle>
            <a:lvl1pPr>
              <a:defRPr/>
            </a:lvl1pPr>
          </a:lstStyle>
          <a:p>
            <a:pPr>
              <a:defRPr/>
            </a:pPr>
            <a:fld id="{B91F8A7A-A44D-44CF-BC12-6C21461D0C18}"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074FCFE5-4E89-4088-9D00-8675EB314040}"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371730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p:cNvSpPr>
          <p:nvPr>
            <p:ph type="dt" sz="half" idx="10"/>
          </p:nvPr>
        </p:nvSpPr>
        <p:spPr/>
        <p:txBody>
          <a:bodyPr/>
          <a:lstStyle>
            <a:lvl1pPr>
              <a:defRPr/>
            </a:lvl1pPr>
          </a:lstStyle>
          <a:p>
            <a:pPr>
              <a:defRPr/>
            </a:pPr>
            <a:fld id="{52EE62F0-95DC-4B5C-9AD1-816D82F7B38C}"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C5D4A366-817C-4825-BE8F-888A18E7C68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5905834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3ABB880-22AF-44F0-A568-9E41BCBF6108}"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97DA641-DECF-4465-80EB-F472ADC1517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4360773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918DFB8A-1A02-4972-B751-A8A40EE3503D}" type="datetimeFigureOut">
              <a:rPr lang="en-US">
                <a:solidFill>
                  <a:srgbClr val="000000">
                    <a:tint val="75000"/>
                  </a:srgbClr>
                </a:solidFill>
              </a:rPr>
              <a:pPr>
                <a:defRPr/>
              </a:pPr>
              <a:t>1/23/2015</a:t>
            </a:fld>
            <a:endParaRPr lang="en-US">
              <a:solidFill>
                <a:srgbClr val="000000">
                  <a:tint val="75000"/>
                </a:srgbClr>
              </a:solidFill>
            </a:endParaRPr>
          </a:p>
        </p:txBody>
      </p:sp>
      <p:sp>
        <p:nvSpPr>
          <p:cNvPr id="8" name="Slide Number Placeholder 5"/>
          <p:cNvSpPr>
            <a:spLocks noGrp="1"/>
          </p:cNvSpPr>
          <p:nvPr>
            <p:ph type="sldNum" sz="quarter" idx="11"/>
          </p:nvPr>
        </p:nvSpPr>
        <p:spPr/>
        <p:txBody>
          <a:bodyPr/>
          <a:lstStyle>
            <a:lvl1pPr>
              <a:defRPr/>
            </a:lvl1pPr>
          </a:lstStyle>
          <a:p>
            <a:pPr>
              <a:defRPr/>
            </a:pPr>
            <a:fld id="{352E3A42-B0DE-4823-B091-F67E46790C5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79037050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E6FF25B9-AFDD-4EE4-A56F-ADF0C8597C9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014A31B2-AAF5-4316-9B65-EACD00C60F99}"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8658011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2113AFE1-88D3-462E-A93E-274F3B1450A0}" type="datetimeFigureOut">
              <a:rPr lang="en-US">
                <a:solidFill>
                  <a:srgbClr val="000000">
                    <a:tint val="75000"/>
                  </a:srgbClr>
                </a:solidFill>
              </a:rPr>
              <a:pPr>
                <a:defRPr/>
              </a:pPr>
              <a:t>1/23/2015</a:t>
            </a:fld>
            <a:endParaRPr lang="en-US">
              <a:solidFill>
                <a:srgbClr val="000000">
                  <a:tint val="75000"/>
                </a:srgbClr>
              </a:solidFill>
            </a:endParaRPr>
          </a:p>
        </p:txBody>
      </p:sp>
      <p:sp>
        <p:nvSpPr>
          <p:cNvPr id="3" name="Slide Number Placeholder 5"/>
          <p:cNvSpPr>
            <a:spLocks noGrp="1"/>
          </p:cNvSpPr>
          <p:nvPr>
            <p:ph type="sldNum" sz="quarter" idx="11"/>
          </p:nvPr>
        </p:nvSpPr>
        <p:spPr/>
        <p:txBody>
          <a:bodyPr/>
          <a:lstStyle>
            <a:lvl1pPr>
              <a:defRPr/>
            </a:lvl1pPr>
          </a:lstStyle>
          <a:p>
            <a:pPr>
              <a:defRPr/>
            </a:pPr>
            <a:fld id="{057EB92C-02C1-43C8-A729-3206B0158B3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3377049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8FB29797-5F1A-4073-973A-B8B62854B6C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CE9F8CA5-3896-410B-882C-A50812F4EC1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4077598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734DC5F-AFCC-475C-9795-6C81185BBF9C}"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8235174-1364-46B3-AB07-A0BDDC99DEB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20867855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F61822B2-BE2C-43A5-9C6F-248802E44601}"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D3599694-99C3-4D27-B3D8-11384298CA75}"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6367296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66270AB6-8C9F-40BB-9712-58B47533BF43}"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6CD4ADC2-6F7A-4654-99ED-31DE73FB386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08484942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C16C1EBA-779A-4A46-923F-CA85E377B920}"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32A0102-CE53-4758-ABD7-72182C9DD8C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0224071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7CFBE004-C8FB-4C09-9C51-C5820C22A552}"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76176AC-09E7-4E60-B594-9D39E3954131}"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77521928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9418D591-A661-4E8B-8D20-931BD49106CF}"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82F995A5-3889-4DF0-82DF-61C283ED1BF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93341556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4"/>
          <p:cNvSpPr>
            <a:spLocks noGrp="1"/>
          </p:cNvSpPr>
          <p:nvPr>
            <p:ph type="dt" sz="half" idx="10"/>
          </p:nvPr>
        </p:nvSpPr>
        <p:spPr/>
        <p:txBody>
          <a:bodyPr/>
          <a:lstStyle>
            <a:lvl1pPr>
              <a:defRPr/>
            </a:lvl1pPr>
          </a:lstStyle>
          <a:p>
            <a:pPr>
              <a:defRPr/>
            </a:pPr>
            <a:fld id="{B91F8A7A-A44D-44CF-BC12-6C21461D0C18}"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074FCFE5-4E89-4088-9D00-8675EB314040}"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8795114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p:cNvSpPr>
          <p:nvPr>
            <p:ph type="dt" sz="half" idx="10"/>
          </p:nvPr>
        </p:nvSpPr>
        <p:spPr/>
        <p:txBody>
          <a:bodyPr/>
          <a:lstStyle>
            <a:lvl1pPr>
              <a:defRPr/>
            </a:lvl1pPr>
          </a:lstStyle>
          <a:p>
            <a:pPr>
              <a:defRPr/>
            </a:pPr>
            <a:fld id="{52EE62F0-95DC-4B5C-9AD1-816D82F7B38C}"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C5D4A366-817C-4825-BE8F-888A18E7C68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8271847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3ABB880-22AF-44F0-A568-9E41BCBF6108}"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97DA641-DECF-4465-80EB-F472ADC1517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14046825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918DFB8A-1A02-4972-B751-A8A40EE3503D}" type="datetimeFigureOut">
              <a:rPr lang="en-US">
                <a:solidFill>
                  <a:srgbClr val="000000">
                    <a:tint val="75000"/>
                  </a:srgbClr>
                </a:solidFill>
              </a:rPr>
              <a:pPr>
                <a:defRPr/>
              </a:pPr>
              <a:t>1/23/2015</a:t>
            </a:fld>
            <a:endParaRPr lang="en-US">
              <a:solidFill>
                <a:srgbClr val="000000">
                  <a:tint val="75000"/>
                </a:srgbClr>
              </a:solidFill>
            </a:endParaRPr>
          </a:p>
        </p:txBody>
      </p:sp>
      <p:sp>
        <p:nvSpPr>
          <p:cNvPr id="8" name="Slide Number Placeholder 5"/>
          <p:cNvSpPr>
            <a:spLocks noGrp="1"/>
          </p:cNvSpPr>
          <p:nvPr>
            <p:ph type="sldNum" sz="quarter" idx="11"/>
          </p:nvPr>
        </p:nvSpPr>
        <p:spPr/>
        <p:txBody>
          <a:bodyPr/>
          <a:lstStyle>
            <a:lvl1pPr>
              <a:defRPr/>
            </a:lvl1pPr>
          </a:lstStyle>
          <a:p>
            <a:pPr>
              <a:defRPr/>
            </a:pPr>
            <a:fld id="{352E3A42-B0DE-4823-B091-F67E46790C5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03994242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E6FF25B9-AFDD-4EE4-A56F-ADF0C8597C9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014A31B2-AAF5-4316-9B65-EACD00C60F99}"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4106037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2113AFE1-88D3-462E-A93E-274F3B1450A0}" type="datetimeFigureOut">
              <a:rPr lang="en-US">
                <a:solidFill>
                  <a:srgbClr val="000000">
                    <a:tint val="75000"/>
                  </a:srgbClr>
                </a:solidFill>
              </a:rPr>
              <a:pPr>
                <a:defRPr/>
              </a:pPr>
              <a:t>1/23/2015</a:t>
            </a:fld>
            <a:endParaRPr lang="en-US">
              <a:solidFill>
                <a:srgbClr val="000000">
                  <a:tint val="75000"/>
                </a:srgbClr>
              </a:solidFill>
            </a:endParaRPr>
          </a:p>
        </p:txBody>
      </p:sp>
      <p:sp>
        <p:nvSpPr>
          <p:cNvPr id="3" name="Slide Number Placeholder 5"/>
          <p:cNvSpPr>
            <a:spLocks noGrp="1"/>
          </p:cNvSpPr>
          <p:nvPr>
            <p:ph type="sldNum" sz="quarter" idx="11"/>
          </p:nvPr>
        </p:nvSpPr>
        <p:spPr/>
        <p:txBody>
          <a:bodyPr/>
          <a:lstStyle>
            <a:lvl1pPr>
              <a:defRPr/>
            </a:lvl1pPr>
          </a:lstStyle>
          <a:p>
            <a:pPr>
              <a:defRPr/>
            </a:pPr>
            <a:fld id="{057EB92C-02C1-43C8-A729-3206B0158B3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11769927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8FB29797-5F1A-4073-973A-B8B62854B6C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CE9F8CA5-3896-410B-882C-A50812F4EC1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85846966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734DC5F-AFCC-475C-9795-6C81185BBF9C}"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8235174-1364-46B3-AB07-A0BDDC99DEB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43356120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F61822B2-BE2C-43A5-9C6F-248802E44601}"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D3599694-99C3-4D27-B3D8-11384298CA75}"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95842941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66270AB6-8C9F-40BB-9712-58B47533BF43}"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6CD4ADC2-6F7A-4654-99ED-31DE73FB386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50076957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C16C1EBA-779A-4A46-923F-CA85E377B920}"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32A0102-CE53-4758-ABD7-72182C9DD8C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9601615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7CFBE004-C8FB-4C09-9C51-C5820C22A552}"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76176AC-09E7-4E60-B594-9D39E3954131}"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52247970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9418D591-A661-4E8B-8D20-931BD49106CF}"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82F995A5-3889-4DF0-82DF-61C283ED1BF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408678447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4"/>
          <p:cNvSpPr>
            <a:spLocks noGrp="1"/>
          </p:cNvSpPr>
          <p:nvPr>
            <p:ph type="dt" sz="half" idx="10"/>
          </p:nvPr>
        </p:nvSpPr>
        <p:spPr/>
        <p:txBody>
          <a:bodyPr/>
          <a:lstStyle>
            <a:lvl1pPr>
              <a:defRPr/>
            </a:lvl1pPr>
          </a:lstStyle>
          <a:p>
            <a:pPr>
              <a:defRPr/>
            </a:pPr>
            <a:fld id="{B91F8A7A-A44D-44CF-BC12-6C21461D0C18}"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074FCFE5-4E89-4088-9D00-8675EB314040}"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91761623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p:cNvSpPr>
          <p:nvPr>
            <p:ph type="dt" sz="half" idx="10"/>
          </p:nvPr>
        </p:nvSpPr>
        <p:spPr/>
        <p:txBody>
          <a:bodyPr/>
          <a:lstStyle>
            <a:lvl1pPr>
              <a:defRPr/>
            </a:lvl1pPr>
          </a:lstStyle>
          <a:p>
            <a:pPr>
              <a:defRPr/>
            </a:pPr>
            <a:fld id="{52EE62F0-95DC-4B5C-9AD1-816D82F7B38C}"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C5D4A366-817C-4825-BE8F-888A18E7C68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68090160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3ABB880-22AF-44F0-A568-9E41BCBF6108}"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97DA641-DECF-4465-80EB-F472ADC1517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2564245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918DFB8A-1A02-4972-B751-A8A40EE3503D}" type="datetimeFigureOut">
              <a:rPr lang="en-US">
                <a:solidFill>
                  <a:srgbClr val="000000">
                    <a:tint val="75000"/>
                  </a:srgbClr>
                </a:solidFill>
              </a:rPr>
              <a:pPr>
                <a:defRPr/>
              </a:pPr>
              <a:t>1/23/2015</a:t>
            </a:fld>
            <a:endParaRPr lang="en-US">
              <a:solidFill>
                <a:srgbClr val="000000">
                  <a:tint val="75000"/>
                </a:srgbClr>
              </a:solidFill>
            </a:endParaRPr>
          </a:p>
        </p:txBody>
      </p:sp>
      <p:sp>
        <p:nvSpPr>
          <p:cNvPr id="8" name="Slide Number Placeholder 5"/>
          <p:cNvSpPr>
            <a:spLocks noGrp="1"/>
          </p:cNvSpPr>
          <p:nvPr>
            <p:ph type="sldNum" sz="quarter" idx="11"/>
          </p:nvPr>
        </p:nvSpPr>
        <p:spPr/>
        <p:txBody>
          <a:bodyPr/>
          <a:lstStyle>
            <a:lvl1pPr>
              <a:defRPr/>
            </a:lvl1pPr>
          </a:lstStyle>
          <a:p>
            <a:pPr>
              <a:defRPr/>
            </a:pPr>
            <a:fld id="{352E3A42-B0DE-4823-B091-F67E46790C5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33325250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E6FF25B9-AFDD-4EE4-A56F-ADF0C8597C9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014A31B2-AAF5-4316-9B65-EACD00C60F99}"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64115370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2113AFE1-88D3-462E-A93E-274F3B1450A0}" type="datetimeFigureOut">
              <a:rPr lang="en-US">
                <a:solidFill>
                  <a:srgbClr val="000000">
                    <a:tint val="75000"/>
                  </a:srgbClr>
                </a:solidFill>
              </a:rPr>
              <a:pPr>
                <a:defRPr/>
              </a:pPr>
              <a:t>1/23/2015</a:t>
            </a:fld>
            <a:endParaRPr lang="en-US">
              <a:solidFill>
                <a:srgbClr val="000000">
                  <a:tint val="75000"/>
                </a:srgbClr>
              </a:solidFill>
            </a:endParaRPr>
          </a:p>
        </p:txBody>
      </p:sp>
      <p:sp>
        <p:nvSpPr>
          <p:cNvPr id="3" name="Slide Number Placeholder 5"/>
          <p:cNvSpPr>
            <a:spLocks noGrp="1"/>
          </p:cNvSpPr>
          <p:nvPr>
            <p:ph type="sldNum" sz="quarter" idx="11"/>
          </p:nvPr>
        </p:nvSpPr>
        <p:spPr/>
        <p:txBody>
          <a:bodyPr/>
          <a:lstStyle>
            <a:lvl1pPr>
              <a:defRPr/>
            </a:lvl1pPr>
          </a:lstStyle>
          <a:p>
            <a:pPr>
              <a:defRPr/>
            </a:pPr>
            <a:fld id="{057EB92C-02C1-43C8-A729-3206B0158B3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16225848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8FB29797-5F1A-4073-973A-B8B62854B6C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CE9F8CA5-3896-410B-882C-A50812F4EC1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38371753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734DC5F-AFCC-475C-9795-6C81185BBF9C}"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8235174-1364-46B3-AB07-A0BDDC99DEB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66436390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F61822B2-BE2C-43A5-9C6F-248802E44601}"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D3599694-99C3-4D27-B3D8-11384298CA75}"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26293464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66270AB6-8C9F-40BB-9712-58B47533BF43}"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6CD4ADC2-6F7A-4654-99ED-31DE73FB386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88601268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C16C1EBA-779A-4A46-923F-CA85E377B920}"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32A0102-CE53-4758-ABD7-72182C9DD8C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71587986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7CFBE004-C8FB-4C09-9C51-C5820C22A552}"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76176AC-09E7-4E60-B594-9D39E3954131}"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11313600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Date Placeholder 4"/>
          <p:cNvSpPr>
            <a:spLocks noGrp="1"/>
          </p:cNvSpPr>
          <p:nvPr>
            <p:ph type="dt" sz="half" idx="10"/>
          </p:nvPr>
        </p:nvSpPr>
        <p:spPr/>
        <p:txBody>
          <a:bodyPr/>
          <a:lstStyle>
            <a:lvl1pPr>
              <a:defRPr/>
            </a:lvl1pPr>
          </a:lstStyle>
          <a:p>
            <a:pPr>
              <a:defRPr/>
            </a:pPr>
            <a:fld id="{9418D591-A661-4E8B-8D20-931BD49106CF}"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82F995A5-3889-4DF0-82DF-61C283ED1BF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91958427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4"/>
          <p:cNvSpPr>
            <a:spLocks noGrp="1"/>
          </p:cNvSpPr>
          <p:nvPr>
            <p:ph type="dt" sz="half" idx="10"/>
          </p:nvPr>
        </p:nvSpPr>
        <p:spPr/>
        <p:txBody>
          <a:bodyPr/>
          <a:lstStyle>
            <a:lvl1pPr>
              <a:defRPr/>
            </a:lvl1pPr>
          </a:lstStyle>
          <a:p>
            <a:pPr>
              <a:defRPr/>
            </a:pPr>
            <a:fld id="{B91F8A7A-A44D-44CF-BC12-6C21461D0C18}"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074FCFE5-4E89-4088-9D00-8675EB314040}"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41343083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p:cNvSpPr>
          <p:nvPr>
            <p:ph type="dt" sz="half" idx="10"/>
          </p:nvPr>
        </p:nvSpPr>
        <p:spPr/>
        <p:txBody>
          <a:bodyPr/>
          <a:lstStyle>
            <a:lvl1pPr>
              <a:defRPr/>
            </a:lvl1pPr>
          </a:lstStyle>
          <a:p>
            <a:pPr>
              <a:defRPr/>
            </a:pPr>
            <a:fld id="{52EE62F0-95DC-4B5C-9AD1-816D82F7B38C}"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C5D4A366-817C-4825-BE8F-888A18E7C68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98509573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3ABB880-22AF-44F0-A568-9E41BCBF6108}"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97DA641-DECF-4465-80EB-F472ADC1517C}"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91127410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918DFB8A-1A02-4972-B751-A8A40EE3503D}" type="datetimeFigureOut">
              <a:rPr lang="en-US">
                <a:solidFill>
                  <a:srgbClr val="000000">
                    <a:tint val="75000"/>
                  </a:srgbClr>
                </a:solidFill>
              </a:rPr>
              <a:pPr>
                <a:defRPr/>
              </a:pPr>
              <a:t>1/23/2015</a:t>
            </a:fld>
            <a:endParaRPr lang="en-US">
              <a:solidFill>
                <a:srgbClr val="000000">
                  <a:tint val="75000"/>
                </a:srgbClr>
              </a:solidFill>
            </a:endParaRPr>
          </a:p>
        </p:txBody>
      </p:sp>
      <p:sp>
        <p:nvSpPr>
          <p:cNvPr id="8" name="Slide Number Placeholder 5"/>
          <p:cNvSpPr>
            <a:spLocks noGrp="1"/>
          </p:cNvSpPr>
          <p:nvPr>
            <p:ph type="sldNum" sz="quarter" idx="11"/>
          </p:nvPr>
        </p:nvSpPr>
        <p:spPr/>
        <p:txBody>
          <a:bodyPr/>
          <a:lstStyle>
            <a:lvl1pPr>
              <a:defRPr/>
            </a:lvl1pPr>
          </a:lstStyle>
          <a:p>
            <a:pPr>
              <a:defRPr/>
            </a:pPr>
            <a:fld id="{352E3A42-B0DE-4823-B091-F67E46790C5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84466829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E6FF25B9-AFDD-4EE4-A56F-ADF0C8597C9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014A31B2-AAF5-4316-9B65-EACD00C60F99}"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415032562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2113AFE1-88D3-462E-A93E-274F3B1450A0}" type="datetimeFigureOut">
              <a:rPr lang="en-US">
                <a:solidFill>
                  <a:srgbClr val="000000">
                    <a:tint val="75000"/>
                  </a:srgbClr>
                </a:solidFill>
              </a:rPr>
              <a:pPr>
                <a:defRPr/>
              </a:pPr>
              <a:t>1/23/2015</a:t>
            </a:fld>
            <a:endParaRPr lang="en-US">
              <a:solidFill>
                <a:srgbClr val="000000">
                  <a:tint val="75000"/>
                </a:srgbClr>
              </a:solidFill>
            </a:endParaRPr>
          </a:p>
        </p:txBody>
      </p:sp>
      <p:sp>
        <p:nvSpPr>
          <p:cNvPr id="3" name="Slide Number Placeholder 5"/>
          <p:cNvSpPr>
            <a:spLocks noGrp="1"/>
          </p:cNvSpPr>
          <p:nvPr>
            <p:ph type="sldNum" sz="quarter" idx="11"/>
          </p:nvPr>
        </p:nvSpPr>
        <p:spPr/>
        <p:txBody>
          <a:bodyPr/>
          <a:lstStyle>
            <a:lvl1pPr>
              <a:defRPr/>
            </a:lvl1pPr>
          </a:lstStyle>
          <a:p>
            <a:pPr>
              <a:defRPr/>
            </a:pPr>
            <a:fld id="{057EB92C-02C1-43C8-A729-3206B0158B3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411255787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p:cNvSpPr>
          <p:nvPr>
            <p:ph type="dt" sz="half" idx="10"/>
          </p:nvPr>
        </p:nvSpPr>
        <p:spPr/>
        <p:txBody>
          <a:bodyPr/>
          <a:lstStyle>
            <a:lvl1pPr>
              <a:defRPr/>
            </a:lvl1pPr>
          </a:lstStyle>
          <a:p>
            <a:pPr>
              <a:defRPr/>
            </a:pPr>
            <a:fld id="{8FB29797-5F1A-4073-973A-B8B62854B6C1}" type="datetimeFigureOut">
              <a:rPr lang="en-US">
                <a:solidFill>
                  <a:srgbClr val="000000">
                    <a:tint val="75000"/>
                  </a:srgbClr>
                </a:solidFill>
              </a:rPr>
              <a:pPr>
                <a:defRPr/>
              </a:pPr>
              <a:t>1/23/2015</a:t>
            </a:fld>
            <a:endParaRPr lang="en-US">
              <a:solidFill>
                <a:srgbClr val="000000">
                  <a:tint val="75000"/>
                </a:srgbClr>
              </a:solidFill>
            </a:endParaRPr>
          </a:p>
        </p:txBody>
      </p:sp>
      <p:sp>
        <p:nvSpPr>
          <p:cNvPr id="4" name="Slide Number Placeholder 5"/>
          <p:cNvSpPr>
            <a:spLocks noGrp="1"/>
          </p:cNvSpPr>
          <p:nvPr>
            <p:ph type="sldNum" sz="quarter" idx="11"/>
          </p:nvPr>
        </p:nvSpPr>
        <p:spPr/>
        <p:txBody>
          <a:bodyPr/>
          <a:lstStyle>
            <a:lvl1pPr>
              <a:defRPr/>
            </a:lvl1pPr>
          </a:lstStyle>
          <a:p>
            <a:pPr>
              <a:defRPr/>
            </a:pPr>
            <a:fld id="{CE9F8CA5-3896-410B-882C-A50812F4EC1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324710950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734DC5F-AFCC-475C-9795-6C81185BBF9C}"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E8235174-1364-46B3-AB07-A0BDDC99DEBD}"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78278404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F61822B2-BE2C-43A5-9C6F-248802E44601}" type="datetimeFigureOut">
              <a:rPr lang="en-US">
                <a:solidFill>
                  <a:srgbClr val="000000">
                    <a:tint val="75000"/>
                  </a:srgbClr>
                </a:solidFill>
              </a:rPr>
              <a:pPr>
                <a:defRPr/>
              </a:pPr>
              <a:t>1/23/2015</a:t>
            </a:fld>
            <a:endParaRPr lang="en-US">
              <a:solidFill>
                <a:srgbClr val="000000">
                  <a:tint val="75000"/>
                </a:srgbClr>
              </a:solidFill>
            </a:endParaRPr>
          </a:p>
        </p:txBody>
      </p:sp>
      <p:sp>
        <p:nvSpPr>
          <p:cNvPr id="6" name="Slide Number Placeholder 5"/>
          <p:cNvSpPr>
            <a:spLocks noGrp="1"/>
          </p:cNvSpPr>
          <p:nvPr>
            <p:ph type="sldNum" sz="quarter" idx="11"/>
          </p:nvPr>
        </p:nvSpPr>
        <p:spPr/>
        <p:txBody>
          <a:bodyPr/>
          <a:lstStyle>
            <a:lvl1pPr>
              <a:defRPr/>
            </a:lvl1pPr>
          </a:lstStyle>
          <a:p>
            <a:pPr>
              <a:defRPr/>
            </a:pPr>
            <a:fld id="{D3599694-99C3-4D27-B3D8-11384298CA75}"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36176131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66270AB6-8C9F-40BB-9712-58B47533BF43}"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6CD4ADC2-6F7A-4654-99ED-31DE73FB386E}"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156975310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p:cNvSpPr>
          <p:nvPr>
            <p:ph type="dt" sz="half" idx="10"/>
          </p:nvPr>
        </p:nvSpPr>
        <p:spPr/>
        <p:txBody>
          <a:bodyPr/>
          <a:lstStyle>
            <a:lvl1pPr>
              <a:defRPr/>
            </a:lvl1pPr>
          </a:lstStyle>
          <a:p>
            <a:pPr>
              <a:defRPr/>
            </a:pPr>
            <a:fld id="{C16C1EBA-779A-4A46-923F-CA85E377B920}" type="datetimeFigureOut">
              <a:rPr lang="en-US">
                <a:solidFill>
                  <a:srgbClr val="000000">
                    <a:tint val="75000"/>
                  </a:srgbClr>
                </a:solidFill>
              </a:rPr>
              <a:pPr>
                <a:defRPr/>
              </a:pPr>
              <a:t>1/23/2015</a:t>
            </a:fld>
            <a:endParaRPr lang="en-US">
              <a:solidFill>
                <a:srgbClr val="000000">
                  <a:tint val="75000"/>
                </a:srgbClr>
              </a:solidFill>
            </a:endParaRPr>
          </a:p>
        </p:txBody>
      </p:sp>
      <p:sp>
        <p:nvSpPr>
          <p:cNvPr id="5" name="Slide Number Placeholder 5"/>
          <p:cNvSpPr>
            <a:spLocks noGrp="1"/>
          </p:cNvSpPr>
          <p:nvPr>
            <p:ph type="sldNum" sz="quarter" idx="11"/>
          </p:nvPr>
        </p:nvSpPr>
        <p:spPr/>
        <p:txBody>
          <a:bodyPr/>
          <a:lstStyle>
            <a:lvl1pPr>
              <a:defRPr/>
            </a:lvl1pPr>
          </a:lstStyle>
          <a:p>
            <a:pPr>
              <a:defRPr/>
            </a:pPr>
            <a:fld id="{132A0102-CE53-4758-ABD7-72182C9DD8CB}" type="slidenum">
              <a:rPr lang="en-US">
                <a:solidFill>
                  <a:srgbClr val="000000">
                    <a:tint val="75000"/>
                  </a:srgbClr>
                </a:solidFill>
              </a:rPr>
              <a:pPr>
                <a:defRPr/>
              </a:pPr>
              <a:t>‹#›</a:t>
            </a:fld>
            <a:endParaRPr lang="en-US" dirty="0">
              <a:solidFill>
                <a:srgbClr val="000000">
                  <a:tint val="75000"/>
                </a:srgbClr>
              </a:solidFill>
            </a:endParaRPr>
          </a:p>
        </p:txBody>
      </p:sp>
    </p:spTree>
    <p:extLst>
      <p:ext uri="{BB962C8B-B14F-4D97-AF65-F5344CB8AC3E}">
        <p14:creationId xmlns:p14="http://schemas.microsoft.com/office/powerpoint/2010/main" val="2791786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1.pn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image" Target="../media/image1.png"/><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image" Target="../media/image1.png"/><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image" Target="../media/image1.png"/><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image" Target="../media/image1.png"/><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fontAlgn="base">
              <a:spcBef>
                <a:spcPct val="0"/>
              </a:spcBef>
              <a:spcAft>
                <a:spcPct val="0"/>
              </a:spcAft>
              <a:defRPr/>
            </a:pPr>
            <a:fld id="{287D0CA6-DE35-44C5-9BE0-DDA54D16C054}" type="datetimeFigureOut">
              <a:rPr lang="en-US">
                <a:solidFill>
                  <a:srgbClr val="000000">
                    <a:tint val="75000"/>
                  </a:srgbClr>
                </a:solidFill>
              </a:rPr>
              <a:pPr fontAlgn="base">
                <a:spcBef>
                  <a:spcPct val="0"/>
                </a:spcBef>
                <a:spcAft>
                  <a:spcPct val="0"/>
                </a:spcAft>
                <a:defRPr/>
              </a:pPr>
              <a:t>1/23/2015</a:t>
            </a:fld>
            <a:endParaRPr lang="en-US">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defRPr>
            </a:lvl1pPr>
          </a:lstStyle>
          <a:p>
            <a:pPr fontAlgn="base">
              <a:spcBef>
                <a:spcPct val="0"/>
              </a:spcBef>
              <a:spcAft>
                <a:spcPct val="0"/>
              </a:spcAft>
              <a:defRPr/>
            </a:pPr>
            <a:fld id="{15E66CE8-0787-4CDA-91E8-97FEE06FC4D2}" type="slidenum">
              <a:rPr lang="en-US">
                <a:solidFill>
                  <a:srgbClr val="000000">
                    <a:tint val="75000"/>
                  </a:srgbClr>
                </a:solidFill>
              </a:rPr>
              <a:pPr fontAlgn="base">
                <a:spcBef>
                  <a:spcPct val="0"/>
                </a:spcBef>
                <a:spcAft>
                  <a:spcPct val="0"/>
                </a:spcAft>
                <a:defRPr/>
              </a:pPr>
              <a:t>‹#›</a:t>
            </a:fld>
            <a:endParaRPr lang="en-US" dirty="0">
              <a:solidFill>
                <a:srgbClr val="000000">
                  <a:tint val="75000"/>
                </a:srgbClr>
              </a:solidFill>
            </a:endParaRPr>
          </a:p>
        </p:txBody>
      </p:sp>
    </p:spTree>
    <p:extLst>
      <p:ext uri="{BB962C8B-B14F-4D97-AF65-F5344CB8AC3E}">
        <p14:creationId xmlns:p14="http://schemas.microsoft.com/office/powerpoint/2010/main" val="11473531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fontAlgn="base">
              <a:spcBef>
                <a:spcPct val="0"/>
              </a:spcBef>
              <a:spcAft>
                <a:spcPct val="0"/>
              </a:spcAft>
              <a:defRPr/>
            </a:pPr>
            <a:fld id="{287D0CA6-DE35-44C5-9BE0-DDA54D16C054}" type="datetimeFigureOut">
              <a:rPr lang="en-US">
                <a:solidFill>
                  <a:srgbClr val="000000">
                    <a:tint val="75000"/>
                  </a:srgbClr>
                </a:solidFill>
              </a:rPr>
              <a:pPr fontAlgn="base">
                <a:spcBef>
                  <a:spcPct val="0"/>
                </a:spcBef>
                <a:spcAft>
                  <a:spcPct val="0"/>
                </a:spcAft>
                <a:defRPr/>
              </a:pPr>
              <a:t>1/23/2015</a:t>
            </a:fld>
            <a:endParaRPr lang="en-US">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defRPr>
            </a:lvl1pPr>
          </a:lstStyle>
          <a:p>
            <a:pPr fontAlgn="base">
              <a:spcBef>
                <a:spcPct val="0"/>
              </a:spcBef>
              <a:spcAft>
                <a:spcPct val="0"/>
              </a:spcAft>
              <a:defRPr/>
            </a:pPr>
            <a:fld id="{15E66CE8-0787-4CDA-91E8-97FEE06FC4D2}" type="slidenum">
              <a:rPr lang="en-US">
                <a:solidFill>
                  <a:srgbClr val="000000">
                    <a:tint val="75000"/>
                  </a:srgbClr>
                </a:solidFill>
              </a:rPr>
              <a:pPr fontAlgn="base">
                <a:spcBef>
                  <a:spcPct val="0"/>
                </a:spcBef>
                <a:spcAft>
                  <a:spcPct val="0"/>
                </a:spcAft>
                <a:defRPr/>
              </a:pPr>
              <a:t>‹#›</a:t>
            </a:fld>
            <a:endParaRPr lang="en-US" dirty="0">
              <a:solidFill>
                <a:srgbClr val="000000">
                  <a:tint val="75000"/>
                </a:srgbClr>
              </a:solidFill>
            </a:endParaRPr>
          </a:p>
        </p:txBody>
      </p:sp>
    </p:spTree>
    <p:extLst>
      <p:ext uri="{BB962C8B-B14F-4D97-AF65-F5344CB8AC3E}">
        <p14:creationId xmlns:p14="http://schemas.microsoft.com/office/powerpoint/2010/main" val="249973719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fontAlgn="base">
              <a:spcBef>
                <a:spcPct val="0"/>
              </a:spcBef>
              <a:spcAft>
                <a:spcPct val="0"/>
              </a:spcAft>
              <a:defRPr/>
            </a:pPr>
            <a:fld id="{287D0CA6-DE35-44C5-9BE0-DDA54D16C054}" type="datetimeFigureOut">
              <a:rPr lang="en-US">
                <a:solidFill>
                  <a:srgbClr val="000000">
                    <a:tint val="75000"/>
                  </a:srgbClr>
                </a:solidFill>
              </a:rPr>
              <a:pPr fontAlgn="base">
                <a:spcBef>
                  <a:spcPct val="0"/>
                </a:spcBef>
                <a:spcAft>
                  <a:spcPct val="0"/>
                </a:spcAft>
                <a:defRPr/>
              </a:pPr>
              <a:t>1/23/2015</a:t>
            </a:fld>
            <a:endParaRPr lang="en-US">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defRPr>
            </a:lvl1pPr>
          </a:lstStyle>
          <a:p>
            <a:pPr fontAlgn="base">
              <a:spcBef>
                <a:spcPct val="0"/>
              </a:spcBef>
              <a:spcAft>
                <a:spcPct val="0"/>
              </a:spcAft>
              <a:defRPr/>
            </a:pPr>
            <a:fld id="{15E66CE8-0787-4CDA-91E8-97FEE06FC4D2}" type="slidenum">
              <a:rPr lang="en-US">
                <a:solidFill>
                  <a:srgbClr val="000000">
                    <a:tint val="75000"/>
                  </a:srgbClr>
                </a:solidFill>
              </a:rPr>
              <a:pPr fontAlgn="base">
                <a:spcBef>
                  <a:spcPct val="0"/>
                </a:spcBef>
                <a:spcAft>
                  <a:spcPct val="0"/>
                </a:spcAft>
                <a:defRPr/>
              </a:pPr>
              <a:t>‹#›</a:t>
            </a:fld>
            <a:endParaRPr lang="en-US" dirty="0">
              <a:solidFill>
                <a:srgbClr val="000000">
                  <a:tint val="75000"/>
                </a:srgbClr>
              </a:solidFill>
            </a:endParaRPr>
          </a:p>
        </p:txBody>
      </p:sp>
    </p:spTree>
    <p:extLst>
      <p:ext uri="{BB962C8B-B14F-4D97-AF65-F5344CB8AC3E}">
        <p14:creationId xmlns:p14="http://schemas.microsoft.com/office/powerpoint/2010/main" val="401151157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fontAlgn="base">
              <a:spcBef>
                <a:spcPct val="0"/>
              </a:spcBef>
              <a:spcAft>
                <a:spcPct val="0"/>
              </a:spcAft>
              <a:defRPr/>
            </a:pPr>
            <a:fld id="{287D0CA6-DE35-44C5-9BE0-DDA54D16C054}" type="datetimeFigureOut">
              <a:rPr lang="en-US">
                <a:solidFill>
                  <a:srgbClr val="000000">
                    <a:tint val="75000"/>
                  </a:srgbClr>
                </a:solidFill>
              </a:rPr>
              <a:pPr fontAlgn="base">
                <a:spcBef>
                  <a:spcPct val="0"/>
                </a:spcBef>
                <a:spcAft>
                  <a:spcPct val="0"/>
                </a:spcAft>
                <a:defRPr/>
              </a:pPr>
              <a:t>1/23/2015</a:t>
            </a:fld>
            <a:endParaRPr lang="en-US">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defRPr>
            </a:lvl1pPr>
          </a:lstStyle>
          <a:p>
            <a:pPr fontAlgn="base">
              <a:spcBef>
                <a:spcPct val="0"/>
              </a:spcBef>
              <a:spcAft>
                <a:spcPct val="0"/>
              </a:spcAft>
              <a:defRPr/>
            </a:pPr>
            <a:fld id="{15E66CE8-0787-4CDA-91E8-97FEE06FC4D2}" type="slidenum">
              <a:rPr lang="en-US">
                <a:solidFill>
                  <a:srgbClr val="000000">
                    <a:tint val="75000"/>
                  </a:srgbClr>
                </a:solidFill>
              </a:rPr>
              <a:pPr fontAlgn="base">
                <a:spcBef>
                  <a:spcPct val="0"/>
                </a:spcBef>
                <a:spcAft>
                  <a:spcPct val="0"/>
                </a:spcAft>
                <a:defRPr/>
              </a:pPr>
              <a:t>‹#›</a:t>
            </a:fld>
            <a:endParaRPr lang="en-US" dirty="0">
              <a:solidFill>
                <a:srgbClr val="000000">
                  <a:tint val="75000"/>
                </a:srgbClr>
              </a:solidFill>
            </a:endParaRPr>
          </a:p>
        </p:txBody>
      </p:sp>
    </p:spTree>
    <p:extLst>
      <p:ext uri="{BB962C8B-B14F-4D97-AF65-F5344CB8AC3E}">
        <p14:creationId xmlns:p14="http://schemas.microsoft.com/office/powerpoint/2010/main" val="3140309503"/>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fontAlgn="base">
              <a:spcBef>
                <a:spcPct val="0"/>
              </a:spcBef>
              <a:spcAft>
                <a:spcPct val="0"/>
              </a:spcAft>
              <a:defRPr/>
            </a:pPr>
            <a:fld id="{287D0CA6-DE35-44C5-9BE0-DDA54D16C054}" type="datetimeFigureOut">
              <a:rPr lang="en-US">
                <a:solidFill>
                  <a:srgbClr val="000000">
                    <a:tint val="75000"/>
                  </a:srgbClr>
                </a:solidFill>
              </a:rPr>
              <a:pPr fontAlgn="base">
                <a:spcBef>
                  <a:spcPct val="0"/>
                </a:spcBef>
                <a:spcAft>
                  <a:spcPct val="0"/>
                </a:spcAft>
                <a:defRPr/>
              </a:pPr>
              <a:t>1/23/2015</a:t>
            </a:fld>
            <a:endParaRPr lang="en-US">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defRPr>
            </a:lvl1pPr>
          </a:lstStyle>
          <a:p>
            <a:pPr fontAlgn="base">
              <a:spcBef>
                <a:spcPct val="0"/>
              </a:spcBef>
              <a:spcAft>
                <a:spcPct val="0"/>
              </a:spcAft>
              <a:defRPr/>
            </a:pPr>
            <a:fld id="{15E66CE8-0787-4CDA-91E8-97FEE06FC4D2}" type="slidenum">
              <a:rPr lang="en-US">
                <a:solidFill>
                  <a:srgbClr val="000000">
                    <a:tint val="75000"/>
                  </a:srgbClr>
                </a:solidFill>
              </a:rPr>
              <a:pPr fontAlgn="base">
                <a:spcBef>
                  <a:spcPct val="0"/>
                </a:spcBef>
                <a:spcAft>
                  <a:spcPct val="0"/>
                </a:spcAft>
                <a:defRPr/>
              </a:pPr>
              <a:t>‹#›</a:t>
            </a:fld>
            <a:endParaRPr lang="en-US" dirty="0">
              <a:solidFill>
                <a:srgbClr val="000000">
                  <a:tint val="75000"/>
                </a:srgbClr>
              </a:solidFill>
            </a:endParaRPr>
          </a:p>
        </p:txBody>
      </p:sp>
    </p:spTree>
    <p:extLst>
      <p:ext uri="{BB962C8B-B14F-4D97-AF65-F5344CB8AC3E}">
        <p14:creationId xmlns:p14="http://schemas.microsoft.com/office/powerpoint/2010/main" val="3902374338"/>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fontAlgn="base">
              <a:spcBef>
                <a:spcPct val="0"/>
              </a:spcBef>
              <a:spcAft>
                <a:spcPct val="0"/>
              </a:spcAft>
              <a:defRPr/>
            </a:pPr>
            <a:fld id="{287D0CA6-DE35-44C5-9BE0-DDA54D16C054}" type="datetimeFigureOut">
              <a:rPr lang="en-US">
                <a:solidFill>
                  <a:srgbClr val="000000">
                    <a:tint val="75000"/>
                  </a:srgbClr>
                </a:solidFill>
              </a:rPr>
              <a:pPr fontAlgn="base">
                <a:spcBef>
                  <a:spcPct val="0"/>
                </a:spcBef>
                <a:spcAft>
                  <a:spcPct val="0"/>
                </a:spcAft>
                <a:defRPr/>
              </a:pPr>
              <a:t>1/23/2015</a:t>
            </a:fld>
            <a:endParaRPr lang="en-US">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defRPr>
            </a:lvl1pPr>
          </a:lstStyle>
          <a:p>
            <a:pPr fontAlgn="base">
              <a:spcBef>
                <a:spcPct val="0"/>
              </a:spcBef>
              <a:spcAft>
                <a:spcPct val="0"/>
              </a:spcAft>
              <a:defRPr/>
            </a:pPr>
            <a:fld id="{15E66CE8-0787-4CDA-91E8-97FEE06FC4D2}" type="slidenum">
              <a:rPr lang="en-US">
                <a:solidFill>
                  <a:srgbClr val="000000">
                    <a:tint val="75000"/>
                  </a:srgbClr>
                </a:solidFill>
              </a:rPr>
              <a:pPr fontAlgn="base">
                <a:spcBef>
                  <a:spcPct val="0"/>
                </a:spcBef>
                <a:spcAft>
                  <a:spcPct val="0"/>
                </a:spcAft>
                <a:defRPr/>
              </a:pPr>
              <a:t>‹#›</a:t>
            </a:fld>
            <a:endParaRPr lang="en-US" dirty="0">
              <a:solidFill>
                <a:srgbClr val="000000">
                  <a:tint val="75000"/>
                </a:srgbClr>
              </a:solidFill>
            </a:endParaRPr>
          </a:p>
        </p:txBody>
      </p:sp>
    </p:spTree>
    <p:extLst>
      <p:ext uri="{BB962C8B-B14F-4D97-AF65-F5344CB8AC3E}">
        <p14:creationId xmlns:p14="http://schemas.microsoft.com/office/powerpoint/2010/main" val="788886421"/>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fontAlgn="base">
              <a:spcBef>
                <a:spcPct val="0"/>
              </a:spcBef>
              <a:spcAft>
                <a:spcPct val="0"/>
              </a:spcAft>
              <a:defRPr/>
            </a:pPr>
            <a:fld id="{287D0CA6-DE35-44C5-9BE0-DDA54D16C054}" type="datetimeFigureOut">
              <a:rPr lang="en-US">
                <a:solidFill>
                  <a:srgbClr val="000000">
                    <a:tint val="75000"/>
                  </a:srgbClr>
                </a:solidFill>
              </a:rPr>
              <a:pPr fontAlgn="base">
                <a:spcBef>
                  <a:spcPct val="0"/>
                </a:spcBef>
                <a:spcAft>
                  <a:spcPct val="0"/>
                </a:spcAft>
                <a:defRPr/>
              </a:pPr>
              <a:t>1/23/2015</a:t>
            </a:fld>
            <a:endParaRPr lang="en-US">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defRPr>
            </a:lvl1pPr>
          </a:lstStyle>
          <a:p>
            <a:pPr fontAlgn="base">
              <a:spcBef>
                <a:spcPct val="0"/>
              </a:spcBef>
              <a:spcAft>
                <a:spcPct val="0"/>
              </a:spcAft>
              <a:defRPr/>
            </a:pPr>
            <a:fld id="{15E66CE8-0787-4CDA-91E8-97FEE06FC4D2}" type="slidenum">
              <a:rPr lang="en-US">
                <a:solidFill>
                  <a:srgbClr val="000000">
                    <a:tint val="75000"/>
                  </a:srgbClr>
                </a:solidFill>
              </a:rPr>
              <a:pPr fontAlgn="base">
                <a:spcBef>
                  <a:spcPct val="0"/>
                </a:spcBef>
                <a:spcAft>
                  <a:spcPct val="0"/>
                </a:spcAft>
                <a:defRPr/>
              </a:pPr>
              <a:t>‹#›</a:t>
            </a:fld>
            <a:endParaRPr lang="en-US" dirty="0">
              <a:solidFill>
                <a:srgbClr val="000000">
                  <a:tint val="75000"/>
                </a:srgbClr>
              </a:solidFill>
            </a:endParaRPr>
          </a:p>
        </p:txBody>
      </p:sp>
    </p:spTree>
    <p:extLst>
      <p:ext uri="{BB962C8B-B14F-4D97-AF65-F5344CB8AC3E}">
        <p14:creationId xmlns:p14="http://schemas.microsoft.com/office/powerpoint/2010/main" val="388617535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hyperlink" Target="http://www.cleanerandgreener.org/resources/pollutioncalculator.html" TargetMode="External"/><Relationship Id="rId2" Type="http://schemas.openxmlformats.org/officeDocument/2006/relationships/notesSlide" Target="../notesSlides/notesSlide8.xml"/><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4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4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6.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5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6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8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665BB2D9-FA3B-437D-BAFA-F50F09032409}" type="slidenum">
              <a:rPr lang="en-US" sz="1400">
                <a:solidFill>
                  <a:srgbClr val="FFFFFF"/>
                </a:solidFill>
              </a:rPr>
              <a:pPr algn="r" eaLnBrk="1" fontAlgn="base" hangingPunct="1">
                <a:spcBef>
                  <a:spcPct val="0"/>
                </a:spcBef>
                <a:spcAft>
                  <a:spcPct val="0"/>
                </a:spcAft>
              </a:pPr>
              <a:t>1</a:t>
            </a:fld>
            <a:endParaRPr lang="en-US" sz="1400">
              <a:solidFill>
                <a:srgbClr val="FFFFFF"/>
              </a:solidFill>
            </a:endParaRPr>
          </a:p>
        </p:txBody>
      </p:sp>
      <p:sp>
        <p:nvSpPr>
          <p:cNvPr id="5123" name="Rectangle 2"/>
          <p:cNvSpPr txBox="1">
            <a:spLocks noChangeArrowheads="1"/>
          </p:cNvSpPr>
          <p:nvPr/>
        </p:nvSpPr>
        <p:spPr bwMode="auto">
          <a:xfrm>
            <a:off x="381000" y="685800"/>
            <a:ext cx="8305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0"/>
              </a:spcBef>
              <a:spcAft>
                <a:spcPct val="0"/>
              </a:spcAft>
            </a:pPr>
            <a:r>
              <a:rPr lang="en-US" sz="4400" b="1" dirty="0" smtClean="0">
                <a:solidFill>
                  <a:srgbClr val="FFFFFF"/>
                </a:solidFill>
              </a:rPr>
              <a:t>Energy Management</a:t>
            </a:r>
          </a:p>
          <a:p>
            <a:pPr algn="ctr" eaLnBrk="1" fontAlgn="base" hangingPunct="1">
              <a:spcBef>
                <a:spcPct val="0"/>
              </a:spcBef>
              <a:spcAft>
                <a:spcPct val="0"/>
              </a:spcAft>
            </a:pPr>
            <a:r>
              <a:rPr lang="en-US" sz="4400" b="1" dirty="0" smtClean="0">
                <a:solidFill>
                  <a:srgbClr val="FFFFFF"/>
                </a:solidFill>
              </a:rPr>
              <a:t>Executive Summary</a:t>
            </a:r>
            <a:endParaRPr lang="en-US" sz="4400" b="1" dirty="0">
              <a:solidFill>
                <a:srgbClr val="FFFFFF"/>
              </a:solidFill>
            </a:endParaRPr>
          </a:p>
          <a:p>
            <a:pPr algn="ctr" eaLnBrk="1" fontAlgn="base" hangingPunct="1">
              <a:spcBef>
                <a:spcPct val="0"/>
              </a:spcBef>
              <a:spcAft>
                <a:spcPct val="0"/>
              </a:spcAft>
            </a:pPr>
            <a:r>
              <a:rPr lang="en-US" sz="5400" dirty="0">
                <a:solidFill>
                  <a:srgbClr val="FFFFFF"/>
                </a:solidFill>
                <a:latin typeface="Times New Roman" pitchFamily="18" charset="0"/>
              </a:rPr>
              <a:t/>
            </a:r>
            <a:br>
              <a:rPr lang="en-US" sz="5400" dirty="0">
                <a:solidFill>
                  <a:srgbClr val="FFFFFF"/>
                </a:solidFill>
                <a:latin typeface="Times New Roman" pitchFamily="18" charset="0"/>
              </a:rPr>
            </a:br>
            <a:r>
              <a:rPr lang="en-US" sz="3200" dirty="0">
                <a:solidFill>
                  <a:srgbClr val="FFFFFF"/>
                </a:solidFill>
              </a:rPr>
              <a:t>Richard J. Pearson, P.E., ASHRAE Fellow</a:t>
            </a:r>
          </a:p>
          <a:p>
            <a:pPr algn="ctr" eaLnBrk="1" fontAlgn="base" hangingPunct="1">
              <a:spcBef>
                <a:spcPct val="0"/>
              </a:spcBef>
              <a:spcAft>
                <a:spcPct val="0"/>
              </a:spcAft>
            </a:pPr>
            <a:r>
              <a:rPr lang="en-US" sz="4400" dirty="0">
                <a:solidFill>
                  <a:srgbClr val="FFFFFF"/>
                </a:solidFill>
              </a:rPr>
              <a:t/>
            </a:r>
            <a:br>
              <a:rPr lang="en-US" sz="4400" dirty="0">
                <a:solidFill>
                  <a:srgbClr val="FFFFFF"/>
                </a:solidFill>
              </a:rPr>
            </a:br>
            <a:endParaRPr lang="en-US" sz="3200" dirty="0">
              <a:solidFill>
                <a:srgbClr val="FFFFFF"/>
              </a:solidFill>
            </a:endParaRPr>
          </a:p>
        </p:txBody>
      </p:sp>
    </p:spTree>
    <p:extLst>
      <p:ext uri="{BB962C8B-B14F-4D97-AF65-F5344CB8AC3E}">
        <p14:creationId xmlns:p14="http://schemas.microsoft.com/office/powerpoint/2010/main" val="33838238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074"/>
          <p:cNvSpPr txBox="1">
            <a:spLocks noChangeArrowheads="1"/>
          </p:cNvSpPr>
          <p:nvPr/>
        </p:nvSpPr>
        <p:spPr bwMode="auto">
          <a:xfrm>
            <a:off x="0" y="533400"/>
            <a:ext cx="8991600" cy="639763"/>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5334000" y="1371600"/>
            <a:ext cx="3505200" cy="457200"/>
          </a:xfrm>
          <a:prstGeom prst="rect">
            <a:avLst/>
          </a:prstGeom>
          <a:noFill/>
          <a:ln w="9525">
            <a:noFill/>
            <a:miter lim="800000"/>
            <a:headEnd/>
            <a:tailEnd/>
          </a:ln>
        </p:spPr>
        <p:txBody>
          <a:bodyPr>
            <a:spAutoFit/>
          </a:bodyPr>
          <a:lstStyle/>
          <a:p>
            <a:pPr algn="r">
              <a:defRPr/>
            </a:pPr>
            <a:r>
              <a:rPr lang="en-US" sz="2400" dirty="0">
                <a:solidFill>
                  <a:schemeClr val="accent3"/>
                </a:solidFill>
                <a:latin typeface="+mn-lt"/>
              </a:rPr>
              <a:t>www.energystar.gov </a:t>
            </a:r>
          </a:p>
        </p:txBody>
      </p:sp>
      <p:sp>
        <p:nvSpPr>
          <p:cNvPr id="34820"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
        <p:nvSpPr>
          <p:cNvPr id="7" name="Slide Number Placeholder 6"/>
          <p:cNvSpPr>
            <a:spLocks noGrp="1"/>
          </p:cNvSpPr>
          <p:nvPr>
            <p:ph type="sldNum" sz="quarter" idx="11"/>
          </p:nvPr>
        </p:nvSpPr>
        <p:spPr/>
        <p:txBody>
          <a:bodyPr/>
          <a:lstStyle/>
          <a:p>
            <a:pPr>
              <a:defRPr/>
            </a:pPr>
            <a:fld id="{BBF1AC72-3BD0-47FA-8998-2BC086B2E79B}" type="slidenum">
              <a:rPr lang="en-US"/>
              <a:pPr>
                <a:defRPr/>
              </a:pPr>
              <a:t>2</a:t>
            </a:fld>
            <a:endParaRPr lang="en-US"/>
          </a:p>
        </p:txBody>
      </p:sp>
      <p:sp>
        <p:nvSpPr>
          <p:cNvPr id="8" name="TextBox 7"/>
          <p:cNvSpPr txBox="1"/>
          <p:nvPr/>
        </p:nvSpPr>
        <p:spPr>
          <a:xfrm>
            <a:off x="5867400" y="2667000"/>
            <a:ext cx="2057400" cy="1570038"/>
          </a:xfrm>
          <a:prstGeom prst="rect">
            <a:avLst/>
          </a:prstGeom>
          <a:noFill/>
        </p:spPr>
        <p:txBody>
          <a:bodyPr>
            <a:spAutoFit/>
          </a:bodyPr>
          <a:lstStyle/>
          <a:p>
            <a:pPr>
              <a:defRPr/>
            </a:pPr>
            <a:r>
              <a:rPr lang="en-US" sz="9600" b="1" dirty="0">
                <a:solidFill>
                  <a:schemeClr val="accent3"/>
                </a:solidFill>
                <a:latin typeface="Arial" pitchFamily="34" charset="0"/>
              </a:rPr>
              <a:t>!</a:t>
            </a:r>
          </a:p>
        </p:txBody>
      </p:sp>
      <p:grpSp>
        <p:nvGrpSpPr>
          <p:cNvPr id="34823" name="Group 9"/>
          <p:cNvGrpSpPr>
            <a:grpSpLocks noChangeAspect="1"/>
          </p:cNvGrpSpPr>
          <p:nvPr/>
        </p:nvGrpSpPr>
        <p:grpSpPr bwMode="auto">
          <a:xfrm>
            <a:off x="152400" y="1219200"/>
            <a:ext cx="5651500" cy="5207000"/>
            <a:chOff x="96" y="768"/>
            <a:chExt cx="3560" cy="3280"/>
          </a:xfrm>
        </p:grpSpPr>
        <p:sp>
          <p:nvSpPr>
            <p:cNvPr id="34824" name="AutoShape 8"/>
            <p:cNvSpPr>
              <a:spLocks noChangeAspect="1" noChangeArrowheads="1" noTextEdit="1"/>
            </p:cNvSpPr>
            <p:nvPr/>
          </p:nvSpPr>
          <p:spPr bwMode="auto">
            <a:xfrm>
              <a:off x="96" y="768"/>
              <a:ext cx="3432" cy="3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825" name="Freeform 10"/>
            <p:cNvSpPr>
              <a:spLocks/>
            </p:cNvSpPr>
            <p:nvPr/>
          </p:nvSpPr>
          <p:spPr bwMode="auto">
            <a:xfrm>
              <a:off x="1019" y="1581"/>
              <a:ext cx="111" cy="221"/>
            </a:xfrm>
            <a:custGeom>
              <a:avLst/>
              <a:gdLst>
                <a:gd name="T0" fmla="*/ 0 w 111"/>
                <a:gd name="T1" fmla="*/ 221 h 221"/>
                <a:gd name="T2" fmla="*/ 0 w 111"/>
                <a:gd name="T3" fmla="*/ 0 h 221"/>
                <a:gd name="T4" fmla="*/ 111 w 111"/>
                <a:gd name="T5" fmla="*/ 110 h 221"/>
                <a:gd name="T6" fmla="*/ 0 w 111"/>
                <a:gd name="T7" fmla="*/ 221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6" name="Freeform 11"/>
            <p:cNvSpPr>
              <a:spLocks/>
            </p:cNvSpPr>
            <p:nvPr/>
          </p:nvSpPr>
          <p:spPr bwMode="auto">
            <a:xfrm>
              <a:off x="1571" y="2084"/>
              <a:ext cx="220" cy="110"/>
            </a:xfrm>
            <a:custGeom>
              <a:avLst/>
              <a:gdLst>
                <a:gd name="T0" fmla="*/ 0 w 220"/>
                <a:gd name="T1" fmla="*/ 0 h 110"/>
                <a:gd name="T2" fmla="*/ 220 w 220"/>
                <a:gd name="T3" fmla="*/ 0 h 110"/>
                <a:gd name="T4" fmla="*/ 110 w 220"/>
                <a:gd name="T5" fmla="*/ 110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7" name="Freeform 12"/>
            <p:cNvSpPr>
              <a:spLocks/>
            </p:cNvSpPr>
            <p:nvPr/>
          </p:nvSpPr>
          <p:spPr bwMode="auto">
            <a:xfrm>
              <a:off x="2239" y="954"/>
              <a:ext cx="111" cy="221"/>
            </a:xfrm>
            <a:custGeom>
              <a:avLst/>
              <a:gdLst>
                <a:gd name="T0" fmla="*/ 111 w 111"/>
                <a:gd name="T1" fmla="*/ 0 h 221"/>
                <a:gd name="T2" fmla="*/ 111 w 111"/>
                <a:gd name="T3" fmla="*/ 221 h 221"/>
                <a:gd name="T4" fmla="*/ 0 w 111"/>
                <a:gd name="T5" fmla="*/ 110 h 221"/>
                <a:gd name="T6" fmla="*/ 111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8" name="Freeform 13"/>
            <p:cNvSpPr>
              <a:spLocks/>
            </p:cNvSpPr>
            <p:nvPr/>
          </p:nvSpPr>
          <p:spPr bwMode="auto">
            <a:xfrm>
              <a:off x="2239" y="3814"/>
              <a:ext cx="111" cy="227"/>
            </a:xfrm>
            <a:custGeom>
              <a:avLst/>
              <a:gdLst>
                <a:gd name="T0" fmla="*/ 111 w 111"/>
                <a:gd name="T1" fmla="*/ 0 h 227"/>
                <a:gd name="T2" fmla="*/ 111 w 111"/>
                <a:gd name="T3" fmla="*/ 227 h 227"/>
                <a:gd name="T4" fmla="*/ 0 w 111"/>
                <a:gd name="T5" fmla="*/ 110 h 227"/>
                <a:gd name="T6" fmla="*/ 111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9" name="Freeform 14"/>
            <p:cNvSpPr>
              <a:spLocks/>
            </p:cNvSpPr>
            <p:nvPr/>
          </p:nvSpPr>
          <p:spPr bwMode="auto">
            <a:xfrm>
              <a:off x="1192" y="782"/>
              <a:ext cx="985" cy="420"/>
            </a:xfrm>
            <a:custGeom>
              <a:avLst/>
              <a:gdLst>
                <a:gd name="T0" fmla="*/ 985 w 985"/>
                <a:gd name="T1" fmla="*/ 337 h 420"/>
                <a:gd name="T2" fmla="*/ 978 w 985"/>
                <a:gd name="T3" fmla="*/ 372 h 420"/>
                <a:gd name="T4" fmla="*/ 958 w 985"/>
                <a:gd name="T5" fmla="*/ 399 h 420"/>
                <a:gd name="T6" fmla="*/ 937 w 985"/>
                <a:gd name="T7" fmla="*/ 413 h 420"/>
                <a:gd name="T8" fmla="*/ 903 w 985"/>
                <a:gd name="T9" fmla="*/ 420 h 420"/>
                <a:gd name="T10" fmla="*/ 76 w 985"/>
                <a:gd name="T11" fmla="*/ 420 h 420"/>
                <a:gd name="T12" fmla="*/ 48 w 985"/>
                <a:gd name="T13" fmla="*/ 413 h 420"/>
                <a:gd name="T14" fmla="*/ 20 w 985"/>
                <a:gd name="T15" fmla="*/ 399 h 420"/>
                <a:gd name="T16" fmla="*/ 7 w 985"/>
                <a:gd name="T17" fmla="*/ 372 h 420"/>
                <a:gd name="T18" fmla="*/ 0 w 985"/>
                <a:gd name="T19" fmla="*/ 337 h 420"/>
                <a:gd name="T20" fmla="*/ 0 w 985"/>
                <a:gd name="T21" fmla="*/ 82 h 420"/>
                <a:gd name="T22" fmla="*/ 7 w 985"/>
                <a:gd name="T23" fmla="*/ 48 h 420"/>
                <a:gd name="T24" fmla="*/ 20 w 985"/>
                <a:gd name="T25" fmla="*/ 27 h 420"/>
                <a:gd name="T26" fmla="*/ 48 w 985"/>
                <a:gd name="T27" fmla="*/ 7 h 420"/>
                <a:gd name="T28" fmla="*/ 76 w 985"/>
                <a:gd name="T29" fmla="*/ 0 h 420"/>
                <a:gd name="T30" fmla="*/ 903 w 985"/>
                <a:gd name="T31" fmla="*/ 0 h 420"/>
                <a:gd name="T32" fmla="*/ 937 w 985"/>
                <a:gd name="T33" fmla="*/ 7 h 420"/>
                <a:gd name="T34" fmla="*/ 958 w 985"/>
                <a:gd name="T35" fmla="*/ 27 h 420"/>
                <a:gd name="T36" fmla="*/ 978 w 985"/>
                <a:gd name="T37" fmla="*/ 48 h 420"/>
                <a:gd name="T38" fmla="*/ 985 w 985"/>
                <a:gd name="T39" fmla="*/ 82 h 420"/>
                <a:gd name="T40" fmla="*/ 985 w 985"/>
                <a:gd name="T41" fmla="*/ 33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34830" name="Freeform 15"/>
            <p:cNvSpPr>
              <a:spLocks/>
            </p:cNvSpPr>
            <p:nvPr/>
          </p:nvSpPr>
          <p:spPr bwMode="auto">
            <a:xfrm>
              <a:off x="1199" y="1430"/>
              <a:ext cx="985" cy="282"/>
            </a:xfrm>
            <a:custGeom>
              <a:avLst/>
              <a:gdLst>
                <a:gd name="T0" fmla="*/ 985 w 985"/>
                <a:gd name="T1" fmla="*/ 220 h 282"/>
                <a:gd name="T2" fmla="*/ 978 w 985"/>
                <a:gd name="T3" fmla="*/ 248 h 282"/>
                <a:gd name="T4" fmla="*/ 958 w 985"/>
                <a:gd name="T5" fmla="*/ 268 h 282"/>
                <a:gd name="T6" fmla="*/ 937 w 985"/>
                <a:gd name="T7" fmla="*/ 282 h 282"/>
                <a:gd name="T8" fmla="*/ 902 w 985"/>
                <a:gd name="T9" fmla="*/ 282 h 282"/>
                <a:gd name="T10" fmla="*/ 75 w 985"/>
                <a:gd name="T11" fmla="*/ 282 h 282"/>
                <a:gd name="T12" fmla="*/ 48 w 985"/>
                <a:gd name="T13" fmla="*/ 282 h 282"/>
                <a:gd name="T14" fmla="*/ 20 w 985"/>
                <a:gd name="T15" fmla="*/ 268 h 282"/>
                <a:gd name="T16" fmla="*/ 7 w 985"/>
                <a:gd name="T17" fmla="*/ 248 h 282"/>
                <a:gd name="T18" fmla="*/ 0 w 985"/>
                <a:gd name="T19" fmla="*/ 220 h 282"/>
                <a:gd name="T20" fmla="*/ 0 w 985"/>
                <a:gd name="T21" fmla="*/ 62 h 282"/>
                <a:gd name="T22" fmla="*/ 7 w 985"/>
                <a:gd name="T23" fmla="*/ 41 h 282"/>
                <a:gd name="T24" fmla="*/ 20 w 985"/>
                <a:gd name="T25" fmla="*/ 20 h 282"/>
                <a:gd name="T26" fmla="*/ 48 w 985"/>
                <a:gd name="T27" fmla="*/ 6 h 282"/>
                <a:gd name="T28" fmla="*/ 75 w 985"/>
                <a:gd name="T29" fmla="*/ 0 h 282"/>
                <a:gd name="T30" fmla="*/ 902 w 985"/>
                <a:gd name="T31" fmla="*/ 0 h 282"/>
                <a:gd name="T32" fmla="*/ 937 w 985"/>
                <a:gd name="T33" fmla="*/ 6 h 282"/>
                <a:gd name="T34" fmla="*/ 958 w 985"/>
                <a:gd name="T35" fmla="*/ 20 h 282"/>
                <a:gd name="T36" fmla="*/ 978 w 985"/>
                <a:gd name="T37" fmla="*/ 41 h 282"/>
                <a:gd name="T38" fmla="*/ 985 w 985"/>
                <a:gd name="T39" fmla="*/ 62 h 282"/>
                <a:gd name="T40" fmla="*/ 985 w 985"/>
                <a:gd name="T41" fmla="*/ 220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34831" name="Freeform 16"/>
            <p:cNvSpPr>
              <a:spLocks/>
            </p:cNvSpPr>
            <p:nvPr/>
          </p:nvSpPr>
          <p:spPr bwMode="auto">
            <a:xfrm>
              <a:off x="1199" y="1719"/>
              <a:ext cx="985" cy="282"/>
            </a:xfrm>
            <a:custGeom>
              <a:avLst/>
              <a:gdLst>
                <a:gd name="T0" fmla="*/ 985 w 985"/>
                <a:gd name="T1" fmla="*/ 220 h 282"/>
                <a:gd name="T2" fmla="*/ 978 w 985"/>
                <a:gd name="T3" fmla="*/ 248 h 282"/>
                <a:gd name="T4" fmla="*/ 958 w 985"/>
                <a:gd name="T5" fmla="*/ 269 h 282"/>
                <a:gd name="T6" fmla="*/ 937 w 985"/>
                <a:gd name="T7" fmla="*/ 282 h 282"/>
                <a:gd name="T8" fmla="*/ 902 w 985"/>
                <a:gd name="T9" fmla="*/ 282 h 282"/>
                <a:gd name="T10" fmla="*/ 75 w 985"/>
                <a:gd name="T11" fmla="*/ 282 h 282"/>
                <a:gd name="T12" fmla="*/ 48 w 985"/>
                <a:gd name="T13" fmla="*/ 282 h 282"/>
                <a:gd name="T14" fmla="*/ 20 w 985"/>
                <a:gd name="T15" fmla="*/ 269 h 282"/>
                <a:gd name="T16" fmla="*/ 7 w 985"/>
                <a:gd name="T17" fmla="*/ 248 h 282"/>
                <a:gd name="T18" fmla="*/ 0 w 985"/>
                <a:gd name="T19" fmla="*/ 220 h 282"/>
                <a:gd name="T20" fmla="*/ 0 w 985"/>
                <a:gd name="T21" fmla="*/ 62 h 282"/>
                <a:gd name="T22" fmla="*/ 7 w 985"/>
                <a:gd name="T23" fmla="*/ 41 h 282"/>
                <a:gd name="T24" fmla="*/ 20 w 985"/>
                <a:gd name="T25" fmla="*/ 21 h 282"/>
                <a:gd name="T26" fmla="*/ 48 w 985"/>
                <a:gd name="T27" fmla="*/ 7 h 282"/>
                <a:gd name="T28" fmla="*/ 75 w 985"/>
                <a:gd name="T29" fmla="*/ 0 h 282"/>
                <a:gd name="T30" fmla="*/ 902 w 985"/>
                <a:gd name="T31" fmla="*/ 0 h 282"/>
                <a:gd name="T32" fmla="*/ 937 w 985"/>
                <a:gd name="T33" fmla="*/ 7 h 282"/>
                <a:gd name="T34" fmla="*/ 958 w 985"/>
                <a:gd name="T35" fmla="*/ 21 h 282"/>
                <a:gd name="T36" fmla="*/ 978 w 985"/>
                <a:gd name="T37" fmla="*/ 41 h 282"/>
                <a:gd name="T38" fmla="*/ 985 w 985"/>
                <a:gd name="T39" fmla="*/ 62 h 282"/>
                <a:gd name="T40" fmla="*/ 985 w 985"/>
                <a:gd name="T41" fmla="*/ 220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34832" name="Freeform 17"/>
            <p:cNvSpPr>
              <a:spLocks/>
            </p:cNvSpPr>
            <p:nvPr/>
          </p:nvSpPr>
          <p:spPr bwMode="auto">
            <a:xfrm>
              <a:off x="806" y="2263"/>
              <a:ext cx="1737" cy="1716"/>
            </a:xfrm>
            <a:custGeom>
              <a:avLst/>
              <a:gdLst>
                <a:gd name="T0" fmla="*/ 882 w 1737"/>
                <a:gd name="T1" fmla="*/ 173 h 1716"/>
                <a:gd name="T2" fmla="*/ 1020 w 1737"/>
                <a:gd name="T3" fmla="*/ 186 h 1716"/>
                <a:gd name="T4" fmla="*/ 1151 w 1737"/>
                <a:gd name="T5" fmla="*/ 228 h 1716"/>
                <a:gd name="T6" fmla="*/ 1261 w 1737"/>
                <a:gd name="T7" fmla="*/ 290 h 1716"/>
                <a:gd name="T8" fmla="*/ 1364 w 1737"/>
                <a:gd name="T9" fmla="*/ 372 h 1716"/>
                <a:gd name="T10" fmla="*/ 1447 w 1737"/>
                <a:gd name="T11" fmla="*/ 476 h 1716"/>
                <a:gd name="T12" fmla="*/ 1509 w 1737"/>
                <a:gd name="T13" fmla="*/ 593 h 1716"/>
                <a:gd name="T14" fmla="*/ 1550 w 1737"/>
                <a:gd name="T15" fmla="*/ 717 h 1716"/>
                <a:gd name="T16" fmla="*/ 1564 w 1737"/>
                <a:gd name="T17" fmla="*/ 855 h 1716"/>
                <a:gd name="T18" fmla="*/ 1550 w 1737"/>
                <a:gd name="T19" fmla="*/ 993 h 1716"/>
                <a:gd name="T20" fmla="*/ 1509 w 1737"/>
                <a:gd name="T21" fmla="*/ 1123 h 1716"/>
                <a:gd name="T22" fmla="*/ 1447 w 1737"/>
                <a:gd name="T23" fmla="*/ 1241 h 1716"/>
                <a:gd name="T24" fmla="*/ 1364 w 1737"/>
                <a:gd name="T25" fmla="*/ 1337 h 1716"/>
                <a:gd name="T26" fmla="*/ 1261 w 1737"/>
                <a:gd name="T27" fmla="*/ 1420 h 1716"/>
                <a:gd name="T28" fmla="*/ 1151 w 1737"/>
                <a:gd name="T29" fmla="*/ 1489 h 1716"/>
                <a:gd name="T30" fmla="*/ 1020 w 1737"/>
                <a:gd name="T31" fmla="*/ 1523 h 1716"/>
                <a:gd name="T32" fmla="*/ 882 w 1737"/>
                <a:gd name="T33" fmla="*/ 1537 h 1716"/>
                <a:gd name="T34" fmla="*/ 744 w 1737"/>
                <a:gd name="T35" fmla="*/ 1523 h 1716"/>
                <a:gd name="T36" fmla="*/ 613 w 1737"/>
                <a:gd name="T37" fmla="*/ 1489 h 1716"/>
                <a:gd name="T38" fmla="*/ 503 w 1737"/>
                <a:gd name="T39" fmla="*/ 1420 h 1716"/>
                <a:gd name="T40" fmla="*/ 400 w 1737"/>
                <a:gd name="T41" fmla="*/ 1337 h 1716"/>
                <a:gd name="T42" fmla="*/ 317 w 1737"/>
                <a:gd name="T43" fmla="*/ 1241 h 1716"/>
                <a:gd name="T44" fmla="*/ 255 w 1737"/>
                <a:gd name="T45" fmla="*/ 1123 h 1716"/>
                <a:gd name="T46" fmla="*/ 213 w 1737"/>
                <a:gd name="T47" fmla="*/ 993 h 1716"/>
                <a:gd name="T48" fmla="*/ 200 w 1737"/>
                <a:gd name="T49" fmla="*/ 855 h 1716"/>
                <a:gd name="T50" fmla="*/ 220 w 1737"/>
                <a:gd name="T51" fmla="*/ 696 h 1716"/>
                <a:gd name="T52" fmla="*/ 269 w 1737"/>
                <a:gd name="T53" fmla="*/ 552 h 1716"/>
                <a:gd name="T54" fmla="*/ 303 w 1737"/>
                <a:gd name="T55" fmla="*/ 310 h 1716"/>
                <a:gd name="T56" fmla="*/ 117 w 1737"/>
                <a:gd name="T57" fmla="*/ 476 h 1716"/>
                <a:gd name="T58" fmla="*/ 48 w 1737"/>
                <a:gd name="T59" fmla="*/ 655 h 1716"/>
                <a:gd name="T60" fmla="*/ 27 w 1737"/>
                <a:gd name="T61" fmla="*/ 855 h 1716"/>
                <a:gd name="T62" fmla="*/ 41 w 1737"/>
                <a:gd name="T63" fmla="*/ 1027 h 1716"/>
                <a:gd name="T64" fmla="*/ 89 w 1737"/>
                <a:gd name="T65" fmla="*/ 1192 h 1716"/>
                <a:gd name="T66" fmla="*/ 172 w 1737"/>
                <a:gd name="T67" fmla="*/ 1337 h 1716"/>
                <a:gd name="T68" fmla="*/ 275 w 1737"/>
                <a:gd name="T69" fmla="*/ 1461 h 1716"/>
                <a:gd name="T70" fmla="*/ 400 w 1737"/>
                <a:gd name="T71" fmla="*/ 1564 h 1716"/>
                <a:gd name="T72" fmla="*/ 551 w 1737"/>
                <a:gd name="T73" fmla="*/ 1647 h 1716"/>
                <a:gd name="T74" fmla="*/ 710 w 1737"/>
                <a:gd name="T75" fmla="*/ 1695 h 1716"/>
                <a:gd name="T76" fmla="*/ 882 w 1737"/>
                <a:gd name="T77" fmla="*/ 1716 h 1716"/>
                <a:gd name="T78" fmla="*/ 1054 w 1737"/>
                <a:gd name="T79" fmla="*/ 1695 h 1716"/>
                <a:gd name="T80" fmla="*/ 1213 w 1737"/>
                <a:gd name="T81" fmla="*/ 1647 h 1716"/>
                <a:gd name="T82" fmla="*/ 1357 w 1737"/>
                <a:gd name="T83" fmla="*/ 1564 h 1716"/>
                <a:gd name="T84" fmla="*/ 1488 w 1737"/>
                <a:gd name="T85" fmla="*/ 1461 h 1716"/>
                <a:gd name="T86" fmla="*/ 1592 w 1737"/>
                <a:gd name="T87" fmla="*/ 1337 h 1716"/>
                <a:gd name="T88" fmla="*/ 1674 w 1737"/>
                <a:gd name="T89" fmla="*/ 1192 h 1716"/>
                <a:gd name="T90" fmla="*/ 1723 w 1737"/>
                <a:gd name="T91" fmla="*/ 1027 h 1716"/>
                <a:gd name="T92" fmla="*/ 1737 w 1737"/>
                <a:gd name="T93" fmla="*/ 855 h 1716"/>
                <a:gd name="T94" fmla="*/ 1723 w 1737"/>
                <a:gd name="T95" fmla="*/ 682 h 1716"/>
                <a:gd name="T96" fmla="*/ 1674 w 1737"/>
                <a:gd name="T97" fmla="*/ 524 h 1716"/>
                <a:gd name="T98" fmla="*/ 1592 w 1737"/>
                <a:gd name="T99" fmla="*/ 379 h 1716"/>
                <a:gd name="T100" fmla="*/ 1488 w 1737"/>
                <a:gd name="T101" fmla="*/ 248 h 1716"/>
                <a:gd name="T102" fmla="*/ 1357 w 1737"/>
                <a:gd name="T103" fmla="*/ 145 h 1716"/>
                <a:gd name="T104" fmla="*/ 1213 w 1737"/>
                <a:gd name="T105" fmla="*/ 69 h 1716"/>
                <a:gd name="T106" fmla="*/ 1054 w 1737"/>
                <a:gd name="T107" fmla="*/ 14 h 1716"/>
                <a:gd name="T108" fmla="*/ 889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3" name="Freeform 18"/>
            <p:cNvSpPr>
              <a:spLocks/>
            </p:cNvSpPr>
            <p:nvPr/>
          </p:nvSpPr>
          <p:spPr bwMode="auto">
            <a:xfrm>
              <a:off x="1330" y="2201"/>
              <a:ext cx="689" cy="338"/>
            </a:xfrm>
            <a:custGeom>
              <a:avLst/>
              <a:gdLst>
                <a:gd name="T0" fmla="*/ 689 w 689"/>
                <a:gd name="T1" fmla="*/ 276 h 338"/>
                <a:gd name="T2" fmla="*/ 689 w 689"/>
                <a:gd name="T3" fmla="*/ 297 h 338"/>
                <a:gd name="T4" fmla="*/ 675 w 689"/>
                <a:gd name="T5" fmla="*/ 317 h 338"/>
                <a:gd name="T6" fmla="*/ 654 w 689"/>
                <a:gd name="T7" fmla="*/ 331 h 338"/>
                <a:gd name="T8" fmla="*/ 634 w 689"/>
                <a:gd name="T9" fmla="*/ 338 h 338"/>
                <a:gd name="T10" fmla="*/ 55 w 689"/>
                <a:gd name="T11" fmla="*/ 338 h 338"/>
                <a:gd name="T12" fmla="*/ 34 w 689"/>
                <a:gd name="T13" fmla="*/ 331 h 338"/>
                <a:gd name="T14" fmla="*/ 13 w 689"/>
                <a:gd name="T15" fmla="*/ 317 h 338"/>
                <a:gd name="T16" fmla="*/ 0 w 689"/>
                <a:gd name="T17" fmla="*/ 297 h 338"/>
                <a:gd name="T18" fmla="*/ 0 w 689"/>
                <a:gd name="T19" fmla="*/ 276 h 338"/>
                <a:gd name="T20" fmla="*/ 0 w 689"/>
                <a:gd name="T21" fmla="*/ 62 h 338"/>
                <a:gd name="T22" fmla="*/ 0 w 689"/>
                <a:gd name="T23" fmla="*/ 42 h 338"/>
                <a:gd name="T24" fmla="*/ 13 w 689"/>
                <a:gd name="T25" fmla="*/ 21 h 338"/>
                <a:gd name="T26" fmla="*/ 34 w 689"/>
                <a:gd name="T27" fmla="*/ 7 h 338"/>
                <a:gd name="T28" fmla="*/ 55 w 689"/>
                <a:gd name="T29" fmla="*/ 0 h 338"/>
                <a:gd name="T30" fmla="*/ 634 w 689"/>
                <a:gd name="T31" fmla="*/ 0 h 338"/>
                <a:gd name="T32" fmla="*/ 654 w 689"/>
                <a:gd name="T33" fmla="*/ 7 h 338"/>
                <a:gd name="T34" fmla="*/ 675 w 689"/>
                <a:gd name="T35" fmla="*/ 21 h 338"/>
                <a:gd name="T36" fmla="*/ 689 w 689"/>
                <a:gd name="T37" fmla="*/ 42 h 338"/>
                <a:gd name="T38" fmla="*/ 689 w 689"/>
                <a:gd name="T39" fmla="*/ 62 h 338"/>
                <a:gd name="T40" fmla="*/ 689 w 689"/>
                <a:gd name="T41" fmla="*/ 276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34834" name="Freeform 19"/>
            <p:cNvSpPr>
              <a:spLocks/>
            </p:cNvSpPr>
            <p:nvPr/>
          </p:nvSpPr>
          <p:spPr bwMode="auto">
            <a:xfrm>
              <a:off x="2095" y="2966"/>
              <a:ext cx="689" cy="338"/>
            </a:xfrm>
            <a:custGeom>
              <a:avLst/>
              <a:gdLst>
                <a:gd name="T0" fmla="*/ 689 w 689"/>
                <a:gd name="T1" fmla="*/ 276 h 338"/>
                <a:gd name="T2" fmla="*/ 689 w 689"/>
                <a:gd name="T3" fmla="*/ 296 h 338"/>
                <a:gd name="T4" fmla="*/ 675 w 689"/>
                <a:gd name="T5" fmla="*/ 317 h 338"/>
                <a:gd name="T6" fmla="*/ 654 w 689"/>
                <a:gd name="T7" fmla="*/ 331 h 338"/>
                <a:gd name="T8" fmla="*/ 634 w 689"/>
                <a:gd name="T9" fmla="*/ 338 h 338"/>
                <a:gd name="T10" fmla="*/ 55 w 689"/>
                <a:gd name="T11" fmla="*/ 338 h 338"/>
                <a:gd name="T12" fmla="*/ 34 w 689"/>
                <a:gd name="T13" fmla="*/ 331 h 338"/>
                <a:gd name="T14" fmla="*/ 13 w 689"/>
                <a:gd name="T15" fmla="*/ 317 h 338"/>
                <a:gd name="T16" fmla="*/ 0 w 689"/>
                <a:gd name="T17" fmla="*/ 296 h 338"/>
                <a:gd name="T18" fmla="*/ 0 w 689"/>
                <a:gd name="T19" fmla="*/ 276 h 338"/>
                <a:gd name="T20" fmla="*/ 0 w 689"/>
                <a:gd name="T21" fmla="*/ 62 h 338"/>
                <a:gd name="T22" fmla="*/ 0 w 689"/>
                <a:gd name="T23" fmla="*/ 41 h 338"/>
                <a:gd name="T24" fmla="*/ 13 w 689"/>
                <a:gd name="T25" fmla="*/ 21 h 338"/>
                <a:gd name="T26" fmla="*/ 34 w 689"/>
                <a:gd name="T27" fmla="*/ 7 h 338"/>
                <a:gd name="T28" fmla="*/ 55 w 689"/>
                <a:gd name="T29" fmla="*/ 0 h 338"/>
                <a:gd name="T30" fmla="*/ 634 w 689"/>
                <a:gd name="T31" fmla="*/ 0 h 338"/>
                <a:gd name="T32" fmla="*/ 654 w 689"/>
                <a:gd name="T33" fmla="*/ 7 h 338"/>
                <a:gd name="T34" fmla="*/ 675 w 689"/>
                <a:gd name="T35" fmla="*/ 21 h 338"/>
                <a:gd name="T36" fmla="*/ 689 w 689"/>
                <a:gd name="T37" fmla="*/ 41 h 338"/>
                <a:gd name="T38" fmla="*/ 689 w 689"/>
                <a:gd name="T39" fmla="*/ 62 h 338"/>
                <a:gd name="T40" fmla="*/ 689 w 689"/>
                <a:gd name="T41" fmla="*/ 276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34835" name="Freeform 20"/>
            <p:cNvSpPr>
              <a:spLocks/>
            </p:cNvSpPr>
            <p:nvPr/>
          </p:nvSpPr>
          <p:spPr bwMode="auto">
            <a:xfrm>
              <a:off x="1357" y="3703"/>
              <a:ext cx="689" cy="338"/>
            </a:xfrm>
            <a:custGeom>
              <a:avLst/>
              <a:gdLst>
                <a:gd name="T0" fmla="*/ 689 w 689"/>
                <a:gd name="T1" fmla="*/ 276 h 338"/>
                <a:gd name="T2" fmla="*/ 682 w 689"/>
                <a:gd name="T3" fmla="*/ 297 h 338"/>
                <a:gd name="T4" fmla="*/ 676 w 689"/>
                <a:gd name="T5" fmla="*/ 317 h 338"/>
                <a:gd name="T6" fmla="*/ 655 w 689"/>
                <a:gd name="T7" fmla="*/ 331 h 338"/>
                <a:gd name="T8" fmla="*/ 634 w 689"/>
                <a:gd name="T9" fmla="*/ 338 h 338"/>
                <a:gd name="T10" fmla="*/ 55 w 689"/>
                <a:gd name="T11" fmla="*/ 338 h 338"/>
                <a:gd name="T12" fmla="*/ 28 w 689"/>
                <a:gd name="T13" fmla="*/ 331 h 338"/>
                <a:gd name="T14" fmla="*/ 14 w 689"/>
                <a:gd name="T15" fmla="*/ 317 h 338"/>
                <a:gd name="T16" fmla="*/ 0 w 689"/>
                <a:gd name="T17" fmla="*/ 297 h 338"/>
                <a:gd name="T18" fmla="*/ 0 w 689"/>
                <a:gd name="T19" fmla="*/ 276 h 338"/>
                <a:gd name="T20" fmla="*/ 0 w 689"/>
                <a:gd name="T21" fmla="*/ 62 h 338"/>
                <a:gd name="T22" fmla="*/ 0 w 689"/>
                <a:gd name="T23" fmla="*/ 42 h 338"/>
                <a:gd name="T24" fmla="*/ 14 w 689"/>
                <a:gd name="T25" fmla="*/ 21 h 338"/>
                <a:gd name="T26" fmla="*/ 28 w 689"/>
                <a:gd name="T27" fmla="*/ 7 h 338"/>
                <a:gd name="T28" fmla="*/ 55 w 689"/>
                <a:gd name="T29" fmla="*/ 0 h 338"/>
                <a:gd name="T30" fmla="*/ 634 w 689"/>
                <a:gd name="T31" fmla="*/ 0 h 338"/>
                <a:gd name="T32" fmla="*/ 655 w 689"/>
                <a:gd name="T33" fmla="*/ 7 h 338"/>
                <a:gd name="T34" fmla="*/ 676 w 689"/>
                <a:gd name="T35" fmla="*/ 21 h 338"/>
                <a:gd name="T36" fmla="*/ 682 w 689"/>
                <a:gd name="T37" fmla="*/ 42 h 338"/>
                <a:gd name="T38" fmla="*/ 689 w 689"/>
                <a:gd name="T39" fmla="*/ 62 h 338"/>
                <a:gd name="T40" fmla="*/ 689 w 689"/>
                <a:gd name="T41" fmla="*/ 276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34836" name="Freeform 21"/>
            <p:cNvSpPr>
              <a:spLocks/>
            </p:cNvSpPr>
            <p:nvPr/>
          </p:nvSpPr>
          <p:spPr bwMode="auto">
            <a:xfrm>
              <a:off x="613" y="2966"/>
              <a:ext cx="696" cy="331"/>
            </a:xfrm>
            <a:custGeom>
              <a:avLst/>
              <a:gdLst>
                <a:gd name="T0" fmla="*/ 696 w 696"/>
                <a:gd name="T1" fmla="*/ 269 h 331"/>
                <a:gd name="T2" fmla="*/ 689 w 696"/>
                <a:gd name="T3" fmla="*/ 296 h 331"/>
                <a:gd name="T4" fmla="*/ 675 w 696"/>
                <a:gd name="T5" fmla="*/ 317 h 331"/>
                <a:gd name="T6" fmla="*/ 661 w 696"/>
                <a:gd name="T7" fmla="*/ 331 h 331"/>
                <a:gd name="T8" fmla="*/ 641 w 696"/>
                <a:gd name="T9" fmla="*/ 331 h 331"/>
                <a:gd name="T10" fmla="*/ 55 w 696"/>
                <a:gd name="T11" fmla="*/ 331 h 331"/>
                <a:gd name="T12" fmla="*/ 34 w 696"/>
                <a:gd name="T13" fmla="*/ 331 h 331"/>
                <a:gd name="T14" fmla="*/ 14 w 696"/>
                <a:gd name="T15" fmla="*/ 317 h 331"/>
                <a:gd name="T16" fmla="*/ 7 w 696"/>
                <a:gd name="T17" fmla="*/ 296 h 331"/>
                <a:gd name="T18" fmla="*/ 0 w 696"/>
                <a:gd name="T19" fmla="*/ 269 h 331"/>
                <a:gd name="T20" fmla="*/ 0 w 696"/>
                <a:gd name="T21" fmla="*/ 62 h 331"/>
                <a:gd name="T22" fmla="*/ 7 w 696"/>
                <a:gd name="T23" fmla="*/ 35 h 331"/>
                <a:gd name="T24" fmla="*/ 14 w 696"/>
                <a:gd name="T25" fmla="*/ 14 h 331"/>
                <a:gd name="T26" fmla="*/ 34 w 696"/>
                <a:gd name="T27" fmla="*/ 0 h 331"/>
                <a:gd name="T28" fmla="*/ 55 w 696"/>
                <a:gd name="T29" fmla="*/ 0 h 331"/>
                <a:gd name="T30" fmla="*/ 641 w 696"/>
                <a:gd name="T31" fmla="*/ 0 h 331"/>
                <a:gd name="T32" fmla="*/ 661 w 696"/>
                <a:gd name="T33" fmla="*/ 0 h 331"/>
                <a:gd name="T34" fmla="*/ 675 w 696"/>
                <a:gd name="T35" fmla="*/ 14 h 331"/>
                <a:gd name="T36" fmla="*/ 689 w 696"/>
                <a:gd name="T37" fmla="*/ 35 h 331"/>
                <a:gd name="T38" fmla="*/ 696 w 696"/>
                <a:gd name="T39" fmla="*/ 62 h 331"/>
                <a:gd name="T40" fmla="*/ 696 w 696"/>
                <a:gd name="T41" fmla="*/ 269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34837" name="Freeform 22"/>
            <p:cNvSpPr>
              <a:spLocks/>
            </p:cNvSpPr>
            <p:nvPr/>
          </p:nvSpPr>
          <p:spPr bwMode="auto">
            <a:xfrm>
              <a:off x="268" y="1657"/>
              <a:ext cx="717" cy="2308"/>
            </a:xfrm>
            <a:custGeom>
              <a:avLst/>
              <a:gdLst>
                <a:gd name="T0" fmla="*/ 607 w 717"/>
                <a:gd name="T1" fmla="*/ 2233 h 2308"/>
                <a:gd name="T2" fmla="*/ 717 w 717"/>
                <a:gd name="T3" fmla="*/ 2308 h 2308"/>
                <a:gd name="T4" fmla="*/ 607 w 717"/>
                <a:gd name="T5" fmla="*/ 2308 h 2308"/>
                <a:gd name="T6" fmla="*/ 359 w 717"/>
                <a:gd name="T7" fmla="*/ 2233 h 2308"/>
                <a:gd name="T8" fmla="*/ 538 w 717"/>
                <a:gd name="T9" fmla="*/ 2308 h 2308"/>
                <a:gd name="T10" fmla="*/ 607 w 717"/>
                <a:gd name="T11" fmla="*/ 2308 h 2308"/>
                <a:gd name="T12" fmla="*/ 117 w 717"/>
                <a:gd name="T13" fmla="*/ 2233 h 2308"/>
                <a:gd name="T14" fmla="*/ 290 w 717"/>
                <a:gd name="T15" fmla="*/ 2308 h 2308"/>
                <a:gd name="T16" fmla="*/ 607 w 717"/>
                <a:gd name="T17" fmla="*/ 2308 h 2308"/>
                <a:gd name="T18" fmla="*/ 0 w 717"/>
                <a:gd name="T19" fmla="*/ 2067 h 2308"/>
                <a:gd name="T20" fmla="*/ 83 w 717"/>
                <a:gd name="T21" fmla="*/ 2191 h 2308"/>
                <a:gd name="T22" fmla="*/ 28 w 717"/>
                <a:gd name="T23" fmla="*/ 2260 h 2308"/>
                <a:gd name="T24" fmla="*/ 0 w 717"/>
                <a:gd name="T25" fmla="*/ 2191 h 2308"/>
                <a:gd name="T26" fmla="*/ 0 w 717"/>
                <a:gd name="T27" fmla="*/ 1998 h 2308"/>
                <a:gd name="T28" fmla="*/ 83 w 717"/>
                <a:gd name="T29" fmla="*/ 1826 h 2308"/>
                <a:gd name="T30" fmla="*/ 0 w 717"/>
                <a:gd name="T31" fmla="*/ 1998 h 2308"/>
                <a:gd name="T32" fmla="*/ 0 w 717"/>
                <a:gd name="T33" fmla="*/ 1757 h 2308"/>
                <a:gd name="T34" fmla="*/ 83 w 717"/>
                <a:gd name="T35" fmla="*/ 1585 h 2308"/>
                <a:gd name="T36" fmla="*/ 0 w 717"/>
                <a:gd name="T37" fmla="*/ 1757 h 2308"/>
                <a:gd name="T38" fmla="*/ 0 w 717"/>
                <a:gd name="T39" fmla="*/ 1516 h 2308"/>
                <a:gd name="T40" fmla="*/ 83 w 717"/>
                <a:gd name="T41" fmla="*/ 1337 h 2308"/>
                <a:gd name="T42" fmla="*/ 0 w 717"/>
                <a:gd name="T43" fmla="*/ 1516 h 2308"/>
                <a:gd name="T44" fmla="*/ 0 w 717"/>
                <a:gd name="T45" fmla="*/ 1268 h 2308"/>
                <a:gd name="T46" fmla="*/ 83 w 717"/>
                <a:gd name="T47" fmla="*/ 1096 h 2308"/>
                <a:gd name="T48" fmla="*/ 0 w 717"/>
                <a:gd name="T49" fmla="*/ 1268 h 2308"/>
                <a:gd name="T50" fmla="*/ 0 w 717"/>
                <a:gd name="T51" fmla="*/ 785 h 2308"/>
                <a:gd name="T52" fmla="*/ 83 w 717"/>
                <a:gd name="T53" fmla="*/ 613 h 2308"/>
                <a:gd name="T54" fmla="*/ 0 w 717"/>
                <a:gd name="T55" fmla="*/ 785 h 2308"/>
                <a:gd name="T56" fmla="*/ 0 w 717"/>
                <a:gd name="T57" fmla="*/ 544 h 2308"/>
                <a:gd name="T58" fmla="*/ 83 w 717"/>
                <a:gd name="T59" fmla="*/ 365 h 2308"/>
                <a:gd name="T60" fmla="*/ 0 w 717"/>
                <a:gd name="T61" fmla="*/ 544 h 2308"/>
                <a:gd name="T62" fmla="*/ 0 w 717"/>
                <a:gd name="T63" fmla="*/ 296 h 2308"/>
                <a:gd name="T64" fmla="*/ 83 w 717"/>
                <a:gd name="T65" fmla="*/ 124 h 2308"/>
                <a:gd name="T66" fmla="*/ 0 w 717"/>
                <a:gd name="T67" fmla="*/ 296 h 2308"/>
                <a:gd name="T68" fmla="*/ 42 w 717"/>
                <a:gd name="T69" fmla="*/ 34 h 2308"/>
                <a:gd name="T70" fmla="*/ 117 w 717"/>
                <a:gd name="T71" fmla="*/ 0 h 2308"/>
                <a:gd name="T72" fmla="*/ 235 w 717"/>
                <a:gd name="T73" fmla="*/ 76 h 2308"/>
                <a:gd name="T74" fmla="*/ 104 w 717"/>
                <a:gd name="T75" fmla="*/ 83 h 2308"/>
                <a:gd name="T76" fmla="*/ 42 w 717"/>
                <a:gd name="T77" fmla="*/ 34 h 2308"/>
                <a:gd name="T78" fmla="*/ 545 w 717"/>
                <a:gd name="T79" fmla="*/ 76 h 2308"/>
                <a:gd name="T80" fmla="*/ 717 w 717"/>
                <a:gd name="T81" fmla="*/ 0 h 2308"/>
                <a:gd name="T82" fmla="*/ 545 w 717"/>
                <a:gd name="T83" fmla="*/ 76 h 2308"/>
                <a:gd name="T84" fmla="*/ 304 w 717"/>
                <a:gd name="T85" fmla="*/ 76 h 2308"/>
                <a:gd name="T86" fmla="*/ 476 w 717"/>
                <a:gd name="T87" fmla="*/ 0 h 2308"/>
                <a:gd name="T88" fmla="*/ 304 w 717"/>
                <a:gd name="T89" fmla="*/ 76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8" name="Freeform 23"/>
            <p:cNvSpPr>
              <a:spLocks/>
            </p:cNvSpPr>
            <p:nvPr/>
          </p:nvSpPr>
          <p:spPr bwMode="auto">
            <a:xfrm>
              <a:off x="2336" y="1023"/>
              <a:ext cx="716" cy="2942"/>
            </a:xfrm>
            <a:custGeom>
              <a:avLst/>
              <a:gdLst>
                <a:gd name="T0" fmla="*/ 0 w 716"/>
                <a:gd name="T1" fmla="*/ 2860 h 2942"/>
                <a:gd name="T2" fmla="*/ 599 w 716"/>
                <a:gd name="T3" fmla="*/ 2860 h 2942"/>
                <a:gd name="T4" fmla="*/ 613 w 716"/>
                <a:gd name="T5" fmla="*/ 2860 h 2942"/>
                <a:gd name="T6" fmla="*/ 627 w 716"/>
                <a:gd name="T7" fmla="*/ 2853 h 2942"/>
                <a:gd name="T8" fmla="*/ 634 w 716"/>
                <a:gd name="T9" fmla="*/ 2839 h 2942"/>
                <a:gd name="T10" fmla="*/ 641 w 716"/>
                <a:gd name="T11" fmla="*/ 2825 h 2942"/>
                <a:gd name="T12" fmla="*/ 641 w 716"/>
                <a:gd name="T13" fmla="*/ 117 h 2942"/>
                <a:gd name="T14" fmla="*/ 634 w 716"/>
                <a:gd name="T15" fmla="*/ 103 h 2942"/>
                <a:gd name="T16" fmla="*/ 627 w 716"/>
                <a:gd name="T17" fmla="*/ 90 h 2942"/>
                <a:gd name="T18" fmla="*/ 613 w 716"/>
                <a:gd name="T19" fmla="*/ 83 h 2942"/>
                <a:gd name="T20" fmla="*/ 599 w 716"/>
                <a:gd name="T21" fmla="*/ 83 h 2942"/>
                <a:gd name="T22" fmla="*/ 0 w 716"/>
                <a:gd name="T23" fmla="*/ 83 h 2942"/>
                <a:gd name="T24" fmla="*/ 0 w 716"/>
                <a:gd name="T25" fmla="*/ 0 h 2942"/>
                <a:gd name="T26" fmla="*/ 599 w 716"/>
                <a:gd name="T27" fmla="*/ 0 h 2942"/>
                <a:gd name="T28" fmla="*/ 648 w 716"/>
                <a:gd name="T29" fmla="*/ 14 h 2942"/>
                <a:gd name="T30" fmla="*/ 682 w 716"/>
                <a:gd name="T31" fmla="*/ 34 h 2942"/>
                <a:gd name="T32" fmla="*/ 710 w 716"/>
                <a:gd name="T33" fmla="*/ 76 h 2942"/>
                <a:gd name="T34" fmla="*/ 716 w 716"/>
                <a:gd name="T35" fmla="*/ 117 h 2942"/>
                <a:gd name="T36" fmla="*/ 716 w 716"/>
                <a:gd name="T37" fmla="*/ 2825 h 2942"/>
                <a:gd name="T38" fmla="*/ 710 w 716"/>
                <a:gd name="T39" fmla="*/ 2867 h 2942"/>
                <a:gd name="T40" fmla="*/ 682 w 716"/>
                <a:gd name="T41" fmla="*/ 2908 h 2942"/>
                <a:gd name="T42" fmla="*/ 648 w 716"/>
                <a:gd name="T43" fmla="*/ 2929 h 2942"/>
                <a:gd name="T44" fmla="*/ 599 w 716"/>
                <a:gd name="T45" fmla="*/ 2942 h 2942"/>
                <a:gd name="T46" fmla="*/ 0 w 716"/>
                <a:gd name="T47" fmla="*/ 2942 h 2942"/>
                <a:gd name="T48" fmla="*/ 0 w 716"/>
                <a:gd name="T49" fmla="*/ 2867 h 2942"/>
                <a:gd name="T50" fmla="*/ 0 w 716"/>
                <a:gd name="T51" fmla="*/ 2860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9" name="Rectangle 24"/>
            <p:cNvSpPr>
              <a:spLocks noChangeArrowheads="1"/>
            </p:cNvSpPr>
            <p:nvPr/>
          </p:nvSpPr>
          <p:spPr bwMode="auto">
            <a:xfrm>
              <a:off x="1640" y="1995"/>
              <a:ext cx="82" cy="103"/>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840" name="Freeform 25"/>
            <p:cNvSpPr>
              <a:spLocks/>
            </p:cNvSpPr>
            <p:nvPr/>
          </p:nvSpPr>
          <p:spPr bwMode="auto">
            <a:xfrm>
              <a:off x="1571" y="1285"/>
              <a:ext cx="220" cy="110"/>
            </a:xfrm>
            <a:custGeom>
              <a:avLst/>
              <a:gdLst>
                <a:gd name="T0" fmla="*/ 0 w 220"/>
                <a:gd name="T1" fmla="*/ 0 h 110"/>
                <a:gd name="T2" fmla="*/ 220 w 220"/>
                <a:gd name="T3" fmla="*/ 0 h 110"/>
                <a:gd name="T4" fmla="*/ 110 w 220"/>
                <a:gd name="T5" fmla="*/ 110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1" name="Rectangle 26"/>
            <p:cNvSpPr>
              <a:spLocks noChangeArrowheads="1"/>
            </p:cNvSpPr>
            <p:nvPr/>
          </p:nvSpPr>
          <p:spPr bwMode="auto">
            <a:xfrm>
              <a:off x="1640" y="1195"/>
              <a:ext cx="82" cy="104"/>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0987" name="Freeform 27"/>
            <p:cNvSpPr>
              <a:spLocks/>
            </p:cNvSpPr>
            <p:nvPr/>
          </p:nvSpPr>
          <p:spPr bwMode="auto">
            <a:xfrm>
              <a:off x="2448" y="1776"/>
              <a:ext cx="1208" cy="720"/>
            </a:xfrm>
            <a:custGeom>
              <a:avLst/>
              <a:gdLst/>
              <a:ahLst/>
              <a:cxnLst>
                <a:cxn ang="0">
                  <a:pos x="985" y="344"/>
                </a:cxn>
                <a:cxn ang="0">
                  <a:pos x="978" y="372"/>
                </a:cxn>
                <a:cxn ang="0">
                  <a:pos x="958" y="399"/>
                </a:cxn>
                <a:cxn ang="0">
                  <a:pos x="937" y="413"/>
                </a:cxn>
                <a:cxn ang="0">
                  <a:pos x="902" y="420"/>
                </a:cxn>
                <a:cxn ang="0">
                  <a:pos x="75" y="420"/>
                </a:cxn>
                <a:cxn ang="0">
                  <a:pos x="48" y="413"/>
                </a:cxn>
                <a:cxn ang="0">
                  <a:pos x="20" y="399"/>
                </a:cxn>
                <a:cxn ang="0">
                  <a:pos x="7" y="372"/>
                </a:cxn>
                <a:cxn ang="0">
                  <a:pos x="0" y="344"/>
                </a:cxn>
                <a:cxn ang="0">
                  <a:pos x="0" y="82"/>
                </a:cxn>
                <a:cxn ang="0">
                  <a:pos x="7" y="48"/>
                </a:cxn>
                <a:cxn ang="0">
                  <a:pos x="20" y="27"/>
                </a:cxn>
                <a:cxn ang="0">
                  <a:pos x="48" y="7"/>
                </a:cxn>
                <a:cxn ang="0">
                  <a:pos x="75" y="0"/>
                </a:cxn>
                <a:cxn ang="0">
                  <a:pos x="902" y="0"/>
                </a:cxn>
                <a:cxn ang="0">
                  <a:pos x="937" y="7"/>
                </a:cxn>
                <a:cxn ang="0">
                  <a:pos x="958" y="27"/>
                </a:cxn>
                <a:cxn ang="0">
                  <a:pos x="978" y="48"/>
                </a:cxn>
                <a:cxn ang="0">
                  <a:pos x="985" y="82"/>
                </a:cxn>
                <a:cxn ang="0">
                  <a:pos x="985" y="344"/>
                </a:cxn>
              </a:cxnLst>
              <a:rect l="0" t="0" r="r" b="b"/>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92D050"/>
            </a:solidFill>
            <a:ln>
              <a:headEnd/>
              <a:tailEnd/>
            </a:ln>
          </p:spPr>
          <p:style>
            <a:lnRef idx="2">
              <a:schemeClr val="accent2"/>
            </a:lnRef>
            <a:fillRef idx="1">
              <a:schemeClr val="lt1"/>
            </a:fillRef>
            <a:effectRef idx="0">
              <a:schemeClr val="accent2"/>
            </a:effectRef>
            <a:fontRef idx="minor">
              <a:schemeClr val="dk1"/>
            </a:fontRef>
          </p:style>
          <p:txBody>
            <a:bodyPr anchor="ctr"/>
            <a:lstStyle/>
            <a:p>
              <a:pPr algn="ctr">
                <a:defRPr/>
              </a:pPr>
              <a:r>
                <a:rPr lang="en-US" b="1" dirty="0">
                  <a:solidFill>
                    <a:schemeClr val="accent3"/>
                  </a:solidFill>
                </a:rPr>
                <a:t>Accountability</a:t>
              </a:r>
            </a:p>
          </p:txBody>
        </p:sp>
        <p:sp>
          <p:nvSpPr>
            <p:cNvPr id="34843" name="Freeform 28"/>
            <p:cNvSpPr>
              <a:spLocks/>
            </p:cNvSpPr>
            <p:nvPr/>
          </p:nvSpPr>
          <p:spPr bwMode="auto">
            <a:xfrm>
              <a:off x="1268" y="933"/>
              <a:ext cx="68" cy="83"/>
            </a:xfrm>
            <a:custGeom>
              <a:avLst/>
              <a:gdLst>
                <a:gd name="T0" fmla="*/ 55 w 68"/>
                <a:gd name="T1" fmla="*/ 49 h 83"/>
                <a:gd name="T2" fmla="*/ 55 w 68"/>
                <a:gd name="T3" fmla="*/ 21 h 83"/>
                <a:gd name="T4" fmla="*/ 48 w 68"/>
                <a:gd name="T5" fmla="*/ 49 h 83"/>
                <a:gd name="T6" fmla="*/ 41 w 68"/>
                <a:gd name="T7" fmla="*/ 83 h 83"/>
                <a:gd name="T8" fmla="*/ 27 w 68"/>
                <a:gd name="T9" fmla="*/ 83 h 83"/>
                <a:gd name="T10" fmla="*/ 20 w 68"/>
                <a:gd name="T11" fmla="*/ 49 h 83"/>
                <a:gd name="T12" fmla="*/ 13 w 68"/>
                <a:gd name="T13" fmla="*/ 21 h 83"/>
                <a:gd name="T14" fmla="*/ 13 w 68"/>
                <a:gd name="T15" fmla="*/ 56 h 83"/>
                <a:gd name="T16" fmla="*/ 13 w 68"/>
                <a:gd name="T17" fmla="*/ 83 h 83"/>
                <a:gd name="T18" fmla="*/ 0 w 68"/>
                <a:gd name="T19" fmla="*/ 83 h 83"/>
                <a:gd name="T20" fmla="*/ 6 w 68"/>
                <a:gd name="T21" fmla="*/ 0 h 83"/>
                <a:gd name="T22" fmla="*/ 20 w 68"/>
                <a:gd name="T23" fmla="*/ 0 h 83"/>
                <a:gd name="T24" fmla="*/ 27 w 68"/>
                <a:gd name="T25" fmla="*/ 35 h 83"/>
                <a:gd name="T26" fmla="*/ 34 w 68"/>
                <a:gd name="T27" fmla="*/ 62 h 83"/>
                <a:gd name="T28" fmla="*/ 41 w 68"/>
                <a:gd name="T29" fmla="*/ 35 h 83"/>
                <a:gd name="T30" fmla="*/ 48 w 68"/>
                <a:gd name="T31" fmla="*/ 0 h 83"/>
                <a:gd name="T32" fmla="*/ 68 w 68"/>
                <a:gd name="T33" fmla="*/ 0 h 83"/>
                <a:gd name="T34" fmla="*/ 68 w 68"/>
                <a:gd name="T35" fmla="*/ 83 h 83"/>
                <a:gd name="T36" fmla="*/ 55 w 68"/>
                <a:gd name="T37" fmla="*/ 83 h 83"/>
                <a:gd name="T38" fmla="*/ 55 w 68"/>
                <a:gd name="T39" fmla="*/ 49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4" name="Freeform 29"/>
            <p:cNvSpPr>
              <a:spLocks/>
            </p:cNvSpPr>
            <p:nvPr/>
          </p:nvSpPr>
          <p:spPr bwMode="auto">
            <a:xfrm>
              <a:off x="1350" y="954"/>
              <a:ext cx="42" cy="69"/>
            </a:xfrm>
            <a:custGeom>
              <a:avLst/>
              <a:gdLst>
                <a:gd name="T0" fmla="*/ 42 w 42"/>
                <a:gd name="T1" fmla="*/ 48 h 69"/>
                <a:gd name="T2" fmla="*/ 42 w 42"/>
                <a:gd name="T3" fmla="*/ 62 h 69"/>
                <a:gd name="T4" fmla="*/ 28 w 42"/>
                <a:gd name="T5" fmla="*/ 62 h 69"/>
                <a:gd name="T6" fmla="*/ 28 w 42"/>
                <a:gd name="T7" fmla="*/ 55 h 69"/>
                <a:gd name="T8" fmla="*/ 14 w 42"/>
                <a:gd name="T9" fmla="*/ 69 h 69"/>
                <a:gd name="T10" fmla="*/ 0 w 42"/>
                <a:gd name="T11" fmla="*/ 62 h 69"/>
                <a:gd name="T12" fmla="*/ 0 w 42"/>
                <a:gd name="T13" fmla="*/ 48 h 69"/>
                <a:gd name="T14" fmla="*/ 0 w 42"/>
                <a:gd name="T15" fmla="*/ 35 h 69"/>
                <a:gd name="T16" fmla="*/ 7 w 42"/>
                <a:gd name="T17" fmla="*/ 28 h 69"/>
                <a:gd name="T18" fmla="*/ 28 w 42"/>
                <a:gd name="T19" fmla="*/ 21 h 69"/>
                <a:gd name="T20" fmla="*/ 21 w 42"/>
                <a:gd name="T21" fmla="*/ 14 h 69"/>
                <a:gd name="T22" fmla="*/ 14 w 42"/>
                <a:gd name="T23" fmla="*/ 14 h 69"/>
                <a:gd name="T24" fmla="*/ 7 w 42"/>
                <a:gd name="T25" fmla="*/ 14 h 69"/>
                <a:gd name="T26" fmla="*/ 0 w 42"/>
                <a:gd name="T27" fmla="*/ 7 h 69"/>
                <a:gd name="T28" fmla="*/ 21 w 42"/>
                <a:gd name="T29" fmla="*/ 0 h 69"/>
                <a:gd name="T30" fmla="*/ 35 w 42"/>
                <a:gd name="T31" fmla="*/ 7 h 69"/>
                <a:gd name="T32" fmla="*/ 42 w 42"/>
                <a:gd name="T33" fmla="*/ 28 h 69"/>
                <a:gd name="T34" fmla="*/ 42 w 42"/>
                <a:gd name="T35" fmla="*/ 48 h 69"/>
                <a:gd name="T36" fmla="*/ 28 w 42"/>
                <a:gd name="T37" fmla="*/ 35 h 69"/>
                <a:gd name="T38" fmla="*/ 14 w 42"/>
                <a:gd name="T39" fmla="*/ 35 h 69"/>
                <a:gd name="T40" fmla="*/ 7 w 42"/>
                <a:gd name="T41" fmla="*/ 48 h 69"/>
                <a:gd name="T42" fmla="*/ 14 w 42"/>
                <a:gd name="T43" fmla="*/ 55 h 69"/>
                <a:gd name="T44" fmla="*/ 28 w 42"/>
                <a:gd name="T45" fmla="*/ 48 h 69"/>
                <a:gd name="T46" fmla="*/ 28 w 42"/>
                <a:gd name="T47" fmla="*/ 41 h 69"/>
                <a:gd name="T48" fmla="*/ 28 w 42"/>
                <a:gd name="T49" fmla="*/ 35 h 69"/>
                <a:gd name="T50" fmla="*/ 42 w 42"/>
                <a:gd name="T51" fmla="*/ 48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5" name="Freeform 30"/>
            <p:cNvSpPr>
              <a:spLocks/>
            </p:cNvSpPr>
            <p:nvPr/>
          </p:nvSpPr>
          <p:spPr bwMode="auto">
            <a:xfrm>
              <a:off x="1405" y="926"/>
              <a:ext cx="42" cy="90"/>
            </a:xfrm>
            <a:custGeom>
              <a:avLst/>
              <a:gdLst>
                <a:gd name="T0" fmla="*/ 14 w 42"/>
                <a:gd name="T1" fmla="*/ 56 h 90"/>
                <a:gd name="T2" fmla="*/ 14 w 42"/>
                <a:gd name="T3" fmla="*/ 49 h 90"/>
                <a:gd name="T4" fmla="*/ 28 w 42"/>
                <a:gd name="T5" fmla="*/ 28 h 90"/>
                <a:gd name="T6" fmla="*/ 42 w 42"/>
                <a:gd name="T7" fmla="*/ 28 h 90"/>
                <a:gd name="T8" fmla="*/ 21 w 42"/>
                <a:gd name="T9" fmla="*/ 56 h 90"/>
                <a:gd name="T10" fmla="*/ 42 w 42"/>
                <a:gd name="T11" fmla="*/ 90 h 90"/>
                <a:gd name="T12" fmla="*/ 28 w 42"/>
                <a:gd name="T13" fmla="*/ 90 h 90"/>
                <a:gd name="T14" fmla="*/ 14 w 42"/>
                <a:gd name="T15" fmla="*/ 63 h 90"/>
                <a:gd name="T16" fmla="*/ 14 w 42"/>
                <a:gd name="T17" fmla="*/ 69 h 90"/>
                <a:gd name="T18" fmla="*/ 14 w 42"/>
                <a:gd name="T19" fmla="*/ 90 h 90"/>
                <a:gd name="T20" fmla="*/ 0 w 42"/>
                <a:gd name="T21" fmla="*/ 90 h 90"/>
                <a:gd name="T22" fmla="*/ 0 w 42"/>
                <a:gd name="T23" fmla="*/ 0 h 90"/>
                <a:gd name="T24" fmla="*/ 14 w 42"/>
                <a:gd name="T25" fmla="*/ 0 h 90"/>
                <a:gd name="T26" fmla="*/ 14 w 42"/>
                <a:gd name="T27" fmla="*/ 56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6" name="Freeform 31"/>
            <p:cNvSpPr>
              <a:spLocks/>
            </p:cNvSpPr>
            <p:nvPr/>
          </p:nvSpPr>
          <p:spPr bwMode="auto">
            <a:xfrm>
              <a:off x="1447" y="954"/>
              <a:ext cx="48" cy="62"/>
            </a:xfrm>
            <a:custGeom>
              <a:avLst/>
              <a:gdLst>
                <a:gd name="T0" fmla="*/ 14 w 48"/>
                <a:gd name="T1" fmla="*/ 35 h 62"/>
                <a:gd name="T2" fmla="*/ 20 w 48"/>
                <a:gd name="T3" fmla="*/ 48 h 62"/>
                <a:gd name="T4" fmla="*/ 27 w 48"/>
                <a:gd name="T5" fmla="*/ 55 h 62"/>
                <a:gd name="T6" fmla="*/ 41 w 48"/>
                <a:gd name="T7" fmla="*/ 55 h 62"/>
                <a:gd name="T8" fmla="*/ 41 w 48"/>
                <a:gd name="T9" fmla="*/ 62 h 62"/>
                <a:gd name="T10" fmla="*/ 27 w 48"/>
                <a:gd name="T11" fmla="*/ 62 h 62"/>
                <a:gd name="T12" fmla="*/ 7 w 48"/>
                <a:gd name="T13" fmla="*/ 55 h 62"/>
                <a:gd name="T14" fmla="*/ 0 w 48"/>
                <a:gd name="T15" fmla="*/ 35 h 62"/>
                <a:gd name="T16" fmla="*/ 7 w 48"/>
                <a:gd name="T17" fmla="*/ 7 h 62"/>
                <a:gd name="T18" fmla="*/ 27 w 48"/>
                <a:gd name="T19" fmla="*/ 0 h 62"/>
                <a:gd name="T20" fmla="*/ 41 w 48"/>
                <a:gd name="T21" fmla="*/ 7 h 62"/>
                <a:gd name="T22" fmla="*/ 48 w 48"/>
                <a:gd name="T23" fmla="*/ 28 h 62"/>
                <a:gd name="T24" fmla="*/ 48 w 48"/>
                <a:gd name="T25" fmla="*/ 35 h 62"/>
                <a:gd name="T26" fmla="*/ 14 w 48"/>
                <a:gd name="T27" fmla="*/ 35 h 62"/>
                <a:gd name="T28" fmla="*/ 34 w 48"/>
                <a:gd name="T29" fmla="*/ 28 h 62"/>
                <a:gd name="T30" fmla="*/ 27 w 48"/>
                <a:gd name="T31" fmla="*/ 14 h 62"/>
                <a:gd name="T32" fmla="*/ 20 w 48"/>
                <a:gd name="T33" fmla="*/ 14 h 62"/>
                <a:gd name="T34" fmla="*/ 14 w 48"/>
                <a:gd name="T35" fmla="*/ 28 h 62"/>
                <a:gd name="T36" fmla="*/ 34 w 48"/>
                <a:gd name="T37" fmla="*/ 28 h 62"/>
                <a:gd name="T38" fmla="*/ 14 w 48"/>
                <a:gd name="T39" fmla="*/ 35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7" name="Freeform 32"/>
            <p:cNvSpPr>
              <a:spLocks/>
            </p:cNvSpPr>
            <p:nvPr/>
          </p:nvSpPr>
          <p:spPr bwMode="auto">
            <a:xfrm>
              <a:off x="1523" y="933"/>
              <a:ext cx="41" cy="83"/>
            </a:xfrm>
            <a:custGeom>
              <a:avLst/>
              <a:gdLst>
                <a:gd name="T0" fmla="*/ 41 w 41"/>
                <a:gd name="T1" fmla="*/ 83 h 83"/>
                <a:gd name="T2" fmla="*/ 27 w 41"/>
                <a:gd name="T3" fmla="*/ 83 h 83"/>
                <a:gd name="T4" fmla="*/ 13 w 41"/>
                <a:gd name="T5" fmla="*/ 83 h 83"/>
                <a:gd name="T6" fmla="*/ 6 w 41"/>
                <a:gd name="T7" fmla="*/ 76 h 83"/>
                <a:gd name="T8" fmla="*/ 0 w 41"/>
                <a:gd name="T9" fmla="*/ 42 h 83"/>
                <a:gd name="T10" fmla="*/ 0 w 41"/>
                <a:gd name="T11" fmla="*/ 21 h 83"/>
                <a:gd name="T12" fmla="*/ 6 w 41"/>
                <a:gd name="T13" fmla="*/ 7 h 83"/>
                <a:gd name="T14" fmla="*/ 20 w 41"/>
                <a:gd name="T15" fmla="*/ 0 h 83"/>
                <a:gd name="T16" fmla="*/ 34 w 41"/>
                <a:gd name="T17" fmla="*/ 0 h 83"/>
                <a:gd name="T18" fmla="*/ 41 w 41"/>
                <a:gd name="T19" fmla="*/ 0 h 83"/>
                <a:gd name="T20" fmla="*/ 41 w 41"/>
                <a:gd name="T21" fmla="*/ 14 h 83"/>
                <a:gd name="T22" fmla="*/ 34 w 41"/>
                <a:gd name="T23" fmla="*/ 7 h 83"/>
                <a:gd name="T24" fmla="*/ 20 w 41"/>
                <a:gd name="T25" fmla="*/ 14 h 83"/>
                <a:gd name="T26" fmla="*/ 13 w 41"/>
                <a:gd name="T27" fmla="*/ 42 h 83"/>
                <a:gd name="T28" fmla="*/ 20 w 41"/>
                <a:gd name="T29" fmla="*/ 69 h 83"/>
                <a:gd name="T30" fmla="*/ 34 w 41"/>
                <a:gd name="T31" fmla="*/ 76 h 83"/>
                <a:gd name="T32" fmla="*/ 41 w 41"/>
                <a:gd name="T33" fmla="*/ 69 h 83"/>
                <a:gd name="T34" fmla="*/ 41 w 41"/>
                <a:gd name="T35" fmla="*/ 83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8" name="Freeform 33"/>
            <p:cNvSpPr>
              <a:spLocks/>
            </p:cNvSpPr>
            <p:nvPr/>
          </p:nvSpPr>
          <p:spPr bwMode="auto">
            <a:xfrm>
              <a:off x="1571" y="954"/>
              <a:ext cx="41" cy="69"/>
            </a:xfrm>
            <a:custGeom>
              <a:avLst/>
              <a:gdLst>
                <a:gd name="T0" fmla="*/ 41 w 41"/>
                <a:gd name="T1" fmla="*/ 35 h 69"/>
                <a:gd name="T2" fmla="*/ 41 w 41"/>
                <a:gd name="T3" fmla="*/ 48 h 69"/>
                <a:gd name="T4" fmla="*/ 34 w 41"/>
                <a:gd name="T5" fmla="*/ 62 h 69"/>
                <a:gd name="T6" fmla="*/ 20 w 41"/>
                <a:gd name="T7" fmla="*/ 69 h 69"/>
                <a:gd name="T8" fmla="*/ 7 w 41"/>
                <a:gd name="T9" fmla="*/ 55 h 69"/>
                <a:gd name="T10" fmla="*/ 0 w 41"/>
                <a:gd name="T11" fmla="*/ 35 h 69"/>
                <a:gd name="T12" fmla="*/ 7 w 41"/>
                <a:gd name="T13" fmla="*/ 7 h 69"/>
                <a:gd name="T14" fmla="*/ 20 w 41"/>
                <a:gd name="T15" fmla="*/ 0 h 69"/>
                <a:gd name="T16" fmla="*/ 41 w 41"/>
                <a:gd name="T17" fmla="*/ 7 h 69"/>
                <a:gd name="T18" fmla="*/ 41 w 41"/>
                <a:gd name="T19" fmla="*/ 28 h 69"/>
                <a:gd name="T20" fmla="*/ 41 w 41"/>
                <a:gd name="T21" fmla="*/ 35 h 69"/>
                <a:gd name="T22" fmla="*/ 14 w 41"/>
                <a:gd name="T23" fmla="*/ 35 h 69"/>
                <a:gd name="T24" fmla="*/ 14 w 41"/>
                <a:gd name="T25" fmla="*/ 48 h 69"/>
                <a:gd name="T26" fmla="*/ 20 w 41"/>
                <a:gd name="T27" fmla="*/ 55 h 69"/>
                <a:gd name="T28" fmla="*/ 27 w 41"/>
                <a:gd name="T29" fmla="*/ 48 h 69"/>
                <a:gd name="T30" fmla="*/ 27 w 41"/>
                <a:gd name="T31" fmla="*/ 35 h 69"/>
                <a:gd name="T32" fmla="*/ 27 w 41"/>
                <a:gd name="T33" fmla="*/ 21 h 69"/>
                <a:gd name="T34" fmla="*/ 20 w 41"/>
                <a:gd name="T35" fmla="*/ 14 h 69"/>
                <a:gd name="T36" fmla="*/ 14 w 41"/>
                <a:gd name="T37" fmla="*/ 21 h 69"/>
                <a:gd name="T38" fmla="*/ 14 w 41"/>
                <a:gd name="T39" fmla="*/ 35 h 69"/>
                <a:gd name="T40" fmla="*/ 41 w 41"/>
                <a:gd name="T41" fmla="*/ 35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9" name="Freeform 34"/>
            <p:cNvSpPr>
              <a:spLocks/>
            </p:cNvSpPr>
            <p:nvPr/>
          </p:nvSpPr>
          <p:spPr bwMode="auto">
            <a:xfrm>
              <a:off x="1626" y="954"/>
              <a:ext cx="69" cy="62"/>
            </a:xfrm>
            <a:custGeom>
              <a:avLst/>
              <a:gdLst>
                <a:gd name="T0" fmla="*/ 0 w 69"/>
                <a:gd name="T1" fmla="*/ 21 h 62"/>
                <a:gd name="T2" fmla="*/ 0 w 69"/>
                <a:gd name="T3" fmla="*/ 0 h 62"/>
                <a:gd name="T4" fmla="*/ 14 w 69"/>
                <a:gd name="T5" fmla="*/ 0 h 62"/>
                <a:gd name="T6" fmla="*/ 14 w 69"/>
                <a:gd name="T7" fmla="*/ 7 h 62"/>
                <a:gd name="T8" fmla="*/ 27 w 69"/>
                <a:gd name="T9" fmla="*/ 0 h 62"/>
                <a:gd name="T10" fmla="*/ 34 w 69"/>
                <a:gd name="T11" fmla="*/ 0 h 62"/>
                <a:gd name="T12" fmla="*/ 41 w 69"/>
                <a:gd name="T13" fmla="*/ 7 h 62"/>
                <a:gd name="T14" fmla="*/ 48 w 69"/>
                <a:gd name="T15" fmla="*/ 0 h 62"/>
                <a:gd name="T16" fmla="*/ 55 w 69"/>
                <a:gd name="T17" fmla="*/ 0 h 62"/>
                <a:gd name="T18" fmla="*/ 69 w 69"/>
                <a:gd name="T19" fmla="*/ 7 h 62"/>
                <a:gd name="T20" fmla="*/ 69 w 69"/>
                <a:gd name="T21" fmla="*/ 21 h 62"/>
                <a:gd name="T22" fmla="*/ 69 w 69"/>
                <a:gd name="T23" fmla="*/ 62 h 62"/>
                <a:gd name="T24" fmla="*/ 55 w 69"/>
                <a:gd name="T25" fmla="*/ 62 h 62"/>
                <a:gd name="T26" fmla="*/ 55 w 69"/>
                <a:gd name="T27" fmla="*/ 28 h 62"/>
                <a:gd name="T28" fmla="*/ 55 w 69"/>
                <a:gd name="T29" fmla="*/ 14 h 62"/>
                <a:gd name="T30" fmla="*/ 48 w 69"/>
                <a:gd name="T31" fmla="*/ 14 h 62"/>
                <a:gd name="T32" fmla="*/ 41 w 69"/>
                <a:gd name="T33" fmla="*/ 21 h 62"/>
                <a:gd name="T34" fmla="*/ 41 w 69"/>
                <a:gd name="T35" fmla="*/ 28 h 62"/>
                <a:gd name="T36" fmla="*/ 41 w 69"/>
                <a:gd name="T37" fmla="*/ 62 h 62"/>
                <a:gd name="T38" fmla="*/ 27 w 69"/>
                <a:gd name="T39" fmla="*/ 62 h 62"/>
                <a:gd name="T40" fmla="*/ 27 w 69"/>
                <a:gd name="T41" fmla="*/ 28 h 62"/>
                <a:gd name="T42" fmla="*/ 27 w 69"/>
                <a:gd name="T43" fmla="*/ 14 h 62"/>
                <a:gd name="T44" fmla="*/ 21 w 69"/>
                <a:gd name="T45" fmla="*/ 14 h 62"/>
                <a:gd name="T46" fmla="*/ 14 w 69"/>
                <a:gd name="T47" fmla="*/ 21 h 62"/>
                <a:gd name="T48" fmla="*/ 14 w 69"/>
                <a:gd name="T49" fmla="*/ 28 h 62"/>
                <a:gd name="T50" fmla="*/ 14 w 69"/>
                <a:gd name="T51" fmla="*/ 62 h 62"/>
                <a:gd name="T52" fmla="*/ 0 w 69"/>
                <a:gd name="T53" fmla="*/ 62 h 62"/>
                <a:gd name="T54" fmla="*/ 0 w 69"/>
                <a:gd name="T55" fmla="*/ 21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0" name="Freeform 35"/>
            <p:cNvSpPr>
              <a:spLocks/>
            </p:cNvSpPr>
            <p:nvPr/>
          </p:nvSpPr>
          <p:spPr bwMode="auto">
            <a:xfrm>
              <a:off x="1709" y="954"/>
              <a:ext cx="75" cy="62"/>
            </a:xfrm>
            <a:custGeom>
              <a:avLst/>
              <a:gdLst>
                <a:gd name="T0" fmla="*/ 0 w 75"/>
                <a:gd name="T1" fmla="*/ 21 h 62"/>
                <a:gd name="T2" fmla="*/ 0 w 75"/>
                <a:gd name="T3" fmla="*/ 0 h 62"/>
                <a:gd name="T4" fmla="*/ 13 w 75"/>
                <a:gd name="T5" fmla="*/ 0 h 62"/>
                <a:gd name="T6" fmla="*/ 13 w 75"/>
                <a:gd name="T7" fmla="*/ 7 h 62"/>
                <a:gd name="T8" fmla="*/ 27 w 75"/>
                <a:gd name="T9" fmla="*/ 0 h 62"/>
                <a:gd name="T10" fmla="*/ 34 w 75"/>
                <a:gd name="T11" fmla="*/ 0 h 62"/>
                <a:gd name="T12" fmla="*/ 41 w 75"/>
                <a:gd name="T13" fmla="*/ 7 h 62"/>
                <a:gd name="T14" fmla="*/ 48 w 75"/>
                <a:gd name="T15" fmla="*/ 0 h 62"/>
                <a:gd name="T16" fmla="*/ 55 w 75"/>
                <a:gd name="T17" fmla="*/ 0 h 62"/>
                <a:gd name="T18" fmla="*/ 69 w 75"/>
                <a:gd name="T19" fmla="*/ 7 h 62"/>
                <a:gd name="T20" fmla="*/ 75 w 75"/>
                <a:gd name="T21" fmla="*/ 21 h 62"/>
                <a:gd name="T22" fmla="*/ 75 w 75"/>
                <a:gd name="T23" fmla="*/ 62 h 62"/>
                <a:gd name="T24" fmla="*/ 62 w 75"/>
                <a:gd name="T25" fmla="*/ 62 h 62"/>
                <a:gd name="T26" fmla="*/ 62 w 75"/>
                <a:gd name="T27" fmla="*/ 28 h 62"/>
                <a:gd name="T28" fmla="*/ 62 w 75"/>
                <a:gd name="T29" fmla="*/ 14 h 62"/>
                <a:gd name="T30" fmla="*/ 55 w 75"/>
                <a:gd name="T31" fmla="*/ 14 h 62"/>
                <a:gd name="T32" fmla="*/ 48 w 75"/>
                <a:gd name="T33" fmla="*/ 21 h 62"/>
                <a:gd name="T34" fmla="*/ 48 w 75"/>
                <a:gd name="T35" fmla="*/ 28 h 62"/>
                <a:gd name="T36" fmla="*/ 48 w 75"/>
                <a:gd name="T37" fmla="*/ 62 h 62"/>
                <a:gd name="T38" fmla="*/ 34 w 75"/>
                <a:gd name="T39" fmla="*/ 62 h 62"/>
                <a:gd name="T40" fmla="*/ 34 w 75"/>
                <a:gd name="T41" fmla="*/ 28 h 62"/>
                <a:gd name="T42" fmla="*/ 27 w 75"/>
                <a:gd name="T43" fmla="*/ 14 h 62"/>
                <a:gd name="T44" fmla="*/ 13 w 75"/>
                <a:gd name="T45" fmla="*/ 21 h 62"/>
                <a:gd name="T46" fmla="*/ 13 w 75"/>
                <a:gd name="T47" fmla="*/ 28 h 62"/>
                <a:gd name="T48" fmla="*/ 13 w 75"/>
                <a:gd name="T49" fmla="*/ 62 h 62"/>
                <a:gd name="T50" fmla="*/ 0 w 75"/>
                <a:gd name="T51" fmla="*/ 62 h 62"/>
                <a:gd name="T52" fmla="*/ 0 w 75"/>
                <a:gd name="T53" fmla="*/ 21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1" name="Freeform 36"/>
            <p:cNvSpPr>
              <a:spLocks/>
            </p:cNvSpPr>
            <p:nvPr/>
          </p:nvSpPr>
          <p:spPr bwMode="auto">
            <a:xfrm>
              <a:off x="1798" y="933"/>
              <a:ext cx="14" cy="83"/>
            </a:xfrm>
            <a:custGeom>
              <a:avLst/>
              <a:gdLst>
                <a:gd name="T0" fmla="*/ 14 w 14"/>
                <a:gd name="T1" fmla="*/ 7 h 83"/>
                <a:gd name="T2" fmla="*/ 7 w 14"/>
                <a:gd name="T3" fmla="*/ 14 h 83"/>
                <a:gd name="T4" fmla="*/ 0 w 14"/>
                <a:gd name="T5" fmla="*/ 7 h 83"/>
                <a:gd name="T6" fmla="*/ 7 w 14"/>
                <a:gd name="T7" fmla="*/ 0 h 83"/>
                <a:gd name="T8" fmla="*/ 7 w 14"/>
                <a:gd name="T9" fmla="*/ 7 h 83"/>
                <a:gd name="T10" fmla="*/ 14 w 14"/>
                <a:gd name="T11" fmla="*/ 7 h 83"/>
                <a:gd name="T12" fmla="*/ 0 w 14"/>
                <a:gd name="T13" fmla="*/ 83 h 83"/>
                <a:gd name="T14" fmla="*/ 0 w 14"/>
                <a:gd name="T15" fmla="*/ 21 h 83"/>
                <a:gd name="T16" fmla="*/ 14 w 14"/>
                <a:gd name="T17" fmla="*/ 21 h 83"/>
                <a:gd name="T18" fmla="*/ 14 w 14"/>
                <a:gd name="T19" fmla="*/ 83 h 83"/>
                <a:gd name="T20" fmla="*/ 0 w 14"/>
                <a:gd name="T21" fmla="*/ 83 h 83"/>
                <a:gd name="T22" fmla="*/ 14 w 14"/>
                <a:gd name="T23" fmla="*/ 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2" name="Freeform 37"/>
            <p:cNvSpPr>
              <a:spLocks/>
            </p:cNvSpPr>
            <p:nvPr/>
          </p:nvSpPr>
          <p:spPr bwMode="auto">
            <a:xfrm>
              <a:off x="1819" y="940"/>
              <a:ext cx="34" cy="76"/>
            </a:xfrm>
            <a:custGeom>
              <a:avLst/>
              <a:gdLst>
                <a:gd name="T0" fmla="*/ 21 w 34"/>
                <a:gd name="T1" fmla="*/ 0 h 76"/>
                <a:gd name="T2" fmla="*/ 21 w 34"/>
                <a:gd name="T3" fmla="*/ 14 h 76"/>
                <a:gd name="T4" fmla="*/ 34 w 34"/>
                <a:gd name="T5" fmla="*/ 14 h 76"/>
                <a:gd name="T6" fmla="*/ 34 w 34"/>
                <a:gd name="T7" fmla="*/ 28 h 76"/>
                <a:gd name="T8" fmla="*/ 21 w 34"/>
                <a:gd name="T9" fmla="*/ 28 h 76"/>
                <a:gd name="T10" fmla="*/ 21 w 34"/>
                <a:gd name="T11" fmla="*/ 55 h 76"/>
                <a:gd name="T12" fmla="*/ 21 w 34"/>
                <a:gd name="T13" fmla="*/ 69 h 76"/>
                <a:gd name="T14" fmla="*/ 27 w 34"/>
                <a:gd name="T15" fmla="*/ 69 h 76"/>
                <a:gd name="T16" fmla="*/ 34 w 34"/>
                <a:gd name="T17" fmla="*/ 69 h 76"/>
                <a:gd name="T18" fmla="*/ 34 w 34"/>
                <a:gd name="T19" fmla="*/ 76 h 76"/>
                <a:gd name="T20" fmla="*/ 21 w 34"/>
                <a:gd name="T21" fmla="*/ 76 h 76"/>
                <a:gd name="T22" fmla="*/ 14 w 34"/>
                <a:gd name="T23" fmla="*/ 76 h 76"/>
                <a:gd name="T24" fmla="*/ 7 w 34"/>
                <a:gd name="T25" fmla="*/ 55 h 76"/>
                <a:gd name="T26" fmla="*/ 7 w 34"/>
                <a:gd name="T27" fmla="*/ 28 h 76"/>
                <a:gd name="T28" fmla="*/ 0 w 34"/>
                <a:gd name="T29" fmla="*/ 28 h 76"/>
                <a:gd name="T30" fmla="*/ 0 w 34"/>
                <a:gd name="T31" fmla="*/ 14 h 76"/>
                <a:gd name="T32" fmla="*/ 7 w 34"/>
                <a:gd name="T33" fmla="*/ 14 h 76"/>
                <a:gd name="T34" fmla="*/ 7 w 34"/>
                <a:gd name="T35" fmla="*/ 7 h 76"/>
                <a:gd name="T36" fmla="*/ 21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3" name="Freeform 38"/>
            <p:cNvSpPr>
              <a:spLocks/>
            </p:cNvSpPr>
            <p:nvPr/>
          </p:nvSpPr>
          <p:spPr bwMode="auto">
            <a:xfrm>
              <a:off x="1860" y="954"/>
              <a:ext cx="69" cy="62"/>
            </a:xfrm>
            <a:custGeom>
              <a:avLst/>
              <a:gdLst>
                <a:gd name="T0" fmla="*/ 0 w 69"/>
                <a:gd name="T1" fmla="*/ 21 h 62"/>
                <a:gd name="T2" fmla="*/ 0 w 69"/>
                <a:gd name="T3" fmla="*/ 0 h 62"/>
                <a:gd name="T4" fmla="*/ 14 w 69"/>
                <a:gd name="T5" fmla="*/ 0 h 62"/>
                <a:gd name="T6" fmla="*/ 14 w 69"/>
                <a:gd name="T7" fmla="*/ 7 h 62"/>
                <a:gd name="T8" fmla="*/ 28 w 69"/>
                <a:gd name="T9" fmla="*/ 0 h 62"/>
                <a:gd name="T10" fmla="*/ 35 w 69"/>
                <a:gd name="T11" fmla="*/ 0 h 62"/>
                <a:gd name="T12" fmla="*/ 42 w 69"/>
                <a:gd name="T13" fmla="*/ 7 h 62"/>
                <a:gd name="T14" fmla="*/ 48 w 69"/>
                <a:gd name="T15" fmla="*/ 0 h 62"/>
                <a:gd name="T16" fmla="*/ 55 w 69"/>
                <a:gd name="T17" fmla="*/ 0 h 62"/>
                <a:gd name="T18" fmla="*/ 69 w 69"/>
                <a:gd name="T19" fmla="*/ 7 h 62"/>
                <a:gd name="T20" fmla="*/ 69 w 69"/>
                <a:gd name="T21" fmla="*/ 21 h 62"/>
                <a:gd name="T22" fmla="*/ 69 w 69"/>
                <a:gd name="T23" fmla="*/ 62 h 62"/>
                <a:gd name="T24" fmla="*/ 55 w 69"/>
                <a:gd name="T25" fmla="*/ 62 h 62"/>
                <a:gd name="T26" fmla="*/ 55 w 69"/>
                <a:gd name="T27" fmla="*/ 28 h 62"/>
                <a:gd name="T28" fmla="*/ 55 w 69"/>
                <a:gd name="T29" fmla="*/ 14 h 62"/>
                <a:gd name="T30" fmla="*/ 48 w 69"/>
                <a:gd name="T31" fmla="*/ 14 h 62"/>
                <a:gd name="T32" fmla="*/ 42 w 69"/>
                <a:gd name="T33" fmla="*/ 21 h 62"/>
                <a:gd name="T34" fmla="*/ 42 w 69"/>
                <a:gd name="T35" fmla="*/ 28 h 62"/>
                <a:gd name="T36" fmla="*/ 42 w 69"/>
                <a:gd name="T37" fmla="*/ 62 h 62"/>
                <a:gd name="T38" fmla="*/ 28 w 69"/>
                <a:gd name="T39" fmla="*/ 62 h 62"/>
                <a:gd name="T40" fmla="*/ 28 w 69"/>
                <a:gd name="T41" fmla="*/ 28 h 62"/>
                <a:gd name="T42" fmla="*/ 28 w 69"/>
                <a:gd name="T43" fmla="*/ 14 h 62"/>
                <a:gd name="T44" fmla="*/ 21 w 69"/>
                <a:gd name="T45" fmla="*/ 14 h 62"/>
                <a:gd name="T46" fmla="*/ 14 w 69"/>
                <a:gd name="T47" fmla="*/ 21 h 62"/>
                <a:gd name="T48" fmla="*/ 14 w 69"/>
                <a:gd name="T49" fmla="*/ 28 h 62"/>
                <a:gd name="T50" fmla="*/ 14 w 69"/>
                <a:gd name="T51" fmla="*/ 62 h 62"/>
                <a:gd name="T52" fmla="*/ 0 w 69"/>
                <a:gd name="T53" fmla="*/ 62 h 62"/>
                <a:gd name="T54" fmla="*/ 0 w 69"/>
                <a:gd name="T55" fmla="*/ 21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4" name="Freeform 39"/>
            <p:cNvSpPr>
              <a:spLocks/>
            </p:cNvSpPr>
            <p:nvPr/>
          </p:nvSpPr>
          <p:spPr bwMode="auto">
            <a:xfrm>
              <a:off x="1943" y="954"/>
              <a:ext cx="41" cy="62"/>
            </a:xfrm>
            <a:custGeom>
              <a:avLst/>
              <a:gdLst>
                <a:gd name="T0" fmla="*/ 14 w 41"/>
                <a:gd name="T1" fmla="*/ 35 h 62"/>
                <a:gd name="T2" fmla="*/ 21 w 41"/>
                <a:gd name="T3" fmla="*/ 48 h 62"/>
                <a:gd name="T4" fmla="*/ 28 w 41"/>
                <a:gd name="T5" fmla="*/ 55 h 62"/>
                <a:gd name="T6" fmla="*/ 41 w 41"/>
                <a:gd name="T7" fmla="*/ 55 h 62"/>
                <a:gd name="T8" fmla="*/ 41 w 41"/>
                <a:gd name="T9" fmla="*/ 62 h 62"/>
                <a:gd name="T10" fmla="*/ 28 w 41"/>
                <a:gd name="T11" fmla="*/ 62 h 62"/>
                <a:gd name="T12" fmla="*/ 7 w 41"/>
                <a:gd name="T13" fmla="*/ 55 h 62"/>
                <a:gd name="T14" fmla="*/ 0 w 41"/>
                <a:gd name="T15" fmla="*/ 35 h 62"/>
                <a:gd name="T16" fmla="*/ 7 w 41"/>
                <a:gd name="T17" fmla="*/ 7 h 62"/>
                <a:gd name="T18" fmla="*/ 21 w 41"/>
                <a:gd name="T19" fmla="*/ 0 h 62"/>
                <a:gd name="T20" fmla="*/ 41 w 41"/>
                <a:gd name="T21" fmla="*/ 7 h 62"/>
                <a:gd name="T22" fmla="*/ 41 w 41"/>
                <a:gd name="T23" fmla="*/ 28 h 62"/>
                <a:gd name="T24" fmla="*/ 41 w 41"/>
                <a:gd name="T25" fmla="*/ 35 h 62"/>
                <a:gd name="T26" fmla="*/ 14 w 41"/>
                <a:gd name="T27" fmla="*/ 35 h 62"/>
                <a:gd name="T28" fmla="*/ 28 w 41"/>
                <a:gd name="T29" fmla="*/ 28 h 62"/>
                <a:gd name="T30" fmla="*/ 28 w 41"/>
                <a:gd name="T31" fmla="*/ 14 h 62"/>
                <a:gd name="T32" fmla="*/ 21 w 41"/>
                <a:gd name="T33" fmla="*/ 14 h 62"/>
                <a:gd name="T34" fmla="*/ 14 w 41"/>
                <a:gd name="T35" fmla="*/ 14 h 62"/>
                <a:gd name="T36" fmla="*/ 14 w 41"/>
                <a:gd name="T37" fmla="*/ 28 h 62"/>
                <a:gd name="T38" fmla="*/ 28 w 41"/>
                <a:gd name="T39" fmla="*/ 28 h 62"/>
                <a:gd name="T40" fmla="*/ 14 w 41"/>
                <a:gd name="T41" fmla="*/ 35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5" name="Freeform 40"/>
            <p:cNvSpPr>
              <a:spLocks/>
            </p:cNvSpPr>
            <p:nvPr/>
          </p:nvSpPr>
          <p:spPr bwMode="auto">
            <a:xfrm>
              <a:off x="1998" y="954"/>
              <a:ext cx="41" cy="62"/>
            </a:xfrm>
            <a:custGeom>
              <a:avLst/>
              <a:gdLst>
                <a:gd name="T0" fmla="*/ 0 w 41"/>
                <a:gd name="T1" fmla="*/ 21 h 62"/>
                <a:gd name="T2" fmla="*/ 0 w 41"/>
                <a:gd name="T3" fmla="*/ 0 h 62"/>
                <a:gd name="T4" fmla="*/ 7 w 41"/>
                <a:gd name="T5" fmla="*/ 0 h 62"/>
                <a:gd name="T6" fmla="*/ 14 w 41"/>
                <a:gd name="T7" fmla="*/ 7 h 62"/>
                <a:gd name="T8" fmla="*/ 28 w 41"/>
                <a:gd name="T9" fmla="*/ 0 h 62"/>
                <a:gd name="T10" fmla="*/ 41 w 41"/>
                <a:gd name="T11" fmla="*/ 7 h 62"/>
                <a:gd name="T12" fmla="*/ 41 w 41"/>
                <a:gd name="T13" fmla="*/ 21 h 62"/>
                <a:gd name="T14" fmla="*/ 41 w 41"/>
                <a:gd name="T15" fmla="*/ 62 h 62"/>
                <a:gd name="T16" fmla="*/ 28 w 41"/>
                <a:gd name="T17" fmla="*/ 62 h 62"/>
                <a:gd name="T18" fmla="*/ 28 w 41"/>
                <a:gd name="T19" fmla="*/ 28 h 62"/>
                <a:gd name="T20" fmla="*/ 28 w 41"/>
                <a:gd name="T21" fmla="*/ 14 h 62"/>
                <a:gd name="T22" fmla="*/ 21 w 41"/>
                <a:gd name="T23" fmla="*/ 14 h 62"/>
                <a:gd name="T24" fmla="*/ 14 w 41"/>
                <a:gd name="T25" fmla="*/ 21 h 62"/>
                <a:gd name="T26" fmla="*/ 14 w 41"/>
                <a:gd name="T27" fmla="*/ 28 h 62"/>
                <a:gd name="T28" fmla="*/ 14 w 41"/>
                <a:gd name="T29" fmla="*/ 62 h 62"/>
                <a:gd name="T30" fmla="*/ 0 w 41"/>
                <a:gd name="T31" fmla="*/ 62 h 62"/>
                <a:gd name="T32" fmla="*/ 0 w 41"/>
                <a:gd name="T33" fmla="*/ 21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6" name="Freeform 41"/>
            <p:cNvSpPr>
              <a:spLocks/>
            </p:cNvSpPr>
            <p:nvPr/>
          </p:nvSpPr>
          <p:spPr bwMode="auto">
            <a:xfrm>
              <a:off x="2046" y="940"/>
              <a:ext cx="35" cy="76"/>
            </a:xfrm>
            <a:custGeom>
              <a:avLst/>
              <a:gdLst>
                <a:gd name="T0" fmla="*/ 21 w 35"/>
                <a:gd name="T1" fmla="*/ 0 h 76"/>
                <a:gd name="T2" fmla="*/ 21 w 35"/>
                <a:gd name="T3" fmla="*/ 14 h 76"/>
                <a:gd name="T4" fmla="*/ 35 w 35"/>
                <a:gd name="T5" fmla="*/ 14 h 76"/>
                <a:gd name="T6" fmla="*/ 35 w 35"/>
                <a:gd name="T7" fmla="*/ 28 h 76"/>
                <a:gd name="T8" fmla="*/ 21 w 35"/>
                <a:gd name="T9" fmla="*/ 28 h 76"/>
                <a:gd name="T10" fmla="*/ 21 w 35"/>
                <a:gd name="T11" fmla="*/ 55 h 76"/>
                <a:gd name="T12" fmla="*/ 28 w 35"/>
                <a:gd name="T13" fmla="*/ 69 h 76"/>
                <a:gd name="T14" fmla="*/ 35 w 35"/>
                <a:gd name="T15" fmla="*/ 69 h 76"/>
                <a:gd name="T16" fmla="*/ 35 w 35"/>
                <a:gd name="T17" fmla="*/ 76 h 76"/>
                <a:gd name="T18" fmla="*/ 28 w 35"/>
                <a:gd name="T19" fmla="*/ 76 h 76"/>
                <a:gd name="T20" fmla="*/ 14 w 35"/>
                <a:gd name="T21" fmla="*/ 76 h 76"/>
                <a:gd name="T22" fmla="*/ 7 w 35"/>
                <a:gd name="T23" fmla="*/ 55 h 76"/>
                <a:gd name="T24" fmla="*/ 7 w 35"/>
                <a:gd name="T25" fmla="*/ 28 h 76"/>
                <a:gd name="T26" fmla="*/ 0 w 35"/>
                <a:gd name="T27" fmla="*/ 28 h 76"/>
                <a:gd name="T28" fmla="*/ 0 w 35"/>
                <a:gd name="T29" fmla="*/ 14 h 76"/>
                <a:gd name="T30" fmla="*/ 7 w 35"/>
                <a:gd name="T31" fmla="*/ 14 h 76"/>
                <a:gd name="T32" fmla="*/ 7 w 35"/>
                <a:gd name="T33" fmla="*/ 7 h 76"/>
                <a:gd name="T34" fmla="*/ 21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7" name="Freeform 56"/>
            <p:cNvSpPr>
              <a:spLocks/>
            </p:cNvSpPr>
            <p:nvPr/>
          </p:nvSpPr>
          <p:spPr bwMode="auto">
            <a:xfrm>
              <a:off x="1254" y="1505"/>
              <a:ext cx="55" cy="90"/>
            </a:xfrm>
            <a:custGeom>
              <a:avLst/>
              <a:gdLst>
                <a:gd name="T0" fmla="*/ 20 w 55"/>
                <a:gd name="T1" fmla="*/ 69 h 90"/>
                <a:gd name="T2" fmla="*/ 14 w 55"/>
                <a:gd name="T3" fmla="*/ 90 h 90"/>
                <a:gd name="T4" fmla="*/ 0 w 55"/>
                <a:gd name="T5" fmla="*/ 90 h 90"/>
                <a:gd name="T6" fmla="*/ 20 w 55"/>
                <a:gd name="T7" fmla="*/ 0 h 90"/>
                <a:gd name="T8" fmla="*/ 34 w 55"/>
                <a:gd name="T9" fmla="*/ 0 h 90"/>
                <a:gd name="T10" fmla="*/ 55 w 55"/>
                <a:gd name="T11" fmla="*/ 90 h 90"/>
                <a:gd name="T12" fmla="*/ 41 w 55"/>
                <a:gd name="T13" fmla="*/ 90 h 90"/>
                <a:gd name="T14" fmla="*/ 34 w 55"/>
                <a:gd name="T15" fmla="*/ 69 h 90"/>
                <a:gd name="T16" fmla="*/ 20 w 55"/>
                <a:gd name="T17" fmla="*/ 69 h 90"/>
                <a:gd name="T18" fmla="*/ 34 w 55"/>
                <a:gd name="T19" fmla="*/ 55 h 90"/>
                <a:gd name="T20" fmla="*/ 27 w 55"/>
                <a:gd name="T21" fmla="*/ 35 h 90"/>
                <a:gd name="T22" fmla="*/ 27 w 55"/>
                <a:gd name="T23" fmla="*/ 14 h 90"/>
                <a:gd name="T24" fmla="*/ 20 w 55"/>
                <a:gd name="T25" fmla="*/ 35 h 90"/>
                <a:gd name="T26" fmla="*/ 20 w 55"/>
                <a:gd name="T27" fmla="*/ 55 h 90"/>
                <a:gd name="T28" fmla="*/ 34 w 55"/>
                <a:gd name="T29" fmla="*/ 55 h 90"/>
                <a:gd name="T30" fmla="*/ 20 w 55"/>
                <a:gd name="T31" fmla="*/ 69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8" name="Freeform 57"/>
            <p:cNvSpPr>
              <a:spLocks/>
            </p:cNvSpPr>
            <p:nvPr/>
          </p:nvSpPr>
          <p:spPr bwMode="auto">
            <a:xfrm>
              <a:off x="1316" y="1533"/>
              <a:ext cx="34" cy="62"/>
            </a:xfrm>
            <a:custGeom>
              <a:avLst/>
              <a:gdLst>
                <a:gd name="T0" fmla="*/ 0 w 34"/>
                <a:gd name="T1" fmla="*/ 48 h 62"/>
                <a:gd name="T2" fmla="*/ 14 w 34"/>
                <a:gd name="T3" fmla="*/ 55 h 62"/>
                <a:gd name="T4" fmla="*/ 20 w 34"/>
                <a:gd name="T5" fmla="*/ 41 h 62"/>
                <a:gd name="T6" fmla="*/ 14 w 34"/>
                <a:gd name="T7" fmla="*/ 34 h 62"/>
                <a:gd name="T8" fmla="*/ 0 w 34"/>
                <a:gd name="T9" fmla="*/ 27 h 62"/>
                <a:gd name="T10" fmla="*/ 0 w 34"/>
                <a:gd name="T11" fmla="*/ 14 h 62"/>
                <a:gd name="T12" fmla="*/ 7 w 34"/>
                <a:gd name="T13" fmla="*/ 0 h 62"/>
                <a:gd name="T14" fmla="*/ 20 w 34"/>
                <a:gd name="T15" fmla="*/ 0 h 62"/>
                <a:gd name="T16" fmla="*/ 27 w 34"/>
                <a:gd name="T17" fmla="*/ 0 h 62"/>
                <a:gd name="T18" fmla="*/ 27 w 34"/>
                <a:gd name="T19" fmla="*/ 14 h 62"/>
                <a:gd name="T20" fmla="*/ 20 w 34"/>
                <a:gd name="T21" fmla="*/ 7 h 62"/>
                <a:gd name="T22" fmla="*/ 14 w 34"/>
                <a:gd name="T23" fmla="*/ 14 h 62"/>
                <a:gd name="T24" fmla="*/ 20 w 34"/>
                <a:gd name="T25" fmla="*/ 21 h 62"/>
                <a:gd name="T26" fmla="*/ 27 w 34"/>
                <a:gd name="T27" fmla="*/ 34 h 62"/>
                <a:gd name="T28" fmla="*/ 34 w 34"/>
                <a:gd name="T29" fmla="*/ 41 h 62"/>
                <a:gd name="T30" fmla="*/ 27 w 34"/>
                <a:gd name="T31" fmla="*/ 55 h 62"/>
                <a:gd name="T32" fmla="*/ 14 w 34"/>
                <a:gd name="T33" fmla="*/ 62 h 62"/>
                <a:gd name="T34" fmla="*/ 0 w 34"/>
                <a:gd name="T35" fmla="*/ 62 h 62"/>
                <a:gd name="T36" fmla="*/ 0 w 34"/>
                <a:gd name="T37" fmla="*/ 48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9" name="Freeform 58"/>
            <p:cNvSpPr>
              <a:spLocks/>
            </p:cNvSpPr>
            <p:nvPr/>
          </p:nvSpPr>
          <p:spPr bwMode="auto">
            <a:xfrm>
              <a:off x="1350" y="1533"/>
              <a:ext cx="35" cy="62"/>
            </a:xfrm>
            <a:custGeom>
              <a:avLst/>
              <a:gdLst>
                <a:gd name="T0" fmla="*/ 7 w 35"/>
                <a:gd name="T1" fmla="*/ 48 h 62"/>
                <a:gd name="T2" fmla="*/ 14 w 35"/>
                <a:gd name="T3" fmla="*/ 55 h 62"/>
                <a:gd name="T4" fmla="*/ 28 w 35"/>
                <a:gd name="T5" fmla="*/ 41 h 62"/>
                <a:gd name="T6" fmla="*/ 14 w 35"/>
                <a:gd name="T7" fmla="*/ 34 h 62"/>
                <a:gd name="T8" fmla="*/ 7 w 35"/>
                <a:gd name="T9" fmla="*/ 27 h 62"/>
                <a:gd name="T10" fmla="*/ 7 w 35"/>
                <a:gd name="T11" fmla="*/ 14 h 62"/>
                <a:gd name="T12" fmla="*/ 7 w 35"/>
                <a:gd name="T13" fmla="*/ 0 h 62"/>
                <a:gd name="T14" fmla="*/ 21 w 35"/>
                <a:gd name="T15" fmla="*/ 0 h 62"/>
                <a:gd name="T16" fmla="*/ 35 w 35"/>
                <a:gd name="T17" fmla="*/ 0 h 62"/>
                <a:gd name="T18" fmla="*/ 35 w 35"/>
                <a:gd name="T19" fmla="*/ 14 h 62"/>
                <a:gd name="T20" fmla="*/ 28 w 35"/>
                <a:gd name="T21" fmla="*/ 7 h 62"/>
                <a:gd name="T22" fmla="*/ 14 w 35"/>
                <a:gd name="T23" fmla="*/ 14 h 62"/>
                <a:gd name="T24" fmla="*/ 28 w 35"/>
                <a:gd name="T25" fmla="*/ 21 h 62"/>
                <a:gd name="T26" fmla="*/ 35 w 35"/>
                <a:gd name="T27" fmla="*/ 34 h 62"/>
                <a:gd name="T28" fmla="*/ 35 w 35"/>
                <a:gd name="T29" fmla="*/ 41 h 62"/>
                <a:gd name="T30" fmla="*/ 35 w 35"/>
                <a:gd name="T31" fmla="*/ 55 h 62"/>
                <a:gd name="T32" fmla="*/ 14 w 35"/>
                <a:gd name="T33" fmla="*/ 62 h 62"/>
                <a:gd name="T34" fmla="*/ 0 w 35"/>
                <a:gd name="T35" fmla="*/ 62 h 62"/>
                <a:gd name="T36" fmla="*/ 7 w 35"/>
                <a:gd name="T37" fmla="*/ 48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0" name="Freeform 59"/>
            <p:cNvSpPr>
              <a:spLocks/>
            </p:cNvSpPr>
            <p:nvPr/>
          </p:nvSpPr>
          <p:spPr bwMode="auto">
            <a:xfrm>
              <a:off x="1399" y="1533"/>
              <a:ext cx="41" cy="62"/>
            </a:xfrm>
            <a:custGeom>
              <a:avLst/>
              <a:gdLst>
                <a:gd name="T0" fmla="*/ 6 w 41"/>
                <a:gd name="T1" fmla="*/ 34 h 62"/>
                <a:gd name="T2" fmla="*/ 13 w 41"/>
                <a:gd name="T3" fmla="*/ 48 h 62"/>
                <a:gd name="T4" fmla="*/ 27 w 41"/>
                <a:gd name="T5" fmla="*/ 48 h 62"/>
                <a:gd name="T6" fmla="*/ 34 w 41"/>
                <a:gd name="T7" fmla="*/ 48 h 62"/>
                <a:gd name="T8" fmla="*/ 34 w 41"/>
                <a:gd name="T9" fmla="*/ 62 h 62"/>
                <a:gd name="T10" fmla="*/ 20 w 41"/>
                <a:gd name="T11" fmla="*/ 62 h 62"/>
                <a:gd name="T12" fmla="*/ 0 w 41"/>
                <a:gd name="T13" fmla="*/ 55 h 62"/>
                <a:gd name="T14" fmla="*/ 0 w 41"/>
                <a:gd name="T15" fmla="*/ 27 h 62"/>
                <a:gd name="T16" fmla="*/ 0 w 41"/>
                <a:gd name="T17" fmla="*/ 7 h 62"/>
                <a:gd name="T18" fmla="*/ 20 w 41"/>
                <a:gd name="T19" fmla="*/ 0 h 62"/>
                <a:gd name="T20" fmla="*/ 34 w 41"/>
                <a:gd name="T21" fmla="*/ 7 h 62"/>
                <a:gd name="T22" fmla="*/ 41 w 41"/>
                <a:gd name="T23" fmla="*/ 27 h 62"/>
                <a:gd name="T24" fmla="*/ 41 w 41"/>
                <a:gd name="T25" fmla="*/ 34 h 62"/>
                <a:gd name="T26" fmla="*/ 6 w 41"/>
                <a:gd name="T27" fmla="*/ 34 h 62"/>
                <a:gd name="T28" fmla="*/ 27 w 41"/>
                <a:gd name="T29" fmla="*/ 21 h 62"/>
                <a:gd name="T30" fmla="*/ 27 w 41"/>
                <a:gd name="T31" fmla="*/ 14 h 62"/>
                <a:gd name="T32" fmla="*/ 20 w 41"/>
                <a:gd name="T33" fmla="*/ 7 h 62"/>
                <a:gd name="T34" fmla="*/ 13 w 41"/>
                <a:gd name="T35" fmla="*/ 14 h 62"/>
                <a:gd name="T36" fmla="*/ 6 w 41"/>
                <a:gd name="T37" fmla="*/ 21 h 62"/>
                <a:gd name="T38" fmla="*/ 27 w 41"/>
                <a:gd name="T39" fmla="*/ 21 h 62"/>
                <a:gd name="T40" fmla="*/ 6 w 41"/>
                <a:gd name="T41" fmla="*/ 34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1" name="Freeform 60"/>
            <p:cNvSpPr>
              <a:spLocks/>
            </p:cNvSpPr>
            <p:nvPr/>
          </p:nvSpPr>
          <p:spPr bwMode="auto">
            <a:xfrm>
              <a:off x="1447" y="1533"/>
              <a:ext cx="34" cy="62"/>
            </a:xfrm>
            <a:custGeom>
              <a:avLst/>
              <a:gdLst>
                <a:gd name="T0" fmla="*/ 0 w 34"/>
                <a:gd name="T1" fmla="*/ 48 h 62"/>
                <a:gd name="T2" fmla="*/ 14 w 34"/>
                <a:gd name="T3" fmla="*/ 55 h 62"/>
                <a:gd name="T4" fmla="*/ 20 w 34"/>
                <a:gd name="T5" fmla="*/ 41 h 62"/>
                <a:gd name="T6" fmla="*/ 14 w 34"/>
                <a:gd name="T7" fmla="*/ 34 h 62"/>
                <a:gd name="T8" fmla="*/ 0 w 34"/>
                <a:gd name="T9" fmla="*/ 27 h 62"/>
                <a:gd name="T10" fmla="*/ 0 w 34"/>
                <a:gd name="T11" fmla="*/ 14 h 62"/>
                <a:gd name="T12" fmla="*/ 7 w 34"/>
                <a:gd name="T13" fmla="*/ 0 h 62"/>
                <a:gd name="T14" fmla="*/ 20 w 34"/>
                <a:gd name="T15" fmla="*/ 0 h 62"/>
                <a:gd name="T16" fmla="*/ 34 w 34"/>
                <a:gd name="T17" fmla="*/ 0 h 62"/>
                <a:gd name="T18" fmla="*/ 27 w 34"/>
                <a:gd name="T19" fmla="*/ 14 h 62"/>
                <a:gd name="T20" fmla="*/ 20 w 34"/>
                <a:gd name="T21" fmla="*/ 7 h 62"/>
                <a:gd name="T22" fmla="*/ 14 w 34"/>
                <a:gd name="T23" fmla="*/ 14 h 62"/>
                <a:gd name="T24" fmla="*/ 20 w 34"/>
                <a:gd name="T25" fmla="*/ 21 h 62"/>
                <a:gd name="T26" fmla="*/ 27 w 34"/>
                <a:gd name="T27" fmla="*/ 34 h 62"/>
                <a:gd name="T28" fmla="*/ 34 w 34"/>
                <a:gd name="T29" fmla="*/ 41 h 62"/>
                <a:gd name="T30" fmla="*/ 27 w 34"/>
                <a:gd name="T31" fmla="*/ 55 h 62"/>
                <a:gd name="T32" fmla="*/ 14 w 34"/>
                <a:gd name="T33" fmla="*/ 62 h 62"/>
                <a:gd name="T34" fmla="*/ 0 w 34"/>
                <a:gd name="T35" fmla="*/ 62 h 62"/>
                <a:gd name="T36" fmla="*/ 0 w 34"/>
                <a:gd name="T37" fmla="*/ 48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2" name="Freeform 61"/>
            <p:cNvSpPr>
              <a:spLocks/>
            </p:cNvSpPr>
            <p:nvPr/>
          </p:nvSpPr>
          <p:spPr bwMode="auto">
            <a:xfrm>
              <a:off x="1488" y="1533"/>
              <a:ext cx="35" cy="62"/>
            </a:xfrm>
            <a:custGeom>
              <a:avLst/>
              <a:gdLst>
                <a:gd name="T0" fmla="*/ 0 w 35"/>
                <a:gd name="T1" fmla="*/ 48 h 62"/>
                <a:gd name="T2" fmla="*/ 14 w 35"/>
                <a:gd name="T3" fmla="*/ 55 h 62"/>
                <a:gd name="T4" fmla="*/ 21 w 35"/>
                <a:gd name="T5" fmla="*/ 41 h 62"/>
                <a:gd name="T6" fmla="*/ 14 w 35"/>
                <a:gd name="T7" fmla="*/ 34 h 62"/>
                <a:gd name="T8" fmla="*/ 0 w 35"/>
                <a:gd name="T9" fmla="*/ 27 h 62"/>
                <a:gd name="T10" fmla="*/ 0 w 35"/>
                <a:gd name="T11" fmla="*/ 14 h 62"/>
                <a:gd name="T12" fmla="*/ 7 w 35"/>
                <a:gd name="T13" fmla="*/ 0 h 62"/>
                <a:gd name="T14" fmla="*/ 21 w 35"/>
                <a:gd name="T15" fmla="*/ 0 h 62"/>
                <a:gd name="T16" fmla="*/ 28 w 35"/>
                <a:gd name="T17" fmla="*/ 0 h 62"/>
                <a:gd name="T18" fmla="*/ 28 w 35"/>
                <a:gd name="T19" fmla="*/ 14 h 62"/>
                <a:gd name="T20" fmla="*/ 21 w 35"/>
                <a:gd name="T21" fmla="*/ 7 h 62"/>
                <a:gd name="T22" fmla="*/ 14 w 35"/>
                <a:gd name="T23" fmla="*/ 14 h 62"/>
                <a:gd name="T24" fmla="*/ 21 w 35"/>
                <a:gd name="T25" fmla="*/ 21 h 62"/>
                <a:gd name="T26" fmla="*/ 28 w 35"/>
                <a:gd name="T27" fmla="*/ 34 h 62"/>
                <a:gd name="T28" fmla="*/ 35 w 35"/>
                <a:gd name="T29" fmla="*/ 41 h 62"/>
                <a:gd name="T30" fmla="*/ 28 w 35"/>
                <a:gd name="T31" fmla="*/ 55 h 62"/>
                <a:gd name="T32" fmla="*/ 14 w 35"/>
                <a:gd name="T33" fmla="*/ 62 h 62"/>
                <a:gd name="T34" fmla="*/ 0 w 35"/>
                <a:gd name="T35" fmla="*/ 62 h 62"/>
                <a:gd name="T36" fmla="*/ 0 w 35"/>
                <a:gd name="T37" fmla="*/ 48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3" name="Freeform 62"/>
            <p:cNvSpPr>
              <a:spLocks/>
            </p:cNvSpPr>
            <p:nvPr/>
          </p:nvSpPr>
          <p:spPr bwMode="auto">
            <a:xfrm>
              <a:off x="1550" y="1505"/>
              <a:ext cx="48" cy="90"/>
            </a:xfrm>
            <a:custGeom>
              <a:avLst/>
              <a:gdLst>
                <a:gd name="T0" fmla="*/ 0 w 48"/>
                <a:gd name="T1" fmla="*/ 0 h 90"/>
                <a:gd name="T2" fmla="*/ 21 w 48"/>
                <a:gd name="T3" fmla="*/ 0 h 90"/>
                <a:gd name="T4" fmla="*/ 41 w 48"/>
                <a:gd name="T5" fmla="*/ 7 h 90"/>
                <a:gd name="T6" fmla="*/ 48 w 48"/>
                <a:gd name="T7" fmla="*/ 28 h 90"/>
                <a:gd name="T8" fmla="*/ 41 w 48"/>
                <a:gd name="T9" fmla="*/ 49 h 90"/>
                <a:gd name="T10" fmla="*/ 28 w 48"/>
                <a:gd name="T11" fmla="*/ 55 h 90"/>
                <a:gd name="T12" fmla="*/ 21 w 48"/>
                <a:gd name="T13" fmla="*/ 55 h 90"/>
                <a:gd name="T14" fmla="*/ 14 w 48"/>
                <a:gd name="T15" fmla="*/ 55 h 90"/>
                <a:gd name="T16" fmla="*/ 14 w 48"/>
                <a:gd name="T17" fmla="*/ 90 h 90"/>
                <a:gd name="T18" fmla="*/ 0 w 48"/>
                <a:gd name="T19" fmla="*/ 90 h 90"/>
                <a:gd name="T20" fmla="*/ 0 w 48"/>
                <a:gd name="T21" fmla="*/ 0 h 90"/>
                <a:gd name="T22" fmla="*/ 14 w 48"/>
                <a:gd name="T23" fmla="*/ 42 h 90"/>
                <a:gd name="T24" fmla="*/ 21 w 48"/>
                <a:gd name="T25" fmla="*/ 42 h 90"/>
                <a:gd name="T26" fmla="*/ 28 w 48"/>
                <a:gd name="T27" fmla="*/ 42 h 90"/>
                <a:gd name="T28" fmla="*/ 35 w 48"/>
                <a:gd name="T29" fmla="*/ 28 h 90"/>
                <a:gd name="T30" fmla="*/ 28 w 48"/>
                <a:gd name="T31" fmla="*/ 14 h 90"/>
                <a:gd name="T32" fmla="*/ 21 w 48"/>
                <a:gd name="T33" fmla="*/ 14 h 90"/>
                <a:gd name="T34" fmla="*/ 14 w 48"/>
                <a:gd name="T35" fmla="*/ 14 h 90"/>
                <a:gd name="T36" fmla="*/ 14 w 48"/>
                <a:gd name="T37" fmla="*/ 42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4" name="Freeform 63"/>
            <p:cNvSpPr>
              <a:spLocks/>
            </p:cNvSpPr>
            <p:nvPr/>
          </p:nvSpPr>
          <p:spPr bwMode="auto">
            <a:xfrm>
              <a:off x="1598" y="1533"/>
              <a:ext cx="49" cy="62"/>
            </a:xfrm>
            <a:custGeom>
              <a:avLst/>
              <a:gdLst>
                <a:gd name="T0" fmla="*/ 14 w 49"/>
                <a:gd name="T1" fmla="*/ 34 h 62"/>
                <a:gd name="T2" fmla="*/ 21 w 49"/>
                <a:gd name="T3" fmla="*/ 48 h 62"/>
                <a:gd name="T4" fmla="*/ 28 w 49"/>
                <a:gd name="T5" fmla="*/ 48 h 62"/>
                <a:gd name="T6" fmla="*/ 42 w 49"/>
                <a:gd name="T7" fmla="*/ 48 h 62"/>
                <a:gd name="T8" fmla="*/ 42 w 49"/>
                <a:gd name="T9" fmla="*/ 62 h 62"/>
                <a:gd name="T10" fmla="*/ 28 w 49"/>
                <a:gd name="T11" fmla="*/ 62 h 62"/>
                <a:gd name="T12" fmla="*/ 7 w 49"/>
                <a:gd name="T13" fmla="*/ 55 h 62"/>
                <a:gd name="T14" fmla="*/ 0 w 49"/>
                <a:gd name="T15" fmla="*/ 27 h 62"/>
                <a:gd name="T16" fmla="*/ 7 w 49"/>
                <a:gd name="T17" fmla="*/ 7 h 62"/>
                <a:gd name="T18" fmla="*/ 28 w 49"/>
                <a:gd name="T19" fmla="*/ 0 h 62"/>
                <a:gd name="T20" fmla="*/ 42 w 49"/>
                <a:gd name="T21" fmla="*/ 7 h 62"/>
                <a:gd name="T22" fmla="*/ 49 w 49"/>
                <a:gd name="T23" fmla="*/ 27 h 62"/>
                <a:gd name="T24" fmla="*/ 49 w 49"/>
                <a:gd name="T25" fmla="*/ 34 h 62"/>
                <a:gd name="T26" fmla="*/ 14 w 49"/>
                <a:gd name="T27" fmla="*/ 34 h 62"/>
                <a:gd name="T28" fmla="*/ 35 w 49"/>
                <a:gd name="T29" fmla="*/ 21 h 62"/>
                <a:gd name="T30" fmla="*/ 35 w 49"/>
                <a:gd name="T31" fmla="*/ 14 h 62"/>
                <a:gd name="T32" fmla="*/ 28 w 49"/>
                <a:gd name="T33" fmla="*/ 7 h 62"/>
                <a:gd name="T34" fmla="*/ 21 w 49"/>
                <a:gd name="T35" fmla="*/ 14 h 62"/>
                <a:gd name="T36" fmla="*/ 14 w 49"/>
                <a:gd name="T37" fmla="*/ 21 h 62"/>
                <a:gd name="T38" fmla="*/ 35 w 49"/>
                <a:gd name="T39" fmla="*/ 21 h 62"/>
                <a:gd name="T40" fmla="*/ 14 w 49"/>
                <a:gd name="T41" fmla="*/ 34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5" name="Freeform 64"/>
            <p:cNvSpPr>
              <a:spLocks/>
            </p:cNvSpPr>
            <p:nvPr/>
          </p:nvSpPr>
          <p:spPr bwMode="auto">
            <a:xfrm>
              <a:off x="1653" y="1533"/>
              <a:ext cx="28" cy="62"/>
            </a:xfrm>
            <a:custGeom>
              <a:avLst/>
              <a:gdLst>
                <a:gd name="T0" fmla="*/ 0 w 28"/>
                <a:gd name="T1" fmla="*/ 14 h 62"/>
                <a:gd name="T2" fmla="*/ 0 w 28"/>
                <a:gd name="T3" fmla="*/ 0 h 62"/>
                <a:gd name="T4" fmla="*/ 14 w 28"/>
                <a:gd name="T5" fmla="*/ 0 h 62"/>
                <a:gd name="T6" fmla="*/ 14 w 28"/>
                <a:gd name="T7" fmla="*/ 7 h 62"/>
                <a:gd name="T8" fmla="*/ 28 w 28"/>
                <a:gd name="T9" fmla="*/ 0 h 62"/>
                <a:gd name="T10" fmla="*/ 28 w 28"/>
                <a:gd name="T11" fmla="*/ 14 h 62"/>
                <a:gd name="T12" fmla="*/ 21 w 28"/>
                <a:gd name="T13" fmla="*/ 14 h 62"/>
                <a:gd name="T14" fmla="*/ 14 w 28"/>
                <a:gd name="T15" fmla="*/ 21 h 62"/>
                <a:gd name="T16" fmla="*/ 14 w 28"/>
                <a:gd name="T17" fmla="*/ 27 h 62"/>
                <a:gd name="T18" fmla="*/ 14 w 28"/>
                <a:gd name="T19" fmla="*/ 62 h 62"/>
                <a:gd name="T20" fmla="*/ 0 w 28"/>
                <a:gd name="T21" fmla="*/ 62 h 62"/>
                <a:gd name="T22" fmla="*/ 0 w 28"/>
                <a:gd name="T23" fmla="*/ 14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6" name="Freeform 65"/>
            <p:cNvSpPr>
              <a:spLocks/>
            </p:cNvSpPr>
            <p:nvPr/>
          </p:nvSpPr>
          <p:spPr bwMode="auto">
            <a:xfrm>
              <a:off x="1688" y="1505"/>
              <a:ext cx="41" cy="90"/>
            </a:xfrm>
            <a:custGeom>
              <a:avLst/>
              <a:gdLst>
                <a:gd name="T0" fmla="*/ 7 w 41"/>
                <a:gd name="T1" fmla="*/ 90 h 90"/>
                <a:gd name="T2" fmla="*/ 7 w 41"/>
                <a:gd name="T3" fmla="*/ 35 h 90"/>
                <a:gd name="T4" fmla="*/ 0 w 41"/>
                <a:gd name="T5" fmla="*/ 35 h 90"/>
                <a:gd name="T6" fmla="*/ 0 w 41"/>
                <a:gd name="T7" fmla="*/ 28 h 90"/>
                <a:gd name="T8" fmla="*/ 7 w 41"/>
                <a:gd name="T9" fmla="*/ 28 h 90"/>
                <a:gd name="T10" fmla="*/ 7 w 41"/>
                <a:gd name="T11" fmla="*/ 21 h 90"/>
                <a:gd name="T12" fmla="*/ 14 w 41"/>
                <a:gd name="T13" fmla="*/ 7 h 90"/>
                <a:gd name="T14" fmla="*/ 28 w 41"/>
                <a:gd name="T15" fmla="*/ 0 h 90"/>
                <a:gd name="T16" fmla="*/ 41 w 41"/>
                <a:gd name="T17" fmla="*/ 0 h 90"/>
                <a:gd name="T18" fmla="*/ 34 w 41"/>
                <a:gd name="T19" fmla="*/ 14 h 90"/>
                <a:gd name="T20" fmla="*/ 28 w 41"/>
                <a:gd name="T21" fmla="*/ 7 h 90"/>
                <a:gd name="T22" fmla="*/ 28 w 41"/>
                <a:gd name="T23" fmla="*/ 14 h 90"/>
                <a:gd name="T24" fmla="*/ 21 w 41"/>
                <a:gd name="T25" fmla="*/ 21 h 90"/>
                <a:gd name="T26" fmla="*/ 21 w 41"/>
                <a:gd name="T27" fmla="*/ 28 h 90"/>
                <a:gd name="T28" fmla="*/ 34 w 41"/>
                <a:gd name="T29" fmla="*/ 28 h 90"/>
                <a:gd name="T30" fmla="*/ 34 w 41"/>
                <a:gd name="T31" fmla="*/ 35 h 90"/>
                <a:gd name="T32" fmla="*/ 21 w 41"/>
                <a:gd name="T33" fmla="*/ 35 h 90"/>
                <a:gd name="T34" fmla="*/ 21 w 41"/>
                <a:gd name="T35" fmla="*/ 90 h 90"/>
                <a:gd name="T36" fmla="*/ 7 w 41"/>
                <a:gd name="T37" fmla="*/ 90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7" name="Freeform 66"/>
            <p:cNvSpPr>
              <a:spLocks/>
            </p:cNvSpPr>
            <p:nvPr/>
          </p:nvSpPr>
          <p:spPr bwMode="auto">
            <a:xfrm>
              <a:off x="1722" y="1533"/>
              <a:ext cx="49" cy="62"/>
            </a:xfrm>
            <a:custGeom>
              <a:avLst/>
              <a:gdLst>
                <a:gd name="T0" fmla="*/ 49 w 49"/>
                <a:gd name="T1" fmla="*/ 27 h 62"/>
                <a:gd name="T2" fmla="*/ 49 w 49"/>
                <a:gd name="T3" fmla="*/ 48 h 62"/>
                <a:gd name="T4" fmla="*/ 42 w 49"/>
                <a:gd name="T5" fmla="*/ 55 h 62"/>
                <a:gd name="T6" fmla="*/ 28 w 49"/>
                <a:gd name="T7" fmla="*/ 62 h 62"/>
                <a:gd name="T8" fmla="*/ 7 w 49"/>
                <a:gd name="T9" fmla="*/ 55 h 62"/>
                <a:gd name="T10" fmla="*/ 0 w 49"/>
                <a:gd name="T11" fmla="*/ 27 h 62"/>
                <a:gd name="T12" fmla="*/ 7 w 49"/>
                <a:gd name="T13" fmla="*/ 7 h 62"/>
                <a:gd name="T14" fmla="*/ 28 w 49"/>
                <a:gd name="T15" fmla="*/ 0 h 62"/>
                <a:gd name="T16" fmla="*/ 42 w 49"/>
                <a:gd name="T17" fmla="*/ 7 h 62"/>
                <a:gd name="T18" fmla="*/ 42 w 49"/>
                <a:gd name="T19" fmla="*/ 27 h 62"/>
                <a:gd name="T20" fmla="*/ 49 w 49"/>
                <a:gd name="T21" fmla="*/ 27 h 62"/>
                <a:gd name="T22" fmla="*/ 14 w 49"/>
                <a:gd name="T23" fmla="*/ 27 h 62"/>
                <a:gd name="T24" fmla="*/ 21 w 49"/>
                <a:gd name="T25" fmla="*/ 48 h 62"/>
                <a:gd name="T26" fmla="*/ 28 w 49"/>
                <a:gd name="T27" fmla="*/ 55 h 62"/>
                <a:gd name="T28" fmla="*/ 35 w 49"/>
                <a:gd name="T29" fmla="*/ 41 h 62"/>
                <a:gd name="T30" fmla="*/ 35 w 49"/>
                <a:gd name="T31" fmla="*/ 27 h 62"/>
                <a:gd name="T32" fmla="*/ 35 w 49"/>
                <a:gd name="T33" fmla="*/ 14 h 62"/>
                <a:gd name="T34" fmla="*/ 28 w 49"/>
                <a:gd name="T35" fmla="*/ 7 h 62"/>
                <a:gd name="T36" fmla="*/ 21 w 49"/>
                <a:gd name="T37" fmla="*/ 14 h 62"/>
                <a:gd name="T38" fmla="*/ 14 w 49"/>
                <a:gd name="T39" fmla="*/ 27 h 62"/>
                <a:gd name="T40" fmla="*/ 49 w 49"/>
                <a:gd name="T41" fmla="*/ 2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8" name="Freeform 67"/>
            <p:cNvSpPr>
              <a:spLocks/>
            </p:cNvSpPr>
            <p:nvPr/>
          </p:nvSpPr>
          <p:spPr bwMode="auto">
            <a:xfrm>
              <a:off x="1778" y="1533"/>
              <a:ext cx="34" cy="62"/>
            </a:xfrm>
            <a:custGeom>
              <a:avLst/>
              <a:gdLst>
                <a:gd name="T0" fmla="*/ 0 w 34"/>
                <a:gd name="T1" fmla="*/ 14 h 62"/>
                <a:gd name="T2" fmla="*/ 0 w 34"/>
                <a:gd name="T3" fmla="*/ 0 h 62"/>
                <a:gd name="T4" fmla="*/ 13 w 34"/>
                <a:gd name="T5" fmla="*/ 0 h 62"/>
                <a:gd name="T6" fmla="*/ 13 w 34"/>
                <a:gd name="T7" fmla="*/ 7 h 62"/>
                <a:gd name="T8" fmla="*/ 27 w 34"/>
                <a:gd name="T9" fmla="*/ 0 h 62"/>
                <a:gd name="T10" fmla="*/ 34 w 34"/>
                <a:gd name="T11" fmla="*/ 0 h 62"/>
                <a:gd name="T12" fmla="*/ 34 w 34"/>
                <a:gd name="T13" fmla="*/ 14 h 62"/>
                <a:gd name="T14" fmla="*/ 27 w 34"/>
                <a:gd name="T15" fmla="*/ 14 h 62"/>
                <a:gd name="T16" fmla="*/ 20 w 34"/>
                <a:gd name="T17" fmla="*/ 14 h 62"/>
                <a:gd name="T18" fmla="*/ 20 w 34"/>
                <a:gd name="T19" fmla="*/ 21 h 62"/>
                <a:gd name="T20" fmla="*/ 13 w 34"/>
                <a:gd name="T21" fmla="*/ 27 h 62"/>
                <a:gd name="T22" fmla="*/ 13 w 34"/>
                <a:gd name="T23" fmla="*/ 62 h 62"/>
                <a:gd name="T24" fmla="*/ 0 w 34"/>
                <a:gd name="T25" fmla="*/ 62 h 62"/>
                <a:gd name="T26" fmla="*/ 0 w 34"/>
                <a:gd name="T27" fmla="*/ 14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9" name="Freeform 68"/>
            <p:cNvSpPr>
              <a:spLocks/>
            </p:cNvSpPr>
            <p:nvPr/>
          </p:nvSpPr>
          <p:spPr bwMode="auto">
            <a:xfrm>
              <a:off x="1819" y="1533"/>
              <a:ext cx="69" cy="62"/>
            </a:xfrm>
            <a:custGeom>
              <a:avLst/>
              <a:gdLst>
                <a:gd name="T0" fmla="*/ 0 w 69"/>
                <a:gd name="T1" fmla="*/ 14 h 62"/>
                <a:gd name="T2" fmla="*/ 0 w 69"/>
                <a:gd name="T3" fmla="*/ 0 h 62"/>
                <a:gd name="T4" fmla="*/ 7 w 69"/>
                <a:gd name="T5" fmla="*/ 0 h 62"/>
                <a:gd name="T6" fmla="*/ 7 w 69"/>
                <a:gd name="T7" fmla="*/ 7 h 62"/>
                <a:gd name="T8" fmla="*/ 27 w 69"/>
                <a:gd name="T9" fmla="*/ 0 h 62"/>
                <a:gd name="T10" fmla="*/ 34 w 69"/>
                <a:gd name="T11" fmla="*/ 0 h 62"/>
                <a:gd name="T12" fmla="*/ 41 w 69"/>
                <a:gd name="T13" fmla="*/ 7 h 62"/>
                <a:gd name="T14" fmla="*/ 48 w 69"/>
                <a:gd name="T15" fmla="*/ 0 h 62"/>
                <a:gd name="T16" fmla="*/ 55 w 69"/>
                <a:gd name="T17" fmla="*/ 0 h 62"/>
                <a:gd name="T18" fmla="*/ 69 w 69"/>
                <a:gd name="T19" fmla="*/ 0 h 62"/>
                <a:gd name="T20" fmla="*/ 69 w 69"/>
                <a:gd name="T21" fmla="*/ 21 h 62"/>
                <a:gd name="T22" fmla="*/ 69 w 69"/>
                <a:gd name="T23" fmla="*/ 62 h 62"/>
                <a:gd name="T24" fmla="*/ 55 w 69"/>
                <a:gd name="T25" fmla="*/ 62 h 62"/>
                <a:gd name="T26" fmla="*/ 55 w 69"/>
                <a:gd name="T27" fmla="*/ 21 h 62"/>
                <a:gd name="T28" fmla="*/ 55 w 69"/>
                <a:gd name="T29" fmla="*/ 14 h 62"/>
                <a:gd name="T30" fmla="*/ 48 w 69"/>
                <a:gd name="T31" fmla="*/ 7 h 62"/>
                <a:gd name="T32" fmla="*/ 41 w 69"/>
                <a:gd name="T33" fmla="*/ 14 h 62"/>
                <a:gd name="T34" fmla="*/ 41 w 69"/>
                <a:gd name="T35" fmla="*/ 21 h 62"/>
                <a:gd name="T36" fmla="*/ 41 w 69"/>
                <a:gd name="T37" fmla="*/ 62 h 62"/>
                <a:gd name="T38" fmla="*/ 27 w 69"/>
                <a:gd name="T39" fmla="*/ 62 h 62"/>
                <a:gd name="T40" fmla="*/ 27 w 69"/>
                <a:gd name="T41" fmla="*/ 21 h 62"/>
                <a:gd name="T42" fmla="*/ 27 w 69"/>
                <a:gd name="T43" fmla="*/ 14 h 62"/>
                <a:gd name="T44" fmla="*/ 21 w 69"/>
                <a:gd name="T45" fmla="*/ 7 h 62"/>
                <a:gd name="T46" fmla="*/ 14 w 69"/>
                <a:gd name="T47" fmla="*/ 14 h 62"/>
                <a:gd name="T48" fmla="*/ 14 w 69"/>
                <a:gd name="T49" fmla="*/ 21 h 62"/>
                <a:gd name="T50" fmla="*/ 14 w 69"/>
                <a:gd name="T51" fmla="*/ 62 h 62"/>
                <a:gd name="T52" fmla="*/ 0 w 69"/>
                <a:gd name="T53" fmla="*/ 62 h 62"/>
                <a:gd name="T54" fmla="*/ 0 w 69"/>
                <a:gd name="T55" fmla="*/ 14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0" name="Freeform 69"/>
            <p:cNvSpPr>
              <a:spLocks/>
            </p:cNvSpPr>
            <p:nvPr/>
          </p:nvSpPr>
          <p:spPr bwMode="auto">
            <a:xfrm>
              <a:off x="1895" y="1533"/>
              <a:ext cx="48" cy="62"/>
            </a:xfrm>
            <a:custGeom>
              <a:avLst/>
              <a:gdLst>
                <a:gd name="T0" fmla="*/ 48 w 48"/>
                <a:gd name="T1" fmla="*/ 48 h 62"/>
                <a:gd name="T2" fmla="*/ 48 w 48"/>
                <a:gd name="T3" fmla="*/ 62 h 62"/>
                <a:gd name="T4" fmla="*/ 34 w 48"/>
                <a:gd name="T5" fmla="*/ 62 h 62"/>
                <a:gd name="T6" fmla="*/ 34 w 48"/>
                <a:gd name="T7" fmla="*/ 55 h 62"/>
                <a:gd name="T8" fmla="*/ 20 w 48"/>
                <a:gd name="T9" fmla="*/ 62 h 62"/>
                <a:gd name="T10" fmla="*/ 7 w 48"/>
                <a:gd name="T11" fmla="*/ 55 h 62"/>
                <a:gd name="T12" fmla="*/ 0 w 48"/>
                <a:gd name="T13" fmla="*/ 41 h 62"/>
                <a:gd name="T14" fmla="*/ 7 w 48"/>
                <a:gd name="T15" fmla="*/ 34 h 62"/>
                <a:gd name="T16" fmla="*/ 13 w 48"/>
                <a:gd name="T17" fmla="*/ 27 h 62"/>
                <a:gd name="T18" fmla="*/ 34 w 48"/>
                <a:gd name="T19" fmla="*/ 21 h 62"/>
                <a:gd name="T20" fmla="*/ 27 w 48"/>
                <a:gd name="T21" fmla="*/ 14 h 62"/>
                <a:gd name="T22" fmla="*/ 20 w 48"/>
                <a:gd name="T23" fmla="*/ 7 h 62"/>
                <a:gd name="T24" fmla="*/ 7 w 48"/>
                <a:gd name="T25" fmla="*/ 14 h 62"/>
                <a:gd name="T26" fmla="*/ 7 w 48"/>
                <a:gd name="T27" fmla="*/ 0 h 62"/>
                <a:gd name="T28" fmla="*/ 27 w 48"/>
                <a:gd name="T29" fmla="*/ 0 h 62"/>
                <a:gd name="T30" fmla="*/ 41 w 48"/>
                <a:gd name="T31" fmla="*/ 7 h 62"/>
                <a:gd name="T32" fmla="*/ 48 w 48"/>
                <a:gd name="T33" fmla="*/ 21 h 62"/>
                <a:gd name="T34" fmla="*/ 48 w 48"/>
                <a:gd name="T35" fmla="*/ 48 h 62"/>
                <a:gd name="T36" fmla="*/ 34 w 48"/>
                <a:gd name="T37" fmla="*/ 27 h 62"/>
                <a:gd name="T38" fmla="*/ 20 w 48"/>
                <a:gd name="T39" fmla="*/ 34 h 62"/>
                <a:gd name="T40" fmla="*/ 13 w 48"/>
                <a:gd name="T41" fmla="*/ 41 h 62"/>
                <a:gd name="T42" fmla="*/ 20 w 48"/>
                <a:gd name="T43" fmla="*/ 48 h 62"/>
                <a:gd name="T44" fmla="*/ 20 w 48"/>
                <a:gd name="T45" fmla="*/ 55 h 62"/>
                <a:gd name="T46" fmla="*/ 34 w 48"/>
                <a:gd name="T47" fmla="*/ 48 h 62"/>
                <a:gd name="T48" fmla="*/ 34 w 48"/>
                <a:gd name="T49" fmla="*/ 41 h 62"/>
                <a:gd name="T50" fmla="*/ 34 w 48"/>
                <a:gd name="T51" fmla="*/ 27 h 62"/>
                <a:gd name="T52" fmla="*/ 48 w 48"/>
                <a:gd name="T53" fmla="*/ 48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1" name="Freeform 70"/>
            <p:cNvSpPr>
              <a:spLocks/>
            </p:cNvSpPr>
            <p:nvPr/>
          </p:nvSpPr>
          <p:spPr bwMode="auto">
            <a:xfrm>
              <a:off x="1950" y="1533"/>
              <a:ext cx="48" cy="62"/>
            </a:xfrm>
            <a:custGeom>
              <a:avLst/>
              <a:gdLst>
                <a:gd name="T0" fmla="*/ 7 w 48"/>
                <a:gd name="T1" fmla="*/ 14 h 62"/>
                <a:gd name="T2" fmla="*/ 0 w 48"/>
                <a:gd name="T3" fmla="*/ 0 h 62"/>
                <a:gd name="T4" fmla="*/ 14 w 48"/>
                <a:gd name="T5" fmla="*/ 0 h 62"/>
                <a:gd name="T6" fmla="*/ 14 w 48"/>
                <a:gd name="T7" fmla="*/ 7 h 62"/>
                <a:gd name="T8" fmla="*/ 27 w 48"/>
                <a:gd name="T9" fmla="*/ 0 h 62"/>
                <a:gd name="T10" fmla="*/ 41 w 48"/>
                <a:gd name="T11" fmla="*/ 0 h 62"/>
                <a:gd name="T12" fmla="*/ 48 w 48"/>
                <a:gd name="T13" fmla="*/ 21 h 62"/>
                <a:gd name="T14" fmla="*/ 48 w 48"/>
                <a:gd name="T15" fmla="*/ 62 h 62"/>
                <a:gd name="T16" fmla="*/ 34 w 48"/>
                <a:gd name="T17" fmla="*/ 62 h 62"/>
                <a:gd name="T18" fmla="*/ 34 w 48"/>
                <a:gd name="T19" fmla="*/ 21 h 62"/>
                <a:gd name="T20" fmla="*/ 34 w 48"/>
                <a:gd name="T21" fmla="*/ 14 h 62"/>
                <a:gd name="T22" fmla="*/ 27 w 48"/>
                <a:gd name="T23" fmla="*/ 7 h 62"/>
                <a:gd name="T24" fmla="*/ 21 w 48"/>
                <a:gd name="T25" fmla="*/ 14 h 62"/>
                <a:gd name="T26" fmla="*/ 21 w 48"/>
                <a:gd name="T27" fmla="*/ 21 h 62"/>
                <a:gd name="T28" fmla="*/ 21 w 48"/>
                <a:gd name="T29" fmla="*/ 62 h 62"/>
                <a:gd name="T30" fmla="*/ 7 w 48"/>
                <a:gd name="T31" fmla="*/ 62 h 62"/>
                <a:gd name="T32" fmla="*/ 7 w 48"/>
                <a:gd name="T33" fmla="*/ 14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2" name="Freeform 71"/>
            <p:cNvSpPr>
              <a:spLocks/>
            </p:cNvSpPr>
            <p:nvPr/>
          </p:nvSpPr>
          <p:spPr bwMode="auto">
            <a:xfrm>
              <a:off x="2005" y="1533"/>
              <a:ext cx="41" cy="62"/>
            </a:xfrm>
            <a:custGeom>
              <a:avLst/>
              <a:gdLst>
                <a:gd name="T0" fmla="*/ 41 w 41"/>
                <a:gd name="T1" fmla="*/ 62 h 62"/>
                <a:gd name="T2" fmla="*/ 28 w 41"/>
                <a:gd name="T3" fmla="*/ 62 h 62"/>
                <a:gd name="T4" fmla="*/ 7 w 41"/>
                <a:gd name="T5" fmla="*/ 55 h 62"/>
                <a:gd name="T6" fmla="*/ 0 w 41"/>
                <a:gd name="T7" fmla="*/ 27 h 62"/>
                <a:gd name="T8" fmla="*/ 7 w 41"/>
                <a:gd name="T9" fmla="*/ 7 h 62"/>
                <a:gd name="T10" fmla="*/ 21 w 41"/>
                <a:gd name="T11" fmla="*/ 0 h 62"/>
                <a:gd name="T12" fmla="*/ 28 w 41"/>
                <a:gd name="T13" fmla="*/ 0 h 62"/>
                <a:gd name="T14" fmla="*/ 41 w 41"/>
                <a:gd name="T15" fmla="*/ 0 h 62"/>
                <a:gd name="T16" fmla="*/ 34 w 41"/>
                <a:gd name="T17" fmla="*/ 7 h 62"/>
                <a:gd name="T18" fmla="*/ 28 w 41"/>
                <a:gd name="T19" fmla="*/ 7 h 62"/>
                <a:gd name="T20" fmla="*/ 21 w 41"/>
                <a:gd name="T21" fmla="*/ 14 h 62"/>
                <a:gd name="T22" fmla="*/ 14 w 41"/>
                <a:gd name="T23" fmla="*/ 27 h 62"/>
                <a:gd name="T24" fmla="*/ 21 w 41"/>
                <a:gd name="T25" fmla="*/ 48 h 62"/>
                <a:gd name="T26" fmla="*/ 28 w 41"/>
                <a:gd name="T27" fmla="*/ 48 h 62"/>
                <a:gd name="T28" fmla="*/ 34 w 41"/>
                <a:gd name="T29" fmla="*/ 48 h 62"/>
                <a:gd name="T30" fmla="*/ 41 w 41"/>
                <a:gd name="T31" fmla="*/ 62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3" name="Freeform 72"/>
            <p:cNvSpPr>
              <a:spLocks/>
            </p:cNvSpPr>
            <p:nvPr/>
          </p:nvSpPr>
          <p:spPr bwMode="auto">
            <a:xfrm>
              <a:off x="2046" y="1533"/>
              <a:ext cx="49" cy="62"/>
            </a:xfrm>
            <a:custGeom>
              <a:avLst/>
              <a:gdLst>
                <a:gd name="T0" fmla="*/ 14 w 49"/>
                <a:gd name="T1" fmla="*/ 34 h 62"/>
                <a:gd name="T2" fmla="*/ 21 w 49"/>
                <a:gd name="T3" fmla="*/ 48 h 62"/>
                <a:gd name="T4" fmla="*/ 28 w 49"/>
                <a:gd name="T5" fmla="*/ 48 h 62"/>
                <a:gd name="T6" fmla="*/ 42 w 49"/>
                <a:gd name="T7" fmla="*/ 48 h 62"/>
                <a:gd name="T8" fmla="*/ 42 w 49"/>
                <a:gd name="T9" fmla="*/ 62 h 62"/>
                <a:gd name="T10" fmla="*/ 28 w 49"/>
                <a:gd name="T11" fmla="*/ 62 h 62"/>
                <a:gd name="T12" fmla="*/ 7 w 49"/>
                <a:gd name="T13" fmla="*/ 55 h 62"/>
                <a:gd name="T14" fmla="*/ 0 w 49"/>
                <a:gd name="T15" fmla="*/ 27 h 62"/>
                <a:gd name="T16" fmla="*/ 7 w 49"/>
                <a:gd name="T17" fmla="*/ 7 h 62"/>
                <a:gd name="T18" fmla="*/ 28 w 49"/>
                <a:gd name="T19" fmla="*/ 0 h 62"/>
                <a:gd name="T20" fmla="*/ 42 w 49"/>
                <a:gd name="T21" fmla="*/ 7 h 62"/>
                <a:gd name="T22" fmla="*/ 49 w 49"/>
                <a:gd name="T23" fmla="*/ 27 h 62"/>
                <a:gd name="T24" fmla="*/ 49 w 49"/>
                <a:gd name="T25" fmla="*/ 34 h 62"/>
                <a:gd name="T26" fmla="*/ 14 w 49"/>
                <a:gd name="T27" fmla="*/ 34 h 62"/>
                <a:gd name="T28" fmla="*/ 35 w 49"/>
                <a:gd name="T29" fmla="*/ 21 h 62"/>
                <a:gd name="T30" fmla="*/ 28 w 49"/>
                <a:gd name="T31" fmla="*/ 14 h 62"/>
                <a:gd name="T32" fmla="*/ 28 w 49"/>
                <a:gd name="T33" fmla="*/ 7 h 62"/>
                <a:gd name="T34" fmla="*/ 21 w 49"/>
                <a:gd name="T35" fmla="*/ 14 h 62"/>
                <a:gd name="T36" fmla="*/ 14 w 49"/>
                <a:gd name="T37" fmla="*/ 21 h 62"/>
                <a:gd name="T38" fmla="*/ 35 w 49"/>
                <a:gd name="T39" fmla="*/ 21 h 62"/>
                <a:gd name="T40" fmla="*/ 14 w 49"/>
                <a:gd name="T41" fmla="*/ 34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4" name="Freeform 73"/>
            <p:cNvSpPr>
              <a:spLocks/>
            </p:cNvSpPr>
            <p:nvPr/>
          </p:nvSpPr>
          <p:spPr bwMode="auto">
            <a:xfrm>
              <a:off x="1385" y="1836"/>
              <a:ext cx="48" cy="62"/>
            </a:xfrm>
            <a:custGeom>
              <a:avLst/>
              <a:gdLst>
                <a:gd name="T0" fmla="*/ 48 w 48"/>
                <a:gd name="T1" fmla="*/ 48 h 62"/>
                <a:gd name="T2" fmla="*/ 48 w 48"/>
                <a:gd name="T3" fmla="*/ 62 h 62"/>
                <a:gd name="T4" fmla="*/ 34 w 48"/>
                <a:gd name="T5" fmla="*/ 62 h 62"/>
                <a:gd name="T6" fmla="*/ 34 w 48"/>
                <a:gd name="T7" fmla="*/ 55 h 62"/>
                <a:gd name="T8" fmla="*/ 20 w 48"/>
                <a:gd name="T9" fmla="*/ 62 h 62"/>
                <a:gd name="T10" fmla="*/ 7 w 48"/>
                <a:gd name="T11" fmla="*/ 55 h 62"/>
                <a:gd name="T12" fmla="*/ 0 w 48"/>
                <a:gd name="T13" fmla="*/ 41 h 62"/>
                <a:gd name="T14" fmla="*/ 7 w 48"/>
                <a:gd name="T15" fmla="*/ 35 h 62"/>
                <a:gd name="T16" fmla="*/ 14 w 48"/>
                <a:gd name="T17" fmla="*/ 28 h 62"/>
                <a:gd name="T18" fmla="*/ 34 w 48"/>
                <a:gd name="T19" fmla="*/ 21 h 62"/>
                <a:gd name="T20" fmla="*/ 27 w 48"/>
                <a:gd name="T21" fmla="*/ 14 h 62"/>
                <a:gd name="T22" fmla="*/ 20 w 48"/>
                <a:gd name="T23" fmla="*/ 7 h 62"/>
                <a:gd name="T24" fmla="*/ 7 w 48"/>
                <a:gd name="T25" fmla="*/ 14 h 62"/>
                <a:gd name="T26" fmla="*/ 7 w 48"/>
                <a:gd name="T27" fmla="*/ 0 h 62"/>
                <a:gd name="T28" fmla="*/ 27 w 48"/>
                <a:gd name="T29" fmla="*/ 0 h 62"/>
                <a:gd name="T30" fmla="*/ 41 w 48"/>
                <a:gd name="T31" fmla="*/ 7 h 62"/>
                <a:gd name="T32" fmla="*/ 48 w 48"/>
                <a:gd name="T33" fmla="*/ 21 h 62"/>
                <a:gd name="T34" fmla="*/ 48 w 48"/>
                <a:gd name="T35" fmla="*/ 48 h 62"/>
                <a:gd name="T36" fmla="*/ 34 w 48"/>
                <a:gd name="T37" fmla="*/ 28 h 62"/>
                <a:gd name="T38" fmla="*/ 20 w 48"/>
                <a:gd name="T39" fmla="*/ 35 h 62"/>
                <a:gd name="T40" fmla="*/ 14 w 48"/>
                <a:gd name="T41" fmla="*/ 41 h 62"/>
                <a:gd name="T42" fmla="*/ 20 w 48"/>
                <a:gd name="T43" fmla="*/ 48 h 62"/>
                <a:gd name="T44" fmla="*/ 20 w 48"/>
                <a:gd name="T45" fmla="*/ 55 h 62"/>
                <a:gd name="T46" fmla="*/ 34 w 48"/>
                <a:gd name="T47" fmla="*/ 48 h 62"/>
                <a:gd name="T48" fmla="*/ 34 w 48"/>
                <a:gd name="T49" fmla="*/ 41 h 62"/>
                <a:gd name="T50" fmla="*/ 34 w 48"/>
                <a:gd name="T51" fmla="*/ 28 h 62"/>
                <a:gd name="T52" fmla="*/ 48 w 48"/>
                <a:gd name="T53" fmla="*/ 48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5" name="Freeform 74"/>
            <p:cNvSpPr>
              <a:spLocks/>
            </p:cNvSpPr>
            <p:nvPr/>
          </p:nvSpPr>
          <p:spPr bwMode="auto">
            <a:xfrm>
              <a:off x="1440" y="1836"/>
              <a:ext cx="48" cy="62"/>
            </a:xfrm>
            <a:custGeom>
              <a:avLst/>
              <a:gdLst>
                <a:gd name="T0" fmla="*/ 0 w 48"/>
                <a:gd name="T1" fmla="*/ 14 h 62"/>
                <a:gd name="T2" fmla="*/ 0 w 48"/>
                <a:gd name="T3" fmla="*/ 0 h 62"/>
                <a:gd name="T4" fmla="*/ 14 w 48"/>
                <a:gd name="T5" fmla="*/ 0 h 62"/>
                <a:gd name="T6" fmla="*/ 14 w 48"/>
                <a:gd name="T7" fmla="*/ 7 h 62"/>
                <a:gd name="T8" fmla="*/ 27 w 48"/>
                <a:gd name="T9" fmla="*/ 0 h 62"/>
                <a:gd name="T10" fmla="*/ 41 w 48"/>
                <a:gd name="T11" fmla="*/ 7 h 62"/>
                <a:gd name="T12" fmla="*/ 48 w 48"/>
                <a:gd name="T13" fmla="*/ 21 h 62"/>
                <a:gd name="T14" fmla="*/ 48 w 48"/>
                <a:gd name="T15" fmla="*/ 62 h 62"/>
                <a:gd name="T16" fmla="*/ 34 w 48"/>
                <a:gd name="T17" fmla="*/ 62 h 62"/>
                <a:gd name="T18" fmla="*/ 34 w 48"/>
                <a:gd name="T19" fmla="*/ 21 h 62"/>
                <a:gd name="T20" fmla="*/ 34 w 48"/>
                <a:gd name="T21" fmla="*/ 14 h 62"/>
                <a:gd name="T22" fmla="*/ 27 w 48"/>
                <a:gd name="T23" fmla="*/ 7 h 62"/>
                <a:gd name="T24" fmla="*/ 21 w 48"/>
                <a:gd name="T25" fmla="*/ 21 h 62"/>
                <a:gd name="T26" fmla="*/ 14 w 48"/>
                <a:gd name="T27" fmla="*/ 21 h 62"/>
                <a:gd name="T28" fmla="*/ 14 w 48"/>
                <a:gd name="T29" fmla="*/ 62 h 62"/>
                <a:gd name="T30" fmla="*/ 0 w 48"/>
                <a:gd name="T31" fmla="*/ 62 h 62"/>
                <a:gd name="T32" fmla="*/ 0 w 48"/>
                <a:gd name="T33" fmla="*/ 14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6" name="Freeform 75"/>
            <p:cNvSpPr>
              <a:spLocks/>
            </p:cNvSpPr>
            <p:nvPr/>
          </p:nvSpPr>
          <p:spPr bwMode="auto">
            <a:xfrm>
              <a:off x="1495" y="1809"/>
              <a:ext cx="48" cy="89"/>
            </a:xfrm>
            <a:custGeom>
              <a:avLst/>
              <a:gdLst>
                <a:gd name="T0" fmla="*/ 48 w 48"/>
                <a:gd name="T1" fmla="*/ 0 h 89"/>
                <a:gd name="T2" fmla="*/ 48 w 48"/>
                <a:gd name="T3" fmla="*/ 75 h 89"/>
                <a:gd name="T4" fmla="*/ 48 w 48"/>
                <a:gd name="T5" fmla="*/ 89 h 89"/>
                <a:gd name="T6" fmla="*/ 34 w 48"/>
                <a:gd name="T7" fmla="*/ 89 h 89"/>
                <a:gd name="T8" fmla="*/ 34 w 48"/>
                <a:gd name="T9" fmla="*/ 82 h 89"/>
                <a:gd name="T10" fmla="*/ 21 w 48"/>
                <a:gd name="T11" fmla="*/ 89 h 89"/>
                <a:gd name="T12" fmla="*/ 7 w 48"/>
                <a:gd name="T13" fmla="*/ 82 h 89"/>
                <a:gd name="T14" fmla="*/ 0 w 48"/>
                <a:gd name="T15" fmla="*/ 55 h 89"/>
                <a:gd name="T16" fmla="*/ 7 w 48"/>
                <a:gd name="T17" fmla="*/ 34 h 89"/>
                <a:gd name="T18" fmla="*/ 21 w 48"/>
                <a:gd name="T19" fmla="*/ 27 h 89"/>
                <a:gd name="T20" fmla="*/ 34 w 48"/>
                <a:gd name="T21" fmla="*/ 34 h 89"/>
                <a:gd name="T22" fmla="*/ 34 w 48"/>
                <a:gd name="T23" fmla="*/ 0 h 89"/>
                <a:gd name="T24" fmla="*/ 48 w 48"/>
                <a:gd name="T25" fmla="*/ 0 h 89"/>
                <a:gd name="T26" fmla="*/ 34 w 48"/>
                <a:gd name="T27" fmla="*/ 48 h 89"/>
                <a:gd name="T28" fmla="*/ 28 w 48"/>
                <a:gd name="T29" fmla="*/ 34 h 89"/>
                <a:gd name="T30" fmla="*/ 21 w 48"/>
                <a:gd name="T31" fmla="*/ 41 h 89"/>
                <a:gd name="T32" fmla="*/ 14 w 48"/>
                <a:gd name="T33" fmla="*/ 55 h 89"/>
                <a:gd name="T34" fmla="*/ 21 w 48"/>
                <a:gd name="T35" fmla="*/ 75 h 89"/>
                <a:gd name="T36" fmla="*/ 28 w 48"/>
                <a:gd name="T37" fmla="*/ 82 h 89"/>
                <a:gd name="T38" fmla="*/ 34 w 48"/>
                <a:gd name="T39" fmla="*/ 68 h 89"/>
                <a:gd name="T40" fmla="*/ 34 w 48"/>
                <a:gd name="T41" fmla="*/ 48 h 89"/>
                <a:gd name="T42" fmla="*/ 48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7" name="Freeform 76"/>
            <p:cNvSpPr>
              <a:spLocks/>
            </p:cNvSpPr>
            <p:nvPr/>
          </p:nvSpPr>
          <p:spPr bwMode="auto">
            <a:xfrm>
              <a:off x="1571" y="1809"/>
              <a:ext cx="48" cy="89"/>
            </a:xfrm>
            <a:custGeom>
              <a:avLst/>
              <a:gdLst>
                <a:gd name="T0" fmla="*/ 7 w 48"/>
                <a:gd name="T1" fmla="*/ 75 h 89"/>
                <a:gd name="T2" fmla="*/ 20 w 48"/>
                <a:gd name="T3" fmla="*/ 75 h 89"/>
                <a:gd name="T4" fmla="*/ 27 w 48"/>
                <a:gd name="T5" fmla="*/ 75 h 89"/>
                <a:gd name="T6" fmla="*/ 34 w 48"/>
                <a:gd name="T7" fmla="*/ 68 h 89"/>
                <a:gd name="T8" fmla="*/ 27 w 48"/>
                <a:gd name="T9" fmla="*/ 55 h 89"/>
                <a:gd name="T10" fmla="*/ 20 w 48"/>
                <a:gd name="T11" fmla="*/ 48 h 89"/>
                <a:gd name="T12" fmla="*/ 7 w 48"/>
                <a:gd name="T13" fmla="*/ 41 h 89"/>
                <a:gd name="T14" fmla="*/ 0 w 48"/>
                <a:gd name="T15" fmla="*/ 27 h 89"/>
                <a:gd name="T16" fmla="*/ 7 w 48"/>
                <a:gd name="T17" fmla="*/ 6 h 89"/>
                <a:gd name="T18" fmla="*/ 27 w 48"/>
                <a:gd name="T19" fmla="*/ 0 h 89"/>
                <a:gd name="T20" fmla="*/ 41 w 48"/>
                <a:gd name="T21" fmla="*/ 6 h 89"/>
                <a:gd name="T22" fmla="*/ 41 w 48"/>
                <a:gd name="T23" fmla="*/ 13 h 89"/>
                <a:gd name="T24" fmla="*/ 27 w 48"/>
                <a:gd name="T25" fmla="*/ 13 h 89"/>
                <a:gd name="T26" fmla="*/ 20 w 48"/>
                <a:gd name="T27" fmla="*/ 13 h 89"/>
                <a:gd name="T28" fmla="*/ 14 w 48"/>
                <a:gd name="T29" fmla="*/ 20 h 89"/>
                <a:gd name="T30" fmla="*/ 20 w 48"/>
                <a:gd name="T31" fmla="*/ 34 h 89"/>
                <a:gd name="T32" fmla="*/ 27 w 48"/>
                <a:gd name="T33" fmla="*/ 41 h 89"/>
                <a:gd name="T34" fmla="*/ 41 w 48"/>
                <a:gd name="T35" fmla="*/ 48 h 89"/>
                <a:gd name="T36" fmla="*/ 48 w 48"/>
                <a:gd name="T37" fmla="*/ 62 h 89"/>
                <a:gd name="T38" fmla="*/ 34 w 48"/>
                <a:gd name="T39" fmla="*/ 82 h 89"/>
                <a:gd name="T40" fmla="*/ 20 w 48"/>
                <a:gd name="T41" fmla="*/ 89 h 89"/>
                <a:gd name="T42" fmla="*/ 0 w 48"/>
                <a:gd name="T43" fmla="*/ 89 h 89"/>
                <a:gd name="T44" fmla="*/ 7 w 48"/>
                <a:gd name="T45" fmla="*/ 75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8" name="Freeform 77"/>
            <p:cNvSpPr>
              <a:spLocks/>
            </p:cNvSpPr>
            <p:nvPr/>
          </p:nvSpPr>
          <p:spPr bwMode="auto">
            <a:xfrm>
              <a:off x="1626" y="1836"/>
              <a:ext cx="41" cy="62"/>
            </a:xfrm>
            <a:custGeom>
              <a:avLst/>
              <a:gdLst>
                <a:gd name="T0" fmla="*/ 14 w 41"/>
                <a:gd name="T1" fmla="*/ 35 h 62"/>
                <a:gd name="T2" fmla="*/ 14 w 41"/>
                <a:gd name="T3" fmla="*/ 48 h 62"/>
                <a:gd name="T4" fmla="*/ 27 w 41"/>
                <a:gd name="T5" fmla="*/ 55 h 62"/>
                <a:gd name="T6" fmla="*/ 34 w 41"/>
                <a:gd name="T7" fmla="*/ 48 h 62"/>
                <a:gd name="T8" fmla="*/ 41 w 41"/>
                <a:gd name="T9" fmla="*/ 62 h 62"/>
                <a:gd name="T10" fmla="*/ 21 w 41"/>
                <a:gd name="T11" fmla="*/ 62 h 62"/>
                <a:gd name="T12" fmla="*/ 7 w 41"/>
                <a:gd name="T13" fmla="*/ 55 h 62"/>
                <a:gd name="T14" fmla="*/ 0 w 41"/>
                <a:gd name="T15" fmla="*/ 35 h 62"/>
                <a:gd name="T16" fmla="*/ 7 w 41"/>
                <a:gd name="T17" fmla="*/ 7 h 62"/>
                <a:gd name="T18" fmla="*/ 21 w 41"/>
                <a:gd name="T19" fmla="*/ 0 h 62"/>
                <a:gd name="T20" fmla="*/ 34 w 41"/>
                <a:gd name="T21" fmla="*/ 7 h 62"/>
                <a:gd name="T22" fmla="*/ 41 w 41"/>
                <a:gd name="T23" fmla="*/ 28 h 62"/>
                <a:gd name="T24" fmla="*/ 41 w 41"/>
                <a:gd name="T25" fmla="*/ 35 h 62"/>
                <a:gd name="T26" fmla="*/ 14 w 41"/>
                <a:gd name="T27" fmla="*/ 35 h 62"/>
                <a:gd name="T28" fmla="*/ 27 w 41"/>
                <a:gd name="T29" fmla="*/ 28 h 62"/>
                <a:gd name="T30" fmla="*/ 27 w 41"/>
                <a:gd name="T31" fmla="*/ 14 h 62"/>
                <a:gd name="T32" fmla="*/ 21 w 41"/>
                <a:gd name="T33" fmla="*/ 7 h 62"/>
                <a:gd name="T34" fmla="*/ 14 w 41"/>
                <a:gd name="T35" fmla="*/ 14 h 62"/>
                <a:gd name="T36" fmla="*/ 14 w 41"/>
                <a:gd name="T37" fmla="*/ 28 h 62"/>
                <a:gd name="T38" fmla="*/ 27 w 41"/>
                <a:gd name="T39" fmla="*/ 28 h 62"/>
                <a:gd name="T40" fmla="*/ 14 w 41"/>
                <a:gd name="T41" fmla="*/ 35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79" name="Freeform 78"/>
            <p:cNvSpPr>
              <a:spLocks/>
            </p:cNvSpPr>
            <p:nvPr/>
          </p:nvSpPr>
          <p:spPr bwMode="auto">
            <a:xfrm>
              <a:off x="1674" y="1822"/>
              <a:ext cx="35" cy="76"/>
            </a:xfrm>
            <a:custGeom>
              <a:avLst/>
              <a:gdLst>
                <a:gd name="T0" fmla="*/ 21 w 35"/>
                <a:gd name="T1" fmla="*/ 0 h 76"/>
                <a:gd name="T2" fmla="*/ 21 w 35"/>
                <a:gd name="T3" fmla="*/ 14 h 76"/>
                <a:gd name="T4" fmla="*/ 35 w 35"/>
                <a:gd name="T5" fmla="*/ 14 h 76"/>
                <a:gd name="T6" fmla="*/ 35 w 35"/>
                <a:gd name="T7" fmla="*/ 21 h 76"/>
                <a:gd name="T8" fmla="*/ 21 w 35"/>
                <a:gd name="T9" fmla="*/ 21 h 76"/>
                <a:gd name="T10" fmla="*/ 21 w 35"/>
                <a:gd name="T11" fmla="*/ 55 h 76"/>
                <a:gd name="T12" fmla="*/ 21 w 35"/>
                <a:gd name="T13" fmla="*/ 62 h 76"/>
                <a:gd name="T14" fmla="*/ 28 w 35"/>
                <a:gd name="T15" fmla="*/ 62 h 76"/>
                <a:gd name="T16" fmla="*/ 35 w 35"/>
                <a:gd name="T17" fmla="*/ 62 h 76"/>
                <a:gd name="T18" fmla="*/ 35 w 35"/>
                <a:gd name="T19" fmla="*/ 76 h 76"/>
                <a:gd name="T20" fmla="*/ 21 w 35"/>
                <a:gd name="T21" fmla="*/ 76 h 76"/>
                <a:gd name="T22" fmla="*/ 14 w 35"/>
                <a:gd name="T23" fmla="*/ 76 h 76"/>
                <a:gd name="T24" fmla="*/ 7 w 35"/>
                <a:gd name="T25" fmla="*/ 55 h 76"/>
                <a:gd name="T26" fmla="*/ 7 w 35"/>
                <a:gd name="T27" fmla="*/ 21 h 76"/>
                <a:gd name="T28" fmla="*/ 0 w 35"/>
                <a:gd name="T29" fmla="*/ 21 h 76"/>
                <a:gd name="T30" fmla="*/ 0 w 35"/>
                <a:gd name="T31" fmla="*/ 14 h 76"/>
                <a:gd name="T32" fmla="*/ 7 w 35"/>
                <a:gd name="T33" fmla="*/ 14 h 76"/>
                <a:gd name="T34" fmla="*/ 7 w 35"/>
                <a:gd name="T35" fmla="*/ 0 h 76"/>
                <a:gd name="T36" fmla="*/ 21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0" name="Freeform 79"/>
            <p:cNvSpPr>
              <a:spLocks/>
            </p:cNvSpPr>
            <p:nvPr/>
          </p:nvSpPr>
          <p:spPr bwMode="auto">
            <a:xfrm>
              <a:off x="1736" y="1809"/>
              <a:ext cx="48" cy="89"/>
            </a:xfrm>
            <a:custGeom>
              <a:avLst/>
              <a:gdLst>
                <a:gd name="T0" fmla="*/ 48 w 48"/>
                <a:gd name="T1" fmla="*/ 89 h 89"/>
                <a:gd name="T2" fmla="*/ 28 w 48"/>
                <a:gd name="T3" fmla="*/ 89 h 89"/>
                <a:gd name="T4" fmla="*/ 21 w 48"/>
                <a:gd name="T5" fmla="*/ 89 h 89"/>
                <a:gd name="T6" fmla="*/ 7 w 48"/>
                <a:gd name="T7" fmla="*/ 82 h 89"/>
                <a:gd name="T8" fmla="*/ 0 w 48"/>
                <a:gd name="T9" fmla="*/ 68 h 89"/>
                <a:gd name="T10" fmla="*/ 0 w 48"/>
                <a:gd name="T11" fmla="*/ 48 h 89"/>
                <a:gd name="T12" fmla="*/ 0 w 48"/>
                <a:gd name="T13" fmla="*/ 27 h 89"/>
                <a:gd name="T14" fmla="*/ 7 w 48"/>
                <a:gd name="T15" fmla="*/ 13 h 89"/>
                <a:gd name="T16" fmla="*/ 21 w 48"/>
                <a:gd name="T17" fmla="*/ 6 h 89"/>
                <a:gd name="T18" fmla="*/ 35 w 48"/>
                <a:gd name="T19" fmla="*/ 0 h 89"/>
                <a:gd name="T20" fmla="*/ 48 w 48"/>
                <a:gd name="T21" fmla="*/ 6 h 89"/>
                <a:gd name="T22" fmla="*/ 42 w 48"/>
                <a:gd name="T23" fmla="*/ 13 h 89"/>
                <a:gd name="T24" fmla="*/ 35 w 48"/>
                <a:gd name="T25" fmla="*/ 13 h 89"/>
                <a:gd name="T26" fmla="*/ 21 w 48"/>
                <a:gd name="T27" fmla="*/ 20 h 89"/>
                <a:gd name="T28" fmla="*/ 14 w 48"/>
                <a:gd name="T29" fmla="*/ 48 h 89"/>
                <a:gd name="T30" fmla="*/ 14 w 48"/>
                <a:gd name="T31" fmla="*/ 68 h 89"/>
                <a:gd name="T32" fmla="*/ 28 w 48"/>
                <a:gd name="T33" fmla="*/ 75 h 89"/>
                <a:gd name="T34" fmla="*/ 35 w 48"/>
                <a:gd name="T35" fmla="*/ 75 h 89"/>
                <a:gd name="T36" fmla="*/ 35 w 48"/>
                <a:gd name="T37" fmla="*/ 55 h 89"/>
                <a:gd name="T38" fmla="*/ 28 w 48"/>
                <a:gd name="T39" fmla="*/ 55 h 89"/>
                <a:gd name="T40" fmla="*/ 28 w 48"/>
                <a:gd name="T41" fmla="*/ 41 h 89"/>
                <a:gd name="T42" fmla="*/ 48 w 48"/>
                <a:gd name="T43" fmla="*/ 41 h 89"/>
                <a:gd name="T44" fmla="*/ 48 w 48"/>
                <a:gd name="T45" fmla="*/ 89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1" name="Freeform 80"/>
            <p:cNvSpPr>
              <a:spLocks/>
            </p:cNvSpPr>
            <p:nvPr/>
          </p:nvSpPr>
          <p:spPr bwMode="auto">
            <a:xfrm>
              <a:off x="1791" y="1836"/>
              <a:ext cx="49" cy="62"/>
            </a:xfrm>
            <a:custGeom>
              <a:avLst/>
              <a:gdLst>
                <a:gd name="T0" fmla="*/ 49 w 49"/>
                <a:gd name="T1" fmla="*/ 28 h 62"/>
                <a:gd name="T2" fmla="*/ 49 w 49"/>
                <a:gd name="T3" fmla="*/ 48 h 62"/>
                <a:gd name="T4" fmla="*/ 42 w 49"/>
                <a:gd name="T5" fmla="*/ 55 h 62"/>
                <a:gd name="T6" fmla="*/ 28 w 49"/>
                <a:gd name="T7" fmla="*/ 62 h 62"/>
                <a:gd name="T8" fmla="*/ 7 w 49"/>
                <a:gd name="T9" fmla="*/ 55 h 62"/>
                <a:gd name="T10" fmla="*/ 0 w 49"/>
                <a:gd name="T11" fmla="*/ 28 h 62"/>
                <a:gd name="T12" fmla="*/ 7 w 49"/>
                <a:gd name="T13" fmla="*/ 7 h 62"/>
                <a:gd name="T14" fmla="*/ 28 w 49"/>
                <a:gd name="T15" fmla="*/ 0 h 62"/>
                <a:gd name="T16" fmla="*/ 42 w 49"/>
                <a:gd name="T17" fmla="*/ 7 h 62"/>
                <a:gd name="T18" fmla="*/ 42 w 49"/>
                <a:gd name="T19" fmla="*/ 28 h 62"/>
                <a:gd name="T20" fmla="*/ 49 w 49"/>
                <a:gd name="T21" fmla="*/ 28 h 62"/>
                <a:gd name="T22" fmla="*/ 14 w 49"/>
                <a:gd name="T23" fmla="*/ 28 h 62"/>
                <a:gd name="T24" fmla="*/ 21 w 49"/>
                <a:gd name="T25" fmla="*/ 48 h 62"/>
                <a:gd name="T26" fmla="*/ 28 w 49"/>
                <a:gd name="T27" fmla="*/ 55 h 62"/>
                <a:gd name="T28" fmla="*/ 35 w 49"/>
                <a:gd name="T29" fmla="*/ 48 h 62"/>
                <a:gd name="T30" fmla="*/ 35 w 49"/>
                <a:gd name="T31" fmla="*/ 28 h 62"/>
                <a:gd name="T32" fmla="*/ 35 w 49"/>
                <a:gd name="T33" fmla="*/ 14 h 62"/>
                <a:gd name="T34" fmla="*/ 28 w 49"/>
                <a:gd name="T35" fmla="*/ 7 h 62"/>
                <a:gd name="T36" fmla="*/ 14 w 49"/>
                <a:gd name="T37" fmla="*/ 14 h 62"/>
                <a:gd name="T38" fmla="*/ 14 w 49"/>
                <a:gd name="T39" fmla="*/ 28 h 62"/>
                <a:gd name="T40" fmla="*/ 49 w 49"/>
                <a:gd name="T41" fmla="*/ 28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2" name="Freeform 81"/>
            <p:cNvSpPr>
              <a:spLocks/>
            </p:cNvSpPr>
            <p:nvPr/>
          </p:nvSpPr>
          <p:spPr bwMode="auto">
            <a:xfrm>
              <a:off x="1846" y="1836"/>
              <a:ext cx="42" cy="62"/>
            </a:xfrm>
            <a:custGeom>
              <a:avLst/>
              <a:gdLst>
                <a:gd name="T0" fmla="*/ 42 w 42"/>
                <a:gd name="T1" fmla="*/ 48 h 62"/>
                <a:gd name="T2" fmla="*/ 42 w 42"/>
                <a:gd name="T3" fmla="*/ 62 h 62"/>
                <a:gd name="T4" fmla="*/ 28 w 42"/>
                <a:gd name="T5" fmla="*/ 62 h 62"/>
                <a:gd name="T6" fmla="*/ 28 w 42"/>
                <a:gd name="T7" fmla="*/ 55 h 62"/>
                <a:gd name="T8" fmla="*/ 14 w 42"/>
                <a:gd name="T9" fmla="*/ 62 h 62"/>
                <a:gd name="T10" fmla="*/ 7 w 42"/>
                <a:gd name="T11" fmla="*/ 55 h 62"/>
                <a:gd name="T12" fmla="*/ 0 w 42"/>
                <a:gd name="T13" fmla="*/ 41 h 62"/>
                <a:gd name="T14" fmla="*/ 0 w 42"/>
                <a:gd name="T15" fmla="*/ 35 h 62"/>
                <a:gd name="T16" fmla="*/ 7 w 42"/>
                <a:gd name="T17" fmla="*/ 28 h 62"/>
                <a:gd name="T18" fmla="*/ 28 w 42"/>
                <a:gd name="T19" fmla="*/ 21 h 62"/>
                <a:gd name="T20" fmla="*/ 28 w 42"/>
                <a:gd name="T21" fmla="*/ 14 h 62"/>
                <a:gd name="T22" fmla="*/ 21 w 42"/>
                <a:gd name="T23" fmla="*/ 7 h 62"/>
                <a:gd name="T24" fmla="*/ 7 w 42"/>
                <a:gd name="T25" fmla="*/ 14 h 62"/>
                <a:gd name="T26" fmla="*/ 0 w 42"/>
                <a:gd name="T27" fmla="*/ 0 h 62"/>
                <a:gd name="T28" fmla="*/ 21 w 42"/>
                <a:gd name="T29" fmla="*/ 0 h 62"/>
                <a:gd name="T30" fmla="*/ 35 w 42"/>
                <a:gd name="T31" fmla="*/ 7 h 62"/>
                <a:gd name="T32" fmla="*/ 42 w 42"/>
                <a:gd name="T33" fmla="*/ 21 h 62"/>
                <a:gd name="T34" fmla="*/ 42 w 42"/>
                <a:gd name="T35" fmla="*/ 48 h 62"/>
                <a:gd name="T36" fmla="*/ 28 w 42"/>
                <a:gd name="T37" fmla="*/ 28 h 62"/>
                <a:gd name="T38" fmla="*/ 21 w 42"/>
                <a:gd name="T39" fmla="*/ 35 h 62"/>
                <a:gd name="T40" fmla="*/ 14 w 42"/>
                <a:gd name="T41" fmla="*/ 41 h 62"/>
                <a:gd name="T42" fmla="*/ 14 w 42"/>
                <a:gd name="T43" fmla="*/ 48 h 62"/>
                <a:gd name="T44" fmla="*/ 21 w 42"/>
                <a:gd name="T45" fmla="*/ 55 h 62"/>
                <a:gd name="T46" fmla="*/ 28 w 42"/>
                <a:gd name="T47" fmla="*/ 48 h 62"/>
                <a:gd name="T48" fmla="*/ 28 w 42"/>
                <a:gd name="T49" fmla="*/ 41 h 62"/>
                <a:gd name="T50" fmla="*/ 28 w 42"/>
                <a:gd name="T51" fmla="*/ 28 h 62"/>
                <a:gd name="T52" fmla="*/ 42 w 42"/>
                <a:gd name="T53" fmla="*/ 48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3" name="Rectangle 82"/>
            <p:cNvSpPr>
              <a:spLocks noChangeArrowheads="1"/>
            </p:cNvSpPr>
            <p:nvPr/>
          </p:nvSpPr>
          <p:spPr bwMode="auto">
            <a:xfrm>
              <a:off x="1902" y="1809"/>
              <a:ext cx="13" cy="8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884" name="Freeform 83"/>
            <p:cNvSpPr>
              <a:spLocks/>
            </p:cNvSpPr>
            <p:nvPr/>
          </p:nvSpPr>
          <p:spPr bwMode="auto">
            <a:xfrm>
              <a:off x="1922" y="1836"/>
              <a:ext cx="35" cy="62"/>
            </a:xfrm>
            <a:custGeom>
              <a:avLst/>
              <a:gdLst>
                <a:gd name="T0" fmla="*/ 7 w 35"/>
                <a:gd name="T1" fmla="*/ 48 h 62"/>
                <a:gd name="T2" fmla="*/ 14 w 35"/>
                <a:gd name="T3" fmla="*/ 55 h 62"/>
                <a:gd name="T4" fmla="*/ 21 w 35"/>
                <a:gd name="T5" fmla="*/ 48 h 62"/>
                <a:gd name="T6" fmla="*/ 14 w 35"/>
                <a:gd name="T7" fmla="*/ 35 h 62"/>
                <a:gd name="T8" fmla="*/ 7 w 35"/>
                <a:gd name="T9" fmla="*/ 28 h 62"/>
                <a:gd name="T10" fmla="*/ 0 w 35"/>
                <a:gd name="T11" fmla="*/ 14 h 62"/>
                <a:gd name="T12" fmla="*/ 7 w 35"/>
                <a:gd name="T13" fmla="*/ 0 h 62"/>
                <a:gd name="T14" fmla="*/ 21 w 35"/>
                <a:gd name="T15" fmla="*/ 0 h 62"/>
                <a:gd name="T16" fmla="*/ 35 w 35"/>
                <a:gd name="T17" fmla="*/ 0 h 62"/>
                <a:gd name="T18" fmla="*/ 35 w 35"/>
                <a:gd name="T19" fmla="*/ 14 h 62"/>
                <a:gd name="T20" fmla="*/ 21 w 35"/>
                <a:gd name="T21" fmla="*/ 7 h 62"/>
                <a:gd name="T22" fmla="*/ 14 w 35"/>
                <a:gd name="T23" fmla="*/ 14 h 62"/>
                <a:gd name="T24" fmla="*/ 21 w 35"/>
                <a:gd name="T25" fmla="*/ 28 h 62"/>
                <a:gd name="T26" fmla="*/ 35 w 35"/>
                <a:gd name="T27" fmla="*/ 35 h 62"/>
                <a:gd name="T28" fmla="*/ 35 w 35"/>
                <a:gd name="T29" fmla="*/ 41 h 62"/>
                <a:gd name="T30" fmla="*/ 28 w 35"/>
                <a:gd name="T31" fmla="*/ 55 h 62"/>
                <a:gd name="T32" fmla="*/ 14 w 35"/>
                <a:gd name="T33" fmla="*/ 62 h 62"/>
                <a:gd name="T34" fmla="*/ 0 w 35"/>
                <a:gd name="T35" fmla="*/ 62 h 62"/>
                <a:gd name="T36" fmla="*/ 7 w 35"/>
                <a:gd name="T37" fmla="*/ 48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5" name="Freeform 84"/>
            <p:cNvSpPr>
              <a:spLocks/>
            </p:cNvSpPr>
            <p:nvPr/>
          </p:nvSpPr>
          <p:spPr bwMode="auto">
            <a:xfrm>
              <a:off x="1543" y="2243"/>
              <a:ext cx="42" cy="89"/>
            </a:xfrm>
            <a:custGeom>
              <a:avLst/>
              <a:gdLst>
                <a:gd name="T0" fmla="*/ 42 w 42"/>
                <a:gd name="T1" fmla="*/ 82 h 89"/>
                <a:gd name="T2" fmla="*/ 28 w 42"/>
                <a:gd name="T3" fmla="*/ 89 h 89"/>
                <a:gd name="T4" fmla="*/ 14 w 42"/>
                <a:gd name="T5" fmla="*/ 82 h 89"/>
                <a:gd name="T6" fmla="*/ 7 w 42"/>
                <a:gd name="T7" fmla="*/ 75 h 89"/>
                <a:gd name="T8" fmla="*/ 0 w 42"/>
                <a:gd name="T9" fmla="*/ 41 h 89"/>
                <a:gd name="T10" fmla="*/ 0 w 42"/>
                <a:gd name="T11" fmla="*/ 20 h 89"/>
                <a:gd name="T12" fmla="*/ 7 w 42"/>
                <a:gd name="T13" fmla="*/ 7 h 89"/>
                <a:gd name="T14" fmla="*/ 21 w 42"/>
                <a:gd name="T15" fmla="*/ 0 h 89"/>
                <a:gd name="T16" fmla="*/ 28 w 42"/>
                <a:gd name="T17" fmla="*/ 0 h 89"/>
                <a:gd name="T18" fmla="*/ 42 w 42"/>
                <a:gd name="T19" fmla="*/ 0 h 89"/>
                <a:gd name="T20" fmla="*/ 42 w 42"/>
                <a:gd name="T21" fmla="*/ 13 h 89"/>
                <a:gd name="T22" fmla="*/ 28 w 42"/>
                <a:gd name="T23" fmla="*/ 13 h 89"/>
                <a:gd name="T24" fmla="*/ 21 w 42"/>
                <a:gd name="T25" fmla="*/ 20 h 89"/>
                <a:gd name="T26" fmla="*/ 14 w 42"/>
                <a:gd name="T27" fmla="*/ 41 h 89"/>
                <a:gd name="T28" fmla="*/ 14 w 42"/>
                <a:gd name="T29" fmla="*/ 69 h 89"/>
                <a:gd name="T30" fmla="*/ 28 w 42"/>
                <a:gd name="T31" fmla="*/ 75 h 89"/>
                <a:gd name="T32" fmla="*/ 42 w 42"/>
                <a:gd name="T33" fmla="*/ 75 h 89"/>
                <a:gd name="T34" fmla="*/ 42 w 42"/>
                <a:gd name="T35" fmla="*/ 82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6" name="Freeform 85"/>
            <p:cNvSpPr>
              <a:spLocks/>
            </p:cNvSpPr>
            <p:nvPr/>
          </p:nvSpPr>
          <p:spPr bwMode="auto">
            <a:xfrm>
              <a:off x="1591" y="2263"/>
              <a:ext cx="28" cy="69"/>
            </a:xfrm>
            <a:custGeom>
              <a:avLst/>
              <a:gdLst>
                <a:gd name="T0" fmla="*/ 0 w 28"/>
                <a:gd name="T1" fmla="*/ 21 h 69"/>
                <a:gd name="T2" fmla="*/ 0 w 28"/>
                <a:gd name="T3" fmla="*/ 0 h 69"/>
                <a:gd name="T4" fmla="*/ 14 w 28"/>
                <a:gd name="T5" fmla="*/ 0 h 69"/>
                <a:gd name="T6" fmla="*/ 14 w 28"/>
                <a:gd name="T7" fmla="*/ 14 h 69"/>
                <a:gd name="T8" fmla="*/ 28 w 28"/>
                <a:gd name="T9" fmla="*/ 0 h 69"/>
                <a:gd name="T10" fmla="*/ 28 w 28"/>
                <a:gd name="T11" fmla="*/ 14 h 69"/>
                <a:gd name="T12" fmla="*/ 21 w 28"/>
                <a:gd name="T13" fmla="*/ 21 h 69"/>
                <a:gd name="T14" fmla="*/ 14 w 28"/>
                <a:gd name="T15" fmla="*/ 28 h 69"/>
                <a:gd name="T16" fmla="*/ 14 w 28"/>
                <a:gd name="T17" fmla="*/ 35 h 69"/>
                <a:gd name="T18" fmla="*/ 14 w 28"/>
                <a:gd name="T19" fmla="*/ 69 h 69"/>
                <a:gd name="T20" fmla="*/ 0 w 28"/>
                <a:gd name="T21" fmla="*/ 69 h 69"/>
                <a:gd name="T22" fmla="*/ 0 w 28"/>
                <a:gd name="T23" fmla="*/ 21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7" name="Freeform 86"/>
            <p:cNvSpPr>
              <a:spLocks/>
            </p:cNvSpPr>
            <p:nvPr/>
          </p:nvSpPr>
          <p:spPr bwMode="auto">
            <a:xfrm>
              <a:off x="1626" y="2263"/>
              <a:ext cx="41" cy="69"/>
            </a:xfrm>
            <a:custGeom>
              <a:avLst/>
              <a:gdLst>
                <a:gd name="T0" fmla="*/ 14 w 41"/>
                <a:gd name="T1" fmla="*/ 42 h 69"/>
                <a:gd name="T2" fmla="*/ 14 w 41"/>
                <a:gd name="T3" fmla="*/ 55 h 69"/>
                <a:gd name="T4" fmla="*/ 27 w 41"/>
                <a:gd name="T5" fmla="*/ 55 h 69"/>
                <a:gd name="T6" fmla="*/ 41 w 41"/>
                <a:gd name="T7" fmla="*/ 55 h 69"/>
                <a:gd name="T8" fmla="*/ 41 w 41"/>
                <a:gd name="T9" fmla="*/ 62 h 69"/>
                <a:gd name="T10" fmla="*/ 21 w 41"/>
                <a:gd name="T11" fmla="*/ 69 h 69"/>
                <a:gd name="T12" fmla="*/ 7 w 41"/>
                <a:gd name="T13" fmla="*/ 55 h 69"/>
                <a:gd name="T14" fmla="*/ 0 w 41"/>
                <a:gd name="T15" fmla="*/ 35 h 69"/>
                <a:gd name="T16" fmla="*/ 7 w 41"/>
                <a:gd name="T17" fmla="*/ 14 h 69"/>
                <a:gd name="T18" fmla="*/ 21 w 41"/>
                <a:gd name="T19" fmla="*/ 0 h 69"/>
                <a:gd name="T20" fmla="*/ 34 w 41"/>
                <a:gd name="T21" fmla="*/ 7 h 69"/>
                <a:gd name="T22" fmla="*/ 41 w 41"/>
                <a:gd name="T23" fmla="*/ 28 h 69"/>
                <a:gd name="T24" fmla="*/ 41 w 41"/>
                <a:gd name="T25" fmla="*/ 42 h 69"/>
                <a:gd name="T26" fmla="*/ 14 w 41"/>
                <a:gd name="T27" fmla="*/ 42 h 69"/>
                <a:gd name="T28" fmla="*/ 27 w 41"/>
                <a:gd name="T29" fmla="*/ 28 h 69"/>
                <a:gd name="T30" fmla="*/ 27 w 41"/>
                <a:gd name="T31" fmla="*/ 14 h 69"/>
                <a:gd name="T32" fmla="*/ 21 w 41"/>
                <a:gd name="T33" fmla="*/ 14 h 69"/>
                <a:gd name="T34" fmla="*/ 14 w 41"/>
                <a:gd name="T35" fmla="*/ 21 h 69"/>
                <a:gd name="T36" fmla="*/ 14 w 41"/>
                <a:gd name="T37" fmla="*/ 28 h 69"/>
                <a:gd name="T38" fmla="*/ 27 w 41"/>
                <a:gd name="T39" fmla="*/ 28 h 69"/>
                <a:gd name="T40" fmla="*/ 14 w 41"/>
                <a:gd name="T41" fmla="*/ 42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8" name="Freeform 87"/>
            <p:cNvSpPr>
              <a:spLocks/>
            </p:cNvSpPr>
            <p:nvPr/>
          </p:nvSpPr>
          <p:spPr bwMode="auto">
            <a:xfrm>
              <a:off x="1674" y="2263"/>
              <a:ext cx="42" cy="69"/>
            </a:xfrm>
            <a:custGeom>
              <a:avLst/>
              <a:gdLst>
                <a:gd name="T0" fmla="*/ 42 w 42"/>
                <a:gd name="T1" fmla="*/ 49 h 69"/>
                <a:gd name="T2" fmla="*/ 42 w 42"/>
                <a:gd name="T3" fmla="*/ 69 h 69"/>
                <a:gd name="T4" fmla="*/ 35 w 42"/>
                <a:gd name="T5" fmla="*/ 69 h 69"/>
                <a:gd name="T6" fmla="*/ 28 w 42"/>
                <a:gd name="T7" fmla="*/ 62 h 69"/>
                <a:gd name="T8" fmla="*/ 14 w 42"/>
                <a:gd name="T9" fmla="*/ 69 h 69"/>
                <a:gd name="T10" fmla="*/ 7 w 42"/>
                <a:gd name="T11" fmla="*/ 62 h 69"/>
                <a:gd name="T12" fmla="*/ 0 w 42"/>
                <a:gd name="T13" fmla="*/ 49 h 69"/>
                <a:gd name="T14" fmla="*/ 7 w 42"/>
                <a:gd name="T15" fmla="*/ 42 h 69"/>
                <a:gd name="T16" fmla="*/ 7 w 42"/>
                <a:gd name="T17" fmla="*/ 28 h 69"/>
                <a:gd name="T18" fmla="*/ 28 w 42"/>
                <a:gd name="T19" fmla="*/ 28 h 69"/>
                <a:gd name="T20" fmla="*/ 28 w 42"/>
                <a:gd name="T21" fmla="*/ 21 h 69"/>
                <a:gd name="T22" fmla="*/ 28 w 42"/>
                <a:gd name="T23" fmla="*/ 14 h 69"/>
                <a:gd name="T24" fmla="*/ 21 w 42"/>
                <a:gd name="T25" fmla="*/ 14 h 69"/>
                <a:gd name="T26" fmla="*/ 7 w 42"/>
                <a:gd name="T27" fmla="*/ 14 h 69"/>
                <a:gd name="T28" fmla="*/ 7 w 42"/>
                <a:gd name="T29" fmla="*/ 7 h 69"/>
                <a:gd name="T30" fmla="*/ 21 w 42"/>
                <a:gd name="T31" fmla="*/ 0 h 69"/>
                <a:gd name="T32" fmla="*/ 42 w 42"/>
                <a:gd name="T33" fmla="*/ 7 h 69"/>
                <a:gd name="T34" fmla="*/ 42 w 42"/>
                <a:gd name="T35" fmla="*/ 28 h 69"/>
                <a:gd name="T36" fmla="*/ 42 w 42"/>
                <a:gd name="T37" fmla="*/ 49 h 69"/>
                <a:gd name="T38" fmla="*/ 28 w 42"/>
                <a:gd name="T39" fmla="*/ 35 h 69"/>
                <a:gd name="T40" fmla="*/ 21 w 42"/>
                <a:gd name="T41" fmla="*/ 35 h 69"/>
                <a:gd name="T42" fmla="*/ 14 w 42"/>
                <a:gd name="T43" fmla="*/ 49 h 69"/>
                <a:gd name="T44" fmla="*/ 14 w 42"/>
                <a:gd name="T45" fmla="*/ 55 h 69"/>
                <a:gd name="T46" fmla="*/ 21 w 42"/>
                <a:gd name="T47" fmla="*/ 55 h 69"/>
                <a:gd name="T48" fmla="*/ 28 w 42"/>
                <a:gd name="T49" fmla="*/ 49 h 69"/>
                <a:gd name="T50" fmla="*/ 28 w 42"/>
                <a:gd name="T51" fmla="*/ 35 h 69"/>
                <a:gd name="T52" fmla="*/ 42 w 42"/>
                <a:gd name="T53" fmla="*/ 49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89" name="Freeform 88"/>
            <p:cNvSpPr>
              <a:spLocks/>
            </p:cNvSpPr>
            <p:nvPr/>
          </p:nvSpPr>
          <p:spPr bwMode="auto">
            <a:xfrm>
              <a:off x="1722" y="2250"/>
              <a:ext cx="35" cy="82"/>
            </a:xfrm>
            <a:custGeom>
              <a:avLst/>
              <a:gdLst>
                <a:gd name="T0" fmla="*/ 21 w 35"/>
                <a:gd name="T1" fmla="*/ 0 h 82"/>
                <a:gd name="T2" fmla="*/ 21 w 35"/>
                <a:gd name="T3" fmla="*/ 13 h 82"/>
                <a:gd name="T4" fmla="*/ 35 w 35"/>
                <a:gd name="T5" fmla="*/ 13 h 82"/>
                <a:gd name="T6" fmla="*/ 35 w 35"/>
                <a:gd name="T7" fmla="*/ 27 h 82"/>
                <a:gd name="T8" fmla="*/ 21 w 35"/>
                <a:gd name="T9" fmla="*/ 27 h 82"/>
                <a:gd name="T10" fmla="*/ 21 w 35"/>
                <a:gd name="T11" fmla="*/ 62 h 82"/>
                <a:gd name="T12" fmla="*/ 28 w 35"/>
                <a:gd name="T13" fmla="*/ 68 h 82"/>
                <a:gd name="T14" fmla="*/ 35 w 35"/>
                <a:gd name="T15" fmla="*/ 68 h 82"/>
                <a:gd name="T16" fmla="*/ 35 w 35"/>
                <a:gd name="T17" fmla="*/ 82 h 82"/>
                <a:gd name="T18" fmla="*/ 28 w 35"/>
                <a:gd name="T19" fmla="*/ 82 h 82"/>
                <a:gd name="T20" fmla="*/ 14 w 35"/>
                <a:gd name="T21" fmla="*/ 75 h 82"/>
                <a:gd name="T22" fmla="*/ 7 w 35"/>
                <a:gd name="T23" fmla="*/ 62 h 82"/>
                <a:gd name="T24" fmla="*/ 7 w 35"/>
                <a:gd name="T25" fmla="*/ 27 h 82"/>
                <a:gd name="T26" fmla="*/ 0 w 35"/>
                <a:gd name="T27" fmla="*/ 27 h 82"/>
                <a:gd name="T28" fmla="*/ 0 w 35"/>
                <a:gd name="T29" fmla="*/ 13 h 82"/>
                <a:gd name="T30" fmla="*/ 7 w 35"/>
                <a:gd name="T31" fmla="*/ 13 h 82"/>
                <a:gd name="T32" fmla="*/ 7 w 35"/>
                <a:gd name="T33" fmla="*/ 6 h 82"/>
                <a:gd name="T34" fmla="*/ 21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0" name="Freeform 89"/>
            <p:cNvSpPr>
              <a:spLocks/>
            </p:cNvSpPr>
            <p:nvPr/>
          </p:nvSpPr>
          <p:spPr bwMode="auto">
            <a:xfrm>
              <a:off x="1764" y="2263"/>
              <a:ext cx="41" cy="69"/>
            </a:xfrm>
            <a:custGeom>
              <a:avLst/>
              <a:gdLst>
                <a:gd name="T0" fmla="*/ 14 w 41"/>
                <a:gd name="T1" fmla="*/ 42 h 69"/>
                <a:gd name="T2" fmla="*/ 20 w 41"/>
                <a:gd name="T3" fmla="*/ 55 h 69"/>
                <a:gd name="T4" fmla="*/ 27 w 41"/>
                <a:gd name="T5" fmla="*/ 55 h 69"/>
                <a:gd name="T6" fmla="*/ 41 w 41"/>
                <a:gd name="T7" fmla="*/ 55 h 69"/>
                <a:gd name="T8" fmla="*/ 41 w 41"/>
                <a:gd name="T9" fmla="*/ 62 h 69"/>
                <a:gd name="T10" fmla="*/ 27 w 41"/>
                <a:gd name="T11" fmla="*/ 69 h 69"/>
                <a:gd name="T12" fmla="*/ 7 w 41"/>
                <a:gd name="T13" fmla="*/ 55 h 69"/>
                <a:gd name="T14" fmla="*/ 0 w 41"/>
                <a:gd name="T15" fmla="*/ 35 h 69"/>
                <a:gd name="T16" fmla="*/ 7 w 41"/>
                <a:gd name="T17" fmla="*/ 14 h 69"/>
                <a:gd name="T18" fmla="*/ 20 w 41"/>
                <a:gd name="T19" fmla="*/ 0 h 69"/>
                <a:gd name="T20" fmla="*/ 41 w 41"/>
                <a:gd name="T21" fmla="*/ 7 h 69"/>
                <a:gd name="T22" fmla="*/ 41 w 41"/>
                <a:gd name="T23" fmla="*/ 28 h 69"/>
                <a:gd name="T24" fmla="*/ 41 w 41"/>
                <a:gd name="T25" fmla="*/ 42 h 69"/>
                <a:gd name="T26" fmla="*/ 14 w 41"/>
                <a:gd name="T27" fmla="*/ 42 h 69"/>
                <a:gd name="T28" fmla="*/ 27 w 41"/>
                <a:gd name="T29" fmla="*/ 28 h 69"/>
                <a:gd name="T30" fmla="*/ 27 w 41"/>
                <a:gd name="T31" fmla="*/ 14 h 69"/>
                <a:gd name="T32" fmla="*/ 20 w 41"/>
                <a:gd name="T33" fmla="*/ 14 h 69"/>
                <a:gd name="T34" fmla="*/ 14 w 41"/>
                <a:gd name="T35" fmla="*/ 21 h 69"/>
                <a:gd name="T36" fmla="*/ 14 w 41"/>
                <a:gd name="T37" fmla="*/ 28 h 69"/>
                <a:gd name="T38" fmla="*/ 27 w 41"/>
                <a:gd name="T39" fmla="*/ 28 h 69"/>
                <a:gd name="T40" fmla="*/ 14 w 41"/>
                <a:gd name="T41" fmla="*/ 42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1" name="Freeform 90"/>
            <p:cNvSpPr>
              <a:spLocks/>
            </p:cNvSpPr>
            <p:nvPr/>
          </p:nvSpPr>
          <p:spPr bwMode="auto">
            <a:xfrm>
              <a:off x="1433" y="2380"/>
              <a:ext cx="55" cy="90"/>
            </a:xfrm>
            <a:custGeom>
              <a:avLst/>
              <a:gdLst>
                <a:gd name="T0" fmla="*/ 14 w 55"/>
                <a:gd name="T1" fmla="*/ 62 h 90"/>
                <a:gd name="T2" fmla="*/ 14 w 55"/>
                <a:gd name="T3" fmla="*/ 90 h 90"/>
                <a:gd name="T4" fmla="*/ 0 w 55"/>
                <a:gd name="T5" fmla="*/ 90 h 90"/>
                <a:gd name="T6" fmla="*/ 21 w 55"/>
                <a:gd name="T7" fmla="*/ 0 h 90"/>
                <a:gd name="T8" fmla="*/ 34 w 55"/>
                <a:gd name="T9" fmla="*/ 0 h 90"/>
                <a:gd name="T10" fmla="*/ 55 w 55"/>
                <a:gd name="T11" fmla="*/ 90 h 90"/>
                <a:gd name="T12" fmla="*/ 41 w 55"/>
                <a:gd name="T13" fmla="*/ 90 h 90"/>
                <a:gd name="T14" fmla="*/ 34 w 55"/>
                <a:gd name="T15" fmla="*/ 62 h 90"/>
                <a:gd name="T16" fmla="*/ 14 w 55"/>
                <a:gd name="T17" fmla="*/ 62 h 90"/>
                <a:gd name="T18" fmla="*/ 34 w 55"/>
                <a:gd name="T19" fmla="*/ 56 h 90"/>
                <a:gd name="T20" fmla="*/ 28 w 55"/>
                <a:gd name="T21" fmla="*/ 35 h 90"/>
                <a:gd name="T22" fmla="*/ 28 w 55"/>
                <a:gd name="T23" fmla="*/ 14 h 90"/>
                <a:gd name="T24" fmla="*/ 21 w 55"/>
                <a:gd name="T25" fmla="*/ 35 h 90"/>
                <a:gd name="T26" fmla="*/ 21 w 55"/>
                <a:gd name="T27" fmla="*/ 56 h 90"/>
                <a:gd name="T28" fmla="*/ 34 w 55"/>
                <a:gd name="T29" fmla="*/ 56 h 90"/>
                <a:gd name="T30" fmla="*/ 14 w 55"/>
                <a:gd name="T31" fmla="*/ 62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2" name="Freeform 91"/>
            <p:cNvSpPr>
              <a:spLocks/>
            </p:cNvSpPr>
            <p:nvPr/>
          </p:nvSpPr>
          <p:spPr bwMode="auto">
            <a:xfrm>
              <a:off x="1488" y="2401"/>
              <a:ext cx="41" cy="69"/>
            </a:xfrm>
            <a:custGeom>
              <a:avLst/>
              <a:gdLst>
                <a:gd name="T0" fmla="*/ 41 w 41"/>
                <a:gd name="T1" fmla="*/ 69 h 69"/>
                <a:gd name="T2" fmla="*/ 28 w 41"/>
                <a:gd name="T3" fmla="*/ 69 h 69"/>
                <a:gd name="T4" fmla="*/ 7 w 41"/>
                <a:gd name="T5" fmla="*/ 62 h 69"/>
                <a:gd name="T6" fmla="*/ 0 w 41"/>
                <a:gd name="T7" fmla="*/ 35 h 69"/>
                <a:gd name="T8" fmla="*/ 7 w 41"/>
                <a:gd name="T9" fmla="*/ 14 h 69"/>
                <a:gd name="T10" fmla="*/ 21 w 41"/>
                <a:gd name="T11" fmla="*/ 7 h 69"/>
                <a:gd name="T12" fmla="*/ 28 w 41"/>
                <a:gd name="T13" fmla="*/ 0 h 69"/>
                <a:gd name="T14" fmla="*/ 41 w 41"/>
                <a:gd name="T15" fmla="*/ 7 h 69"/>
                <a:gd name="T16" fmla="*/ 35 w 41"/>
                <a:gd name="T17" fmla="*/ 14 h 69"/>
                <a:gd name="T18" fmla="*/ 28 w 41"/>
                <a:gd name="T19" fmla="*/ 14 h 69"/>
                <a:gd name="T20" fmla="*/ 21 w 41"/>
                <a:gd name="T21" fmla="*/ 21 h 69"/>
                <a:gd name="T22" fmla="*/ 14 w 41"/>
                <a:gd name="T23" fmla="*/ 35 h 69"/>
                <a:gd name="T24" fmla="*/ 21 w 41"/>
                <a:gd name="T25" fmla="*/ 48 h 69"/>
                <a:gd name="T26" fmla="*/ 28 w 41"/>
                <a:gd name="T27" fmla="*/ 55 h 69"/>
                <a:gd name="T28" fmla="*/ 35 w 41"/>
                <a:gd name="T29" fmla="*/ 55 h 69"/>
                <a:gd name="T30" fmla="*/ 41 w 41"/>
                <a:gd name="T31" fmla="*/ 69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3" name="Freeform 92"/>
            <p:cNvSpPr>
              <a:spLocks/>
            </p:cNvSpPr>
            <p:nvPr/>
          </p:nvSpPr>
          <p:spPr bwMode="auto">
            <a:xfrm>
              <a:off x="1529" y="2387"/>
              <a:ext cx="35" cy="83"/>
            </a:xfrm>
            <a:custGeom>
              <a:avLst/>
              <a:gdLst>
                <a:gd name="T0" fmla="*/ 21 w 35"/>
                <a:gd name="T1" fmla="*/ 0 h 83"/>
                <a:gd name="T2" fmla="*/ 21 w 35"/>
                <a:gd name="T3" fmla="*/ 21 h 83"/>
                <a:gd name="T4" fmla="*/ 35 w 35"/>
                <a:gd name="T5" fmla="*/ 21 h 83"/>
                <a:gd name="T6" fmla="*/ 35 w 35"/>
                <a:gd name="T7" fmla="*/ 28 h 83"/>
                <a:gd name="T8" fmla="*/ 21 w 35"/>
                <a:gd name="T9" fmla="*/ 28 h 83"/>
                <a:gd name="T10" fmla="*/ 21 w 35"/>
                <a:gd name="T11" fmla="*/ 62 h 83"/>
                <a:gd name="T12" fmla="*/ 28 w 35"/>
                <a:gd name="T13" fmla="*/ 69 h 83"/>
                <a:gd name="T14" fmla="*/ 35 w 35"/>
                <a:gd name="T15" fmla="*/ 69 h 83"/>
                <a:gd name="T16" fmla="*/ 35 w 35"/>
                <a:gd name="T17" fmla="*/ 83 h 83"/>
                <a:gd name="T18" fmla="*/ 28 w 35"/>
                <a:gd name="T19" fmla="*/ 83 h 83"/>
                <a:gd name="T20" fmla="*/ 14 w 35"/>
                <a:gd name="T21" fmla="*/ 76 h 83"/>
                <a:gd name="T22" fmla="*/ 7 w 35"/>
                <a:gd name="T23" fmla="*/ 62 h 83"/>
                <a:gd name="T24" fmla="*/ 7 w 35"/>
                <a:gd name="T25" fmla="*/ 28 h 83"/>
                <a:gd name="T26" fmla="*/ 0 w 35"/>
                <a:gd name="T27" fmla="*/ 28 h 83"/>
                <a:gd name="T28" fmla="*/ 0 w 35"/>
                <a:gd name="T29" fmla="*/ 21 h 83"/>
                <a:gd name="T30" fmla="*/ 7 w 35"/>
                <a:gd name="T31" fmla="*/ 21 h 83"/>
                <a:gd name="T32" fmla="*/ 7 w 35"/>
                <a:gd name="T33" fmla="*/ 7 h 83"/>
                <a:gd name="T34" fmla="*/ 21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4" name="Freeform 93"/>
            <p:cNvSpPr>
              <a:spLocks/>
            </p:cNvSpPr>
            <p:nvPr/>
          </p:nvSpPr>
          <p:spPr bwMode="auto">
            <a:xfrm>
              <a:off x="1571" y="2380"/>
              <a:ext cx="20" cy="90"/>
            </a:xfrm>
            <a:custGeom>
              <a:avLst/>
              <a:gdLst>
                <a:gd name="T0" fmla="*/ 20 w 20"/>
                <a:gd name="T1" fmla="*/ 7 h 90"/>
                <a:gd name="T2" fmla="*/ 7 w 20"/>
                <a:gd name="T3" fmla="*/ 14 h 90"/>
                <a:gd name="T4" fmla="*/ 0 w 20"/>
                <a:gd name="T5" fmla="*/ 7 h 90"/>
                <a:gd name="T6" fmla="*/ 7 w 20"/>
                <a:gd name="T7" fmla="*/ 0 h 90"/>
                <a:gd name="T8" fmla="*/ 14 w 20"/>
                <a:gd name="T9" fmla="*/ 7 h 90"/>
                <a:gd name="T10" fmla="*/ 20 w 20"/>
                <a:gd name="T11" fmla="*/ 7 h 90"/>
                <a:gd name="T12" fmla="*/ 0 w 20"/>
                <a:gd name="T13" fmla="*/ 90 h 90"/>
                <a:gd name="T14" fmla="*/ 0 w 20"/>
                <a:gd name="T15" fmla="*/ 28 h 90"/>
                <a:gd name="T16" fmla="*/ 14 w 20"/>
                <a:gd name="T17" fmla="*/ 28 h 90"/>
                <a:gd name="T18" fmla="*/ 14 w 20"/>
                <a:gd name="T19" fmla="*/ 90 h 90"/>
                <a:gd name="T20" fmla="*/ 0 w 20"/>
                <a:gd name="T21" fmla="*/ 90 h 90"/>
                <a:gd name="T22" fmla="*/ 20 w 20"/>
                <a:gd name="T23" fmla="*/ 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5" name="Freeform 94"/>
            <p:cNvSpPr>
              <a:spLocks/>
            </p:cNvSpPr>
            <p:nvPr/>
          </p:nvSpPr>
          <p:spPr bwMode="auto">
            <a:xfrm>
              <a:off x="1598" y="2401"/>
              <a:ext cx="49" cy="69"/>
            </a:xfrm>
            <a:custGeom>
              <a:avLst/>
              <a:gdLst>
                <a:gd name="T0" fmla="*/ 49 w 49"/>
                <a:gd name="T1" fmla="*/ 35 h 69"/>
                <a:gd name="T2" fmla="*/ 42 w 49"/>
                <a:gd name="T3" fmla="*/ 48 h 69"/>
                <a:gd name="T4" fmla="*/ 35 w 49"/>
                <a:gd name="T5" fmla="*/ 62 h 69"/>
                <a:gd name="T6" fmla="*/ 21 w 49"/>
                <a:gd name="T7" fmla="*/ 69 h 69"/>
                <a:gd name="T8" fmla="*/ 7 w 49"/>
                <a:gd name="T9" fmla="*/ 62 h 69"/>
                <a:gd name="T10" fmla="*/ 0 w 49"/>
                <a:gd name="T11" fmla="*/ 35 h 69"/>
                <a:gd name="T12" fmla="*/ 7 w 49"/>
                <a:gd name="T13" fmla="*/ 14 h 69"/>
                <a:gd name="T14" fmla="*/ 21 w 49"/>
                <a:gd name="T15" fmla="*/ 0 h 69"/>
                <a:gd name="T16" fmla="*/ 42 w 49"/>
                <a:gd name="T17" fmla="*/ 14 h 69"/>
                <a:gd name="T18" fmla="*/ 42 w 49"/>
                <a:gd name="T19" fmla="*/ 35 h 69"/>
                <a:gd name="T20" fmla="*/ 49 w 49"/>
                <a:gd name="T21" fmla="*/ 35 h 69"/>
                <a:gd name="T22" fmla="*/ 14 w 49"/>
                <a:gd name="T23" fmla="*/ 35 h 69"/>
                <a:gd name="T24" fmla="*/ 14 w 49"/>
                <a:gd name="T25" fmla="*/ 48 h 69"/>
                <a:gd name="T26" fmla="*/ 21 w 49"/>
                <a:gd name="T27" fmla="*/ 55 h 69"/>
                <a:gd name="T28" fmla="*/ 28 w 49"/>
                <a:gd name="T29" fmla="*/ 48 h 69"/>
                <a:gd name="T30" fmla="*/ 35 w 49"/>
                <a:gd name="T31" fmla="*/ 35 h 69"/>
                <a:gd name="T32" fmla="*/ 28 w 49"/>
                <a:gd name="T33" fmla="*/ 21 h 69"/>
                <a:gd name="T34" fmla="*/ 21 w 49"/>
                <a:gd name="T35" fmla="*/ 14 h 69"/>
                <a:gd name="T36" fmla="*/ 14 w 49"/>
                <a:gd name="T37" fmla="*/ 21 h 69"/>
                <a:gd name="T38" fmla="*/ 14 w 49"/>
                <a:gd name="T39" fmla="*/ 35 h 69"/>
                <a:gd name="T40" fmla="*/ 49 w 49"/>
                <a:gd name="T41" fmla="*/ 35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6" name="Freeform 95"/>
            <p:cNvSpPr>
              <a:spLocks/>
            </p:cNvSpPr>
            <p:nvPr/>
          </p:nvSpPr>
          <p:spPr bwMode="auto">
            <a:xfrm>
              <a:off x="1653" y="2401"/>
              <a:ext cx="42" cy="69"/>
            </a:xfrm>
            <a:custGeom>
              <a:avLst/>
              <a:gdLst>
                <a:gd name="T0" fmla="*/ 0 w 42"/>
                <a:gd name="T1" fmla="*/ 21 h 69"/>
                <a:gd name="T2" fmla="*/ 0 w 42"/>
                <a:gd name="T3" fmla="*/ 7 h 69"/>
                <a:gd name="T4" fmla="*/ 14 w 42"/>
                <a:gd name="T5" fmla="*/ 7 h 69"/>
                <a:gd name="T6" fmla="*/ 14 w 42"/>
                <a:gd name="T7" fmla="*/ 14 h 69"/>
                <a:gd name="T8" fmla="*/ 28 w 42"/>
                <a:gd name="T9" fmla="*/ 0 h 69"/>
                <a:gd name="T10" fmla="*/ 42 w 42"/>
                <a:gd name="T11" fmla="*/ 7 h 69"/>
                <a:gd name="T12" fmla="*/ 42 w 42"/>
                <a:gd name="T13" fmla="*/ 28 h 69"/>
                <a:gd name="T14" fmla="*/ 42 w 42"/>
                <a:gd name="T15" fmla="*/ 69 h 69"/>
                <a:gd name="T16" fmla="*/ 28 w 42"/>
                <a:gd name="T17" fmla="*/ 69 h 69"/>
                <a:gd name="T18" fmla="*/ 28 w 42"/>
                <a:gd name="T19" fmla="*/ 28 h 69"/>
                <a:gd name="T20" fmla="*/ 28 w 42"/>
                <a:gd name="T21" fmla="*/ 21 h 69"/>
                <a:gd name="T22" fmla="*/ 21 w 42"/>
                <a:gd name="T23" fmla="*/ 14 h 69"/>
                <a:gd name="T24" fmla="*/ 14 w 42"/>
                <a:gd name="T25" fmla="*/ 21 h 69"/>
                <a:gd name="T26" fmla="*/ 14 w 42"/>
                <a:gd name="T27" fmla="*/ 28 h 69"/>
                <a:gd name="T28" fmla="*/ 14 w 42"/>
                <a:gd name="T29" fmla="*/ 69 h 69"/>
                <a:gd name="T30" fmla="*/ 0 w 42"/>
                <a:gd name="T31" fmla="*/ 69 h 69"/>
                <a:gd name="T32" fmla="*/ 0 w 42"/>
                <a:gd name="T33" fmla="*/ 21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7" name="Freeform 96"/>
            <p:cNvSpPr>
              <a:spLocks/>
            </p:cNvSpPr>
            <p:nvPr/>
          </p:nvSpPr>
          <p:spPr bwMode="auto">
            <a:xfrm>
              <a:off x="1736" y="2380"/>
              <a:ext cx="42" cy="90"/>
            </a:xfrm>
            <a:custGeom>
              <a:avLst/>
              <a:gdLst>
                <a:gd name="T0" fmla="*/ 0 w 42"/>
                <a:gd name="T1" fmla="*/ 0 h 90"/>
                <a:gd name="T2" fmla="*/ 14 w 42"/>
                <a:gd name="T3" fmla="*/ 0 h 90"/>
                <a:gd name="T4" fmla="*/ 35 w 42"/>
                <a:gd name="T5" fmla="*/ 7 h 90"/>
                <a:gd name="T6" fmla="*/ 42 w 42"/>
                <a:gd name="T7" fmla="*/ 28 h 90"/>
                <a:gd name="T8" fmla="*/ 35 w 42"/>
                <a:gd name="T9" fmla="*/ 42 h 90"/>
                <a:gd name="T10" fmla="*/ 28 w 42"/>
                <a:gd name="T11" fmla="*/ 49 h 90"/>
                <a:gd name="T12" fmla="*/ 14 w 42"/>
                <a:gd name="T13" fmla="*/ 56 h 90"/>
                <a:gd name="T14" fmla="*/ 14 w 42"/>
                <a:gd name="T15" fmla="*/ 90 h 90"/>
                <a:gd name="T16" fmla="*/ 0 w 42"/>
                <a:gd name="T17" fmla="*/ 90 h 90"/>
                <a:gd name="T18" fmla="*/ 0 w 42"/>
                <a:gd name="T19" fmla="*/ 0 h 90"/>
                <a:gd name="T20" fmla="*/ 14 w 42"/>
                <a:gd name="T21" fmla="*/ 42 h 90"/>
                <a:gd name="T22" fmla="*/ 28 w 42"/>
                <a:gd name="T23" fmla="*/ 42 h 90"/>
                <a:gd name="T24" fmla="*/ 28 w 42"/>
                <a:gd name="T25" fmla="*/ 28 h 90"/>
                <a:gd name="T26" fmla="*/ 28 w 42"/>
                <a:gd name="T27" fmla="*/ 14 h 90"/>
                <a:gd name="T28" fmla="*/ 14 w 42"/>
                <a:gd name="T29" fmla="*/ 14 h 90"/>
                <a:gd name="T30" fmla="*/ 14 w 42"/>
                <a:gd name="T31" fmla="*/ 42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98" name="Rectangle 97"/>
            <p:cNvSpPr>
              <a:spLocks noChangeArrowheads="1"/>
            </p:cNvSpPr>
            <p:nvPr/>
          </p:nvSpPr>
          <p:spPr bwMode="auto">
            <a:xfrm>
              <a:off x="1784" y="2380"/>
              <a:ext cx="21" cy="9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899" name="Freeform 98"/>
            <p:cNvSpPr>
              <a:spLocks/>
            </p:cNvSpPr>
            <p:nvPr/>
          </p:nvSpPr>
          <p:spPr bwMode="auto">
            <a:xfrm>
              <a:off x="1812" y="2401"/>
              <a:ext cx="41" cy="69"/>
            </a:xfrm>
            <a:custGeom>
              <a:avLst/>
              <a:gdLst>
                <a:gd name="T0" fmla="*/ 41 w 41"/>
                <a:gd name="T1" fmla="*/ 55 h 69"/>
                <a:gd name="T2" fmla="*/ 41 w 41"/>
                <a:gd name="T3" fmla="*/ 69 h 69"/>
                <a:gd name="T4" fmla="*/ 28 w 41"/>
                <a:gd name="T5" fmla="*/ 69 h 69"/>
                <a:gd name="T6" fmla="*/ 28 w 41"/>
                <a:gd name="T7" fmla="*/ 62 h 69"/>
                <a:gd name="T8" fmla="*/ 14 w 41"/>
                <a:gd name="T9" fmla="*/ 69 h 69"/>
                <a:gd name="T10" fmla="*/ 7 w 41"/>
                <a:gd name="T11" fmla="*/ 62 h 69"/>
                <a:gd name="T12" fmla="*/ 0 w 41"/>
                <a:gd name="T13" fmla="*/ 48 h 69"/>
                <a:gd name="T14" fmla="*/ 0 w 41"/>
                <a:gd name="T15" fmla="*/ 41 h 69"/>
                <a:gd name="T16" fmla="*/ 7 w 41"/>
                <a:gd name="T17" fmla="*/ 35 h 69"/>
                <a:gd name="T18" fmla="*/ 28 w 41"/>
                <a:gd name="T19" fmla="*/ 28 h 69"/>
                <a:gd name="T20" fmla="*/ 28 w 41"/>
                <a:gd name="T21" fmla="*/ 14 h 69"/>
                <a:gd name="T22" fmla="*/ 21 w 41"/>
                <a:gd name="T23" fmla="*/ 14 h 69"/>
                <a:gd name="T24" fmla="*/ 7 w 41"/>
                <a:gd name="T25" fmla="*/ 14 h 69"/>
                <a:gd name="T26" fmla="*/ 7 w 41"/>
                <a:gd name="T27" fmla="*/ 7 h 69"/>
                <a:gd name="T28" fmla="*/ 21 w 41"/>
                <a:gd name="T29" fmla="*/ 0 h 69"/>
                <a:gd name="T30" fmla="*/ 34 w 41"/>
                <a:gd name="T31" fmla="*/ 7 h 69"/>
                <a:gd name="T32" fmla="*/ 41 w 41"/>
                <a:gd name="T33" fmla="*/ 28 h 69"/>
                <a:gd name="T34" fmla="*/ 41 w 41"/>
                <a:gd name="T35" fmla="*/ 55 h 69"/>
                <a:gd name="T36" fmla="*/ 28 w 41"/>
                <a:gd name="T37" fmla="*/ 35 h 69"/>
                <a:gd name="T38" fmla="*/ 21 w 41"/>
                <a:gd name="T39" fmla="*/ 35 h 69"/>
                <a:gd name="T40" fmla="*/ 14 w 41"/>
                <a:gd name="T41" fmla="*/ 48 h 69"/>
                <a:gd name="T42" fmla="*/ 14 w 41"/>
                <a:gd name="T43" fmla="*/ 55 h 69"/>
                <a:gd name="T44" fmla="*/ 21 w 41"/>
                <a:gd name="T45" fmla="*/ 55 h 69"/>
                <a:gd name="T46" fmla="*/ 28 w 41"/>
                <a:gd name="T47" fmla="*/ 48 h 69"/>
                <a:gd name="T48" fmla="*/ 28 w 41"/>
                <a:gd name="T49" fmla="*/ 35 h 69"/>
                <a:gd name="T50" fmla="*/ 41 w 41"/>
                <a:gd name="T51" fmla="*/ 55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0" name="Freeform 99"/>
            <p:cNvSpPr>
              <a:spLocks/>
            </p:cNvSpPr>
            <p:nvPr/>
          </p:nvSpPr>
          <p:spPr bwMode="auto">
            <a:xfrm>
              <a:off x="1867" y="2401"/>
              <a:ext cx="41" cy="69"/>
            </a:xfrm>
            <a:custGeom>
              <a:avLst/>
              <a:gdLst>
                <a:gd name="T0" fmla="*/ 0 w 41"/>
                <a:gd name="T1" fmla="*/ 21 h 69"/>
                <a:gd name="T2" fmla="*/ 0 w 41"/>
                <a:gd name="T3" fmla="*/ 7 h 69"/>
                <a:gd name="T4" fmla="*/ 14 w 41"/>
                <a:gd name="T5" fmla="*/ 7 h 69"/>
                <a:gd name="T6" fmla="*/ 14 w 41"/>
                <a:gd name="T7" fmla="*/ 14 h 69"/>
                <a:gd name="T8" fmla="*/ 28 w 41"/>
                <a:gd name="T9" fmla="*/ 0 h 69"/>
                <a:gd name="T10" fmla="*/ 41 w 41"/>
                <a:gd name="T11" fmla="*/ 7 h 69"/>
                <a:gd name="T12" fmla="*/ 41 w 41"/>
                <a:gd name="T13" fmla="*/ 28 h 69"/>
                <a:gd name="T14" fmla="*/ 41 w 41"/>
                <a:gd name="T15" fmla="*/ 69 h 69"/>
                <a:gd name="T16" fmla="*/ 28 w 41"/>
                <a:gd name="T17" fmla="*/ 69 h 69"/>
                <a:gd name="T18" fmla="*/ 28 w 41"/>
                <a:gd name="T19" fmla="*/ 28 h 69"/>
                <a:gd name="T20" fmla="*/ 28 w 41"/>
                <a:gd name="T21" fmla="*/ 21 h 69"/>
                <a:gd name="T22" fmla="*/ 21 w 41"/>
                <a:gd name="T23" fmla="*/ 14 h 69"/>
                <a:gd name="T24" fmla="*/ 14 w 41"/>
                <a:gd name="T25" fmla="*/ 21 h 69"/>
                <a:gd name="T26" fmla="*/ 14 w 41"/>
                <a:gd name="T27" fmla="*/ 28 h 69"/>
                <a:gd name="T28" fmla="*/ 14 w 41"/>
                <a:gd name="T29" fmla="*/ 69 h 69"/>
                <a:gd name="T30" fmla="*/ 0 w 41"/>
                <a:gd name="T31" fmla="*/ 69 h 69"/>
                <a:gd name="T32" fmla="*/ 0 w 41"/>
                <a:gd name="T33" fmla="*/ 21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1" name="Rectangle 100"/>
            <p:cNvSpPr>
              <a:spLocks noChangeArrowheads="1"/>
            </p:cNvSpPr>
            <p:nvPr/>
          </p:nvSpPr>
          <p:spPr bwMode="auto">
            <a:xfrm>
              <a:off x="2212" y="3007"/>
              <a:ext cx="13" cy="8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902" name="Freeform 101"/>
            <p:cNvSpPr>
              <a:spLocks/>
            </p:cNvSpPr>
            <p:nvPr/>
          </p:nvSpPr>
          <p:spPr bwMode="auto">
            <a:xfrm>
              <a:off x="2239" y="3028"/>
              <a:ext cx="76" cy="62"/>
            </a:xfrm>
            <a:custGeom>
              <a:avLst/>
              <a:gdLst>
                <a:gd name="T0" fmla="*/ 0 w 76"/>
                <a:gd name="T1" fmla="*/ 21 h 62"/>
                <a:gd name="T2" fmla="*/ 0 w 76"/>
                <a:gd name="T3" fmla="*/ 0 h 62"/>
                <a:gd name="T4" fmla="*/ 14 w 76"/>
                <a:gd name="T5" fmla="*/ 0 h 62"/>
                <a:gd name="T6" fmla="*/ 14 w 76"/>
                <a:gd name="T7" fmla="*/ 7 h 62"/>
                <a:gd name="T8" fmla="*/ 28 w 76"/>
                <a:gd name="T9" fmla="*/ 0 h 62"/>
                <a:gd name="T10" fmla="*/ 35 w 76"/>
                <a:gd name="T11" fmla="*/ 0 h 62"/>
                <a:gd name="T12" fmla="*/ 42 w 76"/>
                <a:gd name="T13" fmla="*/ 7 h 62"/>
                <a:gd name="T14" fmla="*/ 49 w 76"/>
                <a:gd name="T15" fmla="*/ 0 h 62"/>
                <a:gd name="T16" fmla="*/ 55 w 76"/>
                <a:gd name="T17" fmla="*/ 0 h 62"/>
                <a:gd name="T18" fmla="*/ 69 w 76"/>
                <a:gd name="T19" fmla="*/ 7 h 62"/>
                <a:gd name="T20" fmla="*/ 76 w 76"/>
                <a:gd name="T21" fmla="*/ 21 h 62"/>
                <a:gd name="T22" fmla="*/ 76 w 76"/>
                <a:gd name="T23" fmla="*/ 62 h 62"/>
                <a:gd name="T24" fmla="*/ 62 w 76"/>
                <a:gd name="T25" fmla="*/ 62 h 62"/>
                <a:gd name="T26" fmla="*/ 62 w 76"/>
                <a:gd name="T27" fmla="*/ 28 h 62"/>
                <a:gd name="T28" fmla="*/ 55 w 76"/>
                <a:gd name="T29" fmla="*/ 14 h 62"/>
                <a:gd name="T30" fmla="*/ 49 w 76"/>
                <a:gd name="T31" fmla="*/ 14 h 62"/>
                <a:gd name="T32" fmla="*/ 42 w 76"/>
                <a:gd name="T33" fmla="*/ 21 h 62"/>
                <a:gd name="T34" fmla="*/ 42 w 76"/>
                <a:gd name="T35" fmla="*/ 28 h 62"/>
                <a:gd name="T36" fmla="*/ 42 w 76"/>
                <a:gd name="T37" fmla="*/ 62 h 62"/>
                <a:gd name="T38" fmla="*/ 28 w 76"/>
                <a:gd name="T39" fmla="*/ 62 h 62"/>
                <a:gd name="T40" fmla="*/ 28 w 76"/>
                <a:gd name="T41" fmla="*/ 28 h 62"/>
                <a:gd name="T42" fmla="*/ 28 w 76"/>
                <a:gd name="T43" fmla="*/ 14 h 62"/>
                <a:gd name="T44" fmla="*/ 21 w 76"/>
                <a:gd name="T45" fmla="*/ 14 h 62"/>
                <a:gd name="T46" fmla="*/ 14 w 76"/>
                <a:gd name="T47" fmla="*/ 21 h 62"/>
                <a:gd name="T48" fmla="*/ 14 w 76"/>
                <a:gd name="T49" fmla="*/ 28 h 62"/>
                <a:gd name="T50" fmla="*/ 14 w 76"/>
                <a:gd name="T51" fmla="*/ 62 h 62"/>
                <a:gd name="T52" fmla="*/ 0 w 76"/>
                <a:gd name="T53" fmla="*/ 62 h 62"/>
                <a:gd name="T54" fmla="*/ 0 w 76"/>
                <a:gd name="T55" fmla="*/ 21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3" name="Freeform 102"/>
            <p:cNvSpPr>
              <a:spLocks/>
            </p:cNvSpPr>
            <p:nvPr/>
          </p:nvSpPr>
          <p:spPr bwMode="auto">
            <a:xfrm>
              <a:off x="2322" y="3028"/>
              <a:ext cx="48" cy="90"/>
            </a:xfrm>
            <a:custGeom>
              <a:avLst/>
              <a:gdLst>
                <a:gd name="T0" fmla="*/ 0 w 48"/>
                <a:gd name="T1" fmla="*/ 21 h 90"/>
                <a:gd name="T2" fmla="*/ 0 w 48"/>
                <a:gd name="T3" fmla="*/ 0 h 90"/>
                <a:gd name="T4" fmla="*/ 14 w 48"/>
                <a:gd name="T5" fmla="*/ 0 h 90"/>
                <a:gd name="T6" fmla="*/ 14 w 48"/>
                <a:gd name="T7" fmla="*/ 7 h 90"/>
                <a:gd name="T8" fmla="*/ 28 w 48"/>
                <a:gd name="T9" fmla="*/ 0 h 90"/>
                <a:gd name="T10" fmla="*/ 41 w 48"/>
                <a:gd name="T11" fmla="*/ 7 h 90"/>
                <a:gd name="T12" fmla="*/ 48 w 48"/>
                <a:gd name="T13" fmla="*/ 35 h 90"/>
                <a:gd name="T14" fmla="*/ 41 w 48"/>
                <a:gd name="T15" fmla="*/ 55 h 90"/>
                <a:gd name="T16" fmla="*/ 28 w 48"/>
                <a:gd name="T17" fmla="*/ 69 h 90"/>
                <a:gd name="T18" fmla="*/ 14 w 48"/>
                <a:gd name="T19" fmla="*/ 62 h 90"/>
                <a:gd name="T20" fmla="*/ 14 w 48"/>
                <a:gd name="T21" fmla="*/ 90 h 90"/>
                <a:gd name="T22" fmla="*/ 0 w 48"/>
                <a:gd name="T23" fmla="*/ 90 h 90"/>
                <a:gd name="T24" fmla="*/ 0 w 48"/>
                <a:gd name="T25" fmla="*/ 21 h 90"/>
                <a:gd name="T26" fmla="*/ 14 w 48"/>
                <a:gd name="T27" fmla="*/ 42 h 90"/>
                <a:gd name="T28" fmla="*/ 14 w 48"/>
                <a:gd name="T29" fmla="*/ 48 h 90"/>
                <a:gd name="T30" fmla="*/ 28 w 48"/>
                <a:gd name="T31" fmla="*/ 55 h 90"/>
                <a:gd name="T32" fmla="*/ 34 w 48"/>
                <a:gd name="T33" fmla="*/ 48 h 90"/>
                <a:gd name="T34" fmla="*/ 34 w 48"/>
                <a:gd name="T35" fmla="*/ 35 h 90"/>
                <a:gd name="T36" fmla="*/ 34 w 48"/>
                <a:gd name="T37" fmla="*/ 21 h 90"/>
                <a:gd name="T38" fmla="*/ 28 w 48"/>
                <a:gd name="T39" fmla="*/ 14 h 90"/>
                <a:gd name="T40" fmla="*/ 14 w 48"/>
                <a:gd name="T41" fmla="*/ 21 h 90"/>
                <a:gd name="T42" fmla="*/ 14 w 48"/>
                <a:gd name="T43" fmla="*/ 28 h 90"/>
                <a:gd name="T44" fmla="*/ 14 w 48"/>
                <a:gd name="T45" fmla="*/ 42 h 90"/>
                <a:gd name="T46" fmla="*/ 0 w 48"/>
                <a:gd name="T47" fmla="*/ 21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4" name="Rectangle 103"/>
            <p:cNvSpPr>
              <a:spLocks noChangeArrowheads="1"/>
            </p:cNvSpPr>
            <p:nvPr/>
          </p:nvSpPr>
          <p:spPr bwMode="auto">
            <a:xfrm>
              <a:off x="2377" y="3001"/>
              <a:ext cx="14" cy="8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905" name="Freeform 104"/>
            <p:cNvSpPr>
              <a:spLocks/>
            </p:cNvSpPr>
            <p:nvPr/>
          </p:nvSpPr>
          <p:spPr bwMode="auto">
            <a:xfrm>
              <a:off x="2405" y="3028"/>
              <a:ext cx="41" cy="69"/>
            </a:xfrm>
            <a:custGeom>
              <a:avLst/>
              <a:gdLst>
                <a:gd name="T0" fmla="*/ 13 w 41"/>
                <a:gd name="T1" fmla="*/ 35 h 69"/>
                <a:gd name="T2" fmla="*/ 20 w 41"/>
                <a:gd name="T3" fmla="*/ 48 h 69"/>
                <a:gd name="T4" fmla="*/ 27 w 41"/>
                <a:gd name="T5" fmla="*/ 55 h 69"/>
                <a:gd name="T6" fmla="*/ 41 w 41"/>
                <a:gd name="T7" fmla="*/ 55 h 69"/>
                <a:gd name="T8" fmla="*/ 41 w 41"/>
                <a:gd name="T9" fmla="*/ 62 h 69"/>
                <a:gd name="T10" fmla="*/ 27 w 41"/>
                <a:gd name="T11" fmla="*/ 69 h 69"/>
                <a:gd name="T12" fmla="*/ 7 w 41"/>
                <a:gd name="T13" fmla="*/ 55 h 69"/>
                <a:gd name="T14" fmla="*/ 0 w 41"/>
                <a:gd name="T15" fmla="*/ 35 h 69"/>
                <a:gd name="T16" fmla="*/ 7 w 41"/>
                <a:gd name="T17" fmla="*/ 7 h 69"/>
                <a:gd name="T18" fmla="*/ 27 w 41"/>
                <a:gd name="T19" fmla="*/ 0 h 69"/>
                <a:gd name="T20" fmla="*/ 41 w 41"/>
                <a:gd name="T21" fmla="*/ 7 h 69"/>
                <a:gd name="T22" fmla="*/ 41 w 41"/>
                <a:gd name="T23" fmla="*/ 28 h 69"/>
                <a:gd name="T24" fmla="*/ 41 w 41"/>
                <a:gd name="T25" fmla="*/ 35 h 69"/>
                <a:gd name="T26" fmla="*/ 13 w 41"/>
                <a:gd name="T27" fmla="*/ 35 h 69"/>
                <a:gd name="T28" fmla="*/ 34 w 41"/>
                <a:gd name="T29" fmla="*/ 28 h 69"/>
                <a:gd name="T30" fmla="*/ 27 w 41"/>
                <a:gd name="T31" fmla="*/ 14 h 69"/>
                <a:gd name="T32" fmla="*/ 20 w 41"/>
                <a:gd name="T33" fmla="*/ 14 h 69"/>
                <a:gd name="T34" fmla="*/ 13 w 41"/>
                <a:gd name="T35" fmla="*/ 14 h 69"/>
                <a:gd name="T36" fmla="*/ 13 w 41"/>
                <a:gd name="T37" fmla="*/ 28 h 69"/>
                <a:gd name="T38" fmla="*/ 34 w 41"/>
                <a:gd name="T39" fmla="*/ 28 h 69"/>
                <a:gd name="T40" fmla="*/ 13 w 41"/>
                <a:gd name="T41" fmla="*/ 35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6" name="Freeform 105"/>
            <p:cNvSpPr>
              <a:spLocks/>
            </p:cNvSpPr>
            <p:nvPr/>
          </p:nvSpPr>
          <p:spPr bwMode="auto">
            <a:xfrm>
              <a:off x="2460" y="3028"/>
              <a:ext cx="69" cy="62"/>
            </a:xfrm>
            <a:custGeom>
              <a:avLst/>
              <a:gdLst>
                <a:gd name="T0" fmla="*/ 0 w 69"/>
                <a:gd name="T1" fmla="*/ 21 h 62"/>
                <a:gd name="T2" fmla="*/ 0 w 69"/>
                <a:gd name="T3" fmla="*/ 0 h 62"/>
                <a:gd name="T4" fmla="*/ 14 w 69"/>
                <a:gd name="T5" fmla="*/ 0 h 62"/>
                <a:gd name="T6" fmla="*/ 14 w 69"/>
                <a:gd name="T7" fmla="*/ 7 h 62"/>
                <a:gd name="T8" fmla="*/ 27 w 69"/>
                <a:gd name="T9" fmla="*/ 0 h 62"/>
                <a:gd name="T10" fmla="*/ 34 w 69"/>
                <a:gd name="T11" fmla="*/ 0 h 62"/>
                <a:gd name="T12" fmla="*/ 41 w 69"/>
                <a:gd name="T13" fmla="*/ 7 h 62"/>
                <a:gd name="T14" fmla="*/ 48 w 69"/>
                <a:gd name="T15" fmla="*/ 0 h 62"/>
                <a:gd name="T16" fmla="*/ 55 w 69"/>
                <a:gd name="T17" fmla="*/ 0 h 62"/>
                <a:gd name="T18" fmla="*/ 69 w 69"/>
                <a:gd name="T19" fmla="*/ 7 h 62"/>
                <a:gd name="T20" fmla="*/ 69 w 69"/>
                <a:gd name="T21" fmla="*/ 21 h 62"/>
                <a:gd name="T22" fmla="*/ 69 w 69"/>
                <a:gd name="T23" fmla="*/ 62 h 62"/>
                <a:gd name="T24" fmla="*/ 55 w 69"/>
                <a:gd name="T25" fmla="*/ 62 h 62"/>
                <a:gd name="T26" fmla="*/ 55 w 69"/>
                <a:gd name="T27" fmla="*/ 28 h 62"/>
                <a:gd name="T28" fmla="*/ 55 w 69"/>
                <a:gd name="T29" fmla="*/ 14 h 62"/>
                <a:gd name="T30" fmla="*/ 48 w 69"/>
                <a:gd name="T31" fmla="*/ 14 h 62"/>
                <a:gd name="T32" fmla="*/ 41 w 69"/>
                <a:gd name="T33" fmla="*/ 21 h 62"/>
                <a:gd name="T34" fmla="*/ 41 w 69"/>
                <a:gd name="T35" fmla="*/ 28 h 62"/>
                <a:gd name="T36" fmla="*/ 41 w 69"/>
                <a:gd name="T37" fmla="*/ 62 h 62"/>
                <a:gd name="T38" fmla="*/ 27 w 69"/>
                <a:gd name="T39" fmla="*/ 62 h 62"/>
                <a:gd name="T40" fmla="*/ 27 w 69"/>
                <a:gd name="T41" fmla="*/ 28 h 62"/>
                <a:gd name="T42" fmla="*/ 27 w 69"/>
                <a:gd name="T43" fmla="*/ 14 h 62"/>
                <a:gd name="T44" fmla="*/ 20 w 69"/>
                <a:gd name="T45" fmla="*/ 14 h 62"/>
                <a:gd name="T46" fmla="*/ 14 w 69"/>
                <a:gd name="T47" fmla="*/ 21 h 62"/>
                <a:gd name="T48" fmla="*/ 14 w 69"/>
                <a:gd name="T49" fmla="*/ 28 h 62"/>
                <a:gd name="T50" fmla="*/ 14 w 69"/>
                <a:gd name="T51" fmla="*/ 62 h 62"/>
                <a:gd name="T52" fmla="*/ 0 w 69"/>
                <a:gd name="T53" fmla="*/ 62 h 62"/>
                <a:gd name="T54" fmla="*/ 0 w 69"/>
                <a:gd name="T55" fmla="*/ 21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7" name="Freeform 106"/>
            <p:cNvSpPr>
              <a:spLocks/>
            </p:cNvSpPr>
            <p:nvPr/>
          </p:nvSpPr>
          <p:spPr bwMode="auto">
            <a:xfrm>
              <a:off x="2543" y="3028"/>
              <a:ext cx="41" cy="69"/>
            </a:xfrm>
            <a:custGeom>
              <a:avLst/>
              <a:gdLst>
                <a:gd name="T0" fmla="*/ 13 w 41"/>
                <a:gd name="T1" fmla="*/ 35 h 69"/>
                <a:gd name="T2" fmla="*/ 13 w 41"/>
                <a:gd name="T3" fmla="*/ 48 h 69"/>
                <a:gd name="T4" fmla="*/ 27 w 41"/>
                <a:gd name="T5" fmla="*/ 55 h 69"/>
                <a:gd name="T6" fmla="*/ 41 w 41"/>
                <a:gd name="T7" fmla="*/ 55 h 69"/>
                <a:gd name="T8" fmla="*/ 41 w 41"/>
                <a:gd name="T9" fmla="*/ 62 h 69"/>
                <a:gd name="T10" fmla="*/ 27 w 41"/>
                <a:gd name="T11" fmla="*/ 69 h 69"/>
                <a:gd name="T12" fmla="*/ 6 w 41"/>
                <a:gd name="T13" fmla="*/ 55 h 69"/>
                <a:gd name="T14" fmla="*/ 0 w 41"/>
                <a:gd name="T15" fmla="*/ 35 h 69"/>
                <a:gd name="T16" fmla="*/ 6 w 41"/>
                <a:gd name="T17" fmla="*/ 7 h 69"/>
                <a:gd name="T18" fmla="*/ 20 w 41"/>
                <a:gd name="T19" fmla="*/ 0 h 69"/>
                <a:gd name="T20" fmla="*/ 41 w 41"/>
                <a:gd name="T21" fmla="*/ 7 h 69"/>
                <a:gd name="T22" fmla="*/ 41 w 41"/>
                <a:gd name="T23" fmla="*/ 28 h 69"/>
                <a:gd name="T24" fmla="*/ 41 w 41"/>
                <a:gd name="T25" fmla="*/ 35 h 69"/>
                <a:gd name="T26" fmla="*/ 13 w 41"/>
                <a:gd name="T27" fmla="*/ 35 h 69"/>
                <a:gd name="T28" fmla="*/ 27 w 41"/>
                <a:gd name="T29" fmla="*/ 28 h 69"/>
                <a:gd name="T30" fmla="*/ 27 w 41"/>
                <a:gd name="T31" fmla="*/ 14 h 69"/>
                <a:gd name="T32" fmla="*/ 20 w 41"/>
                <a:gd name="T33" fmla="*/ 14 h 69"/>
                <a:gd name="T34" fmla="*/ 13 w 41"/>
                <a:gd name="T35" fmla="*/ 14 h 69"/>
                <a:gd name="T36" fmla="*/ 13 w 41"/>
                <a:gd name="T37" fmla="*/ 28 h 69"/>
                <a:gd name="T38" fmla="*/ 27 w 41"/>
                <a:gd name="T39" fmla="*/ 28 h 69"/>
                <a:gd name="T40" fmla="*/ 13 w 41"/>
                <a:gd name="T41" fmla="*/ 35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8" name="Freeform 107"/>
            <p:cNvSpPr>
              <a:spLocks/>
            </p:cNvSpPr>
            <p:nvPr/>
          </p:nvSpPr>
          <p:spPr bwMode="auto">
            <a:xfrm>
              <a:off x="2598" y="3028"/>
              <a:ext cx="41" cy="62"/>
            </a:xfrm>
            <a:custGeom>
              <a:avLst/>
              <a:gdLst>
                <a:gd name="T0" fmla="*/ 0 w 41"/>
                <a:gd name="T1" fmla="*/ 21 h 62"/>
                <a:gd name="T2" fmla="*/ 0 w 41"/>
                <a:gd name="T3" fmla="*/ 0 h 62"/>
                <a:gd name="T4" fmla="*/ 7 w 41"/>
                <a:gd name="T5" fmla="*/ 0 h 62"/>
                <a:gd name="T6" fmla="*/ 7 w 41"/>
                <a:gd name="T7" fmla="*/ 7 h 62"/>
                <a:gd name="T8" fmla="*/ 13 w 41"/>
                <a:gd name="T9" fmla="*/ 7 h 62"/>
                <a:gd name="T10" fmla="*/ 27 w 41"/>
                <a:gd name="T11" fmla="*/ 0 h 62"/>
                <a:gd name="T12" fmla="*/ 34 w 41"/>
                <a:gd name="T13" fmla="*/ 7 h 62"/>
                <a:gd name="T14" fmla="*/ 41 w 41"/>
                <a:gd name="T15" fmla="*/ 21 h 62"/>
                <a:gd name="T16" fmla="*/ 41 w 41"/>
                <a:gd name="T17" fmla="*/ 62 h 62"/>
                <a:gd name="T18" fmla="*/ 27 w 41"/>
                <a:gd name="T19" fmla="*/ 62 h 62"/>
                <a:gd name="T20" fmla="*/ 27 w 41"/>
                <a:gd name="T21" fmla="*/ 28 h 62"/>
                <a:gd name="T22" fmla="*/ 27 w 41"/>
                <a:gd name="T23" fmla="*/ 14 h 62"/>
                <a:gd name="T24" fmla="*/ 20 w 41"/>
                <a:gd name="T25" fmla="*/ 14 h 62"/>
                <a:gd name="T26" fmla="*/ 13 w 41"/>
                <a:gd name="T27" fmla="*/ 21 h 62"/>
                <a:gd name="T28" fmla="*/ 13 w 41"/>
                <a:gd name="T29" fmla="*/ 28 h 62"/>
                <a:gd name="T30" fmla="*/ 13 w 41"/>
                <a:gd name="T31" fmla="*/ 62 h 62"/>
                <a:gd name="T32" fmla="*/ 0 w 41"/>
                <a:gd name="T33" fmla="*/ 62 h 62"/>
                <a:gd name="T34" fmla="*/ 0 w 41"/>
                <a:gd name="T35" fmla="*/ 21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09" name="Freeform 108"/>
            <p:cNvSpPr>
              <a:spLocks/>
            </p:cNvSpPr>
            <p:nvPr/>
          </p:nvSpPr>
          <p:spPr bwMode="auto">
            <a:xfrm>
              <a:off x="2646" y="3014"/>
              <a:ext cx="34" cy="83"/>
            </a:xfrm>
            <a:custGeom>
              <a:avLst/>
              <a:gdLst>
                <a:gd name="T0" fmla="*/ 21 w 34"/>
                <a:gd name="T1" fmla="*/ 0 h 83"/>
                <a:gd name="T2" fmla="*/ 21 w 34"/>
                <a:gd name="T3" fmla="*/ 14 h 83"/>
                <a:gd name="T4" fmla="*/ 34 w 34"/>
                <a:gd name="T5" fmla="*/ 14 h 83"/>
                <a:gd name="T6" fmla="*/ 34 w 34"/>
                <a:gd name="T7" fmla="*/ 28 h 83"/>
                <a:gd name="T8" fmla="*/ 21 w 34"/>
                <a:gd name="T9" fmla="*/ 28 h 83"/>
                <a:gd name="T10" fmla="*/ 21 w 34"/>
                <a:gd name="T11" fmla="*/ 56 h 83"/>
                <a:gd name="T12" fmla="*/ 27 w 34"/>
                <a:gd name="T13" fmla="*/ 69 h 83"/>
                <a:gd name="T14" fmla="*/ 34 w 34"/>
                <a:gd name="T15" fmla="*/ 69 h 83"/>
                <a:gd name="T16" fmla="*/ 34 w 34"/>
                <a:gd name="T17" fmla="*/ 76 h 83"/>
                <a:gd name="T18" fmla="*/ 27 w 34"/>
                <a:gd name="T19" fmla="*/ 83 h 83"/>
                <a:gd name="T20" fmla="*/ 14 w 34"/>
                <a:gd name="T21" fmla="*/ 76 h 83"/>
                <a:gd name="T22" fmla="*/ 7 w 34"/>
                <a:gd name="T23" fmla="*/ 62 h 83"/>
                <a:gd name="T24" fmla="*/ 7 w 34"/>
                <a:gd name="T25" fmla="*/ 28 h 83"/>
                <a:gd name="T26" fmla="*/ 0 w 34"/>
                <a:gd name="T27" fmla="*/ 28 h 83"/>
                <a:gd name="T28" fmla="*/ 0 w 34"/>
                <a:gd name="T29" fmla="*/ 14 h 83"/>
                <a:gd name="T30" fmla="*/ 7 w 34"/>
                <a:gd name="T31" fmla="*/ 14 h 83"/>
                <a:gd name="T32" fmla="*/ 7 w 34"/>
                <a:gd name="T33" fmla="*/ 7 h 83"/>
                <a:gd name="T34" fmla="*/ 21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0" name="Freeform 109"/>
            <p:cNvSpPr>
              <a:spLocks/>
            </p:cNvSpPr>
            <p:nvPr/>
          </p:nvSpPr>
          <p:spPr bwMode="auto">
            <a:xfrm>
              <a:off x="2198" y="3145"/>
              <a:ext cx="55" cy="90"/>
            </a:xfrm>
            <a:custGeom>
              <a:avLst/>
              <a:gdLst>
                <a:gd name="T0" fmla="*/ 21 w 55"/>
                <a:gd name="T1" fmla="*/ 62 h 90"/>
                <a:gd name="T2" fmla="*/ 14 w 55"/>
                <a:gd name="T3" fmla="*/ 90 h 90"/>
                <a:gd name="T4" fmla="*/ 0 w 55"/>
                <a:gd name="T5" fmla="*/ 90 h 90"/>
                <a:gd name="T6" fmla="*/ 21 w 55"/>
                <a:gd name="T7" fmla="*/ 0 h 90"/>
                <a:gd name="T8" fmla="*/ 41 w 55"/>
                <a:gd name="T9" fmla="*/ 0 h 90"/>
                <a:gd name="T10" fmla="*/ 55 w 55"/>
                <a:gd name="T11" fmla="*/ 90 h 90"/>
                <a:gd name="T12" fmla="*/ 41 w 55"/>
                <a:gd name="T13" fmla="*/ 90 h 90"/>
                <a:gd name="T14" fmla="*/ 41 w 55"/>
                <a:gd name="T15" fmla="*/ 62 h 90"/>
                <a:gd name="T16" fmla="*/ 21 w 55"/>
                <a:gd name="T17" fmla="*/ 62 h 90"/>
                <a:gd name="T18" fmla="*/ 34 w 55"/>
                <a:gd name="T19" fmla="*/ 55 h 90"/>
                <a:gd name="T20" fmla="*/ 34 w 55"/>
                <a:gd name="T21" fmla="*/ 35 h 90"/>
                <a:gd name="T22" fmla="*/ 27 w 55"/>
                <a:gd name="T23" fmla="*/ 14 h 90"/>
                <a:gd name="T24" fmla="*/ 27 w 55"/>
                <a:gd name="T25" fmla="*/ 35 h 90"/>
                <a:gd name="T26" fmla="*/ 21 w 55"/>
                <a:gd name="T27" fmla="*/ 55 h 90"/>
                <a:gd name="T28" fmla="*/ 34 w 55"/>
                <a:gd name="T29" fmla="*/ 55 h 90"/>
                <a:gd name="T30" fmla="*/ 21 w 55"/>
                <a:gd name="T31" fmla="*/ 62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1" name="Freeform 110"/>
            <p:cNvSpPr>
              <a:spLocks/>
            </p:cNvSpPr>
            <p:nvPr/>
          </p:nvSpPr>
          <p:spPr bwMode="auto">
            <a:xfrm>
              <a:off x="2260" y="3166"/>
              <a:ext cx="34" cy="69"/>
            </a:xfrm>
            <a:custGeom>
              <a:avLst/>
              <a:gdLst>
                <a:gd name="T0" fmla="*/ 34 w 34"/>
                <a:gd name="T1" fmla="*/ 62 h 69"/>
                <a:gd name="T2" fmla="*/ 28 w 34"/>
                <a:gd name="T3" fmla="*/ 69 h 69"/>
                <a:gd name="T4" fmla="*/ 7 w 34"/>
                <a:gd name="T5" fmla="*/ 62 h 69"/>
                <a:gd name="T6" fmla="*/ 0 w 34"/>
                <a:gd name="T7" fmla="*/ 34 h 69"/>
                <a:gd name="T8" fmla="*/ 7 w 34"/>
                <a:gd name="T9" fmla="*/ 14 h 69"/>
                <a:gd name="T10" fmla="*/ 14 w 34"/>
                <a:gd name="T11" fmla="*/ 7 h 69"/>
                <a:gd name="T12" fmla="*/ 28 w 34"/>
                <a:gd name="T13" fmla="*/ 0 h 69"/>
                <a:gd name="T14" fmla="*/ 34 w 34"/>
                <a:gd name="T15" fmla="*/ 7 h 69"/>
                <a:gd name="T16" fmla="*/ 34 w 34"/>
                <a:gd name="T17" fmla="*/ 14 h 69"/>
                <a:gd name="T18" fmla="*/ 28 w 34"/>
                <a:gd name="T19" fmla="*/ 14 h 69"/>
                <a:gd name="T20" fmla="*/ 21 w 34"/>
                <a:gd name="T21" fmla="*/ 21 h 69"/>
                <a:gd name="T22" fmla="*/ 14 w 34"/>
                <a:gd name="T23" fmla="*/ 34 h 69"/>
                <a:gd name="T24" fmla="*/ 21 w 34"/>
                <a:gd name="T25" fmla="*/ 48 h 69"/>
                <a:gd name="T26" fmla="*/ 28 w 34"/>
                <a:gd name="T27" fmla="*/ 55 h 69"/>
                <a:gd name="T28" fmla="*/ 34 w 34"/>
                <a:gd name="T29" fmla="*/ 55 h 69"/>
                <a:gd name="T30" fmla="*/ 34 w 34"/>
                <a:gd name="T31" fmla="*/ 62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2" name="Freeform 111"/>
            <p:cNvSpPr>
              <a:spLocks/>
            </p:cNvSpPr>
            <p:nvPr/>
          </p:nvSpPr>
          <p:spPr bwMode="auto">
            <a:xfrm>
              <a:off x="2301" y="3152"/>
              <a:ext cx="35" cy="83"/>
            </a:xfrm>
            <a:custGeom>
              <a:avLst/>
              <a:gdLst>
                <a:gd name="T0" fmla="*/ 21 w 35"/>
                <a:gd name="T1" fmla="*/ 0 h 83"/>
                <a:gd name="T2" fmla="*/ 21 w 35"/>
                <a:gd name="T3" fmla="*/ 14 h 83"/>
                <a:gd name="T4" fmla="*/ 35 w 35"/>
                <a:gd name="T5" fmla="*/ 14 h 83"/>
                <a:gd name="T6" fmla="*/ 35 w 35"/>
                <a:gd name="T7" fmla="*/ 28 h 83"/>
                <a:gd name="T8" fmla="*/ 21 w 35"/>
                <a:gd name="T9" fmla="*/ 28 h 83"/>
                <a:gd name="T10" fmla="*/ 21 w 35"/>
                <a:gd name="T11" fmla="*/ 62 h 83"/>
                <a:gd name="T12" fmla="*/ 21 w 35"/>
                <a:gd name="T13" fmla="*/ 69 h 83"/>
                <a:gd name="T14" fmla="*/ 28 w 35"/>
                <a:gd name="T15" fmla="*/ 69 h 83"/>
                <a:gd name="T16" fmla="*/ 35 w 35"/>
                <a:gd name="T17" fmla="*/ 69 h 83"/>
                <a:gd name="T18" fmla="*/ 35 w 35"/>
                <a:gd name="T19" fmla="*/ 83 h 83"/>
                <a:gd name="T20" fmla="*/ 21 w 35"/>
                <a:gd name="T21" fmla="*/ 83 h 83"/>
                <a:gd name="T22" fmla="*/ 14 w 35"/>
                <a:gd name="T23" fmla="*/ 76 h 83"/>
                <a:gd name="T24" fmla="*/ 7 w 35"/>
                <a:gd name="T25" fmla="*/ 62 h 83"/>
                <a:gd name="T26" fmla="*/ 7 w 35"/>
                <a:gd name="T27" fmla="*/ 28 h 83"/>
                <a:gd name="T28" fmla="*/ 0 w 35"/>
                <a:gd name="T29" fmla="*/ 28 h 83"/>
                <a:gd name="T30" fmla="*/ 0 w 35"/>
                <a:gd name="T31" fmla="*/ 14 h 83"/>
                <a:gd name="T32" fmla="*/ 7 w 35"/>
                <a:gd name="T33" fmla="*/ 14 h 83"/>
                <a:gd name="T34" fmla="*/ 7 w 35"/>
                <a:gd name="T35" fmla="*/ 7 h 83"/>
                <a:gd name="T36" fmla="*/ 21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3" name="Freeform 112"/>
            <p:cNvSpPr>
              <a:spLocks/>
            </p:cNvSpPr>
            <p:nvPr/>
          </p:nvSpPr>
          <p:spPr bwMode="auto">
            <a:xfrm>
              <a:off x="2343" y="3145"/>
              <a:ext cx="13" cy="90"/>
            </a:xfrm>
            <a:custGeom>
              <a:avLst/>
              <a:gdLst>
                <a:gd name="T0" fmla="*/ 13 w 13"/>
                <a:gd name="T1" fmla="*/ 7 h 90"/>
                <a:gd name="T2" fmla="*/ 7 w 13"/>
                <a:gd name="T3" fmla="*/ 14 h 90"/>
                <a:gd name="T4" fmla="*/ 0 w 13"/>
                <a:gd name="T5" fmla="*/ 7 h 90"/>
                <a:gd name="T6" fmla="*/ 0 w 13"/>
                <a:gd name="T7" fmla="*/ 0 h 90"/>
                <a:gd name="T8" fmla="*/ 7 w 13"/>
                <a:gd name="T9" fmla="*/ 0 h 90"/>
                <a:gd name="T10" fmla="*/ 7 w 13"/>
                <a:gd name="T11" fmla="*/ 7 h 90"/>
                <a:gd name="T12" fmla="*/ 13 w 13"/>
                <a:gd name="T13" fmla="*/ 7 h 90"/>
                <a:gd name="T14" fmla="*/ 0 w 13"/>
                <a:gd name="T15" fmla="*/ 90 h 90"/>
                <a:gd name="T16" fmla="*/ 0 w 13"/>
                <a:gd name="T17" fmla="*/ 21 h 90"/>
                <a:gd name="T18" fmla="*/ 13 w 13"/>
                <a:gd name="T19" fmla="*/ 21 h 90"/>
                <a:gd name="T20" fmla="*/ 13 w 13"/>
                <a:gd name="T21" fmla="*/ 90 h 90"/>
                <a:gd name="T22" fmla="*/ 0 w 13"/>
                <a:gd name="T23" fmla="*/ 90 h 90"/>
                <a:gd name="T24" fmla="*/ 13 w 13"/>
                <a:gd name="T25" fmla="*/ 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4" name="Freeform 113"/>
            <p:cNvSpPr>
              <a:spLocks/>
            </p:cNvSpPr>
            <p:nvPr/>
          </p:nvSpPr>
          <p:spPr bwMode="auto">
            <a:xfrm>
              <a:off x="2370" y="3166"/>
              <a:ext cx="42" cy="69"/>
            </a:xfrm>
            <a:custGeom>
              <a:avLst/>
              <a:gdLst>
                <a:gd name="T0" fmla="*/ 42 w 42"/>
                <a:gd name="T1" fmla="*/ 34 h 69"/>
                <a:gd name="T2" fmla="*/ 42 w 42"/>
                <a:gd name="T3" fmla="*/ 48 h 69"/>
                <a:gd name="T4" fmla="*/ 35 w 42"/>
                <a:gd name="T5" fmla="*/ 62 h 69"/>
                <a:gd name="T6" fmla="*/ 21 w 42"/>
                <a:gd name="T7" fmla="*/ 69 h 69"/>
                <a:gd name="T8" fmla="*/ 7 w 42"/>
                <a:gd name="T9" fmla="*/ 62 h 69"/>
                <a:gd name="T10" fmla="*/ 0 w 42"/>
                <a:gd name="T11" fmla="*/ 34 h 69"/>
                <a:gd name="T12" fmla="*/ 7 w 42"/>
                <a:gd name="T13" fmla="*/ 7 h 69"/>
                <a:gd name="T14" fmla="*/ 21 w 42"/>
                <a:gd name="T15" fmla="*/ 0 h 69"/>
                <a:gd name="T16" fmla="*/ 35 w 42"/>
                <a:gd name="T17" fmla="*/ 7 h 69"/>
                <a:gd name="T18" fmla="*/ 35 w 42"/>
                <a:gd name="T19" fmla="*/ 34 h 69"/>
                <a:gd name="T20" fmla="*/ 42 w 42"/>
                <a:gd name="T21" fmla="*/ 34 h 69"/>
                <a:gd name="T22" fmla="*/ 14 w 42"/>
                <a:gd name="T23" fmla="*/ 34 h 69"/>
                <a:gd name="T24" fmla="*/ 14 w 42"/>
                <a:gd name="T25" fmla="*/ 48 h 69"/>
                <a:gd name="T26" fmla="*/ 21 w 42"/>
                <a:gd name="T27" fmla="*/ 55 h 69"/>
                <a:gd name="T28" fmla="*/ 28 w 42"/>
                <a:gd name="T29" fmla="*/ 48 h 69"/>
                <a:gd name="T30" fmla="*/ 28 w 42"/>
                <a:gd name="T31" fmla="*/ 34 h 69"/>
                <a:gd name="T32" fmla="*/ 28 w 42"/>
                <a:gd name="T33" fmla="*/ 21 h 69"/>
                <a:gd name="T34" fmla="*/ 21 w 42"/>
                <a:gd name="T35" fmla="*/ 14 h 69"/>
                <a:gd name="T36" fmla="*/ 14 w 42"/>
                <a:gd name="T37" fmla="*/ 21 h 69"/>
                <a:gd name="T38" fmla="*/ 14 w 42"/>
                <a:gd name="T39" fmla="*/ 34 h 69"/>
                <a:gd name="T40" fmla="*/ 42 w 42"/>
                <a:gd name="T41" fmla="*/ 34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5" name="Freeform 114"/>
            <p:cNvSpPr>
              <a:spLocks/>
            </p:cNvSpPr>
            <p:nvPr/>
          </p:nvSpPr>
          <p:spPr bwMode="auto">
            <a:xfrm>
              <a:off x="2425" y="3166"/>
              <a:ext cx="42" cy="69"/>
            </a:xfrm>
            <a:custGeom>
              <a:avLst/>
              <a:gdLst>
                <a:gd name="T0" fmla="*/ 0 w 42"/>
                <a:gd name="T1" fmla="*/ 21 h 69"/>
                <a:gd name="T2" fmla="*/ 0 w 42"/>
                <a:gd name="T3" fmla="*/ 0 h 69"/>
                <a:gd name="T4" fmla="*/ 7 w 42"/>
                <a:gd name="T5" fmla="*/ 0 h 69"/>
                <a:gd name="T6" fmla="*/ 14 w 42"/>
                <a:gd name="T7" fmla="*/ 7 h 69"/>
                <a:gd name="T8" fmla="*/ 28 w 42"/>
                <a:gd name="T9" fmla="*/ 0 h 69"/>
                <a:gd name="T10" fmla="*/ 42 w 42"/>
                <a:gd name="T11" fmla="*/ 7 h 69"/>
                <a:gd name="T12" fmla="*/ 42 w 42"/>
                <a:gd name="T13" fmla="*/ 28 h 69"/>
                <a:gd name="T14" fmla="*/ 42 w 42"/>
                <a:gd name="T15" fmla="*/ 69 h 69"/>
                <a:gd name="T16" fmla="*/ 28 w 42"/>
                <a:gd name="T17" fmla="*/ 69 h 69"/>
                <a:gd name="T18" fmla="*/ 28 w 42"/>
                <a:gd name="T19" fmla="*/ 28 h 69"/>
                <a:gd name="T20" fmla="*/ 28 w 42"/>
                <a:gd name="T21" fmla="*/ 21 h 69"/>
                <a:gd name="T22" fmla="*/ 21 w 42"/>
                <a:gd name="T23" fmla="*/ 14 h 69"/>
                <a:gd name="T24" fmla="*/ 14 w 42"/>
                <a:gd name="T25" fmla="*/ 21 h 69"/>
                <a:gd name="T26" fmla="*/ 14 w 42"/>
                <a:gd name="T27" fmla="*/ 28 h 69"/>
                <a:gd name="T28" fmla="*/ 14 w 42"/>
                <a:gd name="T29" fmla="*/ 69 h 69"/>
                <a:gd name="T30" fmla="*/ 0 w 42"/>
                <a:gd name="T31" fmla="*/ 69 h 69"/>
                <a:gd name="T32" fmla="*/ 0 w 42"/>
                <a:gd name="T33" fmla="*/ 21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6" name="Freeform 115"/>
            <p:cNvSpPr>
              <a:spLocks/>
            </p:cNvSpPr>
            <p:nvPr/>
          </p:nvSpPr>
          <p:spPr bwMode="auto">
            <a:xfrm>
              <a:off x="2501" y="3145"/>
              <a:ext cx="48" cy="90"/>
            </a:xfrm>
            <a:custGeom>
              <a:avLst/>
              <a:gdLst>
                <a:gd name="T0" fmla="*/ 0 w 48"/>
                <a:gd name="T1" fmla="*/ 0 h 90"/>
                <a:gd name="T2" fmla="*/ 21 w 48"/>
                <a:gd name="T3" fmla="*/ 0 h 90"/>
                <a:gd name="T4" fmla="*/ 42 w 48"/>
                <a:gd name="T5" fmla="*/ 7 h 90"/>
                <a:gd name="T6" fmla="*/ 48 w 48"/>
                <a:gd name="T7" fmla="*/ 21 h 90"/>
                <a:gd name="T8" fmla="*/ 42 w 48"/>
                <a:gd name="T9" fmla="*/ 42 h 90"/>
                <a:gd name="T10" fmla="*/ 28 w 48"/>
                <a:gd name="T11" fmla="*/ 49 h 90"/>
                <a:gd name="T12" fmla="*/ 21 w 48"/>
                <a:gd name="T13" fmla="*/ 55 h 90"/>
                <a:gd name="T14" fmla="*/ 14 w 48"/>
                <a:gd name="T15" fmla="*/ 55 h 90"/>
                <a:gd name="T16" fmla="*/ 14 w 48"/>
                <a:gd name="T17" fmla="*/ 90 h 90"/>
                <a:gd name="T18" fmla="*/ 0 w 48"/>
                <a:gd name="T19" fmla="*/ 90 h 90"/>
                <a:gd name="T20" fmla="*/ 0 w 48"/>
                <a:gd name="T21" fmla="*/ 0 h 90"/>
                <a:gd name="T22" fmla="*/ 14 w 48"/>
                <a:gd name="T23" fmla="*/ 42 h 90"/>
                <a:gd name="T24" fmla="*/ 21 w 48"/>
                <a:gd name="T25" fmla="*/ 42 h 90"/>
                <a:gd name="T26" fmla="*/ 28 w 48"/>
                <a:gd name="T27" fmla="*/ 35 h 90"/>
                <a:gd name="T28" fmla="*/ 35 w 48"/>
                <a:gd name="T29" fmla="*/ 28 h 90"/>
                <a:gd name="T30" fmla="*/ 28 w 48"/>
                <a:gd name="T31" fmla="*/ 14 h 90"/>
                <a:gd name="T32" fmla="*/ 21 w 48"/>
                <a:gd name="T33" fmla="*/ 7 h 90"/>
                <a:gd name="T34" fmla="*/ 14 w 48"/>
                <a:gd name="T35" fmla="*/ 14 h 90"/>
                <a:gd name="T36" fmla="*/ 14 w 48"/>
                <a:gd name="T37" fmla="*/ 42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7" name="Rectangle 116"/>
            <p:cNvSpPr>
              <a:spLocks noChangeArrowheads="1"/>
            </p:cNvSpPr>
            <p:nvPr/>
          </p:nvSpPr>
          <p:spPr bwMode="auto">
            <a:xfrm>
              <a:off x="2556" y="3145"/>
              <a:ext cx="14" cy="9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918" name="Freeform 117"/>
            <p:cNvSpPr>
              <a:spLocks/>
            </p:cNvSpPr>
            <p:nvPr/>
          </p:nvSpPr>
          <p:spPr bwMode="auto">
            <a:xfrm>
              <a:off x="2584" y="3166"/>
              <a:ext cx="41" cy="69"/>
            </a:xfrm>
            <a:custGeom>
              <a:avLst/>
              <a:gdLst>
                <a:gd name="T0" fmla="*/ 41 w 41"/>
                <a:gd name="T1" fmla="*/ 55 h 69"/>
                <a:gd name="T2" fmla="*/ 41 w 41"/>
                <a:gd name="T3" fmla="*/ 69 h 69"/>
                <a:gd name="T4" fmla="*/ 27 w 41"/>
                <a:gd name="T5" fmla="*/ 69 h 69"/>
                <a:gd name="T6" fmla="*/ 27 w 41"/>
                <a:gd name="T7" fmla="*/ 62 h 69"/>
                <a:gd name="T8" fmla="*/ 14 w 41"/>
                <a:gd name="T9" fmla="*/ 69 h 69"/>
                <a:gd name="T10" fmla="*/ 0 w 41"/>
                <a:gd name="T11" fmla="*/ 62 h 69"/>
                <a:gd name="T12" fmla="*/ 0 w 41"/>
                <a:gd name="T13" fmla="*/ 48 h 69"/>
                <a:gd name="T14" fmla="*/ 0 w 41"/>
                <a:gd name="T15" fmla="*/ 41 h 69"/>
                <a:gd name="T16" fmla="*/ 7 w 41"/>
                <a:gd name="T17" fmla="*/ 28 h 69"/>
                <a:gd name="T18" fmla="*/ 27 w 41"/>
                <a:gd name="T19" fmla="*/ 28 h 69"/>
                <a:gd name="T20" fmla="*/ 27 w 41"/>
                <a:gd name="T21" fmla="*/ 21 h 69"/>
                <a:gd name="T22" fmla="*/ 21 w 41"/>
                <a:gd name="T23" fmla="*/ 14 h 69"/>
                <a:gd name="T24" fmla="*/ 14 w 41"/>
                <a:gd name="T25" fmla="*/ 14 h 69"/>
                <a:gd name="T26" fmla="*/ 7 w 41"/>
                <a:gd name="T27" fmla="*/ 14 h 69"/>
                <a:gd name="T28" fmla="*/ 0 w 41"/>
                <a:gd name="T29" fmla="*/ 7 h 69"/>
                <a:gd name="T30" fmla="*/ 21 w 41"/>
                <a:gd name="T31" fmla="*/ 0 h 69"/>
                <a:gd name="T32" fmla="*/ 34 w 41"/>
                <a:gd name="T33" fmla="*/ 7 h 69"/>
                <a:gd name="T34" fmla="*/ 41 w 41"/>
                <a:gd name="T35" fmla="*/ 28 h 69"/>
                <a:gd name="T36" fmla="*/ 41 w 41"/>
                <a:gd name="T37" fmla="*/ 55 h 69"/>
                <a:gd name="T38" fmla="*/ 27 w 41"/>
                <a:gd name="T39" fmla="*/ 34 h 69"/>
                <a:gd name="T40" fmla="*/ 14 w 41"/>
                <a:gd name="T41" fmla="*/ 34 h 69"/>
                <a:gd name="T42" fmla="*/ 14 w 41"/>
                <a:gd name="T43" fmla="*/ 48 h 69"/>
                <a:gd name="T44" fmla="*/ 14 w 41"/>
                <a:gd name="T45" fmla="*/ 55 h 69"/>
                <a:gd name="T46" fmla="*/ 21 w 41"/>
                <a:gd name="T47" fmla="*/ 55 h 69"/>
                <a:gd name="T48" fmla="*/ 27 w 41"/>
                <a:gd name="T49" fmla="*/ 48 h 69"/>
                <a:gd name="T50" fmla="*/ 27 w 41"/>
                <a:gd name="T51" fmla="*/ 34 h 69"/>
                <a:gd name="T52" fmla="*/ 41 w 41"/>
                <a:gd name="T53" fmla="*/ 55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19" name="Freeform 118"/>
            <p:cNvSpPr>
              <a:spLocks/>
            </p:cNvSpPr>
            <p:nvPr/>
          </p:nvSpPr>
          <p:spPr bwMode="auto">
            <a:xfrm>
              <a:off x="2639" y="3166"/>
              <a:ext cx="41" cy="69"/>
            </a:xfrm>
            <a:custGeom>
              <a:avLst/>
              <a:gdLst>
                <a:gd name="T0" fmla="*/ 0 w 41"/>
                <a:gd name="T1" fmla="*/ 21 h 69"/>
                <a:gd name="T2" fmla="*/ 0 w 41"/>
                <a:gd name="T3" fmla="*/ 0 h 69"/>
                <a:gd name="T4" fmla="*/ 7 w 41"/>
                <a:gd name="T5" fmla="*/ 0 h 69"/>
                <a:gd name="T6" fmla="*/ 7 w 41"/>
                <a:gd name="T7" fmla="*/ 7 h 69"/>
                <a:gd name="T8" fmla="*/ 28 w 41"/>
                <a:gd name="T9" fmla="*/ 0 h 69"/>
                <a:gd name="T10" fmla="*/ 34 w 41"/>
                <a:gd name="T11" fmla="*/ 7 h 69"/>
                <a:gd name="T12" fmla="*/ 41 w 41"/>
                <a:gd name="T13" fmla="*/ 28 h 69"/>
                <a:gd name="T14" fmla="*/ 41 w 41"/>
                <a:gd name="T15" fmla="*/ 69 h 69"/>
                <a:gd name="T16" fmla="*/ 28 w 41"/>
                <a:gd name="T17" fmla="*/ 69 h 69"/>
                <a:gd name="T18" fmla="*/ 28 w 41"/>
                <a:gd name="T19" fmla="*/ 28 h 69"/>
                <a:gd name="T20" fmla="*/ 28 w 41"/>
                <a:gd name="T21" fmla="*/ 21 h 69"/>
                <a:gd name="T22" fmla="*/ 21 w 41"/>
                <a:gd name="T23" fmla="*/ 14 h 69"/>
                <a:gd name="T24" fmla="*/ 14 w 41"/>
                <a:gd name="T25" fmla="*/ 21 h 69"/>
                <a:gd name="T26" fmla="*/ 14 w 41"/>
                <a:gd name="T27" fmla="*/ 28 h 69"/>
                <a:gd name="T28" fmla="*/ 14 w 41"/>
                <a:gd name="T29" fmla="*/ 69 h 69"/>
                <a:gd name="T30" fmla="*/ 0 w 41"/>
                <a:gd name="T31" fmla="*/ 69 h 69"/>
                <a:gd name="T32" fmla="*/ 0 w 41"/>
                <a:gd name="T33" fmla="*/ 21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0" name="Freeform 119"/>
            <p:cNvSpPr>
              <a:spLocks/>
            </p:cNvSpPr>
            <p:nvPr/>
          </p:nvSpPr>
          <p:spPr bwMode="auto">
            <a:xfrm>
              <a:off x="1523" y="3745"/>
              <a:ext cx="41" cy="89"/>
            </a:xfrm>
            <a:custGeom>
              <a:avLst/>
              <a:gdLst>
                <a:gd name="T0" fmla="*/ 41 w 41"/>
                <a:gd name="T1" fmla="*/ 48 h 89"/>
                <a:gd name="T2" fmla="*/ 13 w 41"/>
                <a:gd name="T3" fmla="*/ 48 h 89"/>
                <a:gd name="T4" fmla="*/ 13 w 41"/>
                <a:gd name="T5" fmla="*/ 76 h 89"/>
                <a:gd name="T6" fmla="*/ 41 w 41"/>
                <a:gd name="T7" fmla="*/ 76 h 89"/>
                <a:gd name="T8" fmla="*/ 41 w 41"/>
                <a:gd name="T9" fmla="*/ 89 h 89"/>
                <a:gd name="T10" fmla="*/ 0 w 41"/>
                <a:gd name="T11" fmla="*/ 89 h 89"/>
                <a:gd name="T12" fmla="*/ 0 w 41"/>
                <a:gd name="T13" fmla="*/ 0 h 89"/>
                <a:gd name="T14" fmla="*/ 41 w 41"/>
                <a:gd name="T15" fmla="*/ 0 h 89"/>
                <a:gd name="T16" fmla="*/ 41 w 41"/>
                <a:gd name="T17" fmla="*/ 14 h 89"/>
                <a:gd name="T18" fmla="*/ 13 w 41"/>
                <a:gd name="T19" fmla="*/ 14 h 89"/>
                <a:gd name="T20" fmla="*/ 13 w 41"/>
                <a:gd name="T21" fmla="*/ 34 h 89"/>
                <a:gd name="T22" fmla="*/ 41 w 41"/>
                <a:gd name="T23" fmla="*/ 34 h 89"/>
                <a:gd name="T24" fmla="*/ 41 w 41"/>
                <a:gd name="T25" fmla="*/ 48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1" name="Freeform 120"/>
            <p:cNvSpPr>
              <a:spLocks/>
            </p:cNvSpPr>
            <p:nvPr/>
          </p:nvSpPr>
          <p:spPr bwMode="auto">
            <a:xfrm>
              <a:off x="1564" y="3772"/>
              <a:ext cx="48" cy="62"/>
            </a:xfrm>
            <a:custGeom>
              <a:avLst/>
              <a:gdLst>
                <a:gd name="T0" fmla="*/ 21 w 48"/>
                <a:gd name="T1" fmla="*/ 0 h 62"/>
                <a:gd name="T2" fmla="*/ 21 w 48"/>
                <a:gd name="T3" fmla="*/ 28 h 62"/>
                <a:gd name="T4" fmla="*/ 27 w 48"/>
                <a:gd name="T5" fmla="*/ 49 h 62"/>
                <a:gd name="T6" fmla="*/ 27 w 48"/>
                <a:gd name="T7" fmla="*/ 28 h 62"/>
                <a:gd name="T8" fmla="*/ 34 w 48"/>
                <a:gd name="T9" fmla="*/ 0 h 62"/>
                <a:gd name="T10" fmla="*/ 48 w 48"/>
                <a:gd name="T11" fmla="*/ 0 h 62"/>
                <a:gd name="T12" fmla="*/ 34 w 48"/>
                <a:gd name="T13" fmla="*/ 62 h 62"/>
                <a:gd name="T14" fmla="*/ 21 w 48"/>
                <a:gd name="T15" fmla="*/ 62 h 62"/>
                <a:gd name="T16" fmla="*/ 0 w 48"/>
                <a:gd name="T17" fmla="*/ 0 h 62"/>
                <a:gd name="T18" fmla="*/ 21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2" name="Freeform 121"/>
            <p:cNvSpPr>
              <a:spLocks/>
            </p:cNvSpPr>
            <p:nvPr/>
          </p:nvSpPr>
          <p:spPr bwMode="auto">
            <a:xfrm>
              <a:off x="1619" y="3772"/>
              <a:ext cx="41" cy="62"/>
            </a:xfrm>
            <a:custGeom>
              <a:avLst/>
              <a:gdLst>
                <a:gd name="T0" fmla="*/ 41 w 41"/>
                <a:gd name="T1" fmla="*/ 49 h 62"/>
                <a:gd name="T2" fmla="*/ 41 w 41"/>
                <a:gd name="T3" fmla="*/ 62 h 62"/>
                <a:gd name="T4" fmla="*/ 28 w 41"/>
                <a:gd name="T5" fmla="*/ 62 h 62"/>
                <a:gd name="T6" fmla="*/ 28 w 41"/>
                <a:gd name="T7" fmla="*/ 55 h 62"/>
                <a:gd name="T8" fmla="*/ 14 w 41"/>
                <a:gd name="T9" fmla="*/ 62 h 62"/>
                <a:gd name="T10" fmla="*/ 0 w 41"/>
                <a:gd name="T11" fmla="*/ 55 h 62"/>
                <a:gd name="T12" fmla="*/ 0 w 41"/>
                <a:gd name="T13" fmla="*/ 42 h 62"/>
                <a:gd name="T14" fmla="*/ 0 w 41"/>
                <a:gd name="T15" fmla="*/ 35 h 62"/>
                <a:gd name="T16" fmla="*/ 7 w 41"/>
                <a:gd name="T17" fmla="*/ 28 h 62"/>
                <a:gd name="T18" fmla="*/ 28 w 41"/>
                <a:gd name="T19" fmla="*/ 21 h 62"/>
                <a:gd name="T20" fmla="*/ 21 w 41"/>
                <a:gd name="T21" fmla="*/ 14 h 62"/>
                <a:gd name="T22" fmla="*/ 14 w 41"/>
                <a:gd name="T23" fmla="*/ 7 h 62"/>
                <a:gd name="T24" fmla="*/ 7 w 41"/>
                <a:gd name="T25" fmla="*/ 14 h 62"/>
                <a:gd name="T26" fmla="*/ 0 w 41"/>
                <a:gd name="T27" fmla="*/ 0 h 62"/>
                <a:gd name="T28" fmla="*/ 21 w 41"/>
                <a:gd name="T29" fmla="*/ 0 h 62"/>
                <a:gd name="T30" fmla="*/ 34 w 41"/>
                <a:gd name="T31" fmla="*/ 7 h 62"/>
                <a:gd name="T32" fmla="*/ 41 w 41"/>
                <a:gd name="T33" fmla="*/ 21 h 62"/>
                <a:gd name="T34" fmla="*/ 41 w 41"/>
                <a:gd name="T35" fmla="*/ 49 h 62"/>
                <a:gd name="T36" fmla="*/ 28 w 41"/>
                <a:gd name="T37" fmla="*/ 28 h 62"/>
                <a:gd name="T38" fmla="*/ 14 w 41"/>
                <a:gd name="T39" fmla="*/ 35 h 62"/>
                <a:gd name="T40" fmla="*/ 7 w 41"/>
                <a:gd name="T41" fmla="*/ 42 h 62"/>
                <a:gd name="T42" fmla="*/ 14 w 41"/>
                <a:gd name="T43" fmla="*/ 49 h 62"/>
                <a:gd name="T44" fmla="*/ 14 w 41"/>
                <a:gd name="T45" fmla="*/ 55 h 62"/>
                <a:gd name="T46" fmla="*/ 28 w 41"/>
                <a:gd name="T47" fmla="*/ 49 h 62"/>
                <a:gd name="T48" fmla="*/ 28 w 41"/>
                <a:gd name="T49" fmla="*/ 42 h 62"/>
                <a:gd name="T50" fmla="*/ 28 w 41"/>
                <a:gd name="T51" fmla="*/ 28 h 62"/>
                <a:gd name="T52" fmla="*/ 41 w 41"/>
                <a:gd name="T53" fmla="*/ 49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3" name="Rectangle 122"/>
            <p:cNvSpPr>
              <a:spLocks noChangeArrowheads="1"/>
            </p:cNvSpPr>
            <p:nvPr/>
          </p:nvSpPr>
          <p:spPr bwMode="auto">
            <a:xfrm>
              <a:off x="1674" y="3745"/>
              <a:ext cx="14" cy="8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924" name="Freeform 123"/>
            <p:cNvSpPr>
              <a:spLocks/>
            </p:cNvSpPr>
            <p:nvPr/>
          </p:nvSpPr>
          <p:spPr bwMode="auto">
            <a:xfrm>
              <a:off x="1702" y="3772"/>
              <a:ext cx="41" cy="62"/>
            </a:xfrm>
            <a:custGeom>
              <a:avLst/>
              <a:gdLst>
                <a:gd name="T0" fmla="*/ 41 w 41"/>
                <a:gd name="T1" fmla="*/ 42 h 62"/>
                <a:gd name="T2" fmla="*/ 41 w 41"/>
                <a:gd name="T3" fmla="*/ 62 h 62"/>
                <a:gd name="T4" fmla="*/ 27 w 41"/>
                <a:gd name="T5" fmla="*/ 62 h 62"/>
                <a:gd name="T6" fmla="*/ 27 w 41"/>
                <a:gd name="T7" fmla="*/ 55 h 62"/>
                <a:gd name="T8" fmla="*/ 14 w 41"/>
                <a:gd name="T9" fmla="*/ 62 h 62"/>
                <a:gd name="T10" fmla="*/ 0 w 41"/>
                <a:gd name="T11" fmla="*/ 55 h 62"/>
                <a:gd name="T12" fmla="*/ 0 w 41"/>
                <a:gd name="T13" fmla="*/ 35 h 62"/>
                <a:gd name="T14" fmla="*/ 0 w 41"/>
                <a:gd name="T15" fmla="*/ 0 h 62"/>
                <a:gd name="T16" fmla="*/ 14 w 41"/>
                <a:gd name="T17" fmla="*/ 0 h 62"/>
                <a:gd name="T18" fmla="*/ 14 w 41"/>
                <a:gd name="T19" fmla="*/ 35 h 62"/>
                <a:gd name="T20" fmla="*/ 14 w 41"/>
                <a:gd name="T21" fmla="*/ 49 h 62"/>
                <a:gd name="T22" fmla="*/ 20 w 41"/>
                <a:gd name="T23" fmla="*/ 49 h 62"/>
                <a:gd name="T24" fmla="*/ 27 w 41"/>
                <a:gd name="T25" fmla="*/ 49 h 62"/>
                <a:gd name="T26" fmla="*/ 27 w 41"/>
                <a:gd name="T27" fmla="*/ 42 h 62"/>
                <a:gd name="T28" fmla="*/ 27 w 41"/>
                <a:gd name="T29" fmla="*/ 0 h 62"/>
                <a:gd name="T30" fmla="*/ 41 w 41"/>
                <a:gd name="T31" fmla="*/ 0 h 62"/>
                <a:gd name="T32" fmla="*/ 41 w 41"/>
                <a:gd name="T33" fmla="*/ 42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5" name="Freeform 124"/>
            <p:cNvSpPr>
              <a:spLocks/>
            </p:cNvSpPr>
            <p:nvPr/>
          </p:nvSpPr>
          <p:spPr bwMode="auto">
            <a:xfrm>
              <a:off x="1750" y="3772"/>
              <a:ext cx="41" cy="62"/>
            </a:xfrm>
            <a:custGeom>
              <a:avLst/>
              <a:gdLst>
                <a:gd name="T0" fmla="*/ 41 w 41"/>
                <a:gd name="T1" fmla="*/ 49 h 62"/>
                <a:gd name="T2" fmla="*/ 41 w 41"/>
                <a:gd name="T3" fmla="*/ 62 h 62"/>
                <a:gd name="T4" fmla="*/ 34 w 41"/>
                <a:gd name="T5" fmla="*/ 62 h 62"/>
                <a:gd name="T6" fmla="*/ 28 w 41"/>
                <a:gd name="T7" fmla="*/ 55 h 62"/>
                <a:gd name="T8" fmla="*/ 14 w 41"/>
                <a:gd name="T9" fmla="*/ 62 h 62"/>
                <a:gd name="T10" fmla="*/ 7 w 41"/>
                <a:gd name="T11" fmla="*/ 55 h 62"/>
                <a:gd name="T12" fmla="*/ 0 w 41"/>
                <a:gd name="T13" fmla="*/ 42 h 62"/>
                <a:gd name="T14" fmla="*/ 7 w 41"/>
                <a:gd name="T15" fmla="*/ 35 h 62"/>
                <a:gd name="T16" fmla="*/ 7 w 41"/>
                <a:gd name="T17" fmla="*/ 28 h 62"/>
                <a:gd name="T18" fmla="*/ 28 w 41"/>
                <a:gd name="T19" fmla="*/ 21 h 62"/>
                <a:gd name="T20" fmla="*/ 28 w 41"/>
                <a:gd name="T21" fmla="*/ 14 h 62"/>
                <a:gd name="T22" fmla="*/ 21 w 41"/>
                <a:gd name="T23" fmla="*/ 7 h 62"/>
                <a:gd name="T24" fmla="*/ 7 w 41"/>
                <a:gd name="T25" fmla="*/ 14 h 62"/>
                <a:gd name="T26" fmla="*/ 7 w 41"/>
                <a:gd name="T27" fmla="*/ 0 h 62"/>
                <a:gd name="T28" fmla="*/ 21 w 41"/>
                <a:gd name="T29" fmla="*/ 0 h 62"/>
                <a:gd name="T30" fmla="*/ 41 w 41"/>
                <a:gd name="T31" fmla="*/ 7 h 62"/>
                <a:gd name="T32" fmla="*/ 41 w 41"/>
                <a:gd name="T33" fmla="*/ 21 h 62"/>
                <a:gd name="T34" fmla="*/ 41 w 41"/>
                <a:gd name="T35" fmla="*/ 49 h 62"/>
                <a:gd name="T36" fmla="*/ 28 w 41"/>
                <a:gd name="T37" fmla="*/ 28 h 62"/>
                <a:gd name="T38" fmla="*/ 21 w 41"/>
                <a:gd name="T39" fmla="*/ 35 h 62"/>
                <a:gd name="T40" fmla="*/ 14 w 41"/>
                <a:gd name="T41" fmla="*/ 42 h 62"/>
                <a:gd name="T42" fmla="*/ 14 w 41"/>
                <a:gd name="T43" fmla="*/ 49 h 62"/>
                <a:gd name="T44" fmla="*/ 21 w 41"/>
                <a:gd name="T45" fmla="*/ 55 h 62"/>
                <a:gd name="T46" fmla="*/ 28 w 41"/>
                <a:gd name="T47" fmla="*/ 49 h 62"/>
                <a:gd name="T48" fmla="*/ 28 w 41"/>
                <a:gd name="T49" fmla="*/ 42 h 62"/>
                <a:gd name="T50" fmla="*/ 28 w 41"/>
                <a:gd name="T51" fmla="*/ 28 h 62"/>
                <a:gd name="T52" fmla="*/ 41 w 41"/>
                <a:gd name="T53" fmla="*/ 49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6" name="Freeform 125"/>
            <p:cNvSpPr>
              <a:spLocks/>
            </p:cNvSpPr>
            <p:nvPr/>
          </p:nvSpPr>
          <p:spPr bwMode="auto">
            <a:xfrm>
              <a:off x="1798" y="3752"/>
              <a:ext cx="35" cy="82"/>
            </a:xfrm>
            <a:custGeom>
              <a:avLst/>
              <a:gdLst>
                <a:gd name="T0" fmla="*/ 21 w 35"/>
                <a:gd name="T1" fmla="*/ 0 h 82"/>
                <a:gd name="T2" fmla="*/ 21 w 35"/>
                <a:gd name="T3" fmla="*/ 20 h 82"/>
                <a:gd name="T4" fmla="*/ 35 w 35"/>
                <a:gd name="T5" fmla="*/ 20 h 82"/>
                <a:gd name="T6" fmla="*/ 35 w 35"/>
                <a:gd name="T7" fmla="*/ 27 h 82"/>
                <a:gd name="T8" fmla="*/ 21 w 35"/>
                <a:gd name="T9" fmla="*/ 27 h 82"/>
                <a:gd name="T10" fmla="*/ 21 w 35"/>
                <a:gd name="T11" fmla="*/ 62 h 82"/>
                <a:gd name="T12" fmla="*/ 28 w 35"/>
                <a:gd name="T13" fmla="*/ 69 h 82"/>
                <a:gd name="T14" fmla="*/ 35 w 35"/>
                <a:gd name="T15" fmla="*/ 69 h 82"/>
                <a:gd name="T16" fmla="*/ 35 w 35"/>
                <a:gd name="T17" fmla="*/ 82 h 82"/>
                <a:gd name="T18" fmla="*/ 28 w 35"/>
                <a:gd name="T19" fmla="*/ 82 h 82"/>
                <a:gd name="T20" fmla="*/ 14 w 35"/>
                <a:gd name="T21" fmla="*/ 75 h 82"/>
                <a:gd name="T22" fmla="*/ 7 w 35"/>
                <a:gd name="T23" fmla="*/ 62 h 82"/>
                <a:gd name="T24" fmla="*/ 7 w 35"/>
                <a:gd name="T25" fmla="*/ 27 h 82"/>
                <a:gd name="T26" fmla="*/ 0 w 35"/>
                <a:gd name="T27" fmla="*/ 27 h 82"/>
                <a:gd name="T28" fmla="*/ 0 w 35"/>
                <a:gd name="T29" fmla="*/ 20 h 82"/>
                <a:gd name="T30" fmla="*/ 7 w 35"/>
                <a:gd name="T31" fmla="*/ 20 h 82"/>
                <a:gd name="T32" fmla="*/ 7 w 35"/>
                <a:gd name="T33" fmla="*/ 7 h 82"/>
                <a:gd name="T34" fmla="*/ 21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7" name="Freeform 126"/>
            <p:cNvSpPr>
              <a:spLocks/>
            </p:cNvSpPr>
            <p:nvPr/>
          </p:nvSpPr>
          <p:spPr bwMode="auto">
            <a:xfrm>
              <a:off x="1840" y="3772"/>
              <a:ext cx="41" cy="62"/>
            </a:xfrm>
            <a:custGeom>
              <a:avLst/>
              <a:gdLst>
                <a:gd name="T0" fmla="*/ 13 w 41"/>
                <a:gd name="T1" fmla="*/ 35 h 62"/>
                <a:gd name="T2" fmla="*/ 20 w 41"/>
                <a:gd name="T3" fmla="*/ 49 h 62"/>
                <a:gd name="T4" fmla="*/ 27 w 41"/>
                <a:gd name="T5" fmla="*/ 55 h 62"/>
                <a:gd name="T6" fmla="*/ 41 w 41"/>
                <a:gd name="T7" fmla="*/ 49 h 62"/>
                <a:gd name="T8" fmla="*/ 41 w 41"/>
                <a:gd name="T9" fmla="*/ 62 h 62"/>
                <a:gd name="T10" fmla="*/ 27 w 41"/>
                <a:gd name="T11" fmla="*/ 62 h 62"/>
                <a:gd name="T12" fmla="*/ 6 w 41"/>
                <a:gd name="T13" fmla="*/ 55 h 62"/>
                <a:gd name="T14" fmla="*/ 0 w 41"/>
                <a:gd name="T15" fmla="*/ 28 h 62"/>
                <a:gd name="T16" fmla="*/ 6 w 41"/>
                <a:gd name="T17" fmla="*/ 7 h 62"/>
                <a:gd name="T18" fmla="*/ 20 w 41"/>
                <a:gd name="T19" fmla="*/ 0 h 62"/>
                <a:gd name="T20" fmla="*/ 41 w 41"/>
                <a:gd name="T21" fmla="*/ 7 h 62"/>
                <a:gd name="T22" fmla="*/ 41 w 41"/>
                <a:gd name="T23" fmla="*/ 28 h 62"/>
                <a:gd name="T24" fmla="*/ 41 w 41"/>
                <a:gd name="T25" fmla="*/ 35 h 62"/>
                <a:gd name="T26" fmla="*/ 13 w 41"/>
                <a:gd name="T27" fmla="*/ 35 h 62"/>
                <a:gd name="T28" fmla="*/ 27 w 41"/>
                <a:gd name="T29" fmla="*/ 21 h 62"/>
                <a:gd name="T30" fmla="*/ 27 w 41"/>
                <a:gd name="T31" fmla="*/ 14 h 62"/>
                <a:gd name="T32" fmla="*/ 20 w 41"/>
                <a:gd name="T33" fmla="*/ 7 h 62"/>
                <a:gd name="T34" fmla="*/ 13 w 41"/>
                <a:gd name="T35" fmla="*/ 14 h 62"/>
                <a:gd name="T36" fmla="*/ 13 w 41"/>
                <a:gd name="T37" fmla="*/ 21 h 62"/>
                <a:gd name="T38" fmla="*/ 27 w 41"/>
                <a:gd name="T39" fmla="*/ 21 h 62"/>
                <a:gd name="T40" fmla="*/ 13 w 41"/>
                <a:gd name="T41" fmla="*/ 35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8" name="Freeform 127"/>
            <p:cNvSpPr>
              <a:spLocks/>
            </p:cNvSpPr>
            <p:nvPr/>
          </p:nvSpPr>
          <p:spPr bwMode="auto">
            <a:xfrm>
              <a:off x="1529" y="3883"/>
              <a:ext cx="42" cy="89"/>
            </a:xfrm>
            <a:custGeom>
              <a:avLst/>
              <a:gdLst>
                <a:gd name="T0" fmla="*/ 0 w 42"/>
                <a:gd name="T1" fmla="*/ 7 h 89"/>
                <a:gd name="T2" fmla="*/ 14 w 42"/>
                <a:gd name="T3" fmla="*/ 0 h 89"/>
                <a:gd name="T4" fmla="*/ 35 w 42"/>
                <a:gd name="T5" fmla="*/ 7 h 89"/>
                <a:gd name="T6" fmla="*/ 42 w 42"/>
                <a:gd name="T7" fmla="*/ 27 h 89"/>
                <a:gd name="T8" fmla="*/ 35 w 42"/>
                <a:gd name="T9" fmla="*/ 48 h 89"/>
                <a:gd name="T10" fmla="*/ 28 w 42"/>
                <a:gd name="T11" fmla="*/ 55 h 89"/>
                <a:gd name="T12" fmla="*/ 14 w 42"/>
                <a:gd name="T13" fmla="*/ 55 h 89"/>
                <a:gd name="T14" fmla="*/ 14 w 42"/>
                <a:gd name="T15" fmla="*/ 89 h 89"/>
                <a:gd name="T16" fmla="*/ 0 w 42"/>
                <a:gd name="T17" fmla="*/ 89 h 89"/>
                <a:gd name="T18" fmla="*/ 0 w 42"/>
                <a:gd name="T19" fmla="*/ 7 h 89"/>
                <a:gd name="T20" fmla="*/ 14 w 42"/>
                <a:gd name="T21" fmla="*/ 41 h 89"/>
                <a:gd name="T22" fmla="*/ 14 w 42"/>
                <a:gd name="T23" fmla="*/ 48 h 89"/>
                <a:gd name="T24" fmla="*/ 28 w 42"/>
                <a:gd name="T25" fmla="*/ 41 h 89"/>
                <a:gd name="T26" fmla="*/ 28 w 42"/>
                <a:gd name="T27" fmla="*/ 27 h 89"/>
                <a:gd name="T28" fmla="*/ 28 w 42"/>
                <a:gd name="T29" fmla="*/ 20 h 89"/>
                <a:gd name="T30" fmla="*/ 14 w 42"/>
                <a:gd name="T31" fmla="*/ 13 h 89"/>
                <a:gd name="T32" fmla="*/ 14 w 42"/>
                <a:gd name="T33" fmla="*/ 41 h 89"/>
                <a:gd name="T34" fmla="*/ 0 w 42"/>
                <a:gd name="T35" fmla="*/ 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29" name="Freeform 128"/>
            <p:cNvSpPr>
              <a:spLocks/>
            </p:cNvSpPr>
            <p:nvPr/>
          </p:nvSpPr>
          <p:spPr bwMode="auto">
            <a:xfrm>
              <a:off x="1578" y="3910"/>
              <a:ext cx="34" cy="62"/>
            </a:xfrm>
            <a:custGeom>
              <a:avLst/>
              <a:gdLst>
                <a:gd name="T0" fmla="*/ 7 w 34"/>
                <a:gd name="T1" fmla="*/ 14 h 62"/>
                <a:gd name="T2" fmla="*/ 0 w 34"/>
                <a:gd name="T3" fmla="*/ 0 h 62"/>
                <a:gd name="T4" fmla="*/ 13 w 34"/>
                <a:gd name="T5" fmla="*/ 0 h 62"/>
                <a:gd name="T6" fmla="*/ 13 w 34"/>
                <a:gd name="T7" fmla="*/ 7 h 62"/>
                <a:gd name="T8" fmla="*/ 27 w 34"/>
                <a:gd name="T9" fmla="*/ 0 h 62"/>
                <a:gd name="T10" fmla="*/ 34 w 34"/>
                <a:gd name="T11" fmla="*/ 0 h 62"/>
                <a:gd name="T12" fmla="*/ 34 w 34"/>
                <a:gd name="T13" fmla="*/ 14 h 62"/>
                <a:gd name="T14" fmla="*/ 27 w 34"/>
                <a:gd name="T15" fmla="*/ 14 h 62"/>
                <a:gd name="T16" fmla="*/ 20 w 34"/>
                <a:gd name="T17" fmla="*/ 14 h 62"/>
                <a:gd name="T18" fmla="*/ 20 w 34"/>
                <a:gd name="T19" fmla="*/ 21 h 62"/>
                <a:gd name="T20" fmla="*/ 20 w 34"/>
                <a:gd name="T21" fmla="*/ 28 h 62"/>
                <a:gd name="T22" fmla="*/ 20 w 34"/>
                <a:gd name="T23" fmla="*/ 62 h 62"/>
                <a:gd name="T24" fmla="*/ 7 w 34"/>
                <a:gd name="T25" fmla="*/ 62 h 62"/>
                <a:gd name="T26" fmla="*/ 7 w 34"/>
                <a:gd name="T27" fmla="*/ 14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0" name="Freeform 129"/>
            <p:cNvSpPr>
              <a:spLocks/>
            </p:cNvSpPr>
            <p:nvPr/>
          </p:nvSpPr>
          <p:spPr bwMode="auto">
            <a:xfrm>
              <a:off x="1612" y="3910"/>
              <a:ext cx="48" cy="62"/>
            </a:xfrm>
            <a:custGeom>
              <a:avLst/>
              <a:gdLst>
                <a:gd name="T0" fmla="*/ 48 w 48"/>
                <a:gd name="T1" fmla="*/ 28 h 62"/>
                <a:gd name="T2" fmla="*/ 41 w 48"/>
                <a:gd name="T3" fmla="*/ 48 h 62"/>
                <a:gd name="T4" fmla="*/ 41 w 48"/>
                <a:gd name="T5" fmla="*/ 55 h 62"/>
                <a:gd name="T6" fmla="*/ 28 w 48"/>
                <a:gd name="T7" fmla="*/ 62 h 62"/>
                <a:gd name="T8" fmla="*/ 7 w 48"/>
                <a:gd name="T9" fmla="*/ 55 h 62"/>
                <a:gd name="T10" fmla="*/ 0 w 48"/>
                <a:gd name="T11" fmla="*/ 35 h 62"/>
                <a:gd name="T12" fmla="*/ 7 w 48"/>
                <a:gd name="T13" fmla="*/ 7 h 62"/>
                <a:gd name="T14" fmla="*/ 28 w 48"/>
                <a:gd name="T15" fmla="*/ 0 h 62"/>
                <a:gd name="T16" fmla="*/ 41 w 48"/>
                <a:gd name="T17" fmla="*/ 7 h 62"/>
                <a:gd name="T18" fmla="*/ 41 w 48"/>
                <a:gd name="T19" fmla="*/ 28 h 62"/>
                <a:gd name="T20" fmla="*/ 48 w 48"/>
                <a:gd name="T21" fmla="*/ 28 h 62"/>
                <a:gd name="T22" fmla="*/ 14 w 48"/>
                <a:gd name="T23" fmla="*/ 28 h 62"/>
                <a:gd name="T24" fmla="*/ 21 w 48"/>
                <a:gd name="T25" fmla="*/ 48 h 62"/>
                <a:gd name="T26" fmla="*/ 28 w 48"/>
                <a:gd name="T27" fmla="*/ 55 h 62"/>
                <a:gd name="T28" fmla="*/ 35 w 48"/>
                <a:gd name="T29" fmla="*/ 48 h 62"/>
                <a:gd name="T30" fmla="*/ 35 w 48"/>
                <a:gd name="T31" fmla="*/ 28 h 62"/>
                <a:gd name="T32" fmla="*/ 35 w 48"/>
                <a:gd name="T33" fmla="*/ 14 h 62"/>
                <a:gd name="T34" fmla="*/ 28 w 48"/>
                <a:gd name="T35" fmla="*/ 7 h 62"/>
                <a:gd name="T36" fmla="*/ 14 w 48"/>
                <a:gd name="T37" fmla="*/ 14 h 62"/>
                <a:gd name="T38" fmla="*/ 14 w 48"/>
                <a:gd name="T39" fmla="*/ 28 h 62"/>
                <a:gd name="T40" fmla="*/ 48 w 48"/>
                <a:gd name="T41" fmla="*/ 28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1" name="Freeform 130"/>
            <p:cNvSpPr>
              <a:spLocks/>
            </p:cNvSpPr>
            <p:nvPr/>
          </p:nvSpPr>
          <p:spPr bwMode="auto">
            <a:xfrm>
              <a:off x="1667" y="3910"/>
              <a:ext cx="49" cy="90"/>
            </a:xfrm>
            <a:custGeom>
              <a:avLst/>
              <a:gdLst>
                <a:gd name="T0" fmla="*/ 49 w 49"/>
                <a:gd name="T1" fmla="*/ 55 h 90"/>
                <a:gd name="T2" fmla="*/ 42 w 49"/>
                <a:gd name="T3" fmla="*/ 69 h 90"/>
                <a:gd name="T4" fmla="*/ 42 w 49"/>
                <a:gd name="T5" fmla="*/ 83 h 90"/>
                <a:gd name="T6" fmla="*/ 21 w 49"/>
                <a:gd name="T7" fmla="*/ 90 h 90"/>
                <a:gd name="T8" fmla="*/ 7 w 49"/>
                <a:gd name="T9" fmla="*/ 83 h 90"/>
                <a:gd name="T10" fmla="*/ 7 w 49"/>
                <a:gd name="T11" fmla="*/ 76 h 90"/>
                <a:gd name="T12" fmla="*/ 21 w 49"/>
                <a:gd name="T13" fmla="*/ 76 h 90"/>
                <a:gd name="T14" fmla="*/ 28 w 49"/>
                <a:gd name="T15" fmla="*/ 76 h 90"/>
                <a:gd name="T16" fmla="*/ 35 w 49"/>
                <a:gd name="T17" fmla="*/ 62 h 90"/>
                <a:gd name="T18" fmla="*/ 35 w 49"/>
                <a:gd name="T19" fmla="*/ 55 h 90"/>
                <a:gd name="T20" fmla="*/ 21 w 49"/>
                <a:gd name="T21" fmla="*/ 62 h 90"/>
                <a:gd name="T22" fmla="*/ 14 w 49"/>
                <a:gd name="T23" fmla="*/ 62 h 90"/>
                <a:gd name="T24" fmla="*/ 7 w 49"/>
                <a:gd name="T25" fmla="*/ 55 h 90"/>
                <a:gd name="T26" fmla="*/ 0 w 49"/>
                <a:gd name="T27" fmla="*/ 35 h 90"/>
                <a:gd name="T28" fmla="*/ 7 w 49"/>
                <a:gd name="T29" fmla="*/ 7 h 90"/>
                <a:gd name="T30" fmla="*/ 21 w 49"/>
                <a:gd name="T31" fmla="*/ 0 h 90"/>
                <a:gd name="T32" fmla="*/ 35 w 49"/>
                <a:gd name="T33" fmla="*/ 7 h 90"/>
                <a:gd name="T34" fmla="*/ 35 w 49"/>
                <a:gd name="T35" fmla="*/ 0 h 90"/>
                <a:gd name="T36" fmla="*/ 49 w 49"/>
                <a:gd name="T37" fmla="*/ 0 h 90"/>
                <a:gd name="T38" fmla="*/ 49 w 49"/>
                <a:gd name="T39" fmla="*/ 21 h 90"/>
                <a:gd name="T40" fmla="*/ 49 w 49"/>
                <a:gd name="T41" fmla="*/ 55 h 90"/>
                <a:gd name="T42" fmla="*/ 35 w 49"/>
                <a:gd name="T43" fmla="*/ 21 h 90"/>
                <a:gd name="T44" fmla="*/ 28 w 49"/>
                <a:gd name="T45" fmla="*/ 21 h 90"/>
                <a:gd name="T46" fmla="*/ 21 w 49"/>
                <a:gd name="T47" fmla="*/ 7 h 90"/>
                <a:gd name="T48" fmla="*/ 14 w 49"/>
                <a:gd name="T49" fmla="*/ 14 h 90"/>
                <a:gd name="T50" fmla="*/ 14 w 49"/>
                <a:gd name="T51" fmla="*/ 35 h 90"/>
                <a:gd name="T52" fmla="*/ 14 w 49"/>
                <a:gd name="T53" fmla="*/ 48 h 90"/>
                <a:gd name="T54" fmla="*/ 21 w 49"/>
                <a:gd name="T55" fmla="*/ 48 h 90"/>
                <a:gd name="T56" fmla="*/ 28 w 49"/>
                <a:gd name="T57" fmla="*/ 42 h 90"/>
                <a:gd name="T58" fmla="*/ 35 w 49"/>
                <a:gd name="T59" fmla="*/ 42 h 90"/>
                <a:gd name="T60" fmla="*/ 35 w 49"/>
                <a:gd name="T61" fmla="*/ 21 h 90"/>
                <a:gd name="T62" fmla="*/ 49 w 49"/>
                <a:gd name="T63" fmla="*/ 55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2" name="Freeform 131"/>
            <p:cNvSpPr>
              <a:spLocks/>
            </p:cNvSpPr>
            <p:nvPr/>
          </p:nvSpPr>
          <p:spPr bwMode="auto">
            <a:xfrm>
              <a:off x="1722" y="3910"/>
              <a:ext cx="35" cy="62"/>
            </a:xfrm>
            <a:custGeom>
              <a:avLst/>
              <a:gdLst>
                <a:gd name="T0" fmla="*/ 0 w 35"/>
                <a:gd name="T1" fmla="*/ 14 h 62"/>
                <a:gd name="T2" fmla="*/ 0 w 35"/>
                <a:gd name="T3" fmla="*/ 0 h 62"/>
                <a:gd name="T4" fmla="*/ 14 w 35"/>
                <a:gd name="T5" fmla="*/ 0 h 62"/>
                <a:gd name="T6" fmla="*/ 14 w 35"/>
                <a:gd name="T7" fmla="*/ 7 h 62"/>
                <a:gd name="T8" fmla="*/ 28 w 35"/>
                <a:gd name="T9" fmla="*/ 0 h 62"/>
                <a:gd name="T10" fmla="*/ 35 w 35"/>
                <a:gd name="T11" fmla="*/ 0 h 62"/>
                <a:gd name="T12" fmla="*/ 35 w 35"/>
                <a:gd name="T13" fmla="*/ 14 h 62"/>
                <a:gd name="T14" fmla="*/ 28 w 35"/>
                <a:gd name="T15" fmla="*/ 14 h 62"/>
                <a:gd name="T16" fmla="*/ 21 w 35"/>
                <a:gd name="T17" fmla="*/ 14 h 62"/>
                <a:gd name="T18" fmla="*/ 14 w 35"/>
                <a:gd name="T19" fmla="*/ 21 h 62"/>
                <a:gd name="T20" fmla="*/ 14 w 35"/>
                <a:gd name="T21" fmla="*/ 28 h 62"/>
                <a:gd name="T22" fmla="*/ 14 w 35"/>
                <a:gd name="T23" fmla="*/ 62 h 62"/>
                <a:gd name="T24" fmla="*/ 0 w 35"/>
                <a:gd name="T25" fmla="*/ 62 h 62"/>
                <a:gd name="T26" fmla="*/ 0 w 35"/>
                <a:gd name="T27" fmla="*/ 14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3" name="Freeform 132"/>
            <p:cNvSpPr>
              <a:spLocks/>
            </p:cNvSpPr>
            <p:nvPr/>
          </p:nvSpPr>
          <p:spPr bwMode="auto">
            <a:xfrm>
              <a:off x="1757" y="3910"/>
              <a:ext cx="41" cy="62"/>
            </a:xfrm>
            <a:custGeom>
              <a:avLst/>
              <a:gdLst>
                <a:gd name="T0" fmla="*/ 14 w 41"/>
                <a:gd name="T1" fmla="*/ 35 h 62"/>
                <a:gd name="T2" fmla="*/ 21 w 41"/>
                <a:gd name="T3" fmla="*/ 48 h 62"/>
                <a:gd name="T4" fmla="*/ 27 w 41"/>
                <a:gd name="T5" fmla="*/ 55 h 62"/>
                <a:gd name="T6" fmla="*/ 41 w 41"/>
                <a:gd name="T7" fmla="*/ 48 h 62"/>
                <a:gd name="T8" fmla="*/ 41 w 41"/>
                <a:gd name="T9" fmla="*/ 62 h 62"/>
                <a:gd name="T10" fmla="*/ 27 w 41"/>
                <a:gd name="T11" fmla="*/ 62 h 62"/>
                <a:gd name="T12" fmla="*/ 7 w 41"/>
                <a:gd name="T13" fmla="*/ 55 h 62"/>
                <a:gd name="T14" fmla="*/ 0 w 41"/>
                <a:gd name="T15" fmla="*/ 35 h 62"/>
                <a:gd name="T16" fmla="*/ 7 w 41"/>
                <a:gd name="T17" fmla="*/ 7 h 62"/>
                <a:gd name="T18" fmla="*/ 21 w 41"/>
                <a:gd name="T19" fmla="*/ 0 h 62"/>
                <a:gd name="T20" fmla="*/ 41 w 41"/>
                <a:gd name="T21" fmla="*/ 7 h 62"/>
                <a:gd name="T22" fmla="*/ 41 w 41"/>
                <a:gd name="T23" fmla="*/ 28 h 62"/>
                <a:gd name="T24" fmla="*/ 41 w 41"/>
                <a:gd name="T25" fmla="*/ 35 h 62"/>
                <a:gd name="T26" fmla="*/ 14 w 41"/>
                <a:gd name="T27" fmla="*/ 35 h 62"/>
                <a:gd name="T28" fmla="*/ 34 w 41"/>
                <a:gd name="T29" fmla="*/ 28 h 62"/>
                <a:gd name="T30" fmla="*/ 27 w 41"/>
                <a:gd name="T31" fmla="*/ 14 h 62"/>
                <a:gd name="T32" fmla="*/ 21 w 41"/>
                <a:gd name="T33" fmla="*/ 7 h 62"/>
                <a:gd name="T34" fmla="*/ 14 w 41"/>
                <a:gd name="T35" fmla="*/ 14 h 62"/>
                <a:gd name="T36" fmla="*/ 14 w 41"/>
                <a:gd name="T37" fmla="*/ 28 h 62"/>
                <a:gd name="T38" fmla="*/ 34 w 41"/>
                <a:gd name="T39" fmla="*/ 28 h 62"/>
                <a:gd name="T40" fmla="*/ 14 w 41"/>
                <a:gd name="T41" fmla="*/ 35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4" name="Freeform 133"/>
            <p:cNvSpPr>
              <a:spLocks/>
            </p:cNvSpPr>
            <p:nvPr/>
          </p:nvSpPr>
          <p:spPr bwMode="auto">
            <a:xfrm>
              <a:off x="1805" y="3910"/>
              <a:ext cx="35" cy="62"/>
            </a:xfrm>
            <a:custGeom>
              <a:avLst/>
              <a:gdLst>
                <a:gd name="T0" fmla="*/ 7 w 35"/>
                <a:gd name="T1" fmla="*/ 48 h 62"/>
                <a:gd name="T2" fmla="*/ 14 w 35"/>
                <a:gd name="T3" fmla="*/ 55 h 62"/>
                <a:gd name="T4" fmla="*/ 21 w 35"/>
                <a:gd name="T5" fmla="*/ 48 h 62"/>
                <a:gd name="T6" fmla="*/ 14 w 35"/>
                <a:gd name="T7" fmla="*/ 35 h 62"/>
                <a:gd name="T8" fmla="*/ 7 w 35"/>
                <a:gd name="T9" fmla="*/ 28 h 62"/>
                <a:gd name="T10" fmla="*/ 0 w 35"/>
                <a:gd name="T11" fmla="*/ 21 h 62"/>
                <a:gd name="T12" fmla="*/ 7 w 35"/>
                <a:gd name="T13" fmla="*/ 7 h 62"/>
                <a:gd name="T14" fmla="*/ 21 w 35"/>
                <a:gd name="T15" fmla="*/ 0 h 62"/>
                <a:gd name="T16" fmla="*/ 35 w 35"/>
                <a:gd name="T17" fmla="*/ 0 h 62"/>
                <a:gd name="T18" fmla="*/ 35 w 35"/>
                <a:gd name="T19" fmla="*/ 14 h 62"/>
                <a:gd name="T20" fmla="*/ 21 w 35"/>
                <a:gd name="T21" fmla="*/ 7 h 62"/>
                <a:gd name="T22" fmla="*/ 14 w 35"/>
                <a:gd name="T23" fmla="*/ 14 h 62"/>
                <a:gd name="T24" fmla="*/ 21 w 35"/>
                <a:gd name="T25" fmla="*/ 28 h 62"/>
                <a:gd name="T26" fmla="*/ 35 w 35"/>
                <a:gd name="T27" fmla="*/ 35 h 62"/>
                <a:gd name="T28" fmla="*/ 35 w 35"/>
                <a:gd name="T29" fmla="*/ 42 h 62"/>
                <a:gd name="T30" fmla="*/ 28 w 35"/>
                <a:gd name="T31" fmla="*/ 55 h 62"/>
                <a:gd name="T32" fmla="*/ 14 w 35"/>
                <a:gd name="T33" fmla="*/ 62 h 62"/>
                <a:gd name="T34" fmla="*/ 0 w 35"/>
                <a:gd name="T35" fmla="*/ 62 h 62"/>
                <a:gd name="T36" fmla="*/ 7 w 35"/>
                <a:gd name="T37" fmla="*/ 48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5" name="Freeform 134"/>
            <p:cNvSpPr>
              <a:spLocks/>
            </p:cNvSpPr>
            <p:nvPr/>
          </p:nvSpPr>
          <p:spPr bwMode="auto">
            <a:xfrm>
              <a:off x="1846" y="3910"/>
              <a:ext cx="35" cy="62"/>
            </a:xfrm>
            <a:custGeom>
              <a:avLst/>
              <a:gdLst>
                <a:gd name="T0" fmla="*/ 7 w 35"/>
                <a:gd name="T1" fmla="*/ 48 h 62"/>
                <a:gd name="T2" fmla="*/ 14 w 35"/>
                <a:gd name="T3" fmla="*/ 55 h 62"/>
                <a:gd name="T4" fmla="*/ 21 w 35"/>
                <a:gd name="T5" fmla="*/ 48 h 62"/>
                <a:gd name="T6" fmla="*/ 14 w 35"/>
                <a:gd name="T7" fmla="*/ 35 h 62"/>
                <a:gd name="T8" fmla="*/ 7 w 35"/>
                <a:gd name="T9" fmla="*/ 28 h 62"/>
                <a:gd name="T10" fmla="*/ 0 w 35"/>
                <a:gd name="T11" fmla="*/ 21 h 62"/>
                <a:gd name="T12" fmla="*/ 7 w 35"/>
                <a:gd name="T13" fmla="*/ 7 h 62"/>
                <a:gd name="T14" fmla="*/ 21 w 35"/>
                <a:gd name="T15" fmla="*/ 0 h 62"/>
                <a:gd name="T16" fmla="*/ 35 w 35"/>
                <a:gd name="T17" fmla="*/ 0 h 62"/>
                <a:gd name="T18" fmla="*/ 28 w 35"/>
                <a:gd name="T19" fmla="*/ 14 h 62"/>
                <a:gd name="T20" fmla="*/ 21 w 35"/>
                <a:gd name="T21" fmla="*/ 7 h 62"/>
                <a:gd name="T22" fmla="*/ 14 w 35"/>
                <a:gd name="T23" fmla="*/ 14 h 62"/>
                <a:gd name="T24" fmla="*/ 21 w 35"/>
                <a:gd name="T25" fmla="*/ 28 h 62"/>
                <a:gd name="T26" fmla="*/ 35 w 35"/>
                <a:gd name="T27" fmla="*/ 35 h 62"/>
                <a:gd name="T28" fmla="*/ 35 w 35"/>
                <a:gd name="T29" fmla="*/ 42 h 62"/>
                <a:gd name="T30" fmla="*/ 28 w 35"/>
                <a:gd name="T31" fmla="*/ 55 h 62"/>
                <a:gd name="T32" fmla="*/ 14 w 35"/>
                <a:gd name="T33" fmla="*/ 62 h 62"/>
                <a:gd name="T34" fmla="*/ 0 w 35"/>
                <a:gd name="T35" fmla="*/ 62 h 62"/>
                <a:gd name="T36" fmla="*/ 7 w 35"/>
                <a:gd name="T37" fmla="*/ 48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6" name="Freeform 135"/>
            <p:cNvSpPr>
              <a:spLocks/>
            </p:cNvSpPr>
            <p:nvPr/>
          </p:nvSpPr>
          <p:spPr bwMode="auto">
            <a:xfrm>
              <a:off x="716" y="3007"/>
              <a:ext cx="48" cy="83"/>
            </a:xfrm>
            <a:custGeom>
              <a:avLst/>
              <a:gdLst>
                <a:gd name="T0" fmla="*/ 0 w 48"/>
                <a:gd name="T1" fmla="*/ 0 h 83"/>
                <a:gd name="T2" fmla="*/ 14 w 48"/>
                <a:gd name="T3" fmla="*/ 0 h 83"/>
                <a:gd name="T4" fmla="*/ 42 w 48"/>
                <a:gd name="T5" fmla="*/ 7 h 83"/>
                <a:gd name="T6" fmla="*/ 48 w 48"/>
                <a:gd name="T7" fmla="*/ 21 h 83"/>
                <a:gd name="T8" fmla="*/ 42 w 48"/>
                <a:gd name="T9" fmla="*/ 35 h 83"/>
                <a:gd name="T10" fmla="*/ 35 w 48"/>
                <a:gd name="T11" fmla="*/ 42 h 83"/>
                <a:gd name="T12" fmla="*/ 42 w 48"/>
                <a:gd name="T13" fmla="*/ 49 h 83"/>
                <a:gd name="T14" fmla="*/ 42 w 48"/>
                <a:gd name="T15" fmla="*/ 63 h 83"/>
                <a:gd name="T16" fmla="*/ 48 w 48"/>
                <a:gd name="T17" fmla="*/ 83 h 83"/>
                <a:gd name="T18" fmla="*/ 35 w 48"/>
                <a:gd name="T19" fmla="*/ 83 h 83"/>
                <a:gd name="T20" fmla="*/ 28 w 48"/>
                <a:gd name="T21" fmla="*/ 63 h 83"/>
                <a:gd name="T22" fmla="*/ 28 w 48"/>
                <a:gd name="T23" fmla="*/ 56 h 83"/>
                <a:gd name="T24" fmla="*/ 21 w 48"/>
                <a:gd name="T25" fmla="*/ 49 h 83"/>
                <a:gd name="T26" fmla="*/ 14 w 48"/>
                <a:gd name="T27" fmla="*/ 49 h 83"/>
                <a:gd name="T28" fmla="*/ 14 w 48"/>
                <a:gd name="T29" fmla="*/ 83 h 83"/>
                <a:gd name="T30" fmla="*/ 0 w 48"/>
                <a:gd name="T31" fmla="*/ 83 h 83"/>
                <a:gd name="T32" fmla="*/ 0 w 48"/>
                <a:gd name="T33" fmla="*/ 0 h 83"/>
                <a:gd name="T34" fmla="*/ 14 w 48"/>
                <a:gd name="T35" fmla="*/ 42 h 83"/>
                <a:gd name="T36" fmla="*/ 21 w 48"/>
                <a:gd name="T37" fmla="*/ 42 h 83"/>
                <a:gd name="T38" fmla="*/ 28 w 48"/>
                <a:gd name="T39" fmla="*/ 35 h 83"/>
                <a:gd name="T40" fmla="*/ 35 w 48"/>
                <a:gd name="T41" fmla="*/ 21 h 83"/>
                <a:gd name="T42" fmla="*/ 28 w 48"/>
                <a:gd name="T43" fmla="*/ 14 h 83"/>
                <a:gd name="T44" fmla="*/ 21 w 48"/>
                <a:gd name="T45" fmla="*/ 7 h 83"/>
                <a:gd name="T46" fmla="*/ 14 w 48"/>
                <a:gd name="T47" fmla="*/ 7 h 83"/>
                <a:gd name="T48" fmla="*/ 14 w 48"/>
                <a:gd name="T49" fmla="*/ 42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7" name="Freeform 136"/>
            <p:cNvSpPr>
              <a:spLocks/>
            </p:cNvSpPr>
            <p:nvPr/>
          </p:nvSpPr>
          <p:spPr bwMode="auto">
            <a:xfrm>
              <a:off x="771" y="3028"/>
              <a:ext cx="42" cy="69"/>
            </a:xfrm>
            <a:custGeom>
              <a:avLst/>
              <a:gdLst>
                <a:gd name="T0" fmla="*/ 14 w 42"/>
                <a:gd name="T1" fmla="*/ 35 h 69"/>
                <a:gd name="T2" fmla="*/ 14 w 42"/>
                <a:gd name="T3" fmla="*/ 48 h 69"/>
                <a:gd name="T4" fmla="*/ 28 w 42"/>
                <a:gd name="T5" fmla="*/ 55 h 69"/>
                <a:gd name="T6" fmla="*/ 42 w 42"/>
                <a:gd name="T7" fmla="*/ 55 h 69"/>
                <a:gd name="T8" fmla="*/ 42 w 42"/>
                <a:gd name="T9" fmla="*/ 62 h 69"/>
                <a:gd name="T10" fmla="*/ 28 w 42"/>
                <a:gd name="T11" fmla="*/ 69 h 69"/>
                <a:gd name="T12" fmla="*/ 7 w 42"/>
                <a:gd name="T13" fmla="*/ 55 h 69"/>
                <a:gd name="T14" fmla="*/ 0 w 42"/>
                <a:gd name="T15" fmla="*/ 35 h 69"/>
                <a:gd name="T16" fmla="*/ 7 w 42"/>
                <a:gd name="T17" fmla="*/ 7 h 69"/>
                <a:gd name="T18" fmla="*/ 21 w 42"/>
                <a:gd name="T19" fmla="*/ 0 h 69"/>
                <a:gd name="T20" fmla="*/ 35 w 42"/>
                <a:gd name="T21" fmla="*/ 7 h 69"/>
                <a:gd name="T22" fmla="*/ 42 w 42"/>
                <a:gd name="T23" fmla="*/ 28 h 69"/>
                <a:gd name="T24" fmla="*/ 42 w 42"/>
                <a:gd name="T25" fmla="*/ 35 h 69"/>
                <a:gd name="T26" fmla="*/ 14 w 42"/>
                <a:gd name="T27" fmla="*/ 35 h 69"/>
                <a:gd name="T28" fmla="*/ 28 w 42"/>
                <a:gd name="T29" fmla="*/ 28 h 69"/>
                <a:gd name="T30" fmla="*/ 28 w 42"/>
                <a:gd name="T31" fmla="*/ 14 h 69"/>
                <a:gd name="T32" fmla="*/ 21 w 42"/>
                <a:gd name="T33" fmla="*/ 14 h 69"/>
                <a:gd name="T34" fmla="*/ 14 w 42"/>
                <a:gd name="T35" fmla="*/ 14 h 69"/>
                <a:gd name="T36" fmla="*/ 14 w 42"/>
                <a:gd name="T37" fmla="*/ 28 h 69"/>
                <a:gd name="T38" fmla="*/ 28 w 42"/>
                <a:gd name="T39" fmla="*/ 28 h 69"/>
                <a:gd name="T40" fmla="*/ 14 w 42"/>
                <a:gd name="T41" fmla="*/ 35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8" name="Freeform 137"/>
            <p:cNvSpPr>
              <a:spLocks/>
            </p:cNvSpPr>
            <p:nvPr/>
          </p:nvSpPr>
          <p:spPr bwMode="auto">
            <a:xfrm>
              <a:off x="820" y="3028"/>
              <a:ext cx="41" cy="69"/>
            </a:xfrm>
            <a:custGeom>
              <a:avLst/>
              <a:gdLst>
                <a:gd name="T0" fmla="*/ 41 w 41"/>
                <a:gd name="T1" fmla="*/ 62 h 69"/>
                <a:gd name="T2" fmla="*/ 27 w 41"/>
                <a:gd name="T3" fmla="*/ 69 h 69"/>
                <a:gd name="T4" fmla="*/ 7 w 41"/>
                <a:gd name="T5" fmla="*/ 55 h 69"/>
                <a:gd name="T6" fmla="*/ 0 w 41"/>
                <a:gd name="T7" fmla="*/ 35 h 69"/>
                <a:gd name="T8" fmla="*/ 7 w 41"/>
                <a:gd name="T9" fmla="*/ 7 h 69"/>
                <a:gd name="T10" fmla="*/ 20 w 41"/>
                <a:gd name="T11" fmla="*/ 0 h 69"/>
                <a:gd name="T12" fmla="*/ 27 w 41"/>
                <a:gd name="T13" fmla="*/ 0 h 69"/>
                <a:gd name="T14" fmla="*/ 41 w 41"/>
                <a:gd name="T15" fmla="*/ 0 h 69"/>
                <a:gd name="T16" fmla="*/ 34 w 41"/>
                <a:gd name="T17" fmla="*/ 14 h 69"/>
                <a:gd name="T18" fmla="*/ 27 w 41"/>
                <a:gd name="T19" fmla="*/ 14 h 69"/>
                <a:gd name="T20" fmla="*/ 20 w 41"/>
                <a:gd name="T21" fmla="*/ 21 h 69"/>
                <a:gd name="T22" fmla="*/ 13 w 41"/>
                <a:gd name="T23" fmla="*/ 35 h 69"/>
                <a:gd name="T24" fmla="*/ 20 w 41"/>
                <a:gd name="T25" fmla="*/ 48 h 69"/>
                <a:gd name="T26" fmla="*/ 27 w 41"/>
                <a:gd name="T27" fmla="*/ 55 h 69"/>
                <a:gd name="T28" fmla="*/ 34 w 41"/>
                <a:gd name="T29" fmla="*/ 55 h 69"/>
                <a:gd name="T30" fmla="*/ 41 w 41"/>
                <a:gd name="T31" fmla="*/ 62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39" name="Freeform 138"/>
            <p:cNvSpPr>
              <a:spLocks/>
            </p:cNvSpPr>
            <p:nvPr/>
          </p:nvSpPr>
          <p:spPr bwMode="auto">
            <a:xfrm>
              <a:off x="861" y="3028"/>
              <a:ext cx="48" cy="69"/>
            </a:xfrm>
            <a:custGeom>
              <a:avLst/>
              <a:gdLst>
                <a:gd name="T0" fmla="*/ 48 w 48"/>
                <a:gd name="T1" fmla="*/ 35 h 69"/>
                <a:gd name="T2" fmla="*/ 41 w 48"/>
                <a:gd name="T3" fmla="*/ 48 h 69"/>
                <a:gd name="T4" fmla="*/ 41 w 48"/>
                <a:gd name="T5" fmla="*/ 62 h 69"/>
                <a:gd name="T6" fmla="*/ 21 w 48"/>
                <a:gd name="T7" fmla="*/ 69 h 69"/>
                <a:gd name="T8" fmla="*/ 7 w 48"/>
                <a:gd name="T9" fmla="*/ 55 h 69"/>
                <a:gd name="T10" fmla="*/ 0 w 48"/>
                <a:gd name="T11" fmla="*/ 35 h 69"/>
                <a:gd name="T12" fmla="*/ 7 w 48"/>
                <a:gd name="T13" fmla="*/ 7 h 69"/>
                <a:gd name="T14" fmla="*/ 28 w 48"/>
                <a:gd name="T15" fmla="*/ 0 h 69"/>
                <a:gd name="T16" fmla="*/ 41 w 48"/>
                <a:gd name="T17" fmla="*/ 7 h 69"/>
                <a:gd name="T18" fmla="*/ 41 w 48"/>
                <a:gd name="T19" fmla="*/ 35 h 69"/>
                <a:gd name="T20" fmla="*/ 48 w 48"/>
                <a:gd name="T21" fmla="*/ 35 h 69"/>
                <a:gd name="T22" fmla="*/ 14 w 48"/>
                <a:gd name="T23" fmla="*/ 35 h 69"/>
                <a:gd name="T24" fmla="*/ 14 w 48"/>
                <a:gd name="T25" fmla="*/ 48 h 69"/>
                <a:gd name="T26" fmla="*/ 28 w 48"/>
                <a:gd name="T27" fmla="*/ 55 h 69"/>
                <a:gd name="T28" fmla="*/ 34 w 48"/>
                <a:gd name="T29" fmla="*/ 48 h 69"/>
                <a:gd name="T30" fmla="*/ 34 w 48"/>
                <a:gd name="T31" fmla="*/ 35 h 69"/>
                <a:gd name="T32" fmla="*/ 34 w 48"/>
                <a:gd name="T33" fmla="*/ 21 h 69"/>
                <a:gd name="T34" fmla="*/ 28 w 48"/>
                <a:gd name="T35" fmla="*/ 14 h 69"/>
                <a:gd name="T36" fmla="*/ 14 w 48"/>
                <a:gd name="T37" fmla="*/ 21 h 69"/>
                <a:gd name="T38" fmla="*/ 14 w 48"/>
                <a:gd name="T39" fmla="*/ 35 h 69"/>
                <a:gd name="T40" fmla="*/ 48 w 48"/>
                <a:gd name="T41" fmla="*/ 35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0" name="Freeform 139"/>
            <p:cNvSpPr>
              <a:spLocks/>
            </p:cNvSpPr>
            <p:nvPr/>
          </p:nvSpPr>
          <p:spPr bwMode="auto">
            <a:xfrm>
              <a:off x="916" y="3028"/>
              <a:ext cx="48" cy="90"/>
            </a:xfrm>
            <a:custGeom>
              <a:avLst/>
              <a:gdLst>
                <a:gd name="T0" fmla="*/ 48 w 48"/>
                <a:gd name="T1" fmla="*/ 55 h 90"/>
                <a:gd name="T2" fmla="*/ 41 w 48"/>
                <a:gd name="T3" fmla="*/ 76 h 90"/>
                <a:gd name="T4" fmla="*/ 41 w 48"/>
                <a:gd name="T5" fmla="*/ 83 h 90"/>
                <a:gd name="T6" fmla="*/ 21 w 48"/>
                <a:gd name="T7" fmla="*/ 90 h 90"/>
                <a:gd name="T8" fmla="*/ 7 w 48"/>
                <a:gd name="T9" fmla="*/ 90 h 90"/>
                <a:gd name="T10" fmla="*/ 7 w 48"/>
                <a:gd name="T11" fmla="*/ 76 h 90"/>
                <a:gd name="T12" fmla="*/ 21 w 48"/>
                <a:gd name="T13" fmla="*/ 83 h 90"/>
                <a:gd name="T14" fmla="*/ 28 w 48"/>
                <a:gd name="T15" fmla="*/ 76 h 90"/>
                <a:gd name="T16" fmla="*/ 35 w 48"/>
                <a:gd name="T17" fmla="*/ 62 h 90"/>
                <a:gd name="T18" fmla="*/ 35 w 48"/>
                <a:gd name="T19" fmla="*/ 55 h 90"/>
                <a:gd name="T20" fmla="*/ 28 w 48"/>
                <a:gd name="T21" fmla="*/ 55 h 90"/>
                <a:gd name="T22" fmla="*/ 21 w 48"/>
                <a:gd name="T23" fmla="*/ 62 h 90"/>
                <a:gd name="T24" fmla="*/ 14 w 48"/>
                <a:gd name="T25" fmla="*/ 62 h 90"/>
                <a:gd name="T26" fmla="*/ 7 w 48"/>
                <a:gd name="T27" fmla="*/ 55 h 90"/>
                <a:gd name="T28" fmla="*/ 0 w 48"/>
                <a:gd name="T29" fmla="*/ 35 h 90"/>
                <a:gd name="T30" fmla="*/ 7 w 48"/>
                <a:gd name="T31" fmla="*/ 7 h 90"/>
                <a:gd name="T32" fmla="*/ 21 w 48"/>
                <a:gd name="T33" fmla="*/ 0 h 90"/>
                <a:gd name="T34" fmla="*/ 35 w 48"/>
                <a:gd name="T35" fmla="*/ 7 h 90"/>
                <a:gd name="T36" fmla="*/ 35 w 48"/>
                <a:gd name="T37" fmla="*/ 0 h 90"/>
                <a:gd name="T38" fmla="*/ 48 w 48"/>
                <a:gd name="T39" fmla="*/ 0 h 90"/>
                <a:gd name="T40" fmla="*/ 48 w 48"/>
                <a:gd name="T41" fmla="*/ 21 h 90"/>
                <a:gd name="T42" fmla="*/ 48 w 48"/>
                <a:gd name="T43" fmla="*/ 55 h 90"/>
                <a:gd name="T44" fmla="*/ 35 w 48"/>
                <a:gd name="T45" fmla="*/ 28 h 90"/>
                <a:gd name="T46" fmla="*/ 28 w 48"/>
                <a:gd name="T47" fmla="*/ 21 h 90"/>
                <a:gd name="T48" fmla="*/ 21 w 48"/>
                <a:gd name="T49" fmla="*/ 14 h 90"/>
                <a:gd name="T50" fmla="*/ 14 w 48"/>
                <a:gd name="T51" fmla="*/ 21 h 90"/>
                <a:gd name="T52" fmla="*/ 14 w 48"/>
                <a:gd name="T53" fmla="*/ 35 h 90"/>
                <a:gd name="T54" fmla="*/ 14 w 48"/>
                <a:gd name="T55" fmla="*/ 48 h 90"/>
                <a:gd name="T56" fmla="*/ 21 w 48"/>
                <a:gd name="T57" fmla="*/ 55 h 90"/>
                <a:gd name="T58" fmla="*/ 28 w 48"/>
                <a:gd name="T59" fmla="*/ 48 h 90"/>
                <a:gd name="T60" fmla="*/ 35 w 48"/>
                <a:gd name="T61" fmla="*/ 42 h 90"/>
                <a:gd name="T62" fmla="*/ 35 w 48"/>
                <a:gd name="T63" fmla="*/ 28 h 90"/>
                <a:gd name="T64" fmla="*/ 48 w 48"/>
                <a:gd name="T65" fmla="*/ 55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1" name="Freeform 140"/>
            <p:cNvSpPr>
              <a:spLocks/>
            </p:cNvSpPr>
            <p:nvPr/>
          </p:nvSpPr>
          <p:spPr bwMode="auto">
            <a:xfrm>
              <a:off x="971" y="3028"/>
              <a:ext cx="48" cy="62"/>
            </a:xfrm>
            <a:custGeom>
              <a:avLst/>
              <a:gdLst>
                <a:gd name="T0" fmla="*/ 0 w 48"/>
                <a:gd name="T1" fmla="*/ 21 h 62"/>
                <a:gd name="T2" fmla="*/ 0 w 48"/>
                <a:gd name="T3" fmla="*/ 0 h 62"/>
                <a:gd name="T4" fmla="*/ 14 w 48"/>
                <a:gd name="T5" fmla="*/ 0 h 62"/>
                <a:gd name="T6" fmla="*/ 14 w 48"/>
                <a:gd name="T7" fmla="*/ 7 h 62"/>
                <a:gd name="T8" fmla="*/ 28 w 48"/>
                <a:gd name="T9" fmla="*/ 0 h 62"/>
                <a:gd name="T10" fmla="*/ 42 w 48"/>
                <a:gd name="T11" fmla="*/ 7 h 62"/>
                <a:gd name="T12" fmla="*/ 48 w 48"/>
                <a:gd name="T13" fmla="*/ 21 h 62"/>
                <a:gd name="T14" fmla="*/ 48 w 48"/>
                <a:gd name="T15" fmla="*/ 62 h 62"/>
                <a:gd name="T16" fmla="*/ 35 w 48"/>
                <a:gd name="T17" fmla="*/ 62 h 62"/>
                <a:gd name="T18" fmla="*/ 35 w 48"/>
                <a:gd name="T19" fmla="*/ 28 h 62"/>
                <a:gd name="T20" fmla="*/ 28 w 48"/>
                <a:gd name="T21" fmla="*/ 14 h 62"/>
                <a:gd name="T22" fmla="*/ 14 w 48"/>
                <a:gd name="T23" fmla="*/ 21 h 62"/>
                <a:gd name="T24" fmla="*/ 14 w 48"/>
                <a:gd name="T25" fmla="*/ 28 h 62"/>
                <a:gd name="T26" fmla="*/ 14 w 48"/>
                <a:gd name="T27" fmla="*/ 62 h 62"/>
                <a:gd name="T28" fmla="*/ 0 w 48"/>
                <a:gd name="T29" fmla="*/ 62 h 62"/>
                <a:gd name="T30" fmla="*/ 0 w 48"/>
                <a:gd name="T31" fmla="*/ 21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2" name="Freeform 141"/>
            <p:cNvSpPr>
              <a:spLocks/>
            </p:cNvSpPr>
            <p:nvPr/>
          </p:nvSpPr>
          <p:spPr bwMode="auto">
            <a:xfrm>
              <a:off x="1033" y="3007"/>
              <a:ext cx="14" cy="83"/>
            </a:xfrm>
            <a:custGeom>
              <a:avLst/>
              <a:gdLst>
                <a:gd name="T0" fmla="*/ 14 w 14"/>
                <a:gd name="T1" fmla="*/ 7 h 83"/>
                <a:gd name="T2" fmla="*/ 7 w 14"/>
                <a:gd name="T3" fmla="*/ 14 h 83"/>
                <a:gd name="T4" fmla="*/ 0 w 14"/>
                <a:gd name="T5" fmla="*/ 7 h 83"/>
                <a:gd name="T6" fmla="*/ 7 w 14"/>
                <a:gd name="T7" fmla="*/ 0 h 83"/>
                <a:gd name="T8" fmla="*/ 7 w 14"/>
                <a:gd name="T9" fmla="*/ 7 h 83"/>
                <a:gd name="T10" fmla="*/ 14 w 14"/>
                <a:gd name="T11" fmla="*/ 7 h 83"/>
                <a:gd name="T12" fmla="*/ 0 w 14"/>
                <a:gd name="T13" fmla="*/ 83 h 83"/>
                <a:gd name="T14" fmla="*/ 0 w 14"/>
                <a:gd name="T15" fmla="*/ 21 h 83"/>
                <a:gd name="T16" fmla="*/ 14 w 14"/>
                <a:gd name="T17" fmla="*/ 21 h 83"/>
                <a:gd name="T18" fmla="*/ 14 w 14"/>
                <a:gd name="T19" fmla="*/ 83 h 83"/>
                <a:gd name="T20" fmla="*/ 0 w 14"/>
                <a:gd name="T21" fmla="*/ 83 h 83"/>
                <a:gd name="T22" fmla="*/ 14 w 14"/>
                <a:gd name="T23" fmla="*/ 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3" name="Freeform 142"/>
            <p:cNvSpPr>
              <a:spLocks/>
            </p:cNvSpPr>
            <p:nvPr/>
          </p:nvSpPr>
          <p:spPr bwMode="auto">
            <a:xfrm>
              <a:off x="1054" y="3028"/>
              <a:ext cx="34" cy="62"/>
            </a:xfrm>
            <a:custGeom>
              <a:avLst/>
              <a:gdLst>
                <a:gd name="T0" fmla="*/ 0 w 34"/>
                <a:gd name="T1" fmla="*/ 55 h 62"/>
                <a:gd name="T2" fmla="*/ 14 w 34"/>
                <a:gd name="T3" fmla="*/ 21 h 62"/>
                <a:gd name="T4" fmla="*/ 21 w 34"/>
                <a:gd name="T5" fmla="*/ 14 h 62"/>
                <a:gd name="T6" fmla="*/ 0 w 34"/>
                <a:gd name="T7" fmla="*/ 14 h 62"/>
                <a:gd name="T8" fmla="*/ 0 w 34"/>
                <a:gd name="T9" fmla="*/ 0 h 62"/>
                <a:gd name="T10" fmla="*/ 34 w 34"/>
                <a:gd name="T11" fmla="*/ 0 h 62"/>
                <a:gd name="T12" fmla="*/ 34 w 34"/>
                <a:gd name="T13" fmla="*/ 14 h 62"/>
                <a:gd name="T14" fmla="*/ 21 w 34"/>
                <a:gd name="T15" fmla="*/ 42 h 62"/>
                <a:gd name="T16" fmla="*/ 14 w 34"/>
                <a:gd name="T17" fmla="*/ 55 h 62"/>
                <a:gd name="T18" fmla="*/ 34 w 34"/>
                <a:gd name="T19" fmla="*/ 55 h 62"/>
                <a:gd name="T20" fmla="*/ 34 w 34"/>
                <a:gd name="T21" fmla="*/ 62 h 62"/>
                <a:gd name="T22" fmla="*/ 0 w 34"/>
                <a:gd name="T23" fmla="*/ 62 h 62"/>
                <a:gd name="T24" fmla="*/ 0 w 34"/>
                <a:gd name="T25" fmla="*/ 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4" name="Freeform 143"/>
            <p:cNvSpPr>
              <a:spLocks/>
            </p:cNvSpPr>
            <p:nvPr/>
          </p:nvSpPr>
          <p:spPr bwMode="auto">
            <a:xfrm>
              <a:off x="1095" y="3028"/>
              <a:ext cx="49" cy="69"/>
            </a:xfrm>
            <a:custGeom>
              <a:avLst/>
              <a:gdLst>
                <a:gd name="T0" fmla="*/ 14 w 49"/>
                <a:gd name="T1" fmla="*/ 35 h 69"/>
                <a:gd name="T2" fmla="*/ 21 w 49"/>
                <a:gd name="T3" fmla="*/ 48 h 69"/>
                <a:gd name="T4" fmla="*/ 28 w 49"/>
                <a:gd name="T5" fmla="*/ 55 h 69"/>
                <a:gd name="T6" fmla="*/ 42 w 49"/>
                <a:gd name="T7" fmla="*/ 55 h 69"/>
                <a:gd name="T8" fmla="*/ 42 w 49"/>
                <a:gd name="T9" fmla="*/ 62 h 69"/>
                <a:gd name="T10" fmla="*/ 28 w 49"/>
                <a:gd name="T11" fmla="*/ 69 h 69"/>
                <a:gd name="T12" fmla="*/ 7 w 49"/>
                <a:gd name="T13" fmla="*/ 55 h 69"/>
                <a:gd name="T14" fmla="*/ 0 w 49"/>
                <a:gd name="T15" fmla="*/ 35 h 69"/>
                <a:gd name="T16" fmla="*/ 7 w 49"/>
                <a:gd name="T17" fmla="*/ 7 h 69"/>
                <a:gd name="T18" fmla="*/ 28 w 49"/>
                <a:gd name="T19" fmla="*/ 0 h 69"/>
                <a:gd name="T20" fmla="*/ 42 w 49"/>
                <a:gd name="T21" fmla="*/ 7 h 69"/>
                <a:gd name="T22" fmla="*/ 49 w 49"/>
                <a:gd name="T23" fmla="*/ 28 h 69"/>
                <a:gd name="T24" fmla="*/ 49 w 49"/>
                <a:gd name="T25" fmla="*/ 35 h 69"/>
                <a:gd name="T26" fmla="*/ 14 w 49"/>
                <a:gd name="T27" fmla="*/ 35 h 69"/>
                <a:gd name="T28" fmla="*/ 35 w 49"/>
                <a:gd name="T29" fmla="*/ 28 h 69"/>
                <a:gd name="T30" fmla="*/ 28 w 49"/>
                <a:gd name="T31" fmla="*/ 14 h 69"/>
                <a:gd name="T32" fmla="*/ 21 w 49"/>
                <a:gd name="T33" fmla="*/ 14 h 69"/>
                <a:gd name="T34" fmla="*/ 14 w 49"/>
                <a:gd name="T35" fmla="*/ 28 h 69"/>
                <a:gd name="T36" fmla="*/ 35 w 49"/>
                <a:gd name="T37" fmla="*/ 28 h 69"/>
                <a:gd name="T38" fmla="*/ 14 w 49"/>
                <a:gd name="T39" fmla="*/ 35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5" name="Freeform 144"/>
            <p:cNvSpPr>
              <a:spLocks/>
            </p:cNvSpPr>
            <p:nvPr/>
          </p:nvSpPr>
          <p:spPr bwMode="auto">
            <a:xfrm>
              <a:off x="627" y="3145"/>
              <a:ext cx="55" cy="90"/>
            </a:xfrm>
            <a:custGeom>
              <a:avLst/>
              <a:gdLst>
                <a:gd name="T0" fmla="*/ 20 w 55"/>
                <a:gd name="T1" fmla="*/ 62 h 90"/>
                <a:gd name="T2" fmla="*/ 13 w 55"/>
                <a:gd name="T3" fmla="*/ 90 h 90"/>
                <a:gd name="T4" fmla="*/ 0 w 55"/>
                <a:gd name="T5" fmla="*/ 90 h 90"/>
                <a:gd name="T6" fmla="*/ 20 w 55"/>
                <a:gd name="T7" fmla="*/ 0 h 90"/>
                <a:gd name="T8" fmla="*/ 34 w 55"/>
                <a:gd name="T9" fmla="*/ 0 h 90"/>
                <a:gd name="T10" fmla="*/ 55 w 55"/>
                <a:gd name="T11" fmla="*/ 90 h 90"/>
                <a:gd name="T12" fmla="*/ 41 w 55"/>
                <a:gd name="T13" fmla="*/ 90 h 90"/>
                <a:gd name="T14" fmla="*/ 34 w 55"/>
                <a:gd name="T15" fmla="*/ 62 h 90"/>
                <a:gd name="T16" fmla="*/ 20 w 55"/>
                <a:gd name="T17" fmla="*/ 62 h 90"/>
                <a:gd name="T18" fmla="*/ 34 w 55"/>
                <a:gd name="T19" fmla="*/ 55 h 90"/>
                <a:gd name="T20" fmla="*/ 34 w 55"/>
                <a:gd name="T21" fmla="*/ 35 h 90"/>
                <a:gd name="T22" fmla="*/ 27 w 55"/>
                <a:gd name="T23" fmla="*/ 14 h 90"/>
                <a:gd name="T24" fmla="*/ 27 w 55"/>
                <a:gd name="T25" fmla="*/ 35 h 90"/>
                <a:gd name="T26" fmla="*/ 20 w 55"/>
                <a:gd name="T27" fmla="*/ 55 h 90"/>
                <a:gd name="T28" fmla="*/ 34 w 55"/>
                <a:gd name="T29" fmla="*/ 55 h 90"/>
                <a:gd name="T30" fmla="*/ 20 w 55"/>
                <a:gd name="T31" fmla="*/ 62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6" name="Freeform 145"/>
            <p:cNvSpPr>
              <a:spLocks/>
            </p:cNvSpPr>
            <p:nvPr/>
          </p:nvSpPr>
          <p:spPr bwMode="auto">
            <a:xfrm>
              <a:off x="689" y="3166"/>
              <a:ext cx="34" cy="69"/>
            </a:xfrm>
            <a:custGeom>
              <a:avLst/>
              <a:gdLst>
                <a:gd name="T0" fmla="*/ 34 w 34"/>
                <a:gd name="T1" fmla="*/ 62 h 69"/>
                <a:gd name="T2" fmla="*/ 20 w 34"/>
                <a:gd name="T3" fmla="*/ 69 h 69"/>
                <a:gd name="T4" fmla="*/ 7 w 34"/>
                <a:gd name="T5" fmla="*/ 62 h 69"/>
                <a:gd name="T6" fmla="*/ 0 w 34"/>
                <a:gd name="T7" fmla="*/ 34 h 69"/>
                <a:gd name="T8" fmla="*/ 7 w 34"/>
                <a:gd name="T9" fmla="*/ 14 h 69"/>
                <a:gd name="T10" fmla="*/ 13 w 34"/>
                <a:gd name="T11" fmla="*/ 7 h 69"/>
                <a:gd name="T12" fmla="*/ 27 w 34"/>
                <a:gd name="T13" fmla="*/ 0 h 69"/>
                <a:gd name="T14" fmla="*/ 34 w 34"/>
                <a:gd name="T15" fmla="*/ 7 h 69"/>
                <a:gd name="T16" fmla="*/ 34 w 34"/>
                <a:gd name="T17" fmla="*/ 14 h 69"/>
                <a:gd name="T18" fmla="*/ 27 w 34"/>
                <a:gd name="T19" fmla="*/ 14 h 69"/>
                <a:gd name="T20" fmla="*/ 13 w 34"/>
                <a:gd name="T21" fmla="*/ 21 h 69"/>
                <a:gd name="T22" fmla="*/ 13 w 34"/>
                <a:gd name="T23" fmla="*/ 34 h 69"/>
                <a:gd name="T24" fmla="*/ 13 w 34"/>
                <a:gd name="T25" fmla="*/ 48 h 69"/>
                <a:gd name="T26" fmla="*/ 27 w 34"/>
                <a:gd name="T27" fmla="*/ 55 h 69"/>
                <a:gd name="T28" fmla="*/ 34 w 34"/>
                <a:gd name="T29" fmla="*/ 55 h 69"/>
                <a:gd name="T30" fmla="*/ 34 w 34"/>
                <a:gd name="T31" fmla="*/ 62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7" name="Freeform 146"/>
            <p:cNvSpPr>
              <a:spLocks/>
            </p:cNvSpPr>
            <p:nvPr/>
          </p:nvSpPr>
          <p:spPr bwMode="auto">
            <a:xfrm>
              <a:off x="730" y="3145"/>
              <a:ext cx="41" cy="90"/>
            </a:xfrm>
            <a:custGeom>
              <a:avLst/>
              <a:gdLst>
                <a:gd name="T0" fmla="*/ 0 w 41"/>
                <a:gd name="T1" fmla="*/ 0 h 90"/>
                <a:gd name="T2" fmla="*/ 14 w 41"/>
                <a:gd name="T3" fmla="*/ 0 h 90"/>
                <a:gd name="T4" fmla="*/ 14 w 41"/>
                <a:gd name="T5" fmla="*/ 28 h 90"/>
                <a:gd name="T6" fmla="*/ 21 w 41"/>
                <a:gd name="T7" fmla="*/ 28 h 90"/>
                <a:gd name="T8" fmla="*/ 28 w 41"/>
                <a:gd name="T9" fmla="*/ 21 h 90"/>
                <a:gd name="T10" fmla="*/ 41 w 41"/>
                <a:gd name="T11" fmla="*/ 28 h 90"/>
                <a:gd name="T12" fmla="*/ 41 w 41"/>
                <a:gd name="T13" fmla="*/ 49 h 90"/>
                <a:gd name="T14" fmla="*/ 41 w 41"/>
                <a:gd name="T15" fmla="*/ 90 h 90"/>
                <a:gd name="T16" fmla="*/ 28 w 41"/>
                <a:gd name="T17" fmla="*/ 90 h 90"/>
                <a:gd name="T18" fmla="*/ 28 w 41"/>
                <a:gd name="T19" fmla="*/ 49 h 90"/>
                <a:gd name="T20" fmla="*/ 28 w 41"/>
                <a:gd name="T21" fmla="*/ 42 h 90"/>
                <a:gd name="T22" fmla="*/ 21 w 41"/>
                <a:gd name="T23" fmla="*/ 35 h 90"/>
                <a:gd name="T24" fmla="*/ 14 w 41"/>
                <a:gd name="T25" fmla="*/ 42 h 90"/>
                <a:gd name="T26" fmla="*/ 14 w 41"/>
                <a:gd name="T27" fmla="*/ 49 h 90"/>
                <a:gd name="T28" fmla="*/ 14 w 41"/>
                <a:gd name="T29" fmla="*/ 90 h 90"/>
                <a:gd name="T30" fmla="*/ 0 w 41"/>
                <a:gd name="T31" fmla="*/ 90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8" name="Freeform 147"/>
            <p:cNvSpPr>
              <a:spLocks/>
            </p:cNvSpPr>
            <p:nvPr/>
          </p:nvSpPr>
          <p:spPr bwMode="auto">
            <a:xfrm>
              <a:off x="785" y="3145"/>
              <a:ext cx="14" cy="90"/>
            </a:xfrm>
            <a:custGeom>
              <a:avLst/>
              <a:gdLst>
                <a:gd name="T0" fmla="*/ 14 w 14"/>
                <a:gd name="T1" fmla="*/ 7 h 90"/>
                <a:gd name="T2" fmla="*/ 7 w 14"/>
                <a:gd name="T3" fmla="*/ 14 h 90"/>
                <a:gd name="T4" fmla="*/ 0 w 14"/>
                <a:gd name="T5" fmla="*/ 7 h 90"/>
                <a:gd name="T6" fmla="*/ 7 w 14"/>
                <a:gd name="T7" fmla="*/ 0 h 90"/>
                <a:gd name="T8" fmla="*/ 7 w 14"/>
                <a:gd name="T9" fmla="*/ 7 h 90"/>
                <a:gd name="T10" fmla="*/ 14 w 14"/>
                <a:gd name="T11" fmla="*/ 7 h 90"/>
                <a:gd name="T12" fmla="*/ 0 w 14"/>
                <a:gd name="T13" fmla="*/ 90 h 90"/>
                <a:gd name="T14" fmla="*/ 0 w 14"/>
                <a:gd name="T15" fmla="*/ 21 h 90"/>
                <a:gd name="T16" fmla="*/ 14 w 14"/>
                <a:gd name="T17" fmla="*/ 21 h 90"/>
                <a:gd name="T18" fmla="*/ 14 w 14"/>
                <a:gd name="T19" fmla="*/ 90 h 90"/>
                <a:gd name="T20" fmla="*/ 0 w 14"/>
                <a:gd name="T21" fmla="*/ 90 h 90"/>
                <a:gd name="T22" fmla="*/ 14 w 14"/>
                <a:gd name="T23" fmla="*/ 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49" name="Freeform 148"/>
            <p:cNvSpPr>
              <a:spLocks/>
            </p:cNvSpPr>
            <p:nvPr/>
          </p:nvSpPr>
          <p:spPr bwMode="auto">
            <a:xfrm>
              <a:off x="813" y="3166"/>
              <a:ext cx="41" cy="69"/>
            </a:xfrm>
            <a:custGeom>
              <a:avLst/>
              <a:gdLst>
                <a:gd name="T0" fmla="*/ 14 w 41"/>
                <a:gd name="T1" fmla="*/ 41 h 69"/>
                <a:gd name="T2" fmla="*/ 14 w 41"/>
                <a:gd name="T3" fmla="*/ 55 h 69"/>
                <a:gd name="T4" fmla="*/ 27 w 41"/>
                <a:gd name="T5" fmla="*/ 55 h 69"/>
                <a:gd name="T6" fmla="*/ 41 w 41"/>
                <a:gd name="T7" fmla="*/ 55 h 69"/>
                <a:gd name="T8" fmla="*/ 41 w 41"/>
                <a:gd name="T9" fmla="*/ 62 h 69"/>
                <a:gd name="T10" fmla="*/ 27 w 41"/>
                <a:gd name="T11" fmla="*/ 69 h 69"/>
                <a:gd name="T12" fmla="*/ 7 w 41"/>
                <a:gd name="T13" fmla="*/ 62 h 69"/>
                <a:gd name="T14" fmla="*/ 0 w 41"/>
                <a:gd name="T15" fmla="*/ 34 h 69"/>
                <a:gd name="T16" fmla="*/ 7 w 41"/>
                <a:gd name="T17" fmla="*/ 14 h 69"/>
                <a:gd name="T18" fmla="*/ 20 w 41"/>
                <a:gd name="T19" fmla="*/ 0 h 69"/>
                <a:gd name="T20" fmla="*/ 34 w 41"/>
                <a:gd name="T21" fmla="*/ 7 h 69"/>
                <a:gd name="T22" fmla="*/ 41 w 41"/>
                <a:gd name="T23" fmla="*/ 28 h 69"/>
                <a:gd name="T24" fmla="*/ 41 w 41"/>
                <a:gd name="T25" fmla="*/ 41 h 69"/>
                <a:gd name="T26" fmla="*/ 14 w 41"/>
                <a:gd name="T27" fmla="*/ 41 h 69"/>
                <a:gd name="T28" fmla="*/ 27 w 41"/>
                <a:gd name="T29" fmla="*/ 28 h 69"/>
                <a:gd name="T30" fmla="*/ 27 w 41"/>
                <a:gd name="T31" fmla="*/ 14 h 69"/>
                <a:gd name="T32" fmla="*/ 20 w 41"/>
                <a:gd name="T33" fmla="*/ 14 h 69"/>
                <a:gd name="T34" fmla="*/ 14 w 41"/>
                <a:gd name="T35" fmla="*/ 21 h 69"/>
                <a:gd name="T36" fmla="*/ 14 w 41"/>
                <a:gd name="T37" fmla="*/ 28 h 69"/>
                <a:gd name="T38" fmla="*/ 27 w 41"/>
                <a:gd name="T39" fmla="*/ 28 h 69"/>
                <a:gd name="T40" fmla="*/ 14 w 41"/>
                <a:gd name="T41" fmla="*/ 41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0" name="Freeform 149"/>
            <p:cNvSpPr>
              <a:spLocks/>
            </p:cNvSpPr>
            <p:nvPr/>
          </p:nvSpPr>
          <p:spPr bwMode="auto">
            <a:xfrm>
              <a:off x="861" y="3166"/>
              <a:ext cx="48" cy="69"/>
            </a:xfrm>
            <a:custGeom>
              <a:avLst/>
              <a:gdLst>
                <a:gd name="T0" fmla="*/ 14 w 48"/>
                <a:gd name="T1" fmla="*/ 0 h 69"/>
                <a:gd name="T2" fmla="*/ 21 w 48"/>
                <a:gd name="T3" fmla="*/ 34 h 69"/>
                <a:gd name="T4" fmla="*/ 21 w 48"/>
                <a:gd name="T5" fmla="*/ 48 h 69"/>
                <a:gd name="T6" fmla="*/ 28 w 48"/>
                <a:gd name="T7" fmla="*/ 34 h 69"/>
                <a:gd name="T8" fmla="*/ 34 w 48"/>
                <a:gd name="T9" fmla="*/ 0 h 69"/>
                <a:gd name="T10" fmla="*/ 48 w 48"/>
                <a:gd name="T11" fmla="*/ 0 h 69"/>
                <a:gd name="T12" fmla="*/ 28 w 48"/>
                <a:gd name="T13" fmla="*/ 69 h 69"/>
                <a:gd name="T14" fmla="*/ 14 w 48"/>
                <a:gd name="T15" fmla="*/ 69 h 69"/>
                <a:gd name="T16" fmla="*/ 0 w 48"/>
                <a:gd name="T17" fmla="*/ 0 h 69"/>
                <a:gd name="T18" fmla="*/ 14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1" name="Freeform 150"/>
            <p:cNvSpPr>
              <a:spLocks/>
            </p:cNvSpPr>
            <p:nvPr/>
          </p:nvSpPr>
          <p:spPr bwMode="auto">
            <a:xfrm>
              <a:off x="909" y="3166"/>
              <a:ext cx="42" cy="69"/>
            </a:xfrm>
            <a:custGeom>
              <a:avLst/>
              <a:gdLst>
                <a:gd name="T0" fmla="*/ 14 w 42"/>
                <a:gd name="T1" fmla="*/ 41 h 69"/>
                <a:gd name="T2" fmla="*/ 21 w 42"/>
                <a:gd name="T3" fmla="*/ 55 h 69"/>
                <a:gd name="T4" fmla="*/ 28 w 42"/>
                <a:gd name="T5" fmla="*/ 55 h 69"/>
                <a:gd name="T6" fmla="*/ 42 w 42"/>
                <a:gd name="T7" fmla="*/ 55 h 69"/>
                <a:gd name="T8" fmla="*/ 42 w 42"/>
                <a:gd name="T9" fmla="*/ 62 h 69"/>
                <a:gd name="T10" fmla="*/ 28 w 42"/>
                <a:gd name="T11" fmla="*/ 69 h 69"/>
                <a:gd name="T12" fmla="*/ 7 w 42"/>
                <a:gd name="T13" fmla="*/ 62 h 69"/>
                <a:gd name="T14" fmla="*/ 0 w 42"/>
                <a:gd name="T15" fmla="*/ 34 h 69"/>
                <a:gd name="T16" fmla="*/ 7 w 42"/>
                <a:gd name="T17" fmla="*/ 14 h 69"/>
                <a:gd name="T18" fmla="*/ 21 w 42"/>
                <a:gd name="T19" fmla="*/ 0 h 69"/>
                <a:gd name="T20" fmla="*/ 42 w 42"/>
                <a:gd name="T21" fmla="*/ 7 h 69"/>
                <a:gd name="T22" fmla="*/ 42 w 42"/>
                <a:gd name="T23" fmla="*/ 28 h 69"/>
                <a:gd name="T24" fmla="*/ 42 w 42"/>
                <a:gd name="T25" fmla="*/ 41 h 69"/>
                <a:gd name="T26" fmla="*/ 14 w 42"/>
                <a:gd name="T27" fmla="*/ 41 h 69"/>
                <a:gd name="T28" fmla="*/ 35 w 42"/>
                <a:gd name="T29" fmla="*/ 28 h 69"/>
                <a:gd name="T30" fmla="*/ 28 w 42"/>
                <a:gd name="T31" fmla="*/ 14 h 69"/>
                <a:gd name="T32" fmla="*/ 21 w 42"/>
                <a:gd name="T33" fmla="*/ 14 h 69"/>
                <a:gd name="T34" fmla="*/ 14 w 42"/>
                <a:gd name="T35" fmla="*/ 21 h 69"/>
                <a:gd name="T36" fmla="*/ 14 w 42"/>
                <a:gd name="T37" fmla="*/ 28 h 69"/>
                <a:gd name="T38" fmla="*/ 35 w 42"/>
                <a:gd name="T39" fmla="*/ 28 h 69"/>
                <a:gd name="T40" fmla="*/ 14 w 42"/>
                <a:gd name="T41" fmla="*/ 41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2" name="Freeform 151"/>
            <p:cNvSpPr>
              <a:spLocks/>
            </p:cNvSpPr>
            <p:nvPr/>
          </p:nvSpPr>
          <p:spPr bwMode="auto">
            <a:xfrm>
              <a:off x="964" y="3166"/>
              <a:ext cx="69" cy="69"/>
            </a:xfrm>
            <a:custGeom>
              <a:avLst/>
              <a:gdLst>
                <a:gd name="T0" fmla="*/ 0 w 69"/>
                <a:gd name="T1" fmla="*/ 21 h 69"/>
                <a:gd name="T2" fmla="*/ 0 w 69"/>
                <a:gd name="T3" fmla="*/ 0 h 69"/>
                <a:gd name="T4" fmla="*/ 14 w 69"/>
                <a:gd name="T5" fmla="*/ 0 h 69"/>
                <a:gd name="T6" fmla="*/ 14 w 69"/>
                <a:gd name="T7" fmla="*/ 14 h 69"/>
                <a:gd name="T8" fmla="*/ 28 w 69"/>
                <a:gd name="T9" fmla="*/ 0 h 69"/>
                <a:gd name="T10" fmla="*/ 35 w 69"/>
                <a:gd name="T11" fmla="*/ 7 h 69"/>
                <a:gd name="T12" fmla="*/ 42 w 69"/>
                <a:gd name="T13" fmla="*/ 14 h 69"/>
                <a:gd name="T14" fmla="*/ 49 w 69"/>
                <a:gd name="T15" fmla="*/ 7 h 69"/>
                <a:gd name="T16" fmla="*/ 55 w 69"/>
                <a:gd name="T17" fmla="*/ 0 h 69"/>
                <a:gd name="T18" fmla="*/ 69 w 69"/>
                <a:gd name="T19" fmla="*/ 7 h 69"/>
                <a:gd name="T20" fmla="*/ 69 w 69"/>
                <a:gd name="T21" fmla="*/ 28 h 69"/>
                <a:gd name="T22" fmla="*/ 69 w 69"/>
                <a:gd name="T23" fmla="*/ 69 h 69"/>
                <a:gd name="T24" fmla="*/ 55 w 69"/>
                <a:gd name="T25" fmla="*/ 69 h 69"/>
                <a:gd name="T26" fmla="*/ 55 w 69"/>
                <a:gd name="T27" fmla="*/ 28 h 69"/>
                <a:gd name="T28" fmla="*/ 55 w 69"/>
                <a:gd name="T29" fmla="*/ 21 h 69"/>
                <a:gd name="T30" fmla="*/ 49 w 69"/>
                <a:gd name="T31" fmla="*/ 14 h 69"/>
                <a:gd name="T32" fmla="*/ 42 w 69"/>
                <a:gd name="T33" fmla="*/ 21 h 69"/>
                <a:gd name="T34" fmla="*/ 42 w 69"/>
                <a:gd name="T35" fmla="*/ 28 h 69"/>
                <a:gd name="T36" fmla="*/ 42 w 69"/>
                <a:gd name="T37" fmla="*/ 69 h 69"/>
                <a:gd name="T38" fmla="*/ 28 w 69"/>
                <a:gd name="T39" fmla="*/ 69 h 69"/>
                <a:gd name="T40" fmla="*/ 28 w 69"/>
                <a:gd name="T41" fmla="*/ 28 h 69"/>
                <a:gd name="T42" fmla="*/ 28 w 69"/>
                <a:gd name="T43" fmla="*/ 21 h 69"/>
                <a:gd name="T44" fmla="*/ 21 w 69"/>
                <a:gd name="T45" fmla="*/ 14 h 69"/>
                <a:gd name="T46" fmla="*/ 14 w 69"/>
                <a:gd name="T47" fmla="*/ 21 h 69"/>
                <a:gd name="T48" fmla="*/ 14 w 69"/>
                <a:gd name="T49" fmla="*/ 28 h 69"/>
                <a:gd name="T50" fmla="*/ 14 w 69"/>
                <a:gd name="T51" fmla="*/ 69 h 69"/>
                <a:gd name="T52" fmla="*/ 0 w 69"/>
                <a:gd name="T53" fmla="*/ 69 h 69"/>
                <a:gd name="T54" fmla="*/ 0 w 69"/>
                <a:gd name="T55" fmla="*/ 21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3" name="Freeform 152"/>
            <p:cNvSpPr>
              <a:spLocks/>
            </p:cNvSpPr>
            <p:nvPr/>
          </p:nvSpPr>
          <p:spPr bwMode="auto">
            <a:xfrm>
              <a:off x="1047" y="3166"/>
              <a:ext cx="41" cy="69"/>
            </a:xfrm>
            <a:custGeom>
              <a:avLst/>
              <a:gdLst>
                <a:gd name="T0" fmla="*/ 14 w 41"/>
                <a:gd name="T1" fmla="*/ 41 h 69"/>
                <a:gd name="T2" fmla="*/ 14 w 41"/>
                <a:gd name="T3" fmla="*/ 55 h 69"/>
                <a:gd name="T4" fmla="*/ 28 w 41"/>
                <a:gd name="T5" fmla="*/ 55 h 69"/>
                <a:gd name="T6" fmla="*/ 41 w 41"/>
                <a:gd name="T7" fmla="*/ 55 h 69"/>
                <a:gd name="T8" fmla="*/ 41 w 41"/>
                <a:gd name="T9" fmla="*/ 62 h 69"/>
                <a:gd name="T10" fmla="*/ 28 w 41"/>
                <a:gd name="T11" fmla="*/ 69 h 69"/>
                <a:gd name="T12" fmla="*/ 7 w 41"/>
                <a:gd name="T13" fmla="*/ 62 h 69"/>
                <a:gd name="T14" fmla="*/ 0 w 41"/>
                <a:gd name="T15" fmla="*/ 34 h 69"/>
                <a:gd name="T16" fmla="*/ 7 w 41"/>
                <a:gd name="T17" fmla="*/ 14 h 69"/>
                <a:gd name="T18" fmla="*/ 21 w 41"/>
                <a:gd name="T19" fmla="*/ 0 h 69"/>
                <a:gd name="T20" fmla="*/ 34 w 41"/>
                <a:gd name="T21" fmla="*/ 7 h 69"/>
                <a:gd name="T22" fmla="*/ 41 w 41"/>
                <a:gd name="T23" fmla="*/ 28 h 69"/>
                <a:gd name="T24" fmla="*/ 41 w 41"/>
                <a:gd name="T25" fmla="*/ 41 h 69"/>
                <a:gd name="T26" fmla="*/ 14 w 41"/>
                <a:gd name="T27" fmla="*/ 41 h 69"/>
                <a:gd name="T28" fmla="*/ 28 w 41"/>
                <a:gd name="T29" fmla="*/ 28 h 69"/>
                <a:gd name="T30" fmla="*/ 28 w 41"/>
                <a:gd name="T31" fmla="*/ 14 h 69"/>
                <a:gd name="T32" fmla="*/ 21 w 41"/>
                <a:gd name="T33" fmla="*/ 14 h 69"/>
                <a:gd name="T34" fmla="*/ 14 w 41"/>
                <a:gd name="T35" fmla="*/ 21 h 69"/>
                <a:gd name="T36" fmla="*/ 14 w 41"/>
                <a:gd name="T37" fmla="*/ 28 h 69"/>
                <a:gd name="T38" fmla="*/ 28 w 41"/>
                <a:gd name="T39" fmla="*/ 28 h 69"/>
                <a:gd name="T40" fmla="*/ 14 w 41"/>
                <a:gd name="T41" fmla="*/ 41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4" name="Freeform 153"/>
            <p:cNvSpPr>
              <a:spLocks/>
            </p:cNvSpPr>
            <p:nvPr/>
          </p:nvSpPr>
          <p:spPr bwMode="auto">
            <a:xfrm>
              <a:off x="1102" y="3166"/>
              <a:ext cx="42" cy="69"/>
            </a:xfrm>
            <a:custGeom>
              <a:avLst/>
              <a:gdLst>
                <a:gd name="T0" fmla="*/ 0 w 42"/>
                <a:gd name="T1" fmla="*/ 21 h 69"/>
                <a:gd name="T2" fmla="*/ 0 w 42"/>
                <a:gd name="T3" fmla="*/ 0 h 69"/>
                <a:gd name="T4" fmla="*/ 7 w 42"/>
                <a:gd name="T5" fmla="*/ 0 h 69"/>
                <a:gd name="T6" fmla="*/ 7 w 42"/>
                <a:gd name="T7" fmla="*/ 7 h 69"/>
                <a:gd name="T8" fmla="*/ 14 w 42"/>
                <a:gd name="T9" fmla="*/ 7 h 69"/>
                <a:gd name="T10" fmla="*/ 28 w 42"/>
                <a:gd name="T11" fmla="*/ 0 h 69"/>
                <a:gd name="T12" fmla="*/ 35 w 42"/>
                <a:gd name="T13" fmla="*/ 7 h 69"/>
                <a:gd name="T14" fmla="*/ 42 w 42"/>
                <a:gd name="T15" fmla="*/ 28 h 69"/>
                <a:gd name="T16" fmla="*/ 42 w 42"/>
                <a:gd name="T17" fmla="*/ 69 h 69"/>
                <a:gd name="T18" fmla="*/ 28 w 42"/>
                <a:gd name="T19" fmla="*/ 69 h 69"/>
                <a:gd name="T20" fmla="*/ 28 w 42"/>
                <a:gd name="T21" fmla="*/ 28 h 69"/>
                <a:gd name="T22" fmla="*/ 28 w 42"/>
                <a:gd name="T23" fmla="*/ 21 h 69"/>
                <a:gd name="T24" fmla="*/ 21 w 42"/>
                <a:gd name="T25" fmla="*/ 14 h 69"/>
                <a:gd name="T26" fmla="*/ 14 w 42"/>
                <a:gd name="T27" fmla="*/ 21 h 69"/>
                <a:gd name="T28" fmla="*/ 14 w 42"/>
                <a:gd name="T29" fmla="*/ 28 h 69"/>
                <a:gd name="T30" fmla="*/ 14 w 42"/>
                <a:gd name="T31" fmla="*/ 69 h 69"/>
                <a:gd name="T32" fmla="*/ 0 w 42"/>
                <a:gd name="T33" fmla="*/ 69 h 69"/>
                <a:gd name="T34" fmla="*/ 0 w 42"/>
                <a:gd name="T35" fmla="*/ 21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5" name="Freeform 154"/>
            <p:cNvSpPr>
              <a:spLocks/>
            </p:cNvSpPr>
            <p:nvPr/>
          </p:nvSpPr>
          <p:spPr bwMode="auto">
            <a:xfrm>
              <a:off x="1150" y="3152"/>
              <a:ext cx="35" cy="83"/>
            </a:xfrm>
            <a:custGeom>
              <a:avLst/>
              <a:gdLst>
                <a:gd name="T0" fmla="*/ 21 w 35"/>
                <a:gd name="T1" fmla="*/ 0 h 83"/>
                <a:gd name="T2" fmla="*/ 21 w 35"/>
                <a:gd name="T3" fmla="*/ 14 h 83"/>
                <a:gd name="T4" fmla="*/ 35 w 35"/>
                <a:gd name="T5" fmla="*/ 14 h 83"/>
                <a:gd name="T6" fmla="*/ 35 w 35"/>
                <a:gd name="T7" fmla="*/ 28 h 83"/>
                <a:gd name="T8" fmla="*/ 21 w 35"/>
                <a:gd name="T9" fmla="*/ 28 h 83"/>
                <a:gd name="T10" fmla="*/ 21 w 35"/>
                <a:gd name="T11" fmla="*/ 62 h 83"/>
                <a:gd name="T12" fmla="*/ 28 w 35"/>
                <a:gd name="T13" fmla="*/ 69 h 83"/>
                <a:gd name="T14" fmla="*/ 35 w 35"/>
                <a:gd name="T15" fmla="*/ 69 h 83"/>
                <a:gd name="T16" fmla="*/ 35 w 35"/>
                <a:gd name="T17" fmla="*/ 83 h 83"/>
                <a:gd name="T18" fmla="*/ 28 w 35"/>
                <a:gd name="T19" fmla="*/ 83 h 83"/>
                <a:gd name="T20" fmla="*/ 14 w 35"/>
                <a:gd name="T21" fmla="*/ 76 h 83"/>
                <a:gd name="T22" fmla="*/ 7 w 35"/>
                <a:gd name="T23" fmla="*/ 62 h 83"/>
                <a:gd name="T24" fmla="*/ 7 w 35"/>
                <a:gd name="T25" fmla="*/ 28 h 83"/>
                <a:gd name="T26" fmla="*/ 0 w 35"/>
                <a:gd name="T27" fmla="*/ 28 h 83"/>
                <a:gd name="T28" fmla="*/ 0 w 35"/>
                <a:gd name="T29" fmla="*/ 14 h 83"/>
                <a:gd name="T30" fmla="*/ 7 w 35"/>
                <a:gd name="T31" fmla="*/ 14 h 83"/>
                <a:gd name="T32" fmla="*/ 7 w 35"/>
                <a:gd name="T33" fmla="*/ 7 h 83"/>
                <a:gd name="T34" fmla="*/ 21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6" name="Freeform 155"/>
            <p:cNvSpPr>
              <a:spLocks/>
            </p:cNvSpPr>
            <p:nvPr/>
          </p:nvSpPr>
          <p:spPr bwMode="auto">
            <a:xfrm>
              <a:off x="1192" y="3166"/>
              <a:ext cx="34" cy="69"/>
            </a:xfrm>
            <a:custGeom>
              <a:avLst/>
              <a:gdLst>
                <a:gd name="T0" fmla="*/ 0 w 34"/>
                <a:gd name="T1" fmla="*/ 55 h 69"/>
                <a:gd name="T2" fmla="*/ 14 w 34"/>
                <a:gd name="T3" fmla="*/ 55 h 69"/>
                <a:gd name="T4" fmla="*/ 20 w 34"/>
                <a:gd name="T5" fmla="*/ 48 h 69"/>
                <a:gd name="T6" fmla="*/ 14 w 34"/>
                <a:gd name="T7" fmla="*/ 41 h 69"/>
                <a:gd name="T8" fmla="*/ 0 w 34"/>
                <a:gd name="T9" fmla="*/ 28 h 69"/>
                <a:gd name="T10" fmla="*/ 0 w 34"/>
                <a:gd name="T11" fmla="*/ 21 h 69"/>
                <a:gd name="T12" fmla="*/ 7 w 34"/>
                <a:gd name="T13" fmla="*/ 7 h 69"/>
                <a:gd name="T14" fmla="*/ 20 w 34"/>
                <a:gd name="T15" fmla="*/ 0 h 69"/>
                <a:gd name="T16" fmla="*/ 27 w 34"/>
                <a:gd name="T17" fmla="*/ 7 h 69"/>
                <a:gd name="T18" fmla="*/ 27 w 34"/>
                <a:gd name="T19" fmla="*/ 14 h 69"/>
                <a:gd name="T20" fmla="*/ 20 w 34"/>
                <a:gd name="T21" fmla="*/ 14 h 69"/>
                <a:gd name="T22" fmla="*/ 14 w 34"/>
                <a:gd name="T23" fmla="*/ 21 h 69"/>
                <a:gd name="T24" fmla="*/ 20 w 34"/>
                <a:gd name="T25" fmla="*/ 28 h 69"/>
                <a:gd name="T26" fmla="*/ 27 w 34"/>
                <a:gd name="T27" fmla="*/ 34 h 69"/>
                <a:gd name="T28" fmla="*/ 34 w 34"/>
                <a:gd name="T29" fmla="*/ 48 h 69"/>
                <a:gd name="T30" fmla="*/ 27 w 34"/>
                <a:gd name="T31" fmla="*/ 62 h 69"/>
                <a:gd name="T32" fmla="*/ 14 w 34"/>
                <a:gd name="T33" fmla="*/ 69 h 69"/>
                <a:gd name="T34" fmla="*/ 0 w 34"/>
                <a:gd name="T35" fmla="*/ 62 h 69"/>
                <a:gd name="T36" fmla="*/ 0 w 34"/>
                <a:gd name="T37" fmla="*/ 55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7" name="Freeform 156"/>
            <p:cNvSpPr>
              <a:spLocks/>
            </p:cNvSpPr>
            <p:nvPr/>
          </p:nvSpPr>
          <p:spPr bwMode="auto">
            <a:xfrm>
              <a:off x="103" y="2532"/>
              <a:ext cx="48" cy="90"/>
            </a:xfrm>
            <a:custGeom>
              <a:avLst/>
              <a:gdLst>
                <a:gd name="T0" fmla="*/ 0 w 48"/>
                <a:gd name="T1" fmla="*/ 0 h 90"/>
                <a:gd name="T2" fmla="*/ 21 w 48"/>
                <a:gd name="T3" fmla="*/ 0 h 90"/>
                <a:gd name="T4" fmla="*/ 41 w 48"/>
                <a:gd name="T5" fmla="*/ 7 h 90"/>
                <a:gd name="T6" fmla="*/ 48 w 48"/>
                <a:gd name="T7" fmla="*/ 21 h 90"/>
                <a:gd name="T8" fmla="*/ 41 w 48"/>
                <a:gd name="T9" fmla="*/ 34 h 90"/>
                <a:gd name="T10" fmla="*/ 34 w 48"/>
                <a:gd name="T11" fmla="*/ 48 h 90"/>
                <a:gd name="T12" fmla="*/ 41 w 48"/>
                <a:gd name="T13" fmla="*/ 48 h 90"/>
                <a:gd name="T14" fmla="*/ 41 w 48"/>
                <a:gd name="T15" fmla="*/ 62 h 90"/>
                <a:gd name="T16" fmla="*/ 48 w 48"/>
                <a:gd name="T17" fmla="*/ 90 h 90"/>
                <a:gd name="T18" fmla="*/ 34 w 48"/>
                <a:gd name="T19" fmla="*/ 90 h 90"/>
                <a:gd name="T20" fmla="*/ 27 w 48"/>
                <a:gd name="T21" fmla="*/ 62 h 90"/>
                <a:gd name="T22" fmla="*/ 27 w 48"/>
                <a:gd name="T23" fmla="*/ 55 h 90"/>
                <a:gd name="T24" fmla="*/ 21 w 48"/>
                <a:gd name="T25" fmla="*/ 48 h 90"/>
                <a:gd name="T26" fmla="*/ 14 w 48"/>
                <a:gd name="T27" fmla="*/ 48 h 90"/>
                <a:gd name="T28" fmla="*/ 14 w 48"/>
                <a:gd name="T29" fmla="*/ 90 h 90"/>
                <a:gd name="T30" fmla="*/ 0 w 48"/>
                <a:gd name="T31" fmla="*/ 90 h 90"/>
                <a:gd name="T32" fmla="*/ 0 w 48"/>
                <a:gd name="T33" fmla="*/ 0 h 90"/>
                <a:gd name="T34" fmla="*/ 14 w 48"/>
                <a:gd name="T35" fmla="*/ 41 h 90"/>
                <a:gd name="T36" fmla="*/ 21 w 48"/>
                <a:gd name="T37" fmla="*/ 41 h 90"/>
                <a:gd name="T38" fmla="*/ 27 w 48"/>
                <a:gd name="T39" fmla="*/ 34 h 90"/>
                <a:gd name="T40" fmla="*/ 34 w 48"/>
                <a:gd name="T41" fmla="*/ 21 h 90"/>
                <a:gd name="T42" fmla="*/ 27 w 48"/>
                <a:gd name="T43" fmla="*/ 14 h 90"/>
                <a:gd name="T44" fmla="*/ 21 w 48"/>
                <a:gd name="T45" fmla="*/ 7 h 90"/>
                <a:gd name="T46" fmla="*/ 14 w 48"/>
                <a:gd name="T47" fmla="*/ 7 h 90"/>
                <a:gd name="T48" fmla="*/ 14 w 48"/>
                <a:gd name="T49" fmla="*/ 41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8" name="Freeform 157"/>
            <p:cNvSpPr>
              <a:spLocks/>
            </p:cNvSpPr>
            <p:nvPr/>
          </p:nvSpPr>
          <p:spPr bwMode="auto">
            <a:xfrm>
              <a:off x="158" y="2553"/>
              <a:ext cx="41" cy="69"/>
            </a:xfrm>
            <a:custGeom>
              <a:avLst/>
              <a:gdLst>
                <a:gd name="T0" fmla="*/ 14 w 41"/>
                <a:gd name="T1" fmla="*/ 41 h 69"/>
                <a:gd name="T2" fmla="*/ 21 w 41"/>
                <a:gd name="T3" fmla="*/ 55 h 69"/>
                <a:gd name="T4" fmla="*/ 28 w 41"/>
                <a:gd name="T5" fmla="*/ 55 h 69"/>
                <a:gd name="T6" fmla="*/ 41 w 41"/>
                <a:gd name="T7" fmla="*/ 55 h 69"/>
                <a:gd name="T8" fmla="*/ 41 w 41"/>
                <a:gd name="T9" fmla="*/ 62 h 69"/>
                <a:gd name="T10" fmla="*/ 28 w 41"/>
                <a:gd name="T11" fmla="*/ 69 h 69"/>
                <a:gd name="T12" fmla="*/ 7 w 41"/>
                <a:gd name="T13" fmla="*/ 55 h 69"/>
                <a:gd name="T14" fmla="*/ 0 w 41"/>
                <a:gd name="T15" fmla="*/ 34 h 69"/>
                <a:gd name="T16" fmla="*/ 7 w 41"/>
                <a:gd name="T17" fmla="*/ 13 h 69"/>
                <a:gd name="T18" fmla="*/ 21 w 41"/>
                <a:gd name="T19" fmla="*/ 0 h 69"/>
                <a:gd name="T20" fmla="*/ 41 w 41"/>
                <a:gd name="T21" fmla="*/ 7 h 69"/>
                <a:gd name="T22" fmla="*/ 41 w 41"/>
                <a:gd name="T23" fmla="*/ 27 h 69"/>
                <a:gd name="T24" fmla="*/ 41 w 41"/>
                <a:gd name="T25" fmla="*/ 41 h 69"/>
                <a:gd name="T26" fmla="*/ 14 w 41"/>
                <a:gd name="T27" fmla="*/ 41 h 69"/>
                <a:gd name="T28" fmla="*/ 28 w 41"/>
                <a:gd name="T29" fmla="*/ 27 h 69"/>
                <a:gd name="T30" fmla="*/ 28 w 41"/>
                <a:gd name="T31" fmla="*/ 13 h 69"/>
                <a:gd name="T32" fmla="*/ 21 w 41"/>
                <a:gd name="T33" fmla="*/ 13 h 69"/>
                <a:gd name="T34" fmla="*/ 14 w 41"/>
                <a:gd name="T35" fmla="*/ 20 h 69"/>
                <a:gd name="T36" fmla="*/ 14 w 41"/>
                <a:gd name="T37" fmla="*/ 27 h 69"/>
                <a:gd name="T38" fmla="*/ 28 w 41"/>
                <a:gd name="T39" fmla="*/ 27 h 69"/>
                <a:gd name="T40" fmla="*/ 14 w 41"/>
                <a:gd name="T41" fmla="*/ 41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59" name="Rectangle 158"/>
            <p:cNvSpPr>
              <a:spLocks noChangeArrowheads="1"/>
            </p:cNvSpPr>
            <p:nvPr/>
          </p:nvSpPr>
          <p:spPr bwMode="auto">
            <a:xfrm>
              <a:off x="213" y="2580"/>
              <a:ext cx="28"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960" name="Freeform 159"/>
            <p:cNvSpPr>
              <a:spLocks/>
            </p:cNvSpPr>
            <p:nvPr/>
          </p:nvSpPr>
          <p:spPr bwMode="auto">
            <a:xfrm>
              <a:off x="241" y="2532"/>
              <a:ext cx="55" cy="90"/>
            </a:xfrm>
            <a:custGeom>
              <a:avLst/>
              <a:gdLst>
                <a:gd name="T0" fmla="*/ 20 w 55"/>
                <a:gd name="T1" fmla="*/ 62 h 90"/>
                <a:gd name="T2" fmla="*/ 14 w 55"/>
                <a:gd name="T3" fmla="*/ 90 h 90"/>
                <a:gd name="T4" fmla="*/ 0 w 55"/>
                <a:gd name="T5" fmla="*/ 90 h 90"/>
                <a:gd name="T6" fmla="*/ 20 w 55"/>
                <a:gd name="T7" fmla="*/ 0 h 90"/>
                <a:gd name="T8" fmla="*/ 41 w 55"/>
                <a:gd name="T9" fmla="*/ 0 h 90"/>
                <a:gd name="T10" fmla="*/ 55 w 55"/>
                <a:gd name="T11" fmla="*/ 90 h 90"/>
                <a:gd name="T12" fmla="*/ 41 w 55"/>
                <a:gd name="T13" fmla="*/ 90 h 90"/>
                <a:gd name="T14" fmla="*/ 41 w 55"/>
                <a:gd name="T15" fmla="*/ 62 h 90"/>
                <a:gd name="T16" fmla="*/ 20 w 55"/>
                <a:gd name="T17" fmla="*/ 62 h 90"/>
                <a:gd name="T18" fmla="*/ 34 w 55"/>
                <a:gd name="T19" fmla="*/ 55 h 90"/>
                <a:gd name="T20" fmla="*/ 34 w 55"/>
                <a:gd name="T21" fmla="*/ 34 h 90"/>
                <a:gd name="T22" fmla="*/ 27 w 55"/>
                <a:gd name="T23" fmla="*/ 14 h 90"/>
                <a:gd name="T24" fmla="*/ 27 w 55"/>
                <a:gd name="T25" fmla="*/ 34 h 90"/>
                <a:gd name="T26" fmla="*/ 20 w 55"/>
                <a:gd name="T27" fmla="*/ 55 h 90"/>
                <a:gd name="T28" fmla="*/ 34 w 55"/>
                <a:gd name="T29" fmla="*/ 55 h 90"/>
                <a:gd name="T30" fmla="*/ 20 w 55"/>
                <a:gd name="T31" fmla="*/ 62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61" name="Freeform 160"/>
            <p:cNvSpPr>
              <a:spLocks/>
            </p:cNvSpPr>
            <p:nvPr/>
          </p:nvSpPr>
          <p:spPr bwMode="auto">
            <a:xfrm>
              <a:off x="303" y="2553"/>
              <a:ext cx="34" cy="69"/>
            </a:xfrm>
            <a:custGeom>
              <a:avLst/>
              <a:gdLst>
                <a:gd name="T0" fmla="*/ 0 w 34"/>
                <a:gd name="T1" fmla="*/ 55 h 69"/>
                <a:gd name="T2" fmla="*/ 14 w 34"/>
                <a:gd name="T3" fmla="*/ 55 h 69"/>
                <a:gd name="T4" fmla="*/ 20 w 34"/>
                <a:gd name="T5" fmla="*/ 48 h 69"/>
                <a:gd name="T6" fmla="*/ 14 w 34"/>
                <a:gd name="T7" fmla="*/ 41 h 69"/>
                <a:gd name="T8" fmla="*/ 7 w 34"/>
                <a:gd name="T9" fmla="*/ 27 h 69"/>
                <a:gd name="T10" fmla="*/ 0 w 34"/>
                <a:gd name="T11" fmla="*/ 20 h 69"/>
                <a:gd name="T12" fmla="*/ 7 w 34"/>
                <a:gd name="T13" fmla="*/ 7 h 69"/>
                <a:gd name="T14" fmla="*/ 20 w 34"/>
                <a:gd name="T15" fmla="*/ 0 h 69"/>
                <a:gd name="T16" fmla="*/ 34 w 34"/>
                <a:gd name="T17" fmla="*/ 7 h 69"/>
                <a:gd name="T18" fmla="*/ 27 w 34"/>
                <a:gd name="T19" fmla="*/ 13 h 69"/>
                <a:gd name="T20" fmla="*/ 20 w 34"/>
                <a:gd name="T21" fmla="*/ 13 h 69"/>
                <a:gd name="T22" fmla="*/ 14 w 34"/>
                <a:gd name="T23" fmla="*/ 20 h 69"/>
                <a:gd name="T24" fmla="*/ 20 w 34"/>
                <a:gd name="T25" fmla="*/ 27 h 69"/>
                <a:gd name="T26" fmla="*/ 34 w 34"/>
                <a:gd name="T27" fmla="*/ 34 h 69"/>
                <a:gd name="T28" fmla="*/ 34 w 34"/>
                <a:gd name="T29" fmla="*/ 48 h 69"/>
                <a:gd name="T30" fmla="*/ 27 w 34"/>
                <a:gd name="T31" fmla="*/ 62 h 69"/>
                <a:gd name="T32" fmla="*/ 14 w 34"/>
                <a:gd name="T33" fmla="*/ 69 h 69"/>
                <a:gd name="T34" fmla="*/ 0 w 34"/>
                <a:gd name="T35" fmla="*/ 62 h 69"/>
                <a:gd name="T36" fmla="*/ 0 w 34"/>
                <a:gd name="T37" fmla="*/ 55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62" name="Freeform 161"/>
            <p:cNvSpPr>
              <a:spLocks/>
            </p:cNvSpPr>
            <p:nvPr/>
          </p:nvSpPr>
          <p:spPr bwMode="auto">
            <a:xfrm>
              <a:off x="344" y="2553"/>
              <a:ext cx="35" cy="69"/>
            </a:xfrm>
            <a:custGeom>
              <a:avLst/>
              <a:gdLst>
                <a:gd name="T0" fmla="*/ 0 w 35"/>
                <a:gd name="T1" fmla="*/ 55 h 69"/>
                <a:gd name="T2" fmla="*/ 14 w 35"/>
                <a:gd name="T3" fmla="*/ 55 h 69"/>
                <a:gd name="T4" fmla="*/ 21 w 35"/>
                <a:gd name="T5" fmla="*/ 48 h 69"/>
                <a:gd name="T6" fmla="*/ 14 w 35"/>
                <a:gd name="T7" fmla="*/ 41 h 69"/>
                <a:gd name="T8" fmla="*/ 7 w 35"/>
                <a:gd name="T9" fmla="*/ 27 h 69"/>
                <a:gd name="T10" fmla="*/ 0 w 35"/>
                <a:gd name="T11" fmla="*/ 20 h 69"/>
                <a:gd name="T12" fmla="*/ 7 w 35"/>
                <a:gd name="T13" fmla="*/ 7 h 69"/>
                <a:gd name="T14" fmla="*/ 21 w 35"/>
                <a:gd name="T15" fmla="*/ 0 h 69"/>
                <a:gd name="T16" fmla="*/ 35 w 35"/>
                <a:gd name="T17" fmla="*/ 7 h 69"/>
                <a:gd name="T18" fmla="*/ 28 w 35"/>
                <a:gd name="T19" fmla="*/ 13 h 69"/>
                <a:gd name="T20" fmla="*/ 21 w 35"/>
                <a:gd name="T21" fmla="*/ 13 h 69"/>
                <a:gd name="T22" fmla="*/ 14 w 35"/>
                <a:gd name="T23" fmla="*/ 20 h 69"/>
                <a:gd name="T24" fmla="*/ 21 w 35"/>
                <a:gd name="T25" fmla="*/ 27 h 69"/>
                <a:gd name="T26" fmla="*/ 28 w 35"/>
                <a:gd name="T27" fmla="*/ 34 h 69"/>
                <a:gd name="T28" fmla="*/ 35 w 35"/>
                <a:gd name="T29" fmla="*/ 48 h 69"/>
                <a:gd name="T30" fmla="*/ 28 w 35"/>
                <a:gd name="T31" fmla="*/ 62 h 69"/>
                <a:gd name="T32" fmla="*/ 14 w 35"/>
                <a:gd name="T33" fmla="*/ 69 h 69"/>
                <a:gd name="T34" fmla="*/ 0 w 35"/>
                <a:gd name="T35" fmla="*/ 62 h 69"/>
                <a:gd name="T36" fmla="*/ 0 w 35"/>
                <a:gd name="T37" fmla="*/ 55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63" name="Freeform 162"/>
            <p:cNvSpPr>
              <a:spLocks/>
            </p:cNvSpPr>
            <p:nvPr/>
          </p:nvSpPr>
          <p:spPr bwMode="auto">
            <a:xfrm>
              <a:off x="385" y="2553"/>
              <a:ext cx="42" cy="69"/>
            </a:xfrm>
            <a:custGeom>
              <a:avLst/>
              <a:gdLst>
                <a:gd name="T0" fmla="*/ 14 w 42"/>
                <a:gd name="T1" fmla="*/ 41 h 69"/>
                <a:gd name="T2" fmla="*/ 21 w 42"/>
                <a:gd name="T3" fmla="*/ 55 h 69"/>
                <a:gd name="T4" fmla="*/ 28 w 42"/>
                <a:gd name="T5" fmla="*/ 55 h 69"/>
                <a:gd name="T6" fmla="*/ 42 w 42"/>
                <a:gd name="T7" fmla="*/ 55 h 69"/>
                <a:gd name="T8" fmla="*/ 42 w 42"/>
                <a:gd name="T9" fmla="*/ 62 h 69"/>
                <a:gd name="T10" fmla="*/ 28 w 42"/>
                <a:gd name="T11" fmla="*/ 69 h 69"/>
                <a:gd name="T12" fmla="*/ 7 w 42"/>
                <a:gd name="T13" fmla="*/ 55 h 69"/>
                <a:gd name="T14" fmla="*/ 0 w 42"/>
                <a:gd name="T15" fmla="*/ 34 h 69"/>
                <a:gd name="T16" fmla="*/ 7 w 42"/>
                <a:gd name="T17" fmla="*/ 13 h 69"/>
                <a:gd name="T18" fmla="*/ 21 w 42"/>
                <a:gd name="T19" fmla="*/ 0 h 69"/>
                <a:gd name="T20" fmla="*/ 42 w 42"/>
                <a:gd name="T21" fmla="*/ 7 h 69"/>
                <a:gd name="T22" fmla="*/ 42 w 42"/>
                <a:gd name="T23" fmla="*/ 27 h 69"/>
                <a:gd name="T24" fmla="*/ 42 w 42"/>
                <a:gd name="T25" fmla="*/ 41 h 69"/>
                <a:gd name="T26" fmla="*/ 14 w 42"/>
                <a:gd name="T27" fmla="*/ 41 h 69"/>
                <a:gd name="T28" fmla="*/ 28 w 42"/>
                <a:gd name="T29" fmla="*/ 27 h 69"/>
                <a:gd name="T30" fmla="*/ 28 w 42"/>
                <a:gd name="T31" fmla="*/ 13 h 69"/>
                <a:gd name="T32" fmla="*/ 21 w 42"/>
                <a:gd name="T33" fmla="*/ 13 h 69"/>
                <a:gd name="T34" fmla="*/ 14 w 42"/>
                <a:gd name="T35" fmla="*/ 20 h 69"/>
                <a:gd name="T36" fmla="*/ 14 w 42"/>
                <a:gd name="T37" fmla="*/ 27 h 69"/>
                <a:gd name="T38" fmla="*/ 28 w 42"/>
                <a:gd name="T39" fmla="*/ 27 h 69"/>
                <a:gd name="T40" fmla="*/ 14 w 42"/>
                <a:gd name="T41" fmla="*/ 41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64" name="Freeform 163"/>
            <p:cNvSpPr>
              <a:spLocks/>
            </p:cNvSpPr>
            <p:nvPr/>
          </p:nvSpPr>
          <p:spPr bwMode="auto">
            <a:xfrm>
              <a:off x="434" y="2553"/>
              <a:ext cx="34" cy="69"/>
            </a:xfrm>
            <a:custGeom>
              <a:avLst/>
              <a:gdLst>
                <a:gd name="T0" fmla="*/ 7 w 34"/>
                <a:gd name="T1" fmla="*/ 55 h 69"/>
                <a:gd name="T2" fmla="*/ 13 w 34"/>
                <a:gd name="T3" fmla="*/ 55 h 69"/>
                <a:gd name="T4" fmla="*/ 20 w 34"/>
                <a:gd name="T5" fmla="*/ 48 h 69"/>
                <a:gd name="T6" fmla="*/ 13 w 34"/>
                <a:gd name="T7" fmla="*/ 41 h 69"/>
                <a:gd name="T8" fmla="*/ 7 w 34"/>
                <a:gd name="T9" fmla="*/ 27 h 69"/>
                <a:gd name="T10" fmla="*/ 0 w 34"/>
                <a:gd name="T11" fmla="*/ 20 h 69"/>
                <a:gd name="T12" fmla="*/ 7 w 34"/>
                <a:gd name="T13" fmla="*/ 7 h 69"/>
                <a:gd name="T14" fmla="*/ 20 w 34"/>
                <a:gd name="T15" fmla="*/ 0 h 69"/>
                <a:gd name="T16" fmla="*/ 34 w 34"/>
                <a:gd name="T17" fmla="*/ 7 h 69"/>
                <a:gd name="T18" fmla="*/ 34 w 34"/>
                <a:gd name="T19" fmla="*/ 13 h 69"/>
                <a:gd name="T20" fmla="*/ 20 w 34"/>
                <a:gd name="T21" fmla="*/ 13 h 69"/>
                <a:gd name="T22" fmla="*/ 13 w 34"/>
                <a:gd name="T23" fmla="*/ 20 h 69"/>
                <a:gd name="T24" fmla="*/ 20 w 34"/>
                <a:gd name="T25" fmla="*/ 27 h 69"/>
                <a:gd name="T26" fmla="*/ 34 w 34"/>
                <a:gd name="T27" fmla="*/ 34 h 69"/>
                <a:gd name="T28" fmla="*/ 34 w 34"/>
                <a:gd name="T29" fmla="*/ 48 h 69"/>
                <a:gd name="T30" fmla="*/ 27 w 34"/>
                <a:gd name="T31" fmla="*/ 62 h 69"/>
                <a:gd name="T32" fmla="*/ 13 w 34"/>
                <a:gd name="T33" fmla="*/ 69 h 69"/>
                <a:gd name="T34" fmla="*/ 0 w 34"/>
                <a:gd name="T35" fmla="*/ 62 h 69"/>
                <a:gd name="T36" fmla="*/ 7 w 34"/>
                <a:gd name="T37" fmla="*/ 55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965" name="Freeform 164"/>
            <p:cNvSpPr>
              <a:spLocks/>
            </p:cNvSpPr>
            <p:nvPr/>
          </p:nvSpPr>
          <p:spPr bwMode="auto">
            <a:xfrm>
              <a:off x="475" y="2553"/>
              <a:ext cx="34" cy="69"/>
            </a:xfrm>
            <a:custGeom>
              <a:avLst/>
              <a:gdLst>
                <a:gd name="T0" fmla="*/ 0 w 34"/>
                <a:gd name="T1" fmla="*/ 55 h 69"/>
                <a:gd name="T2" fmla="*/ 14 w 34"/>
                <a:gd name="T3" fmla="*/ 55 h 69"/>
                <a:gd name="T4" fmla="*/ 21 w 34"/>
                <a:gd name="T5" fmla="*/ 48 h 69"/>
                <a:gd name="T6" fmla="*/ 14 w 34"/>
                <a:gd name="T7" fmla="*/ 41 h 69"/>
                <a:gd name="T8" fmla="*/ 7 w 34"/>
                <a:gd name="T9" fmla="*/ 27 h 69"/>
                <a:gd name="T10" fmla="*/ 0 w 34"/>
                <a:gd name="T11" fmla="*/ 20 h 69"/>
                <a:gd name="T12" fmla="*/ 7 w 34"/>
                <a:gd name="T13" fmla="*/ 7 h 69"/>
                <a:gd name="T14" fmla="*/ 21 w 34"/>
                <a:gd name="T15" fmla="*/ 0 h 69"/>
                <a:gd name="T16" fmla="*/ 34 w 34"/>
                <a:gd name="T17" fmla="*/ 7 h 69"/>
                <a:gd name="T18" fmla="*/ 28 w 34"/>
                <a:gd name="T19" fmla="*/ 13 h 69"/>
                <a:gd name="T20" fmla="*/ 21 w 34"/>
                <a:gd name="T21" fmla="*/ 13 h 69"/>
                <a:gd name="T22" fmla="*/ 14 w 34"/>
                <a:gd name="T23" fmla="*/ 20 h 69"/>
                <a:gd name="T24" fmla="*/ 21 w 34"/>
                <a:gd name="T25" fmla="*/ 27 h 69"/>
                <a:gd name="T26" fmla="*/ 34 w 34"/>
                <a:gd name="T27" fmla="*/ 34 h 69"/>
                <a:gd name="T28" fmla="*/ 34 w 34"/>
                <a:gd name="T29" fmla="*/ 48 h 69"/>
                <a:gd name="T30" fmla="*/ 28 w 34"/>
                <a:gd name="T31" fmla="*/ 62 h 69"/>
                <a:gd name="T32" fmla="*/ 14 w 34"/>
                <a:gd name="T33" fmla="*/ 69 h 69"/>
                <a:gd name="T34" fmla="*/ 0 w 34"/>
                <a:gd name="T35" fmla="*/ 62 h 69"/>
                <a:gd name="T36" fmla="*/ 0 w 34"/>
                <a:gd name="T37" fmla="*/ 55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Tree>
    <p:extLst>
      <p:ext uri="{BB962C8B-B14F-4D97-AF65-F5344CB8AC3E}">
        <p14:creationId xmlns:p14="http://schemas.microsoft.com/office/powerpoint/2010/main" val="24063585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p:cNvSpPr>
            <a:spLocks noGrp="1"/>
          </p:cNvSpPr>
          <p:nvPr>
            <p:ph type="title"/>
          </p:nvPr>
        </p:nvSpPr>
        <p:spPr>
          <a:xfrm>
            <a:off x="457200" y="411163"/>
            <a:ext cx="8229600" cy="884237"/>
          </a:xfrm>
        </p:spPr>
        <p:txBody>
          <a:bodyPr/>
          <a:lstStyle/>
          <a:p>
            <a:r>
              <a:rPr lang="en-US" smtClean="0"/>
              <a:t>Renewables as an</a:t>
            </a:r>
            <a:br>
              <a:rPr lang="en-US" smtClean="0"/>
            </a:br>
            <a:r>
              <a:rPr lang="en-US" smtClean="0"/>
              <a:t>Environmental Solution?</a:t>
            </a:r>
          </a:p>
        </p:txBody>
      </p:sp>
      <p:sp>
        <p:nvSpPr>
          <p:cNvPr id="43011" name="Rectangle 8"/>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Why Commit to Energy Management?</a:t>
            </a:r>
          </a:p>
        </p:txBody>
      </p:sp>
      <p:sp>
        <p:nvSpPr>
          <p:cNvPr id="10" name="Slide Number Placeholder 9"/>
          <p:cNvSpPr>
            <a:spLocks noGrp="1"/>
          </p:cNvSpPr>
          <p:nvPr>
            <p:ph type="sldNum" sz="quarter" idx="11"/>
          </p:nvPr>
        </p:nvSpPr>
        <p:spPr/>
        <p:txBody>
          <a:bodyPr/>
          <a:lstStyle/>
          <a:p>
            <a:pPr>
              <a:defRPr/>
            </a:pPr>
            <a:fld id="{0CA3072D-BDA2-4DF8-BCB3-2D2C4850676A}" type="slidenum">
              <a:rPr lang="en-US" smtClean="0">
                <a:solidFill>
                  <a:srgbClr val="000000">
                    <a:tint val="75000"/>
                  </a:srgbClr>
                </a:solidFill>
              </a:rPr>
              <a:pPr>
                <a:defRPr/>
              </a:pPr>
              <a:t>3</a:t>
            </a:fld>
            <a:endParaRPr lang="en-US" dirty="0">
              <a:solidFill>
                <a:srgbClr val="000000">
                  <a:tint val="75000"/>
                </a:srgbClr>
              </a:solidFill>
            </a:endParaRPr>
          </a:p>
        </p:txBody>
      </p:sp>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156" y="1603375"/>
            <a:ext cx="7659688"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3248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3"/>
          <p:cNvSpPr>
            <a:spLocks noGrp="1"/>
          </p:cNvSpPr>
          <p:nvPr>
            <p:ph type="title"/>
          </p:nvPr>
        </p:nvSpPr>
        <p:spPr>
          <a:xfrm>
            <a:off x="457200" y="274638"/>
            <a:ext cx="8229600" cy="715962"/>
          </a:xfrm>
        </p:spPr>
        <p:txBody>
          <a:bodyPr/>
          <a:lstStyle/>
          <a:p>
            <a:r>
              <a:rPr lang="en-US" smtClean="0"/>
              <a:t>Renewable Energy Sources</a:t>
            </a:r>
          </a:p>
        </p:txBody>
      </p:sp>
      <p:sp>
        <p:nvSpPr>
          <p:cNvPr id="44035" name="Slide Number Placeholder 1"/>
          <p:cNvSpPr>
            <a:spLocks noGrp="1"/>
          </p:cNvSpPr>
          <p:nvPr>
            <p:ph type="sldNum" sz="quarter" idx="11"/>
          </p:nvPr>
        </p:nvSpPr>
        <p:spPr bwMode="auto">
          <a:xfrm>
            <a:off x="6553200" y="6381750"/>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D0F9CD6-64AD-4E0F-9B8B-2E1E5F71FD85}" type="slidenum">
              <a:rPr lang="en-US" smtClean="0">
                <a:solidFill>
                  <a:schemeClr val="bg1"/>
                </a:solidFill>
              </a:rPr>
              <a:pPr eaLnBrk="1" hangingPunct="1"/>
              <a:t>4</a:t>
            </a:fld>
            <a:endParaRPr lang="en-US" smtClean="0">
              <a:solidFill>
                <a:schemeClr val="bg1"/>
              </a:solidFill>
            </a:endParaRPr>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990600"/>
            <a:ext cx="88392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1695514"/>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457200" y="228600"/>
            <a:ext cx="8229600" cy="884238"/>
          </a:xfrm>
        </p:spPr>
        <p:txBody>
          <a:bodyPr/>
          <a:lstStyle/>
          <a:p>
            <a:r>
              <a:rPr lang="en-US" smtClean="0"/>
              <a:t>Where Do We Use Energy?</a:t>
            </a:r>
          </a:p>
        </p:txBody>
      </p:sp>
      <p:sp>
        <p:nvSpPr>
          <p:cNvPr id="45059" name="Rectangle 4"/>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Why Commit to Energy Management?</a:t>
            </a:r>
          </a:p>
        </p:txBody>
      </p:sp>
      <p:sp>
        <p:nvSpPr>
          <p:cNvPr id="6" name="Slide Number Placeholder 5"/>
          <p:cNvSpPr>
            <a:spLocks noGrp="1"/>
          </p:cNvSpPr>
          <p:nvPr>
            <p:ph type="sldNum" sz="quarter" idx="11"/>
          </p:nvPr>
        </p:nvSpPr>
        <p:spPr/>
        <p:txBody>
          <a:bodyPr/>
          <a:lstStyle/>
          <a:p>
            <a:pPr>
              <a:defRPr/>
            </a:pPr>
            <a:fld id="{ED6A9899-31B7-4FC5-A311-5DEE823BA249}" type="slidenum">
              <a:rPr lang="en-US" smtClean="0">
                <a:solidFill>
                  <a:srgbClr val="000000">
                    <a:tint val="75000"/>
                  </a:srgbClr>
                </a:solidFill>
              </a:rPr>
              <a:pPr>
                <a:defRPr/>
              </a:pPr>
              <a:t>5</a:t>
            </a:fld>
            <a:endParaRPr lang="en-US" dirty="0">
              <a:solidFill>
                <a:srgbClr val="000000">
                  <a:tint val="75000"/>
                </a:srgbClr>
              </a:solidFill>
            </a:endParaRPr>
          </a:p>
        </p:txBody>
      </p:sp>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87" y="1066800"/>
            <a:ext cx="8964613" cy="550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9344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457200" y="274638"/>
            <a:ext cx="8232775" cy="1146175"/>
          </a:xfrm>
          <a:prstGeom prst="rect">
            <a:avLst/>
          </a:prstGeom>
          <a:noFill/>
          <a:ln w="9525">
            <a:noFill/>
            <a:miter lim="800000"/>
            <a:headEnd/>
            <a:tailEnd/>
          </a:ln>
        </p:spPr>
        <p:txBody>
          <a:bodyPr lIns="90000" tIns="46800" rIns="90000" bIns="46800" anchor="ctr"/>
          <a:lstStyle/>
          <a:p>
            <a:pPr algn="ctr" defTabSz="457200" fontAlgn="base">
              <a:lnSpc>
                <a:spcPct val="95000"/>
              </a:lnSpc>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rPr>
              <a:t>Energy Management Potential</a:t>
            </a:r>
          </a:p>
        </p:txBody>
      </p:sp>
      <p:sp>
        <p:nvSpPr>
          <p:cNvPr id="46083" name="Rectangle 3"/>
          <p:cNvSpPr txBox="1">
            <a:spLocks noChangeArrowheads="1"/>
          </p:cNvSpPr>
          <p:nvPr/>
        </p:nvSpPr>
        <p:spPr bwMode="auto">
          <a:xfrm>
            <a:off x="762000" y="1676400"/>
            <a:ext cx="76962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339725" indent="-339725"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742950" indent="-28575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fontAlgn="base" hangingPunct="1">
              <a:lnSpc>
                <a:spcPct val="95000"/>
              </a:lnSpc>
              <a:spcBef>
                <a:spcPts val="700"/>
              </a:spcBef>
              <a:spcAft>
                <a:spcPct val="0"/>
              </a:spcAft>
              <a:buFont typeface="Arial" charset="0"/>
              <a:buChar char="•"/>
            </a:pPr>
            <a:r>
              <a:rPr lang="en-GB" sz="3200">
                <a:solidFill>
                  <a:srgbClr val="FFFFFF"/>
                </a:solidFill>
              </a:rPr>
              <a:t>Buildings consume 41% of US energy</a:t>
            </a:r>
          </a:p>
          <a:p>
            <a:pPr eaLnBrk="1" fontAlgn="base" hangingPunct="1">
              <a:lnSpc>
                <a:spcPct val="95000"/>
              </a:lnSpc>
              <a:spcBef>
                <a:spcPts val="700"/>
              </a:spcBef>
              <a:spcAft>
                <a:spcPct val="0"/>
              </a:spcAft>
              <a:buFont typeface="Arial" charset="0"/>
              <a:buChar char="•"/>
            </a:pPr>
            <a:endParaRPr lang="en-GB" sz="3200">
              <a:solidFill>
                <a:srgbClr val="FFFFFF"/>
              </a:solidFill>
            </a:endParaRPr>
          </a:p>
          <a:p>
            <a:pPr eaLnBrk="1" fontAlgn="base" hangingPunct="1">
              <a:lnSpc>
                <a:spcPct val="95000"/>
              </a:lnSpc>
              <a:spcBef>
                <a:spcPts val="700"/>
              </a:spcBef>
              <a:spcAft>
                <a:spcPct val="0"/>
              </a:spcAft>
              <a:buFont typeface="Arial" charset="0"/>
              <a:buChar char="•"/>
            </a:pPr>
            <a:r>
              <a:rPr lang="en-GB" sz="3200">
                <a:solidFill>
                  <a:srgbClr val="FFFFFF"/>
                </a:solidFill>
              </a:rPr>
              <a:t>33% reduction of building energy is possible</a:t>
            </a:r>
          </a:p>
          <a:p>
            <a:pPr eaLnBrk="1" fontAlgn="base" hangingPunct="1">
              <a:lnSpc>
                <a:spcPct val="95000"/>
              </a:lnSpc>
              <a:spcBef>
                <a:spcPts val="700"/>
              </a:spcBef>
              <a:spcAft>
                <a:spcPct val="0"/>
              </a:spcAft>
              <a:buFont typeface="Arial" charset="0"/>
              <a:buChar char="•"/>
            </a:pPr>
            <a:endParaRPr lang="en-GB" sz="3200">
              <a:solidFill>
                <a:srgbClr val="FFFFFF"/>
              </a:solidFill>
            </a:endParaRPr>
          </a:p>
          <a:p>
            <a:pPr eaLnBrk="1" fontAlgn="base" hangingPunct="1">
              <a:lnSpc>
                <a:spcPct val="95000"/>
              </a:lnSpc>
              <a:spcBef>
                <a:spcPts val="700"/>
              </a:spcBef>
              <a:spcAft>
                <a:spcPct val="0"/>
              </a:spcAft>
              <a:buFont typeface="Arial" charset="0"/>
              <a:buChar char="•"/>
            </a:pPr>
            <a:r>
              <a:rPr lang="en-GB" sz="3200">
                <a:solidFill>
                  <a:srgbClr val="FFFFFF"/>
                </a:solidFill>
              </a:rPr>
              <a:t>This can save 14% of US energy</a:t>
            </a:r>
          </a:p>
          <a:p>
            <a:pPr eaLnBrk="1" fontAlgn="base" hangingPunct="1">
              <a:lnSpc>
                <a:spcPct val="95000"/>
              </a:lnSpc>
              <a:spcBef>
                <a:spcPts val="700"/>
              </a:spcBef>
              <a:spcAft>
                <a:spcPct val="0"/>
              </a:spcAft>
              <a:buFont typeface="Wingdings" pitchFamily="2" charset="2"/>
              <a:buNone/>
            </a:pPr>
            <a:endParaRPr lang="en-GB" sz="2800">
              <a:solidFill>
                <a:srgbClr val="FFFFFF"/>
              </a:solidFill>
              <a:latin typeface="Times New Roman" pitchFamily="18" charset="0"/>
            </a:endParaRPr>
          </a:p>
        </p:txBody>
      </p:sp>
      <p:sp>
        <p:nvSpPr>
          <p:cNvPr id="5" name="Slide Number Placeholder 4"/>
          <p:cNvSpPr>
            <a:spLocks noGrp="1"/>
          </p:cNvSpPr>
          <p:nvPr>
            <p:ph type="sldNum" sz="quarter" idx="11"/>
          </p:nvPr>
        </p:nvSpPr>
        <p:spPr/>
        <p:txBody>
          <a:bodyPr/>
          <a:lstStyle/>
          <a:p>
            <a:pPr>
              <a:defRPr/>
            </a:pPr>
            <a:fld id="{DBDBD281-F533-4A4B-AFBC-CA5CAC997986}" type="slidenum">
              <a:rPr lang="en-US">
                <a:solidFill>
                  <a:srgbClr val="000000">
                    <a:tint val="75000"/>
                  </a:srgbClr>
                </a:solidFill>
              </a:rPr>
              <a:pPr>
                <a:defRPr/>
              </a:pPr>
              <a:t>6</a:t>
            </a:fld>
            <a:endParaRPr lang="en-US" dirty="0">
              <a:solidFill>
                <a:srgbClr val="000000">
                  <a:tint val="75000"/>
                </a:srgbClr>
              </a:solidFill>
            </a:endParaRPr>
          </a:p>
        </p:txBody>
      </p:sp>
      <p:sp>
        <p:nvSpPr>
          <p:cNvPr id="46085" name="Rectangle 5"/>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Why Commit to Energy Management?</a:t>
            </a:r>
          </a:p>
        </p:txBody>
      </p:sp>
    </p:spTree>
    <p:extLst>
      <p:ext uri="{BB962C8B-B14F-4D97-AF65-F5344CB8AC3E}">
        <p14:creationId xmlns:p14="http://schemas.microsoft.com/office/powerpoint/2010/main" val="8886813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txBox="1">
            <a:spLocks noChangeArrowheads="1"/>
          </p:cNvSpPr>
          <p:nvPr/>
        </p:nvSpPr>
        <p:spPr bwMode="auto">
          <a:xfrm>
            <a:off x="0" y="304800"/>
            <a:ext cx="9144000" cy="1143000"/>
          </a:xfrm>
          <a:prstGeom prst="rect">
            <a:avLst/>
          </a:prstGeom>
          <a:noFill/>
          <a:ln w="9525">
            <a:noFill/>
            <a:miter lim="800000"/>
            <a:headEnd/>
            <a:tailEnd/>
          </a:ln>
        </p:spPr>
        <p:txBody>
          <a:bodyPr lIns="90000" tIns="46800" rIns="90000" bIns="46800" anchor="ctr"/>
          <a:lstStyle/>
          <a:p>
            <a:pPr algn="ctr" defTabSz="457200" fontAlgn="base">
              <a:lnSpc>
                <a:spcPct val="95000"/>
              </a:lnSpc>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200" kern="0" dirty="0">
                <a:solidFill>
                  <a:srgbClr val="FFFFFF"/>
                </a:solidFill>
              </a:rPr>
              <a:t>Energy Management is the Quickest, Cheapest, Cleanest Way to Extend World Energy Supplies</a:t>
            </a:r>
          </a:p>
        </p:txBody>
      </p:sp>
      <p:sp>
        <p:nvSpPr>
          <p:cNvPr id="4" name="Rectangle 6"/>
          <p:cNvSpPr>
            <a:spLocks noChangeArrowheads="1"/>
          </p:cNvSpPr>
          <p:nvPr/>
        </p:nvSpPr>
        <p:spPr bwMode="auto">
          <a:xfrm>
            <a:off x="609600" y="5257800"/>
            <a:ext cx="8229600" cy="1143000"/>
          </a:xfrm>
          <a:prstGeom prst="rect">
            <a:avLst/>
          </a:prstGeom>
          <a:noFill/>
          <a:ln w="9525">
            <a:noFill/>
            <a:round/>
            <a:headEnd/>
            <a:tailEnd/>
          </a:ln>
        </p:spPr>
        <p:txBody>
          <a:bodyPr lIns="90000" tIns="46800" rIns="90000" bIns="46800" anchor="ctr"/>
          <a:lstStyle/>
          <a:p>
            <a:pPr algn="ctr" defTabSz="457200" fontAlgn="base">
              <a:lnSpc>
                <a:spcPct val="95000"/>
              </a:lnSpc>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dirty="0">
                <a:solidFill>
                  <a:srgbClr val="FFFFFF"/>
                </a:solidFill>
              </a:rPr>
              <a:t>Energy management can provide 2.5X </a:t>
            </a:r>
          </a:p>
          <a:p>
            <a:pPr algn="ctr" defTabSz="457200" fontAlgn="base">
              <a:lnSpc>
                <a:spcPct val="95000"/>
              </a:lnSpc>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dirty="0">
                <a:solidFill>
                  <a:srgbClr val="FFFFFF"/>
                </a:solidFill>
              </a:rPr>
              <a:t>the environmental impact of renewable energy</a:t>
            </a:r>
          </a:p>
        </p:txBody>
      </p:sp>
      <p:sp>
        <p:nvSpPr>
          <p:cNvPr id="47108"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Why Commit to Energy Management?</a:t>
            </a:r>
          </a:p>
        </p:txBody>
      </p:sp>
      <p:sp>
        <p:nvSpPr>
          <p:cNvPr id="8" name="Slide Number Placeholder 7"/>
          <p:cNvSpPr>
            <a:spLocks noGrp="1"/>
          </p:cNvSpPr>
          <p:nvPr>
            <p:ph type="sldNum" sz="quarter" idx="11"/>
          </p:nvPr>
        </p:nvSpPr>
        <p:spPr/>
        <p:txBody>
          <a:bodyPr/>
          <a:lstStyle/>
          <a:p>
            <a:pPr>
              <a:defRPr/>
            </a:pPr>
            <a:fld id="{BF82A3E9-B62F-46DA-BAEB-92E47A459B64}" type="slidenum">
              <a:rPr lang="en-US">
                <a:solidFill>
                  <a:srgbClr val="000000">
                    <a:tint val="75000"/>
                  </a:srgbClr>
                </a:solidFill>
              </a:rPr>
              <a:pPr>
                <a:defRPr/>
              </a:pPr>
              <a:t>7</a:t>
            </a:fld>
            <a:endParaRPr lang="en-US">
              <a:solidFill>
                <a:srgbClr val="000000">
                  <a:tint val="75000"/>
                </a:srgbClr>
              </a:solidFill>
            </a:endParaRP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l="24046" r="4996"/>
          <a:stretch>
            <a:fillRect/>
          </a:stretch>
        </p:blipFill>
        <p:spPr bwMode="auto">
          <a:xfrm>
            <a:off x="191294" y="1447800"/>
            <a:ext cx="40195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noChangeArrowheads="1"/>
          </p:cNvPicPr>
          <p:nvPr/>
        </p:nvPicPr>
        <p:blipFill>
          <a:blip r:embed="rId4">
            <a:extLst>
              <a:ext uri="{28A0092B-C50C-407E-A947-70E740481C1C}">
                <a14:useLocalDpi xmlns:a14="http://schemas.microsoft.com/office/drawing/2010/main" val="0"/>
              </a:ext>
            </a:extLst>
          </a:blip>
          <a:srcRect l="22603" r="2403"/>
          <a:stretch>
            <a:fillRect/>
          </a:stretch>
        </p:blipFill>
        <p:spPr bwMode="auto">
          <a:xfrm>
            <a:off x="4306094" y="1447800"/>
            <a:ext cx="4705350" cy="386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8048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152400" y="152400"/>
            <a:ext cx="8839200" cy="1143000"/>
          </a:xfrm>
          <a:prstGeom prst="rect">
            <a:avLst/>
          </a:prstGeom>
          <a:noFill/>
          <a:ln w="9525">
            <a:noFill/>
            <a:miter lim="800000"/>
            <a:headEnd/>
            <a:tailEnd/>
          </a:ln>
        </p:spPr>
        <p:txBody>
          <a:bodyPr anchor="ctr"/>
          <a:lstStyle/>
          <a:p>
            <a:pPr algn="ctr" eaLnBrk="0" fontAlgn="base" hangingPunct="0">
              <a:spcBef>
                <a:spcPct val="0"/>
              </a:spcBef>
              <a:spcAft>
                <a:spcPct val="0"/>
              </a:spcAft>
              <a:defRPr/>
            </a:pPr>
            <a:r>
              <a:rPr lang="en-US" sz="3600" kern="0" dirty="0">
                <a:solidFill>
                  <a:srgbClr val="FFFFFF"/>
                </a:solidFill>
                <a:cs typeface="Times New Roman" pitchFamily="18" charset="0"/>
              </a:rPr>
              <a:t>Greener Pastures with Energy Savings</a:t>
            </a:r>
          </a:p>
          <a:p>
            <a:pPr algn="ctr" eaLnBrk="0" fontAlgn="base" hangingPunct="0">
              <a:spcBef>
                <a:spcPct val="0"/>
              </a:spcBef>
              <a:spcAft>
                <a:spcPct val="0"/>
              </a:spcAft>
              <a:defRPr/>
            </a:pPr>
            <a:r>
              <a:rPr lang="en-US" sz="2400" kern="0" dirty="0">
                <a:solidFill>
                  <a:srgbClr val="FFFFFF"/>
                </a:solidFill>
                <a:cs typeface="Times New Roman" pitchFamily="18" charset="0"/>
              </a:rPr>
              <a:t>Emissions Reduction at Madison Area Technical College</a:t>
            </a:r>
          </a:p>
        </p:txBody>
      </p:sp>
      <p:sp>
        <p:nvSpPr>
          <p:cNvPr id="50179"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Why Commit to Energy Management?</a:t>
            </a:r>
          </a:p>
        </p:txBody>
      </p:sp>
      <p:sp>
        <p:nvSpPr>
          <p:cNvPr id="50180" name="TextBox 7"/>
          <p:cNvSpPr txBox="1">
            <a:spLocks noChangeArrowheads="1"/>
          </p:cNvSpPr>
          <p:nvPr/>
        </p:nvSpPr>
        <p:spPr bwMode="auto">
          <a:xfrm>
            <a:off x="2438400" y="6553200"/>
            <a:ext cx="5638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US" sz="1600">
                <a:solidFill>
                  <a:srgbClr val="FFFFFF"/>
                </a:solidFill>
              </a:rPr>
              <a:t>Easier than ever to do these calculations!</a:t>
            </a:r>
          </a:p>
        </p:txBody>
      </p:sp>
      <p:graphicFrame>
        <p:nvGraphicFramePr>
          <p:cNvPr id="8" name="Table 7"/>
          <p:cNvGraphicFramePr>
            <a:graphicFrameLocks noGrp="1"/>
          </p:cNvGraphicFramePr>
          <p:nvPr/>
        </p:nvGraphicFramePr>
        <p:xfrm>
          <a:off x="381000" y="1371600"/>
          <a:ext cx="8153400" cy="4587874"/>
        </p:xfrm>
        <a:graphic>
          <a:graphicData uri="http://schemas.openxmlformats.org/drawingml/2006/table">
            <a:tbl>
              <a:tblPr firstRow="1" bandRow="1">
                <a:tableStyleId>{5C22544A-7EE6-4342-B048-85BDC9FD1C3A}</a:tableStyleId>
              </a:tblPr>
              <a:tblGrid>
                <a:gridCol w="1449493"/>
                <a:gridCol w="1872262"/>
                <a:gridCol w="1691076"/>
                <a:gridCol w="1691076"/>
                <a:gridCol w="1449493"/>
              </a:tblGrid>
              <a:tr h="640158">
                <a:tc>
                  <a:txBody>
                    <a:bodyPr/>
                    <a:lstStyle/>
                    <a:p>
                      <a:r>
                        <a:rPr lang="en-US" sz="1800" dirty="0" smtClean="0">
                          <a:solidFill>
                            <a:schemeClr val="tx1"/>
                          </a:solidFill>
                        </a:rPr>
                        <a:t>Energy</a:t>
                      </a:r>
                      <a:endParaRPr lang="en-US" sz="1800" dirty="0">
                        <a:solidFill>
                          <a:schemeClr val="tx1"/>
                        </a:solidFill>
                      </a:endParaRPr>
                    </a:p>
                  </a:txBody>
                  <a:tcPr marT="45718" marB="45718"/>
                </a:tc>
                <a:tc>
                  <a:txBody>
                    <a:bodyPr/>
                    <a:lstStyle/>
                    <a:p>
                      <a:pPr algn="ctr"/>
                      <a:r>
                        <a:rPr lang="en-US" sz="1800" dirty="0" smtClean="0">
                          <a:solidFill>
                            <a:schemeClr val="tx1"/>
                          </a:solidFill>
                        </a:rPr>
                        <a:t>Usage</a:t>
                      </a:r>
                      <a:r>
                        <a:rPr lang="en-US" sz="1800" baseline="0" dirty="0" smtClean="0">
                          <a:solidFill>
                            <a:schemeClr val="tx1"/>
                          </a:solidFill>
                        </a:rPr>
                        <a:t>            </a:t>
                      </a:r>
                      <a:r>
                        <a:rPr lang="en-US" sz="1800" dirty="0" smtClean="0">
                          <a:solidFill>
                            <a:schemeClr val="tx1"/>
                          </a:solidFill>
                        </a:rPr>
                        <a:t>FY 01/02</a:t>
                      </a:r>
                      <a:endParaRPr lang="en-US" sz="1800" dirty="0">
                        <a:solidFill>
                          <a:schemeClr val="tx1"/>
                        </a:solidFill>
                      </a:endParaRPr>
                    </a:p>
                  </a:txBody>
                  <a:tcPr marT="45718" marB="45718"/>
                </a:tc>
                <a:tc>
                  <a:txBody>
                    <a:bodyPr/>
                    <a:lstStyle/>
                    <a:p>
                      <a:pPr algn="ctr"/>
                      <a:r>
                        <a:rPr lang="en-US" sz="1800" dirty="0" smtClean="0">
                          <a:solidFill>
                            <a:schemeClr val="tx1"/>
                          </a:solidFill>
                        </a:rPr>
                        <a:t>Usage         FY 06/07</a:t>
                      </a:r>
                      <a:endParaRPr lang="en-US" sz="1800" dirty="0">
                        <a:solidFill>
                          <a:schemeClr val="tx1"/>
                        </a:solidFill>
                      </a:endParaRPr>
                    </a:p>
                  </a:txBody>
                  <a:tcPr marT="45718" marB="45718"/>
                </a:tc>
                <a:tc>
                  <a:txBody>
                    <a:bodyPr/>
                    <a:lstStyle/>
                    <a:p>
                      <a:pPr algn="ctr"/>
                      <a:r>
                        <a:rPr lang="en-US" sz="1800" dirty="0" smtClean="0">
                          <a:solidFill>
                            <a:schemeClr val="tx1"/>
                          </a:solidFill>
                        </a:rPr>
                        <a:t>Usage         FY 10/11</a:t>
                      </a:r>
                      <a:endParaRPr lang="en-US" sz="1800" dirty="0">
                        <a:solidFill>
                          <a:schemeClr val="tx1"/>
                        </a:solidFill>
                      </a:endParaRPr>
                    </a:p>
                  </a:txBody>
                  <a:tcPr marT="45718" marB="45718"/>
                </a:tc>
                <a:tc>
                  <a:txBody>
                    <a:bodyPr/>
                    <a:lstStyle/>
                    <a:p>
                      <a:pPr algn="ctr"/>
                      <a:r>
                        <a:rPr lang="en-US" sz="1800" dirty="0" smtClean="0">
                          <a:solidFill>
                            <a:schemeClr val="tx1"/>
                          </a:solidFill>
                        </a:rPr>
                        <a:t>Annual Reduction!</a:t>
                      </a:r>
                      <a:endParaRPr lang="en-US" sz="1800" dirty="0">
                        <a:solidFill>
                          <a:schemeClr val="tx1"/>
                        </a:solidFill>
                      </a:endParaRPr>
                    </a:p>
                  </a:txBody>
                  <a:tcPr marT="45718" marB="45718">
                    <a:solidFill>
                      <a:srgbClr val="92D050"/>
                    </a:solidFill>
                  </a:tcPr>
                </a:tc>
              </a:tr>
              <a:tr h="640158">
                <a:tc>
                  <a:txBody>
                    <a:bodyPr/>
                    <a:lstStyle/>
                    <a:p>
                      <a:r>
                        <a:rPr lang="en-US" sz="1800" dirty="0" smtClean="0"/>
                        <a:t>Electricity</a:t>
                      </a:r>
                      <a:endParaRPr lang="en-US" sz="1800" dirty="0"/>
                    </a:p>
                  </a:txBody>
                  <a:tcPr marT="45718" marB="45718"/>
                </a:tc>
                <a:tc>
                  <a:txBody>
                    <a:bodyPr/>
                    <a:lstStyle/>
                    <a:p>
                      <a:pPr algn="ctr"/>
                      <a:r>
                        <a:rPr lang="en-US" sz="1800" dirty="0" smtClean="0"/>
                        <a:t>23,000,000  kWh</a:t>
                      </a:r>
                      <a:endParaRPr lang="en-US" sz="1800" dirty="0"/>
                    </a:p>
                  </a:txBody>
                  <a:tcPr marT="45718" marB="45718"/>
                </a:tc>
                <a:tc>
                  <a:txBody>
                    <a:bodyPr/>
                    <a:lstStyle/>
                    <a:p>
                      <a:pPr algn="ctr"/>
                      <a:r>
                        <a:rPr lang="en-US" sz="1800" dirty="0" smtClean="0"/>
                        <a:t>18,000,000 kWh</a:t>
                      </a:r>
                      <a:endParaRPr lang="en-US" sz="1800" dirty="0"/>
                    </a:p>
                  </a:txBody>
                  <a:tcPr marT="45718" marB="45718"/>
                </a:tc>
                <a:tc>
                  <a:txBody>
                    <a:bodyPr/>
                    <a:lstStyle/>
                    <a:p>
                      <a:pPr algn="ctr"/>
                      <a:r>
                        <a:rPr lang="en-US" sz="1800" dirty="0" smtClean="0"/>
                        <a:t>14,700,000 kWh</a:t>
                      </a:r>
                      <a:endParaRPr lang="en-US" sz="1800" dirty="0"/>
                    </a:p>
                  </a:txBody>
                  <a:tcPr marT="45718" marB="45718"/>
                </a:tc>
                <a:tc>
                  <a:txBody>
                    <a:bodyPr/>
                    <a:lstStyle/>
                    <a:p>
                      <a:pPr algn="ctr"/>
                      <a:r>
                        <a:rPr lang="en-US" sz="1800" dirty="0" smtClean="0"/>
                        <a:t>8,300,000 kWh</a:t>
                      </a:r>
                      <a:endParaRPr lang="en-US" sz="1800" dirty="0"/>
                    </a:p>
                  </a:txBody>
                  <a:tcPr marT="45718" marB="45718">
                    <a:solidFill>
                      <a:srgbClr val="92D050"/>
                    </a:solidFill>
                  </a:tcPr>
                </a:tc>
              </a:tr>
              <a:tr h="640158">
                <a:tc>
                  <a:txBody>
                    <a:bodyPr/>
                    <a:lstStyle/>
                    <a:p>
                      <a:r>
                        <a:rPr lang="en-US" sz="1800" dirty="0" smtClean="0"/>
                        <a:t>Natural Gas</a:t>
                      </a:r>
                      <a:endParaRPr lang="en-US" sz="1800" dirty="0"/>
                    </a:p>
                  </a:txBody>
                  <a:tcPr marT="45718" marB="45718"/>
                </a:tc>
                <a:tc>
                  <a:txBody>
                    <a:bodyPr/>
                    <a:lstStyle/>
                    <a:p>
                      <a:pPr algn="ctr"/>
                      <a:r>
                        <a:rPr lang="en-US" sz="1800" dirty="0" smtClean="0"/>
                        <a:t>900,000   </a:t>
                      </a:r>
                      <a:r>
                        <a:rPr lang="en-US" sz="1800" dirty="0" err="1" smtClean="0"/>
                        <a:t>therms</a:t>
                      </a:r>
                      <a:endParaRPr lang="en-US" sz="1800" dirty="0"/>
                    </a:p>
                  </a:txBody>
                  <a:tcPr marT="45718" marB="45718"/>
                </a:tc>
                <a:tc>
                  <a:txBody>
                    <a:bodyPr/>
                    <a:lstStyle/>
                    <a:p>
                      <a:pPr algn="ctr"/>
                      <a:r>
                        <a:rPr lang="en-US" sz="1800" dirty="0" smtClean="0"/>
                        <a:t>645,000 therms</a:t>
                      </a:r>
                      <a:endParaRPr lang="en-US" sz="1800" dirty="0"/>
                    </a:p>
                  </a:txBody>
                  <a:tcPr marT="45718" marB="45718"/>
                </a:tc>
                <a:tc>
                  <a:txBody>
                    <a:bodyPr/>
                    <a:lstStyle/>
                    <a:p>
                      <a:pPr algn="ctr"/>
                      <a:r>
                        <a:rPr lang="en-US" sz="1800" dirty="0" smtClean="0"/>
                        <a:t>443,000</a:t>
                      </a:r>
                      <a:r>
                        <a:rPr lang="en-US" sz="1800" baseline="0" dirty="0" smtClean="0"/>
                        <a:t>  </a:t>
                      </a:r>
                      <a:r>
                        <a:rPr lang="en-US" sz="1800" baseline="0" dirty="0" err="1" smtClean="0"/>
                        <a:t>therms</a:t>
                      </a:r>
                      <a:endParaRPr lang="en-US" sz="1800" dirty="0"/>
                    </a:p>
                  </a:txBody>
                  <a:tcPr marT="45718" marB="45718"/>
                </a:tc>
                <a:tc>
                  <a:txBody>
                    <a:bodyPr/>
                    <a:lstStyle/>
                    <a:p>
                      <a:pPr algn="ctr"/>
                      <a:r>
                        <a:rPr lang="en-US" sz="1800" dirty="0" smtClean="0"/>
                        <a:t>457,000 </a:t>
                      </a:r>
                      <a:r>
                        <a:rPr lang="en-US" sz="1800" dirty="0" err="1" smtClean="0"/>
                        <a:t>therms</a:t>
                      </a:r>
                      <a:endParaRPr lang="en-US" sz="1800" dirty="0"/>
                    </a:p>
                  </a:txBody>
                  <a:tcPr marT="45718" marB="45718">
                    <a:solidFill>
                      <a:srgbClr val="92D050"/>
                    </a:solidFill>
                  </a:tcPr>
                </a:tc>
              </a:tr>
              <a:tr h="746926">
                <a:tc>
                  <a:txBody>
                    <a:bodyPr/>
                    <a:lstStyle/>
                    <a:p>
                      <a:endParaRPr lang="en-US" sz="1800" b="1" kern="1200" dirty="0" smtClean="0">
                        <a:solidFill>
                          <a:schemeClr val="tx1"/>
                        </a:solidFill>
                        <a:latin typeface="+mn-lt"/>
                        <a:ea typeface="+mn-ea"/>
                        <a:cs typeface="+mn-cs"/>
                      </a:endParaRPr>
                    </a:p>
                    <a:p>
                      <a:r>
                        <a:rPr lang="en-US" sz="1800" b="1" kern="1200" dirty="0" smtClean="0">
                          <a:solidFill>
                            <a:schemeClr val="tx1"/>
                          </a:solidFill>
                          <a:latin typeface="+mn-lt"/>
                          <a:ea typeface="+mn-ea"/>
                          <a:cs typeface="+mn-cs"/>
                        </a:rPr>
                        <a:t>Emissions</a:t>
                      </a:r>
                    </a:p>
                  </a:txBody>
                  <a:tcPr marT="45718" marB="45718">
                    <a:solidFill>
                      <a:schemeClr val="accent1"/>
                    </a:solidFill>
                  </a:tcPr>
                </a:tc>
                <a:tc>
                  <a:txBody>
                    <a:bodyPr/>
                    <a:lstStyle/>
                    <a:p>
                      <a:pPr algn="ctr"/>
                      <a:r>
                        <a:rPr lang="en-US" sz="1800" b="1" kern="1200" dirty="0" smtClean="0">
                          <a:solidFill>
                            <a:schemeClr val="tx1"/>
                          </a:solidFill>
                          <a:latin typeface="+mn-lt"/>
                          <a:ea typeface="+mn-ea"/>
                          <a:cs typeface="+mn-cs"/>
                        </a:rPr>
                        <a:t>Emissions </a:t>
                      </a:r>
                    </a:p>
                    <a:p>
                      <a:pPr algn="ctr"/>
                      <a:r>
                        <a:rPr lang="en-US" sz="1800" b="1" kern="1200" dirty="0" smtClean="0">
                          <a:solidFill>
                            <a:schemeClr val="tx1"/>
                          </a:solidFill>
                          <a:latin typeface="+mn-lt"/>
                          <a:ea typeface="+mn-ea"/>
                          <a:cs typeface="+mn-cs"/>
                        </a:rPr>
                        <a:t>FY 01/02</a:t>
                      </a:r>
                    </a:p>
                  </a:txBody>
                  <a:tcPr marT="45718" marB="45718">
                    <a:solidFill>
                      <a:schemeClr val="accent1"/>
                    </a:solidFill>
                  </a:tcPr>
                </a:tc>
                <a:tc>
                  <a:txBody>
                    <a:bodyPr/>
                    <a:lstStyle/>
                    <a:p>
                      <a:pPr algn="ctr"/>
                      <a:r>
                        <a:rPr lang="en-US" sz="1800" b="1" kern="1200" dirty="0" smtClean="0">
                          <a:solidFill>
                            <a:schemeClr val="tx1"/>
                          </a:solidFill>
                          <a:latin typeface="+mn-lt"/>
                          <a:ea typeface="+mn-ea"/>
                          <a:cs typeface="+mn-cs"/>
                        </a:rPr>
                        <a:t>Emissions </a:t>
                      </a:r>
                    </a:p>
                    <a:p>
                      <a:pPr algn="ctr"/>
                      <a:r>
                        <a:rPr lang="en-US" sz="1800" b="1" kern="1200" dirty="0" smtClean="0">
                          <a:solidFill>
                            <a:schemeClr val="tx1"/>
                          </a:solidFill>
                          <a:latin typeface="+mn-lt"/>
                          <a:ea typeface="+mn-ea"/>
                          <a:cs typeface="+mn-cs"/>
                        </a:rPr>
                        <a:t>FY 06/07</a:t>
                      </a:r>
                    </a:p>
                  </a:txBody>
                  <a:tcPr marT="45718" marB="45718">
                    <a:solidFill>
                      <a:schemeClr val="accent1"/>
                    </a:solidFill>
                  </a:tcPr>
                </a:tc>
                <a:tc>
                  <a:txBody>
                    <a:bodyPr/>
                    <a:lstStyle/>
                    <a:p>
                      <a:pPr algn="ctr"/>
                      <a:r>
                        <a:rPr lang="en-US" sz="1800" b="1" kern="1200" dirty="0" smtClean="0">
                          <a:solidFill>
                            <a:schemeClr val="tx1"/>
                          </a:solidFill>
                          <a:latin typeface="+mn-lt"/>
                          <a:ea typeface="+mn-ea"/>
                          <a:cs typeface="+mn-cs"/>
                        </a:rPr>
                        <a:t>Emissions  FY 10/11</a:t>
                      </a:r>
                    </a:p>
                  </a:txBody>
                  <a:tcPr marT="45718" marB="45718">
                    <a:solidFill>
                      <a:schemeClr val="accent1"/>
                    </a:solidFill>
                  </a:tcPr>
                </a:tc>
                <a:tc>
                  <a:txBody>
                    <a:bodyPr/>
                    <a:lstStyle/>
                    <a:p>
                      <a:pPr algn="ctr"/>
                      <a:r>
                        <a:rPr lang="en-US" sz="1800" b="1" kern="1200" dirty="0" smtClean="0">
                          <a:solidFill>
                            <a:schemeClr val="tx1"/>
                          </a:solidFill>
                          <a:latin typeface="+mn-lt"/>
                          <a:ea typeface="+mn-ea"/>
                          <a:cs typeface="+mn-cs"/>
                        </a:rPr>
                        <a:t>Annual Reduction!</a:t>
                      </a:r>
                    </a:p>
                  </a:txBody>
                  <a:tcPr marT="45718" marB="45718">
                    <a:solidFill>
                      <a:srgbClr val="92D050"/>
                    </a:solidFill>
                  </a:tcPr>
                </a:tc>
              </a:tr>
              <a:tr h="640158">
                <a:tc>
                  <a:txBody>
                    <a:bodyPr/>
                    <a:lstStyle/>
                    <a:p>
                      <a:r>
                        <a:rPr lang="en-US" sz="1800" dirty="0" smtClean="0"/>
                        <a:t>Carbon Dioxide</a:t>
                      </a:r>
                      <a:endParaRPr lang="en-US" sz="1800" dirty="0"/>
                    </a:p>
                  </a:txBody>
                  <a:tcPr marT="45718" marB="45718"/>
                </a:tc>
                <a:tc>
                  <a:txBody>
                    <a:bodyPr/>
                    <a:lstStyle/>
                    <a:p>
                      <a:pPr algn="ctr"/>
                      <a:r>
                        <a:rPr lang="en-US" sz="1800" dirty="0" smtClean="0"/>
                        <a:t>25,000 tons</a:t>
                      </a:r>
                      <a:endParaRPr lang="en-US" sz="1800" dirty="0"/>
                    </a:p>
                  </a:txBody>
                  <a:tcPr marT="45718" marB="45718"/>
                </a:tc>
                <a:tc>
                  <a:txBody>
                    <a:bodyPr/>
                    <a:lstStyle/>
                    <a:p>
                      <a:pPr algn="ctr"/>
                      <a:r>
                        <a:rPr lang="en-US" sz="1800" dirty="0" smtClean="0"/>
                        <a:t>19,000 tons</a:t>
                      </a:r>
                      <a:endParaRPr lang="en-US" sz="1800" dirty="0"/>
                    </a:p>
                  </a:txBody>
                  <a:tcPr marT="45718" marB="45718"/>
                </a:tc>
                <a:tc>
                  <a:txBody>
                    <a:bodyPr/>
                    <a:lstStyle/>
                    <a:p>
                      <a:pPr algn="ctr"/>
                      <a:r>
                        <a:rPr lang="en-US" sz="1800" dirty="0" smtClean="0"/>
                        <a:t>15,000 tons</a:t>
                      </a:r>
                      <a:endParaRPr lang="en-US" sz="1800" dirty="0"/>
                    </a:p>
                  </a:txBody>
                  <a:tcPr marT="45718" marB="45718"/>
                </a:tc>
                <a:tc>
                  <a:txBody>
                    <a:bodyPr/>
                    <a:lstStyle/>
                    <a:p>
                      <a:pPr algn="ctr"/>
                      <a:r>
                        <a:rPr lang="en-US" sz="1800" dirty="0" smtClean="0"/>
                        <a:t>10,000 tons</a:t>
                      </a:r>
                      <a:endParaRPr lang="en-US" sz="1800" dirty="0"/>
                    </a:p>
                  </a:txBody>
                  <a:tcPr marT="45718" marB="45718">
                    <a:solidFill>
                      <a:srgbClr val="92D050"/>
                    </a:solidFill>
                  </a:tcPr>
                </a:tc>
              </a:tr>
              <a:tr h="640158">
                <a:tc>
                  <a:txBody>
                    <a:bodyPr/>
                    <a:lstStyle/>
                    <a:p>
                      <a:r>
                        <a:rPr lang="en-US" sz="1800" dirty="0" smtClean="0"/>
                        <a:t>Sulfur Oxides</a:t>
                      </a:r>
                      <a:endParaRPr lang="en-US" sz="1800" dirty="0"/>
                    </a:p>
                  </a:txBody>
                  <a:tcPr marT="45718" marB="45718"/>
                </a:tc>
                <a:tc>
                  <a:txBody>
                    <a:bodyPr/>
                    <a:lstStyle/>
                    <a:p>
                      <a:pPr algn="ctr"/>
                      <a:r>
                        <a:rPr lang="en-US" sz="1800" dirty="0" smtClean="0"/>
                        <a:t>58 tons</a:t>
                      </a:r>
                      <a:endParaRPr lang="en-US" sz="1800" dirty="0"/>
                    </a:p>
                  </a:txBody>
                  <a:tcPr marT="45718" marB="45718"/>
                </a:tc>
                <a:tc>
                  <a:txBody>
                    <a:bodyPr/>
                    <a:lstStyle/>
                    <a:p>
                      <a:pPr algn="ctr"/>
                      <a:r>
                        <a:rPr lang="en-US" sz="1800" dirty="0" smtClean="0"/>
                        <a:t>45 tons</a:t>
                      </a:r>
                      <a:endParaRPr lang="en-US" sz="1800" dirty="0"/>
                    </a:p>
                  </a:txBody>
                  <a:tcPr marT="45718" marB="45718"/>
                </a:tc>
                <a:tc>
                  <a:txBody>
                    <a:bodyPr/>
                    <a:lstStyle/>
                    <a:p>
                      <a:pPr algn="ctr"/>
                      <a:r>
                        <a:rPr lang="en-US" sz="1800" dirty="0" smtClean="0"/>
                        <a:t>37 tons</a:t>
                      </a:r>
                      <a:endParaRPr lang="en-US" sz="1800" dirty="0"/>
                    </a:p>
                  </a:txBody>
                  <a:tcPr marT="45718" marB="45718"/>
                </a:tc>
                <a:tc>
                  <a:txBody>
                    <a:bodyPr/>
                    <a:lstStyle/>
                    <a:p>
                      <a:pPr algn="ctr"/>
                      <a:r>
                        <a:rPr lang="en-US" sz="1800" dirty="0" smtClean="0"/>
                        <a:t>21 tons</a:t>
                      </a:r>
                      <a:endParaRPr lang="en-US" sz="1800" dirty="0"/>
                    </a:p>
                  </a:txBody>
                  <a:tcPr marT="45718" marB="45718">
                    <a:solidFill>
                      <a:srgbClr val="92D050"/>
                    </a:solidFill>
                  </a:tcPr>
                </a:tc>
              </a:tr>
              <a:tr h="640158">
                <a:tc>
                  <a:txBody>
                    <a:bodyPr/>
                    <a:lstStyle/>
                    <a:p>
                      <a:r>
                        <a:rPr lang="en-US" sz="1800" dirty="0" smtClean="0"/>
                        <a:t>Nitrogen Oxides</a:t>
                      </a:r>
                      <a:endParaRPr lang="en-US" sz="1800" dirty="0"/>
                    </a:p>
                  </a:txBody>
                  <a:tcPr marT="45718" marB="45718"/>
                </a:tc>
                <a:tc>
                  <a:txBody>
                    <a:bodyPr/>
                    <a:lstStyle/>
                    <a:p>
                      <a:pPr algn="ctr"/>
                      <a:r>
                        <a:rPr lang="en-US" sz="1800" dirty="0" smtClean="0"/>
                        <a:t>30 tons</a:t>
                      </a:r>
                      <a:endParaRPr lang="en-US" sz="1800" dirty="0"/>
                    </a:p>
                  </a:txBody>
                  <a:tcPr marT="45718" marB="45718"/>
                </a:tc>
                <a:tc>
                  <a:txBody>
                    <a:bodyPr/>
                    <a:lstStyle/>
                    <a:p>
                      <a:pPr algn="ctr"/>
                      <a:r>
                        <a:rPr lang="en-US" sz="1800" dirty="0" smtClean="0"/>
                        <a:t>23 tons</a:t>
                      </a:r>
                      <a:endParaRPr lang="en-US" sz="1800" dirty="0"/>
                    </a:p>
                  </a:txBody>
                  <a:tcPr marT="45718" marB="45718"/>
                </a:tc>
                <a:tc>
                  <a:txBody>
                    <a:bodyPr/>
                    <a:lstStyle/>
                    <a:p>
                      <a:pPr algn="ctr"/>
                      <a:r>
                        <a:rPr lang="en-US" sz="1800" dirty="0" smtClean="0"/>
                        <a:t>18 tons</a:t>
                      </a:r>
                      <a:endParaRPr lang="en-US" sz="1800" dirty="0"/>
                    </a:p>
                  </a:txBody>
                  <a:tcPr marT="45718" marB="45718"/>
                </a:tc>
                <a:tc>
                  <a:txBody>
                    <a:bodyPr/>
                    <a:lstStyle/>
                    <a:p>
                      <a:pPr algn="ctr"/>
                      <a:r>
                        <a:rPr lang="en-US" sz="1800" dirty="0" smtClean="0"/>
                        <a:t>12 tons</a:t>
                      </a:r>
                      <a:endParaRPr lang="en-US" sz="1800" dirty="0"/>
                    </a:p>
                  </a:txBody>
                  <a:tcPr marT="45718" marB="45718">
                    <a:solidFill>
                      <a:srgbClr val="92D050"/>
                    </a:solidFill>
                  </a:tcPr>
                </a:tc>
              </a:tr>
            </a:tbl>
          </a:graphicData>
        </a:graphic>
      </p:graphicFrame>
      <p:sp>
        <p:nvSpPr>
          <p:cNvPr id="50231" name="TextBox 6"/>
          <p:cNvSpPr txBox="1">
            <a:spLocks noChangeArrowheads="1"/>
          </p:cNvSpPr>
          <p:nvPr/>
        </p:nvSpPr>
        <p:spPr bwMode="auto">
          <a:xfrm>
            <a:off x="152400" y="5943600"/>
            <a:ext cx="7924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US" sz="1200">
                <a:solidFill>
                  <a:srgbClr val="FFFFFF"/>
                </a:solidFill>
              </a:rPr>
              <a:t>Source:  Madison College Engineering Manager – Wesley Marquardt – wmarquardt@madisoncollege.edu</a:t>
            </a:r>
          </a:p>
          <a:p>
            <a:pPr eaLnBrk="1" fontAlgn="base" hangingPunct="1">
              <a:spcBef>
                <a:spcPct val="0"/>
              </a:spcBef>
              <a:spcAft>
                <a:spcPct val="0"/>
              </a:spcAft>
            </a:pPr>
            <a:r>
              <a:rPr lang="en-US" sz="1200">
                <a:solidFill>
                  <a:srgbClr val="FFFFFF"/>
                </a:solidFill>
              </a:rPr>
              <a:t>For 50 state emissions online calculator, refer to Leonardo Academy ‘s webpage:</a:t>
            </a:r>
          </a:p>
          <a:p>
            <a:pPr eaLnBrk="1" fontAlgn="base" hangingPunct="1">
              <a:spcBef>
                <a:spcPct val="0"/>
              </a:spcBef>
              <a:spcAft>
                <a:spcPct val="0"/>
              </a:spcAft>
            </a:pPr>
            <a:r>
              <a:rPr lang="en-US" sz="1200">
                <a:solidFill>
                  <a:srgbClr val="FFFFFF"/>
                </a:solidFill>
                <a:hlinkClick r:id="rId3"/>
              </a:rPr>
              <a:t>http://www.cleanerandgreener.org/resources/pollutioncalculator.html</a:t>
            </a:r>
            <a:endParaRPr lang="en-US" sz="1200">
              <a:solidFill>
                <a:srgbClr val="FFFFFF"/>
              </a:solidFill>
            </a:endParaRPr>
          </a:p>
        </p:txBody>
      </p:sp>
      <p:sp>
        <p:nvSpPr>
          <p:cNvPr id="9" name="Slide Number Placeholder 4"/>
          <p:cNvSpPr>
            <a:spLocks noGrp="1"/>
          </p:cNvSpPr>
          <p:nvPr>
            <p:ph type="sldNum" sz="quarter" idx="11"/>
          </p:nvPr>
        </p:nvSpPr>
        <p:spPr/>
        <p:txBody>
          <a:bodyPr/>
          <a:lstStyle/>
          <a:p>
            <a:pPr>
              <a:defRPr/>
            </a:pPr>
            <a:fld id="{A24BC4A2-D08F-4766-A268-FF5D2B379E65}" type="slidenum">
              <a:rPr lang="en-US">
                <a:solidFill>
                  <a:srgbClr val="000000">
                    <a:tint val="75000"/>
                  </a:srgbClr>
                </a:solidFill>
              </a:rPr>
              <a:pPr>
                <a:defRPr/>
              </a:pPr>
              <a:t>8</a:t>
            </a:fld>
            <a:endParaRPr lang="en-US" dirty="0">
              <a:solidFill>
                <a:srgbClr val="000000">
                  <a:tint val="75000"/>
                </a:srgbClr>
              </a:solidFill>
            </a:endParaRPr>
          </a:p>
        </p:txBody>
      </p:sp>
    </p:spTree>
    <p:extLst>
      <p:ext uri="{BB962C8B-B14F-4D97-AF65-F5344CB8AC3E}">
        <p14:creationId xmlns:p14="http://schemas.microsoft.com/office/powerpoint/2010/main" val="40693779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ChangeArrowheads="1"/>
          </p:cNvSpPr>
          <p:nvPr/>
        </p:nvSpPr>
        <p:spPr bwMode="auto">
          <a:xfrm>
            <a:off x="331788" y="5867400"/>
            <a:ext cx="8305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r>
              <a:rPr lang="en-US">
                <a:solidFill>
                  <a:srgbClr val="FFFFFF"/>
                </a:solidFill>
              </a:rPr>
              <a:t>EnergyStar – Carbon Emissions from Building Energy Use http://www.energystar.gov/index.cfm?c=evaluate_performance.bus_portfoliomanager_carbon</a:t>
            </a:r>
          </a:p>
        </p:txBody>
      </p:sp>
      <p:sp>
        <p:nvSpPr>
          <p:cNvPr id="5" name="Title 1"/>
          <p:cNvSpPr txBox="1">
            <a:spLocks/>
          </p:cNvSpPr>
          <p:nvPr/>
        </p:nvSpPr>
        <p:spPr bwMode="auto">
          <a:xfrm>
            <a:off x="76200" y="152400"/>
            <a:ext cx="8839200" cy="1143000"/>
          </a:xfrm>
          <a:prstGeom prst="rect">
            <a:avLst/>
          </a:prstGeom>
          <a:noFill/>
          <a:ln w="9525">
            <a:noFill/>
            <a:miter lim="800000"/>
            <a:headEnd/>
            <a:tailEnd/>
          </a:ln>
        </p:spPr>
        <p:txBody>
          <a:bodyPr anchor="ctr"/>
          <a:lstStyle/>
          <a:p>
            <a:pPr algn="ctr" eaLnBrk="0" fontAlgn="base" hangingPunct="0">
              <a:spcBef>
                <a:spcPct val="0"/>
              </a:spcBef>
              <a:spcAft>
                <a:spcPct val="0"/>
              </a:spcAft>
              <a:defRPr/>
            </a:pPr>
            <a:r>
              <a:rPr lang="en-US" sz="4400" kern="0" dirty="0">
                <a:solidFill>
                  <a:srgbClr val="FFFFFF"/>
                </a:solidFill>
                <a:cs typeface="Times New Roman" pitchFamily="18" charset="0"/>
              </a:rPr>
              <a:t>Carbon Emission </a:t>
            </a:r>
            <a:r>
              <a:rPr lang="en-US" sz="4400" kern="0" dirty="0" err="1">
                <a:solidFill>
                  <a:srgbClr val="FFFFFF"/>
                </a:solidFill>
                <a:cs typeface="Times New Roman" pitchFamily="18" charset="0"/>
              </a:rPr>
              <a:t>eGrid</a:t>
            </a:r>
            <a:r>
              <a:rPr lang="en-US" sz="4400" kern="0" dirty="0">
                <a:solidFill>
                  <a:srgbClr val="FFFFFF"/>
                </a:solidFill>
                <a:cs typeface="Times New Roman" pitchFamily="18" charset="0"/>
              </a:rPr>
              <a:t> Regions</a:t>
            </a:r>
          </a:p>
        </p:txBody>
      </p:sp>
      <p:pic>
        <p:nvPicPr>
          <p:cNvPr id="51204" name="Picture 2" descr="http://www.buildinggreen.com/articleimages/1707/eGri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2388" y="1209675"/>
            <a:ext cx="629761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5"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Why Commit to Energy Management?</a:t>
            </a:r>
          </a:p>
        </p:txBody>
      </p:sp>
      <p:sp>
        <p:nvSpPr>
          <p:cNvPr id="7" name="Slide Number Placeholder 4"/>
          <p:cNvSpPr>
            <a:spLocks noGrp="1"/>
          </p:cNvSpPr>
          <p:nvPr>
            <p:ph type="sldNum" sz="quarter" idx="11"/>
          </p:nvPr>
        </p:nvSpPr>
        <p:spPr/>
        <p:txBody>
          <a:bodyPr/>
          <a:lstStyle/>
          <a:p>
            <a:pPr>
              <a:defRPr/>
            </a:pPr>
            <a:fld id="{330C0C2B-36D0-4A58-B9A5-12B0EE9F0EA4}" type="slidenum">
              <a:rPr lang="en-US">
                <a:solidFill>
                  <a:srgbClr val="000000">
                    <a:tint val="75000"/>
                  </a:srgbClr>
                </a:solidFill>
              </a:rPr>
              <a:pPr>
                <a:defRPr/>
              </a:pPr>
              <a:t>9</a:t>
            </a:fld>
            <a:endParaRPr lang="en-US" dirty="0">
              <a:solidFill>
                <a:srgbClr val="000000">
                  <a:tint val="75000"/>
                </a:srgbClr>
              </a:solidFill>
            </a:endParaRPr>
          </a:p>
        </p:txBody>
      </p:sp>
    </p:spTree>
    <p:extLst>
      <p:ext uri="{BB962C8B-B14F-4D97-AF65-F5344CB8AC3E}">
        <p14:creationId xmlns:p14="http://schemas.microsoft.com/office/powerpoint/2010/main" val="1501044393"/>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0" y="228600"/>
            <a:ext cx="8839200" cy="1143000"/>
          </a:xfrm>
          <a:prstGeom prst="rect">
            <a:avLst/>
          </a:prstGeom>
          <a:noFill/>
          <a:ln w="9525">
            <a:noFill/>
            <a:miter lim="800000"/>
            <a:headEnd/>
            <a:tailEnd/>
          </a:ln>
        </p:spPr>
        <p:txBody>
          <a:bodyPr anchor="ctr"/>
          <a:lstStyle/>
          <a:p>
            <a:pPr algn="ctr" eaLnBrk="0" fontAlgn="base" hangingPunct="0">
              <a:spcBef>
                <a:spcPct val="0"/>
              </a:spcBef>
              <a:spcAft>
                <a:spcPct val="0"/>
              </a:spcAft>
              <a:defRPr/>
            </a:pPr>
            <a:r>
              <a:rPr lang="en-US" sz="4400" kern="0" dirty="0">
                <a:solidFill>
                  <a:srgbClr val="FFFFFF"/>
                </a:solidFill>
                <a:cs typeface="Times New Roman" pitchFamily="18" charset="0"/>
              </a:rPr>
              <a:t>AK, WA, WI Comparison</a:t>
            </a:r>
          </a:p>
        </p:txBody>
      </p:sp>
      <p:graphicFrame>
        <p:nvGraphicFramePr>
          <p:cNvPr id="2" name="Table 1"/>
          <p:cNvGraphicFramePr>
            <a:graphicFrameLocks noGrp="1"/>
          </p:cNvGraphicFramePr>
          <p:nvPr/>
        </p:nvGraphicFramePr>
        <p:xfrm>
          <a:off x="457200" y="1524000"/>
          <a:ext cx="7924800" cy="3009900"/>
        </p:xfrm>
        <a:graphic>
          <a:graphicData uri="http://schemas.openxmlformats.org/drawingml/2006/table">
            <a:tbl>
              <a:tblPr firstRow="1" bandRow="1">
                <a:tableStyleId>{21E4AEA4-8DFA-4A89-87EB-49C32662AFE0}</a:tableStyleId>
              </a:tblPr>
              <a:tblGrid>
                <a:gridCol w="1981200"/>
                <a:gridCol w="1981200"/>
                <a:gridCol w="1981200"/>
                <a:gridCol w="1981200"/>
              </a:tblGrid>
              <a:tr h="698500">
                <a:tc>
                  <a:txBody>
                    <a:bodyPr/>
                    <a:lstStyle/>
                    <a:p>
                      <a:r>
                        <a:rPr lang="en-US" dirty="0" smtClean="0"/>
                        <a:t>State</a:t>
                      </a:r>
                      <a:endParaRPr lang="en-US" dirty="0"/>
                    </a:p>
                  </a:txBody>
                  <a:tcPr/>
                </a:tc>
                <a:tc>
                  <a:txBody>
                    <a:bodyPr/>
                    <a:lstStyle/>
                    <a:p>
                      <a:r>
                        <a:rPr lang="en-US" dirty="0" smtClean="0"/>
                        <a:t>Associated</a:t>
                      </a:r>
                      <a:r>
                        <a:rPr lang="en-US" baseline="0" dirty="0" smtClean="0"/>
                        <a:t> </a:t>
                      </a:r>
                      <a:r>
                        <a:rPr lang="en-US" baseline="0" dirty="0" err="1" smtClean="0"/>
                        <a:t>eGrid</a:t>
                      </a:r>
                      <a:r>
                        <a:rPr lang="en-US" baseline="0" dirty="0" smtClean="0"/>
                        <a:t> Region</a:t>
                      </a:r>
                      <a:endParaRPr lang="en-US" dirty="0"/>
                    </a:p>
                  </a:txBody>
                  <a:tcPr/>
                </a:tc>
                <a:tc>
                  <a:txBody>
                    <a:bodyPr/>
                    <a:lstStyle/>
                    <a:p>
                      <a:r>
                        <a:rPr lang="en-US" dirty="0" smtClean="0"/>
                        <a:t>CO</a:t>
                      </a:r>
                      <a:r>
                        <a:rPr lang="en-US" baseline="-25000" dirty="0" smtClean="0"/>
                        <a:t>2</a:t>
                      </a:r>
                      <a:r>
                        <a:rPr lang="en-US" baseline="0" dirty="0" smtClean="0"/>
                        <a:t> </a:t>
                      </a:r>
                      <a:r>
                        <a:rPr lang="en-US" dirty="0" smtClean="0"/>
                        <a:t>Emission Rate (</a:t>
                      </a:r>
                      <a:r>
                        <a:rPr lang="en-US" dirty="0" err="1" smtClean="0"/>
                        <a:t>lb</a:t>
                      </a:r>
                      <a:r>
                        <a:rPr lang="en-US" dirty="0" smtClean="0"/>
                        <a:t>/</a:t>
                      </a:r>
                      <a:r>
                        <a:rPr lang="en-US" dirty="0" err="1" smtClean="0"/>
                        <a:t>MWh</a:t>
                      </a:r>
                      <a:r>
                        <a:rPr lang="en-US" dirty="0" smtClean="0"/>
                        <a:t>)</a:t>
                      </a:r>
                      <a:endParaRPr lang="en-US" dirty="0"/>
                    </a:p>
                  </a:txBody>
                  <a:tcPr/>
                </a:tc>
                <a:tc>
                  <a:txBody>
                    <a:bodyPr/>
                    <a:lstStyle/>
                    <a:p>
                      <a:r>
                        <a:rPr lang="en-US" dirty="0" smtClean="0"/>
                        <a:t>Power</a:t>
                      </a:r>
                      <a:r>
                        <a:rPr lang="en-US" baseline="0" dirty="0" smtClean="0"/>
                        <a:t> Generation Notes</a:t>
                      </a:r>
                      <a:endParaRPr lang="en-US" dirty="0"/>
                    </a:p>
                  </a:txBody>
                  <a:tcPr/>
                </a:tc>
              </a:tr>
              <a:tr h="698500">
                <a:tc>
                  <a:txBody>
                    <a:bodyPr/>
                    <a:lstStyle/>
                    <a:p>
                      <a:r>
                        <a:rPr lang="en-US" dirty="0" smtClean="0"/>
                        <a:t>WI</a:t>
                      </a:r>
                      <a:endParaRPr lang="en-US" dirty="0"/>
                    </a:p>
                  </a:txBody>
                  <a:tcPr/>
                </a:tc>
                <a:tc>
                  <a:txBody>
                    <a:bodyPr/>
                    <a:lstStyle/>
                    <a:p>
                      <a:r>
                        <a:rPr lang="en-US" dirty="0" smtClean="0"/>
                        <a:t>MROE</a:t>
                      </a:r>
                      <a:endParaRPr lang="en-US" dirty="0"/>
                    </a:p>
                  </a:txBody>
                  <a:tcPr/>
                </a:tc>
                <a:tc>
                  <a:txBody>
                    <a:bodyPr/>
                    <a:lstStyle/>
                    <a:p>
                      <a:r>
                        <a:rPr lang="en-US" dirty="0" smtClean="0"/>
                        <a:t>1,859</a:t>
                      </a:r>
                      <a:endParaRPr lang="en-US" dirty="0"/>
                    </a:p>
                  </a:txBody>
                  <a:tcPr/>
                </a:tc>
                <a:tc>
                  <a:txBody>
                    <a:bodyPr/>
                    <a:lstStyle/>
                    <a:p>
                      <a:r>
                        <a:rPr lang="en-US" dirty="0" smtClean="0"/>
                        <a:t>&gt;50% coal generation</a:t>
                      </a:r>
                      <a:endParaRPr lang="en-US" dirty="0"/>
                    </a:p>
                  </a:txBody>
                  <a:tcPr/>
                </a:tc>
              </a:tr>
              <a:tr h="698500">
                <a:tc>
                  <a:txBody>
                    <a:bodyPr/>
                    <a:lstStyle/>
                    <a:p>
                      <a:r>
                        <a:rPr lang="en-US" dirty="0" smtClean="0"/>
                        <a:t>WA</a:t>
                      </a:r>
                      <a:endParaRPr lang="en-US" dirty="0"/>
                    </a:p>
                  </a:txBody>
                  <a:tcPr/>
                </a:tc>
                <a:tc>
                  <a:txBody>
                    <a:bodyPr/>
                    <a:lstStyle/>
                    <a:p>
                      <a:r>
                        <a:rPr lang="en-US" dirty="0" smtClean="0"/>
                        <a:t>NWPP</a:t>
                      </a:r>
                      <a:endParaRPr lang="en-US" dirty="0"/>
                    </a:p>
                  </a:txBody>
                  <a:tcPr/>
                </a:tc>
                <a:tc>
                  <a:txBody>
                    <a:bodyPr/>
                    <a:lstStyle/>
                    <a:p>
                      <a:r>
                        <a:rPr lang="en-US" dirty="0" smtClean="0"/>
                        <a:t>921</a:t>
                      </a:r>
                      <a:endParaRPr lang="en-US" dirty="0"/>
                    </a:p>
                  </a:txBody>
                  <a:tcPr/>
                </a:tc>
                <a:tc>
                  <a:txBody>
                    <a:bodyPr/>
                    <a:lstStyle/>
                    <a:p>
                      <a:r>
                        <a:rPr lang="en-US" dirty="0" smtClean="0"/>
                        <a:t>75% hydro</a:t>
                      </a:r>
                      <a:endParaRPr lang="en-US" dirty="0"/>
                    </a:p>
                  </a:txBody>
                  <a:tcPr/>
                </a:tc>
              </a:tr>
              <a:tr h="698500">
                <a:tc>
                  <a:txBody>
                    <a:bodyPr/>
                    <a:lstStyle/>
                    <a:p>
                      <a:r>
                        <a:rPr lang="en-US" dirty="0" smtClean="0"/>
                        <a:t>AK</a:t>
                      </a:r>
                      <a:endParaRPr lang="en-US" dirty="0"/>
                    </a:p>
                  </a:txBody>
                  <a:tcPr/>
                </a:tc>
                <a:tc>
                  <a:txBody>
                    <a:bodyPr/>
                    <a:lstStyle/>
                    <a:p>
                      <a:r>
                        <a:rPr lang="en-US" dirty="0" smtClean="0"/>
                        <a:t>AKMS</a:t>
                      </a:r>
                      <a:endParaRPr lang="en-US" dirty="0"/>
                    </a:p>
                  </a:txBody>
                  <a:tcPr/>
                </a:tc>
                <a:tc>
                  <a:txBody>
                    <a:bodyPr/>
                    <a:lstStyle/>
                    <a:p>
                      <a:r>
                        <a:rPr lang="en-US" dirty="0" smtClean="0"/>
                        <a:t>480</a:t>
                      </a:r>
                      <a:endParaRPr lang="en-US" dirty="0"/>
                    </a:p>
                  </a:txBody>
                  <a:tcPr/>
                </a:tc>
                <a:tc>
                  <a:txBody>
                    <a:bodyPr/>
                    <a:lstStyle/>
                    <a:p>
                      <a:r>
                        <a:rPr lang="en-US" dirty="0" smtClean="0"/>
                        <a:t>60% natural gas, 20% hydro</a:t>
                      </a:r>
                      <a:endParaRPr lang="en-US" dirty="0"/>
                    </a:p>
                  </a:txBody>
                  <a:tcPr/>
                </a:tc>
              </a:tr>
            </a:tbl>
          </a:graphicData>
        </a:graphic>
      </p:graphicFrame>
      <p:sp>
        <p:nvSpPr>
          <p:cNvPr id="52254" name="TextBox 2"/>
          <p:cNvSpPr txBox="1">
            <a:spLocks noChangeArrowheads="1"/>
          </p:cNvSpPr>
          <p:nvPr/>
        </p:nvSpPr>
        <p:spPr bwMode="auto">
          <a:xfrm>
            <a:off x="533400" y="4800600"/>
            <a:ext cx="7620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US" sz="2400">
                <a:solidFill>
                  <a:srgbClr val="FFFFFF"/>
                </a:solidFill>
              </a:rPr>
              <a:t>Reducing electric usage in WI can have a much greater impact on decreasing CO</a:t>
            </a:r>
            <a:r>
              <a:rPr lang="en-US" sz="2400" baseline="-25000">
                <a:solidFill>
                  <a:srgbClr val="FFFFFF"/>
                </a:solidFill>
              </a:rPr>
              <a:t>2</a:t>
            </a:r>
            <a:r>
              <a:rPr lang="en-US" sz="2400">
                <a:solidFill>
                  <a:srgbClr val="FFFFFF"/>
                </a:solidFill>
              </a:rPr>
              <a:t> emissions than similar reduction measures in other parts of the country!!</a:t>
            </a:r>
          </a:p>
        </p:txBody>
      </p:sp>
      <p:sp>
        <p:nvSpPr>
          <p:cNvPr id="52255"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Why Commit to Energy Management?</a:t>
            </a:r>
          </a:p>
        </p:txBody>
      </p:sp>
      <p:sp>
        <p:nvSpPr>
          <p:cNvPr id="7" name="Slide Number Placeholder 4"/>
          <p:cNvSpPr>
            <a:spLocks noGrp="1"/>
          </p:cNvSpPr>
          <p:nvPr>
            <p:ph type="sldNum" sz="quarter" idx="11"/>
          </p:nvPr>
        </p:nvSpPr>
        <p:spPr/>
        <p:txBody>
          <a:bodyPr/>
          <a:lstStyle/>
          <a:p>
            <a:pPr>
              <a:defRPr/>
            </a:pPr>
            <a:fld id="{C31BF07A-67E9-46D3-8CEF-DB0C9B99F019}" type="slidenum">
              <a:rPr lang="en-US">
                <a:solidFill>
                  <a:srgbClr val="000000">
                    <a:tint val="75000"/>
                  </a:srgbClr>
                </a:solidFill>
              </a:rPr>
              <a:pPr>
                <a:defRPr/>
              </a:pPr>
              <a:t>10</a:t>
            </a:fld>
            <a:endParaRPr lang="en-US" dirty="0">
              <a:solidFill>
                <a:srgbClr val="000000">
                  <a:tint val="75000"/>
                </a:srgbClr>
              </a:solidFill>
            </a:endParaRPr>
          </a:p>
        </p:txBody>
      </p:sp>
    </p:spTree>
    <p:extLst>
      <p:ext uri="{BB962C8B-B14F-4D97-AF65-F5344CB8AC3E}">
        <p14:creationId xmlns:p14="http://schemas.microsoft.com/office/powerpoint/2010/main" val="1097643867"/>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4" descr="MATC Cost sl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525"/>
            <a:ext cx="9144000"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2995" name="Text Box 6"/>
          <p:cNvSpPr txBox="1">
            <a:spLocks noChangeArrowheads="1"/>
          </p:cNvSpPr>
          <p:nvPr/>
        </p:nvSpPr>
        <p:spPr bwMode="auto">
          <a:xfrm>
            <a:off x="2514600" y="6400800"/>
            <a:ext cx="32766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1200"/>
              <a:t>Used with permission</a:t>
            </a:r>
          </a:p>
        </p:txBody>
      </p:sp>
    </p:spTree>
    <p:extLst>
      <p:ext uri="{BB962C8B-B14F-4D97-AF65-F5344CB8AC3E}">
        <p14:creationId xmlns:p14="http://schemas.microsoft.com/office/powerpoint/2010/main" val="8825546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Slide Number Placeholder 1"/>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BF8B03B-D678-48FF-88D0-6C16064451E8}" type="slidenum">
              <a:rPr lang="en-US" smtClean="0">
                <a:solidFill>
                  <a:srgbClr val="FFFFFF"/>
                </a:solidFill>
              </a:rPr>
              <a:pPr eaLnBrk="1" hangingPunct="1"/>
              <a:t>12</a:t>
            </a:fld>
            <a:endParaRPr lang="en-US" smtClean="0">
              <a:solidFill>
                <a:srgbClr val="FFFFFF"/>
              </a:solidFill>
            </a:endParaRPr>
          </a:p>
        </p:txBody>
      </p:sp>
      <p:sp>
        <p:nvSpPr>
          <p:cNvPr id="3" name="Rectangle 2"/>
          <p:cNvSpPr txBox="1">
            <a:spLocks noChangeArrowheads="1"/>
          </p:cNvSpPr>
          <p:nvPr/>
        </p:nvSpPr>
        <p:spPr bwMode="auto">
          <a:xfrm>
            <a:off x="457200" y="76200"/>
            <a:ext cx="82327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800" kern="0" dirty="0">
                <a:solidFill>
                  <a:srgbClr val="FFFFFF"/>
                </a:solidFill>
                <a:latin typeface="Arial"/>
              </a:rPr>
              <a:t>Global CO</a:t>
            </a:r>
            <a:r>
              <a:rPr lang="en-GB" sz="3800" kern="0" baseline="-25000" dirty="0">
                <a:solidFill>
                  <a:srgbClr val="FFFFFF"/>
                </a:solidFill>
                <a:latin typeface="Arial"/>
              </a:rPr>
              <a:t>2</a:t>
            </a:r>
            <a:r>
              <a:rPr lang="en-GB" sz="3800" kern="0" dirty="0">
                <a:solidFill>
                  <a:srgbClr val="FFFFFF"/>
                </a:solidFill>
                <a:latin typeface="Arial"/>
              </a:rPr>
              <a:t> Levels Exceed 400 ppm</a:t>
            </a:r>
          </a:p>
        </p:txBody>
      </p:sp>
      <p:pic>
        <p:nvPicPr>
          <p:cNvPr id="31130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466850"/>
            <a:ext cx="3902075" cy="3489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130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2588" y="1341438"/>
            <a:ext cx="3886200" cy="2466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130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13263" y="3808413"/>
            <a:ext cx="3489325" cy="2519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1303"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79638" y="4237038"/>
            <a:ext cx="2333625" cy="2287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7974730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0098" name="Picture 1"/>
          <p:cNvPicPr>
            <a:picLocks noChangeAspect="1"/>
          </p:cNvPicPr>
          <p:nvPr/>
        </p:nvPicPr>
        <p:blipFill>
          <a:blip r:embed="rId3">
            <a:extLst>
              <a:ext uri="{28A0092B-C50C-407E-A947-70E740481C1C}">
                <a14:useLocalDpi xmlns:a14="http://schemas.microsoft.com/office/drawing/2010/main" val="0"/>
              </a:ext>
            </a:extLst>
          </a:blip>
          <a:srcRect l="5321" t="7898" r="5524" b="30402"/>
          <a:stretch>
            <a:fillRect/>
          </a:stretch>
        </p:blipFill>
        <p:spPr bwMode="auto">
          <a:xfrm>
            <a:off x="231775" y="1001713"/>
            <a:ext cx="8742363"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0099"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fontAlgn="base">
              <a:spcBef>
                <a:spcPct val="0"/>
              </a:spcBef>
              <a:spcAft>
                <a:spcPct val="0"/>
              </a:spcAft>
            </a:pPr>
            <a:endParaRPr lang="en-US">
              <a:solidFill>
                <a:srgbClr val="000000"/>
              </a:solidFill>
            </a:endParaRPr>
          </a:p>
        </p:txBody>
      </p:sp>
      <p:sp>
        <p:nvSpPr>
          <p:cNvPr id="7" name="Rectangle 2"/>
          <p:cNvSpPr txBox="1">
            <a:spLocks noChangeArrowheads="1"/>
          </p:cNvSpPr>
          <p:nvPr/>
        </p:nvSpPr>
        <p:spPr bwMode="auto">
          <a:xfrm>
            <a:off x="0" y="152400"/>
            <a:ext cx="9144000" cy="914400"/>
          </a:xfrm>
          <a:prstGeom prst="rect">
            <a:avLst/>
          </a:prstGeom>
          <a:noFill/>
          <a:ln w="9525">
            <a:noFill/>
            <a:miter lim="800000"/>
            <a:headEnd/>
            <a:tailEnd/>
          </a:ln>
        </p:spPr>
        <p:txBody>
          <a:bodyPr anchor="ctr"/>
          <a:lstStyle/>
          <a:p>
            <a:pPr algn="ctr" fontAlgn="base">
              <a:spcBef>
                <a:spcPct val="0"/>
              </a:spcBef>
              <a:spcAft>
                <a:spcPct val="0"/>
              </a:spcAft>
              <a:defRPr/>
            </a:pPr>
            <a:r>
              <a:rPr lang="en-US" sz="3200" kern="0" dirty="0">
                <a:solidFill>
                  <a:srgbClr val="FFFFFF"/>
                </a:solidFill>
              </a:rPr>
              <a:t>Aurora Health Care 2009-2012 Utility Summary</a:t>
            </a:r>
          </a:p>
        </p:txBody>
      </p:sp>
      <p:sp>
        <p:nvSpPr>
          <p:cNvPr id="237574" name="TextBox 8"/>
          <p:cNvSpPr txBox="1">
            <a:spLocks noChangeArrowheads="1"/>
          </p:cNvSpPr>
          <p:nvPr/>
        </p:nvSpPr>
        <p:spPr bwMode="auto">
          <a:xfrm>
            <a:off x="1066800" y="5627688"/>
            <a:ext cx="5562600" cy="1077912"/>
          </a:xfrm>
          <a:prstGeom prst="rect">
            <a:avLst/>
          </a:prstGeom>
          <a:noFill/>
          <a:ln w="9525">
            <a:noFill/>
            <a:miter lim="800000"/>
            <a:headEnd/>
            <a:tailEnd/>
          </a:ln>
        </p:spPr>
        <p:txBody>
          <a:bodyPr>
            <a:spAutoFit/>
          </a:bodyPr>
          <a:lstStyle/>
          <a:p>
            <a:pPr fontAlgn="base">
              <a:spcBef>
                <a:spcPct val="0"/>
              </a:spcBef>
              <a:spcAft>
                <a:spcPct val="0"/>
              </a:spcAft>
              <a:defRPr/>
            </a:pPr>
            <a:r>
              <a:rPr lang="en-US" sz="2400" b="1" dirty="0">
                <a:solidFill>
                  <a:srgbClr val="FFFFFF"/>
                </a:solidFill>
              </a:rPr>
              <a:t>Savings:</a:t>
            </a:r>
          </a:p>
          <a:p>
            <a:pPr marL="285750" indent="-171450" fontAlgn="base">
              <a:spcBef>
                <a:spcPct val="0"/>
              </a:spcBef>
              <a:spcAft>
                <a:spcPct val="0"/>
              </a:spcAft>
              <a:buFont typeface="Arial" pitchFamily="34" charset="0"/>
              <a:buChar char="•"/>
              <a:defRPr/>
            </a:pPr>
            <a:r>
              <a:rPr lang="en-US" sz="2000" dirty="0">
                <a:solidFill>
                  <a:srgbClr val="FFFFFF"/>
                </a:solidFill>
              </a:rPr>
              <a:t>14.8% reduction in energy usage</a:t>
            </a:r>
          </a:p>
          <a:p>
            <a:pPr marL="285750" indent="-171450" fontAlgn="base">
              <a:spcBef>
                <a:spcPct val="0"/>
              </a:spcBef>
              <a:spcAft>
                <a:spcPct val="0"/>
              </a:spcAft>
              <a:buFont typeface="Arial" pitchFamily="34" charset="0"/>
              <a:buChar char="•"/>
              <a:defRPr/>
            </a:pPr>
            <a:r>
              <a:rPr lang="en-US" sz="2000" dirty="0">
                <a:solidFill>
                  <a:srgbClr val="FFFFFF"/>
                </a:solidFill>
              </a:rPr>
              <a:t>185,018,863 lbs. reduction in CO</a:t>
            </a:r>
            <a:r>
              <a:rPr lang="en-US" sz="2000" baseline="-25000" dirty="0">
                <a:solidFill>
                  <a:srgbClr val="FFFFFF"/>
                </a:solidFill>
              </a:rPr>
              <a:t>2</a:t>
            </a:r>
            <a:r>
              <a:rPr lang="en-US" sz="2000" dirty="0">
                <a:solidFill>
                  <a:srgbClr val="FFFFFF"/>
                </a:solidFill>
              </a:rPr>
              <a:t> emissions</a:t>
            </a:r>
          </a:p>
        </p:txBody>
      </p:sp>
      <p:sp>
        <p:nvSpPr>
          <p:cNvPr id="6" name="Oval 5"/>
          <p:cNvSpPr/>
          <p:nvPr/>
        </p:nvSpPr>
        <p:spPr>
          <a:xfrm>
            <a:off x="2438400" y="4471988"/>
            <a:ext cx="6096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srgbClr val="FFFFFF"/>
              </a:solidFill>
            </a:endParaRPr>
          </a:p>
        </p:txBody>
      </p:sp>
      <p:sp>
        <p:nvSpPr>
          <p:cNvPr id="8" name="Oval 7"/>
          <p:cNvSpPr/>
          <p:nvPr/>
        </p:nvSpPr>
        <p:spPr>
          <a:xfrm>
            <a:off x="3232150" y="4468813"/>
            <a:ext cx="9144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srgbClr val="FFFFFF"/>
              </a:solidFill>
            </a:endParaRPr>
          </a:p>
        </p:txBody>
      </p:sp>
      <p:sp>
        <p:nvSpPr>
          <p:cNvPr id="9" name="5-Point Star 8"/>
          <p:cNvSpPr/>
          <p:nvPr/>
        </p:nvSpPr>
        <p:spPr>
          <a:xfrm>
            <a:off x="6324600" y="4343400"/>
            <a:ext cx="2819400" cy="2209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000" b="1" dirty="0">
                <a:solidFill>
                  <a:srgbClr val="FF0000"/>
                </a:solidFill>
              </a:rPr>
              <a:t>NEW</a:t>
            </a:r>
          </a:p>
        </p:txBody>
      </p:sp>
      <p:sp>
        <p:nvSpPr>
          <p:cNvPr id="260105" name="Rectangle 8"/>
          <p:cNvSpPr>
            <a:spLocks noChangeArrowheads="1"/>
          </p:cNvSpPr>
          <p:nvPr/>
        </p:nvSpPr>
        <p:spPr bwMode="auto">
          <a:xfrm>
            <a:off x="712628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Evaluating Progress</a:t>
            </a:r>
          </a:p>
        </p:txBody>
      </p:sp>
    </p:spTree>
    <p:extLst>
      <p:ext uri="{BB962C8B-B14F-4D97-AF65-F5344CB8AC3E}">
        <p14:creationId xmlns:p14="http://schemas.microsoft.com/office/powerpoint/2010/main" val="190895238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Box 9"/>
          <p:cNvSpPr txBox="1">
            <a:spLocks noChangeArrowheads="1"/>
          </p:cNvSpPr>
          <p:nvPr/>
        </p:nvSpPr>
        <p:spPr bwMode="auto">
          <a:xfrm>
            <a:off x="425450" y="6477000"/>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US" sz="1200">
                <a:solidFill>
                  <a:srgbClr val="FFFFFF"/>
                </a:solidFill>
              </a:rPr>
              <a:t>Source: Corporate Realty, Design, &amp; Management Institute</a:t>
            </a:r>
          </a:p>
          <a:p>
            <a:pPr eaLnBrk="1" fontAlgn="base" hangingPunct="1">
              <a:spcBef>
                <a:spcPct val="0"/>
              </a:spcBef>
              <a:spcAft>
                <a:spcPct val="0"/>
              </a:spcAft>
            </a:pPr>
            <a:endParaRPr lang="en-US" sz="1200">
              <a:solidFill>
                <a:srgbClr val="FFFFFF"/>
              </a:solidFill>
            </a:endParaRPr>
          </a:p>
        </p:txBody>
      </p:sp>
      <p:pic>
        <p:nvPicPr>
          <p:cNvPr id="26214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381000"/>
            <a:ext cx="8991600" cy="588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2148"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Evaluating Progress </a:t>
            </a:r>
          </a:p>
        </p:txBody>
      </p:sp>
      <p:sp>
        <p:nvSpPr>
          <p:cNvPr id="6" name="Slide Number Placeholder 4"/>
          <p:cNvSpPr>
            <a:spLocks noGrp="1"/>
          </p:cNvSpPr>
          <p:nvPr>
            <p:ph type="sldNum" sz="quarter" idx="11"/>
          </p:nvPr>
        </p:nvSpPr>
        <p:spPr/>
        <p:txBody>
          <a:bodyPr/>
          <a:lstStyle/>
          <a:p>
            <a:pPr>
              <a:defRPr/>
            </a:pPr>
            <a:fld id="{DB6D92DC-5831-46CF-A9BE-03723217C6BD}" type="slidenum">
              <a:rPr lang="en-US">
                <a:solidFill>
                  <a:srgbClr val="000000">
                    <a:tint val="75000"/>
                  </a:srgbClr>
                </a:solidFill>
              </a:rPr>
              <a:pPr>
                <a:defRPr/>
              </a:pPr>
              <a:t>14</a:t>
            </a:fld>
            <a:endParaRPr lang="en-US" dirty="0">
              <a:solidFill>
                <a:srgbClr val="000000">
                  <a:tint val="75000"/>
                </a:srgbClr>
              </a:solidFill>
            </a:endParaRPr>
          </a:p>
        </p:txBody>
      </p:sp>
    </p:spTree>
    <p:extLst>
      <p:ext uri="{BB962C8B-B14F-4D97-AF65-F5344CB8AC3E}">
        <p14:creationId xmlns:p14="http://schemas.microsoft.com/office/powerpoint/2010/main" val="18837386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Title 2"/>
          <p:cNvSpPr>
            <a:spLocks noGrp="1"/>
          </p:cNvSpPr>
          <p:nvPr>
            <p:ph type="title"/>
          </p:nvPr>
        </p:nvSpPr>
        <p:spPr>
          <a:xfrm>
            <a:off x="419100" y="457200"/>
            <a:ext cx="8458200" cy="1143000"/>
          </a:xfrm>
        </p:spPr>
        <p:txBody>
          <a:bodyPr/>
          <a:lstStyle/>
          <a:p>
            <a:r>
              <a:rPr lang="en-US" sz="3600" smtClean="0"/>
              <a:t>Aurora Health Care Equivalent Revenue </a:t>
            </a:r>
            <a:r>
              <a:rPr lang="en-US" sz="2200" smtClean="0"/>
              <a:t>Using a 4% margin</a:t>
            </a:r>
          </a:p>
        </p:txBody>
      </p:sp>
      <p:sp>
        <p:nvSpPr>
          <p:cNvPr id="3" name="TextBox 2"/>
          <p:cNvSpPr txBox="1"/>
          <p:nvPr/>
        </p:nvSpPr>
        <p:spPr>
          <a:xfrm>
            <a:off x="304800" y="1905000"/>
            <a:ext cx="8686800" cy="4462463"/>
          </a:xfrm>
          <a:prstGeom prst="rect">
            <a:avLst/>
          </a:prstGeom>
          <a:noFill/>
        </p:spPr>
        <p:txBody>
          <a:bodyPr>
            <a:spAutoFit/>
          </a:bodyPr>
          <a:lstStyle/>
          <a:p>
            <a:pPr marL="285750" indent="-285750" fontAlgn="base">
              <a:spcBef>
                <a:spcPct val="0"/>
              </a:spcBef>
              <a:spcAft>
                <a:spcPct val="0"/>
              </a:spcAft>
              <a:buFont typeface="Arial" pitchFamily="34" charset="0"/>
              <a:buChar char="•"/>
              <a:defRPr/>
            </a:pPr>
            <a:r>
              <a:rPr lang="en-US" sz="2400" dirty="0">
                <a:solidFill>
                  <a:srgbClr val="FFFFFF"/>
                </a:solidFill>
              </a:rPr>
              <a:t>2009 – 2012 Total Energy Savings (weather-normalized)  </a:t>
            </a:r>
          </a:p>
          <a:p>
            <a:pPr fontAlgn="base">
              <a:spcBef>
                <a:spcPct val="0"/>
              </a:spcBef>
              <a:spcAft>
                <a:spcPct val="0"/>
              </a:spcAft>
              <a:defRPr/>
            </a:pPr>
            <a:r>
              <a:rPr lang="en-US" sz="2600" dirty="0">
                <a:solidFill>
                  <a:srgbClr val="FFFFFF"/>
                </a:solidFill>
              </a:rPr>
              <a:t>	</a:t>
            </a:r>
          </a:p>
          <a:p>
            <a:pPr fontAlgn="base">
              <a:spcBef>
                <a:spcPct val="0"/>
              </a:spcBef>
              <a:spcAft>
                <a:spcPct val="0"/>
              </a:spcAft>
              <a:defRPr/>
            </a:pPr>
            <a:r>
              <a:rPr lang="en-US" sz="2600" dirty="0">
                <a:solidFill>
                  <a:srgbClr val="FFFFFF"/>
                </a:solidFill>
              </a:rPr>
              <a:t>	Total Savings = $8,665,000</a:t>
            </a:r>
          </a:p>
          <a:p>
            <a:pPr marL="285750" indent="-285750" fontAlgn="base">
              <a:spcBef>
                <a:spcPct val="0"/>
              </a:spcBef>
              <a:spcAft>
                <a:spcPct val="0"/>
              </a:spcAft>
              <a:buFont typeface="Arial" pitchFamily="34" charset="0"/>
              <a:buChar char="•"/>
              <a:defRPr/>
            </a:pPr>
            <a:endParaRPr lang="en-US" sz="2600" dirty="0">
              <a:solidFill>
                <a:srgbClr val="FFFFFF"/>
              </a:solidFill>
            </a:endParaRPr>
          </a:p>
          <a:p>
            <a:pPr marL="285750" indent="-285750" fontAlgn="base">
              <a:spcBef>
                <a:spcPct val="0"/>
              </a:spcBef>
              <a:spcAft>
                <a:spcPct val="0"/>
              </a:spcAft>
              <a:buFont typeface="Arial" pitchFamily="34" charset="0"/>
              <a:buChar char="•"/>
              <a:defRPr/>
            </a:pPr>
            <a:r>
              <a:rPr lang="en-US" sz="2600" dirty="0">
                <a:solidFill>
                  <a:srgbClr val="FFFFFF"/>
                </a:solidFill>
              </a:rPr>
              <a:t>$8,665,000 ÷ 0.04 (margin) = </a:t>
            </a:r>
          </a:p>
          <a:p>
            <a:pPr fontAlgn="base">
              <a:spcBef>
                <a:spcPct val="0"/>
              </a:spcBef>
              <a:spcAft>
                <a:spcPct val="0"/>
              </a:spcAft>
              <a:defRPr/>
            </a:pPr>
            <a:r>
              <a:rPr lang="en-US" sz="2600" dirty="0">
                <a:solidFill>
                  <a:srgbClr val="FFFFFF"/>
                </a:solidFill>
              </a:rPr>
              <a:t>	</a:t>
            </a:r>
          </a:p>
          <a:p>
            <a:pPr fontAlgn="base">
              <a:spcBef>
                <a:spcPct val="0"/>
              </a:spcBef>
              <a:spcAft>
                <a:spcPct val="0"/>
              </a:spcAft>
              <a:defRPr/>
            </a:pPr>
            <a:r>
              <a:rPr lang="en-US" sz="2600" dirty="0">
                <a:solidFill>
                  <a:srgbClr val="FFFFFF"/>
                </a:solidFill>
              </a:rPr>
              <a:t>	$216,625,000 equivalent revenue</a:t>
            </a:r>
          </a:p>
          <a:p>
            <a:pPr marL="285750" indent="-285750" fontAlgn="base">
              <a:spcBef>
                <a:spcPct val="0"/>
              </a:spcBef>
              <a:spcAft>
                <a:spcPct val="0"/>
              </a:spcAft>
              <a:buFont typeface="Arial" pitchFamily="34" charset="0"/>
              <a:buChar char="•"/>
              <a:defRPr/>
            </a:pPr>
            <a:endParaRPr lang="en-US" sz="2600" dirty="0">
              <a:solidFill>
                <a:srgbClr val="FFFFFF"/>
              </a:solidFill>
            </a:endParaRPr>
          </a:p>
          <a:p>
            <a:pPr marL="285750" indent="-285750" fontAlgn="base">
              <a:spcBef>
                <a:spcPct val="0"/>
              </a:spcBef>
              <a:spcAft>
                <a:spcPct val="0"/>
              </a:spcAft>
              <a:buFont typeface="Arial" pitchFamily="34" charset="0"/>
              <a:buChar char="•"/>
              <a:defRPr/>
            </a:pPr>
            <a:r>
              <a:rPr lang="en-US" sz="2600" b="1" cap="all" dirty="0">
                <a:solidFill>
                  <a:srgbClr val="FFFFFF"/>
                </a:solidFill>
              </a:rPr>
              <a:t>$216,625,000 </a:t>
            </a:r>
            <a:r>
              <a:rPr lang="en-US" sz="2600" dirty="0">
                <a:solidFill>
                  <a:srgbClr val="FFFFFF"/>
                </a:solidFill>
              </a:rPr>
              <a:t>÷ 4 years =</a:t>
            </a:r>
          </a:p>
          <a:p>
            <a:pPr fontAlgn="base">
              <a:spcBef>
                <a:spcPct val="0"/>
              </a:spcBef>
              <a:spcAft>
                <a:spcPct val="0"/>
              </a:spcAft>
              <a:defRPr/>
            </a:pPr>
            <a:r>
              <a:rPr lang="en-US" sz="2600" b="1" cap="all" dirty="0">
                <a:solidFill>
                  <a:srgbClr val="FFFFFF"/>
                </a:solidFill>
              </a:rPr>
              <a:t>	</a:t>
            </a:r>
          </a:p>
          <a:p>
            <a:pPr fontAlgn="base">
              <a:spcBef>
                <a:spcPct val="0"/>
              </a:spcBef>
              <a:spcAft>
                <a:spcPct val="0"/>
              </a:spcAft>
              <a:defRPr/>
            </a:pPr>
            <a:r>
              <a:rPr lang="en-US" sz="2600" b="1" cap="all" dirty="0">
                <a:solidFill>
                  <a:srgbClr val="FFFFFF"/>
                </a:solidFill>
              </a:rPr>
              <a:t>	</a:t>
            </a:r>
            <a:r>
              <a:rPr lang="en-US" sz="2600" b="1" u="sng" cap="all" dirty="0">
                <a:solidFill>
                  <a:srgbClr val="FFFFFF"/>
                </a:solidFill>
              </a:rPr>
              <a:t>$54,156,250 equivalent revenue per year</a:t>
            </a:r>
          </a:p>
        </p:txBody>
      </p:sp>
      <p:sp>
        <p:nvSpPr>
          <p:cNvPr id="263172"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Evaluating Progress </a:t>
            </a:r>
          </a:p>
        </p:txBody>
      </p:sp>
      <p:sp>
        <p:nvSpPr>
          <p:cNvPr id="6" name="Slide Number Placeholder 4"/>
          <p:cNvSpPr>
            <a:spLocks noGrp="1"/>
          </p:cNvSpPr>
          <p:nvPr>
            <p:ph type="sldNum" sz="quarter" idx="11"/>
          </p:nvPr>
        </p:nvSpPr>
        <p:spPr/>
        <p:txBody>
          <a:bodyPr/>
          <a:lstStyle/>
          <a:p>
            <a:pPr>
              <a:defRPr/>
            </a:pPr>
            <a:fld id="{9E11BB74-1A89-41DD-80A7-1BD7BD0C71C4}" type="slidenum">
              <a:rPr lang="en-US">
                <a:solidFill>
                  <a:srgbClr val="000000">
                    <a:tint val="75000"/>
                  </a:srgbClr>
                </a:solidFill>
              </a:rPr>
              <a:pPr>
                <a:defRPr/>
              </a:pPr>
              <a:t>15</a:t>
            </a:fld>
            <a:endParaRPr lang="en-US" dirty="0">
              <a:solidFill>
                <a:srgbClr val="000000">
                  <a:tint val="75000"/>
                </a:srgbClr>
              </a:solidFill>
            </a:endParaRPr>
          </a:p>
        </p:txBody>
      </p:sp>
    </p:spTree>
    <p:extLst>
      <p:ext uri="{BB962C8B-B14F-4D97-AF65-F5344CB8AC3E}">
        <p14:creationId xmlns:p14="http://schemas.microsoft.com/office/powerpoint/2010/main" val="1254286742"/>
      </p:ext>
    </p:ext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3106" name="Picture 2" descr="pig.jpg"/>
          <p:cNvPicPr>
            <a:picLocks noChangeAspect="1"/>
          </p:cNvPicPr>
          <p:nvPr/>
        </p:nvPicPr>
        <p:blipFill>
          <a:blip r:embed="rId3">
            <a:extLst>
              <a:ext uri="{28A0092B-C50C-407E-A947-70E740481C1C}">
                <a14:useLocalDpi xmlns:a14="http://schemas.microsoft.com/office/drawing/2010/main" val="0"/>
              </a:ext>
            </a:extLst>
          </a:blip>
          <a:srcRect r="7368"/>
          <a:stretch>
            <a:fillRect/>
          </a:stretch>
        </p:blipFill>
        <p:spPr bwMode="auto">
          <a:xfrm>
            <a:off x="1219200" y="1219200"/>
            <a:ext cx="6705600"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bwMode="auto">
          <a:xfrm>
            <a:off x="381000" y="76200"/>
            <a:ext cx="8229600" cy="1143000"/>
          </a:xfrm>
          <a:prstGeom prst="rect">
            <a:avLst/>
          </a:prstGeom>
          <a:noFill/>
          <a:ln w="9525">
            <a:noFill/>
            <a:miter lim="800000"/>
            <a:headEnd/>
            <a:tailEnd/>
          </a:ln>
        </p:spPr>
        <p:txBody>
          <a:bodyPr anchor="ctr"/>
          <a:lstStyle/>
          <a:p>
            <a:pPr algn="ctr">
              <a:defRPr/>
            </a:pPr>
            <a:r>
              <a:rPr lang="en-US" sz="4000" b="1" kern="0" dirty="0">
                <a:solidFill>
                  <a:srgbClr val="FFFFFF"/>
                </a:solidFill>
                <a:cs typeface="Times New Roman" pitchFamily="18" charset="0"/>
              </a:rPr>
              <a:t>Remember to Monitor!!</a:t>
            </a:r>
          </a:p>
        </p:txBody>
      </p:sp>
      <p:sp>
        <p:nvSpPr>
          <p:cNvPr id="303108" name="Rectangle 4"/>
          <p:cNvSpPr>
            <a:spLocks noChangeArrowheads="1"/>
          </p:cNvSpPr>
          <p:nvPr/>
        </p:nvSpPr>
        <p:spPr bwMode="auto">
          <a:xfrm>
            <a:off x="7118350" y="0"/>
            <a:ext cx="2025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50000"/>
              </a:spcBef>
              <a:spcAft>
                <a:spcPct val="0"/>
              </a:spcAft>
            </a:pPr>
            <a:r>
              <a:rPr lang="en-US" b="1">
                <a:solidFill>
                  <a:srgbClr val="000000"/>
                </a:solidFill>
                <a:latin typeface="Arial Narrow" pitchFamily="34" charset="0"/>
              </a:rPr>
              <a:t>Re-cap and Send-off</a:t>
            </a:r>
          </a:p>
        </p:txBody>
      </p:sp>
      <p:sp>
        <p:nvSpPr>
          <p:cNvPr id="6" name="Slide Number Placeholder 5"/>
          <p:cNvSpPr>
            <a:spLocks noGrp="1"/>
          </p:cNvSpPr>
          <p:nvPr>
            <p:ph type="sldNum" sz="quarter" idx="11"/>
          </p:nvPr>
        </p:nvSpPr>
        <p:spPr>
          <a:xfrm>
            <a:off x="5943600" y="6492875"/>
            <a:ext cx="2895600" cy="365125"/>
          </a:xfrm>
        </p:spPr>
        <p:txBody>
          <a:bodyPr/>
          <a:lstStyle/>
          <a:p>
            <a:pPr>
              <a:defRPr/>
            </a:pPr>
            <a:fld id="{20D3323E-EF3D-4B0D-95CD-1D50A739557F}" type="slidenum">
              <a:rPr lang="en-US">
                <a:solidFill>
                  <a:srgbClr val="000000">
                    <a:tint val="75000"/>
                  </a:srgbClr>
                </a:solidFill>
              </a:rPr>
              <a:pPr>
                <a:defRPr/>
              </a:pPr>
              <a:t>16</a:t>
            </a:fld>
            <a:endParaRPr lang="en-US" dirty="0">
              <a:solidFill>
                <a:srgbClr val="000000">
                  <a:tint val="75000"/>
                </a:srgbClr>
              </a:solidFill>
            </a:endParaRPr>
          </a:p>
        </p:txBody>
      </p:sp>
    </p:spTree>
    <p:extLst>
      <p:ext uri="{BB962C8B-B14F-4D97-AF65-F5344CB8AC3E}">
        <p14:creationId xmlns:p14="http://schemas.microsoft.com/office/powerpoint/2010/main" val="3124786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6_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1374</Words>
  <Application>Microsoft Office PowerPoint</Application>
  <PresentationFormat>On-screen Show (4:3)</PresentationFormat>
  <Paragraphs>224</Paragraphs>
  <Slides>16</Slides>
  <Notes>14</Notes>
  <HiddenSlides>0</HiddenSlides>
  <MMClips>0</MMClips>
  <ScaleCrop>false</ScaleCrop>
  <HeadingPairs>
    <vt:vector size="4" baseType="variant">
      <vt:variant>
        <vt:lpstr>Theme</vt:lpstr>
      </vt:variant>
      <vt:variant>
        <vt:i4>7</vt:i4>
      </vt:variant>
      <vt:variant>
        <vt:lpstr>Slide Titles</vt:lpstr>
      </vt:variant>
      <vt:variant>
        <vt:i4>16</vt:i4>
      </vt:variant>
    </vt:vector>
  </HeadingPairs>
  <TitlesOfParts>
    <vt:vector size="23" baseType="lpstr">
      <vt:lpstr>EM_cox</vt:lpstr>
      <vt:lpstr>1_EM_cox</vt:lpstr>
      <vt:lpstr>2_EM_cox</vt:lpstr>
      <vt:lpstr>3_EM_cox</vt:lpstr>
      <vt:lpstr>4_EM_cox</vt:lpstr>
      <vt:lpstr>5_EM_cox</vt:lpstr>
      <vt:lpstr>6_EM_cox</vt:lpstr>
      <vt:lpstr>PowerPoint Presentation</vt:lpstr>
      <vt:lpstr>PowerPoint Presentation</vt:lpstr>
      <vt:lpstr>Renewables as an Environmental Solution?</vt:lpstr>
      <vt:lpstr>Renewable Energy Sources</vt:lpstr>
      <vt:lpstr>Where Do We Use Energy?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Aurora Health Care Equivalent Revenue Using a 4% margin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J Pearson</dc:creator>
  <cp:lastModifiedBy>Phil Galloni</cp:lastModifiedBy>
  <cp:revision>4</cp:revision>
  <dcterms:created xsi:type="dcterms:W3CDTF">2013-06-24T20:58:43Z</dcterms:created>
  <dcterms:modified xsi:type="dcterms:W3CDTF">2015-01-23T21:43:39Z</dcterms:modified>
</cp:coreProperties>
</file>