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75" r:id="rId4"/>
    <p:sldId id="282" r:id="rId5"/>
    <p:sldId id="276" r:id="rId6"/>
    <p:sldId id="278" r:id="rId7"/>
    <p:sldId id="281" r:id="rId8"/>
    <p:sldId id="283" r:id="rId9"/>
    <p:sldId id="280" r:id="rId10"/>
    <p:sldId id="284" r:id="rId11"/>
    <p:sldId id="260" r:id="rId12"/>
    <p:sldId id="285" r:id="rId13"/>
    <p:sldId id="261" r:id="rId14"/>
    <p:sldId id="268" r:id="rId15"/>
    <p:sldId id="274" r:id="rId16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56" autoAdjust="0"/>
    <p:restoredTop sz="94660"/>
  </p:normalViewPr>
  <p:slideViewPr>
    <p:cSldViewPr>
      <p:cViewPr varScale="1">
        <p:scale>
          <a:sx n="98" d="100"/>
          <a:sy n="98" d="100"/>
        </p:scale>
        <p:origin x="131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69780"/>
          </a:xfrm>
          <a:prstGeom prst="rect">
            <a:avLst/>
          </a:prstGeom>
        </p:spPr>
        <p:txBody>
          <a:bodyPr vert="horz" lIns="93936" tIns="46968" rIns="93936" bIns="4696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705" y="0"/>
            <a:ext cx="3066733" cy="469780"/>
          </a:xfrm>
          <a:prstGeom prst="rect">
            <a:avLst/>
          </a:prstGeom>
        </p:spPr>
        <p:txBody>
          <a:bodyPr vert="horz" lIns="93936" tIns="46968" rIns="93936" bIns="46968" rtlCol="0"/>
          <a:lstStyle>
            <a:lvl1pPr algn="r">
              <a:defRPr sz="1200"/>
            </a:lvl1pPr>
          </a:lstStyle>
          <a:p>
            <a:fld id="{1F7B31C2-97A3-406F-8D04-91D9AEA01AC5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69988"/>
            <a:ext cx="421322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936" tIns="46968" rIns="93936" bIns="4696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7708" y="4505980"/>
            <a:ext cx="5661660" cy="3686711"/>
          </a:xfrm>
          <a:prstGeom prst="rect">
            <a:avLst/>
          </a:prstGeom>
        </p:spPr>
        <p:txBody>
          <a:bodyPr vert="horz" lIns="93936" tIns="46968" rIns="93936" bIns="4696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297"/>
            <a:ext cx="3066733" cy="469779"/>
          </a:xfrm>
          <a:prstGeom prst="rect">
            <a:avLst/>
          </a:prstGeom>
        </p:spPr>
        <p:txBody>
          <a:bodyPr vert="horz" lIns="93936" tIns="46968" rIns="93936" bIns="4696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705" y="8893297"/>
            <a:ext cx="3066733" cy="469779"/>
          </a:xfrm>
          <a:prstGeom prst="rect">
            <a:avLst/>
          </a:prstGeom>
        </p:spPr>
        <p:txBody>
          <a:bodyPr vert="horz" lIns="93936" tIns="46968" rIns="93936" bIns="46968" rtlCol="0" anchor="b"/>
          <a:lstStyle>
            <a:lvl1pPr algn="r">
              <a:defRPr sz="1200"/>
            </a:lvl1pPr>
          </a:lstStyle>
          <a:p>
            <a:fld id="{3CFA3311-4BC5-4526-A3E8-34F3773032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440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A8A32D4-8919-47C9-BDF3-BBEDC84A1D37}" type="datetimeFigureOut">
              <a:rPr lang="en-US" smtClean="0"/>
              <a:t>1/29/2022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DBC844C-29DE-4EDF-AE69-5FEB7DCB65B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rmcfarlane@smwllc.com" TargetMode="External"/><Relationship Id="rId2" Type="http://schemas.openxmlformats.org/officeDocument/2006/relationships/hyperlink" Target="http://tc0909.ashraetcs.or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mailto:rmcfarlane@smwllc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645" y="850023"/>
            <a:ext cx="7772400" cy="1780108"/>
          </a:xfrm>
        </p:spPr>
        <p:txBody>
          <a:bodyPr>
            <a:normAutofit/>
          </a:bodyPr>
          <a:lstStyle/>
          <a:p>
            <a:r>
              <a:rPr lang="en-US" dirty="0"/>
              <a:t>ASHRAE HANDBOOK</a:t>
            </a:r>
            <a:br>
              <a:rPr lang="en-US" dirty="0"/>
            </a:br>
            <a:r>
              <a:rPr lang="en-US" dirty="0"/>
              <a:t>“Applications”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2112" y="2895600"/>
            <a:ext cx="7924800" cy="1752600"/>
          </a:xfrm>
        </p:spPr>
        <p:txBody>
          <a:bodyPr/>
          <a:lstStyle/>
          <a:p>
            <a:r>
              <a:rPr lang="en-US" sz="2400" dirty="0"/>
              <a:t>Moved to Chapter 20 in 2019 Publication</a:t>
            </a:r>
          </a:p>
          <a:p>
            <a:r>
              <a:rPr lang="en-US" sz="2400" i="1" dirty="0"/>
              <a:t>“Data Centers &amp; Telecommunication Facilities”</a:t>
            </a:r>
          </a:p>
        </p:txBody>
      </p:sp>
      <p:pic>
        <p:nvPicPr>
          <p:cNvPr id="1026" name="Picture 2" descr="Related image">
            <a:extLst>
              <a:ext uri="{FF2B5EF4-FFF2-40B4-BE49-F238E27FC236}">
                <a16:creationId xmlns:a16="http://schemas.microsoft.com/office/drawing/2014/main" id="{1B3A9AE4-4BBD-4FC5-A485-C32860F870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6" t="2412" r="21785" b="2412"/>
          <a:stretch/>
        </p:blipFill>
        <p:spPr bwMode="auto">
          <a:xfrm>
            <a:off x="6553200" y="3924300"/>
            <a:ext cx="2259741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375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7"/>
            <a:ext cx="7586133" cy="345069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2023 “Applications” Handbook</a:t>
            </a:r>
          </a:p>
          <a:p>
            <a:endParaRPr lang="en-US" dirty="0"/>
          </a:p>
          <a:p>
            <a:r>
              <a:rPr lang="en-US" dirty="0"/>
              <a:t>TC9.9 Responsible for Chapter 20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Revision Due Date:  June 2022 Summer Meeting</a:t>
            </a:r>
          </a:p>
          <a:p>
            <a:pPr lvl="1"/>
            <a:r>
              <a:rPr lang="en-US" u="sng" dirty="0"/>
              <a:t>Approved at HQ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Approval by TC Board </a:t>
            </a:r>
            <a:r>
              <a:rPr lang="en-US" u="sng" dirty="0"/>
              <a:t>At or Before Toronto Meeting</a:t>
            </a:r>
            <a:br>
              <a:rPr lang="en-US" dirty="0"/>
            </a:br>
            <a:r>
              <a:rPr lang="en-US" dirty="0"/>
              <a:t>	</a:t>
            </a:r>
            <a:r>
              <a:rPr lang="en-US" dirty="0">
                <a:solidFill>
                  <a:srgbClr val="FF0000"/>
                </a:solidFill>
              </a:rPr>
              <a:t>Means Draft Revisions Completed by April 1, 2022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UPDATE</a:t>
            </a:r>
          </a:p>
        </p:txBody>
      </p:sp>
    </p:spTree>
    <p:extLst>
      <p:ext uri="{BB962C8B-B14F-4D97-AF65-F5344CB8AC3E}">
        <p14:creationId xmlns:p14="http://schemas.microsoft.com/office/powerpoint/2010/main" val="1093086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2675466"/>
            <a:ext cx="8229600" cy="3844205"/>
          </a:xfrm>
        </p:spPr>
        <p:txBody>
          <a:bodyPr>
            <a:normAutofit/>
          </a:bodyPr>
          <a:lstStyle/>
          <a:p>
            <a:r>
              <a:rPr lang="en-US" dirty="0"/>
              <a:t>Each Topic in Each Chapter Section Has Been Reviewed</a:t>
            </a:r>
          </a:p>
          <a:p>
            <a:r>
              <a:rPr lang="en-US" dirty="0"/>
              <a:t>24 Authors &amp; Reviewers Assigned To Date</a:t>
            </a:r>
          </a:p>
          <a:p>
            <a:pPr lvl="1"/>
            <a:r>
              <a:rPr lang="en-US" dirty="0"/>
              <a:t>Several Have Already Started or Completed Their Edits</a:t>
            </a:r>
          </a:p>
          <a:p>
            <a:pPr lvl="1"/>
            <a:r>
              <a:rPr lang="en-US" dirty="0"/>
              <a:t>Most Have Confirmed Access to ASHAE “Authoring Portal”</a:t>
            </a:r>
          </a:p>
          <a:p>
            <a:pPr lvl="2"/>
            <a:r>
              <a:rPr lang="en-US" dirty="0"/>
              <a:t>Still Need Writers for Several Topics</a:t>
            </a:r>
          </a:p>
          <a:p>
            <a:pPr lvl="2"/>
            <a:r>
              <a:rPr lang="en-US" dirty="0"/>
              <a:t>Need Secondary “Reviewers” for Many Topics</a:t>
            </a:r>
          </a:p>
          <a:p>
            <a:pPr lvl="2"/>
            <a:r>
              <a:rPr lang="en-US" dirty="0"/>
              <a:t>May Also Need Writers for Those Remaining Unconfirmed</a:t>
            </a:r>
          </a:p>
          <a:p>
            <a:pPr lvl="2"/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</p:spTree>
    <p:extLst>
      <p:ext uri="{BB962C8B-B14F-4D97-AF65-F5344CB8AC3E}">
        <p14:creationId xmlns:p14="http://schemas.microsoft.com/office/powerpoint/2010/main" val="399719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0A1D5A-6971-48EC-AA79-B0147B7E3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72" y="2283664"/>
            <a:ext cx="8686800" cy="44981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15843B-173B-4486-A869-00A416F91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373309"/>
            <a:ext cx="3657600" cy="83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22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CF6781-CDB0-4834-9E77-2B95C5352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400023"/>
            <a:ext cx="8610600" cy="31531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C2FFE7-3C04-4717-A7C5-FF2425E70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105380"/>
            <a:ext cx="8610600" cy="31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962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AAC6DD-1B10-4E27-8848-6777E7502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584676"/>
            <a:ext cx="8686800" cy="40447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839FD3-B314-451E-8130-094F9CE6C9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60" y="2283222"/>
            <a:ext cx="8686800" cy="31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76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010089-8E7E-4649-BF8D-24871D7BC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2839602"/>
            <a:ext cx="8763000" cy="37897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3F71BD-0AEF-4A19-871B-07B153C57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538864"/>
            <a:ext cx="8763000" cy="31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68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0345B7-29E3-43E3-9A95-5740F1B72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56" y="2955084"/>
            <a:ext cx="8819744" cy="32151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691EC83-92D8-49C9-A468-42E04E798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44" y="3261589"/>
            <a:ext cx="8819744" cy="249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14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0345B7-29E3-43E3-9A95-5740F1B72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56" y="2955084"/>
            <a:ext cx="8819744" cy="3215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C625A7-ABCA-49D2-A2AE-18BB4DCA2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56" y="3266872"/>
            <a:ext cx="8819744" cy="3237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485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2675466"/>
            <a:ext cx="8229600" cy="3844205"/>
          </a:xfrm>
        </p:spPr>
        <p:txBody>
          <a:bodyPr>
            <a:normAutofit/>
          </a:bodyPr>
          <a:lstStyle/>
          <a:p>
            <a:r>
              <a:rPr lang="en-US" dirty="0"/>
              <a:t>“</a:t>
            </a:r>
            <a:r>
              <a:rPr lang="en-US" i="1" dirty="0"/>
              <a:t>Air Distribution</a:t>
            </a:r>
            <a:r>
              <a:rPr lang="en-US" dirty="0"/>
              <a:t>” Presently Divided Into:</a:t>
            </a:r>
          </a:p>
          <a:p>
            <a:pPr lvl="1"/>
            <a:r>
              <a:rPr lang="en-US" i="1" dirty="0"/>
              <a:t>Underfloor Air Delivery</a:t>
            </a:r>
          </a:p>
          <a:p>
            <a:pPr lvl="1"/>
            <a:r>
              <a:rPr lang="en-US" i="1" dirty="0"/>
              <a:t>Overhead Air Delivery</a:t>
            </a:r>
          </a:p>
          <a:p>
            <a:r>
              <a:rPr lang="en-US" dirty="0"/>
              <a:t>Changing To:</a:t>
            </a:r>
          </a:p>
          <a:p>
            <a:pPr lvl="1"/>
            <a:r>
              <a:rPr lang="en-US" i="1" dirty="0"/>
              <a:t>Underfloor Air Delivery</a:t>
            </a:r>
          </a:p>
          <a:p>
            <a:pPr lvl="1"/>
            <a:r>
              <a:rPr lang="en-US" i="1" dirty="0"/>
              <a:t>Non-Raised Floor Air Delivery </a:t>
            </a:r>
            <a:r>
              <a:rPr lang="en-US" dirty="0"/>
              <a:t>to Incorporate:</a:t>
            </a:r>
          </a:p>
          <a:p>
            <a:pPr lvl="2"/>
            <a:r>
              <a:rPr lang="en-US" dirty="0"/>
              <a:t>Overhead Air Systems</a:t>
            </a:r>
          </a:p>
          <a:p>
            <a:pPr lvl="2"/>
            <a:r>
              <a:rPr lang="en-US" dirty="0"/>
              <a:t>In-Row Cooling</a:t>
            </a:r>
          </a:p>
          <a:p>
            <a:pPr lvl="2"/>
            <a:r>
              <a:rPr lang="en-US" dirty="0"/>
              <a:t>Side Wall Air Delivery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PLAN</a:t>
            </a:r>
          </a:p>
        </p:txBody>
      </p:sp>
    </p:spTree>
    <p:extLst>
      <p:ext uri="{BB962C8B-B14F-4D97-AF65-F5344CB8AC3E}">
        <p14:creationId xmlns:p14="http://schemas.microsoft.com/office/powerpoint/2010/main" val="2856191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2675466"/>
            <a:ext cx="8229600" cy="3844205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/>
              <a:t>ANSI/ASHRAE Std. 1360-2017</a:t>
            </a:r>
          </a:p>
          <a:p>
            <a:pPr>
              <a:spcAft>
                <a:spcPts val="1200"/>
              </a:spcAft>
            </a:pPr>
            <a:r>
              <a:rPr lang="en-US" dirty="0"/>
              <a:t>Printing &amp; Tape Environmental Conditions</a:t>
            </a:r>
          </a:p>
          <a:p>
            <a:pPr>
              <a:spcAft>
                <a:spcPts val="1200"/>
              </a:spcAft>
            </a:pPr>
            <a:r>
              <a:rPr lang="en-US" dirty="0"/>
              <a:t>Table 3 – Workload Types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TOPICS NEEDING AUTHORS</a:t>
            </a:r>
          </a:p>
        </p:txBody>
      </p:sp>
    </p:spTree>
    <p:extLst>
      <p:ext uri="{BB962C8B-B14F-4D97-AF65-F5344CB8AC3E}">
        <p14:creationId xmlns:p14="http://schemas.microsoft.com/office/powerpoint/2010/main" val="2299402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2286000"/>
            <a:ext cx="8229600" cy="4114799"/>
          </a:xfrm>
        </p:spPr>
        <p:txBody>
          <a:bodyPr>
            <a:normAutofit/>
          </a:bodyPr>
          <a:lstStyle/>
          <a:p>
            <a:pPr marL="627063" lvl="2" indent="0">
              <a:buNone/>
            </a:pPr>
            <a:endParaRPr lang="en-US" dirty="0"/>
          </a:p>
          <a:p>
            <a:pPr>
              <a:spcAft>
                <a:spcPts val="1200"/>
              </a:spcAft>
            </a:pPr>
            <a:r>
              <a:rPr lang="en-US" dirty="0"/>
              <a:t>Requesting Assistance in Reviewing Suggestions</a:t>
            </a:r>
          </a:p>
          <a:p>
            <a:pPr lvl="1">
              <a:spcAft>
                <a:spcPts val="1200"/>
              </a:spcAft>
            </a:pPr>
            <a:r>
              <a:rPr lang="en-US" dirty="0"/>
              <a:t>Will Want Subject Matter Experts to Review Selected Topics</a:t>
            </a:r>
          </a:p>
          <a:p>
            <a:pPr lvl="1">
              <a:spcAft>
                <a:spcPts val="1200"/>
              </a:spcAft>
            </a:pPr>
            <a:r>
              <a:rPr lang="en-US" dirty="0"/>
              <a:t>Asking for Two Board Members to Expedite Board Approval</a:t>
            </a:r>
          </a:p>
          <a:p>
            <a:pPr lvl="1">
              <a:spcAft>
                <a:spcPts val="1200"/>
              </a:spcAft>
            </a:pPr>
            <a:r>
              <a:rPr lang="en-US" dirty="0"/>
              <a:t>Asking Don Beatty for Final “Relevance” Review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FINAL REVIEW PROCESS</a:t>
            </a:r>
          </a:p>
        </p:txBody>
      </p:sp>
    </p:spTree>
    <p:extLst>
      <p:ext uri="{BB962C8B-B14F-4D97-AF65-F5344CB8AC3E}">
        <p14:creationId xmlns:p14="http://schemas.microsoft.com/office/powerpoint/2010/main" val="1293581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7"/>
            <a:ext cx="7586133" cy="3450696"/>
          </a:xfrm>
        </p:spPr>
        <p:txBody>
          <a:bodyPr>
            <a:normAutofit/>
          </a:bodyPr>
          <a:lstStyle/>
          <a:p>
            <a:r>
              <a:rPr lang="en-US" dirty="0"/>
              <a:t>Revisions Made Via ASHRAE “</a:t>
            </a:r>
            <a:r>
              <a:rPr lang="en-US" i="1" dirty="0"/>
              <a:t>Authoring Portal</a:t>
            </a:r>
            <a:r>
              <a:rPr lang="en-US" dirty="0"/>
              <a:t>”</a:t>
            </a:r>
          </a:p>
          <a:p>
            <a:pPr lvl="1"/>
            <a:r>
              <a:rPr lang="en-US" dirty="0"/>
              <a:t>Now Works on ALL Browser Platforms </a:t>
            </a:r>
            <a:r>
              <a:rPr lang="en-US" u="sng" dirty="0"/>
              <a:t>Including MAC</a:t>
            </a:r>
          </a:p>
          <a:p>
            <a:pPr lvl="2"/>
            <a:r>
              <a:rPr lang="en-US" dirty="0"/>
              <a:t>Contributors Must Be Registered by ASHRAE</a:t>
            </a:r>
          </a:p>
          <a:p>
            <a:pPr lvl="2"/>
            <a:r>
              <a:rPr lang="en-US" dirty="0"/>
              <a:t>Can Work Simultaneously</a:t>
            </a:r>
          </a:p>
          <a:p>
            <a:pPr lvl="3"/>
            <a:r>
              <a:rPr lang="en-US" dirty="0"/>
              <a:t>Most Recent “Save” Will Be Seen by Others</a:t>
            </a:r>
          </a:p>
          <a:p>
            <a:pPr lvl="2"/>
            <a:r>
              <a:rPr lang="en-US" dirty="0"/>
              <a:t>All Work Must Use “Track Changes”</a:t>
            </a:r>
          </a:p>
          <a:p>
            <a:pPr lvl="2"/>
            <a:r>
              <a:rPr lang="en-US" dirty="0"/>
              <a:t>New or Revised Illustrations are Submitted Separately</a:t>
            </a:r>
          </a:p>
          <a:p>
            <a:pPr lvl="3"/>
            <a:r>
              <a:rPr lang="en-US" dirty="0">
                <a:solidFill>
                  <a:srgbClr val="FF0000"/>
                </a:solidFill>
              </a:rPr>
              <a:t>Written Permissions Are Mandatory!!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UPDATE METHOD</a:t>
            </a:r>
          </a:p>
        </p:txBody>
      </p:sp>
    </p:spTree>
    <p:extLst>
      <p:ext uri="{BB962C8B-B14F-4D97-AF65-F5344CB8AC3E}">
        <p14:creationId xmlns:p14="http://schemas.microsoft.com/office/powerpoint/2010/main" val="2910390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114799"/>
          </a:xfrm>
        </p:spPr>
        <p:txBody>
          <a:bodyPr>
            <a:normAutofit lnSpcReduction="10000"/>
          </a:bodyPr>
          <a:lstStyle/>
          <a:p>
            <a:pPr marL="301943" lvl="1" indent="0">
              <a:buNone/>
            </a:pPr>
            <a:endParaRPr lang="en-US" dirty="0"/>
          </a:p>
          <a:p>
            <a:pPr marL="274320" lvl="1"/>
            <a:r>
              <a:rPr lang="en-US" sz="2400" dirty="0"/>
              <a:t>Topic Spreadsheet Posted on TC9.9 Website</a:t>
            </a:r>
          </a:p>
          <a:p>
            <a:pPr marL="553720" lvl="2"/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2"/>
              </a:rPr>
              <a:t>http://tc0909.ashraetcs.org/</a:t>
            </a:r>
            <a:endParaRPr lang="en-US" sz="1800" u="sng" dirty="0">
              <a:solidFill>
                <a:srgbClr val="0000FF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53720" lvl="2"/>
            <a:r>
              <a:rPr lang="en-US" sz="1800" dirty="0">
                <a:effectLst/>
                <a:latin typeface="Tahoma" panose="020B0604030504040204" pitchFamily="34" charset="0"/>
                <a:ea typeface="Calibri" panose="020F0502020204030204" pitchFamily="34" charset="0"/>
              </a:rPr>
              <a:t>“</a:t>
            </a:r>
            <a:r>
              <a:rPr lang="en-US" sz="1800" i="1" dirty="0">
                <a:effectLst/>
                <a:latin typeface="Tahoma" panose="020B0604030504040204" pitchFamily="34" charset="0"/>
                <a:ea typeface="Calibri" panose="020F0502020204030204" pitchFamily="34" charset="0"/>
              </a:rPr>
              <a:t>TC 9.9 2022 Winter Meeting Presentations &amp; Information</a:t>
            </a:r>
            <a:r>
              <a:rPr lang="en-US" sz="1800" dirty="0">
                <a:effectLst/>
                <a:latin typeface="Tahoma" panose="020B0604030504040204" pitchFamily="34" charset="0"/>
                <a:ea typeface="Calibri" panose="020F0502020204030204" pitchFamily="34" charset="0"/>
              </a:rPr>
              <a:t>”</a:t>
            </a:r>
            <a:endParaRPr lang="en-US" sz="2200" dirty="0"/>
          </a:p>
          <a:p>
            <a:pPr marL="274320" lvl="1"/>
            <a:r>
              <a:rPr lang="en-US" sz="2400" dirty="0"/>
              <a:t>Select Review Topics </a:t>
            </a:r>
            <a:r>
              <a:rPr lang="en-US" sz="2400" b="1" u="sng" dirty="0"/>
              <a:t>by Spreadsheet Line Number</a:t>
            </a:r>
          </a:p>
          <a:p>
            <a:pPr marL="553720" lvl="2"/>
            <a:r>
              <a:rPr lang="en-US" sz="2200" dirty="0"/>
              <a:t>Email to Bob McFarlane for Edit Permission:</a:t>
            </a:r>
          </a:p>
          <a:p>
            <a:pPr lvl="2"/>
            <a:r>
              <a:rPr lang="en-US" dirty="0">
                <a:hlinkClick r:id="rId3"/>
              </a:rPr>
              <a:t>rmcfarlane@smwllc.com</a:t>
            </a:r>
            <a:endParaRPr lang="en-US" dirty="0"/>
          </a:p>
          <a:p>
            <a:pPr lvl="1"/>
            <a:r>
              <a:rPr lang="en-US" dirty="0"/>
              <a:t>Include Name, Company and Email Address</a:t>
            </a:r>
          </a:p>
          <a:p>
            <a:pPr lvl="1"/>
            <a:r>
              <a:rPr lang="en-US" dirty="0"/>
              <a:t>You Will Receive “</a:t>
            </a:r>
            <a:r>
              <a:rPr lang="en-US" b="1" dirty="0"/>
              <a:t>SharePoint On Line</a:t>
            </a:r>
            <a:r>
              <a:rPr lang="en-US" dirty="0"/>
              <a:t>” Email from ASHRAE</a:t>
            </a:r>
          </a:p>
          <a:p>
            <a:pPr lvl="2"/>
            <a:r>
              <a:rPr lang="en-US" dirty="0"/>
              <a:t>Check Spam, Clutter, Promotions, &amp; All Other “Junk Mail” Folders</a:t>
            </a:r>
          </a:p>
          <a:p>
            <a:pPr lvl="2"/>
            <a:r>
              <a:rPr lang="en-US" u="sng" dirty="0"/>
              <a:t>Confirm to Bob McFarlane You Have Received “</a:t>
            </a:r>
            <a:r>
              <a:rPr lang="en-US" b="1" u="sng" dirty="0"/>
              <a:t>SharePoint</a:t>
            </a:r>
            <a:r>
              <a:rPr lang="en-US" u="sng" dirty="0"/>
              <a:t>” Email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VOLUNTEER PROCESS</a:t>
            </a:r>
          </a:p>
        </p:txBody>
      </p:sp>
    </p:spTree>
    <p:extLst>
      <p:ext uri="{BB962C8B-B14F-4D97-AF65-F5344CB8AC3E}">
        <p14:creationId xmlns:p14="http://schemas.microsoft.com/office/powerpoint/2010/main" val="3180643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86000"/>
            <a:ext cx="7408333" cy="4114799"/>
          </a:xfrm>
        </p:spPr>
        <p:txBody>
          <a:bodyPr>
            <a:normAutofit/>
          </a:bodyPr>
          <a:lstStyle/>
          <a:p>
            <a:r>
              <a:rPr lang="en-US" dirty="0"/>
              <a:t>AGAIN</a:t>
            </a:r>
          </a:p>
          <a:p>
            <a:pPr marL="274320" lvl="1"/>
            <a:r>
              <a:rPr lang="en-US" sz="2400" dirty="0"/>
              <a:t>Please Advise Bob McFarlane</a:t>
            </a:r>
          </a:p>
          <a:p>
            <a:pPr marL="553720" lvl="2"/>
            <a:r>
              <a:rPr lang="en-US" sz="2200" dirty="0"/>
              <a:t>For Edit Permission</a:t>
            </a:r>
          </a:p>
          <a:p>
            <a:pPr marL="553720" lvl="2"/>
            <a:r>
              <a:rPr lang="en-US" sz="2200" dirty="0"/>
              <a:t>For Subject Matter Reviews</a:t>
            </a:r>
          </a:p>
          <a:p>
            <a:pPr lvl="2"/>
            <a:r>
              <a:rPr lang="en-US" dirty="0">
                <a:hlinkClick r:id="rId2"/>
              </a:rPr>
              <a:t>rmcfarlane@smwllc.com</a:t>
            </a:r>
            <a:endParaRPr lang="en-US" dirty="0"/>
          </a:p>
          <a:p>
            <a:pPr lvl="2"/>
            <a:endParaRPr lang="en-US" dirty="0"/>
          </a:p>
          <a:p>
            <a:pPr lvl="1"/>
            <a:r>
              <a:rPr lang="en-US" dirty="0"/>
              <a:t>QUESTIONS?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PLEASE </a:t>
            </a:r>
            <a:r>
              <a:rPr lang="en-US"/>
              <a:t>SEND REQUESTS </a:t>
            </a:r>
            <a:r>
              <a:rPr lang="en-US" dirty="0"/>
              <a:t>TO 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D42D34-AE9F-45AC-A2B5-AC76A2DF1B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729" y="3408550"/>
            <a:ext cx="3239557" cy="32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13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1527</TotalTime>
  <Words>396</Words>
  <Application>Microsoft Office PowerPoint</Application>
  <PresentationFormat>On-screen Show (4:3)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Candara</vt:lpstr>
      <vt:lpstr>Symbol</vt:lpstr>
      <vt:lpstr>Tahoma</vt:lpstr>
      <vt:lpstr>Waveform</vt:lpstr>
      <vt:lpstr>ASHRAE HANDBOOK “Applications”</vt:lpstr>
      <vt:lpstr>NEXT UPDATE</vt:lpstr>
      <vt:lpstr>REVIEW PLAN</vt:lpstr>
      <vt:lpstr>REVIEW PLAN</vt:lpstr>
      <vt:lpstr>REVIEW PLAN</vt:lpstr>
      <vt:lpstr>REVIEW PLAN</vt:lpstr>
      <vt:lpstr>REVIEW PLAN</vt:lpstr>
      <vt:lpstr>REVIEW PLAN</vt:lpstr>
      <vt:lpstr>REVIEW PLAN</vt:lpstr>
      <vt:lpstr>REVIEW PLAN</vt:lpstr>
      <vt:lpstr>TOPICS NEEDING AUTHORS</vt:lpstr>
      <vt:lpstr>FINAL REVIEW PROCESS</vt:lpstr>
      <vt:lpstr>UPDATE METHOD</vt:lpstr>
      <vt:lpstr>VOLUNTEER PROCESS</vt:lpstr>
      <vt:lpstr>PLEASE SEND REQUESTS TO 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ASHAE HANDBOOK “Applications”</dc:title>
  <dc:creator>Reviewer A</dc:creator>
  <cp:lastModifiedBy>Robert McFarlane</cp:lastModifiedBy>
  <cp:revision>58</cp:revision>
  <cp:lastPrinted>2021-06-14T12:28:50Z</cp:lastPrinted>
  <dcterms:created xsi:type="dcterms:W3CDTF">2018-06-21T20:12:39Z</dcterms:created>
  <dcterms:modified xsi:type="dcterms:W3CDTF">2022-01-29T15:28:05Z</dcterms:modified>
</cp:coreProperties>
</file>