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8" r:id="rId1"/>
    <p:sldMasterId id="2147483697" r:id="rId2"/>
  </p:sldMasterIdLst>
  <p:notesMasterIdLst>
    <p:notesMasterId r:id="rId17"/>
  </p:notesMasterIdLst>
  <p:handoutMasterIdLst>
    <p:handoutMasterId r:id="rId18"/>
  </p:handoutMasterIdLst>
  <p:sldIdLst>
    <p:sldId id="1071" r:id="rId3"/>
    <p:sldId id="1072" r:id="rId4"/>
    <p:sldId id="1073" r:id="rId5"/>
    <p:sldId id="1067" r:id="rId6"/>
    <p:sldId id="1057" r:id="rId7"/>
    <p:sldId id="1059" r:id="rId8"/>
    <p:sldId id="1060" r:id="rId9"/>
    <p:sldId id="1068" r:id="rId10"/>
    <p:sldId id="1069" r:id="rId11"/>
    <p:sldId id="1061" r:id="rId12"/>
    <p:sldId id="1062" r:id="rId13"/>
    <p:sldId id="1063" r:id="rId14"/>
    <p:sldId id="1065" r:id="rId15"/>
    <p:sldId id="1066" r:id="rId16"/>
  </p:sldIdLst>
  <p:sldSz cx="12192000" cy="6858000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frameSlides="1"/>
  <p:clrMru>
    <a:srgbClr val="FFFF99"/>
    <a:srgbClr val="000000"/>
    <a:srgbClr val="FFFFFF"/>
    <a:srgbClr val="660033"/>
    <a:srgbClr val="FF9900"/>
    <a:srgbClr val="CC3300"/>
    <a:srgbClr val="000066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78" autoAdjust="0"/>
    <p:restoredTop sz="61488" autoAdjust="0"/>
  </p:normalViewPr>
  <p:slideViewPr>
    <p:cSldViewPr snapToGrid="0">
      <p:cViewPr varScale="1">
        <p:scale>
          <a:sx n="63" d="100"/>
          <a:sy n="63" d="100"/>
        </p:scale>
        <p:origin x="-137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81" d="100"/>
          <a:sy n="81" d="100"/>
        </p:scale>
        <p:origin x="-3804" y="-102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notesMaster" Target="notesMasters/notesMaster1.xml"/><Relationship Id="rId18" Type="http://schemas.openxmlformats.org/officeDocument/2006/relationships/handoutMaster" Target="handoutMasters/handout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5039" y="9121974"/>
            <a:ext cx="3170162" cy="479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9" tIns="48330" rIns="96659" bIns="48330" numCol="1" anchor="b" anchorCtr="0" compatLnSpc="1">
            <a:prstTxWarp prst="textNoShape">
              <a:avLst/>
            </a:prstTxWarp>
          </a:bodyPr>
          <a:lstStyle>
            <a:lvl1pPr algn="r" defTabSz="965200">
              <a:defRPr sz="1200">
                <a:ea typeface="ＭＳ Ｐゴシック" pitchFamily="-65" charset="-128"/>
              </a:defRPr>
            </a:lvl1pPr>
          </a:lstStyle>
          <a:p>
            <a:pPr>
              <a:defRPr/>
            </a:pPr>
            <a:fld id="{F09E3A85-4B5B-42C8-BE89-A1F06447F7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4791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6086" y="4560988"/>
            <a:ext cx="5363029" cy="4319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9" tIns="48330" rIns="96659" bIns="4833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658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5039" y="9121974"/>
            <a:ext cx="3170162" cy="479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9" tIns="48330" rIns="96659" bIns="48330" numCol="1" anchor="b" anchorCtr="0" compatLnSpc="1">
            <a:prstTxWarp prst="textNoShape">
              <a:avLst/>
            </a:prstTxWarp>
          </a:bodyPr>
          <a:lstStyle>
            <a:lvl1pPr algn="r" defTabSz="965200">
              <a:defRPr sz="1200">
                <a:ea typeface="ＭＳ Ｐゴシック" pitchFamily="-65" charset="-128"/>
              </a:defRPr>
            </a:lvl1pPr>
          </a:lstStyle>
          <a:p>
            <a:pPr>
              <a:defRPr/>
            </a:pPr>
            <a:fld id="{797CD2D7-1FE2-4723-8355-D6A12834F9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3510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84" charset="0"/>
        <a:ea typeface="ＭＳ Ｐゴシック" pitchFamily="-111" charset="-128"/>
        <a:cs typeface="ＭＳ Ｐゴシック" pitchFamily="-111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84" charset="0"/>
        <a:ea typeface="ＭＳ Ｐゴシック" pitchFamily="-111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84" charset="0"/>
        <a:ea typeface="ＭＳ Ｐゴシック" pitchFamily="-111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84" charset="0"/>
        <a:ea typeface="ＭＳ Ｐゴシック" pitchFamily="-111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84" charset="0"/>
        <a:ea typeface="ＭＳ Ｐゴシック" pitchFamily="-111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57200" y="720725"/>
            <a:ext cx="6400800" cy="3600450"/>
          </a:xfrm>
          <a:ln/>
        </p:spPr>
      </p:sp>
      <p:sp>
        <p:nvSpPr>
          <p:cNvPr id="1832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83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1503"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1pPr>
            <a:lvl2pPr marL="710483" indent="-273263" defTabSz="921503"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2pPr>
            <a:lvl3pPr marL="1093051" indent="-218610" defTabSz="921503"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3pPr>
            <a:lvl4pPr marL="1530271" indent="-218610" defTabSz="921503"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4pPr>
            <a:lvl5pPr marL="1967492" indent="-218610" defTabSz="921503"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5pPr>
            <a:lvl6pPr marL="2404712" indent="-218610" algn="ctr" defTabSz="921503" eaLnBrk="0" fontAlgn="base" hangingPunct="0">
              <a:spcBef>
                <a:spcPct val="0"/>
              </a:spcBef>
              <a:spcAft>
                <a:spcPct val="0"/>
              </a:spcAft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6pPr>
            <a:lvl7pPr marL="2841932" indent="-218610" algn="ctr" defTabSz="921503" eaLnBrk="0" fontAlgn="base" hangingPunct="0">
              <a:spcBef>
                <a:spcPct val="0"/>
              </a:spcBef>
              <a:spcAft>
                <a:spcPct val="0"/>
              </a:spcAft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7pPr>
            <a:lvl8pPr marL="3279153" indent="-218610" algn="ctr" defTabSz="921503" eaLnBrk="0" fontAlgn="base" hangingPunct="0">
              <a:spcBef>
                <a:spcPct val="0"/>
              </a:spcBef>
              <a:spcAft>
                <a:spcPct val="0"/>
              </a:spcAft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8pPr>
            <a:lvl9pPr marL="3716373" indent="-218610" algn="ctr" defTabSz="921503" eaLnBrk="0" fontAlgn="base" hangingPunct="0">
              <a:spcBef>
                <a:spcPct val="0"/>
              </a:spcBef>
              <a:spcAft>
                <a:spcPct val="0"/>
              </a:spcAft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9pPr>
          </a:lstStyle>
          <a:p>
            <a:fld id="{80FFE788-2FD2-48B2-AAE4-38C916DE9BD3}" type="slidenum">
              <a:rPr lang="en-US" sz="1100" b="0">
                <a:solidFill>
                  <a:schemeClr val="tx1"/>
                </a:solidFill>
                <a:latin typeface="Tahoma" pitchFamily="34" charset="0"/>
              </a:rPr>
              <a:pPr/>
              <a:t>5</a:t>
            </a:fld>
            <a:endParaRPr lang="en-US" sz="1100" b="0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57200" y="720725"/>
            <a:ext cx="6400800" cy="3600450"/>
          </a:xfrm>
          <a:ln/>
        </p:spPr>
      </p:sp>
      <p:sp>
        <p:nvSpPr>
          <p:cNvPr id="1832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83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1503"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1pPr>
            <a:lvl2pPr marL="710483" indent="-273263" defTabSz="921503"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2pPr>
            <a:lvl3pPr marL="1093051" indent="-218610" defTabSz="921503"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3pPr>
            <a:lvl4pPr marL="1530271" indent="-218610" defTabSz="921503"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4pPr>
            <a:lvl5pPr marL="1967492" indent="-218610" defTabSz="921503"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5pPr>
            <a:lvl6pPr marL="2404712" indent="-218610" algn="ctr" defTabSz="921503" eaLnBrk="0" fontAlgn="base" hangingPunct="0">
              <a:spcBef>
                <a:spcPct val="0"/>
              </a:spcBef>
              <a:spcAft>
                <a:spcPct val="0"/>
              </a:spcAft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6pPr>
            <a:lvl7pPr marL="2841932" indent="-218610" algn="ctr" defTabSz="921503" eaLnBrk="0" fontAlgn="base" hangingPunct="0">
              <a:spcBef>
                <a:spcPct val="0"/>
              </a:spcBef>
              <a:spcAft>
                <a:spcPct val="0"/>
              </a:spcAft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7pPr>
            <a:lvl8pPr marL="3279153" indent="-218610" algn="ctr" defTabSz="921503" eaLnBrk="0" fontAlgn="base" hangingPunct="0">
              <a:spcBef>
                <a:spcPct val="0"/>
              </a:spcBef>
              <a:spcAft>
                <a:spcPct val="0"/>
              </a:spcAft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8pPr>
            <a:lvl9pPr marL="3716373" indent="-218610" algn="ctr" defTabSz="921503" eaLnBrk="0" fontAlgn="base" hangingPunct="0">
              <a:spcBef>
                <a:spcPct val="0"/>
              </a:spcBef>
              <a:spcAft>
                <a:spcPct val="0"/>
              </a:spcAft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9pPr>
          </a:lstStyle>
          <a:p>
            <a:fld id="{80FFE788-2FD2-48B2-AAE4-38C916DE9BD3}" type="slidenum">
              <a:rPr lang="en-US" sz="1100" b="0">
                <a:solidFill>
                  <a:schemeClr val="tx1"/>
                </a:solidFill>
                <a:latin typeface="Tahoma" pitchFamily="34" charset="0"/>
              </a:rPr>
              <a:pPr/>
              <a:t>6</a:t>
            </a:fld>
            <a:endParaRPr lang="en-US" sz="1100" b="0">
              <a:solidFill>
                <a:schemeClr val="tx1"/>
              </a:solidFill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8885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57200" y="720725"/>
            <a:ext cx="6400800" cy="3600450"/>
          </a:xfrm>
          <a:ln/>
        </p:spPr>
      </p:sp>
      <p:sp>
        <p:nvSpPr>
          <p:cNvPr id="1832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83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1503"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1pPr>
            <a:lvl2pPr marL="710483" indent="-273263" defTabSz="921503"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2pPr>
            <a:lvl3pPr marL="1093051" indent="-218610" defTabSz="921503"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3pPr>
            <a:lvl4pPr marL="1530271" indent="-218610" defTabSz="921503"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4pPr>
            <a:lvl5pPr marL="1967492" indent="-218610" defTabSz="921503"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5pPr>
            <a:lvl6pPr marL="2404712" indent="-218610" algn="ctr" defTabSz="921503" eaLnBrk="0" fontAlgn="base" hangingPunct="0">
              <a:spcBef>
                <a:spcPct val="0"/>
              </a:spcBef>
              <a:spcAft>
                <a:spcPct val="0"/>
              </a:spcAft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6pPr>
            <a:lvl7pPr marL="2841932" indent="-218610" algn="ctr" defTabSz="921503" eaLnBrk="0" fontAlgn="base" hangingPunct="0">
              <a:spcBef>
                <a:spcPct val="0"/>
              </a:spcBef>
              <a:spcAft>
                <a:spcPct val="0"/>
              </a:spcAft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7pPr>
            <a:lvl8pPr marL="3279153" indent="-218610" algn="ctr" defTabSz="921503" eaLnBrk="0" fontAlgn="base" hangingPunct="0">
              <a:spcBef>
                <a:spcPct val="0"/>
              </a:spcBef>
              <a:spcAft>
                <a:spcPct val="0"/>
              </a:spcAft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8pPr>
            <a:lvl9pPr marL="3716373" indent="-218610" algn="ctr" defTabSz="921503" eaLnBrk="0" fontAlgn="base" hangingPunct="0">
              <a:spcBef>
                <a:spcPct val="0"/>
              </a:spcBef>
              <a:spcAft>
                <a:spcPct val="0"/>
              </a:spcAft>
              <a:defRPr sz="1500" b="1">
                <a:solidFill>
                  <a:srgbClr val="210CC0"/>
                </a:solidFill>
                <a:latin typeface="Arial" charset="0"/>
                <a:ea typeface="MS PGothic" pitchFamily="34" charset="-128"/>
              </a:defRPr>
            </a:lvl9pPr>
          </a:lstStyle>
          <a:p>
            <a:fld id="{80FFE788-2FD2-48B2-AAE4-38C916DE9BD3}" type="slidenum">
              <a:rPr lang="en-US" sz="1100" b="0">
                <a:solidFill>
                  <a:schemeClr val="tx1"/>
                </a:solidFill>
                <a:latin typeface="Tahoma" pitchFamily="34" charset="0"/>
              </a:rPr>
              <a:pPr/>
              <a:t>7</a:t>
            </a:fld>
            <a:endParaRPr lang="en-US" sz="1100" b="0">
              <a:solidFill>
                <a:schemeClr val="tx1"/>
              </a:solidFill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387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The responses must be collected from a representative sample of building occupants making up at least 30% of the total occupants.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97CD2D7-1FE2-4723-8355-D6A12834F99D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043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The survey covers the following topics of occupant satisfaction: Acoustics; Thermal comfort, including humidity and air flow, at least twice a year (once during the cooling season and once during the heating season); Furnishings; Workspace light levels and quality; Odors, stuffiness and other air quality concerns; Cleanliness and maintenance; Layout.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97CD2D7-1FE2-4723-8355-D6A12834F99D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108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>
                <a:solidFill>
                  <a:srgbClr val="FF0000"/>
                </a:solidFill>
              </a:rPr>
              <a:t>Environment is assessed with right-now survey using Thermal sensation and Thermal acceptability, long term is Thermal </a:t>
            </a:r>
            <a:r>
              <a:rPr lang="en-US" dirty="0" err="1" smtClean="0">
                <a:solidFill>
                  <a:srgbClr val="FF0000"/>
                </a:solidFill>
              </a:rPr>
              <a:t>satisfaciton</a:t>
            </a:r>
            <a:endParaRPr lang="en-US" dirty="0" smtClean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97CD2D7-1FE2-4723-8355-D6A12834F99D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144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>
            <a:lvl1pPr algn="ctr">
              <a:defRPr sz="3600">
                <a:latin typeface="Gill Sans MT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065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628" y="123827"/>
            <a:ext cx="10973269" cy="7143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8628" y="841313"/>
            <a:ext cx="10972800" cy="564144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</a:t>
            </a:r>
            <a:r>
              <a:rPr lang="en-US" dirty="0"/>
              <a:t>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tx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4552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8629" y="922869"/>
            <a:ext cx="5438020" cy="56303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15352" y="931335"/>
            <a:ext cx="5496075" cy="56472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tx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6800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ntent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8629" y="922867"/>
            <a:ext cx="5457372" cy="25992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34706" y="931335"/>
            <a:ext cx="5457369" cy="25992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1"/>
          </p:nvPr>
        </p:nvSpPr>
        <p:spPr>
          <a:xfrm>
            <a:off x="638619" y="3640768"/>
            <a:ext cx="5457372" cy="2803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12"/>
          </p:nvPr>
        </p:nvSpPr>
        <p:spPr>
          <a:xfrm>
            <a:off x="6134700" y="3649235"/>
            <a:ext cx="5457369" cy="28035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0" y="6536273"/>
            <a:ext cx="12192000" cy="321729"/>
          </a:xfrm>
          <a:solidFill>
            <a:schemeClr val="tx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06093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horizontal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5623" y="3742269"/>
            <a:ext cx="11028628" cy="28109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8629" y="931335"/>
            <a:ext cx="10972800" cy="27601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tx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9367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478895"/>
          </a:xfrm>
        </p:spPr>
        <p:txBody>
          <a:bodyPr/>
          <a:lstStyle>
            <a:lvl1pPr>
              <a:defRPr sz="3200">
                <a:latin typeface="Gill Sans MT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2" y="976291"/>
            <a:ext cx="5386917" cy="639762"/>
          </a:xfrm>
        </p:spPr>
        <p:txBody>
          <a:bodyPr anchor="b"/>
          <a:lstStyle>
            <a:lvl1pPr marL="0" indent="0">
              <a:buNone/>
              <a:defRPr sz="2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8628" y="1794932"/>
            <a:ext cx="5357891" cy="4679117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993225"/>
            <a:ext cx="5389033" cy="639762"/>
          </a:xfrm>
        </p:spPr>
        <p:txBody>
          <a:bodyPr anchor="b"/>
          <a:lstStyle>
            <a:lvl1pPr marL="0" indent="0">
              <a:buNone/>
              <a:defRPr sz="2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22407" y="1803401"/>
            <a:ext cx="5359995" cy="4669970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tx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14158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745067" y="123827"/>
            <a:ext cx="10363200" cy="7143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tx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11289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content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-1" y="12703"/>
            <a:ext cx="4122057" cy="21420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tx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12"/>
          </p:nvPr>
        </p:nvSpPr>
        <p:spPr>
          <a:xfrm>
            <a:off x="-1" y="2171707"/>
            <a:ext cx="4122057" cy="21420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half" idx="13"/>
          </p:nvPr>
        </p:nvSpPr>
        <p:spPr>
          <a:xfrm>
            <a:off x="-1" y="4330701"/>
            <a:ext cx="4122057" cy="22007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4"/>
          </p:nvPr>
        </p:nvSpPr>
        <p:spPr>
          <a:xfrm>
            <a:off x="4154331" y="12703"/>
            <a:ext cx="4070431" cy="21420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5"/>
          </p:nvPr>
        </p:nvSpPr>
        <p:spPr>
          <a:xfrm>
            <a:off x="4154331" y="2171707"/>
            <a:ext cx="4070431" cy="21420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half" idx="16"/>
          </p:nvPr>
        </p:nvSpPr>
        <p:spPr>
          <a:xfrm>
            <a:off x="4154334" y="4330701"/>
            <a:ext cx="4070431" cy="22007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3"/>
          <p:cNvSpPr>
            <a:spLocks noGrp="1"/>
          </p:cNvSpPr>
          <p:nvPr>
            <p:ph sz="half" idx="17"/>
          </p:nvPr>
        </p:nvSpPr>
        <p:spPr>
          <a:xfrm>
            <a:off x="8218350" y="12703"/>
            <a:ext cx="3973649" cy="21420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8"/>
          </p:nvPr>
        </p:nvSpPr>
        <p:spPr>
          <a:xfrm>
            <a:off x="8218350" y="2171707"/>
            <a:ext cx="3973649" cy="21420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/>
          <p:cNvSpPr>
            <a:spLocks noGrp="1"/>
          </p:cNvSpPr>
          <p:nvPr>
            <p:ph sz="half" idx="19"/>
          </p:nvPr>
        </p:nvSpPr>
        <p:spPr>
          <a:xfrm>
            <a:off x="8218350" y="4330701"/>
            <a:ext cx="3973649" cy="22007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0741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-1"/>
            <a:ext cx="12192000" cy="654594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</a:t>
            </a:r>
            <a:r>
              <a:rPr lang="en-US" dirty="0"/>
              <a:t>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tx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15060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tx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12004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64717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>
            <a:lvl1pPr algn="ctr">
              <a:defRPr sz="3600">
                <a:latin typeface="Gill Sans MT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3130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bg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55382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8629" y="922869"/>
            <a:ext cx="5457372" cy="56303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0" y="931335"/>
            <a:ext cx="5515427" cy="56472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bg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904189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ntent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8629" y="922867"/>
            <a:ext cx="5457372" cy="25992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0" y="931335"/>
            <a:ext cx="5515427" cy="25992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1"/>
          </p:nvPr>
        </p:nvSpPr>
        <p:spPr>
          <a:xfrm>
            <a:off x="638628" y="3640768"/>
            <a:ext cx="5457363" cy="276003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3"/>
          <p:cNvSpPr>
            <a:spLocks noGrp="1"/>
          </p:cNvSpPr>
          <p:nvPr>
            <p:ph sz="half" idx="12"/>
          </p:nvPr>
        </p:nvSpPr>
        <p:spPr>
          <a:xfrm>
            <a:off x="6095993" y="3649236"/>
            <a:ext cx="5515427" cy="27600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0" y="6536273"/>
            <a:ext cx="12192000" cy="321729"/>
          </a:xfrm>
          <a:solidFill>
            <a:schemeClr val="bg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58060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horizontal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5624" y="3742269"/>
            <a:ext cx="11028627" cy="28109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8629" y="931335"/>
            <a:ext cx="10972799" cy="27601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bg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57482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478895"/>
          </a:xfrm>
        </p:spPr>
        <p:txBody>
          <a:bodyPr/>
          <a:lstStyle>
            <a:lvl1pPr>
              <a:defRPr sz="3200">
                <a:latin typeface="Gill Sans MT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2" y="976291"/>
            <a:ext cx="5386917" cy="639762"/>
          </a:xfrm>
        </p:spPr>
        <p:txBody>
          <a:bodyPr anchor="b"/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2" y="1794933"/>
            <a:ext cx="5386917" cy="4591353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993225"/>
            <a:ext cx="5389033" cy="639762"/>
          </a:xfrm>
        </p:spPr>
        <p:txBody>
          <a:bodyPr anchor="b"/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803402"/>
            <a:ext cx="5389033" cy="4582377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bg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50476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745067" y="123827"/>
            <a:ext cx="10363200" cy="7143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bg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29527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content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5" y="12703"/>
            <a:ext cx="3993037" cy="21420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bg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12"/>
          </p:nvPr>
        </p:nvSpPr>
        <p:spPr>
          <a:xfrm>
            <a:off x="90315" y="2171707"/>
            <a:ext cx="3993037" cy="21420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half" idx="13"/>
          </p:nvPr>
        </p:nvSpPr>
        <p:spPr>
          <a:xfrm>
            <a:off x="90315" y="4330702"/>
            <a:ext cx="3993037" cy="21420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4"/>
          </p:nvPr>
        </p:nvSpPr>
        <p:spPr>
          <a:xfrm>
            <a:off x="4154331" y="12703"/>
            <a:ext cx="3993020" cy="21420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5"/>
          </p:nvPr>
        </p:nvSpPr>
        <p:spPr>
          <a:xfrm>
            <a:off x="4154331" y="2171707"/>
            <a:ext cx="3993020" cy="21420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half" idx="16"/>
          </p:nvPr>
        </p:nvSpPr>
        <p:spPr>
          <a:xfrm>
            <a:off x="4154334" y="4330702"/>
            <a:ext cx="3993020" cy="21420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3"/>
          <p:cNvSpPr>
            <a:spLocks noGrp="1"/>
          </p:cNvSpPr>
          <p:nvPr>
            <p:ph sz="half" idx="17"/>
          </p:nvPr>
        </p:nvSpPr>
        <p:spPr>
          <a:xfrm>
            <a:off x="8218350" y="12703"/>
            <a:ext cx="3973649" cy="21420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8"/>
          </p:nvPr>
        </p:nvSpPr>
        <p:spPr>
          <a:xfrm>
            <a:off x="8218350" y="2171707"/>
            <a:ext cx="3973649" cy="21420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/>
          <p:cNvSpPr>
            <a:spLocks noGrp="1"/>
          </p:cNvSpPr>
          <p:nvPr>
            <p:ph sz="half" idx="19"/>
          </p:nvPr>
        </p:nvSpPr>
        <p:spPr>
          <a:xfrm>
            <a:off x="8218350" y="4330702"/>
            <a:ext cx="3973649" cy="21420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332764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-1"/>
            <a:ext cx="12192000" cy="654594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bg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0424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1"/>
          </p:nvPr>
        </p:nvSpPr>
        <p:spPr>
          <a:xfrm>
            <a:off x="0" y="6536273"/>
            <a:ext cx="12192000" cy="321729"/>
          </a:xfrm>
          <a:solidFill>
            <a:schemeClr val="bg1"/>
          </a:solidFill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539930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7594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28844" y="123827"/>
            <a:ext cx="10983053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38628" y="877889"/>
            <a:ext cx="10972800" cy="5641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29" name="FormatShape" descr="SOCCER" hidden="1"/>
          <p:cNvSpPr>
            <a:spLocks noChangeArrowheads="1"/>
          </p:cNvSpPr>
          <p:nvPr/>
        </p:nvSpPr>
        <p:spPr bwMode="auto">
          <a:xfrm>
            <a:off x="-1879600" y="1917700"/>
            <a:ext cx="1509183" cy="800100"/>
          </a:xfrm>
          <a:prstGeom prst="rect">
            <a:avLst/>
          </a:prstGeom>
          <a:noFill/>
          <a:ln w="165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9832217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7" r:id="rId8"/>
    <p:sldLayoutId id="2147483692" r:id="rId9"/>
    <p:sldLayoutId id="2147483689" r:id="rId10"/>
    <p:sldLayoutId id="2147483696" r:id="rId11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Gill Sans MT" pitchFamily="34" charset="0"/>
          <a:ea typeface="ＭＳ Ｐゴシック" pitchFamily="-111" charset="-128"/>
          <a:cs typeface="Gill Sans MT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Gill Sans MT" pitchFamily="34" charset="0"/>
          <a:ea typeface="ＭＳ Ｐゴシック" pitchFamily="-111" charset="-128"/>
          <a:cs typeface="Gill Sans MT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Gill Sans MT" pitchFamily="34" charset="0"/>
          <a:ea typeface="ＭＳ Ｐゴシック" pitchFamily="-111" charset="-128"/>
          <a:cs typeface="Gill Sans MT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Gill Sans MT" pitchFamily="34" charset="0"/>
          <a:ea typeface="ＭＳ Ｐゴシック" pitchFamily="-111" charset="-128"/>
          <a:cs typeface="Gill Sans MT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Gill Sans MT" pitchFamily="34" charset="0"/>
          <a:ea typeface="ＭＳ Ｐゴシック" pitchFamily="-111" charset="-128"/>
          <a:cs typeface="Gill Sans MT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8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8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8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8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bg1"/>
          </a:solidFill>
          <a:latin typeface="Gill Sans MT" pitchFamily="34" charset="0"/>
          <a:ea typeface="ＭＳ Ｐゴシック" pitchFamily="-111" charset="-128"/>
          <a:cs typeface="Gill Sans MT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bg1"/>
          </a:solidFill>
          <a:latin typeface="Gill Sans MT" pitchFamily="34" charset="0"/>
          <a:ea typeface="ＭＳ Ｐゴシック" pitchFamily="-111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bg1"/>
          </a:solidFill>
          <a:latin typeface="Gill Sans MT" pitchFamily="34" charset="0"/>
          <a:ea typeface="ＭＳ Ｐゴシック" pitchFamily="-111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bg1"/>
          </a:solidFill>
          <a:latin typeface="Gill Sans MT" pitchFamily="34" charset="0"/>
          <a:ea typeface="ＭＳ Ｐゴシック" pitchFamily="-111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bg1"/>
          </a:solidFill>
          <a:latin typeface="Gill Sans MT" pitchFamily="34" charset="0"/>
          <a:ea typeface="ＭＳ Ｐゴシック" pitchFamily="-111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j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j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j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j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38629" y="123827"/>
            <a:ext cx="10972799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38629" y="877889"/>
            <a:ext cx="10992153" cy="5641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29" name="FormatShape" descr="SOCCER" hidden="1"/>
          <p:cNvSpPr>
            <a:spLocks noChangeArrowheads="1"/>
          </p:cNvSpPr>
          <p:nvPr/>
        </p:nvSpPr>
        <p:spPr bwMode="auto">
          <a:xfrm>
            <a:off x="-1879600" y="1917700"/>
            <a:ext cx="1509183" cy="800100"/>
          </a:xfrm>
          <a:prstGeom prst="rect">
            <a:avLst/>
          </a:prstGeom>
          <a:noFill/>
          <a:ln w="165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41209150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Gill Sans MT" pitchFamily="34" charset="0"/>
          <a:ea typeface="ＭＳ Ｐゴシック" pitchFamily="-111" charset="-128"/>
          <a:cs typeface="Gill Sans MT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Gill Sans MT" pitchFamily="34" charset="0"/>
          <a:ea typeface="ＭＳ Ｐゴシック" pitchFamily="-111" charset="-128"/>
          <a:cs typeface="Gill Sans MT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Gill Sans MT" pitchFamily="34" charset="0"/>
          <a:ea typeface="ＭＳ Ｐゴシック" pitchFamily="-111" charset="-128"/>
          <a:cs typeface="Gill Sans MT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Gill Sans MT" pitchFamily="34" charset="0"/>
          <a:ea typeface="ＭＳ Ｐゴシック" pitchFamily="-111" charset="-128"/>
          <a:cs typeface="Gill Sans MT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Gill Sans MT" pitchFamily="34" charset="0"/>
          <a:ea typeface="ＭＳ Ｐゴシック" pitchFamily="-111" charset="-128"/>
          <a:cs typeface="Gill Sans MT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8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8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8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8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Gill Sans MT" pitchFamily="34" charset="0"/>
          <a:ea typeface="ＭＳ Ｐゴシック" pitchFamily="-111" charset="-128"/>
          <a:cs typeface="Gill Sans MT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Gill Sans MT" pitchFamily="34" charset="0"/>
          <a:ea typeface="ＭＳ Ｐゴシック" pitchFamily="-111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Gill Sans MT" pitchFamily="34" charset="0"/>
          <a:ea typeface="ＭＳ Ｐゴシック" pitchFamily="-111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Gill Sans MT" pitchFamily="34" charset="0"/>
          <a:ea typeface="ＭＳ Ｐゴシック" pitchFamily="-111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Gill Sans MT" pitchFamily="34" charset="0"/>
          <a:ea typeface="ＭＳ Ｐゴシック" pitchFamily="-111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j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j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j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j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2" Type="http://schemas.openxmlformats.org/officeDocument/2006/relationships/hyperlink" Target="https://doi.org/10.1111/ina.12364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en-US" dirty="0"/>
              <a:t>Hoyt Tyler &amp; Schiavon Stefano et al. 2017, CBE Thermal Comfort Tool for ASHRAE-55. http://</a:t>
            </a:r>
            <a:r>
              <a:rPr lang="en-US" dirty="0" err="1"/>
              <a:t>comfort.cbe.berkeley.edu</a:t>
            </a:r>
            <a:r>
              <a:rPr lang="en-US" dirty="0"/>
              <a:t>/</a:t>
            </a:r>
          </a:p>
          <a:p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934" r="-17934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9283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008" r="-35008"/>
          <a:stretch/>
        </p:blipFill>
        <p:spPr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en-US" dirty="0" smtClean="0"/>
              <a:t>Thanks to Toby Cheung!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8041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Ankle draft risk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en-US" dirty="0"/>
              <a:t>Liu, Schiavon, </a:t>
            </a:r>
            <a:r>
              <a:rPr lang="en-US" dirty="0" err="1"/>
              <a:t>Kabanshi</a:t>
            </a:r>
            <a:r>
              <a:rPr lang="en-US" dirty="0"/>
              <a:t>, </a:t>
            </a:r>
            <a:r>
              <a:rPr lang="en-US" dirty="0" err="1"/>
              <a:t>Nazaroff</a:t>
            </a:r>
            <a:r>
              <a:rPr lang="en-US" dirty="0"/>
              <a:t> </a:t>
            </a:r>
            <a:r>
              <a:rPr lang="en-US" dirty="0">
                <a:hlinkClick r:id="rId2"/>
              </a:rPr>
              <a:t>Predicted Percentage Dissatisfied with Ankle Draft</a:t>
            </a:r>
            <a:r>
              <a:rPr lang="en-US" dirty="0"/>
              <a:t> </a:t>
            </a:r>
            <a:r>
              <a:rPr lang="en-US" i="1" dirty="0"/>
              <a:t>Indoor Air</a:t>
            </a:r>
            <a:endParaRPr lang="en-US" dirty="0"/>
          </a:p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6505" b="-36505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1812" b="-3181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3066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Percentage of commercial buildings showing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at </a:t>
            </a:r>
            <a:r>
              <a:rPr lang="en-US" dirty="0"/>
              <a:t>least 80% occupant satisfied</a:t>
            </a:r>
            <a:br>
              <a:rPr lang="en-US" dirty="0"/>
            </a:br>
            <a:r>
              <a:rPr lang="en-US" dirty="0"/>
              <a:t>with their thermal </a:t>
            </a:r>
            <a:r>
              <a:rPr lang="en-US" dirty="0" smtClean="0"/>
              <a:t>environment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Caroline </a:t>
            </a:r>
            <a:r>
              <a:rPr lang="en-US" dirty="0" err="1" smtClean="0"/>
              <a:t>Karmann</a:t>
            </a:r>
            <a:r>
              <a:rPr lang="en-US" dirty="0" smtClean="0"/>
              <a:t>, Stefano Schiavon, Ed </a:t>
            </a:r>
            <a:r>
              <a:rPr lang="en-US" dirty="0" err="1" smtClean="0"/>
              <a:t>Arens</a:t>
            </a:r>
            <a:endParaRPr lang="en-US" dirty="0" smtClean="0"/>
          </a:p>
          <a:p>
            <a:r>
              <a:rPr lang="en-US" dirty="0" smtClean="0"/>
              <a:t>CBE </a:t>
            </a:r>
            <a:r>
              <a:rPr lang="mr-IN" dirty="0" smtClean="0"/>
              <a:t>–</a:t>
            </a:r>
            <a:r>
              <a:rPr lang="en-US" dirty="0" smtClean="0"/>
              <a:t> UC Berkeley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01708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Long-term occupant satisfaction survey</a:t>
            </a:r>
          </a:p>
        </p:txBody>
      </p:sp>
      <p:sp>
        <p:nvSpPr>
          <p:cNvPr id="73732" name="Content Placeholder 7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en-US" dirty="0"/>
              <a:t>Karmann C., Schiavon S., </a:t>
            </a:r>
            <a:r>
              <a:rPr lang="en-US" dirty="0" err="1"/>
              <a:t>Arens</a:t>
            </a:r>
            <a:r>
              <a:rPr lang="en-US" dirty="0"/>
              <a:t> E., 2018, </a:t>
            </a:r>
            <a:r>
              <a:rPr lang="en-GB" dirty="0"/>
              <a:t>Percentage of commercial buildings showing at least 80% occupant satisfied with their thermal comfort (submitted)</a:t>
            </a:r>
            <a:endParaRPr lang="en-US" dirty="0"/>
          </a:p>
        </p:txBody>
      </p:sp>
      <p:pic>
        <p:nvPicPr>
          <p:cNvPr id="6" name="Picture 5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9" t="2489" r="1090" b="-4573"/>
          <a:stretch/>
        </p:blipFill>
        <p:spPr bwMode="auto">
          <a:xfrm>
            <a:off x="1876267" y="1558976"/>
            <a:ext cx="8679305" cy="308856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81189" y="5370006"/>
            <a:ext cx="58970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Gill Sans MT"/>
                <a:cs typeface="Gill Sans MT"/>
              </a:rPr>
              <a:t>351 office in North America, 52980 occupants</a:t>
            </a:r>
            <a:endParaRPr lang="en-US" dirty="0">
              <a:solidFill>
                <a:schemeClr val="bg1"/>
              </a:solidFill>
              <a:latin typeface="Gill Sans MT"/>
              <a:cs typeface="Gill Sans MT"/>
            </a:endParaRPr>
          </a:p>
        </p:txBody>
      </p:sp>
    </p:spTree>
    <p:extLst>
      <p:ext uri="{BB962C8B-B14F-4D97-AF65-F5344CB8AC3E}">
        <p14:creationId xmlns:p14="http://schemas.microsoft.com/office/powerpoint/2010/main" val="17637705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Long-term occupant satisfaction survey</a:t>
            </a:r>
          </a:p>
        </p:txBody>
      </p:sp>
      <p:sp>
        <p:nvSpPr>
          <p:cNvPr id="73732" name="Content Placeholder 7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en-US" dirty="0"/>
              <a:t>Karmann C., Schiavon S., </a:t>
            </a:r>
            <a:r>
              <a:rPr lang="en-US" dirty="0" err="1"/>
              <a:t>Arens</a:t>
            </a:r>
            <a:r>
              <a:rPr lang="en-US" dirty="0"/>
              <a:t> E., 2018, </a:t>
            </a:r>
            <a:r>
              <a:rPr lang="en-GB" dirty="0"/>
              <a:t>Percentage of commercial buildings showing at least 80% occupant satisfied with their thermal comfort (submitted)</a:t>
            </a:r>
            <a:endParaRPr lang="en-US" dirty="0"/>
          </a:p>
        </p:txBody>
      </p:sp>
      <p:pic>
        <p:nvPicPr>
          <p:cNvPr id="7" name="Picture 6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64" r="5666" b="-1"/>
          <a:stretch/>
        </p:blipFill>
        <p:spPr bwMode="auto">
          <a:xfrm>
            <a:off x="1080988" y="2798802"/>
            <a:ext cx="10530909" cy="25007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56689" y="1305813"/>
            <a:ext cx="100786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Gill Sans MT" pitchFamily="34" charset="0"/>
                <a:ea typeface="ＭＳ Ｐゴシック" pitchFamily="-111" charset="-128"/>
                <a:cs typeface="Gill Sans MT" pitchFamily="34" charset="0"/>
              </a:rPr>
              <a:t>Bar chart showing the distribution of temperature satisfaction votes </a:t>
            </a:r>
            <a:br>
              <a:rPr lang="en-GB" dirty="0">
                <a:solidFill>
                  <a:schemeClr val="bg1"/>
                </a:solidFill>
                <a:latin typeface="Gill Sans MT" pitchFamily="34" charset="0"/>
                <a:ea typeface="ＭＳ Ｐゴシック" pitchFamily="-111" charset="-128"/>
                <a:cs typeface="Gill Sans MT" pitchFamily="34" charset="0"/>
              </a:rPr>
            </a:br>
            <a:r>
              <a:rPr lang="en-GB" dirty="0">
                <a:solidFill>
                  <a:schemeClr val="bg1"/>
                </a:solidFill>
                <a:latin typeface="Gill Sans MT" pitchFamily="34" charset="0"/>
                <a:ea typeface="ＭＳ Ｐゴシック" pitchFamily="-111" charset="-128"/>
                <a:cs typeface="Gill Sans MT" pitchFamily="34" charset="0"/>
              </a:rPr>
              <a:t>based on surveys from 52,980 occupants (in 351 office buildings) </a:t>
            </a:r>
          </a:p>
        </p:txBody>
      </p:sp>
    </p:spTree>
    <p:extLst>
      <p:ext uri="{BB962C8B-B14F-4D97-AF65-F5344CB8AC3E}">
        <p14:creationId xmlns:p14="http://schemas.microsoft.com/office/powerpoint/2010/main" val="28887239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Long-term occupant satisfaction survey</a:t>
            </a:r>
          </a:p>
        </p:txBody>
      </p:sp>
      <p:sp>
        <p:nvSpPr>
          <p:cNvPr id="73732" name="Content Placeholder 7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r>
              <a:rPr lang="en-US" dirty="0"/>
              <a:t>Karmann C., Schiavon S., </a:t>
            </a:r>
            <a:r>
              <a:rPr lang="en-US" dirty="0" err="1"/>
              <a:t>Arens</a:t>
            </a:r>
            <a:r>
              <a:rPr lang="en-US" dirty="0"/>
              <a:t> E., 2018, </a:t>
            </a:r>
            <a:r>
              <a:rPr lang="en-GB" dirty="0"/>
              <a:t>Percentage of commercial buildings showing at least 80% occupant satisfied with their thermal comfort (submitted)</a:t>
            </a:r>
            <a:endParaRPr lang="en-US" dirty="0"/>
          </a:p>
        </p:txBody>
      </p:sp>
      <p:pic>
        <p:nvPicPr>
          <p:cNvPr id="6" name="Picture 5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82" b="2269"/>
          <a:stretch/>
        </p:blipFill>
        <p:spPr bwMode="auto">
          <a:xfrm>
            <a:off x="580421" y="1844439"/>
            <a:ext cx="11401143" cy="46222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Rectangle 1"/>
          <p:cNvSpPr/>
          <p:nvPr/>
        </p:nvSpPr>
        <p:spPr>
          <a:xfrm>
            <a:off x="424532" y="943863"/>
            <a:ext cx="11342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Gill Sans MT" pitchFamily="34" charset="0"/>
                <a:ea typeface="ＭＳ Ｐゴシック" pitchFamily="-111" charset="-128"/>
                <a:cs typeface="Gill Sans MT" pitchFamily="34" charset="0"/>
              </a:rPr>
              <a:t>Percentage of buildings meeting given percentages of occupants satisfied with temperature, based on surveys from 351 office buildings (52,980 occupants).</a:t>
            </a:r>
          </a:p>
        </p:txBody>
      </p:sp>
      <p:sp>
        <p:nvSpPr>
          <p:cNvPr id="3" name="Rectangle 2"/>
          <p:cNvSpPr/>
          <p:nvPr/>
        </p:nvSpPr>
        <p:spPr>
          <a:xfrm>
            <a:off x="7504387" y="4027667"/>
            <a:ext cx="32634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Gill Sans MT" pitchFamily="34" charset="0"/>
                <a:ea typeface="ＭＳ Ｐゴシック" pitchFamily="-111" charset="-128"/>
                <a:cs typeface="Gill Sans MT" pitchFamily="34" charset="0"/>
              </a:rPr>
              <a:t>3 satisfaction criteria:</a:t>
            </a:r>
          </a:p>
          <a:p>
            <a:r>
              <a:rPr lang="en-GB" sz="1800" dirty="0">
                <a:solidFill>
                  <a:schemeClr val="bg1"/>
                </a:solidFill>
                <a:latin typeface="Gill Sans MT" pitchFamily="34" charset="0"/>
                <a:ea typeface="ＭＳ Ｐゴシック" pitchFamily="-111" charset="-128"/>
                <a:cs typeface="Gill Sans MT" pitchFamily="34" charset="0"/>
              </a:rPr>
              <a:t>“-1 to +3”, </a:t>
            </a:r>
          </a:p>
          <a:p>
            <a:r>
              <a:rPr lang="en-GB" sz="1800" dirty="0">
                <a:solidFill>
                  <a:schemeClr val="bg1"/>
                </a:solidFill>
                <a:latin typeface="Gill Sans MT" pitchFamily="34" charset="0"/>
                <a:ea typeface="ＭＳ Ｐゴシック" pitchFamily="-111" charset="-128"/>
                <a:cs typeface="Gill Sans MT" pitchFamily="34" charset="0"/>
              </a:rPr>
              <a:t>“0 to +3”, </a:t>
            </a:r>
          </a:p>
          <a:p>
            <a:r>
              <a:rPr lang="en-GB" sz="1800" dirty="0">
                <a:solidFill>
                  <a:schemeClr val="bg1"/>
                </a:solidFill>
                <a:latin typeface="Gill Sans MT" pitchFamily="34" charset="0"/>
                <a:ea typeface="ＭＳ Ｐゴシック" pitchFamily="-111" charset="-128"/>
                <a:cs typeface="Gill Sans MT" pitchFamily="34" charset="0"/>
              </a:rPr>
              <a:t>“+1 to +3”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5644828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LEED v4 EBOM EQc10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Intent: </a:t>
            </a:r>
            <a:r>
              <a:rPr lang="en-US" dirty="0" smtClean="0"/>
              <a:t>To </a:t>
            </a:r>
            <a:r>
              <a:rPr lang="en-US" dirty="0"/>
              <a:t>assess building occupants’ comfort.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 smtClean="0"/>
              <a:t>Performance: </a:t>
            </a:r>
            <a:r>
              <a:rPr lang="en-US" dirty="0" smtClean="0"/>
              <a:t>Administer </a:t>
            </a:r>
            <a:r>
              <a:rPr lang="en-US" dirty="0"/>
              <a:t>at least one occupant comfort survey to collect anonymous responses regarding at least the following</a:t>
            </a:r>
            <a:r>
              <a:rPr lang="en-US" dirty="0" smtClean="0"/>
              <a:t>: acoustics; building </a:t>
            </a:r>
            <a:r>
              <a:rPr lang="en-US" dirty="0"/>
              <a:t>cleanliness</a:t>
            </a:r>
            <a:r>
              <a:rPr lang="en-US" dirty="0" smtClean="0"/>
              <a:t>; indoor </a:t>
            </a:r>
            <a:r>
              <a:rPr lang="en-US" dirty="0"/>
              <a:t>air quality</a:t>
            </a:r>
            <a:r>
              <a:rPr lang="en-US" dirty="0" smtClean="0"/>
              <a:t>; lighting; thermal </a:t>
            </a:r>
            <a:r>
              <a:rPr lang="en-US" dirty="0" smtClean="0"/>
              <a:t>comfort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Document </a:t>
            </a:r>
            <a:r>
              <a:rPr lang="en-US" dirty="0"/>
              <a:t>survey results. </a:t>
            </a:r>
            <a:r>
              <a:rPr lang="en-US" dirty="0">
                <a:solidFill>
                  <a:srgbClr val="FF0000"/>
                </a:solidFill>
              </a:rPr>
              <a:t>Develop and implement a corrective action plan to address comfort issues if the results indicate that more than 20% of occupants are dissatisfied.</a:t>
            </a:r>
          </a:p>
          <a:p>
            <a:pPr marL="0" indent="0">
              <a:buNone/>
            </a:pPr>
            <a:r>
              <a:rPr lang="en-US" dirty="0" smtClean="0"/>
              <a:t>Perform </a:t>
            </a:r>
            <a:r>
              <a:rPr lang="en-US" dirty="0"/>
              <a:t>at least one survey and implement corrective actions. At a minimum, perform one new survey at least once every 2 years.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8144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WELL feature 86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In </a:t>
            </a:r>
            <a:r>
              <a:rPr lang="en-US" dirty="0"/>
              <a:t>buildings with 10 or more occupants, the Occupant Indoor Environmental Quality (IEQ) Survey™ from the Center for the Built Environment at UC Berkeley (or approved alternative) is completed by a representative sample of at least 30% of occupants at least once per year unless otherwise </a:t>
            </a:r>
            <a:r>
              <a:rPr lang="en-US" dirty="0" smtClean="0"/>
              <a:t>noted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3129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ASHRAE Standard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</a:t>
            </a:r>
            <a:r>
              <a:rPr lang="en-US" i="1" dirty="0" smtClean="0"/>
              <a:t>The </a:t>
            </a:r>
            <a:r>
              <a:rPr lang="en-US" i="1" dirty="0"/>
              <a:t>purpose of this standard is to specify the combinations of indoor thermal environmental factors and personal factors that will produce thermal environmental conditions acceptable to a majority of the occupants within the space</a:t>
            </a:r>
            <a:r>
              <a:rPr lang="en-US" i="1" dirty="0" smtClean="0"/>
              <a:t>.</a:t>
            </a:r>
            <a:r>
              <a:rPr lang="en-US" dirty="0" smtClean="0"/>
              <a:t>”</a:t>
            </a:r>
            <a:endParaRPr lang="en-US" dirty="0"/>
          </a:p>
          <a:p>
            <a:endParaRPr lang="en-US" dirty="0"/>
          </a:p>
          <a:p>
            <a:r>
              <a:rPr lang="en-US" dirty="0" smtClean="0"/>
              <a:t>“</a:t>
            </a:r>
            <a:r>
              <a:rPr lang="en-US" b="1" i="1" dirty="0" smtClean="0"/>
              <a:t>environment</a:t>
            </a:r>
            <a:r>
              <a:rPr lang="en-US" b="1" i="1" dirty="0"/>
              <a:t>, acceptable thermal</a:t>
            </a:r>
            <a:r>
              <a:rPr lang="en-US" i="1" dirty="0"/>
              <a:t>: a thermal environment that a substantial majority (more than 80%) of the occupants find thermally acceptable</a:t>
            </a:r>
            <a:r>
              <a:rPr lang="en-US" i="1" dirty="0" smtClean="0"/>
              <a:t>.</a:t>
            </a:r>
            <a:r>
              <a:rPr lang="en-US" dirty="0" smtClean="0"/>
              <a:t>”</a:t>
            </a:r>
          </a:p>
          <a:p>
            <a:endParaRPr lang="en-US" dirty="0"/>
          </a:p>
          <a:p>
            <a:r>
              <a:rPr lang="en-US" b="1" i="1" dirty="0" smtClean="0"/>
              <a:t>“</a:t>
            </a:r>
            <a:r>
              <a:rPr lang="en-US" b="1" i="1" dirty="0"/>
              <a:t>comfort, thermal</a:t>
            </a:r>
            <a:r>
              <a:rPr lang="en-US" i="1" dirty="0"/>
              <a:t>: that condition of mind that expresses satisfaction with the thermal environment and is assessed by subjective evaluation</a:t>
            </a:r>
            <a:r>
              <a:rPr lang="en-US" i="1" dirty="0" smtClean="0"/>
              <a:t>.”</a:t>
            </a:r>
            <a:endParaRPr lang="en-US" i="1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9103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ASHRAE Standard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7.4.1 Evaluation Based on Survey </a:t>
            </a:r>
            <a:r>
              <a:rPr lang="en-US" b="1" dirty="0" smtClean="0"/>
              <a:t>Results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</a:t>
            </a:r>
            <a:r>
              <a:rPr lang="en-US" dirty="0"/>
              <a:t>. 	The probability of occupants satisfied shall be predicted from seven-point satisfaction survey scores by dividing the number of votes falling between -1 and +3 inclusive, by the total number of votes.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9461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ASHRAE </a:t>
            </a:r>
            <a:r>
              <a:rPr lang="en-US" dirty="0" smtClean="0"/>
              <a:t>Standard – Appendix 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“</a:t>
            </a:r>
            <a:r>
              <a:rPr lang="en-US" i="1" dirty="0"/>
              <a:t>An example thermal satisfaction survey is included in Figure L-2. It asks occupants to rate their satisfaction with their thermal environment (from “very satisfied” to “very dissatisfied”) on a seven-point satisfaction scale. Acceptability is determined in two ways: by the percentage of occupants who have responded “neutral” through “very satisfied” (0, +1, +2, or +3) with their environment or by taking a slightly broader view of acceptability, including the percentage who have responded (–1, 0, +1, +2, +3</a:t>
            </a:r>
            <a:r>
              <a:rPr lang="en-US" i="1" dirty="0" smtClean="0"/>
              <a:t>).”</a:t>
            </a:r>
            <a:endParaRPr lang="en-US" i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3797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ASHRAE Standard – Appendix L – Table </a:t>
            </a:r>
            <a:r>
              <a:rPr lang="en-US" dirty="0" smtClean="0"/>
              <a:t>3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7749029"/>
              </p:ext>
            </p:extLst>
          </p:nvPr>
        </p:nvGraphicFramePr>
        <p:xfrm>
          <a:off x="334281" y="902408"/>
          <a:ext cx="10990945" cy="5459171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1399182">
                  <a:extLst>
                    <a:ext uri="{9D8B030D-6E8A-4147-A177-3AD203B41FA5}">
                      <a16:colId xmlns="" xmlns:a16="http://schemas.microsoft.com/office/drawing/2014/main" val="1227143943"/>
                    </a:ext>
                  </a:extLst>
                </a:gridCol>
                <a:gridCol w="1096488">
                  <a:extLst>
                    <a:ext uri="{9D8B030D-6E8A-4147-A177-3AD203B41FA5}">
                      <a16:colId xmlns="" xmlns:a16="http://schemas.microsoft.com/office/drawing/2014/main" val="223096301"/>
                    </a:ext>
                  </a:extLst>
                </a:gridCol>
                <a:gridCol w="3785162">
                  <a:extLst>
                    <a:ext uri="{9D8B030D-6E8A-4147-A177-3AD203B41FA5}">
                      <a16:colId xmlns="" xmlns:a16="http://schemas.microsoft.com/office/drawing/2014/main" val="833185660"/>
                    </a:ext>
                  </a:extLst>
                </a:gridCol>
                <a:gridCol w="4710113">
                  <a:extLst>
                    <a:ext uri="{9D8B030D-6E8A-4147-A177-3AD203B41FA5}">
                      <a16:colId xmlns="" xmlns:a16="http://schemas.microsoft.com/office/drawing/2014/main" val="2219742696"/>
                    </a:ext>
                  </a:extLst>
                </a:gridCol>
              </a:tblGrid>
              <a:tr h="26089">
                <a:tc rowSpan="4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  <a:tabLst>
                          <a:tab pos="1676400" algn="l"/>
                        </a:tabLst>
                      </a:pPr>
                      <a:r>
                        <a:rPr lang="en-US" sz="3200" dirty="0">
                          <a:solidFill>
                            <a:sysClr val="windowText" lastClr="000000"/>
                          </a:solidFill>
                          <a:effectLst/>
                        </a:rPr>
                        <a:t>Measurement Method</a:t>
                      </a:r>
                      <a:endParaRPr lang="en-US" sz="32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" marR="3048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676400" algn="l"/>
                        </a:tabLst>
                      </a:pPr>
                      <a:r>
                        <a:rPr lang="en-US" sz="100">
                          <a:effectLst/>
                        </a:rPr>
                        <a:t>Nature of Application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" marR="30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3251575"/>
                  </a:ext>
                </a:extLst>
              </a:tr>
              <a:tr h="1335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676400" algn="l"/>
                        </a:tabLst>
                      </a:pPr>
                      <a:r>
                        <a:rPr lang="en-US" sz="100" dirty="0">
                          <a:effectLst/>
                        </a:rPr>
                        <a:t> </a:t>
                      </a:r>
                      <a:endParaRPr lang="en-US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676400" algn="l"/>
                        </a:tabLst>
                      </a:pPr>
                      <a:r>
                        <a:rPr lang="en-US" sz="100" dirty="0">
                          <a:effectLst/>
                        </a:rPr>
                        <a:t>Short-Term</a:t>
                      </a:r>
                      <a:endParaRPr lang="en-US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1676400" algn="l"/>
                        </a:tabLst>
                      </a:pPr>
                      <a:r>
                        <a:rPr lang="en-US" sz="100" dirty="0">
                          <a:effectLst/>
                        </a:rPr>
                        <a:t>Long-Term</a:t>
                      </a:r>
                      <a:endParaRPr lang="en-US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" marR="304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676400" algn="l"/>
                        </a:tabLst>
                      </a:pPr>
                      <a:endParaRPr lang="en-US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" marR="3048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676400" algn="l"/>
                        </a:tabLst>
                      </a:pPr>
                      <a:endParaRPr lang="en-US" sz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" marR="3048" marT="0" marB="0" anchor="ctr"/>
                </a:tc>
                <a:extLst>
                  <a:ext uri="{0D108BD9-81ED-4DB2-BD59-A6C34878D82A}">
                    <a16:rowId xmlns="" xmlns:a16="http://schemas.microsoft.com/office/drawing/2014/main" val="1292717318"/>
                  </a:ext>
                </a:extLst>
              </a:tr>
              <a:tr h="26172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676400" algn="l"/>
                        </a:tabLst>
                      </a:pPr>
                      <a:r>
                        <a:rPr lang="en-US" sz="2400" b="1" dirty="0">
                          <a:solidFill>
                            <a:sysClr val="windowText" lastClr="000000"/>
                          </a:solidFill>
                          <a:effectLst/>
                        </a:rPr>
                        <a:t>Occupant </a:t>
                      </a:r>
                      <a:r>
                        <a:rPr lang="en-US" sz="2400" b="1" dirty="0" smtClean="0">
                          <a:solidFill>
                            <a:sysClr val="windowText" lastClr="000000"/>
                          </a:solidFill>
                          <a:effectLst/>
                        </a:rPr>
                        <a:t/>
                      </a:r>
                      <a:br>
                        <a:rPr lang="en-US" sz="2400" b="1" dirty="0" smtClean="0">
                          <a:solidFill>
                            <a:sysClr val="windowText" lastClr="000000"/>
                          </a:solidFill>
                          <a:effectLst/>
                        </a:rPr>
                      </a:br>
                      <a:r>
                        <a:rPr lang="en-US" sz="2400" b="1" dirty="0" smtClean="0">
                          <a:solidFill>
                            <a:sysClr val="windowText" lastClr="000000"/>
                          </a:solidFill>
                          <a:effectLst/>
                        </a:rPr>
                        <a:t>Surveys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" marR="3048" marT="0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Right-Now/Point-in-Time Survey (must survey relevant times and population):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Binning (TSENS scores) leads to % comfort exceedance during period of survey. 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Needs coincident temperature to extrapolate to full range of conditions</a:t>
                      </a:r>
                    </a:p>
                    <a:p>
                      <a:pPr>
                        <a:spcAft>
                          <a:spcPts val="0"/>
                        </a:spcAft>
                        <a:tabLst>
                          <a:tab pos="1676400" algn="l"/>
                        </a:tabLst>
                      </a:pP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effectLst/>
                        </a:rPr>
                        <a:t>(Used for research, problem diagnostics)</a:t>
                      </a:r>
                      <a:endParaRPr lang="en-US" sz="16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" marR="304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Occupant Satisfaction Survey:</a:t>
                      </a:r>
                    </a:p>
                    <a:p>
                      <a:pPr marL="342900" lvl="0" indent="-34290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b="1" kern="12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Survey scores give % dissatisfied directly. (‘dissatisfaction’ may be interpreted to start either below -1, or below 0)</a:t>
                      </a:r>
                    </a:p>
                    <a:p>
                      <a:pPr marL="342900" lvl="0" indent="-342900" algn="l" defTabSz="914400" rtl="0" eaLnBrk="1" latinLnBrk="0" hangingPunct="1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b="1" kern="12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 period of interest can be specified to survey takers.</a:t>
                      </a:r>
                    </a:p>
                    <a:p>
                      <a:pPr algn="l" defTabSz="914400" rtl="0" eaLnBrk="1" latinLnBrk="0" hangingPunct="1">
                        <a:spcAft>
                          <a:spcPts val="0"/>
                        </a:spcAft>
                        <a:tabLst>
                          <a:tab pos="1676400" algn="l"/>
                        </a:tabLst>
                      </a:pPr>
                      <a:r>
                        <a:rPr lang="en-US" sz="1600" b="1" kern="1200" dirty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(Used for building management, commissioning, rating operators and real estate value, compliance with green building rating systems)</a:t>
                      </a:r>
                    </a:p>
                  </a:txBody>
                  <a:tcPr marL="3048" marR="304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45148567"/>
                  </a:ext>
                </a:extLst>
              </a:tr>
              <a:tr h="250456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676400" algn="l"/>
                        </a:tabLst>
                      </a:pPr>
                      <a:r>
                        <a:rPr lang="en-US" sz="2400" b="1" dirty="0">
                          <a:solidFill>
                            <a:schemeClr val="tx1">
                              <a:lumMod val="75000"/>
                            </a:schemeClr>
                          </a:solidFill>
                          <a:effectLst/>
                        </a:rPr>
                        <a:t>Environmental Measurements</a:t>
                      </a:r>
                      <a:endParaRPr lang="en-US" sz="2400" b="1" dirty="0">
                        <a:solidFill>
                          <a:schemeClr val="tx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" marR="3048" marT="0" marB="0" vert="vert27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>
                              <a:lumMod val="75000"/>
                            </a:schemeClr>
                          </a:solidFill>
                          <a:effectLst/>
                        </a:rPr>
                        <a:t>Spot Measurements, Temporary (Mobile) Sensors (must select a relevant time to measure):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chemeClr val="tx1">
                              <a:lumMod val="75000"/>
                            </a:schemeClr>
                          </a:solidFill>
                          <a:effectLst/>
                        </a:rPr>
                        <a:t>Use measurements to determine PMV (Sections 5.3.1, 5.3.3)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chemeClr val="tx1">
                              <a:lumMod val="75000"/>
                            </a:schemeClr>
                          </a:solidFill>
                          <a:effectLst/>
                        </a:rPr>
                        <a:t>Use measurements to determine compliance with adaptive model (Section 5.4).</a:t>
                      </a:r>
                    </a:p>
                    <a:p>
                      <a:pPr>
                        <a:spcAft>
                          <a:spcPts val="0"/>
                        </a:spcAft>
                        <a:tabLst>
                          <a:tab pos="1676400" algn="l"/>
                        </a:tabLst>
                      </a:pPr>
                      <a:r>
                        <a:rPr lang="en-US" sz="1600" dirty="0">
                          <a:solidFill>
                            <a:schemeClr val="tx1">
                              <a:lumMod val="75000"/>
                            </a:schemeClr>
                          </a:solidFill>
                          <a:effectLst/>
                        </a:rPr>
                        <a:t>(Used for real-time operation, testing and validating system performance)</a:t>
                      </a:r>
                      <a:endParaRPr lang="en-US" sz="1600" dirty="0">
                        <a:solidFill>
                          <a:schemeClr val="tx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" marR="304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>
                              <a:lumMod val="75000"/>
                            </a:schemeClr>
                          </a:solidFill>
                          <a:effectLst/>
                        </a:rPr>
                        <a:t>Logging Sensors over Period of Interest, or Trend Data from Permanently Installed (BAS) Sensors: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chemeClr val="tx1">
                              <a:lumMod val="75000"/>
                            </a:schemeClr>
                          </a:solidFill>
                          <a:effectLst/>
                        </a:rPr>
                        <a:t>Exceedance hours: sum of hours over PMV or Adaptive Model limits.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chemeClr val="tx1">
                              <a:lumMod val="75000"/>
                            </a:schemeClr>
                          </a:solidFill>
                          <a:effectLst/>
                        </a:rPr>
                        <a:t>Binned exceedances may be weighted by their severity.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chemeClr val="tx1">
                              <a:lumMod val="75000"/>
                            </a:schemeClr>
                          </a:solidFill>
                          <a:effectLst/>
                        </a:rPr>
                        <a:t>Instances of excessive rate-of-temperature change or of local thermal discomfort can be counted</a:t>
                      </a:r>
                    </a:p>
                    <a:p>
                      <a:pPr>
                        <a:spcAft>
                          <a:spcPts val="0"/>
                        </a:spcAft>
                        <a:tabLst>
                          <a:tab pos="1676400" algn="l"/>
                        </a:tabLst>
                      </a:pPr>
                      <a:r>
                        <a:rPr lang="en-US" sz="1600" dirty="0">
                          <a:solidFill>
                            <a:schemeClr val="tx1">
                              <a:lumMod val="75000"/>
                            </a:schemeClr>
                          </a:solidFill>
                          <a:effectLst/>
                        </a:rPr>
                        <a:t>(Used for evaluating system and operator performance over time)  </a:t>
                      </a:r>
                      <a:endParaRPr lang="en-US" sz="1600" dirty="0">
                        <a:solidFill>
                          <a:schemeClr val="tx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48" marR="3048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801309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93978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ASHRAE Standard – Appendix 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Criteria for </a:t>
            </a:r>
            <a:r>
              <a:rPr lang="en-US" b="1" dirty="0" smtClean="0"/>
              <a:t>Passing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i</a:t>
            </a:r>
            <a:r>
              <a:rPr lang="en-US" dirty="0"/>
              <a:t>. 	From neutral (0 scale unit) to +3. (Votes below this range generally comprise 40% of a building’s total votes in the CBE survey benchmark database [ASHRAE 2013])</a:t>
            </a:r>
            <a:r>
              <a:rPr lang="en-US" i="1" dirty="0"/>
              <a:t>.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ii. 	Scale units –1 to +3. (Votes below this range generally comprise 20% of a building’s total votes in the CBE survey benchmark database).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922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Slide template SS white">
  <a:themeElements>
    <a:clrScheme name="Custom 2">
      <a:dk1>
        <a:srgbClr val="808080"/>
      </a:dk1>
      <a:lt1>
        <a:srgbClr val="FFFFFF"/>
      </a:lt1>
      <a:dk2>
        <a:srgbClr val="000000"/>
      </a:dk2>
      <a:lt2>
        <a:srgbClr val="FFFFFF"/>
      </a:lt2>
      <a:accent1>
        <a:srgbClr val="DDDDDD"/>
      </a:accent1>
      <a:accent2>
        <a:srgbClr val="F8F8F8"/>
      </a:accent2>
      <a:accent3>
        <a:srgbClr val="AAAAAA"/>
      </a:accent3>
      <a:accent4>
        <a:srgbClr val="DADADA"/>
      </a:accent4>
      <a:accent5>
        <a:srgbClr val="EBEBEB"/>
      </a:accent5>
      <a:accent6>
        <a:srgbClr val="E1E1E1"/>
      </a:accent6>
      <a:hlink>
        <a:srgbClr val="000000"/>
      </a:hlink>
      <a:folHlink>
        <a:srgbClr val="808080"/>
      </a:folHlink>
    </a:clrScheme>
    <a:fontScheme name="Black">
      <a:majorFont>
        <a:latin typeface="Times New Roman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905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8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905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84" charset="0"/>
          </a:defRPr>
        </a:defPPr>
      </a:lstStyle>
    </a:lnDef>
  </a:objectDefaults>
  <a:extraClrSchemeLst>
    <a:extraClrScheme>
      <a:clrScheme name="Black 1">
        <a:dk1>
          <a:srgbClr val="000000"/>
        </a:dk1>
        <a:lt1>
          <a:srgbClr val="FFCC00"/>
        </a:lt1>
        <a:dk2>
          <a:srgbClr val="000099"/>
        </a:dk2>
        <a:lt2>
          <a:srgbClr val="FFCC00"/>
        </a:lt2>
        <a:accent1>
          <a:srgbClr val="FFFFFF"/>
        </a:accent1>
        <a:accent2>
          <a:srgbClr val="33CCFF"/>
        </a:accent2>
        <a:accent3>
          <a:srgbClr val="AAAACA"/>
        </a:accent3>
        <a:accent4>
          <a:srgbClr val="DAAE00"/>
        </a:accent4>
        <a:accent5>
          <a:srgbClr val="FFFFFF"/>
        </a:accent5>
        <a:accent6>
          <a:srgbClr val="2DB9E7"/>
        </a:accent6>
        <a:hlink>
          <a:srgbClr val="66FF33"/>
        </a:hlink>
        <a:folHlink>
          <a:srgbClr val="CC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000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AAAAAA"/>
        </a:accent5>
        <a:accent6>
          <a:srgbClr val="C8C8C8"/>
        </a:accent6>
        <a:hlink>
          <a:srgbClr val="969696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 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DDDDDD"/>
        </a:accent1>
        <a:accent2>
          <a:srgbClr val="F8F8F8"/>
        </a:accent2>
        <a:accent3>
          <a:srgbClr val="AAAAAA"/>
        </a:accent3>
        <a:accent4>
          <a:srgbClr val="DADADA"/>
        </a:accent4>
        <a:accent5>
          <a:srgbClr val="EBEBEB"/>
        </a:accent5>
        <a:accent6>
          <a:srgbClr val="E1E1E1"/>
        </a:accent6>
        <a:hlink>
          <a:srgbClr val="B2B2B2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4">
        <a:dk1>
          <a:srgbClr val="008080"/>
        </a:dk1>
        <a:lt1>
          <a:srgbClr val="FFFFCC"/>
        </a:lt1>
        <a:dk2>
          <a:srgbClr val="006699"/>
        </a:dk2>
        <a:lt2>
          <a:srgbClr val="FFFFFF"/>
        </a:lt2>
        <a:accent1>
          <a:srgbClr val="666699"/>
        </a:accent1>
        <a:accent2>
          <a:srgbClr val="009999"/>
        </a:accent2>
        <a:accent3>
          <a:srgbClr val="FFFFE2"/>
        </a:accent3>
        <a:accent4>
          <a:srgbClr val="006C6C"/>
        </a:accent4>
        <a:accent5>
          <a:srgbClr val="B8B8CA"/>
        </a:accent5>
        <a:accent6>
          <a:srgbClr val="008A8A"/>
        </a:accent6>
        <a:hlink>
          <a:srgbClr val="666699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 5">
        <a:dk1>
          <a:srgbClr val="336699"/>
        </a:dk1>
        <a:lt1>
          <a:srgbClr val="FFFFFF"/>
        </a:lt1>
        <a:dk2>
          <a:srgbClr val="620000"/>
        </a:dk2>
        <a:lt2>
          <a:srgbClr val="FFFFFF"/>
        </a:lt2>
        <a:accent1>
          <a:srgbClr val="000000"/>
        </a:accent1>
        <a:accent2>
          <a:srgbClr val="336699"/>
        </a:accent2>
        <a:accent3>
          <a:srgbClr val="B7AAAA"/>
        </a:accent3>
        <a:accent4>
          <a:srgbClr val="DADADA"/>
        </a:accent4>
        <a:accent5>
          <a:srgbClr val="AAAAAA"/>
        </a:accent5>
        <a:accent6>
          <a:srgbClr val="2D5C8A"/>
        </a:accent6>
        <a:hlink>
          <a:srgbClr val="CCCC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6">
        <a:dk1>
          <a:srgbClr val="666633"/>
        </a:dk1>
        <a:lt1>
          <a:srgbClr val="CCCC99"/>
        </a:lt1>
        <a:dk2>
          <a:srgbClr val="484723"/>
        </a:dk2>
        <a:lt2>
          <a:srgbClr val="959349"/>
        </a:lt2>
        <a:accent1>
          <a:srgbClr val="333300"/>
        </a:accent1>
        <a:accent2>
          <a:srgbClr val="254A6F"/>
        </a:accent2>
        <a:accent3>
          <a:srgbClr val="E2E2CA"/>
        </a:accent3>
        <a:accent4>
          <a:srgbClr val="56562A"/>
        </a:accent4>
        <a:accent5>
          <a:srgbClr val="ADADAA"/>
        </a:accent5>
        <a:accent6>
          <a:srgbClr val="204264"/>
        </a:accent6>
        <a:hlink>
          <a:srgbClr val="660000"/>
        </a:hlink>
        <a:folHlink>
          <a:srgbClr val="2B2B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lide template SS black">
  <a:themeElements>
    <a:clrScheme name="Black 3">
      <a:dk1>
        <a:srgbClr val="808080"/>
      </a:dk1>
      <a:lt1>
        <a:srgbClr val="FFFFFF"/>
      </a:lt1>
      <a:dk2>
        <a:srgbClr val="000000"/>
      </a:dk2>
      <a:lt2>
        <a:srgbClr val="FFFFFF"/>
      </a:lt2>
      <a:accent1>
        <a:srgbClr val="DDDDDD"/>
      </a:accent1>
      <a:accent2>
        <a:srgbClr val="F8F8F8"/>
      </a:accent2>
      <a:accent3>
        <a:srgbClr val="AAAAAA"/>
      </a:accent3>
      <a:accent4>
        <a:srgbClr val="DADADA"/>
      </a:accent4>
      <a:accent5>
        <a:srgbClr val="EBEBEB"/>
      </a:accent5>
      <a:accent6>
        <a:srgbClr val="E1E1E1"/>
      </a:accent6>
      <a:hlink>
        <a:srgbClr val="B2B2B2"/>
      </a:hlink>
      <a:folHlink>
        <a:srgbClr val="808080"/>
      </a:folHlink>
    </a:clrScheme>
    <a:fontScheme name="Black">
      <a:majorFont>
        <a:latin typeface="Times New Roman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905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8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905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84" charset="0"/>
          </a:defRPr>
        </a:defPPr>
      </a:lstStyle>
    </a:lnDef>
  </a:objectDefaults>
  <a:extraClrSchemeLst>
    <a:extraClrScheme>
      <a:clrScheme name="Black 1">
        <a:dk1>
          <a:srgbClr val="000000"/>
        </a:dk1>
        <a:lt1>
          <a:srgbClr val="FFCC00"/>
        </a:lt1>
        <a:dk2>
          <a:srgbClr val="000099"/>
        </a:dk2>
        <a:lt2>
          <a:srgbClr val="FFCC00"/>
        </a:lt2>
        <a:accent1>
          <a:srgbClr val="FFFFFF"/>
        </a:accent1>
        <a:accent2>
          <a:srgbClr val="33CCFF"/>
        </a:accent2>
        <a:accent3>
          <a:srgbClr val="AAAACA"/>
        </a:accent3>
        <a:accent4>
          <a:srgbClr val="DAAE00"/>
        </a:accent4>
        <a:accent5>
          <a:srgbClr val="FFFFFF"/>
        </a:accent5>
        <a:accent6>
          <a:srgbClr val="2DB9E7"/>
        </a:accent6>
        <a:hlink>
          <a:srgbClr val="66FF33"/>
        </a:hlink>
        <a:folHlink>
          <a:srgbClr val="CC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000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AAAAAA"/>
        </a:accent5>
        <a:accent6>
          <a:srgbClr val="C8C8C8"/>
        </a:accent6>
        <a:hlink>
          <a:srgbClr val="969696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 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DDDDDD"/>
        </a:accent1>
        <a:accent2>
          <a:srgbClr val="F8F8F8"/>
        </a:accent2>
        <a:accent3>
          <a:srgbClr val="AAAAAA"/>
        </a:accent3>
        <a:accent4>
          <a:srgbClr val="DADADA"/>
        </a:accent4>
        <a:accent5>
          <a:srgbClr val="EBEBEB"/>
        </a:accent5>
        <a:accent6>
          <a:srgbClr val="E1E1E1"/>
        </a:accent6>
        <a:hlink>
          <a:srgbClr val="B2B2B2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4">
        <a:dk1>
          <a:srgbClr val="008080"/>
        </a:dk1>
        <a:lt1>
          <a:srgbClr val="FFFFCC"/>
        </a:lt1>
        <a:dk2>
          <a:srgbClr val="006699"/>
        </a:dk2>
        <a:lt2>
          <a:srgbClr val="FFFFFF"/>
        </a:lt2>
        <a:accent1>
          <a:srgbClr val="666699"/>
        </a:accent1>
        <a:accent2>
          <a:srgbClr val="009999"/>
        </a:accent2>
        <a:accent3>
          <a:srgbClr val="FFFFE2"/>
        </a:accent3>
        <a:accent4>
          <a:srgbClr val="006C6C"/>
        </a:accent4>
        <a:accent5>
          <a:srgbClr val="B8B8CA"/>
        </a:accent5>
        <a:accent6>
          <a:srgbClr val="008A8A"/>
        </a:accent6>
        <a:hlink>
          <a:srgbClr val="666699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 5">
        <a:dk1>
          <a:srgbClr val="336699"/>
        </a:dk1>
        <a:lt1>
          <a:srgbClr val="FFFFFF"/>
        </a:lt1>
        <a:dk2>
          <a:srgbClr val="620000"/>
        </a:dk2>
        <a:lt2>
          <a:srgbClr val="FFFFFF"/>
        </a:lt2>
        <a:accent1>
          <a:srgbClr val="000000"/>
        </a:accent1>
        <a:accent2>
          <a:srgbClr val="336699"/>
        </a:accent2>
        <a:accent3>
          <a:srgbClr val="B7AAAA"/>
        </a:accent3>
        <a:accent4>
          <a:srgbClr val="DADADA"/>
        </a:accent4>
        <a:accent5>
          <a:srgbClr val="AAAAAA"/>
        </a:accent5>
        <a:accent6>
          <a:srgbClr val="2D5C8A"/>
        </a:accent6>
        <a:hlink>
          <a:srgbClr val="CCCC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6">
        <a:dk1>
          <a:srgbClr val="666633"/>
        </a:dk1>
        <a:lt1>
          <a:srgbClr val="CCCC99"/>
        </a:lt1>
        <a:dk2>
          <a:srgbClr val="484723"/>
        </a:dk2>
        <a:lt2>
          <a:srgbClr val="959349"/>
        </a:lt2>
        <a:accent1>
          <a:srgbClr val="333300"/>
        </a:accent1>
        <a:accent2>
          <a:srgbClr val="254A6F"/>
        </a:accent2>
        <a:accent3>
          <a:srgbClr val="E2E2CA"/>
        </a:accent3>
        <a:accent4>
          <a:srgbClr val="56562A"/>
        </a:accent4>
        <a:accent5>
          <a:srgbClr val="ADADAA"/>
        </a:accent5>
        <a:accent6>
          <a:srgbClr val="204264"/>
        </a:accent6>
        <a:hlink>
          <a:srgbClr val="660000"/>
        </a:hlink>
        <a:folHlink>
          <a:srgbClr val="2B2B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Arch 140 template</Template>
  <TotalTime>0</TotalTime>
  <Words>1000</Words>
  <Application>Microsoft Macintosh PowerPoint</Application>
  <PresentationFormat>Custom</PresentationFormat>
  <Paragraphs>80</Paragraphs>
  <Slides>14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Slide template SS white</vt:lpstr>
      <vt:lpstr>Slide template SS black</vt:lpstr>
      <vt:lpstr>PowerPoint Presentation</vt:lpstr>
      <vt:lpstr>PowerPoint Presentation</vt:lpstr>
      <vt:lpstr>Ankle draft risk</vt:lpstr>
      <vt:lpstr>Percentage of commercial buildings showing  at least 80% occupant satisfied with their thermal environment</vt:lpstr>
      <vt:lpstr>Long-term occupant satisfaction survey</vt:lpstr>
      <vt:lpstr>Long-term occupant satisfaction survey</vt:lpstr>
      <vt:lpstr>Long-term occupant satisfaction survey</vt:lpstr>
      <vt:lpstr>LEED v4 EBOM EQc10</vt:lpstr>
      <vt:lpstr>WELL feature 86</vt:lpstr>
      <vt:lpstr>ASHRAE Standard</vt:lpstr>
      <vt:lpstr>ASHRAE Standard</vt:lpstr>
      <vt:lpstr>ASHRAE Standard – Appendix L</vt:lpstr>
      <vt:lpstr>ASHRAE Standard – Appendix L – Table 3 </vt:lpstr>
      <vt:lpstr>ASHRAE Standard – Appendix L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2015-04-20T15:53:20Z</dcterms:created>
  <dcterms:modified xsi:type="dcterms:W3CDTF">2018-01-20T14:02:09Z</dcterms:modified>
</cp:coreProperties>
</file>