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16"/>
  </p:notesMasterIdLst>
  <p:sldIdLst>
    <p:sldId id="368" r:id="rId2"/>
    <p:sldId id="373" r:id="rId3"/>
    <p:sldId id="389" r:id="rId4"/>
    <p:sldId id="374" r:id="rId5"/>
    <p:sldId id="375" r:id="rId6"/>
    <p:sldId id="376" r:id="rId7"/>
    <p:sldId id="377" r:id="rId8"/>
    <p:sldId id="378" r:id="rId9"/>
    <p:sldId id="379" r:id="rId10"/>
    <p:sldId id="385" r:id="rId11"/>
    <p:sldId id="380" r:id="rId12"/>
    <p:sldId id="390" r:id="rId13"/>
    <p:sldId id="384" r:id="rId14"/>
    <p:sldId id="381"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778" autoAdjust="0"/>
    <p:restoredTop sz="62045" autoAdjust="0"/>
  </p:normalViewPr>
  <p:slideViewPr>
    <p:cSldViewPr snapToGrid="0">
      <p:cViewPr>
        <p:scale>
          <a:sx n="60" d="100"/>
          <a:sy n="60" d="100"/>
        </p:scale>
        <p:origin x="2424" y="22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DB810E3-18E4-45FE-9986-636E8B18C04F}" type="doc">
      <dgm:prSet loTypeId="urn:microsoft.com/office/officeart/2008/layout/LinedList" loCatId="list" qsTypeId="urn:microsoft.com/office/officeart/2005/8/quickstyle/simple1" qsCatId="simple" csTypeId="urn:microsoft.com/office/officeart/2005/8/colors/colorful1" csCatId="colorful" phldr="1"/>
      <dgm:spPr/>
      <dgm:t>
        <a:bodyPr/>
        <a:lstStyle/>
        <a:p>
          <a:endParaRPr lang="en-US"/>
        </a:p>
      </dgm:t>
    </dgm:pt>
    <dgm:pt modelId="{489CA20F-8AB7-48CE-9D21-119BDCA20A6E}">
      <dgm:prSet/>
      <dgm:spPr/>
      <dgm:t>
        <a:bodyPr/>
        <a:lstStyle/>
        <a:p>
          <a:endParaRPr lang="en-US" dirty="0"/>
        </a:p>
      </dgm:t>
    </dgm:pt>
    <dgm:pt modelId="{544EC884-8445-4660-AB24-8FEBB7DB5484}" type="parTrans" cxnId="{191F492F-BAE9-4367-8B57-E171A9EA32C7}">
      <dgm:prSet/>
      <dgm:spPr/>
      <dgm:t>
        <a:bodyPr/>
        <a:lstStyle/>
        <a:p>
          <a:endParaRPr lang="en-US"/>
        </a:p>
      </dgm:t>
    </dgm:pt>
    <dgm:pt modelId="{E0F4B04E-65E4-4430-8E11-A66315967D98}" type="sibTrans" cxnId="{191F492F-BAE9-4367-8B57-E171A9EA32C7}">
      <dgm:prSet/>
      <dgm:spPr/>
      <dgm:t>
        <a:bodyPr/>
        <a:lstStyle/>
        <a:p>
          <a:endParaRPr lang="en-US"/>
        </a:p>
      </dgm:t>
    </dgm:pt>
    <dgm:pt modelId="{E342C794-8477-4A44-86BC-38207817C47A}">
      <dgm:prSet/>
      <dgm:spPr/>
      <dgm:t>
        <a:bodyPr/>
        <a:lstStyle/>
        <a:p>
          <a:r>
            <a:rPr lang="en-US" dirty="0"/>
            <a:t>ASHRAE TC 5.2 (Duct Design) years ago recognized that HVAC system air leakage significantly increases fan energy consumption</a:t>
          </a:r>
        </a:p>
      </dgm:t>
    </dgm:pt>
    <dgm:pt modelId="{7C4F2FDF-56E2-4C95-AD03-B8E661579A4B}" type="parTrans" cxnId="{88EB5C80-99F6-4FD7-8421-0B3DDFCFA693}">
      <dgm:prSet/>
      <dgm:spPr/>
      <dgm:t>
        <a:bodyPr/>
        <a:lstStyle/>
        <a:p>
          <a:endParaRPr lang="en-US"/>
        </a:p>
      </dgm:t>
    </dgm:pt>
    <dgm:pt modelId="{78F1FF56-64CF-4C4B-B060-C5AD193F13AA}" type="sibTrans" cxnId="{88EB5C80-99F6-4FD7-8421-0B3DDFCFA693}">
      <dgm:prSet/>
      <dgm:spPr/>
      <dgm:t>
        <a:bodyPr/>
        <a:lstStyle/>
        <a:p>
          <a:endParaRPr lang="en-US"/>
        </a:p>
      </dgm:t>
    </dgm:pt>
    <dgm:pt modelId="{C5FBE740-AA2E-4745-ABB5-0FDB1278EC37}">
      <dgm:prSet/>
      <dgm:spPr/>
      <dgm:t>
        <a:bodyPr/>
        <a:lstStyle/>
        <a:p>
          <a:r>
            <a:rPr lang="en-US" dirty="0"/>
            <a:t>Fan energy waste is between a square and cubic function of percentage increase of system airflow (due to system curve and static pressure control)</a:t>
          </a:r>
        </a:p>
      </dgm:t>
    </dgm:pt>
    <dgm:pt modelId="{3B769CCA-5232-4EF9-BD6D-B9A447B23B67}" type="parTrans" cxnId="{2715E49A-B160-41D9-9CD7-5F8AC0235753}">
      <dgm:prSet/>
      <dgm:spPr/>
      <dgm:t>
        <a:bodyPr/>
        <a:lstStyle/>
        <a:p>
          <a:endParaRPr lang="en-US"/>
        </a:p>
      </dgm:t>
    </dgm:pt>
    <dgm:pt modelId="{088A2CA2-BCC5-47EB-959D-C6CC49AEB3B3}" type="sibTrans" cxnId="{2715E49A-B160-41D9-9CD7-5F8AC0235753}">
      <dgm:prSet/>
      <dgm:spPr/>
      <dgm:t>
        <a:bodyPr/>
        <a:lstStyle/>
        <a:p>
          <a:endParaRPr lang="en-US"/>
        </a:p>
      </dgm:t>
    </dgm:pt>
    <dgm:pt modelId="{653CF65A-CFE5-46C6-9240-BF1150F8B762}">
      <dgm:prSet/>
      <dgm:spPr/>
      <dgm:t>
        <a:bodyPr/>
        <a:lstStyle/>
        <a:p>
          <a:r>
            <a:rPr lang="en-US" dirty="0"/>
            <a:t>ASHRAE Handbook currently references system air leakage as percentage of airflow and not of air Leakage Classes (airtightness) or Seal Classes (construction method)</a:t>
          </a:r>
        </a:p>
      </dgm:t>
    </dgm:pt>
    <dgm:pt modelId="{BAB708C0-87CD-40AC-8338-0A1CBF154BA8}" type="parTrans" cxnId="{DDF55AD2-2393-4EAE-B7EA-7091D59E98C5}">
      <dgm:prSet/>
      <dgm:spPr/>
      <dgm:t>
        <a:bodyPr/>
        <a:lstStyle/>
        <a:p>
          <a:endParaRPr lang="en-US"/>
        </a:p>
      </dgm:t>
    </dgm:pt>
    <dgm:pt modelId="{34342298-9332-43E8-8791-7939480D4B13}" type="sibTrans" cxnId="{DDF55AD2-2393-4EAE-B7EA-7091D59E98C5}">
      <dgm:prSet/>
      <dgm:spPr/>
      <dgm:t>
        <a:bodyPr/>
        <a:lstStyle/>
        <a:p>
          <a:endParaRPr lang="en-US"/>
        </a:p>
      </dgm:t>
    </dgm:pt>
    <dgm:pt modelId="{BD6394F5-8451-48B9-AECE-6A6C15913762}">
      <dgm:prSet/>
      <dgm:spPr/>
      <dgm:t>
        <a:bodyPr/>
        <a:lstStyle/>
        <a:p>
          <a:r>
            <a:rPr lang="en-US" dirty="0"/>
            <a:t>Common air leakage test method uses duct pressurization to determine airtightness, but cannot determine operating leakage flow</a:t>
          </a:r>
        </a:p>
      </dgm:t>
    </dgm:pt>
    <dgm:pt modelId="{2EA15AF3-76DD-4F73-88EC-58A0EA363D72}" type="parTrans" cxnId="{5E3F71F9-8955-4B43-82DE-57C8C8791748}">
      <dgm:prSet/>
      <dgm:spPr/>
      <dgm:t>
        <a:bodyPr/>
        <a:lstStyle/>
        <a:p>
          <a:endParaRPr lang="en-US"/>
        </a:p>
      </dgm:t>
    </dgm:pt>
    <dgm:pt modelId="{2E4D6C88-26FB-441B-83F1-829632F2B720}" type="sibTrans" cxnId="{5E3F71F9-8955-4B43-82DE-57C8C8791748}">
      <dgm:prSet/>
      <dgm:spPr/>
      <dgm:t>
        <a:bodyPr/>
        <a:lstStyle/>
        <a:p>
          <a:endParaRPr lang="en-US"/>
        </a:p>
      </dgm:t>
    </dgm:pt>
    <dgm:pt modelId="{94FB3DC3-8C03-4BB0-B7D6-547F2D0967BD}" type="pres">
      <dgm:prSet presAssocID="{ADB810E3-18E4-45FE-9986-636E8B18C04F}" presName="vert0" presStyleCnt="0">
        <dgm:presLayoutVars>
          <dgm:dir/>
          <dgm:animOne val="branch"/>
          <dgm:animLvl val="lvl"/>
        </dgm:presLayoutVars>
      </dgm:prSet>
      <dgm:spPr/>
    </dgm:pt>
    <dgm:pt modelId="{B75AF011-DB9B-4F8F-BA45-B64F6BF1D5D2}" type="pres">
      <dgm:prSet presAssocID="{489CA20F-8AB7-48CE-9D21-119BDCA20A6E}" presName="thickLine" presStyleLbl="alignNode1" presStyleIdx="0" presStyleCnt="1"/>
      <dgm:spPr/>
    </dgm:pt>
    <dgm:pt modelId="{053C312B-B65D-4867-9E3D-3F336B002AA8}" type="pres">
      <dgm:prSet presAssocID="{489CA20F-8AB7-48CE-9D21-119BDCA20A6E}" presName="horz1" presStyleCnt="0"/>
      <dgm:spPr/>
    </dgm:pt>
    <dgm:pt modelId="{36F70745-D885-44BE-B74D-3C0BBA286509}" type="pres">
      <dgm:prSet presAssocID="{489CA20F-8AB7-48CE-9D21-119BDCA20A6E}" presName="tx1" presStyleLbl="revTx" presStyleIdx="0" presStyleCnt="5"/>
      <dgm:spPr/>
    </dgm:pt>
    <dgm:pt modelId="{AE04EBE1-A84D-451D-A2B6-E57FE55F9869}" type="pres">
      <dgm:prSet presAssocID="{489CA20F-8AB7-48CE-9D21-119BDCA20A6E}" presName="vert1" presStyleCnt="0"/>
      <dgm:spPr/>
    </dgm:pt>
    <dgm:pt modelId="{3D490979-EE5B-4279-849F-642434CE70AB}" type="pres">
      <dgm:prSet presAssocID="{E342C794-8477-4A44-86BC-38207817C47A}" presName="vertSpace2a" presStyleCnt="0"/>
      <dgm:spPr/>
    </dgm:pt>
    <dgm:pt modelId="{5937BAD6-F750-4502-A269-818DEB894D20}" type="pres">
      <dgm:prSet presAssocID="{E342C794-8477-4A44-86BC-38207817C47A}" presName="horz2" presStyleCnt="0"/>
      <dgm:spPr/>
    </dgm:pt>
    <dgm:pt modelId="{B82BEFB3-DFE4-4F6C-993C-03F587882E75}" type="pres">
      <dgm:prSet presAssocID="{E342C794-8477-4A44-86BC-38207817C47A}" presName="horzSpace2" presStyleCnt="0"/>
      <dgm:spPr/>
    </dgm:pt>
    <dgm:pt modelId="{6E9EEEC5-419F-43DA-98FF-5CEDAFF392C8}" type="pres">
      <dgm:prSet presAssocID="{E342C794-8477-4A44-86BC-38207817C47A}" presName="tx2" presStyleLbl="revTx" presStyleIdx="1" presStyleCnt="5"/>
      <dgm:spPr/>
    </dgm:pt>
    <dgm:pt modelId="{10CD6A48-538A-44E0-A465-D87FDFDCF866}" type="pres">
      <dgm:prSet presAssocID="{E342C794-8477-4A44-86BC-38207817C47A}" presName="vert2" presStyleCnt="0"/>
      <dgm:spPr/>
    </dgm:pt>
    <dgm:pt modelId="{3B6B1ACD-BA3C-4F86-B009-07B481B6229B}" type="pres">
      <dgm:prSet presAssocID="{E342C794-8477-4A44-86BC-38207817C47A}" presName="thinLine2b" presStyleLbl="callout" presStyleIdx="0" presStyleCnt="4"/>
      <dgm:spPr/>
    </dgm:pt>
    <dgm:pt modelId="{8EA3723C-AC64-4261-A486-0128C0F2E865}" type="pres">
      <dgm:prSet presAssocID="{E342C794-8477-4A44-86BC-38207817C47A}" presName="vertSpace2b" presStyleCnt="0"/>
      <dgm:spPr/>
    </dgm:pt>
    <dgm:pt modelId="{5D6B0B81-0286-4793-A2F7-5643796AE1BB}" type="pres">
      <dgm:prSet presAssocID="{C5FBE740-AA2E-4745-ABB5-0FDB1278EC37}" presName="horz2" presStyleCnt="0"/>
      <dgm:spPr/>
    </dgm:pt>
    <dgm:pt modelId="{1429A568-7E3E-4A54-B38B-7F8B79F49AF5}" type="pres">
      <dgm:prSet presAssocID="{C5FBE740-AA2E-4745-ABB5-0FDB1278EC37}" presName="horzSpace2" presStyleCnt="0"/>
      <dgm:spPr/>
    </dgm:pt>
    <dgm:pt modelId="{F6D1DE6C-BE69-497D-AC9D-46D811F4F38D}" type="pres">
      <dgm:prSet presAssocID="{C5FBE740-AA2E-4745-ABB5-0FDB1278EC37}" presName="tx2" presStyleLbl="revTx" presStyleIdx="2" presStyleCnt="5"/>
      <dgm:spPr/>
    </dgm:pt>
    <dgm:pt modelId="{62513AB4-81B4-4EF3-98D8-75A4848DB0FD}" type="pres">
      <dgm:prSet presAssocID="{C5FBE740-AA2E-4745-ABB5-0FDB1278EC37}" presName="vert2" presStyleCnt="0"/>
      <dgm:spPr/>
    </dgm:pt>
    <dgm:pt modelId="{4AB43F49-EB73-41BD-906A-7E983A83D4BD}" type="pres">
      <dgm:prSet presAssocID="{C5FBE740-AA2E-4745-ABB5-0FDB1278EC37}" presName="thinLine2b" presStyleLbl="callout" presStyleIdx="1" presStyleCnt="4"/>
      <dgm:spPr/>
    </dgm:pt>
    <dgm:pt modelId="{C3A377DD-B8B7-4756-9986-C646D30FBCFC}" type="pres">
      <dgm:prSet presAssocID="{C5FBE740-AA2E-4745-ABB5-0FDB1278EC37}" presName="vertSpace2b" presStyleCnt="0"/>
      <dgm:spPr/>
    </dgm:pt>
    <dgm:pt modelId="{D71B1000-269C-4259-A8C7-ADC58435AA7D}" type="pres">
      <dgm:prSet presAssocID="{653CF65A-CFE5-46C6-9240-BF1150F8B762}" presName="horz2" presStyleCnt="0"/>
      <dgm:spPr/>
    </dgm:pt>
    <dgm:pt modelId="{1169DC3F-ABE8-4FA2-B779-FB2657E40566}" type="pres">
      <dgm:prSet presAssocID="{653CF65A-CFE5-46C6-9240-BF1150F8B762}" presName="horzSpace2" presStyleCnt="0"/>
      <dgm:spPr/>
    </dgm:pt>
    <dgm:pt modelId="{ED2F001F-9C0F-48E8-A859-0AFAE24A2D53}" type="pres">
      <dgm:prSet presAssocID="{653CF65A-CFE5-46C6-9240-BF1150F8B762}" presName="tx2" presStyleLbl="revTx" presStyleIdx="3" presStyleCnt="5"/>
      <dgm:spPr/>
    </dgm:pt>
    <dgm:pt modelId="{D62DC68E-1EF2-4D8F-93EA-CE3E26AC5383}" type="pres">
      <dgm:prSet presAssocID="{653CF65A-CFE5-46C6-9240-BF1150F8B762}" presName="vert2" presStyleCnt="0"/>
      <dgm:spPr/>
    </dgm:pt>
    <dgm:pt modelId="{2828B140-9164-46E8-8D2E-5721C6D34356}" type="pres">
      <dgm:prSet presAssocID="{653CF65A-CFE5-46C6-9240-BF1150F8B762}" presName="thinLine2b" presStyleLbl="callout" presStyleIdx="2" presStyleCnt="4"/>
      <dgm:spPr/>
    </dgm:pt>
    <dgm:pt modelId="{CE19F536-A232-4B54-8FFD-6E0341BB1B78}" type="pres">
      <dgm:prSet presAssocID="{653CF65A-CFE5-46C6-9240-BF1150F8B762}" presName="vertSpace2b" presStyleCnt="0"/>
      <dgm:spPr/>
    </dgm:pt>
    <dgm:pt modelId="{58821028-9591-4C13-8B76-A79C9C3A9903}" type="pres">
      <dgm:prSet presAssocID="{BD6394F5-8451-48B9-AECE-6A6C15913762}" presName="horz2" presStyleCnt="0"/>
      <dgm:spPr/>
    </dgm:pt>
    <dgm:pt modelId="{923892CF-3725-4A5A-8B5F-6892EB64C7AE}" type="pres">
      <dgm:prSet presAssocID="{BD6394F5-8451-48B9-AECE-6A6C15913762}" presName="horzSpace2" presStyleCnt="0"/>
      <dgm:spPr/>
    </dgm:pt>
    <dgm:pt modelId="{F386A7EE-C8F9-4FC5-8F42-926C72589825}" type="pres">
      <dgm:prSet presAssocID="{BD6394F5-8451-48B9-AECE-6A6C15913762}" presName="tx2" presStyleLbl="revTx" presStyleIdx="4" presStyleCnt="5"/>
      <dgm:spPr/>
    </dgm:pt>
    <dgm:pt modelId="{C2661A3A-5571-42D2-91E3-ECDE16AB9DD8}" type="pres">
      <dgm:prSet presAssocID="{BD6394F5-8451-48B9-AECE-6A6C15913762}" presName="vert2" presStyleCnt="0"/>
      <dgm:spPr/>
    </dgm:pt>
    <dgm:pt modelId="{AC541C4F-2A8B-42AA-AC18-267F7DE40E2A}" type="pres">
      <dgm:prSet presAssocID="{BD6394F5-8451-48B9-AECE-6A6C15913762}" presName="thinLine2b" presStyleLbl="callout" presStyleIdx="3" presStyleCnt="4"/>
      <dgm:spPr/>
    </dgm:pt>
    <dgm:pt modelId="{09630CA7-4EF9-4C81-82BB-6C6476193CFD}" type="pres">
      <dgm:prSet presAssocID="{BD6394F5-8451-48B9-AECE-6A6C15913762}" presName="vertSpace2b" presStyleCnt="0"/>
      <dgm:spPr/>
    </dgm:pt>
  </dgm:ptLst>
  <dgm:cxnLst>
    <dgm:cxn modelId="{1BCE1F02-252E-4EE7-AAEC-058411B6D77A}" type="presOf" srcId="{C5FBE740-AA2E-4745-ABB5-0FDB1278EC37}" destId="{F6D1DE6C-BE69-497D-AC9D-46D811F4F38D}" srcOrd="0" destOrd="0" presId="urn:microsoft.com/office/officeart/2008/layout/LinedList"/>
    <dgm:cxn modelId="{191F492F-BAE9-4367-8B57-E171A9EA32C7}" srcId="{ADB810E3-18E4-45FE-9986-636E8B18C04F}" destId="{489CA20F-8AB7-48CE-9D21-119BDCA20A6E}" srcOrd="0" destOrd="0" parTransId="{544EC884-8445-4660-AB24-8FEBB7DB5484}" sibTransId="{E0F4B04E-65E4-4430-8E11-A66315967D98}"/>
    <dgm:cxn modelId="{F98E8F2F-2DEE-40F5-AFD2-CA70AED70261}" type="presOf" srcId="{489CA20F-8AB7-48CE-9D21-119BDCA20A6E}" destId="{36F70745-D885-44BE-B74D-3C0BBA286509}" srcOrd="0" destOrd="0" presId="urn:microsoft.com/office/officeart/2008/layout/LinedList"/>
    <dgm:cxn modelId="{0487DE5E-46DD-4EC5-B8C4-B4F6A1DC9595}" type="presOf" srcId="{653CF65A-CFE5-46C6-9240-BF1150F8B762}" destId="{ED2F001F-9C0F-48E8-A859-0AFAE24A2D53}" srcOrd="0" destOrd="0" presId="urn:microsoft.com/office/officeart/2008/layout/LinedList"/>
    <dgm:cxn modelId="{1FA87D4D-4ACE-40A8-A4F8-016F947D52D3}" type="presOf" srcId="{BD6394F5-8451-48B9-AECE-6A6C15913762}" destId="{F386A7EE-C8F9-4FC5-8F42-926C72589825}" srcOrd="0" destOrd="0" presId="urn:microsoft.com/office/officeart/2008/layout/LinedList"/>
    <dgm:cxn modelId="{88EB5C80-99F6-4FD7-8421-0B3DDFCFA693}" srcId="{489CA20F-8AB7-48CE-9D21-119BDCA20A6E}" destId="{E342C794-8477-4A44-86BC-38207817C47A}" srcOrd="0" destOrd="0" parTransId="{7C4F2FDF-56E2-4C95-AD03-B8E661579A4B}" sibTransId="{78F1FF56-64CF-4C4B-B060-C5AD193F13AA}"/>
    <dgm:cxn modelId="{2715E49A-B160-41D9-9CD7-5F8AC0235753}" srcId="{489CA20F-8AB7-48CE-9D21-119BDCA20A6E}" destId="{C5FBE740-AA2E-4745-ABB5-0FDB1278EC37}" srcOrd="1" destOrd="0" parTransId="{3B769CCA-5232-4EF9-BD6D-B9A447B23B67}" sibTransId="{088A2CA2-BCC5-47EB-959D-C6CC49AEB3B3}"/>
    <dgm:cxn modelId="{8B0A61A2-956B-4219-B670-87336C365B3E}" type="presOf" srcId="{E342C794-8477-4A44-86BC-38207817C47A}" destId="{6E9EEEC5-419F-43DA-98FF-5CEDAFF392C8}" srcOrd="0" destOrd="0" presId="urn:microsoft.com/office/officeart/2008/layout/LinedList"/>
    <dgm:cxn modelId="{6B84C3C5-D40D-4421-87A9-D7868BE592D0}" type="presOf" srcId="{ADB810E3-18E4-45FE-9986-636E8B18C04F}" destId="{94FB3DC3-8C03-4BB0-B7D6-547F2D0967BD}" srcOrd="0" destOrd="0" presId="urn:microsoft.com/office/officeart/2008/layout/LinedList"/>
    <dgm:cxn modelId="{DDF55AD2-2393-4EAE-B7EA-7091D59E98C5}" srcId="{489CA20F-8AB7-48CE-9D21-119BDCA20A6E}" destId="{653CF65A-CFE5-46C6-9240-BF1150F8B762}" srcOrd="2" destOrd="0" parTransId="{BAB708C0-87CD-40AC-8338-0A1CBF154BA8}" sibTransId="{34342298-9332-43E8-8791-7939480D4B13}"/>
    <dgm:cxn modelId="{5E3F71F9-8955-4B43-82DE-57C8C8791748}" srcId="{489CA20F-8AB7-48CE-9D21-119BDCA20A6E}" destId="{BD6394F5-8451-48B9-AECE-6A6C15913762}" srcOrd="3" destOrd="0" parTransId="{2EA15AF3-76DD-4F73-88EC-58A0EA363D72}" sibTransId="{2E4D6C88-26FB-441B-83F1-829632F2B720}"/>
    <dgm:cxn modelId="{9545B53E-8C23-45F3-B623-D186ADE1D7D3}" type="presParOf" srcId="{94FB3DC3-8C03-4BB0-B7D6-547F2D0967BD}" destId="{B75AF011-DB9B-4F8F-BA45-B64F6BF1D5D2}" srcOrd="0" destOrd="0" presId="urn:microsoft.com/office/officeart/2008/layout/LinedList"/>
    <dgm:cxn modelId="{851A995D-84A0-4241-92AF-21B9107D3922}" type="presParOf" srcId="{94FB3DC3-8C03-4BB0-B7D6-547F2D0967BD}" destId="{053C312B-B65D-4867-9E3D-3F336B002AA8}" srcOrd="1" destOrd="0" presId="urn:microsoft.com/office/officeart/2008/layout/LinedList"/>
    <dgm:cxn modelId="{3FB8F998-54F0-4CF5-85C1-43920035D467}" type="presParOf" srcId="{053C312B-B65D-4867-9E3D-3F336B002AA8}" destId="{36F70745-D885-44BE-B74D-3C0BBA286509}" srcOrd="0" destOrd="0" presId="urn:microsoft.com/office/officeart/2008/layout/LinedList"/>
    <dgm:cxn modelId="{F7F3CC4D-7FFC-4B8D-A9C9-E20949451F96}" type="presParOf" srcId="{053C312B-B65D-4867-9E3D-3F336B002AA8}" destId="{AE04EBE1-A84D-451D-A2B6-E57FE55F9869}" srcOrd="1" destOrd="0" presId="urn:microsoft.com/office/officeart/2008/layout/LinedList"/>
    <dgm:cxn modelId="{19A1D57E-2D89-450A-A7CB-B9DE7E5D0DAD}" type="presParOf" srcId="{AE04EBE1-A84D-451D-A2B6-E57FE55F9869}" destId="{3D490979-EE5B-4279-849F-642434CE70AB}" srcOrd="0" destOrd="0" presId="urn:microsoft.com/office/officeart/2008/layout/LinedList"/>
    <dgm:cxn modelId="{FD3CB675-696F-4880-8F7B-E0A7141CDFCC}" type="presParOf" srcId="{AE04EBE1-A84D-451D-A2B6-E57FE55F9869}" destId="{5937BAD6-F750-4502-A269-818DEB894D20}" srcOrd="1" destOrd="0" presId="urn:microsoft.com/office/officeart/2008/layout/LinedList"/>
    <dgm:cxn modelId="{29BE865A-BA1E-40E8-813A-743AA86B8655}" type="presParOf" srcId="{5937BAD6-F750-4502-A269-818DEB894D20}" destId="{B82BEFB3-DFE4-4F6C-993C-03F587882E75}" srcOrd="0" destOrd="0" presId="urn:microsoft.com/office/officeart/2008/layout/LinedList"/>
    <dgm:cxn modelId="{E9A16526-63FC-4733-AF34-8E3E9C90C5D1}" type="presParOf" srcId="{5937BAD6-F750-4502-A269-818DEB894D20}" destId="{6E9EEEC5-419F-43DA-98FF-5CEDAFF392C8}" srcOrd="1" destOrd="0" presId="urn:microsoft.com/office/officeart/2008/layout/LinedList"/>
    <dgm:cxn modelId="{88B02506-BAF9-48FD-A5C1-8DDEA8D67225}" type="presParOf" srcId="{5937BAD6-F750-4502-A269-818DEB894D20}" destId="{10CD6A48-538A-44E0-A465-D87FDFDCF866}" srcOrd="2" destOrd="0" presId="urn:microsoft.com/office/officeart/2008/layout/LinedList"/>
    <dgm:cxn modelId="{FE9A928C-3A6C-4F7C-9C5A-042122C6AC24}" type="presParOf" srcId="{AE04EBE1-A84D-451D-A2B6-E57FE55F9869}" destId="{3B6B1ACD-BA3C-4F86-B009-07B481B6229B}" srcOrd="2" destOrd="0" presId="urn:microsoft.com/office/officeart/2008/layout/LinedList"/>
    <dgm:cxn modelId="{AC7D7D0B-1027-473B-B0FC-8997F089672D}" type="presParOf" srcId="{AE04EBE1-A84D-451D-A2B6-E57FE55F9869}" destId="{8EA3723C-AC64-4261-A486-0128C0F2E865}" srcOrd="3" destOrd="0" presId="urn:microsoft.com/office/officeart/2008/layout/LinedList"/>
    <dgm:cxn modelId="{D6AB9372-C0A8-46EE-BCC8-6F74D18D08D0}" type="presParOf" srcId="{AE04EBE1-A84D-451D-A2B6-E57FE55F9869}" destId="{5D6B0B81-0286-4793-A2F7-5643796AE1BB}" srcOrd="4" destOrd="0" presId="urn:microsoft.com/office/officeart/2008/layout/LinedList"/>
    <dgm:cxn modelId="{25FF06FB-878F-4912-8636-7A72B5FAB63D}" type="presParOf" srcId="{5D6B0B81-0286-4793-A2F7-5643796AE1BB}" destId="{1429A568-7E3E-4A54-B38B-7F8B79F49AF5}" srcOrd="0" destOrd="0" presId="urn:microsoft.com/office/officeart/2008/layout/LinedList"/>
    <dgm:cxn modelId="{FAA9B29F-71E4-444C-BE49-F6756A597281}" type="presParOf" srcId="{5D6B0B81-0286-4793-A2F7-5643796AE1BB}" destId="{F6D1DE6C-BE69-497D-AC9D-46D811F4F38D}" srcOrd="1" destOrd="0" presId="urn:microsoft.com/office/officeart/2008/layout/LinedList"/>
    <dgm:cxn modelId="{2A9A2CE5-0FF4-4CA4-AB48-87EE94C68589}" type="presParOf" srcId="{5D6B0B81-0286-4793-A2F7-5643796AE1BB}" destId="{62513AB4-81B4-4EF3-98D8-75A4848DB0FD}" srcOrd="2" destOrd="0" presId="urn:microsoft.com/office/officeart/2008/layout/LinedList"/>
    <dgm:cxn modelId="{A3100438-58FD-4088-B316-CAEC821BDDD2}" type="presParOf" srcId="{AE04EBE1-A84D-451D-A2B6-E57FE55F9869}" destId="{4AB43F49-EB73-41BD-906A-7E983A83D4BD}" srcOrd="5" destOrd="0" presId="urn:microsoft.com/office/officeart/2008/layout/LinedList"/>
    <dgm:cxn modelId="{B4C6B8B1-44EF-4BE6-BFBA-0E0A62471F5A}" type="presParOf" srcId="{AE04EBE1-A84D-451D-A2B6-E57FE55F9869}" destId="{C3A377DD-B8B7-4756-9986-C646D30FBCFC}" srcOrd="6" destOrd="0" presId="urn:microsoft.com/office/officeart/2008/layout/LinedList"/>
    <dgm:cxn modelId="{D17EE5F2-56F1-4810-A6B5-A914CFB64BF7}" type="presParOf" srcId="{AE04EBE1-A84D-451D-A2B6-E57FE55F9869}" destId="{D71B1000-269C-4259-A8C7-ADC58435AA7D}" srcOrd="7" destOrd="0" presId="urn:microsoft.com/office/officeart/2008/layout/LinedList"/>
    <dgm:cxn modelId="{46A4AB6E-EFE0-463F-962A-7A983E83313E}" type="presParOf" srcId="{D71B1000-269C-4259-A8C7-ADC58435AA7D}" destId="{1169DC3F-ABE8-4FA2-B779-FB2657E40566}" srcOrd="0" destOrd="0" presId="urn:microsoft.com/office/officeart/2008/layout/LinedList"/>
    <dgm:cxn modelId="{53E64FCC-C187-4E20-BFC6-C121AFA7E993}" type="presParOf" srcId="{D71B1000-269C-4259-A8C7-ADC58435AA7D}" destId="{ED2F001F-9C0F-48E8-A859-0AFAE24A2D53}" srcOrd="1" destOrd="0" presId="urn:microsoft.com/office/officeart/2008/layout/LinedList"/>
    <dgm:cxn modelId="{659FD77A-6D9C-4123-AD09-C3DFFE2F4325}" type="presParOf" srcId="{D71B1000-269C-4259-A8C7-ADC58435AA7D}" destId="{D62DC68E-1EF2-4D8F-93EA-CE3E26AC5383}" srcOrd="2" destOrd="0" presId="urn:microsoft.com/office/officeart/2008/layout/LinedList"/>
    <dgm:cxn modelId="{7EB52032-1493-4147-B7A8-4C089E18273C}" type="presParOf" srcId="{AE04EBE1-A84D-451D-A2B6-E57FE55F9869}" destId="{2828B140-9164-46E8-8D2E-5721C6D34356}" srcOrd="8" destOrd="0" presId="urn:microsoft.com/office/officeart/2008/layout/LinedList"/>
    <dgm:cxn modelId="{B723CD02-E3F0-4407-8BE7-06DBCD24993C}" type="presParOf" srcId="{AE04EBE1-A84D-451D-A2B6-E57FE55F9869}" destId="{CE19F536-A232-4B54-8FFD-6E0341BB1B78}" srcOrd="9" destOrd="0" presId="urn:microsoft.com/office/officeart/2008/layout/LinedList"/>
    <dgm:cxn modelId="{01D8F353-4B21-450D-81E7-4FBB152D58E1}" type="presParOf" srcId="{AE04EBE1-A84D-451D-A2B6-E57FE55F9869}" destId="{58821028-9591-4C13-8B76-A79C9C3A9903}" srcOrd="10" destOrd="0" presId="urn:microsoft.com/office/officeart/2008/layout/LinedList"/>
    <dgm:cxn modelId="{6000D62A-D9E3-4017-952E-F1D97DBEB630}" type="presParOf" srcId="{58821028-9591-4C13-8B76-A79C9C3A9903}" destId="{923892CF-3725-4A5A-8B5F-6892EB64C7AE}" srcOrd="0" destOrd="0" presId="urn:microsoft.com/office/officeart/2008/layout/LinedList"/>
    <dgm:cxn modelId="{D03C4B14-4EC3-436B-894E-6FB0FF657114}" type="presParOf" srcId="{58821028-9591-4C13-8B76-A79C9C3A9903}" destId="{F386A7EE-C8F9-4FC5-8F42-926C72589825}" srcOrd="1" destOrd="0" presId="urn:microsoft.com/office/officeart/2008/layout/LinedList"/>
    <dgm:cxn modelId="{EEE74D69-79D0-4CCB-827F-2C3B243BB051}" type="presParOf" srcId="{58821028-9591-4C13-8B76-A79C9C3A9903}" destId="{C2661A3A-5571-42D2-91E3-ECDE16AB9DD8}" srcOrd="2" destOrd="0" presId="urn:microsoft.com/office/officeart/2008/layout/LinedList"/>
    <dgm:cxn modelId="{EDD0BE5C-A219-4832-B54E-60ED2E4CEAD7}" type="presParOf" srcId="{AE04EBE1-A84D-451D-A2B6-E57FE55F9869}" destId="{AC541C4F-2A8B-42AA-AC18-267F7DE40E2A}" srcOrd="11" destOrd="0" presId="urn:microsoft.com/office/officeart/2008/layout/LinedList"/>
    <dgm:cxn modelId="{550DD5DA-D82E-4763-A59C-3E587FF0BC37}" type="presParOf" srcId="{AE04EBE1-A84D-451D-A2B6-E57FE55F9869}" destId="{09630CA7-4EF9-4C81-82BB-6C6476193CFD}" srcOrd="12"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5AF011-DB9B-4F8F-BA45-B64F6BF1D5D2}">
      <dsp:nvSpPr>
        <dsp:cNvPr id="0" name=""/>
        <dsp:cNvSpPr/>
      </dsp:nvSpPr>
      <dsp:spPr>
        <a:xfrm>
          <a:off x="0" y="0"/>
          <a:ext cx="6797675" cy="0"/>
        </a:xfrm>
        <a:prstGeom prst="line">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6F70745-D885-44BE-B74D-3C0BBA286509}">
      <dsp:nvSpPr>
        <dsp:cNvPr id="0" name=""/>
        <dsp:cNvSpPr/>
      </dsp:nvSpPr>
      <dsp:spPr>
        <a:xfrm>
          <a:off x="0" y="0"/>
          <a:ext cx="1359535" cy="56499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7650" tIns="247650" rIns="247650" bIns="247650" numCol="1" spcCol="1270" anchor="t" anchorCtr="0">
          <a:noAutofit/>
        </a:bodyPr>
        <a:lstStyle/>
        <a:p>
          <a:pPr marL="0" lvl="0" indent="0" algn="l" defTabSz="2889250">
            <a:lnSpc>
              <a:spcPct val="90000"/>
            </a:lnSpc>
            <a:spcBef>
              <a:spcPct val="0"/>
            </a:spcBef>
            <a:spcAft>
              <a:spcPct val="35000"/>
            </a:spcAft>
            <a:buNone/>
          </a:pPr>
          <a:endParaRPr lang="en-US" sz="6500" kern="1200" dirty="0"/>
        </a:p>
      </dsp:txBody>
      <dsp:txXfrm>
        <a:off x="0" y="0"/>
        <a:ext cx="1359535" cy="5649912"/>
      </dsp:txXfrm>
    </dsp:sp>
    <dsp:sp modelId="{6E9EEEC5-419F-43DA-98FF-5CEDAFF392C8}">
      <dsp:nvSpPr>
        <dsp:cNvPr id="0" name=""/>
        <dsp:cNvSpPr/>
      </dsp:nvSpPr>
      <dsp:spPr>
        <a:xfrm>
          <a:off x="1461500" y="66416"/>
          <a:ext cx="5336174" cy="13283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dirty="0"/>
            <a:t>ASHRAE TC 5.2 (Duct Design) years ago recognized that HVAC system air leakage significantly increases fan energy consumption</a:t>
          </a:r>
        </a:p>
      </dsp:txBody>
      <dsp:txXfrm>
        <a:off x="1461500" y="66416"/>
        <a:ext cx="5336174" cy="1328336"/>
      </dsp:txXfrm>
    </dsp:sp>
    <dsp:sp modelId="{3B6B1ACD-BA3C-4F86-B009-07B481B6229B}">
      <dsp:nvSpPr>
        <dsp:cNvPr id="0" name=""/>
        <dsp:cNvSpPr/>
      </dsp:nvSpPr>
      <dsp:spPr>
        <a:xfrm>
          <a:off x="1359535" y="1394753"/>
          <a:ext cx="5438140" cy="0"/>
        </a:xfrm>
        <a:prstGeom prst="line">
          <a:avLst/>
        </a:prstGeom>
        <a:solidFill>
          <a:schemeClr val="accent2">
            <a:hueOff val="0"/>
            <a:satOff val="0"/>
            <a:lumOff val="0"/>
            <a:alphaOff val="0"/>
          </a:schemeClr>
        </a:solidFill>
        <a:ln w="15875" cap="flat" cmpd="sng" algn="ctr">
          <a:solidFill>
            <a:schemeClr val="accent2">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6D1DE6C-BE69-497D-AC9D-46D811F4F38D}">
      <dsp:nvSpPr>
        <dsp:cNvPr id="0" name=""/>
        <dsp:cNvSpPr/>
      </dsp:nvSpPr>
      <dsp:spPr>
        <a:xfrm>
          <a:off x="1461500" y="1461169"/>
          <a:ext cx="5336174" cy="13283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dirty="0"/>
            <a:t>Fan energy waste is between a square and cubic function of percentage increase of system airflow (due to system curve and static pressure control)</a:t>
          </a:r>
        </a:p>
      </dsp:txBody>
      <dsp:txXfrm>
        <a:off x="1461500" y="1461169"/>
        <a:ext cx="5336174" cy="1328336"/>
      </dsp:txXfrm>
    </dsp:sp>
    <dsp:sp modelId="{4AB43F49-EB73-41BD-906A-7E983A83D4BD}">
      <dsp:nvSpPr>
        <dsp:cNvPr id="0" name=""/>
        <dsp:cNvSpPr/>
      </dsp:nvSpPr>
      <dsp:spPr>
        <a:xfrm>
          <a:off x="1359535" y="2789506"/>
          <a:ext cx="5438140" cy="0"/>
        </a:xfrm>
        <a:prstGeom prst="line">
          <a:avLst/>
        </a:prstGeom>
        <a:solidFill>
          <a:schemeClr val="accent2">
            <a:hueOff val="0"/>
            <a:satOff val="0"/>
            <a:lumOff val="0"/>
            <a:alphaOff val="0"/>
          </a:schemeClr>
        </a:solidFill>
        <a:ln w="15875" cap="flat" cmpd="sng" algn="ctr">
          <a:solidFill>
            <a:schemeClr val="accent2">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D2F001F-9C0F-48E8-A859-0AFAE24A2D53}">
      <dsp:nvSpPr>
        <dsp:cNvPr id="0" name=""/>
        <dsp:cNvSpPr/>
      </dsp:nvSpPr>
      <dsp:spPr>
        <a:xfrm>
          <a:off x="1461500" y="2855922"/>
          <a:ext cx="5336174" cy="13283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dirty="0"/>
            <a:t>ASHRAE Handbook currently references system air leakage as percentage of airflow and not of air Leakage Classes (airtightness) or Seal Classes (construction method)</a:t>
          </a:r>
        </a:p>
      </dsp:txBody>
      <dsp:txXfrm>
        <a:off x="1461500" y="2855922"/>
        <a:ext cx="5336174" cy="1328336"/>
      </dsp:txXfrm>
    </dsp:sp>
    <dsp:sp modelId="{2828B140-9164-46E8-8D2E-5721C6D34356}">
      <dsp:nvSpPr>
        <dsp:cNvPr id="0" name=""/>
        <dsp:cNvSpPr/>
      </dsp:nvSpPr>
      <dsp:spPr>
        <a:xfrm>
          <a:off x="1359535" y="4184259"/>
          <a:ext cx="5438140" cy="0"/>
        </a:xfrm>
        <a:prstGeom prst="line">
          <a:avLst/>
        </a:prstGeom>
        <a:solidFill>
          <a:schemeClr val="accent2">
            <a:hueOff val="0"/>
            <a:satOff val="0"/>
            <a:lumOff val="0"/>
            <a:alphaOff val="0"/>
          </a:schemeClr>
        </a:solidFill>
        <a:ln w="15875" cap="flat" cmpd="sng" algn="ctr">
          <a:solidFill>
            <a:schemeClr val="accent2">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386A7EE-C8F9-4FC5-8F42-926C72589825}">
      <dsp:nvSpPr>
        <dsp:cNvPr id="0" name=""/>
        <dsp:cNvSpPr/>
      </dsp:nvSpPr>
      <dsp:spPr>
        <a:xfrm>
          <a:off x="1461500" y="4250675"/>
          <a:ext cx="5336174" cy="13283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dirty="0"/>
            <a:t>Common air leakage test method uses duct pressurization to determine airtightness, but cannot determine operating leakage flow</a:t>
          </a:r>
        </a:p>
      </dsp:txBody>
      <dsp:txXfrm>
        <a:off x="1461500" y="4250675"/>
        <a:ext cx="5336174" cy="1328336"/>
      </dsp:txXfrm>
    </dsp:sp>
    <dsp:sp modelId="{AC541C4F-2A8B-42AA-AC18-267F7DE40E2A}">
      <dsp:nvSpPr>
        <dsp:cNvPr id="0" name=""/>
        <dsp:cNvSpPr/>
      </dsp:nvSpPr>
      <dsp:spPr>
        <a:xfrm>
          <a:off x="1359535" y="5579012"/>
          <a:ext cx="5438140" cy="0"/>
        </a:xfrm>
        <a:prstGeom prst="line">
          <a:avLst/>
        </a:prstGeom>
        <a:solidFill>
          <a:schemeClr val="accent2">
            <a:hueOff val="0"/>
            <a:satOff val="0"/>
            <a:lumOff val="0"/>
            <a:alphaOff val="0"/>
          </a:schemeClr>
        </a:solidFill>
        <a:ln w="15875" cap="flat" cmpd="sng" algn="ctr">
          <a:solidFill>
            <a:schemeClr val="accent2">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07611A7-007C-4ACA-936C-E830C04BBB7B}" type="datetimeFigureOut">
              <a:rPr lang="en-US" smtClean="0"/>
              <a:t>1/12/2021</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16C93C5-3944-4D9A-AD37-D104F635A66D}" type="slidenum">
              <a:rPr lang="en-US" smtClean="0"/>
              <a:t>‹#›</a:t>
            </a:fld>
            <a:endParaRPr lang="en-US" dirty="0"/>
          </a:p>
        </p:txBody>
      </p:sp>
    </p:spTree>
    <p:extLst>
      <p:ext uri="{BB962C8B-B14F-4D97-AF65-F5344CB8AC3E}">
        <p14:creationId xmlns:p14="http://schemas.microsoft.com/office/powerpoint/2010/main" val="24807724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Spoiler alert! There is a total of 14 slides in this presentation. I am not going to read the slides nor cover all the bullet points they contain.</a:t>
            </a:r>
          </a:p>
          <a:p>
            <a:endParaRPr lang="en-US" dirty="0"/>
          </a:p>
          <a:p>
            <a:r>
              <a:rPr lang="en-US" dirty="0"/>
              <a:t>Going back almost 10-years this committee recognized that HVAC SYSTEM air leakage and not just DUCT air leakage was important regarding the HVAC system energy consumption.</a:t>
            </a:r>
          </a:p>
          <a:p>
            <a:endParaRPr lang="en-US" dirty="0"/>
          </a:p>
          <a:p>
            <a:r>
              <a:rPr lang="en-US" dirty="0"/>
              <a:t>This will be demonstrated by the upcoming presentation to be given by </a:t>
            </a:r>
            <a:r>
              <a:rPr lang="en-US"/>
              <a:t>Craig Wray </a:t>
            </a:r>
            <a:r>
              <a:rPr lang="en-US" dirty="0"/>
              <a:t>and is also elaborated in the current ASHRAE Handbooks.</a:t>
            </a:r>
          </a:p>
          <a:p>
            <a:endParaRPr lang="en-US" dirty="0"/>
          </a:p>
          <a:p>
            <a:r>
              <a:rPr lang="en-US" dirty="0"/>
              <a:t>Prior to this Standard a method of test to determine the % leakage of the design airflow was non-existent.</a:t>
            </a:r>
          </a:p>
        </p:txBody>
      </p:sp>
      <p:sp>
        <p:nvSpPr>
          <p:cNvPr id="4" name="Slide Number Placeholder 3"/>
          <p:cNvSpPr>
            <a:spLocks noGrp="1"/>
          </p:cNvSpPr>
          <p:nvPr>
            <p:ph type="sldNum" sz="quarter" idx="5"/>
          </p:nvPr>
        </p:nvSpPr>
        <p:spPr/>
        <p:txBody>
          <a:bodyPr/>
          <a:lstStyle/>
          <a:p>
            <a:fld id="{B16C93C5-3944-4D9A-AD37-D104F635A66D}" type="slidenum">
              <a:rPr lang="en-US" smtClean="0"/>
              <a:t>1</a:t>
            </a:fld>
            <a:endParaRPr lang="en-US" dirty="0"/>
          </a:p>
        </p:txBody>
      </p:sp>
    </p:spTree>
    <p:extLst>
      <p:ext uri="{BB962C8B-B14F-4D97-AF65-F5344CB8AC3E}">
        <p14:creationId xmlns:p14="http://schemas.microsoft.com/office/powerpoint/2010/main" val="28088335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a:t>The end results of a Standard 215 test is a repeatable percentage of air leakage with a stated statistical uncertainty.</a:t>
            </a:r>
          </a:p>
          <a:p>
            <a:endParaRPr lang="en-US" sz="1600" dirty="0"/>
          </a:p>
          <a:p>
            <a:r>
              <a:rPr lang="en-US" sz="1600" dirty="0"/>
              <a:t>Or….8% +/- 3.5% which would give you a statistical range of between 4.5% and 11.5% of the design </a:t>
            </a:r>
            <a:r>
              <a:rPr lang="en-US" sz="1600"/>
              <a:t>airflow.</a:t>
            </a:r>
            <a:endParaRPr lang="en-US" sz="1600" dirty="0"/>
          </a:p>
        </p:txBody>
      </p:sp>
      <p:sp>
        <p:nvSpPr>
          <p:cNvPr id="4" name="Slide Number Placeholder 3"/>
          <p:cNvSpPr>
            <a:spLocks noGrp="1"/>
          </p:cNvSpPr>
          <p:nvPr>
            <p:ph type="sldNum" sz="quarter" idx="10"/>
          </p:nvPr>
        </p:nvSpPr>
        <p:spPr/>
        <p:txBody>
          <a:bodyPr/>
          <a:lstStyle/>
          <a:p>
            <a:fld id="{B16C93C5-3944-4D9A-AD37-D104F635A66D}" type="slidenum">
              <a:rPr lang="en-US" smtClean="0"/>
              <a:t>2</a:t>
            </a:fld>
            <a:endParaRPr lang="en-US" dirty="0"/>
          </a:p>
        </p:txBody>
      </p:sp>
    </p:spTree>
    <p:extLst>
      <p:ext uri="{BB962C8B-B14F-4D97-AF65-F5344CB8AC3E}">
        <p14:creationId xmlns:p14="http://schemas.microsoft.com/office/powerpoint/2010/main" val="12008895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“uncertainty” analysis is based upon accepted statistical analysis.</a:t>
            </a:r>
          </a:p>
        </p:txBody>
      </p:sp>
      <p:sp>
        <p:nvSpPr>
          <p:cNvPr id="4" name="Slide Number Placeholder 3"/>
          <p:cNvSpPr>
            <a:spLocks noGrp="1"/>
          </p:cNvSpPr>
          <p:nvPr>
            <p:ph type="sldNum" sz="quarter" idx="5"/>
          </p:nvPr>
        </p:nvSpPr>
        <p:spPr/>
        <p:txBody>
          <a:bodyPr/>
          <a:lstStyle/>
          <a:p>
            <a:fld id="{B16C93C5-3944-4D9A-AD37-D104F635A66D}" type="slidenum">
              <a:rPr lang="en-US" smtClean="0"/>
              <a:t>3</a:t>
            </a:fld>
            <a:endParaRPr lang="en-US" dirty="0"/>
          </a:p>
        </p:txBody>
      </p:sp>
    </p:spTree>
    <p:extLst>
      <p:ext uri="{BB962C8B-B14F-4D97-AF65-F5344CB8AC3E}">
        <p14:creationId xmlns:p14="http://schemas.microsoft.com/office/powerpoint/2010/main" val="15625161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test applies to new and existing buildings, however, is limited to single duct supply and independent exhaust air systems.</a:t>
            </a:r>
          </a:p>
        </p:txBody>
      </p:sp>
      <p:sp>
        <p:nvSpPr>
          <p:cNvPr id="4" name="Slide Number Placeholder 3"/>
          <p:cNvSpPr>
            <a:spLocks noGrp="1"/>
          </p:cNvSpPr>
          <p:nvPr>
            <p:ph type="sldNum" sz="quarter" idx="5"/>
          </p:nvPr>
        </p:nvSpPr>
        <p:spPr/>
        <p:txBody>
          <a:bodyPr/>
          <a:lstStyle/>
          <a:p>
            <a:fld id="{B16C93C5-3944-4D9A-AD37-D104F635A66D}" type="slidenum">
              <a:rPr lang="en-US" smtClean="0"/>
              <a:t>4</a:t>
            </a:fld>
            <a:endParaRPr lang="en-US" dirty="0"/>
          </a:p>
        </p:txBody>
      </p:sp>
    </p:spTree>
    <p:extLst>
      <p:ext uri="{BB962C8B-B14F-4D97-AF65-F5344CB8AC3E}">
        <p14:creationId xmlns:p14="http://schemas.microsoft.com/office/powerpoint/2010/main" val="41709227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test DOES NOT…replace ductwork pressurization testing nor does it specify an acceptance criteria.</a:t>
            </a:r>
          </a:p>
        </p:txBody>
      </p:sp>
      <p:sp>
        <p:nvSpPr>
          <p:cNvPr id="4" name="Slide Number Placeholder 3"/>
          <p:cNvSpPr>
            <a:spLocks noGrp="1"/>
          </p:cNvSpPr>
          <p:nvPr>
            <p:ph type="sldNum" sz="quarter" idx="5"/>
          </p:nvPr>
        </p:nvSpPr>
        <p:spPr/>
        <p:txBody>
          <a:bodyPr/>
          <a:lstStyle/>
          <a:p>
            <a:fld id="{B16C93C5-3944-4D9A-AD37-D104F635A66D}" type="slidenum">
              <a:rPr lang="en-US" smtClean="0"/>
              <a:t>5</a:t>
            </a:fld>
            <a:endParaRPr lang="en-US" dirty="0"/>
          </a:p>
        </p:txBody>
      </p:sp>
    </p:spTree>
    <p:extLst>
      <p:ext uri="{BB962C8B-B14F-4D97-AF65-F5344CB8AC3E}">
        <p14:creationId xmlns:p14="http://schemas.microsoft.com/office/powerpoint/2010/main" val="1804624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method of test is short and straight forward on a total of 13 pages</a:t>
            </a:r>
          </a:p>
        </p:txBody>
      </p:sp>
      <p:sp>
        <p:nvSpPr>
          <p:cNvPr id="4" name="Slide Number Placeholder 3"/>
          <p:cNvSpPr>
            <a:spLocks noGrp="1"/>
          </p:cNvSpPr>
          <p:nvPr>
            <p:ph type="sldNum" sz="quarter" idx="5"/>
          </p:nvPr>
        </p:nvSpPr>
        <p:spPr/>
        <p:txBody>
          <a:bodyPr/>
          <a:lstStyle/>
          <a:p>
            <a:fld id="{B16C93C5-3944-4D9A-AD37-D104F635A66D}" type="slidenum">
              <a:rPr lang="en-US" smtClean="0"/>
              <a:t>6</a:t>
            </a:fld>
            <a:endParaRPr lang="en-US" dirty="0"/>
          </a:p>
        </p:txBody>
      </p:sp>
    </p:spTree>
    <p:extLst>
      <p:ext uri="{BB962C8B-B14F-4D97-AF65-F5344CB8AC3E}">
        <p14:creationId xmlns:p14="http://schemas.microsoft.com/office/powerpoint/2010/main" val="8148156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Most of the information , 47 pages, in this Standard is INFORMATIVE, not a part of the formal standard, with examples and excel spreadsheets</a:t>
            </a:r>
          </a:p>
        </p:txBody>
      </p:sp>
      <p:sp>
        <p:nvSpPr>
          <p:cNvPr id="4" name="Slide Number Placeholder 3"/>
          <p:cNvSpPr>
            <a:spLocks noGrp="1"/>
          </p:cNvSpPr>
          <p:nvPr>
            <p:ph type="sldNum" sz="quarter" idx="5"/>
          </p:nvPr>
        </p:nvSpPr>
        <p:spPr/>
        <p:txBody>
          <a:bodyPr/>
          <a:lstStyle/>
          <a:p>
            <a:fld id="{B16C93C5-3944-4D9A-AD37-D104F635A66D}" type="slidenum">
              <a:rPr lang="en-US" smtClean="0"/>
              <a:t>7</a:t>
            </a:fld>
            <a:endParaRPr lang="en-US" dirty="0"/>
          </a:p>
        </p:txBody>
      </p:sp>
    </p:spTree>
    <p:extLst>
      <p:ext uri="{BB962C8B-B14F-4D97-AF65-F5344CB8AC3E}">
        <p14:creationId xmlns:p14="http://schemas.microsoft.com/office/powerpoint/2010/main" val="9085256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“standard” duct pressurization test is fairly simple and understood.</a:t>
            </a:r>
          </a:p>
          <a:p>
            <a:endParaRPr lang="en-US" dirty="0"/>
          </a:p>
          <a:p>
            <a:r>
              <a:rPr lang="en-US" dirty="0"/>
              <a:t>The results of the test is a LEAKAGE CLASS and has served the industry for almost 30+ years.</a:t>
            </a:r>
          </a:p>
          <a:p>
            <a:endParaRPr lang="en-US" dirty="0"/>
          </a:p>
          <a:p>
            <a:r>
              <a:rPr lang="en-US" dirty="0"/>
              <a:t>Unfortunately, just like a sleep comfort bed, you end up with a number….. which is NOT related to energy usage.</a:t>
            </a:r>
          </a:p>
        </p:txBody>
      </p:sp>
      <p:sp>
        <p:nvSpPr>
          <p:cNvPr id="4" name="Slide Number Placeholder 3"/>
          <p:cNvSpPr>
            <a:spLocks noGrp="1"/>
          </p:cNvSpPr>
          <p:nvPr>
            <p:ph type="sldNum" sz="quarter" idx="5"/>
          </p:nvPr>
        </p:nvSpPr>
        <p:spPr/>
        <p:txBody>
          <a:bodyPr/>
          <a:lstStyle/>
          <a:p>
            <a:fld id="{B16C93C5-3944-4D9A-AD37-D104F635A66D}" type="slidenum">
              <a:rPr lang="en-US" smtClean="0"/>
              <a:t>8</a:t>
            </a:fld>
            <a:endParaRPr lang="en-US" dirty="0"/>
          </a:p>
        </p:txBody>
      </p:sp>
    </p:spTree>
    <p:extLst>
      <p:ext uri="{BB962C8B-B14F-4D97-AF65-F5344CB8AC3E}">
        <p14:creationId xmlns:p14="http://schemas.microsoft.com/office/powerpoint/2010/main" val="775406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Diagrammatically this shows a single ducted supply air system serving VAV boxes</a:t>
            </a:r>
          </a:p>
        </p:txBody>
      </p:sp>
      <p:sp>
        <p:nvSpPr>
          <p:cNvPr id="4" name="Slide Number Placeholder 3"/>
          <p:cNvSpPr>
            <a:spLocks noGrp="1"/>
          </p:cNvSpPr>
          <p:nvPr>
            <p:ph type="sldNum" sz="quarter" idx="5"/>
          </p:nvPr>
        </p:nvSpPr>
        <p:spPr/>
        <p:txBody>
          <a:bodyPr/>
          <a:lstStyle/>
          <a:p>
            <a:fld id="{B16C93C5-3944-4D9A-AD37-D104F635A66D}" type="slidenum">
              <a:rPr lang="en-US" smtClean="0"/>
              <a:t>9</a:t>
            </a:fld>
            <a:endParaRPr lang="en-US" dirty="0"/>
          </a:p>
        </p:txBody>
      </p:sp>
    </p:spTree>
    <p:extLst>
      <p:ext uri="{BB962C8B-B14F-4D97-AF65-F5344CB8AC3E}">
        <p14:creationId xmlns:p14="http://schemas.microsoft.com/office/powerpoint/2010/main" val="11261224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conduct a Standard 215 test……set reference flow and pressure…measure duct inlet airflow….measure summation of outlet airflow at the diffusers…and preform the uncertainty analysis to generate the results.</a:t>
            </a:r>
          </a:p>
          <a:p>
            <a:endParaRPr lang="en-US" dirty="0"/>
          </a:p>
          <a:p>
            <a:r>
              <a:rPr lang="en-US" dirty="0"/>
              <a:t>This is nothing significantly different what you would expect from a “traditional” test and balance of the HVAC system.</a:t>
            </a:r>
          </a:p>
        </p:txBody>
      </p:sp>
      <p:sp>
        <p:nvSpPr>
          <p:cNvPr id="4" name="Slide Number Placeholder 3"/>
          <p:cNvSpPr>
            <a:spLocks noGrp="1"/>
          </p:cNvSpPr>
          <p:nvPr>
            <p:ph type="sldNum" sz="quarter" idx="5"/>
          </p:nvPr>
        </p:nvSpPr>
        <p:spPr/>
        <p:txBody>
          <a:bodyPr/>
          <a:lstStyle/>
          <a:p>
            <a:fld id="{B16C93C5-3944-4D9A-AD37-D104F635A66D}" type="slidenum">
              <a:rPr lang="en-US" smtClean="0"/>
              <a:t>10</a:t>
            </a:fld>
            <a:endParaRPr lang="en-US" dirty="0"/>
          </a:p>
        </p:txBody>
      </p:sp>
    </p:spTree>
    <p:extLst>
      <p:ext uri="{BB962C8B-B14F-4D97-AF65-F5344CB8AC3E}">
        <p14:creationId xmlns:p14="http://schemas.microsoft.com/office/powerpoint/2010/main" val="30387740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reference operating condition is a DEFAULT setting that provides the greatest design airflow at the design pressure set point without doing harm.</a:t>
            </a:r>
          </a:p>
        </p:txBody>
      </p:sp>
      <p:sp>
        <p:nvSpPr>
          <p:cNvPr id="4" name="Slide Number Placeholder 3"/>
          <p:cNvSpPr>
            <a:spLocks noGrp="1"/>
          </p:cNvSpPr>
          <p:nvPr>
            <p:ph type="sldNum" sz="quarter" idx="5"/>
          </p:nvPr>
        </p:nvSpPr>
        <p:spPr/>
        <p:txBody>
          <a:bodyPr/>
          <a:lstStyle/>
          <a:p>
            <a:fld id="{B16C93C5-3944-4D9A-AD37-D104F635A66D}" type="slidenum">
              <a:rPr lang="en-US" smtClean="0"/>
              <a:t>11</a:t>
            </a:fld>
            <a:endParaRPr lang="en-US" dirty="0"/>
          </a:p>
        </p:txBody>
      </p:sp>
    </p:spTree>
    <p:extLst>
      <p:ext uri="{BB962C8B-B14F-4D97-AF65-F5344CB8AC3E}">
        <p14:creationId xmlns:p14="http://schemas.microsoft.com/office/powerpoint/2010/main" val="21041127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Standard 215 is a standardized and repeatable test to determine airflow leakage with a statistical uncertainty.</a:t>
            </a:r>
          </a:p>
          <a:p>
            <a:endParaRPr lang="en-US" dirty="0"/>
          </a:p>
          <a:p>
            <a:r>
              <a:rPr lang="en-US" dirty="0"/>
              <a:t>There is NO pass / fail criteria in this Standard.</a:t>
            </a:r>
          </a:p>
        </p:txBody>
      </p:sp>
      <p:sp>
        <p:nvSpPr>
          <p:cNvPr id="4" name="Slide Number Placeholder 3"/>
          <p:cNvSpPr>
            <a:spLocks noGrp="1"/>
          </p:cNvSpPr>
          <p:nvPr>
            <p:ph type="sldNum" sz="quarter" idx="5"/>
          </p:nvPr>
        </p:nvSpPr>
        <p:spPr/>
        <p:txBody>
          <a:bodyPr/>
          <a:lstStyle/>
          <a:p>
            <a:fld id="{B16C93C5-3944-4D9A-AD37-D104F635A66D}" type="slidenum">
              <a:rPr lang="en-US" smtClean="0"/>
              <a:t>12</a:t>
            </a:fld>
            <a:endParaRPr lang="en-US" dirty="0"/>
          </a:p>
        </p:txBody>
      </p:sp>
    </p:spTree>
    <p:extLst>
      <p:ext uri="{BB962C8B-B14F-4D97-AF65-F5344CB8AC3E}">
        <p14:creationId xmlns:p14="http://schemas.microsoft.com/office/powerpoint/2010/main" val="992462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statistical uncertainty analysis is influenced by the precision and accuracy of the flow measurement instruments AND the number of readings!</a:t>
            </a:r>
          </a:p>
          <a:p>
            <a:endParaRPr lang="en-US" dirty="0"/>
          </a:p>
          <a:p>
            <a:r>
              <a:rPr lang="en-US" dirty="0"/>
              <a:t>More accurate flow measurements and a larger number of readings results in a smaller uncertainty… or +/-% airflow.</a:t>
            </a:r>
          </a:p>
        </p:txBody>
      </p:sp>
      <p:sp>
        <p:nvSpPr>
          <p:cNvPr id="4" name="Slide Number Placeholder 3"/>
          <p:cNvSpPr>
            <a:spLocks noGrp="1"/>
          </p:cNvSpPr>
          <p:nvPr>
            <p:ph type="sldNum" sz="quarter" idx="5"/>
          </p:nvPr>
        </p:nvSpPr>
        <p:spPr/>
        <p:txBody>
          <a:bodyPr/>
          <a:lstStyle/>
          <a:p>
            <a:fld id="{B16C93C5-3944-4D9A-AD37-D104F635A66D}" type="slidenum">
              <a:rPr lang="en-US" smtClean="0"/>
              <a:t>13</a:t>
            </a:fld>
            <a:endParaRPr lang="en-US" dirty="0"/>
          </a:p>
        </p:txBody>
      </p:sp>
    </p:spTree>
    <p:extLst>
      <p:ext uri="{BB962C8B-B14F-4D97-AF65-F5344CB8AC3E}">
        <p14:creationId xmlns:p14="http://schemas.microsoft.com/office/powerpoint/2010/main" val="42829414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Standard is currently adopted by the US Army Corp of Engineers in their published “Deep Energy Retrofit Guide”.</a:t>
            </a:r>
          </a:p>
        </p:txBody>
      </p:sp>
      <p:sp>
        <p:nvSpPr>
          <p:cNvPr id="4" name="Slide Number Placeholder 3"/>
          <p:cNvSpPr>
            <a:spLocks noGrp="1"/>
          </p:cNvSpPr>
          <p:nvPr>
            <p:ph type="sldNum" sz="quarter" idx="5"/>
          </p:nvPr>
        </p:nvSpPr>
        <p:spPr/>
        <p:txBody>
          <a:bodyPr/>
          <a:lstStyle/>
          <a:p>
            <a:fld id="{B16C93C5-3944-4D9A-AD37-D104F635A66D}" type="slidenum">
              <a:rPr lang="en-US" smtClean="0"/>
              <a:t>14</a:t>
            </a:fld>
            <a:endParaRPr lang="en-US" dirty="0"/>
          </a:p>
        </p:txBody>
      </p:sp>
    </p:spTree>
    <p:extLst>
      <p:ext uri="{BB962C8B-B14F-4D97-AF65-F5344CB8AC3E}">
        <p14:creationId xmlns:p14="http://schemas.microsoft.com/office/powerpoint/2010/main" val="18707777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6979F44-505F-4A50-8EA6-D776DC4A3B7E}" type="datetime1">
              <a:rPr lang="en-US" smtClean="0"/>
              <a:t>1/12/2021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0DB278E-403F-4A88-94D1-63C016A70792}" type="slidenum">
              <a:rPr lang="en-US" smtClean="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90646003"/>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6979F44-505F-4A50-8EA6-D776DC4A3B7E}" type="datetime1">
              <a:rPr lang="en-US" smtClean="0"/>
              <a:t>1/12/2021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0DB278E-403F-4A88-94D1-63C016A70792}" type="slidenum">
              <a:rPr lang="en-US" smtClean="0"/>
              <a:t>‹#›</a:t>
            </a:fld>
            <a:endParaRPr lang="en-US" dirty="0"/>
          </a:p>
        </p:txBody>
      </p:sp>
    </p:spTree>
    <p:extLst>
      <p:ext uri="{BB962C8B-B14F-4D97-AF65-F5344CB8AC3E}">
        <p14:creationId xmlns:p14="http://schemas.microsoft.com/office/powerpoint/2010/main" val="3285863432"/>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979F44-505F-4A50-8EA6-D776DC4A3B7E}" type="datetime1">
              <a:rPr lang="en-US" smtClean="0"/>
              <a:t>1/12/2021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0DB278E-403F-4A88-94D1-63C016A70792}" type="slidenum">
              <a:rPr lang="en-US" smtClean="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31927028"/>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6979F44-505F-4A50-8EA6-D776DC4A3B7E}" type="datetime1">
              <a:rPr lang="en-US" smtClean="0"/>
              <a:t>1/12/2021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0DB278E-403F-4A88-94D1-63C016A70792}" type="slidenum">
              <a:rPr lang="en-US" smtClean="0"/>
              <a:t>‹#›</a:t>
            </a:fld>
            <a:endParaRPr lang="en-US" dirty="0"/>
          </a:p>
        </p:txBody>
      </p:sp>
    </p:spTree>
    <p:extLst>
      <p:ext uri="{BB962C8B-B14F-4D97-AF65-F5344CB8AC3E}">
        <p14:creationId xmlns:p14="http://schemas.microsoft.com/office/powerpoint/2010/main" val="520350060"/>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6979F44-505F-4A50-8EA6-D776DC4A3B7E}" type="datetime1">
              <a:rPr lang="en-US" smtClean="0"/>
              <a:t>1/12/2021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0DB278E-403F-4A88-94D1-63C016A70792}" type="slidenum">
              <a:rPr lang="en-US" smtClean="0"/>
              <a:t>‹#›</a:t>
            </a:fld>
            <a:endParaRPr lang="en-US" dirty="0"/>
          </a:p>
        </p:txBody>
      </p:sp>
    </p:spTree>
    <p:extLst>
      <p:ext uri="{BB962C8B-B14F-4D97-AF65-F5344CB8AC3E}">
        <p14:creationId xmlns:p14="http://schemas.microsoft.com/office/powerpoint/2010/main" val="1922214886"/>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6979F44-505F-4A50-8EA6-D776DC4A3B7E}" type="datetime1">
              <a:rPr lang="en-US" smtClean="0"/>
              <a:t>1/12/2021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0DB278E-403F-4A88-94D1-63C016A70792}" type="slidenum">
              <a:rPr lang="en-US" smtClean="0"/>
              <a:t>‹#›</a:t>
            </a:fld>
            <a:endParaRPr lang="en-US" dirty="0"/>
          </a:p>
        </p:txBody>
      </p:sp>
    </p:spTree>
    <p:extLst>
      <p:ext uri="{BB962C8B-B14F-4D97-AF65-F5344CB8AC3E}">
        <p14:creationId xmlns:p14="http://schemas.microsoft.com/office/powerpoint/2010/main" val="2802332120"/>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46979F44-505F-4A50-8EA6-D776DC4A3B7E}" type="datetime1">
              <a:rPr lang="en-US" smtClean="0"/>
              <a:t>1/12/2021</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fld id="{F0DB278E-403F-4A88-94D1-63C016A70792}" type="slidenum">
              <a:rPr lang="en-US" smtClean="0"/>
              <a:t>‹#›</a:t>
            </a:fld>
            <a:endParaRPr lang="en-US" dirty="0"/>
          </a:p>
        </p:txBody>
      </p:sp>
    </p:spTree>
    <p:extLst>
      <p:ext uri="{BB962C8B-B14F-4D97-AF65-F5344CB8AC3E}">
        <p14:creationId xmlns:p14="http://schemas.microsoft.com/office/powerpoint/2010/main" val="3271597188"/>
      </p:ext>
    </p:extLst>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46979F44-505F-4A50-8EA6-D776DC4A3B7E}" type="datetime1">
              <a:rPr lang="en-US" smtClean="0"/>
              <a:t>1/12/2021</a:t>
            </a:fld>
            <a:endParaRPr lang="en-US" dirty="0"/>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F0DB278E-403F-4A88-94D1-63C016A70792}" type="slidenum">
              <a:rPr lang="en-US" smtClean="0"/>
              <a:t>‹#›</a:t>
            </a:fld>
            <a:endParaRPr lang="en-US" dirty="0"/>
          </a:p>
        </p:txBody>
      </p:sp>
    </p:spTree>
    <p:extLst>
      <p:ext uri="{BB962C8B-B14F-4D97-AF65-F5344CB8AC3E}">
        <p14:creationId xmlns:p14="http://schemas.microsoft.com/office/powerpoint/2010/main" val="141004841"/>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6979F44-505F-4A50-8EA6-D776DC4A3B7E}" type="datetime1">
              <a:rPr lang="en-US" smtClean="0"/>
              <a:t>1/12/2021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0DB278E-403F-4A88-94D1-63C016A70792}" type="slidenum">
              <a:rPr lang="en-US" smtClean="0"/>
              <a:t>‹#›</a:t>
            </a:fld>
            <a:endParaRPr lang="en-US" dirty="0"/>
          </a:p>
        </p:txBody>
      </p:sp>
    </p:spTree>
    <p:extLst>
      <p:ext uri="{BB962C8B-B14F-4D97-AF65-F5344CB8AC3E}">
        <p14:creationId xmlns:p14="http://schemas.microsoft.com/office/powerpoint/2010/main" val="2560572453"/>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6979F44-505F-4A50-8EA6-D776DC4A3B7E}" type="datetime1">
              <a:rPr lang="en-US" smtClean="0"/>
              <a:t>1/12/2021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0DB278E-403F-4A88-94D1-63C016A70792}" type="slidenum">
              <a:rPr lang="en-US" smtClean="0"/>
              <a:t>‹#›</a:t>
            </a:fld>
            <a:endParaRPr lang="en-US" dirty="0"/>
          </a:p>
        </p:txBody>
      </p:sp>
    </p:spTree>
    <p:extLst>
      <p:ext uri="{BB962C8B-B14F-4D97-AF65-F5344CB8AC3E}">
        <p14:creationId xmlns:p14="http://schemas.microsoft.com/office/powerpoint/2010/main" val="757164199"/>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6979F44-505F-4A50-8EA6-D776DC4A3B7E}" type="datetime1">
              <a:rPr lang="en-US" smtClean="0"/>
              <a:t>1/12/2021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0DB278E-403F-4A88-94D1-63C016A70792}" type="slidenum">
              <a:rPr lang="en-US" smtClean="0"/>
              <a:t>‹#›</a:t>
            </a:fld>
            <a:endParaRPr lang="en-US" dirty="0"/>
          </a:p>
        </p:txBody>
      </p:sp>
    </p:spTree>
    <p:extLst>
      <p:ext uri="{BB962C8B-B14F-4D97-AF65-F5344CB8AC3E}">
        <p14:creationId xmlns:p14="http://schemas.microsoft.com/office/powerpoint/2010/main" val="2657990845"/>
      </p:ext>
    </p:extLst>
  </p:cSld>
  <p:clrMapOvr>
    <a:masterClrMapping/>
  </p:clrMapOvr>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46979F44-505F-4A50-8EA6-D776DC4A3B7E}" type="datetime1">
              <a:rPr lang="en-US" smtClean="0"/>
              <a:t>1/12/2021</a:t>
            </a:fld>
            <a:endParaRPr lang="en-US" dirty="0"/>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F0DB278E-403F-4A88-94D1-63C016A70792}" type="slidenum">
              <a:rPr lang="en-US" smtClean="0"/>
              <a:t>‹#›</a:t>
            </a:fld>
            <a:endParaRPr lang="en-US" dirty="0"/>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11" name="Picture 10">
            <a:extLst>
              <a:ext uri="{FF2B5EF4-FFF2-40B4-BE49-F238E27FC236}">
                <a16:creationId xmlns:a16="http://schemas.microsoft.com/office/drawing/2014/main" id="{18256296-BA56-4F53-9C13-1DCBB304EA36}"/>
              </a:ext>
            </a:extLst>
          </p:cNvPr>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3833003" y="85065"/>
            <a:ext cx="4597880" cy="803029"/>
          </a:xfrm>
          <a:prstGeom prst="rect">
            <a:avLst/>
          </a:prstGeom>
        </p:spPr>
      </p:pic>
      <p:pic>
        <p:nvPicPr>
          <p:cNvPr id="12" name="Picture 11">
            <a:extLst>
              <a:ext uri="{FF2B5EF4-FFF2-40B4-BE49-F238E27FC236}">
                <a16:creationId xmlns:a16="http://schemas.microsoft.com/office/drawing/2014/main" id="{A374617B-3C14-42AB-97B7-E6762B1532CF}"/>
              </a:ext>
            </a:extLst>
          </p:cNvPr>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133715" y="6356350"/>
            <a:ext cx="1222649" cy="375571"/>
          </a:xfrm>
          <a:prstGeom prst="rect">
            <a:avLst/>
          </a:prstGeom>
        </p:spPr>
      </p:pic>
      <p:sp>
        <p:nvSpPr>
          <p:cNvPr id="13" name="Rectangle 24">
            <a:extLst>
              <a:ext uri="{FF2B5EF4-FFF2-40B4-BE49-F238E27FC236}">
                <a16:creationId xmlns:a16="http://schemas.microsoft.com/office/drawing/2014/main" id="{5D002D9A-27BE-45AC-9D53-C9D56528F8FB}"/>
              </a:ext>
            </a:extLst>
          </p:cNvPr>
          <p:cNvSpPr>
            <a:spLocks noChangeArrowheads="1"/>
          </p:cNvSpPr>
          <p:nvPr userDrawn="1"/>
        </p:nvSpPr>
        <p:spPr bwMode="auto">
          <a:xfrm>
            <a:off x="0" y="471061"/>
            <a:ext cx="4411133" cy="612672"/>
          </a:xfrm>
          <a:prstGeom prst="rect">
            <a:avLst/>
          </a:prstGeom>
          <a:noFill/>
          <a:ln w="9525">
            <a:noFill/>
            <a:miter lim="800000"/>
            <a:headEnd/>
            <a:tailEnd/>
          </a:ln>
        </p:spPr>
        <p:txBody>
          <a:bodyPr lIns="92075" tIns="46038" rIns="92075" bIns="46038" anchor="ctr"/>
          <a:lstStyle/>
          <a:p>
            <a:pPr>
              <a:lnSpc>
                <a:spcPct val="140000"/>
              </a:lnSpc>
              <a:buSzPct val="125000"/>
            </a:pPr>
            <a:endParaRPr lang="sv-SE" dirty="0">
              <a:solidFill>
                <a:srgbClr val="025592"/>
              </a:solidFill>
              <a:latin typeface="Arial Black" pitchFamily="34" charset="0"/>
            </a:endParaRPr>
          </a:p>
        </p:txBody>
      </p:sp>
    </p:spTree>
    <p:extLst>
      <p:ext uri="{BB962C8B-B14F-4D97-AF65-F5344CB8AC3E}">
        <p14:creationId xmlns:p14="http://schemas.microsoft.com/office/powerpoint/2010/main" val="2577201928"/>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hf hdr="0" ft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6.jpe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6D16D1E-4205-49F5-BD2A-DA769947C1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a:extLst>
              <a:ext uri="{FF2B5EF4-FFF2-40B4-BE49-F238E27FC236}">
                <a16:creationId xmlns:a16="http://schemas.microsoft.com/office/drawing/2014/main" id="{012FD100-C039-4E03-B5E4-2EDFA7290A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34193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3" name="Straight Connector 12">
            <a:extLst>
              <a:ext uri="{FF2B5EF4-FFF2-40B4-BE49-F238E27FC236}">
                <a16:creationId xmlns:a16="http://schemas.microsoft.com/office/drawing/2014/main" id="{4418FCD2-8448-4A81-8EB4-72250F7827B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15" name="Rectangle 14">
            <a:extLst>
              <a:ext uri="{FF2B5EF4-FFF2-40B4-BE49-F238E27FC236}">
                <a16:creationId xmlns:a16="http://schemas.microsoft.com/office/drawing/2014/main" id="{FB5993E2-C02B-4335-ABA5-D8EC465551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C0B801A2-5622-4BE8-9AD2-C337A2CD00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 name="Rectangle 18">
            <a:extLst>
              <a:ext uri="{FF2B5EF4-FFF2-40B4-BE49-F238E27FC236}">
                <a16:creationId xmlns:a16="http://schemas.microsoft.com/office/drawing/2014/main" id="{B7AF614F-5BC3-4086-99F5-B87C5847A0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aphicFrame>
        <p:nvGraphicFramePr>
          <p:cNvPr id="5" name="TextBox 2">
            <a:extLst>
              <a:ext uri="{FF2B5EF4-FFF2-40B4-BE49-F238E27FC236}">
                <a16:creationId xmlns:a16="http://schemas.microsoft.com/office/drawing/2014/main" id="{5FDE32F0-E4A7-43FC-9012-B184C3FFB894}"/>
              </a:ext>
            </a:extLst>
          </p:cNvPr>
          <p:cNvGraphicFramePr/>
          <p:nvPr>
            <p:extLst>
              <p:ext uri="{D42A27DB-BD31-4B8C-83A1-F6EECF244321}">
                <p14:modId xmlns:p14="http://schemas.microsoft.com/office/powerpoint/2010/main" val="201759557"/>
              </p:ext>
            </p:extLst>
          </p:nvPr>
        </p:nvGraphicFramePr>
        <p:xfrm>
          <a:off x="4875728" y="692024"/>
          <a:ext cx="6797675" cy="56499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2" name="TextBox 11">
            <a:extLst>
              <a:ext uri="{FF2B5EF4-FFF2-40B4-BE49-F238E27FC236}">
                <a16:creationId xmlns:a16="http://schemas.microsoft.com/office/drawing/2014/main" id="{275A9155-0D0B-496D-919B-6407E2C68531}"/>
              </a:ext>
            </a:extLst>
          </p:cNvPr>
          <p:cNvSpPr txBox="1"/>
          <p:nvPr/>
        </p:nvSpPr>
        <p:spPr>
          <a:xfrm>
            <a:off x="253621" y="2547484"/>
            <a:ext cx="3532845" cy="1505027"/>
          </a:xfrm>
          <a:prstGeom prst="rect">
            <a:avLst/>
          </a:prstGeom>
          <a:noFill/>
        </p:spPr>
        <p:txBody>
          <a:bodyPr wrap="square">
            <a:spAutoFit/>
          </a:bodyPr>
          <a:lstStyle/>
          <a:p>
            <a:pPr lvl="0" defTabSz="914400">
              <a:lnSpc>
                <a:spcPct val="85000"/>
              </a:lnSpc>
              <a:spcBef>
                <a:spcPct val="0"/>
              </a:spcBef>
            </a:pPr>
            <a:r>
              <a:rPr lang="en-US" sz="3600" spc="-50" dirty="0">
                <a:solidFill>
                  <a:srgbClr val="FFFFFF"/>
                </a:solidFill>
                <a:latin typeface="Times New Roman" panose="02020603050405020304" pitchFamily="18" charset="0"/>
                <a:ea typeface="+mj-ea"/>
                <a:cs typeface="Times New Roman" panose="02020603050405020304" pitchFamily="18" charset="0"/>
              </a:rPr>
              <a:t>Why is there a need for Standard 215?</a:t>
            </a:r>
          </a:p>
        </p:txBody>
      </p:sp>
    </p:spTree>
    <p:extLst>
      <p:ext uri="{BB962C8B-B14F-4D97-AF65-F5344CB8AC3E}">
        <p14:creationId xmlns:p14="http://schemas.microsoft.com/office/powerpoint/2010/main" val="5016017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2C0B2E1-0268-42EC-ABD3-94F81A05BC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a:extLst>
              <a:ext uri="{FF2B5EF4-FFF2-40B4-BE49-F238E27FC236}">
                <a16:creationId xmlns:a16="http://schemas.microsoft.com/office/drawing/2014/main" id="{7D2256B4-48EA-40FC-BBC0-AA1EE6E008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2" name="Straight Connector 11">
            <a:extLst>
              <a:ext uri="{FF2B5EF4-FFF2-40B4-BE49-F238E27FC236}">
                <a16:creationId xmlns:a16="http://schemas.microsoft.com/office/drawing/2014/main" id="{3D44BCCA-102D-4A9D-B1E4-2450CAF0B05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14" name="Rectangle 13">
            <a:extLst>
              <a:ext uri="{FF2B5EF4-FFF2-40B4-BE49-F238E27FC236}">
                <a16:creationId xmlns:a16="http://schemas.microsoft.com/office/drawing/2014/main" id="{FBDCECDC-EEE3-4128-AA5E-82A8C08796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1097280" y="758952"/>
            <a:ext cx="10058400" cy="3892168"/>
          </a:xfrm>
          <a:prstGeom prst="rect">
            <a:avLst/>
          </a:prstGeom>
        </p:spPr>
        <p:txBody>
          <a:bodyPr vert="horz" lIns="91440" tIns="45720" rIns="91440" bIns="45720" rtlCol="0" anchor="b">
            <a:normAutofit/>
          </a:bodyPr>
          <a:lstStyle/>
          <a:p>
            <a:pPr defTabSz="914400">
              <a:lnSpc>
                <a:spcPct val="85000"/>
              </a:lnSpc>
              <a:spcBef>
                <a:spcPct val="0"/>
              </a:spcBef>
              <a:spcAft>
                <a:spcPts val="600"/>
              </a:spcAft>
            </a:pPr>
            <a:r>
              <a:rPr lang="en-US" sz="3800" spc="-50" dirty="0">
                <a:solidFill>
                  <a:schemeClr val="tx1">
                    <a:lumMod val="85000"/>
                    <a:lumOff val="15000"/>
                  </a:schemeClr>
                </a:solidFill>
                <a:latin typeface="+mj-lt"/>
                <a:ea typeface="+mj-ea"/>
                <a:cs typeface="+mj-cs"/>
              </a:rPr>
              <a:t>PURPOSE</a:t>
            </a:r>
          </a:p>
          <a:p>
            <a:pPr defTabSz="914400">
              <a:lnSpc>
                <a:spcPct val="85000"/>
              </a:lnSpc>
              <a:spcBef>
                <a:spcPct val="0"/>
              </a:spcBef>
              <a:spcAft>
                <a:spcPts val="600"/>
              </a:spcAft>
            </a:pPr>
            <a:endParaRPr lang="en-US" sz="3800" spc="-50" dirty="0">
              <a:solidFill>
                <a:schemeClr val="tx1">
                  <a:lumMod val="85000"/>
                  <a:lumOff val="15000"/>
                </a:schemeClr>
              </a:solidFill>
              <a:latin typeface="+mj-lt"/>
              <a:ea typeface="+mj-ea"/>
              <a:cs typeface="+mj-cs"/>
            </a:endParaRPr>
          </a:p>
          <a:p>
            <a:pPr defTabSz="914400">
              <a:lnSpc>
                <a:spcPct val="85000"/>
              </a:lnSpc>
              <a:spcBef>
                <a:spcPct val="0"/>
              </a:spcBef>
              <a:spcAft>
                <a:spcPts val="600"/>
              </a:spcAft>
            </a:pPr>
            <a:r>
              <a:rPr lang="en-US" sz="3800" spc="-50" dirty="0">
                <a:solidFill>
                  <a:schemeClr val="tx1">
                    <a:lumMod val="85000"/>
                    <a:lumOff val="15000"/>
                  </a:schemeClr>
                </a:solidFill>
                <a:latin typeface="+mj-lt"/>
                <a:ea typeface="+mj-ea"/>
                <a:cs typeface="+mj-cs"/>
              </a:rPr>
              <a:t>Standard 215 specifies a method of test to determine leakage airflow and fractional leakage of operating HVAC air distribution systems and determines the </a:t>
            </a:r>
            <a:r>
              <a:rPr lang="en-US" sz="3800" u="sng" spc="-50" dirty="0">
                <a:solidFill>
                  <a:schemeClr val="tx1">
                    <a:lumMod val="85000"/>
                    <a:lumOff val="15000"/>
                  </a:schemeClr>
                </a:solidFill>
                <a:latin typeface="+mj-lt"/>
                <a:ea typeface="+mj-ea"/>
                <a:cs typeface="+mj-cs"/>
              </a:rPr>
              <a:t>uncertainty of the test results.</a:t>
            </a:r>
          </a:p>
        </p:txBody>
      </p:sp>
      <p:sp>
        <p:nvSpPr>
          <p:cNvPr id="16" name="Rectangle 15">
            <a:extLst>
              <a:ext uri="{FF2B5EF4-FFF2-40B4-BE49-F238E27FC236}">
                <a16:creationId xmlns:a16="http://schemas.microsoft.com/office/drawing/2014/main" id="{4260EDE0-989C-4E16-AF94-F652294D82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953000"/>
            <a:ext cx="12188952"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a:extLst>
              <a:ext uri="{FF2B5EF4-FFF2-40B4-BE49-F238E27FC236}">
                <a16:creationId xmlns:a16="http://schemas.microsoft.com/office/drawing/2014/main" id="{1F3985C0-E548-44D2-B30E-F3E42DADE1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4906176"/>
            <a:ext cx="12188952"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extBox 1"/>
          <p:cNvSpPr txBox="1"/>
          <p:nvPr/>
        </p:nvSpPr>
        <p:spPr>
          <a:xfrm>
            <a:off x="865070" y="5533120"/>
            <a:ext cx="10717618" cy="646331"/>
          </a:xfrm>
          <a:prstGeom prst="rect">
            <a:avLst/>
          </a:prstGeom>
          <a:noFill/>
        </p:spPr>
        <p:txBody>
          <a:bodyPr wrap="square" rtlCol="0">
            <a:spAutoFit/>
          </a:bodyPr>
          <a:lstStyle/>
          <a:p>
            <a:pPr algn="ctr">
              <a:spcAft>
                <a:spcPts val="600"/>
              </a:spcAft>
            </a:pPr>
            <a:r>
              <a:rPr lang="en-US" sz="3600" dirty="0">
                <a:latin typeface="Times New Roman" panose="02020603050405020304" pitchFamily="18" charset="0"/>
                <a:cs typeface="Times New Roman" panose="02020603050405020304" pitchFamily="18" charset="0"/>
              </a:rPr>
              <a:t>8% ± 3.5% (range 4.5% - 11.5% of the design airflow)</a:t>
            </a:r>
          </a:p>
        </p:txBody>
      </p:sp>
    </p:spTree>
    <p:extLst>
      <p:ext uri="{BB962C8B-B14F-4D97-AF65-F5344CB8AC3E}">
        <p14:creationId xmlns:p14="http://schemas.microsoft.com/office/powerpoint/2010/main" val="1913103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74" name="Title 1"/>
          <p:cNvSpPr>
            <a:spLocks noGrp="1"/>
          </p:cNvSpPr>
          <p:nvPr>
            <p:ph type="title"/>
          </p:nvPr>
        </p:nvSpPr>
        <p:spPr>
          <a:xfrm>
            <a:off x="492370" y="605896"/>
            <a:ext cx="3084844" cy="5646208"/>
          </a:xfrm>
        </p:spPr>
        <p:txBody>
          <a:bodyPr anchor="ctr">
            <a:normAutofit/>
          </a:bodyPr>
          <a:lstStyle/>
          <a:p>
            <a:pPr eaLnBrk="1" hangingPunct="1"/>
            <a:r>
              <a:rPr lang="en-US" altLang="en-US" sz="3600" dirty="0">
                <a:solidFill>
                  <a:srgbClr val="FFFFFF"/>
                </a:solidFill>
                <a:latin typeface="Times New Roman" panose="02020603050405020304" pitchFamily="18" charset="0"/>
                <a:cs typeface="Times New Roman" panose="02020603050405020304" pitchFamily="18" charset="0"/>
              </a:rPr>
              <a:t>What is Uncertainty Analysis?</a:t>
            </a:r>
          </a:p>
        </p:txBody>
      </p:sp>
      <p:sp>
        <p:nvSpPr>
          <p:cNvPr id="76" name="Rectangle 75">
            <a:extLst>
              <a:ext uri="{FF2B5EF4-FFF2-40B4-BE49-F238E27FC236}">
                <a16:creationId xmlns:a16="http://schemas.microsoft.com/office/drawing/2014/main" id="{054B3F04-9EAC-45C0-B3CE-0387EEA10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75" name="Content Placeholder 2"/>
          <p:cNvSpPr>
            <a:spLocks noGrp="1"/>
          </p:cNvSpPr>
          <p:nvPr>
            <p:ph idx="1"/>
          </p:nvPr>
        </p:nvSpPr>
        <p:spPr>
          <a:xfrm>
            <a:off x="4742016" y="605896"/>
            <a:ext cx="6413663" cy="5646208"/>
          </a:xfrm>
        </p:spPr>
        <p:txBody>
          <a:bodyPr anchor="ctr">
            <a:normAutofit/>
          </a:bodyPr>
          <a:lstStyle/>
          <a:p>
            <a:pPr eaLnBrk="1" hangingPunct="1"/>
            <a:r>
              <a:rPr lang="en-US" altLang="en-US" dirty="0">
                <a:latin typeface="Times New Roman" panose="02020603050405020304" pitchFamily="18" charset="0"/>
                <a:cs typeface="Times New Roman" panose="02020603050405020304" pitchFamily="18" charset="0"/>
              </a:rPr>
              <a:t>Determine the uncertainty (“potential error”) of test results (measured or calculated) based on calibration and statistical analysis principles</a:t>
            </a:r>
          </a:p>
          <a:p>
            <a:pPr eaLnBrk="1" hangingPunct="1"/>
            <a:endParaRPr lang="en-US" altLang="en-US" dirty="0">
              <a:latin typeface="Times New Roman" panose="02020603050405020304" pitchFamily="18" charset="0"/>
              <a:cs typeface="Times New Roman" panose="02020603050405020304" pitchFamily="18" charset="0"/>
            </a:endParaRPr>
          </a:p>
          <a:p>
            <a:pPr eaLnBrk="1" hangingPunct="1"/>
            <a:r>
              <a:rPr lang="en-US" altLang="en-US" dirty="0">
                <a:latin typeface="Times New Roman" panose="02020603050405020304" pitchFamily="18" charset="0"/>
                <a:cs typeface="Times New Roman" panose="02020603050405020304" pitchFamily="18" charset="0"/>
              </a:rPr>
              <a:t>Terminology:</a:t>
            </a:r>
          </a:p>
          <a:p>
            <a:pPr lvl="1" eaLnBrk="1" hangingPunct="1">
              <a:spcAft>
                <a:spcPts val="1200"/>
              </a:spcAft>
            </a:pPr>
            <a:r>
              <a:rPr lang="en-US" altLang="en-US" u="sng" dirty="0">
                <a:latin typeface="Times New Roman" panose="02020603050405020304" pitchFamily="18" charset="0"/>
                <a:cs typeface="Times New Roman" panose="02020603050405020304" pitchFamily="18" charset="0"/>
              </a:rPr>
              <a:t>Bias</a:t>
            </a:r>
            <a:r>
              <a:rPr lang="en-US" altLang="en-US" dirty="0">
                <a:latin typeface="Times New Roman" panose="02020603050405020304" pitchFamily="18" charset="0"/>
                <a:cs typeface="Times New Roman" panose="02020603050405020304" pitchFamily="18" charset="0"/>
              </a:rPr>
              <a:t> error: mean difference that persists between true and indicated values being measured – minimized through calibration</a:t>
            </a:r>
          </a:p>
          <a:p>
            <a:pPr lvl="1" eaLnBrk="1" hangingPunct="1">
              <a:spcAft>
                <a:spcPts val="1200"/>
              </a:spcAft>
            </a:pPr>
            <a:r>
              <a:rPr lang="en-US" altLang="en-US" u="sng" dirty="0">
                <a:latin typeface="Times New Roman" panose="02020603050405020304" pitchFamily="18" charset="0"/>
                <a:cs typeface="Times New Roman" panose="02020603050405020304" pitchFamily="18" charset="0"/>
              </a:rPr>
              <a:t>Precision</a:t>
            </a:r>
            <a:r>
              <a:rPr lang="en-US" altLang="en-US" dirty="0">
                <a:latin typeface="Times New Roman" panose="02020603050405020304" pitchFamily="18" charset="0"/>
                <a:cs typeface="Times New Roman" panose="02020603050405020304" pitchFamily="18" charset="0"/>
              </a:rPr>
              <a:t> error: random error about mean that does not necessarily recur – reduced by increasing number of observations</a:t>
            </a:r>
          </a:p>
          <a:p>
            <a:pPr lvl="1" eaLnBrk="1" hangingPunct="1"/>
            <a:r>
              <a:rPr lang="en-US" altLang="en-US" u="sng" dirty="0">
                <a:latin typeface="Times New Roman" panose="02020603050405020304" pitchFamily="18" charset="0"/>
                <a:cs typeface="Times New Roman" panose="02020603050405020304" pitchFamily="18" charset="0"/>
              </a:rPr>
              <a:t>Accuracy</a:t>
            </a:r>
            <a:r>
              <a:rPr lang="en-US" altLang="en-US" dirty="0">
                <a:latin typeface="Times New Roman" panose="02020603050405020304" pitchFamily="18" charset="0"/>
                <a:cs typeface="Times New Roman" panose="02020603050405020304" pitchFamily="18" charset="0"/>
              </a:rPr>
              <a:t>: sum of bias and precision errors</a:t>
            </a:r>
          </a:p>
        </p:txBody>
      </p:sp>
    </p:spTree>
    <p:extLst>
      <p:ext uri="{BB962C8B-B14F-4D97-AF65-F5344CB8AC3E}">
        <p14:creationId xmlns:p14="http://schemas.microsoft.com/office/powerpoint/2010/main" val="11623165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FE9996-7EAC-4679-B37D-C1045F42F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a:extLst>
              <a:ext uri="{FF2B5EF4-FFF2-40B4-BE49-F238E27FC236}">
                <a16:creationId xmlns:a16="http://schemas.microsoft.com/office/drawing/2014/main" id="{761DF1FE-5CC8-43D2-A76C-93C76EEDE1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2" name="Straight Connector 11">
            <a:extLst>
              <a:ext uri="{FF2B5EF4-FFF2-40B4-BE49-F238E27FC236}">
                <a16:creationId xmlns:a16="http://schemas.microsoft.com/office/drawing/2014/main" id="{E161BEBD-A23C-409E-ABC7-73F9EDC02F2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14" name="Rectangle 13">
            <a:extLst>
              <a:ext uri="{FF2B5EF4-FFF2-40B4-BE49-F238E27FC236}">
                <a16:creationId xmlns:a16="http://schemas.microsoft.com/office/drawing/2014/main" id="{CECF0FC6-D57B-48B6-9036-F4FFD91A4B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3" name="TextBox 2"/>
          <p:cNvSpPr txBox="1"/>
          <p:nvPr/>
        </p:nvSpPr>
        <p:spPr>
          <a:xfrm>
            <a:off x="1044204" y="2023962"/>
            <a:ext cx="6697715" cy="3845131"/>
          </a:xfrm>
          <a:prstGeom prst="rect">
            <a:avLst/>
          </a:prstGeom>
        </p:spPr>
        <p:txBody>
          <a:bodyPr vert="horz" lIns="0" tIns="45720" rIns="0" bIns="45720" rtlCol="0">
            <a:normAutofit/>
          </a:bodyPr>
          <a:lstStyle/>
          <a:p>
            <a:pPr defTabSz="914400">
              <a:lnSpc>
                <a:spcPct val="90000"/>
              </a:lnSpc>
              <a:spcAft>
                <a:spcPts val="600"/>
              </a:spcAft>
              <a:buClr>
                <a:schemeClr val="accent1"/>
              </a:buClr>
              <a:buFont typeface="Calibri" panose="020F0502020204030204" pitchFamily="34" charset="0"/>
            </a:pPr>
            <a:r>
              <a:rPr lang="en-US" b="1" dirty="0">
                <a:solidFill>
                  <a:schemeClr val="tx1">
                    <a:lumMod val="75000"/>
                    <a:lumOff val="25000"/>
                  </a:schemeClr>
                </a:solidFill>
              </a:rPr>
              <a:t>2. SCOPE</a:t>
            </a:r>
          </a:p>
          <a:p>
            <a:pPr defTabSz="914400">
              <a:lnSpc>
                <a:spcPct val="90000"/>
              </a:lnSpc>
              <a:spcAft>
                <a:spcPts val="1800"/>
              </a:spcAft>
              <a:buClr>
                <a:schemeClr val="accent1"/>
              </a:buClr>
              <a:buFont typeface="Calibri" panose="020F0502020204030204" pitchFamily="34" charset="0"/>
            </a:pPr>
            <a:r>
              <a:rPr lang="en-US" b="1" dirty="0">
                <a:solidFill>
                  <a:schemeClr val="tx1">
                    <a:lumMod val="75000"/>
                    <a:lumOff val="25000"/>
                  </a:schemeClr>
                </a:solidFill>
              </a:rPr>
              <a:t>2.1 </a:t>
            </a:r>
            <a:r>
              <a:rPr lang="en-US" dirty="0">
                <a:solidFill>
                  <a:schemeClr val="tx1">
                    <a:lumMod val="75000"/>
                    <a:lumOff val="25000"/>
                  </a:schemeClr>
                </a:solidFill>
              </a:rPr>
              <a:t>This standard is for field application in both </a:t>
            </a:r>
            <a:r>
              <a:rPr lang="en-US" b="1" u="sng" dirty="0">
                <a:solidFill>
                  <a:schemeClr val="tx1">
                    <a:lumMod val="75000"/>
                    <a:lumOff val="25000"/>
                  </a:schemeClr>
                </a:solidFill>
              </a:rPr>
              <a:t>new and existing buildings.</a:t>
            </a:r>
          </a:p>
          <a:p>
            <a:pPr defTabSz="914400">
              <a:lnSpc>
                <a:spcPct val="90000"/>
              </a:lnSpc>
              <a:spcAft>
                <a:spcPts val="1800"/>
              </a:spcAft>
              <a:buClr>
                <a:schemeClr val="accent1"/>
              </a:buClr>
              <a:buFont typeface="Calibri" panose="020F0502020204030204" pitchFamily="34" charset="0"/>
            </a:pPr>
            <a:r>
              <a:rPr lang="en-US" b="1" dirty="0">
                <a:solidFill>
                  <a:schemeClr val="tx1">
                    <a:lumMod val="75000"/>
                    <a:lumOff val="25000"/>
                  </a:schemeClr>
                </a:solidFill>
              </a:rPr>
              <a:t>2.2 </a:t>
            </a:r>
            <a:r>
              <a:rPr lang="en-US" dirty="0">
                <a:solidFill>
                  <a:schemeClr val="tx1">
                    <a:lumMod val="75000"/>
                    <a:lumOff val="25000"/>
                  </a:schemeClr>
                </a:solidFill>
              </a:rPr>
              <a:t>This standard can be applied to determine whole-system or sectional leakage airflow.</a:t>
            </a:r>
          </a:p>
          <a:p>
            <a:pPr defTabSz="914400">
              <a:lnSpc>
                <a:spcPct val="90000"/>
              </a:lnSpc>
              <a:spcAft>
                <a:spcPts val="1800"/>
              </a:spcAft>
              <a:buClr>
                <a:schemeClr val="accent1"/>
              </a:buClr>
              <a:buFont typeface="Calibri" panose="020F0502020204030204" pitchFamily="34" charset="0"/>
            </a:pPr>
            <a:r>
              <a:rPr lang="en-US" b="1" dirty="0">
                <a:solidFill>
                  <a:schemeClr val="tx1">
                    <a:lumMod val="75000"/>
                    <a:lumOff val="25000"/>
                  </a:schemeClr>
                </a:solidFill>
              </a:rPr>
              <a:t>2.3 </a:t>
            </a:r>
            <a:r>
              <a:rPr lang="en-US" dirty="0">
                <a:solidFill>
                  <a:schemeClr val="tx1">
                    <a:lumMod val="75000"/>
                    <a:lumOff val="25000"/>
                  </a:schemeClr>
                </a:solidFill>
              </a:rPr>
              <a:t>This standard provides (1) test procedures and requirements for measuring inlet and outlet airflows during system operation, and methods for (2) calculating leakage airflows to/from system surroundings, (3) calculating leakage test uncertainties, (4) documenting the test plan, and (5) reporting test results.</a:t>
            </a:r>
          </a:p>
          <a:p>
            <a:pPr defTabSz="914400">
              <a:lnSpc>
                <a:spcPct val="90000"/>
              </a:lnSpc>
              <a:spcAft>
                <a:spcPts val="1800"/>
              </a:spcAft>
              <a:buClr>
                <a:schemeClr val="accent1"/>
              </a:buClr>
              <a:buFont typeface="Calibri" panose="020F0502020204030204" pitchFamily="34" charset="0"/>
            </a:pPr>
            <a:r>
              <a:rPr lang="en-US" b="1" u="sng" dirty="0">
                <a:solidFill>
                  <a:schemeClr val="tx1">
                    <a:lumMod val="75000"/>
                    <a:lumOff val="25000"/>
                  </a:schemeClr>
                </a:solidFill>
              </a:rPr>
              <a:t>2.4 The test procedures in this standard are limited to single-duct supply and independent exhaust air systems.</a:t>
            </a:r>
          </a:p>
        </p:txBody>
      </p:sp>
      <p:sp>
        <p:nvSpPr>
          <p:cNvPr id="16" name="Rectangle 15">
            <a:extLst>
              <a:ext uri="{FF2B5EF4-FFF2-40B4-BE49-F238E27FC236}">
                <a16:creationId xmlns:a16="http://schemas.microsoft.com/office/drawing/2014/main" id="{717A211C-5863-4303-AC3D-AEBFDF6D6A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44150"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a:extLst>
              <a:ext uri="{FF2B5EF4-FFF2-40B4-BE49-F238E27FC236}">
                <a16:creationId xmlns:a16="http://schemas.microsoft.com/office/drawing/2014/main" id="{087519CD-2FFF-42E3-BB0C-FEAA828BA5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32823"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2599941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FE9996-7EAC-4679-B37D-C1045F42F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a:extLst>
              <a:ext uri="{FF2B5EF4-FFF2-40B4-BE49-F238E27FC236}">
                <a16:creationId xmlns:a16="http://schemas.microsoft.com/office/drawing/2014/main" id="{761DF1FE-5CC8-43D2-A76C-93C76EEDE1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2" name="Straight Connector 11">
            <a:extLst>
              <a:ext uri="{FF2B5EF4-FFF2-40B4-BE49-F238E27FC236}">
                <a16:creationId xmlns:a16="http://schemas.microsoft.com/office/drawing/2014/main" id="{E161BEBD-A23C-409E-ABC7-73F9EDC02F2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14" name="Rectangle 13">
            <a:extLst>
              <a:ext uri="{FF2B5EF4-FFF2-40B4-BE49-F238E27FC236}">
                <a16:creationId xmlns:a16="http://schemas.microsoft.com/office/drawing/2014/main" id="{CECF0FC6-D57B-48B6-9036-F4FFD91A4B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3" name="TextBox 2"/>
          <p:cNvSpPr txBox="1"/>
          <p:nvPr/>
        </p:nvSpPr>
        <p:spPr>
          <a:xfrm>
            <a:off x="1044204" y="2023962"/>
            <a:ext cx="6697715" cy="3845131"/>
          </a:xfrm>
          <a:prstGeom prst="rect">
            <a:avLst/>
          </a:prstGeom>
        </p:spPr>
        <p:txBody>
          <a:bodyPr vert="horz" lIns="0" tIns="45720" rIns="0" bIns="45720" rtlCol="0">
            <a:normAutofit/>
          </a:bodyPr>
          <a:lstStyle/>
          <a:p>
            <a:pPr defTabSz="914400">
              <a:lnSpc>
                <a:spcPct val="90000"/>
              </a:lnSpc>
              <a:spcAft>
                <a:spcPts val="1800"/>
              </a:spcAft>
              <a:buClr>
                <a:schemeClr val="accent1"/>
              </a:buClr>
              <a:buFont typeface="Calibri" panose="020F0502020204030204" pitchFamily="34" charset="0"/>
            </a:pPr>
            <a:r>
              <a:rPr lang="en-US" b="1" dirty="0">
                <a:solidFill>
                  <a:schemeClr val="tx1">
                    <a:lumMod val="75000"/>
                    <a:lumOff val="25000"/>
                  </a:schemeClr>
                </a:solidFill>
              </a:rPr>
              <a:t>2.5 </a:t>
            </a:r>
            <a:r>
              <a:rPr lang="en-US" dirty="0">
                <a:solidFill>
                  <a:schemeClr val="tx1">
                    <a:lumMod val="75000"/>
                    <a:lumOff val="25000"/>
                  </a:schemeClr>
                </a:solidFill>
              </a:rPr>
              <a:t>This standard is not for determining return air leakage.</a:t>
            </a:r>
          </a:p>
          <a:p>
            <a:pPr defTabSz="914400">
              <a:lnSpc>
                <a:spcPct val="90000"/>
              </a:lnSpc>
              <a:spcAft>
                <a:spcPts val="1800"/>
              </a:spcAft>
              <a:buClr>
                <a:schemeClr val="accent1"/>
              </a:buClr>
              <a:buFont typeface="Calibri" panose="020F0502020204030204" pitchFamily="34" charset="0"/>
            </a:pPr>
            <a:r>
              <a:rPr lang="en-US" b="1" dirty="0">
                <a:solidFill>
                  <a:schemeClr val="tx1">
                    <a:lumMod val="75000"/>
                    <a:lumOff val="25000"/>
                  </a:schemeClr>
                </a:solidFill>
              </a:rPr>
              <a:t>2.6 </a:t>
            </a:r>
            <a:r>
              <a:rPr lang="en-US" dirty="0">
                <a:solidFill>
                  <a:schemeClr val="tx1">
                    <a:lumMod val="75000"/>
                    <a:lumOff val="25000"/>
                  </a:schemeClr>
                </a:solidFill>
              </a:rPr>
              <a:t>This standard is not for determining leakage involving ceiling and floor plenums, systems serving pressure-controlled spaces, and air dispersion systems.</a:t>
            </a:r>
          </a:p>
          <a:p>
            <a:pPr defTabSz="914400">
              <a:lnSpc>
                <a:spcPct val="90000"/>
              </a:lnSpc>
              <a:spcAft>
                <a:spcPts val="1800"/>
              </a:spcAft>
              <a:buClr>
                <a:schemeClr val="accent1"/>
              </a:buClr>
              <a:buFont typeface="Calibri" panose="020F0502020204030204" pitchFamily="34" charset="0"/>
            </a:pPr>
            <a:r>
              <a:rPr lang="en-US" b="1" u="sng" dirty="0">
                <a:solidFill>
                  <a:schemeClr val="tx1">
                    <a:lumMod val="75000"/>
                    <a:lumOff val="25000"/>
                  </a:schemeClr>
                </a:solidFill>
              </a:rPr>
              <a:t>2.7 This standard does not replace ductwork pressurization leakage testing</a:t>
            </a:r>
            <a:r>
              <a:rPr lang="en-US" dirty="0">
                <a:solidFill>
                  <a:schemeClr val="tx1">
                    <a:lumMod val="75000"/>
                    <a:lumOff val="25000"/>
                  </a:schemeClr>
                </a:solidFill>
              </a:rPr>
              <a:t>.</a:t>
            </a:r>
          </a:p>
          <a:p>
            <a:pPr defTabSz="914400">
              <a:lnSpc>
                <a:spcPct val="90000"/>
              </a:lnSpc>
              <a:spcAft>
                <a:spcPts val="1800"/>
              </a:spcAft>
              <a:buClr>
                <a:schemeClr val="accent1"/>
              </a:buClr>
              <a:buFont typeface="Calibri" panose="020F0502020204030204" pitchFamily="34" charset="0"/>
            </a:pPr>
            <a:r>
              <a:rPr lang="en-US" b="1" u="sng" dirty="0">
                <a:solidFill>
                  <a:schemeClr val="tx1">
                    <a:lumMod val="75000"/>
                    <a:lumOff val="25000"/>
                  </a:schemeClr>
                </a:solidFill>
              </a:rPr>
              <a:t>2.8 This standard does not specify leakage acceptance criteria.</a:t>
            </a:r>
          </a:p>
          <a:p>
            <a:pPr defTabSz="914400">
              <a:lnSpc>
                <a:spcPct val="90000"/>
              </a:lnSpc>
              <a:spcAft>
                <a:spcPts val="600"/>
              </a:spcAft>
              <a:buClr>
                <a:schemeClr val="accent1"/>
              </a:buClr>
              <a:buFont typeface="Calibri" panose="020F0502020204030204" pitchFamily="34" charset="0"/>
            </a:pPr>
            <a:r>
              <a:rPr lang="en-US" b="1" dirty="0">
                <a:solidFill>
                  <a:schemeClr val="tx1">
                    <a:lumMod val="75000"/>
                    <a:lumOff val="25000"/>
                  </a:schemeClr>
                </a:solidFill>
              </a:rPr>
              <a:t>2.9 </a:t>
            </a:r>
            <a:r>
              <a:rPr lang="en-US" dirty="0">
                <a:solidFill>
                  <a:schemeClr val="tx1">
                    <a:lumMod val="75000"/>
                    <a:lumOff val="25000"/>
                  </a:schemeClr>
                </a:solidFill>
              </a:rPr>
              <a:t>This standard shall not be used to override any safety, health, or critical process requirements.</a:t>
            </a:r>
          </a:p>
        </p:txBody>
      </p:sp>
      <p:sp>
        <p:nvSpPr>
          <p:cNvPr id="16" name="Rectangle 15">
            <a:extLst>
              <a:ext uri="{FF2B5EF4-FFF2-40B4-BE49-F238E27FC236}">
                <a16:creationId xmlns:a16="http://schemas.microsoft.com/office/drawing/2014/main" id="{717A211C-5863-4303-AC3D-AEBFDF6D6A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44150"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a:extLst>
              <a:ext uri="{FF2B5EF4-FFF2-40B4-BE49-F238E27FC236}">
                <a16:creationId xmlns:a16="http://schemas.microsoft.com/office/drawing/2014/main" id="{087519CD-2FFF-42E3-BB0C-FEAA828BA5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32823"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6497936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tint val="90000"/>
            <a:shade val="97000"/>
            <a:satMod val="130000"/>
          </a:schemeClr>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FE9996-7EAC-4679-B37D-C1045F42F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a:extLst>
              <a:ext uri="{FF2B5EF4-FFF2-40B4-BE49-F238E27FC236}">
                <a16:creationId xmlns:a16="http://schemas.microsoft.com/office/drawing/2014/main" id="{761DF1FE-5CC8-43D2-A76C-93C76EEDE1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2" name="Straight Connector 11">
            <a:extLst>
              <a:ext uri="{FF2B5EF4-FFF2-40B4-BE49-F238E27FC236}">
                <a16:creationId xmlns:a16="http://schemas.microsoft.com/office/drawing/2014/main" id="{E161BEBD-A23C-409E-ABC7-73F9EDC02F2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14" name="Rectangle 13">
            <a:extLst>
              <a:ext uri="{FF2B5EF4-FFF2-40B4-BE49-F238E27FC236}">
                <a16:creationId xmlns:a16="http://schemas.microsoft.com/office/drawing/2014/main" id="{C8DD82D3-D002-45B0-B16A-82B3DA4EFD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6" name="Straight Connector 15">
            <a:extLst>
              <a:ext uri="{FF2B5EF4-FFF2-40B4-BE49-F238E27FC236}">
                <a16:creationId xmlns:a16="http://schemas.microsoft.com/office/drawing/2014/main" id="{9F09C252-16FE-4557-AD6D-BB5CA773496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42053" y="1570271"/>
            <a:ext cx="0" cy="3200400"/>
          </a:xfrm>
          <a:prstGeom prst="line">
            <a:avLst/>
          </a:prstGeom>
          <a:ln w="31750">
            <a:solidFill>
              <a:schemeClr val="accent2"/>
            </a:solidFill>
            <a:miter lim="800000"/>
          </a:ln>
        </p:spPr>
        <p:style>
          <a:lnRef idx="1">
            <a:schemeClr val="accent1"/>
          </a:lnRef>
          <a:fillRef idx="0">
            <a:schemeClr val="accent1"/>
          </a:fillRef>
          <a:effectRef idx="0">
            <a:schemeClr val="accent1"/>
          </a:effectRef>
          <a:fontRef idx="minor">
            <a:schemeClr val="tx1"/>
          </a:fontRef>
        </p:style>
      </p:cxnSp>
      <p:sp>
        <p:nvSpPr>
          <p:cNvPr id="3" name="TextBox 2"/>
          <p:cNvSpPr txBox="1"/>
          <p:nvPr/>
        </p:nvSpPr>
        <p:spPr>
          <a:xfrm>
            <a:off x="4351019" y="643466"/>
            <a:ext cx="6895973" cy="5225628"/>
          </a:xfrm>
          <a:prstGeom prst="rect">
            <a:avLst/>
          </a:prstGeom>
        </p:spPr>
        <p:txBody>
          <a:bodyPr vert="horz" lIns="0" tIns="45720" rIns="0" bIns="45720" rtlCol="0" anchor="ctr">
            <a:normAutofit/>
          </a:bodyPr>
          <a:lstStyle/>
          <a:p>
            <a:pPr defTabSz="914400">
              <a:lnSpc>
                <a:spcPct val="90000"/>
              </a:lnSpc>
              <a:spcAft>
                <a:spcPts val="600"/>
              </a:spcAft>
              <a:buClr>
                <a:schemeClr val="accent1"/>
              </a:buClr>
              <a:buFont typeface="Calibri" panose="020F0502020204030204" pitchFamily="34" charset="0"/>
            </a:pPr>
            <a:r>
              <a:rPr lang="en-US">
                <a:solidFill>
                  <a:schemeClr val="tx1">
                    <a:lumMod val="75000"/>
                    <a:lumOff val="25000"/>
                  </a:schemeClr>
                </a:solidFill>
              </a:rPr>
              <a:t>The test procedure (13 pages):</a:t>
            </a:r>
          </a:p>
          <a:p>
            <a:pPr marL="914400" indent="-342900" defTabSz="914400">
              <a:lnSpc>
                <a:spcPct val="90000"/>
              </a:lnSpc>
              <a:spcAft>
                <a:spcPts val="600"/>
              </a:spcAft>
              <a:buClr>
                <a:schemeClr val="accent1"/>
              </a:buClr>
              <a:buFont typeface="Calibri" panose="020F0502020204030204" pitchFamily="34" charset="0"/>
              <a:buChar char="•"/>
            </a:pPr>
            <a:r>
              <a:rPr lang="en-US">
                <a:solidFill>
                  <a:schemeClr val="tx1">
                    <a:lumMod val="75000"/>
                    <a:lumOff val="25000"/>
                  </a:schemeClr>
                </a:solidFill>
              </a:rPr>
              <a:t>Instrumentation (1 page)</a:t>
            </a:r>
          </a:p>
          <a:p>
            <a:pPr marL="914400" indent="-342900" defTabSz="914400">
              <a:lnSpc>
                <a:spcPct val="90000"/>
              </a:lnSpc>
              <a:spcAft>
                <a:spcPts val="600"/>
              </a:spcAft>
              <a:buClr>
                <a:schemeClr val="accent1"/>
              </a:buClr>
              <a:buFont typeface="Calibri" panose="020F0502020204030204" pitchFamily="34" charset="0"/>
              <a:buChar char="•"/>
            </a:pPr>
            <a:r>
              <a:rPr lang="en-US">
                <a:solidFill>
                  <a:schemeClr val="tx1">
                    <a:lumMod val="75000"/>
                    <a:lumOff val="25000"/>
                  </a:schemeClr>
                </a:solidFill>
              </a:rPr>
              <a:t>Test Setup (4 pages)</a:t>
            </a:r>
          </a:p>
          <a:p>
            <a:pPr marL="914400" indent="-342900" defTabSz="914400">
              <a:lnSpc>
                <a:spcPct val="90000"/>
              </a:lnSpc>
              <a:spcAft>
                <a:spcPts val="600"/>
              </a:spcAft>
              <a:buClr>
                <a:schemeClr val="accent1"/>
              </a:buClr>
              <a:buFont typeface="Calibri" panose="020F0502020204030204" pitchFamily="34" charset="0"/>
              <a:buChar char="•"/>
            </a:pPr>
            <a:r>
              <a:rPr lang="en-US">
                <a:solidFill>
                  <a:schemeClr val="tx1">
                    <a:lumMod val="75000"/>
                    <a:lumOff val="25000"/>
                  </a:schemeClr>
                </a:solidFill>
              </a:rPr>
              <a:t>Test Procedure (7 pages) – this also includes the calculation procedure</a:t>
            </a:r>
          </a:p>
          <a:p>
            <a:pPr marL="914400" indent="-342900" defTabSz="914400">
              <a:lnSpc>
                <a:spcPct val="90000"/>
              </a:lnSpc>
              <a:spcAft>
                <a:spcPts val="600"/>
              </a:spcAft>
              <a:buClr>
                <a:schemeClr val="accent1"/>
              </a:buClr>
              <a:buFont typeface="Calibri" panose="020F0502020204030204" pitchFamily="34" charset="0"/>
              <a:buChar char="•"/>
            </a:pPr>
            <a:r>
              <a:rPr lang="en-US">
                <a:solidFill>
                  <a:schemeClr val="tx1">
                    <a:lumMod val="75000"/>
                    <a:lumOff val="25000"/>
                  </a:schemeClr>
                </a:solidFill>
              </a:rPr>
              <a:t>Test Report (1 page)</a:t>
            </a:r>
          </a:p>
        </p:txBody>
      </p:sp>
      <p:sp>
        <p:nvSpPr>
          <p:cNvPr id="18" name="Rectangle 17">
            <a:extLst>
              <a:ext uri="{FF2B5EF4-FFF2-40B4-BE49-F238E27FC236}">
                <a16:creationId xmlns:a16="http://schemas.microsoft.com/office/drawing/2014/main" id="{4C15B19B-E7BB-4060-B12F-3CDA8EF16A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336792"/>
            <a:ext cx="12188825" cy="521208"/>
          </a:xfrm>
          <a:prstGeom prst="rect">
            <a:avLst/>
          </a:prstGeom>
          <a:solidFill>
            <a:schemeClr val="bg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800467617"/>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tint val="90000"/>
            <a:shade val="97000"/>
            <a:satMod val="130000"/>
          </a:schemeClr>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FE9996-7EAC-4679-B37D-C1045F42F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a:extLst>
              <a:ext uri="{FF2B5EF4-FFF2-40B4-BE49-F238E27FC236}">
                <a16:creationId xmlns:a16="http://schemas.microsoft.com/office/drawing/2014/main" id="{761DF1FE-5CC8-43D2-A76C-93C76EEDE1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2" name="Straight Connector 11">
            <a:extLst>
              <a:ext uri="{FF2B5EF4-FFF2-40B4-BE49-F238E27FC236}">
                <a16:creationId xmlns:a16="http://schemas.microsoft.com/office/drawing/2014/main" id="{E161BEBD-A23C-409E-ABC7-73F9EDC02F2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14" name="Rectangle 13">
            <a:extLst>
              <a:ext uri="{FF2B5EF4-FFF2-40B4-BE49-F238E27FC236}">
                <a16:creationId xmlns:a16="http://schemas.microsoft.com/office/drawing/2014/main" id="{C8DD82D3-D002-45B0-B16A-82B3DA4EFD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6" name="Straight Connector 15">
            <a:extLst>
              <a:ext uri="{FF2B5EF4-FFF2-40B4-BE49-F238E27FC236}">
                <a16:creationId xmlns:a16="http://schemas.microsoft.com/office/drawing/2014/main" id="{9F09C252-16FE-4557-AD6D-BB5CA773496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42053" y="1570271"/>
            <a:ext cx="0" cy="3200400"/>
          </a:xfrm>
          <a:prstGeom prst="line">
            <a:avLst/>
          </a:prstGeom>
          <a:ln w="31750">
            <a:solidFill>
              <a:schemeClr val="accent2"/>
            </a:solidFill>
            <a:miter lim="800000"/>
          </a:ln>
        </p:spPr>
        <p:style>
          <a:lnRef idx="1">
            <a:schemeClr val="accent1"/>
          </a:lnRef>
          <a:fillRef idx="0">
            <a:schemeClr val="accent1"/>
          </a:fillRef>
          <a:effectRef idx="0">
            <a:schemeClr val="accent1"/>
          </a:effectRef>
          <a:fontRef idx="minor">
            <a:schemeClr val="tx1"/>
          </a:fontRef>
        </p:style>
      </p:cxnSp>
      <p:sp>
        <p:nvSpPr>
          <p:cNvPr id="3" name="TextBox 2"/>
          <p:cNvSpPr txBox="1"/>
          <p:nvPr/>
        </p:nvSpPr>
        <p:spPr>
          <a:xfrm>
            <a:off x="4351019" y="643466"/>
            <a:ext cx="6895973" cy="5225628"/>
          </a:xfrm>
          <a:prstGeom prst="rect">
            <a:avLst/>
          </a:prstGeom>
        </p:spPr>
        <p:txBody>
          <a:bodyPr vert="horz" lIns="0" tIns="45720" rIns="0" bIns="45720" rtlCol="0" anchor="ctr">
            <a:normAutofit/>
          </a:bodyPr>
          <a:lstStyle/>
          <a:p>
            <a:pPr defTabSz="914400">
              <a:lnSpc>
                <a:spcPct val="90000"/>
              </a:lnSpc>
              <a:spcAft>
                <a:spcPts val="600"/>
              </a:spcAft>
              <a:buClr>
                <a:schemeClr val="accent1"/>
              </a:buClr>
              <a:buFont typeface="Calibri" panose="020F0502020204030204" pitchFamily="34" charset="0"/>
            </a:pPr>
            <a:r>
              <a:rPr lang="en-US" dirty="0">
                <a:solidFill>
                  <a:schemeClr val="tx1">
                    <a:lumMod val="75000"/>
                    <a:lumOff val="25000"/>
                  </a:schemeClr>
                </a:solidFill>
              </a:rPr>
              <a:t>Informative Annex’s (total of 47 pages):</a:t>
            </a:r>
          </a:p>
          <a:p>
            <a:pPr marL="914400" indent="-342900" defTabSz="914400">
              <a:lnSpc>
                <a:spcPct val="90000"/>
              </a:lnSpc>
              <a:spcAft>
                <a:spcPts val="600"/>
              </a:spcAft>
              <a:buClr>
                <a:schemeClr val="accent1"/>
              </a:buClr>
              <a:buFont typeface="Calibri" panose="020F0502020204030204" pitchFamily="34" charset="0"/>
              <a:buChar char="•"/>
            </a:pPr>
            <a:r>
              <a:rPr lang="en-US" dirty="0">
                <a:solidFill>
                  <a:schemeClr val="tx1">
                    <a:lumMod val="75000"/>
                    <a:lumOff val="25000"/>
                  </a:schemeClr>
                </a:solidFill>
              </a:rPr>
              <a:t>Airflow Measuring Instrument Technologies</a:t>
            </a:r>
          </a:p>
          <a:p>
            <a:pPr marL="914400" indent="-342900" defTabSz="914400">
              <a:lnSpc>
                <a:spcPct val="90000"/>
              </a:lnSpc>
              <a:spcAft>
                <a:spcPts val="600"/>
              </a:spcAft>
              <a:buClr>
                <a:schemeClr val="accent1"/>
              </a:buClr>
              <a:buFont typeface="Calibri" panose="020F0502020204030204" pitchFamily="34" charset="0"/>
              <a:buChar char="•"/>
            </a:pPr>
            <a:r>
              <a:rPr lang="en-US" dirty="0">
                <a:solidFill>
                  <a:schemeClr val="tx1">
                    <a:lumMod val="75000"/>
                    <a:lumOff val="25000"/>
                  </a:schemeClr>
                </a:solidFill>
              </a:rPr>
              <a:t>Airflow Measuring Instrument Calibration and Verification Procedures</a:t>
            </a:r>
          </a:p>
          <a:p>
            <a:pPr marL="914400" indent="-342900" defTabSz="914400">
              <a:lnSpc>
                <a:spcPct val="90000"/>
              </a:lnSpc>
              <a:spcAft>
                <a:spcPts val="600"/>
              </a:spcAft>
              <a:buClr>
                <a:schemeClr val="accent1"/>
              </a:buClr>
              <a:buFont typeface="Calibri" panose="020F0502020204030204" pitchFamily="34" charset="0"/>
              <a:buChar char="•"/>
            </a:pPr>
            <a:r>
              <a:rPr lang="en-US" b="1" u="sng" dirty="0">
                <a:solidFill>
                  <a:schemeClr val="tx1">
                    <a:lumMod val="75000"/>
                    <a:lumOff val="25000"/>
                  </a:schemeClr>
                </a:solidFill>
              </a:rPr>
              <a:t>Example Calculations Including Uncertainty Analysis</a:t>
            </a:r>
          </a:p>
          <a:p>
            <a:pPr marL="914400" indent="-342900" defTabSz="914400">
              <a:lnSpc>
                <a:spcPct val="90000"/>
              </a:lnSpc>
              <a:spcAft>
                <a:spcPts val="600"/>
              </a:spcAft>
              <a:buClr>
                <a:schemeClr val="accent1"/>
              </a:buClr>
              <a:buFont typeface="Calibri" panose="020F0502020204030204" pitchFamily="34" charset="0"/>
              <a:buChar char="•"/>
            </a:pPr>
            <a:r>
              <a:rPr lang="en-US" dirty="0">
                <a:solidFill>
                  <a:schemeClr val="tx1">
                    <a:lumMod val="75000"/>
                    <a:lumOff val="25000"/>
                  </a:schemeClr>
                </a:solidFill>
              </a:rPr>
              <a:t>Derivation of Moist Air Density Equation</a:t>
            </a:r>
          </a:p>
          <a:p>
            <a:pPr marL="914400" indent="-342900" defTabSz="914400">
              <a:lnSpc>
                <a:spcPct val="90000"/>
              </a:lnSpc>
              <a:spcAft>
                <a:spcPts val="600"/>
              </a:spcAft>
              <a:buClr>
                <a:schemeClr val="accent1"/>
              </a:buClr>
              <a:buFont typeface="Calibri" panose="020F0502020204030204" pitchFamily="34" charset="0"/>
              <a:buChar char="•"/>
            </a:pPr>
            <a:r>
              <a:rPr lang="en-US" dirty="0">
                <a:solidFill>
                  <a:schemeClr val="tx1">
                    <a:lumMod val="75000"/>
                    <a:lumOff val="25000"/>
                  </a:schemeClr>
                </a:solidFill>
              </a:rPr>
              <a:t>Effect of Bias Errors on Measured Airflow</a:t>
            </a:r>
          </a:p>
          <a:p>
            <a:pPr marL="914400" indent="-342900" defTabSz="914400">
              <a:lnSpc>
                <a:spcPct val="90000"/>
              </a:lnSpc>
              <a:spcAft>
                <a:spcPts val="600"/>
              </a:spcAft>
              <a:buClr>
                <a:schemeClr val="accent1"/>
              </a:buClr>
              <a:buFont typeface="Calibri" panose="020F0502020204030204" pitchFamily="34" charset="0"/>
              <a:buChar char="•"/>
            </a:pPr>
            <a:r>
              <a:rPr lang="en-US" dirty="0">
                <a:solidFill>
                  <a:schemeClr val="tx1">
                    <a:lumMod val="75000"/>
                    <a:lumOff val="25000"/>
                  </a:schemeClr>
                </a:solidFill>
              </a:rPr>
              <a:t>Example Test Plan and Test Report</a:t>
            </a:r>
          </a:p>
          <a:p>
            <a:pPr marL="914400" indent="-342900" defTabSz="914400">
              <a:lnSpc>
                <a:spcPct val="90000"/>
              </a:lnSpc>
              <a:spcAft>
                <a:spcPts val="600"/>
              </a:spcAft>
              <a:buClr>
                <a:schemeClr val="accent1"/>
              </a:buClr>
              <a:buFont typeface="Calibri" panose="020F0502020204030204" pitchFamily="34" charset="0"/>
              <a:buChar char="•"/>
            </a:pPr>
            <a:r>
              <a:rPr lang="en-US" dirty="0">
                <a:solidFill>
                  <a:schemeClr val="tx1">
                    <a:lumMod val="75000"/>
                    <a:lumOff val="25000"/>
                  </a:schemeClr>
                </a:solidFill>
              </a:rPr>
              <a:t>Diagnostic Procedure For Airtightness Testing of Low-Pressure System Sections During Operation</a:t>
            </a:r>
          </a:p>
          <a:p>
            <a:pPr marL="914400" indent="-342900" defTabSz="914400">
              <a:lnSpc>
                <a:spcPct val="90000"/>
              </a:lnSpc>
              <a:spcAft>
                <a:spcPts val="600"/>
              </a:spcAft>
              <a:buClr>
                <a:schemeClr val="accent1"/>
              </a:buClr>
              <a:buFont typeface="Calibri" panose="020F0502020204030204" pitchFamily="34" charset="0"/>
              <a:buChar char="•"/>
            </a:pPr>
            <a:r>
              <a:rPr lang="en-US" dirty="0">
                <a:solidFill>
                  <a:schemeClr val="tx1">
                    <a:lumMod val="75000"/>
                    <a:lumOff val="25000"/>
                  </a:schemeClr>
                </a:solidFill>
              </a:rPr>
              <a:t>Bibliography</a:t>
            </a:r>
          </a:p>
          <a:p>
            <a:pPr defTabSz="914400">
              <a:lnSpc>
                <a:spcPct val="90000"/>
              </a:lnSpc>
              <a:spcAft>
                <a:spcPts val="600"/>
              </a:spcAft>
              <a:buClr>
                <a:schemeClr val="accent1"/>
              </a:buClr>
              <a:buFont typeface="Calibri" panose="020F0502020204030204" pitchFamily="34" charset="0"/>
            </a:pPr>
            <a:endParaRPr lang="en-US" dirty="0">
              <a:solidFill>
                <a:schemeClr val="tx1">
                  <a:lumMod val="75000"/>
                  <a:lumOff val="25000"/>
                </a:schemeClr>
              </a:solidFill>
            </a:endParaRPr>
          </a:p>
          <a:p>
            <a:pPr defTabSz="914400">
              <a:lnSpc>
                <a:spcPct val="90000"/>
              </a:lnSpc>
              <a:spcAft>
                <a:spcPts val="600"/>
              </a:spcAft>
              <a:buClr>
                <a:schemeClr val="accent1"/>
              </a:buClr>
              <a:buFont typeface="Calibri" panose="020F0502020204030204" pitchFamily="34" charset="0"/>
            </a:pPr>
            <a:r>
              <a:rPr lang="en-US" dirty="0">
                <a:solidFill>
                  <a:schemeClr val="tx1">
                    <a:lumMod val="75000"/>
                    <a:lumOff val="25000"/>
                  </a:schemeClr>
                </a:solidFill>
              </a:rPr>
              <a:t>Excel spreadsheets available for use as templates</a:t>
            </a:r>
          </a:p>
        </p:txBody>
      </p:sp>
      <p:sp>
        <p:nvSpPr>
          <p:cNvPr id="18" name="Rectangle 17">
            <a:extLst>
              <a:ext uri="{FF2B5EF4-FFF2-40B4-BE49-F238E27FC236}">
                <a16:creationId xmlns:a16="http://schemas.microsoft.com/office/drawing/2014/main" id="{4C15B19B-E7BB-4060-B12F-3CDA8EF16A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336792"/>
            <a:ext cx="12188825" cy="521208"/>
          </a:xfrm>
          <a:prstGeom prst="rect">
            <a:avLst/>
          </a:prstGeom>
          <a:solidFill>
            <a:schemeClr val="bg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294589715"/>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864947" y="1309378"/>
            <a:ext cx="6599452" cy="1162557"/>
          </a:xfrm>
          <a:prstGeom prst="rect">
            <a:avLst/>
          </a:prstGeom>
        </p:spPr>
      </p:pic>
      <p:pic>
        <p:nvPicPr>
          <p:cNvPr id="4" name="Picture 3"/>
          <p:cNvPicPr>
            <a:picLocks noChangeAspect="1"/>
          </p:cNvPicPr>
          <p:nvPr/>
        </p:nvPicPr>
        <p:blipFill>
          <a:blip r:embed="rId4"/>
          <a:stretch>
            <a:fillRect/>
          </a:stretch>
        </p:blipFill>
        <p:spPr>
          <a:xfrm>
            <a:off x="409060" y="2620887"/>
            <a:ext cx="5476698" cy="4011925"/>
          </a:xfrm>
          <a:prstGeom prst="rect">
            <a:avLst/>
          </a:prstGeom>
          <a:ln w="12700">
            <a:solidFill>
              <a:schemeClr val="tx1"/>
            </a:solidFill>
          </a:ln>
        </p:spPr>
      </p:pic>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27845" y="1228300"/>
            <a:ext cx="5795028" cy="4477976"/>
          </a:xfrm>
          <a:prstGeom prst="rect">
            <a:avLst/>
          </a:prstGeom>
        </p:spPr>
      </p:pic>
      <p:sp>
        <p:nvSpPr>
          <p:cNvPr id="2" name="TextBox 1"/>
          <p:cNvSpPr txBox="1"/>
          <p:nvPr/>
        </p:nvSpPr>
        <p:spPr>
          <a:xfrm>
            <a:off x="1050878" y="698761"/>
            <a:ext cx="3357349"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Air Pressurization Test</a:t>
            </a:r>
          </a:p>
        </p:txBody>
      </p:sp>
    </p:spTree>
    <p:extLst>
      <p:ext uri="{BB962C8B-B14F-4D97-AF65-F5344CB8AC3E}">
        <p14:creationId xmlns:p14="http://schemas.microsoft.com/office/powerpoint/2010/main" val="27738629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148530" y="1405720"/>
            <a:ext cx="9894940" cy="4749421"/>
          </a:xfrm>
          <a:prstGeom prst="rect">
            <a:avLst/>
          </a:prstGeom>
          <a:ln w="12700">
            <a:solidFill>
              <a:schemeClr val="tx1"/>
            </a:solidFill>
          </a:ln>
        </p:spPr>
      </p:pic>
      <p:sp>
        <p:nvSpPr>
          <p:cNvPr id="4" name="TextBox 3"/>
          <p:cNvSpPr txBox="1"/>
          <p:nvPr/>
        </p:nvSpPr>
        <p:spPr>
          <a:xfrm>
            <a:off x="1050878" y="698761"/>
            <a:ext cx="3357349"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Standard 215 Test</a:t>
            </a:r>
          </a:p>
        </p:txBody>
      </p:sp>
    </p:spTree>
    <p:extLst>
      <p:ext uri="{BB962C8B-B14F-4D97-AF65-F5344CB8AC3E}">
        <p14:creationId xmlns:p14="http://schemas.microsoft.com/office/powerpoint/2010/main" val="19620993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184744" y="1360452"/>
            <a:ext cx="9894940" cy="4749421"/>
          </a:xfrm>
          <a:prstGeom prst="rect">
            <a:avLst/>
          </a:prstGeom>
          <a:ln w="12700">
            <a:solidFill>
              <a:schemeClr val="tx1"/>
            </a:solidFill>
          </a:ln>
        </p:spPr>
      </p:pic>
      <p:sp>
        <p:nvSpPr>
          <p:cNvPr id="4" name="TextBox 3"/>
          <p:cNvSpPr txBox="1"/>
          <p:nvPr/>
        </p:nvSpPr>
        <p:spPr>
          <a:xfrm>
            <a:off x="1050878" y="698761"/>
            <a:ext cx="3357349"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Standard 215 Test</a:t>
            </a:r>
          </a:p>
        </p:txBody>
      </p:sp>
      <p:sp>
        <p:nvSpPr>
          <p:cNvPr id="3" name="Right Arrow 2"/>
          <p:cNvSpPr/>
          <p:nvPr/>
        </p:nvSpPr>
        <p:spPr>
          <a:xfrm>
            <a:off x="2949146" y="2679508"/>
            <a:ext cx="2792349" cy="48647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Reference flow &amp; pressure</a:t>
            </a:r>
          </a:p>
        </p:txBody>
      </p:sp>
      <p:sp>
        <p:nvSpPr>
          <p:cNvPr id="6" name="Multiply 5"/>
          <p:cNvSpPr/>
          <p:nvPr/>
        </p:nvSpPr>
        <p:spPr>
          <a:xfrm>
            <a:off x="2046080" y="2725095"/>
            <a:ext cx="362139" cy="679010"/>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Multiply 7"/>
          <p:cNvSpPr/>
          <p:nvPr/>
        </p:nvSpPr>
        <p:spPr>
          <a:xfrm>
            <a:off x="2190936" y="4851151"/>
            <a:ext cx="362139" cy="679010"/>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ight Arrow 8"/>
          <p:cNvSpPr/>
          <p:nvPr/>
        </p:nvSpPr>
        <p:spPr>
          <a:xfrm rot="16200000">
            <a:off x="2559233" y="3894642"/>
            <a:ext cx="588476" cy="52510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ight Arrow 4"/>
          <p:cNvSpPr/>
          <p:nvPr/>
        </p:nvSpPr>
        <p:spPr>
          <a:xfrm rot="10800000">
            <a:off x="5407930" y="5068431"/>
            <a:ext cx="588476" cy="52510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Explosion 1 10"/>
          <p:cNvSpPr/>
          <p:nvPr/>
        </p:nvSpPr>
        <p:spPr>
          <a:xfrm>
            <a:off x="10627010" y="4343703"/>
            <a:ext cx="452674" cy="507448"/>
          </a:xfrm>
          <a:prstGeom prst="irregularSeal1">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Explosion 1 9"/>
          <p:cNvSpPr/>
          <p:nvPr/>
        </p:nvSpPr>
        <p:spPr>
          <a:xfrm>
            <a:off x="9469924" y="2725095"/>
            <a:ext cx="452674" cy="507448"/>
          </a:xfrm>
          <a:prstGeom prst="irregularSeal1">
            <a:avLst/>
          </a:prstGeom>
          <a:solidFill>
            <a:srgbClr val="FF0000"/>
          </a:solidFill>
          <a:ln>
            <a:solidFill>
              <a:srgbClr val="FF0000">
                <a:alpha val="9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Straight Connector 12"/>
          <p:cNvCxnSpPr/>
          <p:nvPr/>
        </p:nvCxnSpPr>
        <p:spPr>
          <a:xfrm>
            <a:off x="5748951" y="2499826"/>
            <a:ext cx="9054" cy="86007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426158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73457" y="1351550"/>
            <a:ext cx="9621671"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What is the reference operating condition?</a:t>
            </a:r>
          </a:p>
        </p:txBody>
      </p:sp>
      <p:sp>
        <p:nvSpPr>
          <p:cNvPr id="6" name="TextBox 5">
            <a:extLst>
              <a:ext uri="{FF2B5EF4-FFF2-40B4-BE49-F238E27FC236}">
                <a16:creationId xmlns:a16="http://schemas.microsoft.com/office/drawing/2014/main" id="{AFC97262-9400-437C-BEE5-DF2DB1863DDE}"/>
              </a:ext>
            </a:extLst>
          </p:cNvPr>
          <p:cNvSpPr txBox="1"/>
          <p:nvPr/>
        </p:nvSpPr>
        <p:spPr>
          <a:xfrm>
            <a:off x="873456" y="1813215"/>
            <a:ext cx="10653525" cy="3046988"/>
          </a:xfrm>
          <a:prstGeom prst="rect">
            <a:avLst/>
          </a:prstGeom>
          <a:noFill/>
        </p:spPr>
        <p:txBody>
          <a:bodyPr wrap="square">
            <a:spAutoFit/>
          </a:bodyPr>
          <a:lstStyle/>
          <a:p>
            <a:pPr marL="968375"/>
            <a:endParaRPr lang="en-US" sz="2400" dirty="0">
              <a:latin typeface="Times New Roman" panose="02020603050405020304" pitchFamily="18" charset="0"/>
              <a:cs typeface="Times New Roman" panose="02020603050405020304" pitchFamily="18" charset="0"/>
            </a:endParaRPr>
          </a:p>
          <a:p>
            <a:pPr marL="968375"/>
            <a:r>
              <a:rPr lang="en-US" sz="2400" dirty="0">
                <a:latin typeface="Times New Roman" panose="02020603050405020304" pitchFamily="18" charset="0"/>
                <a:cs typeface="Times New Roman" panose="02020603050405020304" pitchFamily="18" charset="0"/>
              </a:rPr>
              <a:t>Configuration, as applicable, of system fans and all other system components and commands necessary to achieve desired operating condition.</a:t>
            </a:r>
          </a:p>
          <a:p>
            <a:pPr marL="968375"/>
            <a:endParaRPr lang="en-US" sz="2400" dirty="0">
              <a:latin typeface="Times New Roman" panose="02020603050405020304" pitchFamily="18" charset="0"/>
              <a:cs typeface="Times New Roman" panose="02020603050405020304" pitchFamily="18" charset="0"/>
            </a:endParaRPr>
          </a:p>
          <a:p>
            <a:pPr marL="968375"/>
            <a:r>
              <a:rPr lang="en-US" sz="2400" dirty="0">
                <a:latin typeface="Times New Roman" panose="02020603050405020304" pitchFamily="18" charset="0"/>
                <a:cs typeface="Times New Roman" panose="02020603050405020304" pitchFamily="18" charset="0"/>
              </a:rPr>
              <a:t>Corresponds to </a:t>
            </a:r>
            <a:r>
              <a:rPr lang="en-US" sz="2400" u="sng" dirty="0">
                <a:latin typeface="Times New Roman" panose="02020603050405020304" pitchFamily="18" charset="0"/>
                <a:cs typeface="Times New Roman" panose="02020603050405020304" pitchFamily="18" charset="0"/>
              </a:rPr>
              <a:t>greatest</a:t>
            </a:r>
            <a:r>
              <a:rPr lang="en-US" sz="2400" dirty="0">
                <a:latin typeface="Times New Roman" panose="02020603050405020304" pitchFamily="18" charset="0"/>
                <a:cs typeface="Times New Roman" panose="02020603050405020304" pitchFamily="18" charset="0"/>
              </a:rPr>
              <a:t> system inlet flow (outlet flow for exhaust systems) possible without being detrimental to occupants of building, building structure, or HVAC mechanical components, while maintaining duct static pressure set point (where applicable) specified in design documents.</a:t>
            </a:r>
          </a:p>
        </p:txBody>
      </p:sp>
    </p:spTree>
    <p:extLst>
      <p:ext uri="{BB962C8B-B14F-4D97-AF65-F5344CB8AC3E}">
        <p14:creationId xmlns:p14="http://schemas.microsoft.com/office/powerpoint/2010/main" val="1379191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73457" y="1351550"/>
            <a:ext cx="9621671"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What is the practical use/value of this new MOT?</a:t>
            </a:r>
          </a:p>
        </p:txBody>
      </p:sp>
      <p:sp>
        <p:nvSpPr>
          <p:cNvPr id="5" name="TextBox 4"/>
          <p:cNvSpPr txBox="1"/>
          <p:nvPr/>
        </p:nvSpPr>
        <p:spPr>
          <a:xfrm>
            <a:off x="873457" y="3614916"/>
            <a:ext cx="9621671" cy="1569660"/>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What is the acceptable system air leakage as a percentage of the reference operating airflow?</a:t>
            </a:r>
          </a:p>
          <a:p>
            <a:pPr marL="968375"/>
            <a:endParaRPr lang="en-US" sz="2400" u="sng" dirty="0">
              <a:latin typeface="Times New Roman" panose="02020603050405020304" pitchFamily="18" charset="0"/>
              <a:cs typeface="Times New Roman" panose="02020603050405020304" pitchFamily="18" charset="0"/>
            </a:endParaRPr>
          </a:p>
          <a:p>
            <a:pPr marL="968375"/>
            <a:endParaRPr lang="en-US" sz="2400" u="sng"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AFC97262-9400-437C-BEE5-DF2DB1863DDE}"/>
              </a:ext>
            </a:extLst>
          </p:cNvPr>
          <p:cNvSpPr txBox="1"/>
          <p:nvPr/>
        </p:nvSpPr>
        <p:spPr>
          <a:xfrm>
            <a:off x="873456" y="1813215"/>
            <a:ext cx="10653525" cy="1200329"/>
          </a:xfrm>
          <a:prstGeom prst="rect">
            <a:avLst/>
          </a:prstGeom>
          <a:noFill/>
        </p:spPr>
        <p:txBody>
          <a:bodyPr wrap="square">
            <a:spAutoFit/>
          </a:bodyPr>
          <a:lstStyle/>
          <a:p>
            <a:pPr marL="968375"/>
            <a:r>
              <a:rPr lang="en-US" sz="2400" dirty="0">
                <a:latin typeface="Times New Roman" panose="02020603050405020304" pitchFamily="18" charset="0"/>
                <a:cs typeface="Times New Roman" panose="02020603050405020304" pitchFamily="18" charset="0"/>
              </a:rPr>
              <a:t>Establishes a standardized (and repeatable) test of a complete and operational system to calculate the system air leakage as a percentage of the reference operating airflow </a:t>
            </a:r>
            <a:r>
              <a:rPr lang="en-US" sz="2400" b="1" u="sng" dirty="0">
                <a:latin typeface="Times New Roman" panose="02020603050405020304" pitchFamily="18" charset="0"/>
                <a:cs typeface="Times New Roman" panose="02020603050405020304" pitchFamily="18" charset="0"/>
              </a:rPr>
              <a:t>and its statistical uncertainty.</a:t>
            </a:r>
          </a:p>
        </p:txBody>
      </p:sp>
      <p:sp>
        <p:nvSpPr>
          <p:cNvPr id="7" name="TextBox 6">
            <a:extLst>
              <a:ext uri="{FF2B5EF4-FFF2-40B4-BE49-F238E27FC236}">
                <a16:creationId xmlns:a16="http://schemas.microsoft.com/office/drawing/2014/main" id="{3CCD3D3A-65FA-4DBD-A192-E2CF7C5E83E2}"/>
              </a:ext>
            </a:extLst>
          </p:cNvPr>
          <p:cNvSpPr txBox="1"/>
          <p:nvPr/>
        </p:nvSpPr>
        <p:spPr>
          <a:xfrm>
            <a:off x="873456" y="4445912"/>
            <a:ext cx="10729725" cy="1569660"/>
          </a:xfrm>
          <a:prstGeom prst="rect">
            <a:avLst/>
          </a:prstGeom>
          <a:noFill/>
        </p:spPr>
        <p:txBody>
          <a:bodyPr wrap="square">
            <a:spAutoFit/>
          </a:bodyPr>
          <a:lstStyle/>
          <a:p>
            <a:pPr marL="968375"/>
            <a:r>
              <a:rPr lang="en-US" sz="2400" dirty="0">
                <a:latin typeface="Times New Roman" panose="02020603050405020304" pitchFamily="18" charset="0"/>
                <a:cs typeface="Times New Roman" panose="02020603050405020304" pitchFamily="18" charset="0"/>
              </a:rPr>
              <a:t>This Standard MOT is a “testing procedure”. It is up to the engineer or code authority to specify both the maximum allowable air leakage and its acceptable associated uncertainty. The current ASHRAE Handbook gives some guidance.</a:t>
            </a:r>
          </a:p>
        </p:txBody>
      </p:sp>
    </p:spTree>
    <p:extLst>
      <p:ext uri="{BB962C8B-B14F-4D97-AF65-F5344CB8AC3E}">
        <p14:creationId xmlns:p14="http://schemas.microsoft.com/office/powerpoint/2010/main" val="1183846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790467" y="3866901"/>
            <a:ext cx="9621671"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Does this replace pressurization leak testing?</a:t>
            </a:r>
          </a:p>
        </p:txBody>
      </p:sp>
      <p:sp>
        <p:nvSpPr>
          <p:cNvPr id="6" name="TextBox 5"/>
          <p:cNvSpPr txBox="1"/>
          <p:nvPr/>
        </p:nvSpPr>
        <p:spPr>
          <a:xfrm>
            <a:off x="790467" y="1493384"/>
            <a:ext cx="9621671"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What affects the upper and lower bounds of the “uncertainty”?</a:t>
            </a:r>
          </a:p>
        </p:txBody>
      </p:sp>
      <p:sp>
        <p:nvSpPr>
          <p:cNvPr id="7" name="TextBox 6">
            <a:extLst>
              <a:ext uri="{FF2B5EF4-FFF2-40B4-BE49-F238E27FC236}">
                <a16:creationId xmlns:a16="http://schemas.microsoft.com/office/drawing/2014/main" id="{250FE8B3-4064-45F9-8AFE-F4E1CE041474}"/>
              </a:ext>
            </a:extLst>
          </p:cNvPr>
          <p:cNvSpPr txBox="1"/>
          <p:nvPr/>
        </p:nvSpPr>
        <p:spPr>
          <a:xfrm>
            <a:off x="790466" y="2122254"/>
            <a:ext cx="10736515" cy="1200329"/>
          </a:xfrm>
          <a:prstGeom prst="rect">
            <a:avLst/>
          </a:prstGeom>
          <a:noFill/>
        </p:spPr>
        <p:txBody>
          <a:bodyPr wrap="square">
            <a:spAutoFit/>
          </a:bodyPr>
          <a:lstStyle/>
          <a:p>
            <a:pPr marL="968375"/>
            <a:r>
              <a:rPr lang="en-US" sz="2400" dirty="0">
                <a:latin typeface="Times New Roman" panose="02020603050405020304" pitchFamily="18" charset="0"/>
                <a:cs typeface="Times New Roman" panose="02020603050405020304" pitchFamily="18" charset="0"/>
              </a:rPr>
              <a:t>The statistical analysis that is a part of this MOT is influenced primarily by the precision of the testing instruments, but also by the number of readings tabulated for the calculations (e.g., number of supply grille airflows).</a:t>
            </a:r>
          </a:p>
        </p:txBody>
      </p:sp>
      <p:sp>
        <p:nvSpPr>
          <p:cNvPr id="8" name="TextBox 7">
            <a:extLst>
              <a:ext uri="{FF2B5EF4-FFF2-40B4-BE49-F238E27FC236}">
                <a16:creationId xmlns:a16="http://schemas.microsoft.com/office/drawing/2014/main" id="{0247F216-CB40-4166-AFC6-5E67EC18CD4A}"/>
              </a:ext>
            </a:extLst>
          </p:cNvPr>
          <p:cNvSpPr txBox="1"/>
          <p:nvPr/>
        </p:nvSpPr>
        <p:spPr>
          <a:xfrm>
            <a:off x="790467" y="4495771"/>
            <a:ext cx="10736514" cy="1569660"/>
          </a:xfrm>
          <a:prstGeom prst="rect">
            <a:avLst/>
          </a:prstGeom>
          <a:noFill/>
        </p:spPr>
        <p:txBody>
          <a:bodyPr wrap="square">
            <a:spAutoFit/>
          </a:bodyPr>
          <a:lstStyle/>
          <a:p>
            <a:pPr marL="968375"/>
            <a:r>
              <a:rPr lang="en-US" sz="2400" dirty="0">
                <a:latin typeface="Times New Roman" panose="02020603050405020304" pitchFamily="18" charset="0"/>
                <a:cs typeface="Times New Roman" panose="02020603050405020304" pitchFamily="18" charset="0"/>
              </a:rPr>
              <a:t>No. This Standard recommends that pressurization tests be performed throughout the construction process to ensure that the final system air leakage at operating conditions (as determined by Standard 215) will meet the requirements specified by the Engineer.</a:t>
            </a:r>
          </a:p>
        </p:txBody>
      </p:sp>
    </p:spTree>
    <p:extLst>
      <p:ext uri="{BB962C8B-B14F-4D97-AF65-F5344CB8AC3E}">
        <p14:creationId xmlns:p14="http://schemas.microsoft.com/office/powerpoint/2010/main" val="3662177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31962" y="1197649"/>
            <a:ext cx="9621671"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Is this document a suggestion for engineers to put it into their specs?</a:t>
            </a:r>
          </a:p>
        </p:txBody>
      </p:sp>
      <p:sp>
        <p:nvSpPr>
          <p:cNvPr id="5" name="TextBox 4"/>
          <p:cNvSpPr txBox="1"/>
          <p:nvPr/>
        </p:nvSpPr>
        <p:spPr>
          <a:xfrm>
            <a:off x="776544" y="3732103"/>
            <a:ext cx="9621671"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Is there any conflict with Building Codes?</a:t>
            </a:r>
          </a:p>
        </p:txBody>
      </p:sp>
      <p:sp>
        <p:nvSpPr>
          <p:cNvPr id="6" name="TextBox 5">
            <a:extLst>
              <a:ext uri="{FF2B5EF4-FFF2-40B4-BE49-F238E27FC236}">
                <a16:creationId xmlns:a16="http://schemas.microsoft.com/office/drawing/2014/main" id="{07BD97F0-F8A8-43C2-A5AB-339860FFEA68}"/>
              </a:ext>
            </a:extLst>
          </p:cNvPr>
          <p:cNvSpPr txBox="1"/>
          <p:nvPr/>
        </p:nvSpPr>
        <p:spPr>
          <a:xfrm>
            <a:off x="831961" y="1653160"/>
            <a:ext cx="10611893" cy="1569660"/>
          </a:xfrm>
          <a:prstGeom prst="rect">
            <a:avLst/>
          </a:prstGeom>
          <a:noFill/>
        </p:spPr>
        <p:txBody>
          <a:bodyPr wrap="square">
            <a:spAutoFit/>
          </a:bodyPr>
          <a:lstStyle/>
          <a:p>
            <a:pPr marL="968375"/>
            <a:r>
              <a:rPr lang="en-US" sz="2400" dirty="0">
                <a:latin typeface="Times New Roman" panose="02020603050405020304" pitchFamily="18" charset="0"/>
                <a:cs typeface="Times New Roman" panose="02020603050405020304" pitchFamily="18" charset="0"/>
              </a:rPr>
              <a:t>It is desired that engineers put this Standard into their specs. However, the long-term goal is to have this Standard included in ASHRAE 90.1 (National Energy Standard) and in building codes. Already adopted by U.S. Army Corp of Engineers (Deep Energy Retrofit Guide).</a:t>
            </a:r>
          </a:p>
        </p:txBody>
      </p:sp>
      <p:sp>
        <p:nvSpPr>
          <p:cNvPr id="8" name="TextBox 7">
            <a:extLst>
              <a:ext uri="{FF2B5EF4-FFF2-40B4-BE49-F238E27FC236}">
                <a16:creationId xmlns:a16="http://schemas.microsoft.com/office/drawing/2014/main" id="{8DD81308-478B-4BEE-8E98-9D03BF1B61F9}"/>
              </a:ext>
            </a:extLst>
          </p:cNvPr>
          <p:cNvSpPr txBox="1"/>
          <p:nvPr/>
        </p:nvSpPr>
        <p:spPr>
          <a:xfrm>
            <a:off x="776543" y="4107722"/>
            <a:ext cx="10667311" cy="461665"/>
          </a:xfrm>
          <a:prstGeom prst="rect">
            <a:avLst/>
          </a:prstGeom>
          <a:noFill/>
        </p:spPr>
        <p:txBody>
          <a:bodyPr wrap="square">
            <a:spAutoFit/>
          </a:bodyPr>
          <a:lstStyle/>
          <a:p>
            <a:pPr marL="968375"/>
            <a:r>
              <a:rPr lang="en-US" sz="2400" dirty="0">
                <a:latin typeface="Times New Roman" panose="02020603050405020304" pitchFamily="18" charset="0"/>
                <a:cs typeface="Times New Roman" panose="02020603050405020304" pitchFamily="18" charset="0"/>
              </a:rPr>
              <a:t>There is currently no conflict with current building codes.</a:t>
            </a:r>
          </a:p>
        </p:txBody>
      </p:sp>
    </p:spTree>
    <p:extLst>
      <p:ext uri="{BB962C8B-B14F-4D97-AF65-F5344CB8AC3E}">
        <p14:creationId xmlns:p14="http://schemas.microsoft.com/office/powerpoint/2010/main" val="4239022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p:bldLst>
  </p:timing>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313</TotalTime>
  <Words>1381</Words>
  <Application>Microsoft Office PowerPoint</Application>
  <PresentationFormat>Widescreen</PresentationFormat>
  <Paragraphs>109</Paragraphs>
  <Slides>14</Slides>
  <Notes>14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 Black</vt:lpstr>
      <vt:lpstr>Calibri</vt:lpstr>
      <vt:lpstr>Calibri Light</vt:lpstr>
      <vt:lpstr>Times New Roman</vt:lpstr>
      <vt:lpstr>Retrospect</vt:lpstr>
      <vt:lpstr>PowerPoint Presentation</vt:lpstr>
      <vt:lpstr>PowerPoint Presentation</vt:lpstr>
      <vt:lpstr>What is Uncertainty Analysis?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Larry Smith</dc:creator>
  <cp:lastModifiedBy>Larry Smith</cp:lastModifiedBy>
  <cp:revision>20</cp:revision>
  <dcterms:created xsi:type="dcterms:W3CDTF">2020-12-28T18:50:32Z</dcterms:created>
  <dcterms:modified xsi:type="dcterms:W3CDTF">2021-01-12T20:55:23Z</dcterms:modified>
</cp:coreProperties>
</file>