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4"/>
  </p:sldMasterIdLst>
  <p:notesMasterIdLst>
    <p:notesMasterId r:id="rId38"/>
  </p:notesMasterIdLst>
  <p:handoutMasterIdLst>
    <p:handoutMasterId r:id="rId39"/>
  </p:handoutMasterIdLst>
  <p:sldIdLst>
    <p:sldId id="273" r:id="rId5"/>
    <p:sldId id="259" r:id="rId6"/>
    <p:sldId id="260" r:id="rId7"/>
    <p:sldId id="261" r:id="rId8"/>
    <p:sldId id="263" r:id="rId9"/>
    <p:sldId id="274" r:id="rId10"/>
    <p:sldId id="278" r:id="rId11"/>
    <p:sldId id="288" r:id="rId12"/>
    <p:sldId id="289" r:id="rId13"/>
    <p:sldId id="290" r:id="rId14"/>
    <p:sldId id="291" r:id="rId15"/>
    <p:sldId id="296" r:id="rId16"/>
    <p:sldId id="292" r:id="rId17"/>
    <p:sldId id="293" r:id="rId18"/>
    <p:sldId id="294" r:id="rId19"/>
    <p:sldId id="279" r:id="rId20"/>
    <p:sldId id="275" r:id="rId21"/>
    <p:sldId id="276" r:id="rId22"/>
    <p:sldId id="277" r:id="rId23"/>
    <p:sldId id="299" r:id="rId24"/>
    <p:sldId id="286" r:id="rId25"/>
    <p:sldId id="281" r:id="rId26"/>
    <p:sldId id="298" r:id="rId27"/>
    <p:sldId id="285" r:id="rId28"/>
    <p:sldId id="282" r:id="rId29"/>
    <p:sldId id="284" r:id="rId30"/>
    <p:sldId id="283" r:id="rId31"/>
    <p:sldId id="287" r:id="rId32"/>
    <p:sldId id="264" r:id="rId33"/>
    <p:sldId id="295" r:id="rId34"/>
    <p:sldId id="265" r:id="rId35"/>
    <p:sldId id="300" r:id="rId36"/>
    <p:sldId id="301" r:id="rId37"/>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30" autoAdjust="0"/>
    <p:restoredTop sz="82227" autoAdjust="0"/>
  </p:normalViewPr>
  <p:slideViewPr>
    <p:cSldViewPr snapToGrid="0">
      <p:cViewPr varScale="1">
        <p:scale>
          <a:sx n="104" d="100"/>
          <a:sy n="104" d="100"/>
        </p:scale>
        <p:origin x="-1584" y="-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96" d="100"/>
          <a:sy n="96" d="100"/>
        </p:scale>
        <p:origin x="-3396" y="-108"/>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672A1CA9-7C79-469E-95ED-9247DCD4352C}" type="datetimeFigureOut">
              <a:rPr lang="en-US" smtClean="0"/>
              <a:t>1/1/2021</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8A4D0020-174F-4474-B652-15292476CD4F}" type="slidenum">
              <a:rPr lang="en-US" smtClean="0"/>
              <a:t>‹#›</a:t>
            </a:fld>
            <a:endParaRPr lang="en-US"/>
          </a:p>
        </p:txBody>
      </p:sp>
    </p:spTree>
    <p:extLst>
      <p:ext uri="{BB962C8B-B14F-4D97-AF65-F5344CB8AC3E}">
        <p14:creationId xmlns:p14="http://schemas.microsoft.com/office/powerpoint/2010/main" val="11637073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0E062452-73BA-4B6E-95A5-E724D6377E4D}" type="datetimeFigureOut">
              <a:rPr lang="en-US" smtClean="0"/>
              <a:t>1/1/2021</a:t>
            </a:fld>
            <a:endParaRPr lang="en-US"/>
          </a:p>
        </p:txBody>
      </p:sp>
      <p:sp>
        <p:nvSpPr>
          <p:cNvPr id="4" name="Slide Image Placeholder 3"/>
          <p:cNvSpPr>
            <a:spLocks noGrp="1" noRot="1" noChangeAspect="1"/>
          </p:cNvSpPr>
          <p:nvPr>
            <p:ph type="sldImg" idx="2"/>
          </p:nvPr>
        </p:nvSpPr>
        <p:spPr>
          <a:xfrm>
            <a:off x="1497013" y="1200150"/>
            <a:ext cx="4321175"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9BD3D01E-8E1F-45A0-B4E0-8DAF0D6A9E6B}" type="slidenum">
              <a:rPr lang="en-US" smtClean="0"/>
              <a:t>‹#›</a:t>
            </a:fld>
            <a:endParaRPr lang="en-US"/>
          </a:p>
        </p:txBody>
      </p:sp>
    </p:spTree>
    <p:extLst>
      <p:ext uri="{BB962C8B-B14F-4D97-AF65-F5344CB8AC3E}">
        <p14:creationId xmlns:p14="http://schemas.microsoft.com/office/powerpoint/2010/main" val="3569627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building envelope can be thought of as a shell enclosing one large compartment. It separates the conditioned interior of the building from outdoors. The envelope consists of the roof, exterior walls (including above- and below-grade walls), exterior windows, exterior doors, and lowest floor. Inside the building envelope, the interior is subdivided into many </a:t>
            </a:r>
            <a:r>
              <a:rPr lang="en-US" dirty="0" err="1" smtClean="0"/>
              <a:t>storeys</a:t>
            </a:r>
            <a:r>
              <a:rPr lang="en-US" dirty="0" smtClean="0"/>
              <a:t>, each with smaller compartments.</a:t>
            </a:r>
          </a:p>
          <a:p>
            <a:endParaRPr lang="en-US" dirty="0" smtClean="0"/>
          </a:p>
          <a:p>
            <a:pPr defTabSz="966612">
              <a:defRPr/>
            </a:pPr>
            <a:r>
              <a:rPr lang="en-US" dirty="0" smtClean="0"/>
              <a:t>Suites are one type of compartment within the building. Other compartment types include: corridors between suites, service and amenity rooms, parking facilities, elevator and stair shafts, garbage chutes, and shafts containing ducts, pipes, and electrical wires. These other compartments are typically not occupied.</a:t>
            </a:r>
          </a:p>
          <a:p>
            <a:pPr defTabSz="966612">
              <a:defRPr/>
            </a:pPr>
            <a:endParaRPr lang="en-US" dirty="0" smtClean="0"/>
          </a:p>
          <a:p>
            <a:pPr defTabSz="966612">
              <a:defRPr/>
            </a:pPr>
            <a:r>
              <a:rPr lang="en-US" dirty="0" smtClean="0"/>
              <a:t>Typically, suites and other rooms on each </a:t>
            </a:r>
            <a:r>
              <a:rPr lang="en-US" dirty="0" err="1" smtClean="0"/>
              <a:t>storey</a:t>
            </a:r>
            <a:r>
              <a:rPr lang="en-US" dirty="0" smtClean="0"/>
              <a:t> surround the corridor, except where stair shafts are located on exterior walls. Access to suites, elevator shafts, and stair shafts is through openable doors. In this configuration, corridors act as plenums for air movement between various shafts, suites, and other rooms.</a:t>
            </a:r>
          </a:p>
          <a:p>
            <a:pPr defTabSz="966612">
              <a:defRPr/>
            </a:pPr>
            <a:endParaRPr lang="en-US" dirty="0" smtClean="0"/>
          </a:p>
          <a:p>
            <a:pPr defTabSz="966612">
              <a:defRPr/>
            </a:pPr>
            <a:r>
              <a:rPr lang="en-US" dirty="0" smtClean="0"/>
              <a:t>Vertical shafts connect corridors of each </a:t>
            </a:r>
            <a:r>
              <a:rPr lang="en-US" dirty="0" err="1" smtClean="0"/>
              <a:t>storey</a:t>
            </a:r>
            <a:r>
              <a:rPr lang="en-US" dirty="0" smtClean="0"/>
              <a:t> from the ground floor to the roof. Sometimes these shafts also extend down to the basement or </a:t>
            </a:r>
            <a:r>
              <a:rPr lang="en-US" dirty="0" err="1" smtClean="0"/>
              <a:t>parkade</a:t>
            </a:r>
            <a:r>
              <a:rPr lang="en-US" dirty="0" smtClean="0"/>
              <a:t>. However, for reasons of security or to prevent spread of fire, smoke, and vehicle exhaust, separate elevator and stair shafts often are used instead to access stories below the ground floor. For the same reasons, some shafts do not extend all the way to the roof from the ground floor or below.</a:t>
            </a:r>
          </a:p>
        </p:txBody>
      </p:sp>
      <p:sp>
        <p:nvSpPr>
          <p:cNvPr id="4" name="Slide Number Placeholder 3"/>
          <p:cNvSpPr>
            <a:spLocks noGrp="1"/>
          </p:cNvSpPr>
          <p:nvPr>
            <p:ph type="sldNum" sz="quarter" idx="10"/>
          </p:nvPr>
        </p:nvSpPr>
        <p:spPr/>
        <p:txBody>
          <a:bodyPr/>
          <a:lstStyle/>
          <a:p>
            <a:fld id="{9BD3D01E-8E1F-45A0-B4E0-8DAF0D6A9E6B}" type="slidenum">
              <a:rPr lang="en-US" smtClean="0"/>
              <a:t>5</a:t>
            </a:fld>
            <a:endParaRPr lang="en-US"/>
          </a:p>
        </p:txBody>
      </p:sp>
    </p:spTree>
    <p:extLst>
      <p:ext uri="{BB962C8B-B14F-4D97-AF65-F5344CB8AC3E}">
        <p14:creationId xmlns:p14="http://schemas.microsoft.com/office/powerpoint/2010/main" val="23848688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Only Building 8 (of the ten tested) had a transfer duct between the test suite and adjoining corridor. This 200 mm x 150 mm rectangular duct (2.5 m length) was fitted with horizontal-louvered grilles on both ends. It was acoustically-lined and contained one 90</a:t>
            </a:r>
            <a:r>
              <a:rPr lang="en-US" dirty="0" smtClean="0">
                <a:latin typeface="Calibri"/>
                <a:cs typeface="Calibri"/>
              </a:rPr>
              <a:t>°</a:t>
            </a:r>
            <a:r>
              <a:rPr lang="en-US" dirty="0" smtClean="0"/>
              <a:t> elbow and a fire damper. The ductwork provides a fixed and relatively large leakage area for flow between the corridor and suite. Its use is an indication that the corridor supply air system was intended to supply air to the suites in this building.</a:t>
            </a:r>
          </a:p>
          <a:p>
            <a:endParaRPr lang="en-US" dirty="0" smtClean="0"/>
          </a:p>
          <a:p>
            <a:r>
              <a:rPr lang="en-US" dirty="0" smtClean="0"/>
              <a:t>In the other nine buildings that were tested, the lack of an intentional fixed leakage area between the corridor and suites is consistent with the usual primary design intent of the corridor supply air system: to pressurize the corridor relative to these suites, rather than to supply air to the suites adjoining the corridor.</a:t>
            </a:r>
          </a:p>
          <a:p>
            <a:endParaRPr lang="en-US" dirty="0" smtClean="0"/>
          </a:p>
          <a:p>
            <a:r>
              <a:rPr lang="en-US" dirty="0" smtClean="0"/>
              <a:t>In particular, an informal survey that the project team conducted of 25 people that design mechanical ventilation systems for Canadian mid- and high-rise residential buildings indicated that mechanical air supply to these buildings typically involves supplying outdoor air to corridors for pressure control, with the intent of limiting the migration of contaminants between suites. Few designers intended that these systems ventilate suites surrounding the corridor. However, in practice, these systems can often inadvertently ventilate suites.</a:t>
            </a:r>
          </a:p>
        </p:txBody>
      </p:sp>
      <p:sp>
        <p:nvSpPr>
          <p:cNvPr id="4" name="Slide Number Placeholder 3"/>
          <p:cNvSpPr>
            <a:spLocks noGrp="1"/>
          </p:cNvSpPr>
          <p:nvPr>
            <p:ph type="sldNum" sz="quarter" idx="10"/>
          </p:nvPr>
        </p:nvSpPr>
        <p:spPr/>
        <p:txBody>
          <a:bodyPr/>
          <a:lstStyle/>
          <a:p>
            <a:fld id="{9BD3D01E-8E1F-45A0-B4E0-8DAF0D6A9E6B}" type="slidenum">
              <a:rPr lang="en-US" smtClean="0"/>
              <a:t>6</a:t>
            </a:fld>
            <a:endParaRPr lang="en-US"/>
          </a:p>
        </p:txBody>
      </p:sp>
    </p:spTree>
    <p:extLst>
      <p:ext uri="{BB962C8B-B14F-4D97-AF65-F5344CB8AC3E}">
        <p14:creationId xmlns:p14="http://schemas.microsoft.com/office/powerpoint/2010/main" val="16012059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dirty="0" smtClean="0"/>
              <a:t>Ventilating suites in mid- and high-rise residential buildings is a complex process, which is affected by many parameters. Leakage openings between the suite and corridor are especially important, because they are typically the only entry paths into the suite for outdoor air indirectly from the corridor supply air system.</a:t>
            </a:r>
          </a:p>
          <a:p>
            <a:pPr defTabSz="966612">
              <a:defRPr/>
            </a:pPr>
            <a:endParaRPr lang="en-US" dirty="0" smtClean="0"/>
          </a:p>
          <a:p>
            <a:pPr defTabSz="966612">
              <a:defRPr/>
            </a:pPr>
            <a:r>
              <a:rPr lang="en-US" dirty="0" smtClean="0"/>
              <a:t>Gaps around interior doors that separate rooms of each suite, suites from corridors, and corridors from vertical shafts include spaces between the door and its frame as well as deliberate door undercuts. These gaps and especially the larger bottom gap are sometimes weather-stripped. When there is weather-stripping, its type, amount, and condition can vary throughout the building, especially from suite to suite (due to occupant attempts at draft, noise, or odor control).</a:t>
            </a:r>
          </a:p>
        </p:txBody>
      </p:sp>
      <p:sp>
        <p:nvSpPr>
          <p:cNvPr id="4" name="Slide Number Placeholder 3"/>
          <p:cNvSpPr>
            <a:spLocks noGrp="1"/>
          </p:cNvSpPr>
          <p:nvPr>
            <p:ph type="sldNum" sz="quarter" idx="10"/>
          </p:nvPr>
        </p:nvSpPr>
        <p:spPr/>
        <p:txBody>
          <a:bodyPr/>
          <a:lstStyle/>
          <a:p>
            <a:fld id="{9BD3D01E-8E1F-45A0-B4E0-8DAF0D6A9E6B}" type="slidenum">
              <a:rPr lang="en-US" smtClean="0"/>
              <a:t>7</a:t>
            </a:fld>
            <a:endParaRPr lang="en-US"/>
          </a:p>
        </p:txBody>
      </p:sp>
    </p:spTree>
    <p:extLst>
      <p:ext uri="{BB962C8B-B14F-4D97-AF65-F5344CB8AC3E}">
        <p14:creationId xmlns:p14="http://schemas.microsoft.com/office/powerpoint/2010/main" val="1954959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Indoor-outdoor temperature differences cause buildings to behave like a fireplace chimney or stack. For example, during winter, warm air inside the building is less dense than the cold air outside the building. This difference in density results in a lower pressure at the bottom of the building compared to the outdoors and a higher pressure at the top of the building compared to outdoors. The resulting indoor-outdoor pressure differences cause air to flow inward at the bottom of the building and outward at the top of the building through leakage openings in the building envelope. This phenomenon is called the stack effect.</a:t>
            </a:r>
          </a:p>
          <a:p>
            <a:endParaRPr lang="en-US" dirty="0" smtClean="0"/>
          </a:p>
          <a:p>
            <a:r>
              <a:rPr lang="en-US" dirty="0" smtClean="0"/>
              <a:t>Due to pressure losses through leakage openings within the building, actual pressure differences induced by stack effect are always less than or equal to the theoretical pressure differences determined using the equation shown above. The ratio of actual to theoretical stack-induced pressure difference is defined as the thermal draft coefficient (TDC). The magnitude of the TDC depends on the leakage of the building envelope relative to the combined leakage of interior separations. With several compartments per </a:t>
            </a:r>
            <a:r>
              <a:rPr lang="en-US" dirty="0" err="1" smtClean="0"/>
              <a:t>storey</a:t>
            </a:r>
            <a:r>
              <a:rPr lang="en-US" dirty="0" smtClean="0"/>
              <a:t> and with leaks between compartments, it is necessary to carry out a multi-compartment analysis of exterior and interior pressures to determine the indoor-outdoor and inter-suite pressure differences and flows. To carry out such a multi-compartment analysis, it is also necessary to know the leakage area distribution for each </a:t>
            </a:r>
            <a:r>
              <a:rPr lang="en-US" dirty="0" err="1" smtClean="0"/>
              <a:t>storey</a:t>
            </a:r>
            <a:r>
              <a:rPr lang="en-US" baseline="0" dirty="0" smtClean="0"/>
              <a:t>.</a:t>
            </a:r>
            <a:endParaRPr lang="en-US" dirty="0" smtClean="0"/>
          </a:p>
          <a:p>
            <a:endParaRPr lang="en-US" dirty="0" smtClean="0"/>
          </a:p>
          <a:p>
            <a:r>
              <a:rPr lang="en-US" dirty="0" smtClean="0"/>
              <a:t>It is important to recognize that there can be several neutral pressure planes within a building. For example, one stair shaft usually has access to the roof through a door. In some buildings, there can be substantial leaks between the door and its frame or there may be a leaky vent in the roof of the shaft. As a result, a shaft with roof access is often taller and has a different vertical leakage distribution compared to the other stair shaft. In this case, the NPP in the shaft with roof access may be located higher than in the other stair shaft. Elevator shafts with penthouse mechanical rooms are another example where this phenomenon occurs.</a:t>
            </a:r>
            <a:endParaRPr lang="en-CA" dirty="0"/>
          </a:p>
        </p:txBody>
      </p:sp>
      <p:sp>
        <p:nvSpPr>
          <p:cNvPr id="4" name="Slide Number Placeholder 3"/>
          <p:cNvSpPr>
            <a:spLocks noGrp="1"/>
          </p:cNvSpPr>
          <p:nvPr>
            <p:ph type="sldNum" sz="quarter" idx="10"/>
          </p:nvPr>
        </p:nvSpPr>
        <p:spPr/>
        <p:txBody>
          <a:bodyPr/>
          <a:lstStyle/>
          <a:p>
            <a:fld id="{9BD3D01E-8E1F-45A0-B4E0-8DAF0D6A9E6B}" type="slidenum">
              <a:rPr lang="en-US" smtClean="0"/>
              <a:t>8</a:t>
            </a:fld>
            <a:endParaRPr lang="en-US"/>
          </a:p>
        </p:txBody>
      </p:sp>
    </p:spTree>
    <p:extLst>
      <p:ext uri="{BB962C8B-B14F-4D97-AF65-F5344CB8AC3E}">
        <p14:creationId xmlns:p14="http://schemas.microsoft.com/office/powerpoint/2010/main" val="379591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wind flows around a building, the local wind speeds and direction near the building are altered. This disturbance of the wind field produces a distribution of static pressures over these surfaces. Compared to the static pressure of the undisturbed wind region, surface static pressures are usually higher on windward faces of the building and lower on leeward faces and on the roof.</a:t>
            </a:r>
          </a:p>
          <a:p>
            <a:endParaRPr lang="en-US" dirty="0" smtClean="0"/>
          </a:p>
          <a:p>
            <a:r>
              <a:rPr lang="en-US" dirty="0" smtClean="0"/>
              <a:t>In the absence of other driving forces, static pressures inside the building are determined entirely by wind-induced surface pressures and by the nature of leakage openings in the building envelope and within the building. The analysis of wind-induced interior pressures is complex, however. As with the stack effect. it is necessary to carry out a multi-compartment analysis of exterior and interior pressures to determine the indoor-outdoor and inter-suite pressure differences and flows. To carry out such a multi-compartment analysis, it is also necessary to know the leakage area distribution for each </a:t>
            </a:r>
            <a:r>
              <a:rPr lang="en-US" dirty="0" err="1" smtClean="0"/>
              <a:t>storey</a:t>
            </a:r>
            <a:r>
              <a:rPr lang="en-US" dirty="0" smtClean="0"/>
              <a:t>.</a:t>
            </a:r>
          </a:p>
          <a:p>
            <a:endParaRPr lang="en-US" dirty="0" smtClean="0"/>
          </a:p>
          <a:p>
            <a:pPr defTabSz="966612">
              <a:defRPr/>
            </a:pPr>
            <a:r>
              <a:rPr lang="en-US" dirty="0" smtClean="0"/>
              <a:t>It is important to recognize that wind effects can shift the neutral pressure plane location, because they alter the pressure regime within and around the building. Windward walls are pressurized from outdoors, which causes the windward edges of the NPP to rise for those walls. Leeward walls are depressurized from outdoors, which causes the leeward edges of the NPP to drop. As a result, the edges of the NPP do not necessarily form a horizontal plane.</a:t>
            </a:r>
          </a:p>
        </p:txBody>
      </p:sp>
      <p:sp>
        <p:nvSpPr>
          <p:cNvPr id="4" name="Slide Number Placeholder 3"/>
          <p:cNvSpPr>
            <a:spLocks noGrp="1"/>
          </p:cNvSpPr>
          <p:nvPr>
            <p:ph type="sldNum" sz="quarter" idx="10"/>
          </p:nvPr>
        </p:nvSpPr>
        <p:spPr/>
        <p:txBody>
          <a:bodyPr/>
          <a:lstStyle/>
          <a:p>
            <a:fld id="{9BD3D01E-8E1F-45A0-B4E0-8DAF0D6A9E6B}" type="slidenum">
              <a:rPr lang="en-US" smtClean="0"/>
              <a:t>9</a:t>
            </a:fld>
            <a:endParaRPr lang="en-US"/>
          </a:p>
        </p:txBody>
      </p:sp>
    </p:spTree>
    <p:extLst>
      <p:ext uri="{BB962C8B-B14F-4D97-AF65-F5344CB8AC3E}">
        <p14:creationId xmlns:p14="http://schemas.microsoft.com/office/powerpoint/2010/main" val="3681847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flow coefficient and pressure exponent in the equation shown above are parameters that characterize the size (leakage area) of opening. The magnitude of the pressure exponent also characterizes the type of flow through the leakage opening. This exponent is usually in the range of 0.5 (fully-turbulent flow) to 1.0 (fully-laminar flow).</a:t>
            </a:r>
          </a:p>
          <a:p>
            <a:endParaRPr lang="en-US" dirty="0" smtClean="0"/>
          </a:p>
          <a:p>
            <a:r>
              <a:rPr lang="en-US" dirty="0" smtClean="0"/>
              <a:t>The direction of actual</a:t>
            </a:r>
            <a:r>
              <a:rPr lang="en-US" baseline="0" dirty="0" smtClean="0"/>
              <a:t> </a:t>
            </a:r>
            <a:r>
              <a:rPr lang="en-US" dirty="0" smtClean="0"/>
              <a:t>flow through a leakage opening is determined by the relative magnitudes of pressures on either side of the leak. Specifically, flow is from the region of high pressure to the region of lower pressure. The resulting flow through any particular opening is not necessarily in the direction intended by designers, because designers typically do not account for all of the driving forces.</a:t>
            </a:r>
          </a:p>
        </p:txBody>
      </p:sp>
      <p:sp>
        <p:nvSpPr>
          <p:cNvPr id="4" name="Slide Number Placeholder 3"/>
          <p:cNvSpPr>
            <a:spLocks noGrp="1"/>
          </p:cNvSpPr>
          <p:nvPr>
            <p:ph type="sldNum" sz="quarter" idx="10"/>
          </p:nvPr>
        </p:nvSpPr>
        <p:spPr/>
        <p:txBody>
          <a:bodyPr/>
          <a:lstStyle/>
          <a:p>
            <a:fld id="{9BD3D01E-8E1F-45A0-B4E0-8DAF0D6A9E6B}" type="slidenum">
              <a:rPr lang="en-US" smtClean="0"/>
              <a:t>10</a:t>
            </a:fld>
            <a:endParaRPr lang="en-US"/>
          </a:p>
        </p:txBody>
      </p:sp>
    </p:spTree>
    <p:extLst>
      <p:ext uri="{BB962C8B-B14F-4D97-AF65-F5344CB8AC3E}">
        <p14:creationId xmlns:p14="http://schemas.microsoft.com/office/powerpoint/2010/main" val="24443649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Consider the use of carbon dioxide (CO</a:t>
            </a:r>
            <a:r>
              <a:rPr lang="en-US" baseline="-25000" dirty="0" smtClean="0"/>
              <a:t>2</a:t>
            </a:r>
            <a:r>
              <a:rPr lang="en-US" dirty="0" smtClean="0"/>
              <a:t>) as an indicator of transfer airflows when CO</a:t>
            </a:r>
            <a:r>
              <a:rPr lang="en-US" baseline="-25000" dirty="0" smtClean="0"/>
              <a:t>2</a:t>
            </a:r>
            <a:r>
              <a:rPr lang="en-US" dirty="0" smtClean="0"/>
              <a:t> generation rates in the building are stable (e.g., at night when occupants are sleeping). An inter-suite transfer air fraction of 0% means that all of the air entering the suite of interest is at the outdoor CO</a:t>
            </a:r>
            <a:r>
              <a:rPr lang="en-US" baseline="-25000" dirty="0" smtClean="0"/>
              <a:t>2</a:t>
            </a:r>
            <a:r>
              <a:rPr lang="en-US" dirty="0" smtClean="0"/>
              <a:t> concentration. Therefore, air entering the suite of interest can be considered to be uncontaminated by passing through any significant number of other suites that have CO</a:t>
            </a:r>
            <a:r>
              <a:rPr lang="en-US" baseline="-25000" dirty="0" smtClean="0"/>
              <a:t>2</a:t>
            </a:r>
            <a:r>
              <a:rPr lang="en-US" dirty="0" smtClean="0"/>
              <a:t> concentrations higher than the suite of interest.</a:t>
            </a:r>
          </a:p>
          <a:p>
            <a:endParaRPr lang="en-US" dirty="0" smtClean="0"/>
          </a:p>
          <a:p>
            <a:r>
              <a:rPr lang="en-US" dirty="0" smtClean="0"/>
              <a:t>When the transfer air fraction is 100%, all of the air entering the suite of interest is at the flow-weighted average CO</a:t>
            </a:r>
            <a:r>
              <a:rPr lang="en-US" baseline="-25000" dirty="0" smtClean="0"/>
              <a:t>2</a:t>
            </a:r>
            <a:r>
              <a:rPr lang="en-US" dirty="0" smtClean="0"/>
              <a:t> concentration of other suites that have direct or indirect flows into the suite of interest. In this case, all of the air entering the suite of interest can be considered to be transfer air that has been contaminated by passing through one or more of the other suites. The CO</a:t>
            </a:r>
            <a:r>
              <a:rPr lang="en-US" baseline="-25000" dirty="0" smtClean="0"/>
              <a:t>2</a:t>
            </a:r>
            <a:r>
              <a:rPr lang="en-US" dirty="0" smtClean="0"/>
              <a:t> concentrations in the other suites can be lower, the same, or higher than the CO</a:t>
            </a:r>
            <a:r>
              <a:rPr lang="en-US" baseline="-25000" dirty="0" smtClean="0"/>
              <a:t>2</a:t>
            </a:r>
            <a:r>
              <a:rPr lang="en-US" dirty="0" smtClean="0"/>
              <a:t> concentration in the suite of interest.</a:t>
            </a:r>
          </a:p>
          <a:p>
            <a:endParaRPr lang="en-US" dirty="0" smtClean="0"/>
          </a:p>
          <a:p>
            <a:r>
              <a:rPr lang="en-US" dirty="0" smtClean="0"/>
              <a:t>It is important to recognize that a transfer air fraction based on CO</a:t>
            </a:r>
            <a:r>
              <a:rPr lang="en-US" baseline="-25000" dirty="0" smtClean="0"/>
              <a:t>2</a:t>
            </a:r>
            <a:r>
              <a:rPr lang="en-US" dirty="0" smtClean="0"/>
              <a:t> transfer only accounts for direct flows from occupied suites outside the suite of interest and for indirect flows from these suites through shafts and corridors into the suite of interest. It does not account for transfer air that did not pass through other occupied suites. Pollutants other than CO</a:t>
            </a:r>
            <a:r>
              <a:rPr lang="en-US" baseline="-25000" dirty="0" smtClean="0"/>
              <a:t>2</a:t>
            </a:r>
            <a:r>
              <a:rPr lang="en-US" dirty="0" smtClean="0"/>
              <a:t> may be contaminating some of this other transfer air.</a:t>
            </a:r>
          </a:p>
        </p:txBody>
      </p:sp>
      <p:sp>
        <p:nvSpPr>
          <p:cNvPr id="4" name="Slide Number Placeholder 3"/>
          <p:cNvSpPr>
            <a:spLocks noGrp="1"/>
          </p:cNvSpPr>
          <p:nvPr>
            <p:ph type="sldNum" sz="quarter" idx="10"/>
          </p:nvPr>
        </p:nvSpPr>
        <p:spPr/>
        <p:txBody>
          <a:bodyPr/>
          <a:lstStyle/>
          <a:p>
            <a:fld id="{9BD3D01E-8E1F-45A0-B4E0-8DAF0D6A9E6B}" type="slidenum">
              <a:rPr lang="en-US" smtClean="0"/>
              <a:t>11</a:t>
            </a:fld>
            <a:endParaRPr lang="en-US"/>
          </a:p>
        </p:txBody>
      </p:sp>
    </p:spTree>
    <p:extLst>
      <p:ext uri="{BB962C8B-B14F-4D97-AF65-F5344CB8AC3E}">
        <p14:creationId xmlns:p14="http://schemas.microsoft.com/office/powerpoint/2010/main" val="1322130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average CO</a:t>
            </a:r>
            <a:r>
              <a:rPr lang="en-US" baseline="-25000" dirty="0" smtClean="0"/>
              <a:t>2</a:t>
            </a:r>
            <a:r>
              <a:rPr lang="en-US" dirty="0" smtClean="0"/>
              <a:t> concentration of the inter-suite transfer air can be defined as: the sum (for all suites other than the test suite) of the CO</a:t>
            </a:r>
            <a:r>
              <a:rPr lang="en-US" baseline="-25000" dirty="0" smtClean="0"/>
              <a:t>2</a:t>
            </a:r>
            <a:r>
              <a:rPr lang="en-US" dirty="0" smtClean="0"/>
              <a:t> exiting each suite and entering the test suite, normalized by the total amount of air exiting all of these suites and entering the test suite. The amount of CO</a:t>
            </a:r>
            <a:r>
              <a:rPr lang="en-US" baseline="-25000" dirty="0" smtClean="0"/>
              <a:t>2</a:t>
            </a:r>
            <a:r>
              <a:rPr lang="en-US" dirty="0" smtClean="0"/>
              <a:t> exiting a suite is the concentration of CO</a:t>
            </a:r>
            <a:r>
              <a:rPr lang="en-US" baseline="-25000" dirty="0" smtClean="0"/>
              <a:t>2</a:t>
            </a:r>
            <a:r>
              <a:rPr lang="en-US" dirty="0" smtClean="0"/>
              <a:t> in the air exiting the suite multiplied by the amount of air exiting the suite.</a:t>
            </a:r>
          </a:p>
          <a:p>
            <a:endParaRPr lang="en-US" dirty="0" smtClean="0"/>
          </a:p>
          <a:p>
            <a:r>
              <a:rPr lang="en-US" dirty="0" smtClean="0"/>
              <a:t>It is practically impossible to measure all of the CO</a:t>
            </a:r>
            <a:r>
              <a:rPr lang="en-US" baseline="-25000" dirty="0" smtClean="0"/>
              <a:t>2</a:t>
            </a:r>
            <a:r>
              <a:rPr lang="en-US" dirty="0" smtClean="0"/>
              <a:t> concentrations in the other suites and the inter-suite airflow rates. However, it is possible to estimate the average concentration for the other suites using Equations 5 and 6 in Moffatt et al. (1998), several measured or calculated parameters, and two assumptions.</a:t>
            </a:r>
          </a:p>
          <a:p>
            <a:endParaRPr lang="en-US" dirty="0" smtClean="0"/>
          </a:p>
          <a:p>
            <a:r>
              <a:rPr lang="en-US" dirty="0" smtClean="0"/>
              <a:t>Specifically, the measured parameters were the CO</a:t>
            </a:r>
            <a:r>
              <a:rPr lang="en-US" baseline="-25000" dirty="0" smtClean="0"/>
              <a:t>2</a:t>
            </a:r>
            <a:r>
              <a:rPr lang="en-US" dirty="0" smtClean="0"/>
              <a:t> concentrations outdoors and in the corridor adjoining the test suite. The calculated parameters were the airflow rate through the suite access door of the test suite and the air change rate for the test suite. The first assumption is that each of the suites other than the test suite are occupied with two sleeping occupants, on average (based on the size of the suites). The second assumption is that the behavior of these other suites is similar to that of the test suite.</a:t>
            </a:r>
          </a:p>
          <a:p>
            <a:endParaRPr lang="en-US" dirty="0" smtClean="0"/>
          </a:p>
          <a:p>
            <a:r>
              <a:rPr lang="en-US" dirty="0" smtClean="0"/>
              <a:t>We expect that the average CO</a:t>
            </a:r>
            <a:r>
              <a:rPr lang="en-US" baseline="-25000" dirty="0" smtClean="0"/>
              <a:t>2</a:t>
            </a:r>
            <a:r>
              <a:rPr lang="en-US" dirty="0" smtClean="0"/>
              <a:t> concentration in these other suites can be estimated within </a:t>
            </a:r>
            <a:r>
              <a:rPr lang="en-US" sz="1300" dirty="0">
                <a:ea typeface="Times New Roman"/>
              </a:rPr>
              <a:t>±</a:t>
            </a:r>
            <a:r>
              <a:rPr lang="en-US" dirty="0" smtClean="0"/>
              <a:t> 100 ppm. This estimate of the average is only a first approximation and is not precise, particularly in a building where the ventilation rates depend significantly on weather parameters. However, it provides a conservative estimate of the inter-suite transfer air fraction. In particular, if there are fewer than two occupants sleeping in each of the other suites on average, then the actual inter-suite transfer fraction will be higher than the calculated fraction.</a:t>
            </a:r>
          </a:p>
          <a:p>
            <a:endParaRPr lang="en-US" dirty="0" smtClean="0"/>
          </a:p>
        </p:txBody>
      </p:sp>
      <p:sp>
        <p:nvSpPr>
          <p:cNvPr id="4" name="Slide Number Placeholder 3"/>
          <p:cNvSpPr>
            <a:spLocks noGrp="1"/>
          </p:cNvSpPr>
          <p:nvPr>
            <p:ph type="sldNum" sz="quarter" idx="10"/>
          </p:nvPr>
        </p:nvSpPr>
        <p:spPr/>
        <p:txBody>
          <a:bodyPr/>
          <a:lstStyle/>
          <a:p>
            <a:fld id="{9BD3D01E-8E1F-45A0-B4E0-8DAF0D6A9E6B}" type="slidenum">
              <a:rPr lang="en-US" smtClean="0"/>
              <a:t>12</a:t>
            </a:fld>
            <a:endParaRPr lang="en-US"/>
          </a:p>
        </p:txBody>
      </p:sp>
    </p:spTree>
    <p:extLst>
      <p:ext uri="{BB962C8B-B14F-4D97-AF65-F5344CB8AC3E}">
        <p14:creationId xmlns:p14="http://schemas.microsoft.com/office/powerpoint/2010/main" val="13221304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Refrigerant gas sampling sites were typically located in the kitchen, living room, master bedroom, and bathroom. Except in the kitchen, each sensor was located at approximately the middle of the occupied zone in each room.  In the kitchen, the sensor was placed on an unused countertop to avoid damage. Tracer gas was injected at a constant flow rate into each room as its container was carried around the perimeter of every room and space within the suite, until the concentration in each sampled room was similar and typically between 500 to 1000 ppm (about 75 to 150 L of tracer gas at standard temperature and pressure for an average-sized suite).</a:t>
            </a:r>
          </a:p>
          <a:p>
            <a:endParaRPr lang="en-US" dirty="0" smtClean="0"/>
          </a:p>
          <a:p>
            <a:pPr defTabSz="966612">
              <a:defRPr/>
            </a:pPr>
            <a:r>
              <a:rPr lang="en-US" dirty="0" smtClean="0"/>
              <a:t>The CO</a:t>
            </a:r>
            <a:r>
              <a:rPr lang="en-US" baseline="-25000" dirty="0" smtClean="0"/>
              <a:t>2</a:t>
            </a:r>
            <a:r>
              <a:rPr lang="en-US" dirty="0" smtClean="0"/>
              <a:t> sample point was located immediately adjacent to the refrigerant tracer gas sample site in the living room.</a:t>
            </a:r>
            <a:r>
              <a:rPr lang="en-US" baseline="0" dirty="0" smtClean="0"/>
              <a:t> </a:t>
            </a:r>
            <a:r>
              <a:rPr lang="en-US" dirty="0" smtClean="0"/>
              <a:t>CO</a:t>
            </a:r>
            <a:r>
              <a:rPr lang="en-US" baseline="-25000" dirty="0" smtClean="0"/>
              <a:t>2</a:t>
            </a:r>
            <a:r>
              <a:rPr lang="en-US" dirty="0" smtClean="0"/>
              <a:t> pulse injection throughout the suite occurred</a:t>
            </a:r>
            <a:r>
              <a:rPr lang="en-US" baseline="0" dirty="0" smtClean="0"/>
              <a:t> immediately</a:t>
            </a:r>
            <a:r>
              <a:rPr lang="en-US" dirty="0" smtClean="0"/>
              <a:t> after tracer gas injection and achieved a concentration of between 2000 and 3000 ppm of CO</a:t>
            </a:r>
            <a:r>
              <a:rPr lang="en-US" baseline="-25000" dirty="0" smtClean="0"/>
              <a:t>2</a:t>
            </a:r>
            <a:r>
              <a:rPr lang="en-US" dirty="0" smtClean="0"/>
              <a:t> in the living room.</a:t>
            </a:r>
          </a:p>
          <a:p>
            <a:endParaRPr lang="en-US" sz="1300" dirty="0"/>
          </a:p>
          <a:p>
            <a:r>
              <a:rPr lang="en-US" sz="1300" dirty="0"/>
              <a:t>Immediately following the injection of tracer gas and CO</a:t>
            </a:r>
            <a:r>
              <a:rPr lang="en-US" sz="1300" baseline="-25000" dirty="0"/>
              <a:t>2</a:t>
            </a:r>
            <a:r>
              <a:rPr lang="en-US" sz="1300" dirty="0"/>
              <a:t>, a blower was carried throughout the suite to mix the gases. A mixing time of about 5 minutes was used. Observations of tracer gas concentrations in the pilot building indicated this period was sufficient to achieve good initial mixing in the small, open-plan suites that were tested (average volume of 149 m</a:t>
            </a:r>
            <a:r>
              <a:rPr lang="en-US" sz="1300" baseline="30000" dirty="0"/>
              <a:t>3</a:t>
            </a:r>
            <a:r>
              <a:rPr lang="en-US" sz="1300" dirty="0"/>
              <a:t>). The mixing blower was turned off during the subsequent decay period.</a:t>
            </a:r>
          </a:p>
          <a:p>
            <a:endParaRPr lang="en-US" sz="1300" dirty="0"/>
          </a:p>
          <a:p>
            <a:r>
              <a:rPr lang="en-US" dirty="0" smtClean="0"/>
              <a:t>In addition to measuring CO</a:t>
            </a:r>
            <a:r>
              <a:rPr lang="en-US" baseline="-25000" dirty="0" smtClean="0"/>
              <a:t>2</a:t>
            </a:r>
            <a:r>
              <a:rPr lang="en-US" dirty="0" smtClean="0"/>
              <a:t> concentrations within the test suite, CO</a:t>
            </a:r>
            <a:r>
              <a:rPr lang="en-US" baseline="-25000" dirty="0" smtClean="0"/>
              <a:t>2</a:t>
            </a:r>
            <a:r>
              <a:rPr lang="en-US" dirty="0" smtClean="0"/>
              <a:t> concentrations outdoors were measured for 15 minutes just prior to and just after the CO</a:t>
            </a:r>
            <a:r>
              <a:rPr lang="en-US" baseline="-25000" dirty="0" smtClean="0"/>
              <a:t>2</a:t>
            </a:r>
            <a:r>
              <a:rPr lang="en-US" dirty="0" smtClean="0"/>
              <a:t> decay test. Also, sequential spot measurements of CO</a:t>
            </a:r>
            <a:r>
              <a:rPr lang="en-US" baseline="-25000" dirty="0" smtClean="0"/>
              <a:t>2</a:t>
            </a:r>
            <a:r>
              <a:rPr lang="en-US" dirty="0" smtClean="0"/>
              <a:t> concentrations in several different indoor spaces were carried out over successive 5 minute periods just prior to the decay test: in the corridor adjoining the test suite and in selected vertical shafts adjoining the corridor. A shaft was selected for sampling if smoke tube tests in Test Set 1 indicated that airflow was into the corridor from the adjoining shaft.</a:t>
            </a:r>
          </a:p>
        </p:txBody>
      </p:sp>
      <p:sp>
        <p:nvSpPr>
          <p:cNvPr id="4" name="Slide Number Placeholder 3"/>
          <p:cNvSpPr>
            <a:spLocks noGrp="1"/>
          </p:cNvSpPr>
          <p:nvPr>
            <p:ph type="sldNum" sz="quarter" idx="10"/>
          </p:nvPr>
        </p:nvSpPr>
        <p:spPr/>
        <p:txBody>
          <a:bodyPr/>
          <a:lstStyle/>
          <a:p>
            <a:fld id="{9BD3D01E-8E1F-45A0-B4E0-8DAF0D6A9E6B}" type="slidenum">
              <a:rPr lang="en-US" smtClean="0"/>
              <a:t>15</a:t>
            </a:fld>
            <a:endParaRPr lang="en-US"/>
          </a:p>
        </p:txBody>
      </p:sp>
    </p:spTree>
    <p:extLst>
      <p:ext uri="{BB962C8B-B14F-4D97-AF65-F5344CB8AC3E}">
        <p14:creationId xmlns:p14="http://schemas.microsoft.com/office/powerpoint/2010/main" val="2569729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Ten test buildings were selected in the three Canadian climatic regions: four in a maritime climate (Vancouver, British Columbia); three in a western climate (Winnipeg, Manitoba); and three in a central climate (two in Toronto, Ontario and one in Montreal, Quebec). </a:t>
            </a:r>
            <a:r>
              <a:rPr lang="en-US" sz="1300" dirty="0">
                <a:latin typeface="Times New Roman"/>
              </a:rPr>
              <a:t>Seven of the test buildings were high-rise buildings (eight stories or more). The three test buildings in Winnipeg were classified as mid-rise (six stories).</a:t>
            </a:r>
            <a:r>
              <a:rPr lang="en-US" dirty="0" smtClean="0"/>
              <a:t> All of the buildings were built between 1990 and 1995.</a:t>
            </a:r>
            <a:endParaRPr lang="en-US" sz="1300" dirty="0">
              <a:latin typeface="Times New Roman"/>
            </a:endParaRPr>
          </a:p>
          <a:p>
            <a:endParaRPr lang="en-US" dirty="0" smtClean="0"/>
          </a:p>
          <a:p>
            <a:r>
              <a:rPr lang="en-US" dirty="0" smtClean="0"/>
              <a:t>All of the test suites were corner suites with two exterior walls, except for Buildings 4, 6, and 7, each of which had only one exterior wall.</a:t>
            </a:r>
          </a:p>
          <a:p>
            <a:endParaRPr lang="en-US" dirty="0" smtClean="0"/>
          </a:p>
          <a:p>
            <a:r>
              <a:rPr lang="en-US" dirty="0" smtClean="0"/>
              <a:t>Tests were carried out during late February and early March 1996. This specific period was selected, because daily temperature variations in most regions tend to be near winter maximums.</a:t>
            </a:r>
            <a:r>
              <a:rPr lang="en-US" baseline="0" dirty="0" smtClean="0"/>
              <a:t> As a result, the test buildings would likely be exposed to the largest variations in stack-induced pressure differences between night-time and day-time tests.</a:t>
            </a:r>
          </a:p>
          <a:p>
            <a:endParaRPr lang="en-US" baseline="0" dirty="0" smtClean="0"/>
          </a:p>
          <a:p>
            <a:r>
              <a:rPr lang="en-US" dirty="0" smtClean="0"/>
              <a:t>With the exception of Building 1 (the tallest building), only one suite in each building was tested due to budget limitations. A second suite in Building 1 was tested to examine the effect of differences in stack-induced pressures that were caused by different suite locations with respect to the neutral pressure plane.</a:t>
            </a:r>
          </a:p>
          <a:p>
            <a:endParaRPr lang="en-US" dirty="0" smtClean="0"/>
          </a:p>
          <a:p>
            <a:r>
              <a:rPr lang="en-US" dirty="0" smtClean="0"/>
              <a:t>Building 3 suites each had a makeup air duct from an outside wall to the space behind the refrigerator in the kitchen, ostensibly so that heat from the refrigerator could warm the makeup air when the compressor and suite exhaust fans were operating. Unfortunately, the outside termination for the duct had a backdraft damper that prevented inward flow (other than minor leakage around the closed damper). Also, unlike the apparent design intent, the duct acted as a leak for</a:t>
            </a:r>
            <a:r>
              <a:rPr lang="en-US" baseline="0" dirty="0" smtClean="0"/>
              <a:t> air to flow outwards at times when</a:t>
            </a:r>
            <a:r>
              <a:rPr lang="en-US" dirty="0" smtClean="0"/>
              <a:t> the air pressure was greater indoors than outdoors.</a:t>
            </a:r>
          </a:p>
        </p:txBody>
      </p:sp>
      <p:sp>
        <p:nvSpPr>
          <p:cNvPr id="4" name="Slide Number Placeholder 3"/>
          <p:cNvSpPr>
            <a:spLocks noGrp="1"/>
          </p:cNvSpPr>
          <p:nvPr>
            <p:ph type="sldNum" sz="quarter" idx="10"/>
          </p:nvPr>
        </p:nvSpPr>
        <p:spPr/>
        <p:txBody>
          <a:bodyPr/>
          <a:lstStyle/>
          <a:p>
            <a:fld id="{9BD3D01E-8E1F-45A0-B4E0-8DAF0D6A9E6B}" type="slidenum">
              <a:rPr lang="en-US" smtClean="0"/>
              <a:t>17</a:t>
            </a:fld>
            <a:endParaRPr lang="en-US"/>
          </a:p>
        </p:txBody>
      </p:sp>
    </p:spTree>
    <p:extLst>
      <p:ext uri="{BB962C8B-B14F-4D97-AF65-F5344CB8AC3E}">
        <p14:creationId xmlns:p14="http://schemas.microsoft.com/office/powerpoint/2010/main" val="38549388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defRPr sz="1000"/>
            </a:pPr>
            <a:r>
              <a:rPr lang="en-CA" sz="1300" b="1" u="sng" dirty="0">
                <a:solidFill>
                  <a:srgbClr val="000000"/>
                </a:solidFill>
                <a:latin typeface="Arial"/>
                <a:cs typeface="Arial"/>
              </a:rPr>
              <a:t>Key Conclusions / Findings:</a:t>
            </a:r>
          </a:p>
          <a:p>
            <a:pPr>
              <a:defRPr sz="1000"/>
            </a:pPr>
            <a:r>
              <a:rPr lang="en-CA" sz="1300" dirty="0">
                <a:solidFill>
                  <a:srgbClr val="000000"/>
                </a:solidFill>
                <a:latin typeface="Arial"/>
                <a:cs typeface="Arial"/>
              </a:rPr>
              <a:t>1. Wide variation in design specifications.</a:t>
            </a:r>
          </a:p>
          <a:p>
            <a:pPr>
              <a:defRPr sz="1000"/>
            </a:pPr>
            <a:r>
              <a:rPr lang="en-CA" sz="1300" dirty="0">
                <a:solidFill>
                  <a:srgbClr val="000000"/>
                </a:solidFill>
                <a:latin typeface="Arial"/>
                <a:cs typeface="Arial"/>
              </a:rPr>
              <a:t>2. Actual flows significantly lower than design flows.</a:t>
            </a:r>
          </a:p>
          <a:p>
            <a:pPr>
              <a:defRPr sz="1000"/>
            </a:pPr>
            <a:r>
              <a:rPr lang="en-CA" sz="1300" dirty="0">
                <a:solidFill>
                  <a:srgbClr val="000000"/>
                </a:solidFill>
                <a:latin typeface="Arial"/>
                <a:cs typeface="Arial"/>
              </a:rPr>
              <a:t>3. Flows affected by temperature and wind over the course of a day, based on differences between first and second tests.</a:t>
            </a:r>
          </a:p>
          <a:p>
            <a:pPr>
              <a:defRPr sz="1000"/>
            </a:pPr>
            <a:r>
              <a:rPr lang="en-CA" sz="1300" dirty="0">
                <a:solidFill>
                  <a:srgbClr val="000000"/>
                </a:solidFill>
                <a:latin typeface="Arial"/>
                <a:cs typeface="Arial"/>
              </a:rPr>
              <a:t>4. Airtightness of building envelope and suite access </a:t>
            </a:r>
            <a:r>
              <a:rPr lang="en-CA" sz="1300" dirty="0" smtClean="0">
                <a:solidFill>
                  <a:srgbClr val="000000"/>
                </a:solidFill>
                <a:latin typeface="Arial"/>
                <a:cs typeface="Arial"/>
              </a:rPr>
              <a:t>doors </a:t>
            </a:r>
            <a:r>
              <a:rPr lang="en-CA" sz="1300" dirty="0">
                <a:solidFill>
                  <a:srgbClr val="000000"/>
                </a:solidFill>
                <a:latin typeface="Arial"/>
                <a:cs typeface="Arial"/>
              </a:rPr>
              <a:t>can affect flows.</a:t>
            </a:r>
          </a:p>
          <a:p>
            <a:pPr marL="241653" indent="-241653">
              <a:buAutoNum type="arabicPeriod"/>
              <a:defRPr sz="1000"/>
            </a:pPr>
            <a:endParaRPr lang="en-US" sz="1300" dirty="0">
              <a:solidFill>
                <a:srgbClr val="000000"/>
              </a:solidFill>
              <a:latin typeface="Arial"/>
              <a:cs typeface="Arial"/>
            </a:endParaRPr>
          </a:p>
          <a:p>
            <a:pPr>
              <a:defRPr sz="1000"/>
            </a:pPr>
            <a:r>
              <a:rPr lang="en-US" sz="1300" dirty="0">
                <a:solidFill>
                  <a:srgbClr val="000000"/>
                </a:solidFill>
                <a:latin typeface="Arial"/>
                <a:cs typeface="Arial"/>
              </a:rPr>
              <a:t>Every test building had a rooftop corridor supply air system. Building 1 also had a second corridor supply air system on Floor 4, which served Floors 1 through 18. Its rooftop system served Floors 19 through 32.</a:t>
            </a:r>
          </a:p>
          <a:p>
            <a:pPr>
              <a:defRPr sz="1000"/>
            </a:pPr>
            <a:endParaRPr lang="en-US" sz="1300" dirty="0">
              <a:solidFill>
                <a:srgbClr val="000000"/>
              </a:solidFill>
              <a:latin typeface="Arial"/>
              <a:cs typeface="Arial"/>
            </a:endParaRPr>
          </a:p>
          <a:p>
            <a:pPr>
              <a:defRPr sz="1000"/>
            </a:pPr>
            <a:r>
              <a:rPr lang="en-US" sz="1300" dirty="0">
                <a:solidFill>
                  <a:srgbClr val="000000"/>
                </a:solidFill>
                <a:latin typeface="Arial"/>
                <a:cs typeface="Arial"/>
              </a:rPr>
              <a:t>In Building 7, the corridor supply air system was out of service due to maintenance problems, which could not be rectified at the time of testing</a:t>
            </a:r>
            <a:r>
              <a:rPr lang="en-US" sz="1300" dirty="0" smtClean="0">
                <a:solidFill>
                  <a:srgbClr val="000000"/>
                </a:solidFill>
                <a:latin typeface="Arial"/>
                <a:cs typeface="Arial"/>
              </a:rPr>
              <a:t>.</a:t>
            </a:r>
          </a:p>
          <a:p>
            <a:pPr>
              <a:defRPr sz="1000"/>
            </a:pPr>
            <a:endParaRPr lang="en-US" sz="1300" dirty="0" smtClean="0">
              <a:solidFill>
                <a:srgbClr val="000000"/>
              </a:solidFill>
              <a:latin typeface="Arial"/>
              <a:cs typeface="Arial"/>
            </a:endParaRPr>
          </a:p>
          <a:p>
            <a:pPr>
              <a:defRPr sz="1000"/>
            </a:pPr>
            <a:r>
              <a:rPr lang="en-US" sz="1300" dirty="0" smtClean="0">
                <a:solidFill>
                  <a:srgbClr val="000000"/>
                </a:solidFill>
                <a:latin typeface="Arial"/>
                <a:cs typeface="Arial"/>
              </a:rPr>
              <a:t>First test and corridor open test in BC buildings (1-4) occurred during day (noon</a:t>
            </a:r>
            <a:r>
              <a:rPr lang="en-US" sz="1300" baseline="0" dirty="0" smtClean="0">
                <a:solidFill>
                  <a:srgbClr val="000000"/>
                </a:solidFill>
                <a:latin typeface="Arial"/>
                <a:cs typeface="Arial"/>
              </a:rPr>
              <a:t> – 5p)</a:t>
            </a:r>
            <a:r>
              <a:rPr lang="en-US" sz="1300" dirty="0" smtClean="0">
                <a:solidFill>
                  <a:srgbClr val="000000"/>
                </a:solidFill>
                <a:latin typeface="Arial"/>
                <a:cs typeface="Arial"/>
              </a:rPr>
              <a:t>. No second test in these buildings due to small variations in stack and wind pressures. Corridor</a:t>
            </a:r>
            <a:r>
              <a:rPr lang="en-US" sz="1300" baseline="0" dirty="0" smtClean="0">
                <a:solidFill>
                  <a:srgbClr val="000000"/>
                </a:solidFill>
                <a:latin typeface="Arial"/>
                <a:cs typeface="Arial"/>
              </a:rPr>
              <a:t> open test occurred within 15 minutes after first test.</a:t>
            </a:r>
            <a:endParaRPr lang="en-US" sz="1300" dirty="0" smtClean="0">
              <a:solidFill>
                <a:srgbClr val="000000"/>
              </a:solidFill>
              <a:latin typeface="Arial"/>
              <a:cs typeface="Arial"/>
            </a:endParaRPr>
          </a:p>
          <a:p>
            <a:pPr>
              <a:defRPr sz="1000"/>
            </a:pPr>
            <a:endParaRPr lang="en-US" sz="1300" dirty="0" smtClean="0">
              <a:solidFill>
                <a:srgbClr val="000000"/>
              </a:solidFill>
              <a:latin typeface="Arial"/>
              <a:cs typeface="Arial"/>
            </a:endParaRPr>
          </a:p>
          <a:p>
            <a:pPr>
              <a:defRPr sz="1000"/>
            </a:pPr>
            <a:r>
              <a:rPr lang="en-US" sz="1300" dirty="0" smtClean="0">
                <a:solidFill>
                  <a:srgbClr val="000000"/>
                </a:solidFill>
                <a:latin typeface="Arial"/>
                <a:cs typeface="Arial"/>
              </a:rPr>
              <a:t>First test in other buildings (5-6, 8-10) occurred at night (8p - 11p). Second test and corridor open test in these buildings occurred next day (noon – 3p). Corridor</a:t>
            </a:r>
            <a:r>
              <a:rPr lang="en-US" sz="1300" baseline="0" dirty="0" smtClean="0">
                <a:solidFill>
                  <a:srgbClr val="000000"/>
                </a:solidFill>
                <a:latin typeface="Arial"/>
                <a:cs typeface="Arial"/>
              </a:rPr>
              <a:t> open test occurred within 15 minutes after second test.</a:t>
            </a:r>
            <a:endParaRPr lang="en-CA" sz="1300" dirty="0">
              <a:solidFill>
                <a:srgbClr val="000000"/>
              </a:solidFill>
              <a:latin typeface="Arial"/>
              <a:cs typeface="Arial"/>
            </a:endParaRPr>
          </a:p>
        </p:txBody>
      </p:sp>
      <p:sp>
        <p:nvSpPr>
          <p:cNvPr id="4" name="Slide Number Placeholder 3"/>
          <p:cNvSpPr>
            <a:spLocks noGrp="1"/>
          </p:cNvSpPr>
          <p:nvPr>
            <p:ph type="sldNum" sz="quarter" idx="10"/>
          </p:nvPr>
        </p:nvSpPr>
        <p:spPr/>
        <p:txBody>
          <a:bodyPr/>
          <a:lstStyle/>
          <a:p>
            <a:fld id="{9BD3D01E-8E1F-45A0-B4E0-8DAF0D6A9E6B}" type="slidenum">
              <a:rPr lang="en-US" smtClean="0"/>
              <a:t>18</a:t>
            </a:fld>
            <a:endParaRPr lang="en-US"/>
          </a:p>
        </p:txBody>
      </p:sp>
    </p:spTree>
    <p:extLst>
      <p:ext uri="{BB962C8B-B14F-4D97-AF65-F5344CB8AC3E}">
        <p14:creationId xmlns:p14="http://schemas.microsoft.com/office/powerpoint/2010/main" val="4129246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defRPr sz="1000"/>
            </a:pPr>
            <a:r>
              <a:rPr lang="en-CA" sz="1300" b="1" u="sng" dirty="0">
                <a:solidFill>
                  <a:srgbClr val="000000"/>
                </a:solidFill>
                <a:latin typeface="Arial"/>
                <a:cs typeface="Arial"/>
              </a:rPr>
              <a:t>Key Conclusions / Findings:</a:t>
            </a:r>
            <a:endParaRPr lang="en-CA" sz="1300" dirty="0">
              <a:solidFill>
                <a:srgbClr val="000000"/>
              </a:solidFill>
              <a:latin typeface="Arial"/>
              <a:cs typeface="Arial"/>
            </a:endParaRPr>
          </a:p>
          <a:p>
            <a:pPr>
              <a:defRPr sz="1000"/>
            </a:pPr>
            <a:r>
              <a:rPr lang="en-US" sz="1300" dirty="0">
                <a:solidFill>
                  <a:srgbClr val="000000"/>
                </a:solidFill>
                <a:latin typeface="Arial"/>
                <a:cs typeface="Arial"/>
              </a:rPr>
              <a:t>1. Wide variation in design specifications for total suite exhaust capacity.</a:t>
            </a:r>
            <a:endParaRPr lang="en-CA" sz="1300" dirty="0">
              <a:solidFill>
                <a:srgbClr val="000000"/>
              </a:solidFill>
              <a:latin typeface="Arial"/>
              <a:cs typeface="Arial"/>
            </a:endParaRPr>
          </a:p>
          <a:p>
            <a:pPr>
              <a:defRPr sz="1000"/>
            </a:pPr>
            <a:r>
              <a:rPr lang="en-CA" sz="1300" dirty="0">
                <a:solidFill>
                  <a:srgbClr val="000000"/>
                </a:solidFill>
                <a:latin typeface="Arial"/>
                <a:cs typeface="Arial"/>
              </a:rPr>
              <a:t>2. Actual exhaust flow capacity was always much lower than design exhaust flow capacity.</a:t>
            </a:r>
          </a:p>
          <a:p>
            <a:pPr>
              <a:defRPr sz="1000"/>
            </a:pPr>
            <a:r>
              <a:rPr lang="en-CA" sz="1300" dirty="0">
                <a:solidFill>
                  <a:srgbClr val="000000"/>
                </a:solidFill>
                <a:latin typeface="Arial"/>
                <a:cs typeface="Arial"/>
              </a:rPr>
              <a:t>3. Design supply flow per suite was usually much lower than design suite exhaust flow capacity.</a:t>
            </a:r>
          </a:p>
          <a:p>
            <a:pPr>
              <a:defRPr sz="1000"/>
            </a:pPr>
            <a:r>
              <a:rPr lang="en-US" sz="1300" dirty="0">
                <a:solidFill>
                  <a:srgbClr val="000000"/>
                </a:solidFill>
                <a:latin typeface="Arial"/>
                <a:cs typeface="Arial"/>
              </a:rPr>
              <a:t>4. Actual supply flows and suite exhaust capacities were usually slightly closer together than design supply flows and suite exhaust capacities</a:t>
            </a:r>
            <a:r>
              <a:rPr lang="en-CA" sz="1300" dirty="0">
                <a:solidFill>
                  <a:srgbClr val="000000"/>
                </a:solidFill>
                <a:latin typeface="Arial"/>
                <a:cs typeface="Arial"/>
              </a:rPr>
              <a:t>. </a:t>
            </a:r>
          </a:p>
          <a:p>
            <a:pPr>
              <a:defRPr sz="1000"/>
            </a:pPr>
            <a:r>
              <a:rPr lang="en-CA" sz="1300" dirty="0">
                <a:solidFill>
                  <a:srgbClr val="000000"/>
                </a:solidFill>
                <a:latin typeface="Arial"/>
                <a:cs typeface="Arial"/>
              </a:rPr>
              <a:t>5. Differences between supply and exhaust flows indicate ventilation system not balanced.</a:t>
            </a:r>
          </a:p>
          <a:p>
            <a:pPr>
              <a:defRPr sz="1000"/>
            </a:pPr>
            <a:r>
              <a:rPr lang="en-CA" sz="1300" dirty="0">
                <a:solidFill>
                  <a:srgbClr val="000000"/>
                </a:solidFill>
                <a:latin typeface="Arial"/>
                <a:cs typeface="Arial"/>
              </a:rPr>
              <a:t>6. Designer's did not ensure that there is always sufficient leakage between corridor and suite for transfer of makeup air that includes corridor supply air, nor did they </a:t>
            </a:r>
            <a:r>
              <a:rPr lang="en-US" sz="1300" dirty="0">
                <a:solidFill>
                  <a:srgbClr val="000000"/>
                </a:solidFill>
                <a:latin typeface="Arial"/>
                <a:cs typeface="Arial"/>
              </a:rPr>
              <a:t>ensure that additional makeup air for exhaust can always be provided by infiltration from outdoors.</a:t>
            </a:r>
            <a:endParaRPr lang="en-CA" sz="1300" dirty="0">
              <a:solidFill>
                <a:srgbClr val="000000"/>
              </a:solidFill>
              <a:latin typeface="Arial"/>
              <a:cs typeface="Arial"/>
            </a:endParaRPr>
          </a:p>
          <a:p>
            <a:pPr marL="241653" indent="-241653">
              <a:buAutoNum type="arabicPeriod" startAt="6"/>
              <a:defRPr sz="1000"/>
            </a:pPr>
            <a:endParaRPr lang="en-US" sz="1300" dirty="0">
              <a:solidFill>
                <a:srgbClr val="000000"/>
              </a:solidFill>
              <a:latin typeface="Arial"/>
              <a:cs typeface="Arial"/>
            </a:endParaRPr>
          </a:p>
          <a:p>
            <a:pPr>
              <a:defRPr sz="1000"/>
            </a:pPr>
            <a:r>
              <a:rPr lang="en-US" sz="1300" dirty="0">
                <a:solidFill>
                  <a:srgbClr val="000000"/>
                </a:solidFill>
                <a:latin typeface="Arial"/>
                <a:cs typeface="Arial"/>
              </a:rPr>
              <a:t>Building 8 had a continuous exhaust system for the kitchen, bathroom, and an in-suite storage room in each suite. Building 10 also had a continuous exhaust system for the kitchen and bathroom. Building 7 had a continuous exhaust system for the bathroom. The kitchen had a separate in-suite intermittent exhaust system that was also connected to a second continuous exhaust system that served several stacked suites.</a:t>
            </a:r>
          </a:p>
          <a:p>
            <a:pPr>
              <a:defRPr sz="1000"/>
            </a:pPr>
            <a:endParaRPr lang="en-US" sz="1300" dirty="0">
              <a:solidFill>
                <a:srgbClr val="000000"/>
              </a:solidFill>
              <a:latin typeface="Arial"/>
              <a:cs typeface="Arial"/>
            </a:endParaRPr>
          </a:p>
          <a:p>
            <a:pPr>
              <a:defRPr sz="1000"/>
            </a:pPr>
            <a:r>
              <a:rPr lang="en-US" sz="1300" dirty="0">
                <a:solidFill>
                  <a:srgbClr val="000000"/>
                </a:solidFill>
                <a:latin typeface="Arial"/>
                <a:cs typeface="Arial"/>
              </a:rPr>
              <a:t>The other seven test buildings had separate intermittent exhaust systems for the kitchen and bathroom(s) in each suite</a:t>
            </a:r>
            <a:r>
              <a:rPr lang="en-US" sz="1300" dirty="0" smtClean="0">
                <a:solidFill>
                  <a:srgbClr val="000000"/>
                </a:solidFill>
                <a:latin typeface="Arial"/>
                <a:cs typeface="Arial"/>
              </a:rPr>
              <a:t>.</a:t>
            </a:r>
          </a:p>
          <a:p>
            <a:pPr>
              <a:defRPr sz="1000"/>
            </a:pPr>
            <a:endParaRPr lang="en-US" sz="1300" dirty="0" smtClean="0">
              <a:solidFill>
                <a:srgbClr val="000000"/>
              </a:solidFill>
              <a:latin typeface="Arial"/>
              <a:cs typeface="Arial"/>
            </a:endParaRPr>
          </a:p>
          <a:p>
            <a:pPr>
              <a:defRPr sz="1000"/>
            </a:pPr>
            <a:r>
              <a:rPr lang="en-US" sz="1300" dirty="0" smtClean="0">
                <a:solidFill>
                  <a:srgbClr val="000000"/>
                </a:solidFill>
                <a:latin typeface="Arial"/>
                <a:cs typeface="Arial"/>
              </a:rPr>
              <a:t>Measured supply flows shown here correspond to daytime tests shown in Slide 18 (Test 1 for Buildings 1-4, Test 2 for Buildings 5-6 and 8-10). All exhaust capacity tests occurred</a:t>
            </a:r>
            <a:r>
              <a:rPr lang="en-US" sz="1300" baseline="0" dirty="0" smtClean="0">
                <a:solidFill>
                  <a:srgbClr val="000000"/>
                </a:solidFill>
                <a:latin typeface="Arial"/>
                <a:cs typeface="Arial"/>
              </a:rPr>
              <a:t> during daytime.</a:t>
            </a:r>
            <a:endParaRPr lang="en-US" sz="1300" dirty="0">
              <a:solidFill>
                <a:srgbClr val="000000"/>
              </a:solidFill>
              <a:latin typeface="Arial"/>
              <a:cs typeface="Arial"/>
            </a:endParaRPr>
          </a:p>
        </p:txBody>
      </p:sp>
      <p:sp>
        <p:nvSpPr>
          <p:cNvPr id="4" name="Slide Number Placeholder 3"/>
          <p:cNvSpPr>
            <a:spLocks noGrp="1"/>
          </p:cNvSpPr>
          <p:nvPr>
            <p:ph type="sldNum" sz="quarter" idx="10"/>
          </p:nvPr>
        </p:nvSpPr>
        <p:spPr/>
        <p:txBody>
          <a:bodyPr/>
          <a:lstStyle/>
          <a:p>
            <a:fld id="{9BD3D01E-8E1F-45A0-B4E0-8DAF0D6A9E6B}" type="slidenum">
              <a:rPr lang="en-US" smtClean="0"/>
              <a:t>19</a:t>
            </a:fld>
            <a:endParaRPr lang="en-US"/>
          </a:p>
        </p:txBody>
      </p:sp>
    </p:spTree>
    <p:extLst>
      <p:ext uri="{BB962C8B-B14F-4D97-AF65-F5344CB8AC3E}">
        <p14:creationId xmlns:p14="http://schemas.microsoft.com/office/powerpoint/2010/main" val="7797102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Positive pressure difference means flow from the test suite to outdoors.</a:t>
            </a:r>
          </a:p>
          <a:p>
            <a:endParaRPr lang="en-US" dirty="0" smtClean="0"/>
          </a:p>
          <a:p>
            <a:r>
              <a:rPr lang="en-US" dirty="0" smtClean="0"/>
              <a:t>Induced depressurization of the test suite </a:t>
            </a:r>
            <a:r>
              <a:rPr lang="en-US" dirty="0" err="1" smtClean="0"/>
              <a:t>wrt</a:t>
            </a:r>
            <a:r>
              <a:rPr lang="en-US" dirty="0" smtClean="0"/>
              <a:t> outdoors is due to turning on or opening an exhaust device(s) relative to the no exhaust mode (sealed grilles and fans off).</a:t>
            </a:r>
          </a:p>
        </p:txBody>
      </p:sp>
      <p:sp>
        <p:nvSpPr>
          <p:cNvPr id="4" name="Slide Number Placeholder 3"/>
          <p:cNvSpPr>
            <a:spLocks noGrp="1"/>
          </p:cNvSpPr>
          <p:nvPr>
            <p:ph type="sldNum" sz="quarter" idx="10"/>
          </p:nvPr>
        </p:nvSpPr>
        <p:spPr/>
        <p:txBody>
          <a:bodyPr/>
          <a:lstStyle/>
          <a:p>
            <a:fld id="{9BD3D01E-8E1F-45A0-B4E0-8DAF0D6A9E6B}" type="slidenum">
              <a:rPr lang="en-US" smtClean="0"/>
              <a:t>20</a:t>
            </a:fld>
            <a:endParaRPr lang="en-US"/>
          </a:p>
        </p:txBody>
      </p:sp>
    </p:spTree>
    <p:extLst>
      <p:ext uri="{BB962C8B-B14F-4D97-AF65-F5344CB8AC3E}">
        <p14:creationId xmlns:p14="http://schemas.microsoft.com/office/powerpoint/2010/main" val="21836354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Positive pressure difference means flow from the test suite to the corridor.</a:t>
            </a:r>
          </a:p>
          <a:p>
            <a:endParaRPr lang="en-US" dirty="0" smtClean="0"/>
          </a:p>
          <a:p>
            <a:pPr defTabSz="966612">
              <a:defRPr/>
            </a:pPr>
            <a:r>
              <a:rPr lang="en-US" dirty="0" smtClean="0"/>
              <a:t>Induced depressurization of the test suite </a:t>
            </a:r>
            <a:r>
              <a:rPr lang="en-US" dirty="0" err="1" smtClean="0"/>
              <a:t>wrt</a:t>
            </a:r>
            <a:r>
              <a:rPr lang="en-US" dirty="0" smtClean="0"/>
              <a:t> the corridor is due to turning on or opening an exhaust device(s) relative to the no exhaust mode (sealed grilles and fans off).</a:t>
            </a:r>
          </a:p>
        </p:txBody>
      </p:sp>
      <p:sp>
        <p:nvSpPr>
          <p:cNvPr id="4" name="Slide Number Placeholder 3"/>
          <p:cNvSpPr>
            <a:spLocks noGrp="1"/>
          </p:cNvSpPr>
          <p:nvPr>
            <p:ph type="sldNum" sz="quarter" idx="10"/>
          </p:nvPr>
        </p:nvSpPr>
        <p:spPr/>
        <p:txBody>
          <a:bodyPr/>
          <a:lstStyle/>
          <a:p>
            <a:fld id="{9BD3D01E-8E1F-45A0-B4E0-8DAF0D6A9E6B}" type="slidenum">
              <a:rPr lang="en-US" smtClean="0"/>
              <a:t>21</a:t>
            </a:fld>
            <a:endParaRPr lang="en-US"/>
          </a:p>
        </p:txBody>
      </p:sp>
    </p:spTree>
    <p:extLst>
      <p:ext uri="{BB962C8B-B14F-4D97-AF65-F5344CB8AC3E}">
        <p14:creationId xmlns:p14="http://schemas.microsoft.com/office/powerpoint/2010/main" val="617626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sz="1000"/>
            </a:pPr>
            <a:r>
              <a:rPr lang="en-US" dirty="0" smtClean="0"/>
              <a:t>Four of the eleven test suites had fully weather-stripped suite access doors (two suites in Building 1, one in Building 3, and one in Building 8). However, the weather-stripping on the suite access doors for these four suites was often not completely in contact with some part of the door, threshold, or floor.</a:t>
            </a:r>
          </a:p>
          <a:p>
            <a:pPr>
              <a:defRPr sz="1000"/>
            </a:pPr>
            <a:endParaRPr lang="en-US" dirty="0" smtClean="0"/>
          </a:p>
          <a:p>
            <a:pPr>
              <a:defRPr sz="1000"/>
            </a:pPr>
            <a:r>
              <a:rPr lang="en-US" dirty="0" smtClean="0"/>
              <a:t>Two test suites had partially weather-stripped suite access doors. There was a spring-loaded sweep on the bottom of the suite access door in Building 4. However, this sweep did not contact the floor. It appeared that there had been weather-stripping along the top and sides of this door at one time, but there was no weather-stripping in these locations at the time of our tests. In Building 7, only about 67% of the latch side of the door was weather-stripped. There was no indication that the remainder of the door had been weather-stripped in the past. </a:t>
            </a:r>
          </a:p>
          <a:p>
            <a:pPr>
              <a:defRPr sz="1000"/>
            </a:pPr>
            <a:endParaRPr lang="en-US" dirty="0" smtClean="0"/>
          </a:p>
          <a:p>
            <a:pPr>
              <a:defRPr sz="1000"/>
            </a:pPr>
            <a:r>
              <a:rPr lang="en-US" dirty="0" smtClean="0"/>
              <a:t>There was no weather-stripping on the suite access doors of the other five test suites (Buildings 2, 5, 6, 9, and 10).</a:t>
            </a:r>
          </a:p>
          <a:p>
            <a:pPr>
              <a:defRPr sz="1000"/>
            </a:pPr>
            <a:endParaRPr lang="en-US" dirty="0" smtClean="0"/>
          </a:p>
          <a:p>
            <a:pPr>
              <a:defRPr sz="1000"/>
            </a:pPr>
            <a:r>
              <a:rPr lang="en-US" dirty="0" smtClean="0"/>
              <a:t>The suite access door in Building 9 fit poorly in its frame. This door could swing in and out at the latch side about 6 mm, even when the door was latched. This range of motion was due to a significantly oversized striker plate in the door frame. The access doors for the other test suites did not move significantly when latched.</a:t>
            </a:r>
          </a:p>
        </p:txBody>
      </p:sp>
      <p:sp>
        <p:nvSpPr>
          <p:cNvPr id="4" name="Slide Number Placeholder 3"/>
          <p:cNvSpPr>
            <a:spLocks noGrp="1"/>
          </p:cNvSpPr>
          <p:nvPr>
            <p:ph type="sldNum" sz="quarter" idx="10"/>
          </p:nvPr>
        </p:nvSpPr>
        <p:spPr/>
        <p:txBody>
          <a:bodyPr/>
          <a:lstStyle/>
          <a:p>
            <a:fld id="{9BD3D01E-8E1F-45A0-B4E0-8DAF0D6A9E6B}" type="slidenum">
              <a:rPr lang="en-US" smtClean="0"/>
              <a:t>22</a:t>
            </a:fld>
            <a:endParaRPr lang="en-US"/>
          </a:p>
        </p:txBody>
      </p:sp>
    </p:spTree>
    <p:extLst>
      <p:ext uri="{BB962C8B-B14F-4D97-AF65-F5344CB8AC3E}">
        <p14:creationId xmlns:p14="http://schemas.microsoft.com/office/powerpoint/2010/main" val="21130053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defRPr sz="1000"/>
            </a:pPr>
            <a:r>
              <a:rPr lang="en-CA" sz="1300" b="1" u="sng" dirty="0">
                <a:solidFill>
                  <a:srgbClr val="000000"/>
                </a:solidFill>
                <a:latin typeface="Arial"/>
                <a:cs typeface="Arial"/>
              </a:rPr>
              <a:t>Key Findings / Conclusions:</a:t>
            </a:r>
            <a:endParaRPr lang="en-CA" sz="1300" dirty="0">
              <a:solidFill>
                <a:srgbClr val="000000"/>
              </a:solidFill>
              <a:latin typeface="Arial"/>
              <a:cs typeface="Arial"/>
            </a:endParaRPr>
          </a:p>
          <a:p>
            <a:pPr>
              <a:defRPr sz="1000"/>
            </a:pPr>
            <a:r>
              <a:rPr lang="en-US" sz="1300" dirty="0">
                <a:solidFill>
                  <a:srgbClr val="000000"/>
                </a:solidFill>
                <a:latin typeface="Arial"/>
                <a:cs typeface="Arial"/>
              </a:rPr>
              <a:t>1. Measured leakage areas of suite access doors are large and highly variable</a:t>
            </a:r>
            <a:r>
              <a:rPr lang="en-CA" sz="1300" dirty="0">
                <a:solidFill>
                  <a:srgbClr val="000000"/>
                </a:solidFill>
                <a:latin typeface="Arial"/>
                <a:cs typeface="Arial"/>
              </a:rPr>
              <a:t>.</a:t>
            </a:r>
          </a:p>
          <a:p>
            <a:pPr>
              <a:defRPr sz="1000"/>
            </a:pPr>
            <a:r>
              <a:rPr lang="en-US" sz="1300" dirty="0">
                <a:solidFill>
                  <a:srgbClr val="000000"/>
                </a:solidFill>
                <a:latin typeface="Arial"/>
                <a:cs typeface="Arial"/>
              </a:rPr>
              <a:t>2. Measured leakage areas usually within allowable NFPA 80 (1992) limits for fire doors (470 cm²), but always exceeded allowable NBC (</a:t>
            </a:r>
            <a:r>
              <a:rPr lang="en-US" sz="1300" dirty="0" smtClean="0">
                <a:solidFill>
                  <a:srgbClr val="000000"/>
                </a:solidFill>
                <a:latin typeface="Arial"/>
                <a:cs typeface="Arial"/>
              </a:rPr>
              <a:t>1990) </a:t>
            </a:r>
            <a:r>
              <a:rPr lang="en-US" sz="1300" dirty="0">
                <a:solidFill>
                  <a:srgbClr val="000000"/>
                </a:solidFill>
                <a:latin typeface="Arial"/>
                <a:cs typeface="Arial"/>
              </a:rPr>
              <a:t>limits for fire doors  (3 mm top and sides, 6 mm bottom).</a:t>
            </a:r>
          </a:p>
          <a:p>
            <a:pPr>
              <a:defRPr sz="1000"/>
            </a:pPr>
            <a:r>
              <a:rPr lang="en-US" sz="1300" dirty="0">
                <a:solidFill>
                  <a:srgbClr val="000000"/>
                </a:solidFill>
                <a:latin typeface="Arial"/>
                <a:cs typeface="Arial"/>
              </a:rPr>
              <a:t>3. Measured leakage areas always exceeded allowable NFPA 105 (1985) limits for smoke-control doors (13 cm</a:t>
            </a:r>
            <a:r>
              <a:rPr lang="en-US" sz="1300" baseline="30000" dirty="0">
                <a:solidFill>
                  <a:srgbClr val="000000"/>
                </a:solidFill>
                <a:latin typeface="Arial"/>
                <a:cs typeface="Arial"/>
              </a:rPr>
              <a:t>2</a:t>
            </a:r>
            <a:r>
              <a:rPr lang="en-US" sz="1300" dirty="0">
                <a:solidFill>
                  <a:srgbClr val="000000"/>
                </a:solidFill>
                <a:latin typeface="Arial"/>
                <a:cs typeface="Arial"/>
              </a:rPr>
              <a:t>)</a:t>
            </a:r>
            <a:r>
              <a:rPr lang="en-CA" sz="1300" dirty="0">
                <a:solidFill>
                  <a:srgbClr val="000000"/>
                </a:solidFill>
                <a:latin typeface="Arial"/>
                <a:cs typeface="Arial"/>
              </a:rPr>
              <a:t>.</a:t>
            </a:r>
          </a:p>
          <a:p>
            <a:pPr>
              <a:defRPr sz="1000"/>
            </a:pPr>
            <a:r>
              <a:rPr lang="en-US" sz="1300" dirty="0">
                <a:solidFill>
                  <a:srgbClr val="000000"/>
                </a:solidFill>
                <a:latin typeface="Arial"/>
                <a:cs typeface="Arial"/>
              </a:rPr>
              <a:t>4. Weather-stripping modifications by occupants can affect leakage areas of suite access doors.</a:t>
            </a:r>
            <a:endParaRPr lang="en-CA" sz="1300" dirty="0">
              <a:solidFill>
                <a:srgbClr val="000000"/>
              </a:solidFill>
              <a:latin typeface="Arial"/>
              <a:cs typeface="Arial"/>
            </a:endParaRPr>
          </a:p>
          <a:p>
            <a:pPr>
              <a:defRPr sz="1000"/>
            </a:pPr>
            <a:r>
              <a:rPr lang="en-US" sz="1300" dirty="0">
                <a:solidFill>
                  <a:srgbClr val="000000"/>
                </a:solidFill>
                <a:latin typeface="Arial"/>
                <a:cs typeface="Arial"/>
              </a:rPr>
              <a:t>5. Significant differences between theoretical and measured door leakage areas for some buildings</a:t>
            </a:r>
            <a:r>
              <a:rPr lang="en-CA" sz="1300" dirty="0">
                <a:solidFill>
                  <a:srgbClr val="000000"/>
                </a:solidFill>
                <a:latin typeface="Arial"/>
                <a:cs typeface="Arial"/>
              </a:rPr>
              <a:t>.</a:t>
            </a:r>
          </a:p>
          <a:p>
            <a:pPr>
              <a:defRPr sz="1000"/>
            </a:pPr>
            <a:endParaRPr lang="en-US" sz="1300" dirty="0">
              <a:solidFill>
                <a:srgbClr val="000000"/>
              </a:solidFill>
              <a:latin typeface="Arial"/>
              <a:cs typeface="Arial"/>
            </a:endParaRPr>
          </a:p>
          <a:p>
            <a:pPr>
              <a:defRPr sz="1000"/>
            </a:pPr>
            <a:r>
              <a:rPr lang="en-US" sz="1300" dirty="0">
                <a:solidFill>
                  <a:srgbClr val="000000"/>
                </a:solidFill>
                <a:latin typeface="Arial"/>
                <a:cs typeface="Arial"/>
              </a:rPr>
              <a:t>Note: ASHRAE (1992) presents a theoretical method developed by Gross and </a:t>
            </a:r>
            <a:r>
              <a:rPr lang="en-US" sz="1300" dirty="0" err="1">
                <a:solidFill>
                  <a:srgbClr val="000000"/>
                </a:solidFill>
                <a:latin typeface="Arial"/>
                <a:cs typeface="Arial"/>
              </a:rPr>
              <a:t>Haberman</a:t>
            </a:r>
            <a:r>
              <a:rPr lang="en-US" sz="1300" dirty="0">
                <a:solidFill>
                  <a:srgbClr val="000000"/>
                </a:solidFill>
                <a:latin typeface="Arial"/>
                <a:cs typeface="Arial"/>
              </a:rPr>
              <a:t> for calculating the ELA of gaps between doors and their frame, without weather-stripping. The method uses empirical relationships between flow and pressure difference. These relationships depend on the geometry of the door frame and on the size of the gaps between the door and its frame.</a:t>
            </a:r>
          </a:p>
        </p:txBody>
      </p:sp>
      <p:sp>
        <p:nvSpPr>
          <p:cNvPr id="4" name="Slide Number Placeholder 3"/>
          <p:cNvSpPr>
            <a:spLocks noGrp="1"/>
          </p:cNvSpPr>
          <p:nvPr>
            <p:ph type="sldNum" sz="quarter" idx="10"/>
          </p:nvPr>
        </p:nvSpPr>
        <p:spPr/>
        <p:txBody>
          <a:bodyPr/>
          <a:lstStyle/>
          <a:p>
            <a:fld id="{9BD3D01E-8E1F-45A0-B4E0-8DAF0D6A9E6B}" type="slidenum">
              <a:rPr lang="en-US" smtClean="0"/>
              <a:t>23</a:t>
            </a:fld>
            <a:endParaRPr lang="en-US"/>
          </a:p>
        </p:txBody>
      </p:sp>
    </p:spTree>
    <p:extLst>
      <p:ext uri="{BB962C8B-B14F-4D97-AF65-F5344CB8AC3E}">
        <p14:creationId xmlns:p14="http://schemas.microsoft.com/office/powerpoint/2010/main" val="21130053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Positive pressure difference means flow from the corridor to the test suite.</a:t>
            </a:r>
          </a:p>
          <a:p>
            <a:endParaRPr lang="en-US" dirty="0" smtClean="0"/>
          </a:p>
          <a:p>
            <a:r>
              <a:rPr lang="en-US" dirty="0" smtClean="0"/>
              <a:t>Data shown above for Building</a:t>
            </a:r>
            <a:r>
              <a:rPr lang="en-US" baseline="0" dirty="0" smtClean="0"/>
              <a:t> 1 are for the 32</a:t>
            </a:r>
            <a:r>
              <a:rPr lang="en-US" baseline="30000" dirty="0" smtClean="0"/>
              <a:t>nd</a:t>
            </a:r>
            <a:r>
              <a:rPr lang="en-US" baseline="0" dirty="0" smtClean="0"/>
              <a:t> floor. Pressure differences measured on the 11</a:t>
            </a:r>
            <a:r>
              <a:rPr lang="en-US" baseline="30000" dirty="0" smtClean="0"/>
              <a:t>th</a:t>
            </a:r>
            <a:r>
              <a:rPr lang="en-US" baseline="0" dirty="0" smtClean="0"/>
              <a:t> floor (below NPP) and the 32</a:t>
            </a:r>
            <a:r>
              <a:rPr lang="en-US" baseline="30000" dirty="0" smtClean="0"/>
              <a:t>nd</a:t>
            </a:r>
            <a:r>
              <a:rPr lang="en-US" baseline="0" dirty="0" smtClean="0"/>
              <a:t> floor (above NPP) within 5 minutes of each other were 13 Pa and 49 Pa, respectively.</a:t>
            </a:r>
            <a:endParaRPr lang="en-CA" dirty="0"/>
          </a:p>
        </p:txBody>
      </p:sp>
      <p:sp>
        <p:nvSpPr>
          <p:cNvPr id="4" name="Slide Number Placeholder 3"/>
          <p:cNvSpPr>
            <a:spLocks noGrp="1"/>
          </p:cNvSpPr>
          <p:nvPr>
            <p:ph type="sldNum" sz="quarter" idx="10"/>
          </p:nvPr>
        </p:nvSpPr>
        <p:spPr/>
        <p:txBody>
          <a:bodyPr/>
          <a:lstStyle/>
          <a:p>
            <a:fld id="{9BD3D01E-8E1F-45A0-B4E0-8DAF0D6A9E6B}" type="slidenum">
              <a:rPr lang="en-US" smtClean="0"/>
              <a:t>24</a:t>
            </a:fld>
            <a:endParaRPr lang="en-US"/>
          </a:p>
        </p:txBody>
      </p:sp>
    </p:spTree>
    <p:extLst>
      <p:ext uri="{BB962C8B-B14F-4D97-AF65-F5344CB8AC3E}">
        <p14:creationId xmlns:p14="http://schemas.microsoft.com/office/powerpoint/2010/main" val="18293388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defRPr sz="1000"/>
            </a:pPr>
            <a:r>
              <a:rPr lang="en-CA" sz="1300" b="1" u="sng" dirty="0">
                <a:solidFill>
                  <a:srgbClr val="000000"/>
                </a:solidFill>
                <a:latin typeface="Arial"/>
                <a:cs typeface="Arial"/>
              </a:rPr>
              <a:t>Key Findings / Conclusions:</a:t>
            </a:r>
            <a:endParaRPr lang="en-CA" sz="1300" dirty="0">
              <a:solidFill>
                <a:srgbClr val="000000"/>
              </a:solidFill>
              <a:latin typeface="Arial"/>
              <a:cs typeface="Arial"/>
            </a:endParaRPr>
          </a:p>
          <a:p>
            <a:pPr>
              <a:defRPr sz="1000"/>
            </a:pPr>
            <a:r>
              <a:rPr lang="en-CA" sz="1300" dirty="0">
                <a:solidFill>
                  <a:srgbClr val="000000"/>
                </a:solidFill>
                <a:latin typeface="Arial"/>
                <a:cs typeface="Arial"/>
              </a:rPr>
              <a:t>1. Wide variation in door flows from building to building due to large door leakage areas and no control of pressure differentials across doors.</a:t>
            </a:r>
          </a:p>
          <a:p>
            <a:pPr>
              <a:defRPr sz="1000"/>
            </a:pPr>
            <a:r>
              <a:rPr lang="en-US" sz="1300" dirty="0">
                <a:solidFill>
                  <a:srgbClr val="000000"/>
                </a:solidFill>
                <a:latin typeface="Arial"/>
                <a:cs typeface="Arial"/>
              </a:rPr>
              <a:t>2. For some test suites, measured corridor supply airflows on per suite basis are significantly lower than “measured” airflows from the corridor through suite access doors.</a:t>
            </a:r>
            <a:endParaRPr lang="en-CA" sz="1300" dirty="0">
              <a:solidFill>
                <a:srgbClr val="000000"/>
              </a:solidFill>
              <a:latin typeface="Arial"/>
              <a:cs typeface="Arial"/>
            </a:endParaRPr>
          </a:p>
          <a:p>
            <a:pPr>
              <a:defRPr sz="1000"/>
            </a:pPr>
            <a:r>
              <a:rPr lang="en-CA" sz="1300" dirty="0">
                <a:solidFill>
                  <a:srgbClr val="000000"/>
                </a:solidFill>
                <a:latin typeface="Arial"/>
                <a:cs typeface="Arial"/>
              </a:rPr>
              <a:t>3. Flows were reversed into corridor for some suites due to wind effects or due to inoperative supply systems.</a:t>
            </a:r>
          </a:p>
          <a:p>
            <a:pPr>
              <a:defRPr sz="1000"/>
            </a:pPr>
            <a:r>
              <a:rPr lang="en-US" sz="1300" dirty="0">
                <a:solidFill>
                  <a:srgbClr val="000000"/>
                </a:solidFill>
                <a:latin typeface="Arial"/>
                <a:cs typeface="Arial"/>
              </a:rPr>
              <a:t>4. Using leaks around suite access doors to supply ventilation air to suites is not a reliable system.</a:t>
            </a:r>
          </a:p>
          <a:p>
            <a:pPr>
              <a:defRPr sz="1000"/>
            </a:pPr>
            <a:endParaRPr lang="en-US" sz="1300" dirty="0">
              <a:solidFill>
                <a:srgbClr val="000000"/>
              </a:solidFill>
              <a:latin typeface="Arial"/>
              <a:cs typeface="Arial"/>
            </a:endParaRPr>
          </a:p>
          <a:p>
            <a:pPr>
              <a:defRPr sz="1000"/>
            </a:pPr>
            <a:r>
              <a:rPr lang="en-US" dirty="0" smtClean="0"/>
              <a:t>Building 8 airflows shown here include corridor-suite transfer duct airflows, which were estimated based on the duct characteristics and measured corridor pressurization of 4 to 7 Pa relative to the test suite: minimum 19 L/s @ 4 Pa, maximum 25 L/s @ 7 Pa.</a:t>
            </a:r>
          </a:p>
          <a:p>
            <a:pPr>
              <a:defRPr sz="1000"/>
            </a:pPr>
            <a:endParaRPr lang="en-US" dirty="0" smtClean="0"/>
          </a:p>
          <a:p>
            <a:pPr>
              <a:defRPr sz="1000"/>
            </a:pPr>
            <a:r>
              <a:rPr lang="en-US" dirty="0" smtClean="0"/>
              <a:t>The reversal of flows in Building 6 warrants further discussion. Our analyses of the stack and wind effects indicate the exterior wall of the test suite was pressurized from outside primarily (about 80%) by the stack effect. This pressurization occurred, because the suite was located below the neutral pressure plane. Wind effects also contributed to the pressurization of this wall from outside. The pressure differences across this wall ranged from 8 to 15 Pa. As a result, air tended to flow into the suite from outdoors. Without mechanical exhaust operating in the suite, the continuity of airflows required that this air then exit the suite into the corridor through the suite access door.</a:t>
            </a:r>
            <a:endParaRPr lang="en-CA" dirty="0"/>
          </a:p>
        </p:txBody>
      </p:sp>
      <p:sp>
        <p:nvSpPr>
          <p:cNvPr id="4" name="Slide Number Placeholder 3"/>
          <p:cNvSpPr>
            <a:spLocks noGrp="1"/>
          </p:cNvSpPr>
          <p:nvPr>
            <p:ph type="sldNum" sz="quarter" idx="10"/>
          </p:nvPr>
        </p:nvSpPr>
        <p:spPr/>
        <p:txBody>
          <a:bodyPr/>
          <a:lstStyle/>
          <a:p>
            <a:fld id="{9BD3D01E-8E1F-45A0-B4E0-8DAF0D6A9E6B}" type="slidenum">
              <a:rPr lang="en-US" smtClean="0"/>
              <a:t>25</a:t>
            </a:fld>
            <a:endParaRPr lang="en-US"/>
          </a:p>
        </p:txBody>
      </p:sp>
    </p:spTree>
    <p:extLst>
      <p:ext uri="{BB962C8B-B14F-4D97-AF65-F5344CB8AC3E}">
        <p14:creationId xmlns:p14="http://schemas.microsoft.com/office/powerpoint/2010/main" val="12010916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defRPr sz="1000"/>
            </a:pPr>
            <a:r>
              <a:rPr lang="en-CA" sz="1300" b="1" u="sng" dirty="0">
                <a:solidFill>
                  <a:srgbClr val="000000"/>
                </a:solidFill>
                <a:latin typeface="Arial"/>
                <a:cs typeface="Arial"/>
              </a:rPr>
              <a:t>Key Findings / Conclusions:</a:t>
            </a:r>
            <a:endParaRPr lang="en-CA" sz="1300" dirty="0">
              <a:solidFill>
                <a:srgbClr val="000000"/>
              </a:solidFill>
              <a:latin typeface="Arial"/>
              <a:cs typeface="Arial"/>
            </a:endParaRPr>
          </a:p>
          <a:p>
            <a:pPr defTabSz="966612">
              <a:defRPr sz="1000"/>
            </a:pPr>
            <a:r>
              <a:rPr lang="en-CA" sz="1300" dirty="0">
                <a:solidFill>
                  <a:srgbClr val="000000"/>
                </a:solidFill>
                <a:latin typeface="Arial"/>
                <a:cs typeface="Arial"/>
              </a:rPr>
              <a:t>1. Compared to ASHRAE and CSA ventilation standards at time of tests, suites appeared to be well-ventilated, but some were marginal or slightly under-ventilated. </a:t>
            </a:r>
          </a:p>
          <a:p>
            <a:pPr>
              <a:defRPr sz="1000"/>
            </a:pPr>
            <a:r>
              <a:rPr lang="en-CA" sz="1300" dirty="0">
                <a:solidFill>
                  <a:srgbClr val="000000"/>
                </a:solidFill>
                <a:latin typeface="Arial"/>
                <a:cs typeface="Arial"/>
              </a:rPr>
              <a:t>2. Large variation in air exchange rates.</a:t>
            </a:r>
          </a:p>
          <a:p>
            <a:pPr>
              <a:defRPr sz="1000"/>
            </a:pPr>
            <a:r>
              <a:rPr lang="en-US" sz="1300" dirty="0">
                <a:solidFill>
                  <a:srgbClr val="000000"/>
                </a:solidFill>
                <a:latin typeface="Arial"/>
                <a:cs typeface="Arial"/>
              </a:rPr>
              <a:t>3. Airflows from the corridor through the suite access doors appear to be primarily responsible for the air exchange in most of the test suites.</a:t>
            </a:r>
            <a:endParaRPr lang="en-CA" sz="1300" dirty="0">
              <a:solidFill>
                <a:srgbClr val="000000"/>
              </a:solidFill>
              <a:latin typeface="Arial"/>
              <a:cs typeface="Arial"/>
            </a:endParaRPr>
          </a:p>
          <a:p>
            <a:pPr>
              <a:defRPr sz="1000"/>
            </a:pPr>
            <a:r>
              <a:rPr lang="en-US" sz="1300" dirty="0">
                <a:solidFill>
                  <a:srgbClr val="000000"/>
                </a:solidFill>
                <a:latin typeface="Arial"/>
                <a:cs typeface="Arial"/>
              </a:rPr>
              <a:t>4. Distribution of air varies in suites, but usually room air exchange rates are fairly uniform</a:t>
            </a:r>
            <a:r>
              <a:rPr lang="en-CA" sz="1300" dirty="0">
                <a:solidFill>
                  <a:srgbClr val="000000"/>
                </a:solidFill>
                <a:latin typeface="Arial"/>
                <a:cs typeface="Arial"/>
              </a:rPr>
              <a:t>.</a:t>
            </a:r>
          </a:p>
          <a:p>
            <a:pPr>
              <a:defRPr sz="1000"/>
            </a:pPr>
            <a:r>
              <a:rPr lang="en-CA" sz="1300" dirty="0">
                <a:solidFill>
                  <a:srgbClr val="000000"/>
                </a:solidFill>
                <a:latin typeface="Arial"/>
                <a:cs typeface="Arial"/>
              </a:rPr>
              <a:t>5. Airflow through suite access doors responsible for most of the air exchange.</a:t>
            </a:r>
          </a:p>
          <a:p>
            <a:pPr marL="241653" indent="-241653">
              <a:buAutoNum type="arabicPeriod"/>
              <a:defRPr sz="1000"/>
            </a:pPr>
            <a:endParaRPr lang="en-US" sz="1300" dirty="0">
              <a:solidFill>
                <a:srgbClr val="000000"/>
              </a:solidFill>
              <a:latin typeface="Arial"/>
              <a:cs typeface="Arial"/>
            </a:endParaRPr>
          </a:p>
          <a:p>
            <a:pPr defTabSz="966612">
              <a:defRPr sz="1000"/>
            </a:pPr>
            <a:r>
              <a:rPr lang="en-US" sz="1300" dirty="0"/>
              <a:t>During the test, the test suite was unoccupied and operating “normally”. Normal conditions were defined as the suite’s exterior doors and windows closed, the suite’s interior doors open, the corridor supply air and central exhaust air systems operating (unless these systems could not be operated), and without the intermittent ventilation equipment in the test suite being operated.</a:t>
            </a:r>
            <a:endParaRPr lang="en-CA" sz="1300" dirty="0"/>
          </a:p>
          <a:p>
            <a:pPr>
              <a:defRPr sz="1000"/>
            </a:pPr>
            <a:endParaRPr lang="en-US" sz="1300" dirty="0">
              <a:solidFill>
                <a:srgbClr val="000000"/>
              </a:solidFill>
              <a:latin typeface="Arial"/>
              <a:cs typeface="Arial"/>
            </a:endParaRPr>
          </a:p>
          <a:p>
            <a:pPr>
              <a:defRPr sz="1000"/>
            </a:pPr>
            <a:r>
              <a:rPr lang="en-US" sz="1300" dirty="0">
                <a:solidFill>
                  <a:srgbClr val="000000"/>
                </a:solidFill>
                <a:latin typeface="Arial"/>
                <a:cs typeface="Arial"/>
              </a:rPr>
              <a:t>All of the rooms appeared to meet or exceed the ASHRAE Standard 62 requirement of 0.35 ach (1990b) and CSA Standard F326 requirement of 0.30 ach (1993). However, most rooms did not meet the more stringent requirements when compared to the occupancy- or room-based air exchange rates of these standards.</a:t>
            </a:r>
          </a:p>
          <a:p>
            <a:pPr>
              <a:defRPr sz="1000"/>
            </a:pPr>
            <a:endParaRPr lang="en-US" sz="1300" dirty="0">
              <a:solidFill>
                <a:srgbClr val="000000"/>
              </a:solidFill>
              <a:latin typeface="Arial"/>
              <a:cs typeface="Arial"/>
            </a:endParaRPr>
          </a:p>
          <a:p>
            <a:r>
              <a:rPr lang="en-US" dirty="0" smtClean="0"/>
              <a:t>With the exception of Buildings 6 and 7, air flowed into each test suite from the adjoining corridor during the decay tests. Comparing the calculated air exchange rates based on these door flows (“Entire Suite” values) with the measured room air exchange rates shown above, it appears that these door flows are primarily responsible for the air exchange in most of the test suites.</a:t>
            </a:r>
          </a:p>
        </p:txBody>
      </p:sp>
      <p:sp>
        <p:nvSpPr>
          <p:cNvPr id="4" name="Slide Number Placeholder 3"/>
          <p:cNvSpPr>
            <a:spLocks noGrp="1"/>
          </p:cNvSpPr>
          <p:nvPr>
            <p:ph type="sldNum" sz="quarter" idx="10"/>
          </p:nvPr>
        </p:nvSpPr>
        <p:spPr/>
        <p:txBody>
          <a:bodyPr/>
          <a:lstStyle/>
          <a:p>
            <a:fld id="{9BD3D01E-8E1F-45A0-B4E0-8DAF0D6A9E6B}" type="slidenum">
              <a:rPr lang="en-US" smtClean="0"/>
              <a:t>26</a:t>
            </a:fld>
            <a:endParaRPr lang="en-US"/>
          </a:p>
        </p:txBody>
      </p:sp>
    </p:spTree>
    <p:extLst>
      <p:ext uri="{BB962C8B-B14F-4D97-AF65-F5344CB8AC3E}">
        <p14:creationId xmlns:p14="http://schemas.microsoft.com/office/powerpoint/2010/main" val="35376653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defRPr sz="1000"/>
            </a:pPr>
            <a:r>
              <a:rPr lang="en-CA" sz="1300" b="1" u="sng" dirty="0">
                <a:solidFill>
                  <a:srgbClr val="000000"/>
                </a:solidFill>
                <a:latin typeface="Arial"/>
                <a:cs typeface="Arial"/>
              </a:rPr>
              <a:t>Key Findings / Conclusions:</a:t>
            </a:r>
            <a:endParaRPr lang="en-CA" sz="1300" dirty="0">
              <a:solidFill>
                <a:srgbClr val="000000"/>
              </a:solidFill>
              <a:latin typeface="Arial"/>
              <a:cs typeface="Arial"/>
            </a:endParaRPr>
          </a:p>
          <a:p>
            <a:pPr>
              <a:defRPr sz="1000"/>
            </a:pPr>
            <a:r>
              <a:rPr lang="en-US" sz="1300" dirty="0">
                <a:solidFill>
                  <a:srgbClr val="000000"/>
                </a:solidFill>
                <a:latin typeface="Arial"/>
                <a:cs typeface="Arial"/>
              </a:rPr>
              <a:t>1. Closing interior doors within test suite can have complex effects, including reducing suite volume that is directly open to flows from suite access door and increasing the airtightness of these open volumes</a:t>
            </a:r>
            <a:r>
              <a:rPr lang="en-CA" sz="1300" dirty="0">
                <a:solidFill>
                  <a:srgbClr val="000000"/>
                </a:solidFill>
                <a:latin typeface="Arial"/>
                <a:cs typeface="Arial"/>
              </a:rPr>
              <a:t>.</a:t>
            </a:r>
          </a:p>
          <a:p>
            <a:pPr>
              <a:defRPr sz="1000"/>
            </a:pPr>
            <a:r>
              <a:rPr lang="en-US" sz="1300" dirty="0">
                <a:solidFill>
                  <a:srgbClr val="000000"/>
                </a:solidFill>
                <a:latin typeface="Arial"/>
                <a:cs typeface="Arial"/>
              </a:rPr>
              <a:t>2. Air exchange rate for open living room and kitchen </a:t>
            </a:r>
            <a:r>
              <a:rPr lang="en-US" sz="1300" i="1" dirty="0">
                <a:solidFill>
                  <a:srgbClr val="000000"/>
                </a:solidFill>
                <a:latin typeface="Arial"/>
                <a:cs typeface="Arial"/>
              </a:rPr>
              <a:t>increased</a:t>
            </a:r>
            <a:r>
              <a:rPr lang="en-US" sz="1300" dirty="0">
                <a:solidFill>
                  <a:srgbClr val="000000"/>
                </a:solidFill>
                <a:latin typeface="Arial"/>
                <a:cs typeface="Arial"/>
              </a:rPr>
              <a:t> due to reduced open volume of suite.</a:t>
            </a:r>
            <a:endParaRPr lang="en-CA" sz="1300" dirty="0">
              <a:solidFill>
                <a:srgbClr val="000000"/>
              </a:solidFill>
              <a:latin typeface="Arial"/>
              <a:cs typeface="Arial"/>
            </a:endParaRPr>
          </a:p>
          <a:p>
            <a:pPr>
              <a:defRPr sz="1000"/>
            </a:pPr>
            <a:r>
              <a:rPr lang="en-US" sz="1300" dirty="0">
                <a:solidFill>
                  <a:srgbClr val="000000"/>
                </a:solidFill>
                <a:latin typeface="Arial"/>
                <a:cs typeface="Arial"/>
              </a:rPr>
              <a:t>3. Bathroom air exchange rate </a:t>
            </a:r>
            <a:r>
              <a:rPr lang="en-US" sz="1300" i="1" dirty="0">
                <a:solidFill>
                  <a:srgbClr val="000000"/>
                </a:solidFill>
                <a:latin typeface="Arial"/>
                <a:cs typeface="Arial"/>
              </a:rPr>
              <a:t>increased</a:t>
            </a:r>
            <a:r>
              <a:rPr lang="en-US" sz="1300" dirty="0">
                <a:solidFill>
                  <a:srgbClr val="000000"/>
                </a:solidFill>
                <a:latin typeface="Arial"/>
                <a:cs typeface="Arial"/>
              </a:rPr>
              <a:t> when its door was closed, possibly due to changes in mixing patterns within this room</a:t>
            </a:r>
            <a:r>
              <a:rPr lang="en-CA" sz="1300" dirty="0">
                <a:solidFill>
                  <a:srgbClr val="000000"/>
                </a:solidFill>
                <a:latin typeface="Arial"/>
                <a:cs typeface="Arial"/>
              </a:rPr>
              <a:t>.</a:t>
            </a:r>
          </a:p>
          <a:p>
            <a:pPr>
              <a:defRPr sz="1000"/>
            </a:pPr>
            <a:r>
              <a:rPr lang="en-US" sz="1300" dirty="0">
                <a:solidFill>
                  <a:srgbClr val="000000"/>
                </a:solidFill>
                <a:latin typeface="Arial"/>
                <a:cs typeface="Arial"/>
              </a:rPr>
              <a:t>4. Bedroom air exchange rate </a:t>
            </a:r>
            <a:r>
              <a:rPr lang="en-US" sz="1300" i="1" dirty="0">
                <a:solidFill>
                  <a:srgbClr val="000000"/>
                </a:solidFill>
                <a:latin typeface="Arial"/>
                <a:cs typeface="Arial"/>
              </a:rPr>
              <a:t>decreased</a:t>
            </a:r>
            <a:r>
              <a:rPr lang="en-US" sz="1300" dirty="0">
                <a:solidFill>
                  <a:srgbClr val="000000"/>
                </a:solidFill>
                <a:latin typeface="Arial"/>
                <a:cs typeface="Arial"/>
              </a:rPr>
              <a:t> when its door was closed due to increased flow resistance between open areas of suite and outdoors through bedroom.</a:t>
            </a:r>
            <a:endParaRPr lang="en-CA" sz="1300" dirty="0">
              <a:solidFill>
                <a:srgbClr val="000000"/>
              </a:solidFill>
              <a:latin typeface="Arial"/>
              <a:cs typeface="Arial"/>
            </a:endParaRPr>
          </a:p>
          <a:p>
            <a:pPr>
              <a:defRPr sz="1000"/>
            </a:pPr>
            <a:r>
              <a:rPr lang="en-US" sz="1300" dirty="0">
                <a:solidFill>
                  <a:srgbClr val="000000"/>
                </a:solidFill>
                <a:latin typeface="Arial"/>
                <a:cs typeface="Arial"/>
              </a:rPr>
              <a:t>5. Similarity of air exchange patterns and rates above </a:t>
            </a:r>
            <a:r>
              <a:rPr lang="en-US" sz="1300" dirty="0" smtClean="0">
                <a:solidFill>
                  <a:srgbClr val="000000"/>
                </a:solidFill>
                <a:latin typeface="Arial"/>
                <a:cs typeface="Arial"/>
              </a:rPr>
              <a:t>(Floor 31) and </a:t>
            </a:r>
            <a:r>
              <a:rPr lang="en-US" sz="1300" dirty="0">
                <a:solidFill>
                  <a:srgbClr val="000000"/>
                </a:solidFill>
                <a:latin typeface="Arial"/>
                <a:cs typeface="Arial"/>
              </a:rPr>
              <a:t>below </a:t>
            </a:r>
            <a:r>
              <a:rPr lang="en-US" sz="1300" dirty="0" smtClean="0">
                <a:solidFill>
                  <a:srgbClr val="000000"/>
                </a:solidFill>
                <a:latin typeface="Arial"/>
                <a:cs typeface="Arial"/>
              </a:rPr>
              <a:t>(Floor 11) neutral </a:t>
            </a:r>
            <a:r>
              <a:rPr lang="en-US" sz="1300" dirty="0">
                <a:solidFill>
                  <a:srgbClr val="000000"/>
                </a:solidFill>
                <a:latin typeface="Arial"/>
                <a:cs typeface="Arial"/>
              </a:rPr>
              <a:t>pressure plane for this building may be fortuitous</a:t>
            </a:r>
            <a:r>
              <a:rPr lang="en-CA" sz="1300" dirty="0">
                <a:solidFill>
                  <a:srgbClr val="000000"/>
                </a:solidFill>
                <a:latin typeface="Arial"/>
                <a:cs typeface="Arial"/>
              </a:rPr>
              <a:t>.</a:t>
            </a:r>
          </a:p>
        </p:txBody>
      </p:sp>
      <p:sp>
        <p:nvSpPr>
          <p:cNvPr id="4" name="Slide Number Placeholder 3"/>
          <p:cNvSpPr>
            <a:spLocks noGrp="1"/>
          </p:cNvSpPr>
          <p:nvPr>
            <p:ph type="sldNum" sz="quarter" idx="10"/>
          </p:nvPr>
        </p:nvSpPr>
        <p:spPr/>
        <p:txBody>
          <a:bodyPr/>
          <a:lstStyle/>
          <a:p>
            <a:fld id="{9BD3D01E-8E1F-45A0-B4E0-8DAF0D6A9E6B}" type="slidenum">
              <a:rPr lang="en-US" smtClean="0"/>
              <a:t>27</a:t>
            </a:fld>
            <a:endParaRPr lang="en-US"/>
          </a:p>
        </p:txBody>
      </p:sp>
    </p:spTree>
    <p:extLst>
      <p:ext uri="{BB962C8B-B14F-4D97-AF65-F5344CB8AC3E}">
        <p14:creationId xmlns:p14="http://schemas.microsoft.com/office/powerpoint/2010/main" val="2391994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defRPr sz="1000"/>
            </a:pPr>
            <a:r>
              <a:rPr lang="en-CA" sz="1300" b="1" u="sng" dirty="0">
                <a:solidFill>
                  <a:srgbClr val="000000"/>
                </a:solidFill>
                <a:latin typeface="Arial"/>
                <a:cs typeface="Arial"/>
              </a:rPr>
              <a:t>Key Findings / Conclusions:</a:t>
            </a:r>
            <a:endParaRPr lang="en-CA" sz="1300" dirty="0">
              <a:solidFill>
                <a:srgbClr val="000000"/>
              </a:solidFill>
              <a:latin typeface="Arial"/>
              <a:cs typeface="Arial"/>
            </a:endParaRPr>
          </a:p>
          <a:p>
            <a:pPr>
              <a:defRPr sz="1000"/>
            </a:pPr>
            <a:r>
              <a:rPr lang="en-US" sz="1300" dirty="0">
                <a:solidFill>
                  <a:srgbClr val="000000"/>
                </a:solidFill>
                <a:latin typeface="Arial"/>
                <a:cs typeface="Arial"/>
              </a:rPr>
              <a:t>1. Most test suites had some transfer air flowing into them from other suites</a:t>
            </a:r>
            <a:r>
              <a:rPr lang="en-CA" sz="1300" dirty="0">
                <a:solidFill>
                  <a:srgbClr val="000000"/>
                </a:solidFill>
                <a:latin typeface="Arial"/>
                <a:cs typeface="Arial"/>
              </a:rPr>
              <a:t>.</a:t>
            </a:r>
            <a:r>
              <a:rPr lang="en-US" sz="1300" dirty="0">
                <a:solidFill>
                  <a:srgbClr val="000000"/>
                </a:solidFill>
                <a:latin typeface="Arial"/>
                <a:cs typeface="Arial"/>
              </a:rPr>
              <a:t> Finding is significant, because National Building Code of Canada (NBC </a:t>
            </a:r>
            <a:r>
              <a:rPr lang="en-US" sz="1300" dirty="0" smtClean="0">
                <a:solidFill>
                  <a:srgbClr val="000000"/>
                </a:solidFill>
                <a:latin typeface="Arial"/>
                <a:cs typeface="Arial"/>
              </a:rPr>
              <a:t>1990) </a:t>
            </a:r>
            <a:r>
              <a:rPr lang="en-US" sz="1300" dirty="0">
                <a:solidFill>
                  <a:srgbClr val="000000"/>
                </a:solidFill>
                <a:latin typeface="Arial"/>
                <a:cs typeface="Arial"/>
              </a:rPr>
              <a:t>prohibits inter-suite transfer airflows.</a:t>
            </a:r>
            <a:endParaRPr lang="en-CA" sz="1300" dirty="0">
              <a:solidFill>
                <a:srgbClr val="000000"/>
              </a:solidFill>
              <a:latin typeface="Arial"/>
              <a:cs typeface="Arial"/>
            </a:endParaRPr>
          </a:p>
          <a:p>
            <a:pPr>
              <a:defRPr sz="1000"/>
            </a:pPr>
            <a:r>
              <a:rPr lang="en-US" sz="1300" dirty="0">
                <a:solidFill>
                  <a:srgbClr val="000000"/>
                </a:solidFill>
                <a:latin typeface="Arial"/>
                <a:cs typeface="Arial"/>
              </a:rPr>
              <a:t>2. Large variation in transfer air fractions. Average is 19%.</a:t>
            </a:r>
            <a:endParaRPr lang="en-CA" sz="1300" dirty="0">
              <a:solidFill>
                <a:srgbClr val="000000"/>
              </a:solidFill>
              <a:latin typeface="Arial"/>
              <a:cs typeface="Arial"/>
            </a:endParaRPr>
          </a:p>
          <a:p>
            <a:pPr>
              <a:defRPr sz="1000"/>
            </a:pPr>
            <a:r>
              <a:rPr lang="en-US" sz="1300" dirty="0">
                <a:solidFill>
                  <a:srgbClr val="000000"/>
                </a:solidFill>
                <a:latin typeface="Arial"/>
                <a:cs typeface="Arial"/>
              </a:rPr>
              <a:t>3. Corridor supply air systems do not always meet their primary design intent (corridor pressurization), because they are incapable of always preventing inter-suite transfer airflows</a:t>
            </a:r>
            <a:r>
              <a:rPr lang="en-CA" sz="1300" dirty="0">
                <a:solidFill>
                  <a:srgbClr val="000000"/>
                </a:solidFill>
                <a:latin typeface="Arial"/>
                <a:cs typeface="Arial"/>
              </a:rPr>
              <a:t>.</a:t>
            </a:r>
          </a:p>
          <a:p>
            <a:pPr marL="241653" indent="-241653">
              <a:buFont typeface="+mj-lt"/>
              <a:buAutoNum type="arabicPeriod"/>
              <a:defRPr sz="1000"/>
            </a:pPr>
            <a:endParaRPr lang="en-US" sz="1300" dirty="0">
              <a:solidFill>
                <a:srgbClr val="000000"/>
              </a:solidFill>
              <a:latin typeface="Arial"/>
              <a:cs typeface="Arial"/>
            </a:endParaRPr>
          </a:p>
          <a:p>
            <a:pPr>
              <a:defRPr sz="1000"/>
            </a:pPr>
            <a:r>
              <a:rPr lang="en-US" dirty="0" smtClean="0"/>
              <a:t>Due to the low occupancy rate in Building 1 (about 30%), the zero transfer air fraction for this building does not indicate that the test suite was not exposed to transfer air from other suites. Different results might be obtained when the building is fully occupied.</a:t>
            </a:r>
          </a:p>
          <a:p>
            <a:pPr>
              <a:defRPr sz="1000"/>
            </a:pPr>
            <a:endParaRPr lang="en-US" dirty="0" smtClean="0"/>
          </a:p>
          <a:p>
            <a:pPr>
              <a:defRPr sz="1000"/>
            </a:pPr>
            <a:r>
              <a:rPr lang="en-US" dirty="0" smtClean="0"/>
              <a:t>Building 7 had the highest transfer fraction. One reason was that this building did not have an operative corridor supply air system. Another reason was that the continuous bathroom exhaust system for the test suite was inoperative in this building, which allowed the bathroom exhaust shaft to act as a large leak between the test suite and suites below. Air flowed weakly from this shaft into the test suite and sometimes reversed.</a:t>
            </a:r>
            <a:endParaRPr lang="en-CA" dirty="0"/>
          </a:p>
        </p:txBody>
      </p:sp>
      <p:sp>
        <p:nvSpPr>
          <p:cNvPr id="4" name="Slide Number Placeholder 3"/>
          <p:cNvSpPr>
            <a:spLocks noGrp="1"/>
          </p:cNvSpPr>
          <p:nvPr>
            <p:ph type="sldNum" sz="quarter" idx="10"/>
          </p:nvPr>
        </p:nvSpPr>
        <p:spPr/>
        <p:txBody>
          <a:bodyPr/>
          <a:lstStyle/>
          <a:p>
            <a:fld id="{9BD3D01E-8E1F-45A0-B4E0-8DAF0D6A9E6B}" type="slidenum">
              <a:rPr lang="en-US" smtClean="0"/>
              <a:t>28</a:t>
            </a:fld>
            <a:endParaRPr lang="en-US"/>
          </a:p>
        </p:txBody>
      </p:sp>
    </p:spTree>
    <p:extLst>
      <p:ext uri="{BB962C8B-B14F-4D97-AF65-F5344CB8AC3E}">
        <p14:creationId xmlns:p14="http://schemas.microsoft.com/office/powerpoint/2010/main" val="17328630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9BD3D01E-8E1F-45A0-B4E0-8DAF0D6A9E6B}" type="slidenum">
              <a:rPr lang="en-US" smtClean="0"/>
              <a:t>31</a:t>
            </a:fld>
            <a:endParaRPr lang="en-US"/>
          </a:p>
        </p:txBody>
      </p:sp>
    </p:spTree>
    <p:extLst>
      <p:ext uri="{BB962C8B-B14F-4D97-AF65-F5344CB8AC3E}">
        <p14:creationId xmlns:p14="http://schemas.microsoft.com/office/powerpoint/2010/main" val="38781254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9BD3D01E-8E1F-45A0-B4E0-8DAF0D6A9E6B}" type="slidenum">
              <a:rPr lang="en-US" smtClean="0"/>
              <a:t>32</a:t>
            </a:fld>
            <a:endParaRPr lang="en-US"/>
          </a:p>
        </p:txBody>
      </p:sp>
    </p:spTree>
    <p:extLst>
      <p:ext uri="{BB962C8B-B14F-4D97-AF65-F5344CB8AC3E}">
        <p14:creationId xmlns:p14="http://schemas.microsoft.com/office/powerpoint/2010/main" val="38781254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9BD3D01E-8E1F-45A0-B4E0-8DAF0D6A9E6B}" type="slidenum">
              <a:rPr lang="en-US" smtClean="0"/>
              <a:t>33</a:t>
            </a:fld>
            <a:endParaRPr lang="en-US"/>
          </a:p>
        </p:txBody>
      </p:sp>
    </p:spTree>
    <p:extLst>
      <p:ext uri="{BB962C8B-B14F-4D97-AF65-F5344CB8AC3E}">
        <p14:creationId xmlns:p14="http://schemas.microsoft.com/office/powerpoint/2010/main" val="38781254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solidFill>
          <a:schemeClr val="bg1">
            <a:alpha val="99000"/>
          </a:schemeClr>
        </a:solidFill>
        <a:effectLst/>
      </p:bgPr>
    </p:bg>
    <p:spTree>
      <p:nvGrpSpPr>
        <p:cNvPr id="1" name=""/>
        <p:cNvGrpSpPr/>
        <p:nvPr/>
      </p:nvGrpSpPr>
      <p:grpSpPr>
        <a:xfrm>
          <a:off x="0" y="0"/>
          <a:ext cx="0" cy="0"/>
          <a:chOff x="0" y="0"/>
          <a:chExt cx="0" cy="0"/>
        </a:xfrm>
      </p:grpSpPr>
      <p:pic>
        <p:nvPicPr>
          <p:cNvPr id="8" name="Picture 7" descr="Background pattern&#10;&#10;Description automatically generated">
            <a:extLst>
              <a:ext uri="{FF2B5EF4-FFF2-40B4-BE49-F238E27FC236}">
                <a16:creationId xmlns:a16="http://schemas.microsoft.com/office/drawing/2014/main" xmlns="" id="{1D26348E-2076-CD43-B2C9-43EC24B7F70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391478"/>
            <a:ext cx="9110869" cy="5466521"/>
          </a:xfrm>
          <a:prstGeom prst="rect">
            <a:avLst/>
          </a:prstGeom>
        </p:spPr>
      </p:pic>
      <p:sp>
        <p:nvSpPr>
          <p:cNvPr id="29" name="Text Placeholder 3"/>
          <p:cNvSpPr>
            <a:spLocks noGrp="1"/>
          </p:cNvSpPr>
          <p:nvPr>
            <p:ph type="body" sz="half" idx="14" hasCustomPrompt="1"/>
          </p:nvPr>
        </p:nvSpPr>
        <p:spPr>
          <a:xfrm>
            <a:off x="1923874" y="3153839"/>
            <a:ext cx="5734646" cy="716778"/>
          </a:xfrm>
          <a:noFill/>
        </p:spPr>
        <p:txBody>
          <a:bodyPr>
            <a:noAutofit/>
          </a:bodyPr>
          <a:lstStyle>
            <a:lvl1pPr marL="0" indent="0" algn="ctr">
              <a:buFont typeface="Arial" panose="020B0604020202020204" pitchFamily="34" charset="0"/>
              <a:buNone/>
              <a:defRPr sz="2100" b="1"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a:t>(i.e. Seminar 32 – Energy Efficient Design for Large Buildings) Use font size 40</a:t>
            </a:r>
          </a:p>
        </p:txBody>
      </p:sp>
      <p:sp>
        <p:nvSpPr>
          <p:cNvPr id="30" name="Text Placeholder 3"/>
          <p:cNvSpPr>
            <a:spLocks noGrp="1"/>
          </p:cNvSpPr>
          <p:nvPr>
            <p:ph type="body" sz="half" idx="15" hasCustomPrompt="1"/>
          </p:nvPr>
        </p:nvSpPr>
        <p:spPr>
          <a:xfrm>
            <a:off x="2672950" y="4062749"/>
            <a:ext cx="3891558" cy="716778"/>
          </a:xfrm>
          <a:noFill/>
        </p:spPr>
        <p:txBody>
          <a:bodyPr>
            <a:noAutofit/>
          </a:bodyPr>
          <a:lstStyle>
            <a:lvl1pPr marL="0" indent="0" algn="ctr">
              <a:buFont typeface="Arial" panose="020B0604020202020204" pitchFamily="34" charset="0"/>
              <a:buNone/>
              <a:defRPr sz="2400" b="1"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a:t>Subtitle (i.e. Opportunities for Savings in large Hospitals) Use font size 32</a:t>
            </a:r>
          </a:p>
        </p:txBody>
      </p:sp>
      <p:sp>
        <p:nvSpPr>
          <p:cNvPr id="31" name="Text Placeholder 3"/>
          <p:cNvSpPr>
            <a:spLocks noGrp="1"/>
          </p:cNvSpPr>
          <p:nvPr>
            <p:ph type="body" sz="half" idx="16" hasCustomPrompt="1"/>
          </p:nvPr>
        </p:nvSpPr>
        <p:spPr>
          <a:xfrm>
            <a:off x="151332" y="3918468"/>
            <a:ext cx="1772543" cy="439352"/>
          </a:xfrm>
          <a:noFill/>
        </p:spPr>
        <p:txBody>
          <a:bodyPr>
            <a:noAutofit/>
          </a:bodyPr>
          <a:lstStyle>
            <a:lvl1pPr marL="0" indent="0" algn="ctr">
              <a:buFont typeface="Arial" panose="020B0604020202020204" pitchFamily="34" charset="0"/>
              <a:buNone/>
              <a:defRPr sz="1050" b="1"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a:t>John Doe, Credentials</a:t>
            </a:r>
          </a:p>
        </p:txBody>
      </p:sp>
      <p:sp>
        <p:nvSpPr>
          <p:cNvPr id="32" name="Text Placeholder 3"/>
          <p:cNvSpPr>
            <a:spLocks noGrp="1"/>
          </p:cNvSpPr>
          <p:nvPr>
            <p:ph type="body" sz="half" idx="17" hasCustomPrompt="1"/>
          </p:nvPr>
        </p:nvSpPr>
        <p:spPr>
          <a:xfrm>
            <a:off x="151333" y="4412650"/>
            <a:ext cx="1772543" cy="439352"/>
          </a:xfrm>
          <a:noFill/>
        </p:spPr>
        <p:txBody>
          <a:bodyPr>
            <a:noAutofit/>
          </a:bodyPr>
          <a:lstStyle>
            <a:lvl1pPr marL="0" indent="0" algn="ctr">
              <a:buFont typeface="Arial" panose="020B0604020202020204" pitchFamily="34" charset="0"/>
              <a:buNone/>
              <a:defRPr sz="1050" b="1"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a:t>Company Name</a:t>
            </a:r>
          </a:p>
        </p:txBody>
      </p:sp>
      <p:sp>
        <p:nvSpPr>
          <p:cNvPr id="33" name="Text Placeholder 3"/>
          <p:cNvSpPr>
            <a:spLocks noGrp="1"/>
          </p:cNvSpPr>
          <p:nvPr>
            <p:ph type="body" sz="half" idx="18" hasCustomPrompt="1"/>
          </p:nvPr>
        </p:nvSpPr>
        <p:spPr>
          <a:xfrm>
            <a:off x="151333" y="4907374"/>
            <a:ext cx="1772543" cy="439352"/>
          </a:xfrm>
          <a:noFill/>
        </p:spPr>
        <p:txBody>
          <a:bodyPr>
            <a:noAutofit/>
          </a:bodyPr>
          <a:lstStyle>
            <a:lvl1pPr marL="0" indent="0" algn="ctr">
              <a:buFont typeface="Arial" panose="020B0604020202020204" pitchFamily="34" charset="0"/>
              <a:buNone/>
              <a:defRPr sz="1050" b="1"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a:t>jdoe@email.com</a:t>
            </a:r>
          </a:p>
        </p:txBody>
      </p:sp>
      <p:sp>
        <p:nvSpPr>
          <p:cNvPr id="34" name="Text Placeholder 3"/>
          <p:cNvSpPr>
            <a:spLocks noGrp="1"/>
          </p:cNvSpPr>
          <p:nvPr>
            <p:ph type="body" sz="half" idx="19" hasCustomPrompt="1"/>
          </p:nvPr>
        </p:nvSpPr>
        <p:spPr>
          <a:xfrm>
            <a:off x="151331" y="5407518"/>
            <a:ext cx="1772543" cy="439352"/>
          </a:xfrm>
          <a:noFill/>
        </p:spPr>
        <p:txBody>
          <a:bodyPr>
            <a:noAutofit/>
          </a:bodyPr>
          <a:lstStyle>
            <a:lvl1pPr marL="0" indent="0" algn="ctr">
              <a:buFont typeface="Arial" panose="020B0604020202020204" pitchFamily="34" charset="0"/>
              <a:buNone/>
              <a:defRPr sz="1050" b="1"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a:t>Office Number (If you want)</a:t>
            </a:r>
          </a:p>
        </p:txBody>
      </p:sp>
      <p:sp>
        <p:nvSpPr>
          <p:cNvPr id="35" name="Text Placeholder 3"/>
          <p:cNvSpPr>
            <a:spLocks noGrp="1"/>
          </p:cNvSpPr>
          <p:nvPr>
            <p:ph type="body" sz="half" idx="20" hasCustomPrompt="1"/>
          </p:nvPr>
        </p:nvSpPr>
        <p:spPr>
          <a:xfrm>
            <a:off x="151331" y="5910851"/>
            <a:ext cx="1772543" cy="439352"/>
          </a:xfrm>
          <a:noFill/>
        </p:spPr>
        <p:txBody>
          <a:bodyPr>
            <a:noAutofit/>
          </a:bodyPr>
          <a:lstStyle>
            <a:lvl1pPr marL="0" indent="0" algn="ctr">
              <a:buFont typeface="Arial" panose="020B0604020202020204" pitchFamily="34" charset="0"/>
              <a:buNone/>
              <a:defRPr sz="1050" b="1"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a:t>Cell Number (If you want)</a:t>
            </a:r>
          </a:p>
        </p:txBody>
      </p:sp>
      <p:sp>
        <p:nvSpPr>
          <p:cNvPr id="36" name="Content Placeholder 2"/>
          <p:cNvSpPr>
            <a:spLocks noGrp="1"/>
          </p:cNvSpPr>
          <p:nvPr>
            <p:ph idx="21" hasCustomPrompt="1"/>
          </p:nvPr>
        </p:nvSpPr>
        <p:spPr>
          <a:xfrm>
            <a:off x="7189986" y="4409961"/>
            <a:ext cx="1580380" cy="1568450"/>
          </a:xfrm>
        </p:spPr>
        <p:txBody>
          <a:bodyPr/>
          <a:lstStyle>
            <a:lvl1pPr marL="0" indent="0" algn="ctr">
              <a:buNone/>
              <a:defRPr>
                <a:solidFill>
                  <a:schemeClr val="tx1"/>
                </a:solidFill>
              </a:defRPr>
            </a:lvl1pPr>
          </a:lstStyle>
          <a:p>
            <a:pPr lvl="0"/>
            <a:r>
              <a:rPr lang="en-US" dirty="0"/>
              <a:t>Presenter Company Logo</a:t>
            </a:r>
          </a:p>
        </p:txBody>
      </p:sp>
      <p:sp>
        <p:nvSpPr>
          <p:cNvPr id="37" name="Text Placeholder 2"/>
          <p:cNvSpPr>
            <a:spLocks noGrp="1"/>
          </p:cNvSpPr>
          <p:nvPr>
            <p:ph type="body" sz="quarter" idx="22" hasCustomPrompt="1"/>
          </p:nvPr>
        </p:nvSpPr>
        <p:spPr>
          <a:xfrm>
            <a:off x="1923874" y="2354115"/>
            <a:ext cx="5734050" cy="717550"/>
          </a:xfrm>
        </p:spPr>
        <p:txBody>
          <a:bodyPr>
            <a:normAutofit/>
          </a:bodyPr>
          <a:lstStyle>
            <a:lvl1pPr marL="0" indent="0" algn="ctr" defTabSz="914400" rtl="0" eaLnBrk="1" latinLnBrk="0" hangingPunct="1">
              <a:lnSpc>
                <a:spcPct val="80000"/>
              </a:lnSpc>
              <a:spcBef>
                <a:spcPts val="1000"/>
              </a:spcBef>
              <a:buFont typeface="Arial" panose="020B0604020202020204" pitchFamily="34" charset="0"/>
              <a:buNone/>
              <a:defRPr lang="en-US" sz="3000" b="1" u="none" kern="1200" baseline="0" dirty="0" smtClean="0">
                <a:solidFill>
                  <a:schemeClr val="tx1"/>
                </a:solidFill>
                <a:latin typeface="+mn-lt"/>
                <a:ea typeface="+mn-ea"/>
                <a:cs typeface="+mn-cs"/>
              </a:defRPr>
            </a:lvl1pPr>
          </a:lstStyle>
          <a:p>
            <a:pPr lvl="0"/>
            <a:r>
              <a:rPr lang="en-US" dirty="0"/>
              <a:t>Overall Session Type, # and Title</a:t>
            </a:r>
          </a:p>
        </p:txBody>
      </p:sp>
      <p:pic>
        <p:nvPicPr>
          <p:cNvPr id="4" name="Picture 3" descr="Text&#10;&#10;Description automatically generated">
            <a:extLst>
              <a:ext uri="{FF2B5EF4-FFF2-40B4-BE49-F238E27FC236}">
                <a16:creationId xmlns:a16="http://schemas.microsoft.com/office/drawing/2014/main" xmlns="" id="{B99F8090-9DB3-4849-9365-667F5E960ED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72586" y="470016"/>
            <a:ext cx="4825172" cy="1473388"/>
          </a:xfrm>
          <a:prstGeom prst="rect">
            <a:avLst/>
          </a:prstGeom>
        </p:spPr>
      </p:pic>
    </p:spTree>
    <p:extLst>
      <p:ext uri="{BB962C8B-B14F-4D97-AF65-F5344CB8AC3E}">
        <p14:creationId xmlns:p14="http://schemas.microsoft.com/office/powerpoint/2010/main" val="3952352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4E386D-D596-43F8-8F7F-EC29E2E0A8BB}" type="datetimeFigureOut">
              <a:rPr lang="en-US" smtClean="0"/>
              <a:t>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1910263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4E386D-D596-43F8-8F7F-EC29E2E0A8BB}" type="datetimeFigureOut">
              <a:rPr lang="en-US" smtClean="0"/>
              <a:t>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54911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44E386D-D596-43F8-8F7F-EC29E2E0A8BB}" type="datetimeFigureOut">
              <a:rPr lang="en-US" smtClean="0"/>
              <a:t>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3295267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44E386D-D596-43F8-8F7F-EC29E2E0A8BB}" type="datetimeFigureOut">
              <a:rPr lang="en-US" smtClean="0"/>
              <a:t>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1458216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44E386D-D596-43F8-8F7F-EC29E2E0A8BB}" type="datetimeFigureOut">
              <a:rPr lang="en-US" smtClean="0"/>
              <a:t>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2155384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4E386D-D596-43F8-8F7F-EC29E2E0A8BB}" type="datetimeFigureOut">
              <a:rPr lang="en-US" smtClean="0"/>
              <a:t>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1041610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4E386D-D596-43F8-8F7F-EC29E2E0A8BB}" type="datetimeFigureOut">
              <a:rPr lang="en-US" smtClean="0"/>
              <a:t>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3334083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44E386D-D596-43F8-8F7F-EC29E2E0A8BB}" type="datetimeFigureOut">
              <a:rPr lang="en-US" smtClean="0"/>
              <a:t>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1193974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4E386D-D596-43F8-8F7F-EC29E2E0A8BB}" type="datetimeFigureOut">
              <a:rPr lang="en-US" smtClean="0"/>
              <a:t>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1432315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44E386D-D596-43F8-8F7F-EC29E2E0A8BB}" type="datetimeFigureOut">
              <a:rPr lang="en-US" smtClean="0"/>
              <a:t>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39427563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IA Learning Objective Slide">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stretch>
            <a:fillRect/>
          </a:stretch>
        </p:blipFill>
        <p:spPr>
          <a:xfrm>
            <a:off x="1832372" y="4973334"/>
            <a:ext cx="5788654" cy="1639966"/>
          </a:xfrm>
          <a:prstGeom prst="rect">
            <a:avLst/>
          </a:prstGeom>
        </p:spPr>
      </p:pic>
      <p:sp>
        <p:nvSpPr>
          <p:cNvPr id="9" name="Text Placeholder 3"/>
          <p:cNvSpPr>
            <a:spLocks noGrp="1"/>
          </p:cNvSpPr>
          <p:nvPr>
            <p:ph type="body" sz="half" idx="12" hasCustomPrompt="1"/>
          </p:nvPr>
        </p:nvSpPr>
        <p:spPr>
          <a:xfrm>
            <a:off x="5793581" y="1355400"/>
            <a:ext cx="3328988" cy="1521280"/>
          </a:xfrm>
          <a:solidFill>
            <a:schemeClr val="tx2"/>
          </a:solidFill>
        </p:spPr>
        <p:txBody>
          <a:bodyPr/>
          <a:lstStyle>
            <a:lvl1pPr marL="0" indent="0" algn="r">
              <a:buNone/>
              <a:defRPr sz="1200"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These are the Overall Session Objectives that were submitted for CEU approval for the session and not just your portion. Your Session Chair should provide you with this information or it can be found at the bottom of your Speakers Corner.</a:t>
            </a:r>
          </a:p>
          <a:p>
            <a:pPr lvl="0"/>
            <a:endParaRPr lang="en-US" dirty="0"/>
          </a:p>
        </p:txBody>
      </p:sp>
      <p:sp>
        <p:nvSpPr>
          <p:cNvPr id="13" name="Text Placeholder 3"/>
          <p:cNvSpPr>
            <a:spLocks noGrp="1"/>
          </p:cNvSpPr>
          <p:nvPr>
            <p:ph type="body" sz="half" idx="13" hasCustomPrompt="1"/>
          </p:nvPr>
        </p:nvSpPr>
        <p:spPr>
          <a:xfrm>
            <a:off x="50007" y="1302522"/>
            <a:ext cx="1978819" cy="1521280"/>
          </a:xfrm>
          <a:solidFill>
            <a:schemeClr val="bg1"/>
          </a:solidFill>
        </p:spPr>
        <p:txBody>
          <a:bodyPr/>
          <a:lstStyle>
            <a:lvl1pPr marL="214313" indent="-214313" algn="l">
              <a:buFont typeface="Arial" panose="020B0604020202020204" pitchFamily="34" charset="0"/>
              <a:buChar char="•"/>
              <a:defRPr sz="1200"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Objective 1</a:t>
            </a:r>
          </a:p>
          <a:p>
            <a:pPr lvl="0"/>
            <a:r>
              <a:rPr lang="en-US" dirty="0"/>
              <a:t>Objective 2</a:t>
            </a:r>
          </a:p>
          <a:p>
            <a:pPr lvl="0"/>
            <a:r>
              <a:rPr lang="en-US" dirty="0"/>
              <a:t>Objective 3</a:t>
            </a:r>
          </a:p>
          <a:p>
            <a:pPr lvl="0"/>
            <a:r>
              <a:rPr lang="en-US" dirty="0"/>
              <a:t>Objective 4</a:t>
            </a:r>
          </a:p>
        </p:txBody>
      </p:sp>
      <p:sp>
        <p:nvSpPr>
          <p:cNvPr id="14" name="Text Placeholder 3"/>
          <p:cNvSpPr>
            <a:spLocks noGrp="1"/>
          </p:cNvSpPr>
          <p:nvPr>
            <p:ph type="body" sz="half" idx="14" hasCustomPrompt="1"/>
          </p:nvPr>
        </p:nvSpPr>
        <p:spPr>
          <a:xfrm>
            <a:off x="50006" y="133061"/>
            <a:ext cx="8336757" cy="888965"/>
          </a:xfrm>
          <a:noFill/>
        </p:spPr>
        <p:txBody>
          <a:bodyPr>
            <a:noAutofit/>
          </a:bodyPr>
          <a:lstStyle>
            <a:lvl1pPr marL="0" indent="0" algn="l">
              <a:buNone/>
              <a:defRPr sz="2475" b="1"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Learning Objectives</a:t>
            </a:r>
          </a:p>
        </p:txBody>
      </p:sp>
    </p:spTree>
    <p:extLst>
      <p:ext uri="{BB962C8B-B14F-4D97-AF65-F5344CB8AC3E}">
        <p14:creationId xmlns:p14="http://schemas.microsoft.com/office/powerpoint/2010/main" val="20894829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cknowledgements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2869" y="117476"/>
            <a:ext cx="7886700" cy="643543"/>
          </a:xfrm>
        </p:spPr>
        <p:txBody>
          <a:bodyPr>
            <a:normAutofit/>
          </a:bodyPr>
          <a:lstStyle>
            <a:lvl1pPr>
              <a:defRPr lang="en-US" sz="2700" b="1" smtClean="0">
                <a:solidFill>
                  <a:schemeClr val="bg1"/>
                </a:solidFill>
              </a:defRPr>
            </a:lvl1pPr>
          </a:lstStyle>
          <a:p>
            <a:r>
              <a:rPr lang="en-US" sz="2475" b="1" dirty="0">
                <a:solidFill>
                  <a:schemeClr val="bg1"/>
                </a:solidFill>
                <a:latin typeface="+mn-lt"/>
              </a:rPr>
              <a:t>Acknowledgements</a:t>
            </a:r>
            <a:endParaRPr lang="en-US" dirty="0"/>
          </a:p>
        </p:txBody>
      </p:sp>
      <p:sp>
        <p:nvSpPr>
          <p:cNvPr id="11" name="Text Placeholder 3"/>
          <p:cNvSpPr>
            <a:spLocks noGrp="1"/>
          </p:cNvSpPr>
          <p:nvPr>
            <p:ph type="body" sz="half" idx="13" hasCustomPrompt="1"/>
          </p:nvPr>
        </p:nvSpPr>
        <p:spPr>
          <a:xfrm>
            <a:off x="723305" y="2064522"/>
            <a:ext cx="7697390" cy="2107428"/>
          </a:xfrm>
          <a:solidFill>
            <a:schemeClr val="bg1"/>
          </a:solidFill>
        </p:spPr>
        <p:txBody>
          <a:bodyPr>
            <a:noAutofit/>
          </a:bodyPr>
          <a:lstStyle>
            <a:lvl1pPr marL="0" indent="0" algn="l">
              <a:buFont typeface="Arial" panose="020B0604020202020204" pitchFamily="34" charset="0"/>
              <a:buNone/>
              <a:defRPr sz="2100"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dirty="0"/>
              <a:t>*Content: If you want to thank others for their help, only their names and affiliations can be listed (John Doe – TCY HVAC)</a:t>
            </a:r>
            <a:br>
              <a:rPr lang="en-US" dirty="0"/>
            </a:br>
            <a:r>
              <a:rPr lang="en-US" dirty="0"/>
              <a:t/>
            </a:r>
            <a:br>
              <a:rPr lang="en-US" dirty="0"/>
            </a:br>
            <a:r>
              <a:rPr lang="en-US" dirty="0"/>
              <a:t>*No images or logos allowed</a:t>
            </a:r>
            <a:br>
              <a:rPr lang="en-US" dirty="0"/>
            </a:br>
            <a:r>
              <a:rPr lang="en-US" dirty="0"/>
              <a:t/>
            </a:r>
            <a:br>
              <a:rPr lang="en-US" dirty="0"/>
            </a:br>
            <a:r>
              <a:rPr lang="en-US" dirty="0"/>
              <a:t>*No emails or phone numbers allowed</a:t>
            </a:r>
            <a:br>
              <a:rPr lang="en-US" dirty="0"/>
            </a:br>
            <a:r>
              <a:rPr lang="en-US" dirty="0"/>
              <a:t/>
            </a:r>
            <a:br>
              <a:rPr lang="en-US" dirty="0"/>
            </a:br>
            <a:r>
              <a:rPr lang="en-US" dirty="0"/>
              <a:t>*List Potential Bias</a:t>
            </a:r>
          </a:p>
        </p:txBody>
      </p:sp>
    </p:spTree>
    <p:extLst>
      <p:ext uri="{BB962C8B-B14F-4D97-AF65-F5344CB8AC3E}">
        <p14:creationId xmlns:p14="http://schemas.microsoft.com/office/powerpoint/2010/main" val="652604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Outline/Agenda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0013" y="146050"/>
            <a:ext cx="7886700" cy="643543"/>
          </a:xfrm>
        </p:spPr>
        <p:txBody>
          <a:bodyPr>
            <a:normAutofit/>
          </a:bodyPr>
          <a:lstStyle>
            <a:lvl1pPr>
              <a:defRPr lang="en-US" sz="2475" b="1" smtClean="0">
                <a:solidFill>
                  <a:schemeClr val="bg1"/>
                </a:solidFill>
              </a:defRPr>
            </a:lvl1pPr>
          </a:lstStyle>
          <a:p>
            <a:r>
              <a:rPr lang="en-US" sz="2475" b="1" dirty="0">
                <a:solidFill>
                  <a:schemeClr val="bg1"/>
                </a:solidFill>
                <a:latin typeface="+mn-lt"/>
              </a:rPr>
              <a:t>Outline/Agenda</a:t>
            </a:r>
            <a:endParaRPr lang="en-US" dirty="0"/>
          </a:p>
        </p:txBody>
      </p:sp>
      <p:sp>
        <p:nvSpPr>
          <p:cNvPr id="11" name="Text Placeholder 3"/>
          <p:cNvSpPr>
            <a:spLocks noGrp="1"/>
          </p:cNvSpPr>
          <p:nvPr>
            <p:ph type="body" sz="half" idx="13" hasCustomPrompt="1"/>
          </p:nvPr>
        </p:nvSpPr>
        <p:spPr>
          <a:xfrm>
            <a:off x="944761" y="1416822"/>
            <a:ext cx="6549033" cy="2107428"/>
          </a:xfrm>
          <a:solidFill>
            <a:schemeClr val="bg1"/>
          </a:solidFill>
        </p:spPr>
        <p:txBody>
          <a:bodyPr>
            <a:noAutofit/>
          </a:bodyPr>
          <a:lstStyle>
            <a:lvl1pPr marL="0" indent="0" algn="l">
              <a:buFont typeface="Arial" panose="020B0604020202020204" pitchFamily="34" charset="0"/>
              <a:buNone/>
              <a:defRPr sz="2100"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altLang="en-US" u="sng" dirty="0">
                <a:latin typeface="Arial" panose="020B0604020202020204" pitchFamily="34" charset="0"/>
                <a:cs typeface="Arial" panose="020B0604020202020204" pitchFamily="34" charset="0"/>
              </a:rPr>
              <a:t>In accordance with the Conferences &amp; Expositions Committee (CEC) Commercialism Policy, you may not: </a:t>
            </a:r>
            <a:br>
              <a:rPr lang="en-US" altLang="en-US" u="sng" dirty="0">
                <a:latin typeface="Arial" panose="020B0604020202020204" pitchFamily="34" charset="0"/>
                <a:cs typeface="Arial" panose="020B0604020202020204" pitchFamily="34" charset="0"/>
              </a:rPr>
            </a:br>
            <a:r>
              <a:rPr lang="en-US" altLang="en-US" dirty="0">
                <a:latin typeface="Arial" panose="020B0604020202020204" pitchFamily="34" charset="0"/>
                <a:cs typeface="Arial" panose="020B0604020202020204" pitchFamily="34" charset="0"/>
              </a:rPr>
              <a:t/>
            </a:r>
            <a:br>
              <a:rPr lang="en-US" altLang="en-US" dirty="0">
                <a:latin typeface="Arial" panose="020B0604020202020204" pitchFamily="34" charset="0"/>
                <a:cs typeface="Arial" panose="020B0604020202020204" pitchFamily="34" charset="0"/>
              </a:rPr>
            </a:br>
            <a:r>
              <a:rPr lang="en-US" altLang="en-US" dirty="0">
                <a:latin typeface="Arial" panose="020B0604020202020204" pitchFamily="34" charset="0"/>
                <a:cs typeface="Arial" panose="020B0604020202020204" pitchFamily="34" charset="0"/>
              </a:rPr>
              <a:t>	*</a:t>
            </a:r>
            <a:r>
              <a:rPr lang="en-US" altLang="en-US" sz="1200" dirty="0">
                <a:latin typeface="Arial" panose="020B0604020202020204" pitchFamily="34" charset="0"/>
                <a:cs typeface="Arial" panose="020B0604020202020204" pitchFamily="34" charset="0"/>
              </a:rPr>
              <a:t>Reference or display trade names, logos, or products of HVAC&amp;R related 	organizations</a:t>
            </a:r>
            <a:br>
              <a:rPr lang="en-US" altLang="en-US" sz="1200" dirty="0">
                <a:latin typeface="Arial" panose="020B0604020202020204" pitchFamily="34" charset="0"/>
                <a:cs typeface="Arial" panose="020B0604020202020204" pitchFamily="34" charset="0"/>
              </a:rPr>
            </a:br>
            <a:r>
              <a:rPr lang="en-US" altLang="en-US" sz="1200" dirty="0">
                <a:latin typeface="Arial" panose="020B0604020202020204" pitchFamily="34" charset="0"/>
                <a:cs typeface="Arial" panose="020B0604020202020204" pitchFamily="34" charset="0"/>
              </a:rPr>
              <a:t>	*Infer that ASHRAE approves or endorses any product, software, or system for 	any </a:t>
            </a:r>
            <a:r>
              <a:rPr lang="en-US" altLang="en-US" dirty="0">
                <a:latin typeface="Arial" panose="020B0604020202020204" pitchFamily="34" charset="0"/>
                <a:cs typeface="Arial" panose="020B0604020202020204" pitchFamily="34" charset="0"/>
              </a:rPr>
              <a:t>reason.</a:t>
            </a:r>
            <a:br>
              <a:rPr lang="en-US" altLang="en-US" dirty="0">
                <a:latin typeface="Arial" panose="020B0604020202020204" pitchFamily="34" charset="0"/>
                <a:cs typeface="Arial" panose="020B0604020202020204" pitchFamily="34" charset="0"/>
              </a:rPr>
            </a:br>
            <a:r>
              <a:rPr lang="en-US" altLang="en-US" dirty="0">
                <a:latin typeface="Arial" panose="020B0604020202020204" pitchFamily="34" charset="0"/>
                <a:cs typeface="Arial" panose="020B0604020202020204" pitchFamily="34" charset="0"/>
              </a:rPr>
              <a:t/>
            </a:r>
            <a:br>
              <a:rPr lang="en-US" altLang="en-US" dirty="0">
                <a:latin typeface="Arial" panose="020B0604020202020204" pitchFamily="34" charset="0"/>
                <a:cs typeface="Arial" panose="020B0604020202020204" pitchFamily="34" charset="0"/>
              </a:rPr>
            </a:br>
            <a:r>
              <a:rPr lang="en-US" altLang="en-US" u="sng" dirty="0">
                <a:latin typeface="Arial" panose="020B0604020202020204" pitchFamily="34" charset="0"/>
                <a:cs typeface="Arial" panose="020B0604020202020204" pitchFamily="34" charset="0"/>
              </a:rPr>
              <a:t>Presentations </a:t>
            </a:r>
            <a:r>
              <a:rPr lang="en-US" altLang="en-US" b="1" u="sng" dirty="0">
                <a:solidFill>
                  <a:srgbClr val="FF0000"/>
                </a:solidFill>
                <a:latin typeface="Arial" panose="020B0604020202020204" pitchFamily="34" charset="0"/>
                <a:cs typeface="Arial" panose="020B0604020202020204" pitchFamily="34" charset="0"/>
              </a:rPr>
              <a:t>must</a:t>
            </a:r>
            <a:r>
              <a:rPr lang="en-US" altLang="en-US" u="sng" dirty="0">
                <a:latin typeface="Arial" panose="020B0604020202020204" pitchFamily="34" charset="0"/>
                <a:cs typeface="Arial" panose="020B0604020202020204" pitchFamily="34" charset="0"/>
              </a:rPr>
              <a:t> be submitted in advance</a:t>
            </a:r>
            <a:br>
              <a:rPr lang="en-US" altLang="en-US" u="sng" dirty="0">
                <a:latin typeface="Arial" panose="020B0604020202020204" pitchFamily="34" charset="0"/>
                <a:cs typeface="Arial" panose="020B0604020202020204" pitchFamily="34" charset="0"/>
              </a:rPr>
            </a:br>
            <a:r>
              <a:rPr lang="en-US" altLang="en-US" b="1" dirty="0">
                <a:latin typeface="Arial" panose="020B0604020202020204" pitchFamily="34" charset="0"/>
                <a:cs typeface="Arial" panose="020B0604020202020204" pitchFamily="34" charset="0"/>
              </a:rPr>
              <a:t/>
            </a:r>
            <a:br>
              <a:rPr lang="en-US" altLang="en-US" b="1" dirty="0">
                <a:latin typeface="Arial" panose="020B0604020202020204" pitchFamily="34" charset="0"/>
                <a:cs typeface="Arial" panose="020B0604020202020204" pitchFamily="34" charset="0"/>
              </a:rPr>
            </a:br>
            <a:r>
              <a:rPr lang="en-US" altLang="en-US" b="1" dirty="0">
                <a:latin typeface="Arial" panose="020B0604020202020204" pitchFamily="34" charset="0"/>
                <a:cs typeface="Arial" panose="020B0604020202020204" pitchFamily="34" charset="0"/>
              </a:rPr>
              <a:t>	*</a:t>
            </a:r>
            <a:r>
              <a:rPr lang="en-US" altLang="en-US" sz="1200" dirty="0">
                <a:latin typeface="Arial" panose="020B0604020202020204" pitchFamily="34" charset="0"/>
                <a:cs typeface="Arial" panose="020B0604020202020204" pitchFamily="34" charset="0"/>
              </a:rPr>
              <a:t>Presentations will be reviewed for commercialism. Once approved, no 	additional changes can be made. </a:t>
            </a:r>
            <a:br>
              <a:rPr lang="en-US" altLang="en-US" sz="1200" dirty="0">
                <a:latin typeface="Arial" panose="020B0604020202020204" pitchFamily="34" charset="0"/>
                <a:cs typeface="Arial" panose="020B0604020202020204" pitchFamily="34" charset="0"/>
              </a:rPr>
            </a:br>
            <a:r>
              <a:rPr lang="en-US" altLang="en-US" sz="1200" dirty="0">
                <a:latin typeface="Arial" panose="020B0604020202020204" pitchFamily="34" charset="0"/>
                <a:cs typeface="Arial" panose="020B0604020202020204" pitchFamily="34" charset="0"/>
              </a:rPr>
              <a:t> 	*Any changes requested must be made by the presenter. </a:t>
            </a:r>
            <a:br>
              <a:rPr lang="en-US" altLang="en-US" sz="1200" dirty="0">
                <a:latin typeface="Arial" panose="020B0604020202020204" pitchFamily="34" charset="0"/>
                <a:cs typeface="Arial" panose="020B0604020202020204" pitchFamily="34" charset="0"/>
              </a:rPr>
            </a:br>
            <a:r>
              <a:rPr lang="en-US" altLang="en-US" sz="1200" dirty="0">
                <a:latin typeface="Arial" panose="020B0604020202020204" pitchFamily="34" charset="0"/>
                <a:cs typeface="Arial" panose="020B0604020202020204" pitchFamily="34" charset="0"/>
              </a:rPr>
              <a:t>	*Speakers who do not submit a presentation in advance or have a rejected 	presentation on file will not be allowed to present.</a:t>
            </a:r>
            <a:br>
              <a:rPr lang="en-US" altLang="en-US" sz="1200" dirty="0">
                <a:latin typeface="Arial" panose="020B0604020202020204" pitchFamily="34" charset="0"/>
                <a:cs typeface="Arial" panose="020B0604020202020204" pitchFamily="34" charset="0"/>
              </a:rPr>
            </a:br>
            <a:r>
              <a:rPr lang="en-US" altLang="en-US" sz="1200" dirty="0">
                <a:latin typeface="Arial" panose="020B0604020202020204" pitchFamily="34" charset="0"/>
                <a:cs typeface="Arial" panose="020B0604020202020204" pitchFamily="34" charset="0"/>
              </a:rPr>
              <a:t>	*Review your e-mails for specific deadlines and upload instructions</a:t>
            </a:r>
            <a:endParaRPr lang="en-US" dirty="0"/>
          </a:p>
        </p:txBody>
      </p:sp>
    </p:spTree>
    <p:extLst>
      <p:ext uri="{BB962C8B-B14F-4D97-AF65-F5344CB8AC3E}">
        <p14:creationId xmlns:p14="http://schemas.microsoft.com/office/powerpoint/2010/main" val="6813035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Outline/Agenda 3">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444" y="174625"/>
            <a:ext cx="7886700" cy="643543"/>
          </a:xfrm>
        </p:spPr>
        <p:txBody>
          <a:bodyPr>
            <a:normAutofit/>
          </a:bodyPr>
          <a:lstStyle>
            <a:lvl1pPr>
              <a:defRPr lang="en-US" sz="2475" b="1" smtClean="0">
                <a:solidFill>
                  <a:schemeClr val="bg1"/>
                </a:solidFill>
              </a:defRPr>
            </a:lvl1pPr>
          </a:lstStyle>
          <a:p>
            <a:r>
              <a:rPr lang="en-US" sz="2475" b="1" dirty="0">
                <a:solidFill>
                  <a:schemeClr val="bg1"/>
                </a:solidFill>
                <a:latin typeface="+mn-lt"/>
              </a:rPr>
              <a:t>Outline/Agenda</a:t>
            </a:r>
            <a:endParaRPr lang="en-US" dirty="0"/>
          </a:p>
        </p:txBody>
      </p:sp>
      <p:sp>
        <p:nvSpPr>
          <p:cNvPr id="11" name="Text Placeholder 3"/>
          <p:cNvSpPr>
            <a:spLocks noGrp="1"/>
          </p:cNvSpPr>
          <p:nvPr>
            <p:ph type="body" sz="half" idx="13" hasCustomPrompt="1"/>
          </p:nvPr>
        </p:nvSpPr>
        <p:spPr>
          <a:xfrm>
            <a:off x="944761" y="1416822"/>
            <a:ext cx="6549033" cy="2107428"/>
          </a:xfrm>
          <a:solidFill>
            <a:schemeClr val="bg1"/>
          </a:solidFill>
        </p:spPr>
        <p:txBody>
          <a:bodyPr>
            <a:noAutofit/>
          </a:bodyPr>
          <a:lstStyle>
            <a:lvl1pPr marL="0" indent="0" algn="l">
              <a:buFont typeface="Arial" panose="020B0604020202020204" pitchFamily="34" charset="0"/>
              <a:buNone/>
              <a:defRPr sz="1500"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altLang="en-US" sz="1500" dirty="0">
                <a:latin typeface="Arial" panose="020B0604020202020204" pitchFamily="34" charset="0"/>
                <a:cs typeface="Arial" panose="020B0604020202020204" pitchFamily="34" charset="0"/>
              </a:rPr>
              <a:t>In accordance with CEC policy, any logos of HVAC&amp;R related organizations in images must be covered. </a:t>
            </a:r>
            <a:br>
              <a:rPr lang="en-US" altLang="en-US" sz="1500" dirty="0">
                <a:latin typeface="Arial" panose="020B0604020202020204" pitchFamily="34" charset="0"/>
                <a:cs typeface="Arial" panose="020B0604020202020204" pitchFamily="34" charset="0"/>
              </a:rPr>
            </a:br>
            <a:r>
              <a:rPr lang="en-US" altLang="en-US" sz="1500" dirty="0">
                <a:latin typeface="Arial" panose="020B0604020202020204" pitchFamily="34" charset="0"/>
                <a:cs typeface="Arial" panose="020B0604020202020204" pitchFamily="34" charset="0"/>
              </a:rPr>
              <a:t/>
            </a:r>
            <a:br>
              <a:rPr lang="en-US" altLang="en-US" sz="1500" dirty="0">
                <a:latin typeface="Arial" panose="020B0604020202020204" pitchFamily="34" charset="0"/>
                <a:cs typeface="Arial" panose="020B0604020202020204" pitchFamily="34" charset="0"/>
              </a:rPr>
            </a:br>
            <a:r>
              <a:rPr lang="en-US" altLang="en-US" sz="1200" dirty="0">
                <a:latin typeface="Arial" panose="020B0604020202020204" pitchFamily="34" charset="0"/>
                <a:cs typeface="Arial" panose="020B0604020202020204" pitchFamily="34" charset="0"/>
              </a:rPr>
              <a:t>In PowerPoint, click Insert </a:t>
            </a:r>
            <a:r>
              <a:rPr lang="en-US" altLang="en-US" sz="1200" dirty="0">
                <a:latin typeface="Arial" panose="020B0604020202020204" pitchFamily="34" charset="0"/>
                <a:cs typeface="Arial" panose="020B0604020202020204" pitchFamily="34" charset="0"/>
                <a:sym typeface="Wingdings" panose="05000000000000000000" pitchFamily="2" charset="2"/>
              </a:rPr>
              <a:t> Shape  Choose Shape. </a:t>
            </a:r>
            <a:br>
              <a:rPr lang="en-US" altLang="en-US" sz="1200" dirty="0">
                <a:latin typeface="Arial" panose="020B0604020202020204" pitchFamily="34" charset="0"/>
                <a:cs typeface="Arial" panose="020B0604020202020204" pitchFamily="34" charset="0"/>
                <a:sym typeface="Wingdings" panose="05000000000000000000" pitchFamily="2" charset="2"/>
              </a:rPr>
            </a:br>
            <a:r>
              <a:rPr lang="en-US" altLang="en-US" sz="1200" dirty="0">
                <a:latin typeface="Arial" panose="020B0604020202020204" pitchFamily="34" charset="0"/>
                <a:cs typeface="Arial" panose="020B0604020202020204" pitchFamily="34" charset="0"/>
                <a:sym typeface="Wingdings" panose="05000000000000000000" pitchFamily="2" charset="2"/>
              </a:rPr>
              <a:t>On the Format tab you can change the color of your shape. </a:t>
            </a:r>
            <a:br>
              <a:rPr lang="en-US" altLang="en-US" sz="1200" dirty="0">
                <a:latin typeface="Arial" panose="020B0604020202020204" pitchFamily="34" charset="0"/>
                <a:cs typeface="Arial" panose="020B0604020202020204" pitchFamily="34" charset="0"/>
                <a:sym typeface="Wingdings" panose="05000000000000000000" pitchFamily="2" charset="2"/>
              </a:rPr>
            </a:br>
            <a:r>
              <a:rPr lang="en-US" altLang="en-US" sz="1200" dirty="0">
                <a:latin typeface="Arial" panose="020B0604020202020204" pitchFamily="34" charset="0"/>
                <a:cs typeface="Arial" panose="020B0604020202020204" pitchFamily="34" charset="0"/>
                <a:sym typeface="Wingdings" panose="05000000000000000000" pitchFamily="2" charset="2"/>
              </a:rPr>
              <a:t>You can also </a:t>
            </a:r>
            <a:r>
              <a:rPr lang="en-US" altLang="en-US" sz="1200" dirty="0" err="1">
                <a:latin typeface="Arial" panose="020B0604020202020204" pitchFamily="34" charset="0"/>
                <a:cs typeface="Arial" panose="020B0604020202020204" pitchFamily="34" charset="0"/>
                <a:sym typeface="Wingdings" panose="05000000000000000000" pitchFamily="2" charset="2"/>
              </a:rPr>
              <a:t>Ctrl+Click</a:t>
            </a:r>
            <a:r>
              <a:rPr lang="en-US" altLang="en-US" sz="1200" dirty="0">
                <a:latin typeface="Arial" panose="020B0604020202020204" pitchFamily="34" charset="0"/>
                <a:cs typeface="Arial" panose="020B0604020202020204" pitchFamily="34" charset="0"/>
                <a:sym typeface="Wingdings" panose="05000000000000000000" pitchFamily="2" charset="2"/>
              </a:rPr>
              <a:t> on your main image + covered shapes, right click, and select “group” so all pieces move and </a:t>
            </a:r>
            <a:br>
              <a:rPr lang="en-US" altLang="en-US" sz="1200" dirty="0">
                <a:latin typeface="Arial" panose="020B0604020202020204" pitchFamily="34" charset="0"/>
                <a:cs typeface="Arial" panose="020B0604020202020204" pitchFamily="34" charset="0"/>
                <a:sym typeface="Wingdings" panose="05000000000000000000" pitchFamily="2" charset="2"/>
              </a:rPr>
            </a:br>
            <a:r>
              <a:rPr lang="en-US" altLang="en-US" sz="1200" dirty="0">
                <a:latin typeface="Arial" panose="020B0604020202020204" pitchFamily="34" charset="0"/>
                <a:cs typeface="Arial" panose="020B0604020202020204" pitchFamily="34" charset="0"/>
                <a:sym typeface="Wingdings" panose="05000000000000000000" pitchFamily="2" charset="2"/>
              </a:rPr>
              <a:t>re-size together. Covered logos here.</a:t>
            </a:r>
            <a:endParaRPr lang="en-US" dirty="0"/>
          </a:p>
        </p:txBody>
      </p:sp>
    </p:spTree>
    <p:extLst>
      <p:ext uri="{BB962C8B-B14F-4D97-AF65-F5344CB8AC3E}">
        <p14:creationId xmlns:p14="http://schemas.microsoft.com/office/powerpoint/2010/main" val="40051328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Conclus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57163" y="146050"/>
            <a:ext cx="7886700" cy="643543"/>
          </a:xfrm>
        </p:spPr>
        <p:txBody>
          <a:bodyPr>
            <a:normAutofit/>
          </a:bodyPr>
          <a:lstStyle>
            <a:lvl1pPr>
              <a:defRPr lang="en-US" sz="2475" b="1" smtClean="0">
                <a:solidFill>
                  <a:schemeClr val="bg1"/>
                </a:solidFill>
              </a:defRPr>
            </a:lvl1pPr>
          </a:lstStyle>
          <a:p>
            <a:r>
              <a:rPr lang="en-US" sz="2475" b="1" dirty="0">
                <a:solidFill>
                  <a:schemeClr val="bg1"/>
                </a:solidFill>
                <a:latin typeface="+mn-lt"/>
              </a:rPr>
              <a:t>Conclusion</a:t>
            </a:r>
            <a:endParaRPr lang="en-US" dirty="0"/>
          </a:p>
        </p:txBody>
      </p:sp>
      <p:sp>
        <p:nvSpPr>
          <p:cNvPr id="11" name="Text Placeholder 3"/>
          <p:cNvSpPr>
            <a:spLocks noGrp="1"/>
          </p:cNvSpPr>
          <p:nvPr>
            <p:ph type="body" sz="half" idx="13" hasCustomPrompt="1"/>
          </p:nvPr>
        </p:nvSpPr>
        <p:spPr>
          <a:xfrm>
            <a:off x="944761" y="1416822"/>
            <a:ext cx="6549033" cy="2107428"/>
          </a:xfrm>
          <a:solidFill>
            <a:schemeClr val="bg1"/>
          </a:solidFill>
        </p:spPr>
        <p:txBody>
          <a:bodyPr>
            <a:noAutofit/>
          </a:bodyPr>
          <a:lstStyle>
            <a:lvl1pPr marL="0" indent="0" algn="l">
              <a:buFont typeface="Arial" panose="020B0604020202020204" pitchFamily="34" charset="0"/>
              <a:buNone/>
              <a:defRPr sz="1500" u="none" baseline="0">
                <a:solidFill>
                  <a:schemeClr val="tx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altLang="en-US" sz="1500" dirty="0">
                <a:latin typeface="Arial" panose="020B0604020202020204" pitchFamily="34" charset="0"/>
                <a:cs typeface="Arial" panose="020B0604020202020204" pitchFamily="34" charset="0"/>
              </a:rPr>
              <a:t>Click here to list conclusions</a:t>
            </a:r>
            <a:endParaRPr lang="en-US" dirty="0"/>
          </a:p>
        </p:txBody>
      </p:sp>
    </p:spTree>
    <p:extLst>
      <p:ext uri="{BB962C8B-B14F-4D97-AF65-F5344CB8AC3E}">
        <p14:creationId xmlns:p14="http://schemas.microsoft.com/office/powerpoint/2010/main" val="13094572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Bibliography">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07156" y="107951"/>
            <a:ext cx="7886700" cy="643543"/>
          </a:xfrm>
        </p:spPr>
        <p:txBody>
          <a:bodyPr>
            <a:normAutofit/>
          </a:bodyPr>
          <a:lstStyle>
            <a:lvl1pPr>
              <a:defRPr lang="en-US" sz="2475" b="1" smtClean="0">
                <a:solidFill>
                  <a:schemeClr val="bg1"/>
                </a:solidFill>
              </a:defRPr>
            </a:lvl1pPr>
          </a:lstStyle>
          <a:p>
            <a:r>
              <a:rPr lang="en-US" sz="2475" b="1" dirty="0">
                <a:solidFill>
                  <a:schemeClr val="bg1"/>
                </a:solidFill>
                <a:latin typeface="+mn-lt"/>
              </a:rPr>
              <a:t>Bibliography</a:t>
            </a:r>
            <a:endParaRPr lang="en-US" dirty="0"/>
          </a:p>
        </p:txBody>
      </p:sp>
      <p:sp>
        <p:nvSpPr>
          <p:cNvPr id="11" name="Text Placeholder 3"/>
          <p:cNvSpPr>
            <a:spLocks noGrp="1"/>
          </p:cNvSpPr>
          <p:nvPr>
            <p:ph type="body" sz="half" idx="13" hasCustomPrompt="1"/>
          </p:nvPr>
        </p:nvSpPr>
        <p:spPr>
          <a:xfrm>
            <a:off x="944761" y="1416822"/>
            <a:ext cx="6549033" cy="4069578"/>
          </a:xfrm>
          <a:solidFill>
            <a:schemeClr val="bg1"/>
          </a:solidFill>
        </p:spPr>
        <p:txBody>
          <a:bodyPr>
            <a:noAutofit/>
          </a:bodyPr>
          <a:lstStyle>
            <a:lvl1pPr marL="0" marR="0" indent="0" algn="l" defTabSz="914400" rtl="0" eaLnBrk="1" fontAlgn="auto" latinLnBrk="0" hangingPunct="1">
              <a:lnSpc>
                <a:spcPct val="80000"/>
              </a:lnSpc>
              <a:spcBef>
                <a:spcPts val="1000"/>
              </a:spcBef>
              <a:spcAft>
                <a:spcPts val="0"/>
              </a:spcAft>
              <a:buClrTx/>
              <a:buSzTx/>
              <a:buFont typeface="Arial" panose="020B0604020202020204" pitchFamily="34" charset="0"/>
              <a:buNone/>
              <a:tabLst/>
              <a:defRPr sz="1600" u="none" baseline="0">
                <a:solidFill>
                  <a:schemeClr val="tx1"/>
                </a:solidFill>
                <a:latin typeface="+mn-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a:lnSpc>
                <a:spcPct val="80000"/>
              </a:lnSpc>
              <a:defRPr/>
            </a:pPr>
            <a:r>
              <a:rPr lang="en-US" sz="1500" dirty="0">
                <a:latin typeface="Arial" panose="020B0604020202020204" pitchFamily="34" charset="0"/>
                <a:cs typeface="Arial" panose="020B0604020202020204" pitchFamily="34" charset="0"/>
              </a:rPr>
              <a:t>Content –If you are presenting a technical paper, conference paper, or extended abstract:</a:t>
            </a:r>
            <a:br>
              <a:rPr lang="en-US" sz="1500" dirty="0">
                <a:latin typeface="Arial" panose="020B0604020202020204" pitchFamily="34" charset="0"/>
                <a:cs typeface="Arial" panose="020B0604020202020204" pitchFamily="34" charset="0"/>
              </a:rPr>
            </a:br>
            <a:r>
              <a:rPr lang="en-US" sz="1500" dirty="0">
                <a:latin typeface="Arial" panose="020B0604020202020204" pitchFamily="34" charset="0"/>
                <a:cs typeface="Arial" panose="020B0604020202020204" pitchFamily="34" charset="0"/>
              </a:rPr>
              <a:t>Author1 last name, First initial, Author2 First initial and Last name, and Author3 First initial and Last name. 2019. Paper title with only the first word and proper nouns capitalized. ASHRAE Transactions 125 (2) (pending publication)</a:t>
            </a:r>
            <a:endParaRPr lang="en-US" dirty="0"/>
          </a:p>
        </p:txBody>
      </p:sp>
    </p:spTree>
    <p:extLst>
      <p:ext uri="{BB962C8B-B14F-4D97-AF65-F5344CB8AC3E}">
        <p14:creationId xmlns:p14="http://schemas.microsoft.com/office/powerpoint/2010/main" val="473662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E386D-D596-43F8-8F7F-EC29E2E0A8BB}" type="datetimeFigureOut">
              <a:rPr lang="en-US" smtClean="0"/>
              <a:t>1/1/2021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DEDE4D-DC37-4180-B29E-77B367E2BC86}" type="slidenum">
              <a:rPr lang="en-US" smtClean="0"/>
              <a:t>‹#›</a:t>
            </a:fld>
            <a:endParaRPr lang="en-US"/>
          </a:p>
        </p:txBody>
      </p:sp>
      <p:pic>
        <p:nvPicPr>
          <p:cNvPr id="7" name="Picture 6"/>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4060" y="0"/>
            <a:ext cx="9135880" cy="6858000"/>
          </a:xfrm>
          <a:prstGeom prst="rect">
            <a:avLst/>
          </a:prstGeom>
        </p:spPr>
      </p:pic>
    </p:spTree>
    <p:extLst>
      <p:ext uri="{BB962C8B-B14F-4D97-AF65-F5344CB8AC3E}">
        <p14:creationId xmlns:p14="http://schemas.microsoft.com/office/powerpoint/2010/main" val="1330560284"/>
      </p:ext>
    </p:extLst>
  </p:cSld>
  <p:clrMap bg1="lt1" tx1="dk1" bg2="lt2" tx2="dk2" accent1="accent1" accent2="accent2" accent3="accent3" accent4="accent4" accent5="accent5" accent6="accent6" hlink="hlink" folHlink="folHlink"/>
  <p:sldLayoutIdLst>
    <p:sldLayoutId id="2147483673"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4" r:id="rId12"/>
    <p:sldLayoutId id="2147483665" r:id="rId13"/>
    <p:sldLayoutId id="2147483666" r:id="rId14"/>
    <p:sldLayoutId id="2147483668" r:id="rId15"/>
    <p:sldLayoutId id="2147483669"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5.xml"/><Relationship Id="rId1" Type="http://schemas.openxmlformats.org/officeDocument/2006/relationships/vmlDrawing" Target="../drawings/vmlDrawing1.vml"/><Relationship Id="rId5" Type="http://schemas.openxmlformats.org/officeDocument/2006/relationships/image" Target="../media/image10.wmf"/><Relationship Id="rId4" Type="http://schemas.openxmlformats.org/officeDocument/2006/relationships/oleObject" Target="../embeddings/oleObject1.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xmlns="" id="{31E15ED5-BEDE-4E92-885D-3BC09BAC2F6F}"/>
              </a:ext>
            </a:extLst>
          </p:cNvPr>
          <p:cNvSpPr>
            <a:spLocks noGrp="1"/>
          </p:cNvSpPr>
          <p:nvPr>
            <p:ph type="body" sz="half" idx="15"/>
          </p:nvPr>
        </p:nvSpPr>
        <p:spPr>
          <a:xfrm>
            <a:off x="2404800" y="4761148"/>
            <a:ext cx="6184800" cy="1416452"/>
          </a:xfrm>
        </p:spPr>
        <p:txBody>
          <a:bodyPr/>
          <a:lstStyle/>
          <a:p>
            <a:pPr algn="r"/>
            <a:r>
              <a:rPr lang="en-US" sz="3200" dirty="0" smtClean="0"/>
              <a:t>Suite Ventilation Characteristics of</a:t>
            </a:r>
            <a:br>
              <a:rPr lang="en-US" sz="3200" dirty="0" smtClean="0"/>
            </a:br>
            <a:r>
              <a:rPr lang="en-US" sz="3200" dirty="0" smtClean="0"/>
              <a:t>Ten Existing Canadian Multi-Unit Residential Buildings</a:t>
            </a:r>
            <a:endParaRPr lang="en-US" sz="3200" dirty="0"/>
          </a:p>
        </p:txBody>
      </p:sp>
      <p:sp>
        <p:nvSpPr>
          <p:cNvPr id="4" name="Text Placeholder 3">
            <a:extLst>
              <a:ext uri="{FF2B5EF4-FFF2-40B4-BE49-F238E27FC236}">
                <a16:creationId xmlns:a16="http://schemas.microsoft.com/office/drawing/2014/main" xmlns="" id="{E05CA763-D975-4D34-96AE-F22573FDBE52}"/>
              </a:ext>
            </a:extLst>
          </p:cNvPr>
          <p:cNvSpPr>
            <a:spLocks noGrp="1"/>
          </p:cNvSpPr>
          <p:nvPr>
            <p:ph type="body" sz="half" idx="16"/>
          </p:nvPr>
        </p:nvSpPr>
        <p:spPr>
          <a:xfrm>
            <a:off x="253322" y="4832176"/>
            <a:ext cx="1943868" cy="1311172"/>
          </a:xfrm>
        </p:spPr>
        <p:txBody>
          <a:bodyPr/>
          <a:lstStyle/>
          <a:p>
            <a:pPr algn="l"/>
            <a:r>
              <a:rPr lang="en-US" sz="1600" dirty="0" smtClean="0"/>
              <a:t>Craig Wray, </a:t>
            </a:r>
            <a:r>
              <a:rPr lang="en-US" sz="1600" dirty="0" err="1" smtClean="0"/>
              <a:t>P.Eng</a:t>
            </a:r>
            <a:r>
              <a:rPr lang="en-US" sz="1600" dirty="0" smtClean="0"/>
              <a:t>.</a:t>
            </a:r>
            <a:br>
              <a:rPr lang="en-US" sz="1600" dirty="0" smtClean="0"/>
            </a:br>
            <a:r>
              <a:rPr lang="en-US" sz="1600" dirty="0" smtClean="0"/>
              <a:t>Consulting Engineer</a:t>
            </a:r>
            <a:br>
              <a:rPr lang="en-US" sz="1600" dirty="0" smtClean="0"/>
            </a:br>
            <a:r>
              <a:rPr lang="en-US" sz="1600" dirty="0" smtClean="0"/>
              <a:t>Winnipeg, MB</a:t>
            </a:r>
            <a:br>
              <a:rPr lang="en-US" sz="1600" dirty="0" smtClean="0"/>
            </a:br>
            <a:r>
              <a:rPr lang="en-US" sz="1600" dirty="0" smtClean="0"/>
              <a:t>Canada</a:t>
            </a:r>
          </a:p>
          <a:p>
            <a:pPr algn="l"/>
            <a:r>
              <a:rPr lang="en-US" sz="1600" dirty="0" smtClean="0"/>
              <a:t>pharmeng@shaw.ca</a:t>
            </a:r>
            <a:endParaRPr lang="en-US" sz="1600" dirty="0"/>
          </a:p>
        </p:txBody>
      </p:sp>
      <p:sp>
        <p:nvSpPr>
          <p:cNvPr id="10" name="Text Placeholder 9">
            <a:extLst>
              <a:ext uri="{FF2B5EF4-FFF2-40B4-BE49-F238E27FC236}">
                <a16:creationId xmlns:a16="http://schemas.microsoft.com/office/drawing/2014/main" xmlns="" id="{4D3EC4BF-4603-434E-9895-68647F821740}"/>
              </a:ext>
            </a:extLst>
          </p:cNvPr>
          <p:cNvSpPr>
            <a:spLocks noGrp="1"/>
          </p:cNvSpPr>
          <p:nvPr>
            <p:ph type="body" sz="quarter" idx="22"/>
          </p:nvPr>
        </p:nvSpPr>
        <p:spPr>
          <a:xfrm>
            <a:off x="590400" y="2390399"/>
            <a:ext cx="8035200" cy="1908001"/>
          </a:xfrm>
        </p:spPr>
        <p:txBody>
          <a:bodyPr>
            <a:noAutofit/>
          </a:bodyPr>
          <a:lstStyle/>
          <a:p>
            <a:pPr algn="r"/>
            <a:r>
              <a:rPr lang="en-US" sz="4000" dirty="0" smtClean="0"/>
              <a:t>Seminar 49 - Easier Said Than Done?</a:t>
            </a:r>
          </a:p>
          <a:p>
            <a:pPr algn="r"/>
            <a:r>
              <a:rPr lang="en-US" sz="4000" dirty="0" smtClean="0"/>
              <a:t>Controlling Air Movement in</a:t>
            </a:r>
          </a:p>
          <a:p>
            <a:pPr algn="r"/>
            <a:r>
              <a:rPr lang="en-US" sz="4000" dirty="0" smtClean="0"/>
              <a:t>High-Rise Multifamily Buildings</a:t>
            </a:r>
            <a:endParaRPr lang="en-US" sz="4000" dirty="0"/>
          </a:p>
        </p:txBody>
      </p:sp>
    </p:spTree>
    <p:extLst>
      <p:ext uri="{BB962C8B-B14F-4D97-AF65-F5344CB8AC3E}">
        <p14:creationId xmlns:p14="http://schemas.microsoft.com/office/powerpoint/2010/main" val="9988807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half" idx="13"/>
          </p:nvPr>
        </p:nvSpPr>
        <p:spPr>
          <a:xfrm>
            <a:off x="590400" y="1576122"/>
            <a:ext cx="8049600" cy="3017478"/>
          </a:xfrm>
        </p:spPr>
        <p:txBody>
          <a:bodyPr>
            <a:normAutofit/>
          </a:bodyPr>
          <a:lstStyle/>
          <a:p>
            <a:r>
              <a:rPr lang="en-US" sz="2000" dirty="0" smtClean="0"/>
              <a:t>Discuss </a:t>
            </a:r>
            <a:r>
              <a:rPr lang="en-US" sz="2000" dirty="0"/>
              <a:t>how to use building depressurization techniques, fan-compensated flow measurements, and differential tracer gas methods to assess component air leakage, ventilation system performance, </a:t>
            </a:r>
            <a:r>
              <a:rPr lang="en-US" sz="2000" dirty="0" smtClean="0"/>
              <a:t>and</a:t>
            </a:r>
            <a:br>
              <a:rPr lang="en-US" sz="2000" dirty="0" smtClean="0"/>
            </a:br>
            <a:r>
              <a:rPr lang="en-US" sz="2000" dirty="0" smtClean="0"/>
              <a:t>inter-suite </a:t>
            </a:r>
            <a:r>
              <a:rPr lang="en-US" sz="2000" dirty="0"/>
              <a:t>pollutant </a:t>
            </a:r>
            <a:r>
              <a:rPr lang="en-US" sz="2000" dirty="0" smtClean="0"/>
              <a:t>transport.</a:t>
            </a:r>
            <a:endParaRPr lang="en-US" sz="2000" dirty="0"/>
          </a:p>
          <a:p>
            <a:r>
              <a:rPr lang="en-US" sz="2000" dirty="0" smtClean="0"/>
              <a:t>Describe effects </a:t>
            </a:r>
            <a:r>
              <a:rPr lang="en-US" sz="2000" dirty="0"/>
              <a:t>of building configuration and mechanical system design intent as well as weather and occupant operational decisions on actual suite </a:t>
            </a:r>
            <a:r>
              <a:rPr lang="en-US" sz="2000" dirty="0" smtClean="0"/>
              <a:t>ventilation.</a:t>
            </a:r>
            <a:endParaRPr lang="en-US" sz="2000" dirty="0"/>
          </a:p>
          <a:p>
            <a:r>
              <a:rPr lang="en-US" sz="2000" dirty="0" smtClean="0"/>
              <a:t>Discuss consequences </a:t>
            </a:r>
            <a:r>
              <a:rPr lang="en-US" sz="2000" dirty="0"/>
              <a:t>of uncontrolled </a:t>
            </a:r>
            <a:r>
              <a:rPr lang="en-US" sz="2000" dirty="0" smtClean="0"/>
              <a:t>airflow </a:t>
            </a:r>
            <a:r>
              <a:rPr lang="en-US" sz="2000" dirty="0"/>
              <a:t>in apartment </a:t>
            </a:r>
            <a:r>
              <a:rPr lang="en-US" sz="2000" dirty="0" smtClean="0"/>
              <a:t>buildings.</a:t>
            </a:r>
            <a:endParaRPr lang="en-US" sz="2000" dirty="0"/>
          </a:p>
          <a:p>
            <a:r>
              <a:rPr lang="en-US" sz="2000" dirty="0" smtClean="0"/>
              <a:t>Explain opportunities </a:t>
            </a:r>
            <a:r>
              <a:rPr lang="en-US" sz="2000" dirty="0"/>
              <a:t>to improve suite ventilation in existing </a:t>
            </a:r>
            <a:r>
              <a:rPr lang="en-US" sz="2000" dirty="0" smtClean="0"/>
              <a:t>buildings.</a:t>
            </a:r>
            <a:endParaRPr lang="en-US" sz="2000" dirty="0"/>
          </a:p>
        </p:txBody>
      </p:sp>
      <p:sp>
        <p:nvSpPr>
          <p:cNvPr id="7" name="Text Placeholder 3"/>
          <p:cNvSpPr>
            <a:spLocks noGrp="1"/>
          </p:cNvSpPr>
          <p:nvPr>
            <p:ph type="body" sz="half" idx="14"/>
          </p:nvPr>
        </p:nvSpPr>
        <p:spPr>
          <a:xfrm>
            <a:off x="50006" y="133061"/>
            <a:ext cx="8336757" cy="888965"/>
          </a:xfrm>
          <a:noFill/>
        </p:spPr>
        <p:txBody>
          <a:bodyPr>
            <a:noAutofit/>
          </a:bodyPr>
          <a:lstStyle>
            <a:lvl1pPr marL="0" indent="0" algn="l">
              <a:buNone/>
              <a:defRPr sz="2475" b="1" baseline="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Learning Objectives</a:t>
            </a:r>
          </a:p>
        </p:txBody>
      </p:sp>
    </p:spTree>
    <p:extLst>
      <p:ext uri="{BB962C8B-B14F-4D97-AF65-F5344CB8AC3E}">
        <p14:creationId xmlns:p14="http://schemas.microsoft.com/office/powerpoint/2010/main" val="19175469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3"/>
          </p:nvPr>
        </p:nvSpPr>
        <p:spPr>
          <a:xfrm>
            <a:off x="604635" y="1686772"/>
            <a:ext cx="8086603" cy="4483211"/>
          </a:xfrm>
        </p:spPr>
        <p:txBody>
          <a:bodyPr/>
          <a:lstStyle/>
          <a:p>
            <a:r>
              <a:rPr lang="en-US" sz="2000" dirty="0"/>
              <a:t>The </a:t>
            </a:r>
            <a:r>
              <a:rPr lang="en-US" sz="2000" dirty="0" smtClean="0"/>
              <a:t>author </a:t>
            </a:r>
            <a:r>
              <a:rPr lang="en-US" sz="2000" dirty="0"/>
              <a:t>gratefully </a:t>
            </a:r>
            <a:r>
              <a:rPr lang="en-US" sz="2000" dirty="0" smtClean="0"/>
              <a:t>acknowledges contributions of principal collaborators on project: Peter Moffatt and Ian </a:t>
            </a:r>
            <a:r>
              <a:rPr lang="en-US" sz="2000" dirty="0" err="1" smtClean="0"/>
              <a:t>Theaker</a:t>
            </a:r>
            <a:r>
              <a:rPr lang="en-US" sz="2000" dirty="0" smtClean="0"/>
              <a:t>.</a:t>
            </a:r>
          </a:p>
          <a:p>
            <a:r>
              <a:rPr lang="en-US" sz="2000" dirty="0" smtClean="0"/>
              <a:t>Appreciation also extended to building </a:t>
            </a:r>
            <a:r>
              <a:rPr lang="en-US" sz="2000" dirty="0"/>
              <a:t>owners, designers, managers, and occupants who </a:t>
            </a:r>
            <a:r>
              <a:rPr lang="en-US" sz="2000" dirty="0" smtClean="0"/>
              <a:t>assisted project team during </a:t>
            </a:r>
            <a:r>
              <a:rPr lang="en-US" sz="2000" dirty="0"/>
              <a:t>design reviews and testing. </a:t>
            </a:r>
            <a:r>
              <a:rPr lang="en-US" sz="2000" dirty="0" smtClean="0"/>
              <a:t>In </a:t>
            </a:r>
            <a:r>
              <a:rPr lang="en-US" sz="2000" dirty="0"/>
              <a:t>particular, we thank the </a:t>
            </a:r>
            <a:r>
              <a:rPr lang="en-US" sz="2000" dirty="0" smtClean="0"/>
              <a:t>families </a:t>
            </a:r>
            <a:r>
              <a:rPr lang="en-US" sz="2000" dirty="0"/>
              <a:t>who vacated their suites </a:t>
            </a:r>
            <a:r>
              <a:rPr lang="en-US" sz="2000" dirty="0" smtClean="0"/>
              <a:t>during </a:t>
            </a:r>
            <a:r>
              <a:rPr lang="en-US" sz="2000" dirty="0"/>
              <a:t>field tests</a:t>
            </a:r>
            <a:r>
              <a:rPr lang="en-US" sz="2000" dirty="0" smtClean="0"/>
              <a:t>.</a:t>
            </a:r>
          </a:p>
          <a:p>
            <a:r>
              <a:rPr lang="en-US" sz="2000" dirty="0" smtClean="0"/>
              <a:t>Finally</a:t>
            </a:r>
            <a:r>
              <a:rPr lang="en-US" sz="2000" dirty="0"/>
              <a:t>, </a:t>
            </a:r>
            <a:r>
              <a:rPr lang="en-US" sz="2000" dirty="0" smtClean="0"/>
              <a:t>author acknowledges researchers </a:t>
            </a:r>
            <a:r>
              <a:rPr lang="en-US" sz="2000" dirty="0"/>
              <a:t>who assisted </a:t>
            </a:r>
            <a:r>
              <a:rPr lang="en-US" sz="2000" dirty="0" smtClean="0"/>
              <a:t>project team during field </a:t>
            </a:r>
            <a:r>
              <a:rPr lang="en-US" sz="2000" dirty="0"/>
              <a:t>tests across </a:t>
            </a:r>
            <a:r>
              <a:rPr lang="en-US" sz="2000" dirty="0" smtClean="0"/>
              <a:t>Canada: Donald Fast, Amanda </a:t>
            </a:r>
            <a:r>
              <a:rPr lang="en-US" sz="2000" dirty="0" err="1" smtClean="0"/>
              <a:t>Sinnige</a:t>
            </a:r>
            <a:r>
              <a:rPr lang="en-US" sz="2000" dirty="0" smtClean="0"/>
              <a:t>, Michelle </a:t>
            </a:r>
            <a:r>
              <a:rPr lang="en-US" sz="2000" dirty="0" err="1" smtClean="0"/>
              <a:t>Nokken</a:t>
            </a:r>
            <a:r>
              <a:rPr lang="en-US" sz="2000" dirty="0" smtClean="0"/>
              <a:t>, Jean Villeneuve, John </a:t>
            </a:r>
            <a:r>
              <a:rPr lang="en-US" sz="2000" dirty="0" err="1" smtClean="0"/>
              <a:t>Hockman</a:t>
            </a:r>
            <a:r>
              <a:rPr lang="en-US" sz="2000" dirty="0" smtClean="0"/>
              <a:t>, and Ted Lightly.</a:t>
            </a:r>
          </a:p>
          <a:p>
            <a:endParaRPr lang="en-US" sz="2000" dirty="0" smtClean="0"/>
          </a:p>
          <a:p>
            <a:pPr>
              <a:spcBef>
                <a:spcPts val="2400"/>
              </a:spcBef>
            </a:pPr>
            <a:r>
              <a:rPr lang="en-US" sz="1800" i="1" u="sng" dirty="0" smtClean="0">
                <a:solidFill>
                  <a:schemeClr val="bg1">
                    <a:lumMod val="50000"/>
                  </a:schemeClr>
                </a:solidFill>
              </a:rPr>
              <a:t>Disclaimer</a:t>
            </a:r>
            <a:r>
              <a:rPr lang="en-US" sz="1800" dirty="0" smtClean="0">
                <a:solidFill>
                  <a:schemeClr val="bg1">
                    <a:lumMod val="50000"/>
                  </a:schemeClr>
                </a:solidFill>
              </a:rPr>
              <a:t>: This </a:t>
            </a:r>
            <a:r>
              <a:rPr lang="en-US" sz="1800" dirty="0">
                <a:solidFill>
                  <a:schemeClr val="bg1">
                    <a:lumMod val="50000"/>
                  </a:schemeClr>
                </a:solidFill>
              </a:rPr>
              <a:t>study was </a:t>
            </a:r>
            <a:r>
              <a:rPr lang="en-US" sz="1800" dirty="0" smtClean="0">
                <a:solidFill>
                  <a:schemeClr val="bg1">
                    <a:lumMod val="50000"/>
                  </a:schemeClr>
                </a:solidFill>
              </a:rPr>
              <a:t>funded by and conducted </a:t>
            </a:r>
            <a:r>
              <a:rPr lang="en-US" sz="1800" dirty="0">
                <a:solidFill>
                  <a:schemeClr val="bg1">
                    <a:lumMod val="50000"/>
                  </a:schemeClr>
                </a:solidFill>
              </a:rPr>
              <a:t>for the Canada Mortgage and Housing Corporation under Part IX of the National Housing Act. </a:t>
            </a:r>
            <a:r>
              <a:rPr lang="en-US" sz="1800" dirty="0" smtClean="0">
                <a:solidFill>
                  <a:schemeClr val="bg1">
                    <a:lumMod val="50000"/>
                  </a:schemeClr>
                </a:solidFill>
              </a:rPr>
              <a:t>The </a:t>
            </a:r>
            <a:r>
              <a:rPr lang="en-US" sz="1800" dirty="0">
                <a:solidFill>
                  <a:schemeClr val="bg1">
                    <a:lumMod val="50000"/>
                  </a:schemeClr>
                </a:solidFill>
              </a:rPr>
              <a:t>analysis, interpretations, and recommendations are those of the consultant and do not necessarily reflect the views of the Canada Mortgage and Housing Corporation or those divisions of the Corporation that assisted in the study and its publications</a:t>
            </a:r>
            <a:r>
              <a:rPr lang="en-US" sz="1800" dirty="0" smtClean="0">
                <a:solidFill>
                  <a:schemeClr val="bg1">
                    <a:lumMod val="50000"/>
                  </a:schemeClr>
                </a:solidFill>
              </a:rPr>
              <a:t>.</a:t>
            </a:r>
            <a:endParaRPr lang="en-US" sz="2000" dirty="0"/>
          </a:p>
        </p:txBody>
      </p:sp>
      <p:sp>
        <p:nvSpPr>
          <p:cNvPr id="4" name="Title 1"/>
          <p:cNvSpPr>
            <a:spLocks noGrp="1"/>
          </p:cNvSpPr>
          <p:nvPr>
            <p:ph type="title"/>
          </p:nvPr>
        </p:nvSpPr>
        <p:spPr>
          <a:xfrm>
            <a:off x="92869" y="117476"/>
            <a:ext cx="7886700" cy="643543"/>
          </a:xfrm>
        </p:spPr>
        <p:txBody>
          <a:bodyPr>
            <a:normAutofit/>
          </a:bodyPr>
          <a:lstStyle>
            <a:lvl1pPr>
              <a:defRPr lang="en-US" sz="2700" b="1" smtClean="0">
                <a:solidFill>
                  <a:schemeClr val="bg1"/>
                </a:solidFill>
              </a:defRPr>
            </a:lvl1pPr>
          </a:lstStyle>
          <a:p>
            <a:r>
              <a:rPr lang="en-US" sz="2475" b="1" dirty="0">
                <a:solidFill>
                  <a:schemeClr val="bg1"/>
                </a:solidFill>
                <a:latin typeface="+mn-lt"/>
              </a:rPr>
              <a:t>Acknowledgements</a:t>
            </a:r>
            <a:endParaRPr lang="en-US" dirty="0"/>
          </a:p>
        </p:txBody>
      </p:sp>
    </p:spTree>
    <p:extLst>
      <p:ext uri="{BB962C8B-B14F-4D97-AF65-F5344CB8AC3E}">
        <p14:creationId xmlns:p14="http://schemas.microsoft.com/office/powerpoint/2010/main" val="3308243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3"/>
          </p:nvPr>
        </p:nvSpPr>
        <p:spPr>
          <a:xfrm>
            <a:off x="640800" y="1919866"/>
            <a:ext cx="7924557" cy="4027334"/>
          </a:xfrm>
        </p:spPr>
        <p:txBody>
          <a:bodyPr/>
          <a:lstStyle/>
          <a:p>
            <a:r>
              <a:rPr lang="en-US" sz="2000" dirty="0"/>
              <a:t>This presentation provides “snapshots” of suite ventilation in ten existing multi-unit residential buildings located across </a:t>
            </a:r>
            <a:r>
              <a:rPr lang="en-US" sz="2000" dirty="0" smtClean="0"/>
              <a:t>Canada (Moffatt et al. 1998). </a:t>
            </a:r>
            <a:r>
              <a:rPr lang="en-US" sz="2000" dirty="0"/>
              <a:t>It addresses three questions:</a:t>
            </a:r>
          </a:p>
          <a:p>
            <a:pPr marL="284163"/>
            <a:r>
              <a:rPr lang="en-US" sz="2000" dirty="0" smtClean="0"/>
              <a:t>1</a:t>
            </a:r>
            <a:r>
              <a:rPr lang="en-US" sz="2000" dirty="0"/>
              <a:t>. What are the key parameters that characterize suite ventilation?</a:t>
            </a:r>
          </a:p>
          <a:p>
            <a:pPr marL="284163"/>
            <a:r>
              <a:rPr lang="en-US" sz="2000" dirty="0"/>
              <a:t>2. What field tests are required to determine these parameters?</a:t>
            </a:r>
          </a:p>
          <a:p>
            <a:pPr marL="284163"/>
            <a:r>
              <a:rPr lang="en-US" sz="2000" dirty="0"/>
              <a:t>3. Based on field tests, what are the suite ventilation characteristics?</a:t>
            </a:r>
          </a:p>
          <a:p>
            <a:r>
              <a:rPr lang="en-US" sz="2000" dirty="0"/>
              <a:t>Key findings </a:t>
            </a:r>
            <a:r>
              <a:rPr lang="en-US" sz="2000" dirty="0" smtClean="0"/>
              <a:t>will be discussed</a:t>
            </a:r>
            <a:r>
              <a:rPr lang="en-US" sz="2000" dirty="0"/>
              <a:t>, including: corridor supply and suite exhaust airflows; suite-outdoors </a:t>
            </a:r>
            <a:r>
              <a:rPr lang="en-US" sz="2000" dirty="0" smtClean="0"/>
              <a:t>and suite-corridor pressure differentials; </a:t>
            </a:r>
            <a:r>
              <a:rPr lang="en-US" sz="2000" dirty="0"/>
              <a:t>suite </a:t>
            </a:r>
            <a:r>
              <a:rPr lang="en-US" sz="2000" dirty="0" smtClean="0"/>
              <a:t>access door </a:t>
            </a:r>
            <a:r>
              <a:rPr lang="en-US" sz="2000" dirty="0"/>
              <a:t>leakage; suite air exchange rates; and inter-suite transfer air </a:t>
            </a:r>
            <a:r>
              <a:rPr lang="en-US" sz="2000" dirty="0" smtClean="0"/>
              <a:t>fractions.</a:t>
            </a:r>
          </a:p>
          <a:p>
            <a:r>
              <a:rPr lang="en-US" sz="2000" dirty="0" smtClean="0"/>
              <a:t>Need </a:t>
            </a:r>
            <a:r>
              <a:rPr lang="en-US" sz="2000" dirty="0"/>
              <a:t>for improved system design, operation, and maintenance practices also will be discussed.</a:t>
            </a:r>
          </a:p>
        </p:txBody>
      </p:sp>
      <p:sp>
        <p:nvSpPr>
          <p:cNvPr id="4" name="Title 1"/>
          <p:cNvSpPr>
            <a:spLocks noGrp="1"/>
          </p:cNvSpPr>
          <p:nvPr>
            <p:ph type="title"/>
          </p:nvPr>
        </p:nvSpPr>
        <p:spPr>
          <a:xfrm>
            <a:off x="100013" y="146050"/>
            <a:ext cx="7886700" cy="643543"/>
          </a:xfrm>
        </p:spPr>
        <p:txBody>
          <a:bodyPr>
            <a:normAutofit/>
          </a:bodyPr>
          <a:lstStyle>
            <a:lvl1pPr>
              <a:defRPr lang="en-US" sz="2475" b="1" smtClean="0">
                <a:solidFill>
                  <a:schemeClr val="bg1"/>
                </a:solidFill>
              </a:defRPr>
            </a:lvl1pPr>
          </a:lstStyle>
          <a:p>
            <a:r>
              <a:rPr lang="en-US" sz="2475" b="1" dirty="0">
                <a:solidFill>
                  <a:schemeClr val="bg1"/>
                </a:solidFill>
                <a:latin typeface="+mn-lt"/>
              </a:rPr>
              <a:t>Outline/Agenda</a:t>
            </a:r>
            <a:endParaRPr lang="en-US" dirty="0"/>
          </a:p>
        </p:txBody>
      </p:sp>
    </p:spTree>
    <p:extLst>
      <p:ext uri="{BB962C8B-B14F-4D97-AF65-F5344CB8AC3E}">
        <p14:creationId xmlns:p14="http://schemas.microsoft.com/office/powerpoint/2010/main" val="24161592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3" y="146050"/>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Schematic of Typical </a:t>
            </a:r>
            <a:r>
              <a:rPr lang="en-US" sz="2475" b="1" dirty="0" err="1" smtClean="0">
                <a:solidFill>
                  <a:schemeClr val="bg1"/>
                </a:solidFill>
                <a:latin typeface="+mn-lt"/>
              </a:rPr>
              <a:t>Storey</a:t>
            </a:r>
            <a:endParaRPr lang="en-US" dirty="0"/>
          </a:p>
        </p:txBody>
      </p:sp>
      <p:grpSp>
        <p:nvGrpSpPr>
          <p:cNvPr id="6" name="Group 5"/>
          <p:cNvGrpSpPr/>
          <p:nvPr/>
        </p:nvGrpSpPr>
        <p:grpSpPr>
          <a:xfrm>
            <a:off x="73152" y="1472184"/>
            <a:ext cx="8988552" cy="4764023"/>
            <a:chOff x="508606" y="1427983"/>
            <a:chExt cx="8421624" cy="4396817"/>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206" r="2675"/>
            <a:stretch/>
          </p:blipFill>
          <p:spPr bwMode="auto">
            <a:xfrm>
              <a:off x="508606" y="1427983"/>
              <a:ext cx="8421624" cy="4396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Straight Arrow Connector 2"/>
            <p:cNvCxnSpPr/>
            <p:nvPr/>
          </p:nvCxnSpPr>
          <p:spPr>
            <a:xfrm>
              <a:off x="4269600" y="3254400"/>
              <a:ext cx="0" cy="371991"/>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655455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3" y="146050"/>
            <a:ext cx="7886700" cy="643543"/>
          </a:xfrm>
        </p:spPr>
        <p:txBody>
          <a:bodyPr>
            <a:normAutofit/>
          </a:bodyPr>
          <a:lstStyle>
            <a:lvl1pPr>
              <a:defRPr lang="en-US" sz="2475" b="1" smtClean="0">
                <a:solidFill>
                  <a:schemeClr val="bg1"/>
                </a:solidFill>
              </a:defRPr>
            </a:lvl1pPr>
          </a:lstStyle>
          <a:p>
            <a:r>
              <a:rPr lang="en-US" dirty="0" smtClean="0">
                <a:latin typeface="+mn-lt"/>
              </a:rPr>
              <a:t>Example </a:t>
            </a:r>
            <a:r>
              <a:rPr lang="en-US" dirty="0">
                <a:latin typeface="+mn-lt"/>
              </a:rPr>
              <a:t>Suite Floor </a:t>
            </a:r>
            <a:r>
              <a:rPr lang="en-US" dirty="0" smtClean="0">
                <a:latin typeface="+mn-lt"/>
              </a:rPr>
              <a:t>Plan (Building 8)</a:t>
            </a:r>
            <a:endParaRPr lang="en-US"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033" y="1272309"/>
            <a:ext cx="6955290" cy="53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54942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Parameters </a:t>
            </a:r>
            <a:r>
              <a:rPr lang="en-US" dirty="0"/>
              <a:t>that </a:t>
            </a:r>
            <a:r>
              <a:rPr lang="en-US" dirty="0" smtClean="0"/>
              <a:t>Characterize Suite Ventilation</a:t>
            </a:r>
            <a:endParaRPr lang="en-CA" dirty="0"/>
          </a:p>
        </p:txBody>
      </p:sp>
      <p:sp>
        <p:nvSpPr>
          <p:cNvPr id="3" name="Text Placeholder 2"/>
          <p:cNvSpPr>
            <a:spLocks noGrp="1"/>
          </p:cNvSpPr>
          <p:nvPr>
            <p:ph type="body" sz="half" idx="13"/>
          </p:nvPr>
        </p:nvSpPr>
        <p:spPr>
          <a:xfrm>
            <a:off x="683581" y="1354676"/>
            <a:ext cx="7830103" cy="5185578"/>
          </a:xfrm>
        </p:spPr>
        <p:txBody>
          <a:bodyPr/>
          <a:lstStyle/>
          <a:p>
            <a:pPr marL="285750" indent="-285750">
              <a:buFont typeface="Arial" panose="020B0604020202020204" pitchFamily="34" charset="0"/>
              <a:buChar char="•"/>
            </a:pPr>
            <a:r>
              <a:rPr lang="en-US" sz="2000" dirty="0" smtClean="0"/>
              <a:t>Suite leakage areas</a:t>
            </a:r>
          </a:p>
          <a:p>
            <a:pPr marL="568325">
              <a:spcBef>
                <a:spcPts val="0"/>
              </a:spcBef>
            </a:pPr>
            <a:r>
              <a:rPr lang="en-US" sz="2000" dirty="0" smtClean="0"/>
              <a:t>Floor/wall/ceiling surface intersections</a:t>
            </a:r>
            <a:br>
              <a:rPr lang="en-US" sz="2000" dirty="0" smtClean="0"/>
            </a:br>
            <a:r>
              <a:rPr lang="en-US" sz="2000" dirty="0" smtClean="0"/>
              <a:t>Suite corridor-access and room door gaps (sometimes intentional)</a:t>
            </a:r>
            <a:br>
              <a:rPr lang="en-US" sz="2000" dirty="0" smtClean="0"/>
            </a:br>
            <a:r>
              <a:rPr lang="en-US" sz="2000" dirty="0" smtClean="0"/>
              <a:t>Plumbing/electrical service openings</a:t>
            </a:r>
            <a:br>
              <a:rPr lang="en-US" sz="2000" dirty="0" smtClean="0"/>
            </a:br>
            <a:r>
              <a:rPr lang="en-US" sz="2000" dirty="0" smtClean="0"/>
              <a:t>Mechanical ventilation </a:t>
            </a:r>
            <a:r>
              <a:rPr lang="en-US" sz="2000" dirty="0"/>
              <a:t>duct </a:t>
            </a:r>
            <a:r>
              <a:rPr lang="en-US" sz="2000" dirty="0" smtClean="0"/>
              <a:t>terminations</a:t>
            </a:r>
            <a:br>
              <a:rPr lang="en-US" sz="2000" dirty="0" smtClean="0"/>
            </a:br>
            <a:r>
              <a:rPr lang="en-US" sz="2000" dirty="0" smtClean="0"/>
              <a:t>Openable </a:t>
            </a:r>
            <a:r>
              <a:rPr lang="en-US" sz="2000" dirty="0"/>
              <a:t>exterior windows/doors</a:t>
            </a:r>
          </a:p>
          <a:p>
            <a:pPr marL="285750" indent="-285750">
              <a:buFont typeface="Arial" panose="020B0604020202020204" pitchFamily="34" charset="0"/>
              <a:buChar char="•"/>
            </a:pPr>
            <a:r>
              <a:rPr lang="en-US" sz="2000" dirty="0" smtClean="0"/>
              <a:t>Pressure differences across leaks</a:t>
            </a:r>
          </a:p>
          <a:p>
            <a:pPr marL="568325">
              <a:spcBef>
                <a:spcPts val="0"/>
              </a:spcBef>
            </a:pPr>
            <a:r>
              <a:rPr lang="en-US" sz="2000" dirty="0" smtClean="0"/>
              <a:t>Stack effects (temperature-induced buoyancy)</a:t>
            </a:r>
            <a:br>
              <a:rPr lang="en-US" sz="2000" dirty="0" smtClean="0"/>
            </a:br>
            <a:r>
              <a:rPr lang="en-US" sz="2000" dirty="0" smtClean="0"/>
              <a:t>Wind effects (windward vs leeward surfaces)</a:t>
            </a:r>
            <a:br>
              <a:rPr lang="en-US" sz="2000" dirty="0" smtClean="0"/>
            </a:br>
            <a:r>
              <a:rPr lang="en-US" sz="2000" dirty="0" smtClean="0"/>
              <a:t>Operation of mechanical ventilation equipment</a:t>
            </a:r>
          </a:p>
          <a:p>
            <a:pPr marL="285750" indent="-285750">
              <a:buFont typeface="Arial" panose="020B0604020202020204" pitchFamily="34" charset="0"/>
              <a:buChar char="•"/>
            </a:pPr>
            <a:r>
              <a:rPr lang="en-US" sz="2000" dirty="0"/>
              <a:t>Corridor supply airflows</a:t>
            </a:r>
          </a:p>
          <a:p>
            <a:pPr marL="285750" indent="-285750">
              <a:buFont typeface="Arial" panose="020B0604020202020204" pitchFamily="34" charset="0"/>
              <a:buChar char="•"/>
            </a:pPr>
            <a:r>
              <a:rPr lang="en-US" sz="2000" dirty="0" smtClean="0"/>
              <a:t>Suite exhaust airflows</a:t>
            </a:r>
          </a:p>
          <a:p>
            <a:pPr marL="285750" indent="-285750">
              <a:buFont typeface="Arial" panose="020B0604020202020204" pitchFamily="34" charset="0"/>
              <a:buChar char="•"/>
            </a:pPr>
            <a:r>
              <a:rPr lang="en-US" sz="2000" dirty="0" smtClean="0"/>
              <a:t>Intentional make-up air paths</a:t>
            </a:r>
            <a:br>
              <a:rPr lang="en-US" sz="2000" dirty="0" smtClean="0"/>
            </a:br>
            <a:r>
              <a:rPr lang="en-US" sz="2000" dirty="0" smtClean="0"/>
              <a:t>(e.g., transfer ducts to corridor or outdoors)</a:t>
            </a:r>
            <a:endParaRPr lang="en-US" sz="2000" dirty="0"/>
          </a:p>
          <a:p>
            <a:pPr marL="285750" indent="-285750">
              <a:buFont typeface="Arial" panose="020B0604020202020204" pitchFamily="34" charset="0"/>
              <a:buChar char="•"/>
            </a:pPr>
            <a:r>
              <a:rPr lang="en-US" sz="2000" dirty="0" smtClean="0"/>
              <a:t>Suite air exchange rates (and effectiveness)</a:t>
            </a:r>
          </a:p>
          <a:p>
            <a:pPr marL="285750" indent="-285750">
              <a:buFont typeface="Arial" panose="020B0604020202020204" pitchFamily="34" charset="0"/>
              <a:buChar char="•"/>
            </a:pPr>
            <a:r>
              <a:rPr lang="en-US" sz="2000" dirty="0" smtClean="0"/>
              <a:t>Inter-suite transfer air fractions (compartmentation)</a:t>
            </a:r>
          </a:p>
          <a:p>
            <a:endParaRPr lang="en-CA" dirty="0"/>
          </a:p>
        </p:txBody>
      </p:sp>
    </p:spTree>
    <p:extLst>
      <p:ext uri="{BB962C8B-B14F-4D97-AF65-F5344CB8AC3E}">
        <p14:creationId xmlns:p14="http://schemas.microsoft.com/office/powerpoint/2010/main" val="9719268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Pressure Differences – Stack Effect</a:t>
            </a:r>
            <a:endParaRPr lang="en-CA" dirty="0"/>
          </a:p>
        </p:txBody>
      </p:sp>
      <p:grpSp>
        <p:nvGrpSpPr>
          <p:cNvPr id="4" name="Group 3"/>
          <p:cNvGrpSpPr/>
          <p:nvPr/>
        </p:nvGrpSpPr>
        <p:grpSpPr>
          <a:xfrm>
            <a:off x="82296" y="1634399"/>
            <a:ext cx="8970264" cy="3294959"/>
            <a:chOff x="0" y="1634399"/>
            <a:chExt cx="9144000" cy="3294959"/>
          </a:xfrm>
        </p:grpSpPr>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634399"/>
              <a:ext cx="9144000" cy="3294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7544198" y="1756690"/>
              <a:ext cx="1599802" cy="4312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Tree>
    <p:extLst>
      <p:ext uri="{BB962C8B-B14F-4D97-AF65-F5344CB8AC3E}">
        <p14:creationId xmlns:p14="http://schemas.microsoft.com/office/powerpoint/2010/main" val="13885020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Pressure Differences – Wind Effect</a:t>
            </a:r>
            <a:endParaRPr lang="en-CA" dirty="0"/>
          </a:p>
        </p:txBody>
      </p:sp>
      <p:grpSp>
        <p:nvGrpSpPr>
          <p:cNvPr id="3" name="Group 2"/>
          <p:cNvGrpSpPr/>
          <p:nvPr/>
        </p:nvGrpSpPr>
        <p:grpSpPr>
          <a:xfrm>
            <a:off x="79898" y="1633495"/>
            <a:ext cx="9018382" cy="3434483"/>
            <a:chOff x="39615" y="1591200"/>
            <a:chExt cx="9152176" cy="3370242"/>
          </a:xfrm>
        </p:grpSpPr>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615" y="1591200"/>
              <a:ext cx="9104385" cy="3370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7591989" y="1820656"/>
              <a:ext cx="1599802" cy="32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Tree>
    <p:extLst>
      <p:ext uri="{BB962C8B-B14F-4D97-AF65-F5344CB8AC3E}">
        <p14:creationId xmlns:p14="http://schemas.microsoft.com/office/powerpoint/2010/main" val="8784674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Pressure Differences – Combined Effects</a:t>
            </a:r>
            <a:endParaRPr lang="en-CA" dirty="0"/>
          </a:p>
        </p:txBody>
      </p:sp>
      <p:grpSp>
        <p:nvGrpSpPr>
          <p:cNvPr id="4" name="Group 3"/>
          <p:cNvGrpSpPr/>
          <p:nvPr/>
        </p:nvGrpSpPr>
        <p:grpSpPr>
          <a:xfrm>
            <a:off x="357725" y="1381580"/>
            <a:ext cx="8622950" cy="5099854"/>
            <a:chOff x="357725" y="1381580"/>
            <a:chExt cx="8622950" cy="5099854"/>
          </a:xfrm>
        </p:grpSpPr>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7725" y="1381580"/>
              <a:ext cx="8543750" cy="1698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950400" y="3034336"/>
              <a:ext cx="7516800" cy="3447098"/>
            </a:xfrm>
            <a:prstGeom prst="rect">
              <a:avLst/>
            </a:prstGeom>
          </p:spPr>
          <p:txBody>
            <a:bodyPr wrap="square">
              <a:spAutoFit/>
            </a:bodyPr>
            <a:lstStyle/>
            <a:p>
              <a:r>
                <a:rPr lang="en-US" dirty="0" smtClean="0">
                  <a:latin typeface="Times New Roman"/>
                  <a:ea typeface="Times New Roman"/>
                </a:rPr>
                <a:t>Note: airflows </a:t>
              </a:r>
              <a:r>
                <a:rPr lang="en-US" dirty="0">
                  <a:latin typeface="Times New Roman"/>
                  <a:ea typeface="Times New Roman"/>
                </a:rPr>
                <a:t>caused by separate driving forces acting upon a single leakage opening </a:t>
              </a:r>
              <a:r>
                <a:rPr lang="en-US" u="sng" dirty="0">
                  <a:latin typeface="Times New Roman"/>
                  <a:ea typeface="Times New Roman"/>
                </a:rPr>
                <a:t>cannot</a:t>
              </a:r>
              <a:r>
                <a:rPr lang="en-US" dirty="0">
                  <a:latin typeface="Times New Roman"/>
                  <a:ea typeface="Times New Roman"/>
                </a:rPr>
                <a:t> be added </a:t>
              </a:r>
              <a:r>
                <a:rPr lang="en-US" dirty="0" smtClean="0">
                  <a:latin typeface="Times New Roman"/>
                  <a:ea typeface="Times New Roman"/>
                </a:rPr>
                <a:t>algebraically.</a:t>
              </a:r>
            </a:p>
            <a:p>
              <a:pPr>
                <a:spcBef>
                  <a:spcPts val="1200"/>
                </a:spcBef>
                <a:spcAft>
                  <a:spcPts val="1200"/>
                </a:spcAft>
              </a:pPr>
              <a:r>
                <a:rPr lang="en-US" dirty="0" smtClean="0">
                  <a:latin typeface="Times New Roman"/>
                  <a:ea typeface="Times New Roman"/>
                </a:rPr>
                <a:t>Instead</a:t>
              </a:r>
              <a:r>
                <a:rPr lang="en-US" dirty="0">
                  <a:latin typeface="Times New Roman"/>
                  <a:ea typeface="Times New Roman"/>
                </a:rPr>
                <a:t>, </a:t>
              </a:r>
              <a:r>
                <a:rPr lang="en-US" dirty="0" smtClean="0">
                  <a:latin typeface="Times New Roman"/>
                  <a:ea typeface="Times New Roman"/>
                </a:rPr>
                <a:t>airflows </a:t>
              </a:r>
              <a:r>
                <a:rPr lang="en-US" dirty="0">
                  <a:latin typeface="Times New Roman"/>
                  <a:ea typeface="Times New Roman"/>
                </a:rPr>
                <a:t>must be determined using </a:t>
              </a:r>
              <a:r>
                <a:rPr lang="en-US" dirty="0" smtClean="0">
                  <a:latin typeface="Times New Roman"/>
                  <a:ea typeface="Times New Roman"/>
                </a:rPr>
                <a:t>typically </a:t>
              </a:r>
              <a:r>
                <a:rPr lang="en-US" dirty="0">
                  <a:latin typeface="Times New Roman"/>
                  <a:ea typeface="Times New Roman"/>
                </a:rPr>
                <a:t>non-linear </a:t>
              </a:r>
              <a:r>
                <a:rPr lang="en-US" dirty="0" smtClean="0">
                  <a:latin typeface="Times New Roman"/>
                  <a:ea typeface="Times New Roman"/>
                </a:rPr>
                <a:t>relations </a:t>
              </a:r>
              <a:r>
                <a:rPr lang="en-US" dirty="0">
                  <a:latin typeface="Times New Roman"/>
                  <a:ea typeface="Times New Roman"/>
                </a:rPr>
                <a:t>that </a:t>
              </a:r>
              <a:r>
                <a:rPr lang="en-US" dirty="0" smtClean="0">
                  <a:latin typeface="Times New Roman"/>
                  <a:ea typeface="Times New Roman"/>
                </a:rPr>
                <a:t>depend in part on leakage characteristics and </a:t>
              </a:r>
              <a:r>
                <a:rPr lang="en-US" dirty="0">
                  <a:latin typeface="Times New Roman"/>
                  <a:ea typeface="Times New Roman"/>
                </a:rPr>
                <a:t>on </a:t>
              </a:r>
              <a:r>
                <a:rPr lang="en-US" dirty="0" smtClean="0">
                  <a:latin typeface="Times New Roman"/>
                  <a:ea typeface="Times New Roman"/>
                </a:rPr>
                <a:t>combined </a:t>
              </a:r>
              <a:r>
                <a:rPr lang="en-US" dirty="0">
                  <a:latin typeface="Times New Roman"/>
                  <a:ea typeface="Times New Roman"/>
                </a:rPr>
                <a:t>pressure difference across </a:t>
              </a:r>
              <a:r>
                <a:rPr lang="en-US" dirty="0" smtClean="0">
                  <a:latin typeface="Times New Roman"/>
                  <a:ea typeface="Times New Roman"/>
                </a:rPr>
                <a:t>leakage opening, such as:</a:t>
              </a:r>
              <a:endParaRPr lang="en-US" dirty="0">
                <a:latin typeface="Times New Roman"/>
              </a:endParaRPr>
            </a:p>
            <a:p>
              <a:pPr indent="457200">
                <a:tabLst>
                  <a:tab pos="5943600" algn="r"/>
                </a:tabLst>
              </a:pPr>
              <a:r>
                <a:rPr lang="en-US" i="1" dirty="0">
                  <a:latin typeface="Times New Roman"/>
                  <a:ea typeface="Times New Roman"/>
                </a:rPr>
                <a:t>q</a:t>
              </a:r>
              <a:r>
                <a:rPr lang="en-US" dirty="0">
                  <a:latin typeface="Times New Roman"/>
                  <a:ea typeface="Times New Roman"/>
                </a:rPr>
                <a:t> = </a:t>
              </a:r>
              <a:r>
                <a:rPr lang="en-US" i="1" dirty="0">
                  <a:latin typeface="Times New Roman"/>
                  <a:ea typeface="Times New Roman"/>
                </a:rPr>
                <a:t>C</a:t>
              </a:r>
              <a:r>
                <a:rPr lang="en-US" dirty="0">
                  <a:latin typeface="Times New Roman"/>
                  <a:ea typeface="Times New Roman"/>
                </a:rPr>
                <a:t> (</a:t>
              </a:r>
              <a:r>
                <a:rPr lang="en-US" i="1" dirty="0">
                  <a:latin typeface="Symbol"/>
                  <a:ea typeface="Times New Roman"/>
                </a:rPr>
                <a:t>D</a:t>
              </a:r>
              <a:r>
                <a:rPr lang="en-US" i="1" dirty="0">
                  <a:latin typeface="Times New Roman"/>
                  <a:ea typeface="Times New Roman"/>
                </a:rPr>
                <a:t>P</a:t>
              </a:r>
              <a:r>
                <a:rPr lang="en-US" dirty="0">
                  <a:latin typeface="Times New Roman"/>
                  <a:ea typeface="Times New Roman"/>
                </a:rPr>
                <a:t>)</a:t>
              </a:r>
              <a:r>
                <a:rPr lang="en-US" i="1" baseline="30000" dirty="0">
                  <a:latin typeface="Times New Roman"/>
                  <a:ea typeface="Times New Roman"/>
                </a:rPr>
                <a:t>n</a:t>
              </a:r>
              <a:r>
                <a:rPr lang="en-US" dirty="0">
                  <a:latin typeface="Times New Roman"/>
                  <a:ea typeface="Times New Roman"/>
                </a:rPr>
                <a:t>	</a:t>
              </a:r>
              <a:r>
                <a:rPr lang="en-US" b="1" i="1" dirty="0">
                  <a:latin typeface="Times New Roman"/>
                  <a:ea typeface="Times New Roman"/>
                </a:rPr>
                <a:t>(Equation 1)</a:t>
              </a:r>
              <a:endParaRPr lang="en-CA" dirty="0">
                <a:latin typeface="Times New Roman"/>
                <a:ea typeface="Times New Roman"/>
              </a:endParaRPr>
            </a:p>
            <a:p>
              <a:r>
                <a:rPr lang="en-US" dirty="0">
                  <a:latin typeface="Times New Roman"/>
                  <a:ea typeface="Times New Roman"/>
                </a:rPr>
                <a:t>where</a:t>
              </a:r>
              <a:endParaRPr lang="en-CA" dirty="0">
                <a:latin typeface="Times New Roman"/>
                <a:ea typeface="Times New Roman"/>
              </a:endParaRPr>
            </a:p>
            <a:p>
              <a:pPr marL="457200" marR="0">
                <a:spcBef>
                  <a:spcPts val="0"/>
                </a:spcBef>
                <a:spcAft>
                  <a:spcPts val="0"/>
                </a:spcAft>
                <a:tabLst>
                  <a:tab pos="914400" algn="l"/>
                  <a:tab pos="1143000" algn="l"/>
                </a:tabLst>
              </a:pPr>
              <a:r>
                <a:rPr lang="en-US" i="1" dirty="0">
                  <a:latin typeface="Times New Roman"/>
                  <a:ea typeface="Times New Roman"/>
                </a:rPr>
                <a:t>q</a:t>
              </a:r>
              <a:r>
                <a:rPr lang="en-US" dirty="0">
                  <a:latin typeface="Times New Roman"/>
                  <a:ea typeface="Times New Roman"/>
                </a:rPr>
                <a:t>	=	</a:t>
              </a:r>
              <a:r>
                <a:rPr lang="en-US" dirty="0" smtClean="0">
                  <a:latin typeface="Times New Roman"/>
                  <a:ea typeface="Times New Roman"/>
                </a:rPr>
                <a:t>actual airflow </a:t>
              </a:r>
              <a:r>
                <a:rPr lang="en-US" dirty="0">
                  <a:latin typeface="Times New Roman"/>
                  <a:ea typeface="Times New Roman"/>
                </a:rPr>
                <a:t>rate through leakage opening, m</a:t>
              </a:r>
              <a:r>
                <a:rPr lang="en-US" baseline="30000" dirty="0">
                  <a:latin typeface="Times New Roman"/>
                  <a:ea typeface="Times New Roman"/>
                </a:rPr>
                <a:t>3</a:t>
              </a:r>
              <a:r>
                <a:rPr lang="en-US" dirty="0">
                  <a:latin typeface="Times New Roman"/>
                  <a:ea typeface="Times New Roman"/>
                </a:rPr>
                <a:t>/s,</a:t>
              </a:r>
              <a:endParaRPr lang="en-CA" dirty="0">
                <a:latin typeface="Times New Roman"/>
                <a:ea typeface="Times New Roman"/>
              </a:endParaRPr>
            </a:p>
            <a:p>
              <a:pPr marL="457200" marR="0">
                <a:spcBef>
                  <a:spcPts val="0"/>
                </a:spcBef>
                <a:spcAft>
                  <a:spcPts val="0"/>
                </a:spcAft>
                <a:tabLst>
                  <a:tab pos="914400" algn="l"/>
                  <a:tab pos="1143000" algn="l"/>
                </a:tabLst>
              </a:pPr>
              <a:r>
                <a:rPr lang="en-US" i="1" dirty="0">
                  <a:latin typeface="Times New Roman"/>
                  <a:ea typeface="Times New Roman"/>
                </a:rPr>
                <a:t>C</a:t>
              </a:r>
              <a:r>
                <a:rPr lang="en-US" dirty="0">
                  <a:latin typeface="Times New Roman"/>
                  <a:ea typeface="Times New Roman"/>
                </a:rPr>
                <a:t>	=	flow coefficient for leakage opening, m</a:t>
              </a:r>
              <a:r>
                <a:rPr lang="en-US" baseline="30000" dirty="0">
                  <a:latin typeface="Times New Roman"/>
                  <a:ea typeface="Times New Roman"/>
                </a:rPr>
                <a:t>3</a:t>
              </a:r>
              <a:r>
                <a:rPr lang="en-US" dirty="0">
                  <a:latin typeface="Times New Roman"/>
                  <a:ea typeface="Times New Roman"/>
                </a:rPr>
                <a:t>/(</a:t>
              </a:r>
              <a:r>
                <a:rPr lang="en-US" dirty="0" err="1">
                  <a:latin typeface="Times New Roman"/>
                  <a:ea typeface="Times New Roman"/>
                </a:rPr>
                <a:t>s·Pa</a:t>
              </a:r>
              <a:r>
                <a:rPr lang="en-US" baseline="30000" dirty="0" err="1">
                  <a:latin typeface="Times New Roman"/>
                  <a:ea typeface="Times New Roman"/>
                </a:rPr>
                <a:t>n</a:t>
              </a:r>
              <a:r>
                <a:rPr lang="en-US" dirty="0">
                  <a:latin typeface="Times New Roman"/>
                  <a:ea typeface="Times New Roman"/>
                </a:rPr>
                <a:t>),</a:t>
              </a:r>
              <a:endParaRPr lang="en-CA" dirty="0">
                <a:latin typeface="Times New Roman"/>
                <a:ea typeface="Times New Roman"/>
              </a:endParaRPr>
            </a:p>
            <a:p>
              <a:pPr marL="457200" marR="0">
                <a:spcBef>
                  <a:spcPts val="0"/>
                </a:spcBef>
                <a:spcAft>
                  <a:spcPts val="0"/>
                </a:spcAft>
                <a:tabLst>
                  <a:tab pos="914400" algn="l"/>
                  <a:tab pos="1143000" algn="l"/>
                </a:tabLst>
              </a:pPr>
              <a:r>
                <a:rPr lang="en-US" i="1" dirty="0">
                  <a:latin typeface="Times New Roman"/>
                  <a:ea typeface="Times New Roman"/>
                  <a:sym typeface="Symbol"/>
                </a:rPr>
                <a:t></a:t>
              </a:r>
              <a:r>
                <a:rPr lang="en-US" i="1" dirty="0">
                  <a:latin typeface="Times New Roman"/>
                  <a:ea typeface="Times New Roman"/>
                </a:rPr>
                <a:t>P</a:t>
              </a:r>
              <a:r>
                <a:rPr lang="en-US" dirty="0">
                  <a:latin typeface="Times New Roman"/>
                  <a:ea typeface="Times New Roman"/>
                </a:rPr>
                <a:t>	=	pressure difference across leakage opening, Pa, and</a:t>
              </a:r>
              <a:endParaRPr lang="en-CA" dirty="0">
                <a:latin typeface="Times New Roman"/>
                <a:ea typeface="Times New Roman"/>
              </a:endParaRPr>
            </a:p>
            <a:p>
              <a:pPr marL="457200" marR="0">
                <a:spcBef>
                  <a:spcPts val="0"/>
                </a:spcBef>
                <a:spcAft>
                  <a:spcPts val="600"/>
                </a:spcAft>
                <a:tabLst>
                  <a:tab pos="914400" algn="l"/>
                  <a:tab pos="1143000" algn="l"/>
                </a:tabLst>
              </a:pPr>
              <a:r>
                <a:rPr lang="en-US" i="1" dirty="0">
                  <a:latin typeface="Times New Roman"/>
                  <a:ea typeface="Times New Roman"/>
                </a:rPr>
                <a:t>n</a:t>
              </a:r>
              <a:r>
                <a:rPr lang="en-US" dirty="0">
                  <a:latin typeface="Times New Roman"/>
                  <a:ea typeface="Times New Roman"/>
                </a:rPr>
                <a:t>	=	</a:t>
              </a:r>
              <a:r>
                <a:rPr lang="en-US" dirty="0" smtClean="0">
                  <a:latin typeface="Times New Roman"/>
                  <a:ea typeface="Times New Roman"/>
                </a:rPr>
                <a:t>pressure </a:t>
              </a:r>
              <a:r>
                <a:rPr lang="en-US" dirty="0">
                  <a:latin typeface="Times New Roman"/>
                  <a:ea typeface="Times New Roman"/>
                </a:rPr>
                <a:t>exponent for leakage opening, dimensionless</a:t>
              </a:r>
              <a:r>
                <a:rPr lang="en-US" dirty="0" smtClean="0">
                  <a:latin typeface="Times New Roman"/>
                  <a:ea typeface="Times New Roman"/>
                </a:rPr>
                <a:t>.</a:t>
              </a:r>
              <a:endParaRPr lang="en-CA" dirty="0"/>
            </a:p>
          </p:txBody>
        </p:sp>
        <p:sp>
          <p:nvSpPr>
            <p:cNvPr id="5" name="Rectangle 4"/>
            <p:cNvSpPr/>
            <p:nvPr/>
          </p:nvSpPr>
          <p:spPr>
            <a:xfrm>
              <a:off x="7658525" y="1424293"/>
              <a:ext cx="1322150" cy="32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5"/>
            <p:cNvSpPr/>
            <p:nvPr/>
          </p:nvSpPr>
          <p:spPr>
            <a:xfrm>
              <a:off x="5767804" y="4772856"/>
              <a:ext cx="1322150" cy="32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Tree>
    <p:extLst>
      <p:ext uri="{BB962C8B-B14F-4D97-AF65-F5344CB8AC3E}">
        <p14:creationId xmlns:p14="http://schemas.microsoft.com/office/powerpoint/2010/main" val="9313734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Inter-Suite Transfer </a:t>
            </a:r>
            <a:r>
              <a:rPr lang="en-US" dirty="0" smtClean="0"/>
              <a:t>Air Fraction</a:t>
            </a:r>
            <a:endParaRPr lang="en-CA" dirty="0"/>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CA"/>
          </a:p>
        </p:txBody>
      </p:sp>
      <p:graphicFrame>
        <p:nvGraphicFramePr>
          <p:cNvPr id="9" name="Object 8"/>
          <p:cNvGraphicFramePr>
            <a:graphicFrameLocks noChangeAspect="1"/>
          </p:cNvGraphicFramePr>
          <p:nvPr>
            <p:extLst>
              <p:ext uri="{D42A27DB-BD31-4B8C-83A1-F6EECF244321}">
                <p14:modId xmlns:p14="http://schemas.microsoft.com/office/powerpoint/2010/main" val="4159558205"/>
              </p:ext>
            </p:extLst>
          </p:nvPr>
        </p:nvGraphicFramePr>
        <p:xfrm>
          <a:off x="3326400" y="1533600"/>
          <a:ext cx="1701900" cy="878400"/>
        </p:xfrm>
        <a:graphic>
          <a:graphicData uri="http://schemas.openxmlformats.org/presentationml/2006/ole">
            <mc:AlternateContent xmlns:mc="http://schemas.openxmlformats.org/markup-compatibility/2006">
              <mc:Choice xmlns:v="urn:schemas-microsoft-com:vml" Requires="v">
                <p:oleObj spid="_x0000_s4275" name="Equation" r:id="rId4" imgW="889000" imgH="457200" progId="Equation.DSMT4">
                  <p:embed/>
                </p:oleObj>
              </mc:Choice>
              <mc:Fallback>
                <p:oleObj name="Equation" r:id="rId4" imgW="889000" imgH="457200" progId="Equation.DSMT4">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26400" y="1533600"/>
                        <a:ext cx="1701900" cy="878400"/>
                      </a:xfrm>
                      <a:prstGeom prst="rect">
                        <a:avLst/>
                      </a:prstGeom>
                      <a:noFill/>
                    </p:spPr>
                  </p:pic>
                </p:oleObj>
              </mc:Fallback>
            </mc:AlternateContent>
          </a:graphicData>
        </a:graphic>
      </p:graphicFrame>
      <p:sp>
        <p:nvSpPr>
          <p:cNvPr id="10" name="Rectangle 9"/>
          <p:cNvSpPr/>
          <p:nvPr/>
        </p:nvSpPr>
        <p:spPr>
          <a:xfrm>
            <a:off x="2134800" y="2551836"/>
            <a:ext cx="4572000" cy="3600986"/>
          </a:xfrm>
          <a:prstGeom prst="rect">
            <a:avLst/>
          </a:prstGeom>
        </p:spPr>
        <p:txBody>
          <a:bodyPr>
            <a:spAutoFit/>
          </a:bodyPr>
          <a:lstStyle/>
          <a:p>
            <a:r>
              <a:rPr lang="en-US" dirty="0">
                <a:latin typeface="Times New Roman"/>
                <a:ea typeface="Times New Roman"/>
              </a:rPr>
              <a:t>where</a:t>
            </a:r>
            <a:endParaRPr lang="en-CA" dirty="0">
              <a:latin typeface="Times New Roman"/>
              <a:ea typeface="Times New Roman"/>
            </a:endParaRPr>
          </a:p>
          <a:p>
            <a:pPr marL="1143000" marR="0" indent="-685800">
              <a:spcBef>
                <a:spcPts val="0"/>
              </a:spcBef>
              <a:spcAft>
                <a:spcPts val="1200"/>
              </a:spcAft>
              <a:tabLst>
                <a:tab pos="914400" algn="l"/>
                <a:tab pos="1143000" algn="l"/>
              </a:tabLst>
            </a:pPr>
            <a:r>
              <a:rPr lang="en-US" i="1" dirty="0">
                <a:latin typeface="Times New Roman"/>
                <a:ea typeface="Times New Roman"/>
              </a:rPr>
              <a:t>F</a:t>
            </a:r>
            <a:r>
              <a:rPr lang="en-US" i="1" baseline="-25000" dirty="0">
                <a:latin typeface="Times New Roman"/>
                <a:ea typeface="Times New Roman"/>
              </a:rPr>
              <a:t>t</a:t>
            </a:r>
            <a:r>
              <a:rPr lang="en-US" i="1" dirty="0">
                <a:latin typeface="Times New Roman"/>
                <a:ea typeface="Times New Roman"/>
              </a:rPr>
              <a:t>	</a:t>
            </a:r>
            <a:r>
              <a:rPr lang="en-US" dirty="0">
                <a:latin typeface="Times New Roman"/>
                <a:ea typeface="Times New Roman"/>
              </a:rPr>
              <a:t>=	minimum transfer air fraction for suite of interest, dimensionless</a:t>
            </a:r>
            <a:r>
              <a:rPr lang="en-US" dirty="0" smtClean="0">
                <a:latin typeface="Times New Roman"/>
                <a:ea typeface="Times New Roman"/>
              </a:rPr>
              <a:t>,</a:t>
            </a:r>
            <a:endParaRPr lang="en-CA" dirty="0">
              <a:latin typeface="Times New Roman"/>
              <a:ea typeface="Times New Roman"/>
            </a:endParaRPr>
          </a:p>
          <a:p>
            <a:pPr marL="1143000" marR="0" indent="-685800">
              <a:spcBef>
                <a:spcPts val="0"/>
              </a:spcBef>
              <a:spcAft>
                <a:spcPts val="1200"/>
              </a:spcAft>
              <a:tabLst>
                <a:tab pos="914400" algn="l"/>
                <a:tab pos="1143000" algn="l"/>
              </a:tabLst>
            </a:pPr>
            <a:r>
              <a:rPr lang="en-US" i="1" dirty="0" err="1">
                <a:latin typeface="Times New Roman"/>
                <a:ea typeface="Times New Roman"/>
              </a:rPr>
              <a:t>C</a:t>
            </a:r>
            <a:r>
              <a:rPr lang="en-US" i="1" baseline="-25000" dirty="0" err="1">
                <a:latin typeface="Times New Roman"/>
                <a:ea typeface="Times New Roman"/>
              </a:rPr>
              <a:t>eq</a:t>
            </a:r>
            <a:r>
              <a:rPr lang="en-US" i="1" dirty="0">
                <a:latin typeface="Times New Roman"/>
                <a:ea typeface="Times New Roman"/>
              </a:rPr>
              <a:t>	</a:t>
            </a:r>
            <a:r>
              <a:rPr lang="en-US" dirty="0">
                <a:latin typeface="Times New Roman"/>
                <a:ea typeface="Times New Roman"/>
              </a:rPr>
              <a:t>=	equilibrium concentration in suite of interest, ppm by </a:t>
            </a:r>
            <a:r>
              <a:rPr lang="en-US" dirty="0" smtClean="0">
                <a:latin typeface="Times New Roman"/>
                <a:ea typeface="Times New Roman"/>
              </a:rPr>
              <a:t>volume</a:t>
            </a:r>
            <a:r>
              <a:rPr lang="en-US" dirty="0">
                <a:latin typeface="Times New Roman"/>
                <a:ea typeface="Times New Roman"/>
              </a:rPr>
              <a:t>,</a:t>
            </a:r>
            <a:endParaRPr lang="en-US" dirty="0" smtClean="0">
              <a:latin typeface="Times New Roman"/>
              <a:ea typeface="Times New Roman"/>
            </a:endParaRPr>
          </a:p>
          <a:p>
            <a:pPr marL="457200" marR="0">
              <a:spcBef>
                <a:spcPts val="0"/>
              </a:spcBef>
              <a:spcAft>
                <a:spcPts val="1200"/>
              </a:spcAft>
              <a:tabLst>
                <a:tab pos="914400" algn="l"/>
                <a:tab pos="1143000" algn="l"/>
              </a:tabLst>
            </a:pPr>
            <a:r>
              <a:rPr lang="en-US" i="1" dirty="0">
                <a:latin typeface="Times New Roman"/>
                <a:ea typeface="Times New Roman"/>
              </a:rPr>
              <a:t>C</a:t>
            </a:r>
            <a:r>
              <a:rPr lang="en-US" i="1" baseline="-25000" dirty="0">
                <a:latin typeface="Times New Roman"/>
                <a:ea typeface="Times New Roman"/>
              </a:rPr>
              <a:t>o</a:t>
            </a:r>
            <a:r>
              <a:rPr lang="en-US" dirty="0">
                <a:latin typeface="Times New Roman"/>
                <a:ea typeface="Times New Roman"/>
              </a:rPr>
              <a:t>	=	concentration of contaminant </a:t>
            </a:r>
            <a:r>
              <a:rPr lang="en-US" i="1" dirty="0">
                <a:latin typeface="Times New Roman"/>
                <a:ea typeface="Times New Roman"/>
              </a:rPr>
              <a:t>x</a:t>
            </a:r>
            <a:r>
              <a:rPr lang="en-US" dirty="0">
                <a:latin typeface="Times New Roman"/>
                <a:ea typeface="Times New Roman"/>
              </a:rPr>
              <a:t> </a:t>
            </a:r>
            <a:r>
              <a:rPr lang="en-US" dirty="0" smtClean="0">
                <a:latin typeface="Times New Roman"/>
                <a:ea typeface="Times New Roman"/>
              </a:rPr>
              <a:t>in</a:t>
            </a:r>
            <a:br>
              <a:rPr lang="en-US" dirty="0" smtClean="0">
                <a:latin typeface="Times New Roman"/>
                <a:ea typeface="Times New Roman"/>
              </a:rPr>
            </a:br>
            <a:r>
              <a:rPr lang="en-US" dirty="0" smtClean="0">
                <a:latin typeface="Times New Roman"/>
                <a:ea typeface="Times New Roman"/>
              </a:rPr>
              <a:t>		outdoor </a:t>
            </a:r>
            <a:r>
              <a:rPr lang="en-US" dirty="0">
                <a:latin typeface="Times New Roman"/>
                <a:ea typeface="Times New Roman"/>
              </a:rPr>
              <a:t>air, ppm by volume</a:t>
            </a:r>
            <a:r>
              <a:rPr lang="en-US" dirty="0" smtClean="0">
                <a:latin typeface="Times New Roman"/>
                <a:ea typeface="Times New Roman"/>
              </a:rPr>
              <a:t>, and</a:t>
            </a:r>
            <a:endParaRPr lang="en-CA" dirty="0">
              <a:latin typeface="Times New Roman"/>
              <a:ea typeface="Times New Roman"/>
            </a:endParaRPr>
          </a:p>
          <a:p>
            <a:pPr marL="1143000" marR="0" indent="-685800">
              <a:spcBef>
                <a:spcPts val="0"/>
              </a:spcBef>
              <a:spcAft>
                <a:spcPts val="1200"/>
              </a:spcAft>
              <a:tabLst>
                <a:tab pos="914400" algn="l"/>
                <a:tab pos="1143000" algn="l"/>
              </a:tabLst>
            </a:pPr>
            <a:r>
              <a:rPr lang="en-US" i="1" dirty="0">
                <a:latin typeface="Times New Roman"/>
                <a:ea typeface="Times New Roman"/>
              </a:rPr>
              <a:t>C</a:t>
            </a:r>
            <a:r>
              <a:rPr lang="en-US" i="1" baseline="-25000" dirty="0">
                <a:latin typeface="Times New Roman"/>
                <a:ea typeface="Times New Roman"/>
              </a:rPr>
              <a:t>t</a:t>
            </a:r>
            <a:r>
              <a:rPr lang="en-US" dirty="0">
                <a:latin typeface="Times New Roman"/>
                <a:ea typeface="Times New Roman"/>
              </a:rPr>
              <a:t>	=	average concentration of contaminant </a:t>
            </a:r>
            <a:r>
              <a:rPr lang="en-US" i="1" dirty="0">
                <a:latin typeface="Times New Roman"/>
                <a:ea typeface="Times New Roman"/>
              </a:rPr>
              <a:t>x</a:t>
            </a:r>
            <a:r>
              <a:rPr lang="en-US" dirty="0">
                <a:latin typeface="Times New Roman"/>
                <a:ea typeface="Times New Roman"/>
              </a:rPr>
              <a:t> in other suites that have transfer airflows into the suite of interest, ppm by volume</a:t>
            </a:r>
            <a:r>
              <a:rPr lang="en-US" dirty="0" smtClean="0">
                <a:latin typeface="Times New Roman"/>
                <a:ea typeface="Times New Roman"/>
              </a:rPr>
              <a:t>.</a:t>
            </a:r>
            <a:endParaRPr lang="en-CA" dirty="0">
              <a:effectLst/>
              <a:latin typeface="Times New Roman"/>
              <a:ea typeface="Times New Roman"/>
            </a:endParaRPr>
          </a:p>
        </p:txBody>
      </p:sp>
    </p:spTree>
    <p:extLst>
      <p:ext uri="{BB962C8B-B14F-4D97-AF65-F5344CB8AC3E}">
        <p14:creationId xmlns:p14="http://schemas.microsoft.com/office/powerpoint/2010/main" val="35798540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444" y="174625"/>
            <a:ext cx="8871636" cy="643543"/>
          </a:xfrm>
        </p:spPr>
        <p:txBody>
          <a:bodyPr>
            <a:noAutofit/>
          </a:bodyPr>
          <a:lstStyle/>
          <a:p>
            <a:r>
              <a:rPr lang="en-US" sz="2480" dirty="0"/>
              <a:t>Inter-Suite Transfer </a:t>
            </a:r>
            <a:r>
              <a:rPr lang="en-US" sz="2480" dirty="0" smtClean="0"/>
              <a:t>Air Fraction:</a:t>
            </a:r>
            <a:br>
              <a:rPr lang="en-US" sz="2480" dirty="0" smtClean="0"/>
            </a:br>
            <a:r>
              <a:rPr lang="en-US" sz="2480" dirty="0" smtClean="0"/>
              <a:t>Uncertainty Analysis Based on ASHRAE Guideline 2 (1990a)</a:t>
            </a:r>
            <a:endParaRPr lang="en-CA" sz="2480" dirty="0"/>
          </a:p>
        </p:txBody>
      </p:sp>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CA"/>
          </a:p>
        </p:txBody>
      </p:sp>
      <p:sp>
        <p:nvSpPr>
          <p:cNvPr id="10" name="Rectangle 9"/>
          <p:cNvSpPr/>
          <p:nvPr/>
        </p:nvSpPr>
        <p:spPr>
          <a:xfrm>
            <a:off x="239697" y="1388864"/>
            <a:ext cx="8753383" cy="5093702"/>
          </a:xfrm>
          <a:prstGeom prst="rect">
            <a:avLst/>
          </a:prstGeom>
        </p:spPr>
        <p:txBody>
          <a:bodyPr wrap="square">
            <a:spAutoFit/>
          </a:bodyPr>
          <a:lstStyle/>
          <a:p>
            <a:pPr marL="285750" indent="-285750">
              <a:spcAft>
                <a:spcPts val="1800"/>
              </a:spcAft>
              <a:buFont typeface="Arial" panose="020B0604020202020204" pitchFamily="34" charset="0"/>
              <a:buChar char="•"/>
            </a:pPr>
            <a:r>
              <a:rPr lang="en-US" sz="2000" dirty="0" smtClean="0">
                <a:ea typeface="Times New Roman"/>
              </a:rPr>
              <a:t>Outdoor </a:t>
            </a:r>
            <a:r>
              <a:rPr lang="en-US" sz="2000" dirty="0">
                <a:ea typeface="Times New Roman"/>
              </a:rPr>
              <a:t>CO</a:t>
            </a:r>
            <a:r>
              <a:rPr lang="en-US" sz="2000" baseline="-25000" dirty="0">
                <a:ea typeface="Times New Roman"/>
              </a:rPr>
              <a:t>2</a:t>
            </a:r>
            <a:r>
              <a:rPr lang="en-US" sz="2000" dirty="0">
                <a:ea typeface="Times New Roman"/>
              </a:rPr>
              <a:t> concentrations and </a:t>
            </a:r>
            <a:r>
              <a:rPr lang="en-US" sz="2000" dirty="0" smtClean="0">
                <a:ea typeface="Times New Roman"/>
              </a:rPr>
              <a:t>time-varying </a:t>
            </a:r>
            <a:r>
              <a:rPr lang="en-US" sz="2000" dirty="0">
                <a:ea typeface="Times New Roman"/>
              </a:rPr>
              <a:t>CO</a:t>
            </a:r>
            <a:r>
              <a:rPr lang="en-US" sz="2000" baseline="-25000" dirty="0">
                <a:ea typeface="Times New Roman"/>
              </a:rPr>
              <a:t>2</a:t>
            </a:r>
            <a:r>
              <a:rPr lang="en-US" sz="2000" dirty="0">
                <a:ea typeface="Times New Roman"/>
              </a:rPr>
              <a:t> concentrations in </a:t>
            </a:r>
            <a:r>
              <a:rPr lang="en-US" sz="2000" dirty="0" smtClean="0">
                <a:ea typeface="Times New Roman"/>
              </a:rPr>
              <a:t>test </a:t>
            </a:r>
            <a:r>
              <a:rPr lang="en-US" sz="2000" dirty="0">
                <a:ea typeface="Times New Roman"/>
              </a:rPr>
              <a:t>suite need to be measured </a:t>
            </a:r>
            <a:r>
              <a:rPr lang="en-US" sz="2000" dirty="0" smtClean="0">
                <a:ea typeface="Times New Roman"/>
              </a:rPr>
              <a:t>within ± </a:t>
            </a:r>
            <a:r>
              <a:rPr lang="en-US" sz="2000" dirty="0">
                <a:ea typeface="Times New Roman"/>
              </a:rPr>
              <a:t>10 ppm.</a:t>
            </a:r>
          </a:p>
          <a:p>
            <a:pPr marL="285750" indent="-285750">
              <a:spcAft>
                <a:spcPts val="1800"/>
              </a:spcAft>
              <a:buFont typeface="Arial" panose="020B0604020202020204" pitchFamily="34" charset="0"/>
              <a:buChar char="•"/>
            </a:pPr>
            <a:r>
              <a:rPr lang="en-US" sz="2000" dirty="0" smtClean="0">
                <a:ea typeface="Times New Roman"/>
              </a:rPr>
              <a:t>Non-linear </a:t>
            </a:r>
            <a:r>
              <a:rPr lang="en-US" sz="2000" dirty="0">
                <a:ea typeface="Times New Roman"/>
              </a:rPr>
              <a:t>regression </a:t>
            </a:r>
            <a:r>
              <a:rPr lang="en-US" sz="2000" dirty="0" smtClean="0">
                <a:ea typeface="Times New Roman"/>
              </a:rPr>
              <a:t>used </a:t>
            </a:r>
            <a:r>
              <a:rPr lang="en-US" sz="2000" dirty="0">
                <a:ea typeface="Times New Roman"/>
              </a:rPr>
              <a:t>to determine </a:t>
            </a:r>
            <a:r>
              <a:rPr lang="en-US" sz="2000" dirty="0" smtClean="0">
                <a:ea typeface="Times New Roman"/>
              </a:rPr>
              <a:t>equilibrium </a:t>
            </a:r>
            <a:r>
              <a:rPr lang="en-US" sz="2000" dirty="0">
                <a:ea typeface="Times New Roman"/>
              </a:rPr>
              <a:t>CO</a:t>
            </a:r>
            <a:r>
              <a:rPr lang="en-US" sz="2000" baseline="-25000" dirty="0">
                <a:ea typeface="Times New Roman"/>
              </a:rPr>
              <a:t>2</a:t>
            </a:r>
            <a:r>
              <a:rPr lang="en-US" sz="2000" dirty="0">
                <a:ea typeface="Times New Roman"/>
              </a:rPr>
              <a:t> concentration in </a:t>
            </a:r>
            <a:r>
              <a:rPr lang="en-US" sz="2000" dirty="0" smtClean="0">
                <a:ea typeface="Times New Roman"/>
              </a:rPr>
              <a:t>test </a:t>
            </a:r>
            <a:r>
              <a:rPr lang="en-US" sz="2000" dirty="0">
                <a:ea typeface="Times New Roman"/>
              </a:rPr>
              <a:t>suite with </a:t>
            </a:r>
            <a:r>
              <a:rPr lang="en-US" sz="2000" dirty="0" smtClean="0">
                <a:ea typeface="Times New Roman"/>
              </a:rPr>
              <a:t>accuracy </a:t>
            </a:r>
            <a:r>
              <a:rPr lang="en-US" sz="2000" dirty="0">
                <a:ea typeface="Times New Roman"/>
              </a:rPr>
              <a:t>of about ±</a:t>
            </a:r>
            <a:r>
              <a:rPr lang="en-US" sz="2000" dirty="0" smtClean="0">
                <a:ea typeface="Times New Roman"/>
              </a:rPr>
              <a:t> </a:t>
            </a:r>
            <a:r>
              <a:rPr lang="en-US" sz="2000" dirty="0">
                <a:ea typeface="Times New Roman"/>
              </a:rPr>
              <a:t>10 ppm</a:t>
            </a:r>
            <a:r>
              <a:rPr lang="en-US" sz="2000" dirty="0" smtClean="0">
                <a:ea typeface="Times New Roman"/>
              </a:rPr>
              <a:t>. Accuracy of technique almost </a:t>
            </a:r>
            <a:r>
              <a:rPr lang="en-US" sz="2000" dirty="0">
                <a:ea typeface="Times New Roman"/>
              </a:rPr>
              <a:t>entirely dependent on </a:t>
            </a:r>
            <a:r>
              <a:rPr lang="en-US" sz="2000" dirty="0" smtClean="0">
                <a:ea typeface="Times New Roman"/>
              </a:rPr>
              <a:t>accuracy </a:t>
            </a:r>
            <a:r>
              <a:rPr lang="en-US" sz="2000" dirty="0">
                <a:ea typeface="Times New Roman"/>
              </a:rPr>
              <a:t>in measuring </a:t>
            </a:r>
            <a:r>
              <a:rPr lang="en-US" sz="2000" dirty="0" smtClean="0">
                <a:ea typeface="Times New Roman"/>
              </a:rPr>
              <a:t>initial </a:t>
            </a:r>
            <a:r>
              <a:rPr lang="en-US" sz="2000" dirty="0">
                <a:ea typeface="Times New Roman"/>
              </a:rPr>
              <a:t>CO</a:t>
            </a:r>
            <a:r>
              <a:rPr lang="en-US" sz="2000" baseline="-25000" dirty="0">
                <a:ea typeface="Times New Roman"/>
              </a:rPr>
              <a:t>2</a:t>
            </a:r>
            <a:r>
              <a:rPr lang="en-US" sz="2000" dirty="0">
                <a:ea typeface="Times New Roman"/>
              </a:rPr>
              <a:t> concentration in </a:t>
            </a:r>
            <a:r>
              <a:rPr lang="en-US" sz="2000" dirty="0" smtClean="0">
                <a:ea typeface="Times New Roman"/>
              </a:rPr>
              <a:t>test </a:t>
            </a:r>
            <a:r>
              <a:rPr lang="en-US" sz="2000" dirty="0">
                <a:ea typeface="Times New Roman"/>
              </a:rPr>
              <a:t>suite at </a:t>
            </a:r>
            <a:r>
              <a:rPr lang="en-US" sz="2000" dirty="0" smtClean="0">
                <a:ea typeface="Times New Roman"/>
              </a:rPr>
              <a:t>start </a:t>
            </a:r>
            <a:r>
              <a:rPr lang="en-US" sz="2000" dirty="0">
                <a:ea typeface="Times New Roman"/>
              </a:rPr>
              <a:t>of </a:t>
            </a:r>
            <a:r>
              <a:rPr lang="en-US" sz="2000" dirty="0" smtClean="0">
                <a:ea typeface="Times New Roman"/>
              </a:rPr>
              <a:t>decay </a:t>
            </a:r>
            <a:r>
              <a:rPr lang="en-US" sz="2000" dirty="0">
                <a:ea typeface="Times New Roman"/>
              </a:rPr>
              <a:t>period.</a:t>
            </a:r>
          </a:p>
          <a:p>
            <a:pPr marL="285750" indent="-285750">
              <a:spcAft>
                <a:spcPts val="1800"/>
              </a:spcAft>
              <a:buFont typeface="Arial" panose="020B0604020202020204" pitchFamily="34" charset="0"/>
              <a:buChar char="•"/>
            </a:pPr>
            <a:r>
              <a:rPr lang="en-US" sz="2000" dirty="0" smtClean="0">
                <a:ea typeface="Times New Roman"/>
              </a:rPr>
              <a:t>Average </a:t>
            </a:r>
            <a:r>
              <a:rPr lang="en-US" sz="2000" dirty="0">
                <a:ea typeface="Times New Roman"/>
              </a:rPr>
              <a:t>CO</a:t>
            </a:r>
            <a:r>
              <a:rPr lang="en-US" sz="2000" baseline="-25000" dirty="0">
                <a:ea typeface="Times New Roman"/>
              </a:rPr>
              <a:t>2</a:t>
            </a:r>
            <a:r>
              <a:rPr lang="en-US" sz="2000" dirty="0">
                <a:ea typeface="Times New Roman"/>
              </a:rPr>
              <a:t> concentration of </a:t>
            </a:r>
            <a:r>
              <a:rPr lang="en-US" sz="2000" dirty="0" smtClean="0">
                <a:ea typeface="Times New Roman"/>
              </a:rPr>
              <a:t>transfer </a:t>
            </a:r>
            <a:r>
              <a:rPr lang="en-US" sz="2000" dirty="0">
                <a:ea typeface="Times New Roman"/>
              </a:rPr>
              <a:t>air needs to be estimated within ±</a:t>
            </a:r>
            <a:r>
              <a:rPr lang="en-US" sz="2000" dirty="0" smtClean="0">
                <a:ea typeface="Times New Roman"/>
              </a:rPr>
              <a:t> </a:t>
            </a:r>
            <a:r>
              <a:rPr lang="en-US" sz="2000" dirty="0">
                <a:ea typeface="Times New Roman"/>
              </a:rPr>
              <a:t>100 ppm when </a:t>
            </a:r>
            <a:r>
              <a:rPr lang="en-US" sz="2000" dirty="0" smtClean="0">
                <a:ea typeface="Times New Roman"/>
              </a:rPr>
              <a:t>transfer </a:t>
            </a:r>
            <a:r>
              <a:rPr lang="en-US" sz="2000" dirty="0">
                <a:ea typeface="Times New Roman"/>
              </a:rPr>
              <a:t>air fraction </a:t>
            </a:r>
            <a:r>
              <a:rPr lang="en-US" sz="2000" dirty="0" smtClean="0">
                <a:ea typeface="Times New Roman"/>
              </a:rPr>
              <a:t>50</a:t>
            </a:r>
            <a:r>
              <a:rPr lang="en-US" sz="2000" dirty="0">
                <a:ea typeface="Times New Roman"/>
              </a:rPr>
              <a:t>% or less and </a:t>
            </a:r>
            <a:r>
              <a:rPr lang="en-US" sz="2000" dirty="0" smtClean="0">
                <a:ea typeface="Times New Roman"/>
              </a:rPr>
              <a:t>air </a:t>
            </a:r>
            <a:r>
              <a:rPr lang="en-US" sz="2000" dirty="0">
                <a:ea typeface="Times New Roman"/>
              </a:rPr>
              <a:t>change rate in </a:t>
            </a:r>
            <a:r>
              <a:rPr lang="en-US" sz="2000" dirty="0" smtClean="0">
                <a:ea typeface="Times New Roman"/>
              </a:rPr>
              <a:t>test </a:t>
            </a:r>
            <a:r>
              <a:rPr lang="en-US" sz="2000" dirty="0">
                <a:ea typeface="Times New Roman"/>
              </a:rPr>
              <a:t>suite </a:t>
            </a:r>
            <a:r>
              <a:rPr lang="en-US" sz="2000" dirty="0" smtClean="0">
                <a:latin typeface="Calibri"/>
                <a:ea typeface="Times New Roman"/>
                <a:cs typeface="Calibri"/>
              </a:rPr>
              <a:t>≤ </a:t>
            </a:r>
            <a:r>
              <a:rPr lang="en-US" sz="2000" dirty="0" smtClean="0">
                <a:ea typeface="Times New Roman"/>
              </a:rPr>
              <a:t>1.5 ach. </a:t>
            </a:r>
            <a:r>
              <a:rPr lang="en-US" sz="2000" dirty="0">
                <a:ea typeface="Times New Roman"/>
              </a:rPr>
              <a:t>Higher transfer air fractions and higher air change rates require more accurate </a:t>
            </a:r>
            <a:r>
              <a:rPr lang="en-US" sz="2000" dirty="0" smtClean="0">
                <a:ea typeface="Times New Roman"/>
              </a:rPr>
              <a:t>estimates (difficult </a:t>
            </a:r>
            <a:r>
              <a:rPr lang="en-US" sz="2000" dirty="0">
                <a:ea typeface="Times New Roman"/>
              </a:rPr>
              <a:t>to </a:t>
            </a:r>
            <a:r>
              <a:rPr lang="en-US" sz="2000" dirty="0" smtClean="0">
                <a:ea typeface="Times New Roman"/>
              </a:rPr>
              <a:t>make), but transfer </a:t>
            </a:r>
            <a:r>
              <a:rPr lang="en-US" sz="2000" dirty="0">
                <a:ea typeface="Times New Roman"/>
              </a:rPr>
              <a:t>air fractions </a:t>
            </a:r>
            <a:r>
              <a:rPr lang="en-US" sz="2000" dirty="0" smtClean="0">
                <a:ea typeface="Times New Roman"/>
              </a:rPr>
              <a:t>less </a:t>
            </a:r>
            <a:r>
              <a:rPr lang="en-US" sz="2000" dirty="0">
                <a:ea typeface="Times New Roman"/>
              </a:rPr>
              <a:t>important at </a:t>
            </a:r>
            <a:r>
              <a:rPr lang="en-US" sz="2000" dirty="0" smtClean="0">
                <a:ea typeface="Times New Roman"/>
              </a:rPr>
              <a:t>higher </a:t>
            </a:r>
            <a:r>
              <a:rPr lang="en-US" sz="2000" dirty="0">
                <a:ea typeface="Times New Roman"/>
              </a:rPr>
              <a:t>air change rates, because </a:t>
            </a:r>
            <a:r>
              <a:rPr lang="en-US" sz="2000" dirty="0" smtClean="0">
                <a:ea typeface="Times New Roman"/>
              </a:rPr>
              <a:t>suite more </a:t>
            </a:r>
            <a:r>
              <a:rPr lang="en-US" sz="2000" dirty="0">
                <a:ea typeface="Times New Roman"/>
              </a:rPr>
              <a:t>likely </a:t>
            </a:r>
            <a:r>
              <a:rPr lang="en-US" sz="2000" dirty="0" smtClean="0">
                <a:ea typeface="Times New Roman"/>
              </a:rPr>
              <a:t>receiving </a:t>
            </a:r>
            <a:r>
              <a:rPr lang="en-US" sz="2000" dirty="0">
                <a:ea typeface="Times New Roman"/>
              </a:rPr>
              <a:t>outdoor air directly.</a:t>
            </a:r>
          </a:p>
          <a:p>
            <a:pPr marL="285750" indent="-285750">
              <a:buFont typeface="Arial" panose="020B0604020202020204" pitchFamily="34" charset="0"/>
              <a:buChar char="•"/>
            </a:pPr>
            <a:r>
              <a:rPr lang="en-US" sz="2000" dirty="0">
                <a:ea typeface="Times New Roman"/>
              </a:rPr>
              <a:t>CO</a:t>
            </a:r>
            <a:r>
              <a:rPr lang="en-US" sz="2000" baseline="-25000" dirty="0">
                <a:ea typeface="Times New Roman"/>
              </a:rPr>
              <a:t>2</a:t>
            </a:r>
            <a:r>
              <a:rPr lang="en-US" sz="2000" dirty="0">
                <a:ea typeface="Times New Roman"/>
              </a:rPr>
              <a:t> </a:t>
            </a:r>
            <a:r>
              <a:rPr lang="en-US" sz="2000" dirty="0" smtClean="0">
                <a:ea typeface="Times New Roman"/>
              </a:rPr>
              <a:t>concentration sample period </a:t>
            </a:r>
            <a:r>
              <a:rPr lang="en-US" sz="2000" dirty="0">
                <a:ea typeface="Times New Roman"/>
              </a:rPr>
              <a:t>of approximately 2 hours </a:t>
            </a:r>
            <a:r>
              <a:rPr lang="en-US" sz="2000" dirty="0" smtClean="0">
                <a:ea typeface="Times New Roman"/>
              </a:rPr>
              <a:t>within </a:t>
            </a:r>
            <a:r>
              <a:rPr lang="en-US" sz="2000" dirty="0">
                <a:ea typeface="Times New Roman"/>
              </a:rPr>
              <a:t>decay period provides sufficient accuracy in determining </a:t>
            </a:r>
            <a:r>
              <a:rPr lang="en-US" sz="2000" dirty="0" smtClean="0">
                <a:ea typeface="Times New Roman"/>
              </a:rPr>
              <a:t>transfer </a:t>
            </a:r>
            <a:r>
              <a:rPr lang="en-US" sz="2000" dirty="0">
                <a:ea typeface="Times New Roman"/>
              </a:rPr>
              <a:t>air fraction. </a:t>
            </a:r>
            <a:r>
              <a:rPr lang="en-US" sz="2000" dirty="0" smtClean="0">
                <a:ea typeface="Times New Roman"/>
              </a:rPr>
              <a:t>Longer </a:t>
            </a:r>
            <a:r>
              <a:rPr lang="en-US" sz="2000" dirty="0">
                <a:ea typeface="Times New Roman"/>
              </a:rPr>
              <a:t>sample periods do not significantly improve </a:t>
            </a:r>
            <a:r>
              <a:rPr lang="en-US" sz="2000" dirty="0" smtClean="0">
                <a:ea typeface="Times New Roman"/>
              </a:rPr>
              <a:t>uncertainty </a:t>
            </a:r>
            <a:r>
              <a:rPr lang="en-US" sz="2000" dirty="0">
                <a:ea typeface="Times New Roman"/>
              </a:rPr>
              <a:t>in calculating </a:t>
            </a:r>
            <a:r>
              <a:rPr lang="en-US" sz="2000" dirty="0" smtClean="0">
                <a:ea typeface="Times New Roman"/>
              </a:rPr>
              <a:t>transfer fraction.</a:t>
            </a:r>
            <a:endParaRPr lang="en-CA" dirty="0">
              <a:effectLst/>
              <a:latin typeface="Times New Roman"/>
              <a:ea typeface="Times New Roman"/>
            </a:endParaRPr>
          </a:p>
        </p:txBody>
      </p:sp>
    </p:spTree>
    <p:extLst>
      <p:ext uri="{BB962C8B-B14F-4D97-AF65-F5344CB8AC3E}">
        <p14:creationId xmlns:p14="http://schemas.microsoft.com/office/powerpoint/2010/main" val="40479197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Field Tests to Determine Key Parameters</a:t>
            </a:r>
            <a:endParaRPr lang="en-CA" dirty="0"/>
          </a:p>
        </p:txBody>
      </p:sp>
      <p:sp>
        <p:nvSpPr>
          <p:cNvPr id="4" name="Rectangle 3"/>
          <p:cNvSpPr/>
          <p:nvPr/>
        </p:nvSpPr>
        <p:spPr>
          <a:xfrm>
            <a:off x="266329" y="1456122"/>
            <a:ext cx="8691239" cy="4785926"/>
          </a:xfrm>
          <a:prstGeom prst="rect">
            <a:avLst/>
          </a:prstGeom>
        </p:spPr>
        <p:txBody>
          <a:bodyPr wrap="square">
            <a:spAutoFit/>
          </a:bodyPr>
          <a:lstStyle/>
          <a:p>
            <a:pPr marR="0" lvl="0">
              <a:spcBef>
                <a:spcPts val="0"/>
              </a:spcBef>
              <a:spcAft>
                <a:spcPts val="600"/>
              </a:spcAft>
            </a:pPr>
            <a:r>
              <a:rPr lang="en-US" sz="2000" b="1" dirty="0">
                <a:ea typeface="Times New Roman"/>
              </a:rPr>
              <a:t>Test Set 1:  Normal and External Driving Forces</a:t>
            </a:r>
            <a:endParaRPr lang="en-CA" sz="2000" dirty="0">
              <a:ea typeface="Times New Roman"/>
            </a:endParaRPr>
          </a:p>
          <a:p>
            <a:pPr>
              <a:spcAft>
                <a:spcPts val="1800"/>
              </a:spcAft>
            </a:pPr>
            <a:r>
              <a:rPr lang="en-US" sz="2000" dirty="0">
                <a:ea typeface="Times New Roman"/>
              </a:rPr>
              <a:t>Locate leakage openings of </a:t>
            </a:r>
            <a:r>
              <a:rPr lang="en-US" sz="2000" dirty="0" smtClean="0">
                <a:ea typeface="Times New Roman"/>
              </a:rPr>
              <a:t>test </a:t>
            </a:r>
            <a:r>
              <a:rPr lang="en-US" sz="2000" dirty="0">
                <a:ea typeface="Times New Roman"/>
              </a:rPr>
              <a:t>suite and </a:t>
            </a:r>
            <a:r>
              <a:rPr lang="en-US" sz="2000" dirty="0" smtClean="0">
                <a:ea typeface="Times New Roman"/>
              </a:rPr>
              <a:t>building using visual inspection and smoke tube. Measure pressure </a:t>
            </a:r>
            <a:r>
              <a:rPr lang="en-US" sz="2000" dirty="0">
                <a:ea typeface="Times New Roman"/>
              </a:rPr>
              <a:t>differences </a:t>
            </a:r>
            <a:r>
              <a:rPr lang="en-US" sz="2000" dirty="0" smtClean="0">
                <a:ea typeface="Times New Roman"/>
              </a:rPr>
              <a:t>(</a:t>
            </a:r>
            <a:r>
              <a:rPr lang="el-GR" sz="2000" dirty="0">
                <a:ea typeface="Times New Roman"/>
              </a:rPr>
              <a:t>Δ</a:t>
            </a:r>
            <a:r>
              <a:rPr lang="en-US" sz="2000" dirty="0">
                <a:ea typeface="Times New Roman"/>
              </a:rPr>
              <a:t>P) across </a:t>
            </a:r>
            <a:r>
              <a:rPr lang="en-US" sz="2000" dirty="0" smtClean="0">
                <a:ea typeface="Times New Roman"/>
              </a:rPr>
              <a:t>openings </a:t>
            </a:r>
            <a:r>
              <a:rPr lang="en-US" sz="2000" dirty="0">
                <a:ea typeface="Times New Roman"/>
              </a:rPr>
              <a:t>with </a:t>
            </a:r>
            <a:r>
              <a:rPr lang="en-US" sz="2000" dirty="0" smtClean="0">
                <a:ea typeface="Times New Roman"/>
              </a:rPr>
              <a:t>suite </a:t>
            </a:r>
            <a:r>
              <a:rPr lang="en-US" sz="2000" dirty="0">
                <a:ea typeface="Times New Roman"/>
              </a:rPr>
              <a:t>operating normally. </a:t>
            </a:r>
            <a:r>
              <a:rPr lang="en-US" sz="2000" dirty="0" smtClean="0">
                <a:ea typeface="Times New Roman"/>
              </a:rPr>
              <a:t>Together</a:t>
            </a:r>
            <a:r>
              <a:rPr lang="en-US" sz="2000" dirty="0">
                <a:ea typeface="Times New Roman"/>
              </a:rPr>
              <a:t>, </a:t>
            </a:r>
            <a:r>
              <a:rPr lang="en-US" sz="2000" dirty="0" smtClean="0">
                <a:ea typeface="Times New Roman"/>
              </a:rPr>
              <a:t>location </a:t>
            </a:r>
            <a:r>
              <a:rPr lang="en-US" sz="2000" dirty="0">
                <a:ea typeface="Times New Roman"/>
              </a:rPr>
              <a:t>and </a:t>
            </a:r>
            <a:r>
              <a:rPr lang="el-GR" sz="2000" dirty="0" smtClean="0">
                <a:ea typeface="Times New Roman"/>
              </a:rPr>
              <a:t>Δ</a:t>
            </a:r>
            <a:r>
              <a:rPr lang="en-US" sz="2000" dirty="0" smtClean="0">
                <a:ea typeface="Times New Roman"/>
              </a:rPr>
              <a:t>P data used </a:t>
            </a:r>
            <a:r>
              <a:rPr lang="en-US" sz="2000" dirty="0">
                <a:ea typeface="Times New Roman"/>
              </a:rPr>
              <a:t>to assess </a:t>
            </a:r>
            <a:r>
              <a:rPr lang="en-US" sz="2000" dirty="0" smtClean="0">
                <a:ea typeface="Times New Roman"/>
              </a:rPr>
              <a:t>potential </a:t>
            </a:r>
            <a:r>
              <a:rPr lang="en-US" sz="2000" dirty="0">
                <a:ea typeface="Times New Roman"/>
              </a:rPr>
              <a:t>for outdoor air and transfer air to enter and exit </a:t>
            </a:r>
            <a:r>
              <a:rPr lang="en-US" sz="2000" dirty="0" smtClean="0">
                <a:ea typeface="Times New Roman"/>
              </a:rPr>
              <a:t>suite (</a:t>
            </a:r>
            <a:r>
              <a:rPr lang="en-US" sz="2000" dirty="0">
                <a:ea typeface="Times New Roman"/>
              </a:rPr>
              <a:t>assuming </a:t>
            </a:r>
            <a:r>
              <a:rPr lang="en-US" sz="2000" dirty="0" smtClean="0">
                <a:ea typeface="Times New Roman"/>
              </a:rPr>
              <a:t>constant </a:t>
            </a:r>
            <a:r>
              <a:rPr lang="en-US" sz="2000" dirty="0">
                <a:ea typeface="Times New Roman"/>
              </a:rPr>
              <a:t>corridor air supply</a:t>
            </a:r>
            <a:r>
              <a:rPr lang="en-US" sz="2000" dirty="0" smtClean="0">
                <a:ea typeface="Times New Roman"/>
              </a:rPr>
              <a:t>). At top of building</a:t>
            </a:r>
            <a:r>
              <a:rPr lang="en-US" sz="2000" dirty="0">
                <a:ea typeface="Times New Roman"/>
              </a:rPr>
              <a:t>, measure </a:t>
            </a:r>
            <a:r>
              <a:rPr lang="en-US" sz="2000" dirty="0" smtClean="0">
                <a:ea typeface="Times New Roman"/>
              </a:rPr>
              <a:t>wind </a:t>
            </a:r>
            <a:r>
              <a:rPr lang="en-US" sz="2000" dirty="0">
                <a:ea typeface="Times New Roman"/>
              </a:rPr>
              <a:t>speed, wind direction, and outdoor temperature. </a:t>
            </a:r>
            <a:r>
              <a:rPr lang="en-US" sz="2000" dirty="0" smtClean="0">
                <a:ea typeface="Times New Roman"/>
              </a:rPr>
              <a:t>Weather </a:t>
            </a:r>
            <a:r>
              <a:rPr lang="en-US" sz="2000" dirty="0">
                <a:ea typeface="Times New Roman"/>
              </a:rPr>
              <a:t>data </a:t>
            </a:r>
            <a:r>
              <a:rPr lang="en-US" sz="2000" dirty="0" smtClean="0">
                <a:ea typeface="Times New Roman"/>
              </a:rPr>
              <a:t>used </a:t>
            </a:r>
            <a:r>
              <a:rPr lang="en-US" sz="2000" dirty="0">
                <a:ea typeface="Times New Roman"/>
              </a:rPr>
              <a:t>to estimate </a:t>
            </a:r>
            <a:r>
              <a:rPr lang="en-US" sz="2000" dirty="0" smtClean="0">
                <a:ea typeface="Times New Roman"/>
              </a:rPr>
              <a:t>relative </a:t>
            </a:r>
            <a:r>
              <a:rPr lang="en-US" sz="2000" dirty="0">
                <a:ea typeface="Times New Roman"/>
              </a:rPr>
              <a:t>magnitudes of </a:t>
            </a:r>
            <a:r>
              <a:rPr lang="en-US" sz="2000" dirty="0" smtClean="0">
                <a:ea typeface="Times New Roman"/>
              </a:rPr>
              <a:t>stack- and wind-induced external driving forces.</a:t>
            </a:r>
          </a:p>
          <a:p>
            <a:pPr marL="228600" marR="0" indent="-228600">
              <a:spcBef>
                <a:spcPts val="0"/>
              </a:spcBef>
              <a:spcAft>
                <a:spcPts val="600"/>
              </a:spcAft>
            </a:pPr>
            <a:r>
              <a:rPr lang="en-US" sz="2000" b="1" dirty="0" smtClean="0">
                <a:ea typeface="Times New Roman"/>
              </a:rPr>
              <a:t>Test </a:t>
            </a:r>
            <a:r>
              <a:rPr lang="en-US" sz="2000" b="1" dirty="0">
                <a:ea typeface="Times New Roman"/>
              </a:rPr>
              <a:t>Set 2:  Pressure and Airflow Capabilities of Suite Exhaust Devices</a:t>
            </a:r>
            <a:endParaRPr lang="en-CA" sz="2000" dirty="0">
              <a:ea typeface="Times New Roman"/>
            </a:endParaRPr>
          </a:p>
          <a:p>
            <a:pPr>
              <a:spcAft>
                <a:spcPts val="600"/>
              </a:spcAft>
            </a:pPr>
            <a:r>
              <a:rPr lang="en-US" sz="2000" dirty="0" smtClean="0">
                <a:ea typeface="Times New Roman"/>
              </a:rPr>
              <a:t>Measure </a:t>
            </a:r>
            <a:r>
              <a:rPr lang="el-GR" sz="2000" dirty="0">
                <a:ea typeface="Times New Roman"/>
              </a:rPr>
              <a:t>Δ</a:t>
            </a:r>
            <a:r>
              <a:rPr lang="en-US" sz="2000" dirty="0" smtClean="0">
                <a:ea typeface="Times New Roman"/>
              </a:rPr>
              <a:t>P (</a:t>
            </a:r>
            <a:r>
              <a:rPr lang="en-US" sz="2000" dirty="0">
                <a:ea typeface="Times New Roman"/>
              </a:rPr>
              <a:t>suite to outdoors and </a:t>
            </a:r>
            <a:r>
              <a:rPr lang="en-US" sz="2000" dirty="0" smtClean="0">
                <a:ea typeface="Times New Roman"/>
              </a:rPr>
              <a:t>suite </a:t>
            </a:r>
            <a:r>
              <a:rPr lang="en-US" sz="2000" dirty="0">
                <a:ea typeface="Times New Roman"/>
              </a:rPr>
              <a:t>to corridor) </a:t>
            </a:r>
            <a:r>
              <a:rPr lang="en-US" sz="2000" dirty="0" smtClean="0">
                <a:ea typeface="Times New Roman"/>
              </a:rPr>
              <a:t>induced </a:t>
            </a:r>
            <a:r>
              <a:rPr lang="en-US" sz="2000" dirty="0">
                <a:ea typeface="Times New Roman"/>
              </a:rPr>
              <a:t>by operating </a:t>
            </a:r>
            <a:r>
              <a:rPr lang="en-US" sz="2000" dirty="0" smtClean="0">
                <a:ea typeface="Times New Roman"/>
              </a:rPr>
              <a:t>exhaust </a:t>
            </a:r>
            <a:r>
              <a:rPr lang="en-US" sz="2000" dirty="0">
                <a:ea typeface="Times New Roman"/>
              </a:rPr>
              <a:t>devices separately and in combination within </a:t>
            </a:r>
            <a:r>
              <a:rPr lang="en-US" sz="2000" dirty="0" smtClean="0">
                <a:ea typeface="Times New Roman"/>
              </a:rPr>
              <a:t>suite</a:t>
            </a:r>
            <a:r>
              <a:rPr lang="en-US" sz="2000" dirty="0">
                <a:ea typeface="Times New Roman"/>
              </a:rPr>
              <a:t>. </a:t>
            </a:r>
            <a:r>
              <a:rPr lang="en-US" sz="2000" dirty="0" smtClean="0">
                <a:ea typeface="Times New Roman"/>
              </a:rPr>
              <a:t>Data </a:t>
            </a:r>
            <a:r>
              <a:rPr lang="en-US" sz="2000" dirty="0">
                <a:ea typeface="Times New Roman"/>
              </a:rPr>
              <a:t>used to quantify </a:t>
            </a:r>
            <a:r>
              <a:rPr lang="en-US" sz="2000" dirty="0" smtClean="0">
                <a:ea typeface="Times New Roman"/>
              </a:rPr>
              <a:t>internal </a:t>
            </a:r>
            <a:r>
              <a:rPr lang="en-US" sz="2000" dirty="0">
                <a:ea typeface="Times New Roman"/>
              </a:rPr>
              <a:t>driving </a:t>
            </a:r>
            <a:r>
              <a:rPr lang="en-US" sz="2000" dirty="0" smtClean="0">
                <a:ea typeface="Times New Roman"/>
              </a:rPr>
              <a:t>forces. Also</a:t>
            </a:r>
            <a:r>
              <a:rPr lang="en-US" sz="2000" dirty="0">
                <a:ea typeface="Times New Roman"/>
              </a:rPr>
              <a:t>, </a:t>
            </a:r>
            <a:r>
              <a:rPr lang="en-US" sz="2000" dirty="0" smtClean="0">
                <a:ea typeface="Times New Roman"/>
              </a:rPr>
              <a:t>use blower door assembly to </a:t>
            </a:r>
            <a:r>
              <a:rPr lang="en-US" sz="2000" dirty="0">
                <a:ea typeface="Times New Roman"/>
              </a:rPr>
              <a:t>quantify “as installed” </a:t>
            </a:r>
            <a:r>
              <a:rPr lang="en-US" sz="2000" dirty="0" smtClean="0">
                <a:ea typeface="Times New Roman"/>
              </a:rPr>
              <a:t>airflow capacity of each suite </a:t>
            </a:r>
            <a:r>
              <a:rPr lang="en-US" sz="2000" dirty="0">
                <a:ea typeface="Times New Roman"/>
              </a:rPr>
              <a:t>exhaust device while </a:t>
            </a:r>
            <a:r>
              <a:rPr lang="en-US" sz="2000" dirty="0" smtClean="0">
                <a:ea typeface="Times New Roman"/>
              </a:rPr>
              <a:t>it’s </a:t>
            </a:r>
            <a:r>
              <a:rPr lang="en-US" sz="2000" dirty="0">
                <a:ea typeface="Times New Roman"/>
              </a:rPr>
              <a:t>operating against </a:t>
            </a:r>
            <a:r>
              <a:rPr lang="en-US" sz="2000" dirty="0" smtClean="0">
                <a:ea typeface="Times New Roman"/>
              </a:rPr>
              <a:t>fixed </a:t>
            </a:r>
            <a:r>
              <a:rPr lang="en-US" sz="2000" dirty="0">
                <a:ea typeface="Times New Roman"/>
              </a:rPr>
              <a:t>indoor-outdoor </a:t>
            </a:r>
            <a:r>
              <a:rPr lang="el-GR" sz="2000" dirty="0">
                <a:ea typeface="Times New Roman"/>
              </a:rPr>
              <a:t>Δ</a:t>
            </a:r>
            <a:r>
              <a:rPr lang="en-US" sz="2000" dirty="0">
                <a:ea typeface="Times New Roman"/>
              </a:rPr>
              <a:t>P of 20 Pa</a:t>
            </a:r>
            <a:r>
              <a:rPr lang="en-US" sz="2000" dirty="0" smtClean="0">
                <a:ea typeface="Times New Roman"/>
              </a:rPr>
              <a:t>.</a:t>
            </a:r>
            <a:endParaRPr lang="en-CA" sz="2000" dirty="0">
              <a:effectLst/>
              <a:ea typeface="Times New Roman"/>
            </a:endParaRPr>
          </a:p>
        </p:txBody>
      </p:sp>
    </p:spTree>
    <p:extLst>
      <p:ext uri="{BB962C8B-B14F-4D97-AF65-F5344CB8AC3E}">
        <p14:creationId xmlns:p14="http://schemas.microsoft.com/office/powerpoint/2010/main" val="17376681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Field Tests to Determine Key Parameters</a:t>
            </a:r>
            <a:endParaRPr lang="en-CA" dirty="0"/>
          </a:p>
        </p:txBody>
      </p:sp>
      <p:sp>
        <p:nvSpPr>
          <p:cNvPr id="3" name="Rectangle 2"/>
          <p:cNvSpPr/>
          <p:nvPr/>
        </p:nvSpPr>
        <p:spPr>
          <a:xfrm>
            <a:off x="252000" y="1485399"/>
            <a:ext cx="8661600" cy="4401205"/>
          </a:xfrm>
          <a:prstGeom prst="rect">
            <a:avLst/>
          </a:prstGeom>
        </p:spPr>
        <p:txBody>
          <a:bodyPr wrap="square">
            <a:spAutoFit/>
          </a:bodyPr>
          <a:lstStyle/>
          <a:p>
            <a:pPr marR="0" lvl="0">
              <a:spcBef>
                <a:spcPts val="0"/>
              </a:spcBef>
              <a:spcAft>
                <a:spcPts val="600"/>
              </a:spcAft>
            </a:pPr>
            <a:r>
              <a:rPr lang="en-US" sz="2000" b="1" dirty="0">
                <a:ea typeface="Times New Roman"/>
              </a:rPr>
              <a:t>Test Set 3:  Corridor Supply Airflow Rates</a:t>
            </a:r>
            <a:endParaRPr lang="en-CA" sz="2000" dirty="0">
              <a:ea typeface="Times New Roman"/>
            </a:endParaRPr>
          </a:p>
          <a:p>
            <a:pPr>
              <a:spcAft>
                <a:spcPts val="600"/>
              </a:spcAft>
            </a:pPr>
            <a:r>
              <a:rPr lang="en-US" sz="2000" dirty="0">
                <a:ea typeface="Times New Roman"/>
              </a:rPr>
              <a:t>In </a:t>
            </a:r>
            <a:r>
              <a:rPr lang="en-US" sz="2000" dirty="0" smtClean="0">
                <a:ea typeface="Times New Roman"/>
              </a:rPr>
              <a:t>corridor </a:t>
            </a:r>
            <a:r>
              <a:rPr lang="en-US" sz="2000" dirty="0">
                <a:ea typeface="Times New Roman"/>
              </a:rPr>
              <a:t>adjoining </a:t>
            </a:r>
            <a:r>
              <a:rPr lang="en-US" sz="2000" dirty="0" smtClean="0">
                <a:ea typeface="Times New Roman"/>
              </a:rPr>
              <a:t>test </a:t>
            </a:r>
            <a:r>
              <a:rPr lang="en-US" sz="2000" dirty="0">
                <a:ea typeface="Times New Roman"/>
              </a:rPr>
              <a:t>suite, </a:t>
            </a:r>
            <a:r>
              <a:rPr lang="en-US" sz="2000" dirty="0" smtClean="0">
                <a:ea typeface="Times New Roman"/>
              </a:rPr>
              <a:t>use fan-compensated flow capture hood to measure corridor </a:t>
            </a:r>
            <a:r>
              <a:rPr lang="en-US" sz="2000" dirty="0">
                <a:ea typeface="Times New Roman"/>
              </a:rPr>
              <a:t>supply airflows for three different corridor leakage and winter weather combinations</a:t>
            </a:r>
            <a:r>
              <a:rPr lang="en-US" sz="2000" dirty="0" smtClean="0">
                <a:ea typeface="Times New Roman"/>
              </a:rPr>
              <a:t>: </a:t>
            </a:r>
            <a:r>
              <a:rPr lang="en-US" sz="2000" dirty="0">
                <a:ea typeface="Times New Roman"/>
              </a:rPr>
              <a:t>normal nighttime </a:t>
            </a:r>
            <a:r>
              <a:rPr lang="en-US" sz="2000" dirty="0" smtClean="0">
                <a:ea typeface="Times New Roman"/>
              </a:rPr>
              <a:t>and </a:t>
            </a:r>
            <a:r>
              <a:rPr lang="en-US" sz="2000" dirty="0">
                <a:ea typeface="Times New Roman"/>
              </a:rPr>
              <a:t>normal daytime operation, and increased leakage between </a:t>
            </a:r>
            <a:r>
              <a:rPr lang="en-US" sz="2000" dirty="0" smtClean="0">
                <a:ea typeface="Times New Roman"/>
              </a:rPr>
              <a:t>corridor </a:t>
            </a:r>
            <a:r>
              <a:rPr lang="en-US" sz="2000" dirty="0">
                <a:ea typeface="Times New Roman"/>
              </a:rPr>
              <a:t>and outdoors (during daytime operation).  </a:t>
            </a:r>
            <a:r>
              <a:rPr lang="en-US" sz="2000" dirty="0" smtClean="0">
                <a:ea typeface="Times New Roman"/>
              </a:rPr>
              <a:t>Airflows used </a:t>
            </a:r>
            <a:r>
              <a:rPr lang="en-US" sz="2000" dirty="0">
                <a:ea typeface="Times New Roman"/>
              </a:rPr>
              <a:t>to determine </a:t>
            </a:r>
            <a:r>
              <a:rPr lang="en-US" sz="2000" dirty="0" smtClean="0">
                <a:ea typeface="Times New Roman"/>
              </a:rPr>
              <a:t>response </a:t>
            </a:r>
            <a:r>
              <a:rPr lang="en-US" sz="2000" dirty="0">
                <a:ea typeface="Times New Roman"/>
              </a:rPr>
              <a:t>of </a:t>
            </a:r>
            <a:r>
              <a:rPr lang="en-US" sz="2000" dirty="0" smtClean="0">
                <a:ea typeface="Times New Roman"/>
              </a:rPr>
              <a:t>building’s </a:t>
            </a:r>
            <a:r>
              <a:rPr lang="en-US" sz="2000" dirty="0">
                <a:ea typeface="Times New Roman"/>
              </a:rPr>
              <a:t>corridor supply air system to </a:t>
            </a:r>
            <a:r>
              <a:rPr lang="en-US" sz="2000" dirty="0" smtClean="0">
                <a:ea typeface="Times New Roman"/>
              </a:rPr>
              <a:t>external </a:t>
            </a:r>
            <a:r>
              <a:rPr lang="en-US" sz="2000" dirty="0">
                <a:ea typeface="Times New Roman"/>
              </a:rPr>
              <a:t>driving forces and </a:t>
            </a:r>
            <a:r>
              <a:rPr lang="en-US" sz="2000" dirty="0" smtClean="0">
                <a:ea typeface="Times New Roman"/>
              </a:rPr>
              <a:t>leakage.</a:t>
            </a:r>
          </a:p>
          <a:p>
            <a:pPr>
              <a:spcAft>
                <a:spcPts val="600"/>
              </a:spcAft>
            </a:pPr>
            <a:endParaRPr lang="en-CA" sz="2000" dirty="0">
              <a:ea typeface="Times New Roman"/>
            </a:endParaRPr>
          </a:p>
          <a:p>
            <a:pPr marR="0" lvl="0">
              <a:spcBef>
                <a:spcPts val="0"/>
              </a:spcBef>
              <a:spcAft>
                <a:spcPts val="600"/>
              </a:spcAft>
            </a:pPr>
            <a:r>
              <a:rPr lang="en-US" sz="2000" b="1" dirty="0">
                <a:ea typeface="Times New Roman"/>
              </a:rPr>
              <a:t>Test Set 4:  Leakage Characteristics of Suite Access Doors</a:t>
            </a:r>
            <a:endParaRPr lang="en-CA" sz="2000" dirty="0">
              <a:ea typeface="Times New Roman"/>
            </a:endParaRPr>
          </a:p>
          <a:p>
            <a:pPr>
              <a:spcAft>
                <a:spcPts val="600"/>
              </a:spcAft>
            </a:pPr>
            <a:r>
              <a:rPr lang="en-US" sz="2000" dirty="0" smtClean="0">
                <a:ea typeface="Times New Roman"/>
              </a:rPr>
              <a:t>Use blower door assembly to </a:t>
            </a:r>
            <a:r>
              <a:rPr lang="en-US" sz="2000" dirty="0">
                <a:ea typeface="Times New Roman"/>
              </a:rPr>
              <a:t>determine </a:t>
            </a:r>
            <a:r>
              <a:rPr lang="en-US" sz="2000" dirty="0" smtClean="0">
                <a:ea typeface="Times New Roman"/>
              </a:rPr>
              <a:t>leakage </a:t>
            </a:r>
            <a:r>
              <a:rPr lang="en-US" sz="2000" dirty="0">
                <a:ea typeface="Times New Roman"/>
              </a:rPr>
              <a:t>characteristics of </a:t>
            </a:r>
            <a:r>
              <a:rPr lang="en-US" sz="2000" dirty="0" smtClean="0">
                <a:ea typeface="Times New Roman"/>
              </a:rPr>
              <a:t>test </a:t>
            </a:r>
            <a:r>
              <a:rPr lang="en-US" sz="2000" dirty="0">
                <a:ea typeface="Times New Roman"/>
              </a:rPr>
              <a:t>suite’s access </a:t>
            </a:r>
            <a:r>
              <a:rPr lang="en-US" sz="2000" dirty="0" smtClean="0">
                <a:ea typeface="Times New Roman"/>
              </a:rPr>
              <a:t>door (expected primary </a:t>
            </a:r>
            <a:r>
              <a:rPr lang="en-US" sz="2000" dirty="0">
                <a:ea typeface="Times New Roman"/>
              </a:rPr>
              <a:t>leakage site between </a:t>
            </a:r>
            <a:r>
              <a:rPr lang="en-US" sz="2000" dirty="0" smtClean="0">
                <a:ea typeface="Times New Roman"/>
              </a:rPr>
              <a:t>corridor </a:t>
            </a:r>
            <a:r>
              <a:rPr lang="en-US" sz="2000" dirty="0">
                <a:ea typeface="Times New Roman"/>
              </a:rPr>
              <a:t>and suite</a:t>
            </a:r>
            <a:r>
              <a:rPr lang="en-US" sz="2000" dirty="0" smtClean="0">
                <a:ea typeface="Times New Roman"/>
              </a:rPr>
              <a:t>). Door </a:t>
            </a:r>
            <a:r>
              <a:rPr lang="en-US" sz="2000" dirty="0">
                <a:ea typeface="Times New Roman"/>
              </a:rPr>
              <a:t>leakage area </a:t>
            </a:r>
            <a:r>
              <a:rPr lang="en-US" sz="2000" dirty="0" smtClean="0">
                <a:ea typeface="Times New Roman"/>
              </a:rPr>
              <a:t>used </a:t>
            </a:r>
            <a:r>
              <a:rPr lang="en-US" sz="2000" dirty="0">
                <a:ea typeface="Times New Roman"/>
              </a:rPr>
              <a:t>along with </a:t>
            </a:r>
            <a:r>
              <a:rPr lang="el-GR" sz="2000" dirty="0">
                <a:ea typeface="Times New Roman"/>
              </a:rPr>
              <a:t>Δ</a:t>
            </a:r>
            <a:r>
              <a:rPr lang="en-US" sz="2000" dirty="0">
                <a:ea typeface="Times New Roman"/>
              </a:rPr>
              <a:t>P data from Test Set 1 to calculate </a:t>
            </a:r>
            <a:r>
              <a:rPr lang="en-US" sz="2000" dirty="0" smtClean="0">
                <a:ea typeface="Times New Roman"/>
              </a:rPr>
              <a:t>range </a:t>
            </a:r>
            <a:r>
              <a:rPr lang="en-US" sz="2000" dirty="0">
                <a:ea typeface="Times New Roman"/>
              </a:rPr>
              <a:t>of airflow rates through </a:t>
            </a:r>
            <a:r>
              <a:rPr lang="en-US" sz="2000" dirty="0" smtClean="0">
                <a:ea typeface="Times New Roman"/>
              </a:rPr>
              <a:t>doorway.</a:t>
            </a:r>
            <a:endParaRPr lang="en-CA" sz="2000" dirty="0">
              <a:effectLst/>
              <a:ea typeface="Times New Roman"/>
            </a:endParaRPr>
          </a:p>
        </p:txBody>
      </p:sp>
    </p:spTree>
    <p:extLst>
      <p:ext uri="{BB962C8B-B14F-4D97-AF65-F5344CB8AC3E}">
        <p14:creationId xmlns:p14="http://schemas.microsoft.com/office/powerpoint/2010/main" val="9498029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Field Tests to Determine Key Parameters</a:t>
            </a:r>
            <a:endParaRPr lang="en-CA" dirty="0"/>
          </a:p>
        </p:txBody>
      </p:sp>
      <p:sp>
        <p:nvSpPr>
          <p:cNvPr id="3" name="Rectangle 2"/>
          <p:cNvSpPr/>
          <p:nvPr/>
        </p:nvSpPr>
        <p:spPr>
          <a:xfrm>
            <a:off x="252000" y="1504619"/>
            <a:ext cx="8661600" cy="4093428"/>
          </a:xfrm>
          <a:prstGeom prst="rect">
            <a:avLst/>
          </a:prstGeom>
        </p:spPr>
        <p:txBody>
          <a:bodyPr wrap="square">
            <a:spAutoFit/>
          </a:bodyPr>
          <a:lstStyle/>
          <a:p>
            <a:pPr marR="0" lvl="0">
              <a:spcBef>
                <a:spcPts val="0"/>
              </a:spcBef>
              <a:spcAft>
                <a:spcPts val="600"/>
              </a:spcAft>
            </a:pPr>
            <a:r>
              <a:rPr lang="en-US" sz="2000" b="1" dirty="0" smtClean="0">
                <a:ea typeface="Times New Roman"/>
              </a:rPr>
              <a:t>Test </a:t>
            </a:r>
            <a:r>
              <a:rPr lang="en-US" sz="2000" b="1" dirty="0">
                <a:ea typeface="Times New Roman"/>
              </a:rPr>
              <a:t>Set 5:  Magnitudes and Uniformity of Suite Air Change Rates</a:t>
            </a:r>
            <a:endParaRPr lang="en-CA" sz="2000" dirty="0">
              <a:ea typeface="Times New Roman"/>
            </a:endParaRPr>
          </a:p>
          <a:p>
            <a:pPr>
              <a:spcAft>
                <a:spcPts val="600"/>
              </a:spcAft>
            </a:pPr>
            <a:r>
              <a:rPr lang="en-US" sz="2000" dirty="0">
                <a:ea typeface="Times New Roman"/>
              </a:rPr>
              <a:t>Measure </a:t>
            </a:r>
            <a:r>
              <a:rPr lang="en-US" sz="2000" dirty="0" smtClean="0">
                <a:ea typeface="Times New Roman"/>
              </a:rPr>
              <a:t>tracer gas concentrations simultaneously at </a:t>
            </a:r>
            <a:r>
              <a:rPr lang="en-US" sz="2000" dirty="0">
                <a:ea typeface="Times New Roman"/>
              </a:rPr>
              <a:t>four different locations in </a:t>
            </a:r>
            <a:r>
              <a:rPr lang="en-US" sz="2000" dirty="0" smtClean="0">
                <a:ea typeface="Times New Roman"/>
              </a:rPr>
              <a:t>unoccupied </a:t>
            </a:r>
            <a:r>
              <a:rPr lang="en-US" sz="2000" dirty="0">
                <a:ea typeface="Times New Roman"/>
              </a:rPr>
              <a:t>test suite during overnight decay of </a:t>
            </a:r>
            <a:r>
              <a:rPr lang="en-US" sz="2000" dirty="0" smtClean="0">
                <a:ea typeface="Times New Roman"/>
              </a:rPr>
              <a:t>tracer gas </a:t>
            </a:r>
            <a:r>
              <a:rPr lang="en-US" sz="2000" dirty="0">
                <a:ea typeface="Times New Roman"/>
              </a:rPr>
              <a:t>pulse (caused by </a:t>
            </a:r>
            <a:r>
              <a:rPr lang="en-US" sz="2000" dirty="0" smtClean="0">
                <a:ea typeface="Times New Roman"/>
              </a:rPr>
              <a:t>one-time </a:t>
            </a:r>
            <a:r>
              <a:rPr lang="en-US" sz="2000" dirty="0">
                <a:ea typeface="Times New Roman"/>
              </a:rPr>
              <a:t>injection of </a:t>
            </a:r>
            <a:r>
              <a:rPr lang="en-US" sz="2000" dirty="0" smtClean="0">
                <a:ea typeface="Times New Roman"/>
              </a:rPr>
              <a:t>refrigerant gas </a:t>
            </a:r>
            <a:r>
              <a:rPr lang="en-US" sz="2000" dirty="0">
                <a:ea typeface="Times New Roman"/>
              </a:rPr>
              <a:t>into suite</a:t>
            </a:r>
            <a:r>
              <a:rPr lang="en-US" sz="2000" dirty="0" smtClean="0">
                <a:ea typeface="Times New Roman"/>
              </a:rPr>
              <a:t>). Data used </a:t>
            </a:r>
            <a:r>
              <a:rPr lang="en-US" sz="2000" dirty="0">
                <a:ea typeface="Times New Roman"/>
              </a:rPr>
              <a:t>to quantify </a:t>
            </a:r>
            <a:r>
              <a:rPr lang="en-US" sz="2000" dirty="0" smtClean="0">
                <a:ea typeface="Times New Roman"/>
              </a:rPr>
              <a:t>magnitude </a:t>
            </a:r>
            <a:r>
              <a:rPr lang="en-US" sz="2000" dirty="0">
                <a:ea typeface="Times New Roman"/>
              </a:rPr>
              <a:t>and uniformity of air exchange within </a:t>
            </a:r>
            <a:r>
              <a:rPr lang="en-US" sz="2000" dirty="0" smtClean="0">
                <a:ea typeface="Times New Roman"/>
              </a:rPr>
              <a:t>test suite.</a:t>
            </a:r>
          </a:p>
          <a:p>
            <a:pPr>
              <a:spcAft>
                <a:spcPts val="600"/>
              </a:spcAft>
            </a:pPr>
            <a:endParaRPr lang="en-US" sz="2000" dirty="0" smtClean="0">
              <a:ea typeface="Times New Roman"/>
            </a:endParaRPr>
          </a:p>
          <a:p>
            <a:pPr marR="0" lvl="0">
              <a:spcBef>
                <a:spcPts val="0"/>
              </a:spcBef>
              <a:spcAft>
                <a:spcPts val="600"/>
              </a:spcAft>
            </a:pPr>
            <a:r>
              <a:rPr lang="en-US" sz="2000" b="1" dirty="0">
                <a:ea typeface="Times New Roman"/>
              </a:rPr>
              <a:t>Test Set 6:  Inter-Suite Transfer Air Fractions</a:t>
            </a:r>
            <a:endParaRPr lang="en-CA" sz="2000" dirty="0">
              <a:ea typeface="Times New Roman"/>
            </a:endParaRPr>
          </a:p>
          <a:p>
            <a:pPr>
              <a:spcAft>
                <a:spcPts val="600"/>
              </a:spcAft>
            </a:pPr>
            <a:r>
              <a:rPr lang="en-US" sz="2000" dirty="0">
                <a:ea typeface="Times New Roman"/>
              </a:rPr>
              <a:t>Measure </a:t>
            </a:r>
            <a:r>
              <a:rPr lang="en-US" sz="2000" dirty="0" smtClean="0">
                <a:ea typeface="Times New Roman"/>
              </a:rPr>
              <a:t>CO</a:t>
            </a:r>
            <a:r>
              <a:rPr lang="en-US" sz="2000" baseline="-25000" dirty="0" smtClean="0">
                <a:ea typeface="Times New Roman"/>
              </a:rPr>
              <a:t>2</a:t>
            </a:r>
            <a:r>
              <a:rPr lang="en-US" sz="2000" dirty="0" smtClean="0">
                <a:ea typeface="Times New Roman"/>
              </a:rPr>
              <a:t> </a:t>
            </a:r>
            <a:r>
              <a:rPr lang="en-US" sz="2000" dirty="0">
                <a:ea typeface="Times New Roman"/>
              </a:rPr>
              <a:t>concentration at </a:t>
            </a:r>
            <a:r>
              <a:rPr lang="en-US" sz="2000" dirty="0" smtClean="0">
                <a:ea typeface="Times New Roman"/>
              </a:rPr>
              <a:t>central </a:t>
            </a:r>
            <a:r>
              <a:rPr lang="en-US" sz="2000" dirty="0">
                <a:ea typeface="Times New Roman"/>
              </a:rPr>
              <a:t>location in </a:t>
            </a:r>
            <a:r>
              <a:rPr lang="en-US" sz="2000" dirty="0" smtClean="0">
                <a:ea typeface="Times New Roman"/>
              </a:rPr>
              <a:t>unoccupied </a:t>
            </a:r>
            <a:r>
              <a:rPr lang="en-US" sz="2000" dirty="0">
                <a:ea typeface="Times New Roman"/>
              </a:rPr>
              <a:t>test suite during </a:t>
            </a:r>
            <a:r>
              <a:rPr lang="en-US" sz="2000" dirty="0" smtClean="0">
                <a:ea typeface="Times New Roman"/>
              </a:rPr>
              <a:t>overnight </a:t>
            </a:r>
            <a:r>
              <a:rPr lang="en-US" sz="2000" dirty="0">
                <a:ea typeface="Times New Roman"/>
              </a:rPr>
              <a:t>decay of </a:t>
            </a:r>
            <a:r>
              <a:rPr lang="en-US" sz="2000" dirty="0" smtClean="0">
                <a:ea typeface="Times New Roman"/>
              </a:rPr>
              <a:t>CO</a:t>
            </a:r>
            <a:r>
              <a:rPr lang="en-US" sz="2000" baseline="-25000" dirty="0" smtClean="0">
                <a:ea typeface="Times New Roman"/>
              </a:rPr>
              <a:t>2</a:t>
            </a:r>
            <a:r>
              <a:rPr lang="en-US" sz="2000" dirty="0" smtClean="0">
                <a:ea typeface="Times New Roman"/>
              </a:rPr>
              <a:t> pulse (caused </a:t>
            </a:r>
            <a:r>
              <a:rPr lang="en-US" sz="2000" dirty="0">
                <a:ea typeface="Times New Roman"/>
              </a:rPr>
              <a:t>by </a:t>
            </a:r>
            <a:r>
              <a:rPr lang="en-US" sz="2000" dirty="0" smtClean="0">
                <a:ea typeface="Times New Roman"/>
              </a:rPr>
              <a:t>one-time </a:t>
            </a:r>
            <a:r>
              <a:rPr lang="en-US" sz="2000" dirty="0">
                <a:ea typeface="Times New Roman"/>
              </a:rPr>
              <a:t>injection of CO</a:t>
            </a:r>
            <a:r>
              <a:rPr lang="en-US" sz="2000" baseline="-25000" dirty="0">
                <a:ea typeface="Times New Roman"/>
              </a:rPr>
              <a:t>2</a:t>
            </a:r>
            <a:r>
              <a:rPr lang="en-US" sz="2000" dirty="0">
                <a:ea typeface="Times New Roman"/>
              </a:rPr>
              <a:t> into </a:t>
            </a:r>
            <a:r>
              <a:rPr lang="en-US" sz="2000" dirty="0" smtClean="0">
                <a:ea typeface="Times New Roman"/>
              </a:rPr>
              <a:t>suite).  </a:t>
            </a:r>
            <a:r>
              <a:rPr lang="en-US" sz="2000" dirty="0">
                <a:ea typeface="Times New Roman"/>
              </a:rPr>
              <a:t>Also, measure </a:t>
            </a:r>
            <a:r>
              <a:rPr lang="en-US" sz="2000" dirty="0" smtClean="0">
                <a:ea typeface="Times New Roman"/>
              </a:rPr>
              <a:t>CO</a:t>
            </a:r>
            <a:r>
              <a:rPr lang="en-US" sz="2000" baseline="-25000" dirty="0" smtClean="0">
                <a:ea typeface="Times New Roman"/>
              </a:rPr>
              <a:t>2</a:t>
            </a:r>
            <a:r>
              <a:rPr lang="en-US" sz="2000" dirty="0" smtClean="0">
                <a:ea typeface="Times New Roman"/>
              </a:rPr>
              <a:t> </a:t>
            </a:r>
            <a:r>
              <a:rPr lang="en-US" sz="2000" dirty="0">
                <a:ea typeface="Times New Roman"/>
              </a:rPr>
              <a:t>concentrations outdoors, in </a:t>
            </a:r>
            <a:r>
              <a:rPr lang="en-US" sz="2000" dirty="0" smtClean="0">
                <a:ea typeface="Times New Roman"/>
              </a:rPr>
              <a:t>corridor</a:t>
            </a:r>
            <a:r>
              <a:rPr lang="en-US" sz="2000" dirty="0">
                <a:ea typeface="Times New Roman"/>
              </a:rPr>
              <a:t>, and in </a:t>
            </a:r>
            <a:r>
              <a:rPr lang="en-US" sz="2000" dirty="0" smtClean="0">
                <a:ea typeface="Times New Roman"/>
              </a:rPr>
              <a:t>vertical </a:t>
            </a:r>
            <a:r>
              <a:rPr lang="en-US" sz="2000" dirty="0">
                <a:ea typeface="Times New Roman"/>
              </a:rPr>
              <a:t>shafts adjoining </a:t>
            </a:r>
            <a:r>
              <a:rPr lang="en-US" sz="2000" dirty="0" smtClean="0">
                <a:ea typeface="Times New Roman"/>
              </a:rPr>
              <a:t>corridor. Data used </a:t>
            </a:r>
            <a:r>
              <a:rPr lang="en-US" sz="2000" dirty="0">
                <a:ea typeface="Times New Roman"/>
              </a:rPr>
              <a:t>to quantify </a:t>
            </a:r>
            <a:r>
              <a:rPr lang="en-US" sz="2000" dirty="0" smtClean="0">
                <a:ea typeface="Times New Roman"/>
              </a:rPr>
              <a:t>inter-suite </a:t>
            </a:r>
            <a:r>
              <a:rPr lang="en-US" sz="2000" dirty="0">
                <a:ea typeface="Times New Roman"/>
              </a:rPr>
              <a:t>transfer air fraction in </a:t>
            </a:r>
            <a:r>
              <a:rPr lang="en-US" sz="2000" dirty="0" smtClean="0">
                <a:ea typeface="Times New Roman"/>
              </a:rPr>
              <a:t>ventilation </a:t>
            </a:r>
            <a:r>
              <a:rPr lang="en-US" sz="2000" dirty="0">
                <a:ea typeface="Times New Roman"/>
              </a:rPr>
              <a:t>air </a:t>
            </a:r>
            <a:r>
              <a:rPr lang="en-US" sz="2000" dirty="0" smtClean="0">
                <a:ea typeface="Times New Roman"/>
              </a:rPr>
              <a:t>entering test suite.</a:t>
            </a:r>
            <a:endParaRPr lang="en-CA" sz="2000" dirty="0">
              <a:effectLst/>
              <a:ea typeface="Times New Roman"/>
            </a:endParaRPr>
          </a:p>
        </p:txBody>
      </p:sp>
    </p:spTree>
    <p:extLst>
      <p:ext uri="{BB962C8B-B14F-4D97-AF65-F5344CB8AC3E}">
        <p14:creationId xmlns:p14="http://schemas.microsoft.com/office/powerpoint/2010/main" val="21911358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Field Test Equipment Used to Determine Key Parameters</a:t>
            </a:r>
            <a:endParaRPr lang="en-CA" dirty="0"/>
          </a:p>
        </p:txBody>
      </p:sp>
      <p:sp>
        <p:nvSpPr>
          <p:cNvPr id="3" name="Text Placeholder 2"/>
          <p:cNvSpPr>
            <a:spLocks noGrp="1"/>
          </p:cNvSpPr>
          <p:nvPr>
            <p:ph type="body" sz="half" idx="13"/>
          </p:nvPr>
        </p:nvSpPr>
        <p:spPr>
          <a:xfrm>
            <a:off x="488272" y="1647649"/>
            <a:ext cx="8123068" cy="4069579"/>
          </a:xfrm>
        </p:spPr>
        <p:txBody>
          <a:bodyPr/>
          <a:lstStyle/>
          <a:p>
            <a:pPr marL="285750" indent="-285750">
              <a:spcBef>
                <a:spcPts val="1800"/>
              </a:spcBef>
              <a:buFont typeface="Arial" panose="020B0604020202020204" pitchFamily="34" charset="0"/>
              <a:buChar char="•"/>
            </a:pPr>
            <a:r>
              <a:rPr lang="en-US" sz="2000" dirty="0" smtClean="0"/>
              <a:t>Pressure gauge (digital micro-manometer) and tubing.</a:t>
            </a:r>
          </a:p>
          <a:p>
            <a:pPr marL="285750" indent="-285750">
              <a:spcBef>
                <a:spcPts val="1800"/>
              </a:spcBef>
              <a:buFont typeface="Arial" panose="020B0604020202020204" pitchFamily="34" charset="0"/>
              <a:buChar char="•"/>
            </a:pPr>
            <a:r>
              <a:rPr lang="en-US" sz="2000" dirty="0" smtClean="0"/>
              <a:t>Blower door assembly (combined fan and flow meter).</a:t>
            </a:r>
          </a:p>
          <a:p>
            <a:pPr marL="285750" indent="-285750">
              <a:spcBef>
                <a:spcPts val="1800"/>
              </a:spcBef>
              <a:buFont typeface="Arial" panose="020B0604020202020204" pitchFamily="34" charset="0"/>
              <a:buChar char="•"/>
            </a:pPr>
            <a:r>
              <a:rPr lang="en-US" sz="2000" dirty="0" smtClean="0"/>
              <a:t>Fan-compensated flow capture hood (custom made).</a:t>
            </a:r>
          </a:p>
          <a:p>
            <a:pPr marL="285750" indent="-285750">
              <a:spcBef>
                <a:spcPts val="1800"/>
              </a:spcBef>
              <a:buFont typeface="Arial" panose="020B0604020202020204" pitchFamily="34" charset="0"/>
              <a:buChar char="•"/>
            </a:pPr>
            <a:r>
              <a:rPr lang="en-US" sz="2000" dirty="0" smtClean="0"/>
              <a:t>Single-channel auto-zeroing CO</a:t>
            </a:r>
            <a:r>
              <a:rPr lang="en-US" sz="2000" baseline="-25000" dirty="0" smtClean="0"/>
              <a:t>2</a:t>
            </a:r>
            <a:r>
              <a:rPr lang="en-US" sz="2000" dirty="0" smtClean="0"/>
              <a:t> </a:t>
            </a:r>
            <a:r>
              <a:rPr lang="en-US" sz="2000" dirty="0"/>
              <a:t>monitor with non-dispersive-infrared (NDIR) </a:t>
            </a:r>
            <a:r>
              <a:rPr lang="en-US" sz="2000" dirty="0" smtClean="0"/>
              <a:t>sensor, internal sampling pump and CO</a:t>
            </a:r>
            <a:r>
              <a:rPr lang="en-US" sz="2000" baseline="-25000" dirty="0"/>
              <a:t>2</a:t>
            </a:r>
            <a:r>
              <a:rPr lang="en-US" sz="2000" dirty="0" smtClean="0"/>
              <a:t> scrubber, external </a:t>
            </a:r>
            <a:r>
              <a:rPr lang="en-US" sz="2000" dirty="0"/>
              <a:t>temperature/RH probe, </a:t>
            </a:r>
            <a:r>
              <a:rPr lang="en-US" sz="2000" dirty="0" smtClean="0"/>
              <a:t>and data logger.</a:t>
            </a:r>
          </a:p>
          <a:p>
            <a:pPr marL="285750" indent="-285750">
              <a:spcBef>
                <a:spcPts val="1800"/>
              </a:spcBef>
              <a:buFont typeface="Arial" panose="020B0604020202020204" pitchFamily="34" charset="0"/>
              <a:buChar char="•"/>
            </a:pPr>
            <a:r>
              <a:rPr lang="en-US" sz="2000" dirty="0"/>
              <a:t>F</a:t>
            </a:r>
            <a:r>
              <a:rPr lang="en-US" sz="2000" dirty="0" smtClean="0"/>
              <a:t>our-channel </a:t>
            </a:r>
            <a:r>
              <a:rPr lang="en-US" sz="2000" dirty="0"/>
              <a:t>auto-zeroing </a:t>
            </a:r>
            <a:r>
              <a:rPr lang="en-US" sz="2000" dirty="0" smtClean="0"/>
              <a:t>refrigerant </a:t>
            </a:r>
            <a:r>
              <a:rPr lang="en-US" sz="2000" dirty="0"/>
              <a:t>gas </a:t>
            </a:r>
            <a:r>
              <a:rPr lang="en-US" sz="2000" dirty="0" smtClean="0"/>
              <a:t>monitor with remotely-located internally-heated </a:t>
            </a:r>
            <a:r>
              <a:rPr lang="en-US" sz="2000" dirty="0"/>
              <a:t>tin-dioxide semiconductor </a:t>
            </a:r>
            <a:r>
              <a:rPr lang="en-US" sz="2000" dirty="0" smtClean="0"/>
              <a:t>sensors </a:t>
            </a:r>
            <a:r>
              <a:rPr lang="en-US" sz="2000" dirty="0"/>
              <a:t>and data logger.</a:t>
            </a:r>
            <a:endParaRPr lang="en-US" sz="2000" dirty="0" smtClean="0"/>
          </a:p>
          <a:p>
            <a:pPr marL="285750" indent="-285750">
              <a:buFont typeface="Arial" panose="020B0604020202020204" pitchFamily="34" charset="0"/>
              <a:buChar char="•"/>
            </a:pPr>
            <a:r>
              <a:rPr lang="en-US" sz="2000" dirty="0" smtClean="0"/>
              <a:t>Roof-mounted weather station (shielded air dry-bulb temperature, wind speed, and wind direction sensors) with data logger.</a:t>
            </a:r>
            <a:endParaRPr lang="en-CA" sz="2000" dirty="0"/>
          </a:p>
        </p:txBody>
      </p:sp>
    </p:spTree>
    <p:extLst>
      <p:ext uri="{BB962C8B-B14F-4D97-AF65-F5344CB8AC3E}">
        <p14:creationId xmlns:p14="http://schemas.microsoft.com/office/powerpoint/2010/main" val="8581960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3" y="146050"/>
            <a:ext cx="7886700" cy="643543"/>
          </a:xfrm>
        </p:spPr>
        <p:txBody>
          <a:bodyPr>
            <a:normAutofit/>
          </a:bodyPr>
          <a:lstStyle>
            <a:lvl1pPr>
              <a:defRPr lang="en-US" sz="2475" b="1" smtClean="0">
                <a:solidFill>
                  <a:schemeClr val="bg1"/>
                </a:solidFill>
              </a:defRPr>
            </a:lvl1pPr>
          </a:lstStyle>
          <a:p>
            <a:r>
              <a:rPr lang="en-US" dirty="0">
                <a:latin typeface="+mn-lt"/>
              </a:rPr>
              <a:t>General Characteristics of Test Buildings and Suites</a:t>
            </a: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334" y="1662349"/>
            <a:ext cx="8519703" cy="41918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51252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m</a:t>
            </a:r>
            <a:r>
              <a:rPr lang="en-US" baseline="30000" dirty="0" smtClean="0"/>
              <a:t>3</a:t>
            </a:r>
            <a:r>
              <a:rPr lang="en-US" dirty="0" smtClean="0"/>
              <a:t> x 35.3 = ft</a:t>
            </a:r>
            <a:r>
              <a:rPr lang="en-US" baseline="30000" dirty="0" smtClean="0"/>
              <a:t>3</a:t>
            </a:r>
            <a:endParaRPr lang="en-US" baseline="30000" dirty="0"/>
          </a:p>
        </p:txBody>
      </p:sp>
      <p:sp>
        <p:nvSpPr>
          <p:cNvPr id="5" name="TextBox 4"/>
          <p:cNvSpPr txBox="1"/>
          <p:nvPr/>
        </p:nvSpPr>
        <p:spPr>
          <a:xfrm>
            <a:off x="7010400" y="6489406"/>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m</a:t>
            </a:r>
            <a:r>
              <a:rPr lang="en-US" baseline="30000" dirty="0" smtClean="0"/>
              <a:t>2</a:t>
            </a:r>
            <a:r>
              <a:rPr lang="en-US" dirty="0" smtClean="0"/>
              <a:t> x 10.8 = ft</a:t>
            </a:r>
            <a:r>
              <a:rPr lang="en-US" baseline="30000" dirty="0" smtClean="0"/>
              <a:t>2</a:t>
            </a:r>
            <a:endParaRPr lang="en-US" baseline="30000" dirty="0"/>
          </a:p>
        </p:txBody>
      </p:sp>
    </p:spTree>
    <p:extLst>
      <p:ext uri="{BB962C8B-B14F-4D97-AF65-F5344CB8AC3E}">
        <p14:creationId xmlns:p14="http://schemas.microsoft.com/office/powerpoint/2010/main" val="16637655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3" y="146050"/>
            <a:ext cx="7886700" cy="643543"/>
          </a:xfrm>
        </p:spPr>
        <p:txBody>
          <a:bodyPr>
            <a:noAutofit/>
          </a:bodyPr>
          <a:lstStyle>
            <a:lvl1pPr>
              <a:defRPr lang="en-US" sz="2475" b="1" smtClean="0">
                <a:solidFill>
                  <a:schemeClr val="bg1"/>
                </a:solidFill>
              </a:defRPr>
            </a:lvl1pPr>
          </a:lstStyle>
          <a:p>
            <a:r>
              <a:rPr lang="en-US" sz="2480" dirty="0" smtClean="0">
                <a:latin typeface="+mn-lt"/>
              </a:rPr>
              <a:t>Corridor </a:t>
            </a:r>
            <a:r>
              <a:rPr lang="en-US" sz="2480" dirty="0">
                <a:latin typeface="+mn-lt"/>
              </a:rPr>
              <a:t>Supply </a:t>
            </a:r>
            <a:r>
              <a:rPr lang="en-US" sz="2480" dirty="0" smtClean="0">
                <a:latin typeface="+mn-lt"/>
              </a:rPr>
              <a:t>Airflows</a:t>
            </a:r>
            <a:br>
              <a:rPr lang="en-US" sz="2480" dirty="0" smtClean="0">
                <a:latin typeface="+mn-lt"/>
              </a:rPr>
            </a:br>
            <a:r>
              <a:rPr lang="en-US" sz="2480" dirty="0" smtClean="0">
                <a:latin typeface="+mn-lt"/>
              </a:rPr>
              <a:t>(Design </a:t>
            </a:r>
            <a:r>
              <a:rPr lang="en-US" sz="2480" dirty="0">
                <a:latin typeface="+mn-lt"/>
              </a:rPr>
              <a:t>vs. Measured)</a:t>
            </a:r>
          </a:p>
        </p:txBody>
      </p:sp>
      <p:pic>
        <p:nvPicPr>
          <p:cNvPr id="512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7887" b="9983"/>
          <a:stretch/>
        </p:blipFill>
        <p:spPr bwMode="auto">
          <a:xfrm>
            <a:off x="506282" y="1274543"/>
            <a:ext cx="8131436" cy="53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51252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L/s x 2.119 = cfm</a:t>
            </a:r>
            <a:endParaRPr lang="en-US" dirty="0"/>
          </a:p>
        </p:txBody>
      </p:sp>
    </p:spTree>
    <p:extLst>
      <p:ext uri="{BB962C8B-B14F-4D97-AF65-F5344CB8AC3E}">
        <p14:creationId xmlns:p14="http://schemas.microsoft.com/office/powerpoint/2010/main" val="4783272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2" y="146050"/>
            <a:ext cx="8943187" cy="643543"/>
          </a:xfrm>
        </p:spPr>
        <p:txBody>
          <a:bodyPr>
            <a:noAutofit/>
          </a:bodyPr>
          <a:lstStyle>
            <a:lvl1pPr>
              <a:defRPr lang="en-US" sz="2475" b="1" smtClean="0">
                <a:solidFill>
                  <a:schemeClr val="bg1"/>
                </a:solidFill>
              </a:defRPr>
            </a:lvl1pPr>
          </a:lstStyle>
          <a:p>
            <a:r>
              <a:rPr lang="en-US" sz="2480" dirty="0" smtClean="0">
                <a:latin typeface="+mn-lt"/>
              </a:rPr>
              <a:t>Corridor </a:t>
            </a:r>
            <a:r>
              <a:rPr lang="en-US" sz="2480" dirty="0">
                <a:latin typeface="+mn-lt"/>
              </a:rPr>
              <a:t>Supply </a:t>
            </a:r>
            <a:r>
              <a:rPr lang="en-US" sz="2480" dirty="0" smtClean="0">
                <a:latin typeface="+mn-lt"/>
              </a:rPr>
              <a:t>Airflow vs Suite </a:t>
            </a:r>
            <a:r>
              <a:rPr lang="en-US" sz="2480" dirty="0">
                <a:latin typeface="+mn-lt"/>
              </a:rPr>
              <a:t>Exhaust </a:t>
            </a:r>
            <a:r>
              <a:rPr lang="en-US" sz="2480" dirty="0" smtClean="0">
                <a:latin typeface="+mn-lt"/>
              </a:rPr>
              <a:t>Capacity</a:t>
            </a:r>
            <a:br>
              <a:rPr lang="en-US" sz="2480" dirty="0" smtClean="0">
                <a:latin typeface="+mn-lt"/>
              </a:rPr>
            </a:br>
            <a:r>
              <a:rPr lang="en-US" sz="2480" dirty="0" smtClean="0">
                <a:latin typeface="+mn-lt"/>
              </a:rPr>
              <a:t>(</a:t>
            </a:r>
            <a:r>
              <a:rPr lang="en-US" sz="2480" dirty="0">
                <a:latin typeface="+mn-lt"/>
              </a:rPr>
              <a:t>Design vs. Measured)</a:t>
            </a:r>
          </a:p>
        </p:txBody>
      </p:sp>
      <p:pic>
        <p:nvPicPr>
          <p:cNvPr id="614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6102" b="18097"/>
          <a:stretch/>
        </p:blipFill>
        <p:spPr bwMode="auto">
          <a:xfrm>
            <a:off x="170724" y="1264921"/>
            <a:ext cx="8802552" cy="53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48976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L/s x 2.119 = cfm</a:t>
            </a:r>
            <a:endParaRPr lang="en-US" dirty="0"/>
          </a:p>
        </p:txBody>
      </p:sp>
    </p:spTree>
    <p:extLst>
      <p:ext uri="{BB962C8B-B14F-4D97-AF65-F5344CB8AC3E}">
        <p14:creationId xmlns:p14="http://schemas.microsoft.com/office/powerpoint/2010/main" val="10127203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2" y="146050"/>
            <a:ext cx="8906827" cy="643543"/>
          </a:xfrm>
        </p:spPr>
        <p:txBody>
          <a:bodyPr>
            <a:noAutofit/>
          </a:bodyPr>
          <a:lstStyle>
            <a:lvl1pPr>
              <a:defRPr lang="en-US" sz="2475" b="1" smtClean="0">
                <a:solidFill>
                  <a:schemeClr val="bg1"/>
                </a:solidFill>
              </a:defRPr>
            </a:lvl1pPr>
          </a:lstStyle>
          <a:p>
            <a:r>
              <a:rPr lang="en-US" sz="2480" dirty="0" smtClean="0">
                <a:latin typeface="+mn-lt"/>
              </a:rPr>
              <a:t>Measured </a:t>
            </a:r>
            <a:r>
              <a:rPr lang="en-US" sz="2480" dirty="0">
                <a:latin typeface="+mn-lt"/>
              </a:rPr>
              <a:t>Suite to </a:t>
            </a:r>
            <a:r>
              <a:rPr lang="en-US" sz="2480" u="sng" dirty="0">
                <a:latin typeface="+mn-lt"/>
              </a:rPr>
              <a:t>Outdoors</a:t>
            </a:r>
            <a:r>
              <a:rPr lang="en-US" sz="2480" dirty="0">
                <a:latin typeface="+mn-lt"/>
              </a:rPr>
              <a:t> Pressure </a:t>
            </a:r>
            <a:r>
              <a:rPr lang="en-US" sz="2480" dirty="0" smtClean="0">
                <a:latin typeface="+mn-lt"/>
              </a:rPr>
              <a:t>Differences</a:t>
            </a:r>
            <a:r>
              <a:rPr lang="en-US" sz="2480" dirty="0">
                <a:latin typeface="+mn-lt"/>
              </a:rPr>
              <a:t/>
            </a:r>
            <a:br>
              <a:rPr lang="en-US" sz="2480" dirty="0">
                <a:latin typeface="+mn-lt"/>
              </a:rPr>
            </a:br>
            <a:r>
              <a:rPr lang="en-US" sz="2480" dirty="0">
                <a:latin typeface="+mn-lt"/>
              </a:rPr>
              <a:t>(With and Without In-Suite Exhaust)</a:t>
            </a:r>
          </a:p>
        </p:txBody>
      </p:sp>
      <p:pic>
        <p:nvPicPr>
          <p:cNvPr id="819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9227"/>
          <a:stretch/>
        </p:blipFill>
        <p:spPr bwMode="auto">
          <a:xfrm>
            <a:off x="649699" y="1271016"/>
            <a:ext cx="7844603" cy="53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492578"/>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Pa / 249 = in. of water</a:t>
            </a:r>
            <a:endParaRPr lang="en-US" dirty="0"/>
          </a:p>
        </p:txBody>
      </p:sp>
    </p:spTree>
    <p:extLst>
      <p:ext uri="{BB962C8B-B14F-4D97-AF65-F5344CB8AC3E}">
        <p14:creationId xmlns:p14="http://schemas.microsoft.com/office/powerpoint/2010/main" val="26243601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2" y="146050"/>
            <a:ext cx="8888539" cy="643543"/>
          </a:xfrm>
        </p:spPr>
        <p:txBody>
          <a:bodyPr>
            <a:noAutofit/>
          </a:bodyPr>
          <a:lstStyle>
            <a:lvl1pPr>
              <a:defRPr lang="en-US" sz="2475" b="1" smtClean="0">
                <a:solidFill>
                  <a:schemeClr val="bg1"/>
                </a:solidFill>
              </a:defRPr>
            </a:lvl1pPr>
          </a:lstStyle>
          <a:p>
            <a:r>
              <a:rPr lang="en-US" sz="2480" dirty="0" smtClean="0">
                <a:latin typeface="+mn-lt"/>
              </a:rPr>
              <a:t>Measured </a:t>
            </a:r>
            <a:r>
              <a:rPr lang="en-US" sz="2480" dirty="0">
                <a:latin typeface="+mn-lt"/>
              </a:rPr>
              <a:t>Suite to </a:t>
            </a:r>
            <a:r>
              <a:rPr lang="en-US" sz="2480" u="sng" dirty="0" smtClean="0">
                <a:latin typeface="+mn-lt"/>
              </a:rPr>
              <a:t>Corridor</a:t>
            </a:r>
            <a:r>
              <a:rPr lang="en-US" sz="2480" dirty="0" smtClean="0">
                <a:latin typeface="+mn-lt"/>
              </a:rPr>
              <a:t> Pressure Differences</a:t>
            </a:r>
            <a:r>
              <a:rPr lang="en-US" sz="2480" dirty="0">
                <a:latin typeface="+mn-lt"/>
              </a:rPr>
              <a:t/>
            </a:r>
            <a:br>
              <a:rPr lang="en-US" sz="2480" dirty="0">
                <a:latin typeface="+mn-lt"/>
              </a:rPr>
            </a:br>
            <a:r>
              <a:rPr lang="en-US" sz="2480" dirty="0">
                <a:latin typeface="+mn-lt"/>
              </a:rPr>
              <a:t>(With and Without In-Suite Exhaust)</a:t>
            </a:r>
          </a:p>
        </p:txBody>
      </p:sp>
      <p:pic>
        <p:nvPicPr>
          <p:cNvPr id="717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9091"/>
          <a:stretch/>
        </p:blipFill>
        <p:spPr bwMode="auto">
          <a:xfrm>
            <a:off x="655545" y="1271016"/>
            <a:ext cx="7832911" cy="53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492578"/>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Pa / 249 = in. of water</a:t>
            </a:r>
            <a:endParaRPr lang="en-US" dirty="0"/>
          </a:p>
        </p:txBody>
      </p:sp>
    </p:spTree>
    <p:extLst>
      <p:ext uri="{BB962C8B-B14F-4D97-AF65-F5344CB8AC3E}">
        <p14:creationId xmlns:p14="http://schemas.microsoft.com/office/powerpoint/2010/main" val="30692106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3" y="146050"/>
            <a:ext cx="7886700" cy="643543"/>
          </a:xfrm>
        </p:spPr>
        <p:txBody>
          <a:bodyPr>
            <a:normAutofit/>
          </a:bodyPr>
          <a:lstStyle>
            <a:lvl1pPr>
              <a:defRPr lang="en-US" sz="2475" b="1" smtClean="0">
                <a:solidFill>
                  <a:schemeClr val="bg1"/>
                </a:solidFill>
              </a:defRPr>
            </a:lvl1pPr>
          </a:lstStyle>
          <a:p>
            <a:r>
              <a:rPr lang="en-US" dirty="0">
                <a:latin typeface="+mn-lt"/>
              </a:rPr>
              <a:t>Geometric Characteristics of Suite Access Doors</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527" y="1505414"/>
            <a:ext cx="8939875" cy="4842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51252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mm / 25.4 = in.</a:t>
            </a:r>
            <a:endParaRPr lang="en-US" dirty="0"/>
          </a:p>
        </p:txBody>
      </p:sp>
    </p:spTree>
    <p:extLst>
      <p:ext uri="{BB962C8B-B14F-4D97-AF65-F5344CB8AC3E}">
        <p14:creationId xmlns:p14="http://schemas.microsoft.com/office/powerpoint/2010/main" val="8706183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2" y="146050"/>
            <a:ext cx="8879395" cy="643543"/>
          </a:xfrm>
        </p:spPr>
        <p:txBody>
          <a:bodyPr>
            <a:noAutofit/>
          </a:bodyPr>
          <a:lstStyle>
            <a:lvl1pPr>
              <a:defRPr lang="en-US" sz="2475" b="1" smtClean="0">
                <a:solidFill>
                  <a:schemeClr val="bg1"/>
                </a:solidFill>
              </a:defRPr>
            </a:lvl1pPr>
          </a:lstStyle>
          <a:p>
            <a:r>
              <a:rPr lang="en-US" sz="2480" dirty="0">
                <a:latin typeface="+mn-lt"/>
              </a:rPr>
              <a:t>Leakage </a:t>
            </a:r>
            <a:r>
              <a:rPr lang="en-US" sz="2480" dirty="0" smtClean="0">
                <a:latin typeface="+mn-lt"/>
              </a:rPr>
              <a:t>Area </a:t>
            </a:r>
            <a:r>
              <a:rPr lang="en-US" sz="2480" dirty="0">
                <a:latin typeface="+mn-lt"/>
              </a:rPr>
              <a:t>of Suite Access </a:t>
            </a:r>
            <a:r>
              <a:rPr lang="en-US" sz="2480" dirty="0" smtClean="0">
                <a:latin typeface="+mn-lt"/>
              </a:rPr>
              <a:t>Door (</a:t>
            </a:r>
            <a:r>
              <a:rPr lang="en-US" sz="2480" dirty="0">
                <a:latin typeface="+mn-lt"/>
              </a:rPr>
              <a:t>Measured vs Theoretical)</a:t>
            </a:r>
          </a:p>
        </p:txBody>
      </p:sp>
      <p:pic>
        <p:nvPicPr>
          <p:cNvPr id="921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8657" b="12913"/>
          <a:stretch/>
        </p:blipFill>
        <p:spPr bwMode="auto">
          <a:xfrm>
            <a:off x="406912" y="1271014"/>
            <a:ext cx="8330176" cy="53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492578"/>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cm</a:t>
            </a:r>
            <a:r>
              <a:rPr lang="en-US" baseline="30000" dirty="0" smtClean="0"/>
              <a:t>2</a:t>
            </a:r>
            <a:r>
              <a:rPr lang="en-US" dirty="0" smtClean="0"/>
              <a:t> / 6.45 = in.</a:t>
            </a:r>
            <a:r>
              <a:rPr lang="en-US" baseline="30000" dirty="0" smtClean="0"/>
              <a:t>2</a:t>
            </a:r>
            <a:endParaRPr lang="en-US" dirty="0"/>
          </a:p>
        </p:txBody>
      </p:sp>
    </p:spTree>
    <p:extLst>
      <p:ext uri="{BB962C8B-B14F-4D97-AF65-F5344CB8AC3E}">
        <p14:creationId xmlns:p14="http://schemas.microsoft.com/office/powerpoint/2010/main" val="721192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3" y="146050"/>
            <a:ext cx="7886700" cy="643543"/>
          </a:xfrm>
        </p:spPr>
        <p:txBody>
          <a:bodyPr>
            <a:normAutofit/>
          </a:bodyPr>
          <a:lstStyle>
            <a:lvl1pPr>
              <a:defRPr lang="en-US" sz="2475" b="1" smtClean="0">
                <a:solidFill>
                  <a:schemeClr val="bg1"/>
                </a:solidFill>
              </a:defRPr>
            </a:lvl1pPr>
          </a:lstStyle>
          <a:p>
            <a:r>
              <a:rPr lang="en-US" dirty="0">
                <a:latin typeface="+mn-lt"/>
              </a:rPr>
              <a:t>Measured Corridor to Suite Door Pressure </a:t>
            </a:r>
            <a:r>
              <a:rPr lang="en-US" dirty="0" smtClean="0">
                <a:latin typeface="+mn-lt"/>
              </a:rPr>
              <a:t>Differences</a:t>
            </a:r>
            <a:endParaRPr lang="en-US" dirty="0">
              <a:latin typeface="+mn-lt"/>
            </a:endParaRPr>
          </a:p>
        </p:txBody>
      </p:sp>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9777"/>
          <a:stretch/>
        </p:blipFill>
        <p:spPr bwMode="auto">
          <a:xfrm>
            <a:off x="234319" y="1271015"/>
            <a:ext cx="8675362" cy="53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492578"/>
            <a:ext cx="2508738" cy="369332"/>
          </a:xfrm>
          <a:prstGeom prst="rect">
            <a:avLst/>
          </a:prstGeom>
          <a:solidFill>
            <a:schemeClr val="accent2">
              <a:lumMod val="20000"/>
              <a:lumOff val="80000"/>
            </a:schemeClr>
          </a:solidFill>
        </p:spPr>
        <p:txBody>
          <a:bodyPr wrap="square" rtlCol="0" anchor="ctr">
            <a:spAutoFit/>
          </a:bodyPr>
          <a:lstStyle/>
          <a:p>
            <a:pPr algn="ctr"/>
            <a:r>
              <a:rPr lang="en-US" dirty="0" smtClean="0"/>
              <a:t>Pa / 249 = in. of water</a:t>
            </a:r>
            <a:endParaRPr lang="en-US" dirty="0"/>
          </a:p>
        </p:txBody>
      </p:sp>
    </p:spTree>
    <p:extLst>
      <p:ext uri="{BB962C8B-B14F-4D97-AF65-F5344CB8AC3E}">
        <p14:creationId xmlns:p14="http://schemas.microsoft.com/office/powerpoint/2010/main" val="14786586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3" y="146050"/>
            <a:ext cx="7886700" cy="643543"/>
          </a:xfrm>
        </p:spPr>
        <p:txBody>
          <a:bodyPr>
            <a:noAutofit/>
          </a:bodyPr>
          <a:lstStyle>
            <a:lvl1pPr>
              <a:defRPr lang="en-US" sz="2475" b="1" smtClean="0">
                <a:solidFill>
                  <a:schemeClr val="bg1"/>
                </a:solidFill>
              </a:defRPr>
            </a:lvl1pPr>
          </a:lstStyle>
          <a:p>
            <a:r>
              <a:rPr lang="en-US" sz="2480" dirty="0">
                <a:latin typeface="+mn-lt"/>
              </a:rPr>
              <a:t>Suite Access Door </a:t>
            </a:r>
            <a:r>
              <a:rPr lang="en-US" sz="2480" dirty="0" smtClean="0">
                <a:latin typeface="+mn-lt"/>
              </a:rPr>
              <a:t>and Transfer Duct Airflows</a:t>
            </a:r>
            <a:br>
              <a:rPr lang="en-US" sz="2480" dirty="0" smtClean="0">
                <a:latin typeface="+mn-lt"/>
              </a:rPr>
            </a:br>
            <a:r>
              <a:rPr lang="en-US" sz="2480" dirty="0" smtClean="0">
                <a:latin typeface="+mn-lt"/>
              </a:rPr>
              <a:t>vs Supply Flow </a:t>
            </a:r>
            <a:r>
              <a:rPr lang="en-US" sz="2480" dirty="0">
                <a:latin typeface="+mn-lt"/>
              </a:rPr>
              <a:t>into Corridor</a:t>
            </a:r>
          </a:p>
        </p:txBody>
      </p:sp>
      <p:pic>
        <p:nvPicPr>
          <p:cNvPr id="1126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8657" b="13628"/>
          <a:stretch/>
        </p:blipFill>
        <p:spPr bwMode="auto">
          <a:xfrm>
            <a:off x="368629" y="1271016"/>
            <a:ext cx="8406742" cy="53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0" y="6512528"/>
            <a:ext cx="2133600" cy="369332"/>
          </a:xfrm>
          <a:prstGeom prst="rect">
            <a:avLst/>
          </a:prstGeom>
          <a:solidFill>
            <a:schemeClr val="accent2">
              <a:lumMod val="20000"/>
              <a:lumOff val="80000"/>
            </a:schemeClr>
          </a:solidFill>
        </p:spPr>
        <p:txBody>
          <a:bodyPr wrap="square" rtlCol="0" anchor="ctr">
            <a:spAutoFit/>
          </a:bodyPr>
          <a:lstStyle/>
          <a:p>
            <a:pPr algn="ctr"/>
            <a:r>
              <a:rPr lang="en-US" dirty="0" smtClean="0"/>
              <a:t>L/s x 2.119 = cfm</a:t>
            </a:r>
            <a:endParaRPr lang="en-US" dirty="0"/>
          </a:p>
        </p:txBody>
      </p:sp>
    </p:spTree>
    <p:extLst>
      <p:ext uri="{BB962C8B-B14F-4D97-AF65-F5344CB8AC3E}">
        <p14:creationId xmlns:p14="http://schemas.microsoft.com/office/powerpoint/2010/main" val="40110045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3" y="146050"/>
            <a:ext cx="7886700" cy="643543"/>
          </a:xfrm>
        </p:spPr>
        <p:txBody>
          <a:bodyPr>
            <a:normAutofit/>
          </a:bodyPr>
          <a:lstStyle>
            <a:lvl1pPr>
              <a:defRPr lang="en-US" sz="2475" b="1" smtClean="0">
                <a:solidFill>
                  <a:schemeClr val="bg1"/>
                </a:solidFill>
              </a:defRPr>
            </a:lvl1pPr>
          </a:lstStyle>
          <a:p>
            <a:r>
              <a:rPr lang="en-US" dirty="0" smtClean="0">
                <a:latin typeface="+mn-lt"/>
              </a:rPr>
              <a:t>Air </a:t>
            </a:r>
            <a:r>
              <a:rPr lang="en-US" dirty="0">
                <a:latin typeface="+mn-lt"/>
              </a:rPr>
              <a:t>Exchange Rates in </a:t>
            </a:r>
            <a:r>
              <a:rPr lang="en-US" dirty="0" smtClean="0">
                <a:latin typeface="+mn-lt"/>
              </a:rPr>
              <a:t>Suites (</a:t>
            </a:r>
            <a:r>
              <a:rPr lang="en-US" dirty="0">
                <a:latin typeface="+mn-lt"/>
              </a:rPr>
              <a:t>Interior Doors Open)</a:t>
            </a:r>
          </a:p>
        </p:txBody>
      </p:sp>
      <p:pic>
        <p:nvPicPr>
          <p:cNvPr id="1229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8657" b="12485"/>
          <a:stretch/>
        </p:blipFill>
        <p:spPr bwMode="auto">
          <a:xfrm>
            <a:off x="429549" y="1271014"/>
            <a:ext cx="8284903" cy="53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60840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100012" y="146050"/>
            <a:ext cx="8827479" cy="643543"/>
          </a:xfrm>
        </p:spPr>
        <p:txBody>
          <a:bodyPr>
            <a:noAutofit/>
          </a:bodyPr>
          <a:lstStyle>
            <a:lvl1pPr>
              <a:defRPr lang="en-US" sz="2475" b="1" smtClean="0">
                <a:solidFill>
                  <a:schemeClr val="bg1"/>
                </a:solidFill>
              </a:defRPr>
            </a:lvl1pPr>
          </a:lstStyle>
          <a:p>
            <a:r>
              <a:rPr lang="en-US" sz="2480" dirty="0" smtClean="0">
                <a:latin typeface="+mn-lt"/>
              </a:rPr>
              <a:t>Air </a:t>
            </a:r>
            <a:r>
              <a:rPr lang="en-US" sz="2480" dirty="0">
                <a:latin typeface="+mn-lt"/>
              </a:rPr>
              <a:t>Exchange Rates in Two Suites of Building </a:t>
            </a:r>
            <a:r>
              <a:rPr lang="en-US" sz="2480" dirty="0" smtClean="0">
                <a:latin typeface="+mn-lt"/>
              </a:rPr>
              <a:t>1 (Interior </a:t>
            </a:r>
            <a:r>
              <a:rPr lang="en-US" sz="2480" dirty="0">
                <a:latin typeface="+mn-lt"/>
              </a:rPr>
              <a:t>Doors Open vs Closed, Suite Above vs Below Neutral Pressure </a:t>
            </a:r>
            <a:r>
              <a:rPr lang="en-US" sz="2480" dirty="0" smtClean="0">
                <a:latin typeface="+mn-lt"/>
              </a:rPr>
              <a:t>Plane)</a:t>
            </a:r>
            <a:endParaRPr lang="en-US" sz="2480" dirty="0">
              <a:latin typeface="+mn-lt"/>
            </a:endParaRPr>
          </a:p>
        </p:txBody>
      </p:sp>
      <p:pic>
        <p:nvPicPr>
          <p:cNvPr id="1331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8801" b="16199"/>
          <a:stretch/>
        </p:blipFill>
        <p:spPr bwMode="auto">
          <a:xfrm>
            <a:off x="216508" y="1271014"/>
            <a:ext cx="8710984" cy="53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50473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480" dirty="0">
                <a:latin typeface="+mn-lt"/>
              </a:rPr>
              <a:t>Inter-Suite Transfer Air Fractions</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2" y="1669002"/>
            <a:ext cx="8731187" cy="4474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76092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13"/>
          </p:nvPr>
        </p:nvSpPr>
        <p:spPr>
          <a:xfrm>
            <a:off x="980761" y="1726422"/>
            <a:ext cx="7220039" cy="4227978"/>
          </a:xfrm>
        </p:spPr>
        <p:txBody>
          <a:bodyPr/>
          <a:lstStyle/>
          <a:p>
            <a:pPr marL="457200" indent="-457200">
              <a:spcBef>
                <a:spcPts val="0"/>
              </a:spcBef>
              <a:spcAft>
                <a:spcPts val="1800"/>
              </a:spcAft>
              <a:buFont typeface="+mj-lt"/>
              <a:buAutoNum type="arabicPeriod"/>
            </a:pPr>
            <a:r>
              <a:rPr lang="en-US" sz="2000" dirty="0" smtClean="0"/>
              <a:t>Field </a:t>
            </a:r>
            <a:r>
              <a:rPr lang="en-US" sz="2000" dirty="0"/>
              <a:t>performance tests showed suite ventilation </a:t>
            </a:r>
            <a:r>
              <a:rPr lang="en-US" sz="2000" dirty="0" smtClean="0"/>
              <a:t>influenced </a:t>
            </a:r>
            <a:r>
              <a:rPr lang="en-US" sz="2000" dirty="0"/>
              <a:t>by weather, suite location within the building, and </a:t>
            </a:r>
            <a:r>
              <a:rPr lang="en-US" sz="2000" dirty="0" smtClean="0"/>
              <a:t>leakage of </a:t>
            </a:r>
            <a:r>
              <a:rPr lang="en-US" sz="2000" dirty="0"/>
              <a:t>both interior and corridor access doors. </a:t>
            </a:r>
          </a:p>
          <a:p>
            <a:pPr marL="457200" indent="-457200">
              <a:spcBef>
                <a:spcPts val="0"/>
              </a:spcBef>
              <a:spcAft>
                <a:spcPts val="1800"/>
              </a:spcAft>
              <a:buFont typeface="+mj-lt"/>
              <a:buAutoNum type="arabicPeriod"/>
            </a:pPr>
            <a:r>
              <a:rPr lang="en-US" sz="2000" dirty="0" smtClean="0"/>
              <a:t>Mechanically-driven supply airflows to and </a:t>
            </a:r>
            <a:r>
              <a:rPr lang="en-US" sz="2000" dirty="0"/>
              <a:t>exhaust </a:t>
            </a:r>
            <a:r>
              <a:rPr lang="en-US" sz="2000" dirty="0" smtClean="0"/>
              <a:t>airflows from </a:t>
            </a:r>
            <a:r>
              <a:rPr lang="en-US" sz="2000" dirty="0"/>
              <a:t>suites </a:t>
            </a:r>
            <a:r>
              <a:rPr lang="en-US" sz="2000" dirty="0" smtClean="0"/>
              <a:t>at </a:t>
            </a:r>
            <a:r>
              <a:rPr lang="en-US" sz="2000" dirty="0"/>
              <a:t>any given time appear to be somewhat haphazard and do not meet design expectations.</a:t>
            </a:r>
          </a:p>
          <a:p>
            <a:pPr marL="457200" indent="-457200">
              <a:spcBef>
                <a:spcPts val="0"/>
              </a:spcBef>
              <a:spcAft>
                <a:spcPts val="1800"/>
              </a:spcAft>
              <a:buFont typeface="+mj-lt"/>
              <a:buAutoNum type="arabicPeriod"/>
            </a:pPr>
            <a:r>
              <a:rPr lang="en-US" sz="2000" dirty="0" smtClean="0"/>
              <a:t>Test </a:t>
            </a:r>
            <a:r>
              <a:rPr lang="en-US" sz="2000" dirty="0"/>
              <a:t>results showed </a:t>
            </a:r>
            <a:r>
              <a:rPr lang="en-US" sz="2000" dirty="0" smtClean="0"/>
              <a:t>that there can be substantial </a:t>
            </a:r>
            <a:r>
              <a:rPr lang="en-US" sz="2000" dirty="0"/>
              <a:t>amounts of transfer air entering </a:t>
            </a:r>
            <a:r>
              <a:rPr lang="en-US" sz="2000" dirty="0" smtClean="0"/>
              <a:t>some test </a:t>
            </a:r>
            <a:r>
              <a:rPr lang="en-US" sz="2000" dirty="0"/>
              <a:t>suites.</a:t>
            </a:r>
          </a:p>
          <a:p>
            <a:pPr marL="457200" indent="-457200">
              <a:spcBef>
                <a:spcPts val="0"/>
              </a:spcBef>
              <a:buFont typeface="+mj-lt"/>
              <a:buAutoNum type="arabicPeriod"/>
            </a:pPr>
            <a:r>
              <a:rPr lang="en-US" sz="2000" dirty="0" smtClean="0"/>
              <a:t>To </a:t>
            </a:r>
            <a:r>
              <a:rPr lang="en-US" sz="2000" dirty="0"/>
              <a:t>ensure </a:t>
            </a:r>
            <a:r>
              <a:rPr lang="en-US" sz="2000" dirty="0" smtClean="0"/>
              <a:t>that suite </a:t>
            </a:r>
            <a:r>
              <a:rPr lang="en-US" sz="2000" dirty="0"/>
              <a:t>ventilation is both controlled and adequate under normal operating conditions, </a:t>
            </a:r>
            <a:r>
              <a:rPr lang="en-US" sz="2000" dirty="0" smtClean="0"/>
              <a:t>the building </a:t>
            </a:r>
            <a:r>
              <a:rPr lang="en-US" sz="2000" dirty="0"/>
              <a:t>industry </a:t>
            </a:r>
            <a:r>
              <a:rPr lang="en-US" sz="2000" dirty="0" smtClean="0"/>
              <a:t>needs </a:t>
            </a:r>
            <a:r>
              <a:rPr lang="en-US" sz="2000" dirty="0"/>
              <a:t>to develop and follow </a:t>
            </a:r>
            <a:r>
              <a:rPr lang="en-US" sz="2000" dirty="0" smtClean="0"/>
              <a:t>an improved set of ventilation design, commissioning, operation, and maintenance </a:t>
            </a:r>
            <a:r>
              <a:rPr lang="en-US" sz="2000" dirty="0"/>
              <a:t>practices.</a:t>
            </a:r>
          </a:p>
          <a:p>
            <a:endParaRPr lang="en-US" sz="2000" dirty="0"/>
          </a:p>
        </p:txBody>
      </p:sp>
      <p:sp>
        <p:nvSpPr>
          <p:cNvPr id="4" name="Title 1"/>
          <p:cNvSpPr>
            <a:spLocks noGrp="1"/>
          </p:cNvSpPr>
          <p:nvPr>
            <p:ph type="title"/>
          </p:nvPr>
        </p:nvSpPr>
        <p:spPr>
          <a:xfrm>
            <a:off x="157163" y="146050"/>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Conclusions</a:t>
            </a:r>
            <a:endParaRPr lang="en-US" dirty="0"/>
          </a:p>
        </p:txBody>
      </p:sp>
    </p:spTree>
    <p:extLst>
      <p:ext uri="{BB962C8B-B14F-4D97-AF65-F5344CB8AC3E}">
        <p14:creationId xmlns:p14="http://schemas.microsoft.com/office/powerpoint/2010/main" val="25590496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57163" y="146050"/>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Recommendations</a:t>
            </a:r>
            <a:endParaRPr lang="en-US" dirty="0"/>
          </a:p>
        </p:txBody>
      </p:sp>
      <p:sp>
        <p:nvSpPr>
          <p:cNvPr id="2" name="Text Placeholder 1"/>
          <p:cNvSpPr>
            <a:spLocks noGrp="1"/>
          </p:cNvSpPr>
          <p:nvPr>
            <p:ph type="body" sz="half" idx="13"/>
          </p:nvPr>
        </p:nvSpPr>
        <p:spPr>
          <a:xfrm>
            <a:off x="908761" y="1686770"/>
            <a:ext cx="7356839" cy="4261281"/>
          </a:xfrm>
        </p:spPr>
        <p:txBody>
          <a:bodyPr/>
          <a:lstStyle/>
          <a:p>
            <a:pPr marL="342900" indent="-342900">
              <a:spcBef>
                <a:spcPts val="0"/>
              </a:spcBef>
              <a:spcAft>
                <a:spcPts val="600"/>
              </a:spcAft>
              <a:buFont typeface="+mj-lt"/>
              <a:buAutoNum type="arabicPeriod"/>
            </a:pPr>
            <a:r>
              <a:rPr lang="en-US" sz="2000" b="1" dirty="0" smtClean="0"/>
              <a:t>Develop </a:t>
            </a:r>
            <a:r>
              <a:rPr lang="en-US" sz="2000" b="1" dirty="0"/>
              <a:t>new design and commissioning </a:t>
            </a:r>
            <a:r>
              <a:rPr lang="en-US" sz="2000" b="1" dirty="0" smtClean="0"/>
              <a:t>guidelines</a:t>
            </a:r>
            <a:endParaRPr lang="en-CA" sz="2000" dirty="0"/>
          </a:p>
          <a:p>
            <a:pPr marR="0">
              <a:spcBef>
                <a:spcPts val="0"/>
              </a:spcBef>
              <a:spcAft>
                <a:spcPts val="2400"/>
              </a:spcAft>
            </a:pPr>
            <a:r>
              <a:rPr lang="en-US" sz="2000" dirty="0"/>
              <a:t>New ventilation design and commissioning practices need to be developed to ensure suite ventilation can be controlled and meets </a:t>
            </a:r>
            <a:r>
              <a:rPr lang="en-US" sz="2000" dirty="0" smtClean="0"/>
              <a:t>expectations</a:t>
            </a:r>
            <a:r>
              <a:rPr lang="en-US" sz="2000" dirty="0"/>
              <a:t>. Achieving better compartmentation and understanding pressure relationships throughout the building appear to be key issues. New practices should enhance occupant </a:t>
            </a:r>
            <a:r>
              <a:rPr lang="en-US" sz="2000" dirty="0" smtClean="0"/>
              <a:t>health vs energy use (Turner </a:t>
            </a:r>
            <a:r>
              <a:rPr lang="en-US" sz="2000" dirty="0"/>
              <a:t>et al. </a:t>
            </a:r>
            <a:r>
              <a:rPr lang="en-US" sz="2000" dirty="0" smtClean="0"/>
              <a:t>2013</a:t>
            </a:r>
            <a:r>
              <a:rPr lang="en-US" sz="2000" dirty="0"/>
              <a:t>), and not compromise safety (e.g., smoke control</a:t>
            </a:r>
            <a:r>
              <a:rPr lang="en-US" sz="2000" dirty="0" smtClean="0"/>
              <a:t>).</a:t>
            </a:r>
          </a:p>
          <a:p>
            <a:pPr marL="342900" indent="-342900">
              <a:spcBef>
                <a:spcPts val="0"/>
              </a:spcBef>
              <a:spcAft>
                <a:spcPts val="600"/>
              </a:spcAft>
              <a:buFont typeface="+mj-lt"/>
              <a:buAutoNum type="arabicPeriod" startAt="2"/>
            </a:pPr>
            <a:r>
              <a:rPr lang="en-US" sz="2000" b="1" dirty="0" smtClean="0"/>
              <a:t>Use </a:t>
            </a:r>
            <a:r>
              <a:rPr lang="en-US" sz="2000" b="1" dirty="0" err="1" smtClean="0"/>
              <a:t>multizone</a:t>
            </a:r>
            <a:r>
              <a:rPr lang="en-US" sz="2000" b="1" dirty="0" smtClean="0"/>
              <a:t> modelling to support further investigations</a:t>
            </a:r>
            <a:endParaRPr lang="en-CA" sz="2000" dirty="0"/>
          </a:p>
          <a:p>
            <a:pPr marR="0">
              <a:spcBef>
                <a:spcPts val="0"/>
              </a:spcBef>
              <a:spcAft>
                <a:spcPts val="600"/>
              </a:spcAft>
            </a:pPr>
            <a:r>
              <a:rPr lang="en-US" sz="2000" dirty="0"/>
              <a:t>Field performance tests </a:t>
            </a:r>
            <a:r>
              <a:rPr lang="en-US" sz="2000" dirty="0" smtClean="0"/>
              <a:t>only provide </a:t>
            </a:r>
            <a:r>
              <a:rPr lang="en-US" sz="2000" dirty="0"/>
              <a:t>snapshot of ventilation at </a:t>
            </a:r>
            <a:r>
              <a:rPr lang="en-US" sz="2000" dirty="0" smtClean="0"/>
              <a:t>point </a:t>
            </a:r>
            <a:r>
              <a:rPr lang="en-US" sz="2000" dirty="0"/>
              <a:t>in </a:t>
            </a:r>
            <a:r>
              <a:rPr lang="en-US" sz="2000" dirty="0" smtClean="0"/>
              <a:t>time due </a:t>
            </a:r>
            <a:r>
              <a:rPr lang="en-US" sz="2000" dirty="0"/>
              <a:t>to combined effects of driving forces on building ventilation. </a:t>
            </a:r>
            <a:r>
              <a:rPr lang="en-US" sz="2000" dirty="0" smtClean="0"/>
              <a:t>Computer </a:t>
            </a:r>
            <a:r>
              <a:rPr lang="en-US" sz="2000" dirty="0"/>
              <a:t>simulations </a:t>
            </a:r>
            <a:r>
              <a:rPr lang="en-US" sz="2000" dirty="0" smtClean="0"/>
              <a:t>provide </a:t>
            </a:r>
            <a:r>
              <a:rPr lang="en-US" sz="2000" dirty="0"/>
              <a:t>practical </a:t>
            </a:r>
            <a:r>
              <a:rPr lang="en-US" sz="2000" dirty="0" smtClean="0"/>
              <a:t>means to extrapolate test results </a:t>
            </a:r>
            <a:r>
              <a:rPr lang="en-US" sz="2000" dirty="0"/>
              <a:t>and </a:t>
            </a:r>
            <a:r>
              <a:rPr lang="en-US" sz="2000" dirty="0" smtClean="0"/>
              <a:t>explore </a:t>
            </a:r>
            <a:r>
              <a:rPr lang="en-US" sz="2000" dirty="0"/>
              <a:t>new design methods. See </a:t>
            </a:r>
            <a:r>
              <a:rPr lang="en-US" sz="2000" dirty="0" smtClean="0"/>
              <a:t>early exemplar </a:t>
            </a:r>
            <a:r>
              <a:rPr lang="en-US" sz="2000" dirty="0" err="1" smtClean="0"/>
              <a:t>multizone</a:t>
            </a:r>
            <a:r>
              <a:rPr lang="en-US" sz="2000" dirty="0"/>
              <a:t> </a:t>
            </a:r>
            <a:r>
              <a:rPr lang="en-US" sz="2000" dirty="0" smtClean="0"/>
              <a:t>modelling </a:t>
            </a:r>
            <a:r>
              <a:rPr lang="en-US" sz="2000" dirty="0"/>
              <a:t>efforts by Edwards (1999</a:t>
            </a:r>
            <a:r>
              <a:rPr lang="en-US" sz="2000" dirty="0" smtClean="0"/>
              <a:t>).</a:t>
            </a:r>
            <a:endParaRPr lang="en-US" sz="1600" dirty="0">
              <a:latin typeface="Times New Roman"/>
              <a:ea typeface="Times New Roman"/>
            </a:endParaRPr>
          </a:p>
          <a:p>
            <a:pPr marL="457200" marR="0">
              <a:spcBef>
                <a:spcPts val="0"/>
              </a:spcBef>
              <a:spcAft>
                <a:spcPts val="600"/>
              </a:spcAft>
            </a:pPr>
            <a:endParaRPr lang="en-CA" sz="1100" dirty="0">
              <a:latin typeface="Times New Roman"/>
              <a:ea typeface="Times New Roman"/>
            </a:endParaRPr>
          </a:p>
        </p:txBody>
      </p:sp>
    </p:spTree>
    <p:extLst>
      <p:ext uri="{BB962C8B-B14F-4D97-AF65-F5344CB8AC3E}">
        <p14:creationId xmlns:p14="http://schemas.microsoft.com/office/powerpoint/2010/main" val="15624056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156" y="107951"/>
            <a:ext cx="7886700" cy="643543"/>
          </a:xfrm>
        </p:spPr>
        <p:txBody>
          <a:bodyPr>
            <a:normAutofit/>
          </a:bodyPr>
          <a:lstStyle>
            <a:lvl1pPr>
              <a:defRPr lang="en-US" sz="2475" b="1" smtClean="0">
                <a:solidFill>
                  <a:schemeClr val="bg1"/>
                </a:solidFill>
              </a:defRPr>
            </a:lvl1pPr>
          </a:lstStyle>
          <a:p>
            <a:r>
              <a:rPr lang="en-US" sz="2475" b="1" dirty="0">
                <a:solidFill>
                  <a:schemeClr val="bg1"/>
                </a:solidFill>
                <a:latin typeface="+mn-lt"/>
              </a:rPr>
              <a:t>Bibliography</a:t>
            </a:r>
            <a:endParaRPr lang="en-US" dirty="0"/>
          </a:p>
        </p:txBody>
      </p:sp>
      <p:sp>
        <p:nvSpPr>
          <p:cNvPr id="2" name="Text Placeholder 1"/>
          <p:cNvSpPr>
            <a:spLocks noGrp="1"/>
          </p:cNvSpPr>
          <p:nvPr>
            <p:ph type="body" sz="half" idx="13"/>
          </p:nvPr>
        </p:nvSpPr>
        <p:spPr>
          <a:xfrm>
            <a:off x="417250" y="1549991"/>
            <a:ext cx="8362766" cy="4833054"/>
          </a:xfrm>
        </p:spPr>
        <p:txBody>
          <a:bodyPr/>
          <a:lstStyle/>
          <a:p>
            <a:pPr>
              <a:spcBef>
                <a:spcPts val="0"/>
              </a:spcBef>
              <a:spcAft>
                <a:spcPts val="1800"/>
              </a:spcAft>
            </a:pPr>
            <a:r>
              <a:rPr lang="en-US" sz="2000" dirty="0" smtClean="0"/>
              <a:t>ASHRAE</a:t>
            </a:r>
            <a:r>
              <a:rPr lang="en-US" sz="2000" dirty="0"/>
              <a:t>. </a:t>
            </a:r>
            <a:r>
              <a:rPr lang="en-US" sz="2000" dirty="0" smtClean="0"/>
              <a:t>1990a. </a:t>
            </a:r>
            <a:r>
              <a:rPr lang="en-US" sz="2000" i="1" dirty="0" smtClean="0"/>
              <a:t>ANSI/ASHRAE Guideline 2-1986 (RA90</a:t>
            </a:r>
            <a:r>
              <a:rPr lang="en-US" sz="2000" i="1" dirty="0"/>
              <a:t>), Engineering </a:t>
            </a:r>
            <a:r>
              <a:rPr lang="en-US" sz="2000" i="1" dirty="0" smtClean="0"/>
              <a:t>Analysis </a:t>
            </a:r>
            <a:r>
              <a:rPr lang="en-US" sz="2000" i="1" dirty="0"/>
              <a:t>of </a:t>
            </a:r>
            <a:r>
              <a:rPr lang="en-US" sz="2000" i="1" dirty="0" smtClean="0"/>
              <a:t>Experimental Data</a:t>
            </a:r>
            <a:r>
              <a:rPr lang="en-US" sz="2000" dirty="0" smtClean="0"/>
              <a:t>. Atlanta, GA: </a:t>
            </a:r>
            <a:r>
              <a:rPr lang="en-US" sz="2000" dirty="0"/>
              <a:t>American Society of Heating, Refrigerating and Air-Conditioning Engineers, Inc</a:t>
            </a:r>
            <a:r>
              <a:rPr lang="en-US" sz="2000" dirty="0" smtClean="0"/>
              <a:t>.</a:t>
            </a:r>
          </a:p>
          <a:p>
            <a:pPr>
              <a:spcBef>
                <a:spcPts val="0"/>
              </a:spcBef>
              <a:spcAft>
                <a:spcPts val="1800"/>
              </a:spcAft>
            </a:pPr>
            <a:r>
              <a:rPr lang="en-US" sz="2000" dirty="0"/>
              <a:t>ASHRAE. </a:t>
            </a:r>
            <a:r>
              <a:rPr lang="en-US" sz="2000" dirty="0" smtClean="0"/>
              <a:t>1990b. </a:t>
            </a:r>
            <a:r>
              <a:rPr lang="en-US" sz="2000" i="1" dirty="0"/>
              <a:t>ANSI/ASHRAE Standard 62-1989, Ventilation for </a:t>
            </a:r>
            <a:r>
              <a:rPr lang="en-US" sz="2000" i="1" dirty="0" smtClean="0"/>
              <a:t>Acceptable Indoor Air Quality</a:t>
            </a:r>
            <a:r>
              <a:rPr lang="en-US" sz="2000" dirty="0"/>
              <a:t>. Atlanta, GA: American Society of Heating, Refrigerating and Air-Conditioning Engineers, Inc.</a:t>
            </a:r>
          </a:p>
          <a:p>
            <a:pPr>
              <a:spcBef>
                <a:spcPts val="0"/>
              </a:spcBef>
              <a:spcAft>
                <a:spcPts val="1800"/>
              </a:spcAft>
            </a:pPr>
            <a:r>
              <a:rPr lang="en-US" sz="2000" dirty="0" smtClean="0"/>
              <a:t>ASHRAE</a:t>
            </a:r>
            <a:r>
              <a:rPr lang="en-US" sz="2000" dirty="0"/>
              <a:t>. </a:t>
            </a:r>
            <a:r>
              <a:rPr lang="en-US" sz="2000" dirty="0" smtClean="0"/>
              <a:t>1992</a:t>
            </a:r>
            <a:r>
              <a:rPr lang="en-US" sz="2000" dirty="0"/>
              <a:t>. </a:t>
            </a:r>
            <a:r>
              <a:rPr lang="en-US" sz="2000" i="1" dirty="0" smtClean="0"/>
              <a:t>Design </a:t>
            </a:r>
            <a:r>
              <a:rPr lang="en-US" sz="2000" i="1" dirty="0"/>
              <a:t>of Smoke Management Systems, Chapter 4</a:t>
            </a:r>
            <a:r>
              <a:rPr lang="en-US" sz="2000" dirty="0"/>
              <a:t>. </a:t>
            </a:r>
            <a:r>
              <a:rPr lang="en-US" sz="2000" dirty="0" smtClean="0"/>
              <a:t>Atlanta, GA: </a:t>
            </a:r>
            <a:r>
              <a:rPr lang="en-US" sz="2000" dirty="0"/>
              <a:t>American Society of Heating, Refrigerating and Air-Conditioning Engineers, Inc.</a:t>
            </a:r>
            <a:endParaRPr lang="en-US" sz="2000" dirty="0" smtClean="0"/>
          </a:p>
          <a:p>
            <a:pPr>
              <a:spcBef>
                <a:spcPts val="0"/>
              </a:spcBef>
              <a:spcAft>
                <a:spcPts val="1800"/>
              </a:spcAft>
            </a:pPr>
            <a:r>
              <a:rPr lang="en-US" sz="2000" dirty="0" smtClean="0"/>
              <a:t>CSA. </a:t>
            </a:r>
            <a:r>
              <a:rPr lang="en-US" sz="2000" dirty="0"/>
              <a:t>1993. </a:t>
            </a:r>
            <a:r>
              <a:rPr lang="en-US" sz="2000" i="1" dirty="0" smtClean="0"/>
              <a:t>CAN/CSA-F326-M91</a:t>
            </a:r>
            <a:r>
              <a:rPr lang="en-US" sz="2000" i="1" dirty="0"/>
              <a:t>, Residential </a:t>
            </a:r>
            <a:r>
              <a:rPr lang="en-US" sz="2000" i="1" dirty="0" smtClean="0"/>
              <a:t>Mechanical Ventilation Systems</a:t>
            </a:r>
            <a:r>
              <a:rPr lang="en-US" sz="2000" dirty="0" smtClean="0"/>
              <a:t>. Toronto, ON: </a:t>
            </a:r>
            <a:r>
              <a:rPr lang="en-US" sz="2000" dirty="0"/>
              <a:t>Canadian Standards Association.</a:t>
            </a:r>
          </a:p>
          <a:p>
            <a:pPr>
              <a:spcBef>
                <a:spcPts val="0"/>
              </a:spcBef>
              <a:spcAft>
                <a:spcPts val="1200"/>
              </a:spcAft>
            </a:pPr>
            <a:r>
              <a:rPr lang="en-US" sz="2000" dirty="0" smtClean="0"/>
              <a:t>Edwards, C. 1999. “Modelling of Ventilation and Infiltration Energy Impacts in Mid and High-Rise Apartment Buildings”. </a:t>
            </a:r>
            <a:r>
              <a:rPr lang="en-US" sz="2000" i="1" dirty="0" smtClean="0"/>
              <a:t>Report of </a:t>
            </a:r>
            <a:r>
              <a:rPr lang="en-US" sz="2000" i="1" dirty="0" err="1" smtClean="0"/>
              <a:t>Sheltair</a:t>
            </a:r>
            <a:r>
              <a:rPr lang="en-US" sz="2000" i="1" dirty="0" smtClean="0"/>
              <a:t> Scientific Limited to Research Division, Canada Mortgage and Housing Corporation</a:t>
            </a:r>
            <a:r>
              <a:rPr lang="en-US" sz="2000" dirty="0" smtClean="0"/>
              <a:t>. December. airbase_13383.pdf</a:t>
            </a:r>
            <a:r>
              <a:rPr lang="en-US" sz="2000" dirty="0"/>
              <a:t/>
            </a:r>
            <a:br>
              <a:rPr lang="en-US" sz="2000" dirty="0"/>
            </a:br>
            <a:r>
              <a:rPr lang="en-US" sz="1400" dirty="0"/>
              <a:t>https://</a:t>
            </a:r>
            <a:r>
              <a:rPr lang="en-US" sz="1400" dirty="0" smtClean="0"/>
              <a:t>www.aivc.org/resource/modelling-ventilation-and-infiltration-energy-impacts-mid-and-high-rise-apartment-buildings</a:t>
            </a:r>
          </a:p>
        </p:txBody>
      </p:sp>
    </p:spTree>
    <p:extLst>
      <p:ext uri="{BB962C8B-B14F-4D97-AF65-F5344CB8AC3E}">
        <p14:creationId xmlns:p14="http://schemas.microsoft.com/office/powerpoint/2010/main" val="37809243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156" y="107951"/>
            <a:ext cx="7886700" cy="643543"/>
          </a:xfrm>
        </p:spPr>
        <p:txBody>
          <a:bodyPr>
            <a:normAutofit/>
          </a:bodyPr>
          <a:lstStyle>
            <a:lvl1pPr>
              <a:defRPr lang="en-US" sz="2475" b="1" smtClean="0">
                <a:solidFill>
                  <a:schemeClr val="bg1"/>
                </a:solidFill>
              </a:defRPr>
            </a:lvl1pPr>
          </a:lstStyle>
          <a:p>
            <a:r>
              <a:rPr lang="en-US" sz="2475" b="1" dirty="0">
                <a:solidFill>
                  <a:schemeClr val="bg1"/>
                </a:solidFill>
                <a:latin typeface="+mn-lt"/>
              </a:rPr>
              <a:t>Bibliography</a:t>
            </a:r>
            <a:endParaRPr lang="en-US" dirty="0"/>
          </a:p>
        </p:txBody>
      </p:sp>
      <p:sp>
        <p:nvSpPr>
          <p:cNvPr id="2" name="Text Placeholder 1"/>
          <p:cNvSpPr>
            <a:spLocks noGrp="1"/>
          </p:cNvSpPr>
          <p:nvPr>
            <p:ph type="body" sz="half" idx="13"/>
          </p:nvPr>
        </p:nvSpPr>
        <p:spPr>
          <a:xfrm>
            <a:off x="417250" y="1576625"/>
            <a:ext cx="8362766" cy="4904074"/>
          </a:xfrm>
        </p:spPr>
        <p:txBody>
          <a:bodyPr/>
          <a:lstStyle/>
          <a:p>
            <a:pPr>
              <a:spcBef>
                <a:spcPts val="0"/>
              </a:spcBef>
              <a:spcAft>
                <a:spcPts val="1800"/>
              </a:spcAft>
            </a:pPr>
            <a:r>
              <a:rPr lang="en-US" sz="2000" dirty="0"/>
              <a:t>Moffatt, P., I. </a:t>
            </a:r>
            <a:r>
              <a:rPr lang="en-US" sz="2000" dirty="0" err="1"/>
              <a:t>Theaker</a:t>
            </a:r>
            <a:r>
              <a:rPr lang="en-US" sz="2000" dirty="0"/>
              <a:t>, and C. Wray. 1998. “Field Testing to Characterize Suite Ventilation in Recently Constructed Mid- and High-Rise Residential Buildings”. </a:t>
            </a:r>
            <a:r>
              <a:rPr lang="en-US" sz="2000" i="1" dirty="0"/>
              <a:t>Report of </a:t>
            </a:r>
            <a:r>
              <a:rPr lang="en-US" sz="2000" i="1" dirty="0" err="1"/>
              <a:t>Sheltair</a:t>
            </a:r>
            <a:r>
              <a:rPr lang="en-US" sz="2000" i="1" dirty="0"/>
              <a:t> Scientific Limited to Innovation Centre for </a:t>
            </a:r>
            <a:r>
              <a:rPr lang="en-US" sz="2000" i="1" dirty="0" err="1"/>
              <a:t>Highrise</a:t>
            </a:r>
            <a:r>
              <a:rPr lang="en-US" sz="2000" i="1" dirty="0"/>
              <a:t> and Multiples, National Office, Canada Mortgage and Housing Corporation</a:t>
            </a:r>
            <a:r>
              <a:rPr lang="en-US" sz="2000" dirty="0"/>
              <a:t>. November.</a:t>
            </a:r>
            <a:br>
              <a:rPr lang="en-US" sz="2000" dirty="0"/>
            </a:br>
            <a:r>
              <a:rPr lang="en-US" sz="1400" dirty="0"/>
              <a:t>http://publications.gc.ca/site/eng/9.569458/publication.html</a:t>
            </a:r>
          </a:p>
          <a:p>
            <a:pPr>
              <a:spcBef>
                <a:spcPts val="0"/>
              </a:spcBef>
              <a:spcAft>
                <a:spcPts val="1800"/>
              </a:spcAft>
            </a:pPr>
            <a:r>
              <a:rPr lang="en-US" sz="2000" dirty="0" smtClean="0"/>
              <a:t>NBC</a:t>
            </a:r>
            <a:r>
              <a:rPr lang="en-US" sz="2000" dirty="0"/>
              <a:t>. </a:t>
            </a:r>
            <a:r>
              <a:rPr lang="en-US" sz="2000" dirty="0" smtClean="0"/>
              <a:t>1990. </a:t>
            </a:r>
            <a:r>
              <a:rPr lang="en-US" sz="2000" i="1" dirty="0"/>
              <a:t>National Building Code of Canada</a:t>
            </a:r>
            <a:r>
              <a:rPr lang="en-US" sz="2000" dirty="0"/>
              <a:t>. Ottawa, ON: Canadian Commission on Building and Fire Codes, National Research Council of Canada.</a:t>
            </a:r>
          </a:p>
          <a:p>
            <a:pPr>
              <a:spcBef>
                <a:spcPts val="0"/>
              </a:spcBef>
              <a:spcAft>
                <a:spcPts val="1800"/>
              </a:spcAft>
            </a:pPr>
            <a:r>
              <a:rPr lang="en-US" sz="2000" dirty="0"/>
              <a:t>NFPA. 1985. </a:t>
            </a:r>
            <a:r>
              <a:rPr lang="en-US" sz="2000" i="1" dirty="0"/>
              <a:t>ANSI/NFPA 105: Installation of Smoke- and Draft-Control Door Assemblies</a:t>
            </a:r>
            <a:r>
              <a:rPr lang="en-US" sz="2000" dirty="0"/>
              <a:t>. Quincy, MA: National Fire Protection Association. August 12.</a:t>
            </a:r>
          </a:p>
          <a:p>
            <a:pPr>
              <a:spcBef>
                <a:spcPts val="0"/>
              </a:spcBef>
              <a:spcAft>
                <a:spcPts val="1800"/>
              </a:spcAft>
            </a:pPr>
            <a:r>
              <a:rPr lang="en-US" sz="2000" dirty="0"/>
              <a:t>NFPA. 1992. </a:t>
            </a:r>
            <a:r>
              <a:rPr lang="en-US" sz="2000" i="1" dirty="0"/>
              <a:t>ANSI/NFPA 80: Fire Doors and Fire Windows</a:t>
            </a:r>
            <a:r>
              <a:rPr lang="en-US" sz="2000" dirty="0"/>
              <a:t>. Quincy, MA: National Fire Protection Association. August 14.</a:t>
            </a:r>
          </a:p>
          <a:p>
            <a:pPr>
              <a:spcBef>
                <a:spcPts val="0"/>
              </a:spcBef>
            </a:pPr>
            <a:r>
              <a:rPr lang="en-US" sz="2000" dirty="0"/>
              <a:t>Turner, W.J., J.M. Logue, and C.P. Wray. 2013. “A Combined Energy and IAQ Assessment of the Potential Value of Commissioning Residential Mechanical Ventilation Systems”. </a:t>
            </a:r>
            <a:r>
              <a:rPr lang="en-US" sz="2000" i="1" dirty="0"/>
              <a:t>Building and Environment</a:t>
            </a:r>
            <a:r>
              <a:rPr lang="en-US" sz="2000" dirty="0"/>
              <a:t>, Vol. 60.</a:t>
            </a:r>
            <a:br>
              <a:rPr lang="en-US" sz="2000" dirty="0"/>
            </a:br>
            <a:r>
              <a:rPr lang="en-US" sz="1400" dirty="0"/>
              <a:t>https://www.sciencedirect.com/science/article/abs/pii/S0360132312002818</a:t>
            </a:r>
          </a:p>
        </p:txBody>
      </p:sp>
    </p:spTree>
    <p:extLst>
      <p:ext uri="{BB962C8B-B14F-4D97-AF65-F5344CB8AC3E}">
        <p14:creationId xmlns:p14="http://schemas.microsoft.com/office/powerpoint/2010/main" val="283359136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07156" y="107951"/>
            <a:ext cx="7886700" cy="643543"/>
          </a:xfrm>
        </p:spPr>
        <p:txBody>
          <a:bodyPr>
            <a:normAutofit/>
          </a:bodyPr>
          <a:lstStyle>
            <a:lvl1pPr>
              <a:defRPr lang="en-US" sz="2475" b="1" smtClean="0">
                <a:solidFill>
                  <a:schemeClr val="bg1"/>
                </a:solidFill>
              </a:defRPr>
            </a:lvl1pPr>
          </a:lstStyle>
          <a:p>
            <a:r>
              <a:rPr lang="en-US" sz="2475" b="1" dirty="0" smtClean="0">
                <a:solidFill>
                  <a:schemeClr val="bg1"/>
                </a:solidFill>
                <a:latin typeface="+mn-lt"/>
              </a:rPr>
              <a:t>Questions?</a:t>
            </a:r>
            <a:endParaRPr lang="en-US" dirty="0"/>
          </a:p>
        </p:txBody>
      </p:sp>
      <p:sp>
        <p:nvSpPr>
          <p:cNvPr id="2" name="Text Placeholder 1"/>
          <p:cNvSpPr>
            <a:spLocks noGrp="1"/>
          </p:cNvSpPr>
          <p:nvPr>
            <p:ph type="body" sz="half" idx="13"/>
          </p:nvPr>
        </p:nvSpPr>
        <p:spPr>
          <a:xfrm>
            <a:off x="417250" y="2926079"/>
            <a:ext cx="8362766" cy="1572769"/>
          </a:xfrm>
        </p:spPr>
        <p:txBody>
          <a:bodyPr/>
          <a:lstStyle/>
          <a:p>
            <a:pPr algn="ctr">
              <a:spcBef>
                <a:spcPts val="0"/>
              </a:spcBef>
              <a:spcAft>
                <a:spcPts val="1800"/>
              </a:spcAft>
            </a:pPr>
            <a:r>
              <a:rPr lang="en-US" sz="4000" b="1" dirty="0" smtClean="0"/>
              <a:t>Craig Wray, </a:t>
            </a:r>
            <a:r>
              <a:rPr lang="en-US" sz="4000" b="1" dirty="0" err="1" smtClean="0"/>
              <a:t>P.Eng</a:t>
            </a:r>
            <a:r>
              <a:rPr lang="en-US" sz="4000" b="1" dirty="0" smtClean="0"/>
              <a:t>.</a:t>
            </a:r>
          </a:p>
          <a:p>
            <a:pPr algn="ctr">
              <a:spcBef>
                <a:spcPts val="0"/>
              </a:spcBef>
              <a:spcAft>
                <a:spcPts val="1800"/>
              </a:spcAft>
            </a:pPr>
            <a:r>
              <a:rPr lang="en-US" sz="4000" b="1" dirty="0" smtClean="0"/>
              <a:t>pharmeng@shaw.ca</a:t>
            </a:r>
            <a:endParaRPr lang="en-US" sz="4000" b="1" dirty="0"/>
          </a:p>
        </p:txBody>
      </p:sp>
    </p:spTree>
    <p:extLst>
      <p:ext uri="{BB962C8B-B14F-4D97-AF65-F5344CB8AC3E}">
        <p14:creationId xmlns:p14="http://schemas.microsoft.com/office/powerpoint/2010/main" val="27185317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0E50374EE55DF44B46327BEC5647951" ma:contentTypeVersion="10" ma:contentTypeDescription="Create a new document." ma:contentTypeScope="" ma:versionID="eda40e137a2f76be393a2207704ee8cd">
  <xsd:schema xmlns:xsd="http://www.w3.org/2001/XMLSchema" xmlns:xs="http://www.w3.org/2001/XMLSchema" xmlns:p="http://schemas.microsoft.com/office/2006/metadata/properties" xmlns:ns3="53c7ad03-922b-4081-a692-dc901bcc8627" targetNamespace="http://schemas.microsoft.com/office/2006/metadata/properties" ma:root="true" ma:fieldsID="e1d44ad931e6aa91749d7b001a62e952" ns3:_="">
    <xsd:import namespace="53c7ad03-922b-4081-a692-dc901bcc8627"/>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3c7ad03-922b-4081-a692-dc901bcc862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2F89FD0-FC2C-45E6-A988-D00A031BC2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3c7ad03-922b-4081-a692-dc901bcc86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8B8F097-3557-4465-8CF6-E7D755BA020B}">
  <ds:schemaRefs>
    <ds:schemaRef ds:uri="http://schemas.microsoft.com/sharepoint/v3/contenttype/forms"/>
  </ds:schemaRefs>
</ds:datastoreItem>
</file>

<file path=customXml/itemProps3.xml><?xml version="1.0" encoding="utf-8"?>
<ds:datastoreItem xmlns:ds="http://schemas.openxmlformats.org/officeDocument/2006/customXml" ds:itemID="{BC8DB5F9-3255-417B-A3D4-834CFF6D57AD}">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53c7ad03-922b-4081-a692-dc901bcc862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9315</TotalTime>
  <Words>6444</Words>
  <Application>Microsoft Office PowerPoint</Application>
  <PresentationFormat>On-screen Show (4:3)</PresentationFormat>
  <Paragraphs>294</Paragraphs>
  <Slides>33</Slides>
  <Notes>24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35" baseType="lpstr">
      <vt:lpstr>Office Theme</vt:lpstr>
      <vt:lpstr>Equation</vt:lpstr>
      <vt:lpstr>PowerPoint Presentation</vt:lpstr>
      <vt:lpstr>PowerPoint Presentation</vt:lpstr>
      <vt:lpstr>Acknowledgements</vt:lpstr>
      <vt:lpstr>Outline/Agenda</vt:lpstr>
      <vt:lpstr>Schematic of Typical Storey</vt:lpstr>
      <vt:lpstr>Example Suite Floor Plan (Building 8)</vt:lpstr>
      <vt:lpstr>Key Parameters that Characterize Suite Ventilation</vt:lpstr>
      <vt:lpstr>Pressure Differences – Stack Effect</vt:lpstr>
      <vt:lpstr>Pressure Differences – Wind Effect</vt:lpstr>
      <vt:lpstr>Pressure Differences – Combined Effects</vt:lpstr>
      <vt:lpstr>Inter-Suite Transfer Air Fraction</vt:lpstr>
      <vt:lpstr>Inter-Suite Transfer Air Fraction: Uncertainty Analysis Based on ASHRAE Guideline 2 (1990a)</vt:lpstr>
      <vt:lpstr>Field Tests to Determine Key Parameters</vt:lpstr>
      <vt:lpstr>Field Tests to Determine Key Parameters</vt:lpstr>
      <vt:lpstr>Field Tests to Determine Key Parameters</vt:lpstr>
      <vt:lpstr>Field Test Equipment Used to Determine Key Parameters</vt:lpstr>
      <vt:lpstr>General Characteristics of Test Buildings and Suites</vt:lpstr>
      <vt:lpstr>Corridor Supply Airflows (Design vs. Measured)</vt:lpstr>
      <vt:lpstr>Corridor Supply Airflow vs Suite Exhaust Capacity (Design vs. Measured)</vt:lpstr>
      <vt:lpstr>Measured Suite to Outdoors Pressure Differences (With and Without In-Suite Exhaust)</vt:lpstr>
      <vt:lpstr>Measured Suite to Corridor Pressure Differences (With and Without In-Suite Exhaust)</vt:lpstr>
      <vt:lpstr>Geometric Characteristics of Suite Access Doors</vt:lpstr>
      <vt:lpstr>Leakage Area of Suite Access Door (Measured vs Theoretical)</vt:lpstr>
      <vt:lpstr>Measured Corridor to Suite Door Pressure Differences</vt:lpstr>
      <vt:lpstr>Suite Access Door and Transfer Duct Airflows vs Supply Flow into Corridor</vt:lpstr>
      <vt:lpstr>Air Exchange Rates in Suites (Interior Doors Open)</vt:lpstr>
      <vt:lpstr>Air Exchange Rates in Two Suites of Building 1 (Interior Doors Open vs Closed, Suite Above vs Below Neutral Pressure Plane)</vt:lpstr>
      <vt:lpstr>Inter-Suite Transfer Air Fractions</vt:lpstr>
      <vt:lpstr>Conclusions</vt:lpstr>
      <vt:lpstr>Recommendations</vt:lpstr>
      <vt:lpstr>Bibliography</vt:lpstr>
      <vt:lpstr>Bibliography</vt:lpstr>
      <vt:lpstr>Questions?</vt:lpstr>
    </vt:vector>
  </TitlesOfParts>
  <Company>ASHRAE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Joyce, Megan</dc:creator>
  <cp:lastModifiedBy>CPWray</cp:lastModifiedBy>
  <cp:revision>240</cp:revision>
  <cp:lastPrinted>2020-12-14T17:29:12Z</cp:lastPrinted>
  <dcterms:created xsi:type="dcterms:W3CDTF">2017-02-06T18:00:44Z</dcterms:created>
  <dcterms:modified xsi:type="dcterms:W3CDTF">2021-01-01T22:47:23Z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0x01010090E50374EE55DF44B46327BEC5647951</vt:lpwstr>
  </property>
</Properties>
</file>