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125.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117.xml"/>
  <Override ContentType="application/vnd.openxmlformats-officedocument.presentationml.notesSlide+xml" PartName="/ppt/notesSlides/notesSlide3.xml"/>
  <Override ContentType="application/vnd.openxmlformats-officedocument.presentationml.notesSlide+xml" PartName="/ppt/notesSlides/notesSlide91.xml"/>
  <Override ContentType="application/vnd.openxmlformats-officedocument.presentationml.notesSlide+xml" PartName="/ppt/notesSlides/notesSlide109.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07.xml"/>
  <Override ContentType="application/vnd.openxmlformats-officedocument.presentationml.notesSlide+xml" PartName="/ppt/notesSlides/notesSlide100.xml"/>
  <Override ContentType="application/vnd.openxmlformats-officedocument.presentationml.notesSlide+xml" PartName="/ppt/notesSlides/notesSlide4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77.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119.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105.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93.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123.xml"/>
  <Override ContentType="application/vnd.openxmlformats-officedocument.presentationml.notesSlide+xml" PartName="/ppt/notesSlides/notesSlide110.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112.xml"/>
  <Override ContentType="application/vnd.openxmlformats-officedocument.presentationml.notesSlide+xml" PartName="/ppt/notesSlides/notesSlide103.xml"/>
  <Override ContentType="application/vnd.openxmlformats-officedocument.presentationml.notesSlide+xml" PartName="/ppt/notesSlides/notesSlide97.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89.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120.xml"/>
  <Override ContentType="application/vnd.openxmlformats-officedocument.presentationml.notesSlide+xml" PartName="/ppt/notesSlides/notesSlide20.xml"/>
  <Override ContentType="application/vnd.openxmlformats-officedocument.presentationml.notesSlide+xml" PartName="/ppt/notesSlides/notesSlide129.xml"/>
  <Override ContentType="application/vnd.openxmlformats-officedocument.presentationml.notesSlide+xml" PartName="/ppt/notesSlides/notesSlide60.xml"/>
  <Override ContentType="application/vnd.openxmlformats-officedocument.presentationml.notesSlide+xml" PartName="/ppt/notesSlides/notesSlide18.xml"/>
  <Override ContentType="application/vnd.openxmlformats-officedocument.presentationml.notesSlide+xml" PartName="/ppt/notesSlides/notesSlide48.xml"/>
  <Override ContentType="application/vnd.openxmlformats-officedocument.presentationml.notesSlide+xml" PartName="/ppt/notesSlides/notesSlide131.xml"/>
  <Override ContentType="application/vnd.openxmlformats-officedocument.presentationml.notesSlide+xml" PartName="/ppt/notesSlides/notesSlide127.xml"/>
  <Override ContentType="application/vnd.openxmlformats-officedocument.presentationml.notesSlide+xml" PartName="/ppt/notesSlides/notesSlide114.xml"/>
  <Override ContentType="application/vnd.openxmlformats-officedocument.presentationml.notesSlide+xml" PartName="/ppt/notesSlides/notesSlide101.xml"/>
  <Override ContentType="application/vnd.openxmlformats-officedocument.presentationml.notesSlide+xml" PartName="/ppt/notesSlides/notesSlide95.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1.xml"/>
  <Override ContentType="application/vnd.openxmlformats-officedocument.presentationml.notesSlide+xml" PartName="/ppt/notesSlides/notesSlide92.xml"/>
  <Override ContentType="application/vnd.openxmlformats-officedocument.presentationml.notesSlide+xml" PartName="/ppt/notesSlides/notesSlide84.xml"/>
  <Override ContentType="application/vnd.openxmlformats-officedocument.presentationml.notesSlide+xml" PartName="/ppt/notesSlides/notesSlide116.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24.xml"/>
  <Override ContentType="application/vnd.openxmlformats-officedocument.presentationml.notesSlide+xml" PartName="/ppt/notesSlides/notesSlide126.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82.xml"/>
  <Override ContentType="application/vnd.openxmlformats-officedocument.presentationml.notesSlide+xml" PartName="/ppt/notesSlides/notesSlide94.xml"/>
  <Override ContentType="application/vnd.openxmlformats-officedocument.presentationml.notesSlide+xml" PartName="/ppt/notesSlides/notesSlide51.xml"/>
  <Override ContentType="application/vnd.openxmlformats-officedocument.presentationml.notesSlide+xml" PartName="/ppt/notesSlides/notesSlide108.xml"/>
  <Override ContentType="application/vnd.openxmlformats-officedocument.presentationml.notesSlide+xml" PartName="/ppt/notesSlides/notesSlide90.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106.xml"/>
  <Override ContentType="application/vnd.openxmlformats-officedocument.presentationml.notesSlide+xml" PartName="/ppt/notesSlides/notesSlide99.xml"/>
  <Override ContentType="application/vnd.openxmlformats-officedocument.presentationml.notesSlide+xml" PartName="/ppt/notesSlides/notesSlide56.xml"/>
  <Override ContentType="application/vnd.openxmlformats-officedocument.presentationml.notesSlide+xml" PartName="/ppt/notesSlides/notesSlide122.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118.xml"/>
  <Override ContentType="application/vnd.openxmlformats-officedocument.presentationml.notesSlide+xml" PartName="/ppt/notesSlides/notesSlide7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88.xml"/>
  <Override ContentType="application/vnd.openxmlformats-officedocument.presentationml.notesSlide+xml" PartName="/ppt/notesSlides/notesSlide2.xml"/>
  <Override ContentType="application/vnd.openxmlformats-officedocument.presentationml.notesSlide+xml" PartName="/ppt/notesSlides/notesSlide62.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28.xml"/>
  <Override ContentType="application/vnd.openxmlformats-officedocument.presentationml.notesSlide+xml" PartName="/ppt/notesSlides/notesSlide1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113.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98.xml"/>
  <Override ContentType="application/vnd.openxmlformats-officedocument.presentationml.notesSlide+xml" PartName="/ppt/notesSlides/notesSlide104.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3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21.xml"/>
  <Override ContentType="application/vnd.openxmlformats-officedocument.presentationml.notesSlide+xml" PartName="/ppt/notesSlides/notesSlide6.xml"/>
  <Override ContentType="application/vnd.openxmlformats-officedocument.presentationml.notesSlide+xml" PartName="/ppt/notesSlides/notesSlide128.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96.xml"/>
  <Override ContentType="application/vnd.openxmlformats-officedocument.presentationml.notesSlide+xml" PartName="/ppt/notesSlides/notesSlide102.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115.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1.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105.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13.xml"/>
  <Override ContentType="application/vnd.openxmlformats-officedocument.presentationml.slide+xml" PartName="/ppt/slides/slide68.xml"/>
  <Override ContentType="application/vnd.openxmlformats-officedocument.presentationml.slide+xml" PartName="/ppt/slides/slide94.xml"/>
  <Override ContentType="application/vnd.openxmlformats-officedocument.presentationml.slide+xml" PartName="/ppt/slides/slide84.xml"/>
  <Override ContentType="application/vnd.openxmlformats-officedocument.presentationml.slide+xml" PartName="/ppt/slides/slide107.xml"/>
  <Override ContentType="application/vnd.openxmlformats-officedocument.presentationml.slide+xml" PartName="/ppt/slides/slide37.xml"/>
  <Override ContentType="application/vnd.openxmlformats-officedocument.presentationml.slide+xml" PartName="/ppt/slides/slide123.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111.xml"/>
  <Override ContentType="application/vnd.openxmlformats-officedocument.presentationml.slide+xml" PartName="/ppt/slides/slide53.xml"/>
  <Override ContentType="application/vnd.openxmlformats-officedocument.presentationml.slide+xml" PartName="/ppt/slides/slide96.xml"/>
  <Override ContentType="application/vnd.openxmlformats-officedocument.presentationml.slide+xml" PartName="/ppt/slides/slide48.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18.xml"/>
  <Override ContentType="application/vnd.openxmlformats-officedocument.presentationml.slide+xml" PartName="/ppt/slides/slide12.xml"/>
  <Override ContentType="application/vnd.openxmlformats-officedocument.presentationml.slide+xml" PartName="/ppt/slides/slide108.xml"/>
  <Override ContentType="application/vnd.openxmlformats-officedocument.presentationml.slide+xml" PartName="/ppt/slides/slide98.xml"/>
  <Override ContentType="application/vnd.openxmlformats-officedocument.presentationml.slide+xml" PartName="/ppt/slides/slide125.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89.xml"/>
  <Override ContentType="application/vnd.openxmlformats-officedocument.presentationml.slide+xml" PartName="/ppt/slides/slide76.xml"/>
  <Override ContentType="application/vnd.openxmlformats-officedocument.presentationml.slide+xml" PartName="/ppt/slides/slide129.xml"/>
  <Override ContentType="application/vnd.openxmlformats-officedocument.presentationml.slide+xml" PartName="/ppt/slides/slide63.xml"/>
  <Override ContentType="application/vnd.openxmlformats-officedocument.presentationml.slide+xml" PartName="/ppt/slides/slide131.xml"/>
  <Override ContentType="application/vnd.openxmlformats-officedocument.presentationml.slide+xml" PartName="/ppt/slides/slide93.xml"/>
  <Override ContentType="application/vnd.openxmlformats-officedocument.presentationml.slide+xml" PartName="/ppt/slides/slide101.xml"/>
  <Override ContentType="application/vnd.openxmlformats-officedocument.presentationml.slide+xml" PartName="/ppt/slides/slide116.xml"/>
  <Override ContentType="application/vnd.openxmlformats-officedocument.presentationml.slide+xml" PartName="/ppt/slides/slide80.xml"/>
  <Override ContentType="application/vnd.openxmlformats-officedocument.presentationml.slide+xml" PartName="/ppt/slides/slide103.xml"/>
  <Override ContentType="application/vnd.openxmlformats-officedocument.presentationml.slide+xml" PartName="/ppt/slides/slide61.xml"/>
  <Override ContentType="application/vnd.openxmlformats-officedocument.presentationml.slide+xml" PartName="/ppt/slides/slide91.xml"/>
  <Override ContentType="application/vnd.openxmlformats-officedocument.presentationml.slide+xml" PartName="/ppt/slides/slide114.xml"/>
  <Override ContentType="application/vnd.openxmlformats-officedocument.presentationml.slide+xml" PartName="/ppt/slides/slide31.xml"/>
  <Override ContentType="application/vnd.openxmlformats-officedocument.presentationml.slide+xml" PartName="/ppt/slides/slide127.xml"/>
  <Override ContentType="application/vnd.openxmlformats-officedocument.presentationml.slide+xml" PartName="/ppt/slides/slide120.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12.xml"/>
  <Override ContentType="application/vnd.openxmlformats-officedocument.presentationml.slide+xml" PartName="/ppt/slides/slide9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42.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122.xml"/>
  <Override ContentType="application/vnd.openxmlformats-officedocument.presentationml.slide+xml" PartName="/ppt/slides/slide130.xml"/>
  <Override ContentType="application/vnd.openxmlformats-officedocument.presentationml.slide+xml" PartName="/ppt/slides/slide16.xml"/>
  <Override ContentType="application/vnd.openxmlformats-officedocument.presentationml.slide+xml" PartName="/ppt/slides/slide104.xml"/>
  <Override ContentType="application/vnd.openxmlformats-officedocument.presentationml.slide+xml" PartName="/ppt/slides/slide24.xml"/>
  <Override ContentType="application/vnd.openxmlformats-officedocument.presentationml.slide+xml" PartName="/ppt/slides/slide97.xml"/>
  <Override ContentType="application/vnd.openxmlformats-officedocument.presentationml.slide+xml" PartName="/ppt/slides/slide11.xml"/>
  <Override ContentType="application/vnd.openxmlformats-officedocument.presentationml.slide+xml" PartName="/ppt/slides/slide110.xml"/>
  <Override ContentType="application/vnd.openxmlformats-officedocument.presentationml.slide+xml" PartName="/ppt/slides/slide6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79.xml"/>
  <Override ContentType="application/vnd.openxmlformats-officedocument.presentationml.slide+xml" PartName="/ppt/slides/slide49.xml"/>
  <Override ContentType="application/vnd.openxmlformats-officedocument.presentationml.slide+xml" PartName="/ppt/slides/slide124.xml"/>
  <Override ContentType="application/vnd.openxmlformats-officedocument.presentationml.slide+xml" PartName="/ppt/slides/slide83.xml"/>
  <Override ContentType="application/vnd.openxmlformats-officedocument.presentationml.slide+xml" PartName="/ppt/slides/slide106.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119.xml"/>
  <Override ContentType="application/vnd.openxmlformats-officedocument.presentationml.slide+xml" PartName="/ppt/slides/slide40.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126.xml"/>
  <Override ContentType="application/vnd.openxmlformats-officedocument.presentationml.slide+xml" PartName="/ppt/slides/slide109.xml"/>
  <Override ContentType="application/vnd.openxmlformats-officedocument.presentationml.slide+xml" PartName="/ppt/slides/slide99.xml"/>
  <Override ContentType="application/vnd.openxmlformats-officedocument.presentationml.slide+xml" PartName="/ppt/slides/slide3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47.xml"/>
  <Override ContentType="application/vnd.openxmlformats-officedocument.presentationml.slide+xml" PartName="/ppt/slides/slide21.xml"/>
  <Override ContentType="application/vnd.openxmlformats-officedocument.presentationml.slide+xml" PartName="/ppt/slides/slide100.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90.xml"/>
  <Override ContentType="application/vnd.openxmlformats-officedocument.presentationml.slide+xml" PartName="/ppt/slides/slide8.xml"/>
  <Override ContentType="application/vnd.openxmlformats-officedocument.presentationml.slide+xml" PartName="/ppt/slides/slide117.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88.xml"/>
  <Override ContentType="application/vnd.openxmlformats-officedocument.presentationml.slide+xml" PartName="/ppt/slides/slide128.xml"/>
  <Override ContentType="application/vnd.openxmlformats-officedocument.presentationml.slide+xml" PartName="/ppt/slides/slide92.xml"/>
  <Override ContentType="application/vnd.openxmlformats-officedocument.presentationml.slide+xml" PartName="/ppt/slides/slide115.xml"/>
  <Override ContentType="application/vnd.openxmlformats-officedocument.presentationml.slide+xml" PartName="/ppt/slides/slide10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8"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38" r:id="rId90"/>
    <p:sldId id="339" r:id="rId91"/>
    <p:sldId id="340" r:id="rId92"/>
    <p:sldId id="341" r:id="rId93"/>
    <p:sldId id="342" r:id="rId94"/>
    <p:sldId id="343" r:id="rId95"/>
    <p:sldId id="344" r:id="rId96"/>
    <p:sldId id="345" r:id="rId97"/>
    <p:sldId id="346" r:id="rId98"/>
    <p:sldId id="347" r:id="rId99"/>
    <p:sldId id="348" r:id="rId100"/>
    <p:sldId id="349" r:id="rId101"/>
    <p:sldId id="350" r:id="rId102"/>
    <p:sldId id="351" r:id="rId103"/>
    <p:sldId id="352" r:id="rId104"/>
    <p:sldId id="353" r:id="rId105"/>
    <p:sldId id="354" r:id="rId106"/>
    <p:sldId id="355" r:id="rId107"/>
    <p:sldId id="356" r:id="rId108"/>
    <p:sldId id="357" r:id="rId109"/>
    <p:sldId id="358" r:id="rId110"/>
    <p:sldId id="359" r:id="rId111"/>
    <p:sldId id="360" r:id="rId112"/>
    <p:sldId id="361" r:id="rId113"/>
    <p:sldId id="362" r:id="rId114"/>
    <p:sldId id="363" r:id="rId115"/>
    <p:sldId id="364" r:id="rId116"/>
    <p:sldId id="365" r:id="rId117"/>
    <p:sldId id="366" r:id="rId118"/>
    <p:sldId id="367" r:id="rId119"/>
    <p:sldId id="368" r:id="rId120"/>
    <p:sldId id="369" r:id="rId121"/>
    <p:sldId id="370" r:id="rId122"/>
    <p:sldId id="371" r:id="rId123"/>
    <p:sldId id="372" r:id="rId124"/>
    <p:sldId id="373" r:id="rId125"/>
    <p:sldId id="374" r:id="rId126"/>
    <p:sldId id="375" r:id="rId127"/>
    <p:sldId id="376" r:id="rId128"/>
    <p:sldId id="377" r:id="rId129"/>
    <p:sldId id="378" r:id="rId130"/>
    <p:sldId id="379" r:id="rId131"/>
    <p:sldId id="380" r:id="rId132"/>
    <p:sldId id="381" r:id="rId133"/>
    <p:sldId id="382" r:id="rId134"/>
    <p:sldId id="383" r:id="rId135"/>
    <p:sldId id="384" r:id="rId136"/>
    <p:sldId id="385" r:id="rId137"/>
    <p:sldId id="386" r:id="rId138"/>
  </p:sldIdLst>
  <p:sldSz cy="6858000" cx="9144000"/>
  <p:notesSz cx="6858000" cy="9144000"/>
  <p:embeddedFontLst>
    <p:embeddedFont>
      <p:font typeface="Arial Black"/>
      <p:regular r:id="rId139"/>
    </p:embeddedFont>
    <p:embeddedFont>
      <p:font typeface="Open Sans"/>
      <p:regular r:id="rId140"/>
      <p:bold r:id="rId141"/>
      <p:italic r:id="rId142"/>
      <p:boldItalic r:id="rId1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144" roundtripDataSignature="AMtx7mjA+fEiyKINogSkaUpkkgEt6mxR9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D472102-1A9B-4330-8B7C-99EC12FD8232}">
  <a:tblStyle styleId="{3D472102-1A9B-4330-8B7C-99EC12FD8232}"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E17F86B9-093E-4151-A735-C75798A4E8F3}"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slide" Target="slides/slide39.xml"/><Relationship Id="rId45" Type="http://schemas.openxmlformats.org/officeDocument/2006/relationships/slide" Target="slides/slide38.xml"/><Relationship Id="rId107" Type="http://schemas.openxmlformats.org/officeDocument/2006/relationships/slide" Target="slides/slide100.xml"/><Relationship Id="rId106" Type="http://schemas.openxmlformats.org/officeDocument/2006/relationships/slide" Target="slides/slide99.xml"/><Relationship Id="rId105" Type="http://schemas.openxmlformats.org/officeDocument/2006/relationships/slide" Target="slides/slide98.xml"/><Relationship Id="rId104" Type="http://schemas.openxmlformats.org/officeDocument/2006/relationships/slide" Target="slides/slide97.xml"/><Relationship Id="rId109" Type="http://schemas.openxmlformats.org/officeDocument/2006/relationships/slide" Target="slides/slide102.xml"/><Relationship Id="rId108" Type="http://schemas.openxmlformats.org/officeDocument/2006/relationships/slide" Target="slides/slide101.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103" Type="http://schemas.openxmlformats.org/officeDocument/2006/relationships/slide" Target="slides/slide96.xml"/><Relationship Id="rId102" Type="http://schemas.openxmlformats.org/officeDocument/2006/relationships/slide" Target="slides/slide95.xml"/><Relationship Id="rId101" Type="http://schemas.openxmlformats.org/officeDocument/2006/relationships/slide" Target="slides/slide94.xml"/><Relationship Id="rId100" Type="http://schemas.openxmlformats.org/officeDocument/2006/relationships/slide" Target="slides/slide93.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29" Type="http://schemas.openxmlformats.org/officeDocument/2006/relationships/slide" Target="slides/slide122.xml"/><Relationship Id="rId128" Type="http://schemas.openxmlformats.org/officeDocument/2006/relationships/slide" Target="slides/slide121.xml"/><Relationship Id="rId127" Type="http://schemas.openxmlformats.org/officeDocument/2006/relationships/slide" Target="slides/slide120.xml"/><Relationship Id="rId126" Type="http://schemas.openxmlformats.org/officeDocument/2006/relationships/slide" Target="slides/slide119.xml"/><Relationship Id="rId26" Type="http://schemas.openxmlformats.org/officeDocument/2006/relationships/slide" Target="slides/slide19.xml"/><Relationship Id="rId121" Type="http://schemas.openxmlformats.org/officeDocument/2006/relationships/slide" Target="slides/slide114.xml"/><Relationship Id="rId25" Type="http://schemas.openxmlformats.org/officeDocument/2006/relationships/slide" Target="slides/slide18.xml"/><Relationship Id="rId120" Type="http://schemas.openxmlformats.org/officeDocument/2006/relationships/slide" Target="slides/slide113.xml"/><Relationship Id="rId28" Type="http://schemas.openxmlformats.org/officeDocument/2006/relationships/slide" Target="slides/slide21.xml"/><Relationship Id="rId27" Type="http://schemas.openxmlformats.org/officeDocument/2006/relationships/slide" Target="slides/slide20.xml"/><Relationship Id="rId125" Type="http://schemas.openxmlformats.org/officeDocument/2006/relationships/slide" Target="slides/slide118.xml"/><Relationship Id="rId29" Type="http://schemas.openxmlformats.org/officeDocument/2006/relationships/slide" Target="slides/slide22.xml"/><Relationship Id="rId124" Type="http://schemas.openxmlformats.org/officeDocument/2006/relationships/slide" Target="slides/slide117.xml"/><Relationship Id="rId123" Type="http://schemas.openxmlformats.org/officeDocument/2006/relationships/slide" Target="slides/slide116.xml"/><Relationship Id="rId122" Type="http://schemas.openxmlformats.org/officeDocument/2006/relationships/slide" Target="slides/slide115.xml"/><Relationship Id="rId95" Type="http://schemas.openxmlformats.org/officeDocument/2006/relationships/slide" Target="slides/slide88.xml"/><Relationship Id="rId94" Type="http://schemas.openxmlformats.org/officeDocument/2006/relationships/slide" Target="slides/slide87.xml"/><Relationship Id="rId97" Type="http://schemas.openxmlformats.org/officeDocument/2006/relationships/slide" Target="slides/slide90.xml"/><Relationship Id="rId96" Type="http://schemas.openxmlformats.org/officeDocument/2006/relationships/slide" Target="slides/slide89.xml"/><Relationship Id="rId11" Type="http://schemas.openxmlformats.org/officeDocument/2006/relationships/slide" Target="slides/slide4.xml"/><Relationship Id="rId99" Type="http://schemas.openxmlformats.org/officeDocument/2006/relationships/slide" Target="slides/slide92.xml"/><Relationship Id="rId10" Type="http://schemas.openxmlformats.org/officeDocument/2006/relationships/slide" Target="slides/slide3.xml"/><Relationship Id="rId98" Type="http://schemas.openxmlformats.org/officeDocument/2006/relationships/slide" Target="slides/slide91.xml"/><Relationship Id="rId13" Type="http://schemas.openxmlformats.org/officeDocument/2006/relationships/slide" Target="slides/slide6.xml"/><Relationship Id="rId12" Type="http://schemas.openxmlformats.org/officeDocument/2006/relationships/slide" Target="slides/slide5.xml"/><Relationship Id="rId91" Type="http://schemas.openxmlformats.org/officeDocument/2006/relationships/slide" Target="slides/slide84.xml"/><Relationship Id="rId90" Type="http://schemas.openxmlformats.org/officeDocument/2006/relationships/slide" Target="slides/slide83.xml"/><Relationship Id="rId93" Type="http://schemas.openxmlformats.org/officeDocument/2006/relationships/slide" Target="slides/slide86.xml"/><Relationship Id="rId92" Type="http://schemas.openxmlformats.org/officeDocument/2006/relationships/slide" Target="slides/slide85.xml"/><Relationship Id="rId118" Type="http://schemas.openxmlformats.org/officeDocument/2006/relationships/slide" Target="slides/slide111.xml"/><Relationship Id="rId117" Type="http://schemas.openxmlformats.org/officeDocument/2006/relationships/slide" Target="slides/slide110.xml"/><Relationship Id="rId116" Type="http://schemas.openxmlformats.org/officeDocument/2006/relationships/slide" Target="slides/slide109.xml"/><Relationship Id="rId115" Type="http://schemas.openxmlformats.org/officeDocument/2006/relationships/slide" Target="slides/slide108.xml"/><Relationship Id="rId119" Type="http://schemas.openxmlformats.org/officeDocument/2006/relationships/slide" Target="slides/slide112.xml"/><Relationship Id="rId15" Type="http://schemas.openxmlformats.org/officeDocument/2006/relationships/slide" Target="slides/slide8.xml"/><Relationship Id="rId110" Type="http://schemas.openxmlformats.org/officeDocument/2006/relationships/slide" Target="slides/slide103.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14" Type="http://schemas.openxmlformats.org/officeDocument/2006/relationships/slide" Target="slides/slide107.xml"/><Relationship Id="rId18" Type="http://schemas.openxmlformats.org/officeDocument/2006/relationships/slide" Target="slides/slide11.xml"/><Relationship Id="rId113" Type="http://schemas.openxmlformats.org/officeDocument/2006/relationships/slide" Target="slides/slide106.xml"/><Relationship Id="rId112" Type="http://schemas.openxmlformats.org/officeDocument/2006/relationships/slide" Target="slides/slide105.xml"/><Relationship Id="rId111" Type="http://schemas.openxmlformats.org/officeDocument/2006/relationships/slide" Target="slides/slide104.xml"/><Relationship Id="rId84" Type="http://schemas.openxmlformats.org/officeDocument/2006/relationships/slide" Target="slides/slide77.xml"/><Relationship Id="rId83" Type="http://schemas.openxmlformats.org/officeDocument/2006/relationships/slide" Target="slides/slide76.xml"/><Relationship Id="rId86" Type="http://schemas.openxmlformats.org/officeDocument/2006/relationships/slide" Target="slides/slide79.xml"/><Relationship Id="rId85" Type="http://schemas.openxmlformats.org/officeDocument/2006/relationships/slide" Target="slides/slide78.xml"/><Relationship Id="rId88" Type="http://schemas.openxmlformats.org/officeDocument/2006/relationships/slide" Target="slides/slide81.xml"/><Relationship Id="rId87" Type="http://schemas.openxmlformats.org/officeDocument/2006/relationships/slide" Target="slides/slide80.xml"/><Relationship Id="rId89" Type="http://schemas.openxmlformats.org/officeDocument/2006/relationships/slide" Target="slides/slide82.xml"/><Relationship Id="rId80" Type="http://schemas.openxmlformats.org/officeDocument/2006/relationships/slide" Target="slides/slide73.xml"/><Relationship Id="rId82" Type="http://schemas.openxmlformats.org/officeDocument/2006/relationships/slide" Target="slides/slide75.xml"/><Relationship Id="rId81" Type="http://schemas.openxmlformats.org/officeDocument/2006/relationships/slide" Target="slides/slide74.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143" Type="http://schemas.openxmlformats.org/officeDocument/2006/relationships/font" Target="fonts/OpenSans-boldItalic.fntdata"/><Relationship Id="rId142" Type="http://schemas.openxmlformats.org/officeDocument/2006/relationships/font" Target="fonts/OpenSans-italic.fntdata"/><Relationship Id="rId141" Type="http://schemas.openxmlformats.org/officeDocument/2006/relationships/font" Target="fonts/OpenSans-bold.fntdata"/><Relationship Id="rId140" Type="http://schemas.openxmlformats.org/officeDocument/2006/relationships/font" Target="fonts/OpenSans-regular.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144" Type="http://customschemas.google.com/relationships/presentationmetadata" Target="metadata"/><Relationship Id="rId73" Type="http://schemas.openxmlformats.org/officeDocument/2006/relationships/slide" Target="slides/slide66.xml"/><Relationship Id="rId72" Type="http://schemas.openxmlformats.org/officeDocument/2006/relationships/slide" Target="slides/slide65.xml"/><Relationship Id="rId75" Type="http://schemas.openxmlformats.org/officeDocument/2006/relationships/slide" Target="slides/slide68.xml"/><Relationship Id="rId74" Type="http://schemas.openxmlformats.org/officeDocument/2006/relationships/slide" Target="slides/slide67.xml"/><Relationship Id="rId77" Type="http://schemas.openxmlformats.org/officeDocument/2006/relationships/slide" Target="slides/slide70.xml"/><Relationship Id="rId76" Type="http://schemas.openxmlformats.org/officeDocument/2006/relationships/slide" Target="slides/slide69.xml"/><Relationship Id="rId79" Type="http://schemas.openxmlformats.org/officeDocument/2006/relationships/slide" Target="slides/slide72.xml"/><Relationship Id="rId78" Type="http://schemas.openxmlformats.org/officeDocument/2006/relationships/slide" Target="slides/slide71.xml"/><Relationship Id="rId71" Type="http://schemas.openxmlformats.org/officeDocument/2006/relationships/slide" Target="slides/slide64.xml"/><Relationship Id="rId70" Type="http://schemas.openxmlformats.org/officeDocument/2006/relationships/slide" Target="slides/slide63.xml"/><Relationship Id="rId139" Type="http://schemas.openxmlformats.org/officeDocument/2006/relationships/font" Target="fonts/ArialBlack-regular.fntdata"/><Relationship Id="rId138" Type="http://schemas.openxmlformats.org/officeDocument/2006/relationships/slide" Target="slides/slide131.xml"/><Relationship Id="rId137" Type="http://schemas.openxmlformats.org/officeDocument/2006/relationships/slide" Target="slides/slide130.xml"/><Relationship Id="rId132" Type="http://schemas.openxmlformats.org/officeDocument/2006/relationships/slide" Target="slides/slide125.xml"/><Relationship Id="rId131" Type="http://schemas.openxmlformats.org/officeDocument/2006/relationships/slide" Target="slides/slide124.xml"/><Relationship Id="rId130" Type="http://schemas.openxmlformats.org/officeDocument/2006/relationships/slide" Target="slides/slide123.xml"/><Relationship Id="rId136" Type="http://schemas.openxmlformats.org/officeDocument/2006/relationships/slide" Target="slides/slide129.xml"/><Relationship Id="rId135" Type="http://schemas.openxmlformats.org/officeDocument/2006/relationships/slide" Target="slides/slide128.xml"/><Relationship Id="rId134" Type="http://schemas.openxmlformats.org/officeDocument/2006/relationships/slide" Target="slides/slide127.xml"/><Relationship Id="rId133" Type="http://schemas.openxmlformats.org/officeDocument/2006/relationships/slide" Target="slides/slide126.xml"/><Relationship Id="rId62" Type="http://schemas.openxmlformats.org/officeDocument/2006/relationships/slide" Target="slides/slide55.xml"/><Relationship Id="rId61" Type="http://schemas.openxmlformats.org/officeDocument/2006/relationships/slide" Target="slides/slide54.xml"/><Relationship Id="rId64" Type="http://schemas.openxmlformats.org/officeDocument/2006/relationships/slide" Target="slides/slide57.xml"/><Relationship Id="rId63" Type="http://schemas.openxmlformats.org/officeDocument/2006/relationships/slide" Target="slides/slide56.xml"/><Relationship Id="rId66" Type="http://schemas.openxmlformats.org/officeDocument/2006/relationships/slide" Target="slides/slide59.xml"/><Relationship Id="rId65" Type="http://schemas.openxmlformats.org/officeDocument/2006/relationships/slide" Target="slides/slide58.xml"/><Relationship Id="rId68" Type="http://schemas.openxmlformats.org/officeDocument/2006/relationships/slide" Target="slides/slide61.xml"/><Relationship Id="rId67" Type="http://schemas.openxmlformats.org/officeDocument/2006/relationships/slide" Target="slides/slide60.xml"/><Relationship Id="rId60" Type="http://schemas.openxmlformats.org/officeDocument/2006/relationships/slide" Target="slides/slide53.xml"/><Relationship Id="rId69" Type="http://schemas.openxmlformats.org/officeDocument/2006/relationships/slide" Target="slides/slide62.xml"/><Relationship Id="rId51" Type="http://schemas.openxmlformats.org/officeDocument/2006/relationships/slide" Target="slides/slide44.xml"/><Relationship Id="rId50" Type="http://schemas.openxmlformats.org/officeDocument/2006/relationships/slide" Target="slides/slide43.xml"/><Relationship Id="rId53" Type="http://schemas.openxmlformats.org/officeDocument/2006/relationships/slide" Target="slides/slide46.xml"/><Relationship Id="rId52" Type="http://schemas.openxmlformats.org/officeDocument/2006/relationships/slide" Target="slides/slide45.xml"/><Relationship Id="rId55" Type="http://schemas.openxmlformats.org/officeDocument/2006/relationships/slide" Target="slides/slide48.xml"/><Relationship Id="rId54" Type="http://schemas.openxmlformats.org/officeDocument/2006/relationships/slide" Target="slides/slide47.xml"/><Relationship Id="rId57" Type="http://schemas.openxmlformats.org/officeDocument/2006/relationships/slide" Target="slides/slide50.xml"/><Relationship Id="rId56" Type="http://schemas.openxmlformats.org/officeDocument/2006/relationships/slide" Target="slides/slide49.xml"/><Relationship Id="rId59" Type="http://schemas.openxmlformats.org/officeDocument/2006/relationships/slide" Target="slides/slide52.xml"/><Relationship Id="rId58"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b="1" lang="en-US"/>
              <a:t>Make this statement at the very beginning and re-state every minute or so until the meeting begins.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US"/>
              <a:t>Hello and welcome to the ASHRAE ____________________ Meeting. My name is ____________ and I am the Facilitator for this meeting.  We will begin the meeting promptly at 12:05pm. While you are waiting, please read our housekeeping announcements on this slide. If you have any questions or technical difficulties, please use the chat function.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b="1" lang="en-US"/>
              <a:t>Make this statement at meeting start time.</a:t>
            </a:r>
            <a:endParaRPr/>
          </a:p>
          <a:p>
            <a:pPr indent="0" lvl="0" marL="0" rtl="0" algn="l">
              <a:spcBef>
                <a:spcPts val="360"/>
              </a:spcBef>
              <a:spcAft>
                <a:spcPts val="0"/>
              </a:spcAft>
              <a:buNone/>
            </a:pPr>
            <a:r>
              <a:t/>
            </a:r>
            <a:endParaRPr/>
          </a:p>
          <a:p>
            <a:pPr indent="0" lvl="0" marL="0" rtl="0" algn="l">
              <a:spcBef>
                <a:spcPts val="360"/>
              </a:spcBef>
              <a:spcAft>
                <a:spcPts val="0"/>
              </a:spcAft>
              <a:buNone/>
            </a:pPr>
            <a:r>
              <a:rPr lang="en-US"/>
              <a:t>Hello and welcome to the ASHRAE ____________________ Meeting. My name is ____________ and I am the Facilitator for this meeting.  It is now 12:05pm, so let’s being our meeting. </a:t>
            </a:r>
            <a:endParaRPr/>
          </a:p>
          <a:p>
            <a:pPr indent="0" lvl="0" marL="0" rtl="0" algn="l">
              <a:spcBef>
                <a:spcPts val="360"/>
              </a:spcBef>
              <a:spcAft>
                <a:spcPts val="0"/>
              </a:spcAft>
              <a:buNone/>
            </a:pPr>
            <a:r>
              <a:t/>
            </a:r>
            <a:endParaRPr/>
          </a:p>
        </p:txBody>
      </p:sp>
      <p:sp>
        <p:nvSpPr>
          <p:cNvPr id="216" name="Google Shape;216;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9" name="Google Shape;229;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30" name="Google Shape;230;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0" name="Google Shape;240;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9" name="Google Shape;249;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8" name="Google Shape;25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7" name="Google Shape;267;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2b19f296ab3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6" name="Google Shape;276;g2b19f296ab3_0_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7" name="Google Shape;277;g2b19f296ab3_0_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0" name="Google Shape;290;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0" name="Google Shape;300;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9" name="Google Shape;30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8" name="Google Shape;31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g2b19f296ab3_0_9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2b19f296ab3_0_9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9" name="Google Shape;329;g2b19f296ab3_0_94: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0" name="Google Shape;340;p1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US"/>
              <a:t>Important to fill out attendance form.</a:t>
            </a:r>
            <a:endParaRPr/>
          </a:p>
          <a:p>
            <a:pPr indent="0" lvl="0" marL="0" rtl="0" algn="l">
              <a:spcBef>
                <a:spcPts val="360"/>
              </a:spcBef>
              <a:spcAft>
                <a:spcPts val="0"/>
              </a:spcAft>
              <a:buNone/>
            </a:pPr>
            <a:r>
              <a:rPr lang="en-US"/>
              <a:t>Use attendance to promote from Provisional Corresponding Members to Corresponding</a:t>
            </a:r>
            <a:endParaRPr/>
          </a:p>
          <a:p>
            <a:pPr indent="0" lvl="0" marL="0" rtl="0" algn="l">
              <a:spcBef>
                <a:spcPts val="360"/>
              </a:spcBef>
              <a:spcAft>
                <a:spcPts val="0"/>
              </a:spcAft>
              <a:buNone/>
            </a:pPr>
            <a:r>
              <a:rPr lang="en-US"/>
              <a:t>Use attendance to remove Corresponding Members that are not participating.</a:t>
            </a:r>
            <a:endParaRPr/>
          </a:p>
          <a:p>
            <a:pPr indent="0" lvl="0" marL="0" rtl="0" algn="l">
              <a:spcBef>
                <a:spcPts val="360"/>
              </a:spcBef>
              <a:spcAft>
                <a:spcPts val="0"/>
              </a:spcAft>
              <a:buNone/>
            </a:pPr>
            <a:r>
              <a:t/>
            </a:r>
            <a:endParaRPr/>
          </a:p>
        </p:txBody>
      </p:sp>
      <p:sp>
        <p:nvSpPr>
          <p:cNvPr id="341" name="Google Shape;341;p1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1" name="Google Shape;351;p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US"/>
              <a:t>Succession planning for chair positions.</a:t>
            </a:r>
            <a:endParaRPr/>
          </a:p>
        </p:txBody>
      </p:sp>
      <p:sp>
        <p:nvSpPr>
          <p:cNvPr id="352" name="Google Shape;352;p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84" name="Google Shape;384;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26643c07b1a_0_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26643c07b1a_0_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94" name="Google Shape;394;g26643c07b1a_0_12: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26643c07b1a_0_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03" name="Google Shape;403;g26643c07b1a_0_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04" name="Google Shape;404;g26643c07b1a_0_22: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g26643c07b1a_0_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13" name="Google Shape;413;g26643c07b1a_0_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14" name="Google Shape;414;g26643c07b1a_0_2: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23" name="Google Shape;423;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32" name="Google Shape;432;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41" name="Google Shape;441;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50" name="Google Shape;450;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g2b19f296ab3_0_2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59" name="Google Shape;459;g2b19f296ab3_0_2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g2b19f296ab3_0_2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68" name="Google Shape;468;g2b19f296ab3_0_2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g2b19f296ab3_0_2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76" name="Google Shape;476;g2b19f296ab3_0_2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84" name="Google Shape;484;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93" name="Google Shape;493;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2b19f296ab3_0_10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02" name="Google Shape;502;g2b19f296ab3_0_10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g2b19f296ab3_0_1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12" name="Google Shape;512;g2b19f296ab3_0_1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22" name="Google Shape;522;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g26654840e25_0_17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1" name="Google Shape;531;g26654840e25_0_17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2" name="Google Shape;532;g26654840e25_0_17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g26654840e25_0_17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43" name="Google Shape;543;g26654840e25_0_17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g26654840e25_0_18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53" name="Google Shape;553;g26654840e25_0_18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g26654840e25_0_19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63" name="Google Shape;563;g26654840e25_0_19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0" name="Shape 570"/>
        <p:cNvGrpSpPr/>
        <p:nvPr/>
      </p:nvGrpSpPr>
      <p:grpSpPr>
        <a:xfrm>
          <a:off x="0" y="0"/>
          <a:ext cx="0" cy="0"/>
          <a:chOff x="0" y="0"/>
          <a:chExt cx="0" cy="0"/>
        </a:xfrm>
      </p:grpSpPr>
      <p:sp>
        <p:nvSpPr>
          <p:cNvPr id="571" name="Google Shape;571;g26654840e25_0_20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2" name="Google Shape;572;g26654840e25_0_20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573" name="Google Shape;573;g26654840e25_0_20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g26654840e25_0_2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2" name="Google Shape;582;g26654840e25_0_2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583" name="Google Shape;583;g26654840e25_0_21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g2b19f296ab3_0_3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3" name="Google Shape;593;g2b19f296ab3_0_32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4" name="Google Shape;594;g2b19f296ab3_0_32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7" name="Google Shape;607;p2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b="1" lang="en-US"/>
              <a:t>Make this statement at the very beginning and re-state every minute or so until the meeting begins.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US"/>
              <a:t>Hello and welcome to the ASHRAE ____________________ Meeting. My name is ____________ and I am the Facilitator for this meeting.  We will begin the meeting promptly at 12:05pm. While you are waiting, please read our housekeeping announcements on this slide. If you have any questions or technical difficulties, please use the chat function.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b="1" lang="en-US"/>
              <a:t>Make this statement at meeting start time.</a:t>
            </a:r>
            <a:endParaRPr/>
          </a:p>
          <a:p>
            <a:pPr indent="0" lvl="0" marL="0" rtl="0" algn="l">
              <a:spcBef>
                <a:spcPts val="360"/>
              </a:spcBef>
              <a:spcAft>
                <a:spcPts val="0"/>
              </a:spcAft>
              <a:buNone/>
            </a:pPr>
            <a:r>
              <a:t/>
            </a:r>
            <a:endParaRPr/>
          </a:p>
          <a:p>
            <a:pPr indent="0" lvl="0" marL="0" rtl="0" algn="l">
              <a:spcBef>
                <a:spcPts val="360"/>
              </a:spcBef>
              <a:spcAft>
                <a:spcPts val="0"/>
              </a:spcAft>
              <a:buNone/>
            </a:pPr>
            <a:r>
              <a:rPr lang="en-US"/>
              <a:t>Hello and welcome to the ASHRAE ____________________ Meeting. My name is ____________ and I am the Facilitator for this meeting.  It is now 12:05pm, so let’s being our meeting. </a:t>
            </a:r>
            <a:endParaRPr/>
          </a:p>
          <a:p>
            <a:pPr indent="0" lvl="0" marL="0" rtl="0" algn="l">
              <a:spcBef>
                <a:spcPts val="360"/>
              </a:spcBef>
              <a:spcAft>
                <a:spcPts val="0"/>
              </a:spcAft>
              <a:buNone/>
            </a:pPr>
            <a:r>
              <a:t/>
            </a:r>
            <a:endParaRPr/>
          </a:p>
        </p:txBody>
      </p:sp>
      <p:sp>
        <p:nvSpPr>
          <p:cNvPr id="608" name="Google Shape;608;p2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9" name="Shape 619"/>
        <p:cNvGrpSpPr/>
        <p:nvPr/>
      </p:nvGrpSpPr>
      <p:grpSpPr>
        <a:xfrm>
          <a:off x="0" y="0"/>
          <a:ext cx="0" cy="0"/>
          <a:chOff x="0" y="0"/>
          <a:chExt cx="0" cy="0"/>
        </a:xfrm>
      </p:grpSpPr>
      <p:sp>
        <p:nvSpPr>
          <p:cNvPr id="620" name="Google Shape;620;g26643c07b1a_0_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21" name="Google Shape;621;g26643c07b1a_0_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g26643c07b1a_0_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30" name="Google Shape;630;g26643c07b1a_0_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g26643c07b1a_0_5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39" name="Google Shape;639;g26643c07b1a_0_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g26643c07b1a_0_6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48" name="Google Shape;648;g26643c07b1a_0_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g26654840e25_0_59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57" name="Google Shape;657;g26654840e25_0_591: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g26654840e25_0_59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66" name="Google Shape;666;g26654840e25_0_596: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g26654840e25_0_60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75" name="Google Shape;675;g26654840e25_0_601: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2" name="Shape 682"/>
        <p:cNvGrpSpPr/>
        <p:nvPr/>
      </p:nvGrpSpPr>
      <p:grpSpPr>
        <a:xfrm>
          <a:off x="0" y="0"/>
          <a:ext cx="0" cy="0"/>
          <a:chOff x="0" y="0"/>
          <a:chExt cx="0" cy="0"/>
        </a:xfrm>
      </p:grpSpPr>
      <p:sp>
        <p:nvSpPr>
          <p:cNvPr id="683" name="Google Shape;683;g26654840e25_0_60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84" name="Google Shape;684;g26654840e25_0_606: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3" name="Shape 693"/>
        <p:cNvGrpSpPr/>
        <p:nvPr/>
      </p:nvGrpSpPr>
      <p:grpSpPr>
        <a:xfrm>
          <a:off x="0" y="0"/>
          <a:ext cx="0" cy="0"/>
          <a:chOff x="0" y="0"/>
          <a:chExt cx="0" cy="0"/>
        </a:xfrm>
      </p:grpSpPr>
      <p:sp>
        <p:nvSpPr>
          <p:cNvPr id="694" name="Google Shape;694;g26654840e25_0_6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95" name="Google Shape;695;g26654840e25_0_613: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g26654840e25_0_6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06" name="Google Shape;706;g26654840e25_0_620: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g26654840e25_0_6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16" name="Google Shape;716;g26654840e25_0_626: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5" name="Shape 725"/>
        <p:cNvGrpSpPr/>
        <p:nvPr/>
      </p:nvGrpSpPr>
      <p:grpSpPr>
        <a:xfrm>
          <a:off x="0" y="0"/>
          <a:ext cx="0" cy="0"/>
          <a:chOff x="0" y="0"/>
          <a:chExt cx="0" cy="0"/>
        </a:xfrm>
      </p:grpSpPr>
      <p:sp>
        <p:nvSpPr>
          <p:cNvPr id="726" name="Google Shape;726;g26654840e25_0_6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27" name="Google Shape;727;g26654840e25_0_633: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6" name="Shape 736"/>
        <p:cNvGrpSpPr/>
        <p:nvPr/>
      </p:nvGrpSpPr>
      <p:grpSpPr>
        <a:xfrm>
          <a:off x="0" y="0"/>
          <a:ext cx="0" cy="0"/>
          <a:chOff x="0" y="0"/>
          <a:chExt cx="0" cy="0"/>
        </a:xfrm>
      </p:grpSpPr>
      <p:sp>
        <p:nvSpPr>
          <p:cNvPr id="737" name="Google Shape;737;g26654840e25_0_6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38" name="Google Shape;738;g26654840e25_0_640: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7" name="Shape 747"/>
        <p:cNvGrpSpPr/>
        <p:nvPr/>
      </p:nvGrpSpPr>
      <p:grpSpPr>
        <a:xfrm>
          <a:off x="0" y="0"/>
          <a:ext cx="0" cy="0"/>
          <a:chOff x="0" y="0"/>
          <a:chExt cx="0" cy="0"/>
        </a:xfrm>
      </p:grpSpPr>
      <p:sp>
        <p:nvSpPr>
          <p:cNvPr id="748" name="Google Shape;748;g26654840e25_0_6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49" name="Google Shape;749;g26654840e25_0_647: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g26654840e25_0_65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58" name="Google Shape;758;g26654840e25_0_652: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8" name="Shape 768"/>
        <p:cNvGrpSpPr/>
        <p:nvPr/>
      </p:nvGrpSpPr>
      <p:grpSpPr>
        <a:xfrm>
          <a:off x="0" y="0"/>
          <a:ext cx="0" cy="0"/>
          <a:chOff x="0" y="0"/>
          <a:chExt cx="0" cy="0"/>
        </a:xfrm>
      </p:grpSpPr>
      <p:sp>
        <p:nvSpPr>
          <p:cNvPr id="769" name="Google Shape;769;g26654840e25_0_65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70" name="Google Shape;770;g26654840e25_0_659: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7" name="Shape 777"/>
        <p:cNvGrpSpPr/>
        <p:nvPr/>
      </p:nvGrpSpPr>
      <p:grpSpPr>
        <a:xfrm>
          <a:off x="0" y="0"/>
          <a:ext cx="0" cy="0"/>
          <a:chOff x="0" y="0"/>
          <a:chExt cx="0" cy="0"/>
        </a:xfrm>
      </p:grpSpPr>
      <p:sp>
        <p:nvSpPr>
          <p:cNvPr id="778" name="Google Shape;778;g26654840e25_0_66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79" name="Google Shape;779;g26654840e25_0_664: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6" name="Shape 786"/>
        <p:cNvGrpSpPr/>
        <p:nvPr/>
      </p:nvGrpSpPr>
      <p:grpSpPr>
        <a:xfrm>
          <a:off x="0" y="0"/>
          <a:ext cx="0" cy="0"/>
          <a:chOff x="0" y="0"/>
          <a:chExt cx="0" cy="0"/>
        </a:xfrm>
      </p:grpSpPr>
      <p:sp>
        <p:nvSpPr>
          <p:cNvPr id="787" name="Google Shape;787;g26654840e25_0_66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88" name="Google Shape;788;g26654840e25_0_669: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7" name="Shape 797"/>
        <p:cNvGrpSpPr/>
        <p:nvPr/>
      </p:nvGrpSpPr>
      <p:grpSpPr>
        <a:xfrm>
          <a:off x="0" y="0"/>
          <a:ext cx="0" cy="0"/>
          <a:chOff x="0" y="0"/>
          <a:chExt cx="0" cy="0"/>
        </a:xfrm>
      </p:grpSpPr>
      <p:sp>
        <p:nvSpPr>
          <p:cNvPr id="798" name="Google Shape;798;g26654840e25_0_67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799" name="Google Shape;799;g26654840e25_0_676: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g26654840e25_0_68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810" name="Google Shape;810;g26654840e25_0_683: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8" name="Shape 818"/>
        <p:cNvGrpSpPr/>
        <p:nvPr/>
      </p:nvGrpSpPr>
      <p:grpSpPr>
        <a:xfrm>
          <a:off x="0" y="0"/>
          <a:ext cx="0" cy="0"/>
          <a:chOff x="0" y="0"/>
          <a:chExt cx="0" cy="0"/>
        </a:xfrm>
      </p:grpSpPr>
      <p:sp>
        <p:nvSpPr>
          <p:cNvPr id="819" name="Google Shape;819;g26654840e25_0_68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820" name="Google Shape;820;g26654840e25_0_689: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8" name="Shape 828"/>
        <p:cNvGrpSpPr/>
        <p:nvPr/>
      </p:nvGrpSpPr>
      <p:grpSpPr>
        <a:xfrm>
          <a:off x="0" y="0"/>
          <a:ext cx="0" cy="0"/>
          <a:chOff x="0" y="0"/>
          <a:chExt cx="0" cy="0"/>
        </a:xfrm>
      </p:grpSpPr>
      <p:sp>
        <p:nvSpPr>
          <p:cNvPr id="829" name="Google Shape;829;g26654840e25_0_69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830" name="Google Shape;830;g26654840e25_0_695: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7" name="Shape 837"/>
        <p:cNvGrpSpPr/>
        <p:nvPr/>
      </p:nvGrpSpPr>
      <p:grpSpPr>
        <a:xfrm>
          <a:off x="0" y="0"/>
          <a:ext cx="0" cy="0"/>
          <a:chOff x="0" y="0"/>
          <a:chExt cx="0" cy="0"/>
        </a:xfrm>
      </p:grpSpPr>
      <p:sp>
        <p:nvSpPr>
          <p:cNvPr id="838" name="Google Shape;838;g2b21ea831f1_4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839" name="Google Shape;839;g2b21ea831f1_4_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3" name="Shape 843"/>
        <p:cNvGrpSpPr/>
        <p:nvPr/>
      </p:nvGrpSpPr>
      <p:grpSpPr>
        <a:xfrm>
          <a:off x="0" y="0"/>
          <a:ext cx="0" cy="0"/>
          <a:chOff x="0" y="0"/>
          <a:chExt cx="0" cy="0"/>
        </a:xfrm>
      </p:grpSpPr>
      <p:sp>
        <p:nvSpPr>
          <p:cNvPr id="844" name="Google Shape;844;g2b21ea831f1_4_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45" name="Google Shape;845;g2b21ea831f1_4_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6" name="Google Shape;846;g2b21ea831f1_4_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47" name="Google Shape;847;g2b21ea831f1_4_5:notes"/>
          <p:cNvSpPr txBox="1"/>
          <p:nvPr>
            <p:ph idx="11" type="ftr"/>
          </p:nvPr>
        </p:nvSpPr>
        <p:spPr>
          <a:xfrm>
            <a:off x="224725" y="8686801"/>
            <a:ext cx="5409300" cy="3561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2" name="Shape 902"/>
        <p:cNvGrpSpPr/>
        <p:nvPr/>
      </p:nvGrpSpPr>
      <p:grpSpPr>
        <a:xfrm>
          <a:off x="0" y="0"/>
          <a:ext cx="0" cy="0"/>
          <a:chOff x="0" y="0"/>
          <a:chExt cx="0" cy="0"/>
        </a:xfrm>
      </p:grpSpPr>
      <p:sp>
        <p:nvSpPr>
          <p:cNvPr id="903" name="Google Shape;903;g2b21ea831f1_4_6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04" name="Google Shape;904;g2b21ea831f1_4_6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0" name="Shape 910"/>
        <p:cNvGrpSpPr/>
        <p:nvPr/>
      </p:nvGrpSpPr>
      <p:grpSpPr>
        <a:xfrm>
          <a:off x="0" y="0"/>
          <a:ext cx="0" cy="0"/>
          <a:chOff x="0" y="0"/>
          <a:chExt cx="0" cy="0"/>
        </a:xfrm>
      </p:grpSpPr>
      <p:sp>
        <p:nvSpPr>
          <p:cNvPr id="911" name="Google Shape;911;g2b21ea831f1_4_8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12" name="Google Shape;912;g2b21ea831f1_4_8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6" name="Shape 916"/>
        <p:cNvGrpSpPr/>
        <p:nvPr/>
      </p:nvGrpSpPr>
      <p:grpSpPr>
        <a:xfrm>
          <a:off x="0" y="0"/>
          <a:ext cx="0" cy="0"/>
          <a:chOff x="0" y="0"/>
          <a:chExt cx="0" cy="0"/>
        </a:xfrm>
      </p:grpSpPr>
      <p:sp>
        <p:nvSpPr>
          <p:cNvPr id="917" name="Google Shape;917;g2b21ea831f1_4_9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18" name="Google Shape;918;g2b21ea831f1_4_9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2" name="Shape 922"/>
        <p:cNvGrpSpPr/>
        <p:nvPr/>
      </p:nvGrpSpPr>
      <p:grpSpPr>
        <a:xfrm>
          <a:off x="0" y="0"/>
          <a:ext cx="0" cy="0"/>
          <a:chOff x="0" y="0"/>
          <a:chExt cx="0" cy="0"/>
        </a:xfrm>
      </p:grpSpPr>
      <p:sp>
        <p:nvSpPr>
          <p:cNvPr id="923" name="Google Shape;923;g2b1bd744d5e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4" name="Google Shape;924;g2b1bd744d5e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5" name="Google Shape;925;g2b1bd744d5e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3" name="Shape 933"/>
        <p:cNvGrpSpPr/>
        <p:nvPr/>
      </p:nvGrpSpPr>
      <p:grpSpPr>
        <a:xfrm>
          <a:off x="0" y="0"/>
          <a:ext cx="0" cy="0"/>
          <a:chOff x="0" y="0"/>
          <a:chExt cx="0" cy="0"/>
        </a:xfrm>
      </p:grpSpPr>
      <p:sp>
        <p:nvSpPr>
          <p:cNvPr id="934" name="Google Shape;934;g2b1bd744d5e_0_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35" name="Google Shape;935;g2b1bd744d5e_0_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2" name="Shape 942"/>
        <p:cNvGrpSpPr/>
        <p:nvPr/>
      </p:nvGrpSpPr>
      <p:grpSpPr>
        <a:xfrm>
          <a:off x="0" y="0"/>
          <a:ext cx="0" cy="0"/>
          <a:chOff x="0" y="0"/>
          <a:chExt cx="0" cy="0"/>
        </a:xfrm>
      </p:grpSpPr>
      <p:sp>
        <p:nvSpPr>
          <p:cNvPr id="943" name="Google Shape;943;g2b1bd744d5e_0_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44" name="Google Shape;944;g2b1bd744d5e_0_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1" name="Shape 951"/>
        <p:cNvGrpSpPr/>
        <p:nvPr/>
      </p:nvGrpSpPr>
      <p:grpSpPr>
        <a:xfrm>
          <a:off x="0" y="0"/>
          <a:ext cx="0" cy="0"/>
          <a:chOff x="0" y="0"/>
          <a:chExt cx="0" cy="0"/>
        </a:xfrm>
      </p:grpSpPr>
      <p:sp>
        <p:nvSpPr>
          <p:cNvPr id="952" name="Google Shape;952;g2b1bd744d5e_0_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53" name="Google Shape;953;g2b1bd744d5e_0_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0" name="Shape 960"/>
        <p:cNvGrpSpPr/>
        <p:nvPr/>
      </p:nvGrpSpPr>
      <p:grpSpPr>
        <a:xfrm>
          <a:off x="0" y="0"/>
          <a:ext cx="0" cy="0"/>
          <a:chOff x="0" y="0"/>
          <a:chExt cx="0" cy="0"/>
        </a:xfrm>
      </p:grpSpPr>
      <p:sp>
        <p:nvSpPr>
          <p:cNvPr id="961" name="Google Shape;961;g2b1bd744d5e_0_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62" name="Google Shape;962;g2b1bd744d5e_0_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9" name="Shape 969"/>
        <p:cNvGrpSpPr/>
        <p:nvPr/>
      </p:nvGrpSpPr>
      <p:grpSpPr>
        <a:xfrm>
          <a:off x="0" y="0"/>
          <a:ext cx="0" cy="0"/>
          <a:chOff x="0" y="0"/>
          <a:chExt cx="0" cy="0"/>
        </a:xfrm>
      </p:grpSpPr>
      <p:sp>
        <p:nvSpPr>
          <p:cNvPr id="970" name="Google Shape;970;g2b1bd744d5e_0_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71" name="Google Shape;971;g2b1bd744d5e_0_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8" name="Shape 978"/>
        <p:cNvGrpSpPr/>
        <p:nvPr/>
      </p:nvGrpSpPr>
      <p:grpSpPr>
        <a:xfrm>
          <a:off x="0" y="0"/>
          <a:ext cx="0" cy="0"/>
          <a:chOff x="0" y="0"/>
          <a:chExt cx="0" cy="0"/>
        </a:xfrm>
      </p:grpSpPr>
      <p:sp>
        <p:nvSpPr>
          <p:cNvPr id="979" name="Google Shape;979;g2b1bd744d5e_0_5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80" name="Google Shape;980;g2b1bd744d5e_0_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7" name="Shape 987"/>
        <p:cNvGrpSpPr/>
        <p:nvPr/>
      </p:nvGrpSpPr>
      <p:grpSpPr>
        <a:xfrm>
          <a:off x="0" y="0"/>
          <a:ext cx="0" cy="0"/>
          <a:chOff x="0" y="0"/>
          <a:chExt cx="0" cy="0"/>
        </a:xfrm>
      </p:grpSpPr>
      <p:sp>
        <p:nvSpPr>
          <p:cNvPr id="988" name="Google Shape;988;g2b21ea831f1_2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9" name="Google Shape;989;g2b21ea831f1_2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0" name="Google Shape;990;g2b21ea831f1_2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8" name="Shape 998"/>
        <p:cNvGrpSpPr/>
        <p:nvPr/>
      </p:nvGrpSpPr>
      <p:grpSpPr>
        <a:xfrm>
          <a:off x="0" y="0"/>
          <a:ext cx="0" cy="0"/>
          <a:chOff x="0" y="0"/>
          <a:chExt cx="0" cy="0"/>
        </a:xfrm>
      </p:grpSpPr>
      <p:sp>
        <p:nvSpPr>
          <p:cNvPr id="999" name="Google Shape;999;g2b21ea831f1_2_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00" name="Google Shape;1000;g2b21ea831f1_2_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7" name="Shape 1007"/>
        <p:cNvGrpSpPr/>
        <p:nvPr/>
      </p:nvGrpSpPr>
      <p:grpSpPr>
        <a:xfrm>
          <a:off x="0" y="0"/>
          <a:ext cx="0" cy="0"/>
          <a:chOff x="0" y="0"/>
          <a:chExt cx="0" cy="0"/>
        </a:xfrm>
      </p:grpSpPr>
      <p:sp>
        <p:nvSpPr>
          <p:cNvPr id="1008" name="Google Shape;1008;g2b21ea831f1_2_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09" name="Google Shape;1009;g2b21ea831f1_2_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6" name="Shape 1016"/>
        <p:cNvGrpSpPr/>
        <p:nvPr/>
      </p:nvGrpSpPr>
      <p:grpSpPr>
        <a:xfrm>
          <a:off x="0" y="0"/>
          <a:ext cx="0" cy="0"/>
          <a:chOff x="0" y="0"/>
          <a:chExt cx="0" cy="0"/>
        </a:xfrm>
      </p:grpSpPr>
      <p:sp>
        <p:nvSpPr>
          <p:cNvPr id="1017" name="Google Shape;1017;g2b21ea831f1_2_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18" name="Google Shape;1018;g2b21ea831f1_2_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5" name="Shape 1025"/>
        <p:cNvGrpSpPr/>
        <p:nvPr/>
      </p:nvGrpSpPr>
      <p:grpSpPr>
        <a:xfrm>
          <a:off x="0" y="0"/>
          <a:ext cx="0" cy="0"/>
          <a:chOff x="0" y="0"/>
          <a:chExt cx="0" cy="0"/>
        </a:xfrm>
      </p:grpSpPr>
      <p:sp>
        <p:nvSpPr>
          <p:cNvPr id="1026" name="Google Shape;1026;g2b21ea831f1_2_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27" name="Google Shape;1027;g2b21ea831f1_2_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4" name="Shape 1034"/>
        <p:cNvGrpSpPr/>
        <p:nvPr/>
      </p:nvGrpSpPr>
      <p:grpSpPr>
        <a:xfrm>
          <a:off x="0" y="0"/>
          <a:ext cx="0" cy="0"/>
          <a:chOff x="0" y="0"/>
          <a:chExt cx="0" cy="0"/>
        </a:xfrm>
      </p:grpSpPr>
      <p:sp>
        <p:nvSpPr>
          <p:cNvPr id="1035" name="Google Shape;1035;g2b21ea831f1_2_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36" name="Google Shape;1036;g2b21ea831f1_2_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3" name="Shape 1043"/>
        <p:cNvGrpSpPr/>
        <p:nvPr/>
      </p:nvGrpSpPr>
      <p:grpSpPr>
        <a:xfrm>
          <a:off x="0" y="0"/>
          <a:ext cx="0" cy="0"/>
          <a:chOff x="0" y="0"/>
          <a:chExt cx="0" cy="0"/>
        </a:xfrm>
      </p:grpSpPr>
      <p:sp>
        <p:nvSpPr>
          <p:cNvPr id="1044" name="Google Shape;1044;g2b21ea831f1_2_5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45" name="Google Shape;1045;g2b21ea831f1_2_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2" name="Shape 1052"/>
        <p:cNvGrpSpPr/>
        <p:nvPr/>
      </p:nvGrpSpPr>
      <p:grpSpPr>
        <a:xfrm>
          <a:off x="0" y="0"/>
          <a:ext cx="0" cy="0"/>
          <a:chOff x="0" y="0"/>
          <a:chExt cx="0" cy="0"/>
        </a:xfrm>
      </p:grpSpPr>
      <p:sp>
        <p:nvSpPr>
          <p:cNvPr id="1053" name="Google Shape;1053;g2b21ea831f1_2_8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54" name="Google Shape;1054;g2b21ea831f1_2_8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1" name="Shape 1061"/>
        <p:cNvGrpSpPr/>
        <p:nvPr/>
      </p:nvGrpSpPr>
      <p:grpSpPr>
        <a:xfrm>
          <a:off x="0" y="0"/>
          <a:ext cx="0" cy="0"/>
          <a:chOff x="0" y="0"/>
          <a:chExt cx="0" cy="0"/>
        </a:xfrm>
      </p:grpSpPr>
      <p:sp>
        <p:nvSpPr>
          <p:cNvPr id="1062" name="Google Shape;1062;g2b21ea831f1_2_9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63" name="Google Shape;1063;g2b21ea831f1_2_9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0" name="Shape 1070"/>
        <p:cNvGrpSpPr/>
        <p:nvPr/>
      </p:nvGrpSpPr>
      <p:grpSpPr>
        <a:xfrm>
          <a:off x="0" y="0"/>
          <a:ext cx="0" cy="0"/>
          <a:chOff x="0" y="0"/>
          <a:chExt cx="0" cy="0"/>
        </a:xfrm>
      </p:grpSpPr>
      <p:sp>
        <p:nvSpPr>
          <p:cNvPr id="1071" name="Google Shape;1071;g2b21ea831f1_2_9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72" name="Google Shape;1072;g2b21ea831f1_2_9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6" name="Shape 1076"/>
        <p:cNvGrpSpPr/>
        <p:nvPr/>
      </p:nvGrpSpPr>
      <p:grpSpPr>
        <a:xfrm>
          <a:off x="0" y="0"/>
          <a:ext cx="0" cy="0"/>
          <a:chOff x="0" y="0"/>
          <a:chExt cx="0" cy="0"/>
        </a:xfrm>
      </p:grpSpPr>
      <p:sp>
        <p:nvSpPr>
          <p:cNvPr id="1077" name="Google Shape;1077;g2b21ea831f1_2_10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78" name="Google Shape;1078;g2b21ea831f1_2_10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2" name="Shape 1082"/>
        <p:cNvGrpSpPr/>
        <p:nvPr/>
      </p:nvGrpSpPr>
      <p:grpSpPr>
        <a:xfrm>
          <a:off x="0" y="0"/>
          <a:ext cx="0" cy="0"/>
          <a:chOff x="0" y="0"/>
          <a:chExt cx="0" cy="0"/>
        </a:xfrm>
      </p:grpSpPr>
      <p:sp>
        <p:nvSpPr>
          <p:cNvPr id="1083" name="Google Shape;1083;g2b21ea831f1_2_10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84" name="Google Shape;1084;g2b21ea831f1_2_10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8" name="Shape 1088"/>
        <p:cNvGrpSpPr/>
        <p:nvPr/>
      </p:nvGrpSpPr>
      <p:grpSpPr>
        <a:xfrm>
          <a:off x="0" y="0"/>
          <a:ext cx="0" cy="0"/>
          <a:chOff x="0" y="0"/>
          <a:chExt cx="0" cy="0"/>
        </a:xfrm>
      </p:grpSpPr>
      <p:sp>
        <p:nvSpPr>
          <p:cNvPr id="1089" name="Google Shape;1089;g2b21ea831f1_2_1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90" name="Google Shape;1090;g2b21ea831f1_2_1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4" name="Shape 1094"/>
        <p:cNvGrpSpPr/>
        <p:nvPr/>
      </p:nvGrpSpPr>
      <p:grpSpPr>
        <a:xfrm>
          <a:off x="0" y="0"/>
          <a:ext cx="0" cy="0"/>
          <a:chOff x="0" y="0"/>
          <a:chExt cx="0" cy="0"/>
        </a:xfrm>
      </p:grpSpPr>
      <p:sp>
        <p:nvSpPr>
          <p:cNvPr id="1095" name="Google Shape;1095;g2b21ea831f1_2_1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96" name="Google Shape;1096;g2b21ea831f1_2_1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3" name="Shape 1103"/>
        <p:cNvGrpSpPr/>
        <p:nvPr/>
      </p:nvGrpSpPr>
      <p:grpSpPr>
        <a:xfrm>
          <a:off x="0" y="0"/>
          <a:ext cx="0" cy="0"/>
          <a:chOff x="0" y="0"/>
          <a:chExt cx="0" cy="0"/>
        </a:xfrm>
      </p:grpSpPr>
      <p:sp>
        <p:nvSpPr>
          <p:cNvPr id="1104" name="Google Shape;1104;g2b21ea831f1_2_1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05" name="Google Shape;1105;g2b21ea831f1_2_1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5" name="Shape 1115"/>
        <p:cNvGrpSpPr/>
        <p:nvPr/>
      </p:nvGrpSpPr>
      <p:grpSpPr>
        <a:xfrm>
          <a:off x="0" y="0"/>
          <a:ext cx="0" cy="0"/>
          <a:chOff x="0" y="0"/>
          <a:chExt cx="0" cy="0"/>
        </a:xfrm>
      </p:grpSpPr>
      <p:sp>
        <p:nvSpPr>
          <p:cNvPr id="1116" name="Google Shape;1116;g2b21ea831f1_2_1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17" name="Google Shape;1117;g2b21ea831f1_2_1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3" name="Shape 1123"/>
        <p:cNvGrpSpPr/>
        <p:nvPr/>
      </p:nvGrpSpPr>
      <p:grpSpPr>
        <a:xfrm>
          <a:off x="0" y="0"/>
          <a:ext cx="0" cy="0"/>
          <a:chOff x="0" y="0"/>
          <a:chExt cx="0" cy="0"/>
        </a:xfrm>
      </p:grpSpPr>
      <p:sp>
        <p:nvSpPr>
          <p:cNvPr id="1124" name="Google Shape;1124;g2b21ea831f1_2_1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25" name="Google Shape;1125;g2b21ea831f1_2_1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1" name="Shape 1131"/>
        <p:cNvGrpSpPr/>
        <p:nvPr/>
      </p:nvGrpSpPr>
      <p:grpSpPr>
        <a:xfrm>
          <a:off x="0" y="0"/>
          <a:ext cx="0" cy="0"/>
          <a:chOff x="0" y="0"/>
          <a:chExt cx="0" cy="0"/>
        </a:xfrm>
      </p:grpSpPr>
      <p:sp>
        <p:nvSpPr>
          <p:cNvPr id="1132" name="Google Shape;1132;g2b21ea831f1_2_15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33" name="Google Shape;1133;g2b21ea831f1_2_1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9" name="Shape 1139"/>
        <p:cNvGrpSpPr/>
        <p:nvPr/>
      </p:nvGrpSpPr>
      <p:grpSpPr>
        <a:xfrm>
          <a:off x="0" y="0"/>
          <a:ext cx="0" cy="0"/>
          <a:chOff x="0" y="0"/>
          <a:chExt cx="0" cy="0"/>
        </a:xfrm>
      </p:grpSpPr>
      <p:sp>
        <p:nvSpPr>
          <p:cNvPr id="1140" name="Google Shape;1140;g2b21ea831f1_2_15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41" name="Google Shape;1141;g2b21ea831f1_2_1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8" name="Shape 1148"/>
        <p:cNvGrpSpPr/>
        <p:nvPr/>
      </p:nvGrpSpPr>
      <p:grpSpPr>
        <a:xfrm>
          <a:off x="0" y="0"/>
          <a:ext cx="0" cy="0"/>
          <a:chOff x="0" y="0"/>
          <a:chExt cx="0" cy="0"/>
        </a:xfrm>
      </p:grpSpPr>
      <p:sp>
        <p:nvSpPr>
          <p:cNvPr id="1149" name="Google Shape;1149;p6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50" name="Google Shape;1150;p6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7" name="Shape 1157"/>
        <p:cNvGrpSpPr/>
        <p:nvPr/>
      </p:nvGrpSpPr>
      <p:grpSpPr>
        <a:xfrm>
          <a:off x="0" y="0"/>
          <a:ext cx="0" cy="0"/>
          <a:chOff x="0" y="0"/>
          <a:chExt cx="0" cy="0"/>
        </a:xfrm>
      </p:grpSpPr>
      <p:sp>
        <p:nvSpPr>
          <p:cNvPr id="1158" name="Google Shape;1158;g2b19f296ab3_0_3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59" name="Google Shape;1159;g2b19f296ab3_0_33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60" name="Google Shape;1160;g2b19f296ab3_0_33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1" name="Shape 1171"/>
        <p:cNvGrpSpPr/>
        <p:nvPr/>
      </p:nvGrpSpPr>
      <p:grpSpPr>
        <a:xfrm>
          <a:off x="0" y="0"/>
          <a:ext cx="0" cy="0"/>
          <a:chOff x="0" y="0"/>
          <a:chExt cx="0" cy="0"/>
        </a:xfrm>
      </p:grpSpPr>
      <p:sp>
        <p:nvSpPr>
          <p:cNvPr id="1172" name="Google Shape;1172;g26643c07b1a_0_8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73" name="Google Shape;1173;g26643c07b1a_0_8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0" name="Shape 1180"/>
        <p:cNvGrpSpPr/>
        <p:nvPr/>
      </p:nvGrpSpPr>
      <p:grpSpPr>
        <a:xfrm>
          <a:off x="0" y="0"/>
          <a:ext cx="0" cy="0"/>
          <a:chOff x="0" y="0"/>
          <a:chExt cx="0" cy="0"/>
        </a:xfrm>
      </p:grpSpPr>
      <p:sp>
        <p:nvSpPr>
          <p:cNvPr id="1181" name="Google Shape;1181;g2b21ea831f1_2_334: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182" name="Google Shape;1182;g2b21ea831f1_2_334:notes"/>
          <p:cNvSpPr txBox="1"/>
          <p:nvPr>
            <p:ph idx="1" type="body"/>
          </p:nvPr>
        </p:nvSpPr>
        <p:spPr>
          <a:xfrm>
            <a:off x="161512" y="4422696"/>
            <a:ext cx="6584700" cy="4196400"/>
          </a:xfrm>
          <a:prstGeom prst="rect">
            <a:avLst/>
          </a:prstGeom>
          <a:noFill/>
          <a:ln>
            <a:noFill/>
          </a:ln>
        </p:spPr>
        <p:txBody>
          <a:bodyPr anchorCtr="0" anchor="t" bIns="36650" lIns="73300" spcFirstLastPara="1" rIns="73300" wrap="square" tIns="36650">
            <a:noAutofit/>
          </a:bodyPr>
          <a:lstStyle/>
          <a:p>
            <a:pPr indent="0" lvl="0" marL="0" rtl="0" algn="ctr">
              <a:lnSpc>
                <a:spcPct val="200000"/>
              </a:lnSpc>
              <a:spcBef>
                <a:spcPts val="0"/>
              </a:spcBef>
              <a:spcAft>
                <a:spcPts val="0"/>
              </a:spcAft>
              <a:buNone/>
            </a:pPr>
            <a:r>
              <a:t/>
            </a:r>
            <a:endParaRPr sz="1300">
              <a:latin typeface="Arial Black"/>
              <a:ea typeface="Arial Black"/>
              <a:cs typeface="Arial Black"/>
              <a:sym typeface="Arial Black"/>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9" name="Shape 1189"/>
        <p:cNvGrpSpPr/>
        <p:nvPr/>
      </p:nvGrpSpPr>
      <p:grpSpPr>
        <a:xfrm>
          <a:off x="0" y="0"/>
          <a:ext cx="0" cy="0"/>
          <a:chOff x="0" y="0"/>
          <a:chExt cx="0" cy="0"/>
        </a:xfrm>
      </p:grpSpPr>
      <p:sp>
        <p:nvSpPr>
          <p:cNvPr id="1190" name="Google Shape;1190;g2b21ea831f1_2_342: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91" name="Google Shape;1191;g2b21ea831f1_2_342: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6" name="Shape 1196"/>
        <p:cNvGrpSpPr/>
        <p:nvPr/>
      </p:nvGrpSpPr>
      <p:grpSpPr>
        <a:xfrm>
          <a:off x="0" y="0"/>
          <a:ext cx="0" cy="0"/>
          <a:chOff x="0" y="0"/>
          <a:chExt cx="0" cy="0"/>
        </a:xfrm>
      </p:grpSpPr>
      <p:sp>
        <p:nvSpPr>
          <p:cNvPr id="1197" name="Google Shape;1197;g2b21ea831f1_2_348: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98" name="Google Shape;1198;g2b21ea831f1_2_348: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3" name="Shape 1203"/>
        <p:cNvGrpSpPr/>
        <p:nvPr/>
      </p:nvGrpSpPr>
      <p:grpSpPr>
        <a:xfrm>
          <a:off x="0" y="0"/>
          <a:ext cx="0" cy="0"/>
          <a:chOff x="0" y="0"/>
          <a:chExt cx="0" cy="0"/>
        </a:xfrm>
      </p:grpSpPr>
      <p:sp>
        <p:nvSpPr>
          <p:cNvPr id="1204" name="Google Shape;1204;g2b21ea831f1_2_354: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05" name="Google Shape;1205;g2b21ea831f1_2_354: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0" name="Shape 1210"/>
        <p:cNvGrpSpPr/>
        <p:nvPr/>
      </p:nvGrpSpPr>
      <p:grpSpPr>
        <a:xfrm>
          <a:off x="0" y="0"/>
          <a:ext cx="0" cy="0"/>
          <a:chOff x="0" y="0"/>
          <a:chExt cx="0" cy="0"/>
        </a:xfrm>
      </p:grpSpPr>
      <p:sp>
        <p:nvSpPr>
          <p:cNvPr id="1211" name="Google Shape;1211;g2b21ea831f1_2_360: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12" name="Google Shape;1212;g2b21ea831f1_2_360: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7" name="Shape 1217"/>
        <p:cNvGrpSpPr/>
        <p:nvPr/>
      </p:nvGrpSpPr>
      <p:grpSpPr>
        <a:xfrm>
          <a:off x="0" y="0"/>
          <a:ext cx="0" cy="0"/>
          <a:chOff x="0" y="0"/>
          <a:chExt cx="0" cy="0"/>
        </a:xfrm>
      </p:grpSpPr>
      <p:sp>
        <p:nvSpPr>
          <p:cNvPr id="1218" name="Google Shape;1218;g2b21ea831f1_2_366: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19" name="Google Shape;1219;g2b21ea831f1_2_366: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4" name="Shape 1224"/>
        <p:cNvGrpSpPr/>
        <p:nvPr/>
      </p:nvGrpSpPr>
      <p:grpSpPr>
        <a:xfrm>
          <a:off x="0" y="0"/>
          <a:ext cx="0" cy="0"/>
          <a:chOff x="0" y="0"/>
          <a:chExt cx="0" cy="0"/>
        </a:xfrm>
      </p:grpSpPr>
      <p:sp>
        <p:nvSpPr>
          <p:cNvPr id="1225" name="Google Shape;1225;g2b21ea831f1_2_372: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26" name="Google Shape;1226;g2b21ea831f1_2_372: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1" name="Shape 1231"/>
        <p:cNvGrpSpPr/>
        <p:nvPr/>
      </p:nvGrpSpPr>
      <p:grpSpPr>
        <a:xfrm>
          <a:off x="0" y="0"/>
          <a:ext cx="0" cy="0"/>
          <a:chOff x="0" y="0"/>
          <a:chExt cx="0" cy="0"/>
        </a:xfrm>
      </p:grpSpPr>
      <p:sp>
        <p:nvSpPr>
          <p:cNvPr id="1232" name="Google Shape;1232;g2b21ea831f1_2_378: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33" name="Google Shape;1233;g2b21ea831f1_2_378: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8" name="Shape 1238"/>
        <p:cNvGrpSpPr/>
        <p:nvPr/>
      </p:nvGrpSpPr>
      <p:grpSpPr>
        <a:xfrm>
          <a:off x="0" y="0"/>
          <a:ext cx="0" cy="0"/>
          <a:chOff x="0" y="0"/>
          <a:chExt cx="0" cy="0"/>
        </a:xfrm>
      </p:grpSpPr>
      <p:sp>
        <p:nvSpPr>
          <p:cNvPr id="1239" name="Google Shape;1239;g2b21ea831f1_2_384: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40" name="Google Shape;1240;g2b21ea831f1_2_384: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5" name="Shape 1245"/>
        <p:cNvGrpSpPr/>
        <p:nvPr/>
      </p:nvGrpSpPr>
      <p:grpSpPr>
        <a:xfrm>
          <a:off x="0" y="0"/>
          <a:ext cx="0" cy="0"/>
          <a:chOff x="0" y="0"/>
          <a:chExt cx="0" cy="0"/>
        </a:xfrm>
      </p:grpSpPr>
      <p:sp>
        <p:nvSpPr>
          <p:cNvPr id="1246" name="Google Shape;1246;g2b21ea831f1_2_443: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47" name="Google Shape;1247;g2b21ea831f1_2_443: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2" name="Shape 1252"/>
        <p:cNvGrpSpPr/>
        <p:nvPr/>
      </p:nvGrpSpPr>
      <p:grpSpPr>
        <a:xfrm>
          <a:off x="0" y="0"/>
          <a:ext cx="0" cy="0"/>
          <a:chOff x="0" y="0"/>
          <a:chExt cx="0" cy="0"/>
        </a:xfrm>
      </p:grpSpPr>
      <p:sp>
        <p:nvSpPr>
          <p:cNvPr id="1253" name="Google Shape;1253;p5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54" name="Google Shape;1254;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1" name="Shape 1261"/>
        <p:cNvGrpSpPr/>
        <p:nvPr/>
      </p:nvGrpSpPr>
      <p:grpSpPr>
        <a:xfrm>
          <a:off x="0" y="0"/>
          <a:ext cx="0" cy="0"/>
          <a:chOff x="0" y="0"/>
          <a:chExt cx="0" cy="0"/>
        </a:xfrm>
      </p:grpSpPr>
      <p:sp>
        <p:nvSpPr>
          <p:cNvPr id="1262" name="Google Shape;1262;p5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63" name="Google Shape;1263;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0" name="Shape 1270"/>
        <p:cNvGrpSpPr/>
        <p:nvPr/>
      </p:nvGrpSpPr>
      <p:grpSpPr>
        <a:xfrm>
          <a:off x="0" y="0"/>
          <a:ext cx="0" cy="0"/>
          <a:chOff x="0" y="0"/>
          <a:chExt cx="0" cy="0"/>
        </a:xfrm>
      </p:grpSpPr>
      <p:sp>
        <p:nvSpPr>
          <p:cNvPr id="1271" name="Google Shape;1271;p5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72" name="Google Shape;1272;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9" name="Shape 1279"/>
        <p:cNvGrpSpPr/>
        <p:nvPr/>
      </p:nvGrpSpPr>
      <p:grpSpPr>
        <a:xfrm>
          <a:off x="0" y="0"/>
          <a:ext cx="0" cy="0"/>
          <a:chOff x="0" y="0"/>
          <a:chExt cx="0" cy="0"/>
        </a:xfrm>
      </p:grpSpPr>
      <p:sp>
        <p:nvSpPr>
          <p:cNvPr id="1280" name="Google Shape;1280;p5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81" name="Google Shape;1281;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8" name="Shape 1288"/>
        <p:cNvGrpSpPr/>
        <p:nvPr/>
      </p:nvGrpSpPr>
      <p:grpSpPr>
        <a:xfrm>
          <a:off x="0" y="0"/>
          <a:ext cx="0" cy="0"/>
          <a:chOff x="0" y="0"/>
          <a:chExt cx="0" cy="0"/>
        </a:xfrm>
      </p:grpSpPr>
      <p:sp>
        <p:nvSpPr>
          <p:cNvPr id="1289" name="Google Shape;1289;p5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90" name="Google Shape;1290;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7" name="Shape 1297"/>
        <p:cNvGrpSpPr/>
        <p:nvPr/>
      </p:nvGrpSpPr>
      <p:grpSpPr>
        <a:xfrm>
          <a:off x="0" y="0"/>
          <a:ext cx="0" cy="0"/>
          <a:chOff x="0" y="0"/>
          <a:chExt cx="0" cy="0"/>
        </a:xfrm>
      </p:grpSpPr>
      <p:sp>
        <p:nvSpPr>
          <p:cNvPr id="1298" name="Google Shape;1298;p5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99" name="Google Shape;1299;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6" name="Shape 1306"/>
        <p:cNvGrpSpPr/>
        <p:nvPr/>
      </p:nvGrpSpPr>
      <p:grpSpPr>
        <a:xfrm>
          <a:off x="0" y="0"/>
          <a:ext cx="0" cy="0"/>
          <a:chOff x="0" y="0"/>
          <a:chExt cx="0" cy="0"/>
        </a:xfrm>
      </p:grpSpPr>
      <p:sp>
        <p:nvSpPr>
          <p:cNvPr id="1307" name="Google Shape;1307;p5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08" name="Google Shape;1308;p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7" name="Shape 1317"/>
        <p:cNvGrpSpPr/>
        <p:nvPr/>
      </p:nvGrpSpPr>
      <p:grpSpPr>
        <a:xfrm>
          <a:off x="0" y="0"/>
          <a:ext cx="0" cy="0"/>
          <a:chOff x="0" y="0"/>
          <a:chExt cx="0" cy="0"/>
        </a:xfrm>
      </p:grpSpPr>
      <p:sp>
        <p:nvSpPr>
          <p:cNvPr id="1318" name="Google Shape;1318;p5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19" name="Google Shape;1319;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7" name="Shape 1327"/>
        <p:cNvGrpSpPr/>
        <p:nvPr/>
      </p:nvGrpSpPr>
      <p:grpSpPr>
        <a:xfrm>
          <a:off x="0" y="0"/>
          <a:ext cx="0" cy="0"/>
          <a:chOff x="0" y="0"/>
          <a:chExt cx="0" cy="0"/>
        </a:xfrm>
      </p:grpSpPr>
      <p:sp>
        <p:nvSpPr>
          <p:cNvPr id="1328" name="Google Shape;1328;p5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29" name="Google Shape;1329;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7" name="Shape 1337"/>
        <p:cNvGrpSpPr/>
        <p:nvPr/>
      </p:nvGrpSpPr>
      <p:grpSpPr>
        <a:xfrm>
          <a:off x="0" y="0"/>
          <a:ext cx="0" cy="0"/>
          <a:chOff x="0" y="0"/>
          <a:chExt cx="0" cy="0"/>
        </a:xfrm>
      </p:grpSpPr>
      <p:sp>
        <p:nvSpPr>
          <p:cNvPr id="1338" name="Google Shape;1338;p6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39" name="Google Shape;1339;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7" name="Shape 1347"/>
        <p:cNvGrpSpPr/>
        <p:nvPr/>
      </p:nvGrpSpPr>
      <p:grpSpPr>
        <a:xfrm>
          <a:off x="0" y="0"/>
          <a:ext cx="0" cy="0"/>
          <a:chOff x="0" y="0"/>
          <a:chExt cx="0" cy="0"/>
        </a:xfrm>
      </p:grpSpPr>
      <p:sp>
        <p:nvSpPr>
          <p:cNvPr id="1348" name="Google Shape;1348;p6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49" name="Google Shape;1349;p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6" name="Shape 1356"/>
        <p:cNvGrpSpPr/>
        <p:nvPr/>
      </p:nvGrpSpPr>
      <p:grpSpPr>
        <a:xfrm>
          <a:off x="0" y="0"/>
          <a:ext cx="0" cy="0"/>
          <a:chOff x="0" y="0"/>
          <a:chExt cx="0" cy="0"/>
        </a:xfrm>
      </p:grpSpPr>
      <p:sp>
        <p:nvSpPr>
          <p:cNvPr id="1357" name="Google Shape;1357;p6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58" name="Google Shape;1358;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5" name="Shape 1365"/>
        <p:cNvGrpSpPr/>
        <p:nvPr/>
      </p:nvGrpSpPr>
      <p:grpSpPr>
        <a:xfrm>
          <a:off x="0" y="0"/>
          <a:ext cx="0" cy="0"/>
          <a:chOff x="0" y="0"/>
          <a:chExt cx="0" cy="0"/>
        </a:xfrm>
      </p:grpSpPr>
      <p:sp>
        <p:nvSpPr>
          <p:cNvPr id="1366" name="Google Shape;1366;p6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67" name="Google Shape;1367;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5" name="Shape 1375"/>
        <p:cNvGrpSpPr/>
        <p:nvPr/>
      </p:nvGrpSpPr>
      <p:grpSpPr>
        <a:xfrm>
          <a:off x="0" y="0"/>
          <a:ext cx="0" cy="0"/>
          <a:chOff x="0" y="0"/>
          <a:chExt cx="0" cy="0"/>
        </a:xfrm>
      </p:grpSpPr>
      <p:sp>
        <p:nvSpPr>
          <p:cNvPr id="1376" name="Google Shape;1376;p7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77" name="Google Shape;1377;p7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5" name="Shape 1385"/>
        <p:cNvGrpSpPr/>
        <p:nvPr/>
      </p:nvGrpSpPr>
      <p:grpSpPr>
        <a:xfrm>
          <a:off x="0" y="0"/>
          <a:ext cx="0" cy="0"/>
          <a:chOff x="0" y="0"/>
          <a:chExt cx="0" cy="0"/>
        </a:xfrm>
      </p:grpSpPr>
      <p:sp>
        <p:nvSpPr>
          <p:cNvPr id="1386" name="Google Shape;1386;p7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87" name="Google Shape;1387;p7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5" name="Shape 1395"/>
        <p:cNvGrpSpPr/>
        <p:nvPr/>
      </p:nvGrpSpPr>
      <p:grpSpPr>
        <a:xfrm>
          <a:off x="0" y="0"/>
          <a:ext cx="0" cy="0"/>
          <a:chOff x="0" y="0"/>
          <a:chExt cx="0" cy="0"/>
        </a:xfrm>
      </p:grpSpPr>
      <p:sp>
        <p:nvSpPr>
          <p:cNvPr id="1396" name="Google Shape;1396;p7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97" name="Google Shape;1397;p7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5" name="Shape 1405"/>
        <p:cNvGrpSpPr/>
        <p:nvPr/>
      </p:nvGrpSpPr>
      <p:grpSpPr>
        <a:xfrm>
          <a:off x="0" y="0"/>
          <a:ext cx="0" cy="0"/>
          <a:chOff x="0" y="0"/>
          <a:chExt cx="0" cy="0"/>
        </a:xfrm>
      </p:grpSpPr>
      <p:sp>
        <p:nvSpPr>
          <p:cNvPr id="1406" name="Google Shape;1406;p7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07" name="Google Shape;1407;p7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5" name="Shape 1425"/>
        <p:cNvGrpSpPr/>
        <p:nvPr/>
      </p:nvGrpSpPr>
      <p:grpSpPr>
        <a:xfrm>
          <a:off x="0" y="0"/>
          <a:ext cx="0" cy="0"/>
          <a:chOff x="0" y="0"/>
          <a:chExt cx="0" cy="0"/>
        </a:xfrm>
      </p:grpSpPr>
      <p:sp>
        <p:nvSpPr>
          <p:cNvPr id="1426" name="Google Shape;1426;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27" name="Google Shape;1427;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4" name="Shape 1434"/>
        <p:cNvGrpSpPr/>
        <p:nvPr/>
      </p:nvGrpSpPr>
      <p:grpSpPr>
        <a:xfrm>
          <a:off x="0" y="0"/>
          <a:ext cx="0" cy="0"/>
          <a:chOff x="0" y="0"/>
          <a:chExt cx="0" cy="0"/>
        </a:xfrm>
      </p:grpSpPr>
      <p:sp>
        <p:nvSpPr>
          <p:cNvPr id="1435" name="Google Shape;1435;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36" name="Google Shape;1436;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3" name="Shape 1443"/>
        <p:cNvGrpSpPr/>
        <p:nvPr/>
      </p:nvGrpSpPr>
      <p:grpSpPr>
        <a:xfrm>
          <a:off x="0" y="0"/>
          <a:ext cx="0" cy="0"/>
          <a:chOff x="0" y="0"/>
          <a:chExt cx="0" cy="0"/>
        </a:xfrm>
      </p:grpSpPr>
      <p:sp>
        <p:nvSpPr>
          <p:cNvPr id="1444" name="Google Shape;1444;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45" name="Google Shape;1445;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2" name="Shape 1452"/>
        <p:cNvGrpSpPr/>
        <p:nvPr/>
      </p:nvGrpSpPr>
      <p:grpSpPr>
        <a:xfrm>
          <a:off x="0" y="0"/>
          <a:ext cx="0" cy="0"/>
          <a:chOff x="0" y="0"/>
          <a:chExt cx="0" cy="0"/>
        </a:xfrm>
      </p:grpSpPr>
      <p:sp>
        <p:nvSpPr>
          <p:cNvPr id="1453" name="Google Shape;1453;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54" name="Google Shape;1454;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1" name="Shape 1461"/>
        <p:cNvGrpSpPr/>
        <p:nvPr/>
      </p:nvGrpSpPr>
      <p:grpSpPr>
        <a:xfrm>
          <a:off x="0" y="0"/>
          <a:ext cx="0" cy="0"/>
          <a:chOff x="0" y="0"/>
          <a:chExt cx="0" cy="0"/>
        </a:xfrm>
      </p:grpSpPr>
      <p:sp>
        <p:nvSpPr>
          <p:cNvPr id="1462" name="Google Shape;1462;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63" name="Google Shape;1463;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0" name="Shape 1470"/>
        <p:cNvGrpSpPr/>
        <p:nvPr/>
      </p:nvGrpSpPr>
      <p:grpSpPr>
        <a:xfrm>
          <a:off x="0" y="0"/>
          <a:ext cx="0" cy="0"/>
          <a:chOff x="0" y="0"/>
          <a:chExt cx="0" cy="0"/>
        </a:xfrm>
      </p:grpSpPr>
      <p:sp>
        <p:nvSpPr>
          <p:cNvPr id="1471" name="Google Shape;1471;g26643c07b1a_0_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472" name="Google Shape;1472;g26643c07b1a_0_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73" name="Google Shape;1473;g26643c07b1a_0_3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8" name="Shape 1478"/>
        <p:cNvGrpSpPr/>
        <p:nvPr/>
      </p:nvGrpSpPr>
      <p:grpSpPr>
        <a:xfrm>
          <a:off x="0" y="0"/>
          <a:ext cx="0" cy="0"/>
          <a:chOff x="0" y="0"/>
          <a:chExt cx="0" cy="0"/>
        </a:xfrm>
      </p:grpSpPr>
      <p:sp>
        <p:nvSpPr>
          <p:cNvPr id="1479" name="Google Shape;1479;g26643c07b1a_0_6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80" name="Google Shape;1480;g26643c07b1a_0_6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7" name="Shape 1487"/>
        <p:cNvGrpSpPr/>
        <p:nvPr/>
      </p:nvGrpSpPr>
      <p:grpSpPr>
        <a:xfrm>
          <a:off x="0" y="0"/>
          <a:ext cx="0" cy="0"/>
          <a:chOff x="0" y="0"/>
          <a:chExt cx="0" cy="0"/>
        </a:xfrm>
      </p:grpSpPr>
      <p:sp>
        <p:nvSpPr>
          <p:cNvPr id="1488" name="Google Shape;1488;g26654840e25_0_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89" name="Google Shape;1489;g26654840e25_0_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6" name="Shape 1496"/>
        <p:cNvGrpSpPr/>
        <p:nvPr/>
      </p:nvGrpSpPr>
      <p:grpSpPr>
        <a:xfrm>
          <a:off x="0" y="0"/>
          <a:ext cx="0" cy="0"/>
          <a:chOff x="0" y="0"/>
          <a:chExt cx="0" cy="0"/>
        </a:xfrm>
      </p:grpSpPr>
      <p:sp>
        <p:nvSpPr>
          <p:cNvPr id="1497" name="Google Shape;1497;g26654840e25_0_1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98" name="Google Shape;1498;g26654840e25_0_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5" name="Shape 1505"/>
        <p:cNvGrpSpPr/>
        <p:nvPr/>
      </p:nvGrpSpPr>
      <p:grpSpPr>
        <a:xfrm>
          <a:off x="0" y="0"/>
          <a:ext cx="0" cy="0"/>
          <a:chOff x="0" y="0"/>
          <a:chExt cx="0" cy="0"/>
        </a:xfrm>
      </p:grpSpPr>
      <p:sp>
        <p:nvSpPr>
          <p:cNvPr id="1506" name="Google Shape;1506;g26654840e25_0_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7" name="Google Shape;1507;g26654840e25_0_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8" name="Google Shape;1508;g26654840e25_0_1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1.png"/><Relationship Id="rId4" Type="http://schemas.openxmlformats.org/officeDocument/2006/relationships/image" Target="../media/image6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0.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6.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9.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75"/>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75"/>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lvl1pPr indent="-381000" lvl="0" marL="457200" algn="l">
              <a:lnSpc>
                <a:spcPct val="90000"/>
              </a:lnSpc>
              <a:spcBef>
                <a:spcPts val="1000"/>
              </a:spcBef>
              <a:spcAft>
                <a:spcPts val="0"/>
              </a:spcAft>
              <a:buClr>
                <a:schemeClr val="dk1"/>
              </a:buClr>
              <a:buSzPts val="2400"/>
              <a:buChar char="•"/>
              <a:defRPr sz="2400"/>
            </a:lvl1pPr>
            <a:lvl2pPr indent="-355600" lvl="1" marL="914400" algn="l">
              <a:lnSpc>
                <a:spcPct val="90000"/>
              </a:lnSpc>
              <a:spcBef>
                <a:spcPts val="600"/>
              </a:spcBef>
              <a:spcAft>
                <a:spcPts val="0"/>
              </a:spcAft>
              <a:buClr>
                <a:schemeClr val="dk1"/>
              </a:buClr>
              <a:buSzPts val="2000"/>
              <a:buChar char="•"/>
              <a:defRPr sz="2000"/>
            </a:lvl2pPr>
            <a:lvl3pPr indent="-342900" lvl="2" marL="1371600" algn="l">
              <a:lnSpc>
                <a:spcPct val="90000"/>
              </a:lnSpc>
              <a:spcBef>
                <a:spcPts val="500"/>
              </a:spcBef>
              <a:spcAft>
                <a:spcPts val="0"/>
              </a:spcAft>
              <a:buClr>
                <a:schemeClr val="dk1"/>
              </a:buClr>
              <a:buSzPts val="1800"/>
              <a:buChar char="•"/>
              <a:defRPr sz="1800"/>
            </a:lvl3pPr>
            <a:lvl4pPr indent="-330200" lvl="3" marL="1828800" algn="l">
              <a:lnSpc>
                <a:spcPct val="90000"/>
              </a:lnSpc>
              <a:spcBef>
                <a:spcPts val="500"/>
              </a:spcBef>
              <a:spcAft>
                <a:spcPts val="0"/>
              </a:spcAft>
              <a:buClr>
                <a:schemeClr val="dk1"/>
              </a:buClr>
              <a:buSzPts val="1600"/>
              <a:buChar char="•"/>
              <a:defRPr sz="1600"/>
            </a:lvl4pPr>
            <a:lvl5pPr indent="-330200" lvl="4" marL="2286000" algn="l">
              <a:lnSpc>
                <a:spcPct val="90000"/>
              </a:lnSpc>
              <a:spcBef>
                <a:spcPts val="500"/>
              </a:spcBef>
              <a:spcAft>
                <a:spcPts val="0"/>
              </a:spcAft>
              <a:buClr>
                <a:schemeClr val="dk1"/>
              </a:buClr>
              <a:buSzPts val="1600"/>
              <a:buChar char="•"/>
              <a:defRPr sz="160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75"/>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75"/>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75"/>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4" name="Shape 24"/>
        <p:cNvGrpSpPr/>
        <p:nvPr/>
      </p:nvGrpSpPr>
      <p:grpSpPr>
        <a:xfrm>
          <a:off x="0" y="0"/>
          <a:ext cx="0" cy="0"/>
          <a:chOff x="0" y="0"/>
          <a:chExt cx="0" cy="0"/>
        </a:xfrm>
      </p:grpSpPr>
      <p:sp>
        <p:nvSpPr>
          <p:cNvPr id="25" name="Google Shape;25;p78"/>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78"/>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78"/>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8" name="Shape 28"/>
        <p:cNvGrpSpPr/>
        <p:nvPr/>
      </p:nvGrpSpPr>
      <p:grpSpPr>
        <a:xfrm>
          <a:off x="0" y="0"/>
          <a:ext cx="0" cy="0"/>
          <a:chOff x="0" y="0"/>
          <a:chExt cx="0" cy="0"/>
        </a:xfrm>
      </p:grpSpPr>
      <p:sp>
        <p:nvSpPr>
          <p:cNvPr id="29" name="Google Shape;29;p79"/>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lt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79"/>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12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1" name="Google Shape;31;p79"/>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79"/>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79"/>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 name="Shape 34"/>
        <p:cNvGrpSpPr/>
        <p:nvPr/>
      </p:nvGrpSpPr>
      <p:grpSpPr>
        <a:xfrm>
          <a:off x="0" y="0"/>
          <a:ext cx="0" cy="0"/>
          <a:chOff x="0" y="0"/>
          <a:chExt cx="0" cy="0"/>
        </a:xfrm>
      </p:grpSpPr>
      <p:sp>
        <p:nvSpPr>
          <p:cNvPr id="35" name="Google Shape;35;p80"/>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lt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80"/>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12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80"/>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80"/>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80"/>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40" name="Shape 40"/>
        <p:cNvGrpSpPr/>
        <p:nvPr/>
      </p:nvGrpSpPr>
      <p:grpSpPr>
        <a:xfrm>
          <a:off x="0" y="0"/>
          <a:ext cx="0" cy="0"/>
          <a:chOff x="0" y="0"/>
          <a:chExt cx="0" cy="0"/>
        </a:xfrm>
      </p:grpSpPr>
      <p:sp>
        <p:nvSpPr>
          <p:cNvPr id="41" name="Google Shape;41;p81"/>
          <p:cNvSpPr txBox="1"/>
          <p:nvPr>
            <p:ph type="ctrTitle"/>
          </p:nvPr>
        </p:nvSpPr>
        <p:spPr>
          <a:xfrm>
            <a:off x="1153391" y="3832299"/>
            <a:ext cx="6623462" cy="581025"/>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rgbClr val="0070C0"/>
              </a:buClr>
              <a:buSzPts val="3600"/>
              <a:buFont typeface="Arial"/>
              <a:buNone/>
              <a:defRPr b="1" sz="3600">
                <a:solidFill>
                  <a:srgbClr val="0070C0"/>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81"/>
          <p:cNvSpPr txBox="1"/>
          <p:nvPr>
            <p:ph idx="1" type="subTitle"/>
          </p:nvPr>
        </p:nvSpPr>
        <p:spPr>
          <a:xfrm>
            <a:off x="1544935" y="5392323"/>
            <a:ext cx="5870864" cy="925746"/>
          </a:xfrm>
          <a:prstGeom prst="rect">
            <a:avLst/>
          </a:prstGeom>
          <a:noFill/>
          <a:ln>
            <a:noFill/>
          </a:ln>
        </p:spPr>
        <p:txBody>
          <a:bodyPr anchorCtr="0" anchor="t" bIns="45700" lIns="91425" spcFirstLastPara="1" rIns="91425" wrap="square" tIns="0">
            <a:normAutofit/>
          </a:bodyPr>
          <a:lstStyle>
            <a:lvl1pPr lvl="0" algn="ctr">
              <a:lnSpc>
                <a:spcPct val="90000"/>
              </a:lnSpc>
              <a:spcBef>
                <a:spcPts val="1000"/>
              </a:spcBef>
              <a:spcAft>
                <a:spcPts val="0"/>
              </a:spcAft>
              <a:buClr>
                <a:schemeClr val="dk1"/>
              </a:buClr>
              <a:buSzPts val="1800"/>
              <a:buNone/>
              <a:defRPr sz="1800"/>
            </a:lvl1pPr>
            <a:lvl2pPr lvl="1" algn="ctr">
              <a:lnSpc>
                <a:spcPct val="90000"/>
              </a:lnSpc>
              <a:spcBef>
                <a:spcPts val="1200"/>
              </a:spcBef>
              <a:spcAft>
                <a:spcPts val="0"/>
              </a:spcAft>
              <a:buClr>
                <a:schemeClr val="dk1"/>
              </a:buClr>
              <a:buSzPts val="1500"/>
              <a:buNone/>
              <a:defRPr sz="1500"/>
            </a:lvl2pPr>
            <a:lvl3pPr lvl="2" algn="ctr">
              <a:lnSpc>
                <a:spcPct val="90000"/>
              </a:lnSpc>
              <a:spcBef>
                <a:spcPts val="500"/>
              </a:spcBef>
              <a:spcAft>
                <a:spcPts val="0"/>
              </a:spcAft>
              <a:buClr>
                <a:schemeClr val="dk1"/>
              </a:buClr>
              <a:buSzPts val="1350"/>
              <a:buNone/>
              <a:defRPr sz="1350"/>
            </a:lvl3pPr>
            <a:lvl4pPr lvl="3" algn="ctr">
              <a:lnSpc>
                <a:spcPct val="90000"/>
              </a:lnSpc>
              <a:spcBef>
                <a:spcPts val="500"/>
              </a:spcBef>
              <a:spcAft>
                <a:spcPts val="0"/>
              </a:spcAft>
              <a:buClr>
                <a:schemeClr val="dk1"/>
              </a:buClr>
              <a:buSzPts val="1200"/>
              <a:buNone/>
              <a:defRPr sz="1200"/>
            </a:lvl4pPr>
            <a:lvl5pPr lvl="4" algn="ctr">
              <a:lnSpc>
                <a:spcPct val="90000"/>
              </a:lnSpc>
              <a:spcBef>
                <a:spcPts val="500"/>
              </a:spcBef>
              <a:spcAft>
                <a:spcPts val="0"/>
              </a:spcAft>
              <a:buClr>
                <a:schemeClr val="dk1"/>
              </a:buClr>
              <a:buSzPts val="1200"/>
              <a:buNone/>
              <a:defRPr sz="1200"/>
            </a:lvl5pPr>
            <a:lvl6pPr lvl="5" algn="ctr">
              <a:lnSpc>
                <a:spcPct val="90000"/>
              </a:lnSpc>
              <a:spcBef>
                <a:spcPts val="500"/>
              </a:spcBef>
              <a:spcAft>
                <a:spcPts val="0"/>
              </a:spcAft>
              <a:buClr>
                <a:schemeClr val="dk1"/>
              </a:buClr>
              <a:buSzPts val="1200"/>
              <a:buNone/>
              <a:defRPr sz="1200"/>
            </a:lvl6pPr>
            <a:lvl7pPr lvl="6" algn="ctr">
              <a:lnSpc>
                <a:spcPct val="90000"/>
              </a:lnSpc>
              <a:spcBef>
                <a:spcPts val="500"/>
              </a:spcBef>
              <a:spcAft>
                <a:spcPts val="0"/>
              </a:spcAft>
              <a:buClr>
                <a:schemeClr val="dk1"/>
              </a:buClr>
              <a:buSzPts val="1200"/>
              <a:buNone/>
              <a:defRPr sz="1200"/>
            </a:lvl7pPr>
            <a:lvl8pPr lvl="7" algn="ctr">
              <a:lnSpc>
                <a:spcPct val="90000"/>
              </a:lnSpc>
              <a:spcBef>
                <a:spcPts val="500"/>
              </a:spcBef>
              <a:spcAft>
                <a:spcPts val="0"/>
              </a:spcAft>
              <a:buClr>
                <a:schemeClr val="dk1"/>
              </a:buClr>
              <a:buSzPts val="1200"/>
              <a:buNone/>
              <a:defRPr sz="1200"/>
            </a:lvl8pPr>
            <a:lvl9pPr lvl="8" algn="ctr">
              <a:lnSpc>
                <a:spcPct val="90000"/>
              </a:lnSpc>
              <a:spcBef>
                <a:spcPts val="500"/>
              </a:spcBef>
              <a:spcAft>
                <a:spcPts val="0"/>
              </a:spcAft>
              <a:buClr>
                <a:schemeClr val="dk1"/>
              </a:buClr>
              <a:buSzPts val="1200"/>
              <a:buNone/>
              <a:defRPr sz="1200"/>
            </a:lvl9pPr>
          </a:lstStyle>
          <a:p/>
        </p:txBody>
      </p:sp>
      <p:sp>
        <p:nvSpPr>
          <p:cNvPr id="43" name="Google Shape;43;p81"/>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81"/>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81"/>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
        <p:nvSpPr>
          <p:cNvPr id="46" name="Google Shape;46;p81"/>
          <p:cNvSpPr/>
          <p:nvPr>
            <p:ph idx="2" type="pic"/>
          </p:nvPr>
        </p:nvSpPr>
        <p:spPr>
          <a:xfrm>
            <a:off x="7576857" y="5544578"/>
            <a:ext cx="938493" cy="994335"/>
          </a:xfrm>
          <a:prstGeom prst="rect">
            <a:avLst/>
          </a:prstGeom>
          <a:noFill/>
          <a:ln>
            <a:noFill/>
          </a:ln>
        </p:spPr>
      </p:sp>
      <p:pic>
        <p:nvPicPr>
          <p:cNvPr descr="Text&#10;&#10;Description automatically generated" id="47" name="Google Shape;47;p81"/>
          <p:cNvPicPr preferRelativeResize="0"/>
          <p:nvPr/>
        </p:nvPicPr>
        <p:blipFill rotWithShape="1">
          <a:blip r:embed="rId2">
            <a:alphaModFix/>
          </a:blip>
          <a:srcRect b="0" l="0" r="0" t="0"/>
          <a:stretch/>
        </p:blipFill>
        <p:spPr>
          <a:xfrm>
            <a:off x="-146882" y="715701"/>
            <a:ext cx="4924821" cy="1881498"/>
          </a:xfrm>
          <a:prstGeom prst="rect">
            <a:avLst/>
          </a:prstGeom>
          <a:noFill/>
          <a:ln>
            <a:noFill/>
          </a:ln>
        </p:spPr>
      </p:pic>
      <p:pic>
        <p:nvPicPr>
          <p:cNvPr descr="Shape, rectangle&#10;&#10;Description automatically generated" id="48" name="Google Shape;48;p81"/>
          <p:cNvPicPr preferRelativeResize="0"/>
          <p:nvPr/>
        </p:nvPicPr>
        <p:blipFill rotWithShape="1">
          <a:blip r:embed="rId3">
            <a:alphaModFix/>
          </a:blip>
          <a:srcRect b="8582" l="1555" r="2919" t="0"/>
          <a:stretch/>
        </p:blipFill>
        <p:spPr>
          <a:xfrm>
            <a:off x="-9268" y="-19144"/>
            <a:ext cx="9176510" cy="3468441"/>
          </a:xfrm>
          <a:prstGeom prst="rect">
            <a:avLst/>
          </a:prstGeom>
          <a:noFill/>
          <a:ln>
            <a:noFill/>
          </a:ln>
        </p:spPr>
      </p:pic>
      <p:pic>
        <p:nvPicPr>
          <p:cNvPr descr="Graphical user interface, text&#10;&#10;Description automatically generated with medium confidence" id="49" name="Google Shape;49;p81"/>
          <p:cNvPicPr preferRelativeResize="0"/>
          <p:nvPr/>
        </p:nvPicPr>
        <p:blipFill rotWithShape="1">
          <a:blip r:embed="rId4">
            <a:alphaModFix/>
          </a:blip>
          <a:srcRect b="0" l="0" r="0" t="0"/>
          <a:stretch/>
        </p:blipFill>
        <p:spPr>
          <a:xfrm>
            <a:off x="717242" y="661647"/>
            <a:ext cx="5287404" cy="1708490"/>
          </a:xfrm>
          <a:prstGeom prst="rect">
            <a:avLst/>
          </a:prstGeom>
          <a:noFill/>
          <a:ln>
            <a:noFill/>
          </a:ln>
        </p:spPr>
      </p:pic>
      <p:sp>
        <p:nvSpPr>
          <p:cNvPr id="50" name="Google Shape;50;p81"/>
          <p:cNvSpPr txBox="1"/>
          <p:nvPr/>
        </p:nvSpPr>
        <p:spPr>
          <a:xfrm>
            <a:off x="2281388" y="2102813"/>
            <a:ext cx="3723258" cy="3508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79">
                <a:solidFill>
                  <a:schemeClr val="lt1"/>
                </a:solidFill>
                <a:latin typeface="Arial"/>
                <a:ea typeface="Arial"/>
                <a:cs typeface="Arial"/>
                <a:sym typeface="Arial"/>
              </a:rPr>
              <a:t>Tampa, FL | June 24-28, 2023</a:t>
            </a:r>
            <a:endParaRPr/>
          </a:p>
        </p:txBody>
      </p:sp>
      <p:sp>
        <p:nvSpPr>
          <p:cNvPr id="51" name="Google Shape;51;p81"/>
          <p:cNvSpPr txBox="1"/>
          <p:nvPr>
            <p:ph idx="3" type="body"/>
          </p:nvPr>
        </p:nvSpPr>
        <p:spPr>
          <a:xfrm>
            <a:off x="2004099" y="4621375"/>
            <a:ext cx="4922044" cy="538174"/>
          </a:xfrm>
          <a:prstGeom prst="rect">
            <a:avLst/>
          </a:prstGeom>
          <a:noFill/>
          <a:ln>
            <a:noFill/>
          </a:ln>
        </p:spPr>
        <p:txBody>
          <a:bodyPr anchorCtr="0" anchor="t" bIns="45700" lIns="91425" spcFirstLastPara="1" rIns="91425" wrap="square" tIns="0">
            <a:normAutofit/>
          </a:bodyPr>
          <a:lstStyle>
            <a:lvl1pPr indent="-228600" lvl="0" marL="457200" algn="ctr">
              <a:lnSpc>
                <a:spcPct val="90000"/>
              </a:lnSpc>
              <a:spcBef>
                <a:spcPts val="1000"/>
              </a:spcBef>
              <a:spcAft>
                <a:spcPts val="0"/>
              </a:spcAft>
              <a:buClr>
                <a:schemeClr val="dk1"/>
              </a:buClr>
              <a:buSzPts val="2800"/>
              <a:buNone/>
              <a:defRPr b="1"/>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cknowledgments">
  <p:cSld name="Acknowledgments">
    <p:spTree>
      <p:nvGrpSpPr>
        <p:cNvPr id="52" name="Shape 52"/>
        <p:cNvGrpSpPr/>
        <p:nvPr/>
      </p:nvGrpSpPr>
      <p:grpSpPr>
        <a:xfrm>
          <a:off x="0" y="0"/>
          <a:ext cx="0" cy="0"/>
          <a:chOff x="0" y="0"/>
          <a:chExt cx="0" cy="0"/>
        </a:xfrm>
      </p:grpSpPr>
      <p:pic>
        <p:nvPicPr>
          <p:cNvPr descr="Shape, rectangle&#10;&#10;Description automatically generated" id="53" name="Google Shape;53;p82"/>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54" name="Google Shape;54;p82"/>
          <p:cNvSpPr txBox="1"/>
          <p:nvPr>
            <p:ph type="title"/>
          </p:nvPr>
        </p:nvSpPr>
        <p:spPr>
          <a:xfrm>
            <a:off x="628650" y="234950"/>
            <a:ext cx="7886700" cy="89217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2F2F2"/>
              </a:buClr>
              <a:buSzPts val="3000"/>
              <a:buFont typeface="Arial"/>
              <a:buNone/>
              <a:defRPr b="1" sz="3000">
                <a:solidFill>
                  <a:srgbClr val="F2F2F2"/>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82"/>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2"/>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2"/>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
        <p:nvSpPr>
          <p:cNvPr id="58" name="Google Shape;58;p82"/>
          <p:cNvSpPr txBox="1"/>
          <p:nvPr>
            <p:ph idx="1" type="body"/>
          </p:nvPr>
        </p:nvSpPr>
        <p:spPr>
          <a:xfrm>
            <a:off x="628650" y="1665289"/>
            <a:ext cx="7886700" cy="4554537"/>
          </a:xfrm>
          <a:prstGeom prst="rect">
            <a:avLst/>
          </a:prstGeom>
          <a:noFill/>
          <a:ln>
            <a:noFill/>
          </a:ln>
        </p:spPr>
        <p:txBody>
          <a:bodyPr anchorCtr="0" anchor="t" bIns="45700" lIns="91425" spcFirstLastPara="1" rIns="91425" wrap="square" tIns="0">
            <a:normAutofit/>
          </a:bodyPr>
          <a:lstStyle>
            <a:lvl1pPr indent="-228600" lvl="0" marL="457200" algn="l">
              <a:lnSpc>
                <a:spcPct val="90000"/>
              </a:lnSpc>
              <a:spcBef>
                <a:spcPts val="1000"/>
              </a:spcBef>
              <a:spcAft>
                <a:spcPts val="0"/>
              </a:spcAft>
              <a:buClr>
                <a:schemeClr val="dk1"/>
              </a:buClr>
              <a:buSzPts val="1800"/>
              <a:buFont typeface="Arial"/>
              <a:buNone/>
              <a:defRPr sz="1800">
                <a:latin typeface="Arial"/>
                <a:ea typeface="Arial"/>
                <a:cs typeface="Arial"/>
                <a:sym typeface="Arial"/>
              </a:defRPr>
            </a:lvl1pPr>
            <a:lvl2pPr indent="-381000" lvl="1" marL="914400" algn="l">
              <a:lnSpc>
                <a:spcPct val="90000"/>
              </a:lnSpc>
              <a:spcBef>
                <a:spcPts val="1200"/>
              </a:spcBef>
              <a:spcAft>
                <a:spcPts val="0"/>
              </a:spcAft>
              <a:buClr>
                <a:schemeClr val="dk1"/>
              </a:buClr>
              <a:buSzPts val="2400"/>
              <a:buChar char="•"/>
              <a:defRPr>
                <a:latin typeface="Arial"/>
                <a:ea typeface="Arial"/>
                <a:cs typeface="Arial"/>
                <a:sym typeface="Arial"/>
              </a:defRPr>
            </a:lvl2pPr>
            <a:lvl3pPr indent="-355600" lvl="2" marL="1371600" algn="l">
              <a:lnSpc>
                <a:spcPct val="90000"/>
              </a:lnSpc>
              <a:spcBef>
                <a:spcPts val="500"/>
              </a:spcBef>
              <a:spcAft>
                <a:spcPts val="0"/>
              </a:spcAft>
              <a:buClr>
                <a:schemeClr val="dk1"/>
              </a:buClr>
              <a:buSzPts val="2000"/>
              <a:buChar char="•"/>
              <a:defRPr>
                <a:latin typeface="Arial"/>
                <a:ea typeface="Arial"/>
                <a:cs typeface="Arial"/>
                <a:sym typeface="Arial"/>
              </a:defRPr>
            </a:lvl3pPr>
            <a:lvl4pPr indent="-342900" lvl="3" marL="1828800" algn="l">
              <a:lnSpc>
                <a:spcPct val="90000"/>
              </a:lnSpc>
              <a:spcBef>
                <a:spcPts val="500"/>
              </a:spcBef>
              <a:spcAft>
                <a:spcPts val="0"/>
              </a:spcAft>
              <a:buClr>
                <a:schemeClr val="dk1"/>
              </a:buClr>
              <a:buSzPts val="1800"/>
              <a:buChar char="•"/>
              <a:defRPr>
                <a:latin typeface="Arial"/>
                <a:ea typeface="Arial"/>
                <a:cs typeface="Arial"/>
                <a:sym typeface="Arial"/>
              </a:defRPr>
            </a:lvl4pPr>
            <a:lvl5pPr indent="-342900" lvl="4" marL="2286000" algn="l">
              <a:lnSpc>
                <a:spcPct val="90000"/>
              </a:lnSpc>
              <a:spcBef>
                <a:spcPts val="500"/>
              </a:spcBef>
              <a:spcAft>
                <a:spcPts val="0"/>
              </a:spcAft>
              <a:buClr>
                <a:schemeClr val="dk1"/>
              </a:buClr>
              <a:buSzPts val="1800"/>
              <a:buChar char="•"/>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earning Objectives">
  <p:cSld name="Learning Objectives">
    <p:spTree>
      <p:nvGrpSpPr>
        <p:cNvPr id="59" name="Shape 59"/>
        <p:cNvGrpSpPr/>
        <p:nvPr/>
      </p:nvGrpSpPr>
      <p:grpSpPr>
        <a:xfrm>
          <a:off x="0" y="0"/>
          <a:ext cx="0" cy="0"/>
          <a:chOff x="0" y="0"/>
          <a:chExt cx="0" cy="0"/>
        </a:xfrm>
      </p:grpSpPr>
      <p:pic>
        <p:nvPicPr>
          <p:cNvPr descr="Shape, rectangle&#10;&#10;Description automatically generated" id="60" name="Google Shape;60;p83"/>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61" name="Google Shape;61;p83"/>
          <p:cNvSpPr txBox="1"/>
          <p:nvPr>
            <p:ph type="title"/>
          </p:nvPr>
        </p:nvSpPr>
        <p:spPr>
          <a:xfrm>
            <a:off x="628650" y="234950"/>
            <a:ext cx="7886700" cy="89217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2F2F2"/>
              </a:buClr>
              <a:buSzPts val="3000"/>
              <a:buFont typeface="Arial"/>
              <a:buNone/>
              <a:defRPr b="1" sz="3000">
                <a:solidFill>
                  <a:srgbClr val="F2F2F2"/>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83"/>
          <p:cNvSpPr txBox="1"/>
          <p:nvPr>
            <p:ph idx="1" type="body"/>
          </p:nvPr>
        </p:nvSpPr>
        <p:spPr>
          <a:xfrm>
            <a:off x="628650" y="1622427"/>
            <a:ext cx="7886700" cy="4554537"/>
          </a:xfrm>
          <a:prstGeom prst="rect">
            <a:avLst/>
          </a:prstGeom>
          <a:noFill/>
          <a:ln>
            <a:noFill/>
          </a:ln>
        </p:spPr>
        <p:txBody>
          <a:bodyPr anchorCtr="0" anchor="t" bIns="45700" lIns="91425" spcFirstLastPara="1" rIns="91425" wrap="square" tIns="0">
            <a:normAutofit/>
          </a:bodyPr>
          <a:lstStyle>
            <a:lvl1pPr indent="-342900" lvl="0" marL="457200" algn="l">
              <a:lnSpc>
                <a:spcPct val="90000"/>
              </a:lnSpc>
              <a:spcBef>
                <a:spcPts val="1000"/>
              </a:spcBef>
              <a:spcAft>
                <a:spcPts val="0"/>
              </a:spcAft>
              <a:buClr>
                <a:schemeClr val="dk1"/>
              </a:buClr>
              <a:buSzPts val="1800"/>
              <a:buChar char="•"/>
              <a:defRPr sz="1800">
                <a:latin typeface="Arial"/>
                <a:ea typeface="Arial"/>
                <a:cs typeface="Arial"/>
                <a:sym typeface="Arial"/>
              </a:defRPr>
            </a:lvl1pPr>
            <a:lvl2pPr indent="-381000" lvl="1" marL="914400" algn="l">
              <a:lnSpc>
                <a:spcPct val="90000"/>
              </a:lnSpc>
              <a:spcBef>
                <a:spcPts val="1200"/>
              </a:spcBef>
              <a:spcAft>
                <a:spcPts val="0"/>
              </a:spcAft>
              <a:buClr>
                <a:schemeClr val="dk1"/>
              </a:buClr>
              <a:buSzPts val="2400"/>
              <a:buChar char="•"/>
              <a:defRPr>
                <a:latin typeface="Arial"/>
                <a:ea typeface="Arial"/>
                <a:cs typeface="Arial"/>
                <a:sym typeface="Arial"/>
              </a:defRPr>
            </a:lvl2pPr>
            <a:lvl3pPr indent="-355600" lvl="2" marL="1371600" algn="l">
              <a:lnSpc>
                <a:spcPct val="90000"/>
              </a:lnSpc>
              <a:spcBef>
                <a:spcPts val="500"/>
              </a:spcBef>
              <a:spcAft>
                <a:spcPts val="0"/>
              </a:spcAft>
              <a:buClr>
                <a:schemeClr val="dk1"/>
              </a:buClr>
              <a:buSzPts val="2000"/>
              <a:buChar char="•"/>
              <a:defRPr>
                <a:latin typeface="Arial"/>
                <a:ea typeface="Arial"/>
                <a:cs typeface="Arial"/>
                <a:sym typeface="Arial"/>
              </a:defRPr>
            </a:lvl3pPr>
            <a:lvl4pPr indent="-342900" lvl="3" marL="1828800" algn="l">
              <a:lnSpc>
                <a:spcPct val="90000"/>
              </a:lnSpc>
              <a:spcBef>
                <a:spcPts val="500"/>
              </a:spcBef>
              <a:spcAft>
                <a:spcPts val="0"/>
              </a:spcAft>
              <a:buClr>
                <a:schemeClr val="dk1"/>
              </a:buClr>
              <a:buSzPts val="1800"/>
              <a:buChar char="•"/>
              <a:defRPr>
                <a:latin typeface="Arial"/>
                <a:ea typeface="Arial"/>
                <a:cs typeface="Arial"/>
                <a:sym typeface="Arial"/>
              </a:defRPr>
            </a:lvl4pPr>
            <a:lvl5pPr indent="-342900" lvl="4" marL="2286000" algn="l">
              <a:lnSpc>
                <a:spcPct val="90000"/>
              </a:lnSpc>
              <a:spcBef>
                <a:spcPts val="500"/>
              </a:spcBef>
              <a:spcAft>
                <a:spcPts val="0"/>
              </a:spcAft>
              <a:buClr>
                <a:schemeClr val="dk1"/>
              </a:buClr>
              <a:buSzPts val="1800"/>
              <a:buChar char="•"/>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83"/>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83"/>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83"/>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6" name="Shape 66"/>
        <p:cNvGrpSpPr/>
        <p:nvPr/>
      </p:nvGrpSpPr>
      <p:grpSpPr>
        <a:xfrm>
          <a:off x="0" y="0"/>
          <a:ext cx="0" cy="0"/>
          <a:chOff x="0" y="0"/>
          <a:chExt cx="0" cy="0"/>
        </a:xfrm>
      </p:grpSpPr>
      <p:sp>
        <p:nvSpPr>
          <p:cNvPr id="67" name="Google Shape;67;p94"/>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94"/>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9" name="Google Shape;69;p94"/>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94"/>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94"/>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94"/>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3" name="Shape 73"/>
        <p:cNvGrpSpPr/>
        <p:nvPr/>
      </p:nvGrpSpPr>
      <p:grpSpPr>
        <a:xfrm>
          <a:off x="0" y="0"/>
          <a:ext cx="0" cy="0"/>
          <a:chOff x="0" y="0"/>
          <a:chExt cx="0" cy="0"/>
        </a:xfrm>
      </p:grpSpPr>
      <p:sp>
        <p:nvSpPr>
          <p:cNvPr id="74" name="Google Shape;74;p95"/>
          <p:cNvSpPr txBox="1"/>
          <p:nvPr>
            <p:ph type="title"/>
          </p:nvPr>
        </p:nvSpPr>
        <p:spPr>
          <a:xfrm>
            <a:off x="629841" y="365129"/>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95"/>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12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6" name="Google Shape;76;p95"/>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95"/>
          <p:cNvSpPr txBox="1"/>
          <p:nvPr>
            <p:ph idx="3" type="body"/>
          </p:nvPr>
        </p:nvSpPr>
        <p:spPr>
          <a:xfrm>
            <a:off x="4629152" y="1681163"/>
            <a:ext cx="3887391" cy="823912"/>
          </a:xfrm>
          <a:prstGeom prst="rect">
            <a:avLst/>
          </a:prstGeom>
          <a:noFill/>
          <a:ln>
            <a:noFill/>
          </a:ln>
        </p:spPr>
        <p:txBody>
          <a:bodyPr anchorCtr="0" anchor="b" bIns="45700" lIns="91425" spcFirstLastPara="1" rIns="91425" wrap="square" tIns="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12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8" name="Google Shape;78;p95"/>
          <p:cNvSpPr txBox="1"/>
          <p:nvPr>
            <p:ph idx="4" type="body"/>
          </p:nvPr>
        </p:nvSpPr>
        <p:spPr>
          <a:xfrm>
            <a:off x="4629152" y="2505075"/>
            <a:ext cx="3887391" cy="3684588"/>
          </a:xfrm>
          <a:prstGeom prst="rect">
            <a:avLst/>
          </a:prstGeom>
          <a:noFill/>
          <a:ln>
            <a:noFill/>
          </a:ln>
        </p:spPr>
        <p:txBody>
          <a:bodyPr anchorCtr="0" anchor="t" bIns="45700" lIns="91425" spcFirstLastPara="1" rIns="91425" wrap="square" tIns="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95"/>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95"/>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95"/>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2" name="Shape 82"/>
        <p:cNvGrpSpPr/>
        <p:nvPr/>
      </p:nvGrpSpPr>
      <p:grpSpPr>
        <a:xfrm>
          <a:off x="0" y="0"/>
          <a:ext cx="0" cy="0"/>
          <a:chOff x="0" y="0"/>
          <a:chExt cx="0" cy="0"/>
        </a:xfrm>
      </p:grpSpPr>
      <p:sp>
        <p:nvSpPr>
          <p:cNvPr id="83" name="Google Shape;83;p96"/>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96"/>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96"/>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96"/>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7" name="Shape 87"/>
        <p:cNvGrpSpPr/>
        <p:nvPr/>
      </p:nvGrpSpPr>
      <p:grpSpPr>
        <a:xfrm>
          <a:off x="0" y="0"/>
          <a:ext cx="0" cy="0"/>
          <a:chOff x="0" y="0"/>
          <a:chExt cx="0" cy="0"/>
        </a:xfrm>
      </p:grpSpPr>
      <p:sp>
        <p:nvSpPr>
          <p:cNvPr id="88" name="Google Shape;88;p97"/>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lt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9" name="Google Shape;89;p97"/>
          <p:cNvSpPr txBox="1"/>
          <p:nvPr>
            <p:ph idx="1" type="body"/>
          </p:nvPr>
        </p:nvSpPr>
        <p:spPr>
          <a:xfrm>
            <a:off x="3887391" y="987430"/>
            <a:ext cx="4629150" cy="4873625"/>
          </a:xfrm>
          <a:prstGeom prst="rect">
            <a:avLst/>
          </a:prstGeom>
          <a:noFill/>
          <a:ln>
            <a:noFill/>
          </a:ln>
        </p:spPr>
        <p:txBody>
          <a:bodyPr anchorCtr="0" anchor="t" bIns="45700" lIns="91425" spcFirstLastPara="1" rIns="91425" wrap="square" tIns="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12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90" name="Google Shape;90;p97"/>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12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1" name="Google Shape;91;p97"/>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97"/>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97"/>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4" name="Shape 94"/>
        <p:cNvGrpSpPr/>
        <p:nvPr/>
      </p:nvGrpSpPr>
      <p:grpSpPr>
        <a:xfrm>
          <a:off x="0" y="0"/>
          <a:ext cx="0" cy="0"/>
          <a:chOff x="0" y="0"/>
          <a:chExt cx="0" cy="0"/>
        </a:xfrm>
      </p:grpSpPr>
      <p:sp>
        <p:nvSpPr>
          <p:cNvPr id="95" name="Google Shape;95;p98"/>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lt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98"/>
          <p:cNvSpPr/>
          <p:nvPr>
            <p:ph idx="2" type="pic"/>
          </p:nvPr>
        </p:nvSpPr>
        <p:spPr>
          <a:xfrm>
            <a:off x="3887391" y="987430"/>
            <a:ext cx="4629150" cy="4873625"/>
          </a:xfrm>
          <a:prstGeom prst="rect">
            <a:avLst/>
          </a:prstGeom>
          <a:noFill/>
          <a:ln>
            <a:noFill/>
          </a:ln>
        </p:spPr>
      </p:sp>
      <p:sp>
        <p:nvSpPr>
          <p:cNvPr id="97" name="Google Shape;97;p98"/>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12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8" name="Google Shape;98;p98"/>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98"/>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98"/>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1" name="Shape 101"/>
        <p:cNvGrpSpPr/>
        <p:nvPr/>
      </p:nvGrpSpPr>
      <p:grpSpPr>
        <a:xfrm>
          <a:off x="0" y="0"/>
          <a:ext cx="0" cy="0"/>
          <a:chOff x="0" y="0"/>
          <a:chExt cx="0" cy="0"/>
        </a:xfrm>
      </p:grpSpPr>
      <p:sp>
        <p:nvSpPr>
          <p:cNvPr id="102" name="Google Shape;102;p99"/>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3" name="Google Shape;103;p99"/>
          <p:cNvSpPr txBox="1"/>
          <p:nvPr>
            <p:ph idx="1" type="body"/>
          </p:nvPr>
        </p:nvSpPr>
        <p:spPr>
          <a:xfrm rot="5400000">
            <a:off x="1820976" y="-517407"/>
            <a:ext cx="5502049" cy="7886700"/>
          </a:xfrm>
          <a:prstGeom prst="rect">
            <a:avLst/>
          </a:prstGeom>
          <a:noFill/>
          <a:ln>
            <a:noFill/>
          </a:ln>
        </p:spPr>
        <p:txBody>
          <a:bodyPr anchorCtr="0" anchor="t" bIns="45700" lIns="91425" spcFirstLastPara="1" rIns="91425" wrap="square" tIns="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4" name="Google Shape;104;p99"/>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99"/>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99"/>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07" name="Shape 107"/>
        <p:cNvGrpSpPr/>
        <p:nvPr/>
      </p:nvGrpSpPr>
      <p:grpSpPr>
        <a:xfrm>
          <a:off x="0" y="0"/>
          <a:ext cx="0" cy="0"/>
          <a:chOff x="0" y="0"/>
          <a:chExt cx="0" cy="0"/>
        </a:xfrm>
      </p:grpSpPr>
      <p:sp>
        <p:nvSpPr>
          <p:cNvPr id="108" name="Google Shape;108;p100"/>
          <p:cNvSpPr txBox="1"/>
          <p:nvPr>
            <p:ph type="title"/>
          </p:nvPr>
        </p:nvSpPr>
        <p:spPr>
          <a:xfrm rot="5400000">
            <a:off x="4623595" y="2285207"/>
            <a:ext cx="5811838" cy="1971675"/>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9" name="Google Shape;109;p100"/>
          <p:cNvSpPr txBox="1"/>
          <p:nvPr>
            <p:ph idx="1" type="body"/>
          </p:nvPr>
        </p:nvSpPr>
        <p:spPr>
          <a:xfrm rot="5400000">
            <a:off x="623096" y="370681"/>
            <a:ext cx="5811838" cy="5800725"/>
          </a:xfrm>
          <a:prstGeom prst="rect">
            <a:avLst/>
          </a:prstGeom>
          <a:noFill/>
          <a:ln>
            <a:noFill/>
          </a:ln>
        </p:spPr>
        <p:txBody>
          <a:bodyPr anchorCtr="0" anchor="t" bIns="45700" lIns="91425" spcFirstLastPara="1" rIns="91425" wrap="square" tIns="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0" name="Google Shape;110;p100"/>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100"/>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100"/>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p:cSld name="Blank slide">
    <p:spTree>
      <p:nvGrpSpPr>
        <p:cNvPr id="113" name="Shape 113"/>
        <p:cNvGrpSpPr/>
        <p:nvPr/>
      </p:nvGrpSpPr>
      <p:grpSpPr>
        <a:xfrm>
          <a:off x="0" y="0"/>
          <a:ext cx="0" cy="0"/>
          <a:chOff x="0" y="0"/>
          <a:chExt cx="0" cy="0"/>
        </a:xfrm>
      </p:grpSpPr>
      <p:pic>
        <p:nvPicPr>
          <p:cNvPr descr="Shape, rectangle&#10;&#10;Description automatically generated" id="114" name="Google Shape;114;g2b1bd744d5e_0_282"/>
          <p:cNvPicPr preferRelativeResize="0"/>
          <p:nvPr/>
        </p:nvPicPr>
        <p:blipFill rotWithShape="1">
          <a:blip r:embed="rId2">
            <a:alphaModFix/>
          </a:blip>
          <a:srcRect b="0" l="0" r="0" t="0"/>
          <a:stretch/>
        </p:blipFill>
        <p:spPr>
          <a:xfrm>
            <a:off x="0" y="0"/>
            <a:ext cx="9144002" cy="6858000"/>
          </a:xfrm>
          <a:prstGeom prst="rect">
            <a:avLst/>
          </a:prstGeom>
          <a:noFill/>
          <a:ln>
            <a:noFill/>
          </a:ln>
        </p:spPr>
      </p:pic>
      <p:sp>
        <p:nvSpPr>
          <p:cNvPr id="115" name="Google Shape;115;g2b1bd744d5e_0_282"/>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6" name="Google Shape;116;g2b1bd744d5e_0_282"/>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7" name="Google Shape;117;g2b1bd744d5e_0_282"/>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spcAft>
                <a:spcPts val="0"/>
              </a:spcAft>
              <a:buNone/>
              <a:defRPr/>
            </a:lvl1pPr>
            <a:lvl2pPr indent="0" lvl="1" marL="0" rtl="0" algn="r">
              <a:spcBef>
                <a:spcPts val="0"/>
              </a:spcBef>
              <a:spcAft>
                <a:spcPts val="0"/>
              </a:spcAft>
              <a:buNone/>
              <a:defRPr/>
            </a:lvl2pPr>
            <a:lvl3pPr indent="0" lvl="2" marL="0" rtl="0" algn="r">
              <a:spcBef>
                <a:spcPts val="0"/>
              </a:spcBef>
              <a:spcAft>
                <a:spcPts val="0"/>
              </a:spcAft>
              <a:buNone/>
              <a:defRPr/>
            </a:lvl3pPr>
            <a:lvl4pPr indent="0" lvl="3" marL="0" rtl="0" algn="r">
              <a:spcBef>
                <a:spcPts val="0"/>
              </a:spcBef>
              <a:spcAft>
                <a:spcPts val="0"/>
              </a:spcAft>
              <a:buNone/>
              <a:defRPr/>
            </a:lvl4pPr>
            <a:lvl5pPr indent="0" lvl="4" marL="0" rtl="0" algn="r">
              <a:spcBef>
                <a:spcPts val="0"/>
              </a:spcBef>
              <a:spcAft>
                <a:spcPts val="0"/>
              </a:spcAft>
              <a:buNone/>
              <a:defRPr/>
            </a:lvl5pPr>
            <a:lvl6pPr indent="0" lvl="5" marL="0" rtl="0" algn="r">
              <a:spcBef>
                <a:spcPts val="0"/>
              </a:spcBef>
              <a:spcAft>
                <a:spcPts val="0"/>
              </a:spcAft>
              <a:buNone/>
              <a:defRPr/>
            </a:lvl6pPr>
            <a:lvl7pPr indent="0" lvl="6" marL="0" rtl="0" algn="r">
              <a:spcBef>
                <a:spcPts val="0"/>
              </a:spcBef>
              <a:spcAft>
                <a:spcPts val="0"/>
              </a:spcAft>
              <a:buNone/>
              <a:defRPr/>
            </a:lvl7pPr>
            <a:lvl8pPr indent="0" lvl="7" marL="0" rtl="0" algn="r">
              <a:spcBef>
                <a:spcPts val="0"/>
              </a:spcBef>
              <a:spcAft>
                <a:spcPts val="0"/>
              </a:spcAft>
              <a:buNone/>
              <a:defRPr/>
            </a:lvl8pPr>
            <a:lvl9pPr indent="0" lvl="8" marL="0" rt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
        <p:nvSpPr>
          <p:cNvPr id="118" name="Google Shape;118;g2b1bd744d5e_0_282"/>
          <p:cNvSpPr txBox="1"/>
          <p:nvPr>
            <p:ph type="title"/>
          </p:nvPr>
        </p:nvSpPr>
        <p:spPr>
          <a:xfrm>
            <a:off x="628650" y="234950"/>
            <a:ext cx="7886700" cy="8922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rgbClr val="F2F2F2"/>
              </a:buClr>
              <a:buSzPts val="3000"/>
              <a:buFont typeface="Arial"/>
              <a:buNone/>
              <a:defRPr b="1" sz="3000">
                <a:solidFill>
                  <a:srgbClr val="F2F2F2"/>
                </a:solidFill>
                <a:latin typeface="Arial"/>
                <a:ea typeface="Arial"/>
                <a:cs typeface="Arial"/>
                <a:sym typeface="Aria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p:cSld name="1_Title and Content">
    <p:spTree>
      <p:nvGrpSpPr>
        <p:cNvPr id="119" name="Shape 119"/>
        <p:cNvGrpSpPr/>
        <p:nvPr/>
      </p:nvGrpSpPr>
      <p:grpSpPr>
        <a:xfrm>
          <a:off x="0" y="0"/>
          <a:ext cx="0" cy="0"/>
          <a:chOff x="0" y="0"/>
          <a:chExt cx="0" cy="0"/>
        </a:xfrm>
      </p:grpSpPr>
      <p:sp>
        <p:nvSpPr>
          <p:cNvPr id="120" name="Google Shape;120;g2b1bd744d5e_0_288"/>
          <p:cNvSpPr txBox="1"/>
          <p:nvPr>
            <p:ph type="title"/>
          </p:nvPr>
        </p:nvSpPr>
        <p:spPr>
          <a:xfrm>
            <a:off x="628649" y="1"/>
            <a:ext cx="8515500" cy="457200"/>
          </a:xfrm>
          <a:prstGeom prst="rect">
            <a:avLst/>
          </a:prstGeom>
          <a:noFill/>
          <a:ln>
            <a:noFill/>
          </a:ln>
        </p:spPr>
        <p:txBody>
          <a:bodyPr anchorCtr="0" anchor="t" bIns="45700" lIns="91425" spcFirstLastPara="1" rIns="91425" wrap="square" tIns="45700">
            <a:noAutofit/>
          </a:bodyPr>
          <a:lstStyle>
            <a:lvl1pPr lvl="0" rtl="0" algn="l">
              <a:lnSpc>
                <a:spcPct val="90000"/>
              </a:lnSpc>
              <a:spcBef>
                <a:spcPts val="0"/>
              </a:spcBef>
              <a:spcAft>
                <a:spcPts val="0"/>
              </a:spcAft>
              <a:buClr>
                <a:schemeClr val="lt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1" name="Google Shape;121;g2b1bd744d5e_0_288"/>
          <p:cNvSpPr txBox="1"/>
          <p:nvPr>
            <p:ph idx="1" type="body"/>
          </p:nvPr>
        </p:nvSpPr>
        <p:spPr>
          <a:xfrm>
            <a:off x="438150" y="1432111"/>
            <a:ext cx="8264100" cy="1200300"/>
          </a:xfrm>
          <a:prstGeom prst="rect">
            <a:avLst/>
          </a:prstGeom>
          <a:noFill/>
          <a:ln>
            <a:noFill/>
          </a:ln>
        </p:spPr>
        <p:txBody>
          <a:bodyPr anchorCtr="0" anchor="t" bIns="45700" lIns="91425" spcFirstLastPara="1" rIns="91425" wrap="square" tIns="0">
            <a:normAutofit/>
          </a:bodyPr>
          <a:lstStyle>
            <a:lvl1pPr indent="-406400" lvl="0" marL="457200" rtl="0" algn="l">
              <a:lnSpc>
                <a:spcPct val="90000"/>
              </a:lnSpc>
              <a:spcBef>
                <a:spcPts val="1000"/>
              </a:spcBef>
              <a:spcAft>
                <a:spcPts val="0"/>
              </a:spcAft>
              <a:buClr>
                <a:schemeClr val="dk1"/>
              </a:buClr>
              <a:buSzPts val="2800"/>
              <a:buFont typeface="Noto Sans Symbols"/>
              <a:buChar char="▪"/>
              <a:defRPr/>
            </a:lvl1pPr>
            <a:lvl2pPr indent="-381000" lvl="1" marL="914400" rtl="0" algn="l">
              <a:lnSpc>
                <a:spcPct val="90000"/>
              </a:lnSpc>
              <a:spcBef>
                <a:spcPts val="1200"/>
              </a:spcBef>
              <a:spcAft>
                <a:spcPts val="0"/>
              </a:spcAft>
              <a:buClr>
                <a:schemeClr val="dk1"/>
              </a:buClr>
              <a:buSzPts val="2400"/>
              <a:buFont typeface="Noto Sans Symbols"/>
              <a:buChar char="▪"/>
              <a:defRPr/>
            </a:lvl2pPr>
            <a:lvl3pPr indent="-355600" lvl="2" marL="1371600" rtl="0" algn="l">
              <a:lnSpc>
                <a:spcPct val="90000"/>
              </a:lnSpc>
              <a:spcBef>
                <a:spcPts val="500"/>
              </a:spcBef>
              <a:spcAft>
                <a:spcPts val="0"/>
              </a:spcAft>
              <a:buClr>
                <a:schemeClr val="dk1"/>
              </a:buClr>
              <a:buSzPts val="2000"/>
              <a:buFont typeface="Noto Sans Symbols"/>
              <a:buChar char="▪"/>
              <a:defRPr/>
            </a:lvl3pPr>
            <a:lvl4pPr indent="-342900" lvl="3" marL="1828800" rtl="0" algn="l">
              <a:lnSpc>
                <a:spcPct val="90000"/>
              </a:lnSpc>
              <a:spcBef>
                <a:spcPts val="500"/>
              </a:spcBef>
              <a:spcAft>
                <a:spcPts val="0"/>
              </a:spcAft>
              <a:buClr>
                <a:schemeClr val="dk1"/>
              </a:buClr>
              <a:buSzPts val="1800"/>
              <a:buFont typeface="Noto Sans Symbols"/>
              <a:buChar char="▪"/>
              <a:defRPr/>
            </a:lvl4pPr>
            <a:lvl5pPr indent="-342900" lvl="4" marL="2286000" rtl="0" algn="l">
              <a:lnSpc>
                <a:spcPct val="90000"/>
              </a:lnSpc>
              <a:spcBef>
                <a:spcPts val="500"/>
              </a:spcBef>
              <a:spcAft>
                <a:spcPts val="0"/>
              </a:spcAft>
              <a:buClr>
                <a:schemeClr val="dk1"/>
              </a:buClr>
              <a:buSzPts val="1800"/>
              <a:buFont typeface="Noto Sans Symbols"/>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transition>
    <p:fade/>
  </p:transition>
  <p:extLst>
    <p:ext uri="{DCECCB84-F9BA-43D5-87BE-67443E8EF086}">
      <p15:sldGuideLst>
        <p15:guide id="1" orient="horz" pos="1272">
          <p15:clr>
            <a:srgbClr val="5ACBF0"/>
          </p15:clr>
        </p15:guide>
        <p15:guide id="2" orient="horz" pos="288">
          <p15:clr>
            <a:srgbClr val="5ACBF0"/>
          </p15:clr>
        </p15:guide>
        <p15:guide id="3" orient="horz" pos="9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and Content">
  <p:cSld name="2_Title and Content">
    <p:spTree>
      <p:nvGrpSpPr>
        <p:cNvPr id="122" name="Shape 122"/>
        <p:cNvGrpSpPr/>
        <p:nvPr/>
      </p:nvGrpSpPr>
      <p:grpSpPr>
        <a:xfrm>
          <a:off x="0" y="0"/>
          <a:ext cx="0" cy="0"/>
          <a:chOff x="0" y="0"/>
          <a:chExt cx="0" cy="0"/>
        </a:xfrm>
      </p:grpSpPr>
      <p:sp>
        <p:nvSpPr>
          <p:cNvPr id="123" name="Google Shape;123;g2b1bd744d5e_0_291"/>
          <p:cNvSpPr txBox="1"/>
          <p:nvPr>
            <p:ph type="title"/>
          </p:nvPr>
        </p:nvSpPr>
        <p:spPr>
          <a:xfrm>
            <a:off x="628649" y="1"/>
            <a:ext cx="8515500" cy="457200"/>
          </a:xfrm>
          <a:prstGeom prst="rect">
            <a:avLst/>
          </a:prstGeom>
          <a:noFill/>
          <a:ln>
            <a:noFill/>
          </a:ln>
        </p:spPr>
        <p:txBody>
          <a:bodyPr anchorCtr="0" anchor="t" bIns="45700" lIns="91425" spcFirstLastPara="1" rIns="91425" wrap="square" tIns="45700">
            <a:noAutofit/>
          </a:bodyPr>
          <a:lstStyle>
            <a:lvl1pPr lvl="0" rtl="0" algn="l">
              <a:lnSpc>
                <a:spcPct val="90000"/>
              </a:lnSpc>
              <a:spcBef>
                <a:spcPts val="0"/>
              </a:spcBef>
              <a:spcAft>
                <a:spcPts val="0"/>
              </a:spcAft>
              <a:buClr>
                <a:schemeClr val="lt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4" name="Google Shape;124;g2b1bd744d5e_0_291"/>
          <p:cNvSpPr txBox="1"/>
          <p:nvPr>
            <p:ph idx="1" type="body"/>
          </p:nvPr>
        </p:nvSpPr>
        <p:spPr>
          <a:xfrm>
            <a:off x="438150" y="1432111"/>
            <a:ext cx="8264100" cy="1200300"/>
          </a:xfrm>
          <a:prstGeom prst="rect">
            <a:avLst/>
          </a:prstGeom>
          <a:noFill/>
          <a:ln>
            <a:noFill/>
          </a:ln>
        </p:spPr>
        <p:txBody>
          <a:bodyPr anchorCtr="0" anchor="t" bIns="45700" lIns="91425" spcFirstLastPara="1" rIns="91425" wrap="square" tIns="0">
            <a:normAutofit/>
          </a:bodyPr>
          <a:lstStyle>
            <a:lvl1pPr indent="-406400" lvl="0" marL="457200" rtl="0" algn="l">
              <a:lnSpc>
                <a:spcPct val="90000"/>
              </a:lnSpc>
              <a:spcBef>
                <a:spcPts val="1000"/>
              </a:spcBef>
              <a:spcAft>
                <a:spcPts val="0"/>
              </a:spcAft>
              <a:buClr>
                <a:schemeClr val="dk1"/>
              </a:buClr>
              <a:buSzPts val="2800"/>
              <a:buFont typeface="Noto Sans Symbols"/>
              <a:buChar char="▪"/>
              <a:defRPr/>
            </a:lvl1pPr>
            <a:lvl2pPr indent="-381000" lvl="1" marL="914400" rtl="0" algn="l">
              <a:lnSpc>
                <a:spcPct val="90000"/>
              </a:lnSpc>
              <a:spcBef>
                <a:spcPts val="1200"/>
              </a:spcBef>
              <a:spcAft>
                <a:spcPts val="0"/>
              </a:spcAft>
              <a:buClr>
                <a:schemeClr val="dk1"/>
              </a:buClr>
              <a:buSzPts val="2400"/>
              <a:buFont typeface="Noto Sans Symbols"/>
              <a:buChar char="▪"/>
              <a:defRPr/>
            </a:lvl2pPr>
            <a:lvl3pPr indent="-355600" lvl="2" marL="1371600" rtl="0" algn="l">
              <a:lnSpc>
                <a:spcPct val="90000"/>
              </a:lnSpc>
              <a:spcBef>
                <a:spcPts val="500"/>
              </a:spcBef>
              <a:spcAft>
                <a:spcPts val="0"/>
              </a:spcAft>
              <a:buClr>
                <a:schemeClr val="dk1"/>
              </a:buClr>
              <a:buSzPts val="2000"/>
              <a:buFont typeface="Noto Sans Symbols"/>
              <a:buChar char="▪"/>
              <a:defRPr/>
            </a:lvl3pPr>
            <a:lvl4pPr indent="-342900" lvl="3" marL="1828800" rtl="0" algn="l">
              <a:lnSpc>
                <a:spcPct val="90000"/>
              </a:lnSpc>
              <a:spcBef>
                <a:spcPts val="500"/>
              </a:spcBef>
              <a:spcAft>
                <a:spcPts val="0"/>
              </a:spcAft>
              <a:buClr>
                <a:schemeClr val="dk1"/>
              </a:buClr>
              <a:buSzPts val="1800"/>
              <a:buFont typeface="Noto Sans Symbols"/>
              <a:buChar char="▪"/>
              <a:defRPr/>
            </a:lvl4pPr>
            <a:lvl5pPr indent="-342900" lvl="4" marL="2286000" rtl="0" algn="l">
              <a:lnSpc>
                <a:spcPct val="90000"/>
              </a:lnSpc>
              <a:spcBef>
                <a:spcPts val="500"/>
              </a:spcBef>
              <a:spcAft>
                <a:spcPts val="0"/>
              </a:spcAft>
              <a:buClr>
                <a:schemeClr val="dk1"/>
              </a:buClr>
              <a:buSzPts val="1800"/>
              <a:buFont typeface="Noto Sans Symbols"/>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transition>
    <p:fade/>
  </p:transition>
  <p:extLst>
    <p:ext uri="{DCECCB84-F9BA-43D5-87BE-67443E8EF086}">
      <p15:sldGuideLst>
        <p15:guide id="1" orient="horz" pos="1272">
          <p15:clr>
            <a:srgbClr val="5ACBF0"/>
          </p15:clr>
        </p15:guide>
        <p15:guide id="2" orient="horz" pos="288">
          <p15:clr>
            <a:srgbClr val="5ACBF0"/>
          </p15:clr>
        </p15:guide>
        <p15:guide id="3" orient="horz" pos="905">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p:spTree>
      <p:nvGrpSpPr>
        <p:cNvPr id="125" name="Shape 125"/>
        <p:cNvGrpSpPr/>
        <p:nvPr/>
      </p:nvGrpSpPr>
      <p:grpSpPr>
        <a:xfrm>
          <a:off x="0" y="0"/>
          <a:ext cx="0" cy="0"/>
          <a:chOff x="0" y="0"/>
          <a:chExt cx="0" cy="0"/>
        </a:xfrm>
      </p:grpSpPr>
      <p:sp>
        <p:nvSpPr>
          <p:cNvPr id="126" name="Google Shape;126;g26654840e25_0_144"/>
          <p:cNvSpPr txBox="1"/>
          <p:nvPr>
            <p:ph type="title"/>
          </p:nvPr>
        </p:nvSpPr>
        <p:spPr>
          <a:xfrm>
            <a:off x="628650" y="365125"/>
            <a:ext cx="7886700" cy="1325700"/>
          </a:xfrm>
          <a:prstGeom prst="rect">
            <a:avLst/>
          </a:prstGeom>
          <a:noFill/>
          <a:ln>
            <a:noFill/>
          </a:ln>
        </p:spPr>
        <p:txBody>
          <a:bodyPr anchorCtr="0" anchor="t"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7" name="Google Shape;127;g26654840e25_0_144"/>
          <p:cNvSpPr txBox="1"/>
          <p:nvPr>
            <p:ph idx="1" type="body"/>
          </p:nvPr>
        </p:nvSpPr>
        <p:spPr>
          <a:xfrm>
            <a:off x="438150" y="1432111"/>
            <a:ext cx="8264100" cy="1200300"/>
          </a:xfrm>
          <a:prstGeom prst="rect">
            <a:avLst/>
          </a:prstGeom>
          <a:noFill/>
          <a:ln>
            <a:noFill/>
          </a:ln>
        </p:spPr>
        <p:txBody>
          <a:bodyPr anchorCtr="0" anchor="t" bIns="45700" lIns="91425" spcFirstLastPara="1" rIns="91425" wrap="square" tIns="45700">
            <a:normAutofit/>
          </a:bodyPr>
          <a:lstStyle>
            <a:lvl1pPr indent="-406400" lvl="0" marL="457200" rtl="0" algn="l">
              <a:lnSpc>
                <a:spcPct val="90000"/>
              </a:lnSpc>
              <a:spcBef>
                <a:spcPts val="1000"/>
              </a:spcBef>
              <a:spcAft>
                <a:spcPts val="0"/>
              </a:spcAft>
              <a:buClr>
                <a:schemeClr val="dk1"/>
              </a:buClr>
              <a:buSzPts val="2800"/>
              <a:buFont typeface="Noto Sans Symbols"/>
              <a:buChar char="▪"/>
              <a:defRPr/>
            </a:lvl1pPr>
            <a:lvl2pPr indent="-381000" lvl="1" marL="914400" rtl="0" algn="l">
              <a:lnSpc>
                <a:spcPct val="90000"/>
              </a:lnSpc>
              <a:spcBef>
                <a:spcPts val="1200"/>
              </a:spcBef>
              <a:spcAft>
                <a:spcPts val="0"/>
              </a:spcAft>
              <a:buClr>
                <a:schemeClr val="dk1"/>
              </a:buClr>
              <a:buSzPts val="2400"/>
              <a:buFont typeface="Noto Sans Symbols"/>
              <a:buChar char="▪"/>
              <a:defRPr/>
            </a:lvl2pPr>
            <a:lvl3pPr indent="-355600" lvl="2" marL="1371600" rtl="0" algn="l">
              <a:lnSpc>
                <a:spcPct val="90000"/>
              </a:lnSpc>
              <a:spcBef>
                <a:spcPts val="500"/>
              </a:spcBef>
              <a:spcAft>
                <a:spcPts val="0"/>
              </a:spcAft>
              <a:buClr>
                <a:schemeClr val="dk1"/>
              </a:buClr>
              <a:buSzPts val="2000"/>
              <a:buFont typeface="Noto Sans Symbols"/>
              <a:buChar char="▪"/>
              <a:defRPr/>
            </a:lvl3pPr>
            <a:lvl4pPr indent="-342900" lvl="3" marL="1828800" rtl="0" algn="l">
              <a:lnSpc>
                <a:spcPct val="90000"/>
              </a:lnSpc>
              <a:spcBef>
                <a:spcPts val="500"/>
              </a:spcBef>
              <a:spcAft>
                <a:spcPts val="0"/>
              </a:spcAft>
              <a:buClr>
                <a:schemeClr val="dk1"/>
              </a:buClr>
              <a:buSzPts val="1800"/>
              <a:buFont typeface="Noto Sans Symbols"/>
              <a:buChar char="▪"/>
              <a:defRPr/>
            </a:lvl4pPr>
            <a:lvl5pPr indent="-342900" lvl="4" marL="2286000" rtl="0" algn="l">
              <a:lnSpc>
                <a:spcPct val="90000"/>
              </a:lnSpc>
              <a:spcBef>
                <a:spcPts val="500"/>
              </a:spcBef>
              <a:spcAft>
                <a:spcPts val="0"/>
              </a:spcAft>
              <a:buClr>
                <a:schemeClr val="dk1"/>
              </a:buClr>
              <a:buSzPts val="1800"/>
              <a:buFont typeface="Noto Sans Symbols"/>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transition>
    <p:fade/>
  </p:transition>
  <p:extLst>
    <p:ext uri="{DCECCB84-F9BA-43D5-87BE-67443E8EF086}">
      <p15:sldGuideLst>
        <p15:guide id="1" orient="horz" pos="1272">
          <p15:clr>
            <a:srgbClr val="5ACBF0"/>
          </p15:clr>
        </p15:guide>
        <p15:guide id="2" orient="horz" pos="288">
          <p15:clr>
            <a:srgbClr val="5ACBF0"/>
          </p15:clr>
        </p15:guide>
        <p15:guide id="3" orient="horz" pos="905">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utline">
  <p:cSld name="Outline">
    <p:spTree>
      <p:nvGrpSpPr>
        <p:cNvPr id="128" name="Shape 128"/>
        <p:cNvGrpSpPr/>
        <p:nvPr/>
      </p:nvGrpSpPr>
      <p:grpSpPr>
        <a:xfrm>
          <a:off x="0" y="0"/>
          <a:ext cx="0" cy="0"/>
          <a:chOff x="0" y="0"/>
          <a:chExt cx="0" cy="0"/>
        </a:xfrm>
      </p:grpSpPr>
      <p:pic>
        <p:nvPicPr>
          <p:cNvPr descr="Shape, rectangle&#10;&#10;Description automatically generated" id="129" name="Google Shape;129;g26654840e25_0_584"/>
          <p:cNvPicPr preferRelativeResize="0"/>
          <p:nvPr/>
        </p:nvPicPr>
        <p:blipFill rotWithShape="1">
          <a:blip r:embed="rId2">
            <a:alphaModFix/>
          </a:blip>
          <a:srcRect b="0" l="0" r="0" t="0"/>
          <a:stretch/>
        </p:blipFill>
        <p:spPr>
          <a:xfrm>
            <a:off x="0" y="0"/>
            <a:ext cx="9144006" cy="5143503"/>
          </a:xfrm>
          <a:prstGeom prst="rect">
            <a:avLst/>
          </a:prstGeom>
          <a:noFill/>
          <a:ln>
            <a:noFill/>
          </a:ln>
        </p:spPr>
      </p:pic>
      <p:sp>
        <p:nvSpPr>
          <p:cNvPr id="130" name="Google Shape;130;g26654840e25_0_584"/>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1" name="Google Shape;131;g26654840e25_0_584"/>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2" name="Google Shape;132;g26654840e25_0_584"/>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33" name="Google Shape;133;g26654840e25_0_584"/>
          <p:cNvSpPr txBox="1"/>
          <p:nvPr>
            <p:ph type="title"/>
          </p:nvPr>
        </p:nvSpPr>
        <p:spPr>
          <a:xfrm>
            <a:off x="628650" y="239288"/>
            <a:ext cx="7886700" cy="8922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rgbClr val="F2F2F2"/>
              </a:buClr>
              <a:buSzPts val="4000"/>
              <a:buFont typeface="Arial"/>
              <a:buNone/>
              <a:defRPr b="1" sz="4000">
                <a:solidFill>
                  <a:srgbClr val="F2F2F2"/>
                </a:solidFill>
                <a:latin typeface="Arial"/>
                <a:ea typeface="Arial"/>
                <a:cs typeface="Arial"/>
                <a:sym typeface="Aria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4" name="Google Shape;134;g26654840e25_0_584"/>
          <p:cNvSpPr txBox="1"/>
          <p:nvPr>
            <p:ph idx="1" type="body"/>
          </p:nvPr>
        </p:nvSpPr>
        <p:spPr>
          <a:xfrm>
            <a:off x="628650" y="1588559"/>
            <a:ext cx="7886700" cy="455460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chemeClr val="dk1"/>
              </a:buClr>
              <a:buSzPts val="2000"/>
              <a:buFont typeface="Arial"/>
              <a:buNone/>
              <a:defRPr sz="2000">
                <a:latin typeface="Arial"/>
                <a:ea typeface="Arial"/>
                <a:cs typeface="Arial"/>
                <a:sym typeface="Arial"/>
              </a:defRPr>
            </a:lvl1pPr>
            <a:lvl2pPr indent="-381000" lvl="1" marL="914400" rtl="0" algn="l">
              <a:lnSpc>
                <a:spcPct val="90000"/>
              </a:lnSpc>
              <a:spcBef>
                <a:spcPts val="500"/>
              </a:spcBef>
              <a:spcAft>
                <a:spcPts val="0"/>
              </a:spcAft>
              <a:buClr>
                <a:schemeClr val="dk1"/>
              </a:buClr>
              <a:buSzPts val="2400"/>
              <a:buChar char="•"/>
              <a:defRPr>
                <a:latin typeface="Arial"/>
                <a:ea typeface="Arial"/>
                <a:cs typeface="Arial"/>
                <a:sym typeface="Arial"/>
              </a:defRPr>
            </a:lvl2pPr>
            <a:lvl3pPr indent="-355600" lvl="2" marL="1371600" rtl="0" algn="l">
              <a:lnSpc>
                <a:spcPct val="90000"/>
              </a:lnSpc>
              <a:spcBef>
                <a:spcPts val="500"/>
              </a:spcBef>
              <a:spcAft>
                <a:spcPts val="0"/>
              </a:spcAft>
              <a:buClr>
                <a:schemeClr val="dk1"/>
              </a:buClr>
              <a:buSzPts val="2000"/>
              <a:buChar char="•"/>
              <a:defRPr>
                <a:latin typeface="Arial"/>
                <a:ea typeface="Arial"/>
                <a:cs typeface="Arial"/>
                <a:sym typeface="Arial"/>
              </a:defRPr>
            </a:lvl3pPr>
            <a:lvl4pPr indent="-342900" lvl="3" marL="1828800" rtl="0" algn="l">
              <a:lnSpc>
                <a:spcPct val="90000"/>
              </a:lnSpc>
              <a:spcBef>
                <a:spcPts val="500"/>
              </a:spcBef>
              <a:spcAft>
                <a:spcPts val="0"/>
              </a:spcAft>
              <a:buClr>
                <a:schemeClr val="dk1"/>
              </a:buClr>
              <a:buSzPts val="1800"/>
              <a:buChar char="•"/>
              <a:defRPr>
                <a:latin typeface="Arial"/>
                <a:ea typeface="Arial"/>
                <a:cs typeface="Arial"/>
                <a:sym typeface="Arial"/>
              </a:defRPr>
            </a:lvl4pPr>
            <a:lvl5pPr indent="-342900" lvl="4" marL="2286000" rtl="0" algn="l">
              <a:lnSpc>
                <a:spcPct val="90000"/>
              </a:lnSpc>
              <a:spcBef>
                <a:spcPts val="500"/>
              </a:spcBef>
              <a:spcAft>
                <a:spcPts val="0"/>
              </a:spcAft>
              <a:buClr>
                <a:schemeClr val="dk1"/>
              </a:buClr>
              <a:buSzPts val="1800"/>
              <a:buChar char="•"/>
              <a:defRPr>
                <a:latin typeface="Arial"/>
                <a:ea typeface="Arial"/>
                <a:cs typeface="Arial"/>
                <a:sym typeface="Arial"/>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41" name="Shape 141"/>
        <p:cNvGrpSpPr/>
        <p:nvPr/>
      </p:nvGrpSpPr>
      <p:grpSpPr>
        <a:xfrm>
          <a:off x="0" y="0"/>
          <a:ext cx="0" cy="0"/>
          <a:chOff x="0" y="0"/>
          <a:chExt cx="0" cy="0"/>
        </a:xfrm>
      </p:grpSpPr>
      <p:sp>
        <p:nvSpPr>
          <p:cNvPr id="142" name="Google Shape;142;p77"/>
          <p:cNvSpPr/>
          <p:nvPr/>
        </p:nvSpPr>
        <p:spPr>
          <a:xfrm>
            <a:off x="0" y="6477000"/>
            <a:ext cx="9144000" cy="381000"/>
          </a:xfrm>
          <a:prstGeom prst="rect">
            <a:avLst/>
          </a:prstGeom>
          <a:solidFill>
            <a:srgbClr val="2E75B5"/>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3" name="Google Shape;143;p77"/>
          <p:cNvSpPr txBox="1"/>
          <p:nvPr>
            <p:ph idx="10" type="dt"/>
          </p:nvPr>
        </p:nvSpPr>
        <p:spPr>
          <a:xfrm>
            <a:off x="628650" y="6477004"/>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77"/>
          <p:cNvSpPr txBox="1"/>
          <p:nvPr>
            <p:ph idx="11" type="ftr"/>
          </p:nvPr>
        </p:nvSpPr>
        <p:spPr>
          <a:xfrm>
            <a:off x="3021761" y="6477003"/>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77"/>
          <p:cNvSpPr txBox="1"/>
          <p:nvPr>
            <p:ph idx="12" type="sldNum"/>
          </p:nvPr>
        </p:nvSpPr>
        <p:spPr>
          <a:xfrm>
            <a:off x="6443572" y="6477003"/>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sz="900">
                <a:solidFill>
                  <a:schemeClr val="lt1"/>
                </a:solidFill>
                <a:latin typeface="Calibri"/>
                <a:ea typeface="Calibri"/>
                <a:cs typeface="Calibri"/>
                <a:sym typeface="Calibri"/>
              </a:defRPr>
            </a:lvl1pPr>
            <a:lvl2pPr indent="0" lvl="1" marL="0" algn="r">
              <a:spcBef>
                <a:spcPts val="0"/>
              </a:spcBef>
              <a:spcAft>
                <a:spcPts val="0"/>
              </a:spcAft>
              <a:buNone/>
              <a:defRPr sz="900">
                <a:solidFill>
                  <a:schemeClr val="lt1"/>
                </a:solidFill>
                <a:latin typeface="Calibri"/>
                <a:ea typeface="Calibri"/>
                <a:cs typeface="Calibri"/>
                <a:sym typeface="Calibri"/>
              </a:defRPr>
            </a:lvl2pPr>
            <a:lvl3pPr indent="0" lvl="2" marL="0" algn="r">
              <a:spcBef>
                <a:spcPts val="0"/>
              </a:spcBef>
              <a:spcAft>
                <a:spcPts val="0"/>
              </a:spcAft>
              <a:buNone/>
              <a:defRPr sz="900">
                <a:solidFill>
                  <a:schemeClr val="lt1"/>
                </a:solidFill>
                <a:latin typeface="Calibri"/>
                <a:ea typeface="Calibri"/>
                <a:cs typeface="Calibri"/>
                <a:sym typeface="Calibri"/>
              </a:defRPr>
            </a:lvl3pPr>
            <a:lvl4pPr indent="0" lvl="3" marL="0" algn="r">
              <a:spcBef>
                <a:spcPts val="0"/>
              </a:spcBef>
              <a:spcAft>
                <a:spcPts val="0"/>
              </a:spcAft>
              <a:buNone/>
              <a:defRPr sz="900">
                <a:solidFill>
                  <a:schemeClr val="lt1"/>
                </a:solidFill>
                <a:latin typeface="Calibri"/>
                <a:ea typeface="Calibri"/>
                <a:cs typeface="Calibri"/>
                <a:sym typeface="Calibri"/>
              </a:defRPr>
            </a:lvl4pPr>
            <a:lvl5pPr indent="0" lvl="4" marL="0" algn="r">
              <a:spcBef>
                <a:spcPts val="0"/>
              </a:spcBef>
              <a:spcAft>
                <a:spcPts val="0"/>
              </a:spcAft>
              <a:buNone/>
              <a:defRPr sz="900">
                <a:solidFill>
                  <a:schemeClr val="lt1"/>
                </a:solidFill>
                <a:latin typeface="Calibri"/>
                <a:ea typeface="Calibri"/>
                <a:cs typeface="Calibri"/>
                <a:sym typeface="Calibri"/>
              </a:defRPr>
            </a:lvl5pPr>
            <a:lvl6pPr indent="0" lvl="5" marL="0" algn="r">
              <a:spcBef>
                <a:spcPts val="0"/>
              </a:spcBef>
              <a:spcAft>
                <a:spcPts val="0"/>
              </a:spcAft>
              <a:buNone/>
              <a:defRPr sz="900">
                <a:solidFill>
                  <a:schemeClr val="lt1"/>
                </a:solidFill>
                <a:latin typeface="Calibri"/>
                <a:ea typeface="Calibri"/>
                <a:cs typeface="Calibri"/>
                <a:sym typeface="Calibri"/>
              </a:defRPr>
            </a:lvl6pPr>
            <a:lvl7pPr indent="0" lvl="6" marL="0" algn="r">
              <a:spcBef>
                <a:spcPts val="0"/>
              </a:spcBef>
              <a:spcAft>
                <a:spcPts val="0"/>
              </a:spcAft>
              <a:buNone/>
              <a:defRPr sz="900">
                <a:solidFill>
                  <a:schemeClr val="lt1"/>
                </a:solidFill>
                <a:latin typeface="Calibri"/>
                <a:ea typeface="Calibri"/>
                <a:cs typeface="Calibri"/>
                <a:sym typeface="Calibri"/>
              </a:defRPr>
            </a:lvl7pPr>
            <a:lvl8pPr indent="0" lvl="7" marL="0" algn="r">
              <a:spcBef>
                <a:spcPts val="0"/>
              </a:spcBef>
              <a:spcAft>
                <a:spcPts val="0"/>
              </a:spcAft>
              <a:buNone/>
              <a:defRPr sz="900">
                <a:solidFill>
                  <a:schemeClr val="lt1"/>
                </a:solidFill>
                <a:latin typeface="Calibri"/>
                <a:ea typeface="Calibri"/>
                <a:cs typeface="Calibri"/>
                <a:sym typeface="Calibri"/>
              </a:defRPr>
            </a:lvl8pPr>
            <a:lvl9pPr indent="0" lvl="8" marL="0" algn="r">
              <a:spcBef>
                <a:spcPts val="0"/>
              </a:spcBef>
              <a:spcAft>
                <a:spcPts val="0"/>
              </a:spcAft>
              <a:buNone/>
              <a:defRPr sz="9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46" name="Google Shape;146;p77"/>
          <p:cNvSpPr/>
          <p:nvPr/>
        </p:nvSpPr>
        <p:spPr>
          <a:xfrm>
            <a:off x="0" y="0"/>
            <a:ext cx="9144000" cy="457200"/>
          </a:xfrm>
          <a:prstGeom prst="rect">
            <a:avLst/>
          </a:prstGeom>
          <a:gradFill>
            <a:gsLst>
              <a:gs pos="0">
                <a:srgbClr val="2F5496"/>
              </a:gs>
              <a:gs pos="35000">
                <a:schemeClr val="accent5"/>
              </a:gs>
              <a:gs pos="65000">
                <a:srgbClr val="9CC2E5"/>
              </a:gs>
              <a:gs pos="82500">
                <a:srgbClr val="00B050"/>
              </a:gs>
              <a:gs pos="100000">
                <a:schemeClr val="accent6"/>
              </a:gs>
            </a:gsLst>
            <a:lin ang="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A close up of a logo&#10;&#10;Description generated with high confidence" id="147" name="Google Shape;147;p77"/>
          <p:cNvPicPr preferRelativeResize="0"/>
          <p:nvPr/>
        </p:nvPicPr>
        <p:blipFill rotWithShape="1">
          <a:blip r:embed="rId2">
            <a:alphaModFix/>
          </a:blip>
          <a:srcRect b="12405" l="0" r="0" t="14868"/>
          <a:stretch/>
        </p:blipFill>
        <p:spPr>
          <a:xfrm>
            <a:off x="-1" y="-23091"/>
            <a:ext cx="1079499" cy="785091"/>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8" name="Shape 148"/>
        <p:cNvGrpSpPr/>
        <p:nvPr/>
      </p:nvGrpSpPr>
      <p:grpSpPr>
        <a:xfrm>
          <a:off x="0" y="0"/>
          <a:ext cx="0" cy="0"/>
          <a:chOff x="0" y="0"/>
          <a:chExt cx="0" cy="0"/>
        </a:xfrm>
      </p:grpSpPr>
      <p:sp>
        <p:nvSpPr>
          <p:cNvPr id="149" name="Google Shape;149;p84"/>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0" name="Google Shape;150;p84"/>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51" name="Google Shape;151;p84"/>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84"/>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3" name="Google Shape;153;p84"/>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4" name="Shape 154"/>
        <p:cNvGrpSpPr/>
        <p:nvPr/>
      </p:nvGrpSpPr>
      <p:grpSpPr>
        <a:xfrm>
          <a:off x="0" y="0"/>
          <a:ext cx="0" cy="0"/>
          <a:chOff x="0" y="0"/>
          <a:chExt cx="0" cy="0"/>
        </a:xfrm>
      </p:grpSpPr>
      <p:sp>
        <p:nvSpPr>
          <p:cNvPr id="155" name="Google Shape;155;p85"/>
          <p:cNvSpPr txBox="1"/>
          <p:nvPr>
            <p:ph type="title"/>
          </p:nvPr>
        </p:nvSpPr>
        <p:spPr>
          <a:xfrm>
            <a:off x="628650" y="365129"/>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6" name="Google Shape;156;p85"/>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57" name="Google Shape;157;p85"/>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85"/>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9" name="Google Shape;159;p85"/>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0" name="Shape 160"/>
        <p:cNvGrpSpPr/>
        <p:nvPr/>
      </p:nvGrpSpPr>
      <p:grpSpPr>
        <a:xfrm>
          <a:off x="0" y="0"/>
          <a:ext cx="0" cy="0"/>
          <a:chOff x="0" y="0"/>
          <a:chExt cx="0" cy="0"/>
        </a:xfrm>
      </p:grpSpPr>
      <p:sp>
        <p:nvSpPr>
          <p:cNvPr id="161" name="Google Shape;161;p86"/>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2" name="Google Shape;162;p86"/>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163" name="Google Shape;163;p86"/>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86"/>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86"/>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66" name="Shape 166"/>
        <p:cNvGrpSpPr/>
        <p:nvPr/>
      </p:nvGrpSpPr>
      <p:grpSpPr>
        <a:xfrm>
          <a:off x="0" y="0"/>
          <a:ext cx="0" cy="0"/>
          <a:chOff x="0" y="0"/>
          <a:chExt cx="0" cy="0"/>
        </a:xfrm>
      </p:grpSpPr>
      <p:sp>
        <p:nvSpPr>
          <p:cNvPr id="167" name="Google Shape;167;p87"/>
          <p:cNvSpPr txBox="1"/>
          <p:nvPr>
            <p:ph type="title"/>
          </p:nvPr>
        </p:nvSpPr>
        <p:spPr>
          <a:xfrm>
            <a:off x="628650" y="365129"/>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8" name="Google Shape;168;p87"/>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69" name="Google Shape;169;p87"/>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70" name="Google Shape;170;p87"/>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87"/>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87"/>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73" name="Shape 173"/>
        <p:cNvGrpSpPr/>
        <p:nvPr/>
      </p:nvGrpSpPr>
      <p:grpSpPr>
        <a:xfrm>
          <a:off x="0" y="0"/>
          <a:ext cx="0" cy="0"/>
          <a:chOff x="0" y="0"/>
          <a:chExt cx="0" cy="0"/>
        </a:xfrm>
      </p:grpSpPr>
      <p:sp>
        <p:nvSpPr>
          <p:cNvPr id="174" name="Google Shape;174;p88"/>
          <p:cNvSpPr txBox="1"/>
          <p:nvPr>
            <p:ph type="title"/>
          </p:nvPr>
        </p:nvSpPr>
        <p:spPr>
          <a:xfrm>
            <a:off x="629841" y="365129"/>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5" name="Google Shape;175;p88"/>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76" name="Google Shape;176;p88"/>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77" name="Google Shape;177;p88"/>
          <p:cNvSpPr txBox="1"/>
          <p:nvPr>
            <p:ph idx="3" type="body"/>
          </p:nvPr>
        </p:nvSpPr>
        <p:spPr>
          <a:xfrm>
            <a:off x="4629152"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78" name="Google Shape;178;p88"/>
          <p:cNvSpPr txBox="1"/>
          <p:nvPr>
            <p:ph idx="4" type="body"/>
          </p:nvPr>
        </p:nvSpPr>
        <p:spPr>
          <a:xfrm>
            <a:off x="4629152"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79" name="Google Shape;179;p88"/>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0" name="Google Shape;180;p88"/>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1" name="Google Shape;181;p88"/>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82" name="Shape 182"/>
        <p:cNvGrpSpPr/>
        <p:nvPr/>
      </p:nvGrpSpPr>
      <p:grpSpPr>
        <a:xfrm>
          <a:off x="0" y="0"/>
          <a:ext cx="0" cy="0"/>
          <a:chOff x="0" y="0"/>
          <a:chExt cx="0" cy="0"/>
        </a:xfrm>
      </p:grpSpPr>
      <p:sp>
        <p:nvSpPr>
          <p:cNvPr id="183" name="Google Shape;183;p89"/>
          <p:cNvSpPr txBox="1"/>
          <p:nvPr>
            <p:ph type="title"/>
          </p:nvPr>
        </p:nvSpPr>
        <p:spPr>
          <a:xfrm>
            <a:off x="628650" y="365129"/>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4" name="Google Shape;184;p89"/>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5" name="Google Shape;185;p89"/>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6" name="Google Shape;186;p89"/>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87" name="Shape 187"/>
        <p:cNvGrpSpPr/>
        <p:nvPr/>
      </p:nvGrpSpPr>
      <p:grpSpPr>
        <a:xfrm>
          <a:off x="0" y="0"/>
          <a:ext cx="0" cy="0"/>
          <a:chOff x="0" y="0"/>
          <a:chExt cx="0" cy="0"/>
        </a:xfrm>
      </p:grpSpPr>
      <p:sp>
        <p:nvSpPr>
          <p:cNvPr id="188" name="Google Shape;188;p9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9" name="Google Shape;189;p90"/>
          <p:cNvSpPr txBox="1"/>
          <p:nvPr>
            <p:ph idx="1" type="body"/>
          </p:nvPr>
        </p:nvSpPr>
        <p:spPr>
          <a:xfrm>
            <a:off x="3887391" y="987430"/>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190" name="Google Shape;190;p90"/>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91" name="Google Shape;191;p90"/>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2" name="Google Shape;192;p90"/>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90"/>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94" name="Shape 194"/>
        <p:cNvGrpSpPr/>
        <p:nvPr/>
      </p:nvGrpSpPr>
      <p:grpSpPr>
        <a:xfrm>
          <a:off x="0" y="0"/>
          <a:ext cx="0" cy="0"/>
          <a:chOff x="0" y="0"/>
          <a:chExt cx="0" cy="0"/>
        </a:xfrm>
      </p:grpSpPr>
      <p:sp>
        <p:nvSpPr>
          <p:cNvPr id="195" name="Google Shape;195;p9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6" name="Google Shape;196;p91"/>
          <p:cNvSpPr/>
          <p:nvPr>
            <p:ph idx="2" type="pic"/>
          </p:nvPr>
        </p:nvSpPr>
        <p:spPr>
          <a:xfrm>
            <a:off x="3887391" y="987430"/>
            <a:ext cx="4629150" cy="4873625"/>
          </a:xfrm>
          <a:prstGeom prst="rect">
            <a:avLst/>
          </a:prstGeom>
          <a:noFill/>
          <a:ln>
            <a:noFill/>
          </a:ln>
        </p:spPr>
      </p:sp>
      <p:sp>
        <p:nvSpPr>
          <p:cNvPr id="197" name="Google Shape;197;p91"/>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98" name="Google Shape;198;p91"/>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9" name="Google Shape;199;p91"/>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0" name="Google Shape;200;p91"/>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01" name="Shape 201"/>
        <p:cNvGrpSpPr/>
        <p:nvPr/>
      </p:nvGrpSpPr>
      <p:grpSpPr>
        <a:xfrm>
          <a:off x="0" y="0"/>
          <a:ext cx="0" cy="0"/>
          <a:chOff x="0" y="0"/>
          <a:chExt cx="0" cy="0"/>
        </a:xfrm>
      </p:grpSpPr>
      <p:sp>
        <p:nvSpPr>
          <p:cNvPr id="202" name="Google Shape;202;p92"/>
          <p:cNvSpPr txBox="1"/>
          <p:nvPr>
            <p:ph type="title"/>
          </p:nvPr>
        </p:nvSpPr>
        <p:spPr>
          <a:xfrm>
            <a:off x="628650" y="365129"/>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3" name="Google Shape;203;p92"/>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04" name="Google Shape;204;p92"/>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5" name="Google Shape;205;p92"/>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6" name="Google Shape;206;p92"/>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07" name="Shape 207"/>
        <p:cNvGrpSpPr/>
        <p:nvPr/>
      </p:nvGrpSpPr>
      <p:grpSpPr>
        <a:xfrm>
          <a:off x="0" y="0"/>
          <a:ext cx="0" cy="0"/>
          <a:chOff x="0" y="0"/>
          <a:chExt cx="0" cy="0"/>
        </a:xfrm>
      </p:grpSpPr>
      <p:sp>
        <p:nvSpPr>
          <p:cNvPr id="208" name="Google Shape;208;p93"/>
          <p:cNvSpPr txBox="1"/>
          <p:nvPr>
            <p:ph type="title"/>
          </p:nvPr>
        </p:nvSpPr>
        <p:spPr>
          <a:xfrm rot="5400000">
            <a:off x="4623595"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9" name="Google Shape;209;p93"/>
          <p:cNvSpPr txBox="1"/>
          <p:nvPr>
            <p:ph idx="1" type="body"/>
          </p:nvPr>
        </p:nvSpPr>
        <p:spPr>
          <a:xfrm rot="5400000">
            <a:off x="623096"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10" name="Google Shape;210;p93"/>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93"/>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2" name="Google Shape;212;p93"/>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9.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21" Type="http://schemas.openxmlformats.org/officeDocument/2006/relationships/theme" Target="../theme/theme1.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3.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30.xml"/><Relationship Id="rId10" Type="http://schemas.openxmlformats.org/officeDocument/2006/relationships/slideLayout" Target="../slideLayouts/slideLayout29.xml"/><Relationship Id="rId12" Type="http://schemas.openxmlformats.org/officeDocument/2006/relationships/theme" Target="../theme/theme3.xml"/><Relationship Id="rId1" Type="http://schemas.openxmlformats.org/officeDocument/2006/relationships/slideLayout" Target="../slideLayouts/slideLayout20.xml"/><Relationship Id="rId2" Type="http://schemas.openxmlformats.org/officeDocument/2006/relationships/slideLayout" Target="../slideLayouts/slideLayout21.xml"/><Relationship Id="rId3" Type="http://schemas.openxmlformats.org/officeDocument/2006/relationships/slideLayout" Target="../slideLayouts/slideLayout22.xml"/><Relationship Id="rId4" Type="http://schemas.openxmlformats.org/officeDocument/2006/relationships/slideLayout" Target="../slideLayouts/slideLayout23.xml"/><Relationship Id="rId9" Type="http://schemas.openxmlformats.org/officeDocument/2006/relationships/slideLayout" Target="../slideLayouts/slideLayout28.xml"/><Relationship Id="rId5" Type="http://schemas.openxmlformats.org/officeDocument/2006/relationships/slideLayout" Target="../slideLayouts/slideLayout24.xml"/><Relationship Id="rId6" Type="http://schemas.openxmlformats.org/officeDocument/2006/relationships/slideLayout" Target="../slideLayouts/slideLayout25.xml"/><Relationship Id="rId7" Type="http://schemas.openxmlformats.org/officeDocument/2006/relationships/slideLayout" Target="../slideLayouts/slideLayout26.xml"/><Relationship Id="rId8"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74"/>
          <p:cNvSpPr/>
          <p:nvPr/>
        </p:nvSpPr>
        <p:spPr>
          <a:xfrm>
            <a:off x="0" y="0"/>
            <a:ext cx="9144000" cy="457200"/>
          </a:xfrm>
          <a:prstGeom prst="rect">
            <a:avLst/>
          </a:prstGeom>
          <a:gradFill>
            <a:gsLst>
              <a:gs pos="0">
                <a:srgbClr val="2E75B5"/>
              </a:gs>
              <a:gs pos="35000">
                <a:schemeClr val="accent5"/>
              </a:gs>
              <a:gs pos="65000">
                <a:srgbClr val="8DA9DB"/>
              </a:gs>
              <a:gs pos="82500">
                <a:srgbClr val="00B050"/>
              </a:gs>
              <a:gs pos="100000">
                <a:schemeClr val="accent6"/>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 name="Google Shape;11;p74"/>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lt1"/>
              </a:buClr>
              <a:buSzPts val="3200"/>
              <a:buFont typeface="Calibri"/>
              <a:buNone/>
              <a:defRPr b="0" i="0" sz="3200" u="none" cap="none" strike="noStrik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74"/>
          <p:cNvSpPr txBox="1"/>
          <p:nvPr>
            <p:ph idx="1" type="body"/>
          </p:nvPr>
        </p:nvSpPr>
        <p:spPr>
          <a:xfrm>
            <a:off x="628650" y="674918"/>
            <a:ext cx="7886700" cy="5502049"/>
          </a:xfrm>
          <a:prstGeom prst="rect">
            <a:avLst/>
          </a:prstGeom>
          <a:noFill/>
          <a:ln>
            <a:noFill/>
          </a:ln>
        </p:spPr>
        <p:txBody>
          <a:bodyPr anchorCtr="0" anchor="t" bIns="45700" lIns="91425" spcFirstLastPara="1" rIns="91425" wrap="square" tIns="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12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3" name="Google Shape;13;p74"/>
          <p:cNvSpPr/>
          <p:nvPr/>
        </p:nvSpPr>
        <p:spPr>
          <a:xfrm>
            <a:off x="0" y="6400800"/>
            <a:ext cx="9144000" cy="457200"/>
          </a:xfrm>
          <a:prstGeom prst="rect">
            <a:avLst/>
          </a:prstGeom>
          <a:gradFill>
            <a:gsLst>
              <a:gs pos="0">
                <a:srgbClr val="2E75B5"/>
              </a:gs>
              <a:gs pos="100000">
                <a:srgbClr val="2E75B5"/>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 name="Google Shape;14;p74"/>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74"/>
          <p:cNvSpPr txBox="1"/>
          <p:nvPr>
            <p:ph idx="11" type="ftr"/>
          </p:nvPr>
        </p:nvSpPr>
        <p:spPr>
          <a:xfrm>
            <a:off x="3028950" y="6454329"/>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74"/>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200" u="none" cap="none" strike="noStrike">
                <a:solidFill>
                  <a:schemeClr val="lt1"/>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chemeClr val="lt1"/>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chemeClr val="lt1"/>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chemeClr val="lt1"/>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chemeClr val="lt1"/>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chemeClr val="lt1"/>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chemeClr val="lt1"/>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chemeClr val="lt1"/>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descr="A close up of a logo&#10;&#10;Description generated with high confidence" id="17" name="Google Shape;17;p74"/>
          <p:cNvPicPr preferRelativeResize="0"/>
          <p:nvPr/>
        </p:nvPicPr>
        <p:blipFill rotWithShape="1">
          <a:blip r:embed="rId1">
            <a:alphaModFix/>
          </a:blip>
          <a:srcRect b="12405" l="0" r="0" t="14868"/>
          <a:stretch/>
        </p:blipFill>
        <p:spPr>
          <a:xfrm>
            <a:off x="2" y="1"/>
            <a:ext cx="628649" cy="45720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5" name="Shape 135"/>
        <p:cNvGrpSpPr/>
        <p:nvPr/>
      </p:nvGrpSpPr>
      <p:grpSpPr>
        <a:xfrm>
          <a:off x="0" y="0"/>
          <a:ext cx="0" cy="0"/>
          <a:chOff x="0" y="0"/>
          <a:chExt cx="0" cy="0"/>
        </a:xfrm>
      </p:grpSpPr>
      <p:sp>
        <p:nvSpPr>
          <p:cNvPr id="136" name="Google Shape;136;p76"/>
          <p:cNvSpPr txBox="1"/>
          <p:nvPr>
            <p:ph type="title"/>
          </p:nvPr>
        </p:nvSpPr>
        <p:spPr>
          <a:xfrm>
            <a:off x="628650" y="365129"/>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7" name="Google Shape;137;p76"/>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138" name="Google Shape;138;p76"/>
          <p:cNvSpPr txBox="1"/>
          <p:nvPr>
            <p:ph idx="10" type="dt"/>
          </p:nvPr>
        </p:nvSpPr>
        <p:spPr>
          <a:xfrm>
            <a:off x="628650" y="6356355"/>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9" name="Google Shape;139;p76"/>
          <p:cNvSpPr txBox="1"/>
          <p:nvPr>
            <p:ph idx="11" type="ftr"/>
          </p:nvPr>
        </p:nvSpPr>
        <p:spPr>
          <a:xfrm>
            <a:off x="3028950" y="6356355"/>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0" name="Google Shape;140;p76"/>
          <p:cNvSpPr txBox="1"/>
          <p:nvPr>
            <p:ph idx="12" type="sldNum"/>
          </p:nvPr>
        </p:nvSpPr>
        <p:spPr>
          <a:xfrm>
            <a:off x="6457950" y="6356355"/>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900">
                <a:solidFill>
                  <a:srgbClr val="888888"/>
                </a:solidFill>
                <a:latin typeface="Calibri"/>
                <a:ea typeface="Calibri"/>
                <a:cs typeface="Calibri"/>
                <a:sym typeface="Calibri"/>
              </a:defRPr>
            </a:lvl1pPr>
            <a:lvl2pPr indent="0" lvl="1" marL="0" marR="0" rtl="0" algn="r">
              <a:spcBef>
                <a:spcPts val="0"/>
              </a:spcBef>
              <a:spcAft>
                <a:spcPts val="0"/>
              </a:spcAft>
              <a:buNone/>
              <a:defRPr sz="900">
                <a:solidFill>
                  <a:srgbClr val="888888"/>
                </a:solidFill>
                <a:latin typeface="Calibri"/>
                <a:ea typeface="Calibri"/>
                <a:cs typeface="Calibri"/>
                <a:sym typeface="Calibri"/>
              </a:defRPr>
            </a:lvl2pPr>
            <a:lvl3pPr indent="0" lvl="2" marL="0" marR="0" rtl="0" algn="r">
              <a:spcBef>
                <a:spcPts val="0"/>
              </a:spcBef>
              <a:spcAft>
                <a:spcPts val="0"/>
              </a:spcAft>
              <a:buNone/>
              <a:defRPr sz="900">
                <a:solidFill>
                  <a:srgbClr val="888888"/>
                </a:solidFill>
                <a:latin typeface="Calibri"/>
                <a:ea typeface="Calibri"/>
                <a:cs typeface="Calibri"/>
                <a:sym typeface="Calibri"/>
              </a:defRPr>
            </a:lvl3pPr>
            <a:lvl4pPr indent="0" lvl="3" marL="0" marR="0" rtl="0" algn="r">
              <a:spcBef>
                <a:spcPts val="0"/>
              </a:spcBef>
              <a:spcAft>
                <a:spcPts val="0"/>
              </a:spcAft>
              <a:buNone/>
              <a:defRPr sz="900">
                <a:solidFill>
                  <a:srgbClr val="888888"/>
                </a:solidFill>
                <a:latin typeface="Calibri"/>
                <a:ea typeface="Calibri"/>
                <a:cs typeface="Calibri"/>
                <a:sym typeface="Calibri"/>
              </a:defRPr>
            </a:lvl4pPr>
            <a:lvl5pPr indent="0" lvl="4" marL="0" marR="0" rtl="0" algn="r">
              <a:spcBef>
                <a:spcPts val="0"/>
              </a:spcBef>
              <a:spcAft>
                <a:spcPts val="0"/>
              </a:spcAft>
              <a:buNone/>
              <a:defRPr sz="900">
                <a:solidFill>
                  <a:srgbClr val="888888"/>
                </a:solidFill>
                <a:latin typeface="Calibri"/>
                <a:ea typeface="Calibri"/>
                <a:cs typeface="Calibri"/>
                <a:sym typeface="Calibri"/>
              </a:defRPr>
            </a:lvl5pPr>
            <a:lvl6pPr indent="0" lvl="5" marL="0" marR="0" rtl="0" algn="r">
              <a:spcBef>
                <a:spcPts val="0"/>
              </a:spcBef>
              <a:spcAft>
                <a:spcPts val="0"/>
              </a:spcAft>
              <a:buNone/>
              <a:defRPr sz="900">
                <a:solidFill>
                  <a:srgbClr val="888888"/>
                </a:solidFill>
                <a:latin typeface="Calibri"/>
                <a:ea typeface="Calibri"/>
                <a:cs typeface="Calibri"/>
                <a:sym typeface="Calibri"/>
              </a:defRPr>
            </a:lvl6pPr>
            <a:lvl7pPr indent="0" lvl="6" marL="0" marR="0" rtl="0" algn="r">
              <a:spcBef>
                <a:spcPts val="0"/>
              </a:spcBef>
              <a:spcAft>
                <a:spcPts val="0"/>
              </a:spcAft>
              <a:buNone/>
              <a:defRPr sz="900">
                <a:solidFill>
                  <a:srgbClr val="888888"/>
                </a:solidFill>
                <a:latin typeface="Calibri"/>
                <a:ea typeface="Calibri"/>
                <a:cs typeface="Calibri"/>
                <a:sym typeface="Calibri"/>
              </a:defRPr>
            </a:lvl7pPr>
            <a:lvl8pPr indent="0" lvl="7" marL="0" marR="0" rtl="0" algn="r">
              <a:spcBef>
                <a:spcPts val="0"/>
              </a:spcBef>
              <a:spcAft>
                <a:spcPts val="0"/>
              </a:spcAft>
              <a:buNone/>
              <a:defRPr sz="900">
                <a:solidFill>
                  <a:srgbClr val="888888"/>
                </a:solidFill>
                <a:latin typeface="Calibri"/>
                <a:ea typeface="Calibri"/>
                <a:cs typeface="Calibri"/>
                <a:sym typeface="Calibri"/>
              </a:defRPr>
            </a:lvl8pPr>
            <a:lvl9pPr indent="0" lvl="8" marL="0" marR="0" rtl="0" algn="r">
              <a:spcBef>
                <a:spcPts val="0"/>
              </a:spcBef>
              <a:spcAft>
                <a:spcPts val="0"/>
              </a:spcAft>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8.jp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tc0909.ashraetcs.org/" TargetMode="Externa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1" Type="http://schemas.openxmlformats.org/officeDocument/2006/relationships/image" Target="../media/image14.jpg"/><Relationship Id="rId10" Type="http://schemas.openxmlformats.org/officeDocument/2006/relationships/image" Target="../media/image11.jpg"/><Relationship Id="rId13" Type="http://schemas.openxmlformats.org/officeDocument/2006/relationships/image" Target="../media/image66.jpg"/><Relationship Id="rId12" Type="http://schemas.openxmlformats.org/officeDocument/2006/relationships/image" Target="../media/image19.jpg"/><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8.jpg"/><Relationship Id="rId4" Type="http://schemas.openxmlformats.org/officeDocument/2006/relationships/image" Target="../media/image9.jpg"/><Relationship Id="rId9" Type="http://schemas.openxmlformats.org/officeDocument/2006/relationships/image" Target="../media/image10.jpg"/><Relationship Id="rId5" Type="http://schemas.openxmlformats.org/officeDocument/2006/relationships/image" Target="../media/image17.jpg"/><Relationship Id="rId6" Type="http://schemas.openxmlformats.org/officeDocument/2006/relationships/image" Target="../media/image12.jpg"/><Relationship Id="rId7" Type="http://schemas.openxmlformats.org/officeDocument/2006/relationships/image" Target="../media/image8.jpg"/><Relationship Id="rId8"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hyperlink" Target="http://tc0909@ashraetcs.org"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28.jpg"/><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2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27.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31.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29.jpg"/><Relationship Id="rId4" Type="http://schemas.openxmlformats.org/officeDocument/2006/relationships/image" Target="../media/image37.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30.jpg"/><Relationship Id="rId4" Type="http://schemas.openxmlformats.org/officeDocument/2006/relationships/image" Target="../media/image35.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3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 Id="rId3" Type="http://schemas.openxmlformats.org/officeDocument/2006/relationships/image" Target="../media/image34.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 Id="rId3" Type="http://schemas.openxmlformats.org/officeDocument/2006/relationships/image" Target="../media/image3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7.xml"/><Relationship Id="rId3" Type="http://schemas.openxmlformats.org/officeDocument/2006/relationships/image" Target="../media/image41.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8.xml"/><Relationship Id="rId3" Type="http://schemas.openxmlformats.org/officeDocument/2006/relationships/image" Target="../media/image36.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9.xml"/><Relationship Id="rId3" Type="http://schemas.openxmlformats.org/officeDocument/2006/relationships/image" Target="../media/image45.jp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63.xml"/><Relationship Id="rId3" Type="http://schemas.openxmlformats.org/officeDocument/2006/relationships/image" Target="../media/image39.png"/><Relationship Id="rId4" Type="http://schemas.openxmlformats.org/officeDocument/2006/relationships/image" Target="../media/image44.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64.xml"/><Relationship Id="rId3" Type="http://schemas.openxmlformats.org/officeDocument/2006/relationships/image" Target="../media/image38.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65.xml"/><Relationship Id="rId3" Type="http://schemas.openxmlformats.org/officeDocument/2006/relationships/image" Target="../media/image40.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 Id="rId3" Type="http://schemas.openxmlformats.org/officeDocument/2006/relationships/image" Target="../media/image3.jp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 Id="rId3" Type="http://schemas.openxmlformats.org/officeDocument/2006/relationships/image" Target="../media/image3.jp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5.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6.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7.xml"/><Relationship Id="rId3" Type="http://schemas.openxmlformats.org/officeDocument/2006/relationships/image" Target="../media/image73.png"/><Relationship Id="rId4" Type="http://schemas.openxmlformats.org/officeDocument/2006/relationships/image" Target="../media/image38.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8.xml"/><Relationship Id="rId3" Type="http://schemas.openxmlformats.org/officeDocument/2006/relationships/image" Target="../media/image48.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9.xml"/><Relationship Id="rId3" Type="http://schemas.openxmlformats.org/officeDocument/2006/relationships/image" Target="../media/image47.pn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0.xml"/><Relationship Id="rId3" Type="http://schemas.openxmlformats.org/officeDocument/2006/relationships/image" Target="../media/image50.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92.xml"/><Relationship Id="rId3" Type="http://schemas.openxmlformats.org/officeDocument/2006/relationships/hyperlink" Target="http://tc0909.ashraetcs.org" TargetMode="Externa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3.xml"/><Relationship Id="rId3" Type="http://schemas.openxmlformats.org/officeDocument/2006/relationships/image" Target="../media/image28.jpg"/><Relationship Id="rId4" Type="http://schemas.openxmlformats.org/officeDocument/2006/relationships/image" Target="../media/image15.pn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5.xml"/><Relationship Id="rId3" Type="http://schemas.openxmlformats.org/officeDocument/2006/relationships/image" Target="../media/image49.jpg"/></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6.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8.xml"/><Relationship Id="rId3" Type="http://schemas.openxmlformats.org/officeDocument/2006/relationships/image" Target="../media/image46.pn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9.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00.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01.xml"/><Relationship Id="rId3" Type="http://schemas.openxmlformats.org/officeDocument/2006/relationships/image" Target="../media/image74.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02.xml"/><Relationship Id="rId3" Type="http://schemas.openxmlformats.org/officeDocument/2006/relationships/image" Target="../media/image72.png"/></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03.xml"/><Relationship Id="rId3" Type="http://schemas.openxmlformats.org/officeDocument/2006/relationships/image" Target="../media/image75.png"/></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04.xml"/><Relationship Id="rId3" Type="http://schemas.openxmlformats.org/officeDocument/2006/relationships/image" Target="../media/image46.pn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5.xml"/><Relationship Id="rId3" Type="http://schemas.openxmlformats.org/officeDocument/2006/relationships/image" Target="../media/image51.png"/></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6.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8.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9.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0.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1.xml"/><Relationship Id="rId3" Type="http://schemas.openxmlformats.org/officeDocument/2006/relationships/image" Target="../media/image52.png"/></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4.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5.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6.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18.xml"/><Relationship Id="rId3" Type="http://schemas.openxmlformats.org/officeDocument/2006/relationships/image" Target="../media/image56.png"/></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9.xml"/><Relationship Id="rId3" Type="http://schemas.openxmlformats.org/officeDocument/2006/relationships/image" Target="../media/image56.png"/></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0.xml"/><Relationship Id="rId3" Type="http://schemas.openxmlformats.org/officeDocument/2006/relationships/image" Target="../media/image56.png"/></Relationships>
</file>

<file path=ppt/slides/_rels/slide121.xml.rels><?xml version="1.0" encoding="UTF-8" standalone="yes"?><Relationships xmlns="http://schemas.openxmlformats.org/package/2006/relationships"><Relationship Id="rId11" Type="http://schemas.openxmlformats.org/officeDocument/2006/relationships/image" Target="../media/image65.jpg"/><Relationship Id="rId10" Type="http://schemas.openxmlformats.org/officeDocument/2006/relationships/image" Target="../media/image13.png"/><Relationship Id="rId12" Type="http://schemas.openxmlformats.org/officeDocument/2006/relationships/image" Target="../media/image10.jpg"/><Relationship Id="rId1" Type="http://schemas.openxmlformats.org/officeDocument/2006/relationships/slideLayout" Target="../slideLayouts/slideLayout1.xml"/><Relationship Id="rId2" Type="http://schemas.openxmlformats.org/officeDocument/2006/relationships/notesSlide" Target="../notesSlides/notesSlide121.xml"/><Relationship Id="rId3" Type="http://schemas.openxmlformats.org/officeDocument/2006/relationships/image" Target="../media/image18.jpg"/><Relationship Id="rId4" Type="http://schemas.openxmlformats.org/officeDocument/2006/relationships/image" Target="../media/image57.jpg"/><Relationship Id="rId9" Type="http://schemas.openxmlformats.org/officeDocument/2006/relationships/image" Target="../media/image64.png"/><Relationship Id="rId5" Type="http://schemas.openxmlformats.org/officeDocument/2006/relationships/image" Target="../media/image9.jpg"/><Relationship Id="rId6" Type="http://schemas.openxmlformats.org/officeDocument/2006/relationships/image" Target="../media/image17.jpg"/><Relationship Id="rId7" Type="http://schemas.openxmlformats.org/officeDocument/2006/relationships/image" Target="../media/image12.jpg"/><Relationship Id="rId8" Type="http://schemas.openxmlformats.org/officeDocument/2006/relationships/image" Target="../media/image8.jpg"/></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3.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4.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5.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6.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8.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29.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0.xml"/><Relationship Id="rId3" Type="http://schemas.openxmlformats.org/officeDocument/2006/relationships/image" Target="../media/image63.png"/></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31.xml"/><Relationship Id="rId3"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
          <p:cNvSpPr/>
          <p:nvPr/>
        </p:nvSpPr>
        <p:spPr>
          <a:xfrm>
            <a:off x="5105404" y="1606734"/>
            <a:ext cx="3872771" cy="458587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400" u="none" cap="none" strike="noStrike">
                <a:solidFill>
                  <a:schemeClr val="dk1"/>
                </a:solidFill>
                <a:latin typeface="Calibri"/>
                <a:ea typeface="Calibri"/>
                <a:cs typeface="Calibri"/>
                <a:sym typeface="Calibri"/>
              </a:rPr>
              <a:t>Audio</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Attendees are muted upon entry</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Do not un-mute your line</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If you are joining via computer and phone line, ensure both are muted</a:t>
            </a:r>
            <a:endParaRPr/>
          </a:p>
          <a:p>
            <a:pPr indent="0" lvl="0" marL="0" marR="0" rtl="0" algn="l">
              <a:spcBef>
                <a:spcPts val="0"/>
              </a:spcBef>
              <a:spcAft>
                <a:spcPts val="0"/>
              </a:spcAft>
              <a:buNone/>
            </a:pPr>
            <a:r>
              <a:rPr b="1" lang="en-US" sz="1200">
                <a:solidFill>
                  <a:schemeClr val="dk1"/>
                </a:solidFill>
                <a:latin typeface="Calibri"/>
                <a:ea typeface="Calibri"/>
                <a:cs typeface="Calibri"/>
                <a:sym typeface="Calibri"/>
              </a:rPr>
              <a:t>Video</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We encourage you to keep your video off</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If you do enable your video, be mindful that you are on display! Turn off your video when needed.</a:t>
            </a:r>
            <a:endParaRPr/>
          </a:p>
          <a:p>
            <a:pPr indent="0" lvl="0" marL="0" marR="0" rtl="0" algn="l">
              <a:spcBef>
                <a:spcPts val="0"/>
              </a:spcBef>
              <a:spcAft>
                <a:spcPts val="0"/>
              </a:spcAft>
              <a:buNone/>
            </a:pPr>
            <a:r>
              <a:rPr b="1" lang="en-US" sz="1200">
                <a:solidFill>
                  <a:schemeClr val="dk1"/>
                </a:solidFill>
                <a:latin typeface="Calibri"/>
                <a:ea typeface="Calibri"/>
                <a:cs typeface="Calibri"/>
                <a:sym typeface="Calibri"/>
              </a:rPr>
              <a:t>Q&amp;A</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Use the chat function to ask questions</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Our moderator will share questions throughout the presentation with the speaker to answer.</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If you need to speak, please use the Raise Hand button and the moderator will enable your microphone. </a:t>
            </a:r>
            <a:endParaRPr/>
          </a:p>
          <a:p>
            <a:pPr indent="0" lvl="0" marL="0" marR="0" rtl="0" algn="l">
              <a:spcBef>
                <a:spcPts val="0"/>
              </a:spcBef>
              <a:spcAft>
                <a:spcPts val="0"/>
              </a:spcAft>
              <a:buNone/>
            </a:pPr>
            <a:r>
              <a:rPr b="1" lang="en-US" sz="1200">
                <a:solidFill>
                  <a:schemeClr val="dk1"/>
                </a:solidFill>
                <a:latin typeface="Calibri"/>
                <a:ea typeface="Calibri"/>
                <a:cs typeface="Calibri"/>
                <a:sym typeface="Calibri"/>
              </a:rPr>
              <a:t>Attendance</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Please complete the attendance form found at the URL at the bottom of this slide or use the QR code below.</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184150" lvl="0" marL="285750" marR="0" rtl="0" algn="l">
              <a:spcBef>
                <a:spcPts val="0"/>
              </a:spcBef>
              <a:spcAft>
                <a:spcPts val="0"/>
              </a:spcAft>
              <a:buClr>
                <a:schemeClr val="dk1"/>
              </a:buClr>
              <a:buSzPts val="1600"/>
              <a:buFont typeface="Arial"/>
              <a:buNone/>
            </a:pPr>
            <a:r>
              <a:t/>
            </a:r>
            <a:endParaRPr sz="1600">
              <a:solidFill>
                <a:schemeClr val="dk1"/>
              </a:solidFill>
              <a:latin typeface="Calibri"/>
              <a:ea typeface="Calibri"/>
              <a:cs typeface="Calibri"/>
              <a:sym typeface="Calibri"/>
            </a:endParaRPr>
          </a:p>
          <a:p>
            <a:pPr indent="-184150" lvl="0" marL="285750" marR="0" rtl="0" algn="l">
              <a:spcBef>
                <a:spcPts val="0"/>
              </a:spcBef>
              <a:spcAft>
                <a:spcPts val="0"/>
              </a:spcAft>
              <a:buClr>
                <a:schemeClr val="dk1"/>
              </a:buClr>
              <a:buSzPts val="1600"/>
              <a:buFont typeface="Arial"/>
              <a:buNone/>
            </a:pPr>
            <a:r>
              <a:t/>
            </a:r>
            <a:endParaRPr sz="1600">
              <a:solidFill>
                <a:schemeClr val="dk1"/>
              </a:solidFill>
              <a:latin typeface="Calibri"/>
              <a:ea typeface="Calibri"/>
              <a:cs typeface="Calibri"/>
              <a:sym typeface="Calibri"/>
            </a:endParaRPr>
          </a:p>
        </p:txBody>
      </p:sp>
      <p:sp>
        <p:nvSpPr>
          <p:cNvPr id="219" name="Google Shape;219;p1"/>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Welcome! </a:t>
            </a:r>
            <a:endParaRPr/>
          </a:p>
        </p:txBody>
      </p:sp>
      <p:sp>
        <p:nvSpPr>
          <p:cNvPr id="220" name="Google Shape;220;p1"/>
          <p:cNvSpPr txBox="1"/>
          <p:nvPr>
            <p:ph idx="1" type="body"/>
          </p:nvPr>
        </p:nvSpPr>
        <p:spPr>
          <a:xfrm>
            <a:off x="418015" y="1130157"/>
            <a:ext cx="4001589" cy="5046806"/>
          </a:xfrm>
          <a:prstGeom prst="rect">
            <a:avLst/>
          </a:prstGeom>
          <a:noFill/>
          <a:ln>
            <a:noFill/>
          </a:ln>
        </p:spPr>
        <p:txBody>
          <a:bodyPr anchorCtr="0" anchor="t" bIns="45700" lIns="91425" spcFirstLastPara="1" rIns="91425" wrap="square" tIns="0">
            <a:normAutofit fontScale="92500" lnSpcReduction="20000"/>
          </a:bodyPr>
          <a:lstStyle/>
          <a:p>
            <a:pPr indent="0" lvl="0" marL="0" rtl="0" algn="l">
              <a:lnSpc>
                <a:spcPct val="90000"/>
              </a:lnSpc>
              <a:spcBef>
                <a:spcPts val="0"/>
              </a:spcBef>
              <a:spcAft>
                <a:spcPts val="0"/>
              </a:spcAft>
              <a:buClr>
                <a:schemeClr val="accent1"/>
              </a:buClr>
              <a:buSzPct val="100000"/>
              <a:buNone/>
            </a:pPr>
            <a:r>
              <a:rPr b="1" lang="en-US" sz="1800">
                <a:solidFill>
                  <a:schemeClr val="accent1"/>
                </a:solidFill>
              </a:rPr>
              <a:t>Welcome to the ASHRAE TC 9.9 Hybrid In-Person/Virtual Meeting! </a:t>
            </a:r>
            <a:endParaRPr/>
          </a:p>
          <a:p>
            <a:pPr indent="0" lvl="0" marL="0" rtl="0" algn="l">
              <a:lnSpc>
                <a:spcPct val="90000"/>
              </a:lnSpc>
              <a:spcBef>
                <a:spcPts val="1600"/>
              </a:spcBef>
              <a:spcAft>
                <a:spcPts val="0"/>
              </a:spcAft>
              <a:buClr>
                <a:schemeClr val="accent1"/>
              </a:buClr>
              <a:buSzPct val="100000"/>
              <a:buNone/>
            </a:pPr>
            <a:r>
              <a:rPr b="1" lang="en-US" sz="1800">
                <a:solidFill>
                  <a:schemeClr val="accent1"/>
                </a:solidFill>
              </a:rPr>
              <a:t>No need to say hello, we will begin promptly at 2:30 pm CST</a:t>
            </a:r>
            <a:endParaRPr/>
          </a:p>
          <a:p>
            <a:pPr indent="-127000" lvl="1" marL="685800" rtl="0" algn="l">
              <a:lnSpc>
                <a:spcPct val="90000"/>
              </a:lnSpc>
              <a:spcBef>
                <a:spcPts val="1200"/>
              </a:spcBef>
              <a:spcAft>
                <a:spcPts val="0"/>
              </a:spcAft>
              <a:buClr>
                <a:schemeClr val="dk1"/>
              </a:buClr>
              <a:buSzPct val="100000"/>
              <a:buNone/>
            </a:pPr>
            <a:r>
              <a:t/>
            </a:r>
            <a:endParaRPr sz="1600"/>
          </a:p>
          <a:p>
            <a:pPr indent="0" lvl="0" marL="0" rtl="0" algn="l">
              <a:lnSpc>
                <a:spcPct val="90000"/>
              </a:lnSpc>
              <a:spcBef>
                <a:spcPts val="1000"/>
              </a:spcBef>
              <a:spcAft>
                <a:spcPts val="0"/>
              </a:spcAft>
              <a:buClr>
                <a:schemeClr val="accent1"/>
              </a:buClr>
              <a:buSzPct val="100000"/>
              <a:buNone/>
            </a:pPr>
            <a:r>
              <a:rPr b="1" lang="en-US" sz="1800">
                <a:solidFill>
                  <a:schemeClr val="accent1"/>
                </a:solidFill>
              </a:rPr>
              <a:t>High Level Agenda </a:t>
            </a:r>
            <a:endParaRPr/>
          </a:p>
          <a:p>
            <a:pPr indent="-220980" lvl="1" marL="685800" rtl="0" algn="l">
              <a:lnSpc>
                <a:spcPct val="90000"/>
              </a:lnSpc>
              <a:spcBef>
                <a:spcPts val="1200"/>
              </a:spcBef>
              <a:spcAft>
                <a:spcPts val="0"/>
              </a:spcAft>
              <a:buClr>
                <a:schemeClr val="dk1"/>
              </a:buClr>
              <a:buSzPct val="100000"/>
              <a:buChar char="•"/>
            </a:pPr>
            <a:r>
              <a:rPr lang="en-US" sz="1600"/>
              <a:t>Welcome</a:t>
            </a:r>
            <a:endParaRPr/>
          </a:p>
          <a:p>
            <a:pPr indent="-220980" lvl="1" marL="685800" rtl="0" algn="l">
              <a:lnSpc>
                <a:spcPct val="90000"/>
              </a:lnSpc>
              <a:spcBef>
                <a:spcPts val="600"/>
              </a:spcBef>
              <a:spcAft>
                <a:spcPts val="0"/>
              </a:spcAft>
              <a:buClr>
                <a:schemeClr val="dk1"/>
              </a:buClr>
              <a:buSzPct val="100000"/>
              <a:buChar char="•"/>
            </a:pPr>
            <a:r>
              <a:rPr lang="en-US" sz="1600"/>
              <a:t>Hybrid Meeting Etiquette</a:t>
            </a:r>
            <a:endParaRPr/>
          </a:p>
          <a:p>
            <a:pPr indent="-220980" lvl="1" marL="685800" rtl="0" algn="l">
              <a:lnSpc>
                <a:spcPct val="90000"/>
              </a:lnSpc>
              <a:spcBef>
                <a:spcPts val="600"/>
              </a:spcBef>
              <a:spcAft>
                <a:spcPts val="0"/>
              </a:spcAft>
              <a:buClr>
                <a:schemeClr val="dk1"/>
              </a:buClr>
              <a:buSzPct val="100000"/>
              <a:buChar char="•"/>
            </a:pPr>
            <a:r>
              <a:rPr lang="en-US" sz="1600"/>
              <a:t>Introductions</a:t>
            </a:r>
            <a:endParaRPr/>
          </a:p>
          <a:p>
            <a:pPr indent="-220980" lvl="1" marL="685800" rtl="0" algn="l">
              <a:lnSpc>
                <a:spcPct val="90000"/>
              </a:lnSpc>
              <a:spcBef>
                <a:spcPts val="600"/>
              </a:spcBef>
              <a:spcAft>
                <a:spcPts val="0"/>
              </a:spcAft>
              <a:buClr>
                <a:schemeClr val="dk1"/>
              </a:buClr>
              <a:buSzPct val="100000"/>
              <a:buChar char="•"/>
            </a:pPr>
            <a:r>
              <a:rPr lang="en-US" sz="1600"/>
              <a:t>Membership</a:t>
            </a:r>
            <a:endParaRPr/>
          </a:p>
          <a:p>
            <a:pPr indent="-220980" lvl="1" marL="685800" rtl="0" algn="l">
              <a:lnSpc>
                <a:spcPct val="90000"/>
              </a:lnSpc>
              <a:spcBef>
                <a:spcPts val="600"/>
              </a:spcBef>
              <a:spcAft>
                <a:spcPts val="0"/>
              </a:spcAft>
              <a:buClr>
                <a:schemeClr val="dk1"/>
              </a:buClr>
              <a:buSzPct val="100000"/>
              <a:buChar char="•"/>
            </a:pPr>
            <a:r>
              <a:rPr lang="en-US" sz="1600"/>
              <a:t>Title, Purpose &amp; Scope</a:t>
            </a:r>
            <a:endParaRPr/>
          </a:p>
          <a:p>
            <a:pPr indent="-220980" lvl="1" marL="685800" rtl="0" algn="l">
              <a:lnSpc>
                <a:spcPct val="90000"/>
              </a:lnSpc>
              <a:spcBef>
                <a:spcPts val="600"/>
              </a:spcBef>
              <a:spcAft>
                <a:spcPts val="0"/>
              </a:spcAft>
              <a:buClr>
                <a:schemeClr val="dk1"/>
              </a:buClr>
              <a:buSzPct val="100000"/>
              <a:buChar char="•"/>
            </a:pPr>
            <a:r>
              <a:rPr lang="en-US" sz="1600"/>
              <a:t>Liaison Reports</a:t>
            </a:r>
            <a:endParaRPr/>
          </a:p>
          <a:p>
            <a:pPr indent="-220980" lvl="1" marL="685800" rtl="0" algn="l">
              <a:lnSpc>
                <a:spcPct val="90000"/>
              </a:lnSpc>
              <a:spcBef>
                <a:spcPts val="600"/>
              </a:spcBef>
              <a:spcAft>
                <a:spcPts val="0"/>
              </a:spcAft>
              <a:buClr>
                <a:schemeClr val="dk1"/>
              </a:buClr>
              <a:buSzPct val="100000"/>
              <a:buChar char="•"/>
            </a:pPr>
            <a:r>
              <a:rPr lang="en-US" sz="1600"/>
              <a:t>Research</a:t>
            </a:r>
            <a:endParaRPr/>
          </a:p>
          <a:p>
            <a:pPr indent="-220980" lvl="1" marL="685800" rtl="0" algn="l">
              <a:lnSpc>
                <a:spcPct val="90000"/>
              </a:lnSpc>
              <a:spcBef>
                <a:spcPts val="600"/>
              </a:spcBef>
              <a:spcAft>
                <a:spcPts val="0"/>
              </a:spcAft>
              <a:buClr>
                <a:schemeClr val="dk1"/>
              </a:buClr>
              <a:buSzPct val="100000"/>
              <a:buChar char="•"/>
            </a:pPr>
            <a:r>
              <a:rPr lang="en-US" sz="1600"/>
              <a:t>IT Subcommittee</a:t>
            </a:r>
            <a:endParaRPr/>
          </a:p>
          <a:p>
            <a:pPr indent="-220980" lvl="1" marL="685800" rtl="0" algn="l">
              <a:lnSpc>
                <a:spcPct val="90000"/>
              </a:lnSpc>
              <a:spcBef>
                <a:spcPts val="600"/>
              </a:spcBef>
              <a:spcAft>
                <a:spcPts val="0"/>
              </a:spcAft>
              <a:buClr>
                <a:schemeClr val="dk1"/>
              </a:buClr>
              <a:buSzPct val="100000"/>
              <a:buChar char="•"/>
            </a:pPr>
            <a:r>
              <a:rPr lang="en-US" sz="1600"/>
              <a:t>Publications Work Session</a:t>
            </a:r>
            <a:endParaRPr/>
          </a:p>
          <a:p>
            <a:pPr indent="-76200" lvl="0" marL="228600" rtl="0" algn="l">
              <a:lnSpc>
                <a:spcPct val="90000"/>
              </a:lnSpc>
              <a:spcBef>
                <a:spcPts val="1000"/>
              </a:spcBef>
              <a:spcAft>
                <a:spcPts val="0"/>
              </a:spcAft>
              <a:buClr>
                <a:schemeClr val="dk1"/>
              </a:buClr>
              <a:buSzPct val="100000"/>
              <a:buNone/>
            </a:pPr>
            <a:r>
              <a:t/>
            </a:r>
            <a:endParaRPr/>
          </a:p>
          <a:p>
            <a:pPr indent="-76200" lvl="0" marL="228600" rtl="0" algn="l">
              <a:lnSpc>
                <a:spcPct val="90000"/>
              </a:lnSpc>
              <a:spcBef>
                <a:spcPts val="1600"/>
              </a:spcBef>
              <a:spcAft>
                <a:spcPts val="0"/>
              </a:spcAft>
              <a:buClr>
                <a:schemeClr val="dk1"/>
              </a:buClr>
              <a:buSzPct val="100000"/>
              <a:buNone/>
            </a:pPr>
            <a:r>
              <a:t/>
            </a:r>
            <a:endParaRPr/>
          </a:p>
        </p:txBody>
      </p:sp>
      <p:cxnSp>
        <p:nvCxnSpPr>
          <p:cNvPr id="221" name="Google Shape;221;p1"/>
          <p:cNvCxnSpPr/>
          <p:nvPr/>
        </p:nvCxnSpPr>
        <p:spPr>
          <a:xfrm>
            <a:off x="4724400" y="1096491"/>
            <a:ext cx="0" cy="4534803"/>
          </a:xfrm>
          <a:prstGeom prst="straightConnector1">
            <a:avLst/>
          </a:prstGeom>
          <a:noFill/>
          <a:ln cap="flat" cmpd="sng" w="9525">
            <a:solidFill>
              <a:schemeClr val="accent1"/>
            </a:solidFill>
            <a:prstDash val="solid"/>
            <a:miter lim="800000"/>
            <a:headEnd len="sm" w="sm" type="none"/>
            <a:tailEnd len="sm" w="sm" type="none"/>
          </a:ln>
        </p:spPr>
      </p:cxnSp>
      <p:pic>
        <p:nvPicPr>
          <p:cNvPr descr="Lights On" id="222" name="Google Shape;222;p1"/>
          <p:cNvPicPr preferRelativeResize="0"/>
          <p:nvPr/>
        </p:nvPicPr>
        <p:blipFill rotWithShape="1">
          <a:blip r:embed="rId3">
            <a:alphaModFix/>
          </a:blip>
          <a:srcRect b="0" l="0" r="0" t="0"/>
          <a:stretch/>
        </p:blipFill>
        <p:spPr>
          <a:xfrm>
            <a:off x="5105404" y="1096491"/>
            <a:ext cx="463257" cy="463257"/>
          </a:xfrm>
          <a:prstGeom prst="rect">
            <a:avLst/>
          </a:prstGeom>
          <a:noFill/>
          <a:ln>
            <a:noFill/>
          </a:ln>
        </p:spPr>
      </p:pic>
      <p:sp>
        <p:nvSpPr>
          <p:cNvPr id="223" name="Google Shape;223;p1"/>
          <p:cNvSpPr txBox="1"/>
          <p:nvPr/>
        </p:nvSpPr>
        <p:spPr>
          <a:xfrm>
            <a:off x="5568657" y="1096491"/>
            <a:ext cx="3299866" cy="643543"/>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3200"/>
              <a:buFont typeface="Arial"/>
              <a:buNone/>
            </a:pPr>
            <a:r>
              <a:rPr b="0" lang="en-US" sz="3200" u="none">
                <a:solidFill>
                  <a:schemeClr val="dk1"/>
                </a:solidFill>
                <a:latin typeface="Calibri"/>
                <a:ea typeface="Calibri"/>
                <a:cs typeface="Calibri"/>
                <a:sym typeface="Calibri"/>
              </a:rPr>
              <a:t>Housekeeping</a:t>
            </a:r>
            <a:endParaRPr b="0" sz="4000" u="non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4000"/>
              <a:buFont typeface="Arial"/>
              <a:buNone/>
            </a:pPr>
            <a:r>
              <a:t/>
            </a:r>
            <a:endParaRPr b="0" sz="4000" u="none">
              <a:solidFill>
                <a:schemeClr val="dk1"/>
              </a:solidFill>
              <a:latin typeface="Calibri"/>
              <a:ea typeface="Calibri"/>
              <a:cs typeface="Calibri"/>
              <a:sym typeface="Calibri"/>
            </a:endParaRPr>
          </a:p>
        </p:txBody>
      </p:sp>
      <p:sp>
        <p:nvSpPr>
          <p:cNvPr id="224" name="Google Shape;224;p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225" name="Google Shape;225;p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26" name="Google Shape;226;p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
          <p:cNvSpPr txBox="1"/>
          <p:nvPr>
            <p:ph idx="4294967295" type="body"/>
          </p:nvPr>
        </p:nvSpPr>
        <p:spPr>
          <a:xfrm>
            <a:off x="380999" y="3202785"/>
            <a:ext cx="8382000" cy="1366837"/>
          </a:xfrm>
          <a:prstGeom prst="rect">
            <a:avLst/>
          </a:prstGeom>
          <a:noFill/>
          <a:ln>
            <a:noFill/>
          </a:ln>
        </p:spPr>
        <p:txBody>
          <a:bodyPr anchorCtr="0" anchor="t" bIns="45700" lIns="91425" spcFirstLastPara="1" rIns="91425" wrap="square" tIns="45700">
            <a:normAutofit lnSpcReduction="10000"/>
          </a:bodyPr>
          <a:lstStyle/>
          <a:p>
            <a:pPr indent="-171450" lvl="0" marL="171450" rtl="0" algn="ctr">
              <a:lnSpc>
                <a:spcPct val="90000"/>
              </a:lnSpc>
              <a:spcBef>
                <a:spcPts val="0"/>
              </a:spcBef>
              <a:spcAft>
                <a:spcPts val="0"/>
              </a:spcAft>
              <a:buClr>
                <a:schemeClr val="dk1"/>
              </a:buClr>
              <a:buSzPts val="3200"/>
              <a:buNone/>
            </a:pPr>
            <a:r>
              <a:rPr lang="en-US" sz="3200">
                <a:latin typeface="Arial"/>
                <a:ea typeface="Arial"/>
                <a:cs typeface="Arial"/>
                <a:sym typeface="Arial"/>
              </a:rPr>
              <a:t>Mission Critical Facilities, Data Centers, Technology Spaces and Electronic Equipment</a:t>
            </a:r>
            <a:endParaRPr/>
          </a:p>
          <a:p>
            <a:pPr indent="-171450" lvl="0" marL="171450" rtl="0" algn="ctr">
              <a:lnSpc>
                <a:spcPct val="90000"/>
              </a:lnSpc>
              <a:spcBef>
                <a:spcPts val="0"/>
              </a:spcBef>
              <a:spcAft>
                <a:spcPts val="0"/>
              </a:spcAft>
              <a:buClr>
                <a:schemeClr val="dk1"/>
              </a:buClr>
              <a:buSzPts val="3200"/>
              <a:buNone/>
            </a:pPr>
            <a:r>
              <a:t/>
            </a:r>
            <a:endParaRPr sz="3200">
              <a:latin typeface="Calibri"/>
              <a:ea typeface="Calibri"/>
              <a:cs typeface="Calibri"/>
              <a:sym typeface="Calibri"/>
            </a:endParaRPr>
          </a:p>
          <a:p>
            <a:pPr indent="-171450" lvl="0" marL="171450" rtl="0" algn="ctr">
              <a:lnSpc>
                <a:spcPct val="90000"/>
              </a:lnSpc>
              <a:spcBef>
                <a:spcPts val="0"/>
              </a:spcBef>
              <a:spcAft>
                <a:spcPts val="0"/>
              </a:spcAft>
              <a:buClr>
                <a:schemeClr val="dk1"/>
              </a:buClr>
              <a:buSzPts val="2000"/>
              <a:buNone/>
            </a:pPr>
            <a:r>
              <a:t/>
            </a:r>
            <a:endParaRPr sz="2000">
              <a:latin typeface="Calibri"/>
              <a:ea typeface="Calibri"/>
              <a:cs typeface="Calibri"/>
              <a:sym typeface="Calibri"/>
            </a:endParaRPr>
          </a:p>
        </p:txBody>
      </p:sp>
      <p:sp>
        <p:nvSpPr>
          <p:cNvPr id="233" name="Google Shape;233;p2"/>
          <p:cNvSpPr txBox="1"/>
          <p:nvPr/>
        </p:nvSpPr>
        <p:spPr>
          <a:xfrm>
            <a:off x="2161976" y="4724402"/>
            <a:ext cx="51492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ASHRAE </a:t>
            </a:r>
            <a:r>
              <a:rPr lang="en-US" sz="2400">
                <a:solidFill>
                  <a:schemeClr val="dk1"/>
                </a:solidFill>
              </a:rPr>
              <a:t>Winter </a:t>
            </a:r>
            <a:r>
              <a:rPr lang="en-US" sz="2400">
                <a:solidFill>
                  <a:schemeClr val="dk1"/>
                </a:solidFill>
                <a:latin typeface="Arial"/>
                <a:ea typeface="Arial"/>
                <a:cs typeface="Arial"/>
                <a:sym typeface="Arial"/>
              </a:rPr>
              <a:t>Conference 202</a:t>
            </a:r>
            <a:r>
              <a:rPr lang="en-US" sz="2400">
                <a:solidFill>
                  <a:schemeClr val="dk1"/>
                </a:solidFill>
              </a:rPr>
              <a:t>4</a:t>
            </a:r>
            <a:endParaRPr/>
          </a:p>
          <a:p>
            <a:pPr indent="0" lvl="0" marL="0" marR="0" rtl="0" algn="ctr">
              <a:spcBef>
                <a:spcPts val="0"/>
              </a:spcBef>
              <a:spcAft>
                <a:spcPts val="0"/>
              </a:spcAft>
              <a:buNone/>
            </a:pPr>
            <a:r>
              <a:rPr lang="en-US" sz="2400">
                <a:solidFill>
                  <a:schemeClr val="dk1"/>
                </a:solidFill>
                <a:latin typeface="Arial"/>
                <a:ea typeface="Arial"/>
                <a:cs typeface="Arial"/>
                <a:sym typeface="Arial"/>
              </a:rPr>
              <a:t>Main Meeting</a:t>
            </a:r>
            <a:endParaRPr/>
          </a:p>
          <a:p>
            <a:pPr indent="0" lvl="0" marL="0" marR="0" rtl="0" algn="ctr">
              <a:spcBef>
                <a:spcPts val="0"/>
              </a:spcBef>
              <a:spcAft>
                <a:spcPts val="0"/>
              </a:spcAft>
              <a:buNone/>
            </a:pPr>
            <a:r>
              <a:rPr lang="en-US" sz="2400">
                <a:solidFill>
                  <a:schemeClr val="dk1"/>
                </a:solidFill>
                <a:latin typeface="Arial"/>
                <a:ea typeface="Arial"/>
                <a:cs typeface="Arial"/>
                <a:sym typeface="Arial"/>
              </a:rPr>
              <a:t>Hybrid In-Person/Virtual</a:t>
            </a:r>
            <a:endParaRPr/>
          </a:p>
          <a:p>
            <a:pPr indent="0" lvl="0" marL="0" marR="0" rtl="0" algn="ctr">
              <a:spcBef>
                <a:spcPts val="0"/>
              </a:spcBef>
              <a:spcAft>
                <a:spcPts val="0"/>
              </a:spcAft>
              <a:buNone/>
            </a:pPr>
            <a:r>
              <a:rPr b="1" lang="en-US" sz="2400">
                <a:solidFill>
                  <a:srgbClr val="3F3F3F"/>
                </a:solidFill>
                <a:latin typeface="Calibri"/>
                <a:ea typeface="Calibri"/>
                <a:cs typeface="Calibri"/>
                <a:sym typeface="Calibri"/>
              </a:rPr>
              <a:t> </a:t>
            </a:r>
            <a:endParaRPr/>
          </a:p>
        </p:txBody>
      </p:sp>
      <p:pic>
        <p:nvPicPr>
          <p:cNvPr descr="A close up of a logo&#10;&#10;Description generated with high confidence" id="234" name="Google Shape;234;p2"/>
          <p:cNvPicPr preferRelativeResize="0"/>
          <p:nvPr/>
        </p:nvPicPr>
        <p:blipFill rotWithShape="1">
          <a:blip r:embed="rId3">
            <a:alphaModFix/>
          </a:blip>
          <a:srcRect b="12472" l="0" r="0" t="0"/>
          <a:stretch/>
        </p:blipFill>
        <p:spPr>
          <a:xfrm>
            <a:off x="3483808" y="1143073"/>
            <a:ext cx="2176389" cy="1904926"/>
          </a:xfrm>
          <a:prstGeom prst="rect">
            <a:avLst/>
          </a:prstGeom>
          <a:noFill/>
          <a:ln>
            <a:noFill/>
          </a:ln>
        </p:spPr>
      </p:pic>
      <p:sp>
        <p:nvSpPr>
          <p:cNvPr id="235" name="Google Shape;235;p2"/>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236" name="Google Shape;236;p2"/>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37" name="Google Shape;237;p2"/>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
          <p:cNvSpPr txBox="1"/>
          <p:nvPr/>
        </p:nvSpPr>
        <p:spPr>
          <a:xfrm>
            <a:off x="628653" y="1"/>
            <a:ext cx="8515351" cy="457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lt1"/>
              </a:buClr>
              <a:buSzPts val="3200"/>
              <a:buFont typeface="Calibri"/>
              <a:buNone/>
            </a:pPr>
            <a:r>
              <a:rPr lang="en-US" sz="3200">
                <a:solidFill>
                  <a:schemeClr val="lt1"/>
                </a:solidFill>
                <a:latin typeface="Calibri"/>
                <a:ea typeface="Calibri"/>
                <a:cs typeface="Calibri"/>
                <a:sym typeface="Calibri"/>
              </a:rPr>
              <a:t>Agenda</a:t>
            </a:r>
            <a:endParaRPr/>
          </a:p>
        </p:txBody>
      </p:sp>
      <p:sp>
        <p:nvSpPr>
          <p:cNvPr id="243" name="Google Shape;243;p3"/>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244" name="Google Shape;244;p3"/>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45" name="Google Shape;245;p3"/>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pic>
        <p:nvPicPr>
          <p:cNvPr id="246" name="Google Shape;246;p3"/>
          <p:cNvPicPr preferRelativeResize="0"/>
          <p:nvPr/>
        </p:nvPicPr>
        <p:blipFill>
          <a:blip r:embed="rId3">
            <a:alphaModFix/>
          </a:blip>
          <a:stretch>
            <a:fillRect/>
          </a:stretch>
        </p:blipFill>
        <p:spPr>
          <a:xfrm>
            <a:off x="1955575" y="582838"/>
            <a:ext cx="5861489" cy="569232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4"/>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Virtual Meeting Etiquette</a:t>
            </a:r>
            <a:endParaRPr/>
          </a:p>
        </p:txBody>
      </p:sp>
      <p:sp>
        <p:nvSpPr>
          <p:cNvPr id="252" name="Google Shape;252;p4"/>
          <p:cNvSpPr txBox="1"/>
          <p:nvPr>
            <p:ph idx="1" type="body"/>
          </p:nvPr>
        </p:nvSpPr>
        <p:spPr>
          <a:xfrm>
            <a:off x="443950" y="760757"/>
            <a:ext cx="7886700" cy="5046900"/>
          </a:xfrm>
          <a:prstGeom prst="rect">
            <a:avLst/>
          </a:prstGeom>
          <a:noFill/>
          <a:ln>
            <a:noFill/>
          </a:ln>
        </p:spPr>
        <p:txBody>
          <a:bodyPr anchorCtr="0" anchor="t" bIns="45700" lIns="91425" spcFirstLastPara="1" rIns="91425" wrap="square" tIns="0">
            <a:normAutofit fontScale="92500" lnSpcReduction="10000"/>
          </a:bodyPr>
          <a:lstStyle/>
          <a:p>
            <a:pPr indent="-217170" lvl="0" marL="228600" rtl="0" algn="l">
              <a:lnSpc>
                <a:spcPct val="90000"/>
              </a:lnSpc>
              <a:spcBef>
                <a:spcPts val="0"/>
              </a:spcBef>
              <a:spcAft>
                <a:spcPts val="0"/>
              </a:spcAft>
              <a:buClr>
                <a:schemeClr val="dk1"/>
              </a:buClr>
              <a:buSzPct val="100000"/>
              <a:buChar char="•"/>
            </a:pPr>
            <a:r>
              <a:rPr lang="en-US"/>
              <a:t>Do not share your video due to the high number of virtual participants.</a:t>
            </a:r>
            <a:endParaRPr/>
          </a:p>
          <a:p>
            <a:pPr indent="-217170" lvl="0" marL="228600" rtl="0" algn="l">
              <a:lnSpc>
                <a:spcPct val="90000"/>
              </a:lnSpc>
              <a:spcBef>
                <a:spcPts val="1600"/>
              </a:spcBef>
              <a:spcAft>
                <a:spcPts val="0"/>
              </a:spcAft>
              <a:buClr>
                <a:schemeClr val="dk1"/>
              </a:buClr>
              <a:buSzPct val="100000"/>
              <a:buChar char="•"/>
            </a:pPr>
            <a:r>
              <a:rPr lang="en-US"/>
              <a:t>Prior to speaking individuals should state their name so that others know who is speaking and speak into a microphone.</a:t>
            </a:r>
            <a:endParaRPr/>
          </a:p>
          <a:p>
            <a:pPr indent="-217170" lvl="0" marL="228600" rtl="0" algn="l">
              <a:lnSpc>
                <a:spcPct val="90000"/>
              </a:lnSpc>
              <a:spcBef>
                <a:spcPts val="1600"/>
              </a:spcBef>
              <a:spcAft>
                <a:spcPts val="0"/>
              </a:spcAft>
              <a:buClr>
                <a:schemeClr val="dk1"/>
              </a:buClr>
              <a:buSzPct val="100000"/>
              <a:buChar char="•"/>
            </a:pPr>
            <a:r>
              <a:rPr lang="en-US"/>
              <a:t>Virtual participants should keep yourself muted unless giving permission to speak by the Host via chat.</a:t>
            </a:r>
            <a:endParaRPr/>
          </a:p>
          <a:p>
            <a:pPr indent="-217170" lvl="0" marL="228600" rtl="0" algn="l">
              <a:lnSpc>
                <a:spcPct val="90000"/>
              </a:lnSpc>
              <a:spcBef>
                <a:spcPts val="1600"/>
              </a:spcBef>
              <a:spcAft>
                <a:spcPts val="0"/>
              </a:spcAft>
              <a:buClr>
                <a:schemeClr val="dk1"/>
              </a:buClr>
              <a:buSzPct val="100000"/>
              <a:buChar char="•"/>
            </a:pPr>
            <a:r>
              <a:rPr lang="en-US"/>
              <a:t>Please do not attempt to share your screen without being asked to do so by the Host or Co-Host.</a:t>
            </a:r>
            <a:endParaRPr/>
          </a:p>
          <a:p>
            <a:pPr indent="-217170" lvl="0" marL="228600" rtl="0" algn="l">
              <a:lnSpc>
                <a:spcPct val="90000"/>
              </a:lnSpc>
              <a:spcBef>
                <a:spcPts val="1600"/>
              </a:spcBef>
              <a:spcAft>
                <a:spcPts val="0"/>
              </a:spcAft>
              <a:buClr>
                <a:schemeClr val="dk1"/>
              </a:buClr>
              <a:buSzPct val="100000"/>
              <a:buChar char="•"/>
            </a:pPr>
            <a:r>
              <a:rPr lang="en-US"/>
              <a:t>In-person participants are discouraged from joining the virtual meeting due to wireless bandwidth constraints.</a:t>
            </a:r>
            <a:endParaRPr/>
          </a:p>
          <a:p>
            <a:pPr indent="-76200" lvl="0" marL="228600" rtl="0" algn="l">
              <a:lnSpc>
                <a:spcPct val="90000"/>
              </a:lnSpc>
              <a:spcBef>
                <a:spcPts val="1600"/>
              </a:spcBef>
              <a:spcAft>
                <a:spcPts val="0"/>
              </a:spcAft>
              <a:buClr>
                <a:schemeClr val="dk1"/>
              </a:buClr>
              <a:buSzPct val="100000"/>
              <a:buNone/>
            </a:pPr>
            <a:r>
              <a:t/>
            </a:r>
            <a:endParaRPr/>
          </a:p>
          <a:p>
            <a:pPr indent="-76200" lvl="0" marL="228600" rtl="0" algn="l">
              <a:lnSpc>
                <a:spcPct val="90000"/>
              </a:lnSpc>
              <a:spcBef>
                <a:spcPts val="1600"/>
              </a:spcBef>
              <a:spcAft>
                <a:spcPts val="0"/>
              </a:spcAft>
              <a:buClr>
                <a:schemeClr val="dk1"/>
              </a:buClr>
              <a:buSzPct val="100000"/>
              <a:buNone/>
            </a:pPr>
            <a:r>
              <a:t/>
            </a:r>
            <a:endParaRPr/>
          </a:p>
          <a:p>
            <a:pPr indent="-76200" lvl="0" marL="228600" rtl="0" algn="l">
              <a:lnSpc>
                <a:spcPct val="90000"/>
              </a:lnSpc>
              <a:spcBef>
                <a:spcPts val="1600"/>
              </a:spcBef>
              <a:spcAft>
                <a:spcPts val="0"/>
              </a:spcAft>
              <a:buClr>
                <a:schemeClr val="dk1"/>
              </a:buClr>
              <a:buSzPct val="100000"/>
              <a:buNone/>
            </a:pPr>
            <a:r>
              <a:t/>
            </a:r>
            <a:endParaRPr/>
          </a:p>
        </p:txBody>
      </p:sp>
      <p:sp>
        <p:nvSpPr>
          <p:cNvPr id="253" name="Google Shape;253;p4"/>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254" name="Google Shape;254;p4"/>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55" name="Google Shape;255;p4"/>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5"/>
          <p:cNvSpPr txBox="1"/>
          <p:nvPr/>
        </p:nvSpPr>
        <p:spPr>
          <a:xfrm>
            <a:off x="628652" y="1"/>
            <a:ext cx="8515351" cy="457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lt1"/>
              </a:buClr>
              <a:buSzPts val="3200"/>
              <a:buFont typeface="Calibri"/>
              <a:buNone/>
            </a:pPr>
            <a:r>
              <a:rPr lang="en-US" sz="3200">
                <a:solidFill>
                  <a:schemeClr val="lt1"/>
                </a:solidFill>
                <a:latin typeface="Calibri"/>
                <a:ea typeface="Calibri"/>
                <a:cs typeface="Calibri"/>
                <a:sym typeface="Calibri"/>
              </a:rPr>
              <a:t>Virtual Meeting Housekeeping</a:t>
            </a:r>
            <a:endParaRPr/>
          </a:p>
        </p:txBody>
      </p:sp>
      <p:sp>
        <p:nvSpPr>
          <p:cNvPr id="261" name="Google Shape;261;p5"/>
          <p:cNvSpPr txBox="1"/>
          <p:nvPr/>
        </p:nvSpPr>
        <p:spPr>
          <a:xfrm>
            <a:off x="556591" y="748748"/>
            <a:ext cx="6858000" cy="5541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Virtual Host: Vice Chair - </a:t>
            </a:r>
            <a:r>
              <a:rPr lang="en-US" sz="2400">
                <a:solidFill>
                  <a:schemeClr val="dk1"/>
                </a:solidFill>
                <a:latin typeface="Calibri"/>
                <a:ea typeface="Calibri"/>
                <a:cs typeface="Calibri"/>
                <a:sym typeface="Calibri"/>
              </a:rPr>
              <a:t>Mark Steinke</a:t>
            </a:r>
            <a:endParaRPr sz="2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Monitor the chat thread for questions and comments.</a:t>
            </a:r>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Mute and Unmute Virtual Participants and Guests.</a:t>
            </a:r>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Manage discussions and voting.</a:t>
            </a:r>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Manage screen-sharing and in-person presentation</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Virtual Co-Host: Secretary - John Gross</a:t>
            </a:r>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Monitor time and keep the meeting on schedule.</a:t>
            </a:r>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Record the event.</a:t>
            </a:r>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Produce meeting minutes.</a:t>
            </a:r>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Will repeat the attendance link multiple times during the meeting and upon chat request.</a:t>
            </a:r>
            <a:endParaRPr/>
          </a:p>
          <a:p>
            <a:pPr indent="-285750" lvl="0" marL="28575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Respond to audio problems.</a:t>
            </a:r>
            <a:endParaRPr/>
          </a:p>
          <a:p>
            <a:pPr indent="-171450" lvl="0" marL="285750" marR="0" rtl="0" algn="l">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p:txBody>
      </p:sp>
      <p:sp>
        <p:nvSpPr>
          <p:cNvPr id="262" name="Google Shape;262;p5"/>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263" name="Google Shape;263;p5"/>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64" name="Google Shape;264;p5"/>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6"/>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In Person Setup</a:t>
            </a:r>
            <a:endParaRPr/>
          </a:p>
        </p:txBody>
      </p:sp>
      <p:sp>
        <p:nvSpPr>
          <p:cNvPr id="270" name="Google Shape;270;p6"/>
          <p:cNvSpPr txBox="1"/>
          <p:nvPr>
            <p:ph idx="1" type="body"/>
          </p:nvPr>
        </p:nvSpPr>
        <p:spPr>
          <a:xfrm>
            <a:off x="580475" y="816982"/>
            <a:ext cx="7886700" cy="5046900"/>
          </a:xfrm>
          <a:prstGeom prst="rect">
            <a:avLst/>
          </a:prstGeom>
          <a:noFill/>
          <a:ln>
            <a:noFill/>
          </a:ln>
        </p:spPr>
        <p:txBody>
          <a:bodyPr anchorCtr="0" anchor="t" bIns="45700" lIns="91425" spcFirstLastPara="1" rIns="91425" wrap="square" tIns="0">
            <a:normAutofit/>
          </a:bodyPr>
          <a:lstStyle/>
          <a:p>
            <a:pPr indent="-228600" lvl="0" marL="228600" rtl="0" algn="l">
              <a:spcBef>
                <a:spcPts val="0"/>
              </a:spcBef>
              <a:spcAft>
                <a:spcPts val="0"/>
              </a:spcAft>
              <a:buSzPts val="2400"/>
              <a:buChar char="•"/>
            </a:pPr>
            <a:r>
              <a:rPr lang="en-US"/>
              <a:t>Video projector that displays the presentation being shared virtually.</a:t>
            </a:r>
            <a:endParaRPr/>
          </a:p>
          <a:p>
            <a:pPr indent="-228600" lvl="0" marL="228600" rtl="0" algn="l">
              <a:spcBef>
                <a:spcPts val="1600"/>
              </a:spcBef>
              <a:spcAft>
                <a:spcPts val="0"/>
              </a:spcAft>
              <a:buSzPts val="2400"/>
              <a:buChar char="•"/>
            </a:pPr>
            <a:r>
              <a:rPr lang="en-US"/>
              <a:t>Be aware that chat comments sent to the Host may be seen by those in-person in addition to general chat comments.</a:t>
            </a:r>
            <a:endParaRPr/>
          </a:p>
          <a:p>
            <a:pPr indent="-228600" lvl="0" marL="228600" rtl="0" algn="l">
              <a:spcBef>
                <a:spcPts val="1600"/>
              </a:spcBef>
              <a:spcAft>
                <a:spcPts val="0"/>
              </a:spcAft>
              <a:buSzPts val="2400"/>
              <a:buChar char="•"/>
            </a:pPr>
            <a:r>
              <a:rPr lang="en-US"/>
              <a:t>There are audio speakers in the room but unmuted virtual commentators may not be immediately connected. Please be patient.</a:t>
            </a:r>
            <a:endParaRPr/>
          </a:p>
          <a:p>
            <a:pPr indent="-76200" lvl="0" marL="228600" rtl="0" algn="l">
              <a:lnSpc>
                <a:spcPct val="90000"/>
              </a:lnSpc>
              <a:spcBef>
                <a:spcPts val="1600"/>
              </a:spcBef>
              <a:spcAft>
                <a:spcPts val="0"/>
              </a:spcAft>
              <a:buClr>
                <a:schemeClr val="dk1"/>
              </a:buClr>
              <a:buSzPts val="2400"/>
              <a:buNone/>
            </a:pPr>
            <a:r>
              <a:t/>
            </a:r>
            <a:endParaRPr/>
          </a:p>
        </p:txBody>
      </p:sp>
      <p:sp>
        <p:nvSpPr>
          <p:cNvPr id="271" name="Google Shape;271;p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272" name="Google Shape;272;p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73" name="Google Shape;273;p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g2b19f296ab3_0_1"/>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Attendance</a:t>
            </a:r>
            <a:endParaRPr/>
          </a:p>
        </p:txBody>
      </p:sp>
      <p:sp>
        <p:nvSpPr>
          <p:cNvPr id="280" name="Google Shape;280;g2b19f296ab3_0_1"/>
          <p:cNvSpPr/>
          <p:nvPr/>
        </p:nvSpPr>
        <p:spPr>
          <a:xfrm>
            <a:off x="4353818" y="987909"/>
            <a:ext cx="4643100" cy="147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Attendance is being recorded using a Google Form. Please make sure you complete the form 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sp>
        <p:nvSpPr>
          <p:cNvPr id="281" name="Google Shape;281;g2b19f296ab3_0_1"/>
          <p:cNvSpPr/>
          <p:nvPr/>
        </p:nvSpPr>
        <p:spPr>
          <a:xfrm>
            <a:off x="4541105" y="2519498"/>
            <a:ext cx="3886200" cy="36930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1100"/>
              <a:buFont typeface="Arial"/>
              <a:buNone/>
            </a:pPr>
            <a:r>
              <a:rPr lang="en-US" sz="1600">
                <a:solidFill>
                  <a:schemeClr val="dk1"/>
                </a:solidFill>
              </a:rPr>
              <a:t>https://forms.gle/wjboSPgW6yQecKsW8</a:t>
            </a:r>
            <a:endParaRPr b="0" i="0" sz="2300" u="none" cap="none" strike="noStrike">
              <a:solidFill>
                <a:schemeClr val="dk1"/>
              </a:solidFill>
              <a:latin typeface="Calibri"/>
              <a:ea typeface="Calibri"/>
              <a:cs typeface="Calibri"/>
              <a:sym typeface="Calibri"/>
            </a:endParaRPr>
          </a:p>
        </p:txBody>
      </p:sp>
      <p:sp>
        <p:nvSpPr>
          <p:cNvPr id="282" name="Google Shape;282;g2b19f296ab3_0_1"/>
          <p:cNvSpPr/>
          <p:nvPr/>
        </p:nvSpPr>
        <p:spPr>
          <a:xfrm>
            <a:off x="4353817" y="3302663"/>
            <a:ext cx="4643100" cy="923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Or use the QR Code below:</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pic>
        <p:nvPicPr>
          <p:cNvPr id="283" name="Google Shape;283;g2b19f296ab3_0_1"/>
          <p:cNvPicPr preferRelativeResize="0"/>
          <p:nvPr/>
        </p:nvPicPr>
        <p:blipFill>
          <a:blip r:embed="rId3">
            <a:alphaModFix/>
          </a:blip>
          <a:stretch>
            <a:fillRect/>
          </a:stretch>
        </p:blipFill>
        <p:spPr>
          <a:xfrm>
            <a:off x="5279928" y="3786102"/>
            <a:ext cx="2408575" cy="2408575"/>
          </a:xfrm>
          <a:prstGeom prst="rect">
            <a:avLst/>
          </a:prstGeom>
          <a:noFill/>
          <a:ln>
            <a:noFill/>
          </a:ln>
        </p:spPr>
      </p:pic>
      <p:pic>
        <p:nvPicPr>
          <p:cNvPr id="284" name="Google Shape;284;g2b19f296ab3_0_1"/>
          <p:cNvPicPr preferRelativeResize="0"/>
          <p:nvPr/>
        </p:nvPicPr>
        <p:blipFill>
          <a:blip r:embed="rId4">
            <a:alphaModFix/>
          </a:blip>
          <a:stretch>
            <a:fillRect/>
          </a:stretch>
        </p:blipFill>
        <p:spPr>
          <a:xfrm>
            <a:off x="96375" y="890650"/>
            <a:ext cx="4305924" cy="5304025"/>
          </a:xfrm>
          <a:prstGeom prst="rect">
            <a:avLst/>
          </a:prstGeom>
          <a:noFill/>
          <a:ln>
            <a:noFill/>
          </a:ln>
        </p:spPr>
      </p:pic>
      <p:sp>
        <p:nvSpPr>
          <p:cNvPr id="285" name="Google Shape;285;g2b19f296ab3_0_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286" name="Google Shape;286;g2b19f296ab3_0_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87" name="Google Shape;287;g2b19f296ab3_0_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8"/>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TC 9.9 Webpage</a:t>
            </a:r>
            <a:endParaRPr/>
          </a:p>
        </p:txBody>
      </p:sp>
      <p:sp>
        <p:nvSpPr>
          <p:cNvPr id="293" name="Google Shape;293;p8"/>
          <p:cNvSpPr/>
          <p:nvPr/>
        </p:nvSpPr>
        <p:spPr>
          <a:xfrm>
            <a:off x="2835078" y="5930345"/>
            <a:ext cx="41025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u="sng">
                <a:solidFill>
                  <a:schemeClr val="dk1"/>
                </a:solidFill>
                <a:latin typeface="Arial"/>
                <a:ea typeface="Arial"/>
                <a:cs typeface="Arial"/>
                <a:sym typeface="Arial"/>
                <a:hlinkClick r:id="rId3">
                  <a:extLst>
                    <a:ext uri="{A12FA001-AC4F-418D-AE19-62706E023703}">
                      <ahyp:hlinkClr val="tx"/>
                    </a:ext>
                  </a:extLst>
                </a:hlinkClick>
              </a:rPr>
              <a:t>http://tc0909.ashraetcs.org</a:t>
            </a:r>
            <a:endParaRPr b="1" sz="2400">
              <a:solidFill>
                <a:schemeClr val="dk1"/>
              </a:solidFill>
              <a:latin typeface="Arial"/>
              <a:ea typeface="Arial"/>
              <a:cs typeface="Arial"/>
              <a:sym typeface="Arial"/>
            </a:endParaRPr>
          </a:p>
        </p:txBody>
      </p:sp>
      <p:pic>
        <p:nvPicPr>
          <p:cNvPr id="294" name="Google Shape;294;p8"/>
          <p:cNvPicPr preferRelativeResize="0"/>
          <p:nvPr/>
        </p:nvPicPr>
        <p:blipFill>
          <a:blip r:embed="rId4">
            <a:alphaModFix/>
          </a:blip>
          <a:stretch>
            <a:fillRect/>
          </a:stretch>
        </p:blipFill>
        <p:spPr>
          <a:xfrm>
            <a:off x="1291951" y="457200"/>
            <a:ext cx="6974670" cy="5473150"/>
          </a:xfrm>
          <a:prstGeom prst="rect">
            <a:avLst/>
          </a:prstGeom>
          <a:noFill/>
          <a:ln>
            <a:noFill/>
          </a:ln>
        </p:spPr>
      </p:pic>
      <p:sp>
        <p:nvSpPr>
          <p:cNvPr id="295" name="Google Shape;295;p8"/>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296" name="Google Shape;296;p8"/>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97" name="Google Shape;297;p8"/>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9"/>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ASHRAE TC 9.9 Overview</a:t>
            </a:r>
            <a:endParaRPr/>
          </a:p>
        </p:txBody>
      </p:sp>
      <p:sp>
        <p:nvSpPr>
          <p:cNvPr id="303" name="Google Shape;303;p9"/>
          <p:cNvSpPr txBox="1"/>
          <p:nvPr>
            <p:ph idx="1" type="body"/>
          </p:nvPr>
        </p:nvSpPr>
        <p:spPr>
          <a:xfrm>
            <a:off x="628650" y="752732"/>
            <a:ext cx="7886700" cy="5046900"/>
          </a:xfrm>
          <a:prstGeom prst="rect">
            <a:avLst/>
          </a:prstGeom>
          <a:noFill/>
          <a:ln>
            <a:noFill/>
          </a:ln>
        </p:spPr>
        <p:txBody>
          <a:bodyPr anchorCtr="0" anchor="t" bIns="45700" lIns="91425" spcFirstLastPara="1" rIns="91425" wrap="square" tIns="0">
            <a:normAutofit lnSpcReduction="20000"/>
          </a:bodyPr>
          <a:lstStyle/>
          <a:p>
            <a:pPr indent="0" lvl="0" marL="0" rtl="0" algn="l">
              <a:lnSpc>
                <a:spcPct val="90000"/>
              </a:lnSpc>
              <a:spcBef>
                <a:spcPts val="0"/>
              </a:spcBef>
              <a:spcAft>
                <a:spcPts val="0"/>
              </a:spcAft>
              <a:buClr>
                <a:schemeClr val="accent1"/>
              </a:buClr>
              <a:buSzPts val="2400"/>
              <a:buNone/>
            </a:pPr>
            <a:r>
              <a:rPr b="1" lang="en-US">
                <a:solidFill>
                  <a:schemeClr val="accent1"/>
                </a:solidFill>
              </a:rPr>
              <a:t>Title</a:t>
            </a:r>
            <a:endParaRPr/>
          </a:p>
          <a:p>
            <a:pPr indent="-228600" lvl="1" marL="685800" rtl="0" algn="l">
              <a:lnSpc>
                <a:spcPct val="90000"/>
              </a:lnSpc>
              <a:spcBef>
                <a:spcPts val="1200"/>
              </a:spcBef>
              <a:spcAft>
                <a:spcPts val="0"/>
              </a:spcAft>
              <a:buClr>
                <a:schemeClr val="dk1"/>
              </a:buClr>
              <a:buSzPts val="2000"/>
              <a:buChar char="•"/>
            </a:pPr>
            <a:r>
              <a:rPr lang="en-US"/>
              <a:t>Mission Critical Facilities, Data Centers, Technology Spaces, and Electronic Equipment</a:t>
            </a:r>
            <a:endParaRPr/>
          </a:p>
          <a:p>
            <a:pPr indent="-101600" lvl="1" marL="685800" rtl="0" algn="l">
              <a:lnSpc>
                <a:spcPct val="90000"/>
              </a:lnSpc>
              <a:spcBef>
                <a:spcPts val="600"/>
              </a:spcBef>
              <a:spcAft>
                <a:spcPts val="0"/>
              </a:spcAft>
              <a:buClr>
                <a:schemeClr val="dk1"/>
              </a:buClr>
              <a:buSzPts val="2000"/>
              <a:buNone/>
            </a:pPr>
            <a:r>
              <a:t/>
            </a:r>
            <a:endParaRPr/>
          </a:p>
          <a:p>
            <a:pPr indent="0" lvl="0" marL="0" rtl="0" algn="l">
              <a:lnSpc>
                <a:spcPct val="90000"/>
              </a:lnSpc>
              <a:spcBef>
                <a:spcPts val="1000"/>
              </a:spcBef>
              <a:spcAft>
                <a:spcPts val="0"/>
              </a:spcAft>
              <a:buClr>
                <a:schemeClr val="accent1"/>
              </a:buClr>
              <a:buSzPts val="2400"/>
              <a:buNone/>
            </a:pPr>
            <a:r>
              <a:rPr b="1" lang="en-US">
                <a:solidFill>
                  <a:schemeClr val="accent1"/>
                </a:solidFill>
              </a:rPr>
              <a:t>Purpose </a:t>
            </a:r>
            <a:endParaRPr/>
          </a:p>
          <a:p>
            <a:pPr indent="-228600" lvl="1" marL="685800" rtl="0" algn="l">
              <a:lnSpc>
                <a:spcPct val="90000"/>
              </a:lnSpc>
              <a:spcBef>
                <a:spcPts val="1200"/>
              </a:spcBef>
              <a:spcAft>
                <a:spcPts val="0"/>
              </a:spcAft>
              <a:buClr>
                <a:schemeClr val="dk1"/>
              </a:buClr>
              <a:buSzPts val="2000"/>
              <a:buChar char="•"/>
            </a:pPr>
            <a:r>
              <a:rPr lang="en-US"/>
              <a:t>To be recognized by ALL areas of the datacom industry as the UNBIASED engineering leader in HVAC and an effective provider of technical datacom information.</a:t>
            </a:r>
            <a:endParaRPr/>
          </a:p>
          <a:p>
            <a:pPr indent="-101600" lvl="1" marL="685800" rtl="0" algn="l">
              <a:lnSpc>
                <a:spcPct val="90000"/>
              </a:lnSpc>
              <a:spcBef>
                <a:spcPts val="600"/>
              </a:spcBef>
              <a:spcAft>
                <a:spcPts val="0"/>
              </a:spcAft>
              <a:buClr>
                <a:schemeClr val="dk1"/>
              </a:buClr>
              <a:buSzPts val="2000"/>
              <a:buNone/>
            </a:pPr>
            <a:r>
              <a:t/>
            </a:r>
            <a:endParaRPr/>
          </a:p>
          <a:p>
            <a:pPr indent="0" lvl="0" marL="0" rtl="0" algn="l">
              <a:lnSpc>
                <a:spcPct val="90000"/>
              </a:lnSpc>
              <a:spcBef>
                <a:spcPts val="1000"/>
              </a:spcBef>
              <a:spcAft>
                <a:spcPts val="0"/>
              </a:spcAft>
              <a:buClr>
                <a:schemeClr val="accent1"/>
              </a:buClr>
              <a:buSzPts val="2400"/>
              <a:buNone/>
            </a:pPr>
            <a:r>
              <a:rPr b="1" lang="en-US">
                <a:solidFill>
                  <a:schemeClr val="accent1"/>
                </a:solidFill>
              </a:rPr>
              <a:t>Scope</a:t>
            </a:r>
            <a:endParaRPr/>
          </a:p>
          <a:p>
            <a:pPr indent="-228600" lvl="1" marL="685800" rtl="0" algn="l">
              <a:lnSpc>
                <a:spcPct val="90000"/>
              </a:lnSpc>
              <a:spcBef>
                <a:spcPts val="1200"/>
              </a:spcBef>
              <a:spcAft>
                <a:spcPts val="0"/>
              </a:spcAft>
              <a:buClr>
                <a:schemeClr val="dk1"/>
              </a:buClr>
              <a:buSzPts val="2000"/>
              <a:buChar char="•"/>
            </a:pPr>
            <a:r>
              <a:rPr lang="en-US"/>
              <a:t>All things datacom facilities: datacom refers to data processing and communication facilities. It includes rooms or closets used for communication, computers, or electronic equipment</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304" name="Google Shape;304;p9"/>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305" name="Google Shape;305;p9"/>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306" name="Google Shape;306;p9"/>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0"/>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Introductions</a:t>
            </a:r>
            <a:endParaRPr/>
          </a:p>
        </p:txBody>
      </p:sp>
      <p:sp>
        <p:nvSpPr>
          <p:cNvPr id="312" name="Google Shape;312;p10"/>
          <p:cNvSpPr txBox="1"/>
          <p:nvPr>
            <p:ph idx="1" type="body"/>
          </p:nvPr>
        </p:nvSpPr>
        <p:spPr>
          <a:xfrm>
            <a:off x="628650" y="752732"/>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In Room Only</a:t>
            </a:r>
            <a:endParaRPr/>
          </a:p>
          <a:p>
            <a:pPr indent="-228600" lvl="1" marL="685800" rtl="0" algn="l">
              <a:lnSpc>
                <a:spcPct val="90000"/>
              </a:lnSpc>
              <a:spcBef>
                <a:spcPts val="1200"/>
              </a:spcBef>
              <a:spcAft>
                <a:spcPts val="0"/>
              </a:spcAft>
              <a:buClr>
                <a:schemeClr val="dk1"/>
              </a:buClr>
              <a:buSzPts val="2000"/>
              <a:buChar char="•"/>
            </a:pPr>
            <a:r>
              <a:rPr lang="en-US"/>
              <a:t>Name</a:t>
            </a:r>
            <a:endParaRPr/>
          </a:p>
          <a:p>
            <a:pPr indent="-228600" lvl="1" marL="685800" rtl="0" algn="l">
              <a:lnSpc>
                <a:spcPct val="90000"/>
              </a:lnSpc>
              <a:spcBef>
                <a:spcPts val="600"/>
              </a:spcBef>
              <a:spcAft>
                <a:spcPts val="0"/>
              </a:spcAft>
              <a:buClr>
                <a:schemeClr val="dk1"/>
              </a:buClr>
              <a:buSzPts val="2000"/>
              <a:buChar char="•"/>
            </a:pPr>
            <a:r>
              <a:rPr lang="en-US"/>
              <a:t>Business Title</a:t>
            </a:r>
            <a:endParaRPr/>
          </a:p>
          <a:p>
            <a:pPr indent="-228600" lvl="1" marL="685800" rtl="0" algn="l">
              <a:lnSpc>
                <a:spcPct val="90000"/>
              </a:lnSpc>
              <a:spcBef>
                <a:spcPts val="600"/>
              </a:spcBef>
              <a:spcAft>
                <a:spcPts val="0"/>
              </a:spcAft>
              <a:buClr>
                <a:schemeClr val="dk1"/>
              </a:buClr>
              <a:buSzPts val="2000"/>
              <a:buChar char="•"/>
            </a:pPr>
            <a:r>
              <a:rPr lang="en-US"/>
              <a:t>TC Membership Status:</a:t>
            </a:r>
            <a:endParaRPr/>
          </a:p>
          <a:p>
            <a:pPr indent="-228600" lvl="2" marL="1143000" rtl="0" algn="l">
              <a:lnSpc>
                <a:spcPct val="90000"/>
              </a:lnSpc>
              <a:spcBef>
                <a:spcPts val="500"/>
              </a:spcBef>
              <a:spcAft>
                <a:spcPts val="0"/>
              </a:spcAft>
              <a:buClr>
                <a:schemeClr val="dk1"/>
              </a:buClr>
              <a:buSzPts val="1800"/>
              <a:buChar char="•"/>
            </a:pPr>
            <a:r>
              <a:rPr lang="en-US"/>
              <a:t>Voting Member</a:t>
            </a:r>
            <a:endParaRPr/>
          </a:p>
          <a:p>
            <a:pPr indent="-228600" lvl="2" marL="1143000" rtl="0" algn="l">
              <a:lnSpc>
                <a:spcPct val="90000"/>
              </a:lnSpc>
              <a:spcBef>
                <a:spcPts val="500"/>
              </a:spcBef>
              <a:spcAft>
                <a:spcPts val="0"/>
              </a:spcAft>
              <a:buClr>
                <a:schemeClr val="dk1"/>
              </a:buClr>
              <a:buSzPts val="1800"/>
              <a:buChar char="•"/>
            </a:pPr>
            <a:r>
              <a:rPr lang="en-US"/>
              <a:t>Corresponding Member</a:t>
            </a:r>
            <a:endParaRPr/>
          </a:p>
          <a:p>
            <a:pPr indent="-228600" lvl="2" marL="1143000" rtl="0" algn="l">
              <a:lnSpc>
                <a:spcPct val="90000"/>
              </a:lnSpc>
              <a:spcBef>
                <a:spcPts val="500"/>
              </a:spcBef>
              <a:spcAft>
                <a:spcPts val="0"/>
              </a:spcAft>
              <a:buClr>
                <a:schemeClr val="dk1"/>
              </a:buClr>
              <a:buSzPts val="1800"/>
              <a:buChar char="•"/>
            </a:pPr>
            <a:r>
              <a:rPr lang="en-US"/>
              <a:t>Provisional Corresponding Member</a:t>
            </a:r>
            <a:endParaRPr/>
          </a:p>
          <a:p>
            <a:pPr indent="-228600" lvl="2" marL="1143000" rtl="0" algn="l">
              <a:lnSpc>
                <a:spcPct val="90000"/>
              </a:lnSpc>
              <a:spcBef>
                <a:spcPts val="500"/>
              </a:spcBef>
              <a:spcAft>
                <a:spcPts val="0"/>
              </a:spcAft>
              <a:buClr>
                <a:schemeClr val="dk1"/>
              </a:buClr>
              <a:buSzPts val="1800"/>
              <a:buChar char="•"/>
            </a:pPr>
            <a:r>
              <a:rPr lang="en-US"/>
              <a:t>Guest</a:t>
            </a:r>
            <a:endParaRPr/>
          </a:p>
          <a:p>
            <a:pPr indent="-228600" lvl="1" marL="685800" rtl="0" algn="l">
              <a:lnSpc>
                <a:spcPct val="90000"/>
              </a:lnSpc>
              <a:spcBef>
                <a:spcPts val="600"/>
              </a:spcBef>
              <a:spcAft>
                <a:spcPts val="0"/>
              </a:spcAft>
              <a:buClr>
                <a:schemeClr val="dk1"/>
              </a:buClr>
              <a:buSzPts val="2000"/>
              <a:buChar char="•"/>
            </a:pPr>
            <a:r>
              <a:rPr lang="en-US"/>
              <a:t>TC Leadership &amp; Subcommittee Membership</a:t>
            </a:r>
            <a:endParaRPr/>
          </a:p>
          <a:p>
            <a:pPr indent="-228600" lvl="2" marL="1143000" rtl="0" algn="l">
              <a:lnSpc>
                <a:spcPct val="90000"/>
              </a:lnSpc>
              <a:spcBef>
                <a:spcPts val="500"/>
              </a:spcBef>
              <a:spcAft>
                <a:spcPts val="0"/>
              </a:spcAft>
              <a:buClr>
                <a:schemeClr val="dk1"/>
              </a:buClr>
              <a:buSzPts val="1800"/>
              <a:buChar char="•"/>
            </a:pPr>
            <a:r>
              <a:rPr lang="en-US"/>
              <a:t>Subcommittee Chair</a:t>
            </a:r>
            <a:endParaRPr/>
          </a:p>
          <a:p>
            <a:pPr indent="-228600" lvl="2" marL="1143000" rtl="0" algn="l">
              <a:lnSpc>
                <a:spcPct val="90000"/>
              </a:lnSpc>
              <a:spcBef>
                <a:spcPts val="500"/>
              </a:spcBef>
              <a:spcAft>
                <a:spcPts val="0"/>
              </a:spcAft>
              <a:buClr>
                <a:schemeClr val="dk1"/>
              </a:buClr>
              <a:buSzPts val="1800"/>
              <a:buChar char="•"/>
            </a:pPr>
            <a:r>
              <a:rPr lang="en-US"/>
              <a:t>Liaison</a:t>
            </a:r>
            <a:endParaRPr/>
          </a:p>
          <a:p>
            <a:pPr indent="-228600" lvl="2" marL="1143000" rtl="0" algn="l">
              <a:lnSpc>
                <a:spcPct val="90000"/>
              </a:lnSpc>
              <a:spcBef>
                <a:spcPts val="500"/>
              </a:spcBef>
              <a:spcAft>
                <a:spcPts val="0"/>
              </a:spcAft>
              <a:buClr>
                <a:schemeClr val="dk1"/>
              </a:buClr>
              <a:buSzPts val="1800"/>
              <a:buChar char="•"/>
            </a:pPr>
            <a:r>
              <a:rPr lang="en-US"/>
              <a:t>Subcommittee membership</a:t>
            </a:r>
            <a:endParaRPr/>
          </a:p>
          <a:p>
            <a:pPr indent="-114300" lvl="2" marL="1143000" rtl="0" algn="l">
              <a:lnSpc>
                <a:spcPct val="90000"/>
              </a:lnSpc>
              <a:spcBef>
                <a:spcPts val="500"/>
              </a:spcBef>
              <a:spcAft>
                <a:spcPts val="0"/>
              </a:spcAft>
              <a:buClr>
                <a:schemeClr val="dk1"/>
              </a:buClr>
              <a:buSzPts val="1800"/>
              <a:buNone/>
            </a:pPr>
            <a:r>
              <a:t/>
            </a:r>
            <a:endParaRPr/>
          </a:p>
          <a:p>
            <a:pPr indent="-76200" lvl="0" marL="228600" rtl="0" algn="l">
              <a:lnSpc>
                <a:spcPct val="90000"/>
              </a:lnSpc>
              <a:spcBef>
                <a:spcPts val="1000"/>
              </a:spcBef>
              <a:spcAft>
                <a:spcPts val="0"/>
              </a:spcAft>
              <a:buClr>
                <a:schemeClr val="dk1"/>
              </a:buClr>
              <a:buSzPts val="2400"/>
              <a:buNone/>
            </a:pPr>
            <a:r>
              <a:t/>
            </a:r>
            <a:endParaRPr/>
          </a:p>
        </p:txBody>
      </p:sp>
      <p:sp>
        <p:nvSpPr>
          <p:cNvPr id="313" name="Google Shape;313;p10"/>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314" name="Google Shape;314;p10"/>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315" name="Google Shape;315;p10"/>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11"/>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Join TC 9.9</a:t>
            </a:r>
            <a:endParaRPr/>
          </a:p>
        </p:txBody>
      </p:sp>
      <p:sp>
        <p:nvSpPr>
          <p:cNvPr id="321" name="Google Shape;321;p11"/>
          <p:cNvSpPr/>
          <p:nvPr/>
        </p:nvSpPr>
        <p:spPr>
          <a:xfrm>
            <a:off x="1230101" y="5645627"/>
            <a:ext cx="6665607" cy="461665"/>
          </a:xfrm>
          <a:prstGeom prst="rect">
            <a:avLst/>
          </a:prstGeom>
          <a:noFill/>
          <a:ln cap="flat" cmpd="sng" w="127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accent1"/>
                </a:solidFill>
                <a:latin typeface="Arial"/>
                <a:ea typeface="Arial"/>
                <a:cs typeface="Arial"/>
                <a:sym typeface="Arial"/>
              </a:rPr>
              <a:t>http://tc0909.ashraetcs.org/membership.php</a:t>
            </a:r>
            <a:endParaRPr b="1" sz="2400">
              <a:solidFill>
                <a:schemeClr val="accent1"/>
              </a:solidFill>
              <a:latin typeface="Arial"/>
              <a:ea typeface="Arial"/>
              <a:cs typeface="Arial"/>
              <a:sym typeface="Arial"/>
            </a:endParaRPr>
          </a:p>
        </p:txBody>
      </p:sp>
      <p:pic>
        <p:nvPicPr>
          <p:cNvPr id="322" name="Google Shape;322;p11"/>
          <p:cNvPicPr preferRelativeResize="0"/>
          <p:nvPr/>
        </p:nvPicPr>
        <p:blipFill>
          <a:blip r:embed="rId3">
            <a:alphaModFix/>
          </a:blip>
          <a:stretch>
            <a:fillRect/>
          </a:stretch>
        </p:blipFill>
        <p:spPr>
          <a:xfrm>
            <a:off x="0" y="609600"/>
            <a:ext cx="9144000" cy="4679009"/>
          </a:xfrm>
          <a:prstGeom prst="rect">
            <a:avLst/>
          </a:prstGeom>
          <a:noFill/>
          <a:ln>
            <a:noFill/>
          </a:ln>
        </p:spPr>
      </p:pic>
      <p:sp>
        <p:nvSpPr>
          <p:cNvPr id="323" name="Google Shape;323;p1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324" name="Google Shape;324;p1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325" name="Google Shape;325;p1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g2b19f296ab3_0_94"/>
          <p:cNvSpPr txBox="1"/>
          <p:nvPr>
            <p:ph type="title"/>
          </p:nvPr>
        </p:nvSpPr>
        <p:spPr>
          <a:xfrm>
            <a:off x="628651" y="1"/>
            <a:ext cx="8515500" cy="4572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3200"/>
              <a:buFont typeface="Calibri"/>
              <a:buNone/>
            </a:pPr>
            <a:r>
              <a:rPr lang="en-US"/>
              <a:t>Join TC 9.9</a:t>
            </a:r>
            <a:endParaRPr/>
          </a:p>
        </p:txBody>
      </p:sp>
      <p:sp>
        <p:nvSpPr>
          <p:cNvPr id="332" name="Google Shape;332;g2b19f296ab3_0_94"/>
          <p:cNvSpPr txBox="1"/>
          <p:nvPr>
            <p:ph idx="12" type="sldNum"/>
          </p:nvPr>
        </p:nvSpPr>
        <p:spPr>
          <a:xfrm>
            <a:off x="6457950" y="6454329"/>
            <a:ext cx="20574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333" name="Google Shape;333;g2b19f296ab3_0_94"/>
          <p:cNvSpPr txBox="1"/>
          <p:nvPr/>
        </p:nvSpPr>
        <p:spPr>
          <a:xfrm>
            <a:off x="150750" y="5850075"/>
            <a:ext cx="88425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400">
                <a:solidFill>
                  <a:schemeClr val="dk1"/>
                </a:solidFill>
              </a:rPr>
              <a:t>https://eweb.ashrae.org/eweb/TS_ProvisionalSignup.html</a:t>
            </a:r>
            <a:endParaRPr/>
          </a:p>
        </p:txBody>
      </p:sp>
      <p:pic>
        <p:nvPicPr>
          <p:cNvPr id="334" name="Google Shape;334;g2b19f296ab3_0_94"/>
          <p:cNvPicPr preferRelativeResize="0"/>
          <p:nvPr/>
        </p:nvPicPr>
        <p:blipFill>
          <a:blip r:embed="rId3">
            <a:alphaModFix/>
          </a:blip>
          <a:stretch>
            <a:fillRect/>
          </a:stretch>
        </p:blipFill>
        <p:spPr>
          <a:xfrm>
            <a:off x="2865150" y="533400"/>
            <a:ext cx="3413700" cy="5292425"/>
          </a:xfrm>
          <a:prstGeom prst="rect">
            <a:avLst/>
          </a:prstGeom>
          <a:noFill/>
          <a:ln>
            <a:noFill/>
          </a:ln>
        </p:spPr>
      </p:pic>
      <p:sp>
        <p:nvSpPr>
          <p:cNvPr id="335" name="Google Shape;335;g2b19f296ab3_0_94"/>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336" name="Google Shape;336;g2b19f296ab3_0_94"/>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337" name="Google Shape;337;g2b19f296ab3_0_94"/>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2"/>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Membership</a:t>
            </a:r>
            <a:endParaRPr/>
          </a:p>
        </p:txBody>
      </p:sp>
      <p:sp>
        <p:nvSpPr>
          <p:cNvPr id="344" name="Google Shape;344;p12"/>
          <p:cNvSpPr txBox="1"/>
          <p:nvPr>
            <p:ph idx="1" type="body"/>
          </p:nvPr>
        </p:nvSpPr>
        <p:spPr>
          <a:xfrm>
            <a:off x="558301" y="568396"/>
            <a:ext cx="8149958" cy="4598169"/>
          </a:xfrm>
          <a:prstGeom prst="rect">
            <a:avLst/>
          </a:prstGeom>
          <a:noFill/>
          <a:ln>
            <a:noFill/>
          </a:ln>
        </p:spPr>
        <p:txBody>
          <a:bodyPr anchorCtr="0" anchor="t" bIns="45700" lIns="91425" spcFirstLastPara="1" rIns="91425" wrap="square" tIns="0">
            <a:normAutofit lnSpcReduction="10000"/>
          </a:bodyPr>
          <a:lstStyle/>
          <a:p>
            <a:pPr indent="-228600" lvl="0" marL="228600" rtl="0" algn="l">
              <a:lnSpc>
                <a:spcPct val="90000"/>
              </a:lnSpc>
              <a:spcBef>
                <a:spcPts val="0"/>
              </a:spcBef>
              <a:spcAft>
                <a:spcPts val="0"/>
              </a:spcAft>
              <a:buClr>
                <a:srgbClr val="2F5496"/>
              </a:buClr>
              <a:buSzPts val="2400"/>
              <a:buChar char="•"/>
            </a:pPr>
            <a:r>
              <a:rPr lang="en-US">
                <a:solidFill>
                  <a:srgbClr val="2F5496"/>
                </a:solidFill>
              </a:rPr>
              <a:t>Provisional Corresponding Members</a:t>
            </a:r>
            <a:endParaRPr/>
          </a:p>
          <a:p>
            <a:pPr indent="-228600" lvl="1" marL="685800" rtl="0" algn="l">
              <a:lnSpc>
                <a:spcPct val="90000"/>
              </a:lnSpc>
              <a:spcBef>
                <a:spcPts val="1200"/>
              </a:spcBef>
              <a:spcAft>
                <a:spcPts val="0"/>
              </a:spcAft>
              <a:buClr>
                <a:schemeClr val="dk1"/>
              </a:buClr>
              <a:buSzPts val="2000"/>
              <a:buChar char="•"/>
            </a:pPr>
            <a:r>
              <a:rPr lang="en-US"/>
              <a:t>Additions to Roster between roster update cycles.</a:t>
            </a:r>
            <a:endParaRPr/>
          </a:p>
          <a:p>
            <a:pPr indent="-228600" lvl="1" marL="685800" rtl="0" algn="l">
              <a:lnSpc>
                <a:spcPct val="90000"/>
              </a:lnSpc>
              <a:spcBef>
                <a:spcPts val="600"/>
              </a:spcBef>
              <a:spcAft>
                <a:spcPts val="0"/>
              </a:spcAft>
              <a:buClr>
                <a:schemeClr val="dk1"/>
              </a:buClr>
              <a:buSzPts val="2000"/>
              <a:buChar char="•"/>
            </a:pPr>
            <a:r>
              <a:rPr lang="en-US" sz="2000"/>
              <a:t>Roster update always due Tuesday following main meeting during Winter Conference.</a:t>
            </a:r>
            <a:endParaRPr/>
          </a:p>
          <a:p>
            <a:pPr indent="-228600" lvl="1" marL="685800" rtl="0" algn="l">
              <a:lnSpc>
                <a:spcPct val="90000"/>
              </a:lnSpc>
              <a:spcBef>
                <a:spcPts val="600"/>
              </a:spcBef>
              <a:spcAft>
                <a:spcPts val="0"/>
              </a:spcAft>
              <a:buClr>
                <a:schemeClr val="dk1"/>
              </a:buClr>
              <a:buSzPts val="2000"/>
              <a:buChar char="•"/>
            </a:pPr>
            <a:r>
              <a:rPr lang="en-US"/>
              <a:t>Usually at the request of someone wanting to participate.</a:t>
            </a:r>
            <a:endParaRPr/>
          </a:p>
          <a:p>
            <a:pPr indent="-228600" lvl="1" marL="685800" rtl="0" algn="l">
              <a:lnSpc>
                <a:spcPct val="90000"/>
              </a:lnSpc>
              <a:spcBef>
                <a:spcPts val="600"/>
              </a:spcBef>
              <a:spcAft>
                <a:spcPts val="0"/>
              </a:spcAft>
              <a:buClr>
                <a:schemeClr val="dk1"/>
              </a:buClr>
              <a:buSzPts val="2000"/>
              <a:buChar char="•"/>
            </a:pPr>
            <a:r>
              <a:rPr lang="en-US"/>
              <a:t>If no action by TC leadership dropped from Roster after 2 years.</a:t>
            </a:r>
            <a:endParaRPr/>
          </a:p>
          <a:p>
            <a:pPr indent="-228600" lvl="0" marL="228600" rtl="0" algn="l">
              <a:lnSpc>
                <a:spcPct val="90000"/>
              </a:lnSpc>
              <a:spcBef>
                <a:spcPts val="1000"/>
              </a:spcBef>
              <a:spcAft>
                <a:spcPts val="0"/>
              </a:spcAft>
              <a:buClr>
                <a:srgbClr val="2F5496"/>
              </a:buClr>
              <a:buSzPts val="2400"/>
              <a:buChar char="•"/>
            </a:pPr>
            <a:r>
              <a:rPr lang="en-US">
                <a:solidFill>
                  <a:srgbClr val="2F5496"/>
                </a:solidFill>
              </a:rPr>
              <a:t>Corresponding Members</a:t>
            </a:r>
            <a:endParaRPr/>
          </a:p>
          <a:p>
            <a:pPr indent="-228600" lvl="1" marL="685800" rtl="0" algn="l">
              <a:lnSpc>
                <a:spcPct val="90000"/>
              </a:lnSpc>
              <a:spcBef>
                <a:spcPts val="1200"/>
              </a:spcBef>
              <a:spcAft>
                <a:spcPts val="0"/>
              </a:spcAft>
              <a:buClr>
                <a:schemeClr val="dk1"/>
              </a:buClr>
              <a:buSzPts val="2000"/>
              <a:buChar char="•"/>
            </a:pPr>
            <a:r>
              <a:rPr lang="en-US"/>
              <a:t>Expected to participate in TC activities.</a:t>
            </a:r>
            <a:endParaRPr/>
          </a:p>
          <a:p>
            <a:pPr indent="-228600" lvl="1" marL="685800" rtl="0" algn="l">
              <a:lnSpc>
                <a:spcPct val="90000"/>
              </a:lnSpc>
              <a:spcBef>
                <a:spcPts val="600"/>
              </a:spcBef>
              <a:spcAft>
                <a:spcPts val="0"/>
              </a:spcAft>
              <a:buClr>
                <a:schemeClr val="dk1"/>
              </a:buClr>
              <a:buSzPts val="2000"/>
              <a:buChar char="•"/>
            </a:pPr>
            <a:r>
              <a:rPr lang="en-US"/>
              <a:t>Attend Meetings when possible.</a:t>
            </a:r>
            <a:endParaRPr/>
          </a:p>
          <a:p>
            <a:pPr indent="-228600" lvl="1" marL="685800" rtl="0" algn="l">
              <a:lnSpc>
                <a:spcPct val="90000"/>
              </a:lnSpc>
              <a:spcBef>
                <a:spcPts val="600"/>
              </a:spcBef>
              <a:spcAft>
                <a:spcPts val="0"/>
              </a:spcAft>
              <a:buClr>
                <a:schemeClr val="dk1"/>
              </a:buClr>
              <a:buSzPts val="2000"/>
              <a:buChar char="•"/>
            </a:pPr>
            <a:r>
              <a:rPr lang="en-US"/>
              <a:t>May serve as Vice-Chair or Secretary of TC if they attend meetings regularly.</a:t>
            </a:r>
            <a:endParaRPr/>
          </a:p>
          <a:p>
            <a:pPr indent="-228600" lvl="1" marL="685800" rtl="0" algn="l">
              <a:lnSpc>
                <a:spcPct val="90000"/>
              </a:lnSpc>
              <a:spcBef>
                <a:spcPts val="600"/>
              </a:spcBef>
              <a:spcAft>
                <a:spcPts val="0"/>
              </a:spcAft>
              <a:buClr>
                <a:schemeClr val="dk1"/>
              </a:buClr>
              <a:buSzPts val="2000"/>
              <a:buChar char="•"/>
            </a:pPr>
            <a:r>
              <a:rPr lang="en-US"/>
              <a:t>Can be Voting Members.</a:t>
            </a:r>
            <a:endParaRPr/>
          </a:p>
          <a:p>
            <a:pPr indent="-228600" lvl="1" marL="685800" rtl="0" algn="l">
              <a:lnSpc>
                <a:spcPct val="90000"/>
              </a:lnSpc>
              <a:spcBef>
                <a:spcPts val="600"/>
              </a:spcBef>
              <a:spcAft>
                <a:spcPts val="0"/>
              </a:spcAft>
              <a:buClr>
                <a:schemeClr val="dk1"/>
              </a:buClr>
              <a:buSzPts val="2000"/>
              <a:buChar char="•"/>
            </a:pPr>
            <a:r>
              <a:rPr lang="en-US"/>
              <a:t>Can serve as a subcommittee chair.</a:t>
            </a:r>
            <a:endParaRPr/>
          </a:p>
        </p:txBody>
      </p:sp>
      <p:sp>
        <p:nvSpPr>
          <p:cNvPr id="345" name="Google Shape;345;p12"/>
          <p:cNvSpPr txBox="1"/>
          <p:nvPr/>
        </p:nvSpPr>
        <p:spPr>
          <a:xfrm>
            <a:off x="5654346" y="5134859"/>
            <a:ext cx="3053913" cy="954107"/>
          </a:xfrm>
          <a:prstGeom prst="rect">
            <a:avLst/>
          </a:prstGeom>
          <a:noFill/>
          <a:ln cap="flat" cmpd="sng" w="9525">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0000"/>
                </a:solidFill>
                <a:latin typeface="Calibri"/>
                <a:ea typeface="Calibri"/>
                <a:cs typeface="Calibri"/>
                <a:sym typeface="Calibri"/>
              </a:rPr>
              <a:t>Keep Your ASHRAE </a:t>
            </a:r>
            <a:endParaRPr/>
          </a:p>
          <a:p>
            <a:pPr indent="0" lvl="0" marL="0" marR="0" rtl="0" algn="ctr">
              <a:spcBef>
                <a:spcPts val="0"/>
              </a:spcBef>
              <a:spcAft>
                <a:spcPts val="0"/>
              </a:spcAft>
              <a:buNone/>
            </a:pPr>
            <a:r>
              <a:rPr b="1" lang="en-US" sz="2800">
                <a:solidFill>
                  <a:srgbClr val="FF0000"/>
                </a:solidFill>
                <a:latin typeface="Calibri"/>
                <a:ea typeface="Calibri"/>
                <a:cs typeface="Calibri"/>
                <a:sym typeface="Calibri"/>
              </a:rPr>
              <a:t>Profile Updated!</a:t>
            </a:r>
            <a:endParaRPr/>
          </a:p>
        </p:txBody>
      </p:sp>
      <p:sp>
        <p:nvSpPr>
          <p:cNvPr id="346" name="Google Shape;346;p12"/>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347" name="Google Shape;347;p12"/>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348" name="Google Shape;348;p12"/>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13"/>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TC 9.9 Officers</a:t>
            </a:r>
            <a:endParaRPr/>
          </a:p>
        </p:txBody>
      </p:sp>
      <p:pic>
        <p:nvPicPr>
          <p:cNvPr id="355" name="Google Shape;355;p13"/>
          <p:cNvPicPr preferRelativeResize="0"/>
          <p:nvPr/>
        </p:nvPicPr>
        <p:blipFill rotWithShape="1">
          <a:blip r:embed="rId3">
            <a:alphaModFix/>
          </a:blip>
          <a:srcRect b="66232" l="34866" r="33783" t="2097"/>
          <a:stretch/>
        </p:blipFill>
        <p:spPr>
          <a:xfrm>
            <a:off x="4957137" y="523131"/>
            <a:ext cx="777240" cy="914400"/>
          </a:xfrm>
          <a:prstGeom prst="rect">
            <a:avLst/>
          </a:prstGeom>
          <a:noFill/>
          <a:ln>
            <a:noFill/>
          </a:ln>
        </p:spPr>
      </p:pic>
      <p:pic>
        <p:nvPicPr>
          <p:cNvPr id="356" name="Google Shape;356;p13"/>
          <p:cNvPicPr preferRelativeResize="0"/>
          <p:nvPr/>
        </p:nvPicPr>
        <p:blipFill rotWithShape="1">
          <a:blip r:embed="rId4">
            <a:alphaModFix/>
          </a:blip>
          <a:srcRect b="9999" l="8991" r="13825" t="0"/>
          <a:stretch/>
        </p:blipFill>
        <p:spPr>
          <a:xfrm>
            <a:off x="4957137" y="2460393"/>
            <a:ext cx="777240" cy="914400"/>
          </a:xfrm>
          <a:prstGeom prst="rect">
            <a:avLst/>
          </a:prstGeom>
          <a:noFill/>
          <a:ln>
            <a:noFill/>
          </a:ln>
        </p:spPr>
      </p:pic>
      <p:pic>
        <p:nvPicPr>
          <p:cNvPr id="357" name="Google Shape;357;p13"/>
          <p:cNvPicPr preferRelativeResize="0"/>
          <p:nvPr/>
        </p:nvPicPr>
        <p:blipFill rotWithShape="1">
          <a:blip r:embed="rId5">
            <a:alphaModFix/>
          </a:blip>
          <a:srcRect b="0" l="0" r="0" t="0"/>
          <a:stretch/>
        </p:blipFill>
        <p:spPr>
          <a:xfrm>
            <a:off x="4957137" y="5367876"/>
            <a:ext cx="777240" cy="914400"/>
          </a:xfrm>
          <a:prstGeom prst="rect">
            <a:avLst/>
          </a:prstGeom>
          <a:noFill/>
          <a:ln>
            <a:noFill/>
          </a:ln>
        </p:spPr>
      </p:pic>
      <p:pic>
        <p:nvPicPr>
          <p:cNvPr id="358" name="Google Shape;358;p13"/>
          <p:cNvPicPr preferRelativeResize="0"/>
          <p:nvPr/>
        </p:nvPicPr>
        <p:blipFill rotWithShape="1">
          <a:blip r:embed="rId6">
            <a:alphaModFix/>
          </a:blip>
          <a:srcRect b="5169" l="0" r="0" t="4517"/>
          <a:stretch/>
        </p:blipFill>
        <p:spPr>
          <a:xfrm>
            <a:off x="223456" y="5372100"/>
            <a:ext cx="777240" cy="914400"/>
          </a:xfrm>
          <a:prstGeom prst="rect">
            <a:avLst/>
          </a:prstGeom>
          <a:noFill/>
          <a:ln>
            <a:noFill/>
          </a:ln>
        </p:spPr>
      </p:pic>
      <p:sp>
        <p:nvSpPr>
          <p:cNvPr id="359" name="Google Shape;359;p13"/>
          <p:cNvSpPr/>
          <p:nvPr/>
        </p:nvSpPr>
        <p:spPr>
          <a:xfrm>
            <a:off x="4957137" y="3430962"/>
            <a:ext cx="777240" cy="914400"/>
          </a:xfrm>
          <a:prstGeom prst="rect">
            <a:avLst/>
          </a:prstGeom>
          <a:solidFill>
            <a:srgbClr val="BFBFB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pic>
        <p:nvPicPr>
          <p:cNvPr id="360" name="Google Shape;360;p13"/>
          <p:cNvPicPr preferRelativeResize="0"/>
          <p:nvPr/>
        </p:nvPicPr>
        <p:blipFill rotWithShape="1">
          <a:blip r:embed="rId7">
            <a:alphaModFix/>
          </a:blip>
          <a:srcRect b="10268" l="16949" r="6779" t="0"/>
          <a:stretch/>
        </p:blipFill>
        <p:spPr>
          <a:xfrm>
            <a:off x="4957137" y="4401531"/>
            <a:ext cx="777240" cy="914400"/>
          </a:xfrm>
          <a:prstGeom prst="rect">
            <a:avLst/>
          </a:prstGeom>
          <a:noFill/>
          <a:ln>
            <a:noFill/>
          </a:ln>
        </p:spPr>
      </p:pic>
      <p:pic>
        <p:nvPicPr>
          <p:cNvPr id="361" name="Google Shape;361;p13"/>
          <p:cNvPicPr preferRelativeResize="0"/>
          <p:nvPr/>
        </p:nvPicPr>
        <p:blipFill rotWithShape="1">
          <a:blip r:embed="rId8">
            <a:alphaModFix/>
          </a:blip>
          <a:srcRect b="0" l="0" r="0" t="0"/>
          <a:stretch/>
        </p:blipFill>
        <p:spPr>
          <a:xfrm>
            <a:off x="223456" y="4401531"/>
            <a:ext cx="777240" cy="914400"/>
          </a:xfrm>
          <a:prstGeom prst="rect">
            <a:avLst/>
          </a:prstGeom>
          <a:noFill/>
          <a:ln>
            <a:noFill/>
          </a:ln>
        </p:spPr>
      </p:pic>
      <p:pic>
        <p:nvPicPr>
          <p:cNvPr descr="A person wearing glasses&#10;&#10;Description automatically generated with medium confidence" id="362" name="Google Shape;362;p13"/>
          <p:cNvPicPr preferRelativeResize="0"/>
          <p:nvPr/>
        </p:nvPicPr>
        <p:blipFill rotWithShape="1">
          <a:blip r:embed="rId9">
            <a:alphaModFix/>
          </a:blip>
          <a:srcRect b="0" l="8000" r="6999" t="0"/>
          <a:stretch/>
        </p:blipFill>
        <p:spPr>
          <a:xfrm>
            <a:off x="223456" y="3430962"/>
            <a:ext cx="777240" cy="914400"/>
          </a:xfrm>
          <a:prstGeom prst="rect">
            <a:avLst/>
          </a:prstGeom>
          <a:noFill/>
          <a:ln>
            <a:noFill/>
          </a:ln>
        </p:spPr>
      </p:pic>
      <p:pic>
        <p:nvPicPr>
          <p:cNvPr descr="image" id="363" name="Google Shape;363;p13"/>
          <p:cNvPicPr preferRelativeResize="0"/>
          <p:nvPr/>
        </p:nvPicPr>
        <p:blipFill rotWithShape="1">
          <a:blip r:embed="rId10">
            <a:alphaModFix/>
          </a:blip>
          <a:srcRect b="0" l="16270" r="0" t="0"/>
          <a:stretch/>
        </p:blipFill>
        <p:spPr>
          <a:xfrm>
            <a:off x="4957137" y="1489824"/>
            <a:ext cx="777240" cy="914400"/>
          </a:xfrm>
          <a:prstGeom prst="rect">
            <a:avLst/>
          </a:prstGeom>
          <a:noFill/>
          <a:ln>
            <a:noFill/>
          </a:ln>
        </p:spPr>
      </p:pic>
      <p:pic>
        <p:nvPicPr>
          <p:cNvPr descr="A person in a suit&#10;&#10;Description automatically generated with medium confidence" id="364" name="Google Shape;364;p13"/>
          <p:cNvPicPr preferRelativeResize="0"/>
          <p:nvPr/>
        </p:nvPicPr>
        <p:blipFill rotWithShape="1">
          <a:blip r:embed="rId11">
            <a:alphaModFix/>
          </a:blip>
          <a:srcRect b="35107" l="21207" r="24805" t="0"/>
          <a:stretch/>
        </p:blipFill>
        <p:spPr>
          <a:xfrm>
            <a:off x="224681" y="2460393"/>
            <a:ext cx="777240" cy="914400"/>
          </a:xfrm>
          <a:prstGeom prst="rect">
            <a:avLst/>
          </a:prstGeom>
          <a:noFill/>
          <a:ln>
            <a:noFill/>
          </a:ln>
        </p:spPr>
      </p:pic>
      <p:sp>
        <p:nvSpPr>
          <p:cNvPr id="365" name="Google Shape;365;p13"/>
          <p:cNvSpPr txBox="1"/>
          <p:nvPr/>
        </p:nvSpPr>
        <p:spPr>
          <a:xfrm>
            <a:off x="1026370" y="523131"/>
            <a:ext cx="3374669"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Matt Koukl</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Affiliated Engineers, Inc.</a:t>
            </a:r>
            <a:endParaRPr/>
          </a:p>
        </p:txBody>
      </p:sp>
      <p:sp>
        <p:nvSpPr>
          <p:cNvPr id="366" name="Google Shape;366;p13"/>
          <p:cNvSpPr txBox="1"/>
          <p:nvPr/>
        </p:nvSpPr>
        <p:spPr>
          <a:xfrm>
            <a:off x="1026370" y="1490347"/>
            <a:ext cx="3374669"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Vice-Chair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Mark Steinke</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NVIDIA</a:t>
            </a:r>
            <a:endParaRPr/>
          </a:p>
        </p:txBody>
      </p:sp>
      <p:sp>
        <p:nvSpPr>
          <p:cNvPr id="367" name="Google Shape;367;p13"/>
          <p:cNvSpPr txBox="1"/>
          <p:nvPr/>
        </p:nvSpPr>
        <p:spPr>
          <a:xfrm>
            <a:off x="1026370" y="2457563"/>
            <a:ext cx="3374669"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Secretary</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John Gross</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J. M. Gross Engineering</a:t>
            </a:r>
            <a:endParaRPr/>
          </a:p>
        </p:txBody>
      </p:sp>
      <p:sp>
        <p:nvSpPr>
          <p:cNvPr id="368" name="Google Shape;368;p13"/>
          <p:cNvSpPr txBox="1"/>
          <p:nvPr/>
        </p:nvSpPr>
        <p:spPr>
          <a:xfrm>
            <a:off x="1015093" y="3426497"/>
            <a:ext cx="3663519"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Publications 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Don Beaty</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Retired Founder/CEO of DLB Assoc.</a:t>
            </a:r>
            <a:endParaRPr/>
          </a:p>
        </p:txBody>
      </p:sp>
      <p:sp>
        <p:nvSpPr>
          <p:cNvPr id="369" name="Google Shape;369;p13"/>
          <p:cNvSpPr txBox="1"/>
          <p:nvPr/>
        </p:nvSpPr>
        <p:spPr>
          <a:xfrm>
            <a:off x="1026370" y="4393713"/>
            <a:ext cx="3663519"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Research 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Mark Seymour</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Cadence</a:t>
            </a:r>
            <a:endParaRPr/>
          </a:p>
        </p:txBody>
      </p:sp>
      <p:sp>
        <p:nvSpPr>
          <p:cNvPr id="370" name="Google Shape;370;p13"/>
          <p:cNvSpPr txBox="1"/>
          <p:nvPr/>
        </p:nvSpPr>
        <p:spPr>
          <a:xfrm>
            <a:off x="1000696" y="5358946"/>
            <a:ext cx="3663519"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ITE Subcommittee 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Dr. Roger Schmidt</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IBM Fellow Emertius &amp; Syracuse U.</a:t>
            </a:r>
            <a:endParaRPr/>
          </a:p>
        </p:txBody>
      </p:sp>
      <p:sp>
        <p:nvSpPr>
          <p:cNvPr id="371" name="Google Shape;371;p13"/>
          <p:cNvSpPr txBox="1"/>
          <p:nvPr/>
        </p:nvSpPr>
        <p:spPr>
          <a:xfrm>
            <a:off x="5734378" y="501282"/>
            <a:ext cx="345882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Standard Subcommittee 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Rick Pavlak</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Heapy Engineering, Retired</a:t>
            </a:r>
            <a:endParaRPr/>
          </a:p>
        </p:txBody>
      </p:sp>
      <p:sp>
        <p:nvSpPr>
          <p:cNvPr id="372" name="Google Shape;372;p13"/>
          <p:cNvSpPr txBox="1"/>
          <p:nvPr/>
        </p:nvSpPr>
        <p:spPr>
          <a:xfrm>
            <a:off x="5750523" y="1499370"/>
            <a:ext cx="337398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Programs 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Eric Yang</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Vantage Data Centers</a:t>
            </a:r>
            <a:endParaRPr/>
          </a:p>
        </p:txBody>
      </p:sp>
      <p:sp>
        <p:nvSpPr>
          <p:cNvPr id="373" name="Google Shape;373;p13"/>
          <p:cNvSpPr txBox="1"/>
          <p:nvPr/>
        </p:nvSpPr>
        <p:spPr>
          <a:xfrm>
            <a:off x="5770015" y="5375959"/>
            <a:ext cx="337398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Membership 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John Groenewold</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Vantage Data Centers</a:t>
            </a:r>
            <a:endParaRPr/>
          </a:p>
        </p:txBody>
      </p:sp>
      <p:sp>
        <p:nvSpPr>
          <p:cNvPr id="374" name="Google Shape;374;p13"/>
          <p:cNvSpPr txBox="1"/>
          <p:nvPr/>
        </p:nvSpPr>
        <p:spPr>
          <a:xfrm>
            <a:off x="5750523" y="3420789"/>
            <a:ext cx="337398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Webmaster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Ecton English</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U.S. Department of Defense</a:t>
            </a:r>
            <a:endParaRPr/>
          </a:p>
        </p:txBody>
      </p:sp>
      <p:sp>
        <p:nvSpPr>
          <p:cNvPr id="375" name="Google Shape;375;p13"/>
          <p:cNvSpPr txBox="1"/>
          <p:nvPr/>
        </p:nvSpPr>
        <p:spPr>
          <a:xfrm>
            <a:off x="5776799" y="4398626"/>
            <a:ext cx="337398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Marketing Subcommittee 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Paul Finch</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KAO Data</a:t>
            </a:r>
            <a:endParaRPr/>
          </a:p>
        </p:txBody>
      </p:sp>
      <p:sp>
        <p:nvSpPr>
          <p:cNvPr id="376" name="Google Shape;376;p13"/>
          <p:cNvSpPr txBox="1"/>
          <p:nvPr/>
        </p:nvSpPr>
        <p:spPr>
          <a:xfrm>
            <a:off x="5770014" y="2450873"/>
            <a:ext cx="337398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Handbook Chair</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Robert McFarlane</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Shen Milsom &amp; Wilke, LLC</a:t>
            </a:r>
            <a:endParaRPr/>
          </a:p>
        </p:txBody>
      </p:sp>
      <p:pic>
        <p:nvPicPr>
          <p:cNvPr id="377" name="Google Shape;377;p13"/>
          <p:cNvPicPr preferRelativeResize="0"/>
          <p:nvPr/>
        </p:nvPicPr>
        <p:blipFill rotWithShape="1">
          <a:blip r:embed="rId12">
            <a:alphaModFix/>
          </a:blip>
          <a:srcRect b="0" l="750" r="11974" t="0"/>
          <a:stretch/>
        </p:blipFill>
        <p:spPr>
          <a:xfrm>
            <a:off x="224675" y="528250"/>
            <a:ext cx="777248" cy="890526"/>
          </a:xfrm>
          <a:prstGeom prst="rect">
            <a:avLst/>
          </a:prstGeom>
          <a:noFill/>
          <a:ln>
            <a:noFill/>
          </a:ln>
        </p:spPr>
      </p:pic>
      <p:pic>
        <p:nvPicPr>
          <p:cNvPr id="378" name="Google Shape;378;p13"/>
          <p:cNvPicPr preferRelativeResize="0"/>
          <p:nvPr/>
        </p:nvPicPr>
        <p:blipFill>
          <a:blip r:embed="rId13">
            <a:alphaModFix/>
          </a:blip>
          <a:stretch>
            <a:fillRect/>
          </a:stretch>
        </p:blipFill>
        <p:spPr>
          <a:xfrm>
            <a:off x="178513" y="1519863"/>
            <a:ext cx="867112" cy="867112"/>
          </a:xfrm>
          <a:prstGeom prst="rect">
            <a:avLst/>
          </a:prstGeom>
          <a:noFill/>
          <a:ln>
            <a:noFill/>
          </a:ln>
        </p:spPr>
      </p:pic>
      <p:sp>
        <p:nvSpPr>
          <p:cNvPr id="379" name="Google Shape;379;p13"/>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380" name="Google Shape;380;p13"/>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381" name="Google Shape;381;p13"/>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14"/>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Voting Members</a:t>
            </a:r>
            <a:endParaRPr/>
          </a:p>
        </p:txBody>
      </p:sp>
      <p:sp>
        <p:nvSpPr>
          <p:cNvPr id="387" name="Google Shape;387;p14"/>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lnSpcReduction="20000"/>
          </a:bodyPr>
          <a:lstStyle/>
          <a:p>
            <a:pPr indent="-501015" lvl="0" marL="457200" rtl="0" algn="l">
              <a:lnSpc>
                <a:spcPct val="90000"/>
              </a:lnSpc>
              <a:spcBef>
                <a:spcPts val="0"/>
              </a:spcBef>
              <a:spcAft>
                <a:spcPts val="0"/>
              </a:spcAft>
              <a:buClr>
                <a:schemeClr val="dk1"/>
              </a:buClr>
              <a:buSzPts val="2300"/>
              <a:buFont typeface="Calibri"/>
              <a:buAutoNum type="arabicPeriod"/>
            </a:pPr>
            <a:r>
              <a:rPr lang="en-US" sz="2300"/>
              <a:t>John Groenewold, Vantage Data Centers</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Matt Koukl, Affiliated Engineers, Inc.</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Mark Monroe, Retired</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Rick Pavlak, Heapy- Retired</a:t>
            </a:r>
            <a:endParaRPr sz="2300"/>
          </a:p>
          <a:p>
            <a:pPr indent="-501015" lvl="0" marL="457200" rtl="0" algn="l">
              <a:lnSpc>
                <a:spcPct val="90000"/>
              </a:lnSpc>
              <a:spcBef>
                <a:spcPts val="1000"/>
              </a:spcBef>
              <a:spcAft>
                <a:spcPts val="0"/>
              </a:spcAft>
              <a:buClr>
                <a:schemeClr val="dk1"/>
              </a:buClr>
              <a:buSzPts val="2300"/>
              <a:buFont typeface="Calibri"/>
              <a:buAutoNum type="arabicPeriod"/>
            </a:pPr>
            <a:r>
              <a:rPr lang="en-US" sz="2300"/>
              <a:t>Mark Steinke, NVIDIA</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Paul Finch, KAO Data</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Mark Seymour, Cadence Design Systems</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Jason Matteson, Iceotope Technologies</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David Quirk, DLB Associates</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Joe Prisco, IBM</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Bob McFarlane, Shen Milsom &amp; Wilke</a:t>
            </a:r>
            <a:endParaRPr/>
          </a:p>
          <a:p>
            <a:pPr indent="-501015" lvl="0" marL="457200" rtl="0" algn="l">
              <a:lnSpc>
                <a:spcPct val="90000"/>
              </a:lnSpc>
              <a:spcBef>
                <a:spcPts val="1000"/>
              </a:spcBef>
              <a:spcAft>
                <a:spcPts val="0"/>
              </a:spcAft>
              <a:buClr>
                <a:schemeClr val="dk1"/>
              </a:buClr>
              <a:buSzPts val="2300"/>
              <a:buFont typeface="Calibri"/>
              <a:buAutoNum type="arabicPeriod"/>
            </a:pPr>
            <a:r>
              <a:rPr lang="en-US" sz="2300"/>
              <a:t>Lixia Wu, Cushman &amp; Wakefield</a:t>
            </a:r>
            <a:endParaRPr/>
          </a:p>
          <a:p>
            <a:pPr indent="0" lvl="0" marL="0" rtl="0" algn="l">
              <a:lnSpc>
                <a:spcPct val="90000"/>
              </a:lnSpc>
              <a:spcBef>
                <a:spcPts val="1600"/>
              </a:spcBef>
              <a:spcAft>
                <a:spcPts val="0"/>
              </a:spcAft>
              <a:buClr>
                <a:schemeClr val="dk1"/>
              </a:buClr>
              <a:buSzPts val="2400"/>
              <a:buNone/>
            </a:pPr>
            <a:r>
              <a:t/>
            </a:r>
            <a:endParaRPr/>
          </a:p>
        </p:txBody>
      </p:sp>
      <p:sp>
        <p:nvSpPr>
          <p:cNvPr id="388" name="Google Shape;388;p14"/>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389" name="Google Shape;389;p14"/>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390" name="Google Shape;390;p14"/>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g26643c07b1a_0_12"/>
          <p:cNvSpPr txBox="1"/>
          <p:nvPr>
            <p:ph type="title"/>
          </p:nvPr>
        </p:nvSpPr>
        <p:spPr>
          <a:xfrm>
            <a:off x="628651" y="1"/>
            <a:ext cx="8515500" cy="4572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Membership</a:t>
            </a:r>
            <a:endParaRPr/>
          </a:p>
        </p:txBody>
      </p:sp>
      <p:graphicFrame>
        <p:nvGraphicFramePr>
          <p:cNvPr id="397" name="Google Shape;397;g26643c07b1a_0_12"/>
          <p:cNvGraphicFramePr/>
          <p:nvPr/>
        </p:nvGraphicFramePr>
        <p:xfrm>
          <a:off x="283613" y="1800300"/>
          <a:ext cx="3000000" cy="3000000"/>
        </p:xfrm>
        <a:graphic>
          <a:graphicData uri="http://schemas.openxmlformats.org/drawingml/2006/table">
            <a:tbl>
              <a:tblPr>
                <a:noFill/>
                <a:tableStyleId>{3D472102-1A9B-4330-8B7C-99EC12FD8232}</a:tableStyleId>
              </a:tblPr>
              <a:tblGrid>
                <a:gridCol w="5576850"/>
                <a:gridCol w="2683125"/>
              </a:tblGrid>
              <a:tr h="161925">
                <a:tc>
                  <a:txBody>
                    <a:bodyPr/>
                    <a:lstStyle/>
                    <a:p>
                      <a:pPr indent="0" lvl="0" marL="0" rtl="0" algn="r">
                        <a:spcBef>
                          <a:spcPts val="0"/>
                        </a:spcBef>
                        <a:spcAft>
                          <a:spcPts val="0"/>
                        </a:spcAft>
                        <a:buNone/>
                      </a:pPr>
                      <a:r>
                        <a:rPr b="1" lang="en-US" sz="2400">
                          <a:solidFill>
                            <a:srgbClr val="FFFFFF"/>
                          </a:solidFill>
                        </a:rPr>
                        <a:t>Membership</a:t>
                      </a:r>
                      <a:endParaRPr b="1" sz="2400">
                        <a:solidFill>
                          <a:srgbClr val="FFFFFF"/>
                        </a:solidFill>
                      </a:endParaRPr>
                    </a:p>
                  </a:txBody>
                  <a:tcPr marT="91425" marB="91425" marR="91425" marL="91425">
                    <a:lnL cap="flat" cmpd="sng" w="9525">
                      <a:solidFill>
                        <a:srgbClr val="8EA9DB"/>
                      </a:solidFill>
                      <a:prstDash val="solid"/>
                      <a:round/>
                      <a:headEnd len="sm" w="sm" type="none"/>
                      <a:tailEnd len="sm" w="sm" type="none"/>
                    </a:lnL>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solidFill>
                      <a:srgbClr val="4472C4"/>
                    </a:solidFill>
                  </a:tcPr>
                </a:tc>
                <a:tc>
                  <a:txBody>
                    <a:bodyPr/>
                    <a:lstStyle/>
                    <a:p>
                      <a:pPr indent="0" lvl="0" marL="0" rtl="0" algn="ctr">
                        <a:spcBef>
                          <a:spcPts val="0"/>
                        </a:spcBef>
                        <a:spcAft>
                          <a:spcPts val="0"/>
                        </a:spcAft>
                        <a:buNone/>
                      </a:pPr>
                      <a:r>
                        <a:rPr b="1" lang="en-US" sz="2400">
                          <a:solidFill>
                            <a:srgbClr val="FFFFFF"/>
                          </a:solidFill>
                        </a:rPr>
                        <a:t>Quantity</a:t>
                      </a:r>
                      <a:endParaRPr b="1" sz="2400">
                        <a:solidFill>
                          <a:srgbClr val="FFFFFF"/>
                        </a:solidFill>
                      </a:endParaRPr>
                    </a:p>
                  </a:txBody>
                  <a:tcPr marT="91425" marB="91425" marR="91425" marL="91425">
                    <a:lnR cap="flat" cmpd="sng" w="9525">
                      <a:solidFill>
                        <a:srgbClr val="8EA9DB"/>
                      </a:solidFill>
                      <a:prstDash val="solid"/>
                      <a:round/>
                      <a:headEnd len="sm" w="sm" type="none"/>
                      <a:tailEnd len="sm" w="sm" type="none"/>
                    </a:lnR>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solidFill>
                      <a:srgbClr val="4472C4"/>
                    </a:solidFill>
                  </a:tcPr>
                </a:tc>
              </a:tr>
              <a:tr h="161925">
                <a:tc>
                  <a:txBody>
                    <a:bodyPr/>
                    <a:lstStyle/>
                    <a:p>
                      <a:pPr indent="0" lvl="0" marL="0" rtl="0" algn="r">
                        <a:spcBef>
                          <a:spcPts val="0"/>
                        </a:spcBef>
                        <a:spcAft>
                          <a:spcPts val="0"/>
                        </a:spcAft>
                        <a:buNone/>
                      </a:pPr>
                      <a:r>
                        <a:rPr lang="en-US" sz="2400"/>
                        <a:t>Board &amp; Chairs</a:t>
                      </a:r>
                      <a:endParaRPr sz="2400"/>
                    </a:p>
                  </a:txBody>
                  <a:tcPr marT="91425" marB="91425" marR="91425" marL="91425">
                    <a:lnL cap="flat" cmpd="sng" w="9525">
                      <a:solidFill>
                        <a:srgbClr val="8EA9DB"/>
                      </a:solidFill>
                      <a:prstDash val="solid"/>
                      <a:round/>
                      <a:headEnd len="sm" w="sm" type="none"/>
                      <a:tailEnd len="sm" w="sm" type="none"/>
                    </a:lnL>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solidFill>
                      <a:srgbClr val="D9E1F2"/>
                    </a:solidFill>
                  </a:tcPr>
                </a:tc>
                <a:tc>
                  <a:txBody>
                    <a:bodyPr/>
                    <a:lstStyle/>
                    <a:p>
                      <a:pPr indent="0" lvl="0" marL="0" rtl="0" algn="ctr">
                        <a:lnSpc>
                          <a:spcPct val="115000"/>
                        </a:lnSpc>
                        <a:spcBef>
                          <a:spcPts val="0"/>
                        </a:spcBef>
                        <a:spcAft>
                          <a:spcPts val="0"/>
                        </a:spcAft>
                        <a:buNone/>
                      </a:pPr>
                      <a:r>
                        <a:rPr lang="en-US" sz="2400"/>
                        <a:t>12</a:t>
                      </a:r>
                      <a:endParaRPr sz="2400"/>
                    </a:p>
                  </a:txBody>
                  <a:tcPr marT="91425" marB="91425" marR="91425" marL="91425">
                    <a:lnR cap="flat" cmpd="sng" w="9525">
                      <a:solidFill>
                        <a:srgbClr val="8EA9DB"/>
                      </a:solidFill>
                      <a:prstDash val="solid"/>
                      <a:round/>
                      <a:headEnd len="sm" w="sm" type="none"/>
                      <a:tailEnd len="sm" w="sm" type="none"/>
                    </a:lnR>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solidFill>
                      <a:srgbClr val="D9E1F2"/>
                    </a:solidFill>
                  </a:tcPr>
                </a:tc>
              </a:tr>
              <a:tr h="161925">
                <a:tc>
                  <a:txBody>
                    <a:bodyPr/>
                    <a:lstStyle/>
                    <a:p>
                      <a:pPr indent="0" lvl="0" marL="0" rtl="0" algn="r">
                        <a:spcBef>
                          <a:spcPts val="0"/>
                        </a:spcBef>
                        <a:spcAft>
                          <a:spcPts val="0"/>
                        </a:spcAft>
                        <a:buNone/>
                      </a:pPr>
                      <a:r>
                        <a:rPr lang="en-US" sz="2400"/>
                        <a:t>Corresponding Members</a:t>
                      </a:r>
                      <a:endParaRPr sz="2400"/>
                    </a:p>
                  </a:txBody>
                  <a:tcPr marT="91425" marB="91425" marR="91425" marL="91425">
                    <a:lnL cap="flat" cmpd="sng" w="9525">
                      <a:solidFill>
                        <a:srgbClr val="8EA9DB"/>
                      </a:solidFill>
                      <a:prstDash val="solid"/>
                      <a:round/>
                      <a:headEnd len="sm" w="sm" type="none"/>
                      <a:tailEnd len="sm" w="sm" type="none"/>
                    </a:lnL>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US" sz="2400"/>
                        <a:t>365</a:t>
                      </a:r>
                      <a:endParaRPr sz="2400"/>
                    </a:p>
                  </a:txBody>
                  <a:tcPr marT="91425" marB="91425" marR="91425" marL="91425">
                    <a:lnR cap="flat" cmpd="sng" w="9525">
                      <a:solidFill>
                        <a:srgbClr val="8EA9DB"/>
                      </a:solidFill>
                      <a:prstDash val="solid"/>
                      <a:round/>
                      <a:headEnd len="sm" w="sm" type="none"/>
                      <a:tailEnd len="sm" w="sm" type="none"/>
                    </a:lnR>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tcPr>
                </a:tc>
              </a:tr>
              <a:tr h="161925">
                <a:tc>
                  <a:txBody>
                    <a:bodyPr/>
                    <a:lstStyle/>
                    <a:p>
                      <a:pPr indent="0" lvl="0" marL="0" rtl="0" algn="r">
                        <a:spcBef>
                          <a:spcPts val="0"/>
                        </a:spcBef>
                        <a:spcAft>
                          <a:spcPts val="0"/>
                        </a:spcAft>
                        <a:buNone/>
                      </a:pPr>
                      <a:r>
                        <a:rPr lang="en-US" sz="2400"/>
                        <a:t>Provisional Corresponding Members</a:t>
                      </a:r>
                      <a:endParaRPr sz="2400"/>
                    </a:p>
                  </a:txBody>
                  <a:tcPr marT="91425" marB="91425" marR="91425" marL="91425">
                    <a:lnL cap="flat" cmpd="sng" w="9525">
                      <a:solidFill>
                        <a:srgbClr val="8EA9DB"/>
                      </a:solidFill>
                      <a:prstDash val="solid"/>
                      <a:round/>
                      <a:headEnd len="sm" w="sm" type="none"/>
                      <a:tailEnd len="sm" w="sm" type="none"/>
                    </a:lnL>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solidFill>
                      <a:srgbClr val="D9E1F2"/>
                    </a:solidFill>
                  </a:tcPr>
                </a:tc>
                <a:tc>
                  <a:txBody>
                    <a:bodyPr/>
                    <a:lstStyle/>
                    <a:p>
                      <a:pPr indent="0" lvl="0" marL="0" rtl="0" algn="ctr">
                        <a:lnSpc>
                          <a:spcPct val="115000"/>
                        </a:lnSpc>
                        <a:spcBef>
                          <a:spcPts val="0"/>
                        </a:spcBef>
                        <a:spcAft>
                          <a:spcPts val="0"/>
                        </a:spcAft>
                        <a:buNone/>
                      </a:pPr>
                      <a:r>
                        <a:rPr lang="en-US" sz="2400"/>
                        <a:t>123</a:t>
                      </a:r>
                      <a:endParaRPr sz="2400"/>
                    </a:p>
                  </a:txBody>
                  <a:tcPr marT="91425" marB="91425" marR="91425" marL="91425">
                    <a:lnR cap="flat" cmpd="sng" w="9525">
                      <a:solidFill>
                        <a:srgbClr val="8EA9DB"/>
                      </a:solidFill>
                      <a:prstDash val="solid"/>
                      <a:round/>
                      <a:headEnd len="sm" w="sm" type="none"/>
                      <a:tailEnd len="sm" w="sm" type="none"/>
                    </a:lnR>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solidFill>
                      <a:srgbClr val="D9E1F2"/>
                    </a:solidFill>
                  </a:tcPr>
                </a:tc>
              </a:tr>
              <a:tr h="161925">
                <a:tc>
                  <a:txBody>
                    <a:bodyPr/>
                    <a:lstStyle/>
                    <a:p>
                      <a:pPr indent="0" lvl="0" marL="0" rtl="0" algn="r">
                        <a:spcBef>
                          <a:spcPts val="0"/>
                        </a:spcBef>
                        <a:spcAft>
                          <a:spcPts val="0"/>
                        </a:spcAft>
                        <a:buNone/>
                      </a:pPr>
                      <a:r>
                        <a:rPr lang="en-US" sz="2400"/>
                        <a:t>Total</a:t>
                      </a:r>
                      <a:endParaRPr sz="2400"/>
                    </a:p>
                  </a:txBody>
                  <a:tcPr marT="91425" marB="91425" marR="91425" marL="91425">
                    <a:lnL cap="flat" cmpd="sng" w="9525">
                      <a:solidFill>
                        <a:srgbClr val="8EA9DB"/>
                      </a:solidFill>
                      <a:prstDash val="solid"/>
                      <a:round/>
                      <a:headEnd len="sm" w="sm" type="none"/>
                      <a:tailEnd len="sm" w="sm" type="none"/>
                    </a:lnL>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US" sz="2400"/>
                        <a:t>500</a:t>
                      </a:r>
                      <a:endParaRPr sz="2400"/>
                    </a:p>
                  </a:txBody>
                  <a:tcPr marT="91425" marB="91425" marR="91425" marL="91425">
                    <a:lnR cap="flat" cmpd="sng" w="9525">
                      <a:solidFill>
                        <a:srgbClr val="8EA9DB"/>
                      </a:solidFill>
                      <a:prstDash val="solid"/>
                      <a:round/>
                      <a:headEnd len="sm" w="sm" type="none"/>
                      <a:tailEnd len="sm" w="sm" type="none"/>
                    </a:lnR>
                    <a:lnT cap="flat" cmpd="sng" w="9525">
                      <a:solidFill>
                        <a:srgbClr val="8EA9DB"/>
                      </a:solidFill>
                      <a:prstDash val="solid"/>
                      <a:round/>
                      <a:headEnd len="sm" w="sm" type="none"/>
                      <a:tailEnd len="sm" w="sm" type="none"/>
                    </a:lnT>
                    <a:lnB cap="flat" cmpd="sng" w="9525">
                      <a:solidFill>
                        <a:srgbClr val="8EA9DB"/>
                      </a:solidFill>
                      <a:prstDash val="solid"/>
                      <a:round/>
                      <a:headEnd len="sm" w="sm" type="none"/>
                      <a:tailEnd len="sm" w="sm" type="none"/>
                    </a:lnB>
                  </a:tcPr>
                </a:tc>
              </a:tr>
            </a:tbl>
          </a:graphicData>
        </a:graphic>
      </p:graphicFrame>
      <p:sp>
        <p:nvSpPr>
          <p:cNvPr id="398" name="Google Shape;398;g26643c07b1a_0_12"/>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399" name="Google Shape;399;g26643c07b1a_0_12"/>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00" name="Google Shape;400;g26643c07b1a_0_12"/>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g26643c07b1a_0_22"/>
          <p:cNvSpPr txBox="1"/>
          <p:nvPr>
            <p:ph type="title"/>
          </p:nvPr>
        </p:nvSpPr>
        <p:spPr>
          <a:xfrm>
            <a:off x="628651" y="1"/>
            <a:ext cx="8515500" cy="4572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US"/>
              <a:t>Membership- Year Joined TC 9.9</a:t>
            </a:r>
            <a:endParaRPr/>
          </a:p>
        </p:txBody>
      </p:sp>
      <p:pic>
        <p:nvPicPr>
          <p:cNvPr id="407" name="Google Shape;407;g26643c07b1a_0_22"/>
          <p:cNvPicPr preferRelativeResize="0"/>
          <p:nvPr/>
        </p:nvPicPr>
        <p:blipFill rotWithShape="1">
          <a:blip r:embed="rId3">
            <a:alphaModFix/>
          </a:blip>
          <a:srcRect b="6332" l="0" r="0" t="6914"/>
          <a:stretch/>
        </p:blipFill>
        <p:spPr>
          <a:xfrm>
            <a:off x="139488" y="942587"/>
            <a:ext cx="8865025" cy="4972826"/>
          </a:xfrm>
          <a:prstGeom prst="rect">
            <a:avLst/>
          </a:prstGeom>
          <a:noFill/>
          <a:ln>
            <a:noFill/>
          </a:ln>
        </p:spPr>
      </p:pic>
      <p:sp>
        <p:nvSpPr>
          <p:cNvPr id="408" name="Google Shape;408;g26643c07b1a_0_22"/>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09" name="Google Shape;409;g26643c07b1a_0_22"/>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10" name="Google Shape;410;g26643c07b1a_0_22"/>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g26643c07b1a_0_2"/>
          <p:cNvSpPr txBox="1"/>
          <p:nvPr>
            <p:ph type="title"/>
          </p:nvPr>
        </p:nvSpPr>
        <p:spPr>
          <a:xfrm>
            <a:off x="628651" y="1"/>
            <a:ext cx="8515500" cy="4572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US"/>
              <a:t>Membership- Member Location</a:t>
            </a:r>
            <a:endParaRPr/>
          </a:p>
        </p:txBody>
      </p:sp>
      <p:pic>
        <p:nvPicPr>
          <p:cNvPr id="417" name="Google Shape;417;g26643c07b1a_0_2"/>
          <p:cNvPicPr preferRelativeResize="0"/>
          <p:nvPr/>
        </p:nvPicPr>
        <p:blipFill rotWithShape="1">
          <a:blip r:embed="rId3">
            <a:alphaModFix/>
          </a:blip>
          <a:srcRect b="5189" l="0" r="0" t="10833"/>
          <a:stretch/>
        </p:blipFill>
        <p:spPr>
          <a:xfrm>
            <a:off x="0" y="1737080"/>
            <a:ext cx="9144000" cy="3998695"/>
          </a:xfrm>
          <a:prstGeom prst="rect">
            <a:avLst/>
          </a:prstGeom>
          <a:noFill/>
          <a:ln>
            <a:noFill/>
          </a:ln>
        </p:spPr>
      </p:pic>
      <p:sp>
        <p:nvSpPr>
          <p:cNvPr id="418" name="Google Shape;418;g26643c07b1a_0_2"/>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19" name="Google Shape;419;g26643c07b1a_0_2"/>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20" name="Google Shape;420;g26643c07b1a_0_2"/>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15"/>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TC 9.9 Liaisons</a:t>
            </a:r>
            <a:endParaRPr/>
          </a:p>
        </p:txBody>
      </p:sp>
      <p:sp>
        <p:nvSpPr>
          <p:cNvPr id="426" name="Google Shape;426;p15"/>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Standard 90.1: Rick Pavlak</a:t>
            </a:r>
            <a:endParaRPr/>
          </a:p>
          <a:p>
            <a:pPr indent="-228600" lvl="0" marL="228600" rtl="0" algn="l">
              <a:lnSpc>
                <a:spcPct val="90000"/>
              </a:lnSpc>
              <a:spcBef>
                <a:spcPts val="1600"/>
              </a:spcBef>
              <a:spcAft>
                <a:spcPts val="0"/>
              </a:spcAft>
              <a:buClr>
                <a:schemeClr val="dk1"/>
              </a:buClr>
              <a:buSzPts val="2400"/>
              <a:buChar char="•"/>
            </a:pPr>
            <a:r>
              <a:rPr lang="en-US"/>
              <a:t>Standard 90.4: </a:t>
            </a:r>
            <a:endParaRPr/>
          </a:p>
          <a:p>
            <a:pPr indent="-228600" lvl="0" marL="228600" rtl="0" algn="l">
              <a:lnSpc>
                <a:spcPct val="90000"/>
              </a:lnSpc>
              <a:spcBef>
                <a:spcPts val="1600"/>
              </a:spcBef>
              <a:spcAft>
                <a:spcPts val="0"/>
              </a:spcAft>
              <a:buClr>
                <a:schemeClr val="dk1"/>
              </a:buClr>
              <a:buSzPts val="2400"/>
              <a:buChar char="•"/>
            </a:pPr>
            <a:r>
              <a:rPr lang="en-US"/>
              <a:t>Standard 127: David McGlocklin</a:t>
            </a:r>
            <a:endParaRPr/>
          </a:p>
          <a:p>
            <a:pPr indent="-228600" lvl="0" marL="228600" rtl="0" algn="l">
              <a:lnSpc>
                <a:spcPct val="90000"/>
              </a:lnSpc>
              <a:spcBef>
                <a:spcPts val="1600"/>
              </a:spcBef>
              <a:spcAft>
                <a:spcPts val="0"/>
              </a:spcAft>
              <a:buClr>
                <a:schemeClr val="dk1"/>
              </a:buClr>
              <a:buSzPts val="2400"/>
              <a:buChar char="•"/>
            </a:pPr>
            <a:r>
              <a:rPr lang="en-US"/>
              <a:t>AHRI 1360: David McGlocklin</a:t>
            </a:r>
            <a:endParaRPr/>
          </a:p>
          <a:p>
            <a:pPr indent="-228600" lvl="0" marL="228600" rtl="0" algn="l">
              <a:lnSpc>
                <a:spcPct val="90000"/>
              </a:lnSpc>
              <a:spcBef>
                <a:spcPts val="1600"/>
              </a:spcBef>
              <a:spcAft>
                <a:spcPts val="0"/>
              </a:spcAft>
              <a:buClr>
                <a:schemeClr val="dk1"/>
              </a:buClr>
              <a:buSzPts val="2400"/>
              <a:buChar char="•"/>
            </a:pPr>
            <a:r>
              <a:rPr lang="en-US"/>
              <a:t>Standard 300, Guideline 1.6: Terry Rodgers</a:t>
            </a:r>
            <a:endParaRPr/>
          </a:p>
          <a:p>
            <a:pPr indent="-228600" lvl="0" marL="228600" rtl="0" algn="l">
              <a:lnSpc>
                <a:spcPct val="90000"/>
              </a:lnSpc>
              <a:spcBef>
                <a:spcPts val="1600"/>
              </a:spcBef>
              <a:spcAft>
                <a:spcPts val="0"/>
              </a:spcAft>
              <a:buClr>
                <a:schemeClr val="dk1"/>
              </a:buClr>
              <a:buSzPts val="2400"/>
              <a:buChar char="•"/>
            </a:pPr>
            <a:r>
              <a:rPr lang="en-US"/>
              <a:t>Decarbonization Task Force: Lixia Wu</a:t>
            </a:r>
            <a:endParaRPr/>
          </a:p>
          <a:p>
            <a:pPr indent="0" lvl="0" marL="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427" name="Google Shape;427;p15"/>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28" name="Google Shape;428;p15"/>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29" name="Google Shape;429;p15"/>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16"/>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2023 Votes</a:t>
            </a:r>
            <a:endParaRPr/>
          </a:p>
        </p:txBody>
      </p:sp>
      <p:graphicFrame>
        <p:nvGraphicFramePr>
          <p:cNvPr id="435" name="Google Shape;435;p16"/>
          <p:cNvGraphicFramePr/>
          <p:nvPr/>
        </p:nvGraphicFramePr>
        <p:xfrm>
          <a:off x="628650" y="775014"/>
          <a:ext cx="3000000" cy="3000000"/>
        </p:xfrm>
        <a:graphic>
          <a:graphicData uri="http://schemas.openxmlformats.org/drawingml/2006/table">
            <a:tbl>
              <a:tblPr bandRow="1" firstRow="1">
                <a:noFill/>
                <a:tableStyleId>{E17F86B9-093E-4151-A735-C75798A4E8F3}</a:tableStyleId>
              </a:tblPr>
              <a:tblGrid>
                <a:gridCol w="3425250"/>
                <a:gridCol w="2546975"/>
                <a:gridCol w="2283500"/>
              </a:tblGrid>
              <a:tr h="498500">
                <a:tc>
                  <a:txBody>
                    <a:bodyPr/>
                    <a:lstStyle/>
                    <a:p>
                      <a:pPr indent="0" lvl="0" marL="0" marR="0" rtl="0" algn="l">
                        <a:spcBef>
                          <a:spcPts val="0"/>
                        </a:spcBef>
                        <a:spcAft>
                          <a:spcPts val="0"/>
                        </a:spcAft>
                        <a:buNone/>
                      </a:pPr>
                      <a:r>
                        <a:rPr lang="en-US" sz="2400" u="none" cap="none" strike="noStrike"/>
                        <a:t>Vote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400"/>
                        <a:t>Date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400"/>
                        <a:t>Approved</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98500">
                <a:tc>
                  <a:txBody>
                    <a:bodyPr/>
                    <a:lstStyle/>
                    <a:p>
                      <a:pPr indent="0" lvl="0" marL="0" marR="0" rtl="0" algn="l">
                        <a:spcBef>
                          <a:spcPts val="0"/>
                        </a:spcBef>
                        <a:spcAft>
                          <a:spcPts val="0"/>
                        </a:spcAft>
                        <a:buNone/>
                      </a:pPr>
                      <a:r>
                        <a:rPr lang="en-US" sz="2000"/>
                        <a:t>Adoption of 2023 Winter Meeting Minutes</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000"/>
                        <a:t>07/21</a:t>
                      </a:r>
                      <a:r>
                        <a:rPr lang="en-US" sz="2000"/>
                        <a:t>/2023</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000"/>
                        <a:t>Yes</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98500">
                <a:tc>
                  <a:txBody>
                    <a:bodyPr/>
                    <a:lstStyle/>
                    <a:p>
                      <a:pPr indent="0" lvl="0" marL="0" rtl="0" algn="l">
                        <a:spcBef>
                          <a:spcPts val="0"/>
                        </a:spcBef>
                        <a:spcAft>
                          <a:spcPts val="0"/>
                        </a:spcAft>
                        <a:buClr>
                          <a:schemeClr val="dk1"/>
                        </a:buClr>
                        <a:buFont typeface="Arial"/>
                        <a:buNone/>
                      </a:pPr>
                      <a:r>
                        <a:rPr lang="en-US" sz="2000"/>
                        <a:t>Adoption of 2023 Summer Meeting Minutes</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000"/>
                        <a:t>07/31/2023</a:t>
                      </a:r>
                      <a:endParaRPr sz="2000"/>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000"/>
                        <a:t>Yes</a:t>
                      </a:r>
                      <a:endParaRPr sz="2000"/>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98500">
                <a:tc>
                  <a:txBody>
                    <a:bodyPr/>
                    <a:lstStyle/>
                    <a:p>
                      <a:pPr indent="0" lvl="0" marL="0" marR="0" rtl="0" algn="l">
                        <a:spcBef>
                          <a:spcPts val="0"/>
                        </a:spcBef>
                        <a:spcAft>
                          <a:spcPts val="0"/>
                        </a:spcAft>
                        <a:buNone/>
                      </a:pPr>
                      <a:r>
                        <a:rPr lang="en-US" sz="2000"/>
                        <a:t>Special Publication Approval: 3rd edition of Datacom Book 4: Liquid Cooling Guidelines for Datacom Equipment Centers </a:t>
                      </a:r>
                      <a:r>
                        <a:rPr lang="en-US"/>
                        <a:t> </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000"/>
                        <a:t>09/25/2023</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000"/>
                        <a:t>Yes</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98500">
                <a:tc>
                  <a:txBody>
                    <a:bodyPr/>
                    <a:lstStyle/>
                    <a:p>
                      <a:pPr indent="0" lvl="0" marL="0" marR="0" rtl="0" algn="l">
                        <a:spcBef>
                          <a:spcPts val="0"/>
                        </a:spcBef>
                        <a:spcAft>
                          <a:spcPts val="0"/>
                        </a:spcAft>
                        <a:buNone/>
                      </a:pPr>
                      <a:r>
                        <a:rPr lang="en-US" sz="2000"/>
                        <a:t>Vote on TC 9.9 sponsoring a Work </a:t>
                      </a:r>
                      <a:r>
                        <a:rPr lang="en-US" sz="2000"/>
                        <a:t>Statement</a:t>
                      </a:r>
                      <a:r>
                        <a:rPr lang="en-US" sz="2000"/>
                        <a:t> titled, "Study of the Corrosion Impact on Information Technology Equipment in Data Centers Located in Coastal Regions with High Sea Salt Concentration"</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000"/>
                        <a:t>12</a:t>
                      </a:r>
                      <a:r>
                        <a:rPr lang="en-US" sz="2000"/>
                        <a:t>/07/2023</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000"/>
                        <a:t>Yes</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436" name="Google Shape;436;p1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37" name="Google Shape;437;p1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38" name="Google Shape;438;p1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17"/>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accent1"/>
              </a:buClr>
              <a:buSzPts val="6000"/>
              <a:buFont typeface="Calibri"/>
              <a:buNone/>
            </a:pPr>
            <a:r>
              <a:rPr b="1" lang="en-US">
                <a:solidFill>
                  <a:schemeClr val="accent1"/>
                </a:solidFill>
              </a:rPr>
              <a:t>Thank You</a:t>
            </a:r>
            <a:endParaRPr/>
          </a:p>
        </p:txBody>
      </p:sp>
      <p:sp>
        <p:nvSpPr>
          <p:cNvPr id="444" name="Google Shape;444;p17"/>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0">
            <a:normAutofit/>
          </a:bodyPr>
          <a:lstStyle/>
          <a:p>
            <a:pPr indent="0" lvl="0" marL="0" rtl="0" algn="ctr">
              <a:lnSpc>
                <a:spcPct val="90000"/>
              </a:lnSpc>
              <a:spcBef>
                <a:spcPts val="0"/>
              </a:spcBef>
              <a:spcAft>
                <a:spcPts val="0"/>
              </a:spcAft>
              <a:buClr>
                <a:schemeClr val="dk1"/>
              </a:buClr>
              <a:buSzPts val="2400"/>
              <a:buNone/>
            </a:pPr>
            <a:r>
              <a:rPr lang="en-US"/>
              <a:t>TC 9.9 Website</a:t>
            </a:r>
            <a:endParaRPr/>
          </a:p>
          <a:p>
            <a:pPr indent="0" lvl="0" marL="0" rtl="0" algn="ctr">
              <a:lnSpc>
                <a:spcPct val="90000"/>
              </a:lnSpc>
              <a:spcBef>
                <a:spcPts val="2200"/>
              </a:spcBef>
              <a:spcAft>
                <a:spcPts val="0"/>
              </a:spcAft>
              <a:buClr>
                <a:schemeClr val="dk1"/>
              </a:buClr>
              <a:buSzPts val="2400"/>
              <a:buNone/>
            </a:pPr>
            <a:r>
              <a:rPr lang="en-US" u="sng">
                <a:solidFill>
                  <a:schemeClr val="hlink"/>
                </a:solidFill>
                <a:hlinkClick r:id="rId3"/>
              </a:rPr>
              <a:t>tc0909.ashraetcs.org</a:t>
            </a:r>
            <a:endParaRPr/>
          </a:p>
        </p:txBody>
      </p:sp>
      <p:sp>
        <p:nvSpPr>
          <p:cNvPr id="445" name="Google Shape;445;p17"/>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46" name="Google Shape;446;p17"/>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47" name="Google Shape;447;p17"/>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18"/>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90.1 Liaison Report</a:t>
            </a:r>
            <a:endParaRPr/>
          </a:p>
        </p:txBody>
      </p:sp>
      <p:sp>
        <p:nvSpPr>
          <p:cNvPr id="453" name="Google Shape;453;p18"/>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2400"/>
              <a:buNone/>
            </a:pPr>
            <a:r>
              <a:rPr lang="en-US"/>
              <a:t>Rick Pavlak</a:t>
            </a:r>
            <a:endParaRPr sz="3600">
              <a:latin typeface="Calibri"/>
              <a:ea typeface="Calibri"/>
              <a:cs typeface="Calibri"/>
              <a:sym typeface="Calibri"/>
            </a:endParaRPr>
          </a:p>
          <a:p>
            <a:pPr indent="0" lvl="0" marL="0" rtl="0" algn="l">
              <a:lnSpc>
                <a:spcPct val="90000"/>
              </a:lnSpc>
              <a:spcBef>
                <a:spcPts val="2200"/>
              </a:spcBef>
              <a:spcAft>
                <a:spcPts val="0"/>
              </a:spcAft>
              <a:buClr>
                <a:schemeClr val="dk1"/>
              </a:buClr>
              <a:buSzPts val="2400"/>
              <a:buNone/>
            </a:pPr>
            <a:r>
              <a:t/>
            </a:r>
            <a:endParaRPr/>
          </a:p>
        </p:txBody>
      </p:sp>
      <p:sp>
        <p:nvSpPr>
          <p:cNvPr id="454" name="Google Shape;454;p18"/>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55" name="Google Shape;455;p18"/>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56" name="Google Shape;456;p18"/>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g2b19f296ab3_0_211"/>
          <p:cNvSpPr txBox="1"/>
          <p:nvPr>
            <p:ph type="ctrTitle"/>
          </p:nvPr>
        </p:nvSpPr>
        <p:spPr>
          <a:xfrm>
            <a:off x="1028290" y="1564814"/>
            <a:ext cx="6858000" cy="2387700"/>
          </a:xfrm>
          <a:prstGeom prst="rect">
            <a:avLst/>
          </a:prstGeom>
          <a:noFill/>
          <a:ln>
            <a:noFill/>
          </a:ln>
        </p:spPr>
        <p:txBody>
          <a:bodyPr anchorCtr="0" anchor="b" bIns="0" lIns="0" spcFirstLastPara="1" rIns="0" wrap="square" tIns="0">
            <a:noAutofit/>
          </a:bodyPr>
          <a:lstStyle/>
          <a:p>
            <a:pPr indent="0" lvl="0" marL="0" rtl="0" algn="ctr">
              <a:lnSpc>
                <a:spcPct val="90000"/>
              </a:lnSpc>
              <a:spcBef>
                <a:spcPts val="0"/>
              </a:spcBef>
              <a:spcAft>
                <a:spcPts val="0"/>
              </a:spcAft>
              <a:buNone/>
            </a:pPr>
            <a:r>
              <a:rPr lang="en-US">
                <a:solidFill>
                  <a:schemeClr val="dk1"/>
                </a:solidFill>
              </a:rPr>
              <a:t>Relationship Between ICC code cycle and Standard 90.1</a:t>
            </a:r>
            <a:endParaRPr>
              <a:solidFill>
                <a:schemeClr val="dk1"/>
              </a:solidFill>
            </a:endParaRPr>
          </a:p>
        </p:txBody>
      </p:sp>
      <p:sp>
        <p:nvSpPr>
          <p:cNvPr id="462" name="Google Shape;462;g2b19f296ab3_0_211"/>
          <p:cNvSpPr txBox="1"/>
          <p:nvPr/>
        </p:nvSpPr>
        <p:spPr>
          <a:xfrm>
            <a:off x="3657600" y="2518697"/>
            <a:ext cx="1828800" cy="369300"/>
          </a:xfrm>
          <a:prstGeom prst="rect">
            <a:avLst/>
          </a:prstGeom>
          <a:noFill/>
          <a:ln>
            <a:noFill/>
          </a:ln>
        </p:spPr>
        <p:txBody>
          <a:bodyPr anchorCtr="0" anchor="t" bIns="45700" lIns="91425" spcFirstLastPara="1" rIns="91425" wrap="square" tIns="45700">
            <a:spAutoFit/>
          </a:bodyPr>
          <a:lstStyle/>
          <a:p>
            <a:pPr indent="-106362" lvl="0" marL="233362" marR="0" rtl="0" algn="ctr">
              <a:lnSpc>
                <a:spcPct val="90000"/>
              </a:lnSpc>
              <a:spcBef>
                <a:spcPts val="0"/>
              </a:spcBef>
              <a:spcAft>
                <a:spcPts val="0"/>
              </a:spcAft>
              <a:buClr>
                <a:schemeClr val="dk2"/>
              </a:buClr>
              <a:buSzPts val="2000"/>
              <a:buFont typeface="Arial"/>
              <a:buNone/>
            </a:pPr>
            <a:r>
              <a:t/>
            </a:r>
            <a:endParaRPr b="0" i="0" sz="2000" u="none" cap="none" strike="noStrike">
              <a:solidFill>
                <a:schemeClr val="dk1"/>
              </a:solidFill>
              <a:latin typeface="Open Sans"/>
              <a:ea typeface="Open Sans"/>
              <a:cs typeface="Open Sans"/>
              <a:sym typeface="Open Sans"/>
            </a:endParaRPr>
          </a:p>
        </p:txBody>
      </p:sp>
      <p:sp>
        <p:nvSpPr>
          <p:cNvPr id="463" name="Google Shape;463;g2b19f296ab3_0_21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64" name="Google Shape;464;g2b19f296ab3_0_21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65" name="Google Shape;465;g2b19f296ab3_0_21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g2b19f296ab3_0_219"/>
          <p:cNvSpPr txBox="1"/>
          <p:nvPr/>
        </p:nvSpPr>
        <p:spPr>
          <a:xfrm>
            <a:off x="101601" y="1548581"/>
            <a:ext cx="9042300" cy="36942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Font typeface="Arial"/>
              <a:buNone/>
            </a:pPr>
            <a:r>
              <a:rPr lang="en-US" sz="1800">
                <a:solidFill>
                  <a:schemeClr val="dk1"/>
                </a:solidFill>
                <a:latin typeface="Calibri"/>
                <a:ea typeface="Calibri"/>
                <a:cs typeface="Calibri"/>
                <a:sym typeface="Calibri"/>
              </a:rPr>
              <a:t>While the ICC codes update on a 3 year cycle (the same as ASHRAE code cycle). Standard 90.1 runs two years behind the ICC Codes due to the length of time it takes in the ICC Code adoption process. </a:t>
            </a:r>
            <a:endParaRPr>
              <a:solidFill>
                <a:schemeClr val="dk1"/>
              </a:solidFill>
            </a:endParaRPr>
          </a:p>
          <a:p>
            <a:pPr indent="0" lvl="0" marL="0" rtl="0" algn="l">
              <a:spcBef>
                <a:spcPts val="0"/>
              </a:spcBef>
              <a:spcAft>
                <a:spcPts val="0"/>
              </a:spcAft>
              <a:buClr>
                <a:schemeClr val="dk1"/>
              </a:buClr>
              <a:buFont typeface="Arial"/>
              <a:buNone/>
            </a:pPr>
            <a:r>
              <a:rPr lang="en-US" sz="1800">
                <a:solidFill>
                  <a:schemeClr val="dk1"/>
                </a:solidFill>
                <a:latin typeface="Calibri"/>
                <a:ea typeface="Calibri"/>
                <a:cs typeface="Calibri"/>
                <a:sym typeface="Calibri"/>
              </a:rPr>
              <a:t>ASHRAE makes an effort to get the advancements in 90.1 adopted into the International Energy Conservation Code.  Thus the IECC could be ahead of the referenced ASHRAE 90.1 Standard ( and thus more stringent than) the referenced 90.1 Standard.  </a:t>
            </a:r>
            <a:endParaRPr>
              <a:solidFill>
                <a:schemeClr val="dk1"/>
              </a:solidFill>
            </a:endParaRPr>
          </a:p>
          <a:p>
            <a:pPr indent="0" lvl="0" marL="0" rtl="0" algn="l">
              <a:spcBef>
                <a:spcPts val="0"/>
              </a:spcBef>
              <a:spcAft>
                <a:spcPts val="0"/>
              </a:spcAft>
              <a:buClr>
                <a:schemeClr val="dk1"/>
              </a:buClr>
              <a:buFont typeface="Arial"/>
              <a:buNone/>
            </a:pPr>
            <a:r>
              <a:rPr lang="en-US" sz="1800">
                <a:solidFill>
                  <a:schemeClr val="dk1"/>
                </a:solidFill>
                <a:latin typeface="Calibri"/>
                <a:ea typeface="Calibri"/>
                <a:cs typeface="Calibri"/>
                <a:sym typeface="Calibri"/>
              </a:rPr>
              <a:t>Example: the IECC 2024 will reference Standard 90.1-2022</a:t>
            </a:r>
            <a:endParaRPr>
              <a:solidFill>
                <a:schemeClr val="dk1"/>
              </a:solidFill>
            </a:endParaRPr>
          </a:p>
          <a:p>
            <a:pPr indent="0" lvl="0" marL="0" rtl="0" algn="l">
              <a:spcBef>
                <a:spcPts val="0"/>
              </a:spcBef>
              <a:spcAft>
                <a:spcPts val="0"/>
              </a:spcAft>
              <a:buClr>
                <a:schemeClr val="dk1"/>
              </a:buClr>
              <a:buFont typeface="Arial"/>
              <a:buNone/>
            </a:pPr>
            <a:r>
              <a:rPr lang="en-US" sz="1800">
                <a:solidFill>
                  <a:schemeClr val="dk1"/>
                </a:solidFill>
                <a:latin typeface="Calibri"/>
                <a:ea typeface="Calibri"/>
                <a:cs typeface="Calibri"/>
                <a:sym typeface="Calibri"/>
              </a:rPr>
              <a:t>Example: the IECC 2021 references Standard 90.1-2019. </a:t>
            </a:r>
            <a:endParaRPr>
              <a:solidFill>
                <a:schemeClr val="dk1"/>
              </a:solidFill>
            </a:endParaRPr>
          </a:p>
          <a:p>
            <a:pPr indent="0" lvl="0" marL="0" rtl="0" algn="l">
              <a:spcBef>
                <a:spcPts val="0"/>
              </a:spcBef>
              <a:spcAft>
                <a:spcPts val="0"/>
              </a:spcAft>
              <a:buClr>
                <a:schemeClr val="dk1"/>
              </a:buClr>
              <a:buFont typeface="Arial"/>
              <a:buNone/>
            </a:pPr>
            <a:r>
              <a:rPr lang="en-US" sz="1800">
                <a:solidFill>
                  <a:schemeClr val="dk1"/>
                </a:solidFill>
                <a:latin typeface="Calibri"/>
                <a:ea typeface="Calibri"/>
                <a:cs typeface="Calibri"/>
                <a:sym typeface="Calibri"/>
              </a:rPr>
              <a:t>Example: the IECC 2018 references Standard 90.1-2016. </a:t>
            </a:r>
            <a:endParaRPr>
              <a:solidFill>
                <a:schemeClr val="dk1"/>
              </a:solidFill>
            </a:endParaRPr>
          </a:p>
          <a:p>
            <a:pPr indent="0" lvl="0" marL="0" rtl="0" algn="l">
              <a:spcBef>
                <a:spcPts val="0"/>
              </a:spcBef>
              <a:spcAft>
                <a:spcPts val="0"/>
              </a:spcAft>
              <a:buClr>
                <a:schemeClr val="dk1"/>
              </a:buClr>
              <a:buFont typeface="Arial"/>
              <a:buNone/>
            </a:pPr>
            <a:r>
              <a:t/>
            </a:r>
            <a:endParaRPr sz="1800">
              <a:solidFill>
                <a:schemeClr val="dk1"/>
              </a:solidFill>
              <a:latin typeface="Calibri"/>
              <a:ea typeface="Calibri"/>
              <a:cs typeface="Calibri"/>
              <a:sym typeface="Calibri"/>
            </a:endParaRPr>
          </a:p>
          <a:p>
            <a:pPr indent="0" lvl="0" marL="0" rtl="0" algn="l">
              <a:spcBef>
                <a:spcPts val="0"/>
              </a:spcBef>
              <a:spcAft>
                <a:spcPts val="0"/>
              </a:spcAft>
              <a:buClr>
                <a:schemeClr val="dk1"/>
              </a:buClr>
              <a:buFont typeface="Arial"/>
              <a:buNone/>
            </a:pPr>
            <a:r>
              <a:rPr b="1" lang="en-US" sz="1800">
                <a:solidFill>
                  <a:schemeClr val="dk1"/>
                </a:solidFill>
                <a:latin typeface="Calibri"/>
                <a:ea typeface="Calibri"/>
                <a:cs typeface="Calibri"/>
                <a:sym typeface="Calibri"/>
              </a:rPr>
              <a:t>APPLICATION TO DATA CENTER ENERGY CODE COMPLIANCE</a:t>
            </a:r>
            <a:endParaRPr>
              <a:solidFill>
                <a:schemeClr val="dk1"/>
              </a:solidFill>
            </a:endParaRPr>
          </a:p>
          <a:p>
            <a:pPr indent="0" lvl="0" marL="0" rtl="0" algn="l">
              <a:spcBef>
                <a:spcPts val="0"/>
              </a:spcBef>
              <a:spcAft>
                <a:spcPts val="0"/>
              </a:spcAft>
              <a:buClr>
                <a:schemeClr val="dk1"/>
              </a:buClr>
              <a:buFont typeface="Arial"/>
              <a:buNone/>
            </a:pPr>
            <a:r>
              <a:rPr b="1" lang="en-US" sz="1800">
                <a:solidFill>
                  <a:schemeClr val="dk1"/>
                </a:solidFill>
                <a:latin typeface="Calibri"/>
                <a:ea typeface="Calibri"/>
                <a:cs typeface="Calibri"/>
                <a:sym typeface="Calibri"/>
              </a:rPr>
              <a:t>Standard 90.1-2022 references Standard 90.4-2019</a:t>
            </a:r>
            <a:endParaRPr>
              <a:solidFill>
                <a:schemeClr val="dk1"/>
              </a:solidFill>
            </a:endParaRPr>
          </a:p>
          <a:p>
            <a:pPr indent="0" lvl="0" marL="0" rtl="0" algn="l">
              <a:spcBef>
                <a:spcPts val="0"/>
              </a:spcBef>
              <a:spcAft>
                <a:spcPts val="0"/>
              </a:spcAft>
              <a:buClr>
                <a:schemeClr val="dk1"/>
              </a:buClr>
              <a:buFont typeface="Arial"/>
              <a:buNone/>
            </a:pPr>
            <a:r>
              <a:rPr b="1" lang="en-US" sz="1800">
                <a:solidFill>
                  <a:schemeClr val="dk1"/>
                </a:solidFill>
                <a:latin typeface="Calibri"/>
                <a:ea typeface="Calibri"/>
                <a:cs typeface="Calibri"/>
                <a:sym typeface="Calibri"/>
              </a:rPr>
              <a:t>Standard 90.1-2019 references Standard 90.4-2016</a:t>
            </a:r>
            <a:endParaRPr sz="1800">
              <a:solidFill>
                <a:schemeClr val="dk1"/>
              </a:solidFill>
              <a:latin typeface="Calibri"/>
              <a:ea typeface="Calibri"/>
              <a:cs typeface="Calibri"/>
              <a:sym typeface="Calibri"/>
            </a:endParaRPr>
          </a:p>
        </p:txBody>
      </p:sp>
      <p:sp>
        <p:nvSpPr>
          <p:cNvPr id="471" name="Google Shape;471;g2b19f296ab3_0_219"/>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72" name="Google Shape;472;g2b19f296ab3_0_219"/>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73" name="Google Shape;473;g2b19f296ab3_0_219"/>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g2b19f296ab3_0_226"/>
          <p:cNvSpPr txBox="1"/>
          <p:nvPr/>
        </p:nvSpPr>
        <p:spPr>
          <a:xfrm>
            <a:off x="255638" y="1835354"/>
            <a:ext cx="8632800" cy="25860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Font typeface="Arial"/>
              <a:buNone/>
            </a:pPr>
            <a:r>
              <a:t/>
            </a:r>
            <a:endParaRPr sz="1800">
              <a:solidFill>
                <a:schemeClr val="dk1"/>
              </a:solidFill>
              <a:latin typeface="Calibri"/>
              <a:ea typeface="Calibri"/>
              <a:cs typeface="Calibri"/>
              <a:sym typeface="Calibri"/>
            </a:endParaRPr>
          </a:p>
          <a:p>
            <a:pPr indent="0" lvl="0" marL="0" rtl="0" algn="l">
              <a:spcBef>
                <a:spcPts val="0"/>
              </a:spcBef>
              <a:spcAft>
                <a:spcPts val="0"/>
              </a:spcAft>
              <a:buClr>
                <a:schemeClr val="dk1"/>
              </a:buClr>
              <a:buFont typeface="Arial"/>
              <a:buNone/>
            </a:pPr>
            <a:r>
              <a:rPr b="1" lang="en-US" sz="1800">
                <a:solidFill>
                  <a:schemeClr val="dk1"/>
                </a:solidFill>
                <a:latin typeface="Calibri"/>
                <a:ea typeface="Calibri"/>
                <a:cs typeface="Calibri"/>
                <a:sym typeface="Calibri"/>
              </a:rPr>
              <a:t>Future of 90.1 and other energy code standards including 90.4</a:t>
            </a:r>
            <a:endParaRPr>
              <a:solidFill>
                <a:schemeClr val="dk1"/>
              </a:solidFill>
            </a:endParaRPr>
          </a:p>
          <a:p>
            <a:pPr indent="0" lvl="0" marL="0" rtl="0" algn="l">
              <a:spcBef>
                <a:spcPts val="0"/>
              </a:spcBef>
              <a:spcAft>
                <a:spcPts val="0"/>
              </a:spcAft>
              <a:buClr>
                <a:schemeClr val="dk1"/>
              </a:buClr>
              <a:buFont typeface="Arial"/>
              <a:buNone/>
            </a:pPr>
            <a:r>
              <a:t/>
            </a:r>
            <a:endParaRPr b="1" sz="1800">
              <a:solidFill>
                <a:schemeClr val="dk1"/>
              </a:solidFill>
              <a:latin typeface="Calibri"/>
              <a:ea typeface="Calibri"/>
              <a:cs typeface="Calibri"/>
              <a:sym typeface="Calibri"/>
            </a:endParaRPr>
          </a:p>
          <a:p>
            <a:pPr indent="0" lvl="0" marL="0" rtl="0" algn="l">
              <a:spcBef>
                <a:spcPts val="0"/>
              </a:spcBef>
              <a:spcAft>
                <a:spcPts val="0"/>
              </a:spcAft>
              <a:buClr>
                <a:schemeClr val="dk1"/>
              </a:buClr>
              <a:buFont typeface="Arial"/>
              <a:buNone/>
            </a:pPr>
            <a:r>
              <a:rPr b="1" lang="en-US" sz="1800">
                <a:solidFill>
                  <a:schemeClr val="dk1"/>
                </a:solidFill>
                <a:latin typeface="Calibri"/>
                <a:ea typeface="Calibri"/>
                <a:cs typeface="Calibri"/>
                <a:sym typeface="Calibri"/>
              </a:rPr>
              <a:t>Decarbonization and the path to net zero energy. </a:t>
            </a:r>
            <a:endParaRPr>
              <a:solidFill>
                <a:schemeClr val="dk1"/>
              </a:solidFill>
            </a:endParaRPr>
          </a:p>
          <a:p>
            <a:pPr indent="0" lvl="0" marL="0" rtl="0" algn="l">
              <a:spcBef>
                <a:spcPts val="0"/>
              </a:spcBef>
              <a:spcAft>
                <a:spcPts val="0"/>
              </a:spcAft>
              <a:buClr>
                <a:schemeClr val="dk1"/>
              </a:buClr>
              <a:buFont typeface="Arial"/>
              <a:buNone/>
            </a:pPr>
            <a:r>
              <a:t/>
            </a:r>
            <a:endParaRPr b="1" sz="1800">
              <a:solidFill>
                <a:schemeClr val="dk1"/>
              </a:solidFill>
              <a:latin typeface="Calibri"/>
              <a:ea typeface="Calibri"/>
              <a:cs typeface="Calibri"/>
              <a:sym typeface="Calibri"/>
            </a:endParaRPr>
          </a:p>
          <a:p>
            <a:pPr indent="0" lvl="0" marL="0" rtl="0" algn="l">
              <a:spcBef>
                <a:spcPts val="0"/>
              </a:spcBef>
              <a:spcAft>
                <a:spcPts val="0"/>
              </a:spcAft>
              <a:buClr>
                <a:schemeClr val="dk1"/>
              </a:buClr>
              <a:buFont typeface="Arial"/>
              <a:buNone/>
            </a:pPr>
            <a:r>
              <a:rPr lang="en-US" sz="1800">
                <a:solidFill>
                  <a:schemeClr val="dk1"/>
                </a:solidFill>
                <a:latin typeface="Calibri"/>
                <a:ea typeface="Calibri"/>
                <a:cs typeface="Calibri"/>
                <a:sym typeface="Calibri"/>
              </a:rPr>
              <a:t>SSPC 90.1 has issued addenda l for 2 advisory public reviews. This addenda has requirement that effects source energy in addition to energy conservation. The implantation of resource compliance will require a change to the 90.1 Standard’s Title Purpose and Scope. This also holds true for Standard 90.4. </a:t>
            </a:r>
            <a:endParaRPr sz="1800">
              <a:solidFill>
                <a:schemeClr val="dk1"/>
              </a:solidFill>
              <a:latin typeface="Calibri"/>
              <a:ea typeface="Calibri"/>
              <a:cs typeface="Calibri"/>
              <a:sym typeface="Calibri"/>
            </a:endParaRPr>
          </a:p>
        </p:txBody>
      </p:sp>
      <p:sp>
        <p:nvSpPr>
          <p:cNvPr id="479" name="Google Shape;479;g2b19f296ab3_0_22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80" name="Google Shape;480;g2b19f296ab3_0_22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81" name="Google Shape;481;g2b19f296ab3_0_22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21"/>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90.4 Liaison Report</a:t>
            </a:r>
            <a:endParaRPr/>
          </a:p>
        </p:txBody>
      </p:sp>
      <p:sp>
        <p:nvSpPr>
          <p:cNvPr id="487" name="Google Shape;487;p21"/>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2400"/>
              <a:buNone/>
            </a:pPr>
            <a:r>
              <a:rPr lang="en-US"/>
              <a:t>Rick Pavlak</a:t>
            </a:r>
            <a:endParaRPr sz="3600">
              <a:latin typeface="Calibri"/>
              <a:ea typeface="Calibri"/>
              <a:cs typeface="Calibri"/>
              <a:sym typeface="Calibri"/>
            </a:endParaRPr>
          </a:p>
          <a:p>
            <a:pPr indent="0" lvl="0" marL="0" rtl="0" algn="l">
              <a:lnSpc>
                <a:spcPct val="90000"/>
              </a:lnSpc>
              <a:spcBef>
                <a:spcPts val="2200"/>
              </a:spcBef>
              <a:spcAft>
                <a:spcPts val="0"/>
              </a:spcAft>
              <a:buClr>
                <a:schemeClr val="dk1"/>
              </a:buClr>
              <a:buSzPts val="2400"/>
              <a:buNone/>
            </a:pPr>
            <a:r>
              <a:t/>
            </a:r>
            <a:endParaRPr/>
          </a:p>
        </p:txBody>
      </p:sp>
      <p:sp>
        <p:nvSpPr>
          <p:cNvPr id="488" name="Google Shape;488;p2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89" name="Google Shape;489;p2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90" name="Google Shape;490;p2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22"/>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SSPC 127 &amp; </a:t>
            </a:r>
            <a:r>
              <a:rPr lang="en-US" sz="5400">
                <a:solidFill>
                  <a:schemeClr val="accent1"/>
                </a:solidFill>
                <a:latin typeface="Arial"/>
                <a:ea typeface="Arial"/>
                <a:cs typeface="Arial"/>
                <a:sym typeface="Arial"/>
              </a:rPr>
              <a:t>AHRI 1360</a:t>
            </a:r>
            <a:endParaRPr/>
          </a:p>
        </p:txBody>
      </p:sp>
      <p:sp>
        <p:nvSpPr>
          <p:cNvPr id="496" name="Google Shape;496;p22"/>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2400"/>
              <a:buNone/>
            </a:pPr>
            <a:r>
              <a:rPr lang="en-US"/>
              <a:t>David McGlocklin</a:t>
            </a:r>
            <a:endParaRPr sz="3600">
              <a:latin typeface="Calibri"/>
              <a:ea typeface="Calibri"/>
              <a:cs typeface="Calibri"/>
              <a:sym typeface="Calibri"/>
            </a:endParaRPr>
          </a:p>
          <a:p>
            <a:pPr indent="0" lvl="0" marL="0" rtl="0" algn="l">
              <a:lnSpc>
                <a:spcPct val="90000"/>
              </a:lnSpc>
              <a:spcBef>
                <a:spcPts val="2200"/>
              </a:spcBef>
              <a:spcAft>
                <a:spcPts val="0"/>
              </a:spcAft>
              <a:buClr>
                <a:schemeClr val="dk1"/>
              </a:buClr>
              <a:buSzPts val="2400"/>
              <a:buNone/>
            </a:pPr>
            <a:r>
              <a:t/>
            </a:r>
            <a:endParaRPr/>
          </a:p>
        </p:txBody>
      </p:sp>
      <p:sp>
        <p:nvSpPr>
          <p:cNvPr id="497" name="Google Shape;497;p22"/>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498" name="Google Shape;498;p22"/>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499" name="Google Shape;499;p22"/>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g2b19f296ab3_0_106"/>
          <p:cNvSpPr txBox="1"/>
          <p:nvPr>
            <p:ph type="title"/>
          </p:nvPr>
        </p:nvSpPr>
        <p:spPr>
          <a:xfrm>
            <a:off x="629016" y="325449"/>
            <a:ext cx="7886100" cy="8313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Calibri"/>
              <a:buNone/>
            </a:pPr>
            <a:r>
              <a:rPr b="1" lang="en-US"/>
              <a:t>SSPC 127</a:t>
            </a:r>
            <a:br>
              <a:rPr lang="en-US"/>
            </a:br>
            <a:r>
              <a:rPr b="1" lang="en-US" sz="2000">
                <a:solidFill>
                  <a:srgbClr val="555555"/>
                </a:solidFill>
                <a:latin typeface="Open Sans"/>
                <a:ea typeface="Open Sans"/>
                <a:cs typeface="Open Sans"/>
                <a:sym typeface="Open Sans"/>
              </a:rPr>
              <a:t>Method of Testing for Rating Cooling Equipment Serving Data Center and Other Information Technology Equipment Spaces</a:t>
            </a:r>
            <a:br>
              <a:rPr b="1" lang="en-US" sz="3600">
                <a:solidFill>
                  <a:srgbClr val="555555"/>
                </a:solidFill>
                <a:latin typeface="Open Sans"/>
                <a:ea typeface="Open Sans"/>
                <a:cs typeface="Open Sans"/>
                <a:sym typeface="Open Sans"/>
              </a:rPr>
            </a:br>
            <a:endParaRPr/>
          </a:p>
        </p:txBody>
      </p:sp>
      <p:sp>
        <p:nvSpPr>
          <p:cNvPr id="505" name="Google Shape;505;g2b19f296ab3_0_106"/>
          <p:cNvSpPr txBox="1"/>
          <p:nvPr>
            <p:ph idx="1" type="body"/>
          </p:nvPr>
        </p:nvSpPr>
        <p:spPr>
          <a:xfrm>
            <a:off x="219739" y="1117143"/>
            <a:ext cx="6238800" cy="4982100"/>
          </a:xfrm>
          <a:prstGeom prst="rect">
            <a:avLst/>
          </a:prstGeom>
          <a:noFill/>
          <a:ln>
            <a:noFill/>
          </a:ln>
        </p:spPr>
        <p:txBody>
          <a:bodyPr anchorCtr="0" anchor="t" bIns="45700" lIns="91425" spcFirstLastPara="1" rIns="91425" wrap="square" tIns="0">
            <a:normAutofit fontScale="70000" lnSpcReduction="20000"/>
          </a:bodyPr>
          <a:lstStyle/>
          <a:p>
            <a:pPr indent="-157158" lvl="0" marL="173032" marR="0" rtl="0" algn="l">
              <a:lnSpc>
                <a:spcPct val="100000"/>
              </a:lnSpc>
              <a:spcBef>
                <a:spcPts val="0"/>
              </a:spcBef>
              <a:spcAft>
                <a:spcPts val="0"/>
              </a:spcAft>
              <a:buClr>
                <a:srgbClr val="3DCD58"/>
              </a:buClr>
              <a:buSzPct val="100000"/>
              <a:buFont typeface="Arial"/>
              <a:buNone/>
            </a:pPr>
            <a:r>
              <a:rPr b="1" i="0" lang="en-US" sz="2000" u="none" cap="none" strike="noStrike">
                <a:solidFill>
                  <a:srgbClr val="626469"/>
                </a:solidFill>
                <a:latin typeface="Arial"/>
                <a:ea typeface="Arial"/>
                <a:cs typeface="Arial"/>
                <a:sym typeface="Arial"/>
              </a:rPr>
              <a:t>Purpose: </a:t>
            </a:r>
            <a:r>
              <a:rPr b="0" i="0" lang="en-US" sz="2000" u="none" cap="none" strike="noStrike">
                <a:solidFill>
                  <a:srgbClr val="626469"/>
                </a:solidFill>
                <a:latin typeface="Arial"/>
                <a:ea typeface="Arial"/>
                <a:cs typeface="Arial"/>
                <a:sym typeface="Arial"/>
              </a:rPr>
              <a:t>The purpose of the standard is to establish a uniform method of test requirements for rating cooling equipment that is applied in data center (DC) and other information technology facilities, spaces, and equipment..</a:t>
            </a:r>
            <a:endParaRPr/>
          </a:p>
          <a:p>
            <a:pPr indent="-157158" lvl="0" marL="173032" marR="0" rtl="0" algn="l">
              <a:lnSpc>
                <a:spcPct val="100000"/>
              </a:lnSpc>
              <a:spcBef>
                <a:spcPts val="1000"/>
              </a:spcBef>
              <a:spcAft>
                <a:spcPts val="0"/>
              </a:spcAft>
              <a:buClr>
                <a:srgbClr val="3DCD58"/>
              </a:buClr>
              <a:buSzPct val="100000"/>
              <a:buFont typeface="Arial"/>
              <a:buNone/>
            </a:pPr>
            <a:r>
              <a:rPr b="1" i="0" lang="en-US" sz="2000" u="none" cap="none" strike="noStrike">
                <a:solidFill>
                  <a:srgbClr val="626469"/>
                </a:solidFill>
                <a:latin typeface="Arial"/>
                <a:ea typeface="Arial"/>
                <a:cs typeface="Arial"/>
                <a:sym typeface="Arial"/>
              </a:rPr>
              <a:t>Scope: </a:t>
            </a:r>
            <a:r>
              <a:rPr b="0" i="0" lang="en-US" sz="2000" u="none" cap="none" strike="noStrike">
                <a:solidFill>
                  <a:srgbClr val="626469"/>
                </a:solidFill>
                <a:latin typeface="Arial"/>
                <a:ea typeface="Arial"/>
                <a:cs typeface="Arial"/>
                <a:sym typeface="Arial"/>
              </a:rPr>
              <a:t>This standard applies to classes of cooling equipment that are used to remove thermal loads in data center (DC) and other information technology facilities, spaces, and equipment. </a:t>
            </a:r>
            <a:endParaRPr/>
          </a:p>
          <a:p>
            <a:pPr indent="-157158" lvl="0" marL="173032" marR="0" rtl="0" algn="l">
              <a:lnSpc>
                <a:spcPct val="100000"/>
              </a:lnSpc>
              <a:spcBef>
                <a:spcPts val="1000"/>
              </a:spcBef>
              <a:spcAft>
                <a:spcPts val="0"/>
              </a:spcAft>
              <a:buClr>
                <a:srgbClr val="3DCD58"/>
              </a:buClr>
              <a:buSzPct val="100000"/>
              <a:buFont typeface="Arial"/>
              <a:buNone/>
            </a:pPr>
            <a:r>
              <a:rPr b="1" lang="en-US" sz="2000">
                <a:solidFill>
                  <a:srgbClr val="626469"/>
                </a:solidFill>
                <a:latin typeface="Arial"/>
                <a:ea typeface="Arial"/>
                <a:cs typeface="Arial"/>
                <a:sym typeface="Arial"/>
              </a:rPr>
              <a:t>2024 January Update &amp; Plans: </a:t>
            </a:r>
            <a:endParaRPr/>
          </a:p>
          <a:p>
            <a:pPr indent="-157158" lvl="0" marL="173032" rtl="0" algn="l">
              <a:lnSpc>
                <a:spcPct val="100000"/>
              </a:lnSpc>
              <a:spcBef>
                <a:spcPts val="1000"/>
              </a:spcBef>
              <a:spcAft>
                <a:spcPts val="0"/>
              </a:spcAft>
              <a:buClr>
                <a:srgbClr val="3DCD58"/>
              </a:buClr>
              <a:buSzPct val="100000"/>
              <a:buNone/>
            </a:pPr>
            <a:r>
              <a:rPr lang="en-US" sz="2000">
                <a:solidFill>
                  <a:srgbClr val="626469"/>
                </a:solidFill>
                <a:latin typeface="Arial"/>
                <a:ea typeface="Arial"/>
                <a:cs typeface="Arial"/>
                <a:sym typeface="Arial"/>
              </a:rPr>
              <a:t>We have formed and have been operating as new subcommittees:</a:t>
            </a:r>
            <a:endParaRPr/>
          </a:p>
          <a:p>
            <a:pPr indent="-157158" lvl="0" marL="173032" rtl="0" algn="l">
              <a:lnSpc>
                <a:spcPct val="100000"/>
              </a:lnSpc>
              <a:spcBef>
                <a:spcPts val="1000"/>
              </a:spcBef>
              <a:spcAft>
                <a:spcPts val="0"/>
              </a:spcAft>
              <a:buClr>
                <a:srgbClr val="3DCD58"/>
              </a:buClr>
              <a:buSzPct val="100000"/>
              <a:buNone/>
            </a:pPr>
            <a:r>
              <a:rPr lang="en-US" sz="2000">
                <a:solidFill>
                  <a:srgbClr val="626469"/>
                </a:solidFill>
                <a:latin typeface="Arial"/>
                <a:ea typeface="Arial"/>
                <a:cs typeface="Arial"/>
                <a:sym typeface="Arial"/>
              </a:rPr>
              <a:t>	- Air Subcommittee – Chair Dave McGlocklin, Secretary Dave Meadows</a:t>
            </a:r>
            <a:endParaRPr/>
          </a:p>
          <a:p>
            <a:pPr indent="-157158" lvl="0" marL="173032" rtl="0" algn="l">
              <a:lnSpc>
                <a:spcPct val="100000"/>
              </a:lnSpc>
              <a:spcBef>
                <a:spcPts val="1000"/>
              </a:spcBef>
              <a:spcAft>
                <a:spcPts val="0"/>
              </a:spcAft>
              <a:buClr>
                <a:srgbClr val="3DCD58"/>
              </a:buClr>
              <a:buSzPct val="100000"/>
              <a:buNone/>
            </a:pPr>
            <a:r>
              <a:rPr lang="en-US" sz="2000">
                <a:solidFill>
                  <a:srgbClr val="626469"/>
                </a:solidFill>
                <a:latin typeface="Arial"/>
                <a:ea typeface="Arial"/>
                <a:cs typeface="Arial"/>
                <a:sym typeface="Arial"/>
              </a:rPr>
              <a:t>	- Liquid Subcommittee -  Chair Dr. Tim Shedd, Vice Chair John Gross, Secretary Dustin Demetriou</a:t>
            </a:r>
            <a:endParaRPr/>
          </a:p>
          <a:p>
            <a:pPr indent="-157158" lvl="0" marL="173032" rtl="0" algn="l">
              <a:lnSpc>
                <a:spcPct val="100000"/>
              </a:lnSpc>
              <a:spcBef>
                <a:spcPts val="1000"/>
              </a:spcBef>
              <a:spcAft>
                <a:spcPts val="0"/>
              </a:spcAft>
              <a:buClr>
                <a:srgbClr val="3DCD58"/>
              </a:buClr>
              <a:buSzPct val="100000"/>
              <a:buNone/>
            </a:pPr>
            <a:r>
              <a:rPr lang="en-US" sz="2000">
                <a:solidFill>
                  <a:srgbClr val="626469"/>
                </a:solidFill>
                <a:latin typeface="Arial"/>
                <a:ea typeface="Arial"/>
                <a:cs typeface="Arial"/>
                <a:sym typeface="Arial"/>
              </a:rPr>
              <a:t>Air Sub has formed joint monthly meetings with AHRI1360 committee and are continuing with our work on the overall harmonization of 127 with AHRI 1360 standard, and ASHRAE 37 – making very good progress. </a:t>
            </a:r>
            <a:endParaRPr/>
          </a:p>
          <a:p>
            <a:pPr indent="-157158" lvl="0" marL="173032" rtl="0" algn="l">
              <a:lnSpc>
                <a:spcPct val="100000"/>
              </a:lnSpc>
              <a:spcBef>
                <a:spcPts val="1000"/>
              </a:spcBef>
              <a:spcAft>
                <a:spcPts val="0"/>
              </a:spcAft>
              <a:buClr>
                <a:srgbClr val="3DCD58"/>
              </a:buClr>
              <a:buSzPct val="100000"/>
              <a:buNone/>
            </a:pPr>
            <a:r>
              <a:rPr lang="en-US" sz="2000">
                <a:solidFill>
                  <a:srgbClr val="626469"/>
                </a:solidFill>
                <a:latin typeface="Arial"/>
                <a:ea typeface="Arial"/>
                <a:cs typeface="Arial"/>
                <a:sym typeface="Arial"/>
              </a:rPr>
              <a:t>Liquid Sub has spent much of last half year working on definitions and classifications for the unique equipment in the liquid cooling space. We are first focusing on the MoT for a Liquid to Liquid CDU and will continue to work on this during the SSPC 127 meeting here in Chicago.</a:t>
            </a:r>
            <a:endParaRPr/>
          </a:p>
          <a:p>
            <a:pPr indent="-157158" lvl="0" marL="173032" rtl="0" algn="l">
              <a:lnSpc>
                <a:spcPct val="100000"/>
              </a:lnSpc>
              <a:spcBef>
                <a:spcPts val="1000"/>
              </a:spcBef>
              <a:spcAft>
                <a:spcPts val="0"/>
              </a:spcAft>
              <a:buClr>
                <a:srgbClr val="3DCD58"/>
              </a:buClr>
              <a:buSzPct val="100000"/>
              <a:buNone/>
            </a:pPr>
            <a:r>
              <a:rPr lang="en-US" sz="2000">
                <a:solidFill>
                  <a:srgbClr val="626469"/>
                </a:solidFill>
                <a:latin typeface="Arial"/>
                <a:ea typeface="Arial"/>
                <a:cs typeface="Arial"/>
                <a:sym typeface="Arial"/>
              </a:rPr>
              <a:t>Meeting Tuesday Jan 23</a:t>
            </a:r>
            <a:r>
              <a:rPr baseline="30000" lang="en-US" sz="2000">
                <a:solidFill>
                  <a:srgbClr val="626469"/>
                </a:solidFill>
                <a:latin typeface="Arial"/>
                <a:ea typeface="Arial"/>
                <a:cs typeface="Arial"/>
                <a:sym typeface="Arial"/>
              </a:rPr>
              <a:t>rd</a:t>
            </a:r>
            <a:r>
              <a:rPr lang="en-US" sz="2000">
                <a:solidFill>
                  <a:srgbClr val="626469"/>
                </a:solidFill>
                <a:latin typeface="Arial"/>
                <a:ea typeface="Arial"/>
                <a:cs typeface="Arial"/>
                <a:sym typeface="Arial"/>
              </a:rPr>
              <a:t> 1-5pm  (McCormick Place West – W176B (1</a:t>
            </a:r>
            <a:r>
              <a:rPr baseline="30000" lang="en-US" sz="2000">
                <a:solidFill>
                  <a:srgbClr val="626469"/>
                </a:solidFill>
                <a:latin typeface="Arial"/>
                <a:ea typeface="Arial"/>
                <a:cs typeface="Arial"/>
                <a:sym typeface="Arial"/>
              </a:rPr>
              <a:t>st</a:t>
            </a:r>
            <a:r>
              <a:rPr lang="en-US" sz="2000">
                <a:solidFill>
                  <a:srgbClr val="626469"/>
                </a:solidFill>
                <a:latin typeface="Arial"/>
                <a:ea typeface="Arial"/>
                <a:cs typeface="Arial"/>
                <a:sym typeface="Arial"/>
              </a:rPr>
              <a:t> floor))</a:t>
            </a:r>
            <a:endParaRPr/>
          </a:p>
          <a:p>
            <a:pPr indent="-157158" lvl="0" marL="173032" marR="0" rtl="0" algn="l">
              <a:lnSpc>
                <a:spcPct val="100000"/>
              </a:lnSpc>
              <a:spcBef>
                <a:spcPts val="1000"/>
              </a:spcBef>
              <a:spcAft>
                <a:spcPts val="0"/>
              </a:spcAft>
              <a:buClr>
                <a:srgbClr val="3DCD58"/>
              </a:buClr>
              <a:buSzPct val="100000"/>
              <a:buFont typeface="Arial"/>
              <a:buNone/>
            </a:pPr>
            <a:r>
              <a:t/>
            </a:r>
            <a:endParaRPr b="0" i="0" sz="1800" u="none" cap="none" strike="noStrike">
              <a:solidFill>
                <a:srgbClr val="626469"/>
              </a:solidFill>
              <a:latin typeface="Arial"/>
              <a:ea typeface="Arial"/>
              <a:cs typeface="Arial"/>
              <a:sym typeface="Arial"/>
            </a:endParaRPr>
          </a:p>
        </p:txBody>
      </p:sp>
      <p:pic>
        <p:nvPicPr>
          <p:cNvPr id="506" name="Google Shape;506;g2b19f296ab3_0_106"/>
          <p:cNvPicPr preferRelativeResize="0"/>
          <p:nvPr/>
        </p:nvPicPr>
        <p:blipFill rotWithShape="1">
          <a:blip r:embed="rId3">
            <a:alphaModFix/>
          </a:blip>
          <a:srcRect b="0" l="0" r="0" t="0"/>
          <a:stretch/>
        </p:blipFill>
        <p:spPr>
          <a:xfrm>
            <a:off x="6352161" y="1196502"/>
            <a:ext cx="2654912" cy="3460938"/>
          </a:xfrm>
          <a:prstGeom prst="rect">
            <a:avLst/>
          </a:prstGeom>
          <a:noFill/>
          <a:ln>
            <a:noFill/>
          </a:ln>
        </p:spPr>
      </p:pic>
      <p:sp>
        <p:nvSpPr>
          <p:cNvPr id="507" name="Google Shape;507;g2b19f296ab3_0_10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08" name="Google Shape;508;g2b19f296ab3_0_10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09" name="Google Shape;509;g2b19f296ab3_0_10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g2b19f296ab3_0_115"/>
          <p:cNvSpPr txBox="1"/>
          <p:nvPr>
            <p:ph type="title"/>
          </p:nvPr>
        </p:nvSpPr>
        <p:spPr>
          <a:xfrm>
            <a:off x="629382" y="178517"/>
            <a:ext cx="7886100" cy="8313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Calibri"/>
              <a:buNone/>
            </a:pPr>
            <a:r>
              <a:rPr b="1" lang="en-US"/>
              <a:t>AHRI 1360</a:t>
            </a:r>
            <a:br>
              <a:rPr lang="en-US"/>
            </a:br>
            <a:r>
              <a:rPr b="1" lang="en-US" sz="2000">
                <a:solidFill>
                  <a:srgbClr val="555555"/>
                </a:solidFill>
                <a:latin typeface="Open Sans"/>
                <a:ea typeface="Open Sans"/>
                <a:cs typeface="Open Sans"/>
                <a:sym typeface="Open Sans"/>
              </a:rPr>
              <a:t>Performance Rating Standard for Datacom Air-Conditioning Units </a:t>
            </a:r>
            <a:br>
              <a:rPr b="1" lang="en-US" sz="3600">
                <a:solidFill>
                  <a:srgbClr val="555555"/>
                </a:solidFill>
                <a:latin typeface="Open Sans"/>
                <a:ea typeface="Open Sans"/>
                <a:cs typeface="Open Sans"/>
                <a:sym typeface="Open Sans"/>
              </a:rPr>
            </a:br>
            <a:endParaRPr/>
          </a:p>
        </p:txBody>
      </p:sp>
      <p:sp>
        <p:nvSpPr>
          <p:cNvPr id="515" name="Google Shape;515;g2b19f296ab3_0_115"/>
          <p:cNvSpPr txBox="1"/>
          <p:nvPr>
            <p:ph idx="1" type="body"/>
          </p:nvPr>
        </p:nvSpPr>
        <p:spPr>
          <a:xfrm>
            <a:off x="219238" y="937950"/>
            <a:ext cx="6238800" cy="4982100"/>
          </a:xfrm>
          <a:prstGeom prst="rect">
            <a:avLst/>
          </a:prstGeom>
          <a:noFill/>
          <a:ln>
            <a:noFill/>
          </a:ln>
        </p:spPr>
        <p:txBody>
          <a:bodyPr anchorCtr="0" anchor="t" bIns="45700" lIns="91425" spcFirstLastPara="1" rIns="91425" wrap="square" tIns="0">
            <a:normAutofit lnSpcReduction="20000"/>
          </a:bodyPr>
          <a:lstStyle/>
          <a:p>
            <a:pPr indent="-157158" lvl="0" marL="173032" marR="0" rtl="0" algn="l">
              <a:lnSpc>
                <a:spcPct val="100000"/>
              </a:lnSpc>
              <a:spcBef>
                <a:spcPts val="0"/>
              </a:spcBef>
              <a:spcAft>
                <a:spcPts val="0"/>
              </a:spcAft>
              <a:buClr>
                <a:srgbClr val="3DCD58"/>
              </a:buClr>
              <a:buSzPts val="1700"/>
              <a:buFont typeface="Arial"/>
              <a:buNone/>
            </a:pPr>
            <a:r>
              <a:rPr b="1" i="0" lang="en-US" sz="1700" u="none" cap="none" strike="noStrike">
                <a:solidFill>
                  <a:srgbClr val="626469"/>
                </a:solidFill>
                <a:latin typeface="Arial"/>
                <a:ea typeface="Arial"/>
                <a:cs typeface="Arial"/>
                <a:sym typeface="Arial"/>
              </a:rPr>
              <a:t>Purpose: </a:t>
            </a:r>
            <a:r>
              <a:rPr b="0" i="0" lang="en-US" sz="1700" u="none" cap="none" strike="noStrike">
                <a:solidFill>
                  <a:srgbClr val="626469"/>
                </a:solidFill>
                <a:latin typeface="Arial"/>
                <a:ea typeface="Arial"/>
                <a:cs typeface="Arial"/>
                <a:sym typeface="Arial"/>
              </a:rPr>
              <a:t>To establish for Computer and Data Processing Room Air Conditioners (CDPR): definitions; classification; test requirements; rating requirements; minimum data requirements for Published Ratings; marking and nameplate data; and conformance conditions. </a:t>
            </a:r>
            <a:endParaRPr/>
          </a:p>
          <a:p>
            <a:pPr indent="-157158" lvl="0" marL="173032" marR="0" rtl="0" algn="l">
              <a:lnSpc>
                <a:spcPct val="100000"/>
              </a:lnSpc>
              <a:spcBef>
                <a:spcPts val="1000"/>
              </a:spcBef>
              <a:spcAft>
                <a:spcPts val="0"/>
              </a:spcAft>
              <a:buClr>
                <a:srgbClr val="3DCD58"/>
              </a:buClr>
              <a:buSzPts val="1700"/>
              <a:buFont typeface="Arial"/>
              <a:buNone/>
            </a:pPr>
            <a:r>
              <a:rPr b="1" i="0" lang="en-US" sz="1700" u="none" cap="none" strike="noStrike">
                <a:solidFill>
                  <a:srgbClr val="626469"/>
                </a:solidFill>
                <a:latin typeface="Arial"/>
                <a:ea typeface="Arial"/>
                <a:cs typeface="Arial"/>
                <a:sym typeface="Arial"/>
              </a:rPr>
              <a:t>Scope: </a:t>
            </a:r>
            <a:r>
              <a:rPr b="0" i="0" lang="en-US" sz="1700" u="none" cap="none" strike="noStrike">
                <a:solidFill>
                  <a:srgbClr val="626469"/>
                </a:solidFill>
                <a:latin typeface="Arial"/>
                <a:ea typeface="Arial"/>
                <a:cs typeface="Arial"/>
                <a:sym typeface="Arial"/>
              </a:rPr>
              <a:t>This standard applies to all CDPR units and is intended for the guidance of the industry, including manufacturers, engineers, installers, contractors, users, and regulators.</a:t>
            </a:r>
            <a:endParaRPr/>
          </a:p>
          <a:p>
            <a:pPr indent="-157158" lvl="0" marL="173032" marR="0" rtl="0" algn="l">
              <a:lnSpc>
                <a:spcPct val="100000"/>
              </a:lnSpc>
              <a:spcBef>
                <a:spcPts val="1000"/>
              </a:spcBef>
              <a:spcAft>
                <a:spcPts val="0"/>
              </a:spcAft>
              <a:buClr>
                <a:srgbClr val="3DCD58"/>
              </a:buClr>
              <a:buSzPts val="1700"/>
              <a:buFont typeface="Arial"/>
              <a:buNone/>
            </a:pPr>
            <a:r>
              <a:rPr b="1" lang="en-US" sz="1700">
                <a:solidFill>
                  <a:srgbClr val="626469"/>
                </a:solidFill>
                <a:latin typeface="Arial"/>
                <a:ea typeface="Arial"/>
                <a:cs typeface="Arial"/>
                <a:sym typeface="Arial"/>
              </a:rPr>
              <a:t>Chair</a:t>
            </a:r>
            <a:r>
              <a:rPr lang="en-US" sz="1700">
                <a:solidFill>
                  <a:srgbClr val="626469"/>
                </a:solidFill>
                <a:latin typeface="Arial"/>
                <a:ea typeface="Arial"/>
                <a:cs typeface="Arial"/>
                <a:sym typeface="Arial"/>
              </a:rPr>
              <a:t> – Dave Kelley,  </a:t>
            </a:r>
            <a:r>
              <a:rPr b="1" lang="en-US" sz="1700">
                <a:solidFill>
                  <a:srgbClr val="626469"/>
                </a:solidFill>
                <a:latin typeface="Arial"/>
                <a:ea typeface="Arial"/>
                <a:cs typeface="Arial"/>
                <a:sym typeface="Arial"/>
              </a:rPr>
              <a:t>Program Engineer </a:t>
            </a:r>
            <a:r>
              <a:rPr lang="en-US" sz="1700">
                <a:solidFill>
                  <a:srgbClr val="626469"/>
                </a:solidFill>
                <a:latin typeface="Arial"/>
                <a:ea typeface="Arial"/>
                <a:cs typeface="Arial"/>
                <a:sym typeface="Arial"/>
              </a:rPr>
              <a:t>- Jerry Yeh </a:t>
            </a:r>
            <a:endParaRPr/>
          </a:p>
          <a:p>
            <a:pPr indent="-157158" lvl="0" marL="173032" marR="0" rtl="0" algn="l">
              <a:lnSpc>
                <a:spcPct val="100000"/>
              </a:lnSpc>
              <a:spcBef>
                <a:spcPts val="1000"/>
              </a:spcBef>
              <a:spcAft>
                <a:spcPts val="0"/>
              </a:spcAft>
              <a:buClr>
                <a:srgbClr val="3DCD58"/>
              </a:buClr>
              <a:buSzPts val="1700"/>
              <a:buFont typeface="Arial"/>
              <a:buNone/>
            </a:pPr>
            <a:r>
              <a:rPr b="1" lang="en-US" sz="1700">
                <a:solidFill>
                  <a:srgbClr val="626469"/>
                </a:solidFill>
                <a:latin typeface="Arial"/>
                <a:ea typeface="Arial"/>
                <a:cs typeface="Arial"/>
                <a:sym typeface="Arial"/>
              </a:rPr>
              <a:t>2024 January Update &amp; Plans: </a:t>
            </a:r>
            <a:r>
              <a:rPr lang="en-US" sz="1700">
                <a:solidFill>
                  <a:srgbClr val="626469"/>
                </a:solidFill>
                <a:latin typeface="Arial"/>
                <a:ea typeface="Arial"/>
                <a:cs typeface="Arial"/>
                <a:sym typeface="Arial"/>
              </a:rPr>
              <a:t> </a:t>
            </a:r>
            <a:endParaRPr/>
          </a:p>
          <a:p>
            <a:pPr indent="-157158" lvl="0" marL="173032" rtl="0" algn="l">
              <a:lnSpc>
                <a:spcPct val="100000"/>
              </a:lnSpc>
              <a:spcBef>
                <a:spcPts val="1000"/>
              </a:spcBef>
              <a:spcAft>
                <a:spcPts val="0"/>
              </a:spcAft>
              <a:buClr>
                <a:srgbClr val="3DCD58"/>
              </a:buClr>
              <a:buSzPts val="1700"/>
              <a:buNone/>
            </a:pPr>
            <a:r>
              <a:rPr lang="en-US" sz="1700">
                <a:solidFill>
                  <a:srgbClr val="626469"/>
                </a:solidFill>
                <a:latin typeface="Arial"/>
                <a:ea typeface="Arial"/>
                <a:cs typeface="Arial"/>
                <a:sym typeface="Arial"/>
              </a:rPr>
              <a:t>Committee has been having monthly joint meetings with SSPC 127 Air Subcommittee as we continue to work on harmonization of 127 and AHRI1360 along with ASHRAE 37.  </a:t>
            </a:r>
            <a:endParaRPr/>
          </a:p>
          <a:p>
            <a:pPr indent="-157158" lvl="0" marL="173032" rtl="0" algn="l">
              <a:lnSpc>
                <a:spcPct val="100000"/>
              </a:lnSpc>
              <a:spcBef>
                <a:spcPts val="1000"/>
              </a:spcBef>
              <a:spcAft>
                <a:spcPts val="0"/>
              </a:spcAft>
              <a:buClr>
                <a:srgbClr val="3DCD58"/>
              </a:buClr>
              <a:buSzPts val="1700"/>
              <a:buNone/>
            </a:pPr>
            <a:r>
              <a:rPr lang="en-US" sz="1700">
                <a:solidFill>
                  <a:srgbClr val="626469"/>
                </a:solidFill>
                <a:latin typeface="Arial"/>
                <a:ea typeface="Arial"/>
                <a:cs typeface="Arial"/>
                <a:sym typeface="Arial"/>
              </a:rPr>
              <a:t>We have completed harmonization work through revisions of AHRI 1360-2022 and are turning towards revisions of 127-2020 at the next joint meeting in February. </a:t>
            </a:r>
            <a:endParaRPr/>
          </a:p>
          <a:p>
            <a:pPr indent="-157158" lvl="0" marL="173032" rtl="0" algn="l">
              <a:lnSpc>
                <a:spcPct val="100000"/>
              </a:lnSpc>
              <a:spcBef>
                <a:spcPts val="1000"/>
              </a:spcBef>
              <a:spcAft>
                <a:spcPts val="0"/>
              </a:spcAft>
              <a:buClr>
                <a:srgbClr val="3DCD58"/>
              </a:buClr>
              <a:buSzPts val="1700"/>
              <a:buNone/>
            </a:pPr>
            <a:r>
              <a:rPr lang="en-US" sz="1700">
                <a:solidFill>
                  <a:srgbClr val="626469"/>
                </a:solidFill>
                <a:latin typeface="Arial"/>
                <a:ea typeface="Arial"/>
                <a:cs typeface="Arial"/>
                <a:sym typeface="Arial"/>
              </a:rPr>
              <a:t>We are also committed to working with SSPC127 Liquid Sub on liquid cooling ratings when the sub is ready.</a:t>
            </a:r>
            <a:endParaRPr/>
          </a:p>
        </p:txBody>
      </p:sp>
      <p:pic>
        <p:nvPicPr>
          <p:cNvPr id="516" name="Google Shape;516;g2b19f296ab3_0_115"/>
          <p:cNvPicPr preferRelativeResize="0"/>
          <p:nvPr/>
        </p:nvPicPr>
        <p:blipFill rotWithShape="1">
          <a:blip r:embed="rId3">
            <a:alphaModFix/>
          </a:blip>
          <a:srcRect b="0" l="0" r="0" t="0"/>
          <a:stretch/>
        </p:blipFill>
        <p:spPr>
          <a:xfrm>
            <a:off x="6332707" y="1093593"/>
            <a:ext cx="2771638" cy="3761509"/>
          </a:xfrm>
          <a:prstGeom prst="rect">
            <a:avLst/>
          </a:prstGeom>
          <a:noFill/>
          <a:ln>
            <a:noFill/>
          </a:ln>
        </p:spPr>
      </p:pic>
      <p:sp>
        <p:nvSpPr>
          <p:cNvPr id="517" name="Google Shape;517;g2b19f296ab3_0_115"/>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18" name="Google Shape;518;g2b19f296ab3_0_115"/>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19" name="Google Shape;519;g2b19f296ab3_0_115"/>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sp>
        <p:nvSpPr>
          <p:cNvPr id="524" name="Google Shape;524;p27"/>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Decarbonization Building Task Force</a:t>
            </a:r>
            <a:endParaRPr/>
          </a:p>
        </p:txBody>
      </p:sp>
      <p:sp>
        <p:nvSpPr>
          <p:cNvPr id="525" name="Google Shape;525;p27"/>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3600"/>
              <a:buNone/>
            </a:pPr>
            <a:r>
              <a:rPr lang="en-US" sz="3600">
                <a:latin typeface="Calibri"/>
                <a:ea typeface="Calibri"/>
                <a:cs typeface="Calibri"/>
                <a:sym typeface="Calibri"/>
              </a:rPr>
              <a:t>Lixia Wu</a:t>
            </a:r>
            <a:endParaRPr/>
          </a:p>
          <a:p>
            <a:pPr indent="0" lvl="0" marL="0" rtl="0" algn="l">
              <a:lnSpc>
                <a:spcPct val="90000"/>
              </a:lnSpc>
              <a:spcBef>
                <a:spcPts val="2200"/>
              </a:spcBef>
              <a:spcAft>
                <a:spcPts val="0"/>
              </a:spcAft>
              <a:buClr>
                <a:schemeClr val="dk1"/>
              </a:buClr>
              <a:buSzPts val="2400"/>
              <a:buNone/>
            </a:pPr>
            <a:r>
              <a:t/>
            </a:r>
            <a:endParaRPr/>
          </a:p>
        </p:txBody>
      </p:sp>
      <p:sp>
        <p:nvSpPr>
          <p:cNvPr id="526" name="Google Shape;526;p27"/>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27" name="Google Shape;527;p27"/>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28" name="Google Shape;528;p27"/>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g26654840e25_0_171"/>
          <p:cNvSpPr txBox="1"/>
          <p:nvPr>
            <p:ph type="title"/>
          </p:nvPr>
        </p:nvSpPr>
        <p:spPr>
          <a:xfrm>
            <a:off x="488514" y="907205"/>
            <a:ext cx="7886700" cy="865500"/>
          </a:xfrm>
          <a:prstGeom prst="rect">
            <a:avLst/>
          </a:prstGeom>
          <a:noFill/>
          <a:ln>
            <a:noFill/>
          </a:ln>
        </p:spPr>
        <p:txBody>
          <a:bodyPr anchorCtr="0" anchor="ctr" bIns="34275" lIns="68575" spcFirstLastPara="1" rIns="68575" wrap="square" tIns="34275">
            <a:normAutofit/>
          </a:bodyPr>
          <a:lstStyle/>
          <a:p>
            <a:pPr indent="0" lvl="0" marL="0" rtl="0" algn="ctr">
              <a:lnSpc>
                <a:spcPct val="90000"/>
              </a:lnSpc>
              <a:spcBef>
                <a:spcPts val="0"/>
              </a:spcBef>
              <a:spcAft>
                <a:spcPts val="0"/>
              </a:spcAft>
              <a:buClr>
                <a:schemeClr val="lt1"/>
              </a:buClr>
              <a:buSzPts val="3000"/>
              <a:buFont typeface="Calibri"/>
              <a:buNone/>
            </a:pPr>
            <a:r>
              <a:rPr lang="en-US" sz="3000">
                <a:solidFill>
                  <a:schemeClr val="lt1"/>
                </a:solidFill>
                <a:latin typeface="Calibri"/>
                <a:ea typeface="Calibri"/>
                <a:cs typeface="Calibri"/>
                <a:sym typeface="Calibri"/>
              </a:rPr>
              <a:t>TFBD Successes</a:t>
            </a:r>
            <a:endParaRPr/>
          </a:p>
        </p:txBody>
      </p:sp>
      <p:sp>
        <p:nvSpPr>
          <p:cNvPr id="535" name="Google Shape;535;g26654840e25_0_171"/>
          <p:cNvSpPr txBox="1"/>
          <p:nvPr/>
        </p:nvSpPr>
        <p:spPr>
          <a:xfrm>
            <a:off x="488525" y="1019175"/>
            <a:ext cx="8322900" cy="5910600"/>
          </a:xfrm>
          <a:prstGeom prst="rect">
            <a:avLst/>
          </a:prstGeom>
          <a:noFill/>
          <a:ln>
            <a:noFill/>
          </a:ln>
        </p:spPr>
        <p:txBody>
          <a:bodyPr anchorCtr="0" anchor="t" bIns="45700" lIns="91425" spcFirstLastPara="1" rIns="91425" wrap="square" tIns="45700">
            <a:spAutoFit/>
          </a:bodyPr>
          <a:lstStyle/>
          <a:p>
            <a:pPr indent="-257175" lvl="0" marL="257175" marR="0" rtl="0" algn="l">
              <a:spcBef>
                <a:spcPts val="0"/>
              </a:spcBef>
              <a:spcAft>
                <a:spcPts val="0"/>
              </a:spcAft>
              <a:buClr>
                <a:srgbClr val="1F579A"/>
              </a:buClr>
              <a:buSzPts val="2100"/>
              <a:buFont typeface="Noto Sans Symbols"/>
              <a:buChar char="✔"/>
            </a:pPr>
            <a:r>
              <a:rPr b="0" i="0" lang="en-US" sz="2100" u="none" cap="none" strike="noStrike">
                <a:solidFill>
                  <a:schemeClr val="dk1"/>
                </a:solidFill>
                <a:latin typeface="Calibri"/>
                <a:ea typeface="Calibri"/>
                <a:cs typeface="Calibri"/>
                <a:sym typeface="Calibri"/>
              </a:rPr>
              <a:t>Worked with TAC to improve communication and coordination with interest functional groups</a:t>
            </a:r>
            <a:endParaRPr/>
          </a:p>
          <a:p>
            <a:pPr indent="-257175" lvl="0" marL="257175" marR="0" rtl="0" algn="l">
              <a:spcBef>
                <a:spcPts val="450"/>
              </a:spcBef>
              <a:spcAft>
                <a:spcPts val="0"/>
              </a:spcAft>
              <a:buClr>
                <a:srgbClr val="1F579A"/>
              </a:buClr>
              <a:buSzPts val="2100"/>
              <a:buFont typeface="Noto Sans Symbols"/>
              <a:buChar char="✔"/>
            </a:pPr>
            <a:r>
              <a:rPr b="0" i="0" lang="en-US" sz="2100" u="none" cap="none" strike="noStrike">
                <a:solidFill>
                  <a:schemeClr val="dk1"/>
                </a:solidFill>
                <a:latin typeface="Calibri"/>
                <a:ea typeface="Calibri"/>
                <a:cs typeface="Calibri"/>
                <a:sym typeface="Calibri"/>
              </a:rPr>
              <a:t>Worked with the White House to define “Zero-Emissions Building”</a:t>
            </a:r>
            <a:endParaRPr/>
          </a:p>
          <a:p>
            <a:pPr indent="-257175" lvl="0" marL="257175" marR="0" rtl="0" algn="l">
              <a:spcBef>
                <a:spcPts val="450"/>
              </a:spcBef>
              <a:spcAft>
                <a:spcPts val="0"/>
              </a:spcAft>
              <a:buClr>
                <a:srgbClr val="1F579A"/>
              </a:buClr>
              <a:buSzPts val="2100"/>
              <a:buFont typeface="Noto Sans Symbols"/>
              <a:buChar char="✔"/>
            </a:pPr>
            <a:r>
              <a:rPr b="0" i="0" lang="en-US" sz="2100" u="none" cap="none" strike="noStrike">
                <a:solidFill>
                  <a:schemeClr val="dk1"/>
                </a:solidFill>
                <a:latin typeface="Calibri"/>
                <a:ea typeface="Calibri"/>
                <a:cs typeface="Calibri"/>
                <a:sym typeface="Calibri"/>
              </a:rPr>
              <a:t>Published our Building Performance Standards Technical Resource Guide in February in conjunction with the U.S. Department of Energy</a:t>
            </a:r>
            <a:endParaRPr/>
          </a:p>
          <a:p>
            <a:pPr indent="-257175" lvl="0" marL="257175" marR="0" rtl="0" algn="l">
              <a:spcBef>
                <a:spcPts val="450"/>
              </a:spcBef>
              <a:spcAft>
                <a:spcPts val="0"/>
              </a:spcAft>
              <a:buClr>
                <a:srgbClr val="1F579A"/>
              </a:buClr>
              <a:buSzPts val="2100"/>
              <a:buFont typeface="Noto Sans Symbols"/>
              <a:buChar char="✔"/>
            </a:pPr>
            <a:r>
              <a:rPr b="0" i="0" lang="en-US" sz="2100" u="none" cap="none" strike="noStrike">
                <a:solidFill>
                  <a:schemeClr val="dk1"/>
                </a:solidFill>
                <a:latin typeface="Calibri"/>
                <a:ea typeface="Calibri"/>
                <a:cs typeface="Calibri"/>
                <a:sym typeface="Calibri"/>
              </a:rPr>
              <a:t>Six additional decarbonization guides are under development, anticipated to be completed in the next 12 months</a:t>
            </a:r>
            <a:endParaRPr/>
          </a:p>
          <a:p>
            <a:pPr indent="-257175" lvl="0" marL="257175" marR="0" rtl="0" algn="l">
              <a:spcBef>
                <a:spcPts val="450"/>
              </a:spcBef>
              <a:spcAft>
                <a:spcPts val="0"/>
              </a:spcAft>
              <a:buClr>
                <a:srgbClr val="1F579A"/>
              </a:buClr>
              <a:buSzPts val="2100"/>
              <a:buFont typeface="Noto Sans Symbols"/>
              <a:buChar char="✔"/>
            </a:pPr>
            <a:r>
              <a:rPr b="0" i="0" lang="en-US" sz="2100" u="none" cap="none" strike="noStrike">
                <a:solidFill>
                  <a:schemeClr val="dk1"/>
                </a:solidFill>
                <a:latin typeface="Calibri"/>
                <a:ea typeface="Calibri"/>
                <a:cs typeface="Calibri"/>
                <a:sym typeface="Calibri"/>
              </a:rPr>
              <a:t>Coordinated work with our standards project committees to address GHG emissions</a:t>
            </a:r>
            <a:endParaRPr/>
          </a:p>
          <a:p>
            <a:pPr indent="-257175" lvl="0" marL="257175" marR="0" rtl="0" algn="l">
              <a:spcBef>
                <a:spcPts val="450"/>
              </a:spcBef>
              <a:spcAft>
                <a:spcPts val="0"/>
              </a:spcAft>
              <a:buClr>
                <a:srgbClr val="1F579A"/>
              </a:buClr>
              <a:buSzPts val="2100"/>
              <a:buFont typeface="Noto Sans Symbols"/>
              <a:buChar char="✔"/>
            </a:pPr>
            <a:r>
              <a:rPr b="0" i="0" lang="en-US" sz="2100" u="none" cap="none" strike="noStrike">
                <a:solidFill>
                  <a:schemeClr val="dk1"/>
                </a:solidFill>
                <a:latin typeface="Calibri"/>
                <a:ea typeface="Calibri"/>
                <a:cs typeface="Calibri"/>
                <a:sym typeface="Calibri"/>
              </a:rPr>
              <a:t>Assisting the Planning Committee to add building decarbonization goal to the ASHRAE Strategic Plan</a:t>
            </a:r>
            <a:endParaRPr/>
          </a:p>
          <a:p>
            <a:pPr indent="-257175" lvl="0" marL="257175" marR="0" rtl="0" algn="l">
              <a:spcBef>
                <a:spcPts val="450"/>
              </a:spcBef>
              <a:spcAft>
                <a:spcPts val="0"/>
              </a:spcAft>
              <a:buClr>
                <a:srgbClr val="1F579A"/>
              </a:buClr>
              <a:buSzPts val="2400"/>
              <a:buFont typeface="Noto Sans Symbols"/>
              <a:buChar char="✔"/>
            </a:pPr>
            <a:r>
              <a:rPr b="0" i="0" lang="en-US" sz="2400" u="none" cap="none" strike="noStrike">
                <a:solidFill>
                  <a:schemeClr val="dk1"/>
                </a:solidFill>
                <a:latin typeface="Calibri"/>
                <a:ea typeface="Calibri"/>
                <a:cs typeface="Calibri"/>
                <a:sym typeface="Calibri"/>
              </a:rPr>
              <a:t>Collaborated joint building decarb initiatives with other organizations</a:t>
            </a:r>
            <a:endParaRPr/>
          </a:p>
          <a:p>
            <a:pPr indent="-257175" lvl="0" marL="257175" marR="0" rtl="0" algn="l">
              <a:spcBef>
                <a:spcPts val="450"/>
              </a:spcBef>
              <a:spcAft>
                <a:spcPts val="0"/>
              </a:spcAft>
              <a:buClr>
                <a:srgbClr val="1F579A"/>
              </a:buClr>
              <a:buSzPts val="2400"/>
              <a:buFont typeface="Noto Sans Symbols"/>
              <a:buChar char="✔"/>
            </a:pPr>
            <a:r>
              <a:rPr b="0" i="0" lang="en-US" sz="2400" u="none" cap="none" strike="noStrike">
                <a:solidFill>
                  <a:schemeClr val="dk1"/>
                </a:solidFill>
                <a:latin typeface="Calibri"/>
                <a:ea typeface="Calibri"/>
                <a:cs typeface="Calibri"/>
                <a:sym typeface="Calibri"/>
              </a:rPr>
              <a:t>Developed decarbonization web content for the ASHRAE website</a:t>
            </a:r>
            <a:endParaRPr/>
          </a:p>
          <a:p>
            <a:pPr indent="-123825" lvl="0" marL="257175" marR="0" rtl="0" algn="l">
              <a:spcBef>
                <a:spcPts val="450"/>
              </a:spcBef>
              <a:spcAft>
                <a:spcPts val="0"/>
              </a:spcAft>
              <a:buClr>
                <a:srgbClr val="1F579A"/>
              </a:buClr>
              <a:buSzPts val="2100"/>
              <a:buFont typeface="Noto Sans Symbols"/>
              <a:buNone/>
            </a:pPr>
            <a:r>
              <a:t/>
            </a:r>
            <a:endParaRPr b="0" i="0" sz="2100" u="none" cap="none" strike="noStrike">
              <a:solidFill>
                <a:schemeClr val="dk1"/>
              </a:solidFill>
              <a:latin typeface="Calibri"/>
              <a:ea typeface="Calibri"/>
              <a:cs typeface="Calibri"/>
              <a:sym typeface="Calibri"/>
            </a:endParaRPr>
          </a:p>
        </p:txBody>
      </p:sp>
      <p:sp>
        <p:nvSpPr>
          <p:cNvPr id="536" name="Google Shape;536;g26654840e25_0_171"/>
          <p:cNvSpPr/>
          <p:nvPr/>
        </p:nvSpPr>
        <p:spPr>
          <a:xfrm>
            <a:off x="-306053" y="129025"/>
            <a:ext cx="10515600" cy="11541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4000"/>
              <a:buFont typeface="Calibri"/>
              <a:buNone/>
            </a:pPr>
            <a:r>
              <a:rPr b="1" i="0" lang="en-US" sz="4000" u="none" cap="none" strike="noStrike">
                <a:solidFill>
                  <a:schemeClr val="dk1"/>
                </a:solidFill>
                <a:latin typeface="Calibri"/>
                <a:ea typeface="Calibri"/>
                <a:cs typeface="Calibri"/>
                <a:sym typeface="Calibri"/>
              </a:rPr>
              <a:t>TFBD Successes</a:t>
            </a:r>
            <a:endParaRPr>
              <a:solidFill>
                <a:schemeClr val="dk1"/>
              </a:solidFill>
            </a:endParaRPr>
          </a:p>
        </p:txBody>
      </p:sp>
      <p:sp>
        <p:nvSpPr>
          <p:cNvPr id="537" name="Google Shape;537;g26654840e25_0_171"/>
          <p:cNvSpPr txBox="1"/>
          <p:nvPr/>
        </p:nvSpPr>
        <p:spPr>
          <a:xfrm>
            <a:off x="628649" y="-28284"/>
            <a:ext cx="8515500" cy="457200"/>
          </a:xfrm>
          <a:prstGeom prst="rect">
            <a:avLst/>
          </a:prstGeom>
          <a:noFill/>
          <a:ln>
            <a:noFill/>
          </a:ln>
        </p:spPr>
        <p:txBody>
          <a:bodyPr anchorCtr="0" anchor="ctr" bIns="45700" lIns="91425" spcFirstLastPara="1" rIns="91425" wrap="square" tIns="45700">
            <a:normAutofit fontScale="77500"/>
          </a:bodyPr>
          <a:lstStyle/>
          <a:p>
            <a:pPr indent="0" lvl="0" marL="0" marR="0" rtl="0" algn="l">
              <a:lnSpc>
                <a:spcPct val="90000"/>
              </a:lnSpc>
              <a:spcBef>
                <a:spcPts val="0"/>
              </a:spcBef>
              <a:spcAft>
                <a:spcPts val="0"/>
              </a:spcAft>
              <a:buClr>
                <a:schemeClr val="dk1"/>
              </a:buClr>
              <a:buSzPct val="100000"/>
              <a:buFont typeface="Calibri"/>
              <a:buNone/>
            </a:pPr>
            <a:r>
              <a:rPr b="1" i="0" lang="en-US" sz="3300" u="sng" cap="none" strike="noStrike">
                <a:solidFill>
                  <a:schemeClr val="dk1"/>
                </a:solidFill>
                <a:latin typeface="Calibri"/>
                <a:ea typeface="Calibri"/>
                <a:cs typeface="Calibri"/>
                <a:sym typeface="Calibri"/>
              </a:rPr>
              <a:t>Task Force for Building Decarbonization: (TFBD) successes </a:t>
            </a:r>
            <a:endParaRPr/>
          </a:p>
        </p:txBody>
      </p:sp>
      <p:sp>
        <p:nvSpPr>
          <p:cNvPr id="538" name="Google Shape;538;g26654840e25_0_17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39" name="Google Shape;539;g26654840e25_0_17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40" name="Google Shape;540;g26654840e25_0_17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g26654840e25_0_179"/>
          <p:cNvSpPr txBox="1"/>
          <p:nvPr>
            <p:ph type="title"/>
          </p:nvPr>
        </p:nvSpPr>
        <p:spPr>
          <a:xfrm>
            <a:off x="552450" y="223825"/>
            <a:ext cx="92358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Calibri"/>
              <a:buNone/>
            </a:pPr>
            <a:r>
              <a:rPr b="1" lang="en-US" sz="2800" u="sng"/>
              <a:t>Task Force for Building Decarbonization: (TFBD) successes </a:t>
            </a:r>
            <a:br>
              <a:rPr b="1" lang="en-US" sz="2800" u="sng"/>
            </a:br>
            <a:endParaRPr sz="2800"/>
          </a:p>
        </p:txBody>
      </p:sp>
      <p:sp>
        <p:nvSpPr>
          <p:cNvPr id="546" name="Google Shape;546;g26654840e25_0_179"/>
          <p:cNvSpPr txBox="1"/>
          <p:nvPr/>
        </p:nvSpPr>
        <p:spPr>
          <a:xfrm>
            <a:off x="628649" y="352716"/>
            <a:ext cx="8515500" cy="457200"/>
          </a:xfrm>
          <a:prstGeom prst="rect">
            <a:avLst/>
          </a:prstGeom>
          <a:noFill/>
          <a:ln>
            <a:noFill/>
          </a:ln>
        </p:spPr>
        <p:txBody>
          <a:bodyPr anchorCtr="0" anchor="ctr" bIns="45700" lIns="91425" spcFirstLastPara="1" rIns="91425" wrap="square" tIns="45700">
            <a:normAutofit lnSpcReduction="20000"/>
          </a:bodyPr>
          <a:lstStyle/>
          <a:p>
            <a:pPr indent="0" lvl="0" marL="0" marR="0" rtl="0" algn="l">
              <a:lnSpc>
                <a:spcPct val="90000"/>
              </a:lnSpc>
              <a:spcBef>
                <a:spcPts val="0"/>
              </a:spcBef>
              <a:spcAft>
                <a:spcPts val="0"/>
              </a:spcAft>
              <a:buClr>
                <a:schemeClr val="dk1"/>
              </a:buClr>
              <a:buSzPts val="3300"/>
              <a:buFont typeface="Calibri"/>
              <a:buNone/>
            </a:pPr>
            <a:r>
              <a:t/>
            </a:r>
            <a:endParaRPr b="1" i="0" sz="3300" u="sng" cap="none" strike="noStrike">
              <a:solidFill>
                <a:schemeClr val="dk1"/>
              </a:solidFill>
              <a:latin typeface="Calibri"/>
              <a:ea typeface="Calibri"/>
              <a:cs typeface="Calibri"/>
              <a:sym typeface="Calibri"/>
            </a:endParaRPr>
          </a:p>
        </p:txBody>
      </p:sp>
      <p:sp>
        <p:nvSpPr>
          <p:cNvPr id="547" name="Google Shape;547;g26654840e25_0_179"/>
          <p:cNvSpPr txBox="1"/>
          <p:nvPr>
            <p:ph idx="1" type="body"/>
          </p:nvPr>
        </p:nvSpPr>
        <p:spPr>
          <a:xfrm>
            <a:off x="628649" y="823837"/>
            <a:ext cx="7886700" cy="5782200"/>
          </a:xfrm>
          <a:prstGeom prst="rect">
            <a:avLst/>
          </a:prstGeom>
          <a:noFill/>
          <a:ln>
            <a:noFill/>
          </a:ln>
        </p:spPr>
        <p:txBody>
          <a:bodyPr anchorCtr="0" anchor="t" bIns="45700" lIns="91425" spcFirstLastPara="1" rIns="91425" wrap="square" tIns="0">
            <a:spAutoFit/>
          </a:bodyPr>
          <a:lstStyle/>
          <a:p>
            <a:pPr indent="-257175" lvl="0" marL="257175" rtl="0" algn="l">
              <a:lnSpc>
                <a:spcPct val="90000"/>
              </a:lnSpc>
              <a:spcBef>
                <a:spcPts val="0"/>
              </a:spcBef>
              <a:spcAft>
                <a:spcPts val="0"/>
              </a:spcAft>
              <a:buClr>
                <a:srgbClr val="1F579A"/>
              </a:buClr>
              <a:buSzPts val="2000"/>
              <a:buFont typeface="Noto Sans Symbols"/>
              <a:buChar char="✔"/>
            </a:pPr>
            <a:r>
              <a:rPr lang="en-US" sz="2000">
                <a:latin typeface="Calibri"/>
                <a:ea typeface="Calibri"/>
                <a:cs typeface="Calibri"/>
                <a:sym typeface="Calibri"/>
              </a:rPr>
              <a:t>Worked with TAC to improve communication and coordination with interest functional groups</a:t>
            </a:r>
            <a:endParaRPr/>
          </a:p>
          <a:p>
            <a:pPr indent="-257175" lvl="0" marL="257175" rtl="0" algn="l">
              <a:lnSpc>
                <a:spcPct val="90000"/>
              </a:lnSpc>
              <a:spcBef>
                <a:spcPts val="1450"/>
              </a:spcBef>
              <a:spcAft>
                <a:spcPts val="0"/>
              </a:spcAft>
              <a:buClr>
                <a:srgbClr val="1F579A"/>
              </a:buClr>
              <a:buSzPts val="2000"/>
              <a:buFont typeface="Noto Sans Symbols"/>
              <a:buChar char="✔"/>
            </a:pPr>
            <a:r>
              <a:rPr lang="en-US" sz="2000">
                <a:latin typeface="Calibri"/>
                <a:ea typeface="Calibri"/>
                <a:cs typeface="Calibri"/>
                <a:sym typeface="Calibri"/>
              </a:rPr>
              <a:t>Worked with the White House to define “Zero-Emissions Building”</a:t>
            </a:r>
            <a:endParaRPr/>
          </a:p>
          <a:p>
            <a:pPr indent="-257175" lvl="0" marL="257175" rtl="0" algn="l">
              <a:lnSpc>
                <a:spcPct val="90000"/>
              </a:lnSpc>
              <a:spcBef>
                <a:spcPts val="450"/>
              </a:spcBef>
              <a:spcAft>
                <a:spcPts val="0"/>
              </a:spcAft>
              <a:buClr>
                <a:srgbClr val="1F579A"/>
              </a:buClr>
              <a:buSzPts val="2000"/>
              <a:buFont typeface="Noto Sans Symbols"/>
              <a:buChar char="✔"/>
            </a:pPr>
            <a:r>
              <a:rPr lang="en-US" sz="2000">
                <a:latin typeface="Calibri"/>
                <a:ea typeface="Calibri"/>
                <a:cs typeface="Calibri"/>
                <a:sym typeface="Calibri"/>
              </a:rPr>
              <a:t>Published our Building Performance Standards Technical Resource Guide in February in conjunction with the U.S. Department of Energy</a:t>
            </a:r>
            <a:endParaRPr/>
          </a:p>
          <a:p>
            <a:pPr indent="-257175" lvl="0" marL="257175" rtl="0" algn="l">
              <a:lnSpc>
                <a:spcPct val="90000"/>
              </a:lnSpc>
              <a:spcBef>
                <a:spcPts val="450"/>
              </a:spcBef>
              <a:spcAft>
                <a:spcPts val="0"/>
              </a:spcAft>
              <a:buClr>
                <a:srgbClr val="1F579A"/>
              </a:buClr>
              <a:buSzPts val="2000"/>
              <a:buFont typeface="Noto Sans Symbols"/>
              <a:buChar char="✔"/>
            </a:pPr>
            <a:r>
              <a:rPr lang="en-US" sz="2000">
                <a:latin typeface="Calibri"/>
                <a:ea typeface="Calibri"/>
                <a:cs typeface="Calibri"/>
                <a:sym typeface="Calibri"/>
              </a:rPr>
              <a:t>Six additional decarbonization guides are under development, anticipated to be completed in the next 12 months</a:t>
            </a:r>
            <a:endParaRPr/>
          </a:p>
          <a:p>
            <a:pPr indent="-257175" lvl="0" marL="257175" rtl="0" algn="l">
              <a:lnSpc>
                <a:spcPct val="90000"/>
              </a:lnSpc>
              <a:spcBef>
                <a:spcPts val="450"/>
              </a:spcBef>
              <a:spcAft>
                <a:spcPts val="0"/>
              </a:spcAft>
              <a:buClr>
                <a:srgbClr val="1F579A"/>
              </a:buClr>
              <a:buSzPts val="2000"/>
              <a:buFont typeface="Noto Sans Symbols"/>
              <a:buChar char="✔"/>
            </a:pPr>
            <a:r>
              <a:rPr lang="en-US" sz="2000">
                <a:latin typeface="Calibri"/>
                <a:ea typeface="Calibri"/>
                <a:cs typeface="Calibri"/>
                <a:sym typeface="Calibri"/>
              </a:rPr>
              <a:t>Coordinated work with our standards project committees to address GHG emissions</a:t>
            </a:r>
            <a:endParaRPr/>
          </a:p>
          <a:p>
            <a:pPr indent="-257175" lvl="0" marL="257175" rtl="0" algn="l">
              <a:lnSpc>
                <a:spcPct val="90000"/>
              </a:lnSpc>
              <a:spcBef>
                <a:spcPts val="1450"/>
              </a:spcBef>
              <a:spcAft>
                <a:spcPts val="0"/>
              </a:spcAft>
              <a:buClr>
                <a:srgbClr val="1F579A"/>
              </a:buClr>
              <a:buSzPts val="2000"/>
              <a:buFont typeface="Noto Sans Symbols"/>
              <a:buChar char="✔"/>
            </a:pPr>
            <a:r>
              <a:rPr lang="en-US" sz="2000">
                <a:latin typeface="Calibri"/>
                <a:ea typeface="Calibri"/>
                <a:cs typeface="Calibri"/>
                <a:sym typeface="Calibri"/>
              </a:rPr>
              <a:t>Assisting the Planning Committee to add building decarbonization goal to the ASHRAE Strategic Plan</a:t>
            </a:r>
            <a:endParaRPr/>
          </a:p>
          <a:p>
            <a:pPr indent="-257175" lvl="0" marL="257175" rtl="0" algn="l">
              <a:lnSpc>
                <a:spcPct val="90000"/>
              </a:lnSpc>
              <a:spcBef>
                <a:spcPts val="1450"/>
              </a:spcBef>
              <a:spcAft>
                <a:spcPts val="0"/>
              </a:spcAft>
              <a:buClr>
                <a:srgbClr val="1F579A"/>
              </a:buClr>
              <a:buSzPts val="2000"/>
              <a:buFont typeface="Noto Sans Symbols"/>
              <a:buChar char="✔"/>
            </a:pPr>
            <a:r>
              <a:rPr lang="en-US" sz="2000">
                <a:latin typeface="Calibri"/>
                <a:ea typeface="Calibri"/>
                <a:cs typeface="Calibri"/>
                <a:sym typeface="Calibri"/>
              </a:rPr>
              <a:t>Collaborated joint building decarb initiatives with other organizations</a:t>
            </a:r>
            <a:endParaRPr/>
          </a:p>
          <a:p>
            <a:pPr indent="-257175" lvl="0" marL="257175" rtl="0" algn="l">
              <a:lnSpc>
                <a:spcPct val="90000"/>
              </a:lnSpc>
              <a:spcBef>
                <a:spcPts val="1450"/>
              </a:spcBef>
              <a:spcAft>
                <a:spcPts val="0"/>
              </a:spcAft>
              <a:buClr>
                <a:srgbClr val="1F579A"/>
              </a:buClr>
              <a:buSzPts val="2000"/>
              <a:buFont typeface="Noto Sans Symbols"/>
              <a:buChar char="✔"/>
            </a:pPr>
            <a:r>
              <a:rPr lang="en-US" sz="2000">
                <a:latin typeface="Calibri"/>
                <a:ea typeface="Calibri"/>
                <a:cs typeface="Calibri"/>
                <a:sym typeface="Calibri"/>
              </a:rPr>
              <a:t>Technical Advisory Panel has provided valuable global feedback on our initiatives</a:t>
            </a:r>
            <a:endParaRPr/>
          </a:p>
          <a:p>
            <a:pPr indent="-257175" lvl="0" marL="257175" rtl="0" algn="l">
              <a:lnSpc>
                <a:spcPct val="90000"/>
              </a:lnSpc>
              <a:spcBef>
                <a:spcPts val="1450"/>
              </a:spcBef>
              <a:spcAft>
                <a:spcPts val="0"/>
              </a:spcAft>
              <a:buClr>
                <a:srgbClr val="1F579A"/>
              </a:buClr>
              <a:buSzPts val="2000"/>
              <a:buFont typeface="Noto Sans Symbols"/>
              <a:buChar char="✔"/>
            </a:pPr>
            <a:r>
              <a:rPr lang="en-US" sz="2000">
                <a:latin typeface="Calibri"/>
                <a:ea typeface="Calibri"/>
                <a:cs typeface="Calibri"/>
                <a:sym typeface="Calibri"/>
              </a:rPr>
              <a:t>Developed decarbonization web content for the ASHRAE website</a:t>
            </a:r>
            <a:endParaRPr/>
          </a:p>
          <a:p>
            <a:pPr indent="-123825" lvl="0" marL="257175" rtl="0" algn="l">
              <a:lnSpc>
                <a:spcPct val="90000"/>
              </a:lnSpc>
              <a:spcBef>
                <a:spcPts val="1450"/>
              </a:spcBef>
              <a:spcAft>
                <a:spcPts val="0"/>
              </a:spcAft>
              <a:buClr>
                <a:srgbClr val="1F579A"/>
              </a:buClr>
              <a:buSzPts val="2100"/>
              <a:buFont typeface="Noto Sans Symbols"/>
              <a:buNone/>
            </a:pPr>
            <a:r>
              <a:t/>
            </a:r>
            <a:endParaRPr sz="2100"/>
          </a:p>
        </p:txBody>
      </p:sp>
      <p:sp>
        <p:nvSpPr>
          <p:cNvPr id="548" name="Google Shape;548;g26654840e25_0_179"/>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49" name="Google Shape;549;g26654840e25_0_179"/>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50" name="Google Shape;550;g26654840e25_0_179"/>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g26654840e25_0_188"/>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sz="3200">
                <a:solidFill>
                  <a:schemeClr val="lt1"/>
                </a:solidFill>
                <a:latin typeface="Calibri"/>
                <a:ea typeface="Calibri"/>
                <a:cs typeface="Calibri"/>
                <a:sym typeface="Calibri"/>
              </a:rPr>
              <a:t>Technical Guide Series Schedule</a:t>
            </a:r>
            <a:endParaRPr/>
          </a:p>
        </p:txBody>
      </p:sp>
      <p:sp>
        <p:nvSpPr>
          <p:cNvPr id="556" name="Google Shape;556;g26654840e25_0_188"/>
          <p:cNvSpPr txBox="1"/>
          <p:nvPr>
            <p:ph idx="1" type="body"/>
          </p:nvPr>
        </p:nvSpPr>
        <p:spPr>
          <a:xfrm>
            <a:off x="628650" y="905597"/>
            <a:ext cx="7886700" cy="5046900"/>
          </a:xfrm>
          <a:prstGeom prst="rect">
            <a:avLst/>
          </a:prstGeom>
          <a:noFill/>
          <a:ln>
            <a:noFill/>
          </a:ln>
        </p:spPr>
        <p:txBody>
          <a:bodyPr anchorCtr="0" anchor="t" bIns="45700" lIns="91425" spcFirstLastPara="1" rIns="91425" wrap="square" tIns="0">
            <a:normAutofit/>
          </a:bodyPr>
          <a:lstStyle/>
          <a:p>
            <a:pPr indent="-76200" lvl="0" marL="228600" rtl="0" algn="l">
              <a:lnSpc>
                <a:spcPct val="90000"/>
              </a:lnSpc>
              <a:spcBef>
                <a:spcPts val="0"/>
              </a:spcBef>
              <a:spcAft>
                <a:spcPts val="0"/>
              </a:spcAft>
              <a:buClr>
                <a:schemeClr val="dk1"/>
              </a:buClr>
              <a:buSzPts val="2400"/>
              <a:buNone/>
            </a:pPr>
            <a:r>
              <a:t/>
            </a:r>
            <a:endParaRPr/>
          </a:p>
        </p:txBody>
      </p:sp>
      <p:pic>
        <p:nvPicPr>
          <p:cNvPr id="557" name="Google Shape;557;g26654840e25_0_188"/>
          <p:cNvPicPr preferRelativeResize="0"/>
          <p:nvPr/>
        </p:nvPicPr>
        <p:blipFill rotWithShape="1">
          <a:blip r:embed="rId3">
            <a:alphaModFix/>
          </a:blip>
          <a:srcRect b="0" l="0" r="0" t="0"/>
          <a:stretch/>
        </p:blipFill>
        <p:spPr>
          <a:xfrm>
            <a:off x="0" y="905597"/>
            <a:ext cx="9143999" cy="4368280"/>
          </a:xfrm>
          <a:prstGeom prst="rect">
            <a:avLst/>
          </a:prstGeom>
          <a:noFill/>
          <a:ln>
            <a:noFill/>
          </a:ln>
        </p:spPr>
      </p:pic>
      <p:sp>
        <p:nvSpPr>
          <p:cNvPr id="558" name="Google Shape;558;g26654840e25_0_188"/>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59" name="Google Shape;559;g26654840e25_0_188"/>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60" name="Google Shape;560;g26654840e25_0_188"/>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g26654840e25_0_197"/>
          <p:cNvSpPr txBox="1"/>
          <p:nvPr>
            <p:ph type="title"/>
          </p:nvPr>
        </p:nvSpPr>
        <p:spPr>
          <a:xfrm>
            <a:off x="628651" y="-76199"/>
            <a:ext cx="85155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80000"/>
              </a:lnSpc>
              <a:spcBef>
                <a:spcPts val="0"/>
              </a:spcBef>
              <a:spcAft>
                <a:spcPts val="0"/>
              </a:spcAft>
              <a:buClr>
                <a:schemeClr val="lt1"/>
              </a:buClr>
              <a:buSzPts val="2400"/>
              <a:buFont typeface="Arial"/>
              <a:buNone/>
            </a:pPr>
            <a:br>
              <a:rPr b="1" i="0" lang="en-US" sz="2100" u="none" cap="none" strike="noStrike">
                <a:latin typeface="Arial"/>
                <a:ea typeface="Arial"/>
                <a:cs typeface="Arial"/>
                <a:sym typeface="Arial"/>
              </a:rPr>
            </a:br>
            <a:r>
              <a:rPr b="1" i="0" lang="en-US" sz="2100" u="none" cap="none" strike="noStrike">
                <a:latin typeface="Arial"/>
                <a:ea typeface="Arial"/>
                <a:cs typeface="Arial"/>
                <a:sym typeface="Arial"/>
              </a:rPr>
              <a:t>2024 Center of Excellence for Building Decarbonization (CEBD)</a:t>
            </a:r>
            <a:endParaRPr sz="2900"/>
          </a:p>
        </p:txBody>
      </p:sp>
      <p:sp>
        <p:nvSpPr>
          <p:cNvPr id="566" name="Google Shape;566;g26654840e25_0_197"/>
          <p:cNvSpPr txBox="1"/>
          <p:nvPr>
            <p:ph idx="1" type="body"/>
          </p:nvPr>
        </p:nvSpPr>
        <p:spPr>
          <a:xfrm>
            <a:off x="628650" y="905597"/>
            <a:ext cx="7886700" cy="5046900"/>
          </a:xfrm>
          <a:prstGeom prst="rect">
            <a:avLst/>
          </a:prstGeom>
          <a:noFill/>
          <a:ln>
            <a:noFill/>
          </a:ln>
        </p:spPr>
        <p:txBody>
          <a:bodyPr anchorCtr="0" anchor="t" bIns="45700" lIns="91425" spcFirstLastPara="1" rIns="91425" wrap="square" tIns="0">
            <a:normAutofit lnSpcReduction="10000"/>
          </a:bodyPr>
          <a:lstStyle/>
          <a:p>
            <a:pPr indent="-448721" lvl="0" marL="457188" marR="0" rtl="0" algn="l">
              <a:lnSpc>
                <a:spcPct val="90000"/>
              </a:lnSpc>
              <a:spcBef>
                <a:spcPts val="0"/>
              </a:spcBef>
              <a:spcAft>
                <a:spcPts val="0"/>
              </a:spcAft>
              <a:buClr>
                <a:srgbClr val="1F579A"/>
              </a:buClr>
              <a:buSzPts val="2400"/>
              <a:buFont typeface="Arial"/>
              <a:buChar char="•"/>
            </a:pPr>
            <a:r>
              <a:rPr b="0" i="0" lang="en-US" sz="2400" u="none" cap="none" strike="noStrike">
                <a:solidFill>
                  <a:srgbClr val="000000"/>
                </a:solidFill>
                <a:latin typeface="Calibri"/>
                <a:ea typeface="Calibri"/>
                <a:cs typeface="Calibri"/>
                <a:sym typeface="Calibri"/>
              </a:rPr>
              <a:t>It is proposed that the </a:t>
            </a:r>
            <a:r>
              <a:rPr b="1" i="1" lang="en-US" sz="2400" u="none" cap="none" strike="noStrike">
                <a:solidFill>
                  <a:srgbClr val="1F579A"/>
                </a:solidFill>
                <a:latin typeface="Calibri"/>
                <a:ea typeface="Calibri"/>
                <a:cs typeface="Calibri"/>
                <a:sym typeface="Calibri"/>
              </a:rPr>
              <a:t>Center of Excellence for Building Decarbonization </a:t>
            </a:r>
            <a:r>
              <a:rPr b="0" i="0" lang="en-US" sz="2400" u="none" cap="none" strike="noStrike">
                <a:solidFill>
                  <a:srgbClr val="000000"/>
                </a:solidFill>
                <a:latin typeface="Calibri"/>
                <a:ea typeface="Calibri"/>
                <a:cs typeface="Calibri"/>
                <a:sym typeface="Calibri"/>
              </a:rPr>
              <a:t>(CEBD) report to the ASHRAE Board of Directors Executive Committee</a:t>
            </a:r>
            <a:endParaRPr/>
          </a:p>
          <a:p>
            <a:pPr indent="-448721" lvl="0" marL="457188" marR="0" rtl="0" algn="l">
              <a:lnSpc>
                <a:spcPct val="90000"/>
              </a:lnSpc>
              <a:spcBef>
                <a:spcPts val="1200"/>
              </a:spcBef>
              <a:spcAft>
                <a:spcPts val="0"/>
              </a:spcAft>
              <a:buClr>
                <a:srgbClr val="1F579A"/>
              </a:buClr>
              <a:buSzPts val="2400"/>
              <a:buFont typeface="Arial"/>
              <a:buChar char="•"/>
            </a:pPr>
            <a:r>
              <a:rPr b="0" i="0" lang="en-US" sz="2400" u="none" cap="none" strike="noStrike">
                <a:solidFill>
                  <a:srgbClr val="000000"/>
                </a:solidFill>
                <a:latin typeface="Calibri"/>
                <a:ea typeface="Calibri"/>
                <a:cs typeface="Calibri"/>
                <a:sym typeface="Calibri"/>
              </a:rPr>
              <a:t>Members Council, Technology Council, and Publishing and Education Council will each appoint a Council Decarbonization Lead to facilitate Council coordination and drive operational execution. These individuals will serve as liaisons to the CEBD.</a:t>
            </a:r>
            <a:endParaRPr/>
          </a:p>
          <a:p>
            <a:pPr indent="-448721" lvl="0" marL="457188" marR="0" rtl="0" algn="l">
              <a:lnSpc>
                <a:spcPct val="90000"/>
              </a:lnSpc>
              <a:spcBef>
                <a:spcPts val="1200"/>
              </a:spcBef>
              <a:spcAft>
                <a:spcPts val="0"/>
              </a:spcAft>
              <a:buClr>
                <a:srgbClr val="1F579A"/>
              </a:buClr>
              <a:buSzPts val="2400"/>
              <a:buFont typeface="Arial"/>
              <a:buChar char="•"/>
            </a:pPr>
            <a:r>
              <a:rPr lang="en-US">
                <a:solidFill>
                  <a:srgbClr val="000000"/>
                </a:solidFill>
                <a:latin typeface="Calibri"/>
                <a:ea typeface="Calibri"/>
                <a:cs typeface="Calibri"/>
                <a:sym typeface="Calibri"/>
              </a:rPr>
              <a:t>O</a:t>
            </a:r>
            <a:r>
              <a:rPr b="0" i="0" lang="en-US" sz="2400" u="none" cap="none" strike="noStrike">
                <a:solidFill>
                  <a:srgbClr val="000000"/>
                </a:solidFill>
                <a:latin typeface="Calibri"/>
                <a:ea typeface="Calibri"/>
                <a:cs typeface="Calibri"/>
                <a:sym typeface="Calibri"/>
              </a:rPr>
              <a:t>perational activities will be led by one or more relevant councils, committees, or Decarbonization Task Groups (DTGs) across the global ASHRAE organization. The CEBD will take a supporting role in these activities. These activities will be coordinated by ASHRAE staff, with further assistance provided by CEBD members as needed.</a:t>
            </a:r>
            <a:endParaRPr b="0" i="0" sz="1400" u="none" cap="none" strike="noStrike">
              <a:solidFill>
                <a:srgbClr val="000000"/>
              </a:solidFill>
              <a:latin typeface="Arial"/>
              <a:ea typeface="Arial"/>
              <a:cs typeface="Arial"/>
              <a:sym typeface="Arial"/>
            </a:endParaRPr>
          </a:p>
          <a:p>
            <a:pPr indent="-76200" lvl="0" marL="228600" rtl="0" algn="l">
              <a:lnSpc>
                <a:spcPct val="90000"/>
              </a:lnSpc>
              <a:spcBef>
                <a:spcPts val="2200"/>
              </a:spcBef>
              <a:spcAft>
                <a:spcPts val="0"/>
              </a:spcAft>
              <a:buClr>
                <a:schemeClr val="dk1"/>
              </a:buClr>
              <a:buSzPts val="2400"/>
              <a:buNone/>
            </a:pPr>
            <a:r>
              <a:t/>
            </a:r>
            <a:endParaRPr/>
          </a:p>
        </p:txBody>
      </p:sp>
      <p:sp>
        <p:nvSpPr>
          <p:cNvPr id="567" name="Google Shape;567;g26654840e25_0_197"/>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68" name="Google Shape;568;g26654840e25_0_197"/>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69" name="Google Shape;569;g26654840e25_0_197"/>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sp>
        <p:nvSpPr>
          <p:cNvPr id="575" name="Google Shape;575;g26654840e25_0_205"/>
          <p:cNvSpPr txBox="1"/>
          <p:nvPr>
            <p:ph type="title"/>
          </p:nvPr>
        </p:nvSpPr>
        <p:spPr>
          <a:xfrm>
            <a:off x="628651" y="1"/>
            <a:ext cx="8515500" cy="457200"/>
          </a:xfrm>
          <a:prstGeom prst="rect">
            <a:avLst/>
          </a:prstGeom>
          <a:noFill/>
          <a:ln>
            <a:noFill/>
          </a:ln>
        </p:spPr>
        <p:txBody>
          <a:bodyPr anchorCtr="0" anchor="ctr" bIns="34275" lIns="68575" spcFirstLastPara="1" rIns="68575" wrap="square" tIns="34275">
            <a:normAutofit fontScale="90000"/>
          </a:bodyPr>
          <a:lstStyle/>
          <a:p>
            <a:pPr indent="0" lvl="0" marL="0" rtl="0" algn="ctr">
              <a:lnSpc>
                <a:spcPct val="90000"/>
              </a:lnSpc>
              <a:spcBef>
                <a:spcPts val="0"/>
              </a:spcBef>
              <a:spcAft>
                <a:spcPts val="0"/>
              </a:spcAft>
              <a:buClr>
                <a:schemeClr val="lt1"/>
              </a:buClr>
              <a:buSzPct val="111111"/>
              <a:buFont typeface="Calibri"/>
              <a:buNone/>
            </a:pPr>
            <a:r>
              <a:rPr lang="en-US" sz="3000">
                <a:solidFill>
                  <a:schemeClr val="lt1"/>
                </a:solidFill>
                <a:latin typeface="Calibri"/>
                <a:ea typeface="Calibri"/>
                <a:cs typeface="Calibri"/>
                <a:sym typeface="Calibri"/>
              </a:rPr>
              <a:t>Organization Structure</a:t>
            </a:r>
            <a:endParaRPr/>
          </a:p>
        </p:txBody>
      </p:sp>
      <p:sp>
        <p:nvSpPr>
          <p:cNvPr id="576" name="Google Shape;576;g26654840e25_0_205"/>
          <p:cNvSpPr txBox="1"/>
          <p:nvPr/>
        </p:nvSpPr>
        <p:spPr>
          <a:xfrm>
            <a:off x="628650" y="695687"/>
            <a:ext cx="8140500" cy="3177000"/>
          </a:xfrm>
          <a:prstGeom prst="rect">
            <a:avLst/>
          </a:prstGeom>
          <a:noFill/>
          <a:ln>
            <a:noFill/>
          </a:ln>
        </p:spPr>
        <p:txBody>
          <a:bodyPr anchorCtr="0" anchor="t" bIns="34275" lIns="68575" spcFirstLastPara="1" rIns="68575" wrap="square" tIns="34275">
            <a:spAutoFit/>
          </a:bodyPr>
          <a:lstStyle/>
          <a:p>
            <a:pPr indent="-336542" lvl="0" marL="342892" marR="0" rtl="0" algn="l">
              <a:lnSpc>
                <a:spcPct val="90000"/>
              </a:lnSpc>
              <a:spcBef>
                <a:spcPts val="0"/>
              </a:spcBef>
              <a:spcAft>
                <a:spcPts val="0"/>
              </a:spcAft>
              <a:buClr>
                <a:srgbClr val="1F579A"/>
              </a:buClr>
              <a:buSzPts val="2700"/>
              <a:buFont typeface="Arial"/>
              <a:buChar char="•"/>
            </a:pPr>
            <a:r>
              <a:rPr b="0" i="0" lang="en-US" sz="2700" u="none" cap="none" strike="noStrike">
                <a:solidFill>
                  <a:srgbClr val="000000"/>
                </a:solidFill>
                <a:latin typeface="Calibri"/>
                <a:ea typeface="Calibri"/>
                <a:cs typeface="Calibri"/>
                <a:sym typeface="Calibri"/>
              </a:rPr>
              <a:t>It is proposed that the </a:t>
            </a:r>
            <a:r>
              <a:rPr b="1" i="1" lang="en-US" sz="2700" u="none" cap="none" strike="noStrike">
                <a:solidFill>
                  <a:srgbClr val="1F579A"/>
                </a:solidFill>
                <a:latin typeface="Calibri"/>
                <a:ea typeface="Calibri"/>
                <a:cs typeface="Calibri"/>
                <a:sym typeface="Calibri"/>
              </a:rPr>
              <a:t>Center of Excellence for Building Decarbonization </a:t>
            </a:r>
            <a:r>
              <a:rPr b="0" i="0" lang="en-US" sz="2700" u="none" cap="none" strike="noStrike">
                <a:solidFill>
                  <a:srgbClr val="000000"/>
                </a:solidFill>
                <a:latin typeface="Calibri"/>
                <a:ea typeface="Calibri"/>
                <a:cs typeface="Calibri"/>
                <a:sym typeface="Calibri"/>
              </a:rPr>
              <a:t>(CEBD) report to the ASHRAE Board of Directors Executive Committee</a:t>
            </a:r>
            <a:endParaRPr/>
          </a:p>
          <a:p>
            <a:pPr indent="-336542" lvl="0" marL="342892" marR="0" rtl="0" algn="l">
              <a:lnSpc>
                <a:spcPct val="90000"/>
              </a:lnSpc>
              <a:spcBef>
                <a:spcPts val="900"/>
              </a:spcBef>
              <a:spcAft>
                <a:spcPts val="900"/>
              </a:spcAft>
              <a:buClr>
                <a:srgbClr val="1F579A"/>
              </a:buClr>
              <a:buSzPts val="2700"/>
              <a:buFont typeface="Arial"/>
              <a:buChar char="•"/>
            </a:pPr>
            <a:r>
              <a:rPr b="0" i="0" lang="en-US" sz="2700" u="none" cap="none" strike="noStrike">
                <a:solidFill>
                  <a:srgbClr val="000000"/>
                </a:solidFill>
                <a:latin typeface="Calibri"/>
                <a:ea typeface="Calibri"/>
                <a:cs typeface="Calibri"/>
                <a:sym typeface="Calibri"/>
              </a:rPr>
              <a:t>Members Council, Technology Council, and Publishing and Education Council will each appoint a Council Decarbonization Lead to facilitate Council coordination and drive operational execution. These individuals will serve as liaisons to the CEBD.</a:t>
            </a:r>
            <a:endParaRPr b="0" i="0" sz="1350" u="none" cap="none" strike="noStrike">
              <a:solidFill>
                <a:srgbClr val="000000"/>
              </a:solidFill>
              <a:latin typeface="Arial"/>
              <a:ea typeface="Arial"/>
              <a:cs typeface="Arial"/>
              <a:sym typeface="Arial"/>
            </a:endParaRPr>
          </a:p>
        </p:txBody>
      </p:sp>
      <p:sp>
        <p:nvSpPr>
          <p:cNvPr id="577" name="Google Shape;577;g26654840e25_0_205"/>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78" name="Google Shape;578;g26654840e25_0_205"/>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79" name="Google Shape;579;g26654840e25_0_205"/>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sp>
        <p:nvSpPr>
          <p:cNvPr id="585" name="Google Shape;585;g26654840e25_0_211"/>
          <p:cNvSpPr txBox="1"/>
          <p:nvPr>
            <p:ph type="title"/>
          </p:nvPr>
        </p:nvSpPr>
        <p:spPr>
          <a:xfrm>
            <a:off x="628651" y="1"/>
            <a:ext cx="8515500" cy="457200"/>
          </a:xfrm>
          <a:prstGeom prst="rect">
            <a:avLst/>
          </a:prstGeom>
          <a:noFill/>
          <a:ln>
            <a:noFill/>
          </a:ln>
        </p:spPr>
        <p:txBody>
          <a:bodyPr anchorCtr="0" anchor="ctr" bIns="34275" lIns="68575" spcFirstLastPara="1" rIns="68575" wrap="square" tIns="34275">
            <a:normAutofit fontScale="90000"/>
          </a:bodyPr>
          <a:lstStyle/>
          <a:p>
            <a:pPr indent="0" lvl="0" marL="0" rtl="0" algn="ctr">
              <a:lnSpc>
                <a:spcPct val="90000"/>
              </a:lnSpc>
              <a:spcBef>
                <a:spcPts val="0"/>
              </a:spcBef>
              <a:spcAft>
                <a:spcPts val="0"/>
              </a:spcAft>
              <a:buClr>
                <a:schemeClr val="lt1"/>
              </a:buClr>
              <a:buSzPct val="111111"/>
              <a:buFont typeface="Calibri"/>
              <a:buNone/>
            </a:pPr>
            <a:r>
              <a:rPr lang="en-US" sz="3000">
                <a:solidFill>
                  <a:schemeClr val="lt1"/>
                </a:solidFill>
                <a:latin typeface="Calibri"/>
                <a:ea typeface="Calibri"/>
                <a:cs typeface="Calibri"/>
                <a:sym typeface="Calibri"/>
              </a:rPr>
              <a:t>Organization Structure</a:t>
            </a:r>
            <a:endParaRPr/>
          </a:p>
        </p:txBody>
      </p:sp>
      <p:sp>
        <p:nvSpPr>
          <p:cNvPr id="586" name="Google Shape;586;g26654840e25_0_211"/>
          <p:cNvSpPr txBox="1"/>
          <p:nvPr/>
        </p:nvSpPr>
        <p:spPr>
          <a:xfrm>
            <a:off x="501750" y="1085301"/>
            <a:ext cx="8140500" cy="3177000"/>
          </a:xfrm>
          <a:prstGeom prst="rect">
            <a:avLst/>
          </a:prstGeom>
          <a:noFill/>
          <a:ln>
            <a:noFill/>
          </a:ln>
        </p:spPr>
        <p:txBody>
          <a:bodyPr anchorCtr="0" anchor="t" bIns="34275" lIns="68575" spcFirstLastPara="1" rIns="68575" wrap="square" tIns="34275">
            <a:spAutoFit/>
          </a:bodyPr>
          <a:lstStyle/>
          <a:p>
            <a:pPr indent="-336542" lvl="0" marL="342892" marR="0" rtl="0" algn="just">
              <a:lnSpc>
                <a:spcPct val="90000"/>
              </a:lnSpc>
              <a:spcBef>
                <a:spcPts val="0"/>
              </a:spcBef>
              <a:spcAft>
                <a:spcPts val="0"/>
              </a:spcAft>
              <a:buClr>
                <a:srgbClr val="1F579A"/>
              </a:buClr>
              <a:buSzPts val="2700"/>
              <a:buFont typeface="Arial"/>
              <a:buChar char="•"/>
            </a:pPr>
            <a:r>
              <a:rPr b="0" i="0" lang="en-US" sz="2700" u="none" cap="none" strike="noStrike">
                <a:solidFill>
                  <a:srgbClr val="000000"/>
                </a:solidFill>
                <a:latin typeface="Calibri"/>
                <a:ea typeface="Calibri"/>
                <a:cs typeface="Calibri"/>
                <a:sym typeface="Calibri"/>
              </a:rPr>
              <a:t>It is proposed that the </a:t>
            </a:r>
            <a:r>
              <a:rPr b="1" i="1" lang="en-US" sz="2700" u="none" cap="none" strike="noStrike">
                <a:solidFill>
                  <a:srgbClr val="1F579A"/>
                </a:solidFill>
                <a:latin typeface="Calibri"/>
                <a:ea typeface="Calibri"/>
                <a:cs typeface="Calibri"/>
                <a:sym typeface="Calibri"/>
              </a:rPr>
              <a:t>Center of Excellence for Building Decarbonization </a:t>
            </a:r>
            <a:r>
              <a:rPr b="0" i="0" lang="en-US" sz="2700" u="none" cap="none" strike="noStrike">
                <a:solidFill>
                  <a:srgbClr val="000000"/>
                </a:solidFill>
                <a:latin typeface="Calibri"/>
                <a:ea typeface="Calibri"/>
                <a:cs typeface="Calibri"/>
                <a:sym typeface="Calibri"/>
              </a:rPr>
              <a:t>(CEBD) report to the ASHRAE Board of Directors Executive Committee</a:t>
            </a:r>
            <a:endParaRPr/>
          </a:p>
          <a:p>
            <a:pPr indent="-336542" lvl="0" marL="342892" marR="0" rtl="0" algn="just">
              <a:lnSpc>
                <a:spcPct val="90000"/>
              </a:lnSpc>
              <a:spcBef>
                <a:spcPts val="900"/>
              </a:spcBef>
              <a:spcAft>
                <a:spcPts val="900"/>
              </a:spcAft>
              <a:buClr>
                <a:srgbClr val="1F579A"/>
              </a:buClr>
              <a:buSzPts val="2700"/>
              <a:buFont typeface="Arial"/>
              <a:buChar char="•"/>
            </a:pPr>
            <a:r>
              <a:rPr b="0" i="0" lang="en-US" sz="2700" u="none" cap="none" strike="noStrike">
                <a:solidFill>
                  <a:srgbClr val="000000"/>
                </a:solidFill>
                <a:latin typeface="Calibri"/>
                <a:ea typeface="Calibri"/>
                <a:cs typeface="Calibri"/>
                <a:sym typeface="Calibri"/>
              </a:rPr>
              <a:t>Members Council, Technology Council, and Publishing and Education Council will each appoint a Council Decarbonization Lead to facilitate Council coordination and drive operational execution. These individuals will serve as liaisons to the CEBD.</a:t>
            </a:r>
            <a:endParaRPr b="0" i="0" sz="1350" u="none" cap="none" strike="noStrike">
              <a:solidFill>
                <a:srgbClr val="000000"/>
              </a:solidFill>
              <a:latin typeface="Arial"/>
              <a:ea typeface="Arial"/>
              <a:cs typeface="Arial"/>
              <a:sym typeface="Arial"/>
            </a:endParaRPr>
          </a:p>
        </p:txBody>
      </p:sp>
      <p:sp>
        <p:nvSpPr>
          <p:cNvPr id="587" name="Google Shape;587;g26654840e25_0_211"/>
          <p:cNvSpPr txBox="1"/>
          <p:nvPr/>
        </p:nvSpPr>
        <p:spPr>
          <a:xfrm>
            <a:off x="822960" y="4849369"/>
            <a:ext cx="8026800" cy="646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Calibri"/>
                <a:ea typeface="Calibri"/>
                <a:cs typeface="Calibri"/>
                <a:sym typeface="Calibri"/>
              </a:rPr>
              <a:t>Dr. Lixia Wu, member of TFBD Operational Carbon WG, </a:t>
            </a:r>
            <a:r>
              <a:rPr b="0" i="0" lang="en-US" sz="1800" u="none" cap="none" strike="noStrike">
                <a:solidFill>
                  <a:srgbClr val="3C4043"/>
                </a:solidFill>
                <a:latin typeface="Arial"/>
                <a:ea typeface="Arial"/>
                <a:cs typeface="Arial"/>
                <a:sym typeface="Arial"/>
              </a:rPr>
              <a:t>ASHRAE TFBD retrofit guide WG, CDP subcommittee</a:t>
            </a:r>
            <a:r>
              <a:rPr b="0" i="0" lang="en-US" sz="1800" u="none" cap="none" strike="noStrike">
                <a:solidFill>
                  <a:schemeClr val="dk1"/>
                </a:solidFill>
                <a:latin typeface="Calibri"/>
                <a:ea typeface="Calibri"/>
                <a:cs typeface="Calibri"/>
                <a:sym typeface="Calibri"/>
              </a:rPr>
              <a:t>, TFBD Liaison for TC9.9. Lixia.Wu@Cushwake.com</a:t>
            </a:r>
            <a:endParaRPr/>
          </a:p>
        </p:txBody>
      </p:sp>
      <p:sp>
        <p:nvSpPr>
          <p:cNvPr id="588" name="Google Shape;588;g26654840e25_0_21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589" name="Google Shape;589;g26654840e25_0_21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590" name="Google Shape;590;g26654840e25_0_21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5" name="Shape 595"/>
        <p:cNvGrpSpPr/>
        <p:nvPr/>
      </p:nvGrpSpPr>
      <p:grpSpPr>
        <a:xfrm>
          <a:off x="0" y="0"/>
          <a:ext cx="0" cy="0"/>
          <a:chOff x="0" y="0"/>
          <a:chExt cx="0" cy="0"/>
        </a:xfrm>
      </p:grpSpPr>
      <p:sp>
        <p:nvSpPr>
          <p:cNvPr id="596" name="Google Shape;596;g2b19f296ab3_0_320"/>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Attendance</a:t>
            </a:r>
            <a:endParaRPr/>
          </a:p>
        </p:txBody>
      </p:sp>
      <p:sp>
        <p:nvSpPr>
          <p:cNvPr id="597" name="Google Shape;597;g2b19f296ab3_0_320"/>
          <p:cNvSpPr/>
          <p:nvPr/>
        </p:nvSpPr>
        <p:spPr>
          <a:xfrm>
            <a:off x="4353818" y="987909"/>
            <a:ext cx="4643100" cy="147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Attendance is being recorded using a Google Form. Please make sure you complete the form 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sp>
        <p:nvSpPr>
          <p:cNvPr id="598" name="Google Shape;598;g2b19f296ab3_0_320"/>
          <p:cNvSpPr/>
          <p:nvPr/>
        </p:nvSpPr>
        <p:spPr>
          <a:xfrm>
            <a:off x="4541105" y="2519498"/>
            <a:ext cx="3886200" cy="36930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1100"/>
              <a:buFont typeface="Arial"/>
              <a:buNone/>
            </a:pPr>
            <a:r>
              <a:rPr lang="en-US" sz="1600">
                <a:solidFill>
                  <a:schemeClr val="dk1"/>
                </a:solidFill>
              </a:rPr>
              <a:t>https://forms.gle/wjboSPgW6yQecKsW8</a:t>
            </a:r>
            <a:endParaRPr b="0" i="0" sz="2300" u="none" cap="none" strike="noStrike">
              <a:solidFill>
                <a:schemeClr val="dk1"/>
              </a:solidFill>
              <a:latin typeface="Calibri"/>
              <a:ea typeface="Calibri"/>
              <a:cs typeface="Calibri"/>
              <a:sym typeface="Calibri"/>
            </a:endParaRPr>
          </a:p>
        </p:txBody>
      </p:sp>
      <p:sp>
        <p:nvSpPr>
          <p:cNvPr id="599" name="Google Shape;599;g2b19f296ab3_0_320"/>
          <p:cNvSpPr/>
          <p:nvPr/>
        </p:nvSpPr>
        <p:spPr>
          <a:xfrm>
            <a:off x="4353817" y="3302663"/>
            <a:ext cx="4643100" cy="923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Or use the QR Code below:</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pic>
        <p:nvPicPr>
          <p:cNvPr id="600" name="Google Shape;600;g2b19f296ab3_0_320"/>
          <p:cNvPicPr preferRelativeResize="0"/>
          <p:nvPr/>
        </p:nvPicPr>
        <p:blipFill>
          <a:blip r:embed="rId3">
            <a:alphaModFix/>
          </a:blip>
          <a:stretch>
            <a:fillRect/>
          </a:stretch>
        </p:blipFill>
        <p:spPr>
          <a:xfrm>
            <a:off x="5279928" y="3786102"/>
            <a:ext cx="2408575" cy="2408575"/>
          </a:xfrm>
          <a:prstGeom prst="rect">
            <a:avLst/>
          </a:prstGeom>
          <a:noFill/>
          <a:ln>
            <a:noFill/>
          </a:ln>
        </p:spPr>
      </p:pic>
      <p:pic>
        <p:nvPicPr>
          <p:cNvPr id="601" name="Google Shape;601;g2b19f296ab3_0_320"/>
          <p:cNvPicPr preferRelativeResize="0"/>
          <p:nvPr/>
        </p:nvPicPr>
        <p:blipFill>
          <a:blip r:embed="rId4">
            <a:alphaModFix/>
          </a:blip>
          <a:stretch>
            <a:fillRect/>
          </a:stretch>
        </p:blipFill>
        <p:spPr>
          <a:xfrm>
            <a:off x="96375" y="890650"/>
            <a:ext cx="4305924" cy="5304025"/>
          </a:xfrm>
          <a:prstGeom prst="rect">
            <a:avLst/>
          </a:prstGeom>
          <a:noFill/>
          <a:ln>
            <a:noFill/>
          </a:ln>
        </p:spPr>
      </p:pic>
      <p:sp>
        <p:nvSpPr>
          <p:cNvPr id="602" name="Google Shape;602;g2b19f296ab3_0_320"/>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03" name="Google Shape;603;g2b19f296ab3_0_320"/>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04" name="Google Shape;604;g2b19f296ab3_0_320"/>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sp>
        <p:nvSpPr>
          <p:cNvPr id="610" name="Google Shape;610;p29"/>
          <p:cNvSpPr/>
          <p:nvPr/>
        </p:nvSpPr>
        <p:spPr>
          <a:xfrm>
            <a:off x="5105404" y="1606734"/>
            <a:ext cx="3872771" cy="458587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Calibri"/>
                <a:ea typeface="Calibri"/>
                <a:cs typeface="Calibri"/>
                <a:sym typeface="Calibri"/>
              </a:rPr>
              <a:t>Audio</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Attendees are muted upon entry</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Do not un-mute your line</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If you are joining via computer and phone line, ensure both are muted</a:t>
            </a:r>
            <a:endParaRPr/>
          </a:p>
          <a:p>
            <a:pPr indent="0" lvl="0" marL="0" marR="0" rtl="0" algn="l">
              <a:spcBef>
                <a:spcPts val="0"/>
              </a:spcBef>
              <a:spcAft>
                <a:spcPts val="0"/>
              </a:spcAft>
              <a:buNone/>
            </a:pPr>
            <a:r>
              <a:rPr b="1" lang="en-US" sz="1200">
                <a:solidFill>
                  <a:schemeClr val="dk1"/>
                </a:solidFill>
                <a:latin typeface="Calibri"/>
                <a:ea typeface="Calibri"/>
                <a:cs typeface="Calibri"/>
                <a:sym typeface="Calibri"/>
              </a:rPr>
              <a:t>Video</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We encourage you to keep your video off</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If you do enable your video, be mindful that you are on display! Turn off your video when needed.</a:t>
            </a:r>
            <a:endParaRPr/>
          </a:p>
          <a:p>
            <a:pPr indent="0" lvl="0" marL="0" marR="0" rtl="0" algn="l">
              <a:spcBef>
                <a:spcPts val="0"/>
              </a:spcBef>
              <a:spcAft>
                <a:spcPts val="0"/>
              </a:spcAft>
              <a:buNone/>
            </a:pPr>
            <a:r>
              <a:rPr b="1" lang="en-US" sz="1200">
                <a:solidFill>
                  <a:schemeClr val="dk1"/>
                </a:solidFill>
                <a:latin typeface="Calibri"/>
                <a:ea typeface="Calibri"/>
                <a:cs typeface="Calibri"/>
                <a:sym typeface="Calibri"/>
              </a:rPr>
              <a:t>Q&amp;A</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Use the chat function to ask questions</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Our moderator will share questions throughout the presentation with the speaker to answer.</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If you need to speak, please use the Raise Hand button and the moderator will enable your microphone. </a:t>
            </a:r>
            <a:endParaRPr/>
          </a:p>
          <a:p>
            <a:pPr indent="0" lvl="0" marL="0" marR="0" rtl="0" algn="l">
              <a:spcBef>
                <a:spcPts val="0"/>
              </a:spcBef>
              <a:spcAft>
                <a:spcPts val="0"/>
              </a:spcAft>
              <a:buNone/>
            </a:pPr>
            <a:r>
              <a:rPr b="1" lang="en-US" sz="1200">
                <a:solidFill>
                  <a:schemeClr val="dk1"/>
                </a:solidFill>
                <a:latin typeface="Calibri"/>
                <a:ea typeface="Calibri"/>
                <a:cs typeface="Calibri"/>
                <a:sym typeface="Calibri"/>
              </a:rPr>
              <a:t>Attendance</a:t>
            </a:r>
            <a:endParaRPr/>
          </a:p>
          <a:p>
            <a:pPr indent="-285750" lvl="0" marL="285750" marR="0" rtl="0" algn="l">
              <a:spcBef>
                <a:spcPts val="0"/>
              </a:spcBef>
              <a:spcAft>
                <a:spcPts val="0"/>
              </a:spcAft>
              <a:buClr>
                <a:schemeClr val="dk1"/>
              </a:buClr>
              <a:buSzPts val="1200"/>
              <a:buFont typeface="Arial"/>
              <a:buChar char="•"/>
            </a:pPr>
            <a:r>
              <a:rPr lang="en-US" sz="1200">
                <a:solidFill>
                  <a:schemeClr val="dk1"/>
                </a:solidFill>
                <a:latin typeface="Calibri"/>
                <a:ea typeface="Calibri"/>
                <a:cs typeface="Calibri"/>
                <a:sym typeface="Calibri"/>
              </a:rPr>
              <a:t>Please complete the attendance form found at the URL at the bottom of this slide or use the QR code below.</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184150" lvl="0" marL="285750" marR="0" rtl="0" algn="l">
              <a:spcBef>
                <a:spcPts val="0"/>
              </a:spcBef>
              <a:spcAft>
                <a:spcPts val="0"/>
              </a:spcAft>
              <a:buClr>
                <a:schemeClr val="dk1"/>
              </a:buClr>
              <a:buSzPts val="1600"/>
              <a:buFont typeface="Arial"/>
              <a:buNone/>
            </a:pPr>
            <a:r>
              <a:t/>
            </a:r>
            <a:endParaRPr sz="1600">
              <a:solidFill>
                <a:schemeClr val="dk1"/>
              </a:solidFill>
              <a:latin typeface="Calibri"/>
              <a:ea typeface="Calibri"/>
              <a:cs typeface="Calibri"/>
              <a:sym typeface="Calibri"/>
            </a:endParaRPr>
          </a:p>
          <a:p>
            <a:pPr indent="-184150" lvl="0" marL="285750" marR="0" rtl="0" algn="l">
              <a:spcBef>
                <a:spcPts val="0"/>
              </a:spcBef>
              <a:spcAft>
                <a:spcPts val="0"/>
              </a:spcAft>
              <a:buClr>
                <a:schemeClr val="dk1"/>
              </a:buClr>
              <a:buSzPts val="1600"/>
              <a:buFont typeface="Arial"/>
              <a:buNone/>
            </a:pPr>
            <a:r>
              <a:t/>
            </a:r>
            <a:endParaRPr sz="1600">
              <a:solidFill>
                <a:schemeClr val="dk1"/>
              </a:solidFill>
              <a:latin typeface="Calibri"/>
              <a:ea typeface="Calibri"/>
              <a:cs typeface="Calibri"/>
              <a:sym typeface="Calibri"/>
            </a:endParaRPr>
          </a:p>
        </p:txBody>
      </p:sp>
      <p:sp>
        <p:nvSpPr>
          <p:cNvPr id="611" name="Google Shape;611;p29"/>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Welcome! </a:t>
            </a:r>
            <a:endParaRPr/>
          </a:p>
        </p:txBody>
      </p:sp>
      <p:sp>
        <p:nvSpPr>
          <p:cNvPr id="612" name="Google Shape;612;p29"/>
          <p:cNvSpPr txBox="1"/>
          <p:nvPr>
            <p:ph idx="1" type="body"/>
          </p:nvPr>
        </p:nvSpPr>
        <p:spPr>
          <a:xfrm>
            <a:off x="418015" y="1130157"/>
            <a:ext cx="4001589" cy="5046806"/>
          </a:xfrm>
          <a:prstGeom prst="rect">
            <a:avLst/>
          </a:prstGeom>
          <a:noFill/>
          <a:ln>
            <a:noFill/>
          </a:ln>
        </p:spPr>
        <p:txBody>
          <a:bodyPr anchorCtr="0" anchor="t" bIns="45700" lIns="91425" spcFirstLastPara="1" rIns="91425" wrap="square" tIns="0">
            <a:normAutofit fontScale="92500" lnSpcReduction="20000"/>
          </a:bodyPr>
          <a:lstStyle/>
          <a:p>
            <a:pPr indent="0" lvl="0" marL="0" rtl="0" algn="l">
              <a:lnSpc>
                <a:spcPct val="90000"/>
              </a:lnSpc>
              <a:spcBef>
                <a:spcPts val="0"/>
              </a:spcBef>
              <a:spcAft>
                <a:spcPts val="0"/>
              </a:spcAft>
              <a:buClr>
                <a:schemeClr val="accent1"/>
              </a:buClr>
              <a:buSzPct val="100000"/>
              <a:buNone/>
            </a:pPr>
            <a:r>
              <a:rPr b="1" lang="en-US" sz="1800">
                <a:solidFill>
                  <a:schemeClr val="accent1"/>
                </a:solidFill>
              </a:rPr>
              <a:t>Welcome to the ASHRAE TC 9.9 Hybrid In-Person/Virtual Meeting! </a:t>
            </a:r>
            <a:endParaRPr/>
          </a:p>
          <a:p>
            <a:pPr indent="0" lvl="0" marL="0" rtl="0" algn="l">
              <a:lnSpc>
                <a:spcPct val="90000"/>
              </a:lnSpc>
              <a:spcBef>
                <a:spcPts val="1600"/>
              </a:spcBef>
              <a:spcAft>
                <a:spcPts val="0"/>
              </a:spcAft>
              <a:buClr>
                <a:schemeClr val="accent1"/>
              </a:buClr>
              <a:buSzPct val="100000"/>
              <a:buNone/>
            </a:pPr>
            <a:r>
              <a:rPr b="1" lang="en-US" sz="1800">
                <a:solidFill>
                  <a:schemeClr val="accent1"/>
                </a:solidFill>
              </a:rPr>
              <a:t>No need to say hello, we will begin promptly at 2:30 pm CST</a:t>
            </a:r>
            <a:endParaRPr/>
          </a:p>
          <a:p>
            <a:pPr indent="-127000" lvl="1" marL="685800" rtl="0" algn="l">
              <a:lnSpc>
                <a:spcPct val="90000"/>
              </a:lnSpc>
              <a:spcBef>
                <a:spcPts val="1200"/>
              </a:spcBef>
              <a:spcAft>
                <a:spcPts val="0"/>
              </a:spcAft>
              <a:buClr>
                <a:schemeClr val="dk1"/>
              </a:buClr>
              <a:buSzPct val="100000"/>
              <a:buNone/>
            </a:pPr>
            <a:r>
              <a:t/>
            </a:r>
            <a:endParaRPr sz="1600"/>
          </a:p>
          <a:p>
            <a:pPr indent="0" lvl="0" marL="0" rtl="0" algn="l">
              <a:lnSpc>
                <a:spcPct val="90000"/>
              </a:lnSpc>
              <a:spcBef>
                <a:spcPts val="1000"/>
              </a:spcBef>
              <a:spcAft>
                <a:spcPts val="0"/>
              </a:spcAft>
              <a:buClr>
                <a:schemeClr val="accent1"/>
              </a:buClr>
              <a:buSzPct val="100000"/>
              <a:buNone/>
            </a:pPr>
            <a:r>
              <a:rPr b="1" lang="en-US" sz="1800">
                <a:solidFill>
                  <a:schemeClr val="accent1"/>
                </a:solidFill>
              </a:rPr>
              <a:t>High Level Agenda </a:t>
            </a:r>
            <a:endParaRPr/>
          </a:p>
          <a:p>
            <a:pPr indent="-220980" lvl="1" marL="685800" rtl="0" algn="l">
              <a:lnSpc>
                <a:spcPct val="90000"/>
              </a:lnSpc>
              <a:spcBef>
                <a:spcPts val="1200"/>
              </a:spcBef>
              <a:spcAft>
                <a:spcPts val="0"/>
              </a:spcAft>
              <a:buClr>
                <a:schemeClr val="dk1"/>
              </a:buClr>
              <a:buSzPct val="100000"/>
              <a:buChar char="•"/>
            </a:pPr>
            <a:r>
              <a:rPr lang="en-US" sz="1600"/>
              <a:t>Welcome</a:t>
            </a:r>
            <a:endParaRPr/>
          </a:p>
          <a:p>
            <a:pPr indent="-220980" lvl="1" marL="685800" rtl="0" algn="l">
              <a:lnSpc>
                <a:spcPct val="90000"/>
              </a:lnSpc>
              <a:spcBef>
                <a:spcPts val="600"/>
              </a:spcBef>
              <a:spcAft>
                <a:spcPts val="0"/>
              </a:spcAft>
              <a:buClr>
                <a:schemeClr val="dk1"/>
              </a:buClr>
              <a:buSzPct val="100000"/>
              <a:buChar char="•"/>
            </a:pPr>
            <a:r>
              <a:rPr lang="en-US" sz="1600"/>
              <a:t>Introduction</a:t>
            </a:r>
            <a:endParaRPr/>
          </a:p>
          <a:p>
            <a:pPr indent="-220980" lvl="1" marL="685800" rtl="0" algn="l">
              <a:lnSpc>
                <a:spcPct val="90000"/>
              </a:lnSpc>
              <a:spcBef>
                <a:spcPts val="600"/>
              </a:spcBef>
              <a:spcAft>
                <a:spcPts val="0"/>
              </a:spcAft>
              <a:buClr>
                <a:schemeClr val="dk1"/>
              </a:buClr>
              <a:buSzPct val="100000"/>
              <a:buChar char="•"/>
            </a:pPr>
            <a:r>
              <a:rPr lang="en-US" sz="1600"/>
              <a:t>Membership</a:t>
            </a:r>
            <a:endParaRPr/>
          </a:p>
          <a:p>
            <a:pPr indent="-220980" lvl="1" marL="685800" rtl="0" algn="l">
              <a:lnSpc>
                <a:spcPct val="90000"/>
              </a:lnSpc>
              <a:spcBef>
                <a:spcPts val="600"/>
              </a:spcBef>
              <a:spcAft>
                <a:spcPts val="0"/>
              </a:spcAft>
              <a:buClr>
                <a:schemeClr val="dk1"/>
              </a:buClr>
              <a:buSzPct val="100000"/>
              <a:buChar char="•"/>
            </a:pPr>
            <a:r>
              <a:rPr lang="en-US" sz="1600"/>
              <a:t>Purpose &amp; Scope</a:t>
            </a:r>
            <a:endParaRPr/>
          </a:p>
          <a:p>
            <a:pPr indent="-220980" lvl="1" marL="685800" rtl="0" algn="l">
              <a:lnSpc>
                <a:spcPct val="90000"/>
              </a:lnSpc>
              <a:spcBef>
                <a:spcPts val="600"/>
              </a:spcBef>
              <a:spcAft>
                <a:spcPts val="0"/>
              </a:spcAft>
              <a:buClr>
                <a:schemeClr val="dk1"/>
              </a:buClr>
              <a:buSzPct val="100000"/>
              <a:buChar char="•"/>
            </a:pPr>
            <a:r>
              <a:rPr lang="en-US" sz="1600"/>
              <a:t>Reorganization</a:t>
            </a:r>
            <a:endParaRPr/>
          </a:p>
          <a:p>
            <a:pPr indent="-220980" lvl="1" marL="685800" rtl="0" algn="l">
              <a:lnSpc>
                <a:spcPct val="90000"/>
              </a:lnSpc>
              <a:spcBef>
                <a:spcPts val="600"/>
              </a:spcBef>
              <a:spcAft>
                <a:spcPts val="0"/>
              </a:spcAft>
              <a:buClr>
                <a:schemeClr val="dk1"/>
              </a:buClr>
              <a:buSzPct val="100000"/>
              <a:buChar char="•"/>
            </a:pPr>
            <a:r>
              <a:rPr lang="en-US" sz="1600"/>
              <a:t>Liaison Reports</a:t>
            </a:r>
            <a:endParaRPr/>
          </a:p>
          <a:p>
            <a:pPr indent="-220980" lvl="1" marL="685800" rtl="0" algn="l">
              <a:lnSpc>
                <a:spcPct val="90000"/>
              </a:lnSpc>
              <a:spcBef>
                <a:spcPts val="600"/>
              </a:spcBef>
              <a:spcAft>
                <a:spcPts val="0"/>
              </a:spcAft>
              <a:buClr>
                <a:schemeClr val="dk1"/>
              </a:buClr>
              <a:buSzPct val="100000"/>
              <a:buChar char="•"/>
            </a:pPr>
            <a:r>
              <a:rPr lang="en-US" sz="1600"/>
              <a:t>Research</a:t>
            </a:r>
            <a:endParaRPr/>
          </a:p>
          <a:p>
            <a:pPr indent="-220980" lvl="1" marL="685800" rtl="0" algn="l">
              <a:lnSpc>
                <a:spcPct val="90000"/>
              </a:lnSpc>
              <a:spcBef>
                <a:spcPts val="600"/>
              </a:spcBef>
              <a:spcAft>
                <a:spcPts val="0"/>
              </a:spcAft>
              <a:buClr>
                <a:schemeClr val="dk1"/>
              </a:buClr>
              <a:buSzPct val="100000"/>
              <a:buChar char="•"/>
            </a:pPr>
            <a:r>
              <a:rPr lang="en-US" sz="1600"/>
              <a:t>IT Subcommittee</a:t>
            </a:r>
            <a:endParaRPr/>
          </a:p>
          <a:p>
            <a:pPr indent="-220980" lvl="1" marL="685800" rtl="0" algn="l">
              <a:lnSpc>
                <a:spcPct val="90000"/>
              </a:lnSpc>
              <a:spcBef>
                <a:spcPts val="600"/>
              </a:spcBef>
              <a:spcAft>
                <a:spcPts val="0"/>
              </a:spcAft>
              <a:buClr>
                <a:schemeClr val="dk1"/>
              </a:buClr>
              <a:buSzPct val="100000"/>
              <a:buChar char="•"/>
            </a:pPr>
            <a:r>
              <a:rPr lang="en-US" sz="1600"/>
              <a:t>Work Sessions</a:t>
            </a:r>
            <a:endParaRPr/>
          </a:p>
          <a:p>
            <a:pPr indent="-76200" lvl="0" marL="228600" rtl="0" algn="l">
              <a:lnSpc>
                <a:spcPct val="90000"/>
              </a:lnSpc>
              <a:spcBef>
                <a:spcPts val="1000"/>
              </a:spcBef>
              <a:spcAft>
                <a:spcPts val="0"/>
              </a:spcAft>
              <a:buClr>
                <a:schemeClr val="dk1"/>
              </a:buClr>
              <a:buSzPct val="100000"/>
              <a:buNone/>
            </a:pPr>
            <a:r>
              <a:t/>
            </a:r>
            <a:endParaRPr/>
          </a:p>
          <a:p>
            <a:pPr indent="-76200" lvl="0" marL="228600" rtl="0" algn="l">
              <a:lnSpc>
                <a:spcPct val="90000"/>
              </a:lnSpc>
              <a:spcBef>
                <a:spcPts val="1600"/>
              </a:spcBef>
              <a:spcAft>
                <a:spcPts val="0"/>
              </a:spcAft>
              <a:buClr>
                <a:schemeClr val="dk1"/>
              </a:buClr>
              <a:buSzPct val="100000"/>
              <a:buNone/>
            </a:pPr>
            <a:r>
              <a:t/>
            </a:r>
            <a:endParaRPr/>
          </a:p>
        </p:txBody>
      </p:sp>
      <p:cxnSp>
        <p:nvCxnSpPr>
          <p:cNvPr id="613" name="Google Shape;613;p29"/>
          <p:cNvCxnSpPr/>
          <p:nvPr/>
        </p:nvCxnSpPr>
        <p:spPr>
          <a:xfrm>
            <a:off x="4724400" y="1096491"/>
            <a:ext cx="0" cy="4534803"/>
          </a:xfrm>
          <a:prstGeom prst="straightConnector1">
            <a:avLst/>
          </a:prstGeom>
          <a:noFill/>
          <a:ln cap="flat" cmpd="sng" w="9525">
            <a:solidFill>
              <a:schemeClr val="accent1"/>
            </a:solidFill>
            <a:prstDash val="solid"/>
            <a:miter lim="800000"/>
            <a:headEnd len="sm" w="sm" type="none"/>
            <a:tailEnd len="sm" w="sm" type="none"/>
          </a:ln>
        </p:spPr>
      </p:cxnSp>
      <p:pic>
        <p:nvPicPr>
          <p:cNvPr descr="Lights On" id="614" name="Google Shape;614;p29"/>
          <p:cNvPicPr preferRelativeResize="0"/>
          <p:nvPr/>
        </p:nvPicPr>
        <p:blipFill rotWithShape="1">
          <a:blip r:embed="rId3">
            <a:alphaModFix/>
          </a:blip>
          <a:srcRect b="0" l="0" r="0" t="0"/>
          <a:stretch/>
        </p:blipFill>
        <p:spPr>
          <a:xfrm>
            <a:off x="5105404" y="1096491"/>
            <a:ext cx="463257" cy="463257"/>
          </a:xfrm>
          <a:prstGeom prst="rect">
            <a:avLst/>
          </a:prstGeom>
          <a:noFill/>
          <a:ln>
            <a:noFill/>
          </a:ln>
        </p:spPr>
      </p:pic>
      <p:sp>
        <p:nvSpPr>
          <p:cNvPr id="615" name="Google Shape;615;p29"/>
          <p:cNvSpPr txBox="1"/>
          <p:nvPr/>
        </p:nvSpPr>
        <p:spPr>
          <a:xfrm>
            <a:off x="5568657" y="1096491"/>
            <a:ext cx="3299866" cy="643543"/>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3200"/>
              <a:buFont typeface="Arial"/>
              <a:buNone/>
            </a:pPr>
            <a:r>
              <a:rPr lang="en-US" sz="3200">
                <a:solidFill>
                  <a:schemeClr val="dk1"/>
                </a:solidFill>
                <a:latin typeface="Calibri"/>
                <a:ea typeface="Calibri"/>
                <a:cs typeface="Calibri"/>
                <a:sym typeface="Calibri"/>
              </a:rPr>
              <a:t>Housekeeping</a:t>
            </a:r>
            <a:endParaRPr sz="4000">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4000"/>
              <a:buFont typeface="Arial"/>
              <a:buNone/>
            </a:pPr>
            <a:r>
              <a:t/>
            </a:r>
            <a:endParaRPr sz="4000">
              <a:solidFill>
                <a:schemeClr val="dk1"/>
              </a:solidFill>
              <a:latin typeface="Calibri"/>
              <a:ea typeface="Calibri"/>
              <a:cs typeface="Calibri"/>
              <a:sym typeface="Calibri"/>
            </a:endParaRPr>
          </a:p>
        </p:txBody>
      </p:sp>
      <p:sp>
        <p:nvSpPr>
          <p:cNvPr id="616" name="Google Shape;616;p29"/>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17" name="Google Shape;617;p29"/>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18" name="Google Shape;618;p29"/>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2" name="Shape 622"/>
        <p:cNvGrpSpPr/>
        <p:nvPr/>
      </p:nvGrpSpPr>
      <p:grpSpPr>
        <a:xfrm>
          <a:off x="0" y="0"/>
          <a:ext cx="0" cy="0"/>
          <a:chOff x="0" y="0"/>
          <a:chExt cx="0" cy="0"/>
        </a:xfrm>
      </p:grpSpPr>
      <p:sp>
        <p:nvSpPr>
          <p:cNvPr id="623" name="Google Shape;623;g26643c07b1a_0_37"/>
          <p:cNvSpPr txBox="1"/>
          <p:nvPr>
            <p:ph type="title"/>
          </p:nvPr>
        </p:nvSpPr>
        <p:spPr>
          <a:xfrm>
            <a:off x="623888" y="1709743"/>
            <a:ext cx="7886700" cy="2852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Research Update</a:t>
            </a:r>
            <a:endParaRPr/>
          </a:p>
        </p:txBody>
      </p:sp>
      <p:sp>
        <p:nvSpPr>
          <p:cNvPr id="624" name="Google Shape;624;g26643c07b1a_0_37"/>
          <p:cNvSpPr txBox="1"/>
          <p:nvPr>
            <p:ph idx="1" type="body"/>
          </p:nvPr>
        </p:nvSpPr>
        <p:spPr>
          <a:xfrm>
            <a:off x="623888" y="4589468"/>
            <a:ext cx="7886700" cy="1500300"/>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3600"/>
              <a:buNone/>
            </a:pPr>
            <a:r>
              <a:rPr lang="en-US" sz="3600">
                <a:latin typeface="Calibri"/>
                <a:ea typeface="Calibri"/>
                <a:cs typeface="Calibri"/>
                <a:sym typeface="Calibri"/>
              </a:rPr>
              <a:t>Mark Seymour</a:t>
            </a:r>
            <a:endParaRPr/>
          </a:p>
          <a:p>
            <a:pPr indent="0" lvl="0" marL="0" rtl="0" algn="l">
              <a:lnSpc>
                <a:spcPct val="90000"/>
              </a:lnSpc>
              <a:spcBef>
                <a:spcPts val="2200"/>
              </a:spcBef>
              <a:spcAft>
                <a:spcPts val="0"/>
              </a:spcAft>
              <a:buClr>
                <a:schemeClr val="dk1"/>
              </a:buClr>
              <a:buSzPts val="2400"/>
              <a:buNone/>
            </a:pPr>
            <a:r>
              <a:t/>
            </a:r>
            <a:endParaRPr/>
          </a:p>
        </p:txBody>
      </p:sp>
      <p:sp>
        <p:nvSpPr>
          <p:cNvPr id="625" name="Google Shape;625;g26643c07b1a_0_37"/>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26" name="Google Shape;626;g26643c07b1a_0_37"/>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27" name="Google Shape;627;g26643c07b1a_0_37"/>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1" name="Shape 631"/>
        <p:cNvGrpSpPr/>
        <p:nvPr/>
      </p:nvGrpSpPr>
      <p:grpSpPr>
        <a:xfrm>
          <a:off x="0" y="0"/>
          <a:ext cx="0" cy="0"/>
          <a:chOff x="0" y="0"/>
          <a:chExt cx="0" cy="0"/>
        </a:xfrm>
      </p:grpSpPr>
      <p:sp>
        <p:nvSpPr>
          <p:cNvPr id="632" name="Google Shape;632;g26643c07b1a_0_45"/>
          <p:cNvSpPr txBox="1"/>
          <p:nvPr>
            <p:ph type="title"/>
          </p:nvPr>
        </p:nvSpPr>
        <p:spPr>
          <a:xfrm>
            <a:off x="623888" y="1709743"/>
            <a:ext cx="7886700" cy="2852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Website Update</a:t>
            </a:r>
            <a:endParaRPr/>
          </a:p>
        </p:txBody>
      </p:sp>
      <p:sp>
        <p:nvSpPr>
          <p:cNvPr id="633" name="Google Shape;633;g26643c07b1a_0_45"/>
          <p:cNvSpPr txBox="1"/>
          <p:nvPr>
            <p:ph idx="1" type="body"/>
          </p:nvPr>
        </p:nvSpPr>
        <p:spPr>
          <a:xfrm>
            <a:off x="623888" y="4589468"/>
            <a:ext cx="7886700" cy="1500300"/>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3600"/>
              <a:buNone/>
            </a:pPr>
            <a:r>
              <a:rPr lang="en-US" sz="3600">
                <a:latin typeface="Calibri"/>
                <a:ea typeface="Calibri"/>
                <a:cs typeface="Calibri"/>
                <a:sym typeface="Calibri"/>
              </a:rPr>
              <a:t>Ecton English</a:t>
            </a:r>
            <a:endParaRPr/>
          </a:p>
          <a:p>
            <a:pPr indent="0" lvl="0" marL="0" rtl="0" algn="l">
              <a:lnSpc>
                <a:spcPct val="90000"/>
              </a:lnSpc>
              <a:spcBef>
                <a:spcPts val="2200"/>
              </a:spcBef>
              <a:spcAft>
                <a:spcPts val="0"/>
              </a:spcAft>
              <a:buClr>
                <a:schemeClr val="dk1"/>
              </a:buClr>
              <a:buSzPts val="2400"/>
              <a:buNone/>
            </a:pPr>
            <a:r>
              <a:t/>
            </a:r>
            <a:endParaRPr/>
          </a:p>
        </p:txBody>
      </p:sp>
      <p:sp>
        <p:nvSpPr>
          <p:cNvPr id="634" name="Google Shape;634;g26643c07b1a_0_45"/>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35" name="Google Shape;635;g26643c07b1a_0_45"/>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36" name="Google Shape;636;g26643c07b1a_0_45"/>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sp>
        <p:nvSpPr>
          <p:cNvPr id="641" name="Google Shape;641;g26643c07b1a_0_53"/>
          <p:cNvSpPr txBox="1"/>
          <p:nvPr>
            <p:ph type="title"/>
          </p:nvPr>
        </p:nvSpPr>
        <p:spPr>
          <a:xfrm>
            <a:off x="623888" y="1709743"/>
            <a:ext cx="7886700" cy="2852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Operation of Web Publications</a:t>
            </a:r>
            <a:endParaRPr/>
          </a:p>
        </p:txBody>
      </p:sp>
      <p:sp>
        <p:nvSpPr>
          <p:cNvPr id="642" name="Google Shape;642;g26643c07b1a_0_53"/>
          <p:cNvSpPr txBox="1"/>
          <p:nvPr>
            <p:ph idx="1" type="body"/>
          </p:nvPr>
        </p:nvSpPr>
        <p:spPr>
          <a:xfrm>
            <a:off x="623888" y="4589468"/>
            <a:ext cx="7886700" cy="1500300"/>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3600"/>
              <a:buNone/>
            </a:pPr>
            <a:r>
              <a:rPr lang="en-US" sz="3600">
                <a:latin typeface="Calibri"/>
                <a:ea typeface="Calibri"/>
                <a:cs typeface="Calibri"/>
                <a:sym typeface="Calibri"/>
              </a:rPr>
              <a:t>Don Beaty/ Ecton English</a:t>
            </a:r>
            <a:endParaRPr/>
          </a:p>
          <a:p>
            <a:pPr indent="0" lvl="0" marL="0" rtl="0" algn="l">
              <a:lnSpc>
                <a:spcPct val="90000"/>
              </a:lnSpc>
              <a:spcBef>
                <a:spcPts val="2200"/>
              </a:spcBef>
              <a:spcAft>
                <a:spcPts val="0"/>
              </a:spcAft>
              <a:buClr>
                <a:schemeClr val="dk1"/>
              </a:buClr>
              <a:buSzPts val="2400"/>
              <a:buNone/>
            </a:pPr>
            <a:r>
              <a:t/>
            </a:r>
            <a:endParaRPr/>
          </a:p>
        </p:txBody>
      </p:sp>
      <p:sp>
        <p:nvSpPr>
          <p:cNvPr id="643" name="Google Shape;643;g26643c07b1a_0_53"/>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44" name="Google Shape;644;g26643c07b1a_0_53"/>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45" name="Google Shape;645;g26643c07b1a_0_53"/>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sp>
        <p:nvSpPr>
          <p:cNvPr id="650" name="Google Shape;650;g26643c07b1a_0_61"/>
          <p:cNvSpPr txBox="1"/>
          <p:nvPr>
            <p:ph type="title"/>
          </p:nvPr>
        </p:nvSpPr>
        <p:spPr>
          <a:xfrm>
            <a:off x="623888" y="1709743"/>
            <a:ext cx="7886700" cy="2852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Liquid Cooling Challenges</a:t>
            </a:r>
            <a:endParaRPr sz="5400">
              <a:solidFill>
                <a:schemeClr val="accent1"/>
              </a:solidFill>
              <a:latin typeface="Arial"/>
              <a:ea typeface="Arial"/>
              <a:cs typeface="Arial"/>
              <a:sym typeface="Arial"/>
            </a:endParaRPr>
          </a:p>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mini-</a:t>
            </a:r>
            <a:r>
              <a:rPr lang="en-US" sz="5400">
                <a:solidFill>
                  <a:schemeClr val="accent1"/>
                </a:solidFill>
                <a:latin typeface="Arial"/>
                <a:ea typeface="Arial"/>
                <a:cs typeface="Arial"/>
                <a:sym typeface="Arial"/>
              </a:rPr>
              <a:t>Presentation</a:t>
            </a:r>
            <a:endParaRPr/>
          </a:p>
        </p:txBody>
      </p:sp>
      <p:sp>
        <p:nvSpPr>
          <p:cNvPr id="651" name="Google Shape;651;g26643c07b1a_0_61"/>
          <p:cNvSpPr txBox="1"/>
          <p:nvPr>
            <p:ph idx="1" type="body"/>
          </p:nvPr>
        </p:nvSpPr>
        <p:spPr>
          <a:xfrm>
            <a:off x="623888" y="4589468"/>
            <a:ext cx="7886700" cy="1500300"/>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3600"/>
              <a:buNone/>
            </a:pPr>
            <a:r>
              <a:rPr lang="en-US" sz="3600">
                <a:latin typeface="Calibri"/>
                <a:ea typeface="Calibri"/>
                <a:cs typeface="Calibri"/>
                <a:sym typeface="Calibri"/>
              </a:rPr>
              <a:t>John Gross</a:t>
            </a:r>
            <a:endParaRPr/>
          </a:p>
          <a:p>
            <a:pPr indent="0" lvl="0" marL="0" rtl="0" algn="l">
              <a:lnSpc>
                <a:spcPct val="90000"/>
              </a:lnSpc>
              <a:spcBef>
                <a:spcPts val="2200"/>
              </a:spcBef>
              <a:spcAft>
                <a:spcPts val="0"/>
              </a:spcAft>
              <a:buClr>
                <a:schemeClr val="dk1"/>
              </a:buClr>
              <a:buSzPts val="2400"/>
              <a:buNone/>
            </a:pPr>
            <a:r>
              <a:t/>
            </a:r>
            <a:endParaRPr/>
          </a:p>
        </p:txBody>
      </p:sp>
      <p:sp>
        <p:nvSpPr>
          <p:cNvPr id="652" name="Google Shape;652;g26643c07b1a_0_6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53" name="Google Shape;653;g26643c07b1a_0_6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54" name="Google Shape;654;g26643c07b1a_0_6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sp>
        <p:nvSpPr>
          <p:cNvPr id="659" name="Google Shape;659;g26654840e25_0_591"/>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Motivation</a:t>
            </a:r>
            <a:endParaRPr/>
          </a:p>
        </p:txBody>
      </p:sp>
      <p:sp>
        <p:nvSpPr>
          <p:cNvPr id="660" name="Google Shape;660;g26654840e25_0_591"/>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Font typeface="Arial"/>
              <a:buChar char="•"/>
            </a:pPr>
            <a:r>
              <a:rPr lang="en-US"/>
              <a:t>Liquid cooling rapidly gaining acceptance in mainstream applications</a:t>
            </a:r>
            <a:endParaRPr/>
          </a:p>
          <a:p>
            <a:pPr indent="-228600" lvl="0" marL="228600" rtl="0" algn="l">
              <a:lnSpc>
                <a:spcPct val="90000"/>
              </a:lnSpc>
              <a:spcBef>
                <a:spcPts val="1000"/>
              </a:spcBef>
              <a:spcAft>
                <a:spcPts val="0"/>
              </a:spcAft>
              <a:buClr>
                <a:schemeClr val="dk1"/>
              </a:buClr>
              <a:buSzPts val="2400"/>
              <a:buFont typeface="Arial"/>
              <a:buChar char="•"/>
            </a:pPr>
            <a:r>
              <a:rPr lang="en-US"/>
              <a:t>Historically liquid cooling reserved for non-critical HPC</a:t>
            </a:r>
            <a:endParaRPr/>
          </a:p>
          <a:p>
            <a:pPr indent="-228600" lvl="0" marL="228600" rtl="0" algn="l">
              <a:lnSpc>
                <a:spcPct val="90000"/>
              </a:lnSpc>
              <a:spcBef>
                <a:spcPts val="1000"/>
              </a:spcBef>
              <a:spcAft>
                <a:spcPts val="0"/>
              </a:spcAft>
              <a:buClr>
                <a:schemeClr val="dk1"/>
              </a:buClr>
              <a:buSzPts val="2400"/>
              <a:buFont typeface="Arial"/>
              <a:buChar char="•"/>
            </a:pPr>
            <a:r>
              <a:rPr lang="en-US"/>
              <a:t>Rapidly evolving market adds confusion for end users, engineers, and operators</a:t>
            </a:r>
            <a:endParaRPr/>
          </a:p>
          <a:p>
            <a:pPr indent="-228600" lvl="0" marL="228600" rtl="0" algn="l">
              <a:lnSpc>
                <a:spcPct val="90000"/>
              </a:lnSpc>
              <a:spcBef>
                <a:spcPts val="1000"/>
              </a:spcBef>
              <a:spcAft>
                <a:spcPts val="0"/>
              </a:spcAft>
              <a:buClr>
                <a:schemeClr val="dk1"/>
              </a:buClr>
              <a:buSzPts val="2400"/>
              <a:buFont typeface="Arial"/>
              <a:buChar char="•"/>
            </a:pPr>
            <a:r>
              <a:rPr lang="en-US"/>
              <a:t>How to design a 30+ year asset with an unknown roadmap?</a:t>
            </a:r>
            <a:endParaRPr/>
          </a:p>
          <a:p>
            <a:pPr indent="-228600" lvl="0" marL="228600" rtl="0" algn="l">
              <a:lnSpc>
                <a:spcPct val="90000"/>
              </a:lnSpc>
              <a:spcBef>
                <a:spcPts val="1000"/>
              </a:spcBef>
              <a:spcAft>
                <a:spcPts val="600"/>
              </a:spcAft>
              <a:buClr>
                <a:schemeClr val="dk1"/>
              </a:buClr>
              <a:buSzPts val="2400"/>
              <a:buFont typeface="Arial"/>
              <a:buChar char="•"/>
            </a:pPr>
            <a:r>
              <a:rPr lang="en-US"/>
              <a:t>How to extend the life of an existing data center with the rapidly evolving landscape?</a:t>
            </a:r>
            <a:endParaRPr/>
          </a:p>
        </p:txBody>
      </p:sp>
      <p:sp>
        <p:nvSpPr>
          <p:cNvPr id="661" name="Google Shape;661;g26654840e25_0_59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62" name="Google Shape;662;g26654840e25_0_59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63" name="Google Shape;663;g26654840e25_0_59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7" name="Shape 667"/>
        <p:cNvGrpSpPr/>
        <p:nvPr/>
      </p:nvGrpSpPr>
      <p:grpSpPr>
        <a:xfrm>
          <a:off x="0" y="0"/>
          <a:ext cx="0" cy="0"/>
          <a:chOff x="0" y="0"/>
          <a:chExt cx="0" cy="0"/>
        </a:xfrm>
      </p:grpSpPr>
      <p:sp>
        <p:nvSpPr>
          <p:cNvPr id="668" name="Google Shape;668;g26654840e25_0_596"/>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Outline/Agenda</a:t>
            </a:r>
            <a:endParaRPr/>
          </a:p>
        </p:txBody>
      </p:sp>
      <p:sp>
        <p:nvSpPr>
          <p:cNvPr id="669" name="Google Shape;669;g26654840e25_0_596"/>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Why is liquid cooling utilization expanding?</a:t>
            </a:r>
            <a:endParaRPr/>
          </a:p>
          <a:p>
            <a:pPr indent="-228600" lvl="0" marL="228600" rtl="0" algn="l">
              <a:lnSpc>
                <a:spcPct val="90000"/>
              </a:lnSpc>
              <a:spcBef>
                <a:spcPts val="1000"/>
              </a:spcBef>
              <a:spcAft>
                <a:spcPts val="0"/>
              </a:spcAft>
              <a:buClr>
                <a:schemeClr val="dk1"/>
              </a:buClr>
              <a:buSzPts val="2400"/>
              <a:buChar char="•"/>
            </a:pPr>
            <a:r>
              <a:rPr lang="en-US"/>
              <a:t>Liquid Cooling Topologies</a:t>
            </a:r>
            <a:endParaRPr/>
          </a:p>
          <a:p>
            <a:pPr indent="-228600" lvl="1" marL="685800" rtl="0" algn="l">
              <a:lnSpc>
                <a:spcPct val="90000"/>
              </a:lnSpc>
              <a:spcBef>
                <a:spcPts val="500"/>
              </a:spcBef>
              <a:spcAft>
                <a:spcPts val="0"/>
              </a:spcAft>
              <a:buClr>
                <a:schemeClr val="dk1"/>
              </a:buClr>
              <a:buSzPts val="2400"/>
              <a:buChar char="•"/>
            </a:pPr>
            <a:r>
              <a:rPr lang="en-US"/>
              <a:t>Rapidly evolving market</a:t>
            </a:r>
            <a:endParaRPr/>
          </a:p>
          <a:p>
            <a:pPr indent="-228600" lvl="1" marL="685800" rtl="0" algn="l">
              <a:lnSpc>
                <a:spcPct val="90000"/>
              </a:lnSpc>
              <a:spcBef>
                <a:spcPts val="500"/>
              </a:spcBef>
              <a:spcAft>
                <a:spcPts val="0"/>
              </a:spcAft>
              <a:buClr>
                <a:schemeClr val="dk1"/>
              </a:buClr>
              <a:buSzPts val="2400"/>
              <a:buChar char="•"/>
            </a:pPr>
            <a:r>
              <a:rPr lang="en-US"/>
              <a:t>Close-coupled cooling</a:t>
            </a:r>
            <a:endParaRPr/>
          </a:p>
          <a:p>
            <a:pPr indent="-228600" lvl="1" marL="685800" rtl="0" algn="l">
              <a:lnSpc>
                <a:spcPct val="90000"/>
              </a:lnSpc>
              <a:spcBef>
                <a:spcPts val="500"/>
              </a:spcBef>
              <a:spcAft>
                <a:spcPts val="0"/>
              </a:spcAft>
              <a:buClr>
                <a:schemeClr val="dk1"/>
              </a:buClr>
              <a:buSzPts val="2400"/>
              <a:buChar char="•"/>
            </a:pPr>
            <a:r>
              <a:rPr lang="en-US"/>
              <a:t>Door Heat Exchanger</a:t>
            </a:r>
            <a:endParaRPr/>
          </a:p>
          <a:p>
            <a:pPr indent="-228600" lvl="1" marL="685800" rtl="0" algn="l">
              <a:lnSpc>
                <a:spcPct val="90000"/>
              </a:lnSpc>
              <a:spcBef>
                <a:spcPts val="500"/>
              </a:spcBef>
              <a:spcAft>
                <a:spcPts val="0"/>
              </a:spcAft>
              <a:buClr>
                <a:schemeClr val="dk1"/>
              </a:buClr>
              <a:buSzPts val="2400"/>
              <a:buChar char="•"/>
            </a:pPr>
            <a:r>
              <a:rPr lang="en-US"/>
              <a:t>Immersion</a:t>
            </a:r>
            <a:endParaRPr/>
          </a:p>
          <a:p>
            <a:pPr indent="-228600" lvl="1" marL="685800" rtl="0" algn="l">
              <a:lnSpc>
                <a:spcPct val="90000"/>
              </a:lnSpc>
              <a:spcBef>
                <a:spcPts val="500"/>
              </a:spcBef>
              <a:spcAft>
                <a:spcPts val="0"/>
              </a:spcAft>
              <a:buClr>
                <a:schemeClr val="dk1"/>
              </a:buClr>
              <a:buSzPts val="2400"/>
              <a:buChar char="•"/>
            </a:pPr>
            <a:r>
              <a:rPr lang="en-US"/>
              <a:t>Direct Liquid Cooling</a:t>
            </a:r>
            <a:endParaRPr/>
          </a:p>
          <a:p>
            <a:pPr indent="-228600" lvl="0" marL="228600" rtl="0" algn="l">
              <a:lnSpc>
                <a:spcPct val="90000"/>
              </a:lnSpc>
              <a:spcBef>
                <a:spcPts val="1000"/>
              </a:spcBef>
              <a:spcAft>
                <a:spcPts val="0"/>
              </a:spcAft>
              <a:buClr>
                <a:schemeClr val="dk1"/>
              </a:buClr>
              <a:buSzPts val="2400"/>
              <a:buChar char="•"/>
            </a:pPr>
            <a:r>
              <a:rPr lang="en-US"/>
              <a:t>Challenges in deploying in existing data centers</a:t>
            </a:r>
            <a:endParaRPr/>
          </a:p>
          <a:p>
            <a:pPr indent="-228600" lvl="1" marL="685800" rtl="0" algn="l">
              <a:lnSpc>
                <a:spcPct val="90000"/>
              </a:lnSpc>
              <a:spcBef>
                <a:spcPts val="500"/>
              </a:spcBef>
              <a:spcAft>
                <a:spcPts val="0"/>
              </a:spcAft>
              <a:buClr>
                <a:schemeClr val="dk1"/>
              </a:buClr>
              <a:buSzPts val="2400"/>
              <a:buChar char="•"/>
            </a:pPr>
            <a:r>
              <a:rPr lang="en-US"/>
              <a:t>Heat transport and rejection</a:t>
            </a:r>
            <a:endParaRPr/>
          </a:p>
          <a:p>
            <a:pPr indent="-228600" lvl="1" marL="685800" rtl="0" algn="l">
              <a:lnSpc>
                <a:spcPct val="90000"/>
              </a:lnSpc>
              <a:spcBef>
                <a:spcPts val="500"/>
              </a:spcBef>
              <a:spcAft>
                <a:spcPts val="0"/>
              </a:spcAft>
              <a:buClr>
                <a:schemeClr val="dk1"/>
              </a:buClr>
              <a:buSzPts val="2400"/>
              <a:buChar char="•"/>
            </a:pPr>
            <a:r>
              <a:rPr lang="en-US"/>
              <a:t>Weight of solution</a:t>
            </a:r>
            <a:endParaRPr/>
          </a:p>
          <a:p>
            <a:pPr indent="-76200" lvl="1" marL="685800" rtl="0" algn="l">
              <a:lnSpc>
                <a:spcPct val="90000"/>
              </a:lnSpc>
              <a:spcBef>
                <a:spcPts val="500"/>
              </a:spcBef>
              <a:spcAft>
                <a:spcPts val="0"/>
              </a:spcAft>
              <a:buClr>
                <a:schemeClr val="dk1"/>
              </a:buClr>
              <a:buSzPts val="2400"/>
              <a:buNone/>
            </a:pPr>
            <a:r>
              <a:t/>
            </a:r>
            <a:endParaRPr/>
          </a:p>
        </p:txBody>
      </p:sp>
      <p:sp>
        <p:nvSpPr>
          <p:cNvPr id="670" name="Google Shape;670;g26654840e25_0_59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71" name="Google Shape;671;g26654840e25_0_59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72" name="Google Shape;672;g26654840e25_0_59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sp>
        <p:nvSpPr>
          <p:cNvPr id="677" name="Google Shape;677;g26654840e25_0_601"/>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Outline/Agenda</a:t>
            </a:r>
            <a:endParaRPr/>
          </a:p>
        </p:txBody>
      </p:sp>
      <p:sp>
        <p:nvSpPr>
          <p:cNvPr id="678" name="Google Shape;678;g26654840e25_0_601"/>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Which cooling solution will “win”?</a:t>
            </a:r>
            <a:endParaRPr/>
          </a:p>
          <a:p>
            <a:pPr indent="-228600" lvl="0" marL="228600" rtl="0" algn="l">
              <a:lnSpc>
                <a:spcPct val="90000"/>
              </a:lnSpc>
              <a:spcBef>
                <a:spcPts val="1000"/>
              </a:spcBef>
              <a:spcAft>
                <a:spcPts val="0"/>
              </a:spcAft>
              <a:buClr>
                <a:schemeClr val="dk1"/>
              </a:buClr>
              <a:buSzPts val="2400"/>
              <a:buChar char="•"/>
            </a:pPr>
            <a:r>
              <a:rPr lang="en-US"/>
              <a:t>MEP Challenges</a:t>
            </a:r>
            <a:endParaRPr/>
          </a:p>
          <a:p>
            <a:pPr indent="-228600" lvl="0" marL="228600" rtl="0" algn="l">
              <a:lnSpc>
                <a:spcPct val="90000"/>
              </a:lnSpc>
              <a:spcBef>
                <a:spcPts val="1000"/>
              </a:spcBef>
              <a:spcAft>
                <a:spcPts val="0"/>
              </a:spcAft>
              <a:buClr>
                <a:schemeClr val="dk1"/>
              </a:buClr>
              <a:buSzPts val="2400"/>
              <a:buChar char="•"/>
            </a:pPr>
            <a:r>
              <a:rPr lang="en-US"/>
              <a:t>Opportunities for improved efficiency</a:t>
            </a:r>
            <a:endParaRPr/>
          </a:p>
          <a:p>
            <a:pPr indent="-228600" lvl="0" marL="228600" rtl="0" algn="l">
              <a:lnSpc>
                <a:spcPct val="90000"/>
              </a:lnSpc>
              <a:spcBef>
                <a:spcPts val="1000"/>
              </a:spcBef>
              <a:spcAft>
                <a:spcPts val="0"/>
              </a:spcAft>
              <a:buClr>
                <a:schemeClr val="dk1"/>
              </a:buClr>
              <a:buSzPts val="2400"/>
              <a:buChar char="•"/>
            </a:pPr>
            <a:r>
              <a:rPr lang="en-US"/>
              <a:t>I can eliminate my chillers, right?</a:t>
            </a:r>
            <a:endParaRPr/>
          </a:p>
          <a:p>
            <a:pPr indent="-228600" lvl="0" marL="228600" rtl="0" algn="l">
              <a:lnSpc>
                <a:spcPct val="90000"/>
              </a:lnSpc>
              <a:spcBef>
                <a:spcPts val="1000"/>
              </a:spcBef>
              <a:spcAft>
                <a:spcPts val="0"/>
              </a:spcAft>
              <a:buClr>
                <a:schemeClr val="dk1"/>
              </a:buClr>
              <a:buSzPts val="2400"/>
              <a:buChar char="•"/>
            </a:pPr>
            <a:r>
              <a:rPr lang="en-US"/>
              <a:t>Opportunities for Heat Reuse</a:t>
            </a:r>
            <a:endParaRPr/>
          </a:p>
          <a:p>
            <a:pPr indent="-228600" lvl="0" marL="228600" rtl="0" algn="l">
              <a:lnSpc>
                <a:spcPct val="90000"/>
              </a:lnSpc>
              <a:spcBef>
                <a:spcPts val="1000"/>
              </a:spcBef>
              <a:spcAft>
                <a:spcPts val="0"/>
              </a:spcAft>
              <a:buClr>
                <a:schemeClr val="dk1"/>
              </a:buClr>
              <a:buSzPts val="2400"/>
              <a:buChar char="•"/>
            </a:pPr>
            <a:r>
              <a:rPr lang="en-US"/>
              <a:t>Paradigm shift in engineer/client interactions</a:t>
            </a:r>
            <a:endParaRPr/>
          </a:p>
          <a:p>
            <a:pPr indent="-76200" lvl="1" marL="685800" rtl="0" algn="l">
              <a:lnSpc>
                <a:spcPct val="90000"/>
              </a:lnSpc>
              <a:spcBef>
                <a:spcPts val="500"/>
              </a:spcBef>
              <a:spcAft>
                <a:spcPts val="0"/>
              </a:spcAft>
              <a:buClr>
                <a:schemeClr val="dk1"/>
              </a:buClr>
              <a:buSzPts val="2400"/>
              <a:buNone/>
            </a:pPr>
            <a:r>
              <a:t/>
            </a:r>
            <a:endParaRPr/>
          </a:p>
        </p:txBody>
      </p:sp>
      <p:sp>
        <p:nvSpPr>
          <p:cNvPr id="679" name="Google Shape;679;g26654840e25_0_60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80" name="Google Shape;680;g26654840e25_0_60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81" name="Google Shape;681;g26654840e25_0_60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5" name="Shape 685"/>
        <p:cNvGrpSpPr/>
        <p:nvPr/>
      </p:nvGrpSpPr>
      <p:grpSpPr>
        <a:xfrm>
          <a:off x="0" y="0"/>
          <a:ext cx="0" cy="0"/>
          <a:chOff x="0" y="0"/>
          <a:chExt cx="0" cy="0"/>
        </a:xfrm>
      </p:grpSpPr>
      <p:sp>
        <p:nvSpPr>
          <p:cNvPr id="686" name="Google Shape;686;g26654840e25_0_606"/>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Why Liquid Cooling?</a:t>
            </a:r>
            <a:endParaRPr/>
          </a:p>
        </p:txBody>
      </p:sp>
      <p:pic>
        <p:nvPicPr>
          <p:cNvPr id="687" name="Google Shape;687;g26654840e25_0_606"/>
          <p:cNvPicPr preferRelativeResize="0"/>
          <p:nvPr>
            <p:ph idx="1" type="body"/>
          </p:nvPr>
        </p:nvPicPr>
        <p:blipFill rotWithShape="1">
          <a:blip r:embed="rId3">
            <a:alphaModFix/>
          </a:blip>
          <a:srcRect b="0" l="0" r="0" t="0"/>
          <a:stretch/>
        </p:blipFill>
        <p:spPr>
          <a:xfrm>
            <a:off x="1719750" y="1815450"/>
            <a:ext cx="6956700" cy="4451700"/>
          </a:xfrm>
          <a:prstGeom prst="rect">
            <a:avLst/>
          </a:prstGeom>
          <a:noFill/>
          <a:ln>
            <a:noFill/>
          </a:ln>
        </p:spPr>
      </p:pic>
      <p:sp>
        <p:nvSpPr>
          <p:cNvPr id="688" name="Google Shape;688;g26654840e25_0_606"/>
          <p:cNvSpPr txBox="1"/>
          <p:nvPr/>
        </p:nvSpPr>
        <p:spPr>
          <a:xfrm>
            <a:off x="67525" y="683275"/>
            <a:ext cx="6219000" cy="1310100"/>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Processor power war escalation</a:t>
            </a:r>
            <a:endParaRPr/>
          </a:p>
          <a:p>
            <a:pPr indent="-342900" lvl="0" marL="342900" marR="0" rtl="0" algn="l">
              <a:lnSpc>
                <a:spcPct val="90000"/>
              </a:lnSpc>
              <a:spcBef>
                <a:spcPts val="100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Chip TDPs are exceeding projections</a:t>
            </a:r>
            <a:endParaRPr/>
          </a:p>
          <a:p>
            <a:pPr indent="-342900" lvl="0" marL="342900" marR="0" rtl="0" algn="l">
              <a:lnSpc>
                <a:spcPct val="90000"/>
              </a:lnSpc>
              <a:spcBef>
                <a:spcPts val="100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Air is an insulator</a:t>
            </a:r>
            <a:endParaRPr/>
          </a:p>
        </p:txBody>
      </p:sp>
      <p:sp>
        <p:nvSpPr>
          <p:cNvPr id="689" name="Google Shape;689;g26654840e25_0_606"/>
          <p:cNvSpPr txBox="1"/>
          <p:nvPr/>
        </p:nvSpPr>
        <p:spPr>
          <a:xfrm>
            <a:off x="3057601" y="6220400"/>
            <a:ext cx="5140800" cy="302700"/>
          </a:xfrm>
          <a:prstGeom prst="rect">
            <a:avLst/>
          </a:prstGeom>
          <a:noFill/>
          <a:ln>
            <a:noFill/>
          </a:ln>
        </p:spPr>
        <p:txBody>
          <a:bodyPr anchorCtr="0" anchor="t" bIns="45700" lIns="91425" spcFirstLastPara="1" rIns="91425" wrap="square" tIns="45700">
            <a:normAutofit fontScale="77500"/>
          </a:bodyPr>
          <a:lstStyle/>
          <a:p>
            <a:pPr indent="0" lvl="0" marL="0" marR="0" rtl="0" algn="l">
              <a:lnSpc>
                <a:spcPct val="90000"/>
              </a:lnSpc>
              <a:spcBef>
                <a:spcPts val="0"/>
              </a:spcBef>
              <a:spcAft>
                <a:spcPts val="0"/>
              </a:spcAft>
              <a:buClr>
                <a:schemeClr val="dk1"/>
              </a:buClr>
              <a:buSzPct val="100000"/>
              <a:buFont typeface="Arial"/>
              <a:buNone/>
            </a:pPr>
            <a:r>
              <a:rPr b="0" i="0" lang="en-US" sz="1200" u="none" cap="none" strike="noStrike">
                <a:solidFill>
                  <a:schemeClr val="dk1"/>
                </a:solidFill>
                <a:latin typeface="Arial"/>
                <a:ea typeface="Arial"/>
                <a:cs typeface="Arial"/>
                <a:sym typeface="Arial"/>
              </a:rPr>
              <a:t>Emergence and Expansion of Liquid Cooling in Mainstream Data Centers, ASHRAE, 2021</a:t>
            </a:r>
            <a:endParaRPr/>
          </a:p>
        </p:txBody>
      </p:sp>
      <p:sp>
        <p:nvSpPr>
          <p:cNvPr id="690" name="Google Shape;690;g26654840e25_0_60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691" name="Google Shape;691;g26654840e25_0_60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692" name="Google Shape;692;g26654840e25_0_60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6" name="Shape 696"/>
        <p:cNvGrpSpPr/>
        <p:nvPr/>
      </p:nvGrpSpPr>
      <p:grpSpPr>
        <a:xfrm>
          <a:off x="0" y="0"/>
          <a:ext cx="0" cy="0"/>
          <a:chOff x="0" y="0"/>
          <a:chExt cx="0" cy="0"/>
        </a:xfrm>
      </p:grpSpPr>
      <p:sp>
        <p:nvSpPr>
          <p:cNvPr id="697" name="Google Shape;697;g26654840e25_0_613"/>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Why Liquid Cooling?</a:t>
            </a:r>
            <a:endParaRPr/>
          </a:p>
        </p:txBody>
      </p:sp>
      <p:sp>
        <p:nvSpPr>
          <p:cNvPr id="698" name="Google Shape;698;g26654840e25_0_613"/>
          <p:cNvSpPr txBox="1"/>
          <p:nvPr/>
        </p:nvSpPr>
        <p:spPr>
          <a:xfrm>
            <a:off x="57150" y="832700"/>
            <a:ext cx="8130900" cy="3739200"/>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Improved thermal efficiency enables more efficient cooling plants</a:t>
            </a:r>
            <a:endParaRPr/>
          </a:p>
          <a:p>
            <a:pPr indent="-342900" lvl="0" marL="342900" marR="0" rtl="0" algn="l">
              <a:lnSpc>
                <a:spcPct val="90000"/>
              </a:lnSpc>
              <a:spcBef>
                <a:spcPts val="100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Significant reduction in PUE</a:t>
            </a:r>
            <a:endParaRPr/>
          </a:p>
          <a:p>
            <a:pPr indent="-342900" lvl="0" marL="342900" marR="0" rtl="0" algn="l">
              <a:lnSpc>
                <a:spcPct val="90000"/>
              </a:lnSpc>
              <a:spcBef>
                <a:spcPts val="100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Significant reduction in WUE</a:t>
            </a:r>
            <a:endParaRPr/>
          </a:p>
        </p:txBody>
      </p:sp>
      <p:sp>
        <p:nvSpPr>
          <p:cNvPr id="699" name="Google Shape;699;g26654840e25_0_613"/>
          <p:cNvSpPr txBox="1"/>
          <p:nvPr/>
        </p:nvSpPr>
        <p:spPr>
          <a:xfrm>
            <a:off x="2766002" y="6072450"/>
            <a:ext cx="5474100" cy="302700"/>
          </a:xfrm>
          <a:prstGeom prst="rect">
            <a:avLst/>
          </a:prstGeom>
          <a:noFill/>
          <a:ln>
            <a:noFill/>
          </a:ln>
        </p:spPr>
        <p:txBody>
          <a:bodyPr anchorCtr="0" anchor="t" bIns="45700" lIns="91425" spcFirstLastPara="1" rIns="91425" wrap="square" tIns="45700">
            <a:normAutofit fontScale="85000"/>
          </a:bodyPr>
          <a:lstStyle/>
          <a:p>
            <a:pPr indent="0" lvl="0" marL="0" marR="0" rtl="0" algn="l">
              <a:lnSpc>
                <a:spcPct val="90000"/>
              </a:lnSpc>
              <a:spcBef>
                <a:spcPts val="0"/>
              </a:spcBef>
              <a:spcAft>
                <a:spcPts val="0"/>
              </a:spcAft>
              <a:buClr>
                <a:schemeClr val="dk1"/>
              </a:buClr>
              <a:buSzPct val="100000"/>
              <a:buFont typeface="Arial"/>
              <a:buNone/>
            </a:pPr>
            <a:r>
              <a:rPr b="0" i="0" lang="en-US" sz="1200" u="none" cap="none" strike="noStrike">
                <a:solidFill>
                  <a:schemeClr val="dk1"/>
                </a:solidFill>
                <a:latin typeface="Arial"/>
                <a:ea typeface="Arial"/>
                <a:cs typeface="Arial"/>
                <a:sym typeface="Arial"/>
              </a:rPr>
              <a:t>Emergence and Expansion of Liquid Cooling in Mainstream Data Centers, ASHRAE, 2021</a:t>
            </a:r>
            <a:endParaRPr/>
          </a:p>
        </p:txBody>
      </p:sp>
      <p:pic>
        <p:nvPicPr>
          <p:cNvPr id="700" name="Google Shape;700;g26654840e25_0_613"/>
          <p:cNvPicPr preferRelativeResize="0"/>
          <p:nvPr/>
        </p:nvPicPr>
        <p:blipFill rotWithShape="1">
          <a:blip r:embed="rId3">
            <a:alphaModFix/>
          </a:blip>
          <a:srcRect b="0" l="0" r="0" t="0"/>
          <a:stretch/>
        </p:blipFill>
        <p:spPr>
          <a:xfrm>
            <a:off x="2766000" y="2064650"/>
            <a:ext cx="5474099" cy="4007790"/>
          </a:xfrm>
          <a:prstGeom prst="rect">
            <a:avLst/>
          </a:prstGeom>
          <a:noFill/>
          <a:ln>
            <a:noFill/>
          </a:ln>
        </p:spPr>
      </p:pic>
      <p:sp>
        <p:nvSpPr>
          <p:cNvPr id="701" name="Google Shape;701;g26654840e25_0_613"/>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02" name="Google Shape;702;g26654840e25_0_613"/>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03" name="Google Shape;703;g26654840e25_0_613"/>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7" name="Shape 707"/>
        <p:cNvGrpSpPr/>
        <p:nvPr/>
      </p:nvGrpSpPr>
      <p:grpSpPr>
        <a:xfrm>
          <a:off x="0" y="0"/>
          <a:ext cx="0" cy="0"/>
          <a:chOff x="0" y="0"/>
          <a:chExt cx="0" cy="0"/>
        </a:xfrm>
      </p:grpSpPr>
      <p:sp>
        <p:nvSpPr>
          <p:cNvPr id="708" name="Google Shape;708;g26654840e25_0_620"/>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Liquid Cooling Topologies</a:t>
            </a:r>
            <a:endParaRPr/>
          </a:p>
        </p:txBody>
      </p:sp>
      <p:sp>
        <p:nvSpPr>
          <p:cNvPr id="709" name="Google Shape;709;g26654840e25_0_620"/>
          <p:cNvSpPr txBox="1"/>
          <p:nvPr>
            <p:ph idx="1" type="body"/>
          </p:nvPr>
        </p:nvSpPr>
        <p:spPr>
          <a:xfrm>
            <a:off x="628650" y="631382"/>
            <a:ext cx="7886700" cy="5046900"/>
          </a:xfrm>
          <a:prstGeom prst="rect">
            <a:avLst/>
          </a:prstGeom>
          <a:noFill/>
          <a:ln>
            <a:noFill/>
          </a:ln>
        </p:spPr>
        <p:txBody>
          <a:bodyPr anchorCtr="0" anchor="t" bIns="45700" lIns="91425" spcFirstLastPara="1" rIns="91425" wrap="square" tIns="45700">
            <a:normAutofit/>
          </a:bodyPr>
          <a:lstStyle/>
          <a:p>
            <a:pPr indent="-285750" lvl="0" marL="285750" rtl="0" algn="l">
              <a:lnSpc>
                <a:spcPct val="90000"/>
              </a:lnSpc>
              <a:spcBef>
                <a:spcPts val="0"/>
              </a:spcBef>
              <a:spcAft>
                <a:spcPts val="0"/>
              </a:spcAft>
              <a:buClr>
                <a:schemeClr val="dk1"/>
              </a:buClr>
              <a:buSzPts val="1800"/>
              <a:buFont typeface="Arial"/>
              <a:buChar char="•"/>
            </a:pPr>
            <a:r>
              <a:rPr lang="en-US" sz="1800"/>
              <a:t>Close-coupled cooling</a:t>
            </a:r>
            <a:endParaRPr/>
          </a:p>
          <a:p>
            <a:pPr indent="-285750" lvl="1" marL="971550" rtl="0" algn="l">
              <a:lnSpc>
                <a:spcPct val="90000"/>
              </a:lnSpc>
              <a:spcBef>
                <a:spcPts val="500"/>
              </a:spcBef>
              <a:spcAft>
                <a:spcPts val="0"/>
              </a:spcAft>
              <a:buClr>
                <a:schemeClr val="dk1"/>
              </a:buClr>
              <a:buSzPts val="1800"/>
              <a:buChar char="•"/>
            </a:pPr>
            <a:r>
              <a:rPr lang="en-US" sz="1800"/>
              <a:t>Door heat exchanger</a:t>
            </a:r>
            <a:endParaRPr/>
          </a:p>
          <a:p>
            <a:pPr indent="-285750" lvl="1" marL="971550" rtl="0" algn="l">
              <a:lnSpc>
                <a:spcPct val="90000"/>
              </a:lnSpc>
              <a:spcBef>
                <a:spcPts val="500"/>
              </a:spcBef>
              <a:spcAft>
                <a:spcPts val="0"/>
              </a:spcAft>
              <a:buClr>
                <a:schemeClr val="dk1"/>
              </a:buClr>
              <a:buSzPts val="1800"/>
              <a:buChar char="•"/>
            </a:pPr>
            <a:r>
              <a:rPr lang="en-US" sz="1800"/>
              <a:t>Active or Passive</a:t>
            </a:r>
            <a:endParaRPr/>
          </a:p>
          <a:p>
            <a:pPr indent="-285750" lvl="1" marL="971550" rtl="0" algn="l">
              <a:lnSpc>
                <a:spcPct val="90000"/>
              </a:lnSpc>
              <a:spcBef>
                <a:spcPts val="500"/>
              </a:spcBef>
              <a:spcAft>
                <a:spcPts val="0"/>
              </a:spcAft>
              <a:buClr>
                <a:schemeClr val="dk1"/>
              </a:buClr>
              <a:buSzPts val="1800"/>
              <a:buChar char="•"/>
            </a:pPr>
            <a:r>
              <a:rPr lang="en-US" sz="1800"/>
              <a:t>Front or Rear door</a:t>
            </a:r>
            <a:endParaRPr/>
          </a:p>
          <a:p>
            <a:pPr indent="-285750" lvl="1" marL="971550" rtl="0" algn="l">
              <a:lnSpc>
                <a:spcPct val="90000"/>
              </a:lnSpc>
              <a:spcBef>
                <a:spcPts val="500"/>
              </a:spcBef>
              <a:spcAft>
                <a:spcPts val="0"/>
              </a:spcAft>
              <a:buClr>
                <a:schemeClr val="dk1"/>
              </a:buClr>
              <a:buSzPts val="1800"/>
              <a:buChar char="•"/>
            </a:pPr>
            <a:r>
              <a:rPr lang="en-US" sz="1800"/>
              <a:t>Considered by ASHRAE to be air-cooling</a:t>
            </a:r>
            <a:endParaRPr/>
          </a:p>
          <a:p>
            <a:pPr indent="-285750" lvl="2" marL="1428750" rtl="0" algn="l">
              <a:lnSpc>
                <a:spcPct val="90000"/>
              </a:lnSpc>
              <a:spcBef>
                <a:spcPts val="500"/>
              </a:spcBef>
              <a:spcAft>
                <a:spcPts val="0"/>
              </a:spcAft>
              <a:buClr>
                <a:schemeClr val="dk1"/>
              </a:buClr>
              <a:buSzPts val="1400"/>
              <a:buChar char="•"/>
            </a:pPr>
            <a:r>
              <a:rPr lang="en-US" sz="1400"/>
              <a:t>Often discussed as a liquid cooling technology</a:t>
            </a:r>
            <a:endParaRPr/>
          </a:p>
          <a:p>
            <a:pPr indent="-285750" lvl="2" marL="1428750" rtl="0" algn="l">
              <a:lnSpc>
                <a:spcPct val="90000"/>
              </a:lnSpc>
              <a:spcBef>
                <a:spcPts val="500"/>
              </a:spcBef>
              <a:spcAft>
                <a:spcPts val="0"/>
              </a:spcAft>
              <a:buClr>
                <a:schemeClr val="dk1"/>
              </a:buClr>
              <a:buSzPts val="1400"/>
              <a:buChar char="•"/>
            </a:pPr>
            <a:r>
              <a:rPr lang="en-US" sz="1400"/>
              <a:t>Method of Test under current ASHRAE 127 for air cooling</a:t>
            </a:r>
            <a:endParaRPr/>
          </a:p>
          <a:p>
            <a:pPr indent="-171450" lvl="1" marL="971550" rtl="0" algn="l">
              <a:lnSpc>
                <a:spcPct val="90000"/>
              </a:lnSpc>
              <a:spcBef>
                <a:spcPts val="500"/>
              </a:spcBef>
              <a:spcAft>
                <a:spcPts val="0"/>
              </a:spcAft>
              <a:buClr>
                <a:schemeClr val="dk1"/>
              </a:buClr>
              <a:buSzPts val="1800"/>
              <a:buNone/>
            </a:pPr>
            <a:r>
              <a:t/>
            </a:r>
            <a:endParaRPr sz="1800"/>
          </a:p>
        </p:txBody>
      </p:sp>
      <p:pic>
        <p:nvPicPr>
          <p:cNvPr id="710" name="Google Shape;710;g26654840e25_0_620"/>
          <p:cNvPicPr preferRelativeResize="0"/>
          <p:nvPr/>
        </p:nvPicPr>
        <p:blipFill rotWithShape="1">
          <a:blip r:embed="rId3">
            <a:alphaModFix/>
          </a:blip>
          <a:srcRect b="0" l="0" r="0" t="0"/>
          <a:stretch/>
        </p:blipFill>
        <p:spPr>
          <a:xfrm>
            <a:off x="6046280" y="2814847"/>
            <a:ext cx="2755942" cy="3474219"/>
          </a:xfrm>
          <a:prstGeom prst="rect">
            <a:avLst/>
          </a:prstGeom>
          <a:noFill/>
          <a:ln>
            <a:noFill/>
          </a:ln>
        </p:spPr>
      </p:pic>
      <p:sp>
        <p:nvSpPr>
          <p:cNvPr id="711" name="Google Shape;711;g26654840e25_0_620"/>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12" name="Google Shape;712;g26654840e25_0_620"/>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13" name="Google Shape;713;g26654840e25_0_620"/>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sp>
        <p:nvSpPr>
          <p:cNvPr id="718" name="Google Shape;718;g26654840e25_0_626"/>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Liquid Cooling Topologies</a:t>
            </a:r>
            <a:endParaRPr/>
          </a:p>
        </p:txBody>
      </p:sp>
      <p:sp>
        <p:nvSpPr>
          <p:cNvPr id="719" name="Google Shape;719;g26654840e25_0_626"/>
          <p:cNvSpPr txBox="1"/>
          <p:nvPr>
            <p:ph idx="1" type="body"/>
          </p:nvPr>
        </p:nvSpPr>
        <p:spPr>
          <a:xfrm>
            <a:off x="628650" y="725724"/>
            <a:ext cx="7886700" cy="5451300"/>
          </a:xfrm>
          <a:prstGeom prst="rect">
            <a:avLst/>
          </a:prstGeom>
          <a:noFill/>
          <a:ln>
            <a:noFill/>
          </a:ln>
        </p:spPr>
        <p:txBody>
          <a:bodyPr anchorCtr="0" anchor="t" bIns="45700" lIns="91425" spcFirstLastPara="1" rIns="91425" wrap="square" tIns="45700">
            <a:normAutofit/>
          </a:bodyPr>
          <a:lstStyle/>
          <a:p>
            <a:pPr indent="-285750" lvl="0" marL="285750" rtl="0" algn="l">
              <a:lnSpc>
                <a:spcPct val="90000"/>
              </a:lnSpc>
              <a:spcBef>
                <a:spcPts val="0"/>
              </a:spcBef>
              <a:spcAft>
                <a:spcPts val="0"/>
              </a:spcAft>
              <a:buClr>
                <a:schemeClr val="dk1"/>
              </a:buClr>
              <a:buSzPts val="1800"/>
              <a:buFont typeface="Arial"/>
              <a:buChar char="•"/>
            </a:pPr>
            <a:r>
              <a:rPr lang="en-US" sz="1800"/>
              <a:t>Immersion</a:t>
            </a:r>
            <a:endParaRPr/>
          </a:p>
          <a:p>
            <a:pPr indent="-285750" lvl="1" marL="971550" rtl="0" algn="l">
              <a:lnSpc>
                <a:spcPct val="90000"/>
              </a:lnSpc>
              <a:spcBef>
                <a:spcPts val="500"/>
              </a:spcBef>
              <a:spcAft>
                <a:spcPts val="0"/>
              </a:spcAft>
              <a:buClr>
                <a:schemeClr val="dk1"/>
              </a:buClr>
              <a:buSzPts val="1800"/>
              <a:buChar char="•"/>
            </a:pPr>
            <a:r>
              <a:rPr lang="en-US" sz="1800"/>
              <a:t>Dielectric liquids in direct contact with electronics</a:t>
            </a:r>
            <a:endParaRPr/>
          </a:p>
          <a:p>
            <a:pPr indent="-285750" lvl="1" marL="971550" rtl="0" algn="l">
              <a:lnSpc>
                <a:spcPct val="90000"/>
              </a:lnSpc>
              <a:spcBef>
                <a:spcPts val="500"/>
              </a:spcBef>
              <a:spcAft>
                <a:spcPts val="0"/>
              </a:spcAft>
              <a:buClr>
                <a:schemeClr val="dk1"/>
              </a:buClr>
              <a:buSzPts val="1800"/>
              <a:buChar char="•"/>
            </a:pPr>
            <a:r>
              <a:rPr lang="en-US" sz="1800"/>
              <a:t>Single phase</a:t>
            </a:r>
            <a:endParaRPr/>
          </a:p>
          <a:p>
            <a:pPr indent="-285750" lvl="2" marL="1428750" rtl="0" algn="l">
              <a:lnSpc>
                <a:spcPct val="90000"/>
              </a:lnSpc>
              <a:spcBef>
                <a:spcPts val="500"/>
              </a:spcBef>
              <a:spcAft>
                <a:spcPts val="0"/>
              </a:spcAft>
              <a:buClr>
                <a:schemeClr val="dk1"/>
              </a:buClr>
              <a:buSzPts val="1400"/>
              <a:buChar char="•"/>
            </a:pPr>
            <a:r>
              <a:rPr lang="en-US" sz="1400"/>
              <a:t>Tank-style</a:t>
            </a:r>
            <a:endParaRPr/>
          </a:p>
          <a:p>
            <a:pPr indent="-285750" lvl="2" marL="1428750" rtl="0" algn="l">
              <a:lnSpc>
                <a:spcPct val="90000"/>
              </a:lnSpc>
              <a:spcBef>
                <a:spcPts val="500"/>
              </a:spcBef>
              <a:spcAft>
                <a:spcPts val="0"/>
              </a:spcAft>
              <a:buClr>
                <a:schemeClr val="dk1"/>
              </a:buClr>
              <a:buSzPts val="1400"/>
              <a:buChar char="•"/>
            </a:pPr>
            <a:r>
              <a:rPr lang="en-US" sz="1400"/>
              <a:t>Chassis-style</a:t>
            </a:r>
            <a:endParaRPr/>
          </a:p>
          <a:p>
            <a:pPr indent="-285750" lvl="1" marL="971550" rtl="0" algn="l">
              <a:lnSpc>
                <a:spcPct val="90000"/>
              </a:lnSpc>
              <a:spcBef>
                <a:spcPts val="500"/>
              </a:spcBef>
              <a:spcAft>
                <a:spcPts val="0"/>
              </a:spcAft>
              <a:buClr>
                <a:schemeClr val="dk1"/>
              </a:buClr>
              <a:buSzPts val="1800"/>
              <a:buChar char="•"/>
            </a:pPr>
            <a:r>
              <a:t/>
            </a:r>
            <a:endParaRPr sz="1800"/>
          </a:p>
          <a:p>
            <a:pPr indent="-285750" lvl="1" marL="971550" rtl="0" algn="l">
              <a:lnSpc>
                <a:spcPct val="90000"/>
              </a:lnSpc>
              <a:spcBef>
                <a:spcPts val="500"/>
              </a:spcBef>
              <a:spcAft>
                <a:spcPts val="0"/>
              </a:spcAft>
              <a:buClr>
                <a:schemeClr val="dk1"/>
              </a:buClr>
              <a:buSzPts val="1800"/>
              <a:buChar char="•"/>
            </a:pPr>
            <a:r>
              <a:t/>
            </a:r>
            <a:endParaRPr sz="1800"/>
          </a:p>
          <a:p>
            <a:pPr indent="-285750" lvl="1" marL="971550" rtl="0" algn="l">
              <a:lnSpc>
                <a:spcPct val="90000"/>
              </a:lnSpc>
              <a:spcBef>
                <a:spcPts val="500"/>
              </a:spcBef>
              <a:spcAft>
                <a:spcPts val="0"/>
              </a:spcAft>
              <a:buClr>
                <a:schemeClr val="dk1"/>
              </a:buClr>
              <a:buSzPts val="1800"/>
              <a:buChar char="•"/>
            </a:pPr>
            <a:r>
              <a:t/>
            </a:r>
            <a:endParaRPr sz="1800"/>
          </a:p>
          <a:p>
            <a:pPr indent="-285750" lvl="1" marL="971550" rtl="0" algn="l">
              <a:lnSpc>
                <a:spcPct val="90000"/>
              </a:lnSpc>
              <a:spcBef>
                <a:spcPts val="500"/>
              </a:spcBef>
              <a:spcAft>
                <a:spcPts val="0"/>
              </a:spcAft>
              <a:buClr>
                <a:schemeClr val="dk1"/>
              </a:buClr>
              <a:buSzPts val="1800"/>
              <a:buChar char="•"/>
            </a:pPr>
            <a:r>
              <a:t/>
            </a:r>
            <a:endParaRPr sz="1800"/>
          </a:p>
          <a:p>
            <a:pPr indent="-285750" lvl="1" marL="971550" rtl="0" algn="l">
              <a:lnSpc>
                <a:spcPct val="90000"/>
              </a:lnSpc>
              <a:spcBef>
                <a:spcPts val="500"/>
              </a:spcBef>
              <a:spcAft>
                <a:spcPts val="0"/>
              </a:spcAft>
              <a:buClr>
                <a:schemeClr val="dk1"/>
              </a:buClr>
              <a:buSzPts val="1800"/>
              <a:buChar char="•"/>
            </a:pPr>
            <a:r>
              <a:t/>
            </a:r>
            <a:endParaRPr sz="1800"/>
          </a:p>
          <a:p>
            <a:pPr indent="-285750" lvl="1" marL="971550" rtl="0" algn="l">
              <a:lnSpc>
                <a:spcPct val="90000"/>
              </a:lnSpc>
              <a:spcBef>
                <a:spcPts val="500"/>
              </a:spcBef>
              <a:spcAft>
                <a:spcPts val="0"/>
              </a:spcAft>
              <a:buClr>
                <a:schemeClr val="dk1"/>
              </a:buClr>
              <a:buSzPts val="1800"/>
              <a:buChar char="•"/>
            </a:pPr>
            <a:r>
              <a:t/>
            </a:r>
            <a:endParaRPr sz="1800"/>
          </a:p>
          <a:p>
            <a:pPr indent="-285750" lvl="1" marL="971550" rtl="0" algn="l">
              <a:lnSpc>
                <a:spcPct val="90000"/>
              </a:lnSpc>
              <a:spcBef>
                <a:spcPts val="500"/>
              </a:spcBef>
              <a:spcAft>
                <a:spcPts val="0"/>
              </a:spcAft>
              <a:buClr>
                <a:schemeClr val="dk1"/>
              </a:buClr>
              <a:buSzPts val="1800"/>
              <a:buChar char="•"/>
            </a:pPr>
            <a:r>
              <a:rPr lang="en-US" sz="1800"/>
              <a:t>Two phase</a:t>
            </a:r>
            <a:endParaRPr/>
          </a:p>
          <a:p>
            <a:pPr indent="-285750" lvl="1" marL="971550" rtl="0" algn="l">
              <a:lnSpc>
                <a:spcPct val="90000"/>
              </a:lnSpc>
              <a:spcBef>
                <a:spcPts val="500"/>
              </a:spcBef>
              <a:spcAft>
                <a:spcPts val="0"/>
              </a:spcAft>
              <a:buClr>
                <a:schemeClr val="dk1"/>
              </a:buClr>
              <a:buSzPts val="1800"/>
              <a:buChar char="•"/>
            </a:pPr>
            <a:r>
              <a:rPr lang="en-US" sz="1800"/>
              <a:t>Hybrid approaches</a:t>
            </a:r>
            <a:endParaRPr/>
          </a:p>
          <a:p>
            <a:pPr indent="-285750" lvl="1" marL="971550" rtl="0" algn="l">
              <a:lnSpc>
                <a:spcPct val="90000"/>
              </a:lnSpc>
              <a:spcBef>
                <a:spcPts val="500"/>
              </a:spcBef>
              <a:spcAft>
                <a:spcPts val="0"/>
              </a:spcAft>
              <a:buClr>
                <a:schemeClr val="dk1"/>
              </a:buClr>
              <a:buSzPts val="1800"/>
              <a:buChar char="•"/>
            </a:pPr>
            <a:r>
              <a:rPr lang="en-US" sz="1800"/>
              <a:t>Captures 100% of server heat into dielectric</a:t>
            </a:r>
            <a:endParaRPr/>
          </a:p>
          <a:p>
            <a:pPr indent="-285750" lvl="2" marL="1428750" rtl="0" algn="l">
              <a:lnSpc>
                <a:spcPct val="90000"/>
              </a:lnSpc>
              <a:spcBef>
                <a:spcPts val="500"/>
              </a:spcBef>
              <a:spcAft>
                <a:spcPts val="0"/>
              </a:spcAft>
              <a:buClr>
                <a:schemeClr val="dk1"/>
              </a:buClr>
              <a:buSzPts val="1400"/>
              <a:buChar char="•"/>
            </a:pPr>
            <a:r>
              <a:rPr lang="en-US" sz="1400"/>
              <a:t>DOES NOT MEAN 100% of heat transported to TCS</a:t>
            </a:r>
            <a:endParaRPr/>
          </a:p>
          <a:p>
            <a:pPr indent="-171450" lvl="1" marL="971550" rtl="0" algn="l">
              <a:lnSpc>
                <a:spcPct val="90000"/>
              </a:lnSpc>
              <a:spcBef>
                <a:spcPts val="500"/>
              </a:spcBef>
              <a:spcAft>
                <a:spcPts val="0"/>
              </a:spcAft>
              <a:buClr>
                <a:schemeClr val="dk1"/>
              </a:buClr>
              <a:buSzPts val="1800"/>
              <a:buNone/>
            </a:pPr>
            <a:r>
              <a:t/>
            </a:r>
            <a:endParaRPr sz="1800"/>
          </a:p>
        </p:txBody>
      </p:sp>
      <p:pic>
        <p:nvPicPr>
          <p:cNvPr id="720" name="Google Shape;720;g26654840e25_0_626"/>
          <p:cNvPicPr preferRelativeResize="0"/>
          <p:nvPr/>
        </p:nvPicPr>
        <p:blipFill rotWithShape="1">
          <a:blip r:embed="rId3">
            <a:alphaModFix/>
          </a:blip>
          <a:srcRect b="0" l="0" r="0" t="0"/>
          <a:stretch/>
        </p:blipFill>
        <p:spPr>
          <a:xfrm>
            <a:off x="5297648" y="1514432"/>
            <a:ext cx="3217703" cy="1810370"/>
          </a:xfrm>
          <a:prstGeom prst="rect">
            <a:avLst/>
          </a:prstGeom>
          <a:noFill/>
          <a:ln>
            <a:noFill/>
          </a:ln>
        </p:spPr>
      </p:pic>
      <p:pic>
        <p:nvPicPr>
          <p:cNvPr id="721" name="Google Shape;721;g26654840e25_0_626"/>
          <p:cNvPicPr preferRelativeResize="0"/>
          <p:nvPr/>
        </p:nvPicPr>
        <p:blipFill rotWithShape="1">
          <a:blip r:embed="rId4">
            <a:alphaModFix/>
          </a:blip>
          <a:srcRect b="0" l="0" r="0" t="0"/>
          <a:stretch/>
        </p:blipFill>
        <p:spPr>
          <a:xfrm>
            <a:off x="6457949" y="4382021"/>
            <a:ext cx="2542252" cy="1906689"/>
          </a:xfrm>
          <a:prstGeom prst="rect">
            <a:avLst/>
          </a:prstGeom>
          <a:noFill/>
          <a:ln>
            <a:noFill/>
          </a:ln>
        </p:spPr>
      </p:pic>
      <p:sp>
        <p:nvSpPr>
          <p:cNvPr id="722" name="Google Shape;722;g26654840e25_0_62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23" name="Google Shape;723;g26654840e25_0_62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24" name="Google Shape;724;g26654840e25_0_62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8" name="Shape 728"/>
        <p:cNvGrpSpPr/>
        <p:nvPr/>
      </p:nvGrpSpPr>
      <p:grpSpPr>
        <a:xfrm>
          <a:off x="0" y="0"/>
          <a:ext cx="0" cy="0"/>
          <a:chOff x="0" y="0"/>
          <a:chExt cx="0" cy="0"/>
        </a:xfrm>
      </p:grpSpPr>
      <p:sp>
        <p:nvSpPr>
          <p:cNvPr id="729" name="Google Shape;729;g26654840e25_0_633"/>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Liquid Cooling Topologies</a:t>
            </a:r>
            <a:endParaRPr/>
          </a:p>
        </p:txBody>
      </p:sp>
      <p:sp>
        <p:nvSpPr>
          <p:cNvPr id="730" name="Google Shape;730;g26654840e25_0_633"/>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85750" lvl="0" marL="285750" rtl="0" algn="l">
              <a:lnSpc>
                <a:spcPct val="90000"/>
              </a:lnSpc>
              <a:spcBef>
                <a:spcPts val="0"/>
              </a:spcBef>
              <a:spcAft>
                <a:spcPts val="0"/>
              </a:spcAft>
              <a:buClr>
                <a:schemeClr val="dk1"/>
              </a:buClr>
              <a:buSzPts val="1800"/>
              <a:buFont typeface="Arial"/>
              <a:buChar char="•"/>
            </a:pPr>
            <a:r>
              <a:rPr lang="en-US" sz="1800"/>
              <a:t>Direct Liquid Cooling</a:t>
            </a:r>
            <a:endParaRPr/>
          </a:p>
          <a:p>
            <a:pPr indent="-285750" lvl="1" marL="971550" rtl="0" algn="l">
              <a:lnSpc>
                <a:spcPct val="90000"/>
              </a:lnSpc>
              <a:spcBef>
                <a:spcPts val="500"/>
              </a:spcBef>
              <a:spcAft>
                <a:spcPts val="0"/>
              </a:spcAft>
              <a:buClr>
                <a:schemeClr val="dk1"/>
              </a:buClr>
              <a:buSzPts val="1800"/>
              <a:buChar char="•"/>
            </a:pPr>
            <a:r>
              <a:rPr lang="en-US" sz="1800"/>
              <a:t>Cooling media directed at server heat sources</a:t>
            </a:r>
            <a:endParaRPr/>
          </a:p>
          <a:p>
            <a:pPr indent="-285750" lvl="1" marL="971550" rtl="0" algn="l">
              <a:lnSpc>
                <a:spcPct val="90000"/>
              </a:lnSpc>
              <a:spcBef>
                <a:spcPts val="500"/>
              </a:spcBef>
              <a:spcAft>
                <a:spcPts val="0"/>
              </a:spcAft>
              <a:buClr>
                <a:schemeClr val="dk1"/>
              </a:buClr>
              <a:buSzPts val="1800"/>
              <a:buChar char="•"/>
            </a:pPr>
            <a:r>
              <a:rPr lang="en-US" sz="1800"/>
              <a:t>TCS fluid never touches electronics – utilizes “cold plates” for heat transfer</a:t>
            </a:r>
            <a:endParaRPr/>
          </a:p>
          <a:p>
            <a:pPr indent="-285750" lvl="1" marL="971550" rtl="0" algn="l">
              <a:lnSpc>
                <a:spcPct val="90000"/>
              </a:lnSpc>
              <a:spcBef>
                <a:spcPts val="500"/>
              </a:spcBef>
              <a:spcAft>
                <a:spcPts val="0"/>
              </a:spcAft>
              <a:buClr>
                <a:schemeClr val="dk1"/>
              </a:buClr>
              <a:buSzPts val="1800"/>
              <a:buChar char="•"/>
            </a:pPr>
            <a:r>
              <a:rPr lang="en-US" sz="1800"/>
              <a:t>Single phase</a:t>
            </a:r>
            <a:endParaRPr/>
          </a:p>
          <a:p>
            <a:pPr indent="-285750" lvl="1" marL="971550" rtl="0" algn="l">
              <a:lnSpc>
                <a:spcPct val="90000"/>
              </a:lnSpc>
              <a:spcBef>
                <a:spcPts val="500"/>
              </a:spcBef>
              <a:spcAft>
                <a:spcPts val="0"/>
              </a:spcAft>
              <a:buClr>
                <a:schemeClr val="dk1"/>
              </a:buClr>
              <a:buSzPts val="1800"/>
              <a:buChar char="•"/>
            </a:pPr>
            <a:r>
              <a:rPr lang="en-US" sz="1800"/>
              <a:t>Two phase</a:t>
            </a:r>
            <a:endParaRPr/>
          </a:p>
          <a:p>
            <a:pPr indent="-285750" lvl="1" marL="971550" rtl="0" algn="l">
              <a:lnSpc>
                <a:spcPct val="90000"/>
              </a:lnSpc>
              <a:spcBef>
                <a:spcPts val="500"/>
              </a:spcBef>
              <a:spcAft>
                <a:spcPts val="0"/>
              </a:spcAft>
              <a:buClr>
                <a:schemeClr val="dk1"/>
              </a:buClr>
              <a:buSzPts val="1800"/>
              <a:buChar char="•"/>
            </a:pPr>
            <a:r>
              <a:rPr lang="en-US" sz="1800"/>
              <a:t>Heat capture ratio well below 100%, resulting in hybrid solutions</a:t>
            </a:r>
            <a:endParaRPr/>
          </a:p>
          <a:p>
            <a:pPr indent="-171450" lvl="1" marL="971550" rtl="0" algn="l">
              <a:lnSpc>
                <a:spcPct val="90000"/>
              </a:lnSpc>
              <a:spcBef>
                <a:spcPts val="500"/>
              </a:spcBef>
              <a:spcAft>
                <a:spcPts val="0"/>
              </a:spcAft>
              <a:buClr>
                <a:schemeClr val="dk1"/>
              </a:buClr>
              <a:buSzPts val="1800"/>
              <a:buNone/>
            </a:pPr>
            <a:r>
              <a:t/>
            </a:r>
            <a:endParaRPr sz="1800"/>
          </a:p>
        </p:txBody>
      </p:sp>
      <p:pic>
        <p:nvPicPr>
          <p:cNvPr id="731" name="Google Shape;731;g26654840e25_0_633"/>
          <p:cNvPicPr preferRelativeResize="0"/>
          <p:nvPr/>
        </p:nvPicPr>
        <p:blipFill rotWithShape="1">
          <a:blip r:embed="rId3">
            <a:alphaModFix/>
          </a:blip>
          <a:srcRect b="0" l="0" r="0" t="0"/>
          <a:stretch/>
        </p:blipFill>
        <p:spPr>
          <a:xfrm>
            <a:off x="5283439" y="3964602"/>
            <a:ext cx="2542252" cy="1753277"/>
          </a:xfrm>
          <a:prstGeom prst="rect">
            <a:avLst/>
          </a:prstGeom>
          <a:noFill/>
          <a:ln>
            <a:noFill/>
          </a:ln>
        </p:spPr>
      </p:pic>
      <p:pic>
        <p:nvPicPr>
          <p:cNvPr id="732" name="Google Shape;732;g26654840e25_0_633"/>
          <p:cNvPicPr preferRelativeResize="0"/>
          <p:nvPr/>
        </p:nvPicPr>
        <p:blipFill rotWithShape="1">
          <a:blip r:embed="rId4">
            <a:alphaModFix/>
          </a:blip>
          <a:srcRect b="0" l="0" r="0" t="0"/>
          <a:stretch/>
        </p:blipFill>
        <p:spPr>
          <a:xfrm>
            <a:off x="1891007" y="3907507"/>
            <a:ext cx="2916032" cy="1810370"/>
          </a:xfrm>
          <a:prstGeom prst="rect">
            <a:avLst/>
          </a:prstGeom>
          <a:noFill/>
          <a:ln>
            <a:noFill/>
          </a:ln>
        </p:spPr>
      </p:pic>
      <p:sp>
        <p:nvSpPr>
          <p:cNvPr id="733" name="Google Shape;733;g26654840e25_0_633"/>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34" name="Google Shape;734;g26654840e25_0_633"/>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35" name="Google Shape;735;g26654840e25_0_633"/>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9" name="Shape 739"/>
        <p:cNvGrpSpPr/>
        <p:nvPr/>
      </p:nvGrpSpPr>
      <p:grpSpPr>
        <a:xfrm>
          <a:off x="0" y="0"/>
          <a:ext cx="0" cy="0"/>
          <a:chOff x="0" y="0"/>
          <a:chExt cx="0" cy="0"/>
        </a:xfrm>
      </p:grpSpPr>
      <p:sp>
        <p:nvSpPr>
          <p:cNvPr id="740" name="Google Shape;740;g26654840e25_0_640"/>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Challenges in Deployment</a:t>
            </a:r>
            <a:endParaRPr/>
          </a:p>
        </p:txBody>
      </p:sp>
      <p:sp>
        <p:nvSpPr>
          <p:cNvPr id="741" name="Google Shape;741;g26654840e25_0_640"/>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85750" lvl="0" marL="285750" rtl="0" algn="l">
              <a:lnSpc>
                <a:spcPct val="90000"/>
              </a:lnSpc>
              <a:spcBef>
                <a:spcPts val="0"/>
              </a:spcBef>
              <a:spcAft>
                <a:spcPts val="0"/>
              </a:spcAft>
              <a:buClr>
                <a:schemeClr val="dk1"/>
              </a:buClr>
              <a:buSzPts val="1800"/>
              <a:buFont typeface="Arial"/>
              <a:buChar char="•"/>
            </a:pPr>
            <a:r>
              <a:rPr lang="en-US" sz="1800"/>
              <a:t>Rack power density can be significantly higher</a:t>
            </a:r>
            <a:endParaRPr/>
          </a:p>
          <a:p>
            <a:pPr indent="-285750" lvl="1" marL="971550" rtl="0" algn="l">
              <a:lnSpc>
                <a:spcPct val="90000"/>
              </a:lnSpc>
              <a:spcBef>
                <a:spcPts val="500"/>
              </a:spcBef>
              <a:spcAft>
                <a:spcPts val="0"/>
              </a:spcAft>
              <a:buClr>
                <a:schemeClr val="dk1"/>
              </a:buClr>
              <a:buSzPts val="1800"/>
              <a:buChar char="•"/>
            </a:pPr>
            <a:r>
              <a:rPr lang="en-US" sz="1800"/>
              <a:t>Higher concentration of power distribution and cooling demand</a:t>
            </a:r>
            <a:endParaRPr/>
          </a:p>
          <a:p>
            <a:pPr indent="-285750" lvl="1" marL="971550" rtl="0" algn="l">
              <a:lnSpc>
                <a:spcPct val="90000"/>
              </a:lnSpc>
              <a:spcBef>
                <a:spcPts val="500"/>
              </a:spcBef>
              <a:spcAft>
                <a:spcPts val="0"/>
              </a:spcAft>
              <a:buClr>
                <a:schemeClr val="dk1"/>
              </a:buClr>
              <a:buSzPts val="1800"/>
              <a:buChar char="•"/>
            </a:pPr>
            <a:r>
              <a:rPr lang="en-US" sz="1800"/>
              <a:t>Is there enough distribution infrastructure to efficiently deploy?</a:t>
            </a:r>
            <a:endParaRPr/>
          </a:p>
          <a:p>
            <a:pPr indent="-285750" lvl="0" marL="285750" rtl="0" algn="l">
              <a:lnSpc>
                <a:spcPct val="90000"/>
              </a:lnSpc>
              <a:spcBef>
                <a:spcPts val="1000"/>
              </a:spcBef>
              <a:spcAft>
                <a:spcPts val="0"/>
              </a:spcAft>
              <a:buClr>
                <a:schemeClr val="dk1"/>
              </a:buClr>
              <a:buSzPts val="1800"/>
              <a:buFont typeface="Arial"/>
              <a:buChar char="•"/>
            </a:pPr>
            <a:r>
              <a:rPr lang="en-US" sz="1800"/>
              <a:t>Existing DX air-cooled data centers don’t have a liquid cooled plant. What do I do?</a:t>
            </a:r>
            <a:endParaRPr/>
          </a:p>
          <a:p>
            <a:pPr indent="-285750" lvl="1" marL="971550" rtl="0" algn="l">
              <a:lnSpc>
                <a:spcPct val="90000"/>
              </a:lnSpc>
              <a:spcBef>
                <a:spcPts val="500"/>
              </a:spcBef>
              <a:spcAft>
                <a:spcPts val="0"/>
              </a:spcAft>
              <a:buClr>
                <a:schemeClr val="dk1"/>
              </a:buClr>
              <a:buSzPts val="1800"/>
              <a:buChar char="•"/>
            </a:pPr>
            <a:r>
              <a:rPr lang="en-US" sz="1800"/>
              <a:t>Liquid cooling means using liquid to remove heat from the chip, not how it gets outside</a:t>
            </a:r>
            <a:endParaRPr/>
          </a:p>
          <a:p>
            <a:pPr indent="-285750" lvl="1" marL="971550" rtl="0" algn="l">
              <a:lnSpc>
                <a:spcPct val="90000"/>
              </a:lnSpc>
              <a:spcBef>
                <a:spcPts val="500"/>
              </a:spcBef>
              <a:spcAft>
                <a:spcPts val="0"/>
              </a:spcAft>
              <a:buClr>
                <a:schemeClr val="dk1"/>
              </a:buClr>
              <a:buSzPts val="1800"/>
              <a:buChar char="•"/>
            </a:pPr>
            <a:r>
              <a:rPr lang="en-US" sz="1800"/>
              <a:t>Air-assisted liquid cooling</a:t>
            </a:r>
            <a:endParaRPr/>
          </a:p>
          <a:p>
            <a:pPr indent="-285750" lvl="1" marL="971550" rtl="0" algn="l">
              <a:lnSpc>
                <a:spcPct val="90000"/>
              </a:lnSpc>
              <a:spcBef>
                <a:spcPts val="500"/>
              </a:spcBef>
              <a:spcAft>
                <a:spcPts val="0"/>
              </a:spcAft>
              <a:buClr>
                <a:schemeClr val="dk1"/>
              </a:buClr>
              <a:buSzPts val="1800"/>
              <a:buChar char="•"/>
            </a:pPr>
            <a:r>
              <a:rPr lang="en-US" sz="1800"/>
              <a:t>Liquid-to-air CDUs</a:t>
            </a:r>
            <a:endParaRPr/>
          </a:p>
          <a:p>
            <a:pPr indent="-285750" lvl="0" marL="285750" rtl="0" algn="l">
              <a:lnSpc>
                <a:spcPct val="90000"/>
              </a:lnSpc>
              <a:spcBef>
                <a:spcPts val="1000"/>
              </a:spcBef>
              <a:spcAft>
                <a:spcPts val="0"/>
              </a:spcAft>
              <a:buClr>
                <a:schemeClr val="dk1"/>
              </a:buClr>
              <a:buSzPts val="1800"/>
              <a:buFont typeface="Arial"/>
              <a:buChar char="•"/>
            </a:pPr>
            <a:r>
              <a:rPr lang="en-US" sz="1800"/>
              <a:t>Liquid cooling loop compatibility</a:t>
            </a:r>
            <a:endParaRPr/>
          </a:p>
          <a:p>
            <a:pPr indent="-285750" lvl="1" marL="971550" rtl="0" algn="l">
              <a:lnSpc>
                <a:spcPct val="90000"/>
              </a:lnSpc>
              <a:spcBef>
                <a:spcPts val="500"/>
              </a:spcBef>
              <a:spcAft>
                <a:spcPts val="0"/>
              </a:spcAft>
              <a:buClr>
                <a:schemeClr val="dk1"/>
              </a:buClr>
              <a:buSzPts val="1800"/>
              <a:buChar char="•"/>
            </a:pPr>
            <a:r>
              <a:rPr lang="en-US" sz="1800"/>
              <a:t>Temperature</a:t>
            </a:r>
            <a:endParaRPr/>
          </a:p>
          <a:p>
            <a:pPr indent="-285750" lvl="1" marL="971550" rtl="0" algn="l">
              <a:lnSpc>
                <a:spcPct val="90000"/>
              </a:lnSpc>
              <a:spcBef>
                <a:spcPts val="500"/>
              </a:spcBef>
              <a:spcAft>
                <a:spcPts val="0"/>
              </a:spcAft>
              <a:buClr>
                <a:schemeClr val="dk1"/>
              </a:buClr>
              <a:buSzPts val="1800"/>
              <a:buChar char="•"/>
            </a:pPr>
            <a:r>
              <a:rPr lang="en-US" sz="1800"/>
              <a:t>Working fluid</a:t>
            </a:r>
            <a:endParaRPr/>
          </a:p>
          <a:p>
            <a:pPr indent="-285750" lvl="1" marL="971550" rtl="0" algn="l">
              <a:lnSpc>
                <a:spcPct val="90000"/>
              </a:lnSpc>
              <a:spcBef>
                <a:spcPts val="500"/>
              </a:spcBef>
              <a:spcAft>
                <a:spcPts val="0"/>
              </a:spcAft>
              <a:buClr>
                <a:schemeClr val="dk1"/>
              </a:buClr>
              <a:buSzPts val="1800"/>
              <a:buChar char="•"/>
            </a:pPr>
            <a:r>
              <a:rPr lang="en-US" sz="1800"/>
              <a:t>Compatibility</a:t>
            </a:r>
            <a:endParaRPr/>
          </a:p>
          <a:p>
            <a:pPr indent="-171450" lvl="1" marL="971550" rtl="0" algn="l">
              <a:lnSpc>
                <a:spcPct val="90000"/>
              </a:lnSpc>
              <a:spcBef>
                <a:spcPts val="500"/>
              </a:spcBef>
              <a:spcAft>
                <a:spcPts val="0"/>
              </a:spcAft>
              <a:buClr>
                <a:schemeClr val="dk1"/>
              </a:buClr>
              <a:buSzPts val="1800"/>
              <a:buNone/>
            </a:pPr>
            <a:r>
              <a:t/>
            </a:r>
            <a:endParaRPr sz="1800"/>
          </a:p>
        </p:txBody>
      </p:sp>
      <p:pic>
        <p:nvPicPr>
          <p:cNvPr id="742" name="Google Shape;742;g26654840e25_0_640"/>
          <p:cNvPicPr preferRelativeResize="0"/>
          <p:nvPr/>
        </p:nvPicPr>
        <p:blipFill rotWithShape="1">
          <a:blip r:embed="rId3">
            <a:alphaModFix/>
          </a:blip>
          <a:srcRect b="0" l="0" r="0" t="0"/>
          <a:stretch/>
        </p:blipFill>
        <p:spPr>
          <a:xfrm>
            <a:off x="4989600" y="3359369"/>
            <a:ext cx="3863524" cy="2610025"/>
          </a:xfrm>
          <a:prstGeom prst="rect">
            <a:avLst/>
          </a:prstGeom>
          <a:noFill/>
          <a:ln>
            <a:noFill/>
          </a:ln>
        </p:spPr>
      </p:pic>
      <p:sp>
        <p:nvSpPr>
          <p:cNvPr id="743" name="Google Shape;743;g26654840e25_0_640"/>
          <p:cNvSpPr txBox="1"/>
          <p:nvPr/>
        </p:nvSpPr>
        <p:spPr>
          <a:xfrm>
            <a:off x="5107519" y="5969405"/>
            <a:ext cx="3531300" cy="302700"/>
          </a:xfrm>
          <a:prstGeom prst="rect">
            <a:avLst/>
          </a:prstGeom>
          <a:noFill/>
          <a:ln>
            <a:noFill/>
          </a:ln>
        </p:spPr>
        <p:txBody>
          <a:bodyPr anchorCtr="0" anchor="t" bIns="45700" lIns="91425" spcFirstLastPara="1" rIns="91425" wrap="square" tIns="45700">
            <a:normAutofit fontScale="77500" lnSpcReduction="20000"/>
          </a:bodyPr>
          <a:lstStyle/>
          <a:p>
            <a:pPr indent="0" lvl="0" marL="0" marR="0" rtl="0" algn="l">
              <a:lnSpc>
                <a:spcPct val="90000"/>
              </a:lnSpc>
              <a:spcBef>
                <a:spcPts val="0"/>
              </a:spcBef>
              <a:spcAft>
                <a:spcPts val="0"/>
              </a:spcAft>
              <a:buClr>
                <a:schemeClr val="dk1"/>
              </a:buClr>
              <a:buSzPct val="100000"/>
              <a:buFont typeface="Arial"/>
              <a:buNone/>
            </a:pPr>
            <a:r>
              <a:rPr b="0" i="0" lang="en-US" sz="1200" u="none" cap="none" strike="noStrike">
                <a:solidFill>
                  <a:schemeClr val="dk1"/>
                </a:solidFill>
                <a:latin typeface="Arial"/>
                <a:ea typeface="Arial"/>
                <a:cs typeface="Arial"/>
                <a:sym typeface="Arial"/>
              </a:rPr>
              <a:t>Thermal Guidelines for Data Processing Environments, ASHRAE, 2021</a:t>
            </a:r>
            <a:endParaRPr/>
          </a:p>
        </p:txBody>
      </p:sp>
      <p:sp>
        <p:nvSpPr>
          <p:cNvPr id="744" name="Google Shape;744;g26654840e25_0_640"/>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45" name="Google Shape;745;g26654840e25_0_640"/>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46" name="Google Shape;746;g26654840e25_0_640"/>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0" name="Shape 750"/>
        <p:cNvGrpSpPr/>
        <p:nvPr/>
      </p:nvGrpSpPr>
      <p:grpSpPr>
        <a:xfrm>
          <a:off x="0" y="0"/>
          <a:ext cx="0" cy="0"/>
          <a:chOff x="0" y="0"/>
          <a:chExt cx="0" cy="0"/>
        </a:xfrm>
      </p:grpSpPr>
      <p:sp>
        <p:nvSpPr>
          <p:cNvPr id="751" name="Google Shape;751;g26654840e25_0_647"/>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Challenges in Deployment</a:t>
            </a:r>
            <a:endParaRPr/>
          </a:p>
        </p:txBody>
      </p:sp>
      <p:sp>
        <p:nvSpPr>
          <p:cNvPr id="752" name="Google Shape;752;g26654840e25_0_647"/>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85750" lvl="0" marL="285750" rtl="0" algn="l">
              <a:lnSpc>
                <a:spcPct val="90000"/>
              </a:lnSpc>
              <a:spcBef>
                <a:spcPts val="0"/>
              </a:spcBef>
              <a:spcAft>
                <a:spcPts val="0"/>
              </a:spcAft>
              <a:buClr>
                <a:schemeClr val="dk1"/>
              </a:buClr>
              <a:buSzPts val="1800"/>
              <a:buFont typeface="Arial"/>
              <a:buChar char="•"/>
            </a:pPr>
            <a:r>
              <a:rPr lang="en-US" sz="1800"/>
              <a:t>Structural</a:t>
            </a:r>
            <a:endParaRPr/>
          </a:p>
          <a:p>
            <a:pPr indent="-285750" lvl="1" marL="971550" rtl="0" algn="l">
              <a:lnSpc>
                <a:spcPct val="90000"/>
              </a:lnSpc>
              <a:spcBef>
                <a:spcPts val="500"/>
              </a:spcBef>
              <a:spcAft>
                <a:spcPts val="0"/>
              </a:spcAft>
              <a:buClr>
                <a:schemeClr val="dk1"/>
              </a:buClr>
              <a:buSzPts val="1800"/>
              <a:buChar char="•"/>
            </a:pPr>
            <a:r>
              <a:rPr lang="en-US" sz="1800"/>
              <a:t>Weight of solution relative to structure</a:t>
            </a:r>
            <a:endParaRPr/>
          </a:p>
          <a:p>
            <a:pPr indent="-285750" lvl="2" marL="1428750" rtl="0" algn="l">
              <a:lnSpc>
                <a:spcPct val="90000"/>
              </a:lnSpc>
              <a:spcBef>
                <a:spcPts val="500"/>
              </a:spcBef>
              <a:spcAft>
                <a:spcPts val="0"/>
              </a:spcAft>
              <a:buClr>
                <a:schemeClr val="dk1"/>
              </a:buClr>
              <a:buSzPts val="1400"/>
              <a:buChar char="•"/>
            </a:pPr>
            <a:r>
              <a:rPr lang="en-US" sz="1400"/>
              <a:t>Varies widely depending on solution and IT stack</a:t>
            </a:r>
            <a:endParaRPr/>
          </a:p>
          <a:p>
            <a:pPr indent="-285750" lvl="2" marL="1428750" rtl="0" algn="l">
              <a:lnSpc>
                <a:spcPct val="90000"/>
              </a:lnSpc>
              <a:spcBef>
                <a:spcPts val="500"/>
              </a:spcBef>
              <a:spcAft>
                <a:spcPts val="0"/>
              </a:spcAft>
              <a:buClr>
                <a:schemeClr val="dk1"/>
              </a:buClr>
              <a:buSzPts val="1400"/>
              <a:buChar char="•"/>
            </a:pPr>
            <a:r>
              <a:rPr lang="en-US" sz="1400"/>
              <a:t>Raised access floor is still potentially viable</a:t>
            </a:r>
            <a:endParaRPr/>
          </a:p>
          <a:p>
            <a:pPr indent="-285750" lvl="2" marL="1428750" rtl="0" algn="l">
              <a:lnSpc>
                <a:spcPct val="90000"/>
              </a:lnSpc>
              <a:spcBef>
                <a:spcPts val="500"/>
              </a:spcBef>
              <a:spcAft>
                <a:spcPts val="0"/>
              </a:spcAft>
              <a:buClr>
                <a:schemeClr val="dk1"/>
              </a:buClr>
              <a:buSzPts val="1400"/>
              <a:buChar char="•"/>
            </a:pPr>
            <a:r>
              <a:rPr lang="en-US" sz="1400"/>
              <a:t>Structural analysis should be performed</a:t>
            </a:r>
            <a:endParaRPr/>
          </a:p>
          <a:p>
            <a:pPr indent="-285750" lvl="2" marL="1428750" rtl="0" algn="l">
              <a:lnSpc>
                <a:spcPct val="90000"/>
              </a:lnSpc>
              <a:spcBef>
                <a:spcPts val="500"/>
              </a:spcBef>
              <a:spcAft>
                <a:spcPts val="0"/>
              </a:spcAft>
              <a:buClr>
                <a:schemeClr val="dk1"/>
              </a:buClr>
              <a:buSzPts val="1400"/>
              <a:buChar char="•"/>
            </a:pPr>
            <a:r>
              <a:rPr lang="en-US" sz="1400"/>
              <a:t>Adjusting room layout can reduce floor loading</a:t>
            </a:r>
            <a:endParaRPr/>
          </a:p>
          <a:p>
            <a:pPr indent="-285750" lvl="2" marL="1428750" rtl="0" algn="l">
              <a:lnSpc>
                <a:spcPct val="90000"/>
              </a:lnSpc>
              <a:spcBef>
                <a:spcPts val="500"/>
              </a:spcBef>
              <a:spcAft>
                <a:spcPts val="0"/>
              </a:spcAft>
              <a:buClr>
                <a:schemeClr val="dk1"/>
              </a:buClr>
              <a:buSzPts val="1400"/>
              <a:buChar char="•"/>
            </a:pPr>
            <a:r>
              <a:rPr lang="en-US" sz="1400"/>
              <a:t>Larger pipes due to increased density</a:t>
            </a:r>
            <a:endParaRPr/>
          </a:p>
          <a:p>
            <a:pPr indent="-285750" lvl="0" marL="285750" rtl="0" algn="l">
              <a:lnSpc>
                <a:spcPct val="90000"/>
              </a:lnSpc>
              <a:spcBef>
                <a:spcPts val="1000"/>
              </a:spcBef>
              <a:spcAft>
                <a:spcPts val="0"/>
              </a:spcAft>
              <a:buClr>
                <a:schemeClr val="dk1"/>
              </a:buClr>
              <a:buSzPts val="1800"/>
              <a:buFont typeface="Arial"/>
              <a:buChar char="•"/>
            </a:pPr>
            <a:r>
              <a:rPr lang="en-US" sz="1800"/>
              <a:t>Architectural</a:t>
            </a:r>
            <a:endParaRPr/>
          </a:p>
          <a:p>
            <a:pPr indent="-285750" lvl="1" marL="971550" rtl="0" algn="l">
              <a:lnSpc>
                <a:spcPct val="90000"/>
              </a:lnSpc>
              <a:spcBef>
                <a:spcPts val="500"/>
              </a:spcBef>
              <a:spcAft>
                <a:spcPts val="0"/>
              </a:spcAft>
              <a:buClr>
                <a:schemeClr val="dk1"/>
              </a:buClr>
              <a:buSzPts val="1800"/>
              <a:buChar char="•"/>
            </a:pPr>
            <a:r>
              <a:rPr lang="en-US" sz="1800"/>
              <a:t>Overhead clearances</a:t>
            </a:r>
            <a:endParaRPr/>
          </a:p>
          <a:p>
            <a:pPr indent="-285750" lvl="2" marL="1428750" rtl="0" algn="l">
              <a:lnSpc>
                <a:spcPct val="90000"/>
              </a:lnSpc>
              <a:spcBef>
                <a:spcPts val="500"/>
              </a:spcBef>
              <a:spcAft>
                <a:spcPts val="0"/>
              </a:spcAft>
              <a:buClr>
                <a:schemeClr val="dk1"/>
              </a:buClr>
              <a:buSzPts val="1400"/>
              <a:buChar char="•"/>
            </a:pPr>
            <a:r>
              <a:rPr lang="en-US" sz="1400"/>
              <a:t>Tank immersion solutions require space to pull servers out vertically</a:t>
            </a:r>
            <a:endParaRPr/>
          </a:p>
          <a:p>
            <a:pPr indent="-285750" lvl="2" marL="1428750" rtl="0" algn="l">
              <a:lnSpc>
                <a:spcPct val="90000"/>
              </a:lnSpc>
              <a:spcBef>
                <a:spcPts val="500"/>
              </a:spcBef>
              <a:spcAft>
                <a:spcPts val="0"/>
              </a:spcAft>
              <a:buClr>
                <a:schemeClr val="dk1"/>
              </a:buClr>
              <a:buSzPts val="1400"/>
              <a:buChar char="•"/>
            </a:pPr>
            <a:r>
              <a:rPr lang="en-US" sz="1400"/>
              <a:t>Removal of servers may require rigging equipment due to weight</a:t>
            </a:r>
            <a:endParaRPr/>
          </a:p>
          <a:p>
            <a:pPr indent="-285750" lvl="1" marL="971550" rtl="0" algn="l">
              <a:lnSpc>
                <a:spcPct val="90000"/>
              </a:lnSpc>
              <a:spcBef>
                <a:spcPts val="500"/>
              </a:spcBef>
              <a:spcAft>
                <a:spcPts val="0"/>
              </a:spcAft>
              <a:buClr>
                <a:schemeClr val="dk1"/>
              </a:buClr>
              <a:buSzPts val="1800"/>
              <a:buChar char="•"/>
            </a:pPr>
            <a:r>
              <a:rPr lang="en-US" sz="1800"/>
              <a:t>Need to consider pathways to IT enclosure</a:t>
            </a:r>
            <a:endParaRPr/>
          </a:p>
          <a:p>
            <a:pPr indent="-285750" lvl="2" marL="1428750" rtl="0" algn="l">
              <a:lnSpc>
                <a:spcPct val="90000"/>
              </a:lnSpc>
              <a:spcBef>
                <a:spcPts val="500"/>
              </a:spcBef>
              <a:spcAft>
                <a:spcPts val="0"/>
              </a:spcAft>
              <a:buClr>
                <a:schemeClr val="dk1"/>
              </a:buClr>
              <a:buSzPts val="1400"/>
              <a:buChar char="•"/>
            </a:pPr>
            <a:r>
              <a:rPr lang="en-US" sz="1400"/>
              <a:t>Size of elevators</a:t>
            </a:r>
            <a:endParaRPr/>
          </a:p>
          <a:p>
            <a:pPr indent="-285750" lvl="2" marL="1428750" rtl="0" algn="l">
              <a:lnSpc>
                <a:spcPct val="90000"/>
              </a:lnSpc>
              <a:spcBef>
                <a:spcPts val="500"/>
              </a:spcBef>
              <a:spcAft>
                <a:spcPts val="0"/>
              </a:spcAft>
              <a:buClr>
                <a:schemeClr val="dk1"/>
              </a:buClr>
              <a:buSzPts val="1400"/>
              <a:buChar char="•"/>
            </a:pPr>
            <a:r>
              <a:rPr lang="en-US" sz="1400"/>
              <a:t>Turning around corners</a:t>
            </a:r>
            <a:endParaRPr/>
          </a:p>
          <a:p>
            <a:pPr indent="-171450" lvl="1" marL="971550" rtl="0" algn="l">
              <a:lnSpc>
                <a:spcPct val="90000"/>
              </a:lnSpc>
              <a:spcBef>
                <a:spcPts val="500"/>
              </a:spcBef>
              <a:spcAft>
                <a:spcPts val="0"/>
              </a:spcAft>
              <a:buClr>
                <a:schemeClr val="dk1"/>
              </a:buClr>
              <a:buSzPts val="1800"/>
              <a:buNone/>
            </a:pPr>
            <a:r>
              <a:t/>
            </a:r>
            <a:endParaRPr sz="1800"/>
          </a:p>
        </p:txBody>
      </p:sp>
      <p:sp>
        <p:nvSpPr>
          <p:cNvPr id="753" name="Google Shape;753;g26654840e25_0_647"/>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54" name="Google Shape;754;g26654840e25_0_647"/>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55" name="Google Shape;755;g26654840e25_0_647"/>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sp>
        <p:nvSpPr>
          <p:cNvPr id="760" name="Google Shape;760;g26654840e25_0_652"/>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Which Cooling Solution Will “Win”</a:t>
            </a:r>
            <a:endParaRPr/>
          </a:p>
        </p:txBody>
      </p:sp>
      <p:sp>
        <p:nvSpPr>
          <p:cNvPr id="761" name="Google Shape;761;g26654840e25_0_652"/>
          <p:cNvSpPr txBox="1"/>
          <p:nvPr/>
        </p:nvSpPr>
        <p:spPr>
          <a:xfrm>
            <a:off x="628650" y="1622426"/>
            <a:ext cx="3359400" cy="3590100"/>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None of them</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Different optimal solution depending on IT stack, workload, location, etc</a:t>
            </a:r>
            <a:endParaRPr b="0" i="0" sz="1800" u="none" cap="none" strike="noStrike">
              <a:solidFill>
                <a:schemeClr val="dk1"/>
              </a:solidFill>
              <a:latin typeface="Arial"/>
              <a:ea typeface="Arial"/>
              <a:cs typeface="Arial"/>
              <a:sym typeface="Arial"/>
            </a:endParaRPr>
          </a:p>
          <a:p>
            <a:pPr indent="-342900" lvl="0" marL="342900" marR="0" rtl="0" algn="l">
              <a:lnSpc>
                <a:spcPct val="90000"/>
              </a:lnSpc>
              <a:spcBef>
                <a:spcPts val="10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Liquid Cooled Data Centers will need to support multiple cooling technologies</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Need to consider physical topologies of IT spaces</a:t>
            </a:r>
            <a:endParaRPr/>
          </a:p>
        </p:txBody>
      </p:sp>
      <p:sp>
        <p:nvSpPr>
          <p:cNvPr id="762" name="Google Shape;762;g26654840e25_0_652"/>
          <p:cNvSpPr txBox="1"/>
          <p:nvPr/>
        </p:nvSpPr>
        <p:spPr>
          <a:xfrm>
            <a:off x="4572000" y="5212511"/>
            <a:ext cx="3187500" cy="302700"/>
          </a:xfrm>
          <a:prstGeom prst="rect">
            <a:avLst/>
          </a:prstGeom>
          <a:noFill/>
          <a:ln>
            <a:noFill/>
          </a:ln>
        </p:spPr>
        <p:txBody>
          <a:bodyPr anchorCtr="0" anchor="t" bIns="45700" lIns="91425" spcFirstLastPara="1" rIns="91425" wrap="square" tIns="45700">
            <a:normAutofit fontScale="77500" lnSpcReduction="20000"/>
          </a:bodyPr>
          <a:lstStyle/>
          <a:p>
            <a:pPr indent="0" lvl="0" marL="0" marR="0" rtl="0" algn="l">
              <a:lnSpc>
                <a:spcPct val="90000"/>
              </a:lnSpc>
              <a:spcBef>
                <a:spcPts val="0"/>
              </a:spcBef>
              <a:spcAft>
                <a:spcPts val="0"/>
              </a:spcAft>
              <a:buClr>
                <a:schemeClr val="dk1"/>
              </a:buClr>
              <a:buSzPct val="100000"/>
              <a:buFont typeface="Arial"/>
              <a:buNone/>
            </a:pPr>
            <a:r>
              <a:rPr b="0" i="0" lang="en-US" sz="1200" u="none" cap="none" strike="noStrike">
                <a:solidFill>
                  <a:schemeClr val="dk1"/>
                </a:solidFill>
                <a:latin typeface="Arial"/>
                <a:ea typeface="Arial"/>
                <a:cs typeface="Arial"/>
                <a:sym typeface="Arial"/>
              </a:rPr>
              <a:t>IT Equipment Power Trends – Third Edition, ASHRAE, 2018</a:t>
            </a:r>
            <a:endParaRPr/>
          </a:p>
        </p:txBody>
      </p:sp>
      <p:pic>
        <p:nvPicPr>
          <p:cNvPr id="763" name="Google Shape;763;g26654840e25_0_652"/>
          <p:cNvPicPr preferRelativeResize="0"/>
          <p:nvPr/>
        </p:nvPicPr>
        <p:blipFill rotWithShape="1">
          <a:blip r:embed="rId3">
            <a:alphaModFix/>
          </a:blip>
          <a:srcRect b="0" l="0" r="0" t="0"/>
          <a:stretch/>
        </p:blipFill>
        <p:spPr>
          <a:xfrm>
            <a:off x="4082143" y="1319759"/>
            <a:ext cx="4310017" cy="2864195"/>
          </a:xfrm>
          <a:prstGeom prst="rect">
            <a:avLst/>
          </a:prstGeom>
          <a:noFill/>
          <a:ln>
            <a:noFill/>
          </a:ln>
        </p:spPr>
      </p:pic>
      <p:sp>
        <p:nvSpPr>
          <p:cNvPr id="764" name="Google Shape;764;g26654840e25_0_652"/>
          <p:cNvSpPr txBox="1"/>
          <p:nvPr>
            <p:ph idx="1" type="body"/>
          </p:nvPr>
        </p:nvSpPr>
        <p:spPr>
          <a:xfrm>
            <a:off x="628650" y="1130157"/>
            <a:ext cx="7886700" cy="5046900"/>
          </a:xfrm>
          <a:prstGeom prst="rect">
            <a:avLst/>
          </a:prstGeom>
        </p:spPr>
        <p:txBody>
          <a:bodyPr anchorCtr="0" anchor="t" bIns="45700" lIns="91425" spcFirstLastPara="1" rIns="91425" wrap="square" tIns="0">
            <a:normAutofit/>
          </a:bodyPr>
          <a:lstStyle/>
          <a:p>
            <a:pPr indent="0" lvl="0" marL="0" rtl="0" algn="l">
              <a:spcBef>
                <a:spcPts val="1000"/>
              </a:spcBef>
              <a:spcAft>
                <a:spcPts val="600"/>
              </a:spcAft>
              <a:buNone/>
            </a:pPr>
            <a:r>
              <a:t/>
            </a:r>
            <a:endParaRPr/>
          </a:p>
        </p:txBody>
      </p:sp>
      <p:sp>
        <p:nvSpPr>
          <p:cNvPr id="765" name="Google Shape;765;g26654840e25_0_652"/>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66" name="Google Shape;766;g26654840e25_0_652"/>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67" name="Google Shape;767;g26654840e25_0_652"/>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1" name="Shape 771"/>
        <p:cNvGrpSpPr/>
        <p:nvPr/>
      </p:nvGrpSpPr>
      <p:grpSpPr>
        <a:xfrm>
          <a:off x="0" y="0"/>
          <a:ext cx="0" cy="0"/>
          <a:chOff x="0" y="0"/>
          <a:chExt cx="0" cy="0"/>
        </a:xfrm>
      </p:grpSpPr>
      <p:sp>
        <p:nvSpPr>
          <p:cNvPr id="772" name="Google Shape;772;g26654840e25_0_659"/>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MEP Challenges</a:t>
            </a:r>
            <a:endParaRPr/>
          </a:p>
        </p:txBody>
      </p:sp>
      <p:sp>
        <p:nvSpPr>
          <p:cNvPr id="773" name="Google Shape;773;g26654840e25_0_659"/>
          <p:cNvSpPr txBox="1"/>
          <p:nvPr/>
        </p:nvSpPr>
        <p:spPr>
          <a:xfrm>
            <a:off x="628650" y="872825"/>
            <a:ext cx="7886700" cy="5175600"/>
          </a:xfrm>
          <a:prstGeom prst="rect">
            <a:avLst/>
          </a:prstGeom>
          <a:noFill/>
          <a:ln>
            <a:noFill/>
          </a:ln>
        </p:spPr>
        <p:txBody>
          <a:bodyPr anchorCtr="0" anchor="t" bIns="45700" lIns="91425" spcFirstLastPara="1" rIns="91425" wrap="square" tIns="45700">
            <a:noAutofit/>
          </a:bodyPr>
          <a:lstStyle/>
          <a:p>
            <a:pPr indent="-374650" lvl="0" marL="342900" marR="0" rtl="0" algn="l">
              <a:lnSpc>
                <a:spcPct val="90000"/>
              </a:lnSpc>
              <a:spcBef>
                <a:spcPts val="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What topology do I design to support?</a:t>
            </a:r>
            <a:endParaRPr sz="1900"/>
          </a:p>
          <a:p>
            <a:pPr indent="-374650" lvl="1" marL="1028700" marR="0" rtl="0" algn="l">
              <a:lnSpc>
                <a:spcPct val="90000"/>
              </a:lnSpc>
              <a:spcBef>
                <a:spcPts val="50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Understand client roadmap</a:t>
            </a:r>
            <a:endParaRPr sz="1900"/>
          </a:p>
          <a:p>
            <a:pPr indent="-374650" lvl="1" marL="1028700" marR="0" rtl="0" algn="l">
              <a:lnSpc>
                <a:spcPct val="90000"/>
              </a:lnSpc>
              <a:spcBef>
                <a:spcPts val="50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Recognize hybrid environment demands flexibility</a:t>
            </a:r>
            <a:endParaRPr sz="1900"/>
          </a:p>
          <a:p>
            <a:pPr indent="-374650" lvl="0" marL="342900" marR="0" rtl="0" algn="l">
              <a:lnSpc>
                <a:spcPct val="90000"/>
              </a:lnSpc>
              <a:spcBef>
                <a:spcPts val="100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Concurrent Maintainability in liquid cooling</a:t>
            </a:r>
            <a:endParaRPr sz="1900"/>
          </a:p>
          <a:p>
            <a:pPr indent="-374650" lvl="1" marL="1028700" marR="0" rtl="0" algn="l">
              <a:lnSpc>
                <a:spcPct val="90000"/>
              </a:lnSpc>
              <a:spcBef>
                <a:spcPts val="50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How many segmentation valves on the TCS loop?</a:t>
            </a:r>
            <a:endParaRPr sz="1900"/>
          </a:p>
          <a:p>
            <a:pPr indent="-374650" lvl="0" marL="342900" marR="0" rtl="0" algn="l">
              <a:lnSpc>
                <a:spcPct val="90000"/>
              </a:lnSpc>
              <a:spcBef>
                <a:spcPts val="100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Densification of IT means densification of MEP/IT infrastructure</a:t>
            </a:r>
            <a:endParaRPr sz="1900"/>
          </a:p>
          <a:p>
            <a:pPr indent="-374650" lvl="1" marL="1028700" marR="0" rtl="0" algn="l">
              <a:lnSpc>
                <a:spcPct val="90000"/>
              </a:lnSpc>
              <a:spcBef>
                <a:spcPts val="50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Space/utility adjacencies</a:t>
            </a:r>
            <a:endParaRPr sz="1900"/>
          </a:p>
          <a:p>
            <a:pPr indent="-374650" lvl="1" marL="1028700" marR="0" rtl="0" algn="l">
              <a:lnSpc>
                <a:spcPct val="90000"/>
              </a:lnSpc>
              <a:spcBef>
                <a:spcPts val="50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Routing of MEP utilities</a:t>
            </a:r>
            <a:endParaRPr sz="1900"/>
          </a:p>
          <a:p>
            <a:pPr indent="-374650" lvl="1" marL="1028700" marR="0" rtl="0" algn="l">
              <a:lnSpc>
                <a:spcPct val="90000"/>
              </a:lnSpc>
              <a:spcBef>
                <a:spcPts val="500"/>
              </a:spcBef>
              <a:spcAft>
                <a:spcPts val="0"/>
              </a:spcAft>
              <a:buClr>
                <a:schemeClr val="dk1"/>
              </a:buClr>
              <a:buSzPts val="2300"/>
              <a:buFont typeface="Arial"/>
              <a:buChar char="•"/>
            </a:pPr>
            <a:r>
              <a:rPr b="0" i="0" lang="en-US" sz="2300" u="none" cap="none" strike="noStrike">
                <a:solidFill>
                  <a:schemeClr val="dk1"/>
                </a:solidFill>
                <a:latin typeface="Arial"/>
                <a:ea typeface="Arial"/>
                <a:cs typeface="Arial"/>
                <a:sym typeface="Arial"/>
              </a:rPr>
              <a:t>Coordination with structural</a:t>
            </a:r>
            <a:endParaRPr sz="1900"/>
          </a:p>
        </p:txBody>
      </p:sp>
      <p:sp>
        <p:nvSpPr>
          <p:cNvPr id="774" name="Google Shape;774;g26654840e25_0_659"/>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75" name="Google Shape;775;g26654840e25_0_659"/>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76" name="Google Shape;776;g26654840e25_0_659"/>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0" name="Shape 780"/>
        <p:cNvGrpSpPr/>
        <p:nvPr/>
      </p:nvGrpSpPr>
      <p:grpSpPr>
        <a:xfrm>
          <a:off x="0" y="0"/>
          <a:ext cx="0" cy="0"/>
          <a:chOff x="0" y="0"/>
          <a:chExt cx="0" cy="0"/>
        </a:xfrm>
      </p:grpSpPr>
      <p:sp>
        <p:nvSpPr>
          <p:cNvPr id="781" name="Google Shape;781;g26654840e25_0_664"/>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MEP Challenges</a:t>
            </a:r>
            <a:endParaRPr/>
          </a:p>
        </p:txBody>
      </p:sp>
      <p:sp>
        <p:nvSpPr>
          <p:cNvPr id="782" name="Google Shape;782;g26654840e25_0_664"/>
          <p:cNvSpPr txBox="1"/>
          <p:nvPr/>
        </p:nvSpPr>
        <p:spPr>
          <a:xfrm>
            <a:off x="628650" y="758525"/>
            <a:ext cx="7548900" cy="52785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90000"/>
              </a:lnSpc>
              <a:spcBef>
                <a:spcPts val="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30MW Datacenter Example @ 10kW/rack</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3000 racks</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6000 circuits (@ 2N)</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3000 telecom targets</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No piping to racks, each pipe tap covers 100’s of kW of cooling, contained in Mech</a:t>
            </a:r>
            <a:endParaRPr/>
          </a:p>
          <a:p>
            <a:pPr indent="-342900" lvl="0" marL="342900" marR="0" rtl="0" algn="l">
              <a:lnSpc>
                <a:spcPct val="90000"/>
              </a:lnSpc>
              <a:spcBef>
                <a:spcPts val="10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30MW Datacenter Example @ 40kW/rack</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750 racks</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1500 circuits (@ 2N)</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750 telecom targets (higher bandwidth)</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Piping to each rack, each pipe tap covers 40kW of cooling, distributed to floor</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~30% reduction in data hall floor space</a:t>
            </a:r>
            <a:endParaRPr/>
          </a:p>
          <a:p>
            <a:pPr indent="-342900" lvl="1" marL="1028700" marR="0" rtl="0" algn="l">
              <a:lnSpc>
                <a:spcPct val="90000"/>
              </a:lnSpc>
              <a:spcBef>
                <a:spcPts val="50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Substantial reduction in data hall perimeter area</a:t>
            </a:r>
            <a:endParaRPr/>
          </a:p>
        </p:txBody>
      </p:sp>
      <p:sp>
        <p:nvSpPr>
          <p:cNvPr id="783" name="Google Shape;783;g26654840e25_0_664"/>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84" name="Google Shape;784;g26654840e25_0_664"/>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85" name="Google Shape;785;g26654840e25_0_664"/>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9" name="Shape 789"/>
        <p:cNvGrpSpPr/>
        <p:nvPr/>
      </p:nvGrpSpPr>
      <p:grpSpPr>
        <a:xfrm>
          <a:off x="0" y="0"/>
          <a:ext cx="0" cy="0"/>
          <a:chOff x="0" y="0"/>
          <a:chExt cx="0" cy="0"/>
        </a:xfrm>
      </p:grpSpPr>
      <p:sp>
        <p:nvSpPr>
          <p:cNvPr id="790" name="Google Shape;790;g26654840e25_0_669"/>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Opportunities for Improved Efficiency</a:t>
            </a:r>
            <a:endParaRPr/>
          </a:p>
        </p:txBody>
      </p:sp>
      <p:sp>
        <p:nvSpPr>
          <p:cNvPr id="791" name="Google Shape;791;g26654840e25_0_669"/>
          <p:cNvSpPr txBox="1"/>
          <p:nvPr>
            <p:ph idx="1" type="body"/>
          </p:nvPr>
        </p:nvSpPr>
        <p:spPr>
          <a:xfrm>
            <a:off x="306550" y="537875"/>
            <a:ext cx="4525200" cy="5046900"/>
          </a:xfrm>
          <a:prstGeom prst="rect">
            <a:avLst/>
          </a:prstGeom>
          <a:noFill/>
          <a:ln>
            <a:noFill/>
          </a:ln>
        </p:spPr>
        <p:txBody>
          <a:bodyPr anchorCtr="0" anchor="t" bIns="45700" lIns="91425" spcFirstLastPara="1" rIns="91425" wrap="square" tIns="45700">
            <a:normAutofit/>
          </a:bodyPr>
          <a:lstStyle/>
          <a:p>
            <a:pPr indent="-285750" lvl="0" marL="285750" rtl="0" algn="l">
              <a:lnSpc>
                <a:spcPct val="90000"/>
              </a:lnSpc>
              <a:spcBef>
                <a:spcPts val="0"/>
              </a:spcBef>
              <a:spcAft>
                <a:spcPts val="0"/>
              </a:spcAft>
              <a:buClr>
                <a:schemeClr val="dk1"/>
              </a:buClr>
              <a:buSzPts val="1800"/>
              <a:buFont typeface="Arial"/>
              <a:buChar char="•"/>
            </a:pPr>
            <a:r>
              <a:rPr lang="en-US" sz="1800"/>
              <a:t>Lower TDP applications suitable for higher TCS temperatures</a:t>
            </a:r>
            <a:endParaRPr/>
          </a:p>
          <a:p>
            <a:pPr indent="-285750" lvl="0" marL="285750" rtl="0" algn="l">
              <a:lnSpc>
                <a:spcPct val="90000"/>
              </a:lnSpc>
              <a:spcBef>
                <a:spcPts val="1000"/>
              </a:spcBef>
              <a:spcAft>
                <a:spcPts val="0"/>
              </a:spcAft>
              <a:buClr>
                <a:schemeClr val="dk1"/>
              </a:buClr>
              <a:buSzPts val="1800"/>
              <a:buFont typeface="Arial"/>
              <a:buChar char="•"/>
            </a:pPr>
            <a:r>
              <a:rPr lang="en-US" sz="1800"/>
              <a:t>Pending guidance from ASHRAE TC9.9 regarding TCS temperatures for servers</a:t>
            </a:r>
            <a:endParaRPr/>
          </a:p>
          <a:p>
            <a:pPr indent="-285750" lvl="0" marL="285750" rtl="0" algn="l">
              <a:lnSpc>
                <a:spcPct val="90000"/>
              </a:lnSpc>
              <a:spcBef>
                <a:spcPts val="1000"/>
              </a:spcBef>
              <a:spcAft>
                <a:spcPts val="0"/>
              </a:spcAft>
              <a:buClr>
                <a:schemeClr val="dk1"/>
              </a:buClr>
              <a:buSzPts val="1800"/>
              <a:buFont typeface="Arial"/>
              <a:buChar char="•"/>
            </a:pPr>
            <a:r>
              <a:rPr lang="en-US" sz="1800"/>
              <a:t>Water-side economization opportunities</a:t>
            </a:r>
            <a:endParaRPr/>
          </a:p>
          <a:p>
            <a:pPr indent="-285750" lvl="0" marL="285750" rtl="0" algn="l">
              <a:lnSpc>
                <a:spcPct val="90000"/>
              </a:lnSpc>
              <a:spcBef>
                <a:spcPts val="1000"/>
              </a:spcBef>
              <a:spcAft>
                <a:spcPts val="0"/>
              </a:spcAft>
              <a:buClr>
                <a:schemeClr val="dk1"/>
              </a:buClr>
              <a:buSzPts val="1800"/>
              <a:buFont typeface="Arial"/>
              <a:buChar char="•"/>
            </a:pPr>
            <a:r>
              <a:rPr lang="en-US" sz="1800"/>
              <a:t>Heat Reuse becomes viable</a:t>
            </a:r>
            <a:endParaRPr/>
          </a:p>
          <a:p>
            <a:pPr indent="-285750" lvl="1" marL="971550" rtl="0" algn="l">
              <a:lnSpc>
                <a:spcPct val="90000"/>
              </a:lnSpc>
              <a:spcBef>
                <a:spcPts val="500"/>
              </a:spcBef>
              <a:spcAft>
                <a:spcPts val="0"/>
              </a:spcAft>
              <a:buClr>
                <a:schemeClr val="dk1"/>
              </a:buClr>
              <a:buSzPts val="1800"/>
              <a:buChar char="•"/>
            </a:pPr>
            <a:r>
              <a:rPr lang="en-US" sz="1800"/>
              <a:t>Design like a district heating system</a:t>
            </a:r>
            <a:endParaRPr/>
          </a:p>
          <a:p>
            <a:pPr indent="-285750" lvl="1" marL="971550" rtl="0" algn="l">
              <a:lnSpc>
                <a:spcPct val="90000"/>
              </a:lnSpc>
              <a:spcBef>
                <a:spcPts val="500"/>
              </a:spcBef>
              <a:spcAft>
                <a:spcPts val="0"/>
              </a:spcAft>
              <a:buClr>
                <a:schemeClr val="dk1"/>
              </a:buClr>
              <a:buSzPts val="1800"/>
              <a:buChar char="•"/>
            </a:pPr>
            <a:r>
              <a:rPr lang="en-US" sz="1800"/>
              <a:t>Sell heat to hosts</a:t>
            </a:r>
            <a:endParaRPr/>
          </a:p>
          <a:p>
            <a:pPr indent="-285750" lvl="1" marL="971550" rtl="0" algn="l">
              <a:lnSpc>
                <a:spcPct val="90000"/>
              </a:lnSpc>
              <a:spcBef>
                <a:spcPts val="500"/>
              </a:spcBef>
              <a:spcAft>
                <a:spcPts val="0"/>
              </a:spcAft>
              <a:buClr>
                <a:schemeClr val="dk1"/>
              </a:buClr>
              <a:buSzPts val="1800"/>
              <a:buChar char="•"/>
            </a:pPr>
            <a:r>
              <a:rPr lang="en-US" sz="1800"/>
              <a:t>Reduces load on cooling plant</a:t>
            </a:r>
            <a:endParaRPr/>
          </a:p>
          <a:p>
            <a:pPr indent="-285750" lvl="1" marL="971550" rtl="0" algn="l">
              <a:lnSpc>
                <a:spcPct val="90000"/>
              </a:lnSpc>
              <a:spcBef>
                <a:spcPts val="500"/>
              </a:spcBef>
              <a:spcAft>
                <a:spcPts val="0"/>
              </a:spcAft>
              <a:buClr>
                <a:schemeClr val="dk1"/>
              </a:buClr>
              <a:buSzPts val="1800"/>
              <a:buChar char="•"/>
            </a:pPr>
            <a:r>
              <a:rPr lang="en-US" sz="1800"/>
              <a:t>Reduces heat island effect</a:t>
            </a:r>
            <a:endParaRPr/>
          </a:p>
          <a:p>
            <a:pPr indent="-285750" lvl="1" marL="971550" rtl="0" algn="l">
              <a:lnSpc>
                <a:spcPct val="90000"/>
              </a:lnSpc>
              <a:spcBef>
                <a:spcPts val="500"/>
              </a:spcBef>
              <a:spcAft>
                <a:spcPts val="0"/>
              </a:spcAft>
              <a:buClr>
                <a:schemeClr val="dk1"/>
              </a:buClr>
              <a:buSzPts val="1800"/>
              <a:buChar char="•"/>
            </a:pPr>
            <a:r>
              <a:rPr lang="en-US" sz="1800"/>
              <a:t>Reduces both data center and heat host carbon footprint</a:t>
            </a:r>
            <a:endParaRPr/>
          </a:p>
          <a:p>
            <a:pPr indent="-196850" lvl="0" marL="285750" rtl="0" algn="l">
              <a:lnSpc>
                <a:spcPct val="90000"/>
              </a:lnSpc>
              <a:spcBef>
                <a:spcPts val="1000"/>
              </a:spcBef>
              <a:spcAft>
                <a:spcPts val="0"/>
              </a:spcAft>
              <a:buClr>
                <a:schemeClr val="dk1"/>
              </a:buClr>
              <a:buSzPts val="1400"/>
              <a:buFont typeface="Arial"/>
              <a:buNone/>
            </a:pPr>
            <a:r>
              <a:t/>
            </a:r>
            <a:endParaRPr sz="1400"/>
          </a:p>
          <a:p>
            <a:pPr indent="-171450" lvl="1" marL="971550" rtl="0" algn="l">
              <a:lnSpc>
                <a:spcPct val="90000"/>
              </a:lnSpc>
              <a:spcBef>
                <a:spcPts val="500"/>
              </a:spcBef>
              <a:spcAft>
                <a:spcPts val="0"/>
              </a:spcAft>
              <a:buClr>
                <a:schemeClr val="dk1"/>
              </a:buClr>
              <a:buSzPts val="1800"/>
              <a:buNone/>
            </a:pPr>
            <a:r>
              <a:t/>
            </a:r>
            <a:endParaRPr sz="1800"/>
          </a:p>
        </p:txBody>
      </p:sp>
      <p:pic>
        <p:nvPicPr>
          <p:cNvPr id="792" name="Google Shape;792;g26654840e25_0_669"/>
          <p:cNvPicPr preferRelativeResize="0"/>
          <p:nvPr/>
        </p:nvPicPr>
        <p:blipFill rotWithShape="1">
          <a:blip r:embed="rId3">
            <a:alphaModFix/>
          </a:blip>
          <a:srcRect b="0" l="0" r="0" t="0"/>
          <a:stretch/>
        </p:blipFill>
        <p:spPr>
          <a:xfrm>
            <a:off x="4977225" y="2429493"/>
            <a:ext cx="4081800" cy="2757482"/>
          </a:xfrm>
          <a:prstGeom prst="rect">
            <a:avLst/>
          </a:prstGeom>
          <a:noFill/>
          <a:ln>
            <a:noFill/>
          </a:ln>
        </p:spPr>
      </p:pic>
      <p:sp>
        <p:nvSpPr>
          <p:cNvPr id="793" name="Google Shape;793;g26654840e25_0_669"/>
          <p:cNvSpPr txBox="1"/>
          <p:nvPr/>
        </p:nvSpPr>
        <p:spPr>
          <a:xfrm>
            <a:off x="3805053" y="5282075"/>
            <a:ext cx="5339100" cy="30270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Thermal Guidelines for Data Processing Environments, ASHRAE, 2021</a:t>
            </a:r>
            <a:endParaRPr/>
          </a:p>
        </p:txBody>
      </p:sp>
      <p:sp>
        <p:nvSpPr>
          <p:cNvPr id="794" name="Google Shape;794;g26654840e25_0_669"/>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795" name="Google Shape;795;g26654840e25_0_669"/>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796" name="Google Shape;796;g26654840e25_0_669"/>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0" name="Shape 800"/>
        <p:cNvGrpSpPr/>
        <p:nvPr/>
      </p:nvGrpSpPr>
      <p:grpSpPr>
        <a:xfrm>
          <a:off x="0" y="0"/>
          <a:ext cx="0" cy="0"/>
          <a:chOff x="0" y="0"/>
          <a:chExt cx="0" cy="0"/>
        </a:xfrm>
      </p:grpSpPr>
      <p:sp>
        <p:nvSpPr>
          <p:cNvPr id="801" name="Google Shape;801;g26654840e25_0_676"/>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I Can Eliminate Chillers, Right?</a:t>
            </a:r>
            <a:endParaRPr/>
          </a:p>
        </p:txBody>
      </p:sp>
      <p:sp>
        <p:nvSpPr>
          <p:cNvPr id="802" name="Google Shape;802;g26654840e25_0_676"/>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85750" lvl="0" marL="285750" rtl="0" algn="l">
              <a:lnSpc>
                <a:spcPct val="90000"/>
              </a:lnSpc>
              <a:spcBef>
                <a:spcPts val="0"/>
              </a:spcBef>
              <a:spcAft>
                <a:spcPts val="0"/>
              </a:spcAft>
              <a:buClr>
                <a:schemeClr val="dk1"/>
              </a:buClr>
              <a:buSzPts val="1800"/>
              <a:buFont typeface="Arial"/>
              <a:buChar char="•"/>
            </a:pPr>
            <a:r>
              <a:rPr lang="en-US" sz="1800"/>
              <a:t>BE CAREFUL!</a:t>
            </a:r>
            <a:endParaRPr/>
          </a:p>
          <a:p>
            <a:pPr indent="-285750" lvl="0" marL="285750" rtl="0" algn="l">
              <a:lnSpc>
                <a:spcPct val="90000"/>
              </a:lnSpc>
              <a:spcBef>
                <a:spcPts val="1000"/>
              </a:spcBef>
              <a:spcAft>
                <a:spcPts val="0"/>
              </a:spcAft>
              <a:buClr>
                <a:schemeClr val="dk1"/>
              </a:buClr>
              <a:buSzPts val="1800"/>
              <a:buFont typeface="Arial"/>
              <a:buChar char="•"/>
            </a:pPr>
            <a:r>
              <a:rPr lang="en-US" sz="1800"/>
              <a:t>Many current workloads and ITE support elevated temperatures</a:t>
            </a:r>
            <a:endParaRPr/>
          </a:p>
          <a:p>
            <a:pPr indent="-285750" lvl="0" marL="285750" rtl="0" algn="l">
              <a:lnSpc>
                <a:spcPct val="90000"/>
              </a:lnSpc>
              <a:spcBef>
                <a:spcPts val="1000"/>
              </a:spcBef>
              <a:spcAft>
                <a:spcPts val="0"/>
              </a:spcAft>
              <a:buClr>
                <a:schemeClr val="dk1"/>
              </a:buClr>
              <a:buSzPts val="1800"/>
              <a:buFont typeface="Arial"/>
              <a:buChar char="•"/>
            </a:pPr>
            <a:r>
              <a:rPr lang="en-US" sz="1800"/>
              <a:t>Trend from silicon manufacturers is higher TDP and lower on-chip temperatures</a:t>
            </a:r>
            <a:endParaRPr/>
          </a:p>
          <a:p>
            <a:pPr indent="-285750" lvl="0" marL="285750" rtl="0" algn="l">
              <a:lnSpc>
                <a:spcPct val="90000"/>
              </a:lnSpc>
              <a:spcBef>
                <a:spcPts val="1000"/>
              </a:spcBef>
              <a:spcAft>
                <a:spcPts val="0"/>
              </a:spcAft>
              <a:buClr>
                <a:schemeClr val="dk1"/>
              </a:buClr>
              <a:buSzPts val="1800"/>
              <a:buFont typeface="Arial"/>
              <a:buChar char="•"/>
            </a:pPr>
            <a:r>
              <a:rPr lang="en-US" sz="1800"/>
              <a:t>Provide provisions for future chillers</a:t>
            </a:r>
            <a:endParaRPr/>
          </a:p>
          <a:p>
            <a:pPr indent="-285750" lvl="0" marL="285750" rtl="0" algn="l">
              <a:lnSpc>
                <a:spcPct val="90000"/>
              </a:lnSpc>
              <a:spcBef>
                <a:spcPts val="1000"/>
              </a:spcBef>
              <a:spcAft>
                <a:spcPts val="0"/>
              </a:spcAft>
              <a:buClr>
                <a:schemeClr val="dk1"/>
              </a:buClr>
              <a:buSzPts val="1800"/>
              <a:buFont typeface="Arial"/>
              <a:buChar char="•"/>
            </a:pPr>
            <a:r>
              <a:rPr lang="en-US" sz="1800"/>
              <a:t>Consider thermal storage</a:t>
            </a:r>
            <a:endParaRPr sz="1400"/>
          </a:p>
          <a:p>
            <a:pPr indent="-171450" lvl="1" marL="971550" rtl="0" algn="l">
              <a:lnSpc>
                <a:spcPct val="90000"/>
              </a:lnSpc>
              <a:spcBef>
                <a:spcPts val="500"/>
              </a:spcBef>
              <a:spcAft>
                <a:spcPts val="0"/>
              </a:spcAft>
              <a:buClr>
                <a:schemeClr val="dk1"/>
              </a:buClr>
              <a:buSzPts val="1800"/>
              <a:buNone/>
            </a:pPr>
            <a:r>
              <a:t/>
            </a:r>
            <a:endParaRPr sz="1800"/>
          </a:p>
        </p:txBody>
      </p:sp>
      <p:pic>
        <p:nvPicPr>
          <p:cNvPr id="803" name="Google Shape;803;g26654840e25_0_676"/>
          <p:cNvPicPr preferRelativeResize="0"/>
          <p:nvPr/>
        </p:nvPicPr>
        <p:blipFill rotWithShape="1">
          <a:blip r:embed="rId3">
            <a:alphaModFix/>
          </a:blip>
          <a:srcRect b="0" l="0" r="0" t="0"/>
          <a:stretch/>
        </p:blipFill>
        <p:spPr>
          <a:xfrm>
            <a:off x="3513850" y="3238925"/>
            <a:ext cx="5538375" cy="2795400"/>
          </a:xfrm>
          <a:prstGeom prst="rect">
            <a:avLst/>
          </a:prstGeom>
          <a:noFill/>
          <a:ln>
            <a:noFill/>
          </a:ln>
        </p:spPr>
      </p:pic>
      <p:sp>
        <p:nvSpPr>
          <p:cNvPr id="804" name="Google Shape;804;g26654840e25_0_676"/>
          <p:cNvSpPr txBox="1"/>
          <p:nvPr/>
        </p:nvSpPr>
        <p:spPr>
          <a:xfrm>
            <a:off x="3651500" y="5991762"/>
            <a:ext cx="4688700" cy="302700"/>
          </a:xfrm>
          <a:prstGeom prst="rect">
            <a:avLst/>
          </a:prstGeom>
          <a:noFill/>
          <a:ln>
            <a:noFill/>
          </a:ln>
        </p:spPr>
        <p:txBody>
          <a:bodyPr anchorCtr="0" anchor="t" bIns="45700" lIns="91425" spcFirstLastPara="1" rIns="91425" wrap="square" tIns="45700">
            <a:normAutofit fontScale="77500" lnSpcReduction="20000"/>
          </a:bodyPr>
          <a:lstStyle/>
          <a:p>
            <a:pPr indent="0" lvl="0" marL="0" marR="0" rtl="0" algn="l">
              <a:lnSpc>
                <a:spcPct val="90000"/>
              </a:lnSpc>
              <a:spcBef>
                <a:spcPts val="0"/>
              </a:spcBef>
              <a:spcAft>
                <a:spcPts val="0"/>
              </a:spcAft>
              <a:buClr>
                <a:schemeClr val="dk1"/>
              </a:buClr>
              <a:buSzPct val="100000"/>
              <a:buFont typeface="Arial"/>
              <a:buNone/>
            </a:pPr>
            <a:r>
              <a:rPr b="0" i="0" lang="en-US" sz="1200" u="none" cap="none" strike="noStrike">
                <a:solidFill>
                  <a:schemeClr val="dk1"/>
                </a:solidFill>
                <a:latin typeface="Arial"/>
                <a:ea typeface="Arial"/>
                <a:cs typeface="Arial"/>
                <a:sym typeface="Arial"/>
              </a:rPr>
              <a:t>Emergence and Expansion of Liquid Cooling in Mainstream Data Centers, ASHRAE, 2021</a:t>
            </a:r>
            <a:endParaRPr/>
          </a:p>
        </p:txBody>
      </p:sp>
      <p:sp>
        <p:nvSpPr>
          <p:cNvPr id="805" name="Google Shape;805;g26654840e25_0_67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806" name="Google Shape;806;g26654840e25_0_67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807" name="Google Shape;807;g26654840e25_0_67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1" name="Shape 811"/>
        <p:cNvGrpSpPr/>
        <p:nvPr/>
      </p:nvGrpSpPr>
      <p:grpSpPr>
        <a:xfrm>
          <a:off x="0" y="0"/>
          <a:ext cx="0" cy="0"/>
          <a:chOff x="0" y="0"/>
          <a:chExt cx="0" cy="0"/>
        </a:xfrm>
      </p:grpSpPr>
      <p:sp>
        <p:nvSpPr>
          <p:cNvPr id="812" name="Google Shape;812;g26654840e25_0_683"/>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Heat Reuse Options</a:t>
            </a:r>
            <a:endParaRPr/>
          </a:p>
        </p:txBody>
      </p:sp>
      <p:sp>
        <p:nvSpPr>
          <p:cNvPr id="813" name="Google Shape;813;g26654840e25_0_683"/>
          <p:cNvSpPr txBox="1"/>
          <p:nvPr>
            <p:ph idx="1" type="body"/>
          </p:nvPr>
        </p:nvSpPr>
        <p:spPr>
          <a:xfrm>
            <a:off x="628650" y="558657"/>
            <a:ext cx="7886700" cy="5046900"/>
          </a:xfrm>
          <a:prstGeom prst="rect">
            <a:avLst/>
          </a:prstGeom>
          <a:noFill/>
          <a:ln>
            <a:noFill/>
          </a:ln>
        </p:spPr>
        <p:txBody>
          <a:bodyPr anchorCtr="0" anchor="t" bIns="45700" lIns="91425" spcFirstLastPara="1" rIns="91425" wrap="square" tIns="45700">
            <a:normAutofit/>
          </a:bodyPr>
          <a:lstStyle/>
          <a:p>
            <a:pPr indent="-285750" lvl="0" marL="285750" rtl="0" algn="l">
              <a:lnSpc>
                <a:spcPct val="90000"/>
              </a:lnSpc>
              <a:spcBef>
                <a:spcPts val="0"/>
              </a:spcBef>
              <a:spcAft>
                <a:spcPts val="0"/>
              </a:spcAft>
              <a:buClr>
                <a:schemeClr val="dk1"/>
              </a:buClr>
              <a:buSzPts val="1800"/>
              <a:buFont typeface="Arial"/>
              <a:buChar char="•"/>
            </a:pPr>
            <a:r>
              <a:rPr lang="en-US" sz="1800"/>
              <a:t>Depends on operating temperatures</a:t>
            </a:r>
            <a:endParaRPr/>
          </a:p>
          <a:p>
            <a:pPr indent="-285750" lvl="0" marL="285750" rtl="0" algn="l">
              <a:lnSpc>
                <a:spcPct val="90000"/>
              </a:lnSpc>
              <a:spcBef>
                <a:spcPts val="1000"/>
              </a:spcBef>
              <a:spcAft>
                <a:spcPts val="0"/>
              </a:spcAft>
              <a:buClr>
                <a:schemeClr val="dk1"/>
              </a:buClr>
              <a:buSzPts val="1800"/>
              <a:buFont typeface="Arial"/>
              <a:buChar char="•"/>
            </a:pPr>
            <a:r>
              <a:rPr lang="en-US" sz="1800"/>
              <a:t>Align quality of heat produced with that host requires</a:t>
            </a:r>
            <a:endParaRPr/>
          </a:p>
          <a:p>
            <a:pPr indent="-285750" lvl="0" marL="285750" rtl="0" algn="l">
              <a:lnSpc>
                <a:spcPct val="90000"/>
              </a:lnSpc>
              <a:spcBef>
                <a:spcPts val="1000"/>
              </a:spcBef>
              <a:spcAft>
                <a:spcPts val="0"/>
              </a:spcAft>
              <a:buClr>
                <a:schemeClr val="dk1"/>
              </a:buClr>
              <a:buSzPts val="1800"/>
              <a:buFont typeface="Arial"/>
              <a:buChar char="•"/>
            </a:pPr>
            <a:r>
              <a:rPr lang="en-US" sz="1800"/>
              <a:t>Heat pumps can be used to increase heat quality</a:t>
            </a:r>
            <a:endParaRPr/>
          </a:p>
          <a:p>
            <a:pPr indent="-285750" lvl="0" marL="285750" rtl="0" algn="l">
              <a:lnSpc>
                <a:spcPct val="90000"/>
              </a:lnSpc>
              <a:spcBef>
                <a:spcPts val="1000"/>
              </a:spcBef>
              <a:spcAft>
                <a:spcPts val="0"/>
              </a:spcAft>
              <a:buClr>
                <a:schemeClr val="dk1"/>
              </a:buClr>
              <a:buSzPts val="1800"/>
              <a:buFont typeface="Arial"/>
              <a:buChar char="•"/>
            </a:pPr>
            <a:r>
              <a:rPr lang="en-US" sz="1800"/>
              <a:t>Load matching</a:t>
            </a:r>
            <a:endParaRPr/>
          </a:p>
          <a:p>
            <a:pPr indent="-285750" lvl="1" marL="971550" rtl="0" algn="l">
              <a:lnSpc>
                <a:spcPct val="90000"/>
              </a:lnSpc>
              <a:spcBef>
                <a:spcPts val="500"/>
              </a:spcBef>
              <a:spcAft>
                <a:spcPts val="0"/>
              </a:spcAft>
              <a:buClr>
                <a:schemeClr val="dk1"/>
              </a:buClr>
              <a:buSzPts val="1800"/>
              <a:buChar char="•"/>
            </a:pPr>
            <a:r>
              <a:rPr lang="en-US" sz="1800"/>
              <a:t>Align with host utilizing a process load</a:t>
            </a:r>
            <a:endParaRPr/>
          </a:p>
          <a:p>
            <a:pPr indent="-285750" lvl="1" marL="971550" rtl="0" algn="l">
              <a:lnSpc>
                <a:spcPct val="90000"/>
              </a:lnSpc>
              <a:spcBef>
                <a:spcPts val="500"/>
              </a:spcBef>
              <a:spcAft>
                <a:spcPts val="0"/>
              </a:spcAft>
              <a:buClr>
                <a:schemeClr val="dk1"/>
              </a:buClr>
              <a:buSzPts val="1800"/>
              <a:buChar char="•"/>
            </a:pPr>
            <a:r>
              <a:rPr lang="en-US" sz="1800"/>
              <a:t>HVAC loads not optimal</a:t>
            </a:r>
            <a:endParaRPr/>
          </a:p>
          <a:p>
            <a:pPr indent="-285750" lvl="0" marL="285750" rtl="0" algn="l">
              <a:lnSpc>
                <a:spcPct val="90000"/>
              </a:lnSpc>
              <a:spcBef>
                <a:spcPts val="1000"/>
              </a:spcBef>
              <a:spcAft>
                <a:spcPts val="0"/>
              </a:spcAft>
              <a:buClr>
                <a:schemeClr val="dk1"/>
              </a:buClr>
              <a:buSzPts val="1800"/>
              <a:buFont typeface="Arial"/>
              <a:buChar char="•"/>
            </a:pPr>
            <a:r>
              <a:rPr lang="en-US" sz="1800"/>
              <a:t>Some locations now requiring Heat Reuse</a:t>
            </a:r>
            <a:endParaRPr/>
          </a:p>
        </p:txBody>
      </p:sp>
      <p:pic>
        <p:nvPicPr>
          <p:cNvPr id="814" name="Google Shape;814;g26654840e25_0_683"/>
          <p:cNvPicPr preferRelativeResize="0"/>
          <p:nvPr/>
        </p:nvPicPr>
        <p:blipFill rotWithShape="1">
          <a:blip r:embed="rId3">
            <a:alphaModFix/>
          </a:blip>
          <a:srcRect b="0" l="0" r="0" t="8717"/>
          <a:stretch/>
        </p:blipFill>
        <p:spPr>
          <a:xfrm>
            <a:off x="4729120" y="2988780"/>
            <a:ext cx="4414892" cy="3255777"/>
          </a:xfrm>
          <a:prstGeom prst="rect">
            <a:avLst/>
          </a:prstGeom>
          <a:noFill/>
          <a:ln>
            <a:noFill/>
          </a:ln>
        </p:spPr>
      </p:pic>
      <p:sp>
        <p:nvSpPr>
          <p:cNvPr id="815" name="Google Shape;815;g26654840e25_0_683"/>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816" name="Google Shape;816;g26654840e25_0_683"/>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817" name="Google Shape;817;g26654840e25_0_683"/>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1" name="Shape 821"/>
        <p:cNvGrpSpPr/>
        <p:nvPr/>
      </p:nvGrpSpPr>
      <p:grpSpPr>
        <a:xfrm>
          <a:off x="0" y="0"/>
          <a:ext cx="0" cy="0"/>
          <a:chOff x="0" y="0"/>
          <a:chExt cx="0" cy="0"/>
        </a:xfrm>
      </p:grpSpPr>
      <p:sp>
        <p:nvSpPr>
          <p:cNvPr id="822" name="Google Shape;822;g26654840e25_0_689"/>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Paradigm Shift in Engineer/Client Interaction</a:t>
            </a:r>
            <a:endParaRPr/>
          </a:p>
        </p:txBody>
      </p:sp>
      <p:sp>
        <p:nvSpPr>
          <p:cNvPr id="823" name="Google Shape;823;g26654840e25_0_689"/>
          <p:cNvSpPr txBox="1"/>
          <p:nvPr>
            <p:ph idx="1" type="body"/>
          </p:nvPr>
        </p:nvSpPr>
        <p:spPr>
          <a:xfrm>
            <a:off x="628650" y="665025"/>
            <a:ext cx="4379700" cy="5511900"/>
          </a:xfrm>
          <a:prstGeom prst="rect">
            <a:avLst/>
          </a:prstGeom>
          <a:noFill/>
          <a:ln>
            <a:noFill/>
          </a:ln>
        </p:spPr>
        <p:txBody>
          <a:bodyPr anchorCtr="0" anchor="t" bIns="45700" lIns="91425" spcFirstLastPara="1" rIns="91425" wrap="square" tIns="45700">
            <a:normAutofit lnSpcReduction="10000"/>
          </a:bodyPr>
          <a:lstStyle/>
          <a:p>
            <a:pPr indent="-285750" lvl="0" marL="285750" rtl="0" algn="l">
              <a:lnSpc>
                <a:spcPct val="90000"/>
              </a:lnSpc>
              <a:spcBef>
                <a:spcPts val="0"/>
              </a:spcBef>
              <a:spcAft>
                <a:spcPts val="0"/>
              </a:spcAft>
              <a:buClr>
                <a:schemeClr val="dk1"/>
              </a:buClr>
              <a:buSzPts val="1800"/>
              <a:buFont typeface="Arial"/>
              <a:buChar char="•"/>
            </a:pPr>
            <a:r>
              <a:rPr lang="en-US" sz="1800"/>
              <a:t>Can no longer design data centers around “kW/rack” or “W/SF”</a:t>
            </a:r>
            <a:endParaRPr/>
          </a:p>
          <a:p>
            <a:pPr indent="-285750" lvl="0" marL="285750" rtl="0" algn="l">
              <a:lnSpc>
                <a:spcPct val="90000"/>
              </a:lnSpc>
              <a:spcBef>
                <a:spcPts val="1000"/>
              </a:spcBef>
              <a:spcAft>
                <a:spcPts val="0"/>
              </a:spcAft>
              <a:buClr>
                <a:schemeClr val="dk1"/>
              </a:buClr>
              <a:buSzPts val="1800"/>
              <a:buFont typeface="Arial"/>
              <a:buChar char="•"/>
            </a:pPr>
            <a:r>
              <a:rPr lang="en-US" sz="1800"/>
              <a:t>Liquid cooling opens doors of opportunity but requires better collaboration</a:t>
            </a:r>
            <a:endParaRPr/>
          </a:p>
          <a:p>
            <a:pPr indent="-285750" lvl="0" marL="285750" rtl="0" algn="l">
              <a:lnSpc>
                <a:spcPct val="90000"/>
              </a:lnSpc>
              <a:spcBef>
                <a:spcPts val="1000"/>
              </a:spcBef>
              <a:spcAft>
                <a:spcPts val="0"/>
              </a:spcAft>
              <a:buClr>
                <a:schemeClr val="dk1"/>
              </a:buClr>
              <a:buSzPts val="1800"/>
              <a:buFont typeface="Arial"/>
              <a:buChar char="•"/>
            </a:pPr>
            <a:r>
              <a:rPr lang="en-US" sz="1800"/>
              <a:t>Understanding of end user “pain points” with liquid deployments is crucial</a:t>
            </a:r>
            <a:endParaRPr/>
          </a:p>
          <a:p>
            <a:pPr indent="-285750" lvl="0" marL="285750" rtl="0" algn="l">
              <a:lnSpc>
                <a:spcPct val="90000"/>
              </a:lnSpc>
              <a:spcBef>
                <a:spcPts val="1000"/>
              </a:spcBef>
              <a:spcAft>
                <a:spcPts val="0"/>
              </a:spcAft>
              <a:buClr>
                <a:schemeClr val="dk1"/>
              </a:buClr>
              <a:buSzPts val="1800"/>
              <a:buFont typeface="Arial"/>
              <a:buChar char="•"/>
            </a:pPr>
            <a:r>
              <a:rPr lang="en-US" sz="1800"/>
              <a:t>Facility Operations must be involved in design</a:t>
            </a:r>
            <a:endParaRPr/>
          </a:p>
          <a:p>
            <a:pPr indent="-285750" lvl="0" marL="285750" rtl="0" algn="l">
              <a:lnSpc>
                <a:spcPct val="90000"/>
              </a:lnSpc>
              <a:spcBef>
                <a:spcPts val="1000"/>
              </a:spcBef>
              <a:spcAft>
                <a:spcPts val="0"/>
              </a:spcAft>
              <a:buClr>
                <a:schemeClr val="dk1"/>
              </a:buClr>
              <a:buSzPts val="1800"/>
              <a:buFont typeface="Arial"/>
              <a:buChar char="•"/>
            </a:pPr>
            <a:r>
              <a:rPr lang="en-US" sz="1800"/>
              <a:t>Rapidly evolving landscape demands better research and education on solutions</a:t>
            </a:r>
            <a:endParaRPr/>
          </a:p>
          <a:p>
            <a:pPr indent="-285750" lvl="0" marL="285750" rtl="0" algn="l">
              <a:lnSpc>
                <a:spcPct val="90000"/>
              </a:lnSpc>
              <a:spcBef>
                <a:spcPts val="1000"/>
              </a:spcBef>
              <a:spcAft>
                <a:spcPts val="0"/>
              </a:spcAft>
              <a:buClr>
                <a:schemeClr val="dk1"/>
              </a:buClr>
              <a:buSzPts val="1800"/>
              <a:buFont typeface="Arial"/>
              <a:buChar char="•"/>
            </a:pPr>
            <a:r>
              <a:rPr lang="en-US" sz="1800"/>
              <a:t>No one can be an expert in facilities AND IT, but need to educate and communicate to set and deliver reasonable expectations.</a:t>
            </a:r>
            <a:endParaRPr/>
          </a:p>
          <a:p>
            <a:pPr indent="-171450" lvl="1" marL="971550" rtl="0" algn="l">
              <a:lnSpc>
                <a:spcPct val="90000"/>
              </a:lnSpc>
              <a:spcBef>
                <a:spcPts val="500"/>
              </a:spcBef>
              <a:spcAft>
                <a:spcPts val="0"/>
              </a:spcAft>
              <a:buClr>
                <a:schemeClr val="dk1"/>
              </a:buClr>
              <a:buSzPts val="1800"/>
              <a:buNone/>
            </a:pPr>
            <a:r>
              <a:t/>
            </a:r>
            <a:endParaRPr sz="1800"/>
          </a:p>
        </p:txBody>
      </p:sp>
      <p:pic>
        <p:nvPicPr>
          <p:cNvPr id="824" name="Google Shape;824;g26654840e25_0_689"/>
          <p:cNvPicPr preferRelativeResize="0"/>
          <p:nvPr/>
        </p:nvPicPr>
        <p:blipFill rotWithShape="1">
          <a:blip r:embed="rId3">
            <a:alphaModFix/>
          </a:blip>
          <a:srcRect b="0" l="0" r="0" t="0"/>
          <a:stretch/>
        </p:blipFill>
        <p:spPr>
          <a:xfrm>
            <a:off x="5122725" y="3662092"/>
            <a:ext cx="3787650" cy="2514951"/>
          </a:xfrm>
          <a:prstGeom prst="rect">
            <a:avLst/>
          </a:prstGeom>
          <a:noFill/>
          <a:ln>
            <a:noFill/>
          </a:ln>
        </p:spPr>
      </p:pic>
      <p:sp>
        <p:nvSpPr>
          <p:cNvPr id="825" name="Google Shape;825;g26654840e25_0_689"/>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826" name="Google Shape;826;g26654840e25_0_689"/>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827" name="Google Shape;827;g26654840e25_0_689"/>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1" name="Shape 831"/>
        <p:cNvGrpSpPr/>
        <p:nvPr/>
      </p:nvGrpSpPr>
      <p:grpSpPr>
        <a:xfrm>
          <a:off x="0" y="0"/>
          <a:ext cx="0" cy="0"/>
          <a:chOff x="0" y="0"/>
          <a:chExt cx="0" cy="0"/>
        </a:xfrm>
      </p:grpSpPr>
      <p:sp>
        <p:nvSpPr>
          <p:cNvPr id="832" name="Google Shape;832;g26654840e25_0_695"/>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25000"/>
              <a:buFont typeface="Arial"/>
              <a:buNone/>
            </a:pPr>
            <a:r>
              <a:rPr lang="en-US"/>
              <a:t>Workshop Discussion Topics</a:t>
            </a:r>
            <a:endParaRPr/>
          </a:p>
        </p:txBody>
      </p:sp>
      <p:sp>
        <p:nvSpPr>
          <p:cNvPr id="833" name="Google Shape;833;g26654840e25_0_695"/>
          <p:cNvSpPr txBox="1"/>
          <p:nvPr>
            <p:ph idx="1" type="body"/>
          </p:nvPr>
        </p:nvSpPr>
        <p:spPr>
          <a:xfrm>
            <a:off x="628650" y="746499"/>
            <a:ext cx="7886700" cy="5430600"/>
          </a:xfrm>
          <a:prstGeom prst="rect">
            <a:avLst/>
          </a:prstGeom>
          <a:noFill/>
          <a:ln>
            <a:noFill/>
          </a:ln>
        </p:spPr>
        <p:txBody>
          <a:bodyPr anchorCtr="0" anchor="t" bIns="45700" lIns="91425" spcFirstLastPara="1" rIns="91425" wrap="square" tIns="45700">
            <a:normAutofit lnSpcReduction="20000"/>
          </a:bodyPr>
          <a:lstStyle/>
          <a:p>
            <a:pPr indent="-298450" lvl="0" marL="285750" rtl="0" algn="l">
              <a:lnSpc>
                <a:spcPct val="90000"/>
              </a:lnSpc>
              <a:spcBef>
                <a:spcPts val="0"/>
              </a:spcBef>
              <a:spcAft>
                <a:spcPts val="0"/>
              </a:spcAft>
              <a:buClr>
                <a:schemeClr val="dk1"/>
              </a:buClr>
              <a:buSzPts val="2000"/>
              <a:buFont typeface="Arial"/>
              <a:buChar char="•"/>
            </a:pPr>
            <a:r>
              <a:rPr lang="en-US" sz="2000"/>
              <a:t>Heat capture ratio – I can remove all my air-cooling equipment, right?</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Can we eliminate pipe insulation on these elevated temperature systems?</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TCS loops require RO or DI water treatment, correct?</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Suitability of raised floors in liquid cooling. Do I have to remove my existing Raised Access Floor?</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Can I deploy liquid cooling in an existing multi-story facility?</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Which liquid cooling topology should I design the data center to support?</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Liquid cooling is more expensive to deploy than air cooling, right?</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We can eliminate chillers with transition to liquid cooling, right?</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How do I locate a suitable heat host for reuse?</a:t>
            </a:r>
            <a:endParaRPr sz="2600"/>
          </a:p>
          <a:p>
            <a:pPr indent="-298450" lvl="0" marL="285750" rtl="0" algn="l">
              <a:lnSpc>
                <a:spcPct val="90000"/>
              </a:lnSpc>
              <a:spcBef>
                <a:spcPts val="1000"/>
              </a:spcBef>
              <a:spcAft>
                <a:spcPts val="0"/>
              </a:spcAft>
              <a:buClr>
                <a:schemeClr val="dk1"/>
              </a:buClr>
              <a:buSzPts val="2000"/>
              <a:buFont typeface="Arial"/>
              <a:buChar char="•"/>
            </a:pPr>
            <a:r>
              <a:rPr lang="en-US" sz="2000"/>
              <a:t>How do I deliver Concurrent Maintainability with liquid cooling?</a:t>
            </a:r>
            <a:endParaRPr sz="2600"/>
          </a:p>
          <a:p>
            <a:pPr indent="-171450" lvl="1" marL="971550" rtl="0" algn="l">
              <a:lnSpc>
                <a:spcPct val="90000"/>
              </a:lnSpc>
              <a:spcBef>
                <a:spcPts val="500"/>
              </a:spcBef>
              <a:spcAft>
                <a:spcPts val="0"/>
              </a:spcAft>
              <a:buClr>
                <a:schemeClr val="dk1"/>
              </a:buClr>
              <a:buSzPts val="1800"/>
              <a:buNone/>
            </a:pPr>
            <a:r>
              <a:t/>
            </a:r>
            <a:endParaRPr sz="2300"/>
          </a:p>
        </p:txBody>
      </p:sp>
      <p:sp>
        <p:nvSpPr>
          <p:cNvPr id="834" name="Google Shape;834;g26654840e25_0_695"/>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835" name="Google Shape;835;g26654840e25_0_695"/>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836" name="Google Shape;836;g26654840e25_0_695"/>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0" name="Shape 840"/>
        <p:cNvGrpSpPr/>
        <p:nvPr/>
      </p:nvGrpSpPr>
      <p:grpSpPr>
        <a:xfrm>
          <a:off x="0" y="0"/>
          <a:ext cx="0" cy="0"/>
          <a:chOff x="0" y="0"/>
          <a:chExt cx="0" cy="0"/>
        </a:xfrm>
      </p:grpSpPr>
      <p:sp>
        <p:nvSpPr>
          <p:cNvPr id="841" name="Google Shape;841;g2b21ea831f1_4_0"/>
          <p:cNvSpPr txBox="1"/>
          <p:nvPr/>
        </p:nvSpPr>
        <p:spPr>
          <a:xfrm>
            <a:off x="655026" y="2305615"/>
            <a:ext cx="6111600" cy="2493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3200" u="none" cap="none" strike="noStrike">
                <a:solidFill>
                  <a:srgbClr val="000000"/>
                </a:solidFill>
                <a:latin typeface="Verdana"/>
                <a:ea typeface="Verdana"/>
                <a:cs typeface="Verdana"/>
                <a:sym typeface="Verdana"/>
              </a:rPr>
              <a:t>Advancements in Liquid Cooling Applications for Data Centers</a:t>
            </a:r>
            <a:endParaRPr b="0" i="0" sz="3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13 January 2024</a:t>
            </a:r>
            <a:endParaRPr sz="2000">
              <a:solidFill>
                <a:schemeClr val="dk1"/>
              </a:solidFill>
              <a:latin typeface="Arial"/>
              <a:ea typeface="Arial"/>
              <a:cs typeface="Arial"/>
              <a:sym typeface="Arial"/>
            </a:endParaRPr>
          </a:p>
        </p:txBody>
      </p:sp>
      <p:sp>
        <p:nvSpPr>
          <p:cNvPr id="842" name="Google Shape;842;g2b21ea831f1_4_0"/>
          <p:cNvSpPr txBox="1"/>
          <p:nvPr/>
        </p:nvSpPr>
        <p:spPr>
          <a:xfrm>
            <a:off x="655026" y="5374785"/>
            <a:ext cx="3480300" cy="1016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1600"/>
              <a:buFont typeface="Arial"/>
              <a:buNone/>
            </a:pPr>
            <a:r>
              <a:rPr b="0" lang="en-US" sz="1600" u="none">
                <a:solidFill>
                  <a:schemeClr val="dk1"/>
                </a:solidFill>
                <a:latin typeface="Calibri"/>
                <a:ea typeface="Calibri"/>
                <a:cs typeface="Calibri"/>
                <a:sym typeface="Calibri"/>
              </a:rPr>
              <a:t>Jason Matteson, Director of Product Strategy</a:t>
            </a:r>
            <a:endParaRPr/>
          </a:p>
          <a:p>
            <a:pPr indent="0" lvl="0" marL="0" marR="0" rtl="0" algn="l">
              <a:spcBef>
                <a:spcPts val="320"/>
              </a:spcBef>
              <a:spcAft>
                <a:spcPts val="0"/>
              </a:spcAft>
              <a:buClr>
                <a:schemeClr val="dk1"/>
              </a:buClr>
              <a:buSzPts val="1600"/>
              <a:buFont typeface="Arial"/>
              <a:buNone/>
            </a:pPr>
            <a:r>
              <a:rPr b="0" lang="en-US" sz="1600" u="none">
                <a:solidFill>
                  <a:schemeClr val="dk1"/>
                </a:solidFill>
                <a:latin typeface="Calibri"/>
                <a:ea typeface="Calibri"/>
                <a:cs typeface="Calibri"/>
                <a:sym typeface="Calibri"/>
              </a:rPr>
              <a:t>Paul Artman,  Fellow System Design</a:t>
            </a:r>
            <a:endParaRPr/>
          </a:p>
          <a:p>
            <a:pPr indent="0" lvl="0" marL="0" marR="0" rtl="0" algn="l">
              <a:spcBef>
                <a:spcPts val="320"/>
              </a:spcBef>
              <a:spcAft>
                <a:spcPts val="0"/>
              </a:spcAft>
              <a:buClr>
                <a:schemeClr val="dk1"/>
              </a:buClr>
              <a:buSzPts val="1600"/>
              <a:buFont typeface="Arial"/>
              <a:buNone/>
            </a:pPr>
            <a:r>
              <a:rPr b="0" lang="en-US" sz="1600" u="none">
                <a:solidFill>
                  <a:schemeClr val="dk1"/>
                </a:solidFill>
                <a:latin typeface="Calibri"/>
                <a:ea typeface="Calibri"/>
                <a:cs typeface="Calibri"/>
                <a:sym typeface="Calibri"/>
              </a:rPr>
              <a:t>Tim Shedd, Engineering Technologist </a:t>
            </a:r>
            <a:endParaRPr/>
          </a:p>
          <a:p>
            <a:pPr indent="0" lvl="0" marL="0" marR="0" rtl="0" algn="l">
              <a:spcBef>
                <a:spcPts val="320"/>
              </a:spcBef>
              <a:spcAft>
                <a:spcPts val="0"/>
              </a:spcAft>
              <a:buClr>
                <a:schemeClr val="dk1"/>
              </a:buClr>
              <a:buSzPts val="1600"/>
              <a:buFont typeface="Arial"/>
              <a:buNone/>
            </a:pPr>
            <a:r>
              <a:t/>
            </a:r>
            <a:endParaRPr b="0" sz="1600" u="none">
              <a:solidFill>
                <a:schemeClr val="dk1"/>
              </a:solidFill>
              <a:latin typeface="Calibri"/>
              <a:ea typeface="Calibri"/>
              <a:cs typeface="Calibri"/>
              <a:sym typeface="Calibri"/>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8" name="Shape 848"/>
        <p:cNvGrpSpPr/>
        <p:nvPr/>
      </p:nvGrpSpPr>
      <p:grpSpPr>
        <a:xfrm>
          <a:off x="0" y="0"/>
          <a:ext cx="0" cy="0"/>
          <a:chOff x="0" y="0"/>
          <a:chExt cx="0" cy="0"/>
        </a:xfrm>
      </p:grpSpPr>
      <p:sp>
        <p:nvSpPr>
          <p:cNvPr id="849" name="Google Shape;849;g2b21ea831f1_4_5"/>
          <p:cNvSpPr txBox="1"/>
          <p:nvPr>
            <p:ph type="title"/>
          </p:nvPr>
        </p:nvSpPr>
        <p:spPr>
          <a:xfrm>
            <a:off x="137160" y="234950"/>
            <a:ext cx="8378100" cy="892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2F2F2"/>
              </a:buClr>
              <a:buSzPct val="133333"/>
              <a:buFont typeface="Arial"/>
              <a:buNone/>
            </a:pPr>
            <a:r>
              <a:rPr lang="en-US"/>
              <a:t>Power Trends: </a:t>
            </a:r>
            <a:r>
              <a:rPr i="1" lang="en-US"/>
              <a:t>No End in Sight for Power CAGR</a:t>
            </a:r>
            <a:endParaRPr/>
          </a:p>
        </p:txBody>
      </p:sp>
      <p:grpSp>
        <p:nvGrpSpPr>
          <p:cNvPr id="850" name="Google Shape;850;g2b21ea831f1_4_5"/>
          <p:cNvGrpSpPr/>
          <p:nvPr/>
        </p:nvGrpSpPr>
        <p:grpSpPr>
          <a:xfrm>
            <a:off x="529560" y="926973"/>
            <a:ext cx="2548508" cy="1468114"/>
            <a:chOff x="507999" y="1177860"/>
            <a:chExt cx="3529790" cy="2338879"/>
          </a:xfrm>
        </p:grpSpPr>
        <p:sp>
          <p:nvSpPr>
            <p:cNvPr id="851" name="Google Shape;851;g2b21ea831f1_4_5"/>
            <p:cNvSpPr/>
            <p:nvPr/>
          </p:nvSpPr>
          <p:spPr>
            <a:xfrm>
              <a:off x="507999" y="1177860"/>
              <a:ext cx="3496800" cy="2260500"/>
            </a:xfrm>
            <a:prstGeom prst="rect">
              <a:avLst/>
            </a:prstGeom>
            <a:solidFill>
              <a:schemeClr val="lt1"/>
            </a:solidFill>
            <a:ln cap="flat" cmpd="sng" w="1270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chemeClr val="lt1"/>
                </a:solidFill>
                <a:latin typeface="Calibri"/>
                <a:ea typeface="Calibri"/>
                <a:cs typeface="Calibri"/>
                <a:sym typeface="Calibri"/>
              </a:endParaRPr>
            </a:p>
          </p:txBody>
        </p:sp>
        <p:sp>
          <p:nvSpPr>
            <p:cNvPr id="852" name="Google Shape;852;g2b21ea831f1_4_5"/>
            <p:cNvSpPr txBox="1"/>
            <p:nvPr/>
          </p:nvSpPr>
          <p:spPr>
            <a:xfrm>
              <a:off x="1913981" y="1905881"/>
              <a:ext cx="6447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280 W                         </a:t>
              </a:r>
              <a:endParaRPr/>
            </a:p>
          </p:txBody>
        </p:sp>
        <p:sp>
          <p:nvSpPr>
            <p:cNvPr id="853" name="Google Shape;853;g2b21ea831f1_4_5"/>
            <p:cNvSpPr txBox="1"/>
            <p:nvPr/>
          </p:nvSpPr>
          <p:spPr>
            <a:xfrm>
              <a:off x="517306" y="2830339"/>
              <a:ext cx="3462900" cy="686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Arial"/>
                  <a:ea typeface="Arial"/>
                  <a:cs typeface="Arial"/>
                  <a:sym typeface="Arial"/>
                </a:rPr>
                <a:t>  2016         2018         2020        2022       2024</a:t>
              </a:r>
              <a:endParaRPr/>
            </a:p>
          </p:txBody>
        </p:sp>
        <p:sp>
          <p:nvSpPr>
            <p:cNvPr id="854" name="Google Shape;854;g2b21ea831f1_4_5"/>
            <p:cNvSpPr txBox="1"/>
            <p:nvPr/>
          </p:nvSpPr>
          <p:spPr>
            <a:xfrm>
              <a:off x="1235939" y="2184361"/>
              <a:ext cx="6447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205 W </a:t>
              </a:r>
              <a:endParaRPr/>
            </a:p>
          </p:txBody>
        </p:sp>
        <p:sp>
          <p:nvSpPr>
            <p:cNvPr id="855" name="Google Shape;855;g2b21ea831f1_4_5"/>
            <p:cNvSpPr txBox="1"/>
            <p:nvPr/>
          </p:nvSpPr>
          <p:spPr>
            <a:xfrm>
              <a:off x="512222" y="2436799"/>
              <a:ext cx="638100" cy="662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050">
                  <a:solidFill>
                    <a:schemeClr val="dk1"/>
                  </a:solidFill>
                  <a:latin typeface="Arial"/>
                  <a:ea typeface="Arial"/>
                  <a:cs typeface="Arial"/>
                  <a:sym typeface="Arial"/>
                </a:rPr>
                <a:t>145 W</a:t>
              </a:r>
              <a:endParaRPr/>
            </a:p>
          </p:txBody>
        </p:sp>
        <p:sp>
          <p:nvSpPr>
            <p:cNvPr id="856" name="Google Shape;856;g2b21ea831f1_4_5"/>
            <p:cNvSpPr txBox="1"/>
            <p:nvPr/>
          </p:nvSpPr>
          <p:spPr>
            <a:xfrm>
              <a:off x="3215189" y="1381468"/>
              <a:ext cx="8226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rgbClr val="00B0F0"/>
                  </a:solidFill>
                  <a:latin typeface="Arial"/>
                  <a:ea typeface="Arial"/>
                  <a:cs typeface="Arial"/>
                  <a:sym typeface="Arial"/>
                </a:rPr>
                <a:t>500+ W   </a:t>
              </a:r>
              <a:endParaRPr/>
            </a:p>
          </p:txBody>
        </p:sp>
        <p:cxnSp>
          <p:nvCxnSpPr>
            <p:cNvPr id="857" name="Google Shape;857;g2b21ea831f1_4_5"/>
            <p:cNvCxnSpPr>
              <a:stCxn id="855" idx="2"/>
              <a:endCxn id="856" idx="2"/>
            </p:cNvCxnSpPr>
            <p:nvPr/>
          </p:nvCxnSpPr>
          <p:spPr>
            <a:xfrm flipH="1" rot="10800000">
              <a:off x="831272" y="2043499"/>
              <a:ext cx="2795100" cy="1055400"/>
            </a:xfrm>
            <a:prstGeom prst="straightConnector1">
              <a:avLst/>
            </a:prstGeom>
            <a:noFill/>
            <a:ln cap="flat" cmpd="sng" w="28575">
              <a:solidFill>
                <a:schemeClr val="dk1"/>
              </a:solidFill>
              <a:prstDash val="solid"/>
              <a:miter lim="800000"/>
              <a:headEnd len="sm" w="sm" type="none"/>
              <a:tailEnd len="med" w="med" type="triangle"/>
            </a:ln>
          </p:spPr>
        </p:cxnSp>
        <p:sp>
          <p:nvSpPr>
            <p:cNvPr id="858" name="Google Shape;858;g2b21ea831f1_4_5"/>
            <p:cNvSpPr txBox="1"/>
            <p:nvPr/>
          </p:nvSpPr>
          <p:spPr>
            <a:xfrm>
              <a:off x="523634" y="1197921"/>
              <a:ext cx="822600" cy="441300"/>
            </a:xfrm>
            <a:prstGeom prst="rect">
              <a:avLst/>
            </a:prstGeom>
            <a:solidFill>
              <a:srgbClr val="D8D8D8"/>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Arial"/>
                  <a:ea typeface="Arial"/>
                  <a:cs typeface="Arial"/>
                  <a:sym typeface="Arial"/>
                </a:rPr>
                <a:t>CPUs</a:t>
              </a:r>
              <a:endParaRPr/>
            </a:p>
          </p:txBody>
        </p:sp>
      </p:grpSp>
      <p:sp>
        <p:nvSpPr>
          <p:cNvPr id="859" name="Google Shape;859;g2b21ea831f1_4_5"/>
          <p:cNvSpPr/>
          <p:nvPr/>
        </p:nvSpPr>
        <p:spPr>
          <a:xfrm rot="5400000">
            <a:off x="357946" y="3629232"/>
            <a:ext cx="5672400" cy="267900"/>
          </a:xfrm>
          <a:prstGeom prst="triangle">
            <a:avLst>
              <a:gd fmla="val 50000" name="adj"/>
            </a:avLst>
          </a:prstGeom>
          <a:solidFill>
            <a:srgbClr val="A5A5A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60" name="Google Shape;860;g2b21ea831f1_4_5"/>
          <p:cNvSpPr/>
          <p:nvPr/>
        </p:nvSpPr>
        <p:spPr>
          <a:xfrm>
            <a:off x="3421463" y="1886426"/>
            <a:ext cx="5164800" cy="3600300"/>
          </a:xfrm>
          <a:prstGeom prst="rect">
            <a:avLst/>
          </a:prstGeom>
          <a:solidFill>
            <a:srgbClr val="F2F2F2"/>
          </a:solidFill>
          <a:ln cap="flat" cmpd="sng" w="1270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3200">
              <a:solidFill>
                <a:schemeClr val="lt1"/>
              </a:solidFill>
              <a:latin typeface="Calibri"/>
              <a:ea typeface="Calibri"/>
              <a:cs typeface="Calibri"/>
              <a:sym typeface="Calibri"/>
            </a:endParaRPr>
          </a:p>
        </p:txBody>
      </p:sp>
      <p:sp>
        <p:nvSpPr>
          <p:cNvPr id="861" name="Google Shape;861;g2b21ea831f1_4_5"/>
          <p:cNvSpPr txBox="1"/>
          <p:nvPr/>
        </p:nvSpPr>
        <p:spPr>
          <a:xfrm>
            <a:off x="5290691" y="1931625"/>
            <a:ext cx="1877700" cy="338700"/>
          </a:xfrm>
          <a:prstGeom prst="rect">
            <a:avLst/>
          </a:prstGeom>
          <a:solidFill>
            <a:srgbClr val="D8D8D8"/>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2P Total Power</a:t>
            </a:r>
            <a:endParaRPr/>
          </a:p>
        </p:txBody>
      </p:sp>
      <p:sp>
        <p:nvSpPr>
          <p:cNvPr id="862" name="Google Shape;862;g2b21ea831f1_4_5"/>
          <p:cNvSpPr txBox="1"/>
          <p:nvPr/>
        </p:nvSpPr>
        <p:spPr>
          <a:xfrm>
            <a:off x="3634223" y="5215018"/>
            <a:ext cx="48456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2016                      2018                      2020                      2022                     2024</a:t>
            </a:r>
            <a:endParaRPr/>
          </a:p>
        </p:txBody>
      </p:sp>
      <p:cxnSp>
        <p:nvCxnSpPr>
          <p:cNvPr id="863" name="Google Shape;863;g2b21ea831f1_4_5"/>
          <p:cNvCxnSpPr/>
          <p:nvPr/>
        </p:nvCxnSpPr>
        <p:spPr>
          <a:xfrm flipH="1" rot="10800000">
            <a:off x="3948681" y="2855871"/>
            <a:ext cx="4195800" cy="2281200"/>
          </a:xfrm>
          <a:prstGeom prst="straightConnector1">
            <a:avLst/>
          </a:prstGeom>
          <a:noFill/>
          <a:ln cap="flat" cmpd="sng" w="28575">
            <a:solidFill>
              <a:schemeClr val="dk1"/>
            </a:solidFill>
            <a:prstDash val="solid"/>
            <a:miter lim="800000"/>
            <a:headEnd len="sm" w="sm" type="none"/>
            <a:tailEnd len="med" w="med" type="triangle"/>
          </a:ln>
        </p:spPr>
      </p:cxnSp>
      <p:sp>
        <p:nvSpPr>
          <p:cNvPr id="864" name="Google Shape;864;g2b21ea831f1_4_5"/>
          <p:cNvSpPr txBox="1"/>
          <p:nvPr/>
        </p:nvSpPr>
        <p:spPr>
          <a:xfrm>
            <a:off x="4677526" y="4253883"/>
            <a:ext cx="578100" cy="523200"/>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400">
                <a:solidFill>
                  <a:schemeClr val="dk1"/>
                </a:solidFill>
                <a:latin typeface="Arial"/>
                <a:ea typeface="Arial"/>
                <a:cs typeface="Arial"/>
                <a:sym typeface="Arial"/>
              </a:rPr>
              <a:t>750 W </a:t>
            </a:r>
            <a:endParaRPr/>
          </a:p>
        </p:txBody>
      </p:sp>
      <p:sp>
        <p:nvSpPr>
          <p:cNvPr id="865" name="Google Shape;865;g2b21ea831f1_4_5"/>
          <p:cNvSpPr txBox="1"/>
          <p:nvPr/>
        </p:nvSpPr>
        <p:spPr>
          <a:xfrm>
            <a:off x="3469037" y="2193743"/>
            <a:ext cx="4046100" cy="1600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More Power =</a:t>
            </a:r>
            <a:endParaRPr/>
          </a:p>
          <a:p>
            <a:pPr indent="-342900" lvl="0" marL="342900" marR="0" rtl="0" algn="l">
              <a:spcBef>
                <a:spcPts val="0"/>
              </a:spcBef>
              <a:spcAft>
                <a:spcPts val="0"/>
              </a:spcAft>
              <a:buClr>
                <a:schemeClr val="dk1"/>
              </a:buClr>
              <a:buSzPts val="1400"/>
              <a:buFont typeface="Arial"/>
              <a:buChar char="•"/>
            </a:pPr>
            <a:r>
              <a:rPr lang="en-US" sz="1400">
                <a:solidFill>
                  <a:schemeClr val="dk1"/>
                </a:solidFill>
                <a:latin typeface="Arial"/>
                <a:ea typeface="Arial"/>
                <a:cs typeface="Arial"/>
                <a:sym typeface="Arial"/>
              </a:rPr>
              <a:t>High energy costs: fan power is significant</a:t>
            </a:r>
            <a:endParaRPr/>
          </a:p>
          <a:p>
            <a:pPr indent="-342900" lvl="0" marL="342900" marR="0" rtl="0" algn="l">
              <a:spcBef>
                <a:spcPts val="0"/>
              </a:spcBef>
              <a:spcAft>
                <a:spcPts val="0"/>
              </a:spcAft>
              <a:buClr>
                <a:schemeClr val="dk1"/>
              </a:buClr>
              <a:buSzPts val="1400"/>
              <a:buFont typeface="Arial"/>
              <a:buChar char="•"/>
            </a:pPr>
            <a:r>
              <a:rPr lang="en-US" sz="1400">
                <a:solidFill>
                  <a:schemeClr val="dk1"/>
                </a:solidFill>
                <a:latin typeface="Arial"/>
                <a:ea typeface="Arial"/>
                <a:cs typeface="Arial"/>
                <a:sym typeface="Arial"/>
              </a:rPr>
              <a:t>Higher infrastructure cost</a:t>
            </a:r>
            <a:endParaRPr/>
          </a:p>
          <a:p>
            <a:pPr indent="-342900" lvl="0" marL="342900" marR="0" rtl="0" algn="l">
              <a:spcBef>
                <a:spcPts val="0"/>
              </a:spcBef>
              <a:spcAft>
                <a:spcPts val="0"/>
              </a:spcAft>
              <a:buClr>
                <a:schemeClr val="dk1"/>
              </a:buClr>
              <a:buSzPts val="1400"/>
              <a:buFont typeface="Arial"/>
              <a:buChar char="•"/>
            </a:pPr>
            <a:r>
              <a:rPr lang="en-US" sz="1400">
                <a:solidFill>
                  <a:schemeClr val="dk1"/>
                </a:solidFill>
                <a:latin typeface="Arial"/>
                <a:ea typeface="Arial"/>
                <a:cs typeface="Arial"/>
                <a:sym typeface="Arial"/>
              </a:rPr>
              <a:t>Extremely loud systems</a:t>
            </a:r>
            <a:endParaRPr/>
          </a:p>
          <a:p>
            <a:pPr indent="-342900" lvl="0" marL="342900" marR="0" rtl="0" algn="l">
              <a:spcBef>
                <a:spcPts val="0"/>
              </a:spcBef>
              <a:spcAft>
                <a:spcPts val="0"/>
              </a:spcAft>
              <a:buClr>
                <a:schemeClr val="dk1"/>
              </a:buClr>
              <a:buSzPts val="1400"/>
              <a:buFont typeface="Arial"/>
              <a:buChar char="•"/>
            </a:pPr>
            <a:r>
              <a:rPr lang="en-US" sz="1400">
                <a:solidFill>
                  <a:schemeClr val="dk1"/>
                </a:solidFill>
                <a:latin typeface="Arial"/>
                <a:ea typeface="Arial"/>
                <a:cs typeface="Arial"/>
                <a:sym typeface="Arial"/>
              </a:rPr>
              <a:t>Increased design cost</a:t>
            </a:r>
            <a:endParaRPr/>
          </a:p>
          <a:p>
            <a:pPr indent="-342900" lvl="0" marL="342900" marR="0" rtl="0" algn="l">
              <a:spcBef>
                <a:spcPts val="0"/>
              </a:spcBef>
              <a:spcAft>
                <a:spcPts val="0"/>
              </a:spcAft>
              <a:buClr>
                <a:schemeClr val="dk1"/>
              </a:buClr>
              <a:buSzPts val="1400"/>
              <a:buFont typeface="Arial"/>
              <a:buChar char="•"/>
            </a:pPr>
            <a:r>
              <a:rPr lang="en-US" sz="1400">
                <a:solidFill>
                  <a:schemeClr val="dk1"/>
                </a:solidFill>
                <a:latin typeface="Arial"/>
                <a:ea typeface="Arial"/>
                <a:cs typeface="Arial"/>
                <a:sym typeface="Arial"/>
              </a:rPr>
              <a:t>Limited configuration support</a:t>
            </a:r>
            <a:endParaRPr/>
          </a:p>
          <a:p>
            <a:pPr indent="-342900" lvl="0" marL="342900" marR="0" rtl="0" algn="l">
              <a:spcBef>
                <a:spcPts val="0"/>
              </a:spcBef>
              <a:spcAft>
                <a:spcPts val="0"/>
              </a:spcAft>
              <a:buClr>
                <a:schemeClr val="dk1"/>
              </a:buClr>
              <a:buSzPts val="1400"/>
              <a:buFont typeface="Arial"/>
              <a:buChar char="•"/>
            </a:pPr>
            <a:r>
              <a:rPr lang="en-US" sz="1400">
                <a:solidFill>
                  <a:schemeClr val="dk1"/>
                </a:solidFill>
                <a:latin typeface="Arial"/>
                <a:ea typeface="Arial"/>
                <a:cs typeface="Arial"/>
                <a:sym typeface="Arial"/>
              </a:rPr>
              <a:t>Liquid only SKUs</a:t>
            </a:r>
            <a:endParaRPr/>
          </a:p>
        </p:txBody>
      </p:sp>
      <p:sp>
        <p:nvSpPr>
          <p:cNvPr id="866" name="Google Shape;866;g2b21ea831f1_4_5"/>
          <p:cNvSpPr txBox="1"/>
          <p:nvPr/>
        </p:nvSpPr>
        <p:spPr>
          <a:xfrm>
            <a:off x="5767676" y="3617526"/>
            <a:ext cx="578700" cy="523200"/>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400">
                <a:solidFill>
                  <a:schemeClr val="dk1"/>
                </a:solidFill>
                <a:latin typeface="Arial"/>
                <a:ea typeface="Arial"/>
                <a:cs typeface="Arial"/>
                <a:sym typeface="Arial"/>
              </a:rPr>
              <a:t>1000W                         </a:t>
            </a:r>
            <a:endParaRPr/>
          </a:p>
        </p:txBody>
      </p:sp>
      <p:sp>
        <p:nvSpPr>
          <p:cNvPr id="867" name="Google Shape;867;g2b21ea831f1_4_5"/>
          <p:cNvSpPr txBox="1"/>
          <p:nvPr/>
        </p:nvSpPr>
        <p:spPr>
          <a:xfrm>
            <a:off x="6771956" y="2983433"/>
            <a:ext cx="636000" cy="523200"/>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400">
                <a:solidFill>
                  <a:srgbClr val="00B0F0"/>
                </a:solidFill>
                <a:latin typeface="Arial"/>
                <a:ea typeface="Arial"/>
                <a:cs typeface="Arial"/>
                <a:sym typeface="Arial"/>
              </a:rPr>
              <a:t>1250W</a:t>
            </a:r>
            <a:endParaRPr/>
          </a:p>
        </p:txBody>
      </p:sp>
      <p:sp>
        <p:nvSpPr>
          <p:cNvPr id="868" name="Google Shape;868;g2b21ea831f1_4_5"/>
          <p:cNvSpPr txBox="1"/>
          <p:nvPr/>
        </p:nvSpPr>
        <p:spPr>
          <a:xfrm>
            <a:off x="3590709" y="4864886"/>
            <a:ext cx="617400" cy="523200"/>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400">
                <a:solidFill>
                  <a:schemeClr val="dk1"/>
                </a:solidFill>
                <a:latin typeface="Arial"/>
                <a:ea typeface="Arial"/>
                <a:cs typeface="Arial"/>
                <a:sym typeface="Arial"/>
              </a:rPr>
              <a:t>500 W</a:t>
            </a:r>
            <a:endParaRPr/>
          </a:p>
        </p:txBody>
      </p:sp>
      <p:sp>
        <p:nvSpPr>
          <p:cNvPr id="869" name="Google Shape;869;g2b21ea831f1_4_5"/>
          <p:cNvSpPr txBox="1"/>
          <p:nvPr/>
        </p:nvSpPr>
        <p:spPr>
          <a:xfrm>
            <a:off x="2010698" y="1237690"/>
            <a:ext cx="465600" cy="415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rgbClr val="00B0F0"/>
                </a:solidFill>
                <a:latin typeface="Arial"/>
                <a:ea typeface="Arial"/>
                <a:cs typeface="Arial"/>
                <a:sym typeface="Arial"/>
              </a:rPr>
              <a:t>400 W</a:t>
            </a:r>
            <a:r>
              <a:rPr b="1" lang="en-US" sz="1050">
                <a:solidFill>
                  <a:srgbClr val="FF0000"/>
                </a:solidFill>
                <a:latin typeface="Arial"/>
                <a:ea typeface="Arial"/>
                <a:cs typeface="Arial"/>
                <a:sym typeface="Arial"/>
              </a:rPr>
              <a:t>                         </a:t>
            </a:r>
            <a:endParaRPr/>
          </a:p>
        </p:txBody>
      </p:sp>
      <p:grpSp>
        <p:nvGrpSpPr>
          <p:cNvPr id="870" name="Google Shape;870;g2b21ea831f1_4_5"/>
          <p:cNvGrpSpPr/>
          <p:nvPr/>
        </p:nvGrpSpPr>
        <p:grpSpPr>
          <a:xfrm>
            <a:off x="529560" y="2336657"/>
            <a:ext cx="2584055" cy="1468114"/>
            <a:chOff x="507999" y="1177860"/>
            <a:chExt cx="3579023" cy="2338879"/>
          </a:xfrm>
        </p:grpSpPr>
        <p:sp>
          <p:nvSpPr>
            <p:cNvPr id="871" name="Google Shape;871;g2b21ea831f1_4_5"/>
            <p:cNvSpPr/>
            <p:nvPr/>
          </p:nvSpPr>
          <p:spPr>
            <a:xfrm>
              <a:off x="507999" y="1177860"/>
              <a:ext cx="3496800" cy="2260500"/>
            </a:xfrm>
            <a:prstGeom prst="rect">
              <a:avLst/>
            </a:prstGeom>
            <a:solidFill>
              <a:schemeClr val="lt1"/>
            </a:solidFill>
            <a:ln cap="flat" cmpd="sng" w="1270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chemeClr val="lt1"/>
                </a:solidFill>
                <a:latin typeface="Calibri"/>
                <a:ea typeface="Calibri"/>
                <a:cs typeface="Calibri"/>
                <a:sym typeface="Calibri"/>
              </a:endParaRPr>
            </a:p>
          </p:txBody>
        </p:sp>
        <p:sp>
          <p:nvSpPr>
            <p:cNvPr id="872" name="Google Shape;872;g2b21ea831f1_4_5"/>
            <p:cNvSpPr txBox="1"/>
            <p:nvPr/>
          </p:nvSpPr>
          <p:spPr>
            <a:xfrm>
              <a:off x="1913981" y="1905881"/>
              <a:ext cx="6447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rgbClr val="00B0F0"/>
                  </a:solidFill>
                  <a:latin typeface="Arial"/>
                  <a:ea typeface="Arial"/>
                  <a:cs typeface="Arial"/>
                  <a:sym typeface="Arial"/>
                </a:rPr>
                <a:t>500 W</a:t>
              </a:r>
              <a:r>
                <a:rPr b="1" lang="en-US" sz="1050">
                  <a:solidFill>
                    <a:srgbClr val="FF0000"/>
                  </a:solidFill>
                  <a:latin typeface="Arial"/>
                  <a:ea typeface="Arial"/>
                  <a:cs typeface="Arial"/>
                  <a:sym typeface="Arial"/>
                </a:rPr>
                <a:t>                         </a:t>
              </a:r>
              <a:endParaRPr/>
            </a:p>
          </p:txBody>
        </p:sp>
        <p:sp>
          <p:nvSpPr>
            <p:cNvPr id="873" name="Google Shape;873;g2b21ea831f1_4_5"/>
            <p:cNvSpPr txBox="1"/>
            <p:nvPr/>
          </p:nvSpPr>
          <p:spPr>
            <a:xfrm>
              <a:off x="517306" y="2830339"/>
              <a:ext cx="3462900" cy="686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Arial"/>
                  <a:ea typeface="Arial"/>
                  <a:cs typeface="Arial"/>
                  <a:sym typeface="Arial"/>
                </a:rPr>
                <a:t>  2016         2018         2020        2022       2024</a:t>
              </a:r>
              <a:endParaRPr/>
            </a:p>
          </p:txBody>
        </p:sp>
        <p:sp>
          <p:nvSpPr>
            <p:cNvPr id="874" name="Google Shape;874;g2b21ea831f1_4_5"/>
            <p:cNvSpPr txBox="1"/>
            <p:nvPr/>
          </p:nvSpPr>
          <p:spPr>
            <a:xfrm>
              <a:off x="1235939" y="2163096"/>
              <a:ext cx="6447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350 W </a:t>
              </a:r>
              <a:endParaRPr/>
            </a:p>
          </p:txBody>
        </p:sp>
        <p:sp>
          <p:nvSpPr>
            <p:cNvPr id="875" name="Google Shape;875;g2b21ea831f1_4_5"/>
            <p:cNvSpPr txBox="1"/>
            <p:nvPr/>
          </p:nvSpPr>
          <p:spPr>
            <a:xfrm>
              <a:off x="512222" y="2436799"/>
              <a:ext cx="638100" cy="662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050">
                  <a:solidFill>
                    <a:schemeClr val="dk1"/>
                  </a:solidFill>
                  <a:latin typeface="Arial"/>
                  <a:ea typeface="Arial"/>
                  <a:cs typeface="Arial"/>
                  <a:sym typeface="Arial"/>
                </a:rPr>
                <a:t>250 W</a:t>
              </a:r>
              <a:endParaRPr/>
            </a:p>
          </p:txBody>
        </p:sp>
        <p:sp>
          <p:nvSpPr>
            <p:cNvPr id="876" name="Google Shape;876;g2b21ea831f1_4_5"/>
            <p:cNvSpPr txBox="1"/>
            <p:nvPr/>
          </p:nvSpPr>
          <p:spPr>
            <a:xfrm>
              <a:off x="3264422" y="1348267"/>
              <a:ext cx="822600" cy="404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rgbClr val="00B0F0"/>
                  </a:solidFill>
                  <a:latin typeface="Arial"/>
                  <a:ea typeface="Arial"/>
                  <a:cs typeface="Arial"/>
                  <a:sym typeface="Arial"/>
                </a:rPr>
                <a:t>1KW</a:t>
              </a:r>
              <a:r>
                <a:rPr b="1" lang="en-US" sz="1050">
                  <a:solidFill>
                    <a:schemeClr val="dk1"/>
                  </a:solidFill>
                  <a:latin typeface="Arial"/>
                  <a:ea typeface="Arial"/>
                  <a:cs typeface="Arial"/>
                  <a:sym typeface="Arial"/>
                </a:rPr>
                <a:t>   </a:t>
              </a:r>
              <a:endParaRPr/>
            </a:p>
          </p:txBody>
        </p:sp>
        <p:cxnSp>
          <p:nvCxnSpPr>
            <p:cNvPr id="877" name="Google Shape;877;g2b21ea831f1_4_5"/>
            <p:cNvCxnSpPr>
              <a:stCxn id="875" idx="2"/>
              <a:endCxn id="876" idx="2"/>
            </p:cNvCxnSpPr>
            <p:nvPr/>
          </p:nvCxnSpPr>
          <p:spPr>
            <a:xfrm flipH="1" rot="10800000">
              <a:off x="831272" y="1752799"/>
              <a:ext cx="2844600" cy="1346100"/>
            </a:xfrm>
            <a:prstGeom prst="straightConnector1">
              <a:avLst/>
            </a:prstGeom>
            <a:noFill/>
            <a:ln cap="flat" cmpd="sng" w="28575">
              <a:solidFill>
                <a:schemeClr val="dk1"/>
              </a:solidFill>
              <a:prstDash val="solid"/>
              <a:miter lim="800000"/>
              <a:headEnd len="sm" w="sm" type="none"/>
              <a:tailEnd len="med" w="med" type="triangle"/>
            </a:ln>
          </p:spPr>
        </p:cxnSp>
        <p:sp>
          <p:nvSpPr>
            <p:cNvPr id="878" name="Google Shape;878;g2b21ea831f1_4_5"/>
            <p:cNvSpPr txBox="1"/>
            <p:nvPr/>
          </p:nvSpPr>
          <p:spPr>
            <a:xfrm>
              <a:off x="523634" y="1197920"/>
              <a:ext cx="822600" cy="735600"/>
            </a:xfrm>
            <a:prstGeom prst="rect">
              <a:avLst/>
            </a:prstGeom>
            <a:solidFill>
              <a:srgbClr val="D8D8D8"/>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Arial"/>
                  <a:ea typeface="Arial"/>
                  <a:cs typeface="Arial"/>
                  <a:sym typeface="Arial"/>
                </a:rPr>
                <a:t>GPUs</a:t>
              </a:r>
              <a:endParaRPr/>
            </a:p>
          </p:txBody>
        </p:sp>
      </p:grpSp>
      <p:sp>
        <p:nvSpPr>
          <p:cNvPr id="879" name="Google Shape;879;g2b21ea831f1_4_5"/>
          <p:cNvSpPr txBox="1"/>
          <p:nvPr/>
        </p:nvSpPr>
        <p:spPr>
          <a:xfrm>
            <a:off x="2003978" y="2642199"/>
            <a:ext cx="533400" cy="415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rgbClr val="00B0F0"/>
                </a:solidFill>
                <a:latin typeface="Arial"/>
                <a:ea typeface="Arial"/>
                <a:cs typeface="Arial"/>
                <a:sym typeface="Arial"/>
              </a:rPr>
              <a:t>700 W                         </a:t>
            </a:r>
            <a:endParaRPr/>
          </a:p>
        </p:txBody>
      </p:sp>
      <p:grpSp>
        <p:nvGrpSpPr>
          <p:cNvPr id="880" name="Google Shape;880;g2b21ea831f1_4_5"/>
          <p:cNvGrpSpPr/>
          <p:nvPr/>
        </p:nvGrpSpPr>
        <p:grpSpPr>
          <a:xfrm>
            <a:off x="529560" y="3771406"/>
            <a:ext cx="2584055" cy="1468114"/>
            <a:chOff x="507999" y="1177860"/>
            <a:chExt cx="3579023" cy="2338879"/>
          </a:xfrm>
        </p:grpSpPr>
        <p:sp>
          <p:nvSpPr>
            <p:cNvPr id="881" name="Google Shape;881;g2b21ea831f1_4_5"/>
            <p:cNvSpPr/>
            <p:nvPr/>
          </p:nvSpPr>
          <p:spPr>
            <a:xfrm>
              <a:off x="507999" y="1177860"/>
              <a:ext cx="3496800" cy="2260500"/>
            </a:xfrm>
            <a:prstGeom prst="rect">
              <a:avLst/>
            </a:prstGeom>
            <a:solidFill>
              <a:schemeClr val="lt1"/>
            </a:solidFill>
            <a:ln cap="flat" cmpd="sng" w="1270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chemeClr val="lt1"/>
                </a:solidFill>
                <a:latin typeface="Calibri"/>
                <a:ea typeface="Calibri"/>
                <a:cs typeface="Calibri"/>
                <a:sym typeface="Calibri"/>
              </a:endParaRPr>
            </a:p>
          </p:txBody>
        </p:sp>
        <p:sp>
          <p:nvSpPr>
            <p:cNvPr id="882" name="Google Shape;882;g2b21ea831f1_4_5"/>
            <p:cNvSpPr txBox="1"/>
            <p:nvPr/>
          </p:nvSpPr>
          <p:spPr>
            <a:xfrm>
              <a:off x="1913981" y="1932820"/>
              <a:ext cx="644700" cy="404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75W                         </a:t>
              </a:r>
              <a:endParaRPr/>
            </a:p>
          </p:txBody>
        </p:sp>
        <p:sp>
          <p:nvSpPr>
            <p:cNvPr id="883" name="Google Shape;883;g2b21ea831f1_4_5"/>
            <p:cNvSpPr txBox="1"/>
            <p:nvPr/>
          </p:nvSpPr>
          <p:spPr>
            <a:xfrm>
              <a:off x="517306" y="2830339"/>
              <a:ext cx="3462900" cy="686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Arial"/>
                  <a:ea typeface="Arial"/>
                  <a:cs typeface="Arial"/>
                  <a:sym typeface="Arial"/>
                </a:rPr>
                <a:t>  2016         2018         2020        2022       2024</a:t>
              </a:r>
              <a:endParaRPr/>
            </a:p>
          </p:txBody>
        </p:sp>
        <p:sp>
          <p:nvSpPr>
            <p:cNvPr id="884" name="Google Shape;884;g2b21ea831f1_4_5"/>
            <p:cNvSpPr txBox="1"/>
            <p:nvPr/>
          </p:nvSpPr>
          <p:spPr>
            <a:xfrm>
              <a:off x="1235939" y="2184361"/>
              <a:ext cx="6447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40 W </a:t>
              </a:r>
              <a:endParaRPr/>
            </a:p>
          </p:txBody>
        </p:sp>
        <p:sp>
          <p:nvSpPr>
            <p:cNvPr id="885" name="Google Shape;885;g2b21ea831f1_4_5"/>
            <p:cNvSpPr txBox="1"/>
            <p:nvPr/>
          </p:nvSpPr>
          <p:spPr>
            <a:xfrm>
              <a:off x="512222" y="2436799"/>
              <a:ext cx="638100" cy="662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050">
                  <a:solidFill>
                    <a:schemeClr val="dk1"/>
                  </a:solidFill>
                  <a:latin typeface="Arial"/>
                  <a:ea typeface="Arial"/>
                  <a:cs typeface="Arial"/>
                  <a:sym typeface="Arial"/>
                </a:rPr>
                <a:t>25 W</a:t>
              </a:r>
              <a:endParaRPr/>
            </a:p>
          </p:txBody>
        </p:sp>
        <p:sp>
          <p:nvSpPr>
            <p:cNvPr id="886" name="Google Shape;886;g2b21ea831f1_4_5"/>
            <p:cNvSpPr txBox="1"/>
            <p:nvPr/>
          </p:nvSpPr>
          <p:spPr>
            <a:xfrm>
              <a:off x="3264422" y="1348267"/>
              <a:ext cx="8226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150? W   </a:t>
              </a:r>
              <a:endParaRPr/>
            </a:p>
          </p:txBody>
        </p:sp>
        <p:cxnSp>
          <p:nvCxnSpPr>
            <p:cNvPr id="887" name="Google Shape;887;g2b21ea831f1_4_5"/>
            <p:cNvCxnSpPr>
              <a:stCxn id="885" idx="2"/>
              <a:endCxn id="886" idx="2"/>
            </p:cNvCxnSpPr>
            <p:nvPr/>
          </p:nvCxnSpPr>
          <p:spPr>
            <a:xfrm flipH="1" rot="10800000">
              <a:off x="831272" y="2010499"/>
              <a:ext cx="2844600" cy="1088400"/>
            </a:xfrm>
            <a:prstGeom prst="straightConnector1">
              <a:avLst/>
            </a:prstGeom>
            <a:noFill/>
            <a:ln cap="flat" cmpd="sng" w="28575">
              <a:solidFill>
                <a:schemeClr val="dk1"/>
              </a:solidFill>
              <a:prstDash val="solid"/>
              <a:miter lim="800000"/>
              <a:headEnd len="sm" w="sm" type="none"/>
              <a:tailEnd len="med" w="med" type="triangle"/>
            </a:ln>
          </p:spPr>
        </p:cxnSp>
        <p:sp>
          <p:nvSpPr>
            <p:cNvPr id="888" name="Google Shape;888;g2b21ea831f1_4_5"/>
            <p:cNvSpPr txBox="1"/>
            <p:nvPr/>
          </p:nvSpPr>
          <p:spPr>
            <a:xfrm>
              <a:off x="523634" y="1197920"/>
              <a:ext cx="822600" cy="735600"/>
            </a:xfrm>
            <a:prstGeom prst="rect">
              <a:avLst/>
            </a:prstGeom>
            <a:solidFill>
              <a:srgbClr val="D8D8D8"/>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Arial"/>
                  <a:ea typeface="Arial"/>
                  <a:cs typeface="Arial"/>
                  <a:sym typeface="Arial"/>
                </a:rPr>
                <a:t>Network</a:t>
              </a:r>
              <a:endParaRPr/>
            </a:p>
          </p:txBody>
        </p:sp>
      </p:grpSp>
      <p:sp>
        <p:nvSpPr>
          <p:cNvPr id="889" name="Google Shape;889;g2b21ea831f1_4_5"/>
          <p:cNvSpPr txBox="1"/>
          <p:nvPr/>
        </p:nvSpPr>
        <p:spPr>
          <a:xfrm>
            <a:off x="2010698" y="4082123"/>
            <a:ext cx="465600" cy="415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75 W                         </a:t>
            </a:r>
            <a:endParaRPr/>
          </a:p>
        </p:txBody>
      </p:sp>
      <p:grpSp>
        <p:nvGrpSpPr>
          <p:cNvPr id="890" name="Google Shape;890;g2b21ea831f1_4_5"/>
          <p:cNvGrpSpPr/>
          <p:nvPr/>
        </p:nvGrpSpPr>
        <p:grpSpPr>
          <a:xfrm>
            <a:off x="529560" y="5181090"/>
            <a:ext cx="2584055" cy="1468114"/>
            <a:chOff x="507999" y="1177860"/>
            <a:chExt cx="3579023" cy="2338879"/>
          </a:xfrm>
        </p:grpSpPr>
        <p:sp>
          <p:nvSpPr>
            <p:cNvPr id="891" name="Google Shape;891;g2b21ea831f1_4_5"/>
            <p:cNvSpPr/>
            <p:nvPr/>
          </p:nvSpPr>
          <p:spPr>
            <a:xfrm>
              <a:off x="507999" y="1177860"/>
              <a:ext cx="3496800" cy="2260500"/>
            </a:xfrm>
            <a:prstGeom prst="rect">
              <a:avLst/>
            </a:prstGeom>
            <a:solidFill>
              <a:schemeClr val="lt1"/>
            </a:solidFill>
            <a:ln cap="flat" cmpd="sng" w="1270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chemeClr val="lt1"/>
                </a:solidFill>
                <a:latin typeface="Calibri"/>
                <a:ea typeface="Calibri"/>
                <a:cs typeface="Calibri"/>
                <a:sym typeface="Calibri"/>
              </a:endParaRPr>
            </a:p>
          </p:txBody>
        </p:sp>
        <p:sp>
          <p:nvSpPr>
            <p:cNvPr id="892" name="Google Shape;892;g2b21ea831f1_4_5"/>
            <p:cNvSpPr txBox="1"/>
            <p:nvPr/>
          </p:nvSpPr>
          <p:spPr>
            <a:xfrm>
              <a:off x="1913981" y="1905881"/>
              <a:ext cx="6447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15 W                         </a:t>
              </a:r>
              <a:endParaRPr/>
            </a:p>
          </p:txBody>
        </p:sp>
        <p:sp>
          <p:nvSpPr>
            <p:cNvPr id="893" name="Google Shape;893;g2b21ea831f1_4_5"/>
            <p:cNvSpPr txBox="1"/>
            <p:nvPr/>
          </p:nvSpPr>
          <p:spPr>
            <a:xfrm>
              <a:off x="517306" y="2830339"/>
              <a:ext cx="3462900" cy="686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Arial"/>
                  <a:ea typeface="Arial"/>
                  <a:cs typeface="Arial"/>
                  <a:sym typeface="Arial"/>
                </a:rPr>
                <a:t>  2016         2018         2020        2022       2024</a:t>
              </a:r>
              <a:endParaRPr/>
            </a:p>
          </p:txBody>
        </p:sp>
        <p:sp>
          <p:nvSpPr>
            <p:cNvPr id="894" name="Google Shape;894;g2b21ea831f1_4_5"/>
            <p:cNvSpPr txBox="1"/>
            <p:nvPr/>
          </p:nvSpPr>
          <p:spPr>
            <a:xfrm>
              <a:off x="1235939" y="2163096"/>
              <a:ext cx="644700" cy="6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12 W </a:t>
              </a:r>
              <a:endParaRPr/>
            </a:p>
          </p:txBody>
        </p:sp>
        <p:sp>
          <p:nvSpPr>
            <p:cNvPr id="895" name="Google Shape;895;g2b21ea831f1_4_5"/>
            <p:cNvSpPr txBox="1"/>
            <p:nvPr/>
          </p:nvSpPr>
          <p:spPr>
            <a:xfrm>
              <a:off x="512222" y="2436799"/>
              <a:ext cx="638100" cy="662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050">
                  <a:solidFill>
                    <a:schemeClr val="dk1"/>
                  </a:solidFill>
                  <a:latin typeface="Arial"/>
                  <a:ea typeface="Arial"/>
                  <a:cs typeface="Arial"/>
                  <a:sym typeface="Arial"/>
                </a:rPr>
                <a:t>10 W</a:t>
              </a:r>
              <a:endParaRPr/>
            </a:p>
          </p:txBody>
        </p:sp>
        <p:sp>
          <p:nvSpPr>
            <p:cNvPr id="896" name="Google Shape;896;g2b21ea831f1_4_5"/>
            <p:cNvSpPr txBox="1"/>
            <p:nvPr/>
          </p:nvSpPr>
          <p:spPr>
            <a:xfrm>
              <a:off x="3264422" y="1348267"/>
              <a:ext cx="822600" cy="404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20+W   </a:t>
              </a:r>
              <a:endParaRPr/>
            </a:p>
          </p:txBody>
        </p:sp>
        <p:cxnSp>
          <p:nvCxnSpPr>
            <p:cNvPr id="897" name="Google Shape;897;g2b21ea831f1_4_5"/>
            <p:cNvCxnSpPr>
              <a:stCxn id="895" idx="2"/>
              <a:endCxn id="896" idx="2"/>
            </p:cNvCxnSpPr>
            <p:nvPr/>
          </p:nvCxnSpPr>
          <p:spPr>
            <a:xfrm flipH="1" rot="10800000">
              <a:off x="831272" y="1752799"/>
              <a:ext cx="2844600" cy="1346100"/>
            </a:xfrm>
            <a:prstGeom prst="straightConnector1">
              <a:avLst/>
            </a:prstGeom>
            <a:noFill/>
            <a:ln cap="flat" cmpd="sng" w="28575">
              <a:solidFill>
                <a:schemeClr val="dk1"/>
              </a:solidFill>
              <a:prstDash val="solid"/>
              <a:miter lim="800000"/>
              <a:headEnd len="sm" w="sm" type="none"/>
              <a:tailEnd len="med" w="med" type="triangle"/>
            </a:ln>
          </p:spPr>
        </p:cxnSp>
        <p:sp>
          <p:nvSpPr>
            <p:cNvPr id="898" name="Google Shape;898;g2b21ea831f1_4_5"/>
            <p:cNvSpPr txBox="1"/>
            <p:nvPr/>
          </p:nvSpPr>
          <p:spPr>
            <a:xfrm>
              <a:off x="523634" y="1197920"/>
              <a:ext cx="822600" cy="735600"/>
            </a:xfrm>
            <a:prstGeom prst="rect">
              <a:avLst/>
            </a:prstGeom>
            <a:solidFill>
              <a:srgbClr val="D8D8D8"/>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Arial"/>
                  <a:ea typeface="Arial"/>
                  <a:cs typeface="Arial"/>
                  <a:sym typeface="Arial"/>
                </a:rPr>
                <a:t>Memory</a:t>
              </a:r>
              <a:endParaRPr/>
            </a:p>
          </p:txBody>
        </p:sp>
      </p:grpSp>
      <p:sp>
        <p:nvSpPr>
          <p:cNvPr id="899" name="Google Shape;899;g2b21ea831f1_4_5"/>
          <p:cNvSpPr txBox="1"/>
          <p:nvPr/>
        </p:nvSpPr>
        <p:spPr>
          <a:xfrm>
            <a:off x="2003978" y="5486632"/>
            <a:ext cx="533400" cy="253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17 W                         </a:t>
            </a:r>
            <a:endParaRPr/>
          </a:p>
        </p:txBody>
      </p:sp>
      <p:sp>
        <p:nvSpPr>
          <p:cNvPr id="900" name="Google Shape;900;g2b21ea831f1_4_5"/>
          <p:cNvSpPr txBox="1"/>
          <p:nvPr/>
        </p:nvSpPr>
        <p:spPr>
          <a:xfrm>
            <a:off x="3328096" y="6305554"/>
            <a:ext cx="3061200" cy="4617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Arial"/>
                <a:ea typeface="Arial"/>
                <a:cs typeface="Arial"/>
                <a:sym typeface="Arial"/>
              </a:rPr>
              <a:t>Note:</a:t>
            </a:r>
            <a:r>
              <a:rPr lang="en-US" sz="1200">
                <a:solidFill>
                  <a:srgbClr val="F2F2F2"/>
                </a:solidFill>
                <a:latin typeface="Arial"/>
                <a:ea typeface="Arial"/>
                <a:cs typeface="Arial"/>
                <a:sym typeface="Arial"/>
              </a:rPr>
              <a:t> </a:t>
            </a:r>
            <a:r>
              <a:rPr lang="en-US" sz="1200">
                <a:solidFill>
                  <a:srgbClr val="00B0F0"/>
                </a:solidFill>
                <a:latin typeface="Arial"/>
                <a:ea typeface="Arial"/>
                <a:cs typeface="Arial"/>
                <a:sym typeface="Arial"/>
              </a:rPr>
              <a:t>Blue font </a:t>
            </a:r>
            <a:r>
              <a:rPr lang="en-US" sz="1200">
                <a:solidFill>
                  <a:schemeClr val="dk1"/>
                </a:solidFill>
                <a:latin typeface="Arial"/>
                <a:ea typeface="Arial"/>
                <a:cs typeface="Arial"/>
                <a:sym typeface="Arial"/>
              </a:rPr>
              <a:t>indicates liquid cooling required</a:t>
            </a:r>
            <a:endParaRPr/>
          </a:p>
        </p:txBody>
      </p:sp>
      <p:sp>
        <p:nvSpPr>
          <p:cNvPr id="901" name="Google Shape;901;g2b21ea831f1_4_5"/>
          <p:cNvSpPr txBox="1"/>
          <p:nvPr/>
        </p:nvSpPr>
        <p:spPr>
          <a:xfrm>
            <a:off x="7746741" y="2526990"/>
            <a:ext cx="733200" cy="523200"/>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400">
                <a:solidFill>
                  <a:srgbClr val="00B0F0"/>
                </a:solidFill>
                <a:latin typeface="Arial"/>
                <a:ea typeface="Arial"/>
                <a:cs typeface="Arial"/>
                <a:sym typeface="Arial"/>
              </a:rPr>
              <a:t>1500+W</a:t>
            </a:r>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5" name="Shape 905"/>
        <p:cNvGrpSpPr/>
        <p:nvPr/>
      </p:nvGrpSpPr>
      <p:grpSpPr>
        <a:xfrm>
          <a:off x="0" y="0"/>
          <a:ext cx="0" cy="0"/>
          <a:chOff x="0" y="0"/>
          <a:chExt cx="0" cy="0"/>
        </a:xfrm>
      </p:grpSpPr>
      <p:sp>
        <p:nvSpPr>
          <p:cNvPr id="906" name="Google Shape;906;g2b21ea831f1_4_63"/>
          <p:cNvSpPr txBox="1"/>
          <p:nvPr>
            <p:ph type="title"/>
          </p:nvPr>
        </p:nvSpPr>
        <p:spPr>
          <a:xfrm>
            <a:off x="471488" y="234950"/>
            <a:ext cx="5915100" cy="892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2F2F2"/>
              </a:buClr>
              <a:buSzPts val="4000"/>
              <a:buFont typeface="Arial"/>
              <a:buNone/>
            </a:pPr>
            <a:r>
              <a:rPr lang="en-US"/>
              <a:t> Power and Cooling Limits</a:t>
            </a:r>
            <a:endParaRPr/>
          </a:p>
        </p:txBody>
      </p:sp>
      <p:sp>
        <p:nvSpPr>
          <p:cNvPr id="907" name="Google Shape;907;g2b21ea831f1_4_63"/>
          <p:cNvSpPr txBox="1"/>
          <p:nvPr/>
        </p:nvSpPr>
        <p:spPr>
          <a:xfrm>
            <a:off x="662920" y="1412882"/>
            <a:ext cx="8418600" cy="17040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lt2"/>
              </a:buClr>
              <a:buSzPts val="1800"/>
              <a:buFont typeface="Arial"/>
              <a:buChar char="•"/>
            </a:pPr>
            <a:r>
              <a:rPr lang="en-US" sz="1800">
                <a:solidFill>
                  <a:schemeClr val="dk1"/>
                </a:solidFill>
                <a:latin typeface="Arial"/>
                <a:ea typeface="Arial"/>
                <a:cs typeface="Arial"/>
                <a:sym typeface="Arial"/>
              </a:rPr>
              <a:t>&gt;600W CPU TDP with be challenging for power air- cooling </a:t>
            </a:r>
            <a:endParaRPr/>
          </a:p>
          <a:p>
            <a:pPr indent="-285750" lvl="0" marL="285750" marR="0" rtl="0" algn="l">
              <a:spcBef>
                <a:spcPts val="600"/>
              </a:spcBef>
              <a:spcAft>
                <a:spcPts val="0"/>
              </a:spcAft>
              <a:buClr>
                <a:schemeClr val="lt2"/>
              </a:buClr>
              <a:buSzPts val="1800"/>
              <a:buFont typeface="Arial"/>
              <a:buChar char="•"/>
            </a:pPr>
            <a:r>
              <a:rPr lang="en-US" sz="1800">
                <a:solidFill>
                  <a:schemeClr val="dk1"/>
                </a:solidFill>
                <a:latin typeface="Arial"/>
                <a:ea typeface="Arial"/>
                <a:cs typeface="Arial"/>
                <a:sym typeface="Arial"/>
              </a:rPr>
              <a:t>Liquid cooling increases CPU power support: package thermal resistance becomes thermal limit</a:t>
            </a:r>
            <a:endParaRPr/>
          </a:p>
          <a:p>
            <a:pPr indent="-285749" lvl="1" marL="742933" marR="0" rtl="0" algn="l">
              <a:spcBef>
                <a:spcPts val="600"/>
              </a:spcBef>
              <a:spcAft>
                <a:spcPts val="0"/>
              </a:spcAft>
              <a:buClr>
                <a:schemeClr val="lt2"/>
              </a:buClr>
              <a:buSzPts val="1770"/>
              <a:buFont typeface="Arial"/>
              <a:buChar char="•"/>
            </a:pPr>
            <a:r>
              <a:rPr b="0" i="0" lang="en-US" sz="1770" u="none" cap="none" strike="noStrike">
                <a:solidFill>
                  <a:schemeClr val="dk1"/>
                </a:solidFill>
                <a:latin typeface="Arial"/>
                <a:ea typeface="Arial"/>
                <a:cs typeface="Arial"/>
                <a:sym typeface="Arial"/>
              </a:rPr>
              <a:t>Industry exploring improvements in </a:t>
            </a:r>
            <a:r>
              <a:rPr b="0" i="0" lang="en-US" sz="1770" u="none" cap="none" strike="noStrike">
                <a:solidFill>
                  <a:schemeClr val="dk1"/>
                </a:solidFill>
                <a:latin typeface="Calibri"/>
                <a:ea typeface="Calibri"/>
                <a:cs typeface="Calibri"/>
                <a:sym typeface="Calibri"/>
              </a:rPr>
              <a:t>Θ</a:t>
            </a:r>
            <a:r>
              <a:rPr b="0" baseline="-25000" i="0" lang="en-US" sz="1770" u="none" cap="none" strike="noStrike">
                <a:solidFill>
                  <a:schemeClr val="dk1"/>
                </a:solidFill>
                <a:latin typeface="Arial"/>
                <a:ea typeface="Arial"/>
                <a:cs typeface="Arial"/>
                <a:sym typeface="Arial"/>
              </a:rPr>
              <a:t>jc  </a:t>
            </a:r>
            <a:r>
              <a:rPr b="0" i="0" lang="en-US" sz="1770" u="none" cap="none" strike="noStrike">
                <a:solidFill>
                  <a:schemeClr val="dk1"/>
                </a:solidFill>
                <a:latin typeface="Arial"/>
                <a:ea typeface="Arial"/>
                <a:cs typeface="Arial"/>
                <a:sym typeface="Arial"/>
              </a:rPr>
              <a:t>for the CPU package</a:t>
            </a:r>
            <a:endParaRPr/>
          </a:p>
          <a:p>
            <a:pPr indent="-171450" lvl="0" marL="285750" marR="0" rtl="0" algn="l">
              <a:spcBef>
                <a:spcPts val="600"/>
              </a:spcBef>
              <a:spcAft>
                <a:spcPts val="0"/>
              </a:spcAft>
              <a:buClr>
                <a:schemeClr val="lt2"/>
              </a:buClr>
              <a:buSzPts val="1800"/>
              <a:buFont typeface="Arial"/>
              <a:buNone/>
            </a:pPr>
            <a:r>
              <a:t/>
            </a:r>
            <a:endParaRPr sz="1800">
              <a:solidFill>
                <a:srgbClr val="F2F2F2"/>
              </a:solidFill>
              <a:latin typeface="Arial"/>
              <a:ea typeface="Arial"/>
              <a:cs typeface="Arial"/>
              <a:sym typeface="Arial"/>
            </a:endParaRPr>
          </a:p>
        </p:txBody>
      </p:sp>
      <p:pic>
        <p:nvPicPr>
          <p:cNvPr id="908" name="Google Shape;908;g2b21ea831f1_4_63"/>
          <p:cNvPicPr preferRelativeResize="0"/>
          <p:nvPr/>
        </p:nvPicPr>
        <p:blipFill rotWithShape="1">
          <a:blip r:embed="rId3">
            <a:alphaModFix/>
          </a:blip>
          <a:srcRect b="0" l="0" r="0" t="0"/>
          <a:stretch/>
        </p:blipFill>
        <p:spPr>
          <a:xfrm>
            <a:off x="471512" y="3269287"/>
            <a:ext cx="3429000" cy="2743200"/>
          </a:xfrm>
          <a:prstGeom prst="rect">
            <a:avLst/>
          </a:prstGeom>
          <a:noFill/>
          <a:ln>
            <a:noFill/>
          </a:ln>
        </p:spPr>
      </p:pic>
      <p:pic>
        <p:nvPicPr>
          <p:cNvPr id="909" name="Google Shape;909;g2b21ea831f1_4_63"/>
          <p:cNvPicPr preferRelativeResize="0"/>
          <p:nvPr/>
        </p:nvPicPr>
        <p:blipFill>
          <a:blip r:embed="rId4">
            <a:alphaModFix/>
          </a:blip>
          <a:stretch>
            <a:fillRect/>
          </a:stretch>
        </p:blipFill>
        <p:spPr>
          <a:xfrm>
            <a:off x="4209037" y="3269282"/>
            <a:ext cx="4782563" cy="3185829"/>
          </a:xfrm>
          <a:prstGeom prst="rect">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3" name="Shape 913"/>
        <p:cNvGrpSpPr/>
        <p:nvPr/>
      </p:nvGrpSpPr>
      <p:grpSpPr>
        <a:xfrm>
          <a:off x="0" y="0"/>
          <a:ext cx="0" cy="0"/>
          <a:chOff x="0" y="0"/>
          <a:chExt cx="0" cy="0"/>
        </a:xfrm>
      </p:grpSpPr>
      <p:sp>
        <p:nvSpPr>
          <p:cNvPr id="914" name="Google Shape;914;g2b21ea831f1_4_85"/>
          <p:cNvSpPr txBox="1"/>
          <p:nvPr>
            <p:ph type="title"/>
          </p:nvPr>
        </p:nvSpPr>
        <p:spPr>
          <a:xfrm>
            <a:off x="471488" y="234950"/>
            <a:ext cx="5915100" cy="892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2F2F2"/>
              </a:buClr>
              <a:buSzPts val="2800"/>
              <a:buFont typeface="Arial"/>
              <a:buNone/>
            </a:pPr>
            <a:r>
              <a:rPr lang="en-US" sz="2800">
                <a:latin typeface="Arial"/>
                <a:ea typeface="Arial"/>
                <a:cs typeface="Arial"/>
                <a:sym typeface="Arial"/>
              </a:rPr>
              <a:t>Component Power vs Supply Water Temperature</a:t>
            </a:r>
            <a:endParaRPr/>
          </a:p>
        </p:txBody>
      </p:sp>
      <p:pic>
        <p:nvPicPr>
          <p:cNvPr id="915" name="Google Shape;915;g2b21ea831f1_4_85"/>
          <p:cNvPicPr preferRelativeResize="0"/>
          <p:nvPr/>
        </p:nvPicPr>
        <p:blipFill rotWithShape="1">
          <a:blip r:embed="rId3">
            <a:alphaModFix/>
          </a:blip>
          <a:srcRect b="0" l="0" r="0" t="0"/>
          <a:stretch/>
        </p:blipFill>
        <p:spPr>
          <a:xfrm>
            <a:off x="73901" y="1635524"/>
            <a:ext cx="8873899" cy="4665726"/>
          </a:xfrm>
          <a:prstGeom prst="rect">
            <a:avLst/>
          </a:prstGeom>
          <a:noFill/>
          <a:ln>
            <a:noFill/>
          </a:ln>
        </p:spPr>
      </p:pic>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9" name="Shape 919"/>
        <p:cNvGrpSpPr/>
        <p:nvPr/>
      </p:nvGrpSpPr>
      <p:grpSpPr>
        <a:xfrm>
          <a:off x="0" y="0"/>
          <a:ext cx="0" cy="0"/>
          <a:chOff x="0" y="0"/>
          <a:chExt cx="0" cy="0"/>
        </a:xfrm>
      </p:grpSpPr>
      <p:sp>
        <p:nvSpPr>
          <p:cNvPr id="920" name="Google Shape;920;g2b21ea831f1_4_90"/>
          <p:cNvSpPr txBox="1"/>
          <p:nvPr>
            <p:ph type="title"/>
          </p:nvPr>
        </p:nvSpPr>
        <p:spPr>
          <a:xfrm>
            <a:off x="471488" y="234950"/>
            <a:ext cx="5915100" cy="892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2F2F2"/>
              </a:buClr>
              <a:buSzPts val="4000"/>
              <a:buFont typeface="Arial"/>
              <a:buNone/>
            </a:pPr>
            <a:r>
              <a:rPr lang="en-US"/>
              <a:t>TCS Supply Temperatures</a:t>
            </a:r>
            <a:endParaRPr/>
          </a:p>
        </p:txBody>
      </p:sp>
      <p:pic>
        <p:nvPicPr>
          <p:cNvPr id="921" name="Google Shape;921;g2b21ea831f1_4_90"/>
          <p:cNvPicPr preferRelativeResize="0"/>
          <p:nvPr/>
        </p:nvPicPr>
        <p:blipFill rotWithShape="1">
          <a:blip r:embed="rId3">
            <a:alphaModFix/>
          </a:blip>
          <a:srcRect b="0" l="0" r="0" t="0"/>
          <a:stretch/>
        </p:blipFill>
        <p:spPr>
          <a:xfrm>
            <a:off x="1944414" y="1989703"/>
            <a:ext cx="5553592" cy="3083088"/>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6" name="Shape 926"/>
        <p:cNvGrpSpPr/>
        <p:nvPr/>
      </p:nvGrpSpPr>
      <p:grpSpPr>
        <a:xfrm>
          <a:off x="0" y="0"/>
          <a:ext cx="0" cy="0"/>
          <a:chOff x="0" y="0"/>
          <a:chExt cx="0" cy="0"/>
        </a:xfrm>
      </p:grpSpPr>
      <p:sp>
        <p:nvSpPr>
          <p:cNvPr id="927" name="Google Shape;927;g2b1bd744d5e_0_0"/>
          <p:cNvSpPr txBox="1"/>
          <p:nvPr>
            <p:ph idx="4294967295" type="body"/>
          </p:nvPr>
        </p:nvSpPr>
        <p:spPr>
          <a:xfrm>
            <a:off x="380999" y="3202781"/>
            <a:ext cx="8382000" cy="1366800"/>
          </a:xfrm>
          <a:prstGeom prst="rect">
            <a:avLst/>
          </a:prstGeom>
          <a:noFill/>
          <a:ln>
            <a:noFill/>
          </a:ln>
        </p:spPr>
        <p:txBody>
          <a:bodyPr anchorCtr="0" anchor="t" bIns="45700" lIns="91425" spcFirstLastPara="1" rIns="91425" wrap="square" tIns="45700">
            <a:normAutofit fontScale="92500" lnSpcReduction="20000"/>
          </a:bodyPr>
          <a:lstStyle/>
          <a:p>
            <a:pPr indent="-171450" lvl="0" marL="171450" marR="0" rtl="0" algn="ctr">
              <a:lnSpc>
                <a:spcPct val="90000"/>
              </a:lnSpc>
              <a:spcBef>
                <a:spcPts val="0"/>
              </a:spcBef>
              <a:spcAft>
                <a:spcPts val="0"/>
              </a:spcAft>
              <a:buClr>
                <a:schemeClr val="dk1"/>
              </a:buClr>
              <a:buSzPct val="100000"/>
              <a:buFont typeface="Arial"/>
              <a:buNone/>
            </a:pPr>
            <a:r>
              <a:rPr lang="en-US" sz="3200">
                <a:latin typeface="Arial"/>
                <a:ea typeface="Arial"/>
                <a:cs typeface="Arial"/>
                <a:sym typeface="Arial"/>
              </a:rPr>
              <a:t>Mission Critical Facilities, Data Centers, Technology Spaces and Electronic Equipment</a:t>
            </a:r>
            <a:endParaRPr/>
          </a:p>
          <a:p>
            <a:pPr indent="-171450" lvl="0" marL="171450" marR="0" rtl="0" algn="ctr">
              <a:lnSpc>
                <a:spcPct val="90000"/>
              </a:lnSpc>
              <a:spcBef>
                <a:spcPts val="0"/>
              </a:spcBef>
              <a:spcAft>
                <a:spcPts val="0"/>
              </a:spcAft>
              <a:buClr>
                <a:schemeClr val="dk1"/>
              </a:buClr>
              <a:buSzPct val="100000"/>
              <a:buFont typeface="Arial"/>
              <a:buNone/>
            </a:pPr>
            <a:r>
              <a:t/>
            </a:r>
            <a:endParaRPr sz="3200">
              <a:latin typeface="Calibri"/>
              <a:ea typeface="Calibri"/>
              <a:cs typeface="Calibri"/>
              <a:sym typeface="Calibri"/>
            </a:endParaRPr>
          </a:p>
          <a:p>
            <a:pPr indent="-171450" lvl="0" marL="171450" marR="0" rtl="0" algn="ctr">
              <a:lnSpc>
                <a:spcPct val="90000"/>
              </a:lnSpc>
              <a:spcBef>
                <a:spcPts val="0"/>
              </a:spcBef>
              <a:spcAft>
                <a:spcPts val="1200"/>
              </a:spcAft>
              <a:buClr>
                <a:schemeClr val="dk1"/>
              </a:buClr>
              <a:buSzPct val="100000"/>
              <a:buFont typeface="Arial"/>
              <a:buNone/>
            </a:pPr>
            <a:r>
              <a:t/>
            </a:r>
            <a:endParaRPr sz="2000">
              <a:latin typeface="Calibri"/>
              <a:ea typeface="Calibri"/>
              <a:cs typeface="Calibri"/>
              <a:sym typeface="Calibri"/>
            </a:endParaRPr>
          </a:p>
        </p:txBody>
      </p:sp>
      <p:sp>
        <p:nvSpPr>
          <p:cNvPr id="928" name="Google Shape;928;g2b1bd744d5e_0_0"/>
          <p:cNvSpPr txBox="1"/>
          <p:nvPr/>
        </p:nvSpPr>
        <p:spPr>
          <a:xfrm>
            <a:off x="2299033" y="4724400"/>
            <a:ext cx="48750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ASHRAE Winter Conference 2024</a:t>
            </a:r>
            <a:endParaRPr/>
          </a:p>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IT Subcommittee</a:t>
            </a:r>
            <a:endParaRPr/>
          </a:p>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Hybrid In-Person / Virtual</a:t>
            </a:r>
            <a:endParaRPr/>
          </a:p>
          <a:p>
            <a:pPr indent="0" lvl="0" marL="0" marR="0" rtl="0" algn="ctr">
              <a:spcBef>
                <a:spcPts val="0"/>
              </a:spcBef>
              <a:spcAft>
                <a:spcPts val="0"/>
              </a:spcAft>
              <a:buNone/>
            </a:pPr>
            <a:r>
              <a:rPr b="1" i="0" lang="en-US" sz="2400" u="none" cap="none" strike="noStrike">
                <a:solidFill>
                  <a:srgbClr val="3F3F3F"/>
                </a:solidFill>
                <a:latin typeface="Calibri"/>
                <a:ea typeface="Calibri"/>
                <a:cs typeface="Calibri"/>
                <a:sym typeface="Calibri"/>
              </a:rPr>
              <a:t> </a:t>
            </a:r>
            <a:endParaRPr/>
          </a:p>
        </p:txBody>
      </p:sp>
      <p:pic>
        <p:nvPicPr>
          <p:cNvPr descr="A close up of a logo&#10;&#10;Description generated with high confidence" id="929" name="Google Shape;929;g2b1bd744d5e_0_0"/>
          <p:cNvPicPr preferRelativeResize="0"/>
          <p:nvPr/>
        </p:nvPicPr>
        <p:blipFill rotWithShape="1">
          <a:blip r:embed="rId3">
            <a:alphaModFix/>
          </a:blip>
          <a:srcRect b="12472" l="0" r="0" t="0"/>
          <a:stretch/>
        </p:blipFill>
        <p:spPr>
          <a:xfrm>
            <a:off x="3483804" y="1143073"/>
            <a:ext cx="2176390" cy="1904928"/>
          </a:xfrm>
          <a:prstGeom prst="rect">
            <a:avLst/>
          </a:prstGeom>
          <a:noFill/>
          <a:ln>
            <a:noFill/>
          </a:ln>
        </p:spPr>
      </p:pic>
      <p:sp>
        <p:nvSpPr>
          <p:cNvPr id="930" name="Google Shape;930;g2b1bd744d5e_0_0"/>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931" name="Google Shape;931;g2b1bd744d5e_0_0"/>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932" name="Google Shape;932;g2b1bd744d5e_0_0"/>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6" name="Shape 936"/>
        <p:cNvGrpSpPr/>
        <p:nvPr/>
      </p:nvGrpSpPr>
      <p:grpSpPr>
        <a:xfrm>
          <a:off x="0" y="0"/>
          <a:ext cx="0" cy="0"/>
          <a:chOff x="0" y="0"/>
          <a:chExt cx="0" cy="0"/>
        </a:xfrm>
      </p:grpSpPr>
      <p:sp>
        <p:nvSpPr>
          <p:cNvPr id="937" name="Google Shape;937;g2b1bd744d5e_0_10"/>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Agenda</a:t>
            </a:r>
            <a:endParaRPr/>
          </a:p>
        </p:txBody>
      </p:sp>
      <p:sp>
        <p:nvSpPr>
          <p:cNvPr id="938" name="Google Shape;938;g2b1bd744d5e_0_10"/>
          <p:cNvSpPr txBox="1"/>
          <p:nvPr>
            <p:ph idx="1" type="body"/>
          </p:nvPr>
        </p:nvSpPr>
        <p:spPr>
          <a:xfrm>
            <a:off x="628650" y="561100"/>
            <a:ext cx="7886700" cy="5616000"/>
          </a:xfrm>
          <a:prstGeom prst="rect">
            <a:avLst/>
          </a:prstGeom>
          <a:noFill/>
          <a:ln>
            <a:noFill/>
          </a:ln>
        </p:spPr>
        <p:txBody>
          <a:bodyPr anchorCtr="0" anchor="t" bIns="45700" lIns="91425" spcFirstLastPara="1" rIns="91425" wrap="square" tIns="0">
            <a:normAutofit lnSpcReduction="10000"/>
          </a:bodyPr>
          <a:lstStyle/>
          <a:p>
            <a:pPr indent="-228600" lvl="0" marL="228600" marR="0" rtl="0" algn="l">
              <a:lnSpc>
                <a:spcPct val="90000"/>
              </a:lnSpc>
              <a:spcBef>
                <a:spcPts val="1600"/>
              </a:spcBef>
              <a:spcAft>
                <a:spcPts val="0"/>
              </a:spcAft>
              <a:buSzPts val="2400"/>
              <a:buChar char="•"/>
            </a:pPr>
            <a:r>
              <a:rPr lang="en-US"/>
              <a:t>IT Hardware Energy Efficiency </a:t>
            </a:r>
            <a:r>
              <a:rPr lang="en-US"/>
              <a:t>(Tim Shedd)</a:t>
            </a:r>
            <a:endParaRPr/>
          </a:p>
          <a:p>
            <a:pPr indent="-228600" lvl="0" marL="228600" marR="0" rtl="0" algn="l">
              <a:lnSpc>
                <a:spcPct val="90000"/>
              </a:lnSpc>
              <a:spcBef>
                <a:spcPts val="1600"/>
              </a:spcBef>
              <a:spcAft>
                <a:spcPts val="0"/>
              </a:spcAft>
              <a:buSzPts val="2400"/>
              <a:buChar char="•"/>
            </a:pPr>
            <a:r>
              <a:rPr lang="en-US"/>
              <a:t>Liquid Cooling Book (Dustin Demetriou) </a:t>
            </a:r>
            <a:endParaRPr/>
          </a:p>
          <a:p>
            <a:pPr indent="-228600" lvl="0" marL="228600" marR="0" rtl="0" algn="l">
              <a:lnSpc>
                <a:spcPct val="90000"/>
              </a:lnSpc>
              <a:spcBef>
                <a:spcPts val="1600"/>
              </a:spcBef>
              <a:spcAft>
                <a:spcPts val="0"/>
              </a:spcAft>
              <a:buSzPts val="2400"/>
              <a:buChar char="•"/>
            </a:pPr>
            <a:r>
              <a:rPr lang="en-US"/>
              <a:t>S-Class (Paul Artman)</a:t>
            </a:r>
            <a:endParaRPr/>
          </a:p>
          <a:p>
            <a:pPr indent="-228600" lvl="0" marL="228600" rtl="0" algn="l">
              <a:lnSpc>
                <a:spcPct val="90000"/>
              </a:lnSpc>
              <a:spcBef>
                <a:spcPts val="1600"/>
              </a:spcBef>
              <a:spcAft>
                <a:spcPts val="0"/>
              </a:spcAft>
              <a:buClr>
                <a:schemeClr val="dk1"/>
              </a:buClr>
              <a:buSzPts val="2400"/>
              <a:buChar char="•"/>
            </a:pPr>
            <a:r>
              <a:rPr lang="en-US"/>
              <a:t>Liquid Cooling Redundancy RTAR (Dave Quirk)</a:t>
            </a:r>
            <a:endParaRPr/>
          </a:p>
          <a:p>
            <a:pPr indent="-228600" lvl="0" marL="228600" rtl="0" algn="l">
              <a:lnSpc>
                <a:spcPct val="90000"/>
              </a:lnSpc>
              <a:spcBef>
                <a:spcPts val="1600"/>
              </a:spcBef>
              <a:spcAft>
                <a:spcPts val="0"/>
              </a:spcAft>
              <a:buClr>
                <a:schemeClr val="dk1"/>
              </a:buClr>
              <a:buSzPts val="2400"/>
              <a:buChar char="•"/>
            </a:pPr>
            <a:r>
              <a:rPr lang="en-US"/>
              <a:t>Wetted Materials RTAR (Tim Shedd/Mark Steinke)</a:t>
            </a:r>
            <a:endParaRPr/>
          </a:p>
          <a:p>
            <a:pPr indent="-228600" lvl="0" marL="228600" rtl="0" algn="l">
              <a:lnSpc>
                <a:spcPct val="90000"/>
              </a:lnSpc>
              <a:spcBef>
                <a:spcPts val="1600"/>
              </a:spcBef>
              <a:spcAft>
                <a:spcPts val="0"/>
              </a:spcAft>
              <a:buClr>
                <a:schemeClr val="dk1"/>
              </a:buClr>
              <a:buSzPts val="2400"/>
              <a:buChar char="•"/>
            </a:pPr>
            <a:r>
              <a:rPr lang="en-US"/>
              <a:t>Power Trends (Mark Steinke)</a:t>
            </a:r>
            <a:endParaRPr/>
          </a:p>
          <a:p>
            <a:pPr indent="-228600" lvl="0" marL="228600" rtl="0" algn="l">
              <a:lnSpc>
                <a:spcPct val="90000"/>
              </a:lnSpc>
              <a:spcBef>
                <a:spcPts val="1600"/>
              </a:spcBef>
              <a:spcAft>
                <a:spcPts val="0"/>
              </a:spcAft>
              <a:buClr>
                <a:schemeClr val="dk1"/>
              </a:buClr>
              <a:buSzPts val="2400"/>
              <a:buChar char="•"/>
            </a:pPr>
            <a:r>
              <a:rPr lang="en-US"/>
              <a:t>Other work Items</a:t>
            </a:r>
            <a:endParaRPr/>
          </a:p>
          <a:p>
            <a:pPr indent="-228600" lvl="1" marL="685800" rtl="0" algn="l">
              <a:lnSpc>
                <a:spcPct val="90000"/>
              </a:lnSpc>
              <a:spcBef>
                <a:spcPts val="1200"/>
              </a:spcBef>
              <a:spcAft>
                <a:spcPts val="0"/>
              </a:spcAft>
              <a:buClr>
                <a:schemeClr val="dk1"/>
              </a:buClr>
              <a:buSzPts val="2000"/>
              <a:buChar char="•"/>
            </a:pPr>
            <a:r>
              <a:rPr lang="en-US"/>
              <a:t>External CFD RTAR (Mark Seymour)</a:t>
            </a:r>
            <a:endParaRPr/>
          </a:p>
          <a:p>
            <a:pPr indent="-228600" lvl="1" marL="685800" rtl="0" algn="l">
              <a:lnSpc>
                <a:spcPct val="90000"/>
              </a:lnSpc>
              <a:spcBef>
                <a:spcPts val="600"/>
              </a:spcBef>
              <a:spcAft>
                <a:spcPts val="0"/>
              </a:spcAft>
              <a:buClr>
                <a:schemeClr val="dk1"/>
              </a:buClr>
              <a:buSzPts val="2000"/>
              <a:buChar char="•"/>
            </a:pPr>
            <a:r>
              <a:rPr lang="en-US"/>
              <a:t>Chip BC for Cold Plate (Mark Steinke)</a:t>
            </a:r>
            <a:endParaRPr/>
          </a:p>
          <a:p>
            <a:pPr indent="-228600" lvl="1" marL="685800" rtl="0" algn="l">
              <a:lnSpc>
                <a:spcPct val="90000"/>
              </a:lnSpc>
              <a:spcBef>
                <a:spcPts val="600"/>
              </a:spcBef>
              <a:spcAft>
                <a:spcPts val="0"/>
              </a:spcAft>
              <a:buClr>
                <a:schemeClr val="dk1"/>
              </a:buClr>
              <a:buSzPts val="2000"/>
              <a:buChar char="•"/>
            </a:pPr>
            <a:r>
              <a:rPr lang="en-US"/>
              <a:t>Marine corrosion (Roger Schmidt)</a:t>
            </a:r>
            <a:endParaRPr/>
          </a:p>
          <a:p>
            <a:pPr indent="-228600" lvl="1" marL="685800" rtl="0" algn="l">
              <a:lnSpc>
                <a:spcPct val="90000"/>
              </a:lnSpc>
              <a:spcBef>
                <a:spcPts val="600"/>
              </a:spcBef>
              <a:spcAft>
                <a:spcPts val="0"/>
              </a:spcAft>
              <a:buClr>
                <a:schemeClr val="dk1"/>
              </a:buClr>
              <a:buSzPts val="2000"/>
              <a:buChar char="•"/>
            </a:pPr>
            <a:r>
              <a:rPr lang="en-US"/>
              <a:t>Thermal Guideline Brief (Mark Seymour / Dustin Demetriou)</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939" name="Google Shape;939;g2b1bd744d5e_0_10"/>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940" name="Google Shape;940;g2b1bd744d5e_0_10"/>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941" name="Google Shape;941;g2b1bd744d5e_0_10"/>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5" name="Shape 945"/>
        <p:cNvGrpSpPr/>
        <p:nvPr/>
      </p:nvGrpSpPr>
      <p:grpSpPr>
        <a:xfrm>
          <a:off x="0" y="0"/>
          <a:ext cx="0" cy="0"/>
          <a:chOff x="0" y="0"/>
          <a:chExt cx="0" cy="0"/>
        </a:xfrm>
      </p:grpSpPr>
      <p:sp>
        <p:nvSpPr>
          <p:cNvPr id="946" name="Google Shape;946;g2b1bd744d5e_0_18"/>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Liquid Cooling Book Status</a:t>
            </a:r>
            <a:endParaRPr/>
          </a:p>
        </p:txBody>
      </p:sp>
      <p:sp>
        <p:nvSpPr>
          <p:cNvPr id="947" name="Google Shape;947;g2b1bd744d5e_0_18"/>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Book approved by voting members in September</a:t>
            </a:r>
            <a:endParaRPr/>
          </a:p>
          <a:p>
            <a:pPr indent="-228600" lvl="0" marL="228600" rtl="0" algn="l">
              <a:lnSpc>
                <a:spcPct val="90000"/>
              </a:lnSpc>
              <a:spcBef>
                <a:spcPts val="1600"/>
              </a:spcBef>
              <a:spcAft>
                <a:spcPts val="0"/>
              </a:spcAft>
              <a:buClr>
                <a:schemeClr val="dk1"/>
              </a:buClr>
              <a:buSzPts val="2400"/>
              <a:buChar char="•"/>
            </a:pPr>
            <a:r>
              <a:rPr lang="en-US"/>
              <a:t>Over 200 comments addressed</a:t>
            </a:r>
            <a:endParaRPr/>
          </a:p>
          <a:p>
            <a:pPr indent="-228600" lvl="0" marL="228600" rtl="0" algn="l">
              <a:lnSpc>
                <a:spcPct val="90000"/>
              </a:lnSpc>
              <a:spcBef>
                <a:spcPts val="1600"/>
              </a:spcBef>
              <a:spcAft>
                <a:spcPts val="0"/>
              </a:spcAft>
              <a:buClr>
                <a:schemeClr val="dk1"/>
              </a:buClr>
              <a:buSzPts val="2400"/>
              <a:buChar char="•"/>
            </a:pPr>
            <a:r>
              <a:rPr lang="en-US"/>
              <a:t>Almost all graphics recreated</a:t>
            </a:r>
            <a:endParaRPr/>
          </a:p>
          <a:p>
            <a:pPr indent="-228600" lvl="0" marL="228600" rtl="0" algn="l">
              <a:lnSpc>
                <a:spcPct val="90000"/>
              </a:lnSpc>
              <a:spcBef>
                <a:spcPts val="1600"/>
              </a:spcBef>
              <a:spcAft>
                <a:spcPts val="0"/>
              </a:spcAft>
              <a:buClr>
                <a:schemeClr val="dk1"/>
              </a:buClr>
              <a:buSzPts val="2400"/>
              <a:buChar char="•"/>
            </a:pPr>
            <a:r>
              <a:rPr lang="en-US"/>
              <a:t>Book converted to online format</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948" name="Google Shape;948;g2b1bd744d5e_0_18"/>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949" name="Google Shape;949;g2b1bd744d5e_0_18"/>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950" name="Google Shape;950;g2b1bd744d5e_0_18"/>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4" name="Shape 954"/>
        <p:cNvGrpSpPr/>
        <p:nvPr/>
      </p:nvGrpSpPr>
      <p:grpSpPr>
        <a:xfrm>
          <a:off x="0" y="0"/>
          <a:ext cx="0" cy="0"/>
          <a:chOff x="0" y="0"/>
          <a:chExt cx="0" cy="0"/>
        </a:xfrm>
      </p:grpSpPr>
      <p:sp>
        <p:nvSpPr>
          <p:cNvPr id="955" name="Google Shape;955;g2b1bd744d5e_0_26"/>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Acknowledgements</a:t>
            </a:r>
            <a:endParaRPr/>
          </a:p>
        </p:txBody>
      </p:sp>
      <p:sp>
        <p:nvSpPr>
          <p:cNvPr id="956" name="Google Shape;956;g2b1bd744d5e_0_26"/>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lnSpcReduction="20000"/>
          </a:bodyPr>
          <a:lstStyle/>
          <a:p>
            <a:pPr indent="0" lvl="0" marL="0" rtl="0" algn="l">
              <a:lnSpc>
                <a:spcPct val="90000"/>
              </a:lnSpc>
              <a:spcBef>
                <a:spcPts val="0"/>
              </a:spcBef>
              <a:spcAft>
                <a:spcPts val="0"/>
              </a:spcAft>
              <a:buClr>
                <a:schemeClr val="dk1"/>
              </a:buClr>
              <a:buSzPts val="1800"/>
              <a:buNone/>
            </a:pPr>
            <a:r>
              <a:rPr lang="en-US" sz="1800"/>
              <a:t>ASHRAE Technical Committee (TC) 9.9 would like to thank the following members for their significant contributions to further the understanding of liquid-cooling for the entire data center industry. These members contributed through content development, conference calls, writing/editing, and reviews:</a:t>
            </a:r>
            <a:endParaRPr/>
          </a:p>
          <a:p>
            <a:pPr indent="-228600" lvl="0" marL="228600" rtl="0" algn="l">
              <a:lnSpc>
                <a:spcPct val="90000"/>
              </a:lnSpc>
              <a:spcBef>
                <a:spcPts val="1600"/>
              </a:spcBef>
              <a:spcAft>
                <a:spcPts val="0"/>
              </a:spcAft>
              <a:buClr>
                <a:schemeClr val="dk1"/>
              </a:buClr>
              <a:buSzPts val="1800"/>
              <a:buChar char="•"/>
            </a:pPr>
            <a:r>
              <a:rPr lang="en-US" sz="1800"/>
              <a:t>Paul Artman, John Bean, David Moss, Roger Schmidt, Tim Shedd, Mark Steinke</a:t>
            </a:r>
            <a:endParaRPr/>
          </a:p>
          <a:p>
            <a:pPr indent="0" lvl="0" marL="0" rtl="0" algn="l">
              <a:lnSpc>
                <a:spcPct val="90000"/>
              </a:lnSpc>
              <a:spcBef>
                <a:spcPts val="1600"/>
              </a:spcBef>
              <a:spcAft>
                <a:spcPts val="0"/>
              </a:spcAft>
              <a:buClr>
                <a:schemeClr val="dk1"/>
              </a:buClr>
              <a:buSzPts val="1800"/>
              <a:buNone/>
            </a:pPr>
            <a:r>
              <a:rPr lang="en-US" sz="1800"/>
              <a:t>A special thanks is due to the following individuals who served as subject matter experts and provided significant content to the publication. </a:t>
            </a:r>
            <a:endParaRPr/>
          </a:p>
          <a:p>
            <a:pPr indent="-228600" lvl="0" marL="228600" rtl="0" algn="l">
              <a:lnSpc>
                <a:spcPct val="90000"/>
              </a:lnSpc>
              <a:spcBef>
                <a:spcPts val="1600"/>
              </a:spcBef>
              <a:spcAft>
                <a:spcPts val="0"/>
              </a:spcAft>
              <a:buClr>
                <a:schemeClr val="dk1"/>
              </a:buClr>
              <a:buSzPts val="1800"/>
              <a:buChar char="•"/>
            </a:pPr>
            <a:r>
              <a:rPr lang="en-US" sz="1800"/>
              <a:t>Cibi Chakravarthy, Robert Curtis (ZT Systems), Ed Gutowski (D.E. Shaw Group), John Gross (J.M. Gross En-gineering), Ali Heydari (NVIDIA), Mark Mannex (Mannex Engineering), Jason Matteson (Iceotope), Jeff Rutt (DOD, retired) </a:t>
            </a:r>
            <a:endParaRPr/>
          </a:p>
          <a:p>
            <a:pPr indent="0" lvl="0" marL="0" rtl="0" algn="l">
              <a:lnSpc>
                <a:spcPct val="90000"/>
              </a:lnSpc>
              <a:spcBef>
                <a:spcPts val="1600"/>
              </a:spcBef>
              <a:spcAft>
                <a:spcPts val="0"/>
              </a:spcAft>
              <a:buClr>
                <a:schemeClr val="dk1"/>
              </a:buClr>
              <a:buSzPts val="1800"/>
              <a:buNone/>
            </a:pPr>
            <a:r>
              <a:rPr lang="en-US" sz="1800"/>
              <a:t>ASHRAE TC 9.9 also wishes to thank the following people for their constructive comments on the draft of this edition: </a:t>
            </a:r>
            <a:endParaRPr/>
          </a:p>
          <a:p>
            <a:pPr indent="-228600" lvl="0" marL="228600" rtl="0" algn="l">
              <a:lnSpc>
                <a:spcPct val="90000"/>
              </a:lnSpc>
              <a:spcBef>
                <a:spcPts val="1600"/>
              </a:spcBef>
              <a:spcAft>
                <a:spcPts val="0"/>
              </a:spcAft>
              <a:buClr>
                <a:schemeClr val="dk1"/>
              </a:buClr>
              <a:buSzPts val="1800"/>
              <a:buChar char="•"/>
            </a:pPr>
            <a:r>
              <a:rPr lang="en-US" sz="1800"/>
              <a:t>Ed Gutowski, Ali Heydari, Jason Matteson, Robert McFarlane, David Moss, Justin Seter, Mark Seymour Roger Schmidt, and David Quirk.</a:t>
            </a:r>
            <a:endParaRPr/>
          </a:p>
        </p:txBody>
      </p:sp>
      <p:sp>
        <p:nvSpPr>
          <p:cNvPr id="957" name="Google Shape;957;g2b1bd744d5e_0_2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958" name="Google Shape;958;g2b1bd744d5e_0_2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959" name="Google Shape;959;g2b1bd744d5e_0_2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3" name="Shape 963"/>
        <p:cNvGrpSpPr/>
        <p:nvPr/>
      </p:nvGrpSpPr>
      <p:grpSpPr>
        <a:xfrm>
          <a:off x="0" y="0"/>
          <a:ext cx="0" cy="0"/>
          <a:chOff x="0" y="0"/>
          <a:chExt cx="0" cy="0"/>
        </a:xfrm>
      </p:grpSpPr>
      <p:sp>
        <p:nvSpPr>
          <p:cNvPr id="964" name="Google Shape;964;g2b1bd744d5e_0_34"/>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Liquid Cooling Book Status</a:t>
            </a:r>
            <a:endParaRPr/>
          </a:p>
        </p:txBody>
      </p:sp>
      <p:sp>
        <p:nvSpPr>
          <p:cNvPr id="965" name="Google Shape;965;g2b1bd744d5e_0_34"/>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fontScale="70000" lnSpcReduction="20000"/>
          </a:bodyPr>
          <a:lstStyle/>
          <a:p>
            <a:pPr indent="0" lvl="0" marL="0" rtl="0" algn="l">
              <a:lnSpc>
                <a:spcPct val="90000"/>
              </a:lnSpc>
              <a:spcBef>
                <a:spcPts val="0"/>
              </a:spcBef>
              <a:spcAft>
                <a:spcPts val="0"/>
              </a:spcAft>
              <a:buClr>
                <a:schemeClr val="dk1"/>
              </a:buClr>
              <a:buSzPct val="100000"/>
              <a:buNone/>
            </a:pPr>
            <a:r>
              <a:rPr lang="en-US"/>
              <a:t>The third edition provides expanded and new information covering the following topics: </a:t>
            </a:r>
            <a:endParaRPr/>
          </a:p>
          <a:p>
            <a:pPr indent="-213154" lvl="0" marL="228600" marR="0" rtl="0" algn="l">
              <a:lnSpc>
                <a:spcPct val="90000"/>
              </a:lnSpc>
              <a:spcBef>
                <a:spcPts val="1600"/>
              </a:spcBef>
              <a:spcAft>
                <a:spcPts val="0"/>
              </a:spcAft>
              <a:buClr>
                <a:srgbClr val="000000"/>
              </a:buClr>
              <a:buSzPct val="51479"/>
              <a:buChar char="•"/>
            </a:pPr>
            <a:r>
              <a:rPr lang="en-US" sz="2100"/>
              <a:t>A discussion on the IT component power trends that are driving the need for liquid cooling to support the next generation of IT workloads. </a:t>
            </a:r>
            <a:endParaRPr/>
          </a:p>
          <a:p>
            <a:pPr indent="-213154" lvl="0" marL="228600" marR="0" rtl="0" algn="l">
              <a:lnSpc>
                <a:spcPct val="90000"/>
              </a:lnSpc>
              <a:spcBef>
                <a:spcPts val="1600"/>
              </a:spcBef>
              <a:spcAft>
                <a:spcPts val="0"/>
              </a:spcAft>
              <a:buClr>
                <a:srgbClr val="000000"/>
              </a:buClr>
              <a:buSzPct val="51479"/>
              <a:buChar char="•"/>
            </a:pPr>
            <a:r>
              <a:rPr lang="en-US" sz="2100"/>
              <a:t>A new set of environmental classes (S-Classes) for the supply temperature of the Technology Cooling System (TCS) coolant are introduced. These new guidelines provide a link to the Facility Water System (FWS) classes (W-Classes) to ensure both the facility and the datacom equipment are properly designed to support energy efficiency. </a:t>
            </a:r>
            <a:endParaRPr/>
          </a:p>
          <a:p>
            <a:pPr indent="-213154" lvl="0" marL="228600" marR="0" rtl="0" algn="l">
              <a:lnSpc>
                <a:spcPct val="90000"/>
              </a:lnSpc>
              <a:spcBef>
                <a:spcPts val="1600"/>
              </a:spcBef>
              <a:spcAft>
                <a:spcPts val="0"/>
              </a:spcAft>
              <a:buClr>
                <a:srgbClr val="000000"/>
              </a:buClr>
              <a:buSzPct val="51479"/>
              <a:buChar char="•"/>
            </a:pPr>
            <a:r>
              <a:rPr lang="en-US" sz="2100"/>
              <a:t>Expanded treatment of the differences in fluid quality requirements for the TCS and FWS loops. </a:t>
            </a:r>
            <a:endParaRPr/>
          </a:p>
          <a:p>
            <a:pPr indent="-213154" lvl="0" marL="228600" marR="0" rtl="0" algn="l">
              <a:lnSpc>
                <a:spcPct val="90000"/>
              </a:lnSpc>
              <a:spcBef>
                <a:spcPts val="1600"/>
              </a:spcBef>
              <a:spcAft>
                <a:spcPts val="0"/>
              </a:spcAft>
              <a:buClr>
                <a:srgbClr val="000000"/>
              </a:buClr>
              <a:buSzPct val="51479"/>
              <a:buChar char="•"/>
            </a:pPr>
            <a:r>
              <a:rPr lang="en-US" sz="2100"/>
              <a:t>Details are provided on the design characteristics of conductive cold plate cooling and immersion cooling systems. </a:t>
            </a:r>
            <a:endParaRPr/>
          </a:p>
          <a:p>
            <a:pPr indent="-213154" lvl="0" marL="228600" marR="0" rtl="0" algn="l">
              <a:lnSpc>
                <a:spcPct val="90000"/>
              </a:lnSpc>
              <a:spcBef>
                <a:spcPts val="1600"/>
              </a:spcBef>
              <a:spcAft>
                <a:spcPts val="0"/>
              </a:spcAft>
              <a:buClr>
                <a:srgbClr val="000000"/>
              </a:buClr>
              <a:buSzPct val="51479"/>
              <a:buChar char="•"/>
            </a:pPr>
            <a:r>
              <a:rPr lang="en-US" sz="2100"/>
              <a:t>Design guidance is added for air cooled facilities that are being upgraded to support liquid cooled datacom equipment.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p:txBody>
      </p:sp>
      <p:sp>
        <p:nvSpPr>
          <p:cNvPr id="966" name="Google Shape;966;g2b1bd744d5e_0_34"/>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967" name="Google Shape;967;g2b1bd744d5e_0_34"/>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968" name="Google Shape;968;g2b1bd744d5e_0_34"/>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2" name="Shape 972"/>
        <p:cNvGrpSpPr/>
        <p:nvPr/>
      </p:nvGrpSpPr>
      <p:grpSpPr>
        <a:xfrm>
          <a:off x="0" y="0"/>
          <a:ext cx="0" cy="0"/>
          <a:chOff x="0" y="0"/>
          <a:chExt cx="0" cy="0"/>
        </a:xfrm>
      </p:grpSpPr>
      <p:sp>
        <p:nvSpPr>
          <p:cNvPr id="973" name="Google Shape;973;g2b1bd744d5e_0_42"/>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Overview of Chapters</a:t>
            </a:r>
            <a:endParaRPr/>
          </a:p>
        </p:txBody>
      </p:sp>
      <p:sp>
        <p:nvSpPr>
          <p:cNvPr id="974" name="Google Shape;974;g2b1bd744d5e_0_42"/>
          <p:cNvSpPr txBox="1"/>
          <p:nvPr>
            <p:ph idx="1" type="body"/>
          </p:nvPr>
        </p:nvSpPr>
        <p:spPr>
          <a:xfrm>
            <a:off x="628650" y="706056"/>
            <a:ext cx="7886700" cy="5470800"/>
          </a:xfrm>
          <a:prstGeom prst="rect">
            <a:avLst/>
          </a:prstGeom>
          <a:noFill/>
          <a:ln>
            <a:noFill/>
          </a:ln>
        </p:spPr>
        <p:txBody>
          <a:bodyPr anchorCtr="0" anchor="t" bIns="45700" lIns="91425" spcFirstLastPara="1" rIns="91425" wrap="square" tIns="0">
            <a:noAutofit/>
          </a:bodyPr>
          <a:lstStyle/>
          <a:p>
            <a:pPr indent="-228600" lvl="0" marL="228600" marR="0" rtl="0" algn="l">
              <a:lnSpc>
                <a:spcPct val="90000"/>
              </a:lnSpc>
              <a:spcBef>
                <a:spcPts val="0"/>
              </a:spcBef>
              <a:spcAft>
                <a:spcPts val="0"/>
              </a:spcAft>
              <a:buClr>
                <a:schemeClr val="dk1"/>
              </a:buClr>
              <a:buSzPts val="1800"/>
              <a:buChar char="•"/>
            </a:pPr>
            <a:r>
              <a:rPr b="1" lang="en-US" sz="1800"/>
              <a:t>Chapter 1 </a:t>
            </a:r>
            <a:r>
              <a:rPr lang="en-US" sz="1800"/>
              <a:t>states the purpose and objective of this book, defines key terminology associated with liquid cooling, and highlights the emerging trends driving the adoption of data center liquid cooling.  </a:t>
            </a:r>
            <a:endParaRPr/>
          </a:p>
          <a:p>
            <a:pPr indent="-228600" lvl="0" marL="228600" marR="0" rtl="0" algn="l">
              <a:lnSpc>
                <a:spcPct val="90000"/>
              </a:lnSpc>
              <a:spcBef>
                <a:spcPts val="1600"/>
              </a:spcBef>
              <a:spcAft>
                <a:spcPts val="0"/>
              </a:spcAft>
              <a:buClr>
                <a:schemeClr val="dk1"/>
              </a:buClr>
              <a:buSzPts val="1800"/>
              <a:buChar char="•"/>
            </a:pPr>
            <a:r>
              <a:rPr b="1" lang="en-US" sz="1800"/>
              <a:t>Chapter 2 </a:t>
            </a:r>
            <a:r>
              <a:rPr lang="en-US" sz="1800"/>
              <a:t>provide the reader with an overview of the facility cooling system equipment and design considerations.  </a:t>
            </a:r>
            <a:endParaRPr/>
          </a:p>
          <a:p>
            <a:pPr indent="-228600" lvl="0" marL="228600" marR="0" rtl="0" algn="l">
              <a:lnSpc>
                <a:spcPct val="90000"/>
              </a:lnSpc>
              <a:spcBef>
                <a:spcPts val="1600"/>
              </a:spcBef>
              <a:spcAft>
                <a:spcPts val="0"/>
              </a:spcAft>
              <a:buClr>
                <a:schemeClr val="dk1"/>
              </a:buClr>
              <a:buSzPts val="1800"/>
              <a:buChar char="•"/>
            </a:pPr>
            <a:r>
              <a:rPr b="1" lang="en-US" sz="1800"/>
              <a:t>Chapter 3 </a:t>
            </a:r>
            <a:r>
              <a:rPr lang="en-US" sz="1800"/>
              <a:t>provides detailed descriptions of the various liquid cooling implementations.</a:t>
            </a:r>
            <a:endParaRPr/>
          </a:p>
          <a:p>
            <a:pPr indent="-228600" lvl="0" marL="228600" marR="0" rtl="0" algn="l">
              <a:lnSpc>
                <a:spcPct val="90000"/>
              </a:lnSpc>
              <a:spcBef>
                <a:spcPts val="1600"/>
              </a:spcBef>
              <a:spcAft>
                <a:spcPts val="0"/>
              </a:spcAft>
              <a:buClr>
                <a:schemeClr val="dk1"/>
              </a:buClr>
              <a:buSzPts val="1800"/>
              <a:buChar char="•"/>
            </a:pPr>
            <a:r>
              <a:rPr b="1" lang="en-US" sz="1800"/>
              <a:t>Chapter 4 </a:t>
            </a:r>
            <a:r>
              <a:rPr lang="en-US" sz="1800"/>
              <a:t>describes the cooling distribution unit (CDU) function and design considerations.  </a:t>
            </a:r>
            <a:endParaRPr/>
          </a:p>
          <a:p>
            <a:pPr indent="-228600" lvl="0" marL="228600" marR="0" rtl="0" algn="l">
              <a:lnSpc>
                <a:spcPct val="90000"/>
              </a:lnSpc>
              <a:spcBef>
                <a:spcPts val="1600"/>
              </a:spcBef>
              <a:spcAft>
                <a:spcPts val="0"/>
              </a:spcAft>
              <a:buClr>
                <a:schemeClr val="dk1"/>
              </a:buClr>
              <a:buSzPts val="1800"/>
              <a:buChar char="•"/>
            </a:pPr>
            <a:r>
              <a:rPr b="1" lang="en-US" sz="1800"/>
              <a:t>Chapter 5 </a:t>
            </a:r>
            <a:r>
              <a:rPr lang="en-US" sz="1800"/>
              <a:t>characterizes the facility cooling systems by providing guidelines on the interface requirements between the facility water system and the technology cooling system. </a:t>
            </a:r>
            <a:endParaRPr/>
          </a:p>
          <a:p>
            <a:pPr indent="-228600" lvl="0" marL="228600" marR="0" rtl="0" algn="l">
              <a:lnSpc>
                <a:spcPct val="90000"/>
              </a:lnSpc>
              <a:spcBef>
                <a:spcPts val="1600"/>
              </a:spcBef>
              <a:spcAft>
                <a:spcPts val="0"/>
              </a:spcAft>
              <a:buClr>
                <a:schemeClr val="dk1"/>
              </a:buClr>
              <a:buSzPts val="1800"/>
              <a:buChar char="•"/>
            </a:pPr>
            <a:r>
              <a:rPr b="1" lang="en-US" sz="1800"/>
              <a:t>Chapter 6 </a:t>
            </a:r>
            <a:r>
              <a:rPr lang="en-US" sz="1800"/>
              <a:t>introduces new technology cooling system (TCS) temperature guidelines (S-Classes) to ensure the IT equipment delivers full performance</a:t>
            </a:r>
            <a:endParaRPr/>
          </a:p>
        </p:txBody>
      </p:sp>
      <p:sp>
        <p:nvSpPr>
          <p:cNvPr id="975" name="Google Shape;975;g2b1bd744d5e_0_42"/>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976" name="Google Shape;976;g2b1bd744d5e_0_42"/>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977" name="Google Shape;977;g2b1bd744d5e_0_42"/>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1" name="Shape 981"/>
        <p:cNvGrpSpPr/>
        <p:nvPr/>
      </p:nvGrpSpPr>
      <p:grpSpPr>
        <a:xfrm>
          <a:off x="0" y="0"/>
          <a:ext cx="0" cy="0"/>
          <a:chOff x="0" y="0"/>
          <a:chExt cx="0" cy="0"/>
        </a:xfrm>
      </p:grpSpPr>
      <p:sp>
        <p:nvSpPr>
          <p:cNvPr id="982" name="Google Shape;982;g2b1bd744d5e_0_50"/>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Overview of Chapters</a:t>
            </a:r>
            <a:endParaRPr/>
          </a:p>
        </p:txBody>
      </p:sp>
      <p:sp>
        <p:nvSpPr>
          <p:cNvPr id="983" name="Google Shape;983;g2b1bd744d5e_0_50"/>
          <p:cNvSpPr txBox="1"/>
          <p:nvPr>
            <p:ph idx="1" type="body"/>
          </p:nvPr>
        </p:nvSpPr>
        <p:spPr>
          <a:xfrm>
            <a:off x="628650" y="706056"/>
            <a:ext cx="7886700" cy="5470800"/>
          </a:xfrm>
          <a:prstGeom prst="rect">
            <a:avLst/>
          </a:prstGeom>
          <a:noFill/>
          <a:ln>
            <a:noFill/>
          </a:ln>
        </p:spPr>
        <p:txBody>
          <a:bodyPr anchorCtr="0" anchor="t" bIns="45700" lIns="91425" spcFirstLastPara="1" rIns="91425" wrap="square" tIns="0">
            <a:noAutofit/>
          </a:bodyPr>
          <a:lstStyle/>
          <a:p>
            <a:pPr indent="-228600" lvl="0" marL="228600" marR="0" rtl="0" algn="l">
              <a:lnSpc>
                <a:spcPct val="90000"/>
              </a:lnSpc>
              <a:spcBef>
                <a:spcPts val="0"/>
              </a:spcBef>
              <a:spcAft>
                <a:spcPts val="0"/>
              </a:spcAft>
              <a:buClr>
                <a:schemeClr val="dk1"/>
              </a:buClr>
              <a:buSzPts val="1800"/>
              <a:buChar char="•"/>
            </a:pPr>
            <a:r>
              <a:rPr b="1" lang="en-US" sz="1800"/>
              <a:t>Chapter 7 </a:t>
            </a:r>
            <a:r>
              <a:rPr lang="en-US" sz="1800"/>
              <a:t>describes the fluids and fluid quality considerations for both the Facility Water System and Technology Cooling System. </a:t>
            </a:r>
            <a:endParaRPr/>
          </a:p>
          <a:p>
            <a:pPr indent="-228600" lvl="0" marL="228600" marR="0" rtl="0" algn="l">
              <a:lnSpc>
                <a:spcPct val="90000"/>
              </a:lnSpc>
              <a:spcBef>
                <a:spcPts val="1600"/>
              </a:spcBef>
              <a:spcAft>
                <a:spcPts val="0"/>
              </a:spcAft>
              <a:buClr>
                <a:schemeClr val="dk1"/>
              </a:buClr>
              <a:buSzPts val="1800"/>
              <a:buChar char="•"/>
            </a:pPr>
            <a:r>
              <a:rPr b="1" lang="en-US" sz="1800"/>
              <a:t>Chapter 8 </a:t>
            </a:r>
            <a:r>
              <a:rPr lang="en-US" sz="1800"/>
              <a:t>describes the common components and their attributes that make up a conductive cooling (cold plate) liquid cooling solution for datacom equipment.</a:t>
            </a:r>
            <a:endParaRPr/>
          </a:p>
          <a:p>
            <a:pPr indent="-228600" lvl="0" marL="228600" marR="0" rtl="0" algn="l">
              <a:lnSpc>
                <a:spcPct val="90000"/>
              </a:lnSpc>
              <a:spcBef>
                <a:spcPts val="1600"/>
              </a:spcBef>
              <a:spcAft>
                <a:spcPts val="0"/>
              </a:spcAft>
              <a:buClr>
                <a:schemeClr val="dk1"/>
              </a:buClr>
              <a:buSzPts val="1800"/>
              <a:buChar char="•"/>
            </a:pPr>
            <a:r>
              <a:rPr b="1" lang="en-US" sz="1800"/>
              <a:t>Chapter 9 </a:t>
            </a:r>
            <a:r>
              <a:rPr lang="en-US" sz="1800"/>
              <a:t>describes different implementations of immersion cooling systems and considerations in their design.</a:t>
            </a:r>
            <a:endParaRPr/>
          </a:p>
          <a:p>
            <a:pPr indent="-228600" lvl="0" marL="228600" marR="0" rtl="0" algn="l">
              <a:lnSpc>
                <a:spcPct val="90000"/>
              </a:lnSpc>
              <a:spcBef>
                <a:spcPts val="1600"/>
              </a:spcBef>
              <a:spcAft>
                <a:spcPts val="0"/>
              </a:spcAft>
              <a:buClr>
                <a:schemeClr val="dk1"/>
              </a:buClr>
              <a:buSzPts val="1800"/>
              <a:buChar char="•"/>
            </a:pPr>
            <a:r>
              <a:rPr b="1" lang="en-US" sz="1800"/>
              <a:t>Chapter 10 </a:t>
            </a:r>
            <a:r>
              <a:rPr lang="en-US" sz="1800"/>
              <a:t>describes consideration for transitioning an air cooled data center to support liquid cooled datacom equipment. </a:t>
            </a:r>
            <a:endParaRPr/>
          </a:p>
          <a:p>
            <a:pPr indent="-228600" lvl="0" marL="228600" marR="0" rtl="0" algn="l">
              <a:lnSpc>
                <a:spcPct val="90000"/>
              </a:lnSpc>
              <a:spcBef>
                <a:spcPts val="1600"/>
              </a:spcBef>
              <a:spcAft>
                <a:spcPts val="0"/>
              </a:spcAft>
              <a:buClr>
                <a:schemeClr val="dk1"/>
              </a:buClr>
              <a:buSzPts val="1800"/>
              <a:buChar char="•"/>
            </a:pPr>
            <a:r>
              <a:rPr b="1" lang="en-US" sz="1800"/>
              <a:t>Chapter 11 </a:t>
            </a:r>
            <a:r>
              <a:rPr lang="en-US" sz="1800"/>
              <a:t>describes other considerations for liquid cooling environments such as monitoring/control, reliability and availability, commissioning, fire detection and suppression, and data center modeling. </a:t>
            </a:r>
            <a:endParaRPr/>
          </a:p>
          <a:p>
            <a:pPr indent="-228600" lvl="0" marL="228600" marR="0" rtl="0" algn="l">
              <a:lnSpc>
                <a:spcPct val="90000"/>
              </a:lnSpc>
              <a:spcBef>
                <a:spcPts val="1600"/>
              </a:spcBef>
              <a:spcAft>
                <a:spcPts val="0"/>
              </a:spcAft>
              <a:buClr>
                <a:schemeClr val="dk1"/>
              </a:buClr>
              <a:buSzPts val="1800"/>
              <a:buChar char="•"/>
            </a:pPr>
            <a:r>
              <a:rPr b="1" lang="en-US" sz="1800"/>
              <a:t>Appendix A </a:t>
            </a:r>
            <a:r>
              <a:rPr lang="en-US" sz="1800"/>
              <a:t>provides general characteristics of common fluid used in immersion cooling systems.</a:t>
            </a:r>
            <a:endParaRPr/>
          </a:p>
          <a:p>
            <a:pPr indent="-228600" lvl="0" marL="228600" marR="0" rtl="0" algn="l">
              <a:lnSpc>
                <a:spcPct val="90000"/>
              </a:lnSpc>
              <a:spcBef>
                <a:spcPts val="1600"/>
              </a:spcBef>
              <a:spcAft>
                <a:spcPts val="0"/>
              </a:spcAft>
              <a:buClr>
                <a:schemeClr val="dk1"/>
              </a:buClr>
              <a:buSzPts val="1800"/>
              <a:buChar char="•"/>
            </a:pPr>
            <a:r>
              <a:rPr b="1" lang="en-US" sz="1800"/>
              <a:t>Appendix B </a:t>
            </a:r>
            <a:r>
              <a:rPr lang="en-US" sz="1800"/>
              <a:t>provides guidance on considerations for commissioning liquid cooled datacom equipment. </a:t>
            </a:r>
            <a:endParaRPr/>
          </a:p>
        </p:txBody>
      </p:sp>
      <p:sp>
        <p:nvSpPr>
          <p:cNvPr id="984" name="Google Shape;984;g2b1bd744d5e_0_50"/>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985" name="Google Shape;985;g2b1bd744d5e_0_50"/>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986" name="Google Shape;986;g2b1bd744d5e_0_50"/>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1" name="Shape 991"/>
        <p:cNvGrpSpPr/>
        <p:nvPr/>
      </p:nvGrpSpPr>
      <p:grpSpPr>
        <a:xfrm>
          <a:off x="0" y="0"/>
          <a:ext cx="0" cy="0"/>
          <a:chOff x="0" y="0"/>
          <a:chExt cx="0" cy="0"/>
        </a:xfrm>
      </p:grpSpPr>
      <p:sp>
        <p:nvSpPr>
          <p:cNvPr id="992" name="Google Shape;992;g2b21ea831f1_2_0"/>
          <p:cNvSpPr txBox="1"/>
          <p:nvPr>
            <p:ph idx="4294967295" type="body"/>
          </p:nvPr>
        </p:nvSpPr>
        <p:spPr>
          <a:xfrm>
            <a:off x="380999" y="3202781"/>
            <a:ext cx="8382000" cy="1366800"/>
          </a:xfrm>
          <a:prstGeom prst="rect">
            <a:avLst/>
          </a:prstGeom>
          <a:noFill/>
          <a:ln>
            <a:noFill/>
          </a:ln>
        </p:spPr>
        <p:txBody>
          <a:bodyPr anchorCtr="0" anchor="t" bIns="45700" lIns="91425" spcFirstLastPara="1" rIns="91425" wrap="square" tIns="45700">
            <a:normAutofit fontScale="92500" lnSpcReduction="20000"/>
          </a:bodyPr>
          <a:lstStyle/>
          <a:p>
            <a:pPr indent="-171450" lvl="0" marL="171450" marR="0" rtl="0" algn="ctr">
              <a:lnSpc>
                <a:spcPct val="90000"/>
              </a:lnSpc>
              <a:spcBef>
                <a:spcPts val="0"/>
              </a:spcBef>
              <a:spcAft>
                <a:spcPts val="0"/>
              </a:spcAft>
              <a:buClr>
                <a:schemeClr val="dk1"/>
              </a:buClr>
              <a:buSzPct val="100000"/>
              <a:buFont typeface="Arial"/>
              <a:buNone/>
            </a:pPr>
            <a:r>
              <a:rPr lang="en-US" sz="3200">
                <a:latin typeface="Arial"/>
                <a:ea typeface="Arial"/>
                <a:cs typeface="Arial"/>
                <a:sym typeface="Arial"/>
              </a:rPr>
              <a:t>Mission Critical Facilities, Data Centers, Technology Spaces and Electronic Equipment</a:t>
            </a:r>
            <a:endParaRPr/>
          </a:p>
          <a:p>
            <a:pPr indent="-171450" lvl="0" marL="171450" marR="0" rtl="0" algn="ctr">
              <a:lnSpc>
                <a:spcPct val="90000"/>
              </a:lnSpc>
              <a:spcBef>
                <a:spcPts val="0"/>
              </a:spcBef>
              <a:spcAft>
                <a:spcPts val="0"/>
              </a:spcAft>
              <a:buClr>
                <a:schemeClr val="dk1"/>
              </a:buClr>
              <a:buSzPct val="100000"/>
              <a:buFont typeface="Arial"/>
              <a:buNone/>
            </a:pPr>
            <a:r>
              <a:t/>
            </a:r>
            <a:endParaRPr sz="3200">
              <a:latin typeface="Calibri"/>
              <a:ea typeface="Calibri"/>
              <a:cs typeface="Calibri"/>
              <a:sym typeface="Calibri"/>
            </a:endParaRPr>
          </a:p>
          <a:p>
            <a:pPr indent="-171450" lvl="0" marL="171450" marR="0" rtl="0" algn="ctr">
              <a:lnSpc>
                <a:spcPct val="90000"/>
              </a:lnSpc>
              <a:spcBef>
                <a:spcPts val="0"/>
              </a:spcBef>
              <a:spcAft>
                <a:spcPts val="1200"/>
              </a:spcAft>
              <a:buClr>
                <a:schemeClr val="dk1"/>
              </a:buClr>
              <a:buSzPct val="100000"/>
              <a:buFont typeface="Arial"/>
              <a:buNone/>
            </a:pPr>
            <a:r>
              <a:t/>
            </a:r>
            <a:endParaRPr sz="2000">
              <a:latin typeface="Calibri"/>
              <a:ea typeface="Calibri"/>
              <a:cs typeface="Calibri"/>
              <a:sym typeface="Calibri"/>
            </a:endParaRPr>
          </a:p>
        </p:txBody>
      </p:sp>
      <p:sp>
        <p:nvSpPr>
          <p:cNvPr id="993" name="Google Shape;993;g2b21ea831f1_2_0"/>
          <p:cNvSpPr txBox="1"/>
          <p:nvPr/>
        </p:nvSpPr>
        <p:spPr>
          <a:xfrm>
            <a:off x="2299033" y="4724400"/>
            <a:ext cx="48750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ASHRAE Winter Conference 2024</a:t>
            </a:r>
            <a:endParaRPr/>
          </a:p>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IT Subcommittee</a:t>
            </a:r>
            <a:endParaRPr/>
          </a:p>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Hybrid In-Person / Virtual</a:t>
            </a:r>
            <a:endParaRPr/>
          </a:p>
          <a:p>
            <a:pPr indent="0" lvl="0" marL="0" marR="0" rtl="0" algn="ctr">
              <a:spcBef>
                <a:spcPts val="0"/>
              </a:spcBef>
              <a:spcAft>
                <a:spcPts val="0"/>
              </a:spcAft>
              <a:buNone/>
            </a:pPr>
            <a:r>
              <a:rPr b="1" i="0" lang="en-US" sz="2400" u="none" cap="none" strike="noStrike">
                <a:solidFill>
                  <a:srgbClr val="3F3F3F"/>
                </a:solidFill>
                <a:latin typeface="Calibri"/>
                <a:ea typeface="Calibri"/>
                <a:cs typeface="Calibri"/>
                <a:sym typeface="Calibri"/>
              </a:rPr>
              <a:t> </a:t>
            </a:r>
            <a:endParaRPr/>
          </a:p>
        </p:txBody>
      </p:sp>
      <p:pic>
        <p:nvPicPr>
          <p:cNvPr descr="A close up of a logo&#10;&#10;Description generated with high confidence" id="994" name="Google Shape;994;g2b21ea831f1_2_0"/>
          <p:cNvPicPr preferRelativeResize="0"/>
          <p:nvPr/>
        </p:nvPicPr>
        <p:blipFill rotWithShape="1">
          <a:blip r:embed="rId3">
            <a:alphaModFix/>
          </a:blip>
          <a:srcRect b="12472" l="0" r="0" t="0"/>
          <a:stretch/>
        </p:blipFill>
        <p:spPr>
          <a:xfrm>
            <a:off x="3483804" y="1143073"/>
            <a:ext cx="2176390" cy="1904928"/>
          </a:xfrm>
          <a:prstGeom prst="rect">
            <a:avLst/>
          </a:prstGeom>
          <a:noFill/>
          <a:ln>
            <a:noFill/>
          </a:ln>
        </p:spPr>
      </p:pic>
      <p:sp>
        <p:nvSpPr>
          <p:cNvPr id="995" name="Google Shape;995;g2b21ea831f1_2_0"/>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996" name="Google Shape;996;g2b21ea831f1_2_0"/>
          <p:cNvSpPr txBox="1"/>
          <p:nvPr>
            <p:ph idx="12" type="sldNum"/>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997" name="Google Shape;997;g2b21ea831f1_2_0"/>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1" name="Shape 1001"/>
        <p:cNvGrpSpPr/>
        <p:nvPr/>
      </p:nvGrpSpPr>
      <p:grpSpPr>
        <a:xfrm>
          <a:off x="0" y="0"/>
          <a:ext cx="0" cy="0"/>
          <a:chOff x="0" y="0"/>
          <a:chExt cx="0" cy="0"/>
        </a:xfrm>
      </p:grpSpPr>
      <p:sp>
        <p:nvSpPr>
          <p:cNvPr id="1002" name="Google Shape;1002;g2b21ea831f1_2_10"/>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Agenda</a:t>
            </a:r>
            <a:endParaRPr/>
          </a:p>
        </p:txBody>
      </p:sp>
      <p:sp>
        <p:nvSpPr>
          <p:cNvPr id="1003" name="Google Shape;1003;g2b21ea831f1_2_10"/>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lnSpcReduction="10000"/>
          </a:bodyPr>
          <a:lstStyle/>
          <a:p>
            <a:pPr indent="-228600" lvl="0" marL="228600" rtl="0" algn="l">
              <a:lnSpc>
                <a:spcPct val="90000"/>
              </a:lnSpc>
              <a:spcBef>
                <a:spcPts val="0"/>
              </a:spcBef>
              <a:spcAft>
                <a:spcPts val="0"/>
              </a:spcAft>
              <a:buClr>
                <a:schemeClr val="dk1"/>
              </a:buClr>
              <a:buSzPts val="2400"/>
              <a:buChar char="•"/>
            </a:pPr>
            <a:r>
              <a:rPr lang="en-US"/>
              <a:t>Liquid Cooling Book (Dustin Demetriou) </a:t>
            </a:r>
            <a:endParaRPr/>
          </a:p>
          <a:p>
            <a:pPr indent="-228600" lvl="0" marL="228600" rtl="0" algn="l">
              <a:lnSpc>
                <a:spcPct val="90000"/>
              </a:lnSpc>
              <a:spcBef>
                <a:spcPts val="1600"/>
              </a:spcBef>
              <a:spcAft>
                <a:spcPts val="0"/>
              </a:spcAft>
              <a:buClr>
                <a:schemeClr val="dk1"/>
              </a:buClr>
              <a:buSzPts val="2400"/>
              <a:buChar char="•"/>
            </a:pPr>
            <a:r>
              <a:rPr lang="en-US"/>
              <a:t>S-Class (Paul Artman)</a:t>
            </a:r>
            <a:endParaRPr/>
          </a:p>
          <a:p>
            <a:pPr indent="-228600" lvl="0" marL="228600" rtl="0" algn="l">
              <a:lnSpc>
                <a:spcPct val="90000"/>
              </a:lnSpc>
              <a:spcBef>
                <a:spcPts val="1600"/>
              </a:spcBef>
              <a:spcAft>
                <a:spcPts val="0"/>
              </a:spcAft>
              <a:buClr>
                <a:schemeClr val="dk1"/>
              </a:buClr>
              <a:buSzPts val="2400"/>
              <a:buChar char="•"/>
            </a:pPr>
            <a:r>
              <a:rPr lang="en-US"/>
              <a:t>Liquid Cooling Redundancy RTAR (Dave Quirk)</a:t>
            </a:r>
            <a:endParaRPr/>
          </a:p>
          <a:p>
            <a:pPr indent="-228600" lvl="0" marL="228600" rtl="0" algn="l">
              <a:lnSpc>
                <a:spcPct val="90000"/>
              </a:lnSpc>
              <a:spcBef>
                <a:spcPts val="1600"/>
              </a:spcBef>
              <a:spcAft>
                <a:spcPts val="0"/>
              </a:spcAft>
              <a:buClr>
                <a:schemeClr val="dk1"/>
              </a:buClr>
              <a:buSzPts val="2400"/>
              <a:buChar char="•"/>
            </a:pPr>
            <a:r>
              <a:rPr lang="en-US"/>
              <a:t>Wetted Materials RTAR (Tim Shedd/Mark Steinke)</a:t>
            </a:r>
            <a:endParaRPr/>
          </a:p>
          <a:p>
            <a:pPr indent="-228600" lvl="0" marL="228600" rtl="0" algn="l">
              <a:lnSpc>
                <a:spcPct val="90000"/>
              </a:lnSpc>
              <a:spcBef>
                <a:spcPts val="1600"/>
              </a:spcBef>
              <a:spcAft>
                <a:spcPts val="0"/>
              </a:spcAft>
              <a:buClr>
                <a:schemeClr val="dk1"/>
              </a:buClr>
              <a:buSzPts val="2400"/>
              <a:buChar char="•"/>
            </a:pPr>
            <a:r>
              <a:rPr lang="en-US"/>
              <a:t>Power Trends / Silicon Boundary Conditions (Mark Steinke)</a:t>
            </a:r>
            <a:endParaRPr/>
          </a:p>
          <a:p>
            <a:pPr indent="-228600" lvl="0" marL="228600" rtl="0" algn="l">
              <a:lnSpc>
                <a:spcPct val="90000"/>
              </a:lnSpc>
              <a:spcBef>
                <a:spcPts val="1600"/>
              </a:spcBef>
              <a:spcAft>
                <a:spcPts val="0"/>
              </a:spcAft>
              <a:buClr>
                <a:schemeClr val="dk1"/>
              </a:buClr>
              <a:buSzPts val="2400"/>
              <a:buChar char="•"/>
            </a:pPr>
            <a:r>
              <a:rPr lang="en-US"/>
              <a:t>Marine corrosion (Roger Schmidt)</a:t>
            </a:r>
            <a:endParaRPr/>
          </a:p>
          <a:p>
            <a:pPr indent="-228600" lvl="0" marL="228600" rtl="0" algn="l">
              <a:lnSpc>
                <a:spcPct val="90000"/>
              </a:lnSpc>
              <a:spcBef>
                <a:spcPts val="1600"/>
              </a:spcBef>
              <a:spcAft>
                <a:spcPts val="0"/>
              </a:spcAft>
              <a:buClr>
                <a:schemeClr val="dk1"/>
              </a:buClr>
              <a:buSzPts val="2400"/>
              <a:buChar char="•"/>
            </a:pPr>
            <a:r>
              <a:rPr lang="en-US"/>
              <a:t>Thermal Guideline Brief (Mark Seymour / Dustin Demetriou)</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004" name="Google Shape;1004;g2b21ea831f1_2_10"/>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005" name="Google Shape;1005;g2b21ea831f1_2_10"/>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006" name="Google Shape;1006;g2b21ea831f1_2_10"/>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0" name="Shape 1010"/>
        <p:cNvGrpSpPr/>
        <p:nvPr/>
      </p:nvGrpSpPr>
      <p:grpSpPr>
        <a:xfrm>
          <a:off x="0" y="0"/>
          <a:ext cx="0" cy="0"/>
          <a:chOff x="0" y="0"/>
          <a:chExt cx="0" cy="0"/>
        </a:xfrm>
      </p:grpSpPr>
      <p:sp>
        <p:nvSpPr>
          <p:cNvPr id="1011" name="Google Shape;1011;g2b21ea831f1_2_18"/>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Liquid Cooling Book Status</a:t>
            </a:r>
            <a:endParaRPr/>
          </a:p>
        </p:txBody>
      </p:sp>
      <p:sp>
        <p:nvSpPr>
          <p:cNvPr id="1012" name="Google Shape;1012;g2b21ea831f1_2_18"/>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Book approved by voting members in September</a:t>
            </a:r>
            <a:endParaRPr/>
          </a:p>
          <a:p>
            <a:pPr indent="-228600" lvl="0" marL="228600" rtl="0" algn="l">
              <a:lnSpc>
                <a:spcPct val="90000"/>
              </a:lnSpc>
              <a:spcBef>
                <a:spcPts val="1600"/>
              </a:spcBef>
              <a:spcAft>
                <a:spcPts val="0"/>
              </a:spcAft>
              <a:buClr>
                <a:schemeClr val="dk1"/>
              </a:buClr>
              <a:buSzPts val="2400"/>
              <a:buChar char="•"/>
            </a:pPr>
            <a:r>
              <a:rPr lang="en-US"/>
              <a:t>Over 200 comments addressed</a:t>
            </a:r>
            <a:endParaRPr/>
          </a:p>
          <a:p>
            <a:pPr indent="-228600" lvl="0" marL="228600" rtl="0" algn="l">
              <a:lnSpc>
                <a:spcPct val="90000"/>
              </a:lnSpc>
              <a:spcBef>
                <a:spcPts val="1600"/>
              </a:spcBef>
              <a:spcAft>
                <a:spcPts val="0"/>
              </a:spcAft>
              <a:buClr>
                <a:schemeClr val="dk1"/>
              </a:buClr>
              <a:buSzPts val="2400"/>
              <a:buChar char="•"/>
            </a:pPr>
            <a:r>
              <a:rPr lang="en-US"/>
              <a:t>Almost all graphics recreated</a:t>
            </a:r>
            <a:endParaRPr/>
          </a:p>
          <a:p>
            <a:pPr indent="-228600" lvl="0" marL="228600" rtl="0" algn="l">
              <a:lnSpc>
                <a:spcPct val="90000"/>
              </a:lnSpc>
              <a:spcBef>
                <a:spcPts val="1600"/>
              </a:spcBef>
              <a:spcAft>
                <a:spcPts val="0"/>
              </a:spcAft>
              <a:buClr>
                <a:schemeClr val="dk1"/>
              </a:buClr>
              <a:buSzPts val="2400"/>
              <a:buChar char="•"/>
            </a:pPr>
            <a:r>
              <a:rPr lang="en-US"/>
              <a:t>Book converted to online format</a:t>
            </a:r>
            <a:endParaRPr/>
          </a:p>
          <a:p>
            <a:pPr indent="-228600" lvl="0" marL="228600" rtl="0" algn="l">
              <a:lnSpc>
                <a:spcPct val="90000"/>
              </a:lnSpc>
              <a:spcBef>
                <a:spcPts val="1600"/>
              </a:spcBef>
              <a:spcAft>
                <a:spcPts val="0"/>
              </a:spcAft>
              <a:buClr>
                <a:schemeClr val="dk1"/>
              </a:buClr>
              <a:buSzPts val="2400"/>
              <a:buChar char="•"/>
            </a:pPr>
            <a:r>
              <a:rPr lang="en-US"/>
              <a:t>Seminar 63: Hot off the press! ASHRAE TC 9.9 Liquid Cooling Publication. Wednesday 11:00 am</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013" name="Google Shape;1013;g2b21ea831f1_2_18"/>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014" name="Google Shape;1014;g2b21ea831f1_2_18"/>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015" name="Google Shape;1015;g2b21ea831f1_2_18"/>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9" name="Shape 1019"/>
        <p:cNvGrpSpPr/>
        <p:nvPr/>
      </p:nvGrpSpPr>
      <p:grpSpPr>
        <a:xfrm>
          <a:off x="0" y="0"/>
          <a:ext cx="0" cy="0"/>
          <a:chOff x="0" y="0"/>
          <a:chExt cx="0" cy="0"/>
        </a:xfrm>
      </p:grpSpPr>
      <p:sp>
        <p:nvSpPr>
          <p:cNvPr id="1020" name="Google Shape;1020;g2b21ea831f1_2_26"/>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Acknowledgements</a:t>
            </a:r>
            <a:endParaRPr/>
          </a:p>
        </p:txBody>
      </p:sp>
      <p:sp>
        <p:nvSpPr>
          <p:cNvPr id="1021" name="Google Shape;1021;g2b21ea831f1_2_26"/>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lnSpcReduction="20000"/>
          </a:bodyPr>
          <a:lstStyle/>
          <a:p>
            <a:pPr indent="0" lvl="0" marL="0" rtl="0" algn="l">
              <a:lnSpc>
                <a:spcPct val="90000"/>
              </a:lnSpc>
              <a:spcBef>
                <a:spcPts val="0"/>
              </a:spcBef>
              <a:spcAft>
                <a:spcPts val="0"/>
              </a:spcAft>
              <a:buClr>
                <a:schemeClr val="dk1"/>
              </a:buClr>
              <a:buSzPts val="1800"/>
              <a:buNone/>
            </a:pPr>
            <a:r>
              <a:rPr lang="en-US" sz="1800"/>
              <a:t>ASHRAE Technical Committee (TC) 9.9 would like to thank the following members for their significant contributions to further the understanding of liquid-cooling for the entire data center industry. These members contributed through content development, conference calls, writing/editing, and reviews:</a:t>
            </a:r>
            <a:endParaRPr/>
          </a:p>
          <a:p>
            <a:pPr indent="-228600" lvl="0" marL="228600" rtl="0" algn="l">
              <a:lnSpc>
                <a:spcPct val="90000"/>
              </a:lnSpc>
              <a:spcBef>
                <a:spcPts val="1600"/>
              </a:spcBef>
              <a:spcAft>
                <a:spcPts val="0"/>
              </a:spcAft>
              <a:buClr>
                <a:schemeClr val="dk1"/>
              </a:buClr>
              <a:buSzPts val="1800"/>
              <a:buChar char="•"/>
            </a:pPr>
            <a:r>
              <a:rPr lang="en-US" sz="1800"/>
              <a:t>Paul Artman, John Bean, David Moss, Roger Schmidt, Tim Shedd, Mark Steinke, Sr. Manager, Thermal Engineering (AMD)</a:t>
            </a:r>
            <a:endParaRPr/>
          </a:p>
          <a:p>
            <a:pPr indent="0" lvl="0" marL="0" rtl="0" algn="l">
              <a:lnSpc>
                <a:spcPct val="90000"/>
              </a:lnSpc>
              <a:spcBef>
                <a:spcPts val="1600"/>
              </a:spcBef>
              <a:spcAft>
                <a:spcPts val="0"/>
              </a:spcAft>
              <a:buClr>
                <a:schemeClr val="dk1"/>
              </a:buClr>
              <a:buSzPts val="1800"/>
              <a:buNone/>
            </a:pPr>
            <a:r>
              <a:rPr lang="en-US" sz="1800"/>
              <a:t>A special thanks is due to the following individuals who served as subject matter experts and provided significant content to the publication. </a:t>
            </a:r>
            <a:endParaRPr/>
          </a:p>
          <a:p>
            <a:pPr indent="-228600" lvl="0" marL="228600" rtl="0" algn="l">
              <a:lnSpc>
                <a:spcPct val="90000"/>
              </a:lnSpc>
              <a:spcBef>
                <a:spcPts val="1600"/>
              </a:spcBef>
              <a:spcAft>
                <a:spcPts val="0"/>
              </a:spcAft>
              <a:buClr>
                <a:schemeClr val="dk1"/>
              </a:buClr>
              <a:buSzPts val="1800"/>
              <a:buChar char="•"/>
            </a:pPr>
            <a:r>
              <a:rPr lang="en-US" sz="1800"/>
              <a:t>Cibi Chakravarthy, Robert Curtis (ZT Systems), Ed Gutowski (D.E. Shaw Group), John Gross (J.M. Gross En-gineering), Ali Heydari (NVIDIA), Mark Mannex (Mannex Engineering), Jason Matteson (Iceotope), Jeff Rutt (DOD, retired) </a:t>
            </a:r>
            <a:endParaRPr/>
          </a:p>
          <a:p>
            <a:pPr indent="0" lvl="0" marL="0" rtl="0" algn="l">
              <a:lnSpc>
                <a:spcPct val="90000"/>
              </a:lnSpc>
              <a:spcBef>
                <a:spcPts val="1600"/>
              </a:spcBef>
              <a:spcAft>
                <a:spcPts val="0"/>
              </a:spcAft>
              <a:buClr>
                <a:schemeClr val="dk1"/>
              </a:buClr>
              <a:buSzPts val="1800"/>
              <a:buNone/>
            </a:pPr>
            <a:r>
              <a:rPr lang="en-US" sz="1800"/>
              <a:t>ASHRAE TC 9.9 also wishes to thank the following people for their constructive comments on the draft of this edition: </a:t>
            </a:r>
            <a:endParaRPr/>
          </a:p>
          <a:p>
            <a:pPr indent="-228600" lvl="0" marL="228600" rtl="0" algn="l">
              <a:lnSpc>
                <a:spcPct val="90000"/>
              </a:lnSpc>
              <a:spcBef>
                <a:spcPts val="1600"/>
              </a:spcBef>
              <a:spcAft>
                <a:spcPts val="0"/>
              </a:spcAft>
              <a:buClr>
                <a:schemeClr val="dk1"/>
              </a:buClr>
              <a:buSzPts val="1800"/>
              <a:buChar char="•"/>
            </a:pPr>
            <a:r>
              <a:rPr lang="en-US" sz="1800"/>
              <a:t>Ed Gutowski, Ali Heydari, Jason Matteson, Robert McFarlane, David Moss, Justin Seter, Mark Seymour Roger Schmidt, and David Quirk.</a:t>
            </a:r>
            <a:endParaRPr/>
          </a:p>
        </p:txBody>
      </p:sp>
      <p:sp>
        <p:nvSpPr>
          <p:cNvPr id="1022" name="Google Shape;1022;g2b21ea831f1_2_26"/>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023" name="Google Shape;1023;g2b21ea831f1_2_26"/>
          <p:cNvSpPr txBox="1"/>
          <p:nvPr>
            <p:ph idx="11" type="ftr"/>
          </p:nvPr>
        </p:nvSpPr>
        <p:spPr>
          <a:xfrm>
            <a:off x="3028950" y="6454329"/>
            <a:ext cx="3086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Content Copyright TC 9.9. All Rights Reserved.</a:t>
            </a:r>
            <a:endParaRPr/>
          </a:p>
        </p:txBody>
      </p:sp>
      <p:sp>
        <p:nvSpPr>
          <p:cNvPr id="1024" name="Google Shape;1024;g2b21ea831f1_2_26"/>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8" name="Shape 1028"/>
        <p:cNvGrpSpPr/>
        <p:nvPr/>
      </p:nvGrpSpPr>
      <p:grpSpPr>
        <a:xfrm>
          <a:off x="0" y="0"/>
          <a:ext cx="0" cy="0"/>
          <a:chOff x="0" y="0"/>
          <a:chExt cx="0" cy="0"/>
        </a:xfrm>
      </p:grpSpPr>
      <p:sp>
        <p:nvSpPr>
          <p:cNvPr id="1029" name="Google Shape;1029;g2b21ea831f1_2_34"/>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Liquid Cooling Book Status</a:t>
            </a:r>
            <a:endParaRPr/>
          </a:p>
        </p:txBody>
      </p:sp>
      <p:sp>
        <p:nvSpPr>
          <p:cNvPr id="1030" name="Google Shape;1030;g2b21ea831f1_2_34"/>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fontScale="70000" lnSpcReduction="20000"/>
          </a:bodyPr>
          <a:lstStyle/>
          <a:p>
            <a:pPr indent="0" lvl="0" marL="0" rtl="0" algn="l">
              <a:lnSpc>
                <a:spcPct val="90000"/>
              </a:lnSpc>
              <a:spcBef>
                <a:spcPts val="0"/>
              </a:spcBef>
              <a:spcAft>
                <a:spcPts val="0"/>
              </a:spcAft>
              <a:buClr>
                <a:schemeClr val="dk1"/>
              </a:buClr>
              <a:buSzPct val="100000"/>
              <a:buNone/>
            </a:pPr>
            <a:r>
              <a:rPr lang="en-US"/>
              <a:t>The third edition provides expanded and new information covering the following topics: </a:t>
            </a:r>
            <a:endParaRPr/>
          </a:p>
          <a:p>
            <a:pPr indent="-213154" lvl="0" marL="228600" marR="0" rtl="0" algn="l">
              <a:lnSpc>
                <a:spcPct val="90000"/>
              </a:lnSpc>
              <a:spcBef>
                <a:spcPts val="1600"/>
              </a:spcBef>
              <a:spcAft>
                <a:spcPts val="0"/>
              </a:spcAft>
              <a:buClr>
                <a:srgbClr val="000000"/>
              </a:buClr>
              <a:buSzPct val="51479"/>
              <a:buChar char="•"/>
            </a:pPr>
            <a:r>
              <a:rPr lang="en-US" sz="2100"/>
              <a:t>A discussion on the IT component power trends that are driving the need for liquid cooling to support the next generation of IT workloads. </a:t>
            </a:r>
            <a:endParaRPr/>
          </a:p>
          <a:p>
            <a:pPr indent="-213154" lvl="0" marL="228600" marR="0" rtl="0" algn="l">
              <a:lnSpc>
                <a:spcPct val="90000"/>
              </a:lnSpc>
              <a:spcBef>
                <a:spcPts val="1600"/>
              </a:spcBef>
              <a:spcAft>
                <a:spcPts val="0"/>
              </a:spcAft>
              <a:buClr>
                <a:srgbClr val="000000"/>
              </a:buClr>
              <a:buSzPct val="51479"/>
              <a:buChar char="•"/>
            </a:pPr>
            <a:r>
              <a:rPr lang="en-US" sz="2100"/>
              <a:t>A new set of environmental classes (S-Classes) for the supply temperature of the Technology Cooling System (TCS) coolant are introduced. These new guidelines provide a link to the Facility Water System (FWS) classes (W-Classes) to ensure both the facility and the datacom equipment are properly designed to support energy efficiency. </a:t>
            </a:r>
            <a:endParaRPr/>
          </a:p>
          <a:p>
            <a:pPr indent="-213154" lvl="0" marL="228600" marR="0" rtl="0" algn="l">
              <a:lnSpc>
                <a:spcPct val="90000"/>
              </a:lnSpc>
              <a:spcBef>
                <a:spcPts val="1600"/>
              </a:spcBef>
              <a:spcAft>
                <a:spcPts val="0"/>
              </a:spcAft>
              <a:buClr>
                <a:srgbClr val="000000"/>
              </a:buClr>
              <a:buSzPct val="51479"/>
              <a:buChar char="•"/>
            </a:pPr>
            <a:r>
              <a:rPr lang="en-US" sz="2100"/>
              <a:t>Expanded treatment of the differences in fluid quality requirements for the TCS and FWS loops. </a:t>
            </a:r>
            <a:endParaRPr/>
          </a:p>
          <a:p>
            <a:pPr indent="-213154" lvl="0" marL="228600" marR="0" rtl="0" algn="l">
              <a:lnSpc>
                <a:spcPct val="90000"/>
              </a:lnSpc>
              <a:spcBef>
                <a:spcPts val="1600"/>
              </a:spcBef>
              <a:spcAft>
                <a:spcPts val="0"/>
              </a:spcAft>
              <a:buClr>
                <a:srgbClr val="000000"/>
              </a:buClr>
              <a:buSzPct val="51479"/>
              <a:buChar char="•"/>
            </a:pPr>
            <a:r>
              <a:rPr lang="en-US" sz="2100"/>
              <a:t>Details are provided on the design characteristics of conductive cold plate cooling and immersion cooling systems. </a:t>
            </a:r>
            <a:endParaRPr/>
          </a:p>
          <a:p>
            <a:pPr indent="-213154" lvl="0" marL="228600" marR="0" rtl="0" algn="l">
              <a:lnSpc>
                <a:spcPct val="90000"/>
              </a:lnSpc>
              <a:spcBef>
                <a:spcPts val="1600"/>
              </a:spcBef>
              <a:spcAft>
                <a:spcPts val="0"/>
              </a:spcAft>
              <a:buClr>
                <a:srgbClr val="000000"/>
              </a:buClr>
              <a:buSzPct val="51479"/>
              <a:buChar char="•"/>
            </a:pPr>
            <a:r>
              <a:rPr lang="en-US" sz="2100"/>
              <a:t>Design guidance is added for air cooled facilities that are being upgraded to support liquid cooled datacom equipment.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p:txBody>
      </p:sp>
      <p:sp>
        <p:nvSpPr>
          <p:cNvPr id="1031" name="Google Shape;1031;g2b21ea831f1_2_34"/>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032" name="Google Shape;1032;g2b21ea831f1_2_34"/>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033" name="Google Shape;1033;g2b21ea831f1_2_34"/>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7" name="Shape 1037"/>
        <p:cNvGrpSpPr/>
        <p:nvPr/>
      </p:nvGrpSpPr>
      <p:grpSpPr>
        <a:xfrm>
          <a:off x="0" y="0"/>
          <a:ext cx="0" cy="0"/>
          <a:chOff x="0" y="0"/>
          <a:chExt cx="0" cy="0"/>
        </a:xfrm>
      </p:grpSpPr>
      <p:sp>
        <p:nvSpPr>
          <p:cNvPr id="1038" name="Google Shape;1038;g2b21ea831f1_2_42"/>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Overview of Chapters</a:t>
            </a:r>
            <a:endParaRPr/>
          </a:p>
        </p:txBody>
      </p:sp>
      <p:sp>
        <p:nvSpPr>
          <p:cNvPr id="1039" name="Google Shape;1039;g2b21ea831f1_2_42"/>
          <p:cNvSpPr txBox="1"/>
          <p:nvPr>
            <p:ph idx="1" type="body"/>
          </p:nvPr>
        </p:nvSpPr>
        <p:spPr>
          <a:xfrm>
            <a:off x="628650" y="706056"/>
            <a:ext cx="7886700" cy="5470800"/>
          </a:xfrm>
          <a:prstGeom prst="rect">
            <a:avLst/>
          </a:prstGeom>
          <a:noFill/>
          <a:ln>
            <a:noFill/>
          </a:ln>
        </p:spPr>
        <p:txBody>
          <a:bodyPr anchorCtr="0" anchor="t" bIns="45700" lIns="91425" spcFirstLastPara="1" rIns="91425" wrap="square" tIns="0">
            <a:noAutofit/>
          </a:bodyPr>
          <a:lstStyle/>
          <a:p>
            <a:pPr indent="-228600" lvl="0" marL="228600" marR="0" rtl="0" algn="l">
              <a:lnSpc>
                <a:spcPct val="90000"/>
              </a:lnSpc>
              <a:spcBef>
                <a:spcPts val="0"/>
              </a:spcBef>
              <a:spcAft>
                <a:spcPts val="0"/>
              </a:spcAft>
              <a:buClr>
                <a:schemeClr val="dk1"/>
              </a:buClr>
              <a:buSzPts val="1800"/>
              <a:buChar char="•"/>
            </a:pPr>
            <a:r>
              <a:rPr b="1" lang="en-US" sz="1800"/>
              <a:t>Chapter 1 </a:t>
            </a:r>
            <a:r>
              <a:rPr lang="en-US" sz="1800"/>
              <a:t>states the purpose and objective of this book, defines key terminology associated with liquid cooling, and highlights the emerging trends driving the adoption of data center liquid cooling.  </a:t>
            </a:r>
            <a:endParaRPr/>
          </a:p>
          <a:p>
            <a:pPr indent="-228600" lvl="0" marL="228600" marR="0" rtl="0" algn="l">
              <a:lnSpc>
                <a:spcPct val="90000"/>
              </a:lnSpc>
              <a:spcBef>
                <a:spcPts val="1600"/>
              </a:spcBef>
              <a:spcAft>
                <a:spcPts val="0"/>
              </a:spcAft>
              <a:buClr>
                <a:schemeClr val="dk1"/>
              </a:buClr>
              <a:buSzPts val="1800"/>
              <a:buChar char="•"/>
            </a:pPr>
            <a:r>
              <a:rPr b="1" lang="en-US" sz="1800"/>
              <a:t>Chapter 2 </a:t>
            </a:r>
            <a:r>
              <a:rPr lang="en-US" sz="1800"/>
              <a:t>provide the reader with an overview of the facility cooling system equipment and design considerations.  </a:t>
            </a:r>
            <a:endParaRPr/>
          </a:p>
          <a:p>
            <a:pPr indent="-228600" lvl="0" marL="228600" marR="0" rtl="0" algn="l">
              <a:lnSpc>
                <a:spcPct val="90000"/>
              </a:lnSpc>
              <a:spcBef>
                <a:spcPts val="1600"/>
              </a:spcBef>
              <a:spcAft>
                <a:spcPts val="0"/>
              </a:spcAft>
              <a:buClr>
                <a:schemeClr val="dk1"/>
              </a:buClr>
              <a:buSzPts val="1800"/>
              <a:buChar char="•"/>
            </a:pPr>
            <a:r>
              <a:rPr b="1" lang="en-US" sz="1800"/>
              <a:t>Chapter 3 </a:t>
            </a:r>
            <a:r>
              <a:rPr lang="en-US" sz="1800"/>
              <a:t>provides detailed descriptions of the various liquid cooling implementations.</a:t>
            </a:r>
            <a:endParaRPr/>
          </a:p>
          <a:p>
            <a:pPr indent="-228600" lvl="0" marL="228600" marR="0" rtl="0" algn="l">
              <a:lnSpc>
                <a:spcPct val="90000"/>
              </a:lnSpc>
              <a:spcBef>
                <a:spcPts val="1600"/>
              </a:spcBef>
              <a:spcAft>
                <a:spcPts val="0"/>
              </a:spcAft>
              <a:buClr>
                <a:schemeClr val="dk1"/>
              </a:buClr>
              <a:buSzPts val="1800"/>
              <a:buChar char="•"/>
            </a:pPr>
            <a:r>
              <a:rPr b="1" lang="en-US" sz="1800"/>
              <a:t>Chapter 4 </a:t>
            </a:r>
            <a:r>
              <a:rPr lang="en-US" sz="1800"/>
              <a:t>describes the cooling distribution unit (CDU) function and design considerations.  </a:t>
            </a:r>
            <a:endParaRPr/>
          </a:p>
          <a:p>
            <a:pPr indent="-228600" lvl="0" marL="228600" marR="0" rtl="0" algn="l">
              <a:lnSpc>
                <a:spcPct val="90000"/>
              </a:lnSpc>
              <a:spcBef>
                <a:spcPts val="1600"/>
              </a:spcBef>
              <a:spcAft>
                <a:spcPts val="0"/>
              </a:spcAft>
              <a:buClr>
                <a:schemeClr val="dk1"/>
              </a:buClr>
              <a:buSzPts val="1800"/>
              <a:buChar char="•"/>
            </a:pPr>
            <a:r>
              <a:rPr b="1" lang="en-US" sz="1800"/>
              <a:t>Chapter 5 </a:t>
            </a:r>
            <a:r>
              <a:rPr lang="en-US" sz="1800"/>
              <a:t>characterizes the facility cooling systems by providing guidelines on the interface requirements between the facility water system and the technology cooling system. </a:t>
            </a:r>
            <a:endParaRPr/>
          </a:p>
          <a:p>
            <a:pPr indent="-228600" lvl="0" marL="228600" marR="0" rtl="0" algn="l">
              <a:lnSpc>
                <a:spcPct val="90000"/>
              </a:lnSpc>
              <a:spcBef>
                <a:spcPts val="1600"/>
              </a:spcBef>
              <a:spcAft>
                <a:spcPts val="0"/>
              </a:spcAft>
              <a:buClr>
                <a:schemeClr val="dk1"/>
              </a:buClr>
              <a:buSzPts val="1800"/>
              <a:buChar char="•"/>
            </a:pPr>
            <a:r>
              <a:rPr b="1" lang="en-US" sz="1800"/>
              <a:t>Chapter 6 </a:t>
            </a:r>
            <a:r>
              <a:rPr lang="en-US" sz="1800"/>
              <a:t>introduces new technology cooling system (TCS) temperature guidelines (S-Classes) to ensure the IT equipment delivers full performance</a:t>
            </a:r>
            <a:endParaRPr/>
          </a:p>
        </p:txBody>
      </p:sp>
      <p:sp>
        <p:nvSpPr>
          <p:cNvPr id="1040" name="Google Shape;1040;g2b21ea831f1_2_42"/>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041" name="Google Shape;1041;g2b21ea831f1_2_42"/>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042" name="Google Shape;1042;g2b21ea831f1_2_42"/>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6" name="Shape 1046"/>
        <p:cNvGrpSpPr/>
        <p:nvPr/>
      </p:nvGrpSpPr>
      <p:grpSpPr>
        <a:xfrm>
          <a:off x="0" y="0"/>
          <a:ext cx="0" cy="0"/>
          <a:chOff x="0" y="0"/>
          <a:chExt cx="0" cy="0"/>
        </a:xfrm>
      </p:grpSpPr>
      <p:sp>
        <p:nvSpPr>
          <p:cNvPr id="1047" name="Google Shape;1047;g2b21ea831f1_2_50"/>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Overview of Chapters</a:t>
            </a:r>
            <a:endParaRPr/>
          </a:p>
        </p:txBody>
      </p:sp>
      <p:sp>
        <p:nvSpPr>
          <p:cNvPr id="1048" name="Google Shape;1048;g2b21ea831f1_2_50"/>
          <p:cNvSpPr txBox="1"/>
          <p:nvPr>
            <p:ph idx="1" type="body"/>
          </p:nvPr>
        </p:nvSpPr>
        <p:spPr>
          <a:xfrm>
            <a:off x="628650" y="706056"/>
            <a:ext cx="7886700" cy="5470800"/>
          </a:xfrm>
          <a:prstGeom prst="rect">
            <a:avLst/>
          </a:prstGeom>
          <a:noFill/>
          <a:ln>
            <a:noFill/>
          </a:ln>
        </p:spPr>
        <p:txBody>
          <a:bodyPr anchorCtr="0" anchor="t" bIns="45700" lIns="91425" spcFirstLastPara="1" rIns="91425" wrap="square" tIns="0">
            <a:noAutofit/>
          </a:bodyPr>
          <a:lstStyle/>
          <a:p>
            <a:pPr indent="-228600" lvl="0" marL="228600" marR="0" rtl="0" algn="l">
              <a:lnSpc>
                <a:spcPct val="90000"/>
              </a:lnSpc>
              <a:spcBef>
                <a:spcPts val="0"/>
              </a:spcBef>
              <a:spcAft>
                <a:spcPts val="0"/>
              </a:spcAft>
              <a:buClr>
                <a:schemeClr val="dk1"/>
              </a:buClr>
              <a:buSzPts val="1800"/>
              <a:buChar char="•"/>
            </a:pPr>
            <a:r>
              <a:rPr b="1" lang="en-US" sz="1800"/>
              <a:t>Chapter 7 </a:t>
            </a:r>
            <a:r>
              <a:rPr lang="en-US" sz="1800"/>
              <a:t>describes the fluids and fluid quality considerations for both the Facility Water System and Technology Cooling System. </a:t>
            </a:r>
            <a:endParaRPr/>
          </a:p>
          <a:p>
            <a:pPr indent="-228600" lvl="0" marL="228600" marR="0" rtl="0" algn="l">
              <a:lnSpc>
                <a:spcPct val="90000"/>
              </a:lnSpc>
              <a:spcBef>
                <a:spcPts val="1600"/>
              </a:spcBef>
              <a:spcAft>
                <a:spcPts val="0"/>
              </a:spcAft>
              <a:buClr>
                <a:schemeClr val="dk1"/>
              </a:buClr>
              <a:buSzPts val="1800"/>
              <a:buChar char="•"/>
            </a:pPr>
            <a:r>
              <a:rPr b="1" lang="en-US" sz="1800"/>
              <a:t>Chapter 8 </a:t>
            </a:r>
            <a:r>
              <a:rPr lang="en-US" sz="1800"/>
              <a:t>describes the common components and their attributes that make up a conductive cooling (cold plate) liquid cooling solution for datacom equipment.</a:t>
            </a:r>
            <a:endParaRPr/>
          </a:p>
          <a:p>
            <a:pPr indent="-228600" lvl="0" marL="228600" marR="0" rtl="0" algn="l">
              <a:lnSpc>
                <a:spcPct val="90000"/>
              </a:lnSpc>
              <a:spcBef>
                <a:spcPts val="1600"/>
              </a:spcBef>
              <a:spcAft>
                <a:spcPts val="0"/>
              </a:spcAft>
              <a:buClr>
                <a:schemeClr val="dk1"/>
              </a:buClr>
              <a:buSzPts val="1800"/>
              <a:buChar char="•"/>
            </a:pPr>
            <a:r>
              <a:rPr b="1" lang="en-US" sz="1800"/>
              <a:t>Chapter 9 </a:t>
            </a:r>
            <a:r>
              <a:rPr lang="en-US" sz="1800"/>
              <a:t>describes different implementations of immersion cooling systems and considerations in their design.</a:t>
            </a:r>
            <a:endParaRPr/>
          </a:p>
          <a:p>
            <a:pPr indent="-228600" lvl="0" marL="228600" marR="0" rtl="0" algn="l">
              <a:lnSpc>
                <a:spcPct val="90000"/>
              </a:lnSpc>
              <a:spcBef>
                <a:spcPts val="1600"/>
              </a:spcBef>
              <a:spcAft>
                <a:spcPts val="0"/>
              </a:spcAft>
              <a:buClr>
                <a:schemeClr val="dk1"/>
              </a:buClr>
              <a:buSzPts val="1800"/>
              <a:buChar char="•"/>
            </a:pPr>
            <a:r>
              <a:rPr b="1" lang="en-US" sz="1800"/>
              <a:t>Chapter 10 </a:t>
            </a:r>
            <a:r>
              <a:rPr lang="en-US" sz="1800"/>
              <a:t>describes consideration for transitioning an air cooled data center to support liquid cooled datacom equipment. </a:t>
            </a:r>
            <a:endParaRPr/>
          </a:p>
          <a:p>
            <a:pPr indent="-228600" lvl="0" marL="228600" marR="0" rtl="0" algn="l">
              <a:lnSpc>
                <a:spcPct val="90000"/>
              </a:lnSpc>
              <a:spcBef>
                <a:spcPts val="1600"/>
              </a:spcBef>
              <a:spcAft>
                <a:spcPts val="0"/>
              </a:spcAft>
              <a:buClr>
                <a:schemeClr val="dk1"/>
              </a:buClr>
              <a:buSzPts val="1800"/>
              <a:buChar char="•"/>
            </a:pPr>
            <a:r>
              <a:rPr b="1" lang="en-US" sz="1800"/>
              <a:t>Chapter 11 </a:t>
            </a:r>
            <a:r>
              <a:rPr lang="en-US" sz="1800"/>
              <a:t>describes other considerations for liquid cooling environments such as monitoring/control, reliability and availability, commissioning, fire detection and suppression, and data center modeling. </a:t>
            </a:r>
            <a:endParaRPr/>
          </a:p>
          <a:p>
            <a:pPr indent="-228600" lvl="0" marL="228600" marR="0" rtl="0" algn="l">
              <a:lnSpc>
                <a:spcPct val="90000"/>
              </a:lnSpc>
              <a:spcBef>
                <a:spcPts val="1600"/>
              </a:spcBef>
              <a:spcAft>
                <a:spcPts val="0"/>
              </a:spcAft>
              <a:buClr>
                <a:schemeClr val="dk1"/>
              </a:buClr>
              <a:buSzPts val="1800"/>
              <a:buChar char="•"/>
            </a:pPr>
            <a:r>
              <a:rPr b="1" lang="en-US" sz="1800"/>
              <a:t>Appendix A </a:t>
            </a:r>
            <a:r>
              <a:rPr lang="en-US" sz="1800"/>
              <a:t>provides general characteristics of common fluid used in immersion cooling systems.</a:t>
            </a:r>
            <a:endParaRPr/>
          </a:p>
          <a:p>
            <a:pPr indent="-228600" lvl="0" marL="228600" marR="0" rtl="0" algn="l">
              <a:lnSpc>
                <a:spcPct val="90000"/>
              </a:lnSpc>
              <a:spcBef>
                <a:spcPts val="1600"/>
              </a:spcBef>
              <a:spcAft>
                <a:spcPts val="0"/>
              </a:spcAft>
              <a:buClr>
                <a:schemeClr val="dk1"/>
              </a:buClr>
              <a:buSzPts val="1800"/>
              <a:buChar char="•"/>
            </a:pPr>
            <a:r>
              <a:rPr b="1" lang="en-US" sz="1800"/>
              <a:t>Appendix B </a:t>
            </a:r>
            <a:r>
              <a:rPr lang="en-US" sz="1800"/>
              <a:t>provides guidance on considerations for commissioning liquid cooled datacom equipment. </a:t>
            </a:r>
            <a:endParaRPr/>
          </a:p>
        </p:txBody>
      </p:sp>
      <p:sp>
        <p:nvSpPr>
          <p:cNvPr id="1049" name="Google Shape;1049;g2b21ea831f1_2_50"/>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050" name="Google Shape;1050;g2b21ea831f1_2_50"/>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051" name="Google Shape;1051;g2b21ea831f1_2_50"/>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5" name="Shape 1055"/>
        <p:cNvGrpSpPr/>
        <p:nvPr/>
      </p:nvGrpSpPr>
      <p:grpSpPr>
        <a:xfrm>
          <a:off x="0" y="0"/>
          <a:ext cx="0" cy="0"/>
          <a:chOff x="0" y="0"/>
          <a:chExt cx="0" cy="0"/>
        </a:xfrm>
      </p:grpSpPr>
      <p:sp>
        <p:nvSpPr>
          <p:cNvPr id="1056" name="Google Shape;1056;g2b21ea831f1_2_82"/>
          <p:cNvSpPr txBox="1"/>
          <p:nvPr>
            <p:ph type="ctrTitle"/>
          </p:nvPr>
        </p:nvSpPr>
        <p:spPr>
          <a:xfrm>
            <a:off x="685800" y="1122363"/>
            <a:ext cx="77724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US">
                <a:solidFill>
                  <a:schemeClr val="dk1"/>
                </a:solidFill>
              </a:rPr>
              <a:t>Liquid Cooling </a:t>
            </a:r>
            <a:br>
              <a:rPr lang="en-US">
                <a:solidFill>
                  <a:schemeClr val="dk1"/>
                </a:solidFill>
              </a:rPr>
            </a:br>
            <a:r>
              <a:rPr lang="en-US">
                <a:solidFill>
                  <a:schemeClr val="dk1"/>
                </a:solidFill>
              </a:rPr>
              <a:t>Resiliency RTAR</a:t>
            </a:r>
            <a:br>
              <a:rPr lang="en-US">
                <a:solidFill>
                  <a:schemeClr val="dk1"/>
                </a:solidFill>
              </a:rPr>
            </a:br>
            <a:endParaRPr>
              <a:solidFill>
                <a:schemeClr val="dk1"/>
              </a:solidFill>
            </a:endParaRPr>
          </a:p>
        </p:txBody>
      </p:sp>
      <p:sp>
        <p:nvSpPr>
          <p:cNvPr id="1057" name="Google Shape;1057;g2b21ea831f1_2_82"/>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0">
            <a:normAutofit/>
          </a:bodyPr>
          <a:lstStyle/>
          <a:p>
            <a:pPr indent="0" lvl="0" marL="0" rtl="0" algn="ctr">
              <a:lnSpc>
                <a:spcPct val="90000"/>
              </a:lnSpc>
              <a:spcBef>
                <a:spcPts val="0"/>
              </a:spcBef>
              <a:spcAft>
                <a:spcPts val="0"/>
              </a:spcAft>
              <a:buClr>
                <a:schemeClr val="dk1"/>
              </a:buClr>
              <a:buSzPts val="2400"/>
              <a:buNone/>
            </a:pPr>
            <a:r>
              <a:rPr lang="en-US"/>
              <a:t>David Quirk</a:t>
            </a:r>
            <a:endParaRPr/>
          </a:p>
        </p:txBody>
      </p:sp>
      <p:sp>
        <p:nvSpPr>
          <p:cNvPr id="1058" name="Google Shape;1058;g2b21ea831f1_2_82"/>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059" name="Google Shape;1059;g2b21ea831f1_2_82"/>
          <p:cNvSpPr txBox="1"/>
          <p:nvPr>
            <p:ph idx="11" type="ftr"/>
          </p:nvPr>
        </p:nvSpPr>
        <p:spPr>
          <a:xfrm>
            <a:off x="3028950" y="6454329"/>
            <a:ext cx="3086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
        <p:nvSpPr>
          <p:cNvPr id="1060" name="Google Shape;1060;g2b21ea831f1_2_82"/>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4" name="Shape 1064"/>
        <p:cNvGrpSpPr/>
        <p:nvPr/>
      </p:nvGrpSpPr>
      <p:grpSpPr>
        <a:xfrm>
          <a:off x="0" y="0"/>
          <a:ext cx="0" cy="0"/>
          <a:chOff x="0" y="0"/>
          <a:chExt cx="0" cy="0"/>
        </a:xfrm>
      </p:grpSpPr>
      <p:sp>
        <p:nvSpPr>
          <p:cNvPr id="1065" name="Google Shape;1065;g2b21ea831f1_2_90"/>
          <p:cNvSpPr txBox="1"/>
          <p:nvPr>
            <p:ph type="ctrTitle"/>
          </p:nvPr>
        </p:nvSpPr>
        <p:spPr>
          <a:xfrm>
            <a:off x="685800" y="1122363"/>
            <a:ext cx="77724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US">
                <a:solidFill>
                  <a:schemeClr val="dk1"/>
                </a:solidFill>
              </a:rPr>
              <a:t>Wetted Materials RTAR</a:t>
            </a:r>
            <a:br>
              <a:rPr lang="en-US">
                <a:solidFill>
                  <a:schemeClr val="dk1"/>
                </a:solidFill>
              </a:rPr>
            </a:br>
            <a:endParaRPr>
              <a:solidFill>
                <a:schemeClr val="dk1"/>
              </a:solidFill>
            </a:endParaRPr>
          </a:p>
        </p:txBody>
      </p:sp>
      <p:sp>
        <p:nvSpPr>
          <p:cNvPr id="1066" name="Google Shape;1066;g2b21ea831f1_2_90"/>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0">
            <a:normAutofit/>
          </a:bodyPr>
          <a:lstStyle/>
          <a:p>
            <a:pPr indent="0" lvl="0" marL="0" rtl="0" algn="ctr">
              <a:lnSpc>
                <a:spcPct val="90000"/>
              </a:lnSpc>
              <a:spcBef>
                <a:spcPts val="0"/>
              </a:spcBef>
              <a:spcAft>
                <a:spcPts val="0"/>
              </a:spcAft>
              <a:buClr>
                <a:schemeClr val="dk1"/>
              </a:buClr>
              <a:buSzPts val="2400"/>
              <a:buNone/>
            </a:pPr>
            <a:r>
              <a:rPr lang="en-US"/>
              <a:t>Tim Shedd </a:t>
            </a:r>
            <a:endParaRPr/>
          </a:p>
        </p:txBody>
      </p:sp>
      <p:sp>
        <p:nvSpPr>
          <p:cNvPr id="1067" name="Google Shape;1067;g2b21ea831f1_2_90"/>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068" name="Google Shape;1068;g2b21ea831f1_2_90"/>
          <p:cNvSpPr txBox="1"/>
          <p:nvPr>
            <p:ph idx="11" type="ftr"/>
          </p:nvPr>
        </p:nvSpPr>
        <p:spPr>
          <a:xfrm>
            <a:off x="3028950" y="6454329"/>
            <a:ext cx="3086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
        <p:nvSpPr>
          <p:cNvPr id="1069" name="Google Shape;1069;g2b21ea831f1_2_90"/>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3" name="Shape 1073"/>
        <p:cNvGrpSpPr/>
        <p:nvPr/>
      </p:nvGrpSpPr>
      <p:grpSpPr>
        <a:xfrm>
          <a:off x="0" y="0"/>
          <a:ext cx="0" cy="0"/>
          <a:chOff x="0" y="0"/>
          <a:chExt cx="0" cy="0"/>
        </a:xfrm>
      </p:grpSpPr>
      <p:sp>
        <p:nvSpPr>
          <p:cNvPr id="1074" name="Google Shape;1074;g2b21ea831f1_2_98"/>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The Problem</a:t>
            </a:r>
            <a:endParaRPr/>
          </a:p>
        </p:txBody>
      </p:sp>
      <p:sp>
        <p:nvSpPr>
          <p:cNvPr id="1075" name="Google Shape;1075;g2b21ea831f1_2_98"/>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DLC fluids may fail by</a:t>
            </a:r>
            <a:endParaRPr/>
          </a:p>
          <a:p>
            <a:pPr indent="-228600" lvl="1" marL="685800" rtl="0" algn="l">
              <a:lnSpc>
                <a:spcPct val="90000"/>
              </a:lnSpc>
              <a:spcBef>
                <a:spcPts val="1200"/>
              </a:spcBef>
              <a:spcAft>
                <a:spcPts val="0"/>
              </a:spcAft>
              <a:buClr>
                <a:schemeClr val="dk1"/>
              </a:buClr>
              <a:buSzPts val="2000"/>
              <a:buChar char="•"/>
            </a:pPr>
            <a:r>
              <a:rPr lang="en-US"/>
              <a:t>Enabling biological growth and subsequent fouling</a:t>
            </a:r>
            <a:endParaRPr/>
          </a:p>
          <a:p>
            <a:pPr indent="-228600" lvl="1" marL="685800" rtl="0" algn="l">
              <a:lnSpc>
                <a:spcPct val="90000"/>
              </a:lnSpc>
              <a:spcBef>
                <a:spcPts val="600"/>
              </a:spcBef>
              <a:spcAft>
                <a:spcPts val="0"/>
              </a:spcAft>
              <a:buClr>
                <a:schemeClr val="dk1"/>
              </a:buClr>
              <a:buSzPts val="2000"/>
              <a:buChar char="•"/>
            </a:pPr>
            <a:r>
              <a:rPr lang="en-US"/>
              <a:t>Material compatibility issues resulting extraction or precipitation and fouling</a:t>
            </a:r>
            <a:endParaRPr/>
          </a:p>
          <a:p>
            <a:pPr indent="-228600" lvl="1" marL="685800" rtl="0" algn="l">
              <a:lnSpc>
                <a:spcPct val="90000"/>
              </a:lnSpc>
              <a:spcBef>
                <a:spcPts val="600"/>
              </a:spcBef>
              <a:spcAft>
                <a:spcPts val="0"/>
              </a:spcAft>
              <a:buClr>
                <a:schemeClr val="dk1"/>
              </a:buClr>
              <a:buSzPts val="2000"/>
              <a:buChar char="•"/>
            </a:pPr>
            <a:r>
              <a:rPr lang="en-US"/>
              <a:t>Material compatibility issues resulting in corrosion</a:t>
            </a:r>
            <a:endParaRPr/>
          </a:p>
          <a:p>
            <a:pPr indent="-228600" lvl="1" marL="685800" rtl="0" algn="l">
              <a:lnSpc>
                <a:spcPct val="90000"/>
              </a:lnSpc>
              <a:spcBef>
                <a:spcPts val="600"/>
              </a:spcBef>
              <a:spcAft>
                <a:spcPts val="0"/>
              </a:spcAft>
              <a:buClr>
                <a:schemeClr val="dk1"/>
              </a:buClr>
              <a:buSzPts val="2000"/>
              <a:buChar char="•"/>
            </a:pPr>
            <a:r>
              <a:rPr lang="en-US"/>
              <a:t>Material compatibility issues resulting in dissolution an failure of polymers or elastomers</a:t>
            </a:r>
            <a:endParaRPr/>
          </a:p>
          <a:p>
            <a:pPr indent="-228600" lvl="1" marL="685800" rtl="0" algn="l">
              <a:lnSpc>
                <a:spcPct val="90000"/>
              </a:lnSpc>
              <a:spcBef>
                <a:spcPts val="600"/>
              </a:spcBef>
              <a:spcAft>
                <a:spcPts val="0"/>
              </a:spcAft>
              <a:buClr>
                <a:schemeClr val="dk1"/>
              </a:buClr>
              <a:buSzPts val="2000"/>
              <a:buChar char="•"/>
            </a:pPr>
            <a:r>
              <a:rPr lang="en-US"/>
              <a:t>Foaming </a:t>
            </a:r>
            <a:endParaRPr/>
          </a:p>
          <a:p>
            <a:pPr indent="-228600" lvl="0" marL="228600" rtl="0" algn="l">
              <a:lnSpc>
                <a:spcPct val="90000"/>
              </a:lnSpc>
              <a:spcBef>
                <a:spcPts val="1000"/>
              </a:spcBef>
              <a:spcAft>
                <a:spcPts val="0"/>
              </a:spcAft>
              <a:buClr>
                <a:schemeClr val="dk1"/>
              </a:buClr>
              <a:buSzPts val="2400"/>
              <a:buChar char="•"/>
            </a:pPr>
            <a:r>
              <a:rPr lang="en-US"/>
              <a:t>Current understanding is that 25% glycol in water is the most straightforward way to manage biology</a:t>
            </a:r>
            <a:endParaRPr/>
          </a:p>
          <a:p>
            <a:pPr indent="-228600" lvl="0" marL="228600" rtl="0" algn="l">
              <a:lnSpc>
                <a:spcPct val="90000"/>
              </a:lnSpc>
              <a:spcBef>
                <a:spcPts val="1600"/>
              </a:spcBef>
              <a:spcAft>
                <a:spcPts val="0"/>
              </a:spcAft>
              <a:buClr>
                <a:schemeClr val="dk1"/>
              </a:buClr>
              <a:buSzPts val="2400"/>
              <a:buChar char="•"/>
            </a:pPr>
            <a:r>
              <a:rPr lang="en-US"/>
              <a:t>Material compatibility must be managed with proprietary inhibitor packages</a:t>
            </a:r>
            <a:endParaRPr/>
          </a:p>
        </p:txBody>
      </p:sp>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9" name="Shape 1079"/>
        <p:cNvGrpSpPr/>
        <p:nvPr/>
      </p:nvGrpSpPr>
      <p:grpSpPr>
        <a:xfrm>
          <a:off x="0" y="0"/>
          <a:ext cx="0" cy="0"/>
          <a:chOff x="0" y="0"/>
          <a:chExt cx="0" cy="0"/>
        </a:xfrm>
      </p:grpSpPr>
      <p:sp>
        <p:nvSpPr>
          <p:cNvPr id="1080" name="Google Shape;1080;g2b21ea831f1_2_103"/>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Enabling the industry</a:t>
            </a:r>
            <a:endParaRPr/>
          </a:p>
        </p:txBody>
      </p:sp>
      <p:sp>
        <p:nvSpPr>
          <p:cNvPr id="1081" name="Google Shape;1081;g2b21ea831f1_2_103"/>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To enable the industry, there needs to be a standard method of test for compatibility of materials with coolants</a:t>
            </a:r>
            <a:endParaRPr/>
          </a:p>
          <a:p>
            <a:pPr indent="-228600" lvl="1" marL="685800" rtl="0" algn="l">
              <a:lnSpc>
                <a:spcPct val="90000"/>
              </a:lnSpc>
              <a:spcBef>
                <a:spcPts val="1200"/>
              </a:spcBef>
              <a:spcAft>
                <a:spcPts val="0"/>
              </a:spcAft>
              <a:buClr>
                <a:schemeClr val="dk1"/>
              </a:buClr>
              <a:buSzPts val="2000"/>
              <a:buChar char="•"/>
            </a:pPr>
            <a:r>
              <a:rPr lang="en-US"/>
              <a:t>Allow for validation of metals, polymers and elastomers with current fluid offerings</a:t>
            </a:r>
            <a:endParaRPr/>
          </a:p>
          <a:p>
            <a:pPr indent="-228600" lvl="1" marL="685800" rtl="0" algn="l">
              <a:lnSpc>
                <a:spcPct val="90000"/>
              </a:lnSpc>
              <a:spcBef>
                <a:spcPts val="600"/>
              </a:spcBef>
              <a:spcAft>
                <a:spcPts val="0"/>
              </a:spcAft>
              <a:buClr>
                <a:schemeClr val="dk1"/>
              </a:buClr>
              <a:buSzPts val="2000"/>
              <a:buChar char="•"/>
            </a:pPr>
            <a:r>
              <a:rPr lang="en-US"/>
              <a:t>Allow for new fluids development while ensuring compatibility with current materials</a:t>
            </a:r>
            <a:endParaRPr/>
          </a:p>
          <a:p>
            <a:pPr indent="-228600" lvl="1" marL="685800" rtl="0" algn="l">
              <a:lnSpc>
                <a:spcPct val="90000"/>
              </a:lnSpc>
              <a:spcBef>
                <a:spcPts val="600"/>
              </a:spcBef>
              <a:spcAft>
                <a:spcPts val="0"/>
              </a:spcAft>
              <a:buClr>
                <a:schemeClr val="dk1"/>
              </a:buClr>
              <a:buSzPts val="2000"/>
              <a:buChar char="•"/>
            </a:pPr>
            <a:r>
              <a:rPr lang="en-US"/>
              <a:t>Allow for introduction of both new materials and fluids</a:t>
            </a:r>
            <a:endParaRPr/>
          </a:p>
          <a:p>
            <a:pPr indent="-228600" lvl="0" marL="228600" rtl="0" algn="l">
              <a:lnSpc>
                <a:spcPct val="90000"/>
              </a:lnSpc>
              <a:spcBef>
                <a:spcPts val="1000"/>
              </a:spcBef>
              <a:spcAft>
                <a:spcPts val="0"/>
              </a:spcAft>
              <a:buClr>
                <a:schemeClr val="dk1"/>
              </a:buClr>
              <a:buSzPts val="2400"/>
              <a:buChar char="•"/>
            </a:pPr>
            <a:r>
              <a:rPr lang="en-US"/>
              <a:t>Longer term challenge: A standard method of test for biological fouling resistance</a:t>
            </a:r>
            <a:endParaRPr/>
          </a:p>
          <a:p>
            <a:pPr indent="-228600" lvl="1" marL="685800" rtl="0" algn="l">
              <a:lnSpc>
                <a:spcPct val="90000"/>
              </a:lnSpc>
              <a:spcBef>
                <a:spcPts val="1200"/>
              </a:spcBef>
              <a:spcAft>
                <a:spcPts val="0"/>
              </a:spcAft>
              <a:buClr>
                <a:schemeClr val="dk1"/>
              </a:buClr>
              <a:buSzPts val="2000"/>
              <a:buChar char="•"/>
            </a:pPr>
            <a:r>
              <a:rPr lang="en-US"/>
              <a:t>Allow for non-glycol based mixtures</a:t>
            </a:r>
            <a:endParaRPr/>
          </a:p>
        </p:txBody>
      </p: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5" name="Shape 1085"/>
        <p:cNvGrpSpPr/>
        <p:nvPr/>
      </p:nvGrpSpPr>
      <p:grpSpPr>
        <a:xfrm>
          <a:off x="0" y="0"/>
          <a:ext cx="0" cy="0"/>
          <a:chOff x="0" y="0"/>
          <a:chExt cx="0" cy="0"/>
        </a:xfrm>
      </p:grpSpPr>
      <p:sp>
        <p:nvSpPr>
          <p:cNvPr id="1086" name="Google Shape;1086;g2b21ea831f1_2_108"/>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Path forward</a:t>
            </a:r>
            <a:endParaRPr/>
          </a:p>
        </p:txBody>
      </p:sp>
      <p:sp>
        <p:nvSpPr>
          <p:cNvPr id="1087" name="Google Shape;1087;g2b21ea831f1_2_108"/>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Based on feedback from fluid specialists: </a:t>
            </a:r>
            <a:endParaRPr/>
          </a:p>
          <a:p>
            <a:pPr indent="-228600" lvl="1" marL="685800" rtl="0" algn="l">
              <a:lnSpc>
                <a:spcPct val="90000"/>
              </a:lnSpc>
              <a:spcBef>
                <a:spcPts val="1200"/>
              </a:spcBef>
              <a:spcAft>
                <a:spcPts val="0"/>
              </a:spcAft>
              <a:buClr>
                <a:schemeClr val="dk1"/>
              </a:buClr>
              <a:buSzPts val="2000"/>
              <a:buChar char="•"/>
            </a:pPr>
            <a:r>
              <a:rPr lang="en-US"/>
              <a:t>we don’t need to develop new methods of test</a:t>
            </a:r>
            <a:endParaRPr/>
          </a:p>
          <a:p>
            <a:pPr indent="-228600" lvl="1" marL="685800" rtl="0" algn="l">
              <a:lnSpc>
                <a:spcPct val="90000"/>
              </a:lnSpc>
              <a:spcBef>
                <a:spcPts val="600"/>
              </a:spcBef>
              <a:spcAft>
                <a:spcPts val="0"/>
              </a:spcAft>
              <a:buClr>
                <a:schemeClr val="dk1"/>
              </a:buClr>
              <a:buSzPts val="2000"/>
              <a:buChar char="•"/>
            </a:pPr>
            <a:r>
              <a:rPr lang="en-US"/>
              <a:t>We need to develop a new “package” of standardized tests specific to data center cooling equipment</a:t>
            </a:r>
            <a:endParaRPr/>
          </a:p>
          <a:p>
            <a:pPr indent="-228600" lvl="0" marL="228600" rtl="0" algn="l">
              <a:lnSpc>
                <a:spcPct val="90000"/>
              </a:lnSpc>
              <a:spcBef>
                <a:spcPts val="1000"/>
              </a:spcBef>
              <a:spcAft>
                <a:spcPts val="0"/>
              </a:spcAft>
              <a:buClr>
                <a:schemeClr val="dk1"/>
              </a:buClr>
              <a:buSzPts val="2400"/>
              <a:buChar char="•"/>
            </a:pPr>
            <a:r>
              <a:rPr lang="en-US"/>
              <a:t>Actions</a:t>
            </a:r>
            <a:endParaRPr/>
          </a:p>
          <a:p>
            <a:pPr indent="-228600" lvl="1" marL="685800" rtl="0" algn="l">
              <a:lnSpc>
                <a:spcPct val="90000"/>
              </a:lnSpc>
              <a:spcBef>
                <a:spcPts val="1200"/>
              </a:spcBef>
              <a:spcAft>
                <a:spcPts val="0"/>
              </a:spcAft>
              <a:buClr>
                <a:schemeClr val="dk1"/>
              </a:buClr>
              <a:buSzPts val="2000"/>
              <a:buChar char="•"/>
            </a:pPr>
            <a:r>
              <a:rPr lang="en-US"/>
              <a:t>Define the problem</a:t>
            </a:r>
            <a:endParaRPr/>
          </a:p>
          <a:p>
            <a:pPr indent="-228600" lvl="2" marL="1143000" rtl="0" algn="l">
              <a:lnSpc>
                <a:spcPct val="90000"/>
              </a:lnSpc>
              <a:spcBef>
                <a:spcPts val="500"/>
              </a:spcBef>
              <a:spcAft>
                <a:spcPts val="0"/>
              </a:spcAft>
              <a:buClr>
                <a:schemeClr val="dk1"/>
              </a:buClr>
              <a:buSzPts val="1800"/>
              <a:buChar char="•"/>
            </a:pPr>
            <a:r>
              <a:rPr lang="en-US"/>
              <a:t>Operating parameters, Normal and excursion</a:t>
            </a:r>
            <a:endParaRPr/>
          </a:p>
          <a:p>
            <a:pPr indent="-228600" lvl="2" marL="1143000" rtl="0" algn="l">
              <a:lnSpc>
                <a:spcPct val="90000"/>
              </a:lnSpc>
              <a:spcBef>
                <a:spcPts val="500"/>
              </a:spcBef>
              <a:spcAft>
                <a:spcPts val="0"/>
              </a:spcAft>
              <a:buClr>
                <a:schemeClr val="dk1"/>
              </a:buClr>
              <a:buSzPts val="1800"/>
              <a:buChar char="•"/>
            </a:pPr>
            <a:r>
              <a:rPr lang="en-US"/>
              <a:t>Base list of materials</a:t>
            </a:r>
            <a:endParaRPr/>
          </a:p>
          <a:p>
            <a:pPr indent="-228600" lvl="3" marL="1600200" rtl="0" algn="l">
              <a:lnSpc>
                <a:spcPct val="90000"/>
              </a:lnSpc>
              <a:spcBef>
                <a:spcPts val="500"/>
              </a:spcBef>
              <a:spcAft>
                <a:spcPts val="0"/>
              </a:spcAft>
              <a:buClr>
                <a:schemeClr val="dk1"/>
              </a:buClr>
              <a:buSzPts val="1600"/>
              <a:buChar char="•"/>
            </a:pPr>
            <a:r>
              <a:rPr lang="en-US"/>
              <a:t>CDUs, Manifolds, Cold plates, Rear Door Heat Exchangers, In-Row Coolers, etc.</a:t>
            </a:r>
            <a:endParaRPr/>
          </a:p>
          <a:p>
            <a:pPr indent="-228600" lvl="1" marL="685800" rtl="0" algn="l">
              <a:lnSpc>
                <a:spcPct val="90000"/>
              </a:lnSpc>
              <a:spcBef>
                <a:spcPts val="600"/>
              </a:spcBef>
              <a:spcAft>
                <a:spcPts val="0"/>
              </a:spcAft>
              <a:buClr>
                <a:schemeClr val="dk1"/>
              </a:buClr>
              <a:buSzPts val="2000"/>
              <a:buChar char="•"/>
            </a:pPr>
            <a:r>
              <a:rPr lang="en-US"/>
              <a:t>Work with fluids vendors and specialists to identify the package of existing ASTM tests that will adequately indicate complete material compatibility</a:t>
            </a:r>
            <a:endParaRPr/>
          </a:p>
          <a:p>
            <a:pPr indent="-228600" lvl="1" marL="685800" rtl="0" algn="l">
              <a:lnSpc>
                <a:spcPct val="90000"/>
              </a:lnSpc>
              <a:spcBef>
                <a:spcPts val="600"/>
              </a:spcBef>
              <a:spcAft>
                <a:spcPts val="0"/>
              </a:spcAft>
              <a:buClr>
                <a:schemeClr val="dk1"/>
              </a:buClr>
              <a:buSzPts val="2000"/>
              <a:buChar char="•"/>
            </a:pPr>
            <a:r>
              <a:rPr lang="en-US"/>
              <a:t>Develop standard chapter and roll into SPC 127</a:t>
            </a:r>
            <a:endParaRPr/>
          </a:p>
          <a:p>
            <a:pPr indent="0" lvl="2" marL="685800" rtl="0" algn="l">
              <a:lnSpc>
                <a:spcPct val="90000"/>
              </a:lnSpc>
              <a:spcBef>
                <a:spcPts val="500"/>
              </a:spcBef>
              <a:spcAft>
                <a:spcPts val="0"/>
              </a:spcAft>
              <a:buClr>
                <a:schemeClr val="dk1"/>
              </a:buClr>
              <a:buSzPts val="1800"/>
              <a:buNone/>
            </a:pPr>
            <a:r>
              <a:t/>
            </a:r>
            <a:endParaRPr/>
          </a:p>
        </p:txBody>
      </p:sp>
    </p:spTree>
  </p:cSld>
  <p:clrMapOvr>
    <a:masterClrMapping/>
  </p:clrMapOvr>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1" name="Shape 1091"/>
        <p:cNvGrpSpPr/>
        <p:nvPr/>
      </p:nvGrpSpPr>
      <p:grpSpPr>
        <a:xfrm>
          <a:off x="0" y="0"/>
          <a:ext cx="0" cy="0"/>
          <a:chOff x="0" y="0"/>
          <a:chExt cx="0" cy="0"/>
        </a:xfrm>
      </p:grpSpPr>
      <p:sp>
        <p:nvSpPr>
          <p:cNvPr id="1092" name="Google Shape;1092;g2b21ea831f1_2_113"/>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Longer view</a:t>
            </a:r>
            <a:endParaRPr/>
          </a:p>
        </p:txBody>
      </p:sp>
      <p:sp>
        <p:nvSpPr>
          <p:cNvPr id="1093" name="Google Shape;1093;g2b21ea831f1_2_113"/>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Develop RTARs</a:t>
            </a:r>
            <a:endParaRPr/>
          </a:p>
          <a:p>
            <a:pPr indent="-228600" lvl="1" marL="685800" rtl="0" algn="l">
              <a:lnSpc>
                <a:spcPct val="90000"/>
              </a:lnSpc>
              <a:spcBef>
                <a:spcPts val="1200"/>
              </a:spcBef>
              <a:spcAft>
                <a:spcPts val="0"/>
              </a:spcAft>
              <a:buClr>
                <a:schemeClr val="dk1"/>
              </a:buClr>
              <a:buSzPts val="2000"/>
              <a:buChar char="•"/>
            </a:pPr>
            <a:r>
              <a:rPr lang="en-US"/>
              <a:t>ASHRAE project to implement standard to develop publicly available validation of X fluids with Y materials for inclusion in our Handbook chapter</a:t>
            </a:r>
            <a:endParaRPr/>
          </a:p>
          <a:p>
            <a:pPr indent="-228600" lvl="1" marL="685800" rtl="0" algn="l">
              <a:lnSpc>
                <a:spcPct val="90000"/>
              </a:lnSpc>
              <a:spcBef>
                <a:spcPts val="600"/>
              </a:spcBef>
              <a:spcAft>
                <a:spcPts val="0"/>
              </a:spcAft>
              <a:buClr>
                <a:schemeClr val="dk1"/>
              </a:buClr>
              <a:buSzPts val="2000"/>
              <a:buChar char="•"/>
            </a:pPr>
            <a:r>
              <a:rPr lang="en-US"/>
              <a:t>ASHRAE project to develop method of test for biological fouling</a:t>
            </a:r>
            <a:endParaRPr/>
          </a:p>
          <a:p>
            <a:pPr indent="-228600" lvl="1" marL="685800" rtl="0" algn="l">
              <a:lnSpc>
                <a:spcPct val="90000"/>
              </a:lnSpc>
              <a:spcBef>
                <a:spcPts val="600"/>
              </a:spcBef>
              <a:spcAft>
                <a:spcPts val="0"/>
              </a:spcAft>
              <a:buClr>
                <a:schemeClr val="dk1"/>
              </a:buClr>
              <a:buSzPts val="2000"/>
              <a:buChar char="•"/>
            </a:pPr>
            <a:r>
              <a:rPr lang="en-US"/>
              <a:t>ASHRAE project to develop recommendations for erosion limits for coolant velocities</a:t>
            </a:r>
            <a:endParaRPr/>
          </a:p>
        </p:txBody>
      </p:sp>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7" name="Shape 1097"/>
        <p:cNvGrpSpPr/>
        <p:nvPr/>
      </p:nvGrpSpPr>
      <p:grpSpPr>
        <a:xfrm>
          <a:off x="0" y="0"/>
          <a:ext cx="0" cy="0"/>
          <a:chOff x="0" y="0"/>
          <a:chExt cx="0" cy="0"/>
        </a:xfrm>
      </p:grpSpPr>
      <p:sp>
        <p:nvSpPr>
          <p:cNvPr id="1098" name="Google Shape;1098;g2b21ea831f1_2_118"/>
          <p:cNvSpPr txBox="1"/>
          <p:nvPr>
            <p:ph type="ctrTitle"/>
          </p:nvPr>
        </p:nvSpPr>
        <p:spPr>
          <a:xfrm>
            <a:off x="685800" y="1122363"/>
            <a:ext cx="77724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US">
                <a:solidFill>
                  <a:schemeClr val="dk1"/>
                </a:solidFill>
              </a:rPr>
              <a:t>Power Trends Update</a:t>
            </a:r>
            <a:endParaRPr/>
          </a:p>
        </p:txBody>
      </p:sp>
      <p:sp>
        <p:nvSpPr>
          <p:cNvPr id="1099" name="Google Shape;1099;g2b21ea831f1_2_118"/>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0">
            <a:normAutofit/>
          </a:bodyPr>
          <a:lstStyle/>
          <a:p>
            <a:pPr indent="0" lvl="0" marL="0" rtl="0" algn="ctr">
              <a:lnSpc>
                <a:spcPct val="90000"/>
              </a:lnSpc>
              <a:spcBef>
                <a:spcPts val="0"/>
              </a:spcBef>
              <a:spcAft>
                <a:spcPts val="0"/>
              </a:spcAft>
              <a:buClr>
                <a:schemeClr val="dk1"/>
              </a:buClr>
              <a:buSzPts val="2400"/>
              <a:buNone/>
            </a:pPr>
            <a:r>
              <a:rPr lang="en-US"/>
              <a:t>Mark Steinke</a:t>
            </a:r>
            <a:endParaRPr/>
          </a:p>
        </p:txBody>
      </p:sp>
      <p:sp>
        <p:nvSpPr>
          <p:cNvPr id="1100" name="Google Shape;1100;g2b21ea831f1_2_118"/>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101" name="Google Shape;1101;g2b21ea831f1_2_118"/>
          <p:cNvSpPr txBox="1"/>
          <p:nvPr>
            <p:ph idx="11" type="ftr"/>
          </p:nvPr>
        </p:nvSpPr>
        <p:spPr>
          <a:xfrm>
            <a:off x="3028950" y="6454329"/>
            <a:ext cx="3086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
        <p:nvSpPr>
          <p:cNvPr id="1102" name="Google Shape;1102;g2b21ea831f1_2_118"/>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6" name="Shape 1106"/>
        <p:cNvGrpSpPr/>
        <p:nvPr/>
      </p:nvGrpSpPr>
      <p:grpSpPr>
        <a:xfrm>
          <a:off x="0" y="0"/>
          <a:ext cx="0" cy="0"/>
          <a:chOff x="0" y="0"/>
          <a:chExt cx="0" cy="0"/>
        </a:xfrm>
      </p:grpSpPr>
      <p:sp>
        <p:nvSpPr>
          <p:cNvPr id="1107" name="Google Shape;1107;g2b21ea831f1_2_126"/>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Silicon Boundary Conditions</a:t>
            </a:r>
            <a:endParaRPr/>
          </a:p>
        </p:txBody>
      </p:sp>
      <p:sp>
        <p:nvSpPr>
          <p:cNvPr id="1108" name="Google Shape;1108;g2b21ea831f1_2_126"/>
          <p:cNvSpPr txBox="1"/>
          <p:nvPr>
            <p:ph idx="1" type="body"/>
          </p:nvPr>
        </p:nvSpPr>
        <p:spPr>
          <a:xfrm>
            <a:off x="435925" y="819375"/>
            <a:ext cx="4807800" cy="3263400"/>
          </a:xfrm>
          <a:prstGeom prst="rect">
            <a:avLst/>
          </a:prstGeom>
          <a:noFill/>
          <a:ln>
            <a:noFill/>
          </a:ln>
        </p:spPr>
        <p:txBody>
          <a:bodyPr anchorCtr="0" anchor="t" bIns="45700" lIns="91425" spcFirstLastPara="1" rIns="91425" wrap="square" tIns="0">
            <a:noAutofit/>
          </a:bodyPr>
          <a:lstStyle/>
          <a:p>
            <a:pPr indent="0" lvl="0" marL="0" rtl="0" algn="l">
              <a:lnSpc>
                <a:spcPct val="70000"/>
              </a:lnSpc>
              <a:spcBef>
                <a:spcPts val="0"/>
              </a:spcBef>
              <a:spcAft>
                <a:spcPts val="0"/>
              </a:spcAft>
              <a:buClr>
                <a:schemeClr val="dk1"/>
              </a:buClr>
              <a:buSzPts val="1530"/>
              <a:buNone/>
            </a:pPr>
            <a:r>
              <a:rPr lang="en-US" sz="1829"/>
              <a:t>Disruption of Silicon Power/Thermal Trends</a:t>
            </a:r>
            <a:endParaRPr sz="2340"/>
          </a:p>
          <a:p>
            <a:pPr indent="-240537" lvl="1" marL="685800" rtl="0" algn="l">
              <a:lnSpc>
                <a:spcPct val="70000"/>
              </a:lnSpc>
              <a:spcBef>
                <a:spcPts val="1200"/>
              </a:spcBef>
              <a:spcAft>
                <a:spcPts val="0"/>
              </a:spcAft>
              <a:buClr>
                <a:schemeClr val="dk1"/>
              </a:buClr>
              <a:buSzPts val="1575"/>
              <a:buChar char="•"/>
            </a:pPr>
            <a:r>
              <a:rPr lang="en-US" sz="1575"/>
              <a:t>Silicon power/thermal trends exploding</a:t>
            </a:r>
            <a:endParaRPr/>
          </a:p>
          <a:p>
            <a:pPr indent="-240537" lvl="1" marL="685800" rtl="0" algn="l">
              <a:lnSpc>
                <a:spcPct val="70000"/>
              </a:lnSpc>
              <a:spcBef>
                <a:spcPts val="600"/>
              </a:spcBef>
              <a:spcAft>
                <a:spcPts val="0"/>
              </a:spcAft>
              <a:buClr>
                <a:schemeClr val="dk1"/>
              </a:buClr>
              <a:buSzPts val="1575"/>
              <a:buChar char="•"/>
            </a:pPr>
            <a:r>
              <a:rPr lang="en-US" sz="1575"/>
              <a:t>Further bifurcation between CPUs &amp; GPUs</a:t>
            </a:r>
            <a:endParaRPr/>
          </a:p>
          <a:p>
            <a:pPr indent="-240537" lvl="1" marL="685800" rtl="0" algn="l">
              <a:lnSpc>
                <a:spcPct val="70000"/>
              </a:lnSpc>
              <a:spcBef>
                <a:spcPts val="600"/>
              </a:spcBef>
              <a:spcAft>
                <a:spcPts val="0"/>
              </a:spcAft>
              <a:buClr>
                <a:schemeClr val="dk1"/>
              </a:buClr>
              <a:buSzPts val="1575"/>
              <a:buChar char="•"/>
            </a:pPr>
            <a:r>
              <a:rPr lang="en-US" sz="1575"/>
              <a:t>GPU domination to overall trend</a:t>
            </a:r>
            <a:endParaRPr/>
          </a:p>
          <a:p>
            <a:pPr indent="-240537" lvl="1" marL="685800" rtl="0" algn="l">
              <a:lnSpc>
                <a:spcPct val="70000"/>
              </a:lnSpc>
              <a:spcBef>
                <a:spcPts val="600"/>
              </a:spcBef>
              <a:spcAft>
                <a:spcPts val="0"/>
              </a:spcAft>
              <a:buClr>
                <a:schemeClr val="dk1"/>
              </a:buClr>
              <a:buSzPts val="1575"/>
              <a:buChar char="•"/>
            </a:pPr>
            <a:r>
              <a:rPr lang="en-US" sz="1575"/>
              <a:t>Workloads now dominate (ML, Generative AI) and accelerate trend</a:t>
            </a:r>
            <a:endParaRPr/>
          </a:p>
          <a:p>
            <a:pPr indent="-240537" lvl="1" marL="685800" rtl="0" algn="l">
              <a:lnSpc>
                <a:spcPct val="70000"/>
              </a:lnSpc>
              <a:spcBef>
                <a:spcPts val="600"/>
              </a:spcBef>
              <a:spcAft>
                <a:spcPts val="0"/>
              </a:spcAft>
              <a:buClr>
                <a:schemeClr val="dk1"/>
              </a:buClr>
              <a:buSzPts val="1575"/>
              <a:buChar char="•"/>
            </a:pPr>
            <a:r>
              <a:rPr lang="en-US" sz="1575"/>
              <a:t>Silicon 3D package technology advancing</a:t>
            </a:r>
            <a:endParaRPr/>
          </a:p>
          <a:p>
            <a:pPr indent="-240537" lvl="1" marL="685800" rtl="0" algn="l">
              <a:lnSpc>
                <a:spcPct val="70000"/>
              </a:lnSpc>
              <a:spcBef>
                <a:spcPts val="600"/>
              </a:spcBef>
              <a:spcAft>
                <a:spcPts val="0"/>
              </a:spcAft>
              <a:buClr>
                <a:schemeClr val="dk1"/>
              </a:buClr>
              <a:buSzPts val="1575"/>
              <a:buChar char="•"/>
            </a:pPr>
            <a:r>
              <a:rPr lang="en-US" sz="1575"/>
              <a:t>Multiple silicon devices with different temp requirements now common</a:t>
            </a:r>
            <a:endParaRPr/>
          </a:p>
          <a:p>
            <a:pPr indent="0" lvl="0" marL="0" rtl="0" algn="l">
              <a:lnSpc>
                <a:spcPct val="70000"/>
              </a:lnSpc>
              <a:spcBef>
                <a:spcPts val="1000"/>
              </a:spcBef>
              <a:spcAft>
                <a:spcPts val="0"/>
              </a:spcAft>
              <a:buClr>
                <a:schemeClr val="dk1"/>
              </a:buClr>
              <a:buSzPts val="1530"/>
              <a:buNone/>
            </a:pPr>
            <a:r>
              <a:rPr lang="en-US" sz="1829"/>
              <a:t>Next Steps</a:t>
            </a:r>
            <a:endParaRPr sz="2340"/>
          </a:p>
          <a:p>
            <a:pPr indent="-240537" lvl="1" marL="685800" rtl="0" algn="l">
              <a:lnSpc>
                <a:spcPct val="70000"/>
              </a:lnSpc>
              <a:spcBef>
                <a:spcPts val="1200"/>
              </a:spcBef>
              <a:spcAft>
                <a:spcPts val="0"/>
              </a:spcAft>
              <a:buClr>
                <a:schemeClr val="dk1"/>
              </a:buClr>
              <a:buSzPts val="1575"/>
              <a:buChar char="•"/>
            </a:pPr>
            <a:r>
              <a:rPr lang="en-US" sz="1575"/>
              <a:t>Update the silicon roadmap trends chart</a:t>
            </a:r>
            <a:endParaRPr/>
          </a:p>
          <a:p>
            <a:pPr indent="-240537" lvl="1" marL="685800" rtl="0" algn="l">
              <a:lnSpc>
                <a:spcPct val="70000"/>
              </a:lnSpc>
              <a:spcBef>
                <a:spcPts val="600"/>
              </a:spcBef>
              <a:spcAft>
                <a:spcPts val="0"/>
              </a:spcAft>
              <a:buClr>
                <a:schemeClr val="dk1"/>
              </a:buClr>
              <a:buSzPts val="1575"/>
              <a:buChar char="•"/>
            </a:pPr>
            <a:r>
              <a:rPr lang="en-US" sz="1575"/>
              <a:t>Add additional detail around workloads and impact to silicon thermal BCs</a:t>
            </a:r>
            <a:endParaRPr/>
          </a:p>
          <a:p>
            <a:pPr indent="-240537" lvl="1" marL="685800" rtl="0" algn="l">
              <a:lnSpc>
                <a:spcPct val="70000"/>
              </a:lnSpc>
              <a:spcBef>
                <a:spcPts val="600"/>
              </a:spcBef>
              <a:spcAft>
                <a:spcPts val="0"/>
              </a:spcAft>
              <a:buClr>
                <a:schemeClr val="dk1"/>
              </a:buClr>
              <a:buSzPts val="1575"/>
              <a:buChar char="•"/>
            </a:pPr>
            <a:r>
              <a:rPr lang="en-US" sz="1575"/>
              <a:t>Update Rack Power trends</a:t>
            </a:r>
            <a:endParaRPr sz="1575"/>
          </a:p>
          <a:p>
            <a:pPr indent="-240537" lvl="1" marL="685800" rtl="0" algn="l">
              <a:lnSpc>
                <a:spcPct val="70000"/>
              </a:lnSpc>
              <a:spcBef>
                <a:spcPts val="600"/>
              </a:spcBef>
              <a:spcAft>
                <a:spcPts val="0"/>
              </a:spcAft>
              <a:buClr>
                <a:schemeClr val="dk1"/>
              </a:buClr>
              <a:buSzPts val="1575"/>
              <a:buChar char="•"/>
            </a:pPr>
            <a:r>
              <a:rPr lang="en-US" sz="1575"/>
              <a:t>Revise the Power Trends Book</a:t>
            </a:r>
            <a:endParaRPr sz="1575"/>
          </a:p>
          <a:p>
            <a:pPr indent="0" lvl="0" marL="685800" rtl="0" algn="l">
              <a:lnSpc>
                <a:spcPct val="70000"/>
              </a:lnSpc>
              <a:spcBef>
                <a:spcPts val="600"/>
              </a:spcBef>
              <a:spcAft>
                <a:spcPts val="0"/>
              </a:spcAft>
              <a:buNone/>
            </a:pPr>
            <a:r>
              <a:t/>
            </a:r>
            <a:endParaRPr sz="1575"/>
          </a:p>
          <a:p>
            <a:pPr indent="-140525" lvl="1" marL="685800" rtl="0" algn="l">
              <a:lnSpc>
                <a:spcPct val="70000"/>
              </a:lnSpc>
              <a:spcBef>
                <a:spcPts val="600"/>
              </a:spcBef>
              <a:spcAft>
                <a:spcPts val="0"/>
              </a:spcAft>
              <a:buClr>
                <a:schemeClr val="dk1"/>
              </a:buClr>
              <a:buSzPts val="1275"/>
              <a:buNone/>
            </a:pPr>
            <a:r>
              <a:t/>
            </a:r>
            <a:endParaRPr sz="1575"/>
          </a:p>
        </p:txBody>
      </p:sp>
      <p:sp>
        <p:nvSpPr>
          <p:cNvPr id="1109" name="Google Shape;1109;g2b21ea831f1_2_126"/>
          <p:cNvSpPr/>
          <p:nvPr/>
        </p:nvSpPr>
        <p:spPr>
          <a:xfrm>
            <a:off x="4457700" y="3314700"/>
            <a:ext cx="228600" cy="2286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110" name="Google Shape;1110;g2b21ea831f1_2_126"/>
          <p:cNvPicPr preferRelativeResize="0"/>
          <p:nvPr/>
        </p:nvPicPr>
        <p:blipFill rotWithShape="1">
          <a:blip r:embed="rId3">
            <a:alphaModFix/>
          </a:blip>
          <a:srcRect b="0" l="0" r="0" t="0"/>
          <a:stretch/>
        </p:blipFill>
        <p:spPr>
          <a:xfrm>
            <a:off x="5243700" y="1448500"/>
            <a:ext cx="3954726" cy="2261598"/>
          </a:xfrm>
          <a:prstGeom prst="rect">
            <a:avLst/>
          </a:prstGeom>
          <a:noFill/>
          <a:ln>
            <a:noFill/>
          </a:ln>
        </p:spPr>
      </p:pic>
      <p:sp>
        <p:nvSpPr>
          <p:cNvPr id="1111" name="Google Shape;1111;g2b21ea831f1_2_126"/>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112" name="Google Shape;1112;g2b21ea831f1_2_126"/>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113" name="Google Shape;1113;g2b21ea831f1_2_12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pic>
        <p:nvPicPr>
          <p:cNvPr id="1114" name="Google Shape;1114;g2b21ea831f1_2_126"/>
          <p:cNvPicPr preferRelativeResize="0"/>
          <p:nvPr/>
        </p:nvPicPr>
        <p:blipFill rotWithShape="1">
          <a:blip r:embed="rId4">
            <a:alphaModFix/>
          </a:blip>
          <a:srcRect b="0" l="0" r="0" t="0"/>
          <a:stretch/>
        </p:blipFill>
        <p:spPr>
          <a:xfrm>
            <a:off x="5309750" y="3978300"/>
            <a:ext cx="3822625" cy="2009874"/>
          </a:xfrm>
          <a:prstGeom prst="rect">
            <a:avLst/>
          </a:prstGeom>
          <a:noFill/>
          <a:ln>
            <a:noFill/>
          </a:ln>
        </p:spPr>
      </p:pic>
    </p:spTree>
  </p:cSld>
  <p:clrMapOvr>
    <a:masterClrMapping/>
  </p:clrMapOvr>
</p:sld>
</file>

<file path=ppt/slides/slide8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8" name="Shape 1118"/>
        <p:cNvGrpSpPr/>
        <p:nvPr/>
      </p:nvGrpSpPr>
      <p:grpSpPr>
        <a:xfrm>
          <a:off x="0" y="0"/>
          <a:ext cx="0" cy="0"/>
          <a:chOff x="0" y="0"/>
          <a:chExt cx="0" cy="0"/>
        </a:xfrm>
      </p:grpSpPr>
      <p:sp>
        <p:nvSpPr>
          <p:cNvPr id="1119" name="Google Shape;1119;g2b21ea831f1_2_136"/>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120" name="Google Shape;1120;g2b21ea831f1_2_136"/>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121" name="Google Shape;1121;g2b21ea831f1_2_13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pic>
        <p:nvPicPr>
          <p:cNvPr id="1122" name="Google Shape;1122;g2b21ea831f1_2_136"/>
          <p:cNvPicPr preferRelativeResize="0"/>
          <p:nvPr/>
        </p:nvPicPr>
        <p:blipFill rotWithShape="1">
          <a:blip r:embed="rId3">
            <a:alphaModFix/>
          </a:blip>
          <a:srcRect b="0" l="0" r="0" t="0"/>
          <a:stretch/>
        </p:blipFill>
        <p:spPr>
          <a:xfrm>
            <a:off x="685800" y="1562369"/>
            <a:ext cx="7772398" cy="3733261"/>
          </a:xfrm>
          <a:prstGeom prst="rect">
            <a:avLst/>
          </a:prstGeom>
          <a:noFill/>
          <a:ln>
            <a:noFill/>
          </a:ln>
        </p:spPr>
      </p:pic>
    </p:spTree>
  </p:cSld>
  <p:clrMapOvr>
    <a:masterClrMapping/>
  </p:clrMapOvr>
</p:sld>
</file>

<file path=ppt/slides/slide8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6" name="Shape 1126"/>
        <p:cNvGrpSpPr/>
        <p:nvPr/>
      </p:nvGrpSpPr>
      <p:grpSpPr>
        <a:xfrm>
          <a:off x="0" y="0"/>
          <a:ext cx="0" cy="0"/>
          <a:chOff x="0" y="0"/>
          <a:chExt cx="0" cy="0"/>
        </a:xfrm>
      </p:grpSpPr>
      <p:sp>
        <p:nvSpPr>
          <p:cNvPr id="1127" name="Google Shape;1127;g2b21ea831f1_2_143"/>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128" name="Google Shape;1128;g2b21ea831f1_2_143"/>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129" name="Google Shape;1129;g2b21ea831f1_2_143"/>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pic>
        <p:nvPicPr>
          <p:cNvPr id="1130" name="Google Shape;1130;g2b21ea831f1_2_143"/>
          <p:cNvPicPr preferRelativeResize="0"/>
          <p:nvPr/>
        </p:nvPicPr>
        <p:blipFill rotWithShape="1">
          <a:blip r:embed="rId3">
            <a:alphaModFix/>
          </a:blip>
          <a:srcRect b="0" l="0" r="0" t="0"/>
          <a:stretch/>
        </p:blipFill>
        <p:spPr>
          <a:xfrm>
            <a:off x="685800" y="1255822"/>
            <a:ext cx="7772399" cy="4346356"/>
          </a:xfrm>
          <a:prstGeom prst="rect">
            <a:avLst/>
          </a:prstGeom>
          <a:noFill/>
          <a:ln>
            <a:noFill/>
          </a:ln>
        </p:spPr>
      </p:pic>
    </p:spTree>
  </p:cSld>
  <p:clrMapOvr>
    <a:masterClrMapping/>
  </p:clrMapOvr>
</p:sld>
</file>

<file path=ppt/slides/slide9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4" name="Shape 1134"/>
        <p:cNvGrpSpPr/>
        <p:nvPr/>
      </p:nvGrpSpPr>
      <p:grpSpPr>
        <a:xfrm>
          <a:off x="0" y="0"/>
          <a:ext cx="0" cy="0"/>
          <a:chOff x="0" y="0"/>
          <a:chExt cx="0" cy="0"/>
        </a:xfrm>
      </p:grpSpPr>
      <p:sp>
        <p:nvSpPr>
          <p:cNvPr id="1135" name="Google Shape;1135;g2b21ea831f1_2_150"/>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136" name="Google Shape;1136;g2b21ea831f1_2_150"/>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
        <p:nvSpPr>
          <p:cNvPr id="1137" name="Google Shape;1137;g2b21ea831f1_2_150"/>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pic>
        <p:nvPicPr>
          <p:cNvPr id="1138" name="Google Shape;1138;g2b21ea831f1_2_150"/>
          <p:cNvPicPr preferRelativeResize="0"/>
          <p:nvPr/>
        </p:nvPicPr>
        <p:blipFill rotWithShape="1">
          <a:blip r:embed="rId3">
            <a:alphaModFix/>
          </a:blip>
          <a:srcRect b="0" l="0" r="0" t="0"/>
          <a:stretch/>
        </p:blipFill>
        <p:spPr>
          <a:xfrm>
            <a:off x="685800" y="711757"/>
            <a:ext cx="7772401" cy="5434487"/>
          </a:xfrm>
          <a:prstGeom prst="rect">
            <a:avLst/>
          </a:prstGeom>
          <a:noFill/>
          <a:ln>
            <a:noFill/>
          </a:ln>
        </p:spPr>
      </p:pic>
    </p:spTree>
  </p:cSld>
  <p:clrMapOvr>
    <a:masterClrMapping/>
  </p:clrMapOvr>
</p:sld>
</file>

<file path=ppt/slides/slide9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2" name="Shape 1142"/>
        <p:cNvGrpSpPr/>
        <p:nvPr/>
      </p:nvGrpSpPr>
      <p:grpSpPr>
        <a:xfrm>
          <a:off x="0" y="0"/>
          <a:ext cx="0" cy="0"/>
          <a:chOff x="0" y="0"/>
          <a:chExt cx="0" cy="0"/>
        </a:xfrm>
      </p:grpSpPr>
      <p:sp>
        <p:nvSpPr>
          <p:cNvPr id="1143" name="Google Shape;1143;g2b21ea831f1_2_157"/>
          <p:cNvSpPr txBox="1"/>
          <p:nvPr>
            <p:ph type="ctrTitle"/>
          </p:nvPr>
        </p:nvSpPr>
        <p:spPr>
          <a:xfrm>
            <a:off x="685800" y="1122363"/>
            <a:ext cx="77724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US">
                <a:solidFill>
                  <a:schemeClr val="dk1"/>
                </a:solidFill>
              </a:rPr>
              <a:t>Thermal Guideline Brief</a:t>
            </a:r>
            <a:endParaRPr/>
          </a:p>
        </p:txBody>
      </p:sp>
      <p:sp>
        <p:nvSpPr>
          <p:cNvPr id="1144" name="Google Shape;1144;g2b21ea831f1_2_157"/>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0">
            <a:normAutofit/>
          </a:bodyPr>
          <a:lstStyle/>
          <a:p>
            <a:pPr indent="0" lvl="0" marL="0" rtl="0" algn="ctr">
              <a:lnSpc>
                <a:spcPct val="90000"/>
              </a:lnSpc>
              <a:spcBef>
                <a:spcPts val="0"/>
              </a:spcBef>
              <a:spcAft>
                <a:spcPts val="0"/>
              </a:spcAft>
              <a:buClr>
                <a:schemeClr val="dk1"/>
              </a:buClr>
              <a:buSzPts val="2400"/>
              <a:buNone/>
            </a:pPr>
            <a:r>
              <a:rPr lang="en-US"/>
              <a:t>Dustin Demetriou</a:t>
            </a:r>
            <a:endParaRPr/>
          </a:p>
        </p:txBody>
      </p:sp>
      <p:sp>
        <p:nvSpPr>
          <p:cNvPr id="1145" name="Google Shape;1145;g2b21ea831f1_2_157"/>
          <p:cNvSpPr txBox="1"/>
          <p:nvPr>
            <p:ph idx="10" type="dt"/>
          </p:nvPr>
        </p:nvSpPr>
        <p:spPr>
          <a:xfrm>
            <a:off x="628650" y="6454329"/>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1/22/24</a:t>
            </a:r>
            <a:endParaRPr/>
          </a:p>
        </p:txBody>
      </p:sp>
      <p:sp>
        <p:nvSpPr>
          <p:cNvPr id="1146" name="Google Shape;1146;g2b21ea831f1_2_157"/>
          <p:cNvSpPr txBox="1"/>
          <p:nvPr>
            <p:ph idx="11" type="ftr"/>
          </p:nvPr>
        </p:nvSpPr>
        <p:spPr>
          <a:xfrm>
            <a:off x="3028950" y="6454329"/>
            <a:ext cx="3086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p:txBody>
      </p:sp>
      <p:sp>
        <p:nvSpPr>
          <p:cNvPr id="1147" name="Google Shape;1147;g2b21ea831f1_2_157"/>
          <p:cNvSpPr txBox="1"/>
          <p:nvPr>
            <p:ph idx="12" type="sldNum"/>
          </p:nvPr>
        </p:nvSpPr>
        <p:spPr>
          <a:xfrm>
            <a:off x="6457950" y="6454329"/>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9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1" name="Shape 1151"/>
        <p:cNvGrpSpPr/>
        <p:nvPr/>
      </p:nvGrpSpPr>
      <p:grpSpPr>
        <a:xfrm>
          <a:off x="0" y="0"/>
          <a:ext cx="0" cy="0"/>
          <a:chOff x="0" y="0"/>
          <a:chExt cx="0" cy="0"/>
        </a:xfrm>
      </p:grpSpPr>
      <p:sp>
        <p:nvSpPr>
          <p:cNvPr id="1152" name="Google Shape;1152;p68"/>
          <p:cNvSpPr/>
          <p:nvPr/>
        </p:nvSpPr>
        <p:spPr>
          <a:xfrm>
            <a:off x="914400" y="2971804"/>
            <a:ext cx="7467600"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70C0"/>
              </a:buClr>
              <a:buSzPts val="2600"/>
              <a:buFont typeface="Noto Sans Symbols"/>
              <a:buNone/>
            </a:pPr>
            <a:r>
              <a:rPr b="1" lang="en-US" sz="4000">
                <a:solidFill>
                  <a:srgbClr val="0070C0"/>
                </a:solidFill>
                <a:latin typeface="Arial"/>
                <a:ea typeface="Arial"/>
                <a:cs typeface="Arial"/>
                <a:sym typeface="Arial"/>
              </a:rPr>
              <a:t>TC 9.9 Website: </a:t>
            </a:r>
            <a:r>
              <a:rPr lang="en-US" sz="4000" u="sng">
                <a:solidFill>
                  <a:srgbClr val="0070C0"/>
                </a:solidFill>
                <a:latin typeface="Arial"/>
                <a:ea typeface="Arial"/>
                <a:cs typeface="Arial"/>
                <a:sym typeface="Arial"/>
                <a:hlinkClick r:id="rId3">
                  <a:extLst>
                    <a:ext uri="{A12FA001-AC4F-418D-AE19-62706E023703}">
                      <ahyp:hlinkClr val="tx"/>
                    </a:ext>
                  </a:extLst>
                </a:hlinkClick>
              </a:rPr>
              <a:t>tc0909.ashraetcs.org</a:t>
            </a:r>
            <a:endParaRPr sz="4000">
              <a:solidFill>
                <a:srgbClr val="0070C0"/>
              </a:solidFill>
              <a:latin typeface="Arial"/>
              <a:ea typeface="Arial"/>
              <a:cs typeface="Arial"/>
              <a:sym typeface="Arial"/>
            </a:endParaRPr>
          </a:p>
        </p:txBody>
      </p:sp>
      <p:sp>
        <p:nvSpPr>
          <p:cNvPr id="1153" name="Google Shape;1153;p68"/>
          <p:cNvSpPr txBox="1"/>
          <p:nvPr/>
        </p:nvSpPr>
        <p:spPr>
          <a:xfrm>
            <a:off x="533400" y="1752600"/>
            <a:ext cx="8229600" cy="914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5400">
                <a:solidFill>
                  <a:srgbClr val="0070C0"/>
                </a:solidFill>
                <a:latin typeface="Calibri"/>
                <a:ea typeface="Calibri"/>
                <a:cs typeface="Calibri"/>
                <a:sym typeface="Calibri"/>
              </a:rPr>
              <a:t>Thank You</a:t>
            </a:r>
            <a:endParaRPr/>
          </a:p>
        </p:txBody>
      </p:sp>
      <p:sp>
        <p:nvSpPr>
          <p:cNvPr id="1154" name="Google Shape;1154;p68"/>
          <p:cNvSpPr txBox="1"/>
          <p:nvPr/>
        </p:nvSpPr>
        <p:spPr>
          <a:xfrm>
            <a:off x="7810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1155" name="Google Shape;1155;p68"/>
          <p:cNvSpPr txBox="1"/>
          <p:nvPr/>
        </p:nvSpPr>
        <p:spPr>
          <a:xfrm>
            <a:off x="66103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1156" name="Google Shape;1156;p68"/>
          <p:cNvSpPr txBox="1"/>
          <p:nvPr/>
        </p:nvSpPr>
        <p:spPr>
          <a:xfrm>
            <a:off x="27880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9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1" name="Shape 1161"/>
        <p:cNvGrpSpPr/>
        <p:nvPr/>
      </p:nvGrpSpPr>
      <p:grpSpPr>
        <a:xfrm>
          <a:off x="0" y="0"/>
          <a:ext cx="0" cy="0"/>
          <a:chOff x="0" y="0"/>
          <a:chExt cx="0" cy="0"/>
        </a:xfrm>
      </p:grpSpPr>
      <p:sp>
        <p:nvSpPr>
          <p:cNvPr id="1162" name="Google Shape;1162;g2b19f296ab3_0_333"/>
          <p:cNvSpPr txBox="1"/>
          <p:nvPr>
            <p:ph type="title"/>
          </p:nvPr>
        </p:nvSpPr>
        <p:spPr>
          <a:xfrm>
            <a:off x="628651"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Attendance</a:t>
            </a:r>
            <a:endParaRPr/>
          </a:p>
        </p:txBody>
      </p:sp>
      <p:sp>
        <p:nvSpPr>
          <p:cNvPr id="1163" name="Google Shape;1163;g2b19f296ab3_0_333"/>
          <p:cNvSpPr/>
          <p:nvPr/>
        </p:nvSpPr>
        <p:spPr>
          <a:xfrm>
            <a:off x="4353818" y="987909"/>
            <a:ext cx="4643100" cy="147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Attendance is being recorded using a Google Form. Please make sure you complete the form 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sp>
        <p:nvSpPr>
          <p:cNvPr id="1164" name="Google Shape;1164;g2b19f296ab3_0_333"/>
          <p:cNvSpPr/>
          <p:nvPr/>
        </p:nvSpPr>
        <p:spPr>
          <a:xfrm>
            <a:off x="4541105" y="2519498"/>
            <a:ext cx="3886200" cy="36930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1100"/>
              <a:buFont typeface="Arial"/>
              <a:buNone/>
            </a:pPr>
            <a:r>
              <a:rPr lang="en-US" sz="1600">
                <a:solidFill>
                  <a:schemeClr val="dk1"/>
                </a:solidFill>
              </a:rPr>
              <a:t>https://forms.gle/wjboSPgW6yQecKsW8</a:t>
            </a:r>
            <a:endParaRPr b="0" i="0" sz="2300" u="none" cap="none" strike="noStrike">
              <a:solidFill>
                <a:schemeClr val="dk1"/>
              </a:solidFill>
              <a:latin typeface="Calibri"/>
              <a:ea typeface="Calibri"/>
              <a:cs typeface="Calibri"/>
              <a:sym typeface="Calibri"/>
            </a:endParaRPr>
          </a:p>
        </p:txBody>
      </p:sp>
      <p:sp>
        <p:nvSpPr>
          <p:cNvPr id="1165" name="Google Shape;1165;g2b19f296ab3_0_333"/>
          <p:cNvSpPr/>
          <p:nvPr/>
        </p:nvSpPr>
        <p:spPr>
          <a:xfrm>
            <a:off x="4353817" y="3302663"/>
            <a:ext cx="4643100" cy="923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Or use the QR Code below:</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pic>
        <p:nvPicPr>
          <p:cNvPr id="1166" name="Google Shape;1166;g2b19f296ab3_0_333"/>
          <p:cNvPicPr preferRelativeResize="0"/>
          <p:nvPr/>
        </p:nvPicPr>
        <p:blipFill>
          <a:blip r:embed="rId3">
            <a:alphaModFix/>
          </a:blip>
          <a:stretch>
            <a:fillRect/>
          </a:stretch>
        </p:blipFill>
        <p:spPr>
          <a:xfrm>
            <a:off x="5279928" y="3786102"/>
            <a:ext cx="2408575" cy="2408575"/>
          </a:xfrm>
          <a:prstGeom prst="rect">
            <a:avLst/>
          </a:prstGeom>
          <a:noFill/>
          <a:ln>
            <a:noFill/>
          </a:ln>
        </p:spPr>
      </p:pic>
      <p:pic>
        <p:nvPicPr>
          <p:cNvPr id="1167" name="Google Shape;1167;g2b19f296ab3_0_333"/>
          <p:cNvPicPr preferRelativeResize="0"/>
          <p:nvPr/>
        </p:nvPicPr>
        <p:blipFill>
          <a:blip r:embed="rId4">
            <a:alphaModFix/>
          </a:blip>
          <a:stretch>
            <a:fillRect/>
          </a:stretch>
        </p:blipFill>
        <p:spPr>
          <a:xfrm>
            <a:off x="96375" y="890650"/>
            <a:ext cx="4305924" cy="5304025"/>
          </a:xfrm>
          <a:prstGeom prst="rect">
            <a:avLst/>
          </a:prstGeom>
          <a:noFill/>
          <a:ln>
            <a:noFill/>
          </a:ln>
        </p:spPr>
      </p:pic>
      <p:sp>
        <p:nvSpPr>
          <p:cNvPr id="1168" name="Google Shape;1168;g2b19f296ab3_0_333"/>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1169" name="Google Shape;1169;g2b19f296ab3_0_333"/>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1170" name="Google Shape;1170;g2b19f296ab3_0_333"/>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9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4" name="Shape 1174"/>
        <p:cNvGrpSpPr/>
        <p:nvPr/>
      </p:nvGrpSpPr>
      <p:grpSpPr>
        <a:xfrm>
          <a:off x="0" y="0"/>
          <a:ext cx="0" cy="0"/>
          <a:chOff x="0" y="0"/>
          <a:chExt cx="0" cy="0"/>
        </a:xfrm>
      </p:grpSpPr>
      <p:sp>
        <p:nvSpPr>
          <p:cNvPr id="1175" name="Google Shape;1175;g26643c07b1a_0_84"/>
          <p:cNvSpPr txBox="1"/>
          <p:nvPr>
            <p:ph type="title"/>
          </p:nvPr>
        </p:nvSpPr>
        <p:spPr>
          <a:xfrm>
            <a:off x="623888" y="1709743"/>
            <a:ext cx="7886700" cy="2852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Publications Work Session</a:t>
            </a:r>
            <a:endParaRPr/>
          </a:p>
        </p:txBody>
      </p:sp>
      <p:sp>
        <p:nvSpPr>
          <p:cNvPr id="1176" name="Google Shape;1176;g26643c07b1a_0_84"/>
          <p:cNvSpPr txBox="1"/>
          <p:nvPr>
            <p:ph idx="1" type="body"/>
          </p:nvPr>
        </p:nvSpPr>
        <p:spPr>
          <a:xfrm>
            <a:off x="623888" y="4589468"/>
            <a:ext cx="7886700" cy="1500300"/>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3600"/>
              <a:buNone/>
            </a:pPr>
            <a:r>
              <a:rPr lang="en-US" sz="3600">
                <a:latin typeface="Calibri"/>
                <a:ea typeface="Calibri"/>
                <a:cs typeface="Calibri"/>
                <a:sym typeface="Calibri"/>
              </a:rPr>
              <a:t>Don Beaty</a:t>
            </a:r>
            <a:endParaRPr/>
          </a:p>
        </p:txBody>
      </p:sp>
      <p:sp>
        <p:nvSpPr>
          <p:cNvPr id="1177" name="Google Shape;1177;g26643c07b1a_0_84"/>
          <p:cNvSpPr txBox="1"/>
          <p:nvPr/>
        </p:nvSpPr>
        <p:spPr>
          <a:xfrm>
            <a:off x="7810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1178" name="Google Shape;1178;g26643c07b1a_0_84"/>
          <p:cNvSpPr txBox="1"/>
          <p:nvPr/>
        </p:nvSpPr>
        <p:spPr>
          <a:xfrm>
            <a:off x="66103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1179" name="Google Shape;1179;g26643c07b1a_0_84"/>
          <p:cNvSpPr txBox="1"/>
          <p:nvPr/>
        </p:nvSpPr>
        <p:spPr>
          <a:xfrm>
            <a:off x="27880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9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3" name="Shape 1183"/>
        <p:cNvGrpSpPr/>
        <p:nvPr/>
      </p:nvGrpSpPr>
      <p:grpSpPr>
        <a:xfrm>
          <a:off x="0" y="0"/>
          <a:ext cx="0" cy="0"/>
          <a:chOff x="0" y="0"/>
          <a:chExt cx="0" cy="0"/>
        </a:xfrm>
      </p:grpSpPr>
      <p:grpSp>
        <p:nvGrpSpPr>
          <p:cNvPr id="1184" name="Google Shape;1184;g2b21ea831f1_2_334"/>
          <p:cNvGrpSpPr/>
          <p:nvPr/>
        </p:nvGrpSpPr>
        <p:grpSpPr>
          <a:xfrm>
            <a:off x="72720" y="634146"/>
            <a:ext cx="8954775" cy="6261651"/>
            <a:chOff x="542734" y="1593691"/>
            <a:chExt cx="11939700" cy="5650800"/>
          </a:xfrm>
        </p:grpSpPr>
        <p:pic>
          <p:nvPicPr>
            <p:cNvPr descr="Blue Lines over White Background Powerpoint Template" id="1185" name="Google Shape;1185;g2b21ea831f1_2_334"/>
            <p:cNvPicPr preferRelativeResize="0"/>
            <p:nvPr/>
          </p:nvPicPr>
          <p:blipFill rotWithShape="1">
            <a:blip r:embed="rId3">
              <a:alphaModFix amt="57000"/>
            </a:blip>
            <a:srcRect b="0" l="0" r="0" t="38953"/>
            <a:stretch/>
          </p:blipFill>
          <p:spPr>
            <a:xfrm>
              <a:off x="685816" y="1776886"/>
              <a:ext cx="10439400" cy="2698405"/>
            </a:xfrm>
            <a:prstGeom prst="rect">
              <a:avLst/>
            </a:prstGeom>
            <a:noFill/>
            <a:ln>
              <a:noFill/>
            </a:ln>
          </p:spPr>
        </p:pic>
        <p:sp>
          <p:nvSpPr>
            <p:cNvPr id="1186" name="Google Shape;1186;g2b21ea831f1_2_334"/>
            <p:cNvSpPr/>
            <p:nvPr/>
          </p:nvSpPr>
          <p:spPr>
            <a:xfrm>
              <a:off x="542734" y="1593691"/>
              <a:ext cx="11939700" cy="5650800"/>
            </a:xfrm>
            <a:prstGeom prst="rect">
              <a:avLst/>
            </a:prstGeom>
            <a:noFill/>
            <a:ln>
              <a:noFill/>
            </a:ln>
          </p:spPr>
          <p:txBody>
            <a:bodyPr anchorCtr="0" anchor="t" bIns="33600" lIns="67225" spcFirstLastPara="1" rIns="67225" wrap="square" tIns="33600">
              <a:noAutofit/>
            </a:bodyPr>
            <a:lstStyle/>
            <a:p>
              <a:pPr indent="0" lvl="0" marL="0" marR="0" rtl="0" algn="ctr">
                <a:spcBef>
                  <a:spcPts val="0"/>
                </a:spcBef>
                <a:spcAft>
                  <a:spcPts val="0"/>
                </a:spcAft>
                <a:buNone/>
              </a:pPr>
              <a:r>
                <a:t/>
              </a:r>
              <a:endParaRPr b="1" i="0" sz="1000" u="none" cap="none" strike="noStrike">
                <a:solidFill>
                  <a:srgbClr val="3F3F3F"/>
                </a:solidFill>
                <a:latin typeface="Arial"/>
                <a:ea typeface="Arial"/>
                <a:cs typeface="Arial"/>
                <a:sym typeface="Arial"/>
              </a:endParaRPr>
            </a:p>
            <a:p>
              <a:pPr indent="0" lvl="0" marL="0" marR="0" rtl="0" algn="l">
                <a:lnSpc>
                  <a:spcPct val="150000"/>
                </a:lnSpc>
                <a:spcBef>
                  <a:spcPts val="0"/>
                </a:spcBef>
                <a:spcAft>
                  <a:spcPts val="0"/>
                </a:spcAft>
                <a:buNone/>
              </a:pPr>
              <a:r>
                <a:rPr b="1" i="0" lang="en-US" sz="1800" u="sng" cap="none" strike="noStrike">
                  <a:solidFill>
                    <a:schemeClr val="dk1"/>
                  </a:solidFill>
                  <a:highlight>
                    <a:srgbClr val="FFFF00"/>
                  </a:highlight>
                  <a:latin typeface="Arial Black"/>
                  <a:ea typeface="Arial Black"/>
                  <a:cs typeface="Arial Black"/>
                  <a:sym typeface="Arial Black"/>
                </a:rPr>
                <a:t>Mission: </a:t>
              </a:r>
              <a:br>
                <a:rPr b="1" i="0" lang="en-US" sz="1800" u="none" cap="none" strike="noStrike">
                  <a:solidFill>
                    <a:schemeClr val="dk1"/>
                  </a:solidFill>
                  <a:highlight>
                    <a:srgbClr val="FFFF00"/>
                  </a:highlight>
                  <a:latin typeface="Arial Black"/>
                  <a:ea typeface="Arial Black"/>
                  <a:cs typeface="Arial Black"/>
                  <a:sym typeface="Arial Black"/>
                </a:rPr>
              </a:br>
              <a:r>
                <a:rPr b="1" i="0" lang="en-US" sz="1800" u="none" cap="none" strike="noStrike">
                  <a:solidFill>
                    <a:schemeClr val="dk1"/>
                  </a:solidFill>
                  <a:highlight>
                    <a:srgbClr val="FFFF00"/>
                  </a:highlight>
                  <a:latin typeface="Arial"/>
                  <a:ea typeface="Arial"/>
                  <a:cs typeface="Arial"/>
                  <a:sym typeface="Arial"/>
                </a:rPr>
                <a:t>Provide timely updates about ITE changes impacting data center infrastructure.</a:t>
              </a:r>
              <a:endParaRPr sz="1000"/>
            </a:p>
            <a:p>
              <a:pPr indent="0" lvl="0" marL="0" marR="0" rtl="0" algn="l">
                <a:lnSpc>
                  <a:spcPct val="150000"/>
                </a:lnSpc>
                <a:spcBef>
                  <a:spcPts val="2200"/>
                </a:spcBef>
                <a:spcAft>
                  <a:spcPts val="0"/>
                </a:spcAft>
                <a:buNone/>
              </a:pPr>
              <a:r>
                <a:rPr b="1" i="0" lang="en-US" sz="1800" u="sng" cap="none" strike="noStrike">
                  <a:solidFill>
                    <a:schemeClr val="dk1"/>
                  </a:solidFill>
                  <a:latin typeface="Arial Black"/>
                  <a:ea typeface="Arial Black"/>
                  <a:cs typeface="Arial Black"/>
                  <a:sym typeface="Arial Black"/>
                </a:rPr>
                <a:t>Original Goals: </a:t>
              </a:r>
              <a:br>
                <a:rPr b="1" i="0" lang="en-US" sz="1800" u="none" cap="none" strike="noStrike">
                  <a:solidFill>
                    <a:schemeClr val="dk1"/>
                  </a:solidFill>
                  <a:latin typeface="Arial Black"/>
                  <a:ea typeface="Arial Black"/>
                  <a:cs typeface="Arial Black"/>
                  <a:sym typeface="Arial Black"/>
                </a:rPr>
              </a:br>
              <a:r>
                <a:rPr b="1" i="0" lang="en-US" sz="1800" u="none" cap="none" strike="noStrike">
                  <a:solidFill>
                    <a:schemeClr val="dk1"/>
                  </a:solidFill>
                  <a:latin typeface="Arial"/>
                  <a:ea typeface="Arial"/>
                  <a:cs typeface="Arial"/>
                  <a:sym typeface="Arial"/>
                </a:rPr>
                <a:t>1.)  Quicker content updates         2.)  Greatly increase # of people accessing our content</a:t>
              </a:r>
              <a:endParaRPr sz="1000"/>
            </a:p>
            <a:p>
              <a:pPr indent="0" lvl="0" marL="0" marR="0" rtl="0" algn="l">
                <a:lnSpc>
                  <a:spcPct val="150000"/>
                </a:lnSpc>
                <a:spcBef>
                  <a:spcPts val="2200"/>
                </a:spcBef>
                <a:spcAft>
                  <a:spcPts val="0"/>
                </a:spcAft>
                <a:buNone/>
              </a:pPr>
              <a:r>
                <a:rPr b="1" i="0" lang="en-US" sz="1800" u="sng" cap="none" strike="noStrike">
                  <a:solidFill>
                    <a:schemeClr val="dk1"/>
                  </a:solidFill>
                  <a:latin typeface="Arial Black"/>
                  <a:ea typeface="Arial Black"/>
                  <a:cs typeface="Arial Black"/>
                  <a:sym typeface="Arial Black"/>
                </a:rPr>
                <a:t>Obstacle: </a:t>
              </a:r>
              <a:br>
                <a:rPr b="1" i="0" lang="en-US" sz="1800" u="none" cap="none" strike="noStrike">
                  <a:solidFill>
                    <a:schemeClr val="dk1"/>
                  </a:solidFill>
                  <a:latin typeface="Arial Black"/>
                  <a:ea typeface="Arial Black"/>
                  <a:cs typeface="Arial Black"/>
                  <a:sym typeface="Arial Black"/>
                </a:rPr>
              </a:br>
              <a:r>
                <a:rPr b="1" i="0" lang="en-US" sz="1800" u="none" cap="none" strike="noStrike">
                  <a:solidFill>
                    <a:schemeClr val="dk1"/>
                  </a:solidFill>
                  <a:latin typeface="Arial"/>
                  <a:ea typeface="Arial"/>
                  <a:cs typeface="Arial"/>
                  <a:sym typeface="Arial"/>
                </a:rPr>
                <a:t>1.)  Ashrae has no inhouse Wikipedia Platform expertise (have to outsource)</a:t>
              </a:r>
              <a:endParaRPr sz="1000"/>
            </a:p>
            <a:p>
              <a:pPr indent="0" lvl="0" marL="0" marR="0" rtl="0" algn="l">
                <a:spcBef>
                  <a:spcPts val="0"/>
                </a:spcBef>
                <a:spcAft>
                  <a:spcPts val="0"/>
                </a:spcAft>
                <a:buNone/>
              </a:pPr>
              <a:r>
                <a:rPr b="1" i="0" lang="en-US" sz="1800" u="none" cap="none" strike="noStrike">
                  <a:solidFill>
                    <a:schemeClr val="dk1"/>
                  </a:solidFill>
                  <a:latin typeface="Arial"/>
                  <a:ea typeface="Arial"/>
                  <a:cs typeface="Arial"/>
                  <a:sym typeface="Arial"/>
                </a:rPr>
                <a:t>2.)  Outsourcing would greatly increase online subscription cost</a:t>
              </a:r>
              <a:endParaRPr sz="1000"/>
            </a:p>
            <a:p>
              <a:pPr indent="0" lvl="0" marL="0" marR="0" rtl="0" algn="l">
                <a:lnSpc>
                  <a:spcPct val="150000"/>
                </a:lnSpc>
                <a:spcBef>
                  <a:spcPts val="2200"/>
                </a:spcBef>
                <a:spcAft>
                  <a:spcPts val="0"/>
                </a:spcAft>
                <a:buNone/>
              </a:pPr>
              <a:r>
                <a:rPr b="1" i="0" lang="en-US" sz="1800" u="sng" cap="none" strike="noStrike">
                  <a:solidFill>
                    <a:schemeClr val="dk1"/>
                  </a:solidFill>
                  <a:latin typeface="Arial Black"/>
                  <a:ea typeface="Arial Black"/>
                  <a:cs typeface="Arial Black"/>
                  <a:sym typeface="Arial Black"/>
                </a:rPr>
                <a:t>Solution:  </a:t>
              </a:r>
              <a:r>
                <a:rPr b="1" i="0" lang="en-US" sz="1800" u="none" cap="none" strike="noStrike">
                  <a:solidFill>
                    <a:schemeClr val="dk1"/>
                  </a:solidFill>
                  <a:latin typeface="Arial"/>
                  <a:ea typeface="Arial"/>
                  <a:cs typeface="Arial"/>
                  <a:sym typeface="Arial"/>
                </a:rPr>
                <a:t>Use Sharepoint Platform instead</a:t>
              </a:r>
              <a:br>
                <a:rPr b="1" i="0" lang="en-US" sz="1800" u="none" cap="none" strike="noStrike">
                  <a:solidFill>
                    <a:schemeClr val="dk1"/>
                  </a:solidFill>
                  <a:latin typeface="Arial Black"/>
                  <a:ea typeface="Arial Black"/>
                  <a:cs typeface="Arial Black"/>
                  <a:sym typeface="Arial Black"/>
                </a:rPr>
              </a:br>
              <a:r>
                <a:rPr b="1" i="0" lang="en-US" sz="1800" u="none" cap="none" strike="noStrike">
                  <a:solidFill>
                    <a:schemeClr val="dk1"/>
                  </a:solidFill>
                  <a:latin typeface="Arial"/>
                  <a:ea typeface="Arial"/>
                  <a:cs typeface="Arial"/>
                  <a:sym typeface="Arial"/>
                </a:rPr>
                <a:t>Reduces online subscription cost to hopefully $5 / month or less</a:t>
              </a:r>
              <a:endParaRPr sz="1000"/>
            </a:p>
            <a:p>
              <a:pPr indent="0" lvl="0" marL="0" marR="0" rtl="0" algn="l">
                <a:lnSpc>
                  <a:spcPct val="150000"/>
                </a:lnSpc>
                <a:spcBef>
                  <a:spcPts val="1300"/>
                </a:spcBef>
                <a:spcAft>
                  <a:spcPts val="0"/>
                </a:spcAft>
                <a:buNone/>
              </a:pPr>
              <a:r>
                <a:t/>
              </a:r>
              <a:endParaRPr b="1" i="0" sz="1900" u="none" cap="none" strike="noStrike">
                <a:solidFill>
                  <a:schemeClr val="dk1"/>
                </a:solidFill>
                <a:latin typeface="Arial"/>
                <a:ea typeface="Arial"/>
                <a:cs typeface="Arial"/>
                <a:sym typeface="Arial"/>
              </a:endParaRPr>
            </a:p>
          </p:txBody>
        </p:sp>
      </p:grpSp>
      <p:sp>
        <p:nvSpPr>
          <p:cNvPr id="1187" name="Google Shape;1187;g2b21ea831f1_2_334"/>
          <p:cNvSpPr txBox="1"/>
          <p:nvPr>
            <p:ph idx="4294967295" type="sldNum"/>
          </p:nvPr>
        </p:nvSpPr>
        <p:spPr>
          <a:xfrm>
            <a:off x="4378363" y="6493371"/>
            <a:ext cx="483900" cy="2598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sz="1500">
                <a:solidFill>
                  <a:srgbClr val="000000"/>
                </a:solidFill>
                <a:latin typeface="Arial Black"/>
                <a:ea typeface="Arial Black"/>
                <a:cs typeface="Arial Black"/>
                <a:sym typeface="Arial Black"/>
              </a:rPr>
              <a:t>‹#›</a:t>
            </a:fld>
            <a:endParaRPr sz="1500">
              <a:solidFill>
                <a:srgbClr val="000000"/>
              </a:solidFill>
              <a:latin typeface="Arial Black"/>
              <a:ea typeface="Arial Black"/>
              <a:cs typeface="Arial Black"/>
              <a:sym typeface="Arial Black"/>
            </a:endParaRPr>
          </a:p>
        </p:txBody>
      </p:sp>
      <p:sp>
        <p:nvSpPr>
          <p:cNvPr id="1188" name="Google Shape;1188;g2b21ea831f1_2_334"/>
          <p:cNvSpPr txBox="1"/>
          <p:nvPr/>
        </p:nvSpPr>
        <p:spPr>
          <a:xfrm>
            <a:off x="0" y="125104"/>
            <a:ext cx="9027600" cy="391200"/>
          </a:xfrm>
          <a:prstGeom prst="rect">
            <a:avLst/>
          </a:prstGeom>
          <a:noFill/>
          <a:ln>
            <a:noFill/>
          </a:ln>
        </p:spPr>
        <p:txBody>
          <a:bodyPr anchorCtr="0" anchor="t" bIns="33600" lIns="67225" spcFirstLastPara="1" rIns="67225" wrap="square" tIns="33600">
            <a:spAutoFit/>
          </a:bodyPr>
          <a:lstStyle/>
          <a:p>
            <a:pPr indent="0" lvl="0" marL="0" marR="0" rtl="0" algn="ctr">
              <a:spcBef>
                <a:spcPts val="0"/>
              </a:spcBef>
              <a:spcAft>
                <a:spcPts val="0"/>
              </a:spcAft>
              <a:buNone/>
            </a:pPr>
            <a:r>
              <a:rPr b="1" i="0" lang="en-US" sz="2100" u="none" cap="none" strike="noStrike">
                <a:solidFill>
                  <a:srgbClr val="3F3F3F"/>
                </a:solidFill>
                <a:latin typeface="Arial"/>
                <a:ea typeface="Arial"/>
                <a:cs typeface="Arial"/>
                <a:sym typeface="Arial"/>
              </a:rPr>
              <a:t>Physical Books Transition to Online Encyclopedia, Wiki, or Info Sys</a:t>
            </a:r>
            <a:r>
              <a:rPr b="1" i="0" lang="en-US" sz="2000" u="none" cap="none" strike="noStrike">
                <a:solidFill>
                  <a:schemeClr val="dk1"/>
                </a:solidFill>
                <a:latin typeface="Arial"/>
                <a:ea typeface="Arial"/>
                <a:cs typeface="Arial"/>
                <a:sym typeface="Arial"/>
              </a:rPr>
              <a:t>	   </a:t>
            </a:r>
            <a:endParaRPr sz="1000"/>
          </a:p>
        </p:txBody>
      </p:sp>
    </p:spTree>
  </p:cSld>
  <p:clrMapOvr>
    <a:masterClrMapping/>
  </p:clrMapOvr>
</p:sld>
</file>

<file path=ppt/slides/slide9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2" name="Shape 1192"/>
        <p:cNvGrpSpPr/>
        <p:nvPr/>
      </p:nvGrpSpPr>
      <p:grpSpPr>
        <a:xfrm>
          <a:off x="0" y="0"/>
          <a:ext cx="0" cy="0"/>
          <a:chOff x="0" y="0"/>
          <a:chExt cx="0" cy="0"/>
        </a:xfrm>
      </p:grpSpPr>
      <p:sp>
        <p:nvSpPr>
          <p:cNvPr id="1193" name="Google Shape;1193;g2b21ea831f1_2_342"/>
          <p:cNvSpPr txBox="1"/>
          <p:nvPr>
            <p:ph idx="1" type="body"/>
          </p:nvPr>
        </p:nvSpPr>
        <p:spPr>
          <a:xfrm>
            <a:off x="92679" y="982846"/>
            <a:ext cx="8919000" cy="5369700"/>
          </a:xfrm>
          <a:prstGeom prst="rect">
            <a:avLst/>
          </a:prstGeom>
          <a:noFill/>
          <a:ln>
            <a:noFill/>
          </a:ln>
        </p:spPr>
        <p:txBody>
          <a:bodyPr anchorCtr="0" anchor="t" bIns="36500" lIns="72975" spcFirstLastPara="1" rIns="72975" wrap="square" tIns="36500">
            <a:normAutofit lnSpcReduction="10000"/>
          </a:bodyPr>
          <a:lstStyle/>
          <a:p>
            <a:pPr indent="-114300" lvl="0" marL="63500" rtl="0" algn="l">
              <a:spcBef>
                <a:spcPts val="0"/>
              </a:spcBef>
              <a:spcAft>
                <a:spcPts val="0"/>
              </a:spcAft>
              <a:buClr>
                <a:schemeClr val="dk1"/>
              </a:buClr>
              <a:buSzPts val="1800"/>
              <a:buChar char="▪"/>
            </a:pPr>
            <a:r>
              <a:rPr b="1" i="0" lang="en-US" sz="1800" u="sng" cap="none" strike="noStrike">
                <a:latin typeface="Arial Black"/>
                <a:ea typeface="Arial Black"/>
                <a:cs typeface="Arial Black"/>
                <a:sym typeface="Arial Black"/>
              </a:rPr>
              <a:t>Original Concept: </a:t>
            </a:r>
            <a:br>
              <a:rPr b="1" i="0" lang="en-US" sz="1800" u="none" cap="none" strike="noStrike">
                <a:latin typeface="Arial Black"/>
                <a:ea typeface="Arial Black"/>
                <a:cs typeface="Arial Black"/>
                <a:sym typeface="Arial Black"/>
              </a:rPr>
            </a:br>
            <a:endParaRPr b="1" i="0" sz="1800" u="none" cap="none" strike="noStrike">
              <a:latin typeface="Arial Black"/>
              <a:ea typeface="Arial Black"/>
              <a:cs typeface="Arial Black"/>
              <a:sym typeface="Arial Black"/>
            </a:endParaRPr>
          </a:p>
          <a:p>
            <a:pPr indent="-114300" lvl="0" marL="63500" rtl="0" algn="l">
              <a:spcBef>
                <a:spcPts val="500"/>
              </a:spcBef>
              <a:spcAft>
                <a:spcPts val="0"/>
              </a:spcAft>
              <a:buClr>
                <a:schemeClr val="dk1"/>
              </a:buClr>
              <a:buSzPts val="1800"/>
              <a:buChar char="▪"/>
            </a:pPr>
            <a:r>
              <a:rPr b="1" i="0" lang="en-US" sz="1800" u="none" cap="none" strike="noStrike">
                <a:latin typeface="Arial Black"/>
                <a:ea typeface="Arial Black"/>
                <a:cs typeface="Arial Black"/>
                <a:sym typeface="Arial Black"/>
              </a:rPr>
              <a:t>Step 1 - </a:t>
            </a:r>
            <a:r>
              <a:rPr b="1" i="0" lang="en-US" sz="1800" u="none" cap="none" strike="noStrike">
                <a:latin typeface="Arial"/>
                <a:ea typeface="Arial"/>
                <a:cs typeface="Arial"/>
                <a:sym typeface="Arial"/>
              </a:rPr>
              <a:t>Create Online version of Books 1, 3, &amp; 4</a:t>
            </a:r>
            <a:endParaRPr/>
          </a:p>
          <a:p>
            <a:pPr indent="-114300" lvl="0" marL="63500" rtl="0" algn="l">
              <a:spcBef>
                <a:spcPts val="2000"/>
              </a:spcBef>
              <a:spcAft>
                <a:spcPts val="0"/>
              </a:spcAft>
              <a:buClr>
                <a:schemeClr val="dk1"/>
              </a:buClr>
              <a:buSzPts val="1800"/>
              <a:buChar char="▪"/>
            </a:pPr>
            <a:r>
              <a:rPr b="1" i="0" lang="en-US" sz="1800" u="none" cap="none" strike="noStrike">
                <a:latin typeface="Arial Black"/>
                <a:ea typeface="Arial Black"/>
                <a:cs typeface="Arial Black"/>
                <a:sym typeface="Arial Black"/>
              </a:rPr>
              <a:t>Step 2 – </a:t>
            </a:r>
            <a:r>
              <a:rPr b="1" i="0" lang="en-US" sz="1800" u="none" cap="none" strike="noStrike">
                <a:latin typeface="Arial"/>
                <a:ea typeface="Arial"/>
                <a:cs typeface="Arial"/>
                <a:sym typeface="Arial"/>
              </a:rPr>
              <a:t>Create Online version for another Books until all 14 Books Online</a:t>
            </a:r>
            <a:endParaRPr/>
          </a:p>
          <a:p>
            <a:pPr indent="0" lvl="0" marL="63500" rtl="0" algn="l">
              <a:spcBef>
                <a:spcPts val="2000"/>
              </a:spcBef>
              <a:spcAft>
                <a:spcPts val="0"/>
              </a:spcAft>
              <a:buClr>
                <a:schemeClr val="dk1"/>
              </a:buClr>
              <a:buSzPts val="1800"/>
              <a:buNone/>
            </a:pPr>
            <a:r>
              <a:t/>
            </a:r>
            <a:endParaRPr b="1" i="0" sz="1800" u="sng" cap="none" strike="noStrike">
              <a:latin typeface="Arial Black"/>
              <a:ea typeface="Arial Black"/>
              <a:cs typeface="Arial Black"/>
              <a:sym typeface="Arial Black"/>
            </a:endParaRPr>
          </a:p>
          <a:p>
            <a:pPr indent="-114300" lvl="0" marL="63500" rtl="0" algn="l">
              <a:spcBef>
                <a:spcPts val="2000"/>
              </a:spcBef>
              <a:spcAft>
                <a:spcPts val="0"/>
              </a:spcAft>
              <a:buClr>
                <a:schemeClr val="dk1"/>
              </a:buClr>
              <a:buSzPts val="1800"/>
              <a:buChar char="▪"/>
            </a:pPr>
            <a:r>
              <a:rPr b="1" i="0" lang="en-US" sz="1800" u="sng" cap="none" strike="noStrike">
                <a:latin typeface="Arial Black"/>
                <a:ea typeface="Arial Black"/>
                <a:cs typeface="Arial Black"/>
                <a:sym typeface="Arial Black"/>
              </a:rPr>
              <a:t>Revised Concept: </a:t>
            </a:r>
            <a:br>
              <a:rPr b="1" i="0" lang="en-US" sz="1800" u="none" cap="none" strike="noStrike">
                <a:latin typeface="Arial Black"/>
                <a:ea typeface="Arial Black"/>
                <a:cs typeface="Arial Black"/>
                <a:sym typeface="Arial Black"/>
              </a:rPr>
            </a:br>
            <a:endParaRPr b="1" i="0" sz="1800" u="none" cap="none" strike="noStrike">
              <a:latin typeface="Arial Black"/>
              <a:ea typeface="Arial Black"/>
              <a:cs typeface="Arial Black"/>
              <a:sym typeface="Arial Black"/>
            </a:endParaRPr>
          </a:p>
          <a:p>
            <a:pPr indent="-114300" lvl="0" marL="63500" rtl="0" algn="l">
              <a:spcBef>
                <a:spcPts val="500"/>
              </a:spcBef>
              <a:spcAft>
                <a:spcPts val="0"/>
              </a:spcAft>
              <a:buClr>
                <a:schemeClr val="dk1"/>
              </a:buClr>
              <a:buSzPts val="1800"/>
              <a:buChar char="▪"/>
            </a:pPr>
            <a:r>
              <a:rPr b="1" i="0" lang="en-US" sz="1800" u="none" cap="none" strike="noStrike">
                <a:latin typeface="Arial Black"/>
                <a:ea typeface="Arial Black"/>
                <a:cs typeface="Arial Black"/>
                <a:sym typeface="Arial Black"/>
              </a:rPr>
              <a:t>Step 1 –  </a:t>
            </a:r>
            <a:r>
              <a:rPr b="1" i="0" lang="en-US" sz="1800" u="none" cap="none" strike="noStrike">
                <a:latin typeface="Arial"/>
                <a:ea typeface="Arial"/>
                <a:cs typeface="Arial"/>
                <a:sym typeface="Arial"/>
              </a:rPr>
              <a:t>Same as Original Concept except use Book 3 as basis for Online ToC</a:t>
            </a:r>
            <a:endParaRPr b="1" i="0" sz="1800" u="none" cap="none" strike="noStrike">
              <a:latin typeface="Arial"/>
              <a:ea typeface="Arial"/>
              <a:cs typeface="Arial"/>
              <a:sym typeface="Arial"/>
            </a:endParaRPr>
          </a:p>
          <a:p>
            <a:pPr indent="-114300" lvl="0" marL="63500" rtl="0" algn="l">
              <a:lnSpc>
                <a:spcPct val="150000"/>
              </a:lnSpc>
              <a:spcBef>
                <a:spcPts val="2000"/>
              </a:spcBef>
              <a:spcAft>
                <a:spcPts val="0"/>
              </a:spcAft>
              <a:buClr>
                <a:schemeClr val="dk1"/>
              </a:buClr>
              <a:buSzPts val="1800"/>
              <a:buChar char="▪"/>
            </a:pPr>
            <a:r>
              <a:rPr b="1" i="0" lang="en-US" sz="1800" u="none" cap="none" strike="noStrike">
                <a:latin typeface="Arial Black"/>
                <a:ea typeface="Arial Black"/>
                <a:cs typeface="Arial Black"/>
                <a:sym typeface="Arial Black"/>
              </a:rPr>
              <a:t>Step 2 – </a:t>
            </a:r>
            <a:r>
              <a:rPr lang="en-US" sz="1800">
                <a:latin typeface="Arial"/>
                <a:ea typeface="Arial"/>
                <a:cs typeface="Arial"/>
                <a:sym typeface="Arial"/>
              </a:rPr>
              <a:t>Migrate content from other 11 Books reviewing EACH chapter for:</a:t>
            </a:r>
            <a:br>
              <a:rPr lang="en-US" sz="1800">
                <a:latin typeface="Arial"/>
                <a:ea typeface="Arial"/>
                <a:cs typeface="Arial"/>
                <a:sym typeface="Arial"/>
              </a:rPr>
            </a:br>
            <a:r>
              <a:rPr lang="en-US" sz="1800">
                <a:latin typeface="Arial"/>
                <a:ea typeface="Arial"/>
                <a:cs typeface="Arial"/>
                <a:sym typeface="Arial"/>
              </a:rPr>
              <a:t>	     value, relevance, conciseness, still current . . . .  .</a:t>
            </a:r>
            <a:endParaRPr/>
          </a:p>
          <a:p>
            <a:pPr indent="0" lvl="0" marL="63500" rtl="0" algn="l">
              <a:spcBef>
                <a:spcPts val="2000"/>
              </a:spcBef>
              <a:spcAft>
                <a:spcPts val="0"/>
              </a:spcAft>
              <a:buClr>
                <a:schemeClr val="dk1"/>
              </a:buClr>
              <a:buSzPts val="1800"/>
              <a:buNone/>
            </a:pPr>
            <a:r>
              <a:t/>
            </a:r>
            <a:endParaRPr b="1" i="0" sz="1800" u="none" cap="none" strike="noStrike">
              <a:latin typeface="Arial"/>
              <a:ea typeface="Arial"/>
              <a:cs typeface="Arial"/>
              <a:sym typeface="Arial"/>
            </a:endParaRPr>
          </a:p>
          <a:p>
            <a:pPr indent="0" lvl="0" marL="63500" rtl="0" algn="l">
              <a:spcBef>
                <a:spcPts val="2000"/>
              </a:spcBef>
              <a:spcAft>
                <a:spcPts val="0"/>
              </a:spcAft>
              <a:buClr>
                <a:schemeClr val="dk1"/>
              </a:buClr>
              <a:buSzPts val="1600"/>
              <a:buNone/>
            </a:pPr>
            <a:r>
              <a:t/>
            </a:r>
            <a:endParaRPr/>
          </a:p>
        </p:txBody>
      </p:sp>
      <p:sp>
        <p:nvSpPr>
          <p:cNvPr id="1194" name="Google Shape;1194;g2b21ea831f1_2_342"/>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195" name="Google Shape;1195;g2b21ea831f1_2_342"/>
          <p:cNvSpPr txBox="1"/>
          <p:nvPr>
            <p:ph type="title"/>
          </p:nvPr>
        </p:nvSpPr>
        <p:spPr>
          <a:xfrm>
            <a:off x="624800" y="-103452"/>
            <a:ext cx="5219100" cy="725100"/>
          </a:xfrm>
          <a:prstGeom prst="rect">
            <a:avLst/>
          </a:prstGeom>
          <a:noFill/>
          <a:ln>
            <a:noFill/>
          </a:ln>
        </p:spPr>
        <p:txBody>
          <a:bodyPr anchorCtr="0" anchor="ctr" bIns="36500" lIns="72975" spcFirstLastPara="1" rIns="72975" wrap="square" tIns="36500">
            <a:normAutofit/>
          </a:bodyPr>
          <a:lstStyle/>
          <a:p>
            <a:pPr indent="0" lvl="0" marL="0" rtl="0" algn="l">
              <a:spcBef>
                <a:spcPts val="0"/>
              </a:spcBef>
              <a:spcAft>
                <a:spcPts val="0"/>
              </a:spcAft>
              <a:buNone/>
            </a:pPr>
            <a:r>
              <a:rPr lang="en-US"/>
              <a:t>Change in Concept</a:t>
            </a:r>
            <a:endParaRPr/>
          </a:p>
        </p:txBody>
      </p:sp>
    </p:spTree>
  </p:cSld>
  <p:clrMapOvr>
    <a:masterClrMapping/>
  </p:clrMapOvr>
</p:sld>
</file>

<file path=ppt/slides/slide9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9" name="Shape 1199"/>
        <p:cNvGrpSpPr/>
        <p:nvPr/>
      </p:nvGrpSpPr>
      <p:grpSpPr>
        <a:xfrm>
          <a:off x="0" y="0"/>
          <a:ext cx="0" cy="0"/>
          <a:chOff x="0" y="0"/>
          <a:chExt cx="0" cy="0"/>
        </a:xfrm>
      </p:grpSpPr>
      <p:sp>
        <p:nvSpPr>
          <p:cNvPr id="1200" name="Google Shape;1200;g2b21ea831f1_2_348"/>
          <p:cNvSpPr txBox="1"/>
          <p:nvPr>
            <p:ph idx="1" type="body"/>
          </p:nvPr>
        </p:nvSpPr>
        <p:spPr>
          <a:xfrm>
            <a:off x="92679" y="982846"/>
            <a:ext cx="8919000" cy="5369700"/>
          </a:xfrm>
          <a:prstGeom prst="rect">
            <a:avLst/>
          </a:prstGeom>
          <a:noFill/>
          <a:ln>
            <a:noFill/>
          </a:ln>
        </p:spPr>
        <p:txBody>
          <a:bodyPr anchorCtr="0" anchor="t" bIns="36500" lIns="72975" spcFirstLastPara="1" rIns="72975" wrap="square" tIns="36500">
            <a:normAutofit/>
          </a:bodyPr>
          <a:lstStyle/>
          <a:p>
            <a:pPr indent="-114300" lvl="0" marL="63500" rtl="0" algn="l">
              <a:spcBef>
                <a:spcPts val="0"/>
              </a:spcBef>
              <a:spcAft>
                <a:spcPts val="0"/>
              </a:spcAft>
              <a:buClr>
                <a:schemeClr val="dk1"/>
              </a:buClr>
              <a:buSzPts val="1800"/>
              <a:buChar char="▪"/>
            </a:pPr>
            <a:r>
              <a:rPr b="1" i="0" lang="en-US" sz="1800" u="sng" cap="none" strike="noStrike">
                <a:latin typeface="Arial Black"/>
                <a:ea typeface="Arial Black"/>
                <a:cs typeface="Arial Black"/>
                <a:sym typeface="Arial Black"/>
              </a:rPr>
              <a:t>User Navigation Options: </a:t>
            </a:r>
            <a:br>
              <a:rPr b="1" i="0" lang="en-US" sz="1800" u="none" cap="none" strike="noStrike">
                <a:latin typeface="Arial Black"/>
                <a:ea typeface="Arial Black"/>
                <a:cs typeface="Arial Black"/>
                <a:sym typeface="Arial Black"/>
              </a:rPr>
            </a:br>
            <a:endParaRPr b="1" i="0" sz="1800" u="none" cap="none" strike="noStrike">
              <a:latin typeface="Arial Black"/>
              <a:ea typeface="Arial Black"/>
              <a:cs typeface="Arial Black"/>
              <a:sym typeface="Arial Black"/>
            </a:endParaRPr>
          </a:p>
          <a:p>
            <a:pPr indent="-114300" lvl="0" marL="63500" rtl="0" algn="l">
              <a:spcBef>
                <a:spcPts val="500"/>
              </a:spcBef>
              <a:spcAft>
                <a:spcPts val="0"/>
              </a:spcAft>
              <a:buClr>
                <a:schemeClr val="dk1"/>
              </a:buClr>
              <a:buSzPts val="1800"/>
              <a:buChar char="▪"/>
            </a:pPr>
            <a:r>
              <a:rPr b="1" i="0" lang="en-US" sz="1800" u="none" cap="none" strike="noStrike">
                <a:latin typeface="Arial Black"/>
                <a:ea typeface="Arial Black"/>
                <a:cs typeface="Arial Black"/>
                <a:sym typeface="Arial Black"/>
              </a:rPr>
              <a:t>Option 1 – </a:t>
            </a:r>
            <a:r>
              <a:rPr b="1" i="0" lang="en-US" sz="1800" u="none" cap="none" strike="noStrike">
                <a:latin typeface="Arial"/>
                <a:ea typeface="Arial"/>
                <a:cs typeface="Arial"/>
                <a:sym typeface="Arial"/>
              </a:rPr>
              <a:t>Multi-level Table of Contents Search</a:t>
            </a:r>
            <a:endParaRPr/>
          </a:p>
          <a:p>
            <a:pPr indent="-114300" lvl="0" marL="63500" rtl="0" algn="l">
              <a:spcBef>
                <a:spcPts val="2000"/>
              </a:spcBef>
              <a:spcAft>
                <a:spcPts val="0"/>
              </a:spcAft>
              <a:buClr>
                <a:schemeClr val="dk1"/>
              </a:buClr>
              <a:buSzPts val="1800"/>
              <a:buChar char="▪"/>
            </a:pPr>
            <a:r>
              <a:rPr b="1" i="0" lang="en-US" sz="1800" u="none" cap="none" strike="noStrike">
                <a:latin typeface="Arial Black"/>
                <a:ea typeface="Arial Black"/>
                <a:cs typeface="Arial Black"/>
                <a:sym typeface="Arial Black"/>
              </a:rPr>
              <a:t>Option 2 – </a:t>
            </a:r>
            <a:r>
              <a:rPr b="1" i="0" lang="en-US" sz="1800" u="none" cap="none" strike="noStrike">
                <a:latin typeface="Arial"/>
                <a:ea typeface="Arial"/>
                <a:cs typeface="Arial"/>
                <a:sym typeface="Arial"/>
              </a:rPr>
              <a:t>Index Search</a:t>
            </a:r>
            <a:endParaRPr/>
          </a:p>
          <a:p>
            <a:pPr indent="-114300" lvl="0" marL="63500" rtl="0" algn="l">
              <a:spcBef>
                <a:spcPts val="2000"/>
              </a:spcBef>
              <a:spcAft>
                <a:spcPts val="0"/>
              </a:spcAft>
              <a:buClr>
                <a:schemeClr val="dk1"/>
              </a:buClr>
              <a:buSzPts val="1800"/>
              <a:buChar char="▪"/>
            </a:pPr>
            <a:r>
              <a:rPr b="1" i="0" lang="en-US" sz="1800" u="none" cap="none" strike="noStrike">
                <a:latin typeface="Arial Black"/>
                <a:ea typeface="Arial Black"/>
                <a:cs typeface="Arial Black"/>
                <a:sym typeface="Arial Black"/>
              </a:rPr>
              <a:t>Option 3 – </a:t>
            </a:r>
            <a:r>
              <a:rPr b="1" i="0" lang="en-US" sz="1800" u="none" cap="none" strike="noStrike">
                <a:latin typeface="Arial"/>
                <a:ea typeface="Arial"/>
                <a:cs typeface="Arial"/>
                <a:sym typeface="Arial"/>
              </a:rPr>
              <a:t>Tradition Word / Phrase Generic Search of Entire Site</a:t>
            </a:r>
            <a:endParaRPr/>
          </a:p>
          <a:p>
            <a:pPr indent="0" lvl="0" marL="63500" rtl="0" algn="l">
              <a:spcBef>
                <a:spcPts val="2000"/>
              </a:spcBef>
              <a:spcAft>
                <a:spcPts val="0"/>
              </a:spcAft>
              <a:buClr>
                <a:schemeClr val="dk1"/>
              </a:buClr>
              <a:buSzPts val="1800"/>
              <a:buNone/>
            </a:pPr>
            <a:r>
              <a:t/>
            </a:r>
            <a:endParaRPr b="1" i="0" sz="1800" u="sng" cap="none" strike="noStrike">
              <a:latin typeface="Arial Black"/>
              <a:ea typeface="Arial Black"/>
              <a:cs typeface="Arial Black"/>
              <a:sym typeface="Arial Black"/>
            </a:endParaRPr>
          </a:p>
          <a:p>
            <a:pPr indent="0" lvl="0" marL="63500" rtl="0" algn="l">
              <a:spcBef>
                <a:spcPts val="2000"/>
              </a:spcBef>
              <a:spcAft>
                <a:spcPts val="0"/>
              </a:spcAft>
              <a:buClr>
                <a:schemeClr val="dk1"/>
              </a:buClr>
              <a:buSzPts val="1800"/>
              <a:buNone/>
            </a:pPr>
            <a:r>
              <a:t/>
            </a:r>
            <a:endParaRPr b="1" i="0" sz="1800" u="none" cap="none" strike="noStrike">
              <a:latin typeface="Arial"/>
              <a:ea typeface="Arial"/>
              <a:cs typeface="Arial"/>
              <a:sym typeface="Arial"/>
            </a:endParaRPr>
          </a:p>
          <a:p>
            <a:pPr indent="0" lvl="0" marL="63500" rtl="0" algn="l">
              <a:spcBef>
                <a:spcPts val="2000"/>
              </a:spcBef>
              <a:spcAft>
                <a:spcPts val="0"/>
              </a:spcAft>
              <a:buClr>
                <a:schemeClr val="dk1"/>
              </a:buClr>
              <a:buSzPts val="1600"/>
              <a:buNone/>
            </a:pPr>
            <a:r>
              <a:t/>
            </a:r>
            <a:endParaRPr/>
          </a:p>
        </p:txBody>
      </p:sp>
      <p:sp>
        <p:nvSpPr>
          <p:cNvPr id="1201" name="Google Shape;1201;g2b21ea831f1_2_348"/>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202" name="Google Shape;1202;g2b21ea831f1_2_348"/>
          <p:cNvSpPr txBox="1"/>
          <p:nvPr>
            <p:ph type="title"/>
          </p:nvPr>
        </p:nvSpPr>
        <p:spPr>
          <a:xfrm>
            <a:off x="673000" y="33096"/>
            <a:ext cx="5219100" cy="364500"/>
          </a:xfrm>
          <a:prstGeom prst="rect">
            <a:avLst/>
          </a:prstGeom>
          <a:noFill/>
          <a:ln>
            <a:noFill/>
          </a:ln>
        </p:spPr>
        <p:txBody>
          <a:bodyPr anchorCtr="0" anchor="ctr" bIns="36500" lIns="72975" spcFirstLastPara="1" rIns="72975" wrap="square" tIns="36500">
            <a:normAutofit fontScale="90000"/>
          </a:bodyPr>
          <a:lstStyle/>
          <a:p>
            <a:pPr indent="0" lvl="0" marL="0" rtl="0" algn="l">
              <a:spcBef>
                <a:spcPts val="0"/>
              </a:spcBef>
              <a:spcAft>
                <a:spcPts val="0"/>
              </a:spcAft>
              <a:buNone/>
            </a:pPr>
            <a:r>
              <a:rPr lang="en-US"/>
              <a:t>Change in Navigation</a:t>
            </a:r>
            <a:endParaRPr/>
          </a:p>
        </p:txBody>
      </p:sp>
    </p:spTree>
  </p:cSld>
  <p:clrMapOvr>
    <a:masterClrMapping/>
  </p:clrMapOvr>
</p:sld>
</file>

<file path=ppt/slides/slide9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6" name="Shape 1206"/>
        <p:cNvGrpSpPr/>
        <p:nvPr/>
      </p:nvGrpSpPr>
      <p:grpSpPr>
        <a:xfrm>
          <a:off x="0" y="0"/>
          <a:ext cx="0" cy="0"/>
          <a:chOff x="0" y="0"/>
          <a:chExt cx="0" cy="0"/>
        </a:xfrm>
      </p:grpSpPr>
      <p:sp>
        <p:nvSpPr>
          <p:cNvPr id="1207" name="Google Shape;1207;g2b21ea831f1_2_354"/>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208" name="Google Shape;1208;g2b21ea831f1_2_354"/>
          <p:cNvSpPr txBox="1"/>
          <p:nvPr>
            <p:ph type="title"/>
          </p:nvPr>
        </p:nvSpPr>
        <p:spPr>
          <a:xfrm>
            <a:off x="632850" y="-3"/>
            <a:ext cx="5219100" cy="457200"/>
          </a:xfrm>
          <a:prstGeom prst="rect">
            <a:avLst/>
          </a:prstGeom>
          <a:noFill/>
          <a:ln>
            <a:noFill/>
          </a:ln>
        </p:spPr>
        <p:txBody>
          <a:bodyPr anchorCtr="0" anchor="ctr" bIns="36500" lIns="72975" spcFirstLastPara="1" rIns="72975" wrap="square" tIns="36500">
            <a:normAutofit fontScale="90000"/>
          </a:bodyPr>
          <a:lstStyle/>
          <a:p>
            <a:pPr indent="0" lvl="0" marL="0" rtl="0" algn="l">
              <a:spcBef>
                <a:spcPts val="0"/>
              </a:spcBef>
              <a:spcAft>
                <a:spcPts val="0"/>
              </a:spcAft>
              <a:buNone/>
            </a:pPr>
            <a:r>
              <a:rPr lang="en-US"/>
              <a:t>Table of Contents</a:t>
            </a:r>
            <a:endParaRPr/>
          </a:p>
        </p:txBody>
      </p:sp>
      <p:pic>
        <p:nvPicPr>
          <p:cNvPr id="1209" name="Google Shape;1209;g2b21ea831f1_2_354"/>
          <p:cNvPicPr preferRelativeResize="0"/>
          <p:nvPr/>
        </p:nvPicPr>
        <p:blipFill rotWithShape="1">
          <a:blip r:embed="rId3">
            <a:alphaModFix/>
          </a:blip>
          <a:srcRect b="0" l="0" r="0" t="0"/>
          <a:stretch/>
        </p:blipFill>
        <p:spPr>
          <a:xfrm>
            <a:off x="330951" y="792223"/>
            <a:ext cx="8754377" cy="4631525"/>
          </a:xfrm>
          <a:prstGeom prst="rect">
            <a:avLst/>
          </a:prstGeom>
          <a:noFill/>
          <a:ln>
            <a:noFill/>
          </a:ln>
        </p:spPr>
      </p:pic>
    </p:spTree>
  </p:cSld>
  <p:clrMapOvr>
    <a:masterClrMapping/>
  </p:clrMapOvr>
</p:sld>
</file>

<file path=ppt/slides/slide9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3" name="Shape 1213"/>
        <p:cNvGrpSpPr/>
        <p:nvPr/>
      </p:nvGrpSpPr>
      <p:grpSpPr>
        <a:xfrm>
          <a:off x="0" y="0"/>
          <a:ext cx="0" cy="0"/>
          <a:chOff x="0" y="0"/>
          <a:chExt cx="0" cy="0"/>
        </a:xfrm>
      </p:grpSpPr>
      <p:sp>
        <p:nvSpPr>
          <p:cNvPr id="1214" name="Google Shape;1214;g2b21ea831f1_2_360"/>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215" name="Google Shape;1215;g2b21ea831f1_2_360"/>
          <p:cNvSpPr txBox="1"/>
          <p:nvPr>
            <p:ph type="title"/>
          </p:nvPr>
        </p:nvSpPr>
        <p:spPr>
          <a:xfrm>
            <a:off x="656925" y="0"/>
            <a:ext cx="8049600" cy="517200"/>
          </a:xfrm>
          <a:prstGeom prst="rect">
            <a:avLst/>
          </a:prstGeom>
          <a:noFill/>
          <a:ln>
            <a:noFill/>
          </a:ln>
        </p:spPr>
        <p:txBody>
          <a:bodyPr anchorCtr="0" anchor="ctr" bIns="36500" lIns="72975" spcFirstLastPara="1" rIns="72975" wrap="square" tIns="36500">
            <a:noAutofit/>
          </a:bodyPr>
          <a:lstStyle/>
          <a:p>
            <a:pPr indent="0" lvl="0" marL="0" rtl="0" algn="l">
              <a:spcBef>
                <a:spcPts val="0"/>
              </a:spcBef>
              <a:spcAft>
                <a:spcPts val="0"/>
              </a:spcAft>
              <a:buNone/>
            </a:pPr>
            <a:r>
              <a:rPr lang="en-US" sz="2180"/>
              <a:t>Progress – Sharepoint Prep Activity </a:t>
            </a:r>
            <a:r>
              <a:rPr lang="en-US" sz="2180">
                <a:latin typeface="Arial"/>
                <a:ea typeface="Arial"/>
                <a:cs typeface="Arial"/>
                <a:sym typeface="Arial"/>
              </a:rPr>
              <a:t>(effort greater than 300 hours)</a:t>
            </a:r>
            <a:endParaRPr sz="2180"/>
          </a:p>
        </p:txBody>
      </p:sp>
      <p:sp>
        <p:nvSpPr>
          <p:cNvPr id="1216" name="Google Shape;1216;g2b21ea831f1_2_360"/>
          <p:cNvSpPr txBox="1"/>
          <p:nvPr/>
        </p:nvSpPr>
        <p:spPr>
          <a:xfrm>
            <a:off x="307114" y="1014614"/>
            <a:ext cx="8672700" cy="2422800"/>
          </a:xfrm>
          <a:prstGeom prst="rect">
            <a:avLst/>
          </a:prstGeom>
          <a:noFill/>
          <a:ln>
            <a:noFill/>
          </a:ln>
        </p:spPr>
        <p:txBody>
          <a:bodyPr anchorCtr="0" anchor="t" bIns="33600" lIns="67225" spcFirstLastPara="1" rIns="67225" wrap="square" tIns="33600">
            <a:spAutoFit/>
          </a:bodyPr>
          <a:lstStyle/>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Converted 9 x 6 portrait books  &gt;&gt;  Dynamic size &amp; orientation</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Redesigned layout</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Changed fonts</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Reduced paragraph sizes</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Adjusted or replaced images </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Completed this effort on Books 1, 3, &amp; 4</a:t>
            </a:r>
            <a:endParaRPr sz="1000"/>
          </a:p>
        </p:txBody>
      </p:sp>
    </p:spTree>
  </p:cSld>
  <p:clrMapOvr>
    <a:masterClrMapping/>
  </p:clrMapOvr>
</p:sld>
</file>

<file path=ppt/slides/slide10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0" name="Shape 1220"/>
        <p:cNvGrpSpPr/>
        <p:nvPr/>
      </p:nvGrpSpPr>
      <p:grpSpPr>
        <a:xfrm>
          <a:off x="0" y="0"/>
          <a:ext cx="0" cy="0"/>
          <a:chOff x="0" y="0"/>
          <a:chExt cx="0" cy="0"/>
        </a:xfrm>
      </p:grpSpPr>
      <p:sp>
        <p:nvSpPr>
          <p:cNvPr id="1221" name="Google Shape;1221;g2b21ea831f1_2_366"/>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222" name="Google Shape;1222;g2b21ea831f1_2_366"/>
          <p:cNvSpPr txBox="1"/>
          <p:nvPr>
            <p:ph type="title"/>
          </p:nvPr>
        </p:nvSpPr>
        <p:spPr>
          <a:xfrm>
            <a:off x="648925" y="0"/>
            <a:ext cx="8435100" cy="457200"/>
          </a:xfrm>
          <a:prstGeom prst="rect">
            <a:avLst/>
          </a:prstGeom>
          <a:noFill/>
          <a:ln>
            <a:noFill/>
          </a:ln>
        </p:spPr>
        <p:txBody>
          <a:bodyPr anchorCtr="0" anchor="ctr" bIns="36500" lIns="72975" spcFirstLastPara="1" rIns="72975" wrap="square" tIns="36500">
            <a:noAutofit/>
          </a:bodyPr>
          <a:lstStyle/>
          <a:p>
            <a:pPr indent="0" lvl="0" marL="0" rtl="0" algn="l">
              <a:spcBef>
                <a:spcPts val="0"/>
              </a:spcBef>
              <a:spcAft>
                <a:spcPts val="0"/>
              </a:spcAft>
              <a:buNone/>
            </a:pPr>
            <a:r>
              <a:rPr lang="en-US" sz="2380"/>
              <a:t>Progress – Sharepoint Activity </a:t>
            </a:r>
            <a:r>
              <a:rPr lang="en-US" sz="2380">
                <a:latin typeface="Arial"/>
                <a:ea typeface="Arial"/>
                <a:cs typeface="Arial"/>
                <a:sym typeface="Arial"/>
              </a:rPr>
              <a:t>(effort greater than 100 hours)</a:t>
            </a:r>
            <a:endParaRPr sz="2380"/>
          </a:p>
        </p:txBody>
      </p:sp>
      <p:sp>
        <p:nvSpPr>
          <p:cNvPr id="1223" name="Google Shape;1223;g2b21ea831f1_2_366"/>
          <p:cNvSpPr txBox="1"/>
          <p:nvPr/>
        </p:nvSpPr>
        <p:spPr>
          <a:xfrm>
            <a:off x="140331" y="951078"/>
            <a:ext cx="8672700" cy="2422800"/>
          </a:xfrm>
          <a:prstGeom prst="rect">
            <a:avLst/>
          </a:prstGeom>
          <a:noFill/>
          <a:ln>
            <a:noFill/>
          </a:ln>
        </p:spPr>
        <p:txBody>
          <a:bodyPr anchorCtr="0" anchor="t" bIns="33600" lIns="67225" spcFirstLastPara="1" rIns="67225" wrap="square" tIns="33600">
            <a:spAutoFit/>
          </a:bodyPr>
          <a:lstStyle/>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Setup &amp; experimentation</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Sharepoint research</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Prototyping</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Manual import of Books 1, 3, &amp; 4 </a:t>
            </a:r>
            <a:r>
              <a:rPr b="1" i="0" lang="en-US" sz="1800" u="none" cap="none" strike="noStrike">
                <a:solidFill>
                  <a:schemeClr val="dk1"/>
                </a:solidFill>
                <a:latin typeface="Arial"/>
                <a:ea typeface="Arial"/>
                <a:cs typeface="Arial"/>
                <a:sym typeface="Arial"/>
              </a:rPr>
              <a:t>(piecemeal copy &amp; paste format)</a:t>
            </a:r>
            <a:endParaRPr sz="1000"/>
          </a:p>
          <a:p>
            <a:pPr indent="-330200" lvl="0" marL="330200" marR="0" rtl="0" algn="l">
              <a:lnSpc>
                <a:spcPct val="150000"/>
              </a:lnSpc>
              <a:spcBef>
                <a:spcPts val="0"/>
              </a:spcBef>
              <a:spcAft>
                <a:spcPts val="0"/>
              </a:spcAft>
              <a:buClr>
                <a:schemeClr val="dk1"/>
              </a:buClr>
              <a:buSzPts val="1800"/>
              <a:buFont typeface="Arial Black"/>
              <a:buAutoNum type="arabicPeriod"/>
            </a:pPr>
            <a:r>
              <a:rPr b="0" i="0" lang="en-US" sz="1800" u="none" cap="none" strike="noStrike">
                <a:solidFill>
                  <a:schemeClr val="dk1"/>
                </a:solidFill>
                <a:latin typeface="Arial Black"/>
                <a:ea typeface="Arial Black"/>
                <a:cs typeface="Arial Black"/>
                <a:sym typeface="Arial Black"/>
              </a:rPr>
              <a:t>Formating, respacing, etc.</a:t>
            </a:r>
            <a:endParaRPr sz="1000"/>
          </a:p>
          <a:p>
            <a:pPr indent="0" lvl="0" marL="0" marR="0" rtl="0" algn="l">
              <a:lnSpc>
                <a:spcPct val="150000"/>
              </a:lnSpc>
              <a:spcBef>
                <a:spcPts val="0"/>
              </a:spcBef>
              <a:spcAft>
                <a:spcPts val="0"/>
              </a:spcAft>
              <a:buNone/>
            </a:pPr>
            <a:r>
              <a:t/>
            </a:r>
            <a:endParaRPr b="0" i="0" sz="1800" u="none" cap="none" strike="noStrike">
              <a:solidFill>
                <a:schemeClr val="dk1"/>
              </a:solidFill>
              <a:latin typeface="Arial Black"/>
              <a:ea typeface="Arial Black"/>
              <a:cs typeface="Arial Black"/>
              <a:sym typeface="Arial Black"/>
            </a:endParaRPr>
          </a:p>
        </p:txBody>
      </p:sp>
    </p:spTree>
  </p:cSld>
  <p:clrMapOvr>
    <a:masterClrMapping/>
  </p:clrMapOvr>
</p:sld>
</file>

<file path=ppt/slides/slide10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7" name="Shape 1227"/>
        <p:cNvGrpSpPr/>
        <p:nvPr/>
      </p:nvGrpSpPr>
      <p:grpSpPr>
        <a:xfrm>
          <a:off x="0" y="0"/>
          <a:ext cx="0" cy="0"/>
          <a:chOff x="0" y="0"/>
          <a:chExt cx="0" cy="0"/>
        </a:xfrm>
      </p:grpSpPr>
      <p:sp>
        <p:nvSpPr>
          <p:cNvPr id="1228" name="Google Shape;1228;g2b21ea831f1_2_372"/>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229" name="Google Shape;1229;g2b21ea831f1_2_372"/>
          <p:cNvSpPr txBox="1"/>
          <p:nvPr>
            <p:ph type="title"/>
          </p:nvPr>
        </p:nvSpPr>
        <p:spPr>
          <a:xfrm>
            <a:off x="624828" y="-4"/>
            <a:ext cx="7768500" cy="457200"/>
          </a:xfrm>
          <a:prstGeom prst="rect">
            <a:avLst/>
          </a:prstGeom>
          <a:noFill/>
          <a:ln>
            <a:noFill/>
          </a:ln>
        </p:spPr>
        <p:txBody>
          <a:bodyPr anchorCtr="0" anchor="ctr" bIns="36500" lIns="72975" spcFirstLastPara="1" rIns="72975" wrap="square" tIns="36500">
            <a:normAutofit fontScale="90000"/>
          </a:bodyPr>
          <a:lstStyle/>
          <a:p>
            <a:pPr indent="0" lvl="0" marL="0" rtl="0" algn="l">
              <a:spcBef>
                <a:spcPts val="0"/>
              </a:spcBef>
              <a:spcAft>
                <a:spcPts val="0"/>
              </a:spcAft>
              <a:buNone/>
            </a:pPr>
            <a:r>
              <a:rPr lang="en-US"/>
              <a:t>Progress – Sharepoint Site – Book  </a:t>
            </a:r>
            <a:endParaRPr/>
          </a:p>
        </p:txBody>
      </p:sp>
      <p:pic>
        <p:nvPicPr>
          <p:cNvPr id="1230" name="Google Shape;1230;g2b21ea831f1_2_372"/>
          <p:cNvPicPr preferRelativeResize="0"/>
          <p:nvPr/>
        </p:nvPicPr>
        <p:blipFill rotWithShape="1">
          <a:blip r:embed="rId3">
            <a:alphaModFix/>
          </a:blip>
          <a:srcRect b="0" l="0" r="0" t="0"/>
          <a:stretch/>
        </p:blipFill>
        <p:spPr>
          <a:xfrm>
            <a:off x="251627" y="647001"/>
            <a:ext cx="8544399" cy="4921325"/>
          </a:xfrm>
          <a:prstGeom prst="rect">
            <a:avLst/>
          </a:prstGeom>
          <a:noFill/>
          <a:ln>
            <a:noFill/>
          </a:ln>
        </p:spPr>
      </p:pic>
    </p:spTree>
  </p:cSld>
  <p:clrMapOvr>
    <a:masterClrMapping/>
  </p:clrMapOvr>
</p:sld>
</file>

<file path=ppt/slides/slide10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4" name="Shape 1234"/>
        <p:cNvGrpSpPr/>
        <p:nvPr/>
      </p:nvGrpSpPr>
      <p:grpSpPr>
        <a:xfrm>
          <a:off x="0" y="0"/>
          <a:ext cx="0" cy="0"/>
          <a:chOff x="0" y="0"/>
          <a:chExt cx="0" cy="0"/>
        </a:xfrm>
      </p:grpSpPr>
      <p:sp>
        <p:nvSpPr>
          <p:cNvPr id="1235" name="Google Shape;1235;g2b21ea831f1_2_378"/>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236" name="Google Shape;1236;g2b21ea831f1_2_378"/>
          <p:cNvSpPr txBox="1"/>
          <p:nvPr>
            <p:ph type="title"/>
          </p:nvPr>
        </p:nvSpPr>
        <p:spPr>
          <a:xfrm>
            <a:off x="797018" y="-135031"/>
            <a:ext cx="5219100" cy="1169700"/>
          </a:xfrm>
          <a:prstGeom prst="rect">
            <a:avLst/>
          </a:prstGeom>
          <a:noFill/>
          <a:ln>
            <a:noFill/>
          </a:ln>
        </p:spPr>
        <p:txBody>
          <a:bodyPr anchorCtr="0" anchor="ctr" bIns="36500" lIns="72975" spcFirstLastPara="1" rIns="72975" wrap="square" tIns="36500">
            <a:normAutofit/>
          </a:bodyPr>
          <a:lstStyle/>
          <a:p>
            <a:pPr indent="0" lvl="0" marL="0" rtl="0" algn="l">
              <a:spcBef>
                <a:spcPts val="0"/>
              </a:spcBef>
              <a:spcAft>
                <a:spcPts val="0"/>
              </a:spcAft>
              <a:buNone/>
            </a:pPr>
            <a:r>
              <a:rPr lang="en-US"/>
              <a:t>Progress – Sharepoint Site – Book  </a:t>
            </a:r>
            <a:endParaRPr/>
          </a:p>
        </p:txBody>
      </p:sp>
      <p:pic>
        <p:nvPicPr>
          <p:cNvPr id="1237" name="Google Shape;1237;g2b21ea831f1_2_378"/>
          <p:cNvPicPr preferRelativeResize="0"/>
          <p:nvPr/>
        </p:nvPicPr>
        <p:blipFill rotWithShape="1">
          <a:blip r:embed="rId3">
            <a:alphaModFix/>
          </a:blip>
          <a:srcRect b="0" l="0" r="0" t="0"/>
          <a:stretch/>
        </p:blipFill>
        <p:spPr>
          <a:xfrm>
            <a:off x="201725" y="642400"/>
            <a:ext cx="8841876" cy="4680876"/>
          </a:xfrm>
          <a:prstGeom prst="rect">
            <a:avLst/>
          </a:prstGeom>
          <a:noFill/>
          <a:ln>
            <a:noFill/>
          </a:ln>
        </p:spPr>
      </p:pic>
    </p:spTree>
  </p:cSld>
  <p:clrMapOvr>
    <a:masterClrMapping/>
  </p:clrMapOvr>
</p:sld>
</file>

<file path=ppt/slides/slide10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1" name="Shape 1241"/>
        <p:cNvGrpSpPr/>
        <p:nvPr/>
      </p:nvGrpSpPr>
      <p:grpSpPr>
        <a:xfrm>
          <a:off x="0" y="0"/>
          <a:ext cx="0" cy="0"/>
          <a:chOff x="0" y="0"/>
          <a:chExt cx="0" cy="0"/>
        </a:xfrm>
      </p:grpSpPr>
      <p:sp>
        <p:nvSpPr>
          <p:cNvPr id="1242" name="Google Shape;1242;g2b21ea831f1_2_384"/>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243" name="Google Shape;1243;g2b21ea831f1_2_384"/>
          <p:cNvSpPr txBox="1"/>
          <p:nvPr>
            <p:ph type="title"/>
          </p:nvPr>
        </p:nvSpPr>
        <p:spPr>
          <a:xfrm>
            <a:off x="664977" y="-3"/>
            <a:ext cx="6933300" cy="525300"/>
          </a:xfrm>
          <a:prstGeom prst="rect">
            <a:avLst/>
          </a:prstGeom>
          <a:noFill/>
          <a:ln>
            <a:noFill/>
          </a:ln>
        </p:spPr>
        <p:txBody>
          <a:bodyPr anchorCtr="0" anchor="ctr" bIns="36500" lIns="72975" spcFirstLastPara="1" rIns="72975" wrap="square" tIns="36500">
            <a:normAutofit/>
          </a:bodyPr>
          <a:lstStyle/>
          <a:p>
            <a:pPr indent="0" lvl="0" marL="0" rtl="0" algn="l">
              <a:spcBef>
                <a:spcPts val="0"/>
              </a:spcBef>
              <a:spcAft>
                <a:spcPts val="0"/>
              </a:spcAft>
              <a:buNone/>
            </a:pPr>
            <a:r>
              <a:rPr lang="en-US"/>
              <a:t>Progress – Sharepoint Site – Book  </a:t>
            </a:r>
            <a:endParaRPr/>
          </a:p>
        </p:txBody>
      </p:sp>
      <p:pic>
        <p:nvPicPr>
          <p:cNvPr id="1244" name="Google Shape;1244;g2b21ea831f1_2_384"/>
          <p:cNvPicPr preferRelativeResize="0"/>
          <p:nvPr/>
        </p:nvPicPr>
        <p:blipFill rotWithShape="1">
          <a:blip r:embed="rId3">
            <a:alphaModFix/>
          </a:blip>
          <a:srcRect b="0" l="0" r="0" t="0"/>
          <a:stretch/>
        </p:blipFill>
        <p:spPr>
          <a:xfrm>
            <a:off x="205474" y="640375"/>
            <a:ext cx="8788048" cy="4992175"/>
          </a:xfrm>
          <a:prstGeom prst="rect">
            <a:avLst/>
          </a:prstGeom>
          <a:noFill/>
          <a:ln>
            <a:noFill/>
          </a:ln>
        </p:spPr>
      </p:pic>
    </p:spTree>
  </p:cSld>
  <p:clrMapOvr>
    <a:masterClrMapping/>
  </p:clrMapOvr>
</p:sld>
</file>

<file path=ppt/slides/slide10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8" name="Shape 1248"/>
        <p:cNvGrpSpPr/>
        <p:nvPr/>
      </p:nvGrpSpPr>
      <p:grpSpPr>
        <a:xfrm>
          <a:off x="0" y="0"/>
          <a:ext cx="0" cy="0"/>
          <a:chOff x="0" y="0"/>
          <a:chExt cx="0" cy="0"/>
        </a:xfrm>
      </p:grpSpPr>
      <p:sp>
        <p:nvSpPr>
          <p:cNvPr id="1249" name="Google Shape;1249;g2b21ea831f1_2_443"/>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250" name="Google Shape;1250;g2b21ea831f1_2_443"/>
          <p:cNvSpPr txBox="1"/>
          <p:nvPr>
            <p:ph type="title"/>
          </p:nvPr>
        </p:nvSpPr>
        <p:spPr>
          <a:xfrm>
            <a:off x="720818" y="-363631"/>
            <a:ext cx="5219100" cy="1169700"/>
          </a:xfrm>
          <a:prstGeom prst="rect">
            <a:avLst/>
          </a:prstGeom>
          <a:noFill/>
          <a:ln>
            <a:noFill/>
          </a:ln>
        </p:spPr>
        <p:txBody>
          <a:bodyPr anchorCtr="0" anchor="ctr" bIns="36500" lIns="72975" spcFirstLastPara="1" rIns="72975" wrap="square" tIns="36500">
            <a:normAutofit/>
          </a:bodyPr>
          <a:lstStyle/>
          <a:p>
            <a:pPr indent="0" lvl="0" marL="0" rtl="0" algn="l">
              <a:spcBef>
                <a:spcPts val="0"/>
              </a:spcBef>
              <a:spcAft>
                <a:spcPts val="0"/>
              </a:spcAft>
              <a:buNone/>
            </a:pPr>
            <a:r>
              <a:rPr lang="en-US"/>
              <a:t>Table of Contents</a:t>
            </a:r>
            <a:endParaRPr/>
          </a:p>
        </p:txBody>
      </p:sp>
      <p:pic>
        <p:nvPicPr>
          <p:cNvPr id="1251" name="Google Shape;1251;g2b21ea831f1_2_443"/>
          <p:cNvPicPr preferRelativeResize="0"/>
          <p:nvPr/>
        </p:nvPicPr>
        <p:blipFill rotWithShape="1">
          <a:blip r:embed="rId3">
            <a:alphaModFix/>
          </a:blip>
          <a:srcRect b="0" l="0" r="0" t="0"/>
          <a:stretch/>
        </p:blipFill>
        <p:spPr>
          <a:xfrm>
            <a:off x="330951" y="792223"/>
            <a:ext cx="8754377" cy="4631525"/>
          </a:xfrm>
          <a:prstGeom prst="rect">
            <a:avLst/>
          </a:prstGeom>
          <a:noFill/>
          <a:ln>
            <a:noFill/>
          </a:ln>
        </p:spPr>
      </p:pic>
    </p:spTree>
  </p:cSld>
  <p:clrMapOvr>
    <a:masterClrMapping/>
  </p:clrMapOvr>
</p:sld>
</file>

<file path=ppt/slides/slide10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255" name="Shape 1255"/>
        <p:cNvGrpSpPr/>
        <p:nvPr/>
      </p:nvGrpSpPr>
      <p:grpSpPr>
        <a:xfrm>
          <a:off x="0" y="0"/>
          <a:ext cx="0" cy="0"/>
          <a:chOff x="0" y="0"/>
          <a:chExt cx="0" cy="0"/>
        </a:xfrm>
      </p:grpSpPr>
      <p:sp>
        <p:nvSpPr>
          <p:cNvPr id="1256" name="Google Shape;1256;p51"/>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Liquid Cooling Book Status</a:t>
            </a:r>
            <a:endParaRPr/>
          </a:p>
        </p:txBody>
      </p:sp>
      <p:sp>
        <p:nvSpPr>
          <p:cNvPr id="1257" name="Google Shape;1257;p51"/>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258" name="Google Shape;1258;p51"/>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259" name="Google Shape;1259;p51"/>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pic>
        <p:nvPicPr>
          <p:cNvPr id="1260" name="Google Shape;1260;p51"/>
          <p:cNvPicPr preferRelativeResize="0"/>
          <p:nvPr/>
        </p:nvPicPr>
        <p:blipFill rotWithShape="1">
          <a:blip r:embed="rId3">
            <a:alphaModFix/>
          </a:blip>
          <a:srcRect b="0" l="0" r="0" t="0"/>
          <a:stretch/>
        </p:blipFill>
        <p:spPr>
          <a:xfrm>
            <a:off x="518427" y="999521"/>
            <a:ext cx="8375022" cy="4765252"/>
          </a:xfrm>
          <a:prstGeom prst="rect">
            <a:avLst/>
          </a:prstGeom>
          <a:noFill/>
          <a:ln>
            <a:noFill/>
          </a:ln>
        </p:spPr>
      </p:pic>
    </p:spTree>
  </p:cSld>
  <p:clrMapOvr>
    <a:masterClrMapping/>
  </p:clrMapOvr>
</p:sld>
</file>

<file path=ppt/slides/slide10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264" name="Shape 1264"/>
        <p:cNvGrpSpPr/>
        <p:nvPr/>
      </p:nvGrpSpPr>
      <p:grpSpPr>
        <a:xfrm>
          <a:off x="0" y="0"/>
          <a:ext cx="0" cy="0"/>
          <a:chOff x="0" y="0"/>
          <a:chExt cx="0" cy="0"/>
        </a:xfrm>
      </p:grpSpPr>
      <p:sp>
        <p:nvSpPr>
          <p:cNvPr id="1265" name="Google Shape;1265;p52"/>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Liquid Cooling Book Status</a:t>
            </a:r>
            <a:endParaRPr/>
          </a:p>
        </p:txBody>
      </p:sp>
      <p:sp>
        <p:nvSpPr>
          <p:cNvPr id="1266" name="Google Shape;1266;p52"/>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At winter meeting, it was reported that the “Facilities” and “IT” group efforts were merged. </a:t>
            </a:r>
            <a:endParaRPr/>
          </a:p>
          <a:p>
            <a:pPr indent="-228600" lvl="0" marL="228600" rtl="0" algn="l">
              <a:lnSpc>
                <a:spcPct val="90000"/>
              </a:lnSpc>
              <a:spcBef>
                <a:spcPts val="1600"/>
              </a:spcBef>
              <a:spcAft>
                <a:spcPts val="0"/>
              </a:spcAft>
              <a:buClr>
                <a:schemeClr val="dk1"/>
              </a:buClr>
              <a:buSzPts val="2400"/>
              <a:buChar char="•"/>
            </a:pPr>
            <a:r>
              <a:rPr lang="en-US"/>
              <a:t>Significant progress was made on completing a first draft since the winter meeting.</a:t>
            </a:r>
            <a:endParaRPr/>
          </a:p>
          <a:p>
            <a:pPr indent="-228600" lvl="0" marL="228600" rtl="0" algn="l">
              <a:lnSpc>
                <a:spcPct val="90000"/>
              </a:lnSpc>
              <a:spcBef>
                <a:spcPts val="1600"/>
              </a:spcBef>
              <a:spcAft>
                <a:spcPts val="0"/>
              </a:spcAft>
              <a:buClr>
                <a:schemeClr val="dk1"/>
              </a:buClr>
              <a:buSzPts val="2400"/>
              <a:buChar char="•"/>
            </a:pPr>
            <a:r>
              <a:rPr lang="en-US"/>
              <a:t>Special thanks to Paul Artman, Mark Steinke, Tim Shedd, John Bean, Roger Schmidt for bi-weekly meetings to further develop content, writing, editing, and reviewing.. </a:t>
            </a:r>
            <a:endParaRPr/>
          </a:p>
          <a:p>
            <a:pPr indent="-228600" lvl="0" marL="228600" rtl="0" algn="l">
              <a:lnSpc>
                <a:spcPct val="90000"/>
              </a:lnSpc>
              <a:spcBef>
                <a:spcPts val="1600"/>
              </a:spcBef>
              <a:spcAft>
                <a:spcPts val="0"/>
              </a:spcAft>
              <a:buClr>
                <a:schemeClr val="dk1"/>
              </a:buClr>
              <a:buSzPts val="2400"/>
              <a:buChar char="•"/>
            </a:pPr>
            <a:r>
              <a:rPr lang="en-US"/>
              <a:t>First draft is 11 chapters, 169 pages and 2 Appendix</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267" name="Google Shape;1267;p52"/>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268" name="Google Shape;1268;p52"/>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269" name="Google Shape;1269;p52"/>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0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273" name="Shape 1273"/>
        <p:cNvGrpSpPr/>
        <p:nvPr/>
      </p:nvGrpSpPr>
      <p:grpSpPr>
        <a:xfrm>
          <a:off x="0" y="0"/>
          <a:ext cx="0" cy="0"/>
          <a:chOff x="0" y="0"/>
          <a:chExt cx="0" cy="0"/>
        </a:xfrm>
      </p:grpSpPr>
      <p:sp>
        <p:nvSpPr>
          <p:cNvPr id="1274" name="Google Shape;1274;p53"/>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Liquid Cooling Book Status</a:t>
            </a:r>
            <a:endParaRPr/>
          </a:p>
        </p:txBody>
      </p:sp>
      <p:sp>
        <p:nvSpPr>
          <p:cNvPr id="1275" name="Google Shape;1275;p53"/>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fontScale="92500" lnSpcReduction="10000"/>
          </a:bodyPr>
          <a:lstStyle/>
          <a:p>
            <a:pPr indent="0" lvl="0" marL="0" rtl="0" algn="l">
              <a:lnSpc>
                <a:spcPct val="90000"/>
              </a:lnSpc>
              <a:spcBef>
                <a:spcPts val="0"/>
              </a:spcBef>
              <a:spcAft>
                <a:spcPts val="0"/>
              </a:spcAft>
              <a:buClr>
                <a:schemeClr val="dk1"/>
              </a:buClr>
              <a:buSzPct val="100000"/>
              <a:buNone/>
            </a:pPr>
            <a:r>
              <a:rPr lang="en-US"/>
              <a:t>The third edition provides expanded and new information covering the following topics: </a:t>
            </a:r>
            <a:endParaRPr/>
          </a:p>
          <a:p>
            <a:pPr indent="-228600" lvl="0" marL="228600" marR="0" rtl="0" algn="l">
              <a:lnSpc>
                <a:spcPct val="90000"/>
              </a:lnSpc>
              <a:spcBef>
                <a:spcPts val="1600"/>
              </a:spcBef>
              <a:spcAft>
                <a:spcPts val="0"/>
              </a:spcAft>
              <a:buClr>
                <a:srgbClr val="000000"/>
              </a:buClr>
              <a:buSzPct val="51480"/>
              <a:buChar char="•"/>
            </a:pPr>
            <a:r>
              <a:rPr lang="en-US" sz="2100"/>
              <a:t>A discussion on the IT component power trends that are driving the need for liquid cooling to support the next generation of IT workloads. </a:t>
            </a:r>
            <a:endParaRPr/>
          </a:p>
          <a:p>
            <a:pPr indent="-228600" lvl="0" marL="228600" marR="0" rtl="0" algn="l">
              <a:lnSpc>
                <a:spcPct val="90000"/>
              </a:lnSpc>
              <a:spcBef>
                <a:spcPts val="1600"/>
              </a:spcBef>
              <a:spcAft>
                <a:spcPts val="0"/>
              </a:spcAft>
              <a:buClr>
                <a:srgbClr val="000000"/>
              </a:buClr>
              <a:buSzPct val="51480"/>
              <a:buChar char="•"/>
            </a:pPr>
            <a:r>
              <a:rPr lang="en-US" sz="2100"/>
              <a:t>A new set of environmental classes (S-Classes) for the supply temperature of the Technology Cooling System (TCS) coolant are introduced. These new guidelines provide a link to the Facility Water System (FWS) classes (W-Classes) to ensure both the facility and the datacom equipment are properly designed to support energy efficiency. </a:t>
            </a:r>
            <a:endParaRPr/>
          </a:p>
          <a:p>
            <a:pPr indent="-228600" lvl="0" marL="228600" marR="0" rtl="0" algn="l">
              <a:lnSpc>
                <a:spcPct val="90000"/>
              </a:lnSpc>
              <a:spcBef>
                <a:spcPts val="1600"/>
              </a:spcBef>
              <a:spcAft>
                <a:spcPts val="0"/>
              </a:spcAft>
              <a:buClr>
                <a:srgbClr val="000000"/>
              </a:buClr>
              <a:buSzPct val="51480"/>
              <a:buChar char="•"/>
            </a:pPr>
            <a:r>
              <a:rPr lang="en-US" sz="2100"/>
              <a:t>Expanded treatment of the differences in fluid quality requirements for the TCS and FWS loops. </a:t>
            </a:r>
            <a:endParaRPr/>
          </a:p>
          <a:p>
            <a:pPr indent="-228600" lvl="0" marL="228600" marR="0" rtl="0" algn="l">
              <a:lnSpc>
                <a:spcPct val="90000"/>
              </a:lnSpc>
              <a:spcBef>
                <a:spcPts val="1600"/>
              </a:spcBef>
              <a:spcAft>
                <a:spcPts val="0"/>
              </a:spcAft>
              <a:buClr>
                <a:srgbClr val="000000"/>
              </a:buClr>
              <a:buSzPct val="51480"/>
              <a:buChar char="•"/>
            </a:pPr>
            <a:r>
              <a:rPr lang="en-US" sz="2100"/>
              <a:t>Details are provided on the design characteristics of conductive cold plate cooling and immersion cooling systems. </a:t>
            </a:r>
            <a:endParaRPr/>
          </a:p>
          <a:p>
            <a:pPr indent="-228600" lvl="0" marL="228600" marR="0" rtl="0" algn="l">
              <a:lnSpc>
                <a:spcPct val="90000"/>
              </a:lnSpc>
              <a:spcBef>
                <a:spcPts val="1600"/>
              </a:spcBef>
              <a:spcAft>
                <a:spcPts val="0"/>
              </a:spcAft>
              <a:buClr>
                <a:srgbClr val="000000"/>
              </a:buClr>
              <a:buSzPct val="51480"/>
              <a:buChar char="•"/>
            </a:pPr>
            <a:r>
              <a:rPr lang="en-US" sz="2100"/>
              <a:t>Design guidance is added for air cooled facilities that are being upgraded to support liquid cooled datacom equipment.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a:p>
            <a:pPr indent="-87629" lvl="0" marL="228600" rtl="0" algn="l">
              <a:lnSpc>
                <a:spcPct val="90000"/>
              </a:lnSpc>
              <a:spcBef>
                <a:spcPts val="1600"/>
              </a:spcBef>
              <a:spcAft>
                <a:spcPts val="0"/>
              </a:spcAft>
              <a:buClr>
                <a:schemeClr val="dk1"/>
              </a:buClr>
              <a:buSzPct val="100000"/>
              <a:buNone/>
            </a:pPr>
            <a:r>
              <a:t/>
            </a:r>
            <a:endParaRPr/>
          </a:p>
        </p:txBody>
      </p:sp>
      <p:sp>
        <p:nvSpPr>
          <p:cNvPr id="1276" name="Google Shape;1276;p53"/>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277" name="Google Shape;1277;p53"/>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278" name="Google Shape;1278;p53"/>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0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282" name="Shape 1282"/>
        <p:cNvGrpSpPr/>
        <p:nvPr/>
      </p:nvGrpSpPr>
      <p:grpSpPr>
        <a:xfrm>
          <a:off x="0" y="0"/>
          <a:ext cx="0" cy="0"/>
          <a:chOff x="0" y="0"/>
          <a:chExt cx="0" cy="0"/>
        </a:xfrm>
      </p:grpSpPr>
      <p:sp>
        <p:nvSpPr>
          <p:cNvPr id="1283" name="Google Shape;1283;p54"/>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Overview of Chapters</a:t>
            </a:r>
            <a:endParaRPr/>
          </a:p>
        </p:txBody>
      </p:sp>
      <p:sp>
        <p:nvSpPr>
          <p:cNvPr id="1284" name="Google Shape;1284;p54"/>
          <p:cNvSpPr txBox="1"/>
          <p:nvPr>
            <p:ph idx="1" type="body"/>
          </p:nvPr>
        </p:nvSpPr>
        <p:spPr>
          <a:xfrm>
            <a:off x="628650" y="706056"/>
            <a:ext cx="7886700" cy="5470907"/>
          </a:xfrm>
          <a:prstGeom prst="rect">
            <a:avLst/>
          </a:prstGeom>
          <a:noFill/>
          <a:ln>
            <a:noFill/>
          </a:ln>
        </p:spPr>
        <p:txBody>
          <a:bodyPr anchorCtr="0" anchor="t" bIns="45700" lIns="91425" spcFirstLastPara="1" rIns="91425" wrap="square" tIns="0">
            <a:noAutofit/>
          </a:bodyPr>
          <a:lstStyle/>
          <a:p>
            <a:pPr indent="-228600" lvl="0" marL="228600" marR="0" rtl="0" algn="l">
              <a:lnSpc>
                <a:spcPct val="90000"/>
              </a:lnSpc>
              <a:spcBef>
                <a:spcPts val="0"/>
              </a:spcBef>
              <a:spcAft>
                <a:spcPts val="0"/>
              </a:spcAft>
              <a:buClr>
                <a:schemeClr val="dk1"/>
              </a:buClr>
              <a:buSzPts val="1800"/>
              <a:buChar char="•"/>
            </a:pPr>
            <a:r>
              <a:rPr b="1" lang="en-US" sz="1800"/>
              <a:t>Chapter 1 </a:t>
            </a:r>
            <a:r>
              <a:rPr lang="en-US" sz="1800"/>
              <a:t>states the purpose and objective of this book, defines key terminology associated with liquid cooling, and highlights the emerging trends driving the adoption of data center liquid cooling.  </a:t>
            </a:r>
            <a:endParaRPr/>
          </a:p>
          <a:p>
            <a:pPr indent="-228600" lvl="0" marL="228600" marR="0" rtl="0" algn="l">
              <a:lnSpc>
                <a:spcPct val="90000"/>
              </a:lnSpc>
              <a:spcBef>
                <a:spcPts val="1600"/>
              </a:spcBef>
              <a:spcAft>
                <a:spcPts val="0"/>
              </a:spcAft>
              <a:buClr>
                <a:schemeClr val="dk1"/>
              </a:buClr>
              <a:buSzPts val="1800"/>
              <a:buChar char="•"/>
            </a:pPr>
            <a:r>
              <a:rPr b="1" lang="en-US" sz="1800"/>
              <a:t>Chapter 2 </a:t>
            </a:r>
            <a:r>
              <a:rPr lang="en-US" sz="1800"/>
              <a:t>provide the reader with an overview of the facility cooling system equipment and design considerations.  </a:t>
            </a:r>
            <a:endParaRPr/>
          </a:p>
          <a:p>
            <a:pPr indent="-228600" lvl="0" marL="228600" marR="0" rtl="0" algn="l">
              <a:lnSpc>
                <a:spcPct val="90000"/>
              </a:lnSpc>
              <a:spcBef>
                <a:spcPts val="1600"/>
              </a:spcBef>
              <a:spcAft>
                <a:spcPts val="0"/>
              </a:spcAft>
              <a:buClr>
                <a:schemeClr val="dk1"/>
              </a:buClr>
              <a:buSzPts val="1800"/>
              <a:buChar char="•"/>
            </a:pPr>
            <a:r>
              <a:rPr b="1" lang="en-US" sz="1800"/>
              <a:t>Chapter 3 </a:t>
            </a:r>
            <a:r>
              <a:rPr lang="en-US" sz="1800"/>
              <a:t>provides detailed descriptions of the various liquid cooling implementations.</a:t>
            </a:r>
            <a:endParaRPr/>
          </a:p>
          <a:p>
            <a:pPr indent="-228600" lvl="0" marL="228600" marR="0" rtl="0" algn="l">
              <a:lnSpc>
                <a:spcPct val="90000"/>
              </a:lnSpc>
              <a:spcBef>
                <a:spcPts val="1600"/>
              </a:spcBef>
              <a:spcAft>
                <a:spcPts val="0"/>
              </a:spcAft>
              <a:buClr>
                <a:schemeClr val="dk1"/>
              </a:buClr>
              <a:buSzPts val="1800"/>
              <a:buChar char="•"/>
            </a:pPr>
            <a:r>
              <a:rPr b="1" lang="en-US" sz="1800"/>
              <a:t>Chapter 4 </a:t>
            </a:r>
            <a:r>
              <a:rPr lang="en-US" sz="1800"/>
              <a:t>describes the cooling distribution unit (CDU) function and design considerations.  </a:t>
            </a:r>
            <a:endParaRPr/>
          </a:p>
          <a:p>
            <a:pPr indent="-228600" lvl="0" marL="228600" marR="0" rtl="0" algn="l">
              <a:lnSpc>
                <a:spcPct val="90000"/>
              </a:lnSpc>
              <a:spcBef>
                <a:spcPts val="1600"/>
              </a:spcBef>
              <a:spcAft>
                <a:spcPts val="0"/>
              </a:spcAft>
              <a:buClr>
                <a:schemeClr val="dk1"/>
              </a:buClr>
              <a:buSzPts val="1800"/>
              <a:buChar char="•"/>
            </a:pPr>
            <a:r>
              <a:rPr b="1" lang="en-US" sz="1800"/>
              <a:t>Chapter 5 </a:t>
            </a:r>
            <a:r>
              <a:rPr lang="en-US" sz="1800"/>
              <a:t>characterizes the facility cooling systems by providing guidelines on the interface requirements between the facility water system and the technology cooling system. </a:t>
            </a:r>
            <a:endParaRPr/>
          </a:p>
          <a:p>
            <a:pPr indent="-228600" lvl="0" marL="228600" marR="0" rtl="0" algn="l">
              <a:lnSpc>
                <a:spcPct val="90000"/>
              </a:lnSpc>
              <a:spcBef>
                <a:spcPts val="1600"/>
              </a:spcBef>
              <a:spcAft>
                <a:spcPts val="0"/>
              </a:spcAft>
              <a:buClr>
                <a:schemeClr val="dk1"/>
              </a:buClr>
              <a:buSzPts val="1800"/>
              <a:buChar char="•"/>
            </a:pPr>
            <a:r>
              <a:rPr b="1" lang="en-US" sz="1800"/>
              <a:t>Chapter 6 </a:t>
            </a:r>
            <a:r>
              <a:rPr lang="en-US" sz="1800"/>
              <a:t>introduces new technology cooling system (TCS) temperature guidelines (S-Classes) to ensure the IT equipment delivers full performance</a:t>
            </a:r>
            <a:endParaRPr/>
          </a:p>
        </p:txBody>
      </p:sp>
      <p:sp>
        <p:nvSpPr>
          <p:cNvPr id="1285" name="Google Shape;1285;p54"/>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286" name="Google Shape;1286;p54"/>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287" name="Google Shape;1287;p54"/>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0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291" name="Shape 1291"/>
        <p:cNvGrpSpPr/>
        <p:nvPr/>
      </p:nvGrpSpPr>
      <p:grpSpPr>
        <a:xfrm>
          <a:off x="0" y="0"/>
          <a:ext cx="0" cy="0"/>
          <a:chOff x="0" y="0"/>
          <a:chExt cx="0" cy="0"/>
        </a:xfrm>
      </p:grpSpPr>
      <p:sp>
        <p:nvSpPr>
          <p:cNvPr id="1292" name="Google Shape;1292;p55"/>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Overview of Chapters</a:t>
            </a:r>
            <a:endParaRPr/>
          </a:p>
        </p:txBody>
      </p:sp>
      <p:sp>
        <p:nvSpPr>
          <p:cNvPr id="1293" name="Google Shape;1293;p55"/>
          <p:cNvSpPr txBox="1"/>
          <p:nvPr>
            <p:ph idx="1" type="body"/>
          </p:nvPr>
        </p:nvSpPr>
        <p:spPr>
          <a:xfrm>
            <a:off x="628650" y="706056"/>
            <a:ext cx="7886700" cy="5470907"/>
          </a:xfrm>
          <a:prstGeom prst="rect">
            <a:avLst/>
          </a:prstGeom>
          <a:noFill/>
          <a:ln>
            <a:noFill/>
          </a:ln>
        </p:spPr>
        <p:txBody>
          <a:bodyPr anchorCtr="0" anchor="t" bIns="45700" lIns="91425" spcFirstLastPara="1" rIns="91425" wrap="square" tIns="0">
            <a:noAutofit/>
          </a:bodyPr>
          <a:lstStyle/>
          <a:p>
            <a:pPr indent="-228600" lvl="0" marL="228600" marR="0" rtl="0" algn="l">
              <a:lnSpc>
                <a:spcPct val="90000"/>
              </a:lnSpc>
              <a:spcBef>
                <a:spcPts val="0"/>
              </a:spcBef>
              <a:spcAft>
                <a:spcPts val="0"/>
              </a:spcAft>
              <a:buClr>
                <a:schemeClr val="dk1"/>
              </a:buClr>
              <a:buSzPts val="1800"/>
              <a:buChar char="•"/>
            </a:pPr>
            <a:r>
              <a:rPr b="1" lang="en-US" sz="1800"/>
              <a:t>Chapter 7 </a:t>
            </a:r>
            <a:r>
              <a:rPr lang="en-US" sz="1800"/>
              <a:t>describes the fluids and fluid quality considerations for both the Facility Water System and Technology Cooling System. </a:t>
            </a:r>
            <a:endParaRPr/>
          </a:p>
          <a:p>
            <a:pPr indent="-228600" lvl="0" marL="228600" marR="0" rtl="0" algn="l">
              <a:lnSpc>
                <a:spcPct val="90000"/>
              </a:lnSpc>
              <a:spcBef>
                <a:spcPts val="1600"/>
              </a:spcBef>
              <a:spcAft>
                <a:spcPts val="0"/>
              </a:spcAft>
              <a:buClr>
                <a:schemeClr val="dk1"/>
              </a:buClr>
              <a:buSzPts val="1800"/>
              <a:buChar char="•"/>
            </a:pPr>
            <a:r>
              <a:rPr b="1" lang="en-US" sz="1800"/>
              <a:t>Chapter 8 </a:t>
            </a:r>
            <a:r>
              <a:rPr lang="en-US" sz="1800"/>
              <a:t>describes the common components and their attributes that make up a conductive cooling (cold plate) liquid cooling solution for datacom equipment.</a:t>
            </a:r>
            <a:endParaRPr/>
          </a:p>
          <a:p>
            <a:pPr indent="-228600" lvl="0" marL="228600" marR="0" rtl="0" algn="l">
              <a:lnSpc>
                <a:spcPct val="90000"/>
              </a:lnSpc>
              <a:spcBef>
                <a:spcPts val="1600"/>
              </a:spcBef>
              <a:spcAft>
                <a:spcPts val="0"/>
              </a:spcAft>
              <a:buClr>
                <a:schemeClr val="dk1"/>
              </a:buClr>
              <a:buSzPts val="1800"/>
              <a:buChar char="•"/>
            </a:pPr>
            <a:r>
              <a:rPr b="1" lang="en-US" sz="1800"/>
              <a:t>Chapter 9 </a:t>
            </a:r>
            <a:r>
              <a:rPr lang="en-US" sz="1800"/>
              <a:t>describes different implementations of immersion cooling systems and considerations in their design.</a:t>
            </a:r>
            <a:endParaRPr/>
          </a:p>
          <a:p>
            <a:pPr indent="-228600" lvl="0" marL="228600" marR="0" rtl="0" algn="l">
              <a:lnSpc>
                <a:spcPct val="90000"/>
              </a:lnSpc>
              <a:spcBef>
                <a:spcPts val="1600"/>
              </a:spcBef>
              <a:spcAft>
                <a:spcPts val="0"/>
              </a:spcAft>
              <a:buClr>
                <a:schemeClr val="dk1"/>
              </a:buClr>
              <a:buSzPts val="1800"/>
              <a:buChar char="•"/>
            </a:pPr>
            <a:r>
              <a:rPr b="1" lang="en-US" sz="1800"/>
              <a:t>Chapter 10 </a:t>
            </a:r>
            <a:r>
              <a:rPr lang="en-US" sz="1800"/>
              <a:t>describes consideration for transitioning an air cooled data center to support liquid cooled datacom equipment. </a:t>
            </a:r>
            <a:endParaRPr/>
          </a:p>
          <a:p>
            <a:pPr indent="-228600" lvl="0" marL="228600" marR="0" rtl="0" algn="l">
              <a:lnSpc>
                <a:spcPct val="90000"/>
              </a:lnSpc>
              <a:spcBef>
                <a:spcPts val="1600"/>
              </a:spcBef>
              <a:spcAft>
                <a:spcPts val="0"/>
              </a:spcAft>
              <a:buClr>
                <a:schemeClr val="dk1"/>
              </a:buClr>
              <a:buSzPts val="1800"/>
              <a:buChar char="•"/>
            </a:pPr>
            <a:r>
              <a:rPr b="1" lang="en-US" sz="1800"/>
              <a:t>Chapter 11 </a:t>
            </a:r>
            <a:r>
              <a:rPr lang="en-US" sz="1800"/>
              <a:t>describes other considerations for liquid cooling environments such as monitoring/control, reliability and availability, commissioning, fire detection and suppression, and data center modeling. </a:t>
            </a:r>
            <a:endParaRPr/>
          </a:p>
          <a:p>
            <a:pPr indent="-228600" lvl="0" marL="228600" marR="0" rtl="0" algn="l">
              <a:lnSpc>
                <a:spcPct val="90000"/>
              </a:lnSpc>
              <a:spcBef>
                <a:spcPts val="1600"/>
              </a:spcBef>
              <a:spcAft>
                <a:spcPts val="0"/>
              </a:spcAft>
              <a:buClr>
                <a:schemeClr val="dk1"/>
              </a:buClr>
              <a:buSzPts val="1800"/>
              <a:buChar char="•"/>
            </a:pPr>
            <a:r>
              <a:rPr b="1" lang="en-US" sz="1800"/>
              <a:t>Appendix A </a:t>
            </a:r>
            <a:r>
              <a:rPr lang="en-US" sz="1800"/>
              <a:t>provides general characteristics of common fluid used in immersion cooling systems.</a:t>
            </a:r>
            <a:endParaRPr/>
          </a:p>
          <a:p>
            <a:pPr indent="-228600" lvl="0" marL="228600" marR="0" rtl="0" algn="l">
              <a:lnSpc>
                <a:spcPct val="90000"/>
              </a:lnSpc>
              <a:spcBef>
                <a:spcPts val="1600"/>
              </a:spcBef>
              <a:spcAft>
                <a:spcPts val="0"/>
              </a:spcAft>
              <a:buClr>
                <a:schemeClr val="dk1"/>
              </a:buClr>
              <a:buSzPts val="1800"/>
              <a:buChar char="•"/>
            </a:pPr>
            <a:r>
              <a:rPr b="1" lang="en-US" sz="1800"/>
              <a:t>Appendix B </a:t>
            </a:r>
            <a:r>
              <a:rPr lang="en-US" sz="1800"/>
              <a:t>provides guidance on considerations for commissioning liquid cooled datacom equipment. </a:t>
            </a:r>
            <a:endParaRPr/>
          </a:p>
        </p:txBody>
      </p:sp>
      <p:sp>
        <p:nvSpPr>
          <p:cNvPr id="1294" name="Google Shape;1294;p55"/>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295" name="Google Shape;1295;p55"/>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296" name="Google Shape;1296;p55"/>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00" name="Shape 1300"/>
        <p:cNvGrpSpPr/>
        <p:nvPr/>
      </p:nvGrpSpPr>
      <p:grpSpPr>
        <a:xfrm>
          <a:off x="0" y="0"/>
          <a:ext cx="0" cy="0"/>
          <a:chOff x="0" y="0"/>
          <a:chExt cx="0" cy="0"/>
        </a:xfrm>
      </p:grpSpPr>
      <p:sp>
        <p:nvSpPr>
          <p:cNvPr id="1301" name="Google Shape;1301;p56"/>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Remaining Work / Needs</a:t>
            </a:r>
            <a:endParaRPr/>
          </a:p>
        </p:txBody>
      </p:sp>
      <p:sp>
        <p:nvSpPr>
          <p:cNvPr id="1302" name="Google Shape;1302;p56"/>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Looking for Server OEMs to help provide data on the number of liquid cooled products since 2017.</a:t>
            </a:r>
            <a:endParaRPr/>
          </a:p>
          <a:p>
            <a:pPr indent="-228600" lvl="0" marL="228600" rtl="0" algn="l">
              <a:lnSpc>
                <a:spcPct val="90000"/>
              </a:lnSpc>
              <a:spcBef>
                <a:spcPts val="1600"/>
              </a:spcBef>
              <a:spcAft>
                <a:spcPts val="0"/>
              </a:spcAft>
              <a:buClr>
                <a:schemeClr val="dk1"/>
              </a:buClr>
              <a:buSzPts val="2400"/>
              <a:buChar char="•"/>
            </a:pPr>
            <a:r>
              <a:rPr lang="en-US"/>
              <a:t>Finalize TCS supply water temperature classification values and provide further guidance for their use.  </a:t>
            </a:r>
            <a:endParaRPr/>
          </a:p>
          <a:p>
            <a:pPr indent="-228600" lvl="0" marL="228600" rtl="0" algn="l">
              <a:lnSpc>
                <a:spcPct val="90000"/>
              </a:lnSpc>
              <a:spcBef>
                <a:spcPts val="1600"/>
              </a:spcBef>
              <a:spcAft>
                <a:spcPts val="0"/>
              </a:spcAft>
              <a:buClr>
                <a:schemeClr val="dk1"/>
              </a:buClr>
              <a:buSzPts val="2400"/>
              <a:buChar char="•"/>
            </a:pPr>
            <a:r>
              <a:rPr lang="en-US"/>
              <a:t>Need a figure showing Wet Break quick disconnects</a:t>
            </a:r>
            <a:endParaRPr/>
          </a:p>
          <a:p>
            <a:pPr indent="-228600" lvl="0" marL="228600" rtl="0" algn="l">
              <a:lnSpc>
                <a:spcPct val="90000"/>
              </a:lnSpc>
              <a:spcBef>
                <a:spcPts val="1600"/>
              </a:spcBef>
              <a:spcAft>
                <a:spcPts val="0"/>
              </a:spcAft>
              <a:buClr>
                <a:schemeClr val="dk1"/>
              </a:buClr>
              <a:buSzPts val="2400"/>
              <a:buChar char="•"/>
            </a:pPr>
            <a:r>
              <a:rPr lang="en-US"/>
              <a:t>Need support from design or consulting engineers with experience in upgrade an air-cooled data center to liquid to enhance Chapter 10: Transitioning to Liquid Cooling </a:t>
            </a:r>
            <a:endParaRPr/>
          </a:p>
          <a:p>
            <a:pPr indent="-228600" lvl="0" marL="228600" rtl="0" algn="l">
              <a:lnSpc>
                <a:spcPct val="90000"/>
              </a:lnSpc>
              <a:spcBef>
                <a:spcPts val="1600"/>
              </a:spcBef>
              <a:spcAft>
                <a:spcPts val="0"/>
              </a:spcAft>
              <a:buClr>
                <a:schemeClr val="dk1"/>
              </a:buClr>
              <a:buSzPts val="2400"/>
              <a:buChar char="•"/>
            </a:pPr>
            <a:r>
              <a:rPr lang="en-US"/>
              <a:t>Need somebody experienced with commissioning to review Appendix B: Liquid Cooling System Commissioning Checklist</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303" name="Google Shape;1303;p56"/>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04" name="Google Shape;1304;p56"/>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05" name="Google Shape;1305;p56"/>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09" name="Shape 1309"/>
        <p:cNvGrpSpPr/>
        <p:nvPr/>
      </p:nvGrpSpPr>
      <p:grpSpPr>
        <a:xfrm>
          <a:off x="0" y="0"/>
          <a:ext cx="0" cy="0"/>
          <a:chOff x="0" y="0"/>
          <a:chExt cx="0" cy="0"/>
        </a:xfrm>
      </p:grpSpPr>
      <p:sp>
        <p:nvSpPr>
          <p:cNvPr id="1310" name="Google Shape;1310;p57"/>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TCS Water Classes</a:t>
            </a:r>
            <a:endParaRPr/>
          </a:p>
        </p:txBody>
      </p:sp>
      <p:sp>
        <p:nvSpPr>
          <p:cNvPr id="1311" name="Google Shape;1311;p57"/>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12" name="Google Shape;1312;p57"/>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13" name="Google Shape;1313;p57"/>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
        <p:nvSpPr>
          <p:cNvPr id="1314" name="Google Shape;1314;p57"/>
          <p:cNvSpPr txBox="1"/>
          <p:nvPr/>
        </p:nvSpPr>
        <p:spPr>
          <a:xfrm>
            <a:off x="628649" y="824275"/>
            <a:ext cx="8075514"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strike="noStrike">
                <a:solidFill>
                  <a:srgbClr val="000000"/>
                </a:solidFill>
                <a:latin typeface="Arial"/>
                <a:ea typeface="Arial"/>
                <a:cs typeface="Arial"/>
                <a:sym typeface="Arial"/>
              </a:rPr>
              <a:t>The goal of the TCS temperature classification is to define a simple explanation of the relationship between the FWS and TCS such that the data center facility and ITE can be designed for interoperability across many generations of ITE. In addition, guidance is provided in the form of trends for maximum allowable TCS and FWS based on industry hardware power trends. The trend of maximum TCS fluid temperature can be translated to the maximum FWS water temperature using the CDU approach temperature. </a:t>
            </a:r>
            <a:endParaRPr sz="1800">
              <a:solidFill>
                <a:schemeClr val="dk1"/>
              </a:solidFill>
              <a:latin typeface="Arial"/>
              <a:ea typeface="Arial"/>
              <a:cs typeface="Arial"/>
              <a:sym typeface="Arial"/>
            </a:endParaRPr>
          </a:p>
        </p:txBody>
      </p:sp>
      <p:pic>
        <p:nvPicPr>
          <p:cNvPr id="1315" name="Google Shape;1315;p57"/>
          <p:cNvPicPr preferRelativeResize="0"/>
          <p:nvPr/>
        </p:nvPicPr>
        <p:blipFill rotWithShape="1">
          <a:blip r:embed="rId3">
            <a:alphaModFix/>
          </a:blip>
          <a:srcRect b="0" l="0" r="0" t="0"/>
          <a:stretch/>
        </p:blipFill>
        <p:spPr>
          <a:xfrm>
            <a:off x="685800" y="2989237"/>
            <a:ext cx="7772400" cy="3044488"/>
          </a:xfrm>
          <a:prstGeom prst="rect">
            <a:avLst/>
          </a:prstGeom>
          <a:noFill/>
          <a:ln>
            <a:noFill/>
          </a:ln>
        </p:spPr>
      </p:pic>
      <p:sp>
        <p:nvSpPr>
          <p:cNvPr id="1316" name="Google Shape;1316;p57"/>
          <p:cNvSpPr txBox="1"/>
          <p:nvPr/>
        </p:nvSpPr>
        <p:spPr>
          <a:xfrm>
            <a:off x="2297788" y="3756011"/>
            <a:ext cx="5658619" cy="18620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500">
                <a:solidFill>
                  <a:srgbClr val="2F5496"/>
                </a:solidFill>
                <a:latin typeface="Calibri"/>
                <a:ea typeface="Calibri"/>
                <a:cs typeface="Calibri"/>
                <a:sym typeface="Calibri"/>
              </a:rPr>
              <a:t>DRAFT</a:t>
            </a:r>
            <a:endParaRPr/>
          </a:p>
        </p:txBody>
      </p:sp>
    </p:spTree>
  </p:cSld>
  <p:clrMapOvr>
    <a:masterClrMapping/>
  </p:clrMapOvr>
</p:sld>
</file>

<file path=ppt/slides/slide1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20" name="Shape 1320"/>
        <p:cNvGrpSpPr/>
        <p:nvPr/>
      </p:nvGrpSpPr>
      <p:grpSpPr>
        <a:xfrm>
          <a:off x="0" y="0"/>
          <a:ext cx="0" cy="0"/>
          <a:chOff x="0" y="0"/>
          <a:chExt cx="0" cy="0"/>
        </a:xfrm>
      </p:grpSpPr>
      <p:sp>
        <p:nvSpPr>
          <p:cNvPr id="1321" name="Google Shape;1321;p58"/>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Liquid Cooling Tech Brief</a:t>
            </a:r>
            <a:endParaRPr/>
          </a:p>
        </p:txBody>
      </p:sp>
      <p:sp>
        <p:nvSpPr>
          <p:cNvPr id="1322" name="Google Shape;1322;p58"/>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23" name="Google Shape;1323;p58"/>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24" name="Google Shape;1324;p58"/>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
        <p:nvSpPr>
          <p:cNvPr id="1325" name="Google Shape;1325;p58"/>
          <p:cNvSpPr txBox="1"/>
          <p:nvPr/>
        </p:nvSpPr>
        <p:spPr>
          <a:xfrm>
            <a:off x="1503505" y="2578543"/>
            <a:ext cx="5758884" cy="310854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A. Issues with Air cooling</a:t>
            </a:r>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    1.CPU/GPU</a:t>
            </a:r>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    2.Acoustics</a:t>
            </a:r>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    3.Air flow </a:t>
            </a:r>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    4. xxx</a:t>
            </a:r>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B. Server Liquid cooling designs</a:t>
            </a:r>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C. Facilities transition to Liquid cooling</a:t>
            </a:r>
            <a:endParaRPr/>
          </a:p>
        </p:txBody>
      </p:sp>
      <p:sp>
        <p:nvSpPr>
          <p:cNvPr id="1326" name="Google Shape;1326;p58"/>
          <p:cNvSpPr txBox="1"/>
          <p:nvPr/>
        </p:nvSpPr>
        <p:spPr>
          <a:xfrm>
            <a:off x="456802" y="1478189"/>
            <a:ext cx="842301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a:t>
            </a:r>
            <a:r>
              <a:rPr i="1" lang="en-US" sz="2400">
                <a:solidFill>
                  <a:schemeClr val="dk1"/>
                </a:solidFill>
                <a:latin typeface="Calibri"/>
                <a:ea typeface="Calibri"/>
                <a:cs typeface="Calibri"/>
                <a:sym typeface="Calibri"/>
              </a:rPr>
              <a:t>10 pages of key points for those new to data center liquid cooling</a:t>
            </a:r>
            <a:endParaRPr/>
          </a:p>
        </p:txBody>
      </p:sp>
    </p:spTree>
  </p:cSld>
  <p:clrMapOvr>
    <a:masterClrMapping/>
  </p:clrMapOvr>
</p:sld>
</file>

<file path=ppt/slides/slide1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30" name="Shape 1330"/>
        <p:cNvGrpSpPr/>
        <p:nvPr/>
      </p:nvGrpSpPr>
      <p:grpSpPr>
        <a:xfrm>
          <a:off x="0" y="0"/>
          <a:ext cx="0" cy="0"/>
          <a:chOff x="0" y="0"/>
          <a:chExt cx="0" cy="0"/>
        </a:xfrm>
      </p:grpSpPr>
      <p:sp>
        <p:nvSpPr>
          <p:cNvPr id="1331" name="Google Shape;1331;p59"/>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Marine Corrosion Research</a:t>
            </a:r>
            <a:endParaRPr/>
          </a:p>
        </p:txBody>
      </p:sp>
      <p:sp>
        <p:nvSpPr>
          <p:cNvPr id="1332" name="Google Shape;1332;p59"/>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33" name="Google Shape;1333;p59"/>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34" name="Google Shape;1334;p59"/>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
        <p:nvSpPr>
          <p:cNvPr id="1335" name="Google Shape;1335;p59"/>
          <p:cNvSpPr txBox="1"/>
          <p:nvPr/>
        </p:nvSpPr>
        <p:spPr>
          <a:xfrm>
            <a:off x="628649" y="2171300"/>
            <a:ext cx="8058503" cy="35394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From an extensive literature search there are </a:t>
            </a:r>
            <a:r>
              <a:rPr lang="en-US" sz="2800" u="sng">
                <a:solidFill>
                  <a:schemeClr val="dk1"/>
                </a:solidFill>
                <a:latin typeface="Calibri"/>
                <a:ea typeface="Calibri"/>
                <a:cs typeface="Calibri"/>
                <a:sym typeface="Calibri"/>
              </a:rPr>
              <a:t>no published environmental conditions for operating data centers in marine environments</a:t>
            </a:r>
            <a:r>
              <a:rPr lang="en-US" sz="2800">
                <a:solidFill>
                  <a:schemeClr val="dk1"/>
                </a:solidFill>
                <a:latin typeface="Calibri"/>
                <a:ea typeface="Calibri"/>
                <a:cs typeface="Calibri"/>
                <a:sym typeface="Calibri"/>
              </a:rPr>
              <a:t> that combine the key marine environmental parameters of salinity, T, RH, Wet/dry cycles, SO2, and particle size to guide data center operators on reliable operation, </a:t>
            </a:r>
            <a:r>
              <a:rPr lang="en-US" sz="2800" u="sng">
                <a:solidFill>
                  <a:schemeClr val="dk1"/>
                </a:solidFill>
                <a:latin typeface="Calibri"/>
                <a:ea typeface="Calibri"/>
                <a:cs typeface="Calibri"/>
                <a:sym typeface="Calibri"/>
              </a:rPr>
              <a:t>especially when those data centers desire to save energy by operating in economizer mode.</a:t>
            </a:r>
            <a:endParaRPr sz="2800" u="sng">
              <a:solidFill>
                <a:schemeClr val="dk1"/>
              </a:solidFill>
              <a:latin typeface="Times New Roman"/>
              <a:ea typeface="Times New Roman"/>
              <a:cs typeface="Times New Roman"/>
              <a:sym typeface="Times New Roman"/>
            </a:endParaRPr>
          </a:p>
        </p:txBody>
      </p:sp>
      <p:sp>
        <p:nvSpPr>
          <p:cNvPr id="1336" name="Google Shape;1336;p59"/>
          <p:cNvSpPr txBox="1"/>
          <p:nvPr/>
        </p:nvSpPr>
        <p:spPr>
          <a:xfrm>
            <a:off x="2088145" y="904483"/>
            <a:ext cx="559635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sng" cap="none" strike="noStrike">
                <a:solidFill>
                  <a:schemeClr val="dk1"/>
                </a:solidFill>
                <a:latin typeface="Calibri"/>
                <a:ea typeface="Calibri"/>
                <a:cs typeface="Calibri"/>
                <a:sym typeface="Calibri"/>
              </a:rPr>
              <a:t>Motivation for Proposed Research</a:t>
            </a:r>
            <a:endParaRPr sz="1800" u="sng">
              <a:solidFill>
                <a:schemeClr val="dk1"/>
              </a:solidFill>
              <a:latin typeface="Calibri"/>
              <a:ea typeface="Calibri"/>
              <a:cs typeface="Calibri"/>
              <a:sym typeface="Calibri"/>
            </a:endParaRPr>
          </a:p>
        </p:txBody>
      </p:sp>
    </p:spTree>
  </p:cSld>
  <p:clrMapOvr>
    <a:masterClrMapping/>
  </p:clrMapOvr>
</p:sld>
</file>

<file path=ppt/slides/slide1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40" name="Shape 1340"/>
        <p:cNvGrpSpPr/>
        <p:nvPr/>
      </p:nvGrpSpPr>
      <p:grpSpPr>
        <a:xfrm>
          <a:off x="0" y="0"/>
          <a:ext cx="0" cy="0"/>
          <a:chOff x="0" y="0"/>
          <a:chExt cx="0" cy="0"/>
        </a:xfrm>
      </p:grpSpPr>
      <p:sp>
        <p:nvSpPr>
          <p:cNvPr id="1341" name="Google Shape;1341;p60"/>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42" name="Google Shape;1342;p60"/>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43" name="Google Shape;1343;p60"/>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
        <p:nvSpPr>
          <p:cNvPr id="1344" name="Google Shape;1344;p60"/>
          <p:cNvSpPr txBox="1"/>
          <p:nvPr/>
        </p:nvSpPr>
        <p:spPr>
          <a:xfrm>
            <a:off x="392348" y="1407745"/>
            <a:ext cx="8359303" cy="379014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i="1" lang="en-US" sz="1800">
                <a:solidFill>
                  <a:schemeClr val="dk1"/>
                </a:solidFill>
                <a:latin typeface="Times New Roman"/>
                <a:ea typeface="Times New Roman"/>
                <a:cs typeface="Times New Roman"/>
                <a:sym typeface="Times New Roman"/>
              </a:rPr>
              <a:t>Study of the Corrosion Impact on Information Technology Equipment in Data Centers Located in Coastal Regions with High Sea Salt Concentrations and the Level of Filtration Required to Maintain Reliable Operation of this Equipment</a:t>
            </a:r>
            <a:endParaRPr/>
          </a:p>
          <a:p>
            <a:pPr indent="0" lvl="0" marL="0" marR="0" rtl="0" algn="ctr">
              <a:lnSpc>
                <a:spcPct val="107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b="1" lang="en-US" sz="1800">
                <a:solidFill>
                  <a:schemeClr val="dk1"/>
                </a:solidFill>
                <a:latin typeface="Calibri"/>
                <a:ea typeface="Calibri"/>
                <a:cs typeface="Calibri"/>
                <a:sym typeface="Calibri"/>
              </a:rPr>
              <a:t>                                                           Marine Corrosion Research</a:t>
            </a:r>
            <a:endParaRPr/>
          </a:p>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                         Work Statement rejected with the following areas for improvements:</a:t>
            </a:r>
            <a:endParaRPr/>
          </a:p>
          <a:p>
            <a:pPr indent="-285750" lvl="5" marL="2571750"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Split into 2 projects – one filtration and one corrosion     </a:t>
            </a:r>
            <a:endParaRPr b="0" i="0" sz="1800" u="none" cap="none" strike="noStrike">
              <a:solidFill>
                <a:srgbClr val="FF0000"/>
              </a:solidFill>
              <a:latin typeface="Calibri"/>
              <a:ea typeface="Calibri"/>
              <a:cs typeface="Calibri"/>
              <a:sym typeface="Calibri"/>
            </a:endParaRPr>
          </a:p>
          <a:p>
            <a:pPr indent="-285750" lvl="5" marL="2571750"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Follow sea salt established testing stds</a:t>
            </a:r>
            <a:endParaRPr b="0" i="0" sz="1800" u="none" cap="none" strike="noStrike">
              <a:solidFill>
                <a:schemeClr val="dk1"/>
              </a:solidFill>
              <a:latin typeface="Calibri"/>
              <a:ea typeface="Calibri"/>
              <a:cs typeface="Calibri"/>
              <a:sym typeface="Calibri"/>
            </a:endParaRPr>
          </a:p>
          <a:p>
            <a:pPr indent="-285750" lvl="5" marL="2571750"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Improve on design of testing apparatus</a:t>
            </a:r>
            <a:endParaRPr/>
          </a:p>
          <a:p>
            <a:pPr indent="-285750" lvl="5" marL="2571750"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Provide more data on the need of this research         </a:t>
            </a:r>
            <a:endParaRPr b="0" i="0" sz="1800" u="none" cap="none" strike="noStrike">
              <a:solidFill>
                <a:srgbClr val="FF0000"/>
              </a:solidFill>
              <a:latin typeface="Calibri"/>
              <a:ea typeface="Calibri"/>
              <a:cs typeface="Calibri"/>
              <a:sym typeface="Calibri"/>
            </a:endParaRPr>
          </a:p>
          <a:p>
            <a:pPr indent="-285750" lvl="5" marL="2571750"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Expand on testing conditions to mimic server environments</a:t>
            </a:r>
            <a:endParaRPr/>
          </a:p>
          <a:p>
            <a:pPr indent="-285750" lvl="5" marL="2571750" marR="0" rtl="0" algn="l">
              <a:spcBef>
                <a:spcPts val="0"/>
              </a:spcBef>
              <a:spcAft>
                <a:spcPts val="0"/>
              </a:spcAft>
              <a:buClr>
                <a:srgbClr val="FF0000"/>
              </a:buClr>
              <a:buSzPts val="1800"/>
              <a:buFont typeface="Noto Sans Symbols"/>
              <a:buChar char="▪"/>
            </a:pPr>
            <a:r>
              <a:rPr b="0" i="0" lang="en-US" sz="1800" u="none" cap="none" strike="noStrike">
                <a:solidFill>
                  <a:srgbClr val="FF0000"/>
                </a:solidFill>
                <a:latin typeface="Calibri"/>
                <a:ea typeface="Calibri"/>
                <a:cs typeface="Calibri"/>
                <a:sym typeface="Calibri"/>
              </a:rPr>
              <a:t>Support of IT Industry/Co-funding</a:t>
            </a:r>
            <a:endParaRPr/>
          </a:p>
          <a:p>
            <a:pPr indent="0" lvl="3" marL="1371600" marR="0" rtl="0" algn="l">
              <a:spcBef>
                <a:spcPts val="0"/>
              </a:spcBef>
              <a:spcAft>
                <a:spcPts val="0"/>
              </a:spcAft>
              <a:buNone/>
            </a:pPr>
            <a:r>
              <a:rPr b="0" i="0" lang="en-US" sz="1800" u="none" cap="none" strike="noStrike">
                <a:solidFill>
                  <a:schemeClr val="dk1"/>
                </a:solidFill>
                <a:latin typeface="Calibri"/>
                <a:ea typeface="Calibri"/>
                <a:cs typeface="Calibri"/>
                <a:sym typeface="Calibri"/>
              </a:rPr>
              <a:t> </a:t>
            </a:r>
            <a:r>
              <a:rPr b="0" i="0" lang="en-US" sz="1800" u="none" cap="none" strike="noStrike">
                <a:solidFill>
                  <a:schemeClr val="dk1"/>
                </a:solidFill>
                <a:latin typeface="Times New Roman"/>
                <a:ea typeface="Times New Roman"/>
                <a:cs typeface="Times New Roman"/>
                <a:sym typeface="Times New Roman"/>
              </a:rPr>
              <a:t>:</a:t>
            </a:r>
            <a:endParaRPr b="0" i="0" sz="1800" u="none" cap="none" strike="noStrike">
              <a:solidFill>
                <a:schemeClr val="dk1"/>
              </a:solidFill>
              <a:latin typeface="Calibri"/>
              <a:ea typeface="Calibri"/>
              <a:cs typeface="Calibri"/>
              <a:sym typeface="Calibri"/>
            </a:endParaRPr>
          </a:p>
        </p:txBody>
      </p:sp>
      <p:sp>
        <p:nvSpPr>
          <p:cNvPr id="1345" name="Google Shape;1345;p60"/>
          <p:cNvSpPr txBox="1"/>
          <p:nvPr/>
        </p:nvSpPr>
        <p:spPr>
          <a:xfrm>
            <a:off x="1807507" y="524837"/>
            <a:ext cx="9300885"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dk1"/>
                </a:solidFill>
                <a:latin typeface="Calibri"/>
                <a:ea typeface="Calibri"/>
                <a:cs typeface="Calibri"/>
                <a:sym typeface="Calibri"/>
              </a:rPr>
              <a:t>ASHRAE Work Statement Proposal </a:t>
            </a:r>
            <a:endParaRPr/>
          </a:p>
        </p:txBody>
      </p:sp>
      <p:sp>
        <p:nvSpPr>
          <p:cNvPr id="1346" name="Google Shape;1346;p60"/>
          <p:cNvSpPr txBox="1"/>
          <p:nvPr/>
        </p:nvSpPr>
        <p:spPr>
          <a:xfrm>
            <a:off x="903519" y="4972793"/>
            <a:ext cx="8136309" cy="1600438"/>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1600"/>
              <a:buFont typeface="Noto Sans Symbols"/>
              <a:buChar char="❑"/>
            </a:pPr>
            <a:r>
              <a:rPr lang="en-US" sz="1600">
                <a:solidFill>
                  <a:schemeClr val="dk1"/>
                </a:solidFill>
                <a:latin typeface="Times New Roman"/>
                <a:ea typeface="Times New Roman"/>
                <a:cs typeface="Times New Roman"/>
                <a:sym typeface="Times New Roman"/>
              </a:rPr>
              <a:t>Sponsor: TC 9.9 Mission Critical Facilities, Data Centers, Technology Spaces and Electronic Equipment</a:t>
            </a:r>
            <a:endParaRPr/>
          </a:p>
          <a:p>
            <a:pPr indent="-241300" lvl="0" marL="342900" marR="0" rtl="0" algn="l">
              <a:spcBef>
                <a:spcPts val="0"/>
              </a:spcBef>
              <a:spcAft>
                <a:spcPts val="0"/>
              </a:spcAft>
              <a:buClr>
                <a:schemeClr val="dk1"/>
              </a:buClr>
              <a:buSzPts val="1600"/>
              <a:buFont typeface="Noto Sans Symbols"/>
              <a:buNone/>
            </a:pPr>
            <a:r>
              <a:t/>
            </a:r>
            <a:endParaRPr sz="16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1600"/>
              <a:buFont typeface="Noto Sans Symbols"/>
              <a:buChar char="❑"/>
            </a:pPr>
            <a:r>
              <a:rPr lang="en-US" sz="1600">
                <a:solidFill>
                  <a:schemeClr val="dk1"/>
                </a:solidFill>
                <a:latin typeface="Times New Roman"/>
                <a:ea typeface="Times New Roman"/>
                <a:cs typeface="Times New Roman"/>
                <a:sym typeface="Times New Roman"/>
              </a:rPr>
              <a:t>Coordinated with: TC 2.3 Gaseous Air Contaminants and TC2.4 Particulate Contaminants</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     (all 3 TC’s voted unanimously on the draft WS to support this research)</a:t>
            </a:r>
            <a:endParaRPr/>
          </a:p>
          <a:p>
            <a:pPr indent="-228600" lvl="0" marL="34290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4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50" name="Shape 1350"/>
        <p:cNvGrpSpPr/>
        <p:nvPr/>
      </p:nvGrpSpPr>
      <p:grpSpPr>
        <a:xfrm>
          <a:off x="0" y="0"/>
          <a:ext cx="0" cy="0"/>
          <a:chOff x="0" y="0"/>
          <a:chExt cx="0" cy="0"/>
        </a:xfrm>
      </p:grpSpPr>
      <p:sp>
        <p:nvSpPr>
          <p:cNvPr id="1351" name="Google Shape;1351;p61"/>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52" name="Google Shape;1352;p61"/>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53" name="Google Shape;1353;p61"/>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
        <p:nvSpPr>
          <p:cNvPr id="1354" name="Google Shape;1354;p61"/>
          <p:cNvSpPr txBox="1"/>
          <p:nvPr/>
        </p:nvSpPr>
        <p:spPr>
          <a:xfrm>
            <a:off x="628650" y="1789759"/>
            <a:ext cx="8323819" cy="37856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1.Need 2 or 3 volunteers who have an interest in this subject to critically review updated WS and become co-authors</a:t>
            </a:r>
            <a:endParaRPr/>
          </a:p>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2.Need additional Data Center Operators/IT server manufacturers confirm reliability issues for data centers located in marine environments</a:t>
            </a:r>
            <a:endParaRPr/>
          </a:p>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3.Need some co-funding(in-kind or other) from those in the data center industry</a:t>
            </a:r>
            <a:endParaRPr/>
          </a:p>
        </p:txBody>
      </p:sp>
      <p:sp>
        <p:nvSpPr>
          <p:cNvPr id="1355" name="Google Shape;1355;p61"/>
          <p:cNvSpPr txBox="1"/>
          <p:nvPr/>
        </p:nvSpPr>
        <p:spPr>
          <a:xfrm>
            <a:off x="1524000" y="739091"/>
            <a:ext cx="6096000" cy="8309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Times New Roman"/>
              <a:buNone/>
            </a:pPr>
            <a:r>
              <a:rPr b="1" i="0" lang="en-US" sz="2400" u="none" cap="none" strike="noStrike">
                <a:solidFill>
                  <a:srgbClr val="000000"/>
                </a:solidFill>
                <a:latin typeface="Times New Roman"/>
                <a:ea typeface="Times New Roman"/>
                <a:cs typeface="Times New Roman"/>
                <a:sym typeface="Times New Roman"/>
              </a:rPr>
              <a:t>Before updated Work Statement(WS) is submitted(targeted for end of this year)</a:t>
            </a:r>
            <a:endParaRPr/>
          </a:p>
        </p:txBody>
      </p:sp>
    </p:spTree>
  </p:cSld>
  <p:clrMapOvr>
    <a:masterClrMapping/>
  </p:clrMapOvr>
</p:sld>
</file>

<file path=ppt/slides/slide1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59" name="Shape 1359"/>
        <p:cNvGrpSpPr/>
        <p:nvPr/>
      </p:nvGrpSpPr>
      <p:grpSpPr>
        <a:xfrm>
          <a:off x="0" y="0"/>
          <a:ext cx="0" cy="0"/>
          <a:chOff x="0" y="0"/>
          <a:chExt cx="0" cy="0"/>
        </a:xfrm>
      </p:grpSpPr>
      <p:sp>
        <p:nvSpPr>
          <p:cNvPr id="1360" name="Google Shape;1360;p62"/>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Power Trends</a:t>
            </a:r>
            <a:endParaRPr/>
          </a:p>
        </p:txBody>
      </p:sp>
      <p:sp>
        <p:nvSpPr>
          <p:cNvPr id="1361" name="Google Shape;1361;p62"/>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62" name="Google Shape;1362;p62"/>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63" name="Google Shape;1363;p62"/>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
        <p:nvSpPr>
          <p:cNvPr id="1364" name="Google Shape;1364;p62"/>
          <p:cNvSpPr txBox="1"/>
          <p:nvPr/>
        </p:nvSpPr>
        <p:spPr>
          <a:xfrm>
            <a:off x="2625023" y="779932"/>
            <a:ext cx="2927212"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Calibri"/>
                <a:ea typeface="Calibri"/>
                <a:cs typeface="Calibri"/>
                <a:sym typeface="Calibri"/>
              </a:rPr>
              <a:t>Power Trends Update</a:t>
            </a:r>
            <a:endParaRPr/>
          </a:p>
          <a:p>
            <a:pPr indent="0" lvl="0" marL="0" marR="0" rtl="0" algn="ctr">
              <a:spcBef>
                <a:spcPts val="0"/>
              </a:spcBef>
              <a:spcAft>
                <a:spcPts val="0"/>
              </a:spcAft>
              <a:buNone/>
            </a:pPr>
            <a:r>
              <a:rPr b="1" lang="en-US" sz="2400">
                <a:solidFill>
                  <a:schemeClr val="dk1"/>
                </a:solidFill>
                <a:latin typeface="Calibri"/>
                <a:ea typeface="Calibri"/>
                <a:cs typeface="Calibri"/>
                <a:sym typeface="Calibri"/>
              </a:rPr>
              <a:t>     </a:t>
            </a:r>
            <a:endParaRPr b="1" sz="2400" u="sng">
              <a:solidFill>
                <a:schemeClr val="dk1"/>
              </a:solidFill>
              <a:latin typeface="Calibri"/>
              <a:ea typeface="Calibri"/>
              <a:cs typeface="Calibri"/>
              <a:sym typeface="Calibri"/>
            </a:endParaRPr>
          </a:p>
        </p:txBody>
      </p:sp>
    </p:spTree>
  </p:cSld>
  <p:clrMapOvr>
    <a:masterClrMapping/>
  </p:clrMapOvr>
</p:sld>
</file>

<file path=ppt/slides/slide1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68" name="Shape 1368"/>
        <p:cNvGrpSpPr/>
        <p:nvPr/>
      </p:nvGrpSpPr>
      <p:grpSpPr>
        <a:xfrm>
          <a:off x="0" y="0"/>
          <a:ext cx="0" cy="0"/>
          <a:chOff x="0" y="0"/>
          <a:chExt cx="0" cy="0"/>
        </a:xfrm>
      </p:grpSpPr>
      <p:sp>
        <p:nvSpPr>
          <p:cNvPr id="1369" name="Google Shape;1369;p63"/>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Thermal Guidelines Tech Brief</a:t>
            </a:r>
            <a:endParaRPr/>
          </a:p>
        </p:txBody>
      </p:sp>
      <p:sp>
        <p:nvSpPr>
          <p:cNvPr id="1370" name="Google Shape;1370;p63"/>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71" name="Google Shape;1371;p63"/>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72" name="Google Shape;1372;p63"/>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
        <p:nvSpPr>
          <p:cNvPr id="1373" name="Google Shape;1373;p63"/>
          <p:cNvSpPr txBox="1"/>
          <p:nvPr/>
        </p:nvSpPr>
        <p:spPr>
          <a:xfrm>
            <a:off x="2255436" y="779932"/>
            <a:ext cx="463312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Thermal Guidelines for Air Cooling </a:t>
            </a:r>
            <a:endParaRPr/>
          </a:p>
          <a:p>
            <a:pPr indent="0" lvl="0" marL="0" marR="0" rtl="0" algn="l">
              <a:spcBef>
                <a:spcPts val="0"/>
              </a:spcBef>
              <a:spcAft>
                <a:spcPts val="0"/>
              </a:spcAft>
              <a:buNone/>
            </a:pPr>
            <a:r>
              <a:rPr b="1" lang="en-US" sz="2400">
                <a:solidFill>
                  <a:schemeClr val="dk1"/>
                </a:solidFill>
                <a:latin typeface="Calibri"/>
                <a:ea typeface="Calibri"/>
                <a:cs typeface="Calibri"/>
                <a:sym typeface="Calibri"/>
              </a:rPr>
              <a:t>               </a:t>
            </a:r>
            <a:r>
              <a:rPr b="1" lang="en-US" sz="2400" u="sng">
                <a:solidFill>
                  <a:schemeClr val="dk1"/>
                </a:solidFill>
                <a:latin typeface="Calibri"/>
                <a:ea typeface="Calibri"/>
                <a:cs typeface="Calibri"/>
                <a:sym typeface="Calibri"/>
              </a:rPr>
              <a:t>General Comments</a:t>
            </a:r>
            <a:endParaRPr/>
          </a:p>
        </p:txBody>
      </p:sp>
      <p:sp>
        <p:nvSpPr>
          <p:cNvPr id="1374" name="Google Shape;1374;p63"/>
          <p:cNvSpPr txBox="1"/>
          <p:nvPr/>
        </p:nvSpPr>
        <p:spPr>
          <a:xfrm>
            <a:off x="628649" y="1676863"/>
            <a:ext cx="7839666" cy="440120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These are guidelines and not a standard</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They are developed from the best information that are gathered from IT manufacturers</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They are updated periodically as new information is obtained – 5</a:t>
            </a:r>
            <a:r>
              <a:rPr baseline="30000" lang="en-US" sz="2000">
                <a:solidFill>
                  <a:schemeClr val="dk1"/>
                </a:solidFill>
                <a:latin typeface="Calibri"/>
                <a:ea typeface="Calibri"/>
                <a:cs typeface="Calibri"/>
                <a:sym typeface="Calibri"/>
              </a:rPr>
              <a:t>th</a:t>
            </a:r>
            <a:r>
              <a:rPr lang="en-US" sz="2000">
                <a:solidFill>
                  <a:schemeClr val="dk1"/>
                </a:solidFill>
                <a:latin typeface="Calibri"/>
                <a:ea typeface="Calibri"/>
                <a:cs typeface="Calibri"/>
                <a:sym typeface="Calibri"/>
              </a:rPr>
              <a:t> update in 20 years</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These guidelines are meant for operating data centers world-wide</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Any data center can choose not to use these environmental guidelines and develop they own; the Thermal Guideline book offers a process by which to develop unique guidelines</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Location conditions may permit improved reliability and energy efficiencies from operating in a different environmental envelope</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If different environmental envelopes are used just be aware of the warranty requirements of the servers related to the environmental conditions</a:t>
            </a:r>
            <a:endParaRPr/>
          </a:p>
        </p:txBody>
      </p:sp>
    </p:spTree>
  </p:cSld>
  <p:clrMapOvr>
    <a:masterClrMapping/>
  </p:clrMapOvr>
</p:sld>
</file>

<file path=ppt/slides/slide1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78" name="Shape 1378"/>
        <p:cNvGrpSpPr/>
        <p:nvPr/>
      </p:nvGrpSpPr>
      <p:grpSpPr>
        <a:xfrm>
          <a:off x="0" y="0"/>
          <a:ext cx="0" cy="0"/>
          <a:chOff x="0" y="0"/>
          <a:chExt cx="0" cy="0"/>
        </a:xfrm>
      </p:grpSpPr>
      <p:sp>
        <p:nvSpPr>
          <p:cNvPr id="1379" name="Google Shape;1379;p70"/>
          <p:cNvSpPr txBox="1"/>
          <p:nvPr/>
        </p:nvSpPr>
        <p:spPr>
          <a:xfrm>
            <a:off x="1079226" y="0"/>
            <a:ext cx="8515351" cy="457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CC"/>
              </a:buClr>
              <a:buSzPts val="3300"/>
              <a:buFont typeface="Calibri"/>
              <a:buNone/>
            </a:pPr>
            <a:r>
              <a:rPr lang="en-US" sz="3300">
                <a:solidFill>
                  <a:srgbClr val="FFFFCC"/>
                </a:solidFill>
                <a:latin typeface="Calibri"/>
                <a:ea typeface="Calibri"/>
                <a:cs typeface="Calibri"/>
                <a:sym typeface="Calibri"/>
              </a:rPr>
              <a:t>Current Work Items</a:t>
            </a:r>
            <a:endParaRPr/>
          </a:p>
        </p:txBody>
      </p:sp>
      <p:graphicFrame>
        <p:nvGraphicFramePr>
          <p:cNvPr id="1380" name="Google Shape;1380;p70"/>
          <p:cNvGraphicFramePr/>
          <p:nvPr/>
        </p:nvGraphicFramePr>
        <p:xfrm>
          <a:off x="412852" y="891346"/>
          <a:ext cx="3000000" cy="3000000"/>
        </p:xfrm>
        <a:graphic>
          <a:graphicData uri="http://schemas.openxmlformats.org/drawingml/2006/table">
            <a:tbl>
              <a:tblPr>
                <a:noFill/>
                <a:tableStyleId>{3D472102-1A9B-4330-8B7C-99EC12FD8232}</a:tableStyleId>
              </a:tblPr>
              <a:tblGrid>
                <a:gridCol w="662900"/>
                <a:gridCol w="2906375"/>
                <a:gridCol w="736550"/>
                <a:gridCol w="1184450"/>
                <a:gridCol w="856000"/>
                <a:gridCol w="1960825"/>
              </a:tblGrid>
              <a:tr h="193650">
                <a:tc gridSpan="2">
                  <a:txBody>
                    <a:bodyPr/>
                    <a:lstStyle/>
                    <a:p>
                      <a:pPr indent="0" lvl="0" marL="0" marR="0" rtl="0" algn="l">
                        <a:spcBef>
                          <a:spcPts val="0"/>
                        </a:spcBef>
                        <a:spcAft>
                          <a:spcPts val="0"/>
                        </a:spcAft>
                        <a:buNone/>
                      </a:pPr>
                      <a:r>
                        <a:rPr b="1" i="0" lang="en-US" sz="1000" u="none" cap="none" strike="noStrike">
                          <a:solidFill>
                            <a:srgbClr val="000000"/>
                          </a:solidFill>
                          <a:latin typeface="Arial"/>
                          <a:ea typeface="Arial"/>
                          <a:cs typeface="Arial"/>
                          <a:sym typeface="Arial"/>
                        </a:rPr>
                        <a:t>General TC9.9 Work Items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hMerge="1"/>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143850">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293250">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1"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Status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Expected </a:t>
                      </a:r>
                      <a:br>
                        <a:rPr b="1" i="0" lang="en-US" sz="700" u="none" cap="none" strike="noStrike">
                          <a:solidFill>
                            <a:srgbClr val="000000"/>
                          </a:solidFill>
                          <a:latin typeface="Arial"/>
                          <a:ea typeface="Arial"/>
                          <a:cs typeface="Arial"/>
                          <a:sym typeface="Arial"/>
                        </a:rPr>
                      </a:br>
                      <a:r>
                        <a:rPr b="1" i="0" lang="en-US" sz="700" u="none" cap="none" strike="noStrike">
                          <a:solidFill>
                            <a:srgbClr val="000000"/>
                          </a:solidFill>
                          <a:latin typeface="Arial"/>
                          <a:ea typeface="Arial"/>
                          <a:cs typeface="Arial"/>
                          <a:sym typeface="Arial"/>
                        </a:rPr>
                        <a:t>Completion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Membership</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1" i="0" lang="en-US" sz="700" u="none" cap="none" strike="noStrike">
                          <a:solidFill>
                            <a:srgbClr val="000000"/>
                          </a:solidFill>
                          <a:latin typeface="Arial"/>
                          <a:ea typeface="Arial"/>
                          <a:cs typeface="Arial"/>
                          <a:sym typeface="Arial"/>
                        </a:rPr>
                        <a:t>Contact</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Research</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2CC"/>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1675-RP, Guidance for CFD Modeling of Data Centers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2CC"/>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On-going</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2CC"/>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3Q2021</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2CC"/>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Closed</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2CC"/>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Mark Seymour</a:t>
                      </a:r>
                      <a:br>
                        <a:rPr b="0" i="0" lang="en-US" sz="600" u="none" cap="none" strike="noStrike">
                          <a:solidFill>
                            <a:srgbClr val="000000"/>
                          </a:solidFill>
                          <a:latin typeface="Arial"/>
                          <a:ea typeface="Arial"/>
                          <a:cs typeface="Arial"/>
                          <a:sym typeface="Arial"/>
                        </a:rPr>
                      </a:br>
                      <a:r>
                        <a:rPr b="0" i="0" lang="en-US" sz="600" u="none" cap="none" strike="noStrike">
                          <a:solidFill>
                            <a:srgbClr val="0070C0"/>
                          </a:solidFill>
                          <a:latin typeface="Arial"/>
                          <a:ea typeface="Arial"/>
                          <a:cs typeface="Arial"/>
                          <a:sym typeface="Arial"/>
                        </a:rPr>
                        <a:t>mark.seymour@futurefacilities.com</a:t>
                      </a:r>
                      <a:endParaRPr b="0" i="0" sz="600" u="none" cap="none" strike="noStrike">
                        <a:solidFill>
                          <a:srgbClr val="000000"/>
                        </a:solidFill>
                        <a:latin typeface="Arial"/>
                        <a:ea typeface="Arial"/>
                        <a:cs typeface="Arial"/>
                        <a:sym typeface="Arial"/>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2CC"/>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Standards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SSPC 127, Method of Testing for Rating Computer and </a:t>
                      </a:r>
                      <a:br>
                        <a:rPr b="0" i="0" lang="en-US" sz="600" u="none" cap="none" strike="noStrike">
                          <a:solidFill>
                            <a:srgbClr val="000000"/>
                          </a:solidFill>
                          <a:latin typeface="Arial"/>
                          <a:ea typeface="Arial"/>
                          <a:cs typeface="Arial"/>
                          <a:sym typeface="Arial"/>
                        </a:rPr>
                      </a:br>
                      <a:r>
                        <a:rPr b="0" i="0" lang="en-US" sz="600" u="none" cap="none" strike="noStrike">
                          <a:solidFill>
                            <a:srgbClr val="000000"/>
                          </a:solidFill>
                          <a:latin typeface="Arial"/>
                          <a:ea typeface="Arial"/>
                          <a:cs typeface="Arial"/>
                          <a:sym typeface="Arial"/>
                        </a:rPr>
                        <a:t>Data Processing Room Unitary Air Conditioners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On-going</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Continuous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Open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John Bean</a:t>
                      </a:r>
                      <a:br>
                        <a:rPr b="0" i="0" lang="en-US" sz="600" u="none" cap="none" strike="noStrike">
                          <a:solidFill>
                            <a:srgbClr val="000000"/>
                          </a:solidFill>
                          <a:latin typeface="Arial"/>
                          <a:ea typeface="Arial"/>
                          <a:cs typeface="Arial"/>
                          <a:sym typeface="Arial"/>
                        </a:rPr>
                      </a:br>
                      <a:r>
                        <a:rPr b="0" i="0" lang="en-US" sz="600" u="none" cap="none" strike="noStrike">
                          <a:solidFill>
                            <a:srgbClr val="4472C4"/>
                          </a:solidFill>
                          <a:latin typeface="Arial"/>
                          <a:ea typeface="Arial"/>
                          <a:cs typeface="Arial"/>
                          <a:sym typeface="Arial"/>
                        </a:rPr>
                        <a:t>jbean@grcooling.com </a:t>
                      </a:r>
                      <a:endParaRPr b="0" i="0" sz="600" u="none" cap="none" strike="noStrike">
                        <a:solidFill>
                          <a:srgbClr val="000000"/>
                        </a:solidFill>
                        <a:latin typeface="Arial"/>
                        <a:ea typeface="Arial"/>
                        <a:cs typeface="Arial"/>
                        <a:sym typeface="Arial"/>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Standards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AHRI 1360, Performance Rating of Computer and</a:t>
                      </a:r>
                      <a:br>
                        <a:rPr b="0" i="0" lang="en-US" sz="600" u="none" cap="none" strike="noStrike">
                          <a:solidFill>
                            <a:srgbClr val="000000"/>
                          </a:solidFill>
                          <a:latin typeface="Arial"/>
                          <a:ea typeface="Arial"/>
                          <a:cs typeface="Arial"/>
                          <a:sym typeface="Arial"/>
                        </a:rPr>
                      </a:br>
                      <a:r>
                        <a:rPr b="0" i="0" lang="en-US" sz="600" u="none" cap="none" strike="noStrike">
                          <a:solidFill>
                            <a:srgbClr val="000000"/>
                          </a:solidFill>
                          <a:latin typeface="Arial"/>
                          <a:ea typeface="Arial"/>
                          <a:cs typeface="Arial"/>
                          <a:sym typeface="Arial"/>
                        </a:rPr>
                        <a:t>Data Processing Room Air Conditioners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On-going</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Continuous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Closed</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David Kelley</a:t>
                      </a:r>
                      <a:br>
                        <a:rPr b="0" i="0" lang="en-US" sz="600" u="none" cap="none" strike="noStrike">
                          <a:solidFill>
                            <a:srgbClr val="000000"/>
                          </a:solidFill>
                          <a:latin typeface="Arial"/>
                          <a:ea typeface="Arial"/>
                          <a:cs typeface="Arial"/>
                          <a:sym typeface="Arial"/>
                        </a:rPr>
                      </a:br>
                      <a:r>
                        <a:rPr b="0" i="0" lang="en-US" sz="600" u="none" cap="none" strike="noStrike">
                          <a:solidFill>
                            <a:srgbClr val="0070C0"/>
                          </a:solidFill>
                          <a:latin typeface="Arial"/>
                          <a:ea typeface="Arial"/>
                          <a:cs typeface="Arial"/>
                          <a:sym typeface="Arial"/>
                        </a:rPr>
                        <a:t>kelleydave9@gmail.com</a:t>
                      </a:r>
                      <a:endParaRPr b="0" i="0" sz="600" u="none" cap="none" strike="noStrike">
                        <a:solidFill>
                          <a:srgbClr val="000000"/>
                        </a:solidFill>
                        <a:latin typeface="Arial"/>
                        <a:ea typeface="Arial"/>
                        <a:cs typeface="Arial"/>
                        <a:sym typeface="Arial"/>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Standards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ANSI/ASHRAE 90.1, Energy Standard for Buildings</a:t>
                      </a:r>
                      <a:br>
                        <a:rPr b="0" i="0" lang="en-US" sz="600" u="none" cap="none" strike="noStrike">
                          <a:solidFill>
                            <a:srgbClr val="000000"/>
                          </a:solidFill>
                          <a:latin typeface="Arial"/>
                          <a:ea typeface="Arial"/>
                          <a:cs typeface="Arial"/>
                          <a:sym typeface="Arial"/>
                        </a:rPr>
                      </a:br>
                      <a:r>
                        <a:rPr b="0" i="0" lang="en-US" sz="600" u="none" cap="none" strike="noStrike">
                          <a:solidFill>
                            <a:srgbClr val="000000"/>
                          </a:solidFill>
                          <a:latin typeface="Arial"/>
                          <a:ea typeface="Arial"/>
                          <a:cs typeface="Arial"/>
                          <a:sym typeface="Arial"/>
                        </a:rPr>
                        <a:t>Except Low-Rise Residentail Buildings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SSPC</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Continuous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Closed</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Richard Pavlak</a:t>
                      </a:r>
                      <a:br>
                        <a:rPr b="0" i="0" lang="en-US" sz="600" u="none" cap="none" strike="noStrike">
                          <a:solidFill>
                            <a:srgbClr val="000000"/>
                          </a:solidFill>
                          <a:latin typeface="Arial"/>
                          <a:ea typeface="Arial"/>
                          <a:cs typeface="Arial"/>
                          <a:sym typeface="Arial"/>
                        </a:rPr>
                      </a:br>
                      <a:r>
                        <a:rPr b="0" i="0" lang="en-US" sz="600" u="none" cap="none" strike="noStrike">
                          <a:solidFill>
                            <a:srgbClr val="0070C0"/>
                          </a:solidFill>
                          <a:latin typeface="Arial"/>
                          <a:ea typeface="Arial"/>
                          <a:cs typeface="Arial"/>
                          <a:sym typeface="Arial"/>
                        </a:rPr>
                        <a:t>rlpavlak@heapy.com</a:t>
                      </a:r>
                      <a:endParaRPr b="0" i="0" sz="600" u="none" cap="none" strike="noStrike">
                        <a:solidFill>
                          <a:srgbClr val="000000"/>
                        </a:solidFill>
                        <a:latin typeface="Arial"/>
                        <a:ea typeface="Arial"/>
                        <a:cs typeface="Arial"/>
                        <a:sym typeface="Arial"/>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Standards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ANSI/ASHRAE 90.4, Energy Standard for Data Centers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SSPC</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Continuous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Closed</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David Kelley</a:t>
                      </a:r>
                      <a:br>
                        <a:rPr b="0" i="0" lang="en-US" sz="600" u="none" cap="none" strike="noStrike">
                          <a:solidFill>
                            <a:srgbClr val="000000"/>
                          </a:solidFill>
                          <a:latin typeface="Arial"/>
                          <a:ea typeface="Arial"/>
                          <a:cs typeface="Arial"/>
                          <a:sym typeface="Arial"/>
                        </a:rPr>
                      </a:br>
                      <a:r>
                        <a:rPr b="0" i="0" lang="en-US" sz="600" u="none" cap="none" strike="noStrike">
                          <a:solidFill>
                            <a:srgbClr val="0070C0"/>
                          </a:solidFill>
                          <a:latin typeface="Arial"/>
                          <a:ea typeface="Arial"/>
                          <a:cs typeface="Arial"/>
                          <a:sym typeface="Arial"/>
                        </a:rPr>
                        <a:t>kelleydave9@gmail.com</a:t>
                      </a:r>
                      <a:endParaRPr b="0" i="0" sz="600" u="none" cap="none" strike="noStrike">
                        <a:solidFill>
                          <a:srgbClr val="000000"/>
                        </a:solidFill>
                        <a:latin typeface="Arial"/>
                        <a:ea typeface="Arial"/>
                        <a:cs typeface="Arial"/>
                        <a:sym typeface="Arial"/>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2EFDA"/>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Handbook</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DEBF7"/>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HVAC Applications, Chapter 20, Data Centers and </a:t>
                      </a:r>
                      <a:br>
                        <a:rPr b="0" i="0" lang="en-US" sz="600" u="none" cap="none" strike="noStrike">
                          <a:solidFill>
                            <a:srgbClr val="000000"/>
                          </a:solidFill>
                          <a:latin typeface="Arial"/>
                          <a:ea typeface="Arial"/>
                          <a:cs typeface="Arial"/>
                          <a:sym typeface="Arial"/>
                        </a:rPr>
                      </a:br>
                      <a:r>
                        <a:rPr b="0" i="0" lang="en-US" sz="600" u="none" cap="none" strike="noStrike">
                          <a:solidFill>
                            <a:srgbClr val="000000"/>
                          </a:solidFill>
                          <a:latin typeface="Arial"/>
                          <a:ea typeface="Arial"/>
                          <a:cs typeface="Arial"/>
                          <a:sym typeface="Arial"/>
                        </a:rPr>
                        <a:t>Telecommunication Facilities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DEBF7"/>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On-going</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DEBF7"/>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Continuous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DEBF7"/>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Open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DEBF7"/>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Bob McFarlane</a:t>
                      </a:r>
                      <a:br>
                        <a:rPr b="0" i="0" lang="en-US" sz="600" u="none" cap="none" strike="noStrike">
                          <a:solidFill>
                            <a:srgbClr val="000000"/>
                          </a:solidFill>
                          <a:latin typeface="Arial"/>
                          <a:ea typeface="Arial"/>
                          <a:cs typeface="Arial"/>
                          <a:sym typeface="Arial"/>
                        </a:rPr>
                      </a:br>
                      <a:r>
                        <a:rPr b="0" i="0" lang="en-US" sz="600" u="none" cap="none" strike="noStrike">
                          <a:solidFill>
                            <a:srgbClr val="0070C0"/>
                          </a:solidFill>
                          <a:latin typeface="Arial"/>
                          <a:ea typeface="Arial"/>
                          <a:cs typeface="Arial"/>
                          <a:sym typeface="Arial"/>
                        </a:rPr>
                        <a:t>rmcfarlane@smwllc.com</a:t>
                      </a:r>
                      <a:endParaRPr b="0" i="0" sz="600" u="none" cap="none" strike="noStrike">
                        <a:solidFill>
                          <a:srgbClr val="000000"/>
                        </a:solidFill>
                        <a:latin typeface="Arial"/>
                        <a:ea typeface="Arial"/>
                        <a:cs typeface="Arial"/>
                        <a:sym typeface="Arial"/>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DEBF7"/>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276650">
                <a:tc gridSpan="2">
                  <a:txBody>
                    <a:bodyPr/>
                    <a:lstStyle/>
                    <a:p>
                      <a:pPr indent="0" lvl="0" marL="0" marR="0" rtl="0" algn="l">
                        <a:spcBef>
                          <a:spcPts val="0"/>
                        </a:spcBef>
                        <a:spcAft>
                          <a:spcPts val="0"/>
                        </a:spcAft>
                        <a:buNone/>
                      </a:pPr>
                      <a:r>
                        <a:rPr b="1" i="0" lang="en-US" sz="1000" u="none" cap="none" strike="noStrike">
                          <a:solidFill>
                            <a:srgbClr val="000000"/>
                          </a:solidFill>
                          <a:latin typeface="Arial"/>
                          <a:ea typeface="Arial"/>
                          <a:cs typeface="Arial"/>
                          <a:sym typeface="Arial"/>
                        </a:rPr>
                        <a:t>IT Subcommittee</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hMerge="1"/>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142475">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276650">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1"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Status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Expected </a:t>
                      </a:r>
                      <a:br>
                        <a:rPr b="1" i="0" lang="en-US" sz="700" u="none" cap="none" strike="noStrike">
                          <a:solidFill>
                            <a:srgbClr val="000000"/>
                          </a:solidFill>
                          <a:latin typeface="Arial"/>
                          <a:ea typeface="Arial"/>
                          <a:cs typeface="Arial"/>
                          <a:sym typeface="Arial"/>
                        </a:rPr>
                      </a:br>
                      <a:r>
                        <a:rPr b="1" i="0" lang="en-US" sz="700" u="none" cap="none" strike="noStrike">
                          <a:solidFill>
                            <a:srgbClr val="000000"/>
                          </a:solidFill>
                          <a:latin typeface="Arial"/>
                          <a:ea typeface="Arial"/>
                          <a:cs typeface="Arial"/>
                          <a:sym typeface="Arial"/>
                        </a:rPr>
                        <a:t>Completion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Membership</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1" i="0" lang="en-US" sz="700" u="none" cap="none" strike="noStrike">
                          <a:solidFill>
                            <a:srgbClr val="000000"/>
                          </a:solidFill>
                          <a:latin typeface="Arial"/>
                          <a:ea typeface="Arial"/>
                          <a:cs typeface="Arial"/>
                          <a:sym typeface="Arial"/>
                        </a:rPr>
                        <a:t>Contact</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White Paper</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CE4D6"/>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Liquid Cooling Guidelines for Datacom Equipment Centers 3rd Edtion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CE4D6"/>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On-going</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CE4D6"/>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2023</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CE4D6"/>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Open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CE4D6"/>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Roger Schmidt</a:t>
                      </a:r>
                      <a:br>
                        <a:rPr b="0" i="0" lang="en-US" sz="600" u="none" cap="none" strike="noStrike">
                          <a:solidFill>
                            <a:srgbClr val="000000"/>
                          </a:solidFill>
                          <a:latin typeface="Arial"/>
                          <a:ea typeface="Arial"/>
                          <a:cs typeface="Arial"/>
                          <a:sym typeface="Arial"/>
                        </a:rPr>
                      </a:br>
                      <a:r>
                        <a:rPr b="0" i="0" lang="en-US" sz="600" u="none" cap="none" strike="noStrike">
                          <a:solidFill>
                            <a:srgbClr val="0070C0"/>
                          </a:solidFill>
                          <a:latin typeface="Arial"/>
                          <a:ea typeface="Arial"/>
                          <a:cs typeface="Arial"/>
                          <a:sym typeface="Arial"/>
                        </a:rPr>
                        <a:t>c28rrs@us.ibm.com</a:t>
                      </a:r>
                      <a:endParaRPr b="0" i="0" sz="600" u="none" cap="none" strike="noStrike">
                        <a:solidFill>
                          <a:srgbClr val="000000"/>
                        </a:solidFill>
                        <a:latin typeface="Arial"/>
                        <a:ea typeface="Arial"/>
                        <a:cs typeface="Arial"/>
                        <a:sym typeface="Arial"/>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CE4D6"/>
                    </a:solidFill>
                  </a:tcPr>
                </a:tc>
              </a:tr>
              <a:tr h="276650">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276650">
                <a:tc gridSpan="2">
                  <a:txBody>
                    <a:bodyPr/>
                    <a:lstStyle/>
                    <a:p>
                      <a:pPr indent="0" lvl="0" marL="0" marR="0" rtl="0" algn="l">
                        <a:spcBef>
                          <a:spcPts val="0"/>
                        </a:spcBef>
                        <a:spcAft>
                          <a:spcPts val="0"/>
                        </a:spcAft>
                        <a:buNone/>
                      </a:pPr>
                      <a:r>
                        <a:rPr b="1" i="0" lang="en-US" sz="1000" u="none" cap="none" strike="noStrike">
                          <a:solidFill>
                            <a:srgbClr val="000000"/>
                          </a:solidFill>
                          <a:latin typeface="Arial"/>
                          <a:ea typeface="Arial"/>
                          <a:cs typeface="Arial"/>
                          <a:sym typeface="Arial"/>
                        </a:rPr>
                        <a:t>Facilities Subcommittee</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hMerge="1"/>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142475">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276650">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1" i="0" lang="en-US" sz="700" u="none" cap="none" strike="noStrike">
                          <a:solidFill>
                            <a:srgbClr val="000000"/>
                          </a:solidFill>
                          <a:latin typeface="Arial"/>
                          <a:ea typeface="Arial"/>
                          <a:cs typeface="Arial"/>
                          <a:sym typeface="Arial"/>
                        </a:rPr>
                        <a:t>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Status</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Expected </a:t>
                      </a:r>
                      <a:br>
                        <a:rPr b="1" i="0" lang="en-US" sz="700" u="none" cap="none" strike="noStrike">
                          <a:solidFill>
                            <a:srgbClr val="000000"/>
                          </a:solidFill>
                          <a:latin typeface="Arial"/>
                          <a:ea typeface="Arial"/>
                          <a:cs typeface="Arial"/>
                          <a:sym typeface="Arial"/>
                        </a:rPr>
                      </a:br>
                      <a:r>
                        <a:rPr b="1" i="0" lang="en-US" sz="700" u="none" cap="none" strike="noStrike">
                          <a:solidFill>
                            <a:srgbClr val="000000"/>
                          </a:solidFill>
                          <a:latin typeface="Arial"/>
                          <a:ea typeface="Arial"/>
                          <a:cs typeface="Arial"/>
                          <a:sym typeface="Arial"/>
                        </a:rPr>
                        <a:t>Completion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spcBef>
                          <a:spcPts val="0"/>
                        </a:spcBef>
                        <a:spcAft>
                          <a:spcPts val="0"/>
                        </a:spcAft>
                        <a:buNone/>
                      </a:pPr>
                      <a:r>
                        <a:rPr b="1" i="0" lang="en-US" sz="700" u="none" cap="none" strike="noStrike">
                          <a:solidFill>
                            <a:srgbClr val="000000"/>
                          </a:solidFill>
                          <a:latin typeface="Arial"/>
                          <a:ea typeface="Arial"/>
                          <a:cs typeface="Arial"/>
                          <a:sym typeface="Arial"/>
                        </a:rPr>
                        <a:t>Membership</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1" i="0" lang="en-US" sz="700" u="none" cap="none" strike="noStrike">
                          <a:solidFill>
                            <a:srgbClr val="000000"/>
                          </a:solidFill>
                          <a:latin typeface="Arial"/>
                          <a:ea typeface="Arial"/>
                          <a:cs typeface="Arial"/>
                          <a:sym typeface="Arial"/>
                        </a:rPr>
                        <a:t>Contact</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Datacom Book</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Design Considerations for Datacom Equipment </a:t>
                      </a:r>
                      <a:br>
                        <a:rPr b="0" i="0" lang="en-US" sz="600" u="none" cap="none" strike="noStrike">
                          <a:solidFill>
                            <a:srgbClr val="000000"/>
                          </a:solidFill>
                          <a:latin typeface="Arial"/>
                          <a:ea typeface="Arial"/>
                          <a:cs typeface="Arial"/>
                          <a:sym typeface="Arial"/>
                        </a:rPr>
                      </a:br>
                      <a:r>
                        <a:rPr b="0" i="0" lang="en-US" sz="600" u="none" cap="none" strike="noStrike">
                          <a:solidFill>
                            <a:srgbClr val="000000"/>
                          </a:solidFill>
                          <a:latin typeface="Arial"/>
                          <a:ea typeface="Arial"/>
                          <a:cs typeface="Arial"/>
                          <a:sym typeface="Arial"/>
                        </a:rPr>
                        <a:t>Centers, 2</a:t>
                      </a:r>
                      <a:r>
                        <a:rPr b="0" baseline="30000" i="0" lang="en-US" sz="600" u="none" cap="none" strike="noStrike">
                          <a:solidFill>
                            <a:srgbClr val="000000"/>
                          </a:solidFill>
                          <a:latin typeface="Arial"/>
                          <a:ea typeface="Arial"/>
                          <a:cs typeface="Arial"/>
                          <a:sym typeface="Arial"/>
                        </a:rPr>
                        <a:t>nd</a:t>
                      </a:r>
                      <a:r>
                        <a:rPr b="0" i="0" lang="en-US" sz="600" u="none" cap="none" strike="noStrike">
                          <a:solidFill>
                            <a:srgbClr val="000000"/>
                          </a:solidFill>
                          <a:latin typeface="Arial"/>
                          <a:ea typeface="Arial"/>
                          <a:cs typeface="Arial"/>
                          <a:sym typeface="Arial"/>
                        </a:rPr>
                        <a:t> Edition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In Review</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4Q2021</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Open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John Gross</a:t>
                      </a:r>
                      <a:br>
                        <a:rPr b="0" i="0" lang="en-US" sz="600" u="none" cap="none" strike="noStrike">
                          <a:solidFill>
                            <a:srgbClr val="000000"/>
                          </a:solidFill>
                          <a:latin typeface="Arial"/>
                          <a:ea typeface="Arial"/>
                          <a:cs typeface="Arial"/>
                          <a:sym typeface="Arial"/>
                        </a:rPr>
                      </a:br>
                      <a:r>
                        <a:rPr b="0" i="0" lang="en-US" sz="600" u="none" cap="none" strike="noStrike">
                          <a:solidFill>
                            <a:srgbClr val="000000"/>
                          </a:solidFill>
                          <a:latin typeface="Arial"/>
                          <a:ea typeface="Arial"/>
                          <a:cs typeface="Arial"/>
                          <a:sym typeface="Arial"/>
                        </a:rPr>
                        <a:t>john@jmgrossengineering.com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r>
              <a:tr h="276650">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White Paper</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l">
                        <a:spcBef>
                          <a:spcPts val="0"/>
                        </a:spcBef>
                        <a:spcAft>
                          <a:spcPts val="0"/>
                        </a:spcAft>
                        <a:buNone/>
                      </a:pPr>
                      <a:r>
                        <a:rPr b="0" i="0" lang="en-US" sz="600" u="none" cap="none" strike="noStrike">
                          <a:solidFill>
                            <a:srgbClr val="000000"/>
                          </a:solidFill>
                          <a:latin typeface="Arial"/>
                          <a:ea typeface="Arial"/>
                          <a:cs typeface="Arial"/>
                          <a:sym typeface="Arial"/>
                        </a:rPr>
                        <a:t>Data Center Cooling Resiliency</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On-going</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2022</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ctr">
                        <a:spcBef>
                          <a:spcPts val="0"/>
                        </a:spcBef>
                        <a:spcAft>
                          <a:spcPts val="0"/>
                        </a:spcAft>
                        <a:buNone/>
                      </a:pPr>
                      <a:r>
                        <a:rPr b="0" i="0" lang="en-US" sz="600" u="none" cap="none" strike="noStrike">
                          <a:solidFill>
                            <a:srgbClr val="000000"/>
                          </a:solidFill>
                          <a:latin typeface="Arial"/>
                          <a:ea typeface="Arial"/>
                          <a:cs typeface="Arial"/>
                          <a:sym typeface="Arial"/>
                        </a:rPr>
                        <a:t>Open</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c>
                  <a:txBody>
                    <a:bodyPr/>
                    <a:lstStyle/>
                    <a:p>
                      <a:pPr indent="0" lvl="0" marL="0" marR="0" rtl="0" algn="r">
                        <a:spcBef>
                          <a:spcPts val="0"/>
                        </a:spcBef>
                        <a:spcAft>
                          <a:spcPts val="0"/>
                        </a:spcAft>
                        <a:buNone/>
                      </a:pPr>
                      <a:r>
                        <a:rPr b="0" i="0" lang="en-US" sz="600" u="none" cap="none" strike="noStrike">
                          <a:solidFill>
                            <a:srgbClr val="000000"/>
                          </a:solidFill>
                          <a:latin typeface="Arial"/>
                          <a:ea typeface="Arial"/>
                          <a:cs typeface="Arial"/>
                          <a:sym typeface="Arial"/>
                        </a:rPr>
                        <a:t>Mark Mannex</a:t>
                      </a:r>
                      <a:br>
                        <a:rPr b="0" i="0" lang="en-US" sz="600" u="none" cap="none" strike="noStrike">
                          <a:solidFill>
                            <a:srgbClr val="000000"/>
                          </a:solidFill>
                          <a:latin typeface="Arial"/>
                          <a:ea typeface="Arial"/>
                          <a:cs typeface="Arial"/>
                          <a:sym typeface="Arial"/>
                        </a:rPr>
                      </a:br>
                      <a:r>
                        <a:rPr b="0" i="0" lang="en-US" sz="600" u="none" cap="none" strike="noStrike">
                          <a:solidFill>
                            <a:srgbClr val="000000"/>
                          </a:solidFill>
                          <a:latin typeface="Arial"/>
                          <a:ea typeface="Arial"/>
                          <a:cs typeface="Arial"/>
                          <a:sym typeface="Arial"/>
                        </a:rPr>
                        <a:t>markm@mannex-eng.com </a:t>
                      </a:r>
                      <a:endParaRPr/>
                    </a:p>
                  </a:txBody>
                  <a:tcPr marT="4750" marB="0" marR="4750" marL="47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0CECE"/>
                    </a:solidFill>
                  </a:tcPr>
                </a:tc>
              </a:tr>
            </a:tbl>
          </a:graphicData>
        </a:graphic>
      </p:graphicFrame>
      <p:sp>
        <p:nvSpPr>
          <p:cNvPr id="1381" name="Google Shape;1381;p70"/>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82" name="Google Shape;1382;p70"/>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83" name="Google Shape;1383;p70"/>
          <p:cNvSpPr txBox="1"/>
          <p:nvPr>
            <p:ph idx="11" type="ftr"/>
          </p:nvPr>
        </p:nvSpPr>
        <p:spPr>
          <a:xfrm>
            <a:off x="2635620" y="6454329"/>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a:t>
            </a:r>
            <a:r>
              <a:rPr lang="en-US">
                <a:latin typeface="Calibri"/>
                <a:ea typeface="Calibri"/>
                <a:cs typeface="Calibri"/>
                <a:sym typeface="Calibri"/>
              </a:rPr>
              <a:t>https://forms.gle/uR4n7Scq5G6TWar7A</a:t>
            </a:r>
            <a:endParaRPr/>
          </a:p>
        </p:txBody>
      </p:sp>
      <p:pic>
        <p:nvPicPr>
          <p:cNvPr id="1384" name="Google Shape;1384;p70"/>
          <p:cNvPicPr preferRelativeResize="0"/>
          <p:nvPr/>
        </p:nvPicPr>
        <p:blipFill rotWithShape="1">
          <a:blip r:embed="rId3">
            <a:alphaModFix/>
          </a:blip>
          <a:srcRect b="0" l="0" r="0" t="0"/>
          <a:stretch/>
        </p:blipFill>
        <p:spPr>
          <a:xfrm>
            <a:off x="6761327" y="6454328"/>
            <a:ext cx="376743" cy="365125"/>
          </a:xfrm>
          <a:prstGeom prst="rect">
            <a:avLst/>
          </a:prstGeom>
          <a:noFill/>
          <a:ln>
            <a:noFill/>
          </a:ln>
        </p:spPr>
      </p:pic>
    </p:spTree>
  </p:cSld>
  <p:clrMapOvr>
    <a:masterClrMapping/>
  </p:clrMapOvr>
</p:sld>
</file>

<file path=ppt/slides/slide1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88" name="Shape 1388"/>
        <p:cNvGrpSpPr/>
        <p:nvPr/>
      </p:nvGrpSpPr>
      <p:grpSpPr>
        <a:xfrm>
          <a:off x="0" y="0"/>
          <a:ext cx="0" cy="0"/>
          <a:chOff x="0" y="0"/>
          <a:chExt cx="0" cy="0"/>
        </a:xfrm>
      </p:grpSpPr>
      <p:sp>
        <p:nvSpPr>
          <p:cNvPr id="1389" name="Google Shape;1389;p71"/>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ICC-2024</a:t>
            </a:r>
            <a:br>
              <a:rPr lang="en-US" sz="5400">
                <a:solidFill>
                  <a:schemeClr val="accent1"/>
                </a:solidFill>
                <a:latin typeface="Arial"/>
                <a:ea typeface="Arial"/>
                <a:cs typeface="Arial"/>
                <a:sym typeface="Arial"/>
              </a:rPr>
            </a:br>
            <a:r>
              <a:rPr lang="en-US" sz="5400">
                <a:solidFill>
                  <a:schemeClr val="accent1"/>
                </a:solidFill>
                <a:latin typeface="Arial"/>
                <a:ea typeface="Arial"/>
                <a:cs typeface="Arial"/>
                <a:sym typeface="Arial"/>
              </a:rPr>
              <a:t>UL/CSA 60335-2-40</a:t>
            </a:r>
            <a:br>
              <a:rPr lang="en-US" sz="5400">
                <a:solidFill>
                  <a:schemeClr val="accent1"/>
                </a:solidFill>
                <a:latin typeface="Arial"/>
                <a:ea typeface="Arial"/>
                <a:cs typeface="Arial"/>
                <a:sym typeface="Arial"/>
              </a:rPr>
            </a:br>
            <a:r>
              <a:rPr lang="en-US" sz="5400">
                <a:solidFill>
                  <a:schemeClr val="accent1"/>
                </a:solidFill>
                <a:latin typeface="Arial"/>
                <a:ea typeface="Arial"/>
                <a:cs typeface="Arial"/>
                <a:sym typeface="Arial"/>
              </a:rPr>
              <a:t>ASHRAE Std. 15</a:t>
            </a:r>
            <a:endParaRPr/>
          </a:p>
        </p:txBody>
      </p:sp>
      <p:sp>
        <p:nvSpPr>
          <p:cNvPr id="1390" name="Google Shape;1390;p71"/>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3600"/>
              <a:buNone/>
            </a:pPr>
            <a:r>
              <a:rPr lang="en-US" sz="3600">
                <a:latin typeface="Calibri"/>
                <a:ea typeface="Calibri"/>
                <a:cs typeface="Calibri"/>
                <a:sym typeface="Calibri"/>
              </a:rPr>
              <a:t>Ben Dolcich</a:t>
            </a:r>
            <a:endParaRPr sz="3600">
              <a:latin typeface="Calibri"/>
              <a:ea typeface="Calibri"/>
              <a:cs typeface="Calibri"/>
              <a:sym typeface="Calibri"/>
            </a:endParaRPr>
          </a:p>
          <a:p>
            <a:pPr indent="0" lvl="0" marL="0" rtl="0" algn="l">
              <a:lnSpc>
                <a:spcPct val="90000"/>
              </a:lnSpc>
              <a:spcBef>
                <a:spcPts val="2200"/>
              </a:spcBef>
              <a:spcAft>
                <a:spcPts val="0"/>
              </a:spcAft>
              <a:buClr>
                <a:schemeClr val="dk1"/>
              </a:buClr>
              <a:buSzPts val="2400"/>
              <a:buNone/>
            </a:pPr>
            <a:r>
              <a:t/>
            </a:r>
            <a:endParaRPr/>
          </a:p>
        </p:txBody>
      </p:sp>
      <p:sp>
        <p:nvSpPr>
          <p:cNvPr id="1391" name="Google Shape;1391;p71"/>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392" name="Google Shape;1392;p71"/>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93" name="Google Shape;1393;p71"/>
          <p:cNvSpPr txBox="1"/>
          <p:nvPr>
            <p:ph idx="11" type="ftr"/>
          </p:nvPr>
        </p:nvSpPr>
        <p:spPr>
          <a:xfrm>
            <a:off x="2635620" y="6454329"/>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a:t>
            </a:r>
            <a:r>
              <a:rPr lang="en-US">
                <a:latin typeface="Calibri"/>
                <a:ea typeface="Calibri"/>
                <a:cs typeface="Calibri"/>
                <a:sym typeface="Calibri"/>
              </a:rPr>
              <a:t>https://forms.gle/uR4n7Scq5G6TWar7A</a:t>
            </a:r>
            <a:endParaRPr/>
          </a:p>
        </p:txBody>
      </p:sp>
      <p:pic>
        <p:nvPicPr>
          <p:cNvPr id="1394" name="Google Shape;1394;p71"/>
          <p:cNvPicPr preferRelativeResize="0"/>
          <p:nvPr/>
        </p:nvPicPr>
        <p:blipFill rotWithShape="1">
          <a:blip r:embed="rId3">
            <a:alphaModFix/>
          </a:blip>
          <a:srcRect b="0" l="0" r="0" t="0"/>
          <a:stretch/>
        </p:blipFill>
        <p:spPr>
          <a:xfrm>
            <a:off x="6761327" y="6454328"/>
            <a:ext cx="376743" cy="365125"/>
          </a:xfrm>
          <a:prstGeom prst="rect">
            <a:avLst/>
          </a:prstGeom>
          <a:noFill/>
          <a:ln>
            <a:noFill/>
          </a:ln>
        </p:spPr>
      </p:pic>
    </p:spTree>
  </p:cSld>
  <p:clrMapOvr>
    <a:masterClrMapping/>
  </p:clrMapOvr>
</p:sld>
</file>

<file path=ppt/slides/slide1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398" name="Shape 1398"/>
        <p:cNvGrpSpPr/>
        <p:nvPr/>
      </p:nvGrpSpPr>
      <p:grpSpPr>
        <a:xfrm>
          <a:off x="0" y="0"/>
          <a:ext cx="0" cy="0"/>
          <a:chOff x="0" y="0"/>
          <a:chExt cx="0" cy="0"/>
        </a:xfrm>
      </p:grpSpPr>
      <p:sp>
        <p:nvSpPr>
          <p:cNvPr id="1399" name="Google Shape;1399;p72"/>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International</a:t>
            </a:r>
            <a:endParaRPr/>
          </a:p>
        </p:txBody>
      </p:sp>
      <p:sp>
        <p:nvSpPr>
          <p:cNvPr id="1400" name="Google Shape;1400;p72"/>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2400"/>
              <a:buNone/>
            </a:pPr>
            <a:r>
              <a:rPr lang="en-US"/>
              <a:t>Don Beaty</a:t>
            </a:r>
            <a:endParaRPr sz="3600">
              <a:latin typeface="Calibri"/>
              <a:ea typeface="Calibri"/>
              <a:cs typeface="Calibri"/>
              <a:sym typeface="Calibri"/>
            </a:endParaRPr>
          </a:p>
          <a:p>
            <a:pPr indent="0" lvl="0" marL="0" rtl="0" algn="l">
              <a:lnSpc>
                <a:spcPct val="90000"/>
              </a:lnSpc>
              <a:spcBef>
                <a:spcPts val="2200"/>
              </a:spcBef>
              <a:spcAft>
                <a:spcPts val="0"/>
              </a:spcAft>
              <a:buClr>
                <a:schemeClr val="dk1"/>
              </a:buClr>
              <a:buSzPts val="2400"/>
              <a:buNone/>
            </a:pPr>
            <a:r>
              <a:t/>
            </a:r>
            <a:endParaRPr/>
          </a:p>
        </p:txBody>
      </p:sp>
      <p:sp>
        <p:nvSpPr>
          <p:cNvPr id="1401" name="Google Shape;1401;p72"/>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402" name="Google Shape;1402;p72"/>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403" name="Google Shape;1403;p72"/>
          <p:cNvSpPr txBox="1"/>
          <p:nvPr>
            <p:ph idx="11" type="ftr"/>
          </p:nvPr>
        </p:nvSpPr>
        <p:spPr>
          <a:xfrm>
            <a:off x="2635620" y="6454329"/>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a:t>
            </a:r>
            <a:r>
              <a:rPr lang="en-US">
                <a:latin typeface="Calibri"/>
                <a:ea typeface="Calibri"/>
                <a:cs typeface="Calibri"/>
                <a:sym typeface="Calibri"/>
              </a:rPr>
              <a:t>https://forms.gle/uR4n7Scq5G6TWar7A</a:t>
            </a:r>
            <a:endParaRPr/>
          </a:p>
        </p:txBody>
      </p:sp>
      <p:pic>
        <p:nvPicPr>
          <p:cNvPr id="1404" name="Google Shape;1404;p72"/>
          <p:cNvPicPr preferRelativeResize="0"/>
          <p:nvPr/>
        </p:nvPicPr>
        <p:blipFill rotWithShape="1">
          <a:blip r:embed="rId3">
            <a:alphaModFix/>
          </a:blip>
          <a:srcRect b="0" l="0" r="0" t="0"/>
          <a:stretch/>
        </p:blipFill>
        <p:spPr>
          <a:xfrm>
            <a:off x="6761327" y="6454328"/>
            <a:ext cx="376743" cy="365125"/>
          </a:xfrm>
          <a:prstGeom prst="rect">
            <a:avLst/>
          </a:prstGeom>
          <a:noFill/>
          <a:ln>
            <a:noFill/>
          </a:ln>
        </p:spPr>
      </p:pic>
    </p:spTree>
  </p:cSld>
  <p:clrMapOvr>
    <a:masterClrMapping/>
  </p:clrMapOvr>
</p:sld>
</file>

<file path=ppt/slides/slide1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08" name="Shape 1408"/>
        <p:cNvGrpSpPr/>
        <p:nvPr/>
      </p:nvGrpSpPr>
      <p:grpSpPr>
        <a:xfrm>
          <a:off x="0" y="0"/>
          <a:ext cx="0" cy="0"/>
          <a:chOff x="0" y="0"/>
          <a:chExt cx="0" cy="0"/>
        </a:xfrm>
      </p:grpSpPr>
      <p:sp>
        <p:nvSpPr>
          <p:cNvPr id="1409" name="Google Shape;1409;p73"/>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TC 9.9 Officers</a:t>
            </a:r>
            <a:endParaRPr/>
          </a:p>
        </p:txBody>
      </p:sp>
      <p:sp>
        <p:nvSpPr>
          <p:cNvPr id="1410" name="Google Shape;1410;p73"/>
          <p:cNvSpPr txBox="1"/>
          <p:nvPr>
            <p:ph idx="10" type="dt"/>
          </p:nvPr>
        </p:nvSpPr>
        <p:spPr>
          <a:xfrm>
            <a:off x="628650" y="6454329"/>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FFFFFF"/>
                </a:solidFill>
                <a:latin typeface="Calibri"/>
                <a:ea typeface="Calibri"/>
                <a:cs typeface="Calibri"/>
                <a:sym typeface="Calibri"/>
              </a:rPr>
              <a:t>6/26/2023</a:t>
            </a:r>
            <a:endParaRPr>
              <a:solidFill>
                <a:srgbClr val="FFFFFF"/>
              </a:solidFill>
              <a:latin typeface="Calibri"/>
              <a:ea typeface="Calibri"/>
              <a:cs typeface="Calibri"/>
              <a:sym typeface="Calibri"/>
            </a:endParaRPr>
          </a:p>
        </p:txBody>
      </p:sp>
      <p:sp>
        <p:nvSpPr>
          <p:cNvPr id="1411" name="Google Shape;1411;p73"/>
          <p:cNvSpPr txBox="1"/>
          <p:nvPr>
            <p:ph idx="12" type="sldNum"/>
          </p:nvPr>
        </p:nvSpPr>
        <p:spPr>
          <a:xfrm>
            <a:off x="6457950" y="6454329"/>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solidFill>
                  <a:srgbClr val="FFFFFF"/>
                </a:solidFill>
                <a:latin typeface="Calibri"/>
                <a:ea typeface="Calibri"/>
                <a:cs typeface="Calibri"/>
                <a:sym typeface="Calibri"/>
              </a:rPr>
              <a:t>‹#›</a:t>
            </a:fld>
            <a:endParaRPr>
              <a:solidFill>
                <a:srgbClr val="FFFFFF"/>
              </a:solidFill>
              <a:latin typeface="Calibri"/>
              <a:ea typeface="Calibri"/>
              <a:cs typeface="Calibri"/>
              <a:sym typeface="Calibri"/>
            </a:endParaRPr>
          </a:p>
        </p:txBody>
      </p:sp>
      <p:sp>
        <p:nvSpPr>
          <p:cNvPr id="1412" name="Google Shape;1412;p73"/>
          <p:cNvSpPr txBox="1"/>
          <p:nvPr/>
        </p:nvSpPr>
        <p:spPr>
          <a:xfrm>
            <a:off x="293914" y="751346"/>
            <a:ext cx="8763000" cy="560153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000000"/>
                </a:solidFill>
                <a:latin typeface="Calibri"/>
                <a:ea typeface="Calibri"/>
                <a:cs typeface="Calibri"/>
                <a:sym typeface="Calibri"/>
              </a:rPr>
              <a:t>Chair 						 John Groenewold, </a:t>
            </a:r>
            <a:r>
              <a:rPr i="1" lang="en-US" sz="1600">
                <a:solidFill>
                  <a:srgbClr val="000000"/>
                </a:solidFill>
                <a:latin typeface="Calibri"/>
                <a:ea typeface="Calibri"/>
                <a:cs typeface="Calibri"/>
                <a:sym typeface="Calibri"/>
              </a:rPr>
              <a:t>Vantage Data Centers</a:t>
            </a:r>
            <a:endParaRPr i="1" sz="1400">
              <a:solidFill>
                <a:srgbClr val="000000"/>
              </a:solidFill>
              <a:latin typeface="Calibri"/>
              <a:ea typeface="Calibri"/>
              <a:cs typeface="Calibri"/>
              <a:sym typeface="Calibri"/>
            </a:endParaRPr>
          </a:p>
          <a:p>
            <a:pPr indent="0" lvl="0" marL="0" marR="0" rtl="0" algn="l">
              <a:spcBef>
                <a:spcPts val="0"/>
              </a:spcBef>
              <a:spcAft>
                <a:spcPts val="0"/>
              </a:spcAft>
              <a:buNone/>
            </a:pPr>
            <a:r>
              <a:t/>
            </a:r>
            <a:endParaRPr sz="1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Vice Chair					 Matt Koukl, </a:t>
            </a:r>
            <a:r>
              <a:rPr i="1" lang="en-US" sz="1600">
                <a:solidFill>
                  <a:srgbClr val="000000"/>
                </a:solidFill>
                <a:latin typeface="Calibri"/>
                <a:ea typeface="Calibri"/>
                <a:cs typeface="Calibri"/>
                <a:sym typeface="Calibri"/>
              </a:rPr>
              <a:t>Affiliated Engineers</a:t>
            </a:r>
            <a:endParaRPr i="1" sz="1600">
              <a:solidFill>
                <a:srgbClr val="000000"/>
              </a:solidFill>
              <a:latin typeface="Calibri"/>
              <a:ea typeface="Calibri"/>
              <a:cs typeface="Calibri"/>
              <a:sym typeface="Calibri"/>
            </a:endParaRPr>
          </a:p>
          <a:p>
            <a:pPr indent="0" lvl="0" marL="0" marR="0" rtl="0" algn="l">
              <a:spcBef>
                <a:spcPts val="0"/>
              </a:spcBef>
              <a:spcAft>
                <a:spcPts val="0"/>
              </a:spcAft>
              <a:buNone/>
            </a:pPr>
            <a:r>
              <a:t/>
            </a:r>
            <a:endParaRPr sz="1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Secretary					Mark Steinke, </a:t>
            </a:r>
            <a:r>
              <a:rPr i="1" lang="en-US" sz="1600">
                <a:solidFill>
                  <a:srgbClr val="000000"/>
                </a:solidFill>
                <a:latin typeface="Calibri"/>
                <a:ea typeface="Calibri"/>
                <a:cs typeface="Calibri"/>
                <a:sym typeface="Calibri"/>
              </a:rPr>
              <a:t>AMD</a:t>
            </a:r>
            <a:endParaRPr/>
          </a:p>
          <a:p>
            <a:pPr indent="0" lvl="0" marL="0" marR="0" rtl="0" algn="l">
              <a:spcBef>
                <a:spcPts val="0"/>
              </a:spcBef>
              <a:spcAft>
                <a:spcPts val="0"/>
              </a:spcAft>
              <a:buNone/>
            </a:pPr>
            <a:r>
              <a:rPr i="1" lang="en-US" sz="1600">
                <a:solidFill>
                  <a:srgbClr val="000000"/>
                </a:solidFill>
                <a:latin typeface="Calibri"/>
                <a:ea typeface="Calibri"/>
                <a:cs typeface="Calibri"/>
                <a:sym typeface="Calibri"/>
              </a:rPr>
              <a:t>	</a:t>
            </a:r>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Publications Chair                                                          Don Beaty, Retired Founder/CEO of DLB Associates</a:t>
            </a:r>
            <a:endParaRPr/>
          </a:p>
          <a:p>
            <a:pPr indent="0" lvl="0" marL="0" marR="0" rtl="0" algn="l">
              <a:spcBef>
                <a:spcPts val="0"/>
              </a:spcBef>
              <a:spcAft>
                <a:spcPts val="0"/>
              </a:spcAft>
              <a:buNone/>
            </a:pPr>
            <a:r>
              <a:t/>
            </a:r>
            <a:endParaRPr sz="1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Research Subcommittee Chair			Mark Seymour, </a:t>
            </a:r>
            <a:r>
              <a:rPr i="1" lang="en-US" sz="1600">
                <a:solidFill>
                  <a:srgbClr val="000000"/>
                </a:solidFill>
                <a:latin typeface="Calibri"/>
                <a:ea typeface="Calibri"/>
                <a:cs typeface="Calibri"/>
                <a:sym typeface="Calibri"/>
              </a:rPr>
              <a:t>Future Facilities</a:t>
            </a:r>
            <a:endParaRPr/>
          </a:p>
          <a:p>
            <a:pPr indent="0" lvl="0" marL="0" marR="0" rtl="0" algn="l">
              <a:spcBef>
                <a:spcPts val="0"/>
              </a:spcBef>
              <a:spcAft>
                <a:spcPts val="0"/>
              </a:spcAft>
              <a:buNone/>
            </a:pPr>
            <a:r>
              <a:t/>
            </a:r>
            <a:endParaRPr sz="1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ITE Subcommittee Chair				Dr. Roger Schmidt, </a:t>
            </a:r>
            <a:r>
              <a:rPr i="1" lang="en-US" sz="1600">
                <a:solidFill>
                  <a:srgbClr val="000000"/>
                </a:solidFill>
                <a:latin typeface="Calibri"/>
                <a:ea typeface="Calibri"/>
                <a:cs typeface="Calibri"/>
                <a:sym typeface="Calibri"/>
              </a:rPr>
              <a:t>IBM Fellow Emeritus</a:t>
            </a:r>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							 	</a:t>
            </a:r>
            <a:r>
              <a:rPr i="1" lang="en-US" sz="1600">
                <a:solidFill>
                  <a:srgbClr val="000000"/>
                </a:solidFill>
                <a:latin typeface="Calibri"/>
                <a:ea typeface="Calibri"/>
                <a:cs typeface="Calibri"/>
                <a:sym typeface="Calibri"/>
              </a:rPr>
              <a:t>    Syracuse University</a:t>
            </a:r>
            <a:endParaRPr/>
          </a:p>
          <a:p>
            <a:pPr indent="0" lvl="0" marL="0" marR="0" rtl="0" algn="l">
              <a:spcBef>
                <a:spcPts val="0"/>
              </a:spcBef>
              <a:spcAft>
                <a:spcPts val="0"/>
              </a:spcAft>
              <a:buNone/>
            </a:pPr>
            <a:r>
              <a:t/>
            </a:r>
            <a:endParaRPr i="1" sz="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Standards Subcommittee Chair			Rick Pavlak, </a:t>
            </a:r>
            <a:r>
              <a:rPr i="1" lang="en-US" sz="1600">
                <a:solidFill>
                  <a:srgbClr val="000000"/>
                </a:solidFill>
                <a:latin typeface="Calibri"/>
                <a:ea typeface="Calibri"/>
                <a:cs typeface="Calibri"/>
                <a:sym typeface="Calibri"/>
              </a:rPr>
              <a:t>Heapy Engineering Retired</a:t>
            </a:r>
            <a:endParaRPr/>
          </a:p>
          <a:p>
            <a:pPr indent="0" lvl="0" marL="0" marR="0" rtl="0" algn="l">
              <a:spcBef>
                <a:spcPts val="0"/>
              </a:spcBef>
              <a:spcAft>
                <a:spcPts val="0"/>
              </a:spcAft>
              <a:buNone/>
            </a:pPr>
            <a:r>
              <a:t/>
            </a:r>
            <a:endParaRPr i="1" sz="1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Program Subcommittee Chair			Nick Gangemi, </a:t>
            </a:r>
            <a:r>
              <a:rPr i="1" lang="en-US" sz="1600">
                <a:solidFill>
                  <a:srgbClr val="000000"/>
                </a:solidFill>
                <a:latin typeface="Calibri"/>
                <a:ea typeface="Calibri"/>
                <a:cs typeface="Calibri"/>
                <a:sym typeface="Calibri"/>
              </a:rPr>
              <a:t>Northern Air Systems</a:t>
            </a:r>
            <a:endParaRPr/>
          </a:p>
          <a:p>
            <a:pPr indent="0" lvl="0" marL="0" marR="0" rtl="0" algn="l">
              <a:spcBef>
                <a:spcPts val="0"/>
              </a:spcBef>
              <a:spcAft>
                <a:spcPts val="0"/>
              </a:spcAft>
              <a:buNone/>
            </a:pPr>
            <a:r>
              <a:t/>
            </a:r>
            <a:endParaRPr sz="1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Handbook Subcommittee Chair			Robert McFarlane, </a:t>
            </a:r>
            <a:r>
              <a:rPr i="1" lang="en-US" sz="1600">
                <a:solidFill>
                  <a:srgbClr val="000000"/>
                </a:solidFill>
                <a:latin typeface="Calibri"/>
                <a:ea typeface="Calibri"/>
                <a:cs typeface="Calibri"/>
                <a:sym typeface="Calibri"/>
              </a:rPr>
              <a:t>Shen Milsom &amp; Wilke, LLC </a:t>
            </a:r>
            <a:endParaRPr/>
          </a:p>
          <a:p>
            <a:pPr indent="0" lvl="0" marL="0" marR="0" rtl="0" algn="l">
              <a:spcBef>
                <a:spcPts val="0"/>
              </a:spcBef>
              <a:spcAft>
                <a:spcPts val="0"/>
              </a:spcAft>
              <a:buNone/>
            </a:pPr>
            <a:r>
              <a:t/>
            </a:r>
            <a:endParaRPr sz="1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Webmaster					Ecton English, </a:t>
            </a:r>
            <a:r>
              <a:rPr i="1" lang="en-US" sz="1600">
                <a:solidFill>
                  <a:srgbClr val="000000"/>
                </a:solidFill>
                <a:latin typeface="Calibri"/>
                <a:ea typeface="Calibri"/>
                <a:cs typeface="Calibri"/>
                <a:sym typeface="Calibri"/>
              </a:rPr>
              <a:t>Department of Defense</a:t>
            </a:r>
            <a:endParaRPr/>
          </a:p>
          <a:p>
            <a:pPr indent="0" lvl="0" marL="0" marR="0" rtl="0" algn="l">
              <a:spcBef>
                <a:spcPts val="0"/>
              </a:spcBef>
              <a:spcAft>
                <a:spcPts val="0"/>
              </a:spcAft>
              <a:buNone/>
            </a:pPr>
            <a:r>
              <a:t/>
            </a:r>
            <a:endParaRPr i="1" sz="1600">
              <a:solidFill>
                <a:srgbClr val="000000"/>
              </a:solidFill>
              <a:latin typeface="Calibri"/>
              <a:ea typeface="Calibri"/>
              <a:cs typeface="Calibri"/>
              <a:sym typeface="Calibri"/>
            </a:endParaRPr>
          </a:p>
          <a:p>
            <a:pPr indent="0" lvl="0" marL="0" marR="0" rtl="0" algn="l">
              <a:spcBef>
                <a:spcPts val="0"/>
              </a:spcBef>
              <a:spcAft>
                <a:spcPts val="0"/>
              </a:spcAft>
              <a:buNone/>
            </a:pPr>
            <a:r>
              <a:rPr lang="en-US" sz="1600">
                <a:solidFill>
                  <a:srgbClr val="000000"/>
                </a:solidFill>
                <a:latin typeface="Calibri"/>
                <a:ea typeface="Calibri"/>
                <a:cs typeface="Calibri"/>
                <a:sym typeface="Calibri"/>
              </a:rPr>
              <a:t>Marketing Subcommittee Chair</a:t>
            </a:r>
            <a:r>
              <a:rPr lang="en-US" sz="1600">
                <a:solidFill>
                  <a:srgbClr val="595959"/>
                </a:solidFill>
                <a:latin typeface="Calibri"/>
                <a:ea typeface="Calibri"/>
                <a:cs typeface="Calibri"/>
                <a:sym typeface="Calibri"/>
              </a:rPr>
              <a:t>			</a:t>
            </a:r>
            <a:r>
              <a:rPr lang="en-US" sz="1600">
                <a:solidFill>
                  <a:srgbClr val="000000"/>
                </a:solidFill>
                <a:latin typeface="Calibri"/>
                <a:ea typeface="Calibri"/>
                <a:cs typeface="Calibri"/>
                <a:sym typeface="Calibri"/>
              </a:rPr>
              <a:t>Paul Finch, </a:t>
            </a:r>
            <a:r>
              <a:rPr i="1" lang="en-US" sz="1600">
                <a:solidFill>
                  <a:srgbClr val="000000"/>
                </a:solidFill>
                <a:latin typeface="Calibri"/>
                <a:ea typeface="Calibri"/>
                <a:cs typeface="Calibri"/>
                <a:sym typeface="Calibri"/>
              </a:rPr>
              <a:t>KAO Data</a:t>
            </a:r>
            <a:endParaRPr/>
          </a:p>
          <a:p>
            <a:pPr indent="0" lvl="0" marL="0" marR="0" rtl="0" algn="l">
              <a:spcBef>
                <a:spcPts val="0"/>
              </a:spcBef>
              <a:spcAft>
                <a:spcPts val="0"/>
              </a:spcAft>
              <a:buNone/>
            </a:pPr>
            <a:r>
              <a:t/>
            </a:r>
            <a:endParaRPr i="1" sz="1600">
              <a:solidFill>
                <a:srgbClr val="000000"/>
              </a:solidFill>
              <a:latin typeface="Calibri"/>
              <a:ea typeface="Calibri"/>
              <a:cs typeface="Calibri"/>
              <a:sym typeface="Calibri"/>
            </a:endParaRPr>
          </a:p>
        </p:txBody>
      </p:sp>
      <p:pic>
        <p:nvPicPr>
          <p:cNvPr id="1413" name="Google Shape;1413;p73"/>
          <p:cNvPicPr preferRelativeResize="0"/>
          <p:nvPr/>
        </p:nvPicPr>
        <p:blipFill rotWithShape="1">
          <a:blip r:embed="rId3">
            <a:alphaModFix/>
          </a:blip>
          <a:srcRect b="66232" l="34866" r="33783" t="2097"/>
          <a:stretch/>
        </p:blipFill>
        <p:spPr>
          <a:xfrm>
            <a:off x="3918995" y="3844298"/>
            <a:ext cx="400469" cy="486787"/>
          </a:xfrm>
          <a:prstGeom prst="rect">
            <a:avLst/>
          </a:prstGeom>
          <a:noFill/>
          <a:ln>
            <a:noFill/>
          </a:ln>
        </p:spPr>
      </p:pic>
      <p:pic>
        <p:nvPicPr>
          <p:cNvPr id="1414" name="Google Shape;1414;p73"/>
          <p:cNvPicPr preferRelativeResize="0"/>
          <p:nvPr/>
        </p:nvPicPr>
        <p:blipFill rotWithShape="1">
          <a:blip r:embed="rId4">
            <a:alphaModFix/>
          </a:blip>
          <a:srcRect b="32581" l="34685" r="28602" t="5256"/>
          <a:stretch/>
        </p:blipFill>
        <p:spPr>
          <a:xfrm>
            <a:off x="3909207" y="4364814"/>
            <a:ext cx="403130" cy="455067"/>
          </a:xfrm>
          <a:prstGeom prst="rect">
            <a:avLst/>
          </a:prstGeom>
          <a:noFill/>
          <a:ln>
            <a:noFill/>
          </a:ln>
        </p:spPr>
      </p:pic>
      <p:pic>
        <p:nvPicPr>
          <p:cNvPr id="1415" name="Google Shape;1415;p73"/>
          <p:cNvPicPr preferRelativeResize="0"/>
          <p:nvPr/>
        </p:nvPicPr>
        <p:blipFill rotWithShape="1">
          <a:blip r:embed="rId5">
            <a:alphaModFix/>
          </a:blip>
          <a:srcRect b="9999" l="8991" r="13825" t="0"/>
          <a:stretch/>
        </p:blipFill>
        <p:spPr>
          <a:xfrm>
            <a:off x="3897130" y="4853610"/>
            <a:ext cx="392244" cy="450303"/>
          </a:xfrm>
          <a:prstGeom prst="rect">
            <a:avLst/>
          </a:prstGeom>
          <a:noFill/>
          <a:ln>
            <a:noFill/>
          </a:ln>
        </p:spPr>
      </p:pic>
      <p:pic>
        <p:nvPicPr>
          <p:cNvPr id="1416" name="Google Shape;1416;p73"/>
          <p:cNvPicPr preferRelativeResize="0"/>
          <p:nvPr/>
        </p:nvPicPr>
        <p:blipFill rotWithShape="1">
          <a:blip r:embed="rId6">
            <a:alphaModFix/>
          </a:blip>
          <a:srcRect b="0" l="0" r="0" t="0"/>
          <a:stretch/>
        </p:blipFill>
        <p:spPr>
          <a:xfrm>
            <a:off x="3899155" y="593077"/>
            <a:ext cx="422330" cy="510061"/>
          </a:xfrm>
          <a:prstGeom prst="rect">
            <a:avLst/>
          </a:prstGeom>
          <a:noFill/>
          <a:ln>
            <a:noFill/>
          </a:ln>
        </p:spPr>
      </p:pic>
      <p:pic>
        <p:nvPicPr>
          <p:cNvPr id="1417" name="Google Shape;1417;p73"/>
          <p:cNvPicPr preferRelativeResize="0"/>
          <p:nvPr/>
        </p:nvPicPr>
        <p:blipFill rotWithShape="1">
          <a:blip r:embed="rId7">
            <a:alphaModFix/>
          </a:blip>
          <a:srcRect b="0" l="0" r="0" t="0"/>
          <a:stretch/>
        </p:blipFill>
        <p:spPr>
          <a:xfrm>
            <a:off x="3918995" y="3303086"/>
            <a:ext cx="389583" cy="507483"/>
          </a:xfrm>
          <a:prstGeom prst="rect">
            <a:avLst/>
          </a:prstGeom>
          <a:noFill/>
          <a:ln>
            <a:noFill/>
          </a:ln>
        </p:spPr>
      </p:pic>
      <p:sp>
        <p:nvSpPr>
          <p:cNvPr id="1418" name="Google Shape;1418;p73"/>
          <p:cNvSpPr/>
          <p:nvPr/>
        </p:nvSpPr>
        <p:spPr>
          <a:xfrm>
            <a:off x="3905882" y="5337640"/>
            <a:ext cx="392244" cy="465558"/>
          </a:xfrm>
          <a:prstGeom prst="rect">
            <a:avLst/>
          </a:prstGeom>
          <a:solidFill>
            <a:srgbClr val="BFBFB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pic>
        <p:nvPicPr>
          <p:cNvPr id="1419" name="Google Shape;1419;p73"/>
          <p:cNvPicPr preferRelativeResize="0"/>
          <p:nvPr/>
        </p:nvPicPr>
        <p:blipFill rotWithShape="1">
          <a:blip r:embed="rId8">
            <a:alphaModFix/>
          </a:blip>
          <a:srcRect b="0" l="16949" r="6779" t="0"/>
          <a:stretch/>
        </p:blipFill>
        <p:spPr>
          <a:xfrm>
            <a:off x="3907583" y="5850637"/>
            <a:ext cx="390545" cy="512048"/>
          </a:xfrm>
          <a:prstGeom prst="rect">
            <a:avLst/>
          </a:prstGeom>
          <a:noFill/>
          <a:ln>
            <a:noFill/>
          </a:ln>
        </p:spPr>
      </p:pic>
      <p:pic>
        <p:nvPicPr>
          <p:cNvPr id="1420" name="Google Shape;1420;p73"/>
          <p:cNvPicPr preferRelativeResize="0"/>
          <p:nvPr/>
        </p:nvPicPr>
        <p:blipFill rotWithShape="1">
          <a:blip r:embed="rId9">
            <a:alphaModFix/>
          </a:blip>
          <a:srcRect b="0" l="0" r="0" t="0"/>
          <a:stretch/>
        </p:blipFill>
        <p:spPr>
          <a:xfrm>
            <a:off x="3907129" y="1144097"/>
            <a:ext cx="422330" cy="499658"/>
          </a:xfrm>
          <a:prstGeom prst="rect">
            <a:avLst/>
          </a:prstGeom>
          <a:noFill/>
          <a:ln>
            <a:noFill/>
          </a:ln>
        </p:spPr>
      </p:pic>
      <p:pic>
        <p:nvPicPr>
          <p:cNvPr id="1421" name="Google Shape;1421;p73"/>
          <p:cNvPicPr preferRelativeResize="0"/>
          <p:nvPr/>
        </p:nvPicPr>
        <p:blipFill rotWithShape="1">
          <a:blip r:embed="rId10">
            <a:alphaModFix/>
          </a:blip>
          <a:srcRect b="0" l="0" r="0" t="0"/>
          <a:stretch/>
        </p:blipFill>
        <p:spPr>
          <a:xfrm>
            <a:off x="3897135" y="2753536"/>
            <a:ext cx="422329" cy="515821"/>
          </a:xfrm>
          <a:prstGeom prst="rect">
            <a:avLst/>
          </a:prstGeom>
          <a:noFill/>
          <a:ln>
            <a:noFill/>
          </a:ln>
        </p:spPr>
      </p:pic>
      <p:pic>
        <p:nvPicPr>
          <p:cNvPr id="1422" name="Google Shape;1422;p73"/>
          <p:cNvPicPr preferRelativeResize="0"/>
          <p:nvPr/>
        </p:nvPicPr>
        <p:blipFill rotWithShape="1">
          <a:blip r:embed="rId11">
            <a:alphaModFix/>
          </a:blip>
          <a:srcRect b="0" l="0" r="0" t="0"/>
          <a:stretch/>
        </p:blipFill>
        <p:spPr>
          <a:xfrm>
            <a:off x="3917126" y="1673798"/>
            <a:ext cx="402336" cy="457200"/>
          </a:xfrm>
          <a:prstGeom prst="rect">
            <a:avLst/>
          </a:prstGeom>
          <a:noFill/>
          <a:ln>
            <a:noFill/>
          </a:ln>
        </p:spPr>
      </p:pic>
      <p:pic>
        <p:nvPicPr>
          <p:cNvPr descr="A person wearing glasses&#10;&#10;Description automatically generated with medium confidence" id="1423" name="Google Shape;1423;p73"/>
          <p:cNvPicPr preferRelativeResize="0"/>
          <p:nvPr/>
        </p:nvPicPr>
        <p:blipFill rotWithShape="1">
          <a:blip r:embed="rId12">
            <a:alphaModFix/>
          </a:blip>
          <a:srcRect b="0" l="0" r="0" t="0"/>
          <a:stretch/>
        </p:blipFill>
        <p:spPr>
          <a:xfrm>
            <a:off x="3889694" y="2211697"/>
            <a:ext cx="457200" cy="457200"/>
          </a:xfrm>
          <a:prstGeom prst="rect">
            <a:avLst/>
          </a:prstGeom>
          <a:noFill/>
          <a:ln>
            <a:noFill/>
          </a:ln>
        </p:spPr>
      </p:pic>
      <p:sp>
        <p:nvSpPr>
          <p:cNvPr id="1424" name="Google Shape;1424;p73"/>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28" name="Shape 1428"/>
        <p:cNvGrpSpPr/>
        <p:nvPr/>
      </p:nvGrpSpPr>
      <p:grpSpPr>
        <a:xfrm>
          <a:off x="0" y="0"/>
          <a:ext cx="0" cy="0"/>
          <a:chOff x="0" y="0"/>
          <a:chExt cx="0" cy="0"/>
        </a:xfrm>
      </p:grpSpPr>
      <p:sp>
        <p:nvSpPr>
          <p:cNvPr id="1429" name="Google Shape;1429;p35"/>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ASHRAE Research Policy Update</a:t>
            </a:r>
            <a:endParaRPr/>
          </a:p>
        </p:txBody>
      </p:sp>
      <p:sp>
        <p:nvSpPr>
          <p:cNvPr id="1430" name="Google Shape;1430;p35"/>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Budget increased to 350k </a:t>
            </a:r>
            <a:r>
              <a:rPr b="1" lang="en-US">
                <a:solidFill>
                  <a:srgbClr val="00B050"/>
                </a:solidFill>
              </a:rPr>
              <a:t>☺</a:t>
            </a:r>
            <a:endParaRPr b="1">
              <a:solidFill>
                <a:srgbClr val="00B050"/>
              </a:solidFill>
            </a:endParaRPr>
          </a:p>
          <a:p>
            <a:pPr indent="-228600" lvl="0" marL="228600" rtl="0" algn="l">
              <a:lnSpc>
                <a:spcPct val="90000"/>
              </a:lnSpc>
              <a:spcBef>
                <a:spcPts val="1600"/>
              </a:spcBef>
              <a:spcAft>
                <a:spcPts val="0"/>
              </a:spcAft>
              <a:buClr>
                <a:schemeClr val="dk1"/>
              </a:buClr>
              <a:buSzPts val="2400"/>
              <a:buChar char="•"/>
            </a:pPr>
            <a:r>
              <a:rPr lang="en-US"/>
              <a:t>However  typical cost:</a:t>
            </a:r>
            <a:endParaRPr/>
          </a:p>
          <a:p>
            <a:pPr indent="-228600" lvl="1" marL="685800" rtl="0" algn="l">
              <a:lnSpc>
                <a:spcPct val="90000"/>
              </a:lnSpc>
              <a:spcBef>
                <a:spcPts val="1200"/>
              </a:spcBef>
              <a:spcAft>
                <a:spcPts val="0"/>
              </a:spcAft>
              <a:buClr>
                <a:schemeClr val="dk1"/>
              </a:buClr>
              <a:buSzPts val="2000"/>
              <a:buChar char="•"/>
            </a:pPr>
            <a:r>
              <a:rPr lang="en-US"/>
              <a:t>2-year US$250k-330k </a:t>
            </a:r>
            <a:r>
              <a:rPr b="1" lang="en-US">
                <a:solidFill>
                  <a:schemeClr val="accent2"/>
                </a:solidFill>
              </a:rPr>
              <a:t>☺</a:t>
            </a:r>
            <a:endParaRPr>
              <a:solidFill>
                <a:schemeClr val="accent2"/>
              </a:solidFill>
            </a:endParaRPr>
          </a:p>
          <a:p>
            <a:pPr indent="-228600" lvl="1" marL="685800" rtl="0" algn="l">
              <a:lnSpc>
                <a:spcPct val="90000"/>
              </a:lnSpc>
              <a:spcBef>
                <a:spcPts val="600"/>
              </a:spcBef>
              <a:spcAft>
                <a:spcPts val="0"/>
              </a:spcAft>
              <a:buClr>
                <a:schemeClr val="dk1"/>
              </a:buClr>
              <a:buSzPts val="2000"/>
              <a:buChar char="•"/>
            </a:pPr>
            <a:r>
              <a:rPr lang="en-US"/>
              <a:t>3-year US$350k-450k </a:t>
            </a:r>
            <a:r>
              <a:rPr b="1" lang="en-US">
                <a:solidFill>
                  <a:srgbClr val="FF0000"/>
                </a:solidFill>
              </a:rPr>
              <a:t>☺</a:t>
            </a:r>
            <a:endParaRPr>
              <a:solidFill>
                <a:srgbClr val="FF0000"/>
              </a:solidFill>
            </a:endParaRPr>
          </a:p>
          <a:p>
            <a:pPr indent="-76200" lvl="0" marL="228600" rtl="0" algn="l">
              <a:lnSpc>
                <a:spcPct val="90000"/>
              </a:lnSpc>
              <a:spcBef>
                <a:spcPts val="1000"/>
              </a:spcBef>
              <a:spcAft>
                <a:spcPts val="0"/>
              </a:spcAft>
              <a:buClr>
                <a:schemeClr val="dk1"/>
              </a:buClr>
              <a:buSzPts val="2400"/>
              <a:buNone/>
            </a:pPr>
            <a:r>
              <a:t/>
            </a:r>
            <a:endParaRPr/>
          </a:p>
          <a:p>
            <a:pPr indent="-228600" lvl="0" marL="228600" rtl="0" algn="l">
              <a:lnSpc>
                <a:spcPct val="90000"/>
              </a:lnSpc>
              <a:spcBef>
                <a:spcPts val="1600"/>
              </a:spcBef>
              <a:spcAft>
                <a:spcPts val="0"/>
              </a:spcAft>
              <a:buClr>
                <a:schemeClr val="dk1"/>
              </a:buClr>
              <a:buSzPts val="2400"/>
              <a:buChar char="•"/>
            </a:pPr>
            <a:r>
              <a:rPr lang="en-US"/>
              <a:t>Therefore cost share can be required.</a:t>
            </a:r>
            <a:endParaRPr/>
          </a:p>
          <a:p>
            <a:pPr indent="-228600" lvl="0" marL="228600" rtl="0" algn="l">
              <a:lnSpc>
                <a:spcPct val="90000"/>
              </a:lnSpc>
              <a:spcBef>
                <a:spcPts val="1600"/>
              </a:spcBef>
              <a:spcAft>
                <a:spcPts val="0"/>
              </a:spcAft>
              <a:buClr>
                <a:schemeClr val="dk1"/>
              </a:buClr>
              <a:buSzPts val="2400"/>
              <a:buChar char="•"/>
            </a:pPr>
            <a:r>
              <a:rPr lang="en-US"/>
              <a:t> the suggestion is that co-funding can come from other organisations like DOE AHRI…</a:t>
            </a:r>
            <a:endParaRPr/>
          </a:p>
          <a:p>
            <a:pPr indent="-228600" lvl="0" marL="228600" rtl="0" algn="l">
              <a:lnSpc>
                <a:spcPct val="90000"/>
              </a:lnSpc>
              <a:spcBef>
                <a:spcPts val="1600"/>
              </a:spcBef>
              <a:spcAft>
                <a:spcPts val="0"/>
              </a:spcAft>
              <a:buClr>
                <a:schemeClr val="dk1"/>
              </a:buClr>
              <a:buSzPts val="2400"/>
              <a:buChar char="•"/>
            </a:pPr>
            <a:r>
              <a:rPr lang="en-US"/>
              <a:t>Not so much commercial…</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431" name="Google Shape;1431;p35"/>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432" name="Google Shape;1432;p35"/>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433" name="Google Shape;1433;p35"/>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37" name="Shape 1437"/>
        <p:cNvGrpSpPr/>
        <p:nvPr/>
      </p:nvGrpSpPr>
      <p:grpSpPr>
        <a:xfrm>
          <a:off x="0" y="0"/>
          <a:ext cx="0" cy="0"/>
          <a:chOff x="0" y="0"/>
          <a:chExt cx="0" cy="0"/>
        </a:xfrm>
      </p:grpSpPr>
      <p:sp>
        <p:nvSpPr>
          <p:cNvPr id="1438" name="Google Shape;1438;p36"/>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Sea Salt</a:t>
            </a:r>
            <a:endParaRPr/>
          </a:p>
        </p:txBody>
      </p:sp>
      <p:sp>
        <p:nvSpPr>
          <p:cNvPr id="1439" name="Google Shape;1439;p36"/>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Justification from industry – Oil &amp; gas industry, Telecom could provide support</a:t>
            </a:r>
            <a:endParaRPr/>
          </a:p>
          <a:p>
            <a:pPr indent="-228600" lvl="0" marL="228600" rtl="0" algn="l">
              <a:lnSpc>
                <a:spcPct val="90000"/>
              </a:lnSpc>
              <a:spcBef>
                <a:spcPts val="1600"/>
              </a:spcBef>
              <a:spcAft>
                <a:spcPts val="0"/>
              </a:spcAft>
              <a:buClr>
                <a:schemeClr val="dk1"/>
              </a:buClr>
              <a:buSzPts val="2400"/>
              <a:buChar char="•"/>
            </a:pPr>
            <a:r>
              <a:rPr lang="en-US"/>
              <a:t>Review of Work Statement – need reviewers</a:t>
            </a:r>
            <a:endParaRPr/>
          </a:p>
          <a:p>
            <a:pPr indent="-228600" lvl="0" marL="228600" rtl="0" algn="l">
              <a:lnSpc>
                <a:spcPct val="90000"/>
              </a:lnSpc>
              <a:spcBef>
                <a:spcPts val="1600"/>
              </a:spcBef>
              <a:spcAft>
                <a:spcPts val="0"/>
              </a:spcAft>
              <a:buClr>
                <a:schemeClr val="dk1"/>
              </a:buClr>
              <a:buSzPts val="2400"/>
              <a:buChar char="•"/>
            </a:pPr>
            <a:r>
              <a:rPr lang="en-US"/>
              <a:t>Co-funding – in-kind or financial. Could be organizational e.g. DOE, AHRI,…</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440" name="Google Shape;1440;p36"/>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441" name="Google Shape;1441;p36"/>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442" name="Google Shape;1442;p36"/>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46" name="Shape 1446"/>
        <p:cNvGrpSpPr/>
        <p:nvPr/>
      </p:nvGrpSpPr>
      <p:grpSpPr>
        <a:xfrm>
          <a:off x="0" y="0"/>
          <a:ext cx="0" cy="0"/>
          <a:chOff x="0" y="0"/>
          <a:chExt cx="0" cy="0"/>
        </a:xfrm>
      </p:grpSpPr>
      <p:sp>
        <p:nvSpPr>
          <p:cNvPr id="1447" name="Google Shape;1447;p37"/>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Wetted Materials</a:t>
            </a:r>
            <a:endParaRPr/>
          </a:p>
        </p:txBody>
      </p:sp>
      <p:sp>
        <p:nvSpPr>
          <p:cNvPr id="1448" name="Google Shape;1448;p37"/>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76200" lvl="0" marL="228600" rtl="0" algn="l">
              <a:lnSpc>
                <a:spcPct val="90000"/>
              </a:lnSpc>
              <a:spcBef>
                <a:spcPts val="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449" name="Google Shape;1449;p37"/>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450" name="Google Shape;1450;p37"/>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451" name="Google Shape;1451;p37"/>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55" name="Shape 1455"/>
        <p:cNvGrpSpPr/>
        <p:nvPr/>
      </p:nvGrpSpPr>
      <p:grpSpPr>
        <a:xfrm>
          <a:off x="0" y="0"/>
          <a:ext cx="0" cy="0"/>
          <a:chOff x="0" y="0"/>
          <a:chExt cx="0" cy="0"/>
        </a:xfrm>
      </p:grpSpPr>
      <p:sp>
        <p:nvSpPr>
          <p:cNvPr id="1456" name="Google Shape;1456;p38"/>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External Flow</a:t>
            </a:r>
            <a:endParaRPr/>
          </a:p>
        </p:txBody>
      </p:sp>
      <p:sp>
        <p:nvSpPr>
          <p:cNvPr id="1457" name="Google Shape;1457;p38"/>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It appears there may already be a an RTAR in progress more generally on external flow for buildings</a:t>
            </a:r>
            <a:endParaRPr/>
          </a:p>
          <a:p>
            <a:pPr indent="-228600" lvl="1" marL="685800" rtl="0" algn="l">
              <a:lnSpc>
                <a:spcPct val="90000"/>
              </a:lnSpc>
              <a:spcBef>
                <a:spcPts val="1200"/>
              </a:spcBef>
              <a:spcAft>
                <a:spcPts val="0"/>
              </a:spcAft>
              <a:buClr>
                <a:schemeClr val="dk1"/>
              </a:buClr>
              <a:buSzPts val="2000"/>
              <a:buChar char="•"/>
            </a:pPr>
            <a:r>
              <a:rPr lang="en-US"/>
              <a:t>Should we combine with that?</a:t>
            </a:r>
            <a:endParaRPr/>
          </a:p>
          <a:p>
            <a:pPr indent="-228600" lvl="1" marL="685800" rtl="0" algn="l">
              <a:lnSpc>
                <a:spcPct val="90000"/>
              </a:lnSpc>
              <a:spcBef>
                <a:spcPts val="600"/>
              </a:spcBef>
              <a:spcAft>
                <a:spcPts val="0"/>
              </a:spcAft>
              <a:buClr>
                <a:schemeClr val="dk1"/>
              </a:buClr>
              <a:buSzPts val="2000"/>
              <a:buChar char="•"/>
            </a:pPr>
            <a:r>
              <a:rPr lang="en-US"/>
              <a:t>Should we stick to more data center centric?</a:t>
            </a:r>
            <a:endParaRPr/>
          </a:p>
          <a:p>
            <a:pPr indent="-101600" lvl="1" marL="685800" rtl="0" algn="l">
              <a:lnSpc>
                <a:spcPct val="90000"/>
              </a:lnSpc>
              <a:spcBef>
                <a:spcPts val="600"/>
              </a:spcBef>
              <a:spcAft>
                <a:spcPts val="0"/>
              </a:spcAft>
              <a:buClr>
                <a:schemeClr val="dk1"/>
              </a:buClr>
              <a:buSzPts val="2000"/>
              <a:buNone/>
            </a:pPr>
            <a:r>
              <a:t/>
            </a:r>
            <a:endParaRPr/>
          </a:p>
          <a:p>
            <a:pPr indent="-228600" lvl="0" marL="228600" rtl="0" algn="l">
              <a:lnSpc>
                <a:spcPct val="90000"/>
              </a:lnSpc>
              <a:spcBef>
                <a:spcPts val="1000"/>
              </a:spcBef>
              <a:spcAft>
                <a:spcPts val="0"/>
              </a:spcAft>
              <a:buClr>
                <a:schemeClr val="dk1"/>
              </a:buClr>
              <a:buSzPts val="2400"/>
              <a:buChar char="•"/>
            </a:pPr>
            <a:r>
              <a:rPr lang="en-US"/>
              <a:t>May be difficult to get second project funded by RAC.</a:t>
            </a:r>
            <a:endParaRPr/>
          </a:p>
          <a:p>
            <a:pPr indent="-228600" lvl="0" marL="228600" rtl="0" algn="l">
              <a:lnSpc>
                <a:spcPct val="90000"/>
              </a:lnSpc>
              <a:spcBef>
                <a:spcPts val="1600"/>
              </a:spcBef>
              <a:spcAft>
                <a:spcPts val="0"/>
              </a:spcAft>
              <a:buClr>
                <a:schemeClr val="dk1"/>
              </a:buClr>
              <a:buSzPts val="2400"/>
              <a:buChar char="•"/>
            </a:pPr>
            <a:r>
              <a:rPr lang="en-US"/>
              <a:t>Should we work independently to retain focus?</a:t>
            </a:r>
            <a:endParaRPr/>
          </a:p>
          <a:p>
            <a:pPr indent="-228600" lvl="0" marL="228600" rtl="0" algn="l">
              <a:lnSpc>
                <a:spcPct val="90000"/>
              </a:lnSpc>
              <a:spcBef>
                <a:spcPts val="1600"/>
              </a:spcBef>
              <a:spcAft>
                <a:spcPts val="0"/>
              </a:spcAft>
              <a:buClr>
                <a:schemeClr val="dk1"/>
              </a:buClr>
              <a:buSzPts val="2400"/>
              <a:buChar char="•"/>
            </a:pPr>
            <a:r>
              <a:rPr lang="en-US"/>
              <a:t>Can we have support statements and commercial funding to justify DC focus for additional RAC funding?</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458" name="Google Shape;1458;p38"/>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459" name="Google Shape;1459;p38"/>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460" name="Google Shape;1460;p38"/>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64" name="Shape 1464"/>
        <p:cNvGrpSpPr/>
        <p:nvPr/>
      </p:nvGrpSpPr>
      <p:grpSpPr>
        <a:xfrm>
          <a:off x="0" y="0"/>
          <a:ext cx="0" cy="0"/>
          <a:chOff x="0" y="0"/>
          <a:chExt cx="0" cy="0"/>
        </a:xfrm>
      </p:grpSpPr>
      <p:sp>
        <p:nvSpPr>
          <p:cNvPr id="1465" name="Google Shape;1465;p39"/>
          <p:cNvSpPr txBox="1"/>
          <p:nvPr>
            <p:ph type="title"/>
          </p:nvPr>
        </p:nvSpPr>
        <p:spPr>
          <a:xfrm>
            <a:off x="628651"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Other Research Ideas</a:t>
            </a:r>
            <a:endParaRPr/>
          </a:p>
        </p:txBody>
      </p:sp>
      <p:sp>
        <p:nvSpPr>
          <p:cNvPr id="1466" name="Google Shape;1466;p39"/>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Refrigerant ignition and flammability as applied to data centers – Rick Pavlak initiating potential RTAR. Currently exploring the topic</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a:p>
            <a:pPr indent="-228600" lvl="0" marL="228600" rtl="0" algn="l">
              <a:lnSpc>
                <a:spcPct val="90000"/>
              </a:lnSpc>
              <a:spcBef>
                <a:spcPts val="1600"/>
              </a:spcBef>
              <a:spcAft>
                <a:spcPts val="0"/>
              </a:spcAft>
              <a:buClr>
                <a:schemeClr val="dk1"/>
              </a:buClr>
              <a:buSzPts val="2400"/>
              <a:buChar char="•"/>
            </a:pPr>
            <a:r>
              <a:rPr lang="en-US"/>
              <a:t>Other ideas?</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467" name="Google Shape;1467;p39"/>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6/26/2023</a:t>
            </a:r>
            <a:endParaRPr/>
          </a:p>
        </p:txBody>
      </p:sp>
      <p:sp>
        <p:nvSpPr>
          <p:cNvPr id="1468" name="Google Shape;1468;p39"/>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469" name="Google Shape;1469;p39"/>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rgbClr val="FFFFFF"/>
                </a:solidFill>
                <a:latin typeface="Calibri"/>
                <a:ea typeface="Calibri"/>
                <a:cs typeface="Calibri"/>
                <a:sym typeface="Calibri"/>
              </a:rPr>
              <a:t>Content Copyright TC 9.9. All Rights Reserved.</a:t>
            </a:r>
            <a:endParaRPr/>
          </a:p>
          <a:p>
            <a:pPr indent="0" lvl="0" marL="0" rtl="0" algn="ctr">
              <a:spcBef>
                <a:spcPts val="0"/>
              </a:spcBef>
              <a:spcAft>
                <a:spcPts val="0"/>
              </a:spcAft>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1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74" name="Shape 1474"/>
        <p:cNvGrpSpPr/>
        <p:nvPr/>
      </p:nvGrpSpPr>
      <p:grpSpPr>
        <a:xfrm>
          <a:off x="0" y="0"/>
          <a:ext cx="0" cy="0"/>
          <a:chOff x="0" y="0"/>
          <a:chExt cx="0" cy="0"/>
        </a:xfrm>
      </p:grpSpPr>
      <p:sp>
        <p:nvSpPr>
          <p:cNvPr id="1475" name="Google Shape;1475;g26643c07b1a_0_30"/>
          <p:cNvSpPr txBox="1"/>
          <p:nvPr>
            <p:ph type="title"/>
          </p:nvPr>
        </p:nvSpPr>
        <p:spPr>
          <a:xfrm>
            <a:off x="628651" y="1"/>
            <a:ext cx="8515500" cy="4572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1476" name="Google Shape;1476;g26643c07b1a_0_30"/>
          <p:cNvSpPr txBox="1"/>
          <p:nvPr>
            <p:ph idx="1" type="body"/>
          </p:nvPr>
        </p:nvSpPr>
        <p:spPr>
          <a:xfrm>
            <a:off x="628650" y="1130157"/>
            <a:ext cx="7886700" cy="5046900"/>
          </a:xfrm>
          <a:prstGeom prst="rect">
            <a:avLst/>
          </a:prstGeom>
        </p:spPr>
        <p:txBody>
          <a:bodyPr anchorCtr="0" anchor="t" bIns="45700" lIns="91425" spcFirstLastPara="1" rIns="91425" wrap="square" tIns="0">
            <a:normAutofit/>
          </a:bodyPr>
          <a:lstStyle/>
          <a:p>
            <a:pPr indent="0" lvl="0" marL="0" rtl="0" algn="l">
              <a:spcBef>
                <a:spcPts val="1000"/>
              </a:spcBef>
              <a:spcAft>
                <a:spcPts val="600"/>
              </a:spcAft>
              <a:buNone/>
            </a:pPr>
            <a:r>
              <a:t/>
            </a:r>
            <a:endParaRPr/>
          </a:p>
        </p:txBody>
      </p:sp>
      <p:sp>
        <p:nvSpPr>
          <p:cNvPr id="1477" name="Google Shape;1477;g26643c07b1a_0_30"/>
          <p:cNvSpPr txBox="1"/>
          <p:nvPr>
            <p:ph idx="12" type="sldNum"/>
          </p:nvPr>
        </p:nvSpPr>
        <p:spPr>
          <a:xfrm>
            <a:off x="6457950" y="6454329"/>
            <a:ext cx="20574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81" name="Shape 1481"/>
        <p:cNvGrpSpPr/>
        <p:nvPr/>
      </p:nvGrpSpPr>
      <p:grpSpPr>
        <a:xfrm>
          <a:off x="0" y="0"/>
          <a:ext cx="0" cy="0"/>
          <a:chOff x="0" y="0"/>
          <a:chExt cx="0" cy="0"/>
        </a:xfrm>
      </p:grpSpPr>
      <p:sp>
        <p:nvSpPr>
          <p:cNvPr id="1482" name="Google Shape;1482;g26643c07b1a_0_69"/>
          <p:cNvSpPr txBox="1"/>
          <p:nvPr>
            <p:ph type="title"/>
          </p:nvPr>
        </p:nvSpPr>
        <p:spPr>
          <a:xfrm>
            <a:off x="623900" y="1380401"/>
            <a:ext cx="7886700" cy="31821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accent1"/>
              </a:buClr>
              <a:buSzPts val="5400"/>
              <a:buFont typeface="Arial"/>
              <a:buNone/>
            </a:pPr>
            <a:r>
              <a:rPr lang="en-US" sz="5400">
                <a:solidFill>
                  <a:schemeClr val="accent1"/>
                </a:solidFill>
                <a:latin typeface="Arial"/>
                <a:ea typeface="Arial"/>
                <a:cs typeface="Arial"/>
                <a:sym typeface="Arial"/>
              </a:rPr>
              <a:t>ASHRAE Technical Cooling Systems Supply Coolant Temperature Classification</a:t>
            </a:r>
            <a:endParaRPr/>
          </a:p>
        </p:txBody>
      </p:sp>
      <p:sp>
        <p:nvSpPr>
          <p:cNvPr id="1483" name="Google Shape;1483;g26643c07b1a_0_69"/>
          <p:cNvSpPr txBox="1"/>
          <p:nvPr>
            <p:ph idx="1" type="body"/>
          </p:nvPr>
        </p:nvSpPr>
        <p:spPr>
          <a:xfrm>
            <a:off x="623888" y="4589468"/>
            <a:ext cx="7886700" cy="1500300"/>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dk1"/>
              </a:buClr>
              <a:buSzPts val="3600"/>
              <a:buNone/>
            </a:pPr>
            <a:r>
              <a:rPr lang="en-US" sz="3600">
                <a:latin typeface="Calibri"/>
                <a:ea typeface="Calibri"/>
                <a:cs typeface="Calibri"/>
                <a:sym typeface="Calibri"/>
              </a:rPr>
              <a:t>Paul Artman - Fellow System Design</a:t>
            </a:r>
            <a:endParaRPr/>
          </a:p>
          <a:p>
            <a:pPr indent="0" lvl="0" marL="0" rtl="0" algn="l">
              <a:lnSpc>
                <a:spcPct val="90000"/>
              </a:lnSpc>
              <a:spcBef>
                <a:spcPts val="2200"/>
              </a:spcBef>
              <a:spcAft>
                <a:spcPts val="0"/>
              </a:spcAft>
              <a:buClr>
                <a:schemeClr val="dk1"/>
              </a:buClr>
              <a:buSzPts val="2400"/>
              <a:buNone/>
            </a:pPr>
            <a:r>
              <a:t/>
            </a:r>
            <a:endParaRPr/>
          </a:p>
        </p:txBody>
      </p:sp>
      <p:sp>
        <p:nvSpPr>
          <p:cNvPr id="1484" name="Google Shape;1484;g26643c07b1a_0_69"/>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1485" name="Google Shape;1485;g26643c07b1a_0_69"/>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1486" name="Google Shape;1486;g26643c07b1a_0_69"/>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90" name="Shape 1490"/>
        <p:cNvGrpSpPr/>
        <p:nvPr/>
      </p:nvGrpSpPr>
      <p:grpSpPr>
        <a:xfrm>
          <a:off x="0" y="0"/>
          <a:ext cx="0" cy="0"/>
          <a:chOff x="0" y="0"/>
          <a:chExt cx="0" cy="0"/>
        </a:xfrm>
      </p:grpSpPr>
      <p:sp>
        <p:nvSpPr>
          <p:cNvPr id="1491" name="Google Shape;1491;g26654840e25_0_5"/>
          <p:cNvSpPr txBox="1"/>
          <p:nvPr>
            <p:ph type="title"/>
          </p:nvPr>
        </p:nvSpPr>
        <p:spPr>
          <a:xfrm>
            <a:off x="628650" y="-15875"/>
            <a:ext cx="7886700" cy="13257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lang="en-US"/>
              <a:t>Problem Statement</a:t>
            </a:r>
            <a:endParaRPr/>
          </a:p>
        </p:txBody>
      </p:sp>
      <p:sp>
        <p:nvSpPr>
          <p:cNvPr id="1492" name="Google Shape;1492;g26654840e25_0_5"/>
          <p:cNvSpPr txBox="1"/>
          <p:nvPr>
            <p:ph idx="1" type="body"/>
          </p:nvPr>
        </p:nvSpPr>
        <p:spPr>
          <a:xfrm>
            <a:off x="439950" y="1208095"/>
            <a:ext cx="8264100" cy="4485000"/>
          </a:xfrm>
          <a:prstGeom prst="rect">
            <a:avLst/>
          </a:prstGeom>
          <a:noFill/>
          <a:ln>
            <a:noFill/>
          </a:ln>
        </p:spPr>
        <p:txBody>
          <a:bodyPr anchorCtr="0" anchor="t" bIns="45700" lIns="91425" spcFirstLastPara="1" rIns="91425" wrap="square" tIns="45700">
            <a:noAutofit/>
          </a:bodyPr>
          <a:lstStyle/>
          <a:p>
            <a:pPr indent="-251777" lvl="0" marL="228600" rtl="0" algn="l">
              <a:lnSpc>
                <a:spcPct val="80000"/>
              </a:lnSpc>
              <a:spcBef>
                <a:spcPts val="0"/>
              </a:spcBef>
              <a:spcAft>
                <a:spcPts val="0"/>
              </a:spcAft>
              <a:buClr>
                <a:schemeClr val="dk1"/>
              </a:buClr>
              <a:buSzPts val="2395"/>
              <a:buFont typeface="Noto Sans Symbols"/>
              <a:buChar char="▪"/>
            </a:pPr>
            <a:r>
              <a:rPr lang="en-US" sz="2395">
                <a:latin typeface="Calibri"/>
                <a:ea typeface="Calibri"/>
                <a:cs typeface="Calibri"/>
                <a:sym typeface="Calibri"/>
              </a:rPr>
              <a:t>ASHRAE W Temperature Classes define Facility Water Supply Temperature (FWS) and not the inlet temperature to IT</a:t>
            </a:r>
            <a:endParaRPr sz="2340"/>
          </a:p>
          <a:p>
            <a:pPr indent="-99695" lvl="0" marL="228600" rtl="0" algn="l">
              <a:lnSpc>
                <a:spcPct val="80000"/>
              </a:lnSpc>
              <a:spcBef>
                <a:spcPts val="1000"/>
              </a:spcBef>
              <a:spcAft>
                <a:spcPts val="0"/>
              </a:spcAft>
              <a:buClr>
                <a:schemeClr val="dk1"/>
              </a:buClr>
              <a:buSzPts val="1595"/>
              <a:buFont typeface="Noto Sans Symbols"/>
              <a:buNone/>
            </a:pPr>
            <a:r>
              <a:t/>
            </a:r>
            <a:endParaRPr sz="2395">
              <a:latin typeface="Calibri"/>
              <a:ea typeface="Calibri"/>
              <a:cs typeface="Calibri"/>
              <a:sym typeface="Calibri"/>
            </a:endParaRPr>
          </a:p>
          <a:p>
            <a:pPr indent="-251777" lvl="0" marL="228600" rtl="0" algn="l">
              <a:lnSpc>
                <a:spcPct val="80000"/>
              </a:lnSpc>
              <a:spcBef>
                <a:spcPts val="1000"/>
              </a:spcBef>
              <a:spcAft>
                <a:spcPts val="0"/>
              </a:spcAft>
              <a:buClr>
                <a:schemeClr val="dk1"/>
              </a:buClr>
              <a:buSzPts val="2395"/>
              <a:buFont typeface="Noto Sans Symbols"/>
              <a:buChar char="▪"/>
            </a:pPr>
            <a:r>
              <a:rPr lang="en-US" sz="2395">
                <a:latin typeface="Calibri"/>
                <a:ea typeface="Calibri"/>
                <a:cs typeface="Calibri"/>
                <a:sym typeface="Calibri"/>
              </a:rPr>
              <a:t>Large CDU Approach Temperature ranges result in IT inlet temperatures 3-15°+ C higher than FWS </a:t>
            </a:r>
            <a:endParaRPr sz="2340"/>
          </a:p>
          <a:p>
            <a:pPr indent="-99694" lvl="1" marL="685800" rtl="0" algn="l">
              <a:lnSpc>
                <a:spcPct val="80000"/>
              </a:lnSpc>
              <a:spcBef>
                <a:spcPts val="500"/>
              </a:spcBef>
              <a:spcAft>
                <a:spcPts val="0"/>
              </a:spcAft>
              <a:buClr>
                <a:schemeClr val="dk1"/>
              </a:buClr>
              <a:buSzPts val="1595"/>
              <a:buNone/>
            </a:pPr>
            <a:r>
              <a:t/>
            </a:r>
            <a:endParaRPr sz="2395">
              <a:latin typeface="Calibri"/>
              <a:ea typeface="Calibri"/>
              <a:cs typeface="Calibri"/>
              <a:sym typeface="Calibri"/>
            </a:endParaRPr>
          </a:p>
          <a:p>
            <a:pPr indent="-251777" lvl="0" marL="228600" rtl="0" algn="l">
              <a:lnSpc>
                <a:spcPct val="80000"/>
              </a:lnSpc>
              <a:spcBef>
                <a:spcPts val="1000"/>
              </a:spcBef>
              <a:spcAft>
                <a:spcPts val="0"/>
              </a:spcAft>
              <a:buClr>
                <a:schemeClr val="dk1"/>
              </a:buClr>
              <a:buSzPts val="2395"/>
              <a:buFont typeface="Noto Sans Symbols"/>
              <a:buChar char="▪"/>
            </a:pPr>
            <a:r>
              <a:rPr lang="en-US" sz="2395">
                <a:latin typeface="Calibri"/>
                <a:ea typeface="Calibri"/>
                <a:cs typeface="Calibri"/>
                <a:sym typeface="Calibri"/>
              </a:rPr>
              <a:t>IT thermal requirement are based the inlet fluid temperature to the liquid loop: </a:t>
            </a:r>
            <a:r>
              <a:rPr b="1" lang="en-US" sz="2395">
                <a:latin typeface="Calibri"/>
                <a:ea typeface="Calibri"/>
                <a:cs typeface="Calibri"/>
                <a:sym typeface="Calibri"/>
              </a:rPr>
              <a:t>Not the FWS</a:t>
            </a:r>
            <a:endParaRPr sz="2340"/>
          </a:p>
          <a:p>
            <a:pPr indent="-99695" lvl="0" marL="228600" rtl="0" algn="l">
              <a:lnSpc>
                <a:spcPct val="80000"/>
              </a:lnSpc>
              <a:spcBef>
                <a:spcPts val="1000"/>
              </a:spcBef>
              <a:spcAft>
                <a:spcPts val="0"/>
              </a:spcAft>
              <a:buClr>
                <a:schemeClr val="dk1"/>
              </a:buClr>
              <a:buSzPts val="1595"/>
              <a:buFont typeface="Noto Sans Symbols"/>
              <a:buNone/>
            </a:pPr>
            <a:r>
              <a:t/>
            </a:r>
            <a:endParaRPr b="1" sz="2395">
              <a:latin typeface="Calibri"/>
              <a:ea typeface="Calibri"/>
              <a:cs typeface="Calibri"/>
              <a:sym typeface="Calibri"/>
            </a:endParaRPr>
          </a:p>
          <a:p>
            <a:pPr indent="-251777" lvl="0" marL="228600" rtl="0" algn="l">
              <a:lnSpc>
                <a:spcPct val="80000"/>
              </a:lnSpc>
              <a:spcBef>
                <a:spcPts val="1000"/>
              </a:spcBef>
              <a:spcAft>
                <a:spcPts val="0"/>
              </a:spcAft>
              <a:buClr>
                <a:schemeClr val="dk1"/>
              </a:buClr>
              <a:buSzPts val="2395"/>
              <a:buFont typeface="Noto Sans Symbols"/>
              <a:buChar char="▪"/>
            </a:pPr>
            <a:r>
              <a:rPr lang="en-US" sz="2395">
                <a:latin typeface="Calibri"/>
                <a:ea typeface="Calibri"/>
                <a:cs typeface="Calibri"/>
                <a:sym typeface="Calibri"/>
              </a:rPr>
              <a:t>For silicon and data center planning </a:t>
            </a:r>
            <a:r>
              <a:rPr b="1" lang="en-US" sz="2395">
                <a:latin typeface="Calibri"/>
                <a:ea typeface="Calibri"/>
                <a:cs typeface="Calibri"/>
                <a:sym typeface="Calibri"/>
              </a:rPr>
              <a:t>Technical Cooling Systems (TCS) Supply Coolant Temperature Classifications </a:t>
            </a:r>
            <a:r>
              <a:rPr lang="en-US" sz="2395">
                <a:latin typeface="Calibri"/>
                <a:ea typeface="Calibri"/>
                <a:cs typeface="Calibri"/>
                <a:sym typeface="Calibri"/>
              </a:rPr>
              <a:t>needs to be defined</a:t>
            </a:r>
            <a:endParaRPr sz="2340"/>
          </a:p>
          <a:p>
            <a:pPr indent="-104140" lvl="0" marL="228600" rtl="0" algn="l">
              <a:lnSpc>
                <a:spcPct val="80000"/>
              </a:lnSpc>
              <a:spcBef>
                <a:spcPts val="1000"/>
              </a:spcBef>
              <a:spcAft>
                <a:spcPts val="1200"/>
              </a:spcAft>
              <a:buClr>
                <a:schemeClr val="dk1"/>
              </a:buClr>
              <a:buSzPts val="1540"/>
              <a:buFont typeface="Noto Sans Symbols"/>
              <a:buNone/>
            </a:pPr>
            <a:r>
              <a:t/>
            </a:r>
            <a:endParaRPr sz="1540"/>
          </a:p>
        </p:txBody>
      </p:sp>
      <p:sp>
        <p:nvSpPr>
          <p:cNvPr id="1493" name="Google Shape;1493;g26654840e25_0_5"/>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1494" name="Google Shape;1494;g26654840e25_0_5"/>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1495" name="Google Shape;1495;g26654840e25_0_5"/>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transition>
    <p:fade/>
  </p:transition>
</p:sld>
</file>

<file path=ppt/slides/slide1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499" name="Shape 1499"/>
        <p:cNvGrpSpPr/>
        <p:nvPr/>
      </p:nvGrpSpPr>
      <p:grpSpPr>
        <a:xfrm>
          <a:off x="0" y="0"/>
          <a:ext cx="0" cy="0"/>
          <a:chOff x="0" y="0"/>
          <a:chExt cx="0" cy="0"/>
        </a:xfrm>
      </p:grpSpPr>
      <p:sp>
        <p:nvSpPr>
          <p:cNvPr id="1500" name="Google Shape;1500;g26654840e25_0_11"/>
          <p:cNvSpPr txBox="1"/>
          <p:nvPr>
            <p:ph type="title"/>
          </p:nvPr>
        </p:nvSpPr>
        <p:spPr>
          <a:xfrm>
            <a:off x="668655" y="-26810"/>
            <a:ext cx="8263800" cy="8619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Arial"/>
              <a:buNone/>
            </a:pPr>
            <a:r>
              <a:rPr lang="en-US" sz="3200"/>
              <a:t>OCP TCS Supply Temperature Recommendations; </a:t>
            </a:r>
            <a:r>
              <a:rPr b="0" lang="en-US" sz="3200"/>
              <a:t>AMD, Nvidia, Intel, MSFT, Equinix, Samsung</a:t>
            </a:r>
            <a:endParaRPr/>
          </a:p>
        </p:txBody>
      </p:sp>
      <p:pic>
        <p:nvPicPr>
          <p:cNvPr id="1501" name="Google Shape;1501;g26654840e25_0_11"/>
          <p:cNvPicPr preferRelativeResize="0"/>
          <p:nvPr/>
        </p:nvPicPr>
        <p:blipFill rotWithShape="1">
          <a:blip r:embed="rId3">
            <a:alphaModFix/>
          </a:blip>
          <a:srcRect b="0" l="0" r="0" t="0"/>
          <a:stretch/>
        </p:blipFill>
        <p:spPr>
          <a:xfrm>
            <a:off x="558225" y="488900"/>
            <a:ext cx="8263800" cy="5767200"/>
          </a:xfrm>
          <a:prstGeom prst="rect">
            <a:avLst/>
          </a:prstGeom>
          <a:noFill/>
          <a:ln>
            <a:noFill/>
          </a:ln>
        </p:spPr>
      </p:pic>
      <p:sp>
        <p:nvSpPr>
          <p:cNvPr id="1502" name="Google Shape;1502;g26654840e25_0_11"/>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1503" name="Google Shape;1503;g26654840e25_0_11"/>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1504" name="Google Shape;1504;g26654840e25_0_11"/>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sld>
</file>

<file path=ppt/slides/slide1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509" name="Shape 1509"/>
        <p:cNvGrpSpPr/>
        <p:nvPr/>
      </p:nvGrpSpPr>
      <p:grpSpPr>
        <a:xfrm>
          <a:off x="0" y="0"/>
          <a:ext cx="0" cy="0"/>
          <a:chOff x="0" y="0"/>
          <a:chExt cx="0" cy="0"/>
        </a:xfrm>
      </p:grpSpPr>
      <p:sp>
        <p:nvSpPr>
          <p:cNvPr id="1510" name="Google Shape;1510;g26654840e25_0_16"/>
          <p:cNvSpPr txBox="1"/>
          <p:nvPr>
            <p:ph type="title"/>
          </p:nvPr>
        </p:nvSpPr>
        <p:spPr>
          <a:xfrm>
            <a:off x="702198" y="-46003"/>
            <a:ext cx="8325000" cy="4923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Arial"/>
              <a:buNone/>
            </a:pPr>
            <a:r>
              <a:rPr b="1" lang="en-US" sz="3200"/>
              <a:t>ASHRAE TCS </a:t>
            </a:r>
            <a:r>
              <a:rPr lang="en-US" sz="3200"/>
              <a:t>Fluid </a:t>
            </a:r>
            <a:r>
              <a:rPr b="1" lang="en-US" sz="3200"/>
              <a:t>Classes</a:t>
            </a:r>
            <a:endParaRPr sz="3200"/>
          </a:p>
        </p:txBody>
      </p:sp>
      <p:pic>
        <p:nvPicPr>
          <p:cNvPr id="1511" name="Google Shape;1511;g26654840e25_0_16"/>
          <p:cNvPicPr preferRelativeResize="0"/>
          <p:nvPr/>
        </p:nvPicPr>
        <p:blipFill rotWithShape="1">
          <a:blip r:embed="rId3">
            <a:alphaModFix/>
          </a:blip>
          <a:srcRect b="0" l="0" r="0" t="0"/>
          <a:stretch/>
        </p:blipFill>
        <p:spPr>
          <a:xfrm>
            <a:off x="1008416" y="1641778"/>
            <a:ext cx="7127174" cy="3956675"/>
          </a:xfrm>
          <a:prstGeom prst="rect">
            <a:avLst/>
          </a:prstGeom>
          <a:noFill/>
          <a:ln>
            <a:noFill/>
          </a:ln>
        </p:spPr>
      </p:pic>
      <p:sp>
        <p:nvSpPr>
          <p:cNvPr id="1512" name="Google Shape;1512;g26654840e25_0_16"/>
          <p:cNvSpPr txBox="1"/>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1200">
                <a:solidFill>
                  <a:srgbClr val="FFFFFF"/>
                </a:solidFill>
                <a:latin typeface="Calibri"/>
                <a:ea typeface="Calibri"/>
                <a:cs typeface="Calibri"/>
                <a:sym typeface="Calibri"/>
              </a:rPr>
              <a:t>1/22/2024</a:t>
            </a:r>
            <a:endParaRPr sz="1200">
              <a:solidFill>
                <a:srgbClr val="FFFFFF"/>
              </a:solidFill>
              <a:latin typeface="Calibri"/>
              <a:ea typeface="Calibri"/>
              <a:cs typeface="Calibri"/>
              <a:sym typeface="Calibri"/>
            </a:endParaRPr>
          </a:p>
        </p:txBody>
      </p:sp>
      <p:sp>
        <p:nvSpPr>
          <p:cNvPr id="1513" name="Google Shape;1513;g26654840e25_0_16"/>
          <p:cNvSpPr txBox="1"/>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1514" name="Google Shape;1514;g26654840e25_0_16"/>
          <p:cNvSpPr txBox="1"/>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1200">
                <a:solidFill>
                  <a:srgbClr val="FFFFFF"/>
                </a:solidFill>
                <a:latin typeface="Calibri"/>
                <a:ea typeface="Calibri"/>
                <a:cs typeface="Calibri"/>
                <a:sym typeface="Calibri"/>
              </a:rPr>
              <a:t>Content Copyright TC 9.9. All Rights Reserved.</a:t>
            </a:r>
            <a:endParaRPr sz="1200">
              <a:solidFill>
                <a:srgbClr val="FFFFFF"/>
              </a:solidFill>
              <a:latin typeface="Calibri"/>
              <a:ea typeface="Calibri"/>
              <a:cs typeface="Calibri"/>
              <a:sym typeface="Calibri"/>
            </a:endParaRPr>
          </a:p>
          <a:p>
            <a:pPr indent="0" lvl="0" marL="0" rtl="0" algn="ctr">
              <a:spcBef>
                <a:spcPts val="0"/>
              </a:spcBef>
              <a:spcAft>
                <a:spcPts val="0"/>
              </a:spcAft>
              <a:buNone/>
            </a:pPr>
            <a:r>
              <a:rPr lang="en-US" sz="1200">
                <a:solidFill>
                  <a:srgbClr val="FFFFFF"/>
                </a:solidFill>
                <a:latin typeface="Calibri"/>
                <a:ea typeface="Calibri"/>
                <a:cs typeface="Calibri"/>
                <a:sym typeface="Calibri"/>
              </a:rPr>
              <a:t>Attendance: https://forms.gle/wjboSPgW6yQecKsW8</a:t>
            </a:r>
            <a:endParaRPr sz="1200">
              <a:solidFill>
                <a:srgbClr val="FFFFFF"/>
              </a:solidFill>
              <a:latin typeface="Calibri"/>
              <a:ea typeface="Calibri"/>
              <a:cs typeface="Calibri"/>
              <a:sym typeface="Calibri"/>
            </a:endParaRPr>
          </a:p>
        </p:txBody>
      </p:sp>
    </p:spTree>
  </p:cSld>
  <p:clrMapOvr>
    <a:masterClrMapping/>
  </p:clrMapOvr>
  <p:transition>
    <p:fade/>
  </p:transition>
</p:sld>
</file>

<file path=ppt/theme/theme1.xml><?xml version="1.0" encoding="utf-8"?>
<a:theme xmlns:a="http://schemas.openxmlformats.org/drawingml/2006/main" xmlns:r="http://schemas.openxmlformats.org/officeDocument/2006/relationships" name="2_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2012-07-17T16:57:04Z</dcterms:created>
  <dc:creator>Owner</dc:creator>
</cp:coreProperties>
</file>