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4.xml" ContentType="application/vnd.openxmlformats-officedocument.drawingml.chartshape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9"/>
  </p:notesMasterIdLst>
  <p:handoutMasterIdLst>
    <p:handoutMasterId r:id="rId30"/>
  </p:handoutMasterIdLst>
  <p:sldIdLst>
    <p:sldId id="256" r:id="rId2"/>
    <p:sldId id="283" r:id="rId3"/>
    <p:sldId id="286" r:id="rId4"/>
    <p:sldId id="284" r:id="rId5"/>
    <p:sldId id="282" r:id="rId6"/>
    <p:sldId id="257" r:id="rId7"/>
    <p:sldId id="269" r:id="rId8"/>
    <p:sldId id="287" r:id="rId9"/>
    <p:sldId id="266" r:id="rId10"/>
    <p:sldId id="289" r:id="rId11"/>
    <p:sldId id="291" r:id="rId12"/>
    <p:sldId id="263" r:id="rId13"/>
    <p:sldId id="264" r:id="rId14"/>
    <p:sldId id="292" r:id="rId15"/>
    <p:sldId id="261" r:id="rId16"/>
    <p:sldId id="290" r:id="rId17"/>
    <p:sldId id="272" r:id="rId18"/>
    <p:sldId id="274" r:id="rId19"/>
    <p:sldId id="281" r:id="rId20"/>
    <p:sldId id="275" r:id="rId21"/>
    <p:sldId id="276" r:id="rId22"/>
    <p:sldId id="277" r:id="rId23"/>
    <p:sldId id="278" r:id="rId24"/>
    <p:sldId id="294" r:id="rId25"/>
    <p:sldId id="280" r:id="rId26"/>
    <p:sldId id="279" r:id="rId27"/>
    <p:sldId id="285" r:id="rId28"/>
  </p:sldIdLst>
  <p:sldSz cx="12192000" cy="6858000"/>
  <p:notesSz cx="6954838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33"/>
    <a:srgbClr val="D9D9D9"/>
    <a:srgbClr val="595359"/>
    <a:srgbClr val="323440"/>
    <a:srgbClr val="2D65C9"/>
    <a:srgbClr val="006CBA"/>
    <a:srgbClr val="D2D3D1"/>
    <a:srgbClr val="2D2D2F"/>
    <a:srgbClr val="3F3E44"/>
    <a:srgbClr val="C9C8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1" autoAdjust="0"/>
    <p:restoredTop sz="83890" autoAdjust="0"/>
  </p:normalViewPr>
  <p:slideViewPr>
    <p:cSldViewPr snapToGrid="0">
      <p:cViewPr varScale="1">
        <p:scale>
          <a:sx n="94" d="100"/>
          <a:sy n="94" d="100"/>
        </p:scale>
        <p:origin x="468" y="90"/>
      </p:cViewPr>
      <p:guideLst/>
    </p:cSldViewPr>
  </p:slideViewPr>
  <p:outlineViewPr>
    <p:cViewPr>
      <p:scale>
        <a:sx n="33" d="100"/>
        <a:sy n="33" d="100"/>
      </p:scale>
      <p:origin x="0" y="-371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3816" y="90"/>
      </p:cViewPr>
      <p:guideLst/>
    </p:cSldViewPr>
  </p:notesViewPr>
  <p:gridSpacing cx="38100" cy="3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EC-SBS\users\SteveR\Documents\ASHRAE%20Data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EC-SBS\users\SteveR\Documents\ASHRAE%20Data.xlsx" TargetMode="Externa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EC-SBS\users\SteveR\Documents\ASHRAE%20Data.xlsx" TargetMode="Externa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EC-SBS\users\SteveR\Documents\ASHRAE%20Data.xlsx" TargetMode="Externa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400" b="0" i="0" baseline="0" dirty="0">
                <a:effectLst/>
              </a:rPr>
              <a:t>4 x 12 inch 2-Way at 100 </a:t>
            </a:r>
            <a:r>
              <a:rPr lang="en-US" sz="2400" b="0" i="0" baseline="0" dirty="0" smtClean="0">
                <a:effectLst/>
              </a:rPr>
              <a:t>CFM </a:t>
            </a:r>
            <a:r>
              <a:rPr lang="en-US" sz="2000" b="0" i="0" baseline="0" dirty="0" smtClean="0">
                <a:effectLst/>
              </a:rPr>
              <a:t>(170 m</a:t>
            </a:r>
            <a:r>
              <a:rPr lang="en-US" sz="2000" b="0" i="0" baseline="30000" dirty="0" smtClean="0">
                <a:effectLst/>
              </a:rPr>
              <a:t>3</a:t>
            </a:r>
            <a:r>
              <a:rPr lang="en-US" sz="2000" b="0" i="0" baseline="0" dirty="0" smtClean="0">
                <a:effectLst/>
              </a:rPr>
              <a:t>/h)</a:t>
            </a:r>
            <a:endParaRPr lang="en-US" sz="2000" dirty="0"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7.6477981292793512E-2"/>
          <c:y val="0.10377116743709709"/>
          <c:w val="0.8960604139390832"/>
          <c:h val="0.81195849707771983"/>
        </c:manualLayout>
      </c:layout>
      <c:scatterChart>
        <c:scatterStyle val="lineMarker"/>
        <c:varyColors val="0"/>
        <c:ser>
          <c:idx val="0"/>
          <c:order val="0"/>
          <c:tx>
            <c:strRef>
              <c:f>'for Graphing'!$C$278</c:f>
              <c:strCache>
                <c:ptCount val="1"/>
                <c:pt idx="0">
                  <c:v>Hood D*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'for Graphing'!$B$279:$B$326</c:f>
              <c:numCache>
                <c:formatCode>0.0</c:formatCode>
                <c:ptCount val="48"/>
                <c:pt idx="0">
                  <c:v>99.493361237096764</c:v>
                </c:pt>
                <c:pt idx="1">
                  <c:v>99.195858381978681</c:v>
                </c:pt>
                <c:pt idx="2">
                  <c:v>99.285770610415824</c:v>
                </c:pt>
                <c:pt idx="3">
                  <c:v>99.342776492612515</c:v>
                </c:pt>
                <c:pt idx="4">
                  <c:v>99.717161307300842</c:v>
                </c:pt>
                <c:pt idx="5">
                  <c:v>99.533052340667922</c:v>
                </c:pt>
                <c:pt idx="6">
                  <c:v>99.411014128296756</c:v>
                </c:pt>
                <c:pt idx="7">
                  <c:v>99.432558304335444</c:v>
                </c:pt>
                <c:pt idx="8">
                  <c:v>99.94427073132222</c:v>
                </c:pt>
                <c:pt idx="9">
                  <c:v>99.390730409608864</c:v>
                </c:pt>
                <c:pt idx="10">
                  <c:v>99.856999381959596</c:v>
                </c:pt>
                <c:pt idx="11">
                  <c:v>99.650767084553408</c:v>
                </c:pt>
                <c:pt idx="12">
                  <c:v>100.12041976487723</c:v>
                </c:pt>
                <c:pt idx="13">
                  <c:v>99.753140166804641</c:v>
                </c:pt>
                <c:pt idx="14">
                  <c:v>99.576475167669955</c:v>
                </c:pt>
                <c:pt idx="15">
                  <c:v>98.209882604347271</c:v>
                </c:pt>
                <c:pt idx="16">
                  <c:v>98.234730465692053</c:v>
                </c:pt>
                <c:pt idx="17">
                  <c:v>98.419423305357839</c:v>
                </c:pt>
                <c:pt idx="18">
                  <c:v>98.031305539397067</c:v>
                </c:pt>
                <c:pt idx="19">
                  <c:v>98.37891478117902</c:v>
                </c:pt>
                <c:pt idx="20">
                  <c:v>98.560980315069429</c:v>
                </c:pt>
                <c:pt idx="21">
                  <c:v>99.475048022314837</c:v>
                </c:pt>
                <c:pt idx="22">
                  <c:v>68.161586217586233</c:v>
                </c:pt>
                <c:pt idx="23">
                  <c:v>70.200890653876812</c:v>
                </c:pt>
                <c:pt idx="27">
                  <c:v>68.923523569034003</c:v>
                </c:pt>
                <c:pt idx="28">
                  <c:v>99.512090170002296</c:v>
                </c:pt>
                <c:pt idx="29">
                  <c:v>97.310399239091453</c:v>
                </c:pt>
                <c:pt idx="30">
                  <c:v>95.875715610417274</c:v>
                </c:pt>
                <c:pt idx="31">
                  <c:v>97.109192855023281</c:v>
                </c:pt>
                <c:pt idx="34">
                  <c:v>97.759912870634381</c:v>
                </c:pt>
                <c:pt idx="35">
                  <c:v>99.956550000000036</c:v>
                </c:pt>
                <c:pt idx="36">
                  <c:v>96.961008620689668</c:v>
                </c:pt>
                <c:pt idx="37">
                  <c:v>96.614123728813581</c:v>
                </c:pt>
                <c:pt idx="38">
                  <c:v>97.126286440677987</c:v>
                </c:pt>
                <c:pt idx="39">
                  <c:v>96.649450000000016</c:v>
                </c:pt>
                <c:pt idx="40">
                  <c:v>96.656931034482753</c:v>
                </c:pt>
                <c:pt idx="41">
                  <c:v>97.066096551724144</c:v>
                </c:pt>
                <c:pt idx="42" formatCode="General">
                  <c:v>96.5</c:v>
                </c:pt>
                <c:pt idx="43" formatCode="General">
                  <c:v>102.5</c:v>
                </c:pt>
                <c:pt idx="44" formatCode="General">
                  <c:v>102.5</c:v>
                </c:pt>
                <c:pt idx="45" formatCode="General">
                  <c:v>96.5</c:v>
                </c:pt>
                <c:pt idx="46" formatCode="General">
                  <c:v>96.5</c:v>
                </c:pt>
              </c:numCache>
            </c:numRef>
          </c:xVal>
          <c:yVal>
            <c:numRef>
              <c:f>'for Graphing'!$C$279:$C$326</c:f>
              <c:numCache>
                <c:formatCode>0%</c:formatCode>
                <c:ptCount val="48"/>
                <c:pt idx="1">
                  <c:v>1.2077618618888203E-2</c:v>
                </c:pt>
                <c:pt idx="2">
                  <c:v>1.2831219339085926E-2</c:v>
                </c:pt>
                <c:pt idx="3">
                  <c:v>1.0114414615942884E-2</c:v>
                </c:pt>
                <c:pt idx="4">
                  <c:v>1.1573151606145766E-2</c:v>
                </c:pt>
                <c:pt idx="5">
                  <c:v>1.1512478579039904E-2</c:v>
                </c:pt>
                <c:pt idx="6">
                  <c:v>1.215629189338765E-2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'for Graphing'!$D$278</c:f>
              <c:strCache>
                <c:ptCount val="1"/>
                <c:pt idx="0">
                  <c:v>Hood A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2"/>
                </a:solidFill>
              </a:ln>
              <a:effectLst/>
            </c:spPr>
          </c:marker>
          <c:dPt>
            <c:idx val="8"/>
            <c:marker>
              <c:symbol val="square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9"/>
            <c:marker>
              <c:symbol val="diamond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10"/>
            <c:marker>
              <c:symbol val="triangle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11"/>
            <c:marker>
              <c:symbol val="x"/>
              <c:size val="7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12"/>
            <c:marker>
              <c:symbol val="star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13"/>
            <c:marker>
              <c:symbol val="plus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xVal>
            <c:numRef>
              <c:f>'for Graphing'!$B$279:$B$326</c:f>
              <c:numCache>
                <c:formatCode>0.0</c:formatCode>
                <c:ptCount val="48"/>
                <c:pt idx="0">
                  <c:v>99.493361237096764</c:v>
                </c:pt>
                <c:pt idx="1">
                  <c:v>99.195858381978681</c:v>
                </c:pt>
                <c:pt idx="2">
                  <c:v>99.285770610415824</c:v>
                </c:pt>
                <c:pt idx="3">
                  <c:v>99.342776492612515</c:v>
                </c:pt>
                <c:pt idx="4">
                  <c:v>99.717161307300842</c:v>
                </c:pt>
                <c:pt idx="5">
                  <c:v>99.533052340667922</c:v>
                </c:pt>
                <c:pt idx="6">
                  <c:v>99.411014128296756</c:v>
                </c:pt>
                <c:pt idx="7">
                  <c:v>99.432558304335444</c:v>
                </c:pt>
                <c:pt idx="8">
                  <c:v>99.94427073132222</c:v>
                </c:pt>
                <c:pt idx="9">
                  <c:v>99.390730409608864</c:v>
                </c:pt>
                <c:pt idx="10">
                  <c:v>99.856999381959596</c:v>
                </c:pt>
                <c:pt idx="11">
                  <c:v>99.650767084553408</c:v>
                </c:pt>
                <c:pt idx="12">
                  <c:v>100.12041976487723</c:v>
                </c:pt>
                <c:pt idx="13">
                  <c:v>99.753140166804641</c:v>
                </c:pt>
                <c:pt idx="14">
                  <c:v>99.576475167669955</c:v>
                </c:pt>
                <c:pt idx="15">
                  <c:v>98.209882604347271</c:v>
                </c:pt>
                <c:pt idx="16">
                  <c:v>98.234730465692053</c:v>
                </c:pt>
                <c:pt idx="17">
                  <c:v>98.419423305357839</c:v>
                </c:pt>
                <c:pt idx="18">
                  <c:v>98.031305539397067</c:v>
                </c:pt>
                <c:pt idx="19">
                  <c:v>98.37891478117902</c:v>
                </c:pt>
                <c:pt idx="20">
                  <c:v>98.560980315069429</c:v>
                </c:pt>
                <c:pt idx="21">
                  <c:v>99.475048022314837</c:v>
                </c:pt>
                <c:pt idx="22">
                  <c:v>68.161586217586233</c:v>
                </c:pt>
                <c:pt idx="23">
                  <c:v>70.200890653876812</c:v>
                </c:pt>
                <c:pt idx="27">
                  <c:v>68.923523569034003</c:v>
                </c:pt>
                <c:pt idx="28">
                  <c:v>99.512090170002296</c:v>
                </c:pt>
                <c:pt idx="29">
                  <c:v>97.310399239091453</c:v>
                </c:pt>
                <c:pt idx="30">
                  <c:v>95.875715610417274</c:v>
                </c:pt>
                <c:pt idx="31">
                  <c:v>97.109192855023281</c:v>
                </c:pt>
                <c:pt idx="34">
                  <c:v>97.759912870634381</c:v>
                </c:pt>
                <c:pt idx="35">
                  <c:v>99.956550000000036</c:v>
                </c:pt>
                <c:pt idx="36">
                  <c:v>96.961008620689668</c:v>
                </c:pt>
                <c:pt idx="37">
                  <c:v>96.614123728813581</c:v>
                </c:pt>
                <c:pt idx="38">
                  <c:v>97.126286440677987</c:v>
                </c:pt>
                <c:pt idx="39">
                  <c:v>96.649450000000016</c:v>
                </c:pt>
                <c:pt idx="40">
                  <c:v>96.656931034482753</c:v>
                </c:pt>
                <c:pt idx="41">
                  <c:v>97.066096551724144</c:v>
                </c:pt>
                <c:pt idx="42" formatCode="General">
                  <c:v>96.5</c:v>
                </c:pt>
                <c:pt idx="43" formatCode="General">
                  <c:v>102.5</c:v>
                </c:pt>
                <c:pt idx="44" formatCode="General">
                  <c:v>102.5</c:v>
                </c:pt>
                <c:pt idx="45" formatCode="General">
                  <c:v>96.5</c:v>
                </c:pt>
                <c:pt idx="46" formatCode="General">
                  <c:v>96.5</c:v>
                </c:pt>
              </c:numCache>
            </c:numRef>
          </c:xVal>
          <c:yVal>
            <c:numRef>
              <c:f>'for Graphing'!$D$279:$D$326</c:f>
              <c:numCache>
                <c:formatCode>General</c:formatCode>
                <c:ptCount val="48"/>
                <c:pt idx="8" formatCode="0%">
                  <c:v>0.16064681998470939</c:v>
                </c:pt>
                <c:pt idx="9" formatCode="0%">
                  <c:v>0.11680434928435518</c:v>
                </c:pt>
                <c:pt idx="10" formatCode="0%">
                  <c:v>0.23176142645261052</c:v>
                </c:pt>
                <c:pt idx="11" formatCode="0%">
                  <c:v>0.18413539054724304</c:v>
                </c:pt>
                <c:pt idx="12" formatCode="0%">
                  <c:v>0.26847250838786707</c:v>
                </c:pt>
                <c:pt idx="13" formatCode="0%">
                  <c:v>0.24306863716420737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'for Graphing'!$E$278</c:f>
              <c:strCache>
                <c:ptCount val="1"/>
                <c:pt idx="0">
                  <c:v>Hood C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3"/>
                </a:solidFill>
              </a:ln>
              <a:effectLst/>
            </c:spPr>
          </c:marker>
          <c:dPt>
            <c:idx val="15"/>
            <c:marker>
              <c:symbol val="square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dPt>
            <c:idx val="16"/>
            <c:marker>
              <c:symbol val="diamond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dPt>
            <c:idx val="17"/>
            <c:marker>
              <c:symbol val="plus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dPt>
            <c:idx val="18"/>
            <c:marker>
              <c:symbol val="x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dPt>
            <c:idx val="19"/>
            <c:marker>
              <c:symbol val="star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dPt>
            <c:idx val="20"/>
            <c:marker>
              <c:symbol val="triangle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xVal>
            <c:numRef>
              <c:f>'for Graphing'!$B$279:$B$326</c:f>
              <c:numCache>
                <c:formatCode>0.0</c:formatCode>
                <c:ptCount val="48"/>
                <c:pt idx="0">
                  <c:v>99.493361237096764</c:v>
                </c:pt>
                <c:pt idx="1">
                  <c:v>99.195858381978681</c:v>
                </c:pt>
                <c:pt idx="2">
                  <c:v>99.285770610415824</c:v>
                </c:pt>
                <c:pt idx="3">
                  <c:v>99.342776492612515</c:v>
                </c:pt>
                <c:pt idx="4">
                  <c:v>99.717161307300842</c:v>
                </c:pt>
                <c:pt idx="5">
                  <c:v>99.533052340667922</c:v>
                </c:pt>
                <c:pt idx="6">
                  <c:v>99.411014128296756</c:v>
                </c:pt>
                <c:pt idx="7">
                  <c:v>99.432558304335444</c:v>
                </c:pt>
                <c:pt idx="8">
                  <c:v>99.94427073132222</c:v>
                </c:pt>
                <c:pt idx="9">
                  <c:v>99.390730409608864</c:v>
                </c:pt>
                <c:pt idx="10">
                  <c:v>99.856999381959596</c:v>
                </c:pt>
                <c:pt idx="11">
                  <c:v>99.650767084553408</c:v>
                </c:pt>
                <c:pt idx="12">
                  <c:v>100.12041976487723</c:v>
                </c:pt>
                <c:pt idx="13">
                  <c:v>99.753140166804641</c:v>
                </c:pt>
                <c:pt idx="14">
                  <c:v>99.576475167669955</c:v>
                </c:pt>
                <c:pt idx="15">
                  <c:v>98.209882604347271</c:v>
                </c:pt>
                <c:pt idx="16">
                  <c:v>98.234730465692053</c:v>
                </c:pt>
                <c:pt idx="17">
                  <c:v>98.419423305357839</c:v>
                </c:pt>
                <c:pt idx="18">
                  <c:v>98.031305539397067</c:v>
                </c:pt>
                <c:pt idx="19">
                  <c:v>98.37891478117902</c:v>
                </c:pt>
                <c:pt idx="20">
                  <c:v>98.560980315069429</c:v>
                </c:pt>
                <c:pt idx="21">
                  <c:v>99.475048022314837</c:v>
                </c:pt>
                <c:pt idx="22">
                  <c:v>68.161586217586233</c:v>
                </c:pt>
                <c:pt idx="23">
                  <c:v>70.200890653876812</c:v>
                </c:pt>
                <c:pt idx="27">
                  <c:v>68.923523569034003</c:v>
                </c:pt>
                <c:pt idx="28">
                  <c:v>99.512090170002296</c:v>
                </c:pt>
                <c:pt idx="29">
                  <c:v>97.310399239091453</c:v>
                </c:pt>
                <c:pt idx="30">
                  <c:v>95.875715610417274</c:v>
                </c:pt>
                <c:pt idx="31">
                  <c:v>97.109192855023281</c:v>
                </c:pt>
                <c:pt idx="34">
                  <c:v>97.759912870634381</c:v>
                </c:pt>
                <c:pt idx="35">
                  <c:v>99.956550000000036</c:v>
                </c:pt>
                <c:pt idx="36">
                  <c:v>96.961008620689668</c:v>
                </c:pt>
                <c:pt idx="37">
                  <c:v>96.614123728813581</c:v>
                </c:pt>
                <c:pt idx="38">
                  <c:v>97.126286440677987</c:v>
                </c:pt>
                <c:pt idx="39">
                  <c:v>96.649450000000016</c:v>
                </c:pt>
                <c:pt idx="40">
                  <c:v>96.656931034482753</c:v>
                </c:pt>
                <c:pt idx="41">
                  <c:v>97.066096551724144</c:v>
                </c:pt>
                <c:pt idx="42" formatCode="General">
                  <c:v>96.5</c:v>
                </c:pt>
                <c:pt idx="43" formatCode="General">
                  <c:v>102.5</c:v>
                </c:pt>
                <c:pt idx="44" formatCode="General">
                  <c:v>102.5</c:v>
                </c:pt>
                <c:pt idx="45" formatCode="General">
                  <c:v>96.5</c:v>
                </c:pt>
                <c:pt idx="46" formatCode="General">
                  <c:v>96.5</c:v>
                </c:pt>
              </c:numCache>
            </c:numRef>
          </c:xVal>
          <c:yVal>
            <c:numRef>
              <c:f>'for Graphing'!$E$279:$E$326</c:f>
              <c:numCache>
                <c:formatCode>General</c:formatCode>
                <c:ptCount val="48"/>
                <c:pt idx="15" formatCode="0%">
                  <c:v>-8.3595279687095972E-2</c:v>
                </c:pt>
                <c:pt idx="16" formatCode="0%">
                  <c:v>-3.2928582898914399E-2</c:v>
                </c:pt>
                <c:pt idx="17" formatCode="0%">
                  <c:v>-8.5546358864912131E-2</c:v>
                </c:pt>
                <c:pt idx="18" formatCode="0%">
                  <c:v>-5.1323457457934943E-2</c:v>
                </c:pt>
                <c:pt idx="19" formatCode="0%">
                  <c:v>-6.484026374317535E-2</c:v>
                </c:pt>
                <c:pt idx="20" formatCode="0%">
                  <c:v>-8.6859731789421968E-2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'for Graphing'!$F$278</c:f>
              <c:strCache>
                <c:ptCount val="1"/>
                <c:pt idx="0">
                  <c:v>Hood B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4"/>
                </a:solidFill>
              </a:ln>
              <a:effectLst/>
            </c:spPr>
          </c:marker>
          <c:dPt>
            <c:idx val="22"/>
            <c:marker>
              <c:symbol val="square"/>
              <c:size val="5"/>
              <c:spPr>
                <a:noFill/>
                <a:ln w="9525">
                  <a:solidFill>
                    <a:schemeClr val="accent4"/>
                  </a:solidFill>
                </a:ln>
                <a:effectLst/>
              </c:spPr>
            </c:marker>
            <c:bubble3D val="0"/>
          </c:dPt>
          <c:dPt>
            <c:idx val="23"/>
            <c:marker>
              <c:symbol val="diamond"/>
              <c:size val="5"/>
              <c:spPr>
                <a:noFill/>
                <a:ln w="9525">
                  <a:solidFill>
                    <a:schemeClr val="accent4"/>
                  </a:solidFill>
                </a:ln>
                <a:effectLst/>
              </c:spPr>
            </c:marker>
            <c:bubble3D val="0"/>
          </c:dPt>
          <c:dPt>
            <c:idx val="27"/>
            <c:marker>
              <c:symbol val="plus"/>
              <c:size val="5"/>
              <c:spPr>
                <a:noFill/>
                <a:ln w="9525">
                  <a:solidFill>
                    <a:schemeClr val="accent4"/>
                  </a:solidFill>
                </a:ln>
                <a:effectLst/>
              </c:spPr>
            </c:marker>
            <c:bubble3D val="0"/>
          </c:dPt>
          <c:xVal>
            <c:numRef>
              <c:f>'for Graphing'!$B$279:$B$326</c:f>
              <c:numCache>
                <c:formatCode>0.0</c:formatCode>
                <c:ptCount val="48"/>
                <c:pt idx="0">
                  <c:v>99.493361237096764</c:v>
                </c:pt>
                <c:pt idx="1">
                  <c:v>99.195858381978681</c:v>
                </c:pt>
                <c:pt idx="2">
                  <c:v>99.285770610415824</c:v>
                </c:pt>
                <c:pt idx="3">
                  <c:v>99.342776492612515</c:v>
                </c:pt>
                <c:pt idx="4">
                  <c:v>99.717161307300842</c:v>
                </c:pt>
                <c:pt idx="5">
                  <c:v>99.533052340667922</c:v>
                </c:pt>
                <c:pt idx="6">
                  <c:v>99.411014128296756</c:v>
                </c:pt>
                <c:pt idx="7">
                  <c:v>99.432558304335444</c:v>
                </c:pt>
                <c:pt idx="8">
                  <c:v>99.94427073132222</c:v>
                </c:pt>
                <c:pt idx="9">
                  <c:v>99.390730409608864</c:v>
                </c:pt>
                <c:pt idx="10">
                  <c:v>99.856999381959596</c:v>
                </c:pt>
                <c:pt idx="11">
                  <c:v>99.650767084553408</c:v>
                </c:pt>
                <c:pt idx="12">
                  <c:v>100.12041976487723</c:v>
                </c:pt>
                <c:pt idx="13">
                  <c:v>99.753140166804641</c:v>
                </c:pt>
                <c:pt idx="14">
                  <c:v>99.576475167669955</c:v>
                </c:pt>
                <c:pt idx="15">
                  <c:v>98.209882604347271</c:v>
                </c:pt>
                <c:pt idx="16">
                  <c:v>98.234730465692053</c:v>
                </c:pt>
                <c:pt idx="17">
                  <c:v>98.419423305357839</c:v>
                </c:pt>
                <c:pt idx="18">
                  <c:v>98.031305539397067</c:v>
                </c:pt>
                <c:pt idx="19">
                  <c:v>98.37891478117902</c:v>
                </c:pt>
                <c:pt idx="20">
                  <c:v>98.560980315069429</c:v>
                </c:pt>
                <c:pt idx="21">
                  <c:v>99.475048022314837</c:v>
                </c:pt>
                <c:pt idx="22">
                  <c:v>68.161586217586233</c:v>
                </c:pt>
                <c:pt idx="23">
                  <c:v>70.200890653876812</c:v>
                </c:pt>
                <c:pt idx="27">
                  <c:v>68.923523569034003</c:v>
                </c:pt>
                <c:pt idx="28">
                  <c:v>99.512090170002296</c:v>
                </c:pt>
                <c:pt idx="29">
                  <c:v>97.310399239091453</c:v>
                </c:pt>
                <c:pt idx="30">
                  <c:v>95.875715610417274</c:v>
                </c:pt>
                <c:pt idx="31">
                  <c:v>97.109192855023281</c:v>
                </c:pt>
                <c:pt idx="34">
                  <c:v>97.759912870634381</c:v>
                </c:pt>
                <c:pt idx="35">
                  <c:v>99.956550000000036</c:v>
                </c:pt>
                <c:pt idx="36">
                  <c:v>96.961008620689668</c:v>
                </c:pt>
                <c:pt idx="37">
                  <c:v>96.614123728813581</c:v>
                </c:pt>
                <c:pt idx="38">
                  <c:v>97.126286440677987</c:v>
                </c:pt>
                <c:pt idx="39">
                  <c:v>96.649450000000016</c:v>
                </c:pt>
                <c:pt idx="40">
                  <c:v>96.656931034482753</c:v>
                </c:pt>
                <c:pt idx="41">
                  <c:v>97.066096551724144</c:v>
                </c:pt>
                <c:pt idx="42" formatCode="General">
                  <c:v>96.5</c:v>
                </c:pt>
                <c:pt idx="43" formatCode="General">
                  <c:v>102.5</c:v>
                </c:pt>
                <c:pt idx="44" formatCode="General">
                  <c:v>102.5</c:v>
                </c:pt>
                <c:pt idx="45" formatCode="General">
                  <c:v>96.5</c:v>
                </c:pt>
                <c:pt idx="46" formatCode="General">
                  <c:v>96.5</c:v>
                </c:pt>
              </c:numCache>
            </c:numRef>
          </c:xVal>
          <c:yVal>
            <c:numRef>
              <c:f>'for Graphing'!$F$279:$F$326</c:f>
              <c:numCache>
                <c:formatCode>General</c:formatCode>
                <c:ptCount val="48"/>
                <c:pt idx="22" formatCode="0%">
                  <c:v>4.4808905430568514E-2</c:v>
                </c:pt>
                <c:pt idx="23" formatCode="0%">
                  <c:v>1.0248306667331303E-2</c:v>
                </c:pt>
                <c:pt idx="27" formatCode="0%">
                  <c:v>4.61208697863498E-2</c:v>
                </c:pt>
              </c:numCache>
            </c:numRef>
          </c:yVal>
          <c:smooth val="0"/>
        </c:ser>
        <c:ser>
          <c:idx val="4"/>
          <c:order val="4"/>
          <c:tx>
            <c:strRef>
              <c:f>'for Graphing'!$G$278</c:f>
              <c:strCache>
                <c:ptCount val="1"/>
                <c:pt idx="0">
                  <c:v>Hood  E*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5"/>
                </a:solidFill>
              </a:ln>
              <a:effectLst/>
            </c:spPr>
          </c:marker>
          <c:dPt>
            <c:idx val="29"/>
            <c:marker>
              <c:symbol val="square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dPt>
            <c:idx val="30"/>
            <c:marker>
              <c:symbol val="diamond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dPt>
            <c:idx val="31"/>
            <c:marker>
              <c:symbol val="triangle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dPt>
            <c:idx val="34"/>
            <c:marker>
              <c:symbol val="plus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xVal>
            <c:numRef>
              <c:f>'for Graphing'!$B$279:$B$326</c:f>
              <c:numCache>
                <c:formatCode>0.0</c:formatCode>
                <c:ptCount val="48"/>
                <c:pt idx="0">
                  <c:v>99.493361237096764</c:v>
                </c:pt>
                <c:pt idx="1">
                  <c:v>99.195858381978681</c:v>
                </c:pt>
                <c:pt idx="2">
                  <c:v>99.285770610415824</c:v>
                </c:pt>
                <c:pt idx="3">
                  <c:v>99.342776492612515</c:v>
                </c:pt>
                <c:pt idx="4">
                  <c:v>99.717161307300842</c:v>
                </c:pt>
                <c:pt idx="5">
                  <c:v>99.533052340667922</c:v>
                </c:pt>
                <c:pt idx="6">
                  <c:v>99.411014128296756</c:v>
                </c:pt>
                <c:pt idx="7">
                  <c:v>99.432558304335444</c:v>
                </c:pt>
                <c:pt idx="8">
                  <c:v>99.94427073132222</c:v>
                </c:pt>
                <c:pt idx="9">
                  <c:v>99.390730409608864</c:v>
                </c:pt>
                <c:pt idx="10">
                  <c:v>99.856999381959596</c:v>
                </c:pt>
                <c:pt idx="11">
                  <c:v>99.650767084553408</c:v>
                </c:pt>
                <c:pt idx="12">
                  <c:v>100.12041976487723</c:v>
                </c:pt>
                <c:pt idx="13">
                  <c:v>99.753140166804641</c:v>
                </c:pt>
                <c:pt idx="14">
                  <c:v>99.576475167669955</c:v>
                </c:pt>
                <c:pt idx="15">
                  <c:v>98.209882604347271</c:v>
                </c:pt>
                <c:pt idx="16">
                  <c:v>98.234730465692053</c:v>
                </c:pt>
                <c:pt idx="17">
                  <c:v>98.419423305357839</c:v>
                </c:pt>
                <c:pt idx="18">
                  <c:v>98.031305539397067</c:v>
                </c:pt>
                <c:pt idx="19">
                  <c:v>98.37891478117902</c:v>
                </c:pt>
                <c:pt idx="20">
                  <c:v>98.560980315069429</c:v>
                </c:pt>
                <c:pt idx="21">
                  <c:v>99.475048022314837</c:v>
                </c:pt>
                <c:pt idx="22">
                  <c:v>68.161586217586233</c:v>
                </c:pt>
                <c:pt idx="23">
                  <c:v>70.200890653876812</c:v>
                </c:pt>
                <c:pt idx="27">
                  <c:v>68.923523569034003</c:v>
                </c:pt>
                <c:pt idx="28">
                  <c:v>99.512090170002296</c:v>
                </c:pt>
                <c:pt idx="29">
                  <c:v>97.310399239091453</c:v>
                </c:pt>
                <c:pt idx="30">
                  <c:v>95.875715610417274</c:v>
                </c:pt>
                <c:pt idx="31">
                  <c:v>97.109192855023281</c:v>
                </c:pt>
                <c:pt idx="34">
                  <c:v>97.759912870634381</c:v>
                </c:pt>
                <c:pt idx="35">
                  <c:v>99.956550000000036</c:v>
                </c:pt>
                <c:pt idx="36">
                  <c:v>96.961008620689668</c:v>
                </c:pt>
                <c:pt idx="37">
                  <c:v>96.614123728813581</c:v>
                </c:pt>
                <c:pt idx="38">
                  <c:v>97.126286440677987</c:v>
                </c:pt>
                <c:pt idx="39">
                  <c:v>96.649450000000016</c:v>
                </c:pt>
                <c:pt idx="40">
                  <c:v>96.656931034482753</c:v>
                </c:pt>
                <c:pt idx="41">
                  <c:v>97.066096551724144</c:v>
                </c:pt>
                <c:pt idx="42" formatCode="General">
                  <c:v>96.5</c:v>
                </c:pt>
                <c:pt idx="43" formatCode="General">
                  <c:v>102.5</c:v>
                </c:pt>
                <c:pt idx="44" formatCode="General">
                  <c:v>102.5</c:v>
                </c:pt>
                <c:pt idx="45" formatCode="General">
                  <c:v>96.5</c:v>
                </c:pt>
                <c:pt idx="46" formatCode="General">
                  <c:v>96.5</c:v>
                </c:pt>
              </c:numCache>
            </c:numRef>
          </c:xVal>
          <c:yVal>
            <c:numRef>
              <c:f>'for Graphing'!$G$279:$G$326</c:f>
              <c:numCache>
                <c:formatCode>General</c:formatCode>
                <c:ptCount val="48"/>
                <c:pt idx="29" formatCode="0%">
                  <c:v>2.2351824374107706E-2</c:v>
                </c:pt>
                <c:pt idx="30" formatCode="0%">
                  <c:v>2.7376525635951065E-2</c:v>
                </c:pt>
                <c:pt idx="31" formatCode="0%">
                  <c:v>1.4326828395585489E-2</c:v>
                </c:pt>
                <c:pt idx="34" formatCode="0%">
                  <c:v>7.5751573862038969E-3</c:v>
                </c:pt>
              </c:numCache>
            </c:numRef>
          </c:yVal>
          <c:smooth val="0"/>
        </c:ser>
        <c:ser>
          <c:idx val="5"/>
          <c:order val="5"/>
          <c:tx>
            <c:strRef>
              <c:f>'for Graphing'!$H$278</c:f>
              <c:strCache>
                <c:ptCount val="1"/>
                <c:pt idx="0">
                  <c:v>Hood F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6"/>
                </a:solidFill>
              </a:ln>
              <a:effectLst/>
            </c:spPr>
          </c:marker>
          <c:dPt>
            <c:idx val="36"/>
            <c:marker>
              <c:symbol val="square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37"/>
            <c:marker>
              <c:symbol val="diamond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38"/>
            <c:marker>
              <c:symbol val="triangle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39"/>
            <c:marker>
              <c:symbol val="x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40"/>
            <c:marker>
              <c:symbol val="star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41"/>
            <c:marker>
              <c:symbol val="plus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xVal>
            <c:numRef>
              <c:f>'for Graphing'!$B$279:$B$326</c:f>
              <c:numCache>
                <c:formatCode>0.0</c:formatCode>
                <c:ptCount val="48"/>
                <c:pt idx="0">
                  <c:v>99.493361237096764</c:v>
                </c:pt>
                <c:pt idx="1">
                  <c:v>99.195858381978681</c:v>
                </c:pt>
                <c:pt idx="2">
                  <c:v>99.285770610415824</c:v>
                </c:pt>
                <c:pt idx="3">
                  <c:v>99.342776492612515</c:v>
                </c:pt>
                <c:pt idx="4">
                  <c:v>99.717161307300842</c:v>
                </c:pt>
                <c:pt idx="5">
                  <c:v>99.533052340667922</c:v>
                </c:pt>
                <c:pt idx="6">
                  <c:v>99.411014128296756</c:v>
                </c:pt>
                <c:pt idx="7">
                  <c:v>99.432558304335444</c:v>
                </c:pt>
                <c:pt idx="8">
                  <c:v>99.94427073132222</c:v>
                </c:pt>
                <c:pt idx="9">
                  <c:v>99.390730409608864</c:v>
                </c:pt>
                <c:pt idx="10">
                  <c:v>99.856999381959596</c:v>
                </c:pt>
                <c:pt idx="11">
                  <c:v>99.650767084553408</c:v>
                </c:pt>
                <c:pt idx="12">
                  <c:v>100.12041976487723</c:v>
                </c:pt>
                <c:pt idx="13">
                  <c:v>99.753140166804641</c:v>
                </c:pt>
                <c:pt idx="14">
                  <c:v>99.576475167669955</c:v>
                </c:pt>
                <c:pt idx="15">
                  <c:v>98.209882604347271</c:v>
                </c:pt>
                <c:pt idx="16">
                  <c:v>98.234730465692053</c:v>
                </c:pt>
                <c:pt idx="17">
                  <c:v>98.419423305357839</c:v>
                </c:pt>
                <c:pt idx="18">
                  <c:v>98.031305539397067</c:v>
                </c:pt>
                <c:pt idx="19">
                  <c:v>98.37891478117902</c:v>
                </c:pt>
                <c:pt idx="20">
                  <c:v>98.560980315069429</c:v>
                </c:pt>
                <c:pt idx="21">
                  <c:v>99.475048022314837</c:v>
                </c:pt>
                <c:pt idx="22">
                  <c:v>68.161586217586233</c:v>
                </c:pt>
                <c:pt idx="23">
                  <c:v>70.200890653876812</c:v>
                </c:pt>
                <c:pt idx="27">
                  <c:v>68.923523569034003</c:v>
                </c:pt>
                <c:pt idx="28">
                  <c:v>99.512090170002296</c:v>
                </c:pt>
                <c:pt idx="29">
                  <c:v>97.310399239091453</c:v>
                </c:pt>
                <c:pt idx="30">
                  <c:v>95.875715610417274</c:v>
                </c:pt>
                <c:pt idx="31">
                  <c:v>97.109192855023281</c:v>
                </c:pt>
                <c:pt idx="34">
                  <c:v>97.759912870634381</c:v>
                </c:pt>
                <c:pt idx="35">
                  <c:v>99.956550000000036</c:v>
                </c:pt>
                <c:pt idx="36">
                  <c:v>96.961008620689668</c:v>
                </c:pt>
                <c:pt idx="37">
                  <c:v>96.614123728813581</c:v>
                </c:pt>
                <c:pt idx="38">
                  <c:v>97.126286440677987</c:v>
                </c:pt>
                <c:pt idx="39">
                  <c:v>96.649450000000016</c:v>
                </c:pt>
                <c:pt idx="40">
                  <c:v>96.656931034482753</c:v>
                </c:pt>
                <c:pt idx="41">
                  <c:v>97.066096551724144</c:v>
                </c:pt>
                <c:pt idx="42" formatCode="General">
                  <c:v>96.5</c:v>
                </c:pt>
                <c:pt idx="43" formatCode="General">
                  <c:v>102.5</c:v>
                </c:pt>
                <c:pt idx="44" formatCode="General">
                  <c:v>102.5</c:v>
                </c:pt>
                <c:pt idx="45" formatCode="General">
                  <c:v>96.5</c:v>
                </c:pt>
                <c:pt idx="46" formatCode="General">
                  <c:v>96.5</c:v>
                </c:pt>
              </c:numCache>
            </c:numRef>
          </c:xVal>
          <c:yVal>
            <c:numRef>
              <c:f>'for Graphing'!$H$279:$H$326</c:f>
              <c:numCache>
                <c:formatCode>General</c:formatCode>
                <c:ptCount val="48"/>
                <c:pt idx="36" formatCode="0%">
                  <c:v>-0.10273210605365109</c:v>
                </c:pt>
                <c:pt idx="37" formatCode="0%">
                  <c:v>-8.9160087535364765E-2</c:v>
                </c:pt>
                <c:pt idx="38" formatCode="0%">
                  <c:v>2.9587392503441352E-2</c:v>
                </c:pt>
                <c:pt idx="39" formatCode="0%">
                  <c:v>3.6270252960568746E-3</c:v>
                </c:pt>
                <c:pt idx="40" formatCode="0%">
                  <c:v>-1.7142392343200259E-2</c:v>
                </c:pt>
                <c:pt idx="41" formatCode="0%">
                  <c:v>-9.340126855614353E-2</c:v>
                </c:pt>
              </c:numCache>
            </c:numRef>
          </c:yVal>
          <c:smooth val="0"/>
        </c:ser>
        <c:ser>
          <c:idx val="6"/>
          <c:order val="6"/>
          <c:tx>
            <c:strRef>
              <c:f>'for Graphing'!$I$278</c:f>
              <c:strCache>
                <c:ptCount val="1"/>
                <c:pt idx="0">
                  <c:v>3% Error</c:v>
                </c:pt>
              </c:strCache>
            </c:strRef>
          </c:tx>
          <c:spPr>
            <a:ln w="12700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xVal>
            <c:numRef>
              <c:f>'for Graphing'!$B$279:$B$326</c:f>
              <c:numCache>
                <c:formatCode>0.0</c:formatCode>
                <c:ptCount val="48"/>
                <c:pt idx="0">
                  <c:v>99.493361237096764</c:v>
                </c:pt>
                <c:pt idx="1">
                  <c:v>99.195858381978681</c:v>
                </c:pt>
                <c:pt idx="2">
                  <c:v>99.285770610415824</c:v>
                </c:pt>
                <c:pt idx="3">
                  <c:v>99.342776492612515</c:v>
                </c:pt>
                <c:pt idx="4">
                  <c:v>99.717161307300842</c:v>
                </c:pt>
                <c:pt idx="5">
                  <c:v>99.533052340667922</c:v>
                </c:pt>
                <c:pt idx="6">
                  <c:v>99.411014128296756</c:v>
                </c:pt>
                <c:pt idx="7">
                  <c:v>99.432558304335444</c:v>
                </c:pt>
                <c:pt idx="8">
                  <c:v>99.94427073132222</c:v>
                </c:pt>
                <c:pt idx="9">
                  <c:v>99.390730409608864</c:v>
                </c:pt>
                <c:pt idx="10">
                  <c:v>99.856999381959596</c:v>
                </c:pt>
                <c:pt idx="11">
                  <c:v>99.650767084553408</c:v>
                </c:pt>
                <c:pt idx="12">
                  <c:v>100.12041976487723</c:v>
                </c:pt>
                <c:pt idx="13">
                  <c:v>99.753140166804641</c:v>
                </c:pt>
                <c:pt idx="14">
                  <c:v>99.576475167669955</c:v>
                </c:pt>
                <c:pt idx="15">
                  <c:v>98.209882604347271</c:v>
                </c:pt>
                <c:pt idx="16">
                  <c:v>98.234730465692053</c:v>
                </c:pt>
                <c:pt idx="17">
                  <c:v>98.419423305357839</c:v>
                </c:pt>
                <c:pt idx="18">
                  <c:v>98.031305539397067</c:v>
                </c:pt>
                <c:pt idx="19">
                  <c:v>98.37891478117902</c:v>
                </c:pt>
                <c:pt idx="20">
                  <c:v>98.560980315069429</c:v>
                </c:pt>
                <c:pt idx="21">
                  <c:v>99.475048022314837</c:v>
                </c:pt>
                <c:pt idx="22">
                  <c:v>68.161586217586233</c:v>
                </c:pt>
                <c:pt idx="23">
                  <c:v>70.200890653876812</c:v>
                </c:pt>
                <c:pt idx="27">
                  <c:v>68.923523569034003</c:v>
                </c:pt>
                <c:pt idx="28">
                  <c:v>99.512090170002296</c:v>
                </c:pt>
                <c:pt idx="29">
                  <c:v>97.310399239091453</c:v>
                </c:pt>
                <c:pt idx="30">
                  <c:v>95.875715610417274</c:v>
                </c:pt>
                <c:pt idx="31">
                  <c:v>97.109192855023281</c:v>
                </c:pt>
                <c:pt idx="34">
                  <c:v>97.759912870634381</c:v>
                </c:pt>
                <c:pt idx="35">
                  <c:v>99.956550000000036</c:v>
                </c:pt>
                <c:pt idx="36">
                  <c:v>96.961008620689668</c:v>
                </c:pt>
                <c:pt idx="37">
                  <c:v>96.614123728813581</c:v>
                </c:pt>
                <c:pt idx="38">
                  <c:v>97.126286440677987</c:v>
                </c:pt>
                <c:pt idx="39">
                  <c:v>96.649450000000016</c:v>
                </c:pt>
                <c:pt idx="40">
                  <c:v>96.656931034482753</c:v>
                </c:pt>
                <c:pt idx="41">
                  <c:v>97.066096551724144</c:v>
                </c:pt>
                <c:pt idx="42" formatCode="General">
                  <c:v>96.5</c:v>
                </c:pt>
                <c:pt idx="43" formatCode="General">
                  <c:v>102.5</c:v>
                </c:pt>
                <c:pt idx="44" formatCode="General">
                  <c:v>102.5</c:v>
                </c:pt>
                <c:pt idx="45" formatCode="General">
                  <c:v>96.5</c:v>
                </c:pt>
                <c:pt idx="46" formatCode="General">
                  <c:v>96.5</c:v>
                </c:pt>
              </c:numCache>
            </c:numRef>
          </c:xVal>
          <c:yVal>
            <c:numRef>
              <c:f>'for Graphing'!$I$279:$I$326</c:f>
              <c:numCache>
                <c:formatCode>General</c:formatCode>
                <c:ptCount val="48"/>
                <c:pt idx="42" formatCode="0%">
                  <c:v>0.03</c:v>
                </c:pt>
                <c:pt idx="43" formatCode="0%">
                  <c:v>0.03</c:v>
                </c:pt>
                <c:pt idx="44" formatCode="0%">
                  <c:v>-0.03</c:v>
                </c:pt>
                <c:pt idx="45" formatCode="0%">
                  <c:v>-0.03</c:v>
                </c:pt>
                <c:pt idx="46" formatCode="0%">
                  <c:v>0.03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95186456"/>
        <c:axId val="395186848"/>
      </c:scatterChart>
      <c:valAx>
        <c:axId val="395186456"/>
        <c:scaling>
          <c:orientation val="minMax"/>
          <c:max val="120"/>
          <c:min val="60"/>
        </c:scaling>
        <c:delete val="0"/>
        <c:axPos val="b"/>
        <c:majorGridlines>
          <c:spPr>
            <a:ln w="6350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ysDot"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 b="0"/>
                  <a:t>Insertion Loss - Flow</a:t>
                </a:r>
                <a:r>
                  <a:rPr lang="en-US" sz="1800" b="0" baseline="0"/>
                  <a:t> Rate (CFM)</a:t>
                </a:r>
                <a:endParaRPr lang="en-US" sz="1800" b="0"/>
              </a:p>
            </c:rich>
          </c:tx>
          <c:layout>
            <c:manualLayout>
              <c:xMode val="edge"/>
              <c:yMode val="edge"/>
              <c:x val="0.36362376446905231"/>
              <c:y val="0.942827700274196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95186848"/>
        <c:crossesAt val="-0.2"/>
        <c:crossBetween val="midCat"/>
      </c:valAx>
      <c:valAx>
        <c:axId val="395186848"/>
        <c:scaling>
          <c:orientation val="minMax"/>
          <c:max val="0.5"/>
          <c:min val="-0.2"/>
        </c:scaling>
        <c:delete val="0"/>
        <c:axPos val="l"/>
        <c:majorGridlines>
          <c:spPr>
            <a:ln w="6350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ysDot"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 b="0"/>
                  <a:t>Error (% of Flow Rate)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9518645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400" b="0" i="0" baseline="0" dirty="0">
                <a:effectLst/>
              </a:rPr>
              <a:t>2 x 12 inch 2-Way at 50 </a:t>
            </a:r>
            <a:r>
              <a:rPr lang="en-US" sz="2400" b="0" i="0" baseline="0" dirty="0" smtClean="0">
                <a:effectLst/>
              </a:rPr>
              <a:t>CFM </a:t>
            </a:r>
            <a:r>
              <a:rPr lang="en-US" sz="2000" b="0" i="0" baseline="0" dirty="0" smtClean="0">
                <a:effectLst/>
              </a:rPr>
              <a:t>(85 m</a:t>
            </a:r>
            <a:r>
              <a:rPr lang="en-US" sz="2000" b="0" i="0" baseline="30000" dirty="0" smtClean="0">
                <a:effectLst/>
              </a:rPr>
              <a:t>3</a:t>
            </a:r>
            <a:r>
              <a:rPr lang="en-US" sz="2000" b="0" i="0" baseline="0" dirty="0" smtClean="0">
                <a:effectLst/>
              </a:rPr>
              <a:t>/h)</a:t>
            </a:r>
            <a:endParaRPr lang="en-US" sz="2000" dirty="0"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9.3314641506916637E-2"/>
          <c:y val="9.1650180512428694E-2"/>
          <c:w val="0.87433682695597437"/>
          <c:h val="0.80653443535579505"/>
        </c:manualLayout>
      </c:layout>
      <c:scatterChart>
        <c:scatterStyle val="lineMarker"/>
        <c:varyColors val="0"/>
        <c:ser>
          <c:idx val="0"/>
          <c:order val="0"/>
          <c:tx>
            <c:strRef>
              <c:f>'for Graphing'!$C$159</c:f>
              <c:strCache>
                <c:ptCount val="1"/>
                <c:pt idx="0">
                  <c:v>Hood D*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'for Graphing'!$B$160:$B$206</c:f>
              <c:numCache>
                <c:formatCode>0.0</c:formatCode>
                <c:ptCount val="47"/>
                <c:pt idx="0">
                  <c:v>49.682157581984953</c:v>
                </c:pt>
                <c:pt idx="1">
                  <c:v>49.557725980030305</c:v>
                </c:pt>
                <c:pt idx="2">
                  <c:v>50.276108852235204</c:v>
                </c:pt>
                <c:pt idx="3">
                  <c:v>49.75810154221297</c:v>
                </c:pt>
                <c:pt idx="4">
                  <c:v>50.08323210638023</c:v>
                </c:pt>
                <c:pt idx="5">
                  <c:v>50.106067932964159</c:v>
                </c:pt>
                <c:pt idx="6">
                  <c:v>49.688324545322295</c:v>
                </c:pt>
                <c:pt idx="7">
                  <c:v>49.985600517961728</c:v>
                </c:pt>
                <c:pt idx="8">
                  <c:v>50.305105169490894</c:v>
                </c:pt>
                <c:pt idx="9">
                  <c:v>50.299695099840676</c:v>
                </c:pt>
                <c:pt idx="10">
                  <c:v>50.10252429433794</c:v>
                </c:pt>
                <c:pt idx="11">
                  <c:v>50.358366402085352</c:v>
                </c:pt>
                <c:pt idx="12">
                  <c:v>50.40666858153368</c:v>
                </c:pt>
                <c:pt idx="13">
                  <c:v>50.351390938673077</c:v>
                </c:pt>
                <c:pt idx="14">
                  <c:v>49.875492429288784</c:v>
                </c:pt>
                <c:pt idx="15">
                  <c:v>50.018638694156635</c:v>
                </c:pt>
                <c:pt idx="16">
                  <c:v>49.648779211816894</c:v>
                </c:pt>
                <c:pt idx="17">
                  <c:v>50.042949880307475</c:v>
                </c:pt>
                <c:pt idx="18">
                  <c:v>49.770793273176132</c:v>
                </c:pt>
                <c:pt idx="19">
                  <c:v>49.774422922448601</c:v>
                </c:pt>
                <c:pt idx="20">
                  <c:v>50.078838624256605</c:v>
                </c:pt>
                <c:pt idx="21">
                  <c:v>49.920152480631899</c:v>
                </c:pt>
                <c:pt idx="22">
                  <c:v>35.540835870667983</c:v>
                </c:pt>
                <c:pt idx="23">
                  <c:v>36.346857118753526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35.948123804149617</c:v>
                </c:pt>
                <c:pt idx="28">
                  <c:v>49.94670959427178</c:v>
                </c:pt>
                <c:pt idx="29">
                  <c:v>49.707662146901242</c:v>
                </c:pt>
                <c:pt idx="30">
                  <c:v>48.898059415505152</c:v>
                </c:pt>
                <c:pt idx="31">
                  <c:v>49.640898118587607</c:v>
                </c:pt>
                <c:pt idx="32">
                  <c:v>48.949684350288422</c:v>
                </c:pt>
                <c:pt idx="33">
                  <c:v>49.263964530684397</c:v>
                </c:pt>
                <c:pt idx="34">
                  <c:v>50.207880799206045</c:v>
                </c:pt>
                <c:pt idx="35">
                  <c:v>50.08391348563557</c:v>
                </c:pt>
                <c:pt idx="36">
                  <c:v>48.853233419011381</c:v>
                </c:pt>
                <c:pt idx="37">
                  <c:v>48.904351266300885</c:v>
                </c:pt>
                <c:pt idx="38">
                  <c:v>49.052743714092628</c:v>
                </c:pt>
                <c:pt idx="39">
                  <c:v>48.958454769466094</c:v>
                </c:pt>
                <c:pt idx="40">
                  <c:v>48.630646350912116</c:v>
                </c:pt>
                <c:pt idx="41">
                  <c:v>49.006420100226087</c:v>
                </c:pt>
                <c:pt idx="42" formatCode="General">
                  <c:v>48.5</c:v>
                </c:pt>
                <c:pt idx="43" formatCode="General">
                  <c:v>51.5</c:v>
                </c:pt>
                <c:pt idx="44" formatCode="General">
                  <c:v>51.5</c:v>
                </c:pt>
                <c:pt idx="45" formatCode="General">
                  <c:v>48.5</c:v>
                </c:pt>
                <c:pt idx="46" formatCode="General">
                  <c:v>48.5</c:v>
                </c:pt>
              </c:numCache>
            </c:numRef>
          </c:xVal>
          <c:yVal>
            <c:numRef>
              <c:f>'for Graphing'!$C$160:$C$206</c:f>
              <c:numCache>
                <c:formatCode>0.0%</c:formatCode>
                <c:ptCount val="47"/>
                <c:pt idx="1">
                  <c:v>3.6750203451587207E-2</c:v>
                </c:pt>
                <c:pt idx="2">
                  <c:v>3.608751606846914E-2</c:v>
                </c:pt>
                <c:pt idx="3">
                  <c:v>3.6134872881232349E-2</c:v>
                </c:pt>
                <c:pt idx="4">
                  <c:v>3.7483212004552506E-2</c:v>
                </c:pt>
                <c:pt idx="5">
                  <c:v>3.6289350641271673E-2</c:v>
                </c:pt>
                <c:pt idx="6">
                  <c:v>3.5275386156509658E-2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'for Graphing'!$D$159</c:f>
              <c:strCache>
                <c:ptCount val="1"/>
                <c:pt idx="0">
                  <c:v>Hood A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2"/>
                </a:solidFill>
              </a:ln>
              <a:effectLst/>
            </c:spPr>
          </c:marker>
          <c:dPt>
            <c:idx val="8"/>
            <c:marker>
              <c:symbol val="diamond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9"/>
            <c:marker>
              <c:symbol val="diamond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10"/>
            <c:marker>
              <c:symbol val="triangle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11"/>
            <c:marker>
              <c:symbol val="x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12"/>
            <c:marker>
              <c:symbol val="star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13"/>
            <c:marker>
              <c:symbol val="plus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xVal>
            <c:numRef>
              <c:f>'for Graphing'!$B$160:$B$206</c:f>
              <c:numCache>
                <c:formatCode>0.0</c:formatCode>
                <c:ptCount val="47"/>
                <c:pt idx="0">
                  <c:v>49.682157581984953</c:v>
                </c:pt>
                <c:pt idx="1">
                  <c:v>49.557725980030305</c:v>
                </c:pt>
                <c:pt idx="2">
                  <c:v>50.276108852235204</c:v>
                </c:pt>
                <c:pt idx="3">
                  <c:v>49.75810154221297</c:v>
                </c:pt>
                <c:pt idx="4">
                  <c:v>50.08323210638023</c:v>
                </c:pt>
                <c:pt idx="5">
                  <c:v>50.106067932964159</c:v>
                </c:pt>
                <c:pt idx="6">
                  <c:v>49.688324545322295</c:v>
                </c:pt>
                <c:pt idx="7">
                  <c:v>49.985600517961728</c:v>
                </c:pt>
                <c:pt idx="8">
                  <c:v>50.305105169490894</c:v>
                </c:pt>
                <c:pt idx="9">
                  <c:v>50.299695099840676</c:v>
                </c:pt>
                <c:pt idx="10">
                  <c:v>50.10252429433794</c:v>
                </c:pt>
                <c:pt idx="11">
                  <c:v>50.358366402085352</c:v>
                </c:pt>
                <c:pt idx="12">
                  <c:v>50.40666858153368</c:v>
                </c:pt>
                <c:pt idx="13">
                  <c:v>50.351390938673077</c:v>
                </c:pt>
                <c:pt idx="14">
                  <c:v>49.875492429288784</c:v>
                </c:pt>
                <c:pt idx="15">
                  <c:v>50.018638694156635</c:v>
                </c:pt>
                <c:pt idx="16">
                  <c:v>49.648779211816894</c:v>
                </c:pt>
                <c:pt idx="17">
                  <c:v>50.042949880307475</c:v>
                </c:pt>
                <c:pt idx="18">
                  <c:v>49.770793273176132</c:v>
                </c:pt>
                <c:pt idx="19">
                  <c:v>49.774422922448601</c:v>
                </c:pt>
                <c:pt idx="20">
                  <c:v>50.078838624256605</c:v>
                </c:pt>
                <c:pt idx="21">
                  <c:v>49.920152480631899</c:v>
                </c:pt>
                <c:pt idx="22">
                  <c:v>35.540835870667983</c:v>
                </c:pt>
                <c:pt idx="23">
                  <c:v>36.346857118753526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35.948123804149617</c:v>
                </c:pt>
                <c:pt idx="28">
                  <c:v>49.94670959427178</c:v>
                </c:pt>
                <c:pt idx="29">
                  <c:v>49.707662146901242</c:v>
                </c:pt>
                <c:pt idx="30">
                  <c:v>48.898059415505152</c:v>
                </c:pt>
                <c:pt idx="31">
                  <c:v>49.640898118587607</c:v>
                </c:pt>
                <c:pt idx="32">
                  <c:v>48.949684350288422</c:v>
                </c:pt>
                <c:pt idx="33">
                  <c:v>49.263964530684397</c:v>
                </c:pt>
                <c:pt idx="34">
                  <c:v>50.207880799206045</c:v>
                </c:pt>
                <c:pt idx="35">
                  <c:v>50.08391348563557</c:v>
                </c:pt>
                <c:pt idx="36">
                  <c:v>48.853233419011381</c:v>
                </c:pt>
                <c:pt idx="37">
                  <c:v>48.904351266300885</c:v>
                </c:pt>
                <c:pt idx="38">
                  <c:v>49.052743714092628</c:v>
                </c:pt>
                <c:pt idx="39">
                  <c:v>48.958454769466094</c:v>
                </c:pt>
                <c:pt idx="40">
                  <c:v>48.630646350912116</c:v>
                </c:pt>
                <c:pt idx="41">
                  <c:v>49.006420100226087</c:v>
                </c:pt>
                <c:pt idx="42" formatCode="General">
                  <c:v>48.5</c:v>
                </c:pt>
                <c:pt idx="43" formatCode="General">
                  <c:v>51.5</c:v>
                </c:pt>
                <c:pt idx="44" formatCode="General">
                  <c:v>51.5</c:v>
                </c:pt>
                <c:pt idx="45" formatCode="General">
                  <c:v>48.5</c:v>
                </c:pt>
                <c:pt idx="46" formatCode="General">
                  <c:v>48.5</c:v>
                </c:pt>
              </c:numCache>
            </c:numRef>
          </c:xVal>
          <c:yVal>
            <c:numRef>
              <c:f>'for Graphing'!$D$160:$D$206</c:f>
              <c:numCache>
                <c:formatCode>General</c:formatCode>
                <c:ptCount val="47"/>
                <c:pt idx="8" formatCode="0.0%">
                  <c:v>0.42331478601945266</c:v>
                </c:pt>
                <c:pt idx="9" formatCode="0.0%">
                  <c:v>0.30219477215494039</c:v>
                </c:pt>
                <c:pt idx="10" formatCode="0.0%">
                  <c:v>0.29733982300260303</c:v>
                </c:pt>
                <c:pt idx="11" formatCode="0.0%">
                  <c:v>0.2689053391802218</c:v>
                </c:pt>
                <c:pt idx="12" formatCode="0.0%">
                  <c:v>0.3787858225064511</c:v>
                </c:pt>
                <c:pt idx="13" formatCode="0.0%">
                  <c:v>0.35845303823502611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'for Graphing'!$E$159</c:f>
              <c:strCache>
                <c:ptCount val="1"/>
                <c:pt idx="0">
                  <c:v>Hood C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3"/>
                </a:solidFill>
              </a:ln>
              <a:effectLst/>
            </c:spPr>
          </c:marker>
          <c:dPt>
            <c:idx val="15"/>
            <c:marker>
              <c:symbol val="square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dPt>
            <c:idx val="16"/>
            <c:marker>
              <c:symbol val="diamond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dPt>
            <c:idx val="17"/>
            <c:marker>
              <c:symbol val="triangle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dPt>
            <c:idx val="18"/>
            <c:marker>
              <c:symbol val="x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dPt>
            <c:idx val="19"/>
            <c:marker>
              <c:symbol val="star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dPt>
            <c:idx val="20"/>
            <c:marker>
              <c:symbol val="plus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xVal>
            <c:numRef>
              <c:f>'for Graphing'!$B$160:$B$206</c:f>
              <c:numCache>
                <c:formatCode>0.0</c:formatCode>
                <c:ptCount val="47"/>
                <c:pt idx="0">
                  <c:v>49.682157581984953</c:v>
                </c:pt>
                <c:pt idx="1">
                  <c:v>49.557725980030305</c:v>
                </c:pt>
                <c:pt idx="2">
                  <c:v>50.276108852235204</c:v>
                </c:pt>
                <c:pt idx="3">
                  <c:v>49.75810154221297</c:v>
                </c:pt>
                <c:pt idx="4">
                  <c:v>50.08323210638023</c:v>
                </c:pt>
                <c:pt idx="5">
                  <c:v>50.106067932964159</c:v>
                </c:pt>
                <c:pt idx="6">
                  <c:v>49.688324545322295</c:v>
                </c:pt>
                <c:pt idx="7">
                  <c:v>49.985600517961728</c:v>
                </c:pt>
                <c:pt idx="8">
                  <c:v>50.305105169490894</c:v>
                </c:pt>
                <c:pt idx="9">
                  <c:v>50.299695099840676</c:v>
                </c:pt>
                <c:pt idx="10">
                  <c:v>50.10252429433794</c:v>
                </c:pt>
                <c:pt idx="11">
                  <c:v>50.358366402085352</c:v>
                </c:pt>
                <c:pt idx="12">
                  <c:v>50.40666858153368</c:v>
                </c:pt>
                <c:pt idx="13">
                  <c:v>50.351390938673077</c:v>
                </c:pt>
                <c:pt idx="14">
                  <c:v>49.875492429288784</c:v>
                </c:pt>
                <c:pt idx="15">
                  <c:v>50.018638694156635</c:v>
                </c:pt>
                <c:pt idx="16">
                  <c:v>49.648779211816894</c:v>
                </c:pt>
                <c:pt idx="17">
                  <c:v>50.042949880307475</c:v>
                </c:pt>
                <c:pt idx="18">
                  <c:v>49.770793273176132</c:v>
                </c:pt>
                <c:pt idx="19">
                  <c:v>49.774422922448601</c:v>
                </c:pt>
                <c:pt idx="20">
                  <c:v>50.078838624256605</c:v>
                </c:pt>
                <c:pt idx="21">
                  <c:v>49.920152480631899</c:v>
                </c:pt>
                <c:pt idx="22">
                  <c:v>35.540835870667983</c:v>
                </c:pt>
                <c:pt idx="23">
                  <c:v>36.346857118753526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35.948123804149617</c:v>
                </c:pt>
                <c:pt idx="28">
                  <c:v>49.94670959427178</c:v>
                </c:pt>
                <c:pt idx="29">
                  <c:v>49.707662146901242</c:v>
                </c:pt>
                <c:pt idx="30">
                  <c:v>48.898059415505152</c:v>
                </c:pt>
                <c:pt idx="31">
                  <c:v>49.640898118587607</c:v>
                </c:pt>
                <c:pt idx="32">
                  <c:v>48.949684350288422</c:v>
                </c:pt>
                <c:pt idx="33">
                  <c:v>49.263964530684397</c:v>
                </c:pt>
                <c:pt idx="34">
                  <c:v>50.207880799206045</c:v>
                </c:pt>
                <c:pt idx="35">
                  <c:v>50.08391348563557</c:v>
                </c:pt>
                <c:pt idx="36">
                  <c:v>48.853233419011381</c:v>
                </c:pt>
                <c:pt idx="37">
                  <c:v>48.904351266300885</c:v>
                </c:pt>
                <c:pt idx="38">
                  <c:v>49.052743714092628</c:v>
                </c:pt>
                <c:pt idx="39">
                  <c:v>48.958454769466094</c:v>
                </c:pt>
                <c:pt idx="40">
                  <c:v>48.630646350912116</c:v>
                </c:pt>
                <c:pt idx="41">
                  <c:v>49.006420100226087</c:v>
                </c:pt>
                <c:pt idx="42" formatCode="General">
                  <c:v>48.5</c:v>
                </c:pt>
                <c:pt idx="43" formatCode="General">
                  <c:v>51.5</c:v>
                </c:pt>
                <c:pt idx="44" formatCode="General">
                  <c:v>51.5</c:v>
                </c:pt>
                <c:pt idx="45" formatCode="General">
                  <c:v>48.5</c:v>
                </c:pt>
                <c:pt idx="46" formatCode="General">
                  <c:v>48.5</c:v>
                </c:pt>
              </c:numCache>
            </c:numRef>
          </c:xVal>
          <c:yVal>
            <c:numRef>
              <c:f>'for Graphing'!$E$160:$E$206</c:f>
              <c:numCache>
                <c:formatCode>General</c:formatCode>
                <c:ptCount val="47"/>
                <c:pt idx="15" formatCode="0.0%">
                  <c:v>-0.16031301337861886</c:v>
                </c:pt>
                <c:pt idx="16" formatCode="0.0%">
                  <c:v>-7.3491821344691774E-2</c:v>
                </c:pt>
                <c:pt idx="17" formatCode="0.0%">
                  <c:v>-0.10077243432629736</c:v>
                </c:pt>
                <c:pt idx="18" formatCode="0.0%">
                  <c:v>-3.5578964222185649E-2</c:v>
                </c:pt>
                <c:pt idx="19" formatCode="0.0%">
                  <c:v>-5.573993146583156E-2</c:v>
                </c:pt>
                <c:pt idx="20" formatCode="0.0%">
                  <c:v>-0.16132240375765167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'for Graphing'!$F$159</c:f>
              <c:strCache>
                <c:ptCount val="1"/>
                <c:pt idx="0">
                  <c:v>Hood B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4"/>
                </a:solidFill>
              </a:ln>
              <a:effectLst/>
            </c:spPr>
          </c:marker>
          <c:dPt>
            <c:idx val="22"/>
            <c:marker>
              <c:symbol val="square"/>
              <c:size val="5"/>
              <c:spPr>
                <a:noFill/>
                <a:ln w="9525">
                  <a:solidFill>
                    <a:schemeClr val="accent4"/>
                  </a:solidFill>
                </a:ln>
                <a:effectLst/>
              </c:spPr>
            </c:marker>
            <c:bubble3D val="0"/>
          </c:dPt>
          <c:dPt>
            <c:idx val="23"/>
            <c:marker>
              <c:symbol val="diamond"/>
              <c:size val="5"/>
              <c:spPr>
                <a:noFill/>
                <a:ln w="9525">
                  <a:solidFill>
                    <a:schemeClr val="accent4"/>
                  </a:solidFill>
                </a:ln>
                <a:effectLst/>
              </c:spPr>
            </c:marker>
            <c:bubble3D val="0"/>
          </c:dPt>
          <c:dPt>
            <c:idx val="27"/>
            <c:marker>
              <c:symbol val="plus"/>
              <c:size val="5"/>
              <c:spPr>
                <a:noFill/>
                <a:ln w="9525">
                  <a:solidFill>
                    <a:schemeClr val="accent4"/>
                  </a:solidFill>
                </a:ln>
                <a:effectLst/>
              </c:spPr>
            </c:marker>
            <c:bubble3D val="0"/>
          </c:dPt>
          <c:xVal>
            <c:numRef>
              <c:f>'for Graphing'!$B$160:$B$206</c:f>
              <c:numCache>
                <c:formatCode>0.0</c:formatCode>
                <c:ptCount val="47"/>
                <c:pt idx="0">
                  <c:v>49.682157581984953</c:v>
                </c:pt>
                <c:pt idx="1">
                  <c:v>49.557725980030305</c:v>
                </c:pt>
                <c:pt idx="2">
                  <c:v>50.276108852235204</c:v>
                </c:pt>
                <c:pt idx="3">
                  <c:v>49.75810154221297</c:v>
                </c:pt>
                <c:pt idx="4">
                  <c:v>50.08323210638023</c:v>
                </c:pt>
                <c:pt idx="5">
                  <c:v>50.106067932964159</c:v>
                </c:pt>
                <c:pt idx="6">
                  <c:v>49.688324545322295</c:v>
                </c:pt>
                <c:pt idx="7">
                  <c:v>49.985600517961728</c:v>
                </c:pt>
                <c:pt idx="8">
                  <c:v>50.305105169490894</c:v>
                </c:pt>
                <c:pt idx="9">
                  <c:v>50.299695099840676</c:v>
                </c:pt>
                <c:pt idx="10">
                  <c:v>50.10252429433794</c:v>
                </c:pt>
                <c:pt idx="11">
                  <c:v>50.358366402085352</c:v>
                </c:pt>
                <c:pt idx="12">
                  <c:v>50.40666858153368</c:v>
                </c:pt>
                <c:pt idx="13">
                  <c:v>50.351390938673077</c:v>
                </c:pt>
                <c:pt idx="14">
                  <c:v>49.875492429288784</c:v>
                </c:pt>
                <c:pt idx="15">
                  <c:v>50.018638694156635</c:v>
                </c:pt>
                <c:pt idx="16">
                  <c:v>49.648779211816894</c:v>
                </c:pt>
                <c:pt idx="17">
                  <c:v>50.042949880307475</c:v>
                </c:pt>
                <c:pt idx="18">
                  <c:v>49.770793273176132</c:v>
                </c:pt>
                <c:pt idx="19">
                  <c:v>49.774422922448601</c:v>
                </c:pt>
                <c:pt idx="20">
                  <c:v>50.078838624256605</c:v>
                </c:pt>
                <c:pt idx="21">
                  <c:v>49.920152480631899</c:v>
                </c:pt>
                <c:pt idx="22">
                  <c:v>35.540835870667983</c:v>
                </c:pt>
                <c:pt idx="23">
                  <c:v>36.346857118753526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35.948123804149617</c:v>
                </c:pt>
                <c:pt idx="28">
                  <c:v>49.94670959427178</c:v>
                </c:pt>
                <c:pt idx="29">
                  <c:v>49.707662146901242</c:v>
                </c:pt>
                <c:pt idx="30">
                  <c:v>48.898059415505152</c:v>
                </c:pt>
                <c:pt idx="31">
                  <c:v>49.640898118587607</c:v>
                </c:pt>
                <c:pt idx="32">
                  <c:v>48.949684350288422</c:v>
                </c:pt>
                <c:pt idx="33">
                  <c:v>49.263964530684397</c:v>
                </c:pt>
                <c:pt idx="34">
                  <c:v>50.207880799206045</c:v>
                </c:pt>
                <c:pt idx="35">
                  <c:v>50.08391348563557</c:v>
                </c:pt>
                <c:pt idx="36">
                  <c:v>48.853233419011381</c:v>
                </c:pt>
                <c:pt idx="37">
                  <c:v>48.904351266300885</c:v>
                </c:pt>
                <c:pt idx="38">
                  <c:v>49.052743714092628</c:v>
                </c:pt>
                <c:pt idx="39">
                  <c:v>48.958454769466094</c:v>
                </c:pt>
                <c:pt idx="40">
                  <c:v>48.630646350912116</c:v>
                </c:pt>
                <c:pt idx="41">
                  <c:v>49.006420100226087</c:v>
                </c:pt>
                <c:pt idx="42" formatCode="General">
                  <c:v>48.5</c:v>
                </c:pt>
                <c:pt idx="43" formatCode="General">
                  <c:v>51.5</c:v>
                </c:pt>
                <c:pt idx="44" formatCode="General">
                  <c:v>51.5</c:v>
                </c:pt>
                <c:pt idx="45" formatCode="General">
                  <c:v>48.5</c:v>
                </c:pt>
                <c:pt idx="46" formatCode="General">
                  <c:v>48.5</c:v>
                </c:pt>
              </c:numCache>
            </c:numRef>
          </c:xVal>
          <c:yVal>
            <c:numRef>
              <c:f>'for Graphing'!$F$160:$F$206</c:f>
              <c:numCache>
                <c:formatCode>General</c:formatCode>
                <c:ptCount val="47"/>
                <c:pt idx="22" formatCode="0.0%">
                  <c:v>0.10858911653210608</c:v>
                </c:pt>
                <c:pt idx="23" formatCode="0.0%">
                  <c:v>0.10839536533848766</c:v>
                </c:pt>
                <c:pt idx="27" formatCode="0.0%">
                  <c:v>0.12616973043713725</c:v>
                </c:pt>
              </c:numCache>
            </c:numRef>
          </c:yVal>
          <c:smooth val="0"/>
        </c:ser>
        <c:ser>
          <c:idx val="4"/>
          <c:order val="4"/>
          <c:tx>
            <c:strRef>
              <c:f>'for Graphing'!$G$159</c:f>
              <c:strCache>
                <c:ptCount val="1"/>
                <c:pt idx="0">
                  <c:v>Hood  E*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5"/>
                </a:solidFill>
              </a:ln>
              <a:effectLst/>
            </c:spPr>
          </c:marker>
          <c:dPt>
            <c:idx val="29"/>
            <c:marker>
              <c:symbol val="square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dPt>
            <c:idx val="30"/>
            <c:marker>
              <c:symbol val="diamond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dPt>
            <c:idx val="31"/>
            <c:marker>
              <c:symbol val="triangle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dPt>
            <c:idx val="32"/>
            <c:marker>
              <c:symbol val="x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dPt>
            <c:idx val="33"/>
            <c:marker>
              <c:symbol val="star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dPt>
            <c:idx val="34"/>
            <c:marker>
              <c:symbol val="plus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xVal>
            <c:numRef>
              <c:f>'for Graphing'!$B$160:$B$206</c:f>
              <c:numCache>
                <c:formatCode>0.0</c:formatCode>
                <c:ptCount val="47"/>
                <c:pt idx="0">
                  <c:v>49.682157581984953</c:v>
                </c:pt>
                <c:pt idx="1">
                  <c:v>49.557725980030305</c:v>
                </c:pt>
                <c:pt idx="2">
                  <c:v>50.276108852235204</c:v>
                </c:pt>
                <c:pt idx="3">
                  <c:v>49.75810154221297</c:v>
                </c:pt>
                <c:pt idx="4">
                  <c:v>50.08323210638023</c:v>
                </c:pt>
                <c:pt idx="5">
                  <c:v>50.106067932964159</c:v>
                </c:pt>
                <c:pt idx="6">
                  <c:v>49.688324545322295</c:v>
                </c:pt>
                <c:pt idx="7">
                  <c:v>49.985600517961728</c:v>
                </c:pt>
                <c:pt idx="8">
                  <c:v>50.305105169490894</c:v>
                </c:pt>
                <c:pt idx="9">
                  <c:v>50.299695099840676</c:v>
                </c:pt>
                <c:pt idx="10">
                  <c:v>50.10252429433794</c:v>
                </c:pt>
                <c:pt idx="11">
                  <c:v>50.358366402085352</c:v>
                </c:pt>
                <c:pt idx="12">
                  <c:v>50.40666858153368</c:v>
                </c:pt>
                <c:pt idx="13">
                  <c:v>50.351390938673077</c:v>
                </c:pt>
                <c:pt idx="14">
                  <c:v>49.875492429288784</c:v>
                </c:pt>
                <c:pt idx="15">
                  <c:v>50.018638694156635</c:v>
                </c:pt>
                <c:pt idx="16">
                  <c:v>49.648779211816894</c:v>
                </c:pt>
                <c:pt idx="17">
                  <c:v>50.042949880307475</c:v>
                </c:pt>
                <c:pt idx="18">
                  <c:v>49.770793273176132</c:v>
                </c:pt>
                <c:pt idx="19">
                  <c:v>49.774422922448601</c:v>
                </c:pt>
                <c:pt idx="20">
                  <c:v>50.078838624256605</c:v>
                </c:pt>
                <c:pt idx="21">
                  <c:v>49.920152480631899</c:v>
                </c:pt>
                <c:pt idx="22">
                  <c:v>35.540835870667983</c:v>
                </c:pt>
                <c:pt idx="23">
                  <c:v>36.346857118753526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35.948123804149617</c:v>
                </c:pt>
                <c:pt idx="28">
                  <c:v>49.94670959427178</c:v>
                </c:pt>
                <c:pt idx="29">
                  <c:v>49.707662146901242</c:v>
                </c:pt>
                <c:pt idx="30">
                  <c:v>48.898059415505152</c:v>
                </c:pt>
                <c:pt idx="31">
                  <c:v>49.640898118587607</c:v>
                </c:pt>
                <c:pt idx="32">
                  <c:v>48.949684350288422</c:v>
                </c:pt>
                <c:pt idx="33">
                  <c:v>49.263964530684397</c:v>
                </c:pt>
                <c:pt idx="34">
                  <c:v>50.207880799206045</c:v>
                </c:pt>
                <c:pt idx="35">
                  <c:v>50.08391348563557</c:v>
                </c:pt>
                <c:pt idx="36">
                  <c:v>48.853233419011381</c:v>
                </c:pt>
                <c:pt idx="37">
                  <c:v>48.904351266300885</c:v>
                </c:pt>
                <c:pt idx="38">
                  <c:v>49.052743714092628</c:v>
                </c:pt>
                <c:pt idx="39">
                  <c:v>48.958454769466094</c:v>
                </c:pt>
                <c:pt idx="40">
                  <c:v>48.630646350912116</c:v>
                </c:pt>
                <c:pt idx="41">
                  <c:v>49.006420100226087</c:v>
                </c:pt>
                <c:pt idx="42" formatCode="General">
                  <c:v>48.5</c:v>
                </c:pt>
                <c:pt idx="43" formatCode="General">
                  <c:v>51.5</c:v>
                </c:pt>
                <c:pt idx="44" formatCode="General">
                  <c:v>51.5</c:v>
                </c:pt>
                <c:pt idx="45" formatCode="General">
                  <c:v>48.5</c:v>
                </c:pt>
                <c:pt idx="46" formatCode="General">
                  <c:v>48.5</c:v>
                </c:pt>
              </c:numCache>
            </c:numRef>
          </c:xVal>
          <c:yVal>
            <c:numRef>
              <c:f>'for Graphing'!$G$160:$G$206</c:f>
              <c:numCache>
                <c:formatCode>General</c:formatCode>
                <c:ptCount val="47"/>
                <c:pt idx="29" formatCode="0.0%">
                  <c:v>3.042945047200089E-2</c:v>
                </c:pt>
                <c:pt idx="30" formatCode="0.0%">
                  <c:v>4.124556626852377E-2</c:v>
                </c:pt>
                <c:pt idx="31" formatCode="0.0%">
                  <c:v>5.0936369295212267E-2</c:v>
                </c:pt>
                <c:pt idx="32" formatCode="0.0%">
                  <c:v>5.2623548015288846E-2</c:v>
                </c:pt>
                <c:pt idx="33" formatCode="0.0%">
                  <c:v>5.650536546796385E-2</c:v>
                </c:pt>
                <c:pt idx="34" formatCode="0.0%">
                  <c:v>4.1939895870487451E-2</c:v>
                </c:pt>
              </c:numCache>
            </c:numRef>
          </c:yVal>
          <c:smooth val="0"/>
        </c:ser>
        <c:ser>
          <c:idx val="5"/>
          <c:order val="5"/>
          <c:tx>
            <c:strRef>
              <c:f>'for Graphing'!$H$159</c:f>
              <c:strCache>
                <c:ptCount val="1"/>
                <c:pt idx="0">
                  <c:v>Hood F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6"/>
                </a:solidFill>
              </a:ln>
              <a:effectLst/>
            </c:spPr>
          </c:marker>
          <c:dPt>
            <c:idx val="36"/>
            <c:marker>
              <c:symbol val="square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37"/>
            <c:marker>
              <c:symbol val="diamond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38"/>
            <c:marker>
              <c:symbol val="triangle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39"/>
            <c:marker>
              <c:symbol val="x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40"/>
            <c:marker>
              <c:symbol val="star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41"/>
            <c:marker>
              <c:symbol val="plus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xVal>
            <c:numRef>
              <c:f>'for Graphing'!$B$160:$B$206</c:f>
              <c:numCache>
                <c:formatCode>0.0</c:formatCode>
                <c:ptCount val="47"/>
                <c:pt idx="0">
                  <c:v>49.682157581984953</c:v>
                </c:pt>
                <c:pt idx="1">
                  <c:v>49.557725980030305</c:v>
                </c:pt>
                <c:pt idx="2">
                  <c:v>50.276108852235204</c:v>
                </c:pt>
                <c:pt idx="3">
                  <c:v>49.75810154221297</c:v>
                </c:pt>
                <c:pt idx="4">
                  <c:v>50.08323210638023</c:v>
                </c:pt>
                <c:pt idx="5">
                  <c:v>50.106067932964159</c:v>
                </c:pt>
                <c:pt idx="6">
                  <c:v>49.688324545322295</c:v>
                </c:pt>
                <c:pt idx="7">
                  <c:v>49.985600517961728</c:v>
                </c:pt>
                <c:pt idx="8">
                  <c:v>50.305105169490894</c:v>
                </c:pt>
                <c:pt idx="9">
                  <c:v>50.299695099840676</c:v>
                </c:pt>
                <c:pt idx="10">
                  <c:v>50.10252429433794</c:v>
                </c:pt>
                <c:pt idx="11">
                  <c:v>50.358366402085352</c:v>
                </c:pt>
                <c:pt idx="12">
                  <c:v>50.40666858153368</c:v>
                </c:pt>
                <c:pt idx="13">
                  <c:v>50.351390938673077</c:v>
                </c:pt>
                <c:pt idx="14">
                  <c:v>49.875492429288784</c:v>
                </c:pt>
                <c:pt idx="15">
                  <c:v>50.018638694156635</c:v>
                </c:pt>
                <c:pt idx="16">
                  <c:v>49.648779211816894</c:v>
                </c:pt>
                <c:pt idx="17">
                  <c:v>50.042949880307475</c:v>
                </c:pt>
                <c:pt idx="18">
                  <c:v>49.770793273176132</c:v>
                </c:pt>
                <c:pt idx="19">
                  <c:v>49.774422922448601</c:v>
                </c:pt>
                <c:pt idx="20">
                  <c:v>50.078838624256605</c:v>
                </c:pt>
                <c:pt idx="21">
                  <c:v>49.920152480631899</c:v>
                </c:pt>
                <c:pt idx="22">
                  <c:v>35.540835870667983</c:v>
                </c:pt>
                <c:pt idx="23">
                  <c:v>36.346857118753526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35.948123804149617</c:v>
                </c:pt>
                <c:pt idx="28">
                  <c:v>49.94670959427178</c:v>
                </c:pt>
                <c:pt idx="29">
                  <c:v>49.707662146901242</c:v>
                </c:pt>
                <c:pt idx="30">
                  <c:v>48.898059415505152</c:v>
                </c:pt>
                <c:pt idx="31">
                  <c:v>49.640898118587607</c:v>
                </c:pt>
                <c:pt idx="32">
                  <c:v>48.949684350288422</c:v>
                </c:pt>
                <c:pt idx="33">
                  <c:v>49.263964530684397</c:v>
                </c:pt>
                <c:pt idx="34">
                  <c:v>50.207880799206045</c:v>
                </c:pt>
                <c:pt idx="35">
                  <c:v>50.08391348563557</c:v>
                </c:pt>
                <c:pt idx="36">
                  <c:v>48.853233419011381</c:v>
                </c:pt>
                <c:pt idx="37">
                  <c:v>48.904351266300885</c:v>
                </c:pt>
                <c:pt idx="38">
                  <c:v>49.052743714092628</c:v>
                </c:pt>
                <c:pt idx="39">
                  <c:v>48.958454769466094</c:v>
                </c:pt>
                <c:pt idx="40">
                  <c:v>48.630646350912116</c:v>
                </c:pt>
                <c:pt idx="41">
                  <c:v>49.006420100226087</c:v>
                </c:pt>
                <c:pt idx="42" formatCode="General">
                  <c:v>48.5</c:v>
                </c:pt>
                <c:pt idx="43" formatCode="General">
                  <c:v>51.5</c:v>
                </c:pt>
                <c:pt idx="44" formatCode="General">
                  <c:v>51.5</c:v>
                </c:pt>
                <c:pt idx="45" formatCode="General">
                  <c:v>48.5</c:v>
                </c:pt>
                <c:pt idx="46" formatCode="General">
                  <c:v>48.5</c:v>
                </c:pt>
              </c:numCache>
            </c:numRef>
          </c:xVal>
          <c:yVal>
            <c:numRef>
              <c:f>'for Graphing'!$H$160:$H$206</c:f>
              <c:numCache>
                <c:formatCode>General</c:formatCode>
                <c:ptCount val="47"/>
                <c:pt idx="36" formatCode="0.0%">
                  <c:v>-0.15317390200602587</c:v>
                </c:pt>
                <c:pt idx="37" formatCode="0.0%">
                  <c:v>-5.3351801798749515E-2</c:v>
                </c:pt>
                <c:pt idx="38" formatCode="0.0%">
                  <c:v>0.24499223337844031</c:v>
                </c:pt>
                <c:pt idx="39" formatCode="0.0%">
                  <c:v>-9.4636319156150214E-2</c:v>
                </c:pt>
                <c:pt idx="40" formatCode="0.0%">
                  <c:v>1.2740596597515122E-2</c:v>
                </c:pt>
                <c:pt idx="41" formatCode="0.0%">
                  <c:v>-3.5223945970426739E-2</c:v>
                </c:pt>
              </c:numCache>
            </c:numRef>
          </c:yVal>
          <c:smooth val="0"/>
        </c:ser>
        <c:ser>
          <c:idx val="6"/>
          <c:order val="6"/>
          <c:tx>
            <c:strRef>
              <c:f>'for Graphing'!$I$159</c:f>
              <c:strCache>
                <c:ptCount val="1"/>
                <c:pt idx="0">
                  <c:v>3% Error</c:v>
                </c:pt>
              </c:strCache>
            </c:strRef>
          </c:tx>
          <c:spPr>
            <a:ln w="12700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xVal>
            <c:numRef>
              <c:f>'for Graphing'!$B$160:$B$206</c:f>
              <c:numCache>
                <c:formatCode>0.0</c:formatCode>
                <c:ptCount val="47"/>
                <c:pt idx="0">
                  <c:v>49.682157581984953</c:v>
                </c:pt>
                <c:pt idx="1">
                  <c:v>49.557725980030305</c:v>
                </c:pt>
                <c:pt idx="2">
                  <c:v>50.276108852235204</c:v>
                </c:pt>
                <c:pt idx="3">
                  <c:v>49.75810154221297</c:v>
                </c:pt>
                <c:pt idx="4">
                  <c:v>50.08323210638023</c:v>
                </c:pt>
                <c:pt idx="5">
                  <c:v>50.106067932964159</c:v>
                </c:pt>
                <c:pt idx="6">
                  <c:v>49.688324545322295</c:v>
                </c:pt>
                <c:pt idx="7">
                  <c:v>49.985600517961728</c:v>
                </c:pt>
                <c:pt idx="8">
                  <c:v>50.305105169490894</c:v>
                </c:pt>
                <c:pt idx="9">
                  <c:v>50.299695099840676</c:v>
                </c:pt>
                <c:pt idx="10">
                  <c:v>50.10252429433794</c:v>
                </c:pt>
                <c:pt idx="11">
                  <c:v>50.358366402085352</c:v>
                </c:pt>
                <c:pt idx="12">
                  <c:v>50.40666858153368</c:v>
                </c:pt>
                <c:pt idx="13">
                  <c:v>50.351390938673077</c:v>
                </c:pt>
                <c:pt idx="14">
                  <c:v>49.875492429288784</c:v>
                </c:pt>
                <c:pt idx="15">
                  <c:v>50.018638694156635</c:v>
                </c:pt>
                <c:pt idx="16">
                  <c:v>49.648779211816894</c:v>
                </c:pt>
                <c:pt idx="17">
                  <c:v>50.042949880307475</c:v>
                </c:pt>
                <c:pt idx="18">
                  <c:v>49.770793273176132</c:v>
                </c:pt>
                <c:pt idx="19">
                  <c:v>49.774422922448601</c:v>
                </c:pt>
                <c:pt idx="20">
                  <c:v>50.078838624256605</c:v>
                </c:pt>
                <c:pt idx="21">
                  <c:v>49.920152480631899</c:v>
                </c:pt>
                <c:pt idx="22">
                  <c:v>35.540835870667983</c:v>
                </c:pt>
                <c:pt idx="23">
                  <c:v>36.346857118753526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35.948123804149617</c:v>
                </c:pt>
                <c:pt idx="28">
                  <c:v>49.94670959427178</c:v>
                </c:pt>
                <c:pt idx="29">
                  <c:v>49.707662146901242</c:v>
                </c:pt>
                <c:pt idx="30">
                  <c:v>48.898059415505152</c:v>
                </c:pt>
                <c:pt idx="31">
                  <c:v>49.640898118587607</c:v>
                </c:pt>
                <c:pt idx="32">
                  <c:v>48.949684350288422</c:v>
                </c:pt>
                <c:pt idx="33">
                  <c:v>49.263964530684397</c:v>
                </c:pt>
                <c:pt idx="34">
                  <c:v>50.207880799206045</c:v>
                </c:pt>
                <c:pt idx="35">
                  <c:v>50.08391348563557</c:v>
                </c:pt>
                <c:pt idx="36">
                  <c:v>48.853233419011381</c:v>
                </c:pt>
                <c:pt idx="37">
                  <c:v>48.904351266300885</c:v>
                </c:pt>
                <c:pt idx="38">
                  <c:v>49.052743714092628</c:v>
                </c:pt>
                <c:pt idx="39">
                  <c:v>48.958454769466094</c:v>
                </c:pt>
                <c:pt idx="40">
                  <c:v>48.630646350912116</c:v>
                </c:pt>
                <c:pt idx="41">
                  <c:v>49.006420100226087</c:v>
                </c:pt>
                <c:pt idx="42" formatCode="General">
                  <c:v>48.5</c:v>
                </c:pt>
                <c:pt idx="43" formatCode="General">
                  <c:v>51.5</c:v>
                </c:pt>
                <c:pt idx="44" formatCode="General">
                  <c:v>51.5</c:v>
                </c:pt>
                <c:pt idx="45" formatCode="General">
                  <c:v>48.5</c:v>
                </c:pt>
                <c:pt idx="46" formatCode="General">
                  <c:v>48.5</c:v>
                </c:pt>
              </c:numCache>
            </c:numRef>
          </c:xVal>
          <c:yVal>
            <c:numRef>
              <c:f>'for Graphing'!$I$160:$I$206</c:f>
              <c:numCache>
                <c:formatCode>General</c:formatCode>
                <c:ptCount val="47"/>
                <c:pt idx="42" formatCode="0%">
                  <c:v>0.03</c:v>
                </c:pt>
                <c:pt idx="43" formatCode="0%">
                  <c:v>0.03</c:v>
                </c:pt>
                <c:pt idx="44" formatCode="0%">
                  <c:v>-0.03</c:v>
                </c:pt>
                <c:pt idx="45" formatCode="0%">
                  <c:v>-0.03</c:v>
                </c:pt>
                <c:pt idx="46" formatCode="0%">
                  <c:v>0.03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93120504"/>
        <c:axId val="393120896"/>
      </c:scatterChart>
      <c:valAx>
        <c:axId val="393120504"/>
        <c:scaling>
          <c:orientation val="minMax"/>
          <c:max val="60"/>
          <c:min val="30"/>
        </c:scaling>
        <c:delete val="0"/>
        <c:axPos val="b"/>
        <c:majorGridlines>
          <c:spPr>
            <a:ln w="6350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ysDot"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 b="0" i="0" baseline="0">
                    <a:effectLst/>
                  </a:rPr>
                  <a:t>Insertion Loss - Flow Rate (CFM)</a:t>
                </a:r>
                <a:endParaRPr lang="en-US">
                  <a:effectLst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93120896"/>
        <c:crossesAt val="-0.2"/>
        <c:crossBetween val="midCat"/>
      </c:valAx>
      <c:valAx>
        <c:axId val="393120896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ysDot"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/>
                  <a:t>Error (% of Flow Rate)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%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9312050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400" dirty="0" smtClean="0"/>
              <a:t>4</a:t>
            </a:r>
            <a:r>
              <a:rPr lang="en-US" sz="2400" baseline="0" dirty="0" smtClean="0"/>
              <a:t> x 12 inch </a:t>
            </a:r>
            <a:r>
              <a:rPr lang="en-US" sz="2400" dirty="0" smtClean="0"/>
              <a:t>3-Way </a:t>
            </a:r>
            <a:r>
              <a:rPr lang="en-US" sz="2400" b="0" i="0" u="none" strike="noStrike" baseline="0" dirty="0" smtClean="0">
                <a:effectLst/>
              </a:rPr>
              <a:t>at 100 CFM </a:t>
            </a:r>
            <a:r>
              <a:rPr lang="en-US" sz="2000" b="0" i="0" u="none" strike="noStrike" baseline="0" dirty="0" smtClean="0">
                <a:effectLst/>
              </a:rPr>
              <a:t>(170 m</a:t>
            </a:r>
            <a:r>
              <a:rPr lang="en-US" sz="2000" b="0" i="0" u="none" strike="noStrike" baseline="30000" dirty="0" smtClean="0">
                <a:effectLst/>
              </a:rPr>
              <a:t>3</a:t>
            </a:r>
            <a:r>
              <a:rPr lang="en-US" sz="2000" b="0" i="0" u="none" strike="noStrike" baseline="0" dirty="0" smtClean="0">
                <a:effectLst/>
              </a:rPr>
              <a:t>/h)  </a:t>
            </a:r>
            <a:endParaRPr lang="en-US" sz="20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'for Graphing'!$C$221</c:f>
              <c:strCache>
                <c:ptCount val="1"/>
                <c:pt idx="0">
                  <c:v>Hood D*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'for Graphing'!$B$222:$B$268</c:f>
              <c:numCache>
                <c:formatCode>0.0</c:formatCode>
                <c:ptCount val="47"/>
                <c:pt idx="0">
                  <c:v>99.370628345405862</c:v>
                </c:pt>
                <c:pt idx="1">
                  <c:v>99.789785748072376</c:v>
                </c:pt>
                <c:pt idx="2">
                  <c:v>100.65280453122618</c:v>
                </c:pt>
                <c:pt idx="3">
                  <c:v>99.883761563306862</c:v>
                </c:pt>
                <c:pt idx="4">
                  <c:v>100.91240014357672</c:v>
                </c:pt>
                <c:pt idx="5">
                  <c:v>100.27982624454056</c:v>
                </c:pt>
                <c:pt idx="6">
                  <c:v>100.4438537076107</c:v>
                </c:pt>
                <c:pt idx="7">
                  <c:v>99.244586624153101</c:v>
                </c:pt>
                <c:pt idx="8">
                  <c:v>99.78034865996392</c:v>
                </c:pt>
                <c:pt idx="9">
                  <c:v>99.957243315715729</c:v>
                </c:pt>
                <c:pt idx="10">
                  <c:v>99.95798472748649</c:v>
                </c:pt>
                <c:pt idx="11">
                  <c:v>100.47188457722915</c:v>
                </c:pt>
                <c:pt idx="12">
                  <c:v>99.836667323205887</c:v>
                </c:pt>
                <c:pt idx="13">
                  <c:v>99.984316026734717</c:v>
                </c:pt>
                <c:pt idx="14">
                  <c:v>99.64983598869361</c:v>
                </c:pt>
                <c:pt idx="15">
                  <c:v>99.36084284128971</c:v>
                </c:pt>
                <c:pt idx="16">
                  <c:v>99.373016000946265</c:v>
                </c:pt>
                <c:pt idx="17">
                  <c:v>99.145746629888777</c:v>
                </c:pt>
                <c:pt idx="18">
                  <c:v>99.25521409960588</c:v>
                </c:pt>
                <c:pt idx="19">
                  <c:v>98.791007440132873</c:v>
                </c:pt>
                <c:pt idx="20">
                  <c:v>99.10992663614438</c:v>
                </c:pt>
                <c:pt idx="21">
                  <c:v>99.509532098701456</c:v>
                </c:pt>
                <c:pt idx="22">
                  <c:v>69.955007556419289</c:v>
                </c:pt>
                <c:pt idx="23">
                  <c:v>71.350580586464275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71.498704681039655</c:v>
                </c:pt>
                <c:pt idx="28">
                  <c:v>99.455606863917836</c:v>
                </c:pt>
                <c:pt idx="29">
                  <c:v>99.185199369288938</c:v>
                </c:pt>
                <c:pt idx="30">
                  <c:v>98.400020909092035</c:v>
                </c:pt>
                <c:pt idx="31">
                  <c:v>98.805573741987359</c:v>
                </c:pt>
                <c:pt idx="32">
                  <c:v>98.749882630444375</c:v>
                </c:pt>
                <c:pt idx="33">
                  <c:v>97.790561511133689</c:v>
                </c:pt>
                <c:pt idx="34">
                  <c:v>98.665854357552405</c:v>
                </c:pt>
                <c:pt idx="35">
                  <c:v>99.136466081156556</c:v>
                </c:pt>
                <c:pt idx="36">
                  <c:v>97.061534929330989</c:v>
                </c:pt>
                <c:pt idx="37">
                  <c:v>97.658576110181272</c:v>
                </c:pt>
                <c:pt idx="38">
                  <c:v>96.809413642141038</c:v>
                </c:pt>
                <c:pt idx="39">
                  <c:v>96.643307841139446</c:v>
                </c:pt>
                <c:pt idx="40">
                  <c:v>96.763777034667058</c:v>
                </c:pt>
                <c:pt idx="41">
                  <c:v>97.124826723493101</c:v>
                </c:pt>
                <c:pt idx="42" formatCode="General">
                  <c:v>96.5</c:v>
                </c:pt>
                <c:pt idx="43" formatCode="General">
                  <c:v>102.5</c:v>
                </c:pt>
                <c:pt idx="44" formatCode="General">
                  <c:v>102.5</c:v>
                </c:pt>
                <c:pt idx="45" formatCode="General">
                  <c:v>96.5</c:v>
                </c:pt>
                <c:pt idx="46" formatCode="General">
                  <c:v>96.5</c:v>
                </c:pt>
              </c:numCache>
            </c:numRef>
          </c:xVal>
          <c:yVal>
            <c:numRef>
              <c:f>'for Graphing'!$C$222:$C$268</c:f>
              <c:numCache>
                <c:formatCode>0.0%</c:formatCode>
                <c:ptCount val="47"/>
                <c:pt idx="1">
                  <c:v>1.4176522530476294E-2</c:v>
                </c:pt>
                <c:pt idx="2">
                  <c:v>1.2956815962803344E-2</c:v>
                </c:pt>
                <c:pt idx="3">
                  <c:v>1.3602810272047964E-2</c:v>
                </c:pt>
                <c:pt idx="4">
                  <c:v>1.3820408450761443E-2</c:v>
                </c:pt>
                <c:pt idx="5">
                  <c:v>1.3441065142318409E-2</c:v>
                </c:pt>
                <c:pt idx="6">
                  <c:v>1.3093342580978377E-2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'for Graphing'!$D$221</c:f>
              <c:strCache>
                <c:ptCount val="1"/>
                <c:pt idx="0">
                  <c:v>Hood A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2"/>
                </a:solidFill>
              </a:ln>
              <a:effectLst/>
            </c:spPr>
          </c:marker>
          <c:dPt>
            <c:idx val="8"/>
            <c:marker>
              <c:symbol val="square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9"/>
            <c:marker>
              <c:symbol val="diamond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10"/>
            <c:marker>
              <c:symbol val="triangle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11"/>
            <c:marker>
              <c:symbol val="x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12"/>
            <c:marker>
              <c:symbol val="star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13"/>
            <c:marker>
              <c:symbol val="plus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xVal>
            <c:numRef>
              <c:f>'for Graphing'!$B$222:$B$268</c:f>
              <c:numCache>
                <c:formatCode>0.0</c:formatCode>
                <c:ptCount val="47"/>
                <c:pt idx="0">
                  <c:v>99.370628345405862</c:v>
                </c:pt>
                <c:pt idx="1">
                  <c:v>99.789785748072376</c:v>
                </c:pt>
                <c:pt idx="2">
                  <c:v>100.65280453122618</c:v>
                </c:pt>
                <c:pt idx="3">
                  <c:v>99.883761563306862</c:v>
                </c:pt>
                <c:pt idx="4">
                  <c:v>100.91240014357672</c:v>
                </c:pt>
                <c:pt idx="5">
                  <c:v>100.27982624454056</c:v>
                </c:pt>
                <c:pt idx="6">
                  <c:v>100.4438537076107</c:v>
                </c:pt>
                <c:pt idx="7">
                  <c:v>99.244586624153101</c:v>
                </c:pt>
                <c:pt idx="8">
                  <c:v>99.78034865996392</c:v>
                </c:pt>
                <c:pt idx="9">
                  <c:v>99.957243315715729</c:v>
                </c:pt>
                <c:pt idx="10">
                  <c:v>99.95798472748649</c:v>
                </c:pt>
                <c:pt idx="11">
                  <c:v>100.47188457722915</c:v>
                </c:pt>
                <c:pt idx="12">
                  <c:v>99.836667323205887</c:v>
                </c:pt>
                <c:pt idx="13">
                  <c:v>99.984316026734717</c:v>
                </c:pt>
                <c:pt idx="14">
                  <c:v>99.64983598869361</c:v>
                </c:pt>
                <c:pt idx="15">
                  <c:v>99.36084284128971</c:v>
                </c:pt>
                <c:pt idx="16">
                  <c:v>99.373016000946265</c:v>
                </c:pt>
                <c:pt idx="17">
                  <c:v>99.145746629888777</c:v>
                </c:pt>
                <c:pt idx="18">
                  <c:v>99.25521409960588</c:v>
                </c:pt>
                <c:pt idx="19">
                  <c:v>98.791007440132873</c:v>
                </c:pt>
                <c:pt idx="20">
                  <c:v>99.10992663614438</c:v>
                </c:pt>
                <c:pt idx="21">
                  <c:v>99.509532098701456</c:v>
                </c:pt>
                <c:pt idx="22">
                  <c:v>69.955007556419289</c:v>
                </c:pt>
                <c:pt idx="23">
                  <c:v>71.350580586464275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71.498704681039655</c:v>
                </c:pt>
                <c:pt idx="28">
                  <c:v>99.455606863917836</c:v>
                </c:pt>
                <c:pt idx="29">
                  <c:v>99.185199369288938</c:v>
                </c:pt>
                <c:pt idx="30">
                  <c:v>98.400020909092035</c:v>
                </c:pt>
                <c:pt idx="31">
                  <c:v>98.805573741987359</c:v>
                </c:pt>
                <c:pt idx="32">
                  <c:v>98.749882630444375</c:v>
                </c:pt>
                <c:pt idx="33">
                  <c:v>97.790561511133689</c:v>
                </c:pt>
                <c:pt idx="34">
                  <c:v>98.665854357552405</c:v>
                </c:pt>
                <c:pt idx="35">
                  <c:v>99.136466081156556</c:v>
                </c:pt>
                <c:pt idx="36">
                  <c:v>97.061534929330989</c:v>
                </c:pt>
                <c:pt idx="37">
                  <c:v>97.658576110181272</c:v>
                </c:pt>
                <c:pt idx="38">
                  <c:v>96.809413642141038</c:v>
                </c:pt>
                <c:pt idx="39">
                  <c:v>96.643307841139446</c:v>
                </c:pt>
                <c:pt idx="40">
                  <c:v>96.763777034667058</c:v>
                </c:pt>
                <c:pt idx="41">
                  <c:v>97.124826723493101</c:v>
                </c:pt>
                <c:pt idx="42" formatCode="General">
                  <c:v>96.5</c:v>
                </c:pt>
                <c:pt idx="43" formatCode="General">
                  <c:v>102.5</c:v>
                </c:pt>
                <c:pt idx="44" formatCode="General">
                  <c:v>102.5</c:v>
                </c:pt>
                <c:pt idx="45" formatCode="General">
                  <c:v>96.5</c:v>
                </c:pt>
                <c:pt idx="46" formatCode="General">
                  <c:v>96.5</c:v>
                </c:pt>
              </c:numCache>
            </c:numRef>
          </c:xVal>
          <c:yVal>
            <c:numRef>
              <c:f>'for Graphing'!$D$222:$D$268</c:f>
              <c:numCache>
                <c:formatCode>General</c:formatCode>
                <c:ptCount val="47"/>
                <c:pt idx="8" formatCode="0.0%">
                  <c:v>0.20865482652286818</c:v>
                </c:pt>
                <c:pt idx="9" formatCode="0.0%">
                  <c:v>0.13448506819886205</c:v>
                </c:pt>
                <c:pt idx="10" formatCode="0.0%">
                  <c:v>0.18649851058258995</c:v>
                </c:pt>
                <c:pt idx="11" formatCode="0.0%">
                  <c:v>0.18938746399391584</c:v>
                </c:pt>
                <c:pt idx="12" formatCode="0.0%">
                  <c:v>0.23902373062534468</c:v>
                </c:pt>
                <c:pt idx="13" formatCode="0.0%">
                  <c:v>0.15018039398549521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'for Graphing'!$E$221</c:f>
              <c:strCache>
                <c:ptCount val="1"/>
                <c:pt idx="0">
                  <c:v>Hood C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3"/>
                </a:solidFill>
              </a:ln>
              <a:effectLst/>
            </c:spPr>
          </c:marker>
          <c:dPt>
            <c:idx val="15"/>
            <c:marker>
              <c:symbol val="square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dPt>
            <c:idx val="16"/>
            <c:marker>
              <c:symbol val="diamond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dPt>
            <c:idx val="17"/>
            <c:marker>
              <c:symbol val="triangle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dPt>
            <c:idx val="18"/>
            <c:marker>
              <c:symbol val="x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dPt>
            <c:idx val="19"/>
            <c:marker>
              <c:symbol val="star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dPt>
            <c:idx val="20"/>
            <c:marker>
              <c:symbol val="plus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xVal>
            <c:numRef>
              <c:f>'for Graphing'!$B$222:$B$268</c:f>
              <c:numCache>
                <c:formatCode>0.0</c:formatCode>
                <c:ptCount val="47"/>
                <c:pt idx="0">
                  <c:v>99.370628345405862</c:v>
                </c:pt>
                <c:pt idx="1">
                  <c:v>99.789785748072376</c:v>
                </c:pt>
                <c:pt idx="2">
                  <c:v>100.65280453122618</c:v>
                </c:pt>
                <c:pt idx="3">
                  <c:v>99.883761563306862</c:v>
                </c:pt>
                <c:pt idx="4">
                  <c:v>100.91240014357672</c:v>
                </c:pt>
                <c:pt idx="5">
                  <c:v>100.27982624454056</c:v>
                </c:pt>
                <c:pt idx="6">
                  <c:v>100.4438537076107</c:v>
                </c:pt>
                <c:pt idx="7">
                  <c:v>99.244586624153101</c:v>
                </c:pt>
                <c:pt idx="8">
                  <c:v>99.78034865996392</c:v>
                </c:pt>
                <c:pt idx="9">
                  <c:v>99.957243315715729</c:v>
                </c:pt>
                <c:pt idx="10">
                  <c:v>99.95798472748649</c:v>
                </c:pt>
                <c:pt idx="11">
                  <c:v>100.47188457722915</c:v>
                </c:pt>
                <c:pt idx="12">
                  <c:v>99.836667323205887</c:v>
                </c:pt>
                <c:pt idx="13">
                  <c:v>99.984316026734717</c:v>
                </c:pt>
                <c:pt idx="14">
                  <c:v>99.64983598869361</c:v>
                </c:pt>
                <c:pt idx="15">
                  <c:v>99.36084284128971</c:v>
                </c:pt>
                <c:pt idx="16">
                  <c:v>99.373016000946265</c:v>
                </c:pt>
                <c:pt idx="17">
                  <c:v>99.145746629888777</c:v>
                </c:pt>
                <c:pt idx="18">
                  <c:v>99.25521409960588</c:v>
                </c:pt>
                <c:pt idx="19">
                  <c:v>98.791007440132873</c:v>
                </c:pt>
                <c:pt idx="20">
                  <c:v>99.10992663614438</c:v>
                </c:pt>
                <c:pt idx="21">
                  <c:v>99.509532098701456</c:v>
                </c:pt>
                <c:pt idx="22">
                  <c:v>69.955007556419289</c:v>
                </c:pt>
                <c:pt idx="23">
                  <c:v>71.350580586464275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71.498704681039655</c:v>
                </c:pt>
                <c:pt idx="28">
                  <c:v>99.455606863917836</c:v>
                </c:pt>
                <c:pt idx="29">
                  <c:v>99.185199369288938</c:v>
                </c:pt>
                <c:pt idx="30">
                  <c:v>98.400020909092035</c:v>
                </c:pt>
                <c:pt idx="31">
                  <c:v>98.805573741987359</c:v>
                </c:pt>
                <c:pt idx="32">
                  <c:v>98.749882630444375</c:v>
                </c:pt>
                <c:pt idx="33">
                  <c:v>97.790561511133689</c:v>
                </c:pt>
                <c:pt idx="34">
                  <c:v>98.665854357552405</c:v>
                </c:pt>
                <c:pt idx="35">
                  <c:v>99.136466081156556</c:v>
                </c:pt>
                <c:pt idx="36">
                  <c:v>97.061534929330989</c:v>
                </c:pt>
                <c:pt idx="37">
                  <c:v>97.658576110181272</c:v>
                </c:pt>
                <c:pt idx="38">
                  <c:v>96.809413642141038</c:v>
                </c:pt>
                <c:pt idx="39">
                  <c:v>96.643307841139446</c:v>
                </c:pt>
                <c:pt idx="40">
                  <c:v>96.763777034667058</c:v>
                </c:pt>
                <c:pt idx="41">
                  <c:v>97.124826723493101</c:v>
                </c:pt>
                <c:pt idx="42" formatCode="General">
                  <c:v>96.5</c:v>
                </c:pt>
                <c:pt idx="43" formatCode="General">
                  <c:v>102.5</c:v>
                </c:pt>
                <c:pt idx="44" formatCode="General">
                  <c:v>102.5</c:v>
                </c:pt>
                <c:pt idx="45" formatCode="General">
                  <c:v>96.5</c:v>
                </c:pt>
                <c:pt idx="46" formatCode="General">
                  <c:v>96.5</c:v>
                </c:pt>
              </c:numCache>
            </c:numRef>
          </c:xVal>
          <c:yVal>
            <c:numRef>
              <c:f>'for Graphing'!$E$222:$E$268</c:f>
              <c:numCache>
                <c:formatCode>General</c:formatCode>
                <c:ptCount val="47"/>
                <c:pt idx="15" formatCode="0.0%">
                  <c:v>-6.401760149569144E-2</c:v>
                </c:pt>
                <c:pt idx="16" formatCode="0.0%">
                  <c:v>-4.4006071033454629E-2</c:v>
                </c:pt>
                <c:pt idx="17" formatCode="0.0%">
                  <c:v>-5.190083089593199E-2</c:v>
                </c:pt>
                <c:pt idx="18" formatCode="0.0%">
                  <c:v>-2.272136653035374E-2</c:v>
                </c:pt>
                <c:pt idx="19" formatCode="0.0%">
                  <c:v>-1.812925575456065E-2</c:v>
                </c:pt>
                <c:pt idx="20" formatCode="0.0%">
                  <c:v>-6.1647978598302705E-2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'for Graphing'!$F$221</c:f>
              <c:strCache>
                <c:ptCount val="1"/>
                <c:pt idx="0">
                  <c:v>Hood B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4"/>
                </a:solidFill>
              </a:ln>
              <a:effectLst/>
            </c:spPr>
          </c:marker>
          <c:dPt>
            <c:idx val="22"/>
            <c:marker>
              <c:symbol val="square"/>
              <c:size val="5"/>
              <c:spPr>
                <a:noFill/>
                <a:ln w="9525">
                  <a:solidFill>
                    <a:schemeClr val="accent4"/>
                  </a:solidFill>
                </a:ln>
                <a:effectLst/>
              </c:spPr>
            </c:marker>
            <c:bubble3D val="0"/>
          </c:dPt>
          <c:dPt>
            <c:idx val="23"/>
            <c:marker>
              <c:symbol val="diamond"/>
              <c:size val="5"/>
              <c:spPr>
                <a:noFill/>
                <a:ln w="9525">
                  <a:solidFill>
                    <a:schemeClr val="accent4"/>
                  </a:solidFill>
                </a:ln>
                <a:effectLst/>
              </c:spPr>
            </c:marker>
            <c:bubble3D val="0"/>
          </c:dPt>
          <c:dPt>
            <c:idx val="27"/>
            <c:marker>
              <c:symbol val="plus"/>
              <c:size val="5"/>
              <c:spPr>
                <a:noFill/>
                <a:ln w="9525">
                  <a:solidFill>
                    <a:schemeClr val="accent4"/>
                  </a:solidFill>
                </a:ln>
                <a:effectLst/>
              </c:spPr>
            </c:marker>
            <c:bubble3D val="0"/>
          </c:dPt>
          <c:xVal>
            <c:numRef>
              <c:f>'for Graphing'!$B$222:$B$268</c:f>
              <c:numCache>
                <c:formatCode>0.0</c:formatCode>
                <c:ptCount val="47"/>
                <c:pt idx="0">
                  <c:v>99.370628345405862</c:v>
                </c:pt>
                <c:pt idx="1">
                  <c:v>99.789785748072376</c:v>
                </c:pt>
                <c:pt idx="2">
                  <c:v>100.65280453122618</c:v>
                </c:pt>
                <c:pt idx="3">
                  <c:v>99.883761563306862</c:v>
                </c:pt>
                <c:pt idx="4">
                  <c:v>100.91240014357672</c:v>
                </c:pt>
                <c:pt idx="5">
                  <c:v>100.27982624454056</c:v>
                </c:pt>
                <c:pt idx="6">
                  <c:v>100.4438537076107</c:v>
                </c:pt>
                <c:pt idx="7">
                  <c:v>99.244586624153101</c:v>
                </c:pt>
                <c:pt idx="8">
                  <c:v>99.78034865996392</c:v>
                </c:pt>
                <c:pt idx="9">
                  <c:v>99.957243315715729</c:v>
                </c:pt>
                <c:pt idx="10">
                  <c:v>99.95798472748649</c:v>
                </c:pt>
                <c:pt idx="11">
                  <c:v>100.47188457722915</c:v>
                </c:pt>
                <c:pt idx="12">
                  <c:v>99.836667323205887</c:v>
                </c:pt>
                <c:pt idx="13">
                  <c:v>99.984316026734717</c:v>
                </c:pt>
                <c:pt idx="14">
                  <c:v>99.64983598869361</c:v>
                </c:pt>
                <c:pt idx="15">
                  <c:v>99.36084284128971</c:v>
                </c:pt>
                <c:pt idx="16">
                  <c:v>99.373016000946265</c:v>
                </c:pt>
                <c:pt idx="17">
                  <c:v>99.145746629888777</c:v>
                </c:pt>
                <c:pt idx="18">
                  <c:v>99.25521409960588</c:v>
                </c:pt>
                <c:pt idx="19">
                  <c:v>98.791007440132873</c:v>
                </c:pt>
                <c:pt idx="20">
                  <c:v>99.10992663614438</c:v>
                </c:pt>
                <c:pt idx="21">
                  <c:v>99.509532098701456</c:v>
                </c:pt>
                <c:pt idx="22">
                  <c:v>69.955007556419289</c:v>
                </c:pt>
                <c:pt idx="23">
                  <c:v>71.350580586464275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71.498704681039655</c:v>
                </c:pt>
                <c:pt idx="28">
                  <c:v>99.455606863917836</c:v>
                </c:pt>
                <c:pt idx="29">
                  <c:v>99.185199369288938</c:v>
                </c:pt>
                <c:pt idx="30">
                  <c:v>98.400020909092035</c:v>
                </c:pt>
                <c:pt idx="31">
                  <c:v>98.805573741987359</c:v>
                </c:pt>
                <c:pt idx="32">
                  <c:v>98.749882630444375</c:v>
                </c:pt>
                <c:pt idx="33">
                  <c:v>97.790561511133689</c:v>
                </c:pt>
                <c:pt idx="34">
                  <c:v>98.665854357552405</c:v>
                </c:pt>
                <c:pt idx="35">
                  <c:v>99.136466081156556</c:v>
                </c:pt>
                <c:pt idx="36">
                  <c:v>97.061534929330989</c:v>
                </c:pt>
                <c:pt idx="37">
                  <c:v>97.658576110181272</c:v>
                </c:pt>
                <c:pt idx="38">
                  <c:v>96.809413642141038</c:v>
                </c:pt>
                <c:pt idx="39">
                  <c:v>96.643307841139446</c:v>
                </c:pt>
                <c:pt idx="40">
                  <c:v>96.763777034667058</c:v>
                </c:pt>
                <c:pt idx="41">
                  <c:v>97.124826723493101</c:v>
                </c:pt>
                <c:pt idx="42" formatCode="General">
                  <c:v>96.5</c:v>
                </c:pt>
                <c:pt idx="43" formatCode="General">
                  <c:v>102.5</c:v>
                </c:pt>
                <c:pt idx="44" formatCode="General">
                  <c:v>102.5</c:v>
                </c:pt>
                <c:pt idx="45" formatCode="General">
                  <c:v>96.5</c:v>
                </c:pt>
                <c:pt idx="46" formatCode="General">
                  <c:v>96.5</c:v>
                </c:pt>
              </c:numCache>
            </c:numRef>
          </c:xVal>
          <c:yVal>
            <c:numRef>
              <c:f>'for Graphing'!$F$222:$F$268</c:f>
              <c:numCache>
                <c:formatCode>General</c:formatCode>
                <c:ptCount val="47"/>
                <c:pt idx="22" formatCode="0.0%">
                  <c:v>4.6184455363205271E-2</c:v>
                </c:pt>
                <c:pt idx="23" formatCode="0.0%">
                  <c:v>2.9863278688883343E-2</c:v>
                </c:pt>
                <c:pt idx="27" formatCode="0.0%">
                  <c:v>1.9463785067433962E-2</c:v>
                </c:pt>
              </c:numCache>
            </c:numRef>
          </c:yVal>
          <c:smooth val="0"/>
        </c:ser>
        <c:ser>
          <c:idx val="4"/>
          <c:order val="4"/>
          <c:tx>
            <c:strRef>
              <c:f>'for Graphing'!$G$221</c:f>
              <c:strCache>
                <c:ptCount val="1"/>
                <c:pt idx="0">
                  <c:v>Hood  E*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5"/>
                </a:solidFill>
              </a:ln>
              <a:effectLst/>
            </c:spPr>
          </c:marker>
          <c:dPt>
            <c:idx val="29"/>
            <c:marker>
              <c:symbol val="square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dPt>
            <c:idx val="30"/>
            <c:marker>
              <c:symbol val="diamond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dPt>
            <c:idx val="31"/>
            <c:marker>
              <c:symbol val="triangle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dPt>
            <c:idx val="32"/>
            <c:marker>
              <c:symbol val="x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dPt>
            <c:idx val="33"/>
            <c:marker>
              <c:symbol val="star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dPt>
            <c:idx val="34"/>
            <c:marker>
              <c:symbol val="plus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xVal>
            <c:numRef>
              <c:f>'for Graphing'!$B$222:$B$268</c:f>
              <c:numCache>
                <c:formatCode>0.0</c:formatCode>
                <c:ptCount val="47"/>
                <c:pt idx="0">
                  <c:v>99.370628345405862</c:v>
                </c:pt>
                <c:pt idx="1">
                  <c:v>99.789785748072376</c:v>
                </c:pt>
                <c:pt idx="2">
                  <c:v>100.65280453122618</c:v>
                </c:pt>
                <c:pt idx="3">
                  <c:v>99.883761563306862</c:v>
                </c:pt>
                <c:pt idx="4">
                  <c:v>100.91240014357672</c:v>
                </c:pt>
                <c:pt idx="5">
                  <c:v>100.27982624454056</c:v>
                </c:pt>
                <c:pt idx="6">
                  <c:v>100.4438537076107</c:v>
                </c:pt>
                <c:pt idx="7">
                  <c:v>99.244586624153101</c:v>
                </c:pt>
                <c:pt idx="8">
                  <c:v>99.78034865996392</c:v>
                </c:pt>
                <c:pt idx="9">
                  <c:v>99.957243315715729</c:v>
                </c:pt>
                <c:pt idx="10">
                  <c:v>99.95798472748649</c:v>
                </c:pt>
                <c:pt idx="11">
                  <c:v>100.47188457722915</c:v>
                </c:pt>
                <c:pt idx="12">
                  <c:v>99.836667323205887</c:v>
                </c:pt>
                <c:pt idx="13">
                  <c:v>99.984316026734717</c:v>
                </c:pt>
                <c:pt idx="14">
                  <c:v>99.64983598869361</c:v>
                </c:pt>
                <c:pt idx="15">
                  <c:v>99.36084284128971</c:v>
                </c:pt>
                <c:pt idx="16">
                  <c:v>99.373016000946265</c:v>
                </c:pt>
                <c:pt idx="17">
                  <c:v>99.145746629888777</c:v>
                </c:pt>
                <c:pt idx="18">
                  <c:v>99.25521409960588</c:v>
                </c:pt>
                <c:pt idx="19">
                  <c:v>98.791007440132873</c:v>
                </c:pt>
                <c:pt idx="20">
                  <c:v>99.10992663614438</c:v>
                </c:pt>
                <c:pt idx="21">
                  <c:v>99.509532098701456</c:v>
                </c:pt>
                <c:pt idx="22">
                  <c:v>69.955007556419289</c:v>
                </c:pt>
                <c:pt idx="23">
                  <c:v>71.350580586464275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71.498704681039655</c:v>
                </c:pt>
                <c:pt idx="28">
                  <c:v>99.455606863917836</c:v>
                </c:pt>
                <c:pt idx="29">
                  <c:v>99.185199369288938</c:v>
                </c:pt>
                <c:pt idx="30">
                  <c:v>98.400020909092035</c:v>
                </c:pt>
                <c:pt idx="31">
                  <c:v>98.805573741987359</c:v>
                </c:pt>
                <c:pt idx="32">
                  <c:v>98.749882630444375</c:v>
                </c:pt>
                <c:pt idx="33">
                  <c:v>97.790561511133689</c:v>
                </c:pt>
                <c:pt idx="34">
                  <c:v>98.665854357552405</c:v>
                </c:pt>
                <c:pt idx="35">
                  <c:v>99.136466081156556</c:v>
                </c:pt>
                <c:pt idx="36">
                  <c:v>97.061534929330989</c:v>
                </c:pt>
                <c:pt idx="37">
                  <c:v>97.658576110181272</c:v>
                </c:pt>
                <c:pt idx="38">
                  <c:v>96.809413642141038</c:v>
                </c:pt>
                <c:pt idx="39">
                  <c:v>96.643307841139446</c:v>
                </c:pt>
                <c:pt idx="40">
                  <c:v>96.763777034667058</c:v>
                </c:pt>
                <c:pt idx="41">
                  <c:v>97.124826723493101</c:v>
                </c:pt>
                <c:pt idx="42" formatCode="General">
                  <c:v>96.5</c:v>
                </c:pt>
                <c:pt idx="43" formatCode="General">
                  <c:v>102.5</c:v>
                </c:pt>
                <c:pt idx="44" formatCode="General">
                  <c:v>102.5</c:v>
                </c:pt>
                <c:pt idx="45" formatCode="General">
                  <c:v>96.5</c:v>
                </c:pt>
                <c:pt idx="46" formatCode="General">
                  <c:v>96.5</c:v>
                </c:pt>
              </c:numCache>
            </c:numRef>
          </c:xVal>
          <c:yVal>
            <c:numRef>
              <c:f>'for Graphing'!$G$222:$G$268</c:f>
              <c:numCache>
                <c:formatCode>General</c:formatCode>
                <c:ptCount val="47"/>
                <c:pt idx="29" formatCode="0.0%">
                  <c:v>-2.8553149157481035E-2</c:v>
                </c:pt>
                <c:pt idx="30" formatCode="0.0%">
                  <c:v>-7.3878558794703494E-3</c:v>
                </c:pt>
                <c:pt idx="31" formatCode="0.0%">
                  <c:v>2.3828597665577017E-2</c:v>
                </c:pt>
                <c:pt idx="32" formatCode="0.0%">
                  <c:v>6.4514618716159395E-3</c:v>
                </c:pt>
                <c:pt idx="33" formatCode="0.0%">
                  <c:v>1.6324706569414611E-2</c:v>
                </c:pt>
                <c:pt idx="34" formatCode="0.0%">
                  <c:v>1.6293514330228839E-2</c:v>
                </c:pt>
              </c:numCache>
            </c:numRef>
          </c:yVal>
          <c:smooth val="0"/>
        </c:ser>
        <c:ser>
          <c:idx val="5"/>
          <c:order val="5"/>
          <c:tx>
            <c:strRef>
              <c:f>'for Graphing'!$H$221</c:f>
              <c:strCache>
                <c:ptCount val="1"/>
                <c:pt idx="0">
                  <c:v>Hood F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6"/>
                </a:solidFill>
              </a:ln>
              <a:effectLst/>
            </c:spPr>
          </c:marker>
          <c:dPt>
            <c:idx val="36"/>
            <c:marker>
              <c:symbol val="square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37"/>
            <c:marker>
              <c:symbol val="diamond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38"/>
            <c:marker>
              <c:symbol val="triangle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39"/>
            <c:marker>
              <c:symbol val="x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40"/>
            <c:marker>
              <c:symbol val="star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41"/>
            <c:marker>
              <c:symbol val="plus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xVal>
            <c:numRef>
              <c:f>'for Graphing'!$B$222:$B$268</c:f>
              <c:numCache>
                <c:formatCode>0.0</c:formatCode>
                <c:ptCount val="47"/>
                <c:pt idx="0">
                  <c:v>99.370628345405862</c:v>
                </c:pt>
                <c:pt idx="1">
                  <c:v>99.789785748072376</c:v>
                </c:pt>
                <c:pt idx="2">
                  <c:v>100.65280453122618</c:v>
                </c:pt>
                <c:pt idx="3">
                  <c:v>99.883761563306862</c:v>
                </c:pt>
                <c:pt idx="4">
                  <c:v>100.91240014357672</c:v>
                </c:pt>
                <c:pt idx="5">
                  <c:v>100.27982624454056</c:v>
                </c:pt>
                <c:pt idx="6">
                  <c:v>100.4438537076107</c:v>
                </c:pt>
                <c:pt idx="7">
                  <c:v>99.244586624153101</c:v>
                </c:pt>
                <c:pt idx="8">
                  <c:v>99.78034865996392</c:v>
                </c:pt>
                <c:pt idx="9">
                  <c:v>99.957243315715729</c:v>
                </c:pt>
                <c:pt idx="10">
                  <c:v>99.95798472748649</c:v>
                </c:pt>
                <c:pt idx="11">
                  <c:v>100.47188457722915</c:v>
                </c:pt>
                <c:pt idx="12">
                  <c:v>99.836667323205887</c:v>
                </c:pt>
                <c:pt idx="13">
                  <c:v>99.984316026734717</c:v>
                </c:pt>
                <c:pt idx="14">
                  <c:v>99.64983598869361</c:v>
                </c:pt>
                <c:pt idx="15">
                  <c:v>99.36084284128971</c:v>
                </c:pt>
                <c:pt idx="16">
                  <c:v>99.373016000946265</c:v>
                </c:pt>
                <c:pt idx="17">
                  <c:v>99.145746629888777</c:v>
                </c:pt>
                <c:pt idx="18">
                  <c:v>99.25521409960588</c:v>
                </c:pt>
                <c:pt idx="19">
                  <c:v>98.791007440132873</c:v>
                </c:pt>
                <c:pt idx="20">
                  <c:v>99.10992663614438</c:v>
                </c:pt>
                <c:pt idx="21">
                  <c:v>99.509532098701456</c:v>
                </c:pt>
                <c:pt idx="22">
                  <c:v>69.955007556419289</c:v>
                </c:pt>
                <c:pt idx="23">
                  <c:v>71.350580586464275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71.498704681039655</c:v>
                </c:pt>
                <c:pt idx="28">
                  <c:v>99.455606863917836</c:v>
                </c:pt>
                <c:pt idx="29">
                  <c:v>99.185199369288938</c:v>
                </c:pt>
                <c:pt idx="30">
                  <c:v>98.400020909092035</c:v>
                </c:pt>
                <c:pt idx="31">
                  <c:v>98.805573741987359</c:v>
                </c:pt>
                <c:pt idx="32">
                  <c:v>98.749882630444375</c:v>
                </c:pt>
                <c:pt idx="33">
                  <c:v>97.790561511133689</c:v>
                </c:pt>
                <c:pt idx="34">
                  <c:v>98.665854357552405</c:v>
                </c:pt>
                <c:pt idx="35">
                  <c:v>99.136466081156556</c:v>
                </c:pt>
                <c:pt idx="36">
                  <c:v>97.061534929330989</c:v>
                </c:pt>
                <c:pt idx="37">
                  <c:v>97.658576110181272</c:v>
                </c:pt>
                <c:pt idx="38">
                  <c:v>96.809413642141038</c:v>
                </c:pt>
                <c:pt idx="39">
                  <c:v>96.643307841139446</c:v>
                </c:pt>
                <c:pt idx="40">
                  <c:v>96.763777034667058</c:v>
                </c:pt>
                <c:pt idx="41">
                  <c:v>97.124826723493101</c:v>
                </c:pt>
                <c:pt idx="42" formatCode="General">
                  <c:v>96.5</c:v>
                </c:pt>
                <c:pt idx="43" formatCode="General">
                  <c:v>102.5</c:v>
                </c:pt>
                <c:pt idx="44" formatCode="General">
                  <c:v>102.5</c:v>
                </c:pt>
                <c:pt idx="45" formatCode="General">
                  <c:v>96.5</c:v>
                </c:pt>
                <c:pt idx="46" formatCode="General">
                  <c:v>96.5</c:v>
                </c:pt>
              </c:numCache>
            </c:numRef>
          </c:xVal>
          <c:yVal>
            <c:numRef>
              <c:f>'for Graphing'!$H$222:$H$268</c:f>
              <c:numCache>
                <c:formatCode>General</c:formatCode>
                <c:ptCount val="47"/>
                <c:pt idx="36" formatCode="0.0%">
                  <c:v>-6.636111931533871E-2</c:v>
                </c:pt>
                <c:pt idx="37" formatCode="0.0%">
                  <c:v>4.8965508825177834E-2</c:v>
                </c:pt>
                <c:pt idx="38" formatCode="0.0%">
                  <c:v>-5.3754960612147643E-2</c:v>
                </c:pt>
                <c:pt idx="39" formatCode="0.0%">
                  <c:v>-6.232076640095989E-2</c:v>
                </c:pt>
                <c:pt idx="40" formatCode="0.0%">
                  <c:v>7.7681751280517415E-3</c:v>
                </c:pt>
                <c:pt idx="41" formatCode="0.0%">
                  <c:v>-0.12781934227467664</c:v>
                </c:pt>
              </c:numCache>
            </c:numRef>
          </c:yVal>
          <c:smooth val="0"/>
        </c:ser>
        <c:ser>
          <c:idx val="6"/>
          <c:order val="6"/>
          <c:tx>
            <c:strRef>
              <c:f>'for Graphing'!$I$221</c:f>
              <c:strCache>
                <c:ptCount val="1"/>
                <c:pt idx="0">
                  <c:v>3% Error</c:v>
                </c:pt>
              </c:strCache>
            </c:strRef>
          </c:tx>
          <c:spPr>
            <a:ln w="12700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xVal>
            <c:numRef>
              <c:f>'for Graphing'!$B$222:$B$268</c:f>
              <c:numCache>
                <c:formatCode>0.0</c:formatCode>
                <c:ptCount val="47"/>
                <c:pt idx="0">
                  <c:v>99.370628345405862</c:v>
                </c:pt>
                <c:pt idx="1">
                  <c:v>99.789785748072376</c:v>
                </c:pt>
                <c:pt idx="2">
                  <c:v>100.65280453122618</c:v>
                </c:pt>
                <c:pt idx="3">
                  <c:v>99.883761563306862</c:v>
                </c:pt>
                <c:pt idx="4">
                  <c:v>100.91240014357672</c:v>
                </c:pt>
                <c:pt idx="5">
                  <c:v>100.27982624454056</c:v>
                </c:pt>
                <c:pt idx="6">
                  <c:v>100.4438537076107</c:v>
                </c:pt>
                <c:pt idx="7">
                  <c:v>99.244586624153101</c:v>
                </c:pt>
                <c:pt idx="8">
                  <c:v>99.78034865996392</c:v>
                </c:pt>
                <c:pt idx="9">
                  <c:v>99.957243315715729</c:v>
                </c:pt>
                <c:pt idx="10">
                  <c:v>99.95798472748649</c:v>
                </c:pt>
                <c:pt idx="11">
                  <c:v>100.47188457722915</c:v>
                </c:pt>
                <c:pt idx="12">
                  <c:v>99.836667323205887</c:v>
                </c:pt>
                <c:pt idx="13">
                  <c:v>99.984316026734717</c:v>
                </c:pt>
                <c:pt idx="14">
                  <c:v>99.64983598869361</c:v>
                </c:pt>
                <c:pt idx="15">
                  <c:v>99.36084284128971</c:v>
                </c:pt>
                <c:pt idx="16">
                  <c:v>99.373016000946265</c:v>
                </c:pt>
                <c:pt idx="17">
                  <c:v>99.145746629888777</c:v>
                </c:pt>
                <c:pt idx="18">
                  <c:v>99.25521409960588</c:v>
                </c:pt>
                <c:pt idx="19">
                  <c:v>98.791007440132873</c:v>
                </c:pt>
                <c:pt idx="20">
                  <c:v>99.10992663614438</c:v>
                </c:pt>
                <c:pt idx="21">
                  <c:v>99.509532098701456</c:v>
                </c:pt>
                <c:pt idx="22">
                  <c:v>69.955007556419289</c:v>
                </c:pt>
                <c:pt idx="23">
                  <c:v>71.350580586464275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71.498704681039655</c:v>
                </c:pt>
                <c:pt idx="28">
                  <c:v>99.455606863917836</c:v>
                </c:pt>
                <c:pt idx="29">
                  <c:v>99.185199369288938</c:v>
                </c:pt>
                <c:pt idx="30">
                  <c:v>98.400020909092035</c:v>
                </c:pt>
                <c:pt idx="31">
                  <c:v>98.805573741987359</c:v>
                </c:pt>
                <c:pt idx="32">
                  <c:v>98.749882630444375</c:v>
                </c:pt>
                <c:pt idx="33">
                  <c:v>97.790561511133689</c:v>
                </c:pt>
                <c:pt idx="34">
                  <c:v>98.665854357552405</c:v>
                </c:pt>
                <c:pt idx="35">
                  <c:v>99.136466081156556</c:v>
                </c:pt>
                <c:pt idx="36">
                  <c:v>97.061534929330989</c:v>
                </c:pt>
                <c:pt idx="37">
                  <c:v>97.658576110181272</c:v>
                </c:pt>
                <c:pt idx="38">
                  <c:v>96.809413642141038</c:v>
                </c:pt>
                <c:pt idx="39">
                  <c:v>96.643307841139446</c:v>
                </c:pt>
                <c:pt idx="40">
                  <c:v>96.763777034667058</c:v>
                </c:pt>
                <c:pt idx="41">
                  <c:v>97.124826723493101</c:v>
                </c:pt>
                <c:pt idx="42" formatCode="General">
                  <c:v>96.5</c:v>
                </c:pt>
                <c:pt idx="43" formatCode="General">
                  <c:v>102.5</c:v>
                </c:pt>
                <c:pt idx="44" formatCode="General">
                  <c:v>102.5</c:v>
                </c:pt>
                <c:pt idx="45" formatCode="General">
                  <c:v>96.5</c:v>
                </c:pt>
                <c:pt idx="46" formatCode="General">
                  <c:v>96.5</c:v>
                </c:pt>
              </c:numCache>
            </c:numRef>
          </c:xVal>
          <c:yVal>
            <c:numRef>
              <c:f>'for Graphing'!$I$222:$I$268</c:f>
              <c:numCache>
                <c:formatCode>General</c:formatCode>
                <c:ptCount val="47"/>
                <c:pt idx="42" formatCode="0%">
                  <c:v>0.03</c:v>
                </c:pt>
                <c:pt idx="43" formatCode="0%">
                  <c:v>0.03</c:v>
                </c:pt>
                <c:pt idx="44" formatCode="0%">
                  <c:v>-0.03</c:v>
                </c:pt>
                <c:pt idx="45" formatCode="0%">
                  <c:v>-0.03</c:v>
                </c:pt>
                <c:pt idx="46" formatCode="0%">
                  <c:v>0.03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28198400"/>
        <c:axId val="528198792"/>
      </c:scatterChart>
      <c:valAx>
        <c:axId val="528198400"/>
        <c:scaling>
          <c:orientation val="minMax"/>
          <c:max val="120"/>
          <c:min val="60"/>
        </c:scaling>
        <c:delete val="0"/>
        <c:axPos val="b"/>
        <c:majorGridlines>
          <c:spPr>
            <a:ln w="6350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ysDot"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 b="0" i="0" u="none" strike="noStrike" kern="1200" baseline="0">
                    <a:solidFill>
                      <a:sysClr val="windowText" lastClr="000000">
                        <a:lumMod val="65000"/>
                        <a:lumOff val="35000"/>
                      </a:sys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 b="0" i="0" baseline="0">
                    <a:effectLst/>
                  </a:rPr>
                  <a:t>Insertion Loss - Flow Rate (CFM</a:t>
                </a:r>
                <a:r>
                  <a:rPr lang="en-US" sz="1800" b="0"/>
                  <a:t>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000" b="0" i="0" u="none" strike="noStrike" kern="1200" baseline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28198792"/>
        <c:crossesAt val="-0.2"/>
        <c:crossBetween val="midCat"/>
      </c:valAx>
      <c:valAx>
        <c:axId val="528198792"/>
        <c:scaling>
          <c:orientation val="minMax"/>
          <c:max val="0.5"/>
          <c:min val="-0.2"/>
        </c:scaling>
        <c:delete val="0"/>
        <c:axPos val="l"/>
        <c:majorGridlines>
          <c:spPr>
            <a:ln w="6350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ysDot"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 b="0" i="0" baseline="0">
                    <a:effectLst/>
                  </a:rPr>
                  <a:t>Error (% of Flow Rate)</a:t>
                </a:r>
                <a:endParaRPr lang="en-US" b="0">
                  <a:effectLst/>
                </a:endParaRPr>
              </a:p>
            </c:rich>
          </c:tx>
          <c:layout>
            <c:manualLayout>
              <c:xMode val="edge"/>
              <c:yMode val="edge"/>
              <c:x val="1.5863025618855768E-2"/>
              <c:y val="0.4122857284458458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%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2819840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400" dirty="0"/>
              <a:t>2 inch</a:t>
            </a:r>
            <a:r>
              <a:rPr lang="en-US" sz="2400" baseline="0" dirty="0"/>
              <a:t> Jet at 50 </a:t>
            </a:r>
            <a:r>
              <a:rPr lang="en-US" sz="2400" baseline="0" dirty="0" smtClean="0"/>
              <a:t>CFM </a:t>
            </a:r>
            <a:r>
              <a:rPr lang="en-US" sz="2000" baseline="0" dirty="0" smtClean="0"/>
              <a:t>(85 m</a:t>
            </a:r>
            <a:r>
              <a:rPr lang="en-US" sz="2000" baseline="30000" dirty="0" smtClean="0"/>
              <a:t>3</a:t>
            </a:r>
            <a:r>
              <a:rPr lang="en-US" sz="2000" baseline="0" dirty="0" smtClean="0"/>
              <a:t>/h)</a:t>
            </a:r>
            <a:endParaRPr lang="en-US" sz="20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'for Graphing'!$C$97</c:f>
              <c:strCache>
                <c:ptCount val="1"/>
                <c:pt idx="0">
                  <c:v>Hood D*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1"/>
                </a:solidFill>
              </a:ln>
              <a:effectLst/>
            </c:spPr>
          </c:marker>
          <c:dPt>
            <c:idx val="1"/>
            <c:marker>
              <c:symbol val="square"/>
              <c:size val="5"/>
              <c:spPr>
                <a:noFill/>
                <a:ln w="9525">
                  <a:solidFill>
                    <a:schemeClr val="accent1"/>
                  </a:solidFill>
                </a:ln>
                <a:effectLst/>
              </c:spPr>
            </c:marker>
            <c:bubble3D val="0"/>
          </c:dPt>
          <c:dPt>
            <c:idx val="2"/>
            <c:marker>
              <c:symbol val="diamond"/>
              <c:size val="5"/>
              <c:spPr>
                <a:noFill/>
                <a:ln w="9525">
                  <a:solidFill>
                    <a:schemeClr val="accent1"/>
                  </a:solidFill>
                </a:ln>
                <a:effectLst/>
              </c:spPr>
            </c:marker>
            <c:bubble3D val="0"/>
          </c:dPt>
          <c:dPt>
            <c:idx val="3"/>
            <c:marker>
              <c:symbol val="triangle"/>
              <c:size val="5"/>
              <c:spPr>
                <a:noFill/>
                <a:ln w="9525">
                  <a:solidFill>
                    <a:schemeClr val="accent1"/>
                  </a:solidFill>
                </a:ln>
                <a:effectLst/>
              </c:spPr>
            </c:marker>
            <c:bubble3D val="0"/>
          </c:dPt>
          <c:dPt>
            <c:idx val="4"/>
            <c:marker>
              <c:symbol val="diamond"/>
              <c:size val="5"/>
              <c:spPr>
                <a:noFill/>
                <a:ln w="9525">
                  <a:solidFill>
                    <a:schemeClr val="accent1"/>
                  </a:solidFill>
                </a:ln>
                <a:effectLst/>
              </c:spPr>
            </c:marker>
            <c:bubble3D val="0"/>
          </c:dPt>
          <c:dPt>
            <c:idx val="5"/>
            <c:marker>
              <c:symbol val="star"/>
              <c:size val="5"/>
              <c:spPr>
                <a:noFill/>
                <a:ln w="9525">
                  <a:solidFill>
                    <a:schemeClr val="accent1"/>
                  </a:solidFill>
                </a:ln>
                <a:effectLst/>
              </c:spPr>
            </c:marker>
            <c:bubble3D val="0"/>
          </c:dPt>
          <c:dPt>
            <c:idx val="6"/>
            <c:marker>
              <c:symbol val="plus"/>
              <c:size val="5"/>
              <c:spPr>
                <a:noFill/>
                <a:ln w="9525">
                  <a:solidFill>
                    <a:schemeClr val="accent1"/>
                  </a:solidFill>
                </a:ln>
                <a:effectLst/>
              </c:spPr>
            </c:marker>
            <c:bubble3D val="0"/>
          </c:dPt>
          <c:xVal>
            <c:numRef>
              <c:f>'for Graphing'!$B$98:$B$151</c:f>
              <c:numCache>
                <c:formatCode>0.0</c:formatCode>
                <c:ptCount val="54"/>
                <c:pt idx="0">
                  <c:v>51.367352132806161</c:v>
                </c:pt>
                <c:pt idx="1">
                  <c:v>52.780283423294691</c:v>
                </c:pt>
                <c:pt idx="2">
                  <c:v>52.218258896752666</c:v>
                </c:pt>
                <c:pt idx="3">
                  <c:v>51.728515997120617</c:v>
                </c:pt>
                <c:pt idx="4">
                  <c:v>51.090595676312454</c:v>
                </c:pt>
                <c:pt idx="5">
                  <c:v>51.226162216532849</c:v>
                </c:pt>
                <c:pt idx="6">
                  <c:v>52.828168990497453</c:v>
                </c:pt>
                <c:pt idx="7">
                  <c:v>50.917385716646812</c:v>
                </c:pt>
                <c:pt idx="8">
                  <c:v>51.473711177767179</c:v>
                </c:pt>
                <c:pt idx="9">
                  <c:v>51.428614775464034</c:v>
                </c:pt>
                <c:pt idx="10">
                  <c:v>51.352036960507242</c:v>
                </c:pt>
                <c:pt idx="11">
                  <c:v>51.289619151135788</c:v>
                </c:pt>
                <c:pt idx="12">
                  <c:v>51.03710300218917</c:v>
                </c:pt>
                <c:pt idx="13">
                  <c:v>51.413018625335233</c:v>
                </c:pt>
                <c:pt idx="14">
                  <c:v>50.963189826209906</c:v>
                </c:pt>
                <c:pt idx="15">
                  <c:v>52.306502379396896</c:v>
                </c:pt>
                <c:pt idx="16">
                  <c:v>52.19083494157919</c:v>
                </c:pt>
                <c:pt idx="17">
                  <c:v>51.403211691447844</c:v>
                </c:pt>
                <c:pt idx="18">
                  <c:v>51.269695645034496</c:v>
                </c:pt>
                <c:pt idx="19">
                  <c:v>51.159866930603073</c:v>
                </c:pt>
                <c:pt idx="20">
                  <c:v>52.301100298532099</c:v>
                </c:pt>
                <c:pt idx="21">
                  <c:v>50.928520654912539</c:v>
                </c:pt>
                <c:pt idx="22">
                  <c:v>54.606182790344327</c:v>
                </c:pt>
                <c:pt idx="23">
                  <c:v>49.910168364813231</c:v>
                </c:pt>
                <c:pt idx="24">
                  <c:v>49.328538571561069</c:v>
                </c:pt>
                <c:pt idx="25">
                  <c:v>49.271531502431309</c:v>
                </c:pt>
                <c:pt idx="26">
                  <c:v>48.989850484518449</c:v>
                </c:pt>
                <c:pt idx="27">
                  <c:v>53.932876573032452</c:v>
                </c:pt>
                <c:pt idx="28">
                  <c:v>50.989131103622491</c:v>
                </c:pt>
                <c:pt idx="29">
                  <c:v>50.950862488825386</c:v>
                </c:pt>
                <c:pt idx="30">
                  <c:v>50.459575129547872</c:v>
                </c:pt>
                <c:pt idx="31">
                  <c:v>50.768049105208256</c:v>
                </c:pt>
                <c:pt idx="32">
                  <c:v>50.471143446789945</c:v>
                </c:pt>
                <c:pt idx="33">
                  <c:v>50.730235151434165</c:v>
                </c:pt>
                <c:pt idx="34">
                  <c:v>50.867392134131137</c:v>
                </c:pt>
                <c:pt idx="35">
                  <c:v>49.332713528330878</c:v>
                </c:pt>
                <c:pt idx="36">
                  <c:v>49.119311026913792</c:v>
                </c:pt>
                <c:pt idx="37">
                  <c:v>48.418537539415837</c:v>
                </c:pt>
                <c:pt idx="38">
                  <c:v>48.050276081400135</c:v>
                </c:pt>
                <c:pt idx="39">
                  <c:v>48.658815974654495</c:v>
                </c:pt>
                <c:pt idx="40">
                  <c:v>48.83495099604086</c:v>
                </c:pt>
                <c:pt idx="41">
                  <c:v>50.460996025424201</c:v>
                </c:pt>
                <c:pt idx="42">
                  <c:v>50.900875112989354</c:v>
                </c:pt>
                <c:pt idx="43">
                  <c:v>54.756988696870302</c:v>
                </c:pt>
                <c:pt idx="44">
                  <c:v>53.764047392104146</c:v>
                </c:pt>
                <c:pt idx="45">
                  <c:v>52.226739459006147</c:v>
                </c:pt>
                <c:pt idx="46">
                  <c:v>53.576096927881231</c:v>
                </c:pt>
                <c:pt idx="47">
                  <c:v>52.125223629802214</c:v>
                </c:pt>
                <c:pt idx="48">
                  <c:v>53.609154259667541</c:v>
                </c:pt>
                <c:pt idx="49" formatCode="General">
                  <c:v>48.5</c:v>
                </c:pt>
                <c:pt idx="50" formatCode="General">
                  <c:v>51.5</c:v>
                </c:pt>
                <c:pt idx="51" formatCode="General">
                  <c:v>51.5</c:v>
                </c:pt>
                <c:pt idx="52" formatCode="General">
                  <c:v>48.5</c:v>
                </c:pt>
                <c:pt idx="53" formatCode="General">
                  <c:v>48.5</c:v>
                </c:pt>
              </c:numCache>
            </c:numRef>
          </c:xVal>
          <c:yVal>
            <c:numRef>
              <c:f>'for Graphing'!$C$98:$C$151</c:f>
              <c:numCache>
                <c:formatCode>0.0%</c:formatCode>
                <c:ptCount val="54"/>
                <c:pt idx="1">
                  <c:v>-6.6406771853306018E-3</c:v>
                </c:pt>
                <c:pt idx="2">
                  <c:v>-1.233481888653888E-2</c:v>
                </c:pt>
                <c:pt idx="3">
                  <c:v>2.0763795120054961E-2</c:v>
                </c:pt>
                <c:pt idx="4">
                  <c:v>-3.9657364785735377E-3</c:v>
                </c:pt>
                <c:pt idx="5">
                  <c:v>-3.0210249744739306E-3</c:v>
                </c:pt>
                <c:pt idx="6">
                  <c:v>1.5873853192341575E-3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'for Graphing'!$D$97</c:f>
              <c:strCache>
                <c:ptCount val="1"/>
                <c:pt idx="0">
                  <c:v>Hood A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2"/>
                </a:solidFill>
              </a:ln>
              <a:effectLst/>
            </c:spPr>
          </c:marker>
          <c:dPt>
            <c:idx val="8"/>
            <c:marker>
              <c:symbol val="square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9"/>
            <c:marker>
              <c:symbol val="diamond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10"/>
            <c:marker>
              <c:symbol val="triangle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11"/>
            <c:marker>
              <c:symbol val="x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12"/>
            <c:marker>
              <c:symbol val="star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dPt>
            <c:idx val="13"/>
            <c:marker>
              <c:symbol val="plus"/>
              <c:size val="5"/>
              <c:spPr>
                <a:noFill/>
                <a:ln w="9525">
                  <a:solidFill>
                    <a:schemeClr val="accent2"/>
                  </a:solidFill>
                </a:ln>
                <a:effectLst/>
              </c:spPr>
            </c:marker>
            <c:bubble3D val="0"/>
          </c:dPt>
          <c:xVal>
            <c:numRef>
              <c:f>'for Graphing'!$B$98:$B$151</c:f>
              <c:numCache>
                <c:formatCode>0.0</c:formatCode>
                <c:ptCount val="54"/>
                <c:pt idx="0">
                  <c:v>51.367352132806161</c:v>
                </c:pt>
                <c:pt idx="1">
                  <c:v>52.780283423294691</c:v>
                </c:pt>
                <c:pt idx="2">
                  <c:v>52.218258896752666</c:v>
                </c:pt>
                <c:pt idx="3">
                  <c:v>51.728515997120617</c:v>
                </c:pt>
                <c:pt idx="4">
                  <c:v>51.090595676312454</c:v>
                </c:pt>
                <c:pt idx="5">
                  <c:v>51.226162216532849</c:v>
                </c:pt>
                <c:pt idx="6">
                  <c:v>52.828168990497453</c:v>
                </c:pt>
                <c:pt idx="7">
                  <c:v>50.917385716646812</c:v>
                </c:pt>
                <c:pt idx="8">
                  <c:v>51.473711177767179</c:v>
                </c:pt>
                <c:pt idx="9">
                  <c:v>51.428614775464034</c:v>
                </c:pt>
                <c:pt idx="10">
                  <c:v>51.352036960507242</c:v>
                </c:pt>
                <c:pt idx="11">
                  <c:v>51.289619151135788</c:v>
                </c:pt>
                <c:pt idx="12">
                  <c:v>51.03710300218917</c:v>
                </c:pt>
                <c:pt idx="13">
                  <c:v>51.413018625335233</c:v>
                </c:pt>
                <c:pt idx="14">
                  <c:v>50.963189826209906</c:v>
                </c:pt>
                <c:pt idx="15">
                  <c:v>52.306502379396896</c:v>
                </c:pt>
                <c:pt idx="16">
                  <c:v>52.19083494157919</c:v>
                </c:pt>
                <c:pt idx="17">
                  <c:v>51.403211691447844</c:v>
                </c:pt>
                <c:pt idx="18">
                  <c:v>51.269695645034496</c:v>
                </c:pt>
                <c:pt idx="19">
                  <c:v>51.159866930603073</c:v>
                </c:pt>
                <c:pt idx="20">
                  <c:v>52.301100298532099</c:v>
                </c:pt>
                <c:pt idx="21">
                  <c:v>50.928520654912539</c:v>
                </c:pt>
                <c:pt idx="22">
                  <c:v>54.606182790344327</c:v>
                </c:pt>
                <c:pt idx="23">
                  <c:v>49.910168364813231</c:v>
                </c:pt>
                <c:pt idx="24">
                  <c:v>49.328538571561069</c:v>
                </c:pt>
                <c:pt idx="25">
                  <c:v>49.271531502431309</c:v>
                </c:pt>
                <c:pt idx="26">
                  <c:v>48.989850484518449</c:v>
                </c:pt>
                <c:pt idx="27">
                  <c:v>53.932876573032452</c:v>
                </c:pt>
                <c:pt idx="28">
                  <c:v>50.989131103622491</c:v>
                </c:pt>
                <c:pt idx="29">
                  <c:v>50.950862488825386</c:v>
                </c:pt>
                <c:pt idx="30">
                  <c:v>50.459575129547872</c:v>
                </c:pt>
                <c:pt idx="31">
                  <c:v>50.768049105208256</c:v>
                </c:pt>
                <c:pt idx="32">
                  <c:v>50.471143446789945</c:v>
                </c:pt>
                <c:pt idx="33">
                  <c:v>50.730235151434165</c:v>
                </c:pt>
                <c:pt idx="34">
                  <c:v>50.867392134131137</c:v>
                </c:pt>
                <c:pt idx="35">
                  <c:v>49.332713528330878</c:v>
                </c:pt>
                <c:pt idx="36">
                  <c:v>49.119311026913792</c:v>
                </c:pt>
                <c:pt idx="37">
                  <c:v>48.418537539415837</c:v>
                </c:pt>
                <c:pt idx="38">
                  <c:v>48.050276081400135</c:v>
                </c:pt>
                <c:pt idx="39">
                  <c:v>48.658815974654495</c:v>
                </c:pt>
                <c:pt idx="40">
                  <c:v>48.83495099604086</c:v>
                </c:pt>
                <c:pt idx="41">
                  <c:v>50.460996025424201</c:v>
                </c:pt>
                <c:pt idx="42">
                  <c:v>50.900875112989354</c:v>
                </c:pt>
                <c:pt idx="43">
                  <c:v>54.756988696870302</c:v>
                </c:pt>
                <c:pt idx="44">
                  <c:v>53.764047392104146</c:v>
                </c:pt>
                <c:pt idx="45">
                  <c:v>52.226739459006147</c:v>
                </c:pt>
                <c:pt idx="46">
                  <c:v>53.576096927881231</c:v>
                </c:pt>
                <c:pt idx="47">
                  <c:v>52.125223629802214</c:v>
                </c:pt>
                <c:pt idx="48">
                  <c:v>53.609154259667541</c:v>
                </c:pt>
                <c:pt idx="49" formatCode="General">
                  <c:v>48.5</c:v>
                </c:pt>
                <c:pt idx="50" formatCode="General">
                  <c:v>51.5</c:v>
                </c:pt>
                <c:pt idx="51" formatCode="General">
                  <c:v>51.5</c:v>
                </c:pt>
                <c:pt idx="52" formatCode="General">
                  <c:v>48.5</c:v>
                </c:pt>
                <c:pt idx="53" formatCode="General">
                  <c:v>48.5</c:v>
                </c:pt>
              </c:numCache>
            </c:numRef>
          </c:xVal>
          <c:yVal>
            <c:numRef>
              <c:f>'for Graphing'!$D$98:$D$151</c:f>
              <c:numCache>
                <c:formatCode>General</c:formatCode>
                <c:ptCount val="54"/>
                <c:pt idx="8" formatCode="0.0%">
                  <c:v>0.57361880747751459</c:v>
                </c:pt>
                <c:pt idx="9" formatCode="0.0%">
                  <c:v>0.58860977214144372</c:v>
                </c:pt>
                <c:pt idx="10" formatCode="0.0%">
                  <c:v>2.1215899015511344</c:v>
                </c:pt>
                <c:pt idx="11" formatCode="0.0%">
                  <c:v>2.1468356106213333</c:v>
                </c:pt>
                <c:pt idx="12" formatCode="0.0%">
                  <c:v>2.4073250590367716</c:v>
                </c:pt>
                <c:pt idx="13" formatCode="0.0%">
                  <c:v>0.60854200378048251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'for Graphing'!$E$97</c:f>
              <c:strCache>
                <c:ptCount val="1"/>
                <c:pt idx="0">
                  <c:v>Hood C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3"/>
                </a:solidFill>
              </a:ln>
              <a:effectLst/>
            </c:spPr>
          </c:marker>
          <c:dPt>
            <c:idx val="16"/>
            <c:marker>
              <c:symbol val="diamond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dPt>
            <c:idx val="17"/>
            <c:marker>
              <c:symbol val="triangle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dPt>
            <c:idx val="18"/>
            <c:marker>
              <c:symbol val="x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dPt>
            <c:idx val="19"/>
            <c:marker>
              <c:symbol val="star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dPt>
            <c:idx val="20"/>
            <c:marker>
              <c:symbol val="plus"/>
              <c:size val="5"/>
              <c:spPr>
                <a:noFill/>
                <a:ln w="9525">
                  <a:solidFill>
                    <a:schemeClr val="accent3"/>
                  </a:solidFill>
                </a:ln>
                <a:effectLst/>
              </c:spPr>
            </c:marker>
            <c:bubble3D val="0"/>
          </c:dPt>
          <c:xVal>
            <c:numRef>
              <c:f>'for Graphing'!$B$98:$B$151</c:f>
              <c:numCache>
                <c:formatCode>0.0</c:formatCode>
                <c:ptCount val="54"/>
                <c:pt idx="0">
                  <c:v>51.367352132806161</c:v>
                </c:pt>
                <c:pt idx="1">
                  <c:v>52.780283423294691</c:v>
                </c:pt>
                <c:pt idx="2">
                  <c:v>52.218258896752666</c:v>
                </c:pt>
                <c:pt idx="3">
                  <c:v>51.728515997120617</c:v>
                </c:pt>
                <c:pt idx="4">
                  <c:v>51.090595676312454</c:v>
                </c:pt>
                <c:pt idx="5">
                  <c:v>51.226162216532849</c:v>
                </c:pt>
                <c:pt idx="6">
                  <c:v>52.828168990497453</c:v>
                </c:pt>
                <c:pt idx="7">
                  <c:v>50.917385716646812</c:v>
                </c:pt>
                <c:pt idx="8">
                  <c:v>51.473711177767179</c:v>
                </c:pt>
                <c:pt idx="9">
                  <c:v>51.428614775464034</c:v>
                </c:pt>
                <c:pt idx="10">
                  <c:v>51.352036960507242</c:v>
                </c:pt>
                <c:pt idx="11">
                  <c:v>51.289619151135788</c:v>
                </c:pt>
                <c:pt idx="12">
                  <c:v>51.03710300218917</c:v>
                </c:pt>
                <c:pt idx="13">
                  <c:v>51.413018625335233</c:v>
                </c:pt>
                <c:pt idx="14">
                  <c:v>50.963189826209906</c:v>
                </c:pt>
                <c:pt idx="15">
                  <c:v>52.306502379396896</c:v>
                </c:pt>
                <c:pt idx="16">
                  <c:v>52.19083494157919</c:v>
                </c:pt>
                <c:pt idx="17">
                  <c:v>51.403211691447844</c:v>
                </c:pt>
                <c:pt idx="18">
                  <c:v>51.269695645034496</c:v>
                </c:pt>
                <c:pt idx="19">
                  <c:v>51.159866930603073</c:v>
                </c:pt>
                <c:pt idx="20">
                  <c:v>52.301100298532099</c:v>
                </c:pt>
                <c:pt idx="21">
                  <c:v>50.928520654912539</c:v>
                </c:pt>
                <c:pt idx="22">
                  <c:v>54.606182790344327</c:v>
                </c:pt>
                <c:pt idx="23">
                  <c:v>49.910168364813231</c:v>
                </c:pt>
                <c:pt idx="24">
                  <c:v>49.328538571561069</c:v>
                </c:pt>
                <c:pt idx="25">
                  <c:v>49.271531502431309</c:v>
                </c:pt>
                <c:pt idx="26">
                  <c:v>48.989850484518449</c:v>
                </c:pt>
                <c:pt idx="27">
                  <c:v>53.932876573032452</c:v>
                </c:pt>
                <c:pt idx="28">
                  <c:v>50.989131103622491</c:v>
                </c:pt>
                <c:pt idx="29">
                  <c:v>50.950862488825386</c:v>
                </c:pt>
                <c:pt idx="30">
                  <c:v>50.459575129547872</c:v>
                </c:pt>
                <c:pt idx="31">
                  <c:v>50.768049105208256</c:v>
                </c:pt>
                <c:pt idx="32">
                  <c:v>50.471143446789945</c:v>
                </c:pt>
                <c:pt idx="33">
                  <c:v>50.730235151434165</c:v>
                </c:pt>
                <c:pt idx="34">
                  <c:v>50.867392134131137</c:v>
                </c:pt>
                <c:pt idx="35">
                  <c:v>49.332713528330878</c:v>
                </c:pt>
                <c:pt idx="36">
                  <c:v>49.119311026913792</c:v>
                </c:pt>
                <c:pt idx="37">
                  <c:v>48.418537539415837</c:v>
                </c:pt>
                <c:pt idx="38">
                  <c:v>48.050276081400135</c:v>
                </c:pt>
                <c:pt idx="39">
                  <c:v>48.658815974654495</c:v>
                </c:pt>
                <c:pt idx="40">
                  <c:v>48.83495099604086</c:v>
                </c:pt>
                <c:pt idx="41">
                  <c:v>50.460996025424201</c:v>
                </c:pt>
                <c:pt idx="42">
                  <c:v>50.900875112989354</c:v>
                </c:pt>
                <c:pt idx="43">
                  <c:v>54.756988696870302</c:v>
                </c:pt>
                <c:pt idx="44">
                  <c:v>53.764047392104146</c:v>
                </c:pt>
                <c:pt idx="45">
                  <c:v>52.226739459006147</c:v>
                </c:pt>
                <c:pt idx="46">
                  <c:v>53.576096927881231</c:v>
                </c:pt>
                <c:pt idx="47">
                  <c:v>52.125223629802214</c:v>
                </c:pt>
                <c:pt idx="48">
                  <c:v>53.609154259667541</c:v>
                </c:pt>
                <c:pt idx="49" formatCode="General">
                  <c:v>48.5</c:v>
                </c:pt>
                <c:pt idx="50" formatCode="General">
                  <c:v>51.5</c:v>
                </c:pt>
                <c:pt idx="51" formatCode="General">
                  <c:v>51.5</c:v>
                </c:pt>
                <c:pt idx="52" formatCode="General">
                  <c:v>48.5</c:v>
                </c:pt>
                <c:pt idx="53" formatCode="General">
                  <c:v>48.5</c:v>
                </c:pt>
              </c:numCache>
            </c:numRef>
          </c:xVal>
          <c:yVal>
            <c:numRef>
              <c:f>'for Graphing'!$E$98:$E$151</c:f>
              <c:numCache>
                <c:formatCode>General</c:formatCode>
                <c:ptCount val="54"/>
                <c:pt idx="15" formatCode="0.0%">
                  <c:v>0.41473806570458044</c:v>
                </c:pt>
                <c:pt idx="16" formatCode="0.0%">
                  <c:v>-0.61679095530111017</c:v>
                </c:pt>
                <c:pt idx="17" formatCode="0.0%">
                  <c:v>-0.20238446877393593</c:v>
                </c:pt>
                <c:pt idx="18" formatCode="0.0%">
                  <c:v>-0.62941071209888955</c:v>
                </c:pt>
                <c:pt idx="19" formatCode="0.0%">
                  <c:v>-0.58952199722321574</c:v>
                </c:pt>
                <c:pt idx="20" formatCode="0.0%">
                  <c:v>0.43400424793940667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'for Graphing'!$F$97</c:f>
              <c:strCache>
                <c:ptCount val="1"/>
                <c:pt idx="0">
                  <c:v>Hood B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4"/>
                </a:solidFill>
              </a:ln>
              <a:effectLst/>
            </c:spPr>
          </c:marker>
          <c:dPt>
            <c:idx val="22"/>
            <c:marker>
              <c:symbol val="square"/>
              <c:size val="5"/>
              <c:spPr>
                <a:noFill/>
                <a:ln w="9525">
                  <a:solidFill>
                    <a:schemeClr val="accent4"/>
                  </a:solidFill>
                </a:ln>
                <a:effectLst/>
              </c:spPr>
            </c:marker>
            <c:bubble3D val="0"/>
          </c:dPt>
          <c:dPt>
            <c:idx val="23"/>
            <c:marker>
              <c:symbol val="diamond"/>
              <c:size val="5"/>
              <c:spPr>
                <a:noFill/>
                <a:ln w="9525">
                  <a:solidFill>
                    <a:schemeClr val="accent4"/>
                  </a:solidFill>
                </a:ln>
                <a:effectLst/>
              </c:spPr>
            </c:marker>
            <c:bubble3D val="0"/>
          </c:dPt>
          <c:dPt>
            <c:idx val="24"/>
            <c:marker>
              <c:symbol val="triangle"/>
              <c:size val="5"/>
              <c:spPr>
                <a:noFill/>
                <a:ln w="9525">
                  <a:solidFill>
                    <a:schemeClr val="accent4"/>
                  </a:solidFill>
                </a:ln>
                <a:effectLst/>
              </c:spPr>
            </c:marker>
            <c:bubble3D val="0"/>
          </c:dPt>
          <c:dPt>
            <c:idx val="25"/>
            <c:marker>
              <c:symbol val="x"/>
              <c:size val="5"/>
              <c:spPr>
                <a:noFill/>
                <a:ln w="9525">
                  <a:solidFill>
                    <a:schemeClr val="accent4"/>
                  </a:solidFill>
                </a:ln>
                <a:effectLst/>
              </c:spPr>
            </c:marker>
            <c:bubble3D val="0"/>
          </c:dPt>
          <c:dPt>
            <c:idx val="26"/>
            <c:marker>
              <c:symbol val="star"/>
              <c:size val="5"/>
              <c:spPr>
                <a:noFill/>
                <a:ln w="9525">
                  <a:solidFill>
                    <a:schemeClr val="accent4"/>
                  </a:solidFill>
                </a:ln>
                <a:effectLst/>
              </c:spPr>
            </c:marker>
            <c:bubble3D val="0"/>
          </c:dPt>
          <c:dPt>
            <c:idx val="27"/>
            <c:marker>
              <c:symbol val="plus"/>
              <c:size val="5"/>
              <c:spPr>
                <a:noFill/>
                <a:ln w="9525">
                  <a:solidFill>
                    <a:schemeClr val="accent4"/>
                  </a:solidFill>
                </a:ln>
                <a:effectLst/>
              </c:spPr>
            </c:marker>
            <c:bubble3D val="0"/>
          </c:dPt>
          <c:xVal>
            <c:numRef>
              <c:f>'for Graphing'!$B$98:$B$151</c:f>
              <c:numCache>
                <c:formatCode>0.0</c:formatCode>
                <c:ptCount val="54"/>
                <c:pt idx="0">
                  <c:v>51.367352132806161</c:v>
                </c:pt>
                <c:pt idx="1">
                  <c:v>52.780283423294691</c:v>
                </c:pt>
                <c:pt idx="2">
                  <c:v>52.218258896752666</c:v>
                </c:pt>
                <c:pt idx="3">
                  <c:v>51.728515997120617</c:v>
                </c:pt>
                <c:pt idx="4">
                  <c:v>51.090595676312454</c:v>
                </c:pt>
                <c:pt idx="5">
                  <c:v>51.226162216532849</c:v>
                </c:pt>
                <c:pt idx="6">
                  <c:v>52.828168990497453</c:v>
                </c:pt>
                <c:pt idx="7">
                  <c:v>50.917385716646812</c:v>
                </c:pt>
                <c:pt idx="8">
                  <c:v>51.473711177767179</c:v>
                </c:pt>
                <c:pt idx="9">
                  <c:v>51.428614775464034</c:v>
                </c:pt>
                <c:pt idx="10">
                  <c:v>51.352036960507242</c:v>
                </c:pt>
                <c:pt idx="11">
                  <c:v>51.289619151135788</c:v>
                </c:pt>
                <c:pt idx="12">
                  <c:v>51.03710300218917</c:v>
                </c:pt>
                <c:pt idx="13">
                  <c:v>51.413018625335233</c:v>
                </c:pt>
                <c:pt idx="14">
                  <c:v>50.963189826209906</c:v>
                </c:pt>
                <c:pt idx="15">
                  <c:v>52.306502379396896</c:v>
                </c:pt>
                <c:pt idx="16">
                  <c:v>52.19083494157919</c:v>
                </c:pt>
                <c:pt idx="17">
                  <c:v>51.403211691447844</c:v>
                </c:pt>
                <c:pt idx="18">
                  <c:v>51.269695645034496</c:v>
                </c:pt>
                <c:pt idx="19">
                  <c:v>51.159866930603073</c:v>
                </c:pt>
                <c:pt idx="20">
                  <c:v>52.301100298532099</c:v>
                </c:pt>
                <c:pt idx="21">
                  <c:v>50.928520654912539</c:v>
                </c:pt>
                <c:pt idx="22">
                  <c:v>54.606182790344327</c:v>
                </c:pt>
                <c:pt idx="23">
                  <c:v>49.910168364813231</c:v>
                </c:pt>
                <c:pt idx="24">
                  <c:v>49.328538571561069</c:v>
                </c:pt>
                <c:pt idx="25">
                  <c:v>49.271531502431309</c:v>
                </c:pt>
                <c:pt idx="26">
                  <c:v>48.989850484518449</c:v>
                </c:pt>
                <c:pt idx="27">
                  <c:v>53.932876573032452</c:v>
                </c:pt>
                <c:pt idx="28">
                  <c:v>50.989131103622491</c:v>
                </c:pt>
                <c:pt idx="29">
                  <c:v>50.950862488825386</c:v>
                </c:pt>
                <c:pt idx="30">
                  <c:v>50.459575129547872</c:v>
                </c:pt>
                <c:pt idx="31">
                  <c:v>50.768049105208256</c:v>
                </c:pt>
                <c:pt idx="32">
                  <c:v>50.471143446789945</c:v>
                </c:pt>
                <c:pt idx="33">
                  <c:v>50.730235151434165</c:v>
                </c:pt>
                <c:pt idx="34">
                  <c:v>50.867392134131137</c:v>
                </c:pt>
                <c:pt idx="35">
                  <c:v>49.332713528330878</c:v>
                </c:pt>
                <c:pt idx="36">
                  <c:v>49.119311026913792</c:v>
                </c:pt>
                <c:pt idx="37">
                  <c:v>48.418537539415837</c:v>
                </c:pt>
                <c:pt idx="38">
                  <c:v>48.050276081400135</c:v>
                </c:pt>
                <c:pt idx="39">
                  <c:v>48.658815974654495</c:v>
                </c:pt>
                <c:pt idx="40">
                  <c:v>48.83495099604086</c:v>
                </c:pt>
                <c:pt idx="41">
                  <c:v>50.460996025424201</c:v>
                </c:pt>
                <c:pt idx="42">
                  <c:v>50.900875112989354</c:v>
                </c:pt>
                <c:pt idx="43">
                  <c:v>54.756988696870302</c:v>
                </c:pt>
                <c:pt idx="44">
                  <c:v>53.764047392104146</c:v>
                </c:pt>
                <c:pt idx="45">
                  <c:v>52.226739459006147</c:v>
                </c:pt>
                <c:pt idx="46">
                  <c:v>53.576096927881231</c:v>
                </c:pt>
                <c:pt idx="47">
                  <c:v>52.125223629802214</c:v>
                </c:pt>
                <c:pt idx="48">
                  <c:v>53.609154259667541</c:v>
                </c:pt>
                <c:pt idx="49" formatCode="General">
                  <c:v>48.5</c:v>
                </c:pt>
                <c:pt idx="50" formatCode="General">
                  <c:v>51.5</c:v>
                </c:pt>
                <c:pt idx="51" formatCode="General">
                  <c:v>51.5</c:v>
                </c:pt>
                <c:pt idx="52" formatCode="General">
                  <c:v>48.5</c:v>
                </c:pt>
                <c:pt idx="53" formatCode="General">
                  <c:v>48.5</c:v>
                </c:pt>
              </c:numCache>
            </c:numRef>
          </c:xVal>
          <c:yVal>
            <c:numRef>
              <c:f>'for Graphing'!$F$98:$F$151</c:f>
              <c:numCache>
                <c:formatCode>General</c:formatCode>
                <c:ptCount val="54"/>
                <c:pt idx="22" formatCode="0.0%">
                  <c:v>0.14543424659521761</c:v>
                </c:pt>
                <c:pt idx="23" formatCode="0.0%">
                  <c:v>8.9402329800714386E-2</c:v>
                </c:pt>
                <c:pt idx="24" formatCode="0.0%">
                  <c:v>9.4260106260400378E-2</c:v>
                </c:pt>
                <c:pt idx="25" formatCode="0.0%">
                  <c:v>9.3527027807757235E-2</c:v>
                </c:pt>
                <c:pt idx="26" formatCode="0.0%">
                  <c:v>6.563386231896963E-2</c:v>
                </c:pt>
                <c:pt idx="27" formatCode="0.0%">
                  <c:v>0.13051237695040513</c:v>
                </c:pt>
              </c:numCache>
            </c:numRef>
          </c:yVal>
          <c:smooth val="0"/>
        </c:ser>
        <c:ser>
          <c:idx val="4"/>
          <c:order val="4"/>
          <c:tx>
            <c:strRef>
              <c:f>'for Graphing'!$G$97</c:f>
              <c:strCache>
                <c:ptCount val="1"/>
                <c:pt idx="0">
                  <c:v>Hood  E*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5"/>
                </a:solidFill>
              </a:ln>
              <a:effectLst/>
            </c:spPr>
          </c:marker>
          <c:dPt>
            <c:idx val="29"/>
            <c:marker>
              <c:symbol val="square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dPt>
            <c:idx val="30"/>
            <c:marker>
              <c:symbol val="diamond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dPt>
            <c:idx val="31"/>
            <c:marker>
              <c:symbol val="triangle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dPt>
            <c:idx val="32"/>
            <c:marker>
              <c:symbol val="x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dPt>
            <c:idx val="33"/>
            <c:marker>
              <c:symbol val="star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dPt>
            <c:idx val="34"/>
            <c:marker>
              <c:symbol val="plus"/>
              <c:size val="5"/>
              <c:spPr>
                <a:noFill/>
                <a:ln w="9525">
                  <a:solidFill>
                    <a:schemeClr val="accent5"/>
                  </a:solidFill>
                </a:ln>
                <a:effectLst/>
              </c:spPr>
            </c:marker>
            <c:bubble3D val="0"/>
          </c:dPt>
          <c:xVal>
            <c:numRef>
              <c:f>'for Graphing'!$B$98:$B$151</c:f>
              <c:numCache>
                <c:formatCode>0.0</c:formatCode>
                <c:ptCount val="54"/>
                <c:pt idx="0">
                  <c:v>51.367352132806161</c:v>
                </c:pt>
                <c:pt idx="1">
                  <c:v>52.780283423294691</c:v>
                </c:pt>
                <c:pt idx="2">
                  <c:v>52.218258896752666</c:v>
                </c:pt>
                <c:pt idx="3">
                  <c:v>51.728515997120617</c:v>
                </c:pt>
                <c:pt idx="4">
                  <c:v>51.090595676312454</c:v>
                </c:pt>
                <c:pt idx="5">
                  <c:v>51.226162216532849</c:v>
                </c:pt>
                <c:pt idx="6">
                  <c:v>52.828168990497453</c:v>
                </c:pt>
                <c:pt idx="7">
                  <c:v>50.917385716646812</c:v>
                </c:pt>
                <c:pt idx="8">
                  <c:v>51.473711177767179</c:v>
                </c:pt>
                <c:pt idx="9">
                  <c:v>51.428614775464034</c:v>
                </c:pt>
                <c:pt idx="10">
                  <c:v>51.352036960507242</c:v>
                </c:pt>
                <c:pt idx="11">
                  <c:v>51.289619151135788</c:v>
                </c:pt>
                <c:pt idx="12">
                  <c:v>51.03710300218917</c:v>
                </c:pt>
                <c:pt idx="13">
                  <c:v>51.413018625335233</c:v>
                </c:pt>
                <c:pt idx="14">
                  <c:v>50.963189826209906</c:v>
                </c:pt>
                <c:pt idx="15">
                  <c:v>52.306502379396896</c:v>
                </c:pt>
                <c:pt idx="16">
                  <c:v>52.19083494157919</c:v>
                </c:pt>
                <c:pt idx="17">
                  <c:v>51.403211691447844</c:v>
                </c:pt>
                <c:pt idx="18">
                  <c:v>51.269695645034496</c:v>
                </c:pt>
                <c:pt idx="19">
                  <c:v>51.159866930603073</c:v>
                </c:pt>
                <c:pt idx="20">
                  <c:v>52.301100298532099</c:v>
                </c:pt>
                <c:pt idx="21">
                  <c:v>50.928520654912539</c:v>
                </c:pt>
                <c:pt idx="22">
                  <c:v>54.606182790344327</c:v>
                </c:pt>
                <c:pt idx="23">
                  <c:v>49.910168364813231</c:v>
                </c:pt>
                <c:pt idx="24">
                  <c:v>49.328538571561069</c:v>
                </c:pt>
                <c:pt idx="25">
                  <c:v>49.271531502431309</c:v>
                </c:pt>
                <c:pt idx="26">
                  <c:v>48.989850484518449</c:v>
                </c:pt>
                <c:pt idx="27">
                  <c:v>53.932876573032452</c:v>
                </c:pt>
                <c:pt idx="28">
                  <c:v>50.989131103622491</c:v>
                </c:pt>
                <c:pt idx="29">
                  <c:v>50.950862488825386</c:v>
                </c:pt>
                <c:pt idx="30">
                  <c:v>50.459575129547872</c:v>
                </c:pt>
                <c:pt idx="31">
                  <c:v>50.768049105208256</c:v>
                </c:pt>
                <c:pt idx="32">
                  <c:v>50.471143446789945</c:v>
                </c:pt>
                <c:pt idx="33">
                  <c:v>50.730235151434165</c:v>
                </c:pt>
                <c:pt idx="34">
                  <c:v>50.867392134131137</c:v>
                </c:pt>
                <c:pt idx="35">
                  <c:v>49.332713528330878</c:v>
                </c:pt>
                <c:pt idx="36">
                  <c:v>49.119311026913792</c:v>
                </c:pt>
                <c:pt idx="37">
                  <c:v>48.418537539415837</c:v>
                </c:pt>
                <c:pt idx="38">
                  <c:v>48.050276081400135</c:v>
                </c:pt>
                <c:pt idx="39">
                  <c:v>48.658815974654495</c:v>
                </c:pt>
                <c:pt idx="40">
                  <c:v>48.83495099604086</c:v>
                </c:pt>
                <c:pt idx="41">
                  <c:v>50.460996025424201</c:v>
                </c:pt>
                <c:pt idx="42">
                  <c:v>50.900875112989354</c:v>
                </c:pt>
                <c:pt idx="43">
                  <c:v>54.756988696870302</c:v>
                </c:pt>
                <c:pt idx="44">
                  <c:v>53.764047392104146</c:v>
                </c:pt>
                <c:pt idx="45">
                  <c:v>52.226739459006147</c:v>
                </c:pt>
                <c:pt idx="46">
                  <c:v>53.576096927881231</c:v>
                </c:pt>
                <c:pt idx="47">
                  <c:v>52.125223629802214</c:v>
                </c:pt>
                <c:pt idx="48">
                  <c:v>53.609154259667541</c:v>
                </c:pt>
                <c:pt idx="49" formatCode="General">
                  <c:v>48.5</c:v>
                </c:pt>
                <c:pt idx="50" formatCode="General">
                  <c:v>51.5</c:v>
                </c:pt>
                <c:pt idx="51" formatCode="General">
                  <c:v>51.5</c:v>
                </c:pt>
                <c:pt idx="52" formatCode="General">
                  <c:v>48.5</c:v>
                </c:pt>
                <c:pt idx="53" formatCode="General">
                  <c:v>48.5</c:v>
                </c:pt>
              </c:numCache>
            </c:numRef>
          </c:xVal>
          <c:yVal>
            <c:numRef>
              <c:f>'for Graphing'!$G$98:$G$151</c:f>
              <c:numCache>
                <c:formatCode>General</c:formatCode>
                <c:ptCount val="54"/>
                <c:pt idx="29" formatCode="0.0%">
                  <c:v>-0.62785049072483035</c:v>
                </c:pt>
                <c:pt idx="30" formatCode="0.0%">
                  <c:v>-7.3353906557790144E-2</c:v>
                </c:pt>
                <c:pt idx="31" formatCode="0.0%">
                  <c:v>-5.8224140361367534E-2</c:v>
                </c:pt>
                <c:pt idx="32" formatCode="0.0%">
                  <c:v>-5.6782373609794913E-2</c:v>
                </c:pt>
                <c:pt idx="33" formatCode="0.0%">
                  <c:v>-5.4858753399874786E-3</c:v>
                </c:pt>
                <c:pt idx="34" formatCode="0.0%">
                  <c:v>-0.42817619503269438</c:v>
                </c:pt>
              </c:numCache>
            </c:numRef>
          </c:yVal>
          <c:smooth val="0"/>
        </c:ser>
        <c:ser>
          <c:idx val="5"/>
          <c:order val="5"/>
          <c:tx>
            <c:strRef>
              <c:f>'for Graphing'!$H$97</c:f>
              <c:strCache>
                <c:ptCount val="1"/>
                <c:pt idx="0">
                  <c:v>Hood F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6"/>
                </a:solidFill>
              </a:ln>
              <a:effectLst/>
            </c:spPr>
          </c:marker>
          <c:dPt>
            <c:idx val="36"/>
            <c:marker>
              <c:symbol val="square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37"/>
            <c:marker>
              <c:symbol val="diamond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38"/>
            <c:marker>
              <c:symbol val="triangle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39"/>
            <c:marker>
              <c:symbol val="x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40"/>
            <c:marker>
              <c:symbol val="star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dPt>
            <c:idx val="41"/>
            <c:marker>
              <c:symbol val="plus"/>
              <c:size val="5"/>
              <c:spPr>
                <a:noFill/>
                <a:ln w="9525">
                  <a:solidFill>
                    <a:schemeClr val="accent6"/>
                  </a:solidFill>
                </a:ln>
                <a:effectLst/>
              </c:spPr>
            </c:marker>
            <c:bubble3D val="0"/>
          </c:dPt>
          <c:xVal>
            <c:numRef>
              <c:f>'for Graphing'!$B$98:$B$151</c:f>
              <c:numCache>
                <c:formatCode>0.0</c:formatCode>
                <c:ptCount val="54"/>
                <c:pt idx="0">
                  <c:v>51.367352132806161</c:v>
                </c:pt>
                <c:pt idx="1">
                  <c:v>52.780283423294691</c:v>
                </c:pt>
                <c:pt idx="2">
                  <c:v>52.218258896752666</c:v>
                </c:pt>
                <c:pt idx="3">
                  <c:v>51.728515997120617</c:v>
                </c:pt>
                <c:pt idx="4">
                  <c:v>51.090595676312454</c:v>
                </c:pt>
                <c:pt idx="5">
                  <c:v>51.226162216532849</c:v>
                </c:pt>
                <c:pt idx="6">
                  <c:v>52.828168990497453</c:v>
                </c:pt>
                <c:pt idx="7">
                  <c:v>50.917385716646812</c:v>
                </c:pt>
                <c:pt idx="8">
                  <c:v>51.473711177767179</c:v>
                </c:pt>
                <c:pt idx="9">
                  <c:v>51.428614775464034</c:v>
                </c:pt>
                <c:pt idx="10">
                  <c:v>51.352036960507242</c:v>
                </c:pt>
                <c:pt idx="11">
                  <c:v>51.289619151135788</c:v>
                </c:pt>
                <c:pt idx="12">
                  <c:v>51.03710300218917</c:v>
                </c:pt>
                <c:pt idx="13">
                  <c:v>51.413018625335233</c:v>
                </c:pt>
                <c:pt idx="14">
                  <c:v>50.963189826209906</c:v>
                </c:pt>
                <c:pt idx="15">
                  <c:v>52.306502379396896</c:v>
                </c:pt>
                <c:pt idx="16">
                  <c:v>52.19083494157919</c:v>
                </c:pt>
                <c:pt idx="17">
                  <c:v>51.403211691447844</c:v>
                </c:pt>
                <c:pt idx="18">
                  <c:v>51.269695645034496</c:v>
                </c:pt>
                <c:pt idx="19">
                  <c:v>51.159866930603073</c:v>
                </c:pt>
                <c:pt idx="20">
                  <c:v>52.301100298532099</c:v>
                </c:pt>
                <c:pt idx="21">
                  <c:v>50.928520654912539</c:v>
                </c:pt>
                <c:pt idx="22">
                  <c:v>54.606182790344327</c:v>
                </c:pt>
                <c:pt idx="23">
                  <c:v>49.910168364813231</c:v>
                </c:pt>
                <c:pt idx="24">
                  <c:v>49.328538571561069</c:v>
                </c:pt>
                <c:pt idx="25">
                  <c:v>49.271531502431309</c:v>
                </c:pt>
                <c:pt idx="26">
                  <c:v>48.989850484518449</c:v>
                </c:pt>
                <c:pt idx="27">
                  <c:v>53.932876573032452</c:v>
                </c:pt>
                <c:pt idx="28">
                  <c:v>50.989131103622491</c:v>
                </c:pt>
                <c:pt idx="29">
                  <c:v>50.950862488825386</c:v>
                </c:pt>
                <c:pt idx="30">
                  <c:v>50.459575129547872</c:v>
                </c:pt>
                <c:pt idx="31">
                  <c:v>50.768049105208256</c:v>
                </c:pt>
                <c:pt idx="32">
                  <c:v>50.471143446789945</c:v>
                </c:pt>
                <c:pt idx="33">
                  <c:v>50.730235151434165</c:v>
                </c:pt>
                <c:pt idx="34">
                  <c:v>50.867392134131137</c:v>
                </c:pt>
                <c:pt idx="35">
                  <c:v>49.332713528330878</c:v>
                </c:pt>
                <c:pt idx="36">
                  <c:v>49.119311026913792</c:v>
                </c:pt>
                <c:pt idx="37">
                  <c:v>48.418537539415837</c:v>
                </c:pt>
                <c:pt idx="38">
                  <c:v>48.050276081400135</c:v>
                </c:pt>
                <c:pt idx="39">
                  <c:v>48.658815974654495</c:v>
                </c:pt>
                <c:pt idx="40">
                  <c:v>48.83495099604086</c:v>
                </c:pt>
                <c:pt idx="41">
                  <c:v>50.460996025424201</c:v>
                </c:pt>
                <c:pt idx="42">
                  <c:v>50.900875112989354</c:v>
                </c:pt>
                <c:pt idx="43">
                  <c:v>54.756988696870302</c:v>
                </c:pt>
                <c:pt idx="44">
                  <c:v>53.764047392104146</c:v>
                </c:pt>
                <c:pt idx="45">
                  <c:v>52.226739459006147</c:v>
                </c:pt>
                <c:pt idx="46">
                  <c:v>53.576096927881231</c:v>
                </c:pt>
                <c:pt idx="47">
                  <c:v>52.125223629802214</c:v>
                </c:pt>
                <c:pt idx="48">
                  <c:v>53.609154259667541</c:v>
                </c:pt>
                <c:pt idx="49" formatCode="General">
                  <c:v>48.5</c:v>
                </c:pt>
                <c:pt idx="50" formatCode="General">
                  <c:v>51.5</c:v>
                </c:pt>
                <c:pt idx="51" formatCode="General">
                  <c:v>51.5</c:v>
                </c:pt>
                <c:pt idx="52" formatCode="General">
                  <c:v>48.5</c:v>
                </c:pt>
                <c:pt idx="53" formatCode="General">
                  <c:v>48.5</c:v>
                </c:pt>
              </c:numCache>
            </c:numRef>
          </c:xVal>
          <c:yVal>
            <c:numRef>
              <c:f>'for Graphing'!$H$98:$H$151</c:f>
              <c:numCache>
                <c:formatCode>General</c:formatCode>
                <c:ptCount val="54"/>
                <c:pt idx="36" formatCode="0.0%">
                  <c:v>0.10293185400129047</c:v>
                </c:pt>
                <c:pt idx="37" formatCode="0.0%">
                  <c:v>-0.65415977056709129</c:v>
                </c:pt>
                <c:pt idx="38" formatCode="0.0%">
                  <c:v>-0.40551573034358229</c:v>
                </c:pt>
                <c:pt idx="39" formatCode="0.0%">
                  <c:v>-0.65586753816287502</c:v>
                </c:pt>
                <c:pt idx="40" formatCode="0.0%">
                  <c:v>-0.41506784177266348</c:v>
                </c:pt>
                <c:pt idx="41" formatCode="0.0%">
                  <c:v>7.3606489076919371E-2</c:v>
                </c:pt>
              </c:numCache>
            </c:numRef>
          </c:yVal>
          <c:smooth val="0"/>
        </c:ser>
        <c:ser>
          <c:idx val="6"/>
          <c:order val="6"/>
          <c:tx>
            <c:strRef>
              <c:f>'for Graphing'!$I$97</c:f>
              <c:strCache>
                <c:ptCount val="1"/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accent1">
                    <a:lumMod val="60000"/>
                  </a:schemeClr>
                </a:solidFill>
              </a:ln>
              <a:effectLst/>
            </c:spPr>
          </c:marker>
          <c:dPt>
            <c:idx val="43"/>
            <c:marker>
              <c:symbol val="square"/>
              <c:size val="5"/>
              <c:spPr>
                <a:noFill/>
                <a:ln w="9525">
                  <a:solidFill>
                    <a:schemeClr val="accent1">
                      <a:lumMod val="60000"/>
                    </a:schemeClr>
                  </a:solidFill>
                </a:ln>
                <a:effectLst/>
              </c:spPr>
            </c:marker>
            <c:bubble3D val="0"/>
          </c:dPt>
          <c:dPt>
            <c:idx val="44"/>
            <c:marker>
              <c:symbol val="diamond"/>
              <c:size val="5"/>
              <c:spPr>
                <a:noFill/>
                <a:ln w="9525">
                  <a:solidFill>
                    <a:schemeClr val="accent1">
                      <a:lumMod val="60000"/>
                    </a:schemeClr>
                  </a:solidFill>
                </a:ln>
                <a:effectLst/>
              </c:spPr>
            </c:marker>
            <c:bubble3D val="0"/>
          </c:dPt>
          <c:dPt>
            <c:idx val="45"/>
            <c:marker>
              <c:symbol val="triangle"/>
              <c:size val="5"/>
              <c:spPr>
                <a:noFill/>
                <a:ln w="9525">
                  <a:solidFill>
                    <a:schemeClr val="accent1">
                      <a:lumMod val="60000"/>
                    </a:schemeClr>
                  </a:solidFill>
                </a:ln>
                <a:effectLst/>
              </c:spPr>
            </c:marker>
            <c:bubble3D val="0"/>
          </c:dPt>
          <c:dPt>
            <c:idx val="46"/>
            <c:marker>
              <c:symbol val="x"/>
              <c:size val="5"/>
              <c:spPr>
                <a:noFill/>
                <a:ln w="9525">
                  <a:solidFill>
                    <a:schemeClr val="accent1">
                      <a:lumMod val="60000"/>
                    </a:schemeClr>
                  </a:solidFill>
                </a:ln>
                <a:effectLst/>
              </c:spPr>
            </c:marker>
            <c:bubble3D val="0"/>
          </c:dPt>
          <c:dPt>
            <c:idx val="47"/>
            <c:marker>
              <c:symbol val="star"/>
              <c:size val="5"/>
              <c:spPr>
                <a:noFill/>
                <a:ln w="9525">
                  <a:solidFill>
                    <a:schemeClr val="accent1">
                      <a:lumMod val="60000"/>
                    </a:schemeClr>
                  </a:solidFill>
                </a:ln>
                <a:effectLst/>
              </c:spPr>
            </c:marker>
            <c:bubble3D val="0"/>
          </c:dPt>
          <c:dPt>
            <c:idx val="48"/>
            <c:marker>
              <c:symbol val="plus"/>
              <c:size val="5"/>
              <c:spPr>
                <a:noFill/>
                <a:ln w="9525">
                  <a:solidFill>
                    <a:schemeClr val="accent1">
                      <a:lumMod val="60000"/>
                    </a:schemeClr>
                  </a:solidFill>
                </a:ln>
                <a:effectLst/>
              </c:spPr>
            </c:marker>
            <c:bubble3D val="0"/>
          </c:dPt>
          <c:xVal>
            <c:numRef>
              <c:f>'for Graphing'!$B$98:$B$151</c:f>
              <c:numCache>
                <c:formatCode>0.0</c:formatCode>
                <c:ptCount val="54"/>
                <c:pt idx="0">
                  <c:v>51.367352132806161</c:v>
                </c:pt>
                <c:pt idx="1">
                  <c:v>52.780283423294691</c:v>
                </c:pt>
                <c:pt idx="2">
                  <c:v>52.218258896752666</c:v>
                </c:pt>
                <c:pt idx="3">
                  <c:v>51.728515997120617</c:v>
                </c:pt>
                <c:pt idx="4">
                  <c:v>51.090595676312454</c:v>
                </c:pt>
                <c:pt idx="5">
                  <c:v>51.226162216532849</c:v>
                </c:pt>
                <c:pt idx="6">
                  <c:v>52.828168990497453</c:v>
                </c:pt>
                <c:pt idx="7">
                  <c:v>50.917385716646812</c:v>
                </c:pt>
                <c:pt idx="8">
                  <c:v>51.473711177767179</c:v>
                </c:pt>
                <c:pt idx="9">
                  <c:v>51.428614775464034</c:v>
                </c:pt>
                <c:pt idx="10">
                  <c:v>51.352036960507242</c:v>
                </c:pt>
                <c:pt idx="11">
                  <c:v>51.289619151135788</c:v>
                </c:pt>
                <c:pt idx="12">
                  <c:v>51.03710300218917</c:v>
                </c:pt>
                <c:pt idx="13">
                  <c:v>51.413018625335233</c:v>
                </c:pt>
                <c:pt idx="14">
                  <c:v>50.963189826209906</c:v>
                </c:pt>
                <c:pt idx="15">
                  <c:v>52.306502379396896</c:v>
                </c:pt>
                <c:pt idx="16">
                  <c:v>52.19083494157919</c:v>
                </c:pt>
                <c:pt idx="17">
                  <c:v>51.403211691447844</c:v>
                </c:pt>
                <c:pt idx="18">
                  <c:v>51.269695645034496</c:v>
                </c:pt>
                <c:pt idx="19">
                  <c:v>51.159866930603073</c:v>
                </c:pt>
                <c:pt idx="20">
                  <c:v>52.301100298532099</c:v>
                </c:pt>
                <c:pt idx="21">
                  <c:v>50.928520654912539</c:v>
                </c:pt>
                <c:pt idx="22">
                  <c:v>54.606182790344327</c:v>
                </c:pt>
                <c:pt idx="23">
                  <c:v>49.910168364813231</c:v>
                </c:pt>
                <c:pt idx="24">
                  <c:v>49.328538571561069</c:v>
                </c:pt>
                <c:pt idx="25">
                  <c:v>49.271531502431309</c:v>
                </c:pt>
                <c:pt idx="26">
                  <c:v>48.989850484518449</c:v>
                </c:pt>
                <c:pt idx="27">
                  <c:v>53.932876573032452</c:v>
                </c:pt>
                <c:pt idx="28">
                  <c:v>50.989131103622491</c:v>
                </c:pt>
                <c:pt idx="29">
                  <c:v>50.950862488825386</c:v>
                </c:pt>
                <c:pt idx="30">
                  <c:v>50.459575129547872</c:v>
                </c:pt>
                <c:pt idx="31">
                  <c:v>50.768049105208256</c:v>
                </c:pt>
                <c:pt idx="32">
                  <c:v>50.471143446789945</c:v>
                </c:pt>
                <c:pt idx="33">
                  <c:v>50.730235151434165</c:v>
                </c:pt>
                <c:pt idx="34">
                  <c:v>50.867392134131137</c:v>
                </c:pt>
                <c:pt idx="35">
                  <c:v>49.332713528330878</c:v>
                </c:pt>
                <c:pt idx="36">
                  <c:v>49.119311026913792</c:v>
                </c:pt>
                <c:pt idx="37">
                  <c:v>48.418537539415837</c:v>
                </c:pt>
                <c:pt idx="38">
                  <c:v>48.050276081400135</c:v>
                </c:pt>
                <c:pt idx="39">
                  <c:v>48.658815974654495</c:v>
                </c:pt>
                <c:pt idx="40">
                  <c:v>48.83495099604086</c:v>
                </c:pt>
                <c:pt idx="41">
                  <c:v>50.460996025424201</c:v>
                </c:pt>
                <c:pt idx="42">
                  <c:v>50.900875112989354</c:v>
                </c:pt>
                <c:pt idx="43">
                  <c:v>54.756988696870302</c:v>
                </c:pt>
                <c:pt idx="44">
                  <c:v>53.764047392104146</c:v>
                </c:pt>
                <c:pt idx="45">
                  <c:v>52.226739459006147</c:v>
                </c:pt>
                <c:pt idx="46">
                  <c:v>53.576096927881231</c:v>
                </c:pt>
                <c:pt idx="47">
                  <c:v>52.125223629802214</c:v>
                </c:pt>
                <c:pt idx="48">
                  <c:v>53.609154259667541</c:v>
                </c:pt>
                <c:pt idx="49" formatCode="General">
                  <c:v>48.5</c:v>
                </c:pt>
                <c:pt idx="50" formatCode="General">
                  <c:v>51.5</c:v>
                </c:pt>
                <c:pt idx="51" formatCode="General">
                  <c:v>51.5</c:v>
                </c:pt>
                <c:pt idx="52" formatCode="General">
                  <c:v>48.5</c:v>
                </c:pt>
                <c:pt idx="53" formatCode="General">
                  <c:v>48.5</c:v>
                </c:pt>
              </c:numCache>
            </c:numRef>
          </c:xVal>
          <c:yVal>
            <c:numRef>
              <c:f>'for Graphing'!$I$98:$I$151</c:f>
              <c:numCache>
                <c:formatCode>General</c:formatCode>
                <c:ptCount val="54"/>
              </c:numCache>
            </c:numRef>
          </c:yVal>
          <c:smooth val="0"/>
        </c:ser>
        <c:ser>
          <c:idx val="7"/>
          <c:order val="7"/>
          <c:tx>
            <c:strRef>
              <c:f>'for Graphing'!$J$97</c:f>
              <c:strCache>
                <c:ptCount val="1"/>
                <c:pt idx="0">
                  <c:v>3% Error</c:v>
                </c:pt>
              </c:strCache>
            </c:strRef>
          </c:tx>
          <c:spPr>
            <a:ln w="12700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xVal>
            <c:numRef>
              <c:f>'for Graphing'!$B$98:$B$151</c:f>
              <c:numCache>
                <c:formatCode>0.0</c:formatCode>
                <c:ptCount val="54"/>
                <c:pt idx="0">
                  <c:v>51.367352132806161</c:v>
                </c:pt>
                <c:pt idx="1">
                  <c:v>52.780283423294691</c:v>
                </c:pt>
                <c:pt idx="2">
                  <c:v>52.218258896752666</c:v>
                </c:pt>
                <c:pt idx="3">
                  <c:v>51.728515997120617</c:v>
                </c:pt>
                <c:pt idx="4">
                  <c:v>51.090595676312454</c:v>
                </c:pt>
                <c:pt idx="5">
                  <c:v>51.226162216532849</c:v>
                </c:pt>
                <c:pt idx="6">
                  <c:v>52.828168990497453</c:v>
                </c:pt>
                <c:pt idx="7">
                  <c:v>50.917385716646812</c:v>
                </c:pt>
                <c:pt idx="8">
                  <c:v>51.473711177767179</c:v>
                </c:pt>
                <c:pt idx="9">
                  <c:v>51.428614775464034</c:v>
                </c:pt>
                <c:pt idx="10">
                  <c:v>51.352036960507242</c:v>
                </c:pt>
                <c:pt idx="11">
                  <c:v>51.289619151135788</c:v>
                </c:pt>
                <c:pt idx="12">
                  <c:v>51.03710300218917</c:v>
                </c:pt>
                <c:pt idx="13">
                  <c:v>51.413018625335233</c:v>
                </c:pt>
                <c:pt idx="14">
                  <c:v>50.963189826209906</c:v>
                </c:pt>
                <c:pt idx="15">
                  <c:v>52.306502379396896</c:v>
                </c:pt>
                <c:pt idx="16">
                  <c:v>52.19083494157919</c:v>
                </c:pt>
                <c:pt idx="17">
                  <c:v>51.403211691447844</c:v>
                </c:pt>
                <c:pt idx="18">
                  <c:v>51.269695645034496</c:v>
                </c:pt>
                <c:pt idx="19">
                  <c:v>51.159866930603073</c:v>
                </c:pt>
                <c:pt idx="20">
                  <c:v>52.301100298532099</c:v>
                </c:pt>
                <c:pt idx="21">
                  <c:v>50.928520654912539</c:v>
                </c:pt>
                <c:pt idx="22">
                  <c:v>54.606182790344327</c:v>
                </c:pt>
                <c:pt idx="23">
                  <c:v>49.910168364813231</c:v>
                </c:pt>
                <c:pt idx="24">
                  <c:v>49.328538571561069</c:v>
                </c:pt>
                <c:pt idx="25">
                  <c:v>49.271531502431309</c:v>
                </c:pt>
                <c:pt idx="26">
                  <c:v>48.989850484518449</c:v>
                </c:pt>
                <c:pt idx="27">
                  <c:v>53.932876573032452</c:v>
                </c:pt>
                <c:pt idx="28">
                  <c:v>50.989131103622491</c:v>
                </c:pt>
                <c:pt idx="29">
                  <c:v>50.950862488825386</c:v>
                </c:pt>
                <c:pt idx="30">
                  <c:v>50.459575129547872</c:v>
                </c:pt>
                <c:pt idx="31">
                  <c:v>50.768049105208256</c:v>
                </c:pt>
                <c:pt idx="32">
                  <c:v>50.471143446789945</c:v>
                </c:pt>
                <c:pt idx="33">
                  <c:v>50.730235151434165</c:v>
                </c:pt>
                <c:pt idx="34">
                  <c:v>50.867392134131137</c:v>
                </c:pt>
                <c:pt idx="35">
                  <c:v>49.332713528330878</c:v>
                </c:pt>
                <c:pt idx="36">
                  <c:v>49.119311026913792</c:v>
                </c:pt>
                <c:pt idx="37">
                  <c:v>48.418537539415837</c:v>
                </c:pt>
                <c:pt idx="38">
                  <c:v>48.050276081400135</c:v>
                </c:pt>
                <c:pt idx="39">
                  <c:v>48.658815974654495</c:v>
                </c:pt>
                <c:pt idx="40">
                  <c:v>48.83495099604086</c:v>
                </c:pt>
                <c:pt idx="41">
                  <c:v>50.460996025424201</c:v>
                </c:pt>
                <c:pt idx="42">
                  <c:v>50.900875112989354</c:v>
                </c:pt>
                <c:pt idx="43">
                  <c:v>54.756988696870302</c:v>
                </c:pt>
                <c:pt idx="44">
                  <c:v>53.764047392104146</c:v>
                </c:pt>
                <c:pt idx="45">
                  <c:v>52.226739459006147</c:v>
                </c:pt>
                <c:pt idx="46">
                  <c:v>53.576096927881231</c:v>
                </c:pt>
                <c:pt idx="47">
                  <c:v>52.125223629802214</c:v>
                </c:pt>
                <c:pt idx="48">
                  <c:v>53.609154259667541</c:v>
                </c:pt>
                <c:pt idx="49" formatCode="General">
                  <c:v>48.5</c:v>
                </c:pt>
                <c:pt idx="50" formatCode="General">
                  <c:v>51.5</c:v>
                </c:pt>
                <c:pt idx="51" formatCode="General">
                  <c:v>51.5</c:v>
                </c:pt>
                <c:pt idx="52" formatCode="General">
                  <c:v>48.5</c:v>
                </c:pt>
                <c:pt idx="53" formatCode="General">
                  <c:v>48.5</c:v>
                </c:pt>
              </c:numCache>
            </c:numRef>
          </c:xVal>
          <c:yVal>
            <c:numRef>
              <c:f>'for Graphing'!$J$98:$J$151</c:f>
              <c:numCache>
                <c:formatCode>General</c:formatCode>
                <c:ptCount val="54"/>
                <c:pt idx="49" formatCode="0%">
                  <c:v>0.03</c:v>
                </c:pt>
                <c:pt idx="50" formatCode="0%">
                  <c:v>0.03</c:v>
                </c:pt>
                <c:pt idx="51" formatCode="0%">
                  <c:v>-0.03</c:v>
                </c:pt>
                <c:pt idx="52" formatCode="0%">
                  <c:v>-0.03</c:v>
                </c:pt>
                <c:pt idx="53" formatCode="0%">
                  <c:v>0.03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28199576"/>
        <c:axId val="528199968"/>
      </c:scatterChart>
      <c:valAx>
        <c:axId val="528199576"/>
        <c:scaling>
          <c:orientation val="minMax"/>
          <c:max val="60"/>
          <c:min val="30"/>
        </c:scaling>
        <c:delete val="0"/>
        <c:axPos val="b"/>
        <c:majorGridlines>
          <c:spPr>
            <a:ln w="6350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ysDot"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 b="0" i="0" baseline="0">
                    <a:effectLst/>
                  </a:rPr>
                  <a:t>Insertion Loss - Flow Rate (CFM)</a:t>
                </a:r>
                <a:endParaRPr lang="en-US">
                  <a:effectLst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28199968"/>
        <c:crossesAt val="-1"/>
        <c:crossBetween val="midCat"/>
      </c:valAx>
      <c:valAx>
        <c:axId val="528199968"/>
        <c:scaling>
          <c:orientation val="minMax"/>
          <c:max val="2.5"/>
        </c:scaling>
        <c:delete val="0"/>
        <c:axPos val="l"/>
        <c:majorGridlines>
          <c:spPr>
            <a:ln w="6350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ysDot"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 b="0" i="0" baseline="0">
                    <a:effectLst/>
                  </a:rPr>
                  <a:t>Error (% of Flow Rate)</a:t>
                </a:r>
                <a:endParaRPr lang="en-US">
                  <a:effectLst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%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2819957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0.19807</cdr:x>
      <cdr:y>0.60893</cdr:y>
    </cdr:from>
    <cdr:to>
      <cdr:x>0.23163</cdr:x>
      <cdr:y>0.69174</cdr:y>
    </cdr:to>
    <cdr:sp macro="" textlink="">
      <cdr:nvSpPr>
        <cdr:cNvPr id="6" name="Oval 5"/>
        <cdr:cNvSpPr/>
      </cdr:nvSpPr>
      <cdr:spPr>
        <a:xfrm xmlns:a="http://schemas.openxmlformats.org/drawingml/2006/main" rot="19241904">
          <a:off x="1684716" y="3462763"/>
          <a:ext cx="285453" cy="470867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4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rot="0" spcFirstLastPara="0" vert="horz" wrap="square" lIns="0" tIns="0" rIns="0" bIns="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>
            <a:solidFill>
              <a:schemeClr val="accent4"/>
            </a:solidFill>
          </a:endParaRPr>
        </a:p>
      </cdr:txBody>
    </cdr:sp>
  </cdr:relSizeAnchor>
  <cdr:relSizeAnchor xmlns:cdr="http://schemas.openxmlformats.org/drawingml/2006/chartDrawing">
    <cdr:from>
      <cdr:x>0.65295</cdr:x>
      <cdr:y>0.65888</cdr:y>
    </cdr:from>
    <cdr:to>
      <cdr:x>0.67704</cdr:x>
      <cdr:y>0.68241</cdr:y>
    </cdr:to>
    <cdr:sp macro="" textlink="">
      <cdr:nvSpPr>
        <cdr:cNvPr id="7" name="Oval 6"/>
        <cdr:cNvSpPr/>
      </cdr:nvSpPr>
      <cdr:spPr>
        <a:xfrm xmlns:a="http://schemas.openxmlformats.org/drawingml/2006/main">
          <a:off x="5553783" y="3746774"/>
          <a:ext cx="204903" cy="133806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0.63631</cdr:x>
      <cdr:y>0.71038</cdr:y>
    </cdr:from>
    <cdr:to>
      <cdr:x>0.66256</cdr:x>
      <cdr:y>0.80228</cdr:y>
    </cdr:to>
    <cdr:sp macro="" textlink="">
      <cdr:nvSpPr>
        <cdr:cNvPr id="8" name="Oval 7"/>
        <cdr:cNvSpPr/>
      </cdr:nvSpPr>
      <cdr:spPr>
        <a:xfrm xmlns:a="http://schemas.openxmlformats.org/drawingml/2006/main">
          <a:off x="5412247" y="4039646"/>
          <a:ext cx="223276" cy="522600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3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0.61575</cdr:x>
      <cdr:y>0.63953</cdr:y>
    </cdr:from>
    <cdr:to>
      <cdr:x>0.64229</cdr:x>
      <cdr:y>0.81836</cdr:y>
    </cdr:to>
    <cdr:sp macro="" textlink="">
      <cdr:nvSpPr>
        <cdr:cNvPr id="10" name="Oval 9"/>
        <cdr:cNvSpPr/>
      </cdr:nvSpPr>
      <cdr:spPr>
        <a:xfrm xmlns:a="http://schemas.openxmlformats.org/drawingml/2006/main">
          <a:off x="5237398" y="3636744"/>
          <a:ext cx="225742" cy="1016968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0.60068</cdr:x>
      <cdr:y>0.63995</cdr:y>
    </cdr:from>
    <cdr:to>
      <cdr:x>0.65198</cdr:x>
      <cdr:y>0.67717</cdr:y>
    </cdr:to>
    <cdr:sp macro="" textlink="">
      <cdr:nvSpPr>
        <cdr:cNvPr id="11" name="Oval 10"/>
        <cdr:cNvSpPr/>
      </cdr:nvSpPr>
      <cdr:spPr>
        <a:xfrm xmlns:a="http://schemas.openxmlformats.org/drawingml/2006/main" rot="2516003">
          <a:off x="5109196" y="3639133"/>
          <a:ext cx="436379" cy="211655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5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5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0.23604</cdr:x>
      <cdr:y>0.60686</cdr:y>
    </cdr:from>
    <cdr:to>
      <cdr:x>0.26859</cdr:x>
      <cdr:y>0.6703</cdr:y>
    </cdr:to>
    <cdr:sp macro="" textlink="">
      <cdr:nvSpPr>
        <cdr:cNvPr id="12" name="TextBox 9"/>
        <cdr:cNvSpPr txBox="1"/>
      </cdr:nvSpPr>
      <cdr:spPr>
        <a:xfrm xmlns:a="http://schemas.openxmlformats.org/drawingml/2006/main">
          <a:off x="2007709" y="3450993"/>
          <a:ext cx="276862" cy="36075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4"/>
              </a:solidFill>
            </a:rPr>
            <a:t>B</a:t>
          </a:r>
        </a:p>
      </cdr:txBody>
    </cdr:sp>
  </cdr:relSizeAnchor>
  <cdr:relSizeAnchor xmlns:cdr="http://schemas.openxmlformats.org/drawingml/2006/chartDrawing">
    <cdr:from>
      <cdr:x>0.67766</cdr:x>
      <cdr:y>0.63577</cdr:y>
    </cdr:from>
    <cdr:to>
      <cdr:x>0.71021</cdr:x>
      <cdr:y>0.6992</cdr:y>
    </cdr:to>
    <cdr:sp macro="" textlink="">
      <cdr:nvSpPr>
        <cdr:cNvPr id="13" name="TextBox 9"/>
        <cdr:cNvSpPr txBox="1"/>
      </cdr:nvSpPr>
      <cdr:spPr>
        <a:xfrm xmlns:a="http://schemas.openxmlformats.org/drawingml/2006/main">
          <a:off x="5763958" y="3615352"/>
          <a:ext cx="276862" cy="36070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1"/>
              </a:solidFill>
            </a:rPr>
            <a:t>D</a:t>
          </a:r>
        </a:p>
      </cdr:txBody>
    </cdr:sp>
  </cdr:relSizeAnchor>
  <cdr:relSizeAnchor xmlns:cdr="http://schemas.openxmlformats.org/drawingml/2006/chartDrawing">
    <cdr:from>
      <cdr:x>0.62164</cdr:x>
      <cdr:y>0.58647</cdr:y>
    </cdr:from>
    <cdr:to>
      <cdr:x>0.6542</cdr:x>
      <cdr:y>0.6499</cdr:y>
    </cdr:to>
    <cdr:sp macro="" textlink="">
      <cdr:nvSpPr>
        <cdr:cNvPr id="14" name="TextBox 9"/>
        <cdr:cNvSpPr txBox="1"/>
      </cdr:nvSpPr>
      <cdr:spPr>
        <a:xfrm xmlns:a="http://schemas.openxmlformats.org/drawingml/2006/main">
          <a:off x="5287492" y="3335018"/>
          <a:ext cx="276947" cy="36070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5"/>
              </a:solidFill>
            </a:rPr>
            <a:t>E</a:t>
          </a:r>
        </a:p>
      </cdr:txBody>
    </cdr:sp>
  </cdr:relSizeAnchor>
  <cdr:relSizeAnchor xmlns:cdr="http://schemas.openxmlformats.org/drawingml/2006/chartDrawing">
    <cdr:from>
      <cdr:x>0.6033</cdr:x>
      <cdr:y>0.7196</cdr:y>
    </cdr:from>
    <cdr:to>
      <cdr:x>0.63585</cdr:x>
      <cdr:y>0.78303</cdr:y>
    </cdr:to>
    <cdr:sp macro="" textlink="">
      <cdr:nvSpPr>
        <cdr:cNvPr id="15" name="TextBox 9"/>
        <cdr:cNvSpPr txBox="1"/>
      </cdr:nvSpPr>
      <cdr:spPr>
        <a:xfrm xmlns:a="http://schemas.openxmlformats.org/drawingml/2006/main">
          <a:off x="5131494" y="4092086"/>
          <a:ext cx="276862" cy="36070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6"/>
              </a:solidFill>
            </a:rPr>
            <a:t>F</a:t>
          </a:r>
        </a:p>
      </cdr:txBody>
    </cdr:sp>
  </cdr:relSizeAnchor>
  <cdr:relSizeAnchor xmlns:cdr="http://schemas.openxmlformats.org/drawingml/2006/chartDrawing">
    <cdr:from>
      <cdr:x>0.65357</cdr:x>
      <cdr:y>0.35816</cdr:y>
    </cdr:from>
    <cdr:to>
      <cdr:x>0.68438</cdr:x>
      <cdr:y>0.56596</cdr:y>
    </cdr:to>
    <cdr:sp macro="" textlink="">
      <cdr:nvSpPr>
        <cdr:cNvPr id="16" name="Oval 15"/>
        <cdr:cNvSpPr/>
      </cdr:nvSpPr>
      <cdr:spPr>
        <a:xfrm xmlns:a="http://schemas.openxmlformats.org/drawingml/2006/main" rot="323047">
          <a:off x="5559061" y="2036698"/>
          <a:ext cx="262062" cy="1181689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/>
        </a:p>
      </cdr:txBody>
    </cdr:sp>
  </cdr:relSizeAnchor>
  <cdr:relSizeAnchor xmlns:cdr="http://schemas.openxmlformats.org/drawingml/2006/chartDrawing">
    <cdr:from>
      <cdr:x>0.68736</cdr:x>
      <cdr:y>0.38246</cdr:y>
    </cdr:from>
    <cdr:to>
      <cdr:x>0.71991</cdr:x>
      <cdr:y>0.44577</cdr:y>
    </cdr:to>
    <cdr:sp macro="" textlink="">
      <cdr:nvSpPr>
        <cdr:cNvPr id="17" name="TextBox 14"/>
        <cdr:cNvSpPr txBox="1"/>
      </cdr:nvSpPr>
      <cdr:spPr>
        <a:xfrm xmlns:a="http://schemas.openxmlformats.org/drawingml/2006/main">
          <a:off x="5846468" y="2174875"/>
          <a:ext cx="276861" cy="36001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2"/>
              </a:solidFill>
            </a:rPr>
            <a:t>A</a:t>
          </a:r>
        </a:p>
      </cdr:txBody>
    </cdr:sp>
  </cdr:relSizeAnchor>
  <cdr:relSizeAnchor xmlns:cdr="http://schemas.openxmlformats.org/drawingml/2006/chartDrawing">
    <cdr:from>
      <cdr:x>0.6716</cdr:x>
      <cdr:y>0.69983</cdr:y>
    </cdr:from>
    <cdr:to>
      <cdr:x>0.76598</cdr:x>
      <cdr:y>0.76314</cdr:y>
    </cdr:to>
    <cdr:sp macro="" textlink="">
      <cdr:nvSpPr>
        <cdr:cNvPr id="18" name="TextBox 14"/>
        <cdr:cNvSpPr txBox="1"/>
      </cdr:nvSpPr>
      <cdr:spPr>
        <a:xfrm xmlns:a="http://schemas.openxmlformats.org/drawingml/2006/main">
          <a:off x="5048614" y="4074627"/>
          <a:ext cx="709515" cy="36861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400" b="0">
              <a:solidFill>
                <a:srgbClr val="C00000"/>
              </a:solidFill>
            </a:rPr>
            <a:t>3% Error</a:t>
          </a:r>
        </a:p>
      </cdr:txBody>
    </cdr:sp>
  </cdr:relSizeAnchor>
  <cdr:relSizeAnchor xmlns:cdr="http://schemas.openxmlformats.org/drawingml/2006/chartDrawing">
    <cdr:from>
      <cdr:x>0.66386</cdr:x>
      <cdr:y>0.74641</cdr:y>
    </cdr:from>
    <cdr:to>
      <cdr:x>0.69585</cdr:x>
      <cdr:y>0.81144</cdr:y>
    </cdr:to>
    <cdr:sp macro="" textlink="">
      <cdr:nvSpPr>
        <cdr:cNvPr id="19" name="TextBox 9"/>
        <cdr:cNvSpPr txBox="1"/>
      </cdr:nvSpPr>
      <cdr:spPr>
        <a:xfrm xmlns:a="http://schemas.openxmlformats.org/drawingml/2006/main">
          <a:off x="5709771" y="4140947"/>
          <a:ext cx="275154" cy="36078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3"/>
              </a:solidFill>
            </a:rPr>
            <a:t>C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0.66931</cdr:x>
      <cdr:y>0.16378</cdr:y>
    </cdr:from>
    <cdr:to>
      <cdr:x>0.70098</cdr:x>
      <cdr:y>0.37277</cdr:y>
    </cdr:to>
    <cdr:sp macro="" textlink="">
      <cdr:nvSpPr>
        <cdr:cNvPr id="2" name="Oval 1"/>
        <cdr:cNvSpPr/>
      </cdr:nvSpPr>
      <cdr:spPr>
        <a:xfrm xmlns:a="http://schemas.openxmlformats.org/drawingml/2006/main">
          <a:off x="5696357" y="921122"/>
          <a:ext cx="269536" cy="1175407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/>
        </a:p>
      </cdr:txBody>
    </cdr:sp>
  </cdr:relSizeAnchor>
  <cdr:relSizeAnchor xmlns:cdr="http://schemas.openxmlformats.org/drawingml/2006/chartDrawing">
    <cdr:from>
      <cdr:x>0.70054</cdr:x>
      <cdr:y>0.25276</cdr:y>
    </cdr:from>
    <cdr:to>
      <cdr:x>0.73337</cdr:x>
      <cdr:y>0.31583</cdr:y>
    </cdr:to>
    <cdr:sp macro="" textlink="">
      <cdr:nvSpPr>
        <cdr:cNvPr id="3" name="TextBox 9"/>
        <cdr:cNvSpPr txBox="1"/>
      </cdr:nvSpPr>
      <cdr:spPr>
        <a:xfrm xmlns:a="http://schemas.openxmlformats.org/drawingml/2006/main">
          <a:off x="5962123" y="1421555"/>
          <a:ext cx="279408" cy="35471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2"/>
              </a:solidFill>
            </a:rPr>
            <a:t>A</a:t>
          </a:r>
        </a:p>
      </cdr:txBody>
    </cdr:sp>
  </cdr:relSizeAnchor>
  <cdr:relSizeAnchor xmlns:cdr="http://schemas.openxmlformats.org/drawingml/2006/chartDrawing">
    <cdr:from>
      <cdr:x>0.62649</cdr:x>
      <cdr:y>0.37504</cdr:y>
    </cdr:from>
    <cdr:to>
      <cdr:x>0.6643</cdr:x>
      <cdr:y>0.86205</cdr:y>
    </cdr:to>
    <cdr:sp macro="" textlink="">
      <cdr:nvSpPr>
        <cdr:cNvPr id="4" name="Oval 3"/>
        <cdr:cNvSpPr/>
      </cdr:nvSpPr>
      <cdr:spPr>
        <a:xfrm xmlns:a="http://schemas.openxmlformats.org/drawingml/2006/main" rot="60000">
          <a:off x="5331944" y="2109265"/>
          <a:ext cx="321745" cy="2739055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0.61718</cdr:x>
      <cdr:y>0.77514</cdr:y>
    </cdr:from>
    <cdr:to>
      <cdr:x>0.65001</cdr:x>
      <cdr:y>0.83821</cdr:y>
    </cdr:to>
    <cdr:sp macro="" textlink="">
      <cdr:nvSpPr>
        <cdr:cNvPr id="5" name="TextBox 9"/>
        <cdr:cNvSpPr txBox="1"/>
      </cdr:nvSpPr>
      <cdr:spPr>
        <a:xfrm xmlns:a="http://schemas.openxmlformats.org/drawingml/2006/main">
          <a:off x="5252692" y="4359516"/>
          <a:ext cx="279409" cy="35471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6"/>
              </a:solidFill>
            </a:rPr>
            <a:t>F</a:t>
          </a:r>
        </a:p>
      </cdr:txBody>
    </cdr:sp>
  </cdr:relSizeAnchor>
  <cdr:relSizeAnchor xmlns:cdr="http://schemas.openxmlformats.org/drawingml/2006/chartDrawing">
    <cdr:from>
      <cdr:x>0.24703</cdr:x>
      <cdr:y>0.50699</cdr:y>
    </cdr:from>
    <cdr:to>
      <cdr:x>0.28792</cdr:x>
      <cdr:y>0.56387</cdr:y>
    </cdr:to>
    <cdr:sp macro="" textlink="">
      <cdr:nvSpPr>
        <cdr:cNvPr id="6" name="Oval 5"/>
        <cdr:cNvSpPr/>
      </cdr:nvSpPr>
      <cdr:spPr>
        <a:xfrm xmlns:a="http://schemas.openxmlformats.org/drawingml/2006/main" rot="19241904">
          <a:off x="2102456" y="2851408"/>
          <a:ext cx="348000" cy="319904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4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rot="0" spcFirstLastPara="0" vert="horz" wrap="square" lIns="0" tIns="0" rIns="0" bIns="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>
            <a:solidFill>
              <a:schemeClr val="accent4"/>
            </a:solidFill>
          </a:endParaRPr>
        </a:p>
      </cdr:txBody>
    </cdr:sp>
  </cdr:relSizeAnchor>
  <cdr:relSizeAnchor xmlns:cdr="http://schemas.openxmlformats.org/drawingml/2006/chartDrawing">
    <cdr:from>
      <cdr:x>0.28508</cdr:x>
      <cdr:y>0.48245</cdr:y>
    </cdr:from>
    <cdr:to>
      <cdr:x>0.3269</cdr:x>
      <cdr:y>0.54246</cdr:y>
    </cdr:to>
    <cdr:sp macro="" textlink="">
      <cdr:nvSpPr>
        <cdr:cNvPr id="7" name="TextBox 9"/>
        <cdr:cNvSpPr txBox="1"/>
      </cdr:nvSpPr>
      <cdr:spPr>
        <a:xfrm xmlns:a="http://schemas.openxmlformats.org/drawingml/2006/main">
          <a:off x="2426211" y="2713380"/>
          <a:ext cx="355920" cy="33750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4"/>
              </a:solidFill>
            </a:rPr>
            <a:t>B</a:t>
          </a:r>
        </a:p>
      </cdr:txBody>
    </cdr:sp>
  </cdr:relSizeAnchor>
  <cdr:relSizeAnchor xmlns:cdr="http://schemas.openxmlformats.org/drawingml/2006/chartDrawing">
    <cdr:from>
      <cdr:x>0.65952</cdr:x>
      <cdr:y>0.69391</cdr:y>
    </cdr:from>
    <cdr:to>
      <cdr:x>0.68916</cdr:x>
      <cdr:y>0.86854</cdr:y>
    </cdr:to>
    <cdr:sp macro="" textlink="">
      <cdr:nvSpPr>
        <cdr:cNvPr id="8" name="Oval 7"/>
        <cdr:cNvSpPr/>
      </cdr:nvSpPr>
      <cdr:spPr>
        <a:xfrm xmlns:a="http://schemas.openxmlformats.org/drawingml/2006/main" rot="21346103">
          <a:off x="5613037" y="3902653"/>
          <a:ext cx="252259" cy="982146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3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0.65682</cdr:x>
      <cdr:y>0.61095</cdr:y>
    </cdr:from>
    <cdr:to>
      <cdr:x>0.69543</cdr:x>
      <cdr:y>0.63929</cdr:y>
    </cdr:to>
    <cdr:sp macro="" textlink="">
      <cdr:nvSpPr>
        <cdr:cNvPr id="9" name="Oval 8"/>
        <cdr:cNvSpPr/>
      </cdr:nvSpPr>
      <cdr:spPr>
        <a:xfrm xmlns:a="http://schemas.openxmlformats.org/drawingml/2006/main">
          <a:off x="5590058" y="3436060"/>
          <a:ext cx="328553" cy="159389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0.63259</cdr:x>
      <cdr:y>0.59679</cdr:y>
    </cdr:from>
    <cdr:to>
      <cdr:x>0.69157</cdr:x>
      <cdr:y>0.63998</cdr:y>
    </cdr:to>
    <cdr:sp macro="" textlink="">
      <cdr:nvSpPr>
        <cdr:cNvPr id="10" name="Oval 9"/>
        <cdr:cNvSpPr/>
      </cdr:nvSpPr>
      <cdr:spPr>
        <a:xfrm xmlns:a="http://schemas.openxmlformats.org/drawingml/2006/main" rot="764350">
          <a:off x="5383854" y="3356443"/>
          <a:ext cx="501976" cy="242907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5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5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0.69032</cdr:x>
      <cdr:y>0.77635</cdr:y>
    </cdr:from>
    <cdr:to>
      <cdr:x>0.72316</cdr:x>
      <cdr:y>0.83946</cdr:y>
    </cdr:to>
    <cdr:sp macro="" textlink="">
      <cdr:nvSpPr>
        <cdr:cNvPr id="11" name="TextBox 9"/>
        <cdr:cNvSpPr txBox="1"/>
      </cdr:nvSpPr>
      <cdr:spPr>
        <a:xfrm xmlns:a="http://schemas.openxmlformats.org/drawingml/2006/main">
          <a:off x="5875193" y="4366329"/>
          <a:ext cx="279494" cy="35494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3"/>
              </a:solidFill>
            </a:rPr>
            <a:t>C</a:t>
          </a:r>
        </a:p>
      </cdr:txBody>
    </cdr:sp>
  </cdr:relSizeAnchor>
  <cdr:relSizeAnchor xmlns:cdr="http://schemas.openxmlformats.org/drawingml/2006/chartDrawing">
    <cdr:from>
      <cdr:x>0.69363</cdr:x>
      <cdr:y>0.58152</cdr:y>
    </cdr:from>
    <cdr:to>
      <cdr:x>0.72647</cdr:x>
      <cdr:y>0.64463</cdr:y>
    </cdr:to>
    <cdr:sp macro="" textlink="">
      <cdr:nvSpPr>
        <cdr:cNvPr id="12" name="TextBox 9"/>
        <cdr:cNvSpPr txBox="1"/>
      </cdr:nvSpPr>
      <cdr:spPr>
        <a:xfrm xmlns:a="http://schemas.openxmlformats.org/drawingml/2006/main">
          <a:off x="5903315" y="3270541"/>
          <a:ext cx="279493" cy="35494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1"/>
              </a:solidFill>
            </a:rPr>
            <a:t>D</a:t>
          </a:r>
        </a:p>
      </cdr:txBody>
    </cdr:sp>
  </cdr:relSizeAnchor>
  <cdr:relSizeAnchor xmlns:cdr="http://schemas.openxmlformats.org/drawingml/2006/chartDrawing">
    <cdr:from>
      <cdr:x>0.6678</cdr:x>
      <cdr:y>0.55243</cdr:y>
    </cdr:from>
    <cdr:to>
      <cdr:x>0.70064</cdr:x>
      <cdr:y>0.61554</cdr:y>
    </cdr:to>
    <cdr:sp macro="" textlink="">
      <cdr:nvSpPr>
        <cdr:cNvPr id="13" name="TextBox 9"/>
        <cdr:cNvSpPr txBox="1"/>
      </cdr:nvSpPr>
      <cdr:spPr>
        <a:xfrm xmlns:a="http://schemas.openxmlformats.org/drawingml/2006/main">
          <a:off x="5683516" y="3106939"/>
          <a:ext cx="279493" cy="35494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5"/>
              </a:solidFill>
            </a:rPr>
            <a:t>E</a:t>
          </a:r>
        </a:p>
      </cdr:txBody>
    </cdr:sp>
  </cdr:relSizeAnchor>
  <cdr:relSizeAnchor xmlns:cdr="http://schemas.openxmlformats.org/drawingml/2006/chartDrawing">
    <cdr:from>
      <cdr:x>0.70742</cdr:x>
      <cdr:y>0.68526</cdr:y>
    </cdr:from>
    <cdr:to>
      <cdr:x>0.80728</cdr:x>
      <cdr:y>0.74821</cdr:y>
    </cdr:to>
    <cdr:sp macro="" textlink="">
      <cdr:nvSpPr>
        <cdr:cNvPr id="14" name="TextBox 14"/>
        <cdr:cNvSpPr txBox="1"/>
      </cdr:nvSpPr>
      <cdr:spPr>
        <a:xfrm xmlns:a="http://schemas.openxmlformats.org/drawingml/2006/main">
          <a:off x="6020720" y="3854031"/>
          <a:ext cx="849846" cy="35402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400" b="0">
              <a:solidFill>
                <a:srgbClr val="C00000"/>
              </a:solidFill>
            </a:rPr>
            <a:t>3% Error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0.66068</cdr:x>
      <cdr:y>0.37892</cdr:y>
    </cdr:from>
    <cdr:to>
      <cdr:x>0.69116</cdr:x>
      <cdr:y>0.52484</cdr:y>
    </cdr:to>
    <cdr:sp macro="" textlink="">
      <cdr:nvSpPr>
        <cdr:cNvPr id="4" name="Oval 3"/>
        <cdr:cNvSpPr/>
      </cdr:nvSpPr>
      <cdr:spPr>
        <a:xfrm xmlns:a="http://schemas.openxmlformats.org/drawingml/2006/main">
          <a:off x="5615952" y="2150833"/>
          <a:ext cx="259089" cy="828279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/>
        </a:p>
      </cdr:txBody>
    </cdr:sp>
  </cdr:relSizeAnchor>
  <cdr:relSizeAnchor xmlns:cdr="http://schemas.openxmlformats.org/drawingml/2006/chartDrawing">
    <cdr:from>
      <cdr:x>0.22876</cdr:x>
      <cdr:y>0.59125</cdr:y>
    </cdr:from>
    <cdr:to>
      <cdr:x>0.26214</cdr:x>
      <cdr:y>0.66133</cdr:y>
    </cdr:to>
    <cdr:sp macro="" textlink="">
      <cdr:nvSpPr>
        <cdr:cNvPr id="5" name="Oval 4"/>
        <cdr:cNvSpPr/>
      </cdr:nvSpPr>
      <cdr:spPr>
        <a:xfrm xmlns:a="http://schemas.openxmlformats.org/drawingml/2006/main" rot="19241904">
          <a:off x="2167969" y="3719298"/>
          <a:ext cx="316350" cy="440842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4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rot="0" spcFirstLastPara="0" vert="horz" wrap="square" lIns="0" tIns="0" rIns="0" bIns="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>
            <a:solidFill>
              <a:schemeClr val="accent4"/>
            </a:solidFill>
          </a:endParaRPr>
        </a:p>
      </cdr:txBody>
    </cdr:sp>
  </cdr:relSizeAnchor>
  <cdr:relSizeAnchor xmlns:cdr="http://schemas.openxmlformats.org/drawingml/2006/chartDrawing">
    <cdr:from>
      <cdr:x>0.6222</cdr:x>
      <cdr:y>0.59839</cdr:y>
    </cdr:from>
    <cdr:to>
      <cdr:x>0.65222</cdr:x>
      <cdr:y>0.81771</cdr:y>
    </cdr:to>
    <cdr:sp macro="" textlink="">
      <cdr:nvSpPr>
        <cdr:cNvPr id="6" name="Oval 5"/>
        <cdr:cNvSpPr/>
      </cdr:nvSpPr>
      <cdr:spPr>
        <a:xfrm xmlns:a="http://schemas.openxmlformats.org/drawingml/2006/main" rot="235708">
          <a:off x="5896734" y="3764218"/>
          <a:ext cx="284506" cy="1379644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0.65169</cdr:x>
      <cdr:y>0.66861</cdr:y>
    </cdr:from>
    <cdr:to>
      <cdr:x>0.67779</cdr:x>
      <cdr:y>0.74315</cdr:y>
    </cdr:to>
    <cdr:sp macro="" textlink="">
      <cdr:nvSpPr>
        <cdr:cNvPr id="7" name="Oval 6"/>
        <cdr:cNvSpPr/>
      </cdr:nvSpPr>
      <cdr:spPr>
        <a:xfrm xmlns:a="http://schemas.openxmlformats.org/drawingml/2006/main" rot="21198691">
          <a:off x="5539516" y="3795206"/>
          <a:ext cx="221857" cy="423067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3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0.66847</cdr:x>
      <cdr:y>0.63761</cdr:y>
    </cdr:from>
    <cdr:to>
      <cdr:x>0.70192</cdr:x>
      <cdr:y>0.66042</cdr:y>
    </cdr:to>
    <cdr:sp macro="" textlink="">
      <cdr:nvSpPr>
        <cdr:cNvPr id="8" name="Oval 7"/>
        <cdr:cNvSpPr/>
      </cdr:nvSpPr>
      <cdr:spPr>
        <a:xfrm xmlns:a="http://schemas.openxmlformats.org/drawingml/2006/main">
          <a:off x="6335221" y="4010928"/>
          <a:ext cx="317013" cy="143501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0.6394</cdr:x>
      <cdr:y>0.61704</cdr:y>
    </cdr:from>
    <cdr:to>
      <cdr:x>0.67399</cdr:x>
      <cdr:y>0.70213</cdr:y>
    </cdr:to>
    <cdr:sp macro="" textlink="">
      <cdr:nvSpPr>
        <cdr:cNvPr id="9" name="Oval 8"/>
        <cdr:cNvSpPr/>
      </cdr:nvSpPr>
      <cdr:spPr>
        <a:xfrm xmlns:a="http://schemas.openxmlformats.org/drawingml/2006/main" rot="4413800">
          <a:off x="5340552" y="3596933"/>
          <a:ext cx="482991" cy="294024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5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5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0.69151</cdr:x>
      <cdr:y>0.43034</cdr:y>
    </cdr:from>
    <cdr:to>
      <cdr:x>0.72389</cdr:x>
      <cdr:y>0.4939</cdr:y>
    </cdr:to>
    <cdr:sp macro="" textlink="">
      <cdr:nvSpPr>
        <cdr:cNvPr id="19" name="TextBox 9"/>
        <cdr:cNvSpPr txBox="1"/>
      </cdr:nvSpPr>
      <cdr:spPr>
        <a:xfrm xmlns:a="http://schemas.openxmlformats.org/drawingml/2006/main">
          <a:off x="5877992" y="2442690"/>
          <a:ext cx="275239" cy="36078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2"/>
              </a:solidFill>
            </a:rPr>
            <a:t>A</a:t>
          </a:r>
        </a:p>
      </cdr:txBody>
    </cdr:sp>
  </cdr:relSizeAnchor>
  <cdr:relSizeAnchor xmlns:cdr="http://schemas.openxmlformats.org/drawingml/2006/chartDrawing">
    <cdr:from>
      <cdr:x>0.26649</cdr:x>
      <cdr:y>0.56696</cdr:y>
    </cdr:from>
    <cdr:to>
      <cdr:x>0.29886</cdr:x>
      <cdr:y>0.63051</cdr:y>
    </cdr:to>
    <cdr:sp macro="" textlink="">
      <cdr:nvSpPr>
        <cdr:cNvPr id="20" name="TextBox 9"/>
        <cdr:cNvSpPr txBox="1"/>
      </cdr:nvSpPr>
      <cdr:spPr>
        <a:xfrm xmlns:a="http://schemas.openxmlformats.org/drawingml/2006/main">
          <a:off x="2265276" y="3218202"/>
          <a:ext cx="275154" cy="36072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4"/>
              </a:solidFill>
            </a:rPr>
            <a:t>B</a:t>
          </a:r>
        </a:p>
      </cdr:txBody>
    </cdr:sp>
  </cdr:relSizeAnchor>
  <cdr:relSizeAnchor xmlns:cdr="http://schemas.openxmlformats.org/drawingml/2006/chartDrawing">
    <cdr:from>
      <cdr:x>0.68086</cdr:x>
      <cdr:y>0.69349</cdr:y>
    </cdr:from>
    <cdr:to>
      <cdr:x>0.71323</cdr:x>
      <cdr:y>0.75705</cdr:y>
    </cdr:to>
    <cdr:sp macro="" textlink="">
      <cdr:nvSpPr>
        <cdr:cNvPr id="21" name="TextBox 9"/>
        <cdr:cNvSpPr txBox="1"/>
      </cdr:nvSpPr>
      <cdr:spPr>
        <a:xfrm xmlns:a="http://schemas.openxmlformats.org/drawingml/2006/main">
          <a:off x="5787540" y="3936411"/>
          <a:ext cx="275154" cy="36078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3"/>
              </a:solidFill>
            </a:rPr>
            <a:t>C</a:t>
          </a:r>
        </a:p>
      </cdr:txBody>
    </cdr:sp>
  </cdr:relSizeAnchor>
  <cdr:relSizeAnchor xmlns:cdr="http://schemas.openxmlformats.org/drawingml/2006/chartDrawing">
    <cdr:from>
      <cdr:x>0.68787</cdr:x>
      <cdr:y>0.58577</cdr:y>
    </cdr:from>
    <cdr:to>
      <cdr:x>0.72024</cdr:x>
      <cdr:y>0.64933</cdr:y>
    </cdr:to>
    <cdr:sp macro="" textlink="">
      <cdr:nvSpPr>
        <cdr:cNvPr id="22" name="TextBox 9"/>
        <cdr:cNvSpPr txBox="1"/>
      </cdr:nvSpPr>
      <cdr:spPr>
        <a:xfrm xmlns:a="http://schemas.openxmlformats.org/drawingml/2006/main">
          <a:off x="5847046" y="3324941"/>
          <a:ext cx="275154" cy="36078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 dirty="0">
              <a:solidFill>
                <a:schemeClr val="accent1"/>
              </a:solidFill>
            </a:rPr>
            <a:t>D</a:t>
          </a:r>
        </a:p>
      </cdr:txBody>
    </cdr:sp>
  </cdr:relSizeAnchor>
  <cdr:relSizeAnchor xmlns:cdr="http://schemas.openxmlformats.org/drawingml/2006/chartDrawing">
    <cdr:from>
      <cdr:x>0.65696</cdr:x>
      <cdr:y>0.57292</cdr:y>
    </cdr:from>
    <cdr:to>
      <cdr:x>0.68934</cdr:x>
      <cdr:y>0.63647</cdr:y>
    </cdr:to>
    <cdr:sp macro="" textlink="">
      <cdr:nvSpPr>
        <cdr:cNvPr id="23" name="TextBox 9"/>
        <cdr:cNvSpPr txBox="1"/>
      </cdr:nvSpPr>
      <cdr:spPr>
        <a:xfrm xmlns:a="http://schemas.openxmlformats.org/drawingml/2006/main">
          <a:off x="6226152" y="3603982"/>
          <a:ext cx="306872" cy="39976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5"/>
              </a:solidFill>
            </a:rPr>
            <a:t>E</a:t>
          </a:r>
        </a:p>
      </cdr:txBody>
    </cdr:sp>
  </cdr:relSizeAnchor>
  <cdr:relSizeAnchor xmlns:cdr="http://schemas.openxmlformats.org/drawingml/2006/chartDrawing">
    <cdr:from>
      <cdr:x>0.61004</cdr:x>
      <cdr:y>0.75047</cdr:y>
    </cdr:from>
    <cdr:to>
      <cdr:x>0.64241</cdr:x>
      <cdr:y>0.81402</cdr:y>
    </cdr:to>
    <cdr:sp macro="" textlink="">
      <cdr:nvSpPr>
        <cdr:cNvPr id="24" name="TextBox 9"/>
        <cdr:cNvSpPr txBox="1"/>
      </cdr:nvSpPr>
      <cdr:spPr>
        <a:xfrm xmlns:a="http://schemas.openxmlformats.org/drawingml/2006/main">
          <a:off x="5185488" y="4259866"/>
          <a:ext cx="275154" cy="36072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6"/>
              </a:solidFill>
            </a:rPr>
            <a:t>F</a:t>
          </a:r>
        </a:p>
      </cdr:txBody>
    </cdr:sp>
  </cdr:relSizeAnchor>
  <cdr:relSizeAnchor xmlns:cdr="http://schemas.openxmlformats.org/drawingml/2006/chartDrawing">
    <cdr:from>
      <cdr:x>0.7152</cdr:x>
      <cdr:y>0.63913</cdr:y>
    </cdr:from>
    <cdr:to>
      <cdr:x>0.81367</cdr:x>
      <cdr:y>0.70257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6079433" y="3627879"/>
          <a:ext cx="837017" cy="36005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400" b="0">
              <a:solidFill>
                <a:srgbClr val="C00000"/>
              </a:solidFill>
            </a:rPr>
            <a:t>3% Error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0.63503</cdr:x>
      <cdr:y>0.61257</cdr:y>
    </cdr:from>
    <cdr:to>
      <cdr:x>0.82897</cdr:x>
      <cdr:y>0.65587</cdr:y>
    </cdr:to>
    <cdr:sp macro="" textlink="">
      <cdr:nvSpPr>
        <cdr:cNvPr id="2" name="Oval 1"/>
        <cdr:cNvSpPr/>
      </cdr:nvSpPr>
      <cdr:spPr>
        <a:xfrm xmlns:a="http://schemas.openxmlformats.org/drawingml/2006/main" rot="15955345">
          <a:off x="6094030" y="2760155"/>
          <a:ext cx="244666" cy="1646940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4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rot="0" spcFirstLastPara="0" vert="horz" wrap="square" lIns="0" tIns="0" rIns="0" bIns="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>
            <a:solidFill>
              <a:schemeClr val="accent4"/>
            </a:solidFill>
          </a:endParaRPr>
        </a:p>
      </cdr:txBody>
    </cdr:sp>
  </cdr:relSizeAnchor>
  <cdr:relSizeAnchor xmlns:cdr="http://schemas.openxmlformats.org/drawingml/2006/chartDrawing">
    <cdr:from>
      <cdr:x>0.79326</cdr:x>
      <cdr:y>0.56379</cdr:y>
    </cdr:from>
    <cdr:to>
      <cdr:x>0.83508</cdr:x>
      <cdr:y>0.62476</cdr:y>
    </cdr:to>
    <cdr:sp macro="" textlink="">
      <cdr:nvSpPr>
        <cdr:cNvPr id="3" name="TextBox 9"/>
        <cdr:cNvSpPr txBox="1"/>
      </cdr:nvSpPr>
      <cdr:spPr>
        <a:xfrm xmlns:a="http://schemas.openxmlformats.org/drawingml/2006/main">
          <a:off x="6736621" y="3185687"/>
          <a:ext cx="355149" cy="3445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4"/>
              </a:solidFill>
            </a:rPr>
            <a:t>B</a:t>
          </a:r>
        </a:p>
      </cdr:txBody>
    </cdr:sp>
  </cdr:relSizeAnchor>
  <cdr:relSizeAnchor xmlns:cdr="http://schemas.openxmlformats.org/drawingml/2006/chartDrawing">
    <cdr:from>
      <cdr:x>0.70684</cdr:x>
      <cdr:y>0.64396</cdr:y>
    </cdr:from>
    <cdr:to>
      <cdr:x>0.77213</cdr:x>
      <cdr:y>0.67186</cdr:y>
    </cdr:to>
    <cdr:sp macro="" textlink="">
      <cdr:nvSpPr>
        <cdr:cNvPr id="4" name="Oval 3"/>
        <cdr:cNvSpPr/>
      </cdr:nvSpPr>
      <cdr:spPr>
        <a:xfrm xmlns:a="http://schemas.openxmlformats.org/drawingml/2006/main">
          <a:off x="6018121" y="3628875"/>
          <a:ext cx="555886" cy="157224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0.76892</cdr:x>
      <cdr:y>0.64138</cdr:y>
    </cdr:from>
    <cdr:to>
      <cdr:x>0.80175</cdr:x>
      <cdr:y>0.7055</cdr:y>
    </cdr:to>
    <cdr:sp macro="" textlink="">
      <cdr:nvSpPr>
        <cdr:cNvPr id="5" name="TextBox 9"/>
        <cdr:cNvSpPr txBox="1"/>
      </cdr:nvSpPr>
      <cdr:spPr>
        <a:xfrm xmlns:a="http://schemas.openxmlformats.org/drawingml/2006/main">
          <a:off x="6546676" y="3614355"/>
          <a:ext cx="279518" cy="36133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1"/>
              </a:solidFill>
            </a:rPr>
            <a:t>D</a:t>
          </a:r>
        </a:p>
      </cdr:txBody>
    </cdr:sp>
  </cdr:relSizeAnchor>
  <cdr:relSizeAnchor xmlns:cdr="http://schemas.openxmlformats.org/drawingml/2006/chartDrawing">
    <cdr:from>
      <cdr:x>0.70968</cdr:x>
      <cdr:y>0.5515</cdr:y>
    </cdr:from>
    <cdr:to>
      <cdr:x>0.75806</cdr:x>
      <cdr:y>0.81546</cdr:y>
    </cdr:to>
    <cdr:sp macro="" textlink="">
      <cdr:nvSpPr>
        <cdr:cNvPr id="7" name="Freeform 6"/>
        <cdr:cNvSpPr/>
      </cdr:nvSpPr>
      <cdr:spPr>
        <a:xfrm xmlns:a="http://schemas.openxmlformats.org/drawingml/2006/main">
          <a:off x="6026834" y="3116261"/>
          <a:ext cx="410858" cy="1491449"/>
        </a:xfrm>
        <a:custGeom xmlns:a="http://schemas.openxmlformats.org/drawingml/2006/main">
          <a:avLst/>
          <a:gdLst>
            <a:gd name="connsiteX0" fmla="*/ 360552 w 392721"/>
            <a:gd name="connsiteY0" fmla="*/ 1473320 h 1623197"/>
            <a:gd name="connsiteX1" fmla="*/ 304154 w 392721"/>
            <a:gd name="connsiteY1" fmla="*/ 1604916 h 1623197"/>
            <a:gd name="connsiteX2" fmla="*/ 75429 w 392721"/>
            <a:gd name="connsiteY2" fmla="*/ 1608049 h 1623197"/>
            <a:gd name="connsiteX3" fmla="*/ 232 w 392721"/>
            <a:gd name="connsiteY3" fmla="*/ 1473320 h 1623197"/>
            <a:gd name="connsiteX4" fmla="*/ 59763 w 392721"/>
            <a:gd name="connsiteY4" fmla="*/ 950072 h 1623197"/>
            <a:gd name="connsiteX5" fmla="*/ 257156 w 392721"/>
            <a:gd name="connsiteY5" fmla="*/ 57103 h 1623197"/>
            <a:gd name="connsiteX6" fmla="*/ 391885 w 392721"/>
            <a:gd name="connsiteY6" fmla="*/ 207498 h 1623197"/>
            <a:gd name="connsiteX7" fmla="*/ 194491 w 392721"/>
            <a:gd name="connsiteY7" fmla="*/ 1163131 h 1623197"/>
            <a:gd name="connsiteX8" fmla="*/ 360552 w 392721"/>
            <a:gd name="connsiteY8" fmla="*/ 1473320 h 1623197"/>
          </a:gdLst>
          <a:ahLst/>
          <a:cxnLst>
            <a:cxn ang="0">
              <a:pos x="connsiteX0" y="connsiteY0"/>
            </a:cxn>
            <a:cxn ang="0">
              <a:pos x="connsiteX1" y="connsiteY1"/>
            </a:cxn>
            <a:cxn ang="0">
              <a:pos x="connsiteX2" y="connsiteY2"/>
            </a:cxn>
            <a:cxn ang="0">
              <a:pos x="connsiteX3" y="connsiteY3"/>
            </a:cxn>
            <a:cxn ang="0">
              <a:pos x="connsiteX4" y="connsiteY4"/>
            </a:cxn>
            <a:cxn ang="0">
              <a:pos x="connsiteX5" y="connsiteY5"/>
            </a:cxn>
            <a:cxn ang="0">
              <a:pos x="connsiteX6" y="connsiteY6"/>
            </a:cxn>
            <a:cxn ang="0">
              <a:pos x="connsiteX7" y="connsiteY7"/>
            </a:cxn>
            <a:cxn ang="0">
              <a:pos x="connsiteX8" y="connsiteY8"/>
            </a:cxn>
          </a:cxnLst>
          <a:rect l="l" t="t" r="r" b="b"/>
          <a:pathLst>
            <a:path w="392721" h="1623197">
              <a:moveTo>
                <a:pt x="360552" y="1473320"/>
              </a:moveTo>
              <a:cubicBezTo>
                <a:pt x="378829" y="1546951"/>
                <a:pt x="351675" y="1582461"/>
                <a:pt x="304154" y="1604916"/>
              </a:cubicBezTo>
              <a:cubicBezTo>
                <a:pt x="256633" y="1627371"/>
                <a:pt x="126083" y="1629982"/>
                <a:pt x="75429" y="1608049"/>
              </a:cubicBezTo>
              <a:cubicBezTo>
                <a:pt x="24775" y="1586116"/>
                <a:pt x="2843" y="1582983"/>
                <a:pt x="232" y="1473320"/>
              </a:cubicBezTo>
              <a:cubicBezTo>
                <a:pt x="-2379" y="1363657"/>
                <a:pt x="16942" y="1186108"/>
                <a:pt x="59763" y="950072"/>
              </a:cubicBezTo>
              <a:cubicBezTo>
                <a:pt x="102584" y="714036"/>
                <a:pt x="201802" y="180865"/>
                <a:pt x="257156" y="57103"/>
              </a:cubicBezTo>
              <a:cubicBezTo>
                <a:pt x="312510" y="-66659"/>
                <a:pt x="402329" y="23160"/>
                <a:pt x="391885" y="207498"/>
              </a:cubicBezTo>
              <a:cubicBezTo>
                <a:pt x="381441" y="391836"/>
                <a:pt x="199191" y="951116"/>
                <a:pt x="194491" y="1163131"/>
              </a:cubicBezTo>
              <a:cubicBezTo>
                <a:pt x="189791" y="1375146"/>
                <a:pt x="342275" y="1399689"/>
                <a:pt x="360552" y="1473320"/>
              </a:cubicBezTo>
              <a:close/>
            </a:path>
          </a:pathLst>
        </a:custGeom>
        <a:noFill xmlns:a="http://schemas.openxmlformats.org/drawingml/2006/main"/>
      </cdr:spPr>
      <cdr:style>
        <a:lnRef xmlns:a="http://schemas.openxmlformats.org/drawingml/2006/main" idx="2">
          <a:schemeClr val="accent3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0.73656</cdr:x>
      <cdr:y>0.71481</cdr:y>
    </cdr:from>
    <cdr:to>
      <cdr:x>0.76943</cdr:x>
      <cdr:y>0.77896</cdr:y>
    </cdr:to>
    <cdr:sp macro="" textlink="">
      <cdr:nvSpPr>
        <cdr:cNvPr id="8" name="TextBox 9"/>
        <cdr:cNvSpPr txBox="1"/>
      </cdr:nvSpPr>
      <cdr:spPr>
        <a:xfrm xmlns:a="http://schemas.openxmlformats.org/drawingml/2006/main">
          <a:off x="6255107" y="4039021"/>
          <a:ext cx="279142" cy="36247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3"/>
              </a:solidFill>
            </a:rPr>
            <a:t>C</a:t>
          </a:r>
        </a:p>
      </cdr:txBody>
    </cdr:sp>
  </cdr:relSizeAnchor>
  <cdr:relSizeAnchor xmlns:cdr="http://schemas.openxmlformats.org/drawingml/2006/chartDrawing">
    <cdr:from>
      <cdr:x>0.61914</cdr:x>
      <cdr:y>0.65894</cdr:y>
    </cdr:from>
    <cdr:to>
      <cdr:x>0.65201</cdr:x>
      <cdr:y>0.72305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5271446" y="3713316"/>
          <a:ext cx="279858" cy="36127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6"/>
              </a:solidFill>
            </a:rPr>
            <a:t>F</a:t>
          </a:r>
        </a:p>
      </cdr:txBody>
    </cdr:sp>
  </cdr:relSizeAnchor>
  <cdr:relSizeAnchor xmlns:cdr="http://schemas.openxmlformats.org/drawingml/2006/chartDrawing">
    <cdr:from>
      <cdr:x>0.61599</cdr:x>
      <cdr:y>0.61964</cdr:y>
    </cdr:from>
    <cdr:to>
      <cdr:x>0.70093</cdr:x>
      <cdr:y>0.82033</cdr:y>
    </cdr:to>
    <cdr:sp macro="" textlink="">
      <cdr:nvSpPr>
        <cdr:cNvPr id="13" name="Freeform 12"/>
        <cdr:cNvSpPr/>
      </cdr:nvSpPr>
      <cdr:spPr>
        <a:xfrm xmlns:a="http://schemas.openxmlformats.org/drawingml/2006/main">
          <a:off x="5244618" y="3491856"/>
          <a:ext cx="723187" cy="1130928"/>
        </a:xfrm>
        <a:custGeom xmlns:a="http://schemas.openxmlformats.org/drawingml/2006/main">
          <a:avLst/>
          <a:gdLst>
            <a:gd name="connsiteX0" fmla="*/ 127562 w 599142"/>
            <a:gd name="connsiteY0" fmla="*/ 392598 h 1191282"/>
            <a:gd name="connsiteX1" fmla="*/ 247 w 599142"/>
            <a:gd name="connsiteY1" fmla="*/ 779256 h 1191282"/>
            <a:gd name="connsiteX2" fmla="*/ 99270 w 599142"/>
            <a:gd name="connsiteY2" fmla="*/ 1165915 h 1191282"/>
            <a:gd name="connsiteX3" fmla="*/ 240730 w 599142"/>
            <a:gd name="connsiteY3" fmla="*/ 1114046 h 1191282"/>
            <a:gd name="connsiteX4" fmla="*/ 297314 w 599142"/>
            <a:gd name="connsiteY4" fmla="*/ 788687 h 1191282"/>
            <a:gd name="connsiteX5" fmla="*/ 599096 w 599142"/>
            <a:gd name="connsiteY5" fmla="*/ 119108 h 1191282"/>
            <a:gd name="connsiteX6" fmla="*/ 273737 w 599142"/>
            <a:gd name="connsiteY6" fmla="*/ 24801 h 1191282"/>
            <a:gd name="connsiteX7" fmla="*/ 127562 w 599142"/>
            <a:gd name="connsiteY7" fmla="*/ 392598 h 1191282"/>
          </a:gdLst>
          <a:ahLst/>
          <a:cxnLst>
            <a:cxn ang="0">
              <a:pos x="connsiteX0" y="connsiteY0"/>
            </a:cxn>
            <a:cxn ang="0">
              <a:pos x="connsiteX1" y="connsiteY1"/>
            </a:cxn>
            <a:cxn ang="0">
              <a:pos x="connsiteX2" y="connsiteY2"/>
            </a:cxn>
            <a:cxn ang="0">
              <a:pos x="connsiteX3" y="connsiteY3"/>
            </a:cxn>
            <a:cxn ang="0">
              <a:pos x="connsiteX4" y="connsiteY4"/>
            </a:cxn>
            <a:cxn ang="0">
              <a:pos x="connsiteX5" y="connsiteY5"/>
            </a:cxn>
            <a:cxn ang="0">
              <a:pos x="connsiteX6" y="connsiteY6"/>
            </a:cxn>
            <a:cxn ang="0">
              <a:pos x="connsiteX7" y="connsiteY7"/>
            </a:cxn>
          </a:cxnLst>
          <a:rect l="l" t="t" r="r" b="b"/>
          <a:pathLst>
            <a:path w="599142" h="1191282">
              <a:moveTo>
                <a:pt x="127562" y="392598"/>
              </a:moveTo>
              <a:cubicBezTo>
                <a:pt x="81980" y="518341"/>
                <a:pt x="4962" y="650370"/>
                <a:pt x="247" y="779256"/>
              </a:cubicBezTo>
              <a:cubicBezTo>
                <a:pt x="-4468" y="908142"/>
                <a:pt x="59189" y="1110117"/>
                <a:pt x="99270" y="1165915"/>
              </a:cubicBezTo>
              <a:cubicBezTo>
                <a:pt x="139351" y="1221713"/>
                <a:pt x="207723" y="1176917"/>
                <a:pt x="240730" y="1114046"/>
              </a:cubicBezTo>
              <a:cubicBezTo>
                <a:pt x="273737" y="1051175"/>
                <a:pt x="237586" y="954510"/>
                <a:pt x="297314" y="788687"/>
              </a:cubicBezTo>
              <a:cubicBezTo>
                <a:pt x="357042" y="622864"/>
                <a:pt x="603026" y="246422"/>
                <a:pt x="599096" y="119108"/>
              </a:cubicBezTo>
              <a:cubicBezTo>
                <a:pt x="595167" y="-8206"/>
                <a:pt x="354684" y="-22352"/>
                <a:pt x="273737" y="24801"/>
              </a:cubicBezTo>
              <a:cubicBezTo>
                <a:pt x="192790" y="71954"/>
                <a:pt x="173144" y="266855"/>
                <a:pt x="127562" y="392598"/>
              </a:cubicBezTo>
              <a:close/>
            </a:path>
          </a:pathLst>
        </a:custGeom>
        <a:noFill xmlns:a="http://schemas.openxmlformats.org/drawingml/2006/main"/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0.6876</cdr:x>
      <cdr:y>0.64501</cdr:y>
    </cdr:from>
    <cdr:to>
      <cdr:x>0.71665</cdr:x>
      <cdr:y>0.81891</cdr:y>
    </cdr:to>
    <cdr:sp macro="" textlink="">
      <cdr:nvSpPr>
        <cdr:cNvPr id="14" name="Freeform 13"/>
        <cdr:cNvSpPr/>
      </cdr:nvSpPr>
      <cdr:spPr>
        <a:xfrm xmlns:a="http://schemas.openxmlformats.org/drawingml/2006/main">
          <a:off x="5850418" y="3655643"/>
          <a:ext cx="247170" cy="985593"/>
        </a:xfrm>
        <a:custGeom xmlns:a="http://schemas.openxmlformats.org/drawingml/2006/main">
          <a:avLst/>
          <a:gdLst>
            <a:gd name="connsiteX0" fmla="*/ 36525 w 205263"/>
            <a:gd name="connsiteY0" fmla="*/ 389406 h 982090"/>
            <a:gd name="connsiteX1" fmla="*/ 75745 w 205263"/>
            <a:gd name="connsiteY1" fmla="*/ 677957 h 982090"/>
            <a:gd name="connsiteX2" fmla="*/ 92554 w 205263"/>
            <a:gd name="connsiteY2" fmla="*/ 930090 h 982090"/>
            <a:gd name="connsiteX3" fmla="*/ 159789 w 205263"/>
            <a:gd name="connsiteY3" fmla="*/ 980516 h 982090"/>
            <a:gd name="connsiteX4" fmla="*/ 204613 w 205263"/>
            <a:gd name="connsiteY4" fmla="*/ 899274 h 982090"/>
            <a:gd name="connsiteX5" fmla="*/ 185002 w 205263"/>
            <a:gd name="connsiteY5" fmla="*/ 616325 h 982090"/>
            <a:gd name="connsiteX6" fmla="*/ 165392 w 205263"/>
            <a:gd name="connsiteY6" fmla="*/ 151281 h 982090"/>
            <a:gd name="connsiteX7" fmla="*/ 109363 w 205263"/>
            <a:gd name="connsiteY7" fmla="*/ 1 h 982090"/>
            <a:gd name="connsiteX8" fmla="*/ 2907 w 205263"/>
            <a:gd name="connsiteY8" fmla="*/ 148479 h 982090"/>
            <a:gd name="connsiteX9" fmla="*/ 36525 w 205263"/>
            <a:gd name="connsiteY9" fmla="*/ 389406 h 982090"/>
          </a:gdLst>
          <a:ahLst/>
          <a:cxnLst>
            <a:cxn ang="0">
              <a:pos x="connsiteX0" y="connsiteY0"/>
            </a:cxn>
            <a:cxn ang="0">
              <a:pos x="connsiteX1" y="connsiteY1"/>
            </a:cxn>
            <a:cxn ang="0">
              <a:pos x="connsiteX2" y="connsiteY2"/>
            </a:cxn>
            <a:cxn ang="0">
              <a:pos x="connsiteX3" y="connsiteY3"/>
            </a:cxn>
            <a:cxn ang="0">
              <a:pos x="connsiteX4" y="connsiteY4"/>
            </a:cxn>
            <a:cxn ang="0">
              <a:pos x="connsiteX5" y="connsiteY5"/>
            </a:cxn>
            <a:cxn ang="0">
              <a:pos x="connsiteX6" y="connsiteY6"/>
            </a:cxn>
            <a:cxn ang="0">
              <a:pos x="connsiteX7" y="connsiteY7"/>
            </a:cxn>
            <a:cxn ang="0">
              <a:pos x="connsiteX8" y="connsiteY8"/>
            </a:cxn>
            <a:cxn ang="0">
              <a:pos x="connsiteX9" y="connsiteY9"/>
            </a:cxn>
          </a:cxnLst>
          <a:rect l="l" t="t" r="r" b="b"/>
          <a:pathLst>
            <a:path w="205263" h="982090">
              <a:moveTo>
                <a:pt x="36525" y="389406"/>
              </a:moveTo>
              <a:cubicBezTo>
                <a:pt x="48665" y="477652"/>
                <a:pt x="66407" y="587843"/>
                <a:pt x="75745" y="677957"/>
              </a:cubicBezTo>
              <a:cubicBezTo>
                <a:pt x="85083" y="768071"/>
                <a:pt x="78547" y="879664"/>
                <a:pt x="92554" y="930090"/>
              </a:cubicBezTo>
              <a:cubicBezTo>
                <a:pt x="106561" y="980516"/>
                <a:pt x="141113" y="985652"/>
                <a:pt x="159789" y="980516"/>
              </a:cubicBezTo>
              <a:cubicBezTo>
                <a:pt x="178465" y="975380"/>
                <a:pt x="200411" y="959973"/>
                <a:pt x="204613" y="899274"/>
              </a:cubicBezTo>
              <a:cubicBezTo>
                <a:pt x="208815" y="838576"/>
                <a:pt x="191539" y="740991"/>
                <a:pt x="185002" y="616325"/>
              </a:cubicBezTo>
              <a:cubicBezTo>
                <a:pt x="178465" y="491660"/>
                <a:pt x="177998" y="254002"/>
                <a:pt x="165392" y="151281"/>
              </a:cubicBezTo>
              <a:cubicBezTo>
                <a:pt x="152786" y="48560"/>
                <a:pt x="136444" y="468"/>
                <a:pt x="109363" y="1"/>
              </a:cubicBezTo>
              <a:cubicBezTo>
                <a:pt x="82282" y="-466"/>
                <a:pt x="15981" y="82644"/>
                <a:pt x="2907" y="148479"/>
              </a:cubicBezTo>
              <a:cubicBezTo>
                <a:pt x="-10167" y="214314"/>
                <a:pt x="24385" y="301160"/>
                <a:pt x="36525" y="389406"/>
              </a:cubicBezTo>
              <a:close/>
            </a:path>
          </a:pathLst>
        </a:custGeom>
        <a:noFill xmlns:a="http://schemas.openxmlformats.org/drawingml/2006/main"/>
      </cdr:spPr>
      <cdr:style>
        <a:lnRef xmlns:a="http://schemas.openxmlformats.org/drawingml/2006/main" idx="2">
          <a:schemeClr val="accent5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5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0.6837</cdr:x>
      <cdr:y>0.71656</cdr:y>
    </cdr:from>
    <cdr:to>
      <cdr:x>0.71664</cdr:x>
      <cdr:y>0.7807</cdr:y>
    </cdr:to>
    <cdr:sp macro="" textlink="">
      <cdr:nvSpPr>
        <cdr:cNvPr id="15" name="TextBox 9"/>
        <cdr:cNvSpPr txBox="1"/>
      </cdr:nvSpPr>
      <cdr:spPr>
        <a:xfrm xmlns:a="http://schemas.openxmlformats.org/drawingml/2006/main">
          <a:off x="5821088" y="4038026"/>
          <a:ext cx="280455" cy="36144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5"/>
              </a:solidFill>
            </a:rPr>
            <a:t>E</a:t>
          </a:r>
        </a:p>
      </cdr:txBody>
    </cdr:sp>
  </cdr:relSizeAnchor>
  <cdr:relSizeAnchor xmlns:cdr="http://schemas.openxmlformats.org/drawingml/2006/chartDrawing">
    <cdr:from>
      <cdr:x>0.69987</cdr:x>
      <cdr:y>0.1086</cdr:y>
    </cdr:from>
    <cdr:to>
      <cdr:x>0.73506</cdr:x>
      <cdr:y>0.54688</cdr:y>
    </cdr:to>
    <cdr:sp macro="" textlink="">
      <cdr:nvSpPr>
        <cdr:cNvPr id="16" name="Oval 15"/>
        <cdr:cNvSpPr/>
      </cdr:nvSpPr>
      <cdr:spPr>
        <a:xfrm xmlns:a="http://schemas.openxmlformats.org/drawingml/2006/main" rot="-120000">
          <a:off x="6663617" y="668350"/>
          <a:ext cx="335050" cy="2697346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/>
        </a:p>
      </cdr:txBody>
    </cdr:sp>
  </cdr:relSizeAnchor>
  <cdr:relSizeAnchor xmlns:cdr="http://schemas.openxmlformats.org/drawingml/2006/chartDrawing">
    <cdr:from>
      <cdr:x>0.73815</cdr:x>
      <cdr:y>0.26015</cdr:y>
    </cdr:from>
    <cdr:to>
      <cdr:x>0.77095</cdr:x>
      <cdr:y>0.32425</cdr:y>
    </cdr:to>
    <cdr:sp macro="" textlink="">
      <cdr:nvSpPr>
        <cdr:cNvPr id="17" name="TextBox 9"/>
        <cdr:cNvSpPr txBox="1"/>
      </cdr:nvSpPr>
      <cdr:spPr>
        <a:xfrm xmlns:a="http://schemas.openxmlformats.org/drawingml/2006/main">
          <a:off x="6268585" y="1469987"/>
          <a:ext cx="278548" cy="36219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1">
              <a:solidFill>
                <a:schemeClr val="accent2"/>
              </a:solidFill>
            </a:rPr>
            <a:t>A</a:t>
          </a:r>
        </a:p>
      </cdr:txBody>
    </cdr:sp>
  </cdr:relSizeAnchor>
  <cdr:relSizeAnchor xmlns:cdr="http://schemas.openxmlformats.org/drawingml/2006/chartDrawing">
    <cdr:from>
      <cdr:x>0.56149</cdr:x>
      <cdr:y>0.62764</cdr:y>
    </cdr:from>
    <cdr:to>
      <cdr:x>0.66133</cdr:x>
      <cdr:y>0.69159</cdr:y>
    </cdr:to>
    <cdr:sp macro="" textlink="">
      <cdr:nvSpPr>
        <cdr:cNvPr id="18" name="TextBox 14"/>
        <cdr:cNvSpPr txBox="1"/>
      </cdr:nvSpPr>
      <cdr:spPr>
        <a:xfrm xmlns:a="http://schemas.openxmlformats.org/drawingml/2006/main">
          <a:off x="5345998" y="3862741"/>
          <a:ext cx="950594" cy="3935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400" b="0" dirty="0">
              <a:solidFill>
                <a:srgbClr val="C00000"/>
              </a:solidFill>
            </a:rPr>
            <a:t>3% Error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14178" cy="465927"/>
          </a:xfrm>
          <a:prstGeom prst="rect">
            <a:avLst/>
          </a:prstGeom>
        </p:spPr>
        <p:txBody>
          <a:bodyPr vert="horz" lIns="90178" tIns="45089" rIns="90178" bIns="450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39106" y="0"/>
            <a:ext cx="3014178" cy="465927"/>
          </a:xfrm>
          <a:prstGeom prst="rect">
            <a:avLst/>
          </a:prstGeom>
        </p:spPr>
        <p:txBody>
          <a:bodyPr vert="horz" lIns="90178" tIns="45089" rIns="90178" bIns="45089" rtlCol="0"/>
          <a:lstStyle>
            <a:lvl1pPr algn="r">
              <a:defRPr sz="1200"/>
            </a:lvl1pPr>
          </a:lstStyle>
          <a:p>
            <a:fld id="{09BE2175-5A73-434E-8041-D71AC47C71DF}" type="datetimeFigureOut">
              <a:rPr lang="en-US" smtClean="0"/>
              <a:t>2/16/2018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43173"/>
            <a:ext cx="3014178" cy="465927"/>
          </a:xfrm>
          <a:prstGeom prst="rect">
            <a:avLst/>
          </a:prstGeom>
        </p:spPr>
        <p:txBody>
          <a:bodyPr vert="horz" lIns="90178" tIns="45089" rIns="90178" bIns="450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39106" y="8843173"/>
            <a:ext cx="3014178" cy="465927"/>
          </a:xfrm>
          <a:prstGeom prst="rect">
            <a:avLst/>
          </a:prstGeom>
        </p:spPr>
        <p:txBody>
          <a:bodyPr vert="horz" lIns="90178" tIns="45089" rIns="90178" bIns="45089" rtlCol="0" anchor="b"/>
          <a:lstStyle>
            <a:lvl1pPr algn="r">
              <a:defRPr sz="1200"/>
            </a:lvl1pPr>
          </a:lstStyle>
          <a:p>
            <a:fld id="{756CD159-B8B4-4E6F-9684-DE30D2C2E4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5960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40175" y="0"/>
            <a:ext cx="30130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4A6D99-10E2-4513-9F58-5F9C2CD00979}" type="datetimeFigureOut">
              <a:rPr lang="en-US" smtClean="0"/>
              <a:t>2/16/2018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63638"/>
            <a:ext cx="5583238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325" y="4479925"/>
            <a:ext cx="5564188" cy="36655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375"/>
            <a:ext cx="30130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40175" y="8842375"/>
            <a:ext cx="30130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CAF111-27BF-443F-86FC-25CB6E389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2385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AF111-27BF-443F-86FC-25CB6E38985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8455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AF111-27BF-443F-86FC-25CB6E38985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940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Homeowner has</a:t>
            </a:r>
            <a:r>
              <a:rPr lang="en-US" baseline="0" dirty="0" smtClean="0"/>
              <a:t> used an electric blanket in the master suite since 2009.  He said now they “t</a:t>
            </a:r>
            <a:r>
              <a:rPr lang="en-US" dirty="0" smtClean="0"/>
              <a:t>urn on our</a:t>
            </a:r>
            <a:r>
              <a:rPr lang="en-US" baseline="0" dirty="0" smtClean="0"/>
              <a:t> electric blankets for comfort, but regret it later as it quickly gets too warm.  That didn’t happen before.”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AF111-27BF-443F-86FC-25CB6E38985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1433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Powered hood</a:t>
            </a:r>
            <a:r>
              <a:rPr lang="en-US" baseline="0" dirty="0" smtClean="0"/>
              <a:t> accuracy is a result of flow conditioning, which is only possible with a fan to compensate for the pressure loss.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AF111-27BF-443F-86FC-25CB6E38985C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9330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89D1D-2C83-4AED-A40D-A301D79B804C}" type="datetimeFigureOut">
              <a:rPr lang="en-US" smtClean="0"/>
              <a:t>2/16/2018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4F44C-22F4-46EE-8511-1CED74EFED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455874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89D1D-2C83-4AED-A40D-A301D79B804C}" type="datetimeFigureOut">
              <a:rPr lang="en-US" smtClean="0"/>
              <a:t>2/16/2018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4F44C-22F4-46EE-8511-1CED74EFED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873299"/>
      </p:ext>
    </p:extLst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89D1D-2C83-4AED-A40D-A301D79B804C}" type="datetimeFigureOut">
              <a:rPr lang="en-US" smtClean="0"/>
              <a:t>2/16/2018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4F44C-22F4-46EE-8511-1CED74EFED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165083"/>
      </p:ext>
    </p:extLst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89D1D-2C83-4AED-A40D-A301D79B804C}" type="datetimeFigureOut">
              <a:rPr lang="en-US" smtClean="0"/>
              <a:t>2/16/2018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4F44C-22F4-46EE-8511-1CED74EFED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777199"/>
      </p:ext>
    </p:extLst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89D1D-2C83-4AED-A40D-A301D79B804C}" type="datetimeFigureOut">
              <a:rPr lang="en-US" smtClean="0"/>
              <a:t>2/16/2018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4F44C-22F4-46EE-8511-1CED74EFED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860973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89D1D-2C83-4AED-A40D-A301D79B804C}" type="datetimeFigureOut">
              <a:rPr lang="en-US" smtClean="0"/>
              <a:t>2/16/2018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4F44C-22F4-46EE-8511-1CED74EFED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545206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89D1D-2C83-4AED-A40D-A301D79B804C}" type="datetimeFigureOut">
              <a:rPr lang="en-US" smtClean="0"/>
              <a:t>2/16/2018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4F44C-22F4-46EE-8511-1CED74EFED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616881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89D1D-2C83-4AED-A40D-A301D79B804C}" type="datetimeFigureOut">
              <a:rPr lang="en-US" smtClean="0"/>
              <a:t>2/16/2018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4F44C-22F4-46EE-8511-1CED74EFED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481103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89D1D-2C83-4AED-A40D-A301D79B804C}" type="datetimeFigureOut">
              <a:rPr lang="en-US" smtClean="0"/>
              <a:t>2/16/2018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4F44C-22F4-46EE-8511-1CED74EFED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70340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89D1D-2C83-4AED-A40D-A301D79B804C}" type="datetimeFigureOut">
              <a:rPr lang="en-US" smtClean="0"/>
              <a:t>2/16/2018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4F44C-22F4-46EE-8511-1CED74EFED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666647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89D1D-2C83-4AED-A40D-A301D79B804C}" type="datetimeFigureOut">
              <a:rPr lang="en-US" smtClean="0"/>
              <a:t>2/16/2018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4F44C-22F4-46EE-8511-1CED74EFED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504003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689D1D-2C83-4AED-A40D-A301D79B804C}" type="datetimeFigureOut">
              <a:rPr lang="en-US" smtClean="0"/>
              <a:t>2/16/2018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14F44C-22F4-46EE-8511-1CED74EFED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7937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 thruBlk="1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mailto:srogers@energyconservatory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Title 180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4000" i="1" dirty="0"/>
              <a:t>TC Seminar ID# 23864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5400" b="1" dirty="0" smtClean="0"/>
              <a:t>How </a:t>
            </a:r>
            <a:r>
              <a:rPr lang="en-US" sz="5400" b="1" dirty="0"/>
              <a:t>Accurate is Your Air Flow Capture Hood Measurement?</a:t>
            </a:r>
            <a:r>
              <a:rPr lang="en-US" sz="5400" dirty="0"/>
              <a:t> </a:t>
            </a:r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US" sz="4000" dirty="0" smtClean="0"/>
              <a:t>-- Residential Applications --</a:t>
            </a:r>
            <a:endParaRPr lang="en-US" sz="4000" dirty="0"/>
          </a:p>
        </p:txBody>
      </p:sp>
      <p:sp>
        <p:nvSpPr>
          <p:cNvPr id="182" name="Subtitle 181"/>
          <p:cNvSpPr>
            <a:spLocks noGrp="1"/>
          </p:cNvSpPr>
          <p:nvPr>
            <p:ph type="subTitle" idx="1"/>
          </p:nvPr>
        </p:nvSpPr>
        <p:spPr>
          <a:xfrm>
            <a:off x="1524000" y="4566680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n-US" sz="3300" dirty="0" smtClean="0"/>
              <a:t>Steven Rogers, The Energy Conservatory</a:t>
            </a:r>
          </a:p>
          <a:p>
            <a:r>
              <a:rPr lang="en-US" sz="3300" dirty="0" smtClean="0"/>
              <a:t>Clayton Hansen, </a:t>
            </a:r>
            <a:r>
              <a:rPr lang="en-US" sz="3300" dirty="0"/>
              <a:t>The Energy Conservatory</a:t>
            </a:r>
          </a:p>
          <a:p>
            <a:r>
              <a:rPr lang="en-US" sz="3300" dirty="0" smtClean="0"/>
              <a:t>Gary Nelson, </a:t>
            </a:r>
            <a:r>
              <a:rPr lang="en-US" sz="3300" dirty="0"/>
              <a:t>The Energy Conservatory</a:t>
            </a:r>
          </a:p>
          <a:p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51184382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Objectives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8842248" cy="4351338"/>
          </a:xfrm>
        </p:spPr>
        <p:txBody>
          <a:bodyPr>
            <a:normAutofit/>
          </a:bodyPr>
          <a:lstStyle/>
          <a:p>
            <a:r>
              <a:rPr lang="en-US" sz="2400" dirty="0"/>
              <a:t>Understand </a:t>
            </a:r>
            <a:r>
              <a:rPr lang="en-US" sz="2400" dirty="0" smtClean="0"/>
              <a:t>the motivation </a:t>
            </a:r>
            <a:r>
              <a:rPr lang="en-US" sz="2400" dirty="0"/>
              <a:t>for </a:t>
            </a:r>
            <a:r>
              <a:rPr lang="en-US" sz="2400" dirty="0" smtClean="0"/>
              <a:t>and characteristics of measuring and balancing residential HVAC systems</a:t>
            </a:r>
          </a:p>
          <a:p>
            <a:r>
              <a:rPr lang="en-US" sz="2400" dirty="0" smtClean="0"/>
              <a:t>Understand the difference between and importance of accuracy and insertion loss</a:t>
            </a:r>
          </a:p>
          <a:p>
            <a:r>
              <a:rPr lang="en-US" sz="2400" dirty="0" smtClean="0"/>
              <a:t>Understand how various styles of air flow hoods perform in residential applications in terms of both accuracy and insertion loss</a:t>
            </a:r>
          </a:p>
          <a:p>
            <a:r>
              <a:rPr lang="en-US" sz="2400" dirty="0" smtClean="0"/>
              <a:t>Be able to draw some basic conclusions about how flow hood performance affects the ability to balance a residential HVAC system.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5146" y="5002134"/>
            <a:ext cx="5788654" cy="1639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50641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F7B7B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F7B7B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F7B7B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Acknowledgements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Research was conducted by The Energy Conservatory, Inc.</a:t>
            </a:r>
          </a:p>
          <a:p>
            <a:r>
              <a:rPr lang="en-US" dirty="0" smtClean="0"/>
              <a:t>Steven Rogers is employed by and the owner of The Energy Conservatory, Inc.</a:t>
            </a:r>
          </a:p>
        </p:txBody>
      </p:sp>
    </p:spTree>
    <p:extLst>
      <p:ext uri="{BB962C8B-B14F-4D97-AF65-F5344CB8AC3E}">
        <p14:creationId xmlns:p14="http://schemas.microsoft.com/office/powerpoint/2010/main" val="268570735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Background and characteristics of measuring and balancing residential HVAC systems</a:t>
            </a:r>
          </a:p>
          <a:p>
            <a:r>
              <a:rPr lang="en-US" dirty="0" smtClean="0"/>
              <a:t>Example:  the need for measuring and balancing</a:t>
            </a:r>
          </a:p>
          <a:p>
            <a:r>
              <a:rPr lang="en-US" dirty="0" smtClean="0"/>
              <a:t>Explain the test setup </a:t>
            </a:r>
          </a:p>
          <a:p>
            <a:r>
              <a:rPr lang="en-US" dirty="0" smtClean="0"/>
              <a:t>Explain the hoods, supply registers, and orientations we tested</a:t>
            </a:r>
          </a:p>
          <a:p>
            <a:r>
              <a:rPr lang="en-US" dirty="0" smtClean="0"/>
              <a:t>Show the results of the tests</a:t>
            </a:r>
          </a:p>
          <a:p>
            <a:r>
              <a:rPr lang="en-US" dirty="0" smtClean="0"/>
              <a:t>Explain the conclusions from the test data and example</a:t>
            </a:r>
          </a:p>
        </p:txBody>
      </p:sp>
    </p:spTree>
    <p:extLst>
      <p:ext uri="{BB962C8B-B14F-4D97-AF65-F5344CB8AC3E}">
        <p14:creationId xmlns:p14="http://schemas.microsoft.com/office/powerpoint/2010/main" val="278950702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80808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80808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80808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80808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80808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Characteristics </a:t>
            </a:r>
            <a:r>
              <a:rPr lang="en-US" dirty="0"/>
              <a:t>of Residential Air Flow </a:t>
            </a:r>
            <a:r>
              <a:rPr lang="en-US" dirty="0" smtClean="0"/>
              <a:t>Hood Applications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4893527" cy="4351338"/>
          </a:xfrm>
        </p:spPr>
        <p:txBody>
          <a:bodyPr>
            <a:normAutofit/>
          </a:bodyPr>
          <a:lstStyle/>
          <a:p>
            <a:r>
              <a:rPr lang="en-US" dirty="0" smtClean="0"/>
              <a:t>Smaller size and lower flow than commercial</a:t>
            </a:r>
          </a:p>
          <a:p>
            <a:r>
              <a:rPr lang="en-US" dirty="0" smtClean="0"/>
              <a:t>Wide diversity of diffusers</a:t>
            </a:r>
          </a:p>
          <a:p>
            <a:r>
              <a:rPr lang="en-US" dirty="0" smtClean="0"/>
              <a:t>Accessibility challenges</a:t>
            </a:r>
            <a:endParaRPr lang="en-US" dirty="0"/>
          </a:p>
          <a:p>
            <a:pPr lvl="1"/>
            <a:r>
              <a:rPr lang="en-US" dirty="0"/>
              <a:t>Between toilet and wall</a:t>
            </a:r>
          </a:p>
          <a:p>
            <a:pPr lvl="1"/>
            <a:r>
              <a:rPr lang="en-US" dirty="0" smtClean="0"/>
              <a:t>Crown Molding</a:t>
            </a:r>
            <a:endParaRPr lang="en-US" dirty="0"/>
          </a:p>
          <a:p>
            <a:pPr lvl="1"/>
            <a:r>
              <a:rPr lang="en-US" dirty="0"/>
              <a:t>Toe </a:t>
            </a:r>
            <a:r>
              <a:rPr lang="en-US" dirty="0" smtClean="0"/>
              <a:t>Kick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71"/>
          <a:stretch/>
        </p:blipFill>
        <p:spPr>
          <a:xfrm rot="5400000">
            <a:off x="7516360" y="2164711"/>
            <a:ext cx="4932773" cy="30917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5" t="13595" r="14117" b="45898"/>
          <a:stretch/>
        </p:blipFill>
        <p:spPr>
          <a:xfrm>
            <a:off x="3123980" y="4589207"/>
            <a:ext cx="4926602" cy="2074222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0333822" y="2743200"/>
            <a:ext cx="892366" cy="1520328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330654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F7B7B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F7B7B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F7B7B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F7B7B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F7B7B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F7B7B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 bldLvl="2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Measuring and Balancing Supply Registers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Seldom measured or balanced in practice, why?</a:t>
            </a:r>
          </a:p>
          <a:p>
            <a:pPr lvl="1"/>
            <a:r>
              <a:rPr lang="en-US" dirty="0"/>
              <a:t>Perception that it is not </a:t>
            </a:r>
            <a:r>
              <a:rPr lang="en-US" dirty="0" smtClean="0"/>
              <a:t>necessary</a:t>
            </a:r>
          </a:p>
          <a:p>
            <a:pPr lvl="1"/>
            <a:r>
              <a:rPr lang="en-US" dirty="0" smtClean="0"/>
              <a:t>Tools are too expensive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ools are designed for 24 x 24 inch (610 x 610 mm) commercial diffusers</a:t>
            </a:r>
          </a:p>
          <a:p>
            <a:pPr lvl="1"/>
            <a:r>
              <a:rPr lang="en-US" dirty="0" smtClean="0"/>
              <a:t>Some registers “impossible” to measure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Is there really a need to measure and balance?</a:t>
            </a:r>
          </a:p>
          <a:p>
            <a:pPr lvl="1"/>
            <a:r>
              <a:rPr lang="en-US" dirty="0" smtClean="0"/>
              <a:t>Let’s ask the “Jones” Family (name has been changed)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83997577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F7B7B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F7B7B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F7B7B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F7B7B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F7B7B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F7B7B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 bldLvl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“Jones” home near Minneapolis, MN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999328" cy="452058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2 Story Colonial, 3100 ft</a:t>
            </a:r>
            <a:r>
              <a:rPr lang="en-US" baseline="30000" dirty="0" smtClean="0"/>
              <a:t>2 </a:t>
            </a:r>
            <a:r>
              <a:rPr lang="en-US" dirty="0"/>
              <a:t>(288 m</a:t>
            </a:r>
            <a:r>
              <a:rPr lang="en-US" baseline="30000" dirty="0"/>
              <a:t>2</a:t>
            </a:r>
            <a:r>
              <a:rPr lang="en-US" dirty="0" smtClean="0"/>
              <a:t>)</a:t>
            </a:r>
            <a:endParaRPr lang="en-US" baseline="30000" dirty="0" smtClean="0"/>
          </a:p>
          <a:p>
            <a:r>
              <a:rPr lang="en-US" dirty="0" smtClean="0"/>
              <a:t>Basement Mostly Finished and Conditioned</a:t>
            </a:r>
          </a:p>
          <a:p>
            <a:r>
              <a:rPr lang="en-US" dirty="0" smtClean="0"/>
              <a:t>Well Insulated Walls and Attic</a:t>
            </a:r>
          </a:p>
          <a:p>
            <a:r>
              <a:rPr lang="en-US" dirty="0" smtClean="0"/>
              <a:t>Good Air tightness: 2.4 ACH50</a:t>
            </a:r>
          </a:p>
          <a:p>
            <a:r>
              <a:rPr lang="en-US" dirty="0" smtClean="0"/>
              <a:t>Comfort Complaints</a:t>
            </a:r>
          </a:p>
          <a:p>
            <a:pPr lvl="1"/>
            <a:r>
              <a:rPr lang="en-US" dirty="0" smtClean="0"/>
              <a:t>Master Suite under conditioned</a:t>
            </a:r>
          </a:p>
          <a:p>
            <a:pPr lvl="1"/>
            <a:r>
              <a:rPr lang="en-US" dirty="0" smtClean="0"/>
              <a:t>West Bedrooms over conditioned</a:t>
            </a:r>
          </a:p>
          <a:p>
            <a:r>
              <a:rPr lang="en-US" dirty="0" smtClean="0"/>
              <a:t>All their neighbors have similar comfort complaints</a:t>
            </a:r>
          </a:p>
          <a:p>
            <a:endParaRPr lang="en-US" baseline="30000" dirty="0"/>
          </a:p>
        </p:txBody>
      </p:sp>
      <p:pic>
        <p:nvPicPr>
          <p:cNvPr id="1028" name="Picture 4" descr="https://photos.zillowstatic.com/p_h/ISvfqnm17okvx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783" y="1825625"/>
            <a:ext cx="4729017" cy="3551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059773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Rectangle 94"/>
          <p:cNvSpPr/>
          <p:nvPr/>
        </p:nvSpPr>
        <p:spPr>
          <a:xfrm>
            <a:off x="678012" y="1406244"/>
            <a:ext cx="6191250" cy="51955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6" name="Picture 2" descr="2 Story Colonial Floor Plans Monmouth Countyocean County N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04"/>
          <a:stretch/>
        </p:blipFill>
        <p:spPr bwMode="auto">
          <a:xfrm>
            <a:off x="678012" y="3729239"/>
            <a:ext cx="6191250" cy="2721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2" descr="Image result for floor plan, second floor, 4 bedro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9927" y="1406244"/>
            <a:ext cx="41910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" name="TextBox 67"/>
          <p:cNvSpPr txBox="1"/>
          <p:nvPr/>
        </p:nvSpPr>
        <p:spPr>
          <a:xfrm>
            <a:off x="1330179" y="5255595"/>
            <a:ext cx="792120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Living Room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664334" y="5829823"/>
            <a:ext cx="792120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Family Room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2379313" y="4619179"/>
            <a:ext cx="792120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Dining Room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307493" y="4359203"/>
            <a:ext cx="577529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Kitchen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4718958" y="4703415"/>
            <a:ext cx="349401" cy="323165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Mud Room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703288" y="5860659"/>
            <a:ext cx="366576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Foyer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308610" y="1972813"/>
            <a:ext cx="850526" cy="25391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/>
          </a:p>
        </p:txBody>
      </p:sp>
      <p:sp>
        <p:nvSpPr>
          <p:cNvPr id="76" name="TextBox 75"/>
          <p:cNvSpPr txBox="1"/>
          <p:nvPr/>
        </p:nvSpPr>
        <p:spPr>
          <a:xfrm>
            <a:off x="1356697" y="2422887"/>
            <a:ext cx="619185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Bedroom 1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334837" y="3283748"/>
            <a:ext cx="850526" cy="25391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/>
          </a:p>
        </p:txBody>
      </p:sp>
      <p:sp>
        <p:nvSpPr>
          <p:cNvPr id="78" name="TextBox 77"/>
          <p:cNvSpPr txBox="1"/>
          <p:nvPr/>
        </p:nvSpPr>
        <p:spPr>
          <a:xfrm>
            <a:off x="2436693" y="3283748"/>
            <a:ext cx="680227" cy="25391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/>
          </a:p>
        </p:txBody>
      </p:sp>
      <p:sp>
        <p:nvSpPr>
          <p:cNvPr id="79" name="TextBox 78"/>
          <p:cNvSpPr txBox="1"/>
          <p:nvPr/>
        </p:nvSpPr>
        <p:spPr>
          <a:xfrm>
            <a:off x="3776644" y="3179620"/>
            <a:ext cx="850526" cy="25391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4209537" y="1928196"/>
            <a:ext cx="493834" cy="25391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3458557" y="1826794"/>
            <a:ext cx="365372" cy="18288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/>
          </a:p>
        </p:txBody>
      </p:sp>
      <p:sp>
        <p:nvSpPr>
          <p:cNvPr id="82" name="TextBox 81"/>
          <p:cNvSpPr txBox="1"/>
          <p:nvPr/>
        </p:nvSpPr>
        <p:spPr>
          <a:xfrm>
            <a:off x="2595596" y="2061517"/>
            <a:ext cx="365372" cy="18288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/>
          </a:p>
        </p:txBody>
      </p:sp>
      <p:sp>
        <p:nvSpPr>
          <p:cNvPr id="83" name="TextBox 82"/>
          <p:cNvSpPr txBox="1"/>
          <p:nvPr/>
        </p:nvSpPr>
        <p:spPr>
          <a:xfrm>
            <a:off x="1381416" y="3027958"/>
            <a:ext cx="619185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Bedroom 2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4025874" y="3215924"/>
            <a:ext cx="320818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MBR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2702310" y="1883367"/>
            <a:ext cx="282899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Bath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310362" y="1970411"/>
            <a:ext cx="320818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WIC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3409535" y="1802575"/>
            <a:ext cx="342601" cy="323165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M. Bath</a:t>
            </a:r>
            <a:endParaRPr lang="en-US" sz="1050" dirty="0">
              <a:solidFill>
                <a:schemeClr val="bg1"/>
              </a:solidFill>
            </a:endParaRPr>
          </a:p>
        </p:txBody>
      </p:sp>
      <p:grpSp>
        <p:nvGrpSpPr>
          <p:cNvPr id="88" name="Group 87"/>
          <p:cNvGrpSpPr/>
          <p:nvPr/>
        </p:nvGrpSpPr>
        <p:grpSpPr>
          <a:xfrm>
            <a:off x="1212577" y="5450711"/>
            <a:ext cx="308785" cy="337563"/>
            <a:chOff x="1185692" y="5385023"/>
            <a:chExt cx="308785" cy="337563"/>
          </a:xfrm>
        </p:grpSpPr>
        <p:sp>
          <p:nvSpPr>
            <p:cNvPr id="89" name="Rectangle 88"/>
            <p:cNvSpPr/>
            <p:nvPr/>
          </p:nvSpPr>
          <p:spPr>
            <a:xfrm>
              <a:off x="1185692" y="5385023"/>
              <a:ext cx="301999" cy="337563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0" name="Straight Connector 89"/>
            <p:cNvCxnSpPr/>
            <p:nvPr/>
          </p:nvCxnSpPr>
          <p:spPr>
            <a:xfrm flipH="1">
              <a:off x="1185692" y="5385023"/>
              <a:ext cx="308785" cy="325755"/>
            </a:xfrm>
            <a:prstGeom prst="line">
              <a:avLst/>
            </a:prstGeom>
            <a:ln w="158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>
              <a:off x="1185692" y="5385023"/>
              <a:ext cx="301999" cy="337563"/>
            </a:xfrm>
            <a:prstGeom prst="line">
              <a:avLst/>
            </a:prstGeom>
            <a:ln w="158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" name="TextBox 91"/>
          <p:cNvSpPr txBox="1"/>
          <p:nvPr/>
        </p:nvSpPr>
        <p:spPr>
          <a:xfrm>
            <a:off x="2465781" y="3283748"/>
            <a:ext cx="619185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Bedroom 3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5280465" y="4965988"/>
            <a:ext cx="1142637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Garage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350" y="97963"/>
            <a:ext cx="10515600" cy="1325563"/>
          </a:xfrm>
        </p:spPr>
        <p:txBody>
          <a:bodyPr/>
          <a:lstStyle/>
          <a:p>
            <a:r>
              <a:rPr lang="en-US" dirty="0" smtClean="0"/>
              <a:t>“Jones” Home – </a:t>
            </a:r>
            <a:br>
              <a:rPr lang="en-US" dirty="0" smtClean="0"/>
            </a:br>
            <a:r>
              <a:rPr lang="en-US" dirty="0" smtClean="0"/>
              <a:t>As Found: Main Damper Closed</a:t>
            </a:r>
            <a:endParaRPr lang="en-US" dirty="0"/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1086201" y="4327024"/>
            <a:ext cx="914400" cy="914400"/>
          </a:xfrm>
          <a:prstGeom prst="ellipse">
            <a:avLst/>
          </a:prstGeom>
          <a:solidFill>
            <a:srgbClr val="D85248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144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50" name="Oval 49"/>
          <p:cNvSpPr>
            <a:spLocks noChangeAspect="1"/>
          </p:cNvSpPr>
          <p:nvPr/>
        </p:nvSpPr>
        <p:spPr>
          <a:xfrm>
            <a:off x="4775846" y="4311106"/>
            <a:ext cx="155448" cy="155448"/>
          </a:xfrm>
          <a:prstGeom prst="ellipse">
            <a:avLst/>
          </a:prstGeom>
          <a:solidFill>
            <a:srgbClr val="D85248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4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51" name="Oval 50"/>
          <p:cNvSpPr>
            <a:spLocks noChangeAspect="1"/>
          </p:cNvSpPr>
          <p:nvPr/>
        </p:nvSpPr>
        <p:spPr>
          <a:xfrm>
            <a:off x="4244289" y="6200104"/>
            <a:ext cx="155448" cy="155448"/>
          </a:xfrm>
          <a:prstGeom prst="ellipse">
            <a:avLst/>
          </a:prstGeom>
          <a:solidFill>
            <a:srgbClr val="D85248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4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3749219" y="6186388"/>
            <a:ext cx="182880" cy="182880"/>
          </a:xfrm>
          <a:prstGeom prst="ellipse">
            <a:avLst/>
          </a:prstGeom>
          <a:solidFill>
            <a:srgbClr val="D85248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6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1366970" y="6157382"/>
            <a:ext cx="173736" cy="173736"/>
          </a:xfrm>
          <a:prstGeom prst="ellipse">
            <a:avLst/>
          </a:prstGeom>
          <a:solidFill>
            <a:srgbClr val="D85248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5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1843645" y="6128972"/>
            <a:ext cx="228600" cy="228600"/>
          </a:xfrm>
          <a:prstGeom prst="ellipse">
            <a:avLst/>
          </a:prstGeom>
          <a:solidFill>
            <a:srgbClr val="D85248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9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3888835" y="4356526"/>
            <a:ext cx="182880" cy="182880"/>
          </a:xfrm>
          <a:prstGeom prst="ellipse">
            <a:avLst/>
          </a:prstGeom>
          <a:solidFill>
            <a:srgbClr val="D85248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6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2831584" y="4196806"/>
            <a:ext cx="228600" cy="228600"/>
          </a:xfrm>
          <a:prstGeom prst="ellipse">
            <a:avLst/>
          </a:prstGeom>
          <a:solidFill>
            <a:srgbClr val="D85248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9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5696112" y="4560845"/>
            <a:ext cx="1042416" cy="1042416"/>
          </a:xfrm>
          <a:prstGeom prst="ellipse">
            <a:avLst/>
          </a:prstGeom>
          <a:solidFill>
            <a:srgbClr val="D85248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Total Main Floor</a:t>
            </a:r>
          </a:p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187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37" name="Oval 36"/>
          <p:cNvSpPr>
            <a:spLocks noChangeAspect="1"/>
          </p:cNvSpPr>
          <p:nvPr/>
        </p:nvSpPr>
        <p:spPr>
          <a:xfrm>
            <a:off x="2874108" y="3670500"/>
            <a:ext cx="128016" cy="128016"/>
          </a:xfrm>
          <a:prstGeom prst="ellipse">
            <a:avLst/>
          </a:prstGeom>
          <a:solidFill>
            <a:srgbClr val="D85248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3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38" name="Oval 37"/>
          <p:cNvSpPr>
            <a:spLocks noChangeAspect="1"/>
          </p:cNvSpPr>
          <p:nvPr/>
        </p:nvSpPr>
        <p:spPr>
          <a:xfrm>
            <a:off x="1331344" y="3191606"/>
            <a:ext cx="813816" cy="813816"/>
          </a:xfrm>
          <a:prstGeom prst="ellipse">
            <a:avLst/>
          </a:prstGeom>
          <a:solidFill>
            <a:srgbClr val="D85248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114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39" name="Oval 38"/>
          <p:cNvSpPr>
            <a:spLocks noChangeAspect="1"/>
          </p:cNvSpPr>
          <p:nvPr/>
        </p:nvSpPr>
        <p:spPr>
          <a:xfrm>
            <a:off x="1359044" y="1470401"/>
            <a:ext cx="813816" cy="813816"/>
          </a:xfrm>
          <a:prstGeom prst="ellipse">
            <a:avLst/>
          </a:prstGeom>
          <a:solidFill>
            <a:srgbClr val="D85248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115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44" name="Oval 43"/>
          <p:cNvSpPr>
            <a:spLocks noChangeAspect="1"/>
          </p:cNvSpPr>
          <p:nvPr/>
        </p:nvSpPr>
        <p:spPr>
          <a:xfrm>
            <a:off x="2911433" y="2146349"/>
            <a:ext cx="128016" cy="1280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0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45" name="Oval 44"/>
          <p:cNvSpPr>
            <a:spLocks noChangeAspect="1"/>
          </p:cNvSpPr>
          <p:nvPr/>
        </p:nvSpPr>
        <p:spPr>
          <a:xfrm>
            <a:off x="4523233" y="2078393"/>
            <a:ext cx="128016" cy="1280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0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46" name="Oval 45"/>
          <p:cNvSpPr>
            <a:spLocks noChangeAspect="1"/>
          </p:cNvSpPr>
          <p:nvPr/>
        </p:nvSpPr>
        <p:spPr>
          <a:xfrm>
            <a:off x="3757006" y="2134506"/>
            <a:ext cx="128016" cy="1280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0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48" name="Oval 47"/>
          <p:cNvSpPr>
            <a:spLocks noChangeAspect="1"/>
          </p:cNvSpPr>
          <p:nvPr/>
        </p:nvSpPr>
        <p:spPr>
          <a:xfrm>
            <a:off x="4380092" y="3665916"/>
            <a:ext cx="155448" cy="155448"/>
          </a:xfrm>
          <a:prstGeom prst="ellipse">
            <a:avLst/>
          </a:prstGeom>
          <a:solidFill>
            <a:srgbClr val="D85248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4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49" name="Oval 48"/>
          <p:cNvSpPr>
            <a:spLocks noChangeAspect="1"/>
          </p:cNvSpPr>
          <p:nvPr/>
        </p:nvSpPr>
        <p:spPr>
          <a:xfrm>
            <a:off x="3821014" y="3669036"/>
            <a:ext cx="155448" cy="155448"/>
          </a:xfrm>
          <a:prstGeom prst="ellipse">
            <a:avLst/>
          </a:prstGeom>
          <a:solidFill>
            <a:srgbClr val="D85248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4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93407" y="1551464"/>
            <a:ext cx="4305300" cy="19389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3333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Air Handler Total Flow</a:t>
            </a:r>
          </a:p>
          <a:p>
            <a:r>
              <a:rPr lang="en-US" sz="2400" dirty="0" smtClean="0">
                <a:solidFill>
                  <a:srgbClr val="FF3333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536 CFM (910 m</a:t>
            </a:r>
            <a:r>
              <a:rPr lang="en-US" sz="2400" baseline="30000" dirty="0" smtClean="0">
                <a:solidFill>
                  <a:srgbClr val="FF3333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3</a:t>
            </a:r>
            <a:r>
              <a:rPr lang="en-US" sz="2400" dirty="0" smtClean="0">
                <a:solidFill>
                  <a:srgbClr val="FF3333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/</a:t>
            </a:r>
            <a:r>
              <a:rPr lang="en-US" sz="2400" dirty="0" err="1" smtClean="0">
                <a:solidFill>
                  <a:srgbClr val="FF3333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hr</a:t>
            </a:r>
            <a:r>
              <a:rPr lang="en-US" sz="2400" dirty="0" smtClean="0">
                <a:solidFill>
                  <a:srgbClr val="FF3333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)</a:t>
            </a:r>
          </a:p>
          <a:p>
            <a:endParaRPr lang="en-US" sz="2400" dirty="0">
              <a:solidFill>
                <a:srgbClr val="FF3333"/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a:endParaRPr>
          </a:p>
          <a:p>
            <a:r>
              <a:rPr lang="en-US" sz="2400" dirty="0" smtClean="0">
                <a:solidFill>
                  <a:srgbClr val="FF3333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Static Pressure in Supply Plenum</a:t>
            </a:r>
          </a:p>
          <a:p>
            <a:r>
              <a:rPr lang="en-US" sz="2400" dirty="0" smtClean="0">
                <a:solidFill>
                  <a:srgbClr val="FF3333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0.53 in W.C. (132 Pa)</a:t>
            </a:r>
            <a:endParaRPr lang="en-US" sz="2400" dirty="0">
              <a:solidFill>
                <a:srgbClr val="FF3333"/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4999219" y="2182912"/>
            <a:ext cx="1179576" cy="1179576"/>
          </a:xfrm>
          <a:prstGeom prst="ellipse">
            <a:avLst/>
          </a:prstGeom>
          <a:solidFill>
            <a:srgbClr val="D85248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Total </a:t>
            </a:r>
            <a:r>
              <a:rPr lang="en-US" sz="1000" dirty="0">
                <a:solidFill>
                  <a:schemeClr val="bg1"/>
                </a:solidFill>
              </a:rPr>
              <a:t>Second</a:t>
            </a:r>
            <a:r>
              <a:rPr lang="en-US" sz="1000" dirty="0" smtClean="0">
                <a:solidFill>
                  <a:schemeClr val="bg1"/>
                </a:solidFill>
              </a:rPr>
              <a:t> Floor</a:t>
            </a:r>
          </a:p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240</a:t>
            </a:r>
            <a:endParaRPr lang="en-US" sz="1000" dirty="0">
              <a:solidFill>
                <a:schemeClr val="bg1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8760282" y="5877773"/>
            <a:ext cx="2817830" cy="646331"/>
            <a:chOff x="8584070" y="5815173"/>
            <a:chExt cx="2817830" cy="646331"/>
          </a:xfrm>
        </p:grpSpPr>
        <p:grpSp>
          <p:nvGrpSpPr>
            <p:cNvPr id="56" name="Group 55"/>
            <p:cNvGrpSpPr/>
            <p:nvPr/>
          </p:nvGrpSpPr>
          <p:grpSpPr>
            <a:xfrm>
              <a:off x="8584070" y="5935804"/>
              <a:ext cx="504825" cy="405071"/>
              <a:chOff x="8410575" y="5157529"/>
              <a:chExt cx="866775" cy="864800"/>
            </a:xfrm>
          </p:grpSpPr>
          <p:sp>
            <p:nvSpPr>
              <p:cNvPr id="58" name="Rectangle 57"/>
              <p:cNvSpPr/>
              <p:nvPr/>
            </p:nvSpPr>
            <p:spPr>
              <a:xfrm>
                <a:off x="8410575" y="5157529"/>
                <a:ext cx="847725" cy="864800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61" name="Straight Connector 60"/>
              <p:cNvCxnSpPr/>
              <p:nvPr/>
            </p:nvCxnSpPr>
            <p:spPr>
              <a:xfrm flipH="1">
                <a:off x="8410575" y="5157529"/>
                <a:ext cx="866775" cy="834549"/>
              </a:xfrm>
              <a:prstGeom prst="line">
                <a:avLst/>
              </a:prstGeom>
              <a:ln w="15875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/>
              <p:cNvCxnSpPr/>
              <p:nvPr/>
            </p:nvCxnSpPr>
            <p:spPr>
              <a:xfrm>
                <a:off x="8410575" y="5157529"/>
                <a:ext cx="847725" cy="864800"/>
              </a:xfrm>
              <a:prstGeom prst="line">
                <a:avLst/>
              </a:prstGeom>
              <a:ln w="15875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TextBox 16"/>
            <p:cNvSpPr txBox="1"/>
            <p:nvPr/>
          </p:nvSpPr>
          <p:spPr>
            <a:xfrm>
              <a:off x="9077800" y="5815173"/>
              <a:ext cx="23241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Furnace Location in Basement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96526630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7" grpId="0" animBg="1"/>
      <p:bldP spid="59" grpId="0" animBg="1"/>
      <p:bldP spid="37" grpId="0" animBg="1"/>
      <p:bldP spid="38" grpId="0" animBg="1"/>
      <p:bldP spid="39" grpId="0" animBg="1"/>
      <p:bldP spid="44" grpId="0" animBg="1"/>
      <p:bldP spid="45" grpId="0" animBg="1"/>
      <p:bldP spid="46" grpId="0" animBg="1"/>
      <p:bldP spid="48" grpId="0" animBg="1"/>
      <p:bldP spid="49" grpId="0" animBg="1"/>
      <p:bldP spid="6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78012" y="1406244"/>
            <a:ext cx="6191250" cy="545175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“Jones” Home – As Designed/ Built</a:t>
            </a:r>
            <a:endParaRPr lang="en-US" dirty="0"/>
          </a:p>
        </p:txBody>
      </p:sp>
      <p:pic>
        <p:nvPicPr>
          <p:cNvPr id="4" name="Picture 2" descr="2 Story Colonial Floor Plans Monmouth Countyocean County New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012" y="3729239"/>
            <a:ext cx="6191250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1305859" y="5224654"/>
            <a:ext cx="792120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Living Room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736943" y="5830066"/>
            <a:ext cx="792120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Family Room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498913" y="4635892"/>
            <a:ext cx="792120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Dining Room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448178" y="4361005"/>
            <a:ext cx="577529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Kitchen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689572" y="4677374"/>
            <a:ext cx="349401" cy="323165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Mud Room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718390" y="5860317"/>
            <a:ext cx="366576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Foyer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1214267" y="4591498"/>
            <a:ext cx="640080" cy="64008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71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47" name="Oval 46"/>
          <p:cNvSpPr>
            <a:spLocks noChangeAspect="1"/>
          </p:cNvSpPr>
          <p:nvPr/>
        </p:nvSpPr>
        <p:spPr>
          <a:xfrm>
            <a:off x="1701966" y="5792833"/>
            <a:ext cx="566928" cy="566928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55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56" name="Oval 55"/>
          <p:cNvSpPr>
            <a:spLocks noChangeAspect="1"/>
          </p:cNvSpPr>
          <p:nvPr/>
        </p:nvSpPr>
        <p:spPr>
          <a:xfrm>
            <a:off x="1276656" y="5953403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800" dirty="0" smtClean="0">
                <a:solidFill>
                  <a:schemeClr val="bg1"/>
                </a:solidFill>
              </a:rPr>
              <a:t>19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2802730" y="4199823"/>
            <a:ext cx="274320" cy="27432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800" dirty="0" smtClean="0">
                <a:solidFill>
                  <a:schemeClr val="bg1"/>
                </a:solidFill>
              </a:rPr>
              <a:t>13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3874852" y="4304636"/>
            <a:ext cx="237744" cy="23774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800" dirty="0" smtClean="0">
                <a:solidFill>
                  <a:schemeClr val="bg1"/>
                </a:solidFill>
              </a:rPr>
              <a:t>10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4723531" y="4283410"/>
            <a:ext cx="356616" cy="35661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800" dirty="0" smtClean="0">
                <a:solidFill>
                  <a:schemeClr val="bg1"/>
                </a:solidFill>
              </a:rPr>
              <a:t>22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241620" y="6157728"/>
            <a:ext cx="182880" cy="18288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800" dirty="0" smtClean="0">
                <a:solidFill>
                  <a:schemeClr val="bg1"/>
                </a:solidFill>
              </a:rPr>
              <a:t>6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3659947" y="600124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800" dirty="0" smtClean="0">
                <a:solidFill>
                  <a:schemeClr val="bg1"/>
                </a:solidFill>
              </a:rPr>
              <a:t>23</a:t>
            </a:r>
            <a:endParaRPr lang="en-US" sz="800" dirty="0">
              <a:solidFill>
                <a:schemeClr val="bg1"/>
              </a:solidFill>
            </a:endParaRPr>
          </a:p>
        </p:txBody>
      </p:sp>
      <p:pic>
        <p:nvPicPr>
          <p:cNvPr id="5" name="Picture 2" descr="Image result for floor plan, second floor, 4 bedro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9927" y="1406244"/>
            <a:ext cx="41910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8610" y="1972813"/>
            <a:ext cx="850526" cy="25391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/>
          </a:p>
        </p:txBody>
      </p:sp>
      <p:sp>
        <p:nvSpPr>
          <p:cNvPr id="20" name="TextBox 19"/>
          <p:cNvSpPr txBox="1"/>
          <p:nvPr/>
        </p:nvSpPr>
        <p:spPr>
          <a:xfrm>
            <a:off x="1356697" y="2422887"/>
            <a:ext cx="619185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Bedroom 1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334837" y="3283748"/>
            <a:ext cx="850526" cy="25391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/>
          </a:p>
        </p:txBody>
      </p:sp>
      <p:sp>
        <p:nvSpPr>
          <p:cNvPr id="24" name="TextBox 23"/>
          <p:cNvSpPr txBox="1"/>
          <p:nvPr/>
        </p:nvSpPr>
        <p:spPr>
          <a:xfrm>
            <a:off x="2436693" y="3283748"/>
            <a:ext cx="680227" cy="25391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/>
          </a:p>
        </p:txBody>
      </p:sp>
      <p:sp>
        <p:nvSpPr>
          <p:cNvPr id="25" name="TextBox 24"/>
          <p:cNvSpPr txBox="1"/>
          <p:nvPr/>
        </p:nvSpPr>
        <p:spPr>
          <a:xfrm>
            <a:off x="3776644" y="3179620"/>
            <a:ext cx="850526" cy="25391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209537" y="1928196"/>
            <a:ext cx="493834" cy="25391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458557" y="1826794"/>
            <a:ext cx="365372" cy="18288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/>
          </a:p>
        </p:txBody>
      </p:sp>
      <p:sp>
        <p:nvSpPr>
          <p:cNvPr id="28" name="TextBox 27"/>
          <p:cNvSpPr txBox="1"/>
          <p:nvPr/>
        </p:nvSpPr>
        <p:spPr>
          <a:xfrm>
            <a:off x="2595596" y="2061517"/>
            <a:ext cx="365372" cy="18288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/>
          </a:p>
        </p:txBody>
      </p:sp>
      <p:sp>
        <p:nvSpPr>
          <p:cNvPr id="29" name="TextBox 28"/>
          <p:cNvSpPr txBox="1"/>
          <p:nvPr/>
        </p:nvSpPr>
        <p:spPr>
          <a:xfrm>
            <a:off x="1381416" y="3027958"/>
            <a:ext cx="619185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Bedroom 2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025874" y="3215924"/>
            <a:ext cx="320818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MBR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702310" y="1883367"/>
            <a:ext cx="282899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Bath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310362" y="1970411"/>
            <a:ext cx="320818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WIC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409535" y="1802575"/>
            <a:ext cx="342601" cy="323165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M. Bath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077984" y="1534182"/>
            <a:ext cx="4305300" cy="26776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Air Handler Total Flow</a:t>
            </a:r>
          </a:p>
          <a:p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619 </a:t>
            </a:r>
            <a:r>
              <a:rPr lang="en-U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CFM </a:t>
            </a:r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(1052 </a:t>
            </a:r>
            <a:r>
              <a:rPr lang="en-U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m</a:t>
            </a:r>
            <a:r>
              <a:rPr lang="en-US" sz="2400" baseline="300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3</a:t>
            </a:r>
            <a:r>
              <a:rPr lang="en-U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/</a:t>
            </a:r>
            <a:r>
              <a:rPr lang="en-US" sz="2400" dirty="0" err="1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hr</a:t>
            </a:r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15% More Flow</a:t>
            </a:r>
          </a:p>
          <a:p>
            <a:endParaRPr lang="en-US" sz="2400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a:endParaRPr>
          </a:p>
          <a:p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Static Pressure in Supply Plenum</a:t>
            </a:r>
          </a:p>
          <a:p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0.10 </a:t>
            </a:r>
            <a:r>
              <a:rPr lang="en-U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in W.C</a:t>
            </a:r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. (24 Pa)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Less than 1/5!</a:t>
            </a:r>
            <a:endParaRPr lang="en-US" sz="2400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1459600" y="1555625"/>
            <a:ext cx="557784" cy="55778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54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65" name="Oval 64"/>
          <p:cNvSpPr>
            <a:spLocks noChangeAspect="1"/>
          </p:cNvSpPr>
          <p:nvPr/>
        </p:nvSpPr>
        <p:spPr>
          <a:xfrm>
            <a:off x="1422910" y="3340978"/>
            <a:ext cx="502920" cy="50292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44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66" name="Oval 65"/>
          <p:cNvSpPr>
            <a:spLocks noChangeAspect="1"/>
          </p:cNvSpPr>
          <p:nvPr/>
        </p:nvSpPr>
        <p:spPr>
          <a:xfrm>
            <a:off x="2651804" y="3438213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800" dirty="0" smtClean="0">
                <a:solidFill>
                  <a:schemeClr val="bg1"/>
                </a:solidFill>
              </a:rPr>
              <a:t>19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67" name="Oval 66"/>
          <p:cNvSpPr>
            <a:spLocks noChangeAspect="1"/>
          </p:cNvSpPr>
          <p:nvPr/>
        </p:nvSpPr>
        <p:spPr>
          <a:xfrm>
            <a:off x="3650193" y="3494918"/>
            <a:ext cx="347472" cy="34747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800" dirty="0" smtClean="0">
                <a:solidFill>
                  <a:schemeClr val="bg1"/>
                </a:solidFill>
              </a:rPr>
              <a:t>21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68" name="Oval 67"/>
          <p:cNvSpPr>
            <a:spLocks noChangeAspect="1"/>
          </p:cNvSpPr>
          <p:nvPr/>
        </p:nvSpPr>
        <p:spPr>
          <a:xfrm>
            <a:off x="4183466" y="3494918"/>
            <a:ext cx="347472" cy="34747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800" dirty="0" smtClean="0">
                <a:solidFill>
                  <a:schemeClr val="bg1"/>
                </a:solidFill>
              </a:rPr>
              <a:t>21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69" name="Oval 68"/>
          <p:cNvSpPr>
            <a:spLocks noChangeAspect="1"/>
          </p:cNvSpPr>
          <p:nvPr/>
        </p:nvSpPr>
        <p:spPr>
          <a:xfrm>
            <a:off x="4470771" y="2060897"/>
            <a:ext cx="219456" cy="21945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800" dirty="0" smtClean="0">
                <a:solidFill>
                  <a:schemeClr val="bg1"/>
                </a:solidFill>
              </a:rPr>
              <a:t>8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70" name="Oval 69"/>
          <p:cNvSpPr>
            <a:spLocks noChangeAspect="1"/>
          </p:cNvSpPr>
          <p:nvPr/>
        </p:nvSpPr>
        <p:spPr>
          <a:xfrm>
            <a:off x="3773637" y="2125740"/>
            <a:ext cx="100584" cy="10058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800" dirty="0" smtClean="0">
                <a:solidFill>
                  <a:schemeClr val="bg1"/>
                </a:solidFill>
              </a:rPr>
              <a:t>2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71" name="Oval 70"/>
          <p:cNvSpPr>
            <a:spLocks noChangeAspect="1"/>
          </p:cNvSpPr>
          <p:nvPr/>
        </p:nvSpPr>
        <p:spPr>
          <a:xfrm>
            <a:off x="2883340" y="2139541"/>
            <a:ext cx="100584" cy="10058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800" dirty="0" smtClean="0">
                <a:solidFill>
                  <a:schemeClr val="bg1"/>
                </a:solidFill>
              </a:rPr>
              <a:t>2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74" name="Oval 73"/>
          <p:cNvSpPr>
            <a:spLocks noChangeAspect="1"/>
          </p:cNvSpPr>
          <p:nvPr/>
        </p:nvSpPr>
        <p:spPr>
          <a:xfrm>
            <a:off x="4887795" y="2320327"/>
            <a:ext cx="996696" cy="99669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Total </a:t>
            </a:r>
            <a:r>
              <a:rPr lang="en-US" sz="1000" dirty="0">
                <a:solidFill>
                  <a:schemeClr val="bg1"/>
                </a:solidFill>
              </a:rPr>
              <a:t>Second </a:t>
            </a:r>
            <a:r>
              <a:rPr lang="en-US" sz="1000" dirty="0" smtClean="0">
                <a:solidFill>
                  <a:schemeClr val="bg1"/>
                </a:solidFill>
              </a:rPr>
              <a:t>Floor</a:t>
            </a:r>
          </a:p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170.4</a:t>
            </a:r>
            <a:endParaRPr lang="en-US" sz="1000" dirty="0">
              <a:solidFill>
                <a:schemeClr val="bg1"/>
              </a:solidFill>
            </a:endParaRPr>
          </a:p>
        </p:txBody>
      </p:sp>
      <p:grpSp>
        <p:nvGrpSpPr>
          <p:cNvPr id="46" name="Group 45"/>
          <p:cNvGrpSpPr/>
          <p:nvPr/>
        </p:nvGrpSpPr>
        <p:grpSpPr>
          <a:xfrm>
            <a:off x="1185692" y="5385023"/>
            <a:ext cx="308785" cy="337563"/>
            <a:chOff x="8410575" y="5157529"/>
            <a:chExt cx="866775" cy="864800"/>
          </a:xfrm>
        </p:grpSpPr>
        <p:sp>
          <p:nvSpPr>
            <p:cNvPr id="54" name="Rectangle 53"/>
            <p:cNvSpPr/>
            <p:nvPr/>
          </p:nvSpPr>
          <p:spPr>
            <a:xfrm>
              <a:off x="8410575" y="5157529"/>
              <a:ext cx="847725" cy="864800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5" name="Straight Connector 54"/>
            <p:cNvCxnSpPr/>
            <p:nvPr/>
          </p:nvCxnSpPr>
          <p:spPr>
            <a:xfrm flipH="1">
              <a:off x="8410575" y="5157529"/>
              <a:ext cx="866775" cy="834549"/>
            </a:xfrm>
            <a:prstGeom prst="line">
              <a:avLst/>
            </a:prstGeom>
            <a:ln w="158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8410575" y="5157529"/>
              <a:ext cx="847725" cy="864800"/>
            </a:xfrm>
            <a:prstGeom prst="line">
              <a:avLst/>
            </a:prstGeom>
            <a:ln w="158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oup 47"/>
          <p:cNvGrpSpPr/>
          <p:nvPr/>
        </p:nvGrpSpPr>
        <p:grpSpPr>
          <a:xfrm>
            <a:off x="8684478" y="5859022"/>
            <a:ext cx="2817830" cy="646331"/>
            <a:chOff x="8584070" y="5815173"/>
            <a:chExt cx="2817830" cy="646331"/>
          </a:xfrm>
        </p:grpSpPr>
        <p:grpSp>
          <p:nvGrpSpPr>
            <p:cNvPr id="49" name="Group 48"/>
            <p:cNvGrpSpPr/>
            <p:nvPr/>
          </p:nvGrpSpPr>
          <p:grpSpPr>
            <a:xfrm>
              <a:off x="8584070" y="5935804"/>
              <a:ext cx="504825" cy="405071"/>
              <a:chOff x="8410575" y="5157529"/>
              <a:chExt cx="866775" cy="864800"/>
            </a:xfrm>
          </p:grpSpPr>
          <p:sp>
            <p:nvSpPr>
              <p:cNvPr id="51" name="Rectangle 50"/>
              <p:cNvSpPr/>
              <p:nvPr/>
            </p:nvSpPr>
            <p:spPr>
              <a:xfrm>
                <a:off x="8410575" y="5157529"/>
                <a:ext cx="847725" cy="864800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52" name="Straight Connector 51"/>
              <p:cNvCxnSpPr/>
              <p:nvPr/>
            </p:nvCxnSpPr>
            <p:spPr>
              <a:xfrm flipH="1">
                <a:off x="8410575" y="5157529"/>
                <a:ext cx="866775" cy="834549"/>
              </a:xfrm>
              <a:prstGeom prst="line">
                <a:avLst/>
              </a:prstGeom>
              <a:ln w="15875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/>
              <p:nvPr/>
            </p:nvCxnSpPr>
            <p:spPr>
              <a:xfrm>
                <a:off x="8410575" y="5157529"/>
                <a:ext cx="847725" cy="864800"/>
              </a:xfrm>
              <a:prstGeom prst="line">
                <a:avLst/>
              </a:prstGeom>
              <a:ln w="15875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0" name="TextBox 49"/>
            <p:cNvSpPr txBox="1"/>
            <p:nvPr/>
          </p:nvSpPr>
          <p:spPr>
            <a:xfrm>
              <a:off x="9077800" y="5815173"/>
              <a:ext cx="23241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Furnace Location in Basement</a:t>
              </a:r>
              <a:endParaRPr lang="en-US" dirty="0"/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2465781" y="3283748"/>
            <a:ext cx="619185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Bedroom 3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78012" y="6505353"/>
            <a:ext cx="6191250" cy="3526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TextBox 74"/>
          <p:cNvSpPr txBox="1"/>
          <p:nvPr/>
        </p:nvSpPr>
        <p:spPr>
          <a:xfrm>
            <a:off x="5299476" y="5020767"/>
            <a:ext cx="1019149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Garage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6853392" y="4180943"/>
            <a:ext cx="540652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“Jones” family reports </a:t>
            </a:r>
          </a:p>
          <a:p>
            <a:pPr algn="ctr"/>
            <a:r>
              <a:rPr lang="en-US" sz="32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comfort is improved, but </a:t>
            </a:r>
          </a:p>
          <a:p>
            <a:pPr algn="ctr"/>
            <a:r>
              <a:rPr lang="en-US" sz="32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still </a:t>
            </a:r>
            <a:r>
              <a:rPr lang="en-US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not well balanced</a:t>
            </a:r>
            <a:endParaRPr lang="en-US" sz="3200" b="1" cap="none" spc="0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3" name="Oval 72"/>
          <p:cNvSpPr>
            <a:spLocks noChangeAspect="1"/>
          </p:cNvSpPr>
          <p:nvPr/>
        </p:nvSpPr>
        <p:spPr>
          <a:xfrm>
            <a:off x="5715123" y="4578892"/>
            <a:ext cx="1124712" cy="112471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Total Main Floor</a:t>
            </a:r>
          </a:p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219</a:t>
            </a:r>
            <a:endParaRPr 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74425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3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7" grpId="0" animBg="1"/>
      <p:bldP spid="56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4" grpId="0" animBg="1"/>
      <p:bldP spid="76" grpId="0"/>
      <p:bldP spid="7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Rectangle 102"/>
          <p:cNvSpPr/>
          <p:nvPr/>
        </p:nvSpPr>
        <p:spPr>
          <a:xfrm>
            <a:off x="678012" y="1406244"/>
            <a:ext cx="6191250" cy="51955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4" name="Picture 2" descr="2 Story Colonial Floor Plans Monmouth Countyocean County New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04"/>
          <a:stretch/>
        </p:blipFill>
        <p:spPr bwMode="auto">
          <a:xfrm>
            <a:off x="678012" y="3729239"/>
            <a:ext cx="6191250" cy="2721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" name="TextBox 104"/>
          <p:cNvSpPr txBox="1"/>
          <p:nvPr/>
        </p:nvSpPr>
        <p:spPr>
          <a:xfrm>
            <a:off x="1305859" y="5224654"/>
            <a:ext cx="792120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Living Room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3736943" y="5830066"/>
            <a:ext cx="792120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Family Room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2498913" y="4635892"/>
            <a:ext cx="792120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Dining Room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3448178" y="4361005"/>
            <a:ext cx="577529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Kitchen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4689572" y="4677374"/>
            <a:ext cx="349401" cy="323165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Mud Room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718390" y="5860317"/>
            <a:ext cx="366576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Foyer</a:t>
            </a:r>
            <a:endParaRPr lang="en-US" sz="1050" dirty="0">
              <a:solidFill>
                <a:schemeClr val="bg1"/>
              </a:solidFill>
            </a:endParaRPr>
          </a:p>
        </p:txBody>
      </p:sp>
      <p:pic>
        <p:nvPicPr>
          <p:cNvPr id="111" name="Picture 2" descr="Image result for floor plan, second floor, 4 bedro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9927" y="1406244"/>
            <a:ext cx="41910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" name="TextBox 111"/>
          <p:cNvSpPr txBox="1"/>
          <p:nvPr/>
        </p:nvSpPr>
        <p:spPr>
          <a:xfrm>
            <a:off x="1308610" y="1972813"/>
            <a:ext cx="850526" cy="25391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/>
          </a:p>
        </p:txBody>
      </p:sp>
      <p:sp>
        <p:nvSpPr>
          <p:cNvPr id="113" name="TextBox 112"/>
          <p:cNvSpPr txBox="1"/>
          <p:nvPr/>
        </p:nvSpPr>
        <p:spPr>
          <a:xfrm>
            <a:off x="1356697" y="2422887"/>
            <a:ext cx="619185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Bedroom 1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1334837" y="3283748"/>
            <a:ext cx="850526" cy="25391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/>
          </a:p>
        </p:txBody>
      </p:sp>
      <p:sp>
        <p:nvSpPr>
          <p:cNvPr id="115" name="TextBox 114"/>
          <p:cNvSpPr txBox="1"/>
          <p:nvPr/>
        </p:nvSpPr>
        <p:spPr>
          <a:xfrm>
            <a:off x="2436693" y="3283748"/>
            <a:ext cx="680227" cy="25391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/>
          </a:p>
        </p:txBody>
      </p:sp>
      <p:sp>
        <p:nvSpPr>
          <p:cNvPr id="116" name="TextBox 115"/>
          <p:cNvSpPr txBox="1"/>
          <p:nvPr/>
        </p:nvSpPr>
        <p:spPr>
          <a:xfrm>
            <a:off x="3776644" y="3179620"/>
            <a:ext cx="850526" cy="25391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4209537" y="1928196"/>
            <a:ext cx="493834" cy="25391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3458557" y="1826794"/>
            <a:ext cx="365372" cy="18288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/>
          </a:p>
        </p:txBody>
      </p:sp>
      <p:sp>
        <p:nvSpPr>
          <p:cNvPr id="119" name="TextBox 118"/>
          <p:cNvSpPr txBox="1"/>
          <p:nvPr/>
        </p:nvSpPr>
        <p:spPr>
          <a:xfrm>
            <a:off x="2595596" y="2061517"/>
            <a:ext cx="365372" cy="18288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1050" dirty="0"/>
          </a:p>
        </p:txBody>
      </p:sp>
      <p:sp>
        <p:nvSpPr>
          <p:cNvPr id="120" name="TextBox 119"/>
          <p:cNvSpPr txBox="1"/>
          <p:nvPr/>
        </p:nvSpPr>
        <p:spPr>
          <a:xfrm>
            <a:off x="1381416" y="3027958"/>
            <a:ext cx="619185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Bedroom 2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4025874" y="3215924"/>
            <a:ext cx="320818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MBR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2702310" y="1883367"/>
            <a:ext cx="282899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Bath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4310362" y="1970411"/>
            <a:ext cx="320818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WIC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3409535" y="1802575"/>
            <a:ext cx="342601" cy="323165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M. Bath</a:t>
            </a:r>
            <a:endParaRPr lang="en-US" sz="1050" dirty="0">
              <a:solidFill>
                <a:schemeClr val="bg1"/>
              </a:solidFill>
            </a:endParaRPr>
          </a:p>
        </p:txBody>
      </p:sp>
      <p:grpSp>
        <p:nvGrpSpPr>
          <p:cNvPr id="125" name="Group 124"/>
          <p:cNvGrpSpPr/>
          <p:nvPr/>
        </p:nvGrpSpPr>
        <p:grpSpPr>
          <a:xfrm>
            <a:off x="1185692" y="5385023"/>
            <a:ext cx="308785" cy="337563"/>
            <a:chOff x="1185692" y="5385023"/>
            <a:chExt cx="308785" cy="337563"/>
          </a:xfrm>
        </p:grpSpPr>
        <p:sp>
          <p:nvSpPr>
            <p:cNvPr id="126" name="Rectangle 125"/>
            <p:cNvSpPr/>
            <p:nvPr/>
          </p:nvSpPr>
          <p:spPr>
            <a:xfrm>
              <a:off x="1185692" y="5385023"/>
              <a:ext cx="301999" cy="337563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7" name="Straight Connector 126"/>
            <p:cNvCxnSpPr/>
            <p:nvPr/>
          </p:nvCxnSpPr>
          <p:spPr>
            <a:xfrm flipH="1">
              <a:off x="1185692" y="5385023"/>
              <a:ext cx="308785" cy="325755"/>
            </a:xfrm>
            <a:prstGeom prst="line">
              <a:avLst/>
            </a:prstGeom>
            <a:ln w="158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/>
            <p:cNvCxnSpPr/>
            <p:nvPr/>
          </p:nvCxnSpPr>
          <p:spPr>
            <a:xfrm>
              <a:off x="1185692" y="5385023"/>
              <a:ext cx="301999" cy="337563"/>
            </a:xfrm>
            <a:prstGeom prst="line">
              <a:avLst/>
            </a:prstGeom>
            <a:ln w="158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9" name="TextBox 128"/>
          <p:cNvSpPr txBox="1"/>
          <p:nvPr/>
        </p:nvSpPr>
        <p:spPr>
          <a:xfrm>
            <a:off x="2465781" y="3283748"/>
            <a:ext cx="619185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Bedroom 3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5299476" y="5020768"/>
            <a:ext cx="806049" cy="161583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Garage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“Jones” Home – Reasonably Balanced</a:t>
            </a:r>
            <a:endParaRPr lang="en-US" dirty="0"/>
          </a:p>
        </p:txBody>
      </p:sp>
      <p:sp>
        <p:nvSpPr>
          <p:cNvPr id="74" name="Oval 73"/>
          <p:cNvSpPr>
            <a:spLocks noChangeAspect="1"/>
          </p:cNvSpPr>
          <p:nvPr/>
        </p:nvSpPr>
        <p:spPr>
          <a:xfrm>
            <a:off x="4883945" y="2240125"/>
            <a:ext cx="996696" cy="99669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Total Second Floor</a:t>
            </a:r>
          </a:p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172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136215" y="1614974"/>
            <a:ext cx="4305300" cy="19389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Air Handler Total Flow</a:t>
            </a:r>
          </a:p>
          <a:p>
            <a:r>
              <a:rPr lang="en-US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610 CFM (1036 m</a:t>
            </a:r>
            <a:r>
              <a:rPr lang="en-US" sz="2400" baseline="300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3</a:t>
            </a:r>
            <a:r>
              <a:rPr lang="en-US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/</a:t>
            </a:r>
            <a:r>
              <a:rPr lang="en-US" sz="240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hr</a:t>
            </a:r>
            <a:r>
              <a:rPr lang="en-US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)</a:t>
            </a:r>
          </a:p>
          <a:p>
            <a:endParaRPr lang="en-US" sz="2400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a:endParaRPr>
          </a:p>
          <a:p>
            <a:r>
              <a:rPr lang="en-US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Static Pressure in Supply Plenum</a:t>
            </a:r>
          </a:p>
          <a:p>
            <a:r>
              <a:rPr lang="en-US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0.10 </a:t>
            </a:r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in W.C</a:t>
            </a:r>
            <a:r>
              <a:rPr lang="en-US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. (24 Pa)</a:t>
            </a:r>
            <a:endParaRPr lang="en-US" sz="2400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8" name="Oval 47"/>
          <p:cNvSpPr>
            <a:spLocks noChangeAspect="1"/>
          </p:cNvSpPr>
          <p:nvPr/>
        </p:nvSpPr>
        <p:spPr>
          <a:xfrm>
            <a:off x="1569281" y="1590693"/>
            <a:ext cx="466344" cy="4663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38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49" name="Oval 48"/>
          <p:cNvSpPr>
            <a:spLocks noChangeAspect="1"/>
          </p:cNvSpPr>
          <p:nvPr/>
        </p:nvSpPr>
        <p:spPr>
          <a:xfrm>
            <a:off x="1452365" y="3344233"/>
            <a:ext cx="475488" cy="47548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39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50" name="Oval 49"/>
          <p:cNvSpPr>
            <a:spLocks noChangeAspect="1"/>
          </p:cNvSpPr>
          <p:nvPr/>
        </p:nvSpPr>
        <p:spPr>
          <a:xfrm>
            <a:off x="2643223" y="3458759"/>
            <a:ext cx="365760" cy="36576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23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51" name="Oval 50"/>
          <p:cNvSpPr>
            <a:spLocks noChangeAspect="1"/>
          </p:cNvSpPr>
          <p:nvPr/>
        </p:nvSpPr>
        <p:spPr>
          <a:xfrm>
            <a:off x="3631122" y="3422544"/>
            <a:ext cx="402336" cy="40233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28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4152314" y="3405492"/>
            <a:ext cx="420624" cy="42062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30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4470771" y="2065914"/>
            <a:ext cx="237744" cy="2377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10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3724649" y="2084474"/>
            <a:ext cx="109728" cy="10972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800" dirty="0" smtClean="0">
                <a:solidFill>
                  <a:schemeClr val="bg1"/>
                </a:solidFill>
              </a:rPr>
              <a:t>2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2892967" y="2155499"/>
            <a:ext cx="109728" cy="10972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800" dirty="0" smtClean="0">
                <a:solidFill>
                  <a:schemeClr val="bg1"/>
                </a:solidFill>
              </a:rPr>
              <a:t>2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46" name="Oval 45"/>
          <p:cNvSpPr>
            <a:spLocks noChangeAspect="1"/>
          </p:cNvSpPr>
          <p:nvPr/>
        </p:nvSpPr>
        <p:spPr>
          <a:xfrm>
            <a:off x="5745050" y="4578076"/>
            <a:ext cx="1024128" cy="102412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Total Main Floor</a:t>
            </a:r>
          </a:p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180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72" name="Oval 71"/>
          <p:cNvSpPr>
            <a:spLocks noChangeAspect="1"/>
          </p:cNvSpPr>
          <p:nvPr/>
        </p:nvSpPr>
        <p:spPr>
          <a:xfrm>
            <a:off x="1747124" y="5950633"/>
            <a:ext cx="420624" cy="42062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30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75" name="Oval 74"/>
          <p:cNvSpPr>
            <a:spLocks noChangeAspect="1"/>
          </p:cNvSpPr>
          <p:nvPr/>
        </p:nvSpPr>
        <p:spPr>
          <a:xfrm>
            <a:off x="1269485" y="6005497"/>
            <a:ext cx="384048" cy="38404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25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76" name="Oval 75"/>
          <p:cNvSpPr>
            <a:spLocks noChangeAspect="1"/>
          </p:cNvSpPr>
          <p:nvPr/>
        </p:nvSpPr>
        <p:spPr>
          <a:xfrm>
            <a:off x="1168708" y="4802967"/>
            <a:ext cx="429768" cy="42976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32</a:t>
            </a:r>
          </a:p>
        </p:txBody>
      </p:sp>
      <p:sp>
        <p:nvSpPr>
          <p:cNvPr id="77" name="Oval 76"/>
          <p:cNvSpPr>
            <a:spLocks noChangeAspect="1"/>
          </p:cNvSpPr>
          <p:nvPr/>
        </p:nvSpPr>
        <p:spPr>
          <a:xfrm>
            <a:off x="2843759" y="4195592"/>
            <a:ext cx="292608" cy="29260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15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78" name="Oval 77"/>
          <p:cNvSpPr>
            <a:spLocks noChangeAspect="1"/>
          </p:cNvSpPr>
          <p:nvPr/>
        </p:nvSpPr>
        <p:spPr>
          <a:xfrm>
            <a:off x="3867827" y="4326823"/>
            <a:ext cx="265176" cy="26517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12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79" name="Oval 78"/>
          <p:cNvSpPr>
            <a:spLocks noChangeAspect="1"/>
          </p:cNvSpPr>
          <p:nvPr/>
        </p:nvSpPr>
        <p:spPr>
          <a:xfrm>
            <a:off x="4700454" y="4302641"/>
            <a:ext cx="411480" cy="41148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29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80" name="Oval 79"/>
          <p:cNvSpPr>
            <a:spLocks noChangeAspect="1"/>
          </p:cNvSpPr>
          <p:nvPr/>
        </p:nvSpPr>
        <p:spPr>
          <a:xfrm>
            <a:off x="4226481" y="6109692"/>
            <a:ext cx="228600" cy="2286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9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3635608" y="5971196"/>
            <a:ext cx="402336" cy="40233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28</a:t>
            </a:r>
            <a:endParaRPr lang="en-US" sz="1000" dirty="0">
              <a:solidFill>
                <a:schemeClr val="bg1"/>
              </a:solidFill>
            </a:endParaRPr>
          </a:p>
        </p:txBody>
      </p:sp>
      <p:grpSp>
        <p:nvGrpSpPr>
          <p:cNvPr id="54" name="Group 53"/>
          <p:cNvGrpSpPr/>
          <p:nvPr/>
        </p:nvGrpSpPr>
        <p:grpSpPr>
          <a:xfrm>
            <a:off x="8679320" y="5881848"/>
            <a:ext cx="2817830" cy="646331"/>
            <a:chOff x="8584070" y="5815173"/>
            <a:chExt cx="2817830" cy="646331"/>
          </a:xfrm>
        </p:grpSpPr>
        <p:grpSp>
          <p:nvGrpSpPr>
            <p:cNvPr id="56" name="Group 55"/>
            <p:cNvGrpSpPr/>
            <p:nvPr/>
          </p:nvGrpSpPr>
          <p:grpSpPr>
            <a:xfrm>
              <a:off x="8584070" y="5935804"/>
              <a:ext cx="504825" cy="405071"/>
              <a:chOff x="8410575" y="5157529"/>
              <a:chExt cx="866775" cy="864800"/>
            </a:xfrm>
          </p:grpSpPr>
          <p:sp>
            <p:nvSpPr>
              <p:cNvPr id="59" name="Rectangle 58"/>
              <p:cNvSpPr/>
              <p:nvPr/>
            </p:nvSpPr>
            <p:spPr>
              <a:xfrm>
                <a:off x="8410575" y="5157529"/>
                <a:ext cx="847725" cy="864800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 flipH="1">
                <a:off x="8410575" y="5157529"/>
                <a:ext cx="866775" cy="834549"/>
              </a:xfrm>
              <a:prstGeom prst="line">
                <a:avLst/>
              </a:prstGeom>
              <a:ln w="15875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/>
              <p:cNvCxnSpPr/>
              <p:nvPr/>
            </p:nvCxnSpPr>
            <p:spPr>
              <a:xfrm>
                <a:off x="8410575" y="5157529"/>
                <a:ext cx="847725" cy="864800"/>
              </a:xfrm>
              <a:prstGeom prst="line">
                <a:avLst/>
              </a:prstGeom>
              <a:ln w="15875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8" name="TextBox 57"/>
            <p:cNvSpPr txBox="1"/>
            <p:nvPr/>
          </p:nvSpPr>
          <p:spPr>
            <a:xfrm>
              <a:off x="9077800" y="5815173"/>
              <a:ext cx="23241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Furnace Location in Basement</a:t>
              </a:r>
              <a:endParaRPr lang="en-US" dirty="0"/>
            </a:p>
          </p:txBody>
        </p:sp>
      </p:grpSp>
      <p:sp>
        <p:nvSpPr>
          <p:cNvPr id="4" name="Rectangle 3"/>
          <p:cNvSpPr/>
          <p:nvPr/>
        </p:nvSpPr>
        <p:spPr>
          <a:xfrm>
            <a:off x="6869262" y="3807169"/>
            <a:ext cx="540652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“Jones” family reports a </a:t>
            </a:r>
          </a:p>
          <a:p>
            <a:pPr algn="ctr"/>
            <a:r>
              <a:rPr lang="en-US" sz="32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significant improvement in </a:t>
            </a:r>
          </a:p>
          <a:p>
            <a:pPr algn="ctr"/>
            <a:r>
              <a:rPr lang="en-US" sz="32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comfort:  “very well balanced”</a:t>
            </a:r>
            <a:endParaRPr lang="en-US" sz="32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8934155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8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5" grpId="0" animBg="1"/>
      <p:bldP spid="57" grpId="0" animBg="1"/>
      <p:bldP spid="46" grpId="0" animBg="1"/>
      <p:bldP spid="72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Measurement Tools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/>
              <a:t>How good does a hood need to be to get the job done?</a:t>
            </a:r>
          </a:p>
          <a:p>
            <a:pPr marL="0" indent="0">
              <a:buNone/>
            </a:pPr>
            <a:endParaRPr lang="en-US" sz="3600" dirty="0"/>
          </a:p>
          <a:p>
            <a:pPr lvl="1"/>
            <a:r>
              <a:rPr lang="en-US" sz="2800" dirty="0" smtClean="0"/>
              <a:t>Accuracy</a:t>
            </a:r>
          </a:p>
          <a:p>
            <a:pPr lvl="1"/>
            <a:endParaRPr lang="en-US" sz="2800" dirty="0"/>
          </a:p>
          <a:p>
            <a:pPr lvl="1"/>
            <a:r>
              <a:rPr lang="en-US" sz="2800" dirty="0" smtClean="0"/>
              <a:t>Insertion  Loss</a:t>
            </a:r>
          </a:p>
          <a:p>
            <a:endParaRPr lang="en-US" dirty="0"/>
          </a:p>
          <a:p>
            <a:pPr marL="457200" lvl="1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129146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 bldLvl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Accuracy?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u="sng" dirty="0" smtClean="0"/>
              <a:t>measurement accuracy: </a:t>
            </a:r>
            <a:r>
              <a:rPr lang="en-US" sz="4400" dirty="0"/>
              <a:t>closeness of agreement between a </a:t>
            </a:r>
            <a:r>
              <a:rPr lang="en-US" sz="4400" dirty="0" smtClean="0"/>
              <a:t>measured quantity </a:t>
            </a:r>
            <a:r>
              <a:rPr lang="en-US" sz="4400" dirty="0"/>
              <a:t>value and a true quantity value of </a:t>
            </a:r>
            <a:r>
              <a:rPr lang="en-US" sz="4400" dirty="0" smtClean="0"/>
              <a:t>a measurand   </a:t>
            </a:r>
            <a:r>
              <a:rPr lang="en-US" sz="4400" i="1" dirty="0" smtClean="0"/>
              <a:t>-- JCGM 200:2012</a:t>
            </a:r>
          </a:p>
          <a:p>
            <a:pPr marL="0" indent="0">
              <a:buNone/>
            </a:pP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447749354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Insertion Loss?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0368776" cy="4351338"/>
          </a:xfrm>
        </p:spPr>
        <p:txBody>
          <a:bodyPr>
            <a:normAutofit/>
          </a:bodyPr>
          <a:lstStyle/>
          <a:p>
            <a:r>
              <a:rPr lang="en-US" dirty="0" smtClean="0"/>
              <a:t>insertion loss:  in telecommunications, insertion loss is the loss of signal power resulting from the insertion of a device in a transmission line or optical fiber and is usually expressed in decibels</a:t>
            </a:r>
          </a:p>
          <a:p>
            <a:pPr marL="457200" lvl="1" indent="0">
              <a:buNone/>
            </a:pPr>
            <a:r>
              <a:rPr lang="en-US" dirty="0" smtClean="0"/>
              <a:t>									- </a:t>
            </a:r>
            <a:r>
              <a:rPr lang="en-US" i="1" dirty="0" smtClean="0"/>
              <a:t>Wikipedia</a:t>
            </a:r>
          </a:p>
          <a:p>
            <a:pPr marL="457200" lvl="1" indent="0">
              <a:buNone/>
            </a:pPr>
            <a:endParaRPr lang="en-US" i="1" dirty="0" smtClean="0"/>
          </a:p>
          <a:p>
            <a:r>
              <a:rPr lang="en-US" sz="3600" u="sng" dirty="0" smtClean="0"/>
              <a:t>insertion loss:  </a:t>
            </a:r>
            <a:r>
              <a:rPr lang="en-US" sz="3600" dirty="0" smtClean="0"/>
              <a:t>the change in the value of a physical parameter being measured due to insertion of the device used to measure it.  </a:t>
            </a:r>
          </a:p>
          <a:p>
            <a:pPr marL="457200" lvl="1" indent="0">
              <a:buNone/>
            </a:pPr>
            <a:r>
              <a:rPr lang="en-US" i="1" dirty="0"/>
              <a:t>	</a:t>
            </a:r>
            <a:r>
              <a:rPr lang="en-US" i="1" dirty="0" smtClean="0"/>
              <a:t>								- Steven Rogers</a:t>
            </a:r>
          </a:p>
          <a:p>
            <a:pPr marL="0" indent="0">
              <a:buNone/>
            </a:pPr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1156313" y="2076208"/>
            <a:ext cx="9732549" cy="747323"/>
            <a:chOff x="1184988" y="2034073"/>
            <a:chExt cx="10011747" cy="67802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1184988" y="2034073"/>
              <a:ext cx="10011747" cy="0"/>
            </a:xfrm>
            <a:prstGeom prst="line">
              <a:avLst/>
            </a:prstGeom>
            <a:ln w="66675" cmpd="sng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1184988" y="2401077"/>
              <a:ext cx="10011747" cy="0"/>
            </a:xfrm>
            <a:prstGeom prst="line">
              <a:avLst/>
            </a:prstGeom>
            <a:ln w="66675" cmpd="sng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184988" y="2712098"/>
              <a:ext cx="10011747" cy="0"/>
            </a:xfrm>
            <a:prstGeom prst="line">
              <a:avLst/>
            </a:prstGeom>
            <a:ln w="66675" cmpd="sng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00862657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www.tablespoon.com/-/media/Images/Articles/Images%20for%20Posts-PrePandoNext/2014/11/week2/2014-11-02-meat-thermometers-5-680x384.jpg?la=e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74" t="5662" r="3323" b="15907"/>
          <a:stretch/>
        </p:blipFill>
        <p:spPr bwMode="auto">
          <a:xfrm>
            <a:off x="7127913" y="567774"/>
            <a:ext cx="4225887" cy="3585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Insertion Loss Example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1" y="1825625"/>
            <a:ext cx="6994792" cy="4351338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When you insert a “cold” meat thermometer, it lowers the temperature of the meat.</a:t>
            </a:r>
          </a:p>
          <a:p>
            <a:endParaRPr lang="en-US" dirty="0" smtClean="0"/>
          </a:p>
          <a:p>
            <a:r>
              <a:rPr lang="en-US" dirty="0" smtClean="0"/>
              <a:t>How much?</a:t>
            </a:r>
          </a:p>
          <a:p>
            <a:pPr lvl="1"/>
            <a:r>
              <a:rPr lang="en-US" dirty="0"/>
              <a:t>in a 5 </a:t>
            </a:r>
            <a:r>
              <a:rPr lang="en-US" dirty="0" err="1"/>
              <a:t>lb</a:t>
            </a:r>
            <a:r>
              <a:rPr lang="en-US" dirty="0"/>
              <a:t> (2.5kg) </a:t>
            </a:r>
            <a:r>
              <a:rPr lang="en-US" dirty="0" smtClean="0"/>
              <a:t>roast ?</a:t>
            </a:r>
          </a:p>
          <a:p>
            <a:pPr lvl="1"/>
            <a:r>
              <a:rPr lang="en-US" dirty="0" smtClean="0"/>
              <a:t>In </a:t>
            </a:r>
            <a:r>
              <a:rPr lang="en-US" dirty="0"/>
              <a:t>a 4 oz. (113g) hamburger patty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In a ½ oz. (15g) slice of bacon?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Similarly…how much does a flow hood change the flow you’re measuring?</a:t>
            </a:r>
          </a:p>
          <a:p>
            <a:endParaRPr lang="en-US" dirty="0"/>
          </a:p>
        </p:txBody>
      </p:sp>
      <p:pic>
        <p:nvPicPr>
          <p:cNvPr id="1030" name="Picture 6" descr="http://aht.seriouseats.com/images/20100312-thermometer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915" r="44271"/>
          <a:stretch/>
        </p:blipFill>
        <p:spPr bwMode="auto">
          <a:xfrm>
            <a:off x="8699753" y="4356288"/>
            <a:ext cx="2654047" cy="21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www.dailydot.com/wp-content/uploads/c1a/97/19b1751055f6b9b27237f9d85bd7269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011" r="24319" b="3853"/>
          <a:stretch/>
        </p:blipFill>
        <p:spPr bwMode="auto">
          <a:xfrm>
            <a:off x="5313719" y="4356288"/>
            <a:ext cx="2952654" cy="997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059072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 bldLvl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99411" y="157247"/>
            <a:ext cx="10603831" cy="6498014"/>
          </a:xfrm>
        </p:spPr>
      </p:pic>
      <p:sp>
        <p:nvSpPr>
          <p:cNvPr id="5" name="Line Callout 1 4"/>
          <p:cNvSpPr/>
          <p:nvPr/>
        </p:nvSpPr>
        <p:spPr>
          <a:xfrm>
            <a:off x="8478253" y="5536323"/>
            <a:ext cx="2486526" cy="745958"/>
          </a:xfrm>
          <a:prstGeom prst="borderCallout1">
            <a:avLst>
              <a:gd name="adj1" fmla="val 38105"/>
              <a:gd name="adj2" fmla="val -3172"/>
              <a:gd name="adj3" fmla="val 35080"/>
              <a:gd name="adj4" fmla="val -65431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ysClr val="windowText" lastClr="000000"/>
                </a:solidFill>
              </a:rPr>
              <a:t>Flow Metering Fan</a:t>
            </a:r>
          </a:p>
          <a:p>
            <a:pPr algn="ctr"/>
            <a:r>
              <a:rPr lang="en-US" dirty="0">
                <a:solidFill>
                  <a:sysClr val="windowText" lastClr="000000"/>
                </a:solidFill>
              </a:rPr>
              <a:t>Calibrated to </a:t>
            </a:r>
            <a:r>
              <a:rPr lang="en-US" dirty="0" smtClean="0">
                <a:solidFill>
                  <a:sysClr val="windowText" lastClr="000000"/>
                </a:solidFill>
              </a:rPr>
              <a:t>1%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6" name="Line Callout 1 5"/>
          <p:cNvSpPr/>
          <p:nvPr/>
        </p:nvSpPr>
        <p:spPr>
          <a:xfrm>
            <a:off x="8478253" y="3406254"/>
            <a:ext cx="2173705" cy="980783"/>
          </a:xfrm>
          <a:prstGeom prst="borderCallout1">
            <a:avLst>
              <a:gd name="adj1" fmla="val 38105"/>
              <a:gd name="adj2" fmla="val -3172"/>
              <a:gd name="adj3" fmla="val 25662"/>
              <a:gd name="adj4" fmla="val -74012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ysClr val="windowText" lastClr="000000"/>
                </a:solidFill>
              </a:rPr>
              <a:t>Manometers for Pressure and Flow Measurements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7" name="Line Callout 1 6"/>
          <p:cNvSpPr/>
          <p:nvPr/>
        </p:nvSpPr>
        <p:spPr>
          <a:xfrm>
            <a:off x="8478252" y="4588701"/>
            <a:ext cx="3208225" cy="745958"/>
          </a:xfrm>
          <a:prstGeom prst="borderCallout1">
            <a:avLst>
              <a:gd name="adj1" fmla="val 38105"/>
              <a:gd name="adj2" fmla="val -3172"/>
              <a:gd name="adj3" fmla="val 15726"/>
              <a:gd name="adj4" fmla="val -49134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ysClr val="windowText" lastClr="000000"/>
                </a:solidFill>
              </a:rPr>
              <a:t>Fan Controller – constant total flow, simulates ECM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8" name="Line Callout 1 7"/>
          <p:cNvSpPr/>
          <p:nvPr/>
        </p:nvSpPr>
        <p:spPr>
          <a:xfrm>
            <a:off x="1524000" y="3406254"/>
            <a:ext cx="1844842" cy="745958"/>
          </a:xfrm>
          <a:prstGeom prst="borderCallout1">
            <a:avLst>
              <a:gd name="adj1" fmla="val 38105"/>
              <a:gd name="adj2" fmla="val 101344"/>
              <a:gd name="adj3" fmla="val -10081"/>
              <a:gd name="adj4" fmla="val 206125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ysClr val="windowText" lastClr="000000"/>
                </a:solidFill>
              </a:rPr>
              <a:t>Data Acquisition Computer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9" name="Line Callout 1 8"/>
          <p:cNvSpPr/>
          <p:nvPr/>
        </p:nvSpPr>
        <p:spPr>
          <a:xfrm>
            <a:off x="7035312" y="579594"/>
            <a:ext cx="3158727" cy="740631"/>
          </a:xfrm>
          <a:prstGeom prst="borderCallout1">
            <a:avLst>
              <a:gd name="adj1" fmla="val 38105"/>
              <a:gd name="adj2" fmla="val -3172"/>
              <a:gd name="adj3" fmla="val 4089"/>
              <a:gd name="adj4" fmla="val -79629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ysClr val="windowText" lastClr="000000"/>
                </a:solidFill>
              </a:rPr>
              <a:t>Iris Damper / Orifice Meter x4</a:t>
            </a:r>
            <a:endParaRPr lang="en-US" dirty="0">
              <a:solidFill>
                <a:sysClr val="windowText" lastClr="000000"/>
              </a:solidFill>
            </a:endParaRPr>
          </a:p>
          <a:p>
            <a:pPr algn="ctr"/>
            <a:r>
              <a:rPr lang="en-US" dirty="0" smtClean="0">
                <a:solidFill>
                  <a:sysClr val="windowText" lastClr="000000"/>
                </a:solidFill>
              </a:rPr>
              <a:t>Calibrated to 2%</a:t>
            </a:r>
          </a:p>
        </p:txBody>
      </p:sp>
      <p:sp>
        <p:nvSpPr>
          <p:cNvPr id="10" name="Line Callout 1 9"/>
          <p:cNvSpPr/>
          <p:nvPr/>
        </p:nvSpPr>
        <p:spPr>
          <a:xfrm>
            <a:off x="7487653" y="1853370"/>
            <a:ext cx="1981199" cy="740631"/>
          </a:xfrm>
          <a:prstGeom prst="borderCallout1">
            <a:avLst>
              <a:gd name="adj1" fmla="val 38105"/>
              <a:gd name="adj2" fmla="val -2279"/>
              <a:gd name="adj3" fmla="val -164947"/>
              <a:gd name="adj4" fmla="val -224865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ysClr val="windowText" lastClr="000000"/>
                </a:solidFill>
              </a:rPr>
              <a:t>Interchangeable Supply Register x4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759" y="5163344"/>
            <a:ext cx="3240505" cy="1491917"/>
          </a:xfrm>
          <a:solidFill>
            <a:schemeClr val="bg1">
              <a:lumMod val="75000"/>
            </a:schemeClr>
          </a:solidFill>
        </p:spPr>
        <p:txBody>
          <a:bodyPr/>
          <a:lstStyle/>
          <a:p>
            <a:r>
              <a:rPr lang="en-US" dirty="0" smtClean="0"/>
              <a:t>Experimental Setup</a:t>
            </a:r>
            <a:endParaRPr lang="en-US" dirty="0"/>
          </a:p>
        </p:txBody>
      </p:sp>
      <p:sp>
        <p:nvSpPr>
          <p:cNvPr id="11" name="Line Callout 1 10"/>
          <p:cNvSpPr/>
          <p:nvPr/>
        </p:nvSpPr>
        <p:spPr>
          <a:xfrm>
            <a:off x="7376688" y="1347857"/>
            <a:ext cx="3951045" cy="477881"/>
          </a:xfrm>
          <a:prstGeom prst="borderCallout1">
            <a:avLst>
              <a:gd name="adj1" fmla="val 38105"/>
              <a:gd name="adj2" fmla="val -3172"/>
              <a:gd name="adj3" fmla="val 39306"/>
              <a:gd name="adj4" fmla="val -3730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ysClr val="windowText" lastClr="000000"/>
                </a:solidFill>
              </a:rPr>
              <a:t>Total System Leakage &lt; 1 CFM with Plenum Pressure @ 0.2 in W.C. (50 Pa)</a:t>
            </a:r>
            <a:endParaRPr lang="en-US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68094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Experimental Setup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Measure Accuracy </a:t>
            </a:r>
            <a:r>
              <a:rPr lang="en-US" u="sng" dirty="0" smtClean="0"/>
              <a:t>and</a:t>
            </a:r>
            <a:r>
              <a:rPr lang="en-US" dirty="0" smtClean="0"/>
              <a:t> Insertion Loss Separately</a:t>
            </a:r>
          </a:p>
          <a:p>
            <a:r>
              <a:rPr lang="en-US" dirty="0"/>
              <a:t>Simulates </a:t>
            </a:r>
            <a:r>
              <a:rPr lang="en-US" dirty="0" smtClean="0"/>
              <a:t>residential ‘trunk </a:t>
            </a:r>
            <a:r>
              <a:rPr lang="en-US" dirty="0"/>
              <a:t>and </a:t>
            </a:r>
            <a:r>
              <a:rPr lang="en-US" dirty="0" smtClean="0"/>
              <a:t>branch’ duct system</a:t>
            </a:r>
            <a:endParaRPr lang="en-US" dirty="0"/>
          </a:p>
          <a:p>
            <a:r>
              <a:rPr lang="en-US" dirty="0" smtClean="0"/>
              <a:t>Orifice meters: flow measurement </a:t>
            </a:r>
            <a:r>
              <a:rPr lang="en-US" dirty="0"/>
              <a:t>through all 4 </a:t>
            </a:r>
            <a:r>
              <a:rPr lang="en-US" dirty="0" smtClean="0"/>
              <a:t>branches</a:t>
            </a:r>
            <a:endParaRPr lang="en-US" dirty="0"/>
          </a:p>
          <a:p>
            <a:r>
              <a:rPr lang="en-US" dirty="0" smtClean="0"/>
              <a:t>Orifice </a:t>
            </a:r>
            <a:r>
              <a:rPr lang="en-US" dirty="0"/>
              <a:t>meters </a:t>
            </a:r>
            <a:r>
              <a:rPr lang="en-US" dirty="0" smtClean="0"/>
              <a:t>calibrated within 1% vs</a:t>
            </a:r>
            <a:r>
              <a:rPr lang="en-US" dirty="0"/>
              <a:t>. </a:t>
            </a:r>
            <a:r>
              <a:rPr lang="en-US" dirty="0" smtClean="0"/>
              <a:t>metering fan</a:t>
            </a:r>
          </a:p>
          <a:p>
            <a:r>
              <a:rPr lang="en-US" dirty="0" smtClean="0"/>
              <a:t>Flow metering fan calibrated 1%</a:t>
            </a:r>
          </a:p>
          <a:p>
            <a:r>
              <a:rPr lang="en-US" dirty="0" smtClean="0"/>
              <a:t>Orifices adjusted to create trunk pressure of </a:t>
            </a:r>
            <a:r>
              <a:rPr lang="en-US" dirty="0"/>
              <a:t>~ 0.2 inH2O (50 </a:t>
            </a:r>
            <a:r>
              <a:rPr lang="en-US" dirty="0" smtClean="0"/>
              <a:t>Pa)</a:t>
            </a:r>
          </a:p>
          <a:p>
            <a:r>
              <a:rPr lang="en-US" dirty="0" smtClean="0"/>
              <a:t>Fan maintains constant total flow (similar to ECM blower)</a:t>
            </a:r>
            <a:endParaRPr lang="en-US" dirty="0"/>
          </a:p>
          <a:p>
            <a:pPr marL="457200" lvl="1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4386611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9816373" y="801208"/>
            <a:ext cx="2333625" cy="2333625"/>
            <a:chOff x="3424019" y="3058674"/>
            <a:chExt cx="2333625" cy="2333625"/>
          </a:xfrm>
        </p:grpSpPr>
        <p:pic>
          <p:nvPicPr>
            <p:cNvPr id="1026" name="Picture 2" descr="https://www.test-meter.co.uk/media/catalog/product/cache/1/image/700x700/040ec09b1e35df139433887a97daa66f/t/e/testo-417-f-reg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4019" y="3058674"/>
              <a:ext cx="2333625" cy="2333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Rectangle 31"/>
            <p:cNvSpPr/>
            <p:nvPr/>
          </p:nvSpPr>
          <p:spPr>
            <a:xfrm rot="364654">
              <a:off x="3809286" y="5014742"/>
              <a:ext cx="206610" cy="83049"/>
            </a:xfrm>
            <a:prstGeom prst="rect">
              <a:avLst/>
            </a:prstGeom>
            <a:solidFill>
              <a:srgbClr val="5953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903218" cy="1325563"/>
          </a:xfrm>
        </p:spPr>
        <p:txBody>
          <a:bodyPr/>
          <a:lstStyle/>
          <a:p>
            <a:r>
              <a:rPr lang="en-US" dirty="0" smtClean="0"/>
              <a:t>Six Hoods Evaluated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9609279" y="4482511"/>
            <a:ext cx="2240273" cy="2048256"/>
            <a:chOff x="6670715" y="1155637"/>
            <a:chExt cx="2240273" cy="2048256"/>
          </a:xfrm>
        </p:grpSpPr>
        <p:pic>
          <p:nvPicPr>
            <p:cNvPr id="2050" name="Picture 2" descr="https://assets.tequipment.net/assets/1/26/DimLarge/CPS_ABM-HOOD-200_Image-3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6670715" y="1155637"/>
              <a:ext cx="2240273" cy="20482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8205787" y="2835523"/>
              <a:ext cx="45719" cy="111919"/>
            </a:xfrm>
            <a:prstGeom prst="rect">
              <a:avLst/>
            </a:prstGeom>
            <a:solidFill>
              <a:srgbClr val="3F3E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324580" y="2835522"/>
              <a:ext cx="45719" cy="111919"/>
            </a:xfrm>
            <a:prstGeom prst="rect">
              <a:avLst/>
            </a:prstGeom>
            <a:solidFill>
              <a:srgbClr val="2D2D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74114" y="4422516"/>
            <a:ext cx="2257425" cy="2148847"/>
            <a:chOff x="9527527" y="985463"/>
            <a:chExt cx="2257425" cy="2148847"/>
          </a:xfrm>
        </p:grpSpPr>
        <p:pic>
          <p:nvPicPr>
            <p:cNvPr id="2052" name="Picture 4" descr="https://retrotec.com/sites/default/files/products/01_FlowFinderMk2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9527527" y="985463"/>
              <a:ext cx="2257425" cy="21488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5"/>
            <p:cNvSpPr/>
            <p:nvPr/>
          </p:nvSpPr>
          <p:spPr>
            <a:xfrm rot="312334">
              <a:off x="10125074" y="1924854"/>
              <a:ext cx="566883" cy="154886"/>
            </a:xfrm>
            <a:prstGeom prst="rect">
              <a:avLst/>
            </a:prstGeom>
            <a:solidFill>
              <a:srgbClr val="D2D3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95311" y="3667036"/>
            <a:ext cx="2439111" cy="2958208"/>
            <a:chOff x="6471877" y="3665903"/>
            <a:chExt cx="2439111" cy="2958208"/>
          </a:xfrm>
        </p:grpSpPr>
        <p:pic>
          <p:nvPicPr>
            <p:cNvPr id="2054" name="Picture 6" descr="http://www.alnor-usa.com/images/products/alnor-tsi-6200-loflo-balometer.pn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6471877" y="3665903"/>
              <a:ext cx="2439111" cy="2958208"/>
            </a:xfrm>
            <a:prstGeom prst="rect">
              <a:avLst/>
            </a:prstGeom>
            <a:solidFill>
              <a:srgbClr val="464854"/>
            </a:solidFill>
          </p:spPr>
        </p:pic>
        <p:sp>
          <p:nvSpPr>
            <p:cNvPr id="16" name="Rectangle 15"/>
            <p:cNvSpPr/>
            <p:nvPr/>
          </p:nvSpPr>
          <p:spPr>
            <a:xfrm>
              <a:off x="7324580" y="4511651"/>
              <a:ext cx="998326" cy="276068"/>
            </a:xfrm>
            <a:prstGeom prst="rect">
              <a:avLst/>
            </a:prstGeom>
            <a:solidFill>
              <a:srgbClr val="006CB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477806" y="-200402"/>
            <a:ext cx="2952818" cy="3767832"/>
            <a:chOff x="273920" y="3038065"/>
            <a:chExt cx="2952818" cy="3767832"/>
          </a:xfrm>
        </p:grpSpPr>
        <p:pic>
          <p:nvPicPr>
            <p:cNvPr id="2058" name="Picture 10" descr="http://www.alnor-usa.com/images/products/alnor-tsi-ebt731-balometer-capture-hood.pn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671" t="17824" r="13662" b="4906"/>
            <a:stretch/>
          </p:blipFill>
          <p:spPr bwMode="auto">
            <a:xfrm>
              <a:off x="273920" y="3038065"/>
              <a:ext cx="2952818" cy="37678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Rectangle 17"/>
            <p:cNvSpPr/>
            <p:nvPr/>
          </p:nvSpPr>
          <p:spPr>
            <a:xfrm rot="21436228">
              <a:off x="1604770" y="3910372"/>
              <a:ext cx="1128351" cy="345323"/>
            </a:xfrm>
            <a:prstGeom prst="rect">
              <a:avLst/>
            </a:prstGeom>
            <a:solidFill>
              <a:srgbClr val="2D65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481805" y="3766830"/>
            <a:ext cx="2286000" cy="2858414"/>
            <a:chOff x="9498952" y="3563506"/>
            <a:chExt cx="2286000" cy="2858414"/>
          </a:xfrm>
        </p:grpSpPr>
        <p:pic>
          <p:nvPicPr>
            <p:cNvPr id="2056" name="Picture 8" descr="http://energyconservatory.com/wp-content/uploads/2014/07/IMG_7204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98952" y="3563506"/>
              <a:ext cx="2286000" cy="28584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Rectangle 14"/>
            <p:cNvSpPr/>
            <p:nvPr/>
          </p:nvSpPr>
          <p:spPr>
            <a:xfrm rot="442119">
              <a:off x="10189991" y="4451293"/>
              <a:ext cx="676090" cy="247167"/>
            </a:xfrm>
            <a:prstGeom prst="rect">
              <a:avLst/>
            </a:prstGeom>
            <a:solidFill>
              <a:srgbClr val="1A15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 rot="389898">
              <a:off x="10423926" y="5601865"/>
              <a:ext cx="193024" cy="54763"/>
            </a:xfrm>
            <a:prstGeom prst="rect">
              <a:avLst/>
            </a:prstGeom>
            <a:solidFill>
              <a:srgbClr val="272A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 rot="389898">
              <a:off x="10398254" y="5184379"/>
              <a:ext cx="256862" cy="45719"/>
            </a:xfrm>
            <a:prstGeom prst="rect">
              <a:avLst/>
            </a:prstGeom>
            <a:solidFill>
              <a:srgbClr val="2B2A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6227452" y="317967"/>
            <a:ext cx="1360421" cy="1477328"/>
          </a:xfrm>
          <a:prstGeom prst="rect">
            <a:avLst/>
          </a:prstGeom>
          <a:solidFill>
            <a:schemeClr val="tx2">
              <a:lumMod val="25000"/>
              <a:alpha val="65098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Hood A</a:t>
            </a:r>
            <a:r>
              <a:rPr lang="en-US" dirty="0" smtClean="0"/>
              <a:t>:</a:t>
            </a:r>
          </a:p>
          <a:p>
            <a:r>
              <a:rPr lang="en-US" dirty="0" smtClean="0"/>
              <a:t>Standard</a:t>
            </a:r>
          </a:p>
          <a:p>
            <a:r>
              <a:rPr lang="en-US" dirty="0" smtClean="0"/>
              <a:t>24” x 24”</a:t>
            </a:r>
          </a:p>
          <a:p>
            <a:r>
              <a:rPr lang="en-US" dirty="0" smtClean="0"/>
              <a:t>Pitot Array</a:t>
            </a:r>
          </a:p>
          <a:p>
            <a:r>
              <a:rPr lang="en-US" dirty="0" smtClean="0"/>
              <a:t>Passive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486756" y="3328292"/>
            <a:ext cx="1360421" cy="1477328"/>
          </a:xfrm>
          <a:prstGeom prst="rect">
            <a:avLst/>
          </a:prstGeom>
          <a:solidFill>
            <a:schemeClr val="tx2">
              <a:lumMod val="25000"/>
              <a:alpha val="65098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u="sng" dirty="0"/>
              <a:t>Hood </a:t>
            </a:r>
            <a:r>
              <a:rPr lang="en-US" b="1" u="sng" dirty="0" smtClean="0"/>
              <a:t>C</a:t>
            </a:r>
            <a:r>
              <a:rPr lang="en-US" dirty="0" smtClean="0"/>
              <a:t>:</a:t>
            </a:r>
          </a:p>
          <a:p>
            <a:r>
              <a:rPr lang="en-US" dirty="0" smtClean="0"/>
              <a:t>Small Size</a:t>
            </a:r>
          </a:p>
          <a:p>
            <a:r>
              <a:rPr lang="en-US" dirty="0" smtClean="0"/>
              <a:t>16” x 16”</a:t>
            </a:r>
          </a:p>
          <a:p>
            <a:r>
              <a:rPr lang="en-US" dirty="0" smtClean="0"/>
              <a:t>Pitot Array</a:t>
            </a:r>
          </a:p>
          <a:p>
            <a:r>
              <a:rPr lang="en-US" dirty="0" smtClean="0"/>
              <a:t>Passive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3479574" y="3433547"/>
            <a:ext cx="1360421" cy="1477328"/>
          </a:xfrm>
          <a:prstGeom prst="rect">
            <a:avLst/>
          </a:prstGeom>
          <a:solidFill>
            <a:schemeClr val="tx2">
              <a:lumMod val="25000"/>
              <a:alpha val="65098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u="sng" dirty="0"/>
              <a:t>Hood </a:t>
            </a:r>
            <a:r>
              <a:rPr lang="en-US" b="1" u="sng" dirty="0" smtClean="0"/>
              <a:t>D</a:t>
            </a:r>
            <a:r>
              <a:rPr lang="en-US" dirty="0" smtClean="0"/>
              <a:t>:</a:t>
            </a:r>
          </a:p>
          <a:p>
            <a:r>
              <a:rPr lang="en-US" dirty="0" smtClean="0"/>
              <a:t>Small Size</a:t>
            </a:r>
          </a:p>
          <a:p>
            <a:r>
              <a:rPr lang="en-US" dirty="0" smtClean="0"/>
              <a:t>16” x 16”</a:t>
            </a:r>
          </a:p>
          <a:p>
            <a:r>
              <a:rPr lang="en-US" dirty="0" smtClean="0"/>
              <a:t>Pitot Array</a:t>
            </a:r>
          </a:p>
          <a:p>
            <a:r>
              <a:rPr lang="en-US" dirty="0" smtClean="0"/>
              <a:t>Powered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6046321" y="3816940"/>
            <a:ext cx="1360421" cy="1477328"/>
          </a:xfrm>
          <a:prstGeom prst="rect">
            <a:avLst/>
          </a:prstGeom>
          <a:solidFill>
            <a:schemeClr val="tx2">
              <a:lumMod val="25000"/>
              <a:alpha val="65098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u="sng" dirty="0"/>
              <a:t>Hood </a:t>
            </a:r>
            <a:r>
              <a:rPr lang="en-US" b="1" u="sng" dirty="0" smtClean="0"/>
              <a:t>E</a:t>
            </a:r>
            <a:r>
              <a:rPr lang="en-US" dirty="0" smtClean="0"/>
              <a:t>:</a:t>
            </a:r>
          </a:p>
          <a:p>
            <a:r>
              <a:rPr lang="en-US" dirty="0" smtClean="0"/>
              <a:t>Small Size</a:t>
            </a:r>
          </a:p>
          <a:p>
            <a:r>
              <a:rPr lang="en-US" dirty="0" smtClean="0"/>
              <a:t>16” x 16”</a:t>
            </a:r>
          </a:p>
          <a:p>
            <a:r>
              <a:rPr lang="en-US" dirty="0" smtClean="0"/>
              <a:t>Fan RPM</a:t>
            </a:r>
          </a:p>
          <a:p>
            <a:r>
              <a:rPr lang="en-US" dirty="0" smtClean="0"/>
              <a:t>Powered</a:t>
            </a:r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9583850" y="3582183"/>
            <a:ext cx="1560501" cy="1754326"/>
          </a:xfrm>
          <a:prstGeom prst="rect">
            <a:avLst/>
          </a:prstGeom>
          <a:solidFill>
            <a:schemeClr val="tx2">
              <a:lumMod val="25000"/>
              <a:alpha val="65098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u="sng" dirty="0"/>
              <a:t>Hood </a:t>
            </a:r>
            <a:r>
              <a:rPr lang="en-US" b="1" u="sng" dirty="0" smtClean="0"/>
              <a:t>F</a:t>
            </a:r>
            <a:r>
              <a:rPr lang="en-US" dirty="0" smtClean="0"/>
              <a:t>:</a:t>
            </a:r>
          </a:p>
          <a:p>
            <a:r>
              <a:rPr lang="en-US" dirty="0" smtClean="0"/>
              <a:t>Standard</a:t>
            </a:r>
          </a:p>
          <a:p>
            <a:r>
              <a:rPr lang="en-US" dirty="0" smtClean="0"/>
              <a:t>24” x 24”</a:t>
            </a:r>
          </a:p>
          <a:p>
            <a:r>
              <a:rPr lang="en-US" dirty="0" smtClean="0"/>
              <a:t>Rotating Vane Anemometer</a:t>
            </a:r>
          </a:p>
          <a:p>
            <a:r>
              <a:rPr lang="en-US" dirty="0" smtClean="0"/>
              <a:t>Passive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8683096" y="102228"/>
            <a:ext cx="1580048" cy="1754326"/>
          </a:xfrm>
          <a:prstGeom prst="rect">
            <a:avLst/>
          </a:prstGeom>
          <a:solidFill>
            <a:schemeClr val="tx2">
              <a:lumMod val="25000"/>
              <a:alpha val="65098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Hood B</a:t>
            </a:r>
            <a:r>
              <a:rPr lang="en-US" dirty="0" smtClean="0"/>
              <a:t>:</a:t>
            </a:r>
            <a:endParaRPr lang="en-US" dirty="0"/>
          </a:p>
          <a:p>
            <a:r>
              <a:rPr lang="en-US" dirty="0" smtClean="0"/>
              <a:t>Small Size</a:t>
            </a:r>
            <a:endParaRPr lang="en-US" dirty="0"/>
          </a:p>
          <a:p>
            <a:r>
              <a:rPr lang="en-US" dirty="0" smtClean="0"/>
              <a:t>13” x 13”</a:t>
            </a:r>
          </a:p>
          <a:p>
            <a:r>
              <a:rPr lang="en-US" dirty="0" smtClean="0"/>
              <a:t>Rotating Vane Anemometer</a:t>
            </a:r>
          </a:p>
          <a:p>
            <a:r>
              <a:rPr lang="en-US" dirty="0" smtClean="0"/>
              <a:t>Passive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229750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89494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89494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89494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89494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89494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7" grpId="0" animBg="1"/>
      <p:bldP spid="29" grpId="0" animBg="1"/>
      <p:bldP spid="30" grpId="0" animBg="1"/>
      <p:bldP spid="31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Four Supply Registers Evaluated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0800000">
            <a:off x="1276472" y="1570900"/>
            <a:ext cx="3641834" cy="179207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98273" y="1570900"/>
            <a:ext cx="3627765" cy="18322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33947" y="3958352"/>
            <a:ext cx="3681232" cy="21573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0800000">
            <a:off x="6940403" y="4015392"/>
            <a:ext cx="3543503" cy="169672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34126" y="3060149"/>
            <a:ext cx="3352800" cy="707886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4 x 12 inch - 2 Way</a:t>
            </a:r>
          </a:p>
          <a:p>
            <a:r>
              <a:rPr lang="en-US" sz="16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. </a:t>
            </a:r>
            <a:r>
              <a:rPr lang="en-US" sz="1600" dirty="0"/>
              <a:t>   </a:t>
            </a:r>
            <a:r>
              <a:rPr lang="en-US" sz="1600" dirty="0" smtClean="0"/>
              <a:t>      (100 </a:t>
            </a:r>
            <a:r>
              <a:rPr lang="en-US" sz="1600" dirty="0"/>
              <a:t>x 300mm</a:t>
            </a:r>
            <a:r>
              <a:rPr lang="en-US" sz="1600" dirty="0" smtClean="0"/>
              <a:t>)</a:t>
            </a:r>
            <a:endParaRPr lang="en-US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1434126" y="6002122"/>
            <a:ext cx="3352800" cy="707886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4 x 12 inch - 3 Way</a:t>
            </a:r>
          </a:p>
          <a:p>
            <a:r>
              <a:rPr lang="en-US" sz="16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.   </a:t>
            </a:r>
            <a:r>
              <a:rPr lang="en-US" sz="1600" dirty="0"/>
              <a:t> </a:t>
            </a:r>
            <a:r>
              <a:rPr lang="en-US" sz="1600" dirty="0" smtClean="0"/>
              <a:t>      </a:t>
            </a:r>
            <a:r>
              <a:rPr lang="en-US" sz="1600" dirty="0"/>
              <a:t>(100 x 300mm</a:t>
            </a:r>
            <a:r>
              <a:rPr lang="en-US" sz="1600" dirty="0" smtClean="0"/>
              <a:t>)</a:t>
            </a:r>
            <a:endParaRPr lang="en-US" sz="1600" dirty="0"/>
          </a:p>
        </p:txBody>
      </p:sp>
      <p:sp>
        <p:nvSpPr>
          <p:cNvPr id="11" name="TextBox 10"/>
          <p:cNvSpPr txBox="1"/>
          <p:nvPr/>
        </p:nvSpPr>
        <p:spPr>
          <a:xfrm>
            <a:off x="7173238" y="3151310"/>
            <a:ext cx="3352800" cy="707886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2 x 12 inch - 2 Way</a:t>
            </a:r>
          </a:p>
          <a:p>
            <a:r>
              <a:rPr lang="en-US" sz="16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.   </a:t>
            </a:r>
            <a:r>
              <a:rPr lang="en-US" sz="1600" dirty="0" smtClean="0"/>
              <a:t>       (</a:t>
            </a:r>
            <a:r>
              <a:rPr lang="en-US" sz="1600" dirty="0"/>
              <a:t>50 x 300mm</a:t>
            </a:r>
            <a:r>
              <a:rPr lang="en-US" sz="1600" dirty="0" smtClean="0"/>
              <a:t>)</a:t>
            </a:r>
            <a:endParaRPr lang="en-US" sz="1600" dirty="0"/>
          </a:p>
        </p:txBody>
      </p:sp>
      <p:sp>
        <p:nvSpPr>
          <p:cNvPr id="12" name="TextBox 11"/>
          <p:cNvSpPr txBox="1"/>
          <p:nvPr/>
        </p:nvSpPr>
        <p:spPr>
          <a:xfrm>
            <a:off x="7173238" y="5514371"/>
            <a:ext cx="3352800" cy="707886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2 inch Jet</a:t>
            </a:r>
          </a:p>
          <a:p>
            <a:pPr algn="ctr"/>
            <a:r>
              <a:rPr lang="en-US" sz="1600" dirty="0" smtClean="0"/>
              <a:t>(</a:t>
            </a:r>
            <a:r>
              <a:rPr lang="en-US" sz="1600" dirty="0"/>
              <a:t>50 </a:t>
            </a:r>
            <a:r>
              <a:rPr lang="en-US" sz="1600" dirty="0" smtClean="0"/>
              <a:t>mm)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63923282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 Orientations of Hood over Register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8277166" y="4348263"/>
            <a:ext cx="2522913" cy="2015836"/>
          </a:xfr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65837" y="1625598"/>
            <a:ext cx="2552354" cy="202055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0585" y="1630468"/>
            <a:ext cx="2756534" cy="201568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0585" y="4348263"/>
            <a:ext cx="2785718" cy="201574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76909" y="1633826"/>
            <a:ext cx="2523170" cy="201232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65837" y="4348263"/>
            <a:ext cx="2785665" cy="201574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635839" y="3627334"/>
            <a:ext cx="2933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□ = Centered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5456501" y="6359063"/>
            <a:ext cx="2933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◇ = Top Edge</a:t>
            </a:r>
            <a:endParaRPr lang="en-US" dirty="0"/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8770799" y="6225153"/>
            <a:ext cx="2933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+ </a:t>
            </a:r>
            <a:r>
              <a:rPr lang="en-US" dirty="0" smtClean="0"/>
              <a:t>= 45 degrees</a:t>
            </a:r>
            <a:endParaRPr lang="en-US" dirty="0"/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8501965" y="3754954"/>
            <a:ext cx="2933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✕</a:t>
            </a:r>
            <a:r>
              <a:rPr lang="en-US" dirty="0"/>
              <a:t> </a:t>
            </a:r>
            <a:r>
              <a:rPr lang="en-US" dirty="0" smtClean="0"/>
              <a:t>= Top Corner</a:t>
            </a:r>
            <a:endParaRPr lang="en-US" dirty="0"/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1517260" y="6359063"/>
            <a:ext cx="2933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△ = Side Edge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grpSp>
        <p:nvGrpSpPr>
          <p:cNvPr id="26" name="Group 25"/>
          <p:cNvGrpSpPr/>
          <p:nvPr/>
        </p:nvGrpSpPr>
        <p:grpSpPr>
          <a:xfrm>
            <a:off x="5155045" y="3627334"/>
            <a:ext cx="2933952" cy="923330"/>
            <a:chOff x="5155045" y="3627334"/>
            <a:chExt cx="2933952" cy="923330"/>
          </a:xfrm>
        </p:grpSpPr>
        <p:sp>
          <p:nvSpPr>
            <p:cNvPr id="20" name="TextBox 19"/>
            <p:cNvSpPr txBox="1"/>
            <p:nvPr/>
          </p:nvSpPr>
          <p:spPr>
            <a:xfrm>
              <a:off x="5155045" y="3627334"/>
              <a:ext cx="293395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✕ = Bottom Corner</a:t>
              </a:r>
              <a:endParaRPr lang="en-US" dirty="0"/>
            </a:p>
            <a:p>
              <a:r>
                <a:rPr lang="en-US" dirty="0"/>
                <a:t/>
              </a:r>
              <a:br>
                <a:rPr lang="en-US" dirty="0"/>
              </a:br>
              <a:endParaRPr lang="en-US" dirty="0"/>
            </a:p>
          </p:txBody>
        </p:sp>
        <p:cxnSp>
          <p:nvCxnSpPr>
            <p:cNvPr id="25" name="Straight Connector 24"/>
            <p:cNvCxnSpPr/>
            <p:nvPr/>
          </p:nvCxnSpPr>
          <p:spPr>
            <a:xfrm>
              <a:off x="5338713" y="3729872"/>
              <a:ext cx="0" cy="16339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" name="Oval 2"/>
          <p:cNvSpPr/>
          <p:nvPr/>
        </p:nvSpPr>
        <p:spPr>
          <a:xfrm>
            <a:off x="1644892" y="3668952"/>
            <a:ext cx="290238" cy="306946"/>
          </a:xfrm>
          <a:prstGeom prst="ellipse">
            <a:avLst/>
          </a:prstGeom>
          <a:noFill/>
          <a:ln w="28575">
            <a:solidFill>
              <a:srgbClr val="D9D9D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5193594" y="3646151"/>
            <a:ext cx="290238" cy="306946"/>
          </a:xfrm>
          <a:prstGeom prst="ellipse">
            <a:avLst/>
          </a:prstGeom>
          <a:noFill/>
          <a:ln w="28575">
            <a:solidFill>
              <a:srgbClr val="D9D9D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8529132" y="3787883"/>
            <a:ext cx="290238" cy="306946"/>
          </a:xfrm>
          <a:prstGeom prst="ellipse">
            <a:avLst/>
          </a:prstGeom>
          <a:noFill/>
          <a:ln w="28575">
            <a:solidFill>
              <a:srgbClr val="D9D9D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1535366" y="6413966"/>
            <a:ext cx="290238" cy="306946"/>
          </a:xfrm>
          <a:prstGeom prst="ellipse">
            <a:avLst/>
          </a:prstGeom>
          <a:noFill/>
          <a:ln w="28575">
            <a:solidFill>
              <a:srgbClr val="D9D9D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508688" y="6381226"/>
            <a:ext cx="290238" cy="306946"/>
          </a:xfrm>
          <a:prstGeom prst="ellipse">
            <a:avLst/>
          </a:prstGeom>
          <a:noFill/>
          <a:ln w="28575">
            <a:solidFill>
              <a:srgbClr val="D9D9D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8801264" y="6350010"/>
            <a:ext cx="290238" cy="306946"/>
          </a:xfrm>
          <a:prstGeom prst="ellipse">
            <a:avLst/>
          </a:prstGeom>
          <a:noFill/>
          <a:ln w="28575">
            <a:solidFill>
              <a:srgbClr val="D9D9D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38731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4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9446121"/>
              </p:ext>
            </p:extLst>
          </p:nvPr>
        </p:nvGraphicFramePr>
        <p:xfrm>
          <a:off x="673051" y="273227"/>
          <a:ext cx="9049018" cy="6327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0800000">
            <a:off x="7988346" y="273227"/>
            <a:ext cx="3930869" cy="1934302"/>
          </a:xfrm>
        </p:spPr>
      </p:pic>
      <p:sp>
        <p:nvSpPr>
          <p:cNvPr id="2" name="Up-Down Arrow 1"/>
          <p:cNvSpPr/>
          <p:nvPr/>
        </p:nvSpPr>
        <p:spPr>
          <a:xfrm>
            <a:off x="7421217" y="1325217"/>
            <a:ext cx="567129" cy="4731026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ACCURACY</a:t>
            </a:r>
            <a:endParaRPr lang="en-US" dirty="0"/>
          </a:p>
        </p:txBody>
      </p:sp>
      <p:sp>
        <p:nvSpPr>
          <p:cNvPr id="3" name="Left-Right Arrow 2"/>
          <p:cNvSpPr/>
          <p:nvPr/>
        </p:nvSpPr>
        <p:spPr>
          <a:xfrm>
            <a:off x="2054087" y="3601799"/>
            <a:ext cx="7023652" cy="53008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INSERTION LOSS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5309072" y="409903"/>
            <a:ext cx="2407572" cy="371061"/>
          </a:xfrm>
          <a:prstGeom prst="roundRect">
            <a:avLst/>
          </a:prstGeom>
          <a:noFill/>
          <a:ln w="349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6260040" y="4311076"/>
            <a:ext cx="887896" cy="569843"/>
          </a:xfrm>
          <a:prstGeom prst="roundRect">
            <a:avLst/>
          </a:prstGeom>
          <a:noFill/>
          <a:ln>
            <a:solidFill>
              <a:schemeClr val="tx1"/>
            </a:solidFill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54400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77350183"/>
              </p:ext>
            </p:extLst>
          </p:nvPr>
        </p:nvGraphicFramePr>
        <p:xfrm>
          <a:off x="460744" y="440969"/>
          <a:ext cx="9306650" cy="6257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00053" y="440969"/>
            <a:ext cx="3915683" cy="1977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96376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77080393"/>
              </p:ext>
            </p:extLst>
          </p:nvPr>
        </p:nvGraphicFramePr>
        <p:xfrm>
          <a:off x="560406" y="334140"/>
          <a:ext cx="9477216" cy="6290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50925" y="309945"/>
            <a:ext cx="3973394" cy="2328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68518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2760368"/>
              </p:ext>
            </p:extLst>
          </p:nvPr>
        </p:nvGraphicFramePr>
        <p:xfrm>
          <a:off x="1008208" y="362022"/>
          <a:ext cx="9521174" cy="61543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0800000">
            <a:off x="9869213" y="596872"/>
            <a:ext cx="1912884" cy="18313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 rot="16200000">
            <a:off x="-1647359" y="2977551"/>
            <a:ext cx="43878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Different Scale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794030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Are Good Accuracy and Low Insertion Loss </a:t>
            </a:r>
            <a:r>
              <a:rPr lang="en-US" u="sng" dirty="0" smtClean="0"/>
              <a:t>both </a:t>
            </a:r>
            <a:r>
              <a:rPr lang="en-US" dirty="0" smtClean="0"/>
              <a:t>required?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Accuracy Depends on</a:t>
            </a:r>
          </a:p>
          <a:p>
            <a:pPr lvl="1"/>
            <a:r>
              <a:rPr lang="en-US" dirty="0" smtClean="0"/>
              <a:t>Style of Hood</a:t>
            </a:r>
          </a:p>
          <a:p>
            <a:pPr lvl="1"/>
            <a:r>
              <a:rPr lang="en-US" dirty="0" smtClean="0"/>
              <a:t>Position on the Register</a:t>
            </a:r>
          </a:p>
          <a:p>
            <a:pPr lvl="1"/>
            <a:r>
              <a:rPr lang="en-US" dirty="0" smtClean="0"/>
              <a:t>Style of Diffuser</a:t>
            </a:r>
          </a:p>
          <a:p>
            <a:r>
              <a:rPr lang="en-US" dirty="0"/>
              <a:t>Insertion Loss Depends on</a:t>
            </a:r>
          </a:p>
          <a:p>
            <a:pPr lvl="1"/>
            <a:r>
              <a:rPr lang="en-US" dirty="0"/>
              <a:t>Flow Rate -  highly dependent</a:t>
            </a:r>
          </a:p>
          <a:p>
            <a:pPr lvl="1"/>
            <a:r>
              <a:rPr lang="en-US" dirty="0"/>
              <a:t>Style and size of Hood </a:t>
            </a:r>
          </a:p>
          <a:p>
            <a:pPr lvl="1"/>
            <a:r>
              <a:rPr lang="en-US" dirty="0"/>
              <a:t>Hood Loss relative to parallel paths</a:t>
            </a:r>
          </a:p>
          <a:p>
            <a:pPr lvl="1"/>
            <a:r>
              <a:rPr lang="en-US" dirty="0"/>
              <a:t>Hood Loss relative to series </a:t>
            </a:r>
            <a:r>
              <a:rPr lang="en-US" dirty="0" smtClean="0"/>
              <a:t>paths</a:t>
            </a:r>
          </a:p>
          <a:p>
            <a:r>
              <a:rPr lang="en-US" dirty="0" smtClean="0"/>
              <a:t>YES, you need </a:t>
            </a:r>
            <a:r>
              <a:rPr lang="en-US" u="sng" dirty="0" smtClean="0"/>
              <a:t>both</a:t>
            </a:r>
            <a:r>
              <a:rPr lang="en-US" dirty="0" smtClean="0"/>
              <a:t> to effectively balance an HVAC system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341687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 bldLvl="2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 – What the Data Says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Accuracy Errors: 15% - 50% were common</a:t>
            </a:r>
          </a:p>
          <a:p>
            <a:pPr lvl="1"/>
            <a:r>
              <a:rPr lang="en-US" dirty="0" smtClean="0"/>
              <a:t>Standard 24 x 24 inch (610 x 610 mm) passive hood not suited for residential applications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Insertion Loss Errors: 30% in one case</a:t>
            </a:r>
          </a:p>
          <a:p>
            <a:endParaRPr lang="en-US" dirty="0" smtClean="0"/>
          </a:p>
          <a:p>
            <a:r>
              <a:rPr lang="en-US" dirty="0" smtClean="0"/>
              <a:t>Orientation of the hood: 15 – 20% variation was common </a:t>
            </a:r>
          </a:p>
          <a:p>
            <a:endParaRPr lang="en-US" dirty="0" smtClean="0"/>
          </a:p>
          <a:p>
            <a:r>
              <a:rPr lang="en-US" dirty="0" smtClean="0"/>
              <a:t>Powered </a:t>
            </a:r>
            <a:r>
              <a:rPr lang="en-US" dirty="0"/>
              <a:t>flow </a:t>
            </a:r>
            <a:r>
              <a:rPr lang="en-US" dirty="0" smtClean="0"/>
              <a:t>hoods: more accurate, smaller </a:t>
            </a:r>
            <a:r>
              <a:rPr lang="en-US" dirty="0"/>
              <a:t>insertion </a:t>
            </a:r>
            <a:r>
              <a:rPr lang="en-US" dirty="0" smtClean="0"/>
              <a:t>loss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49349529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 bldLvl="2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 – What it means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Comfort problems abound in residential HVAC and most are difficult to diagnose without knowing air flows from each supply register</a:t>
            </a:r>
          </a:p>
          <a:p>
            <a:endParaRPr lang="en-US" dirty="0" smtClean="0"/>
          </a:p>
          <a:p>
            <a:r>
              <a:rPr lang="en-US" dirty="0" smtClean="0"/>
              <a:t>Balancing is easier and requires less precision in buildings that are better insulated and more air tight</a:t>
            </a:r>
          </a:p>
          <a:p>
            <a:endParaRPr lang="en-US" dirty="0" smtClean="0"/>
          </a:p>
          <a:p>
            <a:r>
              <a:rPr lang="en-US" dirty="0" smtClean="0"/>
              <a:t>Many air flow hoods may not be accurate enough for applications that are more challenging to balance – poorly insulated and/or leaky envelopes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84909482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r>
              <a:rPr lang="en-US" i="1" dirty="0" smtClean="0"/>
              <a:t>E-mail: </a:t>
            </a:r>
            <a:r>
              <a:rPr lang="en-US" i="1" dirty="0" smtClean="0">
                <a:hlinkClick r:id="rId2"/>
              </a:rPr>
              <a:t>srogers@energyconservatory.com</a:t>
            </a:r>
            <a:endParaRPr lang="en-US" i="1" dirty="0" smtClean="0"/>
          </a:p>
          <a:p>
            <a:pPr marL="0" indent="0">
              <a:buNone/>
            </a:pP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7957421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3506</TotalTime>
  <Words>1441</Words>
  <Application>Microsoft Office PowerPoint</Application>
  <PresentationFormat>Widescreen</PresentationFormat>
  <Paragraphs>347</Paragraphs>
  <Slides>27</Slides>
  <Notes>4</Notes>
  <HiddenSlides>1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TC Seminar ID# 23864 How Accurate is Your Air Flow Capture Hood Measurement?  -- Residential Applications --</vt:lpstr>
      <vt:lpstr>Learning Objectives</vt:lpstr>
      <vt:lpstr>Acknowledgements</vt:lpstr>
      <vt:lpstr>Overview</vt:lpstr>
      <vt:lpstr>Characteristics of Residential Air Flow Hood Applications</vt:lpstr>
      <vt:lpstr>Measuring and Balancing Supply Registers</vt:lpstr>
      <vt:lpstr>“Jones” home near Minneapolis, MN</vt:lpstr>
      <vt:lpstr>“Jones” Home –  As Found: Main Damper Closed</vt:lpstr>
      <vt:lpstr>“Jones” Home – As Designed/ Built</vt:lpstr>
      <vt:lpstr>“Jones” Home – Reasonably Balanced</vt:lpstr>
      <vt:lpstr>Measurement Tools</vt:lpstr>
      <vt:lpstr>What is Accuracy?</vt:lpstr>
      <vt:lpstr>What is Insertion Loss?</vt:lpstr>
      <vt:lpstr>Insertion Loss Example</vt:lpstr>
      <vt:lpstr>Experimental Setup</vt:lpstr>
      <vt:lpstr>Experimental Setup</vt:lpstr>
      <vt:lpstr>Six Hoods Evaluated</vt:lpstr>
      <vt:lpstr>Four Supply Registers Evaluated</vt:lpstr>
      <vt:lpstr>6 Orientations of Hood over Register</vt:lpstr>
      <vt:lpstr>PowerPoint Presentation</vt:lpstr>
      <vt:lpstr>PowerPoint Presentation</vt:lpstr>
      <vt:lpstr>PowerPoint Presentation</vt:lpstr>
      <vt:lpstr>PowerPoint Presentation</vt:lpstr>
      <vt:lpstr>Are Good Accuracy and Low Insertion Loss both required?</vt:lpstr>
      <vt:lpstr>Conclusion – What the Data Says</vt:lpstr>
      <vt:lpstr>Conclusion – What it means</vt:lpstr>
      <vt:lpstr>Questions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Rogers</dc:creator>
  <cp:lastModifiedBy>Steve Rogers</cp:lastModifiedBy>
  <cp:revision>149</cp:revision>
  <cp:lastPrinted>2018-01-04T21:01:32Z</cp:lastPrinted>
  <dcterms:created xsi:type="dcterms:W3CDTF">2017-12-05T15:21:32Z</dcterms:created>
  <dcterms:modified xsi:type="dcterms:W3CDTF">2018-02-16T19:16:46Z</dcterms:modified>
</cp:coreProperties>
</file>