
<file path=[Content_Types].xml><?xml version="1.0" encoding="utf-8"?>
<Types xmlns="http://schemas.openxmlformats.org/package/2006/content-types">
  <Default Extension="png" ContentType="image/png"/>
  <Default Extension="bin" ContentType="application/vnd.openxmlformats-officedocument.oleObject"/>
  <Default Extension="emf" ContentType="image/x-emf"/>
  <Default Extension="wmf" ContentType="image/x-wmf"/>
  <Default Extension="jpeg" ContentType="image/jpeg"/>
  <Default Extension="rels" ContentType="application/vnd.openxmlformats-package.relationships+xml"/>
  <Default Extension="xml" ContentType="application/xml"/>
  <Default Extension="vml" ContentType="application/vnd.openxmlformats-officedocument.vmlDrawing"/>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1" r:id="rId1"/>
  </p:sldMasterIdLst>
  <p:notesMasterIdLst>
    <p:notesMasterId r:id="rId43"/>
  </p:notesMasterIdLst>
  <p:handoutMasterIdLst>
    <p:handoutMasterId r:id="rId44"/>
  </p:handoutMasterIdLst>
  <p:sldIdLst>
    <p:sldId id="335" r:id="rId2"/>
    <p:sldId id="405" r:id="rId3"/>
    <p:sldId id="406" r:id="rId4"/>
    <p:sldId id="407" r:id="rId5"/>
    <p:sldId id="428" r:id="rId6"/>
    <p:sldId id="411" r:id="rId7"/>
    <p:sldId id="436" r:id="rId8"/>
    <p:sldId id="418" r:id="rId9"/>
    <p:sldId id="417" r:id="rId10"/>
    <p:sldId id="413" r:id="rId11"/>
    <p:sldId id="414" r:id="rId12"/>
    <p:sldId id="415" r:id="rId13"/>
    <p:sldId id="416" r:id="rId14"/>
    <p:sldId id="420" r:id="rId15"/>
    <p:sldId id="367" r:id="rId16"/>
    <p:sldId id="339" r:id="rId17"/>
    <p:sldId id="429" r:id="rId18"/>
    <p:sldId id="374" r:id="rId19"/>
    <p:sldId id="376" r:id="rId20"/>
    <p:sldId id="427" r:id="rId21"/>
    <p:sldId id="430" r:id="rId22"/>
    <p:sldId id="419" r:id="rId23"/>
    <p:sldId id="390" r:id="rId24"/>
    <p:sldId id="392" r:id="rId25"/>
    <p:sldId id="385" r:id="rId26"/>
    <p:sldId id="425" r:id="rId27"/>
    <p:sldId id="424" r:id="rId28"/>
    <p:sldId id="431" r:id="rId29"/>
    <p:sldId id="423" r:id="rId30"/>
    <p:sldId id="394" r:id="rId31"/>
    <p:sldId id="395" r:id="rId32"/>
    <p:sldId id="421" r:id="rId33"/>
    <p:sldId id="399" r:id="rId34"/>
    <p:sldId id="401" r:id="rId35"/>
    <p:sldId id="397" r:id="rId36"/>
    <p:sldId id="432" r:id="rId37"/>
    <p:sldId id="433" r:id="rId38"/>
    <p:sldId id="326" r:id="rId39"/>
    <p:sldId id="348" r:id="rId40"/>
    <p:sldId id="426" r:id="rId41"/>
    <p:sldId id="434" r:id="rId42"/>
  </p:sldIdLst>
  <p:sldSz cx="9144000" cy="6858000" type="screen4x3"/>
  <p:notesSz cx="6858000" cy="9034463"/>
  <p:defaultTextStyle>
    <a:defPPr>
      <a:defRPr lang="en-US"/>
    </a:defPPr>
    <a:lvl1pPr algn="l" rtl="0" eaLnBrk="0" fontAlgn="base" hangingPunct="0">
      <a:spcBef>
        <a:spcPct val="0"/>
      </a:spcBef>
      <a:spcAft>
        <a:spcPct val="0"/>
      </a:spcAft>
      <a:defRPr kern="1200">
        <a:solidFill>
          <a:schemeClr val="tx1"/>
        </a:solidFill>
        <a:latin typeface="Tahoma" pitchFamily="34" charset="0"/>
        <a:ea typeface="+mn-ea"/>
        <a:cs typeface="+mn-cs"/>
      </a:defRPr>
    </a:lvl1pPr>
    <a:lvl2pPr marL="457200" algn="l" rtl="0" eaLnBrk="0" fontAlgn="base" hangingPunct="0">
      <a:spcBef>
        <a:spcPct val="0"/>
      </a:spcBef>
      <a:spcAft>
        <a:spcPct val="0"/>
      </a:spcAft>
      <a:defRPr kern="1200">
        <a:solidFill>
          <a:schemeClr val="tx1"/>
        </a:solidFill>
        <a:latin typeface="Tahoma" pitchFamily="34" charset="0"/>
        <a:ea typeface="+mn-ea"/>
        <a:cs typeface="+mn-cs"/>
      </a:defRPr>
    </a:lvl2pPr>
    <a:lvl3pPr marL="914400" algn="l" rtl="0" eaLnBrk="0" fontAlgn="base" hangingPunct="0">
      <a:spcBef>
        <a:spcPct val="0"/>
      </a:spcBef>
      <a:spcAft>
        <a:spcPct val="0"/>
      </a:spcAft>
      <a:defRPr kern="1200">
        <a:solidFill>
          <a:schemeClr val="tx1"/>
        </a:solidFill>
        <a:latin typeface="Tahoma" pitchFamily="34" charset="0"/>
        <a:ea typeface="+mn-ea"/>
        <a:cs typeface="+mn-cs"/>
      </a:defRPr>
    </a:lvl3pPr>
    <a:lvl4pPr marL="1371600" algn="l" rtl="0" eaLnBrk="0" fontAlgn="base" hangingPunct="0">
      <a:spcBef>
        <a:spcPct val="0"/>
      </a:spcBef>
      <a:spcAft>
        <a:spcPct val="0"/>
      </a:spcAft>
      <a:defRPr kern="1200">
        <a:solidFill>
          <a:schemeClr val="tx1"/>
        </a:solidFill>
        <a:latin typeface="Tahoma" pitchFamily="34" charset="0"/>
        <a:ea typeface="+mn-ea"/>
        <a:cs typeface="+mn-cs"/>
      </a:defRPr>
    </a:lvl4pPr>
    <a:lvl5pPr marL="1828800" algn="l" rtl="0" eaLnBrk="0" fontAlgn="base" hangingPunct="0">
      <a:spcBef>
        <a:spcPct val="0"/>
      </a:spcBef>
      <a:spcAft>
        <a:spcPct val="0"/>
      </a:spcAft>
      <a:defRPr kern="1200">
        <a:solidFill>
          <a:schemeClr val="tx1"/>
        </a:solidFill>
        <a:latin typeface="Tahoma" pitchFamily="34" charset="0"/>
        <a:ea typeface="+mn-ea"/>
        <a:cs typeface="+mn-cs"/>
      </a:defRPr>
    </a:lvl5pPr>
    <a:lvl6pPr marL="2286000" algn="l" defTabSz="914400" rtl="0" eaLnBrk="1" latinLnBrk="0" hangingPunct="1">
      <a:defRPr kern="1200">
        <a:solidFill>
          <a:schemeClr val="tx1"/>
        </a:solidFill>
        <a:latin typeface="Tahoma" pitchFamily="34" charset="0"/>
        <a:ea typeface="+mn-ea"/>
        <a:cs typeface="+mn-cs"/>
      </a:defRPr>
    </a:lvl6pPr>
    <a:lvl7pPr marL="2743200" algn="l" defTabSz="914400" rtl="0" eaLnBrk="1" latinLnBrk="0" hangingPunct="1">
      <a:defRPr kern="1200">
        <a:solidFill>
          <a:schemeClr val="tx1"/>
        </a:solidFill>
        <a:latin typeface="Tahoma" pitchFamily="34" charset="0"/>
        <a:ea typeface="+mn-ea"/>
        <a:cs typeface="+mn-cs"/>
      </a:defRPr>
    </a:lvl7pPr>
    <a:lvl8pPr marL="3200400" algn="l" defTabSz="914400" rtl="0" eaLnBrk="1" latinLnBrk="0" hangingPunct="1">
      <a:defRPr kern="1200">
        <a:solidFill>
          <a:schemeClr val="tx1"/>
        </a:solidFill>
        <a:latin typeface="Tahoma" pitchFamily="34" charset="0"/>
        <a:ea typeface="+mn-ea"/>
        <a:cs typeface="+mn-cs"/>
      </a:defRPr>
    </a:lvl8pPr>
    <a:lvl9pPr marL="3657600" algn="l" defTabSz="914400" rtl="0" eaLnBrk="1" latinLnBrk="0" hangingPunct="1">
      <a:defRPr kern="1200">
        <a:solidFill>
          <a:schemeClr val="tx1"/>
        </a:solidFill>
        <a:latin typeface="Tahoma" pitchFamily="34" charset="0"/>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432">
          <p15:clr>
            <a:srgbClr val="A4A3A4"/>
          </p15:clr>
        </p15:guide>
      </p15:sldGuideLst>
    </p:ext>
    <p:ext uri="{2D200454-40CA-4A62-9FC3-DE9A4176ACB9}">
      <p15:notesGuideLst xmlns="" xmlns:p15="http://schemas.microsoft.com/office/powerpoint/2012/main">
        <p15:guide id="1" orient="horz" pos="2846">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24FC57"/>
    <a:srgbClr val="009900"/>
    <a:srgbClr val="000099"/>
    <a:srgbClr val="256193"/>
    <a:srgbClr val="0066FF"/>
    <a:srgbClr val="2C73AE"/>
    <a:srgbClr val="307FC0"/>
    <a:srgbClr val="EAEAEA"/>
    <a:srgbClr val="5F5F5F"/>
    <a:srgbClr val="CCEC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vertBarState="maximized">
    <p:restoredLeft sz="34570" autoAdjust="0"/>
    <p:restoredTop sz="87282" autoAdjust="0"/>
  </p:normalViewPr>
  <p:slideViewPr>
    <p:cSldViewPr snapToGrid="0">
      <p:cViewPr varScale="1">
        <p:scale>
          <a:sx n="110" d="100"/>
          <a:sy n="110" d="100"/>
        </p:scale>
        <p:origin x="-1398" y="-84"/>
      </p:cViewPr>
      <p:guideLst>
        <p:guide orient="horz" pos="2160"/>
        <p:guide pos="432"/>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notesViewPr>
    <p:cSldViewPr snapToGrid="0">
      <p:cViewPr varScale="1">
        <p:scale>
          <a:sx n="97" d="100"/>
          <a:sy n="97" d="100"/>
        </p:scale>
        <p:origin x="-3372" y="-102"/>
      </p:cViewPr>
      <p:guideLst>
        <p:guide orient="horz" pos="2846"/>
        <p:guide pos="2160"/>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 Id="rId48" Type="http://schemas.openxmlformats.org/officeDocument/2006/relationships/tableStyles" Target="tableStyles.xml"/></Relationships>
</file>

<file path=ppt/drawings/_rels/vmlDrawing1.vml.rels><?xml version="1.0" encoding="UTF-8" standalone="yes"?>
<Relationships xmlns="http://schemas.openxmlformats.org/package/2006/relationships"><Relationship Id="rId3" Type="http://schemas.openxmlformats.org/officeDocument/2006/relationships/image" Target="../media/image6.wmf"/><Relationship Id="rId2" Type="http://schemas.openxmlformats.org/officeDocument/2006/relationships/image" Target="../media/image5.wmf"/><Relationship Id="rId1" Type="http://schemas.openxmlformats.org/officeDocument/2006/relationships/image" Target="../media/image4.emf"/><Relationship Id="rId4" Type="http://schemas.openxmlformats.org/officeDocument/2006/relationships/image" Target="../media/image7.wmf"/></Relationships>
</file>

<file path=ppt/drawings/_rels/vmlDrawing2.vml.rels><?xml version="1.0" encoding="UTF-8" standalone="yes"?>
<Relationships xmlns="http://schemas.openxmlformats.org/package/2006/relationships"><Relationship Id="rId2" Type="http://schemas.openxmlformats.org/officeDocument/2006/relationships/image" Target="../media/image9.wmf"/><Relationship Id="rId1" Type="http://schemas.openxmlformats.org/officeDocument/2006/relationships/image" Target="../media/image8.w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13.w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17.w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19.wmf"/></Relationships>
</file>

<file path=ppt/drawings/_rels/vmlDrawing6.vml.rels><?xml version="1.0" encoding="UTF-8" standalone="yes"?>
<Relationships xmlns="http://schemas.openxmlformats.org/package/2006/relationships"><Relationship Id="rId1" Type="http://schemas.openxmlformats.org/officeDocument/2006/relationships/image" Target="../media/image37.wmf"/></Relationships>
</file>

<file path=ppt/drawings/_rels/vmlDrawing7.vml.rels><?xml version="1.0" encoding="UTF-8" standalone="yes"?>
<Relationships xmlns="http://schemas.openxmlformats.org/package/2006/relationships"><Relationship Id="rId1" Type="http://schemas.openxmlformats.org/officeDocument/2006/relationships/image" Target="../media/image46.w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482" name="Rectangle 2"/>
          <p:cNvSpPr>
            <a:spLocks noGrp="1" noChangeArrowheads="1"/>
          </p:cNvSpPr>
          <p:nvPr>
            <p:ph type="hdr" sz="quarter"/>
          </p:nvPr>
        </p:nvSpPr>
        <p:spPr bwMode="auto">
          <a:xfrm>
            <a:off x="0" y="0"/>
            <a:ext cx="2971800" cy="452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200">
                <a:latin typeface="Times New Roman" pitchFamily="18" charset="0"/>
              </a:defRPr>
            </a:lvl1pPr>
          </a:lstStyle>
          <a:p>
            <a:pPr>
              <a:defRPr/>
            </a:pPr>
            <a:endParaRPr lang="en-US"/>
          </a:p>
        </p:txBody>
      </p:sp>
      <p:sp>
        <p:nvSpPr>
          <p:cNvPr id="20483" name="Rectangle 3"/>
          <p:cNvSpPr>
            <a:spLocks noGrp="1" noChangeArrowheads="1"/>
          </p:cNvSpPr>
          <p:nvPr>
            <p:ph type="dt" sz="quarter" idx="1"/>
          </p:nvPr>
        </p:nvSpPr>
        <p:spPr bwMode="auto">
          <a:xfrm>
            <a:off x="3886200" y="0"/>
            <a:ext cx="2971800" cy="452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a:latin typeface="Times New Roman" pitchFamily="18" charset="0"/>
              </a:defRPr>
            </a:lvl1pPr>
          </a:lstStyle>
          <a:p>
            <a:pPr>
              <a:defRPr/>
            </a:pPr>
            <a:endParaRPr lang="en-US"/>
          </a:p>
        </p:txBody>
      </p:sp>
      <p:sp>
        <p:nvSpPr>
          <p:cNvPr id="20484" name="Rectangle 4"/>
          <p:cNvSpPr>
            <a:spLocks noGrp="1" noChangeArrowheads="1"/>
          </p:cNvSpPr>
          <p:nvPr>
            <p:ph type="ftr" sz="quarter" idx="2"/>
          </p:nvPr>
        </p:nvSpPr>
        <p:spPr bwMode="auto">
          <a:xfrm>
            <a:off x="0" y="8582025"/>
            <a:ext cx="2971800" cy="452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sz="1200">
                <a:latin typeface="Times New Roman" pitchFamily="18" charset="0"/>
              </a:defRPr>
            </a:lvl1pPr>
          </a:lstStyle>
          <a:p>
            <a:pPr>
              <a:defRPr/>
            </a:pPr>
            <a:endParaRPr lang="en-US"/>
          </a:p>
        </p:txBody>
      </p:sp>
      <p:sp>
        <p:nvSpPr>
          <p:cNvPr id="20485" name="Rectangle 5"/>
          <p:cNvSpPr>
            <a:spLocks noGrp="1" noChangeArrowheads="1"/>
          </p:cNvSpPr>
          <p:nvPr>
            <p:ph type="sldNum" sz="quarter" idx="3"/>
          </p:nvPr>
        </p:nvSpPr>
        <p:spPr bwMode="auto">
          <a:xfrm>
            <a:off x="3886200" y="8582025"/>
            <a:ext cx="2971800" cy="452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200">
                <a:latin typeface="Times New Roman" pitchFamily="18" charset="0"/>
              </a:defRPr>
            </a:lvl1pPr>
          </a:lstStyle>
          <a:p>
            <a:pPr>
              <a:defRPr/>
            </a:pPr>
            <a:fld id="{D3546D4E-6D5C-4EAC-8D9D-79F77E45A4C9}" type="slidenum">
              <a:rPr lang="en-US"/>
              <a:pPr>
                <a:defRPr/>
              </a:pPr>
              <a:t>‹#›</a:t>
            </a:fld>
            <a:endParaRPr lang="en-US"/>
          </a:p>
        </p:txBody>
      </p:sp>
    </p:spTree>
    <p:extLst>
      <p:ext uri="{BB962C8B-B14F-4D97-AF65-F5344CB8AC3E}">
        <p14:creationId xmlns:p14="http://schemas.microsoft.com/office/powerpoint/2010/main" val="419647174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hdr" sz="quarter"/>
          </p:nvPr>
        </p:nvSpPr>
        <p:spPr bwMode="auto">
          <a:xfrm>
            <a:off x="0" y="0"/>
            <a:ext cx="2971800" cy="452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lvl1pPr>
              <a:defRPr sz="1200">
                <a:latin typeface="Times New Roman" pitchFamily="18" charset="0"/>
              </a:defRPr>
            </a:lvl1pPr>
          </a:lstStyle>
          <a:p>
            <a:pPr>
              <a:defRPr/>
            </a:pPr>
            <a:endParaRPr lang="en-US"/>
          </a:p>
        </p:txBody>
      </p:sp>
      <p:sp>
        <p:nvSpPr>
          <p:cNvPr id="31747" name="Rectangle 3"/>
          <p:cNvSpPr>
            <a:spLocks noGrp="1" noRot="1" noChangeAspect="1" noChangeArrowheads="1"/>
          </p:cNvSpPr>
          <p:nvPr>
            <p:ph type="sldImg" idx="2"/>
          </p:nvPr>
        </p:nvSpPr>
        <p:spPr bwMode="auto">
          <a:xfrm>
            <a:off x="1171575" y="677863"/>
            <a:ext cx="4516438" cy="3387725"/>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052" name="Rectangle 4"/>
          <p:cNvSpPr>
            <a:spLocks noGrp="1" noChangeArrowheads="1"/>
          </p:cNvSpPr>
          <p:nvPr>
            <p:ph type="body" sz="quarter" idx="3"/>
          </p:nvPr>
        </p:nvSpPr>
        <p:spPr bwMode="auto">
          <a:xfrm>
            <a:off x="914400" y="4291013"/>
            <a:ext cx="5029200" cy="40655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2053" name="Rectangle 5"/>
          <p:cNvSpPr>
            <a:spLocks noGrp="1" noChangeArrowheads="1"/>
          </p:cNvSpPr>
          <p:nvPr>
            <p:ph type="dt" idx="1"/>
          </p:nvPr>
        </p:nvSpPr>
        <p:spPr bwMode="auto">
          <a:xfrm>
            <a:off x="3886200" y="0"/>
            <a:ext cx="2971800" cy="452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lvl1pPr algn="r">
              <a:defRPr sz="1200">
                <a:latin typeface="Times New Roman" pitchFamily="18" charset="0"/>
              </a:defRPr>
            </a:lvl1pPr>
          </a:lstStyle>
          <a:p>
            <a:pPr>
              <a:defRPr/>
            </a:pPr>
            <a:endParaRPr lang="en-US"/>
          </a:p>
        </p:txBody>
      </p:sp>
      <p:sp>
        <p:nvSpPr>
          <p:cNvPr id="2054" name="Rectangle 6"/>
          <p:cNvSpPr>
            <a:spLocks noGrp="1" noChangeArrowheads="1"/>
          </p:cNvSpPr>
          <p:nvPr>
            <p:ph type="ftr" sz="quarter" idx="4"/>
          </p:nvPr>
        </p:nvSpPr>
        <p:spPr bwMode="auto">
          <a:xfrm>
            <a:off x="0" y="8582025"/>
            <a:ext cx="2971800" cy="452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b" anchorCtr="0" compatLnSpc="1">
            <a:prstTxWarp prst="textNoShape">
              <a:avLst/>
            </a:prstTxWarp>
          </a:bodyPr>
          <a:lstStyle>
            <a:lvl1pPr>
              <a:defRPr sz="1200">
                <a:latin typeface="Times New Roman" pitchFamily="18" charset="0"/>
              </a:defRPr>
            </a:lvl1pPr>
          </a:lstStyle>
          <a:p>
            <a:pPr>
              <a:defRPr/>
            </a:pPr>
            <a:endParaRPr lang="en-US"/>
          </a:p>
        </p:txBody>
      </p:sp>
      <p:sp>
        <p:nvSpPr>
          <p:cNvPr id="2055" name="Rectangle 7"/>
          <p:cNvSpPr>
            <a:spLocks noGrp="1" noChangeArrowheads="1"/>
          </p:cNvSpPr>
          <p:nvPr>
            <p:ph type="sldNum" sz="quarter" idx="5"/>
          </p:nvPr>
        </p:nvSpPr>
        <p:spPr bwMode="auto">
          <a:xfrm>
            <a:off x="3886200" y="8582025"/>
            <a:ext cx="2971800" cy="452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b" anchorCtr="0" compatLnSpc="1">
            <a:prstTxWarp prst="textNoShape">
              <a:avLst/>
            </a:prstTxWarp>
          </a:bodyPr>
          <a:lstStyle>
            <a:lvl1pPr algn="r">
              <a:defRPr sz="1200">
                <a:latin typeface="Times New Roman" pitchFamily="18" charset="0"/>
              </a:defRPr>
            </a:lvl1pPr>
          </a:lstStyle>
          <a:p>
            <a:pPr>
              <a:defRPr/>
            </a:pPr>
            <a:fld id="{46B79AC8-9974-447A-8C7C-BDE1945C7FC9}" type="slidenum">
              <a:rPr lang="en-US"/>
              <a:pPr>
                <a:defRPr/>
              </a:pPr>
              <a:t>‹#›</a:t>
            </a:fld>
            <a:endParaRPr lang="en-US"/>
          </a:p>
        </p:txBody>
      </p:sp>
    </p:spTree>
    <p:extLst>
      <p:ext uri="{BB962C8B-B14F-4D97-AF65-F5344CB8AC3E}">
        <p14:creationId xmlns:p14="http://schemas.microsoft.com/office/powerpoint/2010/main" val="225117374"/>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kumimoji="1" sz="1200" kern="1200">
        <a:solidFill>
          <a:schemeClr val="tx1"/>
        </a:solidFill>
        <a:latin typeface="Times New Roman" pitchFamily="18" charset="0"/>
        <a:ea typeface="+mn-ea"/>
        <a:cs typeface="+mn-cs"/>
      </a:defRPr>
    </a:lvl1pPr>
    <a:lvl2pPr marL="457200" algn="l" rtl="0" eaLnBrk="0" fontAlgn="base" hangingPunct="0">
      <a:spcBef>
        <a:spcPct val="30000"/>
      </a:spcBef>
      <a:spcAft>
        <a:spcPct val="0"/>
      </a:spcAft>
      <a:defRPr kumimoji="1" sz="1200" kern="1200">
        <a:solidFill>
          <a:schemeClr val="tx1"/>
        </a:solidFill>
        <a:latin typeface="Times New Roman" pitchFamily="18" charset="0"/>
        <a:ea typeface="+mn-ea"/>
        <a:cs typeface="+mn-cs"/>
      </a:defRPr>
    </a:lvl2pPr>
    <a:lvl3pPr marL="914400" algn="l" rtl="0" eaLnBrk="0" fontAlgn="base" hangingPunct="0">
      <a:spcBef>
        <a:spcPct val="30000"/>
      </a:spcBef>
      <a:spcAft>
        <a:spcPct val="0"/>
      </a:spcAft>
      <a:defRPr kumimoji="1" sz="1200" kern="1200">
        <a:solidFill>
          <a:schemeClr val="tx1"/>
        </a:solidFill>
        <a:latin typeface="Times New Roman" pitchFamily="18" charset="0"/>
        <a:ea typeface="+mn-ea"/>
        <a:cs typeface="+mn-cs"/>
      </a:defRPr>
    </a:lvl3pPr>
    <a:lvl4pPr marL="1371600" algn="l" rtl="0" eaLnBrk="0" fontAlgn="base" hangingPunct="0">
      <a:spcBef>
        <a:spcPct val="30000"/>
      </a:spcBef>
      <a:spcAft>
        <a:spcPct val="0"/>
      </a:spcAft>
      <a:defRPr kumimoji="1" sz="1200" kern="1200">
        <a:solidFill>
          <a:schemeClr val="tx1"/>
        </a:solidFill>
        <a:latin typeface="Times New Roman" pitchFamily="18" charset="0"/>
        <a:ea typeface="+mn-ea"/>
        <a:cs typeface="+mn-cs"/>
      </a:defRPr>
    </a:lvl4pPr>
    <a:lvl5pPr marL="1828800" algn="l" rtl="0" eaLnBrk="0" fontAlgn="base" hangingPunct="0">
      <a:spcBef>
        <a:spcPct val="30000"/>
      </a:spcBef>
      <a:spcAft>
        <a:spcPct val="0"/>
      </a:spcAft>
      <a:defRPr kumimoji="1"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46B79AC8-9974-447A-8C7C-BDE1945C7FC9}" type="slidenum">
              <a:rPr lang="en-US" smtClean="0"/>
              <a:pPr>
                <a:defRPr/>
              </a:pPr>
              <a:t>1</a:t>
            </a:fld>
            <a:endParaRPr lang="en-US"/>
          </a:p>
        </p:txBody>
      </p:sp>
    </p:spTree>
    <p:extLst>
      <p:ext uri="{BB962C8B-B14F-4D97-AF65-F5344CB8AC3E}">
        <p14:creationId xmlns:p14="http://schemas.microsoft.com/office/powerpoint/2010/main" val="425399683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a:defRPr/>
            </a:pPr>
            <a:fld id="{46B79AC8-9974-447A-8C7C-BDE1945C7FC9}" type="slidenum">
              <a:rPr lang="en-US" smtClean="0"/>
              <a:pPr>
                <a:defRPr/>
              </a:pPr>
              <a:t>2</a:t>
            </a:fld>
            <a:endParaRPr lang="en-US"/>
          </a:p>
        </p:txBody>
      </p:sp>
    </p:spTree>
    <p:extLst>
      <p:ext uri="{BB962C8B-B14F-4D97-AF65-F5344CB8AC3E}">
        <p14:creationId xmlns:p14="http://schemas.microsoft.com/office/powerpoint/2010/main" val="80659622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a:defRPr/>
            </a:pPr>
            <a:fld id="{46B79AC8-9974-447A-8C7C-BDE1945C7FC9}" type="slidenum">
              <a:rPr lang="en-US" smtClean="0"/>
              <a:pPr>
                <a:defRPr/>
              </a:pPr>
              <a:t>3</a:t>
            </a:fld>
            <a:endParaRPr lang="en-US"/>
          </a:p>
        </p:txBody>
      </p:sp>
    </p:spTree>
    <p:extLst>
      <p:ext uri="{BB962C8B-B14F-4D97-AF65-F5344CB8AC3E}">
        <p14:creationId xmlns:p14="http://schemas.microsoft.com/office/powerpoint/2010/main" val="96139283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a:defRPr/>
            </a:pPr>
            <a:fld id="{46B79AC8-9974-447A-8C7C-BDE1945C7FC9}" type="slidenum">
              <a:rPr lang="en-US" smtClean="0"/>
              <a:pPr>
                <a:defRPr/>
              </a:pPr>
              <a:t>4</a:t>
            </a:fld>
            <a:endParaRPr lang="en-US"/>
          </a:p>
        </p:txBody>
      </p:sp>
    </p:spTree>
    <p:extLst>
      <p:ext uri="{BB962C8B-B14F-4D97-AF65-F5344CB8AC3E}">
        <p14:creationId xmlns:p14="http://schemas.microsoft.com/office/powerpoint/2010/main" val="343401272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a:defRPr/>
            </a:pPr>
            <a:fld id="{46B79AC8-9974-447A-8C7C-BDE1945C7FC9}" type="slidenum">
              <a:rPr lang="en-US" smtClean="0"/>
              <a:pPr>
                <a:defRPr/>
              </a:pPr>
              <a:t>5</a:t>
            </a:fld>
            <a:endParaRPr lang="en-US"/>
          </a:p>
        </p:txBody>
      </p:sp>
    </p:spTree>
    <p:extLst>
      <p:ext uri="{BB962C8B-B14F-4D97-AF65-F5344CB8AC3E}">
        <p14:creationId xmlns:p14="http://schemas.microsoft.com/office/powerpoint/2010/main" val="3445861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Bef>
                <a:spcPts val="0"/>
              </a:spcBef>
            </a:pPr>
            <a:r>
              <a:rPr lang="en-US" dirty="0" smtClean="0"/>
              <a:t>Fan energy use depends in part on the relationship between system pressure drop (fan pressure rise) and flow through the fan, which is commonly called a “system curve”. As a step toward enabling better selections of air-handling system components and analyses of common energy efficiency measures such as </a:t>
            </a:r>
            <a:r>
              <a:rPr lang="en-US" dirty="0"/>
              <a:t>system air leakage </a:t>
            </a:r>
            <a:r>
              <a:rPr lang="en-US" dirty="0" smtClean="0"/>
              <a:t>sealing and duct static pressure reset, Sherman and Wray (2010) developed a simple four-parameter physical model for use in defining system curves. Non-linear techniques could be used to fit the curve to fan pressure rise and flow measurements over a range of operating conditions. During design, when measurements are unavailable, one could use duct design calculation tools instead to determine the coefficients.</a:t>
            </a:r>
          </a:p>
          <a:p>
            <a:pPr>
              <a:spcBef>
                <a:spcPts val="0"/>
              </a:spcBef>
            </a:pPr>
            <a:endParaRPr lang="en-US" dirty="0" smtClean="0"/>
          </a:p>
          <a:p>
            <a:pPr>
              <a:spcBef>
                <a:spcPts val="0"/>
              </a:spcBef>
            </a:pPr>
            <a:r>
              <a:rPr lang="en-US" dirty="0" smtClean="0"/>
              <a:t>A commercially-available tool to estimate wire-to-air efficiency and to assess time-varying fan system performance over the course of a year is already available. More specifically, </a:t>
            </a:r>
            <a:r>
              <a:rPr lang="en-US" dirty="0" err="1" smtClean="0"/>
              <a:t>EnergyPlus</a:t>
            </a:r>
            <a:r>
              <a:rPr lang="en-US" dirty="0" smtClean="0"/>
              <a:t> (a building energy simulation computer program) contains fan system component part-load models. They include the Sherman and Wray system curve (fan pressure rise) model for a fixed outdoor air fraction (including the effects of system air leakage and duct static pressure reset), dimensionless fan efficiency and speed models, a belt efficiency model, and motor and VFD efficiency models. These models are more detailed than what AMCA 207 currently describes, because they are intended for time-dependent analyses (and integration of sub-hourly simulation results to estimate annual performance). In particular, note that AMCA 207 does not provide system curve, fan efficiency, or fan speed models.</a:t>
            </a:r>
            <a:endParaRPr lang="en-US" dirty="0"/>
          </a:p>
        </p:txBody>
      </p:sp>
      <p:sp>
        <p:nvSpPr>
          <p:cNvPr id="4" name="Slide Number Placeholder 3"/>
          <p:cNvSpPr>
            <a:spLocks noGrp="1"/>
          </p:cNvSpPr>
          <p:nvPr>
            <p:ph type="sldNum" sz="quarter" idx="10"/>
          </p:nvPr>
        </p:nvSpPr>
        <p:spPr/>
        <p:txBody>
          <a:bodyPr/>
          <a:lstStyle/>
          <a:p>
            <a:pPr>
              <a:defRPr/>
            </a:pPr>
            <a:fld id="{46B79AC8-9974-447A-8C7C-BDE1945C7FC9}" type="slidenum">
              <a:rPr lang="en-US" smtClean="0"/>
              <a:pPr>
                <a:defRPr/>
              </a:pPr>
              <a:t>6</a:t>
            </a:fld>
            <a:endParaRPr lang="en-US"/>
          </a:p>
        </p:txBody>
      </p:sp>
    </p:spTree>
    <p:extLst>
      <p:ext uri="{BB962C8B-B14F-4D97-AF65-F5344CB8AC3E}">
        <p14:creationId xmlns:p14="http://schemas.microsoft.com/office/powerpoint/2010/main" val="222838648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Bef>
                <a:spcPts val="0"/>
              </a:spcBef>
            </a:pPr>
            <a:r>
              <a:rPr kumimoji="1" lang="en-US" sz="1200" b="0" i="0" u="none" strike="noStrike" kern="1200" baseline="0" dirty="0" smtClean="0">
                <a:solidFill>
                  <a:schemeClr val="tx1"/>
                </a:solidFill>
                <a:latin typeface="Times New Roman" pitchFamily="18" charset="0"/>
                <a:ea typeface="+mn-ea"/>
                <a:cs typeface="+mn-cs"/>
              </a:rPr>
              <a:t>The Sherman and Wray model for air-handling systems with </a:t>
            </a:r>
            <a:r>
              <a:rPr kumimoji="1" lang="en-US" sz="1200" b="0" i="1" u="none" strike="noStrike" kern="1200" baseline="0" dirty="0" smtClean="0">
                <a:solidFill>
                  <a:schemeClr val="tx1"/>
                </a:solidFill>
                <a:latin typeface="Times New Roman" pitchFamily="18" charset="0"/>
                <a:ea typeface="+mn-ea"/>
                <a:cs typeface="+mn-cs"/>
              </a:rPr>
              <a:t>variable-position </a:t>
            </a:r>
            <a:r>
              <a:rPr kumimoji="1" lang="en-US" sz="1200" b="0" i="0" u="none" strike="noStrike" kern="1200" baseline="0" dirty="0" smtClean="0">
                <a:solidFill>
                  <a:schemeClr val="tx1"/>
                </a:solidFill>
                <a:latin typeface="Times New Roman" pitchFamily="18" charset="0"/>
                <a:ea typeface="+mn-ea"/>
                <a:cs typeface="+mn-cs"/>
              </a:rPr>
              <a:t>supply dampers (e.g., VAV box dampers modulating to control flow) depends on the square of the fan flow, as is commonly considered. However, it also includes a term that accounts for linear-like flow resistances such as filters and coils, and it also includes a term for the duct static pressure control set point (</a:t>
            </a:r>
            <a:r>
              <a:rPr kumimoji="1" lang="en-US" sz="1200" b="0" i="1" u="none" strike="noStrike" kern="1200" baseline="0" dirty="0" err="1" smtClean="0">
                <a:solidFill>
                  <a:schemeClr val="tx1"/>
                </a:solidFill>
                <a:latin typeface="Times New Roman" pitchFamily="18" charset="0"/>
                <a:ea typeface="+mn-ea"/>
                <a:cs typeface="+mn-cs"/>
              </a:rPr>
              <a:t>P</a:t>
            </a:r>
            <a:r>
              <a:rPr kumimoji="1" lang="en-US" sz="1200" b="0" i="1" u="none" strike="noStrike" kern="1200" baseline="-25000" dirty="0" err="1" smtClean="0">
                <a:solidFill>
                  <a:schemeClr val="tx1"/>
                </a:solidFill>
                <a:latin typeface="Times New Roman" pitchFamily="18" charset="0"/>
                <a:ea typeface="+mn-ea"/>
                <a:cs typeface="+mn-cs"/>
              </a:rPr>
              <a:t>sm</a:t>
            </a:r>
            <a:r>
              <a:rPr kumimoji="1" lang="en-US" sz="1200" b="0" i="0" u="none" strike="noStrike" kern="1200" baseline="0" dirty="0" smtClean="0">
                <a:solidFill>
                  <a:schemeClr val="tx1"/>
                </a:solidFill>
                <a:latin typeface="Times New Roman" pitchFamily="18" charset="0"/>
                <a:ea typeface="+mn-ea"/>
                <a:cs typeface="+mn-cs"/>
              </a:rPr>
              <a:t>). When the system operates with a variable outdoor air fraction, four parameters are needed to define the system curve: </a:t>
            </a:r>
            <a:r>
              <a:rPr kumimoji="1" lang="en-US" sz="1200" b="0" i="1" u="none" strike="noStrike" kern="1200" baseline="0" dirty="0" smtClean="0">
                <a:solidFill>
                  <a:schemeClr val="tx1"/>
                </a:solidFill>
                <a:latin typeface="Times New Roman" pitchFamily="18" charset="0"/>
                <a:ea typeface="+mn-ea"/>
                <a:cs typeface="+mn-cs"/>
              </a:rPr>
              <a:t>a</a:t>
            </a:r>
            <a:r>
              <a:rPr kumimoji="1" lang="en-US" sz="1200" b="0" i="0" u="none" strike="noStrike" kern="1200" baseline="0" dirty="0" smtClean="0">
                <a:solidFill>
                  <a:schemeClr val="tx1"/>
                </a:solidFill>
                <a:latin typeface="Times New Roman" pitchFamily="18" charset="0"/>
                <a:ea typeface="+mn-ea"/>
                <a:cs typeface="+mn-cs"/>
              </a:rPr>
              <a:t>, </a:t>
            </a:r>
            <a:r>
              <a:rPr kumimoji="1" lang="en-US" sz="1200" b="0" i="1" u="none" strike="noStrike" kern="1200" baseline="0" dirty="0" smtClean="0">
                <a:solidFill>
                  <a:schemeClr val="tx1"/>
                </a:solidFill>
                <a:latin typeface="Times New Roman" pitchFamily="18" charset="0"/>
                <a:ea typeface="+mn-ea"/>
                <a:cs typeface="+mn-cs"/>
              </a:rPr>
              <a:t>b</a:t>
            </a:r>
            <a:r>
              <a:rPr kumimoji="1" lang="en-US" sz="1200" b="0" i="0" u="none" strike="noStrike" kern="1200" baseline="0" dirty="0" smtClean="0">
                <a:solidFill>
                  <a:schemeClr val="tx1"/>
                </a:solidFill>
                <a:latin typeface="Times New Roman" pitchFamily="18" charset="0"/>
                <a:ea typeface="+mn-ea"/>
                <a:cs typeface="+mn-cs"/>
              </a:rPr>
              <a:t>, </a:t>
            </a:r>
            <a:r>
              <a:rPr kumimoji="1" lang="el-GR" sz="1200" b="0" i="1" u="none" strike="noStrike" kern="1200" baseline="0" dirty="0" smtClean="0">
                <a:solidFill>
                  <a:schemeClr val="tx1"/>
                </a:solidFill>
                <a:latin typeface="Arial"/>
                <a:ea typeface="+mn-ea"/>
                <a:cs typeface="Arial"/>
              </a:rPr>
              <a:t>β</a:t>
            </a:r>
            <a:r>
              <a:rPr kumimoji="1" lang="en-US" sz="1200" b="0" i="0" u="none" strike="noStrike" kern="1200" baseline="0" dirty="0" smtClean="0">
                <a:solidFill>
                  <a:schemeClr val="tx1"/>
                </a:solidFill>
                <a:latin typeface="Arial"/>
                <a:ea typeface="+mn-ea"/>
                <a:cs typeface="Arial"/>
              </a:rPr>
              <a:t>, and </a:t>
            </a:r>
            <a:r>
              <a:rPr kumimoji="1" lang="en-US" sz="1200" b="0" i="1" u="none" strike="noStrike" kern="1200" baseline="0" dirty="0" err="1" smtClean="0">
                <a:solidFill>
                  <a:schemeClr val="tx1"/>
                </a:solidFill>
                <a:latin typeface="Arial"/>
                <a:ea typeface="+mn-ea"/>
                <a:cs typeface="Arial"/>
              </a:rPr>
              <a:t>P</a:t>
            </a:r>
            <a:r>
              <a:rPr kumimoji="1" lang="en-US" sz="1200" b="0" i="1" u="none" strike="noStrike" kern="1200" baseline="-25000" dirty="0" err="1" smtClean="0">
                <a:solidFill>
                  <a:schemeClr val="tx1"/>
                </a:solidFill>
                <a:latin typeface="Arial"/>
                <a:ea typeface="+mn-ea"/>
                <a:cs typeface="Arial"/>
              </a:rPr>
              <a:t>sm</a:t>
            </a:r>
            <a:r>
              <a:rPr kumimoji="1" lang="en-US" sz="1200" b="0" i="0" u="none" strike="noStrike" kern="1200" baseline="0" dirty="0" smtClean="0">
                <a:solidFill>
                  <a:schemeClr val="tx1"/>
                </a:solidFill>
                <a:latin typeface="Times New Roman" pitchFamily="18" charset="0"/>
                <a:ea typeface="+mn-ea"/>
                <a:cs typeface="+mn-cs"/>
              </a:rPr>
              <a:t>. At a constant outdoor fraction, the terms </a:t>
            </a:r>
            <a:r>
              <a:rPr kumimoji="1" lang="en-US" sz="1200" b="0" i="1" u="none" strike="noStrike" kern="1200" baseline="0" dirty="0" smtClean="0">
                <a:solidFill>
                  <a:schemeClr val="tx1"/>
                </a:solidFill>
                <a:latin typeface="Times New Roman" pitchFamily="18" charset="0"/>
                <a:ea typeface="+mn-ea"/>
                <a:cs typeface="+mn-cs"/>
              </a:rPr>
              <a:t>a</a:t>
            </a:r>
            <a:r>
              <a:rPr kumimoji="1" lang="en-US" sz="1200" b="0" i="0" u="none" strike="noStrike" kern="1200" baseline="0" dirty="0" smtClean="0">
                <a:solidFill>
                  <a:schemeClr val="tx1"/>
                </a:solidFill>
                <a:latin typeface="Times New Roman" pitchFamily="18" charset="0"/>
                <a:ea typeface="+mn-ea"/>
                <a:cs typeface="+mn-cs"/>
              </a:rPr>
              <a:t> and </a:t>
            </a:r>
            <a:r>
              <a:rPr kumimoji="1" lang="en-US" sz="1200" b="0" i="1" u="none" strike="noStrike" kern="1200" baseline="0" dirty="0" smtClean="0">
                <a:solidFill>
                  <a:schemeClr val="tx1"/>
                </a:solidFill>
                <a:latin typeface="Times New Roman" pitchFamily="18" charset="0"/>
                <a:ea typeface="+mn-ea"/>
                <a:cs typeface="+mn-cs"/>
              </a:rPr>
              <a:t>b</a:t>
            </a:r>
            <a:r>
              <a:rPr kumimoji="1" lang="en-US" sz="1200" b="0" i="0" u="none" strike="noStrike" kern="1200" baseline="0" dirty="0" smtClean="0">
                <a:solidFill>
                  <a:schemeClr val="tx1"/>
                </a:solidFill>
                <a:latin typeface="Times New Roman" pitchFamily="18" charset="0"/>
                <a:ea typeface="+mn-ea"/>
                <a:cs typeface="+mn-cs"/>
              </a:rPr>
              <a:t> can be combined into one term.</a:t>
            </a:r>
          </a:p>
          <a:p>
            <a:pPr>
              <a:spcBef>
                <a:spcPts val="0"/>
              </a:spcBef>
            </a:pPr>
            <a:endParaRPr kumimoji="1" lang="en-US" sz="1200" b="0" i="0" u="none" strike="noStrike" kern="1200" baseline="0" dirty="0" smtClean="0">
              <a:solidFill>
                <a:schemeClr val="tx1"/>
              </a:solidFill>
              <a:latin typeface="Times New Roman" pitchFamily="18" charset="0"/>
              <a:ea typeface="+mn-ea"/>
              <a:cs typeface="+mn-cs"/>
            </a:endParaRPr>
          </a:p>
          <a:p>
            <a:pPr>
              <a:spcBef>
                <a:spcPts val="0"/>
              </a:spcBef>
            </a:pPr>
            <a:r>
              <a:rPr kumimoji="1" lang="en-US" sz="1200" b="0" i="0" u="none" strike="noStrike" kern="1200" baseline="0" dirty="0" smtClean="0">
                <a:solidFill>
                  <a:schemeClr val="tx1"/>
                </a:solidFill>
                <a:latin typeface="Times New Roman" pitchFamily="18" charset="0"/>
                <a:ea typeface="+mn-ea"/>
                <a:cs typeface="+mn-cs"/>
              </a:rPr>
              <a:t>The equation shown in the red box above is a commonly used representation for input power (</a:t>
            </a:r>
            <a:r>
              <a:rPr kumimoji="1" lang="en-US" sz="1200" b="0" i="1" u="none" strike="noStrike" kern="1200" baseline="0" dirty="0" smtClean="0">
                <a:solidFill>
                  <a:schemeClr val="tx1"/>
                </a:solidFill>
                <a:latin typeface="Times New Roman" pitchFamily="18" charset="0"/>
                <a:ea typeface="+mn-ea"/>
                <a:cs typeface="+mn-cs"/>
              </a:rPr>
              <a:t>H</a:t>
            </a:r>
            <a:r>
              <a:rPr kumimoji="1" lang="en-US" sz="1200" b="0" i="1" u="none" strike="noStrike" kern="1200" baseline="-25000" dirty="0" smtClean="0">
                <a:solidFill>
                  <a:schemeClr val="tx1"/>
                </a:solidFill>
                <a:latin typeface="Times New Roman" pitchFamily="18" charset="0"/>
                <a:ea typeface="+mn-ea"/>
                <a:cs typeface="+mn-cs"/>
              </a:rPr>
              <a:t>VFD</a:t>
            </a:r>
            <a:r>
              <a:rPr kumimoji="1" lang="en-US" sz="1200" b="0" i="0" u="none" strike="noStrike" kern="1200" baseline="0" dirty="0" smtClean="0">
                <a:solidFill>
                  <a:schemeClr val="tx1"/>
                </a:solidFill>
                <a:latin typeface="Times New Roman" pitchFamily="18" charset="0"/>
                <a:ea typeface="+mn-ea"/>
                <a:cs typeface="+mn-cs"/>
              </a:rPr>
              <a:t>) to a VAV system. However, the actual equation is more complicated, as shown in the green box. There, the equation has multiple terms, most of which vary with flow (as will be discussed later).</a:t>
            </a:r>
          </a:p>
        </p:txBody>
      </p:sp>
      <p:sp>
        <p:nvSpPr>
          <p:cNvPr id="4" name="Slide Number Placeholder 3"/>
          <p:cNvSpPr>
            <a:spLocks noGrp="1"/>
          </p:cNvSpPr>
          <p:nvPr>
            <p:ph type="sldNum" sz="quarter" idx="10"/>
          </p:nvPr>
        </p:nvSpPr>
        <p:spPr/>
        <p:txBody>
          <a:bodyPr/>
          <a:lstStyle/>
          <a:p>
            <a:pPr>
              <a:defRPr/>
            </a:pPr>
            <a:fld id="{46B79AC8-9974-447A-8C7C-BDE1945C7FC9}" type="slidenum">
              <a:rPr lang="en-US" smtClean="0"/>
              <a:pPr>
                <a:defRPr/>
              </a:pPr>
              <a:t>7</a:t>
            </a:fld>
            <a:endParaRPr lang="en-US"/>
          </a:p>
        </p:txBody>
      </p:sp>
    </p:spTree>
    <p:extLst>
      <p:ext uri="{BB962C8B-B14F-4D97-AF65-F5344CB8AC3E}">
        <p14:creationId xmlns:p14="http://schemas.microsoft.com/office/powerpoint/2010/main" val="402065616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Bef>
                <a:spcPts val="0"/>
              </a:spcBef>
            </a:pPr>
            <a:r>
              <a:rPr lang="en-US" dirty="0" smtClean="0"/>
              <a:t>When VAV box dampers are modulated to control flow, the damper positions are not completely independent of the supply flow and supply pressures. Consequently, with variable-position dampers, reducing or eliminating supply air leakage </a:t>
            </a:r>
            <a:r>
              <a:rPr lang="en-US" i="1" dirty="0" smtClean="0"/>
              <a:t>does not change the system curve</a:t>
            </a:r>
            <a:r>
              <a:rPr lang="en-US" dirty="0" smtClean="0"/>
              <a:t>. This behavior, however, does not mean that supply air leakage has no effect. Reduced air leakage results in a lower operating point on the same system curve, which means that the fan pressure rise and fan air power (product of fan pressure rise and flow divided by fan efficiency) will also decrease.</a:t>
            </a:r>
          </a:p>
          <a:p>
            <a:pPr>
              <a:spcBef>
                <a:spcPts val="0"/>
              </a:spcBef>
            </a:pPr>
            <a:endParaRPr lang="en-US" dirty="0" smtClean="0"/>
          </a:p>
          <a:p>
            <a:pPr>
              <a:spcBef>
                <a:spcPts val="0"/>
              </a:spcBef>
            </a:pPr>
            <a:r>
              <a:rPr lang="en-US" dirty="0" smtClean="0"/>
              <a:t>Using</a:t>
            </a:r>
            <a:r>
              <a:rPr lang="en-US" baseline="0" dirty="0" smtClean="0"/>
              <a:t> only a simple quadratic system curve fitted through the design operating point can lead to substantial errors in fan pressure rise estimates, as can the pressure rise difference between design and actual operation at the design flow. In the example shown here with outdoor air fractions in the range of 0.7 to 0.8, at 80% full flow (4.5 m</a:t>
            </a:r>
            <a:r>
              <a:rPr lang="en-US" baseline="30000" dirty="0" smtClean="0"/>
              <a:t>3</a:t>
            </a:r>
            <a:r>
              <a:rPr lang="en-US" baseline="0" dirty="0" smtClean="0"/>
              <a:t>/s, 9,600 cfm), the simple quadratic fitted through the design point leads to a -29% error in estimated fan pressure rise. At 40% full flow (2.3 m</a:t>
            </a:r>
            <a:r>
              <a:rPr lang="en-US" baseline="30000" dirty="0" smtClean="0"/>
              <a:t>3</a:t>
            </a:r>
            <a:r>
              <a:rPr lang="en-US" baseline="0" dirty="0" smtClean="0"/>
              <a:t>/s, 4,800 cfm), the error is -68%. In the latter case, the actual pressure rise is about 3.1 times greater than estimated (495 Pa / 159 Pa).</a:t>
            </a:r>
          </a:p>
          <a:p>
            <a:pPr>
              <a:spcBef>
                <a:spcPts val="0"/>
              </a:spcBef>
            </a:pPr>
            <a:endParaRPr lang="en-US" baseline="0" dirty="0" smtClean="0"/>
          </a:p>
          <a:p>
            <a:pPr>
              <a:spcBef>
                <a:spcPts val="0"/>
              </a:spcBef>
            </a:pPr>
            <a:r>
              <a:rPr lang="en-US" baseline="0" dirty="0" smtClean="0"/>
              <a:t>In terms of the “measured” curve for this system, at 40% full flow, the </a:t>
            </a:r>
            <a:r>
              <a:rPr lang="en-US" i="1" baseline="0" dirty="0" smtClean="0"/>
              <a:t>Q </a:t>
            </a:r>
            <a:r>
              <a:rPr lang="en-US" baseline="0" dirty="0" smtClean="0"/>
              <a:t>squared, </a:t>
            </a:r>
            <a:r>
              <a:rPr lang="en-US" i="1" baseline="0" dirty="0" smtClean="0"/>
              <a:t>Q</a:t>
            </a:r>
            <a:r>
              <a:rPr lang="en-US" baseline="0" dirty="0" smtClean="0"/>
              <a:t>, and fixed pressure terms contribute 15%, 34%, </a:t>
            </a:r>
            <a:r>
              <a:rPr lang="en-US" dirty="0"/>
              <a:t>and </a:t>
            </a:r>
            <a:r>
              <a:rPr lang="en-US" dirty="0" smtClean="0"/>
              <a:t>50% to </a:t>
            </a:r>
            <a:r>
              <a:rPr lang="en-US" dirty="0"/>
              <a:t>the </a:t>
            </a:r>
            <a:r>
              <a:rPr lang="en-US" dirty="0" smtClean="0"/>
              <a:t>combined fan </a:t>
            </a:r>
            <a:r>
              <a:rPr lang="en-US" dirty="0"/>
              <a:t>pressure rise, </a:t>
            </a:r>
            <a:r>
              <a:rPr lang="en-US" dirty="0" smtClean="0"/>
              <a:t>respectively. In this case</a:t>
            </a:r>
            <a:r>
              <a:rPr lang="en-US" baseline="0" dirty="0" smtClean="0"/>
              <a:t>, the second</a:t>
            </a:r>
            <a:r>
              <a:rPr lang="en-US" dirty="0" smtClean="0"/>
              <a:t> and third </a:t>
            </a:r>
            <a:r>
              <a:rPr lang="en-US" baseline="0" dirty="0" smtClean="0"/>
              <a:t>terms are clearly important and cannot be ignored.</a:t>
            </a:r>
            <a:endParaRPr lang="en-US" dirty="0"/>
          </a:p>
        </p:txBody>
      </p:sp>
      <p:sp>
        <p:nvSpPr>
          <p:cNvPr id="4" name="Slide Number Placeholder 3"/>
          <p:cNvSpPr>
            <a:spLocks noGrp="1"/>
          </p:cNvSpPr>
          <p:nvPr>
            <p:ph type="sldNum" sz="quarter" idx="10"/>
          </p:nvPr>
        </p:nvSpPr>
        <p:spPr/>
        <p:txBody>
          <a:bodyPr/>
          <a:lstStyle/>
          <a:p>
            <a:pPr>
              <a:defRPr/>
            </a:pPr>
            <a:fld id="{46B79AC8-9974-447A-8C7C-BDE1945C7FC9}" type="slidenum">
              <a:rPr lang="en-US" smtClean="0"/>
              <a:pPr>
                <a:defRPr/>
              </a:pPr>
              <a:t>8</a:t>
            </a:fld>
            <a:endParaRPr lang="en-US"/>
          </a:p>
        </p:txBody>
      </p:sp>
    </p:spTree>
    <p:extLst>
      <p:ext uri="{BB962C8B-B14F-4D97-AF65-F5344CB8AC3E}">
        <p14:creationId xmlns:p14="http://schemas.microsoft.com/office/powerpoint/2010/main" val="278185249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Bef>
                <a:spcPts val="0"/>
              </a:spcBef>
            </a:pPr>
            <a:r>
              <a:rPr lang="en-US" dirty="0" smtClean="0"/>
              <a:t>Conventional fan performance maps typically show fan shaft rotational speed and fan shaft</a:t>
            </a:r>
            <a:r>
              <a:rPr lang="en-US" baseline="0" dirty="0" smtClean="0"/>
              <a:t> input power as a function of airflow through the fan and fan static pressure rise. However, they do not show fan efficiency. Efficiency can be calculated, however, as shown here for each operating point, and then displayed using a contour map. On that map, there is a “ridge” of peak efficiency, with an especially steep drop off in efficiency as the fan moves into stall to the left of the dashed pink line. Note that some system curves may lead to operation in the stall region, if the fan speed is turned down too low.</a:t>
            </a:r>
          </a:p>
          <a:p>
            <a:pPr>
              <a:spcBef>
                <a:spcPts val="0"/>
              </a:spcBef>
            </a:pPr>
            <a:endParaRPr lang="en-US" baseline="0" dirty="0" smtClean="0"/>
          </a:p>
          <a:p>
            <a:pPr>
              <a:spcBef>
                <a:spcPts val="0"/>
              </a:spcBef>
            </a:pPr>
            <a:r>
              <a:rPr lang="en-US" baseline="0" dirty="0" smtClean="0"/>
              <a:t>Entering all of these data into a fan analysis program means that a lookup table is needed along with interpolation between points to fully characterize fan efficiency. The following slide shows a simpler method.</a:t>
            </a:r>
            <a:endParaRPr lang="en-US" dirty="0"/>
          </a:p>
        </p:txBody>
      </p:sp>
      <p:sp>
        <p:nvSpPr>
          <p:cNvPr id="4" name="Slide Number Placeholder 3"/>
          <p:cNvSpPr>
            <a:spLocks noGrp="1"/>
          </p:cNvSpPr>
          <p:nvPr>
            <p:ph type="sldNum" sz="quarter" idx="10"/>
          </p:nvPr>
        </p:nvSpPr>
        <p:spPr/>
        <p:txBody>
          <a:bodyPr/>
          <a:lstStyle/>
          <a:p>
            <a:pPr>
              <a:defRPr/>
            </a:pPr>
            <a:fld id="{46B79AC8-9974-447A-8C7C-BDE1945C7FC9}" type="slidenum">
              <a:rPr lang="en-US" smtClean="0"/>
              <a:pPr>
                <a:defRPr/>
              </a:pPr>
              <a:t>9</a:t>
            </a:fld>
            <a:endParaRPr lang="en-US"/>
          </a:p>
        </p:txBody>
      </p:sp>
    </p:spTree>
    <p:extLst>
      <p:ext uri="{BB962C8B-B14F-4D97-AF65-F5344CB8AC3E}">
        <p14:creationId xmlns:p14="http://schemas.microsoft.com/office/powerpoint/2010/main" val="356285531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0" fontAlgn="base" latinLnBrk="0" hangingPunct="0">
              <a:lnSpc>
                <a:spcPct val="100000"/>
              </a:lnSpc>
              <a:spcBef>
                <a:spcPts val="0"/>
              </a:spcBef>
              <a:spcAft>
                <a:spcPct val="0"/>
              </a:spcAft>
              <a:buClrTx/>
              <a:buSzTx/>
              <a:buFontTx/>
              <a:buNone/>
              <a:tabLst/>
              <a:defRPr/>
            </a:pPr>
            <a:r>
              <a:rPr lang="en-US" dirty="0" smtClean="0">
                <a:latin typeface="Times New Roman" panose="02020603050405020304" pitchFamily="18" charset="0"/>
              </a:rPr>
              <a:t>A</a:t>
            </a:r>
            <a:r>
              <a:rPr lang="en-US" baseline="0" dirty="0" smtClean="0">
                <a:latin typeface="Times New Roman" panose="02020603050405020304" pitchFamily="18" charset="0"/>
              </a:rPr>
              <a:t> dimensionless parameter in the form of an Euler number can be used to simplify the description of fan static efficiency variations. The </a:t>
            </a:r>
            <a:r>
              <a:rPr lang="en-US" sz="1200" dirty="0" smtClean="0">
                <a:solidFill>
                  <a:schemeClr val="tx2"/>
                </a:solidFill>
                <a:latin typeface="Times New Roman" panose="02020603050405020304" pitchFamily="18" charset="0"/>
              </a:rPr>
              <a:t>Euler number here is the ratio of pressure force to inertial force, with terms (and SI units):</a:t>
            </a:r>
            <a:r>
              <a:rPr lang="en-US" baseline="0" dirty="0" smtClean="0">
                <a:latin typeface="Times New Roman" panose="02020603050405020304" pitchFamily="18" charset="0"/>
              </a:rPr>
              <a:t> </a:t>
            </a:r>
            <a:r>
              <a:rPr lang="en-US" sz="1200" i="1" dirty="0" err="1" smtClean="0">
                <a:solidFill>
                  <a:schemeClr val="tx2"/>
                </a:solidFill>
                <a:latin typeface="Times New Roman" panose="02020603050405020304" pitchFamily="18" charset="0"/>
              </a:rPr>
              <a:t>Q</a:t>
            </a:r>
            <a:r>
              <a:rPr lang="en-US" sz="1200" i="1" baseline="-25000" dirty="0" err="1" smtClean="0">
                <a:solidFill>
                  <a:schemeClr val="tx2"/>
                </a:solidFill>
                <a:latin typeface="Times New Roman" panose="02020603050405020304" pitchFamily="18" charset="0"/>
              </a:rPr>
              <a:t>fan</a:t>
            </a:r>
            <a:r>
              <a:rPr lang="en-US" sz="1200" dirty="0" smtClean="0">
                <a:solidFill>
                  <a:schemeClr val="tx2"/>
                </a:solidFill>
                <a:latin typeface="Times New Roman" panose="02020603050405020304" pitchFamily="18" charset="0"/>
              </a:rPr>
              <a:t> = volumetric airflow (m</a:t>
            </a:r>
            <a:r>
              <a:rPr lang="en-US" sz="1200" baseline="30000" dirty="0" smtClean="0">
                <a:solidFill>
                  <a:schemeClr val="tx2"/>
                </a:solidFill>
                <a:latin typeface="Times New Roman" panose="02020603050405020304" pitchFamily="18" charset="0"/>
              </a:rPr>
              <a:t>3</a:t>
            </a:r>
            <a:r>
              <a:rPr lang="en-US" sz="1200" dirty="0" smtClean="0">
                <a:solidFill>
                  <a:schemeClr val="tx2"/>
                </a:solidFill>
                <a:latin typeface="Times New Roman" panose="02020603050405020304" pitchFamily="18" charset="0"/>
              </a:rPr>
              <a:t>/s), </a:t>
            </a:r>
            <a:r>
              <a:rPr lang="en-US" sz="1200" dirty="0" err="1" smtClean="0">
                <a:solidFill>
                  <a:schemeClr val="tx2"/>
                </a:solidFill>
                <a:latin typeface="Times New Roman" panose="02020603050405020304" pitchFamily="18" charset="0"/>
              </a:rPr>
              <a:t>Δ</a:t>
            </a:r>
            <a:r>
              <a:rPr lang="en-US" sz="1200" i="1" dirty="0" err="1" smtClean="0">
                <a:solidFill>
                  <a:schemeClr val="tx2"/>
                </a:solidFill>
                <a:latin typeface="Times New Roman" panose="02020603050405020304" pitchFamily="18" charset="0"/>
              </a:rPr>
              <a:t>P</a:t>
            </a:r>
            <a:r>
              <a:rPr lang="en-US" sz="1200" i="1" baseline="-25000" dirty="0" err="1" smtClean="0">
                <a:solidFill>
                  <a:schemeClr val="tx2"/>
                </a:solidFill>
                <a:latin typeface="Times New Roman" panose="02020603050405020304" pitchFamily="18" charset="0"/>
              </a:rPr>
              <a:t>fan</a:t>
            </a:r>
            <a:r>
              <a:rPr lang="en-US" sz="1200" dirty="0" smtClean="0">
                <a:solidFill>
                  <a:schemeClr val="tx2"/>
                </a:solidFill>
                <a:latin typeface="Times New Roman" panose="02020603050405020304" pitchFamily="18" charset="0"/>
              </a:rPr>
              <a:t> = fan static pressure rise (Pa), </a:t>
            </a:r>
            <a:r>
              <a:rPr lang="en-US" sz="1200" i="1" dirty="0" err="1" smtClean="0">
                <a:solidFill>
                  <a:schemeClr val="tx2"/>
                </a:solidFill>
                <a:latin typeface="Times New Roman" panose="02020603050405020304" pitchFamily="18" charset="0"/>
              </a:rPr>
              <a:t>D</a:t>
            </a:r>
            <a:r>
              <a:rPr lang="en-US" sz="1200" i="1" baseline="-25000" dirty="0" err="1" smtClean="0">
                <a:solidFill>
                  <a:schemeClr val="tx2"/>
                </a:solidFill>
                <a:latin typeface="Times New Roman" panose="02020603050405020304" pitchFamily="18" charset="0"/>
              </a:rPr>
              <a:t>fan</a:t>
            </a:r>
            <a:r>
              <a:rPr lang="en-US" sz="1200" dirty="0" smtClean="0">
                <a:solidFill>
                  <a:schemeClr val="tx2"/>
                </a:solidFill>
                <a:latin typeface="Times New Roman" panose="02020603050405020304" pitchFamily="18" charset="0"/>
              </a:rPr>
              <a:t> = fan wheel diameter (m), and </a:t>
            </a:r>
            <a:r>
              <a:rPr lang="en-US" sz="1200" i="1" dirty="0" smtClean="0">
                <a:solidFill>
                  <a:schemeClr val="tx2"/>
                </a:solidFill>
                <a:latin typeface="Times New Roman" panose="02020603050405020304" pitchFamily="18" charset="0"/>
              </a:rPr>
              <a:t>ρ</a:t>
            </a:r>
            <a:r>
              <a:rPr lang="en-US" sz="1200" dirty="0" smtClean="0">
                <a:solidFill>
                  <a:schemeClr val="tx2"/>
                </a:solidFill>
                <a:latin typeface="Times New Roman" panose="02020603050405020304" pitchFamily="18" charset="0"/>
              </a:rPr>
              <a:t> = air density (kg/m</a:t>
            </a:r>
            <a:r>
              <a:rPr lang="en-US" sz="1200" baseline="30000" dirty="0" smtClean="0">
                <a:solidFill>
                  <a:schemeClr val="tx2"/>
                </a:solidFill>
                <a:latin typeface="Times New Roman" panose="02020603050405020304" pitchFamily="18" charset="0"/>
              </a:rPr>
              <a:t>3</a:t>
            </a:r>
            <a:r>
              <a:rPr lang="en-US" sz="1200" dirty="0" smtClean="0">
                <a:solidFill>
                  <a:schemeClr val="tx2"/>
                </a:solidFill>
                <a:latin typeface="Times New Roman" panose="02020603050405020304" pitchFamily="18" charset="0"/>
              </a:rPr>
              <a:t>). By plotting the normalized fan static efficiency (static efficiency / maximum static efficiency) versus the logarithm base 10 of the normalized Euler number (</a:t>
            </a:r>
            <a:r>
              <a:rPr lang="en-US" sz="1200" dirty="0" err="1" smtClean="0">
                <a:solidFill>
                  <a:schemeClr val="tx2"/>
                </a:solidFill>
                <a:latin typeface="Times New Roman" panose="02020603050405020304" pitchFamily="18" charset="0"/>
              </a:rPr>
              <a:t>Eu</a:t>
            </a:r>
            <a:r>
              <a:rPr lang="en-US" sz="1200" dirty="0" smtClean="0">
                <a:solidFill>
                  <a:schemeClr val="tx2"/>
                </a:solidFill>
                <a:latin typeface="Times New Roman" panose="02020603050405020304" pitchFamily="18" charset="0"/>
              </a:rPr>
              <a:t> / </a:t>
            </a:r>
            <a:r>
              <a:rPr lang="en-US" sz="1200" dirty="0" err="1" smtClean="0">
                <a:solidFill>
                  <a:schemeClr val="tx2"/>
                </a:solidFill>
                <a:latin typeface="Times New Roman" panose="02020603050405020304" pitchFamily="18" charset="0"/>
              </a:rPr>
              <a:t>Eu</a:t>
            </a:r>
            <a:r>
              <a:rPr lang="en-US" sz="1200" dirty="0" smtClean="0">
                <a:solidFill>
                  <a:schemeClr val="tx2"/>
                </a:solidFill>
                <a:latin typeface="Times New Roman" panose="02020603050405020304" pitchFamily="18" charset="0"/>
              </a:rPr>
              <a:t> at maximum static efficiency), the dimensionless performance of various fan sizes is very similar (as one might expect from the “fan laws”), but so also is the dimensionless performance of different types of fans (e.g., single-inlet plenum fans, double-inlet housed centrifugal fans, mixed flow fans, vane axial fans, fans with backward or forward curved blades).</a:t>
            </a:r>
          </a:p>
          <a:p>
            <a:pPr marL="0" marR="0" indent="0" algn="l" defTabSz="914400" rtl="0" eaLnBrk="0" fontAlgn="base" latinLnBrk="0" hangingPunct="0">
              <a:lnSpc>
                <a:spcPct val="100000"/>
              </a:lnSpc>
              <a:spcBef>
                <a:spcPts val="0"/>
              </a:spcBef>
              <a:spcAft>
                <a:spcPct val="0"/>
              </a:spcAft>
              <a:buClrTx/>
              <a:buSzTx/>
              <a:buFontTx/>
              <a:buNone/>
              <a:tabLst/>
              <a:defRPr/>
            </a:pPr>
            <a:endParaRPr kumimoji="1" lang="en-US" sz="1200" b="0" i="0" u="none" strike="noStrike" kern="1200" baseline="0" dirty="0" smtClean="0">
              <a:solidFill>
                <a:schemeClr val="tx1"/>
              </a:solidFill>
              <a:latin typeface="Times New Roman" pitchFamily="18" charset="0"/>
              <a:ea typeface="+mn-ea"/>
              <a:cs typeface="+mn-cs"/>
            </a:endParaRPr>
          </a:p>
          <a:p>
            <a:pPr>
              <a:spcBef>
                <a:spcPts val="0"/>
              </a:spcBef>
            </a:pPr>
            <a:r>
              <a:rPr lang="en-US" dirty="0" smtClean="0">
                <a:latin typeface="Times New Roman" panose="02020603050405020304" pitchFamily="18" charset="0"/>
              </a:rPr>
              <a:t>To assess whether the models can be applied over a broad range, sets of fan static pressure, flow, shaft power, and speed data for 30 fans were generated using manufacturer’s published performance maps. The fans included a variety of centrifugal, axial, and mixed flow fans and included both housed and plenum types. The overall average root-mean‐square (RMS) difference between predicted and “actual” fan efficiency was 0.7 percent and the maximum was 1.1 percent. The average RMS difference between predicted and actual fan power (where the difference is divided by the corresponding maximum power) was 0.9 percent and the maximum was 2.1 percent. For the fan shaft speed model, the average RMS percent difference between predicted and actual speed was 0.5 percent and the maximum was 0.8 percent.</a:t>
            </a:r>
          </a:p>
        </p:txBody>
      </p:sp>
      <p:sp>
        <p:nvSpPr>
          <p:cNvPr id="4" name="Slide Number Placeholder 3"/>
          <p:cNvSpPr>
            <a:spLocks noGrp="1"/>
          </p:cNvSpPr>
          <p:nvPr>
            <p:ph type="sldNum" sz="quarter" idx="10"/>
          </p:nvPr>
        </p:nvSpPr>
        <p:spPr/>
        <p:txBody>
          <a:bodyPr/>
          <a:lstStyle/>
          <a:p>
            <a:pPr>
              <a:defRPr/>
            </a:pPr>
            <a:fld id="{46B79AC8-9974-447A-8C7C-BDE1945C7FC9}" type="slidenum">
              <a:rPr lang="en-US" smtClean="0"/>
              <a:pPr>
                <a:defRPr/>
              </a:pPr>
              <a:t>10</a:t>
            </a:fld>
            <a:endParaRPr lang="en-US" dirty="0"/>
          </a:p>
        </p:txBody>
      </p:sp>
    </p:spTree>
    <p:extLst>
      <p:ext uri="{BB962C8B-B14F-4D97-AF65-F5344CB8AC3E}">
        <p14:creationId xmlns:p14="http://schemas.microsoft.com/office/powerpoint/2010/main" val="14839199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Bef>
                <a:spcPts val="0"/>
              </a:spcBef>
            </a:pPr>
            <a:r>
              <a:rPr kumimoji="1" lang="en-US" sz="1200" b="0" i="0" u="none" strike="noStrike" kern="1200" baseline="0" dirty="0" smtClean="0">
                <a:solidFill>
                  <a:schemeClr val="tx1"/>
                </a:solidFill>
                <a:latin typeface="Times New Roman" pitchFamily="18" charset="0"/>
                <a:ea typeface="+mn-ea"/>
                <a:cs typeface="+mn-cs"/>
              </a:rPr>
              <a:t>To determine shaft torque for belt loading analyses, one needs to determine fan speed (as shown on the next slide, belt efficiency depends on speed and torque).</a:t>
            </a:r>
            <a:r>
              <a:rPr kumimoji="1" lang="en-US" sz="1200" b="0" i="0" u="none" strike="noStrike" kern="1200" dirty="0" smtClean="0">
                <a:solidFill>
                  <a:schemeClr val="tx1"/>
                </a:solidFill>
                <a:latin typeface="Times New Roman" pitchFamily="18" charset="0"/>
                <a:ea typeface="+mn-ea"/>
                <a:cs typeface="+mn-cs"/>
              </a:rPr>
              <a:t> </a:t>
            </a:r>
            <a:r>
              <a:rPr kumimoji="1" lang="en-US" sz="1200" b="0" i="0" u="none" strike="noStrike" kern="1200" baseline="0" dirty="0" smtClean="0">
                <a:solidFill>
                  <a:schemeClr val="tx1"/>
                </a:solidFill>
                <a:latin typeface="Times New Roman" pitchFamily="18" charset="0"/>
                <a:ea typeface="+mn-ea"/>
                <a:cs typeface="+mn-cs"/>
              </a:rPr>
              <a:t>In particular, a parameter </a:t>
            </a:r>
            <a:r>
              <a:rPr kumimoji="1" lang="en-US" sz="1200" b="0" i="1" u="none" strike="noStrike" kern="1200" baseline="0" dirty="0" smtClean="0">
                <a:solidFill>
                  <a:schemeClr val="tx1"/>
                </a:solidFill>
                <a:latin typeface="Times New Roman" pitchFamily="18" charset="0"/>
                <a:ea typeface="+mn-ea"/>
                <a:cs typeface="+mn-cs"/>
              </a:rPr>
              <a:t>φ</a:t>
            </a:r>
            <a:r>
              <a:rPr kumimoji="1" lang="en-US" sz="1200" b="0" i="0" u="none" strike="noStrike" kern="1200" baseline="0" dirty="0" smtClean="0">
                <a:solidFill>
                  <a:schemeClr val="tx1"/>
                </a:solidFill>
                <a:latin typeface="Times New Roman" pitchFamily="18" charset="0"/>
                <a:ea typeface="+mn-ea"/>
                <a:cs typeface="+mn-cs"/>
              </a:rPr>
              <a:t> can be calculated for each operating point on the fan manufacturer’s performance map to represent fan speed as a function of flow and fan pressure rise.</a:t>
            </a:r>
          </a:p>
          <a:p>
            <a:pPr>
              <a:spcBef>
                <a:spcPts val="0"/>
              </a:spcBef>
            </a:pPr>
            <a:endParaRPr kumimoji="1" lang="en-US" sz="1200" b="0" i="0" u="none" strike="noStrike" kern="1200" baseline="0" dirty="0" smtClean="0">
              <a:solidFill>
                <a:schemeClr val="tx1"/>
              </a:solidFill>
              <a:latin typeface="Times New Roman" pitchFamily="18" charset="0"/>
              <a:ea typeface="+mn-ea"/>
              <a:cs typeface="+mn-cs"/>
            </a:endParaRPr>
          </a:p>
          <a:p>
            <a:pPr>
              <a:spcBef>
                <a:spcPts val="0"/>
              </a:spcBef>
            </a:pPr>
            <a:r>
              <a:rPr kumimoji="1" lang="en-US" sz="1200" b="0" i="0" u="none" strike="noStrike" kern="1200" baseline="0" dirty="0" smtClean="0">
                <a:solidFill>
                  <a:schemeClr val="tx1"/>
                </a:solidFill>
                <a:latin typeface="Times New Roman" pitchFamily="18" charset="0"/>
                <a:ea typeface="+mn-ea"/>
                <a:cs typeface="+mn-cs"/>
              </a:rPr>
              <a:t>For any operating point of flow (</a:t>
            </a:r>
            <a:r>
              <a:rPr kumimoji="1" lang="en-US" sz="1200" b="0" i="1" u="none" strike="noStrike" kern="1200" baseline="0" dirty="0" err="1" smtClean="0">
                <a:solidFill>
                  <a:schemeClr val="tx1"/>
                </a:solidFill>
                <a:latin typeface="Times New Roman" pitchFamily="18" charset="0"/>
                <a:ea typeface="+mn-ea"/>
                <a:cs typeface="+mn-cs"/>
              </a:rPr>
              <a:t>Q</a:t>
            </a:r>
            <a:r>
              <a:rPr kumimoji="1" lang="en-US" sz="1200" b="0" i="1" u="none" strike="noStrike" kern="1200" baseline="-25000" dirty="0" err="1" smtClean="0">
                <a:solidFill>
                  <a:schemeClr val="tx1"/>
                </a:solidFill>
                <a:latin typeface="Times New Roman" pitchFamily="18" charset="0"/>
                <a:ea typeface="+mn-ea"/>
                <a:cs typeface="+mn-cs"/>
              </a:rPr>
              <a:t>fan</a:t>
            </a:r>
            <a:r>
              <a:rPr kumimoji="1" lang="en-US" sz="1200" b="0" i="0" u="none" strike="noStrike" kern="1200" baseline="0" dirty="0" smtClean="0">
                <a:solidFill>
                  <a:schemeClr val="tx1"/>
                </a:solidFill>
                <a:latin typeface="Times New Roman" pitchFamily="18" charset="0"/>
                <a:ea typeface="+mn-ea"/>
                <a:cs typeface="+mn-cs"/>
              </a:rPr>
              <a:t>) and fan pressure rise (</a:t>
            </a:r>
            <a:r>
              <a:rPr kumimoji="1" lang="el-GR" sz="1200" b="0" i="0" u="none" strike="noStrike" kern="1200" baseline="0" dirty="0" smtClean="0">
                <a:solidFill>
                  <a:schemeClr val="tx1"/>
                </a:solidFill>
                <a:latin typeface="Times New Roman" pitchFamily="18" charset="0"/>
                <a:ea typeface="+mn-ea"/>
                <a:cs typeface="+mn-cs"/>
              </a:rPr>
              <a:t>Δ</a:t>
            </a:r>
            <a:r>
              <a:rPr kumimoji="1" lang="en-US" sz="1200" b="0" i="1" u="none" strike="noStrike" kern="1200" baseline="0" dirty="0" err="1" smtClean="0">
                <a:solidFill>
                  <a:schemeClr val="tx1"/>
                </a:solidFill>
                <a:latin typeface="Times New Roman" pitchFamily="18" charset="0"/>
                <a:ea typeface="+mn-ea"/>
                <a:cs typeface="+mn-cs"/>
              </a:rPr>
              <a:t>P</a:t>
            </a:r>
            <a:r>
              <a:rPr kumimoji="1" lang="en-US" sz="1200" b="0" i="1" u="none" strike="noStrike" kern="1200" baseline="-25000" dirty="0" err="1" smtClean="0">
                <a:solidFill>
                  <a:schemeClr val="tx1"/>
                </a:solidFill>
                <a:latin typeface="Times New Roman" pitchFamily="18" charset="0"/>
                <a:ea typeface="+mn-ea"/>
                <a:cs typeface="+mn-cs"/>
              </a:rPr>
              <a:t>fan</a:t>
            </a:r>
            <a:r>
              <a:rPr kumimoji="1" lang="en-US" sz="1200" b="0" i="0" u="none" strike="noStrike" kern="1200" baseline="0" dirty="0" smtClean="0">
                <a:solidFill>
                  <a:schemeClr val="tx1"/>
                </a:solidFill>
                <a:latin typeface="Times New Roman" pitchFamily="18" charset="0"/>
                <a:ea typeface="+mn-ea"/>
                <a:cs typeface="+mn-cs"/>
              </a:rPr>
              <a:t>), one can calculate the corresponding Euler number (</a:t>
            </a:r>
            <a:r>
              <a:rPr kumimoji="1" lang="en-US" sz="1200" b="0" i="1" u="none" strike="noStrike" kern="1200" baseline="0" dirty="0" err="1" smtClean="0">
                <a:solidFill>
                  <a:schemeClr val="tx1"/>
                </a:solidFill>
                <a:latin typeface="Times New Roman" pitchFamily="18" charset="0"/>
                <a:ea typeface="+mn-ea"/>
                <a:cs typeface="+mn-cs"/>
              </a:rPr>
              <a:t>Eu</a:t>
            </a:r>
            <a:r>
              <a:rPr kumimoji="1" lang="en-US" sz="1200" b="0" i="0" u="none" strike="noStrike" kern="1200" baseline="0" dirty="0" smtClean="0">
                <a:solidFill>
                  <a:schemeClr val="tx1"/>
                </a:solidFill>
                <a:latin typeface="Times New Roman" pitchFamily="18" charset="0"/>
                <a:ea typeface="+mn-ea"/>
                <a:cs typeface="+mn-cs"/>
              </a:rPr>
              <a:t>) for the given fan, and then determine the corresponding normalized dimensionless flow (</a:t>
            </a:r>
            <a:r>
              <a:rPr kumimoji="1" lang="en-US" sz="1200" b="0" i="1" u="none" strike="noStrike" kern="1200" baseline="0" dirty="0" smtClean="0">
                <a:solidFill>
                  <a:schemeClr val="tx1"/>
                </a:solidFill>
                <a:latin typeface="Times New Roman" pitchFamily="18" charset="0"/>
                <a:ea typeface="+mn-ea"/>
                <a:cs typeface="+mn-cs"/>
              </a:rPr>
              <a:t>φ</a:t>
            </a:r>
            <a:r>
              <a:rPr kumimoji="1" lang="en-US" sz="1200" b="0" i="0" u="none" strike="noStrike" kern="1200" baseline="0" dirty="0" smtClean="0">
                <a:solidFill>
                  <a:schemeClr val="tx1"/>
                </a:solidFill>
                <a:latin typeface="Times New Roman" pitchFamily="18" charset="0"/>
                <a:ea typeface="+mn-ea"/>
                <a:cs typeface="+mn-cs"/>
              </a:rPr>
              <a:t>(</a:t>
            </a:r>
            <a:r>
              <a:rPr kumimoji="1" lang="en-US" sz="1200" b="0" i="1" u="none" strike="noStrike" kern="1200" baseline="0" dirty="0" err="1" smtClean="0">
                <a:solidFill>
                  <a:schemeClr val="tx1"/>
                </a:solidFill>
                <a:latin typeface="Times New Roman" pitchFamily="18" charset="0"/>
                <a:ea typeface="+mn-ea"/>
                <a:cs typeface="+mn-cs"/>
              </a:rPr>
              <a:t>x</a:t>
            </a:r>
            <a:r>
              <a:rPr kumimoji="1" lang="en-US" sz="1200" b="0" i="1" u="none" strike="noStrike" kern="1200" baseline="-25000" dirty="0" err="1" smtClean="0">
                <a:solidFill>
                  <a:schemeClr val="tx1"/>
                </a:solidFill>
                <a:latin typeface="Times New Roman" pitchFamily="18" charset="0"/>
                <a:ea typeface="+mn-ea"/>
                <a:cs typeface="+mn-cs"/>
              </a:rPr>
              <a:t>fan</a:t>
            </a:r>
            <a:r>
              <a:rPr kumimoji="1" lang="en-US" sz="1200" b="0" i="0" u="none" strike="noStrike" kern="1200" baseline="0" dirty="0" smtClean="0">
                <a:solidFill>
                  <a:schemeClr val="tx1"/>
                </a:solidFill>
                <a:latin typeface="Times New Roman" pitchFamily="18" charset="0"/>
                <a:ea typeface="+mn-ea"/>
                <a:cs typeface="+mn-cs"/>
              </a:rPr>
              <a:t>) </a:t>
            </a:r>
            <a:r>
              <a:rPr kumimoji="1" lang="en-US" sz="1200" b="0" i="1" u="none" strike="noStrike" kern="1200" baseline="0" dirty="0" smtClean="0">
                <a:solidFill>
                  <a:schemeClr val="tx1"/>
                </a:solidFill>
                <a:latin typeface="Times New Roman" pitchFamily="18" charset="0"/>
                <a:ea typeface="+mn-ea"/>
                <a:cs typeface="+mn-cs"/>
              </a:rPr>
              <a:t>/ </a:t>
            </a:r>
            <a:r>
              <a:rPr kumimoji="1" lang="en-US" sz="1200" b="0" i="1" u="none" strike="noStrike" kern="1200" baseline="0" dirty="0" err="1" smtClean="0">
                <a:solidFill>
                  <a:schemeClr val="tx1"/>
                </a:solidFill>
                <a:latin typeface="Times New Roman" pitchFamily="18" charset="0"/>
                <a:ea typeface="+mn-ea"/>
                <a:cs typeface="+mn-cs"/>
              </a:rPr>
              <a:t>φ</a:t>
            </a:r>
            <a:r>
              <a:rPr kumimoji="1" lang="en-US" sz="1200" b="0" i="1" u="none" strike="noStrike" kern="1200" baseline="-25000" dirty="0" err="1" smtClean="0">
                <a:solidFill>
                  <a:schemeClr val="tx1"/>
                </a:solidFill>
                <a:latin typeface="Times New Roman" pitchFamily="18" charset="0"/>
                <a:ea typeface="+mn-ea"/>
                <a:cs typeface="+mn-cs"/>
              </a:rPr>
              <a:t>max</a:t>
            </a:r>
            <a:r>
              <a:rPr kumimoji="1" lang="en-US" sz="1200" b="0" i="0" u="none" strike="noStrike" kern="1200" baseline="0" dirty="0" smtClean="0">
                <a:solidFill>
                  <a:schemeClr val="tx1"/>
                </a:solidFill>
                <a:latin typeface="Times New Roman" pitchFamily="18" charset="0"/>
                <a:ea typeface="+mn-ea"/>
                <a:cs typeface="+mn-cs"/>
              </a:rPr>
              <a:t>) from the sigmoidal dimensionless flow function. With (</a:t>
            </a:r>
            <a:r>
              <a:rPr kumimoji="1" lang="en-US" sz="1200" b="0" i="1" u="none" strike="noStrike" kern="1200" baseline="0" dirty="0" smtClean="0">
                <a:solidFill>
                  <a:schemeClr val="tx1"/>
                </a:solidFill>
                <a:latin typeface="Times New Roman" pitchFamily="18" charset="0"/>
                <a:ea typeface="+mn-ea"/>
                <a:cs typeface="+mn-cs"/>
              </a:rPr>
              <a:t>φ</a:t>
            </a:r>
            <a:r>
              <a:rPr kumimoji="1" lang="en-US" sz="1200" b="0" i="0" u="none" strike="noStrike" kern="1200" baseline="0" dirty="0" smtClean="0">
                <a:solidFill>
                  <a:schemeClr val="tx1"/>
                </a:solidFill>
                <a:latin typeface="Times New Roman" pitchFamily="18" charset="0"/>
                <a:ea typeface="+mn-ea"/>
                <a:cs typeface="+mn-cs"/>
              </a:rPr>
              <a:t>(</a:t>
            </a:r>
            <a:r>
              <a:rPr kumimoji="1" lang="en-US" sz="1200" b="0" i="1" u="none" strike="noStrike" kern="1200" baseline="0" dirty="0" err="1" smtClean="0">
                <a:solidFill>
                  <a:schemeClr val="tx1"/>
                </a:solidFill>
                <a:latin typeface="Times New Roman" pitchFamily="18" charset="0"/>
                <a:ea typeface="+mn-ea"/>
                <a:cs typeface="+mn-cs"/>
              </a:rPr>
              <a:t>x</a:t>
            </a:r>
            <a:r>
              <a:rPr kumimoji="1" lang="en-US" sz="1200" b="0" i="1" u="none" strike="noStrike" kern="1200" baseline="-25000" dirty="0" err="1" smtClean="0">
                <a:solidFill>
                  <a:schemeClr val="tx1"/>
                </a:solidFill>
                <a:latin typeface="Times New Roman" pitchFamily="18" charset="0"/>
                <a:ea typeface="+mn-ea"/>
                <a:cs typeface="+mn-cs"/>
              </a:rPr>
              <a:t>fan</a:t>
            </a:r>
            <a:r>
              <a:rPr kumimoji="1" lang="en-US" sz="1200" b="0" i="0" u="none" strike="noStrike" kern="1200" baseline="0" dirty="0" smtClean="0">
                <a:solidFill>
                  <a:schemeClr val="tx1"/>
                </a:solidFill>
                <a:latin typeface="Times New Roman" pitchFamily="18" charset="0"/>
                <a:ea typeface="+mn-ea"/>
                <a:cs typeface="+mn-cs"/>
              </a:rPr>
              <a:t>) </a:t>
            </a:r>
            <a:r>
              <a:rPr kumimoji="1" lang="en-US" sz="1200" b="0" i="1" u="none" strike="noStrike" kern="1200" baseline="0" dirty="0" smtClean="0">
                <a:solidFill>
                  <a:schemeClr val="tx1"/>
                </a:solidFill>
                <a:latin typeface="Times New Roman" pitchFamily="18" charset="0"/>
                <a:ea typeface="+mn-ea"/>
                <a:cs typeface="+mn-cs"/>
              </a:rPr>
              <a:t>/ </a:t>
            </a:r>
            <a:r>
              <a:rPr kumimoji="1" lang="en-US" sz="1200" b="0" i="1" u="none" strike="noStrike" kern="1200" baseline="0" dirty="0" err="1" smtClean="0">
                <a:solidFill>
                  <a:schemeClr val="tx1"/>
                </a:solidFill>
                <a:latin typeface="Times New Roman" pitchFamily="18" charset="0"/>
                <a:ea typeface="+mn-ea"/>
                <a:cs typeface="+mn-cs"/>
              </a:rPr>
              <a:t>φ</a:t>
            </a:r>
            <a:r>
              <a:rPr kumimoji="1" lang="en-US" sz="1200" b="0" i="1" u="none" strike="noStrike" kern="1200" baseline="-25000" dirty="0" err="1" smtClean="0">
                <a:solidFill>
                  <a:schemeClr val="tx1"/>
                </a:solidFill>
                <a:latin typeface="Times New Roman" pitchFamily="18" charset="0"/>
                <a:ea typeface="+mn-ea"/>
                <a:cs typeface="+mn-cs"/>
              </a:rPr>
              <a:t>max</a:t>
            </a:r>
            <a:r>
              <a:rPr kumimoji="1" lang="en-US" sz="1200" b="0" i="0" u="none" strike="noStrike" kern="1200" baseline="0" dirty="0" smtClean="0">
                <a:solidFill>
                  <a:schemeClr val="tx1"/>
                </a:solidFill>
                <a:latin typeface="Times New Roman" pitchFamily="18" charset="0"/>
                <a:ea typeface="+mn-ea"/>
                <a:cs typeface="+mn-cs"/>
              </a:rPr>
              <a:t>) determined and knowing </a:t>
            </a:r>
            <a:r>
              <a:rPr kumimoji="1" lang="en-US" sz="1200" b="0" i="1" u="none" strike="noStrike" kern="1200" baseline="0" dirty="0" err="1" smtClean="0">
                <a:solidFill>
                  <a:schemeClr val="tx1"/>
                </a:solidFill>
                <a:latin typeface="Times New Roman" pitchFamily="18" charset="0"/>
                <a:ea typeface="+mn-ea"/>
                <a:cs typeface="+mn-cs"/>
              </a:rPr>
              <a:t>φ</a:t>
            </a:r>
            <a:r>
              <a:rPr kumimoji="1" lang="en-US" sz="1200" b="0" i="1" u="none" strike="noStrike" kern="1200" baseline="-25000" dirty="0" err="1" smtClean="0">
                <a:solidFill>
                  <a:schemeClr val="tx1"/>
                </a:solidFill>
                <a:latin typeface="Times New Roman" pitchFamily="18" charset="0"/>
                <a:ea typeface="+mn-ea"/>
                <a:cs typeface="+mn-cs"/>
              </a:rPr>
              <a:t>max</a:t>
            </a:r>
            <a:r>
              <a:rPr kumimoji="1" lang="en-US" sz="1200" b="0" i="0" u="none" strike="noStrike" kern="1200" baseline="0" dirty="0" smtClean="0">
                <a:solidFill>
                  <a:schemeClr val="tx1"/>
                </a:solidFill>
                <a:latin typeface="Times New Roman" pitchFamily="18" charset="0"/>
                <a:ea typeface="+mn-ea"/>
                <a:cs typeface="+mn-cs"/>
              </a:rPr>
              <a:t> for the fan, the dimensionless flow is: </a:t>
            </a:r>
            <a:r>
              <a:rPr kumimoji="1" lang="en-US" sz="1200" b="0" i="1" u="none" strike="noStrike" kern="1200" baseline="0" dirty="0" smtClean="0">
                <a:solidFill>
                  <a:schemeClr val="tx1"/>
                </a:solidFill>
                <a:latin typeface="Times New Roman" pitchFamily="18" charset="0"/>
                <a:ea typeface="+mn-ea"/>
                <a:cs typeface="+mn-cs"/>
              </a:rPr>
              <a:t>φ</a:t>
            </a:r>
            <a:r>
              <a:rPr kumimoji="1" lang="en-US" sz="1200" b="0" i="0" u="none" strike="noStrike" kern="1200" baseline="0" dirty="0" smtClean="0">
                <a:solidFill>
                  <a:schemeClr val="tx1"/>
                </a:solidFill>
                <a:latin typeface="Times New Roman" pitchFamily="18" charset="0"/>
                <a:ea typeface="+mn-ea"/>
                <a:cs typeface="+mn-cs"/>
              </a:rPr>
              <a:t>(</a:t>
            </a:r>
            <a:r>
              <a:rPr kumimoji="1" lang="en-US" sz="1200" b="0" i="1" u="none" strike="noStrike" kern="1200" baseline="0" dirty="0" err="1" smtClean="0">
                <a:solidFill>
                  <a:schemeClr val="tx1"/>
                </a:solidFill>
                <a:latin typeface="Times New Roman" pitchFamily="18" charset="0"/>
                <a:ea typeface="+mn-ea"/>
                <a:cs typeface="+mn-cs"/>
              </a:rPr>
              <a:t>x</a:t>
            </a:r>
            <a:r>
              <a:rPr kumimoji="1" lang="en-US" sz="1200" b="0" i="1" u="none" strike="noStrike" kern="1200" baseline="-25000" dirty="0" err="1" smtClean="0">
                <a:solidFill>
                  <a:schemeClr val="tx1"/>
                </a:solidFill>
                <a:latin typeface="Times New Roman" pitchFamily="18" charset="0"/>
                <a:ea typeface="+mn-ea"/>
                <a:cs typeface="+mn-cs"/>
              </a:rPr>
              <a:t>fan</a:t>
            </a:r>
            <a:r>
              <a:rPr kumimoji="1" lang="en-US" sz="1200" b="0" i="0" u="none" strike="noStrike" kern="1200" baseline="0" dirty="0" smtClean="0">
                <a:solidFill>
                  <a:schemeClr val="tx1"/>
                </a:solidFill>
                <a:latin typeface="Times New Roman" pitchFamily="18" charset="0"/>
                <a:ea typeface="+mn-ea"/>
                <a:cs typeface="+mn-cs"/>
              </a:rPr>
              <a:t>) = </a:t>
            </a:r>
            <a:r>
              <a:rPr kumimoji="1" lang="en-US" sz="1200" b="0" i="1" u="none" strike="noStrike" kern="1200" baseline="0" dirty="0" err="1" smtClean="0">
                <a:solidFill>
                  <a:schemeClr val="tx1"/>
                </a:solidFill>
                <a:latin typeface="Times New Roman" pitchFamily="18" charset="0"/>
                <a:ea typeface="+mn-ea"/>
                <a:cs typeface="+mn-cs"/>
              </a:rPr>
              <a:t>φ</a:t>
            </a:r>
            <a:r>
              <a:rPr kumimoji="1" lang="en-US" sz="1200" b="0" i="1" u="none" strike="noStrike" kern="1200" baseline="-25000" dirty="0" err="1" smtClean="0">
                <a:solidFill>
                  <a:schemeClr val="tx1"/>
                </a:solidFill>
                <a:latin typeface="Times New Roman" pitchFamily="18" charset="0"/>
                <a:ea typeface="+mn-ea"/>
                <a:cs typeface="+mn-cs"/>
              </a:rPr>
              <a:t>max</a:t>
            </a:r>
            <a:r>
              <a:rPr kumimoji="1" lang="en-US" sz="1200" b="0" i="1" u="none" strike="noStrike" kern="1200" baseline="0" dirty="0" smtClean="0">
                <a:solidFill>
                  <a:schemeClr val="tx1"/>
                </a:solidFill>
                <a:latin typeface="Times New Roman" pitchFamily="18" charset="0"/>
                <a:ea typeface="+mn-ea"/>
                <a:cs typeface="+mn-cs"/>
              </a:rPr>
              <a:t> </a:t>
            </a:r>
            <a:r>
              <a:rPr kumimoji="1" lang="en-US" sz="1200" b="0" i="0" u="none" strike="noStrike" kern="1200" baseline="0" dirty="0" smtClean="0">
                <a:solidFill>
                  <a:schemeClr val="tx1"/>
                </a:solidFill>
                <a:latin typeface="Times New Roman" pitchFamily="18" charset="0"/>
                <a:ea typeface="+mn-ea"/>
                <a:cs typeface="+mn-cs"/>
              </a:rPr>
              <a:t>[</a:t>
            </a:r>
            <a:r>
              <a:rPr kumimoji="1" lang="en-US" sz="1200" b="0" i="1" u="none" strike="noStrike" kern="1200" baseline="0" dirty="0" smtClean="0">
                <a:solidFill>
                  <a:schemeClr val="tx1"/>
                </a:solidFill>
                <a:latin typeface="Times New Roman" pitchFamily="18" charset="0"/>
                <a:ea typeface="+mn-ea"/>
                <a:cs typeface="+mn-cs"/>
              </a:rPr>
              <a:t>φ</a:t>
            </a:r>
            <a:r>
              <a:rPr kumimoji="1" lang="en-US" sz="1200" b="0" i="0" u="none" strike="noStrike" kern="1200" baseline="0" dirty="0" smtClean="0">
                <a:solidFill>
                  <a:schemeClr val="tx1"/>
                </a:solidFill>
                <a:latin typeface="Times New Roman" pitchFamily="18" charset="0"/>
                <a:ea typeface="+mn-ea"/>
                <a:cs typeface="+mn-cs"/>
              </a:rPr>
              <a:t>(</a:t>
            </a:r>
            <a:r>
              <a:rPr kumimoji="1" lang="en-US" sz="1200" b="0" i="1" u="none" strike="noStrike" kern="1200" baseline="0" dirty="0" err="1" smtClean="0">
                <a:solidFill>
                  <a:schemeClr val="tx1"/>
                </a:solidFill>
                <a:latin typeface="Times New Roman" pitchFamily="18" charset="0"/>
                <a:ea typeface="+mn-ea"/>
                <a:cs typeface="+mn-cs"/>
              </a:rPr>
              <a:t>x</a:t>
            </a:r>
            <a:r>
              <a:rPr kumimoji="1" lang="en-US" sz="1200" b="0" i="1" u="none" strike="noStrike" kern="1200" baseline="-25000" dirty="0" err="1" smtClean="0">
                <a:solidFill>
                  <a:schemeClr val="tx1"/>
                </a:solidFill>
                <a:latin typeface="Times New Roman" pitchFamily="18" charset="0"/>
                <a:ea typeface="+mn-ea"/>
                <a:cs typeface="+mn-cs"/>
              </a:rPr>
              <a:t>fan</a:t>
            </a:r>
            <a:r>
              <a:rPr kumimoji="1" lang="en-US" sz="1200" b="0" i="0" u="none" strike="noStrike" kern="1200" baseline="0" dirty="0" smtClean="0">
                <a:solidFill>
                  <a:schemeClr val="tx1"/>
                </a:solidFill>
                <a:latin typeface="Times New Roman" pitchFamily="18" charset="0"/>
                <a:ea typeface="+mn-ea"/>
                <a:cs typeface="+mn-cs"/>
              </a:rPr>
              <a:t>) </a:t>
            </a:r>
            <a:r>
              <a:rPr kumimoji="1" lang="en-US" sz="1200" b="0" i="1" u="none" strike="noStrike" kern="1200" baseline="0" dirty="0" smtClean="0">
                <a:solidFill>
                  <a:schemeClr val="tx1"/>
                </a:solidFill>
                <a:latin typeface="Times New Roman" pitchFamily="18" charset="0"/>
                <a:ea typeface="+mn-ea"/>
                <a:cs typeface="+mn-cs"/>
              </a:rPr>
              <a:t>/ </a:t>
            </a:r>
            <a:r>
              <a:rPr kumimoji="1" lang="en-US" sz="1200" b="0" i="1" u="none" strike="noStrike" kern="1200" baseline="0" dirty="0" err="1" smtClean="0">
                <a:solidFill>
                  <a:schemeClr val="tx1"/>
                </a:solidFill>
                <a:latin typeface="Times New Roman" pitchFamily="18" charset="0"/>
                <a:ea typeface="+mn-ea"/>
                <a:cs typeface="+mn-cs"/>
              </a:rPr>
              <a:t>φ</a:t>
            </a:r>
            <a:r>
              <a:rPr kumimoji="1" lang="en-US" sz="1200" b="0" i="1" u="none" strike="noStrike" kern="1200" baseline="-25000" dirty="0" err="1" smtClean="0">
                <a:solidFill>
                  <a:schemeClr val="tx1"/>
                </a:solidFill>
                <a:latin typeface="Times New Roman" pitchFamily="18" charset="0"/>
                <a:ea typeface="+mn-ea"/>
                <a:cs typeface="+mn-cs"/>
              </a:rPr>
              <a:t>max</a:t>
            </a:r>
            <a:r>
              <a:rPr kumimoji="1" lang="en-US" sz="1200" b="0" i="0" u="none" strike="noStrike" kern="1200" baseline="0" dirty="0" smtClean="0">
                <a:solidFill>
                  <a:schemeClr val="tx1"/>
                </a:solidFill>
                <a:latin typeface="Times New Roman" pitchFamily="18" charset="0"/>
                <a:ea typeface="+mn-ea"/>
                <a:cs typeface="+mn-cs"/>
              </a:rPr>
              <a:t>]. With </a:t>
            </a:r>
            <a:r>
              <a:rPr kumimoji="1" lang="en-US" sz="1200" b="0" i="1" u="none" strike="noStrike" kern="1200" baseline="0" dirty="0" smtClean="0">
                <a:solidFill>
                  <a:schemeClr val="tx1"/>
                </a:solidFill>
                <a:latin typeface="Times New Roman" pitchFamily="18" charset="0"/>
                <a:ea typeface="+mn-ea"/>
                <a:cs typeface="+mn-cs"/>
              </a:rPr>
              <a:t>φ</a:t>
            </a:r>
            <a:r>
              <a:rPr kumimoji="1" lang="en-US" sz="1200" b="0" i="0" u="none" strike="noStrike" kern="1200" baseline="0" dirty="0" smtClean="0">
                <a:solidFill>
                  <a:schemeClr val="tx1"/>
                </a:solidFill>
                <a:latin typeface="Times New Roman" pitchFamily="18" charset="0"/>
                <a:ea typeface="+mn-ea"/>
                <a:cs typeface="+mn-cs"/>
              </a:rPr>
              <a:t>(</a:t>
            </a:r>
            <a:r>
              <a:rPr kumimoji="1" lang="en-US" sz="1200" b="0" i="1" u="none" strike="noStrike" kern="1200" baseline="0" dirty="0" err="1" smtClean="0">
                <a:solidFill>
                  <a:schemeClr val="tx1"/>
                </a:solidFill>
                <a:latin typeface="Times New Roman" pitchFamily="18" charset="0"/>
                <a:ea typeface="+mn-ea"/>
                <a:cs typeface="+mn-cs"/>
              </a:rPr>
              <a:t>x</a:t>
            </a:r>
            <a:r>
              <a:rPr kumimoji="1" lang="en-US" sz="1200" b="0" i="1" u="none" strike="noStrike" kern="1200" baseline="-25000" dirty="0" err="1" smtClean="0">
                <a:solidFill>
                  <a:schemeClr val="tx1"/>
                </a:solidFill>
                <a:latin typeface="Times New Roman" pitchFamily="18" charset="0"/>
                <a:ea typeface="+mn-ea"/>
                <a:cs typeface="+mn-cs"/>
              </a:rPr>
              <a:t>fan</a:t>
            </a:r>
            <a:r>
              <a:rPr kumimoji="1" lang="en-US" sz="1200" b="0" i="0" u="none" strike="noStrike" kern="1200" baseline="0" dirty="0" smtClean="0">
                <a:solidFill>
                  <a:schemeClr val="tx1"/>
                </a:solidFill>
                <a:latin typeface="Times New Roman" pitchFamily="18" charset="0"/>
                <a:ea typeface="+mn-ea"/>
                <a:cs typeface="+mn-cs"/>
              </a:rPr>
              <a:t>) determined. the fan rotational speed (rad/s)  is: </a:t>
            </a:r>
            <a:r>
              <a:rPr kumimoji="1" lang="el-GR" sz="1200" b="0" i="1" u="none" strike="noStrike" kern="1200" baseline="0" dirty="0" smtClean="0">
                <a:solidFill>
                  <a:schemeClr val="tx1"/>
                </a:solidFill>
                <a:latin typeface="Times New Roman" pitchFamily="18" charset="0"/>
                <a:ea typeface="+mn-ea"/>
                <a:cs typeface="+mn-cs"/>
              </a:rPr>
              <a:t>ω</a:t>
            </a:r>
            <a:r>
              <a:rPr kumimoji="1" lang="en-US" sz="1200" b="0" i="1" u="none" strike="noStrike" kern="1200" baseline="-25000" dirty="0" smtClean="0">
                <a:solidFill>
                  <a:schemeClr val="tx1"/>
                </a:solidFill>
                <a:latin typeface="Times New Roman" pitchFamily="18" charset="0"/>
                <a:ea typeface="+mn-ea"/>
                <a:cs typeface="+mn-cs"/>
              </a:rPr>
              <a:t>fan</a:t>
            </a:r>
            <a:r>
              <a:rPr kumimoji="1" lang="en-US" sz="1200" b="0" i="1" u="none" strike="noStrike" kern="1200" baseline="0" dirty="0" smtClean="0">
                <a:solidFill>
                  <a:schemeClr val="tx1"/>
                </a:solidFill>
                <a:latin typeface="Times New Roman" pitchFamily="18" charset="0"/>
                <a:ea typeface="+mn-ea"/>
                <a:cs typeface="+mn-cs"/>
              </a:rPr>
              <a:t> = </a:t>
            </a:r>
            <a:r>
              <a:rPr kumimoji="1" lang="en-US" sz="1200" b="0" i="1" u="none" strike="noStrike" kern="1200" baseline="0" dirty="0" err="1" smtClean="0">
                <a:solidFill>
                  <a:schemeClr val="tx1"/>
                </a:solidFill>
                <a:latin typeface="Times New Roman" pitchFamily="18" charset="0"/>
                <a:ea typeface="+mn-ea"/>
                <a:cs typeface="+mn-cs"/>
              </a:rPr>
              <a:t>Q</a:t>
            </a:r>
            <a:r>
              <a:rPr kumimoji="1" lang="en-US" sz="1200" b="0" i="1" u="none" strike="noStrike" kern="1200" baseline="-25000" dirty="0" err="1" smtClean="0">
                <a:solidFill>
                  <a:schemeClr val="tx1"/>
                </a:solidFill>
                <a:latin typeface="Times New Roman" pitchFamily="18" charset="0"/>
                <a:ea typeface="+mn-ea"/>
                <a:cs typeface="+mn-cs"/>
              </a:rPr>
              <a:t>fan</a:t>
            </a:r>
            <a:r>
              <a:rPr kumimoji="1" lang="en-US" sz="1200" b="0" i="1" u="none" strike="noStrike" kern="1200" baseline="0" dirty="0" smtClean="0">
                <a:solidFill>
                  <a:schemeClr val="tx1"/>
                </a:solidFill>
                <a:latin typeface="Times New Roman" pitchFamily="18" charset="0"/>
                <a:ea typeface="+mn-ea"/>
                <a:cs typeface="+mn-cs"/>
              </a:rPr>
              <a:t> / [φ(</a:t>
            </a:r>
            <a:r>
              <a:rPr kumimoji="1" lang="en-US" sz="1200" b="0" i="1" u="none" strike="noStrike" kern="1200" baseline="0" dirty="0" err="1" smtClean="0">
                <a:solidFill>
                  <a:schemeClr val="tx1"/>
                </a:solidFill>
                <a:latin typeface="Times New Roman" pitchFamily="18" charset="0"/>
                <a:ea typeface="+mn-ea"/>
                <a:cs typeface="+mn-cs"/>
              </a:rPr>
              <a:t>x</a:t>
            </a:r>
            <a:r>
              <a:rPr kumimoji="1" lang="en-US" sz="1200" b="0" i="1" u="none" strike="noStrike" kern="1200" baseline="-25000" dirty="0" err="1" smtClean="0">
                <a:solidFill>
                  <a:schemeClr val="tx1"/>
                </a:solidFill>
                <a:latin typeface="Times New Roman" pitchFamily="18" charset="0"/>
                <a:ea typeface="+mn-ea"/>
                <a:cs typeface="+mn-cs"/>
              </a:rPr>
              <a:t>fan</a:t>
            </a:r>
            <a:r>
              <a:rPr kumimoji="1" lang="en-US" sz="1200" b="0" i="1" u="none" strike="noStrike" kern="1200" baseline="0" dirty="0" smtClean="0">
                <a:solidFill>
                  <a:schemeClr val="tx1"/>
                </a:solidFill>
                <a:latin typeface="Times New Roman" pitchFamily="18" charset="0"/>
                <a:ea typeface="+mn-ea"/>
                <a:cs typeface="+mn-cs"/>
              </a:rPr>
              <a:t>) * D</a:t>
            </a:r>
            <a:r>
              <a:rPr kumimoji="1" lang="en-US" sz="1200" b="0" i="1" u="none" strike="noStrike" kern="1200" baseline="30000" dirty="0" smtClean="0">
                <a:solidFill>
                  <a:schemeClr val="tx1"/>
                </a:solidFill>
                <a:latin typeface="Times New Roman" pitchFamily="18" charset="0"/>
                <a:ea typeface="+mn-ea"/>
                <a:cs typeface="+mn-cs"/>
              </a:rPr>
              <a:t>3</a:t>
            </a:r>
            <a:r>
              <a:rPr kumimoji="1" lang="en-US" sz="1200" b="0" i="1" u="none" strike="noStrike" kern="1200" baseline="-25000" dirty="0" smtClean="0">
                <a:solidFill>
                  <a:schemeClr val="tx1"/>
                </a:solidFill>
                <a:latin typeface="Times New Roman" pitchFamily="18" charset="0"/>
                <a:ea typeface="+mn-ea"/>
                <a:cs typeface="+mn-cs"/>
              </a:rPr>
              <a:t>fan</a:t>
            </a:r>
            <a:r>
              <a:rPr kumimoji="1" lang="en-US" sz="1200" b="0" i="1" u="none" strike="noStrike" kern="1200" baseline="0" dirty="0" smtClean="0">
                <a:solidFill>
                  <a:schemeClr val="tx1"/>
                </a:solidFill>
                <a:latin typeface="Times New Roman" pitchFamily="18" charset="0"/>
                <a:ea typeface="+mn-ea"/>
                <a:cs typeface="+mn-cs"/>
              </a:rPr>
              <a:t>]</a:t>
            </a:r>
            <a:r>
              <a:rPr kumimoji="1" lang="en-US" sz="1200" b="0" i="0" u="none" strike="noStrike" kern="1200" baseline="0" dirty="0" smtClean="0">
                <a:solidFill>
                  <a:schemeClr val="tx1"/>
                </a:solidFill>
                <a:latin typeface="Times New Roman" pitchFamily="18" charset="0"/>
                <a:ea typeface="+mn-ea"/>
                <a:cs typeface="+mn-cs"/>
              </a:rPr>
              <a:t>.</a:t>
            </a:r>
          </a:p>
          <a:p>
            <a:pPr>
              <a:spcBef>
                <a:spcPts val="0"/>
              </a:spcBef>
            </a:pPr>
            <a:endParaRPr lang="en-US" dirty="0"/>
          </a:p>
          <a:p>
            <a:pPr>
              <a:spcBef>
                <a:spcPts val="0"/>
              </a:spcBef>
            </a:pPr>
            <a:r>
              <a:rPr lang="en-US" dirty="0" smtClean="0"/>
              <a:t>Finally, knowing fan input power (</a:t>
            </a:r>
            <a:r>
              <a:rPr lang="en-US" i="1" dirty="0" err="1" smtClean="0"/>
              <a:t>H</a:t>
            </a:r>
            <a:r>
              <a:rPr lang="en-US" i="1" baseline="-25000" dirty="0" err="1" smtClean="0"/>
              <a:t>fan</a:t>
            </a:r>
            <a:r>
              <a:rPr lang="en-US" dirty="0" smtClean="0"/>
              <a:t>) and fan shaft speed (</a:t>
            </a:r>
            <a:r>
              <a:rPr lang="el-GR" i="1" dirty="0"/>
              <a:t>ω</a:t>
            </a:r>
            <a:r>
              <a:rPr lang="en-US" i="1" baseline="-25000" dirty="0"/>
              <a:t>fan</a:t>
            </a:r>
            <a:r>
              <a:rPr lang="en-US" dirty="0" smtClean="0"/>
              <a:t>), fan shaft torque (</a:t>
            </a:r>
            <a:r>
              <a:rPr lang="el-GR" i="1" dirty="0" smtClean="0">
                <a:latin typeface="Arial"/>
                <a:cs typeface="Arial"/>
              </a:rPr>
              <a:t>τ</a:t>
            </a:r>
            <a:r>
              <a:rPr lang="en-US" i="1" baseline="-25000" dirty="0" smtClean="0">
                <a:latin typeface="Arial"/>
                <a:cs typeface="Arial"/>
              </a:rPr>
              <a:t>fan</a:t>
            </a:r>
            <a:r>
              <a:rPr lang="en-US" dirty="0" smtClean="0"/>
              <a:t>) can be calculated as shown in the slide.</a:t>
            </a:r>
          </a:p>
        </p:txBody>
      </p:sp>
      <p:sp>
        <p:nvSpPr>
          <p:cNvPr id="4" name="Slide Number Placeholder 3"/>
          <p:cNvSpPr>
            <a:spLocks noGrp="1"/>
          </p:cNvSpPr>
          <p:nvPr>
            <p:ph type="sldNum" sz="quarter" idx="10"/>
          </p:nvPr>
        </p:nvSpPr>
        <p:spPr/>
        <p:txBody>
          <a:bodyPr/>
          <a:lstStyle/>
          <a:p>
            <a:pPr>
              <a:defRPr/>
            </a:pPr>
            <a:fld id="{46B79AC8-9974-447A-8C7C-BDE1945C7FC9}" type="slidenum">
              <a:rPr lang="en-US" smtClean="0"/>
              <a:pPr>
                <a:defRPr/>
              </a:pPr>
              <a:t>11</a:t>
            </a:fld>
            <a:endParaRPr lang="en-US"/>
          </a:p>
        </p:txBody>
      </p:sp>
    </p:spTree>
    <p:extLst>
      <p:ext uri="{BB962C8B-B14F-4D97-AF65-F5344CB8AC3E}">
        <p14:creationId xmlns:p14="http://schemas.microsoft.com/office/powerpoint/2010/main" val="14839199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0" fontAlgn="base" latinLnBrk="0" hangingPunct="0">
              <a:lnSpc>
                <a:spcPct val="100000"/>
              </a:lnSpc>
              <a:spcBef>
                <a:spcPts val="0"/>
              </a:spcBef>
              <a:spcAft>
                <a:spcPct val="0"/>
              </a:spcAft>
              <a:buClrTx/>
              <a:buSzTx/>
              <a:buFontTx/>
              <a:buNone/>
              <a:tabLst/>
              <a:defRPr/>
            </a:pPr>
            <a:r>
              <a:rPr kumimoji="1" lang="en-US" sz="1200" b="0" i="0" u="none" strike="noStrike" kern="1200" baseline="0" dirty="0" smtClean="0">
                <a:solidFill>
                  <a:schemeClr val="tx1"/>
                </a:solidFill>
                <a:latin typeface="Times New Roman" pitchFamily="18" charset="0"/>
                <a:ea typeface="+mn-ea"/>
                <a:cs typeface="+mn-cs"/>
              </a:rPr>
              <a:t>Belt drive efficiency depends on the product of torque and speed. </a:t>
            </a:r>
            <a:r>
              <a:rPr lang="en-US" dirty="0" smtClean="0"/>
              <a:t>There are many design and operation variables that affect belt drive efficiency. They include: belt type and cross-section, pulley diameters, shaft to shaft distance, power delivered, and service (oversizing) factor. As a result, belt drive efficiency depends on the specific design and operating point of the belt drive system.</a:t>
            </a:r>
          </a:p>
          <a:p>
            <a:pPr marL="0" marR="0" indent="0" algn="l" defTabSz="914400" rtl="0" eaLnBrk="0" fontAlgn="base" latinLnBrk="0" hangingPunct="0">
              <a:lnSpc>
                <a:spcPct val="100000"/>
              </a:lnSpc>
              <a:spcBef>
                <a:spcPts val="0"/>
              </a:spcBef>
              <a:spcAft>
                <a:spcPct val="0"/>
              </a:spcAft>
              <a:buClrTx/>
              <a:buSzTx/>
              <a:buFontTx/>
              <a:buNone/>
              <a:tabLst/>
              <a:defRPr/>
            </a:pPr>
            <a:endParaRPr lang="en-US" dirty="0" smtClean="0"/>
          </a:p>
          <a:p>
            <a:pPr marL="0" marR="0" indent="0" algn="l" defTabSz="914400" rtl="0" eaLnBrk="0" fontAlgn="base" latinLnBrk="0" hangingPunct="0">
              <a:lnSpc>
                <a:spcPct val="100000"/>
              </a:lnSpc>
              <a:spcBef>
                <a:spcPts val="0"/>
              </a:spcBef>
              <a:spcAft>
                <a:spcPct val="0"/>
              </a:spcAft>
              <a:buClrTx/>
              <a:buSzTx/>
              <a:buFontTx/>
              <a:buNone/>
              <a:tabLst/>
              <a:defRPr/>
            </a:pPr>
            <a:r>
              <a:rPr lang="en-US" dirty="0" smtClean="0"/>
              <a:t>The results of an unpublished experiment conducted at Lawrence Berkeley National Laboratory in 2013 is provided on the next slide to illustrate that belt efficiency decreases substantially with speed and load. The tested system (shown above) was a centrifugal DWDI backward-inclined fan driven by a 30 </a:t>
            </a:r>
            <a:r>
              <a:rPr lang="en-US" dirty="0" err="1" smtClean="0"/>
              <a:t>hp</a:t>
            </a:r>
            <a:r>
              <a:rPr lang="en-US" dirty="0" smtClean="0"/>
              <a:t> (22 kW) variable-speed electric motor (rated at 1770 rpm); shaft to shaft centerline span</a:t>
            </a:r>
            <a:r>
              <a:rPr lang="en-US" baseline="0" dirty="0" smtClean="0"/>
              <a:t> was</a:t>
            </a:r>
            <a:r>
              <a:rPr lang="en-US" dirty="0" smtClean="0"/>
              <a:t> 48.75 in (1.24 m). The pulleys are three-groove types: fan, 18.75 in. (476 mm) OD and motor, 9.75 in. (248 mm) OD. They were aligned using a reflective laser optical system. The initial tension of each of the three V-belts was set to manufacturer specifications using a deflecting belt tension gauge and was confirmed with a sonic tension meter. </a:t>
            </a:r>
            <a:r>
              <a:rPr kumimoji="1" lang="en-US" sz="1200" b="0" i="0" u="none" strike="noStrike" kern="1200" baseline="0" dirty="0" smtClean="0">
                <a:solidFill>
                  <a:schemeClr val="tx1"/>
                </a:solidFill>
                <a:latin typeface="Times New Roman" pitchFamily="18" charset="0"/>
                <a:ea typeface="+mn-ea"/>
                <a:cs typeface="+mn-cs"/>
              </a:rPr>
              <a:t>Fan shaft and motor shaft torque and speed were measured using two pulley torque and speed meters (custom-made, factory-calibrated). Modified pulley hubs each include a strain gauge. An associated shaft-end-mounted stationary instrument package is connected to the strain gauge through slip rings and includes an optical speed encoder. Sensor outputs were recorded using a digital logging </a:t>
            </a:r>
            <a:r>
              <a:rPr kumimoji="1" lang="en-US" sz="1200" b="0" i="0" u="none" strike="noStrike" kern="1200" baseline="0" dirty="0" err="1" smtClean="0">
                <a:solidFill>
                  <a:schemeClr val="tx1"/>
                </a:solidFill>
                <a:latin typeface="Times New Roman" pitchFamily="18" charset="0"/>
                <a:ea typeface="+mn-ea"/>
                <a:cs typeface="+mn-cs"/>
              </a:rPr>
              <a:t>multimeter</a:t>
            </a:r>
            <a:r>
              <a:rPr kumimoji="1" lang="en-US" sz="1200" b="0" i="0" u="none" strike="noStrike" kern="1200" baseline="0" dirty="0" smtClean="0">
                <a:solidFill>
                  <a:schemeClr val="tx1"/>
                </a:solidFill>
                <a:latin typeface="Times New Roman" pitchFamily="18" charset="0"/>
                <a:ea typeface="+mn-ea"/>
                <a:cs typeface="+mn-cs"/>
              </a:rPr>
              <a:t>.</a:t>
            </a:r>
            <a:endParaRPr lang="en-US" dirty="0" smtClean="0"/>
          </a:p>
        </p:txBody>
      </p:sp>
      <p:sp>
        <p:nvSpPr>
          <p:cNvPr id="4" name="Slide Number Placeholder 3"/>
          <p:cNvSpPr>
            <a:spLocks noGrp="1"/>
          </p:cNvSpPr>
          <p:nvPr>
            <p:ph type="sldNum" sz="quarter" idx="10"/>
          </p:nvPr>
        </p:nvSpPr>
        <p:spPr/>
        <p:txBody>
          <a:bodyPr/>
          <a:lstStyle/>
          <a:p>
            <a:pPr>
              <a:defRPr/>
            </a:pPr>
            <a:fld id="{46B79AC8-9974-447A-8C7C-BDE1945C7FC9}" type="slidenum">
              <a:rPr lang="en-US" smtClean="0"/>
              <a:pPr>
                <a:defRPr/>
              </a:pPr>
              <a:t>12</a:t>
            </a:fld>
            <a:endParaRPr lang="en-US"/>
          </a:p>
        </p:txBody>
      </p:sp>
    </p:spTree>
    <p:extLst>
      <p:ext uri="{BB962C8B-B14F-4D97-AF65-F5344CB8AC3E}">
        <p14:creationId xmlns:p14="http://schemas.microsoft.com/office/powerpoint/2010/main" val="14839199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Bef>
                <a:spcPts val="0"/>
              </a:spcBef>
            </a:pPr>
            <a:r>
              <a:rPr lang="en-US" dirty="0" smtClean="0"/>
              <a:t>AMCA 207 already contains a model for belt efficiency.</a:t>
            </a:r>
            <a:r>
              <a:rPr lang="en-US" baseline="0" dirty="0" smtClean="0"/>
              <a:t> It is</a:t>
            </a:r>
            <a:r>
              <a:rPr lang="en-US" dirty="0" smtClean="0"/>
              <a:t> derived from data in AMCA Publication 203 for three maximum efficiency (</a:t>
            </a:r>
            <a:r>
              <a:rPr lang="en-US" i="1" dirty="0" err="1" smtClean="0"/>
              <a:t>η</a:t>
            </a:r>
            <a:r>
              <a:rPr lang="en-US" i="1" baseline="-25000" dirty="0" err="1" smtClean="0"/>
              <a:t>belt,max</a:t>
            </a:r>
            <a:r>
              <a:rPr lang="en-US" dirty="0" smtClean="0"/>
              <a:t>) curves for belts (low, medium, and high efficiency) as a function of </a:t>
            </a:r>
            <a:r>
              <a:rPr lang="en-US" i="0" u="sng" dirty="0" smtClean="0"/>
              <a:t>maximum</a:t>
            </a:r>
            <a:r>
              <a:rPr lang="en-US" dirty="0" smtClean="0"/>
              <a:t> fan shaft power). That set of efficiency curves is reportedly based on belt drive loss data from over 400 tests.</a:t>
            </a:r>
          </a:p>
          <a:p>
            <a:pPr>
              <a:spcBef>
                <a:spcPts val="0"/>
              </a:spcBef>
            </a:pPr>
            <a:endParaRPr lang="en-US" dirty="0" smtClean="0"/>
          </a:p>
          <a:p>
            <a:pPr>
              <a:spcBef>
                <a:spcPts val="0"/>
              </a:spcBef>
            </a:pPr>
            <a:r>
              <a:rPr lang="en-US" dirty="0" smtClean="0"/>
              <a:t>The maximum belt efficiency, however, does not represent part-load belt efficiency. Part-load models are needed, because part-load efficiency can fall off rapidly at low load (as shown here) and many systems operate occasionally (and some much of the time) at low loads (as will be discussed later). </a:t>
            </a:r>
            <a:r>
              <a:rPr lang="en-US" dirty="0" err="1" smtClean="0"/>
              <a:t>EnergyPlus</a:t>
            </a:r>
            <a:r>
              <a:rPr lang="en-US" dirty="0" smtClean="0"/>
              <a:t> provides a normalized part-load belt efficiency model based on very limited data to modify the maximum efficiency of the belt (as derived from the AMCA 203 data). ASHRAE Research Project 1769, which has</a:t>
            </a:r>
            <a:r>
              <a:rPr lang="en-US" baseline="0" dirty="0" smtClean="0"/>
              <a:t> recently been released for bid, seeks to improve upon these models.</a:t>
            </a:r>
          </a:p>
        </p:txBody>
      </p:sp>
      <p:sp>
        <p:nvSpPr>
          <p:cNvPr id="4" name="Slide Number Placeholder 3"/>
          <p:cNvSpPr>
            <a:spLocks noGrp="1"/>
          </p:cNvSpPr>
          <p:nvPr>
            <p:ph type="sldNum" sz="quarter" idx="10"/>
          </p:nvPr>
        </p:nvSpPr>
        <p:spPr/>
        <p:txBody>
          <a:bodyPr/>
          <a:lstStyle/>
          <a:p>
            <a:pPr>
              <a:defRPr/>
            </a:pPr>
            <a:fld id="{46B79AC8-9974-447A-8C7C-BDE1945C7FC9}" type="slidenum">
              <a:rPr lang="en-US" smtClean="0"/>
              <a:pPr>
                <a:defRPr/>
              </a:pPr>
              <a:t>13</a:t>
            </a:fld>
            <a:endParaRPr lang="en-US"/>
          </a:p>
        </p:txBody>
      </p:sp>
    </p:spTree>
    <p:extLst>
      <p:ext uri="{BB962C8B-B14F-4D97-AF65-F5344CB8AC3E}">
        <p14:creationId xmlns:p14="http://schemas.microsoft.com/office/powerpoint/2010/main" val="14839199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0" fontAlgn="base" latinLnBrk="0" hangingPunct="0">
              <a:lnSpc>
                <a:spcPct val="100000"/>
              </a:lnSpc>
              <a:spcBef>
                <a:spcPts val="0"/>
              </a:spcBef>
              <a:spcAft>
                <a:spcPct val="0"/>
              </a:spcAft>
              <a:buClrTx/>
              <a:buSzTx/>
              <a:buFontTx/>
              <a:buNone/>
              <a:tabLst/>
              <a:defRPr/>
            </a:pPr>
            <a:r>
              <a:rPr kumimoji="1" lang="en-US" sz="1200" b="0" i="0" u="none" strike="noStrike" kern="1200" baseline="0" dirty="0" smtClean="0">
                <a:solidFill>
                  <a:schemeClr val="tx1"/>
                </a:solidFill>
                <a:latin typeface="Times New Roman" pitchFamily="18" charset="0"/>
                <a:ea typeface="+mn-ea"/>
                <a:cs typeface="+mn-cs"/>
              </a:rPr>
              <a:t>Motor efficiency depends in part on the motor size (output power) and on the number of poles (which determines the synchronous speed of the motor). As shown here, larger motors with fewer poles have greater efficiency.</a:t>
            </a:r>
          </a:p>
          <a:p>
            <a:pPr marL="0" marR="0" indent="0" algn="l" defTabSz="914400" rtl="0" eaLnBrk="0" fontAlgn="base" latinLnBrk="0" hangingPunct="0">
              <a:lnSpc>
                <a:spcPct val="100000"/>
              </a:lnSpc>
              <a:spcBef>
                <a:spcPts val="0"/>
              </a:spcBef>
              <a:spcAft>
                <a:spcPct val="0"/>
              </a:spcAft>
              <a:buClrTx/>
              <a:buSzTx/>
              <a:buFontTx/>
              <a:buNone/>
              <a:tabLst/>
              <a:defRPr/>
            </a:pPr>
            <a:endParaRPr lang="en-US" dirty="0"/>
          </a:p>
          <a:p>
            <a:pPr>
              <a:spcBef>
                <a:spcPts val="0"/>
              </a:spcBef>
              <a:defRPr/>
            </a:pPr>
            <a:r>
              <a:rPr lang="en-US" dirty="0"/>
              <a:t>Ref: DOE. 2003. “</a:t>
            </a:r>
            <a:r>
              <a:rPr lang="en-US" dirty="0" err="1"/>
              <a:t>MotorMaster</a:t>
            </a:r>
            <a:r>
              <a:rPr lang="en-US" dirty="0"/>
              <a:t> 4.0 User Guide”. U.S. Department of Energy, Industrial Technologies Program. </a:t>
            </a:r>
          </a:p>
        </p:txBody>
      </p:sp>
      <p:sp>
        <p:nvSpPr>
          <p:cNvPr id="4" name="Slide Number Placeholder 3"/>
          <p:cNvSpPr>
            <a:spLocks noGrp="1"/>
          </p:cNvSpPr>
          <p:nvPr>
            <p:ph type="sldNum" sz="quarter" idx="10"/>
          </p:nvPr>
        </p:nvSpPr>
        <p:spPr/>
        <p:txBody>
          <a:bodyPr/>
          <a:lstStyle/>
          <a:p>
            <a:pPr>
              <a:defRPr/>
            </a:pPr>
            <a:fld id="{46B79AC8-9974-447A-8C7C-BDE1945C7FC9}" type="slidenum">
              <a:rPr lang="en-US" smtClean="0"/>
              <a:pPr>
                <a:defRPr/>
              </a:pPr>
              <a:t>14</a:t>
            </a:fld>
            <a:endParaRPr lang="en-US"/>
          </a:p>
        </p:txBody>
      </p:sp>
    </p:spTree>
    <p:extLst>
      <p:ext uri="{BB962C8B-B14F-4D97-AF65-F5344CB8AC3E}">
        <p14:creationId xmlns:p14="http://schemas.microsoft.com/office/powerpoint/2010/main" val="14839199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Bef>
                <a:spcPts val="0"/>
              </a:spcBef>
            </a:pPr>
            <a:r>
              <a:rPr kumimoji="1" lang="en-US" sz="1200" b="0" i="0" u="none" strike="noStrike" kern="1200" baseline="0" dirty="0" smtClean="0">
                <a:solidFill>
                  <a:schemeClr val="tx1"/>
                </a:solidFill>
                <a:latin typeface="Times New Roman" pitchFamily="18" charset="0"/>
                <a:ea typeface="+mn-ea"/>
                <a:cs typeface="+mn-cs"/>
              </a:rPr>
              <a:t>Many manufacturers and engineers assume that VFD efficiency is constant, but there are constant power losses from cooling fans and electric circuit excitations, as well as variable losses that are a product of switching and lead losses. Published data about VFD efficiency at part-loads are limited. The most readily available “data” are provided by DOE, a sample of which is shown here. Other data collected by Krukowski and Wray (2013) in a survey of VFD manufacturers are also shown here.</a:t>
            </a:r>
          </a:p>
          <a:p>
            <a:pPr>
              <a:spcBef>
                <a:spcPts val="0"/>
              </a:spcBef>
            </a:pPr>
            <a:endParaRPr kumimoji="1" lang="en-US" sz="1200" b="0" i="0" u="none" strike="noStrike" kern="1200" baseline="0" dirty="0" smtClean="0">
              <a:solidFill>
                <a:schemeClr val="tx1"/>
              </a:solidFill>
              <a:latin typeface="Times New Roman" pitchFamily="18" charset="0"/>
              <a:ea typeface="+mn-ea"/>
              <a:cs typeface="+mn-cs"/>
            </a:endParaRPr>
          </a:p>
          <a:p>
            <a:pPr>
              <a:spcBef>
                <a:spcPts val="0"/>
              </a:spcBef>
            </a:pPr>
            <a:r>
              <a:rPr kumimoji="1" lang="en-US" sz="1200" b="0" i="0" u="none" strike="noStrike" kern="1200" baseline="0" dirty="0" smtClean="0">
                <a:solidFill>
                  <a:schemeClr val="tx1"/>
                </a:solidFill>
                <a:latin typeface="Times New Roman" pitchFamily="18" charset="0"/>
                <a:ea typeface="+mn-ea"/>
                <a:cs typeface="+mn-cs"/>
              </a:rPr>
              <a:t>Available test procedures were only described anecdotally by the VFD manufacturers surveyed by Krukowski and Wray. The lack of a verified and standardized procedure at that time makes a direct comparison of the obtained datasets less useful and may account for a lack of consistency in trends in the datasets. ASHRAE SPC 222P (based on the recently developed method</a:t>
            </a:r>
            <a:r>
              <a:rPr kumimoji="1" lang="en-US" sz="1200" b="0" i="0" u="none" strike="noStrike" kern="1200" dirty="0" smtClean="0">
                <a:solidFill>
                  <a:schemeClr val="tx1"/>
                </a:solidFill>
                <a:latin typeface="Times New Roman" pitchFamily="18" charset="0"/>
                <a:ea typeface="+mn-ea"/>
                <a:cs typeface="+mn-cs"/>
              </a:rPr>
              <a:t> of test</a:t>
            </a:r>
            <a:r>
              <a:rPr lang="en-US" dirty="0"/>
              <a:t> </a:t>
            </a:r>
            <a:r>
              <a:rPr kumimoji="1" lang="en-US" sz="1200" b="0" i="0" u="none" strike="noStrike" kern="1200" baseline="0" dirty="0" smtClean="0">
                <a:solidFill>
                  <a:schemeClr val="tx1"/>
                </a:solidFill>
                <a:latin typeface="Times New Roman" pitchFamily="18" charset="0"/>
                <a:ea typeface="+mn-ea"/>
                <a:cs typeface="+mn-cs"/>
              </a:rPr>
              <a:t>in AHRI 1210) is nearing completion, and will provide a standardized method of test for determining </a:t>
            </a:r>
            <a:r>
              <a:rPr kumimoji="1" lang="en-US" sz="1200" b="0" i="1" u="none" strike="noStrike" kern="1200" baseline="0" dirty="0" smtClean="0">
                <a:solidFill>
                  <a:schemeClr val="tx1"/>
                </a:solidFill>
                <a:latin typeface="Times New Roman" pitchFamily="18" charset="0"/>
                <a:ea typeface="+mn-ea"/>
                <a:cs typeface="+mn-cs"/>
              </a:rPr>
              <a:t>combined</a:t>
            </a:r>
            <a:r>
              <a:rPr kumimoji="1" lang="en-US" sz="1200" b="0" i="0" u="none" strike="noStrike" kern="1200" baseline="0" dirty="0" smtClean="0">
                <a:solidFill>
                  <a:schemeClr val="tx1"/>
                </a:solidFill>
                <a:latin typeface="Times New Roman" pitchFamily="18" charset="0"/>
                <a:ea typeface="+mn-ea"/>
                <a:cs typeface="+mn-cs"/>
              </a:rPr>
              <a:t> motor and VFD efficiency.</a:t>
            </a:r>
            <a:endParaRPr lang="en-US" dirty="0"/>
          </a:p>
        </p:txBody>
      </p:sp>
      <p:sp>
        <p:nvSpPr>
          <p:cNvPr id="4" name="Slide Number Placeholder 3"/>
          <p:cNvSpPr>
            <a:spLocks noGrp="1"/>
          </p:cNvSpPr>
          <p:nvPr>
            <p:ph type="sldNum" sz="quarter" idx="10"/>
          </p:nvPr>
        </p:nvSpPr>
        <p:spPr/>
        <p:txBody>
          <a:bodyPr/>
          <a:lstStyle/>
          <a:p>
            <a:pPr>
              <a:defRPr/>
            </a:pPr>
            <a:fld id="{46B79AC8-9974-447A-8C7C-BDE1945C7FC9}" type="slidenum">
              <a:rPr lang="en-US" smtClean="0"/>
              <a:pPr>
                <a:defRPr/>
              </a:pPr>
              <a:t>15</a:t>
            </a:fld>
            <a:endParaRPr lang="en-US"/>
          </a:p>
        </p:txBody>
      </p:sp>
    </p:spTree>
    <p:extLst>
      <p:ext uri="{BB962C8B-B14F-4D97-AF65-F5344CB8AC3E}">
        <p14:creationId xmlns:p14="http://schemas.microsoft.com/office/powerpoint/2010/main" val="114412635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Bef>
                <a:spcPts val="0"/>
              </a:spcBef>
            </a:pPr>
            <a:r>
              <a:rPr kumimoji="1" lang="en-US" sz="1200" b="0" i="0" u="none" strike="noStrike" kern="1200" baseline="0" dirty="0" smtClean="0">
                <a:solidFill>
                  <a:schemeClr val="tx1"/>
                </a:solidFill>
                <a:latin typeface="Times New Roman" pitchFamily="18" charset="0"/>
                <a:ea typeface="+mn-ea"/>
                <a:cs typeface="+mn-cs"/>
              </a:rPr>
              <a:t>The curves here represent a commercially available 18 in. (460 mm) diameter double-width double-inlet backward-inclined airfoil centrifugal supply fan; a medium efficiency V-belt; a high efficiency motor; a VFD with a 50 </a:t>
            </a:r>
            <a:r>
              <a:rPr kumimoji="1" lang="en-US" sz="1200" b="0" i="0" u="none" strike="noStrike" kern="1200" baseline="0" dirty="0" err="1" smtClean="0">
                <a:solidFill>
                  <a:schemeClr val="tx1"/>
                </a:solidFill>
                <a:latin typeface="Times New Roman" pitchFamily="18" charset="0"/>
                <a:ea typeface="+mn-ea"/>
                <a:cs typeface="+mn-cs"/>
              </a:rPr>
              <a:t>hp</a:t>
            </a:r>
            <a:r>
              <a:rPr kumimoji="1" lang="en-US" sz="1200" b="0" i="0" u="none" strike="noStrike" kern="1200" baseline="0" dirty="0" smtClean="0">
                <a:solidFill>
                  <a:schemeClr val="tx1"/>
                </a:solidFill>
                <a:latin typeface="Times New Roman" pitchFamily="18" charset="0"/>
                <a:ea typeface="+mn-ea"/>
                <a:cs typeface="+mn-cs"/>
              </a:rPr>
              <a:t> (37 kW) rated output; and a variable air volume (VAV) supply air distribution system with coil and filter elements and a duct static pressure </a:t>
            </a:r>
            <a:r>
              <a:rPr kumimoji="1" lang="en-US" sz="1200" b="0" i="0" u="none" strike="noStrike" kern="1200" baseline="0" dirty="0" err="1" smtClean="0">
                <a:solidFill>
                  <a:schemeClr val="tx1"/>
                </a:solidFill>
                <a:latin typeface="Times New Roman" pitchFamily="18" charset="0"/>
                <a:ea typeface="+mn-ea"/>
                <a:cs typeface="+mn-cs"/>
              </a:rPr>
              <a:t>setpoint</a:t>
            </a:r>
            <a:r>
              <a:rPr kumimoji="1" lang="en-US" sz="1200" b="0" i="0" u="none" strike="noStrike" kern="1200" baseline="0" dirty="0" smtClean="0">
                <a:solidFill>
                  <a:schemeClr val="tx1"/>
                </a:solidFill>
                <a:latin typeface="Times New Roman" pitchFamily="18" charset="0"/>
                <a:ea typeface="+mn-ea"/>
                <a:cs typeface="+mn-cs"/>
              </a:rPr>
              <a:t> of 1 in. </a:t>
            </a:r>
            <a:r>
              <a:rPr kumimoji="1" lang="en-US" sz="1200" b="0" i="0" u="none" strike="noStrike" kern="1200" baseline="0" dirty="0" err="1" smtClean="0">
                <a:solidFill>
                  <a:schemeClr val="tx1"/>
                </a:solidFill>
                <a:latin typeface="Times New Roman" pitchFamily="18" charset="0"/>
                <a:ea typeface="+mn-ea"/>
                <a:cs typeface="+mn-cs"/>
              </a:rPr>
              <a:t>w.c.</a:t>
            </a:r>
            <a:r>
              <a:rPr kumimoji="1" lang="en-US" sz="1200" b="0" i="0" u="none" strike="noStrike" kern="1200" baseline="0" dirty="0" smtClean="0">
                <a:solidFill>
                  <a:schemeClr val="tx1"/>
                </a:solidFill>
                <a:latin typeface="Times New Roman" pitchFamily="18" charset="0"/>
                <a:ea typeface="+mn-ea"/>
                <a:cs typeface="+mn-cs"/>
              </a:rPr>
              <a:t> (249 Pa). In SI units, the system curve used here has the form:  </a:t>
            </a:r>
            <a:r>
              <a:rPr kumimoji="1" lang="en-US" sz="1200" b="0" i="0" u="none" strike="noStrike" kern="1200" baseline="0" dirty="0" err="1" smtClean="0">
                <a:solidFill>
                  <a:schemeClr val="tx1"/>
                </a:solidFill>
                <a:latin typeface="Times New Roman" pitchFamily="18" charset="0"/>
                <a:ea typeface="+mn-ea"/>
                <a:cs typeface="+mn-cs"/>
              </a:rPr>
              <a:t>Δ</a:t>
            </a:r>
            <a:r>
              <a:rPr kumimoji="1" lang="en-US" sz="1200" b="0" i="1" u="none" strike="noStrike" kern="1200" baseline="0" dirty="0" err="1" smtClean="0">
                <a:solidFill>
                  <a:schemeClr val="tx1"/>
                </a:solidFill>
                <a:latin typeface="Times New Roman" pitchFamily="18" charset="0"/>
                <a:ea typeface="+mn-ea"/>
                <a:cs typeface="+mn-cs"/>
              </a:rPr>
              <a:t>p</a:t>
            </a:r>
            <a:r>
              <a:rPr kumimoji="1" lang="en-US" sz="1200" b="0" i="0" u="none" strike="noStrike" kern="1200" baseline="0" dirty="0" smtClean="0">
                <a:solidFill>
                  <a:schemeClr val="tx1"/>
                </a:solidFill>
                <a:latin typeface="Times New Roman" pitchFamily="18" charset="0"/>
                <a:ea typeface="+mn-ea"/>
                <a:cs typeface="+mn-cs"/>
              </a:rPr>
              <a:t> = 42.2 </a:t>
            </a:r>
            <a:r>
              <a:rPr kumimoji="1" lang="en-US" sz="1200" b="0" i="1" u="none" strike="noStrike" kern="1200" baseline="0" dirty="0" smtClean="0">
                <a:solidFill>
                  <a:schemeClr val="tx1"/>
                </a:solidFill>
                <a:latin typeface="Times New Roman" pitchFamily="18" charset="0"/>
                <a:ea typeface="+mn-ea"/>
                <a:cs typeface="+mn-cs"/>
              </a:rPr>
              <a:t>Q</a:t>
            </a:r>
            <a:r>
              <a:rPr kumimoji="1" lang="en-US" sz="1200" b="0" i="0" u="none" strike="noStrike" kern="1200" baseline="30000" dirty="0" smtClean="0">
                <a:solidFill>
                  <a:schemeClr val="tx1"/>
                </a:solidFill>
                <a:latin typeface="Times New Roman" pitchFamily="18" charset="0"/>
                <a:ea typeface="+mn-ea"/>
                <a:cs typeface="+mn-cs"/>
              </a:rPr>
              <a:t>2</a:t>
            </a:r>
            <a:r>
              <a:rPr kumimoji="1" lang="en-US" sz="1200" b="0" i="0" u="none" strike="noStrike" kern="1200" baseline="0" dirty="0" smtClean="0">
                <a:solidFill>
                  <a:schemeClr val="tx1"/>
                </a:solidFill>
                <a:latin typeface="Times New Roman" pitchFamily="18" charset="0"/>
                <a:ea typeface="+mn-ea"/>
                <a:cs typeface="+mn-cs"/>
              </a:rPr>
              <a:t> + 295 </a:t>
            </a:r>
            <a:r>
              <a:rPr kumimoji="1" lang="en-US" sz="1200" b="0" i="1" u="none" strike="noStrike" kern="1200" baseline="0" dirty="0" smtClean="0">
                <a:solidFill>
                  <a:schemeClr val="tx1"/>
                </a:solidFill>
                <a:latin typeface="Times New Roman" pitchFamily="18" charset="0"/>
                <a:ea typeface="+mn-ea"/>
                <a:cs typeface="+mn-cs"/>
              </a:rPr>
              <a:t>Q</a:t>
            </a:r>
            <a:r>
              <a:rPr kumimoji="1" lang="en-US" sz="1200" b="0" i="0" u="none" strike="noStrike" kern="1200" baseline="0" dirty="0" smtClean="0">
                <a:solidFill>
                  <a:schemeClr val="tx1"/>
                </a:solidFill>
                <a:latin typeface="Times New Roman" pitchFamily="18" charset="0"/>
                <a:ea typeface="+mn-ea"/>
                <a:cs typeface="+mn-cs"/>
              </a:rPr>
              <a:t> + 249</a:t>
            </a:r>
            <a:r>
              <a:rPr kumimoji="1" lang="fr-FR" sz="1200" b="0" i="0" u="none" strike="noStrike" kern="1200" baseline="0" dirty="0" smtClean="0">
                <a:solidFill>
                  <a:schemeClr val="tx1"/>
                </a:solidFill>
                <a:latin typeface="Times New Roman" pitchFamily="18" charset="0"/>
                <a:ea typeface="+mn-ea"/>
                <a:cs typeface="+mn-cs"/>
              </a:rPr>
              <a:t> </a:t>
            </a:r>
            <a:r>
              <a:rPr kumimoji="1" lang="en-US" sz="1200" b="0" i="0" u="none" strike="noStrike" kern="1200" baseline="0" dirty="0" smtClean="0">
                <a:solidFill>
                  <a:schemeClr val="tx1"/>
                </a:solidFill>
                <a:latin typeface="Times New Roman" pitchFamily="18" charset="0"/>
                <a:ea typeface="+mn-ea"/>
                <a:cs typeface="+mn-cs"/>
              </a:rPr>
              <a:t>where </a:t>
            </a:r>
            <a:r>
              <a:rPr kumimoji="1" lang="en-US" sz="1200" b="0" i="0" u="none" strike="noStrike" kern="1200" baseline="0" dirty="0" err="1" smtClean="0">
                <a:solidFill>
                  <a:schemeClr val="tx1"/>
                </a:solidFill>
                <a:latin typeface="Times New Roman" pitchFamily="18" charset="0"/>
                <a:ea typeface="+mn-ea"/>
                <a:cs typeface="+mn-cs"/>
              </a:rPr>
              <a:t>Δ</a:t>
            </a:r>
            <a:r>
              <a:rPr kumimoji="1" lang="en-US" sz="1200" b="0" i="1" u="none" strike="noStrike" kern="1200" baseline="0" dirty="0" err="1" smtClean="0">
                <a:solidFill>
                  <a:schemeClr val="tx1"/>
                </a:solidFill>
                <a:latin typeface="Times New Roman" pitchFamily="18" charset="0"/>
                <a:ea typeface="+mn-ea"/>
                <a:cs typeface="+mn-cs"/>
              </a:rPr>
              <a:t>p</a:t>
            </a:r>
            <a:r>
              <a:rPr kumimoji="1" lang="en-US" sz="1200" b="0" i="1" u="none" strike="noStrike" kern="1200" baseline="0" dirty="0" smtClean="0">
                <a:solidFill>
                  <a:schemeClr val="tx1"/>
                </a:solidFill>
                <a:latin typeface="Times New Roman" pitchFamily="18" charset="0"/>
                <a:ea typeface="+mn-ea"/>
                <a:cs typeface="+mn-cs"/>
              </a:rPr>
              <a:t> </a:t>
            </a:r>
            <a:r>
              <a:rPr kumimoji="1" lang="en-US" sz="1200" b="0" i="0" u="none" strike="noStrike" kern="1200" baseline="0" dirty="0" smtClean="0">
                <a:solidFill>
                  <a:schemeClr val="tx1"/>
                </a:solidFill>
                <a:latin typeface="Times New Roman" pitchFamily="18" charset="0"/>
                <a:ea typeface="+mn-ea"/>
                <a:cs typeface="+mn-cs"/>
              </a:rPr>
              <a:t>is the fan pressure rise (Pa) and </a:t>
            </a:r>
            <a:r>
              <a:rPr kumimoji="1" lang="en-US" sz="1200" b="0" i="1" u="none" strike="noStrike" kern="1200" baseline="0" dirty="0" smtClean="0">
                <a:solidFill>
                  <a:schemeClr val="tx1"/>
                </a:solidFill>
                <a:latin typeface="Times New Roman" pitchFamily="18" charset="0"/>
                <a:ea typeface="+mn-ea"/>
                <a:cs typeface="+mn-cs"/>
              </a:rPr>
              <a:t>Q</a:t>
            </a:r>
            <a:r>
              <a:rPr kumimoji="1" lang="en-US" sz="1200" b="0" i="0" u="none" strike="noStrike" kern="1200" baseline="0" dirty="0" smtClean="0">
                <a:solidFill>
                  <a:schemeClr val="tx1"/>
                </a:solidFill>
                <a:latin typeface="Times New Roman" pitchFamily="18" charset="0"/>
                <a:ea typeface="+mn-ea"/>
                <a:cs typeface="+mn-cs"/>
              </a:rPr>
              <a:t> is the fan airflow (m</a:t>
            </a:r>
            <a:r>
              <a:rPr kumimoji="1" lang="en-US" sz="1200" b="0" i="0" u="none" strike="noStrike" kern="1200" baseline="30000" dirty="0" smtClean="0">
                <a:solidFill>
                  <a:schemeClr val="tx1"/>
                </a:solidFill>
                <a:latin typeface="Times New Roman" pitchFamily="18" charset="0"/>
                <a:ea typeface="+mn-ea"/>
                <a:cs typeface="+mn-cs"/>
              </a:rPr>
              <a:t>3</a:t>
            </a:r>
            <a:r>
              <a:rPr kumimoji="1" lang="en-US" sz="1200" b="0" i="0" u="none" strike="noStrike" kern="1200" baseline="0" dirty="0" smtClean="0">
                <a:solidFill>
                  <a:schemeClr val="tx1"/>
                </a:solidFill>
                <a:latin typeface="Times New Roman" pitchFamily="18" charset="0"/>
                <a:ea typeface="+mn-ea"/>
                <a:cs typeface="+mn-cs"/>
              </a:rPr>
              <a:t>/s).</a:t>
            </a:r>
          </a:p>
          <a:p>
            <a:pPr>
              <a:spcBef>
                <a:spcPts val="0"/>
              </a:spcBef>
            </a:pPr>
            <a:endParaRPr kumimoji="1" lang="en-US" sz="1200" b="0" i="0" u="none" strike="noStrike" kern="1200" baseline="0" dirty="0" smtClean="0">
              <a:solidFill>
                <a:schemeClr val="tx1"/>
              </a:solidFill>
              <a:latin typeface="Times New Roman" pitchFamily="18" charset="0"/>
              <a:ea typeface="+mn-ea"/>
              <a:cs typeface="+mn-cs"/>
            </a:endParaRPr>
          </a:p>
          <a:p>
            <a:pPr>
              <a:spcBef>
                <a:spcPts val="0"/>
              </a:spcBef>
            </a:pPr>
            <a:r>
              <a:rPr kumimoji="1" lang="en-US" sz="1200" kern="1200" dirty="0" smtClean="0">
                <a:solidFill>
                  <a:schemeClr val="tx1"/>
                </a:solidFill>
                <a:effectLst/>
                <a:latin typeface="Times New Roman" pitchFamily="18" charset="0"/>
                <a:ea typeface="+mn-ea"/>
                <a:cs typeface="+mn-cs"/>
              </a:rPr>
              <a:t>System efficiency is the product of component efficiencies, which generally decrease non-linearly as airflow is reduced. For example, at full load, VFD, motor, belt, and fan efficiencies here are 97%, 94%, 96%, and 75%, respectively. At 40% part-load, these same efficiencies are 90%, 86%, 84%, and 71%, respectively. In the first case, system efficiency is 66%; in the second case, it is much lower: only 46%.</a:t>
            </a:r>
          </a:p>
          <a:p>
            <a:pPr>
              <a:spcBef>
                <a:spcPts val="0"/>
              </a:spcBef>
            </a:pPr>
            <a:endParaRPr kumimoji="1" lang="en-US" sz="1200" b="0" i="0" u="none" strike="noStrike" kern="1200" baseline="0" dirty="0" smtClean="0">
              <a:solidFill>
                <a:schemeClr val="tx1"/>
              </a:solidFill>
              <a:effectLst/>
              <a:latin typeface="Times New Roman" pitchFamily="18" charset="0"/>
              <a:ea typeface="+mn-ea"/>
              <a:cs typeface="+mn-cs"/>
            </a:endParaRPr>
          </a:p>
          <a:p>
            <a:pPr>
              <a:spcBef>
                <a:spcPts val="0"/>
              </a:spcBef>
            </a:pPr>
            <a:r>
              <a:rPr kumimoji="1" lang="en-US" sz="1200" kern="1200" dirty="0" smtClean="0">
                <a:solidFill>
                  <a:schemeClr val="tx1"/>
                </a:solidFill>
                <a:effectLst/>
                <a:latin typeface="Times New Roman" pitchFamily="18" charset="0"/>
                <a:ea typeface="+mn-ea"/>
                <a:cs typeface="+mn-cs"/>
              </a:rPr>
              <a:t>If the drive belt efficiency was </a:t>
            </a:r>
            <a:r>
              <a:rPr kumimoji="1" lang="en-US" sz="1200" i="1" kern="1200" dirty="0" smtClean="0">
                <a:solidFill>
                  <a:schemeClr val="tx1"/>
                </a:solidFill>
                <a:effectLst/>
                <a:latin typeface="Times New Roman" pitchFamily="18" charset="0"/>
                <a:ea typeface="+mn-ea"/>
                <a:cs typeface="+mn-cs"/>
              </a:rPr>
              <a:t>incorrectly</a:t>
            </a:r>
            <a:r>
              <a:rPr kumimoji="1" lang="en-US" sz="1200" kern="1200" dirty="0" smtClean="0">
                <a:solidFill>
                  <a:schemeClr val="tx1"/>
                </a:solidFill>
                <a:effectLst/>
                <a:latin typeface="Times New Roman" pitchFamily="18" charset="0"/>
                <a:ea typeface="+mn-ea"/>
                <a:cs typeface="+mn-cs"/>
              </a:rPr>
              <a:t> assumed to be constant (same value as at full-load: 96%), the part-load </a:t>
            </a:r>
            <a:r>
              <a:rPr kumimoji="1" lang="en-US" sz="1200" i="1" kern="1200" dirty="0" smtClean="0">
                <a:solidFill>
                  <a:schemeClr val="tx1"/>
                </a:solidFill>
                <a:effectLst/>
                <a:latin typeface="Times New Roman" pitchFamily="18" charset="0"/>
                <a:ea typeface="+mn-ea"/>
                <a:cs typeface="+mn-cs"/>
              </a:rPr>
              <a:t>system</a:t>
            </a:r>
            <a:r>
              <a:rPr kumimoji="1" lang="en-US" sz="1200" kern="1200" dirty="0" smtClean="0">
                <a:solidFill>
                  <a:schemeClr val="tx1"/>
                </a:solidFill>
                <a:effectLst/>
                <a:latin typeface="Times New Roman" pitchFamily="18" charset="0"/>
                <a:ea typeface="+mn-ea"/>
                <a:cs typeface="+mn-cs"/>
              </a:rPr>
              <a:t> efficiency would instead be </a:t>
            </a:r>
            <a:r>
              <a:rPr kumimoji="1" lang="en-US" sz="1200" b="1" kern="1200" dirty="0" smtClean="0">
                <a:solidFill>
                  <a:schemeClr val="tx1"/>
                </a:solidFill>
                <a:effectLst/>
                <a:latin typeface="Times New Roman" pitchFamily="18" charset="0"/>
                <a:ea typeface="+mn-ea"/>
                <a:cs typeface="+mn-cs"/>
              </a:rPr>
              <a:t>53%</a:t>
            </a:r>
            <a:r>
              <a:rPr kumimoji="1" lang="en-US" sz="1200" kern="1200" dirty="0" smtClean="0">
                <a:solidFill>
                  <a:schemeClr val="tx1"/>
                </a:solidFill>
                <a:effectLst/>
                <a:latin typeface="Times New Roman" pitchFamily="18" charset="0"/>
                <a:ea typeface="+mn-ea"/>
                <a:cs typeface="+mn-cs"/>
              </a:rPr>
              <a:t> (7 points higher than it is with the belt part-load efficiency correctly stated). In terms of energy use, properly including the difference of 7 points in system efficiency means that the system would actually use 0.53/0.46 = </a:t>
            </a:r>
            <a:r>
              <a:rPr kumimoji="1" lang="en-US" sz="1200" b="1" kern="1200" dirty="0" smtClean="0">
                <a:solidFill>
                  <a:schemeClr val="tx1"/>
                </a:solidFill>
                <a:effectLst/>
                <a:latin typeface="Times New Roman" pitchFamily="18" charset="0"/>
                <a:ea typeface="+mn-ea"/>
                <a:cs typeface="+mn-cs"/>
              </a:rPr>
              <a:t>15%</a:t>
            </a:r>
            <a:r>
              <a:rPr kumimoji="1" lang="en-US" sz="1200" kern="1200" dirty="0" smtClean="0">
                <a:solidFill>
                  <a:schemeClr val="tx1"/>
                </a:solidFill>
                <a:effectLst/>
                <a:latin typeface="Times New Roman" pitchFamily="18" charset="0"/>
                <a:ea typeface="+mn-ea"/>
                <a:cs typeface="+mn-cs"/>
              </a:rPr>
              <a:t> </a:t>
            </a:r>
            <a:r>
              <a:rPr kumimoji="1" lang="en-US" sz="1200" b="1" kern="1200" dirty="0" smtClean="0">
                <a:solidFill>
                  <a:schemeClr val="tx1"/>
                </a:solidFill>
                <a:effectLst/>
                <a:latin typeface="Times New Roman" pitchFamily="18" charset="0"/>
                <a:ea typeface="+mn-ea"/>
                <a:cs typeface="+mn-cs"/>
              </a:rPr>
              <a:t>more energy</a:t>
            </a:r>
            <a:r>
              <a:rPr kumimoji="1" lang="en-US" sz="1200" kern="1200" dirty="0" smtClean="0">
                <a:solidFill>
                  <a:schemeClr val="tx1"/>
                </a:solidFill>
                <a:effectLst/>
                <a:latin typeface="Times New Roman" pitchFamily="18" charset="0"/>
                <a:ea typeface="+mn-ea"/>
                <a:cs typeface="+mn-cs"/>
              </a:rPr>
              <a:t> at 40% part load than if the variation in belt efficiency was ignored. This difference can be especially significant for VAV systems that often operate at low part load ratios over the year (e.g., a Chicago office building).</a:t>
            </a:r>
            <a:endParaRPr kumimoji="1" lang="en-US" sz="1200" b="0" i="0" u="none" strike="noStrike" kern="1200" baseline="0" dirty="0" smtClean="0">
              <a:solidFill>
                <a:schemeClr val="tx1"/>
              </a:solidFill>
              <a:latin typeface="Times New Roman" pitchFamily="18" charset="0"/>
              <a:ea typeface="+mn-ea"/>
              <a:cs typeface="+mn-cs"/>
            </a:endParaRPr>
          </a:p>
        </p:txBody>
      </p:sp>
      <p:sp>
        <p:nvSpPr>
          <p:cNvPr id="4" name="Slide Number Placeholder 3"/>
          <p:cNvSpPr>
            <a:spLocks noGrp="1"/>
          </p:cNvSpPr>
          <p:nvPr>
            <p:ph type="sldNum" sz="quarter" idx="10"/>
          </p:nvPr>
        </p:nvSpPr>
        <p:spPr/>
        <p:txBody>
          <a:bodyPr/>
          <a:lstStyle/>
          <a:p>
            <a:pPr>
              <a:defRPr/>
            </a:pPr>
            <a:fld id="{46B79AC8-9974-447A-8C7C-BDE1945C7FC9}" type="slidenum">
              <a:rPr lang="en-US" smtClean="0"/>
              <a:pPr>
                <a:defRPr/>
              </a:pPr>
              <a:t>16</a:t>
            </a:fld>
            <a:endParaRPr lang="en-US" dirty="0"/>
          </a:p>
        </p:txBody>
      </p:sp>
    </p:spTree>
    <p:extLst>
      <p:ext uri="{BB962C8B-B14F-4D97-AF65-F5344CB8AC3E}">
        <p14:creationId xmlns:p14="http://schemas.microsoft.com/office/powerpoint/2010/main" val="427543549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a:defRPr/>
            </a:pPr>
            <a:fld id="{46B79AC8-9974-447A-8C7C-BDE1945C7FC9}" type="slidenum">
              <a:rPr lang="en-US" smtClean="0"/>
              <a:pPr>
                <a:defRPr/>
              </a:pPr>
              <a:t>17</a:t>
            </a:fld>
            <a:endParaRPr lang="en-US"/>
          </a:p>
        </p:txBody>
      </p:sp>
    </p:spTree>
    <p:extLst>
      <p:ext uri="{BB962C8B-B14F-4D97-AF65-F5344CB8AC3E}">
        <p14:creationId xmlns:p14="http://schemas.microsoft.com/office/powerpoint/2010/main" val="199010834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Operating profile data</a:t>
            </a:r>
            <a:r>
              <a:rPr lang="en-US" baseline="0" dirty="0" smtClean="0"/>
              <a:t> such as these can be</a:t>
            </a:r>
            <a:r>
              <a:rPr lang="en-US" dirty="0" smtClean="0"/>
              <a:t> measured in the field, or can be generated using </a:t>
            </a:r>
            <a:r>
              <a:rPr lang="en-US" dirty="0" err="1" smtClean="0"/>
              <a:t>EnergyPlus</a:t>
            </a:r>
            <a:r>
              <a:rPr lang="en-US" dirty="0" smtClean="0"/>
              <a:t> and its prototypical</a:t>
            </a:r>
            <a:r>
              <a:rPr lang="en-US" baseline="0" dirty="0" smtClean="0"/>
              <a:t> building models, which are typically used for energy code analyses (e.g., for ASHRAE 90.1). As shown here, the prototypical profiles depend on building type and climate. Using these data, however, it is difficult to determine how often the system is operating at a particular supply fan flow.</a:t>
            </a:r>
            <a:endParaRPr lang="en-US" dirty="0"/>
          </a:p>
        </p:txBody>
      </p:sp>
      <p:sp>
        <p:nvSpPr>
          <p:cNvPr id="4" name="Slide Number Placeholder 3"/>
          <p:cNvSpPr>
            <a:spLocks noGrp="1"/>
          </p:cNvSpPr>
          <p:nvPr>
            <p:ph type="sldNum" sz="quarter" idx="10"/>
          </p:nvPr>
        </p:nvSpPr>
        <p:spPr/>
        <p:txBody>
          <a:bodyPr/>
          <a:lstStyle/>
          <a:p>
            <a:pPr>
              <a:defRPr/>
            </a:pPr>
            <a:fld id="{46B79AC8-9974-447A-8C7C-BDE1945C7FC9}" type="slidenum">
              <a:rPr lang="en-US" smtClean="0"/>
              <a:pPr>
                <a:defRPr/>
              </a:pPr>
              <a:t>18</a:t>
            </a:fld>
            <a:endParaRPr lang="en-US"/>
          </a:p>
        </p:txBody>
      </p:sp>
    </p:spTree>
    <p:extLst>
      <p:ext uri="{BB962C8B-B14F-4D97-AF65-F5344CB8AC3E}">
        <p14:creationId xmlns:p14="http://schemas.microsoft.com/office/powerpoint/2010/main" val="159106104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Bef>
                <a:spcPts val="0"/>
              </a:spcBef>
            </a:pPr>
            <a:r>
              <a:rPr kumimoji="1" lang="en-US" sz="1200" kern="1200" dirty="0" smtClean="0">
                <a:solidFill>
                  <a:schemeClr val="tx1"/>
                </a:solidFill>
                <a:effectLst/>
                <a:latin typeface="Times New Roman" pitchFamily="18" charset="0"/>
                <a:ea typeface="+mn-ea"/>
                <a:cs typeface="+mn-cs"/>
              </a:rPr>
              <a:t>Operating hour frequency distributions based on the operating data points shown in the previous</a:t>
            </a:r>
            <a:r>
              <a:rPr kumimoji="1" lang="en-US" sz="1200" kern="1200" baseline="0" dirty="0" smtClean="0">
                <a:solidFill>
                  <a:schemeClr val="tx1"/>
                </a:solidFill>
                <a:effectLst/>
                <a:latin typeface="Times New Roman" pitchFamily="18" charset="0"/>
                <a:ea typeface="+mn-ea"/>
                <a:cs typeface="+mn-cs"/>
              </a:rPr>
              <a:t> slide can be generated to s</a:t>
            </a:r>
            <a:r>
              <a:rPr lang="en-US" baseline="0" dirty="0" smtClean="0"/>
              <a:t>how how often the system is operating at a particular supply fan flow. They too</a:t>
            </a:r>
            <a:r>
              <a:rPr kumimoji="1" lang="en-US" sz="1200" kern="1200" dirty="0" smtClean="0">
                <a:solidFill>
                  <a:schemeClr val="tx1"/>
                </a:solidFill>
                <a:effectLst/>
                <a:latin typeface="Times New Roman" pitchFamily="18" charset="0"/>
                <a:ea typeface="+mn-ea"/>
                <a:cs typeface="+mn-cs"/>
              </a:rPr>
              <a:t> vary by building type and climate. For some buildings (e.g., the prototypical large office building in Chicago), the frequency distribution has many hours at the lowest part-load ratio (e.g., 33%), corresponding to VAV reheat coil operation at minimum airflow. The other hours occur in a decreasing pattern as the ratio increases up to say a maximum of 75%.</a:t>
            </a:r>
          </a:p>
          <a:p>
            <a:pPr>
              <a:spcBef>
                <a:spcPts val="0"/>
              </a:spcBef>
            </a:pPr>
            <a:endParaRPr kumimoji="1" lang="en-US" sz="1200" kern="1200" dirty="0" smtClean="0">
              <a:solidFill>
                <a:schemeClr val="tx1"/>
              </a:solidFill>
              <a:effectLst/>
              <a:latin typeface="Times New Roman" pitchFamily="18" charset="0"/>
              <a:ea typeface="+mn-ea"/>
              <a:cs typeface="+mn-cs"/>
            </a:endParaRPr>
          </a:p>
          <a:p>
            <a:pPr>
              <a:spcBef>
                <a:spcPts val="0"/>
              </a:spcBef>
            </a:pPr>
            <a:r>
              <a:rPr kumimoji="1" lang="en-US" sz="1200" kern="1200" dirty="0" smtClean="0">
                <a:solidFill>
                  <a:schemeClr val="tx1"/>
                </a:solidFill>
                <a:effectLst/>
                <a:latin typeface="Times New Roman" pitchFamily="18" charset="0"/>
                <a:ea typeface="+mn-ea"/>
                <a:cs typeface="+mn-cs"/>
              </a:rPr>
              <a:t>Although not shown, for the same type of building in Miami, there is a similar range of part-load operation, but the peak at the lowest ratio is much smaller, because less reheat is needed.</a:t>
            </a:r>
          </a:p>
          <a:p>
            <a:pPr>
              <a:spcBef>
                <a:spcPts val="0"/>
              </a:spcBef>
            </a:pPr>
            <a:endParaRPr kumimoji="1" lang="en-US" sz="1200" kern="1200" dirty="0" smtClean="0">
              <a:solidFill>
                <a:schemeClr val="tx1"/>
              </a:solidFill>
              <a:effectLst/>
              <a:latin typeface="Times New Roman" pitchFamily="18" charset="0"/>
              <a:ea typeface="+mn-ea"/>
              <a:cs typeface="+mn-cs"/>
            </a:endParaRPr>
          </a:p>
          <a:p>
            <a:pPr>
              <a:spcBef>
                <a:spcPts val="0"/>
              </a:spcBef>
            </a:pPr>
            <a:r>
              <a:rPr kumimoji="1" lang="en-US" sz="1200" kern="1200" dirty="0" smtClean="0">
                <a:solidFill>
                  <a:schemeClr val="tx1"/>
                </a:solidFill>
                <a:effectLst/>
                <a:latin typeface="Times New Roman" pitchFamily="18" charset="0"/>
                <a:ea typeface="+mn-ea"/>
                <a:cs typeface="+mn-cs"/>
              </a:rPr>
              <a:t>For the prototypical hospital building located in Chicago, the part-load range is narrower (e.g., from 45 to 75%) and there are multiple peaks corresponding to system selection and zoning decisions, with the remainder of the hours spread out in overlapping “normal like” distributions centered about these peaks.</a:t>
            </a:r>
            <a:endParaRPr lang="en-US" dirty="0"/>
          </a:p>
        </p:txBody>
      </p:sp>
      <p:sp>
        <p:nvSpPr>
          <p:cNvPr id="4" name="Slide Number Placeholder 3"/>
          <p:cNvSpPr>
            <a:spLocks noGrp="1"/>
          </p:cNvSpPr>
          <p:nvPr>
            <p:ph type="sldNum" sz="quarter" idx="10"/>
          </p:nvPr>
        </p:nvSpPr>
        <p:spPr/>
        <p:txBody>
          <a:bodyPr/>
          <a:lstStyle/>
          <a:p>
            <a:pPr>
              <a:defRPr/>
            </a:pPr>
            <a:fld id="{46B79AC8-9974-447A-8C7C-BDE1945C7FC9}" type="slidenum">
              <a:rPr lang="en-US" smtClean="0"/>
              <a:pPr>
                <a:defRPr/>
              </a:pPr>
              <a:t>19</a:t>
            </a:fld>
            <a:endParaRPr lang="en-US"/>
          </a:p>
        </p:txBody>
      </p:sp>
    </p:spTree>
    <p:extLst>
      <p:ext uri="{BB962C8B-B14F-4D97-AF65-F5344CB8AC3E}">
        <p14:creationId xmlns:p14="http://schemas.microsoft.com/office/powerpoint/2010/main" val="104935766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One can combine the component efficiencies and operating hour distribution to determine average system efficiency, and average normalized system input power (system</a:t>
            </a:r>
            <a:r>
              <a:rPr lang="en-US" baseline="0" dirty="0" smtClean="0"/>
              <a:t> input power / maximum system input power). The averages are not necessarily coincident, because of the non-linear nature of the system efficiency and system curves (as shown earlier). In particular, system efficiency and system curve variations do not scale linearly. Although peak and average efficiency are important because they are a means to an end, ultimately, the design, construction, maintenance, and operation goals should be to achieve the </a:t>
            </a:r>
            <a:r>
              <a:rPr lang="en-US" i="1" baseline="0" dirty="0" smtClean="0"/>
              <a:t>lowest average normalized power</a:t>
            </a:r>
            <a:r>
              <a:rPr lang="en-US" baseline="0" dirty="0" smtClean="0"/>
              <a:t>. This goal will result in a system that uses as little energy as possible to move the supply air.</a:t>
            </a:r>
            <a:endParaRPr lang="en-US" dirty="0"/>
          </a:p>
        </p:txBody>
      </p:sp>
      <p:sp>
        <p:nvSpPr>
          <p:cNvPr id="4" name="Slide Number Placeholder 3"/>
          <p:cNvSpPr>
            <a:spLocks noGrp="1"/>
          </p:cNvSpPr>
          <p:nvPr>
            <p:ph type="sldNum" sz="quarter" idx="10"/>
          </p:nvPr>
        </p:nvSpPr>
        <p:spPr/>
        <p:txBody>
          <a:bodyPr/>
          <a:lstStyle/>
          <a:p>
            <a:pPr>
              <a:defRPr/>
            </a:pPr>
            <a:fld id="{46B79AC8-9974-447A-8C7C-BDE1945C7FC9}" type="slidenum">
              <a:rPr lang="en-US" smtClean="0"/>
              <a:pPr>
                <a:defRPr/>
              </a:pPr>
              <a:t>20</a:t>
            </a:fld>
            <a:endParaRPr lang="en-US"/>
          </a:p>
        </p:txBody>
      </p:sp>
    </p:spTree>
    <p:extLst>
      <p:ext uri="{BB962C8B-B14F-4D97-AF65-F5344CB8AC3E}">
        <p14:creationId xmlns:p14="http://schemas.microsoft.com/office/powerpoint/2010/main" val="104935766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a:defRPr/>
            </a:pPr>
            <a:fld id="{46B79AC8-9974-447A-8C7C-BDE1945C7FC9}" type="slidenum">
              <a:rPr lang="en-US" smtClean="0"/>
              <a:pPr>
                <a:defRPr/>
              </a:pPr>
              <a:t>21</a:t>
            </a:fld>
            <a:endParaRPr lang="en-US"/>
          </a:p>
        </p:txBody>
      </p:sp>
    </p:spTree>
    <p:extLst>
      <p:ext uri="{BB962C8B-B14F-4D97-AF65-F5344CB8AC3E}">
        <p14:creationId xmlns:p14="http://schemas.microsoft.com/office/powerpoint/2010/main" val="78176013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Bef>
                <a:spcPts val="0"/>
              </a:spcBef>
              <a:defRPr/>
            </a:pPr>
            <a:r>
              <a:rPr kumimoji="1" lang="en-US" sz="1200" b="0" i="0" u="none" strike="noStrike" kern="1200" baseline="0" dirty="0" smtClean="0">
                <a:solidFill>
                  <a:schemeClr val="tx1"/>
                </a:solidFill>
                <a:latin typeface="Times New Roman" pitchFamily="18" charset="0"/>
                <a:ea typeface="+mn-ea"/>
                <a:cs typeface="+mn-cs"/>
              </a:rPr>
              <a:t>Although little is known about the leakage characteristics of </a:t>
            </a:r>
            <a:r>
              <a:rPr lang="en-US" dirty="0"/>
              <a:t>duct </a:t>
            </a:r>
            <a:r>
              <a:rPr lang="en-US" dirty="0" smtClean="0"/>
              <a:t>system components in existing </a:t>
            </a:r>
            <a:r>
              <a:rPr kumimoji="1" lang="en-US" sz="1200" b="0" i="0" u="none" strike="noStrike" kern="1200" baseline="0" dirty="0" smtClean="0">
                <a:solidFill>
                  <a:schemeClr val="tx1"/>
                </a:solidFill>
                <a:latin typeface="Times New Roman" pitchFamily="18" charset="0"/>
                <a:ea typeface="+mn-ea"/>
                <a:cs typeface="+mn-cs"/>
              </a:rPr>
              <a:t>buildings, three characteristics are notable. One is that the thousands of field-assembled joints between duct sections and duct-mounted accessories (e.g., VAV boxes) create numerous opportunities for system air leakage. The size and distribution of these leaks depends on duct construction materials and on the installation workmanship. Leakage testing of representative duct sections is necessary to verify that the installed system meets design specifications. </a:t>
            </a:r>
            <a:r>
              <a:rPr lang="en-US" altLang="en-US" dirty="0" smtClean="0"/>
              <a:t>Visual inspection is not a practical or reliable method of finding all of the leaks.</a:t>
            </a:r>
          </a:p>
          <a:p>
            <a:pPr marL="0" marR="0" indent="0" algn="l" defTabSz="914400" rtl="0" eaLnBrk="0" fontAlgn="base" latinLnBrk="0" hangingPunct="0">
              <a:lnSpc>
                <a:spcPct val="100000"/>
              </a:lnSpc>
              <a:spcBef>
                <a:spcPts val="0"/>
              </a:spcBef>
              <a:spcAft>
                <a:spcPct val="0"/>
              </a:spcAft>
              <a:buClrTx/>
              <a:buSzTx/>
              <a:buFontTx/>
              <a:buNone/>
              <a:tabLst/>
              <a:defRPr/>
            </a:pPr>
            <a:endParaRPr lang="en-US" altLang="en-US" dirty="0" smtClean="0"/>
          </a:p>
          <a:p>
            <a:pPr marL="0" marR="0" indent="0" algn="l" defTabSz="914400" rtl="0" eaLnBrk="0" fontAlgn="base" latinLnBrk="0" hangingPunct="0">
              <a:lnSpc>
                <a:spcPct val="100000"/>
              </a:lnSpc>
              <a:spcBef>
                <a:spcPts val="0"/>
              </a:spcBef>
              <a:spcAft>
                <a:spcPct val="0"/>
              </a:spcAft>
              <a:buClrTx/>
              <a:buSzTx/>
              <a:buFontTx/>
              <a:buNone/>
              <a:tabLst/>
              <a:defRPr/>
            </a:pPr>
            <a:r>
              <a:rPr kumimoji="1" lang="en-US" sz="1200" b="0" i="0" u="none" strike="noStrike" kern="1200" baseline="0" dirty="0" smtClean="0">
                <a:solidFill>
                  <a:schemeClr val="tx1"/>
                </a:solidFill>
                <a:latin typeface="Times New Roman" pitchFamily="18" charset="0"/>
                <a:ea typeface="+mn-ea"/>
                <a:cs typeface="+mn-cs"/>
              </a:rPr>
              <a:t>Currently, industry-wide methods for assessing “duct” leakage are based on duct pressurization tests, and focus on “high pressure” duct sections (i.e., those upstream of VAV box inlet dampers). Even though “low pressure” ducts can be a large fraction of the system and tend to be leaky, few guidelines or construction specifications require testing these ducts. </a:t>
            </a:r>
            <a:endParaRPr lang="en-US" altLang="en-US" dirty="0" smtClean="0"/>
          </a:p>
        </p:txBody>
      </p:sp>
      <p:sp>
        <p:nvSpPr>
          <p:cNvPr id="4" name="Slide Number Placeholder 3"/>
          <p:cNvSpPr>
            <a:spLocks noGrp="1"/>
          </p:cNvSpPr>
          <p:nvPr>
            <p:ph type="sldNum" sz="quarter" idx="10"/>
          </p:nvPr>
        </p:nvSpPr>
        <p:spPr/>
        <p:txBody>
          <a:bodyPr/>
          <a:lstStyle/>
          <a:p>
            <a:pPr>
              <a:defRPr/>
            </a:pPr>
            <a:fld id="{46B79AC8-9974-447A-8C7C-BDE1945C7FC9}" type="slidenum">
              <a:rPr lang="en-US" smtClean="0"/>
              <a:pPr>
                <a:defRPr/>
              </a:pPr>
              <a:t>22</a:t>
            </a:fld>
            <a:endParaRPr lang="en-US"/>
          </a:p>
        </p:txBody>
      </p:sp>
    </p:spTree>
    <p:extLst>
      <p:ext uri="{BB962C8B-B14F-4D97-AF65-F5344CB8AC3E}">
        <p14:creationId xmlns:p14="http://schemas.microsoft.com/office/powerpoint/2010/main" val="373085623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p:cNvSpPr>
            <a:spLocks noGrp="1" noChangeArrowheads="1"/>
          </p:cNvSpPr>
          <p:nvPr>
            <p:ph type="sldNum" sz="quarter" idx="5"/>
          </p:nvPr>
        </p:nvSpPr>
        <p:spPr>
          <a:noFill/>
        </p:spPr>
        <p:txBody>
          <a:bodyPr/>
          <a:lstStyle>
            <a:lvl1pPr>
              <a:defRPr>
                <a:solidFill>
                  <a:schemeClr val="tx1"/>
                </a:solidFill>
                <a:latin typeface="Tahoma" pitchFamily="34" charset="0"/>
              </a:defRPr>
            </a:lvl1pPr>
            <a:lvl2pPr marL="742950" indent="-285750">
              <a:defRPr>
                <a:solidFill>
                  <a:schemeClr val="tx1"/>
                </a:solidFill>
                <a:latin typeface="Tahoma" pitchFamily="34" charset="0"/>
              </a:defRPr>
            </a:lvl2pPr>
            <a:lvl3pPr marL="1143000" indent="-228600">
              <a:defRPr>
                <a:solidFill>
                  <a:schemeClr val="tx1"/>
                </a:solidFill>
                <a:latin typeface="Tahoma" pitchFamily="34" charset="0"/>
              </a:defRPr>
            </a:lvl3pPr>
            <a:lvl4pPr marL="1600200" indent="-228600">
              <a:defRPr>
                <a:solidFill>
                  <a:schemeClr val="tx1"/>
                </a:solidFill>
                <a:latin typeface="Tahoma" pitchFamily="34" charset="0"/>
              </a:defRPr>
            </a:lvl4pPr>
            <a:lvl5pPr marL="2057400" indent="-228600">
              <a:defRPr>
                <a:solidFill>
                  <a:schemeClr val="tx1"/>
                </a:solidFill>
                <a:latin typeface="Tahoma" pitchFamily="34" charset="0"/>
              </a:defRPr>
            </a:lvl5pPr>
            <a:lvl6pPr marL="2514600" indent="-228600" eaLnBrk="0" fontAlgn="base" hangingPunct="0">
              <a:spcBef>
                <a:spcPct val="0"/>
              </a:spcBef>
              <a:spcAft>
                <a:spcPct val="0"/>
              </a:spcAft>
              <a:defRPr>
                <a:solidFill>
                  <a:schemeClr val="tx1"/>
                </a:solidFill>
                <a:latin typeface="Tahoma" pitchFamily="34" charset="0"/>
              </a:defRPr>
            </a:lvl6pPr>
            <a:lvl7pPr marL="2971800" indent="-228600" eaLnBrk="0" fontAlgn="base" hangingPunct="0">
              <a:spcBef>
                <a:spcPct val="0"/>
              </a:spcBef>
              <a:spcAft>
                <a:spcPct val="0"/>
              </a:spcAft>
              <a:defRPr>
                <a:solidFill>
                  <a:schemeClr val="tx1"/>
                </a:solidFill>
                <a:latin typeface="Tahoma" pitchFamily="34" charset="0"/>
              </a:defRPr>
            </a:lvl7pPr>
            <a:lvl8pPr marL="3429000" indent="-228600" eaLnBrk="0" fontAlgn="base" hangingPunct="0">
              <a:spcBef>
                <a:spcPct val="0"/>
              </a:spcBef>
              <a:spcAft>
                <a:spcPct val="0"/>
              </a:spcAft>
              <a:defRPr>
                <a:solidFill>
                  <a:schemeClr val="tx1"/>
                </a:solidFill>
                <a:latin typeface="Tahoma" pitchFamily="34" charset="0"/>
              </a:defRPr>
            </a:lvl8pPr>
            <a:lvl9pPr marL="3886200" indent="-228600" eaLnBrk="0" fontAlgn="base" hangingPunct="0">
              <a:spcBef>
                <a:spcPct val="0"/>
              </a:spcBef>
              <a:spcAft>
                <a:spcPct val="0"/>
              </a:spcAft>
              <a:defRPr>
                <a:solidFill>
                  <a:schemeClr val="tx1"/>
                </a:solidFill>
                <a:latin typeface="Tahoma" pitchFamily="34" charset="0"/>
              </a:defRPr>
            </a:lvl9pPr>
          </a:lstStyle>
          <a:p>
            <a:fld id="{BE574DC2-0ABD-44ED-9863-8E0DED07A59F}" type="slidenum">
              <a:rPr lang="en-US" altLang="en-US" smtClean="0">
                <a:latin typeface="Times New Roman" pitchFamily="18" charset="0"/>
              </a:rPr>
              <a:pPr/>
              <a:t>23</a:t>
            </a:fld>
            <a:endParaRPr lang="en-US" altLang="en-US" smtClean="0">
              <a:latin typeface="Times New Roman" pitchFamily="18" charset="0"/>
            </a:endParaRPr>
          </a:p>
        </p:txBody>
      </p:sp>
      <p:sp>
        <p:nvSpPr>
          <p:cNvPr id="37891" name="Rectangle 2"/>
          <p:cNvSpPr>
            <a:spLocks noGrp="1" noRot="1" noChangeAspect="1" noChangeArrowheads="1" noTextEdit="1"/>
          </p:cNvSpPr>
          <p:nvPr>
            <p:ph type="sldImg"/>
          </p:nvPr>
        </p:nvSpPr>
        <p:spPr>
          <a:ln/>
        </p:spPr>
      </p:sp>
      <p:sp>
        <p:nvSpPr>
          <p:cNvPr id="37892" name="Rectangle 3"/>
          <p:cNvSpPr>
            <a:spLocks noGrp="1" noChangeArrowheads="1"/>
          </p:cNvSpPr>
          <p:nvPr>
            <p:ph type="body" idx="1"/>
          </p:nvPr>
        </p:nvSpPr>
        <p:spPr>
          <a:noFill/>
        </p:spPr>
        <p:txBody>
          <a:bodyPr/>
          <a:lstStyle/>
          <a:p>
            <a:pPr marL="0" marR="0" indent="0" algn="l" defTabSz="914400" rtl="0" eaLnBrk="0" fontAlgn="base" latinLnBrk="0" hangingPunct="0">
              <a:lnSpc>
                <a:spcPct val="100000"/>
              </a:lnSpc>
              <a:spcBef>
                <a:spcPts val="0"/>
              </a:spcBef>
              <a:spcAft>
                <a:spcPct val="0"/>
              </a:spcAft>
              <a:buClrTx/>
              <a:buSzTx/>
              <a:buFontTx/>
              <a:buNone/>
              <a:tabLst/>
              <a:defRPr/>
            </a:pPr>
            <a:r>
              <a:rPr kumimoji="1" lang="en-US" sz="1200" b="0" i="0" u="none" strike="noStrike" kern="1200" baseline="0" dirty="0" smtClean="0">
                <a:solidFill>
                  <a:schemeClr val="tx1"/>
                </a:solidFill>
                <a:latin typeface="Times New Roman" pitchFamily="18" charset="0"/>
                <a:ea typeface="+mn-ea"/>
                <a:cs typeface="+mn-cs"/>
              </a:rPr>
              <a:t>Some of the duct pressurization test data that researchers have collected over the past several years in several U.S. large commercial buildings are shown here. These data include VAV, CAV, and dual-duct systems, and both “high-pressure” (“main”) and “low-pressure” (“branch”) duct sections. For VAV systems, the data include fan-powered boxes (“VAV Fan”) and cooling-only boxes. Most of the systems supply air through rectangular diffusers, but some use slot diffusers.</a:t>
            </a:r>
          </a:p>
          <a:p>
            <a:pPr marL="0" marR="0" indent="0" algn="l" defTabSz="914400" rtl="0" eaLnBrk="0" fontAlgn="base" latinLnBrk="0" hangingPunct="0">
              <a:lnSpc>
                <a:spcPct val="100000"/>
              </a:lnSpc>
              <a:spcBef>
                <a:spcPts val="0"/>
              </a:spcBef>
              <a:spcAft>
                <a:spcPct val="0"/>
              </a:spcAft>
              <a:buClrTx/>
              <a:buSzTx/>
              <a:buFontTx/>
              <a:buNone/>
              <a:tabLst/>
              <a:defRPr/>
            </a:pPr>
            <a:endParaRPr kumimoji="1" lang="en-US" altLang="en-US" sz="1200" b="0" i="0" u="none" strike="noStrike" kern="1200" baseline="0" dirty="0" smtClean="0">
              <a:solidFill>
                <a:schemeClr val="tx1"/>
              </a:solidFill>
              <a:latin typeface="Times New Roman" pitchFamily="18" charset="0"/>
              <a:ea typeface="+mn-ea"/>
              <a:cs typeface="+mn-cs"/>
            </a:endParaRPr>
          </a:p>
          <a:p>
            <a:pPr marL="0" marR="0" indent="0" algn="l" defTabSz="914400" rtl="0" eaLnBrk="0" fontAlgn="base" latinLnBrk="0" hangingPunct="0">
              <a:lnSpc>
                <a:spcPct val="100000"/>
              </a:lnSpc>
              <a:spcBef>
                <a:spcPts val="0"/>
              </a:spcBef>
              <a:spcAft>
                <a:spcPct val="0"/>
              </a:spcAft>
              <a:buClrTx/>
              <a:buSzTx/>
              <a:buFontTx/>
              <a:buNone/>
              <a:tabLst/>
              <a:defRPr/>
            </a:pPr>
            <a:r>
              <a:rPr lang="en-US" altLang="en-US" dirty="0" smtClean="0"/>
              <a:t>There is a wide range of leakage; branches are three times leakier than mains on average (branches usually are not pressure tested); the main sections might be tighter because of testing. Most sections are leakier than ASHRAE suggests for unsealed ducts. Building 2 (B2) appears leaky, but actually is tight (as shown in the next slide based on “measured” whole-system airflows). Dual duct systems have more ducts and more leakage. Slot diffuser plenums are leaky and operate at higher pressures than other diffusers.</a:t>
            </a: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7"/>
          <p:cNvSpPr>
            <a:spLocks noGrp="1" noChangeArrowheads="1"/>
          </p:cNvSpPr>
          <p:nvPr>
            <p:ph type="sldNum" sz="quarter" idx="5"/>
          </p:nvPr>
        </p:nvSpPr>
        <p:spPr>
          <a:noFill/>
        </p:spPr>
        <p:txBody>
          <a:bodyPr/>
          <a:lstStyle>
            <a:lvl1pPr>
              <a:defRPr>
                <a:solidFill>
                  <a:schemeClr val="tx1"/>
                </a:solidFill>
                <a:latin typeface="Tahoma" pitchFamily="34" charset="0"/>
              </a:defRPr>
            </a:lvl1pPr>
            <a:lvl2pPr marL="742950" indent="-285750">
              <a:defRPr>
                <a:solidFill>
                  <a:schemeClr val="tx1"/>
                </a:solidFill>
                <a:latin typeface="Tahoma" pitchFamily="34" charset="0"/>
              </a:defRPr>
            </a:lvl2pPr>
            <a:lvl3pPr marL="1143000" indent="-228600">
              <a:defRPr>
                <a:solidFill>
                  <a:schemeClr val="tx1"/>
                </a:solidFill>
                <a:latin typeface="Tahoma" pitchFamily="34" charset="0"/>
              </a:defRPr>
            </a:lvl3pPr>
            <a:lvl4pPr marL="1600200" indent="-228600">
              <a:defRPr>
                <a:solidFill>
                  <a:schemeClr val="tx1"/>
                </a:solidFill>
                <a:latin typeface="Tahoma" pitchFamily="34" charset="0"/>
              </a:defRPr>
            </a:lvl4pPr>
            <a:lvl5pPr marL="2057400" indent="-228600">
              <a:defRPr>
                <a:solidFill>
                  <a:schemeClr val="tx1"/>
                </a:solidFill>
                <a:latin typeface="Tahoma" pitchFamily="34" charset="0"/>
              </a:defRPr>
            </a:lvl5pPr>
            <a:lvl6pPr marL="2514600" indent="-228600" eaLnBrk="0" fontAlgn="base" hangingPunct="0">
              <a:spcBef>
                <a:spcPct val="0"/>
              </a:spcBef>
              <a:spcAft>
                <a:spcPct val="0"/>
              </a:spcAft>
              <a:defRPr>
                <a:solidFill>
                  <a:schemeClr val="tx1"/>
                </a:solidFill>
                <a:latin typeface="Tahoma" pitchFamily="34" charset="0"/>
              </a:defRPr>
            </a:lvl6pPr>
            <a:lvl7pPr marL="2971800" indent="-228600" eaLnBrk="0" fontAlgn="base" hangingPunct="0">
              <a:spcBef>
                <a:spcPct val="0"/>
              </a:spcBef>
              <a:spcAft>
                <a:spcPct val="0"/>
              </a:spcAft>
              <a:defRPr>
                <a:solidFill>
                  <a:schemeClr val="tx1"/>
                </a:solidFill>
                <a:latin typeface="Tahoma" pitchFamily="34" charset="0"/>
              </a:defRPr>
            </a:lvl7pPr>
            <a:lvl8pPr marL="3429000" indent="-228600" eaLnBrk="0" fontAlgn="base" hangingPunct="0">
              <a:spcBef>
                <a:spcPct val="0"/>
              </a:spcBef>
              <a:spcAft>
                <a:spcPct val="0"/>
              </a:spcAft>
              <a:defRPr>
                <a:solidFill>
                  <a:schemeClr val="tx1"/>
                </a:solidFill>
                <a:latin typeface="Tahoma" pitchFamily="34" charset="0"/>
              </a:defRPr>
            </a:lvl8pPr>
            <a:lvl9pPr marL="3886200" indent="-228600" eaLnBrk="0" fontAlgn="base" hangingPunct="0">
              <a:spcBef>
                <a:spcPct val="0"/>
              </a:spcBef>
              <a:spcAft>
                <a:spcPct val="0"/>
              </a:spcAft>
              <a:defRPr>
                <a:solidFill>
                  <a:schemeClr val="tx1"/>
                </a:solidFill>
                <a:latin typeface="Tahoma" pitchFamily="34" charset="0"/>
              </a:defRPr>
            </a:lvl9pPr>
          </a:lstStyle>
          <a:p>
            <a:fld id="{58290924-C9DD-4E47-82FA-CD41E2D2361A}" type="slidenum">
              <a:rPr lang="en-US" altLang="en-US" smtClean="0">
                <a:latin typeface="Times New Roman" pitchFamily="18" charset="0"/>
              </a:rPr>
              <a:pPr/>
              <a:t>24</a:t>
            </a:fld>
            <a:endParaRPr lang="en-US" altLang="en-US" smtClean="0">
              <a:latin typeface="Times New Roman" pitchFamily="18" charset="0"/>
            </a:endParaRPr>
          </a:p>
        </p:txBody>
      </p:sp>
      <p:sp>
        <p:nvSpPr>
          <p:cNvPr id="45059" name="Rectangle 2"/>
          <p:cNvSpPr>
            <a:spLocks noGrp="1" noRot="1" noChangeAspect="1" noChangeArrowheads="1" noTextEdit="1"/>
          </p:cNvSpPr>
          <p:nvPr>
            <p:ph type="sldImg"/>
          </p:nvPr>
        </p:nvSpPr>
        <p:spPr>
          <a:ln/>
        </p:spPr>
      </p:sp>
      <p:sp>
        <p:nvSpPr>
          <p:cNvPr id="45060" name="Rectangle 3"/>
          <p:cNvSpPr>
            <a:spLocks noGrp="1" noChangeArrowheads="1"/>
          </p:cNvSpPr>
          <p:nvPr>
            <p:ph type="body" idx="1"/>
          </p:nvPr>
        </p:nvSpPr>
        <p:spPr>
          <a:noFill/>
        </p:spPr>
        <p:txBody>
          <a:bodyPr/>
          <a:lstStyle/>
          <a:p>
            <a:pPr>
              <a:spcBef>
                <a:spcPts val="0"/>
              </a:spcBef>
              <a:defRPr/>
            </a:pPr>
            <a:r>
              <a:rPr lang="en-US" dirty="0" smtClean="0"/>
              <a:t>Pressurization test procedures focus on determining component airtightness (e.g., for ductwork located upstream of terminal box inlet dampers). One must also then estimate system pressures during system operation to determine </a:t>
            </a:r>
            <a:r>
              <a:rPr lang="en-US" dirty="0"/>
              <a:t>leakage airflows. </a:t>
            </a:r>
            <a:r>
              <a:rPr lang="en-US" dirty="0" smtClean="0"/>
              <a:t>Determining the location of every leak and the pressure difference across each leak is practically impossible for most systems and can cause significant uncertainty in leakage airflow estimates using this approach.</a:t>
            </a:r>
          </a:p>
          <a:p>
            <a:pPr>
              <a:spcBef>
                <a:spcPts val="0"/>
              </a:spcBef>
            </a:pPr>
            <a:endParaRPr kumimoji="1" lang="en-US" altLang="en-US" sz="1200" b="0" i="0" u="none" strike="noStrike" kern="1200" baseline="0" dirty="0" smtClean="0">
              <a:solidFill>
                <a:schemeClr val="tx1"/>
              </a:solidFill>
              <a:latin typeface="Times New Roman" pitchFamily="18" charset="0"/>
              <a:ea typeface="+mn-ea"/>
              <a:cs typeface="+mn-cs"/>
            </a:endParaRPr>
          </a:p>
          <a:p>
            <a:pPr>
              <a:spcBef>
                <a:spcPts val="0"/>
              </a:spcBef>
            </a:pPr>
            <a:r>
              <a:rPr kumimoji="1" lang="en-US" altLang="en-US" sz="1200" b="0" i="0" u="none" strike="noStrike" kern="1200" baseline="0" dirty="0" smtClean="0">
                <a:solidFill>
                  <a:schemeClr val="tx1"/>
                </a:solidFill>
                <a:latin typeface="Times New Roman" pitchFamily="18" charset="0"/>
                <a:ea typeface="+mn-ea"/>
                <a:cs typeface="+mn-cs"/>
              </a:rPr>
              <a:t>M</a:t>
            </a:r>
            <a:r>
              <a:rPr kumimoji="1" lang="en-US" sz="1200" b="0" i="0" u="none" strike="noStrike" kern="1200" baseline="0" dirty="0" smtClean="0">
                <a:solidFill>
                  <a:schemeClr val="tx1"/>
                </a:solidFill>
                <a:latin typeface="Times New Roman" pitchFamily="18" charset="0"/>
                <a:ea typeface="+mn-ea"/>
                <a:cs typeface="+mn-cs"/>
              </a:rPr>
              <a:t>easured leakage flows from ten large commercial duct systems at operating conditions are shown here. Three had low leakage (less than 5%), and seven had substantial leakage (9 to 26%). By comparing these flows with leakage flows estimated using the industry method, it is clear that the latter method by itself is not always a reliable indicator of whole-system leakage flow, and that leakage flows need to be “measured” to properly commission a duct system when pressurization tests indicate significant leakage. </a:t>
            </a:r>
          </a:p>
          <a:p>
            <a:pPr>
              <a:spcBef>
                <a:spcPts val="0"/>
              </a:spcBef>
            </a:pPr>
            <a:endParaRPr kumimoji="1" lang="en-US" sz="1200" b="0" i="0" u="none" strike="noStrike" kern="1200" baseline="0" dirty="0" smtClean="0">
              <a:solidFill>
                <a:schemeClr val="tx1"/>
              </a:solidFill>
              <a:latin typeface="Times New Roman" pitchFamily="18" charset="0"/>
              <a:ea typeface="+mn-ea"/>
              <a:cs typeface="+mn-cs"/>
            </a:endParaRPr>
          </a:p>
          <a:p>
            <a:pPr>
              <a:spcBef>
                <a:spcPts val="0"/>
              </a:spcBef>
            </a:pPr>
            <a:r>
              <a:rPr kumimoji="1" lang="en-US" sz="1200" b="0" i="0" u="none" strike="noStrike" kern="1200" baseline="0" dirty="0" smtClean="0">
                <a:solidFill>
                  <a:schemeClr val="tx1"/>
                </a:solidFill>
                <a:latin typeface="Times New Roman" pitchFamily="18" charset="0"/>
                <a:ea typeface="+mn-ea"/>
                <a:cs typeface="+mn-cs"/>
              </a:rPr>
              <a:t>In particular, the estimated fraction for Building 1 is </a:t>
            </a:r>
            <a:r>
              <a:rPr kumimoji="1" lang="en-US" sz="1200" b="0" i="1" u="none" strike="noStrike" kern="1200" baseline="0" dirty="0" smtClean="0">
                <a:solidFill>
                  <a:schemeClr val="tx1"/>
                </a:solidFill>
                <a:latin typeface="Times New Roman" pitchFamily="18" charset="0"/>
                <a:ea typeface="+mn-ea"/>
                <a:cs typeface="+mn-cs"/>
              </a:rPr>
              <a:t>seven</a:t>
            </a:r>
            <a:r>
              <a:rPr kumimoji="1" lang="en-US" sz="1200" b="0" i="0" u="none" strike="noStrike" kern="1200" baseline="0" dirty="0" smtClean="0">
                <a:solidFill>
                  <a:schemeClr val="tx1"/>
                </a:solidFill>
                <a:latin typeface="Times New Roman" pitchFamily="18" charset="0"/>
                <a:ea typeface="+mn-ea"/>
                <a:cs typeface="+mn-cs"/>
              </a:rPr>
              <a:t> times greater than the measured fraction. This estimate is not useful to show compliance with design specifications, and could lead to adversarial relations between designers, installers, and test and balance contractors.</a:t>
            </a:r>
          </a:p>
          <a:p>
            <a:pPr>
              <a:spcBef>
                <a:spcPts val="0"/>
              </a:spcBef>
            </a:pPr>
            <a:endParaRPr kumimoji="1" lang="en-US" sz="1200" b="0" i="0" u="none" strike="noStrike" kern="1200" baseline="0" dirty="0" smtClean="0">
              <a:solidFill>
                <a:schemeClr val="tx1"/>
              </a:solidFill>
              <a:latin typeface="Times New Roman" pitchFamily="18" charset="0"/>
              <a:ea typeface="+mn-ea"/>
              <a:cs typeface="+mn-cs"/>
            </a:endParaRPr>
          </a:p>
          <a:p>
            <a:pPr>
              <a:spcBef>
                <a:spcPts val="0"/>
              </a:spcBef>
            </a:pPr>
            <a:r>
              <a:rPr kumimoji="1" lang="en-US" sz="1200" b="0" i="0" u="none" strike="noStrike" kern="1200" baseline="0" dirty="0" smtClean="0">
                <a:solidFill>
                  <a:schemeClr val="tx1"/>
                </a:solidFill>
                <a:latin typeface="Times New Roman" pitchFamily="18" charset="0"/>
                <a:ea typeface="+mn-ea"/>
                <a:cs typeface="+mn-cs"/>
              </a:rPr>
              <a:t>There is better agreement for systems that are tighter (e.g., Building 8 after sealing). In this case, the estimated leakage flow fraction agrees well with the “measured” fraction for the “sealed” case. Small estimated leakage fractions are good indicators of a tight system; the converse is not true for large fractions that indicate a system is leaky.</a:t>
            </a:r>
            <a:endParaRPr lang="en-US" altLang="en-US" dirty="0" smtClean="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Bef>
                <a:spcPts val="0"/>
              </a:spcBef>
            </a:pPr>
            <a:r>
              <a:rPr lang="en-US" dirty="0" smtClean="0"/>
              <a:t>To eliminate the uncertainty associated with estimating pressure differences across leaks, Standard 215 provides a method of test for determining leakage airflows, either for the whole system or for selected parts. Flows into and out of the section being tested are measured at a repeatable reference operating condition: the difference is the leakage flow. The operating condition is not necessarily the design operating condition, but corresponds to the greatest system inlet flow (outlet flow for exhaust systems) possible without being detrimental to the occupants of the building, the building structure, or to the HVAC mechanical components, while maintaining the duct static pressure set point (where applicable) specified in design documents.</a:t>
            </a:r>
          </a:p>
          <a:p>
            <a:pPr>
              <a:spcBef>
                <a:spcPts val="0"/>
              </a:spcBef>
            </a:pPr>
            <a:endParaRPr lang="en-US" dirty="0" smtClean="0"/>
          </a:p>
          <a:p>
            <a:pPr>
              <a:spcBef>
                <a:spcPts val="0"/>
              </a:spcBef>
            </a:pPr>
            <a:r>
              <a:rPr lang="en-US" dirty="0" smtClean="0"/>
              <a:t>Standard 215 does not mandate a calibration method for any instrument, nor does it dictate that the user employ a specific flow measurement technique. Informative Annex A provides a general discussion of airflow measuring instrument technologies and their capabilities. Informative Annex B provides recommended airflow measuring instrument calibration and verification procedures.</a:t>
            </a:r>
          </a:p>
        </p:txBody>
      </p:sp>
      <p:sp>
        <p:nvSpPr>
          <p:cNvPr id="4" name="Slide Number Placeholder 3"/>
          <p:cNvSpPr>
            <a:spLocks noGrp="1"/>
          </p:cNvSpPr>
          <p:nvPr>
            <p:ph type="sldNum" sz="quarter" idx="10"/>
          </p:nvPr>
        </p:nvSpPr>
        <p:spPr/>
        <p:txBody>
          <a:bodyPr/>
          <a:lstStyle/>
          <a:p>
            <a:pPr>
              <a:defRPr/>
            </a:pPr>
            <a:fld id="{46B79AC8-9974-447A-8C7C-BDE1945C7FC9}" type="slidenum">
              <a:rPr lang="en-US" smtClean="0"/>
              <a:pPr>
                <a:defRPr/>
              </a:pPr>
              <a:t>25</a:t>
            </a:fld>
            <a:endParaRPr lang="en-US"/>
          </a:p>
        </p:txBody>
      </p:sp>
    </p:spTree>
    <p:extLst>
      <p:ext uri="{BB962C8B-B14F-4D97-AF65-F5344CB8AC3E}">
        <p14:creationId xmlns:p14="http://schemas.microsoft.com/office/powerpoint/2010/main" val="381204844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Bef>
                <a:spcPts val="0"/>
              </a:spcBef>
            </a:pPr>
            <a:r>
              <a:rPr lang="en-US" u="sng" dirty="0" smtClean="0"/>
              <a:t>DDC Box Setup Procedure</a:t>
            </a:r>
            <a:r>
              <a:rPr lang="en-US" dirty="0" smtClean="0"/>
              <a:t>: VAV terminal unit controls are overridden so that each terminal unit is set to its design maximum airflow. Then,</a:t>
            </a:r>
            <a:r>
              <a:rPr lang="en-US" baseline="0" dirty="0" smtClean="0"/>
              <a:t> w</a:t>
            </a:r>
            <a:r>
              <a:rPr lang="en-US" dirty="0" smtClean="0"/>
              <a:t>ith the system supply fan operating at the greatest speed possible without being detrimental to the occupants of the building, the building structure, or to the HVAC mechanical components, if the duct static pressure at its control location is </a:t>
            </a:r>
            <a:r>
              <a:rPr lang="en-US" u="sng" dirty="0" smtClean="0"/>
              <a:t>less</a:t>
            </a:r>
            <a:r>
              <a:rPr lang="en-US" dirty="0" smtClean="0"/>
              <a:t> than the maximum duct static pressure design set point, each terminal unit’s airflow is uniformly reduced by the same percentage of the terminal unit’s design maximum airflow until the maximum duct static pressure design set point is achieved. If instead the duct static pressure at its control location is </a:t>
            </a:r>
            <a:r>
              <a:rPr lang="en-US" u="sng" dirty="0" smtClean="0"/>
              <a:t>greater</a:t>
            </a:r>
            <a:r>
              <a:rPr lang="en-US" dirty="0" smtClean="0"/>
              <a:t> than the maximum duct static pressure design set point, the fan speed is reduced until the maximum duct static pressure design set point is achieved.</a:t>
            </a:r>
          </a:p>
          <a:p>
            <a:pPr>
              <a:spcBef>
                <a:spcPts val="0"/>
              </a:spcBef>
            </a:pPr>
            <a:endParaRPr lang="en-US" dirty="0" smtClean="0"/>
          </a:p>
          <a:p>
            <a:pPr>
              <a:spcBef>
                <a:spcPts val="0"/>
              </a:spcBef>
            </a:pPr>
            <a:r>
              <a:rPr lang="en-US" u="sng" dirty="0" smtClean="0"/>
              <a:t>Pneumatic Box Setup Procedure</a:t>
            </a:r>
            <a:r>
              <a:rPr lang="en-US" dirty="0" smtClean="0"/>
              <a:t>: Each VAV terminal unit is set to its design maximum airflow by setting the thermostat to its minimum setting (e.g., 17°C, 55°F). Then, with the system supply fan operating at the greatest speed possible (with the same caveats as above), if the duct static pressure at its control location is </a:t>
            </a:r>
            <a:r>
              <a:rPr lang="en-US" u="sng" dirty="0" smtClean="0"/>
              <a:t>less</a:t>
            </a:r>
            <a:r>
              <a:rPr lang="en-US" dirty="0" smtClean="0"/>
              <a:t> than the maximum duct static pressure design set point, starting at the zone located closest to the primary fan, override every other terminal box to its minimum airflow set point by setting the thermostat to its maximum setting (e.g., 35°C, 95°F) until the maximum duct static pressure design set point is achieved or just exceeded. For example: Box 1 is at minimum, Box 2 is at maximum, Box 3 is at minimum, Box 4 is at maximum, and so on. If instead the duct static pressure at its control location is </a:t>
            </a:r>
            <a:r>
              <a:rPr lang="en-US" u="sng" dirty="0" smtClean="0"/>
              <a:t>greater</a:t>
            </a:r>
            <a:r>
              <a:rPr lang="en-US" dirty="0" smtClean="0"/>
              <a:t> than the maximum duct static pressure design set point, then the fan speed is reduced until the maximum duct static pressure design set point is achieved.</a:t>
            </a:r>
          </a:p>
        </p:txBody>
      </p:sp>
      <p:sp>
        <p:nvSpPr>
          <p:cNvPr id="4" name="Slide Number Placeholder 3"/>
          <p:cNvSpPr>
            <a:spLocks noGrp="1"/>
          </p:cNvSpPr>
          <p:nvPr>
            <p:ph type="sldNum" sz="quarter" idx="10"/>
          </p:nvPr>
        </p:nvSpPr>
        <p:spPr/>
        <p:txBody>
          <a:bodyPr/>
          <a:lstStyle/>
          <a:p>
            <a:pPr>
              <a:defRPr/>
            </a:pPr>
            <a:fld id="{46B79AC8-9974-447A-8C7C-BDE1945C7FC9}" type="slidenum">
              <a:rPr lang="en-US" smtClean="0"/>
              <a:pPr>
                <a:defRPr/>
              </a:pPr>
              <a:t>26</a:t>
            </a:fld>
            <a:endParaRPr lang="en-US"/>
          </a:p>
        </p:txBody>
      </p:sp>
    </p:spTree>
    <p:extLst>
      <p:ext uri="{BB962C8B-B14F-4D97-AF65-F5344CB8AC3E}">
        <p14:creationId xmlns:p14="http://schemas.microsoft.com/office/powerpoint/2010/main" val="381204844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Bef>
                <a:spcPts val="0"/>
              </a:spcBef>
            </a:pPr>
            <a:r>
              <a:rPr lang="en-US" dirty="0" smtClean="0"/>
              <a:t>The term </a:t>
            </a:r>
            <a:r>
              <a:rPr lang="en-US" sz="1400" i="1" dirty="0" err="1" smtClean="0"/>
              <a:t>n</a:t>
            </a:r>
            <a:r>
              <a:rPr lang="en-US" sz="1400" i="1" baseline="-25000" dirty="0" err="1" smtClean="0"/>
              <a:t>j</a:t>
            </a:r>
            <a:r>
              <a:rPr lang="en-US" dirty="0" smtClean="0"/>
              <a:t> in the leakage calculation accounts for the compensating effects of positive and negative precision errors in measurements at multiple grilles or diffusers (as opposed to compensating errors for a single grille or diffuser). In particular, the precision error at each grille/diffuser, which can be assumed to be normally distributed, will be randomly dispersed about the central mean value that is measured. Sometimes, the error will be positive and sometimes it will be zero or negative. When airflow measurements are made at several grilles/diffusers, Monte Carlo statistical analyses can be used to show that the errors will tend to reduce the overall precision error of the sum of the grille/diffuser flows, with the reduction approximating  1/</a:t>
            </a:r>
            <a:r>
              <a:rPr lang="en-US" dirty="0" err="1" smtClean="0"/>
              <a:t>sqrt</a:t>
            </a:r>
            <a:r>
              <a:rPr lang="en-US" dirty="0" smtClean="0"/>
              <a:t>(</a:t>
            </a:r>
            <a:r>
              <a:rPr lang="en-US" sz="1400" i="1" dirty="0" err="1" smtClean="0"/>
              <a:t>n</a:t>
            </a:r>
            <a:r>
              <a:rPr lang="en-US" sz="1400" i="1" baseline="-25000" dirty="0" err="1" smtClean="0"/>
              <a:t>j</a:t>
            </a:r>
            <a:r>
              <a:rPr lang="en-US" dirty="0" smtClean="0"/>
              <a:t>). In the example here, 3.0% /</a:t>
            </a:r>
            <a:r>
              <a:rPr lang="en-US" baseline="0" dirty="0" smtClean="0"/>
              <a:t> </a:t>
            </a:r>
            <a:r>
              <a:rPr lang="en-US" baseline="0" dirty="0" err="1" smtClean="0"/>
              <a:t>sqrt</a:t>
            </a:r>
            <a:r>
              <a:rPr lang="en-US" baseline="0" dirty="0" smtClean="0"/>
              <a:t>(18) = 0.7%.</a:t>
            </a:r>
            <a:endParaRPr lang="en-US" dirty="0" smtClean="0"/>
          </a:p>
          <a:p>
            <a:pPr>
              <a:spcBef>
                <a:spcPts val="0"/>
              </a:spcBef>
            </a:pPr>
            <a:endParaRPr lang="en-US" dirty="0" smtClean="0"/>
          </a:p>
          <a:p>
            <a:pPr>
              <a:spcBef>
                <a:spcPts val="0"/>
              </a:spcBef>
            </a:pPr>
            <a:r>
              <a:rPr lang="en-US" dirty="0" smtClean="0"/>
              <a:t>Due to this compensating effect, if the inlet and outlet flow measurement instruments have similar precision errors, the inlet flow precision error will dominate the overall standard uncertainty for </a:t>
            </a:r>
            <a:r>
              <a:rPr lang="en-US" sz="1400" i="1" dirty="0" err="1" smtClean="0"/>
              <a:t>Q</a:t>
            </a:r>
            <a:r>
              <a:rPr lang="en-US" sz="1400" i="1" baseline="-25000" dirty="0" err="1" smtClean="0"/>
              <a:t>leak,std</a:t>
            </a:r>
            <a:r>
              <a:rPr lang="en-US" dirty="0" smtClean="0"/>
              <a:t>. Therefore, it is imperative to measure the inlet flow of a supply system or the outlet flow of an independent exhaust system with the greatest possible precision to minimize the uncertainty when determining the leakage flow and leakage fraction.</a:t>
            </a:r>
          </a:p>
        </p:txBody>
      </p:sp>
      <p:sp>
        <p:nvSpPr>
          <p:cNvPr id="4" name="Slide Number Placeholder 3"/>
          <p:cNvSpPr>
            <a:spLocks noGrp="1"/>
          </p:cNvSpPr>
          <p:nvPr>
            <p:ph type="sldNum" sz="quarter" idx="10"/>
          </p:nvPr>
        </p:nvSpPr>
        <p:spPr/>
        <p:txBody>
          <a:bodyPr/>
          <a:lstStyle/>
          <a:p>
            <a:pPr>
              <a:defRPr/>
            </a:pPr>
            <a:fld id="{46B79AC8-9974-447A-8C7C-BDE1945C7FC9}" type="slidenum">
              <a:rPr lang="en-US" smtClean="0"/>
              <a:pPr>
                <a:defRPr/>
              </a:pPr>
              <a:t>27</a:t>
            </a:fld>
            <a:endParaRPr lang="en-US"/>
          </a:p>
        </p:txBody>
      </p:sp>
    </p:spTree>
    <p:extLst>
      <p:ext uri="{BB962C8B-B14F-4D97-AF65-F5344CB8AC3E}">
        <p14:creationId xmlns:p14="http://schemas.microsoft.com/office/powerpoint/2010/main" val="63715572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a:defRPr/>
            </a:pPr>
            <a:fld id="{46B79AC8-9974-447A-8C7C-BDE1945C7FC9}" type="slidenum">
              <a:rPr lang="en-US" smtClean="0"/>
              <a:pPr>
                <a:defRPr/>
              </a:pPr>
              <a:t>28</a:t>
            </a:fld>
            <a:endParaRPr lang="en-US"/>
          </a:p>
        </p:txBody>
      </p:sp>
    </p:spTree>
    <p:extLst>
      <p:ext uri="{BB962C8B-B14F-4D97-AF65-F5344CB8AC3E}">
        <p14:creationId xmlns:p14="http://schemas.microsoft.com/office/powerpoint/2010/main" val="41061117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spcBef>
                <a:spcPts val="0"/>
              </a:spcBef>
              <a:spcAft>
                <a:spcPts val="0"/>
              </a:spcAft>
              <a:buFont typeface="Arial" panose="020B0604020202020204" pitchFamily="34" charset="0"/>
              <a:buNone/>
              <a:defRPr/>
            </a:pPr>
            <a:r>
              <a:rPr lang="en-US" altLang="en-US" sz="1200" b="0" dirty="0" smtClean="0">
                <a:solidFill>
                  <a:schemeClr val="tx2"/>
                </a:solidFill>
                <a:latin typeface="Times New Roman" panose="02020603050405020304" pitchFamily="18" charset="0"/>
                <a:cs typeface="Times New Roman" panose="02020603050405020304" pitchFamily="18" charset="0"/>
              </a:rPr>
              <a:t>About</a:t>
            </a:r>
            <a:r>
              <a:rPr lang="en-US" altLang="en-US" sz="1200" b="0" baseline="0" dirty="0" smtClean="0">
                <a:solidFill>
                  <a:schemeClr val="tx2"/>
                </a:solidFill>
                <a:latin typeface="Times New Roman" panose="02020603050405020304" pitchFamily="18" charset="0"/>
                <a:cs typeface="Times New Roman" panose="02020603050405020304" pitchFamily="18" charset="0"/>
              </a:rPr>
              <a:t> 15 years ago</a:t>
            </a:r>
            <a:r>
              <a:rPr lang="en-US" altLang="en-US" sz="1200" b="0" dirty="0" smtClean="0">
                <a:solidFill>
                  <a:schemeClr val="tx2"/>
                </a:solidFill>
                <a:latin typeface="Times New Roman" panose="02020603050405020304" pitchFamily="18" charset="0"/>
                <a:cs typeface="Times New Roman" panose="02020603050405020304" pitchFamily="18" charset="0"/>
              </a:rPr>
              <a:t>, two experiments were carried out in a 1 million ft</a:t>
            </a:r>
            <a:r>
              <a:rPr lang="en-US" altLang="en-US" sz="1200" b="0" baseline="30000" dirty="0" smtClean="0">
                <a:solidFill>
                  <a:schemeClr val="tx2"/>
                </a:solidFill>
                <a:latin typeface="Times New Roman" panose="02020603050405020304" pitchFamily="18" charset="0"/>
                <a:cs typeface="Times New Roman" panose="02020603050405020304" pitchFamily="18" charset="0"/>
              </a:rPr>
              <a:t>2</a:t>
            </a:r>
            <a:r>
              <a:rPr lang="en-US" altLang="en-US" sz="1200" b="0" dirty="0" smtClean="0">
                <a:solidFill>
                  <a:schemeClr val="tx2"/>
                </a:solidFill>
                <a:latin typeface="Times New Roman" panose="02020603050405020304" pitchFamily="18" charset="0"/>
                <a:cs typeface="Times New Roman" panose="02020603050405020304" pitchFamily="18" charset="0"/>
              </a:rPr>
              <a:t> (90,000 m</a:t>
            </a:r>
            <a:r>
              <a:rPr lang="en-US" altLang="en-US" sz="1200" b="0" baseline="30000" dirty="0" smtClean="0">
                <a:solidFill>
                  <a:schemeClr val="tx2"/>
                </a:solidFill>
                <a:latin typeface="Times New Roman" panose="02020603050405020304" pitchFamily="18" charset="0"/>
                <a:cs typeface="Times New Roman" panose="02020603050405020304" pitchFamily="18" charset="0"/>
              </a:rPr>
              <a:t>2</a:t>
            </a:r>
            <a:r>
              <a:rPr lang="en-US" altLang="en-US" sz="1200" b="0" dirty="0" smtClean="0">
                <a:solidFill>
                  <a:schemeClr val="tx2"/>
                </a:solidFill>
                <a:latin typeface="Times New Roman" panose="02020603050405020304" pitchFamily="18" charset="0"/>
                <a:cs typeface="Times New Roman" panose="02020603050405020304" pitchFamily="18" charset="0"/>
              </a:rPr>
              <a:t>) 25-storey LEED Platinum office building located in Sacramento, CA. The building uses a separate single-duct VAV system on each floor, each with two supply AHUs, two relief fans, and 34 VAV boxes. </a:t>
            </a:r>
            <a:r>
              <a:rPr lang="en-US" altLang="en-US" dirty="0">
                <a:solidFill>
                  <a:schemeClr val="tx2"/>
                </a:solidFill>
                <a:cs typeface="Times New Roman" panose="02020603050405020304" pitchFamily="18" charset="0"/>
              </a:rPr>
              <a:t>The perimeter zones </a:t>
            </a:r>
            <a:r>
              <a:rPr lang="en-US" altLang="en-US" dirty="0" smtClean="0">
                <a:solidFill>
                  <a:schemeClr val="tx2"/>
                </a:solidFill>
                <a:cs typeface="Times New Roman" panose="02020603050405020304" pitchFamily="18" charset="0"/>
              </a:rPr>
              <a:t>are served by 14 </a:t>
            </a:r>
            <a:r>
              <a:rPr lang="en-US" altLang="en-US" sz="1200" b="0" dirty="0" smtClean="0">
                <a:solidFill>
                  <a:schemeClr val="tx2"/>
                </a:solidFill>
                <a:latin typeface="Times New Roman" panose="02020603050405020304" pitchFamily="18" charset="0"/>
                <a:cs typeface="Times New Roman" panose="02020603050405020304" pitchFamily="18" charset="0"/>
              </a:rPr>
              <a:t>parallel-fan-powered boxes with reheat. The interior zones are served by 20 non-powered boxes without reheat. The air distribution system is located in a ceiling return plenum.</a:t>
            </a:r>
          </a:p>
          <a:p>
            <a:pPr marL="0" indent="0">
              <a:spcBef>
                <a:spcPts val="0"/>
              </a:spcBef>
              <a:spcAft>
                <a:spcPts val="0"/>
              </a:spcAft>
              <a:buFont typeface="Arial" panose="020B0604020202020204" pitchFamily="34" charset="0"/>
              <a:buNone/>
              <a:defRPr/>
            </a:pPr>
            <a:endParaRPr lang="en-US" altLang="en-US" dirty="0">
              <a:solidFill>
                <a:schemeClr val="tx2"/>
              </a:solidFill>
              <a:cs typeface="Times New Roman" panose="02020603050405020304" pitchFamily="18" charset="0"/>
            </a:endParaRPr>
          </a:p>
          <a:p>
            <a:pPr marL="0" indent="0">
              <a:spcBef>
                <a:spcPts val="0"/>
              </a:spcBef>
              <a:spcAft>
                <a:spcPts val="0"/>
              </a:spcAft>
              <a:buFont typeface="Arial" panose="020B0604020202020204" pitchFamily="34" charset="0"/>
              <a:buNone/>
              <a:defRPr/>
            </a:pPr>
            <a:r>
              <a:rPr lang="en-US" altLang="en-US" sz="1200" b="0" dirty="0" smtClean="0">
                <a:solidFill>
                  <a:schemeClr val="tx2"/>
                </a:solidFill>
                <a:latin typeface="Times New Roman" panose="02020603050405020304" pitchFamily="18" charset="0"/>
                <a:cs typeface="Times New Roman" panose="02020603050405020304" pitchFamily="18" charset="0"/>
              </a:rPr>
              <a:t>The experiments involved two separate studies during cooling seasons:</a:t>
            </a:r>
          </a:p>
          <a:p>
            <a:pPr marL="0" indent="0">
              <a:spcBef>
                <a:spcPts val="0"/>
              </a:spcBef>
              <a:spcAft>
                <a:spcPts val="0"/>
              </a:spcAft>
              <a:buFont typeface="Arial" panose="020B0604020202020204" pitchFamily="34" charset="0"/>
              <a:buNone/>
              <a:defRPr/>
            </a:pPr>
            <a:endParaRPr lang="en-US" altLang="en-US" sz="1200" b="0" dirty="0" smtClean="0">
              <a:solidFill>
                <a:schemeClr val="tx2"/>
              </a:solidFill>
              <a:latin typeface="Times New Roman" panose="02020603050405020304" pitchFamily="18" charset="0"/>
              <a:cs typeface="Times New Roman" panose="02020603050405020304" pitchFamily="18" charset="0"/>
            </a:endParaRPr>
          </a:p>
          <a:p>
            <a:pPr lvl="1">
              <a:spcBef>
                <a:spcPts val="0"/>
              </a:spcBef>
              <a:spcAft>
                <a:spcPts val="0"/>
              </a:spcAft>
              <a:buFont typeface="Arial" panose="020B0604020202020204" pitchFamily="34" charset="0"/>
              <a:buNone/>
              <a:defRPr/>
            </a:pPr>
            <a:r>
              <a:rPr lang="en-US" altLang="en-US" b="0" dirty="0" smtClean="0">
                <a:solidFill>
                  <a:schemeClr val="tx2"/>
                </a:solidFill>
                <a:latin typeface="Times New Roman" panose="02020603050405020304" pitchFamily="18" charset="0"/>
                <a:cs typeface="Times New Roman" panose="02020603050405020304" pitchFamily="18" charset="0"/>
              </a:rPr>
              <a:t>2001-2002: System leakage impact on fan power.</a:t>
            </a:r>
          </a:p>
          <a:p>
            <a:pPr marL="0" indent="0">
              <a:spcBef>
                <a:spcPts val="0"/>
              </a:spcBef>
              <a:spcAft>
                <a:spcPts val="0"/>
              </a:spcAft>
              <a:buFont typeface="Arial" panose="020B0604020202020204" pitchFamily="34" charset="0"/>
              <a:buNone/>
              <a:defRPr/>
            </a:pPr>
            <a:endParaRPr lang="en-US" altLang="en-US" sz="1200" b="0" dirty="0" smtClean="0">
              <a:solidFill>
                <a:schemeClr val="tx2"/>
              </a:solidFill>
              <a:latin typeface="Times New Roman" panose="02020603050405020304" pitchFamily="18" charset="0"/>
              <a:cs typeface="Times New Roman" panose="02020603050405020304" pitchFamily="18" charset="0"/>
            </a:endParaRPr>
          </a:p>
          <a:p>
            <a:pPr lvl="1">
              <a:spcBef>
                <a:spcPts val="0"/>
              </a:spcBef>
              <a:spcAft>
                <a:spcPts val="0"/>
              </a:spcAft>
              <a:buFont typeface="Arial" panose="020B0604020202020204" pitchFamily="34" charset="0"/>
              <a:buNone/>
              <a:defRPr/>
            </a:pPr>
            <a:r>
              <a:rPr lang="en-US" altLang="en-US" b="0" dirty="0" smtClean="0">
                <a:solidFill>
                  <a:schemeClr val="tx2"/>
                </a:solidFill>
                <a:latin typeface="Times New Roman" panose="02020603050405020304" pitchFamily="18" charset="0"/>
                <a:cs typeface="Times New Roman" panose="02020603050405020304" pitchFamily="18" charset="0"/>
              </a:rPr>
              <a:t>2005: Duct static pressure reset impact on fan power.</a:t>
            </a:r>
          </a:p>
          <a:p>
            <a:pPr marL="0" indent="0">
              <a:spcBef>
                <a:spcPts val="0"/>
              </a:spcBef>
              <a:spcAft>
                <a:spcPts val="0"/>
              </a:spcAft>
              <a:buFont typeface="Arial" panose="020B0604020202020204" pitchFamily="34" charset="0"/>
              <a:buNone/>
              <a:defRPr/>
            </a:pPr>
            <a:endParaRPr lang="en-US" altLang="en-US" sz="1200" b="0" dirty="0" smtClean="0">
              <a:solidFill>
                <a:schemeClr val="tx2"/>
              </a:solidFill>
              <a:latin typeface="Times New Roman" panose="02020603050405020304" pitchFamily="18" charset="0"/>
              <a:cs typeface="Times New Roman" panose="02020603050405020304" pitchFamily="18" charset="0"/>
            </a:endParaRPr>
          </a:p>
          <a:p>
            <a:pPr marL="0" indent="0">
              <a:spcBef>
                <a:spcPts val="0"/>
              </a:spcBef>
              <a:spcAft>
                <a:spcPts val="0"/>
              </a:spcAft>
              <a:buFont typeface="Arial" panose="020B0604020202020204" pitchFamily="34" charset="0"/>
              <a:buNone/>
              <a:defRPr/>
            </a:pPr>
            <a:r>
              <a:rPr lang="en-US" altLang="en-US" sz="1200" b="0" dirty="0" smtClean="0">
                <a:solidFill>
                  <a:schemeClr val="tx2"/>
                </a:solidFill>
                <a:latin typeface="Times New Roman" panose="02020603050405020304" pitchFamily="18" charset="0"/>
                <a:cs typeface="Times New Roman" panose="02020603050405020304" pitchFamily="18" charset="0"/>
              </a:rPr>
              <a:t>In each experiment, minute-by-minute airflows, pressures, temperatures, relative humidities, </a:t>
            </a:r>
            <a:r>
              <a:rPr lang="en-US" altLang="en-US" sz="1200" b="0" dirty="0" smtClean="0">
                <a:solidFill>
                  <a:schemeClr val="tx2"/>
                </a:solidFill>
                <a:latin typeface="Times New Roman" panose="02020603050405020304" pitchFamily="18" charset="0"/>
                <a:cs typeface="Times New Roman" panose="02020603050405020304" pitchFamily="18" charset="0"/>
              </a:rPr>
              <a:t>and fan </a:t>
            </a:r>
            <a:r>
              <a:rPr lang="en-US" altLang="en-US" sz="1200" b="0" dirty="0" smtClean="0">
                <a:solidFill>
                  <a:schemeClr val="tx2"/>
                </a:solidFill>
                <a:latin typeface="Times New Roman" panose="02020603050405020304" pitchFamily="18" charset="0"/>
                <a:cs typeface="Times New Roman" panose="02020603050405020304" pitchFamily="18" charset="0"/>
              </a:rPr>
              <a:t>power </a:t>
            </a:r>
            <a:r>
              <a:rPr lang="en-US" altLang="en-US" dirty="0">
                <a:solidFill>
                  <a:schemeClr val="tx2"/>
                </a:solidFill>
                <a:cs typeface="Times New Roman" panose="02020603050405020304" pitchFamily="18" charset="0"/>
              </a:rPr>
              <a:t>were </a:t>
            </a:r>
            <a:r>
              <a:rPr lang="en-US" altLang="en-US" dirty="0" smtClean="0">
                <a:solidFill>
                  <a:schemeClr val="tx2"/>
                </a:solidFill>
                <a:cs typeface="Times New Roman" panose="02020603050405020304" pitchFamily="18" charset="0"/>
              </a:rPr>
              <a:t>measured </a:t>
            </a:r>
            <a:r>
              <a:rPr lang="en-US" altLang="en-US" dirty="0">
                <a:solidFill>
                  <a:schemeClr val="tx2"/>
                </a:solidFill>
                <a:cs typeface="Times New Roman" panose="02020603050405020304" pitchFamily="18" charset="0"/>
              </a:rPr>
              <a:t>on </a:t>
            </a:r>
            <a:r>
              <a:rPr lang="en-US" altLang="en-US" sz="1200" b="0" dirty="0" smtClean="0">
                <a:solidFill>
                  <a:schemeClr val="tx2"/>
                </a:solidFill>
                <a:latin typeface="Times New Roman" panose="02020603050405020304" pitchFamily="18" charset="0"/>
                <a:cs typeface="Times New Roman" panose="02020603050405020304" pitchFamily="18" charset="0"/>
              </a:rPr>
              <a:t>two floors (intervention and control, ~400 points total). The collected data arguably represent the </a:t>
            </a:r>
            <a:r>
              <a:rPr lang="en-US" altLang="en-US" sz="1200" b="0" dirty="0" smtClean="0">
                <a:solidFill>
                  <a:schemeClr val="tx2"/>
                </a:solidFill>
                <a:latin typeface="Times New Roman" panose="02020603050405020304" pitchFamily="18" charset="0"/>
                <a:cs typeface="Times New Roman" panose="02020603050405020304" pitchFamily="18" charset="0"/>
              </a:rPr>
              <a:t>most detailed published information </a:t>
            </a:r>
            <a:r>
              <a:rPr lang="en-US" altLang="en-US" sz="1200" b="0" dirty="0" smtClean="0">
                <a:solidFill>
                  <a:schemeClr val="tx2"/>
                </a:solidFill>
                <a:latin typeface="Times New Roman" panose="02020603050405020304" pitchFamily="18" charset="0"/>
                <a:cs typeface="Times New Roman" panose="02020603050405020304" pitchFamily="18" charset="0"/>
              </a:rPr>
              <a:t>on air-handling system performance </a:t>
            </a:r>
            <a:r>
              <a:rPr lang="en-US" altLang="en-US" sz="1200" b="0" dirty="0" smtClean="0">
                <a:solidFill>
                  <a:schemeClr val="tx2"/>
                </a:solidFill>
                <a:latin typeface="Times New Roman" panose="02020603050405020304" pitchFamily="18" charset="0"/>
                <a:cs typeface="Times New Roman" panose="02020603050405020304" pitchFamily="18" charset="0"/>
              </a:rPr>
              <a:t>related to these two issues in </a:t>
            </a:r>
            <a:r>
              <a:rPr lang="en-US" altLang="en-US" sz="1200" b="0" dirty="0" smtClean="0">
                <a:solidFill>
                  <a:schemeClr val="tx2"/>
                </a:solidFill>
                <a:latin typeface="Times New Roman" panose="02020603050405020304" pitchFamily="18" charset="0"/>
                <a:cs typeface="Times New Roman" panose="02020603050405020304" pitchFamily="18" charset="0"/>
              </a:rPr>
              <a:t>large commercial buildings.</a:t>
            </a:r>
          </a:p>
        </p:txBody>
      </p:sp>
      <p:sp>
        <p:nvSpPr>
          <p:cNvPr id="4" name="Slide Number Placeholder 3"/>
          <p:cNvSpPr>
            <a:spLocks noGrp="1"/>
          </p:cNvSpPr>
          <p:nvPr>
            <p:ph type="sldNum" sz="quarter" idx="10"/>
          </p:nvPr>
        </p:nvSpPr>
        <p:spPr/>
        <p:txBody>
          <a:bodyPr/>
          <a:lstStyle/>
          <a:p>
            <a:pPr>
              <a:defRPr/>
            </a:pPr>
            <a:fld id="{46B79AC8-9974-447A-8C7C-BDE1945C7FC9}" type="slidenum">
              <a:rPr lang="en-US" smtClean="0"/>
              <a:pPr>
                <a:defRPr/>
              </a:pPr>
              <a:t>29</a:t>
            </a:fld>
            <a:endParaRPr lang="en-US"/>
          </a:p>
        </p:txBody>
      </p:sp>
    </p:spTree>
    <p:extLst>
      <p:ext uri="{BB962C8B-B14F-4D97-AF65-F5344CB8AC3E}">
        <p14:creationId xmlns:p14="http://schemas.microsoft.com/office/powerpoint/2010/main" val="288114523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Bef>
                <a:spcPts val="0"/>
              </a:spcBef>
            </a:pPr>
            <a:r>
              <a:rPr kumimoji="1" lang="en-US" sz="1200" b="0" i="0" u="none" strike="noStrike" kern="1200" baseline="0" dirty="0" smtClean="0">
                <a:solidFill>
                  <a:schemeClr val="tx1"/>
                </a:solidFill>
                <a:latin typeface="Times New Roman" pitchFamily="18" charset="0"/>
                <a:ea typeface="+mn-ea"/>
                <a:cs typeface="+mn-cs"/>
              </a:rPr>
              <a:t>Supply and VAV box fan power trends over a typical day are shown here and on the next slide for the “as found” and “added” HVAC system air leakage cases, respectively. Relief fan power is not shown, because no correlation was found between relief fan power and leakage.</a:t>
            </a:r>
          </a:p>
          <a:p>
            <a:pPr>
              <a:spcBef>
                <a:spcPts val="0"/>
              </a:spcBef>
            </a:pPr>
            <a:endParaRPr kumimoji="1" lang="en-US" sz="1200" b="0" i="0" u="none" strike="noStrike" kern="1200" baseline="0" dirty="0" smtClean="0">
              <a:solidFill>
                <a:schemeClr val="tx1"/>
              </a:solidFill>
              <a:latin typeface="Times New Roman" pitchFamily="18" charset="0"/>
              <a:ea typeface="+mn-ea"/>
              <a:cs typeface="+mn-cs"/>
            </a:endParaRPr>
          </a:p>
          <a:p>
            <a:pPr>
              <a:spcBef>
                <a:spcPts val="0"/>
              </a:spcBef>
            </a:pPr>
            <a:r>
              <a:rPr kumimoji="1" lang="en-US" sz="1200" b="0" i="0" u="none" strike="noStrike" kern="1200" baseline="0" dirty="0" smtClean="0">
                <a:solidFill>
                  <a:schemeClr val="tx1"/>
                </a:solidFill>
                <a:latin typeface="Times New Roman" pitchFamily="18" charset="0"/>
                <a:ea typeface="+mn-ea"/>
                <a:cs typeface="+mn-cs"/>
              </a:rPr>
              <a:t>Note that the average and Standard 215 system leakage fractions are slightly different here (and more so on the next slide), because the supply fan airflows and downstream leakage airflows on which they are based differ. For average operating conditions in the “as found” case, the average supply fan airflow is 10,700 cfm (5.05 m</a:t>
            </a:r>
            <a:r>
              <a:rPr kumimoji="1" lang="en-US" sz="1200" b="0" i="0" u="none" strike="noStrike" kern="1200" baseline="30000" dirty="0" smtClean="0">
                <a:solidFill>
                  <a:schemeClr val="tx1"/>
                </a:solidFill>
                <a:latin typeface="Times New Roman" pitchFamily="18" charset="0"/>
                <a:ea typeface="+mn-ea"/>
                <a:cs typeface="+mn-cs"/>
              </a:rPr>
              <a:t>3</a:t>
            </a:r>
            <a:r>
              <a:rPr kumimoji="1" lang="en-US" sz="1200" b="0" i="0" u="none" strike="noStrike" kern="1200" baseline="0" dirty="0" smtClean="0">
                <a:solidFill>
                  <a:schemeClr val="tx1"/>
                </a:solidFill>
                <a:latin typeface="Times New Roman" pitchFamily="18" charset="0"/>
                <a:ea typeface="+mn-ea"/>
                <a:cs typeface="+mn-cs"/>
              </a:rPr>
              <a:t>/s) and leakage is 340 cfm  (0.16 m</a:t>
            </a:r>
            <a:r>
              <a:rPr kumimoji="1" lang="en-US" sz="1200" b="0" i="0" u="none" strike="noStrike" kern="1200" baseline="30000" dirty="0" smtClean="0">
                <a:solidFill>
                  <a:schemeClr val="tx1"/>
                </a:solidFill>
                <a:latin typeface="Times New Roman" pitchFamily="18" charset="0"/>
                <a:ea typeface="+mn-ea"/>
                <a:cs typeface="+mn-cs"/>
              </a:rPr>
              <a:t>3</a:t>
            </a:r>
            <a:r>
              <a:rPr kumimoji="1" lang="en-US" sz="1200" b="0" i="0" u="none" strike="noStrike" kern="1200" baseline="0" dirty="0" smtClean="0">
                <a:solidFill>
                  <a:schemeClr val="tx1"/>
                </a:solidFill>
                <a:latin typeface="Times New Roman" pitchFamily="18" charset="0"/>
                <a:ea typeface="+mn-ea"/>
                <a:cs typeface="+mn-cs"/>
              </a:rPr>
              <a:t>/s) upstream and 245 cfm (0.12 m</a:t>
            </a:r>
            <a:r>
              <a:rPr kumimoji="1" lang="en-US" sz="1200" b="0" i="0" u="none" strike="noStrike" kern="1200" baseline="30000" dirty="0" smtClean="0">
                <a:solidFill>
                  <a:schemeClr val="tx1"/>
                </a:solidFill>
                <a:latin typeface="Times New Roman" pitchFamily="18" charset="0"/>
                <a:ea typeface="+mn-ea"/>
                <a:cs typeface="+mn-cs"/>
              </a:rPr>
              <a:t>3</a:t>
            </a:r>
            <a:r>
              <a:rPr kumimoji="1" lang="en-US" sz="1200" b="0" i="0" u="none" strike="noStrike" kern="1200" baseline="0" dirty="0" smtClean="0">
                <a:solidFill>
                  <a:schemeClr val="tx1"/>
                </a:solidFill>
                <a:latin typeface="Times New Roman" pitchFamily="18" charset="0"/>
                <a:ea typeface="+mn-ea"/>
                <a:cs typeface="+mn-cs"/>
              </a:rPr>
              <a:t>/s) downstream of the VAV box inlet dampers (585 cfm, 0.28 m</a:t>
            </a:r>
            <a:r>
              <a:rPr kumimoji="1" lang="en-US" sz="1200" b="0" i="0" u="none" strike="noStrike" kern="1200" baseline="30000" dirty="0" smtClean="0">
                <a:solidFill>
                  <a:schemeClr val="tx1"/>
                </a:solidFill>
                <a:latin typeface="Times New Roman" pitchFamily="18" charset="0"/>
                <a:ea typeface="+mn-ea"/>
                <a:cs typeface="+mn-cs"/>
              </a:rPr>
              <a:t>3</a:t>
            </a:r>
            <a:r>
              <a:rPr kumimoji="1" lang="en-US" sz="1200" b="0" i="0" u="none" strike="noStrike" kern="1200" baseline="0" dirty="0" smtClean="0">
                <a:solidFill>
                  <a:schemeClr val="tx1"/>
                </a:solidFill>
                <a:latin typeface="Times New Roman" pitchFamily="18" charset="0"/>
                <a:ea typeface="+mn-ea"/>
                <a:cs typeface="+mn-cs"/>
              </a:rPr>
              <a:t>/s total). In the “added leakage” case, the average supply fan airflow is 14,100 cfm (6.65 m</a:t>
            </a:r>
            <a:r>
              <a:rPr kumimoji="1" lang="en-US" sz="1200" b="0" i="0" u="none" strike="noStrike" kern="1200" baseline="30000" dirty="0" smtClean="0">
                <a:solidFill>
                  <a:schemeClr val="tx1"/>
                </a:solidFill>
                <a:latin typeface="Times New Roman" pitchFamily="18" charset="0"/>
                <a:ea typeface="+mn-ea"/>
                <a:cs typeface="+mn-cs"/>
              </a:rPr>
              <a:t>3</a:t>
            </a:r>
            <a:r>
              <a:rPr kumimoji="1" lang="en-US" sz="1200" b="0" i="0" u="none" strike="noStrike" kern="1200" baseline="0" dirty="0" smtClean="0">
                <a:solidFill>
                  <a:schemeClr val="tx1"/>
                </a:solidFill>
                <a:latin typeface="Times New Roman" pitchFamily="18" charset="0"/>
                <a:ea typeface="+mn-ea"/>
                <a:cs typeface="+mn-cs"/>
              </a:rPr>
              <a:t>/s) and leakage is 1,738 cfm (0.82 m</a:t>
            </a:r>
            <a:r>
              <a:rPr kumimoji="1" lang="en-US" sz="1200" b="0" i="0" u="none" strike="noStrike" kern="1200" baseline="30000" dirty="0" smtClean="0">
                <a:solidFill>
                  <a:schemeClr val="tx1"/>
                </a:solidFill>
                <a:latin typeface="Times New Roman" pitchFamily="18" charset="0"/>
                <a:ea typeface="+mn-ea"/>
                <a:cs typeface="+mn-cs"/>
              </a:rPr>
              <a:t>3</a:t>
            </a:r>
            <a:r>
              <a:rPr kumimoji="1" lang="en-US" sz="1200" b="0" i="0" u="none" strike="noStrike" kern="1200" baseline="0" dirty="0" smtClean="0">
                <a:solidFill>
                  <a:schemeClr val="tx1"/>
                </a:solidFill>
                <a:latin typeface="Times New Roman" pitchFamily="18" charset="0"/>
                <a:ea typeface="+mn-ea"/>
                <a:cs typeface="+mn-cs"/>
              </a:rPr>
              <a:t>/s) upstream and 1,042 cfm  (0.49 m</a:t>
            </a:r>
            <a:r>
              <a:rPr kumimoji="1" lang="en-US" sz="1200" b="0" i="0" u="none" strike="noStrike" kern="1200" baseline="30000" dirty="0" smtClean="0">
                <a:solidFill>
                  <a:schemeClr val="tx1"/>
                </a:solidFill>
                <a:latin typeface="Times New Roman" pitchFamily="18" charset="0"/>
                <a:ea typeface="+mn-ea"/>
                <a:cs typeface="+mn-cs"/>
              </a:rPr>
              <a:t>3</a:t>
            </a:r>
            <a:r>
              <a:rPr kumimoji="1" lang="en-US" sz="1200" b="0" i="0" u="none" strike="noStrike" kern="1200" baseline="0" dirty="0" smtClean="0">
                <a:solidFill>
                  <a:schemeClr val="tx1"/>
                </a:solidFill>
                <a:latin typeface="Times New Roman" pitchFamily="18" charset="0"/>
                <a:ea typeface="+mn-ea"/>
                <a:cs typeface="+mn-cs"/>
              </a:rPr>
              <a:t>/s) downstream (2,780 cfm, 1.31 m</a:t>
            </a:r>
            <a:r>
              <a:rPr kumimoji="1" lang="en-US" sz="1200" b="0" i="0" u="none" strike="noStrike" kern="1200" baseline="30000" dirty="0" smtClean="0">
                <a:solidFill>
                  <a:schemeClr val="tx1"/>
                </a:solidFill>
                <a:latin typeface="Times New Roman" pitchFamily="18" charset="0"/>
                <a:ea typeface="+mn-ea"/>
                <a:cs typeface="+mn-cs"/>
              </a:rPr>
              <a:t>3</a:t>
            </a:r>
            <a:r>
              <a:rPr kumimoji="1" lang="en-US" sz="1200" b="0" i="0" u="none" strike="noStrike" kern="1200" baseline="0" dirty="0" smtClean="0">
                <a:solidFill>
                  <a:schemeClr val="tx1"/>
                </a:solidFill>
                <a:latin typeface="Times New Roman" pitchFamily="18" charset="0"/>
                <a:ea typeface="+mn-ea"/>
                <a:cs typeface="+mn-cs"/>
              </a:rPr>
              <a:t>/s total).</a:t>
            </a:r>
          </a:p>
          <a:p>
            <a:pPr>
              <a:spcBef>
                <a:spcPts val="0"/>
              </a:spcBef>
            </a:pPr>
            <a:endParaRPr kumimoji="1" lang="en-US" sz="1200" b="0" i="0" u="none" strike="noStrike" kern="1200" baseline="0" dirty="0" smtClean="0">
              <a:solidFill>
                <a:schemeClr val="tx1"/>
              </a:solidFill>
              <a:latin typeface="Times New Roman" pitchFamily="18" charset="0"/>
              <a:ea typeface="+mn-ea"/>
              <a:cs typeface="+mn-cs"/>
            </a:endParaRPr>
          </a:p>
          <a:p>
            <a:pPr>
              <a:spcBef>
                <a:spcPts val="0"/>
              </a:spcBef>
            </a:pPr>
            <a:r>
              <a:rPr kumimoji="1" lang="en-US" sz="1200" b="0" i="0" u="none" strike="noStrike" kern="1200" baseline="0" dirty="0" smtClean="0">
                <a:solidFill>
                  <a:schemeClr val="tx1"/>
                </a:solidFill>
                <a:latin typeface="Times New Roman" pitchFamily="18" charset="0"/>
                <a:ea typeface="+mn-ea"/>
                <a:cs typeface="+mn-cs"/>
              </a:rPr>
              <a:t>For the Standard 215 test conditions (</a:t>
            </a:r>
            <a:r>
              <a:rPr kumimoji="1" lang="en-US" sz="1200" b="0" i="0" u="sng" strike="noStrike" kern="1200" baseline="0" dirty="0" smtClean="0">
                <a:solidFill>
                  <a:schemeClr val="tx1"/>
                </a:solidFill>
                <a:latin typeface="Times New Roman" pitchFamily="18" charset="0"/>
                <a:ea typeface="+mn-ea"/>
                <a:cs typeface="+mn-cs"/>
              </a:rPr>
              <a:t>not</a:t>
            </a:r>
            <a:r>
              <a:rPr kumimoji="1" lang="en-US" sz="1200" b="0" i="0" u="none" strike="noStrike" kern="1200" baseline="0" dirty="0" smtClean="0">
                <a:solidFill>
                  <a:schemeClr val="tx1"/>
                </a:solidFill>
                <a:latin typeface="Times New Roman" pitchFamily="18" charset="0"/>
                <a:ea typeface="+mn-ea"/>
                <a:cs typeface="+mn-cs"/>
              </a:rPr>
              <a:t> normal operation, but repeatable), the supply fan is operated at full speed (24,400 cfm, 11.52 m</a:t>
            </a:r>
            <a:r>
              <a:rPr kumimoji="1" lang="en-US" sz="1200" b="0" i="0" u="none" strike="noStrike" kern="1200" baseline="30000" dirty="0" smtClean="0">
                <a:solidFill>
                  <a:schemeClr val="tx1"/>
                </a:solidFill>
                <a:latin typeface="Times New Roman" pitchFamily="18" charset="0"/>
                <a:ea typeface="+mn-ea"/>
                <a:cs typeface="+mn-cs"/>
              </a:rPr>
              <a:t>3</a:t>
            </a:r>
            <a:r>
              <a:rPr kumimoji="1" lang="en-US" sz="1200" b="0" i="0" u="none" strike="noStrike" kern="1200" baseline="0" dirty="0" smtClean="0">
                <a:solidFill>
                  <a:schemeClr val="tx1"/>
                </a:solidFill>
                <a:latin typeface="Times New Roman" pitchFamily="18" charset="0"/>
                <a:ea typeface="+mn-ea"/>
                <a:cs typeface="+mn-cs"/>
              </a:rPr>
              <a:t>/s). The VAV box inlet dampers are uniformly opened to achieve the design duct static pressure set point (250 Pa, 1.0 in.w.c.). Because the upstream pressure is the same for test and average operating conditions, upstream leakage also remains the same relatively in each case. However, downstream and total leakage increases in each case: 567 cfm (0.27 m</a:t>
            </a:r>
            <a:r>
              <a:rPr kumimoji="1" lang="en-US" sz="1200" b="0" i="0" u="none" strike="noStrike" kern="1200" baseline="30000" dirty="0" smtClean="0">
                <a:solidFill>
                  <a:schemeClr val="tx1"/>
                </a:solidFill>
                <a:latin typeface="Times New Roman" pitchFamily="18" charset="0"/>
                <a:ea typeface="+mn-ea"/>
                <a:cs typeface="+mn-cs"/>
              </a:rPr>
              <a:t>3</a:t>
            </a:r>
            <a:r>
              <a:rPr kumimoji="1" lang="en-US" sz="1200" b="0" i="0" u="none" strike="noStrike" kern="1200" baseline="0" dirty="0" smtClean="0">
                <a:solidFill>
                  <a:schemeClr val="tx1"/>
                </a:solidFill>
                <a:latin typeface="Times New Roman" pitchFamily="18" charset="0"/>
                <a:ea typeface="+mn-ea"/>
                <a:cs typeface="+mn-cs"/>
              </a:rPr>
              <a:t>/s) downstream (907 cfm, 0.43 m</a:t>
            </a:r>
            <a:r>
              <a:rPr kumimoji="1" lang="en-US" sz="1200" b="0" i="0" u="none" strike="noStrike" kern="1200" baseline="30000" dirty="0" smtClean="0">
                <a:solidFill>
                  <a:schemeClr val="tx1"/>
                </a:solidFill>
                <a:latin typeface="Times New Roman" pitchFamily="18" charset="0"/>
                <a:ea typeface="+mn-ea"/>
                <a:cs typeface="+mn-cs"/>
              </a:rPr>
              <a:t>3</a:t>
            </a:r>
            <a:r>
              <a:rPr kumimoji="1" lang="en-US" sz="1200" b="0" i="0" u="none" strike="noStrike" kern="1200" baseline="0" dirty="0" smtClean="0">
                <a:solidFill>
                  <a:schemeClr val="tx1"/>
                </a:solidFill>
                <a:latin typeface="Times New Roman" pitchFamily="18" charset="0"/>
                <a:ea typeface="+mn-ea"/>
                <a:cs typeface="+mn-cs"/>
              </a:rPr>
              <a:t>/s total) in the “as found” case and 1,507 cfm (0.71 m</a:t>
            </a:r>
            <a:r>
              <a:rPr kumimoji="1" lang="en-US" sz="1200" b="0" i="0" u="none" strike="noStrike" kern="1200" baseline="30000" dirty="0" smtClean="0">
                <a:solidFill>
                  <a:schemeClr val="tx1"/>
                </a:solidFill>
                <a:latin typeface="Times New Roman" pitchFamily="18" charset="0"/>
                <a:ea typeface="+mn-ea"/>
                <a:cs typeface="+mn-cs"/>
              </a:rPr>
              <a:t>3</a:t>
            </a:r>
            <a:r>
              <a:rPr kumimoji="1" lang="en-US" sz="1200" b="0" i="0" u="none" strike="noStrike" kern="1200" baseline="0" dirty="0" smtClean="0">
                <a:solidFill>
                  <a:schemeClr val="tx1"/>
                </a:solidFill>
                <a:latin typeface="Times New Roman" pitchFamily="18" charset="0"/>
                <a:ea typeface="+mn-ea"/>
                <a:cs typeface="+mn-cs"/>
              </a:rPr>
              <a:t>/s) downstream (3,244 cfm, 1.53 m</a:t>
            </a:r>
            <a:r>
              <a:rPr kumimoji="1" lang="en-US" sz="1200" b="0" i="0" u="none" strike="noStrike" kern="1200" baseline="30000" dirty="0" smtClean="0">
                <a:solidFill>
                  <a:schemeClr val="tx1"/>
                </a:solidFill>
                <a:latin typeface="Times New Roman" pitchFamily="18" charset="0"/>
                <a:ea typeface="+mn-ea"/>
                <a:cs typeface="+mn-cs"/>
              </a:rPr>
              <a:t>3</a:t>
            </a:r>
            <a:r>
              <a:rPr kumimoji="1" lang="en-US" sz="1200" b="0" i="0" u="none" strike="noStrike" kern="1200" baseline="0" dirty="0" smtClean="0">
                <a:solidFill>
                  <a:schemeClr val="tx1"/>
                </a:solidFill>
                <a:latin typeface="Times New Roman" pitchFamily="18" charset="0"/>
                <a:ea typeface="+mn-ea"/>
                <a:cs typeface="+mn-cs"/>
              </a:rPr>
              <a:t>/s total) in the “added leakage” case.</a:t>
            </a:r>
            <a:endParaRPr lang="en-US" dirty="0"/>
          </a:p>
        </p:txBody>
      </p:sp>
      <p:sp>
        <p:nvSpPr>
          <p:cNvPr id="4" name="Slide Number Placeholder 3"/>
          <p:cNvSpPr>
            <a:spLocks noGrp="1"/>
          </p:cNvSpPr>
          <p:nvPr>
            <p:ph type="sldNum" sz="quarter" idx="10"/>
          </p:nvPr>
        </p:nvSpPr>
        <p:spPr/>
        <p:txBody>
          <a:bodyPr/>
          <a:lstStyle/>
          <a:p>
            <a:pPr>
              <a:defRPr/>
            </a:pPr>
            <a:fld id="{46B79AC8-9974-447A-8C7C-BDE1945C7FC9}" type="slidenum">
              <a:rPr lang="en-US" smtClean="0"/>
              <a:pPr>
                <a:defRPr/>
              </a:pPr>
              <a:t>30</a:t>
            </a:fld>
            <a:endParaRPr lang="en-US"/>
          </a:p>
        </p:txBody>
      </p:sp>
    </p:spTree>
    <p:extLst>
      <p:ext uri="{BB962C8B-B14F-4D97-AF65-F5344CB8AC3E}">
        <p14:creationId xmlns:p14="http://schemas.microsoft.com/office/powerpoint/2010/main" val="253894514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0" fontAlgn="base" latinLnBrk="0" hangingPunct="0">
              <a:lnSpc>
                <a:spcPct val="100000"/>
              </a:lnSpc>
              <a:spcBef>
                <a:spcPts val="0"/>
              </a:spcBef>
              <a:spcAft>
                <a:spcPct val="0"/>
              </a:spcAft>
              <a:buClrTx/>
              <a:buSzTx/>
              <a:buFontTx/>
              <a:buNone/>
              <a:tabLst/>
              <a:defRPr/>
            </a:pPr>
            <a:r>
              <a:rPr kumimoji="1" lang="en-US" sz="1200" b="0" i="0" u="none" strike="noStrike" kern="1200" baseline="0" dirty="0" smtClean="0">
                <a:solidFill>
                  <a:schemeClr val="tx1"/>
                </a:solidFill>
                <a:latin typeface="Times New Roman" pitchFamily="18" charset="0"/>
                <a:ea typeface="+mn-ea"/>
                <a:cs typeface="+mn-cs"/>
              </a:rPr>
              <a:t>Weather normalization was used on the added leakage data (20% combined upstream and downstream leakage at average operating conditions). That is, normalization techniques that compare the variable of interest on the control and intervention floors were used to estimate what the average airflows and fan power on the intervention floor would be if the system ran with that leakage, but during the base case weather period instead.</a:t>
            </a:r>
            <a:endParaRPr lang="en-US" dirty="0" smtClean="0"/>
          </a:p>
          <a:p>
            <a:pPr marL="0" marR="0" indent="0" algn="l" defTabSz="914400" rtl="0" eaLnBrk="0" fontAlgn="base" latinLnBrk="0" hangingPunct="0">
              <a:lnSpc>
                <a:spcPct val="100000"/>
              </a:lnSpc>
              <a:spcBef>
                <a:spcPts val="0"/>
              </a:spcBef>
              <a:spcAft>
                <a:spcPct val="0"/>
              </a:spcAft>
              <a:buClrTx/>
              <a:buSzTx/>
              <a:buFontTx/>
              <a:buNone/>
              <a:tabLst/>
              <a:defRPr/>
            </a:pPr>
            <a:endParaRPr kumimoji="1" lang="en-US" sz="1200" b="0" i="0" u="none" strike="noStrike" kern="1200" baseline="0" dirty="0" smtClean="0">
              <a:solidFill>
                <a:schemeClr val="tx1"/>
              </a:solidFill>
              <a:latin typeface="Times New Roman" pitchFamily="18" charset="0"/>
              <a:ea typeface="+mn-ea"/>
              <a:cs typeface="+mn-cs"/>
            </a:endParaRPr>
          </a:p>
          <a:p>
            <a:pPr marL="0" marR="0" indent="0" algn="l" defTabSz="914400" rtl="0" eaLnBrk="0" fontAlgn="base" latinLnBrk="0" hangingPunct="0">
              <a:lnSpc>
                <a:spcPct val="100000"/>
              </a:lnSpc>
              <a:spcBef>
                <a:spcPts val="0"/>
              </a:spcBef>
              <a:spcAft>
                <a:spcPct val="0"/>
              </a:spcAft>
              <a:buClrTx/>
              <a:buSzTx/>
              <a:buFontTx/>
              <a:buNone/>
              <a:tabLst/>
              <a:defRPr/>
            </a:pPr>
            <a:r>
              <a:rPr kumimoji="1" lang="en-US" sz="1200" b="0" i="0" u="none" strike="noStrike" kern="1200" baseline="0" dirty="0" smtClean="0">
                <a:solidFill>
                  <a:schemeClr val="tx1"/>
                </a:solidFill>
                <a:latin typeface="Times New Roman" pitchFamily="18" charset="0"/>
                <a:ea typeface="+mn-ea"/>
                <a:cs typeface="+mn-cs"/>
              </a:rPr>
              <a:t>The average supply fan power for the base case (5% combined upstream and downstream leakage at average operating conditions) was 5.4 kW (3am to 6 pm). If the system were to operate with 20% leakage over the same time period, it was estimated that the average supply fan power in this case would be 7.4 kW. The increase in </a:t>
            </a:r>
            <a:r>
              <a:rPr kumimoji="1" lang="en-US" sz="1200" b="0" i="0" u="none" strike="noStrike" kern="1200" baseline="0" dirty="0" smtClean="0">
                <a:solidFill>
                  <a:schemeClr val="tx1"/>
                </a:solidFill>
                <a:latin typeface="Times New Roman" pitchFamily="18" charset="0"/>
                <a:ea typeface="+mn-ea"/>
                <a:cs typeface="+mn-cs"/>
              </a:rPr>
              <a:t>average supply </a:t>
            </a:r>
            <a:r>
              <a:rPr kumimoji="1" lang="en-US" sz="1200" b="0" i="0" u="none" strike="noStrike" kern="1200" baseline="0" dirty="0" smtClean="0">
                <a:solidFill>
                  <a:schemeClr val="tx1"/>
                </a:solidFill>
                <a:latin typeface="Times New Roman" pitchFamily="18" charset="0"/>
                <a:ea typeface="+mn-ea"/>
                <a:cs typeface="+mn-cs"/>
              </a:rPr>
              <a:t>fan power due to the added leakage was 37%. Conversely, sealing the added leakage would save 27% of the supply fan energy.</a:t>
            </a:r>
          </a:p>
          <a:p>
            <a:pPr marL="0" marR="0" indent="0" algn="l" defTabSz="914400" rtl="0" eaLnBrk="0" fontAlgn="base" latinLnBrk="0" hangingPunct="0">
              <a:lnSpc>
                <a:spcPct val="100000"/>
              </a:lnSpc>
              <a:spcBef>
                <a:spcPts val="0"/>
              </a:spcBef>
              <a:spcAft>
                <a:spcPct val="0"/>
              </a:spcAft>
              <a:buClrTx/>
              <a:buSzTx/>
              <a:buFontTx/>
              <a:buNone/>
              <a:tabLst/>
              <a:defRPr/>
            </a:pPr>
            <a:endParaRPr kumimoji="1" lang="en-US" sz="1200" b="0" i="0" u="none" strike="noStrike" kern="1200" baseline="0" dirty="0" smtClean="0">
              <a:solidFill>
                <a:schemeClr val="tx1"/>
              </a:solidFill>
              <a:latin typeface="Times New Roman" pitchFamily="18" charset="0"/>
              <a:ea typeface="+mn-ea"/>
              <a:cs typeface="+mn-cs"/>
            </a:endParaRPr>
          </a:p>
          <a:p>
            <a:pPr>
              <a:spcBef>
                <a:spcPts val="0"/>
              </a:spcBef>
            </a:pPr>
            <a:r>
              <a:rPr kumimoji="1" lang="en-US" sz="1200" b="0" i="0" u="none" strike="noStrike" kern="1200" baseline="0" dirty="0" smtClean="0">
                <a:solidFill>
                  <a:schemeClr val="tx1"/>
                </a:solidFill>
                <a:latin typeface="Times New Roman" pitchFamily="18" charset="0"/>
                <a:ea typeface="+mn-ea"/>
                <a:cs typeface="+mn-cs"/>
              </a:rPr>
              <a:t>On average during the base case, the VAV box fans </a:t>
            </a:r>
            <a:r>
              <a:rPr kumimoji="1" lang="en-US" sz="1200" b="0" i="0" u="none" strike="noStrike" kern="1200" baseline="0" dirty="0" smtClean="0">
                <a:solidFill>
                  <a:schemeClr val="tx1"/>
                </a:solidFill>
                <a:latin typeface="Times New Roman" pitchFamily="18" charset="0"/>
                <a:ea typeface="+mn-ea"/>
                <a:cs typeface="+mn-cs"/>
              </a:rPr>
              <a:t>ran </a:t>
            </a:r>
            <a:r>
              <a:rPr kumimoji="1" lang="en-US" sz="1200" b="0" i="0" u="none" strike="noStrike" kern="1200" baseline="0" dirty="0" smtClean="0">
                <a:solidFill>
                  <a:schemeClr val="tx1"/>
                </a:solidFill>
                <a:latin typeface="Times New Roman" pitchFamily="18" charset="0"/>
                <a:ea typeface="+mn-ea"/>
                <a:cs typeface="+mn-cs"/>
              </a:rPr>
              <a:t>72% of the time from 3am to 6 pm. With 20% leakage over the same time period, it was estimated that the box fan operating time would decrease by </a:t>
            </a:r>
            <a:r>
              <a:rPr kumimoji="1" lang="en-US" sz="1200" b="0" i="0" u="none" strike="noStrike" kern="1200" baseline="0" dirty="0" smtClean="0">
                <a:solidFill>
                  <a:schemeClr val="tx1"/>
                </a:solidFill>
                <a:latin typeface="Times New Roman" pitchFamily="18" charset="0"/>
                <a:ea typeface="+mn-ea"/>
                <a:cs typeface="+mn-cs"/>
              </a:rPr>
              <a:t>43 points </a:t>
            </a:r>
            <a:r>
              <a:rPr kumimoji="1" lang="en-US" sz="1200" b="0" i="0" u="none" strike="noStrike" kern="1200" baseline="0" dirty="0" smtClean="0">
                <a:solidFill>
                  <a:schemeClr val="tx1"/>
                </a:solidFill>
                <a:latin typeface="Times New Roman" pitchFamily="18" charset="0"/>
                <a:ea typeface="+mn-ea"/>
                <a:cs typeface="+mn-cs"/>
              </a:rPr>
              <a:t>to 41%. It is important to recognize that, conversely, </a:t>
            </a:r>
            <a:r>
              <a:rPr kumimoji="1" lang="en-US" sz="1200" b="0" i="0" u="sng" strike="noStrike" kern="1200" baseline="0" dirty="0" smtClean="0">
                <a:solidFill>
                  <a:schemeClr val="tx1"/>
                </a:solidFill>
                <a:latin typeface="Times New Roman" pitchFamily="18" charset="0"/>
                <a:ea typeface="+mn-ea"/>
                <a:cs typeface="+mn-cs"/>
              </a:rPr>
              <a:t>sealing</a:t>
            </a:r>
            <a:r>
              <a:rPr kumimoji="1" lang="en-US" sz="1200" b="0" i="0" u="none" strike="noStrike" kern="1200" baseline="0" dirty="0" smtClean="0">
                <a:solidFill>
                  <a:schemeClr val="tx1"/>
                </a:solidFill>
                <a:latin typeface="Times New Roman" pitchFamily="18" charset="0"/>
                <a:ea typeface="+mn-ea"/>
                <a:cs typeface="+mn-cs"/>
              </a:rPr>
              <a:t> the added leakage would </a:t>
            </a:r>
            <a:r>
              <a:rPr kumimoji="1" lang="en-US" sz="1200" b="0" i="0" u="none" strike="noStrike" kern="1200" baseline="0" dirty="0" smtClean="0">
                <a:solidFill>
                  <a:schemeClr val="tx1"/>
                </a:solidFill>
                <a:latin typeface="Times New Roman" pitchFamily="18" charset="0"/>
                <a:ea typeface="+mn-ea"/>
                <a:cs typeface="+mn-cs"/>
              </a:rPr>
              <a:t>almost double </a:t>
            </a:r>
            <a:r>
              <a:rPr kumimoji="1" lang="en-US" sz="1200" b="0" i="0" u="none" strike="noStrike" kern="1200" baseline="0" dirty="0" smtClean="0">
                <a:solidFill>
                  <a:schemeClr val="tx1"/>
                </a:solidFill>
                <a:latin typeface="Times New Roman" pitchFamily="18" charset="0"/>
                <a:ea typeface="+mn-ea"/>
                <a:cs typeface="+mn-cs"/>
              </a:rPr>
              <a:t>the box fan operating time </a:t>
            </a:r>
            <a:r>
              <a:rPr lang="en-US" dirty="0"/>
              <a:t>(</a:t>
            </a:r>
            <a:r>
              <a:rPr lang="en-US" dirty="0" smtClean="0"/>
              <a:t>increase by a factor </a:t>
            </a:r>
            <a:r>
              <a:rPr lang="en-US" dirty="0"/>
              <a:t>of 1.76).</a:t>
            </a:r>
            <a:endParaRPr kumimoji="1" lang="en-US" sz="1200" b="0" i="0" u="none" strike="noStrike" kern="1200" baseline="0" dirty="0" smtClean="0">
              <a:solidFill>
                <a:schemeClr val="tx1"/>
              </a:solidFill>
              <a:latin typeface="Times New Roman" pitchFamily="18" charset="0"/>
              <a:ea typeface="+mn-ea"/>
              <a:cs typeface="+mn-cs"/>
            </a:endParaRPr>
          </a:p>
          <a:p>
            <a:pPr>
              <a:spcBef>
                <a:spcPts val="0"/>
              </a:spcBef>
            </a:pPr>
            <a:endParaRPr kumimoji="1" lang="en-US" sz="1200" b="0" i="0" u="none" strike="noStrike" kern="1200" baseline="0" dirty="0" smtClean="0">
              <a:solidFill>
                <a:schemeClr val="tx1"/>
              </a:solidFill>
              <a:latin typeface="Times New Roman" pitchFamily="18" charset="0"/>
              <a:ea typeface="+mn-ea"/>
              <a:cs typeface="+mn-cs"/>
            </a:endParaRPr>
          </a:p>
          <a:p>
            <a:pPr>
              <a:spcBef>
                <a:spcPts val="0"/>
              </a:spcBef>
            </a:pPr>
            <a:r>
              <a:rPr kumimoji="1" lang="en-US" sz="1200" b="0" i="0" u="none" strike="noStrike" kern="1200" baseline="0" dirty="0" smtClean="0">
                <a:solidFill>
                  <a:schemeClr val="tx1"/>
                </a:solidFill>
                <a:latin typeface="Times New Roman" pitchFamily="18" charset="0"/>
                <a:ea typeface="+mn-ea"/>
                <a:cs typeface="+mn-cs"/>
              </a:rPr>
              <a:t>The increase in supply fan power for the 20% leakage case is thus tempered by the decrease in VAV box fan operating time, resulting in a net increase in combined supply fan and induction fan power of 25%. Conversely, sealing the added leakage would save 20% of the combined fan energy.</a:t>
            </a:r>
          </a:p>
        </p:txBody>
      </p:sp>
      <p:sp>
        <p:nvSpPr>
          <p:cNvPr id="4" name="Slide Number Placeholder 3"/>
          <p:cNvSpPr>
            <a:spLocks noGrp="1"/>
          </p:cNvSpPr>
          <p:nvPr>
            <p:ph type="sldNum" sz="quarter" idx="10"/>
          </p:nvPr>
        </p:nvSpPr>
        <p:spPr/>
        <p:txBody>
          <a:bodyPr/>
          <a:lstStyle/>
          <a:p>
            <a:pPr>
              <a:defRPr/>
            </a:pPr>
            <a:fld id="{46B79AC8-9974-447A-8C7C-BDE1945C7FC9}" type="slidenum">
              <a:rPr lang="en-US" smtClean="0"/>
              <a:pPr>
                <a:defRPr/>
              </a:pPr>
              <a:t>31</a:t>
            </a:fld>
            <a:endParaRPr lang="en-US" dirty="0"/>
          </a:p>
        </p:txBody>
      </p:sp>
    </p:spTree>
    <p:extLst>
      <p:ext uri="{BB962C8B-B14F-4D97-AF65-F5344CB8AC3E}">
        <p14:creationId xmlns:p14="http://schemas.microsoft.com/office/powerpoint/2010/main" val="2991639926"/>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spcBef>
                <a:spcPts val="0"/>
              </a:spcBef>
            </a:pPr>
            <a:r>
              <a:rPr kumimoji="1" lang="en-US" sz="1200" b="0" i="0" u="none" strike="noStrike" kern="1200" baseline="0" dirty="0" smtClean="0">
                <a:solidFill>
                  <a:schemeClr val="tx1"/>
                </a:solidFill>
                <a:latin typeface="Times New Roman" pitchFamily="18" charset="0"/>
                <a:ea typeface="+mn-ea"/>
                <a:cs typeface="+mn-cs"/>
              </a:rPr>
              <a:t>California Title 24 and ASHRAE Standard 90.1 already require duct static pressure reset (SPR) for new buildings with VAV systems that include zone-level direct-digital controls (DDC). However, buildings without zone level DDC, which may be at least half of the </a:t>
            </a:r>
            <a:r>
              <a:rPr kumimoji="1" lang="en-US" sz="1200" b="0" i="0" u="none" strike="noStrike" kern="1200" baseline="0" dirty="0" smtClean="0">
                <a:solidFill>
                  <a:schemeClr val="tx1"/>
                </a:solidFill>
                <a:latin typeface="Times New Roman" pitchFamily="18" charset="0"/>
                <a:ea typeface="+mn-ea"/>
                <a:cs typeface="+mn-cs"/>
              </a:rPr>
              <a:t>existing building </a:t>
            </a:r>
            <a:r>
              <a:rPr kumimoji="1" lang="en-US" sz="1200" b="0" i="0" u="none" strike="noStrike" kern="1200" baseline="0" dirty="0" smtClean="0">
                <a:solidFill>
                  <a:schemeClr val="tx1"/>
                </a:solidFill>
                <a:latin typeface="Times New Roman" pitchFamily="18" charset="0"/>
                <a:ea typeface="+mn-ea"/>
                <a:cs typeface="+mn-cs"/>
              </a:rPr>
              <a:t>stock, are not required to use SPR. </a:t>
            </a:r>
            <a:r>
              <a:rPr lang="en-US" altLang="en-US" dirty="0" smtClean="0"/>
              <a:t>Unfortunately, DDC systems with reset capability suffer from: a) inaccurate, open-loop position measurement; b) failures at terminal boxes; and c) limited bandwidth and limited programming capabilities. Also, many existing systems have pneumatic terminal controls, so conventional DDC-based reset cannot be used.</a:t>
            </a:r>
          </a:p>
          <a:p>
            <a:pPr>
              <a:spcBef>
                <a:spcPts val="0"/>
              </a:spcBef>
            </a:pPr>
            <a:endParaRPr kumimoji="1" lang="en-US" sz="1200" b="0" i="0" u="none" strike="noStrike" kern="1200" baseline="0" dirty="0" smtClean="0">
              <a:solidFill>
                <a:schemeClr val="tx1"/>
              </a:solidFill>
              <a:latin typeface="Times New Roman" pitchFamily="18" charset="0"/>
              <a:ea typeface="+mn-ea"/>
              <a:cs typeface="+mn-cs"/>
            </a:endParaRPr>
          </a:p>
          <a:p>
            <a:pPr marL="0" marR="0" indent="0" algn="l" defTabSz="914400" rtl="0" eaLnBrk="0" fontAlgn="base" latinLnBrk="0" hangingPunct="0">
              <a:spcBef>
                <a:spcPts val="0"/>
              </a:spcBef>
              <a:spcAft>
                <a:spcPct val="0"/>
              </a:spcAft>
              <a:buClrTx/>
              <a:buSzTx/>
              <a:buFontTx/>
              <a:buNone/>
              <a:tabLst/>
              <a:defRPr/>
            </a:pPr>
            <a:r>
              <a:rPr kumimoji="1" lang="en-US" sz="1200" b="0" i="0" u="none" strike="noStrike" kern="1200" baseline="0" dirty="0" smtClean="0">
                <a:solidFill>
                  <a:schemeClr val="tx1"/>
                </a:solidFill>
                <a:latin typeface="Times New Roman" pitchFamily="18" charset="0"/>
                <a:ea typeface="+mn-ea"/>
                <a:cs typeface="+mn-cs"/>
              </a:rPr>
              <a:t>A widely-applicable diagnostic-based duct-static-pressure control strategy for VAV systems is available to solve these problems. In this strategy, a correlation between duct pressure and flow is determined from data obtained by measuring these </a:t>
            </a:r>
            <a:r>
              <a:rPr kumimoji="1" lang="en-US" sz="1200" b="0" i="0" u="none" strike="noStrike" kern="1200" baseline="0" dirty="0" smtClean="0">
                <a:solidFill>
                  <a:schemeClr val="tx1"/>
                </a:solidFill>
                <a:latin typeface="Times New Roman" pitchFamily="18" charset="0"/>
                <a:ea typeface="+mn-ea"/>
                <a:cs typeface="+mn-cs"/>
              </a:rPr>
              <a:t>two parameters </a:t>
            </a:r>
            <a:r>
              <a:rPr kumimoji="1" lang="en-US" sz="1200" b="0" i="0" u="none" strike="noStrike" kern="1200" baseline="0" dirty="0" smtClean="0">
                <a:solidFill>
                  <a:schemeClr val="tx1"/>
                </a:solidFill>
                <a:latin typeface="Times New Roman" pitchFamily="18" charset="0"/>
                <a:ea typeface="+mn-ea"/>
                <a:cs typeface="+mn-cs"/>
              </a:rPr>
              <a:t>at multiple duct pressures over the fan’s operating range, while the terminal box dampers attempt to control flow in response to an approximately constant thermostat set point. The goal is to define the regions where all terminal boxes are </a:t>
            </a:r>
            <a:r>
              <a:rPr kumimoji="1" lang="en-US" sz="1200" b="0" i="0" u="none" strike="noStrike" kern="1200" baseline="0" dirty="0" smtClean="0">
                <a:solidFill>
                  <a:schemeClr val="tx1"/>
                </a:solidFill>
                <a:latin typeface="Times New Roman" pitchFamily="18" charset="0"/>
                <a:ea typeface="+mn-ea"/>
                <a:cs typeface="+mn-cs"/>
              </a:rPr>
              <a:t>“in control” </a:t>
            </a:r>
            <a:r>
              <a:rPr kumimoji="1" lang="en-US" sz="1200" b="0" i="0" u="none" strike="noStrike" kern="1200" baseline="0" dirty="0" smtClean="0">
                <a:solidFill>
                  <a:schemeClr val="tx1"/>
                </a:solidFill>
                <a:latin typeface="Times New Roman" pitchFamily="18" charset="0"/>
                <a:ea typeface="+mn-ea"/>
                <a:cs typeface="+mn-cs"/>
              </a:rPr>
              <a:t>(dampers modulating) and where the boxes are </a:t>
            </a:r>
            <a:r>
              <a:rPr kumimoji="1" lang="en-US" sz="1200" b="0" i="0" u="none" strike="noStrike" kern="1200" baseline="0" dirty="0" smtClean="0">
                <a:solidFill>
                  <a:schemeClr val="tx1"/>
                </a:solidFill>
                <a:latin typeface="Times New Roman" pitchFamily="18" charset="0"/>
                <a:ea typeface="+mn-ea"/>
                <a:cs typeface="+mn-cs"/>
              </a:rPr>
              <a:t>“starved” </a:t>
            </a:r>
            <a:r>
              <a:rPr kumimoji="1" lang="en-US" sz="1200" b="0" i="0" u="none" strike="noStrike" kern="1200" baseline="0" dirty="0" smtClean="0">
                <a:solidFill>
                  <a:schemeClr val="tx1"/>
                </a:solidFill>
                <a:latin typeface="Times New Roman" pitchFamily="18" charset="0"/>
                <a:ea typeface="+mn-ea"/>
                <a:cs typeface="+mn-cs"/>
              </a:rPr>
              <a:t>(one or more dampers are wide open). The control region correlation can be implemented within an existing direct-digital-control (DDC) system or, when pneumatic controls are present, in a control system overlay. The system can then operate with the terminal box dampers as wide open as possible while still maintaining thermal control.</a:t>
            </a:r>
          </a:p>
        </p:txBody>
      </p:sp>
      <p:sp>
        <p:nvSpPr>
          <p:cNvPr id="4" name="Slide Number Placeholder 3"/>
          <p:cNvSpPr>
            <a:spLocks noGrp="1"/>
          </p:cNvSpPr>
          <p:nvPr>
            <p:ph type="sldNum" sz="quarter" idx="10"/>
          </p:nvPr>
        </p:nvSpPr>
        <p:spPr/>
        <p:txBody>
          <a:bodyPr/>
          <a:lstStyle/>
          <a:p>
            <a:pPr>
              <a:defRPr/>
            </a:pPr>
            <a:fld id="{46B79AC8-9974-447A-8C7C-BDE1945C7FC9}" type="slidenum">
              <a:rPr lang="en-US" smtClean="0"/>
              <a:pPr>
                <a:defRPr/>
              </a:pPr>
              <a:t>32</a:t>
            </a:fld>
            <a:endParaRPr lang="en-US"/>
          </a:p>
        </p:txBody>
      </p:sp>
    </p:spTree>
    <p:extLst>
      <p:ext uri="{BB962C8B-B14F-4D97-AF65-F5344CB8AC3E}">
        <p14:creationId xmlns:p14="http://schemas.microsoft.com/office/powerpoint/2010/main" val="219941162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7"/>
          <p:cNvSpPr>
            <a:spLocks noGrp="1" noChangeArrowheads="1"/>
          </p:cNvSpPr>
          <p:nvPr>
            <p:ph type="sldNum" sz="quarter" idx="5"/>
          </p:nvPr>
        </p:nvSpPr>
        <p:spPr>
          <a:noFill/>
        </p:spPr>
        <p:txBody>
          <a:bodyPr/>
          <a:lstStyle>
            <a:lvl1pPr>
              <a:defRPr>
                <a:solidFill>
                  <a:schemeClr val="tx1"/>
                </a:solidFill>
                <a:latin typeface="Tahoma" pitchFamily="34" charset="0"/>
              </a:defRPr>
            </a:lvl1pPr>
            <a:lvl2pPr marL="742950" indent="-285750">
              <a:defRPr>
                <a:solidFill>
                  <a:schemeClr val="tx1"/>
                </a:solidFill>
                <a:latin typeface="Tahoma" pitchFamily="34" charset="0"/>
              </a:defRPr>
            </a:lvl2pPr>
            <a:lvl3pPr marL="1143000" indent="-228600">
              <a:defRPr>
                <a:solidFill>
                  <a:schemeClr val="tx1"/>
                </a:solidFill>
                <a:latin typeface="Tahoma" pitchFamily="34" charset="0"/>
              </a:defRPr>
            </a:lvl3pPr>
            <a:lvl4pPr marL="1600200" indent="-228600">
              <a:defRPr>
                <a:solidFill>
                  <a:schemeClr val="tx1"/>
                </a:solidFill>
                <a:latin typeface="Tahoma" pitchFamily="34" charset="0"/>
              </a:defRPr>
            </a:lvl4pPr>
            <a:lvl5pPr marL="2057400" indent="-228600">
              <a:defRPr>
                <a:solidFill>
                  <a:schemeClr val="tx1"/>
                </a:solidFill>
                <a:latin typeface="Tahoma" pitchFamily="34" charset="0"/>
              </a:defRPr>
            </a:lvl5pPr>
            <a:lvl6pPr marL="2514600" indent="-228600" eaLnBrk="0" fontAlgn="base" hangingPunct="0">
              <a:spcBef>
                <a:spcPct val="0"/>
              </a:spcBef>
              <a:spcAft>
                <a:spcPct val="0"/>
              </a:spcAft>
              <a:defRPr>
                <a:solidFill>
                  <a:schemeClr val="tx1"/>
                </a:solidFill>
                <a:latin typeface="Tahoma" pitchFamily="34" charset="0"/>
              </a:defRPr>
            </a:lvl6pPr>
            <a:lvl7pPr marL="2971800" indent="-228600" eaLnBrk="0" fontAlgn="base" hangingPunct="0">
              <a:spcBef>
                <a:spcPct val="0"/>
              </a:spcBef>
              <a:spcAft>
                <a:spcPct val="0"/>
              </a:spcAft>
              <a:defRPr>
                <a:solidFill>
                  <a:schemeClr val="tx1"/>
                </a:solidFill>
                <a:latin typeface="Tahoma" pitchFamily="34" charset="0"/>
              </a:defRPr>
            </a:lvl7pPr>
            <a:lvl8pPr marL="3429000" indent="-228600" eaLnBrk="0" fontAlgn="base" hangingPunct="0">
              <a:spcBef>
                <a:spcPct val="0"/>
              </a:spcBef>
              <a:spcAft>
                <a:spcPct val="0"/>
              </a:spcAft>
              <a:defRPr>
                <a:solidFill>
                  <a:schemeClr val="tx1"/>
                </a:solidFill>
                <a:latin typeface="Tahoma" pitchFamily="34" charset="0"/>
              </a:defRPr>
            </a:lvl8pPr>
            <a:lvl9pPr marL="3886200" indent="-228600" eaLnBrk="0" fontAlgn="base" hangingPunct="0">
              <a:spcBef>
                <a:spcPct val="0"/>
              </a:spcBef>
              <a:spcAft>
                <a:spcPct val="0"/>
              </a:spcAft>
              <a:defRPr>
                <a:solidFill>
                  <a:schemeClr val="tx1"/>
                </a:solidFill>
                <a:latin typeface="Tahoma" pitchFamily="34" charset="0"/>
              </a:defRPr>
            </a:lvl9pPr>
          </a:lstStyle>
          <a:p>
            <a:fld id="{75635585-295C-4B6D-B2FF-FBA23F57DBA4}" type="slidenum">
              <a:rPr lang="en-US" altLang="en-US" smtClean="0">
                <a:latin typeface="Times New Roman" pitchFamily="18" charset="0"/>
              </a:rPr>
              <a:pPr/>
              <a:t>33</a:t>
            </a:fld>
            <a:endParaRPr lang="en-US" altLang="en-US" smtClean="0">
              <a:latin typeface="Times New Roman" pitchFamily="18" charset="0"/>
            </a:endParaRPr>
          </a:p>
        </p:txBody>
      </p:sp>
      <p:sp>
        <p:nvSpPr>
          <p:cNvPr id="52227" name="Rectangle 2"/>
          <p:cNvSpPr>
            <a:spLocks noGrp="1" noRot="1" noChangeAspect="1" noChangeArrowheads="1" noTextEdit="1"/>
          </p:cNvSpPr>
          <p:nvPr>
            <p:ph type="sldImg"/>
          </p:nvPr>
        </p:nvSpPr>
        <p:spPr>
          <a:ln/>
        </p:spPr>
      </p:sp>
      <p:sp>
        <p:nvSpPr>
          <p:cNvPr id="52228" name="Rectangle 3"/>
          <p:cNvSpPr>
            <a:spLocks noGrp="1" noChangeArrowheads="1"/>
          </p:cNvSpPr>
          <p:nvPr>
            <p:ph type="body" idx="1"/>
          </p:nvPr>
        </p:nvSpPr>
        <p:spPr>
          <a:noFill/>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kumimoji="1" lang="en-US" sz="1200" b="0" i="0" u="none" strike="noStrike" kern="1200" baseline="0" dirty="0" smtClean="0">
                <a:solidFill>
                  <a:schemeClr val="tx1"/>
                </a:solidFill>
                <a:latin typeface="Times New Roman" pitchFamily="18" charset="0"/>
                <a:ea typeface="+mn-ea"/>
                <a:cs typeface="+mn-cs"/>
              </a:rPr>
              <a:t>In the second field experiment, data from implementing the diagnostic-based duct static pressure reset strategy were analyzed. In this strategy, the linear correlation that was used to determine the duct static pressure set point at each operating point has the form as shown by the equation in the white box near the </a:t>
            </a:r>
            <a:r>
              <a:rPr kumimoji="1" lang="en-US" sz="1200" b="0" i="0" u="none" strike="noStrike" kern="1200" baseline="0" dirty="0" smtClean="0">
                <a:solidFill>
                  <a:schemeClr val="tx1"/>
                </a:solidFill>
                <a:latin typeface="Times New Roman" pitchFamily="18" charset="0"/>
                <a:ea typeface="+mn-ea"/>
                <a:cs typeface="+mn-cs"/>
              </a:rPr>
              <a:t>top right </a:t>
            </a:r>
            <a:r>
              <a:rPr kumimoji="1" lang="en-US" sz="1200" b="0" i="0" u="none" strike="noStrike" kern="1200" dirty="0" smtClean="0">
                <a:solidFill>
                  <a:schemeClr val="tx1"/>
                </a:solidFill>
                <a:latin typeface="Times New Roman" pitchFamily="18" charset="0"/>
                <a:ea typeface="+mn-ea"/>
                <a:cs typeface="+mn-cs"/>
              </a:rPr>
              <a:t>of </a:t>
            </a:r>
            <a:r>
              <a:rPr kumimoji="1" lang="en-US" sz="1200" b="0" i="0" u="none" strike="noStrike" kern="1200" dirty="0" smtClean="0">
                <a:solidFill>
                  <a:schemeClr val="tx1"/>
                </a:solidFill>
                <a:latin typeface="Times New Roman" pitchFamily="18" charset="0"/>
                <a:ea typeface="+mn-ea"/>
                <a:cs typeface="+mn-cs"/>
              </a:rPr>
              <a:t>the slide</a:t>
            </a:r>
            <a:r>
              <a:rPr kumimoji="1" lang="en-US" sz="1200" b="0" i="0" u="none" strike="noStrike" kern="1200" baseline="0" dirty="0" smtClean="0">
                <a:solidFill>
                  <a:schemeClr val="tx1"/>
                </a:solidFill>
                <a:latin typeface="Times New Roman" pitchFamily="18" charset="0"/>
                <a:ea typeface="+mn-ea"/>
                <a:cs typeface="+mn-cs"/>
              </a:rPr>
              <a:t>.</a:t>
            </a:r>
            <a:endParaRPr lang="en-US" altLang="en-US" dirty="0" smtClean="0"/>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7"/>
          <p:cNvSpPr>
            <a:spLocks noGrp="1" noChangeArrowheads="1"/>
          </p:cNvSpPr>
          <p:nvPr>
            <p:ph type="sldNum" sz="quarter" idx="5"/>
          </p:nvPr>
        </p:nvSpPr>
        <p:spPr>
          <a:noFill/>
        </p:spPr>
        <p:txBody>
          <a:bodyPr/>
          <a:lstStyle>
            <a:lvl1pPr>
              <a:defRPr>
                <a:solidFill>
                  <a:schemeClr val="tx1"/>
                </a:solidFill>
                <a:latin typeface="Tahoma" pitchFamily="34" charset="0"/>
              </a:defRPr>
            </a:lvl1pPr>
            <a:lvl2pPr marL="742950" indent="-285750">
              <a:defRPr>
                <a:solidFill>
                  <a:schemeClr val="tx1"/>
                </a:solidFill>
                <a:latin typeface="Tahoma" pitchFamily="34" charset="0"/>
              </a:defRPr>
            </a:lvl2pPr>
            <a:lvl3pPr marL="1143000" indent="-228600">
              <a:defRPr>
                <a:solidFill>
                  <a:schemeClr val="tx1"/>
                </a:solidFill>
                <a:latin typeface="Tahoma" pitchFamily="34" charset="0"/>
              </a:defRPr>
            </a:lvl3pPr>
            <a:lvl4pPr marL="1600200" indent="-228600">
              <a:defRPr>
                <a:solidFill>
                  <a:schemeClr val="tx1"/>
                </a:solidFill>
                <a:latin typeface="Tahoma" pitchFamily="34" charset="0"/>
              </a:defRPr>
            </a:lvl4pPr>
            <a:lvl5pPr marL="2057400" indent="-228600">
              <a:defRPr>
                <a:solidFill>
                  <a:schemeClr val="tx1"/>
                </a:solidFill>
                <a:latin typeface="Tahoma" pitchFamily="34" charset="0"/>
              </a:defRPr>
            </a:lvl5pPr>
            <a:lvl6pPr marL="2514600" indent="-228600" eaLnBrk="0" fontAlgn="base" hangingPunct="0">
              <a:spcBef>
                <a:spcPct val="0"/>
              </a:spcBef>
              <a:spcAft>
                <a:spcPct val="0"/>
              </a:spcAft>
              <a:defRPr>
                <a:solidFill>
                  <a:schemeClr val="tx1"/>
                </a:solidFill>
                <a:latin typeface="Tahoma" pitchFamily="34" charset="0"/>
              </a:defRPr>
            </a:lvl6pPr>
            <a:lvl7pPr marL="2971800" indent="-228600" eaLnBrk="0" fontAlgn="base" hangingPunct="0">
              <a:spcBef>
                <a:spcPct val="0"/>
              </a:spcBef>
              <a:spcAft>
                <a:spcPct val="0"/>
              </a:spcAft>
              <a:defRPr>
                <a:solidFill>
                  <a:schemeClr val="tx1"/>
                </a:solidFill>
                <a:latin typeface="Tahoma" pitchFamily="34" charset="0"/>
              </a:defRPr>
            </a:lvl7pPr>
            <a:lvl8pPr marL="3429000" indent="-228600" eaLnBrk="0" fontAlgn="base" hangingPunct="0">
              <a:spcBef>
                <a:spcPct val="0"/>
              </a:spcBef>
              <a:spcAft>
                <a:spcPct val="0"/>
              </a:spcAft>
              <a:defRPr>
                <a:solidFill>
                  <a:schemeClr val="tx1"/>
                </a:solidFill>
                <a:latin typeface="Tahoma" pitchFamily="34" charset="0"/>
              </a:defRPr>
            </a:lvl8pPr>
            <a:lvl9pPr marL="3886200" indent="-228600" eaLnBrk="0" fontAlgn="base" hangingPunct="0">
              <a:spcBef>
                <a:spcPct val="0"/>
              </a:spcBef>
              <a:spcAft>
                <a:spcPct val="0"/>
              </a:spcAft>
              <a:defRPr>
                <a:solidFill>
                  <a:schemeClr val="tx1"/>
                </a:solidFill>
                <a:latin typeface="Tahoma" pitchFamily="34" charset="0"/>
              </a:defRPr>
            </a:lvl9pPr>
          </a:lstStyle>
          <a:p>
            <a:fld id="{EA775558-2DAE-457B-9B22-99CBC8A1D30E}" type="slidenum">
              <a:rPr lang="en-US" altLang="en-US" smtClean="0">
                <a:latin typeface="Times New Roman" pitchFamily="18" charset="0"/>
              </a:rPr>
              <a:pPr/>
              <a:t>34</a:t>
            </a:fld>
            <a:endParaRPr lang="en-US" altLang="en-US" smtClean="0">
              <a:latin typeface="Times New Roman" pitchFamily="18" charset="0"/>
            </a:endParaRPr>
          </a:p>
        </p:txBody>
      </p:sp>
      <p:sp>
        <p:nvSpPr>
          <p:cNvPr id="54275" name="Rectangle 2"/>
          <p:cNvSpPr>
            <a:spLocks noGrp="1" noRot="1" noChangeAspect="1" noChangeArrowheads="1" noTextEdit="1"/>
          </p:cNvSpPr>
          <p:nvPr>
            <p:ph type="sldImg"/>
          </p:nvPr>
        </p:nvSpPr>
        <p:spPr>
          <a:ln/>
        </p:spPr>
      </p:sp>
      <p:sp>
        <p:nvSpPr>
          <p:cNvPr id="54276" name="Rectangle 3"/>
          <p:cNvSpPr>
            <a:spLocks noGrp="1" noChangeArrowheads="1"/>
          </p:cNvSpPr>
          <p:nvPr>
            <p:ph type="body" idx="1"/>
          </p:nvPr>
        </p:nvSpPr>
        <p:spPr>
          <a:noFill/>
        </p:spPr>
        <p:txBody>
          <a:bodyPr/>
          <a:lstStyle/>
          <a:p>
            <a:pPr>
              <a:spcBef>
                <a:spcPts val="0"/>
              </a:spcBef>
            </a:pPr>
            <a:r>
              <a:rPr kumimoji="1" lang="en-US" sz="1200" b="0" i="0" u="none" strike="noStrike" kern="1200" baseline="0" dirty="0" smtClean="0">
                <a:solidFill>
                  <a:schemeClr val="tx1"/>
                </a:solidFill>
                <a:latin typeface="Times New Roman" pitchFamily="18" charset="0"/>
                <a:ea typeface="+mn-ea"/>
                <a:cs typeface="+mn-cs"/>
              </a:rPr>
              <a:t>The two figures here show the fan power variations for sample days, before and after implementing SPR, respectively. Comparing the two figures shows that not only is supply fan power reduced significantly, but so also is relief fan power and VAV box fan power. Implementing SPR reduced average supply fan </a:t>
            </a:r>
            <a:r>
              <a:rPr kumimoji="1" lang="en-US" sz="1200" b="0" i="0" u="none" strike="noStrike" kern="1200" baseline="0" dirty="0" smtClean="0">
                <a:solidFill>
                  <a:schemeClr val="tx1"/>
                </a:solidFill>
                <a:latin typeface="Times New Roman" pitchFamily="18" charset="0"/>
                <a:ea typeface="+mn-ea"/>
                <a:cs typeface="+mn-cs"/>
              </a:rPr>
              <a:t>energy about </a:t>
            </a:r>
            <a:r>
              <a:rPr kumimoji="1" lang="en-US" sz="1200" b="0" i="0" u="none" strike="noStrike" kern="1200" baseline="0" dirty="0" smtClean="0">
                <a:solidFill>
                  <a:schemeClr val="tx1"/>
                </a:solidFill>
                <a:latin typeface="Times New Roman" pitchFamily="18" charset="0"/>
                <a:ea typeface="+mn-ea"/>
                <a:cs typeface="+mn-cs"/>
              </a:rPr>
              <a:t>30% (largely because of fan pressure rise reductions). Total fan </a:t>
            </a:r>
            <a:r>
              <a:rPr kumimoji="1" lang="en-US" sz="1200" b="0" i="0" u="none" strike="noStrike" kern="1200" baseline="0" dirty="0" smtClean="0">
                <a:solidFill>
                  <a:schemeClr val="tx1"/>
                </a:solidFill>
                <a:latin typeface="Times New Roman" pitchFamily="18" charset="0"/>
                <a:ea typeface="+mn-ea"/>
                <a:cs typeface="+mn-cs"/>
              </a:rPr>
              <a:t>energy was </a:t>
            </a:r>
            <a:r>
              <a:rPr kumimoji="1" lang="en-US" sz="1200" b="0" i="0" u="none" strike="noStrike" kern="1200" baseline="0" dirty="0" smtClean="0">
                <a:solidFill>
                  <a:schemeClr val="tx1"/>
                </a:solidFill>
                <a:latin typeface="Times New Roman" pitchFamily="18" charset="0"/>
                <a:ea typeface="+mn-ea"/>
                <a:cs typeface="+mn-cs"/>
              </a:rPr>
              <a:t>reduced slightly less: about 26%. The fractional changes are based on weather-normalized average values.</a:t>
            </a:r>
          </a:p>
          <a:p>
            <a:pPr>
              <a:spcBef>
                <a:spcPts val="0"/>
              </a:spcBef>
            </a:pPr>
            <a:endParaRPr kumimoji="1" lang="en-US" altLang="en-US" sz="1200" b="0" i="0" u="none" strike="noStrike" kern="1200" baseline="0" dirty="0" smtClean="0">
              <a:solidFill>
                <a:schemeClr val="tx1"/>
              </a:solidFill>
              <a:latin typeface="Times New Roman" pitchFamily="18" charset="0"/>
              <a:ea typeface="+mn-ea"/>
              <a:cs typeface="+mn-cs"/>
            </a:endParaRPr>
          </a:p>
          <a:p>
            <a:pPr>
              <a:spcBef>
                <a:spcPts val="0"/>
              </a:spcBef>
            </a:pPr>
            <a:r>
              <a:rPr kumimoji="1" lang="en-US" sz="1200" b="0" i="0" u="none" strike="noStrike" kern="1200" baseline="0" dirty="0" smtClean="0">
                <a:solidFill>
                  <a:schemeClr val="tx1"/>
                </a:solidFill>
                <a:latin typeface="Times New Roman" pitchFamily="18" charset="0"/>
                <a:ea typeface="+mn-ea"/>
                <a:cs typeface="+mn-cs"/>
              </a:rPr>
              <a:t>Tempering this assessment, however, is that cooling and heating </a:t>
            </a:r>
            <a:r>
              <a:rPr kumimoji="1" lang="en-US" sz="1200" b="0" i="0" u="sng" strike="noStrike" kern="1200" baseline="0" dirty="0" smtClean="0">
                <a:solidFill>
                  <a:schemeClr val="tx1"/>
                </a:solidFill>
                <a:latin typeface="Times New Roman" pitchFamily="18" charset="0"/>
                <a:ea typeface="+mn-ea"/>
                <a:cs typeface="+mn-cs"/>
              </a:rPr>
              <a:t>coil loads</a:t>
            </a:r>
            <a:r>
              <a:rPr kumimoji="1" lang="en-US" sz="1200" b="0" i="0" u="none" strike="noStrike" kern="1200" baseline="0" dirty="0" smtClean="0">
                <a:solidFill>
                  <a:schemeClr val="tx1"/>
                </a:solidFill>
                <a:latin typeface="Times New Roman" pitchFamily="18" charset="0"/>
                <a:ea typeface="+mn-ea"/>
                <a:cs typeface="+mn-cs"/>
              </a:rPr>
              <a:t> were observed to increase or decrease significantly depending on the time window used. Their impact on cooling and heating </a:t>
            </a:r>
            <a:r>
              <a:rPr kumimoji="1" lang="en-US" sz="1200" b="0" i="0" u="sng" strike="noStrike" kern="1200" baseline="0" dirty="0" smtClean="0">
                <a:solidFill>
                  <a:schemeClr val="tx1"/>
                </a:solidFill>
                <a:latin typeface="Times New Roman" pitchFamily="18" charset="0"/>
                <a:ea typeface="+mn-ea"/>
                <a:cs typeface="+mn-cs"/>
              </a:rPr>
              <a:t>plant power</a:t>
            </a:r>
            <a:r>
              <a:rPr kumimoji="1" lang="en-US" sz="1200" b="0" i="0" u="none" strike="noStrike" kern="1200" baseline="0" dirty="0" smtClean="0">
                <a:solidFill>
                  <a:schemeClr val="tx1"/>
                </a:solidFill>
                <a:latin typeface="Times New Roman" pitchFamily="18" charset="0"/>
                <a:ea typeface="+mn-ea"/>
                <a:cs typeface="+mn-cs"/>
              </a:rPr>
              <a:t> needs to be addressed in future studies; without translating the coil loads to plant equipment energy use, it </a:t>
            </a:r>
            <a:r>
              <a:rPr kumimoji="1" lang="en-US" sz="1200" b="0" i="0" u="none" strike="noStrike" kern="1200" baseline="0" dirty="0" smtClean="0">
                <a:solidFill>
                  <a:schemeClr val="tx1"/>
                </a:solidFill>
                <a:latin typeface="Times New Roman" pitchFamily="18" charset="0"/>
                <a:ea typeface="+mn-ea"/>
                <a:cs typeface="+mn-cs"/>
              </a:rPr>
              <a:t>was not </a:t>
            </a:r>
            <a:r>
              <a:rPr kumimoji="1" lang="en-US" sz="1200" b="0" i="0" u="none" strike="noStrike" kern="1200" baseline="0" dirty="0" smtClean="0">
                <a:solidFill>
                  <a:schemeClr val="tx1"/>
                </a:solidFill>
                <a:latin typeface="Times New Roman" pitchFamily="18" charset="0"/>
                <a:ea typeface="+mn-ea"/>
                <a:cs typeface="+mn-cs"/>
              </a:rPr>
              <a:t>possible to judge the net impact of this SPR technology on whole-building energy use.</a:t>
            </a:r>
            <a:endParaRPr lang="en-US" altLang="en-US" dirty="0" smtClean="0"/>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0" fontAlgn="base" latinLnBrk="0" hangingPunct="0">
              <a:lnSpc>
                <a:spcPct val="100000"/>
              </a:lnSpc>
              <a:spcBef>
                <a:spcPts val="0"/>
              </a:spcBef>
              <a:spcAft>
                <a:spcPct val="0"/>
              </a:spcAft>
              <a:buClrTx/>
              <a:buSzTx/>
              <a:buFontTx/>
              <a:buNone/>
              <a:tabLst/>
              <a:defRPr/>
            </a:pPr>
            <a:r>
              <a:rPr lang="en-US" dirty="0" smtClean="0"/>
              <a:t>Modeling is needed to understand the impacts of air-handling system improvements</a:t>
            </a:r>
            <a:r>
              <a:rPr lang="en-US" baseline="0" dirty="0" smtClean="0"/>
              <a:t> throughout the building stock over an entire year, </a:t>
            </a:r>
            <a:r>
              <a:rPr lang="en-US" dirty="0" smtClean="0"/>
              <a:t>because measuring all of the parameters</a:t>
            </a:r>
            <a:r>
              <a:rPr lang="en-US" baseline="0" dirty="0" smtClean="0"/>
              <a:t> affected by changes to fan systems is too expensive and difficult, even for a single building. To that end, </a:t>
            </a:r>
            <a:r>
              <a:rPr kumimoji="1" lang="en-US" sz="1200" b="0" i="0" u="none" strike="noStrike" kern="1200" baseline="0" dirty="0" smtClean="0">
                <a:solidFill>
                  <a:schemeClr val="tx1"/>
                </a:solidFill>
                <a:latin typeface="Times New Roman" pitchFamily="18" charset="0"/>
                <a:ea typeface="+mn-ea"/>
                <a:cs typeface="+mn-cs"/>
              </a:rPr>
              <a:t>Wray and Matson (2003) used a hybrid DOE-2/TRNSYS sequential simulation approach to model the energy use of a </a:t>
            </a:r>
            <a:r>
              <a:rPr kumimoji="1" lang="en-US" sz="1200" b="0" i="0" u="none" strike="noStrike" kern="1200" baseline="0" dirty="0" smtClean="0">
                <a:solidFill>
                  <a:schemeClr val="tx1"/>
                </a:solidFill>
                <a:latin typeface="Times New Roman" pitchFamily="18" charset="0"/>
                <a:ea typeface="+mn-ea"/>
                <a:cs typeface="+mn-cs"/>
              </a:rPr>
              <a:t>VAV terminal-reheat system </a:t>
            </a:r>
            <a:r>
              <a:rPr kumimoji="1" lang="en-US" sz="1200" b="0" i="0" u="none" strike="noStrike" kern="1200" baseline="0" dirty="0" smtClean="0">
                <a:solidFill>
                  <a:schemeClr val="tx1"/>
                </a:solidFill>
                <a:latin typeface="Times New Roman" pitchFamily="18" charset="0"/>
                <a:ea typeface="+mn-ea"/>
                <a:cs typeface="+mn-cs"/>
              </a:rPr>
              <a:t>with six system air leakage configurations (tight to leaky) in nine prototypical large office buildings (representing three construction eras in three California climates where these types of buildings are common). The VAV system that was simulated had perfectly insulated ducts, and maintained constant static pressure in the ducts upstream of the VAV boxes and a constant supply air temperature at the air-handler. Further evaluations of duct leakage impacts should be carried out in the future after methodologies are developed to deal with duct surface heat transfer effects, to deal with airflows entering VAV boxes from ceiling return plenums (e.g., to model parallel fan-powered VAV boxes), and to deal with static pressure reset and supply air temperature reset strategies. </a:t>
            </a:r>
          </a:p>
          <a:p>
            <a:pPr marL="0" marR="0" indent="0" algn="l" defTabSz="914400" rtl="0" eaLnBrk="0" fontAlgn="base" latinLnBrk="0" hangingPunct="0">
              <a:lnSpc>
                <a:spcPct val="100000"/>
              </a:lnSpc>
              <a:spcBef>
                <a:spcPts val="0"/>
              </a:spcBef>
              <a:spcAft>
                <a:spcPct val="0"/>
              </a:spcAft>
              <a:buClrTx/>
              <a:buSzTx/>
              <a:buFontTx/>
              <a:buNone/>
              <a:tabLst/>
              <a:defRPr/>
            </a:pPr>
            <a:endParaRPr kumimoji="1" lang="en-US" sz="1200" b="0" i="0" u="none" strike="noStrike" kern="1200" baseline="0" dirty="0" smtClean="0">
              <a:solidFill>
                <a:schemeClr val="tx1"/>
              </a:solidFill>
              <a:latin typeface="Times New Roman" pitchFamily="18" charset="0"/>
              <a:ea typeface="+mn-ea"/>
              <a:cs typeface="+mn-cs"/>
            </a:endParaRPr>
          </a:p>
          <a:p>
            <a:pPr marL="0" marR="0" indent="0" algn="l" defTabSz="914400" rtl="0" eaLnBrk="0" fontAlgn="base" latinLnBrk="0" hangingPunct="0">
              <a:lnSpc>
                <a:spcPct val="100000"/>
              </a:lnSpc>
              <a:spcBef>
                <a:spcPts val="0"/>
              </a:spcBef>
              <a:spcAft>
                <a:spcPct val="0"/>
              </a:spcAft>
              <a:buClrTx/>
              <a:buSzTx/>
              <a:buFontTx/>
              <a:buNone/>
              <a:tabLst/>
              <a:defRPr/>
            </a:pPr>
            <a:r>
              <a:rPr kumimoji="1" lang="en-US" sz="1200" b="0" i="0" u="none" strike="noStrike" kern="1200" baseline="0" dirty="0" smtClean="0">
                <a:solidFill>
                  <a:schemeClr val="tx1"/>
                </a:solidFill>
                <a:latin typeface="Times New Roman" pitchFamily="18" charset="0"/>
                <a:ea typeface="+mn-ea"/>
                <a:cs typeface="+mn-cs"/>
              </a:rPr>
              <a:t>Later modeling by Wray in 2010 using a more integrated simulation approach (with </a:t>
            </a:r>
            <a:r>
              <a:rPr kumimoji="1" lang="en-US" sz="1200" b="0" i="0" u="none" strike="noStrike" kern="1200" baseline="0" dirty="0" err="1" smtClean="0">
                <a:solidFill>
                  <a:schemeClr val="tx1"/>
                </a:solidFill>
                <a:latin typeface="Times New Roman" pitchFamily="18" charset="0"/>
                <a:ea typeface="+mn-ea"/>
                <a:cs typeface="+mn-cs"/>
              </a:rPr>
              <a:t>EnergyPlus</a:t>
            </a:r>
            <a:r>
              <a:rPr kumimoji="1" lang="en-US" sz="1200" b="0" i="0" u="none" strike="noStrike" kern="1200" baseline="0" dirty="0" smtClean="0">
                <a:solidFill>
                  <a:schemeClr val="tx1"/>
                </a:solidFill>
                <a:latin typeface="Times New Roman" pitchFamily="18" charset="0"/>
                <a:ea typeface="+mn-ea"/>
                <a:cs typeface="+mn-cs"/>
              </a:rPr>
              <a:t>) produced results that differ from these earlier simulations and from field measurements. The leakage model there needs further review and likely more extensive validation to determine the causes for discrepancies.</a:t>
            </a:r>
            <a:endParaRPr lang="en-US" dirty="0"/>
          </a:p>
        </p:txBody>
      </p:sp>
      <p:sp>
        <p:nvSpPr>
          <p:cNvPr id="4" name="Slide Number Placeholder 3"/>
          <p:cNvSpPr>
            <a:spLocks noGrp="1"/>
          </p:cNvSpPr>
          <p:nvPr>
            <p:ph type="sldNum" sz="quarter" idx="10"/>
          </p:nvPr>
        </p:nvSpPr>
        <p:spPr/>
        <p:txBody>
          <a:bodyPr/>
          <a:lstStyle/>
          <a:p>
            <a:pPr>
              <a:defRPr/>
            </a:pPr>
            <a:fld id="{46B79AC8-9974-447A-8C7C-BDE1945C7FC9}" type="slidenum">
              <a:rPr lang="en-US" smtClean="0"/>
              <a:pPr>
                <a:defRPr/>
              </a:pPr>
              <a:t>35</a:t>
            </a:fld>
            <a:endParaRPr lang="en-US"/>
          </a:p>
        </p:txBody>
      </p:sp>
    </p:spTree>
    <p:extLst>
      <p:ext uri="{BB962C8B-B14F-4D97-AF65-F5344CB8AC3E}">
        <p14:creationId xmlns:p14="http://schemas.microsoft.com/office/powerpoint/2010/main" val="277030362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Bef>
                <a:spcPts val="0"/>
              </a:spcBef>
            </a:pPr>
            <a:r>
              <a:rPr kumimoji="1" lang="en-US" sz="1200" b="0" i="0" u="none" strike="noStrike" kern="1200" baseline="0" dirty="0" smtClean="0">
                <a:solidFill>
                  <a:schemeClr val="tx1"/>
                </a:solidFill>
                <a:latin typeface="Times New Roman" pitchFamily="18" charset="0"/>
                <a:ea typeface="+mn-ea"/>
                <a:cs typeface="+mn-cs"/>
              </a:rPr>
              <a:t>Based on Wray and Matson’s (2003) analyses of 54 cases, the </a:t>
            </a:r>
            <a:r>
              <a:rPr kumimoji="1" lang="en-US" sz="1200" b="0" i="0" u="none" strike="noStrike" kern="1200" baseline="0" dirty="0" smtClean="0">
                <a:solidFill>
                  <a:schemeClr val="tx1"/>
                </a:solidFill>
                <a:latin typeface="Times New Roman" pitchFamily="18" charset="0"/>
                <a:ea typeface="+mn-ea"/>
                <a:cs typeface="+mn-cs"/>
              </a:rPr>
              <a:t>largest effect </a:t>
            </a:r>
            <a:r>
              <a:rPr kumimoji="1" lang="en-US" sz="1200" b="0" i="0" u="none" strike="noStrike" kern="1200" baseline="0" dirty="0" smtClean="0">
                <a:solidFill>
                  <a:schemeClr val="tx1"/>
                </a:solidFill>
                <a:latin typeface="Times New Roman" pitchFamily="18" charset="0"/>
                <a:ea typeface="+mn-ea"/>
                <a:cs typeface="+mn-cs"/>
              </a:rPr>
              <a:t>of system </a:t>
            </a:r>
            <a:r>
              <a:rPr kumimoji="1" lang="en-US" sz="1200" b="0" i="0" u="none" strike="noStrike" kern="1200" baseline="0" dirty="0" smtClean="0">
                <a:solidFill>
                  <a:schemeClr val="tx1"/>
                </a:solidFill>
                <a:latin typeface="Times New Roman" pitchFamily="18" charset="0"/>
                <a:ea typeface="+mn-ea"/>
                <a:cs typeface="+mn-cs"/>
              </a:rPr>
              <a:t>air leakage </a:t>
            </a:r>
            <a:r>
              <a:rPr kumimoji="1" lang="en-US" sz="1200" b="0" i="0" u="none" strike="noStrike" kern="1200" baseline="0" dirty="0" smtClean="0">
                <a:solidFill>
                  <a:schemeClr val="tx1"/>
                </a:solidFill>
                <a:latin typeface="Times New Roman" pitchFamily="18" charset="0"/>
                <a:ea typeface="+mn-ea"/>
                <a:cs typeface="+mn-cs"/>
              </a:rPr>
              <a:t>was </a:t>
            </a:r>
            <a:r>
              <a:rPr kumimoji="1" lang="en-US" sz="1200" b="0" i="0" u="none" strike="noStrike" kern="1200" baseline="0" dirty="0" smtClean="0">
                <a:solidFill>
                  <a:schemeClr val="tx1"/>
                </a:solidFill>
                <a:latin typeface="Times New Roman" pitchFamily="18" charset="0"/>
                <a:ea typeface="+mn-ea"/>
                <a:cs typeface="+mn-cs"/>
              </a:rPr>
              <a:t>to increase fan energy consumption. </a:t>
            </a:r>
            <a:r>
              <a:rPr kumimoji="1" lang="en-US" sz="1200" b="0" i="0" u="none" strike="noStrike" kern="1200" baseline="0" dirty="0" smtClean="0">
                <a:solidFill>
                  <a:schemeClr val="tx1"/>
                </a:solidFill>
                <a:latin typeface="Times New Roman" pitchFamily="18" charset="0"/>
                <a:ea typeface="+mn-ea"/>
                <a:cs typeface="+mn-cs"/>
              </a:rPr>
              <a:t>The </a:t>
            </a:r>
            <a:r>
              <a:rPr kumimoji="1" lang="en-US" sz="1200" b="0" i="0" u="none" strike="noStrike" kern="1200" baseline="0" dirty="0" smtClean="0">
                <a:solidFill>
                  <a:schemeClr val="tx1"/>
                </a:solidFill>
                <a:latin typeface="Times New Roman" pitchFamily="18" charset="0"/>
                <a:ea typeface="+mn-ea"/>
                <a:cs typeface="+mn-cs"/>
              </a:rPr>
              <a:t>increase in annual fan energy was estimated to be 40 to 50% for a system with a total leakage of about 19% at </a:t>
            </a:r>
            <a:r>
              <a:rPr kumimoji="1" lang="en-US" sz="1200" b="0" i="0" u="sng" strike="noStrike" kern="1200" baseline="0" dirty="0" smtClean="0">
                <a:solidFill>
                  <a:schemeClr val="tx1"/>
                </a:solidFill>
                <a:latin typeface="Times New Roman" pitchFamily="18" charset="0"/>
                <a:ea typeface="+mn-ea"/>
                <a:cs typeface="+mn-cs"/>
              </a:rPr>
              <a:t>design</a:t>
            </a:r>
            <a:r>
              <a:rPr kumimoji="1" lang="en-US" sz="1200" b="0" i="0" u="none" strike="noStrike" kern="1200" baseline="0" dirty="0" smtClean="0">
                <a:solidFill>
                  <a:schemeClr val="tx1"/>
                </a:solidFill>
                <a:latin typeface="Times New Roman" pitchFamily="18" charset="0"/>
                <a:ea typeface="+mn-ea"/>
                <a:cs typeface="+mn-cs"/>
              </a:rPr>
              <a:t> conditions compared to a “tight” system with 5% leakage. </a:t>
            </a:r>
            <a:r>
              <a:rPr kumimoji="1" lang="en-US" sz="1200" b="0" i="0" u="none" strike="noStrike" kern="1200" baseline="0" dirty="0" smtClean="0">
                <a:solidFill>
                  <a:schemeClr val="tx1"/>
                </a:solidFill>
                <a:latin typeface="Times New Roman" pitchFamily="18" charset="0"/>
                <a:ea typeface="+mn-ea"/>
                <a:cs typeface="+mn-cs"/>
              </a:rPr>
              <a:t>Note that the average </a:t>
            </a:r>
            <a:r>
              <a:rPr kumimoji="1" lang="en-US" sz="1200" b="0" i="0" u="none" strike="noStrike" kern="1200" baseline="0" dirty="0" smtClean="0">
                <a:solidFill>
                  <a:schemeClr val="tx1"/>
                </a:solidFill>
                <a:latin typeface="Times New Roman" pitchFamily="18" charset="0"/>
                <a:ea typeface="+mn-ea"/>
                <a:cs typeface="+mn-cs"/>
              </a:rPr>
              <a:t>system leakage at </a:t>
            </a:r>
            <a:r>
              <a:rPr kumimoji="1" lang="en-US" sz="1200" b="0" i="0" u="sng" strike="noStrike" kern="1200" baseline="0" dirty="0" smtClean="0">
                <a:solidFill>
                  <a:schemeClr val="tx1"/>
                </a:solidFill>
                <a:latin typeface="Times New Roman" pitchFamily="18" charset="0"/>
                <a:ea typeface="+mn-ea"/>
                <a:cs typeface="+mn-cs"/>
              </a:rPr>
              <a:t>operating</a:t>
            </a:r>
            <a:r>
              <a:rPr kumimoji="1" lang="en-US" sz="1200" b="0" i="0" u="none" strike="noStrike" kern="1200" baseline="0" dirty="0" smtClean="0">
                <a:solidFill>
                  <a:schemeClr val="tx1"/>
                </a:solidFill>
                <a:latin typeface="Times New Roman" pitchFamily="18" charset="0"/>
                <a:ea typeface="+mn-ea"/>
                <a:cs typeface="+mn-cs"/>
              </a:rPr>
              <a:t> conditions is </a:t>
            </a:r>
            <a:r>
              <a:rPr kumimoji="1" lang="en-US" sz="1200" b="0" i="0" u="none" strike="noStrike" kern="1200" baseline="0" dirty="0" smtClean="0">
                <a:solidFill>
                  <a:schemeClr val="tx1"/>
                </a:solidFill>
                <a:latin typeface="Times New Roman" pitchFamily="18" charset="0"/>
                <a:ea typeface="+mn-ea"/>
                <a:cs typeface="+mn-cs"/>
              </a:rPr>
              <a:t>greater than at design conditions, </a:t>
            </a:r>
            <a:r>
              <a:rPr kumimoji="1" lang="en-US" sz="1200" b="0" i="0" u="none" strike="noStrike" kern="1200" baseline="0" dirty="0" smtClean="0">
                <a:solidFill>
                  <a:schemeClr val="tx1"/>
                </a:solidFill>
                <a:latin typeface="Times New Roman" pitchFamily="18" charset="0"/>
                <a:ea typeface="+mn-ea"/>
                <a:cs typeface="+mn-cs"/>
              </a:rPr>
              <a:t>because fan flows are reduced and upstream leakage flows remain </a:t>
            </a:r>
            <a:r>
              <a:rPr kumimoji="1" lang="en-US" sz="1200" b="0" i="0" u="none" strike="noStrike" kern="1200" baseline="0" dirty="0" smtClean="0">
                <a:solidFill>
                  <a:schemeClr val="tx1"/>
                </a:solidFill>
                <a:latin typeface="Times New Roman" pitchFamily="18" charset="0"/>
                <a:ea typeface="+mn-ea"/>
                <a:cs typeface="+mn-cs"/>
              </a:rPr>
              <a:t>constant at operating conditions.</a:t>
            </a:r>
            <a:endParaRPr kumimoji="1" lang="en-US" sz="1200" b="0" i="0" u="none" strike="noStrike" kern="1200" baseline="0" dirty="0" smtClean="0">
              <a:solidFill>
                <a:schemeClr val="tx1"/>
              </a:solidFill>
              <a:latin typeface="Times New Roman" pitchFamily="18" charset="0"/>
              <a:ea typeface="+mn-ea"/>
              <a:cs typeface="+mn-cs"/>
            </a:endParaRPr>
          </a:p>
          <a:p>
            <a:pPr>
              <a:spcBef>
                <a:spcPts val="0"/>
              </a:spcBef>
            </a:pPr>
            <a:r>
              <a:rPr kumimoji="1" lang="en-US" sz="1200" b="0" i="0" u="none" strike="noStrike" kern="1200" baseline="0" dirty="0" smtClean="0">
                <a:solidFill>
                  <a:schemeClr val="tx1"/>
                </a:solidFill>
                <a:latin typeface="Times New Roman" pitchFamily="18" charset="0"/>
                <a:ea typeface="+mn-ea"/>
                <a:cs typeface="+mn-cs"/>
              </a:rPr>
              <a:t> </a:t>
            </a:r>
          </a:p>
          <a:p>
            <a:pPr>
              <a:spcBef>
                <a:spcPts val="0"/>
              </a:spcBef>
            </a:pPr>
            <a:r>
              <a:rPr kumimoji="1" lang="en-US" sz="1200" b="0" i="0" u="none" strike="noStrike" kern="1200" baseline="0" dirty="0" smtClean="0">
                <a:solidFill>
                  <a:schemeClr val="tx1"/>
                </a:solidFill>
                <a:latin typeface="Times New Roman" pitchFamily="18" charset="0"/>
                <a:ea typeface="+mn-ea"/>
                <a:cs typeface="+mn-cs"/>
              </a:rPr>
              <a:t>Using year 2000 average commercial sector energy prices for California, the energy increases </a:t>
            </a:r>
            <a:r>
              <a:rPr kumimoji="1" lang="en-US" sz="1200" b="0" i="0" u="none" strike="noStrike" kern="1200" baseline="0" dirty="0" smtClean="0">
                <a:solidFill>
                  <a:schemeClr val="tx1"/>
                </a:solidFill>
                <a:latin typeface="Times New Roman" pitchFamily="18" charset="0"/>
                <a:ea typeface="+mn-ea"/>
                <a:cs typeface="+mn-cs"/>
              </a:rPr>
              <a:t>in the maximum leakage cases result </a:t>
            </a:r>
            <a:r>
              <a:rPr kumimoji="1" lang="en-US" sz="1200" b="0" i="0" u="none" strike="noStrike" kern="1200" baseline="0" dirty="0" smtClean="0">
                <a:solidFill>
                  <a:schemeClr val="tx1"/>
                </a:solidFill>
                <a:latin typeface="Times New Roman" pitchFamily="18" charset="0"/>
                <a:ea typeface="+mn-ea"/>
                <a:cs typeface="+mn-cs"/>
              </a:rPr>
              <a:t>in 9 to 18% ($7,400 to $9,500) increases in HVAC system annual operating costs. Normalized by duct surface area, the increases in annual operating costs are 0.14 to 0.18 $/ft</a:t>
            </a:r>
            <a:r>
              <a:rPr kumimoji="1" lang="en-US" sz="1200" b="0" i="0" u="none" strike="noStrike" kern="1200" baseline="30000" dirty="0" smtClean="0">
                <a:solidFill>
                  <a:schemeClr val="tx1"/>
                </a:solidFill>
                <a:latin typeface="Times New Roman" pitchFamily="18" charset="0"/>
                <a:ea typeface="+mn-ea"/>
                <a:cs typeface="+mn-cs"/>
              </a:rPr>
              <a:t>2</a:t>
            </a:r>
            <a:r>
              <a:rPr kumimoji="1" lang="en-US" sz="1200" b="0" i="0" u="none" strike="noStrike" kern="1200" baseline="0" dirty="0" smtClean="0">
                <a:solidFill>
                  <a:schemeClr val="tx1"/>
                </a:solidFill>
                <a:latin typeface="Times New Roman" pitchFamily="18" charset="0"/>
                <a:ea typeface="+mn-ea"/>
                <a:cs typeface="+mn-cs"/>
              </a:rPr>
              <a:t> (1.5 to 1.9 $/m</a:t>
            </a:r>
            <a:r>
              <a:rPr kumimoji="1" lang="en-US" sz="1200" b="0" i="0" u="none" strike="noStrike" kern="1200" baseline="30000" dirty="0" smtClean="0">
                <a:solidFill>
                  <a:schemeClr val="tx1"/>
                </a:solidFill>
                <a:latin typeface="Times New Roman" pitchFamily="18" charset="0"/>
                <a:ea typeface="+mn-ea"/>
                <a:cs typeface="+mn-cs"/>
              </a:rPr>
              <a:t>2</a:t>
            </a:r>
            <a:r>
              <a:rPr kumimoji="1" lang="en-US" sz="1200" b="0" i="0" u="none" strike="noStrike" kern="1200" baseline="0" dirty="0" smtClean="0">
                <a:solidFill>
                  <a:schemeClr val="tx1"/>
                </a:solidFill>
                <a:latin typeface="Times New Roman" pitchFamily="18" charset="0"/>
                <a:ea typeface="+mn-ea"/>
                <a:cs typeface="+mn-cs"/>
              </a:rPr>
              <a:t>).</a:t>
            </a:r>
            <a:r>
              <a:rPr kumimoji="1" lang="en-US" sz="1200" b="0" i="0" u="none" strike="noStrike" kern="1200" dirty="0" smtClean="0">
                <a:solidFill>
                  <a:schemeClr val="tx1"/>
                </a:solidFill>
                <a:latin typeface="Times New Roman" pitchFamily="18" charset="0"/>
                <a:ea typeface="+mn-ea"/>
                <a:cs typeface="+mn-cs"/>
              </a:rPr>
              <a:t> </a:t>
            </a:r>
            <a:r>
              <a:rPr kumimoji="1" lang="en-US" sz="1200" b="0" i="0" u="none" strike="noStrike" kern="1200" baseline="0" dirty="0" smtClean="0">
                <a:solidFill>
                  <a:schemeClr val="tx1"/>
                </a:solidFill>
                <a:latin typeface="Times New Roman" pitchFamily="18" charset="0"/>
                <a:ea typeface="+mn-ea"/>
                <a:cs typeface="+mn-cs"/>
              </a:rPr>
              <a:t>Using </a:t>
            </a:r>
            <a:r>
              <a:rPr kumimoji="1" lang="en-US" sz="1200" b="0" i="0" u="none" strike="noStrike" kern="1200" baseline="0" dirty="0" smtClean="0">
                <a:solidFill>
                  <a:schemeClr val="tx1"/>
                </a:solidFill>
                <a:latin typeface="Times New Roman" pitchFamily="18" charset="0"/>
                <a:ea typeface="+mn-ea"/>
                <a:cs typeface="+mn-cs"/>
              </a:rPr>
              <a:t>a suggested one-time duct sealing cost of 0.20 $/ft</a:t>
            </a:r>
            <a:r>
              <a:rPr kumimoji="1" lang="en-US" sz="1200" b="0" i="0" u="none" strike="noStrike" kern="1200" baseline="30000" dirty="0" smtClean="0">
                <a:solidFill>
                  <a:schemeClr val="tx1"/>
                </a:solidFill>
                <a:latin typeface="Times New Roman" pitchFamily="18" charset="0"/>
                <a:ea typeface="+mn-ea"/>
                <a:cs typeface="+mn-cs"/>
              </a:rPr>
              <a:t>2</a:t>
            </a:r>
            <a:r>
              <a:rPr kumimoji="1" lang="en-US" sz="1200" b="0" i="0" u="none" strike="noStrike" kern="1200" baseline="0" dirty="0" smtClean="0">
                <a:solidFill>
                  <a:schemeClr val="tx1"/>
                </a:solidFill>
                <a:latin typeface="Times New Roman" pitchFamily="18" charset="0"/>
                <a:ea typeface="+mn-ea"/>
                <a:cs typeface="+mn-cs"/>
              </a:rPr>
              <a:t> (2.2 $/m</a:t>
            </a:r>
            <a:r>
              <a:rPr kumimoji="1" lang="en-US" sz="1200" b="0" i="0" u="none" strike="noStrike" kern="1200" baseline="30000" dirty="0" smtClean="0">
                <a:solidFill>
                  <a:schemeClr val="tx1"/>
                </a:solidFill>
                <a:latin typeface="Times New Roman" pitchFamily="18" charset="0"/>
                <a:ea typeface="+mn-ea"/>
                <a:cs typeface="+mn-cs"/>
              </a:rPr>
              <a:t>2</a:t>
            </a:r>
            <a:r>
              <a:rPr kumimoji="1" lang="en-US" sz="1200" b="0" i="0" u="none" strike="noStrike" kern="1200" baseline="0" dirty="0" smtClean="0">
                <a:solidFill>
                  <a:schemeClr val="tx1"/>
                </a:solidFill>
                <a:latin typeface="Times New Roman" pitchFamily="18" charset="0"/>
                <a:ea typeface="+mn-ea"/>
                <a:cs typeface="+mn-cs"/>
              </a:rPr>
              <a:t>) of duct surface area, these results indicate that sealing </a:t>
            </a:r>
            <a:r>
              <a:rPr kumimoji="1" lang="en-US" sz="1200" b="0" i="0" u="none" strike="noStrike" kern="1200" baseline="0" dirty="0" smtClean="0">
                <a:solidFill>
                  <a:schemeClr val="tx1"/>
                </a:solidFill>
                <a:latin typeface="Times New Roman" pitchFamily="18" charset="0"/>
                <a:ea typeface="+mn-ea"/>
                <a:cs typeface="+mn-cs"/>
              </a:rPr>
              <a:t>these leaky </a:t>
            </a:r>
            <a:r>
              <a:rPr kumimoji="1" lang="en-US" sz="1200" b="0" i="0" u="none" strike="noStrike" kern="1200" baseline="0" dirty="0" smtClean="0">
                <a:solidFill>
                  <a:schemeClr val="tx1"/>
                </a:solidFill>
                <a:latin typeface="Times New Roman" pitchFamily="18" charset="0"/>
                <a:ea typeface="+mn-ea"/>
                <a:cs typeface="+mn-cs"/>
              </a:rPr>
              <a:t>VAV systems has a simple payback period of about 1.3 years. Even with total leakage rates as low as 10%, sealing is still cost effective. This suggests that sealing should be considered at least for VAV systems with 10% or more leakage</a:t>
            </a:r>
            <a:r>
              <a:rPr kumimoji="1" lang="en-US" sz="1200" b="0" i="0" u="none" strike="noStrike" kern="1200" baseline="0" dirty="0" smtClean="0">
                <a:solidFill>
                  <a:schemeClr val="tx1"/>
                </a:solidFill>
                <a:latin typeface="Times New Roman" pitchFamily="18" charset="0"/>
                <a:ea typeface="+mn-ea"/>
                <a:cs typeface="+mn-cs"/>
              </a:rPr>
              <a:t>.</a:t>
            </a:r>
            <a:endParaRPr kumimoji="1" lang="en-US" sz="1200" b="0" i="0" u="none" strike="noStrike" kern="1200" baseline="0" dirty="0" smtClean="0">
              <a:solidFill>
                <a:schemeClr val="tx1"/>
              </a:solidFill>
              <a:latin typeface="Times New Roman" pitchFamily="18" charset="0"/>
              <a:ea typeface="+mn-ea"/>
              <a:cs typeface="+mn-cs"/>
            </a:endParaRPr>
          </a:p>
        </p:txBody>
      </p:sp>
      <p:sp>
        <p:nvSpPr>
          <p:cNvPr id="4" name="Slide Number Placeholder 3"/>
          <p:cNvSpPr>
            <a:spLocks noGrp="1"/>
          </p:cNvSpPr>
          <p:nvPr>
            <p:ph type="sldNum" sz="quarter" idx="10"/>
          </p:nvPr>
        </p:nvSpPr>
        <p:spPr/>
        <p:txBody>
          <a:bodyPr/>
          <a:lstStyle/>
          <a:p>
            <a:pPr>
              <a:defRPr/>
            </a:pPr>
            <a:fld id="{46B79AC8-9974-447A-8C7C-BDE1945C7FC9}" type="slidenum">
              <a:rPr lang="en-US" smtClean="0"/>
              <a:pPr>
                <a:defRPr/>
              </a:pPr>
              <a:t>36</a:t>
            </a:fld>
            <a:endParaRPr lang="en-US"/>
          </a:p>
        </p:txBody>
      </p:sp>
    </p:spTree>
    <p:extLst>
      <p:ext uri="{BB962C8B-B14F-4D97-AF65-F5344CB8AC3E}">
        <p14:creationId xmlns:p14="http://schemas.microsoft.com/office/powerpoint/2010/main" val="219941162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Slide Image Placeholder 1"/>
          <p:cNvSpPr>
            <a:spLocks noGrp="1" noRot="1" noChangeAspect="1" noTextEdit="1"/>
          </p:cNvSpPr>
          <p:nvPr>
            <p:ph type="sldImg"/>
          </p:nvPr>
        </p:nvSpPr>
        <p:spPr>
          <a:ln/>
        </p:spPr>
      </p:sp>
      <p:sp>
        <p:nvSpPr>
          <p:cNvPr id="47107" name="Notes Placeholder 2"/>
          <p:cNvSpPr>
            <a:spLocks noGrp="1"/>
          </p:cNvSpPr>
          <p:nvPr>
            <p:ph type="body" idx="1"/>
          </p:nvPr>
        </p:nvSpPr>
        <p:spPr>
          <a:noFill/>
        </p:spPr>
        <p:txBody>
          <a:bodyPr/>
          <a:lstStyle/>
          <a:p>
            <a:endParaRPr lang="en-US" dirty="0" smtClean="0"/>
          </a:p>
        </p:txBody>
      </p:sp>
      <p:sp>
        <p:nvSpPr>
          <p:cNvPr id="47108" name="Slide Number Placeholder 3"/>
          <p:cNvSpPr>
            <a:spLocks noGrp="1"/>
          </p:cNvSpPr>
          <p:nvPr>
            <p:ph type="sldNum" sz="quarter" idx="5"/>
          </p:nvPr>
        </p:nvSpPr>
        <p:spPr>
          <a:noFill/>
        </p:spPr>
        <p:txBody>
          <a:bodyPr/>
          <a:lstStyle>
            <a:lvl1pPr>
              <a:defRPr>
                <a:solidFill>
                  <a:schemeClr val="tx1"/>
                </a:solidFill>
                <a:latin typeface="Tahoma" pitchFamily="34" charset="0"/>
              </a:defRPr>
            </a:lvl1pPr>
            <a:lvl2pPr marL="742950" indent="-285750">
              <a:defRPr>
                <a:solidFill>
                  <a:schemeClr val="tx1"/>
                </a:solidFill>
                <a:latin typeface="Tahoma" pitchFamily="34" charset="0"/>
              </a:defRPr>
            </a:lvl2pPr>
            <a:lvl3pPr marL="1143000" indent="-228600">
              <a:defRPr>
                <a:solidFill>
                  <a:schemeClr val="tx1"/>
                </a:solidFill>
                <a:latin typeface="Tahoma" pitchFamily="34" charset="0"/>
              </a:defRPr>
            </a:lvl3pPr>
            <a:lvl4pPr marL="1600200" indent="-228600">
              <a:defRPr>
                <a:solidFill>
                  <a:schemeClr val="tx1"/>
                </a:solidFill>
                <a:latin typeface="Tahoma" pitchFamily="34" charset="0"/>
              </a:defRPr>
            </a:lvl4pPr>
            <a:lvl5pPr marL="2057400" indent="-228600">
              <a:defRPr>
                <a:solidFill>
                  <a:schemeClr val="tx1"/>
                </a:solidFill>
                <a:latin typeface="Tahoma" pitchFamily="34" charset="0"/>
              </a:defRPr>
            </a:lvl5pPr>
            <a:lvl6pPr marL="2514600" indent="-228600" eaLnBrk="0" fontAlgn="base" hangingPunct="0">
              <a:spcBef>
                <a:spcPct val="0"/>
              </a:spcBef>
              <a:spcAft>
                <a:spcPct val="0"/>
              </a:spcAft>
              <a:defRPr>
                <a:solidFill>
                  <a:schemeClr val="tx1"/>
                </a:solidFill>
                <a:latin typeface="Tahoma" pitchFamily="34" charset="0"/>
              </a:defRPr>
            </a:lvl6pPr>
            <a:lvl7pPr marL="2971800" indent="-228600" eaLnBrk="0" fontAlgn="base" hangingPunct="0">
              <a:spcBef>
                <a:spcPct val="0"/>
              </a:spcBef>
              <a:spcAft>
                <a:spcPct val="0"/>
              </a:spcAft>
              <a:defRPr>
                <a:solidFill>
                  <a:schemeClr val="tx1"/>
                </a:solidFill>
                <a:latin typeface="Tahoma" pitchFamily="34" charset="0"/>
              </a:defRPr>
            </a:lvl7pPr>
            <a:lvl8pPr marL="3429000" indent="-228600" eaLnBrk="0" fontAlgn="base" hangingPunct="0">
              <a:spcBef>
                <a:spcPct val="0"/>
              </a:spcBef>
              <a:spcAft>
                <a:spcPct val="0"/>
              </a:spcAft>
              <a:defRPr>
                <a:solidFill>
                  <a:schemeClr val="tx1"/>
                </a:solidFill>
                <a:latin typeface="Tahoma" pitchFamily="34" charset="0"/>
              </a:defRPr>
            </a:lvl8pPr>
            <a:lvl9pPr marL="3886200" indent="-228600" eaLnBrk="0" fontAlgn="base" hangingPunct="0">
              <a:spcBef>
                <a:spcPct val="0"/>
              </a:spcBef>
              <a:spcAft>
                <a:spcPct val="0"/>
              </a:spcAft>
              <a:defRPr>
                <a:solidFill>
                  <a:schemeClr val="tx1"/>
                </a:solidFill>
                <a:latin typeface="Tahoma" pitchFamily="34" charset="0"/>
              </a:defRPr>
            </a:lvl9pPr>
          </a:lstStyle>
          <a:p>
            <a:fld id="{E9DC1A62-9839-4CB4-9BC3-93DB88047F2B}" type="slidenum">
              <a:rPr lang="en-US" smtClean="0">
                <a:latin typeface="Times New Roman" pitchFamily="18" charset="0"/>
              </a:rPr>
              <a:pPr/>
              <a:t>37</a:t>
            </a:fld>
            <a:endParaRPr lang="en-US" smtClean="0">
              <a:latin typeface="Times New Roman" pitchFamily="18" charset="0"/>
            </a:endParaRPr>
          </a:p>
        </p:txBody>
      </p:sp>
    </p:spTree>
    <p:extLst>
      <p:ext uri="{BB962C8B-B14F-4D97-AF65-F5344CB8AC3E}">
        <p14:creationId xmlns:p14="http://schemas.microsoft.com/office/powerpoint/2010/main" val="3627615058"/>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Slide Image Placeholder 1"/>
          <p:cNvSpPr>
            <a:spLocks noGrp="1" noRot="1" noChangeAspect="1" noTextEdit="1"/>
          </p:cNvSpPr>
          <p:nvPr>
            <p:ph type="sldImg"/>
          </p:nvPr>
        </p:nvSpPr>
        <p:spPr>
          <a:ln/>
        </p:spPr>
      </p:sp>
      <p:sp>
        <p:nvSpPr>
          <p:cNvPr id="47107" name="Notes Placeholder 2"/>
          <p:cNvSpPr>
            <a:spLocks noGrp="1"/>
          </p:cNvSpPr>
          <p:nvPr>
            <p:ph type="body" idx="1"/>
          </p:nvPr>
        </p:nvSpPr>
        <p:spPr>
          <a:noFill/>
        </p:spPr>
        <p:txBody>
          <a:bodyPr/>
          <a:lstStyle/>
          <a:p>
            <a:endParaRPr lang="en-US" dirty="0" smtClean="0"/>
          </a:p>
        </p:txBody>
      </p:sp>
      <p:sp>
        <p:nvSpPr>
          <p:cNvPr id="47108" name="Slide Number Placeholder 3"/>
          <p:cNvSpPr>
            <a:spLocks noGrp="1"/>
          </p:cNvSpPr>
          <p:nvPr>
            <p:ph type="sldNum" sz="quarter" idx="5"/>
          </p:nvPr>
        </p:nvSpPr>
        <p:spPr>
          <a:noFill/>
        </p:spPr>
        <p:txBody>
          <a:bodyPr/>
          <a:lstStyle>
            <a:lvl1pPr>
              <a:defRPr>
                <a:solidFill>
                  <a:schemeClr val="tx1"/>
                </a:solidFill>
                <a:latin typeface="Tahoma" pitchFamily="34" charset="0"/>
              </a:defRPr>
            </a:lvl1pPr>
            <a:lvl2pPr marL="742950" indent="-285750">
              <a:defRPr>
                <a:solidFill>
                  <a:schemeClr val="tx1"/>
                </a:solidFill>
                <a:latin typeface="Tahoma" pitchFamily="34" charset="0"/>
              </a:defRPr>
            </a:lvl2pPr>
            <a:lvl3pPr marL="1143000" indent="-228600">
              <a:defRPr>
                <a:solidFill>
                  <a:schemeClr val="tx1"/>
                </a:solidFill>
                <a:latin typeface="Tahoma" pitchFamily="34" charset="0"/>
              </a:defRPr>
            </a:lvl3pPr>
            <a:lvl4pPr marL="1600200" indent="-228600">
              <a:defRPr>
                <a:solidFill>
                  <a:schemeClr val="tx1"/>
                </a:solidFill>
                <a:latin typeface="Tahoma" pitchFamily="34" charset="0"/>
              </a:defRPr>
            </a:lvl4pPr>
            <a:lvl5pPr marL="2057400" indent="-228600">
              <a:defRPr>
                <a:solidFill>
                  <a:schemeClr val="tx1"/>
                </a:solidFill>
                <a:latin typeface="Tahoma" pitchFamily="34" charset="0"/>
              </a:defRPr>
            </a:lvl5pPr>
            <a:lvl6pPr marL="2514600" indent="-228600" eaLnBrk="0" fontAlgn="base" hangingPunct="0">
              <a:spcBef>
                <a:spcPct val="0"/>
              </a:spcBef>
              <a:spcAft>
                <a:spcPct val="0"/>
              </a:spcAft>
              <a:defRPr>
                <a:solidFill>
                  <a:schemeClr val="tx1"/>
                </a:solidFill>
                <a:latin typeface="Tahoma" pitchFamily="34" charset="0"/>
              </a:defRPr>
            </a:lvl6pPr>
            <a:lvl7pPr marL="2971800" indent="-228600" eaLnBrk="0" fontAlgn="base" hangingPunct="0">
              <a:spcBef>
                <a:spcPct val="0"/>
              </a:spcBef>
              <a:spcAft>
                <a:spcPct val="0"/>
              </a:spcAft>
              <a:defRPr>
                <a:solidFill>
                  <a:schemeClr val="tx1"/>
                </a:solidFill>
                <a:latin typeface="Tahoma" pitchFamily="34" charset="0"/>
              </a:defRPr>
            </a:lvl7pPr>
            <a:lvl8pPr marL="3429000" indent="-228600" eaLnBrk="0" fontAlgn="base" hangingPunct="0">
              <a:spcBef>
                <a:spcPct val="0"/>
              </a:spcBef>
              <a:spcAft>
                <a:spcPct val="0"/>
              </a:spcAft>
              <a:defRPr>
                <a:solidFill>
                  <a:schemeClr val="tx1"/>
                </a:solidFill>
                <a:latin typeface="Tahoma" pitchFamily="34" charset="0"/>
              </a:defRPr>
            </a:lvl8pPr>
            <a:lvl9pPr marL="3886200" indent="-228600" eaLnBrk="0" fontAlgn="base" hangingPunct="0">
              <a:spcBef>
                <a:spcPct val="0"/>
              </a:spcBef>
              <a:spcAft>
                <a:spcPct val="0"/>
              </a:spcAft>
              <a:defRPr>
                <a:solidFill>
                  <a:schemeClr val="tx1"/>
                </a:solidFill>
                <a:latin typeface="Tahoma" pitchFamily="34" charset="0"/>
              </a:defRPr>
            </a:lvl9pPr>
          </a:lstStyle>
          <a:p>
            <a:fld id="{E9DC1A62-9839-4CB4-9BC3-93DB88047F2B}" type="slidenum">
              <a:rPr lang="en-US" smtClean="0">
                <a:latin typeface="Times New Roman" pitchFamily="18" charset="0"/>
              </a:rPr>
              <a:pPr/>
              <a:t>38</a:t>
            </a:fld>
            <a:endParaRPr lang="en-US" smtClean="0">
              <a:latin typeface="Times New Roman" pitchFamily="18" charset="0"/>
            </a:endParaRPr>
          </a:p>
        </p:txBody>
      </p:sp>
    </p:spTree>
    <p:extLst>
      <p:ext uri="{BB962C8B-B14F-4D97-AF65-F5344CB8AC3E}">
        <p14:creationId xmlns:p14="http://schemas.microsoft.com/office/powerpoint/2010/main" val="3627615058"/>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Slide Image Placeholder 1"/>
          <p:cNvSpPr>
            <a:spLocks noGrp="1" noRot="1" noChangeAspect="1" noTextEdit="1"/>
          </p:cNvSpPr>
          <p:nvPr>
            <p:ph type="sldImg"/>
          </p:nvPr>
        </p:nvSpPr>
        <p:spPr>
          <a:ln/>
        </p:spPr>
      </p:sp>
      <p:sp>
        <p:nvSpPr>
          <p:cNvPr id="47107" name="Notes Placeholder 2"/>
          <p:cNvSpPr>
            <a:spLocks noGrp="1"/>
          </p:cNvSpPr>
          <p:nvPr>
            <p:ph type="body" idx="1"/>
          </p:nvPr>
        </p:nvSpPr>
        <p:spPr>
          <a:noFill/>
        </p:spPr>
        <p:txBody>
          <a:bodyPr/>
          <a:lstStyle/>
          <a:p>
            <a:endParaRPr lang="en-US" dirty="0" smtClean="0"/>
          </a:p>
        </p:txBody>
      </p:sp>
      <p:sp>
        <p:nvSpPr>
          <p:cNvPr id="47108" name="Slide Number Placeholder 3"/>
          <p:cNvSpPr>
            <a:spLocks noGrp="1"/>
          </p:cNvSpPr>
          <p:nvPr>
            <p:ph type="sldNum" sz="quarter" idx="5"/>
          </p:nvPr>
        </p:nvSpPr>
        <p:spPr>
          <a:noFill/>
        </p:spPr>
        <p:txBody>
          <a:bodyPr/>
          <a:lstStyle>
            <a:lvl1pPr>
              <a:defRPr>
                <a:solidFill>
                  <a:schemeClr val="tx1"/>
                </a:solidFill>
                <a:latin typeface="Tahoma" pitchFamily="34" charset="0"/>
              </a:defRPr>
            </a:lvl1pPr>
            <a:lvl2pPr marL="742950" indent="-285750">
              <a:defRPr>
                <a:solidFill>
                  <a:schemeClr val="tx1"/>
                </a:solidFill>
                <a:latin typeface="Tahoma" pitchFamily="34" charset="0"/>
              </a:defRPr>
            </a:lvl2pPr>
            <a:lvl3pPr marL="1143000" indent="-228600">
              <a:defRPr>
                <a:solidFill>
                  <a:schemeClr val="tx1"/>
                </a:solidFill>
                <a:latin typeface="Tahoma" pitchFamily="34" charset="0"/>
              </a:defRPr>
            </a:lvl3pPr>
            <a:lvl4pPr marL="1600200" indent="-228600">
              <a:defRPr>
                <a:solidFill>
                  <a:schemeClr val="tx1"/>
                </a:solidFill>
                <a:latin typeface="Tahoma" pitchFamily="34" charset="0"/>
              </a:defRPr>
            </a:lvl4pPr>
            <a:lvl5pPr marL="2057400" indent="-228600">
              <a:defRPr>
                <a:solidFill>
                  <a:schemeClr val="tx1"/>
                </a:solidFill>
                <a:latin typeface="Tahoma" pitchFamily="34" charset="0"/>
              </a:defRPr>
            </a:lvl5pPr>
            <a:lvl6pPr marL="2514600" indent="-228600" eaLnBrk="0" fontAlgn="base" hangingPunct="0">
              <a:spcBef>
                <a:spcPct val="0"/>
              </a:spcBef>
              <a:spcAft>
                <a:spcPct val="0"/>
              </a:spcAft>
              <a:defRPr>
                <a:solidFill>
                  <a:schemeClr val="tx1"/>
                </a:solidFill>
                <a:latin typeface="Tahoma" pitchFamily="34" charset="0"/>
              </a:defRPr>
            </a:lvl6pPr>
            <a:lvl7pPr marL="2971800" indent="-228600" eaLnBrk="0" fontAlgn="base" hangingPunct="0">
              <a:spcBef>
                <a:spcPct val="0"/>
              </a:spcBef>
              <a:spcAft>
                <a:spcPct val="0"/>
              </a:spcAft>
              <a:defRPr>
                <a:solidFill>
                  <a:schemeClr val="tx1"/>
                </a:solidFill>
                <a:latin typeface="Tahoma" pitchFamily="34" charset="0"/>
              </a:defRPr>
            </a:lvl7pPr>
            <a:lvl8pPr marL="3429000" indent="-228600" eaLnBrk="0" fontAlgn="base" hangingPunct="0">
              <a:spcBef>
                <a:spcPct val="0"/>
              </a:spcBef>
              <a:spcAft>
                <a:spcPct val="0"/>
              </a:spcAft>
              <a:defRPr>
                <a:solidFill>
                  <a:schemeClr val="tx1"/>
                </a:solidFill>
                <a:latin typeface="Tahoma" pitchFamily="34" charset="0"/>
              </a:defRPr>
            </a:lvl8pPr>
            <a:lvl9pPr marL="3886200" indent="-228600" eaLnBrk="0" fontAlgn="base" hangingPunct="0">
              <a:spcBef>
                <a:spcPct val="0"/>
              </a:spcBef>
              <a:spcAft>
                <a:spcPct val="0"/>
              </a:spcAft>
              <a:defRPr>
                <a:solidFill>
                  <a:schemeClr val="tx1"/>
                </a:solidFill>
                <a:latin typeface="Tahoma" pitchFamily="34" charset="0"/>
              </a:defRPr>
            </a:lvl9pPr>
          </a:lstStyle>
          <a:p>
            <a:fld id="{E9DC1A62-9839-4CB4-9BC3-93DB88047F2B}" type="slidenum">
              <a:rPr lang="en-US" smtClean="0">
                <a:latin typeface="Times New Roman" pitchFamily="18" charset="0"/>
              </a:rPr>
              <a:pPr/>
              <a:t>39</a:t>
            </a:fld>
            <a:endParaRPr lang="en-US" smtClean="0">
              <a:latin typeface="Times New Roman" pitchFamily="18" charset="0"/>
            </a:endParaRPr>
          </a:p>
        </p:txBody>
      </p:sp>
    </p:spTree>
    <p:extLst>
      <p:ext uri="{BB962C8B-B14F-4D97-AF65-F5344CB8AC3E}">
        <p14:creationId xmlns:p14="http://schemas.microsoft.com/office/powerpoint/2010/main" val="3629996714"/>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Slide Image Placeholder 1"/>
          <p:cNvSpPr>
            <a:spLocks noGrp="1" noRot="1" noChangeAspect="1" noTextEdit="1"/>
          </p:cNvSpPr>
          <p:nvPr>
            <p:ph type="sldImg"/>
          </p:nvPr>
        </p:nvSpPr>
        <p:spPr>
          <a:ln/>
        </p:spPr>
      </p:sp>
      <p:sp>
        <p:nvSpPr>
          <p:cNvPr id="47107" name="Notes Placeholder 2"/>
          <p:cNvSpPr>
            <a:spLocks noGrp="1"/>
          </p:cNvSpPr>
          <p:nvPr>
            <p:ph type="body" idx="1"/>
          </p:nvPr>
        </p:nvSpPr>
        <p:spPr>
          <a:noFill/>
        </p:spPr>
        <p:txBody>
          <a:bodyPr/>
          <a:lstStyle/>
          <a:p>
            <a:endParaRPr lang="en-US" dirty="0" smtClean="0"/>
          </a:p>
        </p:txBody>
      </p:sp>
      <p:sp>
        <p:nvSpPr>
          <p:cNvPr id="47108" name="Slide Number Placeholder 3"/>
          <p:cNvSpPr>
            <a:spLocks noGrp="1"/>
          </p:cNvSpPr>
          <p:nvPr>
            <p:ph type="sldNum" sz="quarter" idx="5"/>
          </p:nvPr>
        </p:nvSpPr>
        <p:spPr>
          <a:noFill/>
        </p:spPr>
        <p:txBody>
          <a:bodyPr/>
          <a:lstStyle>
            <a:lvl1pPr>
              <a:defRPr>
                <a:solidFill>
                  <a:schemeClr val="tx1"/>
                </a:solidFill>
                <a:latin typeface="Tahoma" pitchFamily="34" charset="0"/>
              </a:defRPr>
            </a:lvl1pPr>
            <a:lvl2pPr marL="742950" indent="-285750">
              <a:defRPr>
                <a:solidFill>
                  <a:schemeClr val="tx1"/>
                </a:solidFill>
                <a:latin typeface="Tahoma" pitchFamily="34" charset="0"/>
              </a:defRPr>
            </a:lvl2pPr>
            <a:lvl3pPr marL="1143000" indent="-228600">
              <a:defRPr>
                <a:solidFill>
                  <a:schemeClr val="tx1"/>
                </a:solidFill>
                <a:latin typeface="Tahoma" pitchFamily="34" charset="0"/>
              </a:defRPr>
            </a:lvl3pPr>
            <a:lvl4pPr marL="1600200" indent="-228600">
              <a:defRPr>
                <a:solidFill>
                  <a:schemeClr val="tx1"/>
                </a:solidFill>
                <a:latin typeface="Tahoma" pitchFamily="34" charset="0"/>
              </a:defRPr>
            </a:lvl4pPr>
            <a:lvl5pPr marL="2057400" indent="-228600">
              <a:defRPr>
                <a:solidFill>
                  <a:schemeClr val="tx1"/>
                </a:solidFill>
                <a:latin typeface="Tahoma" pitchFamily="34" charset="0"/>
              </a:defRPr>
            </a:lvl5pPr>
            <a:lvl6pPr marL="2514600" indent="-228600" eaLnBrk="0" fontAlgn="base" hangingPunct="0">
              <a:spcBef>
                <a:spcPct val="0"/>
              </a:spcBef>
              <a:spcAft>
                <a:spcPct val="0"/>
              </a:spcAft>
              <a:defRPr>
                <a:solidFill>
                  <a:schemeClr val="tx1"/>
                </a:solidFill>
                <a:latin typeface="Tahoma" pitchFamily="34" charset="0"/>
              </a:defRPr>
            </a:lvl6pPr>
            <a:lvl7pPr marL="2971800" indent="-228600" eaLnBrk="0" fontAlgn="base" hangingPunct="0">
              <a:spcBef>
                <a:spcPct val="0"/>
              </a:spcBef>
              <a:spcAft>
                <a:spcPct val="0"/>
              </a:spcAft>
              <a:defRPr>
                <a:solidFill>
                  <a:schemeClr val="tx1"/>
                </a:solidFill>
                <a:latin typeface="Tahoma" pitchFamily="34" charset="0"/>
              </a:defRPr>
            </a:lvl7pPr>
            <a:lvl8pPr marL="3429000" indent="-228600" eaLnBrk="0" fontAlgn="base" hangingPunct="0">
              <a:spcBef>
                <a:spcPct val="0"/>
              </a:spcBef>
              <a:spcAft>
                <a:spcPct val="0"/>
              </a:spcAft>
              <a:defRPr>
                <a:solidFill>
                  <a:schemeClr val="tx1"/>
                </a:solidFill>
                <a:latin typeface="Tahoma" pitchFamily="34" charset="0"/>
              </a:defRPr>
            </a:lvl8pPr>
            <a:lvl9pPr marL="3886200" indent="-228600" eaLnBrk="0" fontAlgn="base" hangingPunct="0">
              <a:spcBef>
                <a:spcPct val="0"/>
              </a:spcBef>
              <a:spcAft>
                <a:spcPct val="0"/>
              </a:spcAft>
              <a:defRPr>
                <a:solidFill>
                  <a:schemeClr val="tx1"/>
                </a:solidFill>
                <a:latin typeface="Tahoma" pitchFamily="34" charset="0"/>
              </a:defRPr>
            </a:lvl9pPr>
          </a:lstStyle>
          <a:p>
            <a:fld id="{E9DC1A62-9839-4CB4-9BC3-93DB88047F2B}" type="slidenum">
              <a:rPr lang="en-US" smtClean="0">
                <a:latin typeface="Times New Roman" pitchFamily="18" charset="0"/>
              </a:rPr>
              <a:pPr/>
              <a:t>40</a:t>
            </a:fld>
            <a:endParaRPr lang="en-US" smtClean="0">
              <a:latin typeface="Times New Roman" pitchFamily="18" charset="0"/>
            </a:endParaRPr>
          </a:p>
        </p:txBody>
      </p:sp>
    </p:spTree>
    <p:extLst>
      <p:ext uri="{BB962C8B-B14F-4D97-AF65-F5344CB8AC3E}">
        <p14:creationId xmlns:p14="http://schemas.microsoft.com/office/powerpoint/2010/main" val="3629996714"/>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Slide Image Placeholder 1"/>
          <p:cNvSpPr>
            <a:spLocks noGrp="1" noRot="1" noChangeAspect="1" noTextEdit="1"/>
          </p:cNvSpPr>
          <p:nvPr>
            <p:ph type="sldImg"/>
          </p:nvPr>
        </p:nvSpPr>
        <p:spPr>
          <a:ln/>
        </p:spPr>
      </p:sp>
      <p:sp>
        <p:nvSpPr>
          <p:cNvPr id="47107" name="Notes Placeholder 2"/>
          <p:cNvSpPr>
            <a:spLocks noGrp="1"/>
          </p:cNvSpPr>
          <p:nvPr>
            <p:ph type="body" idx="1"/>
          </p:nvPr>
        </p:nvSpPr>
        <p:spPr>
          <a:noFill/>
        </p:spPr>
        <p:txBody>
          <a:bodyPr/>
          <a:lstStyle/>
          <a:p>
            <a:endParaRPr lang="en-US" dirty="0" smtClean="0"/>
          </a:p>
        </p:txBody>
      </p:sp>
      <p:sp>
        <p:nvSpPr>
          <p:cNvPr id="47108" name="Slide Number Placeholder 3"/>
          <p:cNvSpPr>
            <a:spLocks noGrp="1"/>
          </p:cNvSpPr>
          <p:nvPr>
            <p:ph type="sldNum" sz="quarter" idx="5"/>
          </p:nvPr>
        </p:nvSpPr>
        <p:spPr>
          <a:noFill/>
        </p:spPr>
        <p:txBody>
          <a:bodyPr/>
          <a:lstStyle>
            <a:lvl1pPr>
              <a:defRPr>
                <a:solidFill>
                  <a:schemeClr val="tx1"/>
                </a:solidFill>
                <a:latin typeface="Tahoma" pitchFamily="34" charset="0"/>
              </a:defRPr>
            </a:lvl1pPr>
            <a:lvl2pPr marL="742950" indent="-285750">
              <a:defRPr>
                <a:solidFill>
                  <a:schemeClr val="tx1"/>
                </a:solidFill>
                <a:latin typeface="Tahoma" pitchFamily="34" charset="0"/>
              </a:defRPr>
            </a:lvl2pPr>
            <a:lvl3pPr marL="1143000" indent="-228600">
              <a:defRPr>
                <a:solidFill>
                  <a:schemeClr val="tx1"/>
                </a:solidFill>
                <a:latin typeface="Tahoma" pitchFamily="34" charset="0"/>
              </a:defRPr>
            </a:lvl3pPr>
            <a:lvl4pPr marL="1600200" indent="-228600">
              <a:defRPr>
                <a:solidFill>
                  <a:schemeClr val="tx1"/>
                </a:solidFill>
                <a:latin typeface="Tahoma" pitchFamily="34" charset="0"/>
              </a:defRPr>
            </a:lvl4pPr>
            <a:lvl5pPr marL="2057400" indent="-228600">
              <a:defRPr>
                <a:solidFill>
                  <a:schemeClr val="tx1"/>
                </a:solidFill>
                <a:latin typeface="Tahoma" pitchFamily="34" charset="0"/>
              </a:defRPr>
            </a:lvl5pPr>
            <a:lvl6pPr marL="2514600" indent="-228600" eaLnBrk="0" fontAlgn="base" hangingPunct="0">
              <a:spcBef>
                <a:spcPct val="0"/>
              </a:spcBef>
              <a:spcAft>
                <a:spcPct val="0"/>
              </a:spcAft>
              <a:defRPr>
                <a:solidFill>
                  <a:schemeClr val="tx1"/>
                </a:solidFill>
                <a:latin typeface="Tahoma" pitchFamily="34" charset="0"/>
              </a:defRPr>
            </a:lvl6pPr>
            <a:lvl7pPr marL="2971800" indent="-228600" eaLnBrk="0" fontAlgn="base" hangingPunct="0">
              <a:spcBef>
                <a:spcPct val="0"/>
              </a:spcBef>
              <a:spcAft>
                <a:spcPct val="0"/>
              </a:spcAft>
              <a:defRPr>
                <a:solidFill>
                  <a:schemeClr val="tx1"/>
                </a:solidFill>
                <a:latin typeface="Tahoma" pitchFamily="34" charset="0"/>
              </a:defRPr>
            </a:lvl7pPr>
            <a:lvl8pPr marL="3429000" indent="-228600" eaLnBrk="0" fontAlgn="base" hangingPunct="0">
              <a:spcBef>
                <a:spcPct val="0"/>
              </a:spcBef>
              <a:spcAft>
                <a:spcPct val="0"/>
              </a:spcAft>
              <a:defRPr>
                <a:solidFill>
                  <a:schemeClr val="tx1"/>
                </a:solidFill>
                <a:latin typeface="Tahoma" pitchFamily="34" charset="0"/>
              </a:defRPr>
            </a:lvl8pPr>
            <a:lvl9pPr marL="3886200" indent="-228600" eaLnBrk="0" fontAlgn="base" hangingPunct="0">
              <a:spcBef>
                <a:spcPct val="0"/>
              </a:spcBef>
              <a:spcAft>
                <a:spcPct val="0"/>
              </a:spcAft>
              <a:defRPr>
                <a:solidFill>
                  <a:schemeClr val="tx1"/>
                </a:solidFill>
                <a:latin typeface="Tahoma" pitchFamily="34" charset="0"/>
              </a:defRPr>
            </a:lvl9pPr>
          </a:lstStyle>
          <a:p>
            <a:fld id="{E9DC1A62-9839-4CB4-9BC3-93DB88047F2B}" type="slidenum">
              <a:rPr lang="en-US" smtClean="0">
                <a:latin typeface="Times New Roman" pitchFamily="18" charset="0"/>
              </a:rPr>
              <a:pPr/>
              <a:t>41</a:t>
            </a:fld>
            <a:endParaRPr lang="en-US" smtClean="0">
              <a:latin typeface="Times New Roman" pitchFamily="18" charset="0"/>
            </a:endParaRPr>
          </a:p>
        </p:txBody>
      </p:sp>
    </p:spTree>
    <p:extLst>
      <p:ext uri="{BB962C8B-B14F-4D97-AF65-F5344CB8AC3E}">
        <p14:creationId xmlns:p14="http://schemas.microsoft.com/office/powerpoint/2010/main" val="362999671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36204" name="Rectangle 12"/>
          <p:cNvSpPr>
            <a:spLocks noGrp="1" noChangeArrowheads="1"/>
          </p:cNvSpPr>
          <p:nvPr>
            <p:ph type="ctrTitle"/>
          </p:nvPr>
        </p:nvSpPr>
        <p:spPr>
          <a:xfrm>
            <a:off x="990600" y="1676400"/>
            <a:ext cx="7772400" cy="1462088"/>
          </a:xfrm>
        </p:spPr>
        <p:txBody>
          <a:bodyPr/>
          <a:lstStyle>
            <a:lvl1pPr>
              <a:defRPr>
                <a:latin typeface="Britannic Bold" pitchFamily="34" charset="0"/>
              </a:defRPr>
            </a:lvl1pPr>
          </a:lstStyle>
          <a:p>
            <a:pPr lvl="0"/>
            <a:r>
              <a:rPr lang="en-US" noProof="0" dirty="0" smtClean="0"/>
              <a:t>Click to edit Master title style</a:t>
            </a:r>
          </a:p>
        </p:txBody>
      </p:sp>
      <p:sp>
        <p:nvSpPr>
          <p:cNvPr id="136205" name="Rectangle 13"/>
          <p:cNvSpPr>
            <a:spLocks noGrp="1" noChangeArrowheads="1"/>
          </p:cNvSpPr>
          <p:nvPr>
            <p:ph type="subTitle" idx="1"/>
          </p:nvPr>
        </p:nvSpPr>
        <p:spPr>
          <a:xfrm>
            <a:off x="1371600" y="3886200"/>
            <a:ext cx="6400800" cy="1752600"/>
          </a:xfrm>
        </p:spPr>
        <p:txBody>
          <a:bodyPr/>
          <a:lstStyle>
            <a:lvl1pPr marL="0" indent="0" algn="ctr">
              <a:buFont typeface="Wingdings" pitchFamily="2" charset="2"/>
              <a:buNone/>
              <a:defRPr>
                <a:solidFill>
                  <a:schemeClr val="tx2"/>
                </a:solidFill>
              </a:defRPr>
            </a:lvl1pPr>
          </a:lstStyle>
          <a:p>
            <a:pPr lvl="0"/>
            <a:r>
              <a:rPr lang="en-US" noProof="0" dirty="0" smtClean="0"/>
              <a:t>Click to edit Master subtitle style</a:t>
            </a:r>
          </a:p>
        </p:txBody>
      </p:sp>
      <p:sp>
        <p:nvSpPr>
          <p:cNvPr id="14" name="Rectangle 14"/>
          <p:cNvSpPr>
            <a:spLocks noGrp="1" noChangeArrowheads="1"/>
          </p:cNvSpPr>
          <p:nvPr>
            <p:ph type="dt" sz="half" idx="10"/>
          </p:nvPr>
        </p:nvSpPr>
        <p:spPr>
          <a:xfrm>
            <a:off x="990600" y="6248400"/>
            <a:ext cx="1905000" cy="457200"/>
          </a:xfrm>
        </p:spPr>
        <p:txBody>
          <a:bodyPr/>
          <a:lstStyle>
            <a:lvl1pPr>
              <a:defRPr>
                <a:solidFill>
                  <a:schemeClr val="bg2"/>
                </a:solidFill>
              </a:defRPr>
            </a:lvl1pPr>
          </a:lstStyle>
          <a:p>
            <a:pPr>
              <a:defRPr/>
            </a:pPr>
            <a:endParaRPr lang="en-US"/>
          </a:p>
        </p:txBody>
      </p:sp>
      <p:sp>
        <p:nvSpPr>
          <p:cNvPr id="15" name="Rectangle 15"/>
          <p:cNvSpPr>
            <a:spLocks noGrp="1" noChangeArrowheads="1"/>
          </p:cNvSpPr>
          <p:nvPr>
            <p:ph type="ftr" sz="quarter" idx="11"/>
          </p:nvPr>
        </p:nvSpPr>
        <p:spPr>
          <a:xfrm>
            <a:off x="3429000" y="6248400"/>
            <a:ext cx="2895600" cy="457200"/>
          </a:xfrm>
        </p:spPr>
        <p:txBody>
          <a:bodyPr/>
          <a:lstStyle>
            <a:lvl1pPr>
              <a:defRPr>
                <a:solidFill>
                  <a:schemeClr val="bg2"/>
                </a:solidFill>
              </a:defRPr>
            </a:lvl1pPr>
          </a:lstStyle>
          <a:p>
            <a:pPr>
              <a:defRPr/>
            </a:pPr>
            <a:endParaRPr lang="en-US"/>
          </a:p>
        </p:txBody>
      </p:sp>
      <p:sp>
        <p:nvSpPr>
          <p:cNvPr id="16" name="Rectangle 16"/>
          <p:cNvSpPr>
            <a:spLocks noGrp="1" noChangeArrowheads="1"/>
          </p:cNvSpPr>
          <p:nvPr>
            <p:ph type="sldNum" sz="quarter" idx="12"/>
          </p:nvPr>
        </p:nvSpPr>
        <p:spPr>
          <a:xfrm>
            <a:off x="6858000" y="6248400"/>
            <a:ext cx="1905000" cy="457200"/>
          </a:xfrm>
        </p:spPr>
        <p:txBody>
          <a:bodyPr/>
          <a:lstStyle>
            <a:lvl1pPr>
              <a:defRPr>
                <a:solidFill>
                  <a:schemeClr val="bg2"/>
                </a:solidFill>
              </a:defRPr>
            </a:lvl1pPr>
          </a:lstStyle>
          <a:p>
            <a:pPr>
              <a:defRPr/>
            </a:pPr>
            <a:fld id="{E77B47E7-3D02-498B-9E8E-DFF963D39735}" type="slidenum">
              <a:rPr lang="en-US"/>
              <a:pPr>
                <a:defRPr/>
              </a:pPr>
              <a:t>‹#›</a:t>
            </a:fld>
            <a:endParaRPr lang="en-US"/>
          </a:p>
        </p:txBody>
      </p:sp>
    </p:spTree>
    <p:extLst>
      <p:ext uri="{BB962C8B-B14F-4D97-AF65-F5344CB8AC3E}">
        <p14:creationId xmlns:p14="http://schemas.microsoft.com/office/powerpoint/2010/main" val="171103368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atin typeface="Britannic Bold" pitchFamily="34" charset="0"/>
              </a:defRPr>
            </a:lvl1pPr>
          </a:lstStyle>
          <a:p>
            <a:r>
              <a:rPr lang="en-US" dirty="0" smtClean="0"/>
              <a:t>Click to edit Master title style</a:t>
            </a:r>
            <a:endParaRPr lang="en-US" dirty="0"/>
          </a:p>
        </p:txBody>
      </p:sp>
      <p:sp>
        <p:nvSpPr>
          <p:cNvPr id="3" name="Content Placeholder 2"/>
          <p:cNvSpPr>
            <a:spLocks noGrp="1"/>
          </p:cNvSpPr>
          <p:nvPr>
            <p:ph idx="1"/>
          </p:nvPr>
        </p:nvSpPr>
        <p:spPr/>
        <p:txBody>
          <a:bodyPr/>
          <a:lstStyle>
            <a:lvl1pPr>
              <a:defRPr>
                <a:solidFill>
                  <a:schemeClr val="tx2"/>
                </a:solidFill>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Rectangle 11"/>
          <p:cNvSpPr>
            <a:spLocks noGrp="1" noChangeArrowheads="1"/>
          </p:cNvSpPr>
          <p:nvPr>
            <p:ph type="dt" sz="half" idx="10"/>
          </p:nvPr>
        </p:nvSpPr>
        <p:spPr>
          <a:ln/>
        </p:spPr>
        <p:txBody>
          <a:bodyPr/>
          <a:lstStyle>
            <a:lvl1pPr>
              <a:defRPr/>
            </a:lvl1pPr>
          </a:lstStyle>
          <a:p>
            <a:pPr>
              <a:defRPr/>
            </a:pPr>
            <a:endParaRPr lang="en-US"/>
          </a:p>
        </p:txBody>
      </p:sp>
      <p:sp>
        <p:nvSpPr>
          <p:cNvPr id="5" name="Rectangle 12"/>
          <p:cNvSpPr>
            <a:spLocks noGrp="1" noChangeArrowheads="1"/>
          </p:cNvSpPr>
          <p:nvPr>
            <p:ph type="ftr" sz="quarter" idx="11"/>
          </p:nvPr>
        </p:nvSpPr>
        <p:spPr>
          <a:ln/>
        </p:spPr>
        <p:txBody>
          <a:bodyPr/>
          <a:lstStyle>
            <a:lvl1pPr>
              <a:defRPr/>
            </a:lvl1pPr>
          </a:lstStyle>
          <a:p>
            <a:pPr>
              <a:defRPr/>
            </a:pPr>
            <a:endParaRPr lang="en-US"/>
          </a:p>
        </p:txBody>
      </p:sp>
      <p:sp>
        <p:nvSpPr>
          <p:cNvPr id="6" name="Rectangle 13"/>
          <p:cNvSpPr>
            <a:spLocks noGrp="1" noChangeArrowheads="1"/>
          </p:cNvSpPr>
          <p:nvPr>
            <p:ph type="sldNum" sz="quarter" idx="12"/>
          </p:nvPr>
        </p:nvSpPr>
        <p:spPr>
          <a:ln/>
        </p:spPr>
        <p:txBody>
          <a:bodyPr/>
          <a:lstStyle>
            <a:lvl1pPr>
              <a:defRPr/>
            </a:lvl1pPr>
          </a:lstStyle>
          <a:p>
            <a:pPr>
              <a:defRPr/>
            </a:pPr>
            <a:fld id="{CDB4393E-042C-4F7D-9152-280904CC4400}" type="slidenum">
              <a:rPr lang="en-US"/>
              <a:pPr>
                <a:defRPr/>
              </a:pPr>
              <a:t>‹#›</a:t>
            </a:fld>
            <a:endParaRPr lang="en-US"/>
          </a:p>
        </p:txBody>
      </p:sp>
      <p:pic>
        <p:nvPicPr>
          <p:cNvPr id="7" name="Picture 6"/>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6864095"/>
          </a:xfrm>
          <a:prstGeom prst="rect">
            <a:avLst/>
          </a:prstGeom>
        </p:spPr>
      </p:pic>
    </p:spTree>
    <p:extLst>
      <p:ext uri="{BB962C8B-B14F-4D97-AF65-F5344CB8AC3E}">
        <p14:creationId xmlns:p14="http://schemas.microsoft.com/office/powerpoint/2010/main" val="154134174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11"/>
          <p:cNvSpPr>
            <a:spLocks noGrp="1" noChangeArrowheads="1"/>
          </p:cNvSpPr>
          <p:nvPr>
            <p:ph type="dt" sz="half" idx="10"/>
          </p:nvPr>
        </p:nvSpPr>
        <p:spPr>
          <a:ln/>
        </p:spPr>
        <p:txBody>
          <a:bodyPr/>
          <a:lstStyle>
            <a:lvl1pPr>
              <a:defRPr/>
            </a:lvl1pPr>
          </a:lstStyle>
          <a:p>
            <a:pPr>
              <a:defRPr/>
            </a:pPr>
            <a:endParaRPr lang="en-US"/>
          </a:p>
        </p:txBody>
      </p:sp>
      <p:sp>
        <p:nvSpPr>
          <p:cNvPr id="5" name="Rectangle 12"/>
          <p:cNvSpPr>
            <a:spLocks noGrp="1" noChangeArrowheads="1"/>
          </p:cNvSpPr>
          <p:nvPr>
            <p:ph type="ftr" sz="quarter" idx="11"/>
          </p:nvPr>
        </p:nvSpPr>
        <p:spPr>
          <a:ln/>
        </p:spPr>
        <p:txBody>
          <a:bodyPr/>
          <a:lstStyle>
            <a:lvl1pPr>
              <a:defRPr/>
            </a:lvl1pPr>
          </a:lstStyle>
          <a:p>
            <a:pPr>
              <a:defRPr/>
            </a:pPr>
            <a:endParaRPr lang="en-US"/>
          </a:p>
        </p:txBody>
      </p:sp>
      <p:sp>
        <p:nvSpPr>
          <p:cNvPr id="6" name="Rectangle 13"/>
          <p:cNvSpPr>
            <a:spLocks noGrp="1" noChangeArrowheads="1"/>
          </p:cNvSpPr>
          <p:nvPr>
            <p:ph type="sldNum" sz="quarter" idx="12"/>
          </p:nvPr>
        </p:nvSpPr>
        <p:spPr>
          <a:ln/>
        </p:spPr>
        <p:txBody>
          <a:bodyPr/>
          <a:lstStyle>
            <a:lvl1pPr>
              <a:defRPr/>
            </a:lvl1pPr>
          </a:lstStyle>
          <a:p>
            <a:pPr>
              <a:defRPr/>
            </a:pPr>
            <a:fld id="{200CDB54-467A-471E-8EA8-FDAB6CC6CB50}" type="slidenum">
              <a:rPr lang="en-US"/>
              <a:pPr>
                <a:defRPr/>
              </a:pPr>
              <a:t>‹#›</a:t>
            </a:fld>
            <a:endParaRPr lang="en-US"/>
          </a:p>
        </p:txBody>
      </p:sp>
    </p:spTree>
    <p:extLst>
      <p:ext uri="{BB962C8B-B14F-4D97-AF65-F5344CB8AC3E}">
        <p14:creationId xmlns:p14="http://schemas.microsoft.com/office/powerpoint/2010/main" val="64740245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atin typeface="Britannic Bold" pitchFamily="34" charset="0"/>
              </a:defRPr>
            </a:lvl1pPr>
          </a:lstStyle>
          <a:p>
            <a:r>
              <a:rPr lang="en-US" dirty="0" smtClean="0"/>
              <a:t>Click to edit Master title style</a:t>
            </a:r>
            <a:endParaRPr lang="en-US" dirty="0"/>
          </a:p>
        </p:txBody>
      </p:sp>
      <p:sp>
        <p:nvSpPr>
          <p:cNvPr id="3" name="Content Placeholder 2"/>
          <p:cNvSpPr>
            <a:spLocks noGrp="1"/>
          </p:cNvSpPr>
          <p:nvPr>
            <p:ph sz="half" idx="1"/>
          </p:nvPr>
        </p:nvSpPr>
        <p:spPr>
          <a:xfrm>
            <a:off x="1182688" y="2017713"/>
            <a:ext cx="3810000" cy="4114800"/>
          </a:xfrm>
        </p:spPr>
        <p:txBody>
          <a:bodyPr/>
          <a:lstStyle>
            <a:lvl1pPr>
              <a:defRPr sz="2800">
                <a:solidFill>
                  <a:schemeClr val="tx2"/>
                </a:solidFill>
              </a:defRPr>
            </a:lvl1pPr>
            <a:lvl2pPr>
              <a:defRPr sz="2400">
                <a:solidFill>
                  <a:schemeClr val="tx2"/>
                </a:solidFill>
              </a:defRPr>
            </a:lvl2pPr>
            <a:lvl3pPr>
              <a:defRPr sz="2000">
                <a:solidFill>
                  <a:schemeClr val="tx2"/>
                </a:solidFill>
              </a:defRPr>
            </a:lvl3pPr>
            <a:lvl4pPr>
              <a:defRPr sz="1800">
                <a:solidFill>
                  <a:schemeClr val="tx2"/>
                </a:solidFill>
              </a:defRPr>
            </a:lvl4pPr>
            <a:lvl5pPr>
              <a:defRPr sz="1800">
                <a:solidFill>
                  <a:schemeClr val="tx2"/>
                </a:solidFill>
              </a:defRPr>
            </a:lvl5pPr>
            <a:lvl6pPr>
              <a:defRPr sz="1800"/>
            </a:lvl6pPr>
            <a:lvl7pPr>
              <a:defRPr sz="1800"/>
            </a:lvl7pPr>
            <a:lvl8pPr>
              <a:defRPr sz="1800"/>
            </a:lvl8pPr>
            <a:lvl9pPr>
              <a:defRPr sz="18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Content Placeholder 3"/>
          <p:cNvSpPr>
            <a:spLocks noGrp="1"/>
          </p:cNvSpPr>
          <p:nvPr>
            <p:ph sz="half" idx="2"/>
          </p:nvPr>
        </p:nvSpPr>
        <p:spPr>
          <a:xfrm>
            <a:off x="5145088" y="2017713"/>
            <a:ext cx="3810000" cy="4114800"/>
          </a:xfrm>
        </p:spPr>
        <p:txBody>
          <a:bodyPr/>
          <a:lstStyle>
            <a:lvl1pPr>
              <a:defRPr sz="2800">
                <a:solidFill>
                  <a:schemeClr val="tx2"/>
                </a:solidFill>
              </a:defRPr>
            </a:lvl1pPr>
            <a:lvl2pPr>
              <a:defRPr sz="2400">
                <a:solidFill>
                  <a:schemeClr val="tx2"/>
                </a:solidFill>
              </a:defRPr>
            </a:lvl2pPr>
            <a:lvl3pPr>
              <a:defRPr sz="2000">
                <a:solidFill>
                  <a:schemeClr val="tx2"/>
                </a:solidFill>
              </a:defRPr>
            </a:lvl3pPr>
            <a:lvl4pPr>
              <a:defRPr sz="1800">
                <a:solidFill>
                  <a:schemeClr val="tx2"/>
                </a:solidFill>
              </a:defRPr>
            </a:lvl4pPr>
            <a:lvl5pPr>
              <a:defRPr sz="1800">
                <a:solidFill>
                  <a:schemeClr val="tx2"/>
                </a:solidFill>
              </a:defRPr>
            </a:lvl5pPr>
            <a:lvl6pPr>
              <a:defRPr sz="1800"/>
            </a:lvl6pPr>
            <a:lvl7pPr>
              <a:defRPr sz="1800"/>
            </a:lvl7pPr>
            <a:lvl8pPr>
              <a:defRPr sz="1800"/>
            </a:lvl8pPr>
            <a:lvl9pPr>
              <a:defRPr sz="18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5" name="Rectangle 11"/>
          <p:cNvSpPr>
            <a:spLocks noGrp="1" noChangeArrowheads="1"/>
          </p:cNvSpPr>
          <p:nvPr>
            <p:ph type="dt" sz="half" idx="10"/>
          </p:nvPr>
        </p:nvSpPr>
        <p:spPr>
          <a:ln/>
        </p:spPr>
        <p:txBody>
          <a:bodyPr/>
          <a:lstStyle>
            <a:lvl1pPr>
              <a:defRPr/>
            </a:lvl1pPr>
          </a:lstStyle>
          <a:p>
            <a:pPr>
              <a:defRPr/>
            </a:pPr>
            <a:endParaRPr lang="en-US"/>
          </a:p>
        </p:txBody>
      </p:sp>
      <p:sp>
        <p:nvSpPr>
          <p:cNvPr id="6" name="Rectangle 12"/>
          <p:cNvSpPr>
            <a:spLocks noGrp="1" noChangeArrowheads="1"/>
          </p:cNvSpPr>
          <p:nvPr>
            <p:ph type="ftr" sz="quarter" idx="11"/>
          </p:nvPr>
        </p:nvSpPr>
        <p:spPr>
          <a:ln/>
        </p:spPr>
        <p:txBody>
          <a:bodyPr/>
          <a:lstStyle>
            <a:lvl1pPr>
              <a:defRPr/>
            </a:lvl1pPr>
          </a:lstStyle>
          <a:p>
            <a:pPr>
              <a:defRPr/>
            </a:pPr>
            <a:endParaRPr lang="en-US"/>
          </a:p>
        </p:txBody>
      </p:sp>
      <p:sp>
        <p:nvSpPr>
          <p:cNvPr id="7" name="Rectangle 13"/>
          <p:cNvSpPr>
            <a:spLocks noGrp="1" noChangeArrowheads="1"/>
          </p:cNvSpPr>
          <p:nvPr>
            <p:ph type="sldNum" sz="quarter" idx="12"/>
          </p:nvPr>
        </p:nvSpPr>
        <p:spPr>
          <a:ln/>
        </p:spPr>
        <p:txBody>
          <a:bodyPr/>
          <a:lstStyle>
            <a:lvl1pPr>
              <a:defRPr/>
            </a:lvl1pPr>
          </a:lstStyle>
          <a:p>
            <a:pPr>
              <a:defRPr/>
            </a:pPr>
            <a:fld id="{E40982F5-6862-4890-A568-F8846FB9851A}" type="slidenum">
              <a:rPr lang="en-US"/>
              <a:pPr>
                <a:defRPr/>
              </a:pPr>
              <a:t>‹#›</a:t>
            </a:fld>
            <a:endParaRPr lang="en-US"/>
          </a:p>
        </p:txBody>
      </p:sp>
    </p:spTree>
    <p:extLst>
      <p:ext uri="{BB962C8B-B14F-4D97-AF65-F5344CB8AC3E}">
        <p14:creationId xmlns:p14="http://schemas.microsoft.com/office/powerpoint/2010/main" val="42420500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atin typeface="Britannic Bold" pitchFamily="34" charset="0"/>
              </a:defRPr>
            </a:lvl1pPr>
          </a:lstStyle>
          <a:p>
            <a:r>
              <a:rPr lang="en-US" dirty="0" smtClean="0"/>
              <a:t>Click to edit Master title style</a:t>
            </a:r>
            <a:endParaRPr lang="en-US" dirty="0"/>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solidFill>
                  <a:schemeClr val="tx2"/>
                </a:solidFill>
              </a:defRPr>
            </a:lvl1pPr>
            <a:lvl2pPr>
              <a:defRPr sz="2000">
                <a:solidFill>
                  <a:schemeClr val="tx2"/>
                </a:solidFill>
              </a:defRPr>
            </a:lvl2pPr>
            <a:lvl3pPr>
              <a:defRPr sz="1800">
                <a:solidFill>
                  <a:schemeClr val="tx2"/>
                </a:solidFill>
              </a:defRPr>
            </a:lvl3pPr>
            <a:lvl4pPr>
              <a:defRPr sz="1600">
                <a:solidFill>
                  <a:schemeClr val="tx2"/>
                </a:solidFill>
              </a:defRPr>
            </a:lvl4pPr>
            <a:lvl5pPr>
              <a:defRPr sz="1600">
                <a:solidFill>
                  <a:schemeClr val="tx2"/>
                </a:solidFill>
              </a:defRPr>
            </a:lvl5pPr>
            <a:lvl6pPr>
              <a:defRPr sz="1600"/>
            </a:lvl6pPr>
            <a:lvl7pPr>
              <a:defRPr sz="1600"/>
            </a:lvl7pPr>
            <a:lvl8pPr>
              <a:defRPr sz="1600"/>
            </a:lvl8pPr>
            <a:lvl9pPr>
              <a:defRPr sz="16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solidFill>
                  <a:schemeClr val="tx2"/>
                </a:solidFill>
              </a:defRPr>
            </a:lvl1pPr>
            <a:lvl2pPr>
              <a:defRPr sz="2000">
                <a:solidFill>
                  <a:schemeClr val="tx2"/>
                </a:solidFill>
              </a:defRPr>
            </a:lvl2pPr>
            <a:lvl3pPr>
              <a:defRPr sz="1800">
                <a:solidFill>
                  <a:schemeClr val="tx2"/>
                </a:solidFill>
              </a:defRPr>
            </a:lvl3pPr>
            <a:lvl4pPr>
              <a:defRPr sz="1600">
                <a:solidFill>
                  <a:schemeClr val="tx2"/>
                </a:solidFill>
              </a:defRPr>
            </a:lvl4pPr>
            <a:lvl5pPr>
              <a:defRPr sz="1600">
                <a:solidFill>
                  <a:schemeClr val="tx2"/>
                </a:solidFill>
              </a:defRPr>
            </a:lvl5pPr>
            <a:lvl6pPr>
              <a:defRPr sz="1600"/>
            </a:lvl6pPr>
            <a:lvl7pPr>
              <a:defRPr sz="1600"/>
            </a:lvl7pPr>
            <a:lvl8pPr>
              <a:defRPr sz="1600"/>
            </a:lvl8pPr>
            <a:lvl9pPr>
              <a:defRPr sz="16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7" name="Rectangle 11"/>
          <p:cNvSpPr>
            <a:spLocks noGrp="1" noChangeArrowheads="1"/>
          </p:cNvSpPr>
          <p:nvPr>
            <p:ph type="dt" sz="half" idx="10"/>
          </p:nvPr>
        </p:nvSpPr>
        <p:spPr>
          <a:ln/>
        </p:spPr>
        <p:txBody>
          <a:bodyPr/>
          <a:lstStyle>
            <a:lvl1pPr>
              <a:defRPr/>
            </a:lvl1pPr>
          </a:lstStyle>
          <a:p>
            <a:pPr>
              <a:defRPr/>
            </a:pPr>
            <a:endParaRPr lang="en-US"/>
          </a:p>
        </p:txBody>
      </p:sp>
      <p:sp>
        <p:nvSpPr>
          <p:cNvPr id="8" name="Rectangle 12"/>
          <p:cNvSpPr>
            <a:spLocks noGrp="1" noChangeArrowheads="1"/>
          </p:cNvSpPr>
          <p:nvPr>
            <p:ph type="ftr" sz="quarter" idx="11"/>
          </p:nvPr>
        </p:nvSpPr>
        <p:spPr>
          <a:ln/>
        </p:spPr>
        <p:txBody>
          <a:bodyPr/>
          <a:lstStyle>
            <a:lvl1pPr>
              <a:defRPr/>
            </a:lvl1pPr>
          </a:lstStyle>
          <a:p>
            <a:pPr>
              <a:defRPr/>
            </a:pPr>
            <a:endParaRPr lang="en-US"/>
          </a:p>
        </p:txBody>
      </p:sp>
      <p:sp>
        <p:nvSpPr>
          <p:cNvPr id="9" name="Rectangle 13"/>
          <p:cNvSpPr>
            <a:spLocks noGrp="1" noChangeArrowheads="1"/>
          </p:cNvSpPr>
          <p:nvPr>
            <p:ph type="sldNum" sz="quarter" idx="12"/>
          </p:nvPr>
        </p:nvSpPr>
        <p:spPr>
          <a:ln/>
        </p:spPr>
        <p:txBody>
          <a:bodyPr/>
          <a:lstStyle>
            <a:lvl1pPr>
              <a:defRPr/>
            </a:lvl1pPr>
          </a:lstStyle>
          <a:p>
            <a:pPr>
              <a:defRPr/>
            </a:pPr>
            <a:fld id="{791815D6-29C5-4A7B-9666-E3D013F4A395}" type="slidenum">
              <a:rPr lang="en-US"/>
              <a:pPr>
                <a:defRPr/>
              </a:pPr>
              <a:t>‹#›</a:t>
            </a:fld>
            <a:endParaRPr lang="en-US"/>
          </a:p>
        </p:txBody>
      </p:sp>
    </p:spTree>
    <p:extLst>
      <p:ext uri="{BB962C8B-B14F-4D97-AF65-F5344CB8AC3E}">
        <p14:creationId xmlns:p14="http://schemas.microsoft.com/office/powerpoint/2010/main" val="196500087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atin typeface="Britannic Bold" pitchFamily="34" charset="0"/>
              </a:defRPr>
            </a:lvl1pPr>
          </a:lstStyle>
          <a:p>
            <a:r>
              <a:rPr lang="en-US" dirty="0" smtClean="0"/>
              <a:t>Click to edit Master title style</a:t>
            </a:r>
            <a:endParaRPr lang="en-US" dirty="0"/>
          </a:p>
        </p:txBody>
      </p:sp>
      <p:sp>
        <p:nvSpPr>
          <p:cNvPr id="3" name="Rectangle 11"/>
          <p:cNvSpPr>
            <a:spLocks noGrp="1" noChangeArrowheads="1"/>
          </p:cNvSpPr>
          <p:nvPr>
            <p:ph type="dt" sz="half" idx="10"/>
          </p:nvPr>
        </p:nvSpPr>
        <p:spPr>
          <a:ln/>
        </p:spPr>
        <p:txBody>
          <a:bodyPr/>
          <a:lstStyle>
            <a:lvl1pPr>
              <a:defRPr/>
            </a:lvl1pPr>
          </a:lstStyle>
          <a:p>
            <a:pPr>
              <a:defRPr/>
            </a:pPr>
            <a:endParaRPr lang="en-US"/>
          </a:p>
        </p:txBody>
      </p:sp>
      <p:sp>
        <p:nvSpPr>
          <p:cNvPr id="4" name="Rectangle 12"/>
          <p:cNvSpPr>
            <a:spLocks noGrp="1" noChangeArrowheads="1"/>
          </p:cNvSpPr>
          <p:nvPr>
            <p:ph type="ftr" sz="quarter" idx="11"/>
          </p:nvPr>
        </p:nvSpPr>
        <p:spPr>
          <a:ln/>
        </p:spPr>
        <p:txBody>
          <a:bodyPr/>
          <a:lstStyle>
            <a:lvl1pPr>
              <a:defRPr/>
            </a:lvl1pPr>
          </a:lstStyle>
          <a:p>
            <a:pPr>
              <a:defRPr/>
            </a:pPr>
            <a:endParaRPr lang="en-US"/>
          </a:p>
        </p:txBody>
      </p:sp>
      <p:sp>
        <p:nvSpPr>
          <p:cNvPr id="5" name="Rectangle 13"/>
          <p:cNvSpPr>
            <a:spLocks noGrp="1" noChangeArrowheads="1"/>
          </p:cNvSpPr>
          <p:nvPr>
            <p:ph type="sldNum" sz="quarter" idx="12"/>
          </p:nvPr>
        </p:nvSpPr>
        <p:spPr>
          <a:ln/>
        </p:spPr>
        <p:txBody>
          <a:bodyPr/>
          <a:lstStyle>
            <a:lvl1pPr>
              <a:defRPr/>
            </a:lvl1pPr>
          </a:lstStyle>
          <a:p>
            <a:pPr>
              <a:defRPr/>
            </a:pPr>
            <a:fld id="{F47A8BFD-96A7-4525-BE7B-2834945F8CDA}" type="slidenum">
              <a:rPr lang="en-US"/>
              <a:pPr>
                <a:defRPr/>
              </a:pPr>
              <a:t>‹#›</a:t>
            </a:fld>
            <a:endParaRPr lang="en-US"/>
          </a:p>
        </p:txBody>
      </p:sp>
    </p:spTree>
    <p:extLst>
      <p:ext uri="{BB962C8B-B14F-4D97-AF65-F5344CB8AC3E}">
        <p14:creationId xmlns:p14="http://schemas.microsoft.com/office/powerpoint/2010/main" val="306824450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11"/>
          <p:cNvSpPr>
            <a:spLocks noGrp="1" noChangeArrowheads="1"/>
          </p:cNvSpPr>
          <p:nvPr>
            <p:ph type="dt" sz="half" idx="10"/>
          </p:nvPr>
        </p:nvSpPr>
        <p:spPr>
          <a:ln/>
        </p:spPr>
        <p:txBody>
          <a:bodyPr/>
          <a:lstStyle>
            <a:lvl1pPr>
              <a:defRPr/>
            </a:lvl1pPr>
          </a:lstStyle>
          <a:p>
            <a:pPr>
              <a:defRPr/>
            </a:pPr>
            <a:endParaRPr lang="en-US"/>
          </a:p>
        </p:txBody>
      </p:sp>
      <p:sp>
        <p:nvSpPr>
          <p:cNvPr id="3" name="Rectangle 12"/>
          <p:cNvSpPr>
            <a:spLocks noGrp="1" noChangeArrowheads="1"/>
          </p:cNvSpPr>
          <p:nvPr>
            <p:ph type="ftr" sz="quarter" idx="11"/>
          </p:nvPr>
        </p:nvSpPr>
        <p:spPr>
          <a:ln/>
        </p:spPr>
        <p:txBody>
          <a:bodyPr/>
          <a:lstStyle>
            <a:lvl1pPr>
              <a:defRPr/>
            </a:lvl1pPr>
          </a:lstStyle>
          <a:p>
            <a:pPr>
              <a:defRPr/>
            </a:pPr>
            <a:endParaRPr lang="en-US"/>
          </a:p>
        </p:txBody>
      </p:sp>
      <p:sp>
        <p:nvSpPr>
          <p:cNvPr id="4" name="Rectangle 13"/>
          <p:cNvSpPr>
            <a:spLocks noGrp="1" noChangeArrowheads="1"/>
          </p:cNvSpPr>
          <p:nvPr>
            <p:ph type="sldNum" sz="quarter" idx="12"/>
          </p:nvPr>
        </p:nvSpPr>
        <p:spPr>
          <a:ln/>
        </p:spPr>
        <p:txBody>
          <a:bodyPr/>
          <a:lstStyle>
            <a:lvl1pPr>
              <a:defRPr/>
            </a:lvl1pPr>
          </a:lstStyle>
          <a:p>
            <a:pPr>
              <a:defRPr/>
            </a:pPr>
            <a:fld id="{F70DC683-AFE1-4043-9A91-7114843C8428}" type="slidenum">
              <a:rPr lang="en-US"/>
              <a:pPr>
                <a:defRPr/>
              </a:pPr>
              <a:t>‹#›</a:t>
            </a:fld>
            <a:endParaRPr lang="en-US"/>
          </a:p>
        </p:txBody>
      </p:sp>
    </p:spTree>
    <p:extLst>
      <p:ext uri="{BB962C8B-B14F-4D97-AF65-F5344CB8AC3E}">
        <p14:creationId xmlns:p14="http://schemas.microsoft.com/office/powerpoint/2010/main" val="7626415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11"/>
          <p:cNvSpPr>
            <a:spLocks noGrp="1" noChangeArrowheads="1"/>
          </p:cNvSpPr>
          <p:nvPr>
            <p:ph type="dt" sz="half" idx="10"/>
          </p:nvPr>
        </p:nvSpPr>
        <p:spPr>
          <a:ln/>
        </p:spPr>
        <p:txBody>
          <a:bodyPr/>
          <a:lstStyle>
            <a:lvl1pPr>
              <a:defRPr/>
            </a:lvl1pPr>
          </a:lstStyle>
          <a:p>
            <a:pPr>
              <a:defRPr/>
            </a:pPr>
            <a:endParaRPr lang="en-US"/>
          </a:p>
        </p:txBody>
      </p:sp>
      <p:sp>
        <p:nvSpPr>
          <p:cNvPr id="6" name="Rectangle 12"/>
          <p:cNvSpPr>
            <a:spLocks noGrp="1" noChangeArrowheads="1"/>
          </p:cNvSpPr>
          <p:nvPr>
            <p:ph type="ftr" sz="quarter" idx="11"/>
          </p:nvPr>
        </p:nvSpPr>
        <p:spPr>
          <a:ln/>
        </p:spPr>
        <p:txBody>
          <a:bodyPr/>
          <a:lstStyle>
            <a:lvl1pPr>
              <a:defRPr/>
            </a:lvl1pPr>
          </a:lstStyle>
          <a:p>
            <a:pPr>
              <a:defRPr/>
            </a:pPr>
            <a:endParaRPr lang="en-US"/>
          </a:p>
        </p:txBody>
      </p:sp>
      <p:sp>
        <p:nvSpPr>
          <p:cNvPr id="7" name="Rectangle 13"/>
          <p:cNvSpPr>
            <a:spLocks noGrp="1" noChangeArrowheads="1"/>
          </p:cNvSpPr>
          <p:nvPr>
            <p:ph type="sldNum" sz="quarter" idx="12"/>
          </p:nvPr>
        </p:nvSpPr>
        <p:spPr>
          <a:ln/>
        </p:spPr>
        <p:txBody>
          <a:bodyPr/>
          <a:lstStyle>
            <a:lvl1pPr>
              <a:defRPr/>
            </a:lvl1pPr>
          </a:lstStyle>
          <a:p>
            <a:pPr>
              <a:defRPr/>
            </a:pPr>
            <a:fld id="{E7B966E8-60CC-425F-ACC4-9AE047BDB899}" type="slidenum">
              <a:rPr lang="en-US"/>
              <a:pPr>
                <a:defRPr/>
              </a:pPr>
              <a:t>‹#›</a:t>
            </a:fld>
            <a:endParaRPr lang="en-US"/>
          </a:p>
        </p:txBody>
      </p:sp>
    </p:spTree>
    <p:extLst>
      <p:ext uri="{BB962C8B-B14F-4D97-AF65-F5344CB8AC3E}">
        <p14:creationId xmlns:p14="http://schemas.microsoft.com/office/powerpoint/2010/main" val="428913849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11"/>
          <p:cNvSpPr>
            <a:spLocks noGrp="1" noChangeArrowheads="1"/>
          </p:cNvSpPr>
          <p:nvPr>
            <p:ph type="dt" sz="half" idx="10"/>
          </p:nvPr>
        </p:nvSpPr>
        <p:spPr>
          <a:ln/>
        </p:spPr>
        <p:txBody>
          <a:bodyPr/>
          <a:lstStyle>
            <a:lvl1pPr>
              <a:defRPr/>
            </a:lvl1pPr>
          </a:lstStyle>
          <a:p>
            <a:pPr>
              <a:defRPr/>
            </a:pPr>
            <a:endParaRPr lang="en-US"/>
          </a:p>
        </p:txBody>
      </p:sp>
      <p:sp>
        <p:nvSpPr>
          <p:cNvPr id="6" name="Rectangle 12"/>
          <p:cNvSpPr>
            <a:spLocks noGrp="1" noChangeArrowheads="1"/>
          </p:cNvSpPr>
          <p:nvPr>
            <p:ph type="ftr" sz="quarter" idx="11"/>
          </p:nvPr>
        </p:nvSpPr>
        <p:spPr>
          <a:ln/>
        </p:spPr>
        <p:txBody>
          <a:bodyPr/>
          <a:lstStyle>
            <a:lvl1pPr>
              <a:defRPr/>
            </a:lvl1pPr>
          </a:lstStyle>
          <a:p>
            <a:pPr>
              <a:defRPr/>
            </a:pPr>
            <a:endParaRPr lang="en-US"/>
          </a:p>
        </p:txBody>
      </p:sp>
      <p:sp>
        <p:nvSpPr>
          <p:cNvPr id="7" name="Rectangle 13"/>
          <p:cNvSpPr>
            <a:spLocks noGrp="1" noChangeArrowheads="1"/>
          </p:cNvSpPr>
          <p:nvPr>
            <p:ph type="sldNum" sz="quarter" idx="12"/>
          </p:nvPr>
        </p:nvSpPr>
        <p:spPr>
          <a:ln/>
        </p:spPr>
        <p:txBody>
          <a:bodyPr/>
          <a:lstStyle>
            <a:lvl1pPr>
              <a:defRPr/>
            </a:lvl1pPr>
          </a:lstStyle>
          <a:p>
            <a:pPr>
              <a:defRPr/>
            </a:pPr>
            <a:fld id="{8788D3DF-8B60-4E84-BEA1-7DCA80949AC2}" type="slidenum">
              <a:rPr lang="en-US"/>
              <a:pPr>
                <a:defRPr/>
              </a:pPr>
              <a:t>‹#›</a:t>
            </a:fld>
            <a:endParaRPr lang="en-US"/>
          </a:p>
        </p:txBody>
      </p:sp>
    </p:spTree>
    <p:extLst>
      <p:ext uri="{BB962C8B-B14F-4D97-AF65-F5344CB8AC3E}">
        <p14:creationId xmlns:p14="http://schemas.microsoft.com/office/powerpoint/2010/main" val="162946733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11"/>
          <p:cNvSpPr>
            <a:spLocks noGrp="1" noChangeArrowheads="1"/>
          </p:cNvSpPr>
          <p:nvPr>
            <p:ph type="dt" sz="half" idx="10"/>
          </p:nvPr>
        </p:nvSpPr>
        <p:spPr>
          <a:ln/>
        </p:spPr>
        <p:txBody>
          <a:bodyPr/>
          <a:lstStyle>
            <a:lvl1pPr>
              <a:defRPr/>
            </a:lvl1pPr>
          </a:lstStyle>
          <a:p>
            <a:pPr>
              <a:defRPr/>
            </a:pPr>
            <a:endParaRPr lang="en-US"/>
          </a:p>
        </p:txBody>
      </p:sp>
      <p:sp>
        <p:nvSpPr>
          <p:cNvPr id="5" name="Rectangle 12"/>
          <p:cNvSpPr>
            <a:spLocks noGrp="1" noChangeArrowheads="1"/>
          </p:cNvSpPr>
          <p:nvPr>
            <p:ph type="ftr" sz="quarter" idx="11"/>
          </p:nvPr>
        </p:nvSpPr>
        <p:spPr>
          <a:ln/>
        </p:spPr>
        <p:txBody>
          <a:bodyPr/>
          <a:lstStyle>
            <a:lvl1pPr>
              <a:defRPr/>
            </a:lvl1pPr>
          </a:lstStyle>
          <a:p>
            <a:pPr>
              <a:defRPr/>
            </a:pPr>
            <a:endParaRPr lang="en-US"/>
          </a:p>
        </p:txBody>
      </p:sp>
      <p:sp>
        <p:nvSpPr>
          <p:cNvPr id="6" name="Rectangle 13"/>
          <p:cNvSpPr>
            <a:spLocks noGrp="1" noChangeArrowheads="1"/>
          </p:cNvSpPr>
          <p:nvPr>
            <p:ph type="sldNum" sz="quarter" idx="12"/>
          </p:nvPr>
        </p:nvSpPr>
        <p:spPr>
          <a:ln/>
        </p:spPr>
        <p:txBody>
          <a:bodyPr/>
          <a:lstStyle>
            <a:lvl1pPr>
              <a:defRPr/>
            </a:lvl1pPr>
          </a:lstStyle>
          <a:p>
            <a:pPr>
              <a:defRPr/>
            </a:pPr>
            <a:fld id="{A5BBFA60-1AEA-4767-9F17-99E0B3B80231}" type="slidenum">
              <a:rPr lang="en-US"/>
              <a:pPr>
                <a:defRPr/>
              </a:pPr>
              <a:t>‹#›</a:t>
            </a:fld>
            <a:endParaRPr lang="en-US"/>
          </a:p>
        </p:txBody>
      </p:sp>
    </p:spTree>
    <p:extLst>
      <p:ext uri="{BB962C8B-B14F-4D97-AF65-F5344CB8AC3E}">
        <p14:creationId xmlns:p14="http://schemas.microsoft.com/office/powerpoint/2010/main" val="193966069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04050" y="214313"/>
            <a:ext cx="1951038" cy="59182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1150938" y="214313"/>
            <a:ext cx="5700712" cy="59182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11"/>
          <p:cNvSpPr>
            <a:spLocks noGrp="1" noChangeArrowheads="1"/>
          </p:cNvSpPr>
          <p:nvPr>
            <p:ph type="dt" sz="half" idx="10"/>
          </p:nvPr>
        </p:nvSpPr>
        <p:spPr>
          <a:ln/>
        </p:spPr>
        <p:txBody>
          <a:bodyPr/>
          <a:lstStyle>
            <a:lvl1pPr>
              <a:defRPr/>
            </a:lvl1pPr>
          </a:lstStyle>
          <a:p>
            <a:pPr>
              <a:defRPr/>
            </a:pPr>
            <a:endParaRPr lang="en-US"/>
          </a:p>
        </p:txBody>
      </p:sp>
      <p:sp>
        <p:nvSpPr>
          <p:cNvPr id="5" name="Rectangle 12"/>
          <p:cNvSpPr>
            <a:spLocks noGrp="1" noChangeArrowheads="1"/>
          </p:cNvSpPr>
          <p:nvPr>
            <p:ph type="ftr" sz="quarter" idx="11"/>
          </p:nvPr>
        </p:nvSpPr>
        <p:spPr>
          <a:ln/>
        </p:spPr>
        <p:txBody>
          <a:bodyPr/>
          <a:lstStyle>
            <a:lvl1pPr>
              <a:defRPr/>
            </a:lvl1pPr>
          </a:lstStyle>
          <a:p>
            <a:pPr>
              <a:defRPr/>
            </a:pPr>
            <a:endParaRPr lang="en-US"/>
          </a:p>
        </p:txBody>
      </p:sp>
      <p:sp>
        <p:nvSpPr>
          <p:cNvPr id="6" name="Rectangle 13"/>
          <p:cNvSpPr>
            <a:spLocks noGrp="1" noChangeArrowheads="1"/>
          </p:cNvSpPr>
          <p:nvPr>
            <p:ph type="sldNum" sz="quarter" idx="12"/>
          </p:nvPr>
        </p:nvSpPr>
        <p:spPr>
          <a:ln/>
        </p:spPr>
        <p:txBody>
          <a:bodyPr/>
          <a:lstStyle>
            <a:lvl1pPr>
              <a:defRPr/>
            </a:lvl1pPr>
          </a:lstStyle>
          <a:p>
            <a:pPr>
              <a:defRPr/>
            </a:pPr>
            <a:fld id="{DEF2BEB9-5021-4994-83EB-CCF3F9D1ECD2}" type="slidenum">
              <a:rPr lang="en-US"/>
              <a:pPr>
                <a:defRPr/>
              </a:pPr>
              <a:t>‹#›</a:t>
            </a:fld>
            <a:endParaRPr lang="en-US"/>
          </a:p>
        </p:txBody>
      </p:sp>
    </p:spTree>
    <p:extLst>
      <p:ext uri="{BB962C8B-B14F-4D97-AF65-F5344CB8AC3E}">
        <p14:creationId xmlns:p14="http://schemas.microsoft.com/office/powerpoint/2010/main" val="410352363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Chart" preserve="1">
  <p:cSld name="Title, Text and Chart">
    <p:spTree>
      <p:nvGrpSpPr>
        <p:cNvPr id="1" name=""/>
        <p:cNvGrpSpPr/>
        <p:nvPr/>
      </p:nvGrpSpPr>
      <p:grpSpPr>
        <a:xfrm>
          <a:off x="0" y="0"/>
          <a:ext cx="0" cy="0"/>
          <a:chOff x="0" y="0"/>
          <a:chExt cx="0" cy="0"/>
        </a:xfrm>
      </p:grpSpPr>
      <p:sp>
        <p:nvSpPr>
          <p:cNvPr id="2" name="Title 1"/>
          <p:cNvSpPr>
            <a:spLocks noGrp="1"/>
          </p:cNvSpPr>
          <p:nvPr>
            <p:ph type="title"/>
          </p:nvPr>
        </p:nvSpPr>
        <p:spPr>
          <a:xfrm>
            <a:off x="1150938" y="214313"/>
            <a:ext cx="7793037" cy="1462087"/>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1182688" y="2017713"/>
            <a:ext cx="381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hart Placeholder 3"/>
          <p:cNvSpPr>
            <a:spLocks noGrp="1"/>
          </p:cNvSpPr>
          <p:nvPr>
            <p:ph type="chart" sz="half" idx="2"/>
          </p:nvPr>
        </p:nvSpPr>
        <p:spPr>
          <a:xfrm>
            <a:off x="5145088" y="2017713"/>
            <a:ext cx="3810000" cy="4114800"/>
          </a:xfrm>
        </p:spPr>
        <p:txBody>
          <a:bodyPr/>
          <a:lstStyle/>
          <a:p>
            <a:pPr lvl="0"/>
            <a:endParaRPr lang="en-US" noProof="0" smtClean="0"/>
          </a:p>
        </p:txBody>
      </p:sp>
      <p:sp>
        <p:nvSpPr>
          <p:cNvPr id="5" name="Rectangle 11"/>
          <p:cNvSpPr>
            <a:spLocks noGrp="1" noChangeArrowheads="1"/>
          </p:cNvSpPr>
          <p:nvPr>
            <p:ph type="dt" sz="half" idx="10"/>
          </p:nvPr>
        </p:nvSpPr>
        <p:spPr>
          <a:ln/>
        </p:spPr>
        <p:txBody>
          <a:bodyPr/>
          <a:lstStyle>
            <a:lvl1pPr>
              <a:defRPr/>
            </a:lvl1pPr>
          </a:lstStyle>
          <a:p>
            <a:pPr>
              <a:defRPr/>
            </a:pPr>
            <a:endParaRPr lang="en-US"/>
          </a:p>
        </p:txBody>
      </p:sp>
      <p:sp>
        <p:nvSpPr>
          <p:cNvPr id="6" name="Rectangle 12"/>
          <p:cNvSpPr>
            <a:spLocks noGrp="1" noChangeArrowheads="1"/>
          </p:cNvSpPr>
          <p:nvPr>
            <p:ph type="ftr" sz="quarter" idx="11"/>
          </p:nvPr>
        </p:nvSpPr>
        <p:spPr>
          <a:ln/>
        </p:spPr>
        <p:txBody>
          <a:bodyPr/>
          <a:lstStyle>
            <a:lvl1pPr>
              <a:defRPr/>
            </a:lvl1pPr>
          </a:lstStyle>
          <a:p>
            <a:pPr>
              <a:defRPr/>
            </a:pPr>
            <a:endParaRPr lang="en-US"/>
          </a:p>
        </p:txBody>
      </p:sp>
      <p:sp>
        <p:nvSpPr>
          <p:cNvPr id="7" name="Rectangle 13"/>
          <p:cNvSpPr>
            <a:spLocks noGrp="1" noChangeArrowheads="1"/>
          </p:cNvSpPr>
          <p:nvPr>
            <p:ph type="sldNum" sz="quarter" idx="12"/>
          </p:nvPr>
        </p:nvSpPr>
        <p:spPr>
          <a:ln/>
        </p:spPr>
        <p:txBody>
          <a:bodyPr/>
          <a:lstStyle>
            <a:lvl1pPr>
              <a:defRPr/>
            </a:lvl1pPr>
          </a:lstStyle>
          <a:p>
            <a:pPr>
              <a:defRPr/>
            </a:pPr>
            <a:fld id="{D3D4723F-E9F7-46AA-91E3-1220E72B424E}" type="slidenum">
              <a:rPr lang="en-US"/>
              <a:pPr>
                <a:defRPr/>
              </a:pPr>
              <a:t>‹#›</a:t>
            </a:fld>
            <a:endParaRPr lang="en-US"/>
          </a:p>
        </p:txBody>
      </p:sp>
    </p:spTree>
    <p:extLst>
      <p:ext uri="{BB962C8B-B14F-4D97-AF65-F5344CB8AC3E}">
        <p14:creationId xmlns:p14="http://schemas.microsoft.com/office/powerpoint/2010/main" val="10217116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chart" preserve="1">
  <p:cSld name="Title and Chart">
    <p:spTree>
      <p:nvGrpSpPr>
        <p:cNvPr id="1" name=""/>
        <p:cNvGrpSpPr/>
        <p:nvPr/>
      </p:nvGrpSpPr>
      <p:grpSpPr>
        <a:xfrm>
          <a:off x="0" y="0"/>
          <a:ext cx="0" cy="0"/>
          <a:chOff x="0" y="0"/>
          <a:chExt cx="0" cy="0"/>
        </a:xfrm>
      </p:grpSpPr>
      <p:sp>
        <p:nvSpPr>
          <p:cNvPr id="2" name="Title 1"/>
          <p:cNvSpPr>
            <a:spLocks noGrp="1"/>
          </p:cNvSpPr>
          <p:nvPr>
            <p:ph type="title"/>
          </p:nvPr>
        </p:nvSpPr>
        <p:spPr>
          <a:xfrm>
            <a:off x="1150938" y="214313"/>
            <a:ext cx="7793037" cy="1462087"/>
          </a:xfrm>
        </p:spPr>
        <p:txBody>
          <a:bodyPr/>
          <a:lstStyle/>
          <a:p>
            <a:r>
              <a:rPr lang="en-US" smtClean="0"/>
              <a:t>Click to edit Master title style</a:t>
            </a:r>
            <a:endParaRPr lang="en-US"/>
          </a:p>
        </p:txBody>
      </p:sp>
      <p:sp>
        <p:nvSpPr>
          <p:cNvPr id="3" name="Chart Placeholder 2"/>
          <p:cNvSpPr>
            <a:spLocks noGrp="1"/>
          </p:cNvSpPr>
          <p:nvPr>
            <p:ph type="chart" idx="1"/>
          </p:nvPr>
        </p:nvSpPr>
        <p:spPr>
          <a:xfrm>
            <a:off x="1182688" y="2017713"/>
            <a:ext cx="7772400" cy="4114800"/>
          </a:xfrm>
        </p:spPr>
        <p:txBody>
          <a:bodyPr/>
          <a:lstStyle/>
          <a:p>
            <a:pPr lvl="0"/>
            <a:endParaRPr lang="en-US" noProof="0" smtClean="0"/>
          </a:p>
        </p:txBody>
      </p:sp>
      <p:sp>
        <p:nvSpPr>
          <p:cNvPr id="4" name="Rectangle 11"/>
          <p:cNvSpPr>
            <a:spLocks noGrp="1" noChangeArrowheads="1"/>
          </p:cNvSpPr>
          <p:nvPr>
            <p:ph type="dt" sz="half" idx="10"/>
          </p:nvPr>
        </p:nvSpPr>
        <p:spPr>
          <a:ln/>
        </p:spPr>
        <p:txBody>
          <a:bodyPr/>
          <a:lstStyle>
            <a:lvl1pPr>
              <a:defRPr/>
            </a:lvl1pPr>
          </a:lstStyle>
          <a:p>
            <a:pPr>
              <a:defRPr/>
            </a:pPr>
            <a:endParaRPr lang="en-US"/>
          </a:p>
        </p:txBody>
      </p:sp>
      <p:sp>
        <p:nvSpPr>
          <p:cNvPr id="5" name="Rectangle 12"/>
          <p:cNvSpPr>
            <a:spLocks noGrp="1" noChangeArrowheads="1"/>
          </p:cNvSpPr>
          <p:nvPr>
            <p:ph type="ftr" sz="quarter" idx="11"/>
          </p:nvPr>
        </p:nvSpPr>
        <p:spPr>
          <a:ln/>
        </p:spPr>
        <p:txBody>
          <a:bodyPr/>
          <a:lstStyle>
            <a:lvl1pPr>
              <a:defRPr/>
            </a:lvl1pPr>
          </a:lstStyle>
          <a:p>
            <a:pPr>
              <a:defRPr/>
            </a:pPr>
            <a:endParaRPr lang="en-US"/>
          </a:p>
        </p:txBody>
      </p:sp>
      <p:sp>
        <p:nvSpPr>
          <p:cNvPr id="6" name="Rectangle 13"/>
          <p:cNvSpPr>
            <a:spLocks noGrp="1" noChangeArrowheads="1"/>
          </p:cNvSpPr>
          <p:nvPr>
            <p:ph type="sldNum" sz="quarter" idx="12"/>
          </p:nvPr>
        </p:nvSpPr>
        <p:spPr>
          <a:ln/>
        </p:spPr>
        <p:txBody>
          <a:bodyPr/>
          <a:lstStyle>
            <a:lvl1pPr>
              <a:defRPr/>
            </a:lvl1pPr>
          </a:lstStyle>
          <a:p>
            <a:pPr>
              <a:defRPr/>
            </a:pPr>
            <a:fld id="{5F2961DA-B767-4C36-9F1B-0623BE601CAB}" type="slidenum">
              <a:rPr lang="en-US"/>
              <a:pPr>
                <a:defRPr/>
              </a:pPr>
              <a:t>‹#›</a:t>
            </a:fld>
            <a:endParaRPr lang="en-US"/>
          </a:p>
        </p:txBody>
      </p:sp>
    </p:spTree>
    <p:extLst>
      <p:ext uri="{BB962C8B-B14F-4D97-AF65-F5344CB8AC3E}">
        <p14:creationId xmlns:p14="http://schemas.microsoft.com/office/powerpoint/2010/main" val="268560743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33" name="Rectangle 9"/>
          <p:cNvSpPr>
            <a:spLocks noGrp="1" noChangeArrowheads="1"/>
          </p:cNvSpPr>
          <p:nvPr>
            <p:ph type="title"/>
          </p:nvPr>
        </p:nvSpPr>
        <p:spPr bwMode="auto">
          <a:xfrm>
            <a:off x="1150938" y="214313"/>
            <a:ext cx="7793037" cy="14620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p>
            <a:pPr lvl="0"/>
            <a:r>
              <a:rPr lang="en-US" smtClean="0"/>
              <a:t>Click to edit Master title style</a:t>
            </a:r>
          </a:p>
        </p:txBody>
      </p:sp>
      <p:sp>
        <p:nvSpPr>
          <p:cNvPr id="1034" name="Rectangle 10"/>
          <p:cNvSpPr>
            <a:spLocks noGrp="1" noChangeArrowheads="1"/>
          </p:cNvSpPr>
          <p:nvPr>
            <p:ph type="body" idx="1"/>
          </p:nvPr>
        </p:nvSpPr>
        <p:spPr bwMode="auto">
          <a:xfrm>
            <a:off x="1182688" y="2017713"/>
            <a:ext cx="7772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35179" name="Rectangle 11"/>
          <p:cNvSpPr>
            <a:spLocks noGrp="1" noChangeArrowheads="1"/>
          </p:cNvSpPr>
          <p:nvPr>
            <p:ph type="dt" sz="half" idx="2"/>
          </p:nvPr>
        </p:nvSpPr>
        <p:spPr bwMode="auto">
          <a:xfrm>
            <a:off x="1162050" y="6243638"/>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eaLnBrk="1" hangingPunct="1">
              <a:defRPr sz="1400"/>
            </a:lvl1pPr>
          </a:lstStyle>
          <a:p>
            <a:pPr>
              <a:defRPr/>
            </a:pPr>
            <a:endParaRPr lang="en-US"/>
          </a:p>
        </p:txBody>
      </p:sp>
      <p:sp>
        <p:nvSpPr>
          <p:cNvPr id="135180" name="Rectangle 12"/>
          <p:cNvSpPr>
            <a:spLocks noGrp="1" noChangeArrowheads="1"/>
          </p:cNvSpPr>
          <p:nvPr>
            <p:ph type="ftr" sz="quarter" idx="3"/>
          </p:nvPr>
        </p:nvSpPr>
        <p:spPr bwMode="auto">
          <a:xfrm>
            <a:off x="3657600" y="6243638"/>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ctr" eaLnBrk="1" hangingPunct="1">
              <a:defRPr sz="1400"/>
            </a:lvl1pPr>
          </a:lstStyle>
          <a:p>
            <a:pPr>
              <a:defRPr/>
            </a:pPr>
            <a:endParaRPr lang="en-US"/>
          </a:p>
        </p:txBody>
      </p:sp>
      <p:sp>
        <p:nvSpPr>
          <p:cNvPr id="135181" name="Rectangle 13"/>
          <p:cNvSpPr>
            <a:spLocks noGrp="1" noChangeArrowheads="1"/>
          </p:cNvSpPr>
          <p:nvPr>
            <p:ph type="sldNum" sz="quarter" idx="4"/>
          </p:nvPr>
        </p:nvSpPr>
        <p:spPr bwMode="auto">
          <a:xfrm>
            <a:off x="7042150" y="6243638"/>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eaLnBrk="1" hangingPunct="1">
              <a:defRPr sz="1400"/>
            </a:lvl1pPr>
          </a:lstStyle>
          <a:p>
            <a:pPr>
              <a:defRPr/>
            </a:pPr>
            <a:fld id="{0F3CE0BD-0AA1-4CD4-8985-3EE95B532923}"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772" r:id="rId1"/>
    <p:sldLayoutId id="2147483760" r:id="rId2"/>
    <p:sldLayoutId id="2147483761" r:id="rId3"/>
    <p:sldLayoutId id="2147483762" r:id="rId4"/>
    <p:sldLayoutId id="2147483763" r:id="rId5"/>
    <p:sldLayoutId id="2147483764" r:id="rId6"/>
    <p:sldLayoutId id="2147483765" r:id="rId7"/>
    <p:sldLayoutId id="2147483766" r:id="rId8"/>
    <p:sldLayoutId id="2147483767" r:id="rId9"/>
    <p:sldLayoutId id="2147483768" r:id="rId10"/>
    <p:sldLayoutId id="2147483769" r:id="rId11"/>
    <p:sldLayoutId id="2147483770" r:id="rId12"/>
    <p:sldLayoutId id="2147483771" r:id="rId13"/>
  </p:sldLayoutIdLst>
  <p:txStyles>
    <p:titleStyle>
      <a:lvl1pPr algn="l" rtl="0" eaLnBrk="0" fontAlgn="base" hangingPunct="0">
        <a:spcBef>
          <a:spcPct val="0"/>
        </a:spcBef>
        <a:spcAft>
          <a:spcPct val="0"/>
        </a:spcAft>
        <a:defRPr sz="4400">
          <a:solidFill>
            <a:schemeClr val="tx2"/>
          </a:solidFill>
          <a:latin typeface="+mj-lt"/>
          <a:ea typeface="+mj-ea"/>
          <a:cs typeface="+mj-cs"/>
        </a:defRPr>
      </a:lvl1pPr>
      <a:lvl2pPr algn="l" rtl="0" eaLnBrk="0" fontAlgn="base" hangingPunct="0">
        <a:spcBef>
          <a:spcPct val="0"/>
        </a:spcBef>
        <a:spcAft>
          <a:spcPct val="0"/>
        </a:spcAft>
        <a:defRPr sz="4400">
          <a:solidFill>
            <a:schemeClr val="tx2"/>
          </a:solidFill>
          <a:latin typeface="Tahoma" pitchFamily="34" charset="0"/>
        </a:defRPr>
      </a:lvl2pPr>
      <a:lvl3pPr algn="l" rtl="0" eaLnBrk="0" fontAlgn="base" hangingPunct="0">
        <a:spcBef>
          <a:spcPct val="0"/>
        </a:spcBef>
        <a:spcAft>
          <a:spcPct val="0"/>
        </a:spcAft>
        <a:defRPr sz="4400">
          <a:solidFill>
            <a:schemeClr val="tx2"/>
          </a:solidFill>
          <a:latin typeface="Tahoma" pitchFamily="34" charset="0"/>
        </a:defRPr>
      </a:lvl3pPr>
      <a:lvl4pPr algn="l" rtl="0" eaLnBrk="0" fontAlgn="base" hangingPunct="0">
        <a:spcBef>
          <a:spcPct val="0"/>
        </a:spcBef>
        <a:spcAft>
          <a:spcPct val="0"/>
        </a:spcAft>
        <a:defRPr sz="4400">
          <a:solidFill>
            <a:schemeClr val="tx2"/>
          </a:solidFill>
          <a:latin typeface="Tahoma" pitchFamily="34" charset="0"/>
        </a:defRPr>
      </a:lvl4pPr>
      <a:lvl5pPr algn="l" rtl="0" eaLnBrk="0" fontAlgn="base" hangingPunct="0">
        <a:spcBef>
          <a:spcPct val="0"/>
        </a:spcBef>
        <a:spcAft>
          <a:spcPct val="0"/>
        </a:spcAft>
        <a:defRPr sz="4400">
          <a:solidFill>
            <a:schemeClr val="tx2"/>
          </a:solidFill>
          <a:latin typeface="Tahoma" pitchFamily="34" charset="0"/>
        </a:defRPr>
      </a:lvl5pPr>
      <a:lvl6pPr marL="457200" algn="l" rtl="0" fontAlgn="base">
        <a:spcBef>
          <a:spcPct val="0"/>
        </a:spcBef>
        <a:spcAft>
          <a:spcPct val="0"/>
        </a:spcAft>
        <a:defRPr sz="4400">
          <a:solidFill>
            <a:schemeClr val="tx2"/>
          </a:solidFill>
          <a:latin typeface="Tahoma" pitchFamily="34" charset="0"/>
        </a:defRPr>
      </a:lvl6pPr>
      <a:lvl7pPr marL="914400" algn="l" rtl="0" fontAlgn="base">
        <a:spcBef>
          <a:spcPct val="0"/>
        </a:spcBef>
        <a:spcAft>
          <a:spcPct val="0"/>
        </a:spcAft>
        <a:defRPr sz="4400">
          <a:solidFill>
            <a:schemeClr val="tx2"/>
          </a:solidFill>
          <a:latin typeface="Tahoma" pitchFamily="34" charset="0"/>
        </a:defRPr>
      </a:lvl7pPr>
      <a:lvl8pPr marL="1371600" algn="l" rtl="0" fontAlgn="base">
        <a:spcBef>
          <a:spcPct val="0"/>
        </a:spcBef>
        <a:spcAft>
          <a:spcPct val="0"/>
        </a:spcAft>
        <a:defRPr sz="4400">
          <a:solidFill>
            <a:schemeClr val="tx2"/>
          </a:solidFill>
          <a:latin typeface="Tahoma" pitchFamily="34" charset="0"/>
        </a:defRPr>
      </a:lvl8pPr>
      <a:lvl9pPr marL="1828800" algn="l" rtl="0" fontAlgn="base">
        <a:spcBef>
          <a:spcPct val="0"/>
        </a:spcBef>
        <a:spcAft>
          <a:spcPct val="0"/>
        </a:spcAft>
        <a:defRPr sz="4400">
          <a:solidFill>
            <a:schemeClr val="tx2"/>
          </a:solidFill>
          <a:latin typeface="Tahoma" pitchFamily="34" charset="0"/>
        </a:defRPr>
      </a:lvl9pPr>
    </p:titleStyle>
    <p:bodyStyle>
      <a:lvl1pPr marL="342900" indent="-342900" algn="l" rtl="0" eaLnBrk="0" fontAlgn="base" hangingPunct="0">
        <a:spcBef>
          <a:spcPct val="20000"/>
        </a:spcBef>
        <a:spcAft>
          <a:spcPct val="0"/>
        </a:spcAft>
        <a:buClr>
          <a:schemeClr val="folHlink"/>
        </a:buClr>
        <a:buSzPct val="60000"/>
        <a:buFont typeface="Wingdings" pitchFamily="2" charset="2"/>
        <a:buChar char="n"/>
        <a:defRPr sz="3200">
          <a:solidFill>
            <a:schemeClr val="tx1"/>
          </a:solidFill>
          <a:latin typeface="+mn-lt"/>
          <a:ea typeface="+mn-ea"/>
          <a:cs typeface="+mn-cs"/>
        </a:defRPr>
      </a:lvl1pPr>
      <a:lvl2pPr marL="742950" indent="-285750" algn="l" rtl="0" eaLnBrk="0" fontAlgn="base" hangingPunct="0">
        <a:spcBef>
          <a:spcPct val="20000"/>
        </a:spcBef>
        <a:spcAft>
          <a:spcPct val="0"/>
        </a:spcAft>
        <a:buClr>
          <a:schemeClr val="hlink"/>
        </a:buClr>
        <a:buSzPct val="55000"/>
        <a:buFont typeface="Wingdings" pitchFamily="2" charset="2"/>
        <a:buChar char="n"/>
        <a:defRPr sz="2800">
          <a:solidFill>
            <a:schemeClr val="tx1"/>
          </a:solidFill>
          <a:latin typeface="+mn-lt"/>
        </a:defRPr>
      </a:lvl2pPr>
      <a:lvl3pPr marL="1143000" indent="-228600" algn="l" rtl="0" eaLnBrk="0" fontAlgn="base" hangingPunct="0">
        <a:spcBef>
          <a:spcPct val="20000"/>
        </a:spcBef>
        <a:spcAft>
          <a:spcPct val="0"/>
        </a:spcAft>
        <a:buClr>
          <a:schemeClr val="folHlink"/>
        </a:buClr>
        <a:buSzPct val="50000"/>
        <a:buFont typeface="Wingdings" pitchFamily="2" charset="2"/>
        <a:buChar char="n"/>
        <a:defRPr sz="2400">
          <a:solidFill>
            <a:schemeClr val="tx1"/>
          </a:solidFill>
          <a:latin typeface="+mn-lt"/>
        </a:defRPr>
      </a:lvl3pPr>
      <a:lvl4pPr marL="1600200" indent="-228600" algn="l" rtl="0" eaLnBrk="0" fontAlgn="base" hangingPunct="0">
        <a:spcBef>
          <a:spcPct val="20000"/>
        </a:spcBef>
        <a:spcAft>
          <a:spcPct val="0"/>
        </a:spcAft>
        <a:buClr>
          <a:schemeClr val="accent2"/>
        </a:buClr>
        <a:buSzPct val="55000"/>
        <a:buFont typeface="Wingdings" pitchFamily="2" charset="2"/>
        <a:buChar char="n"/>
        <a:defRPr sz="2000">
          <a:solidFill>
            <a:schemeClr val="tx1"/>
          </a:solidFill>
          <a:latin typeface="+mn-lt"/>
        </a:defRPr>
      </a:lvl4pPr>
      <a:lvl5pPr marL="2057400" indent="-228600" algn="l" rtl="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mn-lt"/>
        </a:defRPr>
      </a:lvl5pPr>
      <a:lvl6pPr marL="2514600" indent="-228600" algn="l" rtl="0" fontAlgn="base">
        <a:spcBef>
          <a:spcPct val="20000"/>
        </a:spcBef>
        <a:spcAft>
          <a:spcPct val="0"/>
        </a:spcAft>
        <a:buClr>
          <a:schemeClr val="accent1"/>
        </a:buClr>
        <a:buSzPct val="50000"/>
        <a:buFont typeface="Wingdings" pitchFamily="2" charset="2"/>
        <a:buChar char="n"/>
        <a:defRPr sz="2000">
          <a:solidFill>
            <a:schemeClr val="tx1"/>
          </a:solidFill>
          <a:latin typeface="+mn-lt"/>
        </a:defRPr>
      </a:lvl6pPr>
      <a:lvl7pPr marL="2971800" indent="-228600" algn="l" rtl="0" fontAlgn="base">
        <a:spcBef>
          <a:spcPct val="20000"/>
        </a:spcBef>
        <a:spcAft>
          <a:spcPct val="0"/>
        </a:spcAft>
        <a:buClr>
          <a:schemeClr val="accent1"/>
        </a:buClr>
        <a:buSzPct val="50000"/>
        <a:buFont typeface="Wingdings" pitchFamily="2" charset="2"/>
        <a:buChar char="n"/>
        <a:defRPr sz="2000">
          <a:solidFill>
            <a:schemeClr val="tx1"/>
          </a:solidFill>
          <a:latin typeface="+mn-lt"/>
        </a:defRPr>
      </a:lvl7pPr>
      <a:lvl8pPr marL="3429000" indent="-228600" algn="l" rtl="0" fontAlgn="base">
        <a:spcBef>
          <a:spcPct val="20000"/>
        </a:spcBef>
        <a:spcAft>
          <a:spcPct val="0"/>
        </a:spcAft>
        <a:buClr>
          <a:schemeClr val="accent1"/>
        </a:buClr>
        <a:buSzPct val="50000"/>
        <a:buFont typeface="Wingdings" pitchFamily="2" charset="2"/>
        <a:buChar char="n"/>
        <a:defRPr sz="2000">
          <a:solidFill>
            <a:schemeClr val="tx1"/>
          </a:solidFill>
          <a:latin typeface="+mn-lt"/>
        </a:defRPr>
      </a:lvl8pPr>
      <a:lvl9pPr marL="3886200" indent="-228600" algn="l" rtl="0" fontAlgn="base">
        <a:spcBef>
          <a:spcPct val="20000"/>
        </a:spcBef>
        <a:spcAft>
          <a:spcPct val="0"/>
        </a:spcAft>
        <a:buClr>
          <a:schemeClr val="accent1"/>
        </a:buClr>
        <a:buSzPct val="50000"/>
        <a:buFont typeface="Wingdings" pitchFamily="2" charset="2"/>
        <a:buChar char="n"/>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8" Type="http://schemas.openxmlformats.org/officeDocument/2006/relationships/oleObject" Target="../embeddings/oleObject3.bin"/><Relationship Id="rId3" Type="http://schemas.openxmlformats.org/officeDocument/2006/relationships/notesSlide" Target="../notesSlides/notesSlide6.xml"/><Relationship Id="rId7" Type="http://schemas.openxmlformats.org/officeDocument/2006/relationships/image" Target="../media/image5.wmf"/><Relationship Id="rId2" Type="http://schemas.openxmlformats.org/officeDocument/2006/relationships/slideLayout" Target="../slideLayouts/slideLayout2.xml"/><Relationship Id="rId1" Type="http://schemas.openxmlformats.org/officeDocument/2006/relationships/vmlDrawing" Target="../drawings/vmlDrawing1.vml"/><Relationship Id="rId6" Type="http://schemas.openxmlformats.org/officeDocument/2006/relationships/oleObject" Target="../embeddings/oleObject2.bin"/><Relationship Id="rId11" Type="http://schemas.openxmlformats.org/officeDocument/2006/relationships/image" Target="../media/image7.wmf"/><Relationship Id="rId5" Type="http://schemas.openxmlformats.org/officeDocument/2006/relationships/image" Target="../media/image4.emf"/><Relationship Id="rId10" Type="http://schemas.openxmlformats.org/officeDocument/2006/relationships/oleObject" Target="../embeddings/oleObject4.bin"/><Relationship Id="rId4" Type="http://schemas.openxmlformats.org/officeDocument/2006/relationships/oleObject" Target="../embeddings/oleObject1.bin"/><Relationship Id="rId9" Type="http://schemas.openxmlformats.org/officeDocument/2006/relationships/image" Target="../media/image6.wmf"/></Relationships>
</file>

<file path=ppt/slides/_rels/slide7.xml.rels><?xml version="1.0" encoding="UTF-8" standalone="yes"?>
<Relationships xmlns="http://schemas.openxmlformats.org/package/2006/relationships"><Relationship Id="rId8" Type="http://schemas.openxmlformats.org/officeDocument/2006/relationships/image" Target="../media/image9.wmf"/><Relationship Id="rId3" Type="http://schemas.openxmlformats.org/officeDocument/2006/relationships/notesSlide" Target="../notesSlides/notesSlide7.xml"/><Relationship Id="rId7" Type="http://schemas.openxmlformats.org/officeDocument/2006/relationships/oleObject" Target="../embeddings/oleObject6.bin"/><Relationship Id="rId2" Type="http://schemas.openxmlformats.org/officeDocument/2006/relationships/slideLayout" Target="../slideLayouts/slideLayout2.xml"/><Relationship Id="rId1" Type="http://schemas.openxmlformats.org/officeDocument/2006/relationships/vmlDrawing" Target="../drawings/vmlDrawing2.vml"/><Relationship Id="rId6" Type="http://schemas.openxmlformats.org/officeDocument/2006/relationships/image" Target="../media/image8.wmf"/><Relationship Id="rId5" Type="http://schemas.openxmlformats.org/officeDocument/2006/relationships/oleObject" Target="../embeddings/oleObject5.bin"/><Relationship Id="rId4" Type="http://schemas.openxmlformats.org/officeDocument/2006/relationships/image" Target="../media/image10.emf"/></Relationships>
</file>

<file path=ppt/slides/_rels/slide8.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12.emf"/></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7" Type="http://schemas.openxmlformats.org/officeDocument/2006/relationships/image" Target="../media/image15.png"/><Relationship Id="rId2" Type="http://schemas.openxmlformats.org/officeDocument/2006/relationships/slideLayout" Target="../slideLayouts/slideLayout2.xml"/><Relationship Id="rId1" Type="http://schemas.openxmlformats.org/officeDocument/2006/relationships/vmlDrawing" Target="../drawings/vmlDrawing3.vml"/><Relationship Id="rId6" Type="http://schemas.openxmlformats.org/officeDocument/2006/relationships/image" Target="../media/image13.wmf"/><Relationship Id="rId5" Type="http://schemas.openxmlformats.org/officeDocument/2006/relationships/oleObject" Target="../embeddings/oleObject7.bin"/><Relationship Id="rId4" Type="http://schemas.openxmlformats.org/officeDocument/2006/relationships/image" Target="../media/image14.png"/></Relationships>
</file>

<file path=ppt/slides/_rels/slide10.xml.rels><?xml version="1.0" encoding="UTF-8" standalone="yes"?>
<Relationships xmlns="http://schemas.openxmlformats.org/package/2006/relationships"><Relationship Id="rId3" Type="http://schemas.openxmlformats.org/officeDocument/2006/relationships/image" Target="../media/image16.emf"/><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2.xml"/><Relationship Id="rId1" Type="http://schemas.openxmlformats.org/officeDocument/2006/relationships/vmlDrawing" Target="../drawings/vmlDrawing4.vml"/><Relationship Id="rId6" Type="http://schemas.openxmlformats.org/officeDocument/2006/relationships/image" Target="../media/image17.wmf"/><Relationship Id="rId5" Type="http://schemas.openxmlformats.org/officeDocument/2006/relationships/oleObject" Target="../embeddings/oleObject8.bin"/><Relationship Id="rId4" Type="http://schemas.openxmlformats.org/officeDocument/2006/relationships/image" Target="../media/image18.emf"/></Relationships>
</file>

<file path=ppt/slides/_rels/slide12.xml.rels><?xml version="1.0" encoding="UTF-8" standalone="yes"?>
<Relationships xmlns="http://schemas.openxmlformats.org/package/2006/relationships"><Relationship Id="rId8" Type="http://schemas.openxmlformats.org/officeDocument/2006/relationships/image" Target="../media/image19.wmf"/><Relationship Id="rId3" Type="http://schemas.openxmlformats.org/officeDocument/2006/relationships/notesSlide" Target="../notesSlides/notesSlide12.xml"/><Relationship Id="rId7" Type="http://schemas.openxmlformats.org/officeDocument/2006/relationships/oleObject" Target="../embeddings/oleObject9.bin"/><Relationship Id="rId2" Type="http://schemas.openxmlformats.org/officeDocument/2006/relationships/slideLayout" Target="../slideLayouts/slideLayout2.xml"/><Relationship Id="rId1" Type="http://schemas.openxmlformats.org/officeDocument/2006/relationships/vmlDrawing" Target="../drawings/vmlDrawing5.vml"/><Relationship Id="rId6" Type="http://schemas.openxmlformats.org/officeDocument/2006/relationships/image" Target="../media/image22.png"/><Relationship Id="rId5" Type="http://schemas.openxmlformats.org/officeDocument/2006/relationships/image" Target="../media/image21.jpeg"/><Relationship Id="rId4" Type="http://schemas.openxmlformats.org/officeDocument/2006/relationships/image" Target="../media/image20.jpeg"/></Relationships>
</file>

<file path=ppt/slides/_rels/slide13.xml.rels><?xml version="1.0" encoding="UTF-8" standalone="yes"?>
<Relationships xmlns="http://schemas.openxmlformats.org/package/2006/relationships"><Relationship Id="rId3" Type="http://schemas.openxmlformats.org/officeDocument/2006/relationships/image" Target="../media/image23.emf"/><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4.emf"/><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5.emf"/><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6.emf"/><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7.emf"/><Relationship Id="rId2" Type="http://schemas.openxmlformats.org/officeDocument/2006/relationships/notesSlide" Target="../notesSlides/notesSlide18.xml"/><Relationship Id="rId1" Type="http://schemas.openxmlformats.org/officeDocument/2006/relationships/slideLayout" Target="../slideLayouts/slideLayout2.xml"/><Relationship Id="rId4" Type="http://schemas.openxmlformats.org/officeDocument/2006/relationships/image" Target="../media/image28.emf"/></Relationships>
</file>

<file path=ppt/slides/_rels/slide19.xml.rels><?xml version="1.0" encoding="UTF-8" standalone="yes"?>
<Relationships xmlns="http://schemas.openxmlformats.org/package/2006/relationships"><Relationship Id="rId3" Type="http://schemas.openxmlformats.org/officeDocument/2006/relationships/image" Target="../media/image29.emf"/><Relationship Id="rId2" Type="http://schemas.openxmlformats.org/officeDocument/2006/relationships/notesSlide" Target="../notesSlides/notesSlide19.xml"/><Relationship Id="rId1" Type="http://schemas.openxmlformats.org/officeDocument/2006/relationships/slideLayout" Target="../slideLayouts/slideLayout2.xml"/><Relationship Id="rId4" Type="http://schemas.openxmlformats.org/officeDocument/2006/relationships/image" Target="../media/image30.emf"/></Relationships>
</file>

<file path=ppt/slides/_rels/slide20.xml.rels><?xml version="1.0" encoding="UTF-8" standalone="yes"?>
<Relationships xmlns="http://schemas.openxmlformats.org/package/2006/relationships"><Relationship Id="rId3" Type="http://schemas.openxmlformats.org/officeDocument/2006/relationships/image" Target="../media/image31.emf"/><Relationship Id="rId2" Type="http://schemas.openxmlformats.org/officeDocument/2006/relationships/notesSlide" Target="../notesSlides/notesSlide20.xml"/><Relationship Id="rId1" Type="http://schemas.openxmlformats.org/officeDocument/2006/relationships/slideLayout" Target="../slideLayouts/slideLayout2.xml"/><Relationship Id="rId4" Type="http://schemas.openxmlformats.org/officeDocument/2006/relationships/image" Target="../media/image32.emf"/></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22.xml"/><Relationship Id="rId1" Type="http://schemas.openxmlformats.org/officeDocument/2006/relationships/slideLayout" Target="../slideLayouts/slideLayout2.xml"/><Relationship Id="rId4" Type="http://schemas.openxmlformats.org/officeDocument/2006/relationships/image" Target="../media/image34.jpeg"/></Relationships>
</file>

<file path=ppt/slides/_rels/slide23.xml.rels><?xml version="1.0" encoding="UTF-8" standalone="yes"?>
<Relationships xmlns="http://schemas.openxmlformats.org/package/2006/relationships"><Relationship Id="rId3" Type="http://schemas.openxmlformats.org/officeDocument/2006/relationships/image" Target="../media/image35.emf"/><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36.wmf"/><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25.xml"/><Relationship Id="rId2" Type="http://schemas.openxmlformats.org/officeDocument/2006/relationships/slideLayout" Target="../slideLayouts/slideLayout2.xml"/><Relationship Id="rId1" Type="http://schemas.openxmlformats.org/officeDocument/2006/relationships/vmlDrawing" Target="../drawings/vmlDrawing6.vml"/><Relationship Id="rId5" Type="http://schemas.openxmlformats.org/officeDocument/2006/relationships/image" Target="../media/image37.wmf"/><Relationship Id="rId4" Type="http://schemas.openxmlformats.org/officeDocument/2006/relationships/oleObject" Target="../embeddings/oleObject10.bin"/></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38.emf"/><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39.wmf"/><Relationship Id="rId2" Type="http://schemas.openxmlformats.org/officeDocument/2006/relationships/notesSlide" Target="../notesSlides/notesSlide29.xml"/><Relationship Id="rId1" Type="http://schemas.openxmlformats.org/officeDocument/2006/relationships/slideLayout" Target="../slideLayouts/slideLayout2.xml"/><Relationship Id="rId4" Type="http://schemas.openxmlformats.org/officeDocument/2006/relationships/image" Target="../media/image40.png"/></Relationships>
</file>

<file path=ppt/slides/_rels/slide30.xml.rels><?xml version="1.0" encoding="UTF-8" standalone="yes"?>
<Relationships xmlns="http://schemas.openxmlformats.org/package/2006/relationships"><Relationship Id="rId3" Type="http://schemas.openxmlformats.org/officeDocument/2006/relationships/image" Target="../media/image41.emf"/><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42.emf"/><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43.emf"/><Relationship Id="rId2" Type="http://schemas.openxmlformats.org/officeDocument/2006/relationships/notesSlide" Target="../notesSlides/notesSlide32.xml"/><Relationship Id="rId1" Type="http://schemas.openxmlformats.org/officeDocument/2006/relationships/slideLayout" Target="../slideLayouts/slideLayout2.xml"/><Relationship Id="rId5" Type="http://schemas.openxmlformats.org/officeDocument/2006/relationships/image" Target="../media/image45.emf"/><Relationship Id="rId4" Type="http://schemas.openxmlformats.org/officeDocument/2006/relationships/image" Target="../media/image44.emf"/></Relationships>
</file>

<file path=ppt/slides/_rels/slide33.xml.rels><?xml version="1.0" encoding="UTF-8" standalone="yes"?>
<Relationships xmlns="http://schemas.openxmlformats.org/package/2006/relationships"><Relationship Id="rId3" Type="http://schemas.openxmlformats.org/officeDocument/2006/relationships/notesSlide" Target="../notesSlides/notesSlide33.xml"/><Relationship Id="rId7" Type="http://schemas.openxmlformats.org/officeDocument/2006/relationships/image" Target="../media/image46.wmf"/><Relationship Id="rId2" Type="http://schemas.openxmlformats.org/officeDocument/2006/relationships/slideLayout" Target="../slideLayouts/slideLayout2.xml"/><Relationship Id="rId1" Type="http://schemas.openxmlformats.org/officeDocument/2006/relationships/vmlDrawing" Target="../drawings/vmlDrawing7.vml"/><Relationship Id="rId6" Type="http://schemas.openxmlformats.org/officeDocument/2006/relationships/oleObject" Target="../embeddings/oleObject11.bin"/><Relationship Id="rId5" Type="http://schemas.openxmlformats.org/officeDocument/2006/relationships/image" Target="../media/image48.emf"/><Relationship Id="rId4" Type="http://schemas.openxmlformats.org/officeDocument/2006/relationships/image" Target="../media/image47.emf"/></Relationships>
</file>

<file path=ppt/slides/_rels/slide34.xml.rels><?xml version="1.0" encoding="UTF-8" standalone="yes"?>
<Relationships xmlns="http://schemas.openxmlformats.org/package/2006/relationships"><Relationship Id="rId3" Type="http://schemas.openxmlformats.org/officeDocument/2006/relationships/image" Target="../media/image49.emf"/><Relationship Id="rId2" Type="http://schemas.openxmlformats.org/officeDocument/2006/relationships/notesSlide" Target="../notesSlides/notesSlide34.xml"/><Relationship Id="rId1" Type="http://schemas.openxmlformats.org/officeDocument/2006/relationships/slideLayout" Target="../slideLayouts/slideLayout2.xml"/><Relationship Id="rId4" Type="http://schemas.openxmlformats.org/officeDocument/2006/relationships/image" Target="../media/image50.emf"/></Relationships>
</file>

<file path=ppt/slides/_rels/slide35.xml.rels><?xml version="1.0" encoding="UTF-8" standalone="yes"?>
<Relationships xmlns="http://schemas.openxmlformats.org/package/2006/relationships"><Relationship Id="rId3" Type="http://schemas.openxmlformats.org/officeDocument/2006/relationships/image" Target="../media/image51.wmf"/><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52.emf"/><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53.wmf"/><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53.wmf"/><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alphaModFix amt="25000"/>
            <a:lum/>
            <a:extLst>
              <a:ext uri="{28A0092B-C50C-407E-A947-70E740481C1C}">
                <a14:useLocalDpi xmlns:a14="http://schemas.microsoft.com/office/drawing/2010/main" val="0"/>
              </a:ext>
            </a:extLst>
          </a:blip>
          <a:srcRect/>
          <a:stretch>
            <a:fillRect/>
          </a:stretch>
        </a:blipFill>
        <a:effectLst/>
      </p:bgPr>
    </p:bg>
    <p:spTree>
      <p:nvGrpSpPr>
        <p:cNvPr id="1" name=""/>
        <p:cNvGrpSpPr/>
        <p:nvPr/>
      </p:nvGrpSpPr>
      <p:grpSpPr>
        <a:xfrm>
          <a:off x="0" y="0"/>
          <a:ext cx="0" cy="0"/>
          <a:chOff x="0" y="0"/>
          <a:chExt cx="0" cy="0"/>
        </a:xfrm>
      </p:grpSpPr>
      <p:sp>
        <p:nvSpPr>
          <p:cNvPr id="3077" name="TextBox 5"/>
          <p:cNvSpPr txBox="1">
            <a:spLocks noChangeArrowheads="1"/>
          </p:cNvSpPr>
          <p:nvPr/>
        </p:nvSpPr>
        <p:spPr bwMode="auto">
          <a:xfrm>
            <a:off x="0" y="1378119"/>
            <a:ext cx="9143999" cy="53091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defTabSz="457200">
              <a:defRPr>
                <a:solidFill>
                  <a:schemeClr val="tx1"/>
                </a:solidFill>
                <a:latin typeface="Tahoma" pitchFamily="34" charset="0"/>
              </a:defRPr>
            </a:lvl1pPr>
            <a:lvl2pPr marL="742950" indent="-285750" defTabSz="457200">
              <a:defRPr>
                <a:solidFill>
                  <a:schemeClr val="tx1"/>
                </a:solidFill>
                <a:latin typeface="Tahoma" pitchFamily="34" charset="0"/>
              </a:defRPr>
            </a:lvl2pPr>
            <a:lvl3pPr marL="1143000" indent="-228600" defTabSz="457200">
              <a:defRPr>
                <a:solidFill>
                  <a:schemeClr val="tx1"/>
                </a:solidFill>
                <a:latin typeface="Tahoma" pitchFamily="34" charset="0"/>
              </a:defRPr>
            </a:lvl3pPr>
            <a:lvl4pPr marL="1600200" indent="-228600" defTabSz="457200">
              <a:defRPr>
                <a:solidFill>
                  <a:schemeClr val="tx1"/>
                </a:solidFill>
                <a:latin typeface="Tahoma" pitchFamily="34" charset="0"/>
              </a:defRPr>
            </a:lvl4pPr>
            <a:lvl5pPr marL="2057400" indent="-228600" defTabSz="457200">
              <a:defRPr>
                <a:solidFill>
                  <a:schemeClr val="tx1"/>
                </a:solidFill>
                <a:latin typeface="Tahoma" pitchFamily="34" charset="0"/>
              </a:defRPr>
            </a:lvl5pPr>
            <a:lvl6pPr marL="2514600" indent="-228600" defTabSz="457200" eaLnBrk="0" fontAlgn="base" hangingPunct="0">
              <a:spcBef>
                <a:spcPct val="0"/>
              </a:spcBef>
              <a:spcAft>
                <a:spcPct val="0"/>
              </a:spcAft>
              <a:defRPr>
                <a:solidFill>
                  <a:schemeClr val="tx1"/>
                </a:solidFill>
                <a:latin typeface="Tahoma" pitchFamily="34" charset="0"/>
              </a:defRPr>
            </a:lvl6pPr>
            <a:lvl7pPr marL="2971800" indent="-228600" defTabSz="457200" eaLnBrk="0" fontAlgn="base" hangingPunct="0">
              <a:spcBef>
                <a:spcPct val="0"/>
              </a:spcBef>
              <a:spcAft>
                <a:spcPct val="0"/>
              </a:spcAft>
              <a:defRPr>
                <a:solidFill>
                  <a:schemeClr val="tx1"/>
                </a:solidFill>
                <a:latin typeface="Tahoma" pitchFamily="34" charset="0"/>
              </a:defRPr>
            </a:lvl7pPr>
            <a:lvl8pPr marL="3429000" indent="-228600" defTabSz="457200" eaLnBrk="0" fontAlgn="base" hangingPunct="0">
              <a:spcBef>
                <a:spcPct val="0"/>
              </a:spcBef>
              <a:spcAft>
                <a:spcPct val="0"/>
              </a:spcAft>
              <a:defRPr>
                <a:solidFill>
                  <a:schemeClr val="tx1"/>
                </a:solidFill>
                <a:latin typeface="Tahoma" pitchFamily="34" charset="0"/>
              </a:defRPr>
            </a:lvl8pPr>
            <a:lvl9pPr marL="3886200" indent="-228600" defTabSz="457200" eaLnBrk="0" fontAlgn="base" hangingPunct="0">
              <a:spcBef>
                <a:spcPct val="0"/>
              </a:spcBef>
              <a:spcAft>
                <a:spcPct val="0"/>
              </a:spcAft>
              <a:defRPr>
                <a:solidFill>
                  <a:schemeClr val="tx1"/>
                </a:solidFill>
                <a:latin typeface="Tahoma" pitchFamily="34" charset="0"/>
              </a:defRPr>
            </a:lvl9pPr>
          </a:lstStyle>
          <a:p>
            <a:pPr algn="ctr">
              <a:spcAft>
                <a:spcPts val="600"/>
              </a:spcAft>
            </a:pPr>
            <a:r>
              <a:rPr lang="en-US" sz="4400" b="1" dirty="0" smtClean="0">
                <a:solidFill>
                  <a:schemeClr val="tx2"/>
                </a:solidFill>
                <a:latin typeface="Calibri" panose="020F0502020204030204" pitchFamily="34" charset="0"/>
                <a:ea typeface="ＭＳ Ｐゴシック" charset="-128"/>
                <a:cs typeface="Calibri" panose="020F0502020204030204" pitchFamily="34" charset="0"/>
              </a:rPr>
              <a:t>Fan Systems:</a:t>
            </a:r>
            <a:br>
              <a:rPr lang="en-US" sz="4400" b="1" dirty="0" smtClean="0">
                <a:solidFill>
                  <a:schemeClr val="tx2"/>
                </a:solidFill>
                <a:latin typeface="Calibri" panose="020F0502020204030204" pitchFamily="34" charset="0"/>
                <a:ea typeface="ＭＳ Ｐゴシック" charset="-128"/>
                <a:cs typeface="Calibri" panose="020F0502020204030204" pitchFamily="34" charset="0"/>
              </a:rPr>
            </a:br>
            <a:r>
              <a:rPr lang="en-US" sz="4400" b="1" dirty="0" smtClean="0">
                <a:solidFill>
                  <a:schemeClr val="tx2"/>
                </a:solidFill>
                <a:latin typeface="Calibri" panose="020F0502020204030204" pitchFamily="34" charset="0"/>
                <a:ea typeface="ＭＳ Ｐゴシック" charset="-128"/>
                <a:cs typeface="Calibri" panose="020F0502020204030204" pitchFamily="34" charset="0"/>
              </a:rPr>
              <a:t>Part-Load Energy Performance &amp; TAB/Commissioning Opportunities</a:t>
            </a:r>
          </a:p>
          <a:p>
            <a:pPr>
              <a:spcAft>
                <a:spcPts val="600"/>
              </a:spcAft>
            </a:pPr>
            <a:endParaRPr lang="en-US" sz="1600" b="1" dirty="0" smtClean="0">
              <a:solidFill>
                <a:schemeClr val="tx2"/>
              </a:solidFill>
              <a:latin typeface="Calibri" panose="020F0502020204030204" pitchFamily="34" charset="0"/>
              <a:ea typeface="ＭＳ Ｐゴシック" charset="-128"/>
              <a:cs typeface="Calibri" panose="020F0502020204030204" pitchFamily="34" charset="0"/>
            </a:endParaRPr>
          </a:p>
          <a:p>
            <a:pPr>
              <a:spcAft>
                <a:spcPts val="600"/>
              </a:spcAft>
            </a:pPr>
            <a:endParaRPr lang="en-US" sz="1600" b="1" dirty="0" smtClean="0">
              <a:solidFill>
                <a:schemeClr val="tx2"/>
              </a:solidFill>
              <a:latin typeface="Calibri" panose="020F0502020204030204" pitchFamily="34" charset="0"/>
              <a:ea typeface="ＭＳ Ｐゴシック" charset="-128"/>
              <a:cs typeface="Calibri" panose="020F0502020204030204" pitchFamily="34" charset="0"/>
            </a:endParaRPr>
          </a:p>
          <a:p>
            <a:pPr algn="ctr"/>
            <a:r>
              <a:rPr lang="en-US" sz="3200" b="1" dirty="0" smtClean="0">
                <a:solidFill>
                  <a:schemeClr val="tx2"/>
                </a:solidFill>
                <a:latin typeface="Calibri" panose="020F0502020204030204" pitchFamily="34" charset="0"/>
                <a:ea typeface="ＭＳ Ｐゴシック" charset="-128"/>
                <a:cs typeface="Calibri" panose="020F0502020204030204" pitchFamily="34" charset="0"/>
              </a:rPr>
              <a:t>Craig </a:t>
            </a:r>
            <a:r>
              <a:rPr lang="en-US" sz="3200" b="1" dirty="0">
                <a:solidFill>
                  <a:schemeClr val="tx2"/>
                </a:solidFill>
                <a:latin typeface="Calibri" panose="020F0502020204030204" pitchFamily="34" charset="0"/>
                <a:ea typeface="ＭＳ Ｐゴシック" charset="-128"/>
                <a:cs typeface="Calibri" panose="020F0502020204030204" pitchFamily="34" charset="0"/>
              </a:rPr>
              <a:t>Wray, </a:t>
            </a:r>
            <a:r>
              <a:rPr lang="en-US" sz="3200" b="1" dirty="0" err="1">
                <a:solidFill>
                  <a:schemeClr val="tx2"/>
                </a:solidFill>
                <a:latin typeface="Calibri" panose="020F0502020204030204" pitchFamily="34" charset="0"/>
                <a:ea typeface="ＭＳ Ｐゴシック" charset="-128"/>
                <a:cs typeface="Calibri" panose="020F0502020204030204" pitchFamily="34" charset="0"/>
              </a:rPr>
              <a:t>P.Eng</a:t>
            </a:r>
            <a:r>
              <a:rPr lang="en-US" sz="2800" b="1" dirty="0" smtClean="0">
                <a:solidFill>
                  <a:schemeClr val="tx2"/>
                </a:solidFill>
                <a:latin typeface="Calibri" panose="020F0502020204030204" pitchFamily="34" charset="0"/>
                <a:ea typeface="ＭＳ Ｐゴシック" charset="-128"/>
                <a:cs typeface="Calibri" panose="020F0502020204030204" pitchFamily="34" charset="0"/>
              </a:rPr>
              <a:t>.</a:t>
            </a:r>
          </a:p>
          <a:p>
            <a:endParaRPr lang="en-US" sz="2400" b="1" dirty="0" smtClean="0">
              <a:solidFill>
                <a:schemeClr val="tx2"/>
              </a:solidFill>
              <a:latin typeface="Calibri" panose="020F0502020204030204" pitchFamily="34" charset="0"/>
              <a:ea typeface="ＭＳ Ｐゴシック" charset="-128"/>
              <a:cs typeface="Calibri" panose="020F0502020204030204" pitchFamily="34" charset="0"/>
            </a:endParaRPr>
          </a:p>
          <a:p>
            <a:endParaRPr lang="en-US" sz="1400" b="1" dirty="0" smtClean="0">
              <a:solidFill>
                <a:schemeClr val="tx2"/>
              </a:solidFill>
              <a:latin typeface="Arial" charset="0"/>
              <a:ea typeface="ＭＳ Ｐゴシック" charset="-128"/>
              <a:cs typeface="Arial" charset="0"/>
            </a:endParaRPr>
          </a:p>
          <a:p>
            <a:pPr algn="ctr">
              <a:spcAft>
                <a:spcPts val="1200"/>
              </a:spcAft>
            </a:pPr>
            <a:r>
              <a:rPr lang="en-US" sz="2800" b="1" dirty="0" smtClean="0">
                <a:solidFill>
                  <a:schemeClr val="tx2"/>
                </a:solidFill>
                <a:latin typeface="Calibri" panose="020F0502020204030204" pitchFamily="34" charset="0"/>
                <a:ea typeface="ＭＳ Ｐゴシック" charset="-128"/>
                <a:cs typeface="Calibri" panose="020F0502020204030204" pitchFamily="34" charset="0"/>
              </a:rPr>
              <a:t>Seminar 37 - Selection and Application Considerations</a:t>
            </a:r>
            <a:br>
              <a:rPr lang="en-US" sz="2800" b="1" dirty="0" smtClean="0">
                <a:solidFill>
                  <a:schemeClr val="tx2"/>
                </a:solidFill>
                <a:latin typeface="Calibri" panose="020F0502020204030204" pitchFamily="34" charset="0"/>
                <a:ea typeface="ＭＳ Ｐゴシック" charset="-128"/>
                <a:cs typeface="Calibri" panose="020F0502020204030204" pitchFamily="34" charset="0"/>
              </a:rPr>
            </a:br>
            <a:r>
              <a:rPr lang="en-US" sz="2800" b="1" dirty="0" smtClean="0">
                <a:solidFill>
                  <a:schemeClr val="tx2"/>
                </a:solidFill>
                <a:latin typeface="Calibri" panose="020F0502020204030204" pitchFamily="34" charset="0"/>
                <a:ea typeface="ＭＳ Ｐゴシック" charset="-128"/>
                <a:cs typeface="Calibri" panose="020F0502020204030204" pitchFamily="34" charset="0"/>
              </a:rPr>
              <a:t>of Fans Used in Variable Air Volume Systems</a:t>
            </a:r>
          </a:p>
          <a:p>
            <a:pPr algn="ctr">
              <a:spcAft>
                <a:spcPts val="600"/>
              </a:spcAft>
            </a:pPr>
            <a:r>
              <a:rPr lang="en-US" sz="2400" b="1" dirty="0" smtClean="0">
                <a:solidFill>
                  <a:schemeClr val="tx2"/>
                </a:solidFill>
                <a:latin typeface="Calibri" panose="020F0502020204030204" pitchFamily="34" charset="0"/>
                <a:ea typeface="ＭＳ Ｐゴシック" charset="-128"/>
                <a:cs typeface="Calibri" panose="020F0502020204030204" pitchFamily="34" charset="0"/>
              </a:rPr>
              <a:t>25 June 2018</a:t>
            </a:r>
            <a:endParaRPr lang="en-US" sz="2400" b="1" dirty="0">
              <a:solidFill>
                <a:schemeClr val="tx2"/>
              </a:solidFill>
              <a:latin typeface="Calibri" panose="020F0502020204030204" pitchFamily="34" charset="0"/>
              <a:ea typeface="ＭＳ Ｐゴシック" charset="-128"/>
              <a:cs typeface="Calibri" panose="020F0502020204030204" pitchFamily="34" charset="0"/>
            </a:endParaRPr>
          </a:p>
        </p:txBody>
      </p:sp>
      <p:sp>
        <p:nvSpPr>
          <p:cNvPr id="3" name="TextBox 2"/>
          <p:cNvSpPr txBox="1"/>
          <p:nvPr/>
        </p:nvSpPr>
        <p:spPr>
          <a:xfrm>
            <a:off x="0" y="514988"/>
            <a:ext cx="9144000" cy="523220"/>
          </a:xfrm>
          <a:prstGeom prst="rect">
            <a:avLst/>
          </a:prstGeom>
          <a:noFill/>
        </p:spPr>
        <p:txBody>
          <a:bodyPr wrap="square" rtlCol="0">
            <a:spAutoFit/>
          </a:bodyPr>
          <a:lstStyle/>
          <a:p>
            <a:pPr algn="ctr"/>
            <a:r>
              <a:rPr lang="en-US" sz="2800" b="1" dirty="0">
                <a:solidFill>
                  <a:schemeClr val="tx2"/>
                </a:solidFill>
                <a:latin typeface="Calibri" panose="020F0502020204030204" pitchFamily="34" charset="0"/>
                <a:ea typeface="ＭＳ Ｐゴシック" charset="-128"/>
                <a:cs typeface="Calibri" panose="020F0502020204030204" pitchFamily="34" charset="0"/>
              </a:rPr>
              <a:t>2018 </a:t>
            </a:r>
            <a:r>
              <a:rPr lang="en-US" sz="2800" b="1" dirty="0" smtClean="0">
                <a:solidFill>
                  <a:schemeClr val="tx2"/>
                </a:solidFill>
                <a:latin typeface="Calibri" panose="020F0502020204030204" pitchFamily="34" charset="0"/>
                <a:ea typeface="ＭＳ Ｐゴシック" charset="-128"/>
                <a:cs typeface="Calibri" panose="020F0502020204030204" pitchFamily="34" charset="0"/>
              </a:rPr>
              <a:t>ASHRAE Annual </a:t>
            </a:r>
            <a:r>
              <a:rPr lang="en-US" sz="2800" b="1" dirty="0">
                <a:solidFill>
                  <a:schemeClr val="tx2"/>
                </a:solidFill>
                <a:latin typeface="Calibri" panose="020F0502020204030204" pitchFamily="34" charset="0"/>
                <a:ea typeface="ＭＳ Ｐゴシック" charset="-128"/>
                <a:cs typeface="Calibri" panose="020F0502020204030204" pitchFamily="34" charset="0"/>
              </a:rPr>
              <a:t>Conference </a:t>
            </a:r>
            <a:r>
              <a:rPr lang="en-US" sz="2800" b="1" dirty="0" smtClean="0">
                <a:solidFill>
                  <a:schemeClr val="tx2"/>
                </a:solidFill>
                <a:latin typeface="Calibri" panose="020F0502020204030204" pitchFamily="34" charset="0"/>
                <a:ea typeface="ＭＳ Ｐゴシック" charset="-128"/>
                <a:cs typeface="Calibri" panose="020F0502020204030204" pitchFamily="34" charset="0"/>
              </a:rPr>
              <a:t>– Houston, TX</a:t>
            </a:r>
            <a:endParaRPr lang="en-US" sz="2800" dirty="0">
              <a:latin typeface="Calibri" panose="020F0502020204030204" pitchFamily="34" charset="0"/>
              <a:cs typeface="Calibri" panose="020F0502020204030204" pitchFamily="34" charset="0"/>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6"/>
          <p:cNvSpPr>
            <a:spLocks noGrp="1" noChangeArrowheads="1"/>
          </p:cNvSpPr>
          <p:nvPr>
            <p:ph type="title"/>
          </p:nvPr>
        </p:nvSpPr>
        <p:spPr>
          <a:xfrm>
            <a:off x="125413" y="274320"/>
            <a:ext cx="8861425" cy="581025"/>
          </a:xfrm>
        </p:spPr>
        <p:txBody>
          <a:bodyPr/>
          <a:lstStyle/>
          <a:p>
            <a:pPr algn="ctr" eaLnBrk="1" hangingPunct="1"/>
            <a:r>
              <a:rPr lang="en-US" altLang="en-US" sz="4000" b="1" dirty="0" smtClean="0">
                <a:solidFill>
                  <a:schemeClr val="bg1"/>
                </a:solidFill>
                <a:latin typeface="Calibri" panose="020F0502020204030204" pitchFamily="34" charset="0"/>
                <a:cs typeface="Calibri" panose="020F0502020204030204" pitchFamily="34" charset="0"/>
              </a:rPr>
              <a:t>Learning Objectives</a:t>
            </a:r>
          </a:p>
        </p:txBody>
      </p:sp>
      <p:sp>
        <p:nvSpPr>
          <p:cNvPr id="4099" name="Rectangle 7"/>
          <p:cNvSpPr>
            <a:spLocks noGrp="1" noChangeArrowheads="1"/>
          </p:cNvSpPr>
          <p:nvPr>
            <p:ph type="body" idx="1"/>
          </p:nvPr>
        </p:nvSpPr>
        <p:spPr>
          <a:xfrm>
            <a:off x="137565" y="1351370"/>
            <a:ext cx="8876961" cy="5205288"/>
          </a:xfrm>
        </p:spPr>
        <p:txBody>
          <a:bodyPr/>
          <a:lstStyle/>
          <a:p>
            <a:pPr marL="288925" lvl="1" eaLnBrk="1" hangingPunct="1">
              <a:spcBef>
                <a:spcPts val="0"/>
              </a:spcBef>
              <a:spcAft>
                <a:spcPts val="1600"/>
              </a:spcAft>
              <a:buClr>
                <a:schemeClr val="tx1"/>
              </a:buClr>
            </a:pPr>
            <a:r>
              <a:rPr lang="en-US" altLang="en-US" sz="2400" b="1" dirty="0" smtClean="0">
                <a:solidFill>
                  <a:schemeClr val="bg1">
                    <a:lumMod val="75000"/>
                  </a:schemeClr>
                </a:solidFill>
                <a:latin typeface="Calibri" panose="020F0502020204030204" pitchFamily="34" charset="0"/>
                <a:cs typeface="Calibri" panose="020F0502020204030204" pitchFamily="34" charset="0"/>
              </a:rPr>
              <a:t>Explain </a:t>
            </a:r>
            <a:r>
              <a:rPr lang="en-US" altLang="en-US" sz="2400" b="1" dirty="0">
                <a:solidFill>
                  <a:schemeClr val="bg1">
                    <a:lumMod val="75000"/>
                  </a:schemeClr>
                </a:solidFill>
                <a:latin typeface="Calibri" panose="020F0502020204030204" pitchFamily="34" charset="0"/>
                <a:cs typeface="Calibri" panose="020F0502020204030204" pitchFamily="34" charset="0"/>
              </a:rPr>
              <a:t>the difference between systems with constant duct pressure set points and those with variable duct pressure set points for fan speed </a:t>
            </a:r>
            <a:r>
              <a:rPr lang="en-US" altLang="en-US" sz="2400" b="1" dirty="0" smtClean="0">
                <a:solidFill>
                  <a:schemeClr val="bg1">
                    <a:lumMod val="75000"/>
                  </a:schemeClr>
                </a:solidFill>
                <a:latin typeface="Calibri" panose="020F0502020204030204" pitchFamily="34" charset="0"/>
                <a:cs typeface="Calibri" panose="020F0502020204030204" pitchFamily="34" charset="0"/>
              </a:rPr>
              <a:t>control</a:t>
            </a:r>
          </a:p>
          <a:p>
            <a:pPr marL="288925" lvl="1" eaLnBrk="1" hangingPunct="1">
              <a:spcBef>
                <a:spcPts val="0"/>
              </a:spcBef>
              <a:spcAft>
                <a:spcPts val="1600"/>
              </a:spcAft>
              <a:buClr>
                <a:schemeClr val="tx1"/>
              </a:buClr>
            </a:pPr>
            <a:r>
              <a:rPr lang="en-US" altLang="en-US" sz="2400" b="1" dirty="0">
                <a:solidFill>
                  <a:schemeClr val="bg1">
                    <a:lumMod val="75000"/>
                  </a:schemeClr>
                </a:solidFill>
                <a:latin typeface="Calibri" panose="020F0502020204030204" pitchFamily="34" charset="0"/>
                <a:cs typeface="Calibri" panose="020F0502020204030204" pitchFamily="34" charset="0"/>
              </a:rPr>
              <a:t>Explain how the proposed FEG and FEI energy metrics are affected as a fan modulates speed in a VAV system application</a:t>
            </a:r>
          </a:p>
          <a:p>
            <a:pPr marL="288925" lvl="1" eaLnBrk="1" hangingPunct="1">
              <a:spcBef>
                <a:spcPts val="0"/>
              </a:spcBef>
              <a:spcAft>
                <a:spcPts val="1600"/>
              </a:spcAft>
              <a:buClr>
                <a:schemeClr val="tx1"/>
              </a:buClr>
            </a:pPr>
            <a:r>
              <a:rPr lang="en-US" altLang="en-US" sz="2400" b="1" dirty="0" smtClean="0">
                <a:solidFill>
                  <a:srgbClr val="009900"/>
                </a:solidFill>
                <a:latin typeface="Calibri" panose="020F0502020204030204" pitchFamily="34" charset="0"/>
                <a:cs typeface="Calibri" panose="020F0502020204030204" pitchFamily="34" charset="0"/>
              </a:rPr>
              <a:t>Use </a:t>
            </a:r>
            <a:r>
              <a:rPr lang="en-US" altLang="en-US" sz="2400" b="1" dirty="0">
                <a:solidFill>
                  <a:srgbClr val="009900"/>
                </a:solidFill>
                <a:latin typeface="Calibri" panose="020F0502020204030204" pitchFamily="34" charset="0"/>
                <a:cs typeface="Calibri" panose="020F0502020204030204" pitchFamily="34" charset="0"/>
              </a:rPr>
              <a:t>VAV system characteristics to estimate system efficiency and </a:t>
            </a:r>
            <a:r>
              <a:rPr lang="en-US" altLang="en-US" sz="2400" b="1" dirty="0" smtClean="0">
                <a:solidFill>
                  <a:srgbClr val="009900"/>
                </a:solidFill>
                <a:latin typeface="Calibri" panose="020F0502020204030204" pitchFamily="34" charset="0"/>
                <a:cs typeface="Calibri" panose="020F0502020204030204" pitchFamily="34" charset="0"/>
              </a:rPr>
              <a:t>power </a:t>
            </a:r>
            <a:r>
              <a:rPr lang="en-US" altLang="en-US" sz="2400" b="1" dirty="0">
                <a:solidFill>
                  <a:srgbClr val="009900"/>
                </a:solidFill>
                <a:latin typeface="Calibri" panose="020F0502020204030204" pitchFamily="34" charset="0"/>
                <a:cs typeface="Calibri" panose="020F0502020204030204" pitchFamily="34" charset="0"/>
              </a:rPr>
              <a:t>at full- and </a:t>
            </a:r>
            <a:r>
              <a:rPr lang="en-US" altLang="en-US" sz="2400" b="1" dirty="0" smtClean="0">
                <a:solidFill>
                  <a:srgbClr val="009900"/>
                </a:solidFill>
                <a:latin typeface="Calibri" panose="020F0502020204030204" pitchFamily="34" charset="0"/>
                <a:cs typeface="Calibri" panose="020F0502020204030204" pitchFamily="34" charset="0"/>
              </a:rPr>
              <a:t>part-load</a:t>
            </a:r>
            <a:endParaRPr lang="en-US" altLang="en-US" sz="2400" b="1" dirty="0">
              <a:solidFill>
                <a:srgbClr val="009900"/>
              </a:solidFill>
              <a:latin typeface="Calibri" panose="020F0502020204030204" pitchFamily="34" charset="0"/>
              <a:cs typeface="Calibri" panose="020F0502020204030204" pitchFamily="34" charset="0"/>
            </a:endParaRPr>
          </a:p>
          <a:p>
            <a:pPr marL="288925" lvl="1" eaLnBrk="1" hangingPunct="1">
              <a:spcBef>
                <a:spcPts val="0"/>
              </a:spcBef>
              <a:spcAft>
                <a:spcPts val="1800"/>
              </a:spcAft>
              <a:buClr>
                <a:schemeClr val="tx1"/>
              </a:buClr>
            </a:pPr>
            <a:r>
              <a:rPr lang="en-US" altLang="en-US" sz="2400" b="1" dirty="0" smtClean="0">
                <a:solidFill>
                  <a:srgbClr val="009900"/>
                </a:solidFill>
                <a:latin typeface="Calibri" panose="020F0502020204030204" pitchFamily="34" charset="0"/>
                <a:cs typeface="Calibri" panose="020F0502020204030204" pitchFamily="34" charset="0"/>
              </a:rPr>
              <a:t>Evaluate </a:t>
            </a:r>
            <a:r>
              <a:rPr lang="en-US" altLang="en-US" sz="2400" b="1" dirty="0">
                <a:solidFill>
                  <a:srgbClr val="009900"/>
                </a:solidFill>
                <a:latin typeface="Calibri" panose="020F0502020204030204" pitchFamily="34" charset="0"/>
                <a:cs typeface="Calibri" panose="020F0502020204030204" pitchFamily="34" charset="0"/>
              </a:rPr>
              <a:t>the effect of duct control type and setting on the fan energy consumption of variable air volume </a:t>
            </a:r>
            <a:r>
              <a:rPr lang="en-US" altLang="en-US" sz="2400" b="1" dirty="0" smtClean="0">
                <a:solidFill>
                  <a:srgbClr val="009900"/>
                </a:solidFill>
                <a:latin typeface="Calibri" panose="020F0502020204030204" pitchFamily="34" charset="0"/>
                <a:cs typeface="Calibri" panose="020F0502020204030204" pitchFamily="34" charset="0"/>
              </a:rPr>
              <a:t>systems</a:t>
            </a:r>
            <a:endParaRPr lang="en-US" altLang="en-US" sz="2400" b="1" dirty="0">
              <a:solidFill>
                <a:srgbClr val="009900"/>
              </a:solidFill>
              <a:latin typeface="Calibri" panose="020F0502020204030204" pitchFamily="34" charset="0"/>
              <a:cs typeface="Calibri" panose="020F0502020204030204" pitchFamily="34" charset="0"/>
            </a:endParaRPr>
          </a:p>
          <a:p>
            <a:pPr marL="0" indent="0" algn="ctr" eaLnBrk="1" hangingPunct="1">
              <a:spcBef>
                <a:spcPts val="0"/>
              </a:spcBef>
              <a:buFont typeface="Wingdings" pitchFamily="2" charset="2"/>
              <a:buNone/>
            </a:pPr>
            <a:endParaRPr lang="en-US" altLang="en-US" sz="2000" b="1" i="1" dirty="0">
              <a:solidFill>
                <a:schemeClr val="bg1">
                  <a:lumMod val="50000"/>
                </a:schemeClr>
              </a:solidFill>
              <a:latin typeface="Calibri" panose="020F0502020204030204" pitchFamily="34" charset="0"/>
              <a:cs typeface="Calibri" panose="020F0502020204030204" pitchFamily="34" charset="0"/>
            </a:endParaRPr>
          </a:p>
          <a:p>
            <a:pPr marL="0" indent="0" algn="ctr" eaLnBrk="1" hangingPunct="1">
              <a:buFont typeface="Wingdings" pitchFamily="2" charset="2"/>
              <a:buNone/>
            </a:pPr>
            <a:endParaRPr lang="en-US" altLang="en-US" sz="1400" i="1" dirty="0" smtClean="0">
              <a:solidFill>
                <a:schemeClr val="bg1">
                  <a:lumMod val="50000"/>
                </a:schemeClr>
              </a:solidFill>
            </a:endParaRPr>
          </a:p>
          <a:p>
            <a:pPr marL="0" indent="0" eaLnBrk="1" hangingPunct="1">
              <a:buFont typeface="Wingdings" pitchFamily="2" charset="2"/>
              <a:buNone/>
            </a:pPr>
            <a:endParaRPr lang="en-US" altLang="en-US" sz="1800" dirty="0" smtClean="0"/>
          </a:p>
        </p:txBody>
      </p:sp>
      <p:pic>
        <p:nvPicPr>
          <p:cNvPr id="4" name="Picture 3"/>
          <p:cNvPicPr>
            <a:picLocks noChangeAspect="1"/>
          </p:cNvPicPr>
          <p:nvPr/>
        </p:nvPicPr>
        <p:blipFill>
          <a:blip r:embed="rId3"/>
          <a:stretch>
            <a:fillRect/>
          </a:stretch>
        </p:blipFill>
        <p:spPr>
          <a:xfrm>
            <a:off x="2492350" y="5426984"/>
            <a:ext cx="4215950" cy="1194409"/>
          </a:xfrm>
          <a:prstGeom prst="rect">
            <a:avLst/>
          </a:prstGeom>
        </p:spPr>
      </p:pic>
    </p:spTree>
    <p:extLst>
      <p:ext uri="{BB962C8B-B14F-4D97-AF65-F5344CB8AC3E}">
        <p14:creationId xmlns:p14="http://schemas.microsoft.com/office/powerpoint/2010/main" val="285308575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6"/>
          <p:cNvSpPr>
            <a:spLocks noGrp="1" noChangeArrowheads="1"/>
          </p:cNvSpPr>
          <p:nvPr>
            <p:ph type="title"/>
          </p:nvPr>
        </p:nvSpPr>
        <p:spPr>
          <a:xfrm>
            <a:off x="117321" y="274320"/>
            <a:ext cx="8861425" cy="581025"/>
          </a:xfrm>
        </p:spPr>
        <p:txBody>
          <a:bodyPr/>
          <a:lstStyle/>
          <a:p>
            <a:pPr algn="ctr" eaLnBrk="1" hangingPunct="1"/>
            <a:r>
              <a:rPr lang="en-US" altLang="en-US" sz="4000" b="1" dirty="0" smtClean="0">
                <a:solidFill>
                  <a:schemeClr val="bg1"/>
                </a:solidFill>
                <a:latin typeface="Calibri" panose="020F0502020204030204" pitchFamily="34" charset="0"/>
                <a:cs typeface="Calibri" panose="020F0502020204030204" pitchFamily="34" charset="0"/>
              </a:rPr>
              <a:t>Presentation Outline</a:t>
            </a:r>
          </a:p>
        </p:txBody>
      </p:sp>
      <p:sp>
        <p:nvSpPr>
          <p:cNvPr id="4099" name="Rectangle 7"/>
          <p:cNvSpPr>
            <a:spLocks noGrp="1" noChangeArrowheads="1"/>
          </p:cNvSpPr>
          <p:nvPr>
            <p:ph type="body" idx="1"/>
          </p:nvPr>
        </p:nvSpPr>
        <p:spPr>
          <a:xfrm>
            <a:off x="153748" y="1448474"/>
            <a:ext cx="8860779" cy="5162718"/>
          </a:xfrm>
        </p:spPr>
        <p:txBody>
          <a:bodyPr/>
          <a:lstStyle/>
          <a:p>
            <a:pPr marL="346075" lvl="1" indent="-342900" eaLnBrk="1" hangingPunct="1">
              <a:spcBef>
                <a:spcPts val="0"/>
              </a:spcBef>
              <a:spcAft>
                <a:spcPts val="1800"/>
              </a:spcAft>
              <a:buClr>
                <a:schemeClr val="tx1"/>
              </a:buClr>
            </a:pPr>
            <a:r>
              <a:rPr lang="en-US" altLang="en-US" b="1" dirty="0" smtClean="0">
                <a:solidFill>
                  <a:schemeClr val="tx1"/>
                </a:solidFill>
                <a:latin typeface="Calibri" panose="020F0502020204030204" pitchFamily="34" charset="0"/>
                <a:cs typeface="Calibri" panose="020F0502020204030204" pitchFamily="34" charset="0"/>
              </a:rPr>
              <a:t>Describe system </a:t>
            </a:r>
            <a:r>
              <a:rPr lang="en-US" altLang="en-US" b="1" dirty="0">
                <a:solidFill>
                  <a:schemeClr val="tx1"/>
                </a:solidFill>
                <a:latin typeface="Calibri" panose="020F0502020204030204" pitchFamily="34" charset="0"/>
                <a:cs typeface="Calibri" panose="020F0502020204030204" pitchFamily="34" charset="0"/>
              </a:rPr>
              <a:t>characteristics </a:t>
            </a:r>
            <a:r>
              <a:rPr lang="en-US" altLang="en-US" b="1" dirty="0" smtClean="0">
                <a:solidFill>
                  <a:schemeClr val="tx1"/>
                </a:solidFill>
                <a:latin typeface="Calibri" panose="020F0502020204030204" pitchFamily="34" charset="0"/>
                <a:cs typeface="Calibri" panose="020F0502020204030204" pitchFamily="34" charset="0"/>
              </a:rPr>
              <a:t>and use them</a:t>
            </a:r>
            <a:br>
              <a:rPr lang="en-US" altLang="en-US" b="1" dirty="0" smtClean="0">
                <a:solidFill>
                  <a:schemeClr val="tx1"/>
                </a:solidFill>
                <a:latin typeface="Calibri" panose="020F0502020204030204" pitchFamily="34" charset="0"/>
                <a:cs typeface="Calibri" panose="020F0502020204030204" pitchFamily="34" charset="0"/>
              </a:rPr>
            </a:br>
            <a:r>
              <a:rPr lang="en-US" altLang="en-US" b="1" dirty="0" smtClean="0">
                <a:solidFill>
                  <a:schemeClr val="tx1"/>
                </a:solidFill>
                <a:latin typeface="Calibri" panose="020F0502020204030204" pitchFamily="34" charset="0"/>
                <a:cs typeface="Calibri" panose="020F0502020204030204" pitchFamily="34" charset="0"/>
              </a:rPr>
              <a:t>to estimate system efficiency &amp; input power</a:t>
            </a:r>
            <a:br>
              <a:rPr lang="en-US" altLang="en-US" b="1" dirty="0" smtClean="0">
                <a:solidFill>
                  <a:schemeClr val="tx1"/>
                </a:solidFill>
                <a:latin typeface="Calibri" panose="020F0502020204030204" pitchFamily="34" charset="0"/>
                <a:cs typeface="Calibri" panose="020F0502020204030204" pitchFamily="34" charset="0"/>
              </a:rPr>
            </a:br>
            <a:r>
              <a:rPr lang="en-US" altLang="en-US" b="1" dirty="0" smtClean="0">
                <a:solidFill>
                  <a:schemeClr val="tx1"/>
                </a:solidFill>
                <a:latin typeface="Calibri" panose="020F0502020204030204" pitchFamily="34" charset="0"/>
                <a:cs typeface="Calibri" panose="020F0502020204030204" pitchFamily="34" charset="0"/>
              </a:rPr>
              <a:t>at full- and part-load</a:t>
            </a:r>
          </a:p>
          <a:p>
            <a:pPr marL="346075" lvl="1" indent="-342900" eaLnBrk="1" hangingPunct="1">
              <a:spcBef>
                <a:spcPts val="0"/>
              </a:spcBef>
              <a:spcAft>
                <a:spcPts val="1800"/>
              </a:spcAft>
              <a:buClr>
                <a:schemeClr val="tx1"/>
              </a:buClr>
            </a:pPr>
            <a:r>
              <a:rPr lang="en-US" altLang="en-US" b="1" dirty="0" smtClean="0">
                <a:solidFill>
                  <a:schemeClr val="tx1"/>
                </a:solidFill>
                <a:latin typeface="Calibri" panose="020F0502020204030204" pitchFamily="34" charset="0"/>
                <a:cs typeface="Calibri" panose="020F0502020204030204" pitchFamily="34" charset="0"/>
              </a:rPr>
              <a:t>Estimate frequency </a:t>
            </a:r>
            <a:r>
              <a:rPr lang="en-US" altLang="en-US" b="1" dirty="0">
                <a:solidFill>
                  <a:schemeClr val="tx1"/>
                </a:solidFill>
                <a:latin typeface="Calibri" panose="020F0502020204030204" pitchFamily="34" charset="0"/>
                <a:cs typeface="Calibri" panose="020F0502020204030204" pitchFamily="34" charset="0"/>
              </a:rPr>
              <a:t>distribution of </a:t>
            </a:r>
            <a:r>
              <a:rPr lang="en-US" altLang="en-US" b="1" dirty="0" smtClean="0">
                <a:solidFill>
                  <a:schemeClr val="tx1"/>
                </a:solidFill>
                <a:latin typeface="Calibri" panose="020F0502020204030204" pitchFamily="34" charset="0"/>
                <a:cs typeface="Calibri" panose="020F0502020204030204" pitchFamily="34" charset="0"/>
              </a:rPr>
              <a:t>system part-load </a:t>
            </a:r>
            <a:r>
              <a:rPr lang="en-US" altLang="en-US" b="1" dirty="0">
                <a:solidFill>
                  <a:schemeClr val="tx1"/>
                </a:solidFill>
                <a:latin typeface="Calibri" panose="020F0502020204030204" pitchFamily="34" charset="0"/>
                <a:cs typeface="Calibri" panose="020F0502020204030204" pitchFamily="34" charset="0"/>
              </a:rPr>
              <a:t>operating hours, average efficiency, </a:t>
            </a:r>
            <a:r>
              <a:rPr lang="en-US" altLang="en-US" b="1" dirty="0" smtClean="0">
                <a:solidFill>
                  <a:schemeClr val="tx1"/>
                </a:solidFill>
                <a:latin typeface="Calibri" panose="020F0502020204030204" pitchFamily="34" charset="0"/>
                <a:cs typeface="Calibri" panose="020F0502020204030204" pitchFamily="34" charset="0"/>
              </a:rPr>
              <a:t>and </a:t>
            </a:r>
            <a:r>
              <a:rPr lang="en-US" altLang="en-US" b="1" dirty="0">
                <a:solidFill>
                  <a:schemeClr val="tx1"/>
                </a:solidFill>
                <a:latin typeface="Calibri" panose="020F0502020204030204" pitchFamily="34" charset="0"/>
                <a:cs typeface="Calibri" panose="020F0502020204030204" pitchFamily="34" charset="0"/>
              </a:rPr>
              <a:t>average power</a:t>
            </a:r>
            <a:endParaRPr lang="en-US" altLang="en-US" b="1" dirty="0" smtClean="0">
              <a:solidFill>
                <a:schemeClr val="tx1"/>
              </a:solidFill>
              <a:latin typeface="Calibri" panose="020F0502020204030204" pitchFamily="34" charset="0"/>
              <a:cs typeface="Calibri" panose="020F0502020204030204" pitchFamily="34" charset="0"/>
            </a:endParaRPr>
          </a:p>
          <a:p>
            <a:pPr marL="346075" lvl="1" indent="-342900" eaLnBrk="1" hangingPunct="1">
              <a:spcBef>
                <a:spcPts val="0"/>
              </a:spcBef>
              <a:spcAft>
                <a:spcPts val="1800"/>
              </a:spcAft>
              <a:buClr>
                <a:schemeClr val="tx1"/>
              </a:buClr>
            </a:pPr>
            <a:r>
              <a:rPr lang="en-US" altLang="en-US" b="1" dirty="0" smtClean="0">
                <a:solidFill>
                  <a:schemeClr val="tx1"/>
                </a:solidFill>
                <a:latin typeface="Calibri" panose="020F0502020204030204" pitchFamily="34" charset="0"/>
                <a:cs typeface="Calibri" panose="020F0502020204030204" pitchFamily="34" charset="0"/>
              </a:rPr>
              <a:t>TAB/</a:t>
            </a:r>
            <a:r>
              <a:rPr lang="en-US" altLang="en-US" b="1" dirty="0" err="1" smtClean="0">
                <a:solidFill>
                  <a:schemeClr val="tx1"/>
                </a:solidFill>
                <a:latin typeface="Calibri" panose="020F0502020204030204" pitchFamily="34" charset="0"/>
                <a:cs typeface="Calibri" panose="020F0502020204030204" pitchFamily="34" charset="0"/>
              </a:rPr>
              <a:t>Cx</a:t>
            </a:r>
            <a:r>
              <a:rPr lang="en-US" altLang="en-US" b="1" dirty="0" smtClean="0">
                <a:solidFill>
                  <a:schemeClr val="tx1"/>
                </a:solidFill>
                <a:latin typeface="Calibri" panose="020F0502020204030204" pitchFamily="34" charset="0"/>
                <a:cs typeface="Calibri" panose="020F0502020204030204" pitchFamily="34" charset="0"/>
              </a:rPr>
              <a:t> Opportunity: Use </a:t>
            </a:r>
            <a:r>
              <a:rPr lang="en-US" altLang="en-US" b="1" dirty="0">
                <a:solidFill>
                  <a:schemeClr val="tx1"/>
                </a:solidFill>
                <a:latin typeface="Calibri" panose="020F0502020204030204" pitchFamily="34" charset="0"/>
                <a:cs typeface="Calibri" panose="020F0502020204030204" pitchFamily="34" charset="0"/>
              </a:rPr>
              <a:t>ASHRAE Standard 215 to determine system </a:t>
            </a:r>
            <a:r>
              <a:rPr lang="en-US" altLang="en-US" b="1" dirty="0" smtClean="0">
                <a:solidFill>
                  <a:schemeClr val="tx1"/>
                </a:solidFill>
                <a:latin typeface="Calibri" panose="020F0502020204030204" pitchFamily="34" charset="0"/>
                <a:cs typeface="Calibri" panose="020F0502020204030204" pitchFamily="34" charset="0"/>
              </a:rPr>
              <a:t>airflows (inlet, outlet) &amp; leakage</a:t>
            </a:r>
          </a:p>
          <a:p>
            <a:pPr marL="346075" lvl="1" indent="-342900" eaLnBrk="1" hangingPunct="1">
              <a:spcBef>
                <a:spcPts val="0"/>
              </a:spcBef>
              <a:spcAft>
                <a:spcPts val="0"/>
              </a:spcAft>
              <a:buClr>
                <a:schemeClr val="tx1"/>
              </a:buClr>
            </a:pPr>
            <a:r>
              <a:rPr lang="en-US" altLang="en-US" b="1" dirty="0" smtClean="0">
                <a:solidFill>
                  <a:schemeClr val="tx1"/>
                </a:solidFill>
                <a:latin typeface="Calibri" panose="020F0502020204030204" pitchFamily="34" charset="0"/>
                <a:cs typeface="Calibri" panose="020F0502020204030204" pitchFamily="34" charset="0"/>
              </a:rPr>
              <a:t>Understand impacts </a:t>
            </a:r>
            <a:r>
              <a:rPr lang="en-US" altLang="en-US" b="1" dirty="0">
                <a:solidFill>
                  <a:schemeClr val="tx1"/>
                </a:solidFill>
                <a:latin typeface="Calibri" panose="020F0502020204030204" pitchFamily="34" charset="0"/>
                <a:cs typeface="Calibri" panose="020F0502020204030204" pitchFamily="34" charset="0"/>
              </a:rPr>
              <a:t>of </a:t>
            </a:r>
            <a:r>
              <a:rPr lang="en-US" altLang="en-US" b="1" dirty="0" smtClean="0">
                <a:solidFill>
                  <a:schemeClr val="tx1"/>
                </a:solidFill>
                <a:latin typeface="Calibri" panose="020F0502020204030204" pitchFamily="34" charset="0"/>
                <a:cs typeface="Calibri" panose="020F0502020204030204" pitchFamily="34" charset="0"/>
              </a:rPr>
              <a:t>system </a:t>
            </a:r>
            <a:r>
              <a:rPr lang="en-US" altLang="en-US" b="1" dirty="0">
                <a:solidFill>
                  <a:schemeClr val="tx1"/>
                </a:solidFill>
                <a:latin typeface="Calibri" panose="020F0502020204030204" pitchFamily="34" charset="0"/>
                <a:cs typeface="Calibri" panose="020F0502020204030204" pitchFamily="34" charset="0"/>
              </a:rPr>
              <a:t>air leakage </a:t>
            </a:r>
            <a:r>
              <a:rPr lang="en-US" altLang="en-US" b="1" dirty="0" smtClean="0">
                <a:solidFill>
                  <a:schemeClr val="tx1"/>
                </a:solidFill>
                <a:latin typeface="Calibri" panose="020F0502020204030204" pitchFamily="34" charset="0"/>
                <a:cs typeface="Calibri" panose="020F0502020204030204" pitchFamily="34" charset="0"/>
              </a:rPr>
              <a:t>and duct static pressure reset on </a:t>
            </a:r>
            <a:r>
              <a:rPr lang="en-US" altLang="en-US" b="1" dirty="0">
                <a:solidFill>
                  <a:schemeClr val="tx1"/>
                </a:solidFill>
                <a:latin typeface="Calibri" panose="020F0502020204030204" pitchFamily="34" charset="0"/>
                <a:cs typeface="Calibri" panose="020F0502020204030204" pitchFamily="34" charset="0"/>
              </a:rPr>
              <a:t>energy </a:t>
            </a:r>
            <a:r>
              <a:rPr lang="en-US" altLang="en-US" b="1" dirty="0" smtClean="0">
                <a:solidFill>
                  <a:schemeClr val="tx1"/>
                </a:solidFill>
                <a:latin typeface="Calibri" panose="020F0502020204030204" pitchFamily="34" charset="0"/>
                <a:cs typeface="Calibri" panose="020F0502020204030204" pitchFamily="34" charset="0"/>
              </a:rPr>
              <a:t>performance</a:t>
            </a:r>
          </a:p>
        </p:txBody>
      </p:sp>
    </p:spTree>
    <p:extLst>
      <p:ext uri="{BB962C8B-B14F-4D97-AF65-F5344CB8AC3E}">
        <p14:creationId xmlns:p14="http://schemas.microsoft.com/office/powerpoint/2010/main" val="205795570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6"/>
          <p:cNvSpPr>
            <a:spLocks noGrp="1" noChangeArrowheads="1"/>
          </p:cNvSpPr>
          <p:nvPr>
            <p:ph type="title"/>
          </p:nvPr>
        </p:nvSpPr>
        <p:spPr>
          <a:xfrm>
            <a:off x="125413" y="274320"/>
            <a:ext cx="8861425" cy="581025"/>
          </a:xfrm>
        </p:spPr>
        <p:txBody>
          <a:bodyPr/>
          <a:lstStyle/>
          <a:p>
            <a:pPr algn="ctr" eaLnBrk="1" hangingPunct="1"/>
            <a:r>
              <a:rPr lang="en-US" altLang="en-US" sz="4000" b="1" dirty="0" smtClean="0">
                <a:solidFill>
                  <a:schemeClr val="bg1"/>
                </a:solidFill>
                <a:latin typeface="Calibri" panose="020F0502020204030204" pitchFamily="34" charset="0"/>
                <a:cs typeface="Calibri" panose="020F0502020204030204" pitchFamily="34" charset="0"/>
              </a:rPr>
              <a:t>Acknowledgements</a:t>
            </a:r>
          </a:p>
        </p:txBody>
      </p:sp>
      <p:sp>
        <p:nvSpPr>
          <p:cNvPr id="4099" name="Rectangle 7"/>
          <p:cNvSpPr>
            <a:spLocks noGrp="1" noChangeArrowheads="1"/>
          </p:cNvSpPr>
          <p:nvPr>
            <p:ph type="body" idx="1"/>
          </p:nvPr>
        </p:nvSpPr>
        <p:spPr>
          <a:xfrm>
            <a:off x="287338" y="1650775"/>
            <a:ext cx="8656637" cy="4944234"/>
          </a:xfrm>
        </p:spPr>
        <p:txBody>
          <a:bodyPr/>
          <a:lstStyle/>
          <a:p>
            <a:pPr marL="346075" lvl="1" indent="-342900" eaLnBrk="1" hangingPunct="1">
              <a:spcBef>
                <a:spcPts val="0"/>
              </a:spcBef>
              <a:spcAft>
                <a:spcPts val="1800"/>
              </a:spcAft>
              <a:buClr>
                <a:schemeClr val="tx1"/>
              </a:buClr>
            </a:pPr>
            <a:r>
              <a:rPr lang="en-US" altLang="en-US" b="1" dirty="0" smtClean="0">
                <a:solidFill>
                  <a:schemeClr val="tx1"/>
                </a:solidFill>
                <a:latin typeface="Calibri" panose="020F0502020204030204" pitchFamily="34" charset="0"/>
                <a:cs typeface="Calibri" panose="020F0502020204030204" pitchFamily="34" charset="0"/>
              </a:rPr>
              <a:t>California </a:t>
            </a:r>
            <a:r>
              <a:rPr lang="en-US" altLang="en-US" b="1" dirty="0">
                <a:solidFill>
                  <a:schemeClr val="tx1"/>
                </a:solidFill>
                <a:latin typeface="Calibri" panose="020F0502020204030204" pitchFamily="34" charset="0"/>
                <a:cs typeface="Calibri" panose="020F0502020204030204" pitchFamily="34" charset="0"/>
              </a:rPr>
              <a:t>Energy Commission</a:t>
            </a:r>
            <a:br>
              <a:rPr lang="en-US" altLang="en-US" b="1" dirty="0">
                <a:solidFill>
                  <a:schemeClr val="tx1"/>
                </a:solidFill>
                <a:latin typeface="Calibri" panose="020F0502020204030204" pitchFamily="34" charset="0"/>
                <a:cs typeface="Calibri" panose="020F0502020204030204" pitchFamily="34" charset="0"/>
              </a:rPr>
            </a:br>
            <a:r>
              <a:rPr lang="en-US" altLang="en-US" b="1" dirty="0">
                <a:solidFill>
                  <a:schemeClr val="tx1"/>
                </a:solidFill>
                <a:latin typeface="Calibri" panose="020F0502020204030204" pitchFamily="34" charset="0"/>
                <a:cs typeface="Calibri" panose="020F0502020204030204" pitchFamily="34" charset="0"/>
              </a:rPr>
              <a:t>Public Interest Energy Research Program</a:t>
            </a:r>
          </a:p>
          <a:p>
            <a:pPr marL="346075" lvl="1" indent="-342900" eaLnBrk="1" hangingPunct="1">
              <a:spcBef>
                <a:spcPts val="0"/>
              </a:spcBef>
              <a:spcAft>
                <a:spcPts val="1800"/>
              </a:spcAft>
              <a:buClr>
                <a:schemeClr val="tx1"/>
              </a:buClr>
            </a:pPr>
            <a:r>
              <a:rPr lang="en-US" altLang="en-US" b="1" dirty="0" smtClean="0">
                <a:solidFill>
                  <a:schemeClr val="tx1"/>
                </a:solidFill>
                <a:latin typeface="Calibri" panose="020F0502020204030204" pitchFamily="34" charset="0"/>
                <a:cs typeface="Calibri" panose="020F0502020204030204" pitchFamily="34" charset="0"/>
              </a:rPr>
              <a:t>U.S. Department of Energy</a:t>
            </a:r>
            <a:br>
              <a:rPr lang="en-US" altLang="en-US" b="1" dirty="0" smtClean="0">
                <a:solidFill>
                  <a:schemeClr val="tx1"/>
                </a:solidFill>
                <a:latin typeface="Calibri" panose="020F0502020204030204" pitchFamily="34" charset="0"/>
                <a:cs typeface="Calibri" panose="020F0502020204030204" pitchFamily="34" charset="0"/>
              </a:rPr>
            </a:br>
            <a:r>
              <a:rPr lang="en-US" altLang="en-US" b="1" dirty="0" smtClean="0">
                <a:solidFill>
                  <a:schemeClr val="tx1"/>
                </a:solidFill>
                <a:latin typeface="Calibri" panose="020F0502020204030204" pitchFamily="34" charset="0"/>
                <a:cs typeface="Calibri" panose="020F0502020204030204" pitchFamily="34" charset="0"/>
              </a:rPr>
              <a:t>Office </a:t>
            </a:r>
            <a:r>
              <a:rPr lang="en-US" altLang="en-US" b="1" dirty="0">
                <a:solidFill>
                  <a:schemeClr val="tx1"/>
                </a:solidFill>
                <a:latin typeface="Calibri" panose="020F0502020204030204" pitchFamily="34" charset="0"/>
                <a:cs typeface="Calibri" panose="020F0502020204030204" pitchFamily="34" charset="0"/>
              </a:rPr>
              <a:t>of Energy Efficiency &amp; Renewable Energy</a:t>
            </a:r>
            <a:endParaRPr lang="en-US" altLang="en-US" b="1" dirty="0" smtClean="0">
              <a:solidFill>
                <a:schemeClr val="tx1"/>
              </a:solidFill>
              <a:latin typeface="Calibri" panose="020F0502020204030204" pitchFamily="34" charset="0"/>
              <a:cs typeface="Calibri" panose="020F0502020204030204" pitchFamily="34" charset="0"/>
            </a:endParaRPr>
          </a:p>
          <a:p>
            <a:pPr marL="346075" lvl="1" indent="-342900" eaLnBrk="1" hangingPunct="1">
              <a:spcBef>
                <a:spcPts val="0"/>
              </a:spcBef>
              <a:spcAft>
                <a:spcPts val="1800"/>
              </a:spcAft>
              <a:buClr>
                <a:schemeClr val="tx1"/>
              </a:buClr>
            </a:pPr>
            <a:r>
              <a:rPr lang="en-US" altLang="en-US" b="1" dirty="0">
                <a:solidFill>
                  <a:schemeClr val="tx1"/>
                </a:solidFill>
                <a:latin typeface="Calibri" panose="020F0502020204030204" pitchFamily="34" charset="0"/>
                <a:cs typeface="Calibri" panose="020F0502020204030204" pitchFamily="34" charset="0"/>
              </a:rPr>
              <a:t>Lawrence Berkeley National </a:t>
            </a:r>
            <a:r>
              <a:rPr lang="en-US" altLang="en-US" b="1" dirty="0" smtClean="0">
                <a:solidFill>
                  <a:schemeClr val="tx1"/>
                </a:solidFill>
                <a:latin typeface="Calibri" panose="020F0502020204030204" pitchFamily="34" charset="0"/>
                <a:cs typeface="Calibri" panose="020F0502020204030204" pitchFamily="34" charset="0"/>
              </a:rPr>
              <a:t>Laboratory</a:t>
            </a:r>
            <a:br>
              <a:rPr lang="en-US" altLang="en-US" b="1" dirty="0" smtClean="0">
                <a:solidFill>
                  <a:schemeClr val="tx1"/>
                </a:solidFill>
                <a:latin typeface="Calibri" panose="020F0502020204030204" pitchFamily="34" charset="0"/>
                <a:cs typeface="Calibri" panose="020F0502020204030204" pitchFamily="34" charset="0"/>
              </a:rPr>
            </a:br>
            <a:r>
              <a:rPr lang="en-US" altLang="en-US" b="1" dirty="0" smtClean="0">
                <a:solidFill>
                  <a:schemeClr val="tx1"/>
                </a:solidFill>
                <a:latin typeface="Calibri" panose="020F0502020204030204" pitchFamily="34" charset="0"/>
                <a:cs typeface="Calibri" panose="020F0502020204030204" pitchFamily="34" charset="0"/>
              </a:rPr>
              <a:t>Energy Technologies Area</a:t>
            </a:r>
            <a:endParaRPr lang="en-US" altLang="en-US" b="1" dirty="0">
              <a:solidFill>
                <a:schemeClr val="tx1"/>
              </a:solidFill>
              <a:latin typeface="Calibri" panose="020F0502020204030204" pitchFamily="34" charset="0"/>
              <a:cs typeface="Calibri" panose="020F0502020204030204" pitchFamily="34" charset="0"/>
            </a:endParaRPr>
          </a:p>
          <a:p>
            <a:pPr marL="346075" lvl="1" indent="-342900" eaLnBrk="1" hangingPunct="1">
              <a:spcBef>
                <a:spcPts val="0"/>
              </a:spcBef>
              <a:spcAft>
                <a:spcPts val="1800"/>
              </a:spcAft>
              <a:buClr>
                <a:schemeClr val="tx1"/>
              </a:buClr>
            </a:pPr>
            <a:r>
              <a:rPr lang="en-US" altLang="en-US" b="1" dirty="0" smtClean="0">
                <a:solidFill>
                  <a:schemeClr val="tx1"/>
                </a:solidFill>
                <a:latin typeface="Calibri" panose="020F0502020204030204" pitchFamily="34" charset="0"/>
                <a:cs typeface="Calibri" panose="020F0502020204030204" pitchFamily="34" charset="0"/>
              </a:rPr>
              <a:t>Thomas Properties Group / Able Engineering Services</a:t>
            </a:r>
            <a:endParaRPr lang="en-US" altLang="en-US" b="1" dirty="0">
              <a:solidFill>
                <a:schemeClr val="tx1"/>
              </a:solidFill>
              <a:latin typeface="Calibri" panose="020F0502020204030204" pitchFamily="34" charset="0"/>
              <a:cs typeface="Calibri" panose="020F0502020204030204" pitchFamily="34" charset="0"/>
            </a:endParaRPr>
          </a:p>
          <a:p>
            <a:pPr marL="346075" lvl="1" indent="-342900" eaLnBrk="1" hangingPunct="1">
              <a:spcBef>
                <a:spcPts val="0"/>
              </a:spcBef>
              <a:buClr>
                <a:schemeClr val="tx1"/>
              </a:buClr>
            </a:pPr>
            <a:r>
              <a:rPr lang="en-US" altLang="en-US" b="1" dirty="0" smtClean="0">
                <a:solidFill>
                  <a:schemeClr val="tx1"/>
                </a:solidFill>
                <a:latin typeface="Calibri" panose="020F0502020204030204" pitchFamily="34" charset="0"/>
                <a:cs typeface="Calibri" panose="020F0502020204030204" pitchFamily="34" charset="0"/>
              </a:rPr>
              <a:t>Federspiel Controls / </a:t>
            </a:r>
            <a:r>
              <a:rPr lang="en-US" altLang="en-US" b="1" dirty="0" err="1" smtClean="0">
                <a:solidFill>
                  <a:schemeClr val="tx1"/>
                </a:solidFill>
                <a:latin typeface="Calibri" panose="020F0502020204030204" pitchFamily="34" charset="0"/>
                <a:cs typeface="Calibri" panose="020F0502020204030204" pitchFamily="34" charset="0"/>
              </a:rPr>
              <a:t>Vigilent</a:t>
            </a:r>
            <a:r>
              <a:rPr lang="en-US" altLang="en-US" b="1" dirty="0" smtClean="0">
                <a:solidFill>
                  <a:schemeClr val="tx1"/>
                </a:solidFill>
                <a:latin typeface="Calibri" panose="020F0502020204030204" pitchFamily="34" charset="0"/>
                <a:cs typeface="Calibri" panose="020F0502020204030204" pitchFamily="34" charset="0"/>
              </a:rPr>
              <a:t> Corporation</a:t>
            </a:r>
          </a:p>
        </p:txBody>
      </p:sp>
    </p:spTree>
    <p:extLst>
      <p:ext uri="{BB962C8B-B14F-4D97-AF65-F5344CB8AC3E}">
        <p14:creationId xmlns:p14="http://schemas.microsoft.com/office/powerpoint/2010/main" val="233691347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6"/>
          <p:cNvSpPr>
            <a:spLocks noGrp="1" noChangeArrowheads="1"/>
          </p:cNvSpPr>
          <p:nvPr>
            <p:ph type="title"/>
          </p:nvPr>
        </p:nvSpPr>
        <p:spPr>
          <a:xfrm>
            <a:off x="117321" y="274320"/>
            <a:ext cx="8861425" cy="581025"/>
          </a:xfrm>
        </p:spPr>
        <p:txBody>
          <a:bodyPr/>
          <a:lstStyle/>
          <a:p>
            <a:pPr algn="ctr" eaLnBrk="1" hangingPunct="1"/>
            <a:r>
              <a:rPr lang="en-US" altLang="en-US" sz="4000" b="1" dirty="0" smtClean="0">
                <a:solidFill>
                  <a:schemeClr val="bg1"/>
                </a:solidFill>
                <a:latin typeface="Calibri" panose="020F0502020204030204" pitchFamily="34" charset="0"/>
                <a:cs typeface="Calibri" panose="020F0502020204030204" pitchFamily="34" charset="0"/>
              </a:rPr>
              <a:t>Presentation Outline</a:t>
            </a:r>
          </a:p>
        </p:txBody>
      </p:sp>
      <p:sp>
        <p:nvSpPr>
          <p:cNvPr id="4099" name="Rectangle 7"/>
          <p:cNvSpPr>
            <a:spLocks noGrp="1" noChangeArrowheads="1"/>
          </p:cNvSpPr>
          <p:nvPr>
            <p:ph type="body" idx="1"/>
          </p:nvPr>
        </p:nvSpPr>
        <p:spPr>
          <a:xfrm>
            <a:off x="153748" y="1448474"/>
            <a:ext cx="8860779" cy="5162718"/>
          </a:xfrm>
        </p:spPr>
        <p:txBody>
          <a:bodyPr/>
          <a:lstStyle/>
          <a:p>
            <a:pPr marL="346075" lvl="1" indent="-342900" eaLnBrk="1" hangingPunct="1">
              <a:spcBef>
                <a:spcPts val="0"/>
              </a:spcBef>
              <a:spcAft>
                <a:spcPts val="1800"/>
              </a:spcAft>
              <a:buClr>
                <a:schemeClr val="tx1"/>
              </a:buClr>
            </a:pPr>
            <a:r>
              <a:rPr lang="en-US" altLang="en-US" b="1" dirty="0" smtClean="0">
                <a:solidFill>
                  <a:schemeClr val="tx1"/>
                </a:solidFill>
                <a:latin typeface="Calibri" panose="020F0502020204030204" pitchFamily="34" charset="0"/>
                <a:cs typeface="Calibri" panose="020F0502020204030204" pitchFamily="34" charset="0"/>
              </a:rPr>
              <a:t>Describe system </a:t>
            </a:r>
            <a:r>
              <a:rPr lang="en-US" altLang="en-US" b="1" dirty="0">
                <a:solidFill>
                  <a:schemeClr val="tx1"/>
                </a:solidFill>
                <a:latin typeface="Calibri" panose="020F0502020204030204" pitchFamily="34" charset="0"/>
                <a:cs typeface="Calibri" panose="020F0502020204030204" pitchFamily="34" charset="0"/>
              </a:rPr>
              <a:t>characteristics </a:t>
            </a:r>
            <a:r>
              <a:rPr lang="en-US" altLang="en-US" b="1" dirty="0" smtClean="0">
                <a:solidFill>
                  <a:schemeClr val="tx1"/>
                </a:solidFill>
                <a:latin typeface="Calibri" panose="020F0502020204030204" pitchFamily="34" charset="0"/>
                <a:cs typeface="Calibri" panose="020F0502020204030204" pitchFamily="34" charset="0"/>
              </a:rPr>
              <a:t>and use them</a:t>
            </a:r>
            <a:br>
              <a:rPr lang="en-US" altLang="en-US" b="1" dirty="0" smtClean="0">
                <a:solidFill>
                  <a:schemeClr val="tx1"/>
                </a:solidFill>
                <a:latin typeface="Calibri" panose="020F0502020204030204" pitchFamily="34" charset="0"/>
                <a:cs typeface="Calibri" panose="020F0502020204030204" pitchFamily="34" charset="0"/>
              </a:rPr>
            </a:br>
            <a:r>
              <a:rPr lang="en-US" altLang="en-US" b="1" dirty="0" smtClean="0">
                <a:solidFill>
                  <a:schemeClr val="tx1"/>
                </a:solidFill>
                <a:latin typeface="Calibri" panose="020F0502020204030204" pitchFamily="34" charset="0"/>
                <a:cs typeface="Calibri" panose="020F0502020204030204" pitchFamily="34" charset="0"/>
              </a:rPr>
              <a:t>to estimate system efficiency &amp; input power at</a:t>
            </a:r>
            <a:br>
              <a:rPr lang="en-US" altLang="en-US" b="1" dirty="0" smtClean="0">
                <a:solidFill>
                  <a:schemeClr val="tx1"/>
                </a:solidFill>
                <a:latin typeface="Calibri" panose="020F0502020204030204" pitchFamily="34" charset="0"/>
                <a:cs typeface="Calibri" panose="020F0502020204030204" pitchFamily="34" charset="0"/>
              </a:rPr>
            </a:br>
            <a:r>
              <a:rPr lang="en-US" altLang="en-US" b="1" dirty="0" smtClean="0">
                <a:solidFill>
                  <a:schemeClr val="tx1"/>
                </a:solidFill>
                <a:latin typeface="Calibri" panose="020F0502020204030204" pitchFamily="34" charset="0"/>
                <a:cs typeface="Calibri" panose="020F0502020204030204" pitchFamily="34" charset="0"/>
              </a:rPr>
              <a:t>full- and part-load</a:t>
            </a:r>
          </a:p>
          <a:p>
            <a:pPr marL="346075" lvl="1" indent="-342900" eaLnBrk="1" hangingPunct="1">
              <a:spcBef>
                <a:spcPts val="0"/>
              </a:spcBef>
              <a:spcAft>
                <a:spcPts val="1800"/>
              </a:spcAft>
              <a:buClr>
                <a:schemeClr val="tx1"/>
              </a:buClr>
            </a:pPr>
            <a:r>
              <a:rPr lang="en-US" altLang="en-US" b="1" dirty="0" smtClean="0">
                <a:solidFill>
                  <a:schemeClr val="bg1">
                    <a:lumMod val="85000"/>
                  </a:schemeClr>
                </a:solidFill>
                <a:latin typeface="Calibri" panose="020F0502020204030204" pitchFamily="34" charset="0"/>
                <a:cs typeface="Calibri" panose="020F0502020204030204" pitchFamily="34" charset="0"/>
              </a:rPr>
              <a:t>Estimate frequency </a:t>
            </a:r>
            <a:r>
              <a:rPr lang="en-US" altLang="en-US" b="1" dirty="0">
                <a:solidFill>
                  <a:schemeClr val="bg1">
                    <a:lumMod val="85000"/>
                  </a:schemeClr>
                </a:solidFill>
                <a:latin typeface="Calibri" panose="020F0502020204030204" pitchFamily="34" charset="0"/>
                <a:cs typeface="Calibri" panose="020F0502020204030204" pitchFamily="34" charset="0"/>
              </a:rPr>
              <a:t>distribution of </a:t>
            </a:r>
            <a:r>
              <a:rPr lang="en-US" altLang="en-US" b="1" dirty="0" smtClean="0">
                <a:solidFill>
                  <a:schemeClr val="bg1">
                    <a:lumMod val="85000"/>
                  </a:schemeClr>
                </a:solidFill>
                <a:latin typeface="Calibri" panose="020F0502020204030204" pitchFamily="34" charset="0"/>
                <a:cs typeface="Calibri" panose="020F0502020204030204" pitchFamily="34" charset="0"/>
              </a:rPr>
              <a:t>system part-load </a:t>
            </a:r>
            <a:r>
              <a:rPr lang="en-US" altLang="en-US" b="1" dirty="0">
                <a:solidFill>
                  <a:schemeClr val="bg1">
                    <a:lumMod val="85000"/>
                  </a:schemeClr>
                </a:solidFill>
                <a:latin typeface="Calibri" panose="020F0502020204030204" pitchFamily="34" charset="0"/>
                <a:cs typeface="Calibri" panose="020F0502020204030204" pitchFamily="34" charset="0"/>
              </a:rPr>
              <a:t>operating hours, average efficiency, </a:t>
            </a:r>
            <a:r>
              <a:rPr lang="en-US" altLang="en-US" b="1" dirty="0" smtClean="0">
                <a:solidFill>
                  <a:schemeClr val="bg1">
                    <a:lumMod val="85000"/>
                  </a:schemeClr>
                </a:solidFill>
                <a:latin typeface="Calibri" panose="020F0502020204030204" pitchFamily="34" charset="0"/>
                <a:cs typeface="Calibri" panose="020F0502020204030204" pitchFamily="34" charset="0"/>
              </a:rPr>
              <a:t>and </a:t>
            </a:r>
            <a:r>
              <a:rPr lang="en-US" altLang="en-US" b="1" dirty="0">
                <a:solidFill>
                  <a:schemeClr val="bg1">
                    <a:lumMod val="85000"/>
                  </a:schemeClr>
                </a:solidFill>
                <a:latin typeface="Calibri" panose="020F0502020204030204" pitchFamily="34" charset="0"/>
                <a:cs typeface="Calibri" panose="020F0502020204030204" pitchFamily="34" charset="0"/>
              </a:rPr>
              <a:t>average power</a:t>
            </a:r>
            <a:endParaRPr lang="en-US" altLang="en-US" b="1" dirty="0" smtClean="0">
              <a:solidFill>
                <a:schemeClr val="bg1">
                  <a:lumMod val="85000"/>
                </a:schemeClr>
              </a:solidFill>
              <a:latin typeface="Calibri" panose="020F0502020204030204" pitchFamily="34" charset="0"/>
              <a:cs typeface="Calibri" panose="020F0502020204030204" pitchFamily="34" charset="0"/>
            </a:endParaRPr>
          </a:p>
          <a:p>
            <a:pPr marL="346075" lvl="1" indent="-342900" eaLnBrk="1" hangingPunct="1">
              <a:spcBef>
                <a:spcPts val="0"/>
              </a:spcBef>
              <a:spcAft>
                <a:spcPts val="1800"/>
              </a:spcAft>
              <a:buClr>
                <a:schemeClr val="tx1"/>
              </a:buClr>
            </a:pPr>
            <a:r>
              <a:rPr lang="en-US" altLang="en-US" b="1" dirty="0" smtClean="0">
                <a:solidFill>
                  <a:schemeClr val="bg1">
                    <a:lumMod val="85000"/>
                  </a:schemeClr>
                </a:solidFill>
                <a:latin typeface="Calibri" panose="020F0502020204030204" pitchFamily="34" charset="0"/>
                <a:cs typeface="Calibri" panose="020F0502020204030204" pitchFamily="34" charset="0"/>
              </a:rPr>
              <a:t>TAB/</a:t>
            </a:r>
            <a:r>
              <a:rPr lang="en-US" altLang="en-US" b="1" dirty="0" err="1" smtClean="0">
                <a:solidFill>
                  <a:schemeClr val="bg1">
                    <a:lumMod val="85000"/>
                  </a:schemeClr>
                </a:solidFill>
                <a:latin typeface="Calibri" panose="020F0502020204030204" pitchFamily="34" charset="0"/>
                <a:cs typeface="Calibri" panose="020F0502020204030204" pitchFamily="34" charset="0"/>
              </a:rPr>
              <a:t>Cx</a:t>
            </a:r>
            <a:r>
              <a:rPr lang="en-US" altLang="en-US" b="1" dirty="0" smtClean="0">
                <a:solidFill>
                  <a:schemeClr val="bg1">
                    <a:lumMod val="85000"/>
                  </a:schemeClr>
                </a:solidFill>
                <a:latin typeface="Calibri" panose="020F0502020204030204" pitchFamily="34" charset="0"/>
                <a:cs typeface="Calibri" panose="020F0502020204030204" pitchFamily="34" charset="0"/>
              </a:rPr>
              <a:t> Opportunity: Use </a:t>
            </a:r>
            <a:r>
              <a:rPr lang="en-US" altLang="en-US" b="1" dirty="0">
                <a:solidFill>
                  <a:schemeClr val="bg1">
                    <a:lumMod val="85000"/>
                  </a:schemeClr>
                </a:solidFill>
                <a:latin typeface="Calibri" panose="020F0502020204030204" pitchFamily="34" charset="0"/>
                <a:cs typeface="Calibri" panose="020F0502020204030204" pitchFamily="34" charset="0"/>
              </a:rPr>
              <a:t>ASHRAE Standard 215 to determine system </a:t>
            </a:r>
            <a:r>
              <a:rPr lang="en-US" altLang="en-US" b="1" dirty="0" smtClean="0">
                <a:solidFill>
                  <a:schemeClr val="bg1">
                    <a:lumMod val="85000"/>
                  </a:schemeClr>
                </a:solidFill>
                <a:latin typeface="Calibri" panose="020F0502020204030204" pitchFamily="34" charset="0"/>
                <a:cs typeface="Calibri" panose="020F0502020204030204" pitchFamily="34" charset="0"/>
              </a:rPr>
              <a:t>airflows (inlet, outlet) &amp; leakage</a:t>
            </a:r>
          </a:p>
          <a:p>
            <a:pPr marL="346075" lvl="1" indent="-342900" eaLnBrk="1" hangingPunct="1">
              <a:spcBef>
                <a:spcPts val="0"/>
              </a:spcBef>
              <a:spcAft>
                <a:spcPts val="0"/>
              </a:spcAft>
              <a:buClr>
                <a:schemeClr val="tx1"/>
              </a:buClr>
            </a:pPr>
            <a:r>
              <a:rPr lang="en-US" altLang="en-US" b="1" dirty="0" smtClean="0">
                <a:solidFill>
                  <a:schemeClr val="bg1">
                    <a:lumMod val="85000"/>
                  </a:schemeClr>
                </a:solidFill>
                <a:latin typeface="Calibri" panose="020F0502020204030204" pitchFamily="34" charset="0"/>
                <a:cs typeface="Calibri" panose="020F0502020204030204" pitchFamily="34" charset="0"/>
              </a:rPr>
              <a:t>Understand impacts </a:t>
            </a:r>
            <a:r>
              <a:rPr lang="en-US" altLang="en-US" b="1" dirty="0">
                <a:solidFill>
                  <a:schemeClr val="bg1">
                    <a:lumMod val="85000"/>
                  </a:schemeClr>
                </a:solidFill>
                <a:latin typeface="Calibri" panose="020F0502020204030204" pitchFamily="34" charset="0"/>
                <a:cs typeface="Calibri" panose="020F0502020204030204" pitchFamily="34" charset="0"/>
              </a:rPr>
              <a:t>of </a:t>
            </a:r>
            <a:r>
              <a:rPr lang="en-US" altLang="en-US" b="1" dirty="0" smtClean="0">
                <a:solidFill>
                  <a:schemeClr val="bg1">
                    <a:lumMod val="85000"/>
                  </a:schemeClr>
                </a:solidFill>
                <a:latin typeface="Calibri" panose="020F0502020204030204" pitchFamily="34" charset="0"/>
                <a:cs typeface="Calibri" panose="020F0502020204030204" pitchFamily="34" charset="0"/>
              </a:rPr>
              <a:t>system </a:t>
            </a:r>
            <a:r>
              <a:rPr lang="en-US" altLang="en-US" b="1" dirty="0">
                <a:solidFill>
                  <a:schemeClr val="bg1">
                    <a:lumMod val="85000"/>
                  </a:schemeClr>
                </a:solidFill>
                <a:latin typeface="Calibri" panose="020F0502020204030204" pitchFamily="34" charset="0"/>
                <a:cs typeface="Calibri" panose="020F0502020204030204" pitchFamily="34" charset="0"/>
              </a:rPr>
              <a:t>air leakage </a:t>
            </a:r>
            <a:r>
              <a:rPr lang="en-US" altLang="en-US" b="1" dirty="0" smtClean="0">
                <a:solidFill>
                  <a:schemeClr val="bg1">
                    <a:lumMod val="85000"/>
                  </a:schemeClr>
                </a:solidFill>
                <a:latin typeface="Calibri" panose="020F0502020204030204" pitchFamily="34" charset="0"/>
                <a:cs typeface="Calibri" panose="020F0502020204030204" pitchFamily="34" charset="0"/>
              </a:rPr>
              <a:t>and duct static pressure reset on </a:t>
            </a:r>
            <a:r>
              <a:rPr lang="en-US" altLang="en-US" b="1" dirty="0">
                <a:solidFill>
                  <a:schemeClr val="bg1">
                    <a:lumMod val="85000"/>
                  </a:schemeClr>
                </a:solidFill>
                <a:latin typeface="Calibri" panose="020F0502020204030204" pitchFamily="34" charset="0"/>
                <a:cs typeface="Calibri" panose="020F0502020204030204" pitchFamily="34" charset="0"/>
              </a:rPr>
              <a:t>energy </a:t>
            </a:r>
            <a:r>
              <a:rPr lang="en-US" altLang="en-US" b="1" dirty="0" smtClean="0">
                <a:solidFill>
                  <a:schemeClr val="bg1">
                    <a:lumMod val="85000"/>
                  </a:schemeClr>
                </a:solidFill>
                <a:latin typeface="Calibri" panose="020F0502020204030204" pitchFamily="34" charset="0"/>
                <a:cs typeface="Calibri" panose="020F0502020204030204" pitchFamily="34" charset="0"/>
              </a:rPr>
              <a:t>performance</a:t>
            </a:r>
          </a:p>
        </p:txBody>
      </p:sp>
    </p:spTree>
    <p:extLst>
      <p:ext uri="{BB962C8B-B14F-4D97-AF65-F5344CB8AC3E}">
        <p14:creationId xmlns:p14="http://schemas.microsoft.com/office/powerpoint/2010/main" val="179535079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6"/>
          <p:cNvSpPr>
            <a:spLocks noGrp="1" noChangeArrowheads="1"/>
          </p:cNvSpPr>
          <p:nvPr>
            <p:ph type="title"/>
          </p:nvPr>
        </p:nvSpPr>
        <p:spPr>
          <a:xfrm>
            <a:off x="125413" y="274320"/>
            <a:ext cx="8861425" cy="581025"/>
          </a:xfrm>
        </p:spPr>
        <p:txBody>
          <a:bodyPr/>
          <a:lstStyle/>
          <a:p>
            <a:pPr algn="ctr" eaLnBrk="1" hangingPunct="1"/>
            <a:r>
              <a:rPr lang="en-US" altLang="en-US" sz="4000" b="1" dirty="0">
                <a:solidFill>
                  <a:schemeClr val="bg1"/>
                </a:solidFill>
                <a:latin typeface="Calibri" panose="020F0502020204030204" pitchFamily="34" charset="0"/>
                <a:cs typeface="Calibri" panose="020F0502020204030204" pitchFamily="34" charset="0"/>
              </a:rPr>
              <a:t>Generic VAV System Schematic</a:t>
            </a:r>
            <a:endParaRPr lang="en-US" altLang="en-US" sz="4000" b="1" dirty="0" smtClean="0">
              <a:solidFill>
                <a:schemeClr val="bg1"/>
              </a:solidFill>
              <a:latin typeface="Calibri" panose="020F0502020204030204" pitchFamily="34" charset="0"/>
              <a:cs typeface="Calibri" panose="020F0502020204030204" pitchFamily="34" charset="0"/>
            </a:endParaRPr>
          </a:p>
        </p:txBody>
      </p:sp>
      <p:grpSp>
        <p:nvGrpSpPr>
          <p:cNvPr id="5" name="Group 4"/>
          <p:cNvGrpSpPr/>
          <p:nvPr/>
        </p:nvGrpSpPr>
        <p:grpSpPr>
          <a:xfrm>
            <a:off x="1060057" y="1306542"/>
            <a:ext cx="6934874" cy="5256099"/>
            <a:chOff x="1011238" y="979488"/>
            <a:chExt cx="7205662" cy="5641975"/>
          </a:xfrm>
        </p:grpSpPr>
        <p:grpSp>
          <p:nvGrpSpPr>
            <p:cNvPr id="6" name="Group 5"/>
            <p:cNvGrpSpPr/>
            <p:nvPr/>
          </p:nvGrpSpPr>
          <p:grpSpPr>
            <a:xfrm>
              <a:off x="1011238" y="979488"/>
              <a:ext cx="7205662" cy="4962525"/>
              <a:chOff x="1011238" y="979488"/>
              <a:chExt cx="7205662" cy="4962525"/>
            </a:xfrm>
          </p:grpSpPr>
          <p:graphicFrame>
            <p:nvGraphicFramePr>
              <p:cNvPr id="8" name="Object 1"/>
              <p:cNvGraphicFramePr>
                <a:graphicFrameLocks noChangeAspect="1"/>
              </p:cNvGraphicFramePr>
              <p:nvPr>
                <p:extLst>
                  <p:ext uri="{D42A27DB-BD31-4B8C-83A1-F6EECF244321}">
                    <p14:modId xmlns:p14="http://schemas.microsoft.com/office/powerpoint/2010/main" val="1653513912"/>
                  </p:ext>
                </p:extLst>
              </p:nvPr>
            </p:nvGraphicFramePr>
            <p:xfrm>
              <a:off x="1011238" y="979488"/>
              <a:ext cx="7205662" cy="4962525"/>
            </p:xfrm>
            <a:graphic>
              <a:graphicData uri="http://schemas.openxmlformats.org/presentationml/2006/ole">
                <mc:AlternateContent xmlns:mc="http://schemas.openxmlformats.org/markup-compatibility/2006">
                  <mc:Choice xmlns:v="urn:schemas-microsoft-com:vml" Requires="v">
                    <p:oleObj spid="_x0000_s74443" name="Visio" r:id="rId4" imgW="24537479" imgH="16885616" progId="Visio.Drawing.11">
                      <p:embed/>
                    </p:oleObj>
                  </mc:Choice>
                  <mc:Fallback>
                    <p:oleObj name="Visio" r:id="rId4" imgW="24537479" imgH="16885616" progId="Visio.Drawing.11">
                      <p:embed/>
                      <p:pic>
                        <p:nvPicPr>
                          <p:cNvPr id="0" nam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11238" y="979488"/>
                            <a:ext cx="7205662" cy="4962525"/>
                          </a:xfrm>
                          <a:prstGeom prst="rect">
                            <a:avLst/>
                          </a:prstGeom>
                          <a:noFill/>
                          <a:ln>
                            <a:noFill/>
                          </a:ln>
                        </p:spPr>
                      </p:pic>
                    </p:oleObj>
                  </mc:Fallback>
                </mc:AlternateContent>
              </a:graphicData>
            </a:graphic>
          </p:graphicFrame>
          <p:sp>
            <p:nvSpPr>
              <p:cNvPr id="9" name="Oval 2"/>
              <p:cNvSpPr>
                <a:spLocks noChangeArrowheads="1"/>
              </p:cNvSpPr>
              <p:nvPr/>
            </p:nvSpPr>
            <p:spPr bwMode="auto">
              <a:xfrm>
                <a:off x="4256088" y="1481640"/>
                <a:ext cx="356872" cy="325748"/>
              </a:xfrm>
              <a:prstGeom prst="ellipse">
                <a:avLst/>
              </a:prstGeom>
              <a:noFill/>
              <a:ln w="25400" cap="sq" algn="ctr">
                <a:solidFill>
                  <a:srgbClr val="FF0000"/>
                </a:solidFill>
                <a:round/>
                <a:headEnd type="none" w="sm" len="sm"/>
                <a:tailEnd type="none" w="sm" len="sm"/>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0" name="Oval 7"/>
              <p:cNvSpPr>
                <a:spLocks noChangeArrowheads="1"/>
              </p:cNvSpPr>
              <p:nvPr/>
            </p:nvSpPr>
            <p:spPr bwMode="auto">
              <a:xfrm>
                <a:off x="5806425" y="1502656"/>
                <a:ext cx="356872" cy="325748"/>
              </a:xfrm>
              <a:prstGeom prst="ellipse">
                <a:avLst/>
              </a:prstGeom>
              <a:noFill/>
              <a:ln w="25400" cap="sq" algn="ctr">
                <a:solidFill>
                  <a:srgbClr val="FF0000"/>
                </a:solidFill>
                <a:round/>
                <a:headEnd type="none" w="sm" len="sm"/>
                <a:tailEnd type="none" w="sm" len="sm"/>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1" name="Oval 8"/>
              <p:cNvSpPr>
                <a:spLocks noChangeArrowheads="1"/>
              </p:cNvSpPr>
              <p:nvPr/>
            </p:nvSpPr>
            <p:spPr bwMode="auto">
              <a:xfrm>
                <a:off x="5328185" y="1035050"/>
                <a:ext cx="356872" cy="325748"/>
              </a:xfrm>
              <a:prstGeom prst="ellipse">
                <a:avLst/>
              </a:prstGeom>
              <a:noFill/>
              <a:ln w="25400" cap="sq" algn="ctr">
                <a:solidFill>
                  <a:srgbClr val="FF0000"/>
                </a:solidFill>
                <a:round/>
                <a:headEnd type="none" w="sm" len="sm"/>
                <a:tailEnd type="none" w="sm" len="sm"/>
              </a:ln>
              <a:extLst>
                <a:ext uri="{909E8E84-426E-40DD-AFC4-6F175D3DCCD1}">
                  <a14:hiddenFill xmlns:a14="http://schemas.microsoft.com/office/drawing/2010/main">
                    <a:solidFill>
                      <a:srgbClr val="FFFFFF"/>
                    </a:solidFill>
                  </a14:hiddenFill>
                </a:ext>
              </a:extLst>
            </p:spPr>
            <p:txBody>
              <a:bodyPr/>
              <a:lstStyle/>
              <a:p>
                <a:endParaRPr lang="en-US"/>
              </a:p>
            </p:txBody>
          </p:sp>
        </p:grpSp>
        <p:graphicFrame>
          <p:nvGraphicFramePr>
            <p:cNvPr id="7" name="Object 6"/>
            <p:cNvGraphicFramePr>
              <a:graphicFrameLocks noChangeAspect="1"/>
            </p:cNvGraphicFramePr>
            <p:nvPr>
              <p:extLst>
                <p:ext uri="{D42A27DB-BD31-4B8C-83A1-F6EECF244321}">
                  <p14:modId xmlns:p14="http://schemas.microsoft.com/office/powerpoint/2010/main" val="3125074357"/>
                </p:ext>
              </p:extLst>
            </p:nvPr>
          </p:nvGraphicFramePr>
          <p:xfrm>
            <a:off x="3268663" y="6065838"/>
            <a:ext cx="3246437" cy="555625"/>
          </p:xfrm>
          <a:graphic>
            <a:graphicData uri="http://schemas.openxmlformats.org/presentationml/2006/ole">
              <mc:AlternateContent xmlns:mc="http://schemas.openxmlformats.org/markup-compatibility/2006">
                <mc:Choice xmlns:v="urn:schemas-microsoft-com:vml" Requires="v">
                  <p:oleObj spid="_x0000_s74444" name="Equation" r:id="rId6" imgW="1485255" imgH="253890" progId="Equation.DSMT4">
                    <p:embed/>
                  </p:oleObj>
                </mc:Choice>
                <mc:Fallback>
                  <p:oleObj name="Equation" r:id="rId6" imgW="1485255" imgH="253890" progId="Equation.DSMT4">
                    <p:embed/>
                    <p:pic>
                      <p:nvPicPr>
                        <p:cNvPr id="0" name=""/>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268663" y="6065838"/>
                          <a:ext cx="3246437" cy="555625"/>
                        </a:xfrm>
                        <a:prstGeom prst="rect">
                          <a:avLst/>
                        </a:prstGeom>
                        <a:solidFill>
                          <a:srgbClr val="FF0000">
                            <a:alpha val="55000"/>
                          </a:srgbClr>
                        </a:solidFill>
                        <a:ln>
                          <a:noFill/>
                        </a:ln>
                        <a:extLst/>
                      </p:spPr>
                    </p:pic>
                  </p:oleObj>
                </mc:Fallback>
              </mc:AlternateContent>
            </a:graphicData>
          </a:graphic>
        </p:graphicFrame>
      </p:grpSp>
      <p:grpSp>
        <p:nvGrpSpPr>
          <p:cNvPr id="2" name="Group 1"/>
          <p:cNvGrpSpPr/>
          <p:nvPr/>
        </p:nvGrpSpPr>
        <p:grpSpPr>
          <a:xfrm>
            <a:off x="1325880" y="2276856"/>
            <a:ext cx="7647114" cy="4320487"/>
            <a:chOff x="1326296" y="2273866"/>
            <a:chExt cx="7647114" cy="4320487"/>
          </a:xfrm>
        </p:grpSpPr>
        <p:grpSp>
          <p:nvGrpSpPr>
            <p:cNvPr id="4" name="Group 3"/>
            <p:cNvGrpSpPr/>
            <p:nvPr/>
          </p:nvGrpSpPr>
          <p:grpSpPr>
            <a:xfrm>
              <a:off x="1326296" y="2273866"/>
              <a:ext cx="6535737" cy="4320487"/>
              <a:chOff x="1326296" y="2273866"/>
              <a:chExt cx="6535737" cy="4320487"/>
            </a:xfrm>
          </p:grpSpPr>
          <p:sp>
            <p:nvSpPr>
              <p:cNvPr id="12" name="Oval 9"/>
              <p:cNvSpPr>
                <a:spLocks noChangeAspect="1" noChangeArrowheads="1"/>
              </p:cNvSpPr>
              <p:nvPr/>
            </p:nvSpPr>
            <p:spPr bwMode="auto">
              <a:xfrm>
                <a:off x="7064014" y="2273866"/>
                <a:ext cx="382602" cy="361469"/>
              </a:xfrm>
              <a:prstGeom prst="ellipse">
                <a:avLst/>
              </a:prstGeom>
              <a:noFill/>
              <a:ln w="25400" cap="sq" algn="ctr">
                <a:solidFill>
                  <a:srgbClr val="FF0000"/>
                </a:solidFill>
                <a:round/>
                <a:headEnd type="none" w="sm" len="sm"/>
                <a:tailEnd type="none" w="sm" len="sm"/>
              </a:ln>
              <a:extLst>
                <a:ext uri="{909E8E84-426E-40DD-AFC4-6F175D3DCCD1}">
                  <a14:hiddenFill xmlns:a14="http://schemas.microsoft.com/office/drawing/2010/main">
                    <a:solidFill>
                      <a:srgbClr val="FFFFFF"/>
                    </a:solidFill>
                  </a14:hiddenFill>
                </a:ext>
              </a:extLst>
            </p:spPr>
            <p:txBody>
              <a:bodyPr/>
              <a:lstStyle/>
              <a:p>
                <a:endParaRPr lang="en-US"/>
              </a:p>
            </p:txBody>
          </p:sp>
          <p:graphicFrame>
            <p:nvGraphicFramePr>
              <p:cNvPr id="13" name="Object 12"/>
              <p:cNvGraphicFramePr>
                <a:graphicFrameLocks noChangeAspect="1"/>
              </p:cNvGraphicFramePr>
              <p:nvPr>
                <p:extLst>
                  <p:ext uri="{D42A27DB-BD31-4B8C-83A1-F6EECF244321}">
                    <p14:modId xmlns:p14="http://schemas.microsoft.com/office/powerpoint/2010/main" val="897404692"/>
                  </p:ext>
                </p:extLst>
              </p:nvPr>
            </p:nvGraphicFramePr>
            <p:xfrm>
              <a:off x="1326296" y="5937128"/>
              <a:ext cx="6535737" cy="657225"/>
            </p:xfrm>
            <a:graphic>
              <a:graphicData uri="http://schemas.openxmlformats.org/presentationml/2006/ole">
                <mc:AlternateContent xmlns:mc="http://schemas.openxmlformats.org/markup-compatibility/2006">
                  <mc:Choice xmlns:v="urn:schemas-microsoft-com:vml" Requires="v">
                    <p:oleObj spid="_x0000_s74445" name="Equation" r:id="rId8" imgW="3288960" imgH="330120" progId="Equation.DSMT4">
                      <p:embed/>
                    </p:oleObj>
                  </mc:Choice>
                  <mc:Fallback>
                    <p:oleObj name="Equation" r:id="rId8" imgW="3288960" imgH="330120" progId="Equation.DSMT4">
                      <p:embed/>
                      <p:pic>
                        <p:nvPicPr>
                          <p:cNvPr id="0" name=""/>
                          <p:cNvPicPr>
                            <a:picLocks noChangeAspect="1" noChangeArrowheads="1"/>
                          </p:cNvPicPr>
                          <p:nvPr/>
                        </p:nvPicPr>
                        <p:blipFill>
                          <a:blip r:embed="rId9"/>
                          <a:srcRect/>
                          <a:stretch>
                            <a:fillRect/>
                          </a:stretch>
                        </p:blipFill>
                        <p:spPr bwMode="auto">
                          <a:xfrm>
                            <a:off x="1326296" y="5937128"/>
                            <a:ext cx="6535737" cy="657225"/>
                          </a:xfrm>
                          <a:prstGeom prst="rect">
                            <a:avLst/>
                          </a:prstGeom>
                          <a:solidFill>
                            <a:srgbClr val="24FC57"/>
                          </a:solidFill>
                          <a:ln>
                            <a:noFill/>
                          </a:ln>
                          <a:extLst/>
                        </p:spPr>
                      </p:pic>
                    </p:oleObj>
                  </mc:Fallback>
                </mc:AlternateContent>
              </a:graphicData>
            </a:graphic>
          </p:graphicFrame>
        </p:grpSp>
        <p:graphicFrame>
          <p:nvGraphicFramePr>
            <p:cNvPr id="14" name="Object 13"/>
            <p:cNvGraphicFramePr>
              <a:graphicFrameLocks noChangeAspect="1"/>
            </p:cNvGraphicFramePr>
            <p:nvPr>
              <p:extLst>
                <p:ext uri="{D42A27DB-BD31-4B8C-83A1-F6EECF244321}">
                  <p14:modId xmlns:p14="http://schemas.microsoft.com/office/powerpoint/2010/main" val="4173359071"/>
                </p:ext>
              </p:extLst>
            </p:nvPr>
          </p:nvGraphicFramePr>
          <p:xfrm>
            <a:off x="7666463" y="5159492"/>
            <a:ext cx="1306947" cy="634803"/>
          </p:xfrm>
          <a:graphic>
            <a:graphicData uri="http://schemas.openxmlformats.org/presentationml/2006/ole">
              <mc:AlternateContent xmlns:mc="http://schemas.openxmlformats.org/markup-compatibility/2006">
                <mc:Choice xmlns:v="urn:schemas-microsoft-com:vml" Requires="v">
                  <p:oleObj spid="_x0000_s74446" name="Equation" r:id="rId10" imgW="914400" imgH="444240" progId="Equation.DSMT4">
                    <p:embed/>
                  </p:oleObj>
                </mc:Choice>
                <mc:Fallback>
                  <p:oleObj name="Equation" r:id="rId10" imgW="914400" imgH="444240" progId="Equation.DSMT4">
                    <p:embed/>
                    <p:pic>
                      <p:nvPicPr>
                        <p:cNvPr id="0" name=""/>
                        <p:cNvPicPr>
                          <a:picLocks noChangeAspect="1" noChangeArrowheads="1"/>
                        </p:cNvPicPr>
                        <p:nvPr/>
                      </p:nvPicPr>
                      <p:blipFill>
                        <a:blip r:embed="rId11"/>
                        <a:srcRect/>
                        <a:stretch>
                          <a:fillRect/>
                        </a:stretch>
                      </p:blipFill>
                      <p:spPr bwMode="auto">
                        <a:xfrm>
                          <a:off x="7666463" y="5159492"/>
                          <a:ext cx="1306947" cy="634803"/>
                        </a:xfrm>
                        <a:prstGeom prst="rect">
                          <a:avLst/>
                        </a:prstGeom>
                        <a:solidFill>
                          <a:schemeClr val="accent1">
                            <a:lumMod val="20000"/>
                            <a:lumOff val="80000"/>
                          </a:schemeClr>
                        </a:solidFill>
                        <a:ln>
                          <a:noFill/>
                        </a:ln>
                        <a:extLst/>
                      </p:spPr>
                    </p:pic>
                  </p:oleObj>
                </mc:Fallback>
              </mc:AlternateContent>
            </a:graphicData>
          </a:graphic>
        </p:graphicFrame>
      </p:grpSp>
    </p:spTree>
    <p:extLst>
      <p:ext uri="{BB962C8B-B14F-4D97-AF65-F5344CB8AC3E}">
        <p14:creationId xmlns:p14="http://schemas.microsoft.com/office/powerpoint/2010/main" val="15193591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6"/>
          <p:cNvSpPr>
            <a:spLocks noGrp="1" noChangeArrowheads="1"/>
          </p:cNvSpPr>
          <p:nvPr>
            <p:ph type="title"/>
          </p:nvPr>
        </p:nvSpPr>
        <p:spPr>
          <a:xfrm>
            <a:off x="125413" y="274320"/>
            <a:ext cx="8861425" cy="581025"/>
          </a:xfrm>
        </p:spPr>
        <p:txBody>
          <a:bodyPr/>
          <a:lstStyle/>
          <a:p>
            <a:pPr algn="ctr" eaLnBrk="1" hangingPunct="1"/>
            <a:r>
              <a:rPr lang="en-US" altLang="en-US" sz="4000" b="1" dirty="0">
                <a:solidFill>
                  <a:schemeClr val="bg1"/>
                </a:solidFill>
                <a:latin typeface="Calibri" panose="020F0502020204030204" pitchFamily="34" charset="0"/>
                <a:cs typeface="Calibri" panose="020F0502020204030204" pitchFamily="34" charset="0"/>
              </a:rPr>
              <a:t>VAV </a:t>
            </a:r>
            <a:r>
              <a:rPr lang="en-US" altLang="en-US" sz="4000" b="1" dirty="0" smtClean="0">
                <a:solidFill>
                  <a:schemeClr val="bg1"/>
                </a:solidFill>
                <a:latin typeface="Calibri" panose="020F0502020204030204" pitchFamily="34" charset="0"/>
                <a:cs typeface="Calibri" panose="020F0502020204030204" pitchFamily="34" charset="0"/>
              </a:rPr>
              <a:t>System </a:t>
            </a:r>
            <a:r>
              <a:rPr lang="en-US" altLang="en-US" sz="4000" b="1" dirty="0">
                <a:solidFill>
                  <a:schemeClr val="bg1"/>
                </a:solidFill>
                <a:latin typeface="Calibri" panose="020F0502020204030204" pitchFamily="34" charset="0"/>
                <a:cs typeface="Calibri" panose="020F0502020204030204" pitchFamily="34" charset="0"/>
              </a:rPr>
              <a:t>Curves &amp; Power</a:t>
            </a:r>
            <a:endParaRPr lang="en-US" altLang="en-US" sz="4000" b="1" dirty="0" smtClean="0">
              <a:solidFill>
                <a:schemeClr val="bg1"/>
              </a:solidFill>
              <a:latin typeface="Calibri" panose="020F0502020204030204" pitchFamily="34" charset="0"/>
              <a:cs typeface="Calibri" panose="020F0502020204030204" pitchFamily="34" charset="0"/>
            </a:endParaRPr>
          </a:p>
        </p:txBody>
      </p:sp>
      <p:pic>
        <p:nvPicPr>
          <p:cNvPr id="95234" name="Picture 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21792" y="1252728"/>
            <a:ext cx="7891272" cy="536308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3" name="Object 2"/>
          <p:cNvGraphicFramePr>
            <a:graphicFrameLocks noChangeAspect="1"/>
          </p:cNvGraphicFramePr>
          <p:nvPr>
            <p:extLst>
              <p:ext uri="{D42A27DB-BD31-4B8C-83A1-F6EECF244321}">
                <p14:modId xmlns:p14="http://schemas.microsoft.com/office/powerpoint/2010/main" val="877925880"/>
              </p:ext>
            </p:extLst>
          </p:nvPr>
        </p:nvGraphicFramePr>
        <p:xfrm>
          <a:off x="3187056" y="4672013"/>
          <a:ext cx="5956300" cy="958850"/>
        </p:xfrm>
        <a:graphic>
          <a:graphicData uri="http://schemas.openxmlformats.org/presentationml/2006/ole">
            <mc:AlternateContent xmlns:mc="http://schemas.openxmlformats.org/markup-compatibility/2006">
              <mc:Choice xmlns:v="urn:schemas-microsoft-com:vml" Requires="v">
                <p:oleObj spid="_x0000_s95329" name="Equation" r:id="rId5" imgW="2997000" imgH="482400" progId="Equation.DSMT4">
                  <p:embed/>
                </p:oleObj>
              </mc:Choice>
              <mc:Fallback>
                <p:oleObj name="Equation" r:id="rId5" imgW="2997000" imgH="482400" progId="Equation.DSMT4">
                  <p:embed/>
                  <p:pic>
                    <p:nvPicPr>
                      <p:cNvPr id="0" name="Object 1"/>
                      <p:cNvPicPr>
                        <a:picLocks noChangeAspect="1" noChangeArrowheads="1"/>
                      </p:cNvPicPr>
                      <p:nvPr/>
                    </p:nvPicPr>
                    <p:blipFill>
                      <a:blip r:embed="rId6"/>
                      <a:srcRect/>
                      <a:stretch>
                        <a:fillRect/>
                      </a:stretch>
                    </p:blipFill>
                    <p:spPr bwMode="auto">
                      <a:xfrm>
                        <a:off x="3187056" y="4672013"/>
                        <a:ext cx="5956300" cy="958850"/>
                      </a:xfrm>
                      <a:prstGeom prst="rect">
                        <a:avLst/>
                      </a:prstGeom>
                      <a:solidFill>
                        <a:srgbClr val="FF0000">
                          <a:alpha val="54901"/>
                        </a:srgbClr>
                      </a:solidFill>
                      <a:ln w="9525">
                        <a:solidFill>
                          <a:schemeClr val="tx1"/>
                        </a:solidFill>
                        <a:miter lim="800000"/>
                        <a:headEnd/>
                        <a:tailEnd/>
                      </a:ln>
                    </p:spPr>
                  </p:pic>
                </p:oleObj>
              </mc:Fallback>
            </mc:AlternateContent>
          </a:graphicData>
        </a:graphic>
      </p:graphicFrame>
      <p:sp>
        <p:nvSpPr>
          <p:cNvPr id="11" name="&quot;No&quot; Symbol 10"/>
          <p:cNvSpPr/>
          <p:nvPr/>
        </p:nvSpPr>
        <p:spPr bwMode="auto">
          <a:xfrm>
            <a:off x="5582957" y="4440742"/>
            <a:ext cx="1468876" cy="1420238"/>
          </a:xfrm>
          <a:prstGeom prst="noSmoking">
            <a:avLst/>
          </a:prstGeom>
          <a:solidFill>
            <a:srgbClr val="FF0000">
              <a:alpha val="77000"/>
            </a:srgbClr>
          </a:solidFill>
          <a:ln w="12700" cap="sq" cmpd="sng" algn="ctr">
            <a:solidFill>
              <a:schemeClr val="tx1"/>
            </a:solidFill>
            <a:prstDash val="solid"/>
            <a:round/>
            <a:headEnd type="none" w="sm" len="sm"/>
            <a:tailEnd type="none" w="sm" len="sm"/>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smtClean="0">
              <a:ln>
                <a:noFill/>
              </a:ln>
              <a:solidFill>
                <a:schemeClr val="tx1"/>
              </a:solidFill>
              <a:effectLst/>
              <a:latin typeface="Tahoma" pitchFamily="34" charset="0"/>
            </a:endParaRPr>
          </a:p>
        </p:txBody>
      </p:sp>
      <p:graphicFrame>
        <p:nvGraphicFramePr>
          <p:cNvPr id="4" name="Object 3"/>
          <p:cNvGraphicFramePr>
            <a:graphicFrameLocks noChangeAspect="1"/>
          </p:cNvGraphicFramePr>
          <p:nvPr>
            <p:extLst>
              <p:ext uri="{D42A27DB-BD31-4B8C-83A1-F6EECF244321}">
                <p14:modId xmlns:p14="http://schemas.microsoft.com/office/powerpoint/2010/main" val="4292869353"/>
              </p:ext>
            </p:extLst>
          </p:nvPr>
        </p:nvGraphicFramePr>
        <p:xfrm>
          <a:off x="36513" y="2338388"/>
          <a:ext cx="5654675" cy="1109662"/>
        </p:xfrm>
        <a:graphic>
          <a:graphicData uri="http://schemas.openxmlformats.org/presentationml/2006/ole">
            <mc:AlternateContent xmlns:mc="http://schemas.openxmlformats.org/markup-compatibility/2006">
              <mc:Choice xmlns:v="urn:schemas-microsoft-com:vml" Requires="v">
                <p:oleObj spid="_x0000_s95330" name="Equation" r:id="rId7" imgW="2844800" imgH="558800" progId="Equation.DSMT4">
                  <p:embed/>
                </p:oleObj>
              </mc:Choice>
              <mc:Fallback>
                <p:oleObj name="Equation" r:id="rId7" imgW="2844800" imgH="558800" progId="Equation.DSMT4">
                  <p:embed/>
                  <p:pic>
                    <p:nvPicPr>
                      <p:cNvPr id="0" name="Object 4"/>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6513" y="2338388"/>
                        <a:ext cx="5654675" cy="1109662"/>
                      </a:xfrm>
                      <a:prstGeom prst="rect">
                        <a:avLst/>
                      </a:prstGeom>
                      <a:solidFill>
                        <a:srgbClr val="24FC57">
                          <a:alpha val="90195"/>
                        </a:srgbClr>
                      </a:solidFill>
                      <a:ln w="9525">
                        <a:solidFill>
                          <a:schemeClr val="tx1"/>
                        </a:solidFill>
                        <a:miter lim="800000"/>
                        <a:headEnd/>
                        <a:tailEnd/>
                      </a:ln>
                    </p:spPr>
                  </p:pic>
                </p:oleObj>
              </mc:Fallback>
            </mc:AlternateContent>
          </a:graphicData>
        </a:graphic>
      </p:graphicFrame>
      <p:sp>
        <p:nvSpPr>
          <p:cNvPr id="13" name="TextBox 12"/>
          <p:cNvSpPr txBox="1"/>
          <p:nvPr/>
        </p:nvSpPr>
        <p:spPr>
          <a:xfrm>
            <a:off x="7010400" y="6247795"/>
            <a:ext cx="2133600" cy="369332"/>
          </a:xfrm>
          <a:prstGeom prst="rect">
            <a:avLst/>
          </a:prstGeom>
          <a:solidFill>
            <a:schemeClr val="accent2">
              <a:lumMod val="20000"/>
              <a:lumOff val="80000"/>
            </a:schemeClr>
          </a:solidFill>
        </p:spPr>
        <p:txBody>
          <a:bodyPr wrap="square" rtlCol="0" anchor="ctr">
            <a:spAutoFit/>
          </a:bodyPr>
          <a:lstStyle/>
          <a:p>
            <a:pPr algn="ctr"/>
            <a:r>
              <a:rPr lang="en-US" dirty="0" smtClean="0"/>
              <a:t>m</a:t>
            </a:r>
            <a:r>
              <a:rPr lang="en-US" baseline="30000" dirty="0" smtClean="0"/>
              <a:t>3</a:t>
            </a:r>
            <a:r>
              <a:rPr lang="en-US" dirty="0" smtClean="0"/>
              <a:t>/s x 2119 = cfm</a:t>
            </a:r>
            <a:endParaRPr lang="en-US" dirty="0"/>
          </a:p>
        </p:txBody>
      </p:sp>
      <p:sp>
        <p:nvSpPr>
          <p:cNvPr id="14" name="TextBox 13"/>
          <p:cNvSpPr txBox="1"/>
          <p:nvPr/>
        </p:nvSpPr>
        <p:spPr>
          <a:xfrm>
            <a:off x="0" y="6249200"/>
            <a:ext cx="2508738" cy="369332"/>
          </a:xfrm>
          <a:prstGeom prst="rect">
            <a:avLst/>
          </a:prstGeom>
          <a:solidFill>
            <a:schemeClr val="accent2">
              <a:lumMod val="20000"/>
              <a:lumOff val="80000"/>
            </a:schemeClr>
          </a:solidFill>
        </p:spPr>
        <p:txBody>
          <a:bodyPr wrap="square" rtlCol="0" anchor="ctr">
            <a:spAutoFit/>
          </a:bodyPr>
          <a:lstStyle/>
          <a:p>
            <a:pPr algn="ctr"/>
            <a:r>
              <a:rPr lang="en-US" dirty="0" smtClean="0"/>
              <a:t>Pa / 249 = in.w.c.</a:t>
            </a:r>
            <a:endParaRPr lang="en-US" dirty="0"/>
          </a:p>
        </p:txBody>
      </p:sp>
    </p:spTree>
    <p:extLst>
      <p:ext uri="{BB962C8B-B14F-4D97-AF65-F5344CB8AC3E}">
        <p14:creationId xmlns:p14="http://schemas.microsoft.com/office/powerpoint/2010/main" val="39164470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1"/>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6"/>
          <p:cNvSpPr>
            <a:spLocks noGrp="1" noChangeArrowheads="1"/>
          </p:cNvSpPr>
          <p:nvPr>
            <p:ph type="title"/>
          </p:nvPr>
        </p:nvSpPr>
        <p:spPr>
          <a:xfrm>
            <a:off x="0" y="274320"/>
            <a:ext cx="9143999" cy="581025"/>
          </a:xfrm>
        </p:spPr>
        <p:txBody>
          <a:bodyPr/>
          <a:lstStyle/>
          <a:p>
            <a:pPr algn="ctr" eaLnBrk="1" hangingPunct="1"/>
            <a:r>
              <a:rPr lang="en-US" altLang="en-US" sz="4000" b="1" dirty="0" smtClean="0">
                <a:solidFill>
                  <a:schemeClr val="bg1"/>
                </a:solidFill>
                <a:latin typeface="Calibri" panose="020F0502020204030204" pitchFamily="34" charset="0"/>
                <a:cs typeface="Calibri" panose="020F0502020204030204" pitchFamily="34" charset="0"/>
              </a:rPr>
              <a:t>Actual VAV </a:t>
            </a:r>
            <a:r>
              <a:rPr lang="en-US" altLang="en-US" sz="4000" b="1" dirty="0">
                <a:solidFill>
                  <a:schemeClr val="bg1"/>
                </a:solidFill>
                <a:latin typeface="Calibri" panose="020F0502020204030204" pitchFamily="34" charset="0"/>
                <a:cs typeface="Calibri" panose="020F0502020204030204" pitchFamily="34" charset="0"/>
              </a:rPr>
              <a:t>System </a:t>
            </a:r>
            <a:r>
              <a:rPr lang="en-US" altLang="en-US" sz="4000" b="1" dirty="0" smtClean="0">
                <a:solidFill>
                  <a:schemeClr val="bg1"/>
                </a:solidFill>
                <a:latin typeface="Calibri" panose="020F0502020204030204" pitchFamily="34" charset="0"/>
                <a:cs typeface="Calibri" panose="020F0502020204030204" pitchFamily="34" charset="0"/>
              </a:rPr>
              <a:t>Curve ( </a:t>
            </a:r>
            <a:r>
              <a:rPr lang="en-US" altLang="en-US" sz="4000" b="1" i="1" dirty="0" err="1" smtClean="0">
                <a:solidFill>
                  <a:schemeClr val="bg1"/>
                </a:solidFill>
                <a:latin typeface="Calibri" panose="020F0502020204030204" pitchFamily="34" charset="0"/>
                <a:cs typeface="Calibri" panose="020F0502020204030204" pitchFamily="34" charset="0"/>
              </a:rPr>
              <a:t>f</a:t>
            </a:r>
            <a:r>
              <a:rPr lang="en-US" altLang="en-US" sz="4000" b="1" i="1" baseline="-25000" dirty="0" err="1" smtClean="0">
                <a:solidFill>
                  <a:schemeClr val="bg1"/>
                </a:solidFill>
                <a:latin typeface="Calibri" panose="020F0502020204030204" pitchFamily="34" charset="0"/>
                <a:cs typeface="Calibri" panose="020F0502020204030204" pitchFamily="34" charset="0"/>
              </a:rPr>
              <a:t>oa</a:t>
            </a:r>
            <a:r>
              <a:rPr lang="en-US" altLang="en-US" sz="4000" b="1" baseline="-25000" dirty="0" smtClean="0">
                <a:solidFill>
                  <a:schemeClr val="bg1"/>
                </a:solidFill>
                <a:latin typeface="Calibri" panose="020F0502020204030204" pitchFamily="34" charset="0"/>
                <a:cs typeface="Calibri" panose="020F0502020204030204" pitchFamily="34" charset="0"/>
              </a:rPr>
              <a:t> </a:t>
            </a:r>
            <a:r>
              <a:rPr lang="en-US" altLang="en-US" sz="4000" b="1" dirty="0" smtClean="0">
                <a:solidFill>
                  <a:schemeClr val="bg1"/>
                </a:solidFill>
                <a:latin typeface="Calibri" panose="020F0502020204030204" pitchFamily="34" charset="0"/>
                <a:cs typeface="Calibri" panose="020F0502020204030204" pitchFamily="34" charset="0"/>
              </a:rPr>
              <a:t>= 0.7 - 0.8 )</a:t>
            </a:r>
          </a:p>
        </p:txBody>
      </p:sp>
      <p:pic>
        <p:nvPicPr>
          <p:cNvPr id="92164" name="Picture 4"/>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50392" y="1243584"/>
            <a:ext cx="7393726" cy="53675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17" name="Group 16"/>
          <p:cNvGrpSpPr/>
          <p:nvPr/>
        </p:nvGrpSpPr>
        <p:grpSpPr>
          <a:xfrm>
            <a:off x="850392" y="1243584"/>
            <a:ext cx="7814088" cy="5367528"/>
            <a:chOff x="850392" y="1243584"/>
            <a:chExt cx="7814088" cy="5367528"/>
          </a:xfrm>
        </p:grpSpPr>
        <p:pic>
          <p:nvPicPr>
            <p:cNvPr id="92165" name="Picture 5"/>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50392" y="1243584"/>
              <a:ext cx="7393726" cy="53675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1" name="TextBox 20"/>
            <p:cNvSpPr txBox="1"/>
            <p:nvPr/>
          </p:nvSpPr>
          <p:spPr>
            <a:xfrm>
              <a:off x="5788974" y="4398721"/>
              <a:ext cx="2875506" cy="1169551"/>
            </a:xfrm>
            <a:prstGeom prst="rect">
              <a:avLst/>
            </a:prstGeom>
            <a:solidFill>
              <a:schemeClr val="bg1"/>
            </a:solidFill>
            <a:ln>
              <a:solidFill>
                <a:sysClr val="windowText" lastClr="000000"/>
              </a:solidFill>
            </a:ln>
          </p:spPr>
          <p:txBody>
            <a:bodyPr wrap="square" rtlCol="0">
              <a:spAutoFit/>
            </a:bodyPr>
            <a:lstStyle/>
            <a:p>
              <a:pPr algn="ctr"/>
              <a:r>
                <a:rPr lang="en-US" sz="1400" b="1" dirty="0" smtClean="0">
                  <a:solidFill>
                    <a:srgbClr val="FF0000"/>
                  </a:solidFill>
                </a:rPr>
                <a:t>If simple quadratic fitted through design point of</a:t>
              </a:r>
              <a:br>
                <a:rPr lang="en-US" sz="1400" b="1" dirty="0" smtClean="0">
                  <a:solidFill>
                    <a:srgbClr val="FF0000"/>
                  </a:solidFill>
                </a:rPr>
              </a:br>
              <a:r>
                <a:rPr lang="en-US" sz="1400" b="1" dirty="0" smtClean="0">
                  <a:solidFill>
                    <a:srgbClr val="FF0000"/>
                  </a:solidFill>
                </a:rPr>
                <a:t>995 Pa (4.00 in.w.c.) at</a:t>
              </a:r>
              <a:br>
                <a:rPr lang="en-US" sz="1400" b="1" dirty="0" smtClean="0">
                  <a:solidFill>
                    <a:srgbClr val="FF0000"/>
                  </a:solidFill>
                </a:rPr>
              </a:br>
              <a:r>
                <a:rPr lang="en-US" sz="1400" b="1" dirty="0" smtClean="0">
                  <a:solidFill>
                    <a:srgbClr val="FF0000"/>
                  </a:solidFill>
                </a:rPr>
                <a:t>5.7 m</a:t>
              </a:r>
              <a:r>
                <a:rPr lang="en-US" sz="1400" b="1" baseline="30000" dirty="0" smtClean="0">
                  <a:solidFill>
                    <a:srgbClr val="FF0000"/>
                  </a:solidFill>
                </a:rPr>
                <a:t>3</a:t>
              </a:r>
              <a:r>
                <a:rPr lang="en-US" sz="1400" b="1" dirty="0" smtClean="0">
                  <a:solidFill>
                    <a:srgbClr val="FF0000"/>
                  </a:solidFill>
                </a:rPr>
                <a:t>/s (12,000 cfm):</a:t>
              </a:r>
              <a:br>
                <a:rPr lang="en-US" sz="1400" b="1" dirty="0" smtClean="0">
                  <a:solidFill>
                    <a:srgbClr val="FF0000"/>
                  </a:solidFill>
                </a:rPr>
              </a:br>
              <a:r>
                <a:rPr lang="en-US" sz="1400" b="1" dirty="0" err="1" smtClean="0">
                  <a:solidFill>
                    <a:srgbClr val="FF0000"/>
                  </a:solidFill>
                </a:rPr>
                <a:t>dP</a:t>
              </a:r>
              <a:r>
                <a:rPr lang="en-US" sz="1400" b="1" dirty="0" smtClean="0">
                  <a:solidFill>
                    <a:srgbClr val="FF0000"/>
                  </a:solidFill>
                </a:rPr>
                <a:t> = 31.033 Q</a:t>
              </a:r>
              <a:r>
                <a:rPr lang="en-US" sz="1400" b="1" baseline="30000" dirty="0" smtClean="0">
                  <a:solidFill>
                    <a:srgbClr val="FF0000"/>
                  </a:solidFill>
                </a:rPr>
                <a:t>2</a:t>
              </a:r>
              <a:endParaRPr lang="en-US" sz="1400" b="1" baseline="30000" dirty="0">
                <a:solidFill>
                  <a:srgbClr val="FF0000"/>
                </a:solidFill>
              </a:endParaRPr>
            </a:p>
          </p:txBody>
        </p:sp>
      </p:grpSp>
      <p:grpSp>
        <p:nvGrpSpPr>
          <p:cNvPr id="13" name="Group 12"/>
          <p:cNvGrpSpPr/>
          <p:nvPr/>
        </p:nvGrpSpPr>
        <p:grpSpPr>
          <a:xfrm>
            <a:off x="2108457" y="3990416"/>
            <a:ext cx="2226571" cy="1168813"/>
            <a:chOff x="2122415" y="3990416"/>
            <a:chExt cx="2226571" cy="1168813"/>
          </a:xfrm>
        </p:grpSpPr>
        <p:sp>
          <p:nvSpPr>
            <p:cNvPr id="6" name="Up-Down Arrow 5"/>
            <p:cNvSpPr/>
            <p:nvPr/>
          </p:nvSpPr>
          <p:spPr bwMode="auto">
            <a:xfrm>
              <a:off x="4138593" y="3990416"/>
              <a:ext cx="210393" cy="1168813"/>
            </a:xfrm>
            <a:prstGeom prst="upDownArrow">
              <a:avLst/>
            </a:prstGeom>
            <a:solidFill>
              <a:srgbClr val="FFFF00"/>
            </a:solidFill>
            <a:ln w="12700" cap="sq" cmpd="sng" algn="ctr">
              <a:solidFill>
                <a:schemeClr val="tx1"/>
              </a:solidFill>
              <a:prstDash val="solid"/>
              <a:round/>
              <a:headEnd type="none" w="sm" len="sm"/>
              <a:tailEnd type="none" w="sm" len="sm"/>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smtClean="0">
                <a:ln>
                  <a:noFill/>
                </a:ln>
                <a:solidFill>
                  <a:schemeClr val="tx1"/>
                </a:solidFill>
                <a:effectLst/>
                <a:latin typeface="Tahoma" pitchFamily="34" charset="0"/>
              </a:endParaRPr>
            </a:p>
          </p:txBody>
        </p:sp>
        <p:sp>
          <p:nvSpPr>
            <p:cNvPr id="10" name="TextBox 9"/>
            <p:cNvSpPr txBox="1"/>
            <p:nvPr/>
          </p:nvSpPr>
          <p:spPr>
            <a:xfrm>
              <a:off x="2122415" y="4412176"/>
              <a:ext cx="1987152" cy="738664"/>
            </a:xfrm>
            <a:prstGeom prst="rect">
              <a:avLst/>
            </a:prstGeom>
            <a:solidFill>
              <a:schemeClr val="bg1">
                <a:alpha val="85000"/>
              </a:schemeClr>
            </a:solidFill>
          </p:spPr>
          <p:txBody>
            <a:bodyPr wrap="square" rtlCol="0">
              <a:spAutoFit/>
            </a:bodyPr>
            <a:lstStyle/>
            <a:p>
              <a:pPr algn="ctr"/>
              <a:r>
                <a:rPr lang="en-US" sz="1400" b="1" dirty="0" smtClean="0">
                  <a:solidFill>
                    <a:srgbClr val="FF0000"/>
                  </a:solidFill>
                </a:rPr>
                <a:t>Actual </a:t>
              </a:r>
              <a:r>
                <a:rPr lang="en-US" sz="1400" b="1" dirty="0" err="1" smtClean="0">
                  <a:solidFill>
                    <a:srgbClr val="FF0000"/>
                  </a:solidFill>
                </a:rPr>
                <a:t>dP</a:t>
              </a:r>
              <a:r>
                <a:rPr lang="en-US" sz="1400" b="1" dirty="0" smtClean="0">
                  <a:solidFill>
                    <a:srgbClr val="FF0000"/>
                  </a:solidFill>
                </a:rPr>
                <a:t/>
              </a:r>
              <a:br>
                <a:rPr lang="en-US" sz="1400" b="1" dirty="0" smtClean="0">
                  <a:solidFill>
                    <a:srgbClr val="FF0000"/>
                  </a:solidFill>
                </a:rPr>
              </a:br>
              <a:r>
                <a:rPr lang="en-US" sz="1400" b="1" dirty="0" smtClean="0">
                  <a:solidFill>
                    <a:srgbClr val="FF0000"/>
                  </a:solidFill>
                </a:rPr>
                <a:t>3.1 times greater</a:t>
              </a:r>
            </a:p>
            <a:p>
              <a:pPr algn="ctr"/>
              <a:r>
                <a:rPr lang="en-US" sz="1400" b="1" dirty="0" smtClean="0">
                  <a:solidFill>
                    <a:srgbClr val="FF0000"/>
                  </a:solidFill>
                </a:rPr>
                <a:t>at 40% design flow</a:t>
              </a:r>
              <a:endParaRPr lang="en-US" sz="1400" b="1" dirty="0">
                <a:solidFill>
                  <a:srgbClr val="FF0000"/>
                </a:solidFill>
              </a:endParaRPr>
            </a:p>
          </p:txBody>
        </p:sp>
      </p:grpSp>
      <p:sp>
        <p:nvSpPr>
          <p:cNvPr id="11" name="TextBox 10"/>
          <p:cNvSpPr txBox="1"/>
          <p:nvPr/>
        </p:nvSpPr>
        <p:spPr>
          <a:xfrm>
            <a:off x="7010400" y="6247795"/>
            <a:ext cx="2133600" cy="369332"/>
          </a:xfrm>
          <a:prstGeom prst="rect">
            <a:avLst/>
          </a:prstGeom>
          <a:solidFill>
            <a:schemeClr val="accent2">
              <a:lumMod val="20000"/>
              <a:lumOff val="80000"/>
            </a:schemeClr>
          </a:solidFill>
        </p:spPr>
        <p:txBody>
          <a:bodyPr wrap="square" rtlCol="0" anchor="ctr">
            <a:spAutoFit/>
          </a:bodyPr>
          <a:lstStyle/>
          <a:p>
            <a:pPr algn="ctr"/>
            <a:r>
              <a:rPr lang="en-US" dirty="0" smtClean="0"/>
              <a:t>m</a:t>
            </a:r>
            <a:r>
              <a:rPr lang="en-US" baseline="30000" dirty="0" smtClean="0"/>
              <a:t>3</a:t>
            </a:r>
            <a:r>
              <a:rPr lang="en-US" dirty="0" smtClean="0"/>
              <a:t>/s x 2119 = cfm</a:t>
            </a:r>
            <a:endParaRPr lang="en-US" dirty="0"/>
          </a:p>
        </p:txBody>
      </p:sp>
      <p:sp>
        <p:nvSpPr>
          <p:cNvPr id="12" name="TextBox 11"/>
          <p:cNvSpPr txBox="1"/>
          <p:nvPr/>
        </p:nvSpPr>
        <p:spPr>
          <a:xfrm>
            <a:off x="0" y="6249200"/>
            <a:ext cx="2508738" cy="369332"/>
          </a:xfrm>
          <a:prstGeom prst="rect">
            <a:avLst/>
          </a:prstGeom>
          <a:solidFill>
            <a:schemeClr val="accent2">
              <a:lumMod val="20000"/>
              <a:lumOff val="80000"/>
            </a:schemeClr>
          </a:solidFill>
        </p:spPr>
        <p:txBody>
          <a:bodyPr wrap="square" rtlCol="0" anchor="ctr">
            <a:spAutoFit/>
          </a:bodyPr>
          <a:lstStyle/>
          <a:p>
            <a:pPr algn="ctr"/>
            <a:r>
              <a:rPr lang="en-US" dirty="0" smtClean="0"/>
              <a:t>Pa / 249 = in.w.c.</a:t>
            </a:r>
            <a:endParaRPr lang="en-US" dirty="0"/>
          </a:p>
        </p:txBody>
      </p:sp>
    </p:spTree>
    <p:extLst>
      <p:ext uri="{BB962C8B-B14F-4D97-AF65-F5344CB8AC3E}">
        <p14:creationId xmlns:p14="http://schemas.microsoft.com/office/powerpoint/2010/main" val="33632873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6"/>
          <p:cNvSpPr>
            <a:spLocks noGrp="1" noChangeArrowheads="1"/>
          </p:cNvSpPr>
          <p:nvPr>
            <p:ph type="title"/>
          </p:nvPr>
        </p:nvSpPr>
        <p:spPr>
          <a:xfrm>
            <a:off x="125413" y="274320"/>
            <a:ext cx="8861425" cy="581025"/>
          </a:xfrm>
        </p:spPr>
        <p:txBody>
          <a:bodyPr/>
          <a:lstStyle/>
          <a:p>
            <a:pPr algn="ctr" eaLnBrk="1" hangingPunct="1"/>
            <a:r>
              <a:rPr lang="en-US" altLang="en-US" sz="4000" b="1" dirty="0">
                <a:solidFill>
                  <a:schemeClr val="bg1"/>
                </a:solidFill>
                <a:latin typeface="Calibri" panose="020F0502020204030204" pitchFamily="34" charset="0"/>
                <a:cs typeface="Calibri" panose="020F0502020204030204" pitchFamily="34" charset="0"/>
              </a:rPr>
              <a:t>Fan Performance Map -&gt; </a:t>
            </a:r>
            <a:r>
              <a:rPr lang="en-US" altLang="en-US" sz="4000" b="1" dirty="0" smtClean="0">
                <a:solidFill>
                  <a:schemeClr val="bg1"/>
                </a:solidFill>
                <a:latin typeface="Calibri" panose="020F0502020204030204" pitchFamily="34" charset="0"/>
                <a:cs typeface="Calibri" panose="020F0502020204030204" pitchFamily="34" charset="0"/>
              </a:rPr>
              <a:t>Fan Efficiency</a:t>
            </a:r>
          </a:p>
        </p:txBody>
      </p:sp>
      <p:grpSp>
        <p:nvGrpSpPr>
          <p:cNvPr id="3" name="Group 2"/>
          <p:cNvGrpSpPr/>
          <p:nvPr/>
        </p:nvGrpSpPr>
        <p:grpSpPr>
          <a:xfrm>
            <a:off x="2932113" y="1821872"/>
            <a:ext cx="6074527" cy="4685122"/>
            <a:chOff x="2932113" y="1821872"/>
            <a:chExt cx="6074527" cy="4685122"/>
          </a:xfrm>
        </p:grpSpPr>
        <p:grpSp>
          <p:nvGrpSpPr>
            <p:cNvPr id="16" name="Group 15"/>
            <p:cNvGrpSpPr/>
            <p:nvPr/>
          </p:nvGrpSpPr>
          <p:grpSpPr>
            <a:xfrm>
              <a:off x="3878701" y="1821872"/>
              <a:ext cx="5127939" cy="4024903"/>
              <a:chOff x="3878701" y="2086971"/>
              <a:chExt cx="5127939" cy="4024903"/>
            </a:xfrm>
          </p:grpSpPr>
          <p:pic>
            <p:nvPicPr>
              <p:cNvPr id="17"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360244" y="2086971"/>
                <a:ext cx="4646396" cy="402490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8" name="AutoShape 4"/>
              <p:cNvSpPr>
                <a:spLocks noChangeArrowheads="1"/>
              </p:cNvSpPr>
              <p:nvPr/>
            </p:nvSpPr>
            <p:spPr bwMode="auto">
              <a:xfrm>
                <a:off x="3878701" y="2257411"/>
                <a:ext cx="756453" cy="565102"/>
              </a:xfrm>
              <a:custGeom>
                <a:avLst/>
                <a:gdLst>
                  <a:gd name="T0" fmla="*/ 2147483647 w 21600"/>
                  <a:gd name="T1" fmla="*/ 0 h 21600"/>
                  <a:gd name="T2" fmla="*/ 0 w 21600"/>
                  <a:gd name="T3" fmla="*/ 2147483647 h 21600"/>
                  <a:gd name="T4" fmla="*/ 2147483647 w 21600"/>
                  <a:gd name="T5" fmla="*/ 2147483647 h 21600"/>
                  <a:gd name="T6" fmla="*/ 2147483647 w 21600"/>
                  <a:gd name="T7" fmla="*/ 2147483647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lnTo>
                      <a:pt x="16200" y="0"/>
                    </a:lnTo>
                    <a:close/>
                  </a:path>
                  <a:path w="21600" h="21600">
                    <a:moveTo>
                      <a:pt x="1350" y="5400"/>
                    </a:moveTo>
                    <a:lnTo>
                      <a:pt x="1350" y="16200"/>
                    </a:lnTo>
                    <a:lnTo>
                      <a:pt x="2700" y="16200"/>
                    </a:lnTo>
                    <a:lnTo>
                      <a:pt x="2700" y="5400"/>
                    </a:lnTo>
                    <a:lnTo>
                      <a:pt x="1350" y="5400"/>
                    </a:lnTo>
                    <a:close/>
                  </a:path>
                  <a:path w="21600" h="21600">
                    <a:moveTo>
                      <a:pt x="0" y="5400"/>
                    </a:moveTo>
                    <a:lnTo>
                      <a:pt x="0" y="16200"/>
                    </a:lnTo>
                    <a:lnTo>
                      <a:pt x="675" y="16200"/>
                    </a:lnTo>
                    <a:lnTo>
                      <a:pt x="675" y="5400"/>
                    </a:lnTo>
                    <a:lnTo>
                      <a:pt x="0" y="5400"/>
                    </a:lnTo>
                    <a:close/>
                  </a:path>
                </a:pathLst>
              </a:custGeom>
              <a:solidFill>
                <a:srgbClr val="FF0000"/>
              </a:solidFill>
              <a:ln w="9525">
                <a:solidFill>
                  <a:srgbClr val="000000"/>
                </a:solidFill>
                <a:miter lim="800000"/>
                <a:headEnd/>
                <a:tailEnd/>
              </a:ln>
            </p:spPr>
            <p:txBody>
              <a:bodyPr/>
              <a:lstStyle/>
              <a:p>
                <a:endParaRPr lang="en-US"/>
              </a:p>
            </p:txBody>
          </p:sp>
        </p:grpSp>
        <p:graphicFrame>
          <p:nvGraphicFramePr>
            <p:cNvPr id="2" name="Object 1"/>
            <p:cNvGraphicFramePr>
              <a:graphicFrameLocks noChangeAspect="1"/>
            </p:cNvGraphicFramePr>
            <p:nvPr>
              <p:extLst>
                <p:ext uri="{D42A27DB-BD31-4B8C-83A1-F6EECF244321}">
                  <p14:modId xmlns:p14="http://schemas.microsoft.com/office/powerpoint/2010/main" val="2305793600"/>
                </p:ext>
              </p:extLst>
            </p:nvPr>
          </p:nvGraphicFramePr>
          <p:xfrm>
            <a:off x="2932113" y="5948194"/>
            <a:ext cx="3200400" cy="558800"/>
          </p:xfrm>
          <a:graphic>
            <a:graphicData uri="http://schemas.openxmlformats.org/presentationml/2006/ole">
              <mc:AlternateContent xmlns:mc="http://schemas.openxmlformats.org/markup-compatibility/2006">
                <mc:Choice xmlns:v="urn:schemas-microsoft-com:vml" Requires="v">
                  <p:oleObj spid="_x0000_s88247" name="Equation" r:id="rId5" imgW="1600200" imgH="279360" progId="Equation.DSMT4">
                    <p:embed/>
                  </p:oleObj>
                </mc:Choice>
                <mc:Fallback>
                  <p:oleObj name="Equation" r:id="rId5" imgW="1600200" imgH="279360" progId="Equation.DSMT4">
                    <p:embed/>
                    <p:pic>
                      <p:nvPicPr>
                        <p:cNvPr id="0" name="Object 10"/>
                        <p:cNvPicPr>
                          <a:picLocks noChangeAspect="1" noChangeArrowheads="1"/>
                        </p:cNvPicPr>
                        <p:nvPr/>
                      </p:nvPicPr>
                      <p:blipFill>
                        <a:blip r:embed="rId6"/>
                        <a:srcRect/>
                        <a:stretch>
                          <a:fillRect/>
                        </a:stretch>
                      </p:blipFill>
                      <p:spPr bwMode="auto">
                        <a:xfrm>
                          <a:off x="2932113" y="5948194"/>
                          <a:ext cx="3200400" cy="558800"/>
                        </a:xfrm>
                        <a:prstGeom prst="rect">
                          <a:avLst/>
                        </a:prstGeom>
                        <a:solidFill>
                          <a:srgbClr val="FFC000"/>
                        </a:solidFill>
                        <a:ln w="15875">
                          <a:noFill/>
                          <a:miter lim="800000"/>
                          <a:headEnd/>
                          <a:tailEnd/>
                        </a:ln>
                      </p:spPr>
                    </p:pic>
                  </p:oleObj>
                </mc:Fallback>
              </mc:AlternateContent>
            </a:graphicData>
          </a:graphic>
        </p:graphicFrame>
      </p:grpSp>
      <p:sp>
        <p:nvSpPr>
          <p:cNvPr id="9" name="TextBox 8"/>
          <p:cNvSpPr txBox="1"/>
          <p:nvPr/>
        </p:nvSpPr>
        <p:spPr>
          <a:xfrm>
            <a:off x="7010400" y="6247795"/>
            <a:ext cx="2133600" cy="369332"/>
          </a:xfrm>
          <a:prstGeom prst="rect">
            <a:avLst/>
          </a:prstGeom>
          <a:solidFill>
            <a:schemeClr val="accent2">
              <a:lumMod val="20000"/>
              <a:lumOff val="80000"/>
            </a:schemeClr>
          </a:solidFill>
        </p:spPr>
        <p:txBody>
          <a:bodyPr wrap="square" rtlCol="0" anchor="ctr">
            <a:spAutoFit/>
          </a:bodyPr>
          <a:lstStyle/>
          <a:p>
            <a:pPr algn="ctr"/>
            <a:r>
              <a:rPr lang="en-US" dirty="0"/>
              <a:t>cfm</a:t>
            </a:r>
            <a:r>
              <a:rPr lang="en-US" dirty="0" smtClean="0"/>
              <a:t> / 2119 = m</a:t>
            </a:r>
            <a:r>
              <a:rPr lang="en-US" baseline="30000" dirty="0" smtClean="0"/>
              <a:t>3</a:t>
            </a:r>
            <a:r>
              <a:rPr lang="en-US" dirty="0" smtClean="0"/>
              <a:t>/s</a:t>
            </a:r>
            <a:endParaRPr lang="en-US" dirty="0"/>
          </a:p>
        </p:txBody>
      </p:sp>
      <p:sp>
        <p:nvSpPr>
          <p:cNvPr id="10" name="TextBox 9"/>
          <p:cNvSpPr txBox="1"/>
          <p:nvPr/>
        </p:nvSpPr>
        <p:spPr>
          <a:xfrm>
            <a:off x="0" y="6249200"/>
            <a:ext cx="2508738" cy="369332"/>
          </a:xfrm>
          <a:prstGeom prst="rect">
            <a:avLst/>
          </a:prstGeom>
          <a:solidFill>
            <a:schemeClr val="accent2">
              <a:lumMod val="20000"/>
              <a:lumOff val="80000"/>
            </a:schemeClr>
          </a:solidFill>
        </p:spPr>
        <p:txBody>
          <a:bodyPr wrap="square" rtlCol="0" anchor="ctr">
            <a:spAutoFit/>
          </a:bodyPr>
          <a:lstStyle/>
          <a:p>
            <a:pPr algn="ctr"/>
            <a:r>
              <a:rPr lang="en-US" dirty="0"/>
              <a:t>in.w.c.</a:t>
            </a:r>
            <a:r>
              <a:rPr lang="en-US" dirty="0" smtClean="0"/>
              <a:t> x 249 = Pa</a:t>
            </a:r>
            <a:endParaRPr lang="en-US" dirty="0"/>
          </a:p>
        </p:txBody>
      </p:sp>
      <p:grpSp>
        <p:nvGrpSpPr>
          <p:cNvPr id="6" name="Group 5"/>
          <p:cNvGrpSpPr/>
          <p:nvPr/>
        </p:nvGrpSpPr>
        <p:grpSpPr>
          <a:xfrm>
            <a:off x="15630" y="1722451"/>
            <a:ext cx="3900733" cy="4165518"/>
            <a:chOff x="15630" y="1722451"/>
            <a:chExt cx="3900733" cy="4165518"/>
          </a:xfrm>
        </p:grpSpPr>
        <p:pic>
          <p:nvPicPr>
            <p:cNvPr id="15" name="Picture 1"/>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155575" y="1722451"/>
              <a:ext cx="3760788" cy="4057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extBox 3"/>
            <p:cNvSpPr txBox="1"/>
            <p:nvPr/>
          </p:nvSpPr>
          <p:spPr>
            <a:xfrm>
              <a:off x="15630" y="2354535"/>
              <a:ext cx="400110" cy="2297552"/>
            </a:xfrm>
            <a:prstGeom prst="rect">
              <a:avLst/>
            </a:prstGeom>
            <a:solidFill>
              <a:schemeClr val="bg1"/>
            </a:solidFill>
          </p:spPr>
          <p:txBody>
            <a:bodyPr vert="vert270" wrap="none" rtlCol="0">
              <a:spAutoFit/>
            </a:bodyPr>
            <a:lstStyle/>
            <a:p>
              <a:r>
                <a:rPr lang="en-US" sz="1400" dirty="0" smtClean="0"/>
                <a:t>   Static Pressure (in.w.c.)   </a:t>
              </a:r>
              <a:endParaRPr lang="en-US" sz="1400" dirty="0"/>
            </a:p>
          </p:txBody>
        </p:sp>
        <p:sp>
          <p:nvSpPr>
            <p:cNvPr id="5" name="TextBox 4"/>
            <p:cNvSpPr txBox="1"/>
            <p:nvPr/>
          </p:nvSpPr>
          <p:spPr>
            <a:xfrm>
              <a:off x="1563053" y="5580192"/>
              <a:ext cx="1633416" cy="307777"/>
            </a:xfrm>
            <a:prstGeom prst="rect">
              <a:avLst/>
            </a:prstGeom>
            <a:solidFill>
              <a:schemeClr val="bg1"/>
            </a:solidFill>
          </p:spPr>
          <p:txBody>
            <a:bodyPr wrap="square" rtlCol="0">
              <a:spAutoFit/>
            </a:bodyPr>
            <a:lstStyle/>
            <a:p>
              <a:pPr algn="ctr"/>
              <a:r>
                <a:rPr lang="en-US" sz="1400" dirty="0" smtClean="0"/>
                <a:t>Airflow (cfm)</a:t>
              </a:r>
              <a:endParaRPr lang="en-US" sz="1400" dirty="0"/>
            </a:p>
          </p:txBody>
        </p:sp>
      </p:grpSp>
    </p:spTree>
    <p:extLst>
      <p:ext uri="{BB962C8B-B14F-4D97-AF65-F5344CB8AC3E}">
        <p14:creationId xmlns:p14="http://schemas.microsoft.com/office/powerpoint/2010/main" val="30433226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6"/>
          <p:cNvSpPr>
            <a:spLocks noGrp="1" noChangeArrowheads="1"/>
          </p:cNvSpPr>
          <p:nvPr>
            <p:ph type="title"/>
          </p:nvPr>
        </p:nvSpPr>
        <p:spPr>
          <a:xfrm>
            <a:off x="125413" y="274320"/>
            <a:ext cx="8861425" cy="581025"/>
          </a:xfrm>
        </p:spPr>
        <p:txBody>
          <a:bodyPr/>
          <a:lstStyle/>
          <a:p>
            <a:pPr algn="ctr" eaLnBrk="1" hangingPunct="1"/>
            <a:r>
              <a:rPr lang="en-US" altLang="en-US" sz="4000" b="1" dirty="0">
                <a:solidFill>
                  <a:schemeClr val="bg1"/>
                </a:solidFill>
                <a:latin typeface="Calibri" panose="020F0502020204030204" pitchFamily="34" charset="0"/>
                <a:cs typeface="Calibri" panose="020F0502020204030204" pitchFamily="34" charset="0"/>
              </a:rPr>
              <a:t>Normalized Fan Efficiency</a:t>
            </a:r>
            <a:endParaRPr lang="en-US" altLang="en-US" sz="4000" b="1" dirty="0" smtClean="0">
              <a:solidFill>
                <a:schemeClr val="bg1"/>
              </a:solidFill>
              <a:latin typeface="Calibri" panose="020F0502020204030204" pitchFamily="34" charset="0"/>
              <a:cs typeface="Calibri" panose="020F0502020204030204" pitchFamily="34" charset="0"/>
            </a:endParaRPr>
          </a:p>
        </p:txBody>
      </p:sp>
      <p:pic>
        <p:nvPicPr>
          <p:cNvPr id="95236" name="Picture 4"/>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72616" y="1252376"/>
            <a:ext cx="7395592" cy="53675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7217039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6"/>
          <p:cNvSpPr>
            <a:spLocks noGrp="1" noChangeArrowheads="1"/>
          </p:cNvSpPr>
          <p:nvPr>
            <p:ph type="title"/>
          </p:nvPr>
        </p:nvSpPr>
        <p:spPr>
          <a:xfrm>
            <a:off x="125413" y="274320"/>
            <a:ext cx="8861425" cy="581025"/>
          </a:xfrm>
        </p:spPr>
        <p:txBody>
          <a:bodyPr/>
          <a:lstStyle/>
          <a:p>
            <a:pPr algn="ctr" eaLnBrk="1" hangingPunct="1"/>
            <a:r>
              <a:rPr lang="en-US" altLang="en-US" sz="4000" b="1" dirty="0">
                <a:solidFill>
                  <a:schemeClr val="bg1"/>
                </a:solidFill>
                <a:latin typeface="Calibri" panose="020F0502020204030204" pitchFamily="34" charset="0"/>
                <a:cs typeface="Calibri" panose="020F0502020204030204" pitchFamily="34" charset="0"/>
              </a:rPr>
              <a:t>Normalized Dimensionless Flow</a:t>
            </a:r>
            <a:endParaRPr lang="en-US" altLang="en-US" sz="4000" b="1" dirty="0" smtClean="0">
              <a:solidFill>
                <a:schemeClr val="bg1"/>
              </a:solidFill>
              <a:latin typeface="Calibri" panose="020F0502020204030204" pitchFamily="34" charset="0"/>
              <a:cs typeface="Calibri" panose="020F0502020204030204" pitchFamily="34" charset="0"/>
            </a:endParaRPr>
          </a:p>
        </p:txBody>
      </p:sp>
      <p:pic>
        <p:nvPicPr>
          <p:cNvPr id="74839" name="Picture 87"/>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67512" y="1252376"/>
            <a:ext cx="7891534" cy="53675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2" name="Object 1"/>
          <p:cNvGraphicFramePr>
            <a:graphicFrameLocks noChangeAspect="1"/>
          </p:cNvGraphicFramePr>
          <p:nvPr>
            <p:extLst>
              <p:ext uri="{D42A27DB-BD31-4B8C-83A1-F6EECF244321}">
                <p14:modId xmlns:p14="http://schemas.microsoft.com/office/powerpoint/2010/main" val="149069608"/>
              </p:ext>
            </p:extLst>
          </p:nvPr>
        </p:nvGraphicFramePr>
        <p:xfrm>
          <a:off x="5929195" y="4170138"/>
          <a:ext cx="3042679" cy="468754"/>
        </p:xfrm>
        <a:graphic>
          <a:graphicData uri="http://schemas.openxmlformats.org/presentationml/2006/ole">
            <mc:AlternateContent xmlns:mc="http://schemas.openxmlformats.org/markup-compatibility/2006">
              <mc:Choice xmlns:v="urn:schemas-microsoft-com:vml" Requires="v">
                <p:oleObj spid="_x0000_s74942" name="Equation" r:id="rId5" imgW="1562040" imgH="241200" progId="Equation.DSMT4">
                  <p:embed/>
                </p:oleObj>
              </mc:Choice>
              <mc:Fallback>
                <p:oleObj name="Equation" r:id="rId5" imgW="1562040" imgH="241200" progId="Equation.DSMT4">
                  <p:embed/>
                  <p:pic>
                    <p:nvPicPr>
                      <p:cNvPr id="0" name="Object 1"/>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929195" y="4170138"/>
                        <a:ext cx="3042679" cy="468754"/>
                      </a:xfrm>
                      <a:prstGeom prst="rect">
                        <a:avLst/>
                      </a:prstGeom>
                      <a:solidFill>
                        <a:schemeClr val="bg1"/>
                      </a:solidFill>
                      <a:ln w="15875">
                        <a:solidFill>
                          <a:schemeClr val="tx1"/>
                        </a:solidFill>
                        <a:miter lim="800000"/>
                        <a:headEnd/>
                        <a:tailEnd/>
                      </a:ln>
                    </p:spPr>
                  </p:pic>
                </p:oleObj>
              </mc:Fallback>
            </mc:AlternateContent>
          </a:graphicData>
        </a:graphic>
      </p:graphicFrame>
    </p:spTree>
    <p:extLst>
      <p:ext uri="{BB962C8B-B14F-4D97-AF65-F5344CB8AC3E}">
        <p14:creationId xmlns:p14="http://schemas.microsoft.com/office/powerpoint/2010/main" val="196817533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6"/>
          <p:cNvSpPr>
            <a:spLocks noGrp="1" noChangeArrowheads="1"/>
          </p:cNvSpPr>
          <p:nvPr>
            <p:ph type="title"/>
          </p:nvPr>
        </p:nvSpPr>
        <p:spPr>
          <a:xfrm>
            <a:off x="125413" y="274320"/>
            <a:ext cx="8861425" cy="581025"/>
          </a:xfrm>
        </p:spPr>
        <p:txBody>
          <a:bodyPr/>
          <a:lstStyle/>
          <a:p>
            <a:pPr algn="ctr" eaLnBrk="1" hangingPunct="1"/>
            <a:r>
              <a:rPr lang="en-US" altLang="en-US" sz="4000" b="1" dirty="0">
                <a:solidFill>
                  <a:schemeClr val="bg1"/>
                </a:solidFill>
                <a:latin typeface="Calibri" panose="020F0502020204030204" pitchFamily="34" charset="0"/>
                <a:cs typeface="Calibri" panose="020F0502020204030204" pitchFamily="34" charset="0"/>
              </a:rPr>
              <a:t>Belt Efficiency</a:t>
            </a:r>
            <a:endParaRPr lang="en-US" altLang="en-US" sz="4000" b="1" dirty="0" smtClean="0">
              <a:solidFill>
                <a:schemeClr val="bg1"/>
              </a:solidFill>
              <a:latin typeface="Calibri" panose="020F0502020204030204" pitchFamily="34" charset="0"/>
              <a:cs typeface="Calibri" panose="020F0502020204030204" pitchFamily="34" charset="0"/>
            </a:endParaRPr>
          </a:p>
        </p:txBody>
      </p:sp>
      <p:pic>
        <p:nvPicPr>
          <p:cNvPr id="5" name="Picture 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47958" y="1241521"/>
            <a:ext cx="4039363" cy="53858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2"/>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37111" y="1243157"/>
            <a:ext cx="4039361" cy="53858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 name="Picture 5"/>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789814" y="1282071"/>
            <a:ext cx="1936296" cy="15953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11" name="Object 10"/>
          <p:cNvGraphicFramePr>
            <a:graphicFrameLocks noChangeAspect="1"/>
          </p:cNvGraphicFramePr>
          <p:nvPr>
            <p:extLst>
              <p:ext uri="{D42A27DB-BD31-4B8C-83A1-F6EECF244321}">
                <p14:modId xmlns:p14="http://schemas.microsoft.com/office/powerpoint/2010/main" val="2873509549"/>
              </p:ext>
            </p:extLst>
          </p:nvPr>
        </p:nvGraphicFramePr>
        <p:xfrm>
          <a:off x="715963" y="5716588"/>
          <a:ext cx="7804150" cy="750887"/>
        </p:xfrm>
        <a:graphic>
          <a:graphicData uri="http://schemas.openxmlformats.org/presentationml/2006/ole">
            <mc:AlternateContent xmlns:mc="http://schemas.openxmlformats.org/markup-compatibility/2006">
              <mc:Choice xmlns:v="urn:schemas-microsoft-com:vml" Requires="v">
                <p:oleObj spid="_x0000_s75968" name="Equation" r:id="rId7" imgW="2908080" imgH="279360" progId="Equation.DSMT4">
                  <p:embed/>
                </p:oleObj>
              </mc:Choice>
              <mc:Fallback>
                <p:oleObj name="Equation" r:id="rId7" imgW="2908080" imgH="279360" progId="Equation.DSMT4">
                  <p:embed/>
                  <p:pic>
                    <p:nvPicPr>
                      <p:cNvPr id="0" name="Object 2"/>
                      <p:cNvPicPr>
                        <a:picLocks noChangeAspect="1" noChangeArrowheads="1"/>
                      </p:cNvPicPr>
                      <p:nvPr/>
                    </p:nvPicPr>
                    <p:blipFill>
                      <a:blip r:embed="rId8"/>
                      <a:srcRect/>
                      <a:stretch>
                        <a:fillRect/>
                      </a:stretch>
                    </p:blipFill>
                    <p:spPr bwMode="auto">
                      <a:xfrm>
                        <a:off x="715963" y="5716588"/>
                        <a:ext cx="7804150" cy="750887"/>
                      </a:xfrm>
                      <a:prstGeom prst="rect">
                        <a:avLst/>
                      </a:prstGeom>
                      <a:solidFill>
                        <a:schemeClr val="bg1"/>
                      </a:solidFill>
                      <a:ln w="15875">
                        <a:solidFill>
                          <a:schemeClr val="tx1"/>
                        </a:solidFill>
                        <a:miter lim="800000"/>
                        <a:headEnd/>
                        <a:tailEnd/>
                      </a:ln>
                    </p:spPr>
                  </p:pic>
                </p:oleObj>
              </mc:Fallback>
            </mc:AlternateContent>
          </a:graphicData>
        </a:graphic>
      </p:graphicFrame>
    </p:spTree>
    <p:extLst>
      <p:ext uri="{BB962C8B-B14F-4D97-AF65-F5344CB8AC3E}">
        <p14:creationId xmlns:p14="http://schemas.microsoft.com/office/powerpoint/2010/main" val="208886758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6"/>
          <p:cNvSpPr>
            <a:spLocks noGrp="1" noChangeArrowheads="1"/>
          </p:cNvSpPr>
          <p:nvPr>
            <p:ph type="title"/>
          </p:nvPr>
        </p:nvSpPr>
        <p:spPr>
          <a:xfrm>
            <a:off x="125413" y="274320"/>
            <a:ext cx="8861425" cy="581025"/>
          </a:xfrm>
        </p:spPr>
        <p:txBody>
          <a:bodyPr/>
          <a:lstStyle/>
          <a:p>
            <a:pPr algn="ctr" eaLnBrk="1" hangingPunct="1"/>
            <a:r>
              <a:rPr lang="en-US" altLang="en-US" sz="4000" b="1" dirty="0">
                <a:solidFill>
                  <a:schemeClr val="bg1"/>
                </a:solidFill>
                <a:latin typeface="Calibri" panose="020F0502020204030204" pitchFamily="34" charset="0"/>
                <a:cs typeface="Calibri" panose="020F0502020204030204" pitchFamily="34" charset="0"/>
              </a:rPr>
              <a:t>Belt </a:t>
            </a:r>
            <a:r>
              <a:rPr lang="en-US" altLang="en-US" sz="4000" b="1" dirty="0" smtClean="0">
                <a:solidFill>
                  <a:schemeClr val="bg1"/>
                </a:solidFill>
                <a:latin typeface="Calibri" panose="020F0502020204030204" pitchFamily="34" charset="0"/>
                <a:cs typeface="Calibri" panose="020F0502020204030204" pitchFamily="34" charset="0"/>
              </a:rPr>
              <a:t>Part-Load Efficiency</a:t>
            </a:r>
          </a:p>
        </p:txBody>
      </p:sp>
      <p:pic>
        <p:nvPicPr>
          <p:cNvPr id="96260" name="Picture 4"/>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21794" y="1251425"/>
            <a:ext cx="7393726" cy="53675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TextBox 4"/>
          <p:cNvSpPr txBox="1"/>
          <p:nvPr/>
        </p:nvSpPr>
        <p:spPr>
          <a:xfrm>
            <a:off x="0" y="6249200"/>
            <a:ext cx="2297723" cy="369332"/>
          </a:xfrm>
          <a:prstGeom prst="rect">
            <a:avLst/>
          </a:prstGeom>
          <a:solidFill>
            <a:schemeClr val="accent2">
              <a:lumMod val="20000"/>
              <a:lumOff val="80000"/>
            </a:schemeClr>
          </a:solidFill>
        </p:spPr>
        <p:txBody>
          <a:bodyPr wrap="square" rtlCol="0" anchor="ctr">
            <a:spAutoFit/>
          </a:bodyPr>
          <a:lstStyle/>
          <a:p>
            <a:pPr algn="ctr"/>
            <a:r>
              <a:rPr lang="en-US" dirty="0" smtClean="0"/>
              <a:t>in-</a:t>
            </a:r>
            <a:r>
              <a:rPr lang="en-US" dirty="0" err="1" smtClean="0"/>
              <a:t>lb</a:t>
            </a:r>
            <a:r>
              <a:rPr lang="en-US" baseline="-25000" dirty="0" err="1" smtClean="0"/>
              <a:t>f</a:t>
            </a:r>
            <a:r>
              <a:rPr lang="en-US" dirty="0" smtClean="0"/>
              <a:t> / 8.85 = N-m</a:t>
            </a:r>
            <a:endParaRPr lang="en-US" dirty="0"/>
          </a:p>
        </p:txBody>
      </p:sp>
    </p:spTree>
    <p:extLst>
      <p:ext uri="{BB962C8B-B14F-4D97-AF65-F5344CB8AC3E}">
        <p14:creationId xmlns:p14="http://schemas.microsoft.com/office/powerpoint/2010/main" val="831161372"/>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6"/>
          <p:cNvSpPr>
            <a:spLocks noGrp="1" noChangeArrowheads="1"/>
          </p:cNvSpPr>
          <p:nvPr>
            <p:ph type="title"/>
          </p:nvPr>
        </p:nvSpPr>
        <p:spPr>
          <a:xfrm>
            <a:off x="125413" y="274320"/>
            <a:ext cx="8861425" cy="581025"/>
          </a:xfrm>
        </p:spPr>
        <p:txBody>
          <a:bodyPr/>
          <a:lstStyle/>
          <a:p>
            <a:pPr algn="ctr" eaLnBrk="1" hangingPunct="1"/>
            <a:r>
              <a:rPr lang="en-US" altLang="en-US" sz="4000" b="1" dirty="0">
                <a:solidFill>
                  <a:schemeClr val="bg1"/>
                </a:solidFill>
                <a:latin typeface="Calibri" panose="020F0502020204030204" pitchFamily="34" charset="0"/>
                <a:cs typeface="Calibri" panose="020F0502020204030204" pitchFamily="34" charset="0"/>
              </a:rPr>
              <a:t>Motor Part-Load Efficiency</a:t>
            </a:r>
            <a:endParaRPr lang="en-US" altLang="en-US" sz="4000" b="1" dirty="0" smtClean="0">
              <a:solidFill>
                <a:schemeClr val="bg1"/>
              </a:solidFill>
              <a:latin typeface="Calibri" panose="020F0502020204030204" pitchFamily="34" charset="0"/>
              <a:cs typeface="Calibri" panose="020F0502020204030204" pitchFamily="34" charset="0"/>
            </a:endParaRPr>
          </a:p>
        </p:txBody>
      </p:sp>
      <p:pic>
        <p:nvPicPr>
          <p:cNvPr id="97282"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32958" y="1250877"/>
            <a:ext cx="7897809" cy="53675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TextBox 4"/>
          <p:cNvSpPr txBox="1"/>
          <p:nvPr/>
        </p:nvSpPr>
        <p:spPr>
          <a:xfrm>
            <a:off x="0" y="6249200"/>
            <a:ext cx="1992923" cy="369332"/>
          </a:xfrm>
          <a:prstGeom prst="rect">
            <a:avLst/>
          </a:prstGeom>
          <a:solidFill>
            <a:schemeClr val="accent2">
              <a:lumMod val="20000"/>
              <a:lumOff val="80000"/>
            </a:schemeClr>
          </a:solidFill>
        </p:spPr>
        <p:txBody>
          <a:bodyPr wrap="square" rtlCol="0" anchor="ctr">
            <a:spAutoFit/>
          </a:bodyPr>
          <a:lstStyle/>
          <a:p>
            <a:pPr algn="ctr"/>
            <a:r>
              <a:rPr lang="en-US" dirty="0" err="1" smtClean="0"/>
              <a:t>hp</a:t>
            </a:r>
            <a:r>
              <a:rPr lang="en-US" dirty="0" smtClean="0"/>
              <a:t> x 0.746 = kW</a:t>
            </a:r>
            <a:endParaRPr lang="en-US" dirty="0"/>
          </a:p>
        </p:txBody>
      </p:sp>
    </p:spTree>
    <p:extLst>
      <p:ext uri="{BB962C8B-B14F-4D97-AF65-F5344CB8AC3E}">
        <p14:creationId xmlns:p14="http://schemas.microsoft.com/office/powerpoint/2010/main" val="166667806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10"/>
          <p:cNvSpPr>
            <a:spLocks noChangeArrowheads="1"/>
          </p:cNvSpPr>
          <p:nvPr/>
        </p:nvSpPr>
        <p:spPr bwMode="auto">
          <a:xfrm>
            <a:off x="0" y="274320"/>
            <a:ext cx="9144000" cy="707886"/>
          </a:xfrm>
          <a:prstGeom prst="rect">
            <a:avLst/>
          </a:prstGeom>
          <a:noFill/>
          <a:ln w="9525">
            <a:noFill/>
            <a:miter lim="800000"/>
            <a:headEnd/>
            <a:tailEnd/>
          </a:ln>
          <a:effectLst/>
        </p:spPr>
        <p:txBody>
          <a:bodyPr wrap="square">
            <a:spAutoFit/>
          </a:bodyPr>
          <a:lstStyle/>
          <a:p>
            <a:pPr algn="ctr">
              <a:defRPr/>
            </a:pPr>
            <a:r>
              <a:rPr lang="en-US" sz="4000" b="1" dirty="0">
                <a:solidFill>
                  <a:schemeClr val="bg1"/>
                </a:solidFill>
                <a:latin typeface="Calibri" panose="020F0502020204030204" pitchFamily="34" charset="0"/>
                <a:cs typeface="Calibri" panose="020F0502020204030204" pitchFamily="34" charset="0"/>
              </a:rPr>
              <a:t>VFD Part-Load </a:t>
            </a:r>
            <a:r>
              <a:rPr lang="en-US" sz="4000" b="1" dirty="0" smtClean="0">
                <a:solidFill>
                  <a:schemeClr val="bg1"/>
                </a:solidFill>
                <a:latin typeface="Calibri" panose="020F0502020204030204" pitchFamily="34" charset="0"/>
                <a:cs typeface="Calibri" panose="020F0502020204030204" pitchFamily="34" charset="0"/>
              </a:rPr>
              <a:t>Efficiency (50 </a:t>
            </a:r>
            <a:r>
              <a:rPr lang="en-US" sz="4000" b="1" dirty="0" err="1" smtClean="0">
                <a:solidFill>
                  <a:schemeClr val="bg1"/>
                </a:solidFill>
                <a:latin typeface="Calibri" panose="020F0502020204030204" pitchFamily="34" charset="0"/>
                <a:cs typeface="Calibri" panose="020F0502020204030204" pitchFamily="34" charset="0"/>
              </a:rPr>
              <a:t>hp</a:t>
            </a:r>
            <a:r>
              <a:rPr lang="en-US" sz="4000" b="1" dirty="0" smtClean="0">
                <a:solidFill>
                  <a:schemeClr val="bg1"/>
                </a:solidFill>
                <a:latin typeface="Calibri" panose="020F0502020204030204" pitchFamily="34" charset="0"/>
                <a:cs typeface="Calibri" panose="020F0502020204030204" pitchFamily="34" charset="0"/>
              </a:rPr>
              <a:t>, 480V)</a:t>
            </a:r>
            <a:endParaRPr lang="en-US" sz="4000" b="1" dirty="0">
              <a:solidFill>
                <a:schemeClr val="bg1"/>
              </a:solidFill>
              <a:latin typeface="Calibri" panose="020F0502020204030204" pitchFamily="34" charset="0"/>
              <a:cs typeface="Calibri" panose="020F0502020204030204" pitchFamily="34" charset="0"/>
            </a:endParaRPr>
          </a:p>
        </p:txBody>
      </p:sp>
      <p:pic>
        <p:nvPicPr>
          <p:cNvPr id="93187"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20484" y="1264811"/>
            <a:ext cx="7863790" cy="53492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TextBox 3"/>
          <p:cNvSpPr txBox="1"/>
          <p:nvPr/>
        </p:nvSpPr>
        <p:spPr>
          <a:xfrm>
            <a:off x="0" y="6249200"/>
            <a:ext cx="1992923" cy="369332"/>
          </a:xfrm>
          <a:prstGeom prst="rect">
            <a:avLst/>
          </a:prstGeom>
          <a:solidFill>
            <a:schemeClr val="accent2">
              <a:lumMod val="20000"/>
              <a:lumOff val="80000"/>
            </a:schemeClr>
          </a:solidFill>
        </p:spPr>
        <p:txBody>
          <a:bodyPr wrap="square" rtlCol="0" anchor="ctr">
            <a:spAutoFit/>
          </a:bodyPr>
          <a:lstStyle/>
          <a:p>
            <a:pPr algn="ctr"/>
            <a:r>
              <a:rPr lang="en-US" dirty="0" err="1" smtClean="0"/>
              <a:t>hp</a:t>
            </a:r>
            <a:r>
              <a:rPr lang="en-US" dirty="0" smtClean="0"/>
              <a:t> x 0.746 = kW</a:t>
            </a:r>
            <a:endParaRPr lang="en-US" dirty="0"/>
          </a:p>
        </p:txBody>
      </p:sp>
    </p:spTree>
    <p:extLst>
      <p:ext uri="{BB962C8B-B14F-4D97-AF65-F5344CB8AC3E}">
        <p14:creationId xmlns:p14="http://schemas.microsoft.com/office/powerpoint/2010/main" val="374939961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itle 1"/>
          <p:cNvSpPr>
            <a:spLocks noGrp="1"/>
          </p:cNvSpPr>
          <p:nvPr>
            <p:ph type="title"/>
          </p:nvPr>
        </p:nvSpPr>
        <p:spPr>
          <a:xfrm>
            <a:off x="0" y="274320"/>
            <a:ext cx="9144000" cy="640080"/>
          </a:xfrm>
        </p:spPr>
        <p:txBody>
          <a:bodyPr/>
          <a:lstStyle/>
          <a:p>
            <a:pPr algn="ctr"/>
            <a:r>
              <a:rPr lang="en-US" sz="4000" b="1" dirty="0" smtClean="0">
                <a:solidFill>
                  <a:schemeClr val="bg1"/>
                </a:solidFill>
                <a:latin typeface="Calibri" panose="020F0502020204030204" pitchFamily="34" charset="0"/>
                <a:cs typeface="Calibri" panose="020F0502020204030204" pitchFamily="34" charset="0"/>
              </a:rPr>
              <a:t>Component Efficiencies &amp; System Power</a:t>
            </a:r>
          </a:p>
        </p:txBody>
      </p:sp>
      <p:pic>
        <p:nvPicPr>
          <p:cNvPr id="92163"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49224" y="1252376"/>
            <a:ext cx="7897809" cy="53675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TextBox 3"/>
          <p:cNvSpPr txBox="1"/>
          <p:nvPr/>
        </p:nvSpPr>
        <p:spPr>
          <a:xfrm>
            <a:off x="7010400" y="6247795"/>
            <a:ext cx="2133600" cy="369332"/>
          </a:xfrm>
          <a:prstGeom prst="rect">
            <a:avLst/>
          </a:prstGeom>
          <a:solidFill>
            <a:schemeClr val="accent2">
              <a:lumMod val="20000"/>
              <a:lumOff val="80000"/>
            </a:schemeClr>
          </a:solidFill>
        </p:spPr>
        <p:txBody>
          <a:bodyPr wrap="square" rtlCol="0" anchor="ctr">
            <a:spAutoFit/>
          </a:bodyPr>
          <a:lstStyle/>
          <a:p>
            <a:pPr algn="ctr"/>
            <a:r>
              <a:rPr lang="en-US" dirty="0"/>
              <a:t>cfm </a:t>
            </a:r>
            <a:r>
              <a:rPr lang="en-US" dirty="0" smtClean="0"/>
              <a:t>/ 2119 =</a:t>
            </a:r>
            <a:r>
              <a:rPr lang="en-US" dirty="0"/>
              <a:t> m</a:t>
            </a:r>
            <a:r>
              <a:rPr lang="en-US" baseline="30000" dirty="0"/>
              <a:t>3</a:t>
            </a:r>
            <a:r>
              <a:rPr lang="en-US" dirty="0"/>
              <a:t>/s</a:t>
            </a:r>
          </a:p>
        </p:txBody>
      </p:sp>
      <p:sp>
        <p:nvSpPr>
          <p:cNvPr id="5" name="TextBox 4"/>
          <p:cNvSpPr txBox="1"/>
          <p:nvPr/>
        </p:nvSpPr>
        <p:spPr>
          <a:xfrm>
            <a:off x="0" y="6249200"/>
            <a:ext cx="2181225" cy="369332"/>
          </a:xfrm>
          <a:prstGeom prst="rect">
            <a:avLst/>
          </a:prstGeom>
          <a:solidFill>
            <a:schemeClr val="accent2">
              <a:lumMod val="20000"/>
              <a:lumOff val="80000"/>
            </a:schemeClr>
          </a:solidFill>
        </p:spPr>
        <p:txBody>
          <a:bodyPr wrap="square" rtlCol="0" anchor="ctr">
            <a:spAutoFit/>
          </a:bodyPr>
          <a:lstStyle/>
          <a:p>
            <a:pPr algn="ctr"/>
            <a:r>
              <a:rPr lang="en-US" dirty="0"/>
              <a:t>in.w.c.</a:t>
            </a:r>
            <a:r>
              <a:rPr lang="en-US" dirty="0" smtClean="0"/>
              <a:t> x 249 = Pa</a:t>
            </a:r>
            <a:endParaRPr lang="en-US" dirty="0"/>
          </a:p>
        </p:txBody>
      </p:sp>
      <p:sp>
        <p:nvSpPr>
          <p:cNvPr id="6" name="TextBox 5"/>
          <p:cNvSpPr txBox="1"/>
          <p:nvPr/>
        </p:nvSpPr>
        <p:spPr>
          <a:xfrm>
            <a:off x="0" y="5887250"/>
            <a:ext cx="2181225" cy="369332"/>
          </a:xfrm>
          <a:prstGeom prst="rect">
            <a:avLst/>
          </a:prstGeom>
          <a:solidFill>
            <a:schemeClr val="accent2">
              <a:lumMod val="20000"/>
              <a:lumOff val="80000"/>
            </a:schemeClr>
          </a:solidFill>
        </p:spPr>
        <p:txBody>
          <a:bodyPr wrap="square" rtlCol="0" anchor="ctr">
            <a:spAutoFit/>
          </a:bodyPr>
          <a:lstStyle/>
          <a:p>
            <a:pPr algn="ctr"/>
            <a:r>
              <a:rPr lang="en-US" dirty="0" err="1" smtClean="0"/>
              <a:t>hp</a:t>
            </a:r>
            <a:r>
              <a:rPr lang="en-US" dirty="0" smtClean="0"/>
              <a:t> x 0.746 = kW</a:t>
            </a:r>
            <a:endParaRPr lang="en-US" dirty="0"/>
          </a:p>
        </p:txBody>
      </p:sp>
    </p:spTree>
    <p:extLst>
      <p:ext uri="{BB962C8B-B14F-4D97-AF65-F5344CB8AC3E}">
        <p14:creationId xmlns:p14="http://schemas.microsoft.com/office/powerpoint/2010/main" val="291290900"/>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6"/>
          <p:cNvSpPr>
            <a:spLocks noGrp="1" noChangeArrowheads="1"/>
          </p:cNvSpPr>
          <p:nvPr>
            <p:ph type="title"/>
          </p:nvPr>
        </p:nvSpPr>
        <p:spPr>
          <a:xfrm>
            <a:off x="117321" y="274320"/>
            <a:ext cx="8861425" cy="581025"/>
          </a:xfrm>
        </p:spPr>
        <p:txBody>
          <a:bodyPr/>
          <a:lstStyle/>
          <a:p>
            <a:pPr algn="ctr" eaLnBrk="1" hangingPunct="1"/>
            <a:r>
              <a:rPr lang="en-US" altLang="en-US" sz="4000" b="1" dirty="0" smtClean="0">
                <a:solidFill>
                  <a:schemeClr val="bg1"/>
                </a:solidFill>
                <a:latin typeface="Calibri" panose="020F0502020204030204" pitchFamily="34" charset="0"/>
                <a:cs typeface="Calibri" panose="020F0502020204030204" pitchFamily="34" charset="0"/>
              </a:rPr>
              <a:t>Presentation Outline</a:t>
            </a:r>
          </a:p>
        </p:txBody>
      </p:sp>
      <p:sp>
        <p:nvSpPr>
          <p:cNvPr id="4099" name="Rectangle 7"/>
          <p:cNvSpPr>
            <a:spLocks noGrp="1" noChangeArrowheads="1"/>
          </p:cNvSpPr>
          <p:nvPr>
            <p:ph type="body" idx="1"/>
          </p:nvPr>
        </p:nvSpPr>
        <p:spPr>
          <a:xfrm>
            <a:off x="153748" y="1448474"/>
            <a:ext cx="8860779" cy="5162718"/>
          </a:xfrm>
        </p:spPr>
        <p:txBody>
          <a:bodyPr/>
          <a:lstStyle/>
          <a:p>
            <a:pPr marL="346075" lvl="1" indent="-342900" eaLnBrk="1" hangingPunct="1">
              <a:spcBef>
                <a:spcPts val="0"/>
              </a:spcBef>
              <a:spcAft>
                <a:spcPts val="1800"/>
              </a:spcAft>
              <a:buClr>
                <a:schemeClr val="tx1"/>
              </a:buClr>
            </a:pPr>
            <a:r>
              <a:rPr lang="en-US" altLang="en-US" b="1" dirty="0" smtClean="0">
                <a:solidFill>
                  <a:schemeClr val="bg1">
                    <a:lumMod val="85000"/>
                  </a:schemeClr>
                </a:solidFill>
                <a:latin typeface="Calibri" panose="020F0502020204030204" pitchFamily="34" charset="0"/>
                <a:cs typeface="Calibri" panose="020F0502020204030204" pitchFamily="34" charset="0"/>
              </a:rPr>
              <a:t>Describe system </a:t>
            </a:r>
            <a:r>
              <a:rPr lang="en-US" altLang="en-US" b="1" dirty="0">
                <a:solidFill>
                  <a:schemeClr val="bg1">
                    <a:lumMod val="85000"/>
                  </a:schemeClr>
                </a:solidFill>
                <a:latin typeface="Calibri" panose="020F0502020204030204" pitchFamily="34" charset="0"/>
                <a:cs typeface="Calibri" panose="020F0502020204030204" pitchFamily="34" charset="0"/>
              </a:rPr>
              <a:t>characteristics </a:t>
            </a:r>
            <a:r>
              <a:rPr lang="en-US" altLang="en-US" b="1" dirty="0" smtClean="0">
                <a:solidFill>
                  <a:schemeClr val="bg1">
                    <a:lumMod val="85000"/>
                  </a:schemeClr>
                </a:solidFill>
                <a:latin typeface="Calibri" panose="020F0502020204030204" pitchFamily="34" charset="0"/>
                <a:cs typeface="Calibri" panose="020F0502020204030204" pitchFamily="34" charset="0"/>
              </a:rPr>
              <a:t>and use them</a:t>
            </a:r>
            <a:br>
              <a:rPr lang="en-US" altLang="en-US" b="1" dirty="0" smtClean="0">
                <a:solidFill>
                  <a:schemeClr val="bg1">
                    <a:lumMod val="85000"/>
                  </a:schemeClr>
                </a:solidFill>
                <a:latin typeface="Calibri" panose="020F0502020204030204" pitchFamily="34" charset="0"/>
                <a:cs typeface="Calibri" panose="020F0502020204030204" pitchFamily="34" charset="0"/>
              </a:rPr>
            </a:br>
            <a:r>
              <a:rPr lang="en-US" altLang="en-US" b="1" dirty="0" smtClean="0">
                <a:solidFill>
                  <a:schemeClr val="bg1">
                    <a:lumMod val="85000"/>
                  </a:schemeClr>
                </a:solidFill>
                <a:latin typeface="Calibri" panose="020F0502020204030204" pitchFamily="34" charset="0"/>
                <a:cs typeface="Calibri" panose="020F0502020204030204" pitchFamily="34" charset="0"/>
              </a:rPr>
              <a:t>to estimate system efficiency &amp; input power at</a:t>
            </a:r>
            <a:br>
              <a:rPr lang="en-US" altLang="en-US" b="1" dirty="0" smtClean="0">
                <a:solidFill>
                  <a:schemeClr val="bg1">
                    <a:lumMod val="85000"/>
                  </a:schemeClr>
                </a:solidFill>
                <a:latin typeface="Calibri" panose="020F0502020204030204" pitchFamily="34" charset="0"/>
                <a:cs typeface="Calibri" panose="020F0502020204030204" pitchFamily="34" charset="0"/>
              </a:rPr>
            </a:br>
            <a:r>
              <a:rPr lang="en-US" altLang="en-US" b="1" dirty="0" smtClean="0">
                <a:solidFill>
                  <a:schemeClr val="bg1">
                    <a:lumMod val="85000"/>
                  </a:schemeClr>
                </a:solidFill>
                <a:latin typeface="Calibri" panose="020F0502020204030204" pitchFamily="34" charset="0"/>
                <a:cs typeface="Calibri" panose="020F0502020204030204" pitchFamily="34" charset="0"/>
              </a:rPr>
              <a:t>full- and part-load</a:t>
            </a:r>
          </a:p>
          <a:p>
            <a:pPr marL="346075" lvl="1" indent="-342900" eaLnBrk="1" hangingPunct="1">
              <a:spcBef>
                <a:spcPts val="0"/>
              </a:spcBef>
              <a:spcAft>
                <a:spcPts val="1800"/>
              </a:spcAft>
              <a:buClr>
                <a:schemeClr val="tx1"/>
              </a:buClr>
            </a:pPr>
            <a:r>
              <a:rPr lang="en-US" altLang="en-US" b="1" dirty="0" smtClean="0">
                <a:solidFill>
                  <a:schemeClr val="tx1"/>
                </a:solidFill>
                <a:latin typeface="Calibri" panose="020F0502020204030204" pitchFamily="34" charset="0"/>
                <a:cs typeface="Calibri" panose="020F0502020204030204" pitchFamily="34" charset="0"/>
              </a:rPr>
              <a:t>Estimate frequency </a:t>
            </a:r>
            <a:r>
              <a:rPr lang="en-US" altLang="en-US" b="1" dirty="0">
                <a:solidFill>
                  <a:schemeClr val="tx1"/>
                </a:solidFill>
                <a:latin typeface="Calibri" panose="020F0502020204030204" pitchFamily="34" charset="0"/>
                <a:cs typeface="Calibri" panose="020F0502020204030204" pitchFamily="34" charset="0"/>
              </a:rPr>
              <a:t>distribution of </a:t>
            </a:r>
            <a:r>
              <a:rPr lang="en-US" altLang="en-US" b="1" dirty="0" smtClean="0">
                <a:solidFill>
                  <a:schemeClr val="tx1"/>
                </a:solidFill>
                <a:latin typeface="Calibri" panose="020F0502020204030204" pitchFamily="34" charset="0"/>
                <a:cs typeface="Calibri" panose="020F0502020204030204" pitchFamily="34" charset="0"/>
              </a:rPr>
              <a:t>system part-load </a:t>
            </a:r>
            <a:r>
              <a:rPr lang="en-US" altLang="en-US" b="1" dirty="0">
                <a:solidFill>
                  <a:schemeClr val="tx1"/>
                </a:solidFill>
                <a:latin typeface="Calibri" panose="020F0502020204030204" pitchFamily="34" charset="0"/>
                <a:cs typeface="Calibri" panose="020F0502020204030204" pitchFamily="34" charset="0"/>
              </a:rPr>
              <a:t>operating hours, average efficiency, </a:t>
            </a:r>
            <a:r>
              <a:rPr lang="en-US" altLang="en-US" b="1" dirty="0" smtClean="0">
                <a:solidFill>
                  <a:schemeClr val="tx1"/>
                </a:solidFill>
                <a:latin typeface="Calibri" panose="020F0502020204030204" pitchFamily="34" charset="0"/>
                <a:cs typeface="Calibri" panose="020F0502020204030204" pitchFamily="34" charset="0"/>
              </a:rPr>
              <a:t>and </a:t>
            </a:r>
            <a:r>
              <a:rPr lang="en-US" altLang="en-US" b="1" dirty="0">
                <a:solidFill>
                  <a:schemeClr val="tx1"/>
                </a:solidFill>
                <a:latin typeface="Calibri" panose="020F0502020204030204" pitchFamily="34" charset="0"/>
                <a:cs typeface="Calibri" panose="020F0502020204030204" pitchFamily="34" charset="0"/>
              </a:rPr>
              <a:t>average power</a:t>
            </a:r>
            <a:endParaRPr lang="en-US" altLang="en-US" b="1" dirty="0" smtClean="0">
              <a:solidFill>
                <a:schemeClr val="tx1"/>
              </a:solidFill>
              <a:latin typeface="Calibri" panose="020F0502020204030204" pitchFamily="34" charset="0"/>
              <a:cs typeface="Calibri" panose="020F0502020204030204" pitchFamily="34" charset="0"/>
            </a:endParaRPr>
          </a:p>
          <a:p>
            <a:pPr marL="346075" lvl="1" indent="-342900" eaLnBrk="1" hangingPunct="1">
              <a:spcBef>
                <a:spcPts val="0"/>
              </a:spcBef>
              <a:spcAft>
                <a:spcPts val="1800"/>
              </a:spcAft>
              <a:buClr>
                <a:schemeClr val="tx1"/>
              </a:buClr>
            </a:pPr>
            <a:r>
              <a:rPr lang="en-US" altLang="en-US" b="1" dirty="0" smtClean="0">
                <a:solidFill>
                  <a:schemeClr val="bg1">
                    <a:lumMod val="85000"/>
                  </a:schemeClr>
                </a:solidFill>
                <a:latin typeface="Calibri" panose="020F0502020204030204" pitchFamily="34" charset="0"/>
                <a:cs typeface="Calibri" panose="020F0502020204030204" pitchFamily="34" charset="0"/>
              </a:rPr>
              <a:t>TAB/</a:t>
            </a:r>
            <a:r>
              <a:rPr lang="en-US" altLang="en-US" b="1" dirty="0" err="1" smtClean="0">
                <a:solidFill>
                  <a:schemeClr val="bg1">
                    <a:lumMod val="85000"/>
                  </a:schemeClr>
                </a:solidFill>
                <a:latin typeface="Calibri" panose="020F0502020204030204" pitchFamily="34" charset="0"/>
                <a:cs typeface="Calibri" panose="020F0502020204030204" pitchFamily="34" charset="0"/>
              </a:rPr>
              <a:t>Cx</a:t>
            </a:r>
            <a:r>
              <a:rPr lang="en-US" altLang="en-US" b="1" dirty="0" smtClean="0">
                <a:solidFill>
                  <a:schemeClr val="bg1">
                    <a:lumMod val="85000"/>
                  </a:schemeClr>
                </a:solidFill>
                <a:latin typeface="Calibri" panose="020F0502020204030204" pitchFamily="34" charset="0"/>
                <a:cs typeface="Calibri" panose="020F0502020204030204" pitchFamily="34" charset="0"/>
              </a:rPr>
              <a:t> Opportunity: Use </a:t>
            </a:r>
            <a:r>
              <a:rPr lang="en-US" altLang="en-US" b="1" dirty="0">
                <a:solidFill>
                  <a:schemeClr val="bg1">
                    <a:lumMod val="85000"/>
                  </a:schemeClr>
                </a:solidFill>
                <a:latin typeface="Calibri" panose="020F0502020204030204" pitchFamily="34" charset="0"/>
                <a:cs typeface="Calibri" panose="020F0502020204030204" pitchFamily="34" charset="0"/>
              </a:rPr>
              <a:t>ASHRAE Standard 215 to determine system </a:t>
            </a:r>
            <a:r>
              <a:rPr lang="en-US" altLang="en-US" b="1" dirty="0" smtClean="0">
                <a:solidFill>
                  <a:schemeClr val="bg1">
                    <a:lumMod val="85000"/>
                  </a:schemeClr>
                </a:solidFill>
                <a:latin typeface="Calibri" panose="020F0502020204030204" pitchFamily="34" charset="0"/>
                <a:cs typeface="Calibri" panose="020F0502020204030204" pitchFamily="34" charset="0"/>
              </a:rPr>
              <a:t>airflows (inlet, outlet) &amp; leakage</a:t>
            </a:r>
          </a:p>
          <a:p>
            <a:pPr marL="346075" lvl="1" indent="-342900" eaLnBrk="1" hangingPunct="1">
              <a:spcBef>
                <a:spcPts val="0"/>
              </a:spcBef>
              <a:spcAft>
                <a:spcPts val="0"/>
              </a:spcAft>
              <a:buClr>
                <a:schemeClr val="tx1"/>
              </a:buClr>
            </a:pPr>
            <a:r>
              <a:rPr lang="en-US" altLang="en-US" b="1" dirty="0" smtClean="0">
                <a:solidFill>
                  <a:schemeClr val="bg1">
                    <a:lumMod val="85000"/>
                  </a:schemeClr>
                </a:solidFill>
                <a:latin typeface="Calibri" panose="020F0502020204030204" pitchFamily="34" charset="0"/>
                <a:cs typeface="Calibri" panose="020F0502020204030204" pitchFamily="34" charset="0"/>
              </a:rPr>
              <a:t>Understand impacts </a:t>
            </a:r>
            <a:r>
              <a:rPr lang="en-US" altLang="en-US" b="1" dirty="0">
                <a:solidFill>
                  <a:schemeClr val="bg1">
                    <a:lumMod val="85000"/>
                  </a:schemeClr>
                </a:solidFill>
                <a:latin typeface="Calibri" panose="020F0502020204030204" pitchFamily="34" charset="0"/>
                <a:cs typeface="Calibri" panose="020F0502020204030204" pitchFamily="34" charset="0"/>
              </a:rPr>
              <a:t>of </a:t>
            </a:r>
            <a:r>
              <a:rPr lang="en-US" altLang="en-US" b="1" dirty="0" smtClean="0">
                <a:solidFill>
                  <a:schemeClr val="bg1">
                    <a:lumMod val="85000"/>
                  </a:schemeClr>
                </a:solidFill>
                <a:latin typeface="Calibri" panose="020F0502020204030204" pitchFamily="34" charset="0"/>
                <a:cs typeface="Calibri" panose="020F0502020204030204" pitchFamily="34" charset="0"/>
              </a:rPr>
              <a:t>system </a:t>
            </a:r>
            <a:r>
              <a:rPr lang="en-US" altLang="en-US" b="1" dirty="0">
                <a:solidFill>
                  <a:schemeClr val="bg1">
                    <a:lumMod val="85000"/>
                  </a:schemeClr>
                </a:solidFill>
                <a:latin typeface="Calibri" panose="020F0502020204030204" pitchFamily="34" charset="0"/>
                <a:cs typeface="Calibri" panose="020F0502020204030204" pitchFamily="34" charset="0"/>
              </a:rPr>
              <a:t>air leakage </a:t>
            </a:r>
            <a:r>
              <a:rPr lang="en-US" altLang="en-US" b="1" dirty="0" smtClean="0">
                <a:solidFill>
                  <a:schemeClr val="bg1">
                    <a:lumMod val="85000"/>
                  </a:schemeClr>
                </a:solidFill>
                <a:latin typeface="Calibri" panose="020F0502020204030204" pitchFamily="34" charset="0"/>
                <a:cs typeface="Calibri" panose="020F0502020204030204" pitchFamily="34" charset="0"/>
              </a:rPr>
              <a:t>and duct static pressure reset on </a:t>
            </a:r>
            <a:r>
              <a:rPr lang="en-US" altLang="en-US" b="1" dirty="0">
                <a:solidFill>
                  <a:schemeClr val="bg1">
                    <a:lumMod val="85000"/>
                  </a:schemeClr>
                </a:solidFill>
                <a:latin typeface="Calibri" panose="020F0502020204030204" pitchFamily="34" charset="0"/>
                <a:cs typeface="Calibri" panose="020F0502020204030204" pitchFamily="34" charset="0"/>
              </a:rPr>
              <a:t>energy </a:t>
            </a:r>
            <a:r>
              <a:rPr lang="en-US" altLang="en-US" b="1" dirty="0" smtClean="0">
                <a:solidFill>
                  <a:schemeClr val="bg1">
                    <a:lumMod val="85000"/>
                  </a:schemeClr>
                </a:solidFill>
                <a:latin typeface="Calibri" panose="020F0502020204030204" pitchFamily="34" charset="0"/>
                <a:cs typeface="Calibri" panose="020F0502020204030204" pitchFamily="34" charset="0"/>
              </a:rPr>
              <a:t>performance</a:t>
            </a:r>
          </a:p>
        </p:txBody>
      </p:sp>
    </p:spTree>
    <p:extLst>
      <p:ext uri="{BB962C8B-B14F-4D97-AF65-F5344CB8AC3E}">
        <p14:creationId xmlns:p14="http://schemas.microsoft.com/office/powerpoint/2010/main" val="222453846"/>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itle 1"/>
          <p:cNvSpPr>
            <a:spLocks noGrp="1"/>
          </p:cNvSpPr>
          <p:nvPr>
            <p:ph type="title"/>
          </p:nvPr>
        </p:nvSpPr>
        <p:spPr>
          <a:xfrm>
            <a:off x="0" y="274320"/>
            <a:ext cx="9144000" cy="640080"/>
          </a:xfrm>
        </p:spPr>
        <p:txBody>
          <a:bodyPr/>
          <a:lstStyle/>
          <a:p>
            <a:pPr algn="ctr"/>
            <a:r>
              <a:rPr lang="en-US" sz="4000" b="1" dirty="0" smtClean="0">
                <a:solidFill>
                  <a:schemeClr val="bg1"/>
                </a:solidFill>
                <a:latin typeface="Calibri" panose="020F0502020204030204" pitchFamily="34" charset="0"/>
                <a:cs typeface="Calibri" panose="020F0502020204030204" pitchFamily="34" charset="0"/>
              </a:rPr>
              <a:t>Operating Profile: PLR vs Toa</a:t>
            </a:r>
          </a:p>
        </p:txBody>
      </p:sp>
      <p:grpSp>
        <p:nvGrpSpPr>
          <p:cNvPr id="2" name="Group 1"/>
          <p:cNvGrpSpPr/>
          <p:nvPr/>
        </p:nvGrpSpPr>
        <p:grpSpPr>
          <a:xfrm>
            <a:off x="888758" y="1251317"/>
            <a:ext cx="7398815" cy="5367528"/>
            <a:chOff x="888758" y="1251317"/>
            <a:chExt cx="7398815" cy="5367528"/>
          </a:xfrm>
        </p:grpSpPr>
        <p:pic>
          <p:nvPicPr>
            <p:cNvPr id="93187"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88758" y="1251317"/>
              <a:ext cx="7398815" cy="53675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TextBox 4"/>
            <p:cNvSpPr txBox="1"/>
            <p:nvPr/>
          </p:nvSpPr>
          <p:spPr>
            <a:xfrm>
              <a:off x="4706873" y="5088597"/>
              <a:ext cx="3210870" cy="307777"/>
            </a:xfrm>
            <a:prstGeom prst="rect">
              <a:avLst/>
            </a:prstGeom>
            <a:solidFill>
              <a:schemeClr val="bg1"/>
            </a:solidFill>
            <a:ln>
              <a:solidFill>
                <a:schemeClr val="tx1"/>
              </a:solidFill>
            </a:ln>
          </p:spPr>
          <p:txBody>
            <a:bodyPr wrap="square" rtlCol="0" anchor="ctr">
              <a:spAutoFit/>
            </a:bodyPr>
            <a:lstStyle/>
            <a:p>
              <a:pPr algn="ctr"/>
              <a:r>
                <a:rPr lang="en-US" sz="1400" b="1" dirty="0" smtClean="0"/>
                <a:t>Large Office Building - Chicago</a:t>
              </a:r>
              <a:endParaRPr lang="en-US" sz="1400" b="1" dirty="0"/>
            </a:p>
          </p:txBody>
        </p:sp>
      </p:grpSp>
      <p:grpSp>
        <p:nvGrpSpPr>
          <p:cNvPr id="4" name="Group 3"/>
          <p:cNvGrpSpPr/>
          <p:nvPr/>
        </p:nvGrpSpPr>
        <p:grpSpPr>
          <a:xfrm>
            <a:off x="886968" y="1252728"/>
            <a:ext cx="7398815" cy="5367528"/>
            <a:chOff x="886968" y="1252728"/>
            <a:chExt cx="7398815" cy="5367528"/>
          </a:xfrm>
        </p:grpSpPr>
        <p:pic>
          <p:nvPicPr>
            <p:cNvPr id="93189" name="Picture 5"/>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86968" y="1252728"/>
              <a:ext cx="7398815" cy="53675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 name="TextBox 10"/>
            <p:cNvSpPr txBox="1"/>
            <p:nvPr/>
          </p:nvSpPr>
          <p:spPr>
            <a:xfrm>
              <a:off x="4709160" y="5093208"/>
              <a:ext cx="3210870" cy="307777"/>
            </a:xfrm>
            <a:prstGeom prst="rect">
              <a:avLst/>
            </a:prstGeom>
            <a:solidFill>
              <a:schemeClr val="bg1"/>
            </a:solidFill>
            <a:ln>
              <a:solidFill>
                <a:schemeClr val="tx1"/>
              </a:solidFill>
            </a:ln>
          </p:spPr>
          <p:txBody>
            <a:bodyPr wrap="square" rtlCol="0" anchor="ctr">
              <a:spAutoFit/>
            </a:bodyPr>
            <a:lstStyle/>
            <a:p>
              <a:pPr algn="ctr"/>
              <a:r>
                <a:rPr lang="en-US" sz="1400" b="1" dirty="0" smtClean="0"/>
                <a:t>Hospital Building - Chicago</a:t>
              </a:r>
              <a:endParaRPr lang="en-US" sz="1400" b="1" dirty="0"/>
            </a:p>
          </p:txBody>
        </p:sp>
      </p:grpSp>
      <p:sp>
        <p:nvSpPr>
          <p:cNvPr id="10" name="TextBox 9"/>
          <p:cNvSpPr txBox="1"/>
          <p:nvPr/>
        </p:nvSpPr>
        <p:spPr>
          <a:xfrm>
            <a:off x="0" y="6249200"/>
            <a:ext cx="2508738" cy="369332"/>
          </a:xfrm>
          <a:prstGeom prst="rect">
            <a:avLst/>
          </a:prstGeom>
          <a:solidFill>
            <a:schemeClr val="accent2">
              <a:lumMod val="20000"/>
              <a:lumOff val="80000"/>
            </a:schemeClr>
          </a:solidFill>
        </p:spPr>
        <p:txBody>
          <a:bodyPr wrap="square" rtlCol="0" anchor="ctr">
            <a:spAutoFit/>
          </a:bodyPr>
          <a:lstStyle/>
          <a:p>
            <a:pPr algn="ctr"/>
            <a:r>
              <a:rPr lang="en-US" dirty="0" smtClean="0"/>
              <a:t>(°C x 1.8) + 32 = °F</a:t>
            </a:r>
            <a:endParaRPr lang="en-US" dirty="0"/>
          </a:p>
        </p:txBody>
      </p:sp>
    </p:spTree>
    <p:extLst>
      <p:ext uri="{BB962C8B-B14F-4D97-AF65-F5344CB8AC3E}">
        <p14:creationId xmlns:p14="http://schemas.microsoft.com/office/powerpoint/2010/main" val="17332436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itle 1"/>
          <p:cNvSpPr>
            <a:spLocks noGrp="1"/>
          </p:cNvSpPr>
          <p:nvPr>
            <p:ph type="title"/>
          </p:nvPr>
        </p:nvSpPr>
        <p:spPr>
          <a:xfrm>
            <a:off x="0" y="274320"/>
            <a:ext cx="9144000" cy="640080"/>
          </a:xfrm>
        </p:spPr>
        <p:txBody>
          <a:bodyPr/>
          <a:lstStyle/>
          <a:p>
            <a:pPr algn="ctr"/>
            <a:r>
              <a:rPr lang="en-US" sz="4000" b="1" dirty="0" smtClean="0">
                <a:solidFill>
                  <a:schemeClr val="bg1"/>
                </a:solidFill>
                <a:latin typeface="Calibri" panose="020F0502020204030204" pitchFamily="34" charset="0"/>
                <a:cs typeface="Calibri" panose="020F0502020204030204" pitchFamily="34" charset="0"/>
              </a:rPr>
              <a:t>Operating Profile: PLR Frequency</a:t>
            </a:r>
          </a:p>
        </p:txBody>
      </p:sp>
      <p:grpSp>
        <p:nvGrpSpPr>
          <p:cNvPr id="2" name="Group 1"/>
          <p:cNvGrpSpPr/>
          <p:nvPr/>
        </p:nvGrpSpPr>
        <p:grpSpPr>
          <a:xfrm>
            <a:off x="886968" y="1252728"/>
            <a:ext cx="7398815" cy="5367528"/>
            <a:chOff x="886968" y="1252728"/>
            <a:chExt cx="7398815" cy="5367528"/>
          </a:xfrm>
        </p:grpSpPr>
        <p:pic>
          <p:nvPicPr>
            <p:cNvPr id="94210"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86968" y="1252728"/>
              <a:ext cx="7398815" cy="53675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TextBox 5"/>
            <p:cNvSpPr txBox="1"/>
            <p:nvPr/>
          </p:nvSpPr>
          <p:spPr>
            <a:xfrm>
              <a:off x="4707286" y="2772281"/>
              <a:ext cx="3210870" cy="307777"/>
            </a:xfrm>
            <a:prstGeom prst="rect">
              <a:avLst/>
            </a:prstGeom>
            <a:solidFill>
              <a:schemeClr val="bg1"/>
            </a:solidFill>
            <a:ln>
              <a:solidFill>
                <a:schemeClr val="tx1"/>
              </a:solidFill>
            </a:ln>
          </p:spPr>
          <p:txBody>
            <a:bodyPr wrap="square" rtlCol="0" anchor="ctr">
              <a:spAutoFit/>
            </a:bodyPr>
            <a:lstStyle/>
            <a:p>
              <a:pPr algn="ctr"/>
              <a:r>
                <a:rPr lang="en-US" sz="1400" b="1" dirty="0" smtClean="0"/>
                <a:t>Large Office Building - Chicago</a:t>
              </a:r>
              <a:endParaRPr lang="en-US" sz="1400" b="1" dirty="0"/>
            </a:p>
          </p:txBody>
        </p:sp>
      </p:grpSp>
      <p:grpSp>
        <p:nvGrpSpPr>
          <p:cNvPr id="5" name="Group 4"/>
          <p:cNvGrpSpPr/>
          <p:nvPr/>
        </p:nvGrpSpPr>
        <p:grpSpPr>
          <a:xfrm>
            <a:off x="886968" y="1252728"/>
            <a:ext cx="7398815" cy="5367528"/>
            <a:chOff x="886968" y="1252728"/>
            <a:chExt cx="7398815" cy="5367528"/>
          </a:xfrm>
        </p:grpSpPr>
        <p:pic>
          <p:nvPicPr>
            <p:cNvPr id="94212" name="Picture 4"/>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86968" y="1252728"/>
              <a:ext cx="7398815" cy="53675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 name="TextBox 10"/>
            <p:cNvSpPr txBox="1"/>
            <p:nvPr/>
          </p:nvSpPr>
          <p:spPr>
            <a:xfrm>
              <a:off x="4709160" y="2770632"/>
              <a:ext cx="3210870" cy="307777"/>
            </a:xfrm>
            <a:prstGeom prst="rect">
              <a:avLst/>
            </a:prstGeom>
            <a:solidFill>
              <a:schemeClr val="bg1"/>
            </a:solidFill>
            <a:ln>
              <a:solidFill>
                <a:schemeClr val="tx1"/>
              </a:solidFill>
            </a:ln>
          </p:spPr>
          <p:txBody>
            <a:bodyPr wrap="square" rtlCol="0" anchor="ctr">
              <a:spAutoFit/>
            </a:bodyPr>
            <a:lstStyle/>
            <a:p>
              <a:pPr algn="ctr"/>
              <a:r>
                <a:rPr lang="en-US" sz="1400" b="1" dirty="0" smtClean="0"/>
                <a:t>Hospital Building - Chicago</a:t>
              </a:r>
              <a:endParaRPr lang="en-US" sz="1400" b="1" dirty="0"/>
            </a:p>
          </p:txBody>
        </p:sp>
      </p:grpSp>
      <p:sp>
        <p:nvSpPr>
          <p:cNvPr id="9" name="TextBox 8"/>
          <p:cNvSpPr txBox="1"/>
          <p:nvPr/>
        </p:nvSpPr>
        <p:spPr>
          <a:xfrm>
            <a:off x="7010400" y="6247795"/>
            <a:ext cx="2133600" cy="369332"/>
          </a:xfrm>
          <a:prstGeom prst="rect">
            <a:avLst/>
          </a:prstGeom>
          <a:solidFill>
            <a:schemeClr val="accent2">
              <a:lumMod val="20000"/>
              <a:lumOff val="80000"/>
            </a:schemeClr>
          </a:solidFill>
        </p:spPr>
        <p:txBody>
          <a:bodyPr wrap="square" rtlCol="0" anchor="ctr">
            <a:spAutoFit/>
          </a:bodyPr>
          <a:lstStyle/>
          <a:p>
            <a:pPr algn="ctr"/>
            <a:r>
              <a:rPr lang="en-US" dirty="0" smtClean="0"/>
              <a:t>cfm / 2119 = </a:t>
            </a:r>
            <a:r>
              <a:rPr lang="en-US" dirty="0"/>
              <a:t>m</a:t>
            </a:r>
            <a:r>
              <a:rPr lang="en-US" baseline="30000" dirty="0"/>
              <a:t>3</a:t>
            </a:r>
            <a:r>
              <a:rPr lang="en-US" dirty="0"/>
              <a:t>/s</a:t>
            </a:r>
          </a:p>
        </p:txBody>
      </p:sp>
    </p:spTree>
    <p:extLst>
      <p:ext uri="{BB962C8B-B14F-4D97-AF65-F5344CB8AC3E}">
        <p14:creationId xmlns:p14="http://schemas.microsoft.com/office/powerpoint/2010/main" val="4462460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itle 1"/>
          <p:cNvSpPr>
            <a:spLocks noGrp="1"/>
          </p:cNvSpPr>
          <p:nvPr>
            <p:ph type="title"/>
          </p:nvPr>
        </p:nvSpPr>
        <p:spPr>
          <a:xfrm>
            <a:off x="0" y="274320"/>
            <a:ext cx="9144000" cy="640080"/>
          </a:xfrm>
        </p:spPr>
        <p:txBody>
          <a:bodyPr/>
          <a:lstStyle/>
          <a:p>
            <a:pPr algn="ctr"/>
            <a:r>
              <a:rPr lang="en-US" sz="4000" b="1" dirty="0" smtClean="0">
                <a:solidFill>
                  <a:schemeClr val="bg1"/>
                </a:solidFill>
                <a:latin typeface="Calibri" panose="020F0502020204030204" pitchFamily="34" charset="0"/>
                <a:cs typeface="Calibri" panose="020F0502020204030204" pitchFamily="34" charset="0"/>
              </a:rPr>
              <a:t>Integrated Part-Load Effects</a:t>
            </a:r>
          </a:p>
        </p:txBody>
      </p:sp>
      <p:pic>
        <p:nvPicPr>
          <p:cNvPr id="92162"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88746" y="1252537"/>
            <a:ext cx="7393726" cy="53675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2163" name="Picture 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86968" y="1252728"/>
            <a:ext cx="7393726" cy="53675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TextBox 4"/>
          <p:cNvSpPr txBox="1"/>
          <p:nvPr/>
        </p:nvSpPr>
        <p:spPr>
          <a:xfrm>
            <a:off x="3866333" y="4998280"/>
            <a:ext cx="3210870" cy="307777"/>
          </a:xfrm>
          <a:prstGeom prst="rect">
            <a:avLst/>
          </a:prstGeom>
          <a:solidFill>
            <a:schemeClr val="bg1"/>
          </a:solidFill>
          <a:ln>
            <a:solidFill>
              <a:schemeClr val="tx1"/>
            </a:solidFill>
          </a:ln>
        </p:spPr>
        <p:txBody>
          <a:bodyPr wrap="square" rtlCol="0" anchor="ctr">
            <a:spAutoFit/>
          </a:bodyPr>
          <a:lstStyle/>
          <a:p>
            <a:pPr algn="ctr"/>
            <a:r>
              <a:rPr lang="en-US" sz="1400" b="1" dirty="0" smtClean="0"/>
              <a:t>Large Office Building - Chicago</a:t>
            </a:r>
            <a:endParaRPr lang="en-US" sz="1400" b="1" dirty="0"/>
          </a:p>
        </p:txBody>
      </p:sp>
    </p:spTree>
    <p:extLst>
      <p:ext uri="{BB962C8B-B14F-4D97-AF65-F5344CB8AC3E}">
        <p14:creationId xmlns:p14="http://schemas.microsoft.com/office/powerpoint/2010/main" val="31350729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216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6"/>
          <p:cNvSpPr>
            <a:spLocks noGrp="1" noChangeArrowheads="1"/>
          </p:cNvSpPr>
          <p:nvPr>
            <p:ph type="title"/>
          </p:nvPr>
        </p:nvSpPr>
        <p:spPr>
          <a:xfrm>
            <a:off x="117321" y="274320"/>
            <a:ext cx="8861425" cy="581025"/>
          </a:xfrm>
        </p:spPr>
        <p:txBody>
          <a:bodyPr/>
          <a:lstStyle/>
          <a:p>
            <a:pPr algn="ctr" eaLnBrk="1" hangingPunct="1"/>
            <a:r>
              <a:rPr lang="en-US" altLang="en-US" sz="4000" b="1" dirty="0" smtClean="0">
                <a:solidFill>
                  <a:schemeClr val="bg1"/>
                </a:solidFill>
                <a:latin typeface="Calibri" panose="020F0502020204030204" pitchFamily="34" charset="0"/>
                <a:cs typeface="Calibri" panose="020F0502020204030204" pitchFamily="34" charset="0"/>
              </a:rPr>
              <a:t>Presentation Outline</a:t>
            </a:r>
          </a:p>
        </p:txBody>
      </p:sp>
      <p:sp>
        <p:nvSpPr>
          <p:cNvPr id="4099" name="Rectangle 7"/>
          <p:cNvSpPr>
            <a:spLocks noGrp="1" noChangeArrowheads="1"/>
          </p:cNvSpPr>
          <p:nvPr>
            <p:ph type="body" idx="1"/>
          </p:nvPr>
        </p:nvSpPr>
        <p:spPr>
          <a:xfrm>
            <a:off x="153748" y="1448474"/>
            <a:ext cx="8860779" cy="5162718"/>
          </a:xfrm>
        </p:spPr>
        <p:txBody>
          <a:bodyPr/>
          <a:lstStyle/>
          <a:p>
            <a:pPr marL="346075" lvl="1" indent="-342900" eaLnBrk="1" hangingPunct="1">
              <a:spcBef>
                <a:spcPts val="0"/>
              </a:spcBef>
              <a:spcAft>
                <a:spcPts val="1800"/>
              </a:spcAft>
              <a:buClr>
                <a:schemeClr val="tx1"/>
              </a:buClr>
            </a:pPr>
            <a:r>
              <a:rPr lang="en-US" altLang="en-US" b="1" dirty="0" smtClean="0">
                <a:solidFill>
                  <a:schemeClr val="bg1">
                    <a:lumMod val="85000"/>
                  </a:schemeClr>
                </a:solidFill>
                <a:latin typeface="Calibri" panose="020F0502020204030204" pitchFamily="34" charset="0"/>
                <a:cs typeface="Calibri" panose="020F0502020204030204" pitchFamily="34" charset="0"/>
              </a:rPr>
              <a:t>Describe system </a:t>
            </a:r>
            <a:r>
              <a:rPr lang="en-US" altLang="en-US" b="1" dirty="0">
                <a:solidFill>
                  <a:schemeClr val="bg1">
                    <a:lumMod val="85000"/>
                  </a:schemeClr>
                </a:solidFill>
                <a:latin typeface="Calibri" panose="020F0502020204030204" pitchFamily="34" charset="0"/>
                <a:cs typeface="Calibri" panose="020F0502020204030204" pitchFamily="34" charset="0"/>
              </a:rPr>
              <a:t>characteristics </a:t>
            </a:r>
            <a:r>
              <a:rPr lang="en-US" altLang="en-US" b="1" dirty="0" smtClean="0">
                <a:solidFill>
                  <a:schemeClr val="bg1">
                    <a:lumMod val="85000"/>
                  </a:schemeClr>
                </a:solidFill>
                <a:latin typeface="Calibri" panose="020F0502020204030204" pitchFamily="34" charset="0"/>
                <a:cs typeface="Calibri" panose="020F0502020204030204" pitchFamily="34" charset="0"/>
              </a:rPr>
              <a:t>and use them</a:t>
            </a:r>
            <a:br>
              <a:rPr lang="en-US" altLang="en-US" b="1" dirty="0" smtClean="0">
                <a:solidFill>
                  <a:schemeClr val="bg1">
                    <a:lumMod val="85000"/>
                  </a:schemeClr>
                </a:solidFill>
                <a:latin typeface="Calibri" panose="020F0502020204030204" pitchFamily="34" charset="0"/>
                <a:cs typeface="Calibri" panose="020F0502020204030204" pitchFamily="34" charset="0"/>
              </a:rPr>
            </a:br>
            <a:r>
              <a:rPr lang="en-US" altLang="en-US" b="1" dirty="0" smtClean="0">
                <a:solidFill>
                  <a:schemeClr val="bg1">
                    <a:lumMod val="85000"/>
                  </a:schemeClr>
                </a:solidFill>
                <a:latin typeface="Calibri" panose="020F0502020204030204" pitchFamily="34" charset="0"/>
                <a:cs typeface="Calibri" panose="020F0502020204030204" pitchFamily="34" charset="0"/>
              </a:rPr>
              <a:t>to estimate system efficiency &amp; input power at</a:t>
            </a:r>
            <a:br>
              <a:rPr lang="en-US" altLang="en-US" b="1" dirty="0" smtClean="0">
                <a:solidFill>
                  <a:schemeClr val="bg1">
                    <a:lumMod val="85000"/>
                  </a:schemeClr>
                </a:solidFill>
                <a:latin typeface="Calibri" panose="020F0502020204030204" pitchFamily="34" charset="0"/>
                <a:cs typeface="Calibri" panose="020F0502020204030204" pitchFamily="34" charset="0"/>
              </a:rPr>
            </a:br>
            <a:r>
              <a:rPr lang="en-US" altLang="en-US" b="1" dirty="0" smtClean="0">
                <a:solidFill>
                  <a:schemeClr val="bg1">
                    <a:lumMod val="85000"/>
                  </a:schemeClr>
                </a:solidFill>
                <a:latin typeface="Calibri" panose="020F0502020204030204" pitchFamily="34" charset="0"/>
                <a:cs typeface="Calibri" panose="020F0502020204030204" pitchFamily="34" charset="0"/>
              </a:rPr>
              <a:t>full- and part-load</a:t>
            </a:r>
          </a:p>
          <a:p>
            <a:pPr marL="346075" lvl="1" indent="-342900" eaLnBrk="1" hangingPunct="1">
              <a:spcBef>
                <a:spcPts val="0"/>
              </a:spcBef>
              <a:spcAft>
                <a:spcPts val="1800"/>
              </a:spcAft>
              <a:buClr>
                <a:schemeClr val="tx1"/>
              </a:buClr>
            </a:pPr>
            <a:r>
              <a:rPr lang="en-US" altLang="en-US" b="1" dirty="0">
                <a:solidFill>
                  <a:schemeClr val="bg1">
                    <a:lumMod val="85000"/>
                  </a:schemeClr>
                </a:solidFill>
                <a:latin typeface="Calibri" panose="020F0502020204030204" pitchFamily="34" charset="0"/>
                <a:cs typeface="Calibri" panose="020F0502020204030204" pitchFamily="34" charset="0"/>
              </a:rPr>
              <a:t>Estimate frequency distribution of system part-load operating </a:t>
            </a:r>
            <a:r>
              <a:rPr lang="en-US" altLang="en-US" b="1" dirty="0" smtClean="0">
                <a:solidFill>
                  <a:schemeClr val="bg1">
                    <a:lumMod val="85000"/>
                  </a:schemeClr>
                </a:solidFill>
                <a:latin typeface="Calibri" panose="020F0502020204030204" pitchFamily="34" charset="0"/>
                <a:cs typeface="Calibri" panose="020F0502020204030204" pitchFamily="34" charset="0"/>
              </a:rPr>
              <a:t>hours, average efficiency, and average power</a:t>
            </a:r>
            <a:endParaRPr lang="en-US" altLang="en-US" b="1" dirty="0">
              <a:solidFill>
                <a:schemeClr val="bg1">
                  <a:lumMod val="85000"/>
                </a:schemeClr>
              </a:solidFill>
              <a:latin typeface="Calibri" panose="020F0502020204030204" pitchFamily="34" charset="0"/>
              <a:cs typeface="Calibri" panose="020F0502020204030204" pitchFamily="34" charset="0"/>
            </a:endParaRPr>
          </a:p>
          <a:p>
            <a:pPr marL="346075" lvl="1" indent="-342900" eaLnBrk="1" hangingPunct="1">
              <a:spcBef>
                <a:spcPts val="0"/>
              </a:spcBef>
              <a:spcAft>
                <a:spcPts val="1800"/>
              </a:spcAft>
              <a:buClr>
                <a:schemeClr val="tx1"/>
              </a:buClr>
            </a:pPr>
            <a:r>
              <a:rPr lang="en-US" altLang="en-US" b="1" dirty="0">
                <a:solidFill>
                  <a:schemeClr val="tx1"/>
                </a:solidFill>
                <a:latin typeface="Calibri" panose="020F0502020204030204" pitchFamily="34" charset="0"/>
                <a:cs typeface="Calibri" panose="020F0502020204030204" pitchFamily="34" charset="0"/>
              </a:rPr>
              <a:t>TAB/</a:t>
            </a:r>
            <a:r>
              <a:rPr lang="en-US" altLang="en-US" b="1" dirty="0" err="1">
                <a:solidFill>
                  <a:schemeClr val="tx1"/>
                </a:solidFill>
                <a:latin typeface="Calibri" panose="020F0502020204030204" pitchFamily="34" charset="0"/>
                <a:cs typeface="Calibri" panose="020F0502020204030204" pitchFamily="34" charset="0"/>
              </a:rPr>
              <a:t>Cx</a:t>
            </a:r>
            <a:r>
              <a:rPr lang="en-US" altLang="en-US" b="1" dirty="0">
                <a:solidFill>
                  <a:schemeClr val="tx1"/>
                </a:solidFill>
                <a:latin typeface="Calibri" panose="020F0502020204030204" pitchFamily="34" charset="0"/>
                <a:cs typeface="Calibri" panose="020F0502020204030204" pitchFamily="34" charset="0"/>
              </a:rPr>
              <a:t> Opportunity: Use ASHRAE Standard 215 to determine system airflows (inlet, outlet) &amp; leakage</a:t>
            </a:r>
          </a:p>
          <a:p>
            <a:pPr marL="346075" lvl="1" indent="-342900" eaLnBrk="1" hangingPunct="1">
              <a:spcBef>
                <a:spcPts val="0"/>
              </a:spcBef>
              <a:spcAft>
                <a:spcPts val="0"/>
              </a:spcAft>
              <a:buClr>
                <a:schemeClr val="tx1"/>
              </a:buClr>
            </a:pPr>
            <a:r>
              <a:rPr lang="en-US" altLang="en-US" b="1" dirty="0" smtClean="0">
                <a:solidFill>
                  <a:schemeClr val="bg1">
                    <a:lumMod val="85000"/>
                  </a:schemeClr>
                </a:solidFill>
                <a:latin typeface="Calibri" panose="020F0502020204030204" pitchFamily="34" charset="0"/>
                <a:cs typeface="Calibri" panose="020F0502020204030204" pitchFamily="34" charset="0"/>
              </a:rPr>
              <a:t>Understand impacts </a:t>
            </a:r>
            <a:r>
              <a:rPr lang="en-US" altLang="en-US" b="1" dirty="0">
                <a:solidFill>
                  <a:schemeClr val="bg1">
                    <a:lumMod val="85000"/>
                  </a:schemeClr>
                </a:solidFill>
                <a:latin typeface="Calibri" panose="020F0502020204030204" pitchFamily="34" charset="0"/>
                <a:cs typeface="Calibri" panose="020F0502020204030204" pitchFamily="34" charset="0"/>
              </a:rPr>
              <a:t>of </a:t>
            </a:r>
            <a:r>
              <a:rPr lang="en-US" altLang="en-US" b="1" dirty="0" smtClean="0">
                <a:solidFill>
                  <a:schemeClr val="bg1">
                    <a:lumMod val="85000"/>
                  </a:schemeClr>
                </a:solidFill>
                <a:latin typeface="Calibri" panose="020F0502020204030204" pitchFamily="34" charset="0"/>
                <a:cs typeface="Calibri" panose="020F0502020204030204" pitchFamily="34" charset="0"/>
              </a:rPr>
              <a:t>system </a:t>
            </a:r>
            <a:r>
              <a:rPr lang="en-US" altLang="en-US" b="1" dirty="0">
                <a:solidFill>
                  <a:schemeClr val="bg1">
                    <a:lumMod val="85000"/>
                  </a:schemeClr>
                </a:solidFill>
                <a:latin typeface="Calibri" panose="020F0502020204030204" pitchFamily="34" charset="0"/>
                <a:cs typeface="Calibri" panose="020F0502020204030204" pitchFamily="34" charset="0"/>
              </a:rPr>
              <a:t>air leakage </a:t>
            </a:r>
            <a:r>
              <a:rPr lang="en-US" altLang="en-US" b="1" dirty="0" smtClean="0">
                <a:solidFill>
                  <a:schemeClr val="bg1">
                    <a:lumMod val="85000"/>
                  </a:schemeClr>
                </a:solidFill>
                <a:latin typeface="Calibri" panose="020F0502020204030204" pitchFamily="34" charset="0"/>
                <a:cs typeface="Calibri" panose="020F0502020204030204" pitchFamily="34" charset="0"/>
              </a:rPr>
              <a:t>and duct static pressure reset on </a:t>
            </a:r>
            <a:r>
              <a:rPr lang="en-US" altLang="en-US" b="1" dirty="0">
                <a:solidFill>
                  <a:schemeClr val="bg1">
                    <a:lumMod val="85000"/>
                  </a:schemeClr>
                </a:solidFill>
                <a:latin typeface="Calibri" panose="020F0502020204030204" pitchFamily="34" charset="0"/>
                <a:cs typeface="Calibri" panose="020F0502020204030204" pitchFamily="34" charset="0"/>
              </a:rPr>
              <a:t>energy </a:t>
            </a:r>
            <a:r>
              <a:rPr lang="en-US" altLang="en-US" b="1" dirty="0" smtClean="0">
                <a:solidFill>
                  <a:schemeClr val="bg1">
                    <a:lumMod val="85000"/>
                  </a:schemeClr>
                </a:solidFill>
                <a:latin typeface="Calibri" panose="020F0502020204030204" pitchFamily="34" charset="0"/>
                <a:cs typeface="Calibri" panose="020F0502020204030204" pitchFamily="34" charset="0"/>
              </a:rPr>
              <a:t>performance</a:t>
            </a:r>
          </a:p>
        </p:txBody>
      </p:sp>
    </p:spTree>
    <p:extLst>
      <p:ext uri="{BB962C8B-B14F-4D97-AF65-F5344CB8AC3E}">
        <p14:creationId xmlns:p14="http://schemas.microsoft.com/office/powerpoint/2010/main" val="1424046194"/>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itle 1"/>
          <p:cNvSpPr>
            <a:spLocks noGrp="1"/>
          </p:cNvSpPr>
          <p:nvPr>
            <p:ph type="title"/>
          </p:nvPr>
        </p:nvSpPr>
        <p:spPr>
          <a:xfrm>
            <a:off x="0" y="274320"/>
            <a:ext cx="9144000" cy="640080"/>
          </a:xfrm>
        </p:spPr>
        <p:txBody>
          <a:bodyPr/>
          <a:lstStyle/>
          <a:p>
            <a:pPr algn="ctr"/>
            <a:r>
              <a:rPr lang="en-US" sz="4000" b="1" dirty="0">
                <a:solidFill>
                  <a:schemeClr val="bg1"/>
                </a:solidFill>
                <a:latin typeface="Calibri" panose="020F0502020204030204" pitchFamily="34" charset="0"/>
                <a:cs typeface="Calibri" panose="020F0502020204030204" pitchFamily="34" charset="0"/>
              </a:rPr>
              <a:t>System Leakage Locations</a:t>
            </a:r>
            <a:endParaRPr lang="en-US" sz="4000" b="1" dirty="0" smtClean="0">
              <a:solidFill>
                <a:schemeClr val="bg1"/>
              </a:solidFill>
              <a:latin typeface="Calibri" panose="020F0502020204030204" pitchFamily="34" charset="0"/>
              <a:cs typeface="Calibri" panose="020F0502020204030204" pitchFamily="34" charset="0"/>
            </a:endParaRPr>
          </a:p>
        </p:txBody>
      </p:sp>
      <p:sp>
        <p:nvSpPr>
          <p:cNvPr id="13" name="Text Box 1051"/>
          <p:cNvSpPr txBox="1">
            <a:spLocks noChangeArrowheads="1"/>
          </p:cNvSpPr>
          <p:nvPr/>
        </p:nvSpPr>
        <p:spPr bwMode="auto">
          <a:xfrm>
            <a:off x="4445000" y="1970088"/>
            <a:ext cx="969963" cy="822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Tahoma" pitchFamily="34" charset="0"/>
              </a:defRPr>
            </a:lvl1pPr>
            <a:lvl2pPr marL="742950" indent="-285750">
              <a:defRPr>
                <a:solidFill>
                  <a:schemeClr val="tx1"/>
                </a:solidFill>
                <a:latin typeface="Tahoma" pitchFamily="34" charset="0"/>
              </a:defRPr>
            </a:lvl2pPr>
            <a:lvl3pPr marL="1143000" indent="-228600">
              <a:defRPr>
                <a:solidFill>
                  <a:schemeClr val="tx1"/>
                </a:solidFill>
                <a:latin typeface="Tahoma" pitchFamily="34" charset="0"/>
              </a:defRPr>
            </a:lvl3pPr>
            <a:lvl4pPr marL="1600200" indent="-228600">
              <a:defRPr>
                <a:solidFill>
                  <a:schemeClr val="tx1"/>
                </a:solidFill>
                <a:latin typeface="Tahoma" pitchFamily="34" charset="0"/>
              </a:defRPr>
            </a:lvl4pPr>
            <a:lvl5pPr marL="2057400" indent="-228600">
              <a:defRPr>
                <a:solidFill>
                  <a:schemeClr val="tx1"/>
                </a:solidFill>
                <a:latin typeface="Tahoma" pitchFamily="34" charset="0"/>
              </a:defRPr>
            </a:lvl5pPr>
            <a:lvl6pPr marL="2514600" indent="-228600" eaLnBrk="0" fontAlgn="base" hangingPunct="0">
              <a:spcBef>
                <a:spcPct val="0"/>
              </a:spcBef>
              <a:spcAft>
                <a:spcPct val="0"/>
              </a:spcAft>
              <a:defRPr>
                <a:solidFill>
                  <a:schemeClr val="tx1"/>
                </a:solidFill>
                <a:latin typeface="Tahoma" pitchFamily="34" charset="0"/>
              </a:defRPr>
            </a:lvl6pPr>
            <a:lvl7pPr marL="2971800" indent="-228600" eaLnBrk="0" fontAlgn="base" hangingPunct="0">
              <a:spcBef>
                <a:spcPct val="0"/>
              </a:spcBef>
              <a:spcAft>
                <a:spcPct val="0"/>
              </a:spcAft>
              <a:defRPr>
                <a:solidFill>
                  <a:schemeClr val="tx1"/>
                </a:solidFill>
                <a:latin typeface="Tahoma" pitchFamily="34" charset="0"/>
              </a:defRPr>
            </a:lvl7pPr>
            <a:lvl8pPr marL="3429000" indent="-228600" eaLnBrk="0" fontAlgn="base" hangingPunct="0">
              <a:spcBef>
                <a:spcPct val="0"/>
              </a:spcBef>
              <a:spcAft>
                <a:spcPct val="0"/>
              </a:spcAft>
              <a:defRPr>
                <a:solidFill>
                  <a:schemeClr val="tx1"/>
                </a:solidFill>
                <a:latin typeface="Tahoma" pitchFamily="34" charset="0"/>
              </a:defRPr>
            </a:lvl8pPr>
            <a:lvl9pPr marL="3886200" indent="-228600" eaLnBrk="0" fontAlgn="base" hangingPunct="0">
              <a:spcBef>
                <a:spcPct val="0"/>
              </a:spcBef>
              <a:spcAft>
                <a:spcPct val="0"/>
              </a:spcAft>
              <a:defRPr>
                <a:solidFill>
                  <a:schemeClr val="tx1"/>
                </a:solidFill>
                <a:latin typeface="Tahoma" pitchFamily="34" charset="0"/>
              </a:defRPr>
            </a:lvl9pPr>
          </a:lstStyle>
          <a:p>
            <a:pPr algn="ctr" eaLnBrk="1" hangingPunct="1">
              <a:spcBef>
                <a:spcPct val="50000"/>
              </a:spcBef>
            </a:pPr>
            <a:r>
              <a:rPr lang="en-US" altLang="en-US" sz="2400">
                <a:solidFill>
                  <a:schemeClr val="bg1"/>
                </a:solidFill>
                <a:latin typeface="Times New Roman" pitchFamily="18" charset="0"/>
              </a:rPr>
              <a:t>VAV</a:t>
            </a:r>
            <a:br>
              <a:rPr lang="en-US" altLang="en-US" sz="2400">
                <a:solidFill>
                  <a:schemeClr val="bg1"/>
                </a:solidFill>
                <a:latin typeface="Times New Roman" pitchFamily="18" charset="0"/>
              </a:rPr>
            </a:br>
            <a:r>
              <a:rPr lang="en-US" altLang="en-US" sz="2400">
                <a:solidFill>
                  <a:schemeClr val="bg1"/>
                </a:solidFill>
                <a:latin typeface="Times New Roman" pitchFamily="18" charset="0"/>
              </a:rPr>
              <a:t>Box</a:t>
            </a:r>
          </a:p>
        </p:txBody>
      </p:sp>
      <p:grpSp>
        <p:nvGrpSpPr>
          <p:cNvPr id="2" name="Group 1"/>
          <p:cNvGrpSpPr>
            <a:grpSpLocks noChangeAspect="1"/>
          </p:cNvGrpSpPr>
          <p:nvPr/>
        </p:nvGrpSpPr>
        <p:grpSpPr>
          <a:xfrm>
            <a:off x="228483" y="1236245"/>
            <a:ext cx="8589599" cy="5349240"/>
            <a:chOff x="3973188" y="1244970"/>
            <a:chExt cx="5170811" cy="3220162"/>
          </a:xfrm>
        </p:grpSpPr>
        <p:grpSp>
          <p:nvGrpSpPr>
            <p:cNvPr id="14" name="Group 2"/>
            <p:cNvGrpSpPr>
              <a:grpSpLocks/>
            </p:cNvGrpSpPr>
            <p:nvPr/>
          </p:nvGrpSpPr>
          <p:grpSpPr bwMode="auto">
            <a:xfrm>
              <a:off x="3973188" y="1244970"/>
              <a:ext cx="5170811" cy="3220162"/>
              <a:chOff x="3900487" y="1111780"/>
              <a:chExt cx="5243513" cy="3346450"/>
            </a:xfrm>
          </p:grpSpPr>
          <p:pic>
            <p:nvPicPr>
              <p:cNvPr id="15" name="Picture 2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00487" y="1111780"/>
                <a:ext cx="5243513" cy="3346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6" name="Line 1053"/>
              <p:cNvSpPr>
                <a:spLocks noChangeShapeType="1"/>
              </p:cNvSpPr>
              <p:nvPr/>
            </p:nvSpPr>
            <p:spPr bwMode="auto">
              <a:xfrm flipH="1" flipV="1">
                <a:off x="6302124" y="2539395"/>
                <a:ext cx="893112" cy="508155"/>
              </a:xfrm>
              <a:prstGeom prst="line">
                <a:avLst/>
              </a:prstGeom>
              <a:noFill/>
              <a:ln w="63500" cap="sq">
                <a:solidFill>
                  <a:srgbClr val="C00000"/>
                </a:solidFill>
                <a:round/>
                <a:headEnd type="none" w="sm" len="sm"/>
                <a:tailEnd type="triangle" w="lg"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7" name="Rectangle 1054"/>
              <p:cNvSpPr>
                <a:spLocks noChangeArrowheads="1"/>
              </p:cNvSpPr>
              <p:nvPr/>
            </p:nvSpPr>
            <p:spPr bwMode="auto">
              <a:xfrm>
                <a:off x="5987127" y="1187614"/>
                <a:ext cx="1837503" cy="5202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spAutoFit/>
              </a:bodyPr>
              <a:lstStyle>
                <a:lvl1pPr>
                  <a:defRPr>
                    <a:solidFill>
                      <a:schemeClr val="tx1"/>
                    </a:solidFill>
                    <a:latin typeface="Tahoma" pitchFamily="34" charset="0"/>
                  </a:defRPr>
                </a:lvl1pPr>
                <a:lvl2pPr marL="742950" indent="-285750">
                  <a:defRPr>
                    <a:solidFill>
                      <a:schemeClr val="tx1"/>
                    </a:solidFill>
                    <a:latin typeface="Tahoma" pitchFamily="34" charset="0"/>
                  </a:defRPr>
                </a:lvl2pPr>
                <a:lvl3pPr marL="1143000" indent="-228600">
                  <a:defRPr>
                    <a:solidFill>
                      <a:schemeClr val="tx1"/>
                    </a:solidFill>
                    <a:latin typeface="Tahoma" pitchFamily="34" charset="0"/>
                  </a:defRPr>
                </a:lvl3pPr>
                <a:lvl4pPr marL="1600200" indent="-228600">
                  <a:defRPr>
                    <a:solidFill>
                      <a:schemeClr val="tx1"/>
                    </a:solidFill>
                    <a:latin typeface="Tahoma" pitchFamily="34" charset="0"/>
                  </a:defRPr>
                </a:lvl4pPr>
                <a:lvl5pPr marL="2057400" indent="-228600">
                  <a:defRPr>
                    <a:solidFill>
                      <a:schemeClr val="tx1"/>
                    </a:solidFill>
                    <a:latin typeface="Tahoma" pitchFamily="34" charset="0"/>
                  </a:defRPr>
                </a:lvl5pPr>
                <a:lvl6pPr marL="2514600" indent="-228600" eaLnBrk="0" fontAlgn="base" hangingPunct="0">
                  <a:spcBef>
                    <a:spcPct val="0"/>
                  </a:spcBef>
                  <a:spcAft>
                    <a:spcPct val="0"/>
                  </a:spcAft>
                  <a:defRPr>
                    <a:solidFill>
                      <a:schemeClr val="tx1"/>
                    </a:solidFill>
                    <a:latin typeface="Tahoma" pitchFamily="34" charset="0"/>
                  </a:defRPr>
                </a:lvl6pPr>
                <a:lvl7pPr marL="2971800" indent="-228600" eaLnBrk="0" fontAlgn="base" hangingPunct="0">
                  <a:spcBef>
                    <a:spcPct val="0"/>
                  </a:spcBef>
                  <a:spcAft>
                    <a:spcPct val="0"/>
                  </a:spcAft>
                  <a:defRPr>
                    <a:solidFill>
                      <a:schemeClr val="tx1"/>
                    </a:solidFill>
                    <a:latin typeface="Tahoma" pitchFamily="34" charset="0"/>
                  </a:defRPr>
                </a:lvl7pPr>
                <a:lvl8pPr marL="3429000" indent="-228600" eaLnBrk="0" fontAlgn="base" hangingPunct="0">
                  <a:spcBef>
                    <a:spcPct val="0"/>
                  </a:spcBef>
                  <a:spcAft>
                    <a:spcPct val="0"/>
                  </a:spcAft>
                  <a:defRPr>
                    <a:solidFill>
                      <a:schemeClr val="tx1"/>
                    </a:solidFill>
                    <a:latin typeface="Tahoma" pitchFamily="34" charset="0"/>
                  </a:defRPr>
                </a:lvl8pPr>
                <a:lvl9pPr marL="3886200" indent="-228600" eaLnBrk="0" fontAlgn="base" hangingPunct="0">
                  <a:spcBef>
                    <a:spcPct val="0"/>
                  </a:spcBef>
                  <a:spcAft>
                    <a:spcPct val="0"/>
                  </a:spcAft>
                  <a:defRPr>
                    <a:solidFill>
                      <a:schemeClr val="tx1"/>
                    </a:solidFill>
                    <a:latin typeface="Tahoma" pitchFamily="34" charset="0"/>
                  </a:defRPr>
                </a:lvl9pPr>
              </a:lstStyle>
              <a:p>
                <a:pPr algn="ctr"/>
                <a:r>
                  <a:rPr lang="en-US" altLang="en-US" sz="2400" b="1" dirty="0">
                    <a:solidFill>
                      <a:schemeClr val="bg1"/>
                    </a:solidFill>
                    <a:latin typeface="+mn-lt"/>
                  </a:rPr>
                  <a:t>Slot Diffuser</a:t>
                </a:r>
                <a:br>
                  <a:rPr lang="en-US" altLang="en-US" sz="2400" b="1" dirty="0">
                    <a:solidFill>
                      <a:schemeClr val="bg1"/>
                    </a:solidFill>
                    <a:latin typeface="+mn-lt"/>
                  </a:rPr>
                </a:br>
                <a:r>
                  <a:rPr lang="en-US" altLang="en-US" sz="2400" b="1" dirty="0">
                    <a:solidFill>
                      <a:schemeClr val="bg1"/>
                    </a:solidFill>
                    <a:latin typeface="+mn-lt"/>
                  </a:rPr>
                  <a:t>Box</a:t>
                </a:r>
              </a:p>
            </p:txBody>
          </p:sp>
          <p:sp>
            <p:nvSpPr>
              <p:cNvPr id="18" name="Text Box 1052"/>
              <p:cNvSpPr txBox="1">
                <a:spLocks noChangeArrowheads="1"/>
              </p:cNvSpPr>
              <p:nvPr/>
            </p:nvSpPr>
            <p:spPr bwMode="auto">
              <a:xfrm>
                <a:off x="6818357" y="3047550"/>
                <a:ext cx="1447800" cy="3658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defRPr>
                    <a:solidFill>
                      <a:schemeClr val="tx1"/>
                    </a:solidFill>
                    <a:latin typeface="Tahoma" pitchFamily="34" charset="0"/>
                  </a:defRPr>
                </a:lvl1pPr>
                <a:lvl2pPr marL="742950" indent="-285750">
                  <a:defRPr>
                    <a:solidFill>
                      <a:schemeClr val="tx1"/>
                    </a:solidFill>
                    <a:latin typeface="Tahoma" pitchFamily="34" charset="0"/>
                  </a:defRPr>
                </a:lvl2pPr>
                <a:lvl3pPr marL="1143000" indent="-228600">
                  <a:defRPr>
                    <a:solidFill>
                      <a:schemeClr val="tx1"/>
                    </a:solidFill>
                    <a:latin typeface="Tahoma" pitchFamily="34" charset="0"/>
                  </a:defRPr>
                </a:lvl3pPr>
                <a:lvl4pPr marL="1600200" indent="-228600">
                  <a:defRPr>
                    <a:solidFill>
                      <a:schemeClr val="tx1"/>
                    </a:solidFill>
                    <a:latin typeface="Tahoma" pitchFamily="34" charset="0"/>
                  </a:defRPr>
                </a:lvl4pPr>
                <a:lvl5pPr marL="2057400" indent="-228600">
                  <a:defRPr>
                    <a:solidFill>
                      <a:schemeClr val="tx1"/>
                    </a:solidFill>
                    <a:latin typeface="Tahoma" pitchFamily="34" charset="0"/>
                  </a:defRPr>
                </a:lvl5pPr>
                <a:lvl6pPr marL="2514600" indent="-228600" eaLnBrk="0" fontAlgn="base" hangingPunct="0">
                  <a:spcBef>
                    <a:spcPct val="0"/>
                  </a:spcBef>
                  <a:spcAft>
                    <a:spcPct val="0"/>
                  </a:spcAft>
                  <a:defRPr>
                    <a:solidFill>
                      <a:schemeClr val="tx1"/>
                    </a:solidFill>
                    <a:latin typeface="Tahoma" pitchFamily="34" charset="0"/>
                  </a:defRPr>
                </a:lvl6pPr>
                <a:lvl7pPr marL="2971800" indent="-228600" eaLnBrk="0" fontAlgn="base" hangingPunct="0">
                  <a:spcBef>
                    <a:spcPct val="0"/>
                  </a:spcBef>
                  <a:spcAft>
                    <a:spcPct val="0"/>
                  </a:spcAft>
                  <a:defRPr>
                    <a:solidFill>
                      <a:schemeClr val="tx1"/>
                    </a:solidFill>
                    <a:latin typeface="Tahoma" pitchFamily="34" charset="0"/>
                  </a:defRPr>
                </a:lvl7pPr>
                <a:lvl8pPr marL="3429000" indent="-228600" eaLnBrk="0" fontAlgn="base" hangingPunct="0">
                  <a:spcBef>
                    <a:spcPct val="0"/>
                  </a:spcBef>
                  <a:spcAft>
                    <a:spcPct val="0"/>
                  </a:spcAft>
                  <a:defRPr>
                    <a:solidFill>
                      <a:schemeClr val="tx1"/>
                    </a:solidFill>
                    <a:latin typeface="Tahoma" pitchFamily="34" charset="0"/>
                  </a:defRPr>
                </a:lvl8pPr>
                <a:lvl9pPr marL="3886200" indent="-228600" eaLnBrk="0" fontAlgn="base" hangingPunct="0">
                  <a:spcBef>
                    <a:spcPct val="0"/>
                  </a:spcBef>
                  <a:spcAft>
                    <a:spcPct val="0"/>
                  </a:spcAft>
                  <a:defRPr>
                    <a:solidFill>
                      <a:schemeClr val="tx1"/>
                    </a:solidFill>
                    <a:latin typeface="Tahoma" pitchFamily="34" charset="0"/>
                  </a:defRPr>
                </a:lvl9pPr>
              </a:lstStyle>
              <a:p>
                <a:pPr algn="ctr" eaLnBrk="1" hangingPunct="1">
                  <a:spcBef>
                    <a:spcPct val="50000"/>
                  </a:spcBef>
                </a:pPr>
                <a:r>
                  <a:rPr lang="en-US" altLang="en-US" sz="3200" b="1" dirty="0">
                    <a:solidFill>
                      <a:srgbClr val="C00000"/>
                    </a:solidFill>
                    <a:latin typeface="+mn-lt"/>
                  </a:rPr>
                  <a:t>Leaks</a:t>
                </a:r>
              </a:p>
            </p:txBody>
          </p:sp>
        </p:grpSp>
        <p:sp>
          <p:nvSpPr>
            <p:cNvPr id="29" name="Rectangle 1054"/>
            <p:cNvSpPr>
              <a:spLocks noChangeArrowheads="1"/>
            </p:cNvSpPr>
            <p:nvPr/>
          </p:nvSpPr>
          <p:spPr bwMode="auto">
            <a:xfrm>
              <a:off x="4381498" y="2080933"/>
              <a:ext cx="1096963" cy="27830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nchor="ctr">
              <a:spAutoFit/>
            </a:bodyPr>
            <a:lstStyle>
              <a:lvl1pPr>
                <a:defRPr>
                  <a:solidFill>
                    <a:schemeClr val="tx1"/>
                  </a:solidFill>
                  <a:latin typeface="Tahoma" pitchFamily="34" charset="0"/>
                </a:defRPr>
              </a:lvl1pPr>
              <a:lvl2pPr marL="742950" indent="-285750">
                <a:defRPr>
                  <a:solidFill>
                    <a:schemeClr val="tx1"/>
                  </a:solidFill>
                  <a:latin typeface="Tahoma" pitchFamily="34" charset="0"/>
                </a:defRPr>
              </a:lvl2pPr>
              <a:lvl3pPr marL="1143000" indent="-228600">
                <a:defRPr>
                  <a:solidFill>
                    <a:schemeClr val="tx1"/>
                  </a:solidFill>
                  <a:latin typeface="Tahoma" pitchFamily="34" charset="0"/>
                </a:defRPr>
              </a:lvl3pPr>
              <a:lvl4pPr marL="1600200" indent="-228600">
                <a:defRPr>
                  <a:solidFill>
                    <a:schemeClr val="tx1"/>
                  </a:solidFill>
                  <a:latin typeface="Tahoma" pitchFamily="34" charset="0"/>
                </a:defRPr>
              </a:lvl4pPr>
              <a:lvl5pPr marL="2057400" indent="-228600">
                <a:defRPr>
                  <a:solidFill>
                    <a:schemeClr val="tx1"/>
                  </a:solidFill>
                  <a:latin typeface="Tahoma" pitchFamily="34" charset="0"/>
                </a:defRPr>
              </a:lvl5pPr>
              <a:lvl6pPr marL="2514600" indent="-228600" eaLnBrk="0" fontAlgn="base" hangingPunct="0">
                <a:spcBef>
                  <a:spcPct val="0"/>
                </a:spcBef>
                <a:spcAft>
                  <a:spcPct val="0"/>
                </a:spcAft>
                <a:defRPr>
                  <a:solidFill>
                    <a:schemeClr val="tx1"/>
                  </a:solidFill>
                  <a:latin typeface="Tahoma" pitchFamily="34" charset="0"/>
                </a:defRPr>
              </a:lvl6pPr>
              <a:lvl7pPr marL="2971800" indent="-228600" eaLnBrk="0" fontAlgn="base" hangingPunct="0">
                <a:spcBef>
                  <a:spcPct val="0"/>
                </a:spcBef>
                <a:spcAft>
                  <a:spcPct val="0"/>
                </a:spcAft>
                <a:defRPr>
                  <a:solidFill>
                    <a:schemeClr val="tx1"/>
                  </a:solidFill>
                  <a:latin typeface="Tahoma" pitchFamily="34" charset="0"/>
                </a:defRPr>
              </a:lvl7pPr>
              <a:lvl8pPr marL="3429000" indent="-228600" eaLnBrk="0" fontAlgn="base" hangingPunct="0">
                <a:spcBef>
                  <a:spcPct val="0"/>
                </a:spcBef>
                <a:spcAft>
                  <a:spcPct val="0"/>
                </a:spcAft>
                <a:defRPr>
                  <a:solidFill>
                    <a:schemeClr val="tx1"/>
                  </a:solidFill>
                  <a:latin typeface="Tahoma" pitchFamily="34" charset="0"/>
                </a:defRPr>
              </a:lvl8pPr>
              <a:lvl9pPr marL="3886200" indent="-228600" eaLnBrk="0" fontAlgn="base" hangingPunct="0">
                <a:spcBef>
                  <a:spcPct val="0"/>
                </a:spcBef>
                <a:spcAft>
                  <a:spcPct val="0"/>
                </a:spcAft>
                <a:defRPr>
                  <a:solidFill>
                    <a:schemeClr val="tx1"/>
                  </a:solidFill>
                  <a:latin typeface="Tahoma" pitchFamily="34" charset="0"/>
                </a:defRPr>
              </a:lvl9pPr>
            </a:lstStyle>
            <a:p>
              <a:pPr algn="ctr"/>
              <a:r>
                <a:rPr lang="en-US" altLang="en-US" sz="2400" b="1" dirty="0">
                  <a:latin typeface="+mn-lt"/>
                </a:rPr>
                <a:t>T-Bar</a:t>
              </a:r>
            </a:p>
          </p:txBody>
        </p:sp>
      </p:grpSp>
      <p:sp>
        <p:nvSpPr>
          <p:cNvPr id="30" name="Line 1053"/>
          <p:cNvSpPr>
            <a:spLocks noChangeShapeType="1"/>
          </p:cNvSpPr>
          <p:nvPr/>
        </p:nvSpPr>
        <p:spPr bwMode="auto">
          <a:xfrm flipV="1">
            <a:off x="6400800" y="3378925"/>
            <a:ext cx="255971" cy="893839"/>
          </a:xfrm>
          <a:prstGeom prst="line">
            <a:avLst/>
          </a:prstGeom>
          <a:noFill/>
          <a:ln w="63500" cap="sq">
            <a:solidFill>
              <a:srgbClr val="C00000"/>
            </a:solidFill>
            <a:round/>
            <a:headEnd type="none" w="sm" len="sm"/>
            <a:tailEnd type="triangle" w="lg"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nvGrpSpPr>
          <p:cNvPr id="7" name="Group 1056"/>
          <p:cNvGrpSpPr>
            <a:grpSpLocks noChangeAspect="1"/>
          </p:cNvGrpSpPr>
          <p:nvPr/>
        </p:nvGrpSpPr>
        <p:grpSpPr bwMode="auto">
          <a:xfrm>
            <a:off x="946347" y="1236245"/>
            <a:ext cx="7190228" cy="5349240"/>
            <a:chOff x="3886" y="2984"/>
            <a:chExt cx="1762" cy="1336"/>
          </a:xfrm>
        </p:grpSpPr>
        <p:pic>
          <p:nvPicPr>
            <p:cNvPr id="8" name="Picture 1039"/>
            <p:cNvPicPr>
              <a:picLocks noChangeAspect="1" noChangeArrowheads="1"/>
            </p:cNvPicPr>
            <p:nvPr/>
          </p:nvPicPr>
          <p:blipFill>
            <a:blip r:embed="rId4">
              <a:extLst>
                <a:ext uri="{28A0092B-C50C-407E-A947-70E740481C1C}">
                  <a14:useLocalDpi xmlns:a14="http://schemas.microsoft.com/office/drawing/2010/main" val="0"/>
                </a:ext>
              </a:extLst>
            </a:blip>
            <a:srcRect l="14473" t="3555" r="2412" b="3555"/>
            <a:stretch>
              <a:fillRect/>
            </a:stretch>
          </p:blipFill>
          <p:spPr bwMode="auto">
            <a:xfrm>
              <a:off x="3886" y="2984"/>
              <a:ext cx="1762" cy="1336"/>
            </a:xfrm>
            <a:prstGeom prst="rect">
              <a:avLst/>
            </a:prstGeom>
            <a:noFill/>
            <a:ln w="9525">
              <a:solidFill>
                <a:srgbClr val="FFFF99"/>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 name="Line 1040"/>
            <p:cNvSpPr>
              <a:spLocks noChangeShapeType="1"/>
            </p:cNvSpPr>
            <p:nvPr/>
          </p:nvSpPr>
          <p:spPr bwMode="auto">
            <a:xfrm flipH="1" flipV="1">
              <a:off x="4779" y="3879"/>
              <a:ext cx="338" cy="214"/>
            </a:xfrm>
            <a:prstGeom prst="line">
              <a:avLst/>
            </a:prstGeom>
            <a:noFill/>
            <a:ln w="63500">
              <a:solidFill>
                <a:srgbClr val="C00000"/>
              </a:solidFill>
              <a:round/>
              <a:headEnd type="none" w="sm" len="sm"/>
              <a:tailEnd type="stealth" w="med"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atin typeface="+mn-lt"/>
              </a:endParaRPr>
            </a:p>
          </p:txBody>
        </p:sp>
        <p:sp>
          <p:nvSpPr>
            <p:cNvPr id="10" name="Rectangle 1041"/>
            <p:cNvSpPr>
              <a:spLocks noChangeArrowheads="1"/>
            </p:cNvSpPr>
            <p:nvPr/>
          </p:nvSpPr>
          <p:spPr bwMode="auto">
            <a:xfrm>
              <a:off x="5127" y="4054"/>
              <a:ext cx="284" cy="14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2075" tIns="46038" rIns="92075" bIns="46038">
              <a:spAutoFit/>
            </a:bodyPr>
            <a:lstStyle>
              <a:lvl1pPr>
                <a:defRPr>
                  <a:solidFill>
                    <a:schemeClr val="tx1"/>
                  </a:solidFill>
                  <a:latin typeface="Tahoma" pitchFamily="34" charset="0"/>
                </a:defRPr>
              </a:lvl1pPr>
              <a:lvl2pPr marL="742950" indent="-285750">
                <a:defRPr>
                  <a:solidFill>
                    <a:schemeClr val="tx1"/>
                  </a:solidFill>
                  <a:latin typeface="Tahoma" pitchFamily="34" charset="0"/>
                </a:defRPr>
              </a:lvl2pPr>
              <a:lvl3pPr marL="1143000" indent="-228600">
                <a:defRPr>
                  <a:solidFill>
                    <a:schemeClr val="tx1"/>
                  </a:solidFill>
                  <a:latin typeface="Tahoma" pitchFamily="34" charset="0"/>
                </a:defRPr>
              </a:lvl3pPr>
              <a:lvl4pPr marL="1600200" indent="-228600">
                <a:defRPr>
                  <a:solidFill>
                    <a:schemeClr val="tx1"/>
                  </a:solidFill>
                  <a:latin typeface="Tahoma" pitchFamily="34" charset="0"/>
                </a:defRPr>
              </a:lvl4pPr>
              <a:lvl5pPr marL="2057400" indent="-228600">
                <a:defRPr>
                  <a:solidFill>
                    <a:schemeClr val="tx1"/>
                  </a:solidFill>
                  <a:latin typeface="Tahoma" pitchFamily="34" charset="0"/>
                </a:defRPr>
              </a:lvl5pPr>
              <a:lvl6pPr marL="2514600" indent="-228600" eaLnBrk="0" fontAlgn="base" hangingPunct="0">
                <a:spcBef>
                  <a:spcPct val="0"/>
                </a:spcBef>
                <a:spcAft>
                  <a:spcPct val="0"/>
                </a:spcAft>
                <a:defRPr>
                  <a:solidFill>
                    <a:schemeClr val="tx1"/>
                  </a:solidFill>
                  <a:latin typeface="Tahoma" pitchFamily="34" charset="0"/>
                </a:defRPr>
              </a:lvl6pPr>
              <a:lvl7pPr marL="2971800" indent="-228600" eaLnBrk="0" fontAlgn="base" hangingPunct="0">
                <a:spcBef>
                  <a:spcPct val="0"/>
                </a:spcBef>
                <a:spcAft>
                  <a:spcPct val="0"/>
                </a:spcAft>
                <a:defRPr>
                  <a:solidFill>
                    <a:schemeClr val="tx1"/>
                  </a:solidFill>
                  <a:latin typeface="Tahoma" pitchFamily="34" charset="0"/>
                </a:defRPr>
              </a:lvl7pPr>
              <a:lvl8pPr marL="3429000" indent="-228600" eaLnBrk="0" fontAlgn="base" hangingPunct="0">
                <a:spcBef>
                  <a:spcPct val="0"/>
                </a:spcBef>
                <a:spcAft>
                  <a:spcPct val="0"/>
                </a:spcAft>
                <a:defRPr>
                  <a:solidFill>
                    <a:schemeClr val="tx1"/>
                  </a:solidFill>
                  <a:latin typeface="Tahoma" pitchFamily="34" charset="0"/>
                </a:defRPr>
              </a:lvl8pPr>
              <a:lvl9pPr marL="3886200" indent="-228600" eaLnBrk="0" fontAlgn="base" hangingPunct="0">
                <a:spcBef>
                  <a:spcPct val="0"/>
                </a:spcBef>
                <a:spcAft>
                  <a:spcPct val="0"/>
                </a:spcAft>
                <a:defRPr>
                  <a:solidFill>
                    <a:schemeClr val="tx1"/>
                  </a:solidFill>
                  <a:latin typeface="Tahoma" pitchFamily="34" charset="0"/>
                </a:defRPr>
              </a:lvl9pPr>
            </a:lstStyle>
            <a:p>
              <a:r>
                <a:rPr lang="en-US" altLang="en-US" sz="3200" b="1" dirty="0">
                  <a:solidFill>
                    <a:srgbClr val="C00000"/>
                  </a:solidFill>
                  <a:latin typeface="+mn-lt"/>
                </a:rPr>
                <a:t>Leak</a:t>
              </a:r>
            </a:p>
          </p:txBody>
        </p:sp>
        <p:sp>
          <p:nvSpPr>
            <p:cNvPr id="11" name="Rectangle 1045"/>
            <p:cNvSpPr>
              <a:spLocks noChangeArrowheads="1"/>
            </p:cNvSpPr>
            <p:nvPr/>
          </p:nvSpPr>
          <p:spPr bwMode="auto">
            <a:xfrm>
              <a:off x="4093" y="3427"/>
              <a:ext cx="199" cy="2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2075" tIns="46038" rIns="92075" bIns="46038">
              <a:spAutoFit/>
            </a:bodyPr>
            <a:lstStyle>
              <a:lvl1pPr>
                <a:defRPr>
                  <a:solidFill>
                    <a:schemeClr val="tx1"/>
                  </a:solidFill>
                  <a:latin typeface="Tahoma" pitchFamily="34" charset="0"/>
                </a:defRPr>
              </a:lvl1pPr>
              <a:lvl2pPr marL="742950" indent="-285750">
                <a:defRPr>
                  <a:solidFill>
                    <a:schemeClr val="tx1"/>
                  </a:solidFill>
                  <a:latin typeface="Tahoma" pitchFamily="34" charset="0"/>
                </a:defRPr>
              </a:lvl2pPr>
              <a:lvl3pPr marL="1143000" indent="-228600">
                <a:defRPr>
                  <a:solidFill>
                    <a:schemeClr val="tx1"/>
                  </a:solidFill>
                  <a:latin typeface="Tahoma" pitchFamily="34" charset="0"/>
                </a:defRPr>
              </a:lvl3pPr>
              <a:lvl4pPr marL="1600200" indent="-228600">
                <a:defRPr>
                  <a:solidFill>
                    <a:schemeClr val="tx1"/>
                  </a:solidFill>
                  <a:latin typeface="Tahoma" pitchFamily="34" charset="0"/>
                </a:defRPr>
              </a:lvl4pPr>
              <a:lvl5pPr marL="2057400" indent="-228600">
                <a:defRPr>
                  <a:solidFill>
                    <a:schemeClr val="tx1"/>
                  </a:solidFill>
                  <a:latin typeface="Tahoma" pitchFamily="34" charset="0"/>
                </a:defRPr>
              </a:lvl5pPr>
              <a:lvl6pPr marL="2514600" indent="-228600" eaLnBrk="0" fontAlgn="base" hangingPunct="0">
                <a:spcBef>
                  <a:spcPct val="0"/>
                </a:spcBef>
                <a:spcAft>
                  <a:spcPct val="0"/>
                </a:spcAft>
                <a:defRPr>
                  <a:solidFill>
                    <a:schemeClr val="tx1"/>
                  </a:solidFill>
                  <a:latin typeface="Tahoma" pitchFamily="34" charset="0"/>
                </a:defRPr>
              </a:lvl6pPr>
              <a:lvl7pPr marL="2971800" indent="-228600" eaLnBrk="0" fontAlgn="base" hangingPunct="0">
                <a:spcBef>
                  <a:spcPct val="0"/>
                </a:spcBef>
                <a:spcAft>
                  <a:spcPct val="0"/>
                </a:spcAft>
                <a:defRPr>
                  <a:solidFill>
                    <a:schemeClr val="tx1"/>
                  </a:solidFill>
                  <a:latin typeface="Tahoma" pitchFamily="34" charset="0"/>
                </a:defRPr>
              </a:lvl7pPr>
              <a:lvl8pPr marL="3429000" indent="-228600" eaLnBrk="0" fontAlgn="base" hangingPunct="0">
                <a:spcBef>
                  <a:spcPct val="0"/>
                </a:spcBef>
                <a:spcAft>
                  <a:spcPct val="0"/>
                </a:spcAft>
                <a:defRPr>
                  <a:solidFill>
                    <a:schemeClr val="tx1"/>
                  </a:solidFill>
                  <a:latin typeface="Tahoma" pitchFamily="34" charset="0"/>
                </a:defRPr>
              </a:lvl8pPr>
              <a:lvl9pPr marL="3886200" indent="-228600" eaLnBrk="0" fontAlgn="base" hangingPunct="0">
                <a:spcBef>
                  <a:spcPct val="0"/>
                </a:spcBef>
                <a:spcAft>
                  <a:spcPct val="0"/>
                </a:spcAft>
                <a:defRPr>
                  <a:solidFill>
                    <a:schemeClr val="tx1"/>
                  </a:solidFill>
                  <a:latin typeface="Tahoma" pitchFamily="34" charset="0"/>
                </a:defRPr>
              </a:lvl9pPr>
            </a:lstStyle>
            <a:p>
              <a:pPr algn="ctr"/>
              <a:r>
                <a:rPr lang="en-US" altLang="en-US" sz="2400" b="1" dirty="0">
                  <a:solidFill>
                    <a:schemeClr val="bg1"/>
                  </a:solidFill>
                  <a:latin typeface="+mn-lt"/>
                </a:rPr>
                <a:t>VAV</a:t>
              </a:r>
              <a:br>
                <a:rPr lang="en-US" altLang="en-US" sz="2400" b="1" dirty="0">
                  <a:solidFill>
                    <a:schemeClr val="bg1"/>
                  </a:solidFill>
                  <a:latin typeface="+mn-lt"/>
                </a:rPr>
              </a:br>
              <a:r>
                <a:rPr lang="en-US" altLang="en-US" sz="2400" b="1" dirty="0">
                  <a:solidFill>
                    <a:schemeClr val="bg1"/>
                  </a:solidFill>
                  <a:latin typeface="+mn-lt"/>
                </a:rPr>
                <a:t>Box</a:t>
              </a:r>
            </a:p>
          </p:txBody>
        </p:sp>
        <p:sp>
          <p:nvSpPr>
            <p:cNvPr id="12" name="Rectangle 1046"/>
            <p:cNvSpPr>
              <a:spLocks noChangeArrowheads="1"/>
            </p:cNvSpPr>
            <p:nvPr/>
          </p:nvSpPr>
          <p:spPr bwMode="auto">
            <a:xfrm>
              <a:off x="5140" y="3236"/>
              <a:ext cx="303" cy="2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2075" tIns="46038" rIns="92075" bIns="46038">
              <a:spAutoFit/>
            </a:bodyPr>
            <a:lstStyle>
              <a:lvl1pPr>
                <a:defRPr>
                  <a:solidFill>
                    <a:schemeClr val="tx1"/>
                  </a:solidFill>
                  <a:latin typeface="Tahoma" pitchFamily="34" charset="0"/>
                </a:defRPr>
              </a:lvl1pPr>
              <a:lvl2pPr marL="742950" indent="-285750">
                <a:defRPr>
                  <a:solidFill>
                    <a:schemeClr val="tx1"/>
                  </a:solidFill>
                  <a:latin typeface="Tahoma" pitchFamily="34" charset="0"/>
                </a:defRPr>
              </a:lvl2pPr>
              <a:lvl3pPr marL="1143000" indent="-228600">
                <a:defRPr>
                  <a:solidFill>
                    <a:schemeClr val="tx1"/>
                  </a:solidFill>
                  <a:latin typeface="Tahoma" pitchFamily="34" charset="0"/>
                </a:defRPr>
              </a:lvl3pPr>
              <a:lvl4pPr marL="1600200" indent="-228600">
                <a:defRPr>
                  <a:solidFill>
                    <a:schemeClr val="tx1"/>
                  </a:solidFill>
                  <a:latin typeface="Tahoma" pitchFamily="34" charset="0"/>
                </a:defRPr>
              </a:lvl4pPr>
              <a:lvl5pPr marL="2057400" indent="-228600">
                <a:defRPr>
                  <a:solidFill>
                    <a:schemeClr val="tx1"/>
                  </a:solidFill>
                  <a:latin typeface="Tahoma" pitchFamily="34" charset="0"/>
                </a:defRPr>
              </a:lvl5pPr>
              <a:lvl6pPr marL="2514600" indent="-228600" eaLnBrk="0" fontAlgn="base" hangingPunct="0">
                <a:spcBef>
                  <a:spcPct val="0"/>
                </a:spcBef>
                <a:spcAft>
                  <a:spcPct val="0"/>
                </a:spcAft>
                <a:defRPr>
                  <a:solidFill>
                    <a:schemeClr val="tx1"/>
                  </a:solidFill>
                  <a:latin typeface="Tahoma" pitchFamily="34" charset="0"/>
                </a:defRPr>
              </a:lvl6pPr>
              <a:lvl7pPr marL="2971800" indent="-228600" eaLnBrk="0" fontAlgn="base" hangingPunct="0">
                <a:spcBef>
                  <a:spcPct val="0"/>
                </a:spcBef>
                <a:spcAft>
                  <a:spcPct val="0"/>
                </a:spcAft>
                <a:defRPr>
                  <a:solidFill>
                    <a:schemeClr val="tx1"/>
                  </a:solidFill>
                  <a:latin typeface="Tahoma" pitchFamily="34" charset="0"/>
                </a:defRPr>
              </a:lvl7pPr>
              <a:lvl8pPr marL="3429000" indent="-228600" eaLnBrk="0" fontAlgn="base" hangingPunct="0">
                <a:spcBef>
                  <a:spcPct val="0"/>
                </a:spcBef>
                <a:spcAft>
                  <a:spcPct val="0"/>
                </a:spcAft>
                <a:defRPr>
                  <a:solidFill>
                    <a:schemeClr val="tx1"/>
                  </a:solidFill>
                  <a:latin typeface="Tahoma" pitchFamily="34" charset="0"/>
                </a:defRPr>
              </a:lvl8pPr>
              <a:lvl9pPr marL="3886200" indent="-228600" eaLnBrk="0" fontAlgn="base" hangingPunct="0">
                <a:spcBef>
                  <a:spcPct val="0"/>
                </a:spcBef>
                <a:spcAft>
                  <a:spcPct val="0"/>
                </a:spcAft>
                <a:defRPr>
                  <a:solidFill>
                    <a:schemeClr val="tx1"/>
                  </a:solidFill>
                  <a:latin typeface="Tahoma" pitchFamily="34" charset="0"/>
                </a:defRPr>
              </a:lvl9pPr>
            </a:lstStyle>
            <a:p>
              <a:pPr algn="ctr"/>
              <a:r>
                <a:rPr lang="en-US" altLang="en-US" sz="2400" b="1" dirty="0">
                  <a:solidFill>
                    <a:schemeClr val="bg1"/>
                  </a:solidFill>
                  <a:latin typeface="+mn-lt"/>
                </a:rPr>
                <a:t>Supply</a:t>
              </a:r>
              <a:br>
                <a:rPr lang="en-US" altLang="en-US" sz="2400" b="1" dirty="0">
                  <a:solidFill>
                    <a:schemeClr val="bg1"/>
                  </a:solidFill>
                  <a:latin typeface="+mn-lt"/>
                </a:rPr>
              </a:br>
              <a:r>
                <a:rPr lang="en-US" altLang="en-US" sz="2400" b="1" dirty="0">
                  <a:solidFill>
                    <a:schemeClr val="bg1"/>
                  </a:solidFill>
                  <a:latin typeface="+mn-lt"/>
                </a:rPr>
                <a:t>Duct</a:t>
              </a:r>
            </a:p>
          </p:txBody>
        </p:sp>
      </p:grpSp>
    </p:spTree>
    <p:extLst>
      <p:ext uri="{BB962C8B-B14F-4D97-AF65-F5344CB8AC3E}">
        <p14:creationId xmlns:p14="http://schemas.microsoft.com/office/powerpoint/2010/main" val="19456902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a:xfrm>
            <a:off x="0" y="0"/>
            <a:ext cx="9143999" cy="548640"/>
          </a:xfrm>
        </p:spPr>
        <p:txBody>
          <a:bodyPr anchor="ctr"/>
          <a:lstStyle/>
          <a:p>
            <a:pPr algn="ctr" eaLnBrk="1" hangingPunct="1"/>
            <a:r>
              <a:rPr lang="en-US" altLang="en-US" sz="4000" b="1" dirty="0" smtClean="0">
                <a:solidFill>
                  <a:schemeClr val="bg1"/>
                </a:solidFill>
                <a:latin typeface="Calibri" panose="020F0502020204030204" pitchFamily="34" charset="0"/>
                <a:cs typeface="Calibri" panose="020F0502020204030204" pitchFamily="34" charset="0"/>
              </a:rPr>
              <a:t>“System” Leakage - Pressurization Results</a:t>
            </a:r>
          </a:p>
        </p:txBody>
      </p:sp>
      <p:sp>
        <p:nvSpPr>
          <p:cNvPr id="11267" name="Rectangle 1"/>
          <p:cNvSpPr>
            <a:spLocks noChangeArrowheads="1"/>
          </p:cNvSpPr>
          <p:nvPr/>
        </p:nvSpPr>
        <p:spPr bwMode="auto">
          <a:xfrm>
            <a:off x="7304088" y="3962400"/>
            <a:ext cx="431800" cy="157163"/>
          </a:xfrm>
          <a:prstGeom prst="rect">
            <a:avLst/>
          </a:prstGeom>
          <a:solidFill>
            <a:schemeClr val="bg1"/>
          </a:solidFill>
          <a:ln>
            <a:noFill/>
          </a:ln>
          <a:extLst>
            <a:ext uri="{91240B29-F687-4F45-9708-019B960494DF}">
              <a14:hiddenLine xmlns:a14="http://schemas.microsoft.com/office/drawing/2010/main" w="12700" cap="sq" algn="ctr">
                <a:solidFill>
                  <a:srgbClr val="000000"/>
                </a:solidFill>
                <a:round/>
                <a:headEnd type="none" w="sm" len="sm"/>
                <a:tailEnd type="none" w="sm" len="sm"/>
              </a14:hiddenLine>
            </a:ext>
          </a:extLst>
        </p:spPr>
        <p:txBody>
          <a:bodyPr/>
          <a:lstStyle>
            <a:lvl1pPr>
              <a:defRPr>
                <a:solidFill>
                  <a:schemeClr val="tx1"/>
                </a:solidFill>
                <a:latin typeface="Tahoma" pitchFamily="34" charset="0"/>
              </a:defRPr>
            </a:lvl1pPr>
            <a:lvl2pPr marL="742950" indent="-285750">
              <a:defRPr>
                <a:solidFill>
                  <a:schemeClr val="tx1"/>
                </a:solidFill>
                <a:latin typeface="Tahoma" pitchFamily="34" charset="0"/>
              </a:defRPr>
            </a:lvl2pPr>
            <a:lvl3pPr marL="1143000" indent="-228600">
              <a:defRPr>
                <a:solidFill>
                  <a:schemeClr val="tx1"/>
                </a:solidFill>
                <a:latin typeface="Tahoma" pitchFamily="34" charset="0"/>
              </a:defRPr>
            </a:lvl3pPr>
            <a:lvl4pPr marL="1600200" indent="-228600">
              <a:defRPr>
                <a:solidFill>
                  <a:schemeClr val="tx1"/>
                </a:solidFill>
                <a:latin typeface="Tahoma" pitchFamily="34" charset="0"/>
              </a:defRPr>
            </a:lvl4pPr>
            <a:lvl5pPr marL="2057400" indent="-228600">
              <a:defRPr>
                <a:solidFill>
                  <a:schemeClr val="tx1"/>
                </a:solidFill>
                <a:latin typeface="Tahoma" pitchFamily="34" charset="0"/>
              </a:defRPr>
            </a:lvl5pPr>
            <a:lvl6pPr marL="2514600" indent="-228600" eaLnBrk="0" fontAlgn="base" hangingPunct="0">
              <a:spcBef>
                <a:spcPct val="0"/>
              </a:spcBef>
              <a:spcAft>
                <a:spcPct val="0"/>
              </a:spcAft>
              <a:defRPr>
                <a:solidFill>
                  <a:schemeClr val="tx1"/>
                </a:solidFill>
                <a:latin typeface="Tahoma" pitchFamily="34" charset="0"/>
              </a:defRPr>
            </a:lvl6pPr>
            <a:lvl7pPr marL="2971800" indent="-228600" eaLnBrk="0" fontAlgn="base" hangingPunct="0">
              <a:spcBef>
                <a:spcPct val="0"/>
              </a:spcBef>
              <a:spcAft>
                <a:spcPct val="0"/>
              </a:spcAft>
              <a:defRPr>
                <a:solidFill>
                  <a:schemeClr val="tx1"/>
                </a:solidFill>
                <a:latin typeface="Tahoma" pitchFamily="34" charset="0"/>
              </a:defRPr>
            </a:lvl7pPr>
            <a:lvl8pPr marL="3429000" indent="-228600" eaLnBrk="0" fontAlgn="base" hangingPunct="0">
              <a:spcBef>
                <a:spcPct val="0"/>
              </a:spcBef>
              <a:spcAft>
                <a:spcPct val="0"/>
              </a:spcAft>
              <a:defRPr>
                <a:solidFill>
                  <a:schemeClr val="tx1"/>
                </a:solidFill>
                <a:latin typeface="Tahoma" pitchFamily="34" charset="0"/>
              </a:defRPr>
            </a:lvl8pPr>
            <a:lvl9pPr marL="3886200" indent="-228600" eaLnBrk="0" fontAlgn="base" hangingPunct="0">
              <a:spcBef>
                <a:spcPct val="0"/>
              </a:spcBef>
              <a:spcAft>
                <a:spcPct val="0"/>
              </a:spcAft>
              <a:defRPr>
                <a:solidFill>
                  <a:schemeClr val="tx1"/>
                </a:solidFill>
                <a:latin typeface="Tahoma" pitchFamily="34" charset="0"/>
              </a:defRPr>
            </a:lvl9pPr>
          </a:lstStyle>
          <a:p>
            <a:endParaRPr lang="en-US" altLang="en-US"/>
          </a:p>
        </p:txBody>
      </p:sp>
      <p:pic>
        <p:nvPicPr>
          <p:cNvPr id="92166" name="Picture 6"/>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621792"/>
            <a:ext cx="9162288" cy="62386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p:cNvSpPr txBox="1"/>
          <p:nvPr/>
        </p:nvSpPr>
        <p:spPr>
          <a:xfrm>
            <a:off x="2622430" y="839548"/>
            <a:ext cx="6295377" cy="369332"/>
          </a:xfrm>
          <a:prstGeom prst="rect">
            <a:avLst/>
          </a:prstGeom>
          <a:noFill/>
          <a:ln>
            <a:solidFill>
              <a:schemeClr val="tx1"/>
            </a:solidFill>
          </a:ln>
        </p:spPr>
        <p:txBody>
          <a:bodyPr wrap="square" rtlCol="0" anchor="ctr">
            <a:spAutoFit/>
          </a:bodyPr>
          <a:lstStyle/>
          <a:p>
            <a:pPr algn="ctr"/>
            <a:r>
              <a:rPr lang="en-US" dirty="0" smtClean="0"/>
              <a:t>cfm/100 ft</a:t>
            </a:r>
            <a:r>
              <a:rPr lang="en-US" baseline="30000" dirty="0" smtClean="0"/>
              <a:t>2</a:t>
            </a:r>
            <a:r>
              <a:rPr lang="en-US" dirty="0" smtClean="0"/>
              <a:t> per in.w.c.</a:t>
            </a:r>
            <a:r>
              <a:rPr lang="en-US" baseline="30000" dirty="0" smtClean="0"/>
              <a:t>0.65</a:t>
            </a:r>
            <a:r>
              <a:rPr lang="en-US" dirty="0" smtClean="0"/>
              <a:t> / </a:t>
            </a:r>
            <a:r>
              <a:rPr lang="en-US" dirty="0" smtClean="0"/>
              <a:t>710 </a:t>
            </a:r>
            <a:r>
              <a:rPr lang="en-US" dirty="0" smtClean="0"/>
              <a:t>= </a:t>
            </a:r>
            <a:r>
              <a:rPr lang="en-US" dirty="0" smtClean="0"/>
              <a:t>L/(s</a:t>
            </a:r>
            <a:r>
              <a:rPr lang="en-US" dirty="0" smtClean="0">
                <a:latin typeface="Arial"/>
                <a:cs typeface="Arial"/>
              </a:rPr>
              <a:t>·</a:t>
            </a:r>
            <a:r>
              <a:rPr lang="en-US" dirty="0" smtClean="0"/>
              <a:t>m</a:t>
            </a:r>
            <a:r>
              <a:rPr lang="en-US" baseline="30000" dirty="0" smtClean="0"/>
              <a:t>2</a:t>
            </a:r>
            <a:r>
              <a:rPr lang="en-US" dirty="0" smtClean="0"/>
              <a:t>) per </a:t>
            </a:r>
            <a:r>
              <a:rPr lang="en-US" dirty="0" smtClean="0"/>
              <a:t>Pa</a:t>
            </a:r>
            <a:r>
              <a:rPr lang="en-US" baseline="30000" dirty="0" smtClean="0"/>
              <a:t>0.65</a:t>
            </a:r>
            <a:endParaRPr lang="en-US" baseline="30000" dirty="0"/>
          </a:p>
        </p:txBody>
      </p:sp>
      <p:grpSp>
        <p:nvGrpSpPr>
          <p:cNvPr id="4" name="Group 3"/>
          <p:cNvGrpSpPr/>
          <p:nvPr/>
        </p:nvGrpSpPr>
        <p:grpSpPr>
          <a:xfrm>
            <a:off x="5895739" y="3673231"/>
            <a:ext cx="2296862" cy="3119073"/>
            <a:chOff x="5864479" y="3808600"/>
            <a:chExt cx="2296862" cy="2969704"/>
          </a:xfrm>
        </p:grpSpPr>
        <p:sp>
          <p:nvSpPr>
            <p:cNvPr id="2" name="Rectangle 1"/>
            <p:cNvSpPr/>
            <p:nvPr/>
          </p:nvSpPr>
          <p:spPr bwMode="auto">
            <a:xfrm>
              <a:off x="5864479" y="3808601"/>
              <a:ext cx="1065401" cy="2969703"/>
            </a:xfrm>
            <a:prstGeom prst="rect">
              <a:avLst/>
            </a:prstGeom>
            <a:noFill/>
            <a:ln w="63500" cap="sq" cmpd="sng" algn="ctr">
              <a:solidFill>
                <a:srgbClr val="009900"/>
              </a:solidFill>
              <a:prstDash val="solid"/>
              <a:round/>
              <a:headEnd type="none" w="sm" len="sm"/>
              <a:tailEnd type="none" w="sm" len="sm"/>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smtClean="0">
                <a:ln>
                  <a:noFill/>
                </a:ln>
                <a:solidFill>
                  <a:schemeClr val="tx1"/>
                </a:solidFill>
                <a:effectLst/>
                <a:latin typeface="Tahoma" pitchFamily="34" charset="0"/>
              </a:endParaRPr>
            </a:p>
          </p:txBody>
        </p:sp>
        <p:sp>
          <p:nvSpPr>
            <p:cNvPr id="11" name="Rectangle 10"/>
            <p:cNvSpPr/>
            <p:nvPr/>
          </p:nvSpPr>
          <p:spPr bwMode="auto">
            <a:xfrm>
              <a:off x="7909671" y="3808600"/>
              <a:ext cx="251670" cy="2969703"/>
            </a:xfrm>
            <a:prstGeom prst="rect">
              <a:avLst/>
            </a:prstGeom>
            <a:noFill/>
            <a:ln w="63500" cap="sq" cmpd="sng" algn="ctr">
              <a:solidFill>
                <a:srgbClr val="009900"/>
              </a:solidFill>
              <a:prstDash val="solid"/>
              <a:round/>
              <a:headEnd type="none" w="sm" len="sm"/>
              <a:tailEnd type="none" w="sm" len="sm"/>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smtClean="0">
                <a:ln>
                  <a:noFill/>
                </a:ln>
                <a:solidFill>
                  <a:schemeClr val="tx1"/>
                </a:solidFill>
                <a:effectLst/>
                <a:latin typeface="Tahoma" pitchFamily="34" charset="0"/>
              </a:endParaRPr>
            </a:p>
          </p:txBody>
        </p:sp>
      </p:grpSp>
    </p:spTree>
    <p:extLst>
      <p:ext uri="{BB962C8B-B14F-4D97-AF65-F5344CB8AC3E}">
        <p14:creationId xmlns:p14="http://schemas.microsoft.com/office/powerpoint/2010/main" val="14657225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a:xfrm>
            <a:off x="0" y="0"/>
            <a:ext cx="9144000" cy="548640"/>
          </a:xfrm>
        </p:spPr>
        <p:txBody>
          <a:bodyPr anchor="ctr"/>
          <a:lstStyle/>
          <a:p>
            <a:pPr algn="ctr" eaLnBrk="1" hangingPunct="1"/>
            <a:r>
              <a:rPr lang="en-US" altLang="en-US" sz="4000" b="1" dirty="0" smtClean="0">
                <a:solidFill>
                  <a:schemeClr val="bg1"/>
                </a:solidFill>
                <a:latin typeface="Calibri" panose="020F0502020204030204" pitchFamily="34" charset="0"/>
                <a:cs typeface="Calibri" panose="020F0502020204030204" pitchFamily="34" charset="0"/>
              </a:rPr>
              <a:t>Leakage Flow Fractions – 10 Systems</a:t>
            </a:r>
          </a:p>
        </p:txBody>
      </p:sp>
      <p:pic>
        <p:nvPicPr>
          <p:cNvPr id="20483" name="Picture 1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603250"/>
            <a:ext cx="9144000" cy="6254750"/>
          </a:xfrm>
          <a:prstGeom prst="rect">
            <a:avLst/>
          </a:prstGeom>
          <a:solidFill>
            <a:srgbClr val="CCECFF"/>
          </a:solidFill>
          <a:ln>
            <a:noFill/>
          </a:ln>
          <a:effectLst/>
          <a:extLs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Rectangle 4"/>
          <p:cNvSpPr/>
          <p:nvPr/>
        </p:nvSpPr>
        <p:spPr bwMode="auto">
          <a:xfrm>
            <a:off x="1556293" y="4689446"/>
            <a:ext cx="557734" cy="1744910"/>
          </a:xfrm>
          <a:prstGeom prst="rect">
            <a:avLst/>
          </a:prstGeom>
          <a:noFill/>
          <a:ln w="63500" cap="sq" cmpd="sng" algn="ctr">
            <a:solidFill>
              <a:srgbClr val="009900"/>
            </a:solidFill>
            <a:prstDash val="solid"/>
            <a:round/>
            <a:headEnd type="none" w="sm" len="sm"/>
            <a:tailEnd type="none" w="sm" len="sm"/>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smtClean="0">
              <a:ln>
                <a:noFill/>
              </a:ln>
              <a:solidFill>
                <a:schemeClr val="tx1"/>
              </a:solidFill>
              <a:effectLst/>
              <a:latin typeface="Tahoma" pitchFamily="34" charset="0"/>
            </a:endParaRPr>
          </a:p>
        </p:txBody>
      </p:sp>
      <p:sp>
        <p:nvSpPr>
          <p:cNvPr id="6" name="TextBox 5"/>
          <p:cNvSpPr txBox="1"/>
          <p:nvPr/>
        </p:nvSpPr>
        <p:spPr>
          <a:xfrm>
            <a:off x="7010400" y="6488668"/>
            <a:ext cx="2133600" cy="369332"/>
          </a:xfrm>
          <a:prstGeom prst="rect">
            <a:avLst/>
          </a:prstGeom>
          <a:solidFill>
            <a:schemeClr val="accent2">
              <a:lumMod val="20000"/>
              <a:lumOff val="80000"/>
            </a:schemeClr>
          </a:solidFill>
        </p:spPr>
        <p:txBody>
          <a:bodyPr wrap="square" rtlCol="0" anchor="ctr">
            <a:spAutoFit/>
          </a:bodyPr>
          <a:lstStyle/>
          <a:p>
            <a:pPr algn="ctr"/>
            <a:r>
              <a:rPr lang="en-US" dirty="0" smtClean="0"/>
              <a:t>L/s x 2.119 = cfm</a:t>
            </a:r>
            <a:endParaRPr lang="en-US" dirty="0"/>
          </a:p>
        </p:txBody>
      </p:sp>
    </p:spTree>
    <p:extLst>
      <p:ext uri="{BB962C8B-B14F-4D97-AF65-F5344CB8AC3E}">
        <p14:creationId xmlns:p14="http://schemas.microsoft.com/office/powerpoint/2010/main" val="1040662160"/>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74320"/>
            <a:ext cx="9144000" cy="651535"/>
          </a:xfrm>
        </p:spPr>
        <p:txBody>
          <a:bodyPr/>
          <a:lstStyle/>
          <a:p>
            <a:pPr algn="ctr"/>
            <a:r>
              <a:rPr lang="en-US" sz="4000" b="1" dirty="0" smtClean="0">
                <a:solidFill>
                  <a:schemeClr val="bg1"/>
                </a:solidFill>
                <a:latin typeface="Calibri" panose="020F0502020204030204" pitchFamily="34" charset="0"/>
                <a:cs typeface="Calibri" panose="020F0502020204030204" pitchFamily="34" charset="0"/>
              </a:rPr>
              <a:t>ASHRAE Standard 215-2018</a:t>
            </a:r>
            <a:endParaRPr lang="en-US" sz="4000" b="1" dirty="0">
              <a:solidFill>
                <a:schemeClr val="bg1"/>
              </a:solidFill>
              <a:latin typeface="Calibri" panose="020F0502020204030204" pitchFamily="34" charset="0"/>
              <a:cs typeface="Calibri" panose="020F0502020204030204" pitchFamily="34" charset="0"/>
            </a:endParaRPr>
          </a:p>
        </p:txBody>
      </p:sp>
      <p:sp>
        <p:nvSpPr>
          <p:cNvPr id="3" name="Content Placeholder 2"/>
          <p:cNvSpPr>
            <a:spLocks noGrp="1"/>
          </p:cNvSpPr>
          <p:nvPr>
            <p:ph idx="1"/>
          </p:nvPr>
        </p:nvSpPr>
        <p:spPr>
          <a:xfrm>
            <a:off x="133519" y="1373186"/>
            <a:ext cx="8876962" cy="5195393"/>
          </a:xfrm>
        </p:spPr>
        <p:txBody>
          <a:bodyPr/>
          <a:lstStyle/>
          <a:p>
            <a:pPr>
              <a:spcBef>
                <a:spcPts val="0"/>
              </a:spcBef>
              <a:spcAft>
                <a:spcPts val="1800"/>
              </a:spcAft>
              <a:buClr>
                <a:schemeClr val="tx1"/>
              </a:buClr>
              <a:buSzPct val="55000"/>
            </a:pPr>
            <a:r>
              <a:rPr lang="en-US" sz="2800" b="1" dirty="0" smtClean="0">
                <a:solidFill>
                  <a:schemeClr val="tx1"/>
                </a:solidFill>
                <a:latin typeface="Calibri" panose="020F0502020204030204" pitchFamily="34" charset="0"/>
                <a:cs typeface="Calibri" panose="020F0502020204030204" pitchFamily="34" charset="0"/>
              </a:rPr>
              <a:t>Specifies </a:t>
            </a:r>
            <a:r>
              <a:rPr lang="en-US" sz="2800" b="1" u="sng" dirty="0" smtClean="0">
                <a:solidFill>
                  <a:schemeClr val="tx1"/>
                </a:solidFill>
                <a:latin typeface="Calibri" panose="020F0502020204030204" pitchFamily="34" charset="0"/>
                <a:cs typeface="Calibri" panose="020F0502020204030204" pitchFamily="34" charset="0"/>
              </a:rPr>
              <a:t>field</a:t>
            </a:r>
            <a:r>
              <a:rPr lang="en-US" sz="2800" b="1" dirty="0" smtClean="0">
                <a:solidFill>
                  <a:schemeClr val="tx1"/>
                </a:solidFill>
                <a:latin typeface="Calibri" panose="020F0502020204030204" pitchFamily="34" charset="0"/>
                <a:cs typeface="Calibri" panose="020F0502020204030204" pitchFamily="34" charset="0"/>
              </a:rPr>
              <a:t> MOT to </a:t>
            </a:r>
            <a:r>
              <a:rPr lang="en-US" sz="2800" b="1" dirty="0">
                <a:solidFill>
                  <a:schemeClr val="tx1"/>
                </a:solidFill>
                <a:latin typeface="Calibri" panose="020F0502020204030204" pitchFamily="34" charset="0"/>
                <a:cs typeface="Calibri" panose="020F0502020204030204" pitchFamily="34" charset="0"/>
              </a:rPr>
              <a:t>determine leakage airflow and fractional leakage of </a:t>
            </a:r>
            <a:r>
              <a:rPr lang="en-US" sz="2800" b="1" u="sng" dirty="0">
                <a:solidFill>
                  <a:schemeClr val="tx1"/>
                </a:solidFill>
                <a:latin typeface="Calibri" panose="020F0502020204030204" pitchFamily="34" charset="0"/>
                <a:cs typeface="Calibri" panose="020F0502020204030204" pitchFamily="34" charset="0"/>
              </a:rPr>
              <a:t>operating</a:t>
            </a:r>
            <a:r>
              <a:rPr lang="en-US" sz="2800" b="1" dirty="0">
                <a:solidFill>
                  <a:schemeClr val="tx1"/>
                </a:solidFill>
                <a:latin typeface="Calibri" panose="020F0502020204030204" pitchFamily="34" charset="0"/>
                <a:cs typeface="Calibri" panose="020F0502020204030204" pitchFamily="34" charset="0"/>
              </a:rPr>
              <a:t> HVAC air distribution </a:t>
            </a:r>
            <a:r>
              <a:rPr lang="en-US" sz="2800" b="1" dirty="0" smtClean="0">
                <a:solidFill>
                  <a:schemeClr val="tx1"/>
                </a:solidFill>
                <a:latin typeface="Calibri" panose="020F0502020204030204" pitchFamily="34" charset="0"/>
                <a:cs typeface="Calibri" panose="020F0502020204030204" pitchFamily="34" charset="0"/>
              </a:rPr>
              <a:t>systems, </a:t>
            </a:r>
            <a:r>
              <a:rPr lang="en-US" sz="2800" b="1" dirty="0">
                <a:solidFill>
                  <a:schemeClr val="tx1"/>
                </a:solidFill>
                <a:latin typeface="Calibri" panose="020F0502020204030204" pitchFamily="34" charset="0"/>
                <a:cs typeface="Calibri" panose="020F0502020204030204" pitchFamily="34" charset="0"/>
              </a:rPr>
              <a:t>and </a:t>
            </a:r>
            <a:r>
              <a:rPr lang="en-US" sz="2800" b="1" u="sng" dirty="0" smtClean="0">
                <a:solidFill>
                  <a:schemeClr val="tx1"/>
                </a:solidFill>
                <a:latin typeface="Calibri" panose="020F0502020204030204" pitchFamily="34" charset="0"/>
                <a:cs typeface="Calibri" panose="020F0502020204030204" pitchFamily="34" charset="0"/>
              </a:rPr>
              <a:t>uncertainty</a:t>
            </a:r>
            <a:r>
              <a:rPr lang="en-US" sz="2800" b="1" dirty="0" smtClean="0">
                <a:solidFill>
                  <a:schemeClr val="tx1"/>
                </a:solidFill>
                <a:latin typeface="Calibri" panose="020F0502020204030204" pitchFamily="34" charset="0"/>
                <a:cs typeface="Calibri" panose="020F0502020204030204" pitchFamily="34" charset="0"/>
              </a:rPr>
              <a:t> </a:t>
            </a:r>
            <a:r>
              <a:rPr lang="en-US" sz="2800" b="1" dirty="0">
                <a:solidFill>
                  <a:schemeClr val="tx1"/>
                </a:solidFill>
                <a:latin typeface="Calibri" panose="020F0502020204030204" pitchFamily="34" charset="0"/>
                <a:cs typeface="Calibri" panose="020F0502020204030204" pitchFamily="34" charset="0"/>
              </a:rPr>
              <a:t>of the test </a:t>
            </a:r>
            <a:r>
              <a:rPr lang="en-US" sz="2800" b="1" dirty="0" smtClean="0">
                <a:solidFill>
                  <a:schemeClr val="tx1"/>
                </a:solidFill>
                <a:latin typeface="Calibri" panose="020F0502020204030204" pitchFamily="34" charset="0"/>
                <a:cs typeface="Calibri" panose="020F0502020204030204" pitchFamily="34" charset="0"/>
              </a:rPr>
              <a:t>results</a:t>
            </a:r>
          </a:p>
          <a:p>
            <a:pPr>
              <a:spcBef>
                <a:spcPts val="0"/>
              </a:spcBef>
              <a:spcAft>
                <a:spcPts val="1800"/>
              </a:spcAft>
              <a:buClr>
                <a:schemeClr val="tx1"/>
              </a:buClr>
              <a:buSzPct val="55000"/>
            </a:pPr>
            <a:r>
              <a:rPr lang="en-US" sz="2800" b="1" dirty="0" smtClean="0">
                <a:solidFill>
                  <a:schemeClr val="tx1"/>
                </a:solidFill>
                <a:latin typeface="Calibri" panose="020F0502020204030204" pitchFamily="34" charset="0"/>
                <a:cs typeface="Calibri" panose="020F0502020204030204" pitchFamily="34" charset="0"/>
              </a:rPr>
              <a:t>Essentially a subset of normal TAB activities:</a:t>
            </a:r>
          </a:p>
          <a:p>
            <a:pPr>
              <a:spcBef>
                <a:spcPts val="0"/>
              </a:spcBef>
              <a:spcAft>
                <a:spcPts val="1800"/>
              </a:spcAft>
              <a:buClr>
                <a:schemeClr val="tx1"/>
              </a:buClr>
              <a:buSzPct val="55000"/>
            </a:pPr>
            <a:endParaRPr lang="en-US" sz="2800" b="1" dirty="0" smtClean="0">
              <a:solidFill>
                <a:schemeClr val="tx1"/>
              </a:solidFill>
              <a:latin typeface="Calibri" panose="020F0502020204030204" pitchFamily="34" charset="0"/>
              <a:cs typeface="Calibri" panose="020F0502020204030204" pitchFamily="34" charset="0"/>
            </a:endParaRPr>
          </a:p>
          <a:p>
            <a:pPr>
              <a:spcBef>
                <a:spcPts val="0"/>
              </a:spcBef>
              <a:spcAft>
                <a:spcPts val="1800"/>
              </a:spcAft>
              <a:buClr>
                <a:schemeClr val="tx1"/>
              </a:buClr>
              <a:buSzPct val="55000"/>
            </a:pPr>
            <a:endParaRPr lang="en-US" sz="2800" b="1" dirty="0">
              <a:solidFill>
                <a:schemeClr val="tx1"/>
              </a:solidFill>
              <a:latin typeface="Calibri" panose="020F0502020204030204" pitchFamily="34" charset="0"/>
              <a:cs typeface="Calibri" panose="020F0502020204030204" pitchFamily="34" charset="0"/>
            </a:endParaRPr>
          </a:p>
          <a:p>
            <a:pPr>
              <a:spcBef>
                <a:spcPts val="0"/>
              </a:spcBef>
              <a:spcAft>
                <a:spcPts val="1800"/>
              </a:spcAft>
              <a:buClr>
                <a:schemeClr val="tx1"/>
              </a:buClr>
              <a:buSzPct val="55000"/>
            </a:pPr>
            <a:r>
              <a:rPr lang="en-US" sz="2800" b="1" dirty="0" smtClean="0">
                <a:solidFill>
                  <a:schemeClr val="tx1"/>
                </a:solidFill>
                <a:latin typeface="Calibri" panose="020F0502020204030204" pitchFamily="34" charset="0"/>
                <a:cs typeface="Calibri" panose="020F0502020204030204" pitchFamily="34" charset="0"/>
              </a:rPr>
              <a:t>Limited for now to </a:t>
            </a:r>
            <a:r>
              <a:rPr lang="en-US" sz="2800" b="1" dirty="0">
                <a:solidFill>
                  <a:schemeClr val="tx1"/>
                </a:solidFill>
                <a:latin typeface="Calibri" panose="020F0502020204030204" pitchFamily="34" charset="0"/>
                <a:cs typeface="Calibri" panose="020F0502020204030204" pitchFamily="34" charset="0"/>
              </a:rPr>
              <a:t>single-duct supply </a:t>
            </a:r>
            <a:r>
              <a:rPr lang="en-US" sz="2800" b="1" dirty="0" smtClean="0">
                <a:solidFill>
                  <a:schemeClr val="tx1"/>
                </a:solidFill>
                <a:latin typeface="Calibri" panose="020F0502020204030204" pitchFamily="34" charset="0"/>
                <a:cs typeface="Calibri" panose="020F0502020204030204" pitchFamily="34" charset="0"/>
              </a:rPr>
              <a:t>(CAV and </a:t>
            </a:r>
            <a:r>
              <a:rPr lang="en-US" sz="2800" b="1" u="sng" dirty="0" smtClean="0">
                <a:solidFill>
                  <a:schemeClr val="tx1"/>
                </a:solidFill>
                <a:latin typeface="Calibri" panose="020F0502020204030204" pitchFamily="34" charset="0"/>
                <a:cs typeface="Calibri" panose="020F0502020204030204" pitchFamily="34" charset="0"/>
              </a:rPr>
              <a:t>VAV</a:t>
            </a:r>
            <a:r>
              <a:rPr lang="en-US" sz="2800" b="1" dirty="0" smtClean="0">
                <a:solidFill>
                  <a:schemeClr val="tx1"/>
                </a:solidFill>
                <a:latin typeface="Calibri" panose="020F0502020204030204" pitchFamily="34" charset="0"/>
                <a:cs typeface="Calibri" panose="020F0502020204030204" pitchFamily="34" charset="0"/>
              </a:rPr>
              <a:t>)</a:t>
            </a:r>
            <a:br>
              <a:rPr lang="en-US" sz="2800" b="1" dirty="0" smtClean="0">
                <a:solidFill>
                  <a:schemeClr val="tx1"/>
                </a:solidFill>
                <a:latin typeface="Calibri" panose="020F0502020204030204" pitchFamily="34" charset="0"/>
                <a:cs typeface="Calibri" panose="020F0502020204030204" pitchFamily="34" charset="0"/>
              </a:rPr>
            </a:br>
            <a:r>
              <a:rPr lang="en-US" sz="2800" b="1" dirty="0" smtClean="0">
                <a:solidFill>
                  <a:schemeClr val="tx1"/>
                </a:solidFill>
                <a:latin typeface="Calibri" panose="020F0502020204030204" pitchFamily="34" charset="0"/>
                <a:cs typeface="Calibri" panose="020F0502020204030204" pitchFamily="34" charset="0"/>
              </a:rPr>
              <a:t>systems, and </a:t>
            </a:r>
            <a:r>
              <a:rPr lang="en-US" sz="2800" b="1" dirty="0">
                <a:solidFill>
                  <a:schemeClr val="tx1"/>
                </a:solidFill>
                <a:latin typeface="Calibri" panose="020F0502020204030204" pitchFamily="34" charset="0"/>
                <a:cs typeface="Calibri" panose="020F0502020204030204" pitchFamily="34" charset="0"/>
              </a:rPr>
              <a:t>independent exhaust air </a:t>
            </a:r>
            <a:r>
              <a:rPr lang="en-US" sz="2800" b="1" dirty="0" smtClean="0">
                <a:solidFill>
                  <a:schemeClr val="tx1"/>
                </a:solidFill>
                <a:latin typeface="Calibri" panose="020F0502020204030204" pitchFamily="34" charset="0"/>
                <a:cs typeface="Calibri" panose="020F0502020204030204" pitchFamily="34" charset="0"/>
              </a:rPr>
              <a:t>systems</a:t>
            </a:r>
          </a:p>
          <a:p>
            <a:pPr>
              <a:spcBef>
                <a:spcPts val="0"/>
              </a:spcBef>
              <a:spcAft>
                <a:spcPts val="1800"/>
              </a:spcAft>
              <a:buClr>
                <a:schemeClr val="tx1"/>
              </a:buClr>
              <a:buSzPct val="55000"/>
            </a:pPr>
            <a:r>
              <a:rPr lang="en-US" sz="2800" b="1" dirty="0" smtClean="0">
                <a:solidFill>
                  <a:schemeClr val="tx1"/>
                </a:solidFill>
                <a:latin typeface="Calibri" panose="020F0502020204030204" pitchFamily="34" charset="0"/>
                <a:cs typeface="Calibri" panose="020F0502020204030204" pitchFamily="34" charset="0"/>
              </a:rPr>
              <a:t>Does </a:t>
            </a:r>
            <a:r>
              <a:rPr lang="en-US" sz="2800" b="1" dirty="0">
                <a:solidFill>
                  <a:schemeClr val="tx1"/>
                </a:solidFill>
                <a:latin typeface="Calibri" panose="020F0502020204030204" pitchFamily="34" charset="0"/>
                <a:cs typeface="Calibri" panose="020F0502020204030204" pitchFamily="34" charset="0"/>
              </a:rPr>
              <a:t>not replace </a:t>
            </a:r>
            <a:r>
              <a:rPr lang="en-US" sz="2800" b="1" dirty="0" smtClean="0">
                <a:solidFill>
                  <a:schemeClr val="tx1"/>
                </a:solidFill>
                <a:latin typeface="Calibri" panose="020F0502020204030204" pitchFamily="34" charset="0"/>
                <a:cs typeface="Calibri" panose="020F0502020204030204" pitchFamily="34" charset="0"/>
              </a:rPr>
              <a:t>pressurization-based </a:t>
            </a:r>
            <a:r>
              <a:rPr lang="en-US" sz="2800" b="1" dirty="0">
                <a:solidFill>
                  <a:schemeClr val="tx1"/>
                </a:solidFill>
                <a:latin typeface="Calibri" panose="020F0502020204030204" pitchFamily="34" charset="0"/>
                <a:cs typeface="Calibri" panose="020F0502020204030204" pitchFamily="34" charset="0"/>
              </a:rPr>
              <a:t>leakage </a:t>
            </a:r>
            <a:r>
              <a:rPr lang="en-US" sz="2800" b="1" dirty="0" smtClean="0">
                <a:solidFill>
                  <a:schemeClr val="tx1"/>
                </a:solidFill>
                <a:latin typeface="Calibri" panose="020F0502020204030204" pitchFamily="34" charset="0"/>
                <a:cs typeface="Calibri" panose="020F0502020204030204" pitchFamily="34" charset="0"/>
              </a:rPr>
              <a:t>testing</a:t>
            </a:r>
          </a:p>
        </p:txBody>
      </p:sp>
      <p:graphicFrame>
        <p:nvGraphicFramePr>
          <p:cNvPr id="4" name="Object 3"/>
          <p:cNvGraphicFramePr>
            <a:graphicFrameLocks noChangeAspect="1"/>
          </p:cNvGraphicFramePr>
          <p:nvPr>
            <p:extLst>
              <p:ext uri="{D42A27DB-BD31-4B8C-83A1-F6EECF244321}">
                <p14:modId xmlns:p14="http://schemas.microsoft.com/office/powerpoint/2010/main" val="636379814"/>
              </p:ext>
            </p:extLst>
          </p:nvPr>
        </p:nvGraphicFramePr>
        <p:xfrm>
          <a:off x="1216025" y="3306763"/>
          <a:ext cx="5783263" cy="1565275"/>
        </p:xfrm>
        <a:graphic>
          <a:graphicData uri="http://schemas.openxmlformats.org/presentationml/2006/ole">
            <mc:AlternateContent xmlns:mc="http://schemas.openxmlformats.org/markup-compatibility/2006">
              <mc:Choice xmlns:v="urn:schemas-microsoft-com:vml" Requires="v">
                <p:oleObj spid="_x0000_s91265" name="Equation" r:id="rId4" imgW="1688760" imgH="457200" progId="Equation.DSMT4">
                  <p:embed/>
                </p:oleObj>
              </mc:Choice>
              <mc:Fallback>
                <p:oleObj name="Equation" r:id="rId4" imgW="1688760" imgH="457200" progId="Equation.DSMT4">
                  <p:embed/>
                  <p:pic>
                    <p:nvPicPr>
                      <p:cNvPr id="0" name=""/>
                      <p:cNvPicPr/>
                      <p:nvPr/>
                    </p:nvPicPr>
                    <p:blipFill>
                      <a:blip r:embed="rId5"/>
                      <a:stretch>
                        <a:fillRect/>
                      </a:stretch>
                    </p:blipFill>
                    <p:spPr>
                      <a:xfrm>
                        <a:off x="1216025" y="3306763"/>
                        <a:ext cx="5783263" cy="1565275"/>
                      </a:xfrm>
                      <a:prstGeom prst="rect">
                        <a:avLst/>
                      </a:prstGeom>
                    </p:spPr>
                  </p:pic>
                </p:oleObj>
              </mc:Fallback>
            </mc:AlternateContent>
          </a:graphicData>
        </a:graphic>
      </p:graphicFrame>
    </p:spTree>
    <p:extLst>
      <p:ext uri="{BB962C8B-B14F-4D97-AF65-F5344CB8AC3E}">
        <p14:creationId xmlns:p14="http://schemas.microsoft.com/office/powerpoint/2010/main" val="3244846476"/>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74320"/>
            <a:ext cx="9144000" cy="651535"/>
          </a:xfrm>
        </p:spPr>
        <p:txBody>
          <a:bodyPr/>
          <a:lstStyle/>
          <a:p>
            <a:pPr algn="ctr"/>
            <a:r>
              <a:rPr lang="en-US" sz="4000" b="1" dirty="0" smtClean="0">
                <a:solidFill>
                  <a:schemeClr val="bg1"/>
                </a:solidFill>
                <a:latin typeface="Calibri" panose="020F0502020204030204" pitchFamily="34" charset="0"/>
                <a:cs typeface="Calibri" panose="020F0502020204030204" pitchFamily="34" charset="0"/>
              </a:rPr>
              <a:t>ASHRAE Standard 215-2018</a:t>
            </a:r>
            <a:endParaRPr lang="en-US" sz="4000" b="1" dirty="0">
              <a:solidFill>
                <a:schemeClr val="bg1"/>
              </a:solidFill>
              <a:latin typeface="Calibri" panose="020F0502020204030204" pitchFamily="34" charset="0"/>
              <a:cs typeface="Calibri" panose="020F0502020204030204" pitchFamily="34" charset="0"/>
            </a:endParaRPr>
          </a:p>
        </p:txBody>
      </p:sp>
      <p:sp>
        <p:nvSpPr>
          <p:cNvPr id="3" name="Content Placeholder 2"/>
          <p:cNvSpPr>
            <a:spLocks noGrp="1"/>
          </p:cNvSpPr>
          <p:nvPr>
            <p:ph idx="1"/>
          </p:nvPr>
        </p:nvSpPr>
        <p:spPr>
          <a:xfrm>
            <a:off x="145657" y="1580972"/>
            <a:ext cx="8876962" cy="4913831"/>
          </a:xfrm>
        </p:spPr>
        <p:txBody>
          <a:bodyPr/>
          <a:lstStyle/>
          <a:p>
            <a:pPr>
              <a:spcBef>
                <a:spcPts val="0"/>
              </a:spcBef>
              <a:spcAft>
                <a:spcPts val="1200"/>
              </a:spcAft>
              <a:buClr>
                <a:schemeClr val="tx1"/>
              </a:buClr>
              <a:buSzPct val="55000"/>
            </a:pPr>
            <a:r>
              <a:rPr lang="en-US" sz="2800" b="1" u="sng" dirty="0" smtClean="0">
                <a:solidFill>
                  <a:schemeClr val="tx1"/>
                </a:solidFill>
                <a:latin typeface="Calibri" panose="020F0502020204030204" pitchFamily="34" charset="0"/>
                <a:cs typeface="Calibri" panose="020F0502020204030204" pitchFamily="34" charset="0"/>
              </a:rPr>
              <a:t>Reference </a:t>
            </a:r>
            <a:r>
              <a:rPr lang="en-US" sz="2800" b="1" u="sng" dirty="0">
                <a:solidFill>
                  <a:schemeClr val="tx1"/>
                </a:solidFill>
                <a:latin typeface="Calibri" panose="020F0502020204030204" pitchFamily="34" charset="0"/>
                <a:cs typeface="Calibri" panose="020F0502020204030204" pitchFamily="34" charset="0"/>
              </a:rPr>
              <a:t>operating </a:t>
            </a:r>
            <a:r>
              <a:rPr lang="en-US" sz="2800" b="1" u="sng" dirty="0" smtClean="0">
                <a:solidFill>
                  <a:schemeClr val="tx1"/>
                </a:solidFill>
                <a:latin typeface="Calibri" panose="020F0502020204030204" pitchFamily="34" charset="0"/>
                <a:cs typeface="Calibri" panose="020F0502020204030204" pitchFamily="34" charset="0"/>
              </a:rPr>
              <a:t>condition:</a:t>
            </a:r>
          </a:p>
          <a:p>
            <a:pPr marL="801688" indent="-457200">
              <a:spcBef>
                <a:spcPts val="0"/>
              </a:spcBef>
              <a:spcAft>
                <a:spcPts val="1800"/>
              </a:spcAft>
              <a:buClr>
                <a:schemeClr val="tx1"/>
              </a:buClr>
              <a:buSzPct val="55000"/>
            </a:pPr>
            <a:r>
              <a:rPr lang="en-US" sz="2800" b="1" dirty="0" smtClean="0">
                <a:solidFill>
                  <a:schemeClr val="tx1"/>
                </a:solidFill>
                <a:latin typeface="Calibri" panose="020F0502020204030204" pitchFamily="34" charset="0"/>
                <a:cs typeface="Calibri" panose="020F0502020204030204" pitchFamily="34" charset="0"/>
              </a:rPr>
              <a:t>Greatest inlet </a:t>
            </a:r>
            <a:r>
              <a:rPr lang="en-US" sz="2800" b="1" dirty="0">
                <a:solidFill>
                  <a:schemeClr val="tx1"/>
                </a:solidFill>
                <a:latin typeface="Calibri" panose="020F0502020204030204" pitchFamily="34" charset="0"/>
                <a:cs typeface="Calibri" panose="020F0502020204030204" pitchFamily="34" charset="0"/>
              </a:rPr>
              <a:t>flow </a:t>
            </a:r>
            <a:r>
              <a:rPr lang="en-US" sz="2800" b="1" dirty="0" smtClean="0">
                <a:solidFill>
                  <a:schemeClr val="tx1"/>
                </a:solidFill>
                <a:latin typeface="Calibri" panose="020F0502020204030204" pitchFamily="34" charset="0"/>
                <a:cs typeface="Calibri" panose="020F0502020204030204" pitchFamily="34" charset="0"/>
              </a:rPr>
              <a:t>possible for supply systems</a:t>
            </a:r>
            <a:br>
              <a:rPr lang="en-US" sz="2800" b="1" dirty="0" smtClean="0">
                <a:solidFill>
                  <a:schemeClr val="tx1"/>
                </a:solidFill>
                <a:latin typeface="Calibri" panose="020F0502020204030204" pitchFamily="34" charset="0"/>
                <a:cs typeface="Calibri" panose="020F0502020204030204" pitchFamily="34" charset="0"/>
              </a:rPr>
            </a:br>
            <a:r>
              <a:rPr lang="en-US" sz="2800" b="1" dirty="0" smtClean="0">
                <a:solidFill>
                  <a:schemeClr val="tx1"/>
                </a:solidFill>
                <a:latin typeface="Calibri" panose="020F0502020204030204" pitchFamily="34" charset="0"/>
                <a:cs typeface="Calibri" panose="020F0502020204030204" pitchFamily="34" charset="0"/>
              </a:rPr>
              <a:t>(outlet </a:t>
            </a:r>
            <a:r>
              <a:rPr lang="en-US" sz="2800" b="1" dirty="0">
                <a:solidFill>
                  <a:schemeClr val="tx1"/>
                </a:solidFill>
                <a:latin typeface="Calibri" panose="020F0502020204030204" pitchFamily="34" charset="0"/>
                <a:cs typeface="Calibri" panose="020F0502020204030204" pitchFamily="34" charset="0"/>
              </a:rPr>
              <a:t>flow for exhaust systems</a:t>
            </a:r>
            <a:r>
              <a:rPr lang="en-US" sz="2800" b="1" dirty="0" smtClean="0">
                <a:solidFill>
                  <a:schemeClr val="tx1"/>
                </a:solidFill>
                <a:latin typeface="Calibri" panose="020F0502020204030204" pitchFamily="34" charset="0"/>
                <a:cs typeface="Calibri" panose="020F0502020204030204" pitchFamily="34" charset="0"/>
              </a:rPr>
              <a:t>)</a:t>
            </a:r>
          </a:p>
          <a:p>
            <a:pPr marL="801688" indent="-457200">
              <a:spcBef>
                <a:spcPts val="0"/>
              </a:spcBef>
              <a:spcAft>
                <a:spcPts val="1800"/>
              </a:spcAft>
              <a:buClr>
                <a:schemeClr val="tx1"/>
              </a:buClr>
              <a:buSzPct val="55000"/>
            </a:pPr>
            <a:r>
              <a:rPr lang="en-US" sz="2800" b="1" dirty="0" smtClean="0">
                <a:solidFill>
                  <a:schemeClr val="tx1"/>
                </a:solidFill>
                <a:latin typeface="Calibri" panose="020F0502020204030204" pitchFamily="34" charset="0"/>
                <a:cs typeface="Calibri" panose="020F0502020204030204" pitchFamily="34" charset="0"/>
              </a:rPr>
              <a:t>Maintain </a:t>
            </a:r>
            <a:r>
              <a:rPr lang="en-US" sz="2800" b="1" dirty="0">
                <a:solidFill>
                  <a:schemeClr val="tx1"/>
                </a:solidFill>
                <a:latin typeface="Calibri" panose="020F0502020204030204" pitchFamily="34" charset="0"/>
                <a:cs typeface="Calibri" panose="020F0502020204030204" pitchFamily="34" charset="0"/>
              </a:rPr>
              <a:t>design duct static pressure set </a:t>
            </a:r>
            <a:r>
              <a:rPr lang="en-US" sz="2800" b="1" dirty="0" smtClean="0">
                <a:solidFill>
                  <a:schemeClr val="tx1"/>
                </a:solidFill>
                <a:latin typeface="Calibri" panose="020F0502020204030204" pitchFamily="34" charset="0"/>
                <a:cs typeface="Calibri" panose="020F0502020204030204" pitchFamily="34" charset="0"/>
              </a:rPr>
              <a:t>point</a:t>
            </a:r>
            <a:br>
              <a:rPr lang="en-US" sz="2800" b="1" dirty="0" smtClean="0">
                <a:solidFill>
                  <a:schemeClr val="tx1"/>
                </a:solidFill>
                <a:latin typeface="Calibri" panose="020F0502020204030204" pitchFamily="34" charset="0"/>
                <a:cs typeface="Calibri" panose="020F0502020204030204" pitchFamily="34" charset="0"/>
              </a:rPr>
            </a:br>
            <a:r>
              <a:rPr lang="en-US" sz="2800" b="1" dirty="0" smtClean="0">
                <a:solidFill>
                  <a:schemeClr val="tx1"/>
                </a:solidFill>
                <a:latin typeface="Calibri" panose="020F0502020204030204" pitchFamily="34" charset="0"/>
                <a:cs typeface="Calibri" panose="020F0502020204030204" pitchFamily="34" charset="0"/>
              </a:rPr>
              <a:t>(where </a:t>
            </a:r>
            <a:r>
              <a:rPr lang="en-US" sz="2800" b="1" dirty="0">
                <a:solidFill>
                  <a:schemeClr val="tx1"/>
                </a:solidFill>
                <a:latin typeface="Calibri" panose="020F0502020204030204" pitchFamily="34" charset="0"/>
                <a:cs typeface="Calibri" panose="020F0502020204030204" pitchFamily="34" charset="0"/>
              </a:rPr>
              <a:t>applicable) </a:t>
            </a:r>
            <a:endParaRPr lang="en-US" sz="2800" b="1" dirty="0" smtClean="0">
              <a:solidFill>
                <a:schemeClr val="tx1"/>
              </a:solidFill>
              <a:latin typeface="Calibri" panose="020F0502020204030204" pitchFamily="34" charset="0"/>
              <a:cs typeface="Calibri" panose="020F0502020204030204" pitchFamily="34" charset="0"/>
            </a:endParaRPr>
          </a:p>
          <a:p>
            <a:pPr marL="801688" indent="-457200">
              <a:spcBef>
                <a:spcPts val="0"/>
              </a:spcBef>
              <a:spcAft>
                <a:spcPts val="1800"/>
              </a:spcAft>
              <a:buClr>
                <a:schemeClr val="tx1"/>
              </a:buClr>
              <a:buSzPct val="55000"/>
            </a:pPr>
            <a:r>
              <a:rPr lang="en-US" sz="2800" b="1" dirty="0" smtClean="0">
                <a:solidFill>
                  <a:schemeClr val="tx1"/>
                </a:solidFill>
                <a:latin typeface="Calibri" panose="020F0502020204030204" pitchFamily="34" charset="0"/>
                <a:cs typeface="Calibri" panose="020F0502020204030204" pitchFamily="34" charset="0"/>
              </a:rPr>
              <a:t>Not </a:t>
            </a:r>
            <a:r>
              <a:rPr lang="en-US" sz="2800" b="1" dirty="0">
                <a:solidFill>
                  <a:schemeClr val="tx1"/>
                </a:solidFill>
                <a:latin typeface="Calibri" panose="020F0502020204030204" pitchFamily="34" charset="0"/>
                <a:cs typeface="Calibri" panose="020F0502020204030204" pitchFamily="34" charset="0"/>
              </a:rPr>
              <a:t>detrimental to </a:t>
            </a:r>
            <a:r>
              <a:rPr lang="en-US" sz="2800" b="1" dirty="0" smtClean="0">
                <a:solidFill>
                  <a:schemeClr val="tx1"/>
                </a:solidFill>
                <a:latin typeface="Calibri" panose="020F0502020204030204" pitchFamily="34" charset="0"/>
                <a:cs typeface="Calibri" panose="020F0502020204030204" pitchFamily="34" charset="0"/>
              </a:rPr>
              <a:t>occupants, building </a:t>
            </a:r>
            <a:r>
              <a:rPr lang="en-US" sz="2800" b="1" dirty="0">
                <a:solidFill>
                  <a:schemeClr val="tx1"/>
                </a:solidFill>
                <a:latin typeface="Calibri" panose="020F0502020204030204" pitchFamily="34" charset="0"/>
                <a:cs typeface="Calibri" panose="020F0502020204030204" pitchFamily="34" charset="0"/>
              </a:rPr>
              <a:t>structure</a:t>
            </a:r>
            <a:r>
              <a:rPr lang="en-US" sz="2800" b="1" dirty="0" smtClean="0">
                <a:solidFill>
                  <a:schemeClr val="tx1"/>
                </a:solidFill>
                <a:latin typeface="Calibri" panose="020F0502020204030204" pitchFamily="34" charset="0"/>
                <a:cs typeface="Calibri" panose="020F0502020204030204" pitchFamily="34" charset="0"/>
              </a:rPr>
              <a:t>,</a:t>
            </a:r>
            <a:br>
              <a:rPr lang="en-US" sz="2800" b="1" dirty="0" smtClean="0">
                <a:solidFill>
                  <a:schemeClr val="tx1"/>
                </a:solidFill>
                <a:latin typeface="Calibri" panose="020F0502020204030204" pitchFamily="34" charset="0"/>
                <a:cs typeface="Calibri" panose="020F0502020204030204" pitchFamily="34" charset="0"/>
              </a:rPr>
            </a:br>
            <a:r>
              <a:rPr lang="en-US" sz="2800" b="1" dirty="0" smtClean="0">
                <a:solidFill>
                  <a:schemeClr val="tx1"/>
                </a:solidFill>
                <a:latin typeface="Calibri" panose="020F0502020204030204" pitchFamily="34" charset="0"/>
                <a:cs typeface="Calibri" panose="020F0502020204030204" pitchFamily="34" charset="0"/>
              </a:rPr>
              <a:t>&amp; HVAC components</a:t>
            </a:r>
          </a:p>
          <a:p>
            <a:pPr>
              <a:spcBef>
                <a:spcPts val="0"/>
              </a:spcBef>
              <a:spcAft>
                <a:spcPts val="1800"/>
              </a:spcAft>
              <a:buClr>
                <a:schemeClr val="tx1"/>
              </a:buClr>
              <a:buSzPct val="55000"/>
            </a:pPr>
            <a:r>
              <a:rPr lang="en-US" sz="2800" b="1" dirty="0" smtClean="0">
                <a:solidFill>
                  <a:schemeClr val="tx1"/>
                </a:solidFill>
                <a:latin typeface="Calibri" panose="020F0502020204030204" pitchFamily="34" charset="0"/>
                <a:cs typeface="Calibri" panose="020F0502020204030204" pitchFamily="34" charset="0"/>
              </a:rPr>
              <a:t>Can be used on VAV systems with DDC- or pneumatically-controlled terminal boxes</a:t>
            </a:r>
          </a:p>
        </p:txBody>
      </p:sp>
    </p:spTree>
    <p:extLst>
      <p:ext uri="{BB962C8B-B14F-4D97-AF65-F5344CB8AC3E}">
        <p14:creationId xmlns:p14="http://schemas.microsoft.com/office/powerpoint/2010/main" val="599554026"/>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74320"/>
            <a:ext cx="9144000" cy="651535"/>
          </a:xfrm>
        </p:spPr>
        <p:txBody>
          <a:bodyPr/>
          <a:lstStyle/>
          <a:p>
            <a:pPr algn="ctr"/>
            <a:r>
              <a:rPr lang="en-US" sz="4000" b="1" dirty="0" err="1">
                <a:solidFill>
                  <a:schemeClr val="bg1"/>
                </a:solidFill>
                <a:latin typeface="Calibri" panose="020F0502020204030204" pitchFamily="34" charset="0"/>
                <a:cs typeface="Calibri" panose="020F0502020204030204" pitchFamily="34" charset="0"/>
              </a:rPr>
              <a:t>Std</a:t>
            </a:r>
            <a:r>
              <a:rPr lang="en-US" sz="4000" b="1" dirty="0">
                <a:solidFill>
                  <a:schemeClr val="bg1"/>
                </a:solidFill>
                <a:latin typeface="Calibri" panose="020F0502020204030204" pitchFamily="34" charset="0"/>
                <a:cs typeface="Calibri" panose="020F0502020204030204" pitchFamily="34" charset="0"/>
              </a:rPr>
              <a:t> 215: </a:t>
            </a:r>
            <a:r>
              <a:rPr lang="en-US" sz="4000" b="1" dirty="0" smtClean="0">
                <a:solidFill>
                  <a:schemeClr val="bg1"/>
                </a:solidFill>
                <a:latin typeface="Calibri" panose="020F0502020204030204" pitchFamily="34" charset="0"/>
                <a:cs typeface="Calibri" panose="020F0502020204030204" pitchFamily="34" charset="0"/>
              </a:rPr>
              <a:t>Example Leakage </a:t>
            </a:r>
            <a:r>
              <a:rPr lang="en-US" sz="4000" b="1" dirty="0">
                <a:solidFill>
                  <a:schemeClr val="bg1"/>
                </a:solidFill>
                <a:latin typeface="Calibri" panose="020F0502020204030204" pitchFamily="34" charset="0"/>
                <a:cs typeface="Calibri" panose="020F0502020204030204" pitchFamily="34" charset="0"/>
              </a:rPr>
              <a:t>Uncertainty</a:t>
            </a:r>
          </a:p>
        </p:txBody>
      </p:sp>
      <p:pic>
        <p:nvPicPr>
          <p:cNvPr id="94211"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87610" y="1251425"/>
            <a:ext cx="7393726" cy="53675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TextBox 3"/>
          <p:cNvSpPr txBox="1"/>
          <p:nvPr/>
        </p:nvSpPr>
        <p:spPr>
          <a:xfrm>
            <a:off x="7010400" y="6250543"/>
            <a:ext cx="2133600" cy="369332"/>
          </a:xfrm>
          <a:prstGeom prst="rect">
            <a:avLst/>
          </a:prstGeom>
          <a:solidFill>
            <a:schemeClr val="accent2">
              <a:lumMod val="20000"/>
              <a:lumOff val="80000"/>
            </a:schemeClr>
          </a:solidFill>
        </p:spPr>
        <p:txBody>
          <a:bodyPr wrap="square" rtlCol="0" anchor="ctr">
            <a:spAutoFit/>
          </a:bodyPr>
          <a:lstStyle/>
          <a:p>
            <a:pPr algn="ctr"/>
            <a:r>
              <a:rPr lang="en-US" dirty="0" smtClean="0"/>
              <a:t>L/s x 2.119 = cfm</a:t>
            </a:r>
            <a:endParaRPr lang="en-US" dirty="0"/>
          </a:p>
        </p:txBody>
      </p:sp>
    </p:spTree>
    <p:extLst>
      <p:ext uri="{BB962C8B-B14F-4D97-AF65-F5344CB8AC3E}">
        <p14:creationId xmlns:p14="http://schemas.microsoft.com/office/powerpoint/2010/main" val="302939154"/>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6"/>
          <p:cNvSpPr>
            <a:spLocks noGrp="1" noChangeArrowheads="1"/>
          </p:cNvSpPr>
          <p:nvPr>
            <p:ph type="title"/>
          </p:nvPr>
        </p:nvSpPr>
        <p:spPr>
          <a:xfrm>
            <a:off x="117321" y="274320"/>
            <a:ext cx="8861425" cy="581025"/>
          </a:xfrm>
        </p:spPr>
        <p:txBody>
          <a:bodyPr/>
          <a:lstStyle/>
          <a:p>
            <a:pPr algn="ctr" eaLnBrk="1" hangingPunct="1"/>
            <a:r>
              <a:rPr lang="en-US" altLang="en-US" sz="4000" b="1" dirty="0" smtClean="0">
                <a:solidFill>
                  <a:schemeClr val="bg1"/>
                </a:solidFill>
                <a:latin typeface="Calibri" panose="020F0502020204030204" pitchFamily="34" charset="0"/>
                <a:cs typeface="Calibri" panose="020F0502020204030204" pitchFamily="34" charset="0"/>
              </a:rPr>
              <a:t>Presentation Outline</a:t>
            </a:r>
          </a:p>
        </p:txBody>
      </p:sp>
      <p:sp>
        <p:nvSpPr>
          <p:cNvPr id="4099" name="Rectangle 7"/>
          <p:cNvSpPr>
            <a:spLocks noGrp="1" noChangeArrowheads="1"/>
          </p:cNvSpPr>
          <p:nvPr>
            <p:ph type="body" idx="1"/>
          </p:nvPr>
        </p:nvSpPr>
        <p:spPr>
          <a:xfrm>
            <a:off x="153748" y="1448474"/>
            <a:ext cx="8860779" cy="5162718"/>
          </a:xfrm>
        </p:spPr>
        <p:txBody>
          <a:bodyPr/>
          <a:lstStyle/>
          <a:p>
            <a:pPr marL="346075" lvl="1" indent="-342900" eaLnBrk="1" hangingPunct="1">
              <a:spcBef>
                <a:spcPts val="0"/>
              </a:spcBef>
              <a:spcAft>
                <a:spcPts val="1800"/>
              </a:spcAft>
              <a:buClr>
                <a:schemeClr val="tx1"/>
              </a:buClr>
            </a:pPr>
            <a:r>
              <a:rPr lang="en-US" altLang="en-US" b="1" dirty="0" smtClean="0">
                <a:solidFill>
                  <a:schemeClr val="bg1">
                    <a:lumMod val="85000"/>
                  </a:schemeClr>
                </a:solidFill>
                <a:latin typeface="Calibri" panose="020F0502020204030204" pitchFamily="34" charset="0"/>
                <a:cs typeface="Calibri" panose="020F0502020204030204" pitchFamily="34" charset="0"/>
              </a:rPr>
              <a:t>Describe system </a:t>
            </a:r>
            <a:r>
              <a:rPr lang="en-US" altLang="en-US" b="1" dirty="0">
                <a:solidFill>
                  <a:schemeClr val="bg1">
                    <a:lumMod val="85000"/>
                  </a:schemeClr>
                </a:solidFill>
                <a:latin typeface="Calibri" panose="020F0502020204030204" pitchFamily="34" charset="0"/>
                <a:cs typeface="Calibri" panose="020F0502020204030204" pitchFamily="34" charset="0"/>
              </a:rPr>
              <a:t>characteristics </a:t>
            </a:r>
            <a:r>
              <a:rPr lang="en-US" altLang="en-US" b="1" dirty="0" smtClean="0">
                <a:solidFill>
                  <a:schemeClr val="bg1">
                    <a:lumMod val="85000"/>
                  </a:schemeClr>
                </a:solidFill>
                <a:latin typeface="Calibri" panose="020F0502020204030204" pitchFamily="34" charset="0"/>
                <a:cs typeface="Calibri" panose="020F0502020204030204" pitchFamily="34" charset="0"/>
              </a:rPr>
              <a:t>and use them</a:t>
            </a:r>
            <a:br>
              <a:rPr lang="en-US" altLang="en-US" b="1" dirty="0" smtClean="0">
                <a:solidFill>
                  <a:schemeClr val="bg1">
                    <a:lumMod val="85000"/>
                  </a:schemeClr>
                </a:solidFill>
                <a:latin typeface="Calibri" panose="020F0502020204030204" pitchFamily="34" charset="0"/>
                <a:cs typeface="Calibri" panose="020F0502020204030204" pitchFamily="34" charset="0"/>
              </a:rPr>
            </a:br>
            <a:r>
              <a:rPr lang="en-US" altLang="en-US" b="1" dirty="0" smtClean="0">
                <a:solidFill>
                  <a:schemeClr val="bg1">
                    <a:lumMod val="85000"/>
                  </a:schemeClr>
                </a:solidFill>
                <a:latin typeface="Calibri" panose="020F0502020204030204" pitchFamily="34" charset="0"/>
                <a:cs typeface="Calibri" panose="020F0502020204030204" pitchFamily="34" charset="0"/>
              </a:rPr>
              <a:t>to estimate system efficiency &amp; input power at</a:t>
            </a:r>
            <a:br>
              <a:rPr lang="en-US" altLang="en-US" b="1" dirty="0" smtClean="0">
                <a:solidFill>
                  <a:schemeClr val="bg1">
                    <a:lumMod val="85000"/>
                  </a:schemeClr>
                </a:solidFill>
                <a:latin typeface="Calibri" panose="020F0502020204030204" pitchFamily="34" charset="0"/>
                <a:cs typeface="Calibri" panose="020F0502020204030204" pitchFamily="34" charset="0"/>
              </a:rPr>
            </a:br>
            <a:r>
              <a:rPr lang="en-US" altLang="en-US" b="1" dirty="0" smtClean="0">
                <a:solidFill>
                  <a:schemeClr val="bg1">
                    <a:lumMod val="85000"/>
                  </a:schemeClr>
                </a:solidFill>
                <a:latin typeface="Calibri" panose="020F0502020204030204" pitchFamily="34" charset="0"/>
                <a:cs typeface="Calibri" panose="020F0502020204030204" pitchFamily="34" charset="0"/>
              </a:rPr>
              <a:t>full- and part-load</a:t>
            </a:r>
          </a:p>
          <a:p>
            <a:pPr marL="346075" lvl="1" indent="-342900" eaLnBrk="1" hangingPunct="1">
              <a:spcBef>
                <a:spcPts val="0"/>
              </a:spcBef>
              <a:spcAft>
                <a:spcPts val="1800"/>
              </a:spcAft>
              <a:buClr>
                <a:schemeClr val="tx1"/>
              </a:buClr>
            </a:pPr>
            <a:r>
              <a:rPr lang="en-US" altLang="en-US" b="1" dirty="0">
                <a:solidFill>
                  <a:schemeClr val="bg1">
                    <a:lumMod val="85000"/>
                  </a:schemeClr>
                </a:solidFill>
                <a:latin typeface="Calibri" panose="020F0502020204030204" pitchFamily="34" charset="0"/>
                <a:cs typeface="Calibri" panose="020F0502020204030204" pitchFamily="34" charset="0"/>
              </a:rPr>
              <a:t>Estimate frequency distribution of system part-load operating hours, average efficiency, </a:t>
            </a:r>
            <a:r>
              <a:rPr lang="en-US" altLang="en-US" b="1" dirty="0" smtClean="0">
                <a:solidFill>
                  <a:schemeClr val="bg1">
                    <a:lumMod val="85000"/>
                  </a:schemeClr>
                </a:solidFill>
                <a:latin typeface="Calibri" panose="020F0502020204030204" pitchFamily="34" charset="0"/>
                <a:cs typeface="Calibri" panose="020F0502020204030204" pitchFamily="34" charset="0"/>
              </a:rPr>
              <a:t>and </a:t>
            </a:r>
            <a:r>
              <a:rPr lang="en-US" altLang="en-US" b="1" dirty="0">
                <a:solidFill>
                  <a:schemeClr val="bg1">
                    <a:lumMod val="85000"/>
                  </a:schemeClr>
                </a:solidFill>
                <a:latin typeface="Calibri" panose="020F0502020204030204" pitchFamily="34" charset="0"/>
                <a:cs typeface="Calibri" panose="020F0502020204030204" pitchFamily="34" charset="0"/>
              </a:rPr>
              <a:t>average power</a:t>
            </a:r>
          </a:p>
          <a:p>
            <a:pPr marL="346075" lvl="1" indent="-342900" eaLnBrk="1" hangingPunct="1">
              <a:spcBef>
                <a:spcPts val="0"/>
              </a:spcBef>
              <a:spcAft>
                <a:spcPts val="1800"/>
              </a:spcAft>
              <a:buClr>
                <a:schemeClr val="tx1"/>
              </a:buClr>
            </a:pPr>
            <a:r>
              <a:rPr lang="en-US" altLang="en-US" b="1" dirty="0">
                <a:solidFill>
                  <a:schemeClr val="bg1">
                    <a:lumMod val="85000"/>
                  </a:schemeClr>
                </a:solidFill>
                <a:latin typeface="Calibri" panose="020F0502020204030204" pitchFamily="34" charset="0"/>
                <a:cs typeface="Calibri" panose="020F0502020204030204" pitchFamily="34" charset="0"/>
              </a:rPr>
              <a:t>TAB/</a:t>
            </a:r>
            <a:r>
              <a:rPr lang="en-US" altLang="en-US" b="1" dirty="0" err="1">
                <a:solidFill>
                  <a:schemeClr val="bg1">
                    <a:lumMod val="85000"/>
                  </a:schemeClr>
                </a:solidFill>
                <a:latin typeface="Calibri" panose="020F0502020204030204" pitchFamily="34" charset="0"/>
                <a:cs typeface="Calibri" panose="020F0502020204030204" pitchFamily="34" charset="0"/>
              </a:rPr>
              <a:t>Cx</a:t>
            </a:r>
            <a:r>
              <a:rPr lang="en-US" altLang="en-US" b="1" dirty="0">
                <a:solidFill>
                  <a:schemeClr val="bg1">
                    <a:lumMod val="85000"/>
                  </a:schemeClr>
                </a:solidFill>
                <a:latin typeface="Calibri" panose="020F0502020204030204" pitchFamily="34" charset="0"/>
                <a:cs typeface="Calibri" panose="020F0502020204030204" pitchFamily="34" charset="0"/>
              </a:rPr>
              <a:t> Opportunity: Use ASHRAE Standard 215 to determine system airflows (inlet, outlet) &amp; leakage</a:t>
            </a:r>
          </a:p>
          <a:p>
            <a:pPr marL="346075" lvl="1" indent="-342900" eaLnBrk="1" hangingPunct="1">
              <a:spcBef>
                <a:spcPts val="0"/>
              </a:spcBef>
              <a:spcAft>
                <a:spcPts val="1800"/>
              </a:spcAft>
              <a:buClr>
                <a:schemeClr val="tx1"/>
              </a:buClr>
            </a:pPr>
            <a:r>
              <a:rPr lang="en-US" altLang="en-US" b="1" dirty="0">
                <a:solidFill>
                  <a:schemeClr val="tx1"/>
                </a:solidFill>
                <a:latin typeface="Calibri" panose="020F0502020204030204" pitchFamily="34" charset="0"/>
                <a:cs typeface="Calibri" panose="020F0502020204030204" pitchFamily="34" charset="0"/>
              </a:rPr>
              <a:t>Understand impacts of system air leakage and duct static pressure reset on energy performance</a:t>
            </a:r>
          </a:p>
        </p:txBody>
      </p:sp>
    </p:spTree>
    <p:extLst>
      <p:ext uri="{BB962C8B-B14F-4D97-AF65-F5344CB8AC3E}">
        <p14:creationId xmlns:p14="http://schemas.microsoft.com/office/powerpoint/2010/main" val="1159080302"/>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74320"/>
            <a:ext cx="9144000" cy="651535"/>
          </a:xfrm>
        </p:spPr>
        <p:txBody>
          <a:bodyPr/>
          <a:lstStyle/>
          <a:p>
            <a:pPr algn="ctr"/>
            <a:r>
              <a:rPr lang="en-US" sz="4000" b="1" dirty="0">
                <a:solidFill>
                  <a:schemeClr val="bg1"/>
                </a:solidFill>
                <a:latin typeface="Calibri" panose="020F0502020204030204" pitchFamily="34" charset="0"/>
                <a:cs typeface="Calibri" panose="020F0502020204030204" pitchFamily="34" charset="0"/>
              </a:rPr>
              <a:t>Field </a:t>
            </a:r>
            <a:r>
              <a:rPr lang="en-US" sz="4000" b="1" dirty="0" smtClean="0">
                <a:solidFill>
                  <a:schemeClr val="bg1"/>
                </a:solidFill>
                <a:latin typeface="Calibri" panose="020F0502020204030204" pitchFamily="34" charset="0"/>
                <a:cs typeface="Calibri" panose="020F0502020204030204" pitchFamily="34" charset="0"/>
              </a:rPr>
              <a:t>Experiments: Test Building System</a:t>
            </a:r>
            <a:endParaRPr lang="en-US" sz="4000" b="1" dirty="0">
              <a:solidFill>
                <a:schemeClr val="bg1"/>
              </a:solidFill>
              <a:latin typeface="Calibri" panose="020F0502020204030204" pitchFamily="34" charset="0"/>
              <a:cs typeface="Calibri" panose="020F0502020204030204" pitchFamily="34" charset="0"/>
            </a:endParaRPr>
          </a:p>
        </p:txBody>
      </p:sp>
      <p:sp>
        <p:nvSpPr>
          <p:cNvPr id="7" name="Rectangle 6"/>
          <p:cNvSpPr>
            <a:spLocks noChangeArrowheads="1"/>
          </p:cNvSpPr>
          <p:nvPr/>
        </p:nvSpPr>
        <p:spPr bwMode="auto">
          <a:xfrm>
            <a:off x="0" y="299404"/>
            <a:ext cx="91440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defRPr>
                <a:solidFill>
                  <a:schemeClr val="tx1"/>
                </a:solidFill>
                <a:latin typeface="Tahoma" pitchFamily="34" charset="0"/>
              </a:defRPr>
            </a:lvl1pPr>
            <a:lvl2pPr marL="742950" indent="-285750">
              <a:defRPr>
                <a:solidFill>
                  <a:schemeClr val="tx1"/>
                </a:solidFill>
                <a:latin typeface="Tahoma" pitchFamily="34" charset="0"/>
              </a:defRPr>
            </a:lvl2pPr>
            <a:lvl3pPr marL="1143000" indent="-228600">
              <a:defRPr>
                <a:solidFill>
                  <a:schemeClr val="tx1"/>
                </a:solidFill>
                <a:latin typeface="Tahoma" pitchFamily="34" charset="0"/>
              </a:defRPr>
            </a:lvl3pPr>
            <a:lvl4pPr marL="1600200" indent="-228600">
              <a:defRPr>
                <a:solidFill>
                  <a:schemeClr val="tx1"/>
                </a:solidFill>
                <a:latin typeface="Tahoma" pitchFamily="34" charset="0"/>
              </a:defRPr>
            </a:lvl4pPr>
            <a:lvl5pPr marL="2057400" indent="-228600">
              <a:defRPr>
                <a:solidFill>
                  <a:schemeClr val="tx1"/>
                </a:solidFill>
                <a:latin typeface="Tahoma" pitchFamily="34" charset="0"/>
              </a:defRPr>
            </a:lvl5pPr>
            <a:lvl6pPr marL="2514600" indent="-228600" eaLnBrk="0" fontAlgn="base" hangingPunct="0">
              <a:spcBef>
                <a:spcPct val="0"/>
              </a:spcBef>
              <a:spcAft>
                <a:spcPct val="0"/>
              </a:spcAft>
              <a:defRPr>
                <a:solidFill>
                  <a:schemeClr val="tx1"/>
                </a:solidFill>
                <a:latin typeface="Tahoma" pitchFamily="34" charset="0"/>
              </a:defRPr>
            </a:lvl6pPr>
            <a:lvl7pPr marL="2971800" indent="-228600" eaLnBrk="0" fontAlgn="base" hangingPunct="0">
              <a:spcBef>
                <a:spcPct val="0"/>
              </a:spcBef>
              <a:spcAft>
                <a:spcPct val="0"/>
              </a:spcAft>
              <a:defRPr>
                <a:solidFill>
                  <a:schemeClr val="tx1"/>
                </a:solidFill>
                <a:latin typeface="Tahoma" pitchFamily="34" charset="0"/>
              </a:defRPr>
            </a:lvl7pPr>
            <a:lvl8pPr marL="3429000" indent="-228600" eaLnBrk="0" fontAlgn="base" hangingPunct="0">
              <a:spcBef>
                <a:spcPct val="0"/>
              </a:spcBef>
              <a:spcAft>
                <a:spcPct val="0"/>
              </a:spcAft>
              <a:defRPr>
                <a:solidFill>
                  <a:schemeClr val="tx1"/>
                </a:solidFill>
                <a:latin typeface="Tahoma" pitchFamily="34" charset="0"/>
              </a:defRPr>
            </a:lvl8pPr>
            <a:lvl9pPr marL="3886200" indent="-228600" eaLnBrk="0" fontAlgn="base" hangingPunct="0">
              <a:spcBef>
                <a:spcPct val="0"/>
              </a:spcBef>
              <a:spcAft>
                <a:spcPct val="0"/>
              </a:spcAft>
              <a:defRPr>
                <a:solidFill>
                  <a:schemeClr val="tx1"/>
                </a:solidFill>
                <a:latin typeface="Tahoma" pitchFamily="34" charset="0"/>
              </a:defRPr>
            </a:lvl9pPr>
          </a:lstStyle>
          <a:p>
            <a:endParaRPr lang="en-US" altLang="en-US"/>
          </a:p>
        </p:txBody>
      </p:sp>
      <p:pic>
        <p:nvPicPr>
          <p:cNvPr id="8" name="Picture 6" descr="17th Floor Mech Drawing v2"/>
          <p:cNvPicPr>
            <a:picLocks noChangeAspect="1" noChangeArrowheads="1"/>
          </p:cNvPicPr>
          <p:nvPr/>
        </p:nvPicPr>
        <p:blipFill>
          <a:blip r:embed="rId3" cstate="print">
            <a:extLst>
              <a:ext uri="{28A0092B-C50C-407E-A947-70E740481C1C}">
                <a14:useLocalDpi xmlns:a14="http://schemas.microsoft.com/office/drawing/2010/main" val="0"/>
              </a:ext>
            </a:extLst>
          </a:blip>
          <a:srcRect r="1213" b="2075"/>
          <a:stretch>
            <a:fillRect/>
          </a:stretch>
        </p:blipFill>
        <p:spPr bwMode="auto">
          <a:xfrm>
            <a:off x="230188" y="1366204"/>
            <a:ext cx="8772525" cy="508635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pic>
      <p:grpSp>
        <p:nvGrpSpPr>
          <p:cNvPr id="4" name="Group 3"/>
          <p:cNvGrpSpPr/>
          <p:nvPr/>
        </p:nvGrpSpPr>
        <p:grpSpPr>
          <a:xfrm>
            <a:off x="830263" y="2013904"/>
            <a:ext cx="7458075" cy="3800475"/>
            <a:chOff x="830263" y="2013904"/>
            <a:chExt cx="7458075" cy="3800475"/>
          </a:xfrm>
        </p:grpSpPr>
        <p:sp>
          <p:nvSpPr>
            <p:cNvPr id="9" name="5-Point Star 8"/>
            <p:cNvSpPr/>
            <p:nvPr/>
          </p:nvSpPr>
          <p:spPr>
            <a:xfrm>
              <a:off x="830263" y="4137979"/>
              <a:ext cx="76200" cy="76200"/>
            </a:xfrm>
            <a:prstGeom prst="star5">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0" name="5-Point Star 9"/>
            <p:cNvSpPr/>
            <p:nvPr/>
          </p:nvSpPr>
          <p:spPr>
            <a:xfrm>
              <a:off x="4887913" y="5738179"/>
              <a:ext cx="76200" cy="76200"/>
            </a:xfrm>
            <a:prstGeom prst="star5">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1" name="5-Point Star 10"/>
            <p:cNvSpPr/>
            <p:nvPr/>
          </p:nvSpPr>
          <p:spPr>
            <a:xfrm>
              <a:off x="8212138" y="4128454"/>
              <a:ext cx="76200" cy="76200"/>
            </a:xfrm>
            <a:prstGeom prst="star5">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2" name="5-Point Star 11"/>
            <p:cNvSpPr/>
            <p:nvPr/>
          </p:nvSpPr>
          <p:spPr>
            <a:xfrm>
              <a:off x="5072063" y="2013904"/>
              <a:ext cx="76200" cy="76200"/>
            </a:xfrm>
            <a:prstGeom prst="star5">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3" name="5-Point Star 12"/>
            <p:cNvSpPr/>
            <p:nvPr/>
          </p:nvSpPr>
          <p:spPr>
            <a:xfrm>
              <a:off x="4468813" y="2987042"/>
              <a:ext cx="76200" cy="76200"/>
            </a:xfrm>
            <a:prstGeom prst="star5">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4" name="5-Point Star 13"/>
            <p:cNvSpPr/>
            <p:nvPr/>
          </p:nvSpPr>
          <p:spPr>
            <a:xfrm>
              <a:off x="5078413" y="5176204"/>
              <a:ext cx="76200" cy="76200"/>
            </a:xfrm>
            <a:prstGeom prst="star5">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pic>
        <p:nvPicPr>
          <p:cNvPr id="1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125913" y="3576004"/>
            <a:ext cx="1006475" cy="1004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6" name="5-Point Star 15"/>
          <p:cNvSpPr/>
          <p:nvPr/>
        </p:nvSpPr>
        <p:spPr>
          <a:xfrm>
            <a:off x="4310063" y="5554029"/>
            <a:ext cx="196850" cy="228600"/>
          </a:xfrm>
          <a:prstGeom prst="star5">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Tree>
    <p:extLst>
      <p:ext uri="{BB962C8B-B14F-4D97-AF65-F5344CB8AC3E}">
        <p14:creationId xmlns:p14="http://schemas.microsoft.com/office/powerpoint/2010/main" val="2772315001"/>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a:xfrm>
            <a:off x="0" y="0"/>
            <a:ext cx="9144000" cy="548640"/>
          </a:xfrm>
        </p:spPr>
        <p:txBody>
          <a:bodyPr anchor="ctr"/>
          <a:lstStyle/>
          <a:p>
            <a:pPr algn="ctr" eaLnBrk="1" hangingPunct="1"/>
            <a:r>
              <a:rPr lang="en-US" altLang="en-US" sz="4000" b="1" dirty="0" smtClean="0">
                <a:solidFill>
                  <a:schemeClr val="bg1"/>
                </a:solidFill>
                <a:latin typeface="Calibri" panose="020F0502020204030204" pitchFamily="34" charset="0"/>
                <a:cs typeface="Calibri" panose="020F0502020204030204" pitchFamily="34" charset="0"/>
              </a:rPr>
              <a:t>Fan Power: As Found Leakage</a:t>
            </a:r>
          </a:p>
        </p:txBody>
      </p:sp>
      <p:sp>
        <p:nvSpPr>
          <p:cNvPr id="23555" name="Rectangle 3"/>
          <p:cNvSpPr>
            <a:spLocks noChangeArrowheads="1"/>
          </p:cNvSpPr>
          <p:nvPr/>
        </p:nvSpPr>
        <p:spPr bwMode="auto">
          <a:xfrm>
            <a:off x="2414588" y="195262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Tahoma" pitchFamily="34" charset="0"/>
              </a:defRPr>
            </a:lvl1pPr>
            <a:lvl2pPr marL="742950" indent="-285750">
              <a:defRPr>
                <a:solidFill>
                  <a:schemeClr val="tx1"/>
                </a:solidFill>
                <a:latin typeface="Tahoma" pitchFamily="34" charset="0"/>
              </a:defRPr>
            </a:lvl2pPr>
            <a:lvl3pPr marL="1143000" indent="-228600">
              <a:defRPr>
                <a:solidFill>
                  <a:schemeClr val="tx1"/>
                </a:solidFill>
                <a:latin typeface="Tahoma" pitchFamily="34" charset="0"/>
              </a:defRPr>
            </a:lvl3pPr>
            <a:lvl4pPr marL="1600200" indent="-228600">
              <a:defRPr>
                <a:solidFill>
                  <a:schemeClr val="tx1"/>
                </a:solidFill>
                <a:latin typeface="Tahoma" pitchFamily="34" charset="0"/>
              </a:defRPr>
            </a:lvl4pPr>
            <a:lvl5pPr marL="2057400" indent="-228600">
              <a:defRPr>
                <a:solidFill>
                  <a:schemeClr val="tx1"/>
                </a:solidFill>
                <a:latin typeface="Tahoma" pitchFamily="34" charset="0"/>
              </a:defRPr>
            </a:lvl5pPr>
            <a:lvl6pPr marL="2514600" indent="-228600" eaLnBrk="0" fontAlgn="base" hangingPunct="0">
              <a:spcBef>
                <a:spcPct val="0"/>
              </a:spcBef>
              <a:spcAft>
                <a:spcPct val="0"/>
              </a:spcAft>
              <a:defRPr>
                <a:solidFill>
                  <a:schemeClr val="tx1"/>
                </a:solidFill>
                <a:latin typeface="Tahoma" pitchFamily="34" charset="0"/>
              </a:defRPr>
            </a:lvl6pPr>
            <a:lvl7pPr marL="2971800" indent="-228600" eaLnBrk="0" fontAlgn="base" hangingPunct="0">
              <a:spcBef>
                <a:spcPct val="0"/>
              </a:spcBef>
              <a:spcAft>
                <a:spcPct val="0"/>
              </a:spcAft>
              <a:defRPr>
                <a:solidFill>
                  <a:schemeClr val="tx1"/>
                </a:solidFill>
                <a:latin typeface="Tahoma" pitchFamily="34" charset="0"/>
              </a:defRPr>
            </a:lvl7pPr>
            <a:lvl8pPr marL="3429000" indent="-228600" eaLnBrk="0" fontAlgn="base" hangingPunct="0">
              <a:spcBef>
                <a:spcPct val="0"/>
              </a:spcBef>
              <a:spcAft>
                <a:spcPct val="0"/>
              </a:spcAft>
              <a:defRPr>
                <a:solidFill>
                  <a:schemeClr val="tx1"/>
                </a:solidFill>
                <a:latin typeface="Tahoma" pitchFamily="34" charset="0"/>
              </a:defRPr>
            </a:lvl8pPr>
            <a:lvl9pPr marL="3886200" indent="-228600" eaLnBrk="0" fontAlgn="base" hangingPunct="0">
              <a:spcBef>
                <a:spcPct val="0"/>
              </a:spcBef>
              <a:spcAft>
                <a:spcPct val="0"/>
              </a:spcAft>
              <a:defRPr>
                <a:solidFill>
                  <a:schemeClr val="tx1"/>
                </a:solidFill>
                <a:latin typeface="Tahoma" pitchFamily="34" charset="0"/>
              </a:defRPr>
            </a:lvl9pPr>
          </a:lstStyle>
          <a:p>
            <a:endParaRPr lang="en-US" altLang="en-US"/>
          </a:p>
        </p:txBody>
      </p:sp>
      <p:pic>
        <p:nvPicPr>
          <p:cNvPr id="92162"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640080"/>
            <a:ext cx="9162288" cy="623869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TextBox 5"/>
          <p:cNvSpPr txBox="1"/>
          <p:nvPr/>
        </p:nvSpPr>
        <p:spPr>
          <a:xfrm>
            <a:off x="1427148" y="1068224"/>
            <a:ext cx="3435409" cy="830997"/>
          </a:xfrm>
          <a:prstGeom prst="rect">
            <a:avLst/>
          </a:prstGeom>
          <a:solidFill>
            <a:schemeClr val="bg1">
              <a:alpha val="85000"/>
            </a:schemeClr>
          </a:solidFill>
          <a:ln w="19050">
            <a:solidFill>
              <a:schemeClr val="tx1"/>
            </a:solidFill>
          </a:ln>
        </p:spPr>
        <p:txBody>
          <a:bodyPr wrap="square" rtlCol="0">
            <a:spAutoFit/>
          </a:bodyPr>
          <a:lstStyle/>
          <a:p>
            <a:r>
              <a:rPr lang="en-US" sz="1600" b="1" u="sng" dirty="0" smtClean="0"/>
              <a:t>System Leakage</a:t>
            </a:r>
            <a:r>
              <a:rPr lang="en-US" sz="1600" b="1" dirty="0" smtClean="0"/>
              <a:t/>
            </a:r>
            <a:br>
              <a:rPr lang="en-US" sz="1600" b="1" dirty="0" smtClean="0"/>
            </a:br>
            <a:r>
              <a:rPr lang="en-US" sz="1600" b="1" dirty="0" smtClean="0"/>
              <a:t>Average: 5% of 10,700 cfm</a:t>
            </a:r>
          </a:p>
          <a:p>
            <a:r>
              <a:rPr lang="en-US" sz="1600" b="1" dirty="0"/>
              <a:t>215P: 4% of 24,400 cfm</a:t>
            </a:r>
          </a:p>
        </p:txBody>
      </p:sp>
      <p:sp>
        <p:nvSpPr>
          <p:cNvPr id="9" name="TextBox 8"/>
          <p:cNvSpPr txBox="1"/>
          <p:nvPr/>
        </p:nvSpPr>
        <p:spPr>
          <a:xfrm>
            <a:off x="7010400" y="6488668"/>
            <a:ext cx="2133600" cy="369332"/>
          </a:xfrm>
          <a:prstGeom prst="rect">
            <a:avLst/>
          </a:prstGeom>
          <a:solidFill>
            <a:schemeClr val="accent2">
              <a:lumMod val="20000"/>
              <a:lumOff val="80000"/>
            </a:schemeClr>
          </a:solidFill>
        </p:spPr>
        <p:txBody>
          <a:bodyPr wrap="square" rtlCol="0" anchor="ctr">
            <a:spAutoFit/>
          </a:bodyPr>
          <a:lstStyle/>
          <a:p>
            <a:pPr algn="ctr"/>
            <a:r>
              <a:rPr lang="en-US" dirty="0" smtClean="0"/>
              <a:t>cfm / 2119 = m</a:t>
            </a:r>
            <a:r>
              <a:rPr lang="en-US" baseline="30000" dirty="0" smtClean="0"/>
              <a:t>3</a:t>
            </a:r>
            <a:r>
              <a:rPr lang="en-US" dirty="0" smtClean="0"/>
              <a:t>/s</a:t>
            </a:r>
            <a:endParaRPr lang="en-US" dirty="0"/>
          </a:p>
        </p:txBody>
      </p:sp>
    </p:spTree>
    <p:extLst>
      <p:ext uri="{BB962C8B-B14F-4D97-AF65-F5344CB8AC3E}">
        <p14:creationId xmlns:p14="http://schemas.microsoft.com/office/powerpoint/2010/main" val="2898775416"/>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a:xfrm>
            <a:off x="0" y="0"/>
            <a:ext cx="9144000" cy="548640"/>
          </a:xfrm>
        </p:spPr>
        <p:txBody>
          <a:bodyPr anchor="ctr"/>
          <a:lstStyle/>
          <a:p>
            <a:pPr algn="ctr" eaLnBrk="1" hangingPunct="1"/>
            <a:r>
              <a:rPr lang="en-US" altLang="en-US" sz="4000" b="1" dirty="0" smtClean="0">
                <a:solidFill>
                  <a:schemeClr val="bg1"/>
                </a:solidFill>
                <a:latin typeface="Calibri" panose="020F0502020204030204" pitchFamily="34" charset="0"/>
                <a:cs typeface="Calibri" panose="020F0502020204030204" pitchFamily="34" charset="0"/>
              </a:rPr>
              <a:t>Fan Power: Added Leakage</a:t>
            </a:r>
          </a:p>
        </p:txBody>
      </p:sp>
      <p:sp>
        <p:nvSpPr>
          <p:cNvPr id="24579" name="Rectangle 3"/>
          <p:cNvSpPr>
            <a:spLocks noChangeArrowheads="1"/>
          </p:cNvSpPr>
          <p:nvPr/>
        </p:nvSpPr>
        <p:spPr bwMode="auto">
          <a:xfrm>
            <a:off x="2414588" y="195262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Tahoma" pitchFamily="34" charset="0"/>
              </a:defRPr>
            </a:lvl1pPr>
            <a:lvl2pPr marL="742950" indent="-285750">
              <a:defRPr>
                <a:solidFill>
                  <a:schemeClr val="tx1"/>
                </a:solidFill>
                <a:latin typeface="Tahoma" pitchFamily="34" charset="0"/>
              </a:defRPr>
            </a:lvl2pPr>
            <a:lvl3pPr marL="1143000" indent="-228600">
              <a:defRPr>
                <a:solidFill>
                  <a:schemeClr val="tx1"/>
                </a:solidFill>
                <a:latin typeface="Tahoma" pitchFamily="34" charset="0"/>
              </a:defRPr>
            </a:lvl3pPr>
            <a:lvl4pPr marL="1600200" indent="-228600">
              <a:defRPr>
                <a:solidFill>
                  <a:schemeClr val="tx1"/>
                </a:solidFill>
                <a:latin typeface="Tahoma" pitchFamily="34" charset="0"/>
              </a:defRPr>
            </a:lvl4pPr>
            <a:lvl5pPr marL="2057400" indent="-228600">
              <a:defRPr>
                <a:solidFill>
                  <a:schemeClr val="tx1"/>
                </a:solidFill>
                <a:latin typeface="Tahoma" pitchFamily="34" charset="0"/>
              </a:defRPr>
            </a:lvl5pPr>
            <a:lvl6pPr marL="2514600" indent="-228600" eaLnBrk="0" fontAlgn="base" hangingPunct="0">
              <a:spcBef>
                <a:spcPct val="0"/>
              </a:spcBef>
              <a:spcAft>
                <a:spcPct val="0"/>
              </a:spcAft>
              <a:defRPr>
                <a:solidFill>
                  <a:schemeClr val="tx1"/>
                </a:solidFill>
                <a:latin typeface="Tahoma" pitchFamily="34" charset="0"/>
              </a:defRPr>
            </a:lvl6pPr>
            <a:lvl7pPr marL="2971800" indent="-228600" eaLnBrk="0" fontAlgn="base" hangingPunct="0">
              <a:spcBef>
                <a:spcPct val="0"/>
              </a:spcBef>
              <a:spcAft>
                <a:spcPct val="0"/>
              </a:spcAft>
              <a:defRPr>
                <a:solidFill>
                  <a:schemeClr val="tx1"/>
                </a:solidFill>
                <a:latin typeface="Tahoma" pitchFamily="34" charset="0"/>
              </a:defRPr>
            </a:lvl7pPr>
            <a:lvl8pPr marL="3429000" indent="-228600" eaLnBrk="0" fontAlgn="base" hangingPunct="0">
              <a:spcBef>
                <a:spcPct val="0"/>
              </a:spcBef>
              <a:spcAft>
                <a:spcPct val="0"/>
              </a:spcAft>
              <a:defRPr>
                <a:solidFill>
                  <a:schemeClr val="tx1"/>
                </a:solidFill>
                <a:latin typeface="Tahoma" pitchFamily="34" charset="0"/>
              </a:defRPr>
            </a:lvl8pPr>
            <a:lvl9pPr marL="3886200" indent="-228600" eaLnBrk="0" fontAlgn="base" hangingPunct="0">
              <a:spcBef>
                <a:spcPct val="0"/>
              </a:spcBef>
              <a:spcAft>
                <a:spcPct val="0"/>
              </a:spcAft>
              <a:defRPr>
                <a:solidFill>
                  <a:schemeClr val="tx1"/>
                </a:solidFill>
                <a:latin typeface="Tahoma" pitchFamily="34" charset="0"/>
              </a:defRPr>
            </a:lvl9pPr>
          </a:lstStyle>
          <a:p>
            <a:endParaRPr lang="en-US" altLang="en-US"/>
          </a:p>
        </p:txBody>
      </p:sp>
      <p:pic>
        <p:nvPicPr>
          <p:cNvPr id="93186"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640080"/>
            <a:ext cx="9162288" cy="62386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extBox 1"/>
          <p:cNvSpPr txBox="1"/>
          <p:nvPr/>
        </p:nvSpPr>
        <p:spPr>
          <a:xfrm>
            <a:off x="5170205" y="2492081"/>
            <a:ext cx="3555051" cy="1154162"/>
          </a:xfrm>
          <a:prstGeom prst="rect">
            <a:avLst/>
          </a:prstGeom>
          <a:solidFill>
            <a:schemeClr val="bg1"/>
          </a:solidFill>
          <a:ln w="15875">
            <a:solidFill>
              <a:srgbClr val="FF0000"/>
            </a:solidFill>
          </a:ln>
        </p:spPr>
        <p:txBody>
          <a:bodyPr wrap="square" rtlCol="0">
            <a:spAutoFit/>
          </a:bodyPr>
          <a:lstStyle/>
          <a:p>
            <a:pPr>
              <a:spcAft>
                <a:spcPts val="600"/>
              </a:spcAft>
            </a:pPr>
            <a:r>
              <a:rPr lang="en-US" sz="1600" b="1" dirty="0" smtClean="0">
                <a:solidFill>
                  <a:srgbClr val="FF0000"/>
                </a:solidFill>
              </a:rPr>
              <a:t>● </a:t>
            </a:r>
            <a:r>
              <a:rPr lang="en-US" sz="1600" b="1" u="sng" dirty="0" smtClean="0">
                <a:solidFill>
                  <a:srgbClr val="FF0000"/>
                </a:solidFill>
              </a:rPr>
              <a:t>Sealing</a:t>
            </a:r>
            <a:r>
              <a:rPr lang="en-US" sz="1600" b="1" dirty="0" smtClean="0">
                <a:solidFill>
                  <a:srgbClr val="FF0000"/>
                </a:solidFill>
              </a:rPr>
              <a:t> added leakage saves</a:t>
            </a:r>
            <a:br>
              <a:rPr lang="en-US" sz="1600" b="1" dirty="0" smtClean="0">
                <a:solidFill>
                  <a:srgbClr val="FF0000"/>
                </a:solidFill>
              </a:rPr>
            </a:br>
            <a:r>
              <a:rPr lang="en-US" sz="1600" b="1" dirty="0" smtClean="0">
                <a:solidFill>
                  <a:srgbClr val="FF0000"/>
                </a:solidFill>
              </a:rPr>
              <a:t>   27% </a:t>
            </a:r>
            <a:r>
              <a:rPr lang="en-US" sz="1600" b="1" u="sng" dirty="0" smtClean="0">
                <a:solidFill>
                  <a:srgbClr val="FF0000"/>
                </a:solidFill>
              </a:rPr>
              <a:t>supply </a:t>
            </a:r>
            <a:r>
              <a:rPr lang="en-US" sz="1600" b="1" u="sng" dirty="0">
                <a:solidFill>
                  <a:srgbClr val="FF0000"/>
                </a:solidFill>
              </a:rPr>
              <a:t>fan </a:t>
            </a:r>
            <a:r>
              <a:rPr lang="en-US" sz="1600" b="1" u="sng" dirty="0" smtClean="0">
                <a:solidFill>
                  <a:srgbClr val="FF0000"/>
                </a:solidFill>
              </a:rPr>
              <a:t>energy</a:t>
            </a:r>
          </a:p>
          <a:p>
            <a:pPr>
              <a:spcAft>
                <a:spcPts val="600"/>
              </a:spcAft>
            </a:pPr>
            <a:r>
              <a:rPr lang="en-US" sz="1600" b="1" dirty="0">
                <a:solidFill>
                  <a:srgbClr val="FF0000"/>
                </a:solidFill>
              </a:rPr>
              <a:t>● </a:t>
            </a:r>
            <a:r>
              <a:rPr lang="en-US" sz="1600" b="1" dirty="0" smtClean="0">
                <a:solidFill>
                  <a:srgbClr val="FF0000"/>
                </a:solidFill>
              </a:rPr>
              <a:t>20% </a:t>
            </a:r>
            <a:r>
              <a:rPr lang="en-US" sz="1600" b="1" u="sng" dirty="0" smtClean="0">
                <a:solidFill>
                  <a:srgbClr val="FF0000"/>
                </a:solidFill>
              </a:rPr>
              <a:t>net savings</a:t>
            </a:r>
            <a:r>
              <a:rPr lang="en-US" sz="1600" b="1" dirty="0" smtClean="0">
                <a:solidFill>
                  <a:srgbClr val="FF0000"/>
                </a:solidFill>
              </a:rPr>
              <a:t> due to 76%</a:t>
            </a:r>
            <a:br>
              <a:rPr lang="en-US" sz="1600" b="1" dirty="0" smtClean="0">
                <a:solidFill>
                  <a:srgbClr val="FF0000"/>
                </a:solidFill>
              </a:rPr>
            </a:br>
            <a:r>
              <a:rPr lang="en-US" sz="1600" b="1" dirty="0" smtClean="0">
                <a:solidFill>
                  <a:srgbClr val="FF0000"/>
                </a:solidFill>
              </a:rPr>
              <a:t>   more VAV </a:t>
            </a:r>
            <a:r>
              <a:rPr lang="en-US" sz="1600" b="1" dirty="0">
                <a:solidFill>
                  <a:srgbClr val="FF0000"/>
                </a:solidFill>
              </a:rPr>
              <a:t>box </a:t>
            </a:r>
            <a:r>
              <a:rPr lang="en-US" sz="1600" b="1" dirty="0" smtClean="0">
                <a:solidFill>
                  <a:srgbClr val="FF0000"/>
                </a:solidFill>
              </a:rPr>
              <a:t>fan operation</a:t>
            </a:r>
            <a:endParaRPr lang="en-US" sz="1600" b="1" dirty="0">
              <a:solidFill>
                <a:srgbClr val="FF0000"/>
              </a:solidFill>
            </a:endParaRPr>
          </a:p>
        </p:txBody>
      </p:sp>
      <p:sp>
        <p:nvSpPr>
          <p:cNvPr id="6" name="TextBox 5"/>
          <p:cNvSpPr txBox="1"/>
          <p:nvPr/>
        </p:nvSpPr>
        <p:spPr>
          <a:xfrm>
            <a:off x="1427148" y="1068224"/>
            <a:ext cx="3435409" cy="830997"/>
          </a:xfrm>
          <a:prstGeom prst="rect">
            <a:avLst/>
          </a:prstGeom>
          <a:solidFill>
            <a:schemeClr val="bg1">
              <a:alpha val="85000"/>
            </a:schemeClr>
          </a:solidFill>
          <a:ln w="19050">
            <a:solidFill>
              <a:schemeClr val="tx1"/>
            </a:solidFill>
          </a:ln>
        </p:spPr>
        <p:txBody>
          <a:bodyPr wrap="square" rtlCol="0">
            <a:spAutoFit/>
          </a:bodyPr>
          <a:lstStyle/>
          <a:p>
            <a:r>
              <a:rPr lang="en-US" sz="1600" b="1" u="sng" dirty="0" smtClean="0"/>
              <a:t>System Leakage</a:t>
            </a:r>
            <a:r>
              <a:rPr lang="en-US" sz="1600" b="1" dirty="0" smtClean="0"/>
              <a:t/>
            </a:r>
            <a:br>
              <a:rPr lang="en-US" sz="1600" b="1" dirty="0" smtClean="0"/>
            </a:br>
            <a:r>
              <a:rPr lang="en-US" sz="1600" b="1" dirty="0"/>
              <a:t>Average: 20% of </a:t>
            </a:r>
            <a:r>
              <a:rPr lang="en-US" sz="1600" b="1" dirty="0" smtClean="0"/>
              <a:t>14,100 </a:t>
            </a:r>
            <a:r>
              <a:rPr lang="en-US" sz="1600" b="1" dirty="0"/>
              <a:t>cfm 215P</a:t>
            </a:r>
            <a:r>
              <a:rPr lang="en-US" sz="1600" b="1" dirty="0" smtClean="0"/>
              <a:t>: 13% of 24,400 cfm</a:t>
            </a:r>
            <a:endParaRPr lang="en-US" sz="1600" b="1" dirty="0"/>
          </a:p>
        </p:txBody>
      </p:sp>
      <p:sp>
        <p:nvSpPr>
          <p:cNvPr id="7" name="TextBox 6"/>
          <p:cNvSpPr txBox="1"/>
          <p:nvPr/>
        </p:nvSpPr>
        <p:spPr>
          <a:xfrm>
            <a:off x="7010400" y="6488668"/>
            <a:ext cx="2133600" cy="369332"/>
          </a:xfrm>
          <a:prstGeom prst="rect">
            <a:avLst/>
          </a:prstGeom>
          <a:solidFill>
            <a:schemeClr val="accent2">
              <a:lumMod val="20000"/>
              <a:lumOff val="80000"/>
            </a:schemeClr>
          </a:solidFill>
        </p:spPr>
        <p:txBody>
          <a:bodyPr wrap="square" rtlCol="0" anchor="ctr">
            <a:spAutoFit/>
          </a:bodyPr>
          <a:lstStyle/>
          <a:p>
            <a:pPr algn="ctr"/>
            <a:r>
              <a:rPr lang="en-US" dirty="0" smtClean="0"/>
              <a:t>cfm / 2119 = m</a:t>
            </a:r>
            <a:r>
              <a:rPr lang="en-US" baseline="30000" dirty="0" smtClean="0"/>
              <a:t>3</a:t>
            </a:r>
            <a:r>
              <a:rPr lang="en-US" dirty="0" smtClean="0"/>
              <a:t>/s</a:t>
            </a:r>
            <a:endParaRPr lang="en-US" dirty="0"/>
          </a:p>
        </p:txBody>
      </p:sp>
    </p:spTree>
    <p:extLst>
      <p:ext uri="{BB962C8B-B14F-4D97-AF65-F5344CB8AC3E}">
        <p14:creationId xmlns:p14="http://schemas.microsoft.com/office/powerpoint/2010/main" val="31779745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0118" name="Picture 6"/>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41832" y="1261872"/>
            <a:ext cx="7368534" cy="53492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6626" name="Rectangle 2"/>
          <p:cNvSpPr>
            <a:spLocks noGrp="1" noChangeArrowheads="1"/>
          </p:cNvSpPr>
          <p:nvPr>
            <p:ph type="title"/>
          </p:nvPr>
        </p:nvSpPr>
        <p:spPr>
          <a:xfrm>
            <a:off x="0" y="274320"/>
            <a:ext cx="9144000" cy="696724"/>
          </a:xfrm>
        </p:spPr>
        <p:txBody>
          <a:bodyPr/>
          <a:lstStyle/>
          <a:p>
            <a:pPr algn="ctr" eaLnBrk="1" hangingPunct="1"/>
            <a:r>
              <a:rPr lang="en-US" altLang="en-US" sz="4000" b="1" dirty="0" smtClean="0">
                <a:solidFill>
                  <a:schemeClr val="bg1"/>
                </a:solidFill>
                <a:latin typeface="Calibri" panose="020F0502020204030204" pitchFamily="34" charset="0"/>
                <a:cs typeface="Calibri" panose="020F0502020204030204" pitchFamily="34" charset="0"/>
              </a:rPr>
              <a:t>Duct Static Pressure Reset Diagnostic</a:t>
            </a:r>
          </a:p>
        </p:txBody>
      </p:sp>
      <p:pic>
        <p:nvPicPr>
          <p:cNvPr id="90116" name="Picture 4"/>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941832" y="1261872"/>
            <a:ext cx="7372583" cy="53492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0117" name="Picture 5"/>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941832" y="1261872"/>
            <a:ext cx="7372583" cy="53492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TextBox 6"/>
          <p:cNvSpPr txBox="1"/>
          <p:nvPr/>
        </p:nvSpPr>
        <p:spPr>
          <a:xfrm>
            <a:off x="7010400" y="6247795"/>
            <a:ext cx="2133600" cy="369332"/>
          </a:xfrm>
          <a:prstGeom prst="rect">
            <a:avLst/>
          </a:prstGeom>
          <a:solidFill>
            <a:schemeClr val="accent2">
              <a:lumMod val="20000"/>
              <a:lumOff val="80000"/>
            </a:schemeClr>
          </a:solidFill>
        </p:spPr>
        <p:txBody>
          <a:bodyPr wrap="square" rtlCol="0" anchor="ctr">
            <a:spAutoFit/>
          </a:bodyPr>
          <a:lstStyle/>
          <a:p>
            <a:pPr algn="ctr"/>
            <a:r>
              <a:rPr lang="en-US" dirty="0" smtClean="0"/>
              <a:t>m</a:t>
            </a:r>
            <a:r>
              <a:rPr lang="en-US" baseline="30000" dirty="0" smtClean="0"/>
              <a:t>3</a:t>
            </a:r>
            <a:r>
              <a:rPr lang="en-US" dirty="0" smtClean="0"/>
              <a:t>/s x 2119 = cfm</a:t>
            </a:r>
            <a:endParaRPr lang="en-US" dirty="0"/>
          </a:p>
        </p:txBody>
      </p:sp>
      <p:sp>
        <p:nvSpPr>
          <p:cNvPr id="8" name="TextBox 7"/>
          <p:cNvSpPr txBox="1"/>
          <p:nvPr/>
        </p:nvSpPr>
        <p:spPr>
          <a:xfrm>
            <a:off x="0" y="6249200"/>
            <a:ext cx="2508738" cy="369332"/>
          </a:xfrm>
          <a:prstGeom prst="rect">
            <a:avLst/>
          </a:prstGeom>
          <a:solidFill>
            <a:schemeClr val="accent2">
              <a:lumMod val="20000"/>
              <a:lumOff val="80000"/>
            </a:schemeClr>
          </a:solidFill>
        </p:spPr>
        <p:txBody>
          <a:bodyPr wrap="square" rtlCol="0" anchor="ctr">
            <a:spAutoFit/>
          </a:bodyPr>
          <a:lstStyle/>
          <a:p>
            <a:pPr algn="ctr"/>
            <a:r>
              <a:rPr lang="en-US" dirty="0" smtClean="0"/>
              <a:t>Pa / 249 = in.w.c.</a:t>
            </a:r>
            <a:endParaRPr lang="en-US" dirty="0"/>
          </a:p>
        </p:txBody>
      </p:sp>
    </p:spTree>
    <p:extLst>
      <p:ext uri="{BB962C8B-B14F-4D97-AF65-F5344CB8AC3E}">
        <p14:creationId xmlns:p14="http://schemas.microsoft.com/office/powerpoint/2010/main" val="2511864318"/>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011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9011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0" y="0"/>
            <a:ext cx="9144000" cy="548640"/>
          </a:xfrm>
        </p:spPr>
        <p:txBody>
          <a:bodyPr anchor="ctr"/>
          <a:lstStyle/>
          <a:p>
            <a:pPr algn="ctr" eaLnBrk="1" hangingPunct="1"/>
            <a:r>
              <a:rPr lang="en-US" altLang="en-US" sz="4000" b="1" dirty="0" smtClean="0">
                <a:solidFill>
                  <a:schemeClr val="bg1"/>
                </a:solidFill>
                <a:latin typeface="Calibri" panose="020F0502020204030204" pitchFamily="34" charset="0"/>
                <a:cs typeface="Calibri" panose="020F0502020204030204" pitchFamily="34" charset="0"/>
              </a:rPr>
              <a:t>Duct Static Pressure Test: Pressure</a:t>
            </a:r>
          </a:p>
        </p:txBody>
      </p:sp>
      <p:sp>
        <p:nvSpPr>
          <p:cNvPr id="19459" name="Rectangle 1"/>
          <p:cNvSpPr>
            <a:spLocks noChangeArrowheads="1"/>
          </p:cNvSpPr>
          <p:nvPr/>
        </p:nvSpPr>
        <p:spPr bwMode="auto">
          <a:xfrm>
            <a:off x="7304088" y="3962400"/>
            <a:ext cx="431800" cy="157163"/>
          </a:xfrm>
          <a:prstGeom prst="rect">
            <a:avLst/>
          </a:prstGeom>
          <a:solidFill>
            <a:schemeClr val="bg1"/>
          </a:solidFill>
          <a:ln>
            <a:noFill/>
          </a:ln>
          <a:extLst>
            <a:ext uri="{91240B29-F687-4F45-9708-019B960494DF}">
              <a14:hiddenLine xmlns:a14="http://schemas.microsoft.com/office/drawing/2010/main" w="12700" cap="sq" algn="ctr">
                <a:solidFill>
                  <a:srgbClr val="000000"/>
                </a:solidFill>
                <a:round/>
                <a:headEnd type="none" w="sm" len="sm"/>
                <a:tailEnd type="none" w="sm" len="sm"/>
              </a14:hiddenLine>
            </a:ext>
          </a:extLst>
        </p:spPr>
        <p:txBody>
          <a:bodyPr/>
          <a:lstStyle>
            <a:lvl1pPr>
              <a:defRPr>
                <a:solidFill>
                  <a:schemeClr val="tx1"/>
                </a:solidFill>
                <a:latin typeface="Tahoma" pitchFamily="34" charset="0"/>
              </a:defRPr>
            </a:lvl1pPr>
            <a:lvl2pPr marL="742950" indent="-285750">
              <a:defRPr>
                <a:solidFill>
                  <a:schemeClr val="tx1"/>
                </a:solidFill>
                <a:latin typeface="Tahoma" pitchFamily="34" charset="0"/>
              </a:defRPr>
            </a:lvl2pPr>
            <a:lvl3pPr marL="1143000" indent="-228600">
              <a:defRPr>
                <a:solidFill>
                  <a:schemeClr val="tx1"/>
                </a:solidFill>
                <a:latin typeface="Tahoma" pitchFamily="34" charset="0"/>
              </a:defRPr>
            </a:lvl3pPr>
            <a:lvl4pPr marL="1600200" indent="-228600">
              <a:defRPr>
                <a:solidFill>
                  <a:schemeClr val="tx1"/>
                </a:solidFill>
                <a:latin typeface="Tahoma" pitchFamily="34" charset="0"/>
              </a:defRPr>
            </a:lvl4pPr>
            <a:lvl5pPr marL="2057400" indent="-228600">
              <a:defRPr>
                <a:solidFill>
                  <a:schemeClr val="tx1"/>
                </a:solidFill>
                <a:latin typeface="Tahoma" pitchFamily="34" charset="0"/>
              </a:defRPr>
            </a:lvl5pPr>
            <a:lvl6pPr marL="2514600" indent="-228600" eaLnBrk="0" fontAlgn="base" hangingPunct="0">
              <a:spcBef>
                <a:spcPct val="0"/>
              </a:spcBef>
              <a:spcAft>
                <a:spcPct val="0"/>
              </a:spcAft>
              <a:defRPr>
                <a:solidFill>
                  <a:schemeClr val="tx1"/>
                </a:solidFill>
                <a:latin typeface="Tahoma" pitchFamily="34" charset="0"/>
              </a:defRPr>
            </a:lvl6pPr>
            <a:lvl7pPr marL="2971800" indent="-228600" eaLnBrk="0" fontAlgn="base" hangingPunct="0">
              <a:spcBef>
                <a:spcPct val="0"/>
              </a:spcBef>
              <a:spcAft>
                <a:spcPct val="0"/>
              </a:spcAft>
              <a:defRPr>
                <a:solidFill>
                  <a:schemeClr val="tx1"/>
                </a:solidFill>
                <a:latin typeface="Tahoma" pitchFamily="34" charset="0"/>
              </a:defRPr>
            </a:lvl7pPr>
            <a:lvl8pPr marL="3429000" indent="-228600" eaLnBrk="0" fontAlgn="base" hangingPunct="0">
              <a:spcBef>
                <a:spcPct val="0"/>
              </a:spcBef>
              <a:spcAft>
                <a:spcPct val="0"/>
              </a:spcAft>
              <a:defRPr>
                <a:solidFill>
                  <a:schemeClr val="tx1"/>
                </a:solidFill>
                <a:latin typeface="Tahoma" pitchFamily="34" charset="0"/>
              </a:defRPr>
            </a:lvl8pPr>
            <a:lvl9pPr marL="3886200" indent="-228600" eaLnBrk="0" fontAlgn="base" hangingPunct="0">
              <a:spcBef>
                <a:spcPct val="0"/>
              </a:spcBef>
              <a:spcAft>
                <a:spcPct val="0"/>
              </a:spcAft>
              <a:defRPr>
                <a:solidFill>
                  <a:schemeClr val="tx1"/>
                </a:solidFill>
                <a:latin typeface="Tahoma" pitchFamily="34" charset="0"/>
              </a:defRPr>
            </a:lvl9pPr>
          </a:lstStyle>
          <a:p>
            <a:endParaRPr lang="en-US" altLang="en-US"/>
          </a:p>
        </p:txBody>
      </p:sp>
      <p:pic>
        <p:nvPicPr>
          <p:cNvPr id="89220" name="Picture 13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626" y="657332"/>
            <a:ext cx="9171432" cy="62329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9221" name="Picture 13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658368"/>
            <a:ext cx="9171432" cy="62329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2" name="Group 1"/>
          <p:cNvGrpSpPr/>
          <p:nvPr/>
        </p:nvGrpSpPr>
        <p:grpSpPr>
          <a:xfrm>
            <a:off x="-38" y="6135827"/>
            <a:ext cx="2508738" cy="731149"/>
            <a:chOff x="0" y="6125508"/>
            <a:chExt cx="2508738" cy="731149"/>
          </a:xfrm>
        </p:grpSpPr>
        <p:sp>
          <p:nvSpPr>
            <p:cNvPr id="11" name="TextBox 10"/>
            <p:cNvSpPr txBox="1"/>
            <p:nvPr/>
          </p:nvSpPr>
          <p:spPr>
            <a:xfrm>
              <a:off x="0" y="6125508"/>
              <a:ext cx="2508738" cy="369332"/>
            </a:xfrm>
            <a:prstGeom prst="rect">
              <a:avLst/>
            </a:prstGeom>
            <a:solidFill>
              <a:schemeClr val="accent2">
                <a:lumMod val="20000"/>
                <a:lumOff val="80000"/>
              </a:schemeClr>
            </a:solidFill>
          </p:spPr>
          <p:txBody>
            <a:bodyPr wrap="square" rtlCol="0" anchor="ctr">
              <a:spAutoFit/>
            </a:bodyPr>
            <a:lstStyle/>
            <a:p>
              <a:pPr algn="ctr"/>
              <a:r>
                <a:rPr lang="en-US" dirty="0"/>
                <a:t>cfm </a:t>
              </a:r>
              <a:r>
                <a:rPr lang="en-US" dirty="0" smtClean="0"/>
                <a:t>/ 2119 = </a:t>
              </a:r>
              <a:r>
                <a:rPr lang="en-US" dirty="0"/>
                <a:t>m</a:t>
              </a:r>
              <a:r>
                <a:rPr lang="en-US" baseline="30000" dirty="0"/>
                <a:t>3</a:t>
              </a:r>
              <a:r>
                <a:rPr lang="en-US" dirty="0"/>
                <a:t>/s</a:t>
              </a:r>
            </a:p>
          </p:txBody>
        </p:sp>
        <p:sp>
          <p:nvSpPr>
            <p:cNvPr id="12" name="TextBox 11"/>
            <p:cNvSpPr txBox="1"/>
            <p:nvPr/>
          </p:nvSpPr>
          <p:spPr>
            <a:xfrm>
              <a:off x="0" y="6487325"/>
              <a:ext cx="2508738" cy="369332"/>
            </a:xfrm>
            <a:prstGeom prst="rect">
              <a:avLst/>
            </a:prstGeom>
            <a:solidFill>
              <a:schemeClr val="accent2">
                <a:lumMod val="20000"/>
                <a:lumOff val="80000"/>
              </a:schemeClr>
            </a:solidFill>
          </p:spPr>
          <p:txBody>
            <a:bodyPr wrap="square" rtlCol="0" anchor="ctr">
              <a:spAutoFit/>
            </a:bodyPr>
            <a:lstStyle/>
            <a:p>
              <a:pPr algn="ctr"/>
              <a:r>
                <a:rPr lang="en-US" dirty="0" smtClean="0"/>
                <a:t>Pa / 249 = in.w.c.</a:t>
              </a:r>
              <a:endParaRPr lang="en-US" dirty="0"/>
            </a:p>
          </p:txBody>
        </p:sp>
      </p:grpSp>
      <p:grpSp>
        <p:nvGrpSpPr>
          <p:cNvPr id="4" name="Group 3"/>
          <p:cNvGrpSpPr/>
          <p:nvPr/>
        </p:nvGrpSpPr>
        <p:grpSpPr>
          <a:xfrm>
            <a:off x="1863810" y="915263"/>
            <a:ext cx="5329153" cy="1569660"/>
            <a:chOff x="1974727" y="1046850"/>
            <a:chExt cx="5329153" cy="1569660"/>
          </a:xfrm>
        </p:grpSpPr>
        <p:graphicFrame>
          <p:nvGraphicFramePr>
            <p:cNvPr id="10" name="Object 1"/>
            <p:cNvGraphicFramePr>
              <a:graphicFrameLocks noChangeAspect="1"/>
            </p:cNvGraphicFramePr>
            <p:nvPr>
              <p:extLst>
                <p:ext uri="{D42A27DB-BD31-4B8C-83A1-F6EECF244321}">
                  <p14:modId xmlns:p14="http://schemas.microsoft.com/office/powerpoint/2010/main" val="4284066562"/>
                </p:ext>
              </p:extLst>
            </p:nvPr>
          </p:nvGraphicFramePr>
          <p:xfrm>
            <a:off x="5075030" y="1047575"/>
            <a:ext cx="2228850" cy="487362"/>
          </p:xfrm>
          <a:graphic>
            <a:graphicData uri="http://schemas.openxmlformats.org/presentationml/2006/ole">
              <mc:AlternateContent xmlns:mc="http://schemas.openxmlformats.org/markup-compatibility/2006">
                <mc:Choice xmlns:v="urn:schemas-microsoft-com:vml" Requires="v">
                  <p:oleObj spid="_x0000_s89248" name="Equation" r:id="rId6" imgW="1104840" imgH="241200" progId="Equation.DSMT4">
                    <p:embed/>
                  </p:oleObj>
                </mc:Choice>
                <mc:Fallback>
                  <p:oleObj name="Equation" r:id="rId6" imgW="1104840" imgH="241200" progId="Equation.DSMT4">
                    <p:embed/>
                    <p:pic>
                      <p:nvPicPr>
                        <p:cNvPr id="0" name=""/>
                        <p:cNvPicPr>
                          <a:picLocks noChangeAspect="1" noChangeArrowheads="1"/>
                        </p:cNvPicPr>
                        <p:nvPr/>
                      </p:nvPicPr>
                      <p:blipFill>
                        <a:blip r:embed="rId7"/>
                        <a:srcRect/>
                        <a:stretch>
                          <a:fillRect/>
                        </a:stretch>
                      </p:blipFill>
                      <p:spPr bwMode="auto">
                        <a:xfrm>
                          <a:off x="5075030" y="1047575"/>
                          <a:ext cx="2228850" cy="487362"/>
                        </a:xfrm>
                        <a:prstGeom prst="rect">
                          <a:avLst/>
                        </a:prstGeom>
                        <a:solidFill>
                          <a:schemeClr val="bg1"/>
                        </a:solidFill>
                        <a:ln w="9525">
                          <a:solidFill>
                            <a:schemeClr val="tx1"/>
                          </a:solidFill>
                          <a:miter lim="800000"/>
                          <a:headEnd/>
                          <a:tailEnd/>
                        </a:ln>
                      </p:spPr>
                    </p:pic>
                  </p:oleObj>
                </mc:Fallback>
              </mc:AlternateContent>
            </a:graphicData>
          </a:graphic>
        </p:graphicFrame>
        <p:sp>
          <p:nvSpPr>
            <p:cNvPr id="9" name="TextBox 1"/>
            <p:cNvSpPr txBox="1">
              <a:spLocks noChangeArrowheads="1"/>
            </p:cNvSpPr>
            <p:nvPr/>
          </p:nvSpPr>
          <p:spPr bwMode="auto">
            <a:xfrm>
              <a:off x="1974727" y="1046850"/>
              <a:ext cx="2467940" cy="1569660"/>
            </a:xfrm>
            <a:prstGeom prst="rect">
              <a:avLst/>
            </a:prstGeom>
            <a:solidFill>
              <a:schemeClr val="bg1"/>
            </a:solidFill>
            <a:ln w="9525">
              <a:solidFill>
                <a:schemeClr val="tx1"/>
              </a:solidFill>
              <a:miter lim="800000"/>
              <a:headEnd/>
              <a:tailEnd/>
            </a:ln>
          </p:spPr>
          <p:txBody>
            <a:bodyPr wrap="square">
              <a:spAutoFit/>
            </a:bodyPr>
            <a:lstStyle>
              <a:lvl1pPr>
                <a:defRPr>
                  <a:solidFill>
                    <a:schemeClr val="tx1"/>
                  </a:solidFill>
                  <a:latin typeface="Tahoma" pitchFamily="34" charset="0"/>
                </a:defRPr>
              </a:lvl1pPr>
              <a:lvl2pPr marL="742950" indent="-285750">
                <a:defRPr>
                  <a:solidFill>
                    <a:schemeClr val="tx1"/>
                  </a:solidFill>
                  <a:latin typeface="Tahoma" pitchFamily="34" charset="0"/>
                </a:defRPr>
              </a:lvl2pPr>
              <a:lvl3pPr marL="1143000" indent="-228600">
                <a:defRPr>
                  <a:solidFill>
                    <a:schemeClr val="tx1"/>
                  </a:solidFill>
                  <a:latin typeface="Tahoma" pitchFamily="34" charset="0"/>
                </a:defRPr>
              </a:lvl3pPr>
              <a:lvl4pPr marL="1600200" indent="-228600">
                <a:defRPr>
                  <a:solidFill>
                    <a:schemeClr val="tx1"/>
                  </a:solidFill>
                  <a:latin typeface="Tahoma" pitchFamily="34" charset="0"/>
                </a:defRPr>
              </a:lvl4pPr>
              <a:lvl5pPr marL="2057400" indent="-228600">
                <a:defRPr>
                  <a:solidFill>
                    <a:schemeClr val="tx1"/>
                  </a:solidFill>
                  <a:latin typeface="Tahoma" pitchFamily="34" charset="0"/>
                </a:defRPr>
              </a:lvl5pPr>
              <a:lvl6pPr marL="2514600" indent="-228600" eaLnBrk="0" fontAlgn="base" hangingPunct="0">
                <a:spcBef>
                  <a:spcPct val="0"/>
                </a:spcBef>
                <a:spcAft>
                  <a:spcPct val="0"/>
                </a:spcAft>
                <a:defRPr>
                  <a:solidFill>
                    <a:schemeClr val="tx1"/>
                  </a:solidFill>
                  <a:latin typeface="Tahoma" pitchFamily="34" charset="0"/>
                </a:defRPr>
              </a:lvl6pPr>
              <a:lvl7pPr marL="2971800" indent="-228600" eaLnBrk="0" fontAlgn="base" hangingPunct="0">
                <a:spcBef>
                  <a:spcPct val="0"/>
                </a:spcBef>
                <a:spcAft>
                  <a:spcPct val="0"/>
                </a:spcAft>
                <a:defRPr>
                  <a:solidFill>
                    <a:schemeClr val="tx1"/>
                  </a:solidFill>
                  <a:latin typeface="Tahoma" pitchFamily="34" charset="0"/>
                </a:defRPr>
              </a:lvl7pPr>
              <a:lvl8pPr marL="3429000" indent="-228600" eaLnBrk="0" fontAlgn="base" hangingPunct="0">
                <a:spcBef>
                  <a:spcPct val="0"/>
                </a:spcBef>
                <a:spcAft>
                  <a:spcPct val="0"/>
                </a:spcAft>
                <a:defRPr>
                  <a:solidFill>
                    <a:schemeClr val="tx1"/>
                  </a:solidFill>
                  <a:latin typeface="Tahoma" pitchFamily="34" charset="0"/>
                </a:defRPr>
              </a:lvl8pPr>
              <a:lvl9pPr marL="3886200" indent="-228600" eaLnBrk="0" fontAlgn="base" hangingPunct="0">
                <a:spcBef>
                  <a:spcPct val="0"/>
                </a:spcBef>
                <a:spcAft>
                  <a:spcPct val="0"/>
                </a:spcAft>
                <a:defRPr>
                  <a:solidFill>
                    <a:schemeClr val="tx1"/>
                  </a:solidFill>
                  <a:latin typeface="Tahoma" pitchFamily="34" charset="0"/>
                </a:defRPr>
              </a:lvl9pPr>
            </a:lstStyle>
            <a:p>
              <a:pPr algn="ctr" eaLnBrk="1" hangingPunct="1"/>
              <a:r>
                <a:rPr lang="en-US" altLang="en-US" sz="2400" b="1" dirty="0">
                  <a:latin typeface="Times New Roman" pitchFamily="18" charset="0"/>
                </a:rPr>
                <a:t>Reset between</a:t>
              </a:r>
              <a:br>
                <a:rPr lang="en-US" altLang="en-US" sz="2400" b="1" dirty="0">
                  <a:latin typeface="Times New Roman" pitchFamily="18" charset="0"/>
                </a:rPr>
              </a:br>
              <a:r>
                <a:rPr lang="en-US" altLang="en-US" sz="2400" b="1" dirty="0">
                  <a:latin typeface="Times New Roman" pitchFamily="18" charset="0"/>
                </a:rPr>
                <a:t>100 and 250 Pa</a:t>
              </a:r>
              <a:br>
                <a:rPr lang="en-US" altLang="en-US" sz="2400" b="1" dirty="0">
                  <a:latin typeface="Times New Roman" pitchFamily="18" charset="0"/>
                </a:rPr>
              </a:br>
              <a:r>
                <a:rPr lang="en-US" altLang="en-US" sz="2400" b="1" dirty="0">
                  <a:latin typeface="Times New Roman" pitchFamily="18" charset="0"/>
                </a:rPr>
                <a:t>(0.4 and 1.0 in.w.c.)</a:t>
              </a:r>
            </a:p>
          </p:txBody>
        </p:sp>
      </p:grpSp>
    </p:spTree>
    <p:extLst>
      <p:ext uri="{BB962C8B-B14F-4D97-AF65-F5344CB8AC3E}">
        <p14:creationId xmlns:p14="http://schemas.microsoft.com/office/powerpoint/2010/main" val="8982995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9221"/>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a:xfrm>
            <a:off x="0" y="0"/>
            <a:ext cx="9144000" cy="548640"/>
          </a:xfrm>
        </p:spPr>
        <p:txBody>
          <a:bodyPr anchor="ctr"/>
          <a:lstStyle/>
          <a:p>
            <a:pPr algn="ctr" eaLnBrk="1" hangingPunct="1"/>
            <a:r>
              <a:rPr lang="en-US" altLang="en-US" sz="4000" b="1" dirty="0" smtClean="0">
                <a:solidFill>
                  <a:schemeClr val="bg1"/>
                </a:solidFill>
                <a:latin typeface="Calibri" panose="020F0502020204030204" pitchFamily="34" charset="0"/>
                <a:cs typeface="Calibri" panose="020F0502020204030204" pitchFamily="34" charset="0"/>
              </a:rPr>
              <a:t>Duct Static Pressure Test: Fan Power</a:t>
            </a:r>
          </a:p>
        </p:txBody>
      </p:sp>
      <p:sp>
        <p:nvSpPr>
          <p:cNvPr id="21507" name="Rectangle 1"/>
          <p:cNvSpPr>
            <a:spLocks noChangeArrowheads="1"/>
          </p:cNvSpPr>
          <p:nvPr/>
        </p:nvSpPr>
        <p:spPr bwMode="auto">
          <a:xfrm>
            <a:off x="7304088" y="3962400"/>
            <a:ext cx="431800" cy="157163"/>
          </a:xfrm>
          <a:prstGeom prst="rect">
            <a:avLst/>
          </a:prstGeom>
          <a:solidFill>
            <a:schemeClr val="bg1"/>
          </a:solidFill>
          <a:ln>
            <a:noFill/>
          </a:ln>
          <a:extLst>
            <a:ext uri="{91240B29-F687-4F45-9708-019B960494DF}">
              <a14:hiddenLine xmlns:a14="http://schemas.microsoft.com/office/drawing/2010/main" w="12700" cap="sq" algn="ctr">
                <a:solidFill>
                  <a:srgbClr val="000000"/>
                </a:solidFill>
                <a:round/>
                <a:headEnd type="none" w="sm" len="sm"/>
                <a:tailEnd type="none" w="sm" len="sm"/>
              </a14:hiddenLine>
            </a:ext>
          </a:extLst>
        </p:spPr>
        <p:txBody>
          <a:bodyPr/>
          <a:lstStyle>
            <a:lvl1pPr>
              <a:defRPr>
                <a:solidFill>
                  <a:schemeClr val="tx1"/>
                </a:solidFill>
                <a:latin typeface="Tahoma" pitchFamily="34" charset="0"/>
              </a:defRPr>
            </a:lvl1pPr>
            <a:lvl2pPr marL="742950" indent="-285750">
              <a:defRPr>
                <a:solidFill>
                  <a:schemeClr val="tx1"/>
                </a:solidFill>
                <a:latin typeface="Tahoma" pitchFamily="34" charset="0"/>
              </a:defRPr>
            </a:lvl2pPr>
            <a:lvl3pPr marL="1143000" indent="-228600">
              <a:defRPr>
                <a:solidFill>
                  <a:schemeClr val="tx1"/>
                </a:solidFill>
                <a:latin typeface="Tahoma" pitchFamily="34" charset="0"/>
              </a:defRPr>
            </a:lvl3pPr>
            <a:lvl4pPr marL="1600200" indent="-228600">
              <a:defRPr>
                <a:solidFill>
                  <a:schemeClr val="tx1"/>
                </a:solidFill>
                <a:latin typeface="Tahoma" pitchFamily="34" charset="0"/>
              </a:defRPr>
            </a:lvl4pPr>
            <a:lvl5pPr marL="2057400" indent="-228600">
              <a:defRPr>
                <a:solidFill>
                  <a:schemeClr val="tx1"/>
                </a:solidFill>
                <a:latin typeface="Tahoma" pitchFamily="34" charset="0"/>
              </a:defRPr>
            </a:lvl5pPr>
            <a:lvl6pPr marL="2514600" indent="-228600" eaLnBrk="0" fontAlgn="base" hangingPunct="0">
              <a:spcBef>
                <a:spcPct val="0"/>
              </a:spcBef>
              <a:spcAft>
                <a:spcPct val="0"/>
              </a:spcAft>
              <a:defRPr>
                <a:solidFill>
                  <a:schemeClr val="tx1"/>
                </a:solidFill>
                <a:latin typeface="Tahoma" pitchFamily="34" charset="0"/>
              </a:defRPr>
            </a:lvl6pPr>
            <a:lvl7pPr marL="2971800" indent="-228600" eaLnBrk="0" fontAlgn="base" hangingPunct="0">
              <a:spcBef>
                <a:spcPct val="0"/>
              </a:spcBef>
              <a:spcAft>
                <a:spcPct val="0"/>
              </a:spcAft>
              <a:defRPr>
                <a:solidFill>
                  <a:schemeClr val="tx1"/>
                </a:solidFill>
                <a:latin typeface="Tahoma" pitchFamily="34" charset="0"/>
              </a:defRPr>
            </a:lvl7pPr>
            <a:lvl8pPr marL="3429000" indent="-228600" eaLnBrk="0" fontAlgn="base" hangingPunct="0">
              <a:spcBef>
                <a:spcPct val="0"/>
              </a:spcBef>
              <a:spcAft>
                <a:spcPct val="0"/>
              </a:spcAft>
              <a:defRPr>
                <a:solidFill>
                  <a:schemeClr val="tx1"/>
                </a:solidFill>
                <a:latin typeface="Tahoma" pitchFamily="34" charset="0"/>
              </a:defRPr>
            </a:lvl8pPr>
            <a:lvl9pPr marL="3886200" indent="-228600" eaLnBrk="0" fontAlgn="base" hangingPunct="0">
              <a:spcBef>
                <a:spcPct val="0"/>
              </a:spcBef>
              <a:spcAft>
                <a:spcPct val="0"/>
              </a:spcAft>
              <a:defRPr>
                <a:solidFill>
                  <a:schemeClr val="tx1"/>
                </a:solidFill>
                <a:latin typeface="Tahoma" pitchFamily="34" charset="0"/>
              </a:defRPr>
            </a:lvl9pPr>
          </a:lstStyle>
          <a:p>
            <a:endParaRPr lang="en-US" altLang="en-US"/>
          </a:p>
        </p:txBody>
      </p:sp>
      <p:pic>
        <p:nvPicPr>
          <p:cNvPr id="9625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144" y="658368"/>
            <a:ext cx="9171432" cy="62329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6259"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144" y="658368"/>
            <a:ext cx="9171432" cy="62329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
          <p:cNvSpPr txBox="1">
            <a:spLocks noChangeArrowheads="1"/>
          </p:cNvSpPr>
          <p:nvPr/>
        </p:nvSpPr>
        <p:spPr bwMode="auto">
          <a:xfrm>
            <a:off x="1086928" y="2470532"/>
            <a:ext cx="8057071" cy="400110"/>
          </a:xfrm>
          <a:prstGeom prst="rect">
            <a:avLst/>
          </a:prstGeom>
          <a:solidFill>
            <a:schemeClr val="bg1"/>
          </a:solidFill>
          <a:ln w="9525">
            <a:solidFill>
              <a:schemeClr val="tx1"/>
            </a:solidFill>
            <a:miter lim="800000"/>
            <a:headEnd/>
            <a:tailEnd/>
          </a:ln>
        </p:spPr>
        <p:txBody>
          <a:bodyPr wrap="square">
            <a:spAutoFit/>
          </a:bodyPr>
          <a:lstStyle>
            <a:lvl1pPr>
              <a:defRPr>
                <a:solidFill>
                  <a:schemeClr val="tx1"/>
                </a:solidFill>
                <a:latin typeface="Tahoma" pitchFamily="34" charset="0"/>
              </a:defRPr>
            </a:lvl1pPr>
            <a:lvl2pPr marL="742950" indent="-285750">
              <a:defRPr>
                <a:solidFill>
                  <a:schemeClr val="tx1"/>
                </a:solidFill>
                <a:latin typeface="Tahoma" pitchFamily="34" charset="0"/>
              </a:defRPr>
            </a:lvl2pPr>
            <a:lvl3pPr marL="1143000" indent="-228600">
              <a:defRPr>
                <a:solidFill>
                  <a:schemeClr val="tx1"/>
                </a:solidFill>
                <a:latin typeface="Tahoma" pitchFamily="34" charset="0"/>
              </a:defRPr>
            </a:lvl3pPr>
            <a:lvl4pPr marL="1600200" indent="-228600">
              <a:defRPr>
                <a:solidFill>
                  <a:schemeClr val="tx1"/>
                </a:solidFill>
                <a:latin typeface="Tahoma" pitchFamily="34" charset="0"/>
              </a:defRPr>
            </a:lvl4pPr>
            <a:lvl5pPr marL="2057400" indent="-228600">
              <a:defRPr>
                <a:solidFill>
                  <a:schemeClr val="tx1"/>
                </a:solidFill>
                <a:latin typeface="Tahoma" pitchFamily="34" charset="0"/>
              </a:defRPr>
            </a:lvl5pPr>
            <a:lvl6pPr marL="2514600" indent="-228600" eaLnBrk="0" fontAlgn="base" hangingPunct="0">
              <a:spcBef>
                <a:spcPct val="0"/>
              </a:spcBef>
              <a:spcAft>
                <a:spcPct val="0"/>
              </a:spcAft>
              <a:defRPr>
                <a:solidFill>
                  <a:schemeClr val="tx1"/>
                </a:solidFill>
                <a:latin typeface="Tahoma" pitchFamily="34" charset="0"/>
              </a:defRPr>
            </a:lvl6pPr>
            <a:lvl7pPr marL="2971800" indent="-228600" eaLnBrk="0" fontAlgn="base" hangingPunct="0">
              <a:spcBef>
                <a:spcPct val="0"/>
              </a:spcBef>
              <a:spcAft>
                <a:spcPct val="0"/>
              </a:spcAft>
              <a:defRPr>
                <a:solidFill>
                  <a:schemeClr val="tx1"/>
                </a:solidFill>
                <a:latin typeface="Tahoma" pitchFamily="34" charset="0"/>
              </a:defRPr>
            </a:lvl7pPr>
            <a:lvl8pPr marL="3429000" indent="-228600" eaLnBrk="0" fontAlgn="base" hangingPunct="0">
              <a:spcBef>
                <a:spcPct val="0"/>
              </a:spcBef>
              <a:spcAft>
                <a:spcPct val="0"/>
              </a:spcAft>
              <a:defRPr>
                <a:solidFill>
                  <a:schemeClr val="tx1"/>
                </a:solidFill>
                <a:latin typeface="Tahoma" pitchFamily="34" charset="0"/>
              </a:defRPr>
            </a:lvl8pPr>
            <a:lvl9pPr marL="3886200" indent="-228600" eaLnBrk="0" fontAlgn="base" hangingPunct="0">
              <a:spcBef>
                <a:spcPct val="0"/>
              </a:spcBef>
              <a:spcAft>
                <a:spcPct val="0"/>
              </a:spcAft>
              <a:defRPr>
                <a:solidFill>
                  <a:schemeClr val="tx1"/>
                </a:solidFill>
                <a:latin typeface="Tahoma" pitchFamily="34" charset="0"/>
              </a:defRPr>
            </a:lvl9pPr>
          </a:lstStyle>
          <a:p>
            <a:pPr algn="ctr" eaLnBrk="1" hangingPunct="1"/>
            <a:r>
              <a:rPr lang="en-US" altLang="en-US" sz="2000" b="1" dirty="0">
                <a:solidFill>
                  <a:srgbClr val="FF0000"/>
                </a:solidFill>
                <a:latin typeface="Times New Roman" pitchFamily="18" charset="0"/>
              </a:rPr>
              <a:t>Fan </a:t>
            </a:r>
            <a:r>
              <a:rPr lang="en-US" altLang="en-US" sz="2000" b="1" dirty="0" smtClean="0">
                <a:solidFill>
                  <a:srgbClr val="FF0000"/>
                </a:solidFill>
                <a:latin typeface="Times New Roman" pitchFamily="18" charset="0"/>
              </a:rPr>
              <a:t>energy </a:t>
            </a:r>
            <a:r>
              <a:rPr lang="en-US" altLang="en-US" sz="2000" b="1" dirty="0">
                <a:solidFill>
                  <a:srgbClr val="FF0000"/>
                </a:solidFill>
                <a:latin typeface="Times New Roman" pitchFamily="18" charset="0"/>
              </a:rPr>
              <a:t>savings</a:t>
            </a:r>
            <a:r>
              <a:rPr lang="en-US" altLang="en-US" sz="2000" b="1" dirty="0" smtClean="0">
                <a:solidFill>
                  <a:srgbClr val="FF0000"/>
                </a:solidFill>
                <a:latin typeface="Times New Roman" pitchFamily="18" charset="0"/>
              </a:rPr>
              <a:t>: 30</a:t>
            </a:r>
            <a:r>
              <a:rPr lang="en-US" altLang="en-US" sz="2000" b="1" dirty="0">
                <a:solidFill>
                  <a:srgbClr val="FF0000"/>
                </a:solidFill>
                <a:latin typeface="Times New Roman" pitchFamily="18" charset="0"/>
              </a:rPr>
              <a:t>% supply, 43% </a:t>
            </a:r>
            <a:r>
              <a:rPr lang="en-US" altLang="en-US" sz="2000" b="1" dirty="0" smtClean="0">
                <a:solidFill>
                  <a:srgbClr val="FF0000"/>
                </a:solidFill>
                <a:latin typeface="Times New Roman" pitchFamily="18" charset="0"/>
              </a:rPr>
              <a:t>relief, 11</a:t>
            </a:r>
            <a:r>
              <a:rPr lang="en-US" altLang="en-US" sz="2000" b="1" dirty="0">
                <a:solidFill>
                  <a:srgbClr val="FF0000"/>
                </a:solidFill>
                <a:latin typeface="Times New Roman" pitchFamily="18" charset="0"/>
              </a:rPr>
              <a:t>% VAV boxes, </a:t>
            </a:r>
            <a:r>
              <a:rPr lang="en-US" altLang="en-US" sz="2000" b="1" u="sng" dirty="0">
                <a:solidFill>
                  <a:srgbClr val="FF0000"/>
                </a:solidFill>
                <a:latin typeface="Times New Roman" pitchFamily="18" charset="0"/>
              </a:rPr>
              <a:t>26% total</a:t>
            </a:r>
          </a:p>
        </p:txBody>
      </p:sp>
    </p:spTree>
    <p:extLst>
      <p:ext uri="{BB962C8B-B14F-4D97-AF65-F5344CB8AC3E}">
        <p14:creationId xmlns:p14="http://schemas.microsoft.com/office/powerpoint/2010/main" val="30512947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625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a:xfrm>
            <a:off x="0" y="274320"/>
            <a:ext cx="9144000" cy="696724"/>
          </a:xfrm>
        </p:spPr>
        <p:txBody>
          <a:bodyPr/>
          <a:lstStyle/>
          <a:p>
            <a:pPr algn="ctr" eaLnBrk="1" hangingPunct="1"/>
            <a:r>
              <a:rPr lang="en-US" altLang="en-US" sz="4000" b="1" dirty="0">
                <a:solidFill>
                  <a:schemeClr val="bg1"/>
                </a:solidFill>
                <a:latin typeface="Calibri" panose="020F0502020204030204" pitchFamily="34" charset="0"/>
                <a:cs typeface="Calibri" panose="020F0502020204030204" pitchFamily="34" charset="0"/>
              </a:rPr>
              <a:t>Air Distribution System </a:t>
            </a:r>
            <a:r>
              <a:rPr lang="en-US" altLang="en-US" sz="4000" b="1" dirty="0" smtClean="0">
                <a:solidFill>
                  <a:schemeClr val="bg1"/>
                </a:solidFill>
                <a:latin typeface="Calibri" panose="020F0502020204030204" pitchFamily="34" charset="0"/>
                <a:cs typeface="Calibri" panose="020F0502020204030204" pitchFamily="34" charset="0"/>
              </a:rPr>
              <a:t>Hybrid Model</a:t>
            </a:r>
          </a:p>
        </p:txBody>
      </p:sp>
      <p:grpSp>
        <p:nvGrpSpPr>
          <p:cNvPr id="8" name="Group 2"/>
          <p:cNvGrpSpPr>
            <a:grpSpLocks noChangeAspect="1"/>
          </p:cNvGrpSpPr>
          <p:nvPr/>
        </p:nvGrpSpPr>
        <p:grpSpPr bwMode="auto">
          <a:xfrm>
            <a:off x="226575" y="1319003"/>
            <a:ext cx="8685090" cy="5230368"/>
            <a:chOff x="0" y="1584325"/>
            <a:chExt cx="9144000" cy="5273675"/>
          </a:xfrm>
        </p:grpSpPr>
        <p:pic>
          <p:nvPicPr>
            <p:cNvPr id="9" name="Picture 1029"/>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1584325"/>
              <a:ext cx="9144000" cy="5273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 name="Rectangle 1"/>
            <p:cNvSpPr>
              <a:spLocks noChangeArrowheads="1"/>
            </p:cNvSpPr>
            <p:nvPr/>
          </p:nvSpPr>
          <p:spPr bwMode="auto">
            <a:xfrm>
              <a:off x="126124" y="6558455"/>
              <a:ext cx="788276" cy="299545"/>
            </a:xfrm>
            <a:prstGeom prst="rect">
              <a:avLst/>
            </a:prstGeom>
            <a:solidFill>
              <a:schemeClr val="bg1"/>
            </a:solidFill>
            <a:ln>
              <a:noFill/>
            </a:ln>
            <a:extLst>
              <a:ext uri="{91240B29-F687-4F45-9708-019B960494DF}">
                <a14:hiddenLine xmlns:a14="http://schemas.microsoft.com/office/drawing/2010/main" w="12700" cap="sq" algn="ctr">
                  <a:solidFill>
                    <a:srgbClr val="000000"/>
                  </a:solidFill>
                  <a:round/>
                  <a:headEnd type="none" w="sm" len="sm"/>
                  <a:tailEnd type="none" w="sm" len="sm"/>
                </a14:hiddenLine>
              </a:ext>
            </a:extLst>
          </p:spPr>
          <p:txBody>
            <a:bodyPr/>
            <a:lstStyle>
              <a:lvl1pPr>
                <a:defRPr>
                  <a:solidFill>
                    <a:schemeClr val="tx1"/>
                  </a:solidFill>
                  <a:latin typeface="Tahoma" pitchFamily="34" charset="0"/>
                </a:defRPr>
              </a:lvl1pPr>
              <a:lvl2pPr marL="742950" indent="-285750">
                <a:defRPr>
                  <a:solidFill>
                    <a:schemeClr val="tx1"/>
                  </a:solidFill>
                  <a:latin typeface="Tahoma" pitchFamily="34" charset="0"/>
                </a:defRPr>
              </a:lvl2pPr>
              <a:lvl3pPr marL="1143000" indent="-228600">
                <a:defRPr>
                  <a:solidFill>
                    <a:schemeClr val="tx1"/>
                  </a:solidFill>
                  <a:latin typeface="Tahoma" pitchFamily="34" charset="0"/>
                </a:defRPr>
              </a:lvl3pPr>
              <a:lvl4pPr marL="1600200" indent="-228600">
                <a:defRPr>
                  <a:solidFill>
                    <a:schemeClr val="tx1"/>
                  </a:solidFill>
                  <a:latin typeface="Tahoma" pitchFamily="34" charset="0"/>
                </a:defRPr>
              </a:lvl4pPr>
              <a:lvl5pPr marL="2057400" indent="-228600">
                <a:defRPr>
                  <a:solidFill>
                    <a:schemeClr val="tx1"/>
                  </a:solidFill>
                  <a:latin typeface="Tahoma" pitchFamily="34" charset="0"/>
                </a:defRPr>
              </a:lvl5pPr>
              <a:lvl6pPr marL="2514600" indent="-228600" eaLnBrk="0" fontAlgn="base" hangingPunct="0">
                <a:spcBef>
                  <a:spcPct val="0"/>
                </a:spcBef>
                <a:spcAft>
                  <a:spcPct val="0"/>
                </a:spcAft>
                <a:defRPr>
                  <a:solidFill>
                    <a:schemeClr val="tx1"/>
                  </a:solidFill>
                  <a:latin typeface="Tahoma" pitchFamily="34" charset="0"/>
                </a:defRPr>
              </a:lvl6pPr>
              <a:lvl7pPr marL="2971800" indent="-228600" eaLnBrk="0" fontAlgn="base" hangingPunct="0">
                <a:spcBef>
                  <a:spcPct val="0"/>
                </a:spcBef>
                <a:spcAft>
                  <a:spcPct val="0"/>
                </a:spcAft>
                <a:defRPr>
                  <a:solidFill>
                    <a:schemeClr val="tx1"/>
                  </a:solidFill>
                  <a:latin typeface="Tahoma" pitchFamily="34" charset="0"/>
                </a:defRPr>
              </a:lvl7pPr>
              <a:lvl8pPr marL="3429000" indent="-228600" eaLnBrk="0" fontAlgn="base" hangingPunct="0">
                <a:spcBef>
                  <a:spcPct val="0"/>
                </a:spcBef>
                <a:spcAft>
                  <a:spcPct val="0"/>
                </a:spcAft>
                <a:defRPr>
                  <a:solidFill>
                    <a:schemeClr val="tx1"/>
                  </a:solidFill>
                  <a:latin typeface="Tahoma" pitchFamily="34" charset="0"/>
                </a:defRPr>
              </a:lvl8pPr>
              <a:lvl9pPr marL="3886200" indent="-228600" eaLnBrk="0" fontAlgn="base" hangingPunct="0">
                <a:spcBef>
                  <a:spcPct val="0"/>
                </a:spcBef>
                <a:spcAft>
                  <a:spcPct val="0"/>
                </a:spcAft>
                <a:defRPr>
                  <a:solidFill>
                    <a:schemeClr val="tx1"/>
                  </a:solidFill>
                  <a:latin typeface="Tahoma" pitchFamily="34" charset="0"/>
                </a:defRPr>
              </a:lvl9pPr>
            </a:lstStyle>
            <a:p>
              <a:endParaRPr lang="en-US" altLang="en-US"/>
            </a:p>
          </p:txBody>
        </p:sp>
      </p:grpSp>
    </p:spTree>
    <p:extLst>
      <p:ext uri="{BB962C8B-B14F-4D97-AF65-F5344CB8AC3E}">
        <p14:creationId xmlns:p14="http://schemas.microsoft.com/office/powerpoint/2010/main" val="3246900674"/>
      </p:ext>
    </p:extLst>
  </p:cSld>
  <p:clrMapOvr>
    <a:masterClrMapping/>
  </p:clrMapOvr>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a:xfrm>
            <a:off x="0" y="274320"/>
            <a:ext cx="7476377" cy="696724"/>
          </a:xfrm>
        </p:spPr>
        <p:txBody>
          <a:bodyPr/>
          <a:lstStyle/>
          <a:p>
            <a:pPr algn="ctr" eaLnBrk="1" hangingPunct="1"/>
            <a:r>
              <a:rPr lang="en-US" altLang="en-US" sz="4000" b="1" dirty="0" smtClean="0">
                <a:solidFill>
                  <a:schemeClr val="bg1"/>
                </a:solidFill>
                <a:latin typeface="Calibri" panose="020F0502020204030204" pitchFamily="34" charset="0"/>
                <a:cs typeface="Calibri" panose="020F0502020204030204" pitchFamily="34" charset="0"/>
              </a:rPr>
              <a:t>Office Building </a:t>
            </a:r>
            <a:r>
              <a:rPr lang="en-US" altLang="en-US" sz="4000" b="1" dirty="0">
                <a:solidFill>
                  <a:schemeClr val="bg1"/>
                </a:solidFill>
                <a:latin typeface="Calibri" panose="020F0502020204030204" pitchFamily="34" charset="0"/>
                <a:cs typeface="Calibri" panose="020F0502020204030204" pitchFamily="34" charset="0"/>
              </a:rPr>
              <a:t>Modeling </a:t>
            </a:r>
            <a:r>
              <a:rPr lang="en-US" altLang="en-US" sz="4000" b="1" dirty="0" smtClean="0">
                <a:solidFill>
                  <a:schemeClr val="bg1"/>
                </a:solidFill>
                <a:latin typeface="Calibri" panose="020F0502020204030204" pitchFamily="34" charset="0"/>
                <a:cs typeface="Calibri" panose="020F0502020204030204" pitchFamily="34" charset="0"/>
              </a:rPr>
              <a:t>Results</a:t>
            </a:r>
          </a:p>
        </p:txBody>
      </p:sp>
      <p:sp>
        <p:nvSpPr>
          <p:cNvPr id="26627" name="Rectangle 3"/>
          <p:cNvSpPr>
            <a:spLocks noGrp="1" noChangeArrowheads="1"/>
          </p:cNvSpPr>
          <p:nvPr>
            <p:ph type="body" idx="1"/>
          </p:nvPr>
        </p:nvSpPr>
        <p:spPr>
          <a:xfrm>
            <a:off x="160479" y="1239140"/>
            <a:ext cx="8828410" cy="5328418"/>
          </a:xfrm>
        </p:spPr>
        <p:txBody>
          <a:bodyPr/>
          <a:lstStyle/>
          <a:p>
            <a:pPr eaLnBrk="1" hangingPunct="1">
              <a:spcBef>
                <a:spcPts val="0"/>
              </a:spcBef>
              <a:spcAft>
                <a:spcPts val="600"/>
              </a:spcAft>
              <a:buClr>
                <a:schemeClr val="tx1"/>
              </a:buClr>
            </a:pPr>
            <a:r>
              <a:rPr lang="en-US" altLang="en-US" sz="2800" b="1" dirty="0" smtClean="0">
                <a:solidFill>
                  <a:schemeClr val="tx1"/>
                </a:solidFill>
                <a:latin typeface="Calibri" panose="020F0502020204030204" pitchFamily="34" charset="0"/>
                <a:cs typeface="Calibri" panose="020F0502020204030204" pitchFamily="34" charset="0"/>
              </a:rPr>
              <a:t>3 building construction eras (1980s, 1990s, 2005)</a:t>
            </a:r>
          </a:p>
          <a:p>
            <a:pPr eaLnBrk="1" hangingPunct="1">
              <a:spcBef>
                <a:spcPts val="0"/>
              </a:spcBef>
              <a:spcAft>
                <a:spcPts val="1800"/>
              </a:spcAft>
              <a:buClr>
                <a:schemeClr val="tx1"/>
              </a:buClr>
            </a:pPr>
            <a:r>
              <a:rPr lang="en-US" altLang="en-US" sz="2800" b="1" dirty="0">
                <a:solidFill>
                  <a:schemeClr val="tx1"/>
                </a:solidFill>
                <a:latin typeface="Calibri" panose="020F0502020204030204" pitchFamily="34" charset="0"/>
                <a:cs typeface="Calibri" panose="020F0502020204030204" pitchFamily="34" charset="0"/>
              </a:rPr>
              <a:t>3 </a:t>
            </a:r>
            <a:r>
              <a:rPr lang="en-US" altLang="en-US" sz="2800" b="1" dirty="0" smtClean="0">
                <a:solidFill>
                  <a:schemeClr val="tx1"/>
                </a:solidFill>
                <a:latin typeface="Calibri" panose="020F0502020204030204" pitchFamily="34" charset="0"/>
                <a:cs typeface="Calibri" panose="020F0502020204030204" pitchFamily="34" charset="0"/>
              </a:rPr>
              <a:t>California climates </a:t>
            </a:r>
            <a:r>
              <a:rPr lang="en-US" altLang="en-US" sz="2800" b="1" dirty="0">
                <a:solidFill>
                  <a:schemeClr val="tx1"/>
                </a:solidFill>
                <a:latin typeface="Calibri" panose="020F0502020204030204" pitchFamily="34" charset="0"/>
                <a:cs typeface="Calibri" panose="020F0502020204030204" pitchFamily="34" charset="0"/>
              </a:rPr>
              <a:t>(Oakland, Pasadena, Sacramento)</a:t>
            </a:r>
          </a:p>
          <a:p>
            <a:pPr eaLnBrk="1" hangingPunct="1">
              <a:spcBef>
                <a:spcPts val="0"/>
              </a:spcBef>
              <a:spcAft>
                <a:spcPts val="600"/>
              </a:spcAft>
              <a:buClr>
                <a:schemeClr val="tx1"/>
              </a:buClr>
            </a:pPr>
            <a:r>
              <a:rPr lang="en-US" altLang="en-US" sz="2800" b="1" dirty="0" smtClean="0">
                <a:solidFill>
                  <a:schemeClr val="tx1"/>
                </a:solidFill>
                <a:latin typeface="Calibri" panose="020F0502020204030204" pitchFamily="34" charset="0"/>
                <a:cs typeface="Calibri" panose="020F0502020204030204" pitchFamily="34" charset="0"/>
              </a:rPr>
              <a:t>6 upstream + downstream supply leakage cases:</a:t>
            </a:r>
          </a:p>
          <a:p>
            <a:pPr lvl="1" eaLnBrk="1" hangingPunct="1">
              <a:spcBef>
                <a:spcPts val="0"/>
              </a:spcBef>
              <a:spcAft>
                <a:spcPts val="600"/>
              </a:spcAft>
              <a:buClr>
                <a:schemeClr val="tx1"/>
              </a:buClr>
            </a:pPr>
            <a:r>
              <a:rPr lang="en-US" altLang="en-US" b="1" dirty="0" smtClean="0">
                <a:solidFill>
                  <a:schemeClr val="tx1"/>
                </a:solidFill>
                <a:latin typeface="Calibri" panose="020F0502020204030204" pitchFamily="34" charset="0"/>
                <a:cs typeface="Calibri" panose="020F0502020204030204" pitchFamily="34" charset="0"/>
              </a:rPr>
              <a:t>from 5% to as much as 19% at </a:t>
            </a:r>
            <a:r>
              <a:rPr lang="en-US" altLang="en-US" b="1" u="sng" dirty="0" smtClean="0">
                <a:solidFill>
                  <a:schemeClr val="tx1"/>
                </a:solidFill>
                <a:latin typeface="Calibri" panose="020F0502020204030204" pitchFamily="34" charset="0"/>
                <a:cs typeface="Calibri" panose="020F0502020204030204" pitchFamily="34" charset="0"/>
              </a:rPr>
              <a:t>design</a:t>
            </a:r>
            <a:r>
              <a:rPr lang="en-US" altLang="en-US" b="1" dirty="0" smtClean="0">
                <a:solidFill>
                  <a:schemeClr val="tx1"/>
                </a:solidFill>
                <a:latin typeface="Calibri" panose="020F0502020204030204" pitchFamily="34" charset="0"/>
                <a:cs typeface="Calibri" panose="020F0502020204030204" pitchFamily="34" charset="0"/>
              </a:rPr>
              <a:t> conditions</a:t>
            </a:r>
          </a:p>
          <a:p>
            <a:pPr lvl="1" eaLnBrk="1" hangingPunct="1">
              <a:spcBef>
                <a:spcPts val="0"/>
              </a:spcBef>
              <a:spcAft>
                <a:spcPts val="1800"/>
              </a:spcAft>
              <a:buClr>
                <a:schemeClr val="tx1"/>
              </a:buClr>
            </a:pPr>
            <a:r>
              <a:rPr lang="en-US" altLang="en-US" b="1" dirty="0">
                <a:solidFill>
                  <a:schemeClr val="tx1"/>
                </a:solidFill>
                <a:latin typeface="Calibri" panose="020F0502020204030204" pitchFamily="34" charset="0"/>
                <a:cs typeface="Calibri" panose="020F0502020204030204" pitchFamily="34" charset="0"/>
              </a:rPr>
              <a:t>from 5% to as much as </a:t>
            </a:r>
            <a:r>
              <a:rPr lang="en-US" altLang="en-US" b="1" dirty="0" smtClean="0">
                <a:solidFill>
                  <a:schemeClr val="tx1"/>
                </a:solidFill>
                <a:latin typeface="Calibri" panose="020F0502020204030204" pitchFamily="34" charset="0"/>
                <a:cs typeface="Calibri" panose="020F0502020204030204" pitchFamily="34" charset="0"/>
              </a:rPr>
              <a:t>30% </a:t>
            </a:r>
            <a:r>
              <a:rPr lang="en-US" altLang="en-US" b="1" dirty="0">
                <a:solidFill>
                  <a:schemeClr val="tx1"/>
                </a:solidFill>
                <a:latin typeface="Calibri" panose="020F0502020204030204" pitchFamily="34" charset="0"/>
                <a:cs typeface="Calibri" panose="020F0502020204030204" pitchFamily="34" charset="0"/>
              </a:rPr>
              <a:t>at </a:t>
            </a:r>
            <a:r>
              <a:rPr lang="en-US" altLang="en-US" b="1" u="sng" dirty="0" smtClean="0">
                <a:solidFill>
                  <a:schemeClr val="tx1"/>
                </a:solidFill>
                <a:latin typeface="Calibri" panose="020F0502020204030204" pitchFamily="34" charset="0"/>
                <a:cs typeface="Calibri" panose="020F0502020204030204" pitchFamily="34" charset="0"/>
              </a:rPr>
              <a:t>operating</a:t>
            </a:r>
            <a:r>
              <a:rPr lang="en-US" altLang="en-US" b="1" dirty="0" smtClean="0">
                <a:solidFill>
                  <a:schemeClr val="tx1"/>
                </a:solidFill>
                <a:latin typeface="Calibri" panose="020F0502020204030204" pitchFamily="34" charset="0"/>
                <a:cs typeface="Calibri" panose="020F0502020204030204" pitchFamily="34" charset="0"/>
              </a:rPr>
              <a:t> conditions</a:t>
            </a:r>
          </a:p>
          <a:p>
            <a:pPr eaLnBrk="1" hangingPunct="1">
              <a:spcBef>
                <a:spcPts val="0"/>
              </a:spcBef>
              <a:spcAft>
                <a:spcPts val="600"/>
              </a:spcAft>
              <a:buClr>
                <a:schemeClr val="tx1"/>
              </a:buClr>
            </a:pPr>
            <a:r>
              <a:rPr lang="en-US" altLang="en-US" sz="2800" b="1" dirty="0" smtClean="0">
                <a:solidFill>
                  <a:schemeClr val="tx1"/>
                </a:solidFill>
                <a:latin typeface="Calibri" panose="020F0502020204030204" pitchFamily="34" charset="0"/>
                <a:cs typeface="Calibri" panose="020F0502020204030204" pitchFamily="34" charset="0"/>
              </a:rPr>
              <a:t>Results (maximum leakage cases):</a:t>
            </a:r>
          </a:p>
          <a:p>
            <a:pPr lvl="1" eaLnBrk="1" hangingPunct="1">
              <a:spcBef>
                <a:spcPts val="0"/>
              </a:spcBef>
              <a:spcAft>
                <a:spcPts val="600"/>
              </a:spcAft>
              <a:buClr>
                <a:schemeClr val="tx1"/>
              </a:buClr>
            </a:pPr>
            <a:r>
              <a:rPr lang="en-US" altLang="en-US" b="1" dirty="0" smtClean="0">
                <a:solidFill>
                  <a:schemeClr val="tx1"/>
                </a:solidFill>
                <a:latin typeface="Calibri" panose="020F0502020204030204" pitchFamily="34" charset="0"/>
                <a:cs typeface="Calibri" panose="020F0502020204030204" pitchFamily="34" charset="0"/>
              </a:rPr>
              <a:t>Fan </a:t>
            </a:r>
            <a:r>
              <a:rPr lang="en-US" altLang="en-US" b="1" dirty="0">
                <a:solidFill>
                  <a:schemeClr val="tx1"/>
                </a:solidFill>
                <a:latin typeface="Calibri" panose="020F0502020204030204" pitchFamily="34" charset="0"/>
                <a:cs typeface="Calibri" panose="020F0502020204030204" pitchFamily="34" charset="0"/>
              </a:rPr>
              <a:t>energy up </a:t>
            </a:r>
            <a:r>
              <a:rPr lang="en-US" altLang="en-US" b="1" u="sng" dirty="0" smtClean="0">
                <a:solidFill>
                  <a:schemeClr val="tx1"/>
                </a:solidFill>
                <a:latin typeface="Calibri" panose="020F0502020204030204" pitchFamily="34" charset="0"/>
                <a:cs typeface="Calibri" panose="020F0502020204030204" pitchFamily="34" charset="0"/>
              </a:rPr>
              <a:t>40 </a:t>
            </a:r>
            <a:r>
              <a:rPr lang="en-US" altLang="en-US" b="1" u="sng" dirty="0">
                <a:solidFill>
                  <a:schemeClr val="tx1"/>
                </a:solidFill>
                <a:latin typeface="Calibri" panose="020F0502020204030204" pitchFamily="34" charset="0"/>
                <a:cs typeface="Calibri" panose="020F0502020204030204" pitchFamily="34" charset="0"/>
              </a:rPr>
              <a:t>to 50%</a:t>
            </a:r>
          </a:p>
          <a:p>
            <a:pPr lvl="1" eaLnBrk="1" hangingPunct="1">
              <a:spcBef>
                <a:spcPts val="0"/>
              </a:spcBef>
              <a:spcAft>
                <a:spcPts val="600"/>
              </a:spcAft>
              <a:buClr>
                <a:schemeClr val="tx1"/>
              </a:buClr>
            </a:pPr>
            <a:r>
              <a:rPr lang="en-US" altLang="en-US" b="1" dirty="0">
                <a:solidFill>
                  <a:schemeClr val="tx1"/>
                </a:solidFill>
                <a:latin typeface="Calibri" panose="020F0502020204030204" pitchFamily="34" charset="0"/>
                <a:cs typeface="Calibri" panose="020F0502020204030204" pitchFamily="34" charset="0"/>
              </a:rPr>
              <a:t>HVAC system annual operating costs </a:t>
            </a:r>
            <a:r>
              <a:rPr lang="en-US" altLang="en-US" b="1" dirty="0" smtClean="0">
                <a:solidFill>
                  <a:schemeClr val="tx1"/>
                </a:solidFill>
                <a:latin typeface="Calibri" panose="020F0502020204030204" pitchFamily="34" charset="0"/>
                <a:cs typeface="Calibri" panose="020F0502020204030204" pitchFamily="34" charset="0"/>
              </a:rPr>
              <a:t>up </a:t>
            </a:r>
            <a:r>
              <a:rPr lang="en-US" altLang="en-US" b="1" u="sng" dirty="0" smtClean="0">
                <a:solidFill>
                  <a:schemeClr val="tx1"/>
                </a:solidFill>
                <a:latin typeface="Calibri" panose="020F0502020204030204" pitchFamily="34" charset="0"/>
                <a:cs typeface="Calibri" panose="020F0502020204030204" pitchFamily="34" charset="0"/>
              </a:rPr>
              <a:t>9 </a:t>
            </a:r>
            <a:r>
              <a:rPr lang="en-US" altLang="en-US" b="1" u="sng" dirty="0">
                <a:solidFill>
                  <a:schemeClr val="tx1"/>
                </a:solidFill>
                <a:latin typeface="Calibri" panose="020F0502020204030204" pitchFamily="34" charset="0"/>
                <a:cs typeface="Calibri" panose="020F0502020204030204" pitchFamily="34" charset="0"/>
              </a:rPr>
              <a:t>to 18% </a:t>
            </a:r>
            <a:r>
              <a:rPr lang="en-US" altLang="en-US" b="1" dirty="0">
                <a:solidFill>
                  <a:schemeClr val="tx1"/>
                </a:solidFill>
                <a:latin typeface="Calibri" panose="020F0502020204030204" pitchFamily="34" charset="0"/>
                <a:cs typeface="Calibri" panose="020F0502020204030204" pitchFamily="34" charset="0"/>
              </a:rPr>
              <a:t>($7,400 to $9,500) </a:t>
            </a:r>
            <a:r>
              <a:rPr lang="en-US" altLang="en-US" b="1" dirty="0" smtClean="0">
                <a:solidFill>
                  <a:schemeClr val="tx1"/>
                </a:solidFill>
                <a:latin typeface="Calibri" panose="020F0502020204030204" pitchFamily="34" charset="0"/>
                <a:cs typeface="Calibri" panose="020F0502020204030204" pitchFamily="34" charset="0"/>
              </a:rPr>
              <a:t>[year 2000 prices]</a:t>
            </a:r>
            <a:endParaRPr lang="en-US" altLang="en-US" b="1" dirty="0">
              <a:solidFill>
                <a:schemeClr val="tx1"/>
              </a:solidFill>
              <a:latin typeface="Calibri" panose="020F0502020204030204" pitchFamily="34" charset="0"/>
              <a:cs typeface="Calibri" panose="020F0502020204030204" pitchFamily="34" charset="0"/>
            </a:endParaRPr>
          </a:p>
          <a:p>
            <a:pPr lvl="1" eaLnBrk="1" hangingPunct="1">
              <a:spcBef>
                <a:spcPts val="0"/>
              </a:spcBef>
              <a:spcAft>
                <a:spcPts val="600"/>
              </a:spcAft>
              <a:buClr>
                <a:schemeClr val="tx1"/>
              </a:buClr>
            </a:pPr>
            <a:r>
              <a:rPr lang="en-US" altLang="en-US" b="1" dirty="0">
                <a:solidFill>
                  <a:schemeClr val="tx1"/>
                </a:solidFill>
                <a:latin typeface="Calibri" panose="020F0502020204030204" pitchFamily="34" charset="0"/>
                <a:cs typeface="Calibri" panose="020F0502020204030204" pitchFamily="34" charset="0"/>
              </a:rPr>
              <a:t>Simple payback period for sealing: about </a:t>
            </a:r>
            <a:r>
              <a:rPr lang="en-US" altLang="en-US" b="1" u="sng" dirty="0">
                <a:solidFill>
                  <a:schemeClr val="tx1"/>
                </a:solidFill>
                <a:latin typeface="Calibri" panose="020F0502020204030204" pitchFamily="34" charset="0"/>
                <a:cs typeface="Calibri" panose="020F0502020204030204" pitchFamily="34" charset="0"/>
              </a:rPr>
              <a:t>1.3 years</a:t>
            </a:r>
          </a:p>
        </p:txBody>
      </p:sp>
      <p:pic>
        <p:nvPicPr>
          <p:cNvPr id="97282"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476377" y="153681"/>
            <a:ext cx="1529601" cy="9211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583695164"/>
      </p:ext>
    </p:extLst>
  </p:cSld>
  <p:clrMapOvr>
    <a:masterClrMapping/>
  </p:clrMapOvr>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a:xfrm>
            <a:off x="0" y="274320"/>
            <a:ext cx="7905919" cy="722565"/>
          </a:xfrm>
        </p:spPr>
        <p:txBody>
          <a:bodyPr/>
          <a:lstStyle/>
          <a:p>
            <a:pPr algn="ctr" eaLnBrk="1" hangingPunct="1"/>
            <a:r>
              <a:rPr lang="en-US" sz="4000" b="1" dirty="0" smtClean="0">
                <a:solidFill>
                  <a:schemeClr val="bg1"/>
                </a:solidFill>
                <a:latin typeface="Calibri" panose="020F0502020204030204" pitchFamily="34" charset="0"/>
                <a:cs typeface="Calibri" panose="020F0502020204030204" pitchFamily="34" charset="0"/>
              </a:rPr>
              <a:t>Conclusion: What We Know Now</a:t>
            </a:r>
          </a:p>
        </p:txBody>
      </p:sp>
      <p:sp>
        <p:nvSpPr>
          <p:cNvPr id="29699" name="Rectangle 3"/>
          <p:cNvSpPr>
            <a:spLocks noGrp="1" noChangeArrowheads="1"/>
          </p:cNvSpPr>
          <p:nvPr>
            <p:ph type="body" idx="1"/>
          </p:nvPr>
        </p:nvSpPr>
        <p:spPr>
          <a:xfrm>
            <a:off x="347958" y="1399923"/>
            <a:ext cx="8580143" cy="5227454"/>
          </a:xfrm>
        </p:spPr>
        <p:txBody>
          <a:bodyPr/>
          <a:lstStyle/>
          <a:p>
            <a:pPr marL="533400" indent="-533400" eaLnBrk="1" hangingPunct="1">
              <a:spcBef>
                <a:spcPts val="0"/>
              </a:spcBef>
              <a:spcAft>
                <a:spcPts val="600"/>
              </a:spcAft>
              <a:buClr>
                <a:schemeClr val="tx1"/>
              </a:buClr>
            </a:pPr>
            <a:r>
              <a:rPr lang="en-US" sz="2800" b="1" dirty="0" smtClean="0">
                <a:solidFill>
                  <a:schemeClr val="tx1"/>
                </a:solidFill>
                <a:latin typeface="Calibri" panose="020F0502020204030204" pitchFamily="34" charset="0"/>
                <a:cs typeface="Calibri" panose="020F0502020204030204" pitchFamily="34" charset="0"/>
              </a:rPr>
              <a:t>System curves are not just a simple function of flow</a:t>
            </a:r>
            <a:endParaRPr lang="en-US" sz="2800" b="1" u="sng" dirty="0">
              <a:solidFill>
                <a:schemeClr val="tx1"/>
              </a:solidFill>
              <a:latin typeface="Calibri" panose="020F0502020204030204" pitchFamily="34" charset="0"/>
              <a:cs typeface="Calibri" panose="020F0502020204030204" pitchFamily="34" charset="0"/>
            </a:endParaRPr>
          </a:p>
          <a:p>
            <a:pPr marL="933450" lvl="1" indent="-533400" eaLnBrk="1" hangingPunct="1">
              <a:spcBef>
                <a:spcPts val="0"/>
              </a:spcBef>
              <a:spcAft>
                <a:spcPts val="1200"/>
              </a:spcAft>
              <a:buClr>
                <a:schemeClr val="tx1"/>
              </a:buClr>
            </a:pPr>
            <a:r>
              <a:rPr lang="en-US" sz="2400" b="1" dirty="0" smtClean="0">
                <a:solidFill>
                  <a:schemeClr val="tx1"/>
                </a:solidFill>
                <a:latin typeface="Calibri" panose="020F0502020204030204" pitchFamily="34" charset="0"/>
                <a:cs typeface="Calibri" panose="020F0502020204030204" pitchFamily="34" charset="0"/>
              </a:rPr>
              <a:t>Large errors can occur for pressure rise estimates</a:t>
            </a:r>
            <a:endParaRPr lang="en-US" sz="2400" b="1" u="sng" dirty="0">
              <a:solidFill>
                <a:schemeClr val="tx1"/>
              </a:solidFill>
              <a:latin typeface="Calibri" panose="020F0502020204030204" pitchFamily="34" charset="0"/>
              <a:cs typeface="Calibri" panose="020F0502020204030204" pitchFamily="34" charset="0"/>
            </a:endParaRPr>
          </a:p>
          <a:p>
            <a:pPr marL="533400" indent="-533400" eaLnBrk="1" hangingPunct="1">
              <a:spcBef>
                <a:spcPts val="0"/>
              </a:spcBef>
              <a:spcAft>
                <a:spcPts val="600"/>
              </a:spcAft>
              <a:buClr>
                <a:schemeClr val="tx1"/>
              </a:buClr>
            </a:pPr>
            <a:r>
              <a:rPr lang="en-US" sz="2800" b="1" dirty="0" smtClean="0">
                <a:solidFill>
                  <a:schemeClr val="tx1"/>
                </a:solidFill>
                <a:latin typeface="Calibri" panose="020F0502020204030204" pitchFamily="34" charset="0"/>
                <a:cs typeface="Calibri" panose="020F0502020204030204" pitchFamily="34" charset="0"/>
              </a:rPr>
              <a:t>Component and system efficiencies vary non-linearly</a:t>
            </a:r>
          </a:p>
          <a:p>
            <a:pPr marL="933450" lvl="1" indent="-533400" eaLnBrk="1" hangingPunct="1">
              <a:spcBef>
                <a:spcPts val="0"/>
              </a:spcBef>
              <a:spcAft>
                <a:spcPts val="1200"/>
              </a:spcAft>
              <a:buClr>
                <a:schemeClr val="tx1"/>
              </a:buClr>
            </a:pPr>
            <a:r>
              <a:rPr lang="en-US" sz="2400" b="1" dirty="0" smtClean="0">
                <a:solidFill>
                  <a:schemeClr val="tx1"/>
                </a:solidFill>
                <a:latin typeface="Calibri" panose="020F0502020204030204" pitchFamily="34" charset="0"/>
                <a:cs typeface="Calibri" panose="020F0502020204030204" pitchFamily="34" charset="0"/>
              </a:rPr>
              <a:t>Do not assume full-load efficiencies apply at part-load</a:t>
            </a:r>
            <a:endParaRPr lang="en-US" sz="2400" b="1" dirty="0">
              <a:solidFill>
                <a:schemeClr val="tx1"/>
              </a:solidFill>
              <a:latin typeface="Calibri" panose="020F0502020204030204" pitchFamily="34" charset="0"/>
              <a:cs typeface="Calibri" panose="020F0502020204030204" pitchFamily="34" charset="0"/>
            </a:endParaRPr>
          </a:p>
          <a:p>
            <a:pPr marL="533400" indent="-533400" eaLnBrk="1" hangingPunct="1">
              <a:spcBef>
                <a:spcPts val="0"/>
              </a:spcBef>
              <a:spcAft>
                <a:spcPts val="1200"/>
              </a:spcAft>
              <a:buClr>
                <a:schemeClr val="tx1"/>
              </a:buClr>
            </a:pPr>
            <a:r>
              <a:rPr lang="en-US" sz="2800" b="1" dirty="0" smtClean="0">
                <a:solidFill>
                  <a:schemeClr val="tx1"/>
                </a:solidFill>
                <a:latin typeface="Calibri" panose="020F0502020204030204" pitchFamily="34" charset="0"/>
                <a:cs typeface="Calibri" panose="020F0502020204030204" pitchFamily="34" charset="0"/>
              </a:rPr>
              <a:t>Systems should be designed to achieve minimum average input power at part-load conditions</a:t>
            </a:r>
            <a:endParaRPr lang="en-US" sz="2800" b="1" u="sng" dirty="0" smtClean="0">
              <a:solidFill>
                <a:schemeClr val="tx1"/>
              </a:solidFill>
              <a:latin typeface="Calibri" panose="020F0502020204030204" pitchFamily="34" charset="0"/>
              <a:cs typeface="Calibri" panose="020F0502020204030204" pitchFamily="34" charset="0"/>
            </a:endParaRPr>
          </a:p>
          <a:p>
            <a:pPr marL="533400" indent="-533400" eaLnBrk="1" hangingPunct="1">
              <a:spcBef>
                <a:spcPts val="0"/>
              </a:spcBef>
              <a:spcAft>
                <a:spcPts val="1200"/>
              </a:spcAft>
              <a:buClr>
                <a:schemeClr val="tx1"/>
              </a:buClr>
            </a:pPr>
            <a:r>
              <a:rPr lang="en-US" sz="2800" b="1" dirty="0" smtClean="0">
                <a:solidFill>
                  <a:schemeClr val="tx1"/>
                </a:solidFill>
                <a:latin typeface="Calibri" panose="020F0502020204030204" pitchFamily="34" charset="0"/>
                <a:cs typeface="Calibri" panose="020F0502020204030204" pitchFamily="34" charset="0"/>
              </a:rPr>
              <a:t>System air leakage can now be measured reliably</a:t>
            </a:r>
          </a:p>
          <a:p>
            <a:pPr marL="533400" indent="-533400" eaLnBrk="1" hangingPunct="1">
              <a:spcBef>
                <a:spcPts val="0"/>
              </a:spcBef>
              <a:spcAft>
                <a:spcPts val="600"/>
              </a:spcAft>
              <a:buClr>
                <a:schemeClr val="tx1"/>
              </a:buClr>
            </a:pPr>
            <a:r>
              <a:rPr lang="en-US" sz="2800" b="1" dirty="0" smtClean="0">
                <a:solidFill>
                  <a:schemeClr val="tx1"/>
                </a:solidFill>
                <a:latin typeface="Calibri" panose="020F0502020204030204" pitchFamily="34" charset="0"/>
                <a:cs typeface="Calibri" panose="020F0502020204030204" pitchFamily="34" charset="0"/>
              </a:rPr>
              <a:t>Duct static pressure reset can be implemented</a:t>
            </a:r>
            <a:br>
              <a:rPr lang="en-US" sz="2800" b="1" dirty="0" smtClean="0">
                <a:solidFill>
                  <a:schemeClr val="tx1"/>
                </a:solidFill>
                <a:latin typeface="Calibri" panose="020F0502020204030204" pitchFamily="34" charset="0"/>
                <a:cs typeface="Calibri" panose="020F0502020204030204" pitchFamily="34" charset="0"/>
              </a:rPr>
            </a:br>
            <a:r>
              <a:rPr lang="en-US" sz="2800" b="1" dirty="0" smtClean="0">
                <a:solidFill>
                  <a:schemeClr val="tx1"/>
                </a:solidFill>
                <a:latin typeface="Calibri" panose="020F0502020204030204" pitchFamily="34" charset="0"/>
                <a:cs typeface="Calibri" panose="020F0502020204030204" pitchFamily="34" charset="0"/>
              </a:rPr>
              <a:t>using diagnostic method</a:t>
            </a:r>
          </a:p>
          <a:p>
            <a:pPr marL="533400" indent="-533400" eaLnBrk="1" hangingPunct="1">
              <a:spcBef>
                <a:spcPts val="0"/>
              </a:spcBef>
              <a:spcAft>
                <a:spcPts val="1200"/>
              </a:spcAft>
              <a:buClr>
                <a:schemeClr val="tx1"/>
              </a:buClr>
            </a:pPr>
            <a:r>
              <a:rPr lang="en-US" sz="2800" b="1" u="sng" dirty="0" smtClean="0">
                <a:solidFill>
                  <a:schemeClr val="tx1"/>
                </a:solidFill>
                <a:latin typeface="Calibri" panose="020F0502020204030204" pitchFamily="34" charset="0"/>
                <a:cs typeface="Calibri" panose="020F0502020204030204" pitchFamily="34" charset="0"/>
              </a:rPr>
              <a:t>Whole-system view can save substantial energy</a:t>
            </a:r>
            <a:endParaRPr lang="en-US" sz="2800" b="1" u="sng" dirty="0">
              <a:solidFill>
                <a:schemeClr val="tx1"/>
              </a:solidFill>
              <a:latin typeface="Calibri" panose="020F0502020204030204" pitchFamily="34" charset="0"/>
              <a:cs typeface="Calibri" panose="020F0502020204030204" pitchFamily="34" charset="0"/>
            </a:endParaRPr>
          </a:p>
          <a:p>
            <a:pPr marL="533400" indent="-533400" eaLnBrk="1" hangingPunct="1"/>
            <a:endParaRPr lang="en-US" sz="2400" b="1" dirty="0" smtClean="0">
              <a:latin typeface="Calibri" panose="020F0502020204030204" pitchFamily="34" charset="0"/>
              <a:cs typeface="Calibri" panose="020F0502020204030204" pitchFamily="34" charset="0"/>
            </a:endParaRPr>
          </a:p>
        </p:txBody>
      </p:sp>
      <p:pic>
        <p:nvPicPr>
          <p:cNvPr id="29700" name="Picture 4" descr="arrows4"/>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873551" y="69276"/>
            <a:ext cx="1095647" cy="1097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43860913"/>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a:xfrm>
            <a:off x="0" y="274320"/>
            <a:ext cx="7905919" cy="722565"/>
          </a:xfrm>
        </p:spPr>
        <p:txBody>
          <a:bodyPr/>
          <a:lstStyle/>
          <a:p>
            <a:pPr algn="ctr" eaLnBrk="1" hangingPunct="1"/>
            <a:r>
              <a:rPr lang="en-US" sz="4000" b="1" dirty="0" smtClean="0">
                <a:solidFill>
                  <a:schemeClr val="bg1"/>
                </a:solidFill>
                <a:latin typeface="Calibri" panose="020F0502020204030204" pitchFamily="34" charset="0"/>
                <a:cs typeface="Calibri" panose="020F0502020204030204" pitchFamily="34" charset="0"/>
              </a:rPr>
              <a:t>Conclusion: What’s Still Needed?</a:t>
            </a:r>
          </a:p>
        </p:txBody>
      </p:sp>
      <p:sp>
        <p:nvSpPr>
          <p:cNvPr id="29699" name="Rectangle 3"/>
          <p:cNvSpPr>
            <a:spLocks noGrp="1" noChangeArrowheads="1"/>
          </p:cNvSpPr>
          <p:nvPr>
            <p:ph type="body" idx="1"/>
          </p:nvPr>
        </p:nvSpPr>
        <p:spPr>
          <a:xfrm>
            <a:off x="347958" y="1399923"/>
            <a:ext cx="8580143" cy="5227454"/>
          </a:xfrm>
        </p:spPr>
        <p:txBody>
          <a:bodyPr/>
          <a:lstStyle/>
          <a:p>
            <a:pPr marL="533400" indent="-533400" eaLnBrk="1" hangingPunct="1">
              <a:spcBef>
                <a:spcPts val="0"/>
              </a:spcBef>
              <a:spcAft>
                <a:spcPts val="1200"/>
              </a:spcAft>
              <a:buClr>
                <a:schemeClr val="tx1"/>
              </a:buClr>
            </a:pPr>
            <a:r>
              <a:rPr lang="en-US" sz="2800" b="1" dirty="0" smtClean="0">
                <a:solidFill>
                  <a:schemeClr val="tx1"/>
                </a:solidFill>
                <a:latin typeface="Calibri" panose="020F0502020204030204" pitchFamily="34" charset="0"/>
                <a:cs typeface="Calibri" panose="020F0502020204030204" pitchFamily="34" charset="0"/>
              </a:rPr>
              <a:t>Simple</a:t>
            </a:r>
            <a:r>
              <a:rPr lang="en-US" sz="2800" b="1" dirty="0">
                <a:solidFill>
                  <a:schemeClr val="tx1"/>
                </a:solidFill>
                <a:latin typeface="Calibri" panose="020F0502020204030204" pitchFamily="34" charset="0"/>
                <a:cs typeface="Calibri" panose="020F0502020204030204" pitchFamily="34" charset="0"/>
              </a:rPr>
              <a:t>, reliable </a:t>
            </a:r>
            <a:r>
              <a:rPr lang="en-US" sz="2800" b="1" u="sng" dirty="0">
                <a:solidFill>
                  <a:schemeClr val="tx1"/>
                </a:solidFill>
                <a:latin typeface="Calibri" panose="020F0502020204030204" pitchFamily="34" charset="0"/>
                <a:cs typeface="Calibri" panose="020F0502020204030204" pitchFamily="34" charset="0"/>
              </a:rPr>
              <a:t>diagnostic/analysis </a:t>
            </a:r>
            <a:r>
              <a:rPr lang="en-US" sz="2800" b="1" u="sng" dirty="0" smtClean="0">
                <a:solidFill>
                  <a:schemeClr val="tx1"/>
                </a:solidFill>
                <a:latin typeface="Calibri" panose="020F0502020204030204" pitchFamily="34" charset="0"/>
                <a:cs typeface="Calibri" panose="020F0502020204030204" pitchFamily="34" charset="0"/>
              </a:rPr>
              <a:t>“tools”</a:t>
            </a:r>
            <a:endParaRPr lang="en-US" sz="2800" b="1" u="sng" dirty="0">
              <a:solidFill>
                <a:schemeClr val="tx1"/>
              </a:solidFill>
              <a:latin typeface="Calibri" panose="020F0502020204030204" pitchFamily="34" charset="0"/>
              <a:cs typeface="Calibri" panose="020F0502020204030204" pitchFamily="34" charset="0"/>
            </a:endParaRPr>
          </a:p>
          <a:p>
            <a:pPr marL="533400" indent="-533400" eaLnBrk="1" hangingPunct="1">
              <a:spcBef>
                <a:spcPts val="0"/>
              </a:spcBef>
              <a:spcAft>
                <a:spcPts val="1200"/>
              </a:spcAft>
              <a:buClr>
                <a:schemeClr val="tx1"/>
              </a:buClr>
            </a:pPr>
            <a:r>
              <a:rPr lang="en-US" sz="2800" b="1" dirty="0">
                <a:solidFill>
                  <a:schemeClr val="tx1"/>
                </a:solidFill>
                <a:latin typeface="Calibri" panose="020F0502020204030204" pitchFamily="34" charset="0"/>
                <a:cs typeface="Calibri" panose="020F0502020204030204" pitchFamily="34" charset="0"/>
              </a:rPr>
              <a:t>Measurement device </a:t>
            </a:r>
            <a:r>
              <a:rPr lang="en-US" sz="2800" b="1" u="sng" dirty="0">
                <a:solidFill>
                  <a:schemeClr val="tx1"/>
                </a:solidFill>
                <a:latin typeface="Calibri" panose="020F0502020204030204" pitchFamily="34" charset="0"/>
                <a:cs typeface="Calibri" panose="020F0502020204030204" pitchFamily="34" charset="0"/>
              </a:rPr>
              <a:t>calibration standards</a:t>
            </a:r>
          </a:p>
          <a:p>
            <a:pPr marL="533400" indent="-533400" eaLnBrk="1" hangingPunct="1">
              <a:spcBef>
                <a:spcPts val="0"/>
              </a:spcBef>
              <a:spcAft>
                <a:spcPts val="1200"/>
              </a:spcAft>
              <a:buClr>
                <a:schemeClr val="tx1"/>
              </a:buClr>
            </a:pPr>
            <a:r>
              <a:rPr lang="en-US" sz="2800" b="1" dirty="0" smtClean="0">
                <a:solidFill>
                  <a:schemeClr val="tx1"/>
                </a:solidFill>
                <a:latin typeface="Calibri" panose="020F0502020204030204" pitchFamily="34" charset="0"/>
                <a:cs typeface="Calibri" panose="020F0502020204030204" pitchFamily="34" charset="0"/>
              </a:rPr>
              <a:t>Field </a:t>
            </a:r>
            <a:r>
              <a:rPr lang="en-US" sz="2800" b="1" dirty="0">
                <a:solidFill>
                  <a:schemeClr val="tx1"/>
                </a:solidFill>
                <a:latin typeface="Calibri" panose="020F0502020204030204" pitchFamily="34" charset="0"/>
                <a:cs typeface="Calibri" panose="020F0502020204030204" pitchFamily="34" charset="0"/>
              </a:rPr>
              <a:t>tests of </a:t>
            </a:r>
            <a:r>
              <a:rPr lang="en-US" sz="2800" b="1" u="sng" dirty="0">
                <a:solidFill>
                  <a:schemeClr val="tx1"/>
                </a:solidFill>
                <a:latin typeface="Calibri" panose="020F0502020204030204" pitchFamily="34" charset="0"/>
                <a:cs typeface="Calibri" panose="020F0502020204030204" pitchFamily="34" charset="0"/>
              </a:rPr>
              <a:t>combined</a:t>
            </a:r>
            <a:r>
              <a:rPr lang="en-US" sz="2800" b="1" dirty="0">
                <a:solidFill>
                  <a:schemeClr val="tx1"/>
                </a:solidFill>
                <a:latin typeface="Calibri" panose="020F0502020204030204" pitchFamily="34" charset="0"/>
                <a:cs typeface="Calibri" panose="020F0502020204030204" pitchFamily="34" charset="0"/>
              </a:rPr>
              <a:t> retrofit opportunities</a:t>
            </a:r>
            <a:endParaRPr lang="en-US" sz="2400" b="1" dirty="0">
              <a:solidFill>
                <a:schemeClr val="tx1"/>
              </a:solidFill>
              <a:latin typeface="Calibri" panose="020F0502020204030204" pitchFamily="34" charset="0"/>
              <a:cs typeface="Calibri" panose="020F0502020204030204" pitchFamily="34" charset="0"/>
            </a:endParaRPr>
          </a:p>
          <a:p>
            <a:pPr marL="933450" lvl="1" indent="-533400" eaLnBrk="1" hangingPunct="1">
              <a:spcBef>
                <a:spcPts val="0"/>
              </a:spcBef>
              <a:spcAft>
                <a:spcPts val="1200"/>
              </a:spcAft>
              <a:buClr>
                <a:schemeClr val="tx1"/>
              </a:buClr>
            </a:pPr>
            <a:r>
              <a:rPr lang="en-US" sz="2400" b="1" dirty="0">
                <a:solidFill>
                  <a:schemeClr val="tx1"/>
                </a:solidFill>
                <a:latin typeface="Calibri" panose="020F0502020204030204" pitchFamily="34" charset="0"/>
                <a:cs typeface="Calibri" panose="020F0502020204030204" pitchFamily="34" charset="0"/>
              </a:rPr>
              <a:t>Reduce system flows/leaks/pressures</a:t>
            </a:r>
          </a:p>
          <a:p>
            <a:pPr marL="933450" lvl="1" indent="-533400" eaLnBrk="1" hangingPunct="1">
              <a:spcBef>
                <a:spcPts val="0"/>
              </a:spcBef>
              <a:spcAft>
                <a:spcPts val="1200"/>
              </a:spcAft>
              <a:buClr>
                <a:schemeClr val="tx1"/>
              </a:buClr>
            </a:pPr>
            <a:r>
              <a:rPr lang="en-US" sz="2400" b="1" dirty="0">
                <a:solidFill>
                  <a:schemeClr val="tx1"/>
                </a:solidFill>
                <a:latin typeface="Calibri" panose="020F0502020204030204" pitchFamily="34" charset="0"/>
                <a:cs typeface="Calibri" panose="020F0502020204030204" pitchFamily="34" charset="0"/>
              </a:rPr>
              <a:t>Improve component efficiencies and sizing</a:t>
            </a:r>
          </a:p>
          <a:p>
            <a:pPr marL="533400" indent="-533400" eaLnBrk="1" hangingPunct="1">
              <a:spcBef>
                <a:spcPts val="0"/>
              </a:spcBef>
              <a:spcAft>
                <a:spcPts val="1200"/>
              </a:spcAft>
              <a:buClr>
                <a:schemeClr val="tx1"/>
              </a:buClr>
            </a:pPr>
            <a:r>
              <a:rPr lang="en-US" sz="2800" b="1" dirty="0" smtClean="0">
                <a:solidFill>
                  <a:schemeClr val="tx1"/>
                </a:solidFill>
                <a:latin typeface="Calibri" panose="020F0502020204030204" pitchFamily="34" charset="0"/>
                <a:cs typeface="Calibri" panose="020F0502020204030204" pitchFamily="34" charset="0"/>
              </a:rPr>
              <a:t>Computer </a:t>
            </a:r>
            <a:r>
              <a:rPr lang="en-US" sz="2800" b="1" dirty="0">
                <a:solidFill>
                  <a:schemeClr val="tx1"/>
                </a:solidFill>
                <a:latin typeface="Calibri" panose="020F0502020204030204" pitchFamily="34" charset="0"/>
                <a:cs typeface="Calibri" panose="020F0502020204030204" pitchFamily="34" charset="0"/>
              </a:rPr>
              <a:t>models: </a:t>
            </a:r>
            <a:r>
              <a:rPr lang="en-US" sz="2800" b="1" u="sng" dirty="0">
                <a:solidFill>
                  <a:schemeClr val="tx1"/>
                </a:solidFill>
                <a:latin typeface="Calibri" panose="020F0502020204030204" pitchFamily="34" charset="0"/>
                <a:cs typeface="Calibri" panose="020F0502020204030204" pitchFamily="34" charset="0"/>
              </a:rPr>
              <a:t>validate</a:t>
            </a:r>
            <a:r>
              <a:rPr lang="en-US" sz="2800" b="1" dirty="0">
                <a:solidFill>
                  <a:schemeClr val="tx1"/>
                </a:solidFill>
                <a:latin typeface="Calibri" panose="020F0502020204030204" pitchFamily="34" charset="0"/>
                <a:cs typeface="Calibri" panose="020F0502020204030204" pitchFamily="34" charset="0"/>
              </a:rPr>
              <a:t>, </a:t>
            </a:r>
            <a:r>
              <a:rPr lang="en-US" sz="2800" b="1" u="sng" dirty="0">
                <a:solidFill>
                  <a:schemeClr val="tx1"/>
                </a:solidFill>
                <a:latin typeface="Calibri" panose="020F0502020204030204" pitchFamily="34" charset="0"/>
                <a:cs typeface="Calibri" panose="020F0502020204030204" pitchFamily="34" charset="0"/>
              </a:rPr>
              <a:t>extend test </a:t>
            </a:r>
            <a:r>
              <a:rPr lang="en-US" sz="2800" b="1" u="sng" dirty="0" smtClean="0">
                <a:solidFill>
                  <a:schemeClr val="tx1"/>
                </a:solidFill>
                <a:latin typeface="Calibri" panose="020F0502020204030204" pitchFamily="34" charset="0"/>
                <a:cs typeface="Calibri" panose="020F0502020204030204" pitchFamily="34" charset="0"/>
              </a:rPr>
              <a:t>results</a:t>
            </a:r>
          </a:p>
          <a:p>
            <a:pPr marL="533400" indent="-533400" eaLnBrk="1" hangingPunct="1">
              <a:spcBef>
                <a:spcPts val="0"/>
              </a:spcBef>
              <a:spcAft>
                <a:spcPts val="1200"/>
              </a:spcAft>
              <a:buClr>
                <a:schemeClr val="tx1"/>
              </a:buClr>
            </a:pPr>
            <a:r>
              <a:rPr lang="en-US" sz="2800" b="1" dirty="0">
                <a:solidFill>
                  <a:schemeClr val="tx1"/>
                </a:solidFill>
                <a:latin typeface="Calibri" panose="020F0502020204030204" pitchFamily="34" charset="0"/>
                <a:cs typeface="Calibri" panose="020F0502020204030204" pitchFamily="34" charset="0"/>
              </a:rPr>
              <a:t>“Low power” system </a:t>
            </a:r>
            <a:r>
              <a:rPr lang="en-US" sz="2800" b="1" u="sng" dirty="0">
                <a:solidFill>
                  <a:schemeClr val="tx1"/>
                </a:solidFill>
                <a:latin typeface="Calibri" panose="020F0502020204030204" pitchFamily="34" charset="0"/>
                <a:cs typeface="Calibri" panose="020F0502020204030204" pitchFamily="34" charset="0"/>
              </a:rPr>
              <a:t>specs &amp; install procedures</a:t>
            </a:r>
            <a:br>
              <a:rPr lang="en-US" sz="2800" b="1" u="sng" dirty="0">
                <a:solidFill>
                  <a:schemeClr val="tx1"/>
                </a:solidFill>
                <a:latin typeface="Calibri" panose="020F0502020204030204" pitchFamily="34" charset="0"/>
                <a:cs typeface="Calibri" panose="020F0502020204030204" pitchFamily="34" charset="0"/>
              </a:rPr>
            </a:br>
            <a:r>
              <a:rPr lang="en-US" sz="2800" b="1" dirty="0">
                <a:solidFill>
                  <a:schemeClr val="tx1"/>
                </a:solidFill>
                <a:latin typeface="Calibri" panose="020F0502020204030204" pitchFamily="34" charset="0"/>
                <a:cs typeface="Calibri" panose="020F0502020204030204" pitchFamily="34" charset="0"/>
              </a:rPr>
              <a:t> (ultimately eliminate in-situ testing?)</a:t>
            </a:r>
          </a:p>
          <a:p>
            <a:pPr marL="533400" indent="-533400" eaLnBrk="1" hangingPunct="1">
              <a:spcBef>
                <a:spcPts val="0"/>
              </a:spcBef>
              <a:spcAft>
                <a:spcPts val="1200"/>
              </a:spcAft>
              <a:buClr>
                <a:schemeClr val="tx1"/>
              </a:buClr>
            </a:pPr>
            <a:r>
              <a:rPr lang="en-US" sz="2800" b="1" dirty="0" smtClean="0">
                <a:solidFill>
                  <a:schemeClr val="tx1"/>
                </a:solidFill>
                <a:latin typeface="Calibri" panose="020F0502020204030204" pitchFamily="34" charset="0"/>
                <a:cs typeface="Calibri" panose="020F0502020204030204" pitchFamily="34" charset="0"/>
              </a:rPr>
              <a:t>Air-handling </a:t>
            </a:r>
            <a:r>
              <a:rPr lang="en-US" sz="2800" b="1" dirty="0">
                <a:solidFill>
                  <a:schemeClr val="tx1"/>
                </a:solidFill>
                <a:latin typeface="Calibri" panose="020F0502020204030204" pitchFamily="34" charset="0"/>
                <a:cs typeface="Calibri" panose="020F0502020204030204" pitchFamily="34" charset="0"/>
              </a:rPr>
              <a:t>system commissioning </a:t>
            </a:r>
            <a:r>
              <a:rPr lang="en-US" sz="2800" b="1" u="sng" dirty="0" smtClean="0">
                <a:solidFill>
                  <a:schemeClr val="tx1"/>
                </a:solidFill>
                <a:latin typeface="Calibri" panose="020F0502020204030204" pitchFamily="34" charset="0"/>
                <a:cs typeface="Calibri" panose="020F0502020204030204" pitchFamily="34" charset="0"/>
              </a:rPr>
              <a:t>guidelines</a:t>
            </a:r>
            <a:endParaRPr lang="en-US" sz="2800" b="1" u="sng" dirty="0">
              <a:solidFill>
                <a:schemeClr val="tx1"/>
              </a:solidFill>
              <a:latin typeface="Calibri" panose="020F0502020204030204" pitchFamily="34" charset="0"/>
              <a:cs typeface="Calibri" panose="020F0502020204030204" pitchFamily="34" charset="0"/>
            </a:endParaRPr>
          </a:p>
          <a:p>
            <a:pPr marL="533400" indent="-533400" eaLnBrk="1" hangingPunct="1"/>
            <a:endParaRPr lang="en-US" sz="2400" b="1" dirty="0" smtClean="0">
              <a:latin typeface="Calibri" panose="020F0502020204030204" pitchFamily="34" charset="0"/>
              <a:cs typeface="Calibri" panose="020F0502020204030204" pitchFamily="34" charset="0"/>
            </a:endParaRPr>
          </a:p>
        </p:txBody>
      </p:sp>
      <p:pic>
        <p:nvPicPr>
          <p:cNvPr id="29700" name="Picture 4" descr="arrows4"/>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873551" y="69276"/>
            <a:ext cx="1095647" cy="1097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a:xfrm>
            <a:off x="0" y="274320"/>
            <a:ext cx="9143999" cy="702343"/>
          </a:xfrm>
        </p:spPr>
        <p:txBody>
          <a:bodyPr/>
          <a:lstStyle/>
          <a:p>
            <a:pPr algn="ctr" eaLnBrk="1" hangingPunct="1"/>
            <a:r>
              <a:rPr lang="en-US" sz="4000" b="1" dirty="0" smtClean="0">
                <a:solidFill>
                  <a:schemeClr val="bg1"/>
                </a:solidFill>
                <a:latin typeface="Calibri" panose="020F0502020204030204" pitchFamily="34" charset="0"/>
                <a:cs typeface="Calibri" panose="020F0502020204030204" pitchFamily="34" charset="0"/>
              </a:rPr>
              <a:t>Bibliography</a:t>
            </a:r>
          </a:p>
        </p:txBody>
      </p:sp>
      <p:sp>
        <p:nvSpPr>
          <p:cNvPr id="29699" name="Rectangle 3"/>
          <p:cNvSpPr>
            <a:spLocks noGrp="1" noChangeArrowheads="1"/>
          </p:cNvSpPr>
          <p:nvPr>
            <p:ph type="body" idx="1"/>
          </p:nvPr>
        </p:nvSpPr>
        <p:spPr>
          <a:xfrm>
            <a:off x="145657" y="1416106"/>
            <a:ext cx="8852686" cy="5211271"/>
          </a:xfrm>
        </p:spPr>
        <p:txBody>
          <a:bodyPr/>
          <a:lstStyle/>
          <a:p>
            <a:pPr eaLnBrk="1" hangingPunct="1">
              <a:spcBef>
                <a:spcPts val="0"/>
              </a:spcBef>
              <a:spcAft>
                <a:spcPts val="1200"/>
              </a:spcAft>
              <a:buClr>
                <a:schemeClr val="tx1"/>
              </a:buClr>
              <a:buSzPct val="100000"/>
              <a:buFont typeface="+mj-lt"/>
              <a:buAutoNum type="arabicPeriod"/>
            </a:pPr>
            <a:r>
              <a:rPr lang="en-US" sz="1400" b="1" dirty="0" smtClean="0">
                <a:solidFill>
                  <a:schemeClr val="tx1"/>
                </a:solidFill>
              </a:rPr>
              <a:t>Sherman, M.H. and C.P. Wray. 2010. “Parametric System Curves: Correlations between Fan Pressure Rise and Flow for Large Commercial Buildings”. Lawrence Berkeley National Laboratory Report, LBNL-3542E.</a:t>
            </a:r>
          </a:p>
          <a:p>
            <a:pPr eaLnBrk="1" hangingPunct="1">
              <a:spcBef>
                <a:spcPts val="0"/>
              </a:spcBef>
              <a:spcAft>
                <a:spcPts val="1200"/>
              </a:spcAft>
              <a:buClr>
                <a:schemeClr val="tx1"/>
              </a:buClr>
              <a:buSzPct val="100000"/>
              <a:buFont typeface="+mj-lt"/>
              <a:buAutoNum type="arabicPeriod"/>
            </a:pPr>
            <a:r>
              <a:rPr lang="en-US" sz="1400" b="1" dirty="0" smtClean="0">
                <a:solidFill>
                  <a:schemeClr val="tx1"/>
                </a:solidFill>
              </a:rPr>
              <a:t>Wray, C.P. 2010. “</a:t>
            </a:r>
            <a:r>
              <a:rPr lang="en-US" sz="1400" b="1" dirty="0" err="1" smtClean="0">
                <a:solidFill>
                  <a:schemeClr val="tx1"/>
                </a:solidFill>
              </a:rPr>
              <a:t>EnergyPlus</a:t>
            </a:r>
            <a:r>
              <a:rPr lang="en-US" sz="1400" b="1" dirty="0" smtClean="0">
                <a:solidFill>
                  <a:schemeClr val="tx1"/>
                </a:solidFill>
              </a:rPr>
              <a:t> Engineering Reference: Component Fan Model”. Board of Trustees of the University of Illinois and Regents of the University of California through the Ernest Orlando Lawrence Berkeley National Laboratory, October 2010. pp. 675-691.</a:t>
            </a:r>
          </a:p>
          <a:p>
            <a:pPr eaLnBrk="1" hangingPunct="1">
              <a:spcBef>
                <a:spcPts val="0"/>
              </a:spcBef>
              <a:spcAft>
                <a:spcPts val="1200"/>
              </a:spcAft>
              <a:buClr>
                <a:schemeClr val="tx1"/>
              </a:buClr>
              <a:buSzPct val="100000"/>
              <a:buFont typeface="+mj-lt"/>
              <a:buAutoNum type="arabicPeriod"/>
            </a:pPr>
            <a:r>
              <a:rPr lang="en-US" sz="1400" b="1" dirty="0" smtClean="0">
                <a:solidFill>
                  <a:schemeClr val="tx1"/>
                </a:solidFill>
              </a:rPr>
              <a:t>Krukowski, A. </a:t>
            </a:r>
            <a:r>
              <a:rPr lang="en-US" sz="1400" b="1" dirty="0">
                <a:solidFill>
                  <a:schemeClr val="tx1"/>
                </a:solidFill>
              </a:rPr>
              <a:t>and C. Wray. </a:t>
            </a:r>
            <a:r>
              <a:rPr lang="en-US" sz="1400" b="1" dirty="0" smtClean="0">
                <a:solidFill>
                  <a:schemeClr val="tx1"/>
                </a:solidFill>
              </a:rPr>
              <a:t>2013. “Standardizing </a:t>
            </a:r>
            <a:r>
              <a:rPr lang="en-US" sz="1400" b="1" dirty="0">
                <a:solidFill>
                  <a:schemeClr val="tx1"/>
                </a:solidFill>
              </a:rPr>
              <a:t>Data for VFD Efficiency”. ASHRAE Journal, Vol. 55, No. 6, 2013.</a:t>
            </a:r>
          </a:p>
          <a:p>
            <a:pPr eaLnBrk="1" hangingPunct="1">
              <a:spcBef>
                <a:spcPts val="0"/>
              </a:spcBef>
              <a:spcAft>
                <a:spcPts val="1200"/>
              </a:spcAft>
              <a:buClr>
                <a:schemeClr val="tx1"/>
              </a:buClr>
              <a:buSzPct val="100000"/>
              <a:buFont typeface="+mj-lt"/>
              <a:buAutoNum type="arabicPeriod"/>
            </a:pPr>
            <a:r>
              <a:rPr lang="en-US" sz="1400" b="1" dirty="0">
                <a:solidFill>
                  <a:schemeClr val="tx1"/>
                </a:solidFill>
              </a:rPr>
              <a:t>Wray, C.P., R.C. Diamond, and M.H. Sherman. 2005. “Rationale for Measuring Duct Leakage Flows in Large Commercial Buildings”. Proceedings - 26th AIVC Conference, Brussels, Belgium, September. LBNL-58252.</a:t>
            </a:r>
          </a:p>
          <a:p>
            <a:pPr eaLnBrk="1" hangingPunct="1">
              <a:spcBef>
                <a:spcPts val="0"/>
              </a:spcBef>
              <a:spcAft>
                <a:spcPts val="1200"/>
              </a:spcAft>
              <a:buClr>
                <a:schemeClr val="tx1"/>
              </a:buClr>
              <a:buSzPct val="100000"/>
              <a:buFont typeface="+mj-lt"/>
              <a:buAutoNum type="arabicPeriod"/>
            </a:pPr>
            <a:r>
              <a:rPr lang="en-US" sz="1400" b="1" dirty="0">
                <a:solidFill>
                  <a:schemeClr val="tx1"/>
                </a:solidFill>
              </a:rPr>
              <a:t>ASHRAE. 2018. Standard 215: Method of Test to Determine Leakage of Operating HVAC Air-Distribution Systems.</a:t>
            </a:r>
          </a:p>
          <a:p>
            <a:pPr eaLnBrk="1" hangingPunct="1">
              <a:spcBef>
                <a:spcPts val="0"/>
              </a:spcBef>
              <a:spcAft>
                <a:spcPts val="1200"/>
              </a:spcAft>
              <a:buClr>
                <a:schemeClr val="tx1"/>
              </a:buClr>
              <a:buSzPct val="100000"/>
              <a:buFont typeface="+mj-lt"/>
              <a:buAutoNum type="arabicPeriod"/>
            </a:pPr>
            <a:r>
              <a:rPr lang="en-US" sz="1400" b="1" dirty="0" smtClean="0">
                <a:solidFill>
                  <a:schemeClr val="tx1"/>
                </a:solidFill>
              </a:rPr>
              <a:t>Diamond</a:t>
            </a:r>
            <a:r>
              <a:rPr lang="en-US" sz="1400" b="1" dirty="0">
                <a:solidFill>
                  <a:schemeClr val="tx1"/>
                </a:solidFill>
              </a:rPr>
              <a:t>, R.C., C.P. Wray, D.J. Dickerhoff, N.E. Matson, and D.M. Wang. 2003. “Thermal Distribution Systems in Commercial Buildings”. Lawrence Berkeley National Laboratory Report, LBNL-51860.</a:t>
            </a:r>
          </a:p>
          <a:p>
            <a:pPr eaLnBrk="1" hangingPunct="1">
              <a:spcBef>
                <a:spcPts val="0"/>
              </a:spcBef>
              <a:spcAft>
                <a:spcPts val="0"/>
              </a:spcAft>
              <a:buClr>
                <a:schemeClr val="tx1"/>
              </a:buClr>
              <a:buSzPct val="100000"/>
              <a:buFont typeface="+mj-lt"/>
              <a:buAutoNum type="arabicPeriod"/>
            </a:pPr>
            <a:r>
              <a:rPr lang="en-US" sz="1400" b="1" dirty="0">
                <a:solidFill>
                  <a:schemeClr val="tx1"/>
                </a:solidFill>
              </a:rPr>
              <a:t>Wray, C.P. and N.E. Matson. 2003. “Duct Leakage Impacts on VAV System Performance in California Large Commercial Buildings”. Lawrence Berkeley National Laboratory Report, LBNL-53605.</a:t>
            </a:r>
          </a:p>
        </p:txBody>
      </p:sp>
    </p:spTree>
    <p:extLst>
      <p:ext uri="{BB962C8B-B14F-4D97-AF65-F5344CB8AC3E}">
        <p14:creationId xmlns:p14="http://schemas.microsoft.com/office/powerpoint/2010/main" val="1913307386"/>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a:xfrm>
            <a:off x="0" y="274320"/>
            <a:ext cx="9143999" cy="702343"/>
          </a:xfrm>
        </p:spPr>
        <p:txBody>
          <a:bodyPr/>
          <a:lstStyle/>
          <a:p>
            <a:pPr algn="ctr" eaLnBrk="1" hangingPunct="1"/>
            <a:r>
              <a:rPr lang="en-US" sz="4000" b="1" dirty="0" smtClean="0">
                <a:solidFill>
                  <a:schemeClr val="bg1"/>
                </a:solidFill>
                <a:latin typeface="Calibri" panose="020F0502020204030204" pitchFamily="34" charset="0"/>
                <a:cs typeface="Calibri" panose="020F0502020204030204" pitchFamily="34" charset="0"/>
              </a:rPr>
              <a:t>Bibliography (continued)</a:t>
            </a:r>
          </a:p>
        </p:txBody>
      </p:sp>
      <p:sp>
        <p:nvSpPr>
          <p:cNvPr id="29699" name="Rectangle 3"/>
          <p:cNvSpPr>
            <a:spLocks noGrp="1" noChangeArrowheads="1"/>
          </p:cNvSpPr>
          <p:nvPr>
            <p:ph type="body" idx="1"/>
          </p:nvPr>
        </p:nvSpPr>
        <p:spPr>
          <a:xfrm>
            <a:off x="145657" y="1416106"/>
            <a:ext cx="8852686" cy="5211271"/>
          </a:xfrm>
        </p:spPr>
        <p:txBody>
          <a:bodyPr/>
          <a:lstStyle/>
          <a:p>
            <a:pPr eaLnBrk="1" hangingPunct="1">
              <a:spcBef>
                <a:spcPts val="0"/>
              </a:spcBef>
              <a:spcAft>
                <a:spcPts val="1200"/>
              </a:spcAft>
              <a:buClr>
                <a:schemeClr val="tx1"/>
              </a:buClr>
              <a:buSzPct val="100000"/>
              <a:buFont typeface="+mj-lt"/>
              <a:buAutoNum type="arabicPeriod" startAt="8"/>
            </a:pPr>
            <a:r>
              <a:rPr lang="en-US" sz="1400" b="1" dirty="0">
                <a:solidFill>
                  <a:schemeClr val="tx1"/>
                </a:solidFill>
              </a:rPr>
              <a:t>Modera, M.P., C.P. Wray, and D.J. Dickerhoff. 2014. “Low Pressure Air-Handling System Leakage in Large Commercial Buildings: Diagnosis, Prevalence, and Energy Impacts”. ASHRAE HVAC&amp;R Research Journal, Vol. 20, Issue 5, July.</a:t>
            </a:r>
          </a:p>
          <a:p>
            <a:pPr eaLnBrk="1" hangingPunct="1">
              <a:spcBef>
                <a:spcPts val="0"/>
              </a:spcBef>
              <a:spcAft>
                <a:spcPts val="1200"/>
              </a:spcAft>
              <a:buClr>
                <a:schemeClr val="tx1"/>
              </a:buClr>
              <a:buSzPct val="100000"/>
              <a:buFont typeface="+mj-lt"/>
              <a:buAutoNum type="arabicPeriod" startAt="8"/>
            </a:pPr>
            <a:r>
              <a:rPr lang="en-US" sz="1400" b="1" dirty="0" smtClean="0">
                <a:solidFill>
                  <a:schemeClr val="tx1"/>
                </a:solidFill>
              </a:rPr>
              <a:t>Haves</a:t>
            </a:r>
            <a:r>
              <a:rPr lang="en-US" sz="1400" b="1" dirty="0">
                <a:solidFill>
                  <a:schemeClr val="tx1"/>
                </a:solidFill>
              </a:rPr>
              <a:t>, P.,  C. Wray, D. Jump, D. Veronica, and C. Farley. 2014. “Development of Diagnostic and Measurement and Verification Tools for Commercial Buildings”. Lawrence Berkeley National Laboratory Report to California Energy Commission, CEC-500-2015-001.</a:t>
            </a:r>
          </a:p>
          <a:p>
            <a:pPr eaLnBrk="1" hangingPunct="1">
              <a:spcBef>
                <a:spcPts val="0"/>
              </a:spcBef>
              <a:spcAft>
                <a:spcPts val="1200"/>
              </a:spcAft>
              <a:buClr>
                <a:schemeClr val="tx1"/>
              </a:buClr>
              <a:buSzPct val="100000"/>
              <a:buFont typeface="+mj-lt"/>
              <a:buAutoNum type="arabicPeriod" startAt="8"/>
            </a:pPr>
            <a:r>
              <a:rPr lang="en-US" sz="1400" b="1" dirty="0">
                <a:solidFill>
                  <a:schemeClr val="tx1"/>
                </a:solidFill>
              </a:rPr>
              <a:t>Wray, C.P. , M.H. Sherman, I.S. Walker, D.J. Dickerhoff, and C.C. Federspiel. 2008. “Heating, Ventilating, and Air-Conditioning: Recent Advances in Diagnostics and Controls to Improve Air-Handling System Performance”. Book chapter. Melville, New York, NY: American Institute of Physics, Physics of Sustainable Energy - Using Energy Efficiently and Producing It Renewably. Berkeley, CA, 1-2 March. pp 149-162. LBNL-317E.</a:t>
            </a:r>
          </a:p>
          <a:p>
            <a:pPr eaLnBrk="1" hangingPunct="1">
              <a:spcBef>
                <a:spcPts val="0"/>
              </a:spcBef>
              <a:spcAft>
                <a:spcPts val="1200"/>
              </a:spcAft>
              <a:buClr>
                <a:schemeClr val="tx1"/>
              </a:buClr>
              <a:buSzPct val="100000"/>
              <a:buFont typeface="+mj-lt"/>
              <a:buAutoNum type="arabicPeriod" startAt="8"/>
            </a:pPr>
            <a:r>
              <a:rPr lang="en-US" sz="1400" b="1" dirty="0" smtClean="0">
                <a:solidFill>
                  <a:schemeClr val="tx1"/>
                </a:solidFill>
              </a:rPr>
              <a:t>Lorenzetti</a:t>
            </a:r>
            <a:r>
              <a:rPr lang="en-US" sz="1400" b="1" dirty="0">
                <a:solidFill>
                  <a:schemeClr val="tx1"/>
                </a:solidFill>
              </a:rPr>
              <a:t>, D.M and C.P. Wray. 2014. “Air-Handling System Modeling in </a:t>
            </a:r>
            <a:r>
              <a:rPr lang="en-US" sz="1400" b="1" dirty="0" err="1">
                <a:solidFill>
                  <a:schemeClr val="tx1"/>
                </a:solidFill>
              </a:rPr>
              <a:t>EnergyPlus</a:t>
            </a:r>
            <a:r>
              <a:rPr lang="en-US" sz="1400" b="1" dirty="0">
                <a:solidFill>
                  <a:schemeClr val="tx1"/>
                </a:solidFill>
              </a:rPr>
              <a:t>: Recommendations for Meeting Stakeholder Needs”. Lawrence Berkeley National Laboratory Report, LBNL-6863E</a:t>
            </a:r>
            <a:r>
              <a:rPr lang="en-US" sz="1400" b="1" dirty="0" smtClean="0">
                <a:solidFill>
                  <a:schemeClr val="tx1"/>
                </a:solidFill>
              </a:rPr>
              <a:t>.</a:t>
            </a:r>
            <a:endParaRPr lang="en-US" sz="1400" b="1" dirty="0">
              <a:solidFill>
                <a:schemeClr val="tx1"/>
              </a:solidFill>
            </a:endParaRPr>
          </a:p>
        </p:txBody>
      </p:sp>
    </p:spTree>
    <p:extLst>
      <p:ext uri="{BB962C8B-B14F-4D97-AF65-F5344CB8AC3E}">
        <p14:creationId xmlns:p14="http://schemas.microsoft.com/office/powerpoint/2010/main" val="2296963078"/>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a:xfrm>
            <a:off x="0" y="274320"/>
            <a:ext cx="9143999" cy="702343"/>
          </a:xfrm>
        </p:spPr>
        <p:txBody>
          <a:bodyPr/>
          <a:lstStyle/>
          <a:p>
            <a:pPr algn="ctr" eaLnBrk="1" hangingPunct="1"/>
            <a:r>
              <a:rPr lang="en-US" sz="4000" b="1" dirty="0" smtClean="0">
                <a:solidFill>
                  <a:schemeClr val="bg1"/>
                </a:solidFill>
                <a:latin typeface="Calibri" panose="020F0502020204030204" pitchFamily="34" charset="0"/>
                <a:cs typeface="Calibri" panose="020F0502020204030204" pitchFamily="34" charset="0"/>
              </a:rPr>
              <a:t>Questions?</a:t>
            </a:r>
          </a:p>
        </p:txBody>
      </p:sp>
      <p:sp>
        <p:nvSpPr>
          <p:cNvPr id="29699" name="Rectangle 3"/>
          <p:cNvSpPr>
            <a:spLocks noGrp="1" noChangeArrowheads="1"/>
          </p:cNvSpPr>
          <p:nvPr>
            <p:ph type="body" idx="1"/>
          </p:nvPr>
        </p:nvSpPr>
        <p:spPr>
          <a:xfrm>
            <a:off x="145657" y="2993293"/>
            <a:ext cx="8852686" cy="3634084"/>
          </a:xfrm>
        </p:spPr>
        <p:txBody>
          <a:bodyPr/>
          <a:lstStyle/>
          <a:p>
            <a:pPr marL="0" indent="0" algn="ctr" eaLnBrk="1" hangingPunct="1">
              <a:spcBef>
                <a:spcPts val="0"/>
              </a:spcBef>
              <a:spcAft>
                <a:spcPts val="1200"/>
              </a:spcAft>
              <a:buClr>
                <a:schemeClr val="tx1"/>
              </a:buClr>
              <a:buSzPct val="100000"/>
              <a:buNone/>
            </a:pPr>
            <a:r>
              <a:rPr lang="en-US" b="1" dirty="0" smtClean="0">
                <a:solidFill>
                  <a:schemeClr val="tx1"/>
                </a:solidFill>
              </a:rPr>
              <a:t>Craig Wray</a:t>
            </a:r>
          </a:p>
          <a:p>
            <a:pPr marL="0" indent="0" algn="ctr" eaLnBrk="1" hangingPunct="1">
              <a:spcBef>
                <a:spcPts val="0"/>
              </a:spcBef>
              <a:spcAft>
                <a:spcPts val="1200"/>
              </a:spcAft>
              <a:buClr>
                <a:schemeClr val="tx1"/>
              </a:buClr>
              <a:buSzPct val="100000"/>
              <a:buNone/>
            </a:pPr>
            <a:r>
              <a:rPr lang="en-US" b="1" dirty="0" err="1" smtClean="0">
                <a:solidFill>
                  <a:schemeClr val="tx1"/>
                </a:solidFill>
              </a:rPr>
              <a:t>pharmeng@shaw.ca</a:t>
            </a:r>
            <a:endParaRPr lang="en-US" b="1" dirty="0">
              <a:solidFill>
                <a:schemeClr val="tx1"/>
              </a:solidFill>
            </a:endParaRPr>
          </a:p>
        </p:txBody>
      </p:sp>
    </p:spTree>
    <p:extLst>
      <p:ext uri="{BB962C8B-B14F-4D97-AF65-F5344CB8AC3E}">
        <p14:creationId xmlns:p14="http://schemas.microsoft.com/office/powerpoint/2010/main" val="457855122"/>
      </p:ext>
    </p:extLst>
  </p:cSld>
  <p:clrMapOvr>
    <a:masterClrMapping/>
  </p:clrMapOvr>
  <p:timing>
    <p:tnLst>
      <p:par>
        <p:cTn id="1" dur="indefinite" restart="never" nodeType="tmRoot"/>
      </p:par>
    </p:tnLst>
  </p:timing>
</p:sld>
</file>

<file path=ppt/theme/theme1.xml><?xml version="1.0" encoding="utf-8"?>
<a:theme xmlns:a="http://schemas.openxmlformats.org/drawingml/2006/main" name="Blends">
  <a:themeElements>
    <a:clrScheme name="Blends 3">
      <a:dk1>
        <a:srgbClr val="000000"/>
      </a:dk1>
      <a:lt1>
        <a:srgbClr val="FFFFFF"/>
      </a:lt1>
      <a:dk2>
        <a:srgbClr val="333399"/>
      </a:dk2>
      <a:lt2>
        <a:srgbClr val="1C1C1C"/>
      </a:lt2>
      <a:accent1>
        <a:srgbClr val="00E4A8"/>
      </a:accent1>
      <a:accent2>
        <a:srgbClr val="FFCF01"/>
      </a:accent2>
      <a:accent3>
        <a:srgbClr val="FFFFFF"/>
      </a:accent3>
      <a:accent4>
        <a:srgbClr val="000000"/>
      </a:accent4>
      <a:accent5>
        <a:srgbClr val="AAEFD1"/>
      </a:accent5>
      <a:accent6>
        <a:srgbClr val="E7BB01"/>
      </a:accent6>
      <a:hlink>
        <a:srgbClr val="FF0000"/>
      </a:hlink>
      <a:folHlink>
        <a:srgbClr val="3333CC"/>
      </a:folHlink>
    </a:clrScheme>
    <a:fontScheme name="Blends">
      <a:majorFont>
        <a:latin typeface="Tahoma"/>
        <a:ea typeface=""/>
        <a:cs typeface=""/>
      </a:majorFont>
      <a:minorFont>
        <a:latin typeface="Tahom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12700" cap="sq" cmpd="sng" algn="ctr">
          <a:solidFill>
            <a:schemeClr val="tx1"/>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Tahoma" pitchFamily="34" charset="0"/>
          </a:defRPr>
        </a:defPPr>
      </a:lstStyle>
    </a:spDef>
    <a:lnDef>
      <a:spPr bwMode="auto">
        <a:xfrm>
          <a:off x="0" y="0"/>
          <a:ext cx="1" cy="1"/>
        </a:xfrm>
        <a:custGeom>
          <a:avLst/>
          <a:gdLst/>
          <a:ahLst/>
          <a:cxnLst/>
          <a:rect l="0" t="0" r="0" b="0"/>
          <a:pathLst/>
        </a:custGeom>
        <a:solidFill>
          <a:schemeClr val="accent1"/>
        </a:solidFill>
        <a:ln w="12700" cap="sq" cmpd="sng" algn="ctr">
          <a:solidFill>
            <a:schemeClr val="tx1"/>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Tahoma" pitchFamily="34" charset="0"/>
          </a:defRPr>
        </a:defPPr>
      </a:lstStyle>
    </a:lnDef>
  </a:objectDefaults>
  <a:extraClrSchemeLst>
    <a:extraClrScheme>
      <a:clrScheme name="Blends 1">
        <a:dk1>
          <a:srgbClr val="969696"/>
        </a:dk1>
        <a:lt1>
          <a:srgbClr val="FFFFFF"/>
        </a:lt1>
        <a:dk2>
          <a:srgbClr val="000000"/>
        </a:dk2>
        <a:lt2>
          <a:srgbClr val="DDDDDD"/>
        </a:lt2>
        <a:accent1>
          <a:srgbClr val="00E4A8"/>
        </a:accent1>
        <a:accent2>
          <a:srgbClr val="3333CC"/>
        </a:accent2>
        <a:accent3>
          <a:srgbClr val="AAAAAA"/>
        </a:accent3>
        <a:accent4>
          <a:srgbClr val="DADADA"/>
        </a:accent4>
        <a:accent5>
          <a:srgbClr val="AAEFD1"/>
        </a:accent5>
        <a:accent6>
          <a:srgbClr val="2D2DB9"/>
        </a:accent6>
        <a:hlink>
          <a:srgbClr val="FF5050"/>
        </a:hlink>
        <a:folHlink>
          <a:srgbClr val="FFCF01"/>
        </a:folHlink>
      </a:clrScheme>
      <a:clrMap bg1="dk2" tx1="lt1" bg2="dk1" tx2="lt2" accent1="accent1" accent2="accent2" accent3="accent3" accent4="accent4" accent5="accent5" accent6="accent6" hlink="hlink" folHlink="folHlink"/>
    </a:extraClrScheme>
    <a:extraClrScheme>
      <a:clrScheme name="Blends 2">
        <a:dk1>
          <a:srgbClr val="000094"/>
        </a:dk1>
        <a:lt1>
          <a:srgbClr val="FFFFFF"/>
        </a:lt1>
        <a:dk2>
          <a:srgbClr val="0000CC"/>
        </a:dk2>
        <a:lt2>
          <a:srgbClr val="FFFFCC"/>
        </a:lt2>
        <a:accent1>
          <a:srgbClr val="3193FF"/>
        </a:accent1>
        <a:accent2>
          <a:srgbClr val="9900FF"/>
        </a:accent2>
        <a:accent3>
          <a:srgbClr val="AAAAE2"/>
        </a:accent3>
        <a:accent4>
          <a:srgbClr val="DADADA"/>
        </a:accent4>
        <a:accent5>
          <a:srgbClr val="ADC8FF"/>
        </a:accent5>
        <a:accent6>
          <a:srgbClr val="8A00E7"/>
        </a:accent6>
        <a:hlink>
          <a:srgbClr val="FF3399"/>
        </a:hlink>
        <a:folHlink>
          <a:srgbClr val="FFCC00"/>
        </a:folHlink>
      </a:clrScheme>
      <a:clrMap bg1="dk2" tx1="lt1" bg2="dk1" tx2="lt2" accent1="accent1" accent2="accent2" accent3="accent3" accent4="accent4" accent5="accent5" accent6="accent6" hlink="hlink" folHlink="folHlink"/>
    </a:extraClrScheme>
    <a:extraClrScheme>
      <a:clrScheme name="Blends 3">
        <a:dk1>
          <a:srgbClr val="000000"/>
        </a:dk1>
        <a:lt1>
          <a:srgbClr val="FFFFFF"/>
        </a:lt1>
        <a:dk2>
          <a:srgbClr val="333399"/>
        </a:dk2>
        <a:lt2>
          <a:srgbClr val="1C1C1C"/>
        </a:lt2>
        <a:accent1>
          <a:srgbClr val="00E4A8"/>
        </a:accent1>
        <a:accent2>
          <a:srgbClr val="FFCF01"/>
        </a:accent2>
        <a:accent3>
          <a:srgbClr val="FFFFFF"/>
        </a:accent3>
        <a:accent4>
          <a:srgbClr val="000000"/>
        </a:accent4>
        <a:accent5>
          <a:srgbClr val="AAEFD1"/>
        </a:accent5>
        <a:accent6>
          <a:srgbClr val="E7BB01"/>
        </a:accent6>
        <a:hlink>
          <a:srgbClr val="FF0000"/>
        </a:hlink>
        <a:folHlink>
          <a:srgbClr val="3333CC"/>
        </a:folHlink>
      </a:clrScheme>
      <a:clrMap bg1="lt1" tx1="dk1" bg2="lt2" tx2="dk2" accent1="accent1" accent2="accent2" accent3="accent3" accent4="accent4" accent5="accent5" accent6="accent6" hlink="hlink" folHlink="folHlink"/>
    </a:extraClrScheme>
    <a:extraClrScheme>
      <a:clrScheme name="Blends 4">
        <a:dk1>
          <a:srgbClr val="000000"/>
        </a:dk1>
        <a:lt1>
          <a:srgbClr val="FFFFFF"/>
        </a:lt1>
        <a:dk2>
          <a:srgbClr val="515F7B"/>
        </a:dk2>
        <a:lt2>
          <a:srgbClr val="808080"/>
        </a:lt2>
        <a:accent1>
          <a:srgbClr val="9FCAD3"/>
        </a:accent1>
        <a:accent2>
          <a:srgbClr val="C0C0C0"/>
        </a:accent2>
        <a:accent3>
          <a:srgbClr val="FFFFFF"/>
        </a:accent3>
        <a:accent4>
          <a:srgbClr val="000000"/>
        </a:accent4>
        <a:accent5>
          <a:srgbClr val="CDE1E6"/>
        </a:accent5>
        <a:accent6>
          <a:srgbClr val="AEAEAE"/>
        </a:accent6>
        <a:hlink>
          <a:srgbClr val="91AFBF"/>
        </a:hlink>
        <a:folHlink>
          <a:srgbClr val="ECEAAC"/>
        </a:folHlink>
      </a:clrScheme>
      <a:clrMap bg1="lt1" tx1="dk1" bg2="lt2" tx2="dk2" accent1="accent1" accent2="accent2" accent3="accent3" accent4="accent4" accent5="accent5" accent6="accent6" hlink="hlink" folHlink="folHlink"/>
    </a:extraClrScheme>
    <a:extraClrScheme>
      <a:clrScheme name="Blends 5">
        <a:dk1>
          <a:srgbClr val="000000"/>
        </a:dk1>
        <a:lt1>
          <a:srgbClr val="FFFFFF"/>
        </a:lt1>
        <a:dk2>
          <a:srgbClr val="000066"/>
        </a:dk2>
        <a:lt2>
          <a:srgbClr val="333333"/>
        </a:lt2>
        <a:accent1>
          <a:srgbClr val="C4709A"/>
        </a:accent1>
        <a:accent2>
          <a:srgbClr val="4B4EB5"/>
        </a:accent2>
        <a:accent3>
          <a:srgbClr val="FFFFFF"/>
        </a:accent3>
        <a:accent4>
          <a:srgbClr val="000000"/>
        </a:accent4>
        <a:accent5>
          <a:srgbClr val="DEBBCA"/>
        </a:accent5>
        <a:accent6>
          <a:srgbClr val="4346A4"/>
        </a:accent6>
        <a:hlink>
          <a:srgbClr val="C481CF"/>
        </a:hlink>
        <a:folHlink>
          <a:srgbClr val="76B749"/>
        </a:folHlink>
      </a:clrScheme>
      <a:clrMap bg1="lt1" tx1="dk1" bg2="lt2" tx2="dk2" accent1="accent1" accent2="accent2" accent3="accent3" accent4="accent4" accent5="accent5" accent6="accent6" hlink="hlink" folHlink="folHlink"/>
    </a:extraClrScheme>
    <a:extraClrScheme>
      <a:clrScheme name="Blends 6">
        <a:dk1>
          <a:srgbClr val="000000"/>
        </a:dk1>
        <a:lt1>
          <a:srgbClr val="FFFFFF"/>
        </a:lt1>
        <a:dk2>
          <a:srgbClr val="6A4076"/>
        </a:dk2>
        <a:lt2>
          <a:srgbClr val="969696"/>
        </a:lt2>
        <a:accent1>
          <a:srgbClr val="DBA9C2"/>
        </a:accent1>
        <a:accent2>
          <a:srgbClr val="E1BF91"/>
        </a:accent2>
        <a:accent3>
          <a:srgbClr val="FFFFFF"/>
        </a:accent3>
        <a:accent4>
          <a:srgbClr val="000000"/>
        </a:accent4>
        <a:accent5>
          <a:srgbClr val="EAD1DD"/>
        </a:accent5>
        <a:accent6>
          <a:srgbClr val="CCAD83"/>
        </a:accent6>
        <a:hlink>
          <a:srgbClr val="B3CE82"/>
        </a:hlink>
        <a:folHlink>
          <a:srgbClr val="B8AD48"/>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969696"/>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Blends</Template>
  <TotalTime>7263</TotalTime>
  <Words>7265</Words>
  <Application>Microsoft Office PowerPoint</Application>
  <PresentationFormat>On-screen Show (4:3)</PresentationFormat>
  <Paragraphs>318</Paragraphs>
  <Slides>41</Slides>
  <Notes>41</Notes>
  <HiddenSlides>0</HiddenSlides>
  <MMClips>0</MMClips>
  <ScaleCrop>false</ScaleCrop>
  <HeadingPairs>
    <vt:vector size="6" baseType="variant">
      <vt:variant>
        <vt:lpstr>Theme</vt:lpstr>
      </vt:variant>
      <vt:variant>
        <vt:i4>1</vt:i4>
      </vt:variant>
      <vt:variant>
        <vt:lpstr>Embedded OLE Servers</vt:lpstr>
      </vt:variant>
      <vt:variant>
        <vt:i4>3</vt:i4>
      </vt:variant>
      <vt:variant>
        <vt:lpstr>Slide Titles</vt:lpstr>
      </vt:variant>
      <vt:variant>
        <vt:i4>41</vt:i4>
      </vt:variant>
    </vt:vector>
  </HeadingPairs>
  <TitlesOfParts>
    <vt:vector size="45" baseType="lpstr">
      <vt:lpstr>Blends</vt:lpstr>
      <vt:lpstr>Visio</vt:lpstr>
      <vt:lpstr>Equation</vt:lpstr>
      <vt:lpstr>MathType 6.0 Equation</vt:lpstr>
      <vt:lpstr>PowerPoint Presentation</vt:lpstr>
      <vt:lpstr>Learning Objectives</vt:lpstr>
      <vt:lpstr>Presentation Outline</vt:lpstr>
      <vt:lpstr>Acknowledgements</vt:lpstr>
      <vt:lpstr>Presentation Outline</vt:lpstr>
      <vt:lpstr>Generic VAV System Schematic</vt:lpstr>
      <vt:lpstr>VAV System Curves &amp; Power</vt:lpstr>
      <vt:lpstr>Actual VAV System Curve ( foa = 0.7 - 0.8 )</vt:lpstr>
      <vt:lpstr>Fan Performance Map -&gt; Fan Efficiency</vt:lpstr>
      <vt:lpstr>Normalized Fan Efficiency</vt:lpstr>
      <vt:lpstr>Normalized Dimensionless Flow</vt:lpstr>
      <vt:lpstr>Belt Efficiency</vt:lpstr>
      <vt:lpstr>Belt Part-Load Efficiency</vt:lpstr>
      <vt:lpstr>Motor Part-Load Efficiency</vt:lpstr>
      <vt:lpstr>PowerPoint Presentation</vt:lpstr>
      <vt:lpstr>Component Efficiencies &amp; System Power</vt:lpstr>
      <vt:lpstr>Presentation Outline</vt:lpstr>
      <vt:lpstr>Operating Profile: PLR vs Toa</vt:lpstr>
      <vt:lpstr>Operating Profile: PLR Frequency</vt:lpstr>
      <vt:lpstr>Integrated Part-Load Effects</vt:lpstr>
      <vt:lpstr>Presentation Outline</vt:lpstr>
      <vt:lpstr>System Leakage Locations</vt:lpstr>
      <vt:lpstr>“System” Leakage - Pressurization Results</vt:lpstr>
      <vt:lpstr>Leakage Flow Fractions – 10 Systems</vt:lpstr>
      <vt:lpstr>ASHRAE Standard 215-2018</vt:lpstr>
      <vt:lpstr>ASHRAE Standard 215-2018</vt:lpstr>
      <vt:lpstr>Std 215: Example Leakage Uncertainty</vt:lpstr>
      <vt:lpstr>Presentation Outline</vt:lpstr>
      <vt:lpstr>Field Experiments: Test Building System</vt:lpstr>
      <vt:lpstr>Fan Power: As Found Leakage</vt:lpstr>
      <vt:lpstr>Fan Power: Added Leakage</vt:lpstr>
      <vt:lpstr>Duct Static Pressure Reset Diagnostic</vt:lpstr>
      <vt:lpstr>Duct Static Pressure Test: Pressure</vt:lpstr>
      <vt:lpstr>Duct Static Pressure Test: Fan Power</vt:lpstr>
      <vt:lpstr>Air Distribution System Hybrid Model</vt:lpstr>
      <vt:lpstr>Office Building Modeling Results</vt:lpstr>
      <vt:lpstr>Conclusion: What We Know Now</vt:lpstr>
      <vt:lpstr>Conclusion: What’s Still Needed?</vt:lpstr>
      <vt:lpstr>Bibliography</vt:lpstr>
      <vt:lpstr>Bibliography (continued)</vt:lpstr>
      <vt:lpstr>Questions?</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Fan Systems: Part-Load Energy Performance &amp; TAB/Commissioning Opportunities</dc:title>
  <dc:creator>Craig Wray</dc:creator>
  <cp:lastModifiedBy>Craig Wray</cp:lastModifiedBy>
  <cp:revision>519</cp:revision>
  <cp:lastPrinted>1601-01-01T00:00:00Z</cp:lastPrinted>
  <dcterms:created xsi:type="dcterms:W3CDTF">2003-04-24T21:16:40Z</dcterms:created>
  <dcterms:modified xsi:type="dcterms:W3CDTF">2018-06-04T20:41:51Z</dcterms:modified>
</cp:coreProperties>
</file>