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2"/>
  </p:notesMasterIdLst>
  <p:handoutMasterIdLst>
    <p:handoutMasterId r:id="rId23"/>
  </p:handoutMasterIdLst>
  <p:sldIdLst>
    <p:sldId id="256" r:id="rId2"/>
    <p:sldId id="259" r:id="rId3"/>
    <p:sldId id="260" r:id="rId4"/>
    <p:sldId id="261" r:id="rId5"/>
    <p:sldId id="262" r:id="rId6"/>
    <p:sldId id="269" r:id="rId7"/>
    <p:sldId id="270" r:id="rId8"/>
    <p:sldId id="271" r:id="rId9"/>
    <p:sldId id="272" r:id="rId10"/>
    <p:sldId id="273" r:id="rId11"/>
    <p:sldId id="274" r:id="rId12"/>
    <p:sldId id="278" r:id="rId13"/>
    <p:sldId id="279" r:id="rId14"/>
    <p:sldId id="275" r:id="rId15"/>
    <p:sldId id="276" r:id="rId16"/>
    <p:sldId id="277" r:id="rId17"/>
    <p:sldId id="280" r:id="rId18"/>
    <p:sldId id="264" r:id="rId19"/>
    <p:sldId id="265" r:id="rId20"/>
    <p:sldId id="26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B8AF"/>
    <a:srgbClr val="1424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225" autoAdjust="0"/>
    <p:restoredTop sz="94660" autoAdjust="0"/>
  </p:normalViewPr>
  <p:slideViewPr>
    <p:cSldViewPr snapToGrid="0">
      <p:cViewPr>
        <p:scale>
          <a:sx n="100" d="100"/>
          <a:sy n="100" d="100"/>
        </p:scale>
        <p:origin x="1192" y="-30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101" d="100"/>
          <a:sy n="101" d="100"/>
        </p:scale>
        <p:origin x="2592"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2A1CA9-7C79-469E-95ED-9247DCD4352C}" type="datetimeFigureOut">
              <a:rPr lang="en-US" smtClean="0"/>
              <a:t>6/17/2018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A4D0020-174F-4474-B652-15292476CD4F}" type="slidenum">
              <a:rPr lang="en-US" smtClean="0"/>
              <a:t>‹#›</a:t>
            </a:fld>
            <a:endParaRPr lang="en-US" dirty="0"/>
          </a:p>
        </p:txBody>
      </p:sp>
    </p:spTree>
    <p:extLst>
      <p:ext uri="{BB962C8B-B14F-4D97-AF65-F5344CB8AC3E}">
        <p14:creationId xmlns:p14="http://schemas.microsoft.com/office/powerpoint/2010/main" val="11637073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062452-73BA-4B6E-95A5-E724D6377E4D}" type="datetimeFigureOut">
              <a:rPr lang="en-US" smtClean="0"/>
              <a:t>6/17/2018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D3D01E-8E1F-45A0-B4E0-8DAF0D6A9E6B}" type="slidenum">
              <a:rPr lang="en-US" smtClean="0"/>
              <a:t>‹#›</a:t>
            </a:fld>
            <a:endParaRPr lang="en-US" dirty="0"/>
          </a:p>
        </p:txBody>
      </p:sp>
    </p:spTree>
    <p:extLst>
      <p:ext uri="{BB962C8B-B14F-4D97-AF65-F5344CB8AC3E}">
        <p14:creationId xmlns:p14="http://schemas.microsoft.com/office/powerpoint/2010/main" val="356962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D3D01E-8E1F-45A0-B4E0-8DAF0D6A9E6B}" type="slidenum">
              <a:rPr lang="en-US" smtClean="0"/>
              <a:t>1</a:t>
            </a:fld>
            <a:endParaRPr lang="en-US" dirty="0"/>
          </a:p>
        </p:txBody>
      </p:sp>
    </p:spTree>
    <p:extLst>
      <p:ext uri="{BB962C8B-B14F-4D97-AF65-F5344CB8AC3E}">
        <p14:creationId xmlns:p14="http://schemas.microsoft.com/office/powerpoint/2010/main" val="15841293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mailto:name@emailaddress.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Text Placeholder 3"/>
          <p:cNvSpPr>
            <a:spLocks noGrp="1"/>
          </p:cNvSpPr>
          <p:nvPr>
            <p:ph type="body" sz="half" idx="13" hasCustomPrompt="1"/>
          </p:nvPr>
        </p:nvSpPr>
        <p:spPr>
          <a:xfrm>
            <a:off x="1752004" y="1786710"/>
            <a:ext cx="5734646" cy="716778"/>
          </a:xfrm>
          <a:noFill/>
        </p:spPr>
        <p:txBody>
          <a:bodyPr>
            <a:noAutofit/>
          </a:bodyPr>
          <a:lstStyle>
            <a:lvl1pPr marL="0" indent="0" algn="ctr">
              <a:buFont typeface="Arial" panose="020B0604020202020204" pitchFamily="34" charset="0"/>
              <a:buNone/>
              <a:defRPr sz="300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Overall Session Type, # and Title </a:t>
            </a:r>
          </a:p>
        </p:txBody>
      </p:sp>
      <p:sp>
        <p:nvSpPr>
          <p:cNvPr id="29" name="Text Placeholder 3"/>
          <p:cNvSpPr>
            <a:spLocks noGrp="1"/>
          </p:cNvSpPr>
          <p:nvPr>
            <p:ph type="body" sz="half" idx="14" hasCustomPrompt="1"/>
          </p:nvPr>
        </p:nvSpPr>
        <p:spPr>
          <a:xfrm>
            <a:off x="1752004" y="2586810"/>
            <a:ext cx="5734646" cy="716778"/>
          </a:xfrm>
          <a:noFill/>
        </p:spPr>
        <p:txBody>
          <a:bodyPr>
            <a:noAutofit/>
          </a:bodyPr>
          <a:lstStyle>
            <a:lvl1pPr marL="0" indent="0" algn="ctr">
              <a:buFont typeface="Arial" panose="020B0604020202020204" pitchFamily="34" charset="0"/>
              <a:buNone/>
              <a:defRPr sz="210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(i.e. Seminar 32 – Energy Efficient Design for Large Buildings) Use font size 40</a:t>
            </a:r>
          </a:p>
        </p:txBody>
      </p:sp>
      <p:sp>
        <p:nvSpPr>
          <p:cNvPr id="30" name="Text Placeholder 3"/>
          <p:cNvSpPr>
            <a:spLocks noGrp="1"/>
          </p:cNvSpPr>
          <p:nvPr>
            <p:ph type="body" sz="half" idx="15" hasCustomPrompt="1"/>
          </p:nvPr>
        </p:nvSpPr>
        <p:spPr>
          <a:xfrm>
            <a:off x="2626221" y="4632326"/>
            <a:ext cx="3891558" cy="716778"/>
          </a:xfrm>
          <a:noFill/>
        </p:spPr>
        <p:txBody>
          <a:bodyPr>
            <a:noAutofit/>
          </a:bodyPr>
          <a:lstStyle>
            <a:lvl1pPr marL="0" indent="0" algn="ctr">
              <a:buFont typeface="Arial" panose="020B0604020202020204" pitchFamily="34" charset="0"/>
              <a:buNone/>
              <a:defRPr sz="240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Subtitle (i.e. Opportunities for Savings in large Hospitals) Use font size 32</a:t>
            </a:r>
          </a:p>
        </p:txBody>
      </p:sp>
      <p:sp>
        <p:nvSpPr>
          <p:cNvPr id="31" name="Text Placeholder 3"/>
          <p:cNvSpPr>
            <a:spLocks noGrp="1"/>
          </p:cNvSpPr>
          <p:nvPr>
            <p:ph type="body" sz="half" idx="16" hasCustomPrompt="1"/>
          </p:nvPr>
        </p:nvSpPr>
        <p:spPr>
          <a:xfrm>
            <a:off x="84832" y="3070611"/>
            <a:ext cx="1772543" cy="439352"/>
          </a:xfrm>
          <a:noFill/>
        </p:spPr>
        <p:txBody>
          <a:bodyPr>
            <a:noAutofit/>
          </a:bodyPr>
          <a:lstStyle>
            <a:lvl1pPr marL="0" indent="0" algn="ctr">
              <a:buFont typeface="Arial" panose="020B0604020202020204" pitchFamily="34" charset="0"/>
              <a:buNone/>
              <a:defRPr sz="105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John Doe, Credentials</a:t>
            </a:r>
          </a:p>
        </p:txBody>
      </p:sp>
      <p:sp>
        <p:nvSpPr>
          <p:cNvPr id="32" name="Text Placeholder 3"/>
          <p:cNvSpPr>
            <a:spLocks noGrp="1"/>
          </p:cNvSpPr>
          <p:nvPr>
            <p:ph type="body" sz="half" idx="17" hasCustomPrompt="1"/>
          </p:nvPr>
        </p:nvSpPr>
        <p:spPr>
          <a:xfrm>
            <a:off x="84832" y="3546476"/>
            <a:ext cx="1772543" cy="439352"/>
          </a:xfrm>
          <a:noFill/>
        </p:spPr>
        <p:txBody>
          <a:bodyPr>
            <a:noAutofit/>
          </a:bodyPr>
          <a:lstStyle>
            <a:lvl1pPr marL="0" indent="0" algn="ctr">
              <a:buFont typeface="Arial" panose="020B0604020202020204" pitchFamily="34" charset="0"/>
              <a:buNone/>
              <a:defRPr sz="105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Company Name</a:t>
            </a:r>
          </a:p>
        </p:txBody>
      </p:sp>
      <p:sp>
        <p:nvSpPr>
          <p:cNvPr id="33" name="Text Placeholder 3"/>
          <p:cNvSpPr>
            <a:spLocks noGrp="1"/>
          </p:cNvSpPr>
          <p:nvPr>
            <p:ph type="body" sz="half" idx="18" hasCustomPrompt="1"/>
          </p:nvPr>
        </p:nvSpPr>
        <p:spPr>
          <a:xfrm>
            <a:off x="84832" y="4022341"/>
            <a:ext cx="1772543" cy="439352"/>
          </a:xfrm>
          <a:noFill/>
        </p:spPr>
        <p:txBody>
          <a:bodyPr>
            <a:noAutofit/>
          </a:bodyPr>
          <a:lstStyle>
            <a:lvl1pPr marL="0" indent="0" algn="ctr">
              <a:buFont typeface="Arial" panose="020B0604020202020204" pitchFamily="34" charset="0"/>
              <a:buNone/>
              <a:defRPr sz="105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jdoe@email.com</a:t>
            </a:r>
          </a:p>
        </p:txBody>
      </p:sp>
      <p:sp>
        <p:nvSpPr>
          <p:cNvPr id="34" name="Text Placeholder 3"/>
          <p:cNvSpPr>
            <a:spLocks noGrp="1"/>
          </p:cNvSpPr>
          <p:nvPr>
            <p:ph type="body" sz="half" idx="19" hasCustomPrompt="1"/>
          </p:nvPr>
        </p:nvSpPr>
        <p:spPr>
          <a:xfrm>
            <a:off x="84832" y="4498206"/>
            <a:ext cx="1772543" cy="439352"/>
          </a:xfrm>
          <a:noFill/>
        </p:spPr>
        <p:txBody>
          <a:bodyPr>
            <a:noAutofit/>
          </a:bodyPr>
          <a:lstStyle>
            <a:lvl1pPr marL="0" indent="0" algn="ctr">
              <a:buFont typeface="Arial" panose="020B0604020202020204" pitchFamily="34" charset="0"/>
              <a:buNone/>
              <a:defRPr sz="105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Office Number (If you want)</a:t>
            </a:r>
          </a:p>
        </p:txBody>
      </p:sp>
      <p:sp>
        <p:nvSpPr>
          <p:cNvPr id="35" name="Text Placeholder 3"/>
          <p:cNvSpPr>
            <a:spLocks noGrp="1"/>
          </p:cNvSpPr>
          <p:nvPr>
            <p:ph type="body" sz="half" idx="20" hasCustomPrompt="1"/>
          </p:nvPr>
        </p:nvSpPr>
        <p:spPr>
          <a:xfrm>
            <a:off x="84832" y="5007940"/>
            <a:ext cx="1772543" cy="439352"/>
          </a:xfrm>
          <a:noFill/>
        </p:spPr>
        <p:txBody>
          <a:bodyPr>
            <a:noAutofit/>
          </a:bodyPr>
          <a:lstStyle>
            <a:lvl1pPr marL="0" indent="0" algn="ctr">
              <a:buFont typeface="Arial" panose="020B0604020202020204" pitchFamily="34" charset="0"/>
              <a:buNone/>
              <a:defRPr sz="1050" b="1" u="none"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Cell Number (If you want)</a:t>
            </a:r>
          </a:p>
        </p:txBody>
      </p:sp>
      <p:sp>
        <p:nvSpPr>
          <p:cNvPr id="36" name="Content Placeholder 2"/>
          <p:cNvSpPr>
            <a:spLocks noGrp="1"/>
          </p:cNvSpPr>
          <p:nvPr>
            <p:ph idx="21" hasCustomPrompt="1"/>
          </p:nvPr>
        </p:nvSpPr>
        <p:spPr>
          <a:xfrm>
            <a:off x="7622381" y="3321051"/>
            <a:ext cx="1314450" cy="1568450"/>
          </a:xfrm>
        </p:spPr>
        <p:txBody>
          <a:bodyPr/>
          <a:lstStyle>
            <a:lvl1pPr marL="0" indent="0" algn="ctr">
              <a:buNone/>
              <a:defRPr>
                <a:solidFill>
                  <a:schemeClr val="bg1"/>
                </a:solidFill>
              </a:defRPr>
            </a:lvl1pPr>
          </a:lstStyle>
          <a:p>
            <a:pPr lvl="0"/>
            <a:r>
              <a:rPr lang="en-US" dirty="0" smtClean="0"/>
              <a:t>Presenter Company Logo</a:t>
            </a:r>
            <a:endParaRPr lang="en-US" dirty="0"/>
          </a:p>
        </p:txBody>
      </p:sp>
      <p:sp>
        <p:nvSpPr>
          <p:cNvPr id="37" name="Text Placeholder 2"/>
          <p:cNvSpPr>
            <a:spLocks noGrp="1"/>
          </p:cNvSpPr>
          <p:nvPr>
            <p:ph type="body" sz="quarter" idx="22" hasCustomPrompt="1"/>
          </p:nvPr>
        </p:nvSpPr>
        <p:spPr>
          <a:xfrm>
            <a:off x="1752004" y="1785938"/>
            <a:ext cx="5734050" cy="717550"/>
          </a:xfrm>
        </p:spPr>
        <p:txBody>
          <a:bodyPr>
            <a:normAutofit/>
          </a:bodyPr>
          <a:lstStyle>
            <a:lvl1pPr marL="0" indent="0" algn="ctr" defTabSz="914400" rtl="0" eaLnBrk="1" latinLnBrk="0" hangingPunct="1">
              <a:lnSpc>
                <a:spcPct val="80000"/>
              </a:lnSpc>
              <a:spcBef>
                <a:spcPts val="1000"/>
              </a:spcBef>
              <a:buFont typeface="Arial" panose="020B0604020202020204" pitchFamily="34" charset="0"/>
              <a:buNone/>
              <a:defRPr lang="en-US" sz="3000" b="1" u="none" kern="1200" baseline="0" dirty="0" smtClean="0">
                <a:solidFill>
                  <a:schemeClr val="bg1"/>
                </a:solidFill>
                <a:latin typeface="+mn-lt"/>
                <a:ea typeface="+mn-ea"/>
                <a:cs typeface="+mn-cs"/>
              </a:defRPr>
            </a:lvl1pPr>
          </a:lstStyle>
          <a:p>
            <a:pPr lvl="0"/>
            <a:r>
              <a:rPr lang="en-US" dirty="0" smtClean="0"/>
              <a:t>Overall Session Type, # and Title</a:t>
            </a:r>
          </a:p>
        </p:txBody>
      </p:sp>
      <p:sp>
        <p:nvSpPr>
          <p:cNvPr id="41" name="Text Placeholder 40"/>
          <p:cNvSpPr>
            <a:spLocks noGrp="1"/>
          </p:cNvSpPr>
          <p:nvPr>
            <p:ph type="body" sz="quarter" idx="23" hasCustomPrompt="1"/>
          </p:nvPr>
        </p:nvSpPr>
        <p:spPr>
          <a:xfrm>
            <a:off x="2055000" y="3250407"/>
            <a:ext cx="5734050" cy="717550"/>
          </a:xfrm>
        </p:spPr>
        <p:txBody>
          <a:bodyPr>
            <a:normAutofit/>
          </a:bodyPr>
          <a:lstStyle>
            <a:lvl1pPr marL="0" indent="0">
              <a:buNone/>
              <a:defRPr lang="en-US" sz="3000" b="1" u="none" kern="1200" baseline="0" dirty="0" smtClean="0">
                <a:solidFill>
                  <a:schemeClr val="bg1"/>
                </a:solidFill>
                <a:latin typeface="+mn-lt"/>
                <a:ea typeface="+mn-ea"/>
                <a:cs typeface="+mn-cs"/>
              </a:defRPr>
            </a:lvl1pPr>
            <a:lvl2pPr>
              <a:defRPr lang="en-US" sz="3000" b="1" u="none" kern="1200" baseline="0" dirty="0" smtClean="0">
                <a:solidFill>
                  <a:schemeClr val="bg1"/>
                </a:solidFill>
                <a:latin typeface="+mn-lt"/>
                <a:ea typeface="+mn-ea"/>
                <a:cs typeface="+mn-cs"/>
              </a:defRPr>
            </a:lvl2pPr>
          </a:lstStyle>
          <a:p>
            <a:pPr marL="0" lvl="0" indent="0" algn="ctr" defTabSz="914400" rtl="0" eaLnBrk="1" latinLnBrk="0" hangingPunct="1">
              <a:lnSpc>
                <a:spcPct val="80000"/>
              </a:lnSpc>
              <a:spcBef>
                <a:spcPts val="1000"/>
              </a:spcBef>
              <a:buFont typeface="Arial" panose="020B0604020202020204" pitchFamily="34" charset="0"/>
              <a:buNone/>
            </a:pPr>
            <a:r>
              <a:rPr lang="en-US" dirty="0" smtClean="0"/>
              <a:t>Overall Session Type, # and Title</a:t>
            </a:r>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56"/>
            <a:ext cx="9144000" cy="6848488"/>
          </a:xfrm>
          <a:prstGeom prst="rect">
            <a:avLst/>
          </a:prstGeom>
        </p:spPr>
      </p:pic>
    </p:spTree>
    <p:extLst>
      <p:ext uri="{BB962C8B-B14F-4D97-AF65-F5344CB8AC3E}">
        <p14:creationId xmlns:p14="http://schemas.microsoft.com/office/powerpoint/2010/main" val="7693848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19102636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54911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32952673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145821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215538403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1041610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333408349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119397449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1432315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6/17/2018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dirty="0"/>
          </a:p>
        </p:txBody>
      </p:sp>
    </p:spTree>
    <p:extLst>
      <p:ext uri="{BB962C8B-B14F-4D97-AF65-F5344CB8AC3E}">
        <p14:creationId xmlns:p14="http://schemas.microsoft.com/office/powerpoint/2010/main" val="39427563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IA Learning Objective Slide">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1832372" y="4973334"/>
            <a:ext cx="5788654" cy="1639966"/>
          </a:xfrm>
          <a:prstGeom prst="rect">
            <a:avLst/>
          </a:prstGeom>
        </p:spPr>
      </p:pic>
      <p:sp>
        <p:nvSpPr>
          <p:cNvPr id="9" name="Text Placeholder 3"/>
          <p:cNvSpPr>
            <a:spLocks noGrp="1"/>
          </p:cNvSpPr>
          <p:nvPr>
            <p:ph type="body" sz="half" idx="12" hasCustomPrompt="1"/>
          </p:nvPr>
        </p:nvSpPr>
        <p:spPr>
          <a:xfrm>
            <a:off x="5793581" y="1355400"/>
            <a:ext cx="3328988" cy="1521280"/>
          </a:xfrm>
          <a:solidFill>
            <a:schemeClr val="tx2"/>
          </a:solidFill>
        </p:spPr>
        <p:txBody>
          <a:bodyPr/>
          <a:lstStyle>
            <a:lvl1pPr marL="0" indent="0" algn="r">
              <a:buNone/>
              <a:defRPr sz="1200"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smtClean="0"/>
              <a:t>These are the Overall Session Objectives that were submitted for CEU approval for the session and not just your portion. Your Session Chair should provide you with this information or it can be found at the bottom of your Speakers Corner.</a:t>
            </a:r>
          </a:p>
          <a:p>
            <a:pPr lvl="0"/>
            <a:endParaRPr lang="en-US" dirty="0" smtClean="0"/>
          </a:p>
        </p:txBody>
      </p:sp>
      <p:sp>
        <p:nvSpPr>
          <p:cNvPr id="13" name="Text Placeholder 3"/>
          <p:cNvSpPr>
            <a:spLocks noGrp="1"/>
          </p:cNvSpPr>
          <p:nvPr>
            <p:ph type="body" sz="half" idx="13" hasCustomPrompt="1"/>
          </p:nvPr>
        </p:nvSpPr>
        <p:spPr>
          <a:xfrm>
            <a:off x="50007" y="1302522"/>
            <a:ext cx="1978819" cy="1521280"/>
          </a:xfrm>
          <a:solidFill>
            <a:schemeClr val="bg1"/>
          </a:solidFill>
        </p:spPr>
        <p:txBody>
          <a:bodyPr/>
          <a:lstStyle>
            <a:lvl1pPr marL="214313" indent="-214313" algn="l">
              <a:buFont typeface="Arial" panose="020B0604020202020204" pitchFamily="34" charset="0"/>
              <a:buChar char="•"/>
              <a:defRPr sz="1200"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smtClean="0"/>
              <a:t>Objective 1</a:t>
            </a:r>
          </a:p>
          <a:p>
            <a:pPr lvl="0"/>
            <a:r>
              <a:rPr lang="en-US" dirty="0" smtClean="0"/>
              <a:t>Objective 2</a:t>
            </a:r>
          </a:p>
          <a:p>
            <a:pPr lvl="0"/>
            <a:r>
              <a:rPr lang="en-US" dirty="0" smtClean="0"/>
              <a:t>Objective 3</a:t>
            </a:r>
          </a:p>
          <a:p>
            <a:pPr lvl="0"/>
            <a:r>
              <a:rPr lang="en-US" dirty="0" smtClean="0"/>
              <a:t>Objective 4</a:t>
            </a:r>
          </a:p>
        </p:txBody>
      </p:sp>
      <p:sp>
        <p:nvSpPr>
          <p:cNvPr id="14" name="Text Placeholder 3"/>
          <p:cNvSpPr>
            <a:spLocks noGrp="1"/>
          </p:cNvSpPr>
          <p:nvPr>
            <p:ph type="body" sz="half" idx="14" hasCustomPrompt="1"/>
          </p:nvPr>
        </p:nvSpPr>
        <p:spPr>
          <a:xfrm>
            <a:off x="50006" y="133061"/>
            <a:ext cx="8336757" cy="888965"/>
          </a:xfrm>
          <a:noFill/>
        </p:spPr>
        <p:txBody>
          <a:bodyPr>
            <a:noAutofit/>
          </a:bodyPr>
          <a:lstStyle>
            <a:lvl1pPr marL="0" indent="0" algn="l">
              <a:buNone/>
              <a:defRPr sz="2475" b="1"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smtClean="0"/>
              <a:t>Learning Objectives</a:t>
            </a:r>
          </a:p>
        </p:txBody>
      </p:sp>
    </p:spTree>
    <p:extLst>
      <p:ext uri="{BB962C8B-B14F-4D97-AF65-F5344CB8AC3E}">
        <p14:creationId xmlns:p14="http://schemas.microsoft.com/office/powerpoint/2010/main" val="208948292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cknowledgements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2869" y="117476"/>
            <a:ext cx="7886700" cy="643543"/>
          </a:xfrm>
        </p:spPr>
        <p:txBody>
          <a:bodyPr>
            <a:normAutofit/>
          </a:bodyPr>
          <a:lstStyle>
            <a:lvl1pPr>
              <a:defRPr lang="en-US" sz="2700" b="1" smtClean="0">
                <a:solidFill>
                  <a:schemeClr val="bg1"/>
                </a:solidFill>
              </a:defRPr>
            </a:lvl1pPr>
          </a:lstStyle>
          <a:p>
            <a:r>
              <a:rPr lang="en-US" sz="2475" b="1" dirty="0" smtClean="0">
                <a:solidFill>
                  <a:schemeClr val="bg1"/>
                </a:solidFill>
                <a:latin typeface="+mn-lt"/>
              </a:rPr>
              <a:t>Acknowledgements</a:t>
            </a:r>
            <a:endParaRPr lang="en-US" dirty="0"/>
          </a:p>
        </p:txBody>
      </p:sp>
      <p:sp>
        <p:nvSpPr>
          <p:cNvPr id="11" name="Text Placeholder 3"/>
          <p:cNvSpPr>
            <a:spLocks noGrp="1"/>
          </p:cNvSpPr>
          <p:nvPr>
            <p:ph type="body" sz="half" idx="13" hasCustomPrompt="1"/>
          </p:nvPr>
        </p:nvSpPr>
        <p:spPr>
          <a:xfrm>
            <a:off x="723305" y="2064522"/>
            <a:ext cx="7697390" cy="2107428"/>
          </a:xfrm>
          <a:solidFill>
            <a:schemeClr val="bg1"/>
          </a:solidFill>
        </p:spPr>
        <p:txBody>
          <a:bodyPr>
            <a:noAutofit/>
          </a:bodyPr>
          <a:lstStyle>
            <a:lvl1pPr marL="0" indent="0" algn="l">
              <a:buFont typeface="Arial" panose="020B0604020202020204" pitchFamily="34" charset="0"/>
              <a:buNone/>
              <a:defRPr sz="21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smtClean="0"/>
              <a:t>*Content: If you want to thank others for their help, only their names and affiliations can be listed (John Doe – TCY HVAC)</a:t>
            </a:r>
            <a:br>
              <a:rPr lang="en-US" dirty="0" smtClean="0"/>
            </a:br>
            <a:r>
              <a:rPr lang="en-US" dirty="0" smtClean="0"/>
              <a:t/>
            </a:r>
            <a:br>
              <a:rPr lang="en-US" dirty="0" smtClean="0"/>
            </a:br>
            <a:r>
              <a:rPr lang="en-US" dirty="0" smtClean="0"/>
              <a:t>*No images or logos allowed</a:t>
            </a:r>
            <a:br>
              <a:rPr lang="en-US" dirty="0" smtClean="0"/>
            </a:br>
            <a:r>
              <a:rPr lang="en-US" dirty="0" smtClean="0"/>
              <a:t/>
            </a:r>
            <a:br>
              <a:rPr lang="en-US" dirty="0" smtClean="0"/>
            </a:br>
            <a:r>
              <a:rPr lang="en-US" dirty="0" smtClean="0"/>
              <a:t>*No emails or phone numbers allowed</a:t>
            </a:r>
            <a:br>
              <a:rPr lang="en-US" dirty="0" smtClean="0"/>
            </a:br>
            <a:r>
              <a:rPr lang="en-US" dirty="0" smtClean="0"/>
              <a:t/>
            </a:r>
            <a:br>
              <a:rPr lang="en-US" dirty="0" smtClean="0"/>
            </a:br>
            <a:r>
              <a:rPr lang="en-US" dirty="0" smtClean="0"/>
              <a:t>*List Potential Bias</a:t>
            </a:r>
          </a:p>
        </p:txBody>
      </p:sp>
    </p:spTree>
    <p:extLst>
      <p:ext uri="{BB962C8B-B14F-4D97-AF65-F5344CB8AC3E}">
        <p14:creationId xmlns:p14="http://schemas.microsoft.com/office/powerpoint/2010/main" val="6526041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Outline/Agenda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001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Outline/Agenda</a:t>
            </a:r>
            <a:endParaRPr lang="en-US" dirty="0"/>
          </a:p>
        </p:txBody>
      </p:sp>
      <p:sp>
        <p:nvSpPr>
          <p:cNvPr id="11" name="Text Placeholder 3"/>
          <p:cNvSpPr>
            <a:spLocks noGrp="1"/>
          </p:cNvSpPr>
          <p:nvPr>
            <p:ph type="body" sz="half" idx="13" hasCustomPrompt="1"/>
          </p:nvPr>
        </p:nvSpPr>
        <p:spPr>
          <a:xfrm>
            <a:off x="944761" y="1416822"/>
            <a:ext cx="6549033" cy="2107428"/>
          </a:xfrm>
          <a:solidFill>
            <a:schemeClr val="bg1"/>
          </a:solidFill>
        </p:spPr>
        <p:txBody>
          <a:bodyPr>
            <a:noAutofit/>
          </a:bodyPr>
          <a:lstStyle>
            <a:lvl1pPr marL="0" indent="0" algn="l">
              <a:buFont typeface="Arial" panose="020B0604020202020204" pitchFamily="34" charset="0"/>
              <a:buNone/>
              <a:defRPr sz="21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altLang="en-US" u="sng" dirty="0" smtClean="0">
                <a:latin typeface="Arial" panose="020B0604020202020204" pitchFamily="34" charset="0"/>
                <a:cs typeface="Arial" panose="020B0604020202020204" pitchFamily="34" charset="0"/>
              </a:rPr>
              <a:t>In accordance with the Conferences &amp; Expositions Committee (CEC) Commercialism Policy, you may not: </a:t>
            </a:r>
            <a:br>
              <a:rPr lang="en-US" altLang="en-US" u="sng" dirty="0" smtClean="0">
                <a:latin typeface="Arial" panose="020B0604020202020204" pitchFamily="34" charset="0"/>
                <a:cs typeface="Arial" panose="020B0604020202020204" pitchFamily="34" charset="0"/>
              </a:rPr>
            </a:br>
            <a:r>
              <a:rPr lang="en-US" altLang="en-US" dirty="0" smtClean="0">
                <a:latin typeface="Arial" panose="020B0604020202020204" pitchFamily="34" charset="0"/>
                <a:cs typeface="Arial" panose="020B0604020202020204" pitchFamily="34" charset="0"/>
              </a:rPr>
              <a:t/>
            </a:r>
            <a:br>
              <a:rPr lang="en-US" altLang="en-US" dirty="0" smtClean="0">
                <a:latin typeface="Arial" panose="020B0604020202020204" pitchFamily="34" charset="0"/>
                <a:cs typeface="Arial" panose="020B0604020202020204" pitchFamily="34" charset="0"/>
              </a:rPr>
            </a:br>
            <a:r>
              <a:rPr lang="en-US" altLang="en-US" dirty="0" smtClean="0">
                <a:latin typeface="Arial" panose="020B0604020202020204" pitchFamily="34" charset="0"/>
                <a:cs typeface="Arial" panose="020B0604020202020204" pitchFamily="34" charset="0"/>
              </a:rPr>
              <a:t>	*</a:t>
            </a:r>
            <a:r>
              <a:rPr lang="en-US" altLang="en-US" sz="1200" dirty="0" smtClean="0">
                <a:latin typeface="Arial" panose="020B0604020202020204" pitchFamily="34" charset="0"/>
                <a:cs typeface="Arial" panose="020B0604020202020204" pitchFamily="34" charset="0"/>
              </a:rPr>
              <a:t>Reference or display trade names, logos, or products of HVAC&amp;R related 	organizations</a:t>
            </a:r>
            <a:br>
              <a:rPr lang="en-US" altLang="en-US" sz="1200" dirty="0" smtClean="0">
                <a:latin typeface="Arial" panose="020B0604020202020204" pitchFamily="34" charset="0"/>
                <a:cs typeface="Arial" panose="020B0604020202020204" pitchFamily="34" charset="0"/>
              </a:rPr>
            </a:br>
            <a:r>
              <a:rPr lang="en-US" altLang="en-US" sz="1200" dirty="0" smtClean="0">
                <a:latin typeface="Arial" panose="020B0604020202020204" pitchFamily="34" charset="0"/>
                <a:cs typeface="Arial" panose="020B0604020202020204" pitchFamily="34" charset="0"/>
              </a:rPr>
              <a:t>	*Infer that ASHRAE approves or endorses any product, software, or system for 	any </a:t>
            </a:r>
            <a:r>
              <a:rPr lang="en-US" altLang="en-US" dirty="0" smtClean="0">
                <a:latin typeface="Arial" panose="020B0604020202020204" pitchFamily="34" charset="0"/>
                <a:cs typeface="Arial" panose="020B0604020202020204" pitchFamily="34" charset="0"/>
              </a:rPr>
              <a:t>reason.</a:t>
            </a:r>
            <a:br>
              <a:rPr lang="en-US" altLang="en-US" dirty="0" smtClean="0">
                <a:latin typeface="Arial" panose="020B0604020202020204" pitchFamily="34" charset="0"/>
                <a:cs typeface="Arial" panose="020B0604020202020204" pitchFamily="34" charset="0"/>
              </a:rPr>
            </a:br>
            <a:r>
              <a:rPr lang="en-US" altLang="en-US" dirty="0" smtClean="0">
                <a:latin typeface="Arial" panose="020B0604020202020204" pitchFamily="34" charset="0"/>
                <a:cs typeface="Arial" panose="020B0604020202020204" pitchFamily="34" charset="0"/>
              </a:rPr>
              <a:t/>
            </a:r>
            <a:br>
              <a:rPr lang="en-US" altLang="en-US" dirty="0" smtClean="0">
                <a:latin typeface="Arial" panose="020B0604020202020204" pitchFamily="34" charset="0"/>
                <a:cs typeface="Arial" panose="020B0604020202020204" pitchFamily="34" charset="0"/>
              </a:rPr>
            </a:br>
            <a:r>
              <a:rPr lang="en-US" altLang="en-US" u="sng" dirty="0" smtClean="0">
                <a:latin typeface="Arial" panose="020B0604020202020204" pitchFamily="34" charset="0"/>
                <a:cs typeface="Arial" panose="020B0604020202020204" pitchFamily="34" charset="0"/>
              </a:rPr>
              <a:t>Presentations </a:t>
            </a:r>
            <a:r>
              <a:rPr lang="en-US" altLang="en-US" b="1" u="sng" dirty="0" smtClean="0">
                <a:solidFill>
                  <a:srgbClr val="FF0000"/>
                </a:solidFill>
                <a:latin typeface="Arial" panose="020B0604020202020204" pitchFamily="34" charset="0"/>
                <a:cs typeface="Arial" panose="020B0604020202020204" pitchFamily="34" charset="0"/>
              </a:rPr>
              <a:t>must</a:t>
            </a:r>
            <a:r>
              <a:rPr lang="en-US" altLang="en-US" u="sng" dirty="0" smtClean="0">
                <a:latin typeface="Arial" panose="020B0604020202020204" pitchFamily="34" charset="0"/>
                <a:cs typeface="Arial" panose="020B0604020202020204" pitchFamily="34" charset="0"/>
              </a:rPr>
              <a:t> be submitted in advance</a:t>
            </a:r>
            <a:br>
              <a:rPr lang="en-US" altLang="en-US" u="sng" dirty="0" smtClean="0">
                <a:latin typeface="Arial" panose="020B0604020202020204" pitchFamily="34" charset="0"/>
                <a:cs typeface="Arial" panose="020B0604020202020204" pitchFamily="34" charset="0"/>
              </a:rPr>
            </a:br>
            <a:r>
              <a:rPr lang="en-US" altLang="en-US" b="1" dirty="0" smtClean="0">
                <a:latin typeface="Arial" panose="020B0604020202020204" pitchFamily="34" charset="0"/>
                <a:cs typeface="Arial" panose="020B0604020202020204" pitchFamily="34" charset="0"/>
              </a:rPr>
              <a:t/>
            </a:r>
            <a:br>
              <a:rPr lang="en-US" altLang="en-US" b="1" dirty="0" smtClean="0">
                <a:latin typeface="Arial" panose="020B0604020202020204" pitchFamily="34" charset="0"/>
                <a:cs typeface="Arial" panose="020B0604020202020204" pitchFamily="34" charset="0"/>
              </a:rPr>
            </a:br>
            <a:r>
              <a:rPr lang="en-US" altLang="en-US" b="1" dirty="0" smtClean="0">
                <a:latin typeface="Arial" panose="020B0604020202020204" pitchFamily="34" charset="0"/>
                <a:cs typeface="Arial" panose="020B0604020202020204" pitchFamily="34" charset="0"/>
              </a:rPr>
              <a:t>	*</a:t>
            </a:r>
            <a:r>
              <a:rPr lang="en-US" altLang="en-US" sz="1200" dirty="0" smtClean="0">
                <a:latin typeface="Arial" panose="020B0604020202020204" pitchFamily="34" charset="0"/>
                <a:cs typeface="Arial" panose="020B0604020202020204" pitchFamily="34" charset="0"/>
              </a:rPr>
              <a:t>Presentations will be reviewed for commercialism. Once approved, no 	additional changes can be made. </a:t>
            </a:r>
            <a:br>
              <a:rPr lang="en-US" altLang="en-US" sz="1200" dirty="0" smtClean="0">
                <a:latin typeface="Arial" panose="020B0604020202020204" pitchFamily="34" charset="0"/>
                <a:cs typeface="Arial" panose="020B0604020202020204" pitchFamily="34" charset="0"/>
              </a:rPr>
            </a:br>
            <a:r>
              <a:rPr lang="en-US" altLang="en-US" sz="1200" dirty="0" smtClean="0">
                <a:latin typeface="Arial" panose="020B0604020202020204" pitchFamily="34" charset="0"/>
                <a:cs typeface="Arial" panose="020B0604020202020204" pitchFamily="34" charset="0"/>
              </a:rPr>
              <a:t> 	*Any changes requested must be made by the presenter. </a:t>
            </a:r>
            <a:br>
              <a:rPr lang="en-US" altLang="en-US" sz="1200" dirty="0" smtClean="0">
                <a:latin typeface="Arial" panose="020B0604020202020204" pitchFamily="34" charset="0"/>
                <a:cs typeface="Arial" panose="020B0604020202020204" pitchFamily="34" charset="0"/>
              </a:rPr>
            </a:br>
            <a:r>
              <a:rPr lang="en-US" altLang="en-US" sz="1200" dirty="0" smtClean="0">
                <a:latin typeface="Arial" panose="020B0604020202020204" pitchFamily="34" charset="0"/>
                <a:cs typeface="Arial" panose="020B0604020202020204" pitchFamily="34" charset="0"/>
              </a:rPr>
              <a:t>	*Speakers who do not submit a presentation in advance or have a rejected 	presentation on file will not be allowed to present.</a:t>
            </a:r>
            <a:br>
              <a:rPr lang="en-US" altLang="en-US" sz="1200" dirty="0" smtClean="0">
                <a:latin typeface="Arial" panose="020B0604020202020204" pitchFamily="34" charset="0"/>
                <a:cs typeface="Arial" panose="020B0604020202020204" pitchFamily="34" charset="0"/>
              </a:rPr>
            </a:br>
            <a:r>
              <a:rPr lang="en-US" altLang="en-US" sz="1200" dirty="0" smtClean="0">
                <a:latin typeface="Arial" panose="020B0604020202020204" pitchFamily="34" charset="0"/>
                <a:cs typeface="Arial" panose="020B0604020202020204" pitchFamily="34" charset="0"/>
              </a:rPr>
              <a:t>	*Review your e-mails for specific deadlines and upload instructions</a:t>
            </a:r>
            <a:endParaRPr lang="en-US" dirty="0" smtClean="0"/>
          </a:p>
        </p:txBody>
      </p:sp>
    </p:spTree>
    <p:extLst>
      <p:ext uri="{BB962C8B-B14F-4D97-AF65-F5344CB8AC3E}">
        <p14:creationId xmlns:p14="http://schemas.microsoft.com/office/powerpoint/2010/main" val="68130353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Outline/Agenda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5725" y="165101"/>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Outline/Agenda</a:t>
            </a:r>
            <a:endParaRPr lang="en-US" dirty="0"/>
          </a:p>
        </p:txBody>
      </p:sp>
      <p:sp>
        <p:nvSpPr>
          <p:cNvPr id="11" name="Text Placeholder 3"/>
          <p:cNvSpPr>
            <a:spLocks noGrp="1"/>
          </p:cNvSpPr>
          <p:nvPr>
            <p:ph type="body" sz="half" idx="13" hasCustomPrompt="1"/>
          </p:nvPr>
        </p:nvSpPr>
        <p:spPr>
          <a:xfrm>
            <a:off x="944761" y="1416822"/>
            <a:ext cx="6549033" cy="2107428"/>
          </a:xfrm>
          <a:solidFill>
            <a:schemeClr val="bg1"/>
          </a:solidFill>
        </p:spPr>
        <p:txBody>
          <a:bodyPr>
            <a:noAutofit/>
          </a:bodyPr>
          <a:lstStyle>
            <a:lvl1pPr marL="0" indent="0" algn="l">
              <a:buFont typeface="Arial" panose="020B0604020202020204" pitchFamily="34" charset="0"/>
              <a:buNone/>
              <a:defRPr sz="21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sz="1500" dirty="0" smtClean="0">
                <a:latin typeface="Arial" panose="020B0604020202020204" pitchFamily="34" charset="0"/>
                <a:cs typeface="Arial" panose="020B0604020202020204" pitchFamily="34" charset="0"/>
              </a:rPr>
              <a:t>*No Hyperlinks</a:t>
            </a:r>
            <a:br>
              <a:rPr lang="en-US" sz="1500" dirty="0" smtClean="0">
                <a:latin typeface="Arial" panose="020B0604020202020204" pitchFamily="34" charset="0"/>
                <a:cs typeface="Arial" panose="020B0604020202020204" pitchFamily="34" charset="0"/>
              </a:rPr>
            </a:br>
            <a:r>
              <a:rPr lang="en-US" sz="1500" dirty="0" smtClean="0">
                <a:latin typeface="Arial" panose="020B0604020202020204" pitchFamily="34" charset="0"/>
                <a:cs typeface="Arial" panose="020B0604020202020204" pitchFamily="34" charset="0"/>
              </a:rPr>
              <a:t/>
            </a:r>
            <a:br>
              <a:rPr lang="en-US" sz="1500" dirty="0" smtClean="0">
                <a:latin typeface="Arial" panose="020B0604020202020204" pitchFamily="34" charset="0"/>
                <a:cs typeface="Arial" panose="020B0604020202020204" pitchFamily="34" charset="0"/>
              </a:rPr>
            </a:br>
            <a:r>
              <a:rPr lang="en-US" sz="1500" dirty="0" smtClean="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smtClean="0"/>
          </a:p>
        </p:txBody>
      </p:sp>
    </p:spTree>
    <p:extLst>
      <p:ext uri="{BB962C8B-B14F-4D97-AF65-F5344CB8AC3E}">
        <p14:creationId xmlns:p14="http://schemas.microsoft.com/office/powerpoint/2010/main" val="61967277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onclus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5716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Conclusion</a:t>
            </a:r>
            <a:endParaRPr lang="en-US" dirty="0"/>
          </a:p>
        </p:txBody>
      </p:sp>
      <p:sp>
        <p:nvSpPr>
          <p:cNvPr id="11" name="Text Placeholder 3"/>
          <p:cNvSpPr>
            <a:spLocks noGrp="1"/>
          </p:cNvSpPr>
          <p:nvPr>
            <p:ph type="body" sz="half" idx="13" hasCustomPrompt="1"/>
          </p:nvPr>
        </p:nvSpPr>
        <p:spPr>
          <a:xfrm>
            <a:off x="944761" y="1416822"/>
            <a:ext cx="6549033" cy="2107428"/>
          </a:xfrm>
          <a:solidFill>
            <a:schemeClr val="bg1"/>
          </a:solidFill>
        </p:spPr>
        <p:txBody>
          <a:bodyPr>
            <a:noAutofit/>
          </a:bodyPr>
          <a:lstStyle>
            <a:lvl1pPr marL="0" indent="0" algn="l">
              <a:buFont typeface="Arial" panose="020B0604020202020204" pitchFamily="34" charset="0"/>
              <a:buNone/>
              <a:defRPr sz="15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altLang="en-US" sz="1500" dirty="0" smtClean="0">
                <a:latin typeface="Arial" panose="020B0604020202020204" pitchFamily="34" charset="0"/>
                <a:cs typeface="Arial" panose="020B0604020202020204" pitchFamily="34" charset="0"/>
              </a:rPr>
              <a:t>Click here to list conclusions</a:t>
            </a:r>
            <a:endParaRPr lang="en-US" dirty="0" smtClean="0"/>
          </a:p>
        </p:txBody>
      </p:sp>
    </p:spTree>
    <p:extLst>
      <p:ext uri="{BB962C8B-B14F-4D97-AF65-F5344CB8AC3E}">
        <p14:creationId xmlns:p14="http://schemas.microsoft.com/office/powerpoint/2010/main" val="1309457258"/>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Bibliograph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7156" y="107951"/>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Bibliography</a:t>
            </a:r>
            <a:endParaRPr lang="en-US" dirty="0"/>
          </a:p>
        </p:txBody>
      </p:sp>
      <p:sp>
        <p:nvSpPr>
          <p:cNvPr id="11" name="Text Placeholder 3"/>
          <p:cNvSpPr>
            <a:spLocks noGrp="1"/>
          </p:cNvSpPr>
          <p:nvPr>
            <p:ph type="body" sz="half" idx="13" hasCustomPrompt="1"/>
          </p:nvPr>
        </p:nvSpPr>
        <p:spPr>
          <a:xfrm>
            <a:off x="944761" y="1416822"/>
            <a:ext cx="6549033" cy="4069578"/>
          </a:xfrm>
          <a:solidFill>
            <a:schemeClr val="bg1"/>
          </a:solidFill>
        </p:spPr>
        <p:txBody>
          <a:bodyPr>
            <a:noAutofit/>
          </a:bodyPr>
          <a:lstStyle>
            <a:lvl1pPr marL="0" indent="0" algn="l">
              <a:buFont typeface="Arial" panose="020B0604020202020204" pitchFamily="34" charset="0"/>
              <a:buNone/>
              <a:defRPr sz="1800" u="none" baseline="0">
                <a:solidFill>
                  <a:schemeClr val="tx1"/>
                </a:solidFill>
                <a:latin typeface="+mn-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sz="1500" dirty="0" smtClean="0">
                <a:latin typeface="Arial" panose="020B0604020202020204" pitchFamily="34" charset="0"/>
                <a:cs typeface="Arial" panose="020B0604020202020204" pitchFamily="34" charset="0"/>
              </a:rPr>
              <a:t>Content – if you are referencing any publications                                                                                       *                                                                                                                       If you are a Technical Paper:                                                                   Authors name(s). 2018. Paper title in sentence style – Only first words, important words, and acronyms capitalized. ASHRAE Transactions 124 (2) (pending publication)                                                                                             *                                                                                                                              If you are a Conference Paper                                                                     Authors name(s). 2018. Example paper title written here. Presented at the 2018 ASHRAE Annual Conference, June 23-27.</a:t>
            </a:r>
            <a:endParaRPr lang="en-US" dirty="0" smtClean="0"/>
          </a:p>
        </p:txBody>
      </p:sp>
    </p:spTree>
    <p:extLst>
      <p:ext uri="{BB962C8B-B14F-4D97-AF65-F5344CB8AC3E}">
        <p14:creationId xmlns:p14="http://schemas.microsoft.com/office/powerpoint/2010/main" val="473662580"/>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Question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2869" y="117476"/>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Questions?</a:t>
            </a:r>
            <a:endParaRPr lang="en-US" dirty="0"/>
          </a:p>
        </p:txBody>
      </p:sp>
      <p:sp>
        <p:nvSpPr>
          <p:cNvPr id="11" name="Text Placeholder 3"/>
          <p:cNvSpPr>
            <a:spLocks noGrp="1"/>
          </p:cNvSpPr>
          <p:nvPr>
            <p:ph type="body" sz="half" idx="13" hasCustomPrompt="1"/>
          </p:nvPr>
        </p:nvSpPr>
        <p:spPr>
          <a:xfrm>
            <a:off x="944761" y="1416822"/>
            <a:ext cx="6549033" cy="2107428"/>
          </a:xfrm>
          <a:solidFill>
            <a:schemeClr val="bg1"/>
          </a:solidFill>
        </p:spPr>
        <p:txBody>
          <a:bodyPr>
            <a:noAutofit/>
          </a:bodyPr>
          <a:lstStyle>
            <a:lvl1pPr marL="0" indent="0" algn="l">
              <a:buFont typeface="Arial" panose="020B0604020202020204" pitchFamily="34" charset="0"/>
              <a:buNone/>
              <a:defRPr sz="18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sz="1800" dirty="0" smtClean="0">
                <a:latin typeface="Arial" panose="020B0604020202020204" pitchFamily="34" charset="0"/>
                <a:cs typeface="Arial" panose="020B0604020202020204" pitchFamily="34" charset="0"/>
              </a:rPr>
              <a:t>Name</a:t>
            </a:r>
            <a:br>
              <a:rPr lang="en-US" sz="1800" dirty="0" smtClean="0">
                <a:latin typeface="Arial" panose="020B0604020202020204" pitchFamily="34" charset="0"/>
                <a:cs typeface="Arial" panose="020B0604020202020204" pitchFamily="34" charset="0"/>
              </a:rPr>
            </a:br>
            <a:r>
              <a:rPr lang="en-US" sz="1800" dirty="0" smtClean="0">
                <a:latin typeface="Arial" panose="020B0604020202020204" pitchFamily="34" charset="0"/>
                <a:cs typeface="Arial" panose="020B0604020202020204" pitchFamily="34" charset="0"/>
                <a:hlinkClick r:id="rId2"/>
              </a:rPr>
              <a:t>name@emailaddress.com</a:t>
            </a:r>
            <a:r>
              <a:rPr lang="en-US" sz="1800" dirty="0" smtClean="0">
                <a:latin typeface="Arial" panose="020B0604020202020204" pitchFamily="34" charset="0"/>
                <a:cs typeface="Arial" panose="020B0604020202020204" pitchFamily="34" charset="0"/>
              </a:rPr>
              <a:t/>
            </a:r>
            <a:br>
              <a:rPr lang="en-US" sz="1800" dirty="0" smtClean="0">
                <a:latin typeface="Arial" panose="020B0604020202020204" pitchFamily="34" charset="0"/>
                <a:cs typeface="Arial" panose="020B0604020202020204" pitchFamily="34" charset="0"/>
              </a:rPr>
            </a:br>
            <a:r>
              <a:rPr lang="en-US" sz="1800" dirty="0" smtClean="0">
                <a:latin typeface="Arial" panose="020B0604020202020204" pitchFamily="34" charset="0"/>
                <a:cs typeface="Arial" panose="020B0604020202020204" pitchFamily="34" charset="0"/>
              </a:rPr>
              <a:t/>
            </a:r>
            <a:br>
              <a:rPr lang="en-US" sz="1800" dirty="0" smtClean="0">
                <a:latin typeface="Arial" panose="020B0604020202020204" pitchFamily="34" charset="0"/>
                <a:cs typeface="Arial" panose="020B0604020202020204" pitchFamily="34" charset="0"/>
              </a:rPr>
            </a:br>
            <a:r>
              <a:rPr lang="en-US" sz="1800" dirty="0" smtClean="0">
                <a:latin typeface="Arial" panose="020B0604020202020204" pitchFamily="34" charset="0"/>
                <a:cs typeface="Arial" panose="020B0604020202020204" pitchFamily="34" charset="0"/>
              </a:rPr>
              <a:t>(You may include names and email addresses of non-presenting authors on the last slide)</a:t>
            </a:r>
            <a:br>
              <a:rPr lang="en-US" sz="1800" dirty="0" smtClean="0">
                <a:latin typeface="Arial" panose="020B0604020202020204" pitchFamily="34" charset="0"/>
                <a:cs typeface="Arial" panose="020B0604020202020204" pitchFamily="34" charset="0"/>
              </a:rPr>
            </a:br>
            <a:r>
              <a:rPr lang="en-US" dirty="0" smtClean="0">
                <a:latin typeface="Arial" panose="020B0604020202020204" pitchFamily="34" charset="0"/>
                <a:cs typeface="Arial" panose="020B0604020202020204" pitchFamily="34" charset="0"/>
              </a:rPr>
              <a:t/>
            </a:r>
            <a:br>
              <a:rPr lang="en-US" dirty="0" smtClean="0">
                <a:latin typeface="Arial" panose="020B0604020202020204" pitchFamily="34" charset="0"/>
                <a:cs typeface="Arial" panose="020B0604020202020204" pitchFamily="34" charset="0"/>
              </a:rPr>
            </a:br>
            <a:r>
              <a:rPr lang="en-US" dirty="0" smtClean="0">
                <a:latin typeface="Arial" panose="020B0604020202020204" pitchFamily="34" charset="0"/>
                <a:cs typeface="Arial" panose="020B0604020202020204" pitchFamily="34" charset="0"/>
              </a:rPr>
              <a:t/>
            </a:r>
            <a:br>
              <a:rPr lang="en-US" dirty="0" smtClean="0">
                <a:latin typeface="Arial" panose="020B0604020202020204" pitchFamily="34" charset="0"/>
                <a:cs typeface="Arial" panose="020B0604020202020204" pitchFamily="34" charset="0"/>
              </a:rPr>
            </a:br>
            <a:r>
              <a:rPr lang="en-US" sz="1500" dirty="0" smtClean="0">
                <a:latin typeface="Arial" panose="020B0604020202020204" pitchFamily="34" charset="0"/>
                <a:cs typeface="Arial" panose="020B0604020202020204" pitchFamily="34" charset="0"/>
              </a:rPr>
              <a:t/>
            </a:r>
            <a:br>
              <a:rPr lang="en-US" sz="1500" dirty="0" smtClean="0">
                <a:latin typeface="Arial" panose="020B0604020202020204" pitchFamily="34" charset="0"/>
                <a:cs typeface="Arial" panose="020B0604020202020204" pitchFamily="34" charset="0"/>
              </a:rPr>
            </a:br>
            <a:r>
              <a:rPr lang="en-US" altLang="en-US" dirty="0" smtClean="0">
                <a:latin typeface="Arial" panose="020B0604020202020204" pitchFamily="34" charset="0"/>
                <a:cs typeface="Arial" panose="020B0604020202020204" pitchFamily="34" charset="0"/>
              </a:rPr>
              <a:t>Instruction – this slide cannot have logo or images.  Only what is shown.</a:t>
            </a:r>
            <a:endParaRPr lang="en-US" dirty="0" smtClean="0"/>
          </a:p>
        </p:txBody>
      </p:sp>
    </p:spTree>
    <p:extLst>
      <p:ext uri="{BB962C8B-B14F-4D97-AF65-F5344CB8AC3E}">
        <p14:creationId xmlns:p14="http://schemas.microsoft.com/office/powerpoint/2010/main" val="18354940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E386D-D596-43F8-8F7F-EC29E2E0A8BB}" type="datetimeFigureOut">
              <a:rPr lang="en-US" smtClean="0"/>
              <a:t>6/17/2018</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DEDE4D-DC37-4180-B29E-77B367E2BC86}" type="slidenum">
              <a:rPr lang="en-US" smtClean="0"/>
              <a:t>‹#›</a:t>
            </a:fld>
            <a:endParaRPr lang="en-US" dirty="0"/>
          </a:p>
        </p:txBody>
      </p:sp>
      <p:pic>
        <p:nvPicPr>
          <p:cNvPr id="7" name="Picture 6"/>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4060" y="0"/>
            <a:ext cx="9135880" cy="6858000"/>
          </a:xfrm>
          <a:prstGeom prst="rect">
            <a:avLst/>
          </a:prstGeom>
        </p:spPr>
      </p:pic>
    </p:spTree>
    <p:extLst>
      <p:ext uri="{BB962C8B-B14F-4D97-AF65-F5344CB8AC3E}">
        <p14:creationId xmlns:p14="http://schemas.microsoft.com/office/powerpoint/2010/main" val="1330560284"/>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4" r:id="rId12"/>
    <p:sldLayoutId id="2147483665" r:id="rId13"/>
    <p:sldLayoutId id="2147483666" r:id="rId14"/>
    <p:sldLayoutId id="2147483667" r:id="rId15"/>
    <p:sldLayoutId id="2147483669" r:id="rId16"/>
    <p:sldLayoutId id="2147483670" r:id="rId17"/>
    <p:sldLayoutId id="2147483671" r:id="rId18"/>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tif"/><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17.tiff"/><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6"/>
          <p:cNvSpPr>
            <a:spLocks noGrp="1"/>
          </p:cNvSpPr>
          <p:nvPr>
            <p:ph type="body" sz="half" idx="16"/>
          </p:nvPr>
        </p:nvSpPr>
        <p:spPr>
          <a:xfrm>
            <a:off x="84833" y="3556841"/>
            <a:ext cx="1855480" cy="439352"/>
          </a:xfrm>
        </p:spPr>
        <p:txBody>
          <a:bodyPr/>
          <a:lstStyle/>
          <a:p>
            <a:r>
              <a:rPr lang="en-US" dirty="0" smtClean="0"/>
              <a:t>Brian M. Fronk, PhD, PE (OR)</a:t>
            </a:r>
            <a:endParaRPr lang="en-US" dirty="0"/>
          </a:p>
        </p:txBody>
      </p:sp>
      <p:sp>
        <p:nvSpPr>
          <p:cNvPr id="19" name="Text Placeholder 7"/>
          <p:cNvSpPr>
            <a:spLocks noGrp="1"/>
          </p:cNvSpPr>
          <p:nvPr>
            <p:ph type="body" sz="half" idx="17"/>
          </p:nvPr>
        </p:nvSpPr>
        <p:spPr>
          <a:xfrm>
            <a:off x="84832" y="4032706"/>
            <a:ext cx="1772543" cy="439352"/>
          </a:xfrm>
        </p:spPr>
        <p:txBody>
          <a:bodyPr/>
          <a:lstStyle/>
          <a:p>
            <a:r>
              <a:rPr lang="en-US" dirty="0" smtClean="0"/>
              <a:t>Oregon State University</a:t>
            </a:r>
            <a:endParaRPr lang="en-US" dirty="0"/>
          </a:p>
        </p:txBody>
      </p:sp>
      <p:sp>
        <p:nvSpPr>
          <p:cNvPr id="20" name="Text Placeholder 8"/>
          <p:cNvSpPr>
            <a:spLocks noGrp="1"/>
          </p:cNvSpPr>
          <p:nvPr>
            <p:ph type="body" sz="half" idx="18"/>
          </p:nvPr>
        </p:nvSpPr>
        <p:spPr>
          <a:xfrm>
            <a:off x="43945" y="4508571"/>
            <a:ext cx="1937256" cy="439352"/>
          </a:xfrm>
        </p:spPr>
        <p:txBody>
          <a:bodyPr/>
          <a:lstStyle/>
          <a:p>
            <a:r>
              <a:rPr lang="en-US" dirty="0" smtClean="0"/>
              <a:t>Brian.Fronk@oregonstate.edu</a:t>
            </a:r>
            <a:endParaRPr lang="en-US" dirty="0"/>
          </a:p>
        </p:txBody>
      </p:sp>
      <p:pic>
        <p:nvPicPr>
          <p:cNvPr id="11" name="Picture 10" descr="OSU_vertical_2C_W_over_B.ep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3264" y="115699"/>
            <a:ext cx="1953304" cy="2057399"/>
          </a:xfrm>
          <a:prstGeom prst="rect">
            <a:avLst/>
          </a:prstGeom>
        </p:spPr>
      </p:pic>
      <p:sp>
        <p:nvSpPr>
          <p:cNvPr id="7" name="Text Placeholder 5"/>
          <p:cNvSpPr>
            <a:spLocks noGrp="1"/>
          </p:cNvSpPr>
          <p:nvPr/>
        </p:nvSpPr>
        <p:spPr>
          <a:xfrm>
            <a:off x="2546392" y="4493419"/>
            <a:ext cx="3891558" cy="716778"/>
          </a:xfrm>
          <a:prstGeom prst="rect">
            <a:avLst/>
          </a:prstGeom>
          <a:no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b="1" u="none" kern="1200" baseline="0">
                <a:solidFill>
                  <a:schemeClr val="bg1"/>
                </a:solidFill>
                <a:latin typeface="+mn-lt"/>
                <a:ea typeface="+mn-ea"/>
                <a:cs typeface="+mn-cs"/>
              </a:defRPr>
            </a:lvl1pPr>
            <a:lvl2pPr marL="342900" indent="0" algn="l" defTabSz="914400" rtl="0" eaLnBrk="1" latinLnBrk="0" hangingPunct="1">
              <a:lnSpc>
                <a:spcPct val="90000"/>
              </a:lnSpc>
              <a:spcBef>
                <a:spcPts val="500"/>
              </a:spcBef>
              <a:buFont typeface="Arial" panose="020B0604020202020204" pitchFamily="34" charset="0"/>
              <a:buNone/>
              <a:defRPr sz="1050" kern="1200">
                <a:solidFill>
                  <a:schemeClr val="tx1"/>
                </a:solidFill>
                <a:latin typeface="+mn-lt"/>
                <a:ea typeface="+mn-ea"/>
                <a:cs typeface="+mn-cs"/>
              </a:defRPr>
            </a:lvl2pPr>
            <a:lvl3pPr marL="685800" indent="0" algn="l" defTabSz="914400" rtl="0" eaLnBrk="1" latinLnBrk="0" hangingPunct="1">
              <a:lnSpc>
                <a:spcPct val="90000"/>
              </a:lnSpc>
              <a:spcBef>
                <a:spcPts val="500"/>
              </a:spcBef>
              <a:buFont typeface="Arial" panose="020B0604020202020204" pitchFamily="34" charset="0"/>
              <a:buNone/>
              <a:defRPr sz="900" kern="1200">
                <a:solidFill>
                  <a:schemeClr val="tx1"/>
                </a:solidFill>
                <a:latin typeface="+mn-lt"/>
                <a:ea typeface="+mn-ea"/>
                <a:cs typeface="+mn-cs"/>
              </a:defRPr>
            </a:lvl3pPr>
            <a:lvl4pPr marL="10287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4pPr>
            <a:lvl5pPr marL="13716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5pPr>
            <a:lvl6pPr marL="17145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6pPr>
            <a:lvl7pPr marL="20574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7pPr>
            <a:lvl8pPr marL="24003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8pPr>
            <a:lvl9pPr marL="27432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9pPr>
          </a:lstStyle>
          <a:p>
            <a:endParaRPr lang="en-US" dirty="0"/>
          </a:p>
        </p:txBody>
      </p:sp>
      <p:sp>
        <p:nvSpPr>
          <p:cNvPr id="8" name="Text Placeholder 3"/>
          <p:cNvSpPr>
            <a:spLocks noGrp="1"/>
          </p:cNvSpPr>
          <p:nvPr/>
        </p:nvSpPr>
        <p:spPr>
          <a:xfrm>
            <a:off x="1168400" y="1647803"/>
            <a:ext cx="6807200" cy="907878"/>
          </a:xfrm>
          <a:prstGeom prst="rect">
            <a:avLst/>
          </a:prstGeom>
          <a:noFill/>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3000" b="1" u="none" kern="1200" baseline="0">
                <a:solidFill>
                  <a:schemeClr val="bg1"/>
                </a:solidFill>
                <a:latin typeface="+mn-lt"/>
                <a:ea typeface="+mn-ea"/>
                <a:cs typeface="+mn-cs"/>
              </a:defRPr>
            </a:lvl1pPr>
            <a:lvl2pPr marL="342900" indent="0" algn="l" defTabSz="914400" rtl="0" eaLnBrk="1" latinLnBrk="0" hangingPunct="1">
              <a:lnSpc>
                <a:spcPct val="90000"/>
              </a:lnSpc>
              <a:spcBef>
                <a:spcPts val="500"/>
              </a:spcBef>
              <a:buFont typeface="Arial" panose="020B0604020202020204" pitchFamily="34" charset="0"/>
              <a:buNone/>
              <a:defRPr sz="1050" kern="1200">
                <a:solidFill>
                  <a:schemeClr val="tx1"/>
                </a:solidFill>
                <a:latin typeface="+mn-lt"/>
                <a:ea typeface="+mn-ea"/>
                <a:cs typeface="+mn-cs"/>
              </a:defRPr>
            </a:lvl2pPr>
            <a:lvl3pPr marL="685800" indent="0" algn="l" defTabSz="914400" rtl="0" eaLnBrk="1" latinLnBrk="0" hangingPunct="1">
              <a:lnSpc>
                <a:spcPct val="90000"/>
              </a:lnSpc>
              <a:spcBef>
                <a:spcPts val="500"/>
              </a:spcBef>
              <a:buFont typeface="Arial" panose="020B0604020202020204" pitchFamily="34" charset="0"/>
              <a:buNone/>
              <a:defRPr sz="900" kern="1200">
                <a:solidFill>
                  <a:schemeClr val="tx1"/>
                </a:solidFill>
                <a:latin typeface="+mn-lt"/>
                <a:ea typeface="+mn-ea"/>
                <a:cs typeface="+mn-cs"/>
              </a:defRPr>
            </a:lvl3pPr>
            <a:lvl4pPr marL="10287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4pPr>
            <a:lvl5pPr marL="13716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5pPr>
            <a:lvl6pPr marL="17145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6pPr>
            <a:lvl7pPr marL="20574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7pPr>
            <a:lvl8pPr marL="24003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8pPr>
            <a:lvl9pPr marL="27432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9pPr>
          </a:lstStyle>
          <a:p>
            <a:endParaRPr lang="en-US" sz="3600" dirty="0"/>
          </a:p>
        </p:txBody>
      </p:sp>
      <p:sp>
        <p:nvSpPr>
          <p:cNvPr id="9" name="Text Placeholder 5"/>
          <p:cNvSpPr>
            <a:spLocks noGrp="1"/>
          </p:cNvSpPr>
          <p:nvPr>
            <p:ph type="body" sz="half" idx="15"/>
          </p:nvPr>
        </p:nvSpPr>
        <p:spPr>
          <a:xfrm>
            <a:off x="2871373" y="5118556"/>
            <a:ext cx="3891558" cy="716778"/>
          </a:xfrm>
        </p:spPr>
        <p:txBody>
          <a:bodyPr/>
          <a:lstStyle/>
          <a:p>
            <a:r>
              <a:rPr lang="en-US" dirty="0"/>
              <a:t>CP 71: Exploring the Potential of Distributed Fiber Temperature Sensing in HVAC&amp;R Applications</a:t>
            </a:r>
          </a:p>
          <a:p>
            <a:endParaRPr lang="en-US" dirty="0"/>
          </a:p>
        </p:txBody>
      </p:sp>
      <p:sp>
        <p:nvSpPr>
          <p:cNvPr id="10" name="Text Placeholder 3"/>
          <p:cNvSpPr>
            <a:spLocks noGrp="1"/>
          </p:cNvSpPr>
          <p:nvPr>
            <p:ph type="body" sz="half" idx="13"/>
          </p:nvPr>
        </p:nvSpPr>
        <p:spPr>
          <a:xfrm>
            <a:off x="1413552" y="2209611"/>
            <a:ext cx="6807200" cy="907878"/>
          </a:xfrm>
        </p:spPr>
        <p:txBody>
          <a:bodyPr/>
          <a:lstStyle/>
          <a:p>
            <a:r>
              <a:rPr lang="en-US" sz="3600" dirty="0" smtClean="0"/>
              <a:t>Seminar 53: HVAC&amp;R Novel Measurement Techniques: </a:t>
            </a:r>
            <a:br>
              <a:rPr lang="en-US" sz="3600" dirty="0" smtClean="0"/>
            </a:br>
            <a:r>
              <a:rPr lang="en-US" sz="3600" dirty="0" smtClean="0"/>
              <a:t>The Next Generation</a:t>
            </a:r>
            <a:endParaRPr lang="en-US" sz="3600" dirty="0"/>
          </a:p>
        </p:txBody>
      </p:sp>
    </p:spTree>
    <p:extLst>
      <p:ext uri="{BB962C8B-B14F-4D97-AF65-F5344CB8AC3E}">
        <p14:creationId xmlns:p14="http://schemas.microsoft.com/office/powerpoint/2010/main" val="27485002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half" idx="13"/>
          </p:nvPr>
        </p:nvSpPr>
        <p:spPr>
          <a:xfrm>
            <a:off x="50007" y="1302521"/>
            <a:ext cx="8826364" cy="3641185"/>
          </a:xfrm>
        </p:spPr>
        <p:txBody>
          <a:bodyPr>
            <a:normAutofit fontScale="92500" lnSpcReduction="20000"/>
          </a:bodyPr>
          <a:lstStyle/>
          <a:p>
            <a:pPr marL="0" indent="0">
              <a:buNone/>
            </a:pPr>
            <a:r>
              <a:rPr lang="en-US" sz="1600" b="1" dirty="0"/>
              <a:t>Objective 1: After attending this session, the attendees will be able to...</a:t>
            </a:r>
            <a:endParaRPr lang="en-US" sz="1600" dirty="0"/>
          </a:p>
          <a:p>
            <a:r>
              <a:rPr lang="en-US" sz="1600" dirty="0" smtClean="0"/>
              <a:t>Explain </a:t>
            </a:r>
            <a:r>
              <a:rPr lang="en-US" sz="1600" dirty="0"/>
              <a:t>high level operating principles of </a:t>
            </a:r>
            <a:r>
              <a:rPr lang="en-US" sz="1600" dirty="0" smtClean="0"/>
              <a:t>fiber optic </a:t>
            </a:r>
            <a:r>
              <a:rPr lang="en-US" sz="1600" dirty="0"/>
              <a:t>temperature measurement </a:t>
            </a:r>
            <a:r>
              <a:rPr lang="en-US" sz="1600" dirty="0" smtClean="0"/>
              <a:t>techniques</a:t>
            </a:r>
          </a:p>
          <a:p>
            <a:endParaRPr lang="en-US" sz="1600" dirty="0"/>
          </a:p>
          <a:p>
            <a:pPr marL="0" indent="0">
              <a:buNone/>
            </a:pPr>
            <a:r>
              <a:rPr lang="en-US" sz="1600" b="1" dirty="0"/>
              <a:t>Objective 2: After attending this session, the attendees will be able to...</a:t>
            </a:r>
            <a:endParaRPr lang="en-US" sz="1600" dirty="0"/>
          </a:p>
          <a:p>
            <a:r>
              <a:rPr lang="en-US" sz="1600" dirty="0"/>
              <a:t>Understand currently used and new techniques to determine average and local air-side heat transfer </a:t>
            </a:r>
            <a:r>
              <a:rPr lang="en-US" sz="1600" dirty="0" smtClean="0"/>
              <a:t>coefficients</a:t>
            </a:r>
          </a:p>
          <a:p>
            <a:endParaRPr lang="en-US" sz="1600" dirty="0"/>
          </a:p>
          <a:p>
            <a:pPr marL="0" indent="0">
              <a:buNone/>
            </a:pPr>
            <a:r>
              <a:rPr lang="en-US" sz="1600" b="1" dirty="0"/>
              <a:t>Objective 3: After attending this session, the attendees will be able to...</a:t>
            </a:r>
            <a:endParaRPr lang="en-US" sz="1600" dirty="0"/>
          </a:p>
          <a:p>
            <a:r>
              <a:rPr lang="en-US" sz="1600" dirty="0"/>
              <a:t>Obtain an understanding of the different measurement methods that can be used for refrigerant and oil charge </a:t>
            </a:r>
            <a:r>
              <a:rPr lang="en-US" sz="1600" dirty="0" smtClean="0"/>
              <a:t>measurements</a:t>
            </a:r>
          </a:p>
          <a:p>
            <a:endParaRPr lang="en-US" sz="1600" dirty="0"/>
          </a:p>
          <a:p>
            <a:pPr marL="0" indent="0">
              <a:buNone/>
            </a:pPr>
            <a:r>
              <a:rPr lang="en-US" sz="1600" b="1" dirty="0"/>
              <a:t>Objective 4: After attending this session, the attendees will be able to...</a:t>
            </a:r>
            <a:endParaRPr lang="en-US" sz="1600" dirty="0"/>
          </a:p>
          <a:p>
            <a:r>
              <a:rPr lang="en-US" sz="1600" dirty="0"/>
              <a:t>Explain the relationship between the measured capacity and the void fraction</a:t>
            </a:r>
          </a:p>
        </p:txBody>
      </p:sp>
      <p:sp>
        <p:nvSpPr>
          <p:cNvPr id="7" name="Text Placeholder 3"/>
          <p:cNvSpPr>
            <a:spLocks noGrp="1"/>
          </p:cNvSpPr>
          <p:nvPr>
            <p:ph type="body" sz="half" idx="14" hasCustomPrompt="1"/>
          </p:nvPr>
        </p:nvSpPr>
        <p:spPr>
          <a:xfrm>
            <a:off x="50006" y="133061"/>
            <a:ext cx="8336757" cy="888965"/>
          </a:xfrm>
          <a:noFill/>
        </p:spPr>
        <p:txBody>
          <a:bodyPr>
            <a:noAutofit/>
          </a:bodyPr>
          <a:lstStyle>
            <a:lvl1pPr marL="0" indent="0" algn="l">
              <a:buNone/>
              <a:defRPr sz="2475" b="1"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smtClean="0"/>
              <a:t>Learning Objectives</a:t>
            </a:r>
          </a:p>
        </p:txBody>
      </p:sp>
    </p:spTree>
    <p:extLst>
      <p:ext uri="{BB962C8B-B14F-4D97-AF65-F5344CB8AC3E}">
        <p14:creationId xmlns:p14="http://schemas.microsoft.com/office/powerpoint/2010/main" val="19175469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3"/>
          </p:nvPr>
        </p:nvSpPr>
        <p:spPr>
          <a:xfrm>
            <a:off x="773311" y="1877004"/>
            <a:ext cx="7697390" cy="3323646"/>
          </a:xfrm>
        </p:spPr>
        <p:txBody>
          <a:bodyPr/>
          <a:lstStyle/>
          <a:p>
            <a:r>
              <a:rPr lang="en-US" dirty="0"/>
              <a:t>Tabeel A. Jacob – Oregon State University</a:t>
            </a:r>
          </a:p>
          <a:p>
            <a:endParaRPr lang="en-US" dirty="0"/>
          </a:p>
        </p:txBody>
      </p:sp>
      <p:sp>
        <p:nvSpPr>
          <p:cNvPr id="4" name="Title 1"/>
          <p:cNvSpPr>
            <a:spLocks noGrp="1"/>
          </p:cNvSpPr>
          <p:nvPr>
            <p:ph type="title" hasCustomPrompt="1"/>
          </p:nvPr>
        </p:nvSpPr>
        <p:spPr>
          <a:xfrm>
            <a:off x="92869" y="117476"/>
            <a:ext cx="7886700" cy="643543"/>
          </a:xfrm>
        </p:spPr>
        <p:txBody>
          <a:bodyPr>
            <a:normAutofit/>
          </a:bodyPr>
          <a:lstStyle>
            <a:lvl1pPr>
              <a:defRPr lang="en-US" sz="2700" b="1" smtClean="0">
                <a:solidFill>
                  <a:schemeClr val="bg1"/>
                </a:solidFill>
              </a:defRPr>
            </a:lvl1pPr>
          </a:lstStyle>
          <a:p>
            <a:r>
              <a:rPr lang="en-US" sz="2475" b="1" dirty="0" smtClean="0">
                <a:solidFill>
                  <a:schemeClr val="bg1"/>
                </a:solidFill>
                <a:latin typeface="+mn-lt"/>
              </a:rPr>
              <a:t>Acknowledgements</a:t>
            </a:r>
            <a:endParaRPr lang="en-US" dirty="0"/>
          </a:p>
        </p:txBody>
      </p:sp>
    </p:spTree>
    <p:extLst>
      <p:ext uri="{BB962C8B-B14F-4D97-AF65-F5344CB8AC3E}">
        <p14:creationId xmlns:p14="http://schemas.microsoft.com/office/powerpoint/2010/main" val="3308243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3"/>
          </p:nvPr>
        </p:nvSpPr>
        <p:spPr>
          <a:xfrm>
            <a:off x="366117" y="1622499"/>
            <a:ext cx="7620596" cy="4228173"/>
          </a:xfrm>
        </p:spPr>
        <p:txBody>
          <a:bodyPr/>
          <a:lstStyle/>
          <a:p>
            <a:pPr marL="631825" indent="-573088">
              <a:lnSpc>
                <a:spcPct val="100000"/>
              </a:lnSpc>
              <a:buAutoNum type="arabicPeriod"/>
            </a:pPr>
            <a:r>
              <a:rPr lang="en-US" sz="3600" dirty="0" smtClean="0"/>
              <a:t>Motivation</a:t>
            </a:r>
          </a:p>
          <a:p>
            <a:pPr marL="631825" indent="-573088">
              <a:lnSpc>
                <a:spcPct val="100000"/>
              </a:lnSpc>
              <a:buAutoNum type="arabicPeriod"/>
            </a:pPr>
            <a:r>
              <a:rPr lang="en-US" sz="3600" dirty="0" smtClean="0"/>
              <a:t>Principles of Operation</a:t>
            </a:r>
          </a:p>
          <a:p>
            <a:pPr marL="631825" indent="-573088">
              <a:lnSpc>
                <a:spcPct val="100000"/>
              </a:lnSpc>
              <a:buAutoNum type="arabicPeriod"/>
            </a:pPr>
            <a:r>
              <a:rPr lang="en-US" sz="3600" dirty="0" smtClean="0"/>
              <a:t>Review of Related Applications</a:t>
            </a:r>
          </a:p>
          <a:p>
            <a:pPr marL="631825" indent="-573088">
              <a:lnSpc>
                <a:spcPct val="100000"/>
              </a:lnSpc>
              <a:buAutoNum type="arabicPeriod"/>
            </a:pPr>
            <a:r>
              <a:rPr lang="en-US" sz="3600" dirty="0" smtClean="0"/>
              <a:t>Experimental Demonstration</a:t>
            </a:r>
          </a:p>
          <a:p>
            <a:pPr marL="631825" indent="-573088">
              <a:lnSpc>
                <a:spcPct val="100000"/>
              </a:lnSpc>
              <a:buAutoNum type="arabicPeriod"/>
            </a:pPr>
            <a:r>
              <a:rPr lang="en-US" sz="3600" dirty="0" smtClean="0"/>
              <a:t>Challenges and Conclusions</a:t>
            </a:r>
          </a:p>
        </p:txBody>
      </p:sp>
      <p:sp>
        <p:nvSpPr>
          <p:cNvPr id="4" name="Title 1"/>
          <p:cNvSpPr>
            <a:spLocks noGrp="1"/>
          </p:cNvSpPr>
          <p:nvPr>
            <p:ph type="title" hasCustomPrompt="1"/>
          </p:nvPr>
        </p:nvSpPr>
        <p:spPr>
          <a:xfrm>
            <a:off x="10001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Outline</a:t>
            </a:r>
            <a:endParaRPr lang="en-US" dirty="0"/>
          </a:p>
        </p:txBody>
      </p:sp>
    </p:spTree>
    <p:extLst>
      <p:ext uri="{BB962C8B-B14F-4D97-AF65-F5344CB8AC3E}">
        <p14:creationId xmlns:p14="http://schemas.microsoft.com/office/powerpoint/2010/main" val="24161592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10001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Motivation</a:t>
            </a:r>
            <a:endParaRPr lang="en-US" dirty="0"/>
          </a:p>
        </p:txBody>
      </p:sp>
      <p:sp>
        <p:nvSpPr>
          <p:cNvPr id="6" name="Text Placeholder 2"/>
          <p:cNvSpPr>
            <a:spLocks noGrp="1"/>
          </p:cNvSpPr>
          <p:nvPr>
            <p:ph type="body" sz="half" idx="13"/>
          </p:nvPr>
        </p:nvSpPr>
        <p:spPr>
          <a:xfrm>
            <a:off x="427285" y="1295401"/>
            <a:ext cx="7232155" cy="4933696"/>
          </a:xfrm>
        </p:spPr>
        <p:txBody>
          <a:bodyPr/>
          <a:lstStyle/>
          <a:p>
            <a:pPr marL="342900" indent="-342900">
              <a:buFont typeface="Arial" panose="020B0604020202020204" pitchFamily="34" charset="0"/>
              <a:buChar char="•"/>
            </a:pPr>
            <a:r>
              <a:rPr lang="en-US" sz="3200" dirty="0" smtClean="0"/>
              <a:t>Temperature sensing critical for HVAC&amp;R research</a:t>
            </a:r>
          </a:p>
          <a:p>
            <a:pPr marL="342900" indent="-342900">
              <a:buFont typeface="Arial" panose="020B0604020202020204" pitchFamily="34" charset="0"/>
              <a:buChar char="•"/>
            </a:pPr>
            <a:r>
              <a:rPr lang="en-US" sz="3200" dirty="0" smtClean="0"/>
              <a:t>Distributed temperature provide value</a:t>
            </a:r>
          </a:p>
          <a:p>
            <a:pPr marL="685800" lvl="1" indent="-342900">
              <a:buFont typeface="Arial" panose="020B0604020202020204" pitchFamily="34" charset="0"/>
              <a:buChar char="•"/>
            </a:pPr>
            <a:r>
              <a:rPr lang="en-US" sz="2000" dirty="0" smtClean="0"/>
              <a:t>Duct air flow (cross section)</a:t>
            </a:r>
          </a:p>
          <a:p>
            <a:pPr marL="685800" lvl="1" indent="-342900">
              <a:buFont typeface="Arial" panose="020B0604020202020204" pitchFamily="34" charset="0"/>
              <a:buChar char="•"/>
            </a:pPr>
            <a:r>
              <a:rPr lang="en-US" sz="2000" dirty="0" smtClean="0"/>
              <a:t>Temperature along a pipe</a:t>
            </a:r>
          </a:p>
          <a:p>
            <a:pPr marL="685800" lvl="1" indent="-342900">
              <a:buFont typeface="Arial" panose="020B0604020202020204" pitchFamily="34" charset="0"/>
              <a:buChar char="•"/>
            </a:pPr>
            <a:r>
              <a:rPr lang="en-US" sz="2000" dirty="0" smtClean="0"/>
              <a:t>Surface temperature evaporator/condenser coil</a:t>
            </a:r>
          </a:p>
          <a:p>
            <a:pPr marL="685800" lvl="1" indent="-342900">
              <a:buFont typeface="Arial" panose="020B0604020202020204" pitchFamily="34" charset="0"/>
              <a:buChar char="•"/>
            </a:pPr>
            <a:r>
              <a:rPr lang="en-US" sz="2000" dirty="0" smtClean="0"/>
              <a:t>Compressor, tubing, etc.</a:t>
            </a:r>
          </a:p>
          <a:p>
            <a:pPr marL="342900" indent="-342900">
              <a:buFont typeface="Arial" panose="020B0604020202020204" pitchFamily="34" charset="0"/>
              <a:buChar char="•"/>
            </a:pPr>
            <a:r>
              <a:rPr lang="en-US" sz="3200" dirty="0" smtClean="0"/>
              <a:t>Sensors limited by space and cost</a:t>
            </a:r>
          </a:p>
          <a:p>
            <a:pPr marL="342900" indent="-342900">
              <a:buFont typeface="Arial" panose="020B0604020202020204" pitchFamily="34" charset="0"/>
              <a:buChar char="•"/>
            </a:pPr>
            <a:endParaRPr lang="en-US" sz="3200" dirty="0"/>
          </a:p>
          <a:p>
            <a:pPr algn="ctr"/>
            <a:r>
              <a:rPr lang="en-US" sz="3200" dirty="0" smtClean="0"/>
              <a:t>Replace many thermocouples with single fiber optic sensor!</a:t>
            </a:r>
          </a:p>
        </p:txBody>
      </p:sp>
    </p:spTree>
    <p:extLst>
      <p:ext uri="{BB962C8B-B14F-4D97-AF65-F5344CB8AC3E}">
        <p14:creationId xmlns:p14="http://schemas.microsoft.com/office/powerpoint/2010/main" val="109282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Principles of Operation</a:t>
            </a:r>
            <a:endParaRPr lang="en-US" dirty="0"/>
          </a:p>
        </p:txBody>
      </p:sp>
      <p:sp>
        <p:nvSpPr>
          <p:cNvPr id="3" name="Text Placeholder 2"/>
          <p:cNvSpPr>
            <a:spLocks noGrp="1"/>
          </p:cNvSpPr>
          <p:nvPr>
            <p:ph type="body" sz="half" idx="13"/>
          </p:nvPr>
        </p:nvSpPr>
        <p:spPr>
          <a:xfrm>
            <a:off x="754558" y="5464097"/>
            <a:ext cx="6549033" cy="952035"/>
          </a:xfrm>
        </p:spPr>
        <p:txBody>
          <a:bodyPr/>
          <a:lstStyle/>
          <a:p>
            <a:pPr marL="342900" indent="-342900">
              <a:buFont typeface="Arial" panose="020B0604020202020204" pitchFamily="34" charset="0"/>
              <a:buChar char="•"/>
            </a:pPr>
            <a:r>
              <a:rPr lang="en-US" dirty="0" smtClean="0"/>
              <a:t>Commercial, silica glass fibers used as sensor</a:t>
            </a:r>
          </a:p>
          <a:p>
            <a:pPr marL="342900" indent="-342900">
              <a:buFont typeface="Arial" panose="020B0604020202020204" pitchFamily="34" charset="0"/>
              <a:buChar char="•"/>
            </a:pPr>
            <a:r>
              <a:rPr lang="en-US" dirty="0" smtClean="0"/>
              <a:t>Rayleigh backscatter due to intrinsic scattering (elastic)</a:t>
            </a:r>
            <a:endParaRPr lang="en-US" dirty="0"/>
          </a:p>
        </p:txBody>
      </p:sp>
      <p:pic>
        <p:nvPicPr>
          <p:cNvPr id="4" name="Picture 2" descr="http://www.mdpi.com/sensors/sensors-12-08601/article_deploy/html/images/sensors-12-08601f2.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5725" y="1927972"/>
            <a:ext cx="8997696" cy="25913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5725" y="4519309"/>
            <a:ext cx="2505307" cy="369332"/>
          </a:xfrm>
          <a:prstGeom prst="rect">
            <a:avLst/>
          </a:prstGeom>
          <a:noFill/>
        </p:spPr>
        <p:txBody>
          <a:bodyPr wrap="square" rtlCol="0">
            <a:spAutoFit/>
          </a:bodyPr>
          <a:lstStyle/>
          <a:p>
            <a:r>
              <a:rPr lang="en-US" i="1" dirty="0" smtClean="0"/>
              <a:t>Bao and Chen (2012)</a:t>
            </a:r>
            <a:endParaRPr lang="en-US" i="1" dirty="0"/>
          </a:p>
        </p:txBody>
      </p:sp>
    </p:spTree>
    <p:extLst>
      <p:ext uri="{BB962C8B-B14F-4D97-AF65-F5344CB8AC3E}">
        <p14:creationId xmlns:p14="http://schemas.microsoft.com/office/powerpoint/2010/main" val="10161490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Principles of Operation</a:t>
            </a:r>
            <a:endParaRPr lang="en-US" dirty="0"/>
          </a:p>
        </p:txBody>
      </p:sp>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40311" y="1291237"/>
            <a:ext cx="7698303" cy="5275762"/>
          </a:xfrm>
          <a:prstGeom prst="rect">
            <a:avLst/>
          </a:prstGeom>
        </p:spPr>
      </p:pic>
      <p:sp>
        <p:nvSpPr>
          <p:cNvPr id="6" name="TextBox 5"/>
          <p:cNvSpPr txBox="1"/>
          <p:nvPr/>
        </p:nvSpPr>
        <p:spPr>
          <a:xfrm>
            <a:off x="137764" y="6197667"/>
            <a:ext cx="2505307" cy="369332"/>
          </a:xfrm>
          <a:prstGeom prst="rect">
            <a:avLst/>
          </a:prstGeom>
          <a:noFill/>
        </p:spPr>
        <p:txBody>
          <a:bodyPr wrap="square" rtlCol="0">
            <a:spAutoFit/>
          </a:bodyPr>
          <a:lstStyle/>
          <a:p>
            <a:r>
              <a:rPr lang="en-US" i="1" dirty="0" smtClean="0"/>
              <a:t>Samiec (2012)</a:t>
            </a:r>
            <a:endParaRPr lang="en-US" i="1" dirty="0"/>
          </a:p>
        </p:txBody>
      </p:sp>
    </p:spTree>
    <p:extLst>
      <p:ext uri="{BB962C8B-B14F-4D97-AF65-F5344CB8AC3E}">
        <p14:creationId xmlns:p14="http://schemas.microsoft.com/office/powerpoint/2010/main" val="20726410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 of Operation</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916018" y="1353014"/>
            <a:ext cx="4936531" cy="3686230"/>
          </a:xfrm>
          <a:prstGeom prst="rect">
            <a:avLst/>
          </a:prstGeom>
        </p:spPr>
      </p:pic>
      <p:sp>
        <p:nvSpPr>
          <p:cNvPr id="5" name="Text Placeholder 2"/>
          <p:cNvSpPr>
            <a:spLocks noGrp="1"/>
          </p:cNvSpPr>
          <p:nvPr>
            <p:ph type="body" sz="half" idx="13"/>
          </p:nvPr>
        </p:nvSpPr>
        <p:spPr>
          <a:xfrm>
            <a:off x="687651" y="5114694"/>
            <a:ext cx="7393266" cy="952035"/>
          </a:xfrm>
        </p:spPr>
        <p:txBody>
          <a:bodyPr/>
          <a:lstStyle/>
          <a:p>
            <a:pPr marL="342900" indent="-342900">
              <a:buFont typeface="Arial" panose="020B0604020202020204" pitchFamily="34" charset="0"/>
              <a:buChar char="•"/>
            </a:pPr>
            <a:r>
              <a:rPr lang="en-US" dirty="0" smtClean="0"/>
              <a:t>As temperature increase, scatter sites move apart and detected interference frequency change</a:t>
            </a:r>
          </a:p>
          <a:p>
            <a:pPr marL="342900" indent="-342900">
              <a:buFont typeface="Arial" panose="020B0604020202020204" pitchFamily="34" charset="0"/>
              <a:buChar char="•"/>
            </a:pPr>
            <a:r>
              <a:rPr lang="en-US" dirty="0" smtClean="0"/>
              <a:t>New FFT compared to baseline (at known temperature)</a:t>
            </a:r>
          </a:p>
          <a:p>
            <a:pPr marL="342900" indent="-342900">
              <a:buFont typeface="Arial" panose="020B0604020202020204" pitchFamily="34" charset="0"/>
              <a:buChar char="•"/>
            </a:pPr>
            <a:r>
              <a:rPr lang="en-US" dirty="0" smtClean="0"/>
              <a:t>Maximum resolution correlated to wavelength range of laser </a:t>
            </a:r>
            <a:endParaRPr lang="en-US" dirty="0"/>
          </a:p>
        </p:txBody>
      </p:sp>
      <p:sp>
        <p:nvSpPr>
          <p:cNvPr id="6" name="TextBox 5"/>
          <p:cNvSpPr txBox="1"/>
          <p:nvPr/>
        </p:nvSpPr>
        <p:spPr>
          <a:xfrm>
            <a:off x="6719771" y="4669912"/>
            <a:ext cx="2505307" cy="369332"/>
          </a:xfrm>
          <a:prstGeom prst="rect">
            <a:avLst/>
          </a:prstGeom>
          <a:noFill/>
        </p:spPr>
        <p:txBody>
          <a:bodyPr wrap="square" rtlCol="0">
            <a:spAutoFit/>
          </a:bodyPr>
          <a:lstStyle/>
          <a:p>
            <a:r>
              <a:rPr lang="en-US" i="1" dirty="0" smtClean="0"/>
              <a:t>Samiec (2012)</a:t>
            </a:r>
            <a:endParaRPr lang="en-US" i="1" dirty="0"/>
          </a:p>
        </p:txBody>
      </p:sp>
    </p:spTree>
    <p:extLst>
      <p:ext uri="{BB962C8B-B14F-4D97-AF65-F5344CB8AC3E}">
        <p14:creationId xmlns:p14="http://schemas.microsoft.com/office/powerpoint/2010/main" val="2472327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Related Applications - Strain</a:t>
            </a:r>
            <a:endParaRPr lang="en-US" dirty="0"/>
          </a:p>
        </p:txBody>
      </p:sp>
      <p:sp>
        <p:nvSpPr>
          <p:cNvPr id="4" name="Text Placeholder 2"/>
          <p:cNvSpPr>
            <a:spLocks noGrp="1"/>
          </p:cNvSpPr>
          <p:nvPr>
            <p:ph type="body" sz="half" idx="13"/>
          </p:nvPr>
        </p:nvSpPr>
        <p:spPr>
          <a:xfrm>
            <a:off x="427456" y="1464528"/>
            <a:ext cx="8292798" cy="4795024"/>
          </a:xfrm>
        </p:spPr>
        <p:txBody>
          <a:bodyPr/>
          <a:lstStyle/>
          <a:p>
            <a:pPr marL="342900" indent="-342900">
              <a:buFont typeface="Arial" panose="020B0604020202020204" pitchFamily="34" charset="0"/>
              <a:buChar char="•"/>
            </a:pPr>
            <a:r>
              <a:rPr lang="en-US" sz="4000" dirty="0" smtClean="0"/>
              <a:t>Strain is directly measured parameter</a:t>
            </a:r>
          </a:p>
          <a:p>
            <a:pPr marL="685800" lvl="1" indent="-342900">
              <a:buFont typeface="Arial" panose="020B0604020202020204" pitchFamily="34" charset="0"/>
              <a:buChar char="•"/>
            </a:pPr>
            <a:r>
              <a:rPr lang="en-US" sz="2950" dirty="0" smtClean="0"/>
              <a:t>Concrete</a:t>
            </a:r>
          </a:p>
          <a:p>
            <a:pPr marL="685800" lvl="1" indent="-342900">
              <a:buFont typeface="Arial" panose="020B0604020202020204" pitchFamily="34" charset="0"/>
              <a:buChar char="•"/>
            </a:pPr>
            <a:r>
              <a:rPr lang="en-US" sz="2950" dirty="0" smtClean="0"/>
              <a:t>Structures</a:t>
            </a:r>
          </a:p>
          <a:p>
            <a:pPr marL="685800" lvl="1" indent="-342900">
              <a:buFont typeface="Arial" panose="020B0604020202020204" pitchFamily="34" charset="0"/>
              <a:buChar char="•"/>
            </a:pPr>
            <a:r>
              <a:rPr lang="en-US" sz="2950" dirty="0" smtClean="0"/>
              <a:t>Flow structure interaction</a:t>
            </a:r>
          </a:p>
          <a:p>
            <a:pPr marL="342900" indent="-342900">
              <a:buFont typeface="Arial" panose="020B0604020202020204" pitchFamily="34" charset="0"/>
              <a:buChar char="•"/>
            </a:pPr>
            <a:r>
              <a:rPr lang="en-US" sz="4000" b="1" dirty="0" smtClean="0"/>
              <a:t>Must isolate mechanical and thermal strain</a:t>
            </a:r>
          </a:p>
        </p:txBody>
      </p:sp>
    </p:spTree>
    <p:extLst>
      <p:ext uri="{BB962C8B-B14F-4D97-AF65-F5344CB8AC3E}">
        <p14:creationId xmlns:p14="http://schemas.microsoft.com/office/powerpoint/2010/main" val="19230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Related Applications - Temperature </a:t>
            </a:r>
            <a:endParaRPr lang="en-US" dirty="0"/>
          </a:p>
        </p:txBody>
      </p:sp>
      <p:sp>
        <p:nvSpPr>
          <p:cNvPr id="4" name="Text Placeholder 2"/>
          <p:cNvSpPr>
            <a:spLocks noGrp="1"/>
          </p:cNvSpPr>
          <p:nvPr>
            <p:ph type="body" sz="half" idx="13"/>
          </p:nvPr>
        </p:nvSpPr>
        <p:spPr>
          <a:xfrm>
            <a:off x="687651" y="5114694"/>
            <a:ext cx="7393266" cy="1390184"/>
          </a:xfrm>
        </p:spPr>
        <p:txBody>
          <a:bodyPr/>
          <a:lstStyle/>
          <a:p>
            <a:pPr marL="342900" indent="-342900">
              <a:buFont typeface="Arial" panose="020B0604020202020204" pitchFamily="34" charset="0"/>
              <a:buChar char="•"/>
            </a:pPr>
            <a:r>
              <a:rPr lang="en-US" dirty="0" smtClean="0"/>
              <a:t>40 m long sensor (16 rows 51 mm apart)</a:t>
            </a:r>
          </a:p>
          <a:p>
            <a:pPr marL="342900" indent="-342900">
              <a:buFont typeface="Arial" panose="020B0604020202020204" pitchFamily="34" charset="0"/>
              <a:buChar char="•"/>
            </a:pPr>
            <a:r>
              <a:rPr lang="en-US" dirty="0" smtClean="0"/>
              <a:t>Map temperature of mixing air jets for nuclear power</a:t>
            </a:r>
          </a:p>
          <a:p>
            <a:pPr marL="342900" indent="-342900">
              <a:buFont typeface="Arial" panose="020B0604020202020204" pitchFamily="34" charset="0"/>
              <a:buChar char="•"/>
            </a:pPr>
            <a:r>
              <a:rPr lang="en-US" b="1" dirty="0" smtClean="0"/>
              <a:t>Uncertainty due to vibrations (dynamic strain) and humidity</a:t>
            </a:r>
            <a:endParaRPr lang="en-US" b="1"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2292295" y="1270425"/>
            <a:ext cx="4331529" cy="3844269"/>
          </a:xfrm>
          <a:prstGeom prst="rect">
            <a:avLst/>
          </a:prstGeom>
          <a:noFill/>
          <a:ln>
            <a:noFill/>
          </a:ln>
        </p:spPr>
      </p:pic>
      <p:sp>
        <p:nvSpPr>
          <p:cNvPr id="6" name="TextBox 5"/>
          <p:cNvSpPr txBox="1"/>
          <p:nvPr/>
        </p:nvSpPr>
        <p:spPr>
          <a:xfrm>
            <a:off x="4939293" y="4652913"/>
            <a:ext cx="2505307" cy="369332"/>
          </a:xfrm>
          <a:prstGeom prst="rect">
            <a:avLst/>
          </a:prstGeom>
          <a:noFill/>
        </p:spPr>
        <p:txBody>
          <a:bodyPr wrap="square" rtlCol="0">
            <a:spAutoFit/>
          </a:bodyPr>
          <a:lstStyle/>
          <a:p>
            <a:r>
              <a:rPr lang="en-US" i="1" dirty="0" smtClean="0"/>
              <a:t>Lomperski et al. (2012)</a:t>
            </a:r>
            <a:endParaRPr lang="en-US" i="1" dirty="0"/>
          </a:p>
        </p:txBody>
      </p:sp>
      <p:sp>
        <p:nvSpPr>
          <p:cNvPr id="3" name="TextBox 2"/>
          <p:cNvSpPr txBox="1"/>
          <p:nvPr/>
        </p:nvSpPr>
        <p:spPr>
          <a:xfrm>
            <a:off x="4461285" y="2592279"/>
            <a:ext cx="732367" cy="276999"/>
          </a:xfrm>
          <a:prstGeom prst="rect">
            <a:avLst/>
          </a:prstGeom>
          <a:noFill/>
        </p:spPr>
        <p:txBody>
          <a:bodyPr wrap="square" rtlCol="0">
            <a:spAutoFit/>
          </a:bodyPr>
          <a:lstStyle/>
          <a:p>
            <a:r>
              <a:rPr lang="en-US" sz="1200" b="1" dirty="0" smtClean="0"/>
              <a:t>mm</a:t>
            </a:r>
            <a:endParaRPr lang="en-US" sz="1200" b="1" dirty="0"/>
          </a:p>
        </p:txBody>
      </p:sp>
      <p:sp>
        <p:nvSpPr>
          <p:cNvPr id="7" name="TextBox 6"/>
          <p:cNvSpPr txBox="1"/>
          <p:nvPr/>
        </p:nvSpPr>
        <p:spPr>
          <a:xfrm>
            <a:off x="146961" y="1440812"/>
            <a:ext cx="2145334" cy="1015663"/>
          </a:xfrm>
          <a:prstGeom prst="rect">
            <a:avLst/>
          </a:prstGeom>
          <a:noFill/>
        </p:spPr>
        <p:txBody>
          <a:bodyPr wrap="square" rtlCol="0">
            <a:spAutoFit/>
          </a:bodyPr>
          <a:lstStyle/>
          <a:p>
            <a:r>
              <a:rPr lang="en-US" sz="2000" b="1" dirty="0" smtClean="0"/>
              <a:t>1 m = 1000 mm</a:t>
            </a:r>
          </a:p>
          <a:p>
            <a:r>
              <a:rPr lang="en-US" sz="2000" b="1" dirty="0"/>
              <a:t>1 m = </a:t>
            </a:r>
            <a:r>
              <a:rPr lang="en-US" sz="2000" b="1" dirty="0" smtClean="0"/>
              <a:t>3.28 </a:t>
            </a:r>
            <a:r>
              <a:rPr lang="en-US" sz="2000" b="1" dirty="0" err="1" smtClean="0"/>
              <a:t>ft</a:t>
            </a:r>
            <a:endParaRPr lang="en-US" sz="2000" b="1" dirty="0"/>
          </a:p>
          <a:p>
            <a:endParaRPr lang="en-US" sz="2000" b="1" dirty="0"/>
          </a:p>
        </p:txBody>
      </p:sp>
      <p:sp>
        <p:nvSpPr>
          <p:cNvPr id="8" name="TextBox 7"/>
          <p:cNvSpPr txBox="1"/>
          <p:nvPr/>
        </p:nvSpPr>
        <p:spPr>
          <a:xfrm>
            <a:off x="4708935" y="3605060"/>
            <a:ext cx="732367" cy="276999"/>
          </a:xfrm>
          <a:prstGeom prst="rect">
            <a:avLst/>
          </a:prstGeom>
          <a:noFill/>
        </p:spPr>
        <p:txBody>
          <a:bodyPr wrap="square" rtlCol="0">
            <a:spAutoFit/>
          </a:bodyPr>
          <a:lstStyle/>
          <a:p>
            <a:r>
              <a:rPr lang="en-US" sz="1200" b="1" dirty="0" smtClean="0"/>
              <a:t>mm</a:t>
            </a:r>
            <a:endParaRPr lang="en-US" sz="1200" b="1" dirty="0"/>
          </a:p>
        </p:txBody>
      </p:sp>
      <p:sp>
        <p:nvSpPr>
          <p:cNvPr id="9" name="TextBox 8"/>
          <p:cNvSpPr txBox="1"/>
          <p:nvPr/>
        </p:nvSpPr>
        <p:spPr>
          <a:xfrm>
            <a:off x="2930935" y="3662254"/>
            <a:ext cx="732367" cy="276999"/>
          </a:xfrm>
          <a:prstGeom prst="rect">
            <a:avLst/>
          </a:prstGeom>
          <a:noFill/>
        </p:spPr>
        <p:txBody>
          <a:bodyPr wrap="square" rtlCol="0">
            <a:spAutoFit/>
          </a:bodyPr>
          <a:lstStyle/>
          <a:p>
            <a:r>
              <a:rPr lang="en-US" sz="1200" b="1" dirty="0" smtClean="0"/>
              <a:t>mm</a:t>
            </a:r>
            <a:endParaRPr lang="en-US" sz="1200" b="1" dirty="0"/>
          </a:p>
        </p:txBody>
      </p:sp>
      <p:sp>
        <p:nvSpPr>
          <p:cNvPr id="10" name="TextBox 9"/>
          <p:cNvSpPr txBox="1"/>
          <p:nvPr/>
        </p:nvSpPr>
        <p:spPr>
          <a:xfrm>
            <a:off x="2222910" y="3576488"/>
            <a:ext cx="732367" cy="276999"/>
          </a:xfrm>
          <a:prstGeom prst="rect">
            <a:avLst/>
          </a:prstGeom>
          <a:noFill/>
        </p:spPr>
        <p:txBody>
          <a:bodyPr wrap="square" rtlCol="0">
            <a:spAutoFit/>
          </a:bodyPr>
          <a:lstStyle/>
          <a:p>
            <a:r>
              <a:rPr lang="en-US" sz="1200" b="1" dirty="0" smtClean="0"/>
              <a:t>mm</a:t>
            </a:r>
            <a:endParaRPr lang="en-US" sz="1200" b="1" dirty="0"/>
          </a:p>
        </p:txBody>
      </p:sp>
      <p:sp>
        <p:nvSpPr>
          <p:cNvPr id="11" name="TextBox 10"/>
          <p:cNvSpPr txBox="1"/>
          <p:nvPr/>
        </p:nvSpPr>
        <p:spPr>
          <a:xfrm>
            <a:off x="4121560" y="3633679"/>
            <a:ext cx="732367" cy="276999"/>
          </a:xfrm>
          <a:prstGeom prst="rect">
            <a:avLst/>
          </a:prstGeom>
          <a:noFill/>
        </p:spPr>
        <p:txBody>
          <a:bodyPr wrap="square" rtlCol="0">
            <a:spAutoFit/>
          </a:bodyPr>
          <a:lstStyle/>
          <a:p>
            <a:r>
              <a:rPr lang="en-US" sz="1200" b="1" dirty="0" smtClean="0"/>
              <a:t>mm</a:t>
            </a:r>
            <a:endParaRPr lang="en-US" sz="1200" b="1" dirty="0"/>
          </a:p>
        </p:txBody>
      </p:sp>
    </p:spTree>
    <p:extLst>
      <p:ext uri="{BB962C8B-B14F-4D97-AF65-F5344CB8AC3E}">
        <p14:creationId xmlns:p14="http://schemas.microsoft.com/office/powerpoint/2010/main" val="713431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Related Applications - Temperature</a:t>
            </a:r>
            <a:endParaRPr lang="en-US" dirty="0"/>
          </a:p>
        </p:txBody>
      </p:sp>
      <p:sp>
        <p:nvSpPr>
          <p:cNvPr id="4" name="Text Placeholder 2"/>
          <p:cNvSpPr txBox="1">
            <a:spLocks/>
          </p:cNvSpPr>
          <p:nvPr/>
        </p:nvSpPr>
        <p:spPr>
          <a:xfrm>
            <a:off x="249382" y="4907293"/>
            <a:ext cx="8743477" cy="1732156"/>
          </a:xfrm>
          <a:prstGeom prst="rect">
            <a:avLst/>
          </a:prstGeom>
          <a:solidFill>
            <a:schemeClr val="bg1"/>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100" u="none" kern="1200" baseline="0">
                <a:solidFill>
                  <a:schemeClr val="tx1"/>
                </a:solidFill>
                <a:latin typeface="+mn-lt"/>
                <a:ea typeface="+mn-ea"/>
                <a:cs typeface="+mn-cs"/>
              </a:defRPr>
            </a:lvl1pPr>
            <a:lvl2pPr marL="342900" indent="0" algn="l" defTabSz="914400" rtl="0" eaLnBrk="1" latinLnBrk="0" hangingPunct="1">
              <a:lnSpc>
                <a:spcPct val="90000"/>
              </a:lnSpc>
              <a:spcBef>
                <a:spcPts val="500"/>
              </a:spcBef>
              <a:buFont typeface="Arial" panose="020B0604020202020204" pitchFamily="34" charset="0"/>
              <a:buNone/>
              <a:defRPr sz="1050" kern="1200">
                <a:solidFill>
                  <a:schemeClr val="tx1"/>
                </a:solidFill>
                <a:latin typeface="+mn-lt"/>
                <a:ea typeface="+mn-ea"/>
                <a:cs typeface="+mn-cs"/>
              </a:defRPr>
            </a:lvl2pPr>
            <a:lvl3pPr marL="685800" indent="0" algn="l" defTabSz="914400" rtl="0" eaLnBrk="1" latinLnBrk="0" hangingPunct="1">
              <a:lnSpc>
                <a:spcPct val="90000"/>
              </a:lnSpc>
              <a:spcBef>
                <a:spcPts val="500"/>
              </a:spcBef>
              <a:buFont typeface="Arial" panose="020B0604020202020204" pitchFamily="34" charset="0"/>
              <a:buNone/>
              <a:defRPr sz="900" kern="1200">
                <a:solidFill>
                  <a:schemeClr val="tx1"/>
                </a:solidFill>
                <a:latin typeface="+mn-lt"/>
                <a:ea typeface="+mn-ea"/>
                <a:cs typeface="+mn-cs"/>
              </a:defRPr>
            </a:lvl3pPr>
            <a:lvl4pPr marL="10287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4pPr>
            <a:lvl5pPr marL="13716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5pPr>
            <a:lvl6pPr marL="17145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6pPr>
            <a:lvl7pPr marL="20574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7pPr>
            <a:lvl8pPr marL="24003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8pPr>
            <a:lvl9pPr marL="27432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9pPr>
          </a:lstStyle>
          <a:p>
            <a:pPr marL="342900" indent="-342900">
              <a:buFont typeface="Arial" panose="020B0604020202020204" pitchFamily="34" charset="0"/>
              <a:buChar char="•"/>
            </a:pPr>
            <a:r>
              <a:rPr lang="en-US" dirty="0" smtClean="0"/>
              <a:t>Methods to reduce vibration:</a:t>
            </a:r>
          </a:p>
          <a:p>
            <a:pPr marL="685800" lvl="1" indent="-342900">
              <a:buFont typeface="Arial" panose="020B0604020202020204" pitchFamily="34" charset="0"/>
              <a:buChar char="•"/>
            </a:pPr>
            <a:r>
              <a:rPr lang="en-US" sz="1600" dirty="0" smtClean="0"/>
              <a:t>Decrease sensor and/or gauge length</a:t>
            </a:r>
          </a:p>
          <a:p>
            <a:pPr marL="685800" lvl="1" indent="-342900">
              <a:buFont typeface="Arial" panose="020B0604020202020204" pitchFamily="34" charset="0"/>
              <a:buChar char="•"/>
            </a:pPr>
            <a:r>
              <a:rPr lang="en-US" sz="1600" dirty="0" smtClean="0"/>
              <a:t>Add support structures</a:t>
            </a:r>
          </a:p>
          <a:p>
            <a:pPr marL="685800" lvl="1" indent="-342900">
              <a:buFont typeface="Arial" panose="020B0604020202020204" pitchFamily="34" charset="0"/>
              <a:buChar char="•"/>
            </a:pPr>
            <a:r>
              <a:rPr lang="en-US" sz="1600" dirty="0" smtClean="0"/>
              <a:t>House in rigid capillary</a:t>
            </a:r>
          </a:p>
          <a:p>
            <a:pPr marL="342900" indent="-342900">
              <a:buFont typeface="Arial" panose="020B0604020202020204" pitchFamily="34" charset="0"/>
              <a:buChar char="•"/>
            </a:pPr>
            <a:r>
              <a:rPr lang="en-US" b="1" dirty="0" smtClean="0"/>
              <a:t>Difficulty in calibration (in-situ point calibration)</a:t>
            </a:r>
            <a:endParaRPr lang="en-US" b="1" dirty="0"/>
          </a:p>
        </p:txBody>
      </p:sp>
      <p:sp>
        <p:nvSpPr>
          <p:cNvPr id="5" name="TextBox 4"/>
          <p:cNvSpPr txBox="1"/>
          <p:nvPr/>
        </p:nvSpPr>
        <p:spPr>
          <a:xfrm>
            <a:off x="6719771" y="4805102"/>
            <a:ext cx="2505307" cy="369332"/>
          </a:xfrm>
          <a:prstGeom prst="rect">
            <a:avLst/>
          </a:prstGeom>
          <a:noFill/>
        </p:spPr>
        <p:txBody>
          <a:bodyPr wrap="square" rtlCol="0">
            <a:spAutoFit/>
          </a:bodyPr>
          <a:lstStyle/>
          <a:p>
            <a:r>
              <a:rPr lang="en-US" i="1" dirty="0" smtClean="0"/>
              <a:t>Lomperski et al. (2017)</a:t>
            </a:r>
            <a:endParaRPr lang="en-US" i="1" dirty="0"/>
          </a:p>
        </p:txBody>
      </p:sp>
      <p:pic>
        <p:nvPicPr>
          <p:cNvPr id="6" name="Picture 5"/>
          <p:cNvPicPr>
            <a:picLocks noChangeAspect="1"/>
          </p:cNvPicPr>
          <p:nvPr/>
        </p:nvPicPr>
        <p:blipFill rotWithShape="1">
          <a:blip r:embed="rId2"/>
          <a:srcRect t="57362"/>
          <a:stretch/>
        </p:blipFill>
        <p:spPr>
          <a:xfrm>
            <a:off x="5131139" y="1405820"/>
            <a:ext cx="4012861" cy="3501473"/>
          </a:xfrm>
          <a:prstGeom prst="rect">
            <a:avLst/>
          </a:prstGeom>
        </p:spPr>
      </p:pic>
      <p:pic>
        <p:nvPicPr>
          <p:cNvPr id="7" name="Picture 6"/>
          <p:cNvPicPr>
            <a:picLocks noChangeAspect="1"/>
          </p:cNvPicPr>
          <p:nvPr/>
        </p:nvPicPr>
        <p:blipFill rotWithShape="1">
          <a:blip r:embed="rId2"/>
          <a:srcRect b="46543"/>
          <a:stretch/>
        </p:blipFill>
        <p:spPr>
          <a:xfrm>
            <a:off x="2288021" y="1298783"/>
            <a:ext cx="3298561" cy="3608510"/>
          </a:xfrm>
          <a:prstGeom prst="rect">
            <a:avLst/>
          </a:prstGeom>
        </p:spPr>
      </p:pic>
      <p:pic>
        <p:nvPicPr>
          <p:cNvPr id="8" name="Picture 7"/>
          <p:cNvPicPr>
            <a:picLocks noChangeAspect="1"/>
          </p:cNvPicPr>
          <p:nvPr/>
        </p:nvPicPr>
        <p:blipFill rotWithShape="1">
          <a:blip r:embed="rId3"/>
          <a:srcRect b="2581"/>
          <a:stretch/>
        </p:blipFill>
        <p:spPr>
          <a:xfrm>
            <a:off x="46282" y="1457745"/>
            <a:ext cx="2432422" cy="3295624"/>
          </a:xfrm>
          <a:prstGeom prst="rect">
            <a:avLst/>
          </a:prstGeom>
        </p:spPr>
      </p:pic>
      <p:sp>
        <p:nvSpPr>
          <p:cNvPr id="10" name="TextBox 9"/>
          <p:cNvSpPr txBox="1"/>
          <p:nvPr/>
        </p:nvSpPr>
        <p:spPr>
          <a:xfrm>
            <a:off x="661285" y="4717060"/>
            <a:ext cx="1741770" cy="276999"/>
          </a:xfrm>
          <a:prstGeom prst="rect">
            <a:avLst/>
          </a:prstGeom>
          <a:noFill/>
        </p:spPr>
        <p:txBody>
          <a:bodyPr wrap="square" rtlCol="0">
            <a:spAutoFit/>
          </a:bodyPr>
          <a:lstStyle/>
          <a:p>
            <a:r>
              <a:rPr lang="en-US" sz="1200" b="1" dirty="0" smtClean="0"/>
              <a:t>All dimensions in mm</a:t>
            </a:r>
            <a:endParaRPr lang="en-US" sz="1200" b="1" dirty="0"/>
          </a:p>
        </p:txBody>
      </p:sp>
    </p:spTree>
    <p:extLst>
      <p:ext uri="{BB962C8B-B14F-4D97-AF65-F5344CB8AC3E}">
        <p14:creationId xmlns:p14="http://schemas.microsoft.com/office/powerpoint/2010/main" val="3054967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Experimental Demonstration </a:t>
            </a:r>
            <a:r>
              <a:rPr lang="en-US" dirty="0" smtClean="0"/>
              <a:t>– Surface Temperature</a:t>
            </a:r>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85725" y="1454568"/>
            <a:ext cx="8934877" cy="2826107"/>
          </a:xfrm>
          <a:prstGeom prst="rect">
            <a:avLst/>
          </a:prstGeom>
          <a:noFill/>
          <a:ln>
            <a:noFill/>
          </a:ln>
        </p:spPr>
      </p:pic>
      <p:sp>
        <p:nvSpPr>
          <p:cNvPr id="3" name="Rectangle 2"/>
          <p:cNvSpPr/>
          <p:nvPr/>
        </p:nvSpPr>
        <p:spPr>
          <a:xfrm>
            <a:off x="6620933" y="2469688"/>
            <a:ext cx="2192867" cy="39793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Optical </a:t>
            </a:r>
            <a:r>
              <a:rPr lang="en-US" dirty="0" err="1" smtClean="0">
                <a:solidFill>
                  <a:schemeClr val="tx1"/>
                </a:solidFill>
              </a:rPr>
              <a:t>Interrogator</a:t>
            </a:r>
            <a:r>
              <a:rPr lang="en-US" dirty="0" err="1" smtClean="0"/>
              <a:t>l</a:t>
            </a:r>
            <a:r>
              <a:rPr lang="en-US" dirty="0" smtClean="0"/>
              <a:t> </a:t>
            </a:r>
            <a:endParaRPr lang="en-US" dirty="0"/>
          </a:p>
        </p:txBody>
      </p:sp>
      <p:sp>
        <p:nvSpPr>
          <p:cNvPr id="6" name="Rectangle 5"/>
          <p:cNvSpPr/>
          <p:nvPr/>
        </p:nvSpPr>
        <p:spPr>
          <a:xfrm>
            <a:off x="7721600" y="3598333"/>
            <a:ext cx="351367" cy="215900"/>
          </a:xfrm>
          <a:prstGeom prst="rect">
            <a:avLst/>
          </a:prstGeom>
          <a:solidFill>
            <a:srgbClr val="142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Table 6"/>
          <p:cNvGraphicFramePr>
            <a:graphicFrameLocks noGrp="1"/>
          </p:cNvGraphicFramePr>
          <p:nvPr>
            <p:extLst>
              <p:ext uri="{D42A27DB-BD31-4B8C-83A1-F6EECF244321}">
                <p14:modId xmlns:p14="http://schemas.microsoft.com/office/powerpoint/2010/main" val="2831361943"/>
              </p:ext>
            </p:extLst>
          </p:nvPr>
        </p:nvGraphicFramePr>
        <p:xfrm>
          <a:off x="1068314" y="4632960"/>
          <a:ext cx="6969697" cy="1550945"/>
        </p:xfrm>
        <a:graphic>
          <a:graphicData uri="http://schemas.openxmlformats.org/drawingml/2006/table">
            <a:tbl>
              <a:tblPr bandRow="1">
                <a:tableStyleId>{9D7B26C5-4107-4FEC-AEDC-1716B250A1EF}</a:tableStyleId>
              </a:tblPr>
              <a:tblGrid>
                <a:gridCol w="2905697"/>
                <a:gridCol w="2032000"/>
                <a:gridCol w="2032000"/>
              </a:tblGrid>
              <a:tr h="282825">
                <a:tc>
                  <a:txBody>
                    <a:bodyPr/>
                    <a:lstStyle/>
                    <a:p>
                      <a:r>
                        <a:rPr lang="en-US" b="1" dirty="0" smtClean="0"/>
                        <a:t>Spatial Resolution</a:t>
                      </a:r>
                      <a:endParaRPr lang="en-US" b="1" dirty="0"/>
                    </a:p>
                  </a:txBody>
                  <a:tcPr/>
                </a:tc>
                <a:tc>
                  <a:txBody>
                    <a:bodyPr/>
                    <a:lstStyle/>
                    <a:p>
                      <a:pPr algn="ctr"/>
                      <a:r>
                        <a:rPr lang="en-US" dirty="0" smtClean="0"/>
                        <a:t>0.65 mm</a:t>
                      </a:r>
                      <a:endParaRPr lang="en-US" dirty="0"/>
                    </a:p>
                  </a:txBody>
                  <a:tcPr/>
                </a:tc>
                <a:tc>
                  <a:txBody>
                    <a:bodyPr/>
                    <a:lstStyle/>
                    <a:p>
                      <a:pPr algn="ctr"/>
                      <a:r>
                        <a:rPr lang="en-US" dirty="0" smtClean="0"/>
                        <a:t>0.0256 in</a:t>
                      </a:r>
                      <a:endParaRPr lang="en-US" dirty="0"/>
                    </a:p>
                  </a:txBody>
                  <a:tcPr/>
                </a:tc>
              </a:tr>
              <a:tr h="370840">
                <a:tc>
                  <a:txBody>
                    <a:bodyPr/>
                    <a:lstStyle/>
                    <a:p>
                      <a:r>
                        <a:rPr lang="en-US" b="1" dirty="0" smtClean="0"/>
                        <a:t>Temperature Resolution</a:t>
                      </a:r>
                      <a:endParaRPr lang="en-US" b="1" dirty="0"/>
                    </a:p>
                  </a:txBody>
                  <a:tcPr/>
                </a:tc>
                <a:tc>
                  <a:txBody>
                    <a:bodyPr/>
                    <a:lstStyle/>
                    <a:p>
                      <a:pPr algn="ctr"/>
                      <a:r>
                        <a:rPr lang="en-US" dirty="0" smtClean="0"/>
                        <a:t>0.1 °C</a:t>
                      </a:r>
                      <a:endParaRPr lang="en-US" dirty="0"/>
                    </a:p>
                  </a:txBody>
                  <a:tcPr/>
                </a:tc>
                <a:tc>
                  <a:txBody>
                    <a:bodyPr/>
                    <a:lstStyle/>
                    <a:p>
                      <a:pPr algn="ctr"/>
                      <a:r>
                        <a:rPr lang="en-US" dirty="0" smtClean="0"/>
                        <a:t>0.18 </a:t>
                      </a:r>
                      <a:r>
                        <a:rPr lang="en-US" dirty="0" smtClean="0"/>
                        <a:t>°F</a:t>
                      </a:r>
                      <a:endParaRPr lang="en-US" dirty="0"/>
                    </a:p>
                  </a:txBody>
                  <a:tcPr/>
                </a:tc>
              </a:tr>
              <a:tr h="370840">
                <a:tc>
                  <a:txBody>
                    <a:bodyPr/>
                    <a:lstStyle/>
                    <a:p>
                      <a:r>
                        <a:rPr lang="en-US" b="1" dirty="0" smtClean="0"/>
                        <a:t>Range</a:t>
                      </a:r>
                      <a:endParaRPr lang="en-US"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smtClean="0"/>
                        <a:t>-40 </a:t>
                      </a:r>
                      <a:r>
                        <a:rPr lang="en-US" dirty="0" smtClean="0"/>
                        <a:t>°C to 220 °C</a:t>
                      </a:r>
                      <a:endParaRPr lang="en-US"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smtClean="0"/>
                        <a:t>-40 °F to 428 °F</a:t>
                      </a:r>
                      <a:endParaRPr lang="en-US" dirty="0"/>
                    </a:p>
                  </a:txBody>
                  <a:tcPr/>
                </a:tc>
              </a:tr>
              <a:tr h="443505">
                <a:tc>
                  <a:txBody>
                    <a:bodyPr/>
                    <a:lstStyle/>
                    <a:p>
                      <a:r>
                        <a:rPr lang="en-US" b="1" dirty="0" smtClean="0"/>
                        <a:t>Repeatability</a:t>
                      </a:r>
                      <a:r>
                        <a:rPr lang="en-US" b="1" baseline="0" dirty="0" smtClean="0"/>
                        <a:t> of each sensor</a:t>
                      </a:r>
                      <a:endParaRPr lang="en-US" b="1" dirty="0"/>
                    </a:p>
                  </a:txBody>
                  <a:tcPr/>
                </a:tc>
                <a:tc>
                  <a:txBody>
                    <a:bodyPr/>
                    <a:lstStyle/>
                    <a:p>
                      <a:pPr algn="ctr"/>
                      <a:r>
                        <a:rPr lang="en-US" dirty="0" smtClean="0"/>
                        <a:t>±0.06%</a:t>
                      </a:r>
                      <a:endParaRPr lang="en-US" dirty="0"/>
                    </a:p>
                  </a:txBody>
                  <a:tcPr/>
                </a:tc>
                <a:tc>
                  <a:txBody>
                    <a:bodyPr/>
                    <a:lstStyle/>
                    <a:p>
                      <a:pPr algn="ctr"/>
                      <a:r>
                        <a:rPr lang="en-US" dirty="0" smtClean="0"/>
                        <a:t>-</a:t>
                      </a:r>
                      <a:endParaRPr lang="en-US" dirty="0"/>
                    </a:p>
                  </a:txBody>
                  <a:tcPr/>
                </a:tc>
              </a:tr>
            </a:tbl>
          </a:graphicData>
        </a:graphic>
      </p:graphicFrame>
    </p:spTree>
    <p:extLst>
      <p:ext uri="{BB962C8B-B14F-4D97-AF65-F5344CB8AC3E}">
        <p14:creationId xmlns:p14="http://schemas.microsoft.com/office/powerpoint/2010/main" val="3655778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Experimental - Demonstration Surface Temperature</a:t>
            </a:r>
            <a:endParaRPr lang="en-US" dirty="0"/>
          </a:p>
        </p:txBody>
      </p:sp>
      <p:pic>
        <p:nvPicPr>
          <p:cNvPr id="4" name="Picture 3" descr="Z:\Engineering\Two Phase\Luna\Data\Round 1\myfigure.tiff"/>
          <p:cNvPicPr/>
          <p:nvPr/>
        </p:nvPicPr>
        <p:blipFill>
          <a:blip r:embed="rId2">
            <a:extLst>
              <a:ext uri="{28A0092B-C50C-407E-A947-70E740481C1C}">
                <a14:useLocalDpi xmlns:a14="http://schemas.microsoft.com/office/drawing/2010/main" val="0"/>
              </a:ext>
            </a:extLst>
          </a:blip>
          <a:srcRect l="5009" t="5489" r="7492"/>
          <a:stretch>
            <a:fillRect/>
          </a:stretch>
        </p:blipFill>
        <p:spPr bwMode="auto">
          <a:xfrm>
            <a:off x="1120365" y="1344071"/>
            <a:ext cx="6373255" cy="5157696"/>
          </a:xfrm>
          <a:prstGeom prst="rect">
            <a:avLst/>
          </a:prstGeom>
          <a:noFill/>
          <a:ln>
            <a:noFill/>
          </a:ln>
        </p:spPr>
      </p:pic>
      <p:sp>
        <p:nvSpPr>
          <p:cNvPr id="5" name="TextBox 4"/>
          <p:cNvSpPr txBox="1"/>
          <p:nvPr/>
        </p:nvSpPr>
        <p:spPr>
          <a:xfrm>
            <a:off x="7340600" y="1344071"/>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104 °F</a:t>
            </a:r>
            <a:endParaRPr lang="en-US" sz="1200" b="1" dirty="0">
              <a:latin typeface="Arial" panose="020B0604020202020204" pitchFamily="34" charset="0"/>
              <a:cs typeface="Arial" panose="020B0604020202020204" pitchFamily="34" charset="0"/>
            </a:endParaRPr>
          </a:p>
        </p:txBody>
      </p:sp>
      <p:sp>
        <p:nvSpPr>
          <p:cNvPr id="6" name="TextBox 5"/>
          <p:cNvSpPr txBox="1"/>
          <p:nvPr/>
        </p:nvSpPr>
        <p:spPr>
          <a:xfrm>
            <a:off x="7340600" y="2263551"/>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86 °F</a:t>
            </a:r>
            <a:endParaRPr lang="en-US" sz="1200" b="1" dirty="0">
              <a:latin typeface="Arial" panose="020B0604020202020204" pitchFamily="34" charset="0"/>
              <a:cs typeface="Arial" panose="020B0604020202020204" pitchFamily="34" charset="0"/>
            </a:endParaRPr>
          </a:p>
        </p:txBody>
      </p:sp>
      <p:sp>
        <p:nvSpPr>
          <p:cNvPr id="7" name="TextBox 6"/>
          <p:cNvSpPr txBox="1"/>
          <p:nvPr/>
        </p:nvSpPr>
        <p:spPr>
          <a:xfrm>
            <a:off x="7340600" y="2988277"/>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122 °F</a:t>
            </a:r>
            <a:endParaRPr lang="en-US" sz="1200" b="1" dirty="0">
              <a:latin typeface="Arial" panose="020B0604020202020204" pitchFamily="34" charset="0"/>
              <a:cs typeface="Arial" panose="020B0604020202020204" pitchFamily="34" charset="0"/>
            </a:endParaRPr>
          </a:p>
        </p:txBody>
      </p:sp>
      <p:sp>
        <p:nvSpPr>
          <p:cNvPr id="8" name="TextBox 7"/>
          <p:cNvSpPr txBox="1"/>
          <p:nvPr/>
        </p:nvSpPr>
        <p:spPr>
          <a:xfrm>
            <a:off x="7340600" y="4606522"/>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140 °F</a:t>
            </a:r>
            <a:endParaRPr lang="en-US" sz="1200" b="1" dirty="0">
              <a:latin typeface="Arial" panose="020B0604020202020204" pitchFamily="34" charset="0"/>
              <a:cs typeface="Arial" panose="020B0604020202020204" pitchFamily="34" charset="0"/>
            </a:endParaRPr>
          </a:p>
        </p:txBody>
      </p:sp>
      <p:sp>
        <p:nvSpPr>
          <p:cNvPr id="9" name="TextBox 8"/>
          <p:cNvSpPr txBox="1"/>
          <p:nvPr/>
        </p:nvSpPr>
        <p:spPr>
          <a:xfrm>
            <a:off x="7340600" y="5554144"/>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122 °F</a:t>
            </a:r>
            <a:endParaRPr lang="en-US" sz="1200" b="1" dirty="0">
              <a:latin typeface="Arial" panose="020B0604020202020204" pitchFamily="34" charset="0"/>
              <a:cs typeface="Arial" panose="020B0604020202020204" pitchFamily="34" charset="0"/>
            </a:endParaRPr>
          </a:p>
        </p:txBody>
      </p:sp>
      <p:sp>
        <p:nvSpPr>
          <p:cNvPr id="10" name="TextBox 9"/>
          <p:cNvSpPr txBox="1"/>
          <p:nvPr/>
        </p:nvSpPr>
        <p:spPr>
          <a:xfrm>
            <a:off x="6987540" y="4421304"/>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3.28 </a:t>
            </a:r>
            <a:r>
              <a:rPr lang="en-US" sz="1200" b="1" dirty="0" err="1" smtClean="0">
                <a:latin typeface="Arial" panose="020B0604020202020204" pitchFamily="34" charset="0"/>
                <a:cs typeface="Arial" panose="020B0604020202020204" pitchFamily="34" charset="0"/>
              </a:rPr>
              <a:t>ft</a:t>
            </a:r>
            <a:endParaRPr lang="en-US" sz="1200" b="1" dirty="0">
              <a:latin typeface="Arial" panose="020B0604020202020204" pitchFamily="34" charset="0"/>
              <a:cs typeface="Arial" panose="020B0604020202020204" pitchFamily="34" charset="0"/>
            </a:endParaRPr>
          </a:p>
        </p:txBody>
      </p:sp>
      <p:sp>
        <p:nvSpPr>
          <p:cNvPr id="11" name="TextBox 10"/>
          <p:cNvSpPr txBox="1"/>
          <p:nvPr/>
        </p:nvSpPr>
        <p:spPr>
          <a:xfrm>
            <a:off x="6987540" y="2795674"/>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3.28 </a:t>
            </a:r>
            <a:r>
              <a:rPr lang="en-US" sz="1200" b="1" dirty="0" err="1" smtClean="0">
                <a:latin typeface="Arial" panose="020B0604020202020204" pitchFamily="34" charset="0"/>
                <a:cs typeface="Arial" panose="020B0604020202020204" pitchFamily="34" charset="0"/>
              </a:rPr>
              <a:t>ft</a:t>
            </a:r>
            <a:endParaRPr lang="en-US" sz="1200" b="1" dirty="0">
              <a:latin typeface="Arial" panose="020B0604020202020204" pitchFamily="34" charset="0"/>
              <a:cs typeface="Arial" panose="020B0604020202020204" pitchFamily="34" charset="0"/>
            </a:endParaRPr>
          </a:p>
        </p:txBody>
      </p:sp>
      <p:sp>
        <p:nvSpPr>
          <p:cNvPr id="12" name="TextBox 11"/>
          <p:cNvSpPr txBox="1"/>
          <p:nvPr/>
        </p:nvSpPr>
        <p:spPr>
          <a:xfrm>
            <a:off x="6987540" y="1202268"/>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3.28 </a:t>
            </a:r>
            <a:r>
              <a:rPr lang="en-US" sz="1200" b="1" dirty="0" err="1" smtClean="0">
                <a:latin typeface="Arial" panose="020B0604020202020204" pitchFamily="34" charset="0"/>
                <a:cs typeface="Arial" panose="020B0604020202020204" pitchFamily="34" charset="0"/>
              </a:rPr>
              <a:t>ft</a:t>
            </a:r>
            <a:endParaRPr lang="en-US" sz="1200" b="1" dirty="0">
              <a:latin typeface="Arial" panose="020B0604020202020204" pitchFamily="34" charset="0"/>
              <a:cs typeface="Arial" panose="020B0604020202020204" pitchFamily="34" charset="0"/>
            </a:endParaRPr>
          </a:p>
        </p:txBody>
      </p:sp>
      <p:sp>
        <p:nvSpPr>
          <p:cNvPr id="13" name="TextBox 12"/>
          <p:cNvSpPr txBox="1"/>
          <p:nvPr/>
        </p:nvSpPr>
        <p:spPr>
          <a:xfrm>
            <a:off x="7340600" y="3881671"/>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104 °F</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11484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Experimental Demonstration – Coolant </a:t>
            </a:r>
            <a:r>
              <a:rPr lang="en-US" dirty="0"/>
              <a:t>Temperature</a:t>
            </a:r>
          </a:p>
        </p:txBody>
      </p:sp>
      <p:pic>
        <p:nvPicPr>
          <p:cNvPr id="4" name="Content Placeholder 4"/>
          <p:cNvPicPr>
            <a:picLocks noGrp="1" noChangeAspect="1"/>
          </p:cNvPicPr>
          <p:nvPr/>
        </p:nvPicPr>
        <p:blipFill>
          <a:blip r:embed="rId2"/>
          <a:stretch>
            <a:fillRect/>
          </a:stretch>
        </p:blipFill>
        <p:spPr>
          <a:xfrm>
            <a:off x="846340" y="1421723"/>
            <a:ext cx="7451320" cy="5025599"/>
          </a:xfrm>
          <a:prstGeom prst="rect">
            <a:avLst/>
          </a:prstGeom>
        </p:spPr>
      </p:pic>
    </p:spTree>
    <p:extLst>
      <p:ext uri="{BB962C8B-B14F-4D97-AF65-F5344CB8AC3E}">
        <p14:creationId xmlns:p14="http://schemas.microsoft.com/office/powerpoint/2010/main" val="27821479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Experimental Demonstration </a:t>
            </a:r>
            <a:r>
              <a:rPr lang="en-US" dirty="0" smtClean="0"/>
              <a:t>– Coolant Temperature</a:t>
            </a:r>
            <a:endParaRPr lang="en-US" dirty="0"/>
          </a:p>
        </p:txBody>
      </p:sp>
      <p:pic>
        <p:nvPicPr>
          <p:cNvPr id="4" name="Content Placeholder 4"/>
          <p:cNvPicPr>
            <a:picLocks noGrp="1"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228" y="1707860"/>
            <a:ext cx="8751755" cy="4254325"/>
          </a:xfrm>
          <a:prstGeom prst="rect">
            <a:avLst/>
          </a:prstGeom>
          <a:ln w="38100">
            <a:solidFill>
              <a:schemeClr val="tx1"/>
            </a:solidFill>
          </a:ln>
        </p:spPr>
      </p:pic>
      <p:sp>
        <p:nvSpPr>
          <p:cNvPr id="3" name="Rectangle 2"/>
          <p:cNvSpPr/>
          <p:nvPr/>
        </p:nvSpPr>
        <p:spPr>
          <a:xfrm>
            <a:off x="5590117" y="3164417"/>
            <a:ext cx="76200" cy="296333"/>
          </a:xfrm>
          <a:prstGeom prst="rect">
            <a:avLst/>
          </a:prstGeom>
          <a:solidFill>
            <a:srgbClr val="C2B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01784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Experimental Demonstration </a:t>
            </a:r>
            <a:r>
              <a:rPr lang="en-US" dirty="0" smtClean="0"/>
              <a:t>– Coolant </a:t>
            </a:r>
            <a:r>
              <a:rPr lang="en-US" dirty="0"/>
              <a:t>Temperature</a:t>
            </a:r>
          </a:p>
        </p:txBody>
      </p:sp>
      <p:pic>
        <p:nvPicPr>
          <p:cNvPr id="5" name="Content Placeholder 4"/>
          <p:cNvPicPr>
            <a:picLocks noGrp="1" noChangeAspect="1"/>
          </p:cNvPicPr>
          <p:nvPr/>
        </p:nvPicPr>
        <p:blipFill>
          <a:blip r:embed="rId2">
            <a:extLst>
              <a:ext uri="{28A0092B-C50C-407E-A947-70E740481C1C}">
                <a14:useLocalDpi xmlns:a14="http://schemas.microsoft.com/office/drawing/2010/main" val="0"/>
              </a:ext>
            </a:extLst>
          </a:blip>
          <a:stretch>
            <a:fillRect/>
          </a:stretch>
        </p:blipFill>
        <p:spPr>
          <a:xfrm>
            <a:off x="846285" y="1298587"/>
            <a:ext cx="7719060" cy="2516751"/>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236" t="14252" r="236" b="46897"/>
          <a:stretch/>
        </p:blipFill>
        <p:spPr>
          <a:xfrm>
            <a:off x="2612225" y="3514598"/>
            <a:ext cx="3333750" cy="2664373"/>
          </a:xfrm>
          <a:prstGeom prst="rect">
            <a:avLst/>
          </a:prstGeom>
        </p:spPr>
      </p:pic>
      <p:sp>
        <p:nvSpPr>
          <p:cNvPr id="3" name="Rectangle 2"/>
          <p:cNvSpPr/>
          <p:nvPr/>
        </p:nvSpPr>
        <p:spPr>
          <a:xfrm>
            <a:off x="6944974" y="3039534"/>
            <a:ext cx="1191491" cy="1739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b="1" dirty="0" smtClean="0">
                <a:solidFill>
                  <a:schemeClr val="tx1"/>
                </a:solidFill>
                <a:latin typeface="Arial" panose="020B0604020202020204" pitchFamily="34" charset="0"/>
                <a:cs typeface="Arial" panose="020B0604020202020204" pitchFamily="34" charset="0"/>
              </a:rPr>
              <a:t>FIBER SENSOR</a:t>
            </a:r>
            <a:endParaRPr lang="en-US" sz="9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67370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Experimental Demonstration – Coolant Temperature</a:t>
            </a:r>
          </a:p>
        </p:txBody>
      </p:sp>
      <p:pic>
        <p:nvPicPr>
          <p:cNvPr id="4" name="Content Placeholder 4"/>
          <p:cNvPicPr>
            <a:picLocks noGrp="1" noChangeAspect="1"/>
          </p:cNvPicPr>
          <p:nvPr/>
        </p:nvPicPr>
        <p:blipFill rotWithShape="1">
          <a:blip r:embed="rId2" cstate="print">
            <a:extLst>
              <a:ext uri="{28A0092B-C50C-407E-A947-70E740481C1C}">
                <a14:useLocalDpi xmlns:a14="http://schemas.microsoft.com/office/drawing/2010/main" val="0"/>
              </a:ext>
            </a:extLst>
          </a:blip>
          <a:srcRect l="3820" r="7971"/>
          <a:stretch/>
        </p:blipFill>
        <p:spPr>
          <a:xfrm>
            <a:off x="0" y="1719331"/>
            <a:ext cx="4056891" cy="3448414"/>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3737" r="7862"/>
          <a:stretch/>
        </p:blipFill>
        <p:spPr>
          <a:xfrm>
            <a:off x="4684989" y="1701318"/>
            <a:ext cx="4086973" cy="3466427"/>
          </a:xfrm>
          <a:prstGeom prst="rect">
            <a:avLst/>
          </a:prstGeom>
        </p:spPr>
      </p:pic>
      <p:sp>
        <p:nvSpPr>
          <p:cNvPr id="6" name="TextBox 5"/>
          <p:cNvSpPr txBox="1"/>
          <p:nvPr/>
        </p:nvSpPr>
        <p:spPr>
          <a:xfrm>
            <a:off x="3978869" y="1857625"/>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86 °F</a:t>
            </a:r>
            <a:endParaRPr lang="en-US" sz="1200" b="1" dirty="0">
              <a:latin typeface="Arial" panose="020B0604020202020204" pitchFamily="34" charset="0"/>
              <a:cs typeface="Arial" panose="020B0604020202020204" pitchFamily="34" charset="0"/>
            </a:endParaRPr>
          </a:p>
        </p:txBody>
      </p:sp>
      <p:sp>
        <p:nvSpPr>
          <p:cNvPr id="7" name="TextBox 6"/>
          <p:cNvSpPr txBox="1"/>
          <p:nvPr/>
        </p:nvSpPr>
        <p:spPr>
          <a:xfrm>
            <a:off x="8192885" y="4939189"/>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4.92 </a:t>
            </a:r>
            <a:r>
              <a:rPr lang="en-US" sz="1200" b="1" dirty="0" err="1" smtClean="0">
                <a:latin typeface="Arial" panose="020B0604020202020204" pitchFamily="34" charset="0"/>
                <a:cs typeface="Arial" panose="020B0604020202020204" pitchFamily="34" charset="0"/>
              </a:rPr>
              <a:t>ft</a:t>
            </a:r>
            <a:endParaRPr lang="en-US" sz="1200" b="1" dirty="0">
              <a:latin typeface="Arial" panose="020B0604020202020204" pitchFamily="34" charset="0"/>
              <a:cs typeface="Arial" panose="020B0604020202020204" pitchFamily="34" charset="0"/>
            </a:endParaRPr>
          </a:p>
        </p:txBody>
      </p:sp>
      <p:sp>
        <p:nvSpPr>
          <p:cNvPr id="8" name="TextBox 7"/>
          <p:cNvSpPr txBox="1"/>
          <p:nvPr/>
        </p:nvSpPr>
        <p:spPr>
          <a:xfrm>
            <a:off x="3930147" y="4580295"/>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32 °F</a:t>
            </a:r>
            <a:endParaRPr lang="en-US" sz="1200" b="1" dirty="0">
              <a:latin typeface="Arial" panose="020B0604020202020204" pitchFamily="34" charset="0"/>
              <a:cs typeface="Arial" panose="020B0604020202020204" pitchFamily="34" charset="0"/>
            </a:endParaRPr>
          </a:p>
        </p:txBody>
      </p:sp>
      <p:sp>
        <p:nvSpPr>
          <p:cNvPr id="10" name="TextBox 9"/>
          <p:cNvSpPr txBox="1"/>
          <p:nvPr/>
        </p:nvSpPr>
        <p:spPr>
          <a:xfrm>
            <a:off x="8684639" y="1850948"/>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86 °F</a:t>
            </a:r>
            <a:endParaRPr lang="en-US" sz="1200" b="1" dirty="0">
              <a:latin typeface="Arial" panose="020B0604020202020204" pitchFamily="34" charset="0"/>
              <a:cs typeface="Arial" panose="020B0604020202020204" pitchFamily="34" charset="0"/>
            </a:endParaRPr>
          </a:p>
        </p:txBody>
      </p:sp>
      <p:sp>
        <p:nvSpPr>
          <p:cNvPr id="11" name="TextBox 10"/>
          <p:cNvSpPr txBox="1"/>
          <p:nvPr/>
        </p:nvSpPr>
        <p:spPr>
          <a:xfrm>
            <a:off x="8635917" y="4573618"/>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32 °F</a:t>
            </a:r>
            <a:endParaRPr lang="en-US" sz="1200" b="1" dirty="0">
              <a:latin typeface="Arial" panose="020B0604020202020204" pitchFamily="34" charset="0"/>
              <a:cs typeface="Arial" panose="020B0604020202020204" pitchFamily="34" charset="0"/>
            </a:endParaRPr>
          </a:p>
        </p:txBody>
      </p:sp>
      <p:sp>
        <p:nvSpPr>
          <p:cNvPr id="12" name="TextBox 11"/>
          <p:cNvSpPr txBox="1"/>
          <p:nvPr/>
        </p:nvSpPr>
        <p:spPr>
          <a:xfrm>
            <a:off x="3508045" y="4939188"/>
            <a:ext cx="706120" cy="276999"/>
          </a:xfrm>
          <a:prstGeom prst="rect">
            <a:avLst/>
          </a:prstGeom>
          <a:noFill/>
        </p:spPr>
        <p:txBody>
          <a:bodyPr wrap="square" rtlCol="0">
            <a:spAutoFit/>
          </a:bodyPr>
          <a:lstStyle/>
          <a:p>
            <a:r>
              <a:rPr lang="en-US" sz="1200" b="1" dirty="0" smtClean="0">
                <a:latin typeface="Arial" panose="020B0604020202020204" pitchFamily="34" charset="0"/>
                <a:cs typeface="Arial" panose="020B0604020202020204" pitchFamily="34" charset="0"/>
              </a:rPr>
              <a:t>4.92 </a:t>
            </a:r>
            <a:r>
              <a:rPr lang="en-US" sz="1200" b="1" dirty="0" err="1" smtClean="0">
                <a:latin typeface="Arial" panose="020B0604020202020204" pitchFamily="34" charset="0"/>
                <a:cs typeface="Arial" panose="020B0604020202020204" pitchFamily="34" charset="0"/>
              </a:rPr>
              <a:t>ft</a:t>
            </a:r>
            <a:endParaRPr lang="en-US"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71503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15716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Conclusion</a:t>
            </a:r>
            <a:endParaRPr lang="en-US" dirty="0"/>
          </a:p>
        </p:txBody>
      </p:sp>
      <p:sp>
        <p:nvSpPr>
          <p:cNvPr id="5" name="Text Placeholder 2"/>
          <p:cNvSpPr txBox="1">
            <a:spLocks/>
          </p:cNvSpPr>
          <p:nvPr/>
        </p:nvSpPr>
        <p:spPr>
          <a:xfrm>
            <a:off x="366117" y="1622499"/>
            <a:ext cx="7620596" cy="4228173"/>
          </a:xfrm>
          <a:prstGeom prst="rect">
            <a:avLst/>
          </a:prstGeom>
          <a:solidFill>
            <a:schemeClr val="bg1"/>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500" u="none" kern="1200" baseline="0">
                <a:solidFill>
                  <a:schemeClr val="tx1"/>
                </a:solidFill>
                <a:latin typeface="+mn-lt"/>
                <a:ea typeface="+mn-ea"/>
                <a:cs typeface="+mn-cs"/>
              </a:defRPr>
            </a:lvl1pPr>
            <a:lvl2pPr marL="342900" indent="0" algn="l" defTabSz="914400" rtl="0" eaLnBrk="1" latinLnBrk="0" hangingPunct="1">
              <a:lnSpc>
                <a:spcPct val="90000"/>
              </a:lnSpc>
              <a:spcBef>
                <a:spcPts val="500"/>
              </a:spcBef>
              <a:buFont typeface="Arial" panose="020B0604020202020204" pitchFamily="34" charset="0"/>
              <a:buNone/>
              <a:defRPr sz="1050" kern="1200">
                <a:solidFill>
                  <a:schemeClr val="tx1"/>
                </a:solidFill>
                <a:latin typeface="+mn-lt"/>
                <a:ea typeface="+mn-ea"/>
                <a:cs typeface="+mn-cs"/>
              </a:defRPr>
            </a:lvl2pPr>
            <a:lvl3pPr marL="685800" indent="0" algn="l" defTabSz="914400" rtl="0" eaLnBrk="1" latinLnBrk="0" hangingPunct="1">
              <a:lnSpc>
                <a:spcPct val="90000"/>
              </a:lnSpc>
              <a:spcBef>
                <a:spcPts val="500"/>
              </a:spcBef>
              <a:buFont typeface="Arial" panose="020B0604020202020204" pitchFamily="34" charset="0"/>
              <a:buNone/>
              <a:defRPr sz="900" kern="1200">
                <a:solidFill>
                  <a:schemeClr val="tx1"/>
                </a:solidFill>
                <a:latin typeface="+mn-lt"/>
                <a:ea typeface="+mn-ea"/>
                <a:cs typeface="+mn-cs"/>
              </a:defRPr>
            </a:lvl3pPr>
            <a:lvl4pPr marL="10287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4pPr>
            <a:lvl5pPr marL="13716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5pPr>
            <a:lvl6pPr marL="17145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6pPr>
            <a:lvl7pPr marL="20574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7pPr>
            <a:lvl8pPr marL="24003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8pPr>
            <a:lvl9pPr marL="2743200" indent="0" algn="l" defTabSz="914400" rtl="0" eaLnBrk="1" latinLnBrk="0" hangingPunct="1">
              <a:lnSpc>
                <a:spcPct val="90000"/>
              </a:lnSpc>
              <a:spcBef>
                <a:spcPts val="500"/>
              </a:spcBef>
              <a:buFont typeface="Arial" panose="020B0604020202020204" pitchFamily="34" charset="0"/>
              <a:buNone/>
              <a:defRPr sz="750" kern="1200">
                <a:solidFill>
                  <a:schemeClr val="tx1"/>
                </a:solidFill>
                <a:latin typeface="+mn-lt"/>
                <a:ea typeface="+mn-ea"/>
                <a:cs typeface="+mn-cs"/>
              </a:defRPr>
            </a:lvl9pPr>
          </a:lstStyle>
          <a:p>
            <a:pPr marL="631825" indent="-573088">
              <a:lnSpc>
                <a:spcPct val="100000"/>
              </a:lnSpc>
              <a:buFont typeface="Arial" panose="020B0604020202020204" pitchFamily="34" charset="0"/>
              <a:buChar char="•"/>
            </a:pPr>
            <a:r>
              <a:rPr lang="en-US" sz="2600" dirty="0" smtClean="0"/>
              <a:t>Fiber sensors offer intriguing possibilities for HVAC&amp;R</a:t>
            </a:r>
          </a:p>
          <a:p>
            <a:pPr marL="631825" indent="-573088">
              <a:lnSpc>
                <a:spcPct val="100000"/>
              </a:lnSpc>
              <a:buFont typeface="Arial" panose="020B0604020202020204" pitchFamily="34" charset="0"/>
              <a:buChar char="•"/>
            </a:pPr>
            <a:r>
              <a:rPr lang="en-US" sz="2600" dirty="0" smtClean="0"/>
              <a:t>Need to manage sources of uncertainty</a:t>
            </a:r>
          </a:p>
          <a:p>
            <a:pPr marL="1085850" lvl="1" indent="-342900">
              <a:lnSpc>
                <a:spcPct val="100000"/>
              </a:lnSpc>
              <a:buFont typeface="Arial" panose="020B0604020202020204" pitchFamily="34" charset="0"/>
              <a:buChar char="•"/>
              <a:tabLst>
                <a:tab pos="742950" algn="l"/>
              </a:tabLst>
            </a:pPr>
            <a:r>
              <a:rPr lang="en-US" sz="2200" dirty="0" smtClean="0"/>
              <a:t>Vibrations (flow, equipment other)</a:t>
            </a:r>
          </a:p>
          <a:p>
            <a:pPr marL="1085850" lvl="1" indent="-342900">
              <a:lnSpc>
                <a:spcPct val="100000"/>
              </a:lnSpc>
              <a:buFont typeface="Arial" panose="020B0604020202020204" pitchFamily="34" charset="0"/>
              <a:buChar char="•"/>
              <a:tabLst>
                <a:tab pos="742950" algn="l"/>
              </a:tabLst>
            </a:pPr>
            <a:r>
              <a:rPr lang="en-US" sz="2200" dirty="0" smtClean="0"/>
              <a:t>Isolate thermal/mechanical strain</a:t>
            </a:r>
          </a:p>
          <a:p>
            <a:pPr marL="1085850" lvl="1" indent="-342900">
              <a:lnSpc>
                <a:spcPct val="100000"/>
              </a:lnSpc>
              <a:buFont typeface="Arial" panose="020B0604020202020204" pitchFamily="34" charset="0"/>
              <a:buChar char="•"/>
              <a:tabLst>
                <a:tab pos="742950" algn="l"/>
              </a:tabLst>
            </a:pPr>
            <a:r>
              <a:rPr lang="en-US" sz="2200" dirty="0" smtClean="0"/>
              <a:t>Humidity/other chemical interactions</a:t>
            </a:r>
          </a:p>
          <a:p>
            <a:pPr marL="631825" indent="-573088">
              <a:lnSpc>
                <a:spcPct val="100000"/>
              </a:lnSpc>
              <a:buFont typeface="Arial" panose="020B0604020202020204" pitchFamily="34" charset="0"/>
              <a:buChar char="•"/>
            </a:pPr>
            <a:r>
              <a:rPr lang="en-US" sz="2600" dirty="0" smtClean="0"/>
              <a:t>Must work on calibration/uncertainty analysis</a:t>
            </a:r>
          </a:p>
          <a:p>
            <a:pPr marL="631825" indent="-573088">
              <a:lnSpc>
                <a:spcPct val="100000"/>
              </a:lnSpc>
              <a:buFont typeface="Arial" panose="020B0604020202020204" pitchFamily="34" charset="0"/>
              <a:buChar char="•"/>
            </a:pPr>
            <a:r>
              <a:rPr lang="en-US" sz="2600" dirty="0" smtClean="0"/>
              <a:t>Ongoing work to apply to condensing zeotropic flows</a:t>
            </a:r>
          </a:p>
          <a:p>
            <a:pPr marL="631825" indent="-573088">
              <a:lnSpc>
                <a:spcPct val="100000"/>
              </a:lnSpc>
              <a:buFont typeface="Arial" panose="020B0604020202020204" pitchFamily="34" charset="0"/>
              <a:buChar char="•"/>
            </a:pPr>
            <a:endParaRPr lang="en-US" sz="3600" dirty="0" smtClean="0"/>
          </a:p>
        </p:txBody>
      </p:sp>
    </p:spTree>
    <p:extLst>
      <p:ext uri="{BB962C8B-B14F-4D97-AF65-F5344CB8AC3E}">
        <p14:creationId xmlns:p14="http://schemas.microsoft.com/office/powerpoint/2010/main" val="25590496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3"/>
          </p:nvPr>
        </p:nvSpPr>
        <p:spPr>
          <a:xfrm>
            <a:off x="438150" y="1824616"/>
            <a:ext cx="8299450" cy="3052184"/>
          </a:xfrm>
        </p:spPr>
        <p:txBody>
          <a:bodyPr/>
          <a:lstStyle/>
          <a:p>
            <a:pPr marL="342900" indent="-342900">
              <a:buFont typeface="+mj-lt"/>
              <a:buAutoNum type="arabicPeriod"/>
            </a:pPr>
            <a:r>
              <a:rPr lang="en-US" dirty="0"/>
              <a:t>Bao, X. and Chen, L</a:t>
            </a:r>
            <a:r>
              <a:rPr lang="en-US" dirty="0" smtClean="0"/>
              <a:t>. </a:t>
            </a:r>
            <a:r>
              <a:rPr lang="en-US" dirty="0"/>
              <a:t>2012. Recent progress in distributed fiber optic sensors. </a:t>
            </a:r>
            <a:r>
              <a:rPr lang="en-US" i="1" dirty="0"/>
              <a:t>Sensors</a:t>
            </a:r>
            <a:r>
              <a:rPr lang="en-US" dirty="0"/>
              <a:t>, </a:t>
            </a:r>
            <a:r>
              <a:rPr lang="en-US" i="1" dirty="0" smtClean="0"/>
              <a:t>12</a:t>
            </a:r>
            <a:r>
              <a:rPr lang="en-US" dirty="0" smtClean="0"/>
              <a:t>(7):8601-8639</a:t>
            </a:r>
            <a:r>
              <a:rPr lang="en-US" dirty="0"/>
              <a:t>.</a:t>
            </a:r>
          </a:p>
          <a:p>
            <a:pPr marL="342900" indent="-342900">
              <a:buFont typeface="+mj-lt"/>
              <a:buAutoNum type="arabicPeriod"/>
            </a:pPr>
            <a:endParaRPr lang="en-US" dirty="0" smtClean="0"/>
          </a:p>
          <a:p>
            <a:pPr marL="342900" indent="-342900">
              <a:buFont typeface="+mj-lt"/>
              <a:buAutoNum type="arabicPeriod"/>
            </a:pPr>
            <a:r>
              <a:rPr lang="en-US" dirty="0" smtClean="0"/>
              <a:t>Lomperski</a:t>
            </a:r>
            <a:r>
              <a:rPr lang="en-US" dirty="0"/>
              <a:t>, S., Bremer, N. and C. Gerardi. 2017. Distributed temperature sensing inside a 19-rod bundle</a:t>
            </a:r>
            <a:r>
              <a:rPr lang="en-US" dirty="0" smtClean="0"/>
              <a:t>. </a:t>
            </a:r>
            <a:r>
              <a:rPr lang="en-US" i="1" dirty="0" smtClean="0"/>
              <a:t>Nuclear Engineering and Design</a:t>
            </a:r>
            <a:r>
              <a:rPr lang="en-US" dirty="0" smtClean="0"/>
              <a:t>, </a:t>
            </a:r>
            <a:r>
              <a:rPr lang="en-US" dirty="0"/>
              <a:t>319:201–209</a:t>
            </a:r>
            <a:r>
              <a:rPr lang="en-US" dirty="0" smtClean="0"/>
              <a:t>.</a:t>
            </a:r>
          </a:p>
          <a:p>
            <a:pPr marL="342900" indent="-342900">
              <a:buFont typeface="+mj-lt"/>
              <a:buAutoNum type="arabicPeriod"/>
            </a:pPr>
            <a:endParaRPr lang="en-US" dirty="0"/>
          </a:p>
          <a:p>
            <a:pPr marL="342900" indent="-342900">
              <a:buFont typeface="+mj-lt"/>
              <a:buAutoNum type="arabicPeriod"/>
            </a:pPr>
            <a:r>
              <a:rPr lang="en-US" dirty="0"/>
              <a:t>Lomperski, S., Gerardi, C., and W. D. Pointer. 2015. Fiber optic distributed temperature sensor mapping of a jet-mixing flow field. </a:t>
            </a:r>
            <a:r>
              <a:rPr lang="en-US" i="1" dirty="0"/>
              <a:t>Experiments in Fluids</a:t>
            </a:r>
            <a:r>
              <a:rPr lang="en-US" dirty="0"/>
              <a:t>, 56(3):</a:t>
            </a:r>
            <a:r>
              <a:rPr lang="en-US" dirty="0" smtClean="0"/>
              <a:t>1–16</a:t>
            </a:r>
          </a:p>
          <a:p>
            <a:pPr marL="342900" indent="-342900">
              <a:buFont typeface="+mj-lt"/>
              <a:buAutoNum type="arabicPeriod"/>
            </a:pPr>
            <a:endParaRPr lang="en-US" dirty="0"/>
          </a:p>
          <a:p>
            <a:pPr marL="342900" indent="-342900">
              <a:buFont typeface="+mj-lt"/>
              <a:buAutoNum type="arabicPeriod"/>
            </a:pPr>
            <a:r>
              <a:rPr lang="en-US" dirty="0" smtClean="0"/>
              <a:t>Samiec</a:t>
            </a:r>
            <a:r>
              <a:rPr lang="en-US" dirty="0"/>
              <a:t>, D., 2012. Distributed fiber-optic temperature and strain measurement with extremely high spatial resolution. </a:t>
            </a:r>
            <a:r>
              <a:rPr lang="en-US" i="1" dirty="0"/>
              <a:t>Photonik 2012</a:t>
            </a:r>
            <a:r>
              <a:rPr lang="en-US" dirty="0"/>
              <a:t>, pp.10–13.</a:t>
            </a:r>
          </a:p>
          <a:p>
            <a:endParaRPr lang="en-US" dirty="0"/>
          </a:p>
        </p:txBody>
      </p:sp>
      <p:sp>
        <p:nvSpPr>
          <p:cNvPr id="4" name="Title 1"/>
          <p:cNvSpPr>
            <a:spLocks noGrp="1"/>
          </p:cNvSpPr>
          <p:nvPr>
            <p:ph type="title" hasCustomPrompt="1"/>
          </p:nvPr>
        </p:nvSpPr>
        <p:spPr>
          <a:xfrm>
            <a:off x="107156" y="107951"/>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Bibliography</a:t>
            </a:r>
            <a:endParaRPr lang="en-US" dirty="0"/>
          </a:p>
        </p:txBody>
      </p:sp>
    </p:spTree>
    <p:extLst>
      <p:ext uri="{BB962C8B-B14F-4D97-AF65-F5344CB8AC3E}">
        <p14:creationId xmlns:p14="http://schemas.microsoft.com/office/powerpoint/2010/main" val="37809243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3"/>
          </p:nvPr>
        </p:nvSpPr>
        <p:spPr/>
        <p:txBody>
          <a:bodyPr/>
          <a:lstStyle/>
          <a:p>
            <a:r>
              <a:rPr lang="en-US" dirty="0" smtClean="0"/>
              <a:t>Brian M. Fronk</a:t>
            </a:r>
          </a:p>
          <a:p>
            <a:r>
              <a:rPr lang="en-US" dirty="0" smtClean="0"/>
              <a:t>Brian.Fronk@oregonstate.edu</a:t>
            </a:r>
            <a:endParaRPr lang="en-US" dirty="0"/>
          </a:p>
        </p:txBody>
      </p:sp>
      <p:sp>
        <p:nvSpPr>
          <p:cNvPr id="4" name="Title 1"/>
          <p:cNvSpPr>
            <a:spLocks noGrp="1"/>
          </p:cNvSpPr>
          <p:nvPr>
            <p:ph type="title" hasCustomPrompt="1"/>
          </p:nvPr>
        </p:nvSpPr>
        <p:spPr>
          <a:xfrm>
            <a:off x="92869" y="117476"/>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Questions?</a:t>
            </a:r>
            <a:endParaRPr lang="en-US" dirty="0"/>
          </a:p>
        </p:txBody>
      </p:sp>
    </p:spTree>
    <p:extLst>
      <p:ext uri="{BB962C8B-B14F-4D97-AF65-F5344CB8AC3E}">
        <p14:creationId xmlns:p14="http://schemas.microsoft.com/office/powerpoint/2010/main" val="34262834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1782</TotalTime>
  <Words>592</Words>
  <Application>Microsoft Office PowerPoint</Application>
  <PresentationFormat>On-screen Show (4:3)</PresentationFormat>
  <Paragraphs>127</Paragraphs>
  <Slides>20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PowerPoint Presentation</vt:lpstr>
      <vt:lpstr>PowerPoint Presentation</vt:lpstr>
      <vt:lpstr>Acknowledgements</vt:lpstr>
      <vt:lpstr>Outline</vt:lpstr>
      <vt:lpstr>Motivation</vt:lpstr>
      <vt:lpstr>Principles of Operation</vt:lpstr>
      <vt:lpstr>Principles of Operation</vt:lpstr>
      <vt:lpstr>Principles of Operation</vt:lpstr>
      <vt:lpstr>Related Applications - Strain</vt:lpstr>
      <vt:lpstr>Related Applications - Temperature </vt:lpstr>
      <vt:lpstr>Related Applications - Temperature</vt:lpstr>
      <vt:lpstr>Experimental Demonstration – Surface Temperature</vt:lpstr>
      <vt:lpstr>Experimental - Demonstration Surface Temperature</vt:lpstr>
      <vt:lpstr>Experimental Demonstration – Coolant Temperature</vt:lpstr>
      <vt:lpstr>Experimental Demonstration – Coolant Temperature</vt:lpstr>
      <vt:lpstr>Experimental Demonstration – Coolant Temperature</vt:lpstr>
      <vt:lpstr>Experimental Demonstration – Coolant Temperature</vt:lpstr>
      <vt:lpstr>Conclusion</vt:lpstr>
      <vt:lpstr>Bibliography</vt:lpstr>
      <vt:lpstr>Questions?</vt:lpstr>
    </vt:vector>
  </TitlesOfParts>
  <Company>ASHRAE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Joyce, Megan</dc:creator>
  <cp:lastModifiedBy>Brian M. Fronk</cp:lastModifiedBy>
  <cp:revision>55</cp:revision>
  <dcterms:created xsi:type="dcterms:W3CDTF">2017-02-06T18:00:44Z</dcterms:created>
  <dcterms:modified xsi:type="dcterms:W3CDTF">2018-06-17T19:53:58Z</dcterms:modified>
</cp:coreProperties>
</file>