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76" r:id="rId1"/>
  </p:sldMasterIdLst>
  <p:notesMasterIdLst>
    <p:notesMasterId r:id="rId34"/>
  </p:notesMasterIdLst>
  <p:sldIdLst>
    <p:sldId id="256" r:id="rId2"/>
    <p:sldId id="281" r:id="rId3"/>
    <p:sldId id="283" r:id="rId4"/>
    <p:sldId id="270" r:id="rId5"/>
    <p:sldId id="282" r:id="rId6"/>
    <p:sldId id="285" r:id="rId7"/>
    <p:sldId id="284" r:id="rId8"/>
    <p:sldId id="275" r:id="rId9"/>
    <p:sldId id="279" r:id="rId10"/>
    <p:sldId id="274" r:id="rId11"/>
    <p:sldId id="278" r:id="rId12"/>
    <p:sldId id="277" r:id="rId13"/>
    <p:sldId id="272" r:id="rId14"/>
    <p:sldId id="273" r:id="rId15"/>
    <p:sldId id="257" r:id="rId16"/>
    <p:sldId id="286" r:id="rId17"/>
    <p:sldId id="280" r:id="rId18"/>
    <p:sldId id="288" r:id="rId19"/>
    <p:sldId id="290" r:id="rId20"/>
    <p:sldId id="271" r:id="rId21"/>
    <p:sldId id="291" r:id="rId22"/>
    <p:sldId id="289" r:id="rId23"/>
    <p:sldId id="292" r:id="rId24"/>
    <p:sldId id="293" r:id="rId25"/>
    <p:sldId id="295" r:id="rId26"/>
    <p:sldId id="296" r:id="rId27"/>
    <p:sldId id="297" r:id="rId28"/>
    <p:sldId id="294" r:id="rId29"/>
    <p:sldId id="298" r:id="rId30"/>
    <p:sldId id="299" r:id="rId31"/>
    <p:sldId id="300" r:id="rId32"/>
    <p:sldId id="28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19" autoAdjust="0"/>
    <p:restoredTop sz="93438" autoAdjust="0"/>
  </p:normalViewPr>
  <p:slideViewPr>
    <p:cSldViewPr snapToGrid="0">
      <p:cViewPr varScale="1">
        <p:scale>
          <a:sx n="90" d="100"/>
          <a:sy n="90" d="100"/>
        </p:scale>
        <p:origin x="1110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3" d="100"/>
        <a:sy n="10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0C2D4-6BEE-4899-BC62-324AE9F531B1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64475-C792-4636-95BC-F7000F948D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448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364475-C792-4636-95BC-F7000F948D4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708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364475-C792-4636-95BC-F7000F948D4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846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364475-C792-4636-95BC-F7000F948D4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797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364475-C792-4636-95BC-F7000F948D4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37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9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28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026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02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50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44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9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22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44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832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46466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183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2074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3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940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8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35F4F-BAAC-4ED6-BC8D-D02736805732}" type="datetimeFigureOut">
              <a:rPr lang="en-US" smtClean="0"/>
              <a:t>6/11/2020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78A7E17-CBC1-43CD-9FA4-14AC936941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67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0.gif"/><Relationship Id="rId4" Type="http://schemas.openxmlformats.org/officeDocument/2006/relationships/image" Target="../media/image8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image" Target="../media/image1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1.png"/><Relationship Id="rId4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image" Target="../media/image15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1.png"/><Relationship Id="rId4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1.png"/><Relationship Id="rId4" Type="http://schemas.openxmlformats.org/officeDocument/2006/relationships/image" Target="../media/image19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1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1.pn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47B69-120F-401C-B24F-F2CE9D4F07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513840"/>
            <a:ext cx="7766936" cy="2536996"/>
          </a:xfrm>
        </p:spPr>
        <p:txBody>
          <a:bodyPr/>
          <a:lstStyle/>
          <a:p>
            <a:r>
              <a:rPr lang="en-US" dirty="0"/>
              <a:t>Duct Design Fundamentals – Equal Friction Method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1E1A72-0C9B-415A-8592-1C93415232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Stephen Idem</a:t>
            </a:r>
          </a:p>
          <a:p>
            <a:r>
              <a:rPr lang="en-US" dirty="0"/>
              <a:t>ASHRAE TC 5.2 YEA Seminar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77C6F66-DB01-4A32-9AA1-93F39F8CDD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00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35"/>
    </mc:Choice>
    <mc:Fallback>
      <p:transition spd="slow" advTm="29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691CD-2C5A-414A-82D0-18A1066ED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Equation for Air Flow in a 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0A4ED-62F7-4E22-8F56-B30F32C43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42133"/>
            <a:ext cx="8596668" cy="27670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Assume the following: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Adiabatic flow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Negligible elevation changes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Constant density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No fan is present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2A91880-09C5-4CD3-A2DD-74A952BB0982}"/>
                  </a:ext>
                </a:extLst>
              </p:cNvPr>
              <p:cNvSpPr/>
              <p:nvPr/>
            </p:nvSpPr>
            <p:spPr>
              <a:xfrm>
                <a:off x="3232983" y="4513713"/>
                <a:ext cx="4689745" cy="1055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𝐠</m:t>
                          </m:r>
                        </m:den>
                      </m:f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𝟐𝐠</m:t>
                          </m:r>
                        </m:den>
                      </m:f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𝐠</m:t>
                          </m:r>
                        </m:den>
                      </m:f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𝟐𝐠</m:t>
                          </m:r>
                        </m:den>
                      </m:f>
                      <m:r>
                        <a:rPr lang="en-US" sz="2800" b="1" i="0">
                          <a:latin typeface="Cambria Math" panose="02040503050406030204" pitchFamily="18" charset="0"/>
                        </a:rPr>
                        <m:t> + 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𝐡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𝐋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𝐓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82A91880-09C5-4CD3-A2DD-74A952BB09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3" y="4513713"/>
                <a:ext cx="4689745" cy="105593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D836304F-AEE5-4170-AF0F-82CE964DCA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5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070"/>
    </mc:Choice>
    <mc:Fallback>
      <p:transition spd="slow" advTm="144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691CD-2C5A-414A-82D0-18A1066ED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Static and Velocity Pressure Differences for Air Flow in a Duct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D4D2485-FC02-4612-8AC2-B04E931168E0}"/>
                  </a:ext>
                </a:extLst>
              </p:cNvPr>
              <p:cNvSpPr/>
              <p:nvPr/>
            </p:nvSpPr>
            <p:spPr>
              <a:xfrm>
                <a:off x="2382977" y="2433378"/>
                <a:ext cx="5979457" cy="898964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𝛠</m:t>
                      </m:r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d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𝛒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𝐠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𝐡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𝐋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𝐓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D4D2485-FC02-4612-8AC2-B04E931168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2977" y="2433378"/>
                <a:ext cx="5979457" cy="898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7C1BB2B-278E-47D1-8764-2955759843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4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961"/>
    </mc:Choice>
    <mc:Fallback>
      <p:transition spd="slow" advTm="32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4E76E-6B02-455E-B974-A3D34D0C6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Velocity Pressure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833BC-81EC-4D5F-B1E8-09564B7DC60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77689" y="1534130"/>
            <a:ext cx="8596313" cy="1145570"/>
          </a:xfrm>
        </p:spPr>
        <p:txBody>
          <a:bodyPr/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Velocity pressure is a measure of the kinetic energy of the air flowing in a duct system</a:t>
            </a:r>
            <a:r>
              <a:rPr lang="en-US" sz="2800" b="1" dirty="0"/>
              <a:t>: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6AFF8F93-609F-41F0-9F3F-F5E33A388347}"/>
                  </a:ext>
                </a:extLst>
              </p:cNvPr>
              <p:cNvSpPr/>
              <p:nvPr/>
            </p:nvSpPr>
            <p:spPr>
              <a:xfrm>
                <a:off x="3077934" y="3054346"/>
                <a:ext cx="3795467" cy="7878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200" b="1" i="0">
                              <a:latin typeface="Cambria Math" panose="02040503050406030204" pitchFamily="18" charset="0"/>
                            </a:rPr>
                            <m:t>𝐯</m:t>
                          </m:r>
                        </m:sub>
                      </m:sSub>
                      <m:r>
                        <a:rPr lang="en-US" sz="3200" b="1" i="0">
                          <a:latin typeface="Cambria Math" panose="02040503050406030204" pitchFamily="18" charset="0"/>
                        </a:rPr>
                        <m:t>=</m:t>
                      </m:r>
                      <m:box>
                        <m:boxPr>
                          <m:ctrlPr>
                            <a:rPr lang="en-US" sz="32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32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32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32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𝛒</m:t>
                          </m:r>
                          <m:sSup>
                            <m:sSupPr>
                              <m:ctrlPr>
                                <a:rPr lang="en-US" sz="32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𝐕</m:t>
                              </m:r>
                            </m:e>
                            <m:sup>
                              <m:r>
                                <a:rPr lang="en-US" sz="32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32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 </m:t>
                          </m:r>
                          <m:r>
                            <a:rPr lang="en-US" sz="32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𝛒</m:t>
                          </m:r>
                          <m:sSup>
                            <m:sSupPr>
                              <m:ctrlPr>
                                <a:rPr lang="en-US" sz="32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200" b="1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3200" b="1" i="1"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3200" b="1" i="0"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𝐕</m:t>
                                      </m:r>
                                    </m:num>
                                    <m:den>
                                      <m:r>
                                        <a:rPr lang="en-US" sz="3200" b="1" i="0"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𝟏𝟎𝟗𝟕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32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box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6AFF8F93-609F-41F0-9F3F-F5E33A38834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7934" y="3054346"/>
                <a:ext cx="3795467" cy="7878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2354F56-8D2C-4053-9928-0945868C9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9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75"/>
    </mc:Choice>
    <mc:Fallback>
      <p:transition spd="slow" advTm="30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976056-36C4-4A66-A5DE-9A2FAB2B1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Equation Expressed in Terms of Total Pressure Change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C2CAEBA-E9B1-4A64-ABEC-94F1E57A1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36392"/>
            <a:ext cx="8596668" cy="1083354"/>
          </a:xfrm>
        </p:spPr>
        <p:txBody>
          <a:bodyPr>
            <a:normAutofit/>
          </a:bodyPr>
          <a:lstStyle/>
          <a:p>
            <a:r>
              <a:rPr lang="en-US" sz="2800" b="1" dirty="0"/>
              <a:t>The total pressure at any location is the sum of its static and velocity pressures: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738ACD43-C076-465A-9737-C211F4C4552C}"/>
                  </a:ext>
                </a:extLst>
              </p:cNvPr>
              <p:cNvSpPr/>
              <p:nvPr/>
            </p:nvSpPr>
            <p:spPr>
              <a:xfrm>
                <a:off x="3964977" y="3479790"/>
                <a:ext cx="237731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𝐯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738ACD43-C076-465A-9737-C211F4C455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4977" y="3479790"/>
                <a:ext cx="2377317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0344967-35D0-469C-818A-70795388AFB0}"/>
                  </a:ext>
                </a:extLst>
              </p:cNvPr>
              <p:cNvSpPr/>
              <p:nvPr/>
            </p:nvSpPr>
            <p:spPr>
              <a:xfrm>
                <a:off x="2441756" y="4437224"/>
                <a:ext cx="6209329" cy="542136"/>
              </a:xfrm>
              <a:prstGeom prst="rect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1" i="0" smtClean="0">
                        <a:latin typeface="Cambria Math" panose="02040503050406030204" pitchFamily="18" charset="0"/>
                      </a:rPr>
                      <m:t>𝚫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𝐭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en-US" sz="2800" b="1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0">
                        <a:latin typeface="Cambria Math" panose="02040503050406030204" pitchFamily="18" charset="0"/>
                      </a:rPr>
                      <m:t>𝚫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𝐬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0">
                        <a:latin typeface="Cambria Math" panose="02040503050406030204" pitchFamily="18" charset="0"/>
                      </a:rPr>
                      <m:t>𝚫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𝐯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r>
                      <a:rPr lang="en-US" sz="2800" b="1" i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𝛒</m:t>
                    </m:r>
                    <m:r>
                      <a:rPr lang="en-US" sz="2800" b="1" i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𝐠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𝐡</m:t>
                        </m:r>
                      </m:e>
                      <m:sub>
                        <m:r>
                          <a:rPr lang="en-US" sz="2800" b="1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𝐋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2800" b="1" i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𝐓</m:t>
                        </m:r>
                      </m:sub>
                    </m:sSub>
                  </m:oMath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0344967-35D0-469C-818A-70795388AFB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756" y="4437224"/>
                <a:ext cx="6209329" cy="54213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  <a:prstDash val="solid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260DD66-3A39-4FCA-B8DE-4207C97C0D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3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09"/>
    </mc:Choice>
    <mc:Fallback>
      <p:transition spd="slow" advTm="43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ED58A-89BC-4D93-B7AA-5178A0A2E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5543"/>
          </a:xfrm>
        </p:spPr>
        <p:txBody>
          <a:bodyPr/>
          <a:lstStyle/>
          <a:p>
            <a:r>
              <a:rPr lang="en-US" dirty="0"/>
              <a:t>Head Losses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013138E-867E-44FC-AD72-1C2D1E8D403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768839" y="3001963"/>
                <a:ext cx="4186238" cy="1537379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en-US" sz="2800" b="1" dirty="0"/>
                  <a:t>Minor Head Loss: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𝐡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𝐦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𝐂</m:t>
                      </m:r>
                      <m:r>
                        <a:rPr lang="en-US" sz="2800" b="1" i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800" b="1" i="1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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𝐕</m:t>
                              </m:r>
                            </m:e>
                            <m:sup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sz="2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𝟐𝐠</m:t>
                          </m:r>
                        </m:den>
                      </m:f>
                    </m:oMath>
                  </m:oMathPara>
                </a14:m>
                <a:endParaRPr lang="en-US" sz="28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1013138E-867E-44FC-AD72-1C2D1E8D403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68839" y="3001963"/>
                <a:ext cx="4186238" cy="1537379"/>
              </a:xfrm>
              <a:blipFill>
                <a:blip r:embed="rId4"/>
                <a:stretch>
                  <a:fillRect t="-35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7ED842-51D0-4BE7-B940-18097EF31E9E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677334" y="1606323"/>
            <a:ext cx="10828866" cy="1095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The total head loss is the sum of the major and minor head losses: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35AD1AF-3884-4325-A80D-E97CAB46761D}"/>
                  </a:ext>
                </a:extLst>
              </p:cNvPr>
              <p:cNvSpPr>
                <a:spLocks noGrp="1"/>
              </p:cNvSpPr>
              <p:nvPr>
                <p:ph idx="4294967295"/>
              </p:nvPr>
            </p:nvSpPr>
            <p:spPr>
              <a:xfrm>
                <a:off x="1154782" y="3090409"/>
                <a:ext cx="3820886" cy="1448933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 algn="ctr">
                  <a:spcBef>
                    <a:spcPts val="0"/>
                  </a:spcBef>
                  <a:buNone/>
                </a:pPr>
                <a:r>
                  <a:rPr lang="en-US" sz="4500" b="1" dirty="0"/>
                  <a:t>Major Head Loss:</a:t>
                </a:r>
              </a:p>
              <a:p>
                <a:pPr marL="0" indent="0" algn="ctr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5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5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𝐡</m:t>
                          </m:r>
                        </m:e>
                        <m:sub>
                          <m:r>
                            <a:rPr lang="en-US" sz="45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𝐟</m:t>
                          </m:r>
                        </m:sub>
                      </m:sSub>
                      <m:r>
                        <a:rPr lang="en-US" sz="45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45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45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𝐟𝐋</m:t>
                          </m:r>
                        </m:num>
                        <m:den>
                          <m:sSub>
                            <m:sSubPr>
                              <m:ctrlPr>
                                <a:rPr lang="en-US" sz="45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45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𝐃</m:t>
                              </m:r>
                            </m:e>
                            <m:sub>
                              <m:r>
                                <a:rPr lang="en-US" sz="45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𝐡</m:t>
                              </m:r>
                            </m:sub>
                          </m:sSub>
                        </m:den>
                      </m:f>
                      <m:r>
                        <a:rPr lang="en-US" sz="4500" b="1" i="1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m:t></m:t>
                      </m:r>
                      <m:f>
                        <m:fPr>
                          <m:ctrlPr>
                            <a:rPr lang="en-US" sz="45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45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5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𝐕</m:t>
                              </m:r>
                            </m:e>
                            <m:sup>
                              <m:r>
                                <a:rPr lang="en-US" sz="45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sz="45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𝟐𝐠</m:t>
                          </m:r>
                        </m:den>
                      </m:f>
                    </m:oMath>
                  </m:oMathPara>
                </a14:m>
                <a:endParaRPr lang="en-US" sz="45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B35AD1AF-3884-4325-A80D-E97CAB4676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1154782" y="3090409"/>
                <a:ext cx="3820886" cy="1448933"/>
              </a:xfrm>
              <a:blipFill>
                <a:blip r:embed="rId5"/>
                <a:stretch>
                  <a:fillRect t="-100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C22E7F0-BCE0-4041-A73B-C4595339BE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55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783"/>
    </mc:Choice>
    <mc:Fallback>
      <p:transition spd="slow" advTm="144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0374600-7A53-4ED9-B0FE-09CEDE9E4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Fitting (Minor) Losses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CD363E-7316-4E89-A0CE-FE2D875A9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1876"/>
            <a:ext cx="10712026" cy="2846840"/>
          </a:xfrm>
        </p:spPr>
        <p:txBody>
          <a:bodyPr>
            <a:normAutofit/>
          </a:bodyPr>
          <a:lstStyle/>
          <a:p>
            <a:r>
              <a:rPr lang="en-US" sz="2800" dirty="0"/>
              <a:t>The fitting loss coefficient represents the ratio of total pressure loss to velocity pressure at a reference cross section.</a:t>
            </a:r>
          </a:p>
          <a:p>
            <a:r>
              <a:rPr lang="en-US" sz="2800" dirty="0"/>
              <a:t>All dynamic losses are assumed to be concentrated at a section (i.e. local) and to exclude friction.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F7F8EDB-A8CF-41C6-A521-F3ABE8528805}"/>
                  </a:ext>
                </a:extLst>
              </p:cNvPr>
              <p:cNvSpPr/>
              <p:nvPr/>
            </p:nvSpPr>
            <p:spPr>
              <a:xfrm>
                <a:off x="4810813" y="3922140"/>
                <a:ext cx="1630190" cy="9731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𝐂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𝚫</m:t>
                          </m:r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𝐭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0F7F8EDB-A8CF-41C6-A521-F3ABE85288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813" y="3922140"/>
                <a:ext cx="1630190" cy="97315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D0E5B5B-14B3-43E2-B87A-570CD2AAB7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34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59"/>
    </mc:Choice>
    <mc:Fallback>
      <p:transition spd="slow" advTm="33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680F4-77E1-40E1-9CD1-EC559C660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419" y="365125"/>
            <a:ext cx="11723297" cy="1325563"/>
          </a:xfrm>
        </p:spPr>
        <p:txBody>
          <a:bodyPr>
            <a:normAutofit/>
          </a:bodyPr>
          <a:lstStyle/>
          <a:p>
            <a:r>
              <a:rPr lang="en-US" dirty="0"/>
              <a:t>Duct Mounted Fitting Loss Coefficient – ASHRAE Standard 120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7F5605-9667-4BCE-86CF-61D5F712F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2870" y="1463675"/>
            <a:ext cx="7702101" cy="50292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EE065AA-1B54-41FF-9361-7FEF884B1B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3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070"/>
    </mc:Choice>
    <mc:Fallback>
      <p:transition spd="slow" advTm="79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4DD2761-9186-4185-A0E3-D6A397E8D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496"/>
            <a:ext cx="10515600" cy="1325563"/>
          </a:xfrm>
        </p:spPr>
        <p:txBody>
          <a:bodyPr/>
          <a:lstStyle/>
          <a:p>
            <a:r>
              <a:rPr lang="en-US" dirty="0"/>
              <a:t>Duct Mounted Fitting Loss Coefficient – ASHRAE Standard 120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25C8A0-2FF3-425F-A2F0-7C232613AA65}"/>
                  </a:ext>
                </a:extLst>
              </p:cNvPr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7876495" y="3344975"/>
                <a:ext cx="3590925" cy="111601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𝐂</m:t>
                      </m:r>
                      <m:r>
                        <a:rPr lang="en-US" sz="2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𝐭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𝐟𝐢𝐭𝐭𝐢𝐧𝐠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8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𝐯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25C8A0-2FF3-425F-A2F0-7C232613AA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7876495" y="3344975"/>
                <a:ext cx="3590925" cy="1116013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BC09AB-ED51-40E5-ADFD-AAF3B6C6FB22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293" y="1388381"/>
            <a:ext cx="6951662" cy="5029200"/>
          </a:xfrm>
          <a:prstGeom prst="rect">
            <a:avLst/>
          </a:prstGeom>
          <a:noFill/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8FE616-19CE-48F9-A3FB-E44F20ED5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17"/>
    </mc:Choice>
    <mc:Fallback>
      <p:transition spd="slow" advTm="55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680F4-77E1-40E1-9CD1-EC559C660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419" y="365125"/>
            <a:ext cx="11391181" cy="1325563"/>
          </a:xfrm>
        </p:spPr>
        <p:txBody>
          <a:bodyPr>
            <a:normAutofit/>
          </a:bodyPr>
          <a:lstStyle/>
          <a:p>
            <a:r>
              <a:rPr lang="en-US" dirty="0"/>
              <a:t>Divided Flow Fitting Loss Coefficient – ASHRAE Standard 120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A841F5-EBEE-4CF8-AD67-2CD740E879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112413" y="755204"/>
            <a:ext cx="5074543" cy="64008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E2CFF72-DD9C-4037-ACFC-6181EEF08D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770"/>
    </mc:Choice>
    <mc:Fallback>
      <p:transition spd="slow" advTm="90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1DB1E-17FF-473B-A3D8-AE26B2C44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Divided Flow Fitting Loss Coefficient – ASHRAE Standard 120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9F62A9-265E-4B40-86EF-2658126CC5E8}"/>
              </a:ext>
            </a:extLst>
          </p:cNvPr>
          <p:cNvSpPr/>
          <p:nvPr/>
        </p:nvSpPr>
        <p:spPr>
          <a:xfrm>
            <a:off x="838200" y="1788603"/>
            <a:ext cx="1051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200400" algn="ctr"/>
                <a:tab pos="5486400" algn="r"/>
              </a:tabLs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 ASHRAE Standard 120 the main and branch loss coefficients, respectively, for a diverging fittings are defined as: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12F8BF9-A03F-47D5-A1B4-A133DC65F42F}"/>
                  </a:ext>
                </a:extLst>
              </p:cNvPr>
              <p:cNvSpPr/>
              <p:nvPr/>
            </p:nvSpPr>
            <p:spPr>
              <a:xfrm>
                <a:off x="3567732" y="3038438"/>
                <a:ext cx="4076822" cy="1320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𝐂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𝐜</m:t>
                              </m:r>
                            </m:sub>
                          </m:s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</m:sub>
                          </m:s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d>
                            <m:d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𝐜</m:t>
                                  </m:r>
                                </m:sub>
                                <m:sup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b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𝐬</m:t>
                                  </m:r>
                                </m:sub>
                                <m:sup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bSup>
                            </m:e>
                          </m:d>
                        </m:num>
                        <m:den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sSubSup>
                            <m:sSubSup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112F8BF9-A03F-47D5-A1B4-A133DC65F4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7732" y="3038438"/>
                <a:ext cx="4076822" cy="132093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2E0FD90-764C-40F3-839D-3472DFE7B35D}"/>
                  </a:ext>
                </a:extLst>
              </p:cNvPr>
              <p:cNvSpPr/>
              <p:nvPr/>
            </p:nvSpPr>
            <p:spPr>
              <a:xfrm>
                <a:off x="3622160" y="4778215"/>
                <a:ext cx="4140877" cy="13209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𝐂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𝐛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𝐜</m:t>
                              </m:r>
                            </m:sub>
                          </m:s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𝐛</m:t>
                              </m:r>
                            </m:sub>
                          </m:s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d>
                            <m:d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𝐜</m:t>
                                  </m:r>
                                </m:sub>
                                <m:sup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b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𝐛</m:t>
                                  </m:r>
                                </m:sub>
                                <m:sup>
                                  <m:r>
                                    <a:rPr lang="en-US" sz="2400" b="1" i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bSup>
                            </m:e>
                          </m:d>
                        </m:num>
                        <m:den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𝛒</m:t>
                          </m:r>
                          <m:sSubSup>
                            <m:sSubSup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𝐛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F2E0FD90-764C-40F3-839D-3472DFE7B3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2160" y="4778215"/>
                <a:ext cx="4140877" cy="132093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8D1DBEB-05EB-4F9A-824B-A29E5963D7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02"/>
    </mc:Choice>
    <mc:Fallback>
      <p:transition spd="slow" advTm="48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728F5-517B-4502-961D-9BC64D19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2797"/>
            <a:ext cx="9100457" cy="726659"/>
          </a:xfrm>
        </p:spPr>
        <p:txBody>
          <a:bodyPr/>
          <a:lstStyle/>
          <a:p>
            <a:r>
              <a:rPr lang="en-US" dirty="0"/>
              <a:t>ASHRAE Duct Fitting Database (DFDB)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2D489-A564-4092-9693-87932AAFC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240971"/>
            <a:ext cx="10515600" cy="2457269"/>
          </a:xfrm>
        </p:spPr>
        <p:txBody>
          <a:bodyPr>
            <a:normAutofit fontScale="77500" lnSpcReduction="20000"/>
          </a:bodyPr>
          <a:lstStyle/>
          <a:p>
            <a:pPr marL="342900" marR="0" indent="-342900" algn="just">
              <a:spcBef>
                <a:spcPts val="2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DFDB uses a unique nomenclature to identify each fitting/duct-mounted component. Entries and converging junctions are only for exhaust/return portion of systems.</a:t>
            </a:r>
          </a:p>
          <a:p>
            <a:pPr marL="342900" marR="0" indent="-342900" algn="just">
              <a:spcBef>
                <a:spcPts val="2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Exits and diverging junctions are only for supply systems.</a:t>
            </a:r>
            <a:endParaRPr lang="en-US" sz="2800" b="1" dirty="0">
              <a:solidFill>
                <a:schemeClr val="tx1"/>
              </a:solidFill>
              <a:latin typeface="Cambria Math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342900" algn="just">
              <a:spcBef>
                <a:spcPts val="2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Equal-area elbows, obstructions, and duct-mounted equipment are common to both supply and exhaust/return systems.</a:t>
            </a:r>
            <a:endParaRPr lang="en-US" sz="2800" b="1" dirty="0">
              <a:solidFill>
                <a:schemeClr val="tx1"/>
              </a:solidFill>
              <a:latin typeface="Cambria Math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342900" algn="just">
              <a:spcBef>
                <a:spcPts val="20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Transitions and unequal-area elbows are both supply or exhaust/return fittings, each referenced to the appropriate cross-section and direction of airflow.</a:t>
            </a:r>
            <a:endParaRPr lang="en-US" sz="2800" b="1" dirty="0">
              <a:solidFill>
                <a:schemeClr val="tx1"/>
              </a:solidFill>
              <a:latin typeface="Cambria Math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1AD1C49-8685-4BA8-A4A9-4A94D88C93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858227"/>
              </p:ext>
            </p:extLst>
          </p:nvPr>
        </p:nvGraphicFramePr>
        <p:xfrm>
          <a:off x="2712720" y="3698240"/>
          <a:ext cx="6431280" cy="264544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22302">
                  <a:extLst>
                    <a:ext uri="{9D8B030D-6E8A-4147-A177-3AD203B41FA5}">
                      <a16:colId xmlns:a16="http://schemas.microsoft.com/office/drawing/2014/main" val="2325947952"/>
                    </a:ext>
                  </a:extLst>
                </a:gridCol>
                <a:gridCol w="1174945">
                  <a:extLst>
                    <a:ext uri="{9D8B030D-6E8A-4147-A177-3AD203B41FA5}">
                      <a16:colId xmlns:a16="http://schemas.microsoft.com/office/drawing/2014/main" val="2083180045"/>
                    </a:ext>
                  </a:extLst>
                </a:gridCol>
                <a:gridCol w="2263316">
                  <a:extLst>
                    <a:ext uri="{9D8B030D-6E8A-4147-A177-3AD203B41FA5}">
                      <a16:colId xmlns:a16="http://schemas.microsoft.com/office/drawing/2014/main" val="2955947955"/>
                    </a:ext>
                  </a:extLst>
                </a:gridCol>
                <a:gridCol w="1570717">
                  <a:extLst>
                    <a:ext uri="{9D8B030D-6E8A-4147-A177-3AD203B41FA5}">
                      <a16:colId xmlns:a16="http://schemas.microsoft.com/office/drawing/2014/main" val="1440496842"/>
                    </a:ext>
                  </a:extLst>
                </a:gridCol>
              </a:tblGrid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Fitting Function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Geometry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Category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Sequential Number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457059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S: Supply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D: Round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1: Entries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 2, 3 … </a:t>
                      </a:r>
                      <a:r>
                        <a:rPr lang="en-US" sz="1200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814807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E: Exhaust/return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R: Rectangular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2: Exits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6393376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C: Common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F: Flat oval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3: Elbows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0534767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4: Transitions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3322747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5: Junctions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118966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6: Obstructions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9780846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7: Fan and system interactions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2745146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8: Duct-mounted equipment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7590474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9: Dampers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4006538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10: Hoods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3848299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11: Straight ducts</a:t>
                      </a:r>
                      <a:endParaRPr lang="en-US" sz="12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9272325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6E3CACB-4AE1-4A51-8BC7-53A892A0EE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53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535"/>
    </mc:Choice>
    <mc:Fallback>
      <p:transition spd="slow" advTm="80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786BD-590E-4F55-AF03-D415CE328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4160"/>
            <a:ext cx="10515600" cy="720544"/>
          </a:xfrm>
        </p:spPr>
        <p:txBody>
          <a:bodyPr/>
          <a:lstStyle/>
          <a:p>
            <a:r>
              <a:rPr lang="en-US" dirty="0"/>
              <a:t>Moody Diagram</a:t>
            </a:r>
          </a:p>
        </p:txBody>
      </p:sp>
      <p:pic>
        <p:nvPicPr>
          <p:cNvPr id="2050" name="Picture 2" descr="5. Moody's diagram depicting the friction factor in function of ...">
            <a:extLst>
              <a:ext uri="{FF2B5EF4-FFF2-40B4-BE49-F238E27FC236}">
                <a16:creationId xmlns:a16="http://schemas.microsoft.com/office/drawing/2014/main" id="{D91DC96A-AEDD-4DE4-9234-8EB24DEDB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944" y="984704"/>
            <a:ext cx="8283198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C58AA9-C123-429A-9D9B-1C29512819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8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369"/>
    </mc:Choice>
    <mc:Fallback>
      <p:transition spd="slow" advTm="112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CFFA4-15F2-4F56-AD8E-6B2B8C425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Darcy Friction Factor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C0FAB6-F33F-4B3F-8428-5C19DB73BE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Colebrook Equation: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EC8DFD03-244C-4478-852B-3BA205D78E8B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75744" y="2852843"/>
                <a:ext cx="4185623" cy="103843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400" b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𝐟</m:t>
                              </m:r>
                            </m:e>
                          </m:rad>
                        </m:den>
                      </m:f>
                      <m:r>
                        <m:rPr>
                          <m:nor/>
                        </m:rPr>
                        <a:rPr lang="en-US" sz="2400" b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=−2</m:t>
                      </m:r>
                      <m:r>
                        <m:rPr>
                          <m:nor/>
                        </m:rPr>
                        <a:rPr lang="en-US" sz="2400" b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log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 smtClean="0"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2400" b="1" i="0" smtClean="0">
                                  <a:latin typeface="Cambria Math" panose="02040503050406030204" pitchFamily="18" charset="0"/>
                                  <a:sym typeface="Symbol" panose="05050102010706020507" pitchFamily="18" charset="2"/>
                                </a:rPr>
                                <m:t>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2400" b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3.7</m:t>
                              </m:r>
                              <m:sSub>
                                <m:sSubPr>
                                  <m:ctrlPr>
                                    <a:rPr lang="en-US" sz="2400" b="1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0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𝐃</m:t>
                                  </m:r>
                                </m:e>
                                <m:sub>
                                  <m:r>
                                    <a:rPr lang="en-US" sz="2400" b="1" i="0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𝐡</m:t>
                                  </m:r>
                                </m:sub>
                              </m:sSub>
                            </m:den>
                          </m:f>
                          <m:r>
                            <m:rPr>
                              <m:nor/>
                            </m:rPr>
                            <a:rPr lang="en-US" sz="2400" b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2400" b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2.51</m:t>
                              </m:r>
                            </m:num>
                            <m:den>
                              <m:r>
                                <a:rPr lang="en-US" sz="2400" b="1" i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𝐑𝐞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2400" b="1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m:rPr>
                                      <m:nor/>
                                    </m:rPr>
                                    <a:rPr lang="en-US" sz="2400" b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f</m:t>
                                  </m:r>
                                </m:e>
                              </m:rad>
                            </m:den>
                          </m:f>
                        </m:e>
                      </m:d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6" name="Content Placeholder 5">
                <a:extLst>
                  <a:ext uri="{FF2B5EF4-FFF2-40B4-BE49-F238E27FC236}">
                    <a16:creationId xmlns:a16="http://schemas.microsoft.com/office/drawing/2014/main" id="{EC8DFD03-244C-4478-852B-3BA205D78E8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75744" y="2852843"/>
                <a:ext cx="4185623" cy="1038437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26FBD7A-1DB3-4F5A-AE0E-4145B277EE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8" cy="576262"/>
          </a:xfrm>
        </p:spPr>
        <p:txBody>
          <a:bodyPr/>
          <a:lstStyle/>
          <a:p>
            <a:r>
              <a:rPr lang="en-US" dirty="0"/>
              <a:t>Haaland Equation: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7">
                <a:extLst>
                  <a:ext uri="{FF2B5EF4-FFF2-40B4-BE49-F238E27FC236}">
                    <a16:creationId xmlns:a16="http://schemas.microsoft.com/office/drawing/2014/main" id="{CCF5DFCA-C5EB-4191-938F-0E83B4223FFB}"/>
                  </a:ext>
                </a:extLst>
              </p:cNvPr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5088384" y="2737245"/>
                <a:ext cx="4980902" cy="115403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b="1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b="1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𝐟</m:t>
                              </m:r>
                            </m:e>
                          </m:rad>
                        </m:den>
                      </m:f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−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𝟖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𝐥𝐨𝐠</m:t>
                      </m:r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⁡[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𝟔</m:t>
                          </m:r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𝟗</m:t>
                          </m:r>
                        </m:num>
                        <m:den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𝐑𝐞</m:t>
                          </m:r>
                        </m:den>
                      </m:f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1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1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1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𝟏𝟐</m:t>
                                  </m:r>
                                  <m:r>
                                    <a:rPr lang="en-US" sz="2400" b="1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𝛆</m:t>
                                  </m:r>
                                </m:num>
                                <m:den>
                                  <m:r>
                                    <a:rPr lang="en-US" sz="2400" b="1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𝟑</m:t>
                                  </m:r>
                                  <m:r>
                                    <a:rPr lang="en-US" sz="2400" b="1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sz="2400" b="1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𝟕</m:t>
                                  </m:r>
                                  <m:sSub>
                                    <m:sSubPr>
                                      <m:ctrlPr>
                                        <a:rPr lang="en-US" sz="2400" b="1" i="1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 i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𝐃</m:t>
                                      </m:r>
                                    </m:e>
                                    <m:sub>
                                      <m:r>
                                        <a:rPr lang="en-US" sz="2400" b="1" i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𝐡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400" b="1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𝟏𝟏</m:t>
                          </m:r>
                        </m:sup>
                      </m:sSup>
                      <m:r>
                        <a:rPr lang="en-US" sz="2400" b="1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]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8" name="Content Placeholder 7">
                <a:extLst>
                  <a:ext uri="{FF2B5EF4-FFF2-40B4-BE49-F238E27FC236}">
                    <a16:creationId xmlns:a16="http://schemas.microsoft.com/office/drawing/2014/main" id="{CCF5DFCA-C5EB-4191-938F-0E83B4223FF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5088384" y="2737245"/>
                <a:ext cx="4980902" cy="1154035"/>
              </a:xfr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A4E2AEB-A473-400C-B2D9-5684802CE4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8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25"/>
    </mc:Choice>
    <mc:Fallback>
      <p:transition spd="slow" advTm="71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4E76E-6B02-455E-B974-A3D34D0C6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Darcy-Weisbach Equation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833BC-81EC-4D5F-B1E8-09564B7DC60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77689" y="1594530"/>
            <a:ext cx="9609311" cy="1461811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The pressure loss for each section of a duct system can be determined using the Darcy-Weisbach equation:</a:t>
            </a: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0287236F-7512-4AFD-AED7-49AD17CC16A6}"/>
                  </a:ext>
                </a:extLst>
              </p:cNvPr>
              <p:cNvSpPr/>
              <p:nvPr/>
            </p:nvSpPr>
            <p:spPr>
              <a:xfrm>
                <a:off x="2657795" y="3559628"/>
                <a:ext cx="4519186" cy="8592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𝐭</m:t>
                        </m:r>
                      </m:sub>
                    </m:sSub>
                    <m:r>
                      <a:rPr lang="en-US" sz="2800" b="1" i="0">
                        <a:latin typeface="Cambria Math" panose="02040503050406030204" pitchFamily="18" charset="0"/>
                      </a:rPr>
                      <m:t>= </m:t>
                    </m:r>
                    <m:d>
                      <m:dPr>
                        <m:begChr m:val="["/>
                        <m:endChr m:val="]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b="1" i="0">
                                    <a:latin typeface="Cambria Math" panose="02040503050406030204" pitchFamily="18" charset="0"/>
                                  </a:rPr>
                                  <m:t>𝟏𝟐𝐟𝐋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0">
                                        <a:latin typeface="Cambria Math" panose="02040503050406030204" pitchFamily="18" charset="0"/>
                                      </a:rPr>
                                      <m:t>𝐃</m:t>
                                    </m:r>
                                  </m:e>
                                  <m:sub>
                                    <m:r>
                                      <a:rPr lang="en-US" sz="2800" b="1" i="0">
                                        <a:latin typeface="Cambria Math" panose="02040503050406030204" pitchFamily="18" charset="0"/>
                                      </a:rPr>
                                      <m:t>𝐡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  <m:r>
                          <a:rPr lang="en-US" sz="2800" b="1" i="0">
                            <a:latin typeface="Cambria Math" panose="02040503050406030204" pitchFamily="18" charset="0"/>
                          </a:rPr>
                          <m:t>+</m:t>
                        </m:r>
                        <m:nary>
                          <m:naryPr>
                            <m:chr m:val="∑"/>
                            <m:limLoc m:val="undOvr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𝐢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  <m:sup>
                            <m:r>
                              <a:rPr lang="en-US" sz="2800" b="1" i="0">
                                <a:latin typeface="Cambria Math" panose="02040503050406030204" pitchFamily="18" charset="0"/>
                              </a:rPr>
                              <m:t>𝐍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0">
                                    <a:latin typeface="Cambria Math" panose="02040503050406030204" pitchFamily="18" charset="0"/>
                                  </a:rPr>
                                  <m:t>𝐂</m:t>
                                </m:r>
                              </m:e>
                              <m:sub>
                                <m:r>
                                  <a:rPr lang="en-US" sz="2800" b="1" i="0">
                                    <a:latin typeface="Cambria Math" panose="02040503050406030204" pitchFamily="18" charset="0"/>
                                  </a:rPr>
                                  <m:t>𝐢</m:t>
                                </m:r>
                              </m:sub>
                            </m:sSub>
                          </m:e>
                        </m:nary>
                      </m:e>
                    </m:d>
                  </m:oMath>
                </a14:m>
                <a:r>
                  <a:rPr lang="en-US" sz="2800" b="1" dirty="0">
                    <a:sym typeface="Symbol" panose="05050102010706020507" pitchFamily="18" charset="2"/>
                  </a:rPr>
                  <a:t>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𝐯</m:t>
                        </m:r>
                      </m:sub>
                    </m:sSub>
                  </m:oMath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0287236F-7512-4AFD-AED7-49AD17CC16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7795" y="3559628"/>
                <a:ext cx="4519186" cy="8592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F1FEE43-7CD4-45DF-A94C-56558C3081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2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506"/>
    </mc:Choice>
    <mc:Fallback>
      <p:transition spd="slow" advTm="53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78755-1AEE-4ACA-88C9-CA80827F7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Equal Friction Duct Design Method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762580-19DD-4702-BFA7-726AE35213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97077" y="1638075"/>
                <a:ext cx="10349894" cy="3619725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US" sz="4000" b="1" dirty="0"/>
                  <a:t>The principle of this method is to make the pressure loss per unit length of duct the same for the entire system.</a:t>
                </a:r>
              </a:p>
              <a:p>
                <a:r>
                  <a:rPr lang="en-US" sz="4000" b="1" dirty="0"/>
                  <a:t>A typical procedure for low velocity systems is to select the duct size in the main line adjacent to the fan such that:</a:t>
                </a:r>
              </a:p>
              <a:p>
                <a:endParaRPr lang="en-US" sz="2800" b="1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3000" b="1" i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𝟎𝟖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𝐢𝐧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.  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𝐰𝐚𝐭𝐞𝐫</m:t>
                        </m:r>
                      </m:num>
                      <m:den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𝟏𝟎𝟎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𝐟𝐭</m:t>
                        </m:r>
                      </m:den>
                    </m:f>
                    <m:r>
                      <a:rPr lang="en-US" sz="3000" b="1" i="0">
                        <a:latin typeface="Cambria Math" panose="02040503050406030204" pitchFamily="18" charset="0"/>
                      </a:rPr>
                      <m:t> &lt;  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𝚫</m:t>
                    </m:r>
                    <m:sSub>
                      <m:sSub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𝐩</m:t>
                        </m:r>
                      </m:e>
                      <m:sub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𝐭</m:t>
                        </m:r>
                      </m:sub>
                    </m:sSub>
                    <m:r>
                      <a:rPr lang="en-US" sz="3000" b="1" i="0">
                        <a:latin typeface="Cambria Math" panose="02040503050406030204" pitchFamily="18" charset="0"/>
                      </a:rPr>
                      <m:t> &lt; 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3000" b="1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000" b="1" i="0" smtClean="0">
                        <a:latin typeface="Cambria Math" panose="02040503050406030204" pitchFamily="18" charset="0"/>
                      </a:rPr>
                      <m:t>𝟔</m:t>
                    </m:r>
                    <m:r>
                      <a:rPr lang="en-US" sz="3000" b="1" i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3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𝐢𝐧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.  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𝐰𝐚𝐭𝐞𝐫</m:t>
                        </m:r>
                      </m:num>
                      <m:den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𝟏𝟎𝟎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3000" b="1" i="0">
                            <a:latin typeface="Cambria Math" panose="02040503050406030204" pitchFamily="18" charset="0"/>
                          </a:rPr>
                          <m:t>𝐟𝐭</m:t>
                        </m:r>
                      </m:den>
                    </m:f>
                  </m:oMath>
                </a14:m>
                <a:r>
                  <a:rPr lang="en-US" sz="3000" b="1" dirty="0"/>
                  <a:t> </a:t>
                </a:r>
              </a:p>
              <a:p>
                <a:endParaRPr lang="en-US" sz="2800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762580-19DD-4702-BFA7-726AE35213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97077" y="1638075"/>
                <a:ext cx="10349894" cy="3619725"/>
              </a:xfrm>
              <a:blipFill>
                <a:blip r:embed="rId4"/>
                <a:stretch>
                  <a:fillRect l="-883" t="-4882" r="-1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447E29F-0FC1-4003-80F9-6CDD29FB1B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4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004"/>
    </mc:Choice>
    <mc:Fallback>
      <p:transition spd="slow" advTm="67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2B9854-36F1-4BCD-ABA8-DFC07A12D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821" y="576941"/>
            <a:ext cx="8596668" cy="685801"/>
          </a:xfrm>
        </p:spPr>
        <p:txBody>
          <a:bodyPr/>
          <a:lstStyle/>
          <a:p>
            <a:r>
              <a:rPr lang="en-US" dirty="0"/>
              <a:t>Equal Friction Duct Design Example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4DD051-6168-48CC-A224-304DB3272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212" y="1383402"/>
            <a:ext cx="9551702" cy="47312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47219EE-6327-4A0A-B9BE-79330DF70B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58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87"/>
    </mc:Choice>
    <mc:Fallback>
      <p:transition spd="slow" advTm="22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2B9854-36F1-4BCD-ABA8-DFC07A12D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8821" y="576941"/>
            <a:ext cx="8596668" cy="685801"/>
          </a:xfrm>
        </p:spPr>
        <p:txBody>
          <a:bodyPr>
            <a:normAutofit/>
          </a:bodyPr>
          <a:lstStyle/>
          <a:p>
            <a:r>
              <a:rPr lang="en-US" dirty="0"/>
              <a:t>Equal Friction Example - Duct Layout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3A314C-DF07-4F72-AA98-FBFC7D170ED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575" y="1404257"/>
            <a:ext cx="8175171" cy="5050972"/>
          </a:xfrm>
          <a:prstGeom prst="rect">
            <a:avLst/>
          </a:prstGeom>
          <a:solidFill>
            <a:sysClr val="window" lastClr="FFFFFF"/>
          </a:solidFill>
          <a:ln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607F0BA-B8EC-4F97-98B6-920A295A3C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51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557"/>
    </mc:Choice>
    <mc:Fallback>
      <p:transition spd="slow" advTm="74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3F91E-44A1-46D6-ADCD-0EFD438C9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9489924" cy="179614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Table 3-1</a:t>
            </a:r>
            <a:r>
              <a:rPr lang="en-US" dirty="0"/>
              <a:t> </a:t>
            </a:r>
            <a:r>
              <a:rPr lang="en-US" b="1" dirty="0"/>
              <a:t>Maximum Recommended Duct Airflow Velocities to Achieve Specified Acoustic Design Criteria</a:t>
            </a:r>
            <a:r>
              <a:rPr lang="en-US" dirty="0"/>
              <a:t> (Schaffer 2005; Table 8, ASHRAE 2019)  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937762EE-75DA-4865-A14A-9820305028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10606"/>
              </p:ext>
            </p:extLst>
          </p:nvPr>
        </p:nvGraphicFramePr>
        <p:xfrm>
          <a:off x="2376941" y="2405742"/>
          <a:ext cx="6632575" cy="38811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517775">
                  <a:extLst>
                    <a:ext uri="{9D8B030D-6E8A-4147-A177-3AD203B41FA5}">
                      <a16:colId xmlns:a16="http://schemas.microsoft.com/office/drawing/2014/main" val="348211097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98399272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84531547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824564915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Duct Location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RC or NC Rating in Adjacent Occupancy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Maximum Airflow Velocity,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fpm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381505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Rectangular Duct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Round Duct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653203"/>
                  </a:ext>
                </a:extLst>
              </a:tr>
              <a:tr h="320040">
                <a:tc rowSpan="3">
                  <a:txBody>
                    <a:bodyPr/>
                    <a:lstStyle/>
                    <a:p>
                      <a:pPr marL="0" marR="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 shaft or above drywall ceiling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5000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009414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4725805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 or less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2500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782674"/>
                  </a:ext>
                </a:extLst>
              </a:tr>
              <a:tr h="320040">
                <a:tc rowSpan="3">
                  <a:txBody>
                    <a:bodyPr/>
                    <a:lstStyle/>
                    <a:p>
                      <a:pPr marL="0" marR="0" algn="l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Above suspended acoustic ceiling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354825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1750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4812009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 or less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8389704"/>
                  </a:ext>
                </a:extLst>
              </a:tr>
              <a:tr h="320040">
                <a:tc rowSpan="3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Within occupied space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678627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1450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2600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4501418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 or less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950</a:t>
                      </a:r>
                      <a:endParaRPr lang="en-US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1700</a:t>
                      </a:r>
                      <a:endParaRPr lang="en-US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8165835"/>
                  </a:ext>
                </a:extLst>
              </a:tr>
            </a:tbl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2D7D72-5AAE-4EE9-AB61-0FED470C8E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481"/>
    </mc:Choice>
    <mc:Fallback>
      <p:transition spd="slow" advTm="54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C8B80-26C2-49E1-A912-53B3E1746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373"/>
            <a:ext cx="10515600" cy="674913"/>
          </a:xfrm>
        </p:spPr>
        <p:txBody>
          <a:bodyPr/>
          <a:lstStyle/>
          <a:p>
            <a:r>
              <a:rPr lang="en-US" dirty="0"/>
              <a:t>Friction Chart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02FD9C-1689-4485-A437-4A2C7859FB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9841" y="1011124"/>
            <a:ext cx="7566034" cy="54864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738A88-C1C6-43A2-9613-9F3A3E645A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2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079"/>
    </mc:Choice>
    <mc:Fallback>
      <p:transition spd="slow" advTm="97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966F3-BDC8-431A-9EDC-4586F70AA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Friction Rate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1A7CE-F6B7-4132-9B17-F3ED8A93A4E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94481" y="1398588"/>
                <a:ext cx="11003037" cy="5459412"/>
              </a:xfrm>
            </p:spPr>
            <p:txBody>
              <a:bodyPr>
                <a:normAutofit/>
              </a:bodyPr>
              <a:lstStyle/>
              <a:p>
                <a:r>
                  <a:rPr lang="en-US" sz="2800" b="1" dirty="0"/>
                  <a:t>Based on the maximum recommended duct airflow velocity of 2,500 ft/min to achieve a desired acoustic criterion NC 25, DFDB fitting CD11-3  (or the friction chart) is used to calculate the diameter of section A as 16 in., with a design friction rate of 0.47 in. water per 100 ft.</a:t>
                </a:r>
              </a:p>
              <a:p>
                <a:r>
                  <a:rPr lang="en-US" sz="2800" b="1" dirty="0"/>
                  <a:t>The friction pressure loss in section A is:</a:t>
                </a:r>
              </a:p>
              <a:p>
                <a:pPr marL="0" indent="0">
                  <a:buNone/>
                </a:pPr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𝐟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𝟒𝟕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f>
                            <m:fPr>
                              <m:ctrlPr>
                                <a:rPr lang="en-US" sz="28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𝐢𝐧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𝐰𝐚𝐭𝐞𝐫</m:t>
                              </m:r>
                            </m:num>
                            <m:den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𝟏𝟎𝟎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𝐟𝐭</m:t>
                          </m:r>
                        </m:e>
                      </m:d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𝟒𝟕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800" b="1" dirty="0"/>
              </a:p>
              <a:p>
                <a:endParaRPr lang="en-US" sz="2800" b="1" dirty="0"/>
              </a:p>
              <a:p>
                <a:pPr marL="0" indent="0">
                  <a:buNone/>
                </a:pPr>
                <a:endParaRPr lang="en-US" sz="2800" b="1" dirty="0"/>
              </a:p>
              <a:p>
                <a:endParaRPr lang="en-US" sz="2800" b="1" dirty="0"/>
              </a:p>
              <a:p>
                <a:endParaRPr lang="en-US" sz="2800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641A7CE-F6B7-4132-9B17-F3ED8A93A4E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94481" y="1398588"/>
                <a:ext cx="11003037" cy="5459412"/>
              </a:xfrm>
              <a:blipFill>
                <a:blip r:embed="rId4"/>
                <a:stretch>
                  <a:fillRect l="-721" t="-1004" r="-16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834F43-CB29-454C-89E4-A8BF0149EB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00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171"/>
    </mc:Choice>
    <mc:Fallback>
      <p:transition spd="slow" advTm="52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F7CE1-3B28-4E99-8965-B6C30F0EA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Loss Coefficients From the ASHRAE DFDB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05E32213-FFEE-4980-AA29-F311C3FB5C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4931356"/>
              </p:ext>
            </p:extLst>
          </p:nvPr>
        </p:nvGraphicFramePr>
        <p:xfrm>
          <a:off x="677334" y="1621971"/>
          <a:ext cx="10837333" cy="4790915"/>
        </p:xfrm>
        <a:graphic>
          <a:graphicData uri="http://schemas.openxmlformats.org/drawingml/2006/table">
            <a:tbl>
              <a:tblPr firstRow="1" firstCol="1" bandRow="1"/>
              <a:tblGrid>
                <a:gridCol w="1694641">
                  <a:extLst>
                    <a:ext uri="{9D8B030D-6E8A-4147-A177-3AD203B41FA5}">
                      <a16:colId xmlns:a16="http://schemas.microsoft.com/office/drawing/2014/main" val="1125874775"/>
                    </a:ext>
                  </a:extLst>
                </a:gridCol>
                <a:gridCol w="1826864">
                  <a:extLst>
                    <a:ext uri="{9D8B030D-6E8A-4147-A177-3AD203B41FA5}">
                      <a16:colId xmlns:a16="http://schemas.microsoft.com/office/drawing/2014/main" val="1513500208"/>
                    </a:ext>
                  </a:extLst>
                </a:gridCol>
                <a:gridCol w="1832722">
                  <a:extLst>
                    <a:ext uri="{9D8B030D-6E8A-4147-A177-3AD203B41FA5}">
                      <a16:colId xmlns:a16="http://schemas.microsoft.com/office/drawing/2014/main" val="1485332996"/>
                    </a:ext>
                  </a:extLst>
                </a:gridCol>
                <a:gridCol w="1827702">
                  <a:extLst>
                    <a:ext uri="{9D8B030D-6E8A-4147-A177-3AD203B41FA5}">
                      <a16:colId xmlns:a16="http://schemas.microsoft.com/office/drawing/2014/main" val="1830702725"/>
                    </a:ext>
                  </a:extLst>
                </a:gridCol>
                <a:gridCol w="1827702">
                  <a:extLst>
                    <a:ext uri="{9D8B030D-6E8A-4147-A177-3AD203B41FA5}">
                      <a16:colId xmlns:a16="http://schemas.microsoft.com/office/drawing/2014/main" val="4048932784"/>
                    </a:ext>
                  </a:extLst>
                </a:gridCol>
                <a:gridCol w="1827702">
                  <a:extLst>
                    <a:ext uri="{9D8B030D-6E8A-4147-A177-3AD203B41FA5}">
                      <a16:colId xmlns:a16="http://schemas.microsoft.com/office/drawing/2014/main" val="1381254284"/>
                    </a:ext>
                  </a:extLst>
                </a:gridCol>
              </a:tblGrid>
              <a:tr h="49708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SD5-7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CD3-20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SD5-9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CD3-9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CD3-5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CD3-20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3890924"/>
                  </a:ext>
                </a:extLst>
              </a:tr>
              <a:tr h="29682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System effect for vaneaxial fan with mitered elbow; 16 in. diameter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Mitered elbow with turning vanes; 16 in. diameter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Diverging tee; 16 in. common, 14 in. branch, and 12 in. straight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5-gore 90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elbow with r/D = 1.5;  14 in. diameter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Pleated 90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elbow with r/D = 1.5; 12 in. diameter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Mitered elbow with turning vanes; 12 in. diameter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806917"/>
                  </a:ext>
                </a:extLst>
              </a:tr>
              <a:tr h="82847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 = 0.40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 = 0.41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baseline="-25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= 2.00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400" b="1" baseline="-25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= 0.13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 = 0.17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 = 0.26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 = 0.45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8275019"/>
                  </a:ext>
                </a:extLst>
              </a:tr>
              <a:tr h="497088">
                <a:tc gridSpan="6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supply terminal is assumed to have the following loss coefficient: C = 1.25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1929344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9D6DE9-8B46-4647-80D2-3A99E1B954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9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343"/>
    </mc:Choice>
    <mc:Fallback>
      <p:transition spd="slow" advTm="109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EEDED-B6EA-4421-9379-9EBE9EFFD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Pressure Loss for Section 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3" y="1415143"/>
                <a:ext cx="10926837" cy="5138057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en-US" sz="3800" b="1" dirty="0"/>
                  <a:t>The average velocity through section A is:</a:t>
                </a:r>
              </a:p>
              <a:p>
                <a:endParaRPr lang="en-US" sz="3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𝟒𝐐</m:t>
                          </m:r>
                        </m:num>
                        <m:den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𝛑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 smtClean="0">
                                  <a:latin typeface="Cambria Math" panose="02040503050406030204" pitchFamily="18" charset="0"/>
                                </a:rPr>
                                <m:t>𝐃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d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𝟑𝟓𝟎𝟎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𝐟𝐭</m:t>
                                  </m:r>
                                </m:e>
                                <m:sup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sup>
                              </m:s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𝐦𝐢𝐧</m:t>
                              </m:r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𝛑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𝟏𝟔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/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 smtClean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𝟐𝟓𝟎𝟕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𝐟𝐭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𝐦𝐢𝐧</m:t>
                      </m:r>
                    </m:oMath>
                  </m:oMathPara>
                </a14:m>
                <a:endParaRPr lang="en-US" sz="3800" b="1" dirty="0"/>
              </a:p>
              <a:p>
                <a:pPr marL="0" indent="0">
                  <a:buNone/>
                </a:pPr>
                <a:endParaRPr lang="en-US" sz="3800" b="1" dirty="0"/>
              </a:p>
              <a:p>
                <a:r>
                  <a:rPr lang="en-US" sz="3800" b="1" dirty="0"/>
                  <a:t>The total pressure loss for section A is:</a:t>
                </a:r>
              </a:p>
              <a:p>
                <a:endParaRPr lang="en-US" sz="3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𝐟𝐋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b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𝐡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+ 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</m:nary>
                        </m:e>
                      </m:d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𝛒</m:t>
                      </m:r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800" b="1" i="0">
                                          <a:latin typeface="Cambria Math" panose="02040503050406030204" pitchFamily="18" charset="0"/>
                                        </a:rPr>
                                        <m:t>𝐕</m:t>
                                      </m:r>
                                    </m:e>
                                    <m:sub>
                                      <m:r>
                                        <a:rPr lang="en-US" sz="3800" b="1" i="0">
                                          <a:latin typeface="Cambria Math" panose="02040503050406030204" pitchFamily="18" charset="0"/>
                                        </a:rPr>
                                        <m:t>𝐀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800" b="1" dirty="0"/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𝐀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𝟎𝟒𝟕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𝟒𝟏</m:t>
                          </m:r>
                        </m:e>
                      </m:d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𝟎𝟕𝟓</m:t>
                          </m:r>
                        </m:e>
                      </m:d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𝟐𝟓𝟎𝟕</m:t>
                                  </m:r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𝟑𝟔𝟒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38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3" y="1415143"/>
                <a:ext cx="10926837" cy="5138057"/>
              </a:xfrm>
              <a:blipFill>
                <a:blip r:embed="rId4"/>
                <a:stretch>
                  <a:fillRect l="-446" t="-23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C3DB971-F638-4F28-B862-6B4FDDC4C6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95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770"/>
    </mc:Choice>
    <mc:Fallback>
      <p:transition spd="slow" advTm="95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D1347-B264-4B73-8542-30A7A495D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Sizing Section B Based on the Prescribed Friction Rate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61F026-2579-436F-AC3A-1504E73690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2204132"/>
                <a:ext cx="9381066" cy="3880773"/>
              </a:xfrm>
            </p:spPr>
            <p:txBody>
              <a:bodyPr/>
              <a:lstStyle/>
              <a:p>
                <a:r>
                  <a:rPr lang="en-US" sz="2400" b="1" dirty="0"/>
                  <a:t>Based on the design friction rate of 0.47 in. water per 100 ft, DFDB fitting CD11-4 (or the friction chart) is used to size the diameter of section B as 14 in.</a:t>
                </a:r>
              </a:p>
              <a:p>
                <a:r>
                  <a:rPr lang="en-US" sz="2400" b="1" dirty="0"/>
                  <a:t>The friction pressure loss in section B is:</a:t>
                </a:r>
              </a:p>
              <a:p>
                <a:endParaRPr lang="en-US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𝐟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𝟒𝟕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𝐢𝐧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𝐰𝐚𝐭𝐞𝐫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𝟏𝟎𝟎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𝟐𝟎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𝐟𝐭</m:t>
                          </m:r>
                        </m:e>
                      </m:d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𝟎𝟗𝟒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 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400" b="1" dirty="0"/>
              </a:p>
              <a:p>
                <a:endParaRPr lang="en-US" b="1" dirty="0"/>
              </a:p>
              <a:p>
                <a:endParaRPr lang="en-US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61F026-2579-436F-AC3A-1504E73690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2204132"/>
                <a:ext cx="9381066" cy="3880773"/>
              </a:xfrm>
              <a:blipFill>
                <a:blip r:embed="rId4"/>
                <a:stretch>
                  <a:fillRect l="-520" t="-1258" r="-14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067CEE-B34F-4F3B-AC46-4323FD2626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9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45"/>
    </mc:Choice>
    <mc:Fallback>
      <p:transition spd="slow" advTm="31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EEDED-B6EA-4421-9379-9EBE9EFFD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Pressure Loss From the Fan to the Diffuser in Section AB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3" y="1930400"/>
                <a:ext cx="10926837" cy="4622800"/>
              </a:xfrm>
            </p:spPr>
            <p:txBody>
              <a:bodyPr>
                <a:normAutofit fontScale="55000" lnSpcReduction="20000"/>
              </a:bodyPr>
              <a:lstStyle/>
              <a:p>
                <a:r>
                  <a:rPr lang="en-US" sz="3800" b="1" dirty="0"/>
                  <a:t>The average velocity through section B is:</a:t>
                </a:r>
              </a:p>
              <a:p>
                <a:endParaRPr lang="en-US" sz="3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  <m:sub>
                          <m:r>
                            <a:rPr lang="en-US" sz="3800" b="1" i="0" smtClean="0">
                              <a:latin typeface="Cambria Math" panose="02040503050406030204" pitchFamily="18" charset="0"/>
                            </a:rPr>
                            <m:t>𝐁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𝟒𝐐</m:t>
                          </m:r>
                        </m:num>
                        <m:den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𝛑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𝐃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d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 smtClean="0">
                                  <a:latin typeface="Cambria Math" panose="02040503050406030204" pitchFamily="18" charset="0"/>
                                </a:rPr>
                                <m:t>𝟐𝟎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𝟎𝟎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𝐟𝐭</m:t>
                                  </m:r>
                                </m:e>
                                <m:sup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sup>
                              </m:s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𝐦𝐢𝐧</m:t>
                              </m:r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𝛑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  <m:r>
                                    <a:rPr lang="en-US" sz="3800" b="1" i="0" smtClean="0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/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800" b="1" i="0" smtClean="0">
                          <a:latin typeface="Cambria Math" panose="02040503050406030204" pitchFamily="18" charset="0"/>
                        </a:rPr>
                        <m:t>𝟏𝟖𝟕𝟏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𝐟𝐭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𝐦𝐢𝐧</m:t>
                      </m:r>
                    </m:oMath>
                  </m:oMathPara>
                </a14:m>
                <a:endParaRPr lang="en-US" sz="3800" b="1" dirty="0"/>
              </a:p>
              <a:p>
                <a:pPr marL="0" indent="0">
                  <a:buNone/>
                </a:pPr>
                <a:endParaRPr lang="en-US" sz="3800" b="1" dirty="0"/>
              </a:p>
              <a:p>
                <a:r>
                  <a:rPr lang="en-US" sz="3800" b="1" dirty="0"/>
                  <a:t>The total pressure loss for section B is:</a:t>
                </a:r>
              </a:p>
              <a:p>
                <a:endParaRPr lang="en-US" sz="3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𝐟𝐋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b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𝐡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+ 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</m:nary>
                        </m:e>
                      </m:d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𝛒</m:t>
                      </m:r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800" b="1" i="0">
                                          <a:latin typeface="Cambria Math" panose="02040503050406030204" pitchFamily="18" charset="0"/>
                                        </a:rPr>
                                        <m:t>𝐕</m:t>
                                      </m:r>
                                    </m:e>
                                    <m:sub>
                                      <m:r>
                                        <a:rPr lang="en-US" sz="3800" b="1" i="0" smtClean="0">
                                          <a:latin typeface="Cambria Math" panose="02040503050406030204" pitchFamily="18" charset="0"/>
                                        </a:rPr>
                                        <m:t>𝐁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800" b="1" dirty="0"/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𝐁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𝟎𝟗𝟒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𝟎𝟎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𝟏𝟕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𝟐𝟓</m:t>
                          </m:r>
                        </m:e>
                      </m:d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𝟎𝟕𝟓</m:t>
                          </m:r>
                        </m:e>
                      </m:d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800" b="1" i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𝟏𝟖𝟕𝟏</m:t>
                                  </m:r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𝟖𝟒𝟎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38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3" y="1930400"/>
                <a:ext cx="10926837" cy="4622800"/>
              </a:xfrm>
              <a:blipFill>
                <a:blip r:embed="rId4"/>
                <a:stretch>
                  <a:fillRect l="-279" t="-2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6CF6549-149F-4D06-B09B-D5F00859C5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8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24"/>
    </mc:Choice>
    <mc:Fallback>
      <p:transition spd="slow" advTm="65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D1347-B264-4B73-8542-30A7A495D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Sizing Section C Based on the Prescribed Friction Rate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61F026-2579-436F-AC3A-1504E73690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2204132"/>
                <a:ext cx="9381066" cy="3880773"/>
              </a:xfrm>
            </p:spPr>
            <p:txBody>
              <a:bodyPr/>
              <a:lstStyle/>
              <a:p>
                <a:r>
                  <a:rPr lang="en-US" sz="2400" b="1" dirty="0"/>
                  <a:t>Based on the design friction rate of 0.47 in. water per 100 ft, DFDB fitting CD11-4 (or the friction chart) is used to size the diameter of section C as 12 in.</a:t>
                </a:r>
              </a:p>
              <a:p>
                <a:r>
                  <a:rPr lang="en-US" sz="2400" b="1" dirty="0"/>
                  <a:t>The friction pressure loss in section C is:</a:t>
                </a:r>
              </a:p>
              <a:p>
                <a:endParaRPr lang="en-US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𝐟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𝐂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𝟒𝟕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f>
                            <m:fPr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𝐢𝐧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. 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𝐰𝐚𝐭𝐞𝐫</m:t>
                              </m:r>
                            </m:num>
                            <m:den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𝟏𝟎𝟎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𝐟𝐭</m:t>
                          </m:r>
                        </m:e>
                      </m:d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0" smtClean="0">
                          <a:latin typeface="Cambria Math" panose="02040503050406030204" pitchFamily="18" charset="0"/>
                        </a:rPr>
                        <m:t>𝟏𝟖𝟖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 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400" b="1" dirty="0"/>
              </a:p>
              <a:p>
                <a:endParaRPr lang="en-US" b="1" dirty="0"/>
              </a:p>
              <a:p>
                <a:endParaRPr lang="en-US" b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61F026-2579-436F-AC3A-1504E73690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2204132"/>
                <a:ext cx="9381066" cy="3880773"/>
              </a:xfrm>
              <a:blipFill>
                <a:blip r:embed="rId4"/>
                <a:stretch>
                  <a:fillRect l="-520" t="-1258" r="-14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91C17D9-A36A-4347-998F-07F19C0935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1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155"/>
    </mc:Choice>
    <mc:Fallback>
      <p:transition spd="slow" advTm="59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EEDED-B6EA-4421-9379-9EBE9EFFD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Pressure Loss From the Fan to the Diffuser in Section AC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3" y="1930400"/>
                <a:ext cx="10926837" cy="4622800"/>
              </a:xfrm>
            </p:spPr>
            <p:txBody>
              <a:bodyPr>
                <a:normAutofit fontScale="47500" lnSpcReduction="20000"/>
              </a:bodyPr>
              <a:lstStyle/>
              <a:p>
                <a:r>
                  <a:rPr lang="en-US" sz="3800" b="1" dirty="0"/>
                  <a:t>The average velocity through section C is:</a:t>
                </a:r>
              </a:p>
              <a:p>
                <a:endParaRPr lang="en-US" sz="3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  <m:sub>
                          <m:r>
                            <a:rPr lang="en-US" sz="3800" b="1" i="0" smtClean="0">
                              <a:latin typeface="Cambria Math" panose="02040503050406030204" pitchFamily="18" charset="0"/>
                            </a:rPr>
                            <m:t>𝐂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𝟒𝐐</m:t>
                          </m:r>
                        </m:num>
                        <m:den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𝛑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𝐃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e>
                          </m:d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 smtClean="0"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𝟎𝟎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𝐟𝐭</m:t>
                                  </m:r>
                                </m:e>
                                <m:sup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sup>
                              </m:s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𝐦𝐢𝐧</m:t>
                              </m:r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𝛑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  <m:r>
                                    <a:rPr lang="en-US" sz="3800" b="1" i="0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/</m:t>
                                  </m:r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𝟏𝟐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𝐟𝐭</m:t>
                              </m:r>
                            </m:e>
                            <m:sup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sz="3800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800" b="1" i="0" smtClean="0">
                          <a:latin typeface="Cambria Math" panose="02040503050406030204" pitchFamily="18" charset="0"/>
                        </a:rPr>
                        <m:t>𝟏𝟗𝟏𝟎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𝐟𝐭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𝐦𝐢𝐧</m:t>
                      </m:r>
                    </m:oMath>
                  </m:oMathPara>
                </a14:m>
                <a:endParaRPr lang="en-US" sz="3800" b="1" dirty="0"/>
              </a:p>
              <a:p>
                <a:pPr marL="0" indent="0">
                  <a:buNone/>
                </a:pPr>
                <a:endParaRPr lang="en-US" sz="3800" b="1" dirty="0"/>
              </a:p>
              <a:p>
                <a:r>
                  <a:rPr lang="en-US" sz="3800" b="1" dirty="0"/>
                  <a:t>The total pressure loss for section C is:</a:t>
                </a:r>
              </a:p>
              <a:p>
                <a:endParaRPr lang="en-US" sz="3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</a:rPr>
                            <m:t>𝐂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𝐟𝐋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𝐃</m:t>
                                  </m:r>
                                </m:e>
                                <m:sub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𝐡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+ </m:t>
                          </m:r>
                          <m:nary>
                            <m:naryPr>
                              <m:chr m:val="∑"/>
                              <m:limLoc m:val="undOvr"/>
                              <m:subHide m:val="on"/>
                              <m:supHide m:val="on"/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sz="3800" b="1" i="0">
                                  <a:latin typeface="Cambria Math" panose="02040503050406030204" pitchFamily="18" charset="0"/>
                                </a:rPr>
                                <m:t>𝐂</m:t>
                              </m:r>
                            </m:e>
                          </m:nary>
                        </m:e>
                      </m:d>
                      <m:r>
                        <a:rPr lang="en-US" sz="3800" b="1" i="0">
                          <a:latin typeface="Cambria Math" panose="02040503050406030204" pitchFamily="18" charset="0"/>
                        </a:rPr>
                        <m:t>𝛒</m:t>
                      </m:r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8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800" b="1" i="0">
                                          <a:latin typeface="Cambria Math" panose="02040503050406030204" pitchFamily="18" charset="0"/>
                                        </a:rPr>
                                        <m:t>𝐕</m:t>
                                      </m:r>
                                    </m:e>
                                    <m:sub>
                                      <m:r>
                                        <a:rPr lang="en-US" sz="3800" b="1" i="0" smtClean="0">
                                          <a:latin typeface="Cambria Math" panose="02040503050406030204" pitchFamily="18" charset="0"/>
                                        </a:rPr>
                                        <m:t>𝐁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800" b="1" dirty="0"/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𝐭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,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𝐂</m:t>
                          </m:r>
                        </m:sub>
                      </m:sSub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𝟏𝟖𝟖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𝟏𝟑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𝟐𝟔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𝟒𝟓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𝟐𝟓</m:t>
                          </m:r>
                        </m:e>
                      </m:d>
                      <m:d>
                        <m:d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𝟎𝟕𝟓</m:t>
                          </m:r>
                        </m:e>
                      </m:d>
                      <m:sSup>
                        <m:sSupPr>
                          <m:ctrlPr>
                            <a:rPr lang="en-US" sz="38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3800" b="1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800" b="1" i="1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800" b="1" i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𝟏𝟗𝟏𝟎</m:t>
                                  </m:r>
                                </m:num>
                                <m:den>
                                  <m:r>
                                    <a:rPr lang="en-US" sz="3800" b="1" i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𝟏𝟎𝟗𝟕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3800" b="1" i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</m:t>
                      </m:r>
                      <m:r>
                        <a:rPr lang="en-US" sz="3800" b="1" i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𝟔𝟔𝟒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𝐢𝐧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3800" b="1" i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38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3" y="1930400"/>
                <a:ext cx="10926837" cy="4622800"/>
              </a:xfrm>
              <a:blipFill>
                <a:blip r:embed="rId4"/>
                <a:stretch>
                  <a:fillRect l="-112" t="-2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3687D74-B295-46EA-96A5-478B479B16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9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80"/>
    </mc:Choice>
    <mc:Fallback>
      <p:transition spd="slow" advTm="50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EEDED-B6EA-4421-9379-9EBE9EFFD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43" y="609600"/>
            <a:ext cx="8596668" cy="1320800"/>
          </a:xfrm>
        </p:spPr>
        <p:txBody>
          <a:bodyPr/>
          <a:lstStyle/>
          <a:p>
            <a:r>
              <a:rPr lang="en-US" dirty="0"/>
              <a:t>Total Pressure Loss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00743" y="1270000"/>
                <a:ext cx="11767457" cy="5138057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sz="2800" b="1" i="0" dirty="0"/>
                  <a:t>The total pressure loss from the fan to the diffuser in section AB is:</a:t>
                </a:r>
              </a:p>
              <a:p>
                <a:pPr marL="0" indent="0">
                  <a:buNone/>
                </a:pPr>
                <a:endParaRPr lang="en-US" sz="2800" b="1" i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 smtClean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𝐀𝐁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𝟑𝟔𝟒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𝐰𝐚𝐭𝐞𝐫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𝟖𝟒𝟎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𝟐𝟎𝟒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 i="0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:endParaRPr lang="en-US" sz="2800" b="1" dirty="0"/>
              </a:p>
              <a:p>
                <a:pPr marL="0" indent="0">
                  <a:buNone/>
                </a:pPr>
                <a:r>
                  <a:rPr lang="en-US" sz="2800" b="1" dirty="0"/>
                  <a:t>The total pressure loss from the fan to the diffuser in section AC is:</a:t>
                </a:r>
              </a:p>
              <a:p>
                <a:pPr marL="0" indent="0">
                  <a:buNone/>
                </a:pPr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𝐀𝐂</m:t>
                          </m:r>
                        </m:sub>
                      </m:sSub>
                      <m:r>
                        <a:rPr lang="en-US" sz="2800" b="1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  <m:r>
                        <a:rPr lang="en-US" sz="2800" b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𝚫</m:t>
                      </m:r>
                      <m:sSub>
                        <m:sSubPr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𝐩</m:t>
                          </m:r>
                        </m:e>
                        <m:sub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𝐭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 i="0" smtClean="0">
                              <a:latin typeface="Cambria Math" panose="02040503050406030204" pitchFamily="18" charset="0"/>
                            </a:rPr>
                            <m:t>𝐂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𝟑𝟔𝟒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𝐰𝐚𝐭𝐞𝐫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 smtClean="0">
                          <a:latin typeface="Cambria Math" panose="02040503050406030204" pitchFamily="18" charset="0"/>
                        </a:rPr>
                        <m:t>𝟔𝟔𝟒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1" i="0" smtClean="0">
                          <a:latin typeface="Cambria Math" panose="02040503050406030204" pitchFamily="18" charset="0"/>
                        </a:rPr>
                        <m:t>𝟎𝟐𝟖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𝐢𝐧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2800" b="1">
                          <a:latin typeface="Cambria Math" panose="02040503050406030204" pitchFamily="18" charset="0"/>
                        </a:rPr>
                        <m:t>𝐰𝐚𝐭𝐞𝐫</m:t>
                      </m:r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:endParaRPr lang="en-US" sz="2800" b="1" dirty="0"/>
              </a:p>
              <a:p>
                <a:endParaRPr lang="en-US" dirty="0"/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ctr">
                  <a:spcBef>
                    <a:spcPts val="0"/>
                  </a:spcBef>
                  <a:buNone/>
                </a:pPr>
                <a:endParaRPr lang="en-US" sz="105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E9722C2-9467-45E0-A0F9-4EC63E01A5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0743" y="1270000"/>
                <a:ext cx="11767457" cy="5138057"/>
              </a:xfrm>
              <a:blipFill>
                <a:blip r:embed="rId4"/>
                <a:stretch>
                  <a:fillRect l="-1036" t="-18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15B27BC-CF3E-4A3C-9926-BAB9135250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73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48"/>
    </mc:Choice>
    <mc:Fallback>
      <p:transition spd="slow" advTm="299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05A59-8B9E-4F85-9DF3-7BB5608F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Critical Path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0C2338-D8FB-49F2-9F63-E4859732B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10837332" cy="3880773"/>
          </a:xfrm>
        </p:spPr>
        <p:txBody>
          <a:bodyPr/>
          <a:lstStyle/>
          <a:p>
            <a:r>
              <a:rPr lang="en-US" sz="2800" b="1" dirty="0"/>
              <a:t>The path with the greatest total pressure loss is the critical path.</a:t>
            </a:r>
          </a:p>
          <a:p>
            <a:r>
              <a:rPr lang="en-US" sz="2800" b="1" dirty="0"/>
              <a:t>In this case the critical path contains sections A and B.</a:t>
            </a:r>
          </a:p>
          <a:p>
            <a:r>
              <a:rPr lang="en-US" sz="2800" b="1" dirty="0"/>
              <a:t>The total pressure required at the fan outlet is 1.204 in. water.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D93FA98-4D56-40A7-A137-8CDAAD8881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7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051"/>
    </mc:Choice>
    <mc:Fallback>
      <p:transition spd="slow" advTm="62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B5843-C47C-4CC3-BAD5-B5094BCEA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Excess Pressure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0F8F6-F1F4-41AE-A7D2-D60B24D1A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10948609" cy="4509416"/>
          </a:xfrm>
        </p:spPr>
        <p:txBody>
          <a:bodyPr>
            <a:noAutofit/>
          </a:bodyPr>
          <a:lstStyle/>
          <a:p>
            <a:r>
              <a:rPr lang="en-US" sz="2800" b="1" dirty="0"/>
              <a:t>In the previous example 0.176 in. water additional pressure must be added to the path containing sections A and C in order to achieve the design flow rates.</a:t>
            </a:r>
          </a:p>
          <a:p>
            <a:r>
              <a:rPr lang="en-US" sz="2800" b="1" dirty="0"/>
              <a:t>Two options are generally available: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Add resistance using a balancing damper.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b="1" dirty="0"/>
              <a:t>Design more resistance into the non-critical path using smaller duct sizes or less efficient fittings.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A1B85B-4676-4ACD-9425-F9C44F9F6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3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22"/>
    </mc:Choice>
    <mc:Fallback>
      <p:transition spd="slow" advTm="109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D13E4-824C-48A7-8B99-ACFBC12EC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DA5DF-63A9-4966-98A8-E5E46E2F5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72761"/>
            <a:ext cx="10183706" cy="4380999"/>
          </a:xfrm>
        </p:spPr>
        <p:txBody>
          <a:bodyPr>
            <a:normAutofit/>
          </a:bodyPr>
          <a:lstStyle/>
          <a:p>
            <a:r>
              <a:rPr lang="en-US" sz="2800" b="1" dirty="0"/>
              <a:t>Duct absolute roughness and fitting loss coefficients have a strong influence on the pressure loss of a section.</a:t>
            </a:r>
          </a:p>
          <a:p>
            <a:r>
              <a:rPr lang="en-US" sz="2800" b="1" dirty="0"/>
              <a:t>Even if the runs are nearly equal in length the system my still be out of balance.</a:t>
            </a:r>
          </a:p>
          <a:p>
            <a:r>
              <a:rPr lang="en-US" sz="2800" b="1" dirty="0"/>
              <a:t>It is not possible to select a ‘best’ friction rate because first cost and operating costs are not design parameters in the equal friction method.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94E0454-2F9E-4484-90C8-7DDE6E37E5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2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88"/>
    </mc:Choice>
    <mc:Fallback>
      <p:transition spd="slow" advTm="37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78755-1AEE-4ACA-88C9-CA80827F7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848426" cy="1320800"/>
          </a:xfrm>
        </p:spPr>
        <p:txBody>
          <a:bodyPr/>
          <a:lstStyle/>
          <a:p>
            <a:r>
              <a:rPr lang="en-US" dirty="0"/>
              <a:t>Equal Friction Duct Design Method Comments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62580-19DD-4702-BFA7-726AE3521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076" y="1638075"/>
            <a:ext cx="9728683" cy="3750354"/>
          </a:xfrm>
        </p:spPr>
        <p:txBody>
          <a:bodyPr>
            <a:normAutofit fontScale="92500" lnSpcReduction="10000"/>
          </a:bodyPr>
          <a:lstStyle/>
          <a:p>
            <a:r>
              <a:rPr lang="en-US" sz="3000" b="1" dirty="0"/>
              <a:t>If the layout is symmetrical with all runs from the fan to the diffuser about the same length this method will produce a nearly balanced system.</a:t>
            </a:r>
          </a:p>
          <a:p>
            <a:r>
              <a:rPr lang="en-US" sz="3000" b="1" dirty="0"/>
              <a:t>Most duct systems have a variety of duct runs ranging from short to long.</a:t>
            </a:r>
          </a:p>
          <a:p>
            <a:r>
              <a:rPr lang="en-US" sz="3000" b="1" dirty="0"/>
              <a:t>Typically short runs will have to be </a:t>
            </a:r>
            <a:r>
              <a:rPr lang="en-US" sz="3000" b="1" dirty="0" err="1"/>
              <a:t>dampered</a:t>
            </a:r>
            <a:r>
              <a:rPr lang="en-US" sz="3000" b="1" dirty="0"/>
              <a:t> to balance the flow.</a:t>
            </a:r>
          </a:p>
          <a:p>
            <a:r>
              <a:rPr lang="en-US" sz="3000" b="1" dirty="0" err="1"/>
              <a:t>Dampering</a:t>
            </a:r>
            <a:r>
              <a:rPr lang="en-US" sz="3000" b="1" dirty="0"/>
              <a:t> can introduce considerable noise.</a:t>
            </a:r>
          </a:p>
          <a:p>
            <a:endParaRPr lang="en-US" sz="2800" b="1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63E0EB-EA44-4B99-91C3-9A7BCE168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3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971"/>
    </mc:Choice>
    <mc:Fallback>
      <p:transition spd="slow" advTm="83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3837</TotalTime>
  <Words>1556</Words>
  <Application>Microsoft Office PowerPoint</Application>
  <PresentationFormat>Widescreen</PresentationFormat>
  <Paragraphs>258</Paragraphs>
  <Slides>32</Slides>
  <Notes>4</Notes>
  <HiddenSlides>0</HiddenSlides>
  <MMClips>32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Cambria Math</vt:lpstr>
      <vt:lpstr>Symbol</vt:lpstr>
      <vt:lpstr>Times New Roman</vt:lpstr>
      <vt:lpstr>Trebuchet MS</vt:lpstr>
      <vt:lpstr>Wingdings</vt:lpstr>
      <vt:lpstr>Wingdings 3</vt:lpstr>
      <vt:lpstr>Facet</vt:lpstr>
      <vt:lpstr>Duct Design Fundamentals – Equal Friction Method</vt:lpstr>
      <vt:lpstr>Energy Equation for Air Flow in a Duct</vt:lpstr>
      <vt:lpstr>Static and Velocity Pressure Differences for Air Flow in a Duct</vt:lpstr>
      <vt:lpstr>Velocity Pressure</vt:lpstr>
      <vt:lpstr>Energy Equation Expressed in Terms of Total Pressure Change</vt:lpstr>
      <vt:lpstr>Head Losses</vt:lpstr>
      <vt:lpstr>Fitting (Minor) Losses</vt:lpstr>
      <vt:lpstr>Duct Mounted Fitting Loss Coefficient – ASHRAE Standard 120</vt:lpstr>
      <vt:lpstr>Duct Mounted Fitting Loss Coefficient – ASHRAE Standard 120</vt:lpstr>
      <vt:lpstr>Divided Flow Fitting Loss Coefficient – ASHRAE Standard 120</vt:lpstr>
      <vt:lpstr>Divided Flow Fitting Loss Coefficient – ASHRAE Standard 120</vt:lpstr>
      <vt:lpstr>ASHRAE Duct Fitting Database (DFDB)</vt:lpstr>
      <vt:lpstr>Moody Diagram</vt:lpstr>
      <vt:lpstr>Darcy Friction Factor</vt:lpstr>
      <vt:lpstr>Darcy-Weisbach Equation</vt:lpstr>
      <vt:lpstr>Equal Friction Duct Design Method</vt:lpstr>
      <vt:lpstr>Equal Friction Duct Design Example</vt:lpstr>
      <vt:lpstr>Equal Friction Example - Duct Layout</vt:lpstr>
      <vt:lpstr>Table 3-1 Maximum Recommended Duct Airflow Velocities to Achieve Specified Acoustic Design Criteria (Schaffer 2005; Table 8, ASHRAE 2019)    </vt:lpstr>
      <vt:lpstr>Friction Chart</vt:lpstr>
      <vt:lpstr>Design Friction Rate </vt:lpstr>
      <vt:lpstr>Loss Coefficients From the ASHRAE DFDB</vt:lpstr>
      <vt:lpstr>Total Pressure Loss for Section A</vt:lpstr>
      <vt:lpstr>Sizing Section B Based on the Prescribed Friction Rate</vt:lpstr>
      <vt:lpstr>Total Pressure Loss From the Fan to the Diffuser in Section AB</vt:lpstr>
      <vt:lpstr>Sizing Section C Based on the Prescribed Friction Rate</vt:lpstr>
      <vt:lpstr>Total Pressure Loss From the Fan to the Diffuser in Section AC</vt:lpstr>
      <vt:lpstr>Total Pressure Loss</vt:lpstr>
      <vt:lpstr>Critical Path</vt:lpstr>
      <vt:lpstr>Excess Pressure</vt:lpstr>
      <vt:lpstr>Additional Considerations</vt:lpstr>
      <vt:lpstr>Equal Friction Duct Design Method Comments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Duct Design Fundamentals</dc:title>
  <dc:creator>Idem, Stephen</dc:creator>
  <cp:lastModifiedBy>Idem, Stephen</cp:lastModifiedBy>
  <cp:revision>75</cp:revision>
  <dcterms:created xsi:type="dcterms:W3CDTF">2020-06-04T13:31:19Z</dcterms:created>
  <dcterms:modified xsi:type="dcterms:W3CDTF">2020-06-11T19:45:08Z</dcterms:modified>
</cp:coreProperties>
</file>