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1020" r:id="rId2"/>
    <p:sldId id="995" r:id="rId3"/>
    <p:sldId id="1025" r:id="rId4"/>
    <p:sldId id="1026" r:id="rId5"/>
    <p:sldId id="880" r:id="rId6"/>
    <p:sldId id="829" r:id="rId7"/>
    <p:sldId id="802" r:id="rId8"/>
    <p:sldId id="1022" r:id="rId9"/>
    <p:sldId id="1023" r:id="rId10"/>
    <p:sldId id="1024" r:id="rId11"/>
    <p:sldId id="1019" r:id="rId12"/>
    <p:sldId id="951" r:id="rId13"/>
    <p:sldId id="1014" r:id="rId14"/>
    <p:sldId id="1027" r:id="rId15"/>
    <p:sldId id="1028" r:id="rId16"/>
    <p:sldId id="1029" r:id="rId17"/>
    <p:sldId id="1030" r:id="rId18"/>
    <p:sldId id="1031" r:id="rId19"/>
    <p:sldId id="1032" r:id="rId20"/>
    <p:sldId id="1033" r:id="rId21"/>
    <p:sldId id="1034" r:id="rId22"/>
    <p:sldId id="1035" r:id="rId23"/>
    <p:sldId id="1036" r:id="rId24"/>
    <p:sldId id="1037" r:id="rId25"/>
    <p:sldId id="881" r:id="rId26"/>
    <p:sldId id="1021" r:id="rId27"/>
    <p:sldId id="996" r:id="rId28"/>
    <p:sldId id="959" r:id="rId29"/>
    <p:sldId id="962" r:id="rId30"/>
    <p:sldId id="963" r:id="rId31"/>
    <p:sldId id="825" r:id="rId32"/>
    <p:sldId id="815" r:id="rId33"/>
    <p:sldId id="816" r:id="rId34"/>
    <p:sldId id="81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5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0465B36-A323-4F16-9F63-9C24A347BC53}" v="2" dt="2026-06-19T20:28:46.9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76"/>
    <p:restoredTop sz="96327"/>
  </p:normalViewPr>
  <p:slideViewPr>
    <p:cSldViewPr snapToGrid="0">
      <p:cViewPr varScale="1">
        <p:scale>
          <a:sx n="55" d="100"/>
          <a:sy n="55" d="100"/>
        </p:scale>
        <p:origin x="84" y="52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ruzzo, Tiffany" userId="e8459dee-57aa-459f-84c8-8cf852f46612" providerId="ADAL" clId="{ABDE2FEE-9DEB-4F72-B9EF-EECF9D3B07AA}"/>
    <pc:docChg chg="custSel modSld">
      <pc:chgData name="Abruzzo, Tiffany" userId="e8459dee-57aa-459f-84c8-8cf852f46612" providerId="ADAL" clId="{ABDE2FEE-9DEB-4F72-B9EF-EECF9D3B07AA}" dt="2026-06-19T21:01:42.069" v="101" actId="20577"/>
      <pc:docMkLst>
        <pc:docMk/>
      </pc:docMkLst>
      <pc:sldChg chg="modSp mod">
        <pc:chgData name="Abruzzo, Tiffany" userId="e8459dee-57aa-459f-84c8-8cf852f46612" providerId="ADAL" clId="{ABDE2FEE-9DEB-4F72-B9EF-EECF9D3B07AA}" dt="2026-06-19T20:59:19.234" v="90" actId="20577"/>
        <pc:sldMkLst>
          <pc:docMk/>
          <pc:sldMk cId="2260901639" sldId="880"/>
        </pc:sldMkLst>
        <pc:spChg chg="mod">
          <ac:chgData name="Abruzzo, Tiffany" userId="e8459dee-57aa-459f-84c8-8cf852f46612" providerId="ADAL" clId="{ABDE2FEE-9DEB-4F72-B9EF-EECF9D3B07AA}" dt="2026-06-19T20:59:19.234" v="90" actId="20577"/>
          <ac:spMkLst>
            <pc:docMk/>
            <pc:sldMk cId="2260901639" sldId="880"/>
            <ac:spMk id="3" creationId="{EBA27561-FF29-5F7C-D195-9AA03E614D0D}"/>
          </ac:spMkLst>
        </pc:spChg>
      </pc:sldChg>
      <pc:sldChg chg="modSp mod">
        <pc:chgData name="Abruzzo, Tiffany" userId="e8459dee-57aa-459f-84c8-8cf852f46612" providerId="ADAL" clId="{ABDE2FEE-9DEB-4F72-B9EF-EECF9D3B07AA}" dt="2026-06-19T20:29:07.965" v="34" actId="255"/>
        <pc:sldMkLst>
          <pc:docMk/>
          <pc:sldMk cId="3946919081" sldId="1020"/>
        </pc:sldMkLst>
        <pc:spChg chg="mod">
          <ac:chgData name="Abruzzo, Tiffany" userId="e8459dee-57aa-459f-84c8-8cf852f46612" providerId="ADAL" clId="{ABDE2FEE-9DEB-4F72-B9EF-EECF9D3B07AA}" dt="2026-06-19T20:29:07.965" v="34" actId="255"/>
          <ac:spMkLst>
            <pc:docMk/>
            <pc:sldMk cId="3946919081" sldId="1020"/>
            <ac:spMk id="5" creationId="{8F216965-E361-BC4E-9F38-7EAB0428A21C}"/>
          </ac:spMkLst>
        </pc:spChg>
        <pc:spChg chg="mod">
          <ac:chgData name="Abruzzo, Tiffany" userId="e8459dee-57aa-459f-84c8-8cf852f46612" providerId="ADAL" clId="{ABDE2FEE-9DEB-4F72-B9EF-EECF9D3B07AA}" dt="2026-06-19T20:27:00.715" v="26" actId="27636"/>
          <ac:spMkLst>
            <pc:docMk/>
            <pc:sldMk cId="3946919081" sldId="1020"/>
            <ac:spMk id="6" creationId="{F4CBF2FD-6FAC-29CE-2C60-84047B750AFE}"/>
          </ac:spMkLst>
        </pc:spChg>
      </pc:sldChg>
      <pc:sldChg chg="modSp mod">
        <pc:chgData name="Abruzzo, Tiffany" userId="e8459dee-57aa-459f-84c8-8cf852f46612" providerId="ADAL" clId="{ABDE2FEE-9DEB-4F72-B9EF-EECF9D3B07AA}" dt="2026-06-19T21:01:42.069" v="101" actId="20577"/>
        <pc:sldMkLst>
          <pc:docMk/>
          <pc:sldMk cId="3106444449" sldId="1026"/>
        </pc:sldMkLst>
        <pc:spChg chg="mod">
          <ac:chgData name="Abruzzo, Tiffany" userId="e8459dee-57aa-459f-84c8-8cf852f46612" providerId="ADAL" clId="{ABDE2FEE-9DEB-4F72-B9EF-EECF9D3B07AA}" dt="2026-06-19T21:01:42.069" v="101" actId="20577"/>
          <ac:spMkLst>
            <pc:docMk/>
            <pc:sldMk cId="3106444449" sldId="1026"/>
            <ac:spMk id="3" creationId="{127318E4-89EF-4DCD-A2FE-42358570B22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832D3E-9835-4F81-BAEC-D5BD9E3037F0}" type="datetimeFigureOut">
              <a:rPr lang="en-US" smtClean="0"/>
              <a:t>6/19/2026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2A2AB6-DE58-4B1F-99A9-DBAE69DAF709}" type="slidenum">
              <a:rPr lang="en-US" smtClean="0"/>
              <a:t>‹#›</a:t>
            </a:fld>
            <a:endParaRPr lang="en-US"/>
          </a:p>
        </p:txBody>
      </p:sp>
    </p:spTree>
    <p:extLst>
      <p:ext uri="{BB962C8B-B14F-4D97-AF65-F5344CB8AC3E}">
        <p14:creationId xmlns:p14="http://schemas.microsoft.com/office/powerpoint/2010/main" val="3297385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Updated 6/27</a:t>
            </a:r>
          </a:p>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5</a:t>
            </a:fld>
            <a:endParaRPr lang="en-US"/>
          </a:p>
        </p:txBody>
      </p:sp>
    </p:spTree>
    <p:extLst>
      <p:ext uri="{BB962C8B-B14F-4D97-AF65-F5344CB8AC3E}">
        <p14:creationId xmlns:p14="http://schemas.microsoft.com/office/powerpoint/2010/main" val="3722006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10</a:t>
            </a:fld>
            <a:endParaRPr lang="en-US"/>
          </a:p>
        </p:txBody>
      </p:sp>
    </p:spTree>
    <p:extLst>
      <p:ext uri="{BB962C8B-B14F-4D97-AF65-F5344CB8AC3E}">
        <p14:creationId xmlns:p14="http://schemas.microsoft.com/office/powerpoint/2010/main" val="10294283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FE2FF-F240-CD42-CC75-471012BEA8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539FF-2062-E84F-0DC6-A47C373BD1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3B58E5-C465-B89F-C57E-B9A1BDAA26EE}"/>
              </a:ext>
            </a:extLst>
          </p:cNvPr>
          <p:cNvSpPr>
            <a:spLocks noGrp="1"/>
          </p:cNvSpPr>
          <p:nvPr>
            <p:ph type="body" idx="1"/>
          </p:nvPr>
        </p:nvSpPr>
        <p:spPr/>
        <p:txBody>
          <a:bodyPr/>
          <a:lstStyle/>
          <a:p>
            <a:r>
              <a:rPr lang="en-US" dirty="0"/>
              <a:t>Updated 6/28</a:t>
            </a:r>
          </a:p>
        </p:txBody>
      </p:sp>
      <p:sp>
        <p:nvSpPr>
          <p:cNvPr id="4" name="Slide Number Placeholder 3">
            <a:extLst>
              <a:ext uri="{FF2B5EF4-FFF2-40B4-BE49-F238E27FC236}">
                <a16:creationId xmlns:a16="http://schemas.microsoft.com/office/drawing/2014/main" id="{0D3D6DB4-16E3-025A-E03E-2D7816788F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43663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513B1D-4ED6-4D87-8B80-F90F4E972BD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947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Updaetd</a:t>
            </a:r>
            <a:r>
              <a:rPr lang="en-US" dirty="0"/>
              <a:t> 6/27</a:t>
            </a:r>
          </a:p>
        </p:txBody>
      </p:sp>
      <p:sp>
        <p:nvSpPr>
          <p:cNvPr id="4" name="Slide Number Placeholder 3"/>
          <p:cNvSpPr>
            <a:spLocks noGrp="1"/>
          </p:cNvSpPr>
          <p:nvPr>
            <p:ph type="sldNum" sz="quarter" idx="5"/>
          </p:nvPr>
        </p:nvSpPr>
        <p:spPr/>
        <p:txBody>
          <a:bodyPr/>
          <a:lstStyle/>
          <a:p>
            <a:fld id="{8D513B1D-4ED6-4D87-8B80-F90F4E972BDC}" type="slidenum">
              <a:rPr lang="en-US" smtClean="0"/>
              <a:t>15</a:t>
            </a:fld>
            <a:endParaRPr lang="en-US"/>
          </a:p>
        </p:txBody>
      </p:sp>
    </p:spTree>
    <p:extLst>
      <p:ext uri="{BB962C8B-B14F-4D97-AF65-F5344CB8AC3E}">
        <p14:creationId xmlns:p14="http://schemas.microsoft.com/office/powerpoint/2010/main" val="20721472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Arial" panose="020B0604020202020204" pitchFamily="34" charset="0"/>
                <a:cs typeface="Arial" panose="020B0604020202020204" pitchFamily="34" charset="0"/>
              </a:rPr>
              <a:t>TC 8.2 Vapor Compression Cooling and Heat Pump Chillers</a:t>
            </a:r>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21</a:t>
            </a:fld>
            <a:endParaRPr lang="en-US"/>
          </a:p>
        </p:txBody>
      </p:sp>
    </p:spTree>
    <p:extLst>
      <p:ext uri="{BB962C8B-B14F-4D97-AF65-F5344CB8AC3E}">
        <p14:creationId xmlns:p14="http://schemas.microsoft.com/office/powerpoint/2010/main" val="349902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513B1D-4ED6-4D87-8B80-F90F4E972BDC}" type="slidenum">
              <a:rPr lang="en-US" smtClean="0"/>
              <a:t>24</a:t>
            </a:fld>
            <a:endParaRPr lang="en-US"/>
          </a:p>
        </p:txBody>
      </p:sp>
    </p:spTree>
    <p:extLst>
      <p:ext uri="{BB962C8B-B14F-4D97-AF65-F5344CB8AC3E}">
        <p14:creationId xmlns:p14="http://schemas.microsoft.com/office/powerpoint/2010/main" val="1619140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6/27</a:t>
            </a:r>
          </a:p>
        </p:txBody>
      </p:sp>
      <p:sp>
        <p:nvSpPr>
          <p:cNvPr id="4" name="Slide Number Placeholder 3"/>
          <p:cNvSpPr>
            <a:spLocks noGrp="1"/>
          </p:cNvSpPr>
          <p:nvPr>
            <p:ph type="sldNum" sz="quarter" idx="5"/>
          </p:nvPr>
        </p:nvSpPr>
        <p:spPr/>
        <p:txBody>
          <a:bodyPr/>
          <a:lstStyle/>
          <a:p>
            <a:fld id="{8D513B1D-4ED6-4D87-8B80-F90F4E972BDC}" type="slidenum">
              <a:rPr lang="en-US" smtClean="0"/>
              <a:t>25</a:t>
            </a:fld>
            <a:endParaRPr lang="en-US"/>
          </a:p>
        </p:txBody>
      </p:sp>
    </p:spTree>
    <p:extLst>
      <p:ext uri="{BB962C8B-B14F-4D97-AF65-F5344CB8AC3E}">
        <p14:creationId xmlns:p14="http://schemas.microsoft.com/office/powerpoint/2010/main" val="20948453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Updated 6/28</a:t>
            </a:r>
          </a:p>
        </p:txBody>
      </p:sp>
      <p:sp>
        <p:nvSpPr>
          <p:cNvPr id="4" name="Slide Number Placeholder 3"/>
          <p:cNvSpPr>
            <a:spLocks noGrp="1"/>
          </p:cNvSpPr>
          <p:nvPr>
            <p:ph type="sldNum" sz="quarter" idx="5"/>
          </p:nvPr>
        </p:nvSpPr>
        <p:spPr/>
        <p:txBody>
          <a:bodyPr/>
          <a:lstStyle/>
          <a:p>
            <a:fld id="{8D513B1D-4ED6-4D87-8B80-F90F4E972BDC}" type="slidenum">
              <a:rPr lang="en-US" smtClean="0"/>
              <a:t>27</a:t>
            </a:fld>
            <a:endParaRPr lang="en-US"/>
          </a:p>
        </p:txBody>
      </p:sp>
    </p:spTree>
    <p:extLst>
      <p:ext uri="{BB962C8B-B14F-4D97-AF65-F5344CB8AC3E}">
        <p14:creationId xmlns:p14="http://schemas.microsoft.com/office/powerpoint/2010/main" val="1482852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Flowchart is posted on the H&amp;A webpage (www.ashrae.org/Honors) and available in printouts.</a:t>
            </a:r>
          </a:p>
        </p:txBody>
      </p:sp>
      <p:sp>
        <p:nvSpPr>
          <p:cNvPr id="4" name="Slide Number Placeholder 3"/>
          <p:cNvSpPr>
            <a:spLocks noGrp="1"/>
          </p:cNvSpPr>
          <p:nvPr>
            <p:ph type="sldNum" sz="quarter" idx="5"/>
          </p:nvPr>
        </p:nvSpPr>
        <p:spPr/>
        <p:txBody>
          <a:bodyPr/>
          <a:lstStyle/>
          <a:p>
            <a:fld id="{57FF7BA5-CB3B-4917-9A9C-7DC4CB15DB4E}" type="slidenum">
              <a:rPr lang="en-US" smtClean="0"/>
              <a:t>28</a:t>
            </a:fld>
            <a:endParaRPr lang="en-US"/>
          </a:p>
        </p:txBody>
      </p:sp>
    </p:spTree>
    <p:extLst>
      <p:ext uri="{BB962C8B-B14F-4D97-AF65-F5344CB8AC3E}">
        <p14:creationId xmlns:p14="http://schemas.microsoft.com/office/powerpoint/2010/main" val="29549530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29</a:t>
            </a:fld>
            <a:endParaRPr lang="en-US"/>
          </a:p>
        </p:txBody>
      </p:sp>
    </p:spTree>
    <p:extLst>
      <p:ext uri="{BB962C8B-B14F-4D97-AF65-F5344CB8AC3E}">
        <p14:creationId xmlns:p14="http://schemas.microsoft.com/office/powerpoint/2010/main" val="1073764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EF1A2BA-76A6-4274-B3F7-D9A60007AA87}" type="slidenum">
              <a:rPr lang="en-US" smtClean="0"/>
              <a:t>30</a:t>
            </a:fld>
            <a:endParaRPr lang="en-US"/>
          </a:p>
        </p:txBody>
      </p:sp>
    </p:spTree>
    <p:extLst>
      <p:ext uri="{BB962C8B-B14F-4D97-AF65-F5344CB8AC3E}">
        <p14:creationId xmlns:p14="http://schemas.microsoft.com/office/powerpoint/2010/main" val="41805659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Instruction page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75D8481-096D-EC69-6748-D5554B46C919}"/>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9" name="Picture 8" descr="A blue and green rectangle&#10;&#10;Description automatically generated">
            <a:extLst>
              <a:ext uri="{FF2B5EF4-FFF2-40B4-BE49-F238E27FC236}">
                <a16:creationId xmlns:a16="http://schemas.microsoft.com/office/drawing/2014/main" id="{A4A96EE2-89BD-EDBB-8A11-96201FA5EAE5}"/>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Instructions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257175" indent="-257175">
              <a:buFont typeface="Arial" panose="020B0604020202020204" pitchFamily="34" charset="0"/>
              <a:buChar char="•"/>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257175" indent="-257175">
              <a:buFont typeface="Arial" panose="020B0604020202020204" pitchFamily="34" charset="0"/>
              <a:buChar char="•"/>
            </a:pPr>
            <a:r>
              <a:rPr lang="en-US" dirty="0"/>
              <a:t>The PPT template is not required for Annual/Winter Conferences</a:t>
            </a:r>
          </a:p>
          <a:p>
            <a:pPr marL="257175" indent="-257175">
              <a:buFont typeface="Arial" panose="020B0604020202020204" pitchFamily="34" charset="0"/>
              <a:buChar char="•"/>
            </a:pPr>
            <a:r>
              <a:rPr lang="en-US" dirty="0"/>
              <a:t>The Title Slide, Conclusion, Questions, and Bibliography slide (if you are referencing any publications) are the only slides required for all presentations.</a:t>
            </a:r>
          </a:p>
          <a:p>
            <a:pPr marL="257175" indent="-257175">
              <a:buFont typeface="Arial" panose="020B0604020202020204" pitchFamily="34" charset="0"/>
              <a:buChar char="•"/>
            </a:pPr>
            <a:r>
              <a:rPr lang="en-US" dirty="0"/>
              <a:t>The Learning Objectives slide is required if you are in a Paper Session (including conference paper, technical paper and extended abstract), Seminar or Workshop Session.</a:t>
            </a:r>
          </a:p>
          <a:p>
            <a:pPr marL="257175" indent="-257175">
              <a:buFont typeface="Arial" panose="020B0604020202020204" pitchFamily="34" charset="0"/>
              <a:buChar char="•"/>
            </a:pPr>
            <a:r>
              <a:rPr lang="en-US" dirty="0"/>
              <a:t>All text on the slides is instructional – text will disappear if you click on it.</a:t>
            </a:r>
          </a:p>
          <a:p>
            <a:pPr marL="257175" indent="-257175">
              <a:buFont typeface="Arial" panose="020B0604020202020204" pitchFamily="34" charset="0"/>
              <a:buChar char="•"/>
            </a:pPr>
            <a:r>
              <a:rPr lang="en-US" dirty="0"/>
              <a:t>You may delete any slides you do not need – please delete this instructional slide when you begin.</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417853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2A6E9-3C8F-20D6-1F59-E8A0BEBAECD0}"/>
              </a:ext>
            </a:extLst>
          </p:cNvPr>
          <p:cNvSpPr>
            <a:spLocks noGrp="1"/>
          </p:cNvSpPr>
          <p:nvPr>
            <p:ph type="ctrTitle" hasCustomPrompt="1"/>
          </p:nvPr>
        </p:nvSpPr>
        <p:spPr>
          <a:xfrm>
            <a:off x="1523999" y="3036045"/>
            <a:ext cx="9144000" cy="581025"/>
          </a:xfrm>
        </p:spPr>
        <p:txBody>
          <a:bodyPr anchor="b">
            <a:noAutofit/>
          </a:bodyPr>
          <a:lstStyle>
            <a:lvl1pPr algn="ctr">
              <a:defRPr sz="3600" b="1">
                <a:solidFill>
                  <a:srgbClr val="00559C"/>
                </a:solidFill>
                <a:latin typeface="Arial" panose="020B0604020202020204" pitchFamily="34" charset="0"/>
                <a:cs typeface="Arial" panose="020B0604020202020204" pitchFamily="34" charset="0"/>
              </a:defRPr>
            </a:lvl1pPr>
          </a:lstStyle>
          <a:p>
            <a:r>
              <a:rPr lang="en-US" dirty="0"/>
              <a:t>Session Type, #, Title</a:t>
            </a:r>
          </a:p>
        </p:txBody>
      </p:sp>
      <p:sp>
        <p:nvSpPr>
          <p:cNvPr id="3" name="Subtitle 2">
            <a:extLst>
              <a:ext uri="{FF2B5EF4-FFF2-40B4-BE49-F238E27FC236}">
                <a16:creationId xmlns:a16="http://schemas.microsoft.com/office/drawing/2014/main" id="{4BA9B0DA-8662-0554-4B63-FB444DA03993}"/>
              </a:ext>
            </a:extLst>
          </p:cNvPr>
          <p:cNvSpPr>
            <a:spLocks noGrp="1"/>
          </p:cNvSpPr>
          <p:nvPr>
            <p:ph type="subTitle" idx="1" hasCustomPrompt="1"/>
          </p:nvPr>
        </p:nvSpPr>
        <p:spPr>
          <a:xfrm>
            <a:off x="2141034" y="5138693"/>
            <a:ext cx="7961442" cy="581026"/>
          </a:xfrm>
        </p:spPr>
        <p:txBody>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Name, Company name and email</a:t>
            </a:r>
          </a:p>
          <a:p>
            <a:endParaRPr lang="en-US" dirty="0"/>
          </a:p>
        </p:txBody>
      </p:sp>
      <p:sp>
        <p:nvSpPr>
          <p:cNvPr id="4" name="Date Placeholder 3">
            <a:extLst>
              <a:ext uri="{FF2B5EF4-FFF2-40B4-BE49-F238E27FC236}">
                <a16:creationId xmlns:a16="http://schemas.microsoft.com/office/drawing/2014/main" id="{00E75030-3A6A-2940-E248-3C90C0D0CD97}"/>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E60CF579-85EE-550E-FA2D-5E8C6886D0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C29BE-DCEA-86AA-B64F-3D19E4E7F28D}"/>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8" name="Picture Placeholder 7">
            <a:extLst>
              <a:ext uri="{FF2B5EF4-FFF2-40B4-BE49-F238E27FC236}">
                <a16:creationId xmlns:a16="http://schemas.microsoft.com/office/drawing/2014/main" id="{F44D1CE5-B1AF-AE8C-E370-8E04C6D3441D}"/>
              </a:ext>
            </a:extLst>
          </p:cNvPr>
          <p:cNvSpPr>
            <a:spLocks noGrp="1"/>
          </p:cNvSpPr>
          <p:nvPr>
            <p:ph type="pic" sz="quarter" idx="13" hasCustomPrompt="1"/>
          </p:nvPr>
        </p:nvSpPr>
        <p:spPr>
          <a:xfrm>
            <a:off x="10102476" y="5544577"/>
            <a:ext cx="1251324" cy="994335"/>
          </a:xfrm>
        </p:spPr>
        <p:txBody>
          <a:bodyPr>
            <a:normAutofit/>
          </a:bodyPr>
          <a:lstStyle>
            <a:lvl1pPr marL="0" indent="0" algn="ctr">
              <a:buFontTx/>
              <a:buNone/>
              <a:defRPr sz="2000"/>
            </a:lvl1pPr>
          </a:lstStyle>
          <a:p>
            <a:r>
              <a:rPr lang="en-US" dirty="0"/>
              <a:t>Insert company logo</a:t>
            </a:r>
          </a:p>
        </p:txBody>
      </p:sp>
      <p:sp>
        <p:nvSpPr>
          <p:cNvPr id="9" name="Text Placeholder 8">
            <a:extLst>
              <a:ext uri="{FF2B5EF4-FFF2-40B4-BE49-F238E27FC236}">
                <a16:creationId xmlns:a16="http://schemas.microsoft.com/office/drawing/2014/main" id="{2ACB28B1-4617-F7DE-C02C-FD1BD3E4BDA8}"/>
              </a:ext>
            </a:extLst>
          </p:cNvPr>
          <p:cNvSpPr>
            <a:spLocks noGrp="1"/>
          </p:cNvSpPr>
          <p:nvPr>
            <p:ph type="body" sz="quarter" idx="14" hasCustomPrompt="1"/>
          </p:nvPr>
        </p:nvSpPr>
        <p:spPr>
          <a:xfrm>
            <a:off x="1600555" y="4052840"/>
            <a:ext cx="9042400" cy="795338"/>
          </a:xfrm>
        </p:spPr>
        <p:txBody>
          <a:bodyPr>
            <a:normAutofit/>
          </a:bodyPr>
          <a:lstStyle>
            <a:lvl1pPr marL="0" indent="0" algn="ctr">
              <a:buNone/>
              <a:defRPr sz="3600" b="1">
                <a:solidFill>
                  <a:srgbClr val="00559C"/>
                </a:solidFill>
              </a:defRPr>
            </a:lvl1pPr>
          </a:lstStyle>
          <a:p>
            <a:pPr lvl="0"/>
            <a:r>
              <a:rPr lang="en-US" dirty="0"/>
              <a:t>Presentation Title</a:t>
            </a:r>
          </a:p>
        </p:txBody>
      </p:sp>
      <p:pic>
        <p:nvPicPr>
          <p:cNvPr id="11" name="Picture 10">
            <a:extLst>
              <a:ext uri="{FF2B5EF4-FFF2-40B4-BE49-F238E27FC236}">
                <a16:creationId xmlns:a16="http://schemas.microsoft.com/office/drawing/2014/main" id="{7A229862-3F23-31F0-38FA-DF37B9FA7014}"/>
              </a:ext>
            </a:extLst>
          </p:cNvPr>
          <p:cNvPicPr>
            <a:picLocks noChangeAspect="1"/>
          </p:cNvPicPr>
          <p:nvPr userDrawn="1"/>
        </p:nvPicPr>
        <p:blipFill>
          <a:blip r:embed="rId2"/>
          <a:stretch>
            <a:fillRect/>
          </a:stretch>
        </p:blipFill>
        <p:spPr>
          <a:xfrm>
            <a:off x="0" y="0"/>
            <a:ext cx="12192000" cy="2533649"/>
          </a:xfrm>
          <a:prstGeom prst="rect">
            <a:avLst/>
          </a:prstGeom>
        </p:spPr>
      </p:pic>
    </p:spTree>
    <p:extLst>
      <p:ext uri="{BB962C8B-B14F-4D97-AF65-F5344CB8AC3E}">
        <p14:creationId xmlns:p14="http://schemas.microsoft.com/office/powerpoint/2010/main" val="3038873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2FB9985-7316-4A84-2AB2-C13A6948E465}"/>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7" name="Picture 6" descr="A blue and green rectangle&#10;&#10;Description automatically generated">
            <a:extLst>
              <a:ext uri="{FF2B5EF4-FFF2-40B4-BE49-F238E27FC236}">
                <a16:creationId xmlns:a16="http://schemas.microsoft.com/office/drawing/2014/main" id="{B51C79C9-8EA5-0187-0962-39577C776808}"/>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Learning Objectives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Objective 1</a:t>
            </a:r>
          </a:p>
          <a:p>
            <a:pPr lvl="0"/>
            <a:r>
              <a:rPr lang="en-US" dirty="0"/>
              <a:t>Objective 2</a:t>
            </a:r>
          </a:p>
          <a:p>
            <a:pPr lvl="0"/>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265165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cknowledgment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270A512-A830-30E1-FA48-458CE1011AC0}"/>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9" name="Picture 8" descr="A blue and green rectangle&#10;&#10;Description automatically generated">
            <a:extLst>
              <a:ext uri="{FF2B5EF4-FFF2-40B4-BE49-F238E27FC236}">
                <a16:creationId xmlns:a16="http://schemas.microsoft.com/office/drawing/2014/main" id="{AB303CF1-61EF-F18B-12ED-B8158465689A}"/>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Acknowledgments</a:t>
            </a:r>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Content Placeholder 2">
            <a:extLst>
              <a:ext uri="{FF2B5EF4-FFF2-40B4-BE49-F238E27FC236}">
                <a16:creationId xmlns:a16="http://schemas.microsoft.com/office/drawing/2014/main" id="{25428D24-3C12-74A5-B5CB-6930404FBF06}"/>
              </a:ext>
            </a:extLst>
          </p:cNvPr>
          <p:cNvSpPr>
            <a:spLocks noGrp="1"/>
          </p:cNvSpPr>
          <p:nvPr>
            <p:ph idx="13" hasCustomPrompt="1"/>
          </p:nvPr>
        </p:nvSpPr>
        <p:spPr>
          <a:xfrm>
            <a:off x="838200" y="1665288"/>
            <a:ext cx="10515600" cy="4554537"/>
          </a:xfrm>
        </p:spPr>
        <p:txBody>
          <a:bodyPr>
            <a:normAutofit/>
          </a:bodyPr>
          <a:lstStyle>
            <a:lvl1pPr marL="228600" indent="-228600">
              <a:buFont typeface="Arial" panose="020B0604020202020204" pitchFamily="34" charset="0"/>
              <a:buChar char="•"/>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indent="0">
              <a:buNone/>
            </a:pPr>
            <a:r>
              <a:rPr lang="en-US" sz="2800" dirty="0"/>
              <a:t>*Content: If you want to thank others for their help, only their names and affiliations can be listed (John Doe – TCY HVAC)</a:t>
            </a:r>
          </a:p>
          <a:p>
            <a:pPr marL="0" indent="0">
              <a:buNone/>
            </a:pPr>
            <a:endParaRPr lang="en-US" sz="2800" dirty="0"/>
          </a:p>
          <a:p>
            <a:pPr marL="0" indent="0">
              <a:buNone/>
            </a:pPr>
            <a:r>
              <a:rPr lang="en-US" sz="2800" dirty="0"/>
              <a:t>*No Images or logos allowed</a:t>
            </a:r>
          </a:p>
          <a:p>
            <a:pPr marL="0" indent="0">
              <a:buNone/>
            </a:pPr>
            <a:r>
              <a:rPr lang="en-US" sz="2800" dirty="0"/>
              <a:t>*No emails or phone numbers allowed</a:t>
            </a:r>
          </a:p>
          <a:p>
            <a:pPr marL="0" indent="0">
              <a:buNone/>
            </a:pPr>
            <a:r>
              <a:rPr lang="en-US" sz="2800" dirty="0"/>
              <a:t>*List potential bias</a:t>
            </a:r>
          </a:p>
        </p:txBody>
      </p:sp>
    </p:spTree>
    <p:extLst>
      <p:ext uri="{BB962C8B-B14F-4D97-AF65-F5344CB8AC3E}">
        <p14:creationId xmlns:p14="http://schemas.microsoft.com/office/powerpoint/2010/main" val="3738091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utlin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BAD717-6A0E-D148-0574-7980D16ABE38}"/>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9" name="Picture 8" descr="A blue and green rectangle&#10;&#10;Description automatically generated">
            <a:extLst>
              <a:ext uri="{FF2B5EF4-FFF2-40B4-BE49-F238E27FC236}">
                <a16:creationId xmlns:a16="http://schemas.microsoft.com/office/drawing/2014/main" id="{42771407-7D30-0A91-DD0D-37302B1A91F8}"/>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3" name="Date Placeholder 2">
            <a:extLst>
              <a:ext uri="{FF2B5EF4-FFF2-40B4-BE49-F238E27FC236}">
                <a16:creationId xmlns:a16="http://schemas.microsoft.com/office/drawing/2014/main" id="{827DA21F-F73C-030C-1B82-9CADE5B6544E}"/>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4" name="Footer Placeholder 3">
            <a:extLst>
              <a:ext uri="{FF2B5EF4-FFF2-40B4-BE49-F238E27FC236}">
                <a16:creationId xmlns:a16="http://schemas.microsoft.com/office/drawing/2014/main" id="{B4174BE9-0C95-4CFB-16FE-37F4879C59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954270B-76C5-324C-19B2-C9CE11EE5E98}"/>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7" name="Title 1">
            <a:extLst>
              <a:ext uri="{FF2B5EF4-FFF2-40B4-BE49-F238E27FC236}">
                <a16:creationId xmlns:a16="http://schemas.microsoft.com/office/drawing/2014/main" id="{14FAA655-1DB4-38CE-CC8D-A02B44F222A1}"/>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2" name="Content Placeholder 2">
            <a:extLst>
              <a:ext uri="{FF2B5EF4-FFF2-40B4-BE49-F238E27FC236}">
                <a16:creationId xmlns:a16="http://schemas.microsoft.com/office/drawing/2014/main" id="{FBE78983-7E95-5667-BD0C-3FCB9003A517}"/>
              </a:ext>
            </a:extLst>
          </p:cNvPr>
          <p:cNvSpPr>
            <a:spLocks noGrp="1"/>
          </p:cNvSpPr>
          <p:nvPr>
            <p:ph idx="1" hasCustomPrompt="1"/>
          </p:nvPr>
        </p:nvSpPr>
        <p:spPr>
          <a:xfrm>
            <a:off x="838200" y="1588559"/>
            <a:ext cx="10515600" cy="4554537"/>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dirty="0">
                <a:latin typeface="Arial" panose="020B0604020202020204" pitchFamily="34" charset="0"/>
                <a:cs typeface="Arial" panose="020B0604020202020204" pitchFamily="34" charset="0"/>
              </a:rPr>
              <a:t>*No Hyperlinks</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a:p>
            <a:pPr lvl="0"/>
            <a:endParaRPr lang="en-US" dirty="0"/>
          </a:p>
        </p:txBody>
      </p:sp>
    </p:spTree>
    <p:extLst>
      <p:ext uri="{BB962C8B-B14F-4D97-AF65-F5344CB8AC3E}">
        <p14:creationId xmlns:p14="http://schemas.microsoft.com/office/powerpoint/2010/main" val="1137893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8020AE5-5B48-7800-49A7-E38AE020820E}"/>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10" name="Picture 9" descr="A blue and green rectangle&#10;&#10;Description automatically generated">
            <a:extLst>
              <a:ext uri="{FF2B5EF4-FFF2-40B4-BE49-F238E27FC236}">
                <a16:creationId xmlns:a16="http://schemas.microsoft.com/office/drawing/2014/main" id="{0872183E-8198-6DE2-64EA-0A931079A2FD}"/>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3" name="Content Placeholder 2">
            <a:extLst>
              <a:ext uri="{FF2B5EF4-FFF2-40B4-BE49-F238E27FC236}">
                <a16:creationId xmlns:a16="http://schemas.microsoft.com/office/drawing/2014/main" id="{C8B3F9BD-C764-6C19-6162-8F47DE1B1A83}"/>
              </a:ext>
            </a:extLst>
          </p:cNvPr>
          <p:cNvSpPr>
            <a:spLocks noGrp="1"/>
          </p:cNvSpPr>
          <p:nvPr>
            <p:ph sz="half" idx="1"/>
          </p:nvPr>
        </p:nvSpPr>
        <p:spPr>
          <a:xfrm>
            <a:off x="838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BDFD02BA-DFEC-7CCC-B532-A259CFD6E9DB}"/>
              </a:ext>
            </a:extLst>
          </p:cNvPr>
          <p:cNvSpPr>
            <a:spLocks noGrp="1"/>
          </p:cNvSpPr>
          <p:nvPr>
            <p:ph sz="half" idx="2"/>
          </p:nvPr>
        </p:nvSpPr>
        <p:spPr>
          <a:xfrm>
            <a:off x="6172200" y="1616868"/>
            <a:ext cx="51816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A82AAE81-6E89-B906-08B6-EFF6CE09B324}"/>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6" name="Footer Placeholder 5">
            <a:extLst>
              <a:ext uri="{FF2B5EF4-FFF2-40B4-BE49-F238E27FC236}">
                <a16:creationId xmlns:a16="http://schemas.microsoft.com/office/drawing/2014/main" id="{7BD0CB4C-42F0-0652-D97A-55A757D05E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F00A52C-AF30-44FB-B5A3-D93A820FB973}"/>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2" name="Title 1">
            <a:extLst>
              <a:ext uri="{FF2B5EF4-FFF2-40B4-BE49-F238E27FC236}">
                <a16:creationId xmlns:a16="http://schemas.microsoft.com/office/drawing/2014/main" id="{C1AB7CC4-AC5E-83FA-19DC-CE0E4272073B}"/>
              </a:ext>
            </a:extLst>
          </p:cNvPr>
          <p:cNvSpPr>
            <a:spLocks noGrp="1"/>
          </p:cNvSpPr>
          <p:nvPr>
            <p:ph type="title" hasCustomPrompt="1"/>
          </p:nvPr>
        </p:nvSpPr>
        <p:spPr>
          <a:xfrm>
            <a:off x="838200" y="239288"/>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Click to Edit Title</a:t>
            </a:r>
          </a:p>
        </p:txBody>
      </p:sp>
    </p:spTree>
    <p:extLst>
      <p:ext uri="{BB962C8B-B14F-4D97-AF65-F5344CB8AC3E}">
        <p14:creationId xmlns:p14="http://schemas.microsoft.com/office/powerpoint/2010/main" val="49629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utline/Agenda">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1436697-698C-770B-3A90-4FCD5F9C5AF6}"/>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11" name="Picture 10" descr="A blue and green rectangle&#10;&#10;Description automatically generated">
            <a:extLst>
              <a:ext uri="{FF2B5EF4-FFF2-40B4-BE49-F238E27FC236}">
                <a16:creationId xmlns:a16="http://schemas.microsoft.com/office/drawing/2014/main" id="{E3B87D7C-1EE9-C367-E77C-6E1112C626D1}"/>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Outline/Agenda</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*No Hyperlinks</a:t>
            </a:r>
            <a:br>
              <a:rPr lang="en-US" sz="1500" dirty="0">
                <a:latin typeface="Arial" panose="020B0604020202020204" pitchFamily="34" charset="0"/>
                <a:cs typeface="Arial" panose="020B0604020202020204" pitchFamily="34" charset="0"/>
              </a:rPr>
            </a:b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*Research, programs, policy, legislation or name of organizations, software, government agencies and government-sponsored agencies may be referenced only in order to maintain presentation clarity and relevance. Modeling software products can be listed once and afterwards refer to generically (software 1, software 2)</a:t>
            </a:r>
            <a:endParaRPr lang="en-US"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928776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clus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A32DE70-F612-9A4F-312A-868A55F67434}"/>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9" name="Picture 8" descr="A blue and green rectangle&#10;&#10;Description automatically generated">
            <a:extLst>
              <a:ext uri="{FF2B5EF4-FFF2-40B4-BE49-F238E27FC236}">
                <a16:creationId xmlns:a16="http://schemas.microsoft.com/office/drawing/2014/main" id="{B8F58702-6716-134C-6C29-670B434A50FB}"/>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Conclusion</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indent="0">
              <a:buFontTx/>
              <a:buNone/>
              <a:defRPr sz="18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3017791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Bibliography">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90F15E1-D22F-6C34-DEFE-EDAEF829115E}"/>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9" name="Picture 8" descr="A blue and green rectangle&#10;&#10;Description automatically generated">
            <a:extLst>
              <a:ext uri="{FF2B5EF4-FFF2-40B4-BE49-F238E27FC236}">
                <a16:creationId xmlns:a16="http://schemas.microsoft.com/office/drawing/2014/main" id="{BB0FEC09-5B6C-A9AB-9769-3FEBDFA8F71F}"/>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Bibliography</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 Author1 last name, First initial, Author2 First initial and Last name, and Author3 First initial and Last name. 2019. </a:t>
            </a:r>
          </a:p>
          <a:p>
            <a:pPr>
              <a:lnSpc>
                <a:spcPct val="80000"/>
              </a:lnSpc>
              <a:defRPr/>
            </a:pPr>
            <a:r>
              <a:rPr lang="en-US" sz="1500" dirty="0">
                <a:latin typeface="Arial" panose="020B0604020202020204" pitchFamily="34" charset="0"/>
                <a:cs typeface="Arial" panose="020B0604020202020204" pitchFamily="34" charset="0"/>
              </a:rPr>
              <a:t>Paper title with only the first word and proper nouns capitalized. ASHRAE Transactions 125 (2) (pending publication)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17448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Questio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0B70856-1F37-B981-BA76-7C4D234A44BC}"/>
              </a:ext>
            </a:extLst>
          </p:cNvPr>
          <p:cNvPicPr>
            <a:picLocks noChangeAspect="1"/>
          </p:cNvPicPr>
          <p:nvPr userDrawn="1"/>
        </p:nvPicPr>
        <p:blipFill>
          <a:blip r:embed="rId2"/>
          <a:stretch>
            <a:fillRect/>
          </a:stretch>
        </p:blipFill>
        <p:spPr>
          <a:xfrm>
            <a:off x="0" y="-19050"/>
            <a:ext cx="12192000" cy="1341664"/>
          </a:xfrm>
          <a:prstGeom prst="rect">
            <a:avLst/>
          </a:prstGeom>
        </p:spPr>
      </p:pic>
      <p:pic>
        <p:nvPicPr>
          <p:cNvPr id="9" name="Picture 8" descr="A blue and green rectangle&#10;&#10;Description automatically generated">
            <a:extLst>
              <a:ext uri="{FF2B5EF4-FFF2-40B4-BE49-F238E27FC236}">
                <a16:creationId xmlns:a16="http://schemas.microsoft.com/office/drawing/2014/main" id="{713997F8-E932-521B-2E0D-E2CAA2A3F912}"/>
              </a:ext>
            </a:extLst>
          </p:cNvPr>
          <p:cNvPicPr>
            <a:picLocks noChangeAspect="1"/>
          </p:cNvPicPr>
          <p:nvPr userDrawn="1"/>
        </p:nvPicPr>
        <p:blipFill>
          <a:blip r:embed="rId3"/>
          <a:srcRect t="23657"/>
          <a:stretch>
            <a:fillRect/>
          </a:stretch>
        </p:blipFill>
        <p:spPr>
          <a:xfrm>
            <a:off x="0" y="1622426"/>
            <a:ext cx="12192000" cy="5235574"/>
          </a:xfrm>
          <a:prstGeom prst="rect">
            <a:avLst/>
          </a:prstGeom>
        </p:spPr>
      </p:pic>
      <p:sp>
        <p:nvSpPr>
          <p:cNvPr id="2" name="Title 1">
            <a:extLst>
              <a:ext uri="{FF2B5EF4-FFF2-40B4-BE49-F238E27FC236}">
                <a16:creationId xmlns:a16="http://schemas.microsoft.com/office/drawing/2014/main" id="{3A131C66-823F-1C41-924C-32CF2BADCF82}"/>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solidFill>
                <a:latin typeface="Arial" panose="020B0604020202020204" pitchFamily="34" charset="0"/>
                <a:cs typeface="Arial" panose="020B0604020202020204" pitchFamily="34" charset="0"/>
              </a:defRPr>
            </a:lvl1pPr>
          </a:lstStyle>
          <a:p>
            <a:r>
              <a:rPr lang="en-US" dirty="0"/>
              <a:t>Questions</a:t>
            </a:r>
          </a:p>
        </p:txBody>
      </p:sp>
      <p:sp>
        <p:nvSpPr>
          <p:cNvPr id="3" name="Content Placeholder 2">
            <a:extLst>
              <a:ext uri="{FF2B5EF4-FFF2-40B4-BE49-F238E27FC236}">
                <a16:creationId xmlns:a16="http://schemas.microsoft.com/office/drawing/2014/main" id="{615FFDD4-84CF-9529-F1CB-9B2BA876D056}"/>
              </a:ext>
            </a:extLst>
          </p:cNvPr>
          <p:cNvSpPr>
            <a:spLocks noGrp="1"/>
          </p:cNvSpPr>
          <p:nvPr>
            <p:ph idx="1" hasCustomPrompt="1"/>
          </p:nvPr>
        </p:nvSpPr>
        <p:spPr>
          <a:xfrm>
            <a:off x="838200" y="1622426"/>
            <a:ext cx="10515600" cy="4554537"/>
          </a:xfrm>
        </p:spPr>
        <p:txBody>
          <a:bodyPr>
            <a:normAutofit/>
          </a:bodyPr>
          <a:lstStyle>
            <a:lvl1pPr marL="0" marR="0" indent="0" algn="l" defTabSz="914400" rtl="0" eaLnBrk="1" fontAlgn="auto" latinLnBrk="0" hangingPunct="1">
              <a:lnSpc>
                <a:spcPct val="100000"/>
              </a:lnSpc>
              <a:spcBef>
                <a:spcPts val="1000"/>
              </a:spcBef>
              <a:spcAft>
                <a:spcPts val="0"/>
              </a:spcAft>
              <a:buClrTx/>
              <a:buSzTx/>
              <a:buFontTx/>
              <a:buNone/>
              <a:tabLst/>
              <a:defRPr sz="2400">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a:lnSpc>
                <a:spcPct val="80000"/>
              </a:lnSpc>
              <a:defRPr/>
            </a:pPr>
            <a:r>
              <a:rPr lang="en-US" sz="1600" dirty="0">
                <a:latin typeface="Arial" panose="020B0604020202020204" pitchFamily="34" charset="0"/>
                <a:cs typeface="Arial" panose="020B0604020202020204" pitchFamily="34" charset="0"/>
              </a:rPr>
              <a:t>Name</a:t>
            </a:r>
            <a:br>
              <a:rPr lang="en-US" sz="1600" dirty="0">
                <a:latin typeface="Arial" panose="020B0604020202020204" pitchFamily="34" charset="0"/>
                <a:cs typeface="Arial" panose="020B0604020202020204" pitchFamily="34" charset="0"/>
              </a:rPr>
            </a:br>
            <a:r>
              <a:rPr lang="en-US" sz="1600" dirty="0" err="1">
                <a:latin typeface="Arial" panose="020B0604020202020204" pitchFamily="34" charset="0"/>
                <a:cs typeface="Arial" panose="020B0604020202020204" pitchFamily="34" charset="0"/>
              </a:rPr>
              <a:t>name@emailaddress.com</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a:p>
            <a:pPr>
              <a:lnSpc>
                <a:spcPct val="80000"/>
              </a:lnSpc>
              <a:defRPr/>
            </a:pPr>
            <a:r>
              <a:rPr lang="en-US" sz="1600" dirty="0">
                <a:latin typeface="Arial" panose="020B0604020202020204" pitchFamily="34" charset="0"/>
                <a:cs typeface="Arial" panose="020B0604020202020204" pitchFamily="34" charset="0"/>
              </a:rPr>
              <a:t>(You may include names and email addresses of non-presenting authors on the last slide)</a:t>
            </a:r>
            <a:br>
              <a:rPr lang="en-US" sz="1600" dirty="0">
                <a:latin typeface="Arial" panose="020B0604020202020204" pitchFamily="34" charset="0"/>
                <a:cs typeface="Arial" panose="020B0604020202020204" pitchFamily="34" charset="0"/>
              </a:rPr>
            </a:br>
            <a:r>
              <a:rPr lang="en-US" altLang="en-US" sz="1600" dirty="0">
                <a:latin typeface="Arial" panose="020B0604020202020204" pitchFamily="34" charset="0"/>
                <a:cs typeface="Arial" panose="020B0604020202020204" pitchFamily="34" charset="0"/>
              </a:rPr>
              <a:t>Instruction – this slide cannot have logo, images or hyperlinks.  Only what is shown.</a:t>
            </a:r>
            <a:endParaRPr lang="en-US" sz="1600" dirty="0"/>
          </a:p>
        </p:txBody>
      </p:sp>
      <p:sp>
        <p:nvSpPr>
          <p:cNvPr id="4" name="Date Placeholder 3">
            <a:extLst>
              <a:ext uri="{FF2B5EF4-FFF2-40B4-BE49-F238E27FC236}">
                <a16:creationId xmlns:a16="http://schemas.microsoft.com/office/drawing/2014/main" id="{944B426A-BBF8-C8F4-F3AC-5C6E4B7BCEF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CED4EAAF-211F-A5B7-F09C-865FC241D2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8894D2-B4D2-1B5E-6AC9-AD5FEC7E5506}"/>
              </a:ext>
            </a:extLst>
          </p:cNvPr>
          <p:cNvSpPr>
            <a:spLocks noGrp="1"/>
          </p:cNvSpPr>
          <p:nvPr>
            <p:ph type="sldNum" sz="quarter" idx="12"/>
          </p:nvPr>
        </p:nvSpPr>
        <p:spPr/>
        <p:txBody>
          <a:bodyPr/>
          <a:lstStyle/>
          <a:p>
            <a:fld id="{88DD9060-538D-6748-9546-F4DF75D7DA81}" type="slidenum">
              <a:rPr lang="en-US" smtClean="0"/>
              <a:t>‹#›</a:t>
            </a:fld>
            <a:endParaRPr lang="en-US"/>
          </a:p>
        </p:txBody>
      </p:sp>
    </p:spTree>
    <p:extLst>
      <p:ext uri="{BB962C8B-B14F-4D97-AF65-F5344CB8AC3E}">
        <p14:creationId xmlns:p14="http://schemas.microsoft.com/office/powerpoint/2010/main" val="2035493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Extr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ABA8A-C2D5-F32C-A8CD-95FB17FC6A74}"/>
              </a:ext>
            </a:extLst>
          </p:cNvPr>
          <p:cNvSpPr>
            <a:spLocks noGrp="1"/>
          </p:cNvSpPr>
          <p:nvPr>
            <p:ph type="title"/>
          </p:nvPr>
        </p:nvSpPr>
        <p:spPr>
          <a:xfrm>
            <a:off x="831850" y="1709738"/>
            <a:ext cx="10515600" cy="1813391"/>
          </a:xfrm>
        </p:spPr>
        <p:txBody>
          <a:bodyPr anchor="b"/>
          <a:lstStyle>
            <a:lvl1pPr algn="ctr">
              <a:defRPr sz="6000">
                <a:latin typeface="Arial" panose="020B06040202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D51CED53-CCB6-6661-0EBF-F0F7CD446A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E47FA070-010D-C466-1F4C-D1E55ED206C0}"/>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DD7A5C97-CEB4-48E4-B3CA-496EB15D46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33E924-E115-9AF4-C11B-13AC2FA18140}"/>
              </a:ext>
            </a:extLst>
          </p:cNvPr>
          <p:cNvSpPr>
            <a:spLocks noGrp="1"/>
          </p:cNvSpPr>
          <p:nvPr>
            <p:ph type="sldNum" sz="quarter" idx="12"/>
          </p:nvPr>
        </p:nvSpPr>
        <p:spPr/>
        <p:txBody>
          <a:bodyPr/>
          <a:lstStyle/>
          <a:p>
            <a:fld id="{88DD9060-538D-6748-9546-F4DF75D7DA81}" type="slidenum">
              <a:rPr lang="en-US" smtClean="0"/>
              <a:t>‹#›</a:t>
            </a:fld>
            <a:endParaRPr lang="en-US"/>
          </a:p>
        </p:txBody>
      </p:sp>
      <p:pic>
        <p:nvPicPr>
          <p:cNvPr id="7" name="Picture 6">
            <a:extLst>
              <a:ext uri="{FF2B5EF4-FFF2-40B4-BE49-F238E27FC236}">
                <a16:creationId xmlns:a16="http://schemas.microsoft.com/office/drawing/2014/main" id="{32B77E51-2C18-E639-0EBC-710F0156533A}"/>
              </a:ext>
            </a:extLst>
          </p:cNvPr>
          <p:cNvPicPr>
            <a:picLocks noChangeAspect="1"/>
          </p:cNvPicPr>
          <p:nvPr userDrawn="1"/>
        </p:nvPicPr>
        <p:blipFill>
          <a:blip r:embed="rId2"/>
          <a:stretch>
            <a:fillRect/>
          </a:stretch>
        </p:blipFill>
        <p:spPr>
          <a:xfrm>
            <a:off x="0" y="-19050"/>
            <a:ext cx="12192000" cy="1341664"/>
          </a:xfrm>
          <a:prstGeom prst="rect">
            <a:avLst/>
          </a:prstGeom>
        </p:spPr>
      </p:pic>
    </p:spTree>
    <p:extLst>
      <p:ext uri="{BB962C8B-B14F-4D97-AF65-F5344CB8AC3E}">
        <p14:creationId xmlns:p14="http://schemas.microsoft.com/office/powerpoint/2010/main" val="3098264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E4D271-72DA-D8D8-F9B1-87B1457335AD}"/>
              </a:ext>
            </a:extLst>
          </p:cNvPr>
          <p:cNvPicPr>
            <a:picLocks noChangeAspect="1"/>
          </p:cNvPicPr>
          <p:nvPr userDrawn="1"/>
        </p:nvPicPr>
        <p:blipFill>
          <a:blip r:embed="rId2"/>
          <a:srcRect r="2325"/>
          <a:stretch/>
        </p:blipFill>
        <p:spPr>
          <a:xfrm>
            <a:off x="5861" y="-20637"/>
            <a:ext cx="12186139" cy="1298452"/>
          </a:xfrm>
          <a:prstGeom prst="rect">
            <a:avLst/>
          </a:prstGeom>
        </p:spPr>
      </p:pic>
      <p:sp>
        <p:nvSpPr>
          <p:cNvPr id="2" name="Date Placeholder 1">
            <a:extLst>
              <a:ext uri="{FF2B5EF4-FFF2-40B4-BE49-F238E27FC236}">
                <a16:creationId xmlns:a16="http://schemas.microsoft.com/office/drawing/2014/main" id="{AC2D2D19-DFD5-6105-630C-DF1E7D8F76B8}"/>
              </a:ext>
            </a:extLst>
          </p:cNvPr>
          <p:cNvSpPr>
            <a:spLocks noGrp="1"/>
          </p:cNvSpPr>
          <p:nvPr>
            <p:ph type="dt" sz="half" idx="10"/>
          </p:nvPr>
        </p:nvSpPr>
        <p:spPr/>
        <p:txBody>
          <a:bodyPr/>
          <a:lstStyle/>
          <a:p>
            <a:fld id="{B8F9930B-3159-E540-9475-A38C19A8C769}" type="datetimeFigureOut">
              <a:rPr lang="en-US" smtClean="0"/>
              <a:t>6/19/2026</a:t>
            </a:fld>
            <a:endParaRPr lang="en-US"/>
          </a:p>
        </p:txBody>
      </p:sp>
      <p:sp>
        <p:nvSpPr>
          <p:cNvPr id="3" name="Footer Placeholder 2">
            <a:extLst>
              <a:ext uri="{FF2B5EF4-FFF2-40B4-BE49-F238E27FC236}">
                <a16:creationId xmlns:a16="http://schemas.microsoft.com/office/drawing/2014/main" id="{A5C6187A-34B0-C186-574B-3FD7008D04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D4E4A-DD90-06B6-456C-54FE2D74BE2E}"/>
              </a:ext>
            </a:extLst>
          </p:cNvPr>
          <p:cNvSpPr>
            <a:spLocks noGrp="1"/>
          </p:cNvSpPr>
          <p:nvPr>
            <p:ph type="sldNum" sz="quarter" idx="12"/>
          </p:nvPr>
        </p:nvSpPr>
        <p:spPr/>
        <p:txBody>
          <a:bodyPr/>
          <a:lstStyle/>
          <a:p>
            <a:fld id="{88DD9060-538D-6748-9546-F4DF75D7DA81}" type="slidenum">
              <a:rPr lang="en-US" smtClean="0"/>
              <a:t>‹#›</a:t>
            </a:fld>
            <a:endParaRPr lang="en-US"/>
          </a:p>
        </p:txBody>
      </p:sp>
      <p:sp>
        <p:nvSpPr>
          <p:cNvPr id="6" name="Title 1">
            <a:extLst>
              <a:ext uri="{FF2B5EF4-FFF2-40B4-BE49-F238E27FC236}">
                <a16:creationId xmlns:a16="http://schemas.microsoft.com/office/drawing/2014/main" id="{99294C16-66A5-48A4-83B6-F4ABC91F5F68}"/>
              </a:ext>
            </a:extLst>
          </p:cNvPr>
          <p:cNvSpPr>
            <a:spLocks noGrp="1"/>
          </p:cNvSpPr>
          <p:nvPr>
            <p:ph type="title" hasCustomPrompt="1"/>
          </p:nvPr>
        </p:nvSpPr>
        <p:spPr>
          <a:xfrm>
            <a:off x="838200" y="234950"/>
            <a:ext cx="10515600" cy="892174"/>
          </a:xfrm>
        </p:spPr>
        <p:txBody>
          <a:bodyPr>
            <a:normAutofit/>
          </a:bodyPr>
          <a:lstStyle>
            <a:lvl1pPr>
              <a:defRPr sz="4000" b="1">
                <a:solidFill>
                  <a:schemeClr val="bg1">
                    <a:lumMod val="95000"/>
                  </a:schemeClr>
                </a:solidFill>
                <a:latin typeface="Arial" panose="020B0604020202020204" pitchFamily="34" charset="0"/>
                <a:cs typeface="Arial" panose="020B0604020202020204" pitchFamily="34" charset="0"/>
              </a:defRPr>
            </a:lvl1pPr>
          </a:lstStyle>
          <a:p>
            <a:r>
              <a:rPr lang="en-US" dirty="0"/>
              <a:t>Blank</a:t>
            </a:r>
          </a:p>
        </p:txBody>
      </p:sp>
    </p:spTree>
    <p:extLst>
      <p:ext uri="{BB962C8B-B14F-4D97-AF65-F5344CB8AC3E}">
        <p14:creationId xmlns:p14="http://schemas.microsoft.com/office/powerpoint/2010/main" val="2575985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2E8632-B56D-8185-AF64-5F3C777665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8F100FA-F2BB-6D66-E7D8-CAC447821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B408DFB-91B6-4015-D213-610A39234E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F9930B-3159-E540-9475-A38C19A8C769}" type="datetimeFigureOut">
              <a:rPr lang="en-US" smtClean="0"/>
              <a:t>6/19/2026</a:t>
            </a:fld>
            <a:endParaRPr lang="en-US"/>
          </a:p>
        </p:txBody>
      </p:sp>
      <p:sp>
        <p:nvSpPr>
          <p:cNvPr id="5" name="Footer Placeholder 4">
            <a:extLst>
              <a:ext uri="{FF2B5EF4-FFF2-40B4-BE49-F238E27FC236}">
                <a16:creationId xmlns:a16="http://schemas.microsoft.com/office/drawing/2014/main" id="{89EA5866-6C91-5205-7000-7B9C1526C2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6526E25-C768-621F-9162-1FFD6D24E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DD9060-538D-6748-9546-F4DF75D7DA81}" type="slidenum">
              <a:rPr lang="en-US" smtClean="0"/>
              <a:t>‹#›</a:t>
            </a:fld>
            <a:endParaRPr lang="en-US"/>
          </a:p>
        </p:txBody>
      </p:sp>
    </p:spTree>
    <p:extLst>
      <p:ext uri="{BB962C8B-B14F-4D97-AF65-F5344CB8AC3E}">
        <p14:creationId xmlns:p14="http://schemas.microsoft.com/office/powerpoint/2010/main" val="2224647768"/>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59" r:id="rId4"/>
    <p:sldLayoutId id="2147483654" r:id="rId5"/>
    <p:sldLayoutId id="2147483652" r:id="rId6"/>
    <p:sldLayoutId id="2147483658" r:id="rId7"/>
    <p:sldLayoutId id="2147483661" r:id="rId8"/>
    <p:sldLayoutId id="2147483662" r:id="rId9"/>
    <p:sldLayoutId id="2147483663" r:id="rId10"/>
    <p:sldLayoutId id="2147483651" r:id="rId11"/>
    <p:sldLayoutId id="2147483664" r:id="rId12"/>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us06web.zoom.us/j/85280579521?pwd=mCFejbCD8bNezbVBcYLBfsktb6aMfP.1"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hyperlink" Target="https://tpc.ashrae.org/Documents?cmtKey=83a02e09-1a12-4ee1-bbf8-3ba74490dec7"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hyperlink" Target="mailto:joshuavasudevan2011@gmail.com" TargetMode="External"/><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hyperlink" Target="https://www.ashrae.org/technical-resources/standards-and-guidelines/standards-addenda" TargetMode="Externa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hyperlink" Target="https://www.ashrae.org/technical-resources/standards-and-guidelines/standards-addenda"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package" Target="../embeddings/Microsoft_Word_Document.docx"/></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hyperlink" Target="http://www.ashrae.org/TCs"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hyperlink" Target="https://tc0802.ashraetcs.org/"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78B5754-3F0D-5A6A-745B-7C7DF7CF12C2}"/>
              </a:ext>
            </a:extLst>
          </p:cNvPr>
          <p:cNvSpPr txBox="1"/>
          <p:nvPr/>
        </p:nvSpPr>
        <p:spPr>
          <a:xfrm>
            <a:off x="1567299" y="2967335"/>
            <a:ext cx="8535177" cy="1938992"/>
          </a:xfrm>
          <a:prstGeom prst="rect">
            <a:avLst/>
          </a:prstGeom>
          <a:noFill/>
        </p:spPr>
        <p:txBody>
          <a:bodyPr wrap="square">
            <a:spAutoFit/>
          </a:bodyPr>
          <a:lstStyle/>
          <a:p>
            <a:pPr algn="ctr"/>
            <a:r>
              <a:rPr lang="en-US" sz="2800" b="1" dirty="0">
                <a:solidFill>
                  <a:schemeClr val="accent1"/>
                </a:solidFill>
              </a:rPr>
              <a:t>TC 8.2 Vapor Compression Cooling and Heat Pump Chillers – Main Meeting</a:t>
            </a:r>
          </a:p>
          <a:p>
            <a:pPr algn="ctr"/>
            <a:r>
              <a:rPr lang="en-US" sz="2800" b="1" dirty="0">
                <a:solidFill>
                  <a:schemeClr val="accent1"/>
                </a:solidFill>
              </a:rPr>
              <a:t>Annual- Austin Hybrid Meeting</a:t>
            </a:r>
          </a:p>
          <a:p>
            <a:endParaRPr lang="en-US" dirty="0"/>
          </a:p>
          <a:p>
            <a:endParaRPr lang="en-US" dirty="0"/>
          </a:p>
        </p:txBody>
      </p:sp>
      <p:sp>
        <p:nvSpPr>
          <p:cNvPr id="5" name="Subtitle 4">
            <a:extLst>
              <a:ext uri="{FF2B5EF4-FFF2-40B4-BE49-F238E27FC236}">
                <a16:creationId xmlns:a16="http://schemas.microsoft.com/office/drawing/2014/main" id="{8F216965-E361-BC4E-9F38-7EAB0428A21C}"/>
              </a:ext>
            </a:extLst>
          </p:cNvPr>
          <p:cNvSpPr>
            <a:spLocks noGrp="1"/>
          </p:cNvSpPr>
          <p:nvPr>
            <p:ph type="subTitle" idx="1"/>
          </p:nvPr>
        </p:nvSpPr>
        <p:spPr>
          <a:xfrm>
            <a:off x="2012642" y="4665332"/>
            <a:ext cx="8509422" cy="1352993"/>
          </a:xfrm>
        </p:spPr>
        <p:txBody>
          <a:bodyPr>
            <a:normAutofit fontScale="25000" lnSpcReduction="20000"/>
          </a:bodyPr>
          <a:lstStyle/>
          <a:p>
            <a:r>
              <a:rPr lang="en-US" sz="6400" b="1" dirty="0"/>
              <a:t>TC 8.2 Main Committee [Hybrid]: Monday, June 29, 2026, 3:00 – 5:00 PM CDT </a:t>
            </a:r>
            <a:endParaRPr lang="en-US" sz="6400" dirty="0"/>
          </a:p>
          <a:p>
            <a:r>
              <a:rPr lang="en-US" sz="6400" b="1" dirty="0"/>
              <a:t>In Person Location: JW Marriott Austin, JW - 307 - L3</a:t>
            </a:r>
          </a:p>
          <a:p>
            <a:endParaRPr lang="en-US" sz="6400" b="1" dirty="0"/>
          </a:p>
          <a:p>
            <a:r>
              <a:rPr lang="en-US" sz="6400" dirty="0"/>
              <a:t>Trent Hunt is inviting you to a scheduled Zoom meeting.</a:t>
            </a:r>
            <a:br>
              <a:rPr lang="en-US" sz="6400" dirty="0"/>
            </a:br>
            <a:r>
              <a:rPr lang="en-US" sz="6400" dirty="0"/>
              <a:t>Join Zoom Meeting</a:t>
            </a:r>
            <a:br>
              <a:rPr lang="en-US" sz="6400" dirty="0"/>
            </a:br>
            <a:r>
              <a:rPr lang="en-US" sz="6400" u="sng" dirty="0">
                <a:hlinkClick r:id="rId2" tooltip="https://us06web.zoom.us/j/85280579521?pwd=mCFejbCD8bNezbVBcYLBfsktb6aMfP.1"/>
              </a:rPr>
              <a:t>https://us06web.zoom.us/j/85280579521?pwd=mCFejbCD8bNezbVBcYLBfsktb6aMfP.1</a:t>
            </a:r>
            <a:br>
              <a:rPr lang="en-US" sz="6400" dirty="0"/>
            </a:br>
            <a:br>
              <a:rPr lang="en-US" sz="6400" dirty="0"/>
            </a:br>
            <a:r>
              <a:rPr lang="en-US" sz="6400" dirty="0"/>
              <a:t>Meeting ID: 852 8057 9521</a:t>
            </a:r>
            <a:br>
              <a:rPr lang="en-US" sz="6400" dirty="0"/>
            </a:br>
            <a:r>
              <a:rPr lang="en-US" sz="6400" dirty="0"/>
              <a:t>Passcode: 538351</a:t>
            </a:r>
            <a:br>
              <a:rPr lang="en-US" dirty="0"/>
            </a:br>
            <a:endParaRPr lang="en-US" dirty="0"/>
          </a:p>
          <a:p>
            <a:endParaRPr lang="en-US" dirty="0"/>
          </a:p>
        </p:txBody>
      </p:sp>
      <p:sp>
        <p:nvSpPr>
          <p:cNvPr id="6" name="Subtitle 4">
            <a:extLst>
              <a:ext uri="{FF2B5EF4-FFF2-40B4-BE49-F238E27FC236}">
                <a16:creationId xmlns:a16="http://schemas.microsoft.com/office/drawing/2014/main" id="{F4CBF2FD-6FAC-29CE-2C60-84047B750AFE}"/>
              </a:ext>
            </a:extLst>
          </p:cNvPr>
          <p:cNvSpPr txBox="1">
            <a:spLocks/>
          </p:cNvSpPr>
          <p:nvPr/>
        </p:nvSpPr>
        <p:spPr>
          <a:xfrm>
            <a:off x="926841" y="5169267"/>
            <a:ext cx="10338318" cy="169811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br>
              <a:rPr lang="en-US" dirty="0"/>
            </a:br>
            <a:endParaRPr lang="en-US" dirty="0"/>
          </a:p>
        </p:txBody>
      </p:sp>
    </p:spTree>
    <p:extLst>
      <p:ext uri="{BB962C8B-B14F-4D97-AF65-F5344CB8AC3E}">
        <p14:creationId xmlns:p14="http://schemas.microsoft.com/office/powerpoint/2010/main" val="3946919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F9E3-0397-A0A5-5ABF-6851F2F9235B}"/>
              </a:ext>
            </a:extLst>
          </p:cNvPr>
          <p:cNvSpPr>
            <a:spLocks noGrp="1"/>
          </p:cNvSpPr>
          <p:nvPr>
            <p:ph type="title"/>
          </p:nvPr>
        </p:nvSpPr>
        <p:spPr/>
        <p:txBody>
          <a:bodyPr/>
          <a:lstStyle/>
          <a:p>
            <a:r>
              <a:rPr lang="en-US" dirty="0"/>
              <a:t>Call to Order &amp; ASHRAE Value Statement</a:t>
            </a:r>
          </a:p>
        </p:txBody>
      </p:sp>
      <p:sp>
        <p:nvSpPr>
          <p:cNvPr id="3" name="Content Placeholder 2">
            <a:extLst>
              <a:ext uri="{FF2B5EF4-FFF2-40B4-BE49-F238E27FC236}">
                <a16:creationId xmlns:a16="http://schemas.microsoft.com/office/drawing/2014/main" id="{F2703052-063D-437F-C49D-29E0BF5FB9A1}"/>
              </a:ext>
            </a:extLst>
          </p:cNvPr>
          <p:cNvSpPr>
            <a:spLocks noGrp="1"/>
          </p:cNvSpPr>
          <p:nvPr>
            <p:ph idx="1"/>
          </p:nvPr>
        </p:nvSpPr>
        <p:spPr>
          <a:xfrm>
            <a:off x="329938" y="1376313"/>
            <a:ext cx="11481848" cy="5246737"/>
          </a:xfrm>
        </p:spPr>
        <p:txBody>
          <a:bodyPr>
            <a:normAutofit lnSpcReduction="10000"/>
          </a:bodyPr>
          <a:lstStyle/>
          <a:p>
            <a:pPr marL="0" indent="0" algn="ctr">
              <a:buNone/>
            </a:pPr>
            <a:r>
              <a:rPr lang="en-US" sz="3600" b="0" i="1" u="none" strike="noStrike" baseline="0" dirty="0">
                <a:solidFill>
                  <a:srgbClr val="000000"/>
                </a:solidFill>
                <a:latin typeface="Calibri" panose="020F0502020204030204" pitchFamily="34" charset="0"/>
              </a:rPr>
              <a:t>In ASHRAE meetings, we will act with honesty, fairness, courtesy, competence, inclusiveness and respect for others, which exemplify our core values of excellence, commitment, integrity, collaboration, volunteerism and diversity, and shall avoid all real or perceived conflicts of interest. Our culture is one of inclusiveness, acknowledging the inherent value and dignity of each individual. We celebrate diverse and inclusive communities, understanding that doing so fuels better, more creative and more thoughtful ideas, solutions and strategies for the Society and the communities our Society serves. We respect and welcome all. </a:t>
            </a:r>
            <a:endParaRPr lang="en-US" sz="3600" dirty="0"/>
          </a:p>
        </p:txBody>
      </p:sp>
    </p:spTree>
    <p:extLst>
      <p:ext uri="{BB962C8B-B14F-4D97-AF65-F5344CB8AC3E}">
        <p14:creationId xmlns:p14="http://schemas.microsoft.com/office/powerpoint/2010/main" val="2570299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4BB91-BE57-7A6F-6D84-6FF741F083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3779CD-D096-9237-0025-F582FEF992A6}"/>
              </a:ext>
            </a:extLst>
          </p:cNvPr>
          <p:cNvSpPr>
            <a:spLocks noGrp="1"/>
          </p:cNvSpPr>
          <p:nvPr>
            <p:ph type="title"/>
          </p:nvPr>
        </p:nvSpPr>
        <p:spPr/>
        <p:txBody>
          <a:bodyPr>
            <a:normAutofit fontScale="90000"/>
          </a:bodyPr>
          <a:lstStyle/>
          <a:p>
            <a:r>
              <a:rPr lang="en-US" dirty="0"/>
              <a:t>Agenda Review </a:t>
            </a: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T. Hunt</a:t>
            </a:r>
            <a:br>
              <a:rPr lang="en-US" dirty="0">
                <a:effectLst/>
                <a:latin typeface="Tms Rmn"/>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FF8F12D-E632-9850-CA32-60ED4CEC306B}"/>
              </a:ext>
            </a:extLst>
          </p:cNvPr>
          <p:cNvSpPr>
            <a:spLocks noGrp="1"/>
          </p:cNvSpPr>
          <p:nvPr>
            <p:ph idx="1"/>
          </p:nvPr>
        </p:nvSpPr>
        <p:spPr>
          <a:xfrm>
            <a:off x="838200" y="1338751"/>
            <a:ext cx="10515600" cy="5391658"/>
          </a:xfrm>
        </p:spPr>
        <p:txBody>
          <a:bodyPr>
            <a:noAutofit/>
          </a:bodyPr>
          <a:lstStyle/>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Introductions- please note what type of member you are &amp; if you are a YEA &amp;/or International Member for TC Activity Form (or write on sign-in sheet)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Quorum check – T. Abruzzo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&amp; Sean Gao</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8.2 Mission Statement &amp; Scope – T. Hunt</a:t>
            </a:r>
            <a:endParaRPr lang="en-US" dirty="0">
              <a:effectLst/>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Reviewed/Approve Winter Las Vegas 2026 Meeting Minutes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a:t>
            </a: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 Hunt</a:t>
            </a: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Subcommittee Reports:</a:t>
            </a:r>
          </a:p>
          <a:p>
            <a:pPr marL="1028700" lvl="1" indent="-342900">
              <a:buFontTx/>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Program – M. Rogan (Bruno)</a:t>
            </a:r>
          </a:p>
          <a:p>
            <a:pPr marL="1028700" lvl="1" indent="-342900">
              <a:buFontTx/>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Research – D. Showalter</a:t>
            </a:r>
            <a:endParaRPr lang="en-US" dirty="0">
              <a:latin typeface="Tms Rmn"/>
              <a:ea typeface="Times New Roman" panose="02020603050405020304" pitchFamily="18" charset="0"/>
              <a:cs typeface="Times New Roman" panose="02020603050405020304" pitchFamily="18" charset="0"/>
            </a:endParaRPr>
          </a:p>
          <a:p>
            <a:pPr marL="1028700" lvl="1" indent="-342900">
              <a:buFontTx/>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Handbook – J. Medina</a:t>
            </a:r>
            <a:endParaRPr lang="en-US" dirty="0">
              <a:latin typeface="Tms Rmn"/>
              <a:ea typeface="Times New Roman" panose="02020603050405020304" pitchFamily="18" charset="0"/>
              <a:cs typeface="Times New Roman" panose="02020603050405020304" pitchFamily="18" charset="0"/>
            </a:endParaRPr>
          </a:p>
          <a:p>
            <a:pPr marL="1028700" lvl="1" indent="-342900">
              <a:buFontTx/>
              <a:buChar char="◦"/>
              <a:tabLst>
                <a:tab pos="457200" algn="l"/>
                <a:tab pos="9144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Standards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 P. Johnson</a:t>
            </a: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MTG Low GWP Liaison Update – P. Johnson</a:t>
            </a:r>
            <a:endParaRPr lang="en-US" dirty="0">
              <a:effectLst/>
              <a:latin typeface="Tms Rmn"/>
              <a:ea typeface="Times New Roman" panose="02020603050405020304" pitchFamily="18" charset="0"/>
              <a:cs typeface="Times New Roman" panose="02020603050405020304" pitchFamily="18" charset="0"/>
            </a:endParaRPr>
          </a:p>
          <a:p>
            <a:pPr marR="0" lvl="0">
              <a:lnSpc>
                <a:spcPct val="90000"/>
              </a:lnSpc>
              <a:spcBef>
                <a:spcPts val="0"/>
              </a:spcBef>
              <a:spcAft>
                <a:spcPts val="0"/>
              </a:spcAft>
              <a:tabLst>
                <a:tab pos="457200" algn="l"/>
              </a:tabLst>
            </a:pPr>
            <a:endParaRPr lang="en-US" sz="1800"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7439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1AB70-162F-4323-83DE-0E779A5A1D9E}"/>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127318E4-89EF-4DCD-A2FE-42358570B227}"/>
              </a:ext>
            </a:extLst>
          </p:cNvPr>
          <p:cNvSpPr>
            <a:spLocks noGrp="1"/>
          </p:cNvSpPr>
          <p:nvPr>
            <p:ph idx="1"/>
          </p:nvPr>
        </p:nvSpPr>
        <p:spPr>
          <a:xfrm>
            <a:off x="838200" y="1338751"/>
            <a:ext cx="10515600" cy="5191003"/>
          </a:xfrm>
        </p:spPr>
        <p:txBody>
          <a:bodyPr>
            <a:noAutofit/>
          </a:bodyPr>
          <a:lstStyle/>
          <a:p>
            <a:pPr marL="342900" marR="0" lvl="0" indent="-342900">
              <a:lnSpc>
                <a:spcPct val="90000"/>
              </a:lnSpc>
              <a:buFont typeface="Arial" panose="020B0604020202020204" pitchFamily="34" charset="0"/>
              <a:buChar char="•"/>
              <a:tabLst>
                <a:tab pos="457200" algn="l"/>
                <a:tab pos="914400" algn="l"/>
              </a:tabLst>
            </a:pPr>
            <a:r>
              <a:rPr lang="en-US"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Membership &amp; Transition – </a:t>
            </a: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 Abruzzo</a:t>
            </a: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Web Master – D. Kemper</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Honors and Awards – R. Good</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 pos="9144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Chair’s Breakfast Report – T. Abruzzo</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Old Business – T. Hunt</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New Business – T. Abruzzo</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For the Good and Wellbeing ….  </a:t>
            </a:r>
            <a:endParaRPr lang="en-US" dirty="0">
              <a:latin typeface="Tms Rmn"/>
              <a:ea typeface="Times New Roman" panose="02020603050405020304" pitchFamily="18" charset="0"/>
              <a:cs typeface="Times New Roman" panose="02020603050405020304" pitchFamily="18" charset="0"/>
            </a:endParaRPr>
          </a:p>
          <a:p>
            <a:pPr marL="342900" lvl="0" indent="-342900">
              <a:buFont typeface="Arial" panose="020B0604020202020204" pitchFamily="34" charset="0"/>
              <a:buChar char="•"/>
              <a:tabLst>
                <a:tab pos="457200" algn="l"/>
              </a:tabLst>
            </a:pPr>
            <a:r>
              <a:rPr lang="en-US"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Adjourn</a:t>
            </a:r>
          </a:p>
          <a:p>
            <a:pPr marL="342900" marR="0" lvl="0" indent="-342900">
              <a:lnSpc>
                <a:spcPct val="90000"/>
              </a:lnSpc>
              <a:buFont typeface="Arial" panose="020B0604020202020204" pitchFamily="34" charset="0"/>
              <a:buChar char="•"/>
              <a:tabLst>
                <a:tab pos="457200" algn="l"/>
                <a:tab pos="914400" algn="l"/>
              </a:tabLst>
            </a:pPr>
            <a:endParaRPr lang="en-US" dirty="0">
              <a:effectLst/>
              <a:latin typeface="Tms Rmn"/>
              <a:ea typeface="Times New Roman" panose="02020603050405020304" pitchFamily="18" charset="0"/>
              <a:cs typeface="Times New Roman" panose="02020603050405020304" pitchFamily="18" charset="0"/>
            </a:endParaRPr>
          </a:p>
          <a:p>
            <a:pPr marL="342900" marR="0" lvl="0" indent="-342900">
              <a:lnSpc>
                <a:spcPct val="90000"/>
              </a:lnSpc>
              <a:spcBef>
                <a:spcPts val="0"/>
              </a:spcBef>
              <a:spcAft>
                <a:spcPts val="0"/>
              </a:spcAft>
              <a:buFont typeface="Arial" panose="020B0604020202020204" pitchFamily="34" charset="0"/>
              <a:buChar char="•"/>
              <a:tabLst>
                <a:tab pos="457200" algn="l"/>
              </a:tabLst>
            </a:pPr>
            <a:endParaRPr lang="en-US" dirty="0">
              <a:effectLst/>
              <a:latin typeface="Tms Rmn"/>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444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24BD4-3422-4041-8E66-AF7967E0CA6D}"/>
              </a:ext>
            </a:extLst>
          </p:cNvPr>
          <p:cNvSpPr>
            <a:spLocks noGrp="1"/>
          </p:cNvSpPr>
          <p:nvPr>
            <p:ph type="title"/>
          </p:nvPr>
        </p:nvSpPr>
        <p:spPr/>
        <p:txBody>
          <a:bodyPr/>
          <a:lstStyle/>
          <a:p>
            <a:r>
              <a:rPr lang="en-US" dirty="0"/>
              <a:t>Quorum Check – T Abruzzo</a:t>
            </a:r>
          </a:p>
        </p:txBody>
      </p:sp>
      <p:sp>
        <p:nvSpPr>
          <p:cNvPr id="6" name="Content Placeholder 2">
            <a:extLst>
              <a:ext uri="{FF2B5EF4-FFF2-40B4-BE49-F238E27FC236}">
                <a16:creationId xmlns:a16="http://schemas.microsoft.com/office/drawing/2014/main" id="{64C2A1E5-F6C0-2005-DD92-6AFE4C24F51A}"/>
              </a:ext>
            </a:extLst>
          </p:cNvPr>
          <p:cNvSpPr>
            <a:spLocks noGrp="1"/>
          </p:cNvSpPr>
          <p:nvPr>
            <p:ph idx="1"/>
          </p:nvPr>
        </p:nvSpPr>
        <p:spPr>
          <a:xfrm>
            <a:off x="704850" y="1454149"/>
            <a:ext cx="6506441" cy="5038725"/>
          </a:xfrm>
        </p:spPr>
        <p:txBody>
          <a:bodyPr>
            <a:normAutofit fontScale="77500" lnSpcReduction="20000"/>
          </a:bodyPr>
          <a:lstStyle/>
          <a:p>
            <a:r>
              <a:rPr lang="en-US" dirty="0"/>
              <a:t>Voting Members</a:t>
            </a:r>
          </a:p>
          <a:p>
            <a:r>
              <a:rPr lang="en-US" b="1" dirty="0"/>
              <a:t>Trent Hunt</a:t>
            </a:r>
          </a:p>
          <a:p>
            <a:r>
              <a:rPr lang="en-US" b="1" dirty="0"/>
              <a:t>Tiffany Bates Abruzzo</a:t>
            </a:r>
          </a:p>
          <a:p>
            <a:r>
              <a:rPr lang="en-US" b="1" dirty="0"/>
              <a:t>Scott MacBain (to be replaced by Sean Gao)</a:t>
            </a:r>
          </a:p>
          <a:p>
            <a:r>
              <a:rPr lang="en-US" b="1" dirty="0"/>
              <a:t>Phillip Johnson</a:t>
            </a:r>
          </a:p>
          <a:p>
            <a:r>
              <a:rPr lang="en-US" b="1" dirty="0"/>
              <a:t>Jethro Medina</a:t>
            </a:r>
          </a:p>
          <a:p>
            <a:r>
              <a:rPr lang="en-US" b="1" dirty="0"/>
              <a:t>Mark Rogan</a:t>
            </a:r>
          </a:p>
          <a:p>
            <a:r>
              <a:rPr lang="en-US" b="1" dirty="0"/>
              <a:t>Daryl Showalter</a:t>
            </a:r>
          </a:p>
          <a:p>
            <a:r>
              <a:rPr lang="en-US" b="1" dirty="0"/>
              <a:t>Dan Kemper </a:t>
            </a:r>
          </a:p>
          <a:p>
            <a:r>
              <a:rPr lang="en-US" b="1" dirty="0"/>
              <a:t>Ray Good</a:t>
            </a:r>
          </a:p>
          <a:p>
            <a:r>
              <a:rPr lang="en-US" b="1" dirty="0"/>
              <a:t>Mike Dallon</a:t>
            </a:r>
          </a:p>
          <a:p>
            <a:r>
              <a:rPr lang="en-US" b="1" dirty="0"/>
              <a:t>Chris Miller </a:t>
            </a:r>
          </a:p>
          <a:p>
            <a:r>
              <a:rPr lang="en-US" b="1" dirty="0"/>
              <a:t>Mike </a:t>
            </a:r>
            <a:r>
              <a:rPr lang="en-US" b="1" dirty="0" err="1"/>
              <a:t>Perevozchikov</a:t>
            </a:r>
            <a:endParaRPr lang="en-US" b="1" dirty="0"/>
          </a:p>
          <a:p>
            <a:r>
              <a:rPr lang="en-US" b="1" dirty="0"/>
              <a:t>Tom Watson</a:t>
            </a:r>
          </a:p>
          <a:p>
            <a:r>
              <a:rPr lang="en-US" b="1" dirty="0"/>
              <a:t>James Spalding (to be replaced by Peter Meece)</a:t>
            </a:r>
          </a:p>
          <a:p>
            <a:endParaRPr lang="en-US" b="1" dirty="0"/>
          </a:p>
          <a:p>
            <a:pPr marL="0" indent="0">
              <a:buNone/>
            </a:pPr>
            <a:endParaRPr lang="en-US" b="1" dirty="0"/>
          </a:p>
          <a:p>
            <a:endParaRPr lang="en-US" b="1" dirty="0"/>
          </a:p>
          <a:p>
            <a:endParaRPr lang="en-US" b="1" dirty="0"/>
          </a:p>
          <a:p>
            <a:pPr marL="0" indent="0">
              <a:buNone/>
            </a:pPr>
            <a:endParaRPr lang="en-US" b="1" dirty="0"/>
          </a:p>
        </p:txBody>
      </p:sp>
      <p:sp>
        <p:nvSpPr>
          <p:cNvPr id="3" name="Content Placeholder 2">
            <a:extLst>
              <a:ext uri="{FF2B5EF4-FFF2-40B4-BE49-F238E27FC236}">
                <a16:creationId xmlns:a16="http://schemas.microsoft.com/office/drawing/2014/main" id="{EBA27561-FF29-5F7C-D195-9AA03E614D0D}"/>
              </a:ext>
            </a:extLst>
          </p:cNvPr>
          <p:cNvSpPr txBox="1">
            <a:spLocks/>
          </p:cNvSpPr>
          <p:nvPr/>
        </p:nvSpPr>
        <p:spPr>
          <a:xfrm>
            <a:off x="7211291" y="2052058"/>
            <a:ext cx="4142509" cy="29563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Voting Members in attendance in person or online  </a:t>
            </a:r>
          </a:p>
          <a:p>
            <a:r>
              <a:rPr lang="en-US" dirty="0"/>
              <a:t>X Out of 14</a:t>
            </a:r>
          </a:p>
          <a:p>
            <a:endParaRPr lang="en-US" dirty="0"/>
          </a:p>
          <a:p>
            <a:r>
              <a:rPr lang="en-US" dirty="0"/>
              <a:t>(Bruno &amp; Bill Bickford added for 16 for 2026-27 year)</a:t>
            </a:r>
          </a:p>
          <a:p>
            <a:endParaRPr lang="en-US" b="1" dirty="0"/>
          </a:p>
          <a:p>
            <a:pPr marL="0" indent="0">
              <a:buFont typeface="Arial" panose="020B0604020202020204" pitchFamily="34" charset="0"/>
              <a:buNone/>
            </a:pPr>
            <a:endParaRPr lang="en-US" b="1" dirty="0"/>
          </a:p>
          <a:p>
            <a:endParaRPr lang="en-US" b="1" dirty="0"/>
          </a:p>
          <a:p>
            <a:endParaRPr lang="en-US" b="1" dirty="0"/>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260901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C7C-AF45-45E4-847D-6D1E367D9D95}"/>
              </a:ext>
            </a:extLst>
          </p:cNvPr>
          <p:cNvSpPr>
            <a:spLocks noGrp="1"/>
          </p:cNvSpPr>
          <p:nvPr>
            <p:ph type="title"/>
          </p:nvPr>
        </p:nvSpPr>
        <p:spPr/>
        <p:txBody>
          <a:bodyPr>
            <a:normAutofit fontScale="90000"/>
          </a:bodyPr>
          <a:lstStyle/>
          <a:p>
            <a:pPr algn="ctr"/>
            <a:r>
              <a:rPr lang="en-US" dirty="0"/>
              <a:t>TC8.2 Vapor Compression Cooling and</a:t>
            </a:r>
            <a:br>
              <a:rPr lang="en-US" dirty="0"/>
            </a:br>
            <a:r>
              <a:rPr lang="en-US" dirty="0"/>
              <a:t>Heat Pump Chillers Mission Statement</a:t>
            </a:r>
          </a:p>
        </p:txBody>
      </p:sp>
      <p:sp>
        <p:nvSpPr>
          <p:cNvPr id="3" name="Content Placeholder 2">
            <a:extLst>
              <a:ext uri="{FF2B5EF4-FFF2-40B4-BE49-F238E27FC236}">
                <a16:creationId xmlns:a16="http://schemas.microsoft.com/office/drawing/2014/main" id="{4971CEA2-5BEF-4962-A978-F3C6504BD17D}"/>
              </a:ext>
            </a:extLst>
          </p:cNvPr>
          <p:cNvSpPr>
            <a:spLocks noGrp="1"/>
          </p:cNvSpPr>
          <p:nvPr>
            <p:ph idx="4294967295"/>
          </p:nvPr>
        </p:nvSpPr>
        <p:spPr>
          <a:xfrm>
            <a:off x="414779" y="1504950"/>
            <a:ext cx="11378153" cy="3858902"/>
          </a:xfrm>
        </p:spPr>
        <p:txBody>
          <a:bodyPr>
            <a:normAutofit fontScale="77500" lnSpcReduction="20000"/>
          </a:bodyPr>
          <a:lstStyle/>
          <a:p>
            <a:pPr marL="0" indent="0">
              <a:buNone/>
            </a:pPr>
            <a:r>
              <a:rPr lang="en-US" dirty="0"/>
              <a:t>The Mission Statement of Technical Committee 8.2, Vapor Compression Cooling and Heat Pump Chillers is to provide world class technical expertise on all aspects of centrifugal refrigeration machines. </a:t>
            </a:r>
          </a:p>
          <a:p>
            <a:pPr marL="0" indent="0">
              <a:buNone/>
            </a:pPr>
            <a:r>
              <a:rPr lang="en-US" dirty="0"/>
              <a:t>This committee is a resource to industry, academia, and others following society protocols through seminars, standards, technical papers/articles and other presentations.</a:t>
            </a:r>
          </a:p>
          <a:p>
            <a:pPr marL="0" indent="0">
              <a:buNone/>
            </a:pPr>
            <a:endParaRPr lang="en-US" dirty="0"/>
          </a:p>
          <a:p>
            <a:pPr marL="0" indent="0">
              <a:buNone/>
            </a:pPr>
            <a:r>
              <a:rPr lang="en-US" dirty="0"/>
              <a:t>The Scope of TC 8.2 is concerned with cooling and heat pump chillers that involves centrifugal or positive displacement compressors, including those with heat exchangers, drivers, controls, split evaporators and condensers, and other accessories.</a:t>
            </a:r>
          </a:p>
          <a:p>
            <a:pPr marL="0" indent="0">
              <a:buNone/>
            </a:pPr>
            <a:endParaRPr lang="en-US" dirty="0"/>
          </a:p>
          <a:p>
            <a:pPr marL="0" indent="0">
              <a:buNone/>
            </a:pPr>
            <a:r>
              <a:rPr lang="en-US" dirty="0"/>
              <a:t>Approved/ reaffirmed</a:t>
            </a:r>
          </a:p>
          <a:p>
            <a:pPr marL="0" indent="0">
              <a:buNone/>
            </a:pPr>
            <a:endParaRPr lang="en-US" sz="2400" dirty="0"/>
          </a:p>
          <a:p>
            <a:pPr marL="0" indent="0">
              <a:buNone/>
            </a:pPr>
            <a:endParaRPr lang="en-US" sz="2400" dirty="0"/>
          </a:p>
        </p:txBody>
      </p:sp>
      <p:sp>
        <p:nvSpPr>
          <p:cNvPr id="4" name="Title 1">
            <a:extLst>
              <a:ext uri="{FF2B5EF4-FFF2-40B4-BE49-F238E27FC236}">
                <a16:creationId xmlns:a16="http://schemas.microsoft.com/office/drawing/2014/main" id="{4A8A3D42-D4E6-41D0-94BC-332B1A54957D}"/>
              </a:ext>
            </a:extLst>
          </p:cNvPr>
          <p:cNvSpPr txBox="1">
            <a:spLocks/>
          </p:cNvSpPr>
          <p:nvPr/>
        </p:nvSpPr>
        <p:spPr>
          <a:xfrm rot="21092820">
            <a:off x="824355" y="4252898"/>
            <a:ext cx="11257198" cy="6435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bg1"/>
                </a:solidFill>
                <a:latin typeface="+mj-lt"/>
                <a:ea typeface="+mj-ea"/>
                <a:cs typeface="+mj-cs"/>
              </a:defRPr>
            </a:lvl1pPr>
          </a:lstStyle>
          <a:p>
            <a:endParaRPr lang="en-US" dirty="0">
              <a:solidFill>
                <a:srgbClr val="FF0000"/>
              </a:solidFill>
            </a:endParaRPr>
          </a:p>
        </p:txBody>
      </p:sp>
    </p:spTree>
    <p:extLst>
      <p:ext uri="{BB962C8B-B14F-4D97-AF65-F5344CB8AC3E}">
        <p14:creationId xmlns:p14="http://schemas.microsoft.com/office/powerpoint/2010/main" val="2529287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E5CBF-CCC1-4E6C-8303-02001C4AD938}"/>
              </a:ext>
            </a:extLst>
          </p:cNvPr>
          <p:cNvSpPr>
            <a:spLocks noGrp="1"/>
          </p:cNvSpPr>
          <p:nvPr>
            <p:ph type="title"/>
          </p:nvPr>
        </p:nvSpPr>
        <p:spPr>
          <a:xfrm>
            <a:off x="838200" y="234950"/>
            <a:ext cx="10515600" cy="892174"/>
          </a:xfrm>
        </p:spPr>
        <p:txBody>
          <a:bodyPr>
            <a:normAutofit fontScale="90000"/>
          </a:bodyPr>
          <a:lstStyle/>
          <a:p>
            <a:r>
              <a:rPr lang="en-US" dirty="0"/>
              <a:t>Review and Approve Previous Meeting Minutes</a:t>
            </a:r>
          </a:p>
        </p:txBody>
      </p:sp>
      <p:sp>
        <p:nvSpPr>
          <p:cNvPr id="3" name="Rectangle 2">
            <a:extLst>
              <a:ext uri="{FF2B5EF4-FFF2-40B4-BE49-F238E27FC236}">
                <a16:creationId xmlns:a16="http://schemas.microsoft.com/office/drawing/2014/main" id="{7223AE66-F570-4F7E-8303-AE95B677E443}"/>
              </a:ext>
            </a:extLst>
          </p:cNvPr>
          <p:cNvSpPr/>
          <p:nvPr/>
        </p:nvSpPr>
        <p:spPr>
          <a:xfrm>
            <a:off x="356784" y="1515863"/>
            <a:ext cx="9834615" cy="1938992"/>
          </a:xfrm>
          <a:prstGeom prst="rect">
            <a:avLst/>
          </a:prstGeom>
        </p:spPr>
        <p:txBody>
          <a:bodyPr wrap="none">
            <a:spAutoFit/>
          </a:bodyPr>
          <a:lstStyle/>
          <a:p>
            <a:r>
              <a:rPr lang="en-US" sz="2400" dirty="0"/>
              <a:t>2026 Winter Vegas Hybrid Meeting Minutes- see TC 8.2 website</a:t>
            </a:r>
          </a:p>
          <a:p>
            <a:r>
              <a:rPr lang="en-US" sz="2400" dirty="0">
                <a:hlinkClick r:id="rId2"/>
              </a:rPr>
              <a:t>Documents | ASHRAE 8.2 Vapor Compression Cooling and Heat Pump Chillers</a:t>
            </a:r>
            <a:endParaRPr lang="en-US" sz="2400" dirty="0"/>
          </a:p>
          <a:p>
            <a:endParaRPr lang="en-US" sz="2400" dirty="0"/>
          </a:p>
          <a:p>
            <a:endParaRPr lang="en-US" sz="2400" dirty="0"/>
          </a:p>
          <a:p>
            <a:r>
              <a:rPr lang="en-US" sz="2400" dirty="0"/>
              <a:t>Approved?  Notes?</a:t>
            </a:r>
          </a:p>
        </p:txBody>
      </p:sp>
    </p:spTree>
    <p:extLst>
      <p:ext uri="{BB962C8B-B14F-4D97-AF65-F5344CB8AC3E}">
        <p14:creationId xmlns:p14="http://schemas.microsoft.com/office/powerpoint/2010/main" val="428702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to Bruno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a:bodyPr>
          <a:lstStyle/>
          <a:p>
            <a:r>
              <a:rPr lang="en-US" b="1" dirty="0"/>
              <a:t>Combined TC 8.02/8.01 Program Subcommittee Report</a:t>
            </a:r>
            <a:endParaRPr lang="en-US" sz="3200" b="1" dirty="0"/>
          </a:p>
          <a:p>
            <a:r>
              <a:rPr lang="en-US" u="sng" dirty="0"/>
              <a:t>Subcommittee Meeting</a:t>
            </a:r>
            <a:r>
              <a:rPr lang="en-US" dirty="0"/>
              <a:t>: June 22nd, 12-2 pm PST</a:t>
            </a:r>
            <a:endParaRPr lang="en-US" sz="3200" b="1" dirty="0"/>
          </a:p>
          <a:p>
            <a:r>
              <a:rPr lang="en-US" u="sng" dirty="0"/>
              <a:t>Attendees</a:t>
            </a:r>
            <a:r>
              <a:rPr lang="en-US" dirty="0"/>
              <a:t>:</a:t>
            </a:r>
          </a:p>
        </p:txBody>
      </p:sp>
    </p:spTree>
    <p:extLst>
      <p:ext uri="{BB962C8B-B14F-4D97-AF65-F5344CB8AC3E}">
        <p14:creationId xmlns:p14="http://schemas.microsoft.com/office/powerpoint/2010/main" val="939658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to Bruno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493838"/>
            <a:ext cx="11563350" cy="5089525"/>
          </a:xfrm>
        </p:spPr>
        <p:txBody>
          <a:bodyPr>
            <a:normAutofit fontScale="47500" lnSpcReduction="20000"/>
          </a:bodyPr>
          <a:lstStyle/>
          <a:p>
            <a:pPr lvl="0"/>
            <a:r>
              <a:rPr lang="en-US" b="1" u="sng" dirty="0"/>
              <a:t>Future Program Ideas – Beyond Austin</a:t>
            </a:r>
            <a:endParaRPr lang="en-US" dirty="0"/>
          </a:p>
          <a:p>
            <a:pPr lvl="0"/>
            <a:r>
              <a:rPr lang="en-US" dirty="0"/>
              <a:t>Electrification of Heating Chapter 2: Industrial and Healthcare Markets as well as Heat Recovery Applications – Chris Miller possible chair.(should have good jobsite data by June)   Good candidate for Track # 6; Heat Pumps, Refrigerants, and Decarbonization.</a:t>
            </a:r>
          </a:p>
          <a:p>
            <a:pPr lvl="0"/>
            <a:r>
              <a:rPr lang="en-US" dirty="0"/>
              <a:t>Electrification of various Heating Applications and the challenges of capacity modulation using different compressor types: Which applications can be served by electrification today and which ones cannot. Rick Heiden as a potential chair.  Good candidate for Track # 6: Heat Pumps, Refrigerants and Decarbonization</a:t>
            </a:r>
          </a:p>
          <a:p>
            <a:pPr lvl="0"/>
            <a:r>
              <a:rPr lang="en-US" dirty="0"/>
              <a:t>Application Issues with New Refrigerants and Indoor Chillers: Does Standard 15 (equipment room design) properly cover the flammability issue?  Phil Johnson as a potential chair.  Good candidate for Track # 2: HVAC Systems and Equipment</a:t>
            </a:r>
          </a:p>
          <a:p>
            <a:pPr lvl="0"/>
            <a:r>
              <a:rPr lang="en-US" dirty="0"/>
              <a:t>Decarbonization and District Cooling / Heating – Tiffany Abruzzo possible chair. Good candidate for Track # 6; Heat Pumps, Refrigerants, and Decarbonization.</a:t>
            </a:r>
          </a:p>
          <a:p>
            <a:pPr lvl="0"/>
            <a:r>
              <a:rPr lang="en-US" dirty="0"/>
              <a:t>Applying Centrifugal Compressors to all Chiller Types. Oil Free Centrifugal Compressors increasing efficiency of Air-Cooled Chillers. Mark Rogan possible chair. Possible speakers mentioned: Ray Good, Tom Watson, Phil Johnson. Good candidate for Track # 2: HVAC Systems and Equipment.</a:t>
            </a:r>
          </a:p>
          <a:p>
            <a:pPr lvl="0"/>
            <a:r>
              <a:rPr lang="en-US" dirty="0"/>
              <a:t>Technologies for Data Center Cooling – Air-Cooled vs Water-Cooled : Possible Cosponsors 9.9, 8.1?</a:t>
            </a:r>
          </a:p>
          <a:p>
            <a:pPr lvl="0"/>
            <a:r>
              <a:rPr lang="en-US" dirty="0"/>
              <a:t>Service, Maintenance, &amp; Troubleshooting of compressors including Scroll, Screw, Centrifugal, and Reciprocating Proposed by Joe Sanchez in </a:t>
            </a:r>
            <a:r>
              <a:rPr lang="en-US" dirty="0" err="1"/>
              <a:t>SubCommittee</a:t>
            </a:r>
            <a:r>
              <a:rPr lang="en-US" dirty="0"/>
              <a:t> meeting</a:t>
            </a:r>
          </a:p>
          <a:p>
            <a:pPr lvl="1"/>
            <a:r>
              <a:rPr lang="en-US" dirty="0"/>
              <a:t>Co-sponsored seminar from TC 1.2 on the history of the 41 series and uncertainty calculation/quantification with Jim Douglas as chair for Las Vegas. </a:t>
            </a:r>
          </a:p>
          <a:p>
            <a:pPr lvl="0"/>
            <a:r>
              <a:rPr lang="en-US" dirty="0"/>
              <a:t>Oil-free chillers, bearing technologies for oil free compressors</a:t>
            </a:r>
          </a:p>
          <a:p>
            <a:pPr lvl="0"/>
            <a:r>
              <a:rPr lang="en-US" dirty="0"/>
              <a:t>Any other topic ideas? Open to the floor</a:t>
            </a:r>
          </a:p>
          <a:p>
            <a:r>
              <a:rPr lang="en-US" b="1" dirty="0"/>
              <a:t> </a:t>
            </a:r>
            <a:endParaRPr lang="en-US" dirty="0"/>
          </a:p>
          <a:p>
            <a:endParaRPr lang="en-US" sz="1600" b="1" dirty="0"/>
          </a:p>
          <a:p>
            <a:pPr marL="0" lvl="0" indent="0" hangingPunct="0">
              <a:buNone/>
            </a:pPr>
            <a:endParaRPr lang="en-US" sz="1600" b="1" dirty="0"/>
          </a:p>
          <a:p>
            <a:pPr hangingPunct="0"/>
            <a:r>
              <a:rPr lang="en-US" sz="1600" i="1" u="sng" dirty="0"/>
              <a:t>Next Meeting</a:t>
            </a:r>
            <a:endParaRPr lang="en-US" sz="1600" dirty="0"/>
          </a:p>
        </p:txBody>
      </p:sp>
    </p:spTree>
    <p:extLst>
      <p:ext uri="{BB962C8B-B14F-4D97-AF65-F5344CB8AC3E}">
        <p14:creationId xmlns:p14="http://schemas.microsoft.com/office/powerpoint/2010/main" val="2084695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p:txBody>
          <a:bodyPr>
            <a:normAutofit fontScale="90000"/>
          </a:bodyPr>
          <a:lstStyle/>
          <a:p>
            <a:r>
              <a:rPr lang="en-US" dirty="0"/>
              <a:t>Program Subcommittee Report – Mark Rogan to Bruno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0" y="1622425"/>
            <a:ext cx="10515600" cy="4554538"/>
          </a:xfrm>
        </p:spPr>
        <p:txBody>
          <a:bodyPr>
            <a:normAutofit fontScale="92500" lnSpcReduction="20000"/>
          </a:bodyPr>
          <a:lstStyle/>
          <a:p>
            <a:pPr lvl="1"/>
            <a:r>
              <a:rPr lang="en-US" dirty="0"/>
              <a:t>For 2027 Winter Conference in Chicago, IL (Deadline Aug, 3</a:t>
            </a:r>
            <a:r>
              <a:rPr lang="en-US" baseline="30000" dirty="0"/>
              <a:t>rd</a:t>
            </a:r>
            <a:r>
              <a:rPr lang="en-US" dirty="0"/>
              <a:t>)</a:t>
            </a:r>
          </a:p>
          <a:p>
            <a:pPr lvl="2"/>
            <a:r>
              <a:rPr lang="en-US" dirty="0"/>
              <a:t>Track 1: Fundamentals and Applications (Track Chair: Jon Cohen | jonjcohen1@gmail.com)</a:t>
            </a:r>
          </a:p>
          <a:p>
            <a:pPr lvl="2"/>
            <a:r>
              <a:rPr lang="en-US" dirty="0"/>
              <a:t>Track 2: HVAC&amp;R Systems and Equipment (Track Chair: Richard </a:t>
            </a:r>
            <a:r>
              <a:rPr lang="en-US" dirty="0" err="1"/>
              <a:t>Gunpat</a:t>
            </a:r>
            <a:r>
              <a:rPr lang="en-US" dirty="0"/>
              <a:t> | richard.gunpat@gmail.com)</a:t>
            </a:r>
          </a:p>
          <a:p>
            <a:pPr lvl="2"/>
            <a:r>
              <a:rPr lang="en-US" dirty="0"/>
              <a:t>Track 3: Refrigeration &amp; Refrigerants (Track Chair: Anuj Gupta | anuj@design2occupancy.com)</a:t>
            </a:r>
          </a:p>
          <a:p>
            <a:pPr lvl="2"/>
            <a:r>
              <a:rPr lang="en-US" dirty="0"/>
              <a:t>Track 4: Research Summit (Track Chair: Haotian Liu | Haotian.liu@okstate.edu)</a:t>
            </a:r>
          </a:p>
          <a:p>
            <a:pPr lvl="2"/>
            <a:r>
              <a:rPr lang="en-US" dirty="0"/>
              <a:t>Track 5: Residential HVAC Research and Demonstration (Track Chair: Vinod </a:t>
            </a:r>
            <a:r>
              <a:rPr lang="en-US" dirty="0" err="1"/>
              <a:t>Venugopàl</a:t>
            </a:r>
            <a:r>
              <a:rPr lang="en-US" dirty="0"/>
              <a:t> | vinodpvgopal@gmail.com)</a:t>
            </a:r>
          </a:p>
          <a:p>
            <a:pPr lvl="2"/>
            <a:r>
              <a:rPr lang="en-US" dirty="0"/>
              <a:t>Track 6. Thermal Network Systems and Energy Storage (Track Chair: Dennis Alejandro | denzjac@yahoo.com)</a:t>
            </a:r>
          </a:p>
          <a:p>
            <a:pPr lvl="2"/>
            <a:r>
              <a:rPr lang="en-US" dirty="0"/>
              <a:t>Track 7. Nexus of Real and Artificial Intelligence (Track Chair: Joshua Vasudevan, </a:t>
            </a:r>
            <a:r>
              <a:rPr lang="en-US" u="sng" dirty="0">
                <a:hlinkClick r:id="rId3"/>
              </a:rPr>
              <a:t>joshuavasudevan2011@gmail.com</a:t>
            </a:r>
            <a:r>
              <a:rPr lang="en-US" dirty="0"/>
              <a:t>)</a:t>
            </a:r>
          </a:p>
          <a:p>
            <a:pPr lvl="2"/>
            <a:r>
              <a:rPr lang="en-US" dirty="0"/>
              <a:t>Track 8. Decarbonization Retrofits (Track Chair: Kevin Brown | kevin@kbsquared.net)</a:t>
            </a:r>
          </a:p>
          <a:p>
            <a:pPr lvl="2"/>
            <a:r>
              <a:rPr lang="en-US" dirty="0"/>
              <a:t>Track 9. Application Notes in Professional Practice (NA)</a:t>
            </a:r>
          </a:p>
          <a:p>
            <a:r>
              <a:rPr lang="en-US" dirty="0"/>
              <a:t> </a:t>
            </a:r>
          </a:p>
          <a:p>
            <a:pPr marL="457200" lvl="1" indent="0">
              <a:buNone/>
            </a:pPr>
            <a:endParaRPr lang="en-US" dirty="0"/>
          </a:p>
          <a:p>
            <a:pPr marL="457200" lvl="1" indent="0">
              <a:buNone/>
            </a:pPr>
            <a:endParaRPr lang="en-US" dirty="0"/>
          </a:p>
          <a:p>
            <a:endParaRPr lang="en-US" dirty="0"/>
          </a:p>
        </p:txBody>
      </p:sp>
    </p:spTree>
    <p:extLst>
      <p:ext uri="{BB962C8B-B14F-4D97-AF65-F5344CB8AC3E}">
        <p14:creationId xmlns:p14="http://schemas.microsoft.com/office/powerpoint/2010/main" val="558112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EF930-9324-A22E-75C6-36DD82B96D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13A5EB-94CA-3188-A316-B1DAB68E8214}"/>
              </a:ext>
            </a:extLst>
          </p:cNvPr>
          <p:cNvSpPr>
            <a:spLocks noGrp="1"/>
          </p:cNvSpPr>
          <p:nvPr>
            <p:ph type="title"/>
          </p:nvPr>
        </p:nvSpPr>
        <p:spPr>
          <a:xfrm>
            <a:off x="838200" y="234950"/>
            <a:ext cx="11162122"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C2683189-D86C-E573-0408-3F9410E7D2F5}"/>
              </a:ext>
            </a:extLst>
          </p:cNvPr>
          <p:cNvSpPr>
            <a:spLocks noGrp="1"/>
          </p:cNvSpPr>
          <p:nvPr>
            <p:ph idx="4294967295"/>
          </p:nvPr>
        </p:nvSpPr>
        <p:spPr>
          <a:xfrm>
            <a:off x="863600" y="1231900"/>
            <a:ext cx="11328400" cy="5129213"/>
          </a:xfrm>
        </p:spPr>
        <p:txBody>
          <a:bodyPr>
            <a:noAutofit/>
          </a:bodyPr>
          <a:lstStyle/>
          <a:p>
            <a:pPr marR="0" indent="0">
              <a:spcBef>
                <a:spcPts val="0"/>
              </a:spcBef>
              <a:spcAft>
                <a:spcPts val="0"/>
              </a:spcAft>
              <a:buNone/>
            </a:pPr>
            <a:r>
              <a:rPr lang="en-US"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Tms Rmn"/>
              <a:ea typeface="Times New Roman" panose="02020603050405020304" pitchFamily="18" charset="0"/>
              <a:cs typeface="Times New Roman" panose="02020603050405020304" pitchFamily="18" charset="0"/>
            </a:endParaRPr>
          </a:p>
          <a:p>
            <a:pPr lvl="1"/>
            <a:r>
              <a:rPr lang="en-US" dirty="0"/>
              <a:t>1879-RP – Foamability properties of LGWP refrigerants</a:t>
            </a:r>
          </a:p>
          <a:p>
            <a:pPr lvl="1"/>
            <a:r>
              <a:rPr lang="en-US" dirty="0"/>
              <a:t>1716-RP Oil Concentration of Field Installed Liquid Chillers with Flooded Type Evaporators.” </a:t>
            </a:r>
          </a:p>
          <a:p>
            <a:pPr lvl="1"/>
            <a:r>
              <a:rPr lang="en-US" dirty="0"/>
              <a:t>RP1851 – Dielectric Properties of Lower GWP Refrigerants</a:t>
            </a:r>
          </a:p>
          <a:p>
            <a:pPr lvl="1"/>
            <a:r>
              <a:rPr lang="en-US" dirty="0"/>
              <a:t>[Ready for Review] - TC 8.1 &amp; 8.2 Effects of sub-atmospheric operation with low GWP, low ambient heat pumps. Leak rates and design suggestions (Matt / Daryl to follow up)</a:t>
            </a:r>
          </a:p>
          <a:p>
            <a:pPr lvl="2"/>
            <a:r>
              <a:rPr lang="en-US" dirty="0"/>
              <a:t>System Contaminants</a:t>
            </a:r>
          </a:p>
          <a:p>
            <a:pPr lvl="2"/>
            <a:r>
              <a:rPr lang="en-US" dirty="0"/>
              <a:t>Refrigerant breakdown</a:t>
            </a:r>
          </a:p>
          <a:p>
            <a:pPr lvl="2"/>
            <a:r>
              <a:rPr lang="en-US" dirty="0"/>
              <a:t>Possibility of electrical arching in a vacuum</a:t>
            </a:r>
          </a:p>
          <a:p>
            <a:pPr lvl="2"/>
            <a:r>
              <a:rPr lang="en-US" dirty="0"/>
              <a:t>Potential for combustion in the presence of oil</a:t>
            </a:r>
          </a:p>
          <a:p>
            <a:pPr marL="0" indent="0">
              <a:spcBef>
                <a:spcPts val="0"/>
              </a:spcBef>
              <a:buNone/>
              <a:tabLst>
                <a:tab pos="914400" algn="l"/>
              </a:tabLst>
            </a:pPr>
            <a:endParaRPr lang="en-US" sz="1800" b="1"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1587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FC567-F20B-4B5E-BB8D-5A7DD6114200}"/>
              </a:ext>
            </a:extLst>
          </p:cNvPr>
          <p:cNvSpPr>
            <a:spLocks noGrp="1"/>
          </p:cNvSpPr>
          <p:nvPr>
            <p:ph type="title"/>
          </p:nvPr>
        </p:nvSpPr>
        <p:spPr>
          <a:xfrm>
            <a:off x="838200" y="234950"/>
            <a:ext cx="11171548" cy="892174"/>
          </a:xfrm>
        </p:spPr>
        <p:txBody>
          <a:bodyPr>
            <a:normAutofit fontScale="90000"/>
          </a:bodyPr>
          <a:lstStyle/>
          <a:p>
            <a:r>
              <a:rPr lang="en-US" dirty="0"/>
              <a:t>Research Subcommittee Report – Daryl Showalter (chair)</a:t>
            </a:r>
          </a:p>
        </p:txBody>
      </p:sp>
      <p:sp>
        <p:nvSpPr>
          <p:cNvPr id="3" name="Content Placeholder 2">
            <a:extLst>
              <a:ext uri="{FF2B5EF4-FFF2-40B4-BE49-F238E27FC236}">
                <a16:creationId xmlns:a16="http://schemas.microsoft.com/office/drawing/2014/main" id="{3959371E-6157-46F6-920A-2456E4ACF715}"/>
              </a:ext>
            </a:extLst>
          </p:cNvPr>
          <p:cNvSpPr>
            <a:spLocks noGrp="1"/>
          </p:cNvSpPr>
          <p:nvPr>
            <p:ph idx="4294967295"/>
          </p:nvPr>
        </p:nvSpPr>
        <p:spPr>
          <a:xfrm>
            <a:off x="731838" y="1422400"/>
            <a:ext cx="11460162" cy="5070475"/>
          </a:xfrm>
        </p:spPr>
        <p:txBody>
          <a:bodyPr>
            <a:normAutofit/>
          </a:bodyPr>
          <a:lstStyle/>
          <a:p>
            <a:pPr lvl="1"/>
            <a:r>
              <a:rPr lang="en-US" dirty="0"/>
              <a:t>New RTAR ideas:</a:t>
            </a:r>
          </a:p>
          <a:p>
            <a:pPr lvl="2"/>
            <a:r>
              <a:rPr lang="en-US" dirty="0"/>
              <a:t>TC8.2 with 8.1 Decarb in heating mode discussed </a:t>
            </a:r>
          </a:p>
          <a:p>
            <a:pPr lvl="2"/>
            <a:r>
              <a:rPr lang="en-US" dirty="0"/>
              <a:t>TC8.2 What is the limit of high temperature heat pump vs. vapor recompression? (Bruno)</a:t>
            </a:r>
          </a:p>
          <a:p>
            <a:pPr lvl="2"/>
            <a:r>
              <a:rPr lang="en-US" dirty="0"/>
              <a:t>TC 8.1 Davide &amp; Craig submitting - Assessment of Extrapolation Capabilities and Uncertainty Quantification of Multi-Refrigerant Semi-Empirical Compressor Models TC 8.1</a:t>
            </a:r>
          </a:p>
          <a:p>
            <a:pPr lvl="2"/>
            <a:r>
              <a:rPr lang="en-US" dirty="0"/>
              <a:t>TC 8.1 Extrapolation of performance mapping of multi refrigerants compressor models</a:t>
            </a:r>
          </a:p>
          <a:p>
            <a:pPr lvl="3"/>
            <a:r>
              <a:rPr lang="en-US" dirty="0"/>
              <a:t>Davide to follow up</a:t>
            </a:r>
          </a:p>
          <a:p>
            <a:endParaRPr lang="en-US" sz="2000"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1896634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523875" y="1433045"/>
            <a:ext cx="10887075" cy="45243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Refrigeration: Chapter 8 - Factory Dehydrating, Charging &amp; Testing</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2022 Last Publication: MacBain, Sanchez, Perevozchikov</a:t>
            </a:r>
          </a:p>
          <a:p>
            <a:pPr marL="1200150" lvl="2"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2026 – Vote to approve updates at TC 8.1 Meeting</a:t>
            </a:r>
          </a:p>
          <a:p>
            <a:pPr marL="1657350" lvl="3" indent="-285750">
              <a:buFont typeface="Arial" panose="020B0604020202020204" pitchFamily="34" charset="0"/>
              <a:buChar char="•"/>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Scott MacBain, Florian Simon, Andreas Josef Hoess, Haotian Liu, Jethro Medina</a:t>
            </a:r>
            <a:r>
              <a:rPr lang="en-US" sz="2000" dirty="0">
                <a:solidFill>
                  <a:prstClr val="black"/>
                </a:solidFill>
              </a:rPr>
              <a:t> </a:t>
            </a:r>
          </a:p>
          <a:p>
            <a:pPr marL="1657350" lvl="3" indent="-285750">
              <a:buFont typeface="Arial" panose="020B0604020202020204" pitchFamily="34" charset="0"/>
              <a:buChar char="•"/>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TC 8.1 &amp; 8.2</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2024 HVAC Systems &amp; Equipment: Chapter 38 and 43 – Compressors &amp; Liquid Chilling Systems</a:t>
            </a: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Chapter 38</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Compressors | </a:t>
            </a:r>
            <a:r>
              <a:rPr kumimoji="0" lang="en-US" sz="2000" b="1"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Chapter 43</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Liquid-Chilling Systems (Robert Tucker, Andreas </a:t>
            </a:r>
            <a:r>
              <a:rPr kumimoji="0" lang="en-US" sz="2000" b="0" i="0" u="none" strike="noStrike" kern="1200" cap="none" spc="0" normalizeH="0" baseline="0" noProof="0" dirty="0" err="1">
                <a:ln>
                  <a:noFill/>
                </a:ln>
                <a:solidFill>
                  <a:prstClr val="black"/>
                </a:solidFill>
                <a:effectLst/>
                <a:highlight>
                  <a:srgbClr val="00FFFF"/>
                </a:highlight>
                <a:uLnTx/>
                <a:uFillTx/>
                <a:latin typeface="Calibri" panose="020F0502020204030204"/>
                <a:ea typeface="+mn-ea"/>
                <a:cs typeface="+mn-cs"/>
              </a:rPr>
              <a:t>Hoas</a:t>
            </a:r>
            <a:r>
              <a:rPr kumimoji="0" lang="en-US" sz="2000" b="0" i="0" u="none" strike="noStrike" kern="1200" cap="none" spc="0" normalizeH="0" baseline="0" noProof="0" dirty="0">
                <a:ln>
                  <a:noFill/>
                </a:ln>
                <a:solidFill>
                  <a:prstClr val="black"/>
                </a:solidFill>
                <a:effectLst/>
                <a:highlight>
                  <a:srgbClr val="00FFFF"/>
                </a:highlight>
                <a:uLnTx/>
                <a:uFillTx/>
                <a:latin typeface="Calibri" panose="020F0502020204030204"/>
                <a:ea typeface="+mn-ea"/>
                <a:cs typeface="+mn-cs"/>
              </a:rPr>
              <a:t>, &amp; David Bradshaw will help)</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00150" marR="0" lvl="2"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2028 Next Revision – Updates due in July 2027</a:t>
            </a:r>
          </a:p>
          <a:p>
            <a:pPr marL="742950" lvl="1" indent="-285750">
              <a:buFont typeface="Arial" panose="020B0604020202020204" pitchFamily="34" charset="0"/>
              <a:buChar char="•"/>
              <a:defRPr/>
            </a:pPr>
            <a:r>
              <a:rPr lang="en-US" sz="2000" dirty="0">
                <a:solidFill>
                  <a:prstClr val="black"/>
                </a:solidFill>
                <a:latin typeface="Calibri" panose="020F0502020204030204"/>
              </a:rPr>
              <a:t>Volunteers for reviewing Chapters? Contact Jethro Medina (</a:t>
            </a:r>
            <a:r>
              <a:rPr lang="en-US" sz="2000" dirty="0">
                <a:solidFill>
                  <a:schemeClr val="accent1"/>
                </a:solidFill>
                <a:latin typeface="Calibri" panose="020F0502020204030204"/>
              </a:rPr>
              <a:t>jethro.medina@chemours.com</a:t>
            </a:r>
            <a:r>
              <a:rPr lang="en-US" sz="2000" dirty="0">
                <a:solidFill>
                  <a:prstClr val="black"/>
                </a:solidFill>
                <a:latin typeface="Calibri" panose="020F0502020204030204"/>
              </a:rPr>
              <a: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7" name="Title 6">
            <a:extLst>
              <a:ext uri="{FF2B5EF4-FFF2-40B4-BE49-F238E27FC236}">
                <a16:creationId xmlns:a16="http://schemas.microsoft.com/office/drawing/2014/main" id="{6AE93B92-BFE8-4E88-AFC5-C64D70583BCD}"/>
              </a:ext>
            </a:extLst>
          </p:cNvPr>
          <p:cNvSpPr>
            <a:spLocks noGrp="1"/>
          </p:cNvSpPr>
          <p:nvPr>
            <p:ph type="title"/>
          </p:nvPr>
        </p:nvSpPr>
        <p:spPr/>
        <p:txBody>
          <a:bodyPr>
            <a:normAutofit fontScale="90000"/>
          </a:bodyPr>
          <a:lstStyle/>
          <a:p>
            <a:r>
              <a:rPr lang="en-US" dirty="0">
                <a:solidFill>
                  <a:schemeClr val="bg1"/>
                </a:solidFill>
              </a:rPr>
              <a:t>TC 8.1 &amp; 8.2 Handbook – Jethro Medina (Chair)</a:t>
            </a:r>
          </a:p>
        </p:txBody>
      </p:sp>
    </p:spTree>
    <p:extLst>
      <p:ext uri="{BB962C8B-B14F-4D97-AF65-F5344CB8AC3E}">
        <p14:creationId xmlns:p14="http://schemas.microsoft.com/office/powerpoint/2010/main" val="40466038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dirty="0"/>
            </a:br>
            <a:r>
              <a:rPr lang="en-US" sz="2800" dirty="0"/>
              <a:t>TC 8.2 Standards Subcommittee – Phil Johnson (chair)</a:t>
            </a:r>
          </a:p>
        </p:txBody>
      </p:sp>
      <p:sp>
        <p:nvSpPr>
          <p:cNvPr id="3" name="Content Placeholder 2">
            <a:extLst>
              <a:ext uri="{FF2B5EF4-FFF2-40B4-BE49-F238E27FC236}">
                <a16:creationId xmlns:a16="http://schemas.microsoft.com/office/drawing/2014/main" id="{72E9D2BC-0DBC-4809-87E9-79238B95C55B}"/>
              </a:ext>
            </a:extLst>
          </p:cNvPr>
          <p:cNvSpPr>
            <a:spLocks noGrp="1"/>
          </p:cNvSpPr>
          <p:nvPr>
            <p:ph idx="4294967295"/>
          </p:nvPr>
        </p:nvSpPr>
        <p:spPr>
          <a:xfrm>
            <a:off x="0" y="1298575"/>
            <a:ext cx="12192000" cy="5343525"/>
          </a:xfrm>
        </p:spPr>
        <p:txBody>
          <a:bodyPr>
            <a:normAutofit fontScale="85000" lnSpcReduction="20000"/>
          </a:bodyPr>
          <a:lstStyle/>
          <a:p>
            <a:pPr marL="0" indent="0">
              <a:buNone/>
            </a:pPr>
            <a:r>
              <a:rPr lang="en-US" sz="2000" dirty="0"/>
              <a:t>TC 8.2 is the cognizant TC for:</a:t>
            </a:r>
          </a:p>
          <a:p>
            <a:pPr lvl="1"/>
            <a:r>
              <a:rPr lang="en-US" sz="2000" dirty="0"/>
              <a:t>ASHRAE </a:t>
            </a:r>
            <a:r>
              <a:rPr lang="en-US" sz="2000" b="1" dirty="0"/>
              <a:t>Standard 30-2025</a:t>
            </a:r>
            <a:r>
              <a:rPr lang="en-US" sz="2000" dirty="0"/>
              <a:t> Method of Testing Liquid Chillers</a:t>
            </a:r>
          </a:p>
          <a:p>
            <a:pPr marL="914400" lvl="2" indent="0">
              <a:buNone/>
            </a:pPr>
            <a:r>
              <a:rPr lang="en-US" sz="1800" dirty="0"/>
              <a:t>[TC 8.2 is lead; TC 8.5 is co-cognizant]</a:t>
            </a:r>
          </a:p>
          <a:p>
            <a:pPr lvl="1"/>
            <a:r>
              <a:rPr lang="en-US" sz="2000" dirty="0"/>
              <a:t>ASHRAE </a:t>
            </a:r>
            <a:r>
              <a:rPr lang="en-US" sz="2000" b="1" dirty="0"/>
              <a:t>Standard 184-2020</a:t>
            </a:r>
            <a:r>
              <a:rPr lang="en-US" sz="2000" dirty="0"/>
              <a:t> Method of Test for Field Performance of Liquid-Chilling Systems</a:t>
            </a:r>
          </a:p>
          <a:p>
            <a:pPr marL="0" indent="0">
              <a:buNone/>
            </a:pPr>
            <a:r>
              <a:rPr lang="en-US" sz="2000" dirty="0"/>
              <a:t>TC 8.2 also monitors activity for the following standards of interest to members:</a:t>
            </a:r>
          </a:p>
          <a:p>
            <a:pPr lvl="1"/>
            <a:r>
              <a:rPr lang="en-US" sz="2000" dirty="0"/>
              <a:t>ASHRAE </a:t>
            </a:r>
            <a:r>
              <a:rPr lang="en-US" sz="2000" b="1" dirty="0"/>
              <a:t>Guideline 22-2025</a:t>
            </a:r>
            <a:r>
              <a:rPr lang="en-US" sz="2000" dirty="0"/>
              <a:t> Instrumentation for Monitoring Central Chilled-Water Plant Efficiency</a:t>
            </a:r>
          </a:p>
          <a:p>
            <a:pPr marL="914400" lvl="2" indent="0">
              <a:buNone/>
            </a:pPr>
            <a:r>
              <a:rPr lang="en-US" sz="1800" dirty="0"/>
              <a:t>[TC 9.1 is cognizant]</a:t>
            </a:r>
          </a:p>
          <a:p>
            <a:pPr lvl="1"/>
            <a:r>
              <a:rPr lang="en-US" sz="2000" dirty="0"/>
              <a:t>ASHRAE </a:t>
            </a:r>
            <a:r>
              <a:rPr lang="en-US" sz="2000" b="1" dirty="0"/>
              <a:t>Standard 23-2022</a:t>
            </a:r>
            <a:r>
              <a:rPr lang="en-US" sz="2000" dirty="0"/>
              <a:t> </a:t>
            </a:r>
            <a:r>
              <a:rPr lang="en-US" sz="1600" dirty="0"/>
              <a:t>Methods for Performance Testing Positive Displacement Refrigerant Compressors and Compressor Units</a:t>
            </a:r>
          </a:p>
          <a:p>
            <a:pPr marL="914400" lvl="1" indent="0">
              <a:buNone/>
            </a:pPr>
            <a:r>
              <a:rPr lang="en-US" sz="1800" dirty="0"/>
              <a:t>[TC 8.1 is cognizant]</a:t>
            </a:r>
          </a:p>
          <a:p>
            <a:pPr marL="685800"/>
            <a:r>
              <a:rPr lang="en-US" sz="2000" dirty="0"/>
              <a:t>ASHRAE </a:t>
            </a:r>
            <a:r>
              <a:rPr lang="en-US" sz="2000" b="1" dirty="0"/>
              <a:t>Standard 90.1-2025</a:t>
            </a:r>
            <a:r>
              <a:rPr lang="en-US" sz="2000" dirty="0"/>
              <a:t> Energy Standard for Buildings Except Low-Rise Residential Buildings</a:t>
            </a:r>
          </a:p>
          <a:p>
            <a:pPr marL="914400" lvl="2" indent="0">
              <a:buNone/>
            </a:pPr>
            <a:r>
              <a:rPr lang="en-US" sz="1800" dirty="0"/>
              <a:t>[TC 7.6 is cognizant]</a:t>
            </a:r>
          </a:p>
          <a:p>
            <a:pPr marL="685800"/>
            <a:r>
              <a:rPr lang="en-US" sz="2000" dirty="0"/>
              <a:t>ASHRAE </a:t>
            </a:r>
            <a:r>
              <a:rPr lang="en-US" sz="2000" b="1" dirty="0"/>
              <a:t>Standard 196P</a:t>
            </a:r>
            <a:r>
              <a:rPr lang="en-US" sz="2000" dirty="0"/>
              <a:t> Method of Test for Measuring Refrigerant Leak Rates</a:t>
            </a:r>
          </a:p>
          <a:p>
            <a:pPr marL="914400" lvl="2" indent="0">
              <a:buNone/>
            </a:pPr>
            <a:r>
              <a:rPr lang="en-US" sz="1800" dirty="0"/>
              <a:t>[TC 3.1 is cognizant]</a:t>
            </a:r>
          </a:p>
          <a:p>
            <a:pPr lvl="1"/>
            <a:r>
              <a:rPr lang="en-US" sz="2000" dirty="0"/>
              <a:t>ASHRAE </a:t>
            </a:r>
            <a:r>
              <a:rPr lang="en-US" sz="2000" b="1" dirty="0"/>
              <a:t>Standard 205-2023</a:t>
            </a:r>
            <a:r>
              <a:rPr lang="en-US" sz="2000" dirty="0"/>
              <a:t> Representation of Performance Data for HVAC&amp;R and Other Facility Equipment</a:t>
            </a:r>
          </a:p>
          <a:p>
            <a:pPr marL="914400" lvl="2" indent="0">
              <a:buNone/>
            </a:pPr>
            <a:r>
              <a:rPr lang="en-US" sz="1800" dirty="0"/>
              <a:t>[TC 4.7 is cognizant]</a:t>
            </a:r>
          </a:p>
          <a:p>
            <a:pPr lvl="1"/>
            <a:r>
              <a:rPr lang="en-US" sz="2000" dirty="0"/>
              <a:t>ASHRAE </a:t>
            </a:r>
            <a:r>
              <a:rPr lang="en-US" sz="2000" b="1" dirty="0"/>
              <a:t>Standard 225-2020 (R2025)</a:t>
            </a:r>
            <a:r>
              <a:rPr lang="en-US" sz="1900" dirty="0"/>
              <a:t> Method for Performance Testing Centrifugal Refrigerant Compressors and Condensing Units</a:t>
            </a:r>
          </a:p>
          <a:p>
            <a:pPr marL="914400" lvl="1" indent="0">
              <a:buNone/>
            </a:pPr>
            <a:r>
              <a:rPr lang="en-US" sz="1800" dirty="0"/>
              <a:t>[TC 8.1 is cognizant]</a:t>
            </a:r>
          </a:p>
          <a:p>
            <a:pPr lvl="1"/>
            <a:r>
              <a:rPr lang="en-US" sz="2000" dirty="0"/>
              <a:t>AHRI </a:t>
            </a:r>
            <a:r>
              <a:rPr lang="en-US" sz="2000" b="1" dirty="0"/>
              <a:t>Standards 550/590|551/591-2023</a:t>
            </a:r>
            <a:r>
              <a:rPr lang="en-US" sz="2000" dirty="0"/>
              <a:t> Performance Rating of Water-chilling and  Heat Pump Water‑heating Packages using the Vapor Compression Cycle</a:t>
            </a:r>
          </a:p>
          <a:p>
            <a:pPr lvl="1"/>
            <a:r>
              <a:rPr lang="en-US" sz="2000" dirty="0"/>
              <a:t>AHRI </a:t>
            </a:r>
            <a:r>
              <a:rPr lang="en-US" sz="2000" b="1" dirty="0"/>
              <a:t>Standard 1520-2022</a:t>
            </a:r>
            <a:r>
              <a:rPr lang="en-US" sz="2000" dirty="0"/>
              <a:t> Performance Rating of Centrifugal Refrigerant Compressors</a:t>
            </a:r>
          </a:p>
          <a:p>
            <a:pPr lvl="1"/>
            <a:r>
              <a:rPr lang="en-US" sz="2000" dirty="0"/>
              <a:t>ISO TC 86 / SC 4 Testing and rating of refrigerant compressors (</a:t>
            </a:r>
            <a:r>
              <a:rPr lang="en-US" sz="2000" b="1" dirty="0"/>
              <a:t>ISO/AWI 18501, 18483, 18976</a:t>
            </a:r>
            <a:r>
              <a:rPr lang="en-US" sz="2000" dirty="0"/>
              <a:t>)</a:t>
            </a:r>
          </a:p>
        </p:txBody>
      </p:sp>
    </p:spTree>
    <p:extLst>
      <p:ext uri="{BB962C8B-B14F-4D97-AF65-F5344CB8AC3E}">
        <p14:creationId xmlns:p14="http://schemas.microsoft.com/office/powerpoint/2010/main" val="1623022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30-2025 (Nick Zupp, Chair SSPC30)</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112713" y="1365250"/>
            <a:ext cx="12079287" cy="3546475"/>
          </a:xfrm>
        </p:spPr>
        <p:txBody>
          <a:bodyPr>
            <a:normAutofit/>
          </a:bodyPr>
          <a:lstStyle/>
          <a:p>
            <a:r>
              <a:rPr lang="en-US" sz="1800" dirty="0"/>
              <a:t>2025 edition published! (incorporates Addenda a, b, c, d, f, h, i to the 2019 edition).</a:t>
            </a:r>
          </a:p>
          <a:p>
            <a:r>
              <a:rPr lang="en-US" sz="1800" dirty="0"/>
              <a:t>Now developing addenda to ASHRAE Standard 30-2025 “Method of Testing Liquid Chillers” (designated as continuous maintenance)</a:t>
            </a:r>
          </a:p>
          <a:p>
            <a:r>
              <a:rPr lang="en-US" sz="1800" dirty="0"/>
              <a:t>2025-Jun-23 SSPC 30 meeting:</a:t>
            </a:r>
          </a:p>
          <a:p>
            <a:pPr lvl="1">
              <a:buFont typeface="Calibri" panose="020F0502020204030204" pitchFamily="34" charset="0"/>
              <a:buChar char="◦"/>
            </a:pPr>
            <a:r>
              <a:rPr lang="en-US" sz="1600" dirty="0"/>
              <a:t>AHRI has a test plan to collect test data for air sampler temperature array versus air sampler with aspirating psychrometer (for developing ‘Addendum e’, for the next edition). Contract in process. Test data collection pending.</a:t>
            </a:r>
          </a:p>
          <a:p>
            <a:pPr lvl="1">
              <a:buFont typeface="Calibri" panose="020F0502020204030204" pitchFamily="34" charset="0"/>
              <a:buChar char="◦"/>
            </a:pPr>
            <a:r>
              <a:rPr lang="en-US" sz="1600" dirty="0"/>
              <a:t>Voted in Orlando to recommend a seminar in Phoenix for ‘what’s new’ in Standard 30-2025. </a:t>
            </a:r>
          </a:p>
          <a:p>
            <a:r>
              <a:rPr lang="en-US" sz="1800" dirty="0"/>
              <a:t>SSPC 30 </a:t>
            </a:r>
            <a:r>
              <a:rPr lang="en-US" sz="1800" b="1" dirty="0"/>
              <a:t>not</a:t>
            </a:r>
            <a:r>
              <a:rPr lang="en-US" sz="1800" dirty="0"/>
              <a:t> meeting in Las Vegas (2026-Feb)</a:t>
            </a:r>
          </a:p>
          <a:p>
            <a:r>
              <a:rPr lang="en-US" sz="1800" dirty="0"/>
              <a:t>Next meeting: potentially a joint meeting with AHRI Chillers STC; waiting for air sampling array test data to schedule next meeting</a:t>
            </a:r>
            <a:endParaRPr lang="en-US" sz="2000" dirty="0"/>
          </a:p>
        </p:txBody>
      </p:sp>
      <p:sp>
        <p:nvSpPr>
          <p:cNvPr id="6" name="TextBox 5">
            <a:extLst>
              <a:ext uri="{FF2B5EF4-FFF2-40B4-BE49-F238E27FC236}">
                <a16:creationId xmlns:a16="http://schemas.microsoft.com/office/drawing/2014/main" id="{3BD3B770-D33B-DE71-A5F7-2FB6B2417345}"/>
              </a:ext>
            </a:extLst>
          </p:cNvPr>
          <p:cNvSpPr txBox="1"/>
          <p:nvPr/>
        </p:nvSpPr>
        <p:spPr>
          <a:xfrm>
            <a:off x="431532" y="4705699"/>
            <a:ext cx="11328936" cy="2092881"/>
          </a:xfrm>
          <a:prstGeom prst="rect">
            <a:avLst/>
          </a:prstGeom>
          <a:noFill/>
        </p:spPr>
        <p:txBody>
          <a:bodyPr wrap="square">
            <a:spAutoFit/>
          </a:bodyPr>
          <a:lstStyle/>
          <a:p>
            <a:pPr>
              <a:lnSpc>
                <a:spcPct val="100000"/>
              </a:lnSpc>
              <a:spcBef>
                <a:spcPts val="0"/>
              </a:spcBef>
              <a:spcAft>
                <a:spcPts val="600"/>
              </a:spcAft>
            </a:pPr>
            <a:r>
              <a:rPr lang="en-US" sz="1000" b="1" i="1" dirty="0">
                <a:solidFill>
                  <a:prstClr val="black"/>
                </a:solidFill>
                <a:cs typeface="Times New Roman" panose="02020603050405020304" pitchFamily="18" charset="0"/>
              </a:rPr>
              <a:t>Addendum a</a:t>
            </a:r>
            <a:r>
              <a:rPr lang="en-US" sz="1000" dirty="0">
                <a:solidFill>
                  <a:prstClr val="black"/>
                </a:solidFill>
              </a:rPr>
              <a:t>. </a:t>
            </a:r>
            <a:r>
              <a:rPr lang="en-US" sz="1000" dirty="0"/>
              <a:t>Published in May 2020. </a:t>
            </a:r>
            <a:r>
              <a:rPr lang="en-US" sz="1000" dirty="0">
                <a:solidFill>
                  <a:prstClr val="black"/>
                </a:solidFill>
              </a:rPr>
              <a:t>Mainly clean-up including a requirement to test based on defined operating mode set points.</a:t>
            </a:r>
            <a:endParaRPr lang="en-US" sz="1000" baseline="-25000" dirty="0">
              <a:solidFill>
                <a:prstClr val="black"/>
              </a:solidFill>
            </a:endParaRPr>
          </a:p>
          <a:p>
            <a:pPr>
              <a:lnSpc>
                <a:spcPct val="100000"/>
              </a:lnSpc>
              <a:spcBef>
                <a:spcPts val="0"/>
              </a:spcBef>
              <a:spcAft>
                <a:spcPts val="600"/>
              </a:spcAft>
            </a:pPr>
            <a:r>
              <a:rPr lang="en-US" sz="1000" b="1" i="1" dirty="0">
                <a:cs typeface="Times New Roman" panose="02020603050405020304" pitchFamily="18" charset="0"/>
              </a:rPr>
              <a:t>Addendum b</a:t>
            </a:r>
            <a:r>
              <a:rPr lang="en-US" sz="1000" dirty="0"/>
              <a:t>. Published in April 2020. Mainly clean-up including clarification of </a:t>
            </a:r>
            <a:r>
              <a:rPr lang="el-GR" sz="1000" dirty="0"/>
              <a:t>Δ</a:t>
            </a:r>
            <a:r>
              <a:rPr lang="en-US" sz="1000" dirty="0" err="1"/>
              <a:t>p</a:t>
            </a:r>
            <a:r>
              <a:rPr lang="en-US" sz="1000" baseline="-25000" dirty="0" err="1"/>
              <a:t>adj</a:t>
            </a:r>
            <a:r>
              <a:rPr lang="en-US" sz="1000" dirty="0"/>
              <a:t>. Republished to add missing calibration workbook (.xlsx).</a:t>
            </a:r>
          </a:p>
          <a:p>
            <a:pPr>
              <a:lnSpc>
                <a:spcPct val="100000"/>
              </a:lnSpc>
              <a:spcBef>
                <a:spcPts val="0"/>
              </a:spcBef>
              <a:spcAft>
                <a:spcPts val="600"/>
              </a:spcAft>
            </a:pPr>
            <a:r>
              <a:rPr lang="en-US" sz="1000" b="1" i="1" dirty="0">
                <a:cs typeface="Times New Roman" panose="02020603050405020304" pitchFamily="18" charset="0"/>
              </a:rPr>
              <a:t>Addendum c</a:t>
            </a:r>
            <a:r>
              <a:rPr lang="en-US" sz="1000" dirty="0"/>
              <a:t>. Addition of adiabatic, free-cooling, and 4-pipe chillers by introduction of hybrid operating modes. APR1 Nov 2020. PPR1 public review </a:t>
            </a:r>
            <a:r>
              <a:rPr lang="en-US" sz="1000" dirty="0" err="1"/>
              <a:t>May</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Published December 2024.</a:t>
            </a:r>
          </a:p>
          <a:p>
            <a:pPr>
              <a:lnSpc>
                <a:spcPct val="100000"/>
              </a:lnSpc>
              <a:spcBef>
                <a:spcPts val="0"/>
              </a:spcBef>
              <a:spcAft>
                <a:spcPts val="600"/>
              </a:spcAft>
            </a:pPr>
            <a:r>
              <a:rPr lang="en-US" sz="1000" b="1" i="1" dirty="0">
                <a:cs typeface="Times New Roman" panose="02020603050405020304" pitchFamily="18" charset="0"/>
              </a:rPr>
              <a:t>Addendum d</a:t>
            </a:r>
            <a:r>
              <a:rPr lang="en-US" sz="1000" dirty="0"/>
              <a:t>. Published March 2024. Update to steady-state criteria.</a:t>
            </a:r>
          </a:p>
          <a:p>
            <a:pPr>
              <a:lnSpc>
                <a:spcPct val="100000"/>
              </a:lnSpc>
              <a:spcBef>
                <a:spcPts val="0"/>
              </a:spcBef>
              <a:spcAft>
                <a:spcPts val="600"/>
              </a:spcAft>
            </a:pPr>
            <a:r>
              <a:rPr lang="en-US" sz="1000" b="1" i="1" dirty="0">
                <a:cs typeface="Times New Roman" panose="02020603050405020304" pitchFamily="18" charset="0"/>
              </a:rPr>
              <a:t>Addendum e</a:t>
            </a:r>
            <a:r>
              <a:rPr lang="en-US" sz="1000" i="1" dirty="0">
                <a:cs typeface="Times New Roman" panose="02020603050405020304" pitchFamily="18" charset="0"/>
              </a:rPr>
              <a:t> (for next edition)</a:t>
            </a:r>
            <a:r>
              <a:rPr lang="en-US" sz="1000" dirty="0"/>
              <a:t>. Harmonization with AHRI 550/590, Section 4. Addition of air sampling arrays. PPR1 public review possible in late 2025 after AHRI research data collection.</a:t>
            </a:r>
          </a:p>
          <a:p>
            <a:pPr>
              <a:lnSpc>
                <a:spcPct val="100000"/>
              </a:lnSpc>
              <a:spcBef>
                <a:spcPts val="0"/>
              </a:spcBef>
              <a:spcAft>
                <a:spcPts val="600"/>
              </a:spcAft>
            </a:pPr>
            <a:r>
              <a:rPr lang="en-US" sz="1000" b="1" i="1" dirty="0">
                <a:cs typeface="Times New Roman" panose="02020603050405020304" pitchFamily="18" charset="0"/>
              </a:rPr>
              <a:t>Addendum f</a:t>
            </a:r>
            <a:r>
              <a:rPr lang="en-US" sz="1000" dirty="0"/>
              <a:t>. Published January 2023. Inclusion of AHRI 550/590, water pressure drop calculation tool.</a:t>
            </a:r>
          </a:p>
          <a:p>
            <a:pPr>
              <a:lnSpc>
                <a:spcPct val="100000"/>
              </a:lnSpc>
              <a:spcBef>
                <a:spcPts val="0"/>
              </a:spcBef>
              <a:spcAft>
                <a:spcPts val="600"/>
              </a:spcAft>
            </a:pPr>
            <a:r>
              <a:rPr lang="en-US" sz="1000" b="1" i="1" dirty="0">
                <a:cs typeface="Times New Roman" panose="02020603050405020304" pitchFamily="18" charset="0"/>
              </a:rPr>
              <a:t>Addendum g</a:t>
            </a:r>
            <a:r>
              <a:rPr lang="en-US" sz="1000" dirty="0"/>
              <a:t>. Nomenclature to use for temperature differences (keep as-is or change). Advisory Public Review </a:t>
            </a:r>
            <a:r>
              <a:rPr lang="en-US" sz="1000" dirty="0" err="1"/>
              <a:t>Jun</a:t>
            </a:r>
            <a:r>
              <a:rPr lang="en-US" sz="1000" dirty="0" err="1">
                <a:latin typeface="Times New Roman" panose="02020603050405020304" pitchFamily="18" charset="0"/>
                <a:cs typeface="Times New Roman" panose="02020603050405020304" pitchFamily="18" charset="0"/>
              </a:rPr>
              <a:t>~</a:t>
            </a:r>
            <a:r>
              <a:rPr lang="en-US" sz="1000" dirty="0" err="1"/>
              <a:t>Jul</a:t>
            </a:r>
            <a:r>
              <a:rPr lang="en-US" sz="1000" dirty="0"/>
              <a:t> 2024. Only 1 comment. SSPC30 decision to not change.</a:t>
            </a:r>
          </a:p>
          <a:p>
            <a:pPr>
              <a:lnSpc>
                <a:spcPct val="100000"/>
              </a:lnSpc>
              <a:spcBef>
                <a:spcPts val="0"/>
              </a:spcBef>
              <a:spcAft>
                <a:spcPts val="600"/>
              </a:spcAft>
            </a:pPr>
            <a:r>
              <a:rPr lang="en-US" sz="1000" b="1" i="1" dirty="0">
                <a:cs typeface="Times New Roman" panose="02020603050405020304" pitchFamily="18" charset="0"/>
              </a:rPr>
              <a:t>Addendum h</a:t>
            </a:r>
            <a:r>
              <a:rPr lang="en-US" sz="1000" dirty="0"/>
              <a:t>. Miscellaneous changes, harmonization with AHRI 550/590. PPR1 public review Nov29</a:t>
            </a:r>
            <a:r>
              <a:rPr lang="en-US" sz="1000" dirty="0">
                <a:latin typeface="Times New Roman" panose="02020603050405020304" pitchFamily="18" charset="0"/>
                <a:cs typeface="Times New Roman" panose="02020603050405020304" pitchFamily="18" charset="0"/>
              </a:rPr>
              <a:t>~</a:t>
            </a:r>
            <a:r>
              <a:rPr lang="en-US" sz="1000" dirty="0"/>
              <a:t>Dec 29 2024. One public comment received and resolved; will publish soon.</a:t>
            </a:r>
          </a:p>
          <a:p>
            <a:pPr>
              <a:lnSpc>
                <a:spcPct val="100000"/>
              </a:lnSpc>
              <a:spcBef>
                <a:spcPts val="0"/>
              </a:spcBef>
              <a:spcAft>
                <a:spcPts val="600"/>
              </a:spcAft>
            </a:pPr>
            <a:r>
              <a:rPr lang="en-US" sz="1000" b="1" i="1" dirty="0"/>
              <a:t>Addendum i</a:t>
            </a:r>
            <a:r>
              <a:rPr lang="en-US" sz="1000" dirty="0"/>
              <a:t>. TPS changes, water to liquid. PPR1 public review Oct25</a:t>
            </a:r>
            <a:r>
              <a:rPr lang="en-US" sz="1000" dirty="0">
                <a:latin typeface="Times New Roman" panose="02020603050405020304" pitchFamily="18" charset="0"/>
                <a:cs typeface="Times New Roman" panose="02020603050405020304" pitchFamily="18" charset="0"/>
              </a:rPr>
              <a:t>~</a:t>
            </a:r>
            <a:r>
              <a:rPr lang="en-US" sz="1000" dirty="0"/>
              <a:t>Nov24 2024. No public comments received. Published December 2024.</a:t>
            </a:r>
          </a:p>
        </p:txBody>
      </p:sp>
    </p:spTree>
    <p:extLst>
      <p:ext uri="{BB962C8B-B14F-4D97-AF65-F5344CB8AC3E}">
        <p14:creationId xmlns:p14="http://schemas.microsoft.com/office/powerpoint/2010/main" val="1308750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en-US" sz="2800" dirty="0"/>
              <a:t>ASHRAE Standard 184-2020 (Mark Rogan, Chair SPC 184)</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0" y="1622425"/>
            <a:ext cx="10515600" cy="4554538"/>
          </a:xfrm>
        </p:spPr>
        <p:txBody>
          <a:bodyPr>
            <a:normAutofit lnSpcReduction="10000"/>
          </a:bodyPr>
          <a:lstStyle/>
          <a:p>
            <a:r>
              <a:rPr lang="en-US" sz="2400" dirty="0"/>
              <a:t>Standard 184-2020 was published in November under periodic maintenance.</a:t>
            </a:r>
          </a:p>
          <a:p>
            <a:r>
              <a:rPr lang="en-US" sz="2400" dirty="0"/>
              <a:t>TC 8.2 decided and voted (7-0-0-1) in Tampa on 2023-Jun-26 to recommend forming a committee to revise the standard (e.g. additional work on the uncertainty calculator spreadsheet workbook). 5-year cycle would need to publish next edition by 2025 (-</a:t>
            </a:r>
            <a:r>
              <a:rPr lang="en-US" sz="2400" dirty="0" err="1"/>
              <a:t>ish</a:t>
            </a:r>
            <a:r>
              <a:rPr lang="en-US" sz="2400" dirty="0"/>
              <a:t>?), deadline to decide “withdraw, reaffirm, or revise” was 2023-Nov-30.</a:t>
            </a:r>
          </a:p>
          <a:p>
            <a:r>
              <a:rPr lang="en-US" sz="2400" dirty="0"/>
              <a:t>Periodic Maintenance Recommendation form submitted 2024-01-18. Standards Reaffirmation Subcommittee (SRS to </a:t>
            </a:r>
            <a:r>
              <a:rPr lang="en-US" sz="2400" dirty="0" err="1"/>
              <a:t>StdC</a:t>
            </a:r>
            <a:r>
              <a:rPr lang="en-US" sz="2400" dirty="0"/>
              <a:t>) approved recommendation. </a:t>
            </a:r>
            <a:r>
              <a:rPr lang="en-US" sz="2400" dirty="0" err="1"/>
              <a:t>StdC</a:t>
            </a:r>
            <a:r>
              <a:rPr lang="en-US" sz="2400" dirty="0"/>
              <a:t> approved ballot ending 2024-10-25.</a:t>
            </a:r>
          </a:p>
          <a:p>
            <a:r>
              <a:rPr lang="en-US" sz="2400" dirty="0"/>
              <a:t>Chair: </a:t>
            </a:r>
            <a:r>
              <a:rPr lang="en-US" sz="2400" dirty="0" err="1"/>
              <a:t>M.Rogan</a:t>
            </a:r>
            <a:r>
              <a:rPr lang="en-US" sz="2400" dirty="0"/>
              <a:t>. Initial SPC 184 roster approved by SPLS 2026-01-30, can now have a public call for members (can add more if needed).Planning to meet monthly between now and Austin conference.</a:t>
            </a:r>
          </a:p>
          <a:p>
            <a:endParaRPr lang="en-US" sz="2400" dirty="0"/>
          </a:p>
        </p:txBody>
      </p:sp>
    </p:spTree>
    <p:extLst>
      <p:ext uri="{BB962C8B-B14F-4D97-AF65-F5344CB8AC3E}">
        <p14:creationId xmlns:p14="http://schemas.microsoft.com/office/powerpoint/2010/main" val="29567076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Guideline 22-2025  (Daryl Showalter, Chair GPC22)</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457325"/>
            <a:ext cx="10515600" cy="4554538"/>
          </a:xfrm>
        </p:spPr>
        <p:txBody>
          <a:bodyPr>
            <a:normAutofit/>
          </a:bodyPr>
          <a:lstStyle/>
          <a:p>
            <a:r>
              <a:rPr lang="en-US" dirty="0"/>
              <a:t>ASHRAE Guideline 22-2025 “Instrumentation for Monitoring Central Chilled Water Plant Efficiency” (designated as periodic maintenance)</a:t>
            </a:r>
          </a:p>
          <a:p>
            <a:r>
              <a:rPr lang="en-US" dirty="0"/>
              <a:t>New edition recently published, supersedes the 2012 edition</a:t>
            </a:r>
          </a:p>
          <a:p>
            <a:endParaRPr lang="en-US" dirty="0"/>
          </a:p>
        </p:txBody>
      </p:sp>
    </p:spTree>
    <p:extLst>
      <p:ext uri="{BB962C8B-B14F-4D97-AF65-F5344CB8AC3E}">
        <p14:creationId xmlns:p14="http://schemas.microsoft.com/office/powerpoint/2010/main" val="402536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23 (Scott MacBain, past Chair SPC23)</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622425"/>
            <a:ext cx="10515600" cy="4554538"/>
          </a:xfrm>
        </p:spPr>
        <p:txBody>
          <a:bodyPr>
            <a:normAutofit/>
          </a:bodyPr>
          <a:lstStyle/>
          <a:p>
            <a:r>
              <a:rPr lang="en-US" dirty="0"/>
              <a:t>Standard 23-2022 published “Methods for Performance Testing Positive Displacement Refrigerant Compressors and Compressor Units”.</a:t>
            </a:r>
          </a:p>
          <a:p>
            <a:r>
              <a:rPr lang="en-US" dirty="0"/>
              <a:t>TC 8.1 is cognizant. Currently there is no SPC 23. Intentions for 5 year cycle SRS form? (reaffirm, revise, withdraw).</a:t>
            </a:r>
          </a:p>
        </p:txBody>
      </p:sp>
    </p:spTree>
    <p:extLst>
      <p:ext uri="{BB962C8B-B14F-4D97-AF65-F5344CB8AC3E}">
        <p14:creationId xmlns:p14="http://schemas.microsoft.com/office/powerpoint/2010/main" val="883220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1" y="1622424"/>
            <a:ext cx="10753725" cy="5235575"/>
          </a:xfrm>
        </p:spPr>
        <p:txBody>
          <a:bodyPr>
            <a:normAutofit/>
          </a:bodyPr>
          <a:lstStyle/>
          <a:p>
            <a:r>
              <a:rPr lang="en-US" sz="2400" dirty="0"/>
              <a:t>Staff (</a:t>
            </a:r>
            <a:r>
              <a:rPr lang="en-US" sz="2400" dirty="0" err="1"/>
              <a:t>M.Weber</a:t>
            </a:r>
            <a:r>
              <a:rPr lang="en-US" sz="2400" dirty="0"/>
              <a:t>) confirmed on 2025-06-12 that TC 8.1 is now the cognizant TC (again)</a:t>
            </a:r>
          </a:p>
          <a:p>
            <a:r>
              <a:rPr lang="en-US" sz="2400" dirty="0"/>
              <a:t>Standard 225-2020 was reaffirmed in 2025.</a:t>
            </a:r>
          </a:p>
        </p:txBody>
      </p:sp>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225-2020 (R2025)</a:t>
            </a:r>
            <a:endParaRPr lang="en-US" sz="3200" dirty="0"/>
          </a:p>
        </p:txBody>
      </p:sp>
    </p:spTree>
    <p:extLst>
      <p:ext uri="{BB962C8B-B14F-4D97-AF65-F5344CB8AC3E}">
        <p14:creationId xmlns:p14="http://schemas.microsoft.com/office/powerpoint/2010/main" val="11348552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90.1-2025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1" y="1351280"/>
            <a:ext cx="11907520" cy="509518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t>Standard 90.1-2025 includes over 70 addenda to from the 2022 version.  Publication expected in February.</a:t>
            </a:r>
          </a:p>
          <a:p>
            <a:pPr marL="0" indent="0">
              <a:buFont typeface="Arial" panose="020B0604020202020204" pitchFamily="34" charset="0"/>
              <a:buNone/>
            </a:pPr>
            <a:endParaRPr lang="en-US" sz="600" dirty="0"/>
          </a:p>
          <a:p>
            <a:pPr marL="0" indent="0">
              <a:spcBef>
                <a:spcPts val="0"/>
              </a:spcBef>
              <a:buFont typeface="Arial" panose="020B0604020202020204" pitchFamily="34" charset="0"/>
              <a:buNone/>
            </a:pPr>
            <a:r>
              <a:rPr lang="en-US" sz="1900" dirty="0">
                <a:cs typeface="Times New Roman" panose="02020603050405020304" pitchFamily="18" charset="0"/>
              </a:rPr>
              <a:t>  New addenda (when published) are available at:</a:t>
            </a:r>
          </a:p>
          <a:p>
            <a:pPr marL="0" indent="0">
              <a:spcBef>
                <a:spcPts val="0"/>
              </a:spcBef>
              <a:buFont typeface="Arial" panose="020B0604020202020204" pitchFamily="34" charset="0"/>
              <a:buNone/>
            </a:pPr>
            <a:r>
              <a:rPr lang="en-US" sz="1900" dirty="0">
                <a:cs typeface="Times New Roman" panose="02020603050405020304" pitchFamily="18" charset="0"/>
              </a:rPr>
              <a:t>   </a:t>
            </a:r>
            <a:r>
              <a:rPr lang="en-US" sz="1700" dirty="0">
                <a:cs typeface="Times New Roman" panose="02020603050405020304" pitchFamily="18" charset="0"/>
              </a:rPr>
              <a:t> 				</a:t>
            </a:r>
            <a:r>
              <a:rPr lang="en-US" sz="1300" dirty="0">
                <a:hlinkClick r:id="rId2"/>
              </a:rPr>
              <a:t> https://www.ashrae.org/technical-resources/standards-and-guidelines/standards-addenda</a:t>
            </a:r>
            <a:endParaRPr lang="en-US" sz="1300" dirty="0"/>
          </a:p>
          <a:p>
            <a:pPr marL="0" indent="0">
              <a:buFont typeface="Arial" panose="020B0604020202020204" pitchFamily="34" charset="0"/>
              <a:buNone/>
            </a:pPr>
            <a:r>
              <a:rPr lang="en-US" sz="1900" dirty="0">
                <a:cs typeface="Times New Roman" panose="02020603050405020304" pitchFamily="18" charset="0"/>
              </a:rPr>
              <a:t>  Addenda of interest (i.e. addenda to 2022 forming basis of 2025):</a:t>
            </a:r>
          </a:p>
          <a:p>
            <a:pPr lvl="1">
              <a:buFont typeface="Calibri" panose="020F0502020204030204" pitchFamily="34" charset="0"/>
              <a:buChar char="*"/>
            </a:pPr>
            <a:endParaRPr lang="en-US" sz="1900" dirty="0">
              <a:cs typeface="Times New Roman" panose="02020603050405020304" pitchFamily="18" charset="0"/>
            </a:endParaRPr>
          </a:p>
          <a:p>
            <a:pPr lvl="1">
              <a:buFont typeface="Calibri" panose="020F0502020204030204" pitchFamily="34" charset="0"/>
              <a:buChar char="*"/>
            </a:pPr>
            <a:r>
              <a:rPr lang="en-US" sz="1900" dirty="0">
                <a:cs typeface="Times New Roman" panose="02020603050405020304" pitchFamily="18" charset="0"/>
              </a:rPr>
              <a:t>L – </a:t>
            </a:r>
            <a:r>
              <a:rPr lang="en-US" sz="1900" dirty="0">
                <a:cs typeface="Times New Roman" panose="02020603050405020304" pitchFamily="18" charset="0"/>
                <a:sym typeface="Wingdings" panose="05000000000000000000" pitchFamily="2" charset="2"/>
              </a:rPr>
              <a:t>net zero operational energy emissions (NZOEE), informative appendix that jurisdictions could adopt for buildings to achieve NZOEE over 1-3 code cycles.   Includes chiller emission factors.</a:t>
            </a:r>
          </a:p>
          <a:p>
            <a:pPr lvl="1">
              <a:buFont typeface="Calibri" panose="020F0502020204030204" pitchFamily="34" charset="0"/>
              <a:buChar char="*"/>
            </a:pPr>
            <a:endParaRPr lang="en-US" sz="1900" dirty="0">
              <a:cs typeface="Times New Roman" panose="02020603050405020304" pitchFamily="18" charset="0"/>
              <a:sym typeface="Wingdings" panose="05000000000000000000" pitchFamily="2" charset="2"/>
            </a:endParaRPr>
          </a:p>
          <a:p>
            <a:pPr lvl="1">
              <a:buFont typeface="Calibri" panose="020F0502020204030204" pitchFamily="34" charset="0"/>
              <a:buChar char="*"/>
            </a:pPr>
            <a:r>
              <a:rPr lang="en-US" sz="1900" dirty="0">
                <a:cs typeface="Times New Roman" panose="02020603050405020304" pitchFamily="18" charset="0"/>
                <a:sym typeface="Wingdings" panose="05000000000000000000" pitchFamily="2" charset="2"/>
              </a:rPr>
              <a:t>AE – Unitary efficiency ratings; includes increased static and power from other operating modes and new metrics IVEC, IVHE, IVHE</a:t>
            </a:r>
            <a:r>
              <a:rPr lang="en-US" sz="1900" baseline="-25000" dirty="0">
                <a:cs typeface="Times New Roman" panose="02020603050405020304" pitchFamily="18" charset="0"/>
                <a:sym typeface="Wingdings" panose="05000000000000000000" pitchFamily="2" charset="2"/>
              </a:rPr>
              <a:t>C</a:t>
            </a:r>
          </a:p>
          <a:p>
            <a:pPr lvl="1">
              <a:buFont typeface="Calibri" panose="020F0502020204030204" pitchFamily="34" charset="0"/>
              <a:buChar char="*"/>
            </a:pPr>
            <a:r>
              <a:rPr lang="en-US" sz="1900" dirty="0">
                <a:cs typeface="Times New Roman" panose="02020603050405020304" pitchFamily="18" charset="0"/>
                <a:sym typeface="Wingdings" panose="05000000000000000000" pitchFamily="2" charset="2"/>
              </a:rPr>
              <a:t>CN – Thermal Storage Energy Credits</a:t>
            </a:r>
          </a:p>
          <a:p>
            <a:pPr marL="914400" lvl="2" indent="0">
              <a:buNone/>
            </a:pPr>
            <a:r>
              <a:rPr lang="en-US" sz="1900" dirty="0">
                <a:cs typeface="Times New Roman" panose="02020603050405020304" pitchFamily="18" charset="0"/>
                <a:sym typeface="Wingdings" panose="05000000000000000000" pitchFamily="2" charset="2"/>
              </a:rPr>
              <a:t>Added G010: HVAC Heating Energy Storage</a:t>
            </a:r>
          </a:p>
          <a:p>
            <a:pPr marL="914400" lvl="2" indent="0">
              <a:buNone/>
            </a:pPr>
            <a:r>
              <a:rPr lang="en-US" sz="1900" dirty="0">
                <a:cs typeface="Times New Roman" panose="02020603050405020304" pitchFamily="18" charset="0"/>
                <a:sym typeface="Wingdings" panose="05000000000000000000" pitchFamily="2" charset="2"/>
              </a:rPr>
              <a:t>Added multipliers for heating and cooling unit type, Note: These should not be used as the sole criterion for system type selections!</a:t>
            </a:r>
          </a:p>
          <a:p>
            <a:pPr lvl="1">
              <a:buFont typeface="Calibri" panose="020F0502020204030204" pitchFamily="34" charset="0"/>
              <a:buChar char="*"/>
            </a:pPr>
            <a:r>
              <a:rPr lang="en-US" sz="1900" dirty="0">
                <a:cs typeface="Times New Roman" panose="02020603050405020304" pitchFamily="18" charset="0"/>
              </a:rPr>
              <a:t>U – VAV Turndown – requires Multiple zone VAV airflow be capable of turning down to 15% without being limited by unit’s mechanical cooling, economizer or ventilation functions.</a:t>
            </a:r>
          </a:p>
          <a:p>
            <a:endParaRPr lang="en-US" sz="2000" dirty="0">
              <a:cs typeface="Times New Roman" panose="02020603050405020304" pitchFamily="18" charset="0"/>
            </a:endParaRPr>
          </a:p>
          <a:p>
            <a:r>
              <a:rPr lang="en-US" sz="2000" dirty="0">
                <a:cs typeface="Times New Roman" panose="02020603050405020304" pitchFamily="18" charset="0"/>
              </a:rPr>
              <a:t>Discussion topics within the 90.1 Mechanical Subcommittee of interest to this committee</a:t>
            </a:r>
          </a:p>
          <a:p>
            <a:pPr lvl="1"/>
            <a:r>
              <a:rPr lang="en-US" sz="1600" dirty="0">
                <a:cs typeface="Times New Roman" panose="02020603050405020304" pitchFamily="18" charset="0"/>
              </a:rPr>
              <a:t>Lower temperature heating water for heat pumps and boil</a:t>
            </a:r>
          </a:p>
        </p:txBody>
      </p:sp>
    </p:spTree>
    <p:extLst>
      <p:ext uri="{BB962C8B-B14F-4D97-AF65-F5344CB8AC3E}">
        <p14:creationId xmlns:p14="http://schemas.microsoft.com/office/powerpoint/2010/main" val="22981768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90.1-2028  (Rick Heiden)</a:t>
            </a:r>
            <a:endParaRPr lang="en-US" sz="3200" dirty="0"/>
          </a:p>
        </p:txBody>
      </p:sp>
      <p:sp>
        <p:nvSpPr>
          <p:cNvPr id="5" name="Content Placeholder 2">
            <a:extLst>
              <a:ext uri="{FF2B5EF4-FFF2-40B4-BE49-F238E27FC236}">
                <a16:creationId xmlns:a16="http://schemas.microsoft.com/office/drawing/2014/main" id="{73E21568-BA0D-6AE1-15F4-BB2FAB91C2D2}"/>
              </a:ext>
            </a:extLst>
          </p:cNvPr>
          <p:cNvSpPr txBox="1">
            <a:spLocks/>
          </p:cNvSpPr>
          <p:nvPr/>
        </p:nvSpPr>
        <p:spPr>
          <a:xfrm>
            <a:off x="284480" y="1351280"/>
            <a:ext cx="11907519" cy="50951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000" dirty="0">
                <a:cs typeface="Times New Roman" panose="02020603050405020304" pitchFamily="18" charset="0"/>
              </a:rPr>
              <a:t>Addenda when published are available at:</a:t>
            </a:r>
          </a:p>
          <a:p>
            <a:pPr marL="0" indent="0">
              <a:spcBef>
                <a:spcPts val="0"/>
              </a:spcBef>
              <a:buFont typeface="Arial" panose="020B0604020202020204" pitchFamily="34" charset="0"/>
              <a:buNone/>
            </a:pPr>
            <a:r>
              <a:rPr lang="en-US" sz="2000" dirty="0">
                <a:cs typeface="Times New Roman" panose="02020603050405020304" pitchFamily="18" charset="0"/>
              </a:rPr>
              <a:t>    			</a:t>
            </a:r>
            <a:r>
              <a:rPr lang="en-US" sz="1400" dirty="0">
                <a:hlinkClick r:id="rId3"/>
              </a:rPr>
              <a:t> https://www.ashrae.org/technical-resources/standards-and-guidelines/standards-addenda</a:t>
            </a:r>
            <a:endParaRPr lang="en-US" sz="1400" dirty="0"/>
          </a:p>
          <a:p>
            <a:pPr>
              <a:buFont typeface="Wingdings" panose="05000000000000000000" pitchFamily="2" charset="2"/>
              <a:buChar char="Ø"/>
            </a:pPr>
            <a:r>
              <a:rPr lang="en-US" sz="2000" dirty="0">
                <a:cs typeface="Times New Roman" panose="02020603050405020304" pitchFamily="18" charset="0"/>
              </a:rPr>
              <a:t>90.1 Mechanical Subcommittee Hydronics Working Group is developing 2028 work plan.</a:t>
            </a:r>
          </a:p>
          <a:p>
            <a:pPr marL="457200" indent="-457200">
              <a:buFont typeface="+mj-lt"/>
              <a:buAutoNum type="arabicPeriod"/>
            </a:pPr>
            <a:r>
              <a:rPr lang="en-US" sz="2000" dirty="0">
                <a:cs typeface="Times New Roman" panose="02020603050405020304" pitchFamily="18" charset="0"/>
              </a:rPr>
              <a:t>Requesting that TC 8.2 evaluate the potential for more stringent air-cooled minimum efficiencies. </a:t>
            </a:r>
          </a:p>
          <a:p>
            <a:pPr lvl="2">
              <a:buFont typeface="Wingdings" panose="05000000000000000000" pitchFamily="2" charset="2"/>
              <a:buChar char="Ø"/>
            </a:pPr>
            <a:endParaRPr lang="en-US" sz="400" dirty="0">
              <a:cs typeface="Times New Roman" panose="02020603050405020304" pitchFamily="18" charset="0"/>
            </a:endParaRPr>
          </a:p>
          <a:p>
            <a:pPr lvl="1"/>
            <a:r>
              <a:rPr lang="en-US" sz="1600" dirty="0">
                <a:cs typeface="Times New Roman" panose="02020603050405020304" pitchFamily="18" charset="0"/>
              </a:rPr>
              <a:t>12 years since last update (2010 addenda into 2013 version)</a:t>
            </a:r>
          </a:p>
          <a:p>
            <a:pPr lvl="1"/>
            <a:r>
              <a:rPr lang="en-US" sz="1600" dirty="0">
                <a:cs typeface="Times New Roman" panose="02020603050405020304" pitchFamily="18" charset="0"/>
              </a:rPr>
              <a:t>Current version, 90.1-2022 Table 6.8.1-3</a:t>
            </a:r>
          </a:p>
          <a:p>
            <a:pPr>
              <a:buFont typeface="Wingdings" panose="05000000000000000000" pitchFamily="2" charset="2"/>
              <a:buChar char="Ø"/>
            </a:pPr>
            <a:endParaRPr lang="en-US" sz="2000" dirty="0">
              <a:cs typeface="Times New Roman" panose="02020603050405020304" pitchFamily="18" charset="0"/>
            </a:endParaRPr>
          </a:p>
          <a:p>
            <a:endParaRPr lang="en-US" sz="2000" dirty="0">
              <a:cs typeface="Times New Roman" panose="02020603050405020304" pitchFamily="18" charset="0"/>
            </a:endParaRPr>
          </a:p>
          <a:p>
            <a:endParaRPr lang="en-US" sz="2000" dirty="0">
              <a:cs typeface="Times New Roman" panose="02020603050405020304" pitchFamily="18" charset="0"/>
            </a:endParaRPr>
          </a:p>
          <a:p>
            <a:endParaRPr lang="en-US" sz="2000" dirty="0">
              <a:cs typeface="Times New Roman" panose="02020603050405020304" pitchFamily="18" charset="0"/>
            </a:endParaRPr>
          </a:p>
          <a:p>
            <a:pPr lvl="1"/>
            <a:r>
              <a:rPr lang="en-US" sz="1600" dirty="0">
                <a:cs typeface="Times New Roman" panose="02020603050405020304" pitchFamily="18" charset="0"/>
              </a:rPr>
              <a:t>Experience of users/specifiers suggest industry opportunity to do better</a:t>
            </a:r>
          </a:p>
          <a:p>
            <a:pPr lvl="1"/>
            <a:r>
              <a:rPr lang="en-US" sz="1600" dirty="0">
                <a:cs typeface="Times New Roman" panose="02020603050405020304" pitchFamily="18" charset="0"/>
              </a:rPr>
              <a:t>Leverage AHRI if possible</a:t>
            </a:r>
          </a:p>
          <a:p>
            <a:pPr lvl="1"/>
            <a:endParaRPr lang="en-US" sz="600" dirty="0">
              <a:cs typeface="Times New Roman" panose="02020603050405020304" pitchFamily="18" charset="0"/>
            </a:endParaRPr>
          </a:p>
          <a:p>
            <a:pPr marL="457200" indent="-457200">
              <a:buFont typeface="+mj-lt"/>
              <a:buAutoNum type="arabicPeriod" startAt="2"/>
            </a:pPr>
            <a:r>
              <a:rPr lang="en-US" sz="2000" dirty="0">
                <a:cs typeface="Times New Roman" panose="02020603050405020304" pitchFamily="18" charset="0"/>
              </a:rPr>
              <a:t>Any additional non-standard conditions deserving of new </a:t>
            </a:r>
            <a:r>
              <a:rPr lang="en-US" sz="2000" dirty="0" err="1">
                <a:cs typeface="Times New Roman" panose="02020603050405020304" pitchFamily="18" charset="0"/>
              </a:rPr>
              <a:t>Kadj</a:t>
            </a:r>
            <a:r>
              <a:rPr lang="en-US" sz="2000" dirty="0">
                <a:cs typeface="Times New Roman" panose="02020603050405020304" pitchFamily="18" charset="0"/>
              </a:rPr>
              <a:t> or rating segmentation</a:t>
            </a:r>
          </a:p>
          <a:p>
            <a:endParaRPr lang="en-US" sz="2000" dirty="0">
              <a:cs typeface="Times New Roman" panose="02020603050405020304" pitchFamily="18" charset="0"/>
            </a:endParaRPr>
          </a:p>
          <a:p>
            <a:endParaRPr lang="en-US" sz="2000" dirty="0">
              <a:cs typeface="Times New Roman" panose="02020603050405020304" pitchFamily="18" charset="0"/>
            </a:endParaRPr>
          </a:p>
        </p:txBody>
      </p:sp>
      <p:graphicFrame>
        <p:nvGraphicFramePr>
          <p:cNvPr id="4" name="Object 3">
            <a:extLst>
              <a:ext uri="{FF2B5EF4-FFF2-40B4-BE49-F238E27FC236}">
                <a16:creationId xmlns:a16="http://schemas.microsoft.com/office/drawing/2014/main" id="{608720E5-FE85-F462-D505-743B20FF0E63}"/>
              </a:ext>
            </a:extLst>
          </p:cNvPr>
          <p:cNvGraphicFramePr>
            <a:graphicFrameLocks noChangeAspect="1"/>
          </p:cNvGraphicFramePr>
          <p:nvPr/>
        </p:nvGraphicFramePr>
        <p:xfrm>
          <a:off x="8720887" y="3036653"/>
          <a:ext cx="2361822" cy="2730220"/>
        </p:xfrm>
        <a:graphic>
          <a:graphicData uri="http://schemas.openxmlformats.org/presentationml/2006/ole">
            <mc:AlternateContent xmlns:mc="http://schemas.openxmlformats.org/markup-compatibility/2006">
              <mc:Choice xmlns:v="urn:schemas-microsoft-com:vml" Requires="v">
                <p:oleObj name="Document" r:id="rId4" imgW="7641061" imgH="8842379" progId="Word.Document.12">
                  <p:embed/>
                </p:oleObj>
              </mc:Choice>
              <mc:Fallback>
                <p:oleObj name="Document" r:id="rId4" imgW="7641061" imgH="8842379" progId="Word.Document.12">
                  <p:embed/>
                  <p:pic>
                    <p:nvPicPr>
                      <p:cNvPr id="4" name="Object 3">
                        <a:extLst>
                          <a:ext uri="{FF2B5EF4-FFF2-40B4-BE49-F238E27FC236}">
                            <a16:creationId xmlns:a16="http://schemas.microsoft.com/office/drawing/2014/main" id="{608720E5-FE85-F462-D505-743B20FF0E63}"/>
                          </a:ext>
                        </a:extLst>
                      </p:cNvPr>
                      <p:cNvPicPr/>
                      <p:nvPr/>
                    </p:nvPicPr>
                    <p:blipFill>
                      <a:blip r:embed="rId5"/>
                      <a:stretch>
                        <a:fillRect/>
                      </a:stretch>
                    </p:blipFill>
                    <p:spPr>
                      <a:xfrm>
                        <a:off x="8720887" y="3036653"/>
                        <a:ext cx="2361822" cy="2730220"/>
                      </a:xfrm>
                      <a:prstGeom prst="rect">
                        <a:avLst/>
                      </a:prstGeom>
                    </p:spPr>
                  </p:pic>
                </p:oleObj>
              </mc:Fallback>
            </mc:AlternateContent>
          </a:graphicData>
        </a:graphic>
      </p:graphicFrame>
      <p:pic>
        <p:nvPicPr>
          <p:cNvPr id="11" name="Picture 10">
            <a:extLst>
              <a:ext uri="{FF2B5EF4-FFF2-40B4-BE49-F238E27FC236}">
                <a16:creationId xmlns:a16="http://schemas.microsoft.com/office/drawing/2014/main" id="{E7004C26-491B-BC28-AE9A-888D9644837A}"/>
              </a:ext>
            </a:extLst>
          </p:cNvPr>
          <p:cNvPicPr>
            <a:picLocks noChangeAspect="1"/>
          </p:cNvPicPr>
          <p:nvPr/>
        </p:nvPicPr>
        <p:blipFill>
          <a:blip r:embed="rId6"/>
          <a:stretch>
            <a:fillRect/>
          </a:stretch>
        </p:blipFill>
        <p:spPr>
          <a:xfrm>
            <a:off x="838200" y="3695673"/>
            <a:ext cx="6773397" cy="1412181"/>
          </a:xfrm>
          <a:prstGeom prst="rect">
            <a:avLst/>
          </a:prstGeom>
        </p:spPr>
      </p:pic>
      <p:sp>
        <p:nvSpPr>
          <p:cNvPr id="6" name="Star: 10 Points 5">
            <a:extLst>
              <a:ext uri="{FF2B5EF4-FFF2-40B4-BE49-F238E27FC236}">
                <a16:creationId xmlns:a16="http://schemas.microsoft.com/office/drawing/2014/main" id="{213077E7-49F3-72D5-8A58-06EC2C4E1C47}"/>
              </a:ext>
            </a:extLst>
          </p:cNvPr>
          <p:cNvSpPr/>
          <p:nvPr/>
        </p:nvSpPr>
        <p:spPr>
          <a:xfrm>
            <a:off x="7924800" y="-17781"/>
            <a:ext cx="2946400" cy="1369061"/>
          </a:xfrm>
          <a:prstGeom prst="star10">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t>Any update from TC 8.2 to 90.1 here?</a:t>
            </a:r>
          </a:p>
        </p:txBody>
      </p:sp>
    </p:spTree>
    <p:extLst>
      <p:ext uri="{BB962C8B-B14F-4D97-AF65-F5344CB8AC3E}">
        <p14:creationId xmlns:p14="http://schemas.microsoft.com/office/powerpoint/2010/main" val="1080032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0FB4A-BC1E-4216-9CC5-8F406D6D6258}"/>
              </a:ext>
            </a:extLst>
          </p:cNvPr>
          <p:cNvSpPr>
            <a:spLocks noGrp="1"/>
          </p:cNvSpPr>
          <p:nvPr>
            <p:ph type="title"/>
          </p:nvPr>
        </p:nvSpPr>
        <p:spPr/>
        <p:txBody>
          <a:bodyPr>
            <a:normAutofit fontScale="90000"/>
          </a:bodyPr>
          <a:lstStyle/>
          <a:p>
            <a:r>
              <a:rPr lang="en-US" b="1" dirty="0"/>
              <a:t>Standards Report</a:t>
            </a:r>
            <a:br>
              <a:rPr lang="en-US" dirty="0"/>
            </a:br>
            <a:r>
              <a:rPr lang="en-US" sz="2800" dirty="0"/>
              <a:t>ASHRAE Standard 196P (Phil Johnson, Chair SPC 196P)</a:t>
            </a:r>
            <a:endParaRPr lang="en-US" sz="3200" dirty="0"/>
          </a:p>
        </p:txBody>
      </p:sp>
      <p:sp>
        <p:nvSpPr>
          <p:cNvPr id="3" name="Content Placeholder 2">
            <a:extLst>
              <a:ext uri="{FF2B5EF4-FFF2-40B4-BE49-F238E27FC236}">
                <a16:creationId xmlns:a16="http://schemas.microsoft.com/office/drawing/2014/main" id="{6C62C9C5-0745-408D-AC85-18FFC3FAB6F0}"/>
              </a:ext>
            </a:extLst>
          </p:cNvPr>
          <p:cNvSpPr>
            <a:spLocks noGrp="1"/>
          </p:cNvSpPr>
          <p:nvPr>
            <p:ph idx="4294967295"/>
          </p:nvPr>
        </p:nvSpPr>
        <p:spPr>
          <a:xfrm>
            <a:off x="0" y="1552575"/>
            <a:ext cx="10515600" cy="4351338"/>
          </a:xfrm>
        </p:spPr>
        <p:txBody>
          <a:bodyPr>
            <a:normAutofit/>
          </a:bodyPr>
          <a:lstStyle/>
          <a:p>
            <a:r>
              <a:rPr lang="en-US" dirty="0"/>
              <a:t>Developing new document ASHRAE Standard 196 “Method of Test for Measuring Refrigerant Leak Rates”</a:t>
            </a:r>
          </a:p>
          <a:p>
            <a:r>
              <a:rPr lang="en-US" dirty="0"/>
              <a:t>As of 2023-Jun (Tampa), have reached consensus on resolving a fundamental question with the measurement method (under what range of conditions are ideal gas assumptions sufficiently valid), now need to implement the changes into the draft (and propagate changes into the examples in the informative appendices)</a:t>
            </a:r>
          </a:p>
          <a:p>
            <a:r>
              <a:rPr lang="en-US" dirty="0"/>
              <a:t>Committee expecting to have PPR1 around Q2 CY2026</a:t>
            </a:r>
          </a:p>
          <a:p>
            <a:endParaRPr lang="en-US" dirty="0"/>
          </a:p>
        </p:txBody>
      </p:sp>
    </p:spTree>
    <p:extLst>
      <p:ext uri="{BB962C8B-B14F-4D97-AF65-F5344CB8AC3E}">
        <p14:creationId xmlns:p14="http://schemas.microsoft.com/office/powerpoint/2010/main" val="25053414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54A76-50C3-4E0A-AB61-B3E45323D89D}"/>
              </a:ext>
            </a:extLst>
          </p:cNvPr>
          <p:cNvSpPr>
            <a:spLocks noGrp="1"/>
          </p:cNvSpPr>
          <p:nvPr>
            <p:ph type="title"/>
          </p:nvPr>
        </p:nvSpPr>
        <p:spPr/>
        <p:txBody>
          <a:bodyPr>
            <a:normAutofit fontScale="90000"/>
          </a:bodyPr>
          <a:lstStyle/>
          <a:p>
            <a:r>
              <a:rPr lang="en-US" b="1" dirty="0"/>
              <a:t>Standards Report</a:t>
            </a:r>
            <a:br>
              <a:rPr lang="en-US" b="1" dirty="0"/>
            </a:br>
            <a:r>
              <a:rPr lang="en-US" sz="2800" dirty="0"/>
              <a:t>AHRI Standard 1520 (Matt Cambio)</a:t>
            </a:r>
          </a:p>
        </p:txBody>
      </p:sp>
      <p:sp>
        <p:nvSpPr>
          <p:cNvPr id="8" name="TextBox 7">
            <a:extLst>
              <a:ext uri="{FF2B5EF4-FFF2-40B4-BE49-F238E27FC236}">
                <a16:creationId xmlns:a16="http://schemas.microsoft.com/office/drawing/2014/main" id="{D2EF17D8-FACA-463B-8BB9-22EBEE17AAA3}"/>
              </a:ext>
            </a:extLst>
          </p:cNvPr>
          <p:cNvSpPr txBox="1"/>
          <p:nvPr/>
        </p:nvSpPr>
        <p:spPr>
          <a:xfrm>
            <a:off x="838200" y="4318191"/>
            <a:ext cx="9159240" cy="2031325"/>
          </a:xfrm>
          <a:prstGeom prst="rect">
            <a:avLst/>
          </a:prstGeom>
          <a:noFill/>
        </p:spPr>
        <p:txBody>
          <a:bodyPr wrap="square" rtlCol="0">
            <a:spAutoFit/>
          </a:bodyPr>
          <a:lstStyle/>
          <a:p>
            <a:r>
              <a:rPr lang="en-US" b="1" dirty="0"/>
              <a:t>Additional Notes:</a:t>
            </a:r>
            <a:endParaRPr lang="en-US" dirty="0"/>
          </a:p>
          <a:p>
            <a:pPr marL="285750" indent="-285750">
              <a:buFont typeface="Arial" panose="020B0604020202020204" pitchFamily="34" charset="0"/>
              <a:buChar char="•"/>
            </a:pPr>
            <a:r>
              <a:rPr lang="en-US" dirty="0"/>
              <a:t>Reference to ASHRAE 225, </a:t>
            </a:r>
            <a:r>
              <a:rPr lang="en-US" i="1" dirty="0"/>
              <a:t>Methods for Performance Testing Centrifugal Refrigerant Compressors and Condensing Units</a:t>
            </a:r>
          </a:p>
          <a:p>
            <a:pPr marL="285750" indent="-285750">
              <a:buFont typeface="Arial" panose="020B0604020202020204" pitchFamily="34" charset="0"/>
              <a:buChar char="•"/>
            </a:pPr>
            <a:r>
              <a:rPr lang="en-US" dirty="0"/>
              <a:t>Similar format to AHRI 540, </a:t>
            </a:r>
            <a:r>
              <a:rPr lang="en-US" i="1" dirty="0"/>
              <a:t>Performance Rating of Positive Displacement Refrigerant Compressors and Compressor Units</a:t>
            </a:r>
          </a:p>
          <a:p>
            <a:pPr marL="285750" indent="-285750">
              <a:buFont typeface="Arial" panose="020B0604020202020204" pitchFamily="34" charset="0"/>
              <a:buChar char="•"/>
            </a:pPr>
            <a:r>
              <a:rPr lang="en-US" dirty="0"/>
              <a:t>AHRI Compressor Standards Technical Committee will maintain the standard (responsible for a total of 7 standards including </a:t>
            </a:r>
            <a:r>
              <a:rPr lang="en-US"/>
              <a:t>1520)</a:t>
            </a:r>
            <a:endParaRPr lang="en-US" dirty="0"/>
          </a:p>
        </p:txBody>
      </p:sp>
      <p:sp>
        <p:nvSpPr>
          <p:cNvPr id="9" name="TextBox 8">
            <a:extLst>
              <a:ext uri="{FF2B5EF4-FFF2-40B4-BE49-F238E27FC236}">
                <a16:creationId xmlns:a16="http://schemas.microsoft.com/office/drawing/2014/main" id="{FE2FB5AD-631A-4487-A8AA-A3711D6887F1}"/>
              </a:ext>
            </a:extLst>
          </p:cNvPr>
          <p:cNvSpPr txBox="1"/>
          <p:nvPr/>
        </p:nvSpPr>
        <p:spPr>
          <a:xfrm>
            <a:off x="838200" y="1417060"/>
            <a:ext cx="10132792" cy="2862322"/>
          </a:xfrm>
          <a:prstGeom prst="rect">
            <a:avLst/>
          </a:prstGeom>
          <a:noFill/>
        </p:spPr>
        <p:txBody>
          <a:bodyPr wrap="square" rtlCol="0">
            <a:spAutoFit/>
          </a:bodyPr>
          <a:lstStyle/>
          <a:p>
            <a:r>
              <a:rPr lang="en-US" b="1" dirty="0"/>
              <a:t>(Must finalize 225 1</a:t>
            </a:r>
            <a:r>
              <a:rPr lang="en-US" b="1" baseline="30000" dirty="0"/>
              <a:t>st</a:t>
            </a:r>
            <a:r>
              <a:rPr lang="en-US" b="1" dirty="0"/>
              <a:t> )</a:t>
            </a:r>
          </a:p>
          <a:p>
            <a:endParaRPr lang="en-US" b="1" dirty="0"/>
          </a:p>
          <a:p>
            <a:r>
              <a:rPr lang="en-US" b="1" dirty="0"/>
              <a:t>AHRI Standard 1520-2022, </a:t>
            </a:r>
            <a:r>
              <a:rPr lang="en-US" b="1" i="1" dirty="0"/>
              <a:t>Performance Rating of Centrifugal Refrigerant Compressors</a:t>
            </a:r>
          </a:p>
          <a:p>
            <a:pPr marL="285750" indent="-285750">
              <a:buFont typeface="Arial" panose="020B0604020202020204" pitchFamily="34" charset="0"/>
              <a:buChar char="•"/>
            </a:pPr>
            <a:r>
              <a:rPr lang="en-US" dirty="0"/>
              <a:t>This standard provides a rating method for centrifugal compressors and a calculation method to compare centrifugal compressors with positive displacement compressors. </a:t>
            </a: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effectLst/>
                <a:latin typeface="Calibri" panose="020F0502020204030204" pitchFamily="34" charset="0"/>
                <a:ea typeface="Times New Roman" panose="02020603050405020304" pitchFamily="18" charset="0"/>
              </a:rPr>
              <a:t>A </a:t>
            </a:r>
            <a:r>
              <a:rPr lang="en-US" sz="1800" strike="sngStrike" dirty="0" err="1">
                <a:effectLst/>
                <a:latin typeface="Calibri" panose="020F0502020204030204" pitchFamily="34" charset="0"/>
                <a:ea typeface="Times New Roman" panose="02020603050405020304" pitchFamily="18" charset="0"/>
              </a:rPr>
              <a:t>MatLab</a:t>
            </a:r>
            <a:r>
              <a:rPr lang="en-US" sz="1800" dirty="0">
                <a:effectLst/>
                <a:latin typeface="Calibri" panose="020F0502020204030204" pitchFamily="34" charset="0"/>
                <a:ea typeface="Times New Roman" panose="02020603050405020304" pitchFamily="18" charset="0"/>
              </a:rPr>
              <a:t> </a:t>
            </a:r>
            <a:r>
              <a:rPr lang="en-US" sz="1800" u="sng" dirty="0">
                <a:effectLst/>
                <a:latin typeface="Calibri" panose="020F0502020204030204" pitchFamily="34" charset="0"/>
                <a:ea typeface="Times New Roman" panose="02020603050405020304" pitchFamily="18" charset="0"/>
              </a:rPr>
              <a:t>open-source</a:t>
            </a:r>
            <a:r>
              <a:rPr lang="en-US" sz="1800" dirty="0">
                <a:effectLst/>
                <a:latin typeface="Calibri" panose="020F0502020204030204" pitchFamily="34" charset="0"/>
                <a:ea typeface="Times New Roman" panose="02020603050405020304" pitchFamily="18" charset="0"/>
              </a:rPr>
              <a:t> tool is being created by Purdue for reading data and calculating performance as well as comparisons with positive displacement compressor 10 coefficient model</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It is probable that a WG will be formed to review the standard to see how it’s working.</a:t>
            </a:r>
          </a:p>
          <a:p>
            <a:pPr marL="342900" marR="0" lvl="0" indent="-342900">
              <a:spcBef>
                <a:spcPts val="0"/>
              </a:spcBef>
              <a:spcAft>
                <a:spcPts val="0"/>
              </a:spcAft>
              <a:buSzPts val="1000"/>
              <a:buFont typeface="Symbol" panose="05050102010706020507" pitchFamily="18" charset="2"/>
              <a:buChar char=""/>
              <a:tabLst>
                <a:tab pos="457200" algn="l"/>
              </a:tabLst>
            </a:pPr>
            <a:r>
              <a:rPr lang="en-US" dirty="0">
                <a:latin typeface="Calibri" panose="020F0502020204030204" pitchFamily="34" charset="0"/>
              </a:rPr>
              <a:t>Would like to encourage use of the standard and participation in the next WG.</a:t>
            </a: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809283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5B9F5-8B8B-4581-B031-49D5F5CAAC3E}"/>
              </a:ext>
            </a:extLst>
          </p:cNvPr>
          <p:cNvSpPr>
            <a:spLocks noGrp="1"/>
          </p:cNvSpPr>
          <p:nvPr>
            <p:ph type="title"/>
          </p:nvPr>
        </p:nvSpPr>
        <p:spPr/>
        <p:txBody>
          <a:bodyPr>
            <a:normAutofit fontScale="90000"/>
          </a:bodyPr>
          <a:lstStyle/>
          <a:p>
            <a:r>
              <a:rPr lang="en-US" b="1" dirty="0"/>
              <a:t>Standards Report</a:t>
            </a:r>
            <a:br>
              <a:rPr lang="en-US" b="1" dirty="0"/>
            </a:br>
            <a:r>
              <a:rPr lang="pt-BR" sz="2800" dirty="0"/>
              <a:t>ISO/TC 86/SC 4</a:t>
            </a:r>
            <a:r>
              <a:rPr lang="en-US" sz="2800" dirty="0"/>
              <a:t> (Justin Prosser)</a:t>
            </a:r>
          </a:p>
        </p:txBody>
      </p:sp>
      <p:sp>
        <p:nvSpPr>
          <p:cNvPr id="3" name="Content Placeholder 2">
            <a:extLst>
              <a:ext uri="{FF2B5EF4-FFF2-40B4-BE49-F238E27FC236}">
                <a16:creationId xmlns:a16="http://schemas.microsoft.com/office/drawing/2014/main" id="{83A13B8B-FE1B-4174-B17E-4A817AF28894}"/>
              </a:ext>
            </a:extLst>
          </p:cNvPr>
          <p:cNvSpPr>
            <a:spLocks noGrp="1"/>
          </p:cNvSpPr>
          <p:nvPr>
            <p:ph idx="4294967295"/>
          </p:nvPr>
        </p:nvSpPr>
        <p:spPr>
          <a:xfrm>
            <a:off x="568325" y="1289050"/>
            <a:ext cx="11623675" cy="5126038"/>
          </a:xfrm>
        </p:spPr>
        <p:txBody>
          <a:bodyPr>
            <a:normAutofit/>
          </a:bodyPr>
          <a:lstStyle/>
          <a:p>
            <a:pPr marL="0" indent="0">
              <a:lnSpc>
                <a:spcPct val="100000"/>
              </a:lnSpc>
              <a:spcBef>
                <a:spcPts val="0"/>
              </a:spcBef>
              <a:spcAft>
                <a:spcPts val="600"/>
              </a:spcAft>
              <a:buNone/>
            </a:pPr>
            <a:r>
              <a:rPr lang="en-US" sz="1600" b="1" dirty="0"/>
              <a:t>TC 86: </a:t>
            </a:r>
            <a:r>
              <a:rPr lang="en-US" sz="1600" dirty="0"/>
              <a:t>Refrigeration and air-conditioning, </a:t>
            </a:r>
          </a:p>
          <a:p>
            <a:pPr marL="0" indent="0">
              <a:lnSpc>
                <a:spcPct val="100000"/>
              </a:lnSpc>
              <a:spcBef>
                <a:spcPts val="0"/>
              </a:spcBef>
              <a:spcAft>
                <a:spcPts val="600"/>
              </a:spcAft>
              <a:buNone/>
            </a:pPr>
            <a:r>
              <a:rPr lang="en-US" sz="1600" b="1" dirty="0"/>
              <a:t>SC 4: </a:t>
            </a:r>
            <a:r>
              <a:rPr lang="en-US" sz="1600" dirty="0"/>
              <a:t>Testing and Rating of refrigerant compressors</a:t>
            </a:r>
          </a:p>
          <a:p>
            <a:pPr marL="0" indent="0">
              <a:lnSpc>
                <a:spcPct val="100000"/>
              </a:lnSpc>
              <a:spcBef>
                <a:spcPts val="0"/>
              </a:spcBef>
              <a:spcAft>
                <a:spcPts val="600"/>
              </a:spcAft>
              <a:buNone/>
            </a:pPr>
            <a:endParaRPr lang="en-US" sz="1600" b="1" dirty="0"/>
          </a:p>
          <a:p>
            <a:pPr marL="0" indent="0">
              <a:lnSpc>
                <a:spcPct val="100000"/>
              </a:lnSpc>
              <a:spcBef>
                <a:spcPts val="0"/>
              </a:spcBef>
              <a:spcAft>
                <a:spcPts val="600"/>
              </a:spcAft>
              <a:buNone/>
            </a:pPr>
            <a:r>
              <a:rPr lang="en-US" sz="1600" b="1" dirty="0"/>
              <a:t>WG2: </a:t>
            </a:r>
            <a:r>
              <a:rPr lang="en-US" sz="1600" dirty="0"/>
              <a:t>ISO 18501, </a:t>
            </a:r>
            <a:r>
              <a:rPr lang="en-US" sz="1600" i="1" dirty="0"/>
              <a:t>Positive displacement refrigerant compressor </a:t>
            </a:r>
            <a:r>
              <a:rPr lang="en-US" sz="1600" dirty="0"/>
              <a:t>(harmonizing: AHRI 540, EN 12900)</a:t>
            </a:r>
          </a:p>
          <a:p>
            <a:pPr marL="0" indent="0">
              <a:lnSpc>
                <a:spcPct val="100000"/>
              </a:lnSpc>
              <a:spcBef>
                <a:spcPts val="0"/>
              </a:spcBef>
              <a:spcAft>
                <a:spcPts val="600"/>
              </a:spcAft>
              <a:buNone/>
            </a:pPr>
            <a:r>
              <a:rPr lang="en-US" sz="1600" dirty="0">
                <a:solidFill>
                  <a:srgbClr val="FF0000"/>
                </a:solidFill>
              </a:rPr>
              <a:t>Published 2025-03</a:t>
            </a:r>
          </a:p>
          <a:p>
            <a:pPr marL="0" indent="0">
              <a:lnSpc>
                <a:spcPct val="100000"/>
              </a:lnSpc>
              <a:spcBef>
                <a:spcPts val="0"/>
              </a:spcBef>
              <a:spcAft>
                <a:spcPts val="600"/>
              </a:spcAft>
              <a:buNone/>
            </a:pPr>
            <a:endParaRPr lang="en-US" sz="1600" b="1" dirty="0"/>
          </a:p>
          <a:p>
            <a:pPr marL="0" indent="0">
              <a:lnSpc>
                <a:spcPct val="100000"/>
              </a:lnSpc>
              <a:spcBef>
                <a:spcPts val="0"/>
              </a:spcBef>
              <a:spcAft>
                <a:spcPts val="600"/>
              </a:spcAft>
              <a:buNone/>
            </a:pPr>
            <a:r>
              <a:rPr lang="en-US" sz="1600" b="1" dirty="0"/>
              <a:t>WG3: </a:t>
            </a:r>
            <a:r>
              <a:rPr lang="en-US" sz="1600" dirty="0"/>
              <a:t>ISO 18483, </a:t>
            </a:r>
            <a:r>
              <a:rPr lang="en-US" sz="1600" i="1" dirty="0"/>
              <a:t>Centrifugal refrigerant compressor </a:t>
            </a:r>
            <a:r>
              <a:rPr lang="en-US" sz="1600" dirty="0"/>
              <a:t>(harmonizing: AHRI 1520)</a:t>
            </a:r>
          </a:p>
          <a:p>
            <a:pPr marL="0" indent="0">
              <a:lnSpc>
                <a:spcPct val="100000"/>
              </a:lnSpc>
              <a:spcBef>
                <a:spcPts val="0"/>
              </a:spcBef>
              <a:spcAft>
                <a:spcPts val="600"/>
              </a:spcAft>
              <a:buNone/>
            </a:pPr>
            <a:r>
              <a:rPr lang="en-US" sz="1600" dirty="0">
                <a:solidFill>
                  <a:srgbClr val="FF0000"/>
                </a:solidFill>
              </a:rPr>
              <a:t>Published 2025-04</a:t>
            </a:r>
          </a:p>
          <a:p>
            <a:pPr marL="0" indent="0">
              <a:lnSpc>
                <a:spcPct val="100000"/>
              </a:lnSpc>
              <a:spcBef>
                <a:spcPts val="0"/>
              </a:spcBef>
              <a:spcAft>
                <a:spcPts val="600"/>
              </a:spcAft>
              <a:buNone/>
            </a:pPr>
            <a:endParaRPr lang="en-US" sz="1600" dirty="0"/>
          </a:p>
          <a:p>
            <a:pPr marL="0" indent="0">
              <a:lnSpc>
                <a:spcPct val="100000"/>
              </a:lnSpc>
              <a:spcBef>
                <a:spcPts val="0"/>
              </a:spcBef>
              <a:spcAft>
                <a:spcPts val="600"/>
              </a:spcAft>
              <a:buNone/>
            </a:pPr>
            <a:r>
              <a:rPr lang="en-US" sz="1600" b="1" dirty="0"/>
              <a:t>WG4: </a:t>
            </a:r>
            <a:r>
              <a:rPr lang="en-US" sz="1600" dirty="0"/>
              <a:t>ISO 18976, </a:t>
            </a:r>
            <a:r>
              <a:rPr lang="en-US" sz="1600" i="1" dirty="0"/>
              <a:t>Testing of refrigerant compressors </a:t>
            </a:r>
            <a:r>
              <a:rPr lang="en-US" sz="1600" dirty="0"/>
              <a:t>(harmonizing: ASHRAE 23 &amp; 225, EN 13771-1, and withdrawn version of ISO 917)</a:t>
            </a:r>
          </a:p>
          <a:p>
            <a:pPr marL="0" indent="0">
              <a:lnSpc>
                <a:spcPct val="100000"/>
              </a:lnSpc>
              <a:spcBef>
                <a:spcPts val="0"/>
              </a:spcBef>
              <a:spcAft>
                <a:spcPts val="600"/>
              </a:spcAft>
              <a:buNone/>
            </a:pPr>
            <a:r>
              <a:rPr lang="en-US" sz="1600" dirty="0">
                <a:solidFill>
                  <a:srgbClr val="FF0000"/>
                </a:solidFill>
              </a:rPr>
              <a:t>Published 2026-01</a:t>
            </a:r>
          </a:p>
        </p:txBody>
      </p:sp>
      <p:sp>
        <p:nvSpPr>
          <p:cNvPr id="6" name="TextBox 5">
            <a:extLst>
              <a:ext uri="{FF2B5EF4-FFF2-40B4-BE49-F238E27FC236}">
                <a16:creationId xmlns:a16="http://schemas.microsoft.com/office/drawing/2014/main" id="{55717453-5E78-40EB-A729-64B468F8650D}"/>
              </a:ext>
            </a:extLst>
          </p:cNvPr>
          <p:cNvSpPr txBox="1"/>
          <p:nvPr/>
        </p:nvSpPr>
        <p:spPr>
          <a:xfrm>
            <a:off x="10010775" y="-1"/>
            <a:ext cx="2181225" cy="1243584"/>
          </a:xfrm>
          <a:prstGeom prst="rect">
            <a:avLst/>
          </a:prstGeom>
          <a:solidFill>
            <a:schemeClr val="bg2">
              <a:lumMod val="90000"/>
            </a:schemeClr>
          </a:solidFill>
        </p:spPr>
        <p:txBody>
          <a:bodyPr wrap="square" rtlCol="0">
            <a:spAutoFit/>
          </a:bodyPr>
          <a:lstStyle/>
          <a:p>
            <a:r>
              <a:rPr lang="en-US" sz="1400" b="1" dirty="0">
                <a:solidFill>
                  <a:schemeClr val="accent1">
                    <a:lumMod val="50000"/>
                  </a:schemeClr>
                </a:solidFill>
              </a:rPr>
              <a:t>Key:</a:t>
            </a:r>
          </a:p>
          <a:p>
            <a:r>
              <a:rPr lang="en-US" sz="1400" dirty="0">
                <a:solidFill>
                  <a:schemeClr val="accent1">
                    <a:lumMod val="50000"/>
                  </a:schemeClr>
                </a:solidFill>
              </a:rPr>
              <a:t>TC = Technical Committee</a:t>
            </a:r>
          </a:p>
          <a:p>
            <a:r>
              <a:rPr lang="en-US" sz="1400" dirty="0">
                <a:solidFill>
                  <a:schemeClr val="accent1">
                    <a:lumMod val="50000"/>
                  </a:schemeClr>
                </a:solidFill>
              </a:rPr>
              <a:t>SC = </a:t>
            </a:r>
            <a:r>
              <a:rPr lang="en-US" sz="1400" dirty="0" err="1">
                <a:solidFill>
                  <a:schemeClr val="accent1">
                    <a:lumMod val="50000"/>
                  </a:schemeClr>
                </a:solidFill>
              </a:rPr>
              <a:t>SubCommittee</a:t>
            </a:r>
            <a:endParaRPr lang="en-US" sz="1400" dirty="0">
              <a:solidFill>
                <a:schemeClr val="accent1">
                  <a:lumMod val="50000"/>
                </a:schemeClr>
              </a:solidFill>
            </a:endParaRPr>
          </a:p>
          <a:p>
            <a:r>
              <a:rPr lang="en-US" sz="1400" dirty="0">
                <a:solidFill>
                  <a:schemeClr val="accent1">
                    <a:lumMod val="50000"/>
                  </a:schemeClr>
                </a:solidFill>
              </a:rPr>
              <a:t>WG = Working Group</a:t>
            </a:r>
          </a:p>
          <a:p>
            <a:r>
              <a:rPr lang="en-US" sz="1400" dirty="0">
                <a:solidFill>
                  <a:schemeClr val="accent1">
                    <a:lumMod val="50000"/>
                  </a:schemeClr>
                </a:solidFill>
              </a:rPr>
              <a:t>AWI = Approved Work Item</a:t>
            </a:r>
          </a:p>
        </p:txBody>
      </p:sp>
    </p:spTree>
    <p:extLst>
      <p:ext uri="{BB962C8B-B14F-4D97-AF65-F5344CB8AC3E}">
        <p14:creationId xmlns:p14="http://schemas.microsoft.com/office/powerpoint/2010/main" val="3277676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AE299-9263-4F45-947C-771E5C25C4C4}"/>
              </a:ext>
            </a:extLst>
          </p:cNvPr>
          <p:cNvSpPr>
            <a:spLocks noGrp="1"/>
          </p:cNvSpPr>
          <p:nvPr>
            <p:ph type="title"/>
          </p:nvPr>
        </p:nvSpPr>
        <p:spPr>
          <a:xfrm>
            <a:off x="838199" y="234950"/>
            <a:ext cx="11229753" cy="892174"/>
          </a:xfrm>
        </p:spPr>
        <p:txBody>
          <a:bodyPr>
            <a:normAutofit fontScale="90000"/>
          </a:bodyPr>
          <a:lstStyle/>
          <a:p>
            <a:r>
              <a:rPr lang="en-US" dirty="0"/>
              <a:t>TC8.2 Leadership Roles – T. Abruzzo July 1</a:t>
            </a:r>
            <a:r>
              <a:rPr lang="en-US" baseline="30000" dirty="0"/>
              <a:t>st</a:t>
            </a:r>
            <a:r>
              <a:rPr lang="en-US" dirty="0"/>
              <a:t> 2026</a:t>
            </a:r>
          </a:p>
        </p:txBody>
      </p:sp>
      <p:sp>
        <p:nvSpPr>
          <p:cNvPr id="3" name="Content Placeholder 2">
            <a:extLst>
              <a:ext uri="{FF2B5EF4-FFF2-40B4-BE49-F238E27FC236}">
                <a16:creationId xmlns:a16="http://schemas.microsoft.com/office/drawing/2014/main" id="{D5194043-4801-417D-B06D-48F312AB64AB}"/>
              </a:ext>
            </a:extLst>
          </p:cNvPr>
          <p:cNvSpPr>
            <a:spLocks noGrp="1"/>
          </p:cNvSpPr>
          <p:nvPr>
            <p:ph idx="4294967295"/>
          </p:nvPr>
        </p:nvSpPr>
        <p:spPr>
          <a:xfrm>
            <a:off x="0" y="1457325"/>
            <a:ext cx="8399282" cy="5083175"/>
          </a:xfrm>
        </p:spPr>
        <p:txBody>
          <a:bodyPr>
            <a:normAutofit fontScale="92500" lnSpcReduction="20000"/>
          </a:bodyPr>
          <a:lstStyle/>
          <a:p>
            <a:r>
              <a:rPr lang="en-US" dirty="0"/>
              <a:t>Chair – Tiffany Bates Abruzzo</a:t>
            </a:r>
          </a:p>
          <a:p>
            <a:r>
              <a:rPr lang="en-US" dirty="0"/>
              <a:t>V Chair – Mark Rogan</a:t>
            </a:r>
          </a:p>
          <a:p>
            <a:r>
              <a:rPr lang="en-US" dirty="0"/>
              <a:t>Secretary – Sean Gao</a:t>
            </a:r>
          </a:p>
          <a:p>
            <a:r>
              <a:rPr lang="en-US" dirty="0"/>
              <a:t>Handbook – Jethro Medina</a:t>
            </a:r>
          </a:p>
          <a:p>
            <a:r>
              <a:rPr lang="en-US" dirty="0"/>
              <a:t>Programs – Bruno Carvalho</a:t>
            </a:r>
          </a:p>
          <a:p>
            <a:r>
              <a:rPr lang="en-US" dirty="0"/>
              <a:t>Standards – Phil Johnson</a:t>
            </a:r>
          </a:p>
          <a:p>
            <a:r>
              <a:rPr lang="en-US" dirty="0"/>
              <a:t>Research – Daryl Showalter</a:t>
            </a:r>
          </a:p>
          <a:p>
            <a:r>
              <a:rPr lang="en-US" dirty="0"/>
              <a:t>Webmaster – Dan Kemper</a:t>
            </a:r>
          </a:p>
          <a:p>
            <a:r>
              <a:rPr lang="en-US" dirty="0"/>
              <a:t>Honors and Awards – Ray Good</a:t>
            </a:r>
          </a:p>
          <a:p>
            <a:r>
              <a:rPr lang="en-US" dirty="0"/>
              <a:t>MTG. </a:t>
            </a:r>
            <a:r>
              <a:rPr lang="en-US" dirty="0" err="1"/>
              <a:t>LowGWP</a:t>
            </a:r>
            <a:r>
              <a:rPr lang="en-US" dirty="0"/>
              <a:t> Liaison – Phil Johnson</a:t>
            </a:r>
          </a:p>
          <a:p>
            <a:r>
              <a:rPr lang="en-US" dirty="0"/>
              <a:t>MTG. </a:t>
            </a:r>
            <a:r>
              <a:rPr lang="en-US" dirty="0" err="1"/>
              <a:t>LowGWP</a:t>
            </a:r>
            <a:r>
              <a:rPr lang="en-US" dirty="0"/>
              <a:t> Alternate – Ray Good </a:t>
            </a:r>
          </a:p>
          <a:p>
            <a:r>
              <a:rPr lang="en-US" dirty="0"/>
              <a:t>Effective starting 2026 Annual Summer – Austin, TX</a:t>
            </a:r>
          </a:p>
        </p:txBody>
      </p:sp>
    </p:spTree>
    <p:extLst>
      <p:ext uri="{BB962C8B-B14F-4D97-AF65-F5344CB8AC3E}">
        <p14:creationId xmlns:p14="http://schemas.microsoft.com/office/powerpoint/2010/main" val="2754133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95876-1872-447E-87E7-815675083CF8}"/>
              </a:ext>
            </a:extLst>
          </p:cNvPr>
          <p:cNvSpPr>
            <a:spLocks noGrp="1"/>
          </p:cNvSpPr>
          <p:nvPr>
            <p:ph type="title"/>
          </p:nvPr>
        </p:nvSpPr>
        <p:spPr/>
        <p:txBody>
          <a:bodyPr>
            <a:normAutofit fontScale="90000"/>
          </a:bodyPr>
          <a:lstStyle/>
          <a:p>
            <a:r>
              <a:rPr lang="en-US" dirty="0"/>
              <a:t>Membership – Sean &amp; Tiff</a:t>
            </a:r>
            <a:br>
              <a:rPr lang="en-US" dirty="0"/>
            </a:br>
            <a:r>
              <a:rPr lang="en-US" sz="2700" dirty="0"/>
              <a:t>https://tpc.ashrae.org/Membership?cmtKey=83a02e09-1a12-4ee1-bbf8-3ba74490dec7</a:t>
            </a:r>
            <a:endParaRPr lang="en-US" dirty="0"/>
          </a:p>
        </p:txBody>
      </p:sp>
      <p:sp>
        <p:nvSpPr>
          <p:cNvPr id="3" name="Content Placeholder 2">
            <a:extLst>
              <a:ext uri="{FF2B5EF4-FFF2-40B4-BE49-F238E27FC236}">
                <a16:creationId xmlns:a16="http://schemas.microsoft.com/office/drawing/2014/main" id="{FC0E5CA1-11D9-92F3-FD61-878AA1FC2447}"/>
              </a:ext>
            </a:extLst>
          </p:cNvPr>
          <p:cNvSpPr txBox="1">
            <a:spLocks/>
          </p:cNvSpPr>
          <p:nvPr/>
        </p:nvSpPr>
        <p:spPr>
          <a:xfrm>
            <a:off x="190499" y="1473200"/>
            <a:ext cx="11888087" cy="47752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Updated 4/2026- PLEASE keep your bio updated &amp; let us know if you want to get more involved</a:t>
            </a:r>
          </a:p>
          <a:p>
            <a:r>
              <a:rPr lang="en-US" sz="2400" dirty="0"/>
              <a:t>How to Import Your TC Roster Information into MS-Outlook - </a:t>
            </a:r>
            <a:r>
              <a:rPr lang="en-US" sz="2400" dirty="0">
                <a:hlinkClick r:id="rId2"/>
              </a:rPr>
              <a:t>http://www.ashrae.org/TCs</a:t>
            </a:r>
            <a:endParaRPr lang="en-US" sz="2400" dirty="0"/>
          </a:p>
          <a:p>
            <a:r>
              <a:rPr lang="en-US" sz="2400" dirty="0"/>
              <a:t>Annual Meeting Attendance in Vegas =</a:t>
            </a:r>
          </a:p>
          <a:p>
            <a:r>
              <a:rPr lang="en-US" sz="2400" dirty="0"/>
              <a:t>Voting Membership:</a:t>
            </a:r>
          </a:p>
          <a:p>
            <a:endParaRPr lang="en-US" sz="2400" dirty="0"/>
          </a:p>
          <a:p>
            <a:endParaRPr lang="en-US" dirty="0"/>
          </a:p>
          <a:p>
            <a:endParaRPr lang="en-US" dirty="0"/>
          </a:p>
          <a:p>
            <a:endParaRPr lang="en-US" dirty="0"/>
          </a:p>
        </p:txBody>
      </p:sp>
    </p:spTree>
    <p:extLst>
      <p:ext uri="{BB962C8B-B14F-4D97-AF65-F5344CB8AC3E}">
        <p14:creationId xmlns:p14="http://schemas.microsoft.com/office/powerpoint/2010/main" val="4283376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4786-08DA-4E29-9A84-D85DC783F60F}"/>
              </a:ext>
            </a:extLst>
          </p:cNvPr>
          <p:cNvSpPr>
            <a:spLocks noGrp="1"/>
          </p:cNvSpPr>
          <p:nvPr>
            <p:ph type="title"/>
          </p:nvPr>
        </p:nvSpPr>
        <p:spPr/>
        <p:txBody>
          <a:bodyPr/>
          <a:lstStyle/>
          <a:p>
            <a:r>
              <a:rPr lang="en-US" dirty="0"/>
              <a:t>Webmaster – Dan Kemper</a:t>
            </a:r>
          </a:p>
        </p:txBody>
      </p:sp>
      <p:sp>
        <p:nvSpPr>
          <p:cNvPr id="4" name="Content Placeholder 2">
            <a:extLst>
              <a:ext uri="{FF2B5EF4-FFF2-40B4-BE49-F238E27FC236}">
                <a16:creationId xmlns:a16="http://schemas.microsoft.com/office/drawing/2014/main" id="{7AFAC999-C859-EDB2-9891-F3CEB8A4F22D}"/>
              </a:ext>
            </a:extLst>
          </p:cNvPr>
          <p:cNvSpPr txBox="1">
            <a:spLocks/>
          </p:cNvSpPr>
          <p:nvPr/>
        </p:nvSpPr>
        <p:spPr>
          <a:xfrm>
            <a:off x="838200" y="1622426"/>
            <a:ext cx="10515600" cy="45545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General updates and maintenance</a:t>
            </a:r>
          </a:p>
          <a:p>
            <a:pPr lvl="1"/>
            <a:r>
              <a:rPr lang="en-US" dirty="0"/>
              <a:t>Meeting time, current power point agenda and links posted</a:t>
            </a:r>
          </a:p>
          <a:p>
            <a:pPr lvl="1"/>
            <a:r>
              <a:rPr lang="en-US" dirty="0"/>
              <a:t>Past agenda, minutes, and power point posted</a:t>
            </a:r>
          </a:p>
          <a:p>
            <a:pPr lvl="1"/>
            <a:r>
              <a:rPr lang="en-US" dirty="0"/>
              <a:t>Updated scope and verbiage throughout website to reflect accordingly</a:t>
            </a:r>
          </a:p>
          <a:p>
            <a:endParaRPr lang="en-US" dirty="0"/>
          </a:p>
          <a:p>
            <a:r>
              <a:rPr lang="en-US" dirty="0"/>
              <a:t>Please send documents from 2025 &amp; 26 seminars so they can be added to the presentations section of the website</a:t>
            </a:r>
          </a:p>
          <a:p>
            <a:pPr marL="0" indent="0">
              <a:buFont typeface="Arial" panose="020B0604020202020204" pitchFamily="34" charset="0"/>
              <a:buNone/>
            </a:pPr>
            <a:endParaRPr lang="en-US" dirty="0"/>
          </a:p>
          <a:p>
            <a:r>
              <a:rPr lang="en-US" dirty="0">
                <a:hlinkClick r:id="rId3"/>
              </a:rPr>
              <a:t>https://tc0802.ashraetcs.org</a:t>
            </a:r>
            <a:endParaRPr lang="en-US" dirty="0"/>
          </a:p>
          <a:p>
            <a:endParaRPr lang="en-US" dirty="0"/>
          </a:p>
        </p:txBody>
      </p:sp>
      <p:sp>
        <p:nvSpPr>
          <p:cNvPr id="3" name="Rectangle: Rounded Corners 2">
            <a:extLst>
              <a:ext uri="{FF2B5EF4-FFF2-40B4-BE49-F238E27FC236}">
                <a16:creationId xmlns:a16="http://schemas.microsoft.com/office/drawing/2014/main" id="{F914D731-AD39-C7D0-7CAE-8179E3E250E0}"/>
              </a:ext>
            </a:extLst>
          </p:cNvPr>
          <p:cNvSpPr/>
          <p:nvPr/>
        </p:nvSpPr>
        <p:spPr>
          <a:xfrm>
            <a:off x="9075002" y="1298575"/>
            <a:ext cx="2774291" cy="52260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Needs to be Updated</a:t>
            </a:r>
          </a:p>
        </p:txBody>
      </p:sp>
    </p:spTree>
    <p:extLst>
      <p:ext uri="{BB962C8B-B14F-4D97-AF65-F5344CB8AC3E}">
        <p14:creationId xmlns:p14="http://schemas.microsoft.com/office/powerpoint/2010/main" val="21449433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F4AA9-8A98-4BF2-975A-27CC1E43884E}"/>
              </a:ext>
            </a:extLst>
          </p:cNvPr>
          <p:cNvSpPr>
            <a:spLocks noGrp="1"/>
          </p:cNvSpPr>
          <p:nvPr>
            <p:ph type="title"/>
          </p:nvPr>
        </p:nvSpPr>
        <p:spPr/>
        <p:txBody>
          <a:bodyPr/>
          <a:lstStyle/>
          <a:p>
            <a:r>
              <a:rPr lang="en-US" dirty="0"/>
              <a:t>Honors and Awards Flowchart</a:t>
            </a:r>
          </a:p>
        </p:txBody>
      </p:sp>
      <p:pic>
        <p:nvPicPr>
          <p:cNvPr id="3" name="Picture 2">
            <a:extLst>
              <a:ext uri="{FF2B5EF4-FFF2-40B4-BE49-F238E27FC236}">
                <a16:creationId xmlns:a16="http://schemas.microsoft.com/office/drawing/2014/main" id="{FF480739-B9D5-48A5-A4D3-7CAB1DBA27F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6576" y="1"/>
            <a:ext cx="10571116" cy="6853424"/>
          </a:xfrm>
          <a:prstGeom prst="rect">
            <a:avLst/>
          </a:prstGeom>
        </p:spPr>
      </p:pic>
    </p:spTree>
    <p:extLst>
      <p:ext uri="{BB962C8B-B14F-4D97-AF65-F5344CB8AC3E}">
        <p14:creationId xmlns:p14="http://schemas.microsoft.com/office/powerpoint/2010/main" val="22022145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6A74E-EE3B-45D0-9DE1-912B726A92EC}"/>
              </a:ext>
            </a:extLst>
          </p:cNvPr>
          <p:cNvSpPr>
            <a:spLocks noGrp="1"/>
          </p:cNvSpPr>
          <p:nvPr>
            <p:ph type="title"/>
          </p:nvPr>
        </p:nvSpPr>
        <p:spPr/>
        <p:txBody>
          <a:bodyPr>
            <a:normAutofit fontScale="90000"/>
          </a:bodyPr>
          <a:lstStyle/>
          <a:p>
            <a:r>
              <a:rPr lang="en-US" dirty="0"/>
              <a:t>Honors and Awards – Ray Good </a:t>
            </a:r>
            <a:r>
              <a:rPr lang="en-US" i="1" dirty="0"/>
              <a:t>Continued</a:t>
            </a:r>
            <a:r>
              <a:rPr lang="en-US" dirty="0"/>
              <a:t> </a:t>
            </a:r>
          </a:p>
        </p:txBody>
      </p:sp>
      <p:sp>
        <p:nvSpPr>
          <p:cNvPr id="3" name="Content Placeholder 2">
            <a:extLst>
              <a:ext uri="{FF2B5EF4-FFF2-40B4-BE49-F238E27FC236}">
                <a16:creationId xmlns:a16="http://schemas.microsoft.com/office/drawing/2014/main" id="{186EE112-F960-4F43-AD78-4CEB5A2AA44E}"/>
              </a:ext>
            </a:extLst>
          </p:cNvPr>
          <p:cNvSpPr>
            <a:spLocks noGrp="1"/>
          </p:cNvSpPr>
          <p:nvPr>
            <p:ph idx="4294967295"/>
          </p:nvPr>
        </p:nvSpPr>
        <p:spPr>
          <a:xfrm>
            <a:off x="440051" y="2354689"/>
            <a:ext cx="11043112" cy="4503311"/>
          </a:xfrm>
        </p:spPr>
        <p:txBody>
          <a:bodyPr>
            <a:normAutofit/>
          </a:bodyPr>
          <a:lstStyle/>
          <a:p>
            <a:pPr marL="0" indent="0">
              <a:buNone/>
            </a:pPr>
            <a:r>
              <a:rPr lang="en-US" dirty="0"/>
              <a:t>Current Activities:</a:t>
            </a:r>
            <a:endParaRPr lang="en-US" sz="2900" dirty="0"/>
          </a:p>
          <a:p>
            <a:pPr marL="514350" indent="-514350">
              <a:buFont typeface="+mj-lt"/>
              <a:buAutoNum type="arabicPeriod"/>
            </a:pPr>
            <a:r>
              <a:rPr lang="en-US" dirty="0"/>
              <a:t>Encourage all members to update their ASHARE bios in an effort to qualify for additional honors and awards recognition</a:t>
            </a:r>
          </a:p>
          <a:p>
            <a:pPr marL="514350" indent="-514350">
              <a:buFont typeface="+mj-lt"/>
              <a:buAutoNum type="arabicPeriod"/>
            </a:pPr>
            <a:r>
              <a:rPr lang="en-US" dirty="0"/>
              <a:t>Consider others who may qualify as a Fellow or other awards</a:t>
            </a:r>
          </a:p>
          <a:p>
            <a:endParaRPr lang="en-US" dirty="0"/>
          </a:p>
        </p:txBody>
      </p:sp>
    </p:spTree>
    <p:extLst>
      <p:ext uri="{BB962C8B-B14F-4D97-AF65-F5344CB8AC3E}">
        <p14:creationId xmlns:p14="http://schemas.microsoft.com/office/powerpoint/2010/main" val="18617897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EF174-CD96-4C77-BC3A-A3E3EDB71030}"/>
              </a:ext>
            </a:extLst>
          </p:cNvPr>
          <p:cNvSpPr>
            <a:spLocks noGrp="1"/>
          </p:cNvSpPr>
          <p:nvPr>
            <p:ph type="title"/>
          </p:nvPr>
        </p:nvSpPr>
        <p:spPr>
          <a:xfrm>
            <a:off x="167951" y="234950"/>
            <a:ext cx="11474151" cy="892174"/>
          </a:xfrm>
        </p:spPr>
        <p:txBody>
          <a:bodyPr>
            <a:normAutofit fontScale="90000"/>
          </a:bodyPr>
          <a:lstStyle/>
          <a:p>
            <a:r>
              <a:rPr lang="en-US" dirty="0"/>
              <a:t>TC Chairs Breakfast Report – T. Abruzzo &amp; M Rogan</a:t>
            </a:r>
          </a:p>
        </p:txBody>
      </p:sp>
    </p:spTree>
    <p:extLst>
      <p:ext uri="{BB962C8B-B14F-4D97-AF65-F5344CB8AC3E}">
        <p14:creationId xmlns:p14="http://schemas.microsoft.com/office/powerpoint/2010/main" val="1662539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Old Business – T. Hunt</a:t>
            </a:r>
          </a:p>
        </p:txBody>
      </p:sp>
      <p:sp>
        <p:nvSpPr>
          <p:cNvPr id="4" name="Content Placeholder 3">
            <a:extLst>
              <a:ext uri="{FF2B5EF4-FFF2-40B4-BE49-F238E27FC236}">
                <a16:creationId xmlns:a16="http://schemas.microsoft.com/office/drawing/2014/main" id="{2084C502-EC0A-1AF0-C0AF-F4BCB875A9F4}"/>
              </a:ext>
            </a:extLst>
          </p:cNvPr>
          <p:cNvSpPr>
            <a:spLocks noGrp="1"/>
          </p:cNvSpPr>
          <p:nvPr>
            <p:ph idx="1"/>
          </p:nvPr>
        </p:nvSpPr>
        <p:spPr/>
        <p:txBody>
          <a:bodyPr/>
          <a:lstStyle/>
          <a:p>
            <a:r>
              <a:rPr lang="en-US" dirty="0"/>
              <a:t>Continue to update roster &amp; send programs &amp; RTAR ideas to leadership please.  </a:t>
            </a:r>
          </a:p>
        </p:txBody>
      </p:sp>
      <p:sp>
        <p:nvSpPr>
          <p:cNvPr id="6" name="Content Placeholder 2">
            <a:extLst>
              <a:ext uri="{FF2B5EF4-FFF2-40B4-BE49-F238E27FC236}">
                <a16:creationId xmlns:a16="http://schemas.microsoft.com/office/drawing/2014/main" id="{00F0F122-134A-A785-65C7-5C4DDD52C691}"/>
              </a:ext>
            </a:extLst>
          </p:cNvPr>
          <p:cNvSpPr txBox="1">
            <a:spLocks/>
          </p:cNvSpPr>
          <p:nvPr/>
        </p:nvSpPr>
        <p:spPr>
          <a:xfrm>
            <a:off x="622168" y="1548402"/>
            <a:ext cx="8597245" cy="48879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200000"/>
              </a:lnSpc>
              <a:spcBef>
                <a:spcPts val="0"/>
              </a:spcBef>
              <a:buFont typeface="+mj-lt"/>
              <a:buAutoNum type="arabicPeriod"/>
              <a:tabLst>
                <a:tab pos="-914400" algn="l"/>
                <a:tab pos="-457200" algn="l"/>
                <a:tab pos="278130" algn="l"/>
                <a:tab pos="667385" algn="l"/>
                <a:tab pos="1659890" algn="l"/>
                <a:tab pos="1780540" algn="l"/>
                <a:tab pos="3360420" algn="l"/>
              </a:tabLst>
            </a:pPr>
            <a:endParaRPr lang="en-US" sz="2400" dirty="0">
              <a:solidFill>
                <a:srgbClr val="000000"/>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6242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27A3-6388-42CE-AA81-AB9F9AAC77A7}"/>
              </a:ext>
            </a:extLst>
          </p:cNvPr>
          <p:cNvSpPr>
            <a:spLocks noGrp="1"/>
          </p:cNvSpPr>
          <p:nvPr>
            <p:ph type="title"/>
          </p:nvPr>
        </p:nvSpPr>
        <p:spPr/>
        <p:txBody>
          <a:bodyPr/>
          <a:lstStyle/>
          <a:p>
            <a:r>
              <a:rPr lang="en-US" dirty="0"/>
              <a:t>New Business – T. Hunt</a:t>
            </a:r>
          </a:p>
        </p:txBody>
      </p:sp>
    </p:spTree>
    <p:extLst>
      <p:ext uri="{BB962C8B-B14F-4D97-AF65-F5344CB8AC3E}">
        <p14:creationId xmlns:p14="http://schemas.microsoft.com/office/powerpoint/2010/main" val="4537021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5EFAB-0846-4CF2-BCD4-CD0414250068}"/>
              </a:ext>
            </a:extLst>
          </p:cNvPr>
          <p:cNvSpPr>
            <a:spLocks noGrp="1"/>
          </p:cNvSpPr>
          <p:nvPr>
            <p:ph type="title"/>
          </p:nvPr>
        </p:nvSpPr>
        <p:spPr/>
        <p:txBody>
          <a:bodyPr>
            <a:normAutofit fontScale="90000"/>
          </a:bodyPr>
          <a:lstStyle/>
          <a:p>
            <a:r>
              <a:rPr lang="en-US" dirty="0"/>
              <a:t>For the Good and Wellbeing &amp; Action Items</a:t>
            </a:r>
          </a:p>
        </p:txBody>
      </p:sp>
      <p:sp>
        <p:nvSpPr>
          <p:cNvPr id="4" name="TextBox 3">
            <a:extLst>
              <a:ext uri="{FF2B5EF4-FFF2-40B4-BE49-F238E27FC236}">
                <a16:creationId xmlns:a16="http://schemas.microsoft.com/office/drawing/2014/main" id="{B77E37EB-5147-9737-F3CD-A1EF55610370}"/>
              </a:ext>
            </a:extLst>
          </p:cNvPr>
          <p:cNvSpPr txBox="1"/>
          <p:nvPr/>
        </p:nvSpPr>
        <p:spPr>
          <a:xfrm>
            <a:off x="0" y="1414130"/>
            <a:ext cx="10781414" cy="2862322"/>
          </a:xfrm>
          <a:prstGeom prst="rect">
            <a:avLst/>
          </a:prstGeom>
          <a:noFill/>
        </p:spPr>
        <p:txBody>
          <a:bodyPr wrap="square">
            <a:spAutoFit/>
          </a:bodyPr>
          <a:lstStyle/>
          <a:p>
            <a:pPr marL="0" fontAlgn="base"/>
            <a:r>
              <a:rPr lang="en-US" dirty="0">
                <a:solidFill>
                  <a:srgbClr val="000000"/>
                </a:solidFill>
                <a:latin typeface="Aptos" panose="020B0004020202020204" pitchFamily="34" charset="0"/>
              </a:rPr>
              <a:t>Have a wonderful safe winter &amp; spring full of safe travel, grandkids, weddings, &amp; CRC’s </a:t>
            </a:r>
          </a:p>
          <a:p>
            <a:pPr marL="0" fontAlgn="base"/>
            <a:endParaRPr lang="en-US" sz="1800" dirty="0">
              <a:solidFill>
                <a:srgbClr val="000000"/>
              </a:solidFill>
              <a:latin typeface="Aptos" panose="020B0004020202020204" pitchFamily="34" charset="0"/>
            </a:endParaRPr>
          </a:p>
          <a:p>
            <a:pPr marL="0" fontAlgn="base"/>
            <a:r>
              <a:rPr lang="en-US" sz="1800" dirty="0">
                <a:solidFill>
                  <a:srgbClr val="000000"/>
                </a:solidFill>
                <a:latin typeface="Aptos" panose="020B0004020202020204" pitchFamily="34" charset="0"/>
              </a:rPr>
              <a:t>Action Items:  </a:t>
            </a:r>
          </a:p>
          <a:p>
            <a:pPr marL="342900" indent="-342900" fontAlgn="base">
              <a:buAutoNum type="arabicPeriod"/>
            </a:pPr>
            <a:r>
              <a:rPr lang="en-US" sz="1800" dirty="0">
                <a:solidFill>
                  <a:srgbClr val="000000"/>
                </a:solidFill>
                <a:latin typeface="Aptos" panose="020B0004020202020204" pitchFamily="34" charset="0"/>
              </a:rPr>
              <a:t>Update slides &amp; get to Tiffany if you have not done so already</a:t>
            </a:r>
          </a:p>
          <a:p>
            <a:pPr marL="342900" indent="-342900" fontAlgn="base">
              <a:buAutoNum type="arabicPeriod"/>
            </a:pPr>
            <a:r>
              <a:rPr lang="en-US" sz="1800" dirty="0">
                <a:solidFill>
                  <a:srgbClr val="000000"/>
                </a:solidFill>
                <a:latin typeface="Aptos" panose="020B0004020202020204" pitchFamily="34" charset="0"/>
              </a:rPr>
              <a:t>If your membership level needs to be changed- let Tiffany know</a:t>
            </a:r>
          </a:p>
          <a:p>
            <a:pPr marL="342900" indent="-342900" fontAlgn="base">
              <a:buAutoNum type="arabicPeriod"/>
            </a:pPr>
            <a:r>
              <a:rPr lang="en-US" dirty="0">
                <a:solidFill>
                  <a:srgbClr val="000000"/>
                </a:solidFill>
                <a:latin typeface="Aptos" panose="020B0004020202020204" pitchFamily="34" charset="0"/>
              </a:rPr>
              <a:t>If you need help applying for DSA/ESA/or Fellow- reach out to Ray &amp; Tiff</a:t>
            </a:r>
          </a:p>
          <a:p>
            <a:pPr marL="342900" indent="-342900" fontAlgn="base">
              <a:buAutoNum type="arabicPeriod"/>
            </a:pPr>
            <a:r>
              <a:rPr lang="en-US" sz="1800" dirty="0">
                <a:solidFill>
                  <a:srgbClr val="000000"/>
                </a:solidFill>
                <a:latin typeface="Aptos" panose="020B0004020202020204" pitchFamily="34" charset="0"/>
              </a:rPr>
              <a:t>If you want to speak in Chicago let Bruno/Mark &amp; Tiffany know ASAP</a:t>
            </a:r>
            <a:r>
              <a:rPr lang="en-US" dirty="0">
                <a:solidFill>
                  <a:srgbClr val="000000"/>
                </a:solidFill>
                <a:latin typeface="Aptos" panose="020B0004020202020204" pitchFamily="34" charset="0"/>
              </a:rPr>
              <a:t>.  </a:t>
            </a:r>
            <a:r>
              <a:rPr lang="en-US" sz="1800" dirty="0">
                <a:solidFill>
                  <a:srgbClr val="000000"/>
                </a:solidFill>
                <a:latin typeface="Aptos" panose="020B0004020202020204" pitchFamily="34" charset="0"/>
              </a:rPr>
              <a:t>Chair must confirm speakers, provide overall abstract &amp; quiz questions, each speaker must provide bio </a:t>
            </a:r>
            <a:r>
              <a:rPr lang="en-US" dirty="0">
                <a:solidFill>
                  <a:srgbClr val="000000"/>
                </a:solidFill>
                <a:latin typeface="Aptos" panose="020B0004020202020204" pitchFamily="34" charset="0"/>
              </a:rPr>
              <a:t> and </a:t>
            </a:r>
            <a:r>
              <a:rPr lang="en-US" sz="1800" dirty="0">
                <a:solidFill>
                  <a:srgbClr val="000000"/>
                </a:solidFill>
                <a:latin typeface="Aptos" panose="020B0004020202020204" pitchFamily="34" charset="0"/>
              </a:rPr>
              <a:t>title &amp;  abstract of section</a:t>
            </a:r>
          </a:p>
          <a:p>
            <a:pPr marL="0" fontAlgn="base"/>
            <a:endParaRPr lang="en-US" dirty="0">
              <a:solidFill>
                <a:srgbClr val="000000"/>
              </a:solidFill>
              <a:latin typeface="Aptos" panose="020B0004020202020204" pitchFamily="34" charset="0"/>
            </a:endParaRPr>
          </a:p>
          <a:p>
            <a:pPr marL="0" fontAlgn="base"/>
            <a:endParaRPr lang="en-US" sz="1800" dirty="0">
              <a:solidFill>
                <a:srgbClr val="000000"/>
              </a:solidFill>
              <a:latin typeface="Aptos" panose="020B0004020202020204" pitchFamily="34" charset="0"/>
            </a:endParaRPr>
          </a:p>
        </p:txBody>
      </p:sp>
    </p:spTree>
    <p:extLst>
      <p:ext uri="{BB962C8B-B14F-4D97-AF65-F5344CB8AC3E}">
        <p14:creationId xmlns:p14="http://schemas.microsoft.com/office/powerpoint/2010/main" val="1909345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DFC2E-9C33-4AB0-8157-7A2E411FD31E}"/>
              </a:ext>
            </a:extLst>
          </p:cNvPr>
          <p:cNvSpPr>
            <a:spLocks noGrp="1"/>
          </p:cNvSpPr>
          <p:nvPr>
            <p:ph type="title"/>
          </p:nvPr>
        </p:nvSpPr>
        <p:spPr/>
        <p:txBody>
          <a:bodyPr/>
          <a:lstStyle/>
          <a:p>
            <a:r>
              <a:rPr lang="en-US" dirty="0"/>
              <a:t>Adjourn</a:t>
            </a:r>
          </a:p>
        </p:txBody>
      </p:sp>
      <p:sp>
        <p:nvSpPr>
          <p:cNvPr id="4" name="TextBox 3">
            <a:extLst>
              <a:ext uri="{FF2B5EF4-FFF2-40B4-BE49-F238E27FC236}">
                <a16:creationId xmlns:a16="http://schemas.microsoft.com/office/drawing/2014/main" id="{B025464A-B9E8-5854-3BCF-EC09C6575E73}"/>
              </a:ext>
            </a:extLst>
          </p:cNvPr>
          <p:cNvSpPr txBox="1"/>
          <p:nvPr/>
        </p:nvSpPr>
        <p:spPr>
          <a:xfrm>
            <a:off x="542260" y="2361832"/>
            <a:ext cx="11185452" cy="1938992"/>
          </a:xfrm>
          <a:prstGeom prst="rect">
            <a:avLst/>
          </a:prstGeom>
          <a:noFill/>
        </p:spPr>
        <p:txBody>
          <a:bodyPr wrap="square">
            <a:spAutoFit/>
          </a:bodyPr>
          <a:lstStyle/>
          <a:p>
            <a:endParaRPr lang="en-US" sz="4000" dirty="0"/>
          </a:p>
          <a:p>
            <a:endParaRPr lang="en-US" sz="4000" dirty="0"/>
          </a:p>
          <a:p>
            <a:r>
              <a:rPr lang="en-US" sz="4000" dirty="0"/>
              <a:t>THANK YOU ALL FOR ALL YOU DO FOR ASHRAE!!</a:t>
            </a:r>
          </a:p>
        </p:txBody>
      </p:sp>
    </p:spTree>
    <p:extLst>
      <p:ext uri="{BB962C8B-B14F-4D97-AF65-F5344CB8AC3E}">
        <p14:creationId xmlns:p14="http://schemas.microsoft.com/office/powerpoint/2010/main" val="9447918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a:defRPr sz="3600" b="1" dirty="0"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4415</TotalTime>
  <Words>3487</Words>
  <Application>Microsoft Office PowerPoint</Application>
  <PresentationFormat>Widescreen</PresentationFormat>
  <Paragraphs>323</Paragraphs>
  <Slides>34</Slides>
  <Notes>12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43" baseType="lpstr">
      <vt:lpstr>Aptos</vt:lpstr>
      <vt:lpstr>Arial</vt:lpstr>
      <vt:lpstr>Calibri</vt:lpstr>
      <vt:lpstr>Symbol</vt:lpstr>
      <vt:lpstr>Times New Roman</vt:lpstr>
      <vt:lpstr>Tms Rmn</vt:lpstr>
      <vt:lpstr>Wingdings</vt:lpstr>
      <vt:lpstr>Office Theme</vt:lpstr>
      <vt:lpstr>Document</vt:lpstr>
      <vt:lpstr>PowerPoint Presentation</vt:lpstr>
      <vt:lpstr>Call to Order &amp; ASHRAE Value Statement</vt:lpstr>
      <vt:lpstr>Agenda Review – T. Hunt </vt:lpstr>
      <vt:lpstr>Agenda</vt:lpstr>
      <vt:lpstr>Quorum Check – T Abruzzo</vt:lpstr>
      <vt:lpstr>TC8.2 Vapor Compression Cooling and Heat Pump Chillers Mission Statement</vt:lpstr>
      <vt:lpstr>Review and Approve Previous Meeting Minutes</vt:lpstr>
      <vt:lpstr>Program Subcommittee Report – Mark Rogan to Bruno (chair)</vt:lpstr>
      <vt:lpstr>Program Subcommittee Report – Mark Rogan to Bruno (chair)</vt:lpstr>
      <vt:lpstr>Program Subcommittee Report – Mark Rogan to Bruno (chair)</vt:lpstr>
      <vt:lpstr>Research Subcommittee Report – Daryl Showalter (chair)</vt:lpstr>
      <vt:lpstr>Research Subcommittee Report – Daryl Showalter (chair)</vt:lpstr>
      <vt:lpstr>TC 8.1 &amp; 8.2 Handbook – Jethro Medina (Chair)</vt:lpstr>
      <vt:lpstr>Standards Report TC 8.2 Standards Subcommittee – Phil Johnson (chair)</vt:lpstr>
      <vt:lpstr>Standards Report ASHRAE Standard 30-2025 (Nick Zupp, Chair SSPC30)</vt:lpstr>
      <vt:lpstr>Standards Report ASHRAE Standard 184-2020 (Mark Rogan, Chair SPC 184)</vt:lpstr>
      <vt:lpstr>Standards Report ASHRAE Guideline 22-2025  (Daryl Showalter, Chair GPC22)</vt:lpstr>
      <vt:lpstr>Standards Report ASHRAE Standard 23 (Scott MacBain, past Chair SPC23)</vt:lpstr>
      <vt:lpstr>Standards Report ASHRAE Standard 225-2020 (R2025)</vt:lpstr>
      <vt:lpstr>Standards Report ASHRAE Standard 90.1-2025  (Rick Heiden)</vt:lpstr>
      <vt:lpstr>Standards Report ASHRAE Standard 90.1-2028  (Rick Heiden)</vt:lpstr>
      <vt:lpstr>Standards Report ASHRAE Standard 196P (Phil Johnson, Chair SPC 196P)</vt:lpstr>
      <vt:lpstr>Standards Report AHRI Standard 1520 (Matt Cambio)</vt:lpstr>
      <vt:lpstr>Standards Report ISO/TC 86/SC 4 (Justin Prosser)</vt:lpstr>
      <vt:lpstr>TC8.2 Leadership Roles – T. Abruzzo July 1st 2026</vt:lpstr>
      <vt:lpstr>Membership – Sean &amp; Tiff https://tpc.ashrae.org/Membership?cmtKey=83a02e09-1a12-4ee1-bbf8-3ba74490dec7</vt:lpstr>
      <vt:lpstr>Webmaster – Dan Kemper</vt:lpstr>
      <vt:lpstr>Honors and Awards Flowchart</vt:lpstr>
      <vt:lpstr>Honors and Awards – Ray Good Continued </vt:lpstr>
      <vt:lpstr>TC Chairs Breakfast Report – T. Abruzzo &amp; M Rogan</vt:lpstr>
      <vt:lpstr>Old Business – T. Hunt</vt:lpstr>
      <vt:lpstr>New Business – T. Hunt</vt:lpstr>
      <vt:lpstr>For the Good and Wellbeing &amp; Action Items</vt:lpstr>
      <vt:lpstr>Adjourn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Branta, Rebecca</dc:creator>
  <cp:lastModifiedBy>Abruzzo, Tiffany</cp:lastModifiedBy>
  <cp:revision>33</cp:revision>
  <dcterms:created xsi:type="dcterms:W3CDTF">2022-08-18T17:50:21Z</dcterms:created>
  <dcterms:modified xsi:type="dcterms:W3CDTF">2026-06-19T21:01:48Z</dcterms:modified>
</cp:coreProperties>
</file>